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Quattrocento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2" roundtripDataSignature="AMtx7mgP/5wJGHGrkq5UhMS36tNrsQB4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QuattrocentoSans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attrocen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attrocentoSans-boldItalic.fntdata"/><Relationship Id="rId30" Type="http://schemas.openxmlformats.org/officeDocument/2006/relationships/font" Target="fonts/Quattrocento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d75f7b3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7d75f7b3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0361d36a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80361d36a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public static class Reflection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public static void CopyProperties(this object source, object target)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Type sourceType = source.GetType();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Type targetType = target.GetType();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var sourceProps = source.GetType().GetProperties();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foreach( var sourceProp in sourceProps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if (! sourceProp.CanRead) continue;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var targetProp = targetType.GetProperty( sourceProp.Name 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if ( targetProp == null ) continue;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if (! targetProp.CanWrite ) continue;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if ((targetProp.GetSetMethod(true) != null)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&amp;&amp; targetProp.GetSetMethod(true)!.IsPrivate) continue;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if ((targetProp.GetSetMethod()!.Attributes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&amp; System.Reflection.MethodAttributes.Static) != 0) continue;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if (! targetProp.PropertyType.IsAssignableFrom( sourceProp.PropertyType ) ) continue;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// Pass all tests, let's assign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targetProp.SetValue(target, sourceProp.GetValue(source, null), null);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0361d36a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80361d36a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" name="Google Shape;79;p2:notes"/>
          <p:cNvSpPr/>
          <p:nvPr>
            <p:ph idx="2" type="sldImg"/>
          </p:nvPr>
        </p:nvSpPr>
        <p:spPr>
          <a:xfrm>
            <a:off x="687388" y="1143000"/>
            <a:ext cx="5483225" cy="30845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2019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7"/>
          <p:cNvSpPr/>
          <p:nvPr/>
        </p:nvSpPr>
        <p:spPr>
          <a:xfrm>
            <a:off x="0" y="1907425"/>
            <a:ext cx="9144000" cy="1392900"/>
          </a:xfrm>
          <a:prstGeom prst="rect">
            <a:avLst/>
          </a:prstGeom>
          <a:solidFill>
            <a:srgbClr val="171E27">
              <a:alpha val="2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7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311700" y="3764663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">
  <p:cSld name="MAIN_POINT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8" name="Google Shape;4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54225" y="2887900"/>
            <a:ext cx="1683875" cy="16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2" name="Google Shape;52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27"/>
          <p:cNvSpPr txBox="1"/>
          <p:nvPr>
            <p:ph idx="2" type="body"/>
          </p:nvPr>
        </p:nvSpPr>
        <p:spPr>
          <a:xfrm>
            <a:off x="4834400" y="403700"/>
            <a:ext cx="4107600" cy="43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4" name="Google Shape;5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91440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0"/>
          <p:cNvSpPr txBox="1"/>
          <p:nvPr>
            <p:ph type="title"/>
          </p:nvPr>
        </p:nvSpPr>
        <p:spPr>
          <a:xfrm>
            <a:off x="381000" y="114300"/>
            <a:ext cx="8763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b="0"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30"/>
          <p:cNvSpPr txBox="1"/>
          <p:nvPr>
            <p:ph idx="1" type="body"/>
          </p:nvPr>
        </p:nvSpPr>
        <p:spPr>
          <a:xfrm>
            <a:off x="381000" y="1200150"/>
            <a:ext cx="8610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4BD97"/>
              </a:buClr>
              <a:buSzPts val="2400"/>
              <a:buFont typeface="Noto Sans Symbols"/>
              <a:buChar char="▪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2" type="sldNum"/>
          </p:nvPr>
        </p:nvSpPr>
        <p:spPr>
          <a:xfrm>
            <a:off x="6858000" y="47434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30"/>
          <p:cNvSpPr/>
          <p:nvPr/>
        </p:nvSpPr>
        <p:spPr>
          <a:xfrm rot="-3205996">
            <a:off x="3332392" y="-2918302"/>
            <a:ext cx="1836986" cy="10393570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0400" y="1271029"/>
            <a:ext cx="7962900" cy="175609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1"/>
          <p:cNvSpPr txBox="1"/>
          <p:nvPr>
            <p:ph type="title"/>
          </p:nvPr>
        </p:nvSpPr>
        <p:spPr>
          <a:xfrm>
            <a:off x="527050" y="172045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31"/>
          <p:cNvSpPr/>
          <p:nvPr/>
        </p:nvSpPr>
        <p:spPr>
          <a:xfrm rot="-3205996">
            <a:off x="3141891" y="-1854199"/>
            <a:ext cx="1836986" cy="10393570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/>
          <p:nvPr/>
        </p:nvSpPr>
        <p:spPr>
          <a:xfrm>
            <a:off x="-20250" y="0"/>
            <a:ext cx="9184500" cy="7857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8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  <a:defRPr sz="2600">
                <a:solidFill>
                  <a:srgbClr val="000000"/>
                </a:solidFill>
              </a:defRPr>
            </a:lvl1pPr>
            <a:lvl2pPr indent="-355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  <a:defRPr sz="2000">
                <a:solidFill>
                  <a:srgbClr val="000000"/>
                </a:solidFill>
              </a:defRPr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  <a:defRPr sz="1800"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" name="Google Shape;1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19"/>
          <p:cNvSpPr/>
          <p:nvPr/>
        </p:nvSpPr>
        <p:spPr>
          <a:xfrm>
            <a:off x="540000" y="1281775"/>
            <a:ext cx="8064000" cy="2240700"/>
          </a:xfrm>
          <a:prstGeom prst="rect">
            <a:avLst/>
          </a:prstGeom>
          <a:solidFill>
            <a:srgbClr val="2196F3"/>
          </a:solidFill>
          <a:ln>
            <a:noFill/>
          </a:ln>
          <a:effectLst>
            <a:outerShdw blurRad="757238" rotWithShape="0" algn="bl" dir="12000000" dist="9525">
              <a:srgbClr val="000000">
                <a:alpha val="5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9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20"/>
          <p:cNvSpPr/>
          <p:nvPr/>
        </p:nvSpPr>
        <p:spPr>
          <a:xfrm flipH="1" rot="10800000">
            <a:off x="615650" y="2959437"/>
            <a:ext cx="7856700" cy="1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5" name="Google Shape;4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43950" y="2559800"/>
            <a:ext cx="1981149" cy="198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2196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817525"/>
            <a:ext cx="9144000" cy="78606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6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" type="body"/>
          </p:nvPr>
        </p:nvSpPr>
        <p:spPr>
          <a:xfrm>
            <a:off x="90825" y="863550"/>
            <a:ext cx="9053100" cy="42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</a:pPr>
            <a:r>
              <a:rPr lang="en" sz="4400"/>
              <a:t>Data passing between screens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What is delegate?</a:t>
            </a:r>
            <a:endParaRPr/>
          </a:p>
        </p:txBody>
      </p:sp>
      <p:sp>
        <p:nvSpPr>
          <p:cNvPr id="128" name="Google Shape;128;p10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>
                <a:solidFill>
                  <a:srgbClr val="FF0000"/>
                </a:solidFill>
              </a:rPr>
              <a:t>Type</a:t>
            </a:r>
            <a:r>
              <a:rPr lang="en"/>
              <a:t> of function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Can be considered </a:t>
            </a:r>
            <a:r>
              <a:rPr b="1" lang="en" u="sng"/>
              <a:t>data type</a:t>
            </a:r>
            <a:endParaRPr b="1" u="sng"/>
          </a:p>
        </p:txBody>
      </p:sp>
      <p:pic>
        <p:nvPicPr>
          <p:cNvPr id="129" name="Google Shape;12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6788" y="2146938"/>
            <a:ext cx="524827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Quiz: Which functions satisfy the Calculator type?</a:t>
            </a:r>
            <a:endParaRPr/>
          </a:p>
        </p:txBody>
      </p:sp>
      <p:sp>
        <p:nvSpPr>
          <p:cNvPr id="135" name="Google Shape;135;p11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14350" lvl="0" marL="5778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en"/>
              <a:t>void checkCoexist(int a, int b)</a:t>
            </a:r>
            <a:endParaRPr/>
          </a:p>
          <a:p>
            <a:pPr indent="-514350" lvl="0" marL="5778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en"/>
              <a:t>int Multiply(int a, int b, int c)</a:t>
            </a:r>
            <a:endParaRPr/>
          </a:p>
          <a:p>
            <a:pPr indent="-514350" lvl="0" marL="5778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en"/>
              <a:t>int Power(int a, int b)</a:t>
            </a:r>
            <a:endParaRPr/>
          </a:p>
          <a:p>
            <a:pPr indent="-514350" lvl="0" marL="5778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en"/>
              <a:t>bool IsPrime(int a)</a:t>
            </a:r>
            <a:endParaRPr/>
          </a:p>
        </p:txBody>
      </p:sp>
      <p:pic>
        <p:nvPicPr>
          <p:cNvPr id="136" name="Google Shape;13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2493" y="3028700"/>
            <a:ext cx="524827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Basic examples</a:t>
            </a:r>
            <a:endParaRPr/>
          </a:p>
        </p:txBody>
      </p:sp>
      <p:pic>
        <p:nvPicPr>
          <p:cNvPr id="142" name="Google Shape;14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94900"/>
            <a:ext cx="3624288" cy="409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What is event?</a:t>
            </a:r>
            <a:endParaRPr/>
          </a:p>
        </p:txBody>
      </p:sp>
      <p:sp>
        <p:nvSpPr>
          <p:cNvPr id="148" name="Google Shape;148;p13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rPr lang="en"/>
              <a:t>Array of pointer functions</a:t>
            </a:r>
            <a:endParaRPr/>
          </a:p>
        </p:txBody>
      </p:sp>
      <p:pic>
        <p:nvPicPr>
          <p:cNvPr id="149" name="Google Shape;14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5388" y="1616125"/>
            <a:ext cx="631507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800"/>
              <a:t>Using delegate &amp; event for receiving data in real time</a:t>
            </a:r>
            <a:endParaRPr sz="2800"/>
          </a:p>
        </p:txBody>
      </p:sp>
      <p:pic>
        <p:nvPicPr>
          <p:cNvPr id="155" name="Google Shape;15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94900"/>
            <a:ext cx="6962775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61" name="Google Shape;161;p15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Create a TODO app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There will be a list of tasks that need to be done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>
                <a:solidFill>
                  <a:srgbClr val="FF0000"/>
                </a:solidFill>
              </a:rPr>
              <a:t>1. Create a button to add a new task from another window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2. Edit a selected task in another window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Try passing a TodoTask object rather than a string to learn more about reference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7d75f7b331_0_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- Restore back using backup?</a:t>
            </a:r>
            <a:endParaRPr/>
          </a:p>
        </p:txBody>
      </p:sp>
      <p:sp>
        <p:nvSpPr>
          <p:cNvPr id="167" name="Google Shape;167;g27d75f7b331_0_0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Step 1: Store a backup clone of current object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Step 2: Update real time property on current object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Restore back if necessary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Step 3: Copy all newly updated p</a:t>
            </a:r>
            <a:r>
              <a:rPr lang="en"/>
              <a:t>roperties to current</a:t>
            </a:r>
            <a:r>
              <a:rPr lang="en" sz="2600"/>
              <a:t>			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80361d36a7_1_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 class for copy values - Warning: Shallow</a:t>
            </a:r>
            <a:endParaRPr/>
          </a:p>
        </p:txBody>
      </p:sp>
      <p:pic>
        <p:nvPicPr>
          <p:cNvPr id="173" name="Google Shape;173;g280361d36a7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4900"/>
            <a:ext cx="6758731" cy="40962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80361d36a7_1_7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flow for preview - update - backup &amp; restore</a:t>
            </a:r>
            <a:endParaRPr/>
          </a:p>
        </p:txBody>
      </p:sp>
      <p:pic>
        <p:nvPicPr>
          <p:cNvPr id="179" name="Google Shape;179;g280361d36a7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4900"/>
            <a:ext cx="7616371" cy="4096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Main content</a:t>
            </a:r>
            <a:endParaRPr/>
          </a:p>
        </p:txBody>
      </p:sp>
      <p:sp>
        <p:nvSpPr>
          <p:cNvPr id="82" name="Google Shape;82;p2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❑"/>
            </a:pPr>
            <a:r>
              <a:rPr lang="en"/>
              <a:t>Public static member</a:t>
            </a:r>
            <a:endParaRPr/>
          </a:p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❑"/>
            </a:pPr>
            <a:r>
              <a:rPr lang="en"/>
              <a:t>Constructor parameter &amp; Public property</a:t>
            </a:r>
            <a:endParaRPr/>
          </a:p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❑"/>
            </a:pPr>
            <a:r>
              <a:rPr lang="en"/>
              <a:t>Delegate &amp; event</a:t>
            </a:r>
            <a:endParaRPr/>
          </a:p>
        </p:txBody>
      </p:sp>
      <p:sp>
        <p:nvSpPr>
          <p:cNvPr id="83" name="Google Shape;8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Public static member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94" name="Google Shape;9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7700" y="1005975"/>
            <a:ext cx="6315075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Thêm thành phần tĩnh cho màn hình đích</a:t>
            </a:r>
            <a:endParaRPr/>
          </a:p>
        </p:txBody>
      </p:sp>
      <p:pic>
        <p:nvPicPr>
          <p:cNvPr id="100" name="Google Shape;10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2075" y="943500"/>
            <a:ext cx="694372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Constructor’s parameter &amp; public property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Using constructor to pass data </a:t>
            </a:r>
            <a:endParaRPr/>
          </a:p>
        </p:txBody>
      </p:sp>
      <p:pic>
        <p:nvPicPr>
          <p:cNvPr id="111" name="Google Shape;11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525" y="874100"/>
            <a:ext cx="8538150" cy="39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Get data back using public property</a:t>
            </a:r>
            <a:endParaRPr/>
          </a:p>
        </p:txBody>
      </p:sp>
      <p:pic>
        <p:nvPicPr>
          <p:cNvPr id="117" name="Google Shape;11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875" y="887975"/>
            <a:ext cx="7004076" cy="40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7200"/>
              <a:t>Delegate &amp; Event</a:t>
            </a:r>
            <a:endParaRPr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