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Quattrocen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pIFmNiT7Mg9My0RkSrryKtXw6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706bc88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706bc8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a0b5c90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a0b5c90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8" name="Google Shape;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33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6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36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7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37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25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26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5" name="Google Shape;4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2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icrosoft.com/en-us/download/details.aspx?id=29062" TargetMode="External"/><Relationship Id="rId4" Type="http://schemas.openxmlformats.org/officeDocument/2006/relationships/hyperlink" Target="https://docs.microsoft.com/en-us/sql/ssms/download-sql-server-management-studio-ssms?view=sql-server-ver1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Hệ quản trị CSDL SQL Server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bảng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" y="1176400"/>
            <a:ext cx="8667750" cy="327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Thay đổi cấu trúc bảng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Số nguyên, khóa chính, tự tăng dần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Số thực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Chuỗi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01" y="2503299"/>
            <a:ext cx="5742774" cy="676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900" y="3392575"/>
            <a:ext cx="6601150" cy="102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5725" y="914000"/>
            <a:ext cx="2228850" cy="1543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bảng với khóa ngoại</a:t>
            </a: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87950"/>
            <a:ext cx="8839203" cy="182791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225" y="2900925"/>
            <a:ext cx="3186374" cy="126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399" y="2900913"/>
            <a:ext cx="5014819" cy="21228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2. Một số thao tác cơ bản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Viết câu truy vấn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25" y="1043400"/>
            <a:ext cx="3284350" cy="1375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6325" y="1043400"/>
            <a:ext cx="4668687" cy="1375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825" y="2823229"/>
            <a:ext cx="5179824" cy="1501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90075" y="3442900"/>
            <a:ext cx="4668675" cy="139974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3. Backup &amp; Restore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Thực hiện backup</a:t>
            </a:r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2095750" cy="1710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0550" y="894900"/>
            <a:ext cx="6591049" cy="363779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Phục hồi</a:t>
            </a:r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00225"/>
            <a:ext cx="8839203" cy="3113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894900"/>
            <a:ext cx="3424199" cy="852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Xuất dữ liệu ra file sql để backup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Mặc định chỉ xuất </a:t>
            </a:r>
            <a:r>
              <a:rPr b="1" lang="en">
                <a:solidFill>
                  <a:srgbClr val="0000FF"/>
                </a:solidFill>
              </a:rPr>
              <a:t>cấu trúc</a:t>
            </a:r>
            <a:r>
              <a:rPr lang="en"/>
              <a:t> bảng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Cần chỉnh để xuất luôn </a:t>
            </a:r>
            <a:r>
              <a:rPr b="1" lang="en">
                <a:solidFill>
                  <a:srgbClr val="FF0000"/>
                </a:solidFill>
              </a:rPr>
              <a:t>dữ liệu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00" y="2207200"/>
            <a:ext cx="3225675" cy="26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2325" y="2078600"/>
            <a:ext cx="4883751" cy="1469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7325" y="3795775"/>
            <a:ext cx="5353751" cy="112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Tái tạo csdl từ script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Chú ý script có một số đoạn tạo database với đường dẫn tuyệt đối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Có thể xóa đi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“</a:t>
            </a:r>
            <a:r>
              <a:rPr i="1" lang="en" sz="2400"/>
              <a:t>Microsoft SQL Server\MSSQL14.SQLEXPRESS\MSSQL\DATA</a:t>
            </a:r>
            <a:r>
              <a:rPr lang="en" sz="2400"/>
              <a:t>”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Nội dung chính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Cài đặt &amp; Kiểm tra phần mềm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Một số thao tác cơ bản với CSDL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Backup &amp; Restore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Attach &amp; Detach CSDL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4. Attach &amp; Detach</a:t>
            </a:r>
            <a:endParaRPr sz="7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Detach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CSDL được lưu trong file .mdf và quản lí bởi SQL Service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Detach là tách ra khỏi sự quản lí của Sql Service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Sau khi attach, tìm file mdf trong Microsoft SQL Server\MSSQL14.SQLEXPRESS\MSSQL\DATA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625" y="2255650"/>
            <a:ext cx="2864676" cy="1062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Attach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75" y="1034300"/>
            <a:ext cx="3028950" cy="1276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" sz="6000"/>
              <a:t>Cài đặt &amp; Kiểm tra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Các công cụ cần cài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Phương án truyền thống:</a:t>
            </a:r>
            <a:endParaRPr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Chỉ cần SQL Server 2022 </a:t>
            </a:r>
            <a:r>
              <a:rPr lang="en" sz="2500">
                <a:solidFill>
                  <a:srgbClr val="9900FF"/>
                </a:solidFill>
              </a:rPr>
              <a:t>Express </a:t>
            </a:r>
            <a:r>
              <a:rPr lang="en" sz="2500"/>
              <a:t>là quá đủ,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link tải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Giao diện quản lí: Management Studio </a:t>
            </a:r>
            <a:r>
              <a:rPr lang="en" sz="2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tải</a:t>
            </a:r>
            <a:r>
              <a:rPr lang="en" sz="2500">
                <a:solidFill>
                  <a:schemeClr val="dk1"/>
                </a:solidFill>
              </a:rPr>
              <a:t> (19)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Char char="❏"/>
            </a:pPr>
            <a:r>
              <a:rPr lang="en">
                <a:solidFill>
                  <a:schemeClr val="dk1"/>
                </a:solidFill>
              </a:rPr>
              <a:t>Phương án khác</a:t>
            </a:r>
            <a:endParaRPr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" sz="2500">
                <a:solidFill>
                  <a:schemeClr val="dk1"/>
                </a:solidFill>
              </a:rPr>
              <a:t>Docker Azure Edge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❏"/>
            </a:pPr>
            <a:r>
              <a:rPr lang="en" sz="2500">
                <a:solidFill>
                  <a:schemeClr val="dk1"/>
                </a:solidFill>
              </a:rPr>
              <a:t>Azure Data Studio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706bc8842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Chú ý với Azure Edge và Data Studio</a:t>
            </a:r>
            <a:endParaRPr/>
          </a:p>
        </p:txBody>
      </p:sp>
      <p:sp>
        <p:nvSpPr>
          <p:cNvPr id="100" name="Google Shape;100;g21706bc8842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Để tạo ra container edge, dùng double quote “ thay vì ‘ (Windows only)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docker run -d --name </a:t>
            </a:r>
            <a:r>
              <a:rPr b="1" i="1" lang="en" sz="2200">
                <a:solidFill>
                  <a:srgbClr val="9900FF"/>
                </a:solidFill>
              </a:rPr>
              <a:t>db </a:t>
            </a:r>
            <a:r>
              <a:rPr i="1" lang="en" sz="2200"/>
              <a:t>--cap-add SYS_PTRACE -e "ACCEPT_EULA=1" -e "MSSQL_SA_PASSWORD=</a:t>
            </a:r>
            <a:r>
              <a:rPr b="1" i="1" lang="en" sz="2200">
                <a:solidFill>
                  <a:srgbClr val="0000FF"/>
                </a:solidFill>
              </a:rPr>
              <a:t>Edge@123</a:t>
            </a:r>
            <a:r>
              <a:rPr i="1" lang="en" sz="2200"/>
              <a:t>" -p </a:t>
            </a:r>
            <a:r>
              <a:rPr b="1" i="1" lang="en" sz="2200">
                <a:solidFill>
                  <a:srgbClr val="FF0000"/>
                </a:solidFill>
              </a:rPr>
              <a:t>57000</a:t>
            </a:r>
            <a:r>
              <a:rPr i="1" lang="en" sz="2200"/>
              <a:t>:1433 mcr.microsoft.com/azure-sql-edge</a:t>
            </a:r>
            <a:endParaRPr i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Trong Data Studio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Server: localhost,</a:t>
            </a:r>
            <a:r>
              <a:rPr b="1" lang="en">
                <a:solidFill>
                  <a:srgbClr val="FF0000"/>
                </a:solidFill>
              </a:rPr>
              <a:t>57000</a:t>
            </a:r>
            <a:endParaRPr b="1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Trust server certificate: true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Kiểm tra dịch vụ SQL Server Express có chạy</a:t>
            </a:r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Mở hộp thoại </a:t>
            </a:r>
            <a:r>
              <a:rPr b="1" lang="en"/>
              <a:t>Run</a:t>
            </a:r>
            <a:r>
              <a:rPr lang="en"/>
              <a:t> với </a:t>
            </a:r>
            <a:r>
              <a:rPr b="1" lang="en">
                <a:solidFill>
                  <a:srgbClr val="38761D"/>
                </a:solidFill>
              </a:rPr>
              <a:t>Windows + R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Gõ </a:t>
            </a:r>
            <a:r>
              <a:rPr b="1" lang="en">
                <a:solidFill>
                  <a:srgbClr val="FF0000"/>
                </a:solidFill>
              </a:rPr>
              <a:t>services.msc</a:t>
            </a:r>
            <a:r>
              <a:rPr lang="en"/>
              <a:t> và </a:t>
            </a:r>
            <a:r>
              <a:rPr b="1" lang="en">
                <a:solidFill>
                  <a:srgbClr val="0000FF"/>
                </a:solidFill>
              </a:rPr>
              <a:t>Enter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500" y="2221575"/>
            <a:ext cx="2565774" cy="149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750" y="4054050"/>
            <a:ext cx="8468700" cy="673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6"/>
          <p:cNvSpPr txBox="1"/>
          <p:nvPr/>
        </p:nvSpPr>
        <p:spPr>
          <a:xfrm>
            <a:off x="425900" y="4782550"/>
            <a:ext cx="8868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Lưu ý: Nếu cài bản xịn (ko phải express) sẽ chỉ thấy tên instance là  </a:t>
            </a:r>
            <a:r>
              <a:rPr b="1" i="1" lang="en" sz="1400" u="none" cap="none" strike="noStrike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rPr>
              <a:t>SQL Server</a:t>
            </a:r>
            <a:r>
              <a:rPr b="0" i="1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thay vì </a:t>
            </a:r>
            <a:r>
              <a:rPr b="0" i="1" lang="en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SqlExpress</a:t>
            </a:r>
            <a:endParaRPr b="0" i="1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1376975" y="3970975"/>
            <a:ext cx="1930500" cy="74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 rot="788724">
            <a:off x="3552721" y="4491328"/>
            <a:ext cx="2793912" cy="124145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Kết nối tới CSDL</a:t>
            </a:r>
            <a:endParaRPr/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026" y="914000"/>
            <a:ext cx="6448426" cy="40471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a0b5c9019_1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nối sử dụng tài khoản phân quyền</a:t>
            </a:r>
            <a:endParaRPr/>
          </a:p>
        </p:txBody>
      </p:sp>
      <p:sp>
        <p:nvSpPr>
          <p:cNvPr id="123" name="Google Shape;123;g1fa0b5c9019_1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Cần đảm bảo có thể đăng nhập theo cả hai cách</a:t>
            </a:r>
            <a:endParaRPr/>
          </a:p>
        </p:txBody>
      </p:sp>
      <p:pic>
        <p:nvPicPr>
          <p:cNvPr id="124" name="Google Shape;124;g1fa0b5c901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588" y="1560250"/>
            <a:ext cx="4638675" cy="226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mới CSDL</a:t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1257300"/>
            <a:ext cx="6515100" cy="262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