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Quattrocento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iAEYsp7fSruKrKHMfR/tFgZi98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Quattrocento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QuattrocentoSans-bold.fntdata"/><Relationship Id="rId14" Type="http://schemas.openxmlformats.org/officeDocument/2006/relationships/slide" Target="slides/slide9.xml"/><Relationship Id="rId58" Type="http://schemas.openxmlformats.org/officeDocument/2006/relationships/font" Target="fonts/Quattrocento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(screen.ShowDialog() ==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var filename = screen.FileName;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var image = new BitmapImage(new Uri(filename, UriKind.Absolute));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var encoder = new JpegBitmapEncoder();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encoder.Frames.Add(BitmapFrame.Create(image));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using (var stream = new MemoryStream())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encoder.Save(stream);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var db = new MyShop1Entities();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var photo = new Photo() { data = stream.ToArray()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db.Photos.Add(photo);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db.SaveChanges();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MessageBox.Show("Image added to database");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object Convert(object value, Type targetType, object parameter, CultureInfo culture)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var array = value as byte[];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using (var stream = new MemoryStream(array))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var image = new BitmapImage();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image.BeginInit();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image.CreateOptions = BitmapCreateOptions.PreservePixelFormat;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image.CacheOption = BitmapCacheOption.OnLoad;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image.UriSource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image.StreamSource = stream;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image.EndInit();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image.Freeze();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return image;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7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7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7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7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6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rive.google.com/open?id=1clGmMKTaXfHV6c_VzmC0SOFhFumwedG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search.microsoft.com/apps/pubs/default.aspx?id=64525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Milestone 01 - Master data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 placeholder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Tạo một Label mới với màu </a:t>
            </a:r>
            <a:r>
              <a:rPr lang="en">
                <a:solidFill>
                  <a:srgbClr val="FF0000"/>
                </a:solidFill>
              </a:rPr>
              <a:t>Foreground</a:t>
            </a:r>
            <a:r>
              <a:rPr lang="en"/>
              <a:t>=”</a:t>
            </a:r>
            <a:r>
              <a:rPr lang="en">
                <a:solidFill>
                  <a:srgbClr val="0000FF"/>
                </a:solidFill>
              </a:rPr>
              <a:t>Gray</a:t>
            </a:r>
            <a:r>
              <a:rPr lang="en"/>
              <a:t>”, đặt bên dưới TextBox, Chỉnh </a:t>
            </a:r>
            <a:r>
              <a:rPr lang="en">
                <a:solidFill>
                  <a:srgbClr val="FF0000"/>
                </a:solidFill>
              </a:rPr>
              <a:t>FontStyle</a:t>
            </a:r>
            <a:r>
              <a:rPr lang="en"/>
              <a:t>=”</a:t>
            </a:r>
            <a:r>
              <a:rPr lang="en">
                <a:solidFill>
                  <a:srgbClr val="0000FF"/>
                </a:solidFill>
              </a:rPr>
              <a:t>Italic</a:t>
            </a:r>
            <a:r>
              <a:rPr lang="en"/>
              <a:t>” (in nghiêng)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Cho màu </a:t>
            </a:r>
            <a:r>
              <a:rPr lang="en">
                <a:solidFill>
                  <a:srgbClr val="FF0000"/>
                </a:solidFill>
              </a:rPr>
              <a:t>Foreground </a:t>
            </a:r>
            <a:r>
              <a:rPr lang="en"/>
              <a:t>TextBox là </a:t>
            </a:r>
            <a:r>
              <a:rPr lang="en">
                <a:solidFill>
                  <a:srgbClr val="0000FF"/>
                </a:solidFill>
              </a:rPr>
              <a:t>Transparent </a:t>
            </a:r>
            <a:r>
              <a:rPr lang="en"/>
              <a:t>(trong suốt)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Xử lí sự kiện </a:t>
            </a:r>
            <a:r>
              <a:rPr lang="en">
                <a:solidFill>
                  <a:srgbClr val="9900FF"/>
                </a:solidFill>
              </a:rPr>
              <a:t>GotFocus </a:t>
            </a:r>
            <a:r>
              <a:rPr lang="en"/>
              <a:t>và </a:t>
            </a:r>
            <a:r>
              <a:rPr lang="en">
                <a:solidFill>
                  <a:srgbClr val="9900FF"/>
                </a:solidFill>
              </a:rPr>
              <a:t>LostFocus </a:t>
            </a:r>
            <a:r>
              <a:rPr lang="en"/>
              <a:t>để ẩn hiện tương ứng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Gán thuộc tính </a:t>
            </a:r>
            <a:r>
              <a:rPr lang="en">
                <a:solidFill>
                  <a:srgbClr val="FF0000"/>
                </a:solidFill>
              </a:rPr>
              <a:t>Visibility </a:t>
            </a:r>
            <a:r>
              <a:rPr lang="en"/>
              <a:t>= Visibility.</a:t>
            </a:r>
            <a:r>
              <a:rPr lang="en">
                <a:solidFill>
                  <a:srgbClr val="0000FF"/>
                </a:solidFill>
              </a:rPr>
              <a:t>Hidden</a:t>
            </a:r>
            <a:r>
              <a:rPr lang="en"/>
              <a:t> để ẩn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Visibility.</a:t>
            </a:r>
            <a:r>
              <a:rPr lang="en">
                <a:solidFill>
                  <a:srgbClr val="0000FF"/>
                </a:solidFill>
              </a:rPr>
              <a:t>Visible</a:t>
            </a:r>
            <a:r>
              <a:rPr lang="en"/>
              <a:t> để hiện lại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 phím tắt binding label và textbox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&lt;</a:t>
            </a:r>
            <a:r>
              <a:rPr lang="en">
                <a:solidFill>
                  <a:srgbClr val="FF0000"/>
                </a:solidFill>
              </a:rPr>
              <a:t>Label</a:t>
            </a:r>
            <a:r>
              <a:rPr lang="en"/>
              <a:t> Content="</a:t>
            </a:r>
            <a:r>
              <a:rPr lang="en">
                <a:solidFill>
                  <a:srgbClr val="FF0000"/>
                </a:solidFill>
              </a:rPr>
              <a:t>_Username</a:t>
            </a:r>
            <a:r>
              <a:rPr lang="en"/>
              <a:t>" Target=</a:t>
            </a:r>
            <a:r>
              <a:rPr lang="en">
                <a:solidFill>
                  <a:srgbClr val="FF0000"/>
                </a:solidFill>
              </a:rPr>
              <a:t>"{Binding ElementName=usernameTextBox}"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Sau khi login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Tùy vào role mà chuyển đến: AdminDashboard / SaleDashboard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Sau đó Close màn hình Login.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Nếu bị thoát luôn chương trình, vào App.Config chuyển mode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>
                <a:solidFill>
                  <a:srgbClr val="0000FF"/>
                </a:solidFill>
              </a:rPr>
              <a:t>ShutdownMode</a:t>
            </a:r>
            <a:r>
              <a:rPr lang="en"/>
              <a:t>="</a:t>
            </a:r>
            <a:r>
              <a:rPr lang="en">
                <a:solidFill>
                  <a:srgbClr val="FF0000"/>
                </a:solidFill>
              </a:rPr>
              <a:t>OnLastWindowClose</a:t>
            </a:r>
            <a:r>
              <a:rPr lang="en"/>
              <a:t>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Đọc thông tin từ tập tin cấu hình App.config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server = </a:t>
            </a:r>
            <a:r>
              <a:rPr lang="en">
                <a:solidFill>
                  <a:srgbClr val="0000FF"/>
                </a:solidFill>
              </a:rPr>
              <a:t>ConfigurationManager</a:t>
            </a:r>
            <a:r>
              <a:rPr lang="en"/>
              <a:t>.</a:t>
            </a:r>
            <a:r>
              <a:rPr lang="en">
                <a:solidFill>
                  <a:srgbClr val="38761D"/>
                </a:solidFill>
              </a:rPr>
              <a:t>AppSettings</a:t>
            </a:r>
            <a:r>
              <a:rPr lang="en"/>
              <a:t>["</a:t>
            </a:r>
            <a:r>
              <a:rPr lang="en">
                <a:solidFill>
                  <a:srgbClr val="FF0000"/>
                </a:solidFill>
              </a:rPr>
              <a:t>server</a:t>
            </a:r>
            <a:r>
              <a:rPr lang="en"/>
              <a:t>"];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db = </a:t>
            </a:r>
            <a:r>
              <a:rPr lang="en">
                <a:solidFill>
                  <a:srgbClr val="0000FF"/>
                </a:solidFill>
              </a:rPr>
              <a:t>ConfigurationManager</a:t>
            </a:r>
            <a:r>
              <a:rPr lang="en"/>
              <a:t>.</a:t>
            </a:r>
            <a:r>
              <a:rPr lang="en">
                <a:solidFill>
                  <a:srgbClr val="38761D"/>
                </a:solidFill>
              </a:rPr>
              <a:t>AppSettings</a:t>
            </a:r>
            <a:r>
              <a:rPr lang="en"/>
              <a:t>["</a:t>
            </a:r>
            <a:r>
              <a:rPr lang="en">
                <a:solidFill>
                  <a:srgbClr val="FF0000"/>
                </a:solidFill>
              </a:rPr>
              <a:t>database</a:t>
            </a:r>
            <a:r>
              <a:rPr lang="en"/>
              <a:t>"];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625" y="2206000"/>
            <a:ext cx="5695950" cy="23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Lưu thông tin từ tập tin cấu hình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141300" y="9902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700"/>
              <a:t>var config = </a:t>
            </a:r>
            <a:r>
              <a:rPr lang="en" sz="1700">
                <a:solidFill>
                  <a:srgbClr val="38761D"/>
                </a:solidFill>
              </a:rPr>
              <a:t>ConfigurationManager</a:t>
            </a:r>
            <a:r>
              <a:rPr lang="en" sz="1700"/>
              <a:t>.OpenExeConfiguration(</a:t>
            </a:r>
            <a:r>
              <a:rPr lang="en" sz="1700">
                <a:solidFill>
                  <a:srgbClr val="0000FF"/>
                </a:solidFill>
              </a:rPr>
              <a:t>ConfigurationUserLevel</a:t>
            </a:r>
            <a:r>
              <a:rPr lang="en" sz="1700"/>
              <a:t>.</a:t>
            </a:r>
            <a:r>
              <a:rPr lang="en" sz="1700">
                <a:solidFill>
                  <a:srgbClr val="9900FF"/>
                </a:solidFill>
              </a:rPr>
              <a:t>None</a:t>
            </a:r>
            <a:r>
              <a:rPr lang="en" sz="1700"/>
              <a:t>);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config.</a:t>
            </a:r>
            <a:r>
              <a:rPr lang="en" sz="1700">
                <a:solidFill>
                  <a:srgbClr val="38761D"/>
                </a:solidFill>
              </a:rPr>
              <a:t>AppSettings</a:t>
            </a:r>
            <a:r>
              <a:rPr lang="en" sz="1700"/>
              <a:t>.Settings["</a:t>
            </a:r>
            <a:r>
              <a:rPr lang="en" sz="1700">
                <a:solidFill>
                  <a:srgbClr val="FF0000"/>
                </a:solidFill>
              </a:rPr>
              <a:t>server</a:t>
            </a:r>
            <a:r>
              <a:rPr lang="en" sz="1700"/>
              <a:t>"].Value = “</a:t>
            </a:r>
            <a:r>
              <a:rPr lang="en" sz="1700">
                <a:solidFill>
                  <a:srgbClr val="FF0000"/>
                </a:solidFill>
              </a:rPr>
              <a:t>localhost</a:t>
            </a:r>
            <a:r>
              <a:rPr lang="en" sz="1700"/>
              <a:t>”;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config.</a:t>
            </a:r>
            <a:r>
              <a:rPr lang="en" sz="1700">
                <a:solidFill>
                  <a:srgbClr val="38761D"/>
                </a:solidFill>
              </a:rPr>
              <a:t>AppSettings</a:t>
            </a:r>
            <a:r>
              <a:rPr lang="en" sz="1700"/>
              <a:t>.Settings["</a:t>
            </a:r>
            <a:r>
              <a:rPr lang="en" sz="1700">
                <a:solidFill>
                  <a:srgbClr val="FF0000"/>
                </a:solidFill>
              </a:rPr>
              <a:t>database</a:t>
            </a:r>
            <a:r>
              <a:rPr lang="en" sz="1700"/>
              <a:t>"].Value = “</a:t>
            </a:r>
            <a:r>
              <a:rPr lang="en" sz="1700">
                <a:solidFill>
                  <a:srgbClr val="FF0000"/>
                </a:solidFill>
              </a:rPr>
              <a:t>MyShop</a:t>
            </a:r>
            <a:r>
              <a:rPr lang="en" sz="1700"/>
              <a:t>”;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config.Save(ConfigurationSaveMode.</a:t>
            </a:r>
            <a:r>
              <a:rPr lang="en" sz="1700">
                <a:solidFill>
                  <a:srgbClr val="9900FF"/>
                </a:solidFill>
              </a:rPr>
              <a:t>Minimal</a:t>
            </a:r>
            <a:r>
              <a:rPr lang="en" sz="1700"/>
              <a:t>);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 sz="1700"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00" y="2938050"/>
            <a:ext cx="5905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Lấy thông tin phiên bản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var </a:t>
            </a:r>
            <a:r>
              <a:rPr lang="en" sz="2100"/>
              <a:t>version = </a:t>
            </a:r>
            <a:r>
              <a:rPr lang="en" sz="2100">
                <a:solidFill>
                  <a:srgbClr val="0000FF"/>
                </a:solidFill>
              </a:rPr>
              <a:t>Assembly</a:t>
            </a:r>
            <a:r>
              <a:rPr lang="en" sz="2100"/>
              <a:t>.GetExecutingAssembly().GetName().Version;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versionLabel.Content = $"</a:t>
            </a:r>
            <a:r>
              <a:rPr lang="en" sz="2100">
                <a:solidFill>
                  <a:srgbClr val="FF0000"/>
                </a:solidFill>
              </a:rPr>
              <a:t>v{version}"</a:t>
            </a:r>
            <a:r>
              <a:rPr lang="en" sz="2100"/>
              <a:t>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 sz="2100"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050" y="1844075"/>
            <a:ext cx="4276201" cy="2799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9"/>
          <p:cNvSpPr/>
          <p:nvPr/>
        </p:nvSpPr>
        <p:spPr>
          <a:xfrm>
            <a:off x="7718725" y="2811225"/>
            <a:ext cx="1096800" cy="4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309750" y="4275850"/>
            <a:ext cx="1485300" cy="20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Kĩ thuật truyền - nhận giá trị giữa hai màn hình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Truyền bằng </a:t>
            </a:r>
            <a:r>
              <a:rPr lang="en">
                <a:solidFill>
                  <a:srgbClr val="0000FF"/>
                </a:solidFill>
              </a:rPr>
              <a:t>đối số hàm tạo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88" y="1707788"/>
            <a:ext cx="7610475" cy="235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2"/>
          <p:cNvSpPr/>
          <p:nvPr/>
        </p:nvSpPr>
        <p:spPr>
          <a:xfrm>
            <a:off x="2575325" y="2970875"/>
            <a:ext cx="3783000" cy="3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Trả lại bằng public attributes / properties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850" y="1371900"/>
            <a:ext cx="6534150" cy="27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3"/>
          <p:cNvSpPr/>
          <p:nvPr/>
        </p:nvSpPr>
        <p:spPr>
          <a:xfrm>
            <a:off x="826025" y="1277200"/>
            <a:ext cx="2991600" cy="66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Yêu cầu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các lệnh cần thiết cho Category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&lt;Fluent:</a:t>
            </a:r>
            <a:r>
              <a:rPr lang="en" sz="1400">
                <a:solidFill>
                  <a:srgbClr val="0000FF"/>
                </a:solidFill>
              </a:rPr>
              <a:t>RibbonGroupBox</a:t>
            </a:r>
            <a:r>
              <a:rPr lang="en" sz="1400"/>
              <a:t> Header="</a:t>
            </a:r>
            <a:r>
              <a:rPr lang="en" sz="1400">
                <a:solidFill>
                  <a:srgbClr val="38761D"/>
                </a:solidFill>
              </a:rPr>
              <a:t>Category</a:t>
            </a:r>
            <a:r>
              <a:rPr lang="en" sz="1400"/>
              <a:t>"&gt;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&lt;Fluent:</a:t>
            </a:r>
            <a:r>
              <a:rPr lang="en" sz="1400">
                <a:solidFill>
                  <a:srgbClr val="0000FF"/>
                </a:solidFill>
              </a:rPr>
              <a:t>Button</a:t>
            </a:r>
            <a:r>
              <a:rPr lang="en" sz="1400"/>
              <a:t> Header="</a:t>
            </a:r>
            <a:r>
              <a:rPr lang="en" sz="1400">
                <a:solidFill>
                  <a:srgbClr val="38761D"/>
                </a:solidFill>
              </a:rPr>
              <a:t>Add</a:t>
            </a:r>
            <a:r>
              <a:rPr lang="en" sz="1400"/>
              <a:t>" Click="</a:t>
            </a:r>
            <a:r>
              <a:rPr lang="en" sz="1400">
                <a:solidFill>
                  <a:srgbClr val="38761D"/>
                </a:solidFill>
              </a:rPr>
              <a:t>addCategorytButton_Clicked</a:t>
            </a:r>
            <a:r>
              <a:rPr lang="en" sz="1400"/>
              <a:t>"&gt;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&lt;Fluent:Button.</a:t>
            </a:r>
            <a:r>
              <a:rPr lang="en" sz="1400">
                <a:solidFill>
                  <a:srgbClr val="0000FF"/>
                </a:solidFill>
              </a:rPr>
              <a:t>LargeIcon</a:t>
            </a:r>
            <a:r>
              <a:rPr lang="en" sz="1400"/>
              <a:t>&gt;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Image</a:t>
            </a:r>
            <a:r>
              <a:rPr lang="en" sz="1400"/>
              <a:t> Source="</a:t>
            </a:r>
            <a:r>
              <a:rPr lang="en" sz="1400">
                <a:solidFill>
                  <a:srgbClr val="38761D"/>
                </a:solidFill>
              </a:rPr>
              <a:t>/Images/plus.png</a:t>
            </a:r>
            <a:r>
              <a:rPr lang="en" sz="1400"/>
              <a:t>" RenderOptions.BitmapScalingMode="HighQuality"/&gt;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&lt;/Fluent:Button.</a:t>
            </a:r>
            <a:r>
              <a:rPr lang="en" sz="1400">
                <a:solidFill>
                  <a:srgbClr val="0000FF"/>
                </a:solidFill>
              </a:rPr>
              <a:t>LargeIcon</a:t>
            </a:r>
            <a:r>
              <a:rPr lang="en" sz="1400"/>
              <a:t>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&lt;/Fluent:</a:t>
            </a:r>
            <a:r>
              <a:rPr lang="en" sz="1400">
                <a:solidFill>
                  <a:srgbClr val="0000FF"/>
                </a:solidFill>
              </a:rPr>
              <a:t>Button</a:t>
            </a:r>
            <a:r>
              <a:rPr lang="en" sz="1400"/>
              <a:t>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&lt;Fluent:</a:t>
            </a:r>
            <a:r>
              <a:rPr lang="en" sz="1400">
                <a:solidFill>
                  <a:srgbClr val="0000FF"/>
                </a:solidFill>
              </a:rPr>
              <a:t>Button</a:t>
            </a:r>
            <a:r>
              <a:rPr lang="en" sz="1400"/>
              <a:t> Header="</a:t>
            </a:r>
            <a:r>
              <a:rPr lang="en" sz="1400">
                <a:solidFill>
                  <a:srgbClr val="38761D"/>
                </a:solidFill>
              </a:rPr>
              <a:t>Delete</a:t>
            </a:r>
            <a:r>
              <a:rPr lang="en" sz="1400"/>
              <a:t>" Click="</a:t>
            </a:r>
            <a:r>
              <a:rPr lang="en" sz="1400">
                <a:solidFill>
                  <a:srgbClr val="38761D"/>
                </a:solidFill>
              </a:rPr>
              <a:t>deleteCategorytButton_Clicked</a:t>
            </a:r>
            <a:r>
              <a:rPr lang="en" sz="1400"/>
              <a:t>"&gt;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&lt;Fluent:Button.</a:t>
            </a:r>
            <a:r>
              <a:rPr lang="en" sz="1400">
                <a:solidFill>
                  <a:srgbClr val="0000FF"/>
                </a:solidFill>
              </a:rPr>
              <a:t>LargeIcon</a:t>
            </a:r>
            <a:r>
              <a:rPr lang="en" sz="1400"/>
              <a:t>&gt;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Image</a:t>
            </a:r>
            <a:r>
              <a:rPr lang="en" sz="1400"/>
              <a:t> Source="</a:t>
            </a:r>
            <a:r>
              <a:rPr lang="en" sz="1400">
                <a:solidFill>
                  <a:srgbClr val="38761D"/>
                </a:solidFill>
              </a:rPr>
              <a:t>/Images/delete.png</a:t>
            </a:r>
            <a:r>
              <a:rPr lang="en" sz="1400"/>
              <a:t>" </a:t>
            </a:r>
            <a:endParaRPr sz="14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RenderOptions.BitmapScalingMode="</a:t>
            </a:r>
            <a:r>
              <a:rPr lang="en" sz="1400">
                <a:solidFill>
                  <a:srgbClr val="38761D"/>
                </a:solidFill>
              </a:rPr>
              <a:t>HighQuality</a:t>
            </a:r>
            <a:r>
              <a:rPr lang="en" sz="1400"/>
              <a:t>"/&gt;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&lt;/Fluent:Button.</a:t>
            </a:r>
            <a:r>
              <a:rPr lang="en" sz="1400">
                <a:solidFill>
                  <a:srgbClr val="0000FF"/>
                </a:solidFill>
              </a:rPr>
              <a:t>LargeIcon</a:t>
            </a:r>
            <a:r>
              <a:rPr lang="en" sz="1400"/>
              <a:t>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&lt;/Fluent:</a:t>
            </a:r>
            <a:r>
              <a:rPr lang="en" sz="1400">
                <a:solidFill>
                  <a:srgbClr val="0000FF"/>
                </a:solidFill>
              </a:rPr>
              <a:t>Button</a:t>
            </a:r>
            <a:r>
              <a:rPr lang="en" sz="1400"/>
              <a:t>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&lt;/Fluent:</a:t>
            </a:r>
            <a:r>
              <a:rPr lang="en" sz="1400">
                <a:solidFill>
                  <a:srgbClr val="0000FF"/>
                </a:solidFill>
              </a:rPr>
              <a:t>RibbonGroupBox</a:t>
            </a:r>
            <a:r>
              <a:rPr lang="en" sz="1400"/>
              <a:t>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825" y="2474350"/>
            <a:ext cx="1809750" cy="14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các lệnh cần thiết cho Product (tự làm)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663" y="1136738"/>
            <a:ext cx="2505075" cy="155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Bước 5: Tạo các tab chứa nội dung thật sự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Sửa control chứa nội dung gốc từ Grid thành DockPanel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DockPanel</a:t>
            </a:r>
            <a:r>
              <a:rPr lang="en" sz="1800"/>
              <a:t> LastChildFill="</a:t>
            </a:r>
            <a:r>
              <a:rPr lang="en" sz="1800">
                <a:solidFill>
                  <a:srgbClr val="38761D"/>
                </a:solidFill>
              </a:rPr>
              <a:t>True</a:t>
            </a:r>
            <a:r>
              <a:rPr lang="en" sz="1800"/>
              <a:t>"&gt;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        &lt;Fluent:</a:t>
            </a:r>
            <a:r>
              <a:rPr lang="en" sz="1800">
                <a:solidFill>
                  <a:srgbClr val="0000FF"/>
                </a:solidFill>
              </a:rPr>
              <a:t>Ribbon</a:t>
            </a:r>
            <a:r>
              <a:rPr lang="en" sz="1800"/>
              <a:t> DockPanel.Dock="</a:t>
            </a:r>
            <a:r>
              <a:rPr lang="en" sz="1800">
                <a:solidFill>
                  <a:srgbClr val="38761D"/>
                </a:solidFill>
              </a:rPr>
              <a:t>Top</a:t>
            </a:r>
            <a:r>
              <a:rPr lang="en" sz="1800"/>
              <a:t>"&gt;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	</a:t>
            </a:r>
            <a:r>
              <a:rPr lang="en" sz="1800"/>
              <a:t>…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&lt;/Fluent:</a:t>
            </a:r>
            <a:r>
              <a:rPr lang="en" sz="1800">
                <a:solidFill>
                  <a:srgbClr val="0000FF"/>
                </a:solidFill>
              </a:rPr>
              <a:t>Ribbon</a:t>
            </a:r>
            <a:r>
              <a:rPr lang="en" sz="1800"/>
              <a:t>&gt;</a:t>
            </a:r>
            <a:endParaRPr sz="18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Thêm vào TabControl với tên tabs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TabControl</a:t>
            </a:r>
            <a:r>
              <a:rPr lang="en" sz="1800"/>
              <a:t> Name="</a:t>
            </a:r>
            <a:r>
              <a:rPr lang="en" sz="1800">
                <a:solidFill>
                  <a:srgbClr val="38761D"/>
                </a:solidFill>
              </a:rPr>
              <a:t>tabs</a:t>
            </a:r>
            <a:r>
              <a:rPr lang="en" sz="1800"/>
              <a:t>"&gt;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&lt;</a:t>
            </a:r>
            <a:r>
              <a:rPr lang="en" sz="1800">
                <a:solidFill>
                  <a:srgbClr val="0000FF"/>
                </a:solidFill>
              </a:rPr>
              <a:t>TabItem</a:t>
            </a:r>
            <a:r>
              <a:rPr lang="en" sz="1800"/>
              <a:t> Header="</a:t>
            </a:r>
            <a:r>
              <a:rPr lang="en" sz="1800">
                <a:solidFill>
                  <a:srgbClr val="38761D"/>
                </a:solidFill>
              </a:rPr>
              <a:t>Master data</a:t>
            </a:r>
            <a:r>
              <a:rPr lang="en" sz="1800"/>
              <a:t>"&gt;&lt;/TabItem&gt;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&lt;</a:t>
            </a:r>
            <a:r>
              <a:rPr lang="en" sz="1800">
                <a:solidFill>
                  <a:srgbClr val="0000FF"/>
                </a:solidFill>
              </a:rPr>
              <a:t>TabItem</a:t>
            </a:r>
            <a:r>
              <a:rPr lang="en" sz="1800"/>
              <a:t> Header="</a:t>
            </a:r>
            <a:r>
              <a:rPr lang="en" sz="1800">
                <a:solidFill>
                  <a:srgbClr val="38761D"/>
                </a:solidFill>
              </a:rPr>
              <a:t>Sale</a:t>
            </a:r>
            <a:r>
              <a:rPr lang="en" sz="1800"/>
              <a:t>"&gt;&lt;/TabItem&gt;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&lt;</a:t>
            </a:r>
            <a:r>
              <a:rPr lang="en" sz="1800">
                <a:solidFill>
                  <a:srgbClr val="0000FF"/>
                </a:solidFill>
              </a:rPr>
              <a:t>TabItem</a:t>
            </a:r>
            <a:r>
              <a:rPr lang="en" sz="1800"/>
              <a:t> Header="</a:t>
            </a:r>
            <a:r>
              <a:rPr lang="en" sz="1800">
                <a:solidFill>
                  <a:srgbClr val="38761D"/>
                </a:solidFill>
              </a:rPr>
              <a:t>Transaction</a:t>
            </a:r>
            <a:r>
              <a:rPr lang="en" sz="1800"/>
              <a:t>"&gt;&lt;/TabItem&gt;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&lt;/</a:t>
            </a:r>
            <a:r>
              <a:rPr lang="en" sz="1800">
                <a:solidFill>
                  <a:srgbClr val="0000FF"/>
                </a:solidFill>
              </a:rPr>
              <a:t>TabControl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163" y="2615375"/>
            <a:ext cx="2562225" cy="1962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Bước 6 - Nạp động nội dung dùng UserControl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Tạo 3 UserControl: MasterDataUserControl, SaleUserControl, ReportUserControl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Khởi tạo các 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private void </a:t>
            </a:r>
            <a:r>
              <a:rPr lang="en" sz="1400"/>
              <a:t>RibbonWindow_Loaded(</a:t>
            </a:r>
            <a:r>
              <a:rPr lang="en" sz="1400">
                <a:solidFill>
                  <a:srgbClr val="0000FF"/>
                </a:solidFill>
              </a:rPr>
              <a:t>object</a:t>
            </a:r>
            <a:r>
              <a:rPr lang="en" sz="1400"/>
              <a:t> sender, </a:t>
            </a:r>
            <a:r>
              <a:rPr lang="en" sz="1400">
                <a:solidFill>
                  <a:srgbClr val="3D85C6"/>
                </a:solidFill>
              </a:rPr>
              <a:t>RoutedEventArgs </a:t>
            </a:r>
            <a:r>
              <a:rPr lang="en" sz="1400"/>
              <a:t>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{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screens = new ObservableCollection&lt;TabItem&gt;()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{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/>
              <a:t>TabItem() { Content = </a:t>
            </a: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>
                <a:solidFill>
                  <a:srgbClr val="3D85C6"/>
                </a:solidFill>
              </a:rPr>
              <a:t>MasterDataUserControl</a:t>
            </a:r>
            <a:r>
              <a:rPr lang="en" sz="1400"/>
              <a:t>()},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/>
              <a:t>TabItem() { Content = </a:t>
            </a: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>
                <a:solidFill>
                  <a:srgbClr val="3D85C6"/>
                </a:solidFill>
              </a:rPr>
              <a:t>SaleUserControl</a:t>
            </a:r>
            <a:r>
              <a:rPr lang="en" sz="1400"/>
              <a:t>()},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/>
              <a:t>TabItem() { Content = </a:t>
            </a: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>
                <a:solidFill>
                  <a:srgbClr val="3D85C6"/>
                </a:solidFill>
              </a:rPr>
              <a:t>ReportUserControl</a:t>
            </a:r>
            <a:r>
              <a:rPr lang="en" sz="1400"/>
              <a:t>()}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};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tabs.ItemsSource = screens;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}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975" y="1560825"/>
            <a:ext cx="2305050" cy="14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Thực hiện binding thuộc tính SelectedIndex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TabControl</a:t>
            </a:r>
            <a:r>
              <a:rPr lang="en" sz="1800"/>
              <a:t> Name="</a:t>
            </a:r>
            <a:r>
              <a:rPr lang="en" sz="1800">
                <a:solidFill>
                  <a:srgbClr val="38761D"/>
                </a:solidFill>
              </a:rPr>
              <a:t>tabs</a:t>
            </a:r>
            <a:r>
              <a:rPr lang="en" sz="1800"/>
              <a:t>"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SelectedIndex="</a:t>
            </a:r>
            <a:r>
              <a:rPr lang="en" sz="1800">
                <a:solidFill>
                  <a:srgbClr val="38761D"/>
                </a:solidFill>
              </a:rPr>
              <a:t>{Binding ElementName=ribbon, Path=SelectedTabIndex}</a:t>
            </a:r>
            <a:r>
              <a:rPr lang="en" sz="1800"/>
              <a:t>"&gt;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 &lt;/</a:t>
            </a:r>
            <a:r>
              <a:rPr lang="en" sz="1800">
                <a:solidFill>
                  <a:srgbClr val="0000FF"/>
                </a:solidFill>
              </a:rPr>
              <a:t>TabControl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Checkpoint: mỗi khi chuyển tab của Ribbon thì nội dung của tab control bên dưới thay đổi tương ứng.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Loại bỏ đi phần header thừa của TabControl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Ý tưởng: tạo ControlTemplate cho TabControl nhưng rỗng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TabControl</a:t>
            </a:r>
            <a:r>
              <a:rPr lang="en" sz="1400"/>
              <a:t> Name="</a:t>
            </a:r>
            <a:r>
              <a:rPr lang="en" sz="1400">
                <a:solidFill>
                  <a:srgbClr val="38761D"/>
                </a:solidFill>
              </a:rPr>
              <a:t>tabs</a:t>
            </a:r>
            <a:r>
              <a:rPr lang="en" sz="1400"/>
              <a:t>" BorderThickness="</a:t>
            </a:r>
            <a:r>
              <a:rPr lang="en" sz="1400">
                <a:solidFill>
                  <a:srgbClr val="38761D"/>
                </a:solidFill>
              </a:rPr>
              <a:t>0</a:t>
            </a:r>
            <a:r>
              <a:rPr lang="en" sz="1400"/>
              <a:t>"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        SelectedIndex="</a:t>
            </a:r>
            <a:r>
              <a:rPr lang="en" sz="1400">
                <a:solidFill>
                  <a:srgbClr val="38761D"/>
                </a:solidFill>
              </a:rPr>
              <a:t>{Binding ElementName=ribbon, Path=SelectedTabIndex}</a:t>
            </a:r>
            <a:r>
              <a:rPr lang="en" sz="1400"/>
              <a:t>"&gt;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&lt;TabControl.</a:t>
            </a:r>
            <a:r>
              <a:rPr lang="en" sz="1400">
                <a:solidFill>
                  <a:srgbClr val="0000FF"/>
                </a:solidFill>
              </a:rPr>
              <a:t>Resources</a:t>
            </a:r>
            <a:r>
              <a:rPr lang="en" sz="1400"/>
              <a:t>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Style</a:t>
            </a:r>
            <a:r>
              <a:rPr lang="en" sz="1400"/>
              <a:t> TargetType="</a:t>
            </a:r>
            <a:r>
              <a:rPr lang="en" sz="1400">
                <a:solidFill>
                  <a:srgbClr val="38761D"/>
                </a:solidFill>
              </a:rPr>
              <a:t>TabItem</a:t>
            </a:r>
            <a:r>
              <a:rPr lang="en" sz="1400"/>
              <a:t>"&gt;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Setter</a:t>
            </a:r>
            <a:r>
              <a:rPr lang="en" sz="1400"/>
              <a:t> Property="</a:t>
            </a:r>
            <a:r>
              <a:rPr lang="en" sz="1400">
                <a:solidFill>
                  <a:srgbClr val="38761D"/>
                </a:solidFill>
              </a:rPr>
              <a:t>Template</a:t>
            </a:r>
            <a:r>
              <a:rPr lang="en" sz="1400"/>
              <a:t>"&gt;</a:t>
            </a:r>
            <a:endParaRPr sz="14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&lt;Setter.</a:t>
            </a:r>
            <a:r>
              <a:rPr lang="en" sz="1400">
                <a:solidFill>
                  <a:srgbClr val="0000FF"/>
                </a:solidFill>
              </a:rPr>
              <a:t>Value</a:t>
            </a:r>
            <a:r>
              <a:rPr lang="en" sz="1400"/>
              <a:t>&gt;</a:t>
            </a:r>
            <a:endParaRPr sz="14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</a:t>
            </a:r>
            <a:r>
              <a:rPr lang="en" sz="1400">
                <a:solidFill>
                  <a:srgbClr val="0000FF"/>
                </a:solidFill>
              </a:rPr>
              <a:t>ControlTemplate</a:t>
            </a:r>
            <a:r>
              <a:rPr lang="en" sz="1400"/>
              <a:t> TargetType="</a:t>
            </a:r>
            <a:r>
              <a:rPr lang="en" sz="1400">
                <a:solidFill>
                  <a:srgbClr val="38761D"/>
                </a:solidFill>
              </a:rPr>
              <a:t>TabItem</a:t>
            </a:r>
            <a:r>
              <a:rPr lang="en" sz="1400"/>
              <a:t>"&gt;</a:t>
            </a:r>
            <a:endParaRPr sz="14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</a:t>
            </a:r>
            <a:r>
              <a:rPr lang="en" sz="1400">
                <a:solidFill>
                  <a:srgbClr val="0000FF"/>
                </a:solidFill>
              </a:rPr>
              <a:t>ControlTemplate</a:t>
            </a:r>
            <a:r>
              <a:rPr lang="en" sz="1400"/>
              <a:t>&gt;</a:t>
            </a:r>
            <a:endParaRPr sz="14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&lt;/Setter.</a:t>
            </a:r>
            <a:r>
              <a:rPr lang="en" sz="1400">
                <a:solidFill>
                  <a:srgbClr val="0000FF"/>
                </a:solidFill>
              </a:rPr>
              <a:t>Value</a:t>
            </a:r>
            <a:r>
              <a:rPr lang="en" sz="1400"/>
              <a:t>&gt;</a:t>
            </a:r>
            <a:endParaRPr sz="1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</a:t>
            </a:r>
            <a:r>
              <a:rPr lang="en" sz="1400">
                <a:solidFill>
                  <a:srgbClr val="0000FF"/>
                </a:solidFill>
              </a:rPr>
              <a:t>Setter</a:t>
            </a:r>
            <a:r>
              <a:rPr lang="en" sz="1400"/>
              <a:t>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</a:t>
            </a:r>
            <a:r>
              <a:rPr lang="en" sz="1400">
                <a:solidFill>
                  <a:srgbClr val="0000FF"/>
                </a:solidFill>
              </a:rPr>
              <a:t>Style</a:t>
            </a:r>
            <a:r>
              <a:rPr lang="en" sz="1400"/>
              <a:t>&gt;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&lt;/TabControl.</a:t>
            </a:r>
            <a:r>
              <a:rPr lang="en" sz="1400">
                <a:solidFill>
                  <a:srgbClr val="0000FF"/>
                </a:solidFill>
              </a:rPr>
              <a:t>Resources</a:t>
            </a:r>
            <a:r>
              <a:rPr lang="en" sz="1400"/>
              <a:t>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&lt;/</a:t>
            </a:r>
            <a:r>
              <a:rPr lang="en" sz="1400">
                <a:solidFill>
                  <a:srgbClr val="0000FF"/>
                </a:solidFill>
              </a:rPr>
              <a:t>TabControl</a:t>
            </a:r>
            <a:r>
              <a:rPr lang="en" sz="1400"/>
              <a:t>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500" y="2310422"/>
            <a:ext cx="2005000" cy="136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Bước 6: Chuẩn bị tập tin Excel để import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Sinh viên được yêu cầu chuẩn bị dữ liệu mẫu gồm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Tối thiểu 3 loại sản phẩm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Tối thiểu 12 sản phẩm mỗi loại (tổng cộng là 36 sản phẩm) có hình minh họa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Nếu sử dụng lại dữ liệu mẫu được cung cấp cần bổ sung thêm 3 loại sản phẩm khác và 36 sản phẩm để có tổng cộng 6 loại sản phẩm và 72 sản phẩm </a:t>
            </a:r>
            <a:r>
              <a:rPr b="1" lang="en">
                <a:solidFill>
                  <a:srgbClr val="FF0000"/>
                </a:solidFill>
              </a:rPr>
              <a:t>khác nhau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File excel mẫu và hình trong thư mục </a:t>
            </a:r>
            <a:r>
              <a:rPr b="1" lang="en"/>
              <a:t>products </a:t>
            </a:r>
            <a:r>
              <a:rPr lang="en"/>
              <a:t>tải </a:t>
            </a:r>
            <a:r>
              <a:rPr lang="en" u="sng">
                <a:solidFill>
                  <a:schemeClr val="hlink"/>
                </a:solidFill>
                <a:hlinkClick r:id="rId3"/>
              </a:rPr>
              <a:t>tại đây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Cấu trúc tab Categories &amp; Products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25" y="1076575"/>
            <a:ext cx="1485900" cy="108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700" y="2753400"/>
            <a:ext cx="8839200" cy="9785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Đọc danh sách các loại sản phẩm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filename = screen.FileName;              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workbook = </a:t>
            </a:r>
            <a:r>
              <a:rPr lang="en" sz="1200">
                <a:solidFill>
                  <a:srgbClr val="0000FF"/>
                </a:solidFill>
              </a:rPr>
              <a:t>new </a:t>
            </a:r>
            <a:r>
              <a:rPr lang="en" sz="1200">
                <a:solidFill>
                  <a:srgbClr val="0B5394"/>
                </a:solidFill>
              </a:rPr>
              <a:t>Workbook</a:t>
            </a:r>
            <a:r>
              <a:rPr lang="en" sz="1200"/>
              <a:t>(filename);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sheet = workbook.Worksheets[0];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200">
                <a:solidFill>
                  <a:srgbClr val="38761D"/>
                </a:solidFill>
              </a:rPr>
              <a:t>// Đọc danh sách các category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row = 3;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cell = sheet.Cells[$</a:t>
            </a:r>
            <a:r>
              <a:rPr lang="en" sz="1200">
                <a:solidFill>
                  <a:srgbClr val="134F5C"/>
                </a:solidFill>
              </a:rPr>
              <a:t>"C{row}"</a:t>
            </a:r>
            <a:r>
              <a:rPr lang="en" sz="1200"/>
              <a:t>];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do </a:t>
            </a:r>
            <a:r>
              <a:rPr lang="en" sz="1200"/>
              <a:t> {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name = cell.StringValue;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</a:t>
            </a:r>
            <a:r>
              <a:rPr lang="en" sz="1200">
                <a:solidFill>
                  <a:srgbClr val="1155CC"/>
                </a:solidFill>
              </a:rPr>
              <a:t>Debug</a:t>
            </a:r>
            <a:r>
              <a:rPr lang="en" sz="1200"/>
              <a:t>.WriteLine(name);      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	</a:t>
            </a:r>
            <a:r>
              <a:rPr lang="en" sz="1200">
                <a:solidFill>
                  <a:srgbClr val="38761D"/>
                </a:solidFill>
              </a:rPr>
              <a:t>// Đi qua dòng kế</a:t>
            </a:r>
            <a:endParaRPr sz="1200"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row++;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cell = sheet.Cells[$</a:t>
            </a:r>
            <a:r>
              <a:rPr lang="en" sz="1200">
                <a:solidFill>
                  <a:srgbClr val="38761D"/>
                </a:solidFill>
              </a:rPr>
              <a:t>"C{row}"</a:t>
            </a:r>
            <a:r>
              <a:rPr lang="en" sz="1200"/>
              <a:t>];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while </a:t>
            </a:r>
            <a:r>
              <a:rPr lang="en" sz="1200"/>
              <a:t>(cell.Value != </a:t>
            </a:r>
            <a:r>
              <a:rPr lang="en" sz="1200">
                <a:solidFill>
                  <a:srgbClr val="0000FF"/>
                </a:solidFill>
              </a:rPr>
              <a:t>null</a:t>
            </a:r>
            <a:r>
              <a:rPr lang="en" sz="1200"/>
              <a:t>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Chèn các loại sản phẩm vào CSDL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</a:rPr>
              <a:t>var </a:t>
            </a:r>
            <a:r>
              <a:rPr b="1" lang="en" sz="1400"/>
              <a:t>db = new MyShopEntities(); </a:t>
            </a:r>
            <a:r>
              <a:rPr b="1" lang="en" sz="1400">
                <a:solidFill>
                  <a:srgbClr val="38761D"/>
                </a:solidFill>
              </a:rPr>
              <a:t>// Mở kết nối tới CSDL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cell = sheet.Cells[$</a:t>
            </a:r>
            <a:r>
              <a:rPr lang="en" sz="1400">
                <a:solidFill>
                  <a:srgbClr val="134F5C"/>
                </a:solidFill>
              </a:rPr>
              <a:t>"C{row}"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>
                <a:solidFill>
                  <a:schemeClr val="dk1"/>
                </a:solidFill>
              </a:rPr>
              <a:t>categories = </a:t>
            </a: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>
                <a:solidFill>
                  <a:srgbClr val="1155CC"/>
                </a:solidFill>
              </a:rPr>
              <a:t>List</a:t>
            </a:r>
            <a:r>
              <a:rPr lang="en" sz="1400">
                <a:solidFill>
                  <a:schemeClr val="dk1"/>
                </a:solidFill>
              </a:rPr>
              <a:t>&lt;</a:t>
            </a:r>
            <a:r>
              <a:rPr lang="en" sz="1400">
                <a:solidFill>
                  <a:srgbClr val="1155CC"/>
                </a:solidFill>
              </a:rPr>
              <a:t>Category</a:t>
            </a:r>
            <a:r>
              <a:rPr lang="en" sz="1400">
                <a:solidFill>
                  <a:schemeClr val="dk1"/>
                </a:solidFill>
              </a:rPr>
              <a:t>&gt;();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do </a:t>
            </a:r>
            <a:r>
              <a:rPr lang="en" sz="1400"/>
              <a:t>{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name = cell.StringValue;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categories.Add(new Category() { Name = name });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34F5C"/>
                </a:solidFill>
              </a:rPr>
              <a:t>// Đi qua dòng kế</a:t>
            </a:r>
            <a:endParaRPr sz="1400">
              <a:solidFill>
                <a:srgbClr val="134F5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row++;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cell = categorySheet.Cells[$</a:t>
            </a:r>
            <a:r>
              <a:rPr lang="en" sz="1400">
                <a:solidFill>
                  <a:srgbClr val="134F5C"/>
                </a:solidFill>
              </a:rPr>
              <a:t>"C{row}"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while </a:t>
            </a:r>
            <a:r>
              <a:rPr lang="en" sz="1400"/>
              <a:t>(cell.Value != </a:t>
            </a:r>
            <a:r>
              <a:rPr lang="en" sz="1400">
                <a:solidFill>
                  <a:srgbClr val="0000FF"/>
                </a:solidFill>
              </a:rPr>
              <a:t>null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db.Categories.AddRange(categories);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db.SaveChanges();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59850" y="7425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/>
              <a:t>Dữ liệu master gồm: </a:t>
            </a:r>
            <a:r>
              <a:rPr lang="en" sz="2200">
                <a:solidFill>
                  <a:srgbClr val="0000FF"/>
                </a:solidFill>
              </a:rPr>
              <a:t>Loại sản phẩm</a:t>
            </a:r>
            <a:r>
              <a:rPr lang="en" sz="2200"/>
              <a:t> &amp; </a:t>
            </a:r>
            <a:r>
              <a:rPr lang="en" sz="2200">
                <a:solidFill>
                  <a:srgbClr val="9900FF"/>
                </a:solidFill>
              </a:rPr>
              <a:t>Sản phẩm</a:t>
            </a:r>
            <a:endParaRPr sz="2200">
              <a:solidFill>
                <a:srgbClr val="9900FF"/>
              </a:solidFill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b="1" lang="en" sz="2200"/>
              <a:t>Category</a:t>
            </a:r>
            <a:r>
              <a:rPr lang="en" sz="2200"/>
              <a:t>: </a:t>
            </a:r>
            <a:r>
              <a:rPr b="1" lang="en" sz="2200" u="sng"/>
              <a:t>ID</a:t>
            </a:r>
            <a:r>
              <a:rPr lang="en" sz="2200"/>
              <a:t> (int), Name (text) 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b="1" lang="en" sz="2200"/>
              <a:t>Product</a:t>
            </a:r>
            <a:r>
              <a:rPr lang="en" sz="2200"/>
              <a:t>: 	</a:t>
            </a:r>
            <a:r>
              <a:rPr b="1" lang="en" sz="2200" u="sng"/>
              <a:t>ID </a:t>
            </a:r>
            <a:r>
              <a:rPr lang="en" sz="2200"/>
              <a:t>(int), CatID (int), Name (text), Price(text), </a:t>
            </a:r>
            <a:endParaRPr sz="2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/>
              <a:t>Quantity (int), ImagePath (text)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 sz="2200"/>
              <a:t>4 Thao tác chính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Xem: Xem danh sách,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/>
              <a:t>xem chi tiết, sắp xếp, lọc, tìm kiếm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/>
              <a:t>Định dạng có điều kiện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Thêm mới, Xóa, Sửa</a:t>
            </a:r>
            <a:endParaRPr sz="2200"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900" y="2376725"/>
            <a:ext cx="4767400" cy="210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ra từ điển tra ngược ID từ tên Loại sản phẩm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// Tạo ra từ điển tra ngược từ tên Loại sản phẩm ra ID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var </a:t>
            </a:r>
            <a:r>
              <a:rPr lang="en"/>
              <a:t>dictionary = </a:t>
            </a:r>
            <a:r>
              <a:rPr lang="en">
                <a:solidFill>
                  <a:srgbClr val="0000FF"/>
                </a:solidFill>
              </a:rPr>
              <a:t>new </a:t>
            </a:r>
            <a:r>
              <a:rPr lang="en">
                <a:solidFill>
                  <a:srgbClr val="1155CC"/>
                </a:solidFill>
              </a:rPr>
              <a:t>Dictionary</a:t>
            </a:r>
            <a:r>
              <a:rPr lang="en"/>
              <a:t>&lt;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&gt;();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foreach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var</a:t>
            </a:r>
            <a:r>
              <a:rPr lang="en"/>
              <a:t> category </a:t>
            </a:r>
            <a:r>
              <a:rPr lang="en">
                <a:solidFill>
                  <a:srgbClr val="0000FF"/>
                </a:solidFill>
              </a:rPr>
              <a:t>in </a:t>
            </a:r>
            <a:r>
              <a:rPr lang="en"/>
              <a:t>categories)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dictionary.Add(category.Name, category.ID);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Chú ý import xong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Cần ra lệnh nạp lại dữ liệu của màn hình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Copy ảnh vào thư mục ảnh, mặc định là Images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141300" y="853400"/>
            <a:ext cx="41565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Xác định thư mục chứa file excel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excelFileInfo = </a:t>
            </a:r>
            <a:r>
              <a:rPr lang="en" sz="1200">
                <a:solidFill>
                  <a:srgbClr val="0000FF"/>
                </a:solidFill>
              </a:rPr>
              <a:t>new </a:t>
            </a:r>
            <a:r>
              <a:rPr lang="en" sz="1200">
                <a:solidFill>
                  <a:srgbClr val="0B5394"/>
                </a:solidFill>
              </a:rPr>
              <a:t>FileInfo</a:t>
            </a:r>
            <a:r>
              <a:rPr lang="en" sz="1200"/>
              <a:t>(filename);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Lấy thư mục chứa hình ảnh đi kèm file excel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productImagesFolder = excelFileInfo.Directory + @</a:t>
            </a:r>
            <a:r>
              <a:rPr lang="en" sz="1200">
                <a:solidFill>
                  <a:srgbClr val="134F5C"/>
                </a:solidFill>
              </a:rPr>
              <a:t>"\products"</a:t>
            </a:r>
            <a:r>
              <a:rPr lang="en" sz="1200"/>
              <a:t>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200"/>
              <a:t>                  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Nếu có thì mới import ảnh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if </a:t>
            </a:r>
            <a:r>
              <a:rPr lang="en" sz="1200"/>
              <a:t>(Directory.Exists(productImagesFolder))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Lấy thư mục hiện hành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exeFolder = </a:t>
            </a:r>
            <a:r>
              <a:rPr lang="en" sz="1200">
                <a:solidFill>
                  <a:srgbClr val="0000FF"/>
                </a:solidFill>
              </a:rPr>
              <a:t>AppDomain</a:t>
            </a:r>
            <a:r>
              <a:rPr lang="en" sz="1200"/>
              <a:t>.CurrentDomain.BaseDirectory;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imgSubFolder = exeFolder + "Images";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Tạo thư mục Images để chứa ảnh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0000FF"/>
                </a:solidFill>
              </a:rPr>
              <a:t>if </a:t>
            </a:r>
            <a:r>
              <a:rPr lang="en" sz="1200"/>
              <a:t>(!Directory.Exists(imgSubFolder)) {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Directory.CreateDirectory(imgSubFolder);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4572000" y="853400"/>
            <a:ext cx="44328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source = productImagesFolder + @"\" + imagePath;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sourceInfo = </a:t>
            </a:r>
            <a:r>
              <a:rPr lang="en" sz="1200">
                <a:solidFill>
                  <a:srgbClr val="0000FF"/>
                </a:solidFill>
              </a:rPr>
              <a:t>new </a:t>
            </a:r>
            <a:r>
              <a:rPr lang="en" sz="1200"/>
              <a:t>FileInfo(source);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extension = sourceInfo.Extension; </a:t>
            </a:r>
            <a:r>
              <a:rPr lang="en" sz="1200">
                <a:solidFill>
                  <a:srgbClr val="38761D"/>
                </a:solidFill>
              </a:rPr>
              <a:t>// Trích xuất phần đuôi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newName = Guid.NewGuid() + extension; </a:t>
            </a:r>
            <a:r>
              <a:rPr lang="en" sz="1200">
                <a:solidFill>
                  <a:srgbClr val="38761D"/>
                </a:solidFill>
              </a:rPr>
              <a:t>// Tự phát sinh id duy nhất toàn hệ thống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var </a:t>
            </a:r>
            <a:r>
              <a:rPr lang="en" sz="1200"/>
              <a:t>destination = $"{imgSubFolder}\\{newName}";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</a:rPr>
              <a:t>File</a:t>
            </a:r>
            <a:r>
              <a:rPr lang="en" sz="1200"/>
              <a:t>.Copy(source, destination);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// Cập nhật tên mới để lưu vào CSDL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200"/>
              <a:t>imagePath = newName;                   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Bước 8: Hiển thị danh sách các loại sản phẩm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Chuẩn bị giao diện gồm hai phần (DockPanel)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Phần bên phải có độ rộng 350, bên trái là phần còn lại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000" y="1555800"/>
            <a:ext cx="4028350" cy="230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Phần nội dung chính bên trái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Có cấu trúc 3 phần, lại sử dụng DockPanel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rgbClr val="FF0000"/>
                </a:solidFill>
              </a:rPr>
              <a:t>StackPanel theo chiều ngang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DataGrid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>
                <a:solidFill>
                  <a:srgbClr val="0000FF"/>
                </a:solidFill>
              </a:rPr>
              <a:t>StackPanel theo chiều ngang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925" y="1587538"/>
            <a:ext cx="31242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/>
          <p:nvPr/>
        </p:nvSpPr>
        <p:spPr>
          <a:xfrm>
            <a:off x="5726150" y="1597550"/>
            <a:ext cx="3264000" cy="5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5726150" y="4201375"/>
            <a:ext cx="3264000" cy="51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5726150" y="2282500"/>
            <a:ext cx="3264000" cy="1856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border với viền cong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&lt;</a:t>
            </a:r>
            <a:r>
              <a:rPr lang="en">
                <a:solidFill>
                  <a:srgbClr val="0000FF"/>
                </a:solidFill>
              </a:rPr>
              <a:t>Border</a:t>
            </a:r>
            <a:r>
              <a:rPr lang="en"/>
              <a:t> Margin=</a:t>
            </a:r>
            <a:r>
              <a:rPr lang="en">
                <a:solidFill>
                  <a:srgbClr val="38761D"/>
                </a:solidFill>
              </a:rPr>
              <a:t>"10"</a:t>
            </a:r>
            <a:r>
              <a:rPr lang="en"/>
              <a:t> Padding=</a:t>
            </a:r>
            <a:r>
              <a:rPr lang="en">
                <a:solidFill>
                  <a:srgbClr val="38761D"/>
                </a:solidFill>
              </a:rPr>
              <a:t>"10"</a:t>
            </a:r>
            <a:r>
              <a:rPr lang="en"/>
              <a:t> CornerRadius=</a:t>
            </a:r>
            <a:r>
              <a:rPr lang="en">
                <a:solidFill>
                  <a:srgbClr val="38761D"/>
                </a:solidFill>
              </a:rPr>
              <a:t>"10" </a:t>
            </a:r>
            <a:endParaRPr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BorderThickness=</a:t>
            </a:r>
            <a:r>
              <a:rPr lang="en">
                <a:solidFill>
                  <a:srgbClr val="38761D"/>
                </a:solidFill>
              </a:rPr>
              <a:t>"1"</a:t>
            </a:r>
            <a:r>
              <a:rPr lang="en"/>
              <a:t> BorderBrush=</a:t>
            </a:r>
            <a:r>
              <a:rPr lang="en">
                <a:solidFill>
                  <a:srgbClr val="38761D"/>
                </a:solidFill>
              </a:rPr>
              <a:t>"LightGray" </a:t>
            </a:r>
            <a:endParaRPr>
              <a:solidFill>
                <a:srgbClr val="38761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Background=</a:t>
            </a:r>
            <a:r>
              <a:rPr lang="en">
                <a:solidFill>
                  <a:srgbClr val="38761D"/>
                </a:solidFill>
              </a:rPr>
              <a:t>"#F5F5F5"</a:t>
            </a:r>
            <a:r>
              <a:rPr lang="en"/>
              <a:t>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Sự kiện Initialized của user control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B5394"/>
                </a:solidFill>
              </a:rPr>
              <a:t>MyShopEntities </a:t>
            </a:r>
            <a:r>
              <a:rPr lang="en" sz="2100"/>
              <a:t>_db = </a:t>
            </a:r>
            <a:r>
              <a:rPr lang="en" sz="2100">
                <a:solidFill>
                  <a:srgbClr val="0000FF"/>
                </a:solidFill>
              </a:rPr>
              <a:t>new </a:t>
            </a:r>
            <a:r>
              <a:rPr lang="en" sz="2100">
                <a:solidFill>
                  <a:srgbClr val="0B5394"/>
                </a:solidFill>
              </a:rPr>
              <a:t>MyShopEntities</a:t>
            </a:r>
            <a:r>
              <a:rPr lang="en" sz="2100"/>
              <a:t>();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private void</a:t>
            </a:r>
            <a:r>
              <a:rPr lang="en" sz="2100"/>
              <a:t> UserControl_Initialized(</a:t>
            </a:r>
            <a:r>
              <a:rPr lang="en" sz="2100">
                <a:solidFill>
                  <a:srgbClr val="0000FF"/>
                </a:solidFill>
              </a:rPr>
              <a:t>object</a:t>
            </a:r>
            <a:r>
              <a:rPr lang="en" sz="2100"/>
              <a:t> sender, </a:t>
            </a:r>
            <a:r>
              <a:rPr lang="en" sz="2100">
                <a:solidFill>
                  <a:srgbClr val="0B5394"/>
                </a:solidFill>
              </a:rPr>
              <a:t>EventArgs </a:t>
            </a:r>
            <a:r>
              <a:rPr lang="en" sz="2100"/>
              <a:t>e)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{   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          categoriesComboBox.ItemsSource = _db.</a:t>
            </a:r>
            <a:r>
              <a:rPr lang="en" sz="2100">
                <a:solidFill>
                  <a:srgbClr val="0B5394"/>
                </a:solidFill>
              </a:rPr>
              <a:t>Categories</a:t>
            </a:r>
            <a:r>
              <a:rPr lang="en" sz="2100"/>
              <a:t>.ToList();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          categoriesComboBox.SelectedIndex = 0;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}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Khi lựa chọn loại sản phẩm thay đổi, ta sẽ nạp danh sách sản phẩm tương ứng lên, do có phân trang nên sẽ chỉ hiện thị trang đầu tiên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Bước 9: Hiển thị danh sách sản phẩm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141300" y="914000"/>
            <a:ext cx="43257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Trước hết tính toán thông tin phân trang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class </a:t>
            </a:r>
            <a:r>
              <a:rPr lang="en" sz="1800"/>
              <a:t>PagingRow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{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public int</a:t>
            </a:r>
            <a:r>
              <a:rPr lang="en" sz="1800"/>
              <a:t> Page { </a:t>
            </a:r>
            <a:r>
              <a:rPr lang="en" sz="1800">
                <a:solidFill>
                  <a:srgbClr val="0000FF"/>
                </a:solidFill>
              </a:rPr>
              <a:t>get</a:t>
            </a:r>
            <a:r>
              <a:rPr lang="en" sz="1800"/>
              <a:t>; </a:t>
            </a:r>
            <a:r>
              <a:rPr lang="en" sz="1800">
                <a:solidFill>
                  <a:srgbClr val="0000FF"/>
                </a:solidFill>
              </a:rPr>
              <a:t>set</a:t>
            </a:r>
            <a:r>
              <a:rPr lang="en" sz="1800"/>
              <a:t>; }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public int </a:t>
            </a:r>
            <a:r>
              <a:rPr lang="en" sz="1800"/>
              <a:t>TotalPages { </a:t>
            </a:r>
            <a:r>
              <a:rPr lang="en" sz="1800">
                <a:solidFill>
                  <a:srgbClr val="0000FF"/>
                </a:solidFill>
              </a:rPr>
              <a:t>get</a:t>
            </a:r>
            <a:r>
              <a:rPr lang="en" sz="1800"/>
              <a:t>; </a:t>
            </a:r>
            <a:r>
              <a:rPr lang="en" sz="1800">
                <a:solidFill>
                  <a:srgbClr val="0000FF"/>
                </a:solidFill>
              </a:rPr>
              <a:t>set</a:t>
            </a:r>
            <a:r>
              <a:rPr lang="en" sz="1800"/>
              <a:t>;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4423125" y="834600"/>
            <a:ext cx="46254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class </a:t>
            </a:r>
            <a:r>
              <a:rPr lang="en" sz="1400"/>
              <a:t>PagingInfo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</a:t>
            </a:r>
            <a:r>
              <a:rPr lang="en" sz="1400">
                <a:solidFill>
                  <a:srgbClr val="0000FF"/>
                </a:solidFill>
              </a:rPr>
              <a:t> public</a:t>
            </a:r>
            <a:r>
              <a:rPr lang="en" sz="1400"/>
              <a:t> </a:t>
            </a:r>
            <a:r>
              <a:rPr lang="en" sz="1400">
                <a:solidFill>
                  <a:srgbClr val="0B5394"/>
                </a:solidFill>
              </a:rPr>
              <a:t>List</a:t>
            </a:r>
            <a:r>
              <a:rPr lang="en" sz="1400"/>
              <a:t>&lt;</a:t>
            </a:r>
            <a:r>
              <a:rPr lang="en" sz="1400">
                <a:solidFill>
                  <a:srgbClr val="0B5394"/>
                </a:solidFill>
              </a:rPr>
              <a:t>PagingRow</a:t>
            </a:r>
            <a:r>
              <a:rPr lang="en" sz="1400"/>
              <a:t>&gt; Items { </a:t>
            </a:r>
            <a:r>
              <a:rPr lang="en" sz="1400">
                <a:solidFill>
                  <a:srgbClr val="0000FF"/>
                </a:solidFill>
              </a:rPr>
              <a:t>get</a:t>
            </a:r>
            <a:r>
              <a:rPr lang="en" sz="1400"/>
              <a:t>; </a:t>
            </a:r>
            <a:r>
              <a:rPr lang="en" sz="1400">
                <a:solidFill>
                  <a:srgbClr val="0000FF"/>
                </a:solidFill>
              </a:rPr>
              <a:t>set</a:t>
            </a:r>
            <a:r>
              <a:rPr lang="en" sz="1400"/>
              <a:t>;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public </a:t>
            </a:r>
            <a:r>
              <a:rPr lang="en" sz="1400"/>
              <a:t>PagingInfo(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/>
              <a:t> totalPages)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Items = </a:t>
            </a:r>
            <a:r>
              <a:rPr lang="en" sz="1400">
                <a:solidFill>
                  <a:srgbClr val="0000FF"/>
                </a:solidFill>
              </a:rPr>
              <a:t>new </a:t>
            </a:r>
            <a:r>
              <a:rPr lang="en" sz="1400">
                <a:solidFill>
                  <a:srgbClr val="0B5394"/>
                </a:solidFill>
              </a:rPr>
              <a:t>List</a:t>
            </a:r>
            <a:r>
              <a:rPr lang="en" sz="1400"/>
              <a:t>&lt;</a:t>
            </a:r>
            <a:r>
              <a:rPr lang="en" sz="1400">
                <a:solidFill>
                  <a:srgbClr val="0B5394"/>
                </a:solidFill>
              </a:rPr>
              <a:t>PagingRow</a:t>
            </a:r>
            <a:r>
              <a:rPr lang="en" sz="1400"/>
              <a:t>&gt;();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</a:t>
            </a:r>
            <a:r>
              <a:rPr lang="en" sz="1400">
                <a:solidFill>
                  <a:srgbClr val="0000FF"/>
                </a:solidFill>
              </a:rPr>
              <a:t>for </a:t>
            </a:r>
            <a:r>
              <a:rPr lang="en" sz="1400"/>
              <a:t>(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/>
              <a:t> i = 1; i &lt;= totalPages; i++)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    Items.Add(</a:t>
            </a:r>
            <a:r>
              <a:rPr lang="en" sz="1400">
                <a:solidFill>
                  <a:srgbClr val="0000FF"/>
                </a:solidFill>
              </a:rPr>
              <a:t>new</a:t>
            </a:r>
            <a:r>
              <a:rPr lang="en" sz="1400"/>
              <a:t> </a:t>
            </a:r>
            <a:r>
              <a:rPr lang="en" sz="1400">
                <a:solidFill>
                  <a:srgbClr val="0B5394"/>
                </a:solidFill>
              </a:rPr>
              <a:t>PagingRow</a:t>
            </a:r>
            <a:r>
              <a:rPr lang="en" sz="1400"/>
              <a:t>()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        Page = i,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        TotalPages = totalPages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    });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/>
              <a:t>   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Tính toán thông tin phân trang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FF"/>
                </a:solidFill>
              </a:rPr>
              <a:t>private void </a:t>
            </a:r>
            <a:r>
              <a:rPr lang="en" sz="1300"/>
              <a:t>categoriesComboBox_SelectionChanged(</a:t>
            </a:r>
            <a:r>
              <a:rPr lang="en" sz="1300">
                <a:solidFill>
                  <a:srgbClr val="0000FF"/>
                </a:solidFill>
              </a:rPr>
              <a:t>object</a:t>
            </a:r>
            <a:r>
              <a:rPr lang="en" sz="1300"/>
              <a:t> sender, </a:t>
            </a:r>
            <a:r>
              <a:rPr lang="en" sz="1300">
                <a:solidFill>
                  <a:srgbClr val="0B5394"/>
                </a:solidFill>
              </a:rPr>
              <a:t>SelectionChangedEventArgs </a:t>
            </a:r>
            <a:r>
              <a:rPr lang="en" sz="1300"/>
              <a:t>e)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</a:t>
            </a:r>
            <a:r>
              <a:rPr lang="en" sz="1300">
                <a:solidFill>
                  <a:srgbClr val="0000FF"/>
                </a:solidFill>
              </a:rPr>
              <a:t>var </a:t>
            </a:r>
            <a:r>
              <a:rPr lang="en" sz="1300"/>
              <a:t>category = categoriesComboBox.SelectedItem </a:t>
            </a:r>
            <a:r>
              <a:rPr lang="en" sz="1300">
                <a:solidFill>
                  <a:srgbClr val="0000FF"/>
                </a:solidFill>
              </a:rPr>
              <a:t>as </a:t>
            </a:r>
            <a:r>
              <a:rPr lang="en" sz="1300">
                <a:solidFill>
                  <a:srgbClr val="0B5394"/>
                </a:solidFill>
              </a:rPr>
              <a:t>Category</a:t>
            </a:r>
            <a:r>
              <a:rPr lang="en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</a:t>
            </a:r>
            <a:r>
              <a:rPr lang="en" sz="1300">
                <a:solidFill>
                  <a:srgbClr val="38761D"/>
                </a:solidFill>
              </a:rPr>
              <a:t>// Tính toán các thông tin phân trang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_totalProducts = category.Products.Count; </a:t>
            </a:r>
            <a:r>
              <a:rPr lang="en" sz="1300">
                <a:solidFill>
                  <a:srgbClr val="134F5C"/>
                </a:solidFill>
              </a:rPr>
              <a:t>// Tổng số sản phẩm</a:t>
            </a:r>
            <a:endParaRPr sz="1300"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_totalPages = _totalProducts / _rowsPerPage; </a:t>
            </a:r>
            <a:r>
              <a:rPr lang="en" sz="1300">
                <a:solidFill>
                  <a:srgbClr val="134F5C"/>
                </a:solidFill>
              </a:rPr>
              <a:t>// Tổng số trang, chia lấy phần nguyên</a:t>
            </a:r>
            <a:endParaRPr sz="1300"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</a:t>
            </a:r>
            <a:r>
              <a:rPr lang="en" sz="1300">
                <a:solidFill>
                  <a:srgbClr val="0000FF"/>
                </a:solidFill>
              </a:rPr>
              <a:t>if </a:t>
            </a:r>
            <a:r>
              <a:rPr lang="en" sz="1300"/>
              <a:t>(_totalProducts % _rowsPerPage != 0) </a:t>
            </a:r>
            <a:r>
              <a:rPr lang="en" sz="1300">
                <a:solidFill>
                  <a:srgbClr val="134F5C"/>
                </a:solidFill>
              </a:rPr>
              <a:t>// Nếu còn dư thì thêm một trang</a:t>
            </a:r>
            <a:endParaRPr sz="1300"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    _totalPages++;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_currentPage = 1; </a:t>
            </a:r>
            <a:r>
              <a:rPr lang="en" sz="1300">
                <a:solidFill>
                  <a:srgbClr val="134F5C"/>
                </a:solidFill>
              </a:rPr>
              <a:t>// Trang hiện tại là trang 1</a:t>
            </a:r>
            <a:endParaRPr sz="1300"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</a:t>
            </a:r>
            <a:r>
              <a:rPr lang="en" sz="1300">
                <a:solidFill>
                  <a:srgbClr val="0000FF"/>
                </a:solidFill>
              </a:rPr>
              <a:t>var </a:t>
            </a:r>
            <a:r>
              <a:rPr lang="en" sz="1300"/>
              <a:t>pagingInfo = </a:t>
            </a:r>
            <a:r>
              <a:rPr lang="en" sz="1300">
                <a:solidFill>
                  <a:srgbClr val="0000FF"/>
                </a:solidFill>
              </a:rPr>
              <a:t>new </a:t>
            </a:r>
            <a:r>
              <a:rPr lang="en" sz="1300">
                <a:solidFill>
                  <a:srgbClr val="0B5394"/>
                </a:solidFill>
              </a:rPr>
              <a:t>PagingInfo</a:t>
            </a:r>
            <a:r>
              <a:rPr lang="en" sz="1300"/>
              <a:t>(_totalPages);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pagesComboBox.ItemsSource = pagingInfo.Items;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pagesComboBox.SelectedIndex = 0;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Khuôn mẫu hiển thị phân trang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&lt;ComboBox.</a:t>
            </a:r>
            <a:r>
              <a:rPr lang="en" sz="1800">
                <a:solidFill>
                  <a:srgbClr val="0000FF"/>
                </a:solidFill>
              </a:rPr>
              <a:t>ItemTemplate</a:t>
            </a:r>
            <a:r>
              <a:rPr lang="en" sz="1800"/>
              <a:t>&gt;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DataTemplate</a:t>
            </a:r>
            <a:r>
              <a:rPr lang="en" sz="1800"/>
              <a:t>&gt;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StackPanel</a:t>
            </a:r>
            <a:r>
              <a:rPr lang="en" sz="1800"/>
              <a:t> Orientation="Horizontal" HorizontalAlignment="Center"&gt;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TextBlock</a:t>
            </a:r>
            <a:r>
              <a:rPr lang="en" sz="1800"/>
              <a:t> Text=</a:t>
            </a:r>
            <a:r>
              <a:rPr lang="en" sz="1800">
                <a:solidFill>
                  <a:srgbClr val="134F5C"/>
                </a:solidFill>
              </a:rPr>
              <a:t>"Page "</a:t>
            </a:r>
            <a:r>
              <a:rPr lang="en" sz="1800"/>
              <a:t>/&gt;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TextBlock</a:t>
            </a:r>
            <a:r>
              <a:rPr lang="en" sz="1800"/>
              <a:t> Text=</a:t>
            </a:r>
            <a:r>
              <a:rPr lang="en" sz="1800">
                <a:solidFill>
                  <a:srgbClr val="134F5C"/>
                </a:solidFill>
              </a:rPr>
              <a:t>"{Binding Page}"</a:t>
            </a:r>
            <a:r>
              <a:rPr lang="en" sz="1800"/>
              <a:t>/&gt;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TextBlock</a:t>
            </a:r>
            <a:r>
              <a:rPr lang="en" sz="1800"/>
              <a:t> Text=</a:t>
            </a:r>
            <a:r>
              <a:rPr lang="en" sz="1800">
                <a:solidFill>
                  <a:srgbClr val="134F5C"/>
                </a:solidFill>
              </a:rPr>
              <a:t>" / "</a:t>
            </a:r>
            <a:r>
              <a:rPr lang="en" sz="1800"/>
              <a:t>/&gt;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</a:t>
            </a:r>
            <a:r>
              <a:rPr lang="en" sz="1800">
                <a:solidFill>
                  <a:srgbClr val="0000FF"/>
                </a:solidFill>
              </a:rPr>
              <a:t>TextBlock</a:t>
            </a:r>
            <a:r>
              <a:rPr lang="en" sz="1800"/>
              <a:t> Text=</a:t>
            </a:r>
            <a:r>
              <a:rPr lang="en" sz="1800">
                <a:solidFill>
                  <a:srgbClr val="134F5C"/>
                </a:solidFill>
              </a:rPr>
              <a:t>"{Binding TotalPages}"</a:t>
            </a:r>
            <a:r>
              <a:rPr lang="en" sz="1800"/>
              <a:t>/&gt;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&lt;/</a:t>
            </a:r>
            <a:r>
              <a:rPr lang="en" sz="1800">
                <a:solidFill>
                  <a:srgbClr val="0000FF"/>
                </a:solidFill>
              </a:rPr>
              <a:t>StackPanel</a:t>
            </a:r>
            <a:r>
              <a:rPr lang="en" sz="1800"/>
              <a:t>&gt;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&lt;/</a:t>
            </a:r>
            <a:r>
              <a:rPr lang="en" sz="1800">
                <a:solidFill>
                  <a:srgbClr val="0000FF"/>
                </a:solidFill>
              </a:rPr>
              <a:t>DataTemplate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&lt;/ComboBox.</a:t>
            </a:r>
            <a:r>
              <a:rPr lang="en" sz="1800">
                <a:solidFill>
                  <a:srgbClr val="0000FF"/>
                </a:solidFill>
              </a:rPr>
              <a:t>ItemTemplate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050" y="3283763"/>
            <a:ext cx="3505200" cy="14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Lưu ảnh ở đâu? CSDL hay trên ổ đĩa?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Nếu ảnh </a:t>
            </a:r>
            <a:r>
              <a:rPr lang="en">
                <a:solidFill>
                  <a:srgbClr val="0000FF"/>
                </a:solidFill>
              </a:rPr>
              <a:t>&lt; 256KB</a:t>
            </a:r>
            <a:r>
              <a:rPr lang="en"/>
              <a:t>: sử dụng cột kiểu </a:t>
            </a:r>
            <a:r>
              <a:rPr lang="en">
                <a:solidFill>
                  <a:srgbClr val="FF0000"/>
                </a:solidFill>
              </a:rPr>
              <a:t>VarBinary(max) </a:t>
            </a:r>
            <a:r>
              <a:rPr lang="en"/>
              <a:t>thì hiệu năng tốt hơn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Nếu ảnh </a:t>
            </a:r>
            <a:r>
              <a:rPr lang="en">
                <a:solidFill>
                  <a:srgbClr val="0000FF"/>
                </a:solidFill>
              </a:rPr>
              <a:t>&gt; 1MB</a:t>
            </a:r>
            <a:r>
              <a:rPr lang="en"/>
              <a:t>: Lưu trên </a:t>
            </a:r>
            <a:r>
              <a:rPr lang="en">
                <a:solidFill>
                  <a:srgbClr val="0000FF"/>
                </a:solidFill>
              </a:rPr>
              <a:t>ổ đĩa</a:t>
            </a:r>
            <a:r>
              <a:rPr lang="en"/>
              <a:t> thì hiệu năng tốt hơn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Ở giữa 256KB và 1MB: thích lưu đâu thì lưu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Nguồn tham khảo: </a:t>
            </a:r>
            <a:r>
              <a:rPr b="1" lang="en"/>
              <a:t>To BLOB or Not To BLOB: Large Object Storage in a Database or a Filesystem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http://research.microsoft.com/apps/pubs/default.aspx?id=64525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Khi lựa chọn trang hiện tại thay đổi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 sẽ hiển thị danh sách sản phẩm tương ứng ở đây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private void</a:t>
            </a:r>
            <a:r>
              <a:rPr lang="en" sz="1400"/>
              <a:t> pagesComboBox_SelectionChanged(</a:t>
            </a:r>
            <a:r>
              <a:rPr lang="en" sz="1400">
                <a:solidFill>
                  <a:srgbClr val="0000FF"/>
                </a:solidFill>
              </a:rPr>
              <a:t>object</a:t>
            </a:r>
            <a:r>
              <a:rPr lang="en" sz="1400"/>
              <a:t> sender, </a:t>
            </a:r>
            <a:r>
              <a:rPr lang="en" sz="1400">
                <a:solidFill>
                  <a:srgbClr val="0B5394"/>
                </a:solidFill>
              </a:rPr>
              <a:t>SelectionChangedEventArgs </a:t>
            </a:r>
            <a:r>
              <a:rPr lang="en" sz="1400"/>
              <a:t>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category = categoriesComboBox.SelectedItem </a:t>
            </a:r>
            <a:r>
              <a:rPr lang="en" sz="1400">
                <a:solidFill>
                  <a:srgbClr val="0000FF"/>
                </a:solidFill>
              </a:rPr>
              <a:t>as </a:t>
            </a:r>
            <a:r>
              <a:rPr lang="en" sz="1400">
                <a:solidFill>
                  <a:srgbClr val="0B5394"/>
                </a:solidFill>
              </a:rPr>
              <a:t>Category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next = pagesComboBox.SelectedItem </a:t>
            </a:r>
            <a:r>
              <a:rPr lang="en" sz="1400">
                <a:solidFill>
                  <a:srgbClr val="0000FF"/>
                </a:solidFill>
              </a:rPr>
              <a:t>as </a:t>
            </a:r>
            <a:r>
              <a:rPr lang="en" sz="1400">
                <a:solidFill>
                  <a:srgbClr val="0B5394"/>
                </a:solidFill>
              </a:rPr>
              <a:t>PagingRow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_currentPage = next.Page;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</a:t>
            </a:r>
            <a:r>
              <a:rPr lang="en" sz="1400">
                <a:solidFill>
                  <a:srgbClr val="134F5C"/>
                </a:solidFill>
              </a:rPr>
              <a:t>      // Chỉ lấy các sản phẩm của trang hiện tại</a:t>
            </a:r>
            <a:endParaRPr sz="1400"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productsDataGrid.</a:t>
            </a:r>
            <a:r>
              <a:rPr b="1" lang="en" sz="1400"/>
              <a:t>ItemsSource</a:t>
            </a:r>
            <a:r>
              <a:rPr lang="en" sz="1400"/>
              <a:t> = category.Products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    .</a:t>
            </a:r>
            <a:r>
              <a:rPr b="1" lang="en" sz="1400"/>
              <a:t>Skip</a:t>
            </a:r>
            <a:r>
              <a:rPr lang="en" sz="1400"/>
              <a:t>((_currentPage - 1) * _rowsPerPage)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    .</a:t>
            </a:r>
            <a:r>
              <a:rPr b="1" lang="en" sz="1400"/>
              <a:t>Take</a:t>
            </a:r>
            <a:r>
              <a:rPr lang="en" sz="1400"/>
              <a:t>(_rowsPerPage);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 chuyển giữa các trang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</a:rPr>
              <a:t>private void </a:t>
            </a:r>
            <a:r>
              <a:rPr lang="en" sz="2000"/>
              <a:t>nextPageButton_Click(</a:t>
            </a:r>
            <a:r>
              <a:rPr lang="en" sz="2000">
                <a:solidFill>
                  <a:srgbClr val="0000FF"/>
                </a:solidFill>
              </a:rPr>
              <a:t>object</a:t>
            </a:r>
            <a:r>
              <a:rPr lang="en" sz="2000"/>
              <a:t> sender, </a:t>
            </a:r>
            <a:r>
              <a:rPr lang="en" sz="2000">
                <a:solidFill>
                  <a:srgbClr val="1155CC"/>
                </a:solidFill>
              </a:rPr>
              <a:t>RoutedEventArgs </a:t>
            </a:r>
            <a:r>
              <a:rPr lang="en" sz="2000"/>
              <a:t>e)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</a:t>
            </a:r>
            <a:r>
              <a:rPr lang="en" sz="2000">
                <a:solidFill>
                  <a:srgbClr val="0000FF"/>
                </a:solidFill>
              </a:rPr>
              <a:t>var </a:t>
            </a:r>
            <a:r>
              <a:rPr lang="en" sz="2000"/>
              <a:t>currentIndex = pagesComboBox.SelectedIndex;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</a:t>
            </a:r>
            <a:r>
              <a:rPr lang="en" sz="2000">
                <a:solidFill>
                  <a:srgbClr val="0000FF"/>
                </a:solidFill>
              </a:rPr>
              <a:t>if </a:t>
            </a:r>
            <a:r>
              <a:rPr lang="en" sz="2000"/>
              <a:t>(currentIndex &lt; pagesComboBox.Items.Count - 1)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{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pagesComboBox.SelectedIndex = currentIndex + 1;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Hiển thị chi tiết khi click vào một sản phẩm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IsReadOnly=</a:t>
            </a:r>
            <a:r>
              <a:rPr lang="en">
                <a:solidFill>
                  <a:srgbClr val="134F5C"/>
                </a:solidFill>
              </a:rPr>
              <a:t>"True"</a:t>
            </a:r>
            <a:r>
              <a:rPr lang="en"/>
              <a:t> AutoGenerateColumns=</a:t>
            </a:r>
            <a:r>
              <a:rPr lang="en">
                <a:solidFill>
                  <a:srgbClr val="134F5C"/>
                </a:solidFill>
              </a:rPr>
              <a:t>"False"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DataContext=</a:t>
            </a:r>
            <a:r>
              <a:rPr lang="en">
                <a:solidFill>
                  <a:srgbClr val="134F5C"/>
                </a:solidFill>
              </a:rPr>
              <a:t>"{Binding ElementName=productsDataGrid, Path=SelectedItem}"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converter chuyển đổi đường dẫn ảnh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400"/>
              <a:t>Từ tương đối sang tuyệt đối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class </a:t>
            </a:r>
            <a:r>
              <a:rPr lang="en" sz="1400"/>
              <a:t>RelativeToAbsolutePathConverter : </a:t>
            </a:r>
            <a:r>
              <a:rPr lang="en" sz="1400">
                <a:solidFill>
                  <a:srgbClr val="0B5394"/>
                </a:solidFill>
              </a:rPr>
              <a:t>IValueConverter</a:t>
            </a:r>
            <a:endParaRPr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 public object</a:t>
            </a:r>
            <a:r>
              <a:rPr lang="en" sz="1400"/>
              <a:t> Convert(</a:t>
            </a:r>
            <a:r>
              <a:rPr lang="en" sz="1400">
                <a:solidFill>
                  <a:srgbClr val="0000FF"/>
                </a:solidFill>
              </a:rPr>
              <a:t>object</a:t>
            </a:r>
            <a:r>
              <a:rPr lang="en" sz="1400"/>
              <a:t> value, </a:t>
            </a:r>
            <a:r>
              <a:rPr lang="en" sz="1400">
                <a:solidFill>
                  <a:srgbClr val="0B5394"/>
                </a:solidFill>
              </a:rPr>
              <a:t>Type </a:t>
            </a:r>
            <a:r>
              <a:rPr lang="en" sz="1400"/>
              <a:t>targetType, </a:t>
            </a:r>
            <a:r>
              <a:rPr lang="en" sz="1400">
                <a:solidFill>
                  <a:srgbClr val="0000FF"/>
                </a:solidFill>
              </a:rPr>
              <a:t>object </a:t>
            </a:r>
            <a:r>
              <a:rPr lang="en" sz="1400"/>
              <a:t>parameter, </a:t>
            </a:r>
            <a:r>
              <a:rPr lang="en" sz="1400">
                <a:solidFill>
                  <a:srgbClr val="0B5394"/>
                </a:solidFill>
              </a:rPr>
              <a:t>CultureInfo </a:t>
            </a:r>
            <a:r>
              <a:rPr lang="en" sz="1400"/>
              <a:t>culture)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imageFile = (</a:t>
            </a:r>
            <a:r>
              <a:rPr lang="en" sz="1400">
                <a:solidFill>
                  <a:srgbClr val="0000FF"/>
                </a:solidFill>
              </a:rPr>
              <a:t>string</a:t>
            </a:r>
            <a:r>
              <a:rPr lang="en" sz="1400"/>
              <a:t>)value;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var </a:t>
            </a:r>
            <a:r>
              <a:rPr lang="en" sz="1400"/>
              <a:t>exeFolder = AppDomain.CurrentDomain.BaseDirectory;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return $</a:t>
            </a:r>
            <a:r>
              <a:rPr lang="en" sz="1400">
                <a:solidFill>
                  <a:srgbClr val="134F5C"/>
                </a:solidFill>
              </a:rPr>
              <a:t>"{exeFolder}Images\\{imageFile}"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 public object </a:t>
            </a:r>
            <a:r>
              <a:rPr lang="en" sz="1400"/>
              <a:t>ConvertBack(</a:t>
            </a:r>
            <a:r>
              <a:rPr lang="en" sz="1400">
                <a:solidFill>
                  <a:srgbClr val="0000FF"/>
                </a:solidFill>
              </a:rPr>
              <a:t>object</a:t>
            </a:r>
            <a:r>
              <a:rPr lang="en" sz="1400"/>
              <a:t> value, </a:t>
            </a:r>
            <a:r>
              <a:rPr lang="en" sz="1400">
                <a:solidFill>
                  <a:srgbClr val="0B5394"/>
                </a:solidFill>
              </a:rPr>
              <a:t>Type </a:t>
            </a:r>
            <a:r>
              <a:rPr lang="en" sz="1400"/>
              <a:t>targetType, </a:t>
            </a:r>
            <a:r>
              <a:rPr lang="en" sz="1400">
                <a:solidFill>
                  <a:srgbClr val="0000FF"/>
                </a:solidFill>
              </a:rPr>
              <a:t>object </a:t>
            </a:r>
            <a:r>
              <a:rPr lang="en" sz="1400"/>
              <a:t>parameter, </a:t>
            </a:r>
            <a:r>
              <a:rPr lang="en" sz="1400">
                <a:solidFill>
                  <a:srgbClr val="0B5394"/>
                </a:solidFill>
              </a:rPr>
              <a:t>CultureInfo </a:t>
            </a:r>
            <a:r>
              <a:rPr lang="en" sz="1400"/>
              <a:t>culture)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{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</a:t>
            </a:r>
            <a:r>
              <a:rPr lang="en" sz="1400">
                <a:solidFill>
                  <a:srgbClr val="0000FF"/>
                </a:solidFill>
              </a:rPr>
              <a:t>throw new </a:t>
            </a:r>
            <a:r>
              <a:rPr lang="en" sz="1400"/>
              <a:t>NotImplementedException();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Khai báo và sử dụng converter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&lt;UserControl.</a:t>
            </a:r>
            <a:r>
              <a:rPr lang="en" sz="2000">
                <a:solidFill>
                  <a:srgbClr val="0000FF"/>
                </a:solidFill>
              </a:rPr>
              <a:t>Resources</a:t>
            </a:r>
            <a:r>
              <a:rPr lang="en" sz="2000"/>
              <a:t>&gt;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&lt;local:</a:t>
            </a:r>
            <a:r>
              <a:rPr lang="en" sz="2000">
                <a:solidFill>
                  <a:srgbClr val="0B5394"/>
                </a:solidFill>
              </a:rPr>
              <a:t>RelativeToAbsolutePathConverter</a:t>
            </a:r>
            <a:r>
              <a:rPr lang="en" sz="2000"/>
              <a:t> x:Key=</a:t>
            </a:r>
            <a:r>
              <a:rPr lang="en" sz="2000">
                <a:solidFill>
                  <a:srgbClr val="134F5C"/>
                </a:solidFill>
              </a:rPr>
              <a:t>"absoluteConverter"</a:t>
            </a:r>
            <a:r>
              <a:rPr lang="en" sz="2000"/>
              <a:t> /&gt;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&lt;/UserControl.</a:t>
            </a:r>
            <a:r>
              <a:rPr lang="en" sz="2000">
                <a:solidFill>
                  <a:srgbClr val="0000FF"/>
                </a:solidFill>
              </a:rPr>
              <a:t>Resources</a:t>
            </a:r>
            <a:r>
              <a:rPr lang="en" sz="2000"/>
              <a:t>&gt;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 sz="2000"/>
              <a:t>&lt;</a:t>
            </a:r>
            <a:r>
              <a:rPr lang="en" sz="2000">
                <a:solidFill>
                  <a:srgbClr val="0000FF"/>
                </a:solidFill>
              </a:rPr>
              <a:t>Image</a:t>
            </a:r>
            <a:r>
              <a:rPr lang="en" sz="2000"/>
              <a:t> Source=</a:t>
            </a:r>
            <a:r>
              <a:rPr lang="en" sz="2000">
                <a:solidFill>
                  <a:srgbClr val="134F5C"/>
                </a:solidFill>
              </a:rPr>
              <a:t>"{Binding ImagePath, Converter={StaticResource </a:t>
            </a:r>
            <a:endParaRPr sz="2000">
              <a:solidFill>
                <a:srgbClr val="134F5C"/>
              </a:solidFill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 sz="2000">
                <a:solidFill>
                  <a:srgbClr val="134F5C"/>
                </a:solidFill>
              </a:rPr>
              <a:t>absoluteConverter}}" /&gt;</a:t>
            </a:r>
            <a:endParaRPr sz="20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Cấu hình các cột của DataGrid</a:t>
            </a:r>
            <a:endParaRPr/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&lt;DataGrid.</a:t>
            </a:r>
            <a:r>
              <a:rPr lang="en" sz="1800">
                <a:solidFill>
                  <a:srgbClr val="0000FF"/>
                </a:solidFill>
              </a:rPr>
              <a:t>Columns</a:t>
            </a:r>
            <a:r>
              <a:rPr lang="en" sz="1800"/>
              <a:t> 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&lt;DataGridTextColumn Header=</a:t>
            </a:r>
            <a:r>
              <a:rPr lang="en" sz="1800">
                <a:solidFill>
                  <a:srgbClr val="0000FF"/>
                </a:solidFill>
              </a:rPr>
              <a:t>"Name"</a:t>
            </a:r>
            <a:r>
              <a:rPr lang="en" sz="1800"/>
              <a:t> Binding=</a:t>
            </a:r>
            <a:r>
              <a:rPr lang="en" sz="1800">
                <a:solidFill>
                  <a:srgbClr val="134F5C"/>
                </a:solidFill>
              </a:rPr>
              <a:t>"{Binding Name}" </a:t>
            </a:r>
            <a:r>
              <a:rPr lang="en" sz="1800"/>
              <a:t>Width="200" /&gt; &lt;DataGridTextColumn Header=</a:t>
            </a:r>
            <a:r>
              <a:rPr lang="en" sz="1800">
                <a:solidFill>
                  <a:srgbClr val="0000FF"/>
                </a:solidFill>
              </a:rPr>
              <a:t>"Price"</a:t>
            </a:r>
            <a:r>
              <a:rPr lang="en" sz="1800"/>
              <a:t> Binding=</a:t>
            </a:r>
            <a:r>
              <a:rPr lang="en" sz="1800">
                <a:solidFill>
                  <a:srgbClr val="134F5C"/>
                </a:solidFill>
              </a:rPr>
              <a:t>"{Binding Price}"</a:t>
            </a:r>
            <a:r>
              <a:rPr lang="en" sz="1800"/>
              <a:t> /&gt;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&lt;DataGridTextColumn Header=</a:t>
            </a:r>
            <a:r>
              <a:rPr lang="en" sz="1800">
                <a:solidFill>
                  <a:srgbClr val="0000FF"/>
                </a:solidFill>
              </a:rPr>
              <a:t>"Quantity" </a:t>
            </a:r>
            <a:r>
              <a:rPr lang="en" sz="1800"/>
              <a:t>Binding=</a:t>
            </a:r>
            <a:r>
              <a:rPr lang="en" sz="1800">
                <a:solidFill>
                  <a:srgbClr val="134F5C"/>
                </a:solidFill>
              </a:rPr>
              <a:t>"{Binding Price}"</a:t>
            </a:r>
            <a:r>
              <a:rPr lang="en" sz="1800"/>
              <a:t> /&gt;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&lt;/DataGrid.</a:t>
            </a:r>
            <a:r>
              <a:rPr lang="en" sz="1800">
                <a:solidFill>
                  <a:srgbClr val="0000FF"/>
                </a:solidFill>
              </a:rPr>
              <a:t>Columns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59" name="Google Shape;35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538" y="3024163"/>
            <a:ext cx="3743325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Làm sao từ nút bấm ribbon ra lệnh cho Usercontrol?</a:t>
            </a:r>
            <a:endParaRPr/>
          </a:p>
        </p:txBody>
      </p:sp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Bên trong UserControl tạo enum chứa các lệnh nó hiểu và có thể xử lí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1800">
                <a:solidFill>
                  <a:srgbClr val="0000FF"/>
                </a:solidFill>
              </a:rPr>
              <a:t>public partial class</a:t>
            </a:r>
            <a:r>
              <a:rPr lang="en" sz="1800"/>
              <a:t> MasterDataUserControl : </a:t>
            </a:r>
            <a:r>
              <a:rPr lang="en" sz="1800">
                <a:solidFill>
                  <a:srgbClr val="0B5394"/>
                </a:solidFill>
              </a:rPr>
              <a:t>UserControl</a:t>
            </a:r>
            <a:r>
              <a:rPr lang="en" sz="1800"/>
              <a:t>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</a:t>
            </a:r>
            <a:r>
              <a:rPr lang="en" sz="1800">
                <a:solidFill>
                  <a:srgbClr val="0000FF"/>
                </a:solidFill>
              </a:rPr>
              <a:t>public enum</a:t>
            </a:r>
            <a:r>
              <a:rPr lang="en" sz="1800"/>
              <a:t> MasterDataAction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990000"/>
                </a:solidFill>
              </a:rPr>
              <a:t>AddNewCategory</a:t>
            </a:r>
            <a:r>
              <a:rPr lang="en" sz="1800"/>
              <a:t>,               </a:t>
            </a:r>
            <a:r>
              <a:rPr lang="en" sz="1800">
                <a:solidFill>
                  <a:srgbClr val="38761D"/>
                </a:solidFill>
              </a:rPr>
              <a:t>// Thêm mới một Loại sản phẩm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990000"/>
                </a:solidFill>
              </a:rPr>
              <a:t>DeleteSelectedCategory</a:t>
            </a:r>
            <a:r>
              <a:rPr lang="en" sz="1800"/>
              <a:t>,   </a:t>
            </a:r>
            <a:r>
              <a:rPr lang="en" sz="1800">
                <a:solidFill>
                  <a:srgbClr val="38761D"/>
                </a:solidFill>
              </a:rPr>
              <a:t>// Xóa Loại sản phẩm đang được chọn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990000"/>
                </a:solidFill>
              </a:rPr>
              <a:t>AddNewProduct</a:t>
            </a:r>
            <a:r>
              <a:rPr lang="en" sz="1800"/>
              <a:t>,		  </a:t>
            </a:r>
            <a:r>
              <a:rPr lang="en" sz="1800">
                <a:solidFill>
                  <a:srgbClr val="38761D"/>
                </a:solidFill>
              </a:rPr>
              <a:t>// Thêm mới một Sản phẩm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990000"/>
                </a:solidFill>
              </a:rPr>
              <a:t>UpdateSelectedProduct</a:t>
            </a:r>
            <a:r>
              <a:rPr lang="en" sz="1800"/>
              <a:t>,   </a:t>
            </a:r>
            <a:r>
              <a:rPr lang="en" sz="1800">
                <a:solidFill>
                  <a:srgbClr val="38761D"/>
                </a:solidFill>
              </a:rPr>
              <a:t>// Cập nhật Sản phẩm đang được chọn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990000"/>
                </a:solidFill>
              </a:rPr>
              <a:t>DeleteSelectedProduct </a:t>
            </a:r>
            <a:r>
              <a:rPr lang="en" sz="1800"/>
              <a:t>    </a:t>
            </a:r>
            <a:r>
              <a:rPr lang="en" sz="1800">
                <a:solidFill>
                  <a:srgbClr val="38761D"/>
                </a:solidFill>
              </a:rPr>
              <a:t>// Xóa Sản phẩm đang được chọn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};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Bên trong UserControl, chừa sẵn hàm xử lí</a:t>
            </a:r>
            <a:endParaRPr/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</a:rPr>
              <a:t>public void</a:t>
            </a:r>
            <a:r>
              <a:rPr lang="en" sz="1800"/>
              <a:t> HandleParentEvent(</a:t>
            </a:r>
            <a:r>
              <a:rPr lang="en" sz="1800">
                <a:solidFill>
                  <a:srgbClr val="0B5394"/>
                </a:solidFill>
              </a:rPr>
              <a:t>MasterDataAction</a:t>
            </a:r>
            <a:r>
              <a:rPr lang="en" sz="1800"/>
              <a:t> action)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0000FF"/>
                </a:solidFill>
              </a:rPr>
              <a:t>switch </a:t>
            </a:r>
            <a:r>
              <a:rPr lang="en" sz="1800"/>
              <a:t>(action)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</a:t>
            </a:r>
            <a:r>
              <a:rPr lang="en" sz="1800">
                <a:solidFill>
                  <a:srgbClr val="0000FF"/>
                </a:solidFill>
              </a:rPr>
              <a:t>case </a:t>
            </a:r>
            <a:r>
              <a:rPr lang="en" sz="1800"/>
              <a:t>MasterDataAction.AddNewCategory: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    addNewCategory();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</a:t>
            </a:r>
            <a:r>
              <a:rPr lang="en" sz="1800">
                <a:solidFill>
                  <a:srgbClr val="0000FF"/>
                </a:solidFill>
              </a:rPr>
              <a:t>break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</a:t>
            </a:r>
            <a:r>
              <a:rPr lang="en" sz="1800">
                <a:solidFill>
                  <a:srgbClr val="0000FF"/>
                </a:solidFill>
              </a:rPr>
              <a:t>case </a:t>
            </a:r>
            <a:r>
              <a:rPr lang="en" sz="1800"/>
              <a:t>MasterDataAction.DeleteSelectedCategory: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    deleteSelectedCategory();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</a:t>
            </a:r>
            <a:r>
              <a:rPr lang="en" sz="1800">
                <a:solidFill>
                  <a:srgbClr val="0000FF"/>
                </a:solidFill>
              </a:rPr>
              <a:t>break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              …..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Ở màn hình main, nút bấm Ribbon sẽ gọi hàm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private void</a:t>
            </a:r>
            <a:r>
              <a:rPr lang="en" sz="1800"/>
              <a:t> addCategorytButton_Clicked(</a:t>
            </a:r>
            <a:r>
              <a:rPr lang="en" sz="1800">
                <a:solidFill>
                  <a:srgbClr val="0000FF"/>
                </a:solidFill>
              </a:rPr>
              <a:t>object</a:t>
            </a:r>
            <a:r>
              <a:rPr lang="en" sz="1800"/>
              <a:t> sender, </a:t>
            </a:r>
            <a:r>
              <a:rPr lang="en" sz="1800">
                <a:solidFill>
                  <a:srgbClr val="0B5394"/>
                </a:solidFill>
              </a:rPr>
              <a:t>RoutedEventArgs </a:t>
            </a:r>
            <a:r>
              <a:rPr lang="en" sz="1800"/>
              <a:t>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0000FF"/>
                </a:solidFill>
              </a:rPr>
              <a:t>var </a:t>
            </a:r>
            <a:r>
              <a:rPr lang="en" sz="1800"/>
              <a:t>userControl = tabs.Items[0] </a:t>
            </a:r>
            <a:r>
              <a:rPr lang="en" sz="1800">
                <a:solidFill>
                  <a:srgbClr val="0000FF"/>
                </a:solidFill>
              </a:rPr>
              <a:t>as </a:t>
            </a:r>
            <a:r>
              <a:rPr lang="en" sz="1800">
                <a:solidFill>
                  <a:srgbClr val="0B5394"/>
                </a:solidFill>
              </a:rPr>
              <a:t>MasterDataUserControl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            userControl.HandleParentEvent(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>
                <a:solidFill>
                  <a:srgbClr val="0B5394"/>
                </a:solidFill>
              </a:rPr>
              <a:t>MasterDataUserControl</a:t>
            </a:r>
            <a:r>
              <a:rPr lang="en" sz="1800"/>
              <a:t>.MasterDataAction.</a:t>
            </a:r>
            <a:r>
              <a:rPr b="1" lang="en" sz="1800"/>
              <a:t>AddNewCategory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Tương tự cho các nút bấm còn lại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Chuyển đổi ảnh thành mảng byte 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7378870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Chuyển mảng byte ngược lại thành ảnh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749483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Chi tiết các chức năng của milestone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Import dữ liệu gốc (Category &amp; Product) từ file excel (2đ)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Xem danh sách loại sản phẩm  (0.5 đ)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600">
                <a:solidFill>
                  <a:schemeClr val="dk1"/>
                </a:solidFill>
              </a:rPr>
              <a:t>Chỉnh sửa tên loại sản phẩm (0.5 đ)</a:t>
            </a:r>
            <a:endParaRPr sz="2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600">
                <a:solidFill>
                  <a:schemeClr val="dk1"/>
                </a:solidFill>
              </a:rPr>
              <a:t>Xóa một loại sản phẩm (0.5 đ)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Xem danh sách sản phẩm theo loại sản phẩm (3.5 đ)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/>
              <a:t>Xem chi tiết sản phẩm: Cập nhật (1.5 đ),  Xóa (0.5 đ)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/>
              <a:t>Thêm một sản phẩm (1 đ)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Cách tổ chức bài nộp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Tên project: </a:t>
            </a:r>
            <a:r>
              <a:rPr b="1" lang="en" sz="1800">
                <a:solidFill>
                  <a:srgbClr val="FF0000"/>
                </a:solidFill>
              </a:rPr>
              <a:t>MyShop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Release</a:t>
            </a:r>
            <a:r>
              <a:rPr lang="en" sz="1800"/>
              <a:t>: Chứa </a:t>
            </a:r>
            <a:r>
              <a:rPr b="1" lang="en" sz="1800"/>
              <a:t>tập tin thực thi</a:t>
            </a:r>
            <a:r>
              <a:rPr lang="en" sz="1800"/>
              <a:t> chương trình (exe) đã được biên dịch từ mã nguồn (Có thể đóng gói thành file cài đặt càng tốt)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Source</a:t>
            </a:r>
            <a:r>
              <a:rPr lang="en" sz="1800"/>
              <a:t>: Chứa </a:t>
            </a:r>
            <a:r>
              <a:rPr b="1" lang="en" sz="1800"/>
              <a:t>mã nguồn</a:t>
            </a:r>
            <a:r>
              <a:rPr lang="en" sz="1800"/>
              <a:t> của chương trình (đã xóa đi các tập tin trung gian của quá trình biên dịch dùng menu Build &gt; Clean)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Tập tin </a:t>
            </a:r>
            <a:r>
              <a:rPr b="1" lang="en" sz="1800">
                <a:solidFill>
                  <a:srgbClr val="0000FF"/>
                </a:solidFill>
              </a:rPr>
              <a:t>Readme.txt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Chứa thông tin sinh viên (họ tên, MSSV). Phân công + tỉ lệ điểm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Sinh viên cần quay video demo, upload lên </a:t>
            </a:r>
            <a:r>
              <a:rPr lang="en" sz="1800">
                <a:solidFill>
                  <a:srgbClr val="274E13"/>
                </a:solidFill>
              </a:rPr>
              <a:t>youtube </a:t>
            </a:r>
            <a:r>
              <a:rPr lang="en" sz="1800"/>
              <a:t>ở chế độ </a:t>
            </a:r>
            <a:r>
              <a:rPr lang="en" sz="1800">
                <a:solidFill>
                  <a:srgbClr val="FF0000"/>
                </a:solidFill>
              </a:rPr>
              <a:t>Unlisted </a:t>
            </a:r>
            <a:r>
              <a:rPr lang="en" sz="1800"/>
              <a:t>và </a:t>
            </a:r>
            <a:r>
              <a:rPr lang="en" sz="1800" u="sng"/>
              <a:t>nộp lại link </a:t>
            </a:r>
            <a:r>
              <a:rPr lang="en" sz="1800"/>
              <a:t>này. Video </a:t>
            </a:r>
            <a:r>
              <a:rPr lang="en" sz="1800">
                <a:solidFill>
                  <a:srgbClr val="FF0000"/>
                </a:solidFill>
              </a:rPr>
              <a:t>không quá 5 phút</a:t>
            </a:r>
            <a:r>
              <a:rPr lang="en" sz="1800"/>
              <a:t>, </a:t>
            </a:r>
            <a:r>
              <a:rPr lang="en" sz="1800">
                <a:solidFill>
                  <a:srgbClr val="FF0000"/>
                </a:solidFill>
              </a:rPr>
              <a:t>không lồng nhạc, không lồng tiếng</a:t>
            </a:r>
            <a:r>
              <a:rPr lang="en" sz="1800"/>
              <a:t>. Gõ nội dung muốn nói vào file text / powerpoint hoặc làm phụ đề nếu được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Liệt kê danh sách các chức năng đã làm được và không làm được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Có thể nêu thêm điểm đề nghị trên thang 10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Login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