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Quattrocento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iSqnkO0EkMg0PrTv2/C2EzSvpq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bold.fntdata"/><Relationship Id="rId41" Type="http://schemas.openxmlformats.org/officeDocument/2006/relationships/font" Target="fonts/QuattrocentoSans-regular.fntdata"/><Relationship Id="rId22" Type="http://schemas.openxmlformats.org/officeDocument/2006/relationships/slide" Target="slides/slide17.xml"/><Relationship Id="rId44" Type="http://schemas.openxmlformats.org/officeDocument/2006/relationships/font" Target="fonts/Quattrocento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Quattrocento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Hiển thị danh sách, phân trang, lọc nhanh theo khoảng tiền, lọc nhanh theo ngày đến ngày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using(var rng =  RandomNumberGenerator.Create())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rng.GetBytes(entropy);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5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5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5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8" name="Google Shape;4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45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8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48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9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49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6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6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8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5" name="Google Shape;45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4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eblogs.asp.net/jongalloway/encrypting-passwords-in-a-net-app-config-file" TargetMode="External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7h3RiQfESiEBiuskW78zzY5UZlZoC509?usp=sharing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4400"/>
              <a:t>Milestone 02 - Transaction data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Tự động xóa các chi tiết đơn hàng khi xóa hóa đơn</a:t>
            </a:r>
            <a:endParaRPr/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"/>
              <a:t>Cập nhật khóa ngoại là On Delete cascade</a:t>
            </a:r>
            <a:endParaRPr/>
          </a:p>
        </p:txBody>
      </p:sp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901" y="1577350"/>
            <a:ext cx="5135176" cy="33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Chi tiết các chức năng của milestone</a:t>
            </a:r>
            <a:endParaRPr/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Tạo mới đơn hàng (3 đ)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Xem danh sách đơn hàng có phân trang (2 điểm)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Xem chi tiết đơn hàng (1 đ)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Cập nhật đơn hàng (1.5 đ)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Xóa đơn hàng (0.5 đ)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Lọc lại đơn hàng (1 đ)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Tìm kiếm đơn hàng (1 đ)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Cách tổ chức bài nộp</a:t>
            </a:r>
            <a:endParaRPr/>
          </a:p>
        </p:txBody>
      </p:sp>
      <p:sp>
        <p:nvSpPr>
          <p:cNvPr id="146" name="Google Shape;146;p1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Thư mục </a:t>
            </a:r>
            <a:r>
              <a:rPr b="1" lang="en" sz="1800">
                <a:solidFill>
                  <a:srgbClr val="0000FF"/>
                </a:solidFill>
              </a:rPr>
              <a:t>Release</a:t>
            </a:r>
            <a:r>
              <a:rPr lang="en" sz="1800"/>
              <a:t>: Chứa </a:t>
            </a:r>
            <a:r>
              <a:rPr b="1" lang="en" sz="1800"/>
              <a:t>tập tin thực thi</a:t>
            </a:r>
            <a:r>
              <a:rPr lang="en" sz="1800"/>
              <a:t> chương trình (exe) đã được biên dịch từ mã nguồn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Thư mục </a:t>
            </a:r>
            <a:r>
              <a:rPr b="1" lang="en" sz="1800">
                <a:solidFill>
                  <a:srgbClr val="0000FF"/>
                </a:solidFill>
              </a:rPr>
              <a:t>Source</a:t>
            </a:r>
            <a:r>
              <a:rPr lang="en" sz="1800"/>
              <a:t>: Chứa </a:t>
            </a:r>
            <a:r>
              <a:rPr b="1" lang="en" sz="1800"/>
              <a:t>mã nguồn</a:t>
            </a:r>
            <a:r>
              <a:rPr lang="en" sz="1800"/>
              <a:t> của chương trình (đã xóa đi các tập tin trung gian của quá trình biên dịch dùng menu Build &gt; Clean)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Tập tin </a:t>
            </a:r>
            <a:r>
              <a:rPr b="1" lang="en" sz="1800">
                <a:solidFill>
                  <a:srgbClr val="0000FF"/>
                </a:solidFill>
              </a:rPr>
              <a:t>Readme.txt</a:t>
            </a:r>
            <a:r>
              <a:rPr lang="en" sz="1800"/>
              <a:t>: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Chứa thông tin sinh viên (họ tên, MSSV).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Sinh viên cần quay video demo, upload lên </a:t>
            </a:r>
            <a:r>
              <a:rPr lang="en" sz="1800">
                <a:solidFill>
                  <a:srgbClr val="274E13"/>
                </a:solidFill>
              </a:rPr>
              <a:t>youtube </a:t>
            </a:r>
            <a:r>
              <a:rPr lang="en" sz="1800"/>
              <a:t>ở chế độ </a:t>
            </a:r>
            <a:r>
              <a:rPr lang="en" sz="1800">
                <a:solidFill>
                  <a:srgbClr val="FF0000"/>
                </a:solidFill>
              </a:rPr>
              <a:t>Unlisted </a:t>
            </a:r>
            <a:r>
              <a:rPr lang="en" sz="1800"/>
              <a:t>và </a:t>
            </a:r>
            <a:r>
              <a:rPr lang="en" sz="1800" u="sng"/>
              <a:t>nộp lại link </a:t>
            </a:r>
            <a:r>
              <a:rPr lang="en" sz="1800"/>
              <a:t>này. Video </a:t>
            </a:r>
            <a:r>
              <a:rPr lang="en" sz="1800">
                <a:solidFill>
                  <a:srgbClr val="FF0000"/>
                </a:solidFill>
              </a:rPr>
              <a:t>không quá 5 phút</a:t>
            </a:r>
            <a:r>
              <a:rPr lang="en" sz="1800"/>
              <a:t>, </a:t>
            </a:r>
            <a:r>
              <a:rPr lang="en" sz="1800">
                <a:solidFill>
                  <a:srgbClr val="FF0000"/>
                </a:solidFill>
              </a:rPr>
              <a:t>không lồng nhạc, không lồng tiếng</a:t>
            </a:r>
            <a:r>
              <a:rPr lang="en" sz="1800"/>
              <a:t>. Gõ nội dung muốn nói vào file text / powerpoint (hoặc làm phụ đề nếu được)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Liệt kê danh sách các chức năng đã làm được và không làm được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Có thể nêu thêm điểm đề nghị trên thang 10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Hướng dẫn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7 thành phần cơ bản của một bảng</a:t>
            </a:r>
            <a:endParaRPr/>
          </a:p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b="1" lang="en"/>
              <a:t>id</a:t>
            </a:r>
            <a:r>
              <a:rPr lang="en"/>
              <a:t>: số nguyên tự tăng, khóa chính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b="1" lang="en"/>
              <a:t>created_at, updated_at, deleted_at</a:t>
            </a:r>
            <a:r>
              <a:rPr lang="en"/>
              <a:t>: ngày tháng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b="1" lang="en"/>
              <a:t>is_deleted</a:t>
            </a:r>
            <a:r>
              <a:rPr lang="en"/>
              <a:t>: bool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b="1" lang="en"/>
              <a:t>log</a:t>
            </a:r>
            <a:r>
              <a:rPr lang="en"/>
              <a:t>: json / ntext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	Việc ghi log có thể cân nhắc dùng trigger tuy nhiên sẽ gây gánh nặng cho db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Dữ liệu master-detail: Xóa và cập nhật</a:t>
            </a:r>
            <a:endParaRPr/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Nếu dữ liệu master có rất nhiều details?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Khi xóa master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Default: Không có xóa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No action: Chỉ xóa master, để lại mớ details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Cascade: Xóa master thì xóa luôn giùm details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Tùy loại dữ liệu mà sử dụng chiến lược tương ứng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Ví dụ</a:t>
            </a:r>
            <a:endParaRPr/>
          </a:p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Hóa đơn - Chi tiết: Cascade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Môn học - Sinh viên: No action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Coupon - Sử dụng: Set null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Bệnh nhân - Bệnh án: Set null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Giải đấu - Đội bóng: No action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Cập nhật hành xử trong CSDL</a:t>
            </a: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825" y="1266700"/>
            <a:ext cx="5867400" cy="3000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Tạo giao diện xem danh sách các đơn hàng</a:t>
            </a:r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"/>
              <a:t>Gồm có hai phần: Danh sách đơn hàng, chi tiết đơn hàng</a:t>
            </a:r>
            <a:endParaRPr/>
          </a:p>
        </p:txBody>
      </p:sp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5975" y="1540825"/>
            <a:ext cx="6045274" cy="3400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Nạp danh sách các đơn hàng khi màn hình hiện lên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</a:t>
            </a:r>
            <a:r>
              <a:rPr lang="en" sz="1800">
                <a:solidFill>
                  <a:srgbClr val="0000FF"/>
                </a:solidFill>
              </a:rPr>
              <a:t>private void </a:t>
            </a:r>
            <a:r>
              <a:rPr lang="en" sz="1800"/>
              <a:t>UserControl_Initialized(</a:t>
            </a:r>
            <a:r>
              <a:rPr lang="en" sz="1800">
                <a:solidFill>
                  <a:srgbClr val="0000FF"/>
                </a:solidFill>
              </a:rPr>
              <a:t>object</a:t>
            </a:r>
            <a:r>
              <a:rPr lang="en" sz="1800"/>
              <a:t> sender, </a:t>
            </a:r>
            <a:r>
              <a:rPr lang="en" sz="1800">
                <a:solidFill>
                  <a:srgbClr val="0B5394"/>
                </a:solidFill>
              </a:rPr>
              <a:t>EventArgs </a:t>
            </a:r>
            <a:r>
              <a:rPr lang="en" sz="1800"/>
              <a:t>e) {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_totalOrders = _db.ShopOrders.Count();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_totalPages = _totalOrders / _rowsPerPage;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</a:t>
            </a:r>
            <a:r>
              <a:rPr lang="en" sz="1800">
                <a:solidFill>
                  <a:srgbClr val="0000FF"/>
                </a:solidFill>
              </a:rPr>
              <a:t>if </a:t>
            </a:r>
            <a:r>
              <a:rPr lang="en" sz="1800"/>
              <a:t>(_totalOrders % _rowsPerPage != 0)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{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    _totalPages++;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}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</a:t>
            </a:r>
            <a:r>
              <a:rPr lang="en" sz="1800">
                <a:solidFill>
                  <a:srgbClr val="0000FF"/>
                </a:solidFill>
              </a:rPr>
              <a:t>var </a:t>
            </a:r>
            <a:r>
              <a:rPr lang="en" sz="1800"/>
              <a:t>pagingInfo = </a:t>
            </a:r>
            <a:r>
              <a:rPr lang="en" sz="1800">
                <a:solidFill>
                  <a:srgbClr val="0000FF"/>
                </a:solidFill>
              </a:rPr>
              <a:t>new </a:t>
            </a:r>
            <a:r>
              <a:rPr lang="en" sz="1800"/>
              <a:t>PagingInfo(_totalPages);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pagesComboBox.ItemsSource = pagingInfo.Items;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pagesComboBox.SelectedIndex = 0;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Yêu cầu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Xử lí khi combobox trang hiện tại thay đổi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</a:rPr>
              <a:t> private void</a:t>
            </a:r>
            <a:r>
              <a:rPr lang="en" sz="1600"/>
              <a:t> pagesComboBox_SelectionChanged(</a:t>
            </a:r>
            <a:r>
              <a:rPr lang="en" sz="1600">
                <a:solidFill>
                  <a:srgbClr val="0000FF"/>
                </a:solidFill>
              </a:rPr>
              <a:t>object</a:t>
            </a:r>
            <a:r>
              <a:rPr lang="en" sz="1600"/>
              <a:t> sender, SelectionChangedEventArgs e)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{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</a:t>
            </a:r>
            <a:r>
              <a:rPr lang="en" sz="1600">
                <a:solidFill>
                  <a:srgbClr val="0000FF"/>
                </a:solidFill>
              </a:rPr>
              <a:t>var </a:t>
            </a:r>
            <a:r>
              <a:rPr lang="en" sz="1600"/>
              <a:t>next = pagesComboBox.SelectedItem </a:t>
            </a:r>
            <a:r>
              <a:rPr lang="en" sz="1600">
                <a:solidFill>
                  <a:srgbClr val="0000FF"/>
                </a:solidFill>
              </a:rPr>
              <a:t>as </a:t>
            </a:r>
            <a:r>
              <a:rPr lang="en" sz="1600"/>
              <a:t>PagingRow;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_currentPage = next.Page;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1600"/>
              <a:t>  </a:t>
            </a:r>
            <a:r>
              <a:rPr lang="en" sz="1600">
                <a:solidFill>
                  <a:srgbClr val="38761D"/>
                </a:solidFill>
              </a:rPr>
              <a:t> // Lấy các đơn hàng giảm dần theo thời gian tạo để đơn mới nhất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8761D"/>
                </a:solidFill>
              </a:rPr>
              <a:t>            // luôn ở trên cùng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ordersDataGrid.ItemsSource = _db.ShopOrders.</a:t>
            </a:r>
            <a:r>
              <a:rPr b="1" lang="en" sz="1600"/>
              <a:t>OrderByDescending</a:t>
            </a:r>
            <a:r>
              <a:rPr lang="en" sz="1600"/>
              <a:t>(o =&gt; o.CreatedAt)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.</a:t>
            </a:r>
            <a:r>
              <a:rPr b="1" lang="en" sz="1600"/>
              <a:t>Skip</a:t>
            </a:r>
            <a:r>
              <a:rPr lang="en" sz="1600"/>
              <a:t>((_currentPage - 1) * _rowsPerPage)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.</a:t>
            </a:r>
            <a:r>
              <a:rPr b="1" lang="en" sz="1600"/>
              <a:t>Take</a:t>
            </a:r>
            <a:r>
              <a:rPr lang="en" sz="1600"/>
              <a:t>(_rowsPerPage)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        .</a:t>
            </a:r>
            <a:r>
              <a:rPr b="1" lang="en" sz="1600"/>
              <a:t>ToList</a:t>
            </a:r>
            <a:r>
              <a:rPr lang="en" sz="1600"/>
              <a:t>();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 }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Phân quyền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Tạo user và password trong Management Studio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Trong database tạo thêm bảng Account lưu các quyền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Bảng Account này ko có thông tin password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Chỉ có quyền hạn thôi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Ứng dụng sẽ là tầng business ngăn chặn quyền hạn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Sử dụng API để phân quyền sẽ là lựa chọn tốt hơn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Các loại người dùng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rgbClr val="FF0000"/>
                </a:solidFill>
              </a:rPr>
              <a:t>Admin</a:t>
            </a:r>
            <a:r>
              <a:rPr lang="en"/>
              <a:t>: người dùng trùm cuối, có toàn bộ quyền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	Master Data, transaction, </a:t>
            </a:r>
            <a:r>
              <a:rPr lang="en">
                <a:solidFill>
                  <a:srgbClr val="0000FF"/>
                </a:solidFill>
              </a:rPr>
              <a:t>Report</a:t>
            </a:r>
            <a:endParaRPr>
              <a:solidFill>
                <a:srgbClr val="0000FF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rgbClr val="FF0000"/>
                </a:solidFill>
              </a:rPr>
              <a:t>Sale</a:t>
            </a:r>
            <a:r>
              <a:rPr lang="en"/>
              <a:t>: bán hàng giùm, quản lí kho giùm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	Master Data, transaction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	Theo đề bài: ta sẽ có 2 nhân viên =&gt; sale1, sale2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Tạo mới user trong DB management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Nhấn phải lên Security &gt; Logins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New login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Nhớ bỏ chọn Enforce password policy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Nhớ chọn loại Default database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Mục User Mapping chọn database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	Nhớ chọn quyền db_owner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Có bao nhiêu quyền?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Chỉ có admin và sale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Admin thấy được toàn bộ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Sale chỉ thấy và thao tác với Master và Transaction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	Lí do là nhân viên hỗ trợ bán hàng thôi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	Tình hình doanh thu ko được thấy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Vậy username và password để làm gì?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Thông tin này để truy cập vào db server, do db admin tạo.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DB Admin có thể giới hạn quyền truy cập, đọc ghi của user này chỉ trong các table cần thiết.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575" y="2802813"/>
            <a:ext cx="2647950" cy="1438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Thay đổi connectionstring lúc runtime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Sửa file model.Context.cs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525" y="1550150"/>
            <a:ext cx="4409401" cy="3256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Tạo ra connection string dựa trên thông tin mới</a:t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975" y="1096975"/>
            <a:ext cx="6398250" cy="3757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Mã hóa và giải mã mật khẩu</a:t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159574" y="4212231"/>
            <a:ext cx="882485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Đọc thêm: 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https://weblogs.asp.net/jongalloway/encrypting-passwords-in-a-net-app-config-file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Chuỗi entropy đóng vai trò vector khởi tạo,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không cần mã hóa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lưu plaintext bình thường trong file App.config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Mấu chốt của việc mã hóa là thông tin của người dùng hiện tại (mật khẩu là ví dụ) và được HDH bảo vệ </a:t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574" y="1037661"/>
            <a:ext cx="8359808" cy="287940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Giải mã mật khẩu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">
                <a:solidFill>
                  <a:srgbClr val="00B0F0"/>
                </a:solidFill>
              </a:rPr>
              <a:t>ProtectedData</a:t>
            </a:r>
            <a:r>
              <a:rPr lang="en"/>
              <a:t>.</a:t>
            </a:r>
            <a:r>
              <a:rPr b="1" lang="en"/>
              <a:t>Unprotect</a:t>
            </a:r>
            <a:r>
              <a:rPr lang="en"/>
              <a:t> với các đối số như cũ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"/>
              <a:t>Chuyển ngược về chuỗi từ Base64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Convert.FromBase64String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Nội dung chính</a:t>
            </a:r>
            <a:endParaRPr/>
          </a:p>
        </p:txBody>
      </p:sp>
      <p:sp>
        <p:nvSpPr>
          <p:cNvPr id="87" name="Google Shape;87;p3"/>
          <p:cNvSpPr txBox="1"/>
          <p:nvPr>
            <p:ph idx="1" type="body"/>
          </p:nvPr>
        </p:nvSpPr>
        <p:spPr>
          <a:xfrm>
            <a:off x="59850" y="7425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/>
              <a:t>Dữ liệu Transaction gồm: </a:t>
            </a:r>
            <a:r>
              <a:rPr lang="en" sz="2400">
                <a:solidFill>
                  <a:srgbClr val="0000FF"/>
                </a:solidFill>
              </a:rPr>
              <a:t>Đơn hàng</a:t>
            </a:r>
            <a:r>
              <a:rPr lang="en" sz="2400"/>
              <a:t> &amp; </a:t>
            </a:r>
            <a:r>
              <a:rPr lang="en" sz="2400">
                <a:solidFill>
                  <a:srgbClr val="9900FF"/>
                </a:solidFill>
              </a:rPr>
              <a:t>Chi tiết đơn hàng</a:t>
            </a:r>
            <a:endParaRPr sz="2400">
              <a:solidFill>
                <a:srgbClr val="9900FF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lang="en" sz="2400"/>
              <a:t>Customer:    </a:t>
            </a:r>
            <a:r>
              <a:rPr b="1" lang="en" sz="2400" u="sng"/>
              <a:t>ID</a:t>
            </a:r>
            <a:r>
              <a:rPr lang="en" sz="2400"/>
              <a:t> (int), Name (text), Tel (text), Address (text)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lang="en" sz="2400"/>
              <a:t>Purchase</a:t>
            </a:r>
            <a:r>
              <a:rPr lang="en" sz="2400"/>
              <a:t>:  </a:t>
            </a:r>
            <a:r>
              <a:rPr b="1" lang="en" sz="2400" u="sng"/>
              <a:t>ID</a:t>
            </a:r>
            <a:r>
              <a:rPr lang="en" sz="2400"/>
              <a:t> (int), CustomerID (int), FinalTotal (float) 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lang="en" sz="2400"/>
              <a:t>PurchaseDetail</a:t>
            </a:r>
            <a:r>
              <a:rPr lang="en" sz="2400"/>
              <a:t>: </a:t>
            </a:r>
            <a:r>
              <a:rPr b="1" lang="en" sz="2400" u="sng"/>
              <a:t>ID</a:t>
            </a:r>
            <a:r>
              <a:rPr b="1" lang="en" sz="2400"/>
              <a:t> </a:t>
            </a:r>
            <a:r>
              <a:rPr lang="en" sz="2400"/>
              <a:t>(int), PurchaseID (int), ProductID (int), Price (float), Quantity (int), Total (int)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/>
              <a:t>4 Thao tác chính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Xem: Xem danh sách, xem chi tiết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Thêm mới, Xóa, Sửa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Tìm kiếm, Lọc, Sắp xếp, Định dạng có điều kiện</a:t>
            </a:r>
            <a:endParaRPr sz="2400"/>
          </a:p>
        </p:txBody>
      </p:sp>
      <p:sp>
        <p:nvSpPr>
          <p:cNvPr id="88" name="Google Shape;88;p3"/>
          <p:cNvSpPr txBox="1"/>
          <p:nvPr/>
        </p:nvSpPr>
        <p:spPr>
          <a:xfrm>
            <a:off x="5160850" y="4604000"/>
            <a:ext cx="30966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Script tạo bảng &amp; hình ảnh tải </a:t>
            </a:r>
            <a:r>
              <a:rPr b="0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tại đây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Vấn đề lưu trữ mật khẩu trên bộ nhớ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"/>
              <a:t>Nên sử dụng kiểu </a:t>
            </a:r>
            <a:r>
              <a:rPr lang="en">
                <a:solidFill>
                  <a:srgbClr val="0070C0"/>
                </a:solidFill>
              </a:rPr>
              <a:t>SecureString</a:t>
            </a:r>
            <a:r>
              <a:rPr lang="en"/>
              <a:t> để chứa mật khẩu chứ không dùng biến chuỗi bình thường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Nếu ta lưu mật khẩu bằng md5 và SHAx thì sao?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"/>
              <a:t>Dễ bị tấn công với rainbow table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"/>
              <a:t>Web là so sánh băm mật khẩu, ko so sánh mật khẩu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Vấn đề tên bảng Order</a:t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Order trùng với từ khóa order của SQL Server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Có thể chọn tên khác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chemeClr val="dk1"/>
                </a:solidFill>
              </a:rPr>
              <a:t>Purchase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ShopOrder / MyOrder / CompanyOrder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Transaction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chemeClr val="dk1"/>
                </a:solidFill>
              </a:rPr>
              <a:t>Orders (Nếu chọn tên này tất cả bảng phải ở dạng số nhiều thì mới đồng bộ)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Lược đồ CSDL cho bài toán bán hàng</a:t>
            </a:r>
            <a:endParaRPr/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6208898" cy="409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1250" y="4018938"/>
            <a:ext cx="3505200" cy="1057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Ví dụ khác tương đương - Tổ chức chuyến đi</a:t>
            </a:r>
            <a:endParaRPr/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0" y="821125"/>
            <a:ext cx="5019675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7550" y="1148486"/>
            <a:ext cx="4842150" cy="118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Vấn đề trạng thái đơn hàng</a:t>
            </a:r>
            <a:endParaRPr/>
          </a:p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Các trạng thái có thể có: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Mới tạo, Đã hủy, Đã hoàn thành, Đang giao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New, Cancelled, Completed, Shipping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Tạo ra enum ánh xạ 1-1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"/>
              <a:t>Làm thủ công hoặc sử dụng T4 (Text to template transformation)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Chuẩn bị sẵn các giá trị cho bảng StateEnum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025" y="1042550"/>
            <a:ext cx="3766425" cy="1356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4375" y="964550"/>
            <a:ext cx="2447925" cy="213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Điểm quan trọng khi hiển thị ds đơn hàng</a:t>
            </a:r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Cơ bản gồm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Phân trang, Tìm kiếm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Ngoài ra cần có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Lọc từ ngày đến ngày (mặc định là ngày hiện tại và 3 ngày trước đó)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Lọc theo trạng thái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Lọc các đơn hàng có giá trị từ x đến 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