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</p:sldIdLst>
  <p:sldSz cy="6858000" cx="9144000"/>
  <p:notesSz cx="9144000" cy="6858000"/>
  <p:embeddedFontLst>
    <p:embeddedFont>
      <p:font typeface="Quattrocento Sans"/>
      <p:regular r:id="rId50"/>
      <p:bold r:id="rId51"/>
      <p:italic r:id="rId52"/>
      <p:boldItalic r:id="rId5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54" roundtripDataSignature="AMtx7mhpzkLK5XJHXotdxIcgubRvRfBu6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QuattrocentoSans-bold.fntdata"/><Relationship Id="rId50" Type="http://schemas.openxmlformats.org/officeDocument/2006/relationships/font" Target="fonts/QuattrocentoSans-regular.fntdata"/><Relationship Id="rId53" Type="http://schemas.openxmlformats.org/officeDocument/2006/relationships/font" Target="fonts/QuattrocentoSans-boldItalic.fntdata"/><Relationship Id="rId52" Type="http://schemas.openxmlformats.org/officeDocument/2006/relationships/font" Target="fonts/QuattrocentoSans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54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962400" cy="344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5180013" y="0"/>
            <a:ext cx="3962400" cy="344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513513"/>
            <a:ext cx="39624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09d5c3b0b2_0_32:notes"/>
          <p:cNvSpPr txBox="1"/>
          <p:nvPr>
            <p:ph idx="1" type="body"/>
          </p:nvPr>
        </p:nvSpPr>
        <p:spPr>
          <a:xfrm>
            <a:off x="914400" y="3300413"/>
            <a:ext cx="7315200" cy="270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g209d5c3b0b2_0_32:notes"/>
          <p:cNvSpPr/>
          <p:nvPr>
            <p:ph idx="2" type="sldImg"/>
          </p:nvPr>
        </p:nvSpPr>
        <p:spPr>
          <a:xfrm>
            <a:off x="3028950" y="857250"/>
            <a:ext cx="30861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8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8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9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9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09d5c3b0b2_0_1:notes"/>
          <p:cNvSpPr/>
          <p:nvPr>
            <p:ph idx="2" type="sldImg"/>
          </p:nvPr>
        </p:nvSpPr>
        <p:spPr>
          <a:xfrm>
            <a:off x="3028950" y="857250"/>
            <a:ext cx="30861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09d5c3b0b2_0_1:notes"/>
          <p:cNvSpPr txBox="1"/>
          <p:nvPr>
            <p:ph idx="1" type="body"/>
          </p:nvPr>
        </p:nvSpPr>
        <p:spPr>
          <a:xfrm>
            <a:off x="914400" y="3300413"/>
            <a:ext cx="7315200" cy="270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g209d5c3b0b2_0_1:notes"/>
          <p:cNvSpPr txBox="1"/>
          <p:nvPr>
            <p:ph idx="12" type="sldNum"/>
          </p:nvPr>
        </p:nvSpPr>
        <p:spPr>
          <a:xfrm>
            <a:off x="5180013" y="6513513"/>
            <a:ext cx="3962400" cy="3444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09d5c3b0b2_0_11:notes"/>
          <p:cNvSpPr/>
          <p:nvPr>
            <p:ph idx="2" type="sldImg"/>
          </p:nvPr>
        </p:nvSpPr>
        <p:spPr>
          <a:xfrm>
            <a:off x="3028950" y="857250"/>
            <a:ext cx="30861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09d5c3b0b2_0_11:notes"/>
          <p:cNvSpPr txBox="1"/>
          <p:nvPr>
            <p:ph idx="1" type="body"/>
          </p:nvPr>
        </p:nvSpPr>
        <p:spPr>
          <a:xfrm>
            <a:off x="914400" y="3300413"/>
            <a:ext cx="7315200" cy="270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g209d5c3b0b2_0_11:notes"/>
          <p:cNvSpPr txBox="1"/>
          <p:nvPr>
            <p:ph idx="12" type="sldNum"/>
          </p:nvPr>
        </p:nvSpPr>
        <p:spPr>
          <a:xfrm>
            <a:off x="5180013" y="6513513"/>
            <a:ext cx="3962400" cy="3444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2b4a5d3612_0_0:notes"/>
          <p:cNvSpPr/>
          <p:nvPr>
            <p:ph idx="2" type="sldImg"/>
          </p:nvPr>
        </p:nvSpPr>
        <p:spPr>
          <a:xfrm>
            <a:off x="3028950" y="857250"/>
            <a:ext cx="30861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2b4a5d3612_0_0:notes"/>
          <p:cNvSpPr txBox="1"/>
          <p:nvPr>
            <p:ph idx="1" type="body"/>
          </p:nvPr>
        </p:nvSpPr>
        <p:spPr>
          <a:xfrm>
            <a:off x="914400" y="3300413"/>
            <a:ext cx="7315200" cy="270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g22b4a5d3612_0_0:notes"/>
          <p:cNvSpPr txBox="1"/>
          <p:nvPr>
            <p:ph idx="12" type="sldNum"/>
          </p:nvPr>
        </p:nvSpPr>
        <p:spPr>
          <a:xfrm>
            <a:off x="5180013" y="6513513"/>
            <a:ext cx="3962400" cy="3444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0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0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09d5c3b0b2_0_19:notes"/>
          <p:cNvSpPr/>
          <p:nvPr>
            <p:ph idx="2" type="sldImg"/>
          </p:nvPr>
        </p:nvSpPr>
        <p:spPr>
          <a:xfrm>
            <a:off x="3028950" y="857250"/>
            <a:ext cx="30861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09d5c3b0b2_0_19:notes"/>
          <p:cNvSpPr txBox="1"/>
          <p:nvPr>
            <p:ph idx="1" type="body"/>
          </p:nvPr>
        </p:nvSpPr>
        <p:spPr>
          <a:xfrm>
            <a:off x="914400" y="3300413"/>
            <a:ext cx="7315200" cy="270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g209d5c3b0b2_0_19:notes"/>
          <p:cNvSpPr txBox="1"/>
          <p:nvPr>
            <p:ph idx="12" type="sldNum"/>
          </p:nvPr>
        </p:nvSpPr>
        <p:spPr>
          <a:xfrm>
            <a:off x="5180013" y="6513513"/>
            <a:ext cx="3962400" cy="3444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2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2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3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p23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3:notes"/>
          <p:cNvSpPr txBox="1"/>
          <p:nvPr>
            <p:ph idx="12" type="sldNum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2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4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4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5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5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8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8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9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3" name="Google Shape;243;p29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9:notes"/>
          <p:cNvSpPr txBox="1"/>
          <p:nvPr>
            <p:ph idx="12" type="sldNum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0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2" name="Google Shape;252;p30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30:notes"/>
          <p:cNvSpPr txBox="1"/>
          <p:nvPr>
            <p:ph idx="12" type="sldNum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2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32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3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7" name="Google Shape;267;p33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33:notes"/>
          <p:cNvSpPr txBox="1"/>
          <p:nvPr>
            <p:ph idx="12" type="sldNum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8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38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0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40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1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41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3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2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42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3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43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4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44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5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45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6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46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7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47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8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48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9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49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22b4a5d3612_0_7:notes"/>
          <p:cNvSpPr/>
          <p:nvPr>
            <p:ph idx="2" type="sldImg"/>
          </p:nvPr>
        </p:nvSpPr>
        <p:spPr>
          <a:xfrm>
            <a:off x="3028950" y="857250"/>
            <a:ext cx="30861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22b4a5d3612_0_7:notes"/>
          <p:cNvSpPr txBox="1"/>
          <p:nvPr>
            <p:ph idx="1" type="body"/>
          </p:nvPr>
        </p:nvSpPr>
        <p:spPr>
          <a:xfrm>
            <a:off x="914400" y="3300413"/>
            <a:ext cx="7315200" cy="270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g22b4a5d3612_0_7:notes"/>
          <p:cNvSpPr txBox="1"/>
          <p:nvPr>
            <p:ph idx="12" type="sldNum"/>
          </p:nvPr>
        </p:nvSpPr>
        <p:spPr>
          <a:xfrm>
            <a:off x="5180013" y="6513513"/>
            <a:ext cx="3962400" cy="3444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22849228beb_0_12:notes"/>
          <p:cNvSpPr/>
          <p:nvPr>
            <p:ph idx="2" type="sldImg"/>
          </p:nvPr>
        </p:nvSpPr>
        <p:spPr>
          <a:xfrm>
            <a:off x="1524400" y="514350"/>
            <a:ext cx="60960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9" name="Google Shape;359;g22849228beb_0_12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4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4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22a9a045e75_1_7:notes"/>
          <p:cNvSpPr/>
          <p:nvPr>
            <p:ph idx="2" type="sldImg"/>
          </p:nvPr>
        </p:nvSpPr>
        <p:spPr>
          <a:xfrm>
            <a:off x="3028950" y="857250"/>
            <a:ext cx="30861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22a9a045e75_1_7:notes"/>
          <p:cNvSpPr txBox="1"/>
          <p:nvPr>
            <p:ph idx="1" type="body"/>
          </p:nvPr>
        </p:nvSpPr>
        <p:spPr>
          <a:xfrm>
            <a:off x="914400" y="3300413"/>
            <a:ext cx="7315200" cy="270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g22a9a045e75_1_7:notes"/>
          <p:cNvSpPr txBox="1"/>
          <p:nvPr>
            <p:ph idx="12" type="sldNum"/>
          </p:nvPr>
        </p:nvSpPr>
        <p:spPr>
          <a:xfrm>
            <a:off x="5180013" y="6513513"/>
            <a:ext cx="3962400" cy="3444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22a9a045e75_1_96:notes"/>
          <p:cNvSpPr/>
          <p:nvPr>
            <p:ph idx="2" type="sldImg"/>
          </p:nvPr>
        </p:nvSpPr>
        <p:spPr>
          <a:xfrm>
            <a:off x="1524400" y="514350"/>
            <a:ext cx="60960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3" name="Google Shape;373;g22a9a045e75_1_96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22a9a045e75_1_14:notes"/>
          <p:cNvSpPr/>
          <p:nvPr>
            <p:ph idx="2" type="sldImg"/>
          </p:nvPr>
        </p:nvSpPr>
        <p:spPr>
          <a:xfrm>
            <a:off x="1524400" y="514350"/>
            <a:ext cx="60960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9" name="Google Shape;379;g22a9a045e75_1_14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if (screen.ShowDialog() == true)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        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             var filename = screen.FileName;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             var image = new BitmapImage(new Uri(filename, UriKind.Absolute));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             var encoder = new JpegBitmapEncoder();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             encoder.Frames.Add(BitmapFrame.Create(image));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             using (var stream = new MemoryStream())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            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                 encoder.Save(stream);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                 var db = new MyShop1Entities();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                 var photo = new Photo() { data = stream.ToArray() };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                 db.Photos.Add(photo);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                 db.SaveChanges();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             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              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             MessageBox.Show("Image added to database");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         }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22a9a045e75_1_19:notes"/>
          <p:cNvSpPr/>
          <p:nvPr>
            <p:ph idx="2" type="sldImg"/>
          </p:nvPr>
        </p:nvSpPr>
        <p:spPr>
          <a:xfrm>
            <a:off x="1524400" y="514350"/>
            <a:ext cx="60960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5" name="Google Shape;385;g22a9a045e75_1_19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public object Convert(object value, Type targetType, object parameter, CultureInfo culture)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    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         var array = value as byte[];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         using (var stream = new MemoryStream(array))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        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             var image = new BitmapImage();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             image.BeginInit();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             image.CreateOptions = BitmapCreateOptions.PreservePixelFormat;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             image.CacheOption = BitmapCacheOption.OnLoad;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             image.UriSource = null;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             image.StreamSource = stream;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             image.EndInit();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             image.Freeze();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             return image;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         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     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22a9a045e75_1_24:notes"/>
          <p:cNvSpPr/>
          <p:nvPr>
            <p:ph idx="2" type="sldImg"/>
          </p:nvPr>
        </p:nvSpPr>
        <p:spPr>
          <a:xfrm>
            <a:off x="1524400" y="514350"/>
            <a:ext cx="60960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1" name="Google Shape;391;g22a9a045e75_1_24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a4f0fe4a2a_0_0:notes"/>
          <p:cNvSpPr/>
          <p:nvPr>
            <p:ph idx="2" type="sldImg"/>
          </p:nvPr>
        </p:nvSpPr>
        <p:spPr>
          <a:xfrm>
            <a:off x="3028950" y="857250"/>
            <a:ext cx="30861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a4f0fe4a2a_0_0:notes"/>
          <p:cNvSpPr txBox="1"/>
          <p:nvPr>
            <p:ph idx="1" type="body"/>
          </p:nvPr>
        </p:nvSpPr>
        <p:spPr>
          <a:xfrm>
            <a:off x="914400" y="3300413"/>
            <a:ext cx="7315200" cy="270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g1a4f0fe4a2a_0_0:notes"/>
          <p:cNvSpPr txBox="1"/>
          <p:nvPr>
            <p:ph idx="12" type="sldNum"/>
          </p:nvPr>
        </p:nvSpPr>
        <p:spPr>
          <a:xfrm>
            <a:off x="5180013" y="6513513"/>
            <a:ext cx="3962400" cy="3444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7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7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4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4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a4f0fe4a2a_0_7:notes"/>
          <p:cNvSpPr/>
          <p:nvPr>
            <p:ph idx="2" type="sldImg"/>
          </p:nvPr>
        </p:nvSpPr>
        <p:spPr>
          <a:xfrm>
            <a:off x="3028950" y="857250"/>
            <a:ext cx="30861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a4f0fe4a2a_0_7:notes"/>
          <p:cNvSpPr txBox="1"/>
          <p:nvPr>
            <p:ph idx="1" type="body"/>
          </p:nvPr>
        </p:nvSpPr>
        <p:spPr>
          <a:xfrm>
            <a:off x="914400" y="3300413"/>
            <a:ext cx="7315200" cy="270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1a4f0fe4a2a_0_7:notes"/>
          <p:cNvSpPr txBox="1"/>
          <p:nvPr>
            <p:ph idx="12" type="sldNum"/>
          </p:nvPr>
        </p:nvSpPr>
        <p:spPr>
          <a:xfrm>
            <a:off x="5180013" y="6513513"/>
            <a:ext cx="3962400" cy="3444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5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5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5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694705"/>
            <a:ext cx="9144000" cy="2341463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5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Quattrocento Sans"/>
              <a:buNone/>
              <a:defRPr b="0" u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52"/>
          <p:cNvSpPr txBox="1"/>
          <p:nvPr>
            <p:ph idx="1" type="subTitle"/>
          </p:nvPr>
        </p:nvSpPr>
        <p:spPr>
          <a:xfrm>
            <a:off x="1397794" y="4217988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 u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9" name="Google Shape;19;p52"/>
          <p:cNvSpPr/>
          <p:nvPr/>
        </p:nvSpPr>
        <p:spPr>
          <a:xfrm rot="-5400000">
            <a:off x="7873492" y="5587492"/>
            <a:ext cx="1271016" cy="1270000"/>
          </a:xfrm>
          <a:prstGeom prst="rtTriangle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52"/>
          <p:cNvSpPr/>
          <p:nvPr/>
        </p:nvSpPr>
        <p:spPr>
          <a:xfrm rot="-3654751">
            <a:off x="2934706" y="-1031464"/>
            <a:ext cx="2251314" cy="10976464"/>
          </a:xfrm>
          <a:prstGeom prst="moon">
            <a:avLst>
              <a:gd fmla="val 50000" name="adj"/>
            </a:avLst>
          </a:prstGeom>
          <a:solidFill>
            <a:schemeClr val="lt1">
              <a:alpha val="15686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2849228beb_0_90"/>
          <p:cNvSpPr/>
          <p:nvPr/>
        </p:nvSpPr>
        <p:spPr>
          <a:xfrm>
            <a:off x="-20250" y="0"/>
            <a:ext cx="9184500" cy="1047600"/>
          </a:xfrm>
          <a:prstGeom prst="rect">
            <a:avLst/>
          </a:prstGeom>
          <a:solidFill>
            <a:srgbClr val="2196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g22849228beb_0_90"/>
          <p:cNvSpPr txBox="1"/>
          <p:nvPr>
            <p:ph type="title"/>
          </p:nvPr>
        </p:nvSpPr>
        <p:spPr>
          <a:xfrm>
            <a:off x="141300" y="0"/>
            <a:ext cx="9012000" cy="99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8" name="Google Shape;68;g22849228beb_0_90"/>
          <p:cNvSpPr txBox="1"/>
          <p:nvPr>
            <p:ph idx="1" type="body"/>
          </p:nvPr>
        </p:nvSpPr>
        <p:spPr>
          <a:xfrm>
            <a:off x="141300" y="1218667"/>
            <a:ext cx="8932200" cy="56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Char char="❏"/>
              <a:defRPr sz="2600">
                <a:solidFill>
                  <a:srgbClr val="000000"/>
                </a:solidFill>
              </a:defRPr>
            </a:lvl1pPr>
            <a:lvl2pPr indent="-3556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000"/>
              <a:buChar char="❏"/>
              <a:defRPr sz="2000">
                <a:solidFill>
                  <a:srgbClr val="000000"/>
                </a:solidFill>
              </a:defRPr>
            </a:lvl2pPr>
            <a:lvl3pPr indent="-3429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❏"/>
              <a:defRPr sz="1800">
                <a:solidFill>
                  <a:srgbClr val="000000"/>
                </a:solidFill>
              </a:defRPr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❏"/>
              <a:defRPr>
                <a:solidFill>
                  <a:srgbClr val="000000"/>
                </a:solidFill>
              </a:defRPr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❏"/>
              <a:defRPr>
                <a:solidFill>
                  <a:srgbClr val="000000"/>
                </a:solidFill>
              </a:defRPr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❏"/>
              <a:defRPr>
                <a:solidFill>
                  <a:srgbClr val="000000"/>
                </a:solidFill>
              </a:defRPr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❏"/>
              <a:defRPr>
                <a:solidFill>
                  <a:srgbClr val="000000"/>
                </a:solidFill>
              </a:defRPr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❏"/>
              <a:defRPr>
                <a:solidFill>
                  <a:srgbClr val="000000"/>
                </a:solidFill>
              </a:defRPr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Char char="❏"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69" name="Google Shape;69;g22849228beb_0_90"/>
          <p:cNvSpPr txBox="1"/>
          <p:nvPr>
            <p:ph idx="12" type="sldNum"/>
          </p:nvPr>
        </p:nvSpPr>
        <p:spPr>
          <a:xfrm>
            <a:off x="8472458" y="6217623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"/>
            <a:ext cx="9144000" cy="13716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3"/>
          <p:cNvSpPr txBox="1"/>
          <p:nvPr>
            <p:ph type="title"/>
          </p:nvPr>
        </p:nvSpPr>
        <p:spPr>
          <a:xfrm>
            <a:off x="381000" y="152400"/>
            <a:ext cx="8763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Quattrocento Sans"/>
              <a:buNone/>
              <a:defRPr b="0" sz="5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53"/>
          <p:cNvSpPr txBox="1"/>
          <p:nvPr>
            <p:ph idx="1" type="body"/>
          </p:nvPr>
        </p:nvSpPr>
        <p:spPr>
          <a:xfrm>
            <a:off x="381000" y="1600200"/>
            <a:ext cx="86106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Noto Sans Symbols"/>
              <a:buChar char="❑"/>
              <a:defRPr sz="28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rgbClr val="C4BD97"/>
              </a:buClr>
              <a:buSzPts val="2400"/>
              <a:buFont typeface="Noto Sans Symbols"/>
              <a:buChar char="▪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228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53"/>
          <p:cNvSpPr txBox="1"/>
          <p:nvPr>
            <p:ph idx="12" type="sldNum"/>
          </p:nvPr>
        </p:nvSpPr>
        <p:spPr>
          <a:xfrm>
            <a:off x="6858000" y="63246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" name="Google Shape;26;p53"/>
          <p:cNvSpPr/>
          <p:nvPr/>
        </p:nvSpPr>
        <p:spPr>
          <a:xfrm rot="-3654751">
            <a:off x="3125207" y="-2450268"/>
            <a:ext cx="2251314" cy="10976464"/>
          </a:xfrm>
          <a:prstGeom prst="moon">
            <a:avLst>
              <a:gd fmla="val 50000" name="adj"/>
            </a:avLst>
          </a:prstGeom>
          <a:solidFill>
            <a:schemeClr val="lt1">
              <a:alpha val="15686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53"/>
          <p:cNvSpPr txBox="1"/>
          <p:nvPr>
            <p:ph idx="11" type="ftr"/>
          </p:nvPr>
        </p:nvSpPr>
        <p:spPr>
          <a:xfrm>
            <a:off x="381000" y="6356350"/>
            <a:ext cx="5638800" cy="333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5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60400" y="1694705"/>
            <a:ext cx="7962900" cy="2341463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54"/>
          <p:cNvSpPr txBox="1"/>
          <p:nvPr>
            <p:ph type="title"/>
          </p:nvPr>
        </p:nvSpPr>
        <p:spPr>
          <a:xfrm>
            <a:off x="527050" y="229393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Quattrocento Sans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4"/>
          <p:cNvSpPr/>
          <p:nvPr/>
        </p:nvSpPr>
        <p:spPr>
          <a:xfrm rot="-3654751">
            <a:off x="2934706" y="-1031464"/>
            <a:ext cx="2251314" cy="10976464"/>
          </a:xfrm>
          <a:prstGeom prst="moon">
            <a:avLst>
              <a:gd fmla="val 50000" name="adj"/>
            </a:avLst>
          </a:prstGeom>
          <a:solidFill>
            <a:schemeClr val="lt1">
              <a:alpha val="15686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5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3530600"/>
            <a:ext cx="9144000" cy="332740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55"/>
          <p:cNvSpPr txBox="1"/>
          <p:nvPr>
            <p:ph type="title"/>
          </p:nvPr>
        </p:nvSpPr>
        <p:spPr>
          <a:xfrm>
            <a:off x="584200" y="25225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5"/>
          <p:cNvSpPr/>
          <p:nvPr/>
        </p:nvSpPr>
        <p:spPr>
          <a:xfrm rot="-3654751">
            <a:off x="1611729" y="686067"/>
            <a:ext cx="2251314" cy="10976464"/>
          </a:xfrm>
          <a:prstGeom prst="moon">
            <a:avLst>
              <a:gd fmla="val 50000" name="adj"/>
            </a:avLst>
          </a:prstGeom>
          <a:solidFill>
            <a:schemeClr val="lt1">
              <a:alpha val="15686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Section Header">
  <p:cSld name="1_Section Head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5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332740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56"/>
          <p:cNvSpPr txBox="1"/>
          <p:nvPr>
            <p:ph type="title"/>
          </p:nvPr>
        </p:nvSpPr>
        <p:spPr>
          <a:xfrm>
            <a:off x="584200" y="31448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6"/>
          <p:cNvSpPr/>
          <p:nvPr/>
        </p:nvSpPr>
        <p:spPr>
          <a:xfrm rot="-3654751">
            <a:off x="2934706" y="-1031464"/>
            <a:ext cx="2251314" cy="10976464"/>
          </a:xfrm>
          <a:prstGeom prst="moon">
            <a:avLst>
              <a:gd fmla="val 50000" name="adj"/>
            </a:avLst>
          </a:prstGeom>
          <a:solidFill>
            <a:schemeClr val="lt1">
              <a:alpha val="15686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Section Header">
  <p:cSld name="2_Section Header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5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2405" y="1489809"/>
            <a:ext cx="5988167" cy="33274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57"/>
          <p:cNvSpPr/>
          <p:nvPr/>
        </p:nvSpPr>
        <p:spPr>
          <a:xfrm rot="-3654751">
            <a:off x="1579444" y="130908"/>
            <a:ext cx="2251314" cy="7188200"/>
          </a:xfrm>
          <a:prstGeom prst="moon">
            <a:avLst>
              <a:gd fmla="val 50000" name="adj"/>
            </a:avLst>
          </a:prstGeom>
          <a:solidFill>
            <a:schemeClr val="lt1">
              <a:alpha val="15686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57"/>
          <p:cNvSpPr txBox="1"/>
          <p:nvPr>
            <p:ph type="title"/>
          </p:nvPr>
        </p:nvSpPr>
        <p:spPr>
          <a:xfrm>
            <a:off x="117828" y="2582009"/>
            <a:ext cx="55753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Quattrocento Sans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44" name="Google Shape;44;p5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96200" y="0"/>
            <a:ext cx="14478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58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8" name="Google Shape;48;p58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9" name="Google Shape;49;p5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5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5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5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Quattrocento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59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5" name="Google Shape;55;p59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6" name="Google Shape;56;p59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7" name="Google Shape;57;p59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8" name="Google Shape;58;p5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5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5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6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6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6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Quattrocento Sans"/>
              <a:buNone/>
              <a:defRPr b="0" i="0" sz="4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5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5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5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5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1.xml"/><Relationship Id="rId3" Type="http://schemas.openxmlformats.org/officeDocument/2006/relationships/hyperlink" Target="http://research.microsoft.com/apps/pubs/default.aspx?id=64525" TargetMode="Externa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9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6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Quattrocento Sans"/>
              <a:buNone/>
            </a:pPr>
            <a:r>
              <a:rPr lang="en-US" sz="6600"/>
              <a:t>ADO.Net</a:t>
            </a:r>
            <a:endParaRPr/>
          </a:p>
        </p:txBody>
      </p:sp>
      <p:sp>
        <p:nvSpPr>
          <p:cNvPr id="75" name="Google Shape;75;p1"/>
          <p:cNvSpPr txBox="1"/>
          <p:nvPr>
            <p:ph idx="1" type="subTitle"/>
          </p:nvPr>
        </p:nvSpPr>
        <p:spPr>
          <a:xfrm>
            <a:off x="1397794" y="4217988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09d5c3b0b2_0_32"/>
          <p:cNvSpPr txBox="1"/>
          <p:nvPr>
            <p:ph type="title"/>
          </p:nvPr>
        </p:nvSpPr>
        <p:spPr>
          <a:xfrm>
            <a:off x="228600" y="92075"/>
            <a:ext cx="8763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Quattrocento Sans"/>
              <a:buNone/>
            </a:pPr>
            <a:r>
              <a:rPr lang="en-US" sz="4000"/>
              <a:t>Connection string cho các CSDL</a:t>
            </a:r>
            <a:endParaRPr/>
          </a:p>
        </p:txBody>
      </p:sp>
      <p:sp>
        <p:nvSpPr>
          <p:cNvPr id="143" name="Google Shape;143;g209d5c3b0b2_0_32"/>
          <p:cNvSpPr txBox="1"/>
          <p:nvPr>
            <p:ph idx="1" type="body"/>
          </p:nvPr>
        </p:nvSpPr>
        <p:spPr>
          <a:xfrm>
            <a:off x="381000" y="1600200"/>
            <a:ext cx="86106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Noto Sans Symbols"/>
              <a:buChar char="❑"/>
            </a:pPr>
            <a:r>
              <a:rPr lang="en-US"/>
              <a:t>Connectionstrings.com </a:t>
            </a:r>
            <a:endParaRPr/>
          </a:p>
        </p:txBody>
      </p:sp>
      <p:sp>
        <p:nvSpPr>
          <p:cNvPr id="144" name="Google Shape;144;g209d5c3b0b2_0_32"/>
          <p:cNvSpPr txBox="1"/>
          <p:nvPr>
            <p:ph idx="12" type="sldNum"/>
          </p:nvPr>
        </p:nvSpPr>
        <p:spPr>
          <a:xfrm>
            <a:off x="6858000" y="632460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5" name="Google Shape;145;g209d5c3b0b2_0_32"/>
          <p:cNvSpPr txBox="1"/>
          <p:nvPr>
            <p:ph idx="11" type="ftr"/>
          </p:nvPr>
        </p:nvSpPr>
        <p:spPr>
          <a:xfrm>
            <a:off x="381000" y="6356350"/>
            <a:ext cx="56388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Bước 1: Mở kết nối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8"/>
          <p:cNvSpPr txBox="1"/>
          <p:nvPr>
            <p:ph type="title"/>
          </p:nvPr>
        </p:nvSpPr>
        <p:spPr>
          <a:xfrm>
            <a:off x="228600" y="92075"/>
            <a:ext cx="8763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Quattrocento Sans"/>
              <a:buNone/>
            </a:pPr>
            <a:r>
              <a:rPr lang="en-US" sz="4800">
                <a:latin typeface="Arial"/>
                <a:ea typeface="Arial"/>
                <a:cs typeface="Arial"/>
                <a:sym typeface="Arial"/>
              </a:rPr>
              <a:t>Tạo chuỗi kết nối 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8"/>
          <p:cNvSpPr txBox="1"/>
          <p:nvPr>
            <p:ph idx="1" type="body"/>
          </p:nvPr>
        </p:nvSpPr>
        <p:spPr>
          <a:xfrm>
            <a:off x="381000" y="1600200"/>
            <a:ext cx="86106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Noto Sans Symbols"/>
              <a:buChar char="❑"/>
            </a:pPr>
            <a:r>
              <a:rPr lang="en-US"/>
              <a:t>Dùng </a:t>
            </a:r>
            <a:r>
              <a:rPr lang="en-US">
                <a:solidFill>
                  <a:srgbClr val="9900FF"/>
                </a:solidFill>
              </a:rPr>
              <a:t>windows authentication</a:t>
            </a:r>
            <a:r>
              <a:rPr lang="en-US"/>
              <a:t>, localhost, bản express, kết nối tới CSDL có tên: QLNhanVien</a:t>
            </a:r>
            <a:endParaRPr/>
          </a:p>
          <a:p>
            <a:pPr indent="-279400" lvl="0" marL="457200" rtl="0" algn="l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Noto Sans Symbols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US">
                <a:solidFill>
                  <a:srgbClr val="366092"/>
                </a:solidFill>
              </a:rPr>
              <a:t>var</a:t>
            </a:r>
            <a:r>
              <a:rPr lang="en-US"/>
              <a:t> </a:t>
            </a:r>
            <a:r>
              <a:rPr b="1" lang="en-US">
                <a:solidFill>
                  <a:srgbClr val="0000FF"/>
                </a:solidFill>
              </a:rPr>
              <a:t>connectionString </a:t>
            </a:r>
            <a:r>
              <a:rPr lang="en-US"/>
              <a:t>= 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US"/>
              <a:t>	"</a:t>
            </a:r>
            <a:r>
              <a:rPr i="1" lang="en-US">
                <a:solidFill>
                  <a:srgbClr val="C00000"/>
                </a:solidFill>
              </a:rPr>
              <a:t>Server=.\SQLEXPRESS;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i="1" lang="en-US">
                <a:solidFill>
                  <a:srgbClr val="C00000"/>
                </a:solidFill>
              </a:rPr>
              <a:t>	Database=DemoDB;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i="1" lang="en-US">
                <a:solidFill>
                  <a:srgbClr val="C00000"/>
                </a:solidFill>
              </a:rPr>
              <a:t>	</a:t>
            </a:r>
            <a:r>
              <a:rPr i="1" lang="en-US">
                <a:solidFill>
                  <a:srgbClr val="9900FF"/>
                </a:solidFill>
              </a:rPr>
              <a:t>Trusted_Connection=yes</a:t>
            </a:r>
            <a:r>
              <a:rPr lang="en-US"/>
              <a:t>;</a:t>
            </a:r>
            <a:endParaRPr/>
          </a:p>
          <a:p>
            <a:pPr indent="457200" lvl="0" marL="0" rtl="0" algn="l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US"/>
              <a:t>TrustServerCertificate=True</a:t>
            </a:r>
            <a:endParaRPr/>
          </a:p>
          <a:p>
            <a:pPr indent="457200" lvl="0" marL="0" rtl="0" algn="l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US"/>
              <a:t>“</a:t>
            </a:r>
            <a:endParaRPr/>
          </a:p>
        </p:txBody>
      </p:sp>
      <p:sp>
        <p:nvSpPr>
          <p:cNvPr id="152" name="Google Shape;152;p18"/>
          <p:cNvSpPr txBox="1"/>
          <p:nvPr>
            <p:ph idx="12" type="sldNum"/>
          </p:nvPr>
        </p:nvSpPr>
        <p:spPr>
          <a:xfrm>
            <a:off x="6858000" y="63246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3" name="Google Shape;153;p18"/>
          <p:cNvSpPr txBox="1"/>
          <p:nvPr>
            <p:ph idx="11" type="ftr"/>
          </p:nvPr>
        </p:nvSpPr>
        <p:spPr>
          <a:xfrm>
            <a:off x="381000" y="6356350"/>
            <a:ext cx="5638800" cy="333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Bước 1: Mở kết nối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9"/>
          <p:cNvSpPr txBox="1"/>
          <p:nvPr>
            <p:ph type="title"/>
          </p:nvPr>
        </p:nvSpPr>
        <p:spPr>
          <a:xfrm>
            <a:off x="228600" y="92075"/>
            <a:ext cx="8763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Quattrocento Sans"/>
              <a:buNone/>
            </a:pPr>
            <a:r>
              <a:rPr lang="en-US" sz="4800">
                <a:latin typeface="Arial"/>
                <a:ea typeface="Arial"/>
                <a:cs typeface="Arial"/>
                <a:sym typeface="Arial"/>
              </a:rPr>
              <a:t>Tạo chuỗi kết nối – SQL Server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9"/>
          <p:cNvSpPr txBox="1"/>
          <p:nvPr>
            <p:ph idx="1" type="body"/>
          </p:nvPr>
        </p:nvSpPr>
        <p:spPr>
          <a:xfrm>
            <a:off x="381000" y="1600200"/>
            <a:ext cx="86106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Noto Sans Symbols"/>
              <a:buChar char="❑"/>
            </a:pPr>
            <a:r>
              <a:rPr lang="en-US"/>
              <a:t>Localhost, kết nối có username và password, bản đầy đủ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US"/>
              <a:t>connectionString = 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US"/>
              <a:t>	"</a:t>
            </a:r>
            <a:r>
              <a:rPr i="1" lang="en-US">
                <a:solidFill>
                  <a:srgbClr val="C00000"/>
                </a:solidFill>
              </a:rPr>
              <a:t>Server= .\</a:t>
            </a:r>
            <a:r>
              <a:rPr i="1" lang="en-US">
                <a:solidFill>
                  <a:srgbClr val="C00000"/>
                </a:solidFill>
              </a:rPr>
              <a:t>SQLEXPRESS</a:t>
            </a:r>
            <a:r>
              <a:rPr i="1" lang="en-US">
                <a:solidFill>
                  <a:srgbClr val="C00000"/>
                </a:solidFill>
              </a:rPr>
              <a:t>;</a:t>
            </a:r>
            <a:endParaRPr i="1"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i="1" lang="en-US">
                <a:solidFill>
                  <a:srgbClr val="C00000"/>
                </a:solidFill>
              </a:rPr>
              <a:t>	Database=QLNhanVien;</a:t>
            </a:r>
            <a:endParaRPr i="1"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i="1" lang="en-US">
                <a:solidFill>
                  <a:srgbClr val="C00000"/>
                </a:solidFill>
              </a:rPr>
              <a:t>	User ID = tester1; Password = 123;</a:t>
            </a:r>
            <a:endParaRPr i="1">
              <a:solidFill>
                <a:srgbClr val="C00000"/>
              </a:solidFill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i="1" lang="en-US"/>
              <a:t>	</a:t>
            </a:r>
            <a:r>
              <a:rPr i="1" lang="en-US">
                <a:solidFill>
                  <a:srgbClr val="C00000"/>
                </a:solidFill>
              </a:rPr>
              <a:t>TrustServerCertificate=True</a:t>
            </a:r>
            <a:endParaRPr i="1">
              <a:solidFill>
                <a:srgbClr val="C00000"/>
              </a:solidFill>
            </a:endParaRPr>
          </a:p>
          <a:p>
            <a:pPr indent="457200" lvl="0" marL="0" rtl="0" algn="l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US"/>
              <a:t>”;</a:t>
            </a:r>
            <a:endParaRPr/>
          </a:p>
        </p:txBody>
      </p:sp>
      <p:sp>
        <p:nvSpPr>
          <p:cNvPr id="160" name="Google Shape;160;p19"/>
          <p:cNvSpPr txBox="1"/>
          <p:nvPr>
            <p:ph idx="12" type="sldNum"/>
          </p:nvPr>
        </p:nvSpPr>
        <p:spPr>
          <a:xfrm>
            <a:off x="6858000" y="63246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1" name="Google Shape;161;p19"/>
          <p:cNvSpPr txBox="1"/>
          <p:nvPr>
            <p:ph idx="11" type="ftr"/>
          </p:nvPr>
        </p:nvSpPr>
        <p:spPr>
          <a:xfrm>
            <a:off x="381000" y="6356350"/>
            <a:ext cx="5638800" cy="333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Bước 1: Mở kết nối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09d5c3b0b2_0_1"/>
          <p:cNvSpPr txBox="1"/>
          <p:nvPr>
            <p:ph type="title"/>
          </p:nvPr>
        </p:nvSpPr>
        <p:spPr>
          <a:xfrm>
            <a:off x="381000" y="152400"/>
            <a:ext cx="87630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Lưu chuỗi kết nối ở đâu?</a:t>
            </a:r>
            <a:endParaRPr/>
          </a:p>
        </p:txBody>
      </p:sp>
      <p:sp>
        <p:nvSpPr>
          <p:cNvPr id="168" name="Google Shape;168;g209d5c3b0b2_0_1"/>
          <p:cNvSpPr txBox="1"/>
          <p:nvPr>
            <p:ph idx="1" type="body"/>
          </p:nvPr>
        </p:nvSpPr>
        <p:spPr>
          <a:xfrm>
            <a:off x="381000" y="1600200"/>
            <a:ext cx="8610600" cy="4724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C00000"/>
                </a:solidFill>
              </a:rPr>
              <a:t>Tuyệt đối </a:t>
            </a:r>
            <a:r>
              <a:rPr b="1" lang="en-US" u="sng">
                <a:solidFill>
                  <a:srgbClr val="C00000"/>
                </a:solidFill>
              </a:rPr>
              <a:t>không </a:t>
            </a:r>
            <a:r>
              <a:rPr lang="en-US">
                <a:solidFill>
                  <a:srgbClr val="C00000"/>
                </a:solidFill>
              </a:rPr>
              <a:t>lưu thông tin nhạy cảm trong code</a:t>
            </a:r>
            <a:endParaRPr>
              <a:solidFill>
                <a:srgbClr val="C00000"/>
              </a:solidFill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/>
              <a:t>Sử dụng </a:t>
            </a:r>
            <a:r>
              <a:rPr b="1" lang="en-US">
                <a:solidFill>
                  <a:srgbClr val="9900FF"/>
                </a:solidFill>
              </a:rPr>
              <a:t>User Secrets</a:t>
            </a:r>
            <a:endParaRPr b="1">
              <a:solidFill>
                <a:srgbClr val="9900FF"/>
              </a:solidFill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/>
              <a:t>1. Nhấn phải project chọn </a:t>
            </a:r>
            <a:r>
              <a:rPr b="1" lang="en-US"/>
              <a:t>Manage User Secrets</a:t>
            </a:r>
            <a:endParaRPr b="1"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/>
              <a:t>2. Trong giao diện edit </a:t>
            </a:r>
            <a:r>
              <a:rPr b="1" lang="en-US">
                <a:solidFill>
                  <a:srgbClr val="FF0000"/>
                </a:solidFill>
              </a:rPr>
              <a:t>secrets.json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/>
              <a:t>(%AppData%\Roaming\Microsoft\UserSecrets\{ID}</a:t>
            </a:r>
            <a:endParaRPr/>
          </a:p>
        </p:txBody>
      </p:sp>
      <p:sp>
        <p:nvSpPr>
          <p:cNvPr id="169" name="Google Shape;169;g209d5c3b0b2_0_1"/>
          <p:cNvSpPr txBox="1"/>
          <p:nvPr>
            <p:ph idx="12" type="sldNum"/>
          </p:nvPr>
        </p:nvSpPr>
        <p:spPr>
          <a:xfrm>
            <a:off x="6858000" y="632460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0" name="Google Shape;170;g209d5c3b0b2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78063" y="3219575"/>
            <a:ext cx="2162175" cy="10953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71" name="Google Shape;171;g209d5c3b0b2_0_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84838" y="3720963"/>
            <a:ext cx="4772025" cy="15525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09d5c3b0b2_0_11"/>
          <p:cNvSpPr txBox="1"/>
          <p:nvPr>
            <p:ph type="title"/>
          </p:nvPr>
        </p:nvSpPr>
        <p:spPr>
          <a:xfrm>
            <a:off x="381000" y="152400"/>
            <a:ext cx="87630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Truy vấn từ User secrets</a:t>
            </a:r>
            <a:endParaRPr/>
          </a:p>
        </p:txBody>
      </p:sp>
      <p:sp>
        <p:nvSpPr>
          <p:cNvPr id="178" name="Google Shape;178;g209d5c3b0b2_0_11"/>
          <p:cNvSpPr txBox="1"/>
          <p:nvPr>
            <p:ph idx="1" type="body"/>
          </p:nvPr>
        </p:nvSpPr>
        <p:spPr>
          <a:xfrm>
            <a:off x="381000" y="1600200"/>
            <a:ext cx="8610600" cy="4724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0066FF"/>
                </a:solidFill>
              </a:rPr>
              <a:t>var </a:t>
            </a:r>
            <a:r>
              <a:rPr lang="en-US"/>
              <a:t>config = </a:t>
            </a:r>
            <a:r>
              <a:rPr lang="en-US">
                <a:solidFill>
                  <a:srgbClr val="0066FF"/>
                </a:solidFill>
              </a:rPr>
              <a:t>new </a:t>
            </a:r>
            <a:r>
              <a:rPr lang="en-US">
                <a:solidFill>
                  <a:srgbClr val="9900FF"/>
                </a:solidFill>
              </a:rPr>
              <a:t>ConfigurationBuilder</a:t>
            </a:r>
            <a:r>
              <a:rPr lang="en-US"/>
              <a:t>()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             .AddUserSecrets&lt;</a:t>
            </a:r>
            <a:r>
              <a:rPr lang="en-US">
                <a:solidFill>
                  <a:srgbClr val="3D85C6"/>
                </a:solidFill>
              </a:rPr>
              <a:t>MainWindow</a:t>
            </a:r>
            <a:r>
              <a:rPr lang="en-US"/>
              <a:t>&gt;().Build();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718840"/>
                </a:solidFill>
              </a:rPr>
              <a:t>// (Thay lớp MainWindow bằng lớp gì cũng được)</a:t>
            </a:r>
            <a:endParaRPr>
              <a:solidFill>
                <a:srgbClr val="718840"/>
              </a:solidFill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718840"/>
                </a:solidFill>
              </a:rPr>
              <a:t>// Ý nghĩa: tìm assembly có lớp MainWindow chứa SecretID</a:t>
            </a:r>
            <a:endParaRPr>
              <a:solidFill>
                <a:srgbClr val="718840"/>
              </a:solidFill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0066FF"/>
                </a:solidFill>
              </a:rPr>
              <a:t>var </a:t>
            </a:r>
            <a:r>
              <a:rPr lang="en-US"/>
              <a:t>connectionString = 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             config.GetSection(</a:t>
            </a:r>
            <a:r>
              <a:rPr lang="en-US">
                <a:solidFill>
                  <a:srgbClr val="D22121"/>
                </a:solidFill>
              </a:rPr>
              <a:t>"DB"</a:t>
            </a:r>
            <a:r>
              <a:rPr lang="en-US"/>
              <a:t>)[</a:t>
            </a:r>
            <a:r>
              <a:rPr lang="en-US">
                <a:solidFill>
                  <a:srgbClr val="C00000"/>
                </a:solidFill>
              </a:rPr>
              <a:t>"ConnectionString"</a:t>
            </a:r>
            <a:r>
              <a:rPr lang="en-US"/>
              <a:t>];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_connection = </a:t>
            </a:r>
            <a:r>
              <a:rPr lang="en-US">
                <a:solidFill>
                  <a:srgbClr val="0066FF"/>
                </a:solidFill>
              </a:rPr>
              <a:t>new </a:t>
            </a:r>
            <a:r>
              <a:rPr lang="en-US">
                <a:solidFill>
                  <a:srgbClr val="9900FF"/>
                </a:solidFill>
              </a:rPr>
              <a:t>SqlConnection</a:t>
            </a:r>
            <a:r>
              <a:rPr lang="en-US"/>
              <a:t>(connectionString);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g209d5c3b0b2_0_11"/>
          <p:cNvSpPr txBox="1"/>
          <p:nvPr>
            <p:ph idx="12" type="sldNum"/>
          </p:nvPr>
        </p:nvSpPr>
        <p:spPr>
          <a:xfrm>
            <a:off x="6858000" y="632460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2b4a5d3612_0_0"/>
          <p:cNvSpPr txBox="1"/>
          <p:nvPr>
            <p:ph type="title"/>
          </p:nvPr>
        </p:nvSpPr>
        <p:spPr>
          <a:xfrm>
            <a:off x="381000" y="152400"/>
            <a:ext cx="87630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Username &amp; Password</a:t>
            </a:r>
            <a:endParaRPr/>
          </a:p>
        </p:txBody>
      </p:sp>
      <p:sp>
        <p:nvSpPr>
          <p:cNvPr id="186" name="Google Shape;186;g22b4a5d3612_0_0"/>
          <p:cNvSpPr txBox="1"/>
          <p:nvPr>
            <p:ph idx="1" type="body"/>
          </p:nvPr>
        </p:nvSpPr>
        <p:spPr>
          <a:xfrm>
            <a:off x="381000" y="1600200"/>
            <a:ext cx="8610600" cy="4724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/>
              <a:t>Làm tương tự, lưu ở User secrets</a:t>
            </a:r>
            <a:endParaRPr/>
          </a:p>
        </p:txBody>
      </p:sp>
      <p:sp>
        <p:nvSpPr>
          <p:cNvPr id="187" name="Google Shape;187;g22b4a5d3612_0_0"/>
          <p:cNvSpPr txBox="1"/>
          <p:nvPr>
            <p:ph idx="12" type="sldNum"/>
          </p:nvPr>
        </p:nvSpPr>
        <p:spPr>
          <a:xfrm>
            <a:off x="6858000" y="632460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0"/>
          <p:cNvSpPr txBox="1"/>
          <p:nvPr>
            <p:ph type="title"/>
          </p:nvPr>
        </p:nvSpPr>
        <p:spPr>
          <a:xfrm>
            <a:off x="381000" y="152400"/>
            <a:ext cx="8763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Quattrocento Sans"/>
              <a:buNone/>
            </a:pPr>
            <a:r>
              <a:rPr lang="en-US"/>
              <a:t>Mở kết nối</a:t>
            </a:r>
            <a:endParaRPr/>
          </a:p>
        </p:txBody>
      </p:sp>
      <p:sp>
        <p:nvSpPr>
          <p:cNvPr id="193" name="Google Shape;193;p20"/>
          <p:cNvSpPr txBox="1"/>
          <p:nvPr>
            <p:ph idx="1" type="body"/>
          </p:nvPr>
        </p:nvSpPr>
        <p:spPr>
          <a:xfrm>
            <a:off x="381000" y="1600200"/>
            <a:ext cx="86106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rgbClr val="0070C0"/>
                </a:solidFill>
              </a:rPr>
              <a:t>var</a:t>
            </a:r>
            <a:r>
              <a:rPr lang="en-US" sz="2400"/>
              <a:t> connection </a:t>
            </a:r>
            <a:r>
              <a:rPr lang="en-US" sz="2400">
                <a:solidFill>
                  <a:srgbClr val="0070C0"/>
                </a:solidFill>
              </a:rPr>
              <a:t>= new </a:t>
            </a:r>
            <a:r>
              <a:rPr lang="en-US" sz="2400">
                <a:solidFill>
                  <a:srgbClr val="FF0000"/>
                </a:solidFill>
              </a:rPr>
              <a:t>Sql</a:t>
            </a:r>
            <a:r>
              <a:rPr lang="en-US" sz="2400"/>
              <a:t>Connection(connectionString);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connection.Open();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Một số cách đặt tên biến khác</a:t>
            </a:r>
            <a:endParaRPr/>
          </a:p>
          <a:p>
            <a:pPr indent="-457200" lvl="0" marL="457200" rtl="0" algn="l">
              <a:spcBef>
                <a:spcPts val="480"/>
              </a:spcBef>
              <a:spcAft>
                <a:spcPts val="0"/>
              </a:spcAft>
              <a:buClr>
                <a:srgbClr val="0066FF"/>
              </a:buClr>
              <a:buSzPts val="2400"/>
              <a:buFont typeface="Noto Sans Symbols"/>
              <a:buChar char="❑"/>
            </a:pPr>
            <a:r>
              <a:rPr lang="en-US" sz="2400"/>
              <a:t>con</a:t>
            </a:r>
            <a:endParaRPr/>
          </a:p>
          <a:p>
            <a:pPr indent="-457200" lvl="0" marL="457200" rtl="0" algn="l">
              <a:spcBef>
                <a:spcPts val="480"/>
              </a:spcBef>
              <a:spcAft>
                <a:spcPts val="0"/>
              </a:spcAft>
              <a:buClr>
                <a:srgbClr val="0066FF"/>
              </a:buClr>
              <a:buSzPts val="2400"/>
              <a:buFont typeface="Noto Sans Symbols"/>
              <a:buChar char="❑"/>
            </a:pPr>
            <a:r>
              <a:rPr lang="en-US" sz="2400"/>
              <a:t>cnn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</p:txBody>
      </p:sp>
      <p:sp>
        <p:nvSpPr>
          <p:cNvPr id="194" name="Google Shape;194;p20"/>
          <p:cNvSpPr txBox="1"/>
          <p:nvPr>
            <p:ph idx="12" type="sldNum"/>
          </p:nvPr>
        </p:nvSpPr>
        <p:spPr>
          <a:xfrm>
            <a:off x="6858000" y="63246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5" name="Google Shape;195;p20"/>
          <p:cNvSpPr txBox="1"/>
          <p:nvPr>
            <p:ph idx="11" type="ftr"/>
          </p:nvPr>
        </p:nvSpPr>
        <p:spPr>
          <a:xfrm>
            <a:off x="381000" y="6356350"/>
            <a:ext cx="5638800" cy="333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Bước 1: Mở kết nối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09d5c3b0b2_0_19"/>
          <p:cNvSpPr txBox="1"/>
          <p:nvPr>
            <p:ph type="title"/>
          </p:nvPr>
        </p:nvSpPr>
        <p:spPr>
          <a:xfrm>
            <a:off x="381000" y="152400"/>
            <a:ext cx="87630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Đưa kết nối vào thread khác</a:t>
            </a:r>
            <a:endParaRPr/>
          </a:p>
        </p:txBody>
      </p:sp>
      <p:sp>
        <p:nvSpPr>
          <p:cNvPr id="202" name="Google Shape;202;g209d5c3b0b2_0_19"/>
          <p:cNvSpPr txBox="1"/>
          <p:nvPr>
            <p:ph idx="1" type="body"/>
          </p:nvPr>
        </p:nvSpPr>
        <p:spPr>
          <a:xfrm>
            <a:off x="381000" y="1600200"/>
            <a:ext cx="8610600" cy="4724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/>
              <a:t>Mở kết nối chiếm dụng main thread khiến UI không phản hồi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/>
              <a:t>Giải pháp: đưa vào thread khác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40863"/>
              <a:buFont typeface="Arial"/>
              <a:buNone/>
            </a:pPr>
            <a:r>
              <a:rPr lang="en-US" sz="2691"/>
              <a:t>connection = </a:t>
            </a:r>
            <a:r>
              <a:rPr lang="en-US" sz="2691">
                <a:solidFill>
                  <a:srgbClr val="0066FF"/>
                </a:solidFill>
              </a:rPr>
              <a:t>await </a:t>
            </a:r>
            <a:r>
              <a:rPr lang="en-US" sz="2691">
                <a:solidFill>
                  <a:srgbClr val="9900FF"/>
                </a:solidFill>
              </a:rPr>
              <a:t>Task</a:t>
            </a:r>
            <a:r>
              <a:rPr lang="en-US" sz="2691"/>
              <a:t>.Run(() =&gt; {</a:t>
            </a:r>
            <a:endParaRPr sz="2691"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40863"/>
              <a:buFont typeface="Arial"/>
              <a:buNone/>
            </a:pPr>
            <a:r>
              <a:rPr lang="en-US" sz="2691"/>
              <a:t>       </a:t>
            </a:r>
            <a:r>
              <a:rPr lang="en-US" sz="2691">
                <a:solidFill>
                  <a:srgbClr val="0066FF"/>
                </a:solidFill>
              </a:rPr>
              <a:t>var _</a:t>
            </a:r>
            <a:r>
              <a:rPr lang="en-US" sz="2691"/>
              <a:t>connection = </a:t>
            </a:r>
            <a:r>
              <a:rPr lang="en-US" sz="2691">
                <a:solidFill>
                  <a:srgbClr val="0066FF"/>
                </a:solidFill>
              </a:rPr>
              <a:t>new </a:t>
            </a:r>
            <a:r>
              <a:rPr lang="en-US" sz="2691">
                <a:solidFill>
                  <a:srgbClr val="9900FF"/>
                </a:solidFill>
              </a:rPr>
              <a:t>SqlConnection</a:t>
            </a:r>
            <a:r>
              <a:rPr lang="en-US" sz="2691"/>
              <a:t>(connectionString);</a:t>
            </a:r>
            <a:endParaRPr sz="2691"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40863"/>
              <a:buFont typeface="Arial"/>
              <a:buNone/>
            </a:pPr>
            <a:r>
              <a:rPr lang="en-US" sz="2691"/>
              <a:t>      _connection.Open();</a:t>
            </a:r>
            <a:endParaRPr sz="2691"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40863"/>
              <a:buFont typeface="Arial"/>
              <a:buNone/>
            </a:pPr>
            <a:r>
              <a:t/>
            </a:r>
            <a:endParaRPr sz="2691"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40863"/>
              <a:buFont typeface="Arial"/>
              <a:buNone/>
            </a:pPr>
            <a:r>
              <a:rPr lang="en-US" sz="2691"/>
              <a:t>      </a:t>
            </a:r>
            <a:r>
              <a:rPr lang="en-US" sz="2691">
                <a:solidFill>
                  <a:srgbClr val="00B050"/>
                </a:solidFill>
              </a:rPr>
              <a:t>// Test khi chạy quá nhanh</a:t>
            </a:r>
            <a:endParaRPr sz="2691">
              <a:solidFill>
                <a:srgbClr val="00B050"/>
              </a:solidFill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40863"/>
              <a:buFont typeface="Arial"/>
              <a:buNone/>
            </a:pPr>
            <a:r>
              <a:rPr lang="en-US" sz="2691"/>
              <a:t>      </a:t>
            </a:r>
            <a:r>
              <a:rPr lang="en-US" sz="2691">
                <a:solidFill>
                  <a:srgbClr val="9900FF"/>
                </a:solidFill>
              </a:rPr>
              <a:t>System</a:t>
            </a:r>
            <a:r>
              <a:rPr lang="en-US" sz="2691"/>
              <a:t>.Threading.Thread.Sleep(3000);</a:t>
            </a:r>
            <a:endParaRPr sz="2691"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40863"/>
              <a:buFont typeface="Arial"/>
              <a:buNone/>
            </a:pPr>
            <a:r>
              <a:rPr lang="en-US" sz="2691"/>
              <a:t>      </a:t>
            </a:r>
            <a:r>
              <a:rPr lang="en-US" sz="2691">
                <a:solidFill>
                  <a:srgbClr val="0066FF"/>
                </a:solidFill>
              </a:rPr>
              <a:t>return _</a:t>
            </a:r>
            <a:r>
              <a:rPr lang="en-US" sz="2691"/>
              <a:t>connection;</a:t>
            </a:r>
            <a:endParaRPr sz="2691"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40863"/>
              <a:buFont typeface="Arial"/>
              <a:buNone/>
            </a:pPr>
            <a:r>
              <a:rPr lang="en-US" sz="2691"/>
              <a:t>});</a:t>
            </a:r>
            <a:endParaRPr sz="2691"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g209d5c3b0b2_0_19"/>
          <p:cNvSpPr txBox="1"/>
          <p:nvPr>
            <p:ph idx="12" type="sldNum"/>
          </p:nvPr>
        </p:nvSpPr>
        <p:spPr>
          <a:xfrm>
            <a:off x="6858000" y="632460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2"/>
          <p:cNvSpPr txBox="1"/>
          <p:nvPr>
            <p:ph type="title"/>
          </p:nvPr>
        </p:nvSpPr>
        <p:spPr>
          <a:xfrm>
            <a:off x="527050" y="229393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Quattrocento Sans"/>
              <a:buNone/>
            </a:pPr>
            <a:r>
              <a:rPr lang="en-US"/>
              <a:t>2. Chuẩn bị câu truy vấn</a:t>
            </a:r>
            <a:endParaRPr/>
          </a:p>
        </p:txBody>
      </p:sp>
      <p:sp>
        <p:nvSpPr>
          <p:cNvPr id="209" name="Google Shape;209;p22"/>
          <p:cNvSpPr txBox="1"/>
          <p:nvPr>
            <p:ph idx="4294967295" type="sldNum"/>
          </p:nvPr>
        </p:nvSpPr>
        <p:spPr>
          <a:xfrm>
            <a:off x="7010400" y="63246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3"/>
          <p:cNvSpPr txBox="1"/>
          <p:nvPr>
            <p:ph type="title"/>
          </p:nvPr>
        </p:nvSpPr>
        <p:spPr>
          <a:xfrm>
            <a:off x="381000" y="152400"/>
            <a:ext cx="8763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Quattrocento Sans"/>
              <a:buNone/>
            </a:pPr>
            <a:r>
              <a:rPr lang="en-US"/>
              <a:t>Truy vấn bình thường</a:t>
            </a:r>
            <a:endParaRPr/>
          </a:p>
        </p:txBody>
      </p:sp>
      <p:sp>
        <p:nvSpPr>
          <p:cNvPr id="216" name="Google Shape;216;p23"/>
          <p:cNvSpPr txBox="1"/>
          <p:nvPr>
            <p:ph idx="1" type="body"/>
          </p:nvPr>
        </p:nvSpPr>
        <p:spPr>
          <a:xfrm>
            <a:off x="381000" y="1600200"/>
            <a:ext cx="86106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>
                <a:solidFill>
                  <a:srgbClr val="0070C0"/>
                </a:solidFill>
              </a:rPr>
              <a:t>var </a:t>
            </a:r>
            <a:r>
              <a:rPr lang="en-US"/>
              <a:t>sql = “</a:t>
            </a:r>
            <a:r>
              <a:rPr i="1" lang="en-US">
                <a:solidFill>
                  <a:srgbClr val="C00000"/>
                </a:solidFill>
              </a:rPr>
              <a:t>s</a:t>
            </a:r>
            <a:r>
              <a:rPr i="1" lang="en-US">
                <a:solidFill>
                  <a:srgbClr val="C00000"/>
                </a:solidFill>
              </a:rPr>
              <a:t>elect * from NhanVien</a:t>
            </a:r>
            <a:r>
              <a:rPr lang="en-US"/>
              <a:t>”;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US"/>
              <a:t>Một số cách đặt tên biến khác</a:t>
            </a:r>
            <a:endParaRPr/>
          </a:p>
          <a:p>
            <a:pPr indent="-457200" lvl="0" marL="457200" rtl="0" algn="l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Noto Sans Symbols"/>
              <a:buChar char="❑"/>
            </a:pPr>
            <a:r>
              <a:rPr lang="en-US"/>
              <a:t>query</a:t>
            </a:r>
            <a:endParaRPr/>
          </a:p>
          <a:p>
            <a:pPr indent="-457200" lvl="0" marL="457200" rtl="0" algn="l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Noto Sans Symbols"/>
              <a:buChar char="❑"/>
            </a:pPr>
            <a:r>
              <a:rPr lang="en-US"/>
              <a:t>queryString</a:t>
            </a:r>
            <a:endParaRPr/>
          </a:p>
          <a:p>
            <a:pPr indent="-457200" lvl="0" marL="457200" rtl="0" algn="l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Noto Sans Symbols"/>
              <a:buChar char="❑"/>
            </a:pPr>
            <a:r>
              <a:rPr lang="en-US"/>
              <a:t>sqlQuery</a:t>
            </a:r>
            <a:endParaRPr/>
          </a:p>
        </p:txBody>
      </p:sp>
      <p:sp>
        <p:nvSpPr>
          <p:cNvPr id="217" name="Google Shape;217;p23"/>
          <p:cNvSpPr txBox="1"/>
          <p:nvPr>
            <p:ph idx="12" type="sldNum"/>
          </p:nvPr>
        </p:nvSpPr>
        <p:spPr>
          <a:xfrm>
            <a:off x="6858000" y="63246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8" name="Google Shape;218;p23"/>
          <p:cNvSpPr txBox="1"/>
          <p:nvPr>
            <p:ph idx="11" type="ftr"/>
          </p:nvPr>
        </p:nvSpPr>
        <p:spPr>
          <a:xfrm>
            <a:off x="381000" y="6356350"/>
            <a:ext cx="5638800" cy="333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Bước 2: Chuẩn bị câu truy vấn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"/>
          <p:cNvSpPr txBox="1"/>
          <p:nvPr>
            <p:ph type="title"/>
          </p:nvPr>
        </p:nvSpPr>
        <p:spPr>
          <a:xfrm>
            <a:off x="381000" y="152400"/>
            <a:ext cx="8763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Quattrocento Sans"/>
              <a:buNone/>
            </a:pPr>
            <a:r>
              <a:rPr lang="en-US"/>
              <a:t>Nội dung</a:t>
            </a:r>
            <a:endParaRPr/>
          </a:p>
        </p:txBody>
      </p:sp>
      <p:sp>
        <p:nvSpPr>
          <p:cNvPr id="81" name="Google Shape;81;p2"/>
          <p:cNvSpPr txBox="1"/>
          <p:nvPr>
            <p:ph idx="1" type="body"/>
          </p:nvPr>
        </p:nvSpPr>
        <p:spPr>
          <a:xfrm>
            <a:off x="381000" y="1600200"/>
            <a:ext cx="86106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Noto Sans Symbols"/>
              <a:buChar char="❑"/>
            </a:pPr>
            <a:r>
              <a:rPr lang="en-US"/>
              <a:t>Tổng quan về ADO.Net</a:t>
            </a:r>
            <a:endParaRPr/>
          </a:p>
          <a:p>
            <a:pPr indent="-457200" lvl="0" marL="457200" rtl="0" algn="l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Noto Sans Symbols"/>
              <a:buChar char="❑"/>
            </a:pPr>
            <a:r>
              <a:rPr lang="en-US"/>
              <a:t>Connected model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4"/>
          <p:cNvSpPr txBox="1"/>
          <p:nvPr>
            <p:ph type="title"/>
          </p:nvPr>
        </p:nvSpPr>
        <p:spPr>
          <a:xfrm>
            <a:off x="228600" y="188976"/>
            <a:ext cx="8763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Quattrocento Sans"/>
              <a:buNone/>
            </a:pPr>
            <a:r>
              <a:rPr lang="en-US" sz="4800"/>
              <a:t>Truy vấn phức tạp – Nối chuỗi</a:t>
            </a:r>
            <a:endParaRPr/>
          </a:p>
        </p:txBody>
      </p:sp>
      <p:sp>
        <p:nvSpPr>
          <p:cNvPr id="224" name="Google Shape;224;p24"/>
          <p:cNvSpPr txBox="1"/>
          <p:nvPr>
            <p:ph idx="1" type="body"/>
          </p:nvPr>
        </p:nvSpPr>
        <p:spPr>
          <a:xfrm>
            <a:off x="381000" y="1600200"/>
            <a:ext cx="86106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Noto Sans Symbols"/>
              <a:buChar char="❑"/>
            </a:pPr>
            <a:r>
              <a:rPr lang="en-US"/>
              <a:t>Ví dụ đăng nhập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US">
                <a:solidFill>
                  <a:srgbClr val="0070C0"/>
                </a:solidFill>
              </a:rPr>
              <a:t>var</a:t>
            </a:r>
            <a:r>
              <a:rPr lang="en-US"/>
              <a:t> sql = “</a:t>
            </a:r>
            <a:r>
              <a:rPr i="1" lang="en-US">
                <a:solidFill>
                  <a:srgbClr val="FF0000"/>
                </a:solidFill>
              </a:rPr>
              <a:t>select * from NhanVien where Username=’</a:t>
            </a:r>
            <a:r>
              <a:rPr lang="en-US"/>
              <a:t>“</a:t>
            </a:r>
            <a:r>
              <a:rPr i="1" lang="en-US"/>
              <a:t> +</a:t>
            </a:r>
            <a:r>
              <a:rPr lang="en-US"/>
              <a:t> username + “</a:t>
            </a:r>
            <a:r>
              <a:rPr lang="en-US">
                <a:solidFill>
                  <a:srgbClr val="FF0000"/>
                </a:solidFill>
              </a:rPr>
              <a:t>‘</a:t>
            </a:r>
            <a:r>
              <a:rPr lang="en-US"/>
              <a:t>”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US"/>
              <a:t>Rất nguy hiểm, nên tránh việc cộng chuỗi với toán tử +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US"/>
              <a:t>⇒ Tiềm ẩn lỗi </a:t>
            </a:r>
            <a:r>
              <a:rPr b="1" lang="en-US">
                <a:solidFill>
                  <a:srgbClr val="C00000"/>
                </a:solidFill>
              </a:rPr>
              <a:t>sql injection</a:t>
            </a:r>
            <a:r>
              <a:rPr lang="en-US"/>
              <a:t> giúp kẻ tấn công đăng nhập mà không cần biết username cũng như không cần biết mật khẩu!!! (username = “</a:t>
            </a:r>
            <a:r>
              <a:rPr lang="en-US">
                <a:solidFill>
                  <a:srgbClr val="FF0000"/>
                </a:solidFill>
              </a:rPr>
              <a:t>‘ or ‘1’=’1</a:t>
            </a:r>
            <a:r>
              <a:rPr lang="en-US"/>
              <a:t> “ )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US"/>
              <a:t>select * from NhanVien where Username=</a:t>
            </a:r>
            <a:r>
              <a:rPr lang="en-US">
                <a:solidFill>
                  <a:srgbClr val="FF0000"/>
                </a:solidFill>
              </a:rPr>
              <a:t>’’ or ‘1’=’1’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25" name="Google Shape;225;p24"/>
          <p:cNvSpPr txBox="1"/>
          <p:nvPr>
            <p:ph idx="12" type="sldNum"/>
          </p:nvPr>
        </p:nvSpPr>
        <p:spPr>
          <a:xfrm>
            <a:off x="6858000" y="63246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6" name="Google Shape;226;p24"/>
          <p:cNvSpPr txBox="1"/>
          <p:nvPr>
            <p:ph idx="11" type="ftr"/>
          </p:nvPr>
        </p:nvSpPr>
        <p:spPr>
          <a:xfrm>
            <a:off x="381000" y="6356350"/>
            <a:ext cx="5638800" cy="333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Bước 2: Chuẩn bị câu truy vấn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5"/>
          <p:cNvSpPr txBox="1"/>
          <p:nvPr>
            <p:ph type="title"/>
          </p:nvPr>
        </p:nvSpPr>
        <p:spPr>
          <a:xfrm>
            <a:off x="381000" y="152400"/>
            <a:ext cx="8763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Quattrocento Sans"/>
              <a:buNone/>
            </a:pPr>
            <a:r>
              <a:rPr lang="en-US"/>
              <a:t>Sử dụng parameter</a:t>
            </a:r>
            <a:endParaRPr/>
          </a:p>
        </p:txBody>
      </p:sp>
      <p:sp>
        <p:nvSpPr>
          <p:cNvPr id="232" name="Google Shape;232;p25"/>
          <p:cNvSpPr txBox="1"/>
          <p:nvPr>
            <p:ph idx="1" type="body"/>
          </p:nvPr>
        </p:nvSpPr>
        <p:spPr>
          <a:xfrm>
            <a:off x="381000" y="1600200"/>
            <a:ext cx="86106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sql = “</a:t>
            </a:r>
            <a:r>
              <a:rPr i="1" lang="en-US" sz="2400">
                <a:solidFill>
                  <a:srgbClr val="C00000"/>
                </a:solidFill>
              </a:rPr>
              <a:t>select * from NhanVien where </a:t>
            </a:r>
            <a:r>
              <a:rPr i="1" lang="en-US" sz="2400">
                <a:solidFill>
                  <a:srgbClr val="C00000"/>
                </a:solidFill>
              </a:rPr>
              <a:t>Username=@User</a:t>
            </a:r>
            <a:r>
              <a:rPr lang="en-US" sz="2400"/>
              <a:t>“;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rgbClr val="0070C0"/>
                </a:solidFill>
              </a:rPr>
              <a:t>var</a:t>
            </a:r>
            <a:r>
              <a:rPr lang="en-US" sz="2400"/>
              <a:t> command = new </a:t>
            </a:r>
            <a:r>
              <a:rPr lang="en-US" sz="2400">
                <a:solidFill>
                  <a:srgbClr val="0070C0"/>
                </a:solidFill>
              </a:rPr>
              <a:t>Sql</a:t>
            </a:r>
            <a:r>
              <a:rPr lang="en-US" sz="2400">
                <a:solidFill>
                  <a:srgbClr val="0070C0"/>
                </a:solidFill>
              </a:rPr>
              <a:t>Command</a:t>
            </a:r>
            <a:r>
              <a:rPr lang="en-US" sz="2400"/>
              <a:t>(sql, connection);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command.Parameters.Add(“</a:t>
            </a:r>
            <a:r>
              <a:rPr i="1" lang="en-US" sz="2400">
                <a:solidFill>
                  <a:srgbClr val="C00000"/>
                </a:solidFill>
              </a:rPr>
              <a:t>@User</a:t>
            </a:r>
            <a:r>
              <a:rPr lang="en-US" sz="2400"/>
              <a:t>”, </a:t>
            </a:r>
            <a:r>
              <a:rPr lang="en-US" sz="2400">
                <a:solidFill>
                  <a:srgbClr val="0070C0"/>
                </a:solidFill>
              </a:rPr>
              <a:t>OleDbType</a:t>
            </a:r>
            <a:r>
              <a:rPr lang="en-US" sz="2400"/>
              <a:t>.NVarChar); 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command.Parameters[“</a:t>
            </a:r>
            <a:r>
              <a:rPr i="1" lang="en-US" sz="2400">
                <a:solidFill>
                  <a:srgbClr val="C00000"/>
                </a:solidFill>
              </a:rPr>
              <a:t>@User</a:t>
            </a:r>
            <a:r>
              <a:rPr lang="en-US" sz="2400"/>
              <a:t>”].Value = username;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2400" u="sng"/>
              <a:t>Viết tắt: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cmd.Parametes.Add(“</a:t>
            </a:r>
            <a:r>
              <a:rPr i="1" lang="en-US" sz="2400">
                <a:solidFill>
                  <a:srgbClr val="FF0000"/>
                </a:solidFill>
              </a:rPr>
              <a:t>@User</a:t>
            </a:r>
            <a:r>
              <a:rPr lang="en-US" sz="2400"/>
              <a:t>”, </a:t>
            </a:r>
            <a:r>
              <a:rPr lang="en-US" sz="2400">
                <a:solidFill>
                  <a:srgbClr val="0070C0"/>
                </a:solidFill>
              </a:rPr>
              <a:t>OleDbType</a:t>
            </a:r>
            <a:r>
              <a:rPr lang="en-US" sz="2400"/>
              <a:t>.NVarChar).Value = </a:t>
            </a:r>
            <a:r>
              <a:rPr lang="en-US" sz="2400">
                <a:solidFill>
                  <a:srgbClr val="FF0000"/>
                </a:solidFill>
              </a:rPr>
              <a:t>“”</a:t>
            </a:r>
            <a:r>
              <a:rPr lang="en-US" sz="2400"/>
              <a:t>;</a:t>
            </a:r>
            <a:endParaRPr/>
          </a:p>
        </p:txBody>
      </p:sp>
      <p:sp>
        <p:nvSpPr>
          <p:cNvPr id="233" name="Google Shape;233;p25"/>
          <p:cNvSpPr txBox="1"/>
          <p:nvPr>
            <p:ph idx="12" type="sldNum"/>
          </p:nvPr>
        </p:nvSpPr>
        <p:spPr>
          <a:xfrm>
            <a:off x="6858000" y="63246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4" name="Google Shape;234;p25"/>
          <p:cNvSpPr txBox="1"/>
          <p:nvPr>
            <p:ph idx="11" type="ftr"/>
          </p:nvPr>
        </p:nvSpPr>
        <p:spPr>
          <a:xfrm>
            <a:off x="381000" y="6356350"/>
            <a:ext cx="5638800" cy="333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Bước 2: Chuẩn bị câu truy vấn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8"/>
          <p:cNvSpPr txBox="1"/>
          <p:nvPr>
            <p:ph type="title"/>
          </p:nvPr>
        </p:nvSpPr>
        <p:spPr>
          <a:xfrm>
            <a:off x="527050" y="229393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Quattrocento Sans"/>
              <a:buNone/>
            </a:pPr>
            <a:r>
              <a:rPr lang="en-US"/>
              <a:t>3. Thực thi câu truy vấn</a:t>
            </a:r>
            <a:endParaRPr/>
          </a:p>
        </p:txBody>
      </p:sp>
      <p:sp>
        <p:nvSpPr>
          <p:cNvPr id="240" name="Google Shape;240;p28"/>
          <p:cNvSpPr txBox="1"/>
          <p:nvPr>
            <p:ph idx="4294967295" type="sldNum"/>
          </p:nvPr>
        </p:nvSpPr>
        <p:spPr>
          <a:xfrm>
            <a:off x="7010400" y="63246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9"/>
          <p:cNvSpPr txBox="1"/>
          <p:nvPr>
            <p:ph type="title"/>
          </p:nvPr>
        </p:nvSpPr>
        <p:spPr>
          <a:xfrm>
            <a:off x="381000" y="152400"/>
            <a:ext cx="8763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Quattrocento Sans"/>
              <a:buNone/>
            </a:pPr>
            <a:r>
              <a:rPr lang="en-US"/>
              <a:t>Các kiểu lệnh cần thực thi</a:t>
            </a:r>
            <a:endParaRPr/>
          </a:p>
        </p:txBody>
      </p:sp>
      <p:sp>
        <p:nvSpPr>
          <p:cNvPr id="247" name="Google Shape;247;p29"/>
          <p:cNvSpPr txBox="1"/>
          <p:nvPr>
            <p:ph idx="1" type="body"/>
          </p:nvPr>
        </p:nvSpPr>
        <p:spPr>
          <a:xfrm>
            <a:off x="381000" y="1600200"/>
            <a:ext cx="86106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Noto Sans Symbols"/>
              <a:buChar char="❑"/>
            </a:pPr>
            <a:r>
              <a:rPr lang="en-US">
                <a:solidFill>
                  <a:srgbClr val="0070C0"/>
                </a:solidFill>
              </a:rPr>
              <a:t>ExecuteScalar</a:t>
            </a:r>
            <a:r>
              <a:rPr lang="en-US"/>
              <a:t>: lấy </a:t>
            </a:r>
            <a:r>
              <a:rPr lang="en-US">
                <a:solidFill>
                  <a:srgbClr val="FF0000"/>
                </a:solidFill>
              </a:rPr>
              <a:t>một giá trị đơn</a:t>
            </a:r>
            <a:r>
              <a:rPr lang="en-US"/>
              <a:t>. Ví dụ số lớn nhất, trung bình, nhỏ nhất, ID vừa chèn…</a:t>
            </a:r>
            <a:endParaRPr/>
          </a:p>
          <a:p>
            <a:pPr indent="-457200" lvl="0" marL="457200" rtl="0" algn="l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Noto Sans Symbols"/>
              <a:buChar char="❑"/>
            </a:pPr>
            <a:r>
              <a:rPr lang="en-US">
                <a:solidFill>
                  <a:srgbClr val="0070C0"/>
                </a:solidFill>
              </a:rPr>
              <a:t>ExecuteReader</a:t>
            </a:r>
            <a:r>
              <a:rPr lang="en-US"/>
              <a:t>: là câu truy vấn lấy dữ liệu gồm </a:t>
            </a:r>
            <a:r>
              <a:rPr lang="en-US">
                <a:solidFill>
                  <a:srgbClr val="FF0000"/>
                </a:solidFill>
              </a:rPr>
              <a:t>nhiều dòng nhiều cột</a:t>
            </a:r>
            <a:r>
              <a:rPr lang="en-US"/>
              <a:t>.</a:t>
            </a:r>
            <a:endParaRPr/>
          </a:p>
          <a:p>
            <a:pPr indent="-457200" lvl="0" marL="457200" rtl="0" algn="l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Noto Sans Symbols"/>
              <a:buChar char="❑"/>
            </a:pPr>
            <a:r>
              <a:rPr lang="en-US">
                <a:solidFill>
                  <a:srgbClr val="0070C0"/>
                </a:solidFill>
              </a:rPr>
              <a:t>ExecuteNonQuery</a:t>
            </a:r>
            <a:r>
              <a:rPr lang="en-US"/>
              <a:t>: </a:t>
            </a:r>
            <a:r>
              <a:rPr lang="en-US">
                <a:solidFill>
                  <a:srgbClr val="FF0000"/>
                </a:solidFill>
              </a:rPr>
              <a:t>không có kết quả trả về</a:t>
            </a:r>
            <a:r>
              <a:rPr lang="en-US"/>
              <a:t>, thường là </a:t>
            </a:r>
            <a:r>
              <a:rPr b="1" lang="en-US"/>
              <a:t>Thêm</a:t>
            </a:r>
            <a:r>
              <a:rPr lang="en-US"/>
              <a:t>, </a:t>
            </a:r>
            <a:r>
              <a:rPr b="1" lang="en-US"/>
              <a:t>Xóa</a:t>
            </a:r>
            <a:r>
              <a:rPr lang="en-US"/>
              <a:t>, </a:t>
            </a:r>
            <a:r>
              <a:rPr b="1" lang="en-US"/>
              <a:t>Sửa</a:t>
            </a:r>
            <a:endParaRPr/>
          </a:p>
        </p:txBody>
      </p:sp>
      <p:sp>
        <p:nvSpPr>
          <p:cNvPr id="248" name="Google Shape;248;p29"/>
          <p:cNvSpPr txBox="1"/>
          <p:nvPr>
            <p:ph idx="12" type="sldNum"/>
          </p:nvPr>
        </p:nvSpPr>
        <p:spPr>
          <a:xfrm>
            <a:off x="6858000" y="63246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9" name="Google Shape;249;p29"/>
          <p:cNvSpPr txBox="1"/>
          <p:nvPr>
            <p:ph idx="11" type="ftr"/>
          </p:nvPr>
        </p:nvSpPr>
        <p:spPr>
          <a:xfrm>
            <a:off x="381000" y="6356350"/>
            <a:ext cx="5638800" cy="333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Bước 3: Thực thi câu truy vấn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0"/>
          <p:cNvSpPr txBox="1"/>
          <p:nvPr>
            <p:ph type="title"/>
          </p:nvPr>
        </p:nvSpPr>
        <p:spPr>
          <a:xfrm>
            <a:off x="381000" y="152400"/>
            <a:ext cx="8763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Quattrocento Sans"/>
              <a:buNone/>
            </a:pPr>
            <a:r>
              <a:rPr lang="en-US" sz="4400"/>
              <a:t>Command &amp; DataReader</a:t>
            </a:r>
            <a:endParaRPr/>
          </a:p>
        </p:txBody>
      </p:sp>
      <p:sp>
        <p:nvSpPr>
          <p:cNvPr id="256" name="Google Shape;256;p30"/>
          <p:cNvSpPr txBox="1"/>
          <p:nvPr>
            <p:ph idx="1" type="body"/>
          </p:nvPr>
        </p:nvSpPr>
        <p:spPr>
          <a:xfrm>
            <a:off x="381000" y="1600200"/>
            <a:ext cx="86106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 sz="2600">
                <a:solidFill>
                  <a:srgbClr val="0070C0"/>
                </a:solidFill>
              </a:rPr>
              <a:t>var</a:t>
            </a:r>
            <a:r>
              <a:rPr lang="en-US" sz="2600"/>
              <a:t> command </a:t>
            </a:r>
            <a:r>
              <a:rPr lang="en-US" sz="2600">
                <a:solidFill>
                  <a:srgbClr val="0070C0"/>
                </a:solidFill>
              </a:rPr>
              <a:t>=</a:t>
            </a:r>
            <a:r>
              <a:rPr lang="en-US" sz="2600"/>
              <a:t> </a:t>
            </a:r>
            <a:r>
              <a:rPr lang="en-US" sz="2600">
                <a:solidFill>
                  <a:srgbClr val="0070C0"/>
                </a:solidFill>
              </a:rPr>
              <a:t>new</a:t>
            </a:r>
            <a:r>
              <a:rPr lang="en-US" sz="2600"/>
              <a:t> </a:t>
            </a:r>
            <a:r>
              <a:rPr lang="en-US" sz="2600">
                <a:solidFill>
                  <a:srgbClr val="0070C0"/>
                </a:solidFill>
              </a:rPr>
              <a:t>Sql</a:t>
            </a:r>
            <a:r>
              <a:rPr lang="en-US" sz="2600">
                <a:solidFill>
                  <a:srgbClr val="0070C0"/>
                </a:solidFill>
              </a:rPr>
              <a:t>Command</a:t>
            </a:r>
            <a:r>
              <a:rPr lang="en-US" sz="2600"/>
              <a:t>(sql, connection);</a:t>
            </a:r>
            <a:endParaRPr/>
          </a:p>
          <a:p>
            <a:pPr indent="0" lvl="0" marL="0" rtl="0" algn="l">
              <a:spcBef>
                <a:spcPts val="520"/>
              </a:spcBef>
              <a:spcAft>
                <a:spcPts val="0"/>
              </a:spcAft>
              <a:buSzPts val="2600"/>
              <a:buNone/>
            </a:pPr>
            <a:r>
              <a:rPr lang="en-US" sz="2600">
                <a:solidFill>
                  <a:srgbClr val="0070C0"/>
                </a:solidFill>
              </a:rPr>
              <a:t>var </a:t>
            </a:r>
            <a:r>
              <a:rPr lang="en-US" sz="2600"/>
              <a:t>reader = command.ExecuteReader();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-457200" lvl="0" marL="457200" rtl="0" algn="l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Noto Sans Symbols"/>
              <a:buChar char="❑"/>
            </a:pPr>
            <a:r>
              <a:rPr lang="en-US"/>
              <a:t>Kết quả trả về là bảng, </a:t>
            </a:r>
            <a:r>
              <a:rPr lang="en-US">
                <a:solidFill>
                  <a:srgbClr val="FF0000"/>
                </a:solidFill>
              </a:rPr>
              <a:t>vẫn đang giữ kết nối</a:t>
            </a:r>
            <a:endParaRPr/>
          </a:p>
          <a:p>
            <a:pPr indent="-457200" lvl="0" marL="457200" rtl="0" algn="l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Noto Sans Symbols"/>
              <a:buChar char="❑"/>
            </a:pPr>
            <a:r>
              <a:rPr lang="en-US"/>
              <a:t>Biến reader đang trỏ đến </a:t>
            </a:r>
            <a:r>
              <a:rPr lang="en-US">
                <a:solidFill>
                  <a:srgbClr val="FF0000"/>
                </a:solidFill>
              </a:rPr>
              <a:t>dòng thứ nhất </a:t>
            </a:r>
            <a:r>
              <a:rPr lang="en-US"/>
              <a:t>của bảng</a:t>
            </a:r>
            <a:endParaRPr/>
          </a:p>
          <a:p>
            <a:pPr indent="-457200" lvl="0" marL="457200" rtl="0" algn="l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Noto Sans Symbols"/>
              <a:buChar char="❑"/>
            </a:pPr>
            <a:r>
              <a:rPr lang="en-US"/>
              <a:t>Phải đọc </a:t>
            </a:r>
            <a:r>
              <a:rPr lang="en-US">
                <a:solidFill>
                  <a:srgbClr val="FF0000"/>
                </a:solidFill>
              </a:rPr>
              <a:t>lần lượt </a:t>
            </a:r>
            <a:r>
              <a:rPr lang="en-US"/>
              <a:t>từng dòng trong kết quả</a:t>
            </a:r>
            <a:endParaRPr/>
          </a:p>
        </p:txBody>
      </p:sp>
      <p:sp>
        <p:nvSpPr>
          <p:cNvPr id="257" name="Google Shape;257;p30"/>
          <p:cNvSpPr txBox="1"/>
          <p:nvPr>
            <p:ph idx="12" type="sldNum"/>
          </p:nvPr>
        </p:nvSpPr>
        <p:spPr>
          <a:xfrm>
            <a:off x="6858000" y="63246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8" name="Google Shape;258;p30"/>
          <p:cNvSpPr txBox="1"/>
          <p:nvPr>
            <p:ph idx="11" type="ftr"/>
          </p:nvPr>
        </p:nvSpPr>
        <p:spPr>
          <a:xfrm>
            <a:off x="381000" y="6356350"/>
            <a:ext cx="5638800" cy="333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Bước 3: Thực thi câu truy vấn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2"/>
          <p:cNvSpPr txBox="1"/>
          <p:nvPr>
            <p:ph type="title"/>
          </p:nvPr>
        </p:nvSpPr>
        <p:spPr>
          <a:xfrm>
            <a:off x="527050" y="229393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Quattrocento Sans"/>
              <a:buNone/>
            </a:pPr>
            <a:r>
              <a:rPr lang="en-US"/>
              <a:t>4. Xử lí kết quả trả về</a:t>
            </a:r>
            <a:endParaRPr/>
          </a:p>
        </p:txBody>
      </p:sp>
      <p:sp>
        <p:nvSpPr>
          <p:cNvPr id="264" name="Google Shape;264;p32"/>
          <p:cNvSpPr txBox="1"/>
          <p:nvPr>
            <p:ph idx="4294967295" type="sldNum"/>
          </p:nvPr>
        </p:nvSpPr>
        <p:spPr>
          <a:xfrm>
            <a:off x="7010400" y="63246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3"/>
          <p:cNvSpPr txBox="1"/>
          <p:nvPr>
            <p:ph type="title"/>
          </p:nvPr>
        </p:nvSpPr>
        <p:spPr>
          <a:xfrm>
            <a:off x="381000" y="152400"/>
            <a:ext cx="8763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Quattrocento Sans"/>
              <a:buNone/>
            </a:pPr>
            <a:r>
              <a:rPr lang="en-US"/>
              <a:t>Đọc dữ liệu từ DataReader</a:t>
            </a:r>
            <a:endParaRPr/>
          </a:p>
        </p:txBody>
      </p:sp>
      <p:sp>
        <p:nvSpPr>
          <p:cNvPr id="271" name="Google Shape;271;p33"/>
          <p:cNvSpPr txBox="1"/>
          <p:nvPr>
            <p:ph idx="1" type="body"/>
          </p:nvPr>
        </p:nvSpPr>
        <p:spPr>
          <a:xfrm>
            <a:off x="381000" y="1600200"/>
            <a:ext cx="86106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>
                <a:solidFill>
                  <a:srgbClr val="0070C0"/>
                </a:solidFill>
              </a:rPr>
              <a:t>while</a:t>
            </a:r>
            <a:r>
              <a:rPr lang="en-US"/>
              <a:t> ( reader.Read() ) { </a:t>
            </a:r>
            <a:r>
              <a:rPr i="1" lang="en-US">
                <a:solidFill>
                  <a:srgbClr val="00B050"/>
                </a:solidFill>
              </a:rPr>
              <a:t>‘ Đọc từng dòng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US"/>
              <a:t>	</a:t>
            </a:r>
            <a:r>
              <a:rPr lang="en-US">
                <a:solidFill>
                  <a:srgbClr val="0070C0"/>
                </a:solidFill>
              </a:rPr>
              <a:t>var</a:t>
            </a:r>
            <a:r>
              <a:rPr lang="en-US"/>
              <a:t> id = (</a:t>
            </a:r>
            <a:r>
              <a:rPr lang="en-US">
                <a:solidFill>
                  <a:srgbClr val="0070C0"/>
                </a:solidFill>
              </a:rPr>
              <a:t>int</a:t>
            </a:r>
            <a:r>
              <a:rPr lang="en-US"/>
              <a:t>) reader[</a:t>
            </a:r>
            <a:r>
              <a:rPr b="1" lang="en-US">
                <a:solidFill>
                  <a:srgbClr val="FF0000"/>
                </a:solidFill>
              </a:rPr>
              <a:t>0</a:t>
            </a:r>
            <a:r>
              <a:rPr lang="en-US"/>
              <a:t>];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US"/>
              <a:t>	</a:t>
            </a:r>
            <a:r>
              <a:rPr lang="en-US">
                <a:solidFill>
                  <a:srgbClr val="0070C0"/>
                </a:solidFill>
              </a:rPr>
              <a:t>var</a:t>
            </a:r>
            <a:r>
              <a:rPr lang="en-US"/>
              <a:t> fullName = (</a:t>
            </a:r>
            <a:r>
              <a:rPr lang="en-US">
                <a:solidFill>
                  <a:srgbClr val="0070C0"/>
                </a:solidFill>
              </a:rPr>
              <a:t>s</a:t>
            </a:r>
            <a:r>
              <a:rPr lang="en-US">
                <a:solidFill>
                  <a:srgbClr val="0070C0"/>
                </a:solidFill>
              </a:rPr>
              <a:t>tring</a:t>
            </a:r>
            <a:r>
              <a:rPr lang="en-US"/>
              <a:t>) reader[</a:t>
            </a:r>
            <a:r>
              <a:rPr b="1" lang="en-US">
                <a:solidFill>
                  <a:srgbClr val="FF0000"/>
                </a:solidFill>
              </a:rPr>
              <a:t>1</a:t>
            </a:r>
            <a:r>
              <a:rPr lang="en-US"/>
              <a:t>];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US">
                <a:solidFill>
                  <a:srgbClr val="0070C0"/>
                </a:solidFill>
              </a:rPr>
              <a:t>}</a:t>
            </a:r>
            <a:endParaRPr>
              <a:solidFill>
                <a:srgbClr val="0070C0"/>
              </a:solidFill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>
              <a:solidFill>
                <a:srgbClr val="0070C0"/>
              </a:solidFill>
            </a:endParaRPr>
          </a:p>
          <a:p>
            <a:pPr indent="-406400" lvl="0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❑"/>
            </a:pPr>
            <a:r>
              <a:rPr lang="en-US"/>
              <a:t>Cách tốt hơn (Dễ bảo trì)</a:t>
            </a:r>
            <a:endParaRPr/>
          </a:p>
          <a:p>
            <a:pPr indent="45720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>
                <a:solidFill>
                  <a:srgbClr val="0070C0"/>
                </a:solidFill>
              </a:rPr>
              <a:t>var</a:t>
            </a:r>
            <a:r>
              <a:rPr lang="en-US"/>
              <a:t> id = (</a:t>
            </a:r>
            <a:r>
              <a:rPr lang="en-US">
                <a:solidFill>
                  <a:srgbClr val="0070C0"/>
                </a:solidFill>
              </a:rPr>
              <a:t>int</a:t>
            </a:r>
            <a:r>
              <a:rPr lang="en-US"/>
              <a:t>) reader[</a:t>
            </a:r>
            <a:r>
              <a:rPr b="1" lang="en-US">
                <a:solidFill>
                  <a:srgbClr val="FF0000"/>
                </a:solidFill>
              </a:rPr>
              <a:t>“ID”</a:t>
            </a:r>
            <a:r>
              <a:rPr lang="en-US"/>
              <a:t>];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	</a:t>
            </a:r>
            <a:r>
              <a:rPr lang="en-US">
                <a:solidFill>
                  <a:srgbClr val="0070C0"/>
                </a:solidFill>
              </a:rPr>
              <a:t>var</a:t>
            </a:r>
            <a:r>
              <a:rPr lang="en-US"/>
              <a:t> fullName = (</a:t>
            </a:r>
            <a:r>
              <a:rPr lang="en-US">
                <a:solidFill>
                  <a:srgbClr val="0070C0"/>
                </a:solidFill>
              </a:rPr>
              <a:t>string</a:t>
            </a:r>
            <a:r>
              <a:rPr lang="en-US"/>
              <a:t>) reader[</a:t>
            </a:r>
            <a:r>
              <a:rPr b="1" lang="en-US">
                <a:solidFill>
                  <a:srgbClr val="FF0000"/>
                </a:solidFill>
              </a:rPr>
              <a:t>“Name”</a:t>
            </a:r>
            <a:r>
              <a:rPr lang="en-US"/>
              <a:t>];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>
              <a:solidFill>
                <a:srgbClr val="0070C0"/>
              </a:solidFill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>
              <a:solidFill>
                <a:srgbClr val="0070C0"/>
              </a:solidFill>
            </a:endParaRPr>
          </a:p>
        </p:txBody>
      </p:sp>
      <p:sp>
        <p:nvSpPr>
          <p:cNvPr id="272" name="Google Shape;272;p33"/>
          <p:cNvSpPr txBox="1"/>
          <p:nvPr>
            <p:ph idx="12" type="sldNum"/>
          </p:nvPr>
        </p:nvSpPr>
        <p:spPr>
          <a:xfrm>
            <a:off x="6858000" y="63246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3" name="Google Shape;273;p33"/>
          <p:cNvSpPr txBox="1"/>
          <p:nvPr>
            <p:ph idx="11" type="ftr"/>
          </p:nvPr>
        </p:nvSpPr>
        <p:spPr>
          <a:xfrm>
            <a:off x="381000" y="6356350"/>
            <a:ext cx="5638800" cy="333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Bước 4: Xử lí kết quả truy vấn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8"/>
          <p:cNvSpPr txBox="1"/>
          <p:nvPr>
            <p:ph type="title"/>
          </p:nvPr>
        </p:nvSpPr>
        <p:spPr>
          <a:xfrm>
            <a:off x="381000" y="152400"/>
            <a:ext cx="8763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Quattrocento Sans"/>
              <a:buNone/>
            </a:pPr>
            <a:r>
              <a:rPr lang="en-US" sz="4800"/>
              <a:t>Cập nhật dữ liệu - Command</a:t>
            </a:r>
            <a:endParaRPr/>
          </a:p>
        </p:txBody>
      </p:sp>
      <p:sp>
        <p:nvSpPr>
          <p:cNvPr id="279" name="Google Shape;279;p38"/>
          <p:cNvSpPr txBox="1"/>
          <p:nvPr>
            <p:ph idx="1" type="body"/>
          </p:nvPr>
        </p:nvSpPr>
        <p:spPr>
          <a:xfrm>
            <a:off x="381000" y="1600200"/>
            <a:ext cx="86106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rgbClr val="0070C0"/>
                </a:solidFill>
              </a:rPr>
              <a:t>var</a:t>
            </a:r>
            <a:r>
              <a:rPr lang="en-US" sz="2400"/>
              <a:t> sql = “</a:t>
            </a:r>
            <a:r>
              <a:rPr i="1" lang="en-US" sz="2400">
                <a:solidFill>
                  <a:srgbClr val="C00000"/>
                </a:solidFill>
              </a:rPr>
              <a:t>update SinhVien set Name=@name where ID=@id</a:t>
            </a:r>
            <a:r>
              <a:rPr lang="en-US" sz="2400"/>
              <a:t>”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rgbClr val="0070C0"/>
                </a:solidFill>
              </a:rPr>
              <a:t>var</a:t>
            </a:r>
            <a:r>
              <a:rPr lang="en-US" sz="2400"/>
              <a:t> command </a:t>
            </a:r>
            <a:r>
              <a:rPr lang="en-US" sz="2400">
                <a:solidFill>
                  <a:srgbClr val="0070C0"/>
                </a:solidFill>
              </a:rPr>
              <a:t>= new</a:t>
            </a:r>
            <a:r>
              <a:rPr lang="en-US" sz="2400"/>
              <a:t> </a:t>
            </a:r>
            <a:r>
              <a:rPr lang="en-US" sz="2400">
                <a:solidFill>
                  <a:srgbClr val="0070C0"/>
                </a:solidFill>
              </a:rPr>
              <a:t>Sql</a:t>
            </a:r>
            <a:r>
              <a:rPr lang="en-US" sz="2400">
                <a:solidFill>
                  <a:srgbClr val="0070C0"/>
                </a:solidFill>
              </a:rPr>
              <a:t>Command</a:t>
            </a:r>
            <a:r>
              <a:rPr lang="en-US" sz="2400"/>
              <a:t>(sql, connection)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int rows = command.ExecuteNonQuery();</a:t>
            </a:r>
            <a:endParaRPr/>
          </a:p>
        </p:txBody>
      </p:sp>
      <p:sp>
        <p:nvSpPr>
          <p:cNvPr id="280" name="Google Shape;280;p38"/>
          <p:cNvSpPr txBox="1"/>
          <p:nvPr>
            <p:ph idx="12" type="sldNum"/>
          </p:nvPr>
        </p:nvSpPr>
        <p:spPr>
          <a:xfrm>
            <a:off x="6858000" y="63246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0"/>
          <p:cNvSpPr txBox="1"/>
          <p:nvPr>
            <p:ph type="title"/>
          </p:nvPr>
        </p:nvSpPr>
        <p:spPr>
          <a:xfrm>
            <a:off x="527050" y="229393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Quattrocento Sans"/>
              <a:buNone/>
            </a:pPr>
            <a:r>
              <a:rPr lang="en-US"/>
              <a:t>5. Đóng kết nối</a:t>
            </a:r>
            <a:endParaRPr/>
          </a:p>
        </p:txBody>
      </p:sp>
      <p:sp>
        <p:nvSpPr>
          <p:cNvPr id="286" name="Google Shape;286;p40"/>
          <p:cNvSpPr txBox="1"/>
          <p:nvPr>
            <p:ph idx="4294967295" type="sldNum"/>
          </p:nvPr>
        </p:nvSpPr>
        <p:spPr>
          <a:xfrm>
            <a:off x="7010400" y="63246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1"/>
          <p:cNvSpPr txBox="1"/>
          <p:nvPr>
            <p:ph type="title"/>
          </p:nvPr>
        </p:nvSpPr>
        <p:spPr>
          <a:xfrm>
            <a:off x="381000" y="152400"/>
            <a:ext cx="8763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Quattrocento Sans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Đóng kết nối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41"/>
          <p:cNvSpPr txBox="1"/>
          <p:nvPr>
            <p:ph idx="1" type="body"/>
          </p:nvPr>
        </p:nvSpPr>
        <p:spPr>
          <a:xfrm>
            <a:off x="381000" y="1600200"/>
            <a:ext cx="86106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Noto Sans Symbols"/>
              <a:buChar char="❑"/>
            </a:pPr>
            <a:r>
              <a:rPr lang="en-US"/>
              <a:t>Quá dễ: connection.Close();</a:t>
            </a:r>
            <a:endParaRPr/>
          </a:p>
          <a:p>
            <a:pPr indent="-279400" lvl="0" marL="457200" rtl="0" algn="l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Noto Sans Symbols"/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41"/>
          <p:cNvSpPr txBox="1"/>
          <p:nvPr>
            <p:ph idx="12" type="sldNum"/>
          </p:nvPr>
        </p:nvSpPr>
        <p:spPr>
          <a:xfrm>
            <a:off x="6858000" y="63246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"/>
          <p:cNvSpPr txBox="1"/>
          <p:nvPr>
            <p:ph type="title"/>
          </p:nvPr>
        </p:nvSpPr>
        <p:spPr>
          <a:xfrm>
            <a:off x="381000" y="152400"/>
            <a:ext cx="8763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Quattrocento Sans"/>
              <a:buNone/>
            </a:pPr>
            <a:r>
              <a:rPr lang="en-US"/>
              <a:t>Giới thiệu ADO.Net</a:t>
            </a:r>
            <a:endParaRPr/>
          </a:p>
        </p:txBody>
      </p:sp>
      <p:sp>
        <p:nvSpPr>
          <p:cNvPr id="87" name="Google Shape;87;p3"/>
          <p:cNvSpPr txBox="1"/>
          <p:nvPr>
            <p:ph idx="1" type="body"/>
          </p:nvPr>
        </p:nvSpPr>
        <p:spPr>
          <a:xfrm>
            <a:off x="381000" y="1600200"/>
            <a:ext cx="86106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Noto Sans Symbols"/>
              <a:buChar char="❑"/>
            </a:pPr>
            <a:r>
              <a:rPr lang="en-US"/>
              <a:t>Các công nghệ cũ</a:t>
            </a:r>
            <a:endParaRPr/>
          </a:p>
          <a:p>
            <a:pPr indent="-342900" lvl="1" marL="800100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ODBC</a:t>
            </a:r>
            <a:endParaRPr/>
          </a:p>
          <a:p>
            <a:pPr indent="-342900" lvl="1" marL="800100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OLEDB</a:t>
            </a:r>
            <a:endParaRPr/>
          </a:p>
          <a:p>
            <a:pPr indent="-342900" lvl="1" marL="800100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ActiveX Data Object</a:t>
            </a:r>
            <a:endParaRPr/>
          </a:p>
          <a:p>
            <a:pPr indent="-457200" lvl="0" marL="457200" rtl="0" algn="l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Noto Sans Symbols"/>
              <a:buChar char="❑"/>
            </a:pPr>
            <a:r>
              <a:rPr lang="en-US"/>
              <a:t>ADO.Net</a:t>
            </a:r>
            <a:endParaRPr/>
          </a:p>
          <a:p>
            <a:pPr indent="-342900" lvl="1" marL="800100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Dùng cho môi trường .Net</a:t>
            </a:r>
            <a:endParaRPr/>
          </a:p>
          <a:p>
            <a:pPr indent="-342900" lvl="1" marL="800100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Là một phần của .Net Framework</a:t>
            </a:r>
            <a:endParaRPr/>
          </a:p>
          <a:p>
            <a:pPr indent="-342900" lvl="1" marL="800100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Các lớp chứa trong </a:t>
            </a:r>
            <a:r>
              <a:rPr b="1" lang="en-US"/>
              <a:t>System.Data.dll</a:t>
            </a:r>
            <a:endParaRPr/>
          </a:p>
        </p:txBody>
      </p:sp>
      <p:sp>
        <p:nvSpPr>
          <p:cNvPr id="88" name="Google Shape;88;p3"/>
          <p:cNvSpPr txBox="1"/>
          <p:nvPr>
            <p:ph idx="12" type="sldNum"/>
          </p:nvPr>
        </p:nvSpPr>
        <p:spPr>
          <a:xfrm>
            <a:off x="6858000" y="63246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2"/>
          <p:cNvSpPr txBox="1"/>
          <p:nvPr>
            <p:ph type="title"/>
          </p:nvPr>
        </p:nvSpPr>
        <p:spPr>
          <a:xfrm>
            <a:off x="381000" y="152400"/>
            <a:ext cx="8763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Quattrocento Sans"/>
              <a:buNone/>
            </a:pPr>
            <a:r>
              <a:rPr lang="en-US"/>
              <a:t>Những việc làm thông dụng</a:t>
            </a:r>
            <a:endParaRPr/>
          </a:p>
        </p:txBody>
      </p:sp>
      <p:sp>
        <p:nvSpPr>
          <p:cNvPr id="299" name="Google Shape;299;p42"/>
          <p:cNvSpPr txBox="1"/>
          <p:nvPr>
            <p:ph idx="1" type="body"/>
          </p:nvPr>
        </p:nvSpPr>
        <p:spPr>
          <a:xfrm>
            <a:off x="381000" y="1600200"/>
            <a:ext cx="86106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Noto Sans Symbols"/>
              <a:buChar char="❑"/>
            </a:pPr>
            <a:r>
              <a:rPr lang="en-US"/>
              <a:t>GetAll </a:t>
            </a:r>
            <a:endParaRPr/>
          </a:p>
          <a:p>
            <a:pPr indent="-368300" lvl="1" marL="800100" rtl="0" algn="l"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Noto Sans Symbols"/>
              <a:buChar char="▪"/>
            </a:pPr>
            <a:r>
              <a:rPr lang="en-US"/>
              <a:t>Với danh sách nhỏ thì lấy toàn bộ</a:t>
            </a:r>
            <a:endParaRPr/>
          </a:p>
          <a:p>
            <a:pPr indent="-342900" lvl="1" marL="8001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Với danh sách lớn cần</a:t>
            </a:r>
            <a:endParaRPr/>
          </a:p>
          <a:p>
            <a:pPr indent="0" lvl="2" marL="914400" rtl="0" algn="l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- Phân trang (vd: 10 dòng mỗi trang, hiện trang 4)</a:t>
            </a:r>
            <a:endParaRPr/>
          </a:p>
          <a:p>
            <a:pPr indent="0" lvl="2" marL="914400" rtl="0" algn="l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- Sắp xếp (vd: giảm dần theo ngày tháng, tăng dần theo giá)</a:t>
            </a:r>
            <a:endParaRPr/>
          </a:p>
          <a:p>
            <a:pPr indent="0" lvl="2" marL="914400" rtl="0" algn="l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- </a:t>
            </a:r>
            <a:r>
              <a:rPr lang="en-US" sz="2000"/>
              <a:t>Lọc (vd: t</a:t>
            </a:r>
            <a:r>
              <a:rPr lang="en-US"/>
              <a:t>ìm trong khoảng giá, CPU, Ram)</a:t>
            </a:r>
            <a:endParaRPr sz="2000"/>
          </a:p>
          <a:p>
            <a:pPr indent="0" lvl="2" marL="914400" rtl="0" algn="l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- </a:t>
            </a:r>
            <a:r>
              <a:rPr lang="en-US" sz="2000"/>
              <a:t>Tìm kiếm (</a:t>
            </a:r>
            <a:r>
              <a:rPr lang="en-US"/>
              <a:t>vd: tên / mô tả có chứa “3080”)</a:t>
            </a:r>
            <a:endParaRPr sz="2000"/>
          </a:p>
          <a:p>
            <a:pPr indent="-457200" lvl="0" marL="457200" rtl="0" algn="l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Noto Sans Symbols"/>
              <a:buChar char="❑"/>
            </a:pPr>
            <a:r>
              <a:rPr lang="en-US"/>
              <a:t>GetByID (Lấy thông tin 1 đối tượng dựa vào ID)</a:t>
            </a:r>
            <a:endParaRPr/>
          </a:p>
          <a:p>
            <a:pPr indent="-457200" lvl="0" marL="457200" rtl="0" algn="l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Noto Sans Symbols"/>
              <a:buChar char="❑"/>
            </a:pPr>
            <a:r>
              <a:rPr lang="en-US"/>
              <a:t>Insert 			- Thêm</a:t>
            </a:r>
            <a:endParaRPr/>
          </a:p>
          <a:p>
            <a:pPr indent="-457200" lvl="0" marL="457200" rtl="0" algn="l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Noto Sans Symbols"/>
              <a:buChar char="❑"/>
            </a:pPr>
            <a:r>
              <a:rPr lang="en-US"/>
              <a:t>DeleteByID		- Xóa</a:t>
            </a:r>
            <a:endParaRPr/>
          </a:p>
          <a:p>
            <a:pPr indent="-457200" lvl="0" marL="457200" rtl="0" algn="l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Noto Sans Symbols"/>
              <a:buChar char="❑"/>
            </a:pPr>
            <a:r>
              <a:rPr lang="en-US"/>
              <a:t>UpdateByID	- Sửa</a:t>
            </a:r>
            <a:endParaRPr/>
          </a:p>
          <a:p>
            <a:pPr indent="-279400" lvl="0" marL="457200" rtl="0" algn="l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300" name="Google Shape;300;p42"/>
          <p:cNvSpPr txBox="1"/>
          <p:nvPr>
            <p:ph idx="12" type="sldNum"/>
          </p:nvPr>
        </p:nvSpPr>
        <p:spPr>
          <a:xfrm>
            <a:off x="6858000" y="63246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3"/>
          <p:cNvSpPr txBox="1"/>
          <p:nvPr>
            <p:ph type="title"/>
          </p:nvPr>
        </p:nvSpPr>
        <p:spPr>
          <a:xfrm>
            <a:off x="381000" y="152400"/>
            <a:ext cx="8763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Quattrocento Sans"/>
              <a:buNone/>
            </a:pPr>
            <a:r>
              <a:rPr lang="en-US"/>
              <a:t>Mini quiz 3</a:t>
            </a:r>
            <a:endParaRPr/>
          </a:p>
        </p:txBody>
      </p:sp>
      <p:sp>
        <p:nvSpPr>
          <p:cNvPr id="306" name="Google Shape;306;p43"/>
          <p:cNvSpPr txBox="1"/>
          <p:nvPr>
            <p:ph idx="1" type="body"/>
          </p:nvPr>
        </p:nvSpPr>
        <p:spPr>
          <a:xfrm>
            <a:off x="381000" y="1600200"/>
            <a:ext cx="86106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0" marL="514350" rtl="0" algn="l">
              <a:spcBef>
                <a:spcPts val="0"/>
              </a:spcBef>
              <a:spcAft>
                <a:spcPts val="0"/>
              </a:spcAft>
              <a:buSzPts val="2800"/>
              <a:buFont typeface="Calibri"/>
              <a:buAutoNum type="arabicPeriod"/>
            </a:pPr>
            <a:r>
              <a:rPr lang="en-US"/>
              <a:t>GetAll: Những bảng có đặc điểm nào thì sẽ lấy hết vào bộ nhớ?</a:t>
            </a:r>
            <a:endParaRPr/>
          </a:p>
          <a:p>
            <a:pPr indent="-514350" lvl="0" marL="514350" rtl="0" algn="l">
              <a:spcBef>
                <a:spcPts val="560"/>
              </a:spcBef>
              <a:spcAft>
                <a:spcPts val="0"/>
              </a:spcAft>
              <a:buSzPts val="2800"/>
              <a:buFont typeface="Calibri"/>
              <a:buAutoNum type="arabicPeriod"/>
            </a:pPr>
            <a:r>
              <a:rPr lang="en-US"/>
              <a:t>Những bảng có đặc điểm nào không thích hợp lấy hết vào bộ nhớ?</a:t>
            </a:r>
            <a:endParaRPr/>
          </a:p>
          <a:p>
            <a:pPr indent="-514350" lvl="0" marL="514350" rtl="0" algn="l">
              <a:spcBef>
                <a:spcPts val="560"/>
              </a:spcBef>
              <a:spcAft>
                <a:spcPts val="0"/>
              </a:spcAft>
              <a:buSzPts val="2800"/>
              <a:buFont typeface="Calibri"/>
              <a:buAutoNum type="arabicPeriod"/>
            </a:pPr>
            <a:r>
              <a:rPr lang="en-US"/>
              <a:t>Nếu không lấy hết thì phải … lấy như thế nào?</a:t>
            </a:r>
            <a:endParaRPr/>
          </a:p>
        </p:txBody>
      </p:sp>
      <p:sp>
        <p:nvSpPr>
          <p:cNvPr id="307" name="Google Shape;307;p43"/>
          <p:cNvSpPr txBox="1"/>
          <p:nvPr>
            <p:ph idx="12" type="sldNum"/>
          </p:nvPr>
        </p:nvSpPr>
        <p:spPr>
          <a:xfrm>
            <a:off x="6858000" y="63246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4"/>
          <p:cNvSpPr txBox="1"/>
          <p:nvPr>
            <p:ph type="title"/>
          </p:nvPr>
        </p:nvSpPr>
        <p:spPr>
          <a:xfrm>
            <a:off x="381000" y="152400"/>
            <a:ext cx="8763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Quattrocento Sans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Quiz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44"/>
          <p:cNvSpPr txBox="1"/>
          <p:nvPr>
            <p:ph idx="1" type="body"/>
          </p:nvPr>
        </p:nvSpPr>
        <p:spPr>
          <a:xfrm>
            <a:off x="381000" y="1600200"/>
            <a:ext cx="86106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Viết các hàm trên truy vấn CSDL sau:</a:t>
            </a:r>
            <a:endParaRPr/>
          </a:p>
          <a:p>
            <a:pPr indent="-457200" lvl="0" marL="457200" rtl="0" algn="l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Noto Sans Symbols"/>
              <a:buChar char="❑"/>
            </a:pPr>
            <a:r>
              <a:rPr lang="en-US"/>
              <a:t>Sinh viên</a:t>
            </a:r>
            <a:endParaRPr/>
          </a:p>
          <a:p>
            <a:pPr indent="-457200" lvl="0" marL="457200" rtl="0" algn="l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Noto Sans Symbols"/>
              <a:buChar char="❑"/>
            </a:pPr>
            <a:r>
              <a:rPr lang="en-US"/>
              <a:t>Nhân viên</a:t>
            </a:r>
            <a:endParaRPr/>
          </a:p>
          <a:p>
            <a:pPr indent="-457200" lvl="0" marL="457200" rtl="0" algn="l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Noto Sans Symbols"/>
              <a:buChar char="❑"/>
            </a:pPr>
            <a:r>
              <a:rPr lang="en-US"/>
              <a:t>Môn học</a:t>
            </a:r>
            <a:endParaRPr/>
          </a:p>
          <a:p>
            <a:pPr indent="-457200" lvl="0" marL="457200" rtl="0" algn="l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Noto Sans Symbols"/>
              <a:buChar char="❑"/>
            </a:pPr>
            <a:r>
              <a:rPr lang="en-US"/>
              <a:t>Linh kiện vi tính</a:t>
            </a:r>
            <a:endParaRPr/>
          </a:p>
          <a:p>
            <a:pPr indent="-457200" lvl="0" marL="457200" rtl="0" algn="l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Noto Sans Symbols"/>
              <a:buChar char="❑"/>
            </a:pPr>
            <a:r>
              <a:rPr lang="en-US"/>
              <a:t>Items</a:t>
            </a:r>
            <a:endParaRPr/>
          </a:p>
          <a:p>
            <a:pPr indent="-279400" lvl="0" marL="457200" rtl="0" algn="l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314" name="Google Shape;314;p44"/>
          <p:cNvSpPr txBox="1"/>
          <p:nvPr>
            <p:ph idx="12" type="sldNum"/>
          </p:nvPr>
        </p:nvSpPr>
        <p:spPr>
          <a:xfrm>
            <a:off x="6858000" y="63246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5"/>
          <p:cNvSpPr txBox="1"/>
          <p:nvPr>
            <p:ph type="title"/>
          </p:nvPr>
        </p:nvSpPr>
        <p:spPr>
          <a:xfrm>
            <a:off x="527050" y="229393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Quattrocento Sans"/>
              <a:buNone/>
            </a:pPr>
            <a:r>
              <a:rPr lang="en-US"/>
              <a:t>Một số vấn đề khác</a:t>
            </a:r>
            <a:endParaRPr/>
          </a:p>
        </p:txBody>
      </p:sp>
      <p:sp>
        <p:nvSpPr>
          <p:cNvPr id="320" name="Google Shape;320;p45"/>
          <p:cNvSpPr txBox="1"/>
          <p:nvPr>
            <p:ph idx="4294967295" type="sldNum"/>
          </p:nvPr>
        </p:nvSpPr>
        <p:spPr>
          <a:xfrm>
            <a:off x="7010400" y="63246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6"/>
          <p:cNvSpPr txBox="1"/>
          <p:nvPr>
            <p:ph type="title"/>
          </p:nvPr>
        </p:nvSpPr>
        <p:spPr>
          <a:xfrm>
            <a:off x="381000" y="152400"/>
            <a:ext cx="8763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Quattrocento Sans"/>
              <a:buNone/>
            </a:pPr>
            <a:r>
              <a:rPr lang="en-US" sz="4800">
                <a:latin typeface="Arial"/>
                <a:ea typeface="Arial"/>
                <a:cs typeface="Arial"/>
                <a:sym typeface="Arial"/>
              </a:rPr>
              <a:t>Lấy ID của đối tượng vừa chèn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46"/>
          <p:cNvSpPr txBox="1"/>
          <p:nvPr>
            <p:ph idx="1" type="body"/>
          </p:nvPr>
        </p:nvSpPr>
        <p:spPr>
          <a:xfrm>
            <a:off x="381000" y="1600200"/>
            <a:ext cx="86106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0066FF"/>
                </a:solidFill>
              </a:rPr>
              <a:t>string </a:t>
            </a:r>
            <a:r>
              <a:rPr lang="en-US" sz="2400"/>
              <a:t>sql = "</a:t>
            </a:r>
            <a:r>
              <a:rPr lang="en-US" sz="2400">
                <a:solidFill>
                  <a:srgbClr val="D22121"/>
                </a:solidFill>
              </a:rPr>
              <a:t>insert into Category(Name) values(@Name); </a:t>
            </a:r>
            <a:endParaRPr sz="2400">
              <a:solidFill>
                <a:srgbClr val="D22121"/>
              </a:solidFill>
            </a:endParaRPr>
          </a:p>
          <a:p>
            <a:pPr indent="0" lvl="0" marL="13716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D22121"/>
                </a:solidFill>
              </a:rPr>
              <a:t>   select ident_current('Category')</a:t>
            </a:r>
            <a:r>
              <a:rPr lang="en-US" sz="2400"/>
              <a:t>";</a:t>
            </a:r>
            <a:endParaRPr sz="2400"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0066FF"/>
                </a:solidFill>
              </a:rPr>
              <a:t>var </a:t>
            </a:r>
            <a:r>
              <a:rPr lang="en-US" sz="2400"/>
              <a:t>command = </a:t>
            </a:r>
            <a:r>
              <a:rPr lang="en-US" sz="2400">
                <a:solidFill>
                  <a:srgbClr val="0066FF"/>
                </a:solidFill>
              </a:rPr>
              <a:t>new </a:t>
            </a:r>
            <a:r>
              <a:rPr lang="en-US" sz="2400">
                <a:solidFill>
                  <a:srgbClr val="9900FF"/>
                </a:solidFill>
              </a:rPr>
              <a:t>SqlCommand</a:t>
            </a:r>
            <a:r>
              <a:rPr lang="en-US" sz="2400"/>
              <a:t>(sql, _connection);</a:t>
            </a:r>
            <a:endParaRPr sz="2400"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/>
              <a:t>command.Parameters.Add("</a:t>
            </a:r>
            <a:r>
              <a:rPr lang="en-US" sz="2400">
                <a:solidFill>
                  <a:srgbClr val="D22121"/>
                </a:solidFill>
              </a:rPr>
              <a:t>@Name</a:t>
            </a:r>
            <a:r>
              <a:rPr lang="en-US" sz="2400"/>
              <a:t>", </a:t>
            </a:r>
            <a:r>
              <a:rPr lang="en-US" sz="2400">
                <a:solidFill>
                  <a:srgbClr val="0000FF"/>
                </a:solidFill>
              </a:rPr>
              <a:t>SqlDbType</a:t>
            </a:r>
            <a:r>
              <a:rPr lang="en-US" sz="2400"/>
              <a:t>.</a:t>
            </a:r>
            <a:r>
              <a:rPr b="1" lang="en-US" sz="2400">
                <a:solidFill>
                  <a:srgbClr val="38761D"/>
                </a:solidFill>
              </a:rPr>
              <a:t>NText</a:t>
            </a:r>
            <a:r>
              <a:rPr lang="en-US" sz="2400"/>
              <a:t>)</a:t>
            </a:r>
            <a:endParaRPr sz="2400"/>
          </a:p>
          <a:p>
            <a:pPr indent="457200" lvl="0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/>
              <a:t>.Value = newCategory.Name;</a:t>
            </a:r>
            <a:endParaRPr sz="2400"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0066FF"/>
                </a:solidFill>
              </a:rPr>
              <a:t>int </a:t>
            </a:r>
            <a:r>
              <a:rPr lang="en-US" sz="2400"/>
              <a:t>id = (</a:t>
            </a:r>
            <a:r>
              <a:rPr lang="en-US" sz="2400">
                <a:solidFill>
                  <a:srgbClr val="0066FF"/>
                </a:solidFill>
              </a:rPr>
              <a:t>int</a:t>
            </a:r>
            <a:r>
              <a:rPr lang="en-US" sz="2400"/>
              <a:t>)((</a:t>
            </a:r>
            <a:r>
              <a:rPr lang="en-US" sz="2400">
                <a:solidFill>
                  <a:srgbClr val="0066FF"/>
                </a:solidFill>
              </a:rPr>
              <a:t>decimal</a:t>
            </a:r>
            <a:r>
              <a:rPr lang="en-US" sz="2400"/>
              <a:t>)command.ExecuteScalar());</a:t>
            </a:r>
            <a:endParaRPr sz="2400"/>
          </a:p>
          <a:p>
            <a:pPr indent="-279400" lvl="0" marL="457200" rtl="0" algn="l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Noto Sans Symbols"/>
              <a:buNone/>
            </a:pPr>
            <a:r>
              <a:t/>
            </a:r>
            <a:endParaRPr sz="2400"/>
          </a:p>
        </p:txBody>
      </p:sp>
      <p:sp>
        <p:nvSpPr>
          <p:cNvPr id="327" name="Google Shape;327;p46"/>
          <p:cNvSpPr txBox="1"/>
          <p:nvPr>
            <p:ph idx="12" type="sldNum"/>
          </p:nvPr>
        </p:nvSpPr>
        <p:spPr>
          <a:xfrm>
            <a:off x="6858000" y="63246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7"/>
          <p:cNvSpPr txBox="1"/>
          <p:nvPr>
            <p:ph type="title"/>
          </p:nvPr>
        </p:nvSpPr>
        <p:spPr>
          <a:xfrm>
            <a:off x="381000" y="152400"/>
            <a:ext cx="8763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Quattrocento Sans"/>
              <a:buNone/>
            </a:pPr>
            <a:r>
              <a:rPr lang="en-US" sz="4800">
                <a:latin typeface="Arial"/>
                <a:ea typeface="Arial"/>
                <a:cs typeface="Arial"/>
                <a:sym typeface="Arial"/>
              </a:rPr>
              <a:t>Làm việc với stored procedure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47"/>
          <p:cNvSpPr txBox="1"/>
          <p:nvPr>
            <p:ph idx="1" type="body"/>
          </p:nvPr>
        </p:nvSpPr>
        <p:spPr>
          <a:xfrm>
            <a:off x="243840" y="1600200"/>
            <a:ext cx="874776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solidFill>
                  <a:srgbClr val="0070C0"/>
                </a:solidFill>
              </a:rPr>
              <a:t>var</a:t>
            </a:r>
            <a:r>
              <a:rPr lang="en-US" sz="1800"/>
              <a:t> sql = “</a:t>
            </a:r>
            <a:r>
              <a:rPr i="1" lang="en-US" sz="1800">
                <a:solidFill>
                  <a:srgbClr val="FF0000"/>
                </a:solidFill>
              </a:rPr>
              <a:t>StoredName</a:t>
            </a:r>
            <a:r>
              <a:rPr lang="en-US" sz="1800"/>
              <a:t>”;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solidFill>
                  <a:srgbClr val="0070C0"/>
                </a:solidFill>
              </a:rPr>
              <a:t>var</a:t>
            </a:r>
            <a:r>
              <a:rPr lang="en-US" sz="1800"/>
              <a:t> command </a:t>
            </a:r>
            <a:r>
              <a:rPr lang="en-US" sz="1800">
                <a:solidFill>
                  <a:srgbClr val="0070C0"/>
                </a:solidFill>
              </a:rPr>
              <a:t>=</a:t>
            </a:r>
            <a:r>
              <a:rPr lang="en-US" sz="1800"/>
              <a:t> </a:t>
            </a:r>
            <a:r>
              <a:rPr lang="en-US" sz="1800">
                <a:solidFill>
                  <a:srgbClr val="0070C0"/>
                </a:solidFill>
              </a:rPr>
              <a:t>new</a:t>
            </a:r>
            <a:r>
              <a:rPr lang="en-US" sz="1800"/>
              <a:t> </a:t>
            </a:r>
            <a:r>
              <a:rPr lang="en-US" sz="1800">
                <a:solidFill>
                  <a:srgbClr val="0070C0"/>
                </a:solidFill>
              </a:rPr>
              <a:t>SqlCommand</a:t>
            </a:r>
            <a:r>
              <a:rPr lang="en-US" sz="1800"/>
              <a:t>(sql, connection);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command.CommandType = </a:t>
            </a:r>
            <a:r>
              <a:rPr lang="en-US" sz="1800">
                <a:solidFill>
                  <a:srgbClr val="0070C0"/>
                </a:solidFill>
              </a:rPr>
              <a:t>CommandType</a:t>
            </a:r>
            <a:r>
              <a:rPr lang="en-US" sz="1800"/>
              <a:t>.StoredProcedure;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solidFill>
                  <a:srgbClr val="0070C0"/>
                </a:solidFill>
              </a:rPr>
              <a:t>var</a:t>
            </a:r>
            <a:r>
              <a:rPr lang="en-US" sz="1800"/>
              <a:t> RetVal = command.Parameters.Add ("</a:t>
            </a:r>
            <a:r>
              <a:rPr i="1" lang="en-US" sz="1800">
                <a:solidFill>
                  <a:srgbClr val="FF0000"/>
                </a:solidFill>
              </a:rPr>
              <a:t>RetVal</a:t>
            </a:r>
            <a:r>
              <a:rPr lang="en-US" sz="1800"/>
              <a:t>", </a:t>
            </a:r>
            <a:r>
              <a:rPr lang="en-US" sz="1800">
                <a:solidFill>
                  <a:srgbClr val="0070C0"/>
                </a:solidFill>
              </a:rPr>
              <a:t>SqlDbType</a:t>
            </a:r>
            <a:r>
              <a:rPr lang="en-US" sz="1800"/>
              <a:t>.Int);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RetVal.Direction = ParameterDirection.</a:t>
            </a:r>
            <a:r>
              <a:rPr lang="en-US" sz="1800">
                <a:solidFill>
                  <a:srgbClr val="0000FF"/>
                </a:solidFill>
              </a:rPr>
              <a:t>ReturnValue</a:t>
            </a:r>
            <a:r>
              <a:rPr lang="en-US" sz="1800"/>
              <a:t>;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command.Parameters.Add("</a:t>
            </a:r>
            <a:r>
              <a:rPr i="1" lang="en-US" sz="1800">
                <a:solidFill>
                  <a:srgbClr val="FF0000"/>
                </a:solidFill>
              </a:rPr>
              <a:t>@id</a:t>
            </a:r>
            <a:r>
              <a:rPr lang="en-US" sz="1800"/>
              <a:t>", </a:t>
            </a:r>
            <a:r>
              <a:rPr lang="en-US" sz="1800">
                <a:solidFill>
                  <a:srgbClr val="0070C0"/>
                </a:solidFill>
              </a:rPr>
              <a:t>SqlDbType</a:t>
            </a:r>
            <a:r>
              <a:rPr lang="en-US" sz="1800"/>
              <a:t>.VarChar, 11)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	.Direction = ParameterDirection.</a:t>
            </a:r>
            <a:r>
              <a:rPr lang="en-US" sz="1800">
                <a:solidFill>
                  <a:srgbClr val="0000FF"/>
                </a:solidFill>
              </a:rPr>
              <a:t>Input</a:t>
            </a:r>
            <a:r>
              <a:rPr lang="en-US" sz="1800"/>
              <a:t>;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solidFill>
                  <a:srgbClr val="0070C0"/>
                </a:solidFill>
              </a:rPr>
              <a:t>var</a:t>
            </a:r>
            <a:r>
              <a:rPr lang="en-US" sz="1800"/>
              <a:t> NumTitles  = 	command.Parameters.Add("</a:t>
            </a:r>
            <a:r>
              <a:rPr i="1" lang="en-US" sz="1800">
                <a:solidFill>
                  <a:srgbClr val="FF0000"/>
                </a:solidFill>
              </a:rPr>
              <a:t>@titlesout</a:t>
            </a:r>
            <a:r>
              <a:rPr lang="en-US" sz="1800"/>
              <a:t>", </a:t>
            </a:r>
            <a:r>
              <a:rPr lang="en-US" sz="1800">
                <a:solidFill>
                  <a:srgbClr val="0070C0"/>
                </a:solidFill>
              </a:rPr>
              <a:t>SqlDbType</a:t>
            </a:r>
            <a:r>
              <a:rPr lang="en-US" sz="1800"/>
              <a:t>.VarChar, 11);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NumTitles.Direction = ParameterDirection.</a:t>
            </a:r>
            <a:r>
              <a:rPr lang="en-US" sz="1800">
                <a:solidFill>
                  <a:srgbClr val="0000FF"/>
                </a:solidFill>
              </a:rPr>
              <a:t>Output</a:t>
            </a:r>
            <a:r>
              <a:rPr lang="en-US" sz="1800"/>
              <a:t>;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</p:txBody>
      </p:sp>
      <p:sp>
        <p:nvSpPr>
          <p:cNvPr id="334" name="Google Shape;334;p47"/>
          <p:cNvSpPr txBox="1"/>
          <p:nvPr>
            <p:ph idx="12" type="sldNum"/>
          </p:nvPr>
        </p:nvSpPr>
        <p:spPr>
          <a:xfrm>
            <a:off x="6858000" y="63246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8"/>
          <p:cNvSpPr txBox="1"/>
          <p:nvPr>
            <p:ph type="title"/>
          </p:nvPr>
        </p:nvSpPr>
        <p:spPr>
          <a:xfrm>
            <a:off x="381000" y="152400"/>
            <a:ext cx="8763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Quattrocento Sans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Phân trang – Các yếu tố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48"/>
          <p:cNvSpPr txBox="1"/>
          <p:nvPr>
            <p:ph idx="1" type="body"/>
          </p:nvPr>
        </p:nvSpPr>
        <p:spPr>
          <a:xfrm>
            <a:off x="381000" y="1600200"/>
            <a:ext cx="86106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Noto Sans Symbols"/>
              <a:buChar char="❑"/>
            </a:pPr>
            <a:r>
              <a:rPr lang="en-US"/>
              <a:t>Tổng số lượng trang có thể có?</a:t>
            </a:r>
            <a:endParaRPr/>
          </a:p>
          <a:p>
            <a:pPr indent="-342900" lvl="1" marL="800100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Tổng số dòng kết quả trả về? - TotalItems</a:t>
            </a:r>
            <a:endParaRPr/>
          </a:p>
          <a:p>
            <a:pPr indent="-342900" lvl="1" marL="800100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Số lượng kết quả mỗi trang? – RowsPerPage</a:t>
            </a:r>
            <a:endParaRPr/>
          </a:p>
          <a:p>
            <a:pPr indent="-342900" lvl="1" marL="800100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TotalPages = TotalItems / RowsPerPage + 0 / 1</a:t>
            </a:r>
            <a:endParaRPr/>
          </a:p>
          <a:p>
            <a:pPr indent="-342900" lvl="1" marL="800100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Mất một lần truy vấn</a:t>
            </a:r>
            <a:endParaRPr/>
          </a:p>
          <a:p>
            <a:pPr indent="-457200" lvl="0" marL="457200" rtl="0" algn="l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Noto Sans Symbols"/>
              <a:buChar char="❑"/>
            </a:pPr>
            <a:r>
              <a:rPr lang="en-US"/>
              <a:t>Trang hiện tại là trang nào? Trang kế?</a:t>
            </a:r>
            <a:endParaRPr/>
          </a:p>
          <a:p>
            <a:pPr indent="-457200" lvl="0" marL="457200" rtl="0" algn="l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Noto Sans Symbols"/>
              <a:buChar char="❑"/>
            </a:pPr>
            <a:r>
              <a:rPr lang="en-US"/>
              <a:t>Trước SQL Server 2012 sử dụng hàm Row_Number()</a:t>
            </a:r>
            <a:endParaRPr/>
          </a:p>
        </p:txBody>
      </p:sp>
      <p:sp>
        <p:nvSpPr>
          <p:cNvPr id="341" name="Google Shape;341;p48"/>
          <p:cNvSpPr txBox="1"/>
          <p:nvPr>
            <p:ph idx="12" type="sldNum"/>
          </p:nvPr>
        </p:nvSpPr>
        <p:spPr>
          <a:xfrm>
            <a:off x="6858000" y="63246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9"/>
          <p:cNvSpPr txBox="1"/>
          <p:nvPr>
            <p:ph type="title"/>
          </p:nvPr>
        </p:nvSpPr>
        <p:spPr>
          <a:xfrm>
            <a:off x="228600" y="198120"/>
            <a:ext cx="8763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Quattrocento Sans"/>
              <a:buNone/>
            </a:pPr>
            <a:r>
              <a:rPr lang="en-US" sz="4700">
                <a:latin typeface="Arial"/>
                <a:ea typeface="Arial"/>
                <a:cs typeface="Arial"/>
                <a:sym typeface="Arial"/>
              </a:rPr>
              <a:t>Phân trang từ SQL Server 2012</a:t>
            </a:r>
            <a:endParaRPr sz="53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49"/>
          <p:cNvSpPr txBox="1"/>
          <p:nvPr>
            <p:ph idx="1" type="body"/>
          </p:nvPr>
        </p:nvSpPr>
        <p:spPr>
          <a:xfrm>
            <a:off x="381000" y="1600200"/>
            <a:ext cx="86106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Noto Sans Symbols"/>
              <a:buChar char="❑"/>
            </a:pPr>
            <a:r>
              <a:rPr lang="en-US"/>
              <a:t>Bỏ qua 10 kết quả đầu tiên, lấy toàn bộ còn lại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US">
                <a:solidFill>
                  <a:srgbClr val="C00000"/>
                </a:solidFill>
              </a:rPr>
              <a:t>Select</a:t>
            </a:r>
            <a:r>
              <a:rPr lang="en-US"/>
              <a:t> * </a:t>
            </a:r>
            <a:r>
              <a:rPr lang="en-US">
                <a:solidFill>
                  <a:srgbClr val="C00000"/>
                </a:solidFill>
              </a:rPr>
              <a:t>from</a:t>
            </a:r>
            <a:r>
              <a:rPr lang="en-US"/>
              <a:t> NhanVien </a:t>
            </a:r>
            <a:r>
              <a:rPr lang="en-US">
                <a:solidFill>
                  <a:srgbClr val="0070C0"/>
                </a:solidFill>
              </a:rPr>
              <a:t>order by</a:t>
            </a:r>
            <a:r>
              <a:rPr lang="en-US"/>
              <a:t> ID </a:t>
            </a:r>
            <a:r>
              <a:rPr lang="en-US">
                <a:solidFill>
                  <a:srgbClr val="C00000"/>
                </a:solidFill>
              </a:rPr>
              <a:t>offset</a:t>
            </a:r>
            <a:r>
              <a:rPr lang="en-US"/>
              <a:t> 10 </a:t>
            </a:r>
            <a:r>
              <a:rPr lang="en-US">
                <a:solidFill>
                  <a:srgbClr val="C00000"/>
                </a:solidFill>
              </a:rPr>
              <a:t>rows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Noto Sans Symbols"/>
              <a:buNone/>
            </a:pPr>
            <a:r>
              <a:rPr b="1" lang="en-US">
                <a:solidFill>
                  <a:srgbClr val="FF0000"/>
                </a:solidFill>
              </a:rPr>
              <a:t>(Bắt buộc phải có order by)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Noto Sans Symbols"/>
              <a:buNone/>
            </a:pPr>
            <a:r>
              <a:t/>
            </a:r>
            <a:endParaRPr/>
          </a:p>
          <a:p>
            <a:pPr indent="-457200" lvl="0" marL="457200" rtl="0" algn="l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Noto Sans Symbols"/>
              <a:buChar char="❑"/>
            </a:pPr>
            <a:r>
              <a:rPr lang="en-US"/>
              <a:t>Bỏ qua 10 kết quả đầu tiên, lấy 7 kết quả kế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C00000"/>
                </a:solidFill>
              </a:rPr>
              <a:t>Select</a:t>
            </a:r>
            <a:r>
              <a:rPr lang="en-US"/>
              <a:t> * </a:t>
            </a:r>
            <a:r>
              <a:rPr lang="en-US">
                <a:solidFill>
                  <a:srgbClr val="C00000"/>
                </a:solidFill>
              </a:rPr>
              <a:t>from</a:t>
            </a:r>
            <a:r>
              <a:rPr lang="en-US"/>
              <a:t> NhanVien </a:t>
            </a:r>
            <a:r>
              <a:rPr lang="en-US">
                <a:solidFill>
                  <a:srgbClr val="0070C0"/>
                </a:solidFill>
              </a:rPr>
              <a:t>order by</a:t>
            </a:r>
            <a:r>
              <a:rPr lang="en-US"/>
              <a:t> ID </a:t>
            </a:r>
            <a:r>
              <a:rPr lang="en-US">
                <a:solidFill>
                  <a:srgbClr val="C00000"/>
                </a:solidFill>
              </a:rPr>
              <a:t>offset</a:t>
            </a:r>
            <a:r>
              <a:rPr lang="en-US"/>
              <a:t> 10 </a:t>
            </a:r>
            <a:r>
              <a:rPr lang="en-US">
                <a:solidFill>
                  <a:srgbClr val="C00000"/>
                </a:solidFill>
              </a:rPr>
              <a:t>rows</a:t>
            </a:r>
            <a:r>
              <a:rPr lang="en-US"/>
              <a:t> 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US">
                <a:solidFill>
                  <a:srgbClr val="C00000"/>
                </a:solidFill>
              </a:rPr>
              <a:t>	 fetch</a:t>
            </a:r>
            <a:r>
              <a:rPr lang="en-US"/>
              <a:t> </a:t>
            </a:r>
            <a:r>
              <a:rPr lang="en-US">
                <a:solidFill>
                  <a:srgbClr val="C00000"/>
                </a:solidFill>
              </a:rPr>
              <a:t>next</a:t>
            </a:r>
            <a:r>
              <a:rPr lang="en-US"/>
              <a:t> 7 </a:t>
            </a:r>
            <a:r>
              <a:rPr lang="en-US">
                <a:solidFill>
                  <a:srgbClr val="C00000"/>
                </a:solidFill>
              </a:rPr>
              <a:t>rows</a:t>
            </a:r>
            <a:r>
              <a:rPr lang="en-US"/>
              <a:t> </a:t>
            </a:r>
            <a:r>
              <a:rPr lang="en-US">
                <a:solidFill>
                  <a:srgbClr val="C00000"/>
                </a:solidFill>
              </a:rPr>
              <a:t>only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348" name="Google Shape;348;p49"/>
          <p:cNvSpPr txBox="1"/>
          <p:nvPr>
            <p:ph idx="12" type="sldNum"/>
          </p:nvPr>
        </p:nvSpPr>
        <p:spPr>
          <a:xfrm>
            <a:off x="6858000" y="63246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22b4a5d3612_0_7"/>
          <p:cNvSpPr txBox="1"/>
          <p:nvPr>
            <p:ph type="title"/>
          </p:nvPr>
        </p:nvSpPr>
        <p:spPr>
          <a:xfrm>
            <a:off x="381000" y="152400"/>
            <a:ext cx="87630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Trả ra tổng item</a:t>
            </a:r>
            <a:endParaRPr/>
          </a:p>
        </p:txBody>
      </p:sp>
      <p:sp>
        <p:nvSpPr>
          <p:cNvPr id="355" name="Google Shape;355;g22b4a5d3612_0_7"/>
          <p:cNvSpPr txBox="1"/>
          <p:nvPr>
            <p:ph idx="1" type="body"/>
          </p:nvPr>
        </p:nvSpPr>
        <p:spPr>
          <a:xfrm>
            <a:off x="381000" y="1600200"/>
            <a:ext cx="8610600" cy="4724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/>
              <a:t>select ID, Name, count(*) over() as TotalItems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/>
              <a:t>1 - Laptop - 3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/>
              <a:t>2- Mouse - 3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/>
              <a:t>3 - Keyboard - 3</a:t>
            </a:r>
            <a:endParaRPr/>
          </a:p>
        </p:txBody>
      </p:sp>
      <p:sp>
        <p:nvSpPr>
          <p:cNvPr id="356" name="Google Shape;356;g22b4a5d3612_0_7"/>
          <p:cNvSpPr txBox="1"/>
          <p:nvPr>
            <p:ph idx="12" type="sldNum"/>
          </p:nvPr>
        </p:nvSpPr>
        <p:spPr>
          <a:xfrm>
            <a:off x="6858000" y="632460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22849228beb_0_12"/>
          <p:cNvSpPr txBox="1"/>
          <p:nvPr>
            <p:ph type="title"/>
          </p:nvPr>
        </p:nvSpPr>
        <p:spPr>
          <a:xfrm>
            <a:off x="141300" y="0"/>
            <a:ext cx="9012000" cy="99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Vấn đề trạng thái đơn hàng</a:t>
            </a:r>
            <a:endParaRPr sz="4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g22849228beb_0_12"/>
          <p:cNvSpPr txBox="1"/>
          <p:nvPr>
            <p:ph idx="1" type="body"/>
          </p:nvPr>
        </p:nvSpPr>
        <p:spPr>
          <a:xfrm>
            <a:off x="141300" y="1218667"/>
            <a:ext cx="8932200" cy="56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Các trạng thái có thể có: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600"/>
              <a:buChar char="❏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Mới tạo, Đã hủy, Đã hoàn thành, Đang giao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❏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New, Cancelled, Completed, Shipping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6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Tạo ra enum ánh xạ 1-1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3" name="Google Shape;363;g22849228beb_0_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5575" y="3911092"/>
            <a:ext cx="3766425" cy="13569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64" name="Google Shape;364;g22849228beb_0_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23700" y="3911092"/>
            <a:ext cx="2447925" cy="2133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"/>
          <p:cNvSpPr txBox="1"/>
          <p:nvPr>
            <p:ph type="title"/>
          </p:nvPr>
        </p:nvSpPr>
        <p:spPr>
          <a:xfrm>
            <a:off x="381000" y="152400"/>
            <a:ext cx="8763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Quattrocento Sans"/>
              <a:buNone/>
            </a:pPr>
            <a:r>
              <a:rPr lang="en-US"/>
              <a:t>Các loại CSDL quan tâm</a:t>
            </a:r>
            <a:endParaRPr/>
          </a:p>
        </p:txBody>
      </p:sp>
      <p:sp>
        <p:nvSpPr>
          <p:cNvPr id="94" name="Google Shape;94;p4"/>
          <p:cNvSpPr txBox="1"/>
          <p:nvPr>
            <p:ph idx="1" type="body"/>
          </p:nvPr>
        </p:nvSpPr>
        <p:spPr>
          <a:xfrm>
            <a:off x="381000" y="1600200"/>
            <a:ext cx="86106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Noto Sans Symbols"/>
              <a:buChar char="❑"/>
            </a:pPr>
            <a:r>
              <a:rPr lang="en-US"/>
              <a:t>XML / json</a:t>
            </a:r>
            <a:endParaRPr/>
          </a:p>
          <a:p>
            <a:pPr indent="-457200" lvl="0" marL="457200" rtl="0" algn="l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Noto Sans Symbols"/>
              <a:buChar char="❑"/>
            </a:pPr>
            <a:r>
              <a:rPr lang="en-US"/>
              <a:t>Access</a:t>
            </a:r>
            <a:endParaRPr/>
          </a:p>
          <a:p>
            <a:pPr indent="-457200" lvl="0" marL="457200" rtl="0" algn="l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Noto Sans Symbols"/>
              <a:buChar char="❑"/>
            </a:pPr>
            <a:r>
              <a:rPr lang="en-US"/>
              <a:t>SQL Server</a:t>
            </a:r>
            <a:endParaRPr/>
          </a:p>
          <a:p>
            <a:pPr indent="-279400" lvl="0" marL="457200" rtl="0" algn="l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Noto Sans Symbols"/>
              <a:buNone/>
            </a:pPr>
            <a:r>
              <a:t/>
            </a:r>
            <a:endParaRPr/>
          </a:p>
          <a:p>
            <a:pPr indent="-457200" lvl="0" marL="457200" rtl="0" algn="l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Noto Sans Symbols"/>
              <a:buChar char="❑"/>
            </a:pPr>
            <a:r>
              <a:rPr lang="en-US"/>
              <a:t>Ngoài ra còn có</a:t>
            </a:r>
            <a:endParaRPr/>
          </a:p>
          <a:p>
            <a:pPr indent="-342900" lvl="1" marL="800100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Excel</a:t>
            </a:r>
            <a:endParaRPr/>
          </a:p>
          <a:p>
            <a:pPr indent="-342900" lvl="1" marL="800100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Oracle</a:t>
            </a:r>
            <a:endParaRPr/>
          </a:p>
          <a:p>
            <a:pPr indent="-342900" lvl="1" marL="800100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MySQL / MariaDB / Postgres</a:t>
            </a:r>
            <a:endParaRPr/>
          </a:p>
          <a:p>
            <a:pPr indent="-342900" lvl="1" marL="800100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SQLite </a:t>
            </a:r>
            <a:endParaRPr/>
          </a:p>
        </p:txBody>
      </p:sp>
      <p:sp>
        <p:nvSpPr>
          <p:cNvPr id="95" name="Google Shape;95;p4"/>
          <p:cNvSpPr txBox="1"/>
          <p:nvPr>
            <p:ph idx="12" type="sldNum"/>
          </p:nvPr>
        </p:nvSpPr>
        <p:spPr>
          <a:xfrm>
            <a:off x="6858000" y="63246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6" name="Google Shape;96;p4"/>
          <p:cNvSpPr/>
          <p:nvPr/>
        </p:nvSpPr>
        <p:spPr>
          <a:xfrm>
            <a:off x="3724055" y="1994569"/>
            <a:ext cx="526349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rgbClr val="E5B8B7"/>
                </a:solidFill>
                <a:latin typeface="Calibri"/>
                <a:ea typeface="Calibri"/>
                <a:cs typeface="Calibri"/>
                <a:sym typeface="Calibri"/>
              </a:rPr>
              <a:t>Tại sao lại là các CSDL này?</a:t>
            </a:r>
            <a:endParaRPr/>
          </a:p>
        </p:txBody>
      </p:sp>
      <p:sp>
        <p:nvSpPr>
          <p:cNvPr id="97" name="Google Shape;97;p4"/>
          <p:cNvSpPr/>
          <p:nvPr/>
        </p:nvSpPr>
        <p:spPr>
          <a:xfrm>
            <a:off x="3884705" y="3778810"/>
            <a:ext cx="49422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rgbClr val="E5B8B7"/>
                </a:solidFill>
                <a:latin typeface="Calibri"/>
                <a:ea typeface="Calibri"/>
                <a:cs typeface="Calibri"/>
                <a:sym typeface="Calibri"/>
              </a:rPr>
              <a:t>Tại sao lại phải quan tâm thêm những cái này?</a:t>
            </a:r>
            <a:endParaRPr/>
          </a:p>
        </p:txBody>
      </p:sp>
      <p:sp>
        <p:nvSpPr>
          <p:cNvPr id="98" name="Google Shape;98;p4"/>
          <p:cNvSpPr/>
          <p:nvPr/>
        </p:nvSpPr>
        <p:spPr>
          <a:xfrm>
            <a:off x="2918297" y="2140085"/>
            <a:ext cx="583660" cy="500815"/>
          </a:xfrm>
          <a:prstGeom prst="lef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DE7E7"/>
              </a:gs>
              <a:gs pos="49000">
                <a:srgbClr val="F3B0AE"/>
              </a:gs>
              <a:gs pos="49100">
                <a:srgbClr val="E79C9A"/>
              </a:gs>
              <a:gs pos="92000">
                <a:srgbClr val="F3B0AE"/>
              </a:gs>
              <a:gs pos="100000">
                <a:srgbClr val="F2BFBD"/>
              </a:gs>
            </a:gsLst>
            <a:lin ang="5400000" scaled="0"/>
          </a:gradFill>
          <a:ln cap="flat" cmpd="sng" w="114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dir="5400000" dist="25000">
              <a:srgbClr val="00000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4"/>
          <p:cNvSpPr/>
          <p:nvPr/>
        </p:nvSpPr>
        <p:spPr>
          <a:xfrm>
            <a:off x="2918297" y="4478284"/>
            <a:ext cx="583660" cy="500815"/>
          </a:xfrm>
          <a:prstGeom prst="lef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DE7E7"/>
              </a:gs>
              <a:gs pos="49000">
                <a:srgbClr val="F3B0AE"/>
              </a:gs>
              <a:gs pos="49100">
                <a:srgbClr val="E79C9A"/>
              </a:gs>
              <a:gs pos="92000">
                <a:srgbClr val="F3B0AE"/>
              </a:gs>
              <a:gs pos="100000">
                <a:srgbClr val="F2BFBD"/>
              </a:gs>
            </a:gsLst>
            <a:lin ang="5400000" scaled="0"/>
          </a:gradFill>
          <a:ln cap="flat" cmpd="sng" w="114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dir="5400000" dist="25000">
              <a:srgbClr val="00000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22a9a045e75_1_7"/>
          <p:cNvSpPr txBox="1"/>
          <p:nvPr>
            <p:ph type="title"/>
          </p:nvPr>
        </p:nvSpPr>
        <p:spPr>
          <a:xfrm>
            <a:off x="117828" y="2582009"/>
            <a:ext cx="55752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Ảnh lưu ở đâu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22a9a045e75_1_96"/>
          <p:cNvSpPr txBox="1"/>
          <p:nvPr>
            <p:ph type="title"/>
          </p:nvPr>
        </p:nvSpPr>
        <p:spPr>
          <a:xfrm>
            <a:off x="141300" y="0"/>
            <a:ext cx="9012000" cy="13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>
                <a:solidFill>
                  <a:schemeClr val="lt1"/>
                </a:solidFill>
              </a:rPr>
              <a:t>Lưu ảnh ở đâu? CSDL hay trên ổ đĩa?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76" name="Google Shape;376;g22a9a045e75_1_96"/>
          <p:cNvSpPr txBox="1"/>
          <p:nvPr>
            <p:ph idx="1" type="body"/>
          </p:nvPr>
        </p:nvSpPr>
        <p:spPr>
          <a:xfrm>
            <a:off x="141300" y="1624889"/>
            <a:ext cx="8932200" cy="75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❏"/>
            </a:pPr>
            <a:r>
              <a:rPr lang="en-US"/>
              <a:t>Nếu ảnh </a:t>
            </a:r>
            <a:r>
              <a:rPr lang="en-US">
                <a:solidFill>
                  <a:srgbClr val="0000FF"/>
                </a:solidFill>
              </a:rPr>
              <a:t>&lt; 256KB</a:t>
            </a:r>
            <a:r>
              <a:rPr lang="en-US"/>
              <a:t>: sử dụng cột kiểu </a:t>
            </a:r>
            <a:r>
              <a:rPr lang="en-US">
                <a:solidFill>
                  <a:srgbClr val="FF0000"/>
                </a:solidFill>
              </a:rPr>
              <a:t>VarBinary(max) </a:t>
            </a:r>
            <a:r>
              <a:rPr lang="en-US"/>
              <a:t>thì hiệu năng tốt hơn</a:t>
            </a:r>
            <a:endParaRPr/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❏"/>
            </a:pPr>
            <a:r>
              <a:rPr lang="en-US"/>
              <a:t>Nếu ảnh </a:t>
            </a:r>
            <a:r>
              <a:rPr lang="en-US">
                <a:solidFill>
                  <a:srgbClr val="0000FF"/>
                </a:solidFill>
              </a:rPr>
              <a:t>&gt; 1MB</a:t>
            </a:r>
            <a:r>
              <a:rPr lang="en-US"/>
              <a:t>: Lưu trên </a:t>
            </a:r>
            <a:r>
              <a:rPr lang="en-US">
                <a:solidFill>
                  <a:srgbClr val="0000FF"/>
                </a:solidFill>
              </a:rPr>
              <a:t>ổ đĩa</a:t>
            </a:r>
            <a:r>
              <a:rPr lang="en-US"/>
              <a:t> thì hiệu năng tốt hơn</a:t>
            </a:r>
            <a:endParaRPr/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❏"/>
            </a:pPr>
            <a:r>
              <a:rPr lang="en-US"/>
              <a:t>Ở giữa 256KB và 1MB: thích lưu đâu thì lưu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600"/>
              <a:buNone/>
            </a:pPr>
            <a:r>
              <a:rPr lang="en-US"/>
              <a:t>Nguồn tham khảo: </a:t>
            </a:r>
            <a:r>
              <a:rPr b="1" lang="en-US"/>
              <a:t>To BLOB or Not To BLOB: Large Object Storage in a Database or a Filesystem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http://research.microsoft.com/apps/pubs/default.aspx?id=64525</a:t>
            </a: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22a9a045e75_1_14"/>
          <p:cNvSpPr txBox="1"/>
          <p:nvPr>
            <p:ph type="title"/>
          </p:nvPr>
        </p:nvSpPr>
        <p:spPr>
          <a:xfrm>
            <a:off x="141300" y="0"/>
            <a:ext cx="9012000" cy="13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Chuyển đổi ảnh thành mảng byte </a:t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2" name="Google Shape;382;g22a9a045e75_1_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193200"/>
            <a:ext cx="7378870" cy="4096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22a9a045e75_1_19"/>
          <p:cNvSpPr txBox="1"/>
          <p:nvPr>
            <p:ph type="title"/>
          </p:nvPr>
        </p:nvSpPr>
        <p:spPr>
          <a:xfrm>
            <a:off x="141300" y="0"/>
            <a:ext cx="9012000" cy="13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>
                <a:solidFill>
                  <a:schemeClr val="lt1"/>
                </a:solidFill>
              </a:rPr>
              <a:t>Chuyển mảng byte ngược lại thành ảnh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388" name="Google Shape;388;g22a9a045e75_1_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193200"/>
            <a:ext cx="8749483" cy="4096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22a9a045e75_1_24"/>
          <p:cNvSpPr txBox="1"/>
          <p:nvPr>
            <p:ph type="title"/>
          </p:nvPr>
        </p:nvSpPr>
        <p:spPr>
          <a:xfrm>
            <a:off x="141300" y="0"/>
            <a:ext cx="9012000" cy="13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>
                <a:solidFill>
                  <a:schemeClr val="lt1"/>
                </a:solidFill>
              </a:rPr>
              <a:t>Nên lưu cột chứa ảnh ở đâu?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94" name="Google Shape;394;g22a9a045e75_1_24"/>
          <p:cNvSpPr txBox="1"/>
          <p:nvPr>
            <p:ph idx="1" type="body"/>
          </p:nvPr>
        </p:nvSpPr>
        <p:spPr>
          <a:xfrm>
            <a:off x="141300" y="1624889"/>
            <a:ext cx="8932200" cy="75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2600"/>
              <a:buNone/>
            </a:pPr>
            <a:r>
              <a:rPr lang="en-US"/>
              <a:t>Nên tách ra thành bảng riêng để backup dễ hơn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a4f0fe4a2a_0_0"/>
          <p:cNvSpPr txBox="1"/>
          <p:nvPr>
            <p:ph type="title"/>
          </p:nvPr>
        </p:nvSpPr>
        <p:spPr>
          <a:xfrm>
            <a:off x="381000" y="152400"/>
            <a:ext cx="87630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hot trends</a:t>
            </a:r>
            <a:endParaRPr/>
          </a:p>
        </p:txBody>
      </p:sp>
      <p:sp>
        <p:nvSpPr>
          <p:cNvPr id="106" name="Google Shape;106;g1a4f0fe4a2a_0_0"/>
          <p:cNvSpPr txBox="1"/>
          <p:nvPr>
            <p:ph idx="1" type="body"/>
          </p:nvPr>
        </p:nvSpPr>
        <p:spPr>
          <a:xfrm>
            <a:off x="381000" y="1600200"/>
            <a:ext cx="8610600" cy="4724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/>
              <a:t>MongoDB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/>
              <a:t>Firebase</a:t>
            </a:r>
            <a:endParaRPr/>
          </a:p>
        </p:txBody>
      </p:sp>
      <p:sp>
        <p:nvSpPr>
          <p:cNvPr id="107" name="Google Shape;107;g1a4f0fe4a2a_0_0"/>
          <p:cNvSpPr txBox="1"/>
          <p:nvPr>
            <p:ph idx="12" type="sldNum"/>
          </p:nvPr>
        </p:nvSpPr>
        <p:spPr>
          <a:xfrm>
            <a:off x="6858000" y="632460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7"/>
          <p:cNvSpPr txBox="1"/>
          <p:nvPr>
            <p:ph type="title"/>
          </p:nvPr>
        </p:nvSpPr>
        <p:spPr>
          <a:xfrm>
            <a:off x="381000" y="152400"/>
            <a:ext cx="8763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Quattrocento Sans"/>
              <a:buNone/>
            </a:pPr>
            <a:r>
              <a:rPr lang="en-US"/>
              <a:t>Để bắt đầu, cần tập trung</a:t>
            </a:r>
            <a:endParaRPr/>
          </a:p>
        </p:txBody>
      </p:sp>
      <p:sp>
        <p:nvSpPr>
          <p:cNvPr id="113" name="Google Shape;113;p7"/>
          <p:cNvSpPr txBox="1"/>
          <p:nvPr>
            <p:ph idx="1" type="body"/>
          </p:nvPr>
        </p:nvSpPr>
        <p:spPr>
          <a:xfrm>
            <a:off x="381000" y="1600200"/>
            <a:ext cx="86106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Noto Sans Symbols"/>
              <a:buChar char="❑"/>
            </a:pPr>
            <a:r>
              <a:rPr lang="en-US"/>
              <a:t>System.Data.</a:t>
            </a:r>
            <a:r>
              <a:rPr lang="en-US">
                <a:solidFill>
                  <a:schemeClr val="accent1"/>
                </a:solidFill>
              </a:rPr>
              <a:t>OleDb</a:t>
            </a:r>
            <a:r>
              <a:rPr lang="en-US"/>
              <a:t>: </a:t>
            </a:r>
            <a:r>
              <a:rPr b="1" lang="en-US"/>
              <a:t>Access</a:t>
            </a:r>
            <a:endParaRPr/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Noto Sans Symbols"/>
              <a:buChar char="❑"/>
            </a:pPr>
            <a:r>
              <a:rPr lang="en-US"/>
              <a:t>System.Data.</a:t>
            </a:r>
            <a:r>
              <a:rPr lang="en-US">
                <a:solidFill>
                  <a:schemeClr val="accent1"/>
                </a:solidFill>
              </a:rPr>
              <a:t>SqlClient</a:t>
            </a:r>
            <a:r>
              <a:rPr lang="en-US"/>
              <a:t>:</a:t>
            </a:r>
            <a:r>
              <a:rPr b="1" lang="en-US"/>
              <a:t> SQL Server</a:t>
            </a:r>
            <a:endParaRPr/>
          </a:p>
          <a:p>
            <a:pPr indent="-279400" lvl="0" marL="457200" rtl="0" algn="l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Noto Sans Symbols"/>
              <a:buNone/>
            </a:pPr>
            <a:r>
              <a:t/>
            </a:r>
            <a:endParaRPr/>
          </a:p>
          <a:p>
            <a:pPr indent="-457200" lvl="0" marL="457200" rtl="0" algn="l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Noto Sans Symbols"/>
              <a:buChar char="❑"/>
            </a:pPr>
            <a:r>
              <a:rPr lang="en-US"/>
              <a:t>Câu hỏi</a:t>
            </a:r>
            <a:endParaRPr/>
          </a:p>
          <a:p>
            <a:pPr indent="-342900" lvl="1" marL="800100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Tại sao lại là Access và SQL Server?</a:t>
            </a:r>
            <a:endParaRPr/>
          </a:p>
          <a:p>
            <a:pPr indent="-342900" lvl="1" marL="800100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Thao tác với SQL Server thì nên dùng thư viện nào trong hai cái ở trên?</a:t>
            </a:r>
            <a:endParaRPr/>
          </a:p>
        </p:txBody>
      </p:sp>
      <p:sp>
        <p:nvSpPr>
          <p:cNvPr id="114" name="Google Shape;114;p7"/>
          <p:cNvSpPr txBox="1"/>
          <p:nvPr>
            <p:ph idx="12" type="sldNum"/>
          </p:nvPr>
        </p:nvSpPr>
        <p:spPr>
          <a:xfrm>
            <a:off x="6858000" y="63246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4"/>
          <p:cNvSpPr txBox="1"/>
          <p:nvPr>
            <p:ph type="title"/>
          </p:nvPr>
        </p:nvSpPr>
        <p:spPr>
          <a:xfrm>
            <a:off x="381000" y="152400"/>
            <a:ext cx="8763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Quattrocento Sans"/>
              <a:buNone/>
            </a:pPr>
            <a:r>
              <a:rPr lang="en-US"/>
              <a:t>5 bước chính khi thao tác</a:t>
            </a:r>
            <a:endParaRPr/>
          </a:p>
        </p:txBody>
      </p:sp>
      <p:sp>
        <p:nvSpPr>
          <p:cNvPr id="120" name="Google Shape;120;p14"/>
          <p:cNvSpPr txBox="1"/>
          <p:nvPr>
            <p:ph idx="1" type="body"/>
          </p:nvPr>
        </p:nvSpPr>
        <p:spPr>
          <a:xfrm>
            <a:off x="381000" y="1600200"/>
            <a:ext cx="86106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0" marL="514350" rtl="0" algn="l">
              <a:spcBef>
                <a:spcPts val="0"/>
              </a:spcBef>
              <a:spcAft>
                <a:spcPts val="0"/>
              </a:spcAft>
              <a:buSzPts val="2800"/>
              <a:buFont typeface="Calibri"/>
              <a:buAutoNum type="arabicPeriod"/>
            </a:pPr>
            <a:r>
              <a:rPr b="1" lang="en-US">
                <a:solidFill>
                  <a:srgbClr val="FF0000"/>
                </a:solidFill>
              </a:rPr>
              <a:t>Mở kết nối </a:t>
            </a:r>
            <a:r>
              <a:rPr lang="en-US"/>
              <a:t>tới CSDL</a:t>
            </a:r>
            <a:endParaRPr/>
          </a:p>
          <a:p>
            <a:pPr indent="-514350" lvl="0" marL="514350" rtl="0" algn="l">
              <a:spcBef>
                <a:spcPts val="560"/>
              </a:spcBef>
              <a:spcAft>
                <a:spcPts val="0"/>
              </a:spcAft>
              <a:buSzPts val="2800"/>
              <a:buFont typeface="Calibri"/>
              <a:buAutoNum type="arabicPeriod"/>
            </a:pPr>
            <a:r>
              <a:rPr lang="en-US"/>
              <a:t>Chuẩn bị </a:t>
            </a:r>
            <a:r>
              <a:rPr lang="en-US" u="sng"/>
              <a:t>câu truy vấn</a:t>
            </a:r>
            <a:endParaRPr/>
          </a:p>
          <a:p>
            <a:pPr indent="-514350" lvl="0" marL="514350" rtl="0" algn="l">
              <a:spcBef>
                <a:spcPts val="560"/>
              </a:spcBef>
              <a:spcAft>
                <a:spcPts val="0"/>
              </a:spcAft>
              <a:buSzPts val="2800"/>
              <a:buFont typeface="Calibri"/>
              <a:buAutoNum type="arabicPeriod"/>
            </a:pPr>
            <a:r>
              <a:rPr i="1" lang="en-US"/>
              <a:t>Thực thi </a:t>
            </a:r>
            <a:r>
              <a:rPr lang="en-US"/>
              <a:t>câu truy vấn</a:t>
            </a:r>
            <a:endParaRPr/>
          </a:p>
          <a:p>
            <a:pPr indent="-514350" lvl="0" marL="514350" rtl="0" algn="l">
              <a:spcBef>
                <a:spcPts val="560"/>
              </a:spcBef>
              <a:spcAft>
                <a:spcPts val="0"/>
              </a:spcAft>
              <a:buSzPts val="2800"/>
              <a:buFont typeface="Calibri"/>
              <a:buAutoNum type="arabicPeriod"/>
            </a:pPr>
            <a:r>
              <a:rPr i="1" lang="en-US"/>
              <a:t>Xử lí kết quả</a:t>
            </a:r>
            <a:r>
              <a:rPr lang="en-US"/>
              <a:t> trả về</a:t>
            </a:r>
            <a:endParaRPr/>
          </a:p>
          <a:p>
            <a:pPr indent="-514350" lvl="0" marL="514350" rtl="0" algn="l">
              <a:spcBef>
                <a:spcPts val="560"/>
              </a:spcBef>
              <a:spcAft>
                <a:spcPts val="0"/>
              </a:spcAft>
              <a:buSzPts val="2800"/>
              <a:buFont typeface="Calibri"/>
              <a:buAutoNum type="arabicPeriod"/>
            </a:pPr>
            <a:r>
              <a:rPr b="1" lang="en-US">
                <a:solidFill>
                  <a:srgbClr val="FF0000"/>
                </a:solidFill>
              </a:rPr>
              <a:t>Đóng kết nối </a:t>
            </a:r>
            <a:r>
              <a:rPr lang="en-US"/>
              <a:t>tới CSDL</a:t>
            </a:r>
            <a:endParaRPr/>
          </a:p>
          <a:p>
            <a:pPr indent="-279400" lvl="0" marL="457200" rtl="0" algn="l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121" name="Google Shape;121;p14"/>
          <p:cNvSpPr txBox="1"/>
          <p:nvPr>
            <p:ph idx="12" type="sldNum"/>
          </p:nvPr>
        </p:nvSpPr>
        <p:spPr>
          <a:xfrm>
            <a:off x="6858000" y="63246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22" name="Google Shape;12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8174" y="4331263"/>
            <a:ext cx="3057217" cy="2292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28222" y="4331263"/>
            <a:ext cx="2226191" cy="22929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a4f0fe4a2a_0_7"/>
          <p:cNvSpPr txBox="1"/>
          <p:nvPr>
            <p:ph type="title"/>
          </p:nvPr>
        </p:nvSpPr>
        <p:spPr>
          <a:xfrm>
            <a:off x="381000" y="152400"/>
            <a:ext cx="87630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Thêm NuGet package</a:t>
            </a:r>
            <a:endParaRPr/>
          </a:p>
        </p:txBody>
      </p:sp>
      <p:sp>
        <p:nvSpPr>
          <p:cNvPr id="130" name="Google Shape;130;g1a4f0fe4a2a_0_7"/>
          <p:cNvSpPr txBox="1"/>
          <p:nvPr>
            <p:ph idx="1" type="body"/>
          </p:nvPr>
        </p:nvSpPr>
        <p:spPr>
          <a:xfrm>
            <a:off x="381000" y="1600200"/>
            <a:ext cx="8610600" cy="4724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9900FF"/>
                </a:solidFill>
              </a:rPr>
              <a:t>Microsoft.Data.SqlClient</a:t>
            </a:r>
            <a:r>
              <a:rPr lang="en-US"/>
              <a:t> (chỉ dành cho .net 7)</a:t>
            </a:r>
            <a:endParaRPr/>
          </a:p>
        </p:txBody>
      </p:sp>
      <p:sp>
        <p:nvSpPr>
          <p:cNvPr id="131" name="Google Shape;131;g1a4f0fe4a2a_0_7"/>
          <p:cNvSpPr txBox="1"/>
          <p:nvPr>
            <p:ph idx="12" type="sldNum"/>
          </p:nvPr>
        </p:nvSpPr>
        <p:spPr>
          <a:xfrm>
            <a:off x="6858000" y="632460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5"/>
          <p:cNvSpPr txBox="1"/>
          <p:nvPr>
            <p:ph type="title"/>
          </p:nvPr>
        </p:nvSpPr>
        <p:spPr>
          <a:xfrm>
            <a:off x="527050" y="229393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Quattrocento Sans"/>
              <a:buNone/>
            </a:pPr>
            <a:r>
              <a:rPr lang="en-US"/>
              <a:t>1. Mở kết nối</a:t>
            </a:r>
            <a:endParaRPr/>
          </a:p>
        </p:txBody>
      </p:sp>
      <p:sp>
        <p:nvSpPr>
          <p:cNvPr id="137" name="Google Shape;137;p15"/>
          <p:cNvSpPr txBox="1"/>
          <p:nvPr>
            <p:ph idx="4294967295" type="sldNum"/>
          </p:nvPr>
        </p:nvSpPr>
        <p:spPr>
          <a:xfrm>
            <a:off x="7010400" y="63246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lueGlossy2014Theme">
  <a:themeElements>
    <a:clrScheme name="Office 2007-2010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2014-01-21T07:24:28Z</dcterms:created>
  <dc:creator>tdquang7@gmail.com</dc:creator>
</cp:coreProperties>
</file>