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9144000" cy="6858000"/>
  <p:embeddedFontLst>
    <p:embeddedFont>
      <p:font typeface="Quattrocento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hpn1JEotxV49aQTJAgtzx7IeSE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Quattrocento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italic.fntdata"/><Relationship Id="rId14" Type="http://schemas.openxmlformats.org/officeDocument/2006/relationships/font" Target="fonts/QuattrocentoSans-bold.fntdata"/><Relationship Id="rId17" Type="http://customschemas.google.com/relationships/presentationmetadata" Target="metadata"/><Relationship Id="rId16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2f1961354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2f1961354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2f1961354_0_24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2f1961354_0_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2f1961354_0_33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2f1961354_0_3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2f1961354_0_4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2f1961354_0_4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2f1961354_0_47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2f1961354_0_4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2f1961354_0_54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2f1961354_0_5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b="0" sz="7200" u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397794" y="421798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u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1"/>
          <p:cNvSpPr/>
          <p:nvPr/>
        </p:nvSpPr>
        <p:spPr>
          <a:xfrm rot="-5400000">
            <a:off x="7873492" y="5587492"/>
            <a:ext cx="1271016" cy="1270000"/>
          </a:xfrm>
          <a:prstGeom prst="rtTriangle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" name="Google Shape;15;p11"/>
          <p:cNvGrpSpPr/>
          <p:nvPr/>
        </p:nvGrpSpPr>
        <p:grpSpPr>
          <a:xfrm>
            <a:off x="-1731650" y="1694705"/>
            <a:ext cx="10875650" cy="7455224"/>
            <a:chOff x="-1731650" y="1694705"/>
            <a:chExt cx="10875650" cy="7455224"/>
          </a:xfrm>
        </p:grpSpPr>
        <p:pic>
          <p:nvPicPr>
            <p:cNvPr id="16" name="Google Shape;16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1694705"/>
              <a:ext cx="9144000" cy="23414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11"/>
            <p:cNvSpPr/>
            <p:nvPr/>
          </p:nvSpPr>
          <p:spPr>
            <a:xfrm rot="-3654751">
              <a:off x="2485973" y="9936"/>
              <a:ext cx="2251314" cy="10976464"/>
            </a:xfrm>
            <a:prstGeom prst="moon">
              <a:avLst>
                <a:gd fmla="val 50000" name="adj"/>
              </a:avLst>
            </a:prstGeom>
            <a:solidFill>
              <a:schemeClr val="lt1">
                <a:alpha val="1529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530600"/>
            <a:ext cx="9144000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0"/>
          <p:cNvSpPr txBox="1"/>
          <p:nvPr>
            <p:ph type="title"/>
          </p:nvPr>
        </p:nvSpPr>
        <p:spPr>
          <a:xfrm>
            <a:off x="584200" y="25225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/>
        </p:nvSpPr>
        <p:spPr>
          <a:xfrm rot="-3654751">
            <a:off x="1137276" y="1531456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1"/>
          <p:cNvSpPr txBox="1"/>
          <p:nvPr>
            <p:ph type="title"/>
          </p:nvPr>
        </p:nvSpPr>
        <p:spPr>
          <a:xfrm>
            <a:off x="457200" y="323972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Quattrocento Sans"/>
              <a:buNone/>
              <a:defRPr sz="60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/>
          <p:nvPr/>
        </p:nvSpPr>
        <p:spPr>
          <a:xfrm rot="-3654751">
            <a:off x="2675064" y="-430330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1"/>
          <p:cNvSpPr/>
          <p:nvPr/>
        </p:nvSpPr>
        <p:spPr>
          <a:xfrm>
            <a:off x="3924300" y="4733540"/>
            <a:ext cx="1295400" cy="1286933"/>
          </a:xfrm>
          <a:prstGeom prst="ellipse">
            <a:avLst/>
          </a:prstGeom>
          <a:noFill/>
          <a:ln cap="flat" cmpd="sng" w="2254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ction Header">
  <p:cSld name="3_Section 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2"/>
          <p:cNvSpPr txBox="1"/>
          <p:nvPr>
            <p:ph type="title"/>
          </p:nvPr>
        </p:nvSpPr>
        <p:spPr>
          <a:xfrm>
            <a:off x="3803073" y="4200698"/>
            <a:ext cx="4707082" cy="876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/>
          <p:nvPr/>
        </p:nvSpPr>
        <p:spPr>
          <a:xfrm rot="-3654751">
            <a:off x="1137276" y="1531456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" name="Google Shape;77;p22"/>
          <p:cNvCxnSpPr/>
          <p:nvPr/>
        </p:nvCxnSpPr>
        <p:spPr>
          <a:xfrm>
            <a:off x="3803073" y="5077691"/>
            <a:ext cx="4756001" cy="1"/>
          </a:xfrm>
          <a:prstGeom prst="straightConnector1">
            <a:avLst/>
          </a:prstGeom>
          <a:noFill/>
          <a:ln cap="flat" cmpd="sng" w="318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39000" rotWithShape="0" dir="5400000" dist="25400">
              <a:srgbClr val="000000"/>
            </a:outerShdw>
          </a:effectLst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ection Header">
  <p:cSld name="4_Section 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0553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3"/>
          <p:cNvSpPr txBox="1"/>
          <p:nvPr>
            <p:ph type="title"/>
          </p:nvPr>
        </p:nvSpPr>
        <p:spPr>
          <a:xfrm>
            <a:off x="5404393" y="1193663"/>
            <a:ext cx="3465286" cy="434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/>
          <p:nvPr/>
        </p:nvSpPr>
        <p:spPr>
          <a:xfrm rot="-3654751">
            <a:off x="1137276" y="1531456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Header">
  <p:cSld name="2_Section 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2405" y="1489809"/>
            <a:ext cx="5988167" cy="3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4"/>
          <p:cNvSpPr/>
          <p:nvPr/>
        </p:nvSpPr>
        <p:spPr>
          <a:xfrm rot="-3654751">
            <a:off x="368711" y="943707"/>
            <a:ext cx="2251314" cy="7188200"/>
          </a:xfrm>
          <a:prstGeom prst="moon">
            <a:avLst>
              <a:gd fmla="val 50000" name="adj"/>
            </a:avLst>
          </a:prstGeom>
          <a:solidFill>
            <a:schemeClr val="lt1">
              <a:alpha val="1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4"/>
          <p:cNvSpPr txBox="1"/>
          <p:nvPr>
            <p:ph type="title"/>
          </p:nvPr>
        </p:nvSpPr>
        <p:spPr>
          <a:xfrm>
            <a:off x="117828" y="2582009"/>
            <a:ext cx="5575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6" name="Google Shape;8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96200" y="0"/>
            <a:ext cx="1447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2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2"/>
          <p:cNvSpPr/>
          <p:nvPr/>
        </p:nvSpPr>
        <p:spPr>
          <a:xfrm rot="-3654751">
            <a:off x="2935426" y="-1836471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694705"/>
            <a:ext cx="7962900" cy="234146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  <a:defRPr sz="6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/>
          <p:nvPr/>
        </p:nvSpPr>
        <p:spPr>
          <a:xfrm rot="-3654751">
            <a:off x="2934706" y="-1031464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694705"/>
            <a:ext cx="7962900" cy="23414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4"/>
          <p:cNvSpPr txBox="1"/>
          <p:nvPr>
            <p:ph type="title"/>
          </p:nvPr>
        </p:nvSpPr>
        <p:spPr>
          <a:xfrm>
            <a:off x="527050" y="22939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  <a:defRPr sz="6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/>
          <p:nvPr/>
        </p:nvSpPr>
        <p:spPr>
          <a:xfrm rot="-3654751">
            <a:off x="2934706" y="-1031464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tdqua_000\Desktop\coffe_tea_01.png" id="32" name="Google Shape;3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7055" y="4114800"/>
            <a:ext cx="2231811" cy="2622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5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15"/>
          <p:cNvSpPr/>
          <p:nvPr/>
        </p:nvSpPr>
        <p:spPr>
          <a:xfrm rot="-3654751">
            <a:off x="2935426" y="-1836471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❑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❑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❑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❑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❑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❑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16"/>
          <p:cNvGrpSpPr/>
          <p:nvPr/>
        </p:nvGrpSpPr>
        <p:grpSpPr>
          <a:xfrm>
            <a:off x="-1282197" y="0"/>
            <a:ext cx="10686559" cy="7303522"/>
            <a:chOff x="-1282197" y="0"/>
            <a:chExt cx="10686559" cy="7303522"/>
          </a:xfrm>
        </p:grpSpPr>
        <p:pic>
          <p:nvPicPr>
            <p:cNvPr id="43" name="Google Shape;43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2"/>
              <a:ext cx="9144000" cy="137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44;p16"/>
            <p:cNvSpPr/>
            <p:nvPr/>
          </p:nvSpPr>
          <p:spPr>
            <a:xfrm rot="-3654751">
              <a:off x="2935426" y="-1836471"/>
              <a:ext cx="2251314" cy="10976464"/>
            </a:xfrm>
            <a:prstGeom prst="moon">
              <a:avLst>
                <a:gd fmla="val 50000" name="adj"/>
              </a:avLst>
            </a:prstGeom>
            <a:solidFill>
              <a:schemeClr val="lt1">
                <a:alpha val="1529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" name="Google Shape;4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5287" y="1554978"/>
            <a:ext cx="4169664" cy="654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7531" y="1547452"/>
            <a:ext cx="4270248" cy="645333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7010400" y="597586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313779" y="1546224"/>
            <a:ext cx="4268788" cy="63976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4748212" y="1563233"/>
            <a:ext cx="4167188" cy="639762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6"/>
          <p:cNvSpPr txBox="1"/>
          <p:nvPr>
            <p:ph idx="3" type="body"/>
          </p:nvPr>
        </p:nvSpPr>
        <p:spPr>
          <a:xfrm>
            <a:off x="313779" y="2193469"/>
            <a:ext cx="4268788" cy="4340226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❑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❑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❑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❑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16"/>
          <p:cNvSpPr txBox="1"/>
          <p:nvPr>
            <p:ph idx="4" type="body"/>
          </p:nvPr>
        </p:nvSpPr>
        <p:spPr>
          <a:xfrm>
            <a:off x="4757737" y="2207211"/>
            <a:ext cx="4167187" cy="4322763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❑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Char char="❑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Noto Sans Symbols"/>
              <a:buChar char="❑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❑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Char char="❑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17"/>
          <p:cNvSpPr/>
          <p:nvPr/>
        </p:nvSpPr>
        <p:spPr>
          <a:xfrm rot="-3654751">
            <a:off x="2935426" y="-1836471"/>
            <a:ext cx="2251314" cy="10976464"/>
          </a:xfrm>
          <a:prstGeom prst="moon">
            <a:avLst>
              <a:gd fmla="val 50000" name="adj"/>
            </a:avLst>
          </a:prstGeom>
          <a:solidFill>
            <a:schemeClr val="lt1">
              <a:alpha val="1529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04_Image Collection\01_ICON\Question\Help.png" id="57" name="Google Shape;5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500" y="1782762"/>
            <a:ext cx="51054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22859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629402"/>
            <a:ext cx="9144000" cy="22859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9"/>
          <p:cNvSpPr txBox="1"/>
          <p:nvPr>
            <p:ph idx="12" type="sldNum"/>
          </p:nvPr>
        </p:nvSpPr>
        <p:spPr>
          <a:xfrm>
            <a:off x="6858000" y="6324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earn.microsoft.com/en-us/office/open-xml/open-xml-sd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Thao tác với Excel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397794" y="421798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Open XML SDK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2f1961354_0_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Thư viện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212f1961354_0_0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spcBef>
                <a:spcPts val="560"/>
              </a:spcBef>
              <a:spcAft>
                <a:spcPts val="0"/>
              </a:spcAft>
              <a:buSzPts val="2700"/>
              <a:buFont typeface="Arial"/>
              <a:buChar char="❑"/>
            </a:pPr>
            <a:r>
              <a:rPr lang="en-US" sz="2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https://learn.microsoft.com/en-us/office/open-xml/open-xml-sdk</a:t>
            </a:r>
            <a:r>
              <a:rPr lang="en-US" sz="2700">
                <a:latin typeface="Arial"/>
                <a:ea typeface="Arial"/>
                <a:cs typeface="Arial"/>
                <a:sym typeface="Arial"/>
              </a:rPr>
              <a:t> </a:t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560"/>
              </a:spcBef>
              <a:spcAft>
                <a:spcPts val="0"/>
              </a:spcAft>
              <a:buSzPts val="2700"/>
              <a:buChar char="❑"/>
            </a:pPr>
            <a:r>
              <a:rPr lang="en-US" sz="2700">
                <a:latin typeface="Arial"/>
                <a:ea typeface="Arial"/>
                <a:cs typeface="Arial"/>
                <a:sym typeface="Arial"/>
              </a:rPr>
              <a:t>NuGet:</a:t>
            </a: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7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DocumentFormat.OpenXml</a:t>
            </a:r>
            <a:endParaRPr b="1" sz="27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12f1961354_0_0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2f1961354_0_24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Mở file để đọc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12f1961354_0_24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FF"/>
                </a:solidFill>
              </a:rPr>
              <a:t>string </a:t>
            </a:r>
            <a:r>
              <a:rPr lang="en-US" sz="2500"/>
              <a:t>filename = "</a:t>
            </a:r>
            <a:r>
              <a:rPr lang="en-US" sz="2500">
                <a:solidFill>
                  <a:srgbClr val="FF0000"/>
                </a:solidFill>
              </a:rPr>
              <a:t>OldShop.xlsx</a:t>
            </a:r>
            <a:r>
              <a:rPr lang="en-US" sz="2500"/>
              <a:t>";</a:t>
            </a:r>
            <a:endParaRPr sz="25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FF"/>
                </a:solidFill>
              </a:rPr>
              <a:t>var </a:t>
            </a:r>
            <a:r>
              <a:rPr lang="en-US" sz="2500"/>
              <a:t>document = </a:t>
            </a:r>
            <a:r>
              <a:rPr lang="en-US" sz="2500">
                <a:solidFill>
                  <a:srgbClr val="9900FF"/>
                </a:solidFill>
              </a:rPr>
              <a:t>SpreadsheetDocument</a:t>
            </a:r>
            <a:r>
              <a:rPr lang="en-US" sz="2500"/>
              <a:t>.Open(filename, </a:t>
            </a:r>
            <a:r>
              <a:rPr lang="en-US" sz="2500">
                <a:solidFill>
                  <a:srgbClr val="0000FF"/>
                </a:solidFill>
              </a:rPr>
              <a:t>false</a:t>
            </a:r>
            <a:r>
              <a:rPr lang="en-US" sz="2500"/>
              <a:t>)</a:t>
            </a:r>
            <a:endParaRPr sz="2500"/>
          </a:p>
        </p:txBody>
      </p:sp>
      <p:sp>
        <p:nvSpPr>
          <p:cNvPr id="108" name="Google Shape;108;g212f1961354_0_24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2f1961354_0_33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Lấy danh sách các sheets</a:t>
            </a:r>
            <a:endParaRPr/>
          </a:p>
        </p:txBody>
      </p:sp>
      <p:sp>
        <p:nvSpPr>
          <p:cNvPr id="114" name="Google Shape;114;g212f1961354_0_33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var </a:t>
            </a:r>
            <a:r>
              <a:rPr lang="en-US"/>
              <a:t>wbPart = document.</a:t>
            </a:r>
            <a:r>
              <a:rPr lang="en-US">
                <a:solidFill>
                  <a:srgbClr val="FF9900"/>
                </a:solidFill>
              </a:rPr>
              <a:t>WorkbookPart</a:t>
            </a:r>
            <a:r>
              <a:rPr lang="en-US"/>
              <a:t>!;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var </a:t>
            </a:r>
            <a:r>
              <a:rPr lang="en-US"/>
              <a:t>sheets = wbPart.</a:t>
            </a:r>
            <a:r>
              <a:rPr lang="en-US">
                <a:solidFill>
                  <a:srgbClr val="FF9900"/>
                </a:solidFill>
              </a:rPr>
              <a:t>Workbook</a:t>
            </a:r>
            <a:r>
              <a:rPr lang="en-US"/>
              <a:t>.Descendants&lt;</a:t>
            </a:r>
            <a:r>
              <a:rPr lang="en-US">
                <a:solidFill>
                  <a:srgbClr val="9900FF"/>
                </a:solidFill>
              </a:rPr>
              <a:t>Sheet</a:t>
            </a:r>
            <a:r>
              <a:rPr lang="en-US"/>
              <a:t>&gt;()!;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12f1961354_0_33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2f1961354_0_40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Lấy các ô của sheet</a:t>
            </a:r>
            <a:endParaRPr/>
          </a:p>
        </p:txBody>
      </p:sp>
      <p:sp>
        <p:nvSpPr>
          <p:cNvPr id="121" name="Google Shape;121;g212f1961354_0_40"/>
          <p:cNvSpPr txBox="1"/>
          <p:nvPr>
            <p:ph idx="1" type="body"/>
          </p:nvPr>
        </p:nvSpPr>
        <p:spPr>
          <a:xfrm>
            <a:off x="381000" y="1600200"/>
            <a:ext cx="8610600" cy="472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66FF"/>
                </a:solidFill>
              </a:rPr>
              <a:t>var </a:t>
            </a:r>
            <a:r>
              <a:rPr lang="en-US" sz="2400"/>
              <a:t>sheet = sheets.</a:t>
            </a:r>
            <a:r>
              <a:rPr lang="en-US" sz="2400">
                <a:solidFill>
                  <a:srgbClr val="38761D"/>
                </a:solidFill>
              </a:rPr>
              <a:t>FirstOrDefault</a:t>
            </a:r>
            <a:r>
              <a:rPr lang="en-US" sz="2400"/>
              <a:t>(s =&gt; s.Name == "</a:t>
            </a:r>
            <a:r>
              <a:rPr lang="en-US" sz="2400">
                <a:solidFill>
                  <a:srgbClr val="FF0000"/>
                </a:solidFill>
              </a:rPr>
              <a:t>Products</a:t>
            </a:r>
            <a:r>
              <a:rPr lang="en-US" sz="2400"/>
              <a:t>");</a:t>
            </a:r>
            <a:endParaRPr sz="2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66FF"/>
                </a:solidFill>
              </a:rPr>
              <a:t>var </a:t>
            </a:r>
            <a:r>
              <a:rPr lang="en-US" sz="2400"/>
              <a:t>wsPart = (</a:t>
            </a:r>
            <a:r>
              <a:rPr lang="en-US" sz="2400">
                <a:solidFill>
                  <a:srgbClr val="9900FF"/>
                </a:solidFill>
              </a:rPr>
              <a:t>WorksheetPart</a:t>
            </a:r>
            <a:r>
              <a:rPr lang="en-US" sz="2400"/>
              <a:t>)(wbPart!.GetPartById(sheet.Id!));</a:t>
            </a:r>
            <a:endParaRPr sz="2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066FF"/>
                </a:solidFill>
              </a:rPr>
              <a:t>var </a:t>
            </a:r>
            <a:r>
              <a:rPr lang="en-US" sz="2400"/>
              <a:t>cells = wsPart.</a:t>
            </a:r>
            <a:r>
              <a:rPr lang="en-US" sz="2400">
                <a:solidFill>
                  <a:srgbClr val="9900FF"/>
                </a:solidFill>
              </a:rPr>
              <a:t>Worksheet</a:t>
            </a:r>
            <a:r>
              <a:rPr lang="en-US" sz="2400"/>
              <a:t>.</a:t>
            </a:r>
            <a:r>
              <a:rPr lang="en-US" sz="2400">
                <a:solidFill>
                  <a:srgbClr val="38761D"/>
                </a:solidFill>
              </a:rPr>
              <a:t>Descendants</a:t>
            </a:r>
            <a:r>
              <a:rPr lang="en-US" sz="2400"/>
              <a:t>&lt;</a:t>
            </a:r>
            <a:r>
              <a:rPr lang="en-US" sz="2400">
                <a:solidFill>
                  <a:srgbClr val="9900FF"/>
                </a:solidFill>
              </a:rPr>
              <a:t>Cell</a:t>
            </a:r>
            <a:r>
              <a:rPr lang="en-US" sz="2400"/>
              <a:t>&gt;();</a:t>
            </a:r>
            <a:endParaRPr sz="24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12f1961354_0_40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2f1961354_0_47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Duyệt qua các ô</a:t>
            </a:r>
            <a:endParaRPr/>
          </a:p>
        </p:txBody>
      </p:sp>
      <p:sp>
        <p:nvSpPr>
          <p:cNvPr id="128" name="Google Shape;128;g212f1961354_0_47"/>
          <p:cNvSpPr txBox="1"/>
          <p:nvPr>
            <p:ph idx="1" type="body"/>
          </p:nvPr>
        </p:nvSpPr>
        <p:spPr>
          <a:xfrm>
            <a:off x="381000" y="1600200"/>
            <a:ext cx="8610600" cy="525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int </a:t>
            </a:r>
            <a:r>
              <a:rPr lang="en-US"/>
              <a:t>row = 3;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rgbClr val="9900FF"/>
                </a:solidFill>
              </a:rPr>
              <a:t>Cell </a:t>
            </a:r>
            <a:r>
              <a:rPr lang="en-US"/>
              <a:t>idCell;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do </a:t>
            </a:r>
            <a:r>
              <a:rPr lang="en-US"/>
              <a:t>{</a:t>
            </a:r>
            <a:endParaRPr/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idCell = cells.</a:t>
            </a:r>
            <a:r>
              <a:rPr lang="en-US">
                <a:solidFill>
                  <a:srgbClr val="38761D"/>
                </a:solidFill>
              </a:rPr>
              <a:t>FirstOrDefault</a:t>
            </a:r>
            <a:r>
              <a:rPr lang="en-US"/>
              <a:t>(</a:t>
            </a:r>
            <a:endParaRPr/>
          </a:p>
          <a:p>
            <a:pPr indent="45720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c =&gt; c?.CellReference == </a:t>
            </a:r>
            <a:r>
              <a:rPr lang="en-US">
                <a:solidFill>
                  <a:srgbClr val="FF0000"/>
                </a:solidFill>
              </a:rPr>
              <a:t>$"B{row}"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)!;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if </a:t>
            </a:r>
            <a:r>
              <a:rPr lang="en-US"/>
              <a:t>(idCell?.InnerText.Length &gt; 0) {</a:t>
            </a:r>
            <a:endParaRPr/>
          </a:p>
          <a:p>
            <a:pPr indent="457200" lvl="0" marL="4572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FF"/>
                </a:solidFill>
              </a:rPr>
              <a:t>string </a:t>
            </a:r>
            <a:r>
              <a:rPr lang="en-US"/>
              <a:t>id = idCell.InnerText;                    </a:t>
            </a:r>
            <a:endParaRPr/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row++;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/>
              <a:t>} </a:t>
            </a:r>
            <a:r>
              <a:rPr lang="en-US">
                <a:solidFill>
                  <a:srgbClr val="0000FF"/>
                </a:solidFill>
              </a:rPr>
              <a:t>while </a:t>
            </a:r>
            <a:r>
              <a:rPr lang="en-US"/>
              <a:t>(idCell?.InnerText.Length &gt; 0);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12f1961354_0_47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2f1961354_0_54"/>
          <p:cNvSpPr txBox="1"/>
          <p:nvPr>
            <p:ph type="title"/>
          </p:nvPr>
        </p:nvSpPr>
        <p:spPr>
          <a:xfrm>
            <a:off x="381000" y="152400"/>
            <a:ext cx="87630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Lấy chuỗi từ bảng tra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12f1961354_0_54"/>
          <p:cNvSpPr txBox="1"/>
          <p:nvPr>
            <p:ph idx="1" type="body"/>
          </p:nvPr>
        </p:nvSpPr>
        <p:spPr>
          <a:xfrm>
            <a:off x="381000" y="1600200"/>
            <a:ext cx="8610600" cy="508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</a:rPr>
              <a:t>Cell </a:t>
            </a:r>
            <a:r>
              <a:rPr lang="en-US"/>
              <a:t>nameCell = cells.</a:t>
            </a:r>
            <a:r>
              <a:rPr lang="en-US">
                <a:solidFill>
                  <a:srgbClr val="38761D"/>
                </a:solidFill>
              </a:rPr>
              <a:t>FirstOrDefault</a:t>
            </a:r>
            <a:r>
              <a:rPr lang="en-US"/>
              <a:t>(</a:t>
            </a:r>
            <a:endParaRPr/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c =&gt; c?.CellReference ==</a:t>
            </a:r>
            <a:r>
              <a:rPr lang="en-US">
                <a:solidFill>
                  <a:srgbClr val="FF0000"/>
                </a:solidFill>
              </a:rPr>
              <a:t> $"C{row}</a:t>
            </a:r>
            <a:r>
              <a:rPr lang="en-US"/>
              <a:t>"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)!;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66FF"/>
                </a:solidFill>
              </a:rPr>
              <a:t>string </a:t>
            </a:r>
            <a:r>
              <a:rPr lang="en-US"/>
              <a:t>stringId = nameCell!.InnerText;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FF"/>
                </a:solidFill>
              </a:rPr>
              <a:t>var </a:t>
            </a:r>
            <a:r>
              <a:rPr lang="en-US"/>
              <a:t>stringTable = wbPart</a:t>
            </a:r>
            <a:endParaRPr/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.GetPartsOfType&lt;SharedStringTablePart&gt;()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.</a:t>
            </a:r>
            <a:r>
              <a:rPr lang="en-US">
                <a:solidFill>
                  <a:srgbClr val="38761D"/>
                </a:solidFill>
              </a:rPr>
              <a:t>FirstOrDefault</a:t>
            </a:r>
            <a:r>
              <a:rPr lang="en-US"/>
              <a:t>()!;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0066FF"/>
                </a:solidFill>
              </a:rPr>
              <a:t>string </a:t>
            </a:r>
            <a:r>
              <a:rPr lang="en-US"/>
              <a:t>name = stringTable.SharedStringTable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 	.ElementAt(</a:t>
            </a:r>
            <a:r>
              <a:rPr lang="en-US">
                <a:solidFill>
                  <a:srgbClr val="0066FF"/>
                </a:solidFill>
              </a:rPr>
              <a:t>int</a:t>
            </a:r>
            <a:r>
              <a:rPr lang="en-US"/>
              <a:t>.Parse(stringId)).</a:t>
            </a:r>
            <a:endParaRPr/>
          </a:p>
          <a:p>
            <a:pPr indent="45720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InnerText;</a:t>
            </a:r>
            <a:endParaRPr/>
          </a:p>
        </p:txBody>
      </p:sp>
      <p:sp>
        <p:nvSpPr>
          <p:cNvPr id="136" name="Google Shape;136;g212f1961354_0_54"/>
          <p:cNvSpPr txBox="1"/>
          <p:nvPr>
            <p:ph idx="12" type="sldNum"/>
          </p:nvPr>
        </p:nvSpPr>
        <p:spPr>
          <a:xfrm>
            <a:off x="6858000" y="632460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Theme2015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2016-05-20T21:20:11Z</dcterms:created>
  <dc:creator>Quang Tran Duy</dc:creator>
</cp:coreProperties>
</file>