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006699"/>
                </a:solidFill>
                <a:latin typeface="Arial"/>
              </a:rPr>
              <a:t>請按這裡編輯題名文字格式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HK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HK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&lt;日期/時間&gt;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&lt;頁尾&gt;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661A20A-21FC-41A8-A47B-3C9F1DD0B03D}" type="slidenum">
              <a:rPr b="0" lang="en-US" sz="1400" spc="-1" strike="noStrike">
                <a:latin typeface="Arial"/>
              </a:rPr>
              <a:t>&lt;編號&gt;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3200" spc="-1" strike="noStrike">
                <a:solidFill>
                  <a:srgbClr val="0066cc"/>
                </a:solidFill>
                <a:latin typeface="Arial"/>
              </a:rPr>
              <a:t>請按這裡編輯大綱文字格式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HK" sz="2800" spc="-1" strike="noStrike">
                <a:solidFill>
                  <a:srgbClr val="0066cc"/>
                </a:solid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400" spc="-1" strike="noStrike">
                <a:solidFill>
                  <a:srgbClr val="0066cc"/>
                </a:solid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HK" sz="2000" spc="-1" strike="noStrike">
                <a:solidFill>
                  <a:srgbClr val="0066cc"/>
                </a:solid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000" spc="-1" strike="noStrike">
                <a:solidFill>
                  <a:srgbClr val="0066cc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000" spc="-1" strike="noStrike">
                <a:solidFill>
                  <a:srgbClr val="0066cc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000" spc="-1" strike="noStrike">
                <a:solidFill>
                  <a:srgbClr val="0066cc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&lt;日期/時間&gt;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&lt;頁尾&gt;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7623437-0DD6-4744-8103-1521CAC0A601}" type="slidenum">
              <a:rPr b="0" lang="en-US" sz="1400" spc="-1" strike="noStrike">
                <a:latin typeface="Arial"/>
              </a:rPr>
              <a:t>&lt;編號&gt;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169000"/>
            <a:ext cx="9071640" cy="160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61075074H</a:t>
            </a:r>
            <a:r>
              <a:rPr b="0" lang="zh-HK" sz="4400" spc="-1" strike="noStrike">
                <a:solidFill>
                  <a:srgbClr val="006699"/>
                </a:solidFill>
                <a:latin typeface="Arial"/>
              </a:rPr>
              <a:t>隋嘉銘</a:t>
            </a:r>
            <a:br/>
            <a:r>
              <a:rPr b="0" lang="zh-HK" sz="4400" spc="-1" strike="noStrike">
                <a:solidFill>
                  <a:srgbClr val="006699"/>
                </a:solidFill>
                <a:latin typeface="Arial"/>
              </a:rPr>
              <a:t>期中報告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結論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1163160" y="2212560"/>
          <a:ext cx="7612920" cy="2158560"/>
        </p:xfrm>
        <a:graphic>
          <a:graphicData uri="http://schemas.openxmlformats.org/drawingml/2006/table">
            <a:tbl>
              <a:tblPr/>
              <a:tblGrid>
                <a:gridCol w="2537640"/>
                <a:gridCol w="2537640"/>
                <a:gridCol w="25380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openMP-reduction</a:t>
                      </a:r>
                      <a:endParaRPr b="1" lang="en-US" sz="2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pthread</a:t>
                      </a:r>
                      <a:endParaRPr b="1" lang="en-US" sz="2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zh-HK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編寫複雜度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zh-HK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簡易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zh-HK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繁雜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zh-HK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執行速度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zh-HK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zh-HK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17" name="TextShape 3"/>
          <p:cNvSpPr txBox="1"/>
          <p:nvPr/>
        </p:nvSpPr>
        <p:spPr>
          <a:xfrm>
            <a:off x="1440000" y="4795560"/>
            <a:ext cx="7136280" cy="74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HK" sz="1800" spc="-1" strike="noStrike">
                <a:latin typeface="Arial"/>
              </a:rPr>
              <a:t>不過</a:t>
            </a:r>
            <a:r>
              <a:rPr b="0" lang="en-US" sz="1800" spc="-1" strike="noStrike">
                <a:latin typeface="Arial"/>
              </a:rPr>
              <a:t>openMP</a:t>
            </a:r>
            <a:r>
              <a:rPr b="0" lang="zh-HK" sz="1800" spc="-1" strike="noStrike">
                <a:latin typeface="Arial"/>
              </a:rPr>
              <a:t>也不是沒有缺點，因為</a:t>
            </a:r>
            <a:r>
              <a:rPr b="0" lang="en-US" sz="1800" spc="-1" strike="noStrike">
                <a:latin typeface="Arial"/>
              </a:rPr>
              <a:t>openMP</a:t>
            </a:r>
            <a:r>
              <a:rPr b="0" lang="zh-HK" sz="1800" spc="-1" strike="noStrike">
                <a:latin typeface="Arial"/>
              </a:rPr>
              <a:t>只適合純量的變數運算，</a:t>
            </a:r>
            <a:endParaRPr b="0" lang="en-US" sz="1800" spc="-1" strike="noStrike">
              <a:latin typeface="Arial"/>
            </a:endParaRPr>
          </a:p>
          <a:p>
            <a:r>
              <a:rPr b="0" lang="zh-HK" sz="1800" spc="-1" strike="noStrike">
                <a:latin typeface="Arial"/>
              </a:rPr>
              <a:t>若是面對於一些</a:t>
            </a:r>
            <a:r>
              <a:rPr b="0" lang="en-US" sz="1800" spc="-1" strike="noStrike">
                <a:latin typeface="Arial"/>
              </a:rPr>
              <a:t>Type class</a:t>
            </a:r>
            <a:r>
              <a:rPr b="0" lang="zh-HK" sz="1800" spc="-1" strike="noStrike">
                <a:latin typeface="Arial"/>
              </a:rPr>
              <a:t>的話就沒辦法處理。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1152000" y="1236600"/>
            <a:ext cx="3405600" cy="49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zh-HK" sz="2200" spc="-1" strike="noStrike">
                <a:latin typeface="Arial"/>
              </a:rPr>
              <a:t>比較</a:t>
            </a:r>
            <a:r>
              <a:rPr b="1" lang="en-US" sz="2200" spc="-1" strike="noStrike">
                <a:latin typeface="Arial"/>
              </a:rPr>
              <a:t>openMP</a:t>
            </a:r>
            <a:r>
              <a:rPr b="1" lang="zh-HK" sz="2200" spc="-1" strike="noStrike">
                <a:latin typeface="Arial"/>
              </a:rPr>
              <a:t>與</a:t>
            </a:r>
            <a:r>
              <a:rPr b="1" lang="en-US" sz="2200" spc="-1" strike="noStrike">
                <a:latin typeface="Arial"/>
              </a:rPr>
              <a:t>pthread</a:t>
            </a:r>
            <a:r>
              <a:rPr b="1" lang="zh-HK" sz="2200" spc="-1" strike="noStrike">
                <a:latin typeface="Arial"/>
              </a:rPr>
              <a:t>：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比較使用各種平行計算所花費的時間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3200" spc="-1" strike="noStrike">
                <a:solidFill>
                  <a:srgbClr val="0066cc"/>
                </a:solidFill>
                <a:latin typeface="Arial"/>
              </a:rPr>
              <a:t>這份報告使用傳統的計算方式，以及使用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atmoic</a:t>
            </a:r>
            <a:r>
              <a:rPr b="0" lang="zh-HK" sz="3200" spc="-1" strike="noStrike">
                <a:solidFill>
                  <a:srgbClr val="0066cc"/>
                </a:solidFill>
                <a:latin typeface="Arial"/>
              </a:rPr>
              <a:t>、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openMP</a:t>
            </a:r>
            <a:r>
              <a:rPr b="0" lang="zh-HK" sz="3200" spc="-1" strike="noStrike">
                <a:solidFill>
                  <a:srgbClr val="0066cc"/>
                </a:solidFill>
                <a:latin typeface="Arial"/>
              </a:rPr>
              <a:t>以及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pthread</a:t>
            </a:r>
            <a:r>
              <a:rPr b="0" lang="zh-HK" sz="3200" spc="-1" strike="noStrike">
                <a:solidFill>
                  <a:srgbClr val="0066cc"/>
                </a:solidFill>
                <a:latin typeface="Arial"/>
              </a:rPr>
              <a:t>的方式來完成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2000X2000</a:t>
            </a:r>
            <a:r>
              <a:rPr b="0" lang="zh-HK" sz="3200" spc="-1" strike="noStrike">
                <a:solidFill>
                  <a:srgbClr val="0066cc"/>
                </a:solidFill>
                <a:latin typeface="Arial"/>
              </a:rPr>
              <a:t>矩陣的相乘計算。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環境設定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112360" y="1296000"/>
            <a:ext cx="4535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首先建立一個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2000X2000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的矩陣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這裡建立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、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C2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、 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C3 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、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C4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矩陣。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矩陣為使用傳統的方式計算出   的結果，而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C2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、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C3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、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C4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分別為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atmoic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、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reduction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以及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pthread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所計算出來的結果，並確認是否與傳統的方式計算出來的相同。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287080" y="1301400"/>
            <a:ext cx="2608920" cy="12186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46400" y="1296000"/>
            <a:ext cx="1713600" cy="225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使用傳統計算方式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0" y="1769040"/>
            <a:ext cx="4535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經過漫長的處理時間，計算結果花了將近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28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秒的時間，效率並不是相當的理想。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64000" y="4447800"/>
            <a:ext cx="3656520" cy="3042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267840" y="2016000"/>
            <a:ext cx="4628160" cy="233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轉置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688360" y="1807560"/>
            <a:ext cx="3815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在進行平行計算前，先將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B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矩陣進行轉置為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BT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矩陣，能稍微提昇執行的效率。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52000" y="1728000"/>
            <a:ext cx="3888000" cy="17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使用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atomic</a:t>
            </a:r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計算方式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360" y="1224000"/>
            <a:ext cx="4535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分配了 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4 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個執行緒去處理，而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atomic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在處理時，也保護了變數不受其他執行緒影響，但卻也降低了平行效率，至少也得花上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12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秒。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93680" y="1152000"/>
            <a:ext cx="4486320" cy="4248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936000" y="5544000"/>
            <a:ext cx="3037680" cy="3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使用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reduction</a:t>
            </a:r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計算方式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360" y="1375560"/>
            <a:ext cx="4535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因為使用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atomic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的方式比較沒效率，於是也可以改用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reduction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的方式來進行平行化。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計算時間也減少至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4.4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秒，效率明顯提昇不少。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44000" y="1290240"/>
            <a:ext cx="4752000" cy="38937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783720" y="5328000"/>
            <a:ext cx="3104280" cy="3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使用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pthread</a:t>
            </a:r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計算方式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360" y="1375560"/>
            <a:ext cx="4535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參考課堂作業的方法，首先建立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四個執行緒，並用迴圈的方式依序進行執行緒的計算。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800000" y="1022040"/>
            <a:ext cx="2056680" cy="6184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04360" y="1740600"/>
            <a:ext cx="4536000" cy="380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18520"/>
            <a:ext cx="907164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使用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pthread</a:t>
            </a:r>
            <a:r>
              <a:rPr b="0" lang="zh-HK" sz="4400" spc="-1" strike="noStrike">
                <a:solidFill>
                  <a:srgbClr val="ffffff"/>
                </a:solidFill>
                <a:latin typeface="Arial"/>
              </a:rPr>
              <a:t>計算方式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360" y="1375560"/>
            <a:ext cx="4535640" cy="323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我的方法是用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4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個 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if 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判斷式來分配每個執行緒的工作範圍，當收到的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data = 0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，則第一個執行緒便會開始計算前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1/4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的矩陣區塊，依此類推。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最後花費的時間約花費了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5</a:t>
            </a:r>
            <a:r>
              <a:rPr b="0" lang="zh-HK" sz="2200" spc="-1" strike="noStrike">
                <a:solidFill>
                  <a:srgbClr val="0066cc"/>
                </a:solidFill>
                <a:latin typeface="Arial"/>
              </a:rPr>
              <a:t>秒左右。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762480" y="1080000"/>
            <a:ext cx="3557520" cy="54720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623920" y="5040000"/>
            <a:ext cx="3304080" cy="4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2022-04-07T00:43:17Z</dcterms:created>
  <dc:creator/>
  <dc:description/>
  <dc:language>zh-HK</dc:language>
  <cp:lastModifiedBy/>
  <dcterms:modified xsi:type="dcterms:W3CDTF">2022-04-07T04:07:33Z</dcterms:modified>
  <cp:revision>4</cp:revision>
  <dc:subject/>
  <dc:title>Blue Curve</dc:title>
</cp:coreProperties>
</file>