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notesMasterIdLst>
    <p:notesMasterId r:id="rId68"/>
  </p:notesMasterIdLst>
  <p:sldIdLst>
    <p:sldId id="256" r:id="rId2"/>
    <p:sldId id="309" r:id="rId3"/>
    <p:sldId id="311" r:id="rId4"/>
    <p:sldId id="312" r:id="rId5"/>
    <p:sldId id="313" r:id="rId6"/>
    <p:sldId id="263" r:id="rId7"/>
    <p:sldId id="314" r:id="rId8"/>
    <p:sldId id="265" r:id="rId9"/>
    <p:sldId id="315" r:id="rId10"/>
    <p:sldId id="316" r:id="rId11"/>
    <p:sldId id="289" r:id="rId12"/>
    <p:sldId id="317" r:id="rId13"/>
    <p:sldId id="318" r:id="rId14"/>
    <p:sldId id="319" r:id="rId15"/>
    <p:sldId id="320" r:id="rId16"/>
    <p:sldId id="290" r:id="rId17"/>
    <p:sldId id="291" r:id="rId18"/>
    <p:sldId id="328" r:id="rId19"/>
    <p:sldId id="386" r:id="rId20"/>
    <p:sldId id="387" r:id="rId21"/>
    <p:sldId id="388" r:id="rId22"/>
    <p:sldId id="389" r:id="rId23"/>
    <p:sldId id="329" r:id="rId24"/>
    <p:sldId id="330" r:id="rId25"/>
    <p:sldId id="338" r:id="rId26"/>
    <p:sldId id="339" r:id="rId27"/>
    <p:sldId id="340" r:id="rId28"/>
    <p:sldId id="391" r:id="rId29"/>
    <p:sldId id="341" r:id="rId30"/>
    <p:sldId id="342" r:id="rId31"/>
    <p:sldId id="390" r:id="rId32"/>
    <p:sldId id="333" r:id="rId33"/>
    <p:sldId id="351" r:id="rId34"/>
    <p:sldId id="334" r:id="rId35"/>
    <p:sldId id="352" r:id="rId36"/>
    <p:sldId id="335" r:id="rId37"/>
    <p:sldId id="353" r:id="rId38"/>
    <p:sldId id="336" r:id="rId39"/>
    <p:sldId id="355" r:id="rId40"/>
    <p:sldId id="356" r:id="rId41"/>
    <p:sldId id="308" r:id="rId42"/>
    <p:sldId id="348" r:id="rId43"/>
    <p:sldId id="357" r:id="rId44"/>
    <p:sldId id="349" r:id="rId45"/>
    <p:sldId id="358" r:id="rId46"/>
    <p:sldId id="371" r:id="rId47"/>
    <p:sldId id="376" r:id="rId48"/>
    <p:sldId id="377" r:id="rId49"/>
    <p:sldId id="378" r:id="rId50"/>
    <p:sldId id="372" r:id="rId51"/>
    <p:sldId id="379" r:id="rId52"/>
    <p:sldId id="380" r:id="rId53"/>
    <p:sldId id="381" r:id="rId54"/>
    <p:sldId id="373" r:id="rId55"/>
    <p:sldId id="374" r:id="rId56"/>
    <p:sldId id="392" r:id="rId57"/>
    <p:sldId id="382" r:id="rId58"/>
    <p:sldId id="383" r:id="rId59"/>
    <p:sldId id="384" r:id="rId60"/>
    <p:sldId id="306" r:id="rId61"/>
    <p:sldId id="343" r:id="rId62"/>
    <p:sldId id="350" r:id="rId63"/>
    <p:sldId id="375" r:id="rId64"/>
    <p:sldId id="345" r:id="rId65"/>
    <p:sldId id="359" r:id="rId66"/>
    <p:sldId id="385"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68" d="100"/>
          <a:sy n="68" d="100"/>
        </p:scale>
        <p:origin x="5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4F4CE-CE46-445F-A251-9AF83032361A}" type="datetimeFigureOut">
              <a:rPr lang="zh-TW" altLang="en-US" smtClean="0"/>
              <a:t>2022/3/8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E3BF2-8D7D-46B9-8831-AF250AE76201}" type="slidenum">
              <a:rPr lang="zh-TW" altLang="en-US" smtClean="0"/>
              <a:t>‹#›</a:t>
            </a:fld>
            <a:endParaRPr lang="zh-TW" altLang="en-US"/>
          </a:p>
        </p:txBody>
      </p:sp>
    </p:spTree>
    <p:extLst>
      <p:ext uri="{BB962C8B-B14F-4D97-AF65-F5344CB8AC3E}">
        <p14:creationId xmlns:p14="http://schemas.microsoft.com/office/powerpoint/2010/main" val="396981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CE4F57B-8A49-4199-9024-09DE06F9CA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6FDDAAFA-8319-48CC-B3CC-E984F5D688C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A2F6C91-C3A2-4ABF-A7DC-D3CE12239B6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EB14DB89-E362-4633-924D-A689E66B9B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6E4682D-0CF9-481C-9787-C715D5AA28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A4AE348E-FEFF-44AA-8D2F-D4895A725C0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148DCCF-72AE-4909-87C5-21E1CF8D5C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26FCD150-E78F-49C0-863B-2DCE4D0E97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076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78374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91266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6343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50422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68803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5397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829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838266" cy="1320800"/>
          </a:xfrm>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a:xfrm>
            <a:off x="677334" y="1474789"/>
            <a:ext cx="9838266" cy="5017451"/>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204670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730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068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290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710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676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778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071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3/8/2022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135470205"/>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Wait_%28system_call%29"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zh.wikipedia.org/zh-tw/%E7%90%86%E6%9F%A5%E5%BE%B7%C2%B7%E6%96%AF%E6%89%98%E6%9B%BC" TargetMode="External"/><Relationship Id="rId3" Type="http://schemas.openxmlformats.org/officeDocument/2006/relationships/hyperlink" Target="http://zh.wikipedia.org/zh-tw/UNIX" TargetMode="External"/><Relationship Id="rId7" Type="http://schemas.openxmlformats.org/officeDocument/2006/relationships/hyperlink" Target="http://zh.wikipedia.org/zh-tw/IEC" TargetMode="External"/><Relationship Id="rId2" Type="http://schemas.openxmlformats.org/officeDocument/2006/relationships/hyperlink" Target="http://zh.wikipedia.org/zh-tw/IEEE" TargetMode="External"/><Relationship Id="rId1" Type="http://schemas.openxmlformats.org/officeDocument/2006/relationships/slideLayout" Target="../slideLayouts/slideLayout2.xml"/><Relationship Id="rId6" Type="http://schemas.openxmlformats.org/officeDocument/2006/relationships/hyperlink" Target="http://zh.wikipedia.org/zh-tw/ISO" TargetMode="External"/><Relationship Id="rId11" Type="http://schemas.openxmlformats.org/officeDocument/2006/relationships/hyperlink" Target="http://zh.wikipedia.org/zh-tw/Windows_NT" TargetMode="External"/><Relationship Id="rId5" Type="http://schemas.openxmlformats.org/officeDocument/2006/relationships/hyperlink" Target="http://zh.wikipedia.org/zh-tw/API" TargetMode="External"/><Relationship Id="rId10" Type="http://schemas.openxmlformats.org/officeDocument/2006/relationships/hyperlink" Target="http://zh.wikipedia.org/zh-tw/%E5%BE%AE%E8%BD%AF" TargetMode="External"/><Relationship Id="rId4" Type="http://schemas.openxmlformats.org/officeDocument/2006/relationships/hyperlink" Target="http://zh.wikipedia.org/zh-tw/%E6%93%8D%E4%BD%9C%E7%B3%BB%E7%BB%9F" TargetMode="External"/><Relationship Id="rId9" Type="http://schemas.openxmlformats.org/officeDocument/2006/relationships/hyperlink" Target="http://zh.wikipedia.org/zh-tw/Linux"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54955" y="1447800"/>
            <a:ext cx="10477602" cy="3329581"/>
          </a:xfrm>
        </p:spPr>
        <p:txBody>
          <a:bodyPr/>
          <a:lstStyle/>
          <a:p>
            <a:pPr algn="l"/>
            <a:r>
              <a:rPr lang="en-US" altLang="zh-TW" dirty="0"/>
              <a:t>Introduction to  </a:t>
            </a:r>
            <a:br>
              <a:rPr lang="en-US" altLang="zh-TW" dirty="0"/>
            </a:br>
            <a:r>
              <a:rPr lang="en-US" altLang="zh-TW" dirty="0"/>
              <a:t>Parallel Computing (II) </a:t>
            </a:r>
            <a:br>
              <a:rPr lang="en-US" altLang="zh-TW" dirty="0"/>
            </a:br>
            <a:r>
              <a:rPr lang="en-US" altLang="zh-TW" dirty="0"/>
              <a:t>Process Concepts</a:t>
            </a:r>
            <a:br>
              <a:rPr lang="en-US" altLang="zh-TW" dirty="0"/>
            </a:br>
            <a:endParaRPr lang="zh-TW" altLang="en-US" dirty="0"/>
          </a:p>
        </p:txBody>
      </p:sp>
      <p:sp>
        <p:nvSpPr>
          <p:cNvPr id="3" name="副標題 2"/>
          <p:cNvSpPr>
            <a:spLocks noGrp="1"/>
          </p:cNvSpPr>
          <p:nvPr>
            <p:ph type="subTitle" idx="1"/>
          </p:nvPr>
        </p:nvSpPr>
        <p:spPr>
          <a:xfrm>
            <a:off x="1280932" y="4687677"/>
            <a:ext cx="9144000" cy="1655762"/>
          </a:xfrm>
        </p:spPr>
        <p:txBody>
          <a:bodyPr>
            <a:normAutofit/>
          </a:bodyPr>
          <a:lstStyle/>
          <a:p>
            <a:pPr algn="l"/>
            <a:r>
              <a:rPr lang="en-US" altLang="zh-TW" sz="3200" dirty="0"/>
              <a:t>Cheng-Hung Lin</a:t>
            </a:r>
            <a:endParaRPr lang="zh-TW" altLang="en-US" sz="3200" dirty="0"/>
          </a:p>
        </p:txBody>
      </p:sp>
    </p:spTree>
    <p:extLst>
      <p:ext uri="{BB962C8B-B14F-4D97-AF65-F5344CB8AC3E}">
        <p14:creationId xmlns:p14="http://schemas.microsoft.com/office/powerpoint/2010/main" val="271267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3">
            <a:extLst>
              <a:ext uri="{FF2B5EF4-FFF2-40B4-BE49-F238E27FC236}">
                <a16:creationId xmlns:a16="http://schemas.microsoft.com/office/drawing/2014/main" id="{67E177C0-4265-430B-8C0A-313979575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924175"/>
            <a:ext cx="7148513"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內容版面配置區 2">
            <a:extLst>
              <a:ext uri="{FF2B5EF4-FFF2-40B4-BE49-F238E27FC236}">
                <a16:creationId xmlns:a16="http://schemas.microsoft.com/office/drawing/2014/main" id="{5AE6CE90-DBBC-4347-9294-3DE0B88383C5}"/>
              </a:ext>
            </a:extLst>
          </p:cNvPr>
          <p:cNvSpPr>
            <a:spLocks noGrp="1" noChangeArrowheads="1"/>
          </p:cNvSpPr>
          <p:nvPr>
            <p:ph idx="1"/>
          </p:nvPr>
        </p:nvSpPr>
        <p:spPr>
          <a:xfrm>
            <a:off x="686126" y="595559"/>
            <a:ext cx="9838266" cy="5017451"/>
          </a:xfrm>
        </p:spPr>
        <p:txBody>
          <a:bodyPr/>
          <a:lstStyle/>
          <a:p>
            <a:pPr eaLnBrk="1" hangingPunct="1">
              <a:spcBef>
                <a:spcPct val="0"/>
              </a:spcBef>
              <a:buClrTx/>
              <a:buSzTx/>
            </a:pPr>
            <a:r>
              <a:rPr lang="zh-TW" altLang="en-US" sz="2200" dirty="0">
                <a:solidFill>
                  <a:schemeClr val="tx1"/>
                </a:solidFill>
              </a:rPr>
              <a:t>一個新的行程最初是置於</a:t>
            </a:r>
            <a:r>
              <a:rPr lang="en-US" altLang="zh-TW" sz="2200" dirty="0">
                <a:solidFill>
                  <a:schemeClr val="tx1"/>
                </a:solidFill>
              </a:rPr>
              <a:t>ready queue</a:t>
            </a:r>
            <a:r>
              <a:rPr lang="zh-TW" altLang="en-US" sz="2200" dirty="0">
                <a:solidFill>
                  <a:schemeClr val="tx1"/>
                </a:solidFill>
              </a:rPr>
              <a:t>中。就一直在</a:t>
            </a:r>
            <a:r>
              <a:rPr lang="en-US" altLang="zh-TW" sz="2200" dirty="0">
                <a:solidFill>
                  <a:schemeClr val="tx1"/>
                </a:solidFill>
              </a:rPr>
              <a:t>ready queue</a:t>
            </a:r>
            <a:r>
              <a:rPr lang="zh-TW" altLang="en-US" sz="2200" dirty="0">
                <a:solidFill>
                  <a:schemeClr val="tx1"/>
                </a:solidFill>
              </a:rPr>
              <a:t>中等待，直到選來執行或被分派 </a:t>
            </a:r>
            <a:r>
              <a:rPr lang="en-US" altLang="zh-TW" sz="2200" dirty="0">
                <a:solidFill>
                  <a:schemeClr val="tx1"/>
                </a:solidFill>
              </a:rPr>
              <a:t>(dispatched)</a:t>
            </a:r>
            <a:r>
              <a:rPr lang="zh-TW" altLang="en-US" sz="2200" dirty="0">
                <a:solidFill>
                  <a:schemeClr val="tx1"/>
                </a:solidFill>
              </a:rPr>
              <a:t>。一旦這個行程配置</a:t>
            </a:r>
            <a:r>
              <a:rPr lang="en-US" altLang="zh-TW" sz="2200" dirty="0">
                <a:solidFill>
                  <a:schemeClr val="tx1"/>
                </a:solidFill>
              </a:rPr>
              <a:t>CPU</a:t>
            </a:r>
            <a:r>
              <a:rPr lang="zh-TW" altLang="en-US" sz="2200" dirty="0">
                <a:solidFill>
                  <a:schemeClr val="tx1"/>
                </a:solidFill>
              </a:rPr>
              <a:t>並且進行執行，則會有若干事件之一可能發生</a:t>
            </a:r>
            <a:r>
              <a:rPr lang="en-US" altLang="zh-TW" sz="2200" dirty="0">
                <a:solidFill>
                  <a:schemeClr val="tx1"/>
                </a:solidFill>
              </a:rPr>
              <a:t>:</a:t>
            </a:r>
          </a:p>
          <a:p>
            <a:pPr marL="1085850" lvl="1" indent="-342900">
              <a:spcBef>
                <a:spcPct val="0"/>
              </a:spcBef>
              <a:buClrTx/>
              <a:buSzTx/>
            </a:pPr>
            <a:r>
              <a:rPr lang="zh-TW" altLang="en-US" sz="1800" dirty="0">
                <a:solidFill>
                  <a:schemeClr val="tx1"/>
                </a:solidFill>
              </a:rPr>
              <a:t>行程可發出</a:t>
            </a:r>
            <a:r>
              <a:rPr lang="en-US" altLang="zh-TW" sz="1800" dirty="0">
                <a:solidFill>
                  <a:schemeClr val="tx1"/>
                </a:solidFill>
              </a:rPr>
              <a:t>I/0</a:t>
            </a:r>
            <a:r>
              <a:rPr lang="zh-TW" altLang="en-US" sz="1800" dirty="0">
                <a:solidFill>
                  <a:schemeClr val="tx1"/>
                </a:solidFill>
              </a:rPr>
              <a:t>要求，然後置於一個</a:t>
            </a:r>
            <a:r>
              <a:rPr lang="en-US" altLang="zh-TW" sz="1800" dirty="0">
                <a:solidFill>
                  <a:schemeClr val="tx1"/>
                </a:solidFill>
              </a:rPr>
              <a:t>I/0</a:t>
            </a:r>
            <a:r>
              <a:rPr lang="zh-TW" altLang="en-US" sz="1800" dirty="0">
                <a:solidFill>
                  <a:schemeClr val="tx1"/>
                </a:solidFill>
              </a:rPr>
              <a:t>佇列中。</a:t>
            </a:r>
          </a:p>
          <a:p>
            <a:pPr marL="1085850" lvl="1" indent="-342900">
              <a:spcBef>
                <a:spcPct val="0"/>
              </a:spcBef>
              <a:buClrTx/>
              <a:buSzTx/>
            </a:pPr>
            <a:r>
              <a:rPr lang="zh-TW" altLang="en-US" sz="1800" dirty="0">
                <a:solidFill>
                  <a:schemeClr val="tx1"/>
                </a:solidFill>
              </a:rPr>
              <a:t>行程可產生出一個新的子行程並等待後者的結束。</a:t>
            </a:r>
          </a:p>
          <a:p>
            <a:pPr marL="1085850" lvl="1" indent="-342900">
              <a:spcBef>
                <a:spcPct val="0"/>
              </a:spcBef>
              <a:buClrTx/>
              <a:buSzTx/>
            </a:pPr>
            <a:r>
              <a:rPr lang="zh-TW" altLang="en-US" sz="1800" dirty="0">
                <a:solidFill>
                  <a:schemeClr val="tx1"/>
                </a:solidFill>
              </a:rPr>
              <a:t>行程可強行地移離</a:t>
            </a:r>
            <a:r>
              <a:rPr lang="en-US" altLang="zh-TW" sz="1800" dirty="0">
                <a:solidFill>
                  <a:schemeClr val="tx1"/>
                </a:solidFill>
              </a:rPr>
              <a:t>CPU(</a:t>
            </a:r>
            <a:r>
              <a:rPr lang="zh-TW" altLang="en-US" sz="1800" dirty="0">
                <a:solidFill>
                  <a:schemeClr val="tx1"/>
                </a:solidFill>
              </a:rPr>
              <a:t>如用中斷的結果一樣</a:t>
            </a:r>
            <a:r>
              <a:rPr lang="en-US" altLang="zh-TW" sz="1800" dirty="0">
                <a:solidFill>
                  <a:schemeClr val="tx1"/>
                </a:solidFill>
              </a:rPr>
              <a:t>)</a:t>
            </a:r>
            <a:r>
              <a:rPr lang="zh-TW" altLang="en-US" sz="1800" dirty="0">
                <a:solidFill>
                  <a:schemeClr val="tx1"/>
                </a:solidFill>
              </a:rPr>
              <a:t>，然後放回</a:t>
            </a:r>
            <a:r>
              <a:rPr lang="en-US" altLang="zh-TW" sz="1800" dirty="0">
                <a:solidFill>
                  <a:schemeClr val="tx1"/>
                </a:solidFill>
              </a:rPr>
              <a:t>ready queue</a:t>
            </a:r>
            <a:r>
              <a:rPr lang="zh-TW" altLang="en-US" sz="1800" dirty="0">
                <a:solidFill>
                  <a:schemeClr val="tx1"/>
                </a:solidFill>
              </a:rPr>
              <a:t>中。</a:t>
            </a:r>
          </a:p>
          <a:p>
            <a:endParaRPr lang="zh-TW" alt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9F4246B-1F99-4E68-AE35-12515A2C5F6A}"/>
              </a:ext>
            </a:extLst>
          </p:cNvPr>
          <p:cNvSpPr>
            <a:spLocks noGrp="1" noChangeArrowheads="1"/>
          </p:cNvSpPr>
          <p:nvPr>
            <p:ph type="title"/>
          </p:nvPr>
        </p:nvSpPr>
        <p:spPr/>
        <p:txBody>
          <a:bodyPr/>
          <a:lstStyle/>
          <a:p>
            <a:pPr eaLnBrk="1" hangingPunct="1"/>
            <a:r>
              <a:rPr lang="en-US" altLang="zh-TW" dirty="0"/>
              <a:t>Schedulers</a:t>
            </a:r>
          </a:p>
        </p:txBody>
      </p:sp>
      <p:sp>
        <p:nvSpPr>
          <p:cNvPr id="16387" name="Rectangle 3">
            <a:extLst>
              <a:ext uri="{FF2B5EF4-FFF2-40B4-BE49-F238E27FC236}">
                <a16:creationId xmlns:a16="http://schemas.microsoft.com/office/drawing/2014/main" id="{8DA17CEC-4B73-41E0-B6F8-2B7517224645}"/>
              </a:ext>
            </a:extLst>
          </p:cNvPr>
          <p:cNvSpPr>
            <a:spLocks noGrp="1" noChangeArrowheads="1"/>
          </p:cNvSpPr>
          <p:nvPr>
            <p:ph idx="1"/>
          </p:nvPr>
        </p:nvSpPr>
        <p:spPr/>
        <p:txBody>
          <a:bodyPr/>
          <a:lstStyle/>
          <a:p>
            <a:r>
              <a:rPr lang="en-US" altLang="zh-TW" b="1" dirty="0">
                <a:solidFill>
                  <a:schemeClr val="tx1"/>
                </a:solidFill>
              </a:rPr>
              <a:t>Long-term scheduler</a:t>
            </a:r>
            <a:r>
              <a:rPr lang="en-US" altLang="zh-TW" dirty="0">
                <a:solidFill>
                  <a:schemeClr val="tx1"/>
                </a:solidFill>
              </a:rPr>
              <a:t>  (or job scheduler) – selects which processes should be brought into the ready queue</a:t>
            </a:r>
          </a:p>
          <a:p>
            <a:r>
              <a:rPr lang="en-US" altLang="zh-TW" b="1" dirty="0">
                <a:solidFill>
                  <a:schemeClr val="tx1"/>
                </a:solidFill>
              </a:rPr>
              <a:t>Short-term scheduler</a:t>
            </a:r>
            <a:r>
              <a:rPr lang="en-US" altLang="zh-TW" dirty="0">
                <a:solidFill>
                  <a:schemeClr val="tx1"/>
                </a:solidFill>
              </a:rPr>
              <a:t>  (or CPU scheduler) – selects which process should be executed next and allocates CPU</a:t>
            </a:r>
          </a:p>
          <a:p>
            <a:r>
              <a:rPr lang="en-US" altLang="zh-TW" dirty="0">
                <a:solidFill>
                  <a:schemeClr val="tx1"/>
                </a:solidFill>
                <a:sym typeface="Symbol" panose="05050102010706020507" pitchFamily="18" charset="2"/>
              </a:rPr>
              <a:t>The long-term scheduler controls the </a:t>
            </a:r>
            <a:r>
              <a:rPr lang="en-US" altLang="zh-TW" b="1" dirty="0">
                <a:solidFill>
                  <a:schemeClr val="tx1"/>
                </a:solidFill>
                <a:sym typeface="Symbol" panose="05050102010706020507" pitchFamily="18" charset="2"/>
              </a:rPr>
              <a:t>degree of multiprogramming</a:t>
            </a:r>
          </a:p>
          <a:p>
            <a:endParaRPr lang="en-US" altLang="zh-TW" i="1" dirty="0">
              <a:solidFill>
                <a:schemeClr val="tx1"/>
              </a:solidFill>
              <a:sym typeface="Symbol" panose="05050102010706020507" pitchFamily="18" charset="2"/>
            </a:endParaRPr>
          </a:p>
          <a:p>
            <a:r>
              <a:rPr lang="en-US" altLang="zh-TW" dirty="0">
                <a:solidFill>
                  <a:schemeClr val="tx1"/>
                </a:solidFill>
                <a:sym typeface="Symbol" panose="05050102010706020507" pitchFamily="18" charset="2"/>
              </a:rPr>
              <a:t>Processes can be described as either:</a:t>
            </a:r>
          </a:p>
          <a:p>
            <a:pPr lvl="1"/>
            <a:r>
              <a:rPr lang="en-US" altLang="zh-TW" b="1" dirty="0">
                <a:solidFill>
                  <a:schemeClr val="tx1"/>
                </a:solidFill>
                <a:sym typeface="Symbol" panose="05050102010706020507" pitchFamily="18" charset="2"/>
              </a:rPr>
              <a:t>I/O-bound process</a:t>
            </a:r>
            <a:r>
              <a:rPr lang="en-US" altLang="zh-TW" dirty="0">
                <a:solidFill>
                  <a:schemeClr val="tx1"/>
                </a:solidFill>
                <a:sym typeface="Symbol" panose="05050102010706020507" pitchFamily="18" charset="2"/>
              </a:rPr>
              <a:t> – spends more time doing I/O than computations, many short CPU bursts</a:t>
            </a:r>
          </a:p>
          <a:p>
            <a:pPr lvl="1"/>
            <a:r>
              <a:rPr lang="en-US" altLang="zh-TW" b="1" dirty="0">
                <a:solidFill>
                  <a:schemeClr val="tx1"/>
                </a:solidFill>
                <a:sym typeface="Symbol" panose="05050102010706020507" pitchFamily="18" charset="2"/>
              </a:rPr>
              <a:t>CPU-bound process </a:t>
            </a:r>
            <a:r>
              <a:rPr lang="en-US" altLang="zh-TW" dirty="0">
                <a:solidFill>
                  <a:schemeClr val="tx1"/>
                </a:solidFill>
                <a:sym typeface="Symbol" panose="05050102010706020507" pitchFamily="18" charset="2"/>
              </a:rPr>
              <a:t>– spends more time doing computations; few very long CPU bursts</a:t>
            </a:r>
          </a:p>
          <a:p>
            <a:endParaRPr lang="en-US" altLang="zh-TW"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4E6080-39D5-427D-AEE1-49D7443A98A9}"/>
              </a:ext>
            </a:extLst>
          </p:cNvPr>
          <p:cNvSpPr>
            <a:spLocks noGrp="1"/>
          </p:cNvSpPr>
          <p:nvPr>
            <p:ph type="title"/>
          </p:nvPr>
        </p:nvSpPr>
        <p:spPr/>
        <p:txBody>
          <a:bodyPr/>
          <a:lstStyle/>
          <a:p>
            <a:r>
              <a:rPr lang="zh-TW" altLang="en-US" dirty="0"/>
              <a:t>排班程式</a:t>
            </a:r>
          </a:p>
        </p:txBody>
      </p:sp>
      <p:sp>
        <p:nvSpPr>
          <p:cNvPr id="18434" name="Rectangle 3">
            <a:extLst>
              <a:ext uri="{FF2B5EF4-FFF2-40B4-BE49-F238E27FC236}">
                <a16:creationId xmlns:a16="http://schemas.microsoft.com/office/drawing/2014/main" id="{2A1789B6-C15C-4C46-A759-200A0E81CA92}"/>
              </a:ext>
            </a:extLst>
          </p:cNvPr>
          <p:cNvSpPr>
            <a:spLocks noGrp="1" noChangeArrowheads="1"/>
          </p:cNvSpPr>
          <p:nvPr>
            <p:ph idx="1"/>
          </p:nvPr>
        </p:nvSpPr>
        <p:spPr/>
        <p:txBody>
          <a:bodyPr/>
          <a:lstStyle/>
          <a:p>
            <a:pPr eaLnBrk="1" hangingPunct="1"/>
            <a:r>
              <a:rPr lang="zh-TW" altLang="en-US" sz="1900" dirty="0">
                <a:solidFill>
                  <a:schemeClr val="tx1"/>
                </a:solidFill>
              </a:rPr>
              <a:t>一個行程在它整個生命期裏將在各個不同的排班佇列間遷移。作業系統必須按排班次序從這些佇列選取行程。行程的選取將由適當的排班程式 </a:t>
            </a:r>
            <a:r>
              <a:rPr lang="en-US" altLang="zh-TW" sz="1900" dirty="0">
                <a:solidFill>
                  <a:schemeClr val="tx1"/>
                </a:solidFill>
              </a:rPr>
              <a:t>(scheduler)</a:t>
            </a:r>
            <a:r>
              <a:rPr lang="zh-TW" altLang="en-US" sz="1900" dirty="0">
                <a:solidFill>
                  <a:schemeClr val="tx1"/>
                </a:solidFill>
              </a:rPr>
              <a:t>來執行。</a:t>
            </a:r>
          </a:p>
          <a:p>
            <a:pPr eaLnBrk="1" hangingPunct="1"/>
            <a:r>
              <a:rPr lang="zh-TW" altLang="en-US" sz="1900" dirty="0">
                <a:solidFill>
                  <a:schemeClr val="tx1"/>
                </a:solidFill>
              </a:rPr>
              <a:t>分時系統，可能會採用一種額外的、間接方式來排班。</a:t>
            </a:r>
          </a:p>
          <a:p>
            <a:pPr eaLnBrk="1" hangingPunct="1"/>
            <a:r>
              <a:rPr lang="zh-TW" altLang="en-US" sz="1900" dirty="0">
                <a:solidFill>
                  <a:schemeClr val="tx1"/>
                </a:solidFill>
              </a:rPr>
              <a:t>中程排班程式 </a:t>
            </a:r>
            <a:r>
              <a:rPr lang="en-US" altLang="zh-TW" sz="1900" dirty="0">
                <a:solidFill>
                  <a:schemeClr val="tx1"/>
                </a:solidFill>
              </a:rPr>
              <a:t>(medium-term scheduler)</a:t>
            </a:r>
            <a:r>
              <a:rPr lang="zh-TW" altLang="en-US" sz="1900" dirty="0">
                <a:solidFill>
                  <a:schemeClr val="tx1"/>
                </a:solidFill>
              </a:rPr>
              <a:t>背後的最主要觀念就是有時後可以將行程從記憶體中有效地移開</a:t>
            </a:r>
            <a:r>
              <a:rPr lang="en-US" altLang="zh-TW" sz="1900" dirty="0">
                <a:solidFill>
                  <a:schemeClr val="tx1"/>
                </a:solidFill>
              </a:rPr>
              <a:t>(</a:t>
            </a:r>
            <a:r>
              <a:rPr lang="zh-TW" altLang="en-US" sz="1900" dirty="0">
                <a:solidFill>
                  <a:schemeClr val="tx1"/>
                </a:solidFill>
              </a:rPr>
              <a:t>並且從對</a:t>
            </a:r>
            <a:r>
              <a:rPr lang="en-US" altLang="zh-TW" sz="1900" dirty="0">
                <a:solidFill>
                  <a:schemeClr val="tx1"/>
                </a:solidFill>
              </a:rPr>
              <a:t>CPU</a:t>
            </a:r>
            <a:r>
              <a:rPr lang="zh-TW" altLang="en-US" sz="1900" dirty="0">
                <a:solidFill>
                  <a:schemeClr val="tx1"/>
                </a:solidFill>
              </a:rPr>
              <a:t>的競爭中移開</a:t>
            </a:r>
            <a:r>
              <a:rPr lang="en-US" altLang="zh-TW" sz="1900" dirty="0">
                <a:solidFill>
                  <a:schemeClr val="tx1"/>
                </a:solidFill>
              </a:rPr>
              <a:t>)</a:t>
            </a:r>
            <a:r>
              <a:rPr lang="zh-TW" altLang="en-US" sz="1900" dirty="0">
                <a:solidFill>
                  <a:schemeClr val="tx1"/>
                </a:solidFill>
              </a:rPr>
              <a:t>、並減低多元程式規劃的程度。</a:t>
            </a:r>
            <a:endParaRPr lang="en-US" altLang="zh-TW" sz="1900" dirty="0">
              <a:solidFill>
                <a:schemeClr val="tx1"/>
              </a:solidFill>
            </a:endParaRPr>
          </a:p>
          <a:p>
            <a:pPr marL="695325" lvl="2" indent="-342900"/>
            <a:r>
              <a:rPr lang="en-US" altLang="zh-TW" dirty="0">
                <a:solidFill>
                  <a:schemeClr val="tx1"/>
                </a:solidFill>
                <a:latin typeface="Helvetica" panose="020B0604020202020204" pitchFamily="34" charset="0"/>
              </a:rPr>
              <a:t>Remove process from memory, store on disk, bring back in from disk to continue execution: </a:t>
            </a:r>
            <a:r>
              <a:rPr lang="en-US" altLang="zh-TW" b="1" dirty="0">
                <a:solidFill>
                  <a:schemeClr val="tx1"/>
                </a:solidFill>
                <a:latin typeface="Helvetica" panose="020B0604020202020204" pitchFamily="34" charset="0"/>
              </a:rPr>
              <a:t>swapping</a:t>
            </a:r>
          </a:p>
          <a:p>
            <a:pPr eaLnBrk="1" hangingPunct="1"/>
            <a:endParaRPr lang="zh-TW" altLang="en-US" sz="1900" dirty="0">
              <a:solidFill>
                <a:schemeClr val="tx1"/>
              </a:solidFill>
            </a:endParaRPr>
          </a:p>
        </p:txBody>
      </p:sp>
      <p:pic>
        <p:nvPicPr>
          <p:cNvPr id="18435" name="Picture 11">
            <a:extLst>
              <a:ext uri="{FF2B5EF4-FFF2-40B4-BE49-F238E27FC236}">
                <a16:creationId xmlns:a16="http://schemas.microsoft.com/office/drawing/2014/main" id="{DE73E46E-665E-4803-8D2B-1219902A7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43" y="4176711"/>
            <a:ext cx="7464425"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33AA743F-0987-4C7B-A9B5-6F470FE020D7}"/>
              </a:ext>
            </a:extLst>
          </p:cNvPr>
          <p:cNvSpPr>
            <a:spLocks noGrp="1" noChangeArrowheads="1"/>
          </p:cNvSpPr>
          <p:nvPr>
            <p:ph type="title"/>
          </p:nvPr>
        </p:nvSpPr>
        <p:spPr/>
        <p:txBody>
          <a:bodyPr/>
          <a:lstStyle/>
          <a:p>
            <a:r>
              <a:rPr lang="zh-TW" altLang="en-US" dirty="0"/>
              <a:t>內容轉換</a:t>
            </a:r>
            <a:r>
              <a:rPr lang="en-US" altLang="zh-TW" dirty="0"/>
              <a:t>Context Switch</a:t>
            </a:r>
            <a:br>
              <a:rPr lang="zh-TW" altLang="en-US" dirty="0">
                <a:solidFill>
                  <a:srgbClr val="000000"/>
                </a:solidFill>
                <a:latin typeface="標楷體" panose="03000509000000000000" pitchFamily="65" charset="-120"/>
              </a:rPr>
            </a:br>
            <a:endParaRPr lang="zh-TW" altLang="en-US" dirty="0"/>
          </a:p>
        </p:txBody>
      </p:sp>
      <p:sp>
        <p:nvSpPr>
          <p:cNvPr id="19459" name="內容版面配置區 2">
            <a:extLst>
              <a:ext uri="{FF2B5EF4-FFF2-40B4-BE49-F238E27FC236}">
                <a16:creationId xmlns:a16="http://schemas.microsoft.com/office/drawing/2014/main" id="{A84F2BED-B5D7-4123-9FC5-288A9E0858BE}"/>
              </a:ext>
            </a:extLst>
          </p:cNvPr>
          <p:cNvSpPr>
            <a:spLocks noGrp="1" noChangeArrowheads="1"/>
          </p:cNvSpPr>
          <p:nvPr>
            <p:ph idx="1"/>
          </p:nvPr>
        </p:nvSpPr>
        <p:spPr/>
        <p:txBody>
          <a:bodyPr/>
          <a:lstStyle/>
          <a:p>
            <a:pPr eaLnBrk="1" hangingPunct="1">
              <a:spcBef>
                <a:spcPct val="0"/>
              </a:spcBef>
              <a:buClrTx/>
              <a:buSzTx/>
            </a:pPr>
            <a:r>
              <a:rPr lang="zh-TW" altLang="en-US" sz="2000" dirty="0">
                <a:solidFill>
                  <a:schemeClr val="tx1"/>
                </a:solidFill>
              </a:rPr>
              <a:t>中斷使作業系統改變</a:t>
            </a:r>
            <a:r>
              <a:rPr lang="en-US" altLang="zh-TW" sz="2000" dirty="0">
                <a:solidFill>
                  <a:schemeClr val="tx1"/>
                </a:solidFill>
              </a:rPr>
              <a:t>CPU</a:t>
            </a:r>
            <a:r>
              <a:rPr lang="zh-TW" altLang="en-US" sz="2000" dirty="0">
                <a:solidFill>
                  <a:schemeClr val="tx1"/>
                </a:solidFill>
              </a:rPr>
              <a:t>目前的工作而執行核心常式，這樣的作業常發生在一般用途系統上。當中斷發生時，系統需要儲存目前在</a:t>
            </a:r>
            <a:r>
              <a:rPr lang="en-US" altLang="zh-TW" sz="2000" dirty="0">
                <a:solidFill>
                  <a:schemeClr val="tx1"/>
                </a:solidFill>
              </a:rPr>
              <a:t>CPU</a:t>
            </a:r>
            <a:r>
              <a:rPr lang="zh-TW" altLang="en-US" sz="2000" dirty="0">
                <a:solidFill>
                  <a:schemeClr val="tx1"/>
                </a:solidFill>
              </a:rPr>
              <a:t>上執行行程的內容 </a:t>
            </a:r>
            <a:r>
              <a:rPr lang="en-US" altLang="zh-TW" sz="2000" dirty="0">
                <a:solidFill>
                  <a:schemeClr val="tx1"/>
                </a:solidFill>
              </a:rPr>
              <a:t>(context)</a:t>
            </a:r>
            <a:r>
              <a:rPr lang="zh-TW" altLang="en-US" sz="2000" dirty="0">
                <a:solidFill>
                  <a:schemeClr val="tx1"/>
                </a:solidFill>
              </a:rPr>
              <a:t>，所以當作業完成時，它可以還原內容，本質就是暫停行程，再取回行程。</a:t>
            </a:r>
            <a:endParaRPr lang="en-US" altLang="zh-TW" sz="2000" dirty="0">
              <a:solidFill>
                <a:schemeClr val="tx1"/>
              </a:solidFill>
            </a:endParaRPr>
          </a:p>
          <a:p>
            <a:pPr eaLnBrk="1" hangingPunct="1">
              <a:spcBef>
                <a:spcPct val="0"/>
              </a:spcBef>
              <a:buClrTx/>
              <a:buSzTx/>
              <a:buFont typeface="Arial" panose="020B0604020202020204" pitchFamily="34" charset="0"/>
              <a:buChar char="•"/>
            </a:pPr>
            <a:endParaRPr lang="zh-TW" altLang="en-US" sz="2000" dirty="0">
              <a:solidFill>
                <a:schemeClr val="tx1"/>
              </a:solidFill>
            </a:endParaRPr>
          </a:p>
          <a:p>
            <a:pPr eaLnBrk="1" hangingPunct="1">
              <a:spcBef>
                <a:spcPct val="0"/>
              </a:spcBef>
              <a:buClrTx/>
              <a:buSzTx/>
            </a:pPr>
            <a:r>
              <a:rPr lang="zh-TW" altLang="en-US" sz="2000" dirty="0">
                <a:solidFill>
                  <a:schemeClr val="tx1"/>
                </a:solidFill>
              </a:rPr>
              <a:t>轉換 </a:t>
            </a:r>
            <a:r>
              <a:rPr lang="en-US" altLang="zh-TW" sz="2000" dirty="0">
                <a:solidFill>
                  <a:schemeClr val="tx1"/>
                </a:solidFill>
              </a:rPr>
              <a:t>CPU</a:t>
            </a:r>
            <a:r>
              <a:rPr lang="zh-TW" altLang="en-US" sz="2000" dirty="0">
                <a:solidFill>
                  <a:schemeClr val="tx1"/>
                </a:solidFill>
              </a:rPr>
              <a:t>至另一項行程時必須將舊行程的狀態儲存起來，然後再載入新行程的儲存狀態。這項任務稱為內容轉換</a:t>
            </a:r>
            <a:r>
              <a:rPr lang="en-US" altLang="zh-TW" sz="2000" dirty="0">
                <a:solidFill>
                  <a:schemeClr val="tx1"/>
                </a:solidFill>
              </a:rPr>
              <a:t>(context switch)</a:t>
            </a:r>
            <a:r>
              <a:rPr lang="zh-TW" altLang="en-US" sz="2000" dirty="0">
                <a:solidFill>
                  <a:schemeClr val="tx1"/>
                </a:solidFill>
              </a:rPr>
              <a:t>。</a:t>
            </a:r>
            <a:endParaRPr lang="en-US" altLang="zh-TW" sz="2000" dirty="0">
              <a:solidFill>
                <a:schemeClr val="tx1"/>
              </a:solidFill>
            </a:endParaRPr>
          </a:p>
          <a:p>
            <a:pPr eaLnBrk="1" hangingPunct="1">
              <a:spcBef>
                <a:spcPct val="0"/>
              </a:spcBef>
              <a:buClrTx/>
              <a:buSzTx/>
            </a:pPr>
            <a:endParaRPr lang="en-US" altLang="zh-TW" sz="2000" dirty="0">
              <a:solidFill>
                <a:schemeClr val="tx1"/>
              </a:solidFill>
            </a:endParaRPr>
          </a:p>
          <a:p>
            <a:r>
              <a:rPr lang="zh-TW" altLang="en-US" sz="2000" dirty="0">
                <a:solidFill>
                  <a:schemeClr val="tx1"/>
                </a:solidFill>
              </a:rPr>
              <a:t>內容轉換是額外負擔</a:t>
            </a:r>
            <a:r>
              <a:rPr lang="en-US" altLang="zh-TW" sz="2000" dirty="0">
                <a:solidFill>
                  <a:schemeClr val="tx1"/>
                </a:solidFill>
              </a:rPr>
              <a:t>(overhead); </a:t>
            </a:r>
            <a:r>
              <a:rPr lang="zh-TW" altLang="en-US" sz="2000" dirty="0">
                <a:solidFill>
                  <a:schemeClr val="tx1"/>
                </a:solidFill>
              </a:rPr>
              <a:t>系統在做內容轉換時，沒辦法作任何有用的工作</a:t>
            </a:r>
            <a:endParaRPr lang="en-US" altLang="zh-TW" sz="2000" dirty="0">
              <a:solidFill>
                <a:schemeClr val="tx1"/>
              </a:solidFill>
            </a:endParaRPr>
          </a:p>
          <a:p>
            <a:pPr lvl="1"/>
            <a:r>
              <a:rPr lang="zh-TW" altLang="en-US" dirty="0">
                <a:solidFill>
                  <a:schemeClr val="tx1"/>
                </a:solidFill>
              </a:rPr>
              <a:t>作業系統與</a:t>
            </a:r>
            <a:r>
              <a:rPr lang="en-US" altLang="zh-TW" dirty="0">
                <a:solidFill>
                  <a:schemeClr val="tx1"/>
                </a:solidFill>
              </a:rPr>
              <a:t>PCB</a:t>
            </a:r>
            <a:r>
              <a:rPr lang="zh-TW" altLang="en-US" dirty="0">
                <a:solidFill>
                  <a:schemeClr val="tx1"/>
                </a:solidFill>
              </a:rPr>
              <a:t>越複雜，內容轉換所需的時間越長</a:t>
            </a:r>
            <a:endParaRPr lang="en-US" altLang="zh-TW" dirty="0">
              <a:solidFill>
                <a:schemeClr val="tx1"/>
              </a:solidFill>
            </a:endParaRPr>
          </a:p>
          <a:p>
            <a:pPr lvl="1"/>
            <a:endParaRPr lang="en-US" altLang="zh-TW" dirty="0">
              <a:solidFill>
                <a:schemeClr val="tx1"/>
              </a:solidFill>
            </a:endParaRPr>
          </a:p>
          <a:p>
            <a:r>
              <a:rPr lang="zh-TW" altLang="en-US" sz="2000" dirty="0">
                <a:solidFill>
                  <a:schemeClr val="tx1"/>
                </a:solidFill>
              </a:rPr>
              <a:t>內容轉換所需的時間取決於硬體支援</a:t>
            </a:r>
            <a:endParaRPr lang="en-US" altLang="zh-TW" sz="2000" dirty="0">
              <a:solidFill>
                <a:schemeClr val="tx1"/>
              </a:solidFill>
            </a:endParaRPr>
          </a:p>
          <a:p>
            <a:pPr lvl="1"/>
            <a:r>
              <a:rPr lang="zh-TW" altLang="en-US" dirty="0">
                <a:solidFill>
                  <a:schemeClr val="tx1"/>
                </a:solidFill>
              </a:rPr>
              <a:t>有些硬體提供多組暫存器可以允許多個內容轉換同時執行</a:t>
            </a:r>
            <a:endParaRPr lang="en-US" altLang="zh-TW" dirty="0">
              <a:solidFill>
                <a:schemeClr val="tx1"/>
              </a:solidFill>
            </a:endParaRPr>
          </a:p>
          <a:p>
            <a:endParaRPr lang="zh-TW" alt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D4AC207-A26B-493E-9F36-B4D7270A07BF}"/>
              </a:ext>
            </a:extLst>
          </p:cNvPr>
          <p:cNvSpPr>
            <a:spLocks noGrp="1" noChangeArrowheads="1"/>
          </p:cNvSpPr>
          <p:nvPr>
            <p:ph type="title"/>
          </p:nvPr>
        </p:nvSpPr>
        <p:spPr/>
        <p:txBody>
          <a:bodyPr/>
          <a:lstStyle/>
          <a:p>
            <a:pPr eaLnBrk="1" hangingPunct="1"/>
            <a:r>
              <a:rPr lang="en-US" altLang="zh-TW" dirty="0" err="1"/>
              <a:t>行程的操作</a:t>
            </a:r>
            <a:endParaRPr lang="zh-TW" altLang="en-US" dirty="0"/>
          </a:p>
        </p:txBody>
      </p:sp>
      <p:sp>
        <p:nvSpPr>
          <p:cNvPr id="20483" name="Rectangle 3">
            <a:extLst>
              <a:ext uri="{FF2B5EF4-FFF2-40B4-BE49-F238E27FC236}">
                <a16:creationId xmlns:a16="http://schemas.microsoft.com/office/drawing/2014/main" id="{7C5E07FF-152D-46D7-8908-525B30895BC0}"/>
              </a:ext>
            </a:extLst>
          </p:cNvPr>
          <p:cNvSpPr>
            <a:spLocks noGrp="1" noChangeArrowheads="1"/>
          </p:cNvSpPr>
          <p:nvPr>
            <p:ph idx="1"/>
          </p:nvPr>
        </p:nvSpPr>
        <p:spPr/>
        <p:txBody>
          <a:bodyPr/>
          <a:lstStyle/>
          <a:p>
            <a:pPr eaLnBrk="1" hangingPunct="1"/>
            <a:r>
              <a:rPr lang="zh-TW" altLang="en-US" dirty="0">
                <a:solidFill>
                  <a:schemeClr val="tx1"/>
                </a:solidFill>
              </a:rPr>
              <a:t>系統中的各個行程可以並行 </a:t>
            </a:r>
            <a:r>
              <a:rPr lang="en-US" altLang="zh-TW" dirty="0">
                <a:solidFill>
                  <a:schemeClr val="tx1"/>
                </a:solidFill>
              </a:rPr>
              <a:t>( concurrently ) </a:t>
            </a:r>
            <a:r>
              <a:rPr lang="zh-TW" altLang="en-US" dirty="0">
                <a:solidFill>
                  <a:schemeClr val="tx1"/>
                </a:solidFill>
              </a:rPr>
              <a:t>地執行， 而且也要能動態地產生或刪除。作業系統必須提供行程產生和結束的功能。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C9017E-8ECB-4768-947C-DC662A9AD930}"/>
              </a:ext>
            </a:extLst>
          </p:cNvPr>
          <p:cNvSpPr>
            <a:spLocks noGrp="1"/>
          </p:cNvSpPr>
          <p:nvPr>
            <p:ph type="title"/>
          </p:nvPr>
        </p:nvSpPr>
        <p:spPr/>
        <p:txBody>
          <a:bodyPr/>
          <a:lstStyle/>
          <a:p>
            <a:r>
              <a:rPr lang="zh-TW" altLang="en-US" dirty="0"/>
              <a:t>行程的產生</a:t>
            </a:r>
          </a:p>
        </p:txBody>
      </p:sp>
      <p:sp>
        <p:nvSpPr>
          <p:cNvPr id="21506" name="Rectangle 3">
            <a:extLst>
              <a:ext uri="{FF2B5EF4-FFF2-40B4-BE49-F238E27FC236}">
                <a16:creationId xmlns:a16="http://schemas.microsoft.com/office/drawing/2014/main" id="{6F257924-C99E-43E9-9B64-0030F6EFB1DF}"/>
              </a:ext>
            </a:extLst>
          </p:cNvPr>
          <p:cNvSpPr>
            <a:spLocks noGrp="1" noChangeArrowheads="1"/>
          </p:cNvSpPr>
          <p:nvPr>
            <p:ph idx="1"/>
          </p:nvPr>
        </p:nvSpPr>
        <p:spPr/>
        <p:txBody>
          <a:bodyPr/>
          <a:lstStyle/>
          <a:p>
            <a:pPr eaLnBrk="1" hangingPunct="1">
              <a:defRPr/>
            </a:pPr>
            <a:r>
              <a:rPr lang="zh-TW" altLang="en-US" dirty="0">
                <a:solidFill>
                  <a:schemeClr val="tx1"/>
                </a:solidFill>
              </a:rPr>
              <a:t>一個行程的執行期間，可以利用產生行程的系統呼叫來產生數個新的行程。原先的行程就叫做父行程 </a:t>
            </a:r>
            <a:r>
              <a:rPr lang="en-US" altLang="zh-TW" dirty="0">
                <a:solidFill>
                  <a:schemeClr val="tx1"/>
                </a:solidFill>
              </a:rPr>
              <a:t>(Parent process)</a:t>
            </a:r>
            <a:r>
              <a:rPr lang="zh-TW" altLang="en-US" dirty="0">
                <a:solidFill>
                  <a:schemeClr val="tx1"/>
                </a:solidFill>
              </a:rPr>
              <a:t>，而新的行程則叫做子行程</a:t>
            </a:r>
            <a:r>
              <a:rPr lang="en-US" altLang="zh-TW" dirty="0">
                <a:solidFill>
                  <a:schemeClr val="tx1"/>
                </a:solidFill>
              </a:rPr>
              <a:t>(children process)</a:t>
            </a:r>
            <a:r>
              <a:rPr lang="zh-TW" altLang="en-US" dirty="0">
                <a:solidFill>
                  <a:schemeClr val="tx1"/>
                </a:solidFill>
              </a:rPr>
              <a:t>。</a:t>
            </a:r>
            <a:endParaRPr lang="en-US" altLang="zh-TW" dirty="0">
              <a:solidFill>
                <a:schemeClr val="tx1"/>
              </a:solidFill>
            </a:endParaRPr>
          </a:p>
          <a:p>
            <a:pPr eaLnBrk="1" hangingPunct="1">
              <a:defRPr/>
            </a:pPr>
            <a:r>
              <a:rPr lang="zh-TW" altLang="en-US" dirty="0">
                <a:solidFill>
                  <a:schemeClr val="tx1"/>
                </a:solidFill>
              </a:rPr>
              <a:t>每一個新產生的行程可以再產生其它的行程，這可以形成一幅行程樹 </a:t>
            </a:r>
            <a:r>
              <a:rPr lang="en-US" altLang="zh-TW" dirty="0">
                <a:solidFill>
                  <a:schemeClr val="tx1"/>
                </a:solidFill>
              </a:rPr>
              <a:t>(tree of processes)</a:t>
            </a:r>
            <a:r>
              <a:rPr lang="zh-TW" altLang="en-US" dirty="0">
                <a:solidFill>
                  <a:schemeClr val="tx1"/>
                </a:solidFill>
              </a:rPr>
              <a:t>。</a:t>
            </a:r>
            <a:endParaRPr lang="en-US" altLang="zh-TW" dirty="0">
              <a:solidFill>
                <a:schemeClr val="tx1"/>
              </a:solidFill>
            </a:endParaRPr>
          </a:p>
          <a:p>
            <a:pPr eaLnBrk="1" hangingPunct="1">
              <a:defRPr/>
            </a:pPr>
            <a:r>
              <a:rPr lang="zh-TW" altLang="en-US" dirty="0">
                <a:solidFill>
                  <a:schemeClr val="tx1"/>
                </a:solidFill>
              </a:rPr>
              <a:t>每個行程有自己的</a:t>
            </a:r>
            <a:br>
              <a:rPr lang="en-US" altLang="zh-TW" dirty="0">
                <a:solidFill>
                  <a:schemeClr val="tx1"/>
                </a:solidFill>
              </a:rPr>
            </a:br>
            <a:r>
              <a:rPr lang="en-US" altLang="zh-TW" dirty="0">
                <a:solidFill>
                  <a:schemeClr val="tx1"/>
                </a:solidFill>
              </a:rPr>
              <a:t>process identifier (</a:t>
            </a:r>
            <a:r>
              <a:rPr lang="en-US" altLang="zh-TW" dirty="0" err="1">
                <a:solidFill>
                  <a:schemeClr val="tx1"/>
                </a:solidFill>
              </a:rPr>
              <a:t>pid</a:t>
            </a:r>
            <a:r>
              <a:rPr lang="en-US" altLang="zh-TW" dirty="0">
                <a:solidFill>
                  <a:schemeClr val="tx1"/>
                </a:solidFill>
              </a:rPr>
              <a:t>)</a:t>
            </a:r>
          </a:p>
          <a:p>
            <a:pPr eaLnBrk="1" hangingPunct="1">
              <a:defRPr/>
            </a:pPr>
            <a:endParaRPr lang="en-US" altLang="zh-TW" dirty="0">
              <a:solidFill>
                <a:schemeClr val="tx1"/>
              </a:solidFill>
            </a:endParaRPr>
          </a:p>
        </p:txBody>
      </p:sp>
      <p:pic>
        <p:nvPicPr>
          <p:cNvPr id="21507" name="Picture 5">
            <a:extLst>
              <a:ext uri="{FF2B5EF4-FFF2-40B4-BE49-F238E27FC236}">
                <a16:creationId xmlns:a16="http://schemas.microsoft.com/office/drawing/2014/main" id="{884998CB-D3AB-49F0-83DC-7ACA33100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970" y="3429000"/>
            <a:ext cx="4341319"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A257030-3124-46B1-A2DC-47603E68ED6A}"/>
              </a:ext>
            </a:extLst>
          </p:cNvPr>
          <p:cNvSpPr>
            <a:spLocks noGrp="1" noChangeArrowheads="1"/>
          </p:cNvSpPr>
          <p:nvPr>
            <p:ph type="title"/>
          </p:nvPr>
        </p:nvSpPr>
        <p:spPr/>
        <p:txBody>
          <a:bodyPr/>
          <a:lstStyle/>
          <a:p>
            <a:pPr eaLnBrk="1" hangingPunct="1"/>
            <a:r>
              <a:rPr lang="en-US" altLang="zh-TW"/>
              <a:t>Process Creation</a:t>
            </a:r>
          </a:p>
        </p:txBody>
      </p:sp>
      <p:sp>
        <p:nvSpPr>
          <p:cNvPr id="22531" name="Rectangle 3">
            <a:extLst>
              <a:ext uri="{FF2B5EF4-FFF2-40B4-BE49-F238E27FC236}">
                <a16:creationId xmlns:a16="http://schemas.microsoft.com/office/drawing/2014/main" id="{78DECCC1-3228-4773-B992-C0879E45DF30}"/>
              </a:ext>
            </a:extLst>
          </p:cNvPr>
          <p:cNvSpPr>
            <a:spLocks noGrp="1" noChangeArrowheads="1"/>
          </p:cNvSpPr>
          <p:nvPr>
            <p:ph idx="1"/>
          </p:nvPr>
        </p:nvSpPr>
        <p:spPr/>
        <p:txBody>
          <a:bodyPr/>
          <a:lstStyle/>
          <a:p>
            <a:pPr>
              <a:lnSpc>
                <a:spcPct val="90000"/>
              </a:lnSpc>
            </a:pPr>
            <a:r>
              <a:rPr lang="zh-TW" altLang="en-US" dirty="0">
                <a:solidFill>
                  <a:schemeClr val="tx1"/>
                </a:solidFill>
              </a:rPr>
              <a:t>當一個父行程產生一個子行程，有兩種執行的可能性</a:t>
            </a:r>
            <a:endParaRPr lang="en-US" altLang="zh-TW" dirty="0">
              <a:solidFill>
                <a:schemeClr val="tx1"/>
              </a:solidFill>
            </a:endParaRPr>
          </a:p>
          <a:p>
            <a:pPr lvl="1">
              <a:lnSpc>
                <a:spcPct val="90000"/>
              </a:lnSpc>
            </a:pPr>
            <a:r>
              <a:rPr lang="zh-TW" altLang="en-US" dirty="0">
                <a:solidFill>
                  <a:schemeClr val="tx1"/>
                </a:solidFill>
              </a:rPr>
              <a:t>父行程與子行程同時執行</a:t>
            </a:r>
            <a:endParaRPr lang="en-US" altLang="zh-TW" dirty="0">
              <a:solidFill>
                <a:schemeClr val="tx1"/>
              </a:solidFill>
            </a:endParaRPr>
          </a:p>
          <a:p>
            <a:pPr lvl="1">
              <a:lnSpc>
                <a:spcPct val="90000"/>
              </a:lnSpc>
            </a:pPr>
            <a:r>
              <a:rPr lang="zh-TW" altLang="en-US" dirty="0">
                <a:solidFill>
                  <a:schemeClr val="tx1"/>
                </a:solidFill>
              </a:rPr>
              <a:t>父行程等待直到子行程結束</a:t>
            </a:r>
            <a:endParaRPr lang="en-US" altLang="zh-TW" dirty="0">
              <a:solidFill>
                <a:schemeClr val="tx1"/>
              </a:solidFill>
            </a:endParaRPr>
          </a:p>
          <a:p>
            <a:pPr lvl="1">
              <a:lnSpc>
                <a:spcPct val="90000"/>
              </a:lnSpc>
            </a:pPr>
            <a:endParaRPr lang="en-US" altLang="zh-TW" dirty="0">
              <a:solidFill>
                <a:schemeClr val="tx1"/>
              </a:solidFill>
            </a:endParaRPr>
          </a:p>
          <a:p>
            <a:pPr>
              <a:lnSpc>
                <a:spcPct val="90000"/>
              </a:lnSpc>
            </a:pPr>
            <a:r>
              <a:rPr lang="zh-TW" altLang="en-US" dirty="0">
                <a:solidFill>
                  <a:schemeClr val="tx1"/>
                </a:solidFill>
              </a:rPr>
              <a:t>對於資源分享，有三種可能性</a:t>
            </a:r>
            <a:endParaRPr lang="en-US" altLang="zh-TW" dirty="0">
              <a:solidFill>
                <a:schemeClr val="tx1"/>
              </a:solidFill>
            </a:endParaRPr>
          </a:p>
          <a:p>
            <a:pPr lvl="1">
              <a:lnSpc>
                <a:spcPct val="90000"/>
              </a:lnSpc>
            </a:pPr>
            <a:r>
              <a:rPr lang="zh-TW" altLang="en-US" dirty="0">
                <a:solidFill>
                  <a:schemeClr val="tx1"/>
                </a:solidFill>
              </a:rPr>
              <a:t>父行程與子行程共享所有資源</a:t>
            </a:r>
            <a:endParaRPr lang="en-US" altLang="zh-TW" dirty="0">
              <a:solidFill>
                <a:schemeClr val="tx1"/>
              </a:solidFill>
            </a:endParaRPr>
          </a:p>
          <a:p>
            <a:pPr lvl="1">
              <a:lnSpc>
                <a:spcPct val="90000"/>
              </a:lnSpc>
            </a:pPr>
            <a:r>
              <a:rPr lang="zh-TW" altLang="en-US" dirty="0">
                <a:solidFill>
                  <a:schemeClr val="tx1"/>
                </a:solidFill>
              </a:rPr>
              <a:t>子行程分享父行程的部分資源</a:t>
            </a:r>
            <a:endParaRPr lang="en-US" altLang="zh-TW" dirty="0">
              <a:solidFill>
                <a:schemeClr val="tx1"/>
              </a:solidFill>
            </a:endParaRPr>
          </a:p>
          <a:p>
            <a:pPr lvl="1">
              <a:lnSpc>
                <a:spcPct val="90000"/>
              </a:lnSpc>
            </a:pPr>
            <a:r>
              <a:rPr lang="zh-TW" altLang="en-US" dirty="0">
                <a:solidFill>
                  <a:schemeClr val="tx1"/>
                </a:solidFill>
              </a:rPr>
              <a:t>父行程與子行程不共享資源</a:t>
            </a:r>
            <a:endParaRPr lang="en-US" altLang="zh-TW" dirty="0">
              <a:solidFill>
                <a:schemeClr val="tx1"/>
              </a:solidFill>
            </a:endParaRPr>
          </a:p>
          <a:p>
            <a:pPr lvl="1">
              <a:lnSpc>
                <a:spcPct val="90000"/>
              </a:lnSpc>
            </a:pPr>
            <a:endParaRPr lang="en-US" altLang="zh-TW" dirty="0">
              <a:solidFill>
                <a:schemeClr val="tx1"/>
              </a:solidFill>
            </a:endParaRPr>
          </a:p>
          <a:p>
            <a:pPr lvl="1">
              <a:lnSpc>
                <a:spcPct val="90000"/>
              </a:lnSpc>
            </a:pPr>
            <a:endParaRPr lang="en-US" altLang="zh-TW" dirty="0">
              <a:solidFill>
                <a:srgbClr val="FF0000"/>
              </a:solidFill>
            </a:endParaRPr>
          </a:p>
          <a:p>
            <a:pPr>
              <a:lnSpc>
                <a:spcPct val="90000"/>
              </a:lnSpc>
              <a:buFont typeface="Monotype Sorts"/>
              <a:buNone/>
            </a:pPr>
            <a:endParaRPr lang="zh-TW" alt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A835C12-CB39-4975-9246-10DBC07EC55B}"/>
              </a:ext>
            </a:extLst>
          </p:cNvPr>
          <p:cNvSpPr>
            <a:spLocks noGrp="1" noChangeArrowheads="1"/>
          </p:cNvSpPr>
          <p:nvPr>
            <p:ph type="title"/>
          </p:nvPr>
        </p:nvSpPr>
        <p:spPr/>
        <p:txBody>
          <a:bodyPr/>
          <a:lstStyle/>
          <a:p>
            <a:pPr eaLnBrk="1" hangingPunct="1"/>
            <a:r>
              <a:rPr lang="en-US" altLang="zh-TW"/>
              <a:t>Process Creation (Cont)</a:t>
            </a:r>
          </a:p>
        </p:txBody>
      </p:sp>
      <p:sp>
        <p:nvSpPr>
          <p:cNvPr id="24579" name="Rectangle 3">
            <a:extLst>
              <a:ext uri="{FF2B5EF4-FFF2-40B4-BE49-F238E27FC236}">
                <a16:creationId xmlns:a16="http://schemas.microsoft.com/office/drawing/2014/main" id="{EACC9FE6-74E7-419B-8A76-7900ED56E7CA}"/>
              </a:ext>
            </a:extLst>
          </p:cNvPr>
          <p:cNvSpPr>
            <a:spLocks noGrp="1" noChangeArrowheads="1"/>
          </p:cNvSpPr>
          <p:nvPr>
            <p:ph idx="1"/>
          </p:nvPr>
        </p:nvSpPr>
        <p:spPr/>
        <p:txBody>
          <a:bodyPr/>
          <a:lstStyle/>
          <a:p>
            <a:r>
              <a:rPr lang="zh-TW" altLang="en-US" dirty="0">
                <a:solidFill>
                  <a:schemeClr val="tx1"/>
                </a:solidFill>
              </a:rPr>
              <a:t>記憶體空間</a:t>
            </a:r>
            <a:r>
              <a:rPr lang="en-US" altLang="zh-TW" dirty="0">
                <a:solidFill>
                  <a:schemeClr val="tx1"/>
                </a:solidFill>
              </a:rPr>
              <a:t>(address-space)</a:t>
            </a:r>
          </a:p>
          <a:p>
            <a:pPr lvl="1">
              <a:lnSpc>
                <a:spcPct val="90000"/>
              </a:lnSpc>
            </a:pPr>
            <a:r>
              <a:rPr lang="zh-TW" altLang="en-US" dirty="0">
                <a:solidFill>
                  <a:schemeClr val="tx1"/>
                </a:solidFill>
              </a:rPr>
              <a:t>子行程複製父行程的記憶體空間</a:t>
            </a:r>
            <a:endParaRPr lang="en-US" altLang="zh-TW" dirty="0">
              <a:solidFill>
                <a:schemeClr val="tx1"/>
              </a:solidFill>
            </a:endParaRPr>
          </a:p>
          <a:p>
            <a:pPr lvl="1"/>
            <a:r>
              <a:rPr lang="zh-TW" altLang="en-US" dirty="0">
                <a:solidFill>
                  <a:schemeClr val="tx1"/>
                </a:solidFill>
              </a:rPr>
              <a:t>子行程負載新的程式</a:t>
            </a:r>
            <a:endParaRPr lang="en-US" altLang="zh-TW" dirty="0">
              <a:solidFill>
                <a:schemeClr val="tx1"/>
              </a:solidFill>
            </a:endParaRPr>
          </a:p>
          <a:p>
            <a:pPr lvl="1"/>
            <a:endParaRPr lang="en-US" altLang="zh-TW" dirty="0">
              <a:solidFill>
                <a:schemeClr val="tx1"/>
              </a:solidFill>
            </a:endParaRPr>
          </a:p>
          <a:p>
            <a:r>
              <a:rPr lang="en-US" altLang="zh-TW" dirty="0">
                <a:solidFill>
                  <a:schemeClr val="tx1"/>
                </a:solidFill>
              </a:rPr>
              <a:t>UNIX examples</a:t>
            </a:r>
          </a:p>
          <a:p>
            <a:pPr lvl="1"/>
            <a:r>
              <a:rPr lang="en-US" altLang="zh-TW" b="1" dirty="0">
                <a:solidFill>
                  <a:schemeClr val="tx1"/>
                </a:solidFill>
              </a:rPr>
              <a:t>fork</a:t>
            </a:r>
            <a:r>
              <a:rPr lang="en-US" altLang="zh-TW" dirty="0">
                <a:solidFill>
                  <a:schemeClr val="tx1"/>
                </a:solidFill>
              </a:rPr>
              <a:t> system call creates new process</a:t>
            </a:r>
          </a:p>
          <a:p>
            <a:pPr lvl="1"/>
            <a:r>
              <a:rPr lang="en-US" altLang="zh-TW" dirty="0">
                <a:solidFill>
                  <a:schemeClr val="tx1"/>
                </a:solidFill>
              </a:rPr>
              <a:t>A new process is created by the fork() system call.</a:t>
            </a:r>
          </a:p>
          <a:p>
            <a:pPr lvl="1"/>
            <a:r>
              <a:rPr lang="en-US" altLang="zh-TW" dirty="0">
                <a:solidFill>
                  <a:schemeClr val="tx1"/>
                </a:solidFill>
              </a:rPr>
              <a:t>The new process consists of a copy of the address space of the original process.</a:t>
            </a:r>
          </a:p>
          <a:p>
            <a:pPr lvl="1"/>
            <a:r>
              <a:rPr lang="en-US" altLang="zh-TW" b="1" dirty="0">
                <a:solidFill>
                  <a:schemeClr val="tx1"/>
                </a:solidFill>
              </a:rPr>
              <a:t>exec</a:t>
            </a:r>
            <a:r>
              <a:rPr lang="en-US" altLang="zh-TW" dirty="0">
                <a:solidFill>
                  <a:schemeClr val="tx1"/>
                </a:solidFill>
              </a:rPr>
              <a:t> system call used after a </a:t>
            </a:r>
            <a:r>
              <a:rPr lang="en-US" altLang="zh-TW" b="1" dirty="0">
                <a:solidFill>
                  <a:schemeClr val="tx1"/>
                </a:solidFill>
              </a:rPr>
              <a:t>fork</a:t>
            </a:r>
            <a:r>
              <a:rPr lang="en-US" altLang="zh-TW" dirty="0">
                <a:solidFill>
                  <a:schemeClr val="tx1"/>
                </a:solidFill>
              </a:rPr>
              <a:t> to replace the process’ memory space with a new program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24D3363B-9B6D-41F6-8F89-14DB3CBCBB65}"/>
              </a:ext>
            </a:extLst>
          </p:cNvPr>
          <p:cNvSpPr>
            <a:spLocks noGrp="1" noChangeArrowheads="1"/>
          </p:cNvSpPr>
          <p:nvPr>
            <p:ph type="title"/>
          </p:nvPr>
        </p:nvSpPr>
        <p:spPr/>
        <p:txBody>
          <a:bodyPr/>
          <a:lstStyle/>
          <a:p>
            <a:r>
              <a:rPr lang="en-US" altLang="zh-TW"/>
              <a:t>fork </a:t>
            </a:r>
            <a:r>
              <a:rPr lang="zh-TW" altLang="en-US"/>
              <a:t>的函數雛型 </a:t>
            </a:r>
            <a:r>
              <a:rPr lang="en-US" altLang="zh-TW"/>
              <a:t>(man page </a:t>
            </a:r>
            <a:r>
              <a:rPr lang="zh-TW" altLang="en-US"/>
              <a:t>定義</a:t>
            </a:r>
            <a:r>
              <a:rPr lang="en-US" altLang="zh-TW"/>
              <a:t>)</a:t>
            </a:r>
            <a:endParaRPr lang="zh-TW" altLang="en-US"/>
          </a:p>
        </p:txBody>
      </p:sp>
      <p:sp>
        <p:nvSpPr>
          <p:cNvPr id="26627" name="內容版面配置區 2">
            <a:extLst>
              <a:ext uri="{FF2B5EF4-FFF2-40B4-BE49-F238E27FC236}">
                <a16:creationId xmlns:a16="http://schemas.microsoft.com/office/drawing/2014/main" id="{2AECF179-E1FA-4913-ACFF-8DBF43B8D0C2}"/>
              </a:ext>
            </a:extLst>
          </p:cNvPr>
          <p:cNvSpPr>
            <a:spLocks noGrp="1" noChangeArrowheads="1"/>
          </p:cNvSpPr>
          <p:nvPr>
            <p:ph idx="1"/>
          </p:nvPr>
        </p:nvSpPr>
        <p:spPr>
          <a:xfrm>
            <a:off x="677334" y="1474789"/>
            <a:ext cx="6426728" cy="5017451"/>
          </a:xfrm>
        </p:spPr>
        <p:txBody>
          <a:bodyPr/>
          <a:lstStyle/>
          <a:p>
            <a:r>
              <a:rPr lang="en-US" altLang="zh-TW" dirty="0"/>
              <a:t>#include &lt;</a:t>
            </a:r>
            <a:r>
              <a:rPr lang="en-US" altLang="zh-TW" dirty="0" err="1"/>
              <a:t>unistd.h</a:t>
            </a:r>
            <a:r>
              <a:rPr lang="en-US" altLang="zh-TW" dirty="0"/>
              <a:t>&gt;</a:t>
            </a:r>
          </a:p>
          <a:p>
            <a:r>
              <a:rPr lang="en-US" altLang="zh-TW" dirty="0" err="1"/>
              <a:t>pid_t</a:t>
            </a:r>
            <a:r>
              <a:rPr lang="en-US" altLang="zh-TW" dirty="0"/>
              <a:t> fork(void);</a:t>
            </a:r>
          </a:p>
          <a:p>
            <a:r>
              <a:rPr lang="en-US" altLang="zh-TW" dirty="0"/>
              <a:t>fork() </a:t>
            </a:r>
            <a:r>
              <a:rPr lang="zh-TW" altLang="en-US" dirty="0"/>
              <a:t>可能會有以下三種回傳值：</a:t>
            </a:r>
          </a:p>
          <a:p>
            <a:pPr lvl="1"/>
            <a:r>
              <a:rPr lang="en-US" altLang="zh-TW" dirty="0"/>
              <a:t>-1 </a:t>
            </a:r>
            <a:r>
              <a:rPr lang="zh-TW" altLang="en-US" dirty="0"/>
              <a:t>： 發生錯誤</a:t>
            </a:r>
          </a:p>
          <a:p>
            <a:pPr lvl="1"/>
            <a:r>
              <a:rPr lang="en-US" altLang="zh-TW" dirty="0"/>
              <a:t>0 </a:t>
            </a:r>
            <a:r>
              <a:rPr lang="zh-TW" altLang="en-US" dirty="0"/>
              <a:t>： 代表為子程序</a:t>
            </a:r>
          </a:p>
          <a:p>
            <a:pPr lvl="1"/>
            <a:r>
              <a:rPr lang="zh-TW" altLang="en-US" dirty="0"/>
              <a:t>大於 </a:t>
            </a:r>
            <a:r>
              <a:rPr lang="en-US" altLang="zh-TW" dirty="0"/>
              <a:t>0 </a:t>
            </a:r>
            <a:r>
              <a:rPr lang="zh-TW" altLang="en-US" dirty="0"/>
              <a:t>： 代表為父程序</a:t>
            </a:r>
            <a:r>
              <a:rPr lang="en-US" altLang="zh-TW" dirty="0"/>
              <a:t>, </a:t>
            </a:r>
            <a:r>
              <a:rPr lang="zh-TW" altLang="en-US" dirty="0"/>
              <a:t>其回傳值為子程序的 </a:t>
            </a:r>
            <a:r>
              <a:rPr lang="en-US" altLang="zh-TW" dirty="0"/>
              <a:t>Process ID</a:t>
            </a:r>
          </a:p>
          <a:p>
            <a:pPr lvl="1"/>
            <a:r>
              <a:rPr lang="zh-TW" altLang="en-US" dirty="0"/>
              <a:t>注意： 其回傳值是 </a:t>
            </a:r>
            <a:r>
              <a:rPr lang="en-US" altLang="zh-TW" dirty="0" err="1"/>
              <a:t>pid_t</a:t>
            </a:r>
            <a:r>
              <a:rPr lang="en-US" altLang="zh-TW" dirty="0"/>
              <a:t> , </a:t>
            </a:r>
            <a:r>
              <a:rPr lang="zh-TW" altLang="en-US" dirty="0"/>
              <a:t>不是 </a:t>
            </a:r>
            <a:r>
              <a:rPr lang="en-US" altLang="zh-TW" dirty="0"/>
              <a:t>int </a:t>
            </a:r>
            <a:r>
              <a:rPr lang="zh-TW" altLang="en-US" dirty="0"/>
              <a:t>哦！</a:t>
            </a:r>
          </a:p>
        </p:txBody>
      </p:sp>
      <p:sp>
        <p:nvSpPr>
          <p:cNvPr id="26628" name="圓角矩形 3">
            <a:extLst>
              <a:ext uri="{FF2B5EF4-FFF2-40B4-BE49-F238E27FC236}">
                <a16:creationId xmlns:a16="http://schemas.microsoft.com/office/drawing/2014/main" id="{1BF7F6DC-B0B2-45FF-B159-52ABD6EADF18}"/>
              </a:ext>
            </a:extLst>
          </p:cNvPr>
          <p:cNvSpPr>
            <a:spLocks noChangeArrowheads="1"/>
          </p:cNvSpPr>
          <p:nvPr/>
        </p:nvSpPr>
        <p:spPr bwMode="auto">
          <a:xfrm>
            <a:off x="7680326" y="1773238"/>
            <a:ext cx="2663825" cy="576262"/>
          </a:xfrm>
          <a:prstGeom prst="roundRect">
            <a:avLst>
              <a:gd name="adj" fmla="val 16667"/>
            </a:avLst>
          </a:prstGeom>
          <a:solidFill>
            <a:schemeClr val="accent1"/>
          </a:solidFill>
          <a:ln w="12700" cap="sq" algn="ctr">
            <a:solidFill>
              <a:schemeClr val="tx1"/>
            </a:solidFill>
            <a:round/>
            <a:headEnd type="none" w="sm" len="sm"/>
            <a:tailEnd type="none" w="sm" len="sm"/>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400">
                <a:latin typeface="Times New Roman" panose="02020603050405020304" pitchFamily="18" charset="0"/>
                <a:ea typeface="標楷體" panose="03000509000000000000" pitchFamily="65" charset="-120"/>
                <a:cs typeface="Times New Roman" panose="02020603050405020304" pitchFamily="18" charset="0"/>
              </a:rPr>
              <a:t>pid_t PID = fork();</a:t>
            </a:r>
            <a:endParaRPr lang="zh-TW" altLang="en-US" sz="24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6629" name="橢圓 4">
            <a:extLst>
              <a:ext uri="{FF2B5EF4-FFF2-40B4-BE49-F238E27FC236}">
                <a16:creationId xmlns:a16="http://schemas.microsoft.com/office/drawing/2014/main" id="{DABDE293-3931-41BA-88E9-0B9534F57BD1}"/>
              </a:ext>
            </a:extLst>
          </p:cNvPr>
          <p:cNvSpPr>
            <a:spLocks noChangeArrowheads="1"/>
          </p:cNvSpPr>
          <p:nvPr/>
        </p:nvSpPr>
        <p:spPr bwMode="auto">
          <a:xfrm>
            <a:off x="7104063" y="3592513"/>
            <a:ext cx="1655762" cy="647700"/>
          </a:xfrm>
          <a:prstGeom prst="ellipse">
            <a:avLst/>
          </a:prstGeom>
          <a:solidFill>
            <a:schemeClr val="accent1"/>
          </a:solidFill>
          <a:ln w="12700" cap="sq" algn="ctr">
            <a:solidFill>
              <a:schemeClr val="tx1"/>
            </a:solidFill>
            <a:round/>
            <a:headEnd type="none" w="sm" len="sm"/>
            <a:tailEnd type="none" w="sm" len="sm"/>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400">
                <a:latin typeface="Times New Roman" panose="02020603050405020304" pitchFamily="18" charset="0"/>
                <a:ea typeface="標楷體" panose="03000509000000000000" pitchFamily="65" charset="-120"/>
                <a:cs typeface="Times New Roman" panose="02020603050405020304" pitchFamily="18" charset="0"/>
              </a:rPr>
              <a:t>父程序</a:t>
            </a:r>
          </a:p>
        </p:txBody>
      </p:sp>
      <p:sp>
        <p:nvSpPr>
          <p:cNvPr id="26630" name="橢圓 5">
            <a:extLst>
              <a:ext uri="{FF2B5EF4-FFF2-40B4-BE49-F238E27FC236}">
                <a16:creationId xmlns:a16="http://schemas.microsoft.com/office/drawing/2014/main" id="{5CC97D65-A85B-4E9B-8847-50F4A596AF3E}"/>
              </a:ext>
            </a:extLst>
          </p:cNvPr>
          <p:cNvSpPr>
            <a:spLocks noChangeArrowheads="1"/>
          </p:cNvSpPr>
          <p:nvPr/>
        </p:nvSpPr>
        <p:spPr bwMode="auto">
          <a:xfrm>
            <a:off x="9012238" y="3573463"/>
            <a:ext cx="1655762" cy="647700"/>
          </a:xfrm>
          <a:prstGeom prst="ellipse">
            <a:avLst/>
          </a:prstGeom>
          <a:solidFill>
            <a:schemeClr val="accent1"/>
          </a:solidFill>
          <a:ln w="12700" cap="sq" algn="ctr">
            <a:solidFill>
              <a:schemeClr val="tx1"/>
            </a:solidFill>
            <a:round/>
            <a:headEnd type="none" w="sm" len="sm"/>
            <a:tailEnd type="none" w="sm" len="sm"/>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400">
                <a:latin typeface="Times New Roman" panose="02020603050405020304" pitchFamily="18" charset="0"/>
                <a:ea typeface="標楷體" panose="03000509000000000000" pitchFamily="65" charset="-120"/>
                <a:cs typeface="Times New Roman" panose="02020603050405020304" pitchFamily="18" charset="0"/>
              </a:rPr>
              <a:t>子程序</a:t>
            </a:r>
          </a:p>
        </p:txBody>
      </p:sp>
      <p:cxnSp>
        <p:nvCxnSpPr>
          <p:cNvPr id="26631" name="直線單箭頭接點 7">
            <a:extLst>
              <a:ext uri="{FF2B5EF4-FFF2-40B4-BE49-F238E27FC236}">
                <a16:creationId xmlns:a16="http://schemas.microsoft.com/office/drawing/2014/main" id="{2D6DF2B5-9804-4848-B8FC-053E7B88DABD}"/>
              </a:ext>
            </a:extLst>
          </p:cNvPr>
          <p:cNvCxnSpPr>
            <a:cxnSpLocks noChangeShapeType="1"/>
            <a:stCxn id="26628" idx="2"/>
            <a:endCxn id="26630" idx="0"/>
          </p:cNvCxnSpPr>
          <p:nvPr/>
        </p:nvCxnSpPr>
        <p:spPr bwMode="auto">
          <a:xfrm>
            <a:off x="9012239" y="2349501"/>
            <a:ext cx="828675" cy="1223963"/>
          </a:xfrm>
          <a:prstGeom prst="straightConnector1">
            <a:avLst/>
          </a:prstGeom>
          <a:noFill/>
          <a:ln w="381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6632" name="直線單箭頭接點 8">
            <a:extLst>
              <a:ext uri="{FF2B5EF4-FFF2-40B4-BE49-F238E27FC236}">
                <a16:creationId xmlns:a16="http://schemas.microsoft.com/office/drawing/2014/main" id="{A2EB6AE5-8ABE-417E-B487-D73A33FED40B}"/>
              </a:ext>
            </a:extLst>
          </p:cNvPr>
          <p:cNvCxnSpPr>
            <a:cxnSpLocks noChangeShapeType="1"/>
            <a:stCxn id="26628" idx="2"/>
            <a:endCxn id="26629" idx="0"/>
          </p:cNvCxnSpPr>
          <p:nvPr/>
        </p:nvCxnSpPr>
        <p:spPr bwMode="auto">
          <a:xfrm flipH="1">
            <a:off x="7932738" y="2349501"/>
            <a:ext cx="1079500" cy="1243013"/>
          </a:xfrm>
          <a:prstGeom prst="straightConnector1">
            <a:avLst/>
          </a:prstGeom>
          <a:noFill/>
          <a:ln w="381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6633" name="文字方塊 11">
            <a:extLst>
              <a:ext uri="{FF2B5EF4-FFF2-40B4-BE49-F238E27FC236}">
                <a16:creationId xmlns:a16="http://schemas.microsoft.com/office/drawing/2014/main" id="{10E8093F-FFDE-468B-9207-120E53094E4C}"/>
              </a:ext>
            </a:extLst>
          </p:cNvPr>
          <p:cNvSpPr txBox="1">
            <a:spLocks noChangeArrowheads="1"/>
          </p:cNvSpPr>
          <p:nvPr/>
        </p:nvSpPr>
        <p:spPr bwMode="auto">
          <a:xfrm>
            <a:off x="7516814" y="2786063"/>
            <a:ext cx="801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latin typeface="Times New Roman" panose="02020603050405020304" pitchFamily="18" charset="0"/>
                <a:ea typeface="標楷體" panose="03000509000000000000" pitchFamily="65" charset="-120"/>
                <a:cs typeface="Times New Roman" panose="02020603050405020304" pitchFamily="18" charset="0"/>
              </a:rPr>
              <a:t>PID&gt;0</a:t>
            </a:r>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6634" name="文字方塊 12">
            <a:extLst>
              <a:ext uri="{FF2B5EF4-FFF2-40B4-BE49-F238E27FC236}">
                <a16:creationId xmlns:a16="http://schemas.microsoft.com/office/drawing/2014/main" id="{B385848D-E6FE-4C86-9B55-27C64674AA1A}"/>
              </a:ext>
            </a:extLst>
          </p:cNvPr>
          <p:cNvSpPr txBox="1">
            <a:spLocks noChangeArrowheads="1"/>
          </p:cNvSpPr>
          <p:nvPr/>
        </p:nvSpPr>
        <p:spPr bwMode="auto">
          <a:xfrm>
            <a:off x="9512300" y="2719388"/>
            <a:ext cx="801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latin typeface="Times New Roman" panose="02020603050405020304" pitchFamily="18" charset="0"/>
                <a:ea typeface="標楷體" panose="03000509000000000000" pitchFamily="65" charset="-120"/>
                <a:cs typeface="Times New Roman" panose="02020603050405020304" pitchFamily="18" charset="0"/>
              </a:rPr>
              <a:t>PID=0</a:t>
            </a:r>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A34A5-EFA6-496F-B457-53B043E91409}"/>
              </a:ext>
            </a:extLst>
          </p:cNvPr>
          <p:cNvSpPr>
            <a:spLocks noGrp="1"/>
          </p:cNvSpPr>
          <p:nvPr>
            <p:ph type="title"/>
          </p:nvPr>
        </p:nvSpPr>
        <p:spPr/>
        <p:txBody>
          <a:bodyPr/>
          <a:lstStyle/>
          <a:p>
            <a:r>
              <a:rPr lang="en-US" altLang="zh-TW" dirty="0"/>
              <a:t>Example</a:t>
            </a:r>
            <a:endParaRPr lang="zh-TW" altLang="en-US" dirty="0"/>
          </a:p>
        </p:txBody>
      </p:sp>
      <p:sp>
        <p:nvSpPr>
          <p:cNvPr id="3" name="內容版面配置區 2">
            <a:extLst>
              <a:ext uri="{FF2B5EF4-FFF2-40B4-BE49-F238E27FC236}">
                <a16:creationId xmlns:a16="http://schemas.microsoft.com/office/drawing/2014/main" id="{61A2938E-A4F9-45DB-B241-10350EFB7EC2}"/>
              </a:ext>
            </a:extLst>
          </p:cNvPr>
          <p:cNvSpPr>
            <a:spLocks noGrp="1"/>
          </p:cNvSpPr>
          <p:nvPr>
            <p:ph idx="1"/>
          </p:nvPr>
        </p:nvSpPr>
        <p:spPr>
          <a:xfrm>
            <a:off x="677334" y="1474789"/>
            <a:ext cx="5497223" cy="5017451"/>
          </a:xfrm>
        </p:spPr>
        <p:txBody>
          <a:bodyPr/>
          <a:lstStyle/>
          <a:p>
            <a:r>
              <a:rPr lang="zh-TW" altLang="en-US" dirty="0"/>
              <a:t>程式在呼叫 </a:t>
            </a:r>
            <a:r>
              <a:rPr lang="en-US" altLang="zh-TW" dirty="0"/>
              <a:t>fork </a:t>
            </a:r>
            <a:r>
              <a:rPr lang="zh-TW" altLang="en-US" dirty="0"/>
              <a:t>建立新的行程之後，讓父行程與子行程兩個行程都輸出一樣的文字訊息。</a:t>
            </a:r>
            <a:endParaRPr lang="en-US" altLang="zh-TW" dirty="0"/>
          </a:p>
          <a:p>
            <a:r>
              <a:rPr lang="zh-TW" altLang="en-US" dirty="0"/>
              <a:t>使用 </a:t>
            </a:r>
            <a:r>
              <a:rPr lang="en-US" altLang="zh-TW" dirty="0"/>
              <a:t>gcc </a:t>
            </a:r>
            <a:r>
              <a:rPr lang="zh-TW" altLang="en-US" dirty="0"/>
              <a:t>編譯後，直接執行：</a:t>
            </a:r>
            <a:endParaRPr lang="en-US" altLang="zh-TW" dirty="0"/>
          </a:p>
          <a:p>
            <a:endParaRPr lang="en-US" altLang="zh-TW" dirty="0"/>
          </a:p>
          <a:p>
            <a:endParaRPr lang="en-US" altLang="zh-TW" dirty="0"/>
          </a:p>
          <a:p>
            <a:r>
              <a:rPr lang="zh-TW" altLang="en-US" dirty="0"/>
              <a:t>父行程與子行程都執行同一個 </a:t>
            </a:r>
            <a:r>
              <a:rPr lang="en-US" altLang="zh-TW" dirty="0"/>
              <a:t>printf</a:t>
            </a:r>
            <a:r>
              <a:rPr lang="zh-TW" altLang="en-US" dirty="0"/>
              <a:t>，各輸出一行文字訊息，所以結果就會是兩行一樣的文字訊息</a:t>
            </a:r>
          </a:p>
        </p:txBody>
      </p:sp>
      <p:sp>
        <p:nvSpPr>
          <p:cNvPr id="8" name="矩形 7">
            <a:extLst>
              <a:ext uri="{FF2B5EF4-FFF2-40B4-BE49-F238E27FC236}">
                <a16:creationId xmlns:a16="http://schemas.microsoft.com/office/drawing/2014/main" id="{7A394738-D83B-4931-BFD3-6CD860C6F920}"/>
              </a:ext>
            </a:extLst>
          </p:cNvPr>
          <p:cNvSpPr/>
          <p:nvPr/>
        </p:nvSpPr>
        <p:spPr>
          <a:xfrm>
            <a:off x="7054392" y="1443841"/>
            <a:ext cx="4163505" cy="3970318"/>
          </a:xfrm>
          <a:prstGeom prst="rect">
            <a:avLst/>
          </a:prstGeom>
        </p:spPr>
        <p:txBody>
          <a:bodyPr wrap="square">
            <a:spAutoFit/>
          </a:bodyPr>
          <a:lstStyle/>
          <a:p>
            <a:r>
              <a:rPr lang="zh-TW" altLang="en-US" dirty="0"/>
              <a:t>// fork1.c</a:t>
            </a:r>
          </a:p>
          <a:p>
            <a:r>
              <a:rPr lang="zh-TW" altLang="en-US" dirty="0"/>
              <a:t>#include &lt;stdio.h&gt;</a:t>
            </a:r>
          </a:p>
          <a:p>
            <a:r>
              <a:rPr lang="zh-TW" altLang="en-US" dirty="0"/>
              <a:t>#include &lt;unistd.h&gt;</a:t>
            </a:r>
          </a:p>
          <a:p>
            <a:r>
              <a:rPr lang="zh-TW" altLang="en-US" dirty="0"/>
              <a:t>int main() {</a:t>
            </a:r>
          </a:p>
          <a:p>
            <a:r>
              <a:rPr lang="zh-TW" altLang="en-US" dirty="0"/>
              <a:t>  // 建立子行程</a:t>
            </a:r>
          </a:p>
          <a:p>
            <a:r>
              <a:rPr lang="zh-TW" altLang="en-US" dirty="0"/>
              <a:t>  fork();</a:t>
            </a:r>
          </a:p>
          <a:p>
            <a:endParaRPr lang="zh-TW" altLang="en-US" dirty="0"/>
          </a:p>
          <a:p>
            <a:r>
              <a:rPr lang="zh-TW" altLang="en-US" dirty="0"/>
              <a:t>  // 從這裡開始變成兩個行程</a:t>
            </a:r>
          </a:p>
          <a:p>
            <a:endParaRPr lang="zh-TW" altLang="en-US" dirty="0"/>
          </a:p>
          <a:p>
            <a:r>
              <a:rPr lang="zh-TW" altLang="en-US" dirty="0"/>
              <a:t>  // 兩個行程執行同樣的程式</a:t>
            </a:r>
          </a:p>
          <a:p>
            <a:r>
              <a:rPr lang="zh-TW" altLang="en-US" dirty="0"/>
              <a:t>  printf("Hello world!n");</a:t>
            </a:r>
          </a:p>
          <a:p>
            <a:endParaRPr lang="zh-TW" altLang="en-US" dirty="0"/>
          </a:p>
          <a:p>
            <a:r>
              <a:rPr lang="zh-TW" altLang="en-US" dirty="0"/>
              <a:t>  return 0;</a:t>
            </a:r>
          </a:p>
          <a:p>
            <a:r>
              <a:rPr lang="zh-TW" altLang="en-US" dirty="0"/>
              <a:t>}</a:t>
            </a:r>
          </a:p>
        </p:txBody>
      </p:sp>
      <p:sp>
        <p:nvSpPr>
          <p:cNvPr id="10" name="矩形 9">
            <a:extLst>
              <a:ext uri="{FF2B5EF4-FFF2-40B4-BE49-F238E27FC236}">
                <a16:creationId xmlns:a16="http://schemas.microsoft.com/office/drawing/2014/main" id="{DCCEF133-E7A3-4A0E-BF76-A6266B25B864}"/>
              </a:ext>
            </a:extLst>
          </p:cNvPr>
          <p:cNvSpPr/>
          <p:nvPr/>
        </p:nvSpPr>
        <p:spPr>
          <a:xfrm>
            <a:off x="1077798" y="5414159"/>
            <a:ext cx="6096000" cy="646331"/>
          </a:xfrm>
          <a:prstGeom prst="rect">
            <a:avLst/>
          </a:prstGeom>
        </p:spPr>
        <p:txBody>
          <a:bodyPr>
            <a:spAutoFit/>
          </a:bodyPr>
          <a:lstStyle/>
          <a:p>
            <a:r>
              <a:rPr lang="zh-TW" altLang="en-US" dirty="0"/>
              <a:t>Hello world!</a:t>
            </a:r>
          </a:p>
          <a:p>
            <a:r>
              <a:rPr lang="zh-TW" altLang="en-US" dirty="0"/>
              <a:t>Hello world!</a:t>
            </a:r>
          </a:p>
        </p:txBody>
      </p:sp>
      <p:sp>
        <p:nvSpPr>
          <p:cNvPr id="11" name="矩形 10">
            <a:extLst>
              <a:ext uri="{FF2B5EF4-FFF2-40B4-BE49-F238E27FC236}">
                <a16:creationId xmlns:a16="http://schemas.microsoft.com/office/drawing/2014/main" id="{C002F2BF-DC86-4E3B-87E7-BD752692BD8D}"/>
              </a:ext>
            </a:extLst>
          </p:cNvPr>
          <p:cNvSpPr/>
          <p:nvPr/>
        </p:nvSpPr>
        <p:spPr>
          <a:xfrm>
            <a:off x="1077798" y="3337183"/>
            <a:ext cx="6096000" cy="707886"/>
          </a:xfrm>
          <a:prstGeom prst="rect">
            <a:avLst/>
          </a:prstGeom>
        </p:spPr>
        <p:txBody>
          <a:bodyPr>
            <a:spAutoFit/>
          </a:bodyPr>
          <a:lstStyle/>
          <a:p>
            <a:r>
              <a:rPr lang="en-US" altLang="zh-TW" sz="2000" dirty="0"/>
              <a:t>gcc -o fork1 fork1.c</a:t>
            </a:r>
          </a:p>
          <a:p>
            <a:r>
              <a:rPr lang="en-US" altLang="zh-TW" sz="2000" dirty="0"/>
              <a:t>./fork1</a:t>
            </a:r>
          </a:p>
        </p:txBody>
      </p:sp>
    </p:spTree>
    <p:extLst>
      <p:ext uri="{BB962C8B-B14F-4D97-AF65-F5344CB8AC3E}">
        <p14:creationId xmlns:p14="http://schemas.microsoft.com/office/powerpoint/2010/main" val="326741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id="{13492E96-B660-4A63-8EDA-52B5BCC73A2B}"/>
              </a:ext>
            </a:extLst>
          </p:cNvPr>
          <p:cNvSpPr>
            <a:spLocks noGrp="1" noChangeArrowheads="1"/>
          </p:cNvSpPr>
          <p:nvPr>
            <p:ph type="title"/>
          </p:nvPr>
        </p:nvSpPr>
        <p:spPr/>
        <p:txBody>
          <a:bodyPr/>
          <a:lstStyle/>
          <a:p>
            <a:r>
              <a:rPr lang="en-US" altLang="zh-TW"/>
              <a:t>Linux processes</a:t>
            </a:r>
            <a:endParaRPr lang="zh-TW" altLang="en-US"/>
          </a:p>
        </p:txBody>
      </p:sp>
      <p:sp>
        <p:nvSpPr>
          <p:cNvPr id="6147" name="內容版面配置區 2">
            <a:extLst>
              <a:ext uri="{FF2B5EF4-FFF2-40B4-BE49-F238E27FC236}">
                <a16:creationId xmlns:a16="http://schemas.microsoft.com/office/drawing/2014/main" id="{6C51C3BE-870C-4887-8E68-E4AA59540E55}"/>
              </a:ext>
            </a:extLst>
          </p:cNvPr>
          <p:cNvSpPr>
            <a:spLocks noGrp="1" noChangeArrowheads="1"/>
          </p:cNvSpPr>
          <p:nvPr>
            <p:ph idx="1"/>
          </p:nvPr>
        </p:nvSpPr>
        <p:spPr/>
        <p:txBody>
          <a:bodyPr/>
          <a:lstStyle/>
          <a:p>
            <a:pPr eaLnBrk="1" hangingPunct="1"/>
            <a:r>
              <a:rPr lang="en-US" altLang="ja-JP"/>
              <a:t>Process is a unit of running program</a:t>
            </a:r>
          </a:p>
          <a:p>
            <a:pPr eaLnBrk="1" hangingPunct="1"/>
            <a:r>
              <a:rPr lang="en-US" altLang="ja-JP"/>
              <a:t>Each process has some information, like process ID, owner, priority, etc</a:t>
            </a:r>
            <a:endParaRPr lang="en-US" altLang="zh-TW"/>
          </a:p>
          <a:p>
            <a:pPr eaLnBrk="1" hangingPunct="1"/>
            <a:r>
              <a:rPr lang="en-US" altLang="ja-JP"/>
              <a:t>Example</a:t>
            </a:r>
            <a:r>
              <a:rPr lang="en-US" altLang="zh-TW"/>
              <a:t>:</a:t>
            </a:r>
            <a:r>
              <a:rPr lang="en-US" altLang="ja-JP"/>
              <a:t> Output of “top” command</a:t>
            </a:r>
          </a:p>
        </p:txBody>
      </p:sp>
      <p:pic>
        <p:nvPicPr>
          <p:cNvPr id="6148" name="圖片 3">
            <a:extLst>
              <a:ext uri="{FF2B5EF4-FFF2-40B4-BE49-F238E27FC236}">
                <a16:creationId xmlns:a16="http://schemas.microsoft.com/office/drawing/2014/main" id="{9A4B2E28-EE88-4C8F-9DEC-476628C7BB08}"/>
              </a:ext>
            </a:extLst>
          </p:cNvPr>
          <p:cNvPicPr>
            <a:picLocks noChangeAspect="1"/>
          </p:cNvPicPr>
          <p:nvPr/>
        </p:nvPicPr>
        <p:blipFill>
          <a:blip r:embed="rId2">
            <a:extLst>
              <a:ext uri="{28A0092B-C50C-407E-A947-70E740481C1C}">
                <a14:useLocalDpi xmlns:a14="http://schemas.microsoft.com/office/drawing/2010/main" val="0"/>
              </a:ext>
            </a:extLst>
          </a:blip>
          <a:srcRect b="29216"/>
          <a:stretch>
            <a:fillRect/>
          </a:stretch>
        </p:blipFill>
        <p:spPr bwMode="auto">
          <a:xfrm>
            <a:off x="861646" y="3230107"/>
            <a:ext cx="6838706" cy="339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6AE797-03F0-434B-8436-22A641C8288C}"/>
              </a:ext>
            </a:extLst>
          </p:cNvPr>
          <p:cNvSpPr>
            <a:spLocks noGrp="1"/>
          </p:cNvSpPr>
          <p:nvPr>
            <p:ph type="title"/>
          </p:nvPr>
        </p:nvSpPr>
        <p:spPr/>
        <p:txBody>
          <a:bodyPr/>
          <a:lstStyle/>
          <a:p>
            <a:r>
              <a:rPr lang="zh-TW" altLang="en-US" dirty="0"/>
              <a:t>重複建立子行程</a:t>
            </a:r>
          </a:p>
        </p:txBody>
      </p:sp>
      <p:sp>
        <p:nvSpPr>
          <p:cNvPr id="3" name="內容版面配置區 2">
            <a:extLst>
              <a:ext uri="{FF2B5EF4-FFF2-40B4-BE49-F238E27FC236}">
                <a16:creationId xmlns:a16="http://schemas.microsoft.com/office/drawing/2014/main" id="{5807EDE0-F4BC-40D8-A4AF-B5393DC72704}"/>
              </a:ext>
            </a:extLst>
          </p:cNvPr>
          <p:cNvSpPr>
            <a:spLocks noGrp="1"/>
          </p:cNvSpPr>
          <p:nvPr>
            <p:ph idx="1"/>
          </p:nvPr>
        </p:nvSpPr>
        <p:spPr>
          <a:xfrm>
            <a:off x="677334" y="1474789"/>
            <a:ext cx="5657478" cy="5017451"/>
          </a:xfrm>
        </p:spPr>
        <p:txBody>
          <a:bodyPr>
            <a:normAutofit fontScale="92500" lnSpcReduction="20000"/>
          </a:bodyPr>
          <a:lstStyle/>
          <a:p>
            <a:r>
              <a:rPr lang="zh-TW" altLang="en-US" dirty="0"/>
              <a:t>由於每次呼叫 </a:t>
            </a:r>
            <a:r>
              <a:rPr lang="en-US" altLang="zh-TW" dirty="0"/>
              <a:t>fork </a:t>
            </a:r>
            <a:r>
              <a:rPr lang="zh-TW" altLang="en-US" dirty="0"/>
              <a:t>時，就會讓程式行程的數量變成原來的兩倍，所以如果重複呼叫 </a:t>
            </a:r>
            <a:r>
              <a:rPr lang="en-US" altLang="zh-TW" dirty="0"/>
              <a:t>fork </a:t>
            </a:r>
            <a:r>
              <a:rPr lang="zh-TW" altLang="en-US" dirty="0"/>
              <a:t>的話，形成數量就會以指數的速度增長。</a:t>
            </a:r>
            <a:endParaRPr lang="en-US" altLang="zh-TW" dirty="0"/>
          </a:p>
          <a:p>
            <a:r>
              <a:rPr lang="zh-TW" altLang="en-US" dirty="0"/>
              <a:t>編譯與執行：</a:t>
            </a:r>
          </a:p>
          <a:p>
            <a:endParaRPr lang="zh-TW" altLang="en-US" dirty="0"/>
          </a:p>
          <a:p>
            <a:pPr marL="0" indent="0">
              <a:buNone/>
            </a:pPr>
            <a:r>
              <a:rPr lang="en-US" altLang="zh-TW" dirty="0"/>
              <a:t>gcc -o fork2 fork2.c</a:t>
            </a:r>
          </a:p>
          <a:p>
            <a:pPr marL="0" indent="0">
              <a:buNone/>
            </a:pPr>
            <a:r>
              <a:rPr lang="en-US" altLang="zh-TW" dirty="0"/>
              <a:t>./fork2</a:t>
            </a:r>
          </a:p>
          <a:p>
            <a:pPr marL="0" indent="0">
              <a:buNone/>
            </a:pPr>
            <a:r>
              <a:rPr lang="en-US" altLang="zh-TW" dirty="0"/>
              <a:t>Hello world!</a:t>
            </a:r>
          </a:p>
          <a:p>
            <a:pPr marL="0" indent="0">
              <a:buNone/>
            </a:pPr>
            <a:r>
              <a:rPr lang="en-US" altLang="zh-TW" dirty="0"/>
              <a:t>Hello world!</a:t>
            </a:r>
          </a:p>
          <a:p>
            <a:pPr marL="0" indent="0">
              <a:buNone/>
            </a:pPr>
            <a:r>
              <a:rPr lang="en-US" altLang="zh-TW" dirty="0"/>
              <a:t>Hello world!</a:t>
            </a:r>
          </a:p>
          <a:p>
            <a:pPr marL="0" indent="0">
              <a:buNone/>
            </a:pPr>
            <a:r>
              <a:rPr lang="en-US" altLang="zh-TW" dirty="0"/>
              <a:t>Hello world!</a:t>
            </a:r>
          </a:p>
          <a:p>
            <a:r>
              <a:rPr lang="zh-TW" altLang="en-US" dirty="0"/>
              <a:t>執行兩次 </a:t>
            </a:r>
            <a:r>
              <a:rPr lang="en-US" altLang="zh-TW" dirty="0"/>
              <a:t>fork </a:t>
            </a:r>
            <a:r>
              <a:rPr lang="zh-TW" altLang="en-US" dirty="0"/>
              <a:t>之後，就會產生四個程式行程</a:t>
            </a:r>
          </a:p>
          <a:p>
            <a:endParaRPr lang="zh-TW" altLang="en-US" dirty="0"/>
          </a:p>
        </p:txBody>
      </p:sp>
      <p:sp>
        <p:nvSpPr>
          <p:cNvPr id="4" name="矩形 3">
            <a:extLst>
              <a:ext uri="{FF2B5EF4-FFF2-40B4-BE49-F238E27FC236}">
                <a16:creationId xmlns:a16="http://schemas.microsoft.com/office/drawing/2014/main" id="{6F442B49-81E7-4B9B-940F-59FB1F4AD4DD}"/>
              </a:ext>
            </a:extLst>
          </p:cNvPr>
          <p:cNvSpPr/>
          <p:nvPr/>
        </p:nvSpPr>
        <p:spPr>
          <a:xfrm>
            <a:off x="7011796" y="1474789"/>
            <a:ext cx="4436882" cy="3970318"/>
          </a:xfrm>
          <a:prstGeom prst="rect">
            <a:avLst/>
          </a:prstGeom>
        </p:spPr>
        <p:txBody>
          <a:bodyPr wrap="square">
            <a:spAutoFit/>
          </a:bodyPr>
          <a:lstStyle/>
          <a:p>
            <a:r>
              <a:rPr lang="zh-TW" altLang="en-US" dirty="0"/>
              <a:t>#include &lt;stdio.h&gt;</a:t>
            </a:r>
          </a:p>
          <a:p>
            <a:r>
              <a:rPr lang="zh-TW" altLang="en-US" dirty="0"/>
              <a:t>#include &lt;unistd.h&gt;</a:t>
            </a:r>
          </a:p>
          <a:p>
            <a:r>
              <a:rPr lang="zh-TW" altLang="en-US" dirty="0"/>
              <a:t>int main() {</a:t>
            </a:r>
          </a:p>
          <a:p>
            <a:r>
              <a:rPr lang="zh-TW" altLang="en-US" dirty="0"/>
              <a:t>  // 建立子行程</a:t>
            </a:r>
          </a:p>
          <a:p>
            <a:r>
              <a:rPr lang="zh-TW" altLang="en-US" dirty="0"/>
              <a:t>  fork();</a:t>
            </a:r>
          </a:p>
          <a:p>
            <a:endParaRPr lang="zh-TW" altLang="en-US" dirty="0"/>
          </a:p>
          <a:p>
            <a:r>
              <a:rPr lang="zh-TW" altLang="en-US" dirty="0"/>
              <a:t>  // 建立子行程的子行程</a:t>
            </a:r>
          </a:p>
          <a:p>
            <a:r>
              <a:rPr lang="zh-TW" altLang="en-US" dirty="0"/>
              <a:t>  fork();</a:t>
            </a:r>
          </a:p>
          <a:p>
            <a:endParaRPr lang="zh-TW" altLang="en-US" dirty="0"/>
          </a:p>
          <a:p>
            <a:r>
              <a:rPr lang="zh-TW" altLang="en-US" dirty="0"/>
              <a:t>  // 所有行程都輸出一樣的訊息</a:t>
            </a:r>
          </a:p>
          <a:p>
            <a:r>
              <a:rPr lang="zh-TW" altLang="en-US" dirty="0"/>
              <a:t>  printf("Hello world!n");</a:t>
            </a:r>
          </a:p>
          <a:p>
            <a:endParaRPr lang="zh-TW" altLang="en-US" dirty="0"/>
          </a:p>
          <a:p>
            <a:r>
              <a:rPr lang="zh-TW" altLang="en-US" dirty="0"/>
              <a:t>  return 0;</a:t>
            </a:r>
          </a:p>
          <a:p>
            <a:r>
              <a:rPr lang="zh-TW" altLang="en-US" dirty="0"/>
              <a:t>}</a:t>
            </a:r>
          </a:p>
        </p:txBody>
      </p:sp>
    </p:spTree>
    <p:extLst>
      <p:ext uri="{BB962C8B-B14F-4D97-AF65-F5344CB8AC3E}">
        <p14:creationId xmlns:p14="http://schemas.microsoft.com/office/powerpoint/2010/main" val="287565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347625-6B62-47CF-B9FE-7581C51330BC}"/>
              </a:ext>
            </a:extLst>
          </p:cNvPr>
          <p:cNvSpPr>
            <a:spLocks noGrp="1"/>
          </p:cNvSpPr>
          <p:nvPr>
            <p:ph type="title"/>
          </p:nvPr>
        </p:nvSpPr>
        <p:spPr/>
        <p:txBody>
          <a:bodyPr/>
          <a:lstStyle/>
          <a:p>
            <a:r>
              <a:rPr lang="zh-TW" altLang="en-US" dirty="0"/>
              <a:t>區分父行程與子行程</a:t>
            </a:r>
          </a:p>
        </p:txBody>
      </p:sp>
      <p:sp>
        <p:nvSpPr>
          <p:cNvPr id="3" name="內容版面配置區 2">
            <a:extLst>
              <a:ext uri="{FF2B5EF4-FFF2-40B4-BE49-F238E27FC236}">
                <a16:creationId xmlns:a16="http://schemas.microsoft.com/office/drawing/2014/main" id="{64E37C45-CFD2-4D08-9F76-C632A661790D}"/>
              </a:ext>
            </a:extLst>
          </p:cNvPr>
          <p:cNvSpPr>
            <a:spLocks noGrp="1"/>
          </p:cNvSpPr>
          <p:nvPr>
            <p:ph idx="1"/>
          </p:nvPr>
        </p:nvSpPr>
        <p:spPr>
          <a:xfrm>
            <a:off x="677334" y="1474789"/>
            <a:ext cx="6166526" cy="5017451"/>
          </a:xfrm>
        </p:spPr>
        <p:txBody>
          <a:bodyPr>
            <a:normAutofit fontScale="92500" lnSpcReduction="20000"/>
          </a:bodyPr>
          <a:lstStyle/>
          <a:p>
            <a:r>
              <a:rPr lang="zh-TW" altLang="en-US" dirty="0"/>
              <a:t>這個範例是示範使用 </a:t>
            </a:r>
            <a:r>
              <a:rPr lang="en-US" altLang="zh-TW" dirty="0"/>
              <a:t>fork </a:t>
            </a:r>
            <a:r>
              <a:rPr lang="zh-TW" altLang="en-US" dirty="0"/>
              <a:t>的傳回值來判斷父行程與子行程，讓兩個行程分別執行不同的程式碼：</a:t>
            </a:r>
            <a:endParaRPr lang="en-US" altLang="zh-TW" dirty="0"/>
          </a:p>
          <a:p>
            <a:r>
              <a:rPr lang="zh-TW" altLang="en-US" dirty="0"/>
              <a:t>編譯與執行：</a:t>
            </a:r>
          </a:p>
          <a:p>
            <a:pPr marL="0" indent="0">
              <a:buNone/>
            </a:pPr>
            <a:r>
              <a:rPr lang="en-US" altLang="zh-TW" dirty="0"/>
              <a:t>gcc -o fork3 fork3.c</a:t>
            </a:r>
          </a:p>
          <a:p>
            <a:pPr marL="0" indent="0">
              <a:buNone/>
            </a:pPr>
            <a:r>
              <a:rPr lang="en-US" altLang="zh-TW" dirty="0"/>
              <a:t>./fork3</a:t>
            </a:r>
          </a:p>
          <a:p>
            <a:r>
              <a:rPr lang="zh-TW" altLang="en-US" dirty="0"/>
              <a:t>由於我們無法預測作業系統會先執行哪一個行程，所以這個程式的輸出有可能是</a:t>
            </a:r>
          </a:p>
          <a:p>
            <a:pPr marL="0" indent="0">
              <a:buNone/>
            </a:pPr>
            <a:r>
              <a:rPr lang="en-US" altLang="zh-TW" dirty="0"/>
              <a:t>Parent process!</a:t>
            </a:r>
          </a:p>
          <a:p>
            <a:pPr marL="0" indent="0">
              <a:buNone/>
            </a:pPr>
            <a:r>
              <a:rPr lang="en-US" altLang="zh-TW" dirty="0"/>
              <a:t>Child process!</a:t>
            </a:r>
          </a:p>
          <a:p>
            <a:r>
              <a:rPr lang="zh-TW" altLang="en-US" dirty="0"/>
              <a:t>或是</a:t>
            </a:r>
          </a:p>
          <a:p>
            <a:pPr marL="0" indent="0">
              <a:buNone/>
            </a:pPr>
            <a:r>
              <a:rPr lang="en-US" altLang="zh-TW" dirty="0"/>
              <a:t>Child process!</a:t>
            </a:r>
          </a:p>
          <a:p>
            <a:pPr marL="0" indent="0">
              <a:buNone/>
            </a:pPr>
            <a:r>
              <a:rPr lang="en-US" altLang="zh-TW" dirty="0"/>
              <a:t>Parent process!</a:t>
            </a:r>
          </a:p>
          <a:p>
            <a:endParaRPr lang="zh-TW" altLang="en-US" dirty="0"/>
          </a:p>
          <a:p>
            <a:endParaRPr lang="zh-TW" altLang="en-US" dirty="0"/>
          </a:p>
        </p:txBody>
      </p:sp>
      <p:sp>
        <p:nvSpPr>
          <p:cNvPr id="4" name="矩形 3">
            <a:extLst>
              <a:ext uri="{FF2B5EF4-FFF2-40B4-BE49-F238E27FC236}">
                <a16:creationId xmlns:a16="http://schemas.microsoft.com/office/drawing/2014/main" id="{F951B4C7-8CAD-42BF-8129-64CD5AB90AA1}"/>
              </a:ext>
            </a:extLst>
          </p:cNvPr>
          <p:cNvSpPr/>
          <p:nvPr/>
        </p:nvSpPr>
        <p:spPr>
          <a:xfrm>
            <a:off x="7120379" y="474345"/>
            <a:ext cx="4813955" cy="5909310"/>
          </a:xfrm>
          <a:prstGeom prst="rect">
            <a:avLst/>
          </a:prstGeom>
        </p:spPr>
        <p:txBody>
          <a:bodyPr wrap="square">
            <a:spAutoFit/>
          </a:bodyPr>
          <a:lstStyle/>
          <a:p>
            <a:r>
              <a:rPr lang="zh-TW" altLang="en-US" dirty="0"/>
              <a:t>#include &lt;stdio.h&gt;</a:t>
            </a:r>
          </a:p>
          <a:p>
            <a:r>
              <a:rPr lang="zh-TW" altLang="en-US" dirty="0"/>
              <a:t>#include &lt;unistd.h&gt;</a:t>
            </a:r>
          </a:p>
          <a:p>
            <a:r>
              <a:rPr lang="zh-TW" altLang="en-US" dirty="0"/>
              <a:t>int main() {</a:t>
            </a:r>
          </a:p>
          <a:p>
            <a:r>
              <a:rPr lang="zh-TW" altLang="en-US" dirty="0"/>
              <a:t>  pid_t pid;</a:t>
            </a:r>
          </a:p>
          <a:p>
            <a:endParaRPr lang="zh-TW" altLang="en-US" dirty="0"/>
          </a:p>
          <a:p>
            <a:r>
              <a:rPr lang="zh-TW" altLang="en-US" dirty="0"/>
              <a:t>  // 建立子行程</a:t>
            </a:r>
          </a:p>
          <a:p>
            <a:r>
              <a:rPr lang="zh-TW" altLang="en-US" dirty="0"/>
              <a:t>  pid = fork();</a:t>
            </a:r>
          </a:p>
          <a:p>
            <a:endParaRPr lang="zh-TW" altLang="en-US" dirty="0"/>
          </a:p>
          <a:p>
            <a:r>
              <a:rPr lang="zh-TW" altLang="en-US" dirty="0"/>
              <a:t>  if (pid == 0) {</a:t>
            </a:r>
          </a:p>
          <a:p>
            <a:r>
              <a:rPr lang="zh-TW" altLang="en-US" dirty="0"/>
              <a:t>    // 子行程</a:t>
            </a:r>
          </a:p>
          <a:p>
            <a:r>
              <a:rPr lang="zh-TW" altLang="en-US" dirty="0"/>
              <a:t>    printf("Child process!n");</a:t>
            </a:r>
          </a:p>
          <a:p>
            <a:r>
              <a:rPr lang="zh-TW" altLang="en-US" dirty="0"/>
              <a:t>  } else if (pid &gt; 0) {</a:t>
            </a:r>
          </a:p>
          <a:p>
            <a:r>
              <a:rPr lang="zh-TW" altLang="en-US" dirty="0"/>
              <a:t>    // 父行程</a:t>
            </a:r>
          </a:p>
          <a:p>
            <a:r>
              <a:rPr lang="zh-TW" altLang="en-US" dirty="0"/>
              <a:t>    printf("Parent process!n");</a:t>
            </a:r>
          </a:p>
          <a:p>
            <a:r>
              <a:rPr lang="zh-TW" altLang="en-US" dirty="0"/>
              <a:t>  } else {</a:t>
            </a:r>
          </a:p>
          <a:p>
            <a:r>
              <a:rPr lang="zh-TW" altLang="en-US" dirty="0"/>
              <a:t>    // 錯誤</a:t>
            </a:r>
          </a:p>
          <a:p>
            <a:r>
              <a:rPr lang="zh-TW" altLang="en-US" dirty="0"/>
              <a:t>    printf("Error!n");</a:t>
            </a:r>
          </a:p>
          <a:p>
            <a:r>
              <a:rPr lang="zh-TW" altLang="en-US" dirty="0"/>
              <a:t>  }</a:t>
            </a:r>
          </a:p>
          <a:p>
            <a:endParaRPr lang="zh-TW" altLang="en-US" dirty="0"/>
          </a:p>
          <a:p>
            <a:r>
              <a:rPr lang="zh-TW" altLang="en-US" dirty="0"/>
              <a:t>  return 0;</a:t>
            </a:r>
          </a:p>
          <a:p>
            <a:r>
              <a:rPr lang="zh-TW" altLang="en-US" dirty="0"/>
              <a:t>}</a:t>
            </a:r>
          </a:p>
        </p:txBody>
      </p:sp>
    </p:spTree>
    <p:extLst>
      <p:ext uri="{BB962C8B-B14F-4D97-AF65-F5344CB8AC3E}">
        <p14:creationId xmlns:p14="http://schemas.microsoft.com/office/powerpoint/2010/main" val="102151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69C026-C354-4D7A-B3A4-3FF1999974A5}"/>
              </a:ext>
            </a:extLst>
          </p:cNvPr>
          <p:cNvSpPr>
            <a:spLocks noGrp="1"/>
          </p:cNvSpPr>
          <p:nvPr>
            <p:ph type="title"/>
          </p:nvPr>
        </p:nvSpPr>
        <p:spPr/>
        <p:txBody>
          <a:bodyPr/>
          <a:lstStyle/>
          <a:p>
            <a:r>
              <a:rPr lang="zh-TW" altLang="en-US" dirty="0"/>
              <a:t>多行程程式的變數與資料</a:t>
            </a:r>
          </a:p>
        </p:txBody>
      </p:sp>
      <p:sp>
        <p:nvSpPr>
          <p:cNvPr id="3" name="內容版面配置區 2">
            <a:extLst>
              <a:ext uri="{FF2B5EF4-FFF2-40B4-BE49-F238E27FC236}">
                <a16:creationId xmlns:a16="http://schemas.microsoft.com/office/drawing/2014/main" id="{A49DFD90-050A-4514-AA63-771D9B645055}"/>
              </a:ext>
            </a:extLst>
          </p:cNvPr>
          <p:cNvSpPr>
            <a:spLocks noGrp="1"/>
          </p:cNvSpPr>
          <p:nvPr>
            <p:ph idx="1"/>
          </p:nvPr>
        </p:nvSpPr>
        <p:spPr>
          <a:xfrm>
            <a:off x="677334" y="1474789"/>
            <a:ext cx="5789454" cy="5017451"/>
          </a:xfrm>
        </p:spPr>
        <p:txBody>
          <a:bodyPr/>
          <a:lstStyle/>
          <a:p>
            <a:r>
              <a:rPr lang="zh-TW" altLang="en-US" dirty="0"/>
              <a:t>不同行程之間的變數與資料都是互相獨立的，所以在其中一個行程中更改變數中的資料，並不會影響另外一個行程：</a:t>
            </a:r>
            <a:endParaRPr lang="en-US" altLang="zh-TW" dirty="0"/>
          </a:p>
          <a:p>
            <a:r>
              <a:rPr lang="zh-TW" altLang="en-US" dirty="0"/>
              <a:t>編譯與執行：</a:t>
            </a:r>
          </a:p>
          <a:p>
            <a:pPr marL="0" indent="0">
              <a:buNone/>
            </a:pPr>
            <a:r>
              <a:rPr lang="en-US" altLang="zh-TW" dirty="0"/>
              <a:t>gcc -o fork4 fork4.c</a:t>
            </a:r>
          </a:p>
          <a:p>
            <a:pPr marL="0" indent="0">
              <a:buNone/>
            </a:pPr>
            <a:r>
              <a:rPr lang="en-US" altLang="zh-TW" dirty="0"/>
              <a:t>./fork4</a:t>
            </a:r>
          </a:p>
          <a:p>
            <a:pPr marL="0" indent="0">
              <a:buNone/>
            </a:pPr>
            <a:r>
              <a:rPr lang="en-US" altLang="zh-TW" dirty="0"/>
              <a:t>Parent has x = 0</a:t>
            </a:r>
          </a:p>
          <a:p>
            <a:pPr marL="0" indent="0">
              <a:buNone/>
            </a:pPr>
            <a:r>
              <a:rPr lang="en-US" altLang="zh-TW" dirty="0"/>
              <a:t>Child has x = 2</a:t>
            </a:r>
          </a:p>
          <a:p>
            <a:r>
              <a:rPr lang="zh-TW" altLang="en-US" dirty="0"/>
              <a:t>雖然這裡的 </a:t>
            </a:r>
            <a:r>
              <a:rPr lang="en-US" altLang="zh-TW" dirty="0"/>
              <a:t>x </a:t>
            </a:r>
            <a:r>
              <a:rPr lang="zh-TW" altLang="en-US" dirty="0"/>
              <a:t>是一個全域變數（</a:t>
            </a:r>
            <a:r>
              <a:rPr lang="en-US" altLang="zh-TW" dirty="0"/>
              <a:t>global variable</a:t>
            </a:r>
            <a:r>
              <a:rPr lang="zh-TW" altLang="en-US" dirty="0"/>
              <a:t>），但是兩個行程互相獨立，所以不會互相影響。</a:t>
            </a:r>
            <a:endParaRPr lang="en-US" altLang="zh-TW" dirty="0"/>
          </a:p>
          <a:p>
            <a:endParaRPr lang="zh-TW" altLang="en-US" dirty="0"/>
          </a:p>
          <a:p>
            <a:endParaRPr lang="zh-TW" altLang="en-US" dirty="0"/>
          </a:p>
        </p:txBody>
      </p:sp>
      <p:sp>
        <p:nvSpPr>
          <p:cNvPr id="4" name="矩形 3">
            <a:extLst>
              <a:ext uri="{FF2B5EF4-FFF2-40B4-BE49-F238E27FC236}">
                <a16:creationId xmlns:a16="http://schemas.microsoft.com/office/drawing/2014/main" id="{FB1D8553-D1C2-4009-9114-2BD8D9267BF0}"/>
              </a:ext>
            </a:extLst>
          </p:cNvPr>
          <p:cNvSpPr/>
          <p:nvPr/>
        </p:nvSpPr>
        <p:spPr>
          <a:xfrm>
            <a:off x="7431464" y="411259"/>
            <a:ext cx="4436883" cy="5632311"/>
          </a:xfrm>
          <a:prstGeom prst="rect">
            <a:avLst/>
          </a:prstGeom>
        </p:spPr>
        <p:txBody>
          <a:bodyPr wrap="square">
            <a:spAutoFit/>
          </a:bodyPr>
          <a:lstStyle/>
          <a:p>
            <a:r>
              <a:rPr lang="zh-TW" altLang="en-US" dirty="0"/>
              <a:t>#include &lt;stdio.h&gt;</a:t>
            </a:r>
          </a:p>
          <a:p>
            <a:r>
              <a:rPr lang="zh-TW" altLang="en-US" dirty="0"/>
              <a:t>#include &lt;unistd.h&gt;</a:t>
            </a:r>
            <a:endParaRPr lang="en-US" altLang="zh-TW" dirty="0"/>
          </a:p>
          <a:p>
            <a:r>
              <a:rPr lang="zh-TW" altLang="en-US" dirty="0"/>
              <a:t>int x = 1; // 建立一個變數</a:t>
            </a:r>
            <a:endParaRPr lang="en-US" altLang="zh-TW" dirty="0"/>
          </a:p>
          <a:p>
            <a:r>
              <a:rPr lang="zh-TW" altLang="en-US" dirty="0"/>
              <a:t>int main() {</a:t>
            </a:r>
          </a:p>
          <a:p>
            <a:r>
              <a:rPr lang="zh-TW" altLang="en-US" dirty="0"/>
              <a:t>  pid_t pid;</a:t>
            </a:r>
          </a:p>
          <a:p>
            <a:endParaRPr lang="zh-TW" altLang="en-US" dirty="0"/>
          </a:p>
          <a:p>
            <a:r>
              <a:rPr lang="zh-TW" altLang="en-US" dirty="0"/>
              <a:t>  pid = fork();</a:t>
            </a:r>
          </a:p>
          <a:p>
            <a:endParaRPr lang="zh-TW" altLang="en-US" dirty="0"/>
          </a:p>
          <a:p>
            <a:r>
              <a:rPr lang="zh-TW" altLang="en-US" dirty="0"/>
              <a:t>  if (pid == 0) {</a:t>
            </a:r>
          </a:p>
          <a:p>
            <a:r>
              <a:rPr lang="zh-TW" altLang="en-US" dirty="0"/>
              <a:t>    // 子行程的變數</a:t>
            </a:r>
          </a:p>
          <a:p>
            <a:r>
              <a:rPr lang="zh-TW" altLang="en-US" dirty="0"/>
              <a:t>    printf("Child has x = %dn", ++x);</a:t>
            </a:r>
          </a:p>
          <a:p>
            <a:r>
              <a:rPr lang="zh-TW" altLang="en-US" dirty="0"/>
              <a:t>  } else if (pid &gt; 0) {</a:t>
            </a:r>
          </a:p>
          <a:p>
            <a:r>
              <a:rPr lang="zh-TW" altLang="en-US" dirty="0"/>
              <a:t>    // 父行程的變數</a:t>
            </a:r>
          </a:p>
          <a:p>
            <a:r>
              <a:rPr lang="zh-TW" altLang="en-US" dirty="0"/>
              <a:t>    printf("Parent has x = %dn", --x);</a:t>
            </a:r>
          </a:p>
          <a:p>
            <a:r>
              <a:rPr lang="zh-TW" altLang="en-US" dirty="0"/>
              <a:t>  } else {</a:t>
            </a:r>
          </a:p>
          <a:p>
            <a:r>
              <a:rPr lang="zh-TW" altLang="en-US" dirty="0"/>
              <a:t>    printf("Error!n");</a:t>
            </a:r>
          </a:p>
          <a:p>
            <a:r>
              <a:rPr lang="zh-TW" altLang="en-US" dirty="0"/>
              <a:t>  }</a:t>
            </a:r>
          </a:p>
          <a:p>
            <a:endParaRPr lang="zh-TW" altLang="en-US" dirty="0"/>
          </a:p>
          <a:p>
            <a:r>
              <a:rPr lang="zh-TW" altLang="en-US" dirty="0"/>
              <a:t>  return 0;</a:t>
            </a:r>
          </a:p>
          <a:p>
            <a:r>
              <a:rPr lang="zh-TW" altLang="en-US" dirty="0"/>
              <a:t>}</a:t>
            </a:r>
          </a:p>
        </p:txBody>
      </p:sp>
    </p:spTree>
    <p:extLst>
      <p:ext uri="{BB962C8B-B14F-4D97-AF65-F5344CB8AC3E}">
        <p14:creationId xmlns:p14="http://schemas.microsoft.com/office/powerpoint/2010/main" val="3603272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FAEBEF1-434F-4933-A018-BAD9969A3760}"/>
              </a:ext>
            </a:extLst>
          </p:cNvPr>
          <p:cNvSpPr txBox="1">
            <a:spLocks noChangeArrowheads="1"/>
          </p:cNvSpPr>
          <p:nvPr/>
        </p:nvSpPr>
        <p:spPr bwMode="auto">
          <a:xfrm>
            <a:off x="2063751" y="260351"/>
            <a:ext cx="6696075" cy="6481763"/>
          </a:xfrm>
          <a:prstGeom prst="rect">
            <a:avLst/>
          </a:prstGeom>
          <a:noFill/>
          <a:ln w="9525">
            <a:noFill/>
            <a:miter lim="800000"/>
            <a:headEnd/>
            <a:tailEnd/>
          </a:ln>
          <a:effectLst/>
        </p:spPr>
        <p:txBody>
          <a:bodyPr/>
          <a:lstStyle/>
          <a:p>
            <a:pPr marL="342900" indent="-342900">
              <a:lnSpc>
                <a:spcPct val="80000"/>
              </a:lnSpc>
              <a:spcBef>
                <a:spcPct val="20000"/>
              </a:spcBef>
              <a:buClr>
                <a:schemeClr val="accent1"/>
              </a:buClr>
              <a:buSzPct val="65000"/>
              <a:defRPr/>
            </a:pPr>
            <a:r>
              <a:rPr lang="en-US" altLang="zh-TW" kern="0" dirty="0">
                <a:latin typeface="Times New Roman" pitchFamily="18" charset="0"/>
              </a:rPr>
              <a:t>#include &lt;sys/</a:t>
            </a:r>
            <a:r>
              <a:rPr lang="en-US" altLang="zh-TW" kern="0" dirty="0" err="1">
                <a:latin typeface="Times New Roman" pitchFamily="18" charset="0"/>
              </a:rPr>
              <a:t>wait.h</a:t>
            </a:r>
            <a:r>
              <a:rPr lang="en-US" altLang="zh-TW" kern="0" dirty="0">
                <a:latin typeface="Times New Roman" pitchFamily="18" charset="0"/>
              </a:rPr>
              <a:t>&gt;</a:t>
            </a:r>
          </a:p>
          <a:p>
            <a:pPr marL="342900" indent="-342900">
              <a:lnSpc>
                <a:spcPct val="80000"/>
              </a:lnSpc>
              <a:spcBef>
                <a:spcPct val="20000"/>
              </a:spcBef>
              <a:buClr>
                <a:schemeClr val="accent1"/>
              </a:buClr>
              <a:buSzPct val="65000"/>
              <a:defRPr/>
            </a:pPr>
            <a:r>
              <a:rPr lang="en-US" altLang="zh-TW" kern="0" dirty="0">
                <a:latin typeface="Times New Roman" pitchFamily="18" charset="0"/>
              </a:rPr>
              <a:t>#include &lt;sys/</a:t>
            </a:r>
            <a:r>
              <a:rPr lang="en-US" altLang="zh-TW" kern="0" dirty="0" err="1">
                <a:latin typeface="Times New Roman" pitchFamily="18" charset="0"/>
              </a:rPr>
              <a:t>types.h</a:t>
            </a:r>
            <a:r>
              <a:rPr lang="en-US" altLang="zh-TW" kern="0" dirty="0">
                <a:latin typeface="Times New Roman" pitchFamily="18" charset="0"/>
              </a:rPr>
              <a:t>&gt;</a:t>
            </a:r>
          </a:p>
          <a:p>
            <a:pPr marL="342900" indent="-342900">
              <a:lnSpc>
                <a:spcPct val="80000"/>
              </a:lnSpc>
              <a:spcBef>
                <a:spcPct val="20000"/>
              </a:spcBef>
              <a:buClr>
                <a:schemeClr val="accent1"/>
              </a:buClr>
              <a:buSzPct val="65000"/>
              <a:defRPr/>
            </a:pPr>
            <a:r>
              <a:rPr lang="en-US" altLang="zh-TW" kern="0" dirty="0">
                <a:latin typeface="Times New Roman" pitchFamily="18" charset="0"/>
              </a:rPr>
              <a:t>#include &lt;</a:t>
            </a:r>
            <a:r>
              <a:rPr lang="en-US" altLang="zh-TW" kern="0" dirty="0" err="1">
                <a:latin typeface="Times New Roman" pitchFamily="18" charset="0"/>
              </a:rPr>
              <a:t>stdio.h</a:t>
            </a:r>
            <a:r>
              <a:rPr lang="en-US" altLang="zh-TW" kern="0" dirty="0">
                <a:latin typeface="Times New Roman" pitchFamily="18" charset="0"/>
              </a:rPr>
              <a:t>&gt;</a:t>
            </a:r>
          </a:p>
          <a:p>
            <a:pPr marL="342900" indent="-342900">
              <a:lnSpc>
                <a:spcPct val="80000"/>
              </a:lnSpc>
              <a:spcBef>
                <a:spcPct val="20000"/>
              </a:spcBef>
              <a:buClr>
                <a:schemeClr val="accent1"/>
              </a:buClr>
              <a:buSzPct val="65000"/>
              <a:defRPr/>
            </a:pPr>
            <a:r>
              <a:rPr lang="en-US" altLang="zh-TW" kern="0" dirty="0">
                <a:latin typeface="Times New Roman" pitchFamily="18" charset="0"/>
              </a:rPr>
              <a:t>#include &lt;</a:t>
            </a:r>
            <a:r>
              <a:rPr lang="en-US" altLang="zh-TW" kern="0" dirty="0" err="1">
                <a:latin typeface="Times New Roman" pitchFamily="18" charset="0"/>
              </a:rPr>
              <a:t>unistd.h</a:t>
            </a:r>
            <a:r>
              <a:rPr lang="en-US" altLang="zh-TW" kern="0" dirty="0">
                <a:latin typeface="Times New Roman" pitchFamily="18" charset="0"/>
              </a:rPr>
              <a:t>&gt;</a:t>
            </a:r>
          </a:p>
          <a:p>
            <a:pPr marL="342900" indent="-342900">
              <a:lnSpc>
                <a:spcPct val="80000"/>
              </a:lnSpc>
              <a:spcBef>
                <a:spcPct val="20000"/>
              </a:spcBef>
              <a:buClr>
                <a:schemeClr val="accent1"/>
              </a:buClr>
              <a:buSzPct val="65000"/>
              <a:defRPr/>
            </a:pPr>
            <a:endParaRPr lang="en-US" altLang="zh-TW" kern="0" dirty="0">
              <a:latin typeface="Times New Roman" pitchFamily="18" charset="0"/>
            </a:endParaRPr>
          </a:p>
          <a:p>
            <a:pPr marL="342900" indent="-342900">
              <a:lnSpc>
                <a:spcPct val="80000"/>
              </a:lnSpc>
              <a:spcBef>
                <a:spcPct val="20000"/>
              </a:spcBef>
              <a:buClr>
                <a:schemeClr val="accent1"/>
              </a:buClr>
              <a:buSzPct val="65000"/>
              <a:defRPr/>
            </a:pPr>
            <a:r>
              <a:rPr lang="en-US" altLang="zh-TW" kern="0" dirty="0" err="1">
                <a:latin typeface="Times New Roman" pitchFamily="18" charset="0"/>
              </a:rPr>
              <a:t>int</a:t>
            </a:r>
            <a:r>
              <a:rPr lang="en-US" altLang="zh-TW" kern="0" dirty="0">
                <a:latin typeface="Times New Roman" pitchFamily="18" charset="0"/>
              </a:rPr>
              <a:t> main()</a:t>
            </a:r>
          </a:p>
          <a:p>
            <a:pPr marL="342900" indent="-342900">
              <a:lnSpc>
                <a:spcPct val="80000"/>
              </a:lnSpc>
              <a:spcBef>
                <a:spcPct val="20000"/>
              </a:spcBef>
              <a:buClr>
                <a:schemeClr val="accent1"/>
              </a:buClr>
              <a:buSzPct val="65000"/>
              <a:defRPr/>
            </a:pPr>
            <a:r>
              <a:rPr lang="en-US" altLang="zh-TW" kern="0" dirty="0">
                <a:latin typeface="Times New Roman" pitchFamily="18" charset="0"/>
              </a:rPr>
              <a:t>{</a:t>
            </a:r>
          </a:p>
          <a:p>
            <a:pPr marL="342900" indent="-342900">
              <a:lnSpc>
                <a:spcPct val="80000"/>
              </a:lnSpc>
              <a:spcBef>
                <a:spcPct val="20000"/>
              </a:spcBef>
              <a:buClr>
                <a:schemeClr val="accent1"/>
              </a:buClr>
              <a:buSzPct val="65000"/>
              <a:defRPr/>
            </a:pPr>
            <a:r>
              <a:rPr lang="en-US" altLang="zh-TW" kern="0" dirty="0">
                <a:latin typeface="Times New Roman" pitchFamily="18" charset="0"/>
              </a:rPr>
              <a:t>      </a:t>
            </a:r>
            <a:r>
              <a:rPr lang="en-US" altLang="zh-TW" kern="0" dirty="0" err="1">
                <a:latin typeface="Times New Roman" pitchFamily="18" charset="0"/>
              </a:rPr>
              <a:t>pid_t</a:t>
            </a:r>
            <a:r>
              <a:rPr lang="en-US" altLang="zh-TW" kern="0" dirty="0">
                <a:latin typeface="Times New Roman" pitchFamily="18" charset="0"/>
              </a:rPr>
              <a:t>  </a:t>
            </a:r>
            <a:r>
              <a:rPr lang="en-US" altLang="zh-TW" kern="0" dirty="0" err="1">
                <a:latin typeface="Times New Roman" pitchFamily="18" charset="0"/>
              </a:rPr>
              <a:t>pid</a:t>
            </a:r>
            <a:r>
              <a:rPr lang="en-US" altLang="zh-TW" kern="0" dirty="0">
                <a:latin typeface="Times New Roman" pitchFamily="18" charset="0"/>
              </a:rPr>
              <a:t>;</a:t>
            </a:r>
          </a:p>
          <a:p>
            <a:pPr marL="342900" indent="-342900">
              <a:lnSpc>
                <a:spcPct val="80000"/>
              </a:lnSpc>
              <a:spcBef>
                <a:spcPct val="20000"/>
              </a:spcBef>
              <a:buClr>
                <a:schemeClr val="accent1"/>
              </a:buClr>
              <a:buSzPct val="65000"/>
              <a:defRPr/>
            </a:pPr>
            <a:r>
              <a:rPr lang="en-US" altLang="zh-TW" kern="0" dirty="0">
                <a:latin typeface="Times New Roman" pitchFamily="18" charset="0"/>
              </a:rPr>
              <a:t>	/* fork another process */</a:t>
            </a:r>
          </a:p>
          <a:p>
            <a:pPr marL="342900" indent="-342900">
              <a:lnSpc>
                <a:spcPct val="80000"/>
              </a:lnSpc>
              <a:spcBef>
                <a:spcPct val="20000"/>
              </a:spcBef>
              <a:buClr>
                <a:schemeClr val="accent1"/>
              </a:buClr>
              <a:buSzPct val="65000"/>
              <a:defRPr/>
            </a:pPr>
            <a:r>
              <a:rPr lang="en-US" altLang="zh-TW" kern="0" dirty="0">
                <a:latin typeface="Times New Roman" pitchFamily="18" charset="0"/>
              </a:rPr>
              <a:t>	</a:t>
            </a:r>
            <a:r>
              <a:rPr lang="en-US" altLang="zh-TW" kern="0" dirty="0" err="1">
                <a:latin typeface="Times New Roman" pitchFamily="18" charset="0"/>
              </a:rPr>
              <a:t>pid</a:t>
            </a:r>
            <a:r>
              <a:rPr lang="en-US" altLang="zh-TW" kern="0" dirty="0">
                <a:latin typeface="Times New Roman" pitchFamily="18" charset="0"/>
              </a:rPr>
              <a:t> = fork();</a:t>
            </a:r>
          </a:p>
          <a:p>
            <a:pPr marL="342900" indent="-342900">
              <a:lnSpc>
                <a:spcPct val="80000"/>
              </a:lnSpc>
              <a:spcBef>
                <a:spcPct val="20000"/>
              </a:spcBef>
              <a:buClr>
                <a:schemeClr val="accent1"/>
              </a:buClr>
              <a:buSzPct val="65000"/>
              <a:defRPr/>
            </a:pPr>
            <a:r>
              <a:rPr lang="en-US" altLang="zh-TW" kern="0" dirty="0">
                <a:latin typeface="Times New Roman" pitchFamily="18" charset="0"/>
              </a:rPr>
              <a:t>	if (</a:t>
            </a:r>
            <a:r>
              <a:rPr lang="en-US" altLang="zh-TW" kern="0" dirty="0" err="1">
                <a:latin typeface="Times New Roman" pitchFamily="18" charset="0"/>
              </a:rPr>
              <a:t>pid</a:t>
            </a:r>
            <a:r>
              <a:rPr lang="en-US" altLang="zh-TW" kern="0" dirty="0">
                <a:latin typeface="Times New Roman" pitchFamily="18" charset="0"/>
              </a:rPr>
              <a:t> &lt; 0) { /* error occurred */</a:t>
            </a:r>
          </a:p>
          <a:p>
            <a:pPr marL="342900" indent="-342900">
              <a:lnSpc>
                <a:spcPct val="80000"/>
              </a:lnSpc>
              <a:spcBef>
                <a:spcPct val="20000"/>
              </a:spcBef>
              <a:buClr>
                <a:schemeClr val="accent1"/>
              </a:buClr>
              <a:buSzPct val="65000"/>
              <a:defRPr/>
            </a:pPr>
            <a:r>
              <a:rPr lang="en-US" altLang="zh-TW" kern="0" dirty="0">
                <a:latin typeface="Times New Roman" pitchFamily="18" charset="0"/>
              </a:rPr>
              <a:t>		</a:t>
            </a:r>
            <a:r>
              <a:rPr lang="en-US" altLang="zh-TW" kern="0" dirty="0" err="1">
                <a:latin typeface="Times New Roman" pitchFamily="18" charset="0"/>
              </a:rPr>
              <a:t>fprintf</a:t>
            </a:r>
            <a:r>
              <a:rPr lang="en-US" altLang="zh-TW" kern="0" dirty="0">
                <a:latin typeface="Times New Roman" pitchFamily="18" charset="0"/>
              </a:rPr>
              <a:t>(</a:t>
            </a:r>
            <a:r>
              <a:rPr lang="en-US" altLang="zh-TW" kern="0" dirty="0" err="1">
                <a:latin typeface="Times New Roman" pitchFamily="18" charset="0"/>
              </a:rPr>
              <a:t>stderr</a:t>
            </a:r>
            <a:r>
              <a:rPr lang="en-US" altLang="zh-TW" kern="0" dirty="0">
                <a:latin typeface="Times New Roman" pitchFamily="18" charset="0"/>
              </a:rPr>
              <a:t>, "Fork Failed");</a:t>
            </a:r>
          </a:p>
          <a:p>
            <a:pPr marL="342900" indent="-342900">
              <a:lnSpc>
                <a:spcPct val="80000"/>
              </a:lnSpc>
              <a:spcBef>
                <a:spcPct val="20000"/>
              </a:spcBef>
              <a:buClr>
                <a:schemeClr val="accent1"/>
              </a:buClr>
              <a:buSzPct val="65000"/>
              <a:defRPr/>
            </a:pPr>
            <a:r>
              <a:rPr lang="en-US" altLang="zh-TW" kern="0" dirty="0">
                <a:latin typeface="Times New Roman" pitchFamily="18" charset="0"/>
              </a:rPr>
              <a:t>		exit(-1);</a:t>
            </a:r>
          </a:p>
          <a:p>
            <a:pPr marL="342900" indent="-342900">
              <a:lnSpc>
                <a:spcPct val="80000"/>
              </a:lnSpc>
              <a:spcBef>
                <a:spcPct val="20000"/>
              </a:spcBef>
              <a:buClr>
                <a:schemeClr val="accent1"/>
              </a:buClr>
              <a:buSzPct val="65000"/>
              <a:defRPr/>
            </a:pPr>
            <a:r>
              <a:rPr lang="en-US" altLang="zh-TW" kern="0" dirty="0">
                <a:latin typeface="Times New Roman" pitchFamily="18" charset="0"/>
              </a:rPr>
              <a:t>	}</a:t>
            </a:r>
          </a:p>
          <a:p>
            <a:pPr marL="342900" indent="-342900">
              <a:lnSpc>
                <a:spcPct val="80000"/>
              </a:lnSpc>
              <a:spcBef>
                <a:spcPct val="20000"/>
              </a:spcBef>
              <a:buClr>
                <a:schemeClr val="accent1"/>
              </a:buClr>
              <a:buSzPct val="65000"/>
              <a:defRPr/>
            </a:pPr>
            <a:r>
              <a:rPr lang="en-US" altLang="zh-TW" kern="0" dirty="0">
                <a:latin typeface="Times New Roman" pitchFamily="18" charset="0"/>
              </a:rPr>
              <a:t>	else if (</a:t>
            </a:r>
            <a:r>
              <a:rPr lang="en-US" altLang="zh-TW" kern="0" dirty="0" err="1">
                <a:latin typeface="Times New Roman" pitchFamily="18" charset="0"/>
              </a:rPr>
              <a:t>pid</a:t>
            </a:r>
            <a:r>
              <a:rPr lang="en-US" altLang="zh-TW" kern="0" dirty="0">
                <a:latin typeface="Times New Roman" pitchFamily="18" charset="0"/>
              </a:rPr>
              <a:t> == 0) { /* child process */</a:t>
            </a:r>
          </a:p>
          <a:p>
            <a:pPr marL="342900" indent="-342900">
              <a:lnSpc>
                <a:spcPct val="80000"/>
              </a:lnSpc>
              <a:spcBef>
                <a:spcPct val="20000"/>
              </a:spcBef>
              <a:buClr>
                <a:schemeClr val="accent1"/>
              </a:buClr>
              <a:buSzPct val="65000"/>
              <a:defRPr/>
            </a:pPr>
            <a:r>
              <a:rPr lang="en-US" altLang="zh-TW" kern="0" dirty="0">
                <a:latin typeface="Times New Roman" pitchFamily="18" charset="0"/>
              </a:rPr>
              <a:t>		</a:t>
            </a:r>
            <a:r>
              <a:rPr lang="en-US" altLang="zh-TW" kern="0" dirty="0" err="1">
                <a:latin typeface="Times New Roman" pitchFamily="18" charset="0"/>
              </a:rPr>
              <a:t>execlp</a:t>
            </a:r>
            <a:r>
              <a:rPr lang="en-US" altLang="zh-TW" kern="0" dirty="0">
                <a:latin typeface="Times New Roman" pitchFamily="18" charset="0"/>
              </a:rPr>
              <a:t>("/bin/</a:t>
            </a:r>
            <a:r>
              <a:rPr lang="en-US" altLang="zh-TW" kern="0" dirty="0" err="1">
                <a:latin typeface="Times New Roman" pitchFamily="18" charset="0"/>
              </a:rPr>
              <a:t>ls</a:t>
            </a:r>
            <a:r>
              <a:rPr lang="en-US" altLang="zh-TW" kern="0" dirty="0">
                <a:latin typeface="Times New Roman" pitchFamily="18" charset="0"/>
              </a:rPr>
              <a:t>", "</a:t>
            </a:r>
            <a:r>
              <a:rPr lang="en-US" altLang="zh-TW" kern="0" dirty="0" err="1">
                <a:latin typeface="Times New Roman" pitchFamily="18" charset="0"/>
              </a:rPr>
              <a:t>ls</a:t>
            </a:r>
            <a:r>
              <a:rPr lang="en-US" altLang="zh-TW" kern="0" dirty="0">
                <a:latin typeface="Times New Roman" pitchFamily="18" charset="0"/>
              </a:rPr>
              <a:t>", NULL);</a:t>
            </a:r>
          </a:p>
          <a:p>
            <a:pPr marL="342900" indent="-342900">
              <a:lnSpc>
                <a:spcPct val="80000"/>
              </a:lnSpc>
              <a:spcBef>
                <a:spcPct val="20000"/>
              </a:spcBef>
              <a:buClr>
                <a:schemeClr val="accent1"/>
              </a:buClr>
              <a:buSzPct val="65000"/>
              <a:defRPr/>
            </a:pPr>
            <a:r>
              <a:rPr lang="en-US" altLang="zh-TW" kern="0" dirty="0">
                <a:latin typeface="Times New Roman" pitchFamily="18" charset="0"/>
              </a:rPr>
              <a:t>	}</a:t>
            </a:r>
          </a:p>
          <a:p>
            <a:pPr marL="342900" indent="-342900">
              <a:lnSpc>
                <a:spcPct val="80000"/>
              </a:lnSpc>
              <a:spcBef>
                <a:spcPct val="20000"/>
              </a:spcBef>
              <a:buClr>
                <a:schemeClr val="accent1"/>
              </a:buClr>
              <a:buSzPct val="65000"/>
              <a:defRPr/>
            </a:pPr>
            <a:r>
              <a:rPr lang="en-US" altLang="zh-TW" kern="0" dirty="0">
                <a:latin typeface="Times New Roman" pitchFamily="18" charset="0"/>
              </a:rPr>
              <a:t>	else { /* parent process */</a:t>
            </a:r>
          </a:p>
          <a:p>
            <a:pPr marL="342900" indent="-342900">
              <a:lnSpc>
                <a:spcPct val="80000"/>
              </a:lnSpc>
              <a:spcBef>
                <a:spcPct val="20000"/>
              </a:spcBef>
              <a:buClr>
                <a:schemeClr val="accent1"/>
              </a:buClr>
              <a:buSzPct val="65000"/>
              <a:defRPr/>
            </a:pPr>
            <a:r>
              <a:rPr lang="en-US" altLang="zh-TW" kern="0" dirty="0">
                <a:latin typeface="Times New Roman" pitchFamily="18" charset="0"/>
              </a:rPr>
              <a:t>		wait (NULL);</a:t>
            </a:r>
          </a:p>
          <a:p>
            <a:pPr marL="342900" indent="-342900">
              <a:lnSpc>
                <a:spcPct val="80000"/>
              </a:lnSpc>
              <a:spcBef>
                <a:spcPct val="20000"/>
              </a:spcBef>
              <a:buClr>
                <a:schemeClr val="accent1"/>
              </a:buClr>
              <a:buSzPct val="65000"/>
              <a:defRPr/>
            </a:pPr>
            <a:r>
              <a:rPr lang="en-US" altLang="zh-TW" kern="0" dirty="0">
                <a:latin typeface="Times New Roman" pitchFamily="18" charset="0"/>
              </a:rPr>
              <a:t>		</a:t>
            </a:r>
            <a:r>
              <a:rPr lang="en-US" altLang="zh-TW" kern="0" dirty="0" err="1">
                <a:latin typeface="Times New Roman" pitchFamily="18" charset="0"/>
              </a:rPr>
              <a:t>printf</a:t>
            </a:r>
            <a:r>
              <a:rPr lang="en-US" altLang="zh-TW" kern="0" dirty="0">
                <a:latin typeface="Times New Roman" pitchFamily="18" charset="0"/>
              </a:rPr>
              <a:t> ("Child Complete");</a:t>
            </a:r>
          </a:p>
          <a:p>
            <a:pPr marL="342900" indent="-342900">
              <a:lnSpc>
                <a:spcPct val="80000"/>
              </a:lnSpc>
              <a:spcBef>
                <a:spcPct val="20000"/>
              </a:spcBef>
              <a:buClr>
                <a:schemeClr val="accent1"/>
              </a:buClr>
              <a:buSzPct val="65000"/>
              <a:defRPr/>
            </a:pPr>
            <a:r>
              <a:rPr lang="en-US" altLang="zh-TW" kern="0" dirty="0">
                <a:latin typeface="Times New Roman" pitchFamily="18" charset="0"/>
              </a:rPr>
              <a:t>		exit(0);</a:t>
            </a:r>
          </a:p>
          <a:p>
            <a:pPr marL="342900" indent="-342900">
              <a:lnSpc>
                <a:spcPct val="80000"/>
              </a:lnSpc>
              <a:spcBef>
                <a:spcPct val="20000"/>
              </a:spcBef>
              <a:buClr>
                <a:schemeClr val="accent1"/>
              </a:buClr>
              <a:buSzPct val="65000"/>
              <a:defRPr/>
            </a:pPr>
            <a:r>
              <a:rPr lang="en-US" altLang="zh-TW" kern="0" dirty="0">
                <a:latin typeface="Times New Roman" pitchFamily="18" charset="0"/>
              </a:rPr>
              <a:t>	}</a:t>
            </a:r>
          </a:p>
          <a:p>
            <a:pPr marL="342900" indent="-342900">
              <a:lnSpc>
                <a:spcPct val="80000"/>
              </a:lnSpc>
              <a:spcBef>
                <a:spcPct val="20000"/>
              </a:spcBef>
              <a:buClr>
                <a:schemeClr val="accent1"/>
              </a:buClr>
              <a:buSzPct val="65000"/>
              <a:defRPr/>
            </a:pPr>
            <a:r>
              <a:rPr lang="en-US" altLang="zh-TW" kern="0" dirty="0">
                <a:latin typeface="Times New Roman" pitchFamily="18" charset="0"/>
              </a:rPr>
              <a:t>}</a:t>
            </a:r>
          </a:p>
        </p:txBody>
      </p:sp>
      <p:sp>
        <p:nvSpPr>
          <p:cNvPr id="27651" name="橢圓形圖說文字 1">
            <a:extLst>
              <a:ext uri="{FF2B5EF4-FFF2-40B4-BE49-F238E27FC236}">
                <a16:creationId xmlns:a16="http://schemas.microsoft.com/office/drawing/2014/main" id="{7B0DE41F-5083-456C-8A69-33F2A42B3D93}"/>
              </a:ext>
            </a:extLst>
          </p:cNvPr>
          <p:cNvSpPr>
            <a:spLocks noChangeArrowheads="1"/>
          </p:cNvSpPr>
          <p:nvPr/>
        </p:nvSpPr>
        <p:spPr bwMode="auto">
          <a:xfrm>
            <a:off x="6383338" y="2492375"/>
            <a:ext cx="2952750" cy="1062038"/>
          </a:xfrm>
          <a:prstGeom prst="wedgeEllipseCallout">
            <a:avLst>
              <a:gd name="adj1" fmla="val -67694"/>
              <a:gd name="adj2" fmla="val 131468"/>
            </a:avLst>
          </a:prstGeom>
          <a:solidFill>
            <a:schemeClr val="accent1"/>
          </a:solidFill>
          <a:ln w="12700" cap="sq" algn="ctr">
            <a:solidFill>
              <a:schemeClr val="tx1"/>
            </a:solidFill>
            <a:round/>
            <a:headEnd type="none" w="sm" len="sm"/>
            <a:tailEnd type="none" w="sm" len="sm"/>
          </a:ln>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400"/>
              <a:t>Child process</a:t>
            </a:r>
            <a:endParaRPr lang="zh-TW" altLang="en-US" sz="2400"/>
          </a:p>
        </p:txBody>
      </p:sp>
      <p:sp>
        <p:nvSpPr>
          <p:cNvPr id="4" name="橢圓形圖說文字 3">
            <a:extLst>
              <a:ext uri="{FF2B5EF4-FFF2-40B4-BE49-F238E27FC236}">
                <a16:creationId xmlns:a16="http://schemas.microsoft.com/office/drawing/2014/main" id="{6960D8B4-A525-4A96-9CAC-839BEA05203F}"/>
              </a:ext>
            </a:extLst>
          </p:cNvPr>
          <p:cNvSpPr/>
          <p:nvPr/>
        </p:nvSpPr>
        <p:spPr bwMode="auto">
          <a:xfrm>
            <a:off x="6089650" y="4160839"/>
            <a:ext cx="3894138" cy="1081087"/>
          </a:xfrm>
          <a:prstGeom prst="wedgeEllipseCallout">
            <a:avLst>
              <a:gd name="adj1" fmla="val -87277"/>
              <a:gd name="adj2" fmla="val 60010"/>
            </a:avLst>
          </a:prstGeom>
          <a:solidFill>
            <a:schemeClr val="accent1"/>
          </a:solidFill>
          <a:ln w="12700" cap="sq" cmpd="sng" algn="ctr">
            <a:solidFill>
              <a:schemeClr val="tx1"/>
            </a:solidFill>
            <a:prstDash val="solid"/>
            <a:round/>
            <a:headEnd type="none" w="sm" len="sm"/>
            <a:tailEnd type="none" w="sm" len="sm"/>
          </a:ln>
          <a:effectLst/>
        </p:spPr>
        <p:txBody>
          <a:bodyPr/>
          <a:lstStyle/>
          <a:p>
            <a:pPr eaLnBrk="1" hangingPunct="1">
              <a:defRPr/>
            </a:pPr>
            <a:r>
              <a:rPr lang="en-US" altLang="zh-TW" sz="2400" kern="0" dirty="0">
                <a:latin typeface="Times New Roman" pitchFamily="18" charset="0"/>
              </a:rPr>
              <a:t>Parent will wait for the child to complete </a:t>
            </a:r>
            <a:endParaRPr lang="zh-TW" altLang="en-US" sz="2400" dirty="0">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DED066BB-9A58-45FD-8113-983398699F47}"/>
              </a:ext>
            </a:extLst>
          </p:cNvPr>
          <p:cNvSpPr>
            <a:spLocks noGrp="1" noChangeArrowheads="1"/>
          </p:cNvSpPr>
          <p:nvPr>
            <p:ph type="title"/>
          </p:nvPr>
        </p:nvSpPr>
        <p:spPr/>
        <p:txBody>
          <a:bodyPr/>
          <a:lstStyle/>
          <a:p>
            <a:r>
              <a:rPr lang="zh-TW" altLang="en-US" dirty="0"/>
              <a:t>行程的結束</a:t>
            </a:r>
            <a:r>
              <a:rPr lang="en-US" altLang="zh-TW" dirty="0"/>
              <a:t>(Process termination)</a:t>
            </a:r>
            <a:r>
              <a:rPr lang="zh-TW" altLang="en-US" dirty="0"/>
              <a:t> </a:t>
            </a:r>
            <a:br>
              <a:rPr lang="zh-TW" altLang="en-US" dirty="0">
                <a:solidFill>
                  <a:srgbClr val="000000"/>
                </a:solidFill>
              </a:rPr>
            </a:br>
            <a:endParaRPr lang="zh-TW" altLang="en-US" dirty="0"/>
          </a:p>
        </p:txBody>
      </p:sp>
      <p:sp>
        <p:nvSpPr>
          <p:cNvPr id="28675" name="Rectangle 3">
            <a:extLst>
              <a:ext uri="{FF2B5EF4-FFF2-40B4-BE49-F238E27FC236}">
                <a16:creationId xmlns:a16="http://schemas.microsoft.com/office/drawing/2014/main" id="{AB5883FC-6DCB-44FC-9EE8-5C2E1EA9719A}"/>
              </a:ext>
            </a:extLst>
          </p:cNvPr>
          <p:cNvSpPr>
            <a:spLocks noGrp="1" noChangeArrowheads="1"/>
          </p:cNvSpPr>
          <p:nvPr>
            <p:ph idx="1"/>
          </p:nvPr>
        </p:nvSpPr>
        <p:spPr>
          <a:xfrm>
            <a:off x="677333" y="1343024"/>
            <a:ext cx="10770251" cy="2551116"/>
          </a:xfrm>
        </p:spPr>
        <p:txBody>
          <a:bodyPr>
            <a:normAutofit fontScale="92500" lnSpcReduction="10000"/>
          </a:bodyPr>
          <a:lstStyle/>
          <a:p>
            <a:pPr eaLnBrk="1" hangingPunct="1"/>
            <a:r>
              <a:rPr lang="zh-TW" altLang="en-US" sz="2000" dirty="0">
                <a:solidFill>
                  <a:schemeClr val="tx1"/>
                </a:solidFill>
              </a:rPr>
              <a:t>一個行程在執行完最後一個敘述，以及使用</a:t>
            </a:r>
            <a:r>
              <a:rPr lang="zh-TW" altLang="en-US" sz="2000" b="1" dirty="0">
                <a:solidFill>
                  <a:schemeClr val="tx1"/>
                </a:solidFill>
              </a:rPr>
              <a:t>系統呼叫 </a:t>
            </a:r>
            <a:r>
              <a:rPr lang="en-US" altLang="zh-TW" sz="2000" b="1" dirty="0">
                <a:solidFill>
                  <a:schemeClr val="tx1"/>
                </a:solidFill>
              </a:rPr>
              <a:t>exit() </a:t>
            </a:r>
            <a:r>
              <a:rPr lang="zh-TW" altLang="en-US" sz="2000" dirty="0">
                <a:solidFill>
                  <a:schemeClr val="tx1"/>
                </a:solidFill>
              </a:rPr>
              <a:t>要求作業系統將自己刪除時結束。這個行程的所有資源 </a:t>
            </a:r>
            <a:r>
              <a:rPr lang="en-US" altLang="zh-TW" sz="2000" dirty="0">
                <a:solidFill>
                  <a:schemeClr val="tx1"/>
                </a:solidFill>
              </a:rPr>
              <a:t>( </a:t>
            </a:r>
            <a:r>
              <a:rPr lang="zh-TW" altLang="en-US" sz="2000" dirty="0">
                <a:solidFill>
                  <a:schemeClr val="tx1"/>
                </a:solidFill>
              </a:rPr>
              <a:t>包括實體記憶體、虛擬記憶體、開啟檔案，以及輸入輸出緩衝區 </a:t>
            </a:r>
            <a:r>
              <a:rPr lang="en-US" altLang="zh-TW" sz="2000" dirty="0">
                <a:solidFill>
                  <a:schemeClr val="tx1"/>
                </a:solidFill>
              </a:rPr>
              <a:t>) </a:t>
            </a:r>
            <a:r>
              <a:rPr lang="zh-TW" altLang="en-US" sz="2000" dirty="0">
                <a:solidFill>
                  <a:schemeClr val="tx1"/>
                </a:solidFill>
              </a:rPr>
              <a:t>都由作業系統收回。 </a:t>
            </a:r>
          </a:p>
          <a:p>
            <a:pPr eaLnBrk="1" hangingPunct="1"/>
            <a:r>
              <a:rPr lang="zh-TW" altLang="en-US" sz="2000" dirty="0">
                <a:solidFill>
                  <a:schemeClr val="tx1"/>
                </a:solidFill>
              </a:rPr>
              <a:t>一個父行程可以基於若干理由將子行程中止</a:t>
            </a:r>
            <a:r>
              <a:rPr lang="en-US" altLang="zh-TW" sz="2000" dirty="0">
                <a:solidFill>
                  <a:schemeClr val="tx1"/>
                </a:solidFill>
              </a:rPr>
              <a:t>︰</a:t>
            </a:r>
          </a:p>
          <a:p>
            <a:pPr lvl="1" eaLnBrk="1" hangingPunct="1"/>
            <a:r>
              <a:rPr lang="zh-TW" altLang="en-US" dirty="0">
                <a:solidFill>
                  <a:schemeClr val="tx1"/>
                </a:solidFill>
              </a:rPr>
              <a:t>子行程已經使用超過配置的資源數量。</a:t>
            </a:r>
          </a:p>
          <a:p>
            <a:pPr lvl="1" eaLnBrk="1" hangingPunct="1"/>
            <a:r>
              <a:rPr lang="zh-TW" altLang="en-US" dirty="0">
                <a:solidFill>
                  <a:schemeClr val="tx1"/>
                </a:solidFill>
              </a:rPr>
              <a:t>指派給子行程的工作已經不再需要。</a:t>
            </a:r>
          </a:p>
          <a:p>
            <a:pPr lvl="1" eaLnBrk="1" hangingPunct="1"/>
            <a:r>
              <a:rPr lang="zh-TW" altLang="en-US" dirty="0">
                <a:solidFill>
                  <a:schemeClr val="tx1"/>
                </a:solidFill>
              </a:rPr>
              <a:t>父行程結束，而作業系統不允許子行程在父行程結束之後繼續執行。</a:t>
            </a:r>
            <a:endParaRPr lang="en-US" altLang="zh-TW" dirty="0">
              <a:solidFill>
                <a:schemeClr val="tx1"/>
              </a:solidFill>
            </a:endParaRPr>
          </a:p>
          <a:p>
            <a:pPr eaLnBrk="1" hangingPunct="1"/>
            <a:endParaRPr lang="zh-TW" altLang="en-US" sz="2800" dirty="0">
              <a:solidFill>
                <a:schemeClr val="tx1"/>
              </a:solidFill>
            </a:endParaRPr>
          </a:p>
        </p:txBody>
      </p:sp>
      <p:sp>
        <p:nvSpPr>
          <p:cNvPr id="2" name="橢圓 1">
            <a:extLst>
              <a:ext uri="{FF2B5EF4-FFF2-40B4-BE49-F238E27FC236}">
                <a16:creationId xmlns:a16="http://schemas.microsoft.com/office/drawing/2014/main" id="{22BCAF46-F69B-4143-AF6E-B365A0F07E54}"/>
              </a:ext>
            </a:extLst>
          </p:cNvPr>
          <p:cNvSpPr/>
          <p:nvPr/>
        </p:nvSpPr>
        <p:spPr bwMode="auto">
          <a:xfrm>
            <a:off x="2566989" y="4733926"/>
            <a:ext cx="1800225" cy="574675"/>
          </a:xfrm>
          <a:prstGeom prst="ellipse">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a:lstStyle/>
          <a:p>
            <a:pPr eaLnBrk="1" hangingPunct="1">
              <a:defRPr/>
            </a:pPr>
            <a:r>
              <a:rPr lang="en-US" altLang="zh-TW" dirty="0" err="1">
                <a:solidFill>
                  <a:schemeClr val="bg1"/>
                </a:solidFill>
                <a:latin typeface="Arial" charset="0"/>
              </a:rPr>
              <a:t>pid</a:t>
            </a:r>
            <a:r>
              <a:rPr lang="en-US" altLang="zh-TW" dirty="0">
                <a:solidFill>
                  <a:schemeClr val="bg1"/>
                </a:solidFill>
                <a:latin typeface="Arial" charset="0"/>
              </a:rPr>
              <a:t> = fork()</a:t>
            </a:r>
            <a:endParaRPr lang="zh-TW" altLang="en-US" dirty="0">
              <a:solidFill>
                <a:schemeClr val="bg1"/>
              </a:solidFill>
              <a:latin typeface="Arial" charset="0"/>
            </a:endParaRPr>
          </a:p>
        </p:txBody>
      </p:sp>
      <p:sp>
        <p:nvSpPr>
          <p:cNvPr id="6" name="橢圓 5">
            <a:extLst>
              <a:ext uri="{FF2B5EF4-FFF2-40B4-BE49-F238E27FC236}">
                <a16:creationId xmlns:a16="http://schemas.microsoft.com/office/drawing/2014/main" id="{77F76718-4E9B-42F5-883A-2F93381BBC1F}"/>
              </a:ext>
            </a:extLst>
          </p:cNvPr>
          <p:cNvSpPr/>
          <p:nvPr/>
        </p:nvSpPr>
        <p:spPr bwMode="auto">
          <a:xfrm>
            <a:off x="7242175" y="4024676"/>
            <a:ext cx="1800225" cy="576263"/>
          </a:xfrm>
          <a:prstGeom prst="ellipse">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a:lstStyle/>
          <a:p>
            <a:pPr algn="ctr" eaLnBrk="1" hangingPunct="1">
              <a:defRPr/>
            </a:pPr>
            <a:r>
              <a:rPr lang="en-US" altLang="zh-TW" dirty="0">
                <a:solidFill>
                  <a:schemeClr val="bg1"/>
                </a:solidFill>
                <a:latin typeface="Arial" charset="0"/>
              </a:rPr>
              <a:t>wait()</a:t>
            </a:r>
            <a:endParaRPr lang="zh-TW" altLang="en-US" dirty="0">
              <a:solidFill>
                <a:schemeClr val="bg1"/>
              </a:solidFill>
              <a:latin typeface="Arial" charset="0"/>
            </a:endParaRPr>
          </a:p>
        </p:txBody>
      </p:sp>
      <p:sp>
        <p:nvSpPr>
          <p:cNvPr id="7" name="橢圓 6">
            <a:extLst>
              <a:ext uri="{FF2B5EF4-FFF2-40B4-BE49-F238E27FC236}">
                <a16:creationId xmlns:a16="http://schemas.microsoft.com/office/drawing/2014/main" id="{E7500C22-BD18-4239-9FBC-84BB0E0F8D9E}"/>
              </a:ext>
            </a:extLst>
          </p:cNvPr>
          <p:cNvSpPr/>
          <p:nvPr/>
        </p:nvSpPr>
        <p:spPr bwMode="auto">
          <a:xfrm>
            <a:off x="7248526" y="5530851"/>
            <a:ext cx="1800225" cy="576263"/>
          </a:xfrm>
          <a:prstGeom prst="ellipse">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a:lstStyle/>
          <a:p>
            <a:pPr algn="ctr" eaLnBrk="1" hangingPunct="1">
              <a:defRPr/>
            </a:pPr>
            <a:r>
              <a:rPr lang="en-US" altLang="zh-TW" dirty="0">
                <a:solidFill>
                  <a:schemeClr val="bg1"/>
                </a:solidFill>
                <a:latin typeface="Arial" charset="0"/>
              </a:rPr>
              <a:t>exit()</a:t>
            </a:r>
            <a:endParaRPr lang="zh-TW" altLang="en-US" dirty="0">
              <a:solidFill>
                <a:schemeClr val="bg1"/>
              </a:solidFill>
              <a:latin typeface="Arial" charset="0"/>
            </a:endParaRPr>
          </a:p>
        </p:txBody>
      </p:sp>
      <p:sp>
        <p:nvSpPr>
          <p:cNvPr id="8" name="橢圓 7">
            <a:extLst>
              <a:ext uri="{FF2B5EF4-FFF2-40B4-BE49-F238E27FC236}">
                <a16:creationId xmlns:a16="http://schemas.microsoft.com/office/drawing/2014/main" id="{ED6F25A5-1CE5-4F64-A111-099F4FDC3893}"/>
              </a:ext>
            </a:extLst>
          </p:cNvPr>
          <p:cNvSpPr/>
          <p:nvPr/>
        </p:nvSpPr>
        <p:spPr bwMode="auto">
          <a:xfrm>
            <a:off x="4943476" y="5530851"/>
            <a:ext cx="1800225" cy="576263"/>
          </a:xfrm>
          <a:prstGeom prst="ellipse">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a:lstStyle/>
          <a:p>
            <a:pPr algn="ctr" eaLnBrk="1" hangingPunct="1">
              <a:defRPr/>
            </a:pPr>
            <a:r>
              <a:rPr lang="en-US" altLang="zh-TW" dirty="0">
                <a:solidFill>
                  <a:schemeClr val="bg1"/>
                </a:solidFill>
                <a:latin typeface="Arial" charset="0"/>
              </a:rPr>
              <a:t>exec()</a:t>
            </a:r>
            <a:endParaRPr lang="zh-TW" altLang="en-US" dirty="0">
              <a:solidFill>
                <a:schemeClr val="bg1"/>
              </a:solidFill>
              <a:latin typeface="Arial" charset="0"/>
            </a:endParaRPr>
          </a:p>
        </p:txBody>
      </p:sp>
      <p:cxnSp>
        <p:nvCxnSpPr>
          <p:cNvPr id="28680" name="直線單箭頭接點 3">
            <a:extLst>
              <a:ext uri="{FF2B5EF4-FFF2-40B4-BE49-F238E27FC236}">
                <a16:creationId xmlns:a16="http://schemas.microsoft.com/office/drawing/2014/main" id="{F08AEBE7-0A05-4B6D-A5B4-8C16B915F31F}"/>
              </a:ext>
            </a:extLst>
          </p:cNvPr>
          <p:cNvCxnSpPr>
            <a:cxnSpLocks noChangeShapeType="1"/>
            <a:endCxn id="2" idx="2"/>
          </p:cNvCxnSpPr>
          <p:nvPr/>
        </p:nvCxnSpPr>
        <p:spPr bwMode="auto">
          <a:xfrm>
            <a:off x="1847850" y="5021263"/>
            <a:ext cx="719138" cy="0"/>
          </a:xfrm>
          <a:prstGeom prst="straightConnector1">
            <a:avLst/>
          </a:prstGeom>
          <a:noFill/>
          <a:ln w="127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1" name="弧形接點 8">
            <a:extLst>
              <a:ext uri="{FF2B5EF4-FFF2-40B4-BE49-F238E27FC236}">
                <a16:creationId xmlns:a16="http://schemas.microsoft.com/office/drawing/2014/main" id="{39662B91-977D-4975-86DF-597E208D158F}"/>
              </a:ext>
            </a:extLst>
          </p:cNvPr>
          <p:cNvCxnSpPr>
            <a:cxnSpLocks noChangeShapeType="1"/>
            <a:stCxn id="2" idx="7"/>
            <a:endCxn id="6" idx="2"/>
          </p:cNvCxnSpPr>
          <p:nvPr/>
        </p:nvCxnSpPr>
        <p:spPr bwMode="auto">
          <a:xfrm rot="5400000" flipH="1" flipV="1">
            <a:off x="5420238" y="2996148"/>
            <a:ext cx="505277" cy="3138598"/>
          </a:xfrm>
          <a:prstGeom prst="curvedConnector2">
            <a:avLst/>
          </a:prstGeom>
          <a:noFill/>
          <a:ln w="127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2" name="弧形接點 11">
            <a:extLst>
              <a:ext uri="{FF2B5EF4-FFF2-40B4-BE49-F238E27FC236}">
                <a16:creationId xmlns:a16="http://schemas.microsoft.com/office/drawing/2014/main" id="{C6D71CD6-C9A6-49C2-A3E0-C663BA871C5A}"/>
              </a:ext>
            </a:extLst>
          </p:cNvPr>
          <p:cNvCxnSpPr>
            <a:cxnSpLocks noChangeShapeType="1"/>
            <a:stCxn id="2" idx="5"/>
            <a:endCxn id="8" idx="2"/>
          </p:cNvCxnSpPr>
          <p:nvPr/>
        </p:nvCxnSpPr>
        <p:spPr bwMode="auto">
          <a:xfrm rot="16200000" flipH="1">
            <a:off x="4225926" y="5102226"/>
            <a:ext cx="595312" cy="839787"/>
          </a:xfrm>
          <a:prstGeom prst="curvedConnector2">
            <a:avLst/>
          </a:prstGeom>
          <a:noFill/>
          <a:ln w="127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3" name="弧形接點 13">
            <a:extLst>
              <a:ext uri="{FF2B5EF4-FFF2-40B4-BE49-F238E27FC236}">
                <a16:creationId xmlns:a16="http://schemas.microsoft.com/office/drawing/2014/main" id="{D57C4179-E59D-495A-A078-53E886ADBF12}"/>
              </a:ext>
            </a:extLst>
          </p:cNvPr>
          <p:cNvCxnSpPr>
            <a:cxnSpLocks noChangeShapeType="1"/>
            <a:stCxn id="8" idx="6"/>
            <a:endCxn id="7" idx="2"/>
          </p:cNvCxnSpPr>
          <p:nvPr/>
        </p:nvCxnSpPr>
        <p:spPr bwMode="auto">
          <a:xfrm>
            <a:off x="6743701" y="5819775"/>
            <a:ext cx="504825" cy="12700"/>
          </a:xfrm>
          <a:prstGeom prst="curvedConnector3">
            <a:avLst>
              <a:gd name="adj1" fmla="val 50000"/>
            </a:avLst>
          </a:prstGeom>
          <a:noFill/>
          <a:ln w="127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4" name="弧形接點 15">
            <a:extLst>
              <a:ext uri="{FF2B5EF4-FFF2-40B4-BE49-F238E27FC236}">
                <a16:creationId xmlns:a16="http://schemas.microsoft.com/office/drawing/2014/main" id="{BDBF5E74-4894-4EE6-9597-CB421D69E31D}"/>
              </a:ext>
            </a:extLst>
          </p:cNvPr>
          <p:cNvCxnSpPr>
            <a:cxnSpLocks noChangeShapeType="1"/>
          </p:cNvCxnSpPr>
          <p:nvPr/>
        </p:nvCxnSpPr>
        <p:spPr bwMode="auto">
          <a:xfrm rot="5400000" flipH="1" flipV="1">
            <a:off x="7712076" y="5072063"/>
            <a:ext cx="873125" cy="12700"/>
          </a:xfrm>
          <a:prstGeom prst="curvedConnector3">
            <a:avLst>
              <a:gd name="adj1" fmla="val 50000"/>
            </a:avLst>
          </a:prstGeom>
          <a:noFill/>
          <a:ln w="127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28685" name="直線單箭頭接點 17">
            <a:extLst>
              <a:ext uri="{FF2B5EF4-FFF2-40B4-BE49-F238E27FC236}">
                <a16:creationId xmlns:a16="http://schemas.microsoft.com/office/drawing/2014/main" id="{58485FF4-6024-4FEA-85B6-88A3E9B0BCBC}"/>
              </a:ext>
            </a:extLst>
          </p:cNvPr>
          <p:cNvCxnSpPr>
            <a:cxnSpLocks noChangeShapeType="1"/>
            <a:stCxn id="6" idx="6"/>
          </p:cNvCxnSpPr>
          <p:nvPr/>
        </p:nvCxnSpPr>
        <p:spPr bwMode="auto">
          <a:xfrm>
            <a:off x="9042399" y="4312013"/>
            <a:ext cx="719138" cy="0"/>
          </a:xfrm>
          <a:prstGeom prst="straightConnector1">
            <a:avLst/>
          </a:prstGeom>
          <a:noFill/>
          <a:ln w="127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8686" name="文字方塊 18">
            <a:extLst>
              <a:ext uri="{FF2B5EF4-FFF2-40B4-BE49-F238E27FC236}">
                <a16:creationId xmlns:a16="http://schemas.microsoft.com/office/drawing/2014/main" id="{B803EE8A-3AF4-4154-BFD8-C2A6E4DDDB47}"/>
              </a:ext>
            </a:extLst>
          </p:cNvPr>
          <p:cNvSpPr txBox="1">
            <a:spLocks noChangeArrowheads="1"/>
          </p:cNvSpPr>
          <p:nvPr/>
        </p:nvSpPr>
        <p:spPr bwMode="auto">
          <a:xfrm>
            <a:off x="1763714" y="4621213"/>
            <a:ext cx="865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Parent</a:t>
            </a:r>
            <a:endParaRPr lang="zh-TW" altLang="en-US"/>
          </a:p>
        </p:txBody>
      </p:sp>
      <p:sp>
        <p:nvSpPr>
          <p:cNvPr id="28687" name="文字方塊 22">
            <a:extLst>
              <a:ext uri="{FF2B5EF4-FFF2-40B4-BE49-F238E27FC236}">
                <a16:creationId xmlns:a16="http://schemas.microsoft.com/office/drawing/2014/main" id="{8EB7CC87-6465-41AF-BE2C-6749C213FC47}"/>
              </a:ext>
            </a:extLst>
          </p:cNvPr>
          <p:cNvSpPr txBox="1">
            <a:spLocks noChangeArrowheads="1"/>
          </p:cNvSpPr>
          <p:nvPr/>
        </p:nvSpPr>
        <p:spPr bwMode="auto">
          <a:xfrm>
            <a:off x="4613275" y="4013200"/>
            <a:ext cx="1589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Parent(pid&gt;0)</a:t>
            </a:r>
            <a:endParaRPr lang="zh-TW" altLang="en-US"/>
          </a:p>
        </p:txBody>
      </p:sp>
      <p:sp>
        <p:nvSpPr>
          <p:cNvPr id="28688" name="文字方塊 19">
            <a:extLst>
              <a:ext uri="{FF2B5EF4-FFF2-40B4-BE49-F238E27FC236}">
                <a16:creationId xmlns:a16="http://schemas.microsoft.com/office/drawing/2014/main" id="{F80C432E-CD2B-4AC8-80F0-DB9C7B9FA991}"/>
              </a:ext>
            </a:extLst>
          </p:cNvPr>
          <p:cNvSpPr txBox="1">
            <a:spLocks noChangeArrowheads="1"/>
          </p:cNvSpPr>
          <p:nvPr/>
        </p:nvSpPr>
        <p:spPr bwMode="auto">
          <a:xfrm>
            <a:off x="3063875" y="5646739"/>
            <a:ext cx="1435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Child(pid=0)</a:t>
            </a:r>
            <a:endParaRPr lang="zh-TW" altLang="en-US"/>
          </a:p>
        </p:txBody>
      </p:sp>
      <p:sp>
        <p:nvSpPr>
          <p:cNvPr id="28689" name="文字方塊 24">
            <a:extLst>
              <a:ext uri="{FF2B5EF4-FFF2-40B4-BE49-F238E27FC236}">
                <a16:creationId xmlns:a16="http://schemas.microsoft.com/office/drawing/2014/main" id="{CB633953-20AD-4220-B2F5-E7653C83074E}"/>
              </a:ext>
            </a:extLst>
          </p:cNvPr>
          <p:cNvSpPr txBox="1">
            <a:spLocks noChangeArrowheads="1"/>
          </p:cNvSpPr>
          <p:nvPr/>
        </p:nvSpPr>
        <p:spPr bwMode="auto">
          <a:xfrm>
            <a:off x="8834439" y="3794125"/>
            <a:ext cx="1812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Parent resumes</a:t>
            </a:r>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80567B9-63BA-4581-AE8E-631525ED2FF9}"/>
              </a:ext>
            </a:extLst>
          </p:cNvPr>
          <p:cNvSpPr>
            <a:spLocks noGrp="1" noChangeArrowheads="1"/>
          </p:cNvSpPr>
          <p:nvPr>
            <p:ph type="title"/>
          </p:nvPr>
        </p:nvSpPr>
        <p:spPr/>
        <p:txBody>
          <a:bodyPr/>
          <a:lstStyle/>
          <a:p>
            <a:pPr eaLnBrk="1" hangingPunct="1"/>
            <a:r>
              <a:rPr lang="en-US" altLang="zh-TW"/>
              <a:t>Process Termination</a:t>
            </a:r>
          </a:p>
        </p:txBody>
      </p:sp>
      <p:sp>
        <p:nvSpPr>
          <p:cNvPr id="64515" name="Rectangle 3">
            <a:extLst>
              <a:ext uri="{FF2B5EF4-FFF2-40B4-BE49-F238E27FC236}">
                <a16:creationId xmlns:a16="http://schemas.microsoft.com/office/drawing/2014/main" id="{D81286F6-23D2-4612-9185-4AE10F442EB8}"/>
              </a:ext>
            </a:extLst>
          </p:cNvPr>
          <p:cNvSpPr>
            <a:spLocks noGrp="1" noChangeArrowheads="1"/>
          </p:cNvSpPr>
          <p:nvPr>
            <p:ph idx="1"/>
          </p:nvPr>
        </p:nvSpPr>
        <p:spPr/>
        <p:txBody>
          <a:bodyPr/>
          <a:lstStyle/>
          <a:p>
            <a:pPr>
              <a:defRPr/>
            </a:pPr>
            <a:r>
              <a:rPr lang="en-US" altLang="zh-TW" sz="2800" dirty="0"/>
              <a:t>Wait for termination, returning the </a:t>
            </a:r>
            <a:r>
              <a:rPr lang="en-US" altLang="zh-TW" sz="2800" dirty="0" err="1"/>
              <a:t>pid</a:t>
            </a:r>
            <a:r>
              <a:rPr lang="en-US" altLang="zh-TW" sz="2800" dirty="0"/>
              <a:t>:</a:t>
            </a:r>
          </a:p>
          <a:p>
            <a:pPr indent="101600">
              <a:buNone/>
              <a:defRPr/>
            </a:pPr>
            <a:r>
              <a:rPr lang="en-US" altLang="zh-TW" sz="2800" b="1" dirty="0" err="1">
                <a:solidFill>
                  <a:schemeClr val="tx1"/>
                </a:solidFill>
                <a:latin typeface="+mj-lt"/>
                <a:cs typeface="Courier New" panose="02070309020205020404" pitchFamily="49" charset="0"/>
              </a:rPr>
              <a:t>pid_t</a:t>
            </a:r>
            <a:r>
              <a:rPr lang="en-US" altLang="zh-TW" sz="2800" b="1" dirty="0">
                <a:solidFill>
                  <a:schemeClr val="tx1"/>
                </a:solidFill>
                <a:latin typeface="+mj-lt"/>
                <a:cs typeface="Courier New" panose="02070309020205020404" pitchFamily="49" charset="0"/>
              </a:rPr>
              <a:t> </a:t>
            </a:r>
            <a:r>
              <a:rPr lang="en-US" altLang="zh-TW" sz="2800" b="1" dirty="0" err="1">
                <a:solidFill>
                  <a:schemeClr val="tx1"/>
                </a:solidFill>
                <a:latin typeface="+mj-lt"/>
                <a:cs typeface="Courier New" panose="02070309020205020404" pitchFamily="49" charset="0"/>
              </a:rPr>
              <a:t>pid</a:t>
            </a:r>
            <a:r>
              <a:rPr lang="en-US" altLang="zh-TW" sz="2800" b="1" dirty="0">
                <a:solidFill>
                  <a:schemeClr val="tx1"/>
                </a:solidFill>
                <a:latin typeface="+mj-lt"/>
                <a:cs typeface="Courier New" panose="02070309020205020404" pitchFamily="49" charset="0"/>
              </a:rPr>
              <a:t>; </a:t>
            </a:r>
          </a:p>
          <a:p>
            <a:pPr indent="101600">
              <a:buNone/>
              <a:defRPr/>
            </a:pPr>
            <a:r>
              <a:rPr lang="en-US" altLang="zh-TW" sz="2800" b="1" dirty="0" err="1">
                <a:solidFill>
                  <a:schemeClr val="tx1"/>
                </a:solidFill>
                <a:latin typeface="+mj-lt"/>
                <a:cs typeface="Courier New" panose="02070309020205020404" pitchFamily="49" charset="0"/>
              </a:rPr>
              <a:t>int</a:t>
            </a:r>
            <a:r>
              <a:rPr lang="en-US" altLang="zh-TW" sz="2800" b="1" dirty="0">
                <a:solidFill>
                  <a:schemeClr val="tx1"/>
                </a:solidFill>
                <a:latin typeface="+mj-lt"/>
                <a:cs typeface="Courier New" panose="02070309020205020404" pitchFamily="49" charset="0"/>
              </a:rPr>
              <a:t> status; </a:t>
            </a:r>
          </a:p>
          <a:p>
            <a:pPr indent="101600">
              <a:buNone/>
              <a:defRPr/>
            </a:pPr>
            <a:r>
              <a:rPr lang="en-US" altLang="zh-TW" sz="2800" b="1" dirty="0" err="1">
                <a:solidFill>
                  <a:schemeClr val="tx1"/>
                </a:solidFill>
                <a:latin typeface="+mj-lt"/>
                <a:cs typeface="Courier New" panose="02070309020205020404" pitchFamily="49" charset="0"/>
              </a:rPr>
              <a:t>pid</a:t>
            </a:r>
            <a:r>
              <a:rPr lang="en-US" altLang="zh-TW" sz="2800" b="1" dirty="0">
                <a:solidFill>
                  <a:schemeClr val="tx1"/>
                </a:solidFill>
                <a:latin typeface="+mj-lt"/>
                <a:cs typeface="Courier New" panose="02070309020205020404" pitchFamily="49" charset="0"/>
              </a:rPr>
              <a:t> = wait(&amp;status); </a:t>
            </a:r>
          </a:p>
          <a:p>
            <a:pPr indent="101600">
              <a:buNone/>
              <a:defRPr/>
            </a:pPr>
            <a:endParaRPr lang="en-US" altLang="zh-TW" sz="2800" b="1" dirty="0">
              <a:solidFill>
                <a:srgbClr val="000000"/>
              </a:solidFill>
              <a:latin typeface="+mj-lt"/>
              <a:cs typeface="Courier New" panose="02070309020205020404" pitchFamily="49" charset="0"/>
            </a:endParaRPr>
          </a:p>
          <a:p>
            <a:pPr>
              <a:defRPr/>
            </a:pPr>
            <a:r>
              <a:rPr lang="en-US" altLang="zh-TW" sz="2800" dirty="0"/>
              <a:t>If no parent waiting, then terminated process is a </a:t>
            </a:r>
            <a:r>
              <a:rPr lang="en-US" altLang="zh-TW" sz="2800" b="1" dirty="0">
                <a:solidFill>
                  <a:srgbClr val="FFFF00"/>
                </a:solidFill>
              </a:rPr>
              <a:t>zombie</a:t>
            </a:r>
          </a:p>
          <a:p>
            <a:pPr>
              <a:defRPr/>
            </a:pPr>
            <a:r>
              <a:rPr lang="en-US" altLang="zh-TW" sz="2800" dirty="0"/>
              <a:t>If parent terminated, processes are </a:t>
            </a:r>
            <a:r>
              <a:rPr lang="en-US" altLang="zh-TW" sz="2800" b="1" dirty="0">
                <a:solidFill>
                  <a:srgbClr val="FFFF00"/>
                </a:solidFill>
              </a:rPr>
              <a:t>orphans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a:extLst>
              <a:ext uri="{FF2B5EF4-FFF2-40B4-BE49-F238E27FC236}">
                <a16:creationId xmlns:a16="http://schemas.microsoft.com/office/drawing/2014/main" id="{D96E82A4-976F-4C94-A032-FF4FF54467CC}"/>
              </a:ext>
            </a:extLst>
          </p:cNvPr>
          <p:cNvSpPr>
            <a:spLocks noGrp="1" noChangeArrowheads="1"/>
          </p:cNvSpPr>
          <p:nvPr>
            <p:ph type="title"/>
          </p:nvPr>
        </p:nvSpPr>
        <p:spPr/>
        <p:txBody>
          <a:bodyPr/>
          <a:lstStyle/>
          <a:p>
            <a:r>
              <a:rPr lang="zh-TW" altLang="en-US"/>
              <a:t>僵屍行程 </a:t>
            </a:r>
            <a:r>
              <a:rPr lang="en-US" altLang="zh-TW"/>
              <a:t>(Zombie Process)</a:t>
            </a:r>
            <a:endParaRPr lang="zh-TW" altLang="en-US"/>
          </a:p>
        </p:txBody>
      </p:sp>
      <p:sp>
        <p:nvSpPr>
          <p:cNvPr id="31747" name="內容版面配置區 2">
            <a:extLst>
              <a:ext uri="{FF2B5EF4-FFF2-40B4-BE49-F238E27FC236}">
                <a16:creationId xmlns:a16="http://schemas.microsoft.com/office/drawing/2014/main" id="{DE87CC79-9FD1-4D5A-9232-3E3832A5D078}"/>
              </a:ext>
            </a:extLst>
          </p:cNvPr>
          <p:cNvSpPr>
            <a:spLocks noGrp="1" noChangeArrowheads="1"/>
          </p:cNvSpPr>
          <p:nvPr>
            <p:ph idx="1"/>
          </p:nvPr>
        </p:nvSpPr>
        <p:spPr/>
        <p:txBody>
          <a:bodyPr/>
          <a:lstStyle/>
          <a:p>
            <a:r>
              <a:rPr lang="zh-TW" altLang="en-US" dirty="0">
                <a:solidFill>
                  <a:schemeClr val="tx1"/>
                </a:solidFill>
              </a:rPr>
              <a:t>在</a:t>
            </a:r>
            <a:r>
              <a:rPr lang="en-US" altLang="zh-TW" dirty="0">
                <a:solidFill>
                  <a:schemeClr val="tx1"/>
                </a:solidFill>
              </a:rPr>
              <a:t>UNIX</a:t>
            </a:r>
            <a:r>
              <a:rPr lang="zh-TW" altLang="en-US" dirty="0">
                <a:solidFill>
                  <a:schemeClr val="tx1"/>
                </a:solidFill>
              </a:rPr>
              <a:t>中使用</a:t>
            </a:r>
            <a:r>
              <a:rPr lang="en-US" altLang="zh-TW" dirty="0">
                <a:solidFill>
                  <a:schemeClr val="tx1"/>
                </a:solidFill>
              </a:rPr>
              <a:t>fork()</a:t>
            </a:r>
            <a:r>
              <a:rPr lang="zh-TW" altLang="en-US" dirty="0">
                <a:solidFill>
                  <a:schemeClr val="tx1"/>
                </a:solidFill>
              </a:rPr>
              <a:t>創建行程時，將複製父行程的地址空間。如果父行程使用</a:t>
            </a:r>
            <a:r>
              <a:rPr lang="en-US" altLang="zh-TW" dirty="0">
                <a:solidFill>
                  <a:schemeClr val="tx1"/>
                </a:solidFill>
              </a:rPr>
              <a:t>wait()</a:t>
            </a:r>
            <a:r>
              <a:rPr lang="zh-TW" altLang="en-US" dirty="0">
                <a:solidFill>
                  <a:schemeClr val="tx1"/>
                </a:solidFill>
              </a:rPr>
              <a:t>，那麼父行程將暫停執行，直到子進程終止。</a:t>
            </a:r>
            <a:endParaRPr lang="en-US" altLang="zh-TW" dirty="0">
              <a:solidFill>
                <a:schemeClr val="tx1"/>
              </a:solidFill>
            </a:endParaRPr>
          </a:p>
          <a:p>
            <a:r>
              <a:rPr lang="zh-TW" altLang="en-US" dirty="0">
                <a:solidFill>
                  <a:schemeClr val="tx1"/>
                </a:solidFill>
              </a:rPr>
              <a:t>在子行程終止時，會發出一個</a:t>
            </a:r>
            <a:r>
              <a:rPr lang="en-US" altLang="zh-TW" dirty="0">
                <a:solidFill>
                  <a:schemeClr val="tx1"/>
                </a:solidFill>
              </a:rPr>
              <a:t>“SIGCHLD”</a:t>
            </a:r>
            <a:r>
              <a:rPr lang="zh-TW" altLang="en-US" dirty="0">
                <a:solidFill>
                  <a:schemeClr val="tx1"/>
                </a:solidFill>
              </a:rPr>
              <a:t>信號，該信號會由內核傳遞給父行程。父行程在收到</a:t>
            </a:r>
            <a:r>
              <a:rPr lang="en-US" altLang="zh-TW" dirty="0">
                <a:solidFill>
                  <a:schemeClr val="tx1"/>
                </a:solidFill>
              </a:rPr>
              <a:t>“SIGCHLD””</a:t>
            </a:r>
            <a:r>
              <a:rPr lang="zh-TW" altLang="en-US" dirty="0">
                <a:solidFill>
                  <a:schemeClr val="tx1"/>
                </a:solidFill>
              </a:rPr>
              <a:t>後，會從程序表</a:t>
            </a:r>
            <a:r>
              <a:rPr lang="en-US" altLang="zh-TW" dirty="0">
                <a:solidFill>
                  <a:schemeClr val="tx1"/>
                </a:solidFill>
              </a:rPr>
              <a:t>(process table)</a:t>
            </a:r>
            <a:r>
              <a:rPr lang="zh-TW" altLang="en-US" dirty="0">
                <a:solidFill>
                  <a:schemeClr val="tx1"/>
                </a:solidFill>
              </a:rPr>
              <a:t>中刪除子行程資訊。</a:t>
            </a:r>
            <a:endParaRPr lang="en-US" altLang="zh-TW" dirty="0">
              <a:solidFill>
                <a:schemeClr val="tx1"/>
              </a:solidFill>
            </a:endParaRPr>
          </a:p>
          <a:p>
            <a:r>
              <a:rPr lang="zh-TW" altLang="en-US" dirty="0">
                <a:solidFill>
                  <a:schemeClr val="tx1"/>
                </a:solidFill>
              </a:rPr>
              <a:t>若其父行程不使用</a:t>
            </a:r>
            <a:r>
              <a:rPr lang="en-US" altLang="zh-TW" dirty="0">
                <a:solidFill>
                  <a:schemeClr val="tx1"/>
                </a:solidFill>
              </a:rPr>
              <a:t>wait()</a:t>
            </a:r>
            <a:r>
              <a:rPr lang="zh-TW" altLang="en-US" dirty="0">
                <a:solidFill>
                  <a:schemeClr val="tx1"/>
                </a:solidFill>
              </a:rPr>
              <a:t>等待子行程結束，當子行程結束時，父行程不會知道子行程狀態，因此程序表</a:t>
            </a:r>
            <a:r>
              <a:rPr lang="en-US" altLang="zh-TW" dirty="0">
                <a:solidFill>
                  <a:schemeClr val="tx1"/>
                </a:solidFill>
              </a:rPr>
              <a:t>(process table)</a:t>
            </a:r>
            <a:r>
              <a:rPr lang="zh-TW" altLang="en-US" dirty="0">
                <a:solidFill>
                  <a:schemeClr val="tx1"/>
                </a:solidFill>
              </a:rPr>
              <a:t>裡面仍會保留子行程資訊，這個子行程狀態就是所謂的僵屍行程。</a:t>
            </a:r>
            <a:endParaRPr lang="en-US" altLang="zh-TW" dirty="0">
              <a:solidFill>
                <a:schemeClr val="tx1"/>
              </a:solidFill>
            </a:endParaRPr>
          </a:p>
          <a:p>
            <a:endParaRPr lang="zh-TW" altLang="en-US"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50E438DF-D0C6-48C3-8B06-162451BCFCA5}"/>
              </a:ext>
            </a:extLst>
          </p:cNvPr>
          <p:cNvSpPr>
            <a:spLocks noGrp="1" noChangeArrowheads="1"/>
          </p:cNvSpPr>
          <p:nvPr>
            <p:ph type="title"/>
          </p:nvPr>
        </p:nvSpPr>
        <p:spPr>
          <a:xfrm>
            <a:off x="604940" y="609600"/>
            <a:ext cx="9838266" cy="1320800"/>
          </a:xfrm>
        </p:spPr>
        <p:txBody>
          <a:bodyPr/>
          <a:lstStyle/>
          <a:p>
            <a:r>
              <a:rPr lang="en-US" altLang="zh-TW"/>
              <a:t>Example</a:t>
            </a:r>
            <a:endParaRPr lang="zh-TW" altLang="en-US"/>
          </a:p>
        </p:txBody>
      </p:sp>
      <p:sp>
        <p:nvSpPr>
          <p:cNvPr id="32771" name="內容版面配置區 2">
            <a:extLst>
              <a:ext uri="{FF2B5EF4-FFF2-40B4-BE49-F238E27FC236}">
                <a16:creationId xmlns:a16="http://schemas.microsoft.com/office/drawing/2014/main" id="{CC6040F6-8C62-4617-8557-85BCEE45EE0D}"/>
              </a:ext>
            </a:extLst>
          </p:cNvPr>
          <p:cNvSpPr>
            <a:spLocks noGrp="1" noChangeArrowheads="1"/>
          </p:cNvSpPr>
          <p:nvPr>
            <p:ph idx="1"/>
          </p:nvPr>
        </p:nvSpPr>
        <p:spPr>
          <a:xfrm>
            <a:off x="5524072" y="648434"/>
            <a:ext cx="5703251" cy="5078412"/>
          </a:xfrm>
        </p:spPr>
        <p:txBody>
          <a:bodyPr/>
          <a:lstStyle/>
          <a:p>
            <a:r>
              <a:rPr lang="en-US" altLang="zh-TW" dirty="0"/>
              <a:t>The child finishes its execution using exit() system call while the parent sleeps for 50 seconds, hence doesn’t call </a:t>
            </a:r>
            <a:r>
              <a:rPr lang="en-US" altLang="zh-TW" dirty="0">
                <a:hlinkClick r:id="rId2"/>
              </a:rPr>
              <a:t>wait()</a:t>
            </a:r>
            <a:r>
              <a:rPr lang="en-US" altLang="zh-TW" dirty="0"/>
              <a:t> and the child process’s entry still exists in the process table.</a:t>
            </a:r>
          </a:p>
          <a:p>
            <a:r>
              <a:rPr lang="en-US" altLang="zh-TW" dirty="0" err="1"/>
              <a:t>Ctrl+z</a:t>
            </a:r>
            <a:r>
              <a:rPr lang="en-US" altLang="zh-TW" dirty="0"/>
              <a:t> </a:t>
            </a:r>
            <a:r>
              <a:rPr lang="zh-TW" altLang="en-US" dirty="0"/>
              <a:t>背景執行</a:t>
            </a:r>
            <a:r>
              <a:rPr lang="en-US" altLang="zh-TW" dirty="0"/>
              <a:t>(</a:t>
            </a:r>
            <a:r>
              <a:rPr lang="zh-TW" altLang="en-US" dirty="0"/>
              <a:t>或</a:t>
            </a:r>
            <a:r>
              <a:rPr lang="en-US" altLang="zh-TW" dirty="0"/>
              <a:t>./zombie &amp;)</a:t>
            </a:r>
          </a:p>
          <a:p>
            <a:r>
              <a:rPr lang="en-US" altLang="zh-TW" dirty="0"/>
              <a:t>$</a:t>
            </a:r>
            <a:r>
              <a:rPr lang="en-US" altLang="zh-TW" dirty="0" err="1"/>
              <a:t>ps</a:t>
            </a:r>
            <a:r>
              <a:rPr lang="en-US" altLang="zh-TW" dirty="0"/>
              <a:t> </a:t>
            </a:r>
            <a:r>
              <a:rPr lang="zh-TW" altLang="en-US" dirty="0"/>
              <a:t>顯示執行中的行程</a:t>
            </a:r>
            <a:endParaRPr lang="en-US" altLang="zh-TW" dirty="0"/>
          </a:p>
          <a:p>
            <a:r>
              <a:rPr lang="en-US" altLang="zh-TW" dirty="0"/>
              <a:t>$</a:t>
            </a:r>
            <a:r>
              <a:rPr lang="en-US" altLang="zh-TW" dirty="0" err="1"/>
              <a:t>fg</a:t>
            </a:r>
            <a:r>
              <a:rPr lang="en-US" altLang="zh-TW" dirty="0"/>
              <a:t> </a:t>
            </a:r>
            <a:r>
              <a:rPr lang="zh-TW" altLang="en-US" dirty="0"/>
              <a:t>前景執行</a:t>
            </a:r>
          </a:p>
        </p:txBody>
      </p:sp>
      <p:pic>
        <p:nvPicPr>
          <p:cNvPr id="32772" name="圖片 3">
            <a:extLst>
              <a:ext uri="{FF2B5EF4-FFF2-40B4-BE49-F238E27FC236}">
                <a16:creationId xmlns:a16="http://schemas.microsoft.com/office/drawing/2014/main" id="{46DB1BE8-59A1-4C3D-BE2D-7245468D7D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808" y="1270000"/>
            <a:ext cx="413385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圖片 4">
            <a:extLst>
              <a:ext uri="{FF2B5EF4-FFF2-40B4-BE49-F238E27FC236}">
                <a16:creationId xmlns:a16="http://schemas.microsoft.com/office/drawing/2014/main" id="{1948B591-7E06-416B-B7DA-8D6CBCFB0B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24338" y="5300664"/>
            <a:ext cx="6184900"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9121BB-4B80-46A7-A3F0-BA3E16EEEE4C}"/>
              </a:ext>
            </a:extLst>
          </p:cNvPr>
          <p:cNvSpPr>
            <a:spLocks noGrp="1"/>
          </p:cNvSpPr>
          <p:nvPr>
            <p:ph type="title"/>
          </p:nvPr>
        </p:nvSpPr>
        <p:spPr>
          <a:xfrm>
            <a:off x="677334" y="609600"/>
            <a:ext cx="4516835" cy="1320800"/>
          </a:xfrm>
        </p:spPr>
        <p:txBody>
          <a:bodyPr/>
          <a:lstStyle/>
          <a:p>
            <a:r>
              <a:rPr lang="en-US" altLang="zh-TW" dirty="0"/>
              <a:t>Example of Zombie process</a:t>
            </a:r>
            <a:endParaRPr lang="zh-TW" altLang="en-US" dirty="0"/>
          </a:p>
        </p:txBody>
      </p:sp>
      <p:pic>
        <p:nvPicPr>
          <p:cNvPr id="4" name="圖片 3">
            <a:extLst>
              <a:ext uri="{FF2B5EF4-FFF2-40B4-BE49-F238E27FC236}">
                <a16:creationId xmlns:a16="http://schemas.microsoft.com/office/drawing/2014/main" id="{39C1B5F4-186E-45D0-9C4D-611BAA78E9FB}"/>
              </a:ext>
            </a:extLst>
          </p:cNvPr>
          <p:cNvPicPr>
            <a:picLocks noChangeAspect="1"/>
          </p:cNvPicPr>
          <p:nvPr/>
        </p:nvPicPr>
        <p:blipFill>
          <a:blip r:embed="rId2"/>
          <a:stretch>
            <a:fillRect/>
          </a:stretch>
        </p:blipFill>
        <p:spPr>
          <a:xfrm>
            <a:off x="97459" y="2495652"/>
            <a:ext cx="5692619" cy="2431949"/>
          </a:xfrm>
          <a:prstGeom prst="rect">
            <a:avLst/>
          </a:prstGeom>
        </p:spPr>
      </p:pic>
      <p:sp>
        <p:nvSpPr>
          <p:cNvPr id="5" name="矩形 4">
            <a:extLst>
              <a:ext uri="{FF2B5EF4-FFF2-40B4-BE49-F238E27FC236}">
                <a16:creationId xmlns:a16="http://schemas.microsoft.com/office/drawing/2014/main" id="{99E08784-8459-4772-9157-084D8B30D0AD}"/>
              </a:ext>
            </a:extLst>
          </p:cNvPr>
          <p:cNvSpPr/>
          <p:nvPr/>
        </p:nvSpPr>
        <p:spPr>
          <a:xfrm>
            <a:off x="5464404" y="442442"/>
            <a:ext cx="6727596" cy="6186309"/>
          </a:xfrm>
          <a:prstGeom prst="rect">
            <a:avLst/>
          </a:prstGeom>
        </p:spPr>
        <p:txBody>
          <a:bodyPr wrap="square">
            <a:spAutoFit/>
          </a:bodyPr>
          <a:lstStyle/>
          <a:p>
            <a:r>
              <a:rPr lang="zh-TW" altLang="en-US" dirty="0"/>
              <a:t>#include &lt;stdio.h&gt;</a:t>
            </a:r>
          </a:p>
          <a:p>
            <a:r>
              <a:rPr lang="zh-TW" altLang="en-US" dirty="0"/>
              <a:t>#include &lt;stdlib.h&gt;</a:t>
            </a:r>
          </a:p>
          <a:p>
            <a:r>
              <a:rPr lang="zh-TW" altLang="en-US" dirty="0"/>
              <a:t>#include &lt;unistd.h&gt;</a:t>
            </a:r>
          </a:p>
          <a:p>
            <a:r>
              <a:rPr lang="zh-TW" altLang="en-US" dirty="0"/>
              <a:t>int main(){</a:t>
            </a:r>
          </a:p>
          <a:p>
            <a:r>
              <a:rPr lang="zh-TW" altLang="en-US" dirty="0"/>
              <a:t>        int i;</a:t>
            </a:r>
          </a:p>
          <a:p>
            <a:r>
              <a:rPr lang="zh-TW" altLang="en-US" dirty="0"/>
              <a:t>        pid_t pid;</a:t>
            </a:r>
          </a:p>
          <a:p>
            <a:endParaRPr lang="zh-TW" altLang="en-US" dirty="0"/>
          </a:p>
          <a:p>
            <a:r>
              <a:rPr lang="zh-TW" altLang="en-US" dirty="0"/>
              <a:t>        pid=fork();</a:t>
            </a:r>
          </a:p>
          <a:p>
            <a:endParaRPr lang="zh-TW" altLang="en-US" dirty="0"/>
          </a:p>
          <a:p>
            <a:r>
              <a:rPr lang="zh-TW" altLang="en-US" dirty="0"/>
              <a:t>        if(pid==0){</a:t>
            </a:r>
          </a:p>
          <a:p>
            <a:r>
              <a:rPr lang="zh-TW" altLang="en-US" dirty="0"/>
              <a:t>                printf("pid=%d, ppid=%d\n", getpid(), getppid());</a:t>
            </a:r>
          </a:p>
          <a:p>
            <a:r>
              <a:rPr lang="zh-TW" altLang="en-US" dirty="0"/>
              <a:t>                exit(0);</a:t>
            </a:r>
          </a:p>
          <a:p>
            <a:r>
              <a:rPr lang="zh-TW" altLang="en-US" dirty="0"/>
              <a:t>        }</a:t>
            </a:r>
          </a:p>
          <a:p>
            <a:r>
              <a:rPr lang="zh-TW" altLang="en-US" dirty="0"/>
              <a:t>        else if(pid&gt;0){</a:t>
            </a:r>
          </a:p>
          <a:p>
            <a:r>
              <a:rPr lang="zh-TW" altLang="en-US" dirty="0"/>
              <a:t>                sleep(50);</a:t>
            </a:r>
          </a:p>
          <a:p>
            <a:r>
              <a:rPr lang="zh-TW" altLang="en-US" dirty="0"/>
              <a:t>                exit(0);</a:t>
            </a:r>
          </a:p>
          <a:p>
            <a:r>
              <a:rPr lang="zh-TW" altLang="en-US" dirty="0"/>
              <a:t>        }</a:t>
            </a:r>
          </a:p>
          <a:p>
            <a:r>
              <a:rPr lang="zh-TW" altLang="en-US" dirty="0"/>
              <a:t>        else{</a:t>
            </a:r>
          </a:p>
          <a:p>
            <a:r>
              <a:rPr lang="zh-TW" altLang="en-US" dirty="0"/>
              <a:t>                exit(1);</a:t>
            </a:r>
          </a:p>
          <a:p>
            <a:r>
              <a:rPr lang="zh-TW" altLang="en-US" dirty="0"/>
              <a:t>        }</a:t>
            </a:r>
          </a:p>
          <a:p>
            <a:r>
              <a:rPr lang="zh-TW" altLang="en-US" dirty="0"/>
              <a:t>        return 0;</a:t>
            </a:r>
          </a:p>
          <a:p>
            <a:r>
              <a:rPr lang="zh-TW" altLang="en-US" dirty="0"/>
              <a:t>}</a:t>
            </a:r>
          </a:p>
        </p:txBody>
      </p:sp>
    </p:spTree>
    <p:extLst>
      <p:ext uri="{BB962C8B-B14F-4D97-AF65-F5344CB8AC3E}">
        <p14:creationId xmlns:p14="http://schemas.microsoft.com/office/powerpoint/2010/main" val="2200392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F3B381F5-E4AE-4253-9E4C-D11822297281}"/>
              </a:ext>
            </a:extLst>
          </p:cNvPr>
          <p:cNvSpPr>
            <a:spLocks noGrp="1" noChangeArrowheads="1"/>
          </p:cNvSpPr>
          <p:nvPr>
            <p:ph type="title"/>
          </p:nvPr>
        </p:nvSpPr>
        <p:spPr/>
        <p:txBody>
          <a:bodyPr/>
          <a:lstStyle/>
          <a:p>
            <a:r>
              <a:rPr lang="zh-TW" altLang="en-US"/>
              <a:t>孤兒行程 </a:t>
            </a:r>
            <a:r>
              <a:rPr lang="en-US" altLang="zh-TW"/>
              <a:t>(Orphan Process)</a:t>
            </a:r>
            <a:endParaRPr lang="zh-TW" altLang="en-US"/>
          </a:p>
        </p:txBody>
      </p:sp>
      <p:sp>
        <p:nvSpPr>
          <p:cNvPr id="33795" name="內容版面配置區 2">
            <a:extLst>
              <a:ext uri="{FF2B5EF4-FFF2-40B4-BE49-F238E27FC236}">
                <a16:creationId xmlns:a16="http://schemas.microsoft.com/office/drawing/2014/main" id="{EB882CE1-E539-437A-99B2-3480F209530A}"/>
              </a:ext>
            </a:extLst>
          </p:cNvPr>
          <p:cNvSpPr>
            <a:spLocks noGrp="1" noChangeArrowheads="1"/>
          </p:cNvSpPr>
          <p:nvPr>
            <p:ph idx="1"/>
          </p:nvPr>
        </p:nvSpPr>
        <p:spPr/>
        <p:txBody>
          <a:bodyPr/>
          <a:lstStyle/>
          <a:p>
            <a:r>
              <a:rPr lang="zh-TW" altLang="en-US" dirty="0"/>
              <a:t>當一個父行程沒有等待子行程結束就自行結束，而其子行程尚未結束，這個子行程就是所謂孤兒行程</a:t>
            </a:r>
            <a:r>
              <a:rPr lang="en-US" altLang="zh-TW" dirty="0"/>
              <a:t>(orphan process)</a:t>
            </a:r>
            <a:r>
              <a:rPr lang="zh-TW" altLang="en-US" dirty="0"/>
              <a:t>。</a:t>
            </a:r>
            <a:endParaRPr lang="en-US" altLang="zh-TW" dirty="0"/>
          </a:p>
          <a:p>
            <a:endParaRPr lang="en-US" altLang="zh-TW" dirty="0"/>
          </a:p>
          <a:p>
            <a:r>
              <a:rPr lang="zh-TW" altLang="en-US" dirty="0"/>
              <a:t>但是，一旦其父行程死亡，孤兒行程將很快被</a:t>
            </a:r>
            <a:r>
              <a:rPr lang="en-US" altLang="zh-TW" dirty="0"/>
              <a:t>init</a:t>
            </a:r>
            <a:r>
              <a:rPr lang="zh-TW" altLang="en-US" dirty="0"/>
              <a:t>行程</a:t>
            </a:r>
            <a:r>
              <a:rPr lang="en-US" altLang="zh-TW" dirty="0"/>
              <a:t>(pid = 1)</a:t>
            </a:r>
            <a:r>
              <a:rPr lang="zh-TW" altLang="en-US" dirty="0"/>
              <a:t>認養。</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a:extLst>
              <a:ext uri="{FF2B5EF4-FFF2-40B4-BE49-F238E27FC236}">
                <a16:creationId xmlns:a16="http://schemas.microsoft.com/office/drawing/2014/main" id="{26B1896C-2316-46BF-A700-375B4DDAF431}"/>
              </a:ext>
            </a:extLst>
          </p:cNvPr>
          <p:cNvSpPr>
            <a:spLocks noGrp="1" noChangeArrowheads="1"/>
          </p:cNvSpPr>
          <p:nvPr>
            <p:ph type="title"/>
          </p:nvPr>
        </p:nvSpPr>
        <p:spPr/>
        <p:txBody>
          <a:bodyPr>
            <a:normAutofit/>
          </a:bodyPr>
          <a:lstStyle/>
          <a:p>
            <a:r>
              <a:rPr lang="zh-TW" altLang="en-US" dirty="0"/>
              <a:t>行程</a:t>
            </a:r>
            <a:r>
              <a:rPr lang="en-US" altLang="zh-TW" dirty="0"/>
              <a:t>(Process)</a:t>
            </a:r>
            <a:br>
              <a:rPr lang="zh-TW" altLang="en-US" dirty="0"/>
            </a:br>
            <a:endParaRPr lang="zh-TW" altLang="en-US" dirty="0"/>
          </a:p>
        </p:txBody>
      </p:sp>
      <p:sp>
        <p:nvSpPr>
          <p:cNvPr id="8195" name="Rectangle 3">
            <a:extLst>
              <a:ext uri="{FF2B5EF4-FFF2-40B4-BE49-F238E27FC236}">
                <a16:creationId xmlns:a16="http://schemas.microsoft.com/office/drawing/2014/main" id="{C1050AF5-B585-4618-9707-86F904E9C88F}"/>
              </a:ext>
            </a:extLst>
          </p:cNvPr>
          <p:cNvSpPr>
            <a:spLocks noGrp="1" noChangeArrowheads="1"/>
          </p:cNvSpPr>
          <p:nvPr>
            <p:ph idx="1"/>
          </p:nvPr>
        </p:nvSpPr>
        <p:spPr>
          <a:xfrm>
            <a:off x="677334" y="1474789"/>
            <a:ext cx="7262120" cy="5017451"/>
          </a:xfrm>
        </p:spPr>
        <p:txBody>
          <a:bodyPr/>
          <a:lstStyle/>
          <a:p>
            <a:pPr eaLnBrk="1" hangingPunct="1">
              <a:lnSpc>
                <a:spcPct val="90000"/>
              </a:lnSpc>
            </a:pPr>
            <a:r>
              <a:rPr lang="zh-TW" altLang="en-US" dirty="0">
                <a:solidFill>
                  <a:schemeClr val="tx1"/>
                </a:solidFill>
              </a:rPr>
              <a:t>行程指的是正在執行的程式。行程不只是程式碼 </a:t>
            </a:r>
            <a:r>
              <a:rPr lang="en-US" altLang="zh-TW" dirty="0">
                <a:solidFill>
                  <a:schemeClr val="tx1"/>
                </a:solidFill>
              </a:rPr>
              <a:t>(</a:t>
            </a:r>
            <a:r>
              <a:rPr lang="zh-TW" altLang="en-US" dirty="0">
                <a:solidFill>
                  <a:schemeClr val="tx1"/>
                </a:solidFill>
              </a:rPr>
              <a:t>有時也稱為本文區，</a:t>
            </a:r>
            <a:r>
              <a:rPr lang="en-US" altLang="zh-TW" dirty="0">
                <a:solidFill>
                  <a:schemeClr val="tx1"/>
                </a:solidFill>
              </a:rPr>
              <a:t>text section)</a:t>
            </a:r>
            <a:r>
              <a:rPr lang="zh-TW" altLang="en-US" dirty="0">
                <a:solidFill>
                  <a:schemeClr val="tx1"/>
                </a:solidFill>
              </a:rPr>
              <a:t>而已。它還包含代表目前運作的程式計數器 </a:t>
            </a:r>
            <a:r>
              <a:rPr lang="en-US" altLang="zh-TW" dirty="0">
                <a:solidFill>
                  <a:schemeClr val="tx1"/>
                </a:solidFill>
              </a:rPr>
              <a:t>(Program counter)</a:t>
            </a:r>
            <a:r>
              <a:rPr lang="zh-TW" altLang="en-US" dirty="0">
                <a:solidFill>
                  <a:schemeClr val="tx1"/>
                </a:solidFill>
              </a:rPr>
              <a:t>數值和處理器的暫存器內容。</a:t>
            </a:r>
            <a:endParaRPr lang="en-US" altLang="zh-TW" dirty="0">
              <a:solidFill>
                <a:schemeClr val="tx1"/>
              </a:solidFill>
            </a:endParaRPr>
          </a:p>
          <a:p>
            <a:pPr lvl="1" eaLnBrk="1" hangingPunct="1">
              <a:lnSpc>
                <a:spcPct val="90000"/>
              </a:lnSpc>
            </a:pPr>
            <a:endParaRPr lang="zh-TW" altLang="en-US" dirty="0">
              <a:solidFill>
                <a:schemeClr val="tx1"/>
              </a:solidFill>
            </a:endParaRPr>
          </a:p>
          <a:p>
            <a:pPr eaLnBrk="1" hangingPunct="1">
              <a:lnSpc>
                <a:spcPct val="90000"/>
              </a:lnSpc>
            </a:pPr>
            <a:r>
              <a:rPr lang="zh-TW" altLang="en-US" dirty="0">
                <a:solidFill>
                  <a:schemeClr val="tx1"/>
                </a:solidFill>
              </a:rPr>
              <a:t>行程還包括存放暫用資料 </a:t>
            </a:r>
            <a:r>
              <a:rPr lang="en-US" altLang="zh-TW" dirty="0">
                <a:solidFill>
                  <a:schemeClr val="tx1"/>
                </a:solidFill>
              </a:rPr>
              <a:t>(</a:t>
            </a:r>
            <a:r>
              <a:rPr lang="zh-TW" altLang="en-US" dirty="0">
                <a:solidFill>
                  <a:schemeClr val="tx1"/>
                </a:solidFill>
              </a:rPr>
              <a:t>譬如</a:t>
            </a:r>
            <a:r>
              <a:rPr lang="en-US" altLang="zh-TW" dirty="0">
                <a:solidFill>
                  <a:schemeClr val="tx1"/>
                </a:solidFill>
              </a:rPr>
              <a:t>:</a:t>
            </a:r>
            <a:r>
              <a:rPr lang="zh-TW" altLang="en-US" b="1" dirty="0">
                <a:solidFill>
                  <a:schemeClr val="tx1"/>
                </a:solidFill>
              </a:rPr>
              <a:t>副程式的參數</a:t>
            </a:r>
            <a:r>
              <a:rPr lang="zh-TW" altLang="en-US" dirty="0">
                <a:solidFill>
                  <a:schemeClr val="tx1"/>
                </a:solidFill>
              </a:rPr>
              <a:t>、</a:t>
            </a:r>
            <a:r>
              <a:rPr lang="zh-TW" altLang="en-US" b="1" dirty="0">
                <a:solidFill>
                  <a:schemeClr val="tx1"/>
                </a:solidFill>
              </a:rPr>
              <a:t>返回位址</a:t>
            </a:r>
            <a:r>
              <a:rPr lang="zh-TW" altLang="en-US" dirty="0">
                <a:solidFill>
                  <a:schemeClr val="tx1"/>
                </a:solidFill>
              </a:rPr>
              <a:t>，及暫時性變數</a:t>
            </a:r>
            <a:r>
              <a:rPr lang="en-US" altLang="zh-TW" dirty="0">
                <a:solidFill>
                  <a:schemeClr val="tx1"/>
                </a:solidFill>
              </a:rPr>
              <a:t>)</a:t>
            </a:r>
            <a:r>
              <a:rPr lang="zh-TW" altLang="en-US" dirty="0">
                <a:solidFill>
                  <a:schemeClr val="tx1"/>
                </a:solidFill>
              </a:rPr>
              <a:t>的</a:t>
            </a:r>
            <a:r>
              <a:rPr lang="zh-TW" altLang="en-US" b="1" dirty="0">
                <a:solidFill>
                  <a:schemeClr val="tx1"/>
                </a:solidFill>
              </a:rPr>
              <a:t>行程堆疊 </a:t>
            </a:r>
            <a:r>
              <a:rPr lang="en-US" altLang="zh-TW" b="1" dirty="0">
                <a:solidFill>
                  <a:schemeClr val="tx1"/>
                </a:solidFill>
              </a:rPr>
              <a:t>(stack)</a:t>
            </a:r>
            <a:r>
              <a:rPr lang="zh-TW" altLang="en-US" dirty="0">
                <a:solidFill>
                  <a:schemeClr val="tx1"/>
                </a:solidFill>
              </a:rPr>
              <a:t>，以及包含整體變數的</a:t>
            </a:r>
            <a:r>
              <a:rPr lang="zh-TW" altLang="en-US" b="1" dirty="0">
                <a:solidFill>
                  <a:schemeClr val="tx1"/>
                </a:solidFill>
              </a:rPr>
              <a:t>資料區間</a:t>
            </a:r>
            <a:r>
              <a:rPr lang="en-US" altLang="zh-TW" b="1" dirty="0">
                <a:solidFill>
                  <a:schemeClr val="tx1"/>
                </a:solidFill>
              </a:rPr>
              <a:t>(data section)</a:t>
            </a:r>
            <a:r>
              <a:rPr lang="zh-TW" altLang="en-US" dirty="0">
                <a:solidFill>
                  <a:schemeClr val="tx1"/>
                </a:solidFill>
              </a:rPr>
              <a:t>。行程也包含</a:t>
            </a:r>
            <a:r>
              <a:rPr lang="zh-TW" altLang="en-US" b="1" dirty="0">
                <a:solidFill>
                  <a:schemeClr val="tx1"/>
                </a:solidFill>
              </a:rPr>
              <a:t>堆積 </a:t>
            </a:r>
            <a:r>
              <a:rPr lang="en-US" altLang="zh-TW" b="1" dirty="0">
                <a:solidFill>
                  <a:schemeClr val="tx1"/>
                </a:solidFill>
              </a:rPr>
              <a:t>(heap)</a:t>
            </a:r>
            <a:r>
              <a:rPr lang="zh-TW" altLang="en-US" dirty="0">
                <a:solidFill>
                  <a:schemeClr val="tx1"/>
                </a:solidFill>
              </a:rPr>
              <a:t>，堆積就是在行程執行期間動態配置的記憶體，行程記憶體結構如圖。</a:t>
            </a:r>
            <a:endParaRPr lang="en-US" altLang="zh-TW" dirty="0">
              <a:solidFill>
                <a:schemeClr val="tx1"/>
              </a:solidFill>
            </a:endParaRPr>
          </a:p>
        </p:txBody>
      </p:sp>
      <p:pic>
        <p:nvPicPr>
          <p:cNvPr id="8196" name="Picture 4">
            <a:extLst>
              <a:ext uri="{FF2B5EF4-FFF2-40B4-BE49-F238E27FC236}">
                <a16:creationId xmlns:a16="http://schemas.microsoft.com/office/drawing/2014/main" id="{AC288202-F56A-4834-B8ED-9A7CA4A79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866" y="1270000"/>
            <a:ext cx="2767012"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DEEBA62E-6251-4CC9-8887-00082A507857}"/>
              </a:ext>
            </a:extLst>
          </p:cNvPr>
          <p:cNvSpPr>
            <a:spLocks noGrp="1" noChangeArrowheads="1"/>
          </p:cNvSpPr>
          <p:nvPr>
            <p:ph type="title"/>
          </p:nvPr>
        </p:nvSpPr>
        <p:spPr/>
        <p:txBody>
          <a:bodyPr/>
          <a:lstStyle/>
          <a:p>
            <a:r>
              <a:rPr lang="en-US" altLang="zh-TW"/>
              <a:t>Example</a:t>
            </a:r>
            <a:endParaRPr lang="zh-TW" altLang="en-US"/>
          </a:p>
        </p:txBody>
      </p:sp>
      <p:pic>
        <p:nvPicPr>
          <p:cNvPr id="34819" name="圖片 3">
            <a:extLst>
              <a:ext uri="{FF2B5EF4-FFF2-40B4-BE49-F238E27FC236}">
                <a16:creationId xmlns:a16="http://schemas.microsoft.com/office/drawing/2014/main" id="{C78D0E41-0E28-41E1-B389-574CA99F4E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93827"/>
            <a:ext cx="4546600"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圖片 5">
            <a:extLst>
              <a:ext uri="{FF2B5EF4-FFF2-40B4-BE49-F238E27FC236}">
                <a16:creationId xmlns:a16="http://schemas.microsoft.com/office/drawing/2014/main" id="{D5E91D0D-217D-4C13-90FC-91ADED01E6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2813" y="4724401"/>
            <a:ext cx="7469187"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內容版面配置區 2">
            <a:extLst>
              <a:ext uri="{FF2B5EF4-FFF2-40B4-BE49-F238E27FC236}">
                <a16:creationId xmlns:a16="http://schemas.microsoft.com/office/drawing/2014/main" id="{C17D17BD-4E61-4FAB-BCED-2FAE0615EEE3}"/>
              </a:ext>
            </a:extLst>
          </p:cNvPr>
          <p:cNvSpPr>
            <a:spLocks noGrp="1" noChangeArrowheads="1"/>
          </p:cNvSpPr>
          <p:nvPr>
            <p:ph idx="1"/>
          </p:nvPr>
        </p:nvSpPr>
        <p:spPr>
          <a:xfrm>
            <a:off x="6096000" y="1157044"/>
            <a:ext cx="3970338" cy="5299075"/>
          </a:xfrm>
        </p:spPr>
        <p:txBody>
          <a:bodyPr/>
          <a:lstStyle/>
          <a:p>
            <a:r>
              <a:rPr lang="zh-TW" altLang="en-US" dirty="0"/>
              <a:t>當一個父行程沒有等待子行程結束就自行結束，而其子行程尚未結束，這個子行程就是所謂孤兒行程</a:t>
            </a:r>
            <a:r>
              <a:rPr lang="en-US" altLang="zh-TW" dirty="0"/>
              <a:t>(orphan process)</a:t>
            </a:r>
            <a:r>
              <a:rPr lang="zh-TW" altLang="en-US" dirty="0"/>
              <a:t>。</a:t>
            </a:r>
            <a:endParaRPr lang="en-US" altLang="zh-TW" dirty="0"/>
          </a:p>
          <a:p>
            <a:r>
              <a:rPr lang="zh-TW" altLang="en-US" dirty="0"/>
              <a:t>這個例子中，父行程很快就結束，但子行程仍在執行。</a:t>
            </a:r>
            <a:endParaRPr lang="en-US" altLang="zh-TW"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51E695-DD99-4893-9C1A-737AF2EF319F}"/>
              </a:ext>
            </a:extLst>
          </p:cNvPr>
          <p:cNvSpPr>
            <a:spLocks noGrp="1"/>
          </p:cNvSpPr>
          <p:nvPr>
            <p:ph type="title"/>
          </p:nvPr>
        </p:nvSpPr>
        <p:spPr/>
        <p:txBody>
          <a:bodyPr/>
          <a:lstStyle/>
          <a:p>
            <a:r>
              <a:rPr lang="en-US" altLang="zh-TW" dirty="0"/>
              <a:t>Example of orphan process</a:t>
            </a:r>
            <a:endParaRPr lang="zh-TW" altLang="en-US" dirty="0"/>
          </a:p>
        </p:txBody>
      </p:sp>
      <p:sp>
        <p:nvSpPr>
          <p:cNvPr id="4" name="矩形 3">
            <a:extLst>
              <a:ext uri="{FF2B5EF4-FFF2-40B4-BE49-F238E27FC236}">
                <a16:creationId xmlns:a16="http://schemas.microsoft.com/office/drawing/2014/main" id="{9E841433-9D0E-44A3-9EF9-9DDA8A7978E8}"/>
              </a:ext>
            </a:extLst>
          </p:cNvPr>
          <p:cNvSpPr/>
          <p:nvPr/>
        </p:nvSpPr>
        <p:spPr>
          <a:xfrm>
            <a:off x="908115" y="1270000"/>
            <a:ext cx="9144000" cy="5355312"/>
          </a:xfrm>
          <a:prstGeom prst="rect">
            <a:avLst/>
          </a:prstGeom>
        </p:spPr>
        <p:txBody>
          <a:bodyPr wrap="square">
            <a:spAutoFit/>
          </a:bodyPr>
          <a:lstStyle/>
          <a:p>
            <a:r>
              <a:rPr lang="zh-TW" altLang="en-US" dirty="0"/>
              <a:t>#include &lt;stdio.h&gt;</a:t>
            </a:r>
          </a:p>
          <a:p>
            <a:r>
              <a:rPr lang="zh-TW" altLang="en-US" dirty="0"/>
              <a:t>#include &lt;stdlib.h&gt;</a:t>
            </a:r>
          </a:p>
          <a:p>
            <a:r>
              <a:rPr lang="zh-TW" altLang="en-US" dirty="0"/>
              <a:t>#include &lt;unistd.h&gt;</a:t>
            </a:r>
          </a:p>
          <a:p>
            <a:r>
              <a:rPr lang="zh-TW" altLang="en-US" dirty="0"/>
              <a:t>int main(){</a:t>
            </a:r>
          </a:p>
          <a:p>
            <a:r>
              <a:rPr lang="zh-TW" altLang="en-US" dirty="0"/>
              <a:t>        int i;</a:t>
            </a:r>
          </a:p>
          <a:p>
            <a:r>
              <a:rPr lang="zh-TW" altLang="en-US" dirty="0"/>
              <a:t>        pid_t pid;</a:t>
            </a:r>
          </a:p>
          <a:p>
            <a:endParaRPr lang="zh-TW" altLang="en-US" dirty="0"/>
          </a:p>
          <a:p>
            <a:r>
              <a:rPr lang="zh-TW" altLang="en-US" dirty="0"/>
              <a:t>        pid=fork();</a:t>
            </a:r>
          </a:p>
          <a:p>
            <a:endParaRPr lang="zh-TW" altLang="en-US" dirty="0"/>
          </a:p>
          <a:p>
            <a:r>
              <a:rPr lang="zh-TW" altLang="en-US" dirty="0"/>
              <a:t>        if(pid==0){</a:t>
            </a:r>
          </a:p>
          <a:p>
            <a:r>
              <a:rPr lang="zh-TW" altLang="en-US" dirty="0"/>
              <a:t>                printf("pid=%d, ppid=%d\n", getpid(), getppid());</a:t>
            </a:r>
          </a:p>
          <a:p>
            <a:r>
              <a:rPr lang="zh-TW" altLang="en-US" dirty="0"/>
              <a:t>                sleep(50);</a:t>
            </a:r>
          </a:p>
          <a:p>
            <a:r>
              <a:rPr lang="zh-TW" altLang="en-US" dirty="0"/>
              <a:t>                printf("pid=%d, ppid=%d\n", getpid(), getppid());</a:t>
            </a:r>
          </a:p>
          <a:p>
            <a:r>
              <a:rPr lang="zh-TW" altLang="en-US" dirty="0"/>
              <a:t>        }</a:t>
            </a:r>
          </a:p>
          <a:p>
            <a:r>
              <a:rPr lang="zh-TW" altLang="en-US" dirty="0"/>
              <a:t>        else{</a:t>
            </a:r>
          </a:p>
          <a:p>
            <a:r>
              <a:rPr lang="zh-TW" altLang="en-US" dirty="0"/>
              <a:t>                exit(0);</a:t>
            </a:r>
          </a:p>
          <a:p>
            <a:r>
              <a:rPr lang="zh-TW" altLang="en-US" dirty="0"/>
              <a:t>        }</a:t>
            </a:r>
          </a:p>
          <a:p>
            <a:endParaRPr lang="zh-TW" altLang="en-US" dirty="0"/>
          </a:p>
          <a:p>
            <a:r>
              <a:rPr lang="zh-TW" altLang="en-US" dirty="0"/>
              <a:t>}</a:t>
            </a:r>
          </a:p>
        </p:txBody>
      </p:sp>
      <p:pic>
        <p:nvPicPr>
          <p:cNvPr id="5" name="圖片 4">
            <a:extLst>
              <a:ext uri="{FF2B5EF4-FFF2-40B4-BE49-F238E27FC236}">
                <a16:creationId xmlns:a16="http://schemas.microsoft.com/office/drawing/2014/main" id="{00CC39FE-2E6E-4F14-9A0E-9990D4E7D9FF}"/>
              </a:ext>
            </a:extLst>
          </p:cNvPr>
          <p:cNvPicPr>
            <a:picLocks noChangeAspect="1"/>
          </p:cNvPicPr>
          <p:nvPr/>
        </p:nvPicPr>
        <p:blipFill>
          <a:blip r:embed="rId2"/>
          <a:stretch>
            <a:fillRect/>
          </a:stretch>
        </p:blipFill>
        <p:spPr>
          <a:xfrm>
            <a:off x="4394805" y="1452106"/>
            <a:ext cx="7248525" cy="2495550"/>
          </a:xfrm>
          <a:prstGeom prst="rect">
            <a:avLst/>
          </a:prstGeom>
        </p:spPr>
      </p:pic>
      <p:sp>
        <p:nvSpPr>
          <p:cNvPr id="3" name="橢圓 2">
            <a:extLst>
              <a:ext uri="{FF2B5EF4-FFF2-40B4-BE49-F238E27FC236}">
                <a16:creationId xmlns:a16="http://schemas.microsoft.com/office/drawing/2014/main" id="{03B9ABA6-9E37-439C-84C0-9E45C73B6AB0}"/>
              </a:ext>
            </a:extLst>
          </p:cNvPr>
          <p:cNvSpPr/>
          <p:nvPr/>
        </p:nvSpPr>
        <p:spPr>
          <a:xfrm>
            <a:off x="6182686" y="1736521"/>
            <a:ext cx="2172749" cy="31039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id="{FBF52E8D-3C0D-4FB9-A736-9714D6F1FD25}"/>
              </a:ext>
            </a:extLst>
          </p:cNvPr>
          <p:cNvSpPr/>
          <p:nvPr/>
        </p:nvSpPr>
        <p:spPr>
          <a:xfrm>
            <a:off x="10282896" y="3429000"/>
            <a:ext cx="1210021" cy="45510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68A3506F-445C-462E-BB3D-5598C42A7CAA}"/>
              </a:ext>
            </a:extLst>
          </p:cNvPr>
          <p:cNvSpPr txBox="1"/>
          <p:nvPr/>
        </p:nvSpPr>
        <p:spPr>
          <a:xfrm>
            <a:off x="10620845" y="3059668"/>
            <a:ext cx="534121" cy="369332"/>
          </a:xfrm>
          <a:prstGeom prst="rect">
            <a:avLst/>
          </a:prstGeom>
          <a:noFill/>
        </p:spPr>
        <p:txBody>
          <a:bodyPr wrap="none" rtlCol="0">
            <a:spAutoFit/>
          </a:bodyPr>
          <a:lstStyle/>
          <a:p>
            <a:r>
              <a:rPr lang="en-US" altLang="zh-TW" dirty="0">
                <a:solidFill>
                  <a:srgbClr val="FFFF00"/>
                </a:solidFill>
              </a:rPr>
              <a:t>init</a:t>
            </a:r>
            <a:endParaRPr lang="zh-TW" altLang="en-US" dirty="0">
              <a:solidFill>
                <a:srgbClr val="FFFF00"/>
              </a:solidFill>
            </a:endParaRPr>
          </a:p>
        </p:txBody>
      </p:sp>
    </p:spTree>
    <p:extLst>
      <p:ext uri="{BB962C8B-B14F-4D97-AF65-F5344CB8AC3E}">
        <p14:creationId xmlns:p14="http://schemas.microsoft.com/office/powerpoint/2010/main" val="134484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a:extLst>
              <a:ext uri="{FF2B5EF4-FFF2-40B4-BE49-F238E27FC236}">
                <a16:creationId xmlns:a16="http://schemas.microsoft.com/office/drawing/2014/main" id="{7777FEE3-F5CE-48BC-A7EC-92ADE1A97DFC}"/>
              </a:ext>
            </a:extLst>
          </p:cNvPr>
          <p:cNvSpPr>
            <a:spLocks noGrp="1" noChangeArrowheads="1"/>
          </p:cNvSpPr>
          <p:nvPr>
            <p:ph type="title"/>
          </p:nvPr>
        </p:nvSpPr>
        <p:spPr/>
        <p:txBody>
          <a:bodyPr/>
          <a:lstStyle/>
          <a:p>
            <a:r>
              <a:rPr lang="en-US" altLang="zh-TW"/>
              <a:t>Quiz 1</a:t>
            </a:r>
            <a:endParaRPr lang="zh-TW" altLang="en-US"/>
          </a:p>
        </p:txBody>
      </p:sp>
      <p:sp>
        <p:nvSpPr>
          <p:cNvPr id="35844" name="內容版面配置區 2">
            <a:extLst>
              <a:ext uri="{FF2B5EF4-FFF2-40B4-BE49-F238E27FC236}">
                <a16:creationId xmlns:a16="http://schemas.microsoft.com/office/drawing/2014/main" id="{A365986D-AB3F-45A9-B52D-1CA45915A63E}"/>
              </a:ext>
            </a:extLst>
          </p:cNvPr>
          <p:cNvSpPr>
            <a:spLocks noGrp="1" noChangeArrowheads="1"/>
          </p:cNvSpPr>
          <p:nvPr>
            <p:ph idx="1"/>
          </p:nvPr>
        </p:nvSpPr>
        <p:spPr/>
        <p:txBody>
          <a:bodyPr/>
          <a:lstStyle/>
          <a:p>
            <a:r>
              <a:rPr lang="en-US" altLang="zh-TW"/>
              <a:t>What is the result?</a:t>
            </a:r>
            <a:endParaRPr lang="zh-TW" altLang="en-US"/>
          </a:p>
        </p:txBody>
      </p:sp>
      <p:sp>
        <p:nvSpPr>
          <p:cNvPr id="35843" name="矩形 3">
            <a:extLst>
              <a:ext uri="{FF2B5EF4-FFF2-40B4-BE49-F238E27FC236}">
                <a16:creationId xmlns:a16="http://schemas.microsoft.com/office/drawing/2014/main" id="{912EA9E4-F738-46DE-8EBC-443864FC99F5}"/>
              </a:ext>
            </a:extLst>
          </p:cNvPr>
          <p:cNvSpPr>
            <a:spLocks noChangeArrowheads="1"/>
          </p:cNvSpPr>
          <p:nvPr/>
        </p:nvSpPr>
        <p:spPr bwMode="auto">
          <a:xfrm>
            <a:off x="5375275" y="484188"/>
            <a:ext cx="48974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000">
                <a:latin typeface="Times New Roman" panose="02020603050405020304" pitchFamily="18" charset="0"/>
                <a:cs typeface="Times New Roman" panose="02020603050405020304" pitchFamily="18" charset="0"/>
              </a:rPr>
              <a:t>#include &lt;sys/types.h&gt;</a:t>
            </a:r>
          </a:p>
          <a:p>
            <a:r>
              <a:rPr lang="zh-TW" altLang="en-US" sz="2000">
                <a:latin typeface="Times New Roman" panose="02020603050405020304" pitchFamily="18" charset="0"/>
                <a:cs typeface="Times New Roman" panose="02020603050405020304" pitchFamily="18" charset="0"/>
              </a:rPr>
              <a:t>#include &lt;stdio.h&gt;</a:t>
            </a:r>
          </a:p>
          <a:p>
            <a:r>
              <a:rPr lang="zh-TW" altLang="en-US" sz="2000">
                <a:latin typeface="Times New Roman" panose="02020603050405020304" pitchFamily="18" charset="0"/>
                <a:cs typeface="Times New Roman" panose="02020603050405020304" pitchFamily="18" charset="0"/>
              </a:rPr>
              <a:t>#include &lt;unistd.h&gt;</a:t>
            </a:r>
          </a:p>
          <a:p>
            <a:r>
              <a:rPr lang="zh-TW" altLang="en-US" sz="2000">
                <a:latin typeface="Times New Roman" panose="02020603050405020304" pitchFamily="18" charset="0"/>
                <a:cs typeface="Times New Roman" panose="02020603050405020304" pitchFamily="18" charset="0"/>
              </a:rPr>
              <a:t>#include &lt;wait.h&gt;</a:t>
            </a:r>
          </a:p>
          <a:p>
            <a:r>
              <a:rPr lang="zh-TW" altLang="en-US" sz="2000">
                <a:latin typeface="Times New Roman" panose="02020603050405020304" pitchFamily="18" charset="0"/>
                <a:cs typeface="Times New Roman" panose="02020603050405020304" pitchFamily="18" charset="0"/>
              </a:rPr>
              <a:t>int value = 5;</a:t>
            </a:r>
          </a:p>
          <a:p>
            <a:r>
              <a:rPr lang="zh-TW" altLang="en-US" sz="2000">
                <a:latin typeface="Times New Roman" panose="02020603050405020304" pitchFamily="18" charset="0"/>
                <a:cs typeface="Times New Roman" panose="02020603050405020304" pitchFamily="18" charset="0"/>
              </a:rPr>
              <a:t>int main(){</a:t>
            </a:r>
          </a:p>
          <a:p>
            <a:r>
              <a:rPr lang="zh-TW" altLang="en-US" sz="2000">
                <a:latin typeface="Times New Roman" panose="02020603050405020304" pitchFamily="18" charset="0"/>
                <a:cs typeface="Times New Roman" panose="02020603050405020304" pitchFamily="18" charset="0"/>
              </a:rPr>
              <a:t>        pid_t pid;</a:t>
            </a:r>
          </a:p>
          <a:p>
            <a:r>
              <a:rPr lang="zh-TW" altLang="en-US" sz="2000">
                <a:latin typeface="Times New Roman" panose="02020603050405020304" pitchFamily="18" charset="0"/>
                <a:cs typeface="Times New Roman" panose="02020603050405020304" pitchFamily="18" charset="0"/>
              </a:rPr>
              <a:t>        pid = fork();</a:t>
            </a:r>
          </a:p>
          <a:p>
            <a:endParaRPr lang="zh-TW" altLang="en-US" sz="2000">
              <a:latin typeface="Times New Roman" panose="02020603050405020304" pitchFamily="18" charset="0"/>
              <a:cs typeface="Times New Roman" panose="02020603050405020304" pitchFamily="18" charset="0"/>
            </a:endParaRPr>
          </a:p>
          <a:p>
            <a:r>
              <a:rPr lang="zh-TW" altLang="en-US" sz="2000">
                <a:latin typeface="Times New Roman" panose="02020603050405020304" pitchFamily="18" charset="0"/>
                <a:cs typeface="Times New Roman" panose="02020603050405020304" pitchFamily="18" charset="0"/>
              </a:rPr>
              <a:t>        if(pid == 0){</a:t>
            </a:r>
          </a:p>
          <a:p>
            <a:r>
              <a:rPr lang="zh-TW" altLang="en-US" sz="2000">
                <a:latin typeface="Times New Roman" panose="02020603050405020304" pitchFamily="18" charset="0"/>
                <a:cs typeface="Times New Roman" panose="02020603050405020304" pitchFamily="18" charset="0"/>
              </a:rPr>
              <a:t>                value += 15;</a:t>
            </a:r>
          </a:p>
          <a:p>
            <a:r>
              <a:rPr lang="zh-TW" altLang="en-US" sz="2000">
                <a:latin typeface="Times New Roman" panose="02020603050405020304" pitchFamily="18" charset="0"/>
                <a:cs typeface="Times New Roman" panose="02020603050405020304" pitchFamily="18" charset="0"/>
              </a:rPr>
              <a:t>        }</a:t>
            </a:r>
          </a:p>
          <a:p>
            <a:r>
              <a:rPr lang="zh-TW" altLang="en-US" sz="2000">
                <a:latin typeface="Times New Roman" panose="02020603050405020304" pitchFamily="18" charset="0"/>
                <a:cs typeface="Times New Roman" panose="02020603050405020304" pitchFamily="18" charset="0"/>
              </a:rPr>
              <a:t>        else{</a:t>
            </a:r>
          </a:p>
          <a:p>
            <a:r>
              <a:rPr lang="zh-TW" altLang="en-US" sz="2000">
                <a:latin typeface="Times New Roman" panose="02020603050405020304" pitchFamily="18" charset="0"/>
                <a:cs typeface="Times New Roman" panose="02020603050405020304" pitchFamily="18" charset="0"/>
              </a:rPr>
              <a:t>                wait(NULL);</a:t>
            </a:r>
          </a:p>
          <a:p>
            <a:r>
              <a:rPr lang="zh-TW" altLang="en-US" sz="2000">
                <a:latin typeface="Times New Roman" panose="02020603050405020304" pitchFamily="18" charset="0"/>
                <a:cs typeface="Times New Roman" panose="02020603050405020304" pitchFamily="18" charset="0"/>
              </a:rPr>
              <a:t>                printf("Parent: value: %d\n", value);</a:t>
            </a:r>
          </a:p>
          <a:p>
            <a:r>
              <a:rPr lang="zh-TW" altLang="en-US" sz="2000">
                <a:latin typeface="Times New Roman" panose="02020603050405020304" pitchFamily="18" charset="0"/>
                <a:cs typeface="Times New Roman" panose="02020603050405020304" pitchFamily="18" charset="0"/>
              </a:rPr>
              <a:t>        }</a:t>
            </a:r>
          </a:p>
          <a:p>
            <a:r>
              <a:rPr lang="zh-TW" altLang="en-US" sz="2000">
                <a:latin typeface="Times New Roman" panose="02020603050405020304" pitchFamily="18" charset="0"/>
                <a:cs typeface="Times New Roman" panose="02020603050405020304" pitchFamily="18" charset="0"/>
              </a:rPr>
              <a:t>        return 0;</a:t>
            </a:r>
          </a:p>
          <a:p>
            <a:r>
              <a:rPr lang="zh-TW" altLang="en-US" sz="2000">
                <a:latin typeface="Times New Roman" panose="02020603050405020304" pitchFamily="18" charset="0"/>
                <a:cs typeface="Times New Roman" panose="02020603050405020304"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a:extLst>
              <a:ext uri="{FF2B5EF4-FFF2-40B4-BE49-F238E27FC236}">
                <a16:creationId xmlns:a16="http://schemas.microsoft.com/office/drawing/2014/main" id="{C3C26F9C-1DD8-4A53-8336-C5E7CFE05EDF}"/>
              </a:ext>
            </a:extLst>
          </p:cNvPr>
          <p:cNvSpPr>
            <a:spLocks noGrp="1" noChangeArrowheads="1"/>
          </p:cNvSpPr>
          <p:nvPr>
            <p:ph type="title"/>
          </p:nvPr>
        </p:nvSpPr>
        <p:spPr/>
        <p:txBody>
          <a:bodyPr/>
          <a:lstStyle/>
          <a:p>
            <a:r>
              <a:rPr lang="en-US" altLang="zh-TW"/>
              <a:t>Quiz 1</a:t>
            </a:r>
            <a:endParaRPr lang="zh-TW" altLang="en-US"/>
          </a:p>
        </p:txBody>
      </p:sp>
      <p:sp>
        <p:nvSpPr>
          <p:cNvPr id="36868" name="內容版面配置區 2">
            <a:extLst>
              <a:ext uri="{FF2B5EF4-FFF2-40B4-BE49-F238E27FC236}">
                <a16:creationId xmlns:a16="http://schemas.microsoft.com/office/drawing/2014/main" id="{8F37BF7A-C99A-4457-AC7D-0B46E9E53A65}"/>
              </a:ext>
            </a:extLst>
          </p:cNvPr>
          <p:cNvSpPr>
            <a:spLocks noGrp="1" noChangeArrowheads="1"/>
          </p:cNvSpPr>
          <p:nvPr>
            <p:ph idx="1"/>
          </p:nvPr>
        </p:nvSpPr>
        <p:spPr>
          <a:xfrm>
            <a:off x="677334" y="1474789"/>
            <a:ext cx="4334281" cy="5017451"/>
          </a:xfrm>
        </p:spPr>
        <p:txBody>
          <a:bodyPr/>
          <a:lstStyle/>
          <a:p>
            <a:r>
              <a:rPr lang="en-US" altLang="zh-TW" dirty="0"/>
              <a:t>What is the result?</a:t>
            </a:r>
          </a:p>
          <a:p>
            <a:r>
              <a:rPr lang="en-US" altLang="zh-TW" dirty="0">
                <a:solidFill>
                  <a:srgbClr val="FF0000"/>
                </a:solidFill>
              </a:rPr>
              <a:t>Answer is 5 as the child and parent processes each have their own copy of value.</a:t>
            </a:r>
            <a:endParaRPr lang="zh-TW" altLang="en-US" dirty="0">
              <a:solidFill>
                <a:srgbClr val="FF0000"/>
              </a:solidFill>
            </a:endParaRPr>
          </a:p>
        </p:txBody>
      </p:sp>
      <p:sp>
        <p:nvSpPr>
          <p:cNvPr id="36867" name="矩形 3">
            <a:extLst>
              <a:ext uri="{FF2B5EF4-FFF2-40B4-BE49-F238E27FC236}">
                <a16:creationId xmlns:a16="http://schemas.microsoft.com/office/drawing/2014/main" id="{27400913-B246-479C-A01B-343DBBCC51C0}"/>
              </a:ext>
            </a:extLst>
          </p:cNvPr>
          <p:cNvSpPr>
            <a:spLocks noChangeArrowheads="1"/>
          </p:cNvSpPr>
          <p:nvPr/>
        </p:nvSpPr>
        <p:spPr bwMode="auto">
          <a:xfrm>
            <a:off x="5375275" y="484188"/>
            <a:ext cx="48974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000" dirty="0">
                <a:latin typeface="Times New Roman" panose="02020603050405020304" pitchFamily="18" charset="0"/>
                <a:cs typeface="Times New Roman" panose="02020603050405020304" pitchFamily="18" charset="0"/>
              </a:rPr>
              <a:t>#include &lt;sys/types.h&gt;</a:t>
            </a:r>
          </a:p>
          <a:p>
            <a:r>
              <a:rPr lang="zh-TW" altLang="en-US" sz="2000" dirty="0">
                <a:latin typeface="Times New Roman" panose="02020603050405020304" pitchFamily="18" charset="0"/>
                <a:cs typeface="Times New Roman" panose="02020603050405020304" pitchFamily="18" charset="0"/>
              </a:rPr>
              <a:t>#include &lt;stdio.h&gt;</a:t>
            </a:r>
          </a:p>
          <a:p>
            <a:r>
              <a:rPr lang="zh-TW" altLang="en-US" sz="2000" dirty="0">
                <a:latin typeface="Times New Roman" panose="02020603050405020304" pitchFamily="18" charset="0"/>
                <a:cs typeface="Times New Roman" panose="02020603050405020304" pitchFamily="18" charset="0"/>
              </a:rPr>
              <a:t>#include &lt;unistd.h&gt;</a:t>
            </a:r>
          </a:p>
          <a:p>
            <a:r>
              <a:rPr lang="zh-TW" altLang="en-US" sz="2000" dirty="0">
                <a:latin typeface="Times New Roman" panose="02020603050405020304" pitchFamily="18" charset="0"/>
                <a:cs typeface="Times New Roman" panose="02020603050405020304" pitchFamily="18" charset="0"/>
              </a:rPr>
              <a:t>#include &lt;wait.h&gt;</a:t>
            </a:r>
          </a:p>
          <a:p>
            <a:r>
              <a:rPr lang="zh-TW" altLang="en-US" sz="2000" dirty="0">
                <a:latin typeface="Times New Roman" panose="02020603050405020304" pitchFamily="18" charset="0"/>
                <a:cs typeface="Times New Roman" panose="02020603050405020304" pitchFamily="18" charset="0"/>
              </a:rPr>
              <a:t>int value = 5;</a:t>
            </a:r>
          </a:p>
          <a:p>
            <a:r>
              <a:rPr lang="zh-TW" altLang="en-US" sz="2000" dirty="0">
                <a:latin typeface="Times New Roman" panose="02020603050405020304" pitchFamily="18" charset="0"/>
                <a:cs typeface="Times New Roman" panose="02020603050405020304" pitchFamily="18" charset="0"/>
              </a:rPr>
              <a:t>int main(){</a:t>
            </a:r>
          </a:p>
          <a:p>
            <a:r>
              <a:rPr lang="zh-TW" altLang="en-US" sz="2000" dirty="0">
                <a:latin typeface="Times New Roman" panose="02020603050405020304" pitchFamily="18" charset="0"/>
                <a:cs typeface="Times New Roman" panose="02020603050405020304" pitchFamily="18" charset="0"/>
              </a:rPr>
              <a:t>        pid_t pid;</a:t>
            </a:r>
          </a:p>
          <a:p>
            <a:r>
              <a:rPr lang="zh-TW" altLang="en-US" sz="2000" dirty="0">
                <a:latin typeface="Times New Roman" panose="02020603050405020304" pitchFamily="18" charset="0"/>
                <a:cs typeface="Times New Roman" panose="02020603050405020304" pitchFamily="18" charset="0"/>
              </a:rPr>
              <a:t>        pid = fork();</a:t>
            </a:r>
          </a:p>
          <a:p>
            <a:endParaRPr lang="zh-TW" altLang="en-US" sz="2000" dirty="0">
              <a:latin typeface="Times New Roman" panose="02020603050405020304" pitchFamily="18" charset="0"/>
              <a:cs typeface="Times New Roman" panose="02020603050405020304" pitchFamily="18" charset="0"/>
            </a:endParaRPr>
          </a:p>
          <a:p>
            <a:r>
              <a:rPr lang="zh-TW" altLang="en-US" sz="2000" dirty="0">
                <a:latin typeface="Times New Roman" panose="02020603050405020304" pitchFamily="18" charset="0"/>
                <a:cs typeface="Times New Roman" panose="02020603050405020304" pitchFamily="18" charset="0"/>
              </a:rPr>
              <a:t>        if(pid == 0){</a:t>
            </a:r>
          </a:p>
          <a:p>
            <a:r>
              <a:rPr lang="zh-TW" altLang="en-US" sz="2000" dirty="0">
                <a:latin typeface="Times New Roman" panose="02020603050405020304" pitchFamily="18" charset="0"/>
                <a:cs typeface="Times New Roman" panose="02020603050405020304" pitchFamily="18" charset="0"/>
              </a:rPr>
              <a:t>                value += 15;</a:t>
            </a:r>
          </a:p>
          <a:p>
            <a:r>
              <a:rPr lang="zh-TW" altLang="en-US" sz="2000" dirty="0">
                <a:latin typeface="Times New Roman" panose="02020603050405020304" pitchFamily="18" charset="0"/>
                <a:cs typeface="Times New Roman" panose="02020603050405020304" pitchFamily="18" charset="0"/>
              </a:rPr>
              <a:t>        }</a:t>
            </a:r>
          </a:p>
          <a:p>
            <a:r>
              <a:rPr lang="zh-TW" altLang="en-US" sz="2000" dirty="0">
                <a:latin typeface="Times New Roman" panose="02020603050405020304" pitchFamily="18" charset="0"/>
                <a:cs typeface="Times New Roman" panose="02020603050405020304" pitchFamily="18" charset="0"/>
              </a:rPr>
              <a:t>        else{</a:t>
            </a:r>
          </a:p>
          <a:p>
            <a:r>
              <a:rPr lang="zh-TW" altLang="en-US" sz="2000" dirty="0">
                <a:latin typeface="Times New Roman" panose="02020603050405020304" pitchFamily="18" charset="0"/>
                <a:cs typeface="Times New Roman" panose="02020603050405020304" pitchFamily="18" charset="0"/>
              </a:rPr>
              <a:t>                wait(NULL);</a:t>
            </a:r>
          </a:p>
          <a:p>
            <a:r>
              <a:rPr lang="zh-TW" altLang="en-US" sz="2000" dirty="0">
                <a:latin typeface="Times New Roman" panose="02020603050405020304" pitchFamily="18" charset="0"/>
                <a:cs typeface="Times New Roman" panose="02020603050405020304" pitchFamily="18" charset="0"/>
              </a:rPr>
              <a:t>                printf("Parent: value: %d\n", value);</a:t>
            </a:r>
          </a:p>
          <a:p>
            <a:r>
              <a:rPr lang="zh-TW" altLang="en-US" sz="2000" dirty="0">
                <a:latin typeface="Times New Roman" panose="02020603050405020304" pitchFamily="18" charset="0"/>
                <a:cs typeface="Times New Roman" panose="02020603050405020304" pitchFamily="18" charset="0"/>
              </a:rPr>
              <a:t>        }</a:t>
            </a:r>
          </a:p>
          <a:p>
            <a:r>
              <a:rPr lang="zh-TW" altLang="en-US" sz="2000" dirty="0">
                <a:latin typeface="Times New Roman" panose="02020603050405020304" pitchFamily="18" charset="0"/>
                <a:cs typeface="Times New Roman" panose="02020603050405020304" pitchFamily="18" charset="0"/>
              </a:rPr>
              <a:t>        return 0;</a:t>
            </a:r>
          </a:p>
          <a:p>
            <a:r>
              <a:rPr lang="zh-TW" alt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a:extLst>
              <a:ext uri="{FF2B5EF4-FFF2-40B4-BE49-F238E27FC236}">
                <a16:creationId xmlns:a16="http://schemas.microsoft.com/office/drawing/2014/main" id="{FCAE7B83-82F7-4CDB-92F7-3B153B7F939B}"/>
              </a:ext>
            </a:extLst>
          </p:cNvPr>
          <p:cNvSpPr>
            <a:spLocks noGrp="1" noChangeArrowheads="1"/>
          </p:cNvSpPr>
          <p:nvPr>
            <p:ph type="title"/>
          </p:nvPr>
        </p:nvSpPr>
        <p:spPr/>
        <p:txBody>
          <a:bodyPr/>
          <a:lstStyle/>
          <a:p>
            <a:r>
              <a:rPr lang="en-US" altLang="zh-TW"/>
              <a:t>Quiz 2</a:t>
            </a:r>
            <a:endParaRPr lang="zh-TW" altLang="en-US"/>
          </a:p>
        </p:txBody>
      </p:sp>
      <p:sp>
        <p:nvSpPr>
          <p:cNvPr id="37891" name="內容版面配置區 2">
            <a:extLst>
              <a:ext uri="{FF2B5EF4-FFF2-40B4-BE49-F238E27FC236}">
                <a16:creationId xmlns:a16="http://schemas.microsoft.com/office/drawing/2014/main" id="{DB0641EF-3F32-4AE4-9EA1-1CCF0601DBD0}"/>
              </a:ext>
            </a:extLst>
          </p:cNvPr>
          <p:cNvSpPr>
            <a:spLocks noGrp="1" noChangeArrowheads="1"/>
          </p:cNvSpPr>
          <p:nvPr>
            <p:ph idx="1"/>
          </p:nvPr>
        </p:nvSpPr>
        <p:spPr>
          <a:xfrm>
            <a:off x="677334" y="1474789"/>
            <a:ext cx="4281528" cy="5017451"/>
          </a:xfrm>
        </p:spPr>
        <p:txBody>
          <a:bodyPr/>
          <a:lstStyle/>
          <a:p>
            <a:r>
              <a:rPr lang="en-US" altLang="zh-TW" dirty="0"/>
              <a:t>What are the values of lines A, B, C, and D?</a:t>
            </a:r>
            <a:endParaRPr lang="zh-TW" altLang="en-US" dirty="0"/>
          </a:p>
        </p:txBody>
      </p:sp>
      <p:sp>
        <p:nvSpPr>
          <p:cNvPr id="37892" name="矩形 3">
            <a:extLst>
              <a:ext uri="{FF2B5EF4-FFF2-40B4-BE49-F238E27FC236}">
                <a16:creationId xmlns:a16="http://schemas.microsoft.com/office/drawing/2014/main" id="{69DE4A74-8DA6-41F5-8DB3-5C325739E735}"/>
              </a:ext>
            </a:extLst>
          </p:cNvPr>
          <p:cNvSpPr>
            <a:spLocks noChangeArrowheads="1"/>
          </p:cNvSpPr>
          <p:nvPr/>
        </p:nvSpPr>
        <p:spPr bwMode="auto">
          <a:xfrm>
            <a:off x="5224464" y="277813"/>
            <a:ext cx="5183187" cy="6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dirty="0">
                <a:latin typeface="Times New Roman" panose="02020603050405020304" pitchFamily="18" charset="0"/>
                <a:cs typeface="Times New Roman" panose="02020603050405020304" pitchFamily="18" charset="0"/>
              </a:rPr>
              <a:t>#include &lt;sys/types.h&gt;</a:t>
            </a:r>
          </a:p>
          <a:p>
            <a:r>
              <a:rPr lang="zh-TW" altLang="en-US" dirty="0">
                <a:latin typeface="Times New Roman" panose="02020603050405020304" pitchFamily="18" charset="0"/>
                <a:cs typeface="Times New Roman" panose="02020603050405020304" pitchFamily="18" charset="0"/>
              </a:rPr>
              <a:t>#include &lt;stdio.h&gt;</a:t>
            </a:r>
          </a:p>
          <a:p>
            <a:r>
              <a:rPr lang="zh-TW" altLang="en-US" dirty="0">
                <a:latin typeface="Times New Roman" panose="02020603050405020304" pitchFamily="18" charset="0"/>
                <a:cs typeface="Times New Roman" panose="02020603050405020304" pitchFamily="18" charset="0"/>
              </a:rPr>
              <a:t>#include &lt;unistd.h&gt;</a:t>
            </a:r>
          </a:p>
          <a:p>
            <a:r>
              <a:rPr lang="zh-TW" altLang="en-US" dirty="0">
                <a:latin typeface="Times New Roman" panose="02020603050405020304" pitchFamily="18" charset="0"/>
                <a:cs typeface="Times New Roman" panose="02020603050405020304" pitchFamily="18" charset="0"/>
              </a:rPr>
              <a:t>#include &lt;wait.h&gt;</a:t>
            </a:r>
          </a:p>
          <a:p>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int main(){</a:t>
            </a:r>
          </a:p>
          <a:p>
            <a:r>
              <a:rPr lang="zh-TW" altLang="en-US" dirty="0">
                <a:latin typeface="Times New Roman" panose="02020603050405020304" pitchFamily="18" charset="0"/>
                <a:cs typeface="Times New Roman" panose="02020603050405020304" pitchFamily="18" charset="0"/>
              </a:rPr>
              <a:t>        pid_t pid, pid1;</a:t>
            </a:r>
          </a:p>
          <a:p>
            <a:r>
              <a:rPr lang="zh-TW" altLang="en-US" dirty="0">
                <a:latin typeface="Times New Roman" panose="02020603050405020304" pitchFamily="18" charset="0"/>
                <a:cs typeface="Times New Roman" panose="02020603050405020304" pitchFamily="18" charset="0"/>
              </a:rPr>
              <a:t>        pid = fork();</a:t>
            </a:r>
          </a:p>
          <a:p>
            <a:r>
              <a:rPr lang="zh-TW" altLang="en-US" dirty="0">
                <a:latin typeface="Times New Roman" panose="02020603050405020304" pitchFamily="18" charset="0"/>
                <a:cs typeface="Times New Roman" panose="02020603050405020304" pitchFamily="18" charset="0"/>
              </a:rPr>
              <a:t>        if(pid&lt;0){</a:t>
            </a:r>
          </a:p>
          <a:p>
            <a:r>
              <a:rPr lang="zh-TW" altLang="en-US" dirty="0">
                <a:latin typeface="Times New Roman" panose="02020603050405020304" pitchFamily="18" charset="0"/>
                <a:cs typeface="Times New Roman" panose="02020603050405020304" pitchFamily="18" charset="0"/>
              </a:rPr>
              <a:t>                fprintf(stderr, "Fork failed");</a:t>
            </a:r>
          </a:p>
          <a:p>
            <a:r>
              <a:rPr lang="zh-TW" altLang="en-US" dirty="0">
                <a:latin typeface="Times New Roman" panose="02020603050405020304" pitchFamily="18" charset="0"/>
                <a:cs typeface="Times New Roman" panose="02020603050405020304" pitchFamily="18" charset="0"/>
              </a:rPr>
              <a:t>                return 1;</a:t>
            </a: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else if(pid == 0){</a:t>
            </a:r>
          </a:p>
          <a:p>
            <a:r>
              <a:rPr lang="zh-TW" altLang="en-US" dirty="0">
                <a:latin typeface="Times New Roman" panose="02020603050405020304" pitchFamily="18" charset="0"/>
                <a:cs typeface="Times New Roman" panose="02020603050405020304" pitchFamily="18" charset="0"/>
              </a:rPr>
              <a:t>                pid1 = getpid();</a:t>
            </a:r>
          </a:p>
          <a:p>
            <a:r>
              <a:rPr lang="zh-TW" altLang="en-US" dirty="0">
                <a:latin typeface="Times New Roman" panose="02020603050405020304" pitchFamily="18" charset="0"/>
                <a:cs typeface="Times New Roman" panose="02020603050405020304" pitchFamily="18" charset="0"/>
              </a:rPr>
              <a:t>                printf("child: pid = %d\n", pid);</a:t>
            </a:r>
            <a:r>
              <a:rPr lang="en-US" altLang="zh-TW" dirty="0">
                <a:latin typeface="Times New Roman" panose="02020603050405020304" pitchFamily="18" charset="0"/>
                <a:cs typeface="Times New Roman" panose="02020603050405020304" pitchFamily="18" charset="0"/>
              </a:rPr>
              <a:t>//Line A</a:t>
            </a:r>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printf("child: pid1 = %d\n", pid1);</a:t>
            </a:r>
            <a:r>
              <a:rPr lang="en-US" altLang="zh-TW" dirty="0">
                <a:latin typeface="Times New Roman" panose="02020603050405020304" pitchFamily="18" charset="0"/>
                <a:cs typeface="Times New Roman" panose="02020603050405020304" pitchFamily="18" charset="0"/>
              </a:rPr>
              <a:t>//Line B</a:t>
            </a:r>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a:t>
            </a:r>
          </a:p>
          <a:p>
            <a:r>
              <a:rPr lang="zh-TW" altLang="en-US" dirty="0">
                <a:latin typeface="Times New Roman" panose="02020603050405020304" pitchFamily="18" charset="0"/>
                <a:cs typeface="Times New Roman" panose="02020603050405020304" pitchFamily="18" charset="0"/>
              </a:rPr>
              <a:t>        else{</a:t>
            </a:r>
          </a:p>
          <a:p>
            <a:r>
              <a:rPr lang="zh-TW" altLang="en-US" dirty="0">
                <a:latin typeface="Times New Roman" panose="02020603050405020304" pitchFamily="18" charset="0"/>
                <a:cs typeface="Times New Roman" panose="02020603050405020304" pitchFamily="18" charset="0"/>
              </a:rPr>
              <a:t>                pid1 = getpid();</a:t>
            </a:r>
          </a:p>
          <a:p>
            <a:r>
              <a:rPr lang="zh-TW" altLang="en-US" dirty="0">
                <a:latin typeface="Times New Roman" panose="02020603050405020304" pitchFamily="18" charset="0"/>
                <a:cs typeface="Times New Roman" panose="02020603050405020304" pitchFamily="18" charset="0"/>
              </a:rPr>
              <a:t>                printf("parent: pid = %d\n", pid);</a:t>
            </a:r>
            <a:r>
              <a:rPr lang="en-US" altLang="zh-TW" dirty="0">
                <a:latin typeface="Times New Roman" panose="02020603050405020304" pitchFamily="18" charset="0"/>
                <a:cs typeface="Times New Roman" panose="02020603050405020304" pitchFamily="18" charset="0"/>
              </a:rPr>
              <a:t>//Line C</a:t>
            </a:r>
            <a:endParaRPr lang="zh-TW" altLang="en-US"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                printf("parent: pid1 = %d\n", pid1);</a:t>
            </a:r>
            <a:r>
              <a:rPr lang="en-US" altLang="zh-TW" dirty="0">
                <a:latin typeface="Times New Roman" panose="02020603050405020304" pitchFamily="18" charset="0"/>
                <a:cs typeface="Times New Roman" panose="02020603050405020304" pitchFamily="18" charset="0"/>
              </a:rPr>
              <a:t>//Line D</a:t>
            </a:r>
          </a:p>
          <a:p>
            <a:r>
              <a:rPr lang="en-US" altLang="zh-TW" dirty="0">
                <a:latin typeface="Times New Roman" panose="02020603050405020304" pitchFamily="18" charset="0"/>
                <a:cs typeface="Times New Roman" panose="02020603050405020304" pitchFamily="18" charset="0"/>
              </a:rPr>
              <a:t> 	wait(NULL);</a:t>
            </a:r>
          </a:p>
          <a:p>
            <a:r>
              <a:rPr lang="en-US" altLang="zh-TW" dirty="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a:extLst>
              <a:ext uri="{FF2B5EF4-FFF2-40B4-BE49-F238E27FC236}">
                <a16:creationId xmlns:a16="http://schemas.microsoft.com/office/drawing/2014/main" id="{47B9B364-1896-4E92-89B6-FC9272757F84}"/>
              </a:ext>
            </a:extLst>
          </p:cNvPr>
          <p:cNvSpPr>
            <a:spLocks noGrp="1" noChangeArrowheads="1"/>
          </p:cNvSpPr>
          <p:nvPr>
            <p:ph type="title"/>
          </p:nvPr>
        </p:nvSpPr>
        <p:spPr/>
        <p:txBody>
          <a:bodyPr/>
          <a:lstStyle/>
          <a:p>
            <a:r>
              <a:rPr lang="en-US" altLang="zh-TW"/>
              <a:t>Quiz 2</a:t>
            </a:r>
            <a:endParaRPr lang="zh-TW" altLang="en-US"/>
          </a:p>
        </p:txBody>
      </p:sp>
      <p:sp>
        <p:nvSpPr>
          <p:cNvPr id="38915" name="內容版面配置區 2">
            <a:extLst>
              <a:ext uri="{FF2B5EF4-FFF2-40B4-BE49-F238E27FC236}">
                <a16:creationId xmlns:a16="http://schemas.microsoft.com/office/drawing/2014/main" id="{3DB6F84C-C3E0-4839-B4C6-A853AE0607B2}"/>
              </a:ext>
            </a:extLst>
          </p:cNvPr>
          <p:cNvSpPr>
            <a:spLocks noGrp="1" noChangeArrowheads="1"/>
          </p:cNvSpPr>
          <p:nvPr>
            <p:ph idx="1"/>
          </p:nvPr>
        </p:nvSpPr>
        <p:spPr>
          <a:xfrm>
            <a:off x="677334" y="1474789"/>
            <a:ext cx="4439181" cy="5017451"/>
          </a:xfrm>
        </p:spPr>
        <p:txBody>
          <a:bodyPr/>
          <a:lstStyle/>
          <a:p>
            <a:r>
              <a:rPr lang="en-US" altLang="zh-TW" dirty="0"/>
              <a:t>What are the values of lines A, B, C, and D?</a:t>
            </a:r>
          </a:p>
          <a:p>
            <a:r>
              <a:rPr lang="en-US" altLang="zh-TW" dirty="0"/>
              <a:t>ANS:</a:t>
            </a:r>
            <a:endParaRPr lang="zh-TW" altLang="en-US" dirty="0"/>
          </a:p>
        </p:txBody>
      </p:sp>
      <p:sp>
        <p:nvSpPr>
          <p:cNvPr id="38916" name="矩形 3">
            <a:extLst>
              <a:ext uri="{FF2B5EF4-FFF2-40B4-BE49-F238E27FC236}">
                <a16:creationId xmlns:a16="http://schemas.microsoft.com/office/drawing/2014/main" id="{CAAC2441-8CF2-4399-80BB-4246E44C5F3E}"/>
              </a:ext>
            </a:extLst>
          </p:cNvPr>
          <p:cNvSpPr>
            <a:spLocks noChangeArrowheads="1"/>
          </p:cNvSpPr>
          <p:nvPr/>
        </p:nvSpPr>
        <p:spPr bwMode="auto">
          <a:xfrm>
            <a:off x="5224464" y="277813"/>
            <a:ext cx="5183187" cy="6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a:latin typeface="Times New Roman" panose="02020603050405020304" pitchFamily="18" charset="0"/>
                <a:cs typeface="Times New Roman" panose="02020603050405020304" pitchFamily="18" charset="0"/>
              </a:rPr>
              <a:t>#include &lt;sys/types.h&gt;</a:t>
            </a:r>
          </a:p>
          <a:p>
            <a:r>
              <a:rPr lang="zh-TW" altLang="en-US">
                <a:latin typeface="Times New Roman" panose="02020603050405020304" pitchFamily="18" charset="0"/>
                <a:cs typeface="Times New Roman" panose="02020603050405020304" pitchFamily="18" charset="0"/>
              </a:rPr>
              <a:t>#include &lt;stdio.h&gt;</a:t>
            </a:r>
          </a:p>
          <a:p>
            <a:r>
              <a:rPr lang="zh-TW" altLang="en-US">
                <a:latin typeface="Times New Roman" panose="02020603050405020304" pitchFamily="18" charset="0"/>
                <a:cs typeface="Times New Roman" panose="02020603050405020304" pitchFamily="18" charset="0"/>
              </a:rPr>
              <a:t>#include &lt;unistd.h&gt;</a:t>
            </a:r>
          </a:p>
          <a:p>
            <a:r>
              <a:rPr lang="zh-TW" altLang="en-US">
                <a:latin typeface="Times New Roman" panose="02020603050405020304" pitchFamily="18" charset="0"/>
                <a:cs typeface="Times New Roman" panose="02020603050405020304" pitchFamily="18" charset="0"/>
              </a:rPr>
              <a:t>#include &lt;wait.h&gt;</a:t>
            </a:r>
          </a:p>
          <a:p>
            <a:endParaRPr lang="zh-TW" altLang="en-US">
              <a:latin typeface="Times New Roman" panose="02020603050405020304" pitchFamily="18" charset="0"/>
              <a:cs typeface="Times New Roman" panose="02020603050405020304" pitchFamily="18" charset="0"/>
            </a:endParaRPr>
          </a:p>
          <a:p>
            <a:r>
              <a:rPr lang="zh-TW" altLang="en-US">
                <a:latin typeface="Times New Roman" panose="02020603050405020304" pitchFamily="18" charset="0"/>
                <a:cs typeface="Times New Roman" panose="02020603050405020304" pitchFamily="18" charset="0"/>
              </a:rPr>
              <a:t>int main(){</a:t>
            </a:r>
          </a:p>
          <a:p>
            <a:r>
              <a:rPr lang="zh-TW" altLang="en-US">
                <a:latin typeface="Times New Roman" panose="02020603050405020304" pitchFamily="18" charset="0"/>
                <a:cs typeface="Times New Roman" panose="02020603050405020304" pitchFamily="18" charset="0"/>
              </a:rPr>
              <a:t>        pid_t pid, pid1;</a:t>
            </a:r>
          </a:p>
          <a:p>
            <a:r>
              <a:rPr lang="zh-TW" altLang="en-US">
                <a:latin typeface="Times New Roman" panose="02020603050405020304" pitchFamily="18" charset="0"/>
                <a:cs typeface="Times New Roman" panose="02020603050405020304" pitchFamily="18" charset="0"/>
              </a:rPr>
              <a:t>        pid = fork();</a:t>
            </a:r>
          </a:p>
          <a:p>
            <a:r>
              <a:rPr lang="zh-TW" altLang="en-US">
                <a:latin typeface="Times New Roman" panose="02020603050405020304" pitchFamily="18" charset="0"/>
                <a:cs typeface="Times New Roman" panose="02020603050405020304" pitchFamily="18" charset="0"/>
              </a:rPr>
              <a:t>        if(pid&lt;0){</a:t>
            </a:r>
          </a:p>
          <a:p>
            <a:r>
              <a:rPr lang="zh-TW" altLang="en-US">
                <a:latin typeface="Times New Roman" panose="02020603050405020304" pitchFamily="18" charset="0"/>
                <a:cs typeface="Times New Roman" panose="02020603050405020304" pitchFamily="18" charset="0"/>
              </a:rPr>
              <a:t>                fprintf(stderr, "Fork failed");</a:t>
            </a:r>
          </a:p>
          <a:p>
            <a:r>
              <a:rPr lang="zh-TW" altLang="en-US">
                <a:latin typeface="Times New Roman" panose="02020603050405020304" pitchFamily="18" charset="0"/>
                <a:cs typeface="Times New Roman" panose="02020603050405020304" pitchFamily="18" charset="0"/>
              </a:rPr>
              <a:t>                return 1;</a:t>
            </a:r>
          </a:p>
          <a:p>
            <a:r>
              <a:rPr lang="zh-TW" altLang="en-US">
                <a:latin typeface="Times New Roman" panose="02020603050405020304" pitchFamily="18" charset="0"/>
                <a:cs typeface="Times New Roman" panose="02020603050405020304" pitchFamily="18" charset="0"/>
              </a:rPr>
              <a:t>        }</a:t>
            </a:r>
          </a:p>
          <a:p>
            <a:r>
              <a:rPr lang="zh-TW" altLang="en-US">
                <a:latin typeface="Times New Roman" panose="02020603050405020304" pitchFamily="18" charset="0"/>
                <a:cs typeface="Times New Roman" panose="02020603050405020304" pitchFamily="18" charset="0"/>
              </a:rPr>
              <a:t>        else if(pid == 0){</a:t>
            </a:r>
          </a:p>
          <a:p>
            <a:r>
              <a:rPr lang="zh-TW" altLang="en-US">
                <a:latin typeface="Times New Roman" panose="02020603050405020304" pitchFamily="18" charset="0"/>
                <a:cs typeface="Times New Roman" panose="02020603050405020304" pitchFamily="18" charset="0"/>
              </a:rPr>
              <a:t>                pid1 = getpid();</a:t>
            </a:r>
          </a:p>
          <a:p>
            <a:r>
              <a:rPr lang="zh-TW" altLang="en-US">
                <a:latin typeface="Times New Roman" panose="02020603050405020304" pitchFamily="18" charset="0"/>
                <a:cs typeface="Times New Roman" panose="02020603050405020304" pitchFamily="18" charset="0"/>
              </a:rPr>
              <a:t>                printf("child: pid = %d\n", pid);</a:t>
            </a:r>
            <a:r>
              <a:rPr lang="en-US" altLang="zh-TW">
                <a:latin typeface="Times New Roman" panose="02020603050405020304" pitchFamily="18" charset="0"/>
                <a:cs typeface="Times New Roman" panose="02020603050405020304" pitchFamily="18" charset="0"/>
              </a:rPr>
              <a:t>//Line A</a:t>
            </a:r>
            <a:endParaRPr lang="zh-TW" altLang="en-US">
              <a:latin typeface="Times New Roman" panose="02020603050405020304" pitchFamily="18" charset="0"/>
              <a:cs typeface="Times New Roman" panose="02020603050405020304" pitchFamily="18" charset="0"/>
            </a:endParaRPr>
          </a:p>
          <a:p>
            <a:r>
              <a:rPr lang="zh-TW" altLang="en-US">
                <a:latin typeface="Times New Roman" panose="02020603050405020304" pitchFamily="18" charset="0"/>
                <a:cs typeface="Times New Roman" panose="02020603050405020304" pitchFamily="18" charset="0"/>
              </a:rPr>
              <a:t>                printf("child: pid1 = %d\n", pid1);</a:t>
            </a:r>
            <a:r>
              <a:rPr lang="en-US" altLang="zh-TW">
                <a:latin typeface="Times New Roman" panose="02020603050405020304" pitchFamily="18" charset="0"/>
                <a:cs typeface="Times New Roman" panose="02020603050405020304" pitchFamily="18" charset="0"/>
              </a:rPr>
              <a:t>//Line B</a:t>
            </a:r>
            <a:endParaRPr lang="zh-TW" altLang="en-US">
              <a:latin typeface="Times New Roman" panose="02020603050405020304" pitchFamily="18" charset="0"/>
              <a:cs typeface="Times New Roman" panose="02020603050405020304" pitchFamily="18" charset="0"/>
            </a:endParaRPr>
          </a:p>
          <a:p>
            <a:r>
              <a:rPr lang="zh-TW" altLang="en-US">
                <a:latin typeface="Times New Roman" panose="02020603050405020304" pitchFamily="18" charset="0"/>
                <a:cs typeface="Times New Roman" panose="02020603050405020304" pitchFamily="18" charset="0"/>
              </a:rPr>
              <a:t>        }</a:t>
            </a:r>
          </a:p>
          <a:p>
            <a:r>
              <a:rPr lang="zh-TW" altLang="en-US">
                <a:latin typeface="Times New Roman" panose="02020603050405020304" pitchFamily="18" charset="0"/>
                <a:cs typeface="Times New Roman" panose="02020603050405020304" pitchFamily="18" charset="0"/>
              </a:rPr>
              <a:t>        else{</a:t>
            </a:r>
          </a:p>
          <a:p>
            <a:r>
              <a:rPr lang="zh-TW" altLang="en-US">
                <a:latin typeface="Times New Roman" panose="02020603050405020304" pitchFamily="18" charset="0"/>
                <a:cs typeface="Times New Roman" panose="02020603050405020304" pitchFamily="18" charset="0"/>
              </a:rPr>
              <a:t>                pid1 = getpid();</a:t>
            </a:r>
          </a:p>
          <a:p>
            <a:r>
              <a:rPr lang="zh-TW" altLang="en-US">
                <a:latin typeface="Times New Roman" panose="02020603050405020304" pitchFamily="18" charset="0"/>
                <a:cs typeface="Times New Roman" panose="02020603050405020304" pitchFamily="18" charset="0"/>
              </a:rPr>
              <a:t>                printf("parent: pid = %d\n", pid);</a:t>
            </a:r>
            <a:r>
              <a:rPr lang="en-US" altLang="zh-TW">
                <a:latin typeface="Times New Roman" panose="02020603050405020304" pitchFamily="18" charset="0"/>
                <a:cs typeface="Times New Roman" panose="02020603050405020304" pitchFamily="18" charset="0"/>
              </a:rPr>
              <a:t>//Line C</a:t>
            </a:r>
            <a:endParaRPr lang="zh-TW" altLang="en-US">
              <a:latin typeface="Times New Roman" panose="02020603050405020304" pitchFamily="18" charset="0"/>
              <a:cs typeface="Times New Roman" panose="02020603050405020304" pitchFamily="18" charset="0"/>
            </a:endParaRPr>
          </a:p>
          <a:p>
            <a:r>
              <a:rPr lang="zh-TW" altLang="en-US">
                <a:latin typeface="Times New Roman" panose="02020603050405020304" pitchFamily="18" charset="0"/>
                <a:cs typeface="Times New Roman" panose="02020603050405020304" pitchFamily="18" charset="0"/>
              </a:rPr>
              <a:t>                printf("parent: pid1 = %d\n", pid1);</a:t>
            </a:r>
            <a:r>
              <a:rPr lang="en-US" altLang="zh-TW">
                <a:latin typeface="Times New Roman" panose="02020603050405020304" pitchFamily="18" charset="0"/>
                <a:cs typeface="Times New Roman" panose="02020603050405020304" pitchFamily="18" charset="0"/>
              </a:rPr>
              <a:t>//Line D</a:t>
            </a:r>
          </a:p>
          <a:p>
            <a:r>
              <a:rPr lang="en-US" altLang="zh-TW">
                <a:latin typeface="Times New Roman" panose="02020603050405020304" pitchFamily="18" charset="0"/>
                <a:cs typeface="Times New Roman" panose="02020603050405020304" pitchFamily="18" charset="0"/>
              </a:rPr>
              <a:t> 	wait(NULL);</a:t>
            </a:r>
          </a:p>
          <a:p>
            <a:r>
              <a:rPr lang="en-US" altLang="zh-TW">
                <a:latin typeface="Times New Roman" panose="02020603050405020304" pitchFamily="18" charset="0"/>
                <a:cs typeface="Times New Roman" panose="02020603050405020304" pitchFamily="18" charset="0"/>
              </a:rPr>
              <a:t>        }</a:t>
            </a:r>
            <a:endParaRPr lang="zh-TW" altLang="en-US">
              <a:latin typeface="Times New Roman" panose="02020603050405020304" pitchFamily="18" charset="0"/>
              <a:cs typeface="Times New Roman" panose="02020603050405020304" pitchFamily="18" charset="0"/>
            </a:endParaRPr>
          </a:p>
        </p:txBody>
      </p:sp>
      <p:pic>
        <p:nvPicPr>
          <p:cNvPr id="38917" name="圖片 2">
            <a:extLst>
              <a:ext uri="{FF2B5EF4-FFF2-40B4-BE49-F238E27FC236}">
                <a16:creationId xmlns:a16="http://schemas.microsoft.com/office/drawing/2014/main" id="{9386DCAB-1C9B-41F9-A31F-DE84A4A0A6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489" y="2447925"/>
            <a:ext cx="23907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a:extLst>
              <a:ext uri="{FF2B5EF4-FFF2-40B4-BE49-F238E27FC236}">
                <a16:creationId xmlns:a16="http://schemas.microsoft.com/office/drawing/2014/main" id="{2519A5CA-46E1-40F1-964A-5B74424E19DD}"/>
              </a:ext>
            </a:extLst>
          </p:cNvPr>
          <p:cNvSpPr>
            <a:spLocks noGrp="1" noChangeArrowheads="1"/>
          </p:cNvSpPr>
          <p:nvPr>
            <p:ph type="title"/>
          </p:nvPr>
        </p:nvSpPr>
        <p:spPr/>
        <p:txBody>
          <a:bodyPr/>
          <a:lstStyle/>
          <a:p>
            <a:r>
              <a:rPr lang="en-US" altLang="zh-TW"/>
              <a:t>Quiz 3</a:t>
            </a:r>
            <a:endParaRPr lang="zh-TW" altLang="en-US"/>
          </a:p>
        </p:txBody>
      </p:sp>
      <p:sp>
        <p:nvSpPr>
          <p:cNvPr id="58371" name="內容版面配置區 2">
            <a:extLst>
              <a:ext uri="{FF2B5EF4-FFF2-40B4-BE49-F238E27FC236}">
                <a16:creationId xmlns:a16="http://schemas.microsoft.com/office/drawing/2014/main" id="{CAB5CFE5-BC5F-4E88-A358-EF28675A8F28}"/>
              </a:ext>
            </a:extLst>
          </p:cNvPr>
          <p:cNvSpPr>
            <a:spLocks noGrp="1"/>
          </p:cNvSpPr>
          <p:nvPr>
            <p:ph idx="1"/>
          </p:nvPr>
        </p:nvSpPr>
        <p:spPr/>
        <p:txBody>
          <a:bodyPr/>
          <a:lstStyle/>
          <a:p>
            <a:pPr>
              <a:defRPr/>
            </a:pPr>
            <a:r>
              <a:rPr lang="en-US" altLang="zh-TW" kern="1200" dirty="0">
                <a:ea typeface="新細明體" panose="02020500000000000000" pitchFamily="18" charset="-120"/>
              </a:rPr>
              <a:t>How many processes are created?</a:t>
            </a:r>
            <a:endParaRPr lang="zh-TW" altLang="en-US" kern="1200" dirty="0">
              <a:ea typeface="新細明體" panose="02020500000000000000" pitchFamily="18" charset="-120"/>
            </a:endParaRPr>
          </a:p>
        </p:txBody>
      </p:sp>
      <p:sp>
        <p:nvSpPr>
          <p:cNvPr id="39940" name="矩形 3">
            <a:extLst>
              <a:ext uri="{FF2B5EF4-FFF2-40B4-BE49-F238E27FC236}">
                <a16:creationId xmlns:a16="http://schemas.microsoft.com/office/drawing/2014/main" id="{EB7D25C9-BEFE-4B1A-898E-D2D0A3DAF34F}"/>
              </a:ext>
            </a:extLst>
          </p:cNvPr>
          <p:cNvSpPr>
            <a:spLocks noChangeArrowheads="1"/>
          </p:cNvSpPr>
          <p:nvPr/>
        </p:nvSpPr>
        <p:spPr bwMode="auto">
          <a:xfrm>
            <a:off x="6096001" y="1084263"/>
            <a:ext cx="36560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000">
                <a:latin typeface="Times New Roman" panose="02020603050405020304" pitchFamily="18" charset="0"/>
                <a:cs typeface="Times New Roman" panose="02020603050405020304" pitchFamily="18" charset="0"/>
              </a:rPr>
              <a:t>#include &lt;sys/types.h&gt;</a:t>
            </a:r>
          </a:p>
          <a:p>
            <a:r>
              <a:rPr lang="zh-TW" altLang="en-US" sz="2000">
                <a:latin typeface="Times New Roman" panose="02020603050405020304" pitchFamily="18" charset="0"/>
                <a:cs typeface="Times New Roman" panose="02020603050405020304" pitchFamily="18" charset="0"/>
              </a:rPr>
              <a:t>#include &lt;stdio.h&gt;</a:t>
            </a:r>
          </a:p>
          <a:p>
            <a:r>
              <a:rPr lang="zh-TW" altLang="en-US" sz="2000">
                <a:latin typeface="Times New Roman" panose="02020603050405020304" pitchFamily="18" charset="0"/>
                <a:cs typeface="Times New Roman" panose="02020603050405020304" pitchFamily="18" charset="0"/>
              </a:rPr>
              <a:t>#include &lt;unistd.h&gt;</a:t>
            </a:r>
          </a:p>
          <a:p>
            <a:r>
              <a:rPr lang="zh-TW" altLang="en-US" sz="2000">
                <a:latin typeface="Times New Roman" panose="02020603050405020304" pitchFamily="18" charset="0"/>
                <a:cs typeface="Times New Roman" panose="02020603050405020304" pitchFamily="18" charset="0"/>
              </a:rPr>
              <a:t>#include &lt;wait.h&gt;</a:t>
            </a:r>
          </a:p>
          <a:p>
            <a:endParaRPr lang="zh-TW" altLang="en-US" sz="2000">
              <a:latin typeface="Times New Roman" panose="02020603050405020304" pitchFamily="18" charset="0"/>
              <a:cs typeface="Times New Roman" panose="02020603050405020304" pitchFamily="18" charset="0"/>
            </a:endParaRPr>
          </a:p>
          <a:p>
            <a:r>
              <a:rPr lang="zh-TW" altLang="en-US" sz="2000">
                <a:latin typeface="Times New Roman" panose="02020603050405020304" pitchFamily="18" charset="0"/>
                <a:cs typeface="Times New Roman" panose="02020603050405020304" pitchFamily="18" charset="0"/>
              </a:rPr>
              <a:t>int main(){</a:t>
            </a:r>
          </a:p>
          <a:p>
            <a:r>
              <a:rPr lang="zh-TW" altLang="en-US" sz="2000">
                <a:latin typeface="Times New Roman" panose="02020603050405020304" pitchFamily="18" charset="0"/>
                <a:cs typeface="Times New Roman" panose="02020603050405020304" pitchFamily="18" charset="0"/>
              </a:rPr>
              <a:t>        int i;</a:t>
            </a:r>
          </a:p>
          <a:p>
            <a:r>
              <a:rPr lang="zh-TW" altLang="en-US" sz="2000">
                <a:latin typeface="Times New Roman" panose="02020603050405020304" pitchFamily="18" charset="0"/>
                <a:cs typeface="Times New Roman" panose="02020603050405020304" pitchFamily="18" charset="0"/>
              </a:rPr>
              <a:t>        for(i=0; i&lt;4; i++){</a:t>
            </a:r>
          </a:p>
          <a:p>
            <a:r>
              <a:rPr lang="zh-TW" altLang="en-US" sz="2000">
                <a:latin typeface="Times New Roman" panose="02020603050405020304" pitchFamily="18" charset="0"/>
                <a:cs typeface="Times New Roman" panose="02020603050405020304" pitchFamily="18" charset="0"/>
              </a:rPr>
              <a:t>              fork();</a:t>
            </a:r>
          </a:p>
          <a:p>
            <a:r>
              <a:rPr lang="zh-TW" altLang="en-US" sz="2000">
                <a:latin typeface="Times New Roman" panose="02020603050405020304" pitchFamily="18" charset="0"/>
                <a:cs typeface="Times New Roman" panose="02020603050405020304" pitchFamily="18" charset="0"/>
              </a:rPr>
              <a:t>        }</a:t>
            </a:r>
          </a:p>
          <a:p>
            <a:endParaRPr lang="zh-TW" altLang="en-US" sz="2000">
              <a:latin typeface="Times New Roman" panose="02020603050405020304" pitchFamily="18" charset="0"/>
              <a:cs typeface="Times New Roman" panose="02020603050405020304" pitchFamily="18" charset="0"/>
            </a:endParaRPr>
          </a:p>
          <a:p>
            <a:r>
              <a:rPr lang="zh-TW" altLang="en-US" sz="2000">
                <a:latin typeface="Times New Roman" panose="02020603050405020304" pitchFamily="18" charset="0"/>
                <a:cs typeface="Times New Roman" panose="02020603050405020304" pitchFamily="18" charset="0"/>
              </a:rPr>
              <a:t>        return 0;</a:t>
            </a:r>
          </a:p>
          <a:p>
            <a:endParaRPr lang="zh-TW" altLang="en-US" sz="2000">
              <a:latin typeface="Times New Roman" panose="02020603050405020304" pitchFamily="18" charset="0"/>
              <a:cs typeface="Times New Roman" panose="02020603050405020304" pitchFamily="18" charset="0"/>
            </a:endParaRPr>
          </a:p>
          <a:p>
            <a:r>
              <a:rPr lang="zh-TW" altLang="en-US" sz="2000">
                <a:latin typeface="Times New Roman" panose="02020603050405020304" pitchFamily="18" charset="0"/>
                <a:cs typeface="Times New Roman" panose="02020603050405020304"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a:extLst>
              <a:ext uri="{FF2B5EF4-FFF2-40B4-BE49-F238E27FC236}">
                <a16:creationId xmlns:a16="http://schemas.microsoft.com/office/drawing/2014/main" id="{6C1E3539-B8B5-4B3F-BAB7-62F69054672D}"/>
              </a:ext>
            </a:extLst>
          </p:cNvPr>
          <p:cNvSpPr>
            <a:spLocks noGrp="1" noChangeArrowheads="1"/>
          </p:cNvSpPr>
          <p:nvPr>
            <p:ph type="title"/>
          </p:nvPr>
        </p:nvSpPr>
        <p:spPr/>
        <p:txBody>
          <a:bodyPr/>
          <a:lstStyle/>
          <a:p>
            <a:r>
              <a:rPr lang="en-US" altLang="zh-TW"/>
              <a:t>Quiz 3</a:t>
            </a:r>
            <a:endParaRPr lang="zh-TW" altLang="en-US"/>
          </a:p>
        </p:txBody>
      </p:sp>
      <p:sp>
        <p:nvSpPr>
          <p:cNvPr id="58371" name="內容版面配置區 2">
            <a:extLst>
              <a:ext uri="{FF2B5EF4-FFF2-40B4-BE49-F238E27FC236}">
                <a16:creationId xmlns:a16="http://schemas.microsoft.com/office/drawing/2014/main" id="{7B5CB701-8C01-4BE3-91C5-C85107E624EE}"/>
              </a:ext>
            </a:extLst>
          </p:cNvPr>
          <p:cNvSpPr>
            <a:spLocks noGrp="1"/>
          </p:cNvSpPr>
          <p:nvPr>
            <p:ph idx="1"/>
          </p:nvPr>
        </p:nvSpPr>
        <p:spPr/>
        <p:txBody>
          <a:bodyPr/>
          <a:lstStyle/>
          <a:p>
            <a:pPr>
              <a:defRPr/>
            </a:pPr>
            <a:r>
              <a:rPr lang="en-US" altLang="zh-TW" kern="1200" dirty="0">
                <a:ea typeface="新細明體" panose="02020500000000000000" pitchFamily="18" charset="-120"/>
              </a:rPr>
              <a:t>How many processes are created?</a:t>
            </a:r>
          </a:p>
          <a:p>
            <a:pPr>
              <a:defRPr/>
            </a:pPr>
            <a:r>
              <a:rPr lang="en-US" altLang="zh-TW" kern="1200" dirty="0">
                <a:solidFill>
                  <a:srgbClr val="FF0000"/>
                </a:solidFill>
                <a:ea typeface="新細明體" panose="02020500000000000000" pitchFamily="18" charset="-120"/>
              </a:rPr>
              <a:t>ANS: 16</a:t>
            </a:r>
            <a:endParaRPr lang="zh-TW" altLang="en-US" kern="1200" dirty="0">
              <a:solidFill>
                <a:srgbClr val="FF0000"/>
              </a:solidFill>
              <a:ea typeface="新細明體" panose="02020500000000000000" pitchFamily="18" charset="-120"/>
            </a:endParaRPr>
          </a:p>
        </p:txBody>
      </p:sp>
      <p:sp>
        <p:nvSpPr>
          <p:cNvPr id="40964" name="矩形 3">
            <a:extLst>
              <a:ext uri="{FF2B5EF4-FFF2-40B4-BE49-F238E27FC236}">
                <a16:creationId xmlns:a16="http://schemas.microsoft.com/office/drawing/2014/main" id="{7267063F-7F57-44C7-B6E0-204DF129CE22}"/>
              </a:ext>
            </a:extLst>
          </p:cNvPr>
          <p:cNvSpPr>
            <a:spLocks noChangeArrowheads="1"/>
          </p:cNvSpPr>
          <p:nvPr/>
        </p:nvSpPr>
        <p:spPr bwMode="auto">
          <a:xfrm>
            <a:off x="6096001" y="1084263"/>
            <a:ext cx="36560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2000">
                <a:latin typeface="Times New Roman" panose="02020603050405020304" pitchFamily="18" charset="0"/>
                <a:cs typeface="Times New Roman" panose="02020603050405020304" pitchFamily="18" charset="0"/>
              </a:rPr>
              <a:t>#include &lt;sys/types.h&gt;</a:t>
            </a:r>
          </a:p>
          <a:p>
            <a:r>
              <a:rPr lang="zh-TW" altLang="en-US" sz="2000">
                <a:latin typeface="Times New Roman" panose="02020603050405020304" pitchFamily="18" charset="0"/>
                <a:cs typeface="Times New Roman" panose="02020603050405020304" pitchFamily="18" charset="0"/>
              </a:rPr>
              <a:t>#include &lt;stdio.h&gt;</a:t>
            </a:r>
          </a:p>
          <a:p>
            <a:r>
              <a:rPr lang="zh-TW" altLang="en-US" sz="2000">
                <a:latin typeface="Times New Roman" panose="02020603050405020304" pitchFamily="18" charset="0"/>
                <a:cs typeface="Times New Roman" panose="02020603050405020304" pitchFamily="18" charset="0"/>
              </a:rPr>
              <a:t>#include &lt;unistd.h&gt;</a:t>
            </a:r>
          </a:p>
          <a:p>
            <a:r>
              <a:rPr lang="zh-TW" altLang="en-US" sz="2000">
                <a:latin typeface="Times New Roman" panose="02020603050405020304" pitchFamily="18" charset="0"/>
                <a:cs typeface="Times New Roman" panose="02020603050405020304" pitchFamily="18" charset="0"/>
              </a:rPr>
              <a:t>#include &lt;wait.h&gt;</a:t>
            </a:r>
          </a:p>
          <a:p>
            <a:endParaRPr lang="zh-TW" altLang="en-US" sz="2000">
              <a:latin typeface="Times New Roman" panose="02020603050405020304" pitchFamily="18" charset="0"/>
              <a:cs typeface="Times New Roman" panose="02020603050405020304" pitchFamily="18" charset="0"/>
            </a:endParaRPr>
          </a:p>
          <a:p>
            <a:r>
              <a:rPr lang="zh-TW" altLang="en-US" sz="2000">
                <a:latin typeface="Times New Roman" panose="02020603050405020304" pitchFamily="18" charset="0"/>
                <a:cs typeface="Times New Roman" panose="02020603050405020304" pitchFamily="18" charset="0"/>
              </a:rPr>
              <a:t>int main(){</a:t>
            </a:r>
          </a:p>
          <a:p>
            <a:r>
              <a:rPr lang="zh-TW" altLang="en-US" sz="2000">
                <a:latin typeface="Times New Roman" panose="02020603050405020304" pitchFamily="18" charset="0"/>
                <a:cs typeface="Times New Roman" panose="02020603050405020304" pitchFamily="18" charset="0"/>
              </a:rPr>
              <a:t>        int i;</a:t>
            </a:r>
          </a:p>
          <a:p>
            <a:r>
              <a:rPr lang="zh-TW" altLang="en-US" sz="2000">
                <a:latin typeface="Times New Roman" panose="02020603050405020304" pitchFamily="18" charset="0"/>
                <a:cs typeface="Times New Roman" panose="02020603050405020304" pitchFamily="18" charset="0"/>
              </a:rPr>
              <a:t>        for(i=0; i&lt;4; i++){</a:t>
            </a:r>
          </a:p>
          <a:p>
            <a:r>
              <a:rPr lang="zh-TW" altLang="en-US" sz="2000">
                <a:latin typeface="Times New Roman" panose="02020603050405020304" pitchFamily="18" charset="0"/>
                <a:cs typeface="Times New Roman" panose="02020603050405020304" pitchFamily="18" charset="0"/>
              </a:rPr>
              <a:t>              fork();</a:t>
            </a:r>
          </a:p>
          <a:p>
            <a:r>
              <a:rPr lang="zh-TW" altLang="en-US" sz="2000">
                <a:latin typeface="Times New Roman" panose="02020603050405020304" pitchFamily="18" charset="0"/>
                <a:cs typeface="Times New Roman" panose="02020603050405020304" pitchFamily="18" charset="0"/>
              </a:rPr>
              <a:t>        }</a:t>
            </a:r>
          </a:p>
          <a:p>
            <a:endParaRPr lang="zh-TW" altLang="en-US" sz="2000">
              <a:latin typeface="Times New Roman" panose="02020603050405020304" pitchFamily="18" charset="0"/>
              <a:cs typeface="Times New Roman" panose="02020603050405020304" pitchFamily="18" charset="0"/>
            </a:endParaRPr>
          </a:p>
          <a:p>
            <a:r>
              <a:rPr lang="zh-TW" altLang="en-US" sz="2000">
                <a:latin typeface="Times New Roman" panose="02020603050405020304" pitchFamily="18" charset="0"/>
                <a:cs typeface="Times New Roman" panose="02020603050405020304" pitchFamily="18" charset="0"/>
              </a:rPr>
              <a:t>        return 0;</a:t>
            </a:r>
          </a:p>
          <a:p>
            <a:endParaRPr lang="zh-TW" altLang="en-US" sz="2000">
              <a:latin typeface="Times New Roman" panose="02020603050405020304" pitchFamily="18" charset="0"/>
              <a:cs typeface="Times New Roman" panose="02020603050405020304" pitchFamily="18" charset="0"/>
            </a:endParaRPr>
          </a:p>
          <a:p>
            <a:r>
              <a:rPr lang="zh-TW" altLang="en-US" sz="2000">
                <a:latin typeface="Times New Roman" panose="02020603050405020304" pitchFamily="18" charset="0"/>
                <a:cs typeface="Times New Roman" panose="02020603050405020304" pitchFamily="18"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a:extLst>
              <a:ext uri="{FF2B5EF4-FFF2-40B4-BE49-F238E27FC236}">
                <a16:creationId xmlns:a16="http://schemas.microsoft.com/office/drawing/2014/main" id="{D15D6A41-10A0-41C0-BA71-D7DDFCD85977}"/>
              </a:ext>
            </a:extLst>
          </p:cNvPr>
          <p:cNvSpPr>
            <a:spLocks noGrp="1" noChangeArrowheads="1"/>
          </p:cNvSpPr>
          <p:nvPr>
            <p:ph type="title"/>
          </p:nvPr>
        </p:nvSpPr>
        <p:spPr/>
        <p:txBody>
          <a:bodyPr/>
          <a:lstStyle/>
          <a:p>
            <a:r>
              <a:rPr lang="en-US" altLang="zh-TW" dirty="0"/>
              <a:t>Quiz 4</a:t>
            </a:r>
            <a:endParaRPr lang="zh-TW" altLang="en-US" dirty="0"/>
          </a:p>
        </p:txBody>
      </p:sp>
      <p:sp>
        <p:nvSpPr>
          <p:cNvPr id="41987" name="矩形 3">
            <a:extLst>
              <a:ext uri="{FF2B5EF4-FFF2-40B4-BE49-F238E27FC236}">
                <a16:creationId xmlns:a16="http://schemas.microsoft.com/office/drawing/2014/main" id="{94B2DC57-5B8F-4B78-8437-90FDF6E305E8}"/>
              </a:ext>
            </a:extLst>
          </p:cNvPr>
          <p:cNvSpPr>
            <a:spLocks noChangeArrowheads="1"/>
          </p:cNvSpPr>
          <p:nvPr/>
        </p:nvSpPr>
        <p:spPr bwMode="auto">
          <a:xfrm>
            <a:off x="2915506" y="395288"/>
            <a:ext cx="7488237" cy="6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Times New Roman" panose="02020603050405020304" pitchFamily="18" charset="0"/>
                <a:cs typeface="Times New Roman" panose="02020603050405020304" pitchFamily="18" charset="0"/>
              </a:rPr>
              <a:t>#include &lt;stdio.h&gt;</a:t>
            </a:r>
          </a:p>
          <a:p>
            <a:r>
              <a:rPr lang="en-US" altLang="zh-TW" dirty="0">
                <a:latin typeface="Times New Roman" panose="02020603050405020304" pitchFamily="18" charset="0"/>
                <a:cs typeface="Times New Roman" panose="02020603050405020304" pitchFamily="18" charset="0"/>
              </a:rPr>
              <a:t>#include &lt;sys/types.h&gt;</a:t>
            </a:r>
          </a:p>
          <a:p>
            <a:r>
              <a:rPr lang="en-US" altLang="zh-TW" dirty="0">
                <a:latin typeface="Times New Roman" panose="02020603050405020304" pitchFamily="18" charset="0"/>
                <a:cs typeface="Times New Roman" panose="02020603050405020304" pitchFamily="18" charset="0"/>
              </a:rPr>
              <a:t>#include &lt;unistd.h&gt;</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#define SIZE 5</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int nums[SIZE] = {0,1,2,3,4};</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int main()</a:t>
            </a:r>
          </a:p>
          <a:p>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int i;</a:t>
            </a:r>
          </a:p>
          <a:p>
            <a:r>
              <a:rPr lang="en-US" altLang="zh-TW" dirty="0">
                <a:latin typeface="Times New Roman" panose="02020603050405020304" pitchFamily="18" charset="0"/>
                <a:cs typeface="Times New Roman" panose="02020603050405020304" pitchFamily="18" charset="0"/>
              </a:rPr>
              <a:t>	pid_t pid;</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pid = fork();</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if (pid == 0) {</a:t>
            </a:r>
          </a:p>
          <a:p>
            <a:r>
              <a:rPr lang="nn-NO" altLang="zh-TW" dirty="0">
                <a:latin typeface="Times New Roman" panose="02020603050405020304" pitchFamily="18" charset="0"/>
                <a:cs typeface="Times New Roman" panose="02020603050405020304" pitchFamily="18" charset="0"/>
              </a:rPr>
              <a:t>		for (i = 0; i &lt; SIZE; i++) {</a:t>
            </a:r>
          </a:p>
          <a:p>
            <a:r>
              <a:rPr lang="en-US" altLang="zh-TW" dirty="0">
                <a:latin typeface="Times New Roman" panose="02020603050405020304" pitchFamily="18" charset="0"/>
                <a:cs typeface="Times New Roman" panose="02020603050405020304" pitchFamily="18" charset="0"/>
              </a:rPr>
              <a:t>			nums[i] *= -i;</a:t>
            </a:r>
          </a:p>
          <a:p>
            <a:r>
              <a:rPr lang="en-US" altLang="zh-TW" dirty="0">
                <a:latin typeface="Times New Roman" panose="02020603050405020304" pitchFamily="18" charset="0"/>
                <a:cs typeface="Times New Roman" panose="02020603050405020304" pitchFamily="18" charset="0"/>
              </a:rPr>
              <a:t>			printf("CHILD %d\n",nums[i]); /* LINE X */</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else if (pid &gt; 0) {</a:t>
            </a:r>
          </a:p>
          <a:p>
            <a:r>
              <a:rPr lang="en-US" altLang="zh-TW" dirty="0">
                <a:latin typeface="Times New Roman" panose="02020603050405020304" pitchFamily="18" charset="0"/>
                <a:cs typeface="Times New Roman" panose="02020603050405020304" pitchFamily="18" charset="0"/>
              </a:rPr>
              <a:t>		wait(NULL);</a:t>
            </a:r>
            <a:endParaRPr lang="zh-TW" altLang="en-US" dirty="0">
              <a:latin typeface="Times New Roman" panose="02020603050405020304" pitchFamily="18" charset="0"/>
              <a:cs typeface="Times New Roman" panose="02020603050405020304" pitchFamily="18" charset="0"/>
            </a:endParaRPr>
          </a:p>
          <a:p>
            <a:r>
              <a:rPr lang="nn-NO" altLang="zh-TW" dirty="0">
                <a:latin typeface="Times New Roman" panose="02020603050405020304" pitchFamily="18" charset="0"/>
                <a:cs typeface="Times New Roman" panose="02020603050405020304" pitchFamily="18" charset="0"/>
              </a:rPr>
              <a:t>		for (i = 0; i &lt; SIZE; i++)</a:t>
            </a:r>
          </a:p>
          <a:p>
            <a:r>
              <a:rPr lang="en-US" altLang="zh-TW" dirty="0">
                <a:latin typeface="Times New Roman" panose="02020603050405020304" pitchFamily="18" charset="0"/>
                <a:cs typeface="Times New Roman" panose="02020603050405020304" pitchFamily="18" charset="0"/>
              </a:rPr>
              <a:t>			printf("PARENT: %d\n",nums[i]); /* LINE Y */</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return 0;</a:t>
            </a:r>
          </a:p>
          <a:p>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a:extLst>
              <a:ext uri="{FF2B5EF4-FFF2-40B4-BE49-F238E27FC236}">
                <a16:creationId xmlns:a16="http://schemas.microsoft.com/office/drawing/2014/main" id="{16657756-14B9-4CD6-885E-8DE86AE93994}"/>
              </a:ext>
            </a:extLst>
          </p:cNvPr>
          <p:cNvSpPr>
            <a:spLocks noGrp="1" noChangeArrowheads="1"/>
          </p:cNvSpPr>
          <p:nvPr>
            <p:ph type="title"/>
          </p:nvPr>
        </p:nvSpPr>
        <p:spPr/>
        <p:txBody>
          <a:bodyPr/>
          <a:lstStyle/>
          <a:p>
            <a:r>
              <a:rPr lang="en-US" altLang="zh-TW" dirty="0"/>
              <a:t>Quiz 4</a:t>
            </a:r>
            <a:endParaRPr lang="zh-TW" altLang="en-US" dirty="0"/>
          </a:p>
        </p:txBody>
      </p:sp>
      <p:sp>
        <p:nvSpPr>
          <p:cNvPr id="43011" name="矩形 3">
            <a:extLst>
              <a:ext uri="{FF2B5EF4-FFF2-40B4-BE49-F238E27FC236}">
                <a16:creationId xmlns:a16="http://schemas.microsoft.com/office/drawing/2014/main" id="{59F701E6-5839-41C1-958F-118542F7BECA}"/>
              </a:ext>
            </a:extLst>
          </p:cNvPr>
          <p:cNvSpPr>
            <a:spLocks noChangeArrowheads="1"/>
          </p:cNvSpPr>
          <p:nvPr/>
        </p:nvSpPr>
        <p:spPr bwMode="auto">
          <a:xfrm>
            <a:off x="2784476" y="324461"/>
            <a:ext cx="7488237" cy="646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Times New Roman" panose="02020603050405020304" pitchFamily="18" charset="0"/>
                <a:cs typeface="Times New Roman" panose="02020603050405020304" pitchFamily="18" charset="0"/>
              </a:rPr>
              <a:t>#include &lt;</a:t>
            </a:r>
            <a:r>
              <a:rPr lang="en-US" altLang="zh-TW" dirty="0" err="1">
                <a:latin typeface="Times New Roman" panose="02020603050405020304" pitchFamily="18" charset="0"/>
                <a:cs typeface="Times New Roman" panose="02020603050405020304" pitchFamily="18" charset="0"/>
              </a:rPr>
              <a:t>stdio.h</a:t>
            </a:r>
            <a:r>
              <a:rPr lang="en-US" altLang="zh-TW" dirty="0">
                <a:latin typeface="Times New Roman" panose="02020603050405020304" pitchFamily="18" charset="0"/>
                <a:cs typeface="Times New Roman" panose="02020603050405020304" pitchFamily="18" charset="0"/>
              </a:rPr>
              <a:t>&gt;</a:t>
            </a:r>
          </a:p>
          <a:p>
            <a:r>
              <a:rPr lang="en-US" altLang="zh-TW" dirty="0">
                <a:latin typeface="Times New Roman" panose="02020603050405020304" pitchFamily="18" charset="0"/>
                <a:cs typeface="Times New Roman" panose="02020603050405020304" pitchFamily="18" charset="0"/>
              </a:rPr>
              <a:t>#include &lt;sys/</a:t>
            </a:r>
            <a:r>
              <a:rPr lang="en-US" altLang="zh-TW" dirty="0" err="1">
                <a:latin typeface="Times New Roman" panose="02020603050405020304" pitchFamily="18" charset="0"/>
                <a:cs typeface="Times New Roman" panose="02020603050405020304" pitchFamily="18" charset="0"/>
              </a:rPr>
              <a:t>types.h</a:t>
            </a:r>
            <a:r>
              <a:rPr lang="en-US" altLang="zh-TW" dirty="0">
                <a:latin typeface="Times New Roman" panose="02020603050405020304" pitchFamily="18" charset="0"/>
                <a:cs typeface="Times New Roman" panose="02020603050405020304" pitchFamily="18" charset="0"/>
              </a:rPr>
              <a:t>&gt;</a:t>
            </a:r>
          </a:p>
          <a:p>
            <a:r>
              <a:rPr lang="en-US" altLang="zh-TW" dirty="0">
                <a:latin typeface="Times New Roman" panose="02020603050405020304" pitchFamily="18" charset="0"/>
                <a:cs typeface="Times New Roman" panose="02020603050405020304" pitchFamily="18" charset="0"/>
              </a:rPr>
              <a:t>#include &lt;</a:t>
            </a:r>
            <a:r>
              <a:rPr lang="en-US" altLang="zh-TW" dirty="0" err="1">
                <a:latin typeface="Times New Roman" panose="02020603050405020304" pitchFamily="18" charset="0"/>
                <a:cs typeface="Times New Roman" panose="02020603050405020304" pitchFamily="18" charset="0"/>
              </a:rPr>
              <a:t>unistd.h</a:t>
            </a:r>
            <a:r>
              <a:rPr lang="en-US" altLang="zh-TW" dirty="0">
                <a:latin typeface="Times New Roman" panose="02020603050405020304" pitchFamily="18" charset="0"/>
                <a:cs typeface="Times New Roman" panose="02020603050405020304" pitchFamily="18" charset="0"/>
              </a:rPr>
              <a:t>&gt;</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#define SIZE 5</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int </a:t>
            </a:r>
            <a:r>
              <a:rPr lang="en-US" altLang="zh-TW" dirty="0" err="1">
                <a:latin typeface="Times New Roman" panose="02020603050405020304" pitchFamily="18" charset="0"/>
                <a:cs typeface="Times New Roman" panose="02020603050405020304" pitchFamily="18" charset="0"/>
              </a:rPr>
              <a:t>nums</a:t>
            </a:r>
            <a:r>
              <a:rPr lang="en-US" altLang="zh-TW" dirty="0">
                <a:latin typeface="Times New Roman" panose="02020603050405020304" pitchFamily="18" charset="0"/>
                <a:cs typeface="Times New Roman" panose="02020603050405020304" pitchFamily="18" charset="0"/>
              </a:rPr>
              <a:t>[SIZE] = {0,1,2,3,4};</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int main()</a:t>
            </a:r>
          </a:p>
          <a:p>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int </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pid_t</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pid</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pid</a:t>
            </a:r>
            <a:r>
              <a:rPr lang="en-US" altLang="zh-TW" dirty="0">
                <a:latin typeface="Times New Roman" panose="02020603050405020304" pitchFamily="18" charset="0"/>
                <a:cs typeface="Times New Roman" panose="02020603050405020304" pitchFamily="18" charset="0"/>
              </a:rPr>
              <a:t> = fork();</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if (</a:t>
            </a:r>
            <a:r>
              <a:rPr lang="en-US" altLang="zh-TW" dirty="0" err="1">
                <a:latin typeface="Times New Roman" panose="02020603050405020304" pitchFamily="18" charset="0"/>
                <a:cs typeface="Times New Roman" panose="02020603050405020304" pitchFamily="18" charset="0"/>
              </a:rPr>
              <a:t>pid</a:t>
            </a:r>
            <a:r>
              <a:rPr lang="en-US" altLang="zh-TW" dirty="0">
                <a:latin typeface="Times New Roman" panose="02020603050405020304" pitchFamily="18" charset="0"/>
                <a:cs typeface="Times New Roman" panose="02020603050405020304" pitchFamily="18" charset="0"/>
              </a:rPr>
              <a:t> == 0) {</a:t>
            </a:r>
          </a:p>
          <a:p>
            <a:r>
              <a:rPr lang="nn-NO" altLang="zh-TW" dirty="0">
                <a:latin typeface="Times New Roman" panose="02020603050405020304" pitchFamily="18" charset="0"/>
                <a:cs typeface="Times New Roman" panose="02020603050405020304" pitchFamily="18" charset="0"/>
              </a:rPr>
              <a:t>		for (i = 0; i &lt; SIZE; i++) {</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nums</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 -</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printf</a:t>
            </a:r>
            <a:r>
              <a:rPr lang="en-US" altLang="zh-TW" dirty="0">
                <a:latin typeface="Times New Roman" panose="02020603050405020304" pitchFamily="18" charset="0"/>
                <a:cs typeface="Times New Roman" panose="02020603050405020304" pitchFamily="18" charset="0"/>
              </a:rPr>
              <a:t>("CHILD %d\n",</a:t>
            </a:r>
            <a:r>
              <a:rPr lang="en-US" altLang="zh-TW" dirty="0" err="1">
                <a:latin typeface="Times New Roman" panose="02020603050405020304" pitchFamily="18" charset="0"/>
                <a:cs typeface="Times New Roman" panose="02020603050405020304" pitchFamily="18" charset="0"/>
              </a:rPr>
              <a:t>nums</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 LINE X */</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	else if (</a:t>
            </a:r>
            <a:r>
              <a:rPr lang="en-US" altLang="zh-TW" dirty="0" err="1">
                <a:latin typeface="Times New Roman" panose="02020603050405020304" pitchFamily="18" charset="0"/>
                <a:cs typeface="Times New Roman" panose="02020603050405020304" pitchFamily="18" charset="0"/>
              </a:rPr>
              <a:t>pid</a:t>
            </a:r>
            <a:r>
              <a:rPr lang="en-US" altLang="zh-TW" dirty="0">
                <a:latin typeface="Times New Roman" panose="02020603050405020304" pitchFamily="18" charset="0"/>
                <a:cs typeface="Times New Roman" panose="02020603050405020304" pitchFamily="18" charset="0"/>
              </a:rPr>
              <a:t> &gt; 0) {</a:t>
            </a:r>
          </a:p>
          <a:p>
            <a:r>
              <a:rPr lang="en-US" altLang="zh-TW" dirty="0">
                <a:latin typeface="Times New Roman" panose="02020603050405020304" pitchFamily="18" charset="0"/>
                <a:cs typeface="Times New Roman" panose="02020603050405020304" pitchFamily="18" charset="0"/>
              </a:rPr>
              <a:t>		wait(NULL);</a:t>
            </a:r>
            <a:endParaRPr lang="zh-TW" altLang="en-US" dirty="0">
              <a:latin typeface="Times New Roman" panose="02020603050405020304" pitchFamily="18" charset="0"/>
              <a:cs typeface="Times New Roman" panose="02020603050405020304" pitchFamily="18" charset="0"/>
            </a:endParaRPr>
          </a:p>
          <a:p>
            <a:r>
              <a:rPr lang="nn-NO" altLang="zh-TW" dirty="0">
                <a:latin typeface="Times New Roman" panose="02020603050405020304" pitchFamily="18" charset="0"/>
                <a:cs typeface="Times New Roman" panose="02020603050405020304" pitchFamily="18" charset="0"/>
              </a:rPr>
              <a:t>		for (i = 0; i &lt; SIZE; i++)</a:t>
            </a:r>
          </a:p>
          <a:p>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printf</a:t>
            </a:r>
            <a:r>
              <a:rPr lang="en-US" altLang="zh-TW" dirty="0">
                <a:latin typeface="Times New Roman" panose="02020603050405020304" pitchFamily="18" charset="0"/>
                <a:cs typeface="Times New Roman" panose="02020603050405020304" pitchFamily="18" charset="0"/>
              </a:rPr>
              <a:t>("PARENT: %d\n",</a:t>
            </a:r>
            <a:r>
              <a:rPr lang="en-US" altLang="zh-TW" dirty="0" err="1">
                <a:latin typeface="Times New Roman" panose="02020603050405020304" pitchFamily="18" charset="0"/>
                <a:cs typeface="Times New Roman" panose="02020603050405020304" pitchFamily="18" charset="0"/>
              </a:rPr>
              <a:t>nums</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 LINE Y */</a:t>
            </a:r>
          </a:p>
          <a:p>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return 0;</a:t>
            </a:r>
          </a:p>
          <a:p>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pic>
        <p:nvPicPr>
          <p:cNvPr id="43012" name="圖片 1">
            <a:extLst>
              <a:ext uri="{FF2B5EF4-FFF2-40B4-BE49-F238E27FC236}">
                <a16:creationId xmlns:a16="http://schemas.microsoft.com/office/drawing/2014/main" id="{C805E179-B25C-46F8-BB07-6E0E1DD8C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95066" y="226015"/>
            <a:ext cx="2355294"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id="{366C9DF9-0DD6-4237-A2B4-135C134D118C}"/>
              </a:ext>
            </a:extLst>
          </p:cNvPr>
          <p:cNvSpPr>
            <a:spLocks noGrp="1" noChangeArrowheads="1"/>
          </p:cNvSpPr>
          <p:nvPr>
            <p:ph type="title"/>
          </p:nvPr>
        </p:nvSpPr>
        <p:spPr/>
        <p:txBody>
          <a:bodyPr/>
          <a:lstStyle/>
          <a:p>
            <a:r>
              <a:rPr lang="zh-TW" altLang="en-US" dirty="0"/>
              <a:t>行程狀態</a:t>
            </a:r>
            <a:r>
              <a:rPr lang="en-US" altLang="zh-TW" dirty="0"/>
              <a:t>(Process states)</a:t>
            </a:r>
            <a:br>
              <a:rPr lang="zh-TW" altLang="en-US" dirty="0"/>
            </a:br>
            <a:endParaRPr lang="zh-TW" altLang="en-US" dirty="0"/>
          </a:p>
        </p:txBody>
      </p:sp>
      <p:sp>
        <p:nvSpPr>
          <p:cNvPr id="9219" name="Rectangle 3">
            <a:extLst>
              <a:ext uri="{FF2B5EF4-FFF2-40B4-BE49-F238E27FC236}">
                <a16:creationId xmlns:a16="http://schemas.microsoft.com/office/drawing/2014/main" id="{2CF48A6A-C297-4AC8-8C7D-4E7CCE11187F}"/>
              </a:ext>
            </a:extLst>
          </p:cNvPr>
          <p:cNvSpPr>
            <a:spLocks noGrp="1" noChangeArrowheads="1"/>
          </p:cNvSpPr>
          <p:nvPr>
            <p:ph idx="1"/>
          </p:nvPr>
        </p:nvSpPr>
        <p:spPr/>
        <p:txBody>
          <a:bodyPr/>
          <a:lstStyle/>
          <a:p>
            <a:pPr eaLnBrk="1" hangingPunct="1"/>
            <a:r>
              <a:rPr lang="zh-TW" altLang="en-US" sz="2000" dirty="0">
                <a:solidFill>
                  <a:schemeClr val="tx1"/>
                </a:solidFill>
              </a:rPr>
              <a:t>行程在執行時會改變其狀態。行程的狀態 </a:t>
            </a:r>
            <a:r>
              <a:rPr lang="en-US" altLang="zh-TW" sz="2000" dirty="0">
                <a:solidFill>
                  <a:schemeClr val="tx1"/>
                </a:solidFill>
              </a:rPr>
              <a:t>(state)</a:t>
            </a:r>
            <a:r>
              <a:rPr lang="zh-TW" altLang="en-US" sz="2000" dirty="0">
                <a:solidFill>
                  <a:schemeClr val="tx1"/>
                </a:solidFill>
              </a:rPr>
              <a:t>部份是指該行程目前的動作，每一個行程可能會處於以下數種狀態之一</a:t>
            </a:r>
            <a:r>
              <a:rPr lang="en-US" altLang="zh-TW" sz="2000" dirty="0">
                <a:solidFill>
                  <a:schemeClr val="tx1"/>
                </a:solidFill>
              </a:rPr>
              <a:t>:</a:t>
            </a:r>
          </a:p>
          <a:p>
            <a:pPr lvl="1" eaLnBrk="1" hangingPunct="1"/>
            <a:r>
              <a:rPr lang="zh-TW" altLang="en-US" b="1" dirty="0">
                <a:solidFill>
                  <a:schemeClr val="tx1"/>
                </a:solidFill>
              </a:rPr>
              <a:t>新產生 </a:t>
            </a:r>
            <a:r>
              <a:rPr lang="en-US" altLang="zh-TW" b="1" dirty="0">
                <a:solidFill>
                  <a:schemeClr val="tx1"/>
                </a:solidFill>
              </a:rPr>
              <a:t>(new):</a:t>
            </a:r>
            <a:r>
              <a:rPr lang="zh-TW" altLang="en-US" dirty="0">
                <a:solidFill>
                  <a:schemeClr val="tx1"/>
                </a:solidFill>
              </a:rPr>
              <a:t>該行程正在產生中。</a:t>
            </a:r>
          </a:p>
          <a:p>
            <a:pPr lvl="1" eaLnBrk="1" hangingPunct="1"/>
            <a:r>
              <a:rPr lang="zh-TW" altLang="en-US" b="1" dirty="0">
                <a:solidFill>
                  <a:schemeClr val="tx1"/>
                </a:solidFill>
              </a:rPr>
              <a:t>執行 </a:t>
            </a:r>
            <a:r>
              <a:rPr lang="en-US" altLang="zh-TW" b="1" dirty="0">
                <a:solidFill>
                  <a:schemeClr val="tx1"/>
                </a:solidFill>
              </a:rPr>
              <a:t>(running):</a:t>
            </a:r>
            <a:r>
              <a:rPr lang="zh-TW" altLang="en-US" dirty="0">
                <a:solidFill>
                  <a:schemeClr val="tx1"/>
                </a:solidFill>
              </a:rPr>
              <a:t>該行程正在執行。</a:t>
            </a:r>
          </a:p>
          <a:p>
            <a:pPr lvl="1" eaLnBrk="1" hangingPunct="1"/>
            <a:r>
              <a:rPr lang="zh-TW" altLang="en-US" b="1" dirty="0">
                <a:solidFill>
                  <a:schemeClr val="tx1"/>
                </a:solidFill>
              </a:rPr>
              <a:t>等待</a:t>
            </a:r>
            <a:r>
              <a:rPr lang="en-US" altLang="zh-TW" b="1" dirty="0">
                <a:solidFill>
                  <a:schemeClr val="tx1"/>
                </a:solidFill>
              </a:rPr>
              <a:t>(waiting):</a:t>
            </a:r>
            <a:r>
              <a:rPr lang="zh-TW" altLang="en-US" dirty="0">
                <a:solidFill>
                  <a:schemeClr val="tx1"/>
                </a:solidFill>
              </a:rPr>
              <a:t>等待某件事件的發生</a:t>
            </a:r>
            <a:r>
              <a:rPr lang="en-US" altLang="zh-TW" dirty="0">
                <a:solidFill>
                  <a:schemeClr val="tx1"/>
                </a:solidFill>
              </a:rPr>
              <a:t>(</a:t>
            </a:r>
            <a:r>
              <a:rPr lang="zh-TW" altLang="en-US" dirty="0">
                <a:solidFill>
                  <a:schemeClr val="tx1"/>
                </a:solidFill>
              </a:rPr>
              <a:t>譬如輸出入完成或接收到一個信號</a:t>
            </a:r>
            <a:r>
              <a:rPr lang="en-US" altLang="zh-TW" dirty="0">
                <a:solidFill>
                  <a:schemeClr val="tx1"/>
                </a:solidFill>
              </a:rPr>
              <a:t>)</a:t>
            </a:r>
            <a:r>
              <a:rPr lang="zh-TW" altLang="en-US" dirty="0">
                <a:solidFill>
                  <a:schemeClr val="tx1"/>
                </a:solidFill>
              </a:rPr>
              <a:t>。</a:t>
            </a:r>
          </a:p>
          <a:p>
            <a:pPr lvl="1" eaLnBrk="1" hangingPunct="1"/>
            <a:r>
              <a:rPr lang="zh-TW" altLang="en-US" b="1" dirty="0">
                <a:solidFill>
                  <a:schemeClr val="tx1"/>
                </a:solidFill>
              </a:rPr>
              <a:t>就緒 </a:t>
            </a:r>
            <a:r>
              <a:rPr lang="en-US" altLang="zh-TW" b="1" dirty="0">
                <a:solidFill>
                  <a:schemeClr val="tx1"/>
                </a:solidFill>
              </a:rPr>
              <a:t>(ready):</a:t>
            </a:r>
            <a:r>
              <a:rPr lang="zh-TW" altLang="en-US" dirty="0">
                <a:solidFill>
                  <a:schemeClr val="tx1"/>
                </a:solidFill>
              </a:rPr>
              <a:t>該行程正等待指定一個處理器。</a:t>
            </a:r>
          </a:p>
          <a:p>
            <a:pPr lvl="1" eaLnBrk="1" hangingPunct="1"/>
            <a:r>
              <a:rPr lang="zh-TW" altLang="en-US" b="1" dirty="0">
                <a:solidFill>
                  <a:schemeClr val="tx1"/>
                </a:solidFill>
              </a:rPr>
              <a:t>結束 </a:t>
            </a:r>
            <a:r>
              <a:rPr lang="en-US" altLang="zh-TW" b="1" dirty="0">
                <a:solidFill>
                  <a:schemeClr val="tx1"/>
                </a:solidFill>
              </a:rPr>
              <a:t>(terminated):</a:t>
            </a:r>
            <a:r>
              <a:rPr lang="zh-TW" altLang="en-US" dirty="0">
                <a:solidFill>
                  <a:schemeClr val="tx1"/>
                </a:solidFill>
              </a:rPr>
              <a:t>該行程完成執行。</a:t>
            </a:r>
          </a:p>
        </p:txBody>
      </p:sp>
      <p:pic>
        <p:nvPicPr>
          <p:cNvPr id="9220" name="Picture 9">
            <a:extLst>
              <a:ext uri="{FF2B5EF4-FFF2-40B4-BE49-F238E27FC236}">
                <a16:creationId xmlns:a16="http://schemas.microsoft.com/office/drawing/2014/main" id="{6707BA50-C9B9-4456-9703-3B79F5FF2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923" y="4681486"/>
            <a:ext cx="5107965" cy="181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3A9E05B-133B-4B70-A24E-23FB911D5E0D}"/>
              </a:ext>
            </a:extLst>
          </p:cNvPr>
          <p:cNvSpPr>
            <a:spLocks noGrp="1" noChangeArrowheads="1"/>
          </p:cNvSpPr>
          <p:nvPr>
            <p:ph type="title"/>
          </p:nvPr>
        </p:nvSpPr>
        <p:spPr/>
        <p:txBody>
          <a:bodyPr/>
          <a:lstStyle/>
          <a:p>
            <a:pPr eaLnBrk="1" hangingPunct="1"/>
            <a:r>
              <a:rPr lang="zh-TW" altLang="en-US" dirty="0"/>
              <a:t>行程間通訊</a:t>
            </a:r>
          </a:p>
        </p:txBody>
      </p:sp>
      <p:sp>
        <p:nvSpPr>
          <p:cNvPr id="44035" name="Rectangle 3">
            <a:extLst>
              <a:ext uri="{FF2B5EF4-FFF2-40B4-BE49-F238E27FC236}">
                <a16:creationId xmlns:a16="http://schemas.microsoft.com/office/drawing/2014/main" id="{9DBF4B7C-C276-4E3C-9A60-D1C894D43C39}"/>
              </a:ext>
            </a:extLst>
          </p:cNvPr>
          <p:cNvSpPr>
            <a:spLocks noGrp="1" noChangeArrowheads="1"/>
          </p:cNvSpPr>
          <p:nvPr>
            <p:ph idx="1"/>
          </p:nvPr>
        </p:nvSpPr>
        <p:spPr>
          <a:xfrm>
            <a:off x="677334" y="1357344"/>
            <a:ext cx="5832523" cy="5017451"/>
          </a:xfrm>
        </p:spPr>
        <p:txBody>
          <a:bodyPr/>
          <a:lstStyle/>
          <a:p>
            <a:pPr eaLnBrk="1" hangingPunct="1"/>
            <a:r>
              <a:rPr lang="zh-TW" altLang="en-US" sz="1900" dirty="0">
                <a:solidFill>
                  <a:schemeClr val="tx1"/>
                </a:solidFill>
                <a:ea typeface="標楷體" panose="03000509000000000000" pitchFamily="65" charset="-120"/>
              </a:rPr>
              <a:t>行程合作</a:t>
            </a:r>
            <a:r>
              <a:rPr lang="en-US" altLang="zh-TW" sz="1900" dirty="0">
                <a:solidFill>
                  <a:schemeClr val="tx1"/>
                </a:solidFill>
                <a:ea typeface="標楷體" panose="03000509000000000000" pitchFamily="65" charset="-120"/>
              </a:rPr>
              <a:t>(process</a:t>
            </a:r>
            <a:r>
              <a:rPr lang="zh-TW" altLang="en-US" sz="1900" dirty="0">
                <a:solidFill>
                  <a:schemeClr val="tx1"/>
                </a:solidFill>
                <a:ea typeface="標楷體" panose="03000509000000000000" pitchFamily="65" charset="-120"/>
              </a:rPr>
              <a:t> </a:t>
            </a:r>
            <a:r>
              <a:rPr lang="en-US" altLang="zh-TW" sz="1900" dirty="0">
                <a:solidFill>
                  <a:schemeClr val="tx1"/>
                </a:solidFill>
                <a:ea typeface="標楷體" panose="03000509000000000000" pitchFamily="65" charset="-120"/>
              </a:rPr>
              <a:t>cooperation)</a:t>
            </a:r>
            <a:r>
              <a:rPr lang="zh-TW" altLang="en-US" sz="1900" dirty="0">
                <a:solidFill>
                  <a:schemeClr val="tx1"/>
                </a:solidFill>
                <a:ea typeface="標楷體" panose="03000509000000000000" pitchFamily="65" charset="-120"/>
              </a:rPr>
              <a:t>的理由</a:t>
            </a:r>
            <a:endParaRPr lang="en-US" altLang="zh-TW" sz="1900" dirty="0">
              <a:solidFill>
                <a:schemeClr val="tx1"/>
              </a:solidFill>
              <a:ea typeface="標楷體" panose="03000509000000000000" pitchFamily="65" charset="-120"/>
            </a:endParaRPr>
          </a:p>
          <a:p>
            <a:pPr lvl="1" eaLnBrk="1" hangingPunct="1"/>
            <a:r>
              <a:rPr lang="zh-TW" altLang="en-US" sz="1700" b="1" dirty="0">
                <a:solidFill>
                  <a:schemeClr val="tx1"/>
                </a:solidFill>
                <a:ea typeface="標楷體" panose="03000509000000000000" pitchFamily="65" charset="-120"/>
              </a:rPr>
              <a:t>資訊共享</a:t>
            </a:r>
            <a:r>
              <a:rPr lang="en-US" altLang="zh-TW" sz="1700" dirty="0">
                <a:solidFill>
                  <a:schemeClr val="tx1"/>
                </a:solidFill>
                <a:ea typeface="標楷體" panose="03000509000000000000" pitchFamily="65" charset="-120"/>
              </a:rPr>
              <a:t>: </a:t>
            </a:r>
            <a:r>
              <a:rPr lang="zh-TW" altLang="en-US" sz="1700" dirty="0">
                <a:solidFill>
                  <a:schemeClr val="tx1"/>
                </a:solidFill>
                <a:ea typeface="標楷體" panose="03000509000000000000" pitchFamily="65" charset="-120"/>
              </a:rPr>
              <a:t>數個使用者可能對相同的一項資訊</a:t>
            </a:r>
            <a:r>
              <a:rPr lang="en-US" altLang="zh-TW" sz="1700" dirty="0">
                <a:solidFill>
                  <a:schemeClr val="tx1"/>
                </a:solidFill>
                <a:ea typeface="標楷體" panose="03000509000000000000" pitchFamily="65" charset="-120"/>
              </a:rPr>
              <a:t>(</a:t>
            </a:r>
            <a:r>
              <a:rPr lang="zh-TW" altLang="en-US" sz="1700" dirty="0">
                <a:solidFill>
                  <a:schemeClr val="tx1"/>
                </a:solidFill>
                <a:ea typeface="標楷體" panose="03000509000000000000" pitchFamily="65" charset="-120"/>
              </a:rPr>
              <a:t>例如，公用檔案</a:t>
            </a:r>
            <a:r>
              <a:rPr lang="en-US" altLang="zh-TW" sz="1700" dirty="0">
                <a:solidFill>
                  <a:schemeClr val="tx1"/>
                </a:solidFill>
                <a:ea typeface="標楷體" panose="03000509000000000000" pitchFamily="65" charset="-120"/>
              </a:rPr>
              <a:t>)</a:t>
            </a:r>
            <a:r>
              <a:rPr lang="zh-TW" altLang="en-US" sz="1700" dirty="0">
                <a:solidFill>
                  <a:schemeClr val="tx1"/>
                </a:solidFill>
                <a:ea typeface="標楷體" panose="03000509000000000000" pitchFamily="65" charset="-120"/>
              </a:rPr>
              <a:t>有興 趣，因此須提供一個環境允許使用者能同時使用這些資源。</a:t>
            </a:r>
          </a:p>
          <a:p>
            <a:pPr lvl="1" eaLnBrk="1" hangingPunct="1"/>
            <a:r>
              <a:rPr lang="zh-TW" altLang="en-US" sz="1700" b="1" dirty="0">
                <a:solidFill>
                  <a:schemeClr val="tx1"/>
                </a:solidFill>
                <a:ea typeface="標楷體" panose="03000509000000000000" pitchFamily="65" charset="-120"/>
              </a:rPr>
              <a:t>加速運算</a:t>
            </a:r>
            <a:r>
              <a:rPr lang="en-US" altLang="zh-TW" sz="1700" dirty="0">
                <a:solidFill>
                  <a:schemeClr val="tx1"/>
                </a:solidFill>
                <a:ea typeface="標楷體" panose="03000509000000000000" pitchFamily="65" charset="-120"/>
              </a:rPr>
              <a:t>: </a:t>
            </a:r>
            <a:r>
              <a:rPr lang="zh-TW" altLang="en-US" sz="1700" dirty="0">
                <a:solidFill>
                  <a:schemeClr val="tx1"/>
                </a:solidFill>
                <a:ea typeface="標楷體" panose="03000509000000000000" pitchFamily="65" charset="-120"/>
              </a:rPr>
              <a:t>如果希望某一特定工作執行快一點，則可以分成一些子工作， 每一個子工作都可以和其它子工作平行地執行。</a:t>
            </a:r>
          </a:p>
          <a:p>
            <a:pPr lvl="1" eaLnBrk="1" hangingPunct="1"/>
            <a:r>
              <a:rPr lang="zh-TW" altLang="en-US" sz="1700" b="1" dirty="0">
                <a:solidFill>
                  <a:schemeClr val="tx1"/>
                </a:solidFill>
                <a:ea typeface="標楷體" panose="03000509000000000000" pitchFamily="65" charset="-120"/>
              </a:rPr>
              <a:t>模組化</a:t>
            </a:r>
            <a:r>
              <a:rPr lang="en-US" altLang="zh-TW" sz="1700" dirty="0">
                <a:solidFill>
                  <a:schemeClr val="tx1"/>
                </a:solidFill>
                <a:ea typeface="標楷體" panose="03000509000000000000" pitchFamily="65" charset="-120"/>
              </a:rPr>
              <a:t>: </a:t>
            </a:r>
            <a:r>
              <a:rPr lang="zh-TW" altLang="en-US" sz="1700" dirty="0">
                <a:solidFill>
                  <a:schemeClr val="tx1"/>
                </a:solidFill>
                <a:ea typeface="標楷體" panose="03000509000000000000" pitchFamily="65" charset="-120"/>
              </a:rPr>
              <a:t>希望以模組的方式來建立系統，把系統功能分配到數個行程。</a:t>
            </a:r>
          </a:p>
          <a:p>
            <a:pPr lvl="1" eaLnBrk="1" hangingPunct="1"/>
            <a:r>
              <a:rPr lang="zh-TW" altLang="en-US" sz="1700" b="1" dirty="0">
                <a:solidFill>
                  <a:schemeClr val="tx1"/>
                </a:solidFill>
                <a:ea typeface="標楷體" panose="03000509000000000000" pitchFamily="65" charset="-120"/>
              </a:rPr>
              <a:t>方便性</a:t>
            </a:r>
            <a:r>
              <a:rPr lang="en-US" altLang="zh-TW" sz="1700" dirty="0">
                <a:solidFill>
                  <a:schemeClr val="tx1"/>
                </a:solidFill>
                <a:ea typeface="標楷體" panose="03000509000000000000" pitchFamily="65" charset="-120"/>
              </a:rPr>
              <a:t>:</a:t>
            </a:r>
            <a:r>
              <a:rPr lang="zh-TW" altLang="en-US" sz="1700" dirty="0">
                <a:solidFill>
                  <a:schemeClr val="tx1"/>
                </a:solidFill>
                <a:ea typeface="標楷體" panose="03000509000000000000" pitchFamily="65" charset="-120"/>
              </a:rPr>
              <a:t>即使是單一使用者也可能同時執行數項工作。</a:t>
            </a:r>
          </a:p>
        </p:txBody>
      </p:sp>
      <p:pic>
        <p:nvPicPr>
          <p:cNvPr id="44036" name="Picture 1" descr="3_12.pdf">
            <a:extLst>
              <a:ext uri="{FF2B5EF4-FFF2-40B4-BE49-F238E27FC236}">
                <a16:creationId xmlns:a16="http://schemas.microsoft.com/office/drawing/2014/main" id="{55564675-D655-4A0E-A445-6E59C97FDC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7286" y="1893094"/>
            <a:ext cx="5251450" cy="33099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1">
            <a:extLst>
              <a:ext uri="{FF2B5EF4-FFF2-40B4-BE49-F238E27FC236}">
                <a16:creationId xmlns:a16="http://schemas.microsoft.com/office/drawing/2014/main" id="{04D3BD46-72CF-43A3-9449-16EE7CE785F9}"/>
              </a:ext>
            </a:extLst>
          </p:cNvPr>
          <p:cNvSpPr>
            <a:spLocks noChangeArrowheads="1"/>
          </p:cNvSpPr>
          <p:nvPr/>
        </p:nvSpPr>
        <p:spPr bwMode="auto">
          <a:xfrm>
            <a:off x="5951539" y="1557339"/>
            <a:ext cx="4465637"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buFont typeface="Wingdings" panose="05000000000000000000" pitchFamily="2" charset="2"/>
              <a:buNone/>
            </a:pPr>
            <a:r>
              <a:rPr lang="en-US" altLang="zh-TW" sz="1800">
                <a:latin typeface="Times New Roman" panose="02020603050405020304" pitchFamily="18" charset="0"/>
                <a:cs typeface="Times New Roman" panose="02020603050405020304" pitchFamily="18" charset="0"/>
              </a:rPr>
              <a:t>#include &lt;stdio.h&gt;</a:t>
            </a:r>
          </a:p>
          <a:p>
            <a:pPr>
              <a:buFont typeface="Wingdings" panose="05000000000000000000" pitchFamily="2" charset="2"/>
              <a:buNone/>
            </a:pPr>
            <a:r>
              <a:rPr lang="en-US" altLang="zh-TW" sz="1800">
                <a:latin typeface="Times New Roman" panose="02020603050405020304" pitchFamily="18" charset="0"/>
                <a:cs typeface="Times New Roman" panose="02020603050405020304" pitchFamily="18" charset="0"/>
              </a:rPr>
              <a:t>#include &lt;stdlib.h&gt;</a:t>
            </a:r>
          </a:p>
          <a:p>
            <a:pPr>
              <a:buFont typeface="Wingdings" panose="05000000000000000000" pitchFamily="2" charset="2"/>
              <a:buNone/>
            </a:pPr>
            <a:r>
              <a:rPr lang="en-US" altLang="zh-TW" sz="1800">
                <a:latin typeface="Times New Roman" panose="02020603050405020304" pitchFamily="18" charset="0"/>
                <a:cs typeface="Times New Roman" panose="02020603050405020304" pitchFamily="18" charset="0"/>
              </a:rPr>
              <a:t>#include &lt;fcntl.h&gt;</a:t>
            </a:r>
          </a:p>
          <a:p>
            <a:pPr>
              <a:buFont typeface="Wingdings" panose="05000000000000000000" pitchFamily="2" charset="2"/>
              <a:buNone/>
            </a:pPr>
            <a:r>
              <a:rPr lang="en-US" altLang="zh-TW" sz="1800">
                <a:latin typeface="Times New Roman" panose="02020603050405020304" pitchFamily="18" charset="0"/>
                <a:cs typeface="Times New Roman" panose="02020603050405020304" pitchFamily="18" charset="0"/>
              </a:rPr>
              <a:t>#include &lt;sys/mman.h&gt;</a:t>
            </a:r>
          </a:p>
          <a:p>
            <a:pPr>
              <a:buFont typeface="Wingdings" panose="05000000000000000000" pitchFamily="2" charset="2"/>
              <a:buNone/>
            </a:pPr>
            <a:r>
              <a:rPr lang="en-US" altLang="zh-TW" sz="1800">
                <a:latin typeface="Times New Roman" panose="02020603050405020304" pitchFamily="18" charset="0"/>
                <a:cs typeface="Times New Roman" panose="02020603050405020304" pitchFamily="18" charset="0"/>
              </a:rPr>
              <a:t>#include &lt;unistd.h&gt;</a:t>
            </a:r>
            <a:endParaRPr lang="zh-TW" altLang="en-US" sz="1800">
              <a:latin typeface="Times New Roman" panose="02020603050405020304" pitchFamily="18" charset="0"/>
              <a:cs typeface="Times New Roman" panose="02020603050405020304" pitchFamily="18" charset="0"/>
            </a:endParaRPr>
          </a:p>
          <a:p>
            <a:pPr eaLnBrk="1" hangingPunct="1">
              <a:spcBef>
                <a:spcPct val="0"/>
              </a:spcBef>
              <a:buClrTx/>
              <a:buSzTx/>
              <a:buFontTx/>
              <a:buNone/>
            </a:pPr>
            <a:endParaRPr lang="en-US" altLang="zh-TW" sz="180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TW" sz="1800">
                <a:latin typeface="Times New Roman" panose="02020603050405020304" pitchFamily="18" charset="0"/>
                <a:cs typeface="Times New Roman" panose="02020603050405020304" pitchFamily="18" charset="0"/>
              </a:rPr>
              <a:t>int main()</a:t>
            </a:r>
          </a:p>
          <a:p>
            <a:pPr eaLnBrk="1" hangingPunct="1">
              <a:spcBef>
                <a:spcPct val="0"/>
              </a:spcBef>
              <a:buClrTx/>
              <a:buSzTx/>
              <a:buFontTx/>
              <a:buNone/>
            </a:pPr>
            <a:r>
              <a:rPr lang="en-US" altLang="zh-TW" sz="180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TW" sz="1800">
                <a:latin typeface="Times New Roman" panose="02020603050405020304" pitchFamily="18" charset="0"/>
                <a:cs typeface="Times New Roman" panose="02020603050405020304" pitchFamily="18" charset="0"/>
              </a:rPr>
              <a:t>	const int SIZE = 4096;</a:t>
            </a:r>
          </a:p>
          <a:p>
            <a:pPr eaLnBrk="1" hangingPunct="1">
              <a:spcBef>
                <a:spcPct val="0"/>
              </a:spcBef>
              <a:buClrTx/>
              <a:buSzTx/>
              <a:buFontTx/>
              <a:buNone/>
            </a:pPr>
            <a:r>
              <a:rPr lang="en-US" altLang="zh-TW" sz="1800">
                <a:latin typeface="Times New Roman" panose="02020603050405020304" pitchFamily="18" charset="0"/>
                <a:cs typeface="Times New Roman" panose="02020603050405020304" pitchFamily="18" charset="0"/>
              </a:rPr>
              <a:t>	const char *name = "OS";</a:t>
            </a:r>
          </a:p>
          <a:p>
            <a:pPr eaLnBrk="1" hangingPunct="1">
              <a:spcBef>
                <a:spcPct val="0"/>
              </a:spcBef>
              <a:buClrTx/>
              <a:buSzTx/>
              <a:buFontTx/>
              <a:buNone/>
            </a:pPr>
            <a:r>
              <a:rPr lang="en-US" altLang="zh-TW" sz="1800">
                <a:latin typeface="Times New Roman" panose="02020603050405020304" pitchFamily="18" charset="0"/>
                <a:cs typeface="Times New Roman" panose="02020603050405020304" pitchFamily="18" charset="0"/>
              </a:rPr>
              <a:t>	const char *message0= “Hello";</a:t>
            </a:r>
          </a:p>
          <a:p>
            <a:pPr eaLnBrk="1" hangingPunct="1">
              <a:spcBef>
                <a:spcPct val="0"/>
              </a:spcBef>
              <a:buClrTx/>
              <a:buSzTx/>
              <a:buFontTx/>
              <a:buNone/>
            </a:pPr>
            <a:r>
              <a:rPr lang="en-US" altLang="zh-TW" sz="1800">
                <a:latin typeface="Times New Roman" panose="02020603050405020304" pitchFamily="18" charset="0"/>
                <a:cs typeface="Times New Roman" panose="02020603050405020304" pitchFamily="18" charset="0"/>
              </a:rPr>
              <a:t>	const char *message1= “World!";</a:t>
            </a:r>
          </a:p>
          <a:p>
            <a:pPr eaLnBrk="1" hangingPunct="1">
              <a:spcBef>
                <a:spcPct val="0"/>
              </a:spcBef>
              <a:buClrTx/>
              <a:buSzTx/>
              <a:buFontTx/>
              <a:buNone/>
            </a:pPr>
            <a:r>
              <a:rPr lang="en-US" altLang="zh-TW" sz="1800">
                <a:latin typeface="Times New Roman" panose="02020603050405020304" pitchFamily="18" charset="0"/>
                <a:cs typeface="Times New Roman" panose="02020603050405020304" pitchFamily="18" charset="0"/>
              </a:rPr>
              <a:t>	int shm_fd;</a:t>
            </a:r>
          </a:p>
          <a:p>
            <a:pPr eaLnBrk="1" hangingPunct="1">
              <a:spcBef>
                <a:spcPct val="0"/>
              </a:spcBef>
              <a:buClrTx/>
              <a:buSzTx/>
              <a:buFontTx/>
              <a:buNone/>
            </a:pPr>
            <a:r>
              <a:rPr lang="en-US" altLang="zh-TW" sz="1800">
                <a:latin typeface="Times New Roman" panose="02020603050405020304" pitchFamily="18" charset="0"/>
                <a:cs typeface="Times New Roman" panose="02020603050405020304" pitchFamily="18" charset="0"/>
              </a:rPr>
              <a:t>	void *ptr;</a:t>
            </a:r>
          </a:p>
        </p:txBody>
      </p:sp>
      <p:sp>
        <p:nvSpPr>
          <p:cNvPr id="45059" name="標題 1">
            <a:extLst>
              <a:ext uri="{FF2B5EF4-FFF2-40B4-BE49-F238E27FC236}">
                <a16:creationId xmlns:a16="http://schemas.microsoft.com/office/drawing/2014/main" id="{B7D500D6-5563-4B4D-AC9E-2E23F1C5F20D}"/>
              </a:ext>
            </a:extLst>
          </p:cNvPr>
          <p:cNvSpPr>
            <a:spLocks noGrp="1" noChangeArrowheads="1"/>
          </p:cNvSpPr>
          <p:nvPr>
            <p:ph type="title"/>
          </p:nvPr>
        </p:nvSpPr>
        <p:spPr>
          <a:xfrm>
            <a:off x="677334" y="609600"/>
            <a:ext cx="11104358" cy="1320800"/>
          </a:xfrm>
        </p:spPr>
        <p:txBody>
          <a:bodyPr/>
          <a:lstStyle/>
          <a:p>
            <a:r>
              <a:rPr lang="en-US" altLang="zh-TW" dirty="0"/>
              <a:t>Producer process using POSIX</a:t>
            </a:r>
            <a:r>
              <a:rPr lang="zh-TW" altLang="en-US" dirty="0"/>
              <a:t> </a:t>
            </a:r>
            <a:r>
              <a:rPr lang="en-US" altLang="zh-TW" dirty="0"/>
              <a:t>shared-memory API</a:t>
            </a:r>
            <a:endParaRPr lang="zh-TW" altLang="en-US" dirty="0"/>
          </a:p>
        </p:txBody>
      </p:sp>
      <p:sp>
        <p:nvSpPr>
          <p:cNvPr id="45060" name="內容版面配置區 3">
            <a:extLst>
              <a:ext uri="{FF2B5EF4-FFF2-40B4-BE49-F238E27FC236}">
                <a16:creationId xmlns:a16="http://schemas.microsoft.com/office/drawing/2014/main" id="{61DE83A3-7BB4-462F-B3F0-F48A6475352A}"/>
              </a:ext>
            </a:extLst>
          </p:cNvPr>
          <p:cNvSpPr>
            <a:spLocks noGrp="1" noChangeArrowheads="1"/>
          </p:cNvSpPr>
          <p:nvPr>
            <p:ph idx="1"/>
          </p:nvPr>
        </p:nvSpPr>
        <p:spPr>
          <a:xfrm>
            <a:off x="677334" y="1474789"/>
            <a:ext cx="5046458" cy="5017451"/>
          </a:xfrm>
        </p:spPr>
        <p:txBody>
          <a:bodyPr/>
          <a:lstStyle/>
          <a:p>
            <a:r>
              <a:rPr lang="en-US" altLang="zh-TW" dirty="0">
                <a:solidFill>
                  <a:schemeClr val="tx1"/>
                </a:solidFill>
              </a:rPr>
              <a:t>POSIX</a:t>
            </a:r>
            <a:r>
              <a:rPr lang="zh-TW" altLang="en-US" dirty="0">
                <a:solidFill>
                  <a:schemeClr val="tx1"/>
                </a:solidFill>
              </a:rPr>
              <a:t> </a:t>
            </a:r>
            <a:r>
              <a:rPr lang="en-US" altLang="zh-TW" dirty="0">
                <a:solidFill>
                  <a:schemeClr val="tx1"/>
                </a:solidFill>
              </a:rPr>
              <a:t>shared-memory is organized using memory-mapped files(</a:t>
            </a:r>
            <a:r>
              <a:rPr lang="zh-TW" altLang="en-US" dirty="0">
                <a:solidFill>
                  <a:schemeClr val="tx1"/>
                </a:solidFill>
              </a:rPr>
              <a:t>記憶體映射檔案</a:t>
            </a:r>
            <a:r>
              <a:rPr lang="en-US" altLang="zh-TW" dirty="0">
                <a:solidFill>
                  <a:schemeClr val="tx1"/>
                </a:solidFill>
              </a:rPr>
              <a:t>)</a:t>
            </a:r>
          </a:p>
          <a:p>
            <a:r>
              <a:rPr lang="en-US" altLang="zh-TW" dirty="0">
                <a:solidFill>
                  <a:schemeClr val="tx1"/>
                </a:solidFill>
              </a:rPr>
              <a:t>Create shared memory object using </a:t>
            </a:r>
            <a:r>
              <a:rPr lang="en-US" altLang="zh-TW" dirty="0" err="1">
                <a:solidFill>
                  <a:schemeClr val="tx1"/>
                </a:solidFill>
              </a:rPr>
              <a:t>shm_open</a:t>
            </a:r>
            <a:r>
              <a:rPr lang="en-US" altLang="zh-TW" dirty="0">
                <a:solidFill>
                  <a:schemeClr val="tx1"/>
                </a:solidFill>
              </a:rPr>
              <a:t>()</a:t>
            </a:r>
            <a:endParaRPr lang="zh-TW" altLang="en-US"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1">
            <a:extLst>
              <a:ext uri="{FF2B5EF4-FFF2-40B4-BE49-F238E27FC236}">
                <a16:creationId xmlns:a16="http://schemas.microsoft.com/office/drawing/2014/main" id="{6863D083-4AD3-4DFE-9ED0-3BEF22FF9F6E}"/>
              </a:ext>
            </a:extLst>
          </p:cNvPr>
          <p:cNvSpPr>
            <a:spLocks noChangeArrowheads="1"/>
          </p:cNvSpPr>
          <p:nvPr/>
        </p:nvSpPr>
        <p:spPr bwMode="auto">
          <a:xfrm>
            <a:off x="1524854" y="1028700"/>
            <a:ext cx="88280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建立</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shared memory object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的名稱並設定權限為</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rw-rw-rw</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a:t>
            </a:r>
            <a:b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成功的話回傳一個</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integer file descriptor*/</a:t>
            </a: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shm_fd</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shm_open</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(name, O_CREAT | O_RDWR, 0666);</a:t>
            </a:r>
          </a:p>
          <a:p>
            <a:pPr eaLnBrk="1" hangingPunct="1">
              <a:spcBef>
                <a:spcPct val="0"/>
              </a:spcBef>
              <a:buClrTx/>
              <a:buSzTx/>
              <a:buFontTx/>
              <a:buNone/>
            </a:pP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設定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shared memory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大小為</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4096</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bytes */</a:t>
            </a: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ftruncate</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shm_fd</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SIZE);</a:t>
            </a:r>
          </a:p>
          <a:p>
            <a:pPr eaLnBrk="1" hangingPunct="1">
              <a:spcBef>
                <a:spcPct val="0"/>
              </a:spcBef>
              <a:buClrTx/>
              <a:buSzTx/>
              <a:buFontTx/>
              <a:buNone/>
            </a:pP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建立</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memory-mapped file</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包含這個</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shared memory object */</a:t>
            </a: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ptr</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mmap</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(0,SIZE, PROT_READ | PROT_WRITE, MAP_SHARED,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shm_fd</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0);</a:t>
            </a: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sprintf</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ptr</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,"%s", message0);</a:t>
            </a: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ptr</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strlen</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(message0);</a:t>
            </a: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sprintf</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ptr</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,"%s", message1);</a:t>
            </a: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ptr</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strlen</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(message1);</a:t>
            </a:r>
          </a:p>
          <a:p>
            <a:pPr eaLnBrk="1" hangingPunct="1">
              <a:spcBef>
                <a:spcPct val="0"/>
              </a:spcBef>
              <a:buClrTx/>
              <a:buSzTx/>
              <a:buFontTx/>
              <a:buNone/>
            </a:pP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return 0;</a:t>
            </a:r>
          </a:p>
          <a:p>
            <a:pPr eaLnBrk="1" hangingPunct="1">
              <a:spcBef>
                <a:spcPct val="0"/>
              </a:spcBef>
              <a:buClrTx/>
              <a:buSzTx/>
              <a:buFontTx/>
              <a:buNone/>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2">
            <a:extLst>
              <a:ext uri="{FF2B5EF4-FFF2-40B4-BE49-F238E27FC236}">
                <a16:creationId xmlns:a16="http://schemas.microsoft.com/office/drawing/2014/main" id="{7A5E01E3-9E03-4939-991A-6AFD8E433119}"/>
              </a:ext>
            </a:extLst>
          </p:cNvPr>
          <p:cNvSpPr>
            <a:spLocks noChangeArrowheads="1"/>
          </p:cNvSpPr>
          <p:nvPr/>
        </p:nvSpPr>
        <p:spPr bwMode="auto">
          <a:xfrm>
            <a:off x="753697" y="1649291"/>
            <a:ext cx="79200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int main()</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const char *name = "OS";</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const int SIZE = 4096;</a:t>
            </a:r>
          </a:p>
          <a:p>
            <a:pPr eaLnBrk="1" hangingPunct="1">
              <a:spcBef>
                <a:spcPct val="0"/>
              </a:spcBef>
              <a:buClrTx/>
              <a:buSzTx/>
              <a:buFontTx/>
              <a:buNone/>
            </a:pPr>
            <a:endParaRPr lang="en-US" altLang="zh-TW" sz="20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int </a:t>
            </a:r>
            <a:r>
              <a:rPr lang="en-US" altLang="zh-TW" sz="2000" dirty="0" err="1">
                <a:latin typeface="Times New Roman" panose="02020603050405020304" pitchFamily="18" charset="0"/>
                <a:cs typeface="Times New Roman" panose="02020603050405020304" pitchFamily="18" charset="0"/>
              </a:rPr>
              <a:t>shm_fd</a:t>
            </a:r>
            <a:r>
              <a:rPr lang="en-US" altLang="zh-TW" sz="2000"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void *</a:t>
            </a:r>
            <a:r>
              <a:rPr lang="en-US" altLang="zh-TW" sz="2000" dirty="0" err="1">
                <a:latin typeface="Times New Roman" panose="02020603050405020304" pitchFamily="18" charset="0"/>
                <a:cs typeface="Times New Roman" panose="02020603050405020304" pitchFamily="18" charset="0"/>
              </a:rPr>
              <a:t>ptr</a:t>
            </a:r>
            <a:r>
              <a:rPr lang="en-US" altLang="zh-TW" sz="2000"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int </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endParaRPr lang="en-US" altLang="zh-TW" sz="20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開啟</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shared memory segment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，並設定為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read-only*/</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shm_fd</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shm_open</a:t>
            </a:r>
            <a:r>
              <a:rPr lang="en-US" altLang="zh-TW" sz="2000" dirty="0">
                <a:latin typeface="Times New Roman" panose="02020603050405020304" pitchFamily="18" charset="0"/>
                <a:cs typeface="Times New Roman" panose="02020603050405020304" pitchFamily="18" charset="0"/>
              </a:rPr>
              <a:t>(name, O_RDONLY, 0666);</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a:t>
            </a:r>
            <a:endParaRPr lang="zh-TW" altLang="en-US" sz="2000" dirty="0">
              <a:latin typeface="Times New Roman" panose="02020603050405020304" pitchFamily="18" charset="0"/>
              <a:cs typeface="Times New Roman" panose="02020603050405020304" pitchFamily="18" charset="0"/>
            </a:endParaRPr>
          </a:p>
        </p:txBody>
      </p:sp>
      <p:sp>
        <p:nvSpPr>
          <p:cNvPr id="47107" name="標題 1">
            <a:extLst>
              <a:ext uri="{FF2B5EF4-FFF2-40B4-BE49-F238E27FC236}">
                <a16:creationId xmlns:a16="http://schemas.microsoft.com/office/drawing/2014/main" id="{EC81C175-86D6-4DDF-933B-262ACFC5E421}"/>
              </a:ext>
            </a:extLst>
          </p:cNvPr>
          <p:cNvSpPr>
            <a:spLocks noGrp="1" noChangeArrowheads="1"/>
          </p:cNvSpPr>
          <p:nvPr>
            <p:ph type="title"/>
          </p:nvPr>
        </p:nvSpPr>
        <p:spPr/>
        <p:txBody>
          <a:bodyPr/>
          <a:lstStyle/>
          <a:p>
            <a:r>
              <a:rPr lang="en-US" altLang="zh-TW"/>
              <a:t>Consumer process</a:t>
            </a:r>
            <a:endParaRPr lang="zh-TW"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a:extLst>
              <a:ext uri="{FF2B5EF4-FFF2-40B4-BE49-F238E27FC236}">
                <a16:creationId xmlns:a16="http://schemas.microsoft.com/office/drawing/2014/main" id="{054A9DDA-57E9-431C-AE11-10E3CE4ECCF4}"/>
              </a:ext>
            </a:extLst>
          </p:cNvPr>
          <p:cNvSpPr>
            <a:spLocks noChangeArrowheads="1"/>
          </p:cNvSpPr>
          <p:nvPr/>
        </p:nvSpPr>
        <p:spPr bwMode="auto">
          <a:xfrm>
            <a:off x="677334" y="1597024"/>
            <a:ext cx="88931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dirty="0">
              <a:latin typeface="Times New Roman" panose="02020603050405020304" pitchFamily="18" charset="0"/>
              <a:cs typeface="Times New Roman" panose="02020603050405020304" pitchFamily="18" charset="0"/>
            </a:endParaRPr>
          </a:p>
          <a:p>
            <a:pPr eaLnBrk="1" hangingPunct="1">
              <a:spcBef>
                <a:spcPct val="0"/>
              </a:spcBef>
              <a:buClrTx/>
              <a:buSzTx/>
              <a:buFont typeface="Wingdings" panose="05000000000000000000" pitchFamily="2" charset="2"/>
              <a:buNone/>
            </a:pPr>
            <a:r>
              <a:rPr lang="en-US"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建立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memory-mapped file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包含這個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shared memory object */</a:t>
            </a:r>
            <a:endParaRPr lang="en-US" altLang="zh-TW" sz="20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ptr</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mmap</a:t>
            </a:r>
            <a:r>
              <a:rPr lang="en-US" altLang="zh-TW" sz="2000" dirty="0">
                <a:latin typeface="Times New Roman" panose="02020603050405020304" pitchFamily="18" charset="0"/>
                <a:cs typeface="Times New Roman" panose="02020603050405020304" pitchFamily="18" charset="0"/>
              </a:rPr>
              <a:t>(0,SIZE, PROT_READ, MAP_SHARED, </a:t>
            </a:r>
            <a:r>
              <a:rPr lang="en-US" altLang="zh-TW" sz="2000" dirty="0" err="1">
                <a:latin typeface="Times New Roman" panose="02020603050405020304" pitchFamily="18" charset="0"/>
                <a:cs typeface="Times New Roman" panose="02020603050405020304" pitchFamily="18" charset="0"/>
              </a:rPr>
              <a:t>shm_fd</a:t>
            </a:r>
            <a:r>
              <a:rPr lang="en-US" altLang="zh-TW" sz="2000" dirty="0">
                <a:latin typeface="Times New Roman" panose="02020603050405020304" pitchFamily="18" charset="0"/>
                <a:cs typeface="Times New Roman" panose="02020603050405020304" pitchFamily="18" charset="0"/>
              </a:rPr>
              <a:t>, 0);</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 now read from the shared memory region */</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printf</a:t>
            </a:r>
            <a:r>
              <a:rPr lang="en-US" altLang="zh-TW" sz="2000" dirty="0">
                <a:latin typeface="Times New Roman" panose="02020603050405020304" pitchFamily="18" charset="0"/>
                <a:cs typeface="Times New Roman" panose="02020603050405020304" pitchFamily="18" charset="0"/>
              </a:rPr>
              <a:t>("%s", (char*)</a:t>
            </a:r>
            <a:r>
              <a:rPr lang="en-US" altLang="zh-TW" sz="2000" dirty="0" err="1">
                <a:latin typeface="Times New Roman" panose="02020603050405020304" pitchFamily="18" charset="0"/>
                <a:cs typeface="Times New Roman" panose="02020603050405020304" pitchFamily="18" charset="0"/>
              </a:rPr>
              <a:t>ptr</a:t>
            </a:r>
            <a:r>
              <a:rPr lang="en-US" altLang="zh-TW" sz="2000"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endParaRPr lang="en-US" altLang="zh-TW" sz="20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 remove the shared memory segment */</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shm_unlink</a:t>
            </a:r>
            <a:r>
              <a:rPr lang="en-US" altLang="zh-TW" sz="2000" dirty="0">
                <a:latin typeface="Times New Roman" panose="02020603050405020304" pitchFamily="18" charset="0"/>
                <a:cs typeface="Times New Roman" panose="02020603050405020304" pitchFamily="18" charset="0"/>
              </a:rPr>
              <a:t>(name) ;</a:t>
            </a:r>
          </a:p>
          <a:p>
            <a:pPr eaLnBrk="1" hangingPunct="1">
              <a:spcBef>
                <a:spcPct val="0"/>
              </a:spcBef>
              <a:buClrTx/>
              <a:buSzTx/>
              <a:buFontTx/>
              <a:buNone/>
            </a:pPr>
            <a:endParaRPr lang="en-US" altLang="zh-TW" sz="20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	return 0;</a:t>
            </a:r>
          </a:p>
          <a:p>
            <a:pPr eaLnBrk="1" hangingPunct="1">
              <a:spcBef>
                <a:spcPct val="0"/>
              </a:spcBef>
              <a:buClrTx/>
              <a:buSzTx/>
              <a:buFontTx/>
              <a:buNone/>
            </a:pPr>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
        <p:nvSpPr>
          <p:cNvPr id="48131" name="標題 1">
            <a:extLst>
              <a:ext uri="{FF2B5EF4-FFF2-40B4-BE49-F238E27FC236}">
                <a16:creationId xmlns:a16="http://schemas.microsoft.com/office/drawing/2014/main" id="{173FC85C-DE14-476F-8221-2B863E80D283}"/>
              </a:ext>
            </a:extLst>
          </p:cNvPr>
          <p:cNvSpPr>
            <a:spLocks noGrp="1" noChangeArrowheads="1"/>
          </p:cNvSpPr>
          <p:nvPr>
            <p:ph type="title"/>
          </p:nvPr>
        </p:nvSpPr>
        <p:spPr/>
        <p:txBody>
          <a:bodyPr/>
          <a:lstStyle/>
          <a:p>
            <a:r>
              <a:rPr lang="en-US" altLang="zh-TW"/>
              <a:t>Consumer process</a:t>
            </a:r>
            <a:endParaRPr lang="zh-TW"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6D65C-A90D-4ED5-BA79-7C3A1248EC5C}"/>
              </a:ext>
            </a:extLst>
          </p:cNvPr>
          <p:cNvSpPr>
            <a:spLocks noGrp="1"/>
          </p:cNvSpPr>
          <p:nvPr>
            <p:ph type="title"/>
          </p:nvPr>
        </p:nvSpPr>
        <p:spPr/>
        <p:txBody>
          <a:bodyPr/>
          <a:lstStyle/>
          <a:p>
            <a:r>
              <a:rPr lang="zh-TW" altLang="en-US" dirty="0">
                <a:solidFill>
                  <a:schemeClr val="tx2"/>
                </a:solidFill>
              </a:rPr>
              <a:t>共用記憶體系統</a:t>
            </a:r>
            <a:r>
              <a:rPr lang="en-US" altLang="zh-TW" dirty="0">
                <a:solidFill>
                  <a:schemeClr val="tx2"/>
                </a:solidFill>
              </a:rPr>
              <a:t>Shared-Memory Solution</a:t>
            </a:r>
            <a:endParaRPr lang="zh-TW" altLang="en-US" dirty="0"/>
          </a:p>
        </p:txBody>
      </p:sp>
      <p:sp>
        <p:nvSpPr>
          <p:cNvPr id="29698" name="Rectangle 3">
            <a:extLst>
              <a:ext uri="{FF2B5EF4-FFF2-40B4-BE49-F238E27FC236}">
                <a16:creationId xmlns:a16="http://schemas.microsoft.com/office/drawing/2014/main" id="{9FC37E8B-4319-4820-8199-C124C78ED83B}"/>
              </a:ext>
            </a:extLst>
          </p:cNvPr>
          <p:cNvSpPr>
            <a:spLocks noGrp="1" noChangeArrowheads="1"/>
          </p:cNvSpPr>
          <p:nvPr>
            <p:ph idx="1"/>
          </p:nvPr>
        </p:nvSpPr>
        <p:spPr/>
        <p:txBody>
          <a:bodyPr/>
          <a:lstStyle/>
          <a:p>
            <a:pPr>
              <a:defRPr/>
            </a:pPr>
            <a:r>
              <a:rPr lang="zh-TW" altLang="en-US" dirty="0">
                <a:solidFill>
                  <a:schemeClr val="tx1"/>
                </a:solidFill>
              </a:rPr>
              <a:t>為了闡述合作行程的觀念，讓我們來看 </a:t>
            </a:r>
            <a:r>
              <a:rPr lang="en-US" altLang="zh-TW" dirty="0">
                <a:solidFill>
                  <a:schemeClr val="tx1"/>
                </a:solidFill>
              </a:rPr>
              <a:t>"</a:t>
            </a:r>
            <a:r>
              <a:rPr lang="zh-TW" altLang="en-US" dirty="0">
                <a:solidFill>
                  <a:schemeClr val="tx1"/>
                </a:solidFill>
              </a:rPr>
              <a:t>生產者</a:t>
            </a:r>
            <a:r>
              <a:rPr lang="en-US" altLang="zh-TW" dirty="0">
                <a:solidFill>
                  <a:schemeClr val="tx1"/>
                </a:solidFill>
              </a:rPr>
              <a:t>-</a:t>
            </a:r>
            <a:r>
              <a:rPr lang="zh-TW" altLang="en-US" dirty="0">
                <a:solidFill>
                  <a:schemeClr val="tx1"/>
                </a:solidFill>
              </a:rPr>
              <a:t>消費者</a:t>
            </a:r>
            <a:r>
              <a:rPr lang="en-US" altLang="zh-TW" dirty="0">
                <a:solidFill>
                  <a:schemeClr val="tx1"/>
                </a:solidFill>
              </a:rPr>
              <a:t>"</a:t>
            </a:r>
            <a:r>
              <a:rPr lang="zh-TW" altLang="en-US" dirty="0">
                <a:solidFill>
                  <a:schemeClr val="tx1"/>
                </a:solidFill>
              </a:rPr>
              <a:t>的問題。生產者</a:t>
            </a:r>
            <a:r>
              <a:rPr lang="en-US" altLang="zh-TW" dirty="0">
                <a:solidFill>
                  <a:schemeClr val="tx1"/>
                </a:solidFill>
              </a:rPr>
              <a:t>(producer)</a:t>
            </a:r>
            <a:r>
              <a:rPr lang="zh-TW" altLang="en-US" dirty="0">
                <a:solidFill>
                  <a:schemeClr val="tx1"/>
                </a:solidFill>
              </a:rPr>
              <a:t>行程產生資訊，消費者</a:t>
            </a:r>
            <a:r>
              <a:rPr lang="en-US" altLang="zh-TW" dirty="0">
                <a:solidFill>
                  <a:schemeClr val="tx1"/>
                </a:solidFill>
              </a:rPr>
              <a:t>(consumer)</a:t>
            </a:r>
            <a:r>
              <a:rPr lang="zh-TW" altLang="en-US" dirty="0">
                <a:solidFill>
                  <a:schemeClr val="tx1"/>
                </a:solidFill>
              </a:rPr>
              <a:t>行程消耗掉這些資訊。</a:t>
            </a:r>
            <a:endParaRPr lang="en-US" altLang="zh-TW" dirty="0">
              <a:solidFill>
                <a:schemeClr val="tx1"/>
              </a:solidFill>
            </a:endParaRPr>
          </a:p>
        </p:txBody>
      </p:sp>
      <p:sp>
        <p:nvSpPr>
          <p:cNvPr id="4" name="Rectangle 3">
            <a:extLst>
              <a:ext uri="{FF2B5EF4-FFF2-40B4-BE49-F238E27FC236}">
                <a16:creationId xmlns:a16="http://schemas.microsoft.com/office/drawing/2014/main" id="{FADD31B1-7C8D-4DC8-9ED7-2476990F34D4}"/>
              </a:ext>
            </a:extLst>
          </p:cNvPr>
          <p:cNvSpPr txBox="1">
            <a:spLocks noChangeArrowheads="1"/>
          </p:cNvSpPr>
          <p:nvPr/>
        </p:nvSpPr>
        <p:spPr bwMode="auto">
          <a:xfrm>
            <a:off x="7207781" y="2449171"/>
            <a:ext cx="4549775" cy="2274887"/>
          </a:xfrm>
          <a:prstGeom prst="rect">
            <a:avLst/>
          </a:prstGeom>
          <a:solidFill>
            <a:schemeClr val="tx2">
              <a:lumMod val="40000"/>
              <a:lumOff val="60000"/>
            </a:schemeClr>
          </a:solidFill>
          <a:ln w="9525">
            <a:noFill/>
            <a:miter lim="800000"/>
            <a:headEnd/>
            <a:tailEnd/>
          </a:ln>
        </p:spPr>
        <p:txBody>
          <a:bodyPr/>
          <a:lstStyle/>
          <a:p>
            <a:pPr marL="342900" indent="-342900">
              <a:spcBef>
                <a:spcPct val="20000"/>
              </a:spcBef>
              <a:buClr>
                <a:schemeClr val="accent1"/>
              </a:buClr>
              <a:buSzPct val="65000"/>
              <a:defRPr/>
            </a:pPr>
            <a:r>
              <a:rPr lang="en-US" altLang="zh-TW" sz="1400" kern="0" dirty="0">
                <a:solidFill>
                  <a:srgbClr val="002060"/>
                </a:solidFill>
                <a:latin typeface="Monaco" charset="0"/>
              </a:rPr>
              <a:t>//producer</a:t>
            </a:r>
          </a:p>
          <a:p>
            <a:pPr marL="342900" indent="-342900">
              <a:spcBef>
                <a:spcPct val="20000"/>
              </a:spcBef>
              <a:buClr>
                <a:schemeClr val="accent1"/>
              </a:buClr>
              <a:buSzPct val="65000"/>
              <a:defRPr/>
            </a:pPr>
            <a:r>
              <a:rPr lang="en-US" altLang="zh-TW" sz="1400" kern="0" dirty="0">
                <a:solidFill>
                  <a:srgbClr val="002060"/>
                </a:solidFill>
                <a:latin typeface="Monaco" charset="0"/>
              </a:rPr>
              <a:t>item nextProduced;</a:t>
            </a:r>
          </a:p>
          <a:p>
            <a:pPr marL="342900" indent="-342900">
              <a:spcBef>
                <a:spcPct val="20000"/>
              </a:spcBef>
              <a:buClr>
                <a:schemeClr val="accent1"/>
              </a:buClr>
              <a:buSzPct val="65000"/>
              <a:defRPr/>
            </a:pPr>
            <a:r>
              <a:rPr lang="en-US" altLang="zh-TW" sz="1400" kern="0" dirty="0">
                <a:solidFill>
                  <a:srgbClr val="002060"/>
                </a:solidFill>
                <a:latin typeface="Monaco" charset="0"/>
              </a:rPr>
              <a:t>while (true) {</a:t>
            </a:r>
            <a:br>
              <a:rPr lang="en-US" altLang="zh-TW" sz="1400" kern="0" dirty="0">
                <a:solidFill>
                  <a:srgbClr val="002060"/>
                </a:solidFill>
                <a:latin typeface="Monaco" charset="0"/>
              </a:rPr>
            </a:br>
            <a:r>
              <a:rPr lang="en-US" altLang="zh-TW" sz="1400" kern="0" dirty="0">
                <a:solidFill>
                  <a:srgbClr val="002060"/>
                </a:solidFill>
                <a:latin typeface="Monaco" charset="0"/>
              </a:rPr>
              <a:t>     /* Produce an item in </a:t>
            </a:r>
            <a:r>
              <a:rPr lang="en-US" altLang="zh-TW" sz="1400" kern="0" dirty="0" err="1">
                <a:solidFill>
                  <a:srgbClr val="002060"/>
                </a:solidFill>
                <a:latin typeface="Monaco" charset="0"/>
              </a:rPr>
              <a:t>nextProduced</a:t>
            </a:r>
            <a:r>
              <a:rPr lang="en-US" altLang="zh-TW" sz="1400" kern="0" dirty="0">
                <a:solidFill>
                  <a:srgbClr val="002060"/>
                </a:solidFill>
                <a:latin typeface="Monaco" charset="0"/>
              </a:rPr>
              <a:t>*/</a:t>
            </a:r>
          </a:p>
          <a:p>
            <a:pPr marL="342900" indent="-342900">
              <a:spcBef>
                <a:spcPct val="20000"/>
              </a:spcBef>
              <a:buClr>
                <a:schemeClr val="accent1"/>
              </a:buClr>
              <a:buSzPct val="65000"/>
              <a:defRPr/>
            </a:pPr>
            <a:r>
              <a:rPr lang="en-US" altLang="zh-TW" sz="1400" kern="0" dirty="0">
                <a:solidFill>
                  <a:srgbClr val="002060"/>
                </a:solidFill>
                <a:latin typeface="Monaco" charset="0"/>
              </a:rPr>
              <a:t>           while (((in + 1) % BUFFER SIZE count)  == out);      </a:t>
            </a:r>
          </a:p>
          <a:p>
            <a:pPr marL="342900" indent="-342900">
              <a:spcBef>
                <a:spcPct val="20000"/>
              </a:spcBef>
              <a:buClr>
                <a:schemeClr val="accent1"/>
              </a:buClr>
              <a:buSzPct val="65000"/>
              <a:defRPr/>
            </a:pPr>
            <a:r>
              <a:rPr lang="en-US" altLang="zh-TW" sz="1400" kern="0" dirty="0">
                <a:solidFill>
                  <a:srgbClr val="002060"/>
                </a:solidFill>
                <a:latin typeface="Monaco" charset="0"/>
              </a:rPr>
              <a:t>                             /* do nothing -- no free buffers */</a:t>
            </a:r>
          </a:p>
          <a:p>
            <a:pPr marL="342900" indent="-342900">
              <a:spcBef>
                <a:spcPct val="20000"/>
              </a:spcBef>
              <a:buClr>
                <a:schemeClr val="accent1"/>
              </a:buClr>
              <a:buSzPct val="65000"/>
              <a:defRPr/>
            </a:pPr>
            <a:r>
              <a:rPr lang="en-US" altLang="zh-TW" sz="1400" kern="0" dirty="0">
                <a:solidFill>
                  <a:srgbClr val="002060"/>
                </a:solidFill>
                <a:latin typeface="Monaco" charset="0"/>
              </a:rPr>
              <a:t>	   buffer[in] = nextProduced;</a:t>
            </a:r>
          </a:p>
          <a:p>
            <a:pPr marL="342900" indent="-342900">
              <a:spcBef>
                <a:spcPct val="20000"/>
              </a:spcBef>
              <a:buClr>
                <a:schemeClr val="accent1"/>
              </a:buClr>
              <a:buSzPct val="65000"/>
              <a:defRPr/>
            </a:pPr>
            <a:r>
              <a:rPr lang="zh-TW" altLang="en-US" sz="1400" kern="0" dirty="0">
                <a:solidFill>
                  <a:srgbClr val="002060"/>
                </a:solidFill>
                <a:latin typeface="Monaco" charset="0"/>
              </a:rPr>
              <a:t>            </a:t>
            </a:r>
            <a:r>
              <a:rPr lang="en-US" altLang="zh-TW" sz="1400" kern="0" dirty="0">
                <a:solidFill>
                  <a:srgbClr val="002060"/>
                </a:solidFill>
                <a:latin typeface="Monaco" charset="0"/>
              </a:rPr>
              <a:t>in = (in + 1) % BUFFER SIZE; </a:t>
            </a:r>
          </a:p>
          <a:p>
            <a:pPr marL="342900" indent="-342900">
              <a:spcBef>
                <a:spcPct val="20000"/>
              </a:spcBef>
              <a:buClr>
                <a:schemeClr val="accent1"/>
              </a:buClr>
              <a:buSzPct val="65000"/>
              <a:defRPr/>
            </a:pPr>
            <a:r>
              <a:rPr lang="en-US" altLang="zh-TW" sz="1400" kern="0" dirty="0">
                <a:solidFill>
                  <a:srgbClr val="002060"/>
                </a:solidFill>
                <a:latin typeface="Monaco" charset="0"/>
              </a:rPr>
              <a:t>}</a:t>
            </a:r>
          </a:p>
          <a:p>
            <a:pPr marL="342900" indent="-342900">
              <a:spcBef>
                <a:spcPct val="20000"/>
              </a:spcBef>
              <a:buClr>
                <a:schemeClr val="accent1"/>
              </a:buClr>
              <a:buSzPct val="65000"/>
              <a:defRPr/>
            </a:pPr>
            <a:endParaRPr lang="en-US" altLang="zh-TW" sz="1400" kern="0" dirty="0">
              <a:solidFill>
                <a:srgbClr val="002060"/>
              </a:solidFill>
              <a:latin typeface="Monaco" charset="0"/>
            </a:endParaRPr>
          </a:p>
          <a:p>
            <a:pPr marL="342900" indent="-342900">
              <a:spcBef>
                <a:spcPct val="20000"/>
              </a:spcBef>
              <a:buClr>
                <a:schemeClr val="accent1"/>
              </a:buClr>
              <a:buSzPct val="65000"/>
              <a:defRPr/>
            </a:pPr>
            <a:endParaRPr lang="en-US" altLang="zh-TW" sz="1400" kern="0" dirty="0">
              <a:solidFill>
                <a:srgbClr val="002060"/>
              </a:solidFill>
              <a:latin typeface="Monaco" charset="0"/>
            </a:endParaRPr>
          </a:p>
          <a:p>
            <a:pPr marL="342900" indent="-342900">
              <a:spcBef>
                <a:spcPct val="20000"/>
              </a:spcBef>
              <a:buClr>
                <a:schemeClr val="accent1"/>
              </a:buClr>
              <a:buSzPct val="65000"/>
              <a:defRPr/>
            </a:pPr>
            <a:r>
              <a:rPr lang="en-US" altLang="zh-TW" sz="1400" kern="0" dirty="0">
                <a:solidFill>
                  <a:srgbClr val="002060"/>
                </a:solidFill>
                <a:latin typeface="Monaco" charset="0"/>
              </a:rPr>
              <a:t>       </a:t>
            </a:r>
          </a:p>
          <a:p>
            <a:pPr marL="342900" indent="-342900">
              <a:spcBef>
                <a:spcPct val="20000"/>
              </a:spcBef>
              <a:buClr>
                <a:schemeClr val="accent1"/>
              </a:buClr>
              <a:buSzPct val="65000"/>
              <a:defRPr/>
            </a:pPr>
            <a:r>
              <a:rPr lang="en-US" altLang="zh-TW" sz="1400" kern="0" dirty="0">
                <a:solidFill>
                  <a:srgbClr val="002060"/>
                </a:solidFill>
                <a:latin typeface="Monaco" charset="0"/>
              </a:rPr>
              <a:t>	 </a:t>
            </a:r>
          </a:p>
          <a:p>
            <a:pPr marL="1681163" lvl="4" indent="-339725">
              <a:spcBef>
                <a:spcPct val="20000"/>
              </a:spcBef>
              <a:buClr>
                <a:schemeClr val="accent1"/>
              </a:buClr>
              <a:buSzPct val="75000"/>
              <a:defRPr/>
            </a:pPr>
            <a:endParaRPr lang="zh-TW" altLang="en-US" sz="1400" kern="0" dirty="0">
              <a:solidFill>
                <a:srgbClr val="002060"/>
              </a:solidFill>
            </a:endParaRPr>
          </a:p>
        </p:txBody>
      </p:sp>
      <p:sp>
        <p:nvSpPr>
          <p:cNvPr id="5" name="Rectangle 3">
            <a:extLst>
              <a:ext uri="{FF2B5EF4-FFF2-40B4-BE49-F238E27FC236}">
                <a16:creationId xmlns:a16="http://schemas.microsoft.com/office/drawing/2014/main" id="{C66B564A-142F-4406-A06D-A9ABBDCFBF52}"/>
              </a:ext>
            </a:extLst>
          </p:cNvPr>
          <p:cNvSpPr txBox="1">
            <a:spLocks noChangeArrowheads="1"/>
          </p:cNvSpPr>
          <p:nvPr/>
        </p:nvSpPr>
        <p:spPr bwMode="auto">
          <a:xfrm>
            <a:off x="7204647" y="4724058"/>
            <a:ext cx="4508500" cy="2054225"/>
          </a:xfrm>
          <a:prstGeom prst="rect">
            <a:avLst/>
          </a:prstGeom>
          <a:solidFill>
            <a:schemeClr val="accent1">
              <a:lumMod val="60000"/>
              <a:lumOff val="40000"/>
            </a:schemeClr>
          </a:solidFill>
          <a:ln w="9525">
            <a:noFill/>
            <a:miter lim="800000"/>
            <a:headEnd/>
            <a:tailEnd/>
          </a:ln>
        </p:spPr>
        <p:txBody>
          <a:bodyPr/>
          <a:lstStyle/>
          <a:p>
            <a:pPr marL="342900" indent="-342900">
              <a:spcBef>
                <a:spcPct val="20000"/>
              </a:spcBef>
              <a:buClr>
                <a:schemeClr val="accent1"/>
              </a:buClr>
              <a:buSzPct val="65000"/>
              <a:defRPr/>
            </a:pPr>
            <a:r>
              <a:rPr lang="en-US" altLang="zh-TW" sz="1400" kern="0" dirty="0">
                <a:solidFill>
                  <a:schemeClr val="bg2"/>
                </a:solidFill>
                <a:latin typeface="Monaco" charset="0"/>
              </a:rPr>
              <a:t>//consumer</a:t>
            </a:r>
          </a:p>
          <a:p>
            <a:pPr marL="342900" indent="-342900">
              <a:spcBef>
                <a:spcPct val="20000"/>
              </a:spcBef>
              <a:buClr>
                <a:schemeClr val="accent1"/>
              </a:buClr>
              <a:buSzPct val="65000"/>
              <a:defRPr/>
            </a:pPr>
            <a:r>
              <a:rPr lang="en-US" altLang="zh-TW" sz="1400" kern="0" dirty="0">
                <a:solidFill>
                  <a:schemeClr val="bg2"/>
                </a:solidFill>
                <a:latin typeface="Monaco" charset="0"/>
              </a:rPr>
              <a:t>item nextConsumed;	</a:t>
            </a:r>
          </a:p>
          <a:p>
            <a:pPr marL="342900" indent="-342900">
              <a:spcBef>
                <a:spcPct val="20000"/>
              </a:spcBef>
              <a:buClr>
                <a:schemeClr val="accent1"/>
              </a:buClr>
              <a:buSzPct val="65000"/>
              <a:defRPr/>
            </a:pPr>
            <a:r>
              <a:rPr lang="en-US" altLang="zh-TW" sz="1400" kern="0" dirty="0">
                <a:solidFill>
                  <a:schemeClr val="bg2"/>
                </a:solidFill>
                <a:latin typeface="Monaco" charset="0"/>
              </a:rPr>
              <a:t>while (true) {</a:t>
            </a:r>
          </a:p>
          <a:p>
            <a:pPr marL="342900" indent="-342900">
              <a:spcBef>
                <a:spcPct val="20000"/>
              </a:spcBef>
              <a:buClr>
                <a:schemeClr val="accent1"/>
              </a:buClr>
              <a:buSzPct val="65000"/>
              <a:defRPr/>
            </a:pPr>
            <a:r>
              <a:rPr lang="en-US" altLang="zh-TW" sz="1400" kern="0" dirty="0">
                <a:solidFill>
                  <a:schemeClr val="bg2"/>
                </a:solidFill>
                <a:latin typeface="Monaco" charset="0"/>
              </a:rPr>
              <a:t>          while (in == out) ; // do nothing -- nothing to consume</a:t>
            </a:r>
          </a:p>
          <a:p>
            <a:pPr marL="342900" indent="-342900">
              <a:spcBef>
                <a:spcPct val="20000"/>
              </a:spcBef>
              <a:buClr>
                <a:schemeClr val="accent1"/>
              </a:buClr>
              <a:buSzPct val="65000"/>
              <a:defRPr/>
            </a:pPr>
            <a:endParaRPr lang="en-US" altLang="zh-TW" sz="1400" kern="0" dirty="0">
              <a:solidFill>
                <a:schemeClr val="bg2"/>
              </a:solidFill>
              <a:latin typeface="Monaco" charset="0"/>
            </a:endParaRPr>
          </a:p>
          <a:p>
            <a:pPr marL="342900" indent="-342900">
              <a:spcBef>
                <a:spcPct val="20000"/>
              </a:spcBef>
              <a:buClr>
                <a:schemeClr val="accent1"/>
              </a:buClr>
              <a:buSzPct val="65000"/>
              <a:defRPr/>
            </a:pPr>
            <a:r>
              <a:rPr lang="en-US" altLang="zh-TW" sz="1400" kern="0" dirty="0">
                <a:solidFill>
                  <a:schemeClr val="bg2"/>
                </a:solidFill>
                <a:latin typeface="Monaco" charset="0"/>
              </a:rPr>
              <a:t>	</a:t>
            </a:r>
            <a:r>
              <a:rPr lang="zh-TW" altLang="en-US" sz="1400" kern="0" dirty="0">
                <a:solidFill>
                  <a:schemeClr val="bg2"/>
                </a:solidFill>
                <a:latin typeface="Monaco" charset="0"/>
              </a:rPr>
              <a:t> </a:t>
            </a:r>
            <a:r>
              <a:rPr lang="en-US" altLang="zh-TW" sz="1400" kern="0" dirty="0">
                <a:solidFill>
                  <a:schemeClr val="bg2"/>
                </a:solidFill>
                <a:latin typeface="Monaco" charset="0"/>
              </a:rPr>
              <a:t> nextConsumed = buffer[out];</a:t>
            </a:r>
          </a:p>
          <a:p>
            <a:pPr marL="342900" indent="-342900">
              <a:spcBef>
                <a:spcPct val="20000"/>
              </a:spcBef>
              <a:buClr>
                <a:schemeClr val="accent1"/>
              </a:buClr>
              <a:buSzPct val="65000"/>
              <a:defRPr/>
            </a:pPr>
            <a:r>
              <a:rPr lang="zh-TW" altLang="en-US" sz="1400" kern="0" dirty="0">
                <a:solidFill>
                  <a:schemeClr val="bg2"/>
                </a:solidFill>
                <a:latin typeface="Monaco" charset="0"/>
              </a:rPr>
              <a:t>           </a:t>
            </a:r>
            <a:r>
              <a:rPr lang="en-US" altLang="zh-TW" sz="1400" kern="0" dirty="0">
                <a:solidFill>
                  <a:schemeClr val="bg2"/>
                </a:solidFill>
                <a:latin typeface="Monaco" charset="0"/>
              </a:rPr>
              <a:t>out = (out + 1) % BUFFER SIZE;	 </a:t>
            </a:r>
          </a:p>
          <a:p>
            <a:pPr marL="342900" indent="-342900">
              <a:spcBef>
                <a:spcPct val="20000"/>
              </a:spcBef>
              <a:buClr>
                <a:schemeClr val="accent1"/>
              </a:buClr>
              <a:buSzPct val="65000"/>
              <a:defRPr/>
            </a:pPr>
            <a:r>
              <a:rPr lang="en-US" altLang="zh-TW" sz="1400" kern="0" dirty="0">
                <a:solidFill>
                  <a:schemeClr val="bg2"/>
                </a:solidFill>
                <a:latin typeface="Monaco" charset="0"/>
              </a:rPr>
              <a:t>}</a:t>
            </a:r>
          </a:p>
        </p:txBody>
      </p:sp>
      <p:sp>
        <p:nvSpPr>
          <p:cNvPr id="49157" name="矩形 5">
            <a:extLst>
              <a:ext uri="{FF2B5EF4-FFF2-40B4-BE49-F238E27FC236}">
                <a16:creationId xmlns:a16="http://schemas.microsoft.com/office/drawing/2014/main" id="{E9846545-FA80-41AA-8A3B-A65133869B0F}"/>
              </a:ext>
            </a:extLst>
          </p:cNvPr>
          <p:cNvSpPr>
            <a:spLocks noChangeArrowheads="1"/>
          </p:cNvSpPr>
          <p:nvPr/>
        </p:nvSpPr>
        <p:spPr bwMode="auto">
          <a:xfrm>
            <a:off x="947249" y="5658170"/>
            <a:ext cx="576128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Char char="u"/>
            </a:pPr>
            <a:r>
              <a:rPr lang="en-US" altLang="zh-TW" sz="1800" b="1" dirty="0">
                <a:solidFill>
                  <a:schemeClr val="accent3"/>
                </a:solidFill>
              </a:rPr>
              <a:t>Solution is correct, but can only use BUFFER_SIZE-1 elements</a:t>
            </a:r>
          </a:p>
        </p:txBody>
      </p:sp>
      <p:sp>
        <p:nvSpPr>
          <p:cNvPr id="7" name="Rectangle 3">
            <a:extLst>
              <a:ext uri="{FF2B5EF4-FFF2-40B4-BE49-F238E27FC236}">
                <a16:creationId xmlns:a16="http://schemas.microsoft.com/office/drawing/2014/main" id="{5CCD9970-9516-4517-95BC-929D34266639}"/>
              </a:ext>
            </a:extLst>
          </p:cNvPr>
          <p:cNvSpPr txBox="1">
            <a:spLocks noChangeArrowheads="1"/>
          </p:cNvSpPr>
          <p:nvPr/>
        </p:nvSpPr>
        <p:spPr bwMode="auto">
          <a:xfrm>
            <a:off x="677334" y="2856866"/>
            <a:ext cx="4033838" cy="252095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defRPr/>
            </a:pPr>
            <a:r>
              <a:rPr lang="en-US" altLang="zh-TW" sz="1600" kern="0" dirty="0"/>
              <a:t>Shared data</a:t>
            </a:r>
          </a:p>
          <a:p>
            <a:pPr marL="685800" lvl="1" indent="-315913">
              <a:spcBef>
                <a:spcPct val="20000"/>
              </a:spcBef>
              <a:buClr>
                <a:schemeClr val="accent2"/>
              </a:buClr>
              <a:buSzPct val="70000"/>
              <a:defRPr/>
            </a:pPr>
            <a:r>
              <a:rPr lang="en-US" altLang="zh-TW" sz="1600" kern="0" dirty="0"/>
              <a:t>#define BUFFER_SIZE 10</a:t>
            </a:r>
          </a:p>
          <a:p>
            <a:pPr marL="685800" lvl="1" indent="-315913">
              <a:spcBef>
                <a:spcPct val="20000"/>
              </a:spcBef>
              <a:buClr>
                <a:schemeClr val="accent2"/>
              </a:buClr>
              <a:buSzPct val="70000"/>
              <a:defRPr/>
            </a:pPr>
            <a:r>
              <a:rPr lang="en-US" altLang="zh-TW" sz="1600" kern="0" dirty="0" err="1"/>
              <a:t>typedef</a:t>
            </a:r>
            <a:r>
              <a:rPr lang="en-US" altLang="zh-TW" sz="1600" kern="0" dirty="0"/>
              <a:t> </a:t>
            </a:r>
            <a:r>
              <a:rPr lang="en-US" altLang="zh-TW" sz="1600" kern="0" dirty="0" err="1"/>
              <a:t>struct</a:t>
            </a:r>
            <a:r>
              <a:rPr lang="en-US" altLang="zh-TW" sz="1600" kern="0" dirty="0"/>
              <a:t> {</a:t>
            </a:r>
          </a:p>
          <a:p>
            <a:pPr marL="685800" lvl="1" indent="-315913">
              <a:spcBef>
                <a:spcPct val="20000"/>
              </a:spcBef>
              <a:buClr>
                <a:schemeClr val="accent2"/>
              </a:buClr>
              <a:buSzPct val="70000"/>
              <a:defRPr/>
            </a:pPr>
            <a:r>
              <a:rPr lang="en-US" altLang="zh-TW" sz="1600" kern="0" dirty="0"/>
              <a:t>	. . .</a:t>
            </a:r>
          </a:p>
          <a:p>
            <a:pPr marL="685800" lvl="1" indent="-315913">
              <a:spcBef>
                <a:spcPct val="20000"/>
              </a:spcBef>
              <a:buClr>
                <a:schemeClr val="accent2"/>
              </a:buClr>
              <a:buSzPct val="70000"/>
              <a:defRPr/>
            </a:pPr>
            <a:r>
              <a:rPr lang="en-US" altLang="zh-TW" sz="1600" kern="0" dirty="0"/>
              <a:t>} item;</a:t>
            </a:r>
          </a:p>
          <a:p>
            <a:pPr marL="685800" lvl="1" indent="-315913">
              <a:spcBef>
                <a:spcPct val="20000"/>
              </a:spcBef>
              <a:buClr>
                <a:schemeClr val="accent2"/>
              </a:buClr>
              <a:buSzPct val="70000"/>
              <a:defRPr/>
            </a:pPr>
            <a:endParaRPr lang="en-US" altLang="zh-TW" sz="1600" kern="0" dirty="0"/>
          </a:p>
          <a:p>
            <a:pPr marL="685800" lvl="1" indent="-315913">
              <a:spcBef>
                <a:spcPct val="20000"/>
              </a:spcBef>
              <a:buClr>
                <a:schemeClr val="accent2"/>
              </a:buClr>
              <a:buSzPct val="70000"/>
              <a:defRPr/>
            </a:pPr>
            <a:r>
              <a:rPr lang="en-US" altLang="zh-TW" sz="1600" kern="0" dirty="0"/>
              <a:t>item buffer[BUFFER_SIZE];</a:t>
            </a:r>
          </a:p>
          <a:p>
            <a:pPr marL="685800" lvl="1" indent="-315913">
              <a:spcBef>
                <a:spcPct val="20000"/>
              </a:spcBef>
              <a:buClr>
                <a:schemeClr val="accent2"/>
              </a:buClr>
              <a:buSzPct val="70000"/>
              <a:defRPr/>
            </a:pPr>
            <a:r>
              <a:rPr lang="en-US" altLang="zh-TW" sz="1600" kern="0" dirty="0" err="1"/>
              <a:t>int</a:t>
            </a:r>
            <a:r>
              <a:rPr lang="en-US" altLang="zh-TW" sz="1600" kern="0" dirty="0"/>
              <a:t> in = 0;</a:t>
            </a:r>
          </a:p>
          <a:p>
            <a:pPr marL="685800" lvl="1" indent="-315913">
              <a:spcBef>
                <a:spcPct val="20000"/>
              </a:spcBef>
              <a:buClr>
                <a:schemeClr val="accent2"/>
              </a:buClr>
              <a:buSzPct val="70000"/>
              <a:defRPr/>
            </a:pPr>
            <a:r>
              <a:rPr lang="en-US" altLang="zh-TW" sz="1600" kern="0" dirty="0" err="1"/>
              <a:t>int</a:t>
            </a:r>
            <a:r>
              <a:rPr lang="en-US" altLang="zh-TW" sz="1600" kern="0" dirty="0"/>
              <a:t> out = 0;</a:t>
            </a:r>
          </a:p>
          <a:p>
            <a:pPr marL="1600200" lvl="3" indent="-315913">
              <a:spcBef>
                <a:spcPct val="20000"/>
              </a:spcBef>
              <a:buClr>
                <a:schemeClr val="accent2"/>
              </a:buClr>
              <a:buSzPct val="70000"/>
              <a:defRPr/>
            </a:pPr>
            <a:endParaRPr lang="zh-TW" altLang="en-US" sz="1600" b="1" kern="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標題 1">
            <a:extLst>
              <a:ext uri="{FF2B5EF4-FFF2-40B4-BE49-F238E27FC236}">
                <a16:creationId xmlns:a16="http://schemas.microsoft.com/office/drawing/2014/main" id="{E963E2A1-9118-490A-95C8-90A19442F239}"/>
              </a:ext>
            </a:extLst>
          </p:cNvPr>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Circular queue </a:t>
            </a:r>
            <a:endParaRPr lang="zh-TW" altLang="en-US">
              <a:latin typeface="Times New Roman" panose="02020603050405020304" pitchFamily="18" charset="0"/>
              <a:cs typeface="Times New Roman" panose="02020603050405020304" pitchFamily="18" charset="0"/>
            </a:endParaRPr>
          </a:p>
        </p:txBody>
      </p:sp>
      <p:sp>
        <p:nvSpPr>
          <p:cNvPr id="50179" name="橢圓 4">
            <a:extLst>
              <a:ext uri="{FF2B5EF4-FFF2-40B4-BE49-F238E27FC236}">
                <a16:creationId xmlns:a16="http://schemas.microsoft.com/office/drawing/2014/main" id="{B457ED20-4D1F-4D4C-A144-148ED8681F1C}"/>
              </a:ext>
            </a:extLst>
          </p:cNvPr>
          <p:cNvSpPr>
            <a:spLocks noChangeArrowheads="1"/>
          </p:cNvSpPr>
          <p:nvPr/>
        </p:nvSpPr>
        <p:spPr bwMode="auto">
          <a:xfrm>
            <a:off x="8085139" y="3387725"/>
            <a:ext cx="1436687" cy="1436688"/>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50180" name="橢圓 5">
            <a:extLst>
              <a:ext uri="{FF2B5EF4-FFF2-40B4-BE49-F238E27FC236}">
                <a16:creationId xmlns:a16="http://schemas.microsoft.com/office/drawing/2014/main" id="{89852726-99E1-4F07-9CB8-55CAD54D6158}"/>
              </a:ext>
            </a:extLst>
          </p:cNvPr>
          <p:cNvSpPr>
            <a:spLocks noChangeArrowheads="1"/>
          </p:cNvSpPr>
          <p:nvPr/>
        </p:nvSpPr>
        <p:spPr bwMode="auto">
          <a:xfrm>
            <a:off x="7607300" y="2844801"/>
            <a:ext cx="2355850" cy="2487613"/>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cxnSp>
        <p:nvCxnSpPr>
          <p:cNvPr id="50181" name="直線接點 7">
            <a:extLst>
              <a:ext uri="{FF2B5EF4-FFF2-40B4-BE49-F238E27FC236}">
                <a16:creationId xmlns:a16="http://schemas.microsoft.com/office/drawing/2014/main" id="{EC1A1CAF-7934-40F8-ADE2-5B098D5B55DD}"/>
              </a:ext>
            </a:extLst>
          </p:cNvPr>
          <p:cNvCxnSpPr>
            <a:cxnSpLocks noChangeShapeType="1"/>
            <a:stCxn id="50180" idx="6"/>
            <a:endCxn id="50179" idx="6"/>
          </p:cNvCxnSpPr>
          <p:nvPr/>
        </p:nvCxnSpPr>
        <p:spPr bwMode="auto">
          <a:xfrm flipH="1">
            <a:off x="9521826" y="4089401"/>
            <a:ext cx="441325" cy="17463"/>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82" name="直線接點 9">
            <a:extLst>
              <a:ext uri="{FF2B5EF4-FFF2-40B4-BE49-F238E27FC236}">
                <a16:creationId xmlns:a16="http://schemas.microsoft.com/office/drawing/2014/main" id="{05CF0BE8-0C15-44FA-B187-936CF4A01EF2}"/>
              </a:ext>
            </a:extLst>
          </p:cNvPr>
          <p:cNvCxnSpPr>
            <a:cxnSpLocks noChangeShapeType="1"/>
            <a:stCxn id="50180" idx="2"/>
            <a:endCxn id="50179" idx="2"/>
          </p:cNvCxnSpPr>
          <p:nvPr/>
        </p:nvCxnSpPr>
        <p:spPr bwMode="auto">
          <a:xfrm>
            <a:off x="7607300" y="4089401"/>
            <a:ext cx="477838" cy="17463"/>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83" name="直線接點 11">
            <a:extLst>
              <a:ext uri="{FF2B5EF4-FFF2-40B4-BE49-F238E27FC236}">
                <a16:creationId xmlns:a16="http://schemas.microsoft.com/office/drawing/2014/main" id="{1284D4DA-6611-4153-A8C5-48C8397F9464}"/>
              </a:ext>
            </a:extLst>
          </p:cNvPr>
          <p:cNvCxnSpPr>
            <a:cxnSpLocks noChangeShapeType="1"/>
            <a:stCxn id="50180" idx="0"/>
            <a:endCxn id="50179" idx="0"/>
          </p:cNvCxnSpPr>
          <p:nvPr/>
        </p:nvCxnSpPr>
        <p:spPr bwMode="auto">
          <a:xfrm>
            <a:off x="8785226" y="2844801"/>
            <a:ext cx="17463" cy="54292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84" name="直線接點 13">
            <a:extLst>
              <a:ext uri="{FF2B5EF4-FFF2-40B4-BE49-F238E27FC236}">
                <a16:creationId xmlns:a16="http://schemas.microsoft.com/office/drawing/2014/main" id="{148BDD39-9ACF-4A49-BB1A-14E25DEB3E95}"/>
              </a:ext>
            </a:extLst>
          </p:cNvPr>
          <p:cNvCxnSpPr>
            <a:cxnSpLocks noChangeShapeType="1"/>
            <a:stCxn id="50180" idx="4"/>
            <a:endCxn id="50179" idx="4"/>
          </p:cNvCxnSpPr>
          <p:nvPr/>
        </p:nvCxnSpPr>
        <p:spPr bwMode="auto">
          <a:xfrm flipV="1">
            <a:off x="8785226" y="4824413"/>
            <a:ext cx="17463" cy="50800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85" name="直線接點 15">
            <a:extLst>
              <a:ext uri="{FF2B5EF4-FFF2-40B4-BE49-F238E27FC236}">
                <a16:creationId xmlns:a16="http://schemas.microsoft.com/office/drawing/2014/main" id="{95691FF3-3A58-4DAD-971F-46365957B4AE}"/>
              </a:ext>
            </a:extLst>
          </p:cNvPr>
          <p:cNvCxnSpPr>
            <a:cxnSpLocks noChangeShapeType="1"/>
            <a:stCxn id="50180" idx="7"/>
            <a:endCxn id="50179" idx="7"/>
          </p:cNvCxnSpPr>
          <p:nvPr/>
        </p:nvCxnSpPr>
        <p:spPr bwMode="auto">
          <a:xfrm flipH="1">
            <a:off x="9310689" y="3208339"/>
            <a:ext cx="307975" cy="39052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86" name="直線接點 17">
            <a:extLst>
              <a:ext uri="{FF2B5EF4-FFF2-40B4-BE49-F238E27FC236}">
                <a16:creationId xmlns:a16="http://schemas.microsoft.com/office/drawing/2014/main" id="{BB0F4334-C340-4CE9-A56A-B5923F7D1416}"/>
              </a:ext>
            </a:extLst>
          </p:cNvPr>
          <p:cNvCxnSpPr>
            <a:cxnSpLocks noChangeShapeType="1"/>
            <a:stCxn id="50180" idx="5"/>
            <a:endCxn id="50179" idx="5"/>
          </p:cNvCxnSpPr>
          <p:nvPr/>
        </p:nvCxnSpPr>
        <p:spPr bwMode="auto">
          <a:xfrm flipH="1" flipV="1">
            <a:off x="9310689" y="4614863"/>
            <a:ext cx="307975" cy="35401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87" name="直線接點 19">
            <a:extLst>
              <a:ext uri="{FF2B5EF4-FFF2-40B4-BE49-F238E27FC236}">
                <a16:creationId xmlns:a16="http://schemas.microsoft.com/office/drawing/2014/main" id="{8B14004C-658B-4A43-A3C4-008691E3305B}"/>
              </a:ext>
            </a:extLst>
          </p:cNvPr>
          <p:cNvCxnSpPr>
            <a:cxnSpLocks noChangeShapeType="1"/>
            <a:stCxn id="50180" idx="3"/>
            <a:endCxn id="50179" idx="3"/>
          </p:cNvCxnSpPr>
          <p:nvPr/>
        </p:nvCxnSpPr>
        <p:spPr bwMode="auto">
          <a:xfrm flipV="1">
            <a:off x="7953376" y="4614863"/>
            <a:ext cx="341313" cy="35401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88" name="直線接點 21">
            <a:extLst>
              <a:ext uri="{FF2B5EF4-FFF2-40B4-BE49-F238E27FC236}">
                <a16:creationId xmlns:a16="http://schemas.microsoft.com/office/drawing/2014/main" id="{7C259D03-8191-4BED-819D-23C86CC7170A}"/>
              </a:ext>
            </a:extLst>
          </p:cNvPr>
          <p:cNvCxnSpPr>
            <a:cxnSpLocks noChangeShapeType="1"/>
            <a:stCxn id="50180" idx="1"/>
            <a:endCxn id="50179" idx="1"/>
          </p:cNvCxnSpPr>
          <p:nvPr/>
        </p:nvCxnSpPr>
        <p:spPr bwMode="auto">
          <a:xfrm>
            <a:off x="7953376" y="3208339"/>
            <a:ext cx="341313" cy="39052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0189" name="文字方塊 22">
            <a:extLst>
              <a:ext uri="{FF2B5EF4-FFF2-40B4-BE49-F238E27FC236}">
                <a16:creationId xmlns:a16="http://schemas.microsoft.com/office/drawing/2014/main" id="{043E2762-5681-4A13-B433-571041DD729C}"/>
              </a:ext>
            </a:extLst>
          </p:cNvPr>
          <p:cNvSpPr txBox="1">
            <a:spLocks noChangeArrowheads="1"/>
          </p:cNvSpPr>
          <p:nvPr/>
        </p:nvSpPr>
        <p:spPr bwMode="auto">
          <a:xfrm>
            <a:off x="9109075" y="2513014"/>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0</a:t>
            </a:r>
            <a:endParaRPr lang="zh-TW" altLang="en-US" sz="2400"/>
          </a:p>
        </p:txBody>
      </p:sp>
      <p:sp>
        <p:nvSpPr>
          <p:cNvPr id="50190" name="文字方塊 23">
            <a:extLst>
              <a:ext uri="{FF2B5EF4-FFF2-40B4-BE49-F238E27FC236}">
                <a16:creationId xmlns:a16="http://schemas.microsoft.com/office/drawing/2014/main" id="{2426FD2C-D810-405B-BE66-DED04FF3CA4B}"/>
              </a:ext>
            </a:extLst>
          </p:cNvPr>
          <p:cNvSpPr txBox="1">
            <a:spLocks noChangeArrowheads="1"/>
          </p:cNvSpPr>
          <p:nvPr/>
        </p:nvSpPr>
        <p:spPr bwMode="auto">
          <a:xfrm>
            <a:off x="9859964" y="3303588"/>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1</a:t>
            </a:r>
            <a:endParaRPr lang="zh-TW" altLang="en-US" sz="2400"/>
          </a:p>
        </p:txBody>
      </p:sp>
      <p:sp>
        <p:nvSpPr>
          <p:cNvPr id="50191" name="文字方塊 24">
            <a:extLst>
              <a:ext uri="{FF2B5EF4-FFF2-40B4-BE49-F238E27FC236}">
                <a16:creationId xmlns:a16="http://schemas.microsoft.com/office/drawing/2014/main" id="{A8EED12D-4F5B-48E7-B1CA-FFDAE9A3BC99}"/>
              </a:ext>
            </a:extLst>
          </p:cNvPr>
          <p:cNvSpPr txBox="1">
            <a:spLocks noChangeArrowheads="1"/>
          </p:cNvSpPr>
          <p:nvPr/>
        </p:nvSpPr>
        <p:spPr bwMode="auto">
          <a:xfrm>
            <a:off x="9891713" y="4365626"/>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2</a:t>
            </a:r>
            <a:endParaRPr lang="zh-TW" altLang="en-US" sz="2400"/>
          </a:p>
        </p:txBody>
      </p:sp>
      <p:sp>
        <p:nvSpPr>
          <p:cNvPr id="50192" name="文字方塊 25">
            <a:extLst>
              <a:ext uri="{FF2B5EF4-FFF2-40B4-BE49-F238E27FC236}">
                <a16:creationId xmlns:a16="http://schemas.microsoft.com/office/drawing/2014/main" id="{D5E3286F-A7F3-4550-9689-3DC1486D3B52}"/>
              </a:ext>
            </a:extLst>
          </p:cNvPr>
          <p:cNvSpPr txBox="1">
            <a:spLocks noChangeArrowheads="1"/>
          </p:cNvSpPr>
          <p:nvPr/>
        </p:nvSpPr>
        <p:spPr bwMode="auto">
          <a:xfrm>
            <a:off x="9204325" y="5173663"/>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3</a:t>
            </a:r>
            <a:endParaRPr lang="zh-TW" altLang="en-US" sz="2400"/>
          </a:p>
        </p:txBody>
      </p:sp>
      <p:sp>
        <p:nvSpPr>
          <p:cNvPr id="50193" name="文字方塊 26">
            <a:extLst>
              <a:ext uri="{FF2B5EF4-FFF2-40B4-BE49-F238E27FC236}">
                <a16:creationId xmlns:a16="http://schemas.microsoft.com/office/drawing/2014/main" id="{5C90E857-1775-4C48-8658-A878AEA6EDED}"/>
              </a:ext>
            </a:extLst>
          </p:cNvPr>
          <p:cNvSpPr txBox="1">
            <a:spLocks noChangeArrowheads="1"/>
          </p:cNvSpPr>
          <p:nvPr/>
        </p:nvSpPr>
        <p:spPr bwMode="auto">
          <a:xfrm>
            <a:off x="7986713" y="518795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4</a:t>
            </a:r>
            <a:endParaRPr lang="zh-TW" altLang="en-US" sz="2400"/>
          </a:p>
        </p:txBody>
      </p:sp>
      <p:sp>
        <p:nvSpPr>
          <p:cNvPr id="50194" name="文字方塊 27">
            <a:extLst>
              <a:ext uri="{FF2B5EF4-FFF2-40B4-BE49-F238E27FC236}">
                <a16:creationId xmlns:a16="http://schemas.microsoft.com/office/drawing/2014/main" id="{3DFFD27E-85CC-4EEC-9C1C-9A97D097DDB4}"/>
              </a:ext>
            </a:extLst>
          </p:cNvPr>
          <p:cNvSpPr txBox="1">
            <a:spLocks noChangeArrowheads="1"/>
          </p:cNvSpPr>
          <p:nvPr/>
        </p:nvSpPr>
        <p:spPr bwMode="auto">
          <a:xfrm>
            <a:off x="7307264" y="4548189"/>
            <a:ext cx="357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5</a:t>
            </a:r>
            <a:endParaRPr lang="zh-TW" altLang="en-US" sz="2400"/>
          </a:p>
        </p:txBody>
      </p:sp>
      <p:sp>
        <p:nvSpPr>
          <p:cNvPr id="50195" name="文字方塊 28">
            <a:extLst>
              <a:ext uri="{FF2B5EF4-FFF2-40B4-BE49-F238E27FC236}">
                <a16:creationId xmlns:a16="http://schemas.microsoft.com/office/drawing/2014/main" id="{39987EC2-16BE-46BC-A4CA-43AC7DCA01CB}"/>
              </a:ext>
            </a:extLst>
          </p:cNvPr>
          <p:cNvSpPr txBox="1">
            <a:spLocks noChangeArrowheads="1"/>
          </p:cNvSpPr>
          <p:nvPr/>
        </p:nvSpPr>
        <p:spPr bwMode="auto">
          <a:xfrm>
            <a:off x="7285038" y="33147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6</a:t>
            </a:r>
            <a:endParaRPr lang="zh-TW" altLang="en-US" sz="2400"/>
          </a:p>
        </p:txBody>
      </p:sp>
      <p:sp>
        <p:nvSpPr>
          <p:cNvPr id="50196" name="文字方塊 29">
            <a:extLst>
              <a:ext uri="{FF2B5EF4-FFF2-40B4-BE49-F238E27FC236}">
                <a16:creationId xmlns:a16="http://schemas.microsoft.com/office/drawing/2014/main" id="{95C7CB9A-992E-4E00-B1DC-7836FCA2D1A0}"/>
              </a:ext>
            </a:extLst>
          </p:cNvPr>
          <p:cNvSpPr txBox="1">
            <a:spLocks noChangeArrowheads="1"/>
          </p:cNvSpPr>
          <p:nvPr/>
        </p:nvSpPr>
        <p:spPr bwMode="auto">
          <a:xfrm>
            <a:off x="8027988" y="255746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7</a:t>
            </a:r>
            <a:endParaRPr lang="zh-TW" altLang="en-US" sz="2400"/>
          </a:p>
        </p:txBody>
      </p:sp>
      <p:cxnSp>
        <p:nvCxnSpPr>
          <p:cNvPr id="50197" name="直線單箭頭接點 31">
            <a:extLst>
              <a:ext uri="{FF2B5EF4-FFF2-40B4-BE49-F238E27FC236}">
                <a16:creationId xmlns:a16="http://schemas.microsoft.com/office/drawing/2014/main" id="{5E959B09-07AF-40AB-8172-B97B19A74EDB}"/>
              </a:ext>
            </a:extLst>
          </p:cNvPr>
          <p:cNvCxnSpPr>
            <a:cxnSpLocks noChangeShapeType="1"/>
          </p:cNvCxnSpPr>
          <p:nvPr/>
        </p:nvCxnSpPr>
        <p:spPr bwMode="auto">
          <a:xfrm flipH="1">
            <a:off x="9529763" y="2478089"/>
            <a:ext cx="182562" cy="446087"/>
          </a:xfrm>
          <a:prstGeom prst="straightConnector1">
            <a:avLst/>
          </a:prstGeom>
          <a:noFill/>
          <a:ln w="381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0198" name="直線單箭頭接點 32">
            <a:extLst>
              <a:ext uri="{FF2B5EF4-FFF2-40B4-BE49-F238E27FC236}">
                <a16:creationId xmlns:a16="http://schemas.microsoft.com/office/drawing/2014/main" id="{9A5E3575-15C1-4A87-9C45-C3C38404E0D9}"/>
              </a:ext>
            </a:extLst>
          </p:cNvPr>
          <p:cNvCxnSpPr>
            <a:cxnSpLocks noChangeShapeType="1"/>
          </p:cNvCxnSpPr>
          <p:nvPr/>
        </p:nvCxnSpPr>
        <p:spPr bwMode="auto">
          <a:xfrm flipH="1">
            <a:off x="9377363" y="2332038"/>
            <a:ext cx="152400" cy="500062"/>
          </a:xfrm>
          <a:prstGeom prst="straightConnector1">
            <a:avLst/>
          </a:prstGeom>
          <a:noFill/>
          <a:ln w="381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50199" name="文字方塊 33">
            <a:extLst>
              <a:ext uri="{FF2B5EF4-FFF2-40B4-BE49-F238E27FC236}">
                <a16:creationId xmlns:a16="http://schemas.microsoft.com/office/drawing/2014/main" id="{CEE7883D-F6A8-4463-BE7E-8241311EE207}"/>
              </a:ext>
            </a:extLst>
          </p:cNvPr>
          <p:cNvSpPr txBox="1">
            <a:spLocks noChangeArrowheads="1"/>
          </p:cNvSpPr>
          <p:nvPr/>
        </p:nvSpPr>
        <p:spPr bwMode="auto">
          <a:xfrm>
            <a:off x="9350376" y="1901826"/>
            <a:ext cx="525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In </a:t>
            </a:r>
            <a:endParaRPr lang="zh-TW" altLang="en-US" sz="2400"/>
          </a:p>
        </p:txBody>
      </p:sp>
      <p:sp>
        <p:nvSpPr>
          <p:cNvPr id="50200" name="文字方塊 35">
            <a:extLst>
              <a:ext uri="{FF2B5EF4-FFF2-40B4-BE49-F238E27FC236}">
                <a16:creationId xmlns:a16="http://schemas.microsoft.com/office/drawing/2014/main" id="{86C5B16B-9D19-4CBF-8F16-35446422F9A6}"/>
              </a:ext>
            </a:extLst>
          </p:cNvPr>
          <p:cNvSpPr txBox="1">
            <a:spLocks noChangeArrowheads="1"/>
          </p:cNvSpPr>
          <p:nvPr/>
        </p:nvSpPr>
        <p:spPr bwMode="auto">
          <a:xfrm>
            <a:off x="9653588" y="2047876"/>
            <a:ext cx="696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out </a:t>
            </a:r>
            <a:endParaRPr lang="zh-TW" altLang="en-US" sz="2400"/>
          </a:p>
        </p:txBody>
      </p:sp>
      <p:sp>
        <p:nvSpPr>
          <p:cNvPr id="37" name="Rectangle 3">
            <a:extLst>
              <a:ext uri="{FF2B5EF4-FFF2-40B4-BE49-F238E27FC236}">
                <a16:creationId xmlns:a16="http://schemas.microsoft.com/office/drawing/2014/main" id="{3E744215-1D6F-444B-AA2E-9114B6EDA222}"/>
              </a:ext>
            </a:extLst>
          </p:cNvPr>
          <p:cNvSpPr txBox="1">
            <a:spLocks noChangeArrowheads="1"/>
          </p:cNvSpPr>
          <p:nvPr/>
        </p:nvSpPr>
        <p:spPr bwMode="auto">
          <a:xfrm>
            <a:off x="661988" y="1480344"/>
            <a:ext cx="8404225" cy="2195513"/>
          </a:xfrm>
          <a:prstGeom prst="rect">
            <a:avLst/>
          </a:prstGeom>
          <a:noFill/>
          <a:ln w="9525">
            <a:noFill/>
            <a:miter lim="800000"/>
            <a:headEnd/>
            <a:tailEnd/>
          </a:ln>
        </p:spPr>
        <p:txBody>
          <a:bodyPr/>
          <a:lstStyle/>
          <a:p>
            <a:pPr marL="342900" indent="-342900">
              <a:spcBef>
                <a:spcPct val="20000"/>
              </a:spcBef>
              <a:buClr>
                <a:schemeClr val="accent1"/>
              </a:buClr>
              <a:buSzPct val="65000"/>
              <a:defRPr/>
            </a:pPr>
            <a:r>
              <a:rPr lang="en-US" altLang="zh-TW" kern="0" dirty="0">
                <a:latin typeface="Monaco" charset="0"/>
              </a:rPr>
              <a:t>item </a:t>
            </a:r>
            <a:r>
              <a:rPr lang="en-US" altLang="zh-TW" kern="0" dirty="0" err="1">
                <a:latin typeface="Monaco" charset="0"/>
              </a:rPr>
              <a:t>nextProduced</a:t>
            </a:r>
            <a:r>
              <a:rPr lang="en-US" altLang="zh-TW" kern="0" dirty="0">
                <a:latin typeface="Monaco" charset="0"/>
              </a:rPr>
              <a:t>;</a:t>
            </a:r>
          </a:p>
          <a:p>
            <a:pPr marL="342900" indent="-342900">
              <a:spcBef>
                <a:spcPct val="20000"/>
              </a:spcBef>
              <a:buClr>
                <a:schemeClr val="accent1"/>
              </a:buClr>
              <a:buSzPct val="65000"/>
              <a:defRPr/>
            </a:pPr>
            <a:r>
              <a:rPr lang="en-US" altLang="zh-TW" kern="0" dirty="0">
                <a:latin typeface="Monaco" charset="0"/>
              </a:rPr>
              <a:t>while (true) {</a:t>
            </a:r>
            <a:br>
              <a:rPr lang="en-US" altLang="zh-TW" kern="0" dirty="0">
                <a:latin typeface="Monaco" charset="0"/>
              </a:rPr>
            </a:br>
            <a:r>
              <a:rPr lang="en-US" altLang="zh-TW" kern="0" dirty="0">
                <a:latin typeface="Monaco" charset="0"/>
              </a:rPr>
              <a:t>     /* Produce an item in </a:t>
            </a:r>
            <a:r>
              <a:rPr lang="en-US" altLang="zh-TW" kern="0" dirty="0" err="1">
                <a:latin typeface="Monaco" charset="0"/>
              </a:rPr>
              <a:t>nextProduced</a:t>
            </a:r>
            <a:r>
              <a:rPr lang="en-US" altLang="zh-TW" kern="0" dirty="0">
                <a:latin typeface="Monaco" charset="0"/>
              </a:rPr>
              <a:t>*/</a:t>
            </a:r>
          </a:p>
          <a:p>
            <a:pPr marL="342900" indent="-342900">
              <a:spcBef>
                <a:spcPct val="20000"/>
              </a:spcBef>
              <a:buClr>
                <a:schemeClr val="accent1"/>
              </a:buClr>
              <a:buSzPct val="65000"/>
              <a:defRPr/>
            </a:pPr>
            <a:r>
              <a:rPr lang="en-US" altLang="zh-TW" kern="0" dirty="0">
                <a:latin typeface="Monaco" charset="0"/>
              </a:rPr>
              <a:t>           while (((in + 1) % BUFFER SIZE)  == out);  //buffer full                            </a:t>
            </a:r>
          </a:p>
          <a:p>
            <a:pPr marL="342900" indent="-342900">
              <a:spcBef>
                <a:spcPct val="20000"/>
              </a:spcBef>
              <a:buClr>
                <a:schemeClr val="accent1"/>
              </a:buClr>
              <a:buSzPct val="65000"/>
              <a:defRPr/>
            </a:pPr>
            <a:r>
              <a:rPr lang="en-US" altLang="zh-TW" kern="0" dirty="0">
                <a:latin typeface="Monaco" charset="0"/>
              </a:rPr>
              <a:t>	      buffer[in] = </a:t>
            </a:r>
            <a:r>
              <a:rPr lang="en-US" altLang="zh-TW" kern="0" dirty="0" err="1">
                <a:latin typeface="Monaco" charset="0"/>
              </a:rPr>
              <a:t>nextProduced</a:t>
            </a:r>
            <a:r>
              <a:rPr lang="en-US" altLang="zh-TW" kern="0" dirty="0">
                <a:latin typeface="Monaco" charset="0"/>
              </a:rPr>
              <a:t>;</a:t>
            </a:r>
          </a:p>
          <a:p>
            <a:pPr marL="342900" indent="-342900">
              <a:spcBef>
                <a:spcPct val="20000"/>
              </a:spcBef>
              <a:buClr>
                <a:schemeClr val="accent1"/>
              </a:buClr>
              <a:buSzPct val="65000"/>
              <a:defRPr/>
            </a:pPr>
            <a:r>
              <a:rPr lang="zh-TW" altLang="en-US" kern="0" dirty="0">
                <a:latin typeface="Monaco" charset="0"/>
              </a:rPr>
              <a:t>           </a:t>
            </a:r>
            <a:r>
              <a:rPr lang="en-US" altLang="zh-TW" kern="0" dirty="0">
                <a:latin typeface="Monaco" charset="0"/>
              </a:rPr>
              <a:t>in = (in + 1) % BUFFER SIZE; </a:t>
            </a:r>
          </a:p>
          <a:p>
            <a:pPr marL="342900" indent="-342900">
              <a:spcBef>
                <a:spcPct val="20000"/>
              </a:spcBef>
              <a:buClr>
                <a:schemeClr val="accent1"/>
              </a:buClr>
              <a:buSzPct val="65000"/>
              <a:defRPr/>
            </a:pPr>
            <a:r>
              <a:rPr lang="en-US" altLang="zh-TW" kern="0" dirty="0">
                <a:latin typeface="Monaco" charset="0"/>
              </a:rPr>
              <a:t>}</a:t>
            </a:r>
          </a:p>
          <a:p>
            <a:pPr marL="342900" indent="-342900">
              <a:spcBef>
                <a:spcPct val="20000"/>
              </a:spcBef>
              <a:buClr>
                <a:schemeClr val="accent1"/>
              </a:buClr>
              <a:buSzPct val="65000"/>
              <a:defRPr/>
            </a:pPr>
            <a:endParaRPr lang="en-US" altLang="zh-TW" kern="0" dirty="0">
              <a:latin typeface="Monaco" charset="0"/>
            </a:endParaRPr>
          </a:p>
          <a:p>
            <a:pPr marL="342900" indent="-342900">
              <a:spcBef>
                <a:spcPct val="20000"/>
              </a:spcBef>
              <a:buClr>
                <a:schemeClr val="accent1"/>
              </a:buClr>
              <a:buSzPct val="65000"/>
              <a:defRPr/>
            </a:pPr>
            <a:endParaRPr lang="en-US" altLang="zh-TW" kern="0" dirty="0">
              <a:latin typeface="Monaco" charset="0"/>
            </a:endParaRPr>
          </a:p>
          <a:p>
            <a:pPr marL="342900" indent="-342900">
              <a:spcBef>
                <a:spcPct val="20000"/>
              </a:spcBef>
              <a:buClr>
                <a:schemeClr val="accent1"/>
              </a:buClr>
              <a:buSzPct val="65000"/>
              <a:defRPr/>
            </a:pPr>
            <a:r>
              <a:rPr lang="en-US" altLang="zh-TW" kern="0" dirty="0">
                <a:latin typeface="Monaco" charset="0"/>
              </a:rPr>
              <a:t>       </a:t>
            </a:r>
          </a:p>
          <a:p>
            <a:pPr marL="342900" indent="-342900">
              <a:spcBef>
                <a:spcPct val="20000"/>
              </a:spcBef>
              <a:buClr>
                <a:schemeClr val="accent1"/>
              </a:buClr>
              <a:buSzPct val="65000"/>
              <a:defRPr/>
            </a:pPr>
            <a:r>
              <a:rPr lang="en-US" altLang="zh-TW" kern="0" dirty="0">
                <a:latin typeface="Monaco" charset="0"/>
              </a:rPr>
              <a:t>	 </a:t>
            </a:r>
          </a:p>
          <a:p>
            <a:pPr marL="1681163" lvl="4" indent="-339725">
              <a:spcBef>
                <a:spcPct val="20000"/>
              </a:spcBef>
              <a:buClr>
                <a:schemeClr val="accent1"/>
              </a:buClr>
              <a:buSzPct val="75000"/>
              <a:defRPr/>
            </a:pPr>
            <a:endParaRPr lang="zh-TW" altLang="en-US" kern="0" dirty="0"/>
          </a:p>
        </p:txBody>
      </p:sp>
      <p:sp>
        <p:nvSpPr>
          <p:cNvPr id="38" name="Rectangle 3">
            <a:extLst>
              <a:ext uri="{FF2B5EF4-FFF2-40B4-BE49-F238E27FC236}">
                <a16:creationId xmlns:a16="http://schemas.microsoft.com/office/drawing/2014/main" id="{71C13E37-5187-42ED-AC8A-3AFB749B896E}"/>
              </a:ext>
            </a:extLst>
          </p:cNvPr>
          <p:cNvSpPr txBox="1">
            <a:spLocks noChangeArrowheads="1"/>
          </p:cNvSpPr>
          <p:nvPr/>
        </p:nvSpPr>
        <p:spPr bwMode="auto">
          <a:xfrm>
            <a:off x="827088" y="3944938"/>
            <a:ext cx="5018088" cy="2266950"/>
          </a:xfrm>
          <a:prstGeom prst="rect">
            <a:avLst/>
          </a:prstGeom>
          <a:noFill/>
          <a:ln w="9525">
            <a:noFill/>
            <a:miter lim="800000"/>
            <a:headEnd/>
            <a:tailEnd/>
          </a:ln>
        </p:spPr>
        <p:txBody>
          <a:bodyPr/>
          <a:lstStyle/>
          <a:p>
            <a:pPr marL="342900" indent="-342900">
              <a:spcBef>
                <a:spcPct val="20000"/>
              </a:spcBef>
              <a:buClr>
                <a:schemeClr val="accent1"/>
              </a:buClr>
              <a:buSzPct val="65000"/>
              <a:defRPr/>
            </a:pPr>
            <a:r>
              <a:rPr lang="en-US" altLang="zh-TW" kern="0" dirty="0">
                <a:latin typeface="Monaco" charset="0"/>
              </a:rPr>
              <a:t>item </a:t>
            </a:r>
            <a:r>
              <a:rPr lang="en-US" altLang="zh-TW" kern="0" dirty="0" err="1">
                <a:latin typeface="Monaco" charset="0"/>
              </a:rPr>
              <a:t>nextConsumed</a:t>
            </a:r>
            <a:r>
              <a:rPr lang="en-US" altLang="zh-TW" kern="0" dirty="0">
                <a:latin typeface="Monaco" charset="0"/>
              </a:rPr>
              <a:t>;	</a:t>
            </a:r>
          </a:p>
          <a:p>
            <a:pPr marL="342900" indent="-342900">
              <a:spcBef>
                <a:spcPct val="20000"/>
              </a:spcBef>
              <a:buClr>
                <a:schemeClr val="accent1"/>
              </a:buClr>
              <a:buSzPct val="65000"/>
              <a:defRPr/>
            </a:pPr>
            <a:r>
              <a:rPr lang="en-US" altLang="zh-TW" kern="0" dirty="0">
                <a:latin typeface="Monaco" charset="0"/>
              </a:rPr>
              <a:t>while (true) {</a:t>
            </a:r>
          </a:p>
          <a:p>
            <a:pPr marL="342900" indent="-342900">
              <a:spcBef>
                <a:spcPct val="20000"/>
              </a:spcBef>
              <a:buClr>
                <a:schemeClr val="accent1"/>
              </a:buClr>
              <a:buSzPct val="65000"/>
              <a:defRPr/>
            </a:pPr>
            <a:r>
              <a:rPr lang="en-US" altLang="zh-TW" kern="0" dirty="0">
                <a:latin typeface="Monaco" charset="0"/>
              </a:rPr>
              <a:t>          while (in == out) ; // buffer is empty</a:t>
            </a:r>
          </a:p>
          <a:p>
            <a:pPr marL="342900" indent="-342900">
              <a:spcBef>
                <a:spcPct val="20000"/>
              </a:spcBef>
              <a:buClr>
                <a:schemeClr val="accent1"/>
              </a:buClr>
              <a:buSzPct val="65000"/>
              <a:defRPr/>
            </a:pPr>
            <a:r>
              <a:rPr lang="en-US" altLang="zh-TW" kern="0" dirty="0">
                <a:latin typeface="Monaco" charset="0"/>
              </a:rPr>
              <a:t>	</a:t>
            </a:r>
            <a:r>
              <a:rPr lang="zh-TW" altLang="en-US" kern="0" dirty="0">
                <a:latin typeface="Monaco" charset="0"/>
              </a:rPr>
              <a:t> </a:t>
            </a:r>
            <a:r>
              <a:rPr lang="en-US" altLang="zh-TW" kern="0" dirty="0">
                <a:latin typeface="Monaco" charset="0"/>
              </a:rPr>
              <a:t>    </a:t>
            </a:r>
            <a:r>
              <a:rPr lang="en-US" altLang="zh-TW" kern="0" dirty="0" err="1">
                <a:latin typeface="Monaco" charset="0"/>
              </a:rPr>
              <a:t>nextConsumed</a:t>
            </a:r>
            <a:r>
              <a:rPr lang="en-US" altLang="zh-TW" kern="0" dirty="0">
                <a:latin typeface="Monaco" charset="0"/>
              </a:rPr>
              <a:t> = buffer[out];</a:t>
            </a:r>
          </a:p>
          <a:p>
            <a:pPr marL="342900" indent="-342900">
              <a:spcBef>
                <a:spcPct val="20000"/>
              </a:spcBef>
              <a:buClr>
                <a:schemeClr val="accent1"/>
              </a:buClr>
              <a:buSzPct val="65000"/>
              <a:defRPr/>
            </a:pPr>
            <a:r>
              <a:rPr lang="zh-TW" altLang="en-US" kern="0" dirty="0">
                <a:latin typeface="Monaco" charset="0"/>
              </a:rPr>
              <a:t>           </a:t>
            </a:r>
            <a:r>
              <a:rPr lang="en-US" altLang="zh-TW" kern="0" dirty="0">
                <a:latin typeface="Monaco" charset="0"/>
              </a:rPr>
              <a:t>out = (out + 1) % BUFFER SIZE;	 </a:t>
            </a:r>
          </a:p>
          <a:p>
            <a:pPr marL="342900" indent="-342900">
              <a:spcBef>
                <a:spcPct val="20000"/>
              </a:spcBef>
              <a:buClr>
                <a:schemeClr val="accent1"/>
              </a:buClr>
              <a:buSzPct val="65000"/>
              <a:defRPr/>
            </a:pPr>
            <a:r>
              <a:rPr lang="en-US" altLang="zh-TW" kern="0" dirty="0">
                <a:latin typeface="Monaco"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1">
            <a:extLst>
              <a:ext uri="{FF2B5EF4-FFF2-40B4-BE49-F238E27FC236}">
                <a16:creationId xmlns:a16="http://schemas.microsoft.com/office/drawing/2014/main" id="{FF46C6F5-D243-416E-8659-F78C1971FDD5}"/>
              </a:ext>
            </a:extLst>
          </p:cNvPr>
          <p:cNvSpPr>
            <a:spLocks noGrp="1" noChangeArrowheads="1"/>
          </p:cNvSpPr>
          <p:nvPr>
            <p:ph type="title"/>
          </p:nvPr>
        </p:nvSpPr>
        <p:spPr/>
        <p:txBody>
          <a:bodyPr/>
          <a:lstStyle/>
          <a:p>
            <a:r>
              <a:rPr lang="en-US" altLang="zh-TW"/>
              <a:t>Producer using shared memory</a:t>
            </a:r>
            <a:endParaRPr lang="zh-TW" altLang="en-US"/>
          </a:p>
        </p:txBody>
      </p:sp>
      <p:sp>
        <p:nvSpPr>
          <p:cNvPr id="51204" name="矩形 5">
            <a:extLst>
              <a:ext uri="{FF2B5EF4-FFF2-40B4-BE49-F238E27FC236}">
                <a16:creationId xmlns:a16="http://schemas.microsoft.com/office/drawing/2014/main" id="{43123ECE-8B97-4CDB-9D09-EA21D9900D18}"/>
              </a:ext>
            </a:extLst>
          </p:cNvPr>
          <p:cNvSpPr>
            <a:spLocks noChangeArrowheads="1"/>
          </p:cNvSpPr>
          <p:nvPr/>
        </p:nvSpPr>
        <p:spPr bwMode="auto">
          <a:xfrm>
            <a:off x="803642" y="1405183"/>
            <a:ext cx="856016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1400" dirty="0">
                <a:latin typeface="Times New Roman" panose="02020603050405020304" pitchFamily="18" charset="0"/>
                <a:cs typeface="Times New Roman" panose="02020603050405020304" pitchFamily="18" charset="0"/>
              </a:rPr>
              <a:t>#include &lt;stdio.h&gt;</a:t>
            </a:r>
          </a:p>
          <a:p>
            <a:r>
              <a:rPr lang="zh-TW" altLang="en-US" sz="1400" dirty="0">
                <a:latin typeface="Times New Roman" panose="02020603050405020304" pitchFamily="18" charset="0"/>
                <a:cs typeface="Times New Roman" panose="02020603050405020304" pitchFamily="18" charset="0"/>
              </a:rPr>
              <a:t>#include &lt;stdlib.h&gt;</a:t>
            </a:r>
          </a:p>
          <a:p>
            <a:r>
              <a:rPr lang="zh-TW" altLang="en-US" sz="1400" dirty="0">
                <a:latin typeface="Times New Roman" panose="02020603050405020304" pitchFamily="18" charset="0"/>
                <a:cs typeface="Times New Roman" panose="02020603050405020304" pitchFamily="18" charset="0"/>
              </a:rPr>
              <a:t>#include &lt;string.h&gt;</a:t>
            </a:r>
          </a:p>
          <a:p>
            <a:r>
              <a:rPr lang="zh-TW" altLang="en-US" sz="1400" dirty="0">
                <a:latin typeface="Times New Roman" panose="02020603050405020304" pitchFamily="18" charset="0"/>
                <a:cs typeface="Times New Roman" panose="02020603050405020304" pitchFamily="18" charset="0"/>
              </a:rPr>
              <a:t>#include &lt;fcntl.h&gt;</a:t>
            </a:r>
          </a:p>
          <a:p>
            <a:r>
              <a:rPr lang="zh-TW" altLang="en-US" sz="1400" dirty="0">
                <a:latin typeface="Times New Roman" panose="02020603050405020304" pitchFamily="18" charset="0"/>
                <a:cs typeface="Times New Roman" panose="02020603050405020304" pitchFamily="18" charset="0"/>
              </a:rPr>
              <a:t>#include &lt;sys/mman.h&gt;</a:t>
            </a:r>
          </a:p>
          <a:p>
            <a:r>
              <a:rPr lang="zh-TW" altLang="en-US" sz="1400" dirty="0">
                <a:latin typeface="Times New Roman" panose="02020603050405020304" pitchFamily="18" charset="0"/>
                <a:cs typeface="Times New Roman" panose="02020603050405020304" pitchFamily="18" charset="0"/>
              </a:rPr>
              <a:t>#include &lt;unistd.h&gt;</a:t>
            </a:r>
          </a:p>
          <a:p>
            <a:r>
              <a:rPr lang="zh-TW" altLang="en-US" sz="1400" dirty="0">
                <a:latin typeface="Times New Roman" panose="02020603050405020304" pitchFamily="18" charset="0"/>
                <a:cs typeface="Times New Roman" panose="02020603050405020304" pitchFamily="18" charset="0"/>
              </a:rPr>
              <a:t>#define N 8</a:t>
            </a:r>
          </a:p>
          <a:p>
            <a:endParaRPr lang="zh-TW" altLang="en-US" sz="1400" dirty="0">
              <a:latin typeface="Times New Roman" panose="02020603050405020304" pitchFamily="18" charset="0"/>
              <a:cs typeface="Times New Roman" panose="02020603050405020304" pitchFamily="18" charset="0"/>
            </a:endParaRPr>
          </a:p>
          <a:p>
            <a:r>
              <a:rPr lang="zh-TW" altLang="en-US" sz="1400" dirty="0">
                <a:latin typeface="Times New Roman" panose="02020603050405020304" pitchFamily="18" charset="0"/>
                <a:cs typeface="Times New Roman" panose="02020603050405020304" pitchFamily="18" charset="0"/>
              </a:rPr>
              <a:t>int main(int argc, char* argv[]){</a:t>
            </a:r>
          </a:p>
          <a:p>
            <a:endParaRPr lang="zh-TW" altLang="en-US" sz="1400" dirty="0">
              <a:latin typeface="Times New Roman" panose="02020603050405020304" pitchFamily="18" charset="0"/>
              <a:cs typeface="Times New Roman" panose="02020603050405020304" pitchFamily="18" charset="0"/>
            </a:endParaRPr>
          </a:p>
          <a:p>
            <a:r>
              <a:rPr lang="zh-TW" altLang="en-US" sz="1400" dirty="0">
                <a:latin typeface="Times New Roman" panose="02020603050405020304" pitchFamily="18" charset="0"/>
                <a:cs typeface="Times New Roman" panose="02020603050405020304" pitchFamily="18" charset="0"/>
              </a:rPr>
              <a:t>	const int SIZE = N*sizeof(int);</a:t>
            </a:r>
          </a:p>
          <a:p>
            <a:r>
              <a:rPr lang="zh-TW" altLang="en-US" sz="1400" dirty="0">
                <a:latin typeface="Times New Roman" panose="02020603050405020304" pitchFamily="18" charset="0"/>
                <a:cs typeface="Times New Roman" panose="02020603050405020304" pitchFamily="18" charset="0"/>
              </a:rPr>
              <a:t>	const char *shm_buffer_name = "shm_buffer";</a:t>
            </a:r>
          </a:p>
          <a:p>
            <a:r>
              <a:rPr lang="zh-TW" altLang="en-US" sz="1400" dirty="0">
                <a:latin typeface="Times New Roman" panose="02020603050405020304" pitchFamily="18" charset="0"/>
                <a:cs typeface="Times New Roman" panose="02020603050405020304" pitchFamily="18" charset="0"/>
              </a:rPr>
              <a:t>	const char *shm_in_name = "shm_in";</a:t>
            </a:r>
          </a:p>
          <a:p>
            <a:r>
              <a:rPr lang="zh-TW" altLang="en-US" sz="1400" dirty="0">
                <a:latin typeface="Times New Roman" panose="02020603050405020304" pitchFamily="18" charset="0"/>
                <a:cs typeface="Times New Roman" panose="02020603050405020304" pitchFamily="18" charset="0"/>
              </a:rPr>
              <a:t>	const char *shm_out_name = "shm_out";</a:t>
            </a:r>
          </a:p>
          <a:p>
            <a:endParaRPr lang="zh-TW" altLang="en-US" sz="1400" dirty="0">
              <a:latin typeface="Times New Roman" panose="02020603050405020304" pitchFamily="18" charset="0"/>
              <a:cs typeface="Times New Roman" panose="02020603050405020304" pitchFamily="18" charset="0"/>
            </a:endParaRPr>
          </a:p>
          <a:p>
            <a:r>
              <a:rPr lang="zh-TW" altLang="en-US" sz="1400" dirty="0">
                <a:latin typeface="Times New Roman" panose="02020603050405020304" pitchFamily="18" charset="0"/>
                <a:cs typeface="Times New Roman" panose="02020603050405020304" pitchFamily="18" charset="0"/>
              </a:rPr>
              <a:t>	if(argc!=2){</a:t>
            </a:r>
          </a:p>
          <a:p>
            <a:r>
              <a:rPr lang="zh-TW" altLang="en-US" sz="1400" dirty="0">
                <a:latin typeface="Times New Roman" panose="02020603050405020304" pitchFamily="18" charset="0"/>
                <a:cs typeface="Times New Roman" panose="02020603050405020304" pitchFamily="18" charset="0"/>
              </a:rPr>
              <a:t>		printf("using command: %s [integer]", argv[0]);</a:t>
            </a:r>
          </a:p>
          <a:p>
            <a:r>
              <a:rPr lang="zh-TW" altLang="en-US" sz="1400" dirty="0">
                <a:latin typeface="Times New Roman" panose="02020603050405020304" pitchFamily="18" charset="0"/>
                <a:cs typeface="Times New Roman" panose="02020603050405020304" pitchFamily="18" charset="0"/>
              </a:rPr>
              <a:t>		exit(1);</a:t>
            </a:r>
          </a:p>
          <a:p>
            <a:r>
              <a:rPr lang="zh-TW" altLang="en-US" sz="1400" dirty="0">
                <a:latin typeface="Times New Roman" panose="02020603050405020304" pitchFamily="18" charset="0"/>
                <a:cs typeface="Times New Roman" panose="02020603050405020304" pitchFamily="18" charset="0"/>
              </a:rPr>
              <a:t>	}</a:t>
            </a:r>
          </a:p>
          <a:p>
            <a:endParaRPr lang="zh-TW" altLang="en-US" sz="1400" dirty="0">
              <a:latin typeface="Times New Roman" panose="02020603050405020304" pitchFamily="18" charset="0"/>
              <a:cs typeface="Times New Roman" panose="02020603050405020304" pitchFamily="18" charset="0"/>
            </a:endParaRPr>
          </a:p>
          <a:p>
            <a:r>
              <a:rPr lang="zh-TW" altLang="en-US" sz="1400" dirty="0">
                <a:latin typeface="Times New Roman" panose="02020603050405020304" pitchFamily="18" charset="0"/>
                <a:cs typeface="Times New Roman" panose="02020603050405020304" pitchFamily="18" charset="0"/>
              </a:rPr>
              <a:t>	int shm_fd, shm_in, shm_out;</a:t>
            </a:r>
          </a:p>
          <a:p>
            <a:r>
              <a:rPr lang="zh-TW" altLang="en-US" sz="1400" dirty="0">
                <a:latin typeface="Times New Roman" panose="02020603050405020304" pitchFamily="18" charset="0"/>
                <a:cs typeface="Times New Roman" panose="02020603050405020304" pitchFamily="18" charset="0"/>
              </a:rPr>
              <a:t>	static int *buffer, *in, *out;</a:t>
            </a:r>
          </a:p>
          <a:p>
            <a:endParaRPr lang="zh-TW" altLang="en-US" sz="1400" dirty="0">
              <a:latin typeface="Times New Roman" panose="02020603050405020304" pitchFamily="18" charset="0"/>
              <a:cs typeface="Times New Roman" panose="02020603050405020304" pitchFamily="18" charset="0"/>
            </a:endParaRPr>
          </a:p>
          <a:p>
            <a:r>
              <a:rPr lang="zh-TW" altLang="en-US" sz="1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3">
            <a:extLst>
              <a:ext uri="{FF2B5EF4-FFF2-40B4-BE49-F238E27FC236}">
                <a16:creationId xmlns:a16="http://schemas.microsoft.com/office/drawing/2014/main" id="{D888DDD2-F56F-4E4E-9F39-5C80B712A7A4}"/>
              </a:ext>
            </a:extLst>
          </p:cNvPr>
          <p:cNvSpPr>
            <a:spLocks noChangeArrowheads="1"/>
          </p:cNvSpPr>
          <p:nvPr/>
        </p:nvSpPr>
        <p:spPr bwMode="auto">
          <a:xfrm>
            <a:off x="1803888" y="305068"/>
            <a:ext cx="828040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1600">
                <a:latin typeface="Times New Roman" panose="02020603050405020304" pitchFamily="18" charset="0"/>
                <a:cs typeface="Times New Roman" panose="02020603050405020304" pitchFamily="18" charset="0"/>
              </a:rPr>
              <a:t>                   /* create the shared memory segment */</a:t>
            </a:r>
          </a:p>
          <a:p>
            <a:r>
              <a:rPr lang="zh-TW" altLang="en-US" sz="1600">
                <a:latin typeface="Times New Roman" panose="02020603050405020304" pitchFamily="18" charset="0"/>
                <a:cs typeface="Times New Roman" panose="02020603050405020304" pitchFamily="18" charset="0"/>
              </a:rPr>
              <a:t>	shm_fd = shm_open(shm_buffer_name, O_CREAT | O_RDWR, 0666);</a:t>
            </a:r>
          </a:p>
          <a:p>
            <a:r>
              <a:rPr lang="zh-TW" altLang="en-US" sz="1600">
                <a:latin typeface="Times New Roman" panose="02020603050405020304" pitchFamily="18" charset="0"/>
                <a:cs typeface="Times New Roman" panose="02020603050405020304" pitchFamily="18" charset="0"/>
              </a:rPr>
              <a:t>	if (shm_fd == -1) {</a:t>
            </a:r>
          </a:p>
          <a:p>
            <a:r>
              <a:rPr lang="zh-TW" altLang="en-US" sz="1600">
                <a:latin typeface="Times New Roman" panose="02020603050405020304" pitchFamily="18" charset="0"/>
                <a:cs typeface="Times New Roman" panose="02020603050405020304" pitchFamily="18" charset="0"/>
              </a:rPr>
              <a:t>		printf("shared memory failed\n");</a:t>
            </a:r>
          </a:p>
          <a:p>
            <a:r>
              <a:rPr lang="zh-TW" altLang="en-US" sz="1600">
                <a:latin typeface="Times New Roman" panose="02020603050405020304" pitchFamily="18" charset="0"/>
                <a:cs typeface="Times New Roman" panose="02020603050405020304" pitchFamily="18" charset="0"/>
              </a:rPr>
              <a:t>		exit(-1);</a:t>
            </a:r>
          </a:p>
          <a:p>
            <a:r>
              <a:rPr lang="zh-TW" altLang="en-US" sz="1600">
                <a:latin typeface="Times New Roman" panose="02020603050405020304" pitchFamily="18" charset="0"/>
                <a:cs typeface="Times New Roman" panose="02020603050405020304" pitchFamily="18" charset="0"/>
              </a:rPr>
              <a:t>	}</a:t>
            </a:r>
          </a:p>
          <a:p>
            <a:r>
              <a:rPr lang="zh-TW" altLang="en-US" sz="1600">
                <a:latin typeface="Times New Roman" panose="02020603050405020304" pitchFamily="18" charset="0"/>
                <a:cs typeface="Times New Roman" panose="02020603050405020304" pitchFamily="18" charset="0"/>
              </a:rPr>
              <a:t>	</a:t>
            </a:r>
          </a:p>
          <a:p>
            <a:r>
              <a:rPr lang="zh-TW" altLang="en-US" sz="1600">
                <a:latin typeface="Times New Roman" panose="02020603050405020304" pitchFamily="18" charset="0"/>
                <a:cs typeface="Times New Roman" panose="02020603050405020304" pitchFamily="18" charset="0"/>
              </a:rPr>
              <a:t>	shm_in = shm_open(shm_in_name, O_CREAT | O_RDWR, 0666);</a:t>
            </a:r>
          </a:p>
          <a:p>
            <a:r>
              <a:rPr lang="zh-TW" altLang="en-US" sz="1600">
                <a:latin typeface="Times New Roman" panose="02020603050405020304" pitchFamily="18" charset="0"/>
                <a:cs typeface="Times New Roman" panose="02020603050405020304" pitchFamily="18" charset="0"/>
              </a:rPr>
              <a:t>	if (shm_in == -1) {</a:t>
            </a:r>
          </a:p>
          <a:p>
            <a:r>
              <a:rPr lang="zh-TW" altLang="en-US" sz="1600">
                <a:latin typeface="Times New Roman" panose="02020603050405020304" pitchFamily="18" charset="0"/>
                <a:cs typeface="Times New Roman" panose="02020603050405020304" pitchFamily="18" charset="0"/>
              </a:rPr>
              <a:t>		printf("shared memory failed\n");</a:t>
            </a:r>
          </a:p>
          <a:p>
            <a:r>
              <a:rPr lang="zh-TW" altLang="en-US" sz="1600">
                <a:latin typeface="Times New Roman" panose="02020603050405020304" pitchFamily="18" charset="0"/>
                <a:cs typeface="Times New Roman" panose="02020603050405020304" pitchFamily="18" charset="0"/>
              </a:rPr>
              <a:t>		exit(-1);</a:t>
            </a:r>
          </a:p>
          <a:p>
            <a:r>
              <a:rPr lang="zh-TW" altLang="en-US" sz="1600">
                <a:latin typeface="Times New Roman" panose="02020603050405020304" pitchFamily="18" charset="0"/>
                <a:cs typeface="Times New Roman" panose="02020603050405020304" pitchFamily="18" charset="0"/>
              </a:rPr>
              <a:t>	}</a:t>
            </a:r>
          </a:p>
          <a:p>
            <a:r>
              <a:rPr lang="zh-TW" altLang="en-US" sz="1600">
                <a:latin typeface="Times New Roman" panose="02020603050405020304" pitchFamily="18" charset="0"/>
                <a:cs typeface="Times New Roman" panose="02020603050405020304" pitchFamily="18" charset="0"/>
              </a:rPr>
              <a:t>	</a:t>
            </a:r>
          </a:p>
          <a:p>
            <a:r>
              <a:rPr lang="zh-TW" altLang="en-US" sz="1600">
                <a:latin typeface="Times New Roman" panose="02020603050405020304" pitchFamily="18" charset="0"/>
                <a:cs typeface="Times New Roman" panose="02020603050405020304" pitchFamily="18" charset="0"/>
              </a:rPr>
              <a:t>	shm_out = shm_open(shm_out_name, O_CREAT | O_RDWR, 0666);</a:t>
            </a:r>
          </a:p>
          <a:p>
            <a:r>
              <a:rPr lang="zh-TW" altLang="en-US" sz="1600">
                <a:latin typeface="Times New Roman" panose="02020603050405020304" pitchFamily="18" charset="0"/>
                <a:cs typeface="Times New Roman" panose="02020603050405020304" pitchFamily="18" charset="0"/>
              </a:rPr>
              <a:t>	if (shm_out == -1) {</a:t>
            </a:r>
          </a:p>
          <a:p>
            <a:r>
              <a:rPr lang="zh-TW" altLang="en-US" sz="1600">
                <a:latin typeface="Times New Roman" panose="02020603050405020304" pitchFamily="18" charset="0"/>
                <a:cs typeface="Times New Roman" panose="02020603050405020304" pitchFamily="18" charset="0"/>
              </a:rPr>
              <a:t>		printf("shared memory failed\n");</a:t>
            </a:r>
          </a:p>
          <a:p>
            <a:r>
              <a:rPr lang="zh-TW" altLang="en-US" sz="1600">
                <a:latin typeface="Times New Roman" panose="02020603050405020304" pitchFamily="18" charset="0"/>
                <a:cs typeface="Times New Roman" panose="02020603050405020304" pitchFamily="18" charset="0"/>
              </a:rPr>
              <a:t>		exit(-1);</a:t>
            </a:r>
          </a:p>
          <a:p>
            <a:r>
              <a:rPr lang="zh-TW" altLang="en-US" sz="1600">
                <a:latin typeface="Times New Roman" panose="02020603050405020304" pitchFamily="18" charset="0"/>
                <a:cs typeface="Times New Roman" panose="02020603050405020304" pitchFamily="18" charset="0"/>
              </a:rPr>
              <a:t>	}</a:t>
            </a:r>
          </a:p>
          <a:p>
            <a:r>
              <a:rPr lang="zh-TW" altLang="en-US" sz="1600">
                <a:latin typeface="Times New Roman" panose="02020603050405020304" pitchFamily="18" charset="0"/>
                <a:cs typeface="Times New Roman" panose="02020603050405020304" pitchFamily="18" charset="0"/>
              </a:rPr>
              <a:t>	</a:t>
            </a:r>
          </a:p>
          <a:p>
            <a:r>
              <a:rPr lang="zh-TW" altLang="en-US" sz="1600">
                <a:latin typeface="Times New Roman" panose="02020603050405020304" pitchFamily="18" charset="0"/>
                <a:cs typeface="Times New Roman" panose="02020603050405020304" pitchFamily="18" charset="0"/>
              </a:rPr>
              <a:t>	/* configure the size of the shared memory segment */</a:t>
            </a:r>
          </a:p>
          <a:p>
            <a:r>
              <a:rPr lang="zh-TW" altLang="en-US" sz="1600">
                <a:latin typeface="Times New Roman" panose="02020603050405020304" pitchFamily="18" charset="0"/>
                <a:cs typeface="Times New Roman" panose="02020603050405020304" pitchFamily="18" charset="0"/>
              </a:rPr>
              <a:t>	ftruncate(shm_fd, SIZE);</a:t>
            </a:r>
          </a:p>
          <a:p>
            <a:r>
              <a:rPr lang="zh-TW" altLang="en-US" sz="1600">
                <a:latin typeface="Times New Roman" panose="02020603050405020304" pitchFamily="18" charset="0"/>
                <a:cs typeface="Times New Roman" panose="02020603050405020304" pitchFamily="18" charset="0"/>
              </a:rPr>
              <a:t>	ftruncate(shm_in, sizeof(int));</a:t>
            </a:r>
          </a:p>
          <a:p>
            <a:r>
              <a:rPr lang="zh-TW" altLang="en-US" sz="1600">
                <a:latin typeface="Times New Roman" panose="02020603050405020304" pitchFamily="18" charset="0"/>
                <a:cs typeface="Times New Roman" panose="02020603050405020304" pitchFamily="18" charset="0"/>
              </a:rPr>
              <a:t>	ftruncate(shm_out, sizeof(int));</a:t>
            </a:r>
          </a:p>
          <a:p>
            <a:endParaRPr lang="zh-TW" altLang="en-US" sz="1600">
              <a:latin typeface="Times New Roman" panose="02020603050405020304" pitchFamily="18" charset="0"/>
              <a:cs typeface="Times New Roman" panose="02020603050405020304" pitchFamily="18" charset="0"/>
            </a:endParaRPr>
          </a:p>
          <a:p>
            <a:r>
              <a:rPr lang="zh-TW" altLang="en-US" sz="1600">
                <a:latin typeface="Times New Roman" panose="02020603050405020304" pitchFamily="18" charset="0"/>
                <a:cs typeface="Times New Roman" panose="02020603050405020304" pitchFamily="18"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3">
            <a:extLst>
              <a:ext uri="{FF2B5EF4-FFF2-40B4-BE49-F238E27FC236}">
                <a16:creationId xmlns:a16="http://schemas.microsoft.com/office/drawing/2014/main" id="{4BEEF227-4424-4402-99A4-FCF3BB14AD66}"/>
              </a:ext>
            </a:extLst>
          </p:cNvPr>
          <p:cNvSpPr>
            <a:spLocks noChangeArrowheads="1"/>
          </p:cNvSpPr>
          <p:nvPr/>
        </p:nvSpPr>
        <p:spPr bwMode="auto">
          <a:xfrm>
            <a:off x="2008188" y="301626"/>
            <a:ext cx="8640762"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1400" dirty="0">
                <a:latin typeface="Times New Roman" panose="02020603050405020304" pitchFamily="18" charset="0"/>
                <a:cs typeface="Times New Roman" panose="02020603050405020304" pitchFamily="18" charset="0"/>
              </a:rPr>
              <a:t>                   /* now map the shared memory segment in the address space of the process */</a:t>
            </a:r>
          </a:p>
          <a:p>
            <a:r>
              <a:rPr lang="zh-TW" altLang="en-US" sz="1400" dirty="0">
                <a:latin typeface="Times New Roman" panose="02020603050405020304" pitchFamily="18" charset="0"/>
                <a:cs typeface="Times New Roman" panose="02020603050405020304" pitchFamily="18" charset="0"/>
              </a:rPr>
              <a:t>	buffer = (int *)mmap(0, SIZE, PROT_READ | PROT_WRITE, MAP_SHARED, shm_fd, 0);</a:t>
            </a:r>
          </a:p>
          <a:p>
            <a:r>
              <a:rPr lang="zh-TW" altLang="en-US" sz="1400" dirty="0">
                <a:latin typeface="Times New Roman" panose="02020603050405020304" pitchFamily="18" charset="0"/>
                <a:cs typeface="Times New Roman" panose="02020603050405020304" pitchFamily="18" charset="0"/>
              </a:rPr>
              <a:t>	if (buffer == MAP_FAILED) {</a:t>
            </a:r>
          </a:p>
          <a:p>
            <a:r>
              <a:rPr lang="zh-TW" altLang="en-US" sz="1400" dirty="0">
                <a:latin typeface="Times New Roman" panose="02020603050405020304" pitchFamily="18" charset="0"/>
                <a:cs typeface="Times New Roman" panose="02020603050405020304" pitchFamily="18" charset="0"/>
              </a:rPr>
              <a:t>		printf("Map buffer failed\n");</a:t>
            </a:r>
          </a:p>
          <a:p>
            <a:r>
              <a:rPr lang="zh-TW" altLang="en-US" sz="1400" dirty="0">
                <a:latin typeface="Times New Roman" panose="02020603050405020304" pitchFamily="18" charset="0"/>
                <a:cs typeface="Times New Roman" panose="02020603050405020304" pitchFamily="18" charset="0"/>
              </a:rPr>
              <a:t>		return -1;</a:t>
            </a:r>
          </a:p>
          <a:p>
            <a:r>
              <a:rPr lang="zh-TW" altLang="en-US" sz="1400" dirty="0">
                <a:latin typeface="Times New Roman" panose="02020603050405020304" pitchFamily="18" charset="0"/>
                <a:cs typeface="Times New Roman" panose="02020603050405020304" pitchFamily="18" charset="0"/>
              </a:rPr>
              <a:t>	}</a:t>
            </a:r>
          </a:p>
          <a:p>
            <a:endParaRPr lang="zh-TW" altLang="en-US" sz="1400" dirty="0">
              <a:latin typeface="Times New Roman" panose="02020603050405020304" pitchFamily="18" charset="0"/>
              <a:cs typeface="Times New Roman" panose="02020603050405020304" pitchFamily="18" charset="0"/>
            </a:endParaRPr>
          </a:p>
          <a:p>
            <a:r>
              <a:rPr lang="zh-TW" altLang="en-US" sz="1400" dirty="0">
                <a:latin typeface="Times New Roman" panose="02020603050405020304" pitchFamily="18" charset="0"/>
                <a:cs typeface="Times New Roman" panose="02020603050405020304" pitchFamily="18" charset="0"/>
              </a:rPr>
              <a:t>	in = (int*)mmap(0, sizeof(int), PROT_READ | PROT_WRITE, MAP_SHARED, shm_in, 0);</a:t>
            </a:r>
          </a:p>
          <a:p>
            <a:r>
              <a:rPr lang="zh-TW" altLang="en-US" sz="1400" dirty="0">
                <a:latin typeface="Times New Roman" panose="02020603050405020304" pitchFamily="18" charset="0"/>
                <a:cs typeface="Times New Roman" panose="02020603050405020304" pitchFamily="18" charset="0"/>
              </a:rPr>
              <a:t>	if (in == MAP_FAILED) {</a:t>
            </a:r>
          </a:p>
          <a:p>
            <a:r>
              <a:rPr lang="zh-TW" altLang="en-US" sz="1400" dirty="0">
                <a:latin typeface="Times New Roman" panose="02020603050405020304" pitchFamily="18" charset="0"/>
                <a:cs typeface="Times New Roman" panose="02020603050405020304" pitchFamily="18" charset="0"/>
              </a:rPr>
              <a:t>		printf("Map in failed\n");</a:t>
            </a:r>
          </a:p>
          <a:p>
            <a:r>
              <a:rPr lang="zh-TW" altLang="en-US" sz="1400" dirty="0">
                <a:latin typeface="Times New Roman" panose="02020603050405020304" pitchFamily="18" charset="0"/>
                <a:cs typeface="Times New Roman" panose="02020603050405020304" pitchFamily="18" charset="0"/>
              </a:rPr>
              <a:t>		return -1;</a:t>
            </a:r>
          </a:p>
          <a:p>
            <a:r>
              <a:rPr lang="zh-TW" altLang="en-US" sz="1400" dirty="0">
                <a:latin typeface="Times New Roman" panose="02020603050405020304" pitchFamily="18" charset="0"/>
                <a:cs typeface="Times New Roman" panose="02020603050405020304" pitchFamily="18" charset="0"/>
              </a:rPr>
              <a:t>	}</a:t>
            </a:r>
          </a:p>
          <a:p>
            <a:r>
              <a:rPr lang="zh-TW" altLang="en-US" sz="1400" dirty="0">
                <a:latin typeface="Times New Roman" panose="02020603050405020304" pitchFamily="18" charset="0"/>
                <a:cs typeface="Times New Roman" panose="02020603050405020304" pitchFamily="18" charset="0"/>
              </a:rPr>
              <a:t>	out = (int*)mmap(0, sizeof(int), PROT_READ | PROT_WRITE, MAP_SHARED, shm_out, 0);</a:t>
            </a:r>
          </a:p>
          <a:p>
            <a:r>
              <a:rPr lang="zh-TW" altLang="en-US" sz="1400" dirty="0">
                <a:latin typeface="Times New Roman" panose="02020603050405020304" pitchFamily="18" charset="0"/>
                <a:cs typeface="Times New Roman" panose="02020603050405020304" pitchFamily="18" charset="0"/>
              </a:rPr>
              <a:t>	if (out == MAP_FAILED) {</a:t>
            </a:r>
          </a:p>
          <a:p>
            <a:r>
              <a:rPr lang="zh-TW" altLang="en-US" sz="1400" dirty="0">
                <a:latin typeface="Times New Roman" panose="02020603050405020304" pitchFamily="18" charset="0"/>
                <a:cs typeface="Times New Roman" panose="02020603050405020304" pitchFamily="18" charset="0"/>
              </a:rPr>
              <a:t>		printf(" Map out failed\n");</a:t>
            </a:r>
          </a:p>
          <a:p>
            <a:r>
              <a:rPr lang="zh-TW" altLang="en-US" sz="1400" dirty="0">
                <a:latin typeface="Times New Roman" panose="02020603050405020304" pitchFamily="18" charset="0"/>
                <a:cs typeface="Times New Roman" panose="02020603050405020304" pitchFamily="18" charset="0"/>
              </a:rPr>
              <a:t>		return -1;</a:t>
            </a:r>
          </a:p>
          <a:p>
            <a:r>
              <a:rPr lang="zh-TW" altLang="en-US" sz="1400" dirty="0">
                <a:latin typeface="Times New Roman" panose="02020603050405020304" pitchFamily="18" charset="0"/>
                <a:cs typeface="Times New Roman" panose="02020603050405020304" pitchFamily="18" charset="0"/>
              </a:rPr>
              <a:t>	}</a:t>
            </a:r>
          </a:p>
          <a:p>
            <a:endParaRPr lang="zh-TW" altLang="en-US" sz="1400" dirty="0">
              <a:latin typeface="Times New Roman" panose="02020603050405020304" pitchFamily="18" charset="0"/>
              <a:cs typeface="Times New Roman" panose="02020603050405020304" pitchFamily="18" charset="0"/>
            </a:endParaRPr>
          </a:p>
          <a:p>
            <a:r>
              <a:rPr lang="zh-TW" altLang="en-US" sz="1400" dirty="0">
                <a:latin typeface="Times New Roman" panose="02020603050405020304" pitchFamily="18" charset="0"/>
                <a:cs typeface="Times New Roman" panose="02020603050405020304" pitchFamily="18" charset="0"/>
              </a:rPr>
              <a:t>	while((*in+1)%N==*out){</a:t>
            </a:r>
          </a:p>
          <a:p>
            <a:r>
              <a:rPr lang="zh-TW" altLang="en-US" sz="1400" dirty="0">
                <a:latin typeface="Times New Roman" panose="02020603050405020304" pitchFamily="18" charset="0"/>
                <a:cs typeface="Times New Roman" panose="02020603050405020304" pitchFamily="18" charset="0"/>
              </a:rPr>
              <a:t>		printf("buffer is full!\n");</a:t>
            </a:r>
          </a:p>
          <a:p>
            <a:r>
              <a:rPr lang="zh-TW" altLang="en-US" sz="1400" dirty="0">
                <a:latin typeface="Times New Roman" panose="02020603050405020304" pitchFamily="18" charset="0"/>
                <a:cs typeface="Times New Roman" panose="02020603050405020304" pitchFamily="18" charset="0"/>
              </a:rPr>
              <a:t>		exit(1);	</a:t>
            </a:r>
          </a:p>
          <a:p>
            <a:r>
              <a:rPr lang="zh-TW" altLang="en-US" sz="1400" dirty="0">
                <a:latin typeface="Times New Roman" panose="02020603050405020304" pitchFamily="18" charset="0"/>
                <a:cs typeface="Times New Roman" panose="02020603050405020304" pitchFamily="18" charset="0"/>
              </a:rPr>
              <a:t>	}</a:t>
            </a:r>
          </a:p>
          <a:p>
            <a:endParaRPr lang="zh-TW" altLang="en-US" sz="1400" dirty="0">
              <a:latin typeface="Times New Roman" panose="02020603050405020304" pitchFamily="18" charset="0"/>
              <a:cs typeface="Times New Roman" panose="02020603050405020304" pitchFamily="18" charset="0"/>
            </a:endParaRPr>
          </a:p>
          <a:p>
            <a:r>
              <a:rPr lang="zh-TW" altLang="en-US" sz="1400" dirty="0">
                <a:latin typeface="Times New Roman" panose="02020603050405020304" pitchFamily="18" charset="0"/>
                <a:cs typeface="Times New Roman" panose="02020603050405020304" pitchFamily="18" charset="0"/>
              </a:rPr>
              <a:t>	buffer[*in] = atoi(argv[1]);</a:t>
            </a:r>
          </a:p>
          <a:p>
            <a:r>
              <a:rPr lang="zh-TW" altLang="en-US" sz="1400" dirty="0">
                <a:latin typeface="Times New Roman" panose="02020603050405020304" pitchFamily="18" charset="0"/>
                <a:cs typeface="Times New Roman" panose="02020603050405020304" pitchFamily="18" charset="0"/>
              </a:rPr>
              <a:t>	printf("Produce buffer[%d]: %d\n", *in, buffer[*in]);</a:t>
            </a:r>
          </a:p>
          <a:p>
            <a:r>
              <a:rPr lang="zh-TW" altLang="en-US" sz="1400" dirty="0">
                <a:latin typeface="Times New Roman" panose="02020603050405020304" pitchFamily="18" charset="0"/>
                <a:cs typeface="Times New Roman" panose="02020603050405020304" pitchFamily="18" charset="0"/>
              </a:rPr>
              <a:t>	*in = (*in + 1)%N;</a:t>
            </a:r>
          </a:p>
          <a:p>
            <a:r>
              <a:rPr lang="zh-TW" altLang="en-US" sz="1400" dirty="0">
                <a:latin typeface="Times New Roman" panose="02020603050405020304" pitchFamily="18" charset="0"/>
                <a:cs typeface="Times New Roman" panose="02020603050405020304" pitchFamily="18" charset="0"/>
              </a:rPr>
              <a:t>	</a:t>
            </a:r>
          </a:p>
          <a:p>
            <a:r>
              <a:rPr lang="zh-TW" altLang="en-US" sz="1400" dirty="0">
                <a:latin typeface="Times New Roman" panose="02020603050405020304" pitchFamily="18" charset="0"/>
                <a:cs typeface="Times New Roman" panose="02020603050405020304" pitchFamily="18" charset="0"/>
              </a:rPr>
              <a:t>	printf("Next in:%d, out:%d\n", *in, *out);	</a:t>
            </a:r>
          </a:p>
          <a:p>
            <a:r>
              <a:rPr lang="zh-TW" altLang="en-US" sz="1400" dirty="0">
                <a:latin typeface="Times New Roman" panose="02020603050405020304" pitchFamily="18" charset="0"/>
                <a:cs typeface="Times New Roman" panose="02020603050405020304" pitchFamily="18" charset="0"/>
              </a:rPr>
              <a:t>	return 0;</a:t>
            </a:r>
          </a:p>
          <a:p>
            <a:r>
              <a:rPr lang="zh-TW" altLang="en-US" sz="1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2E45D66B-9EF6-4818-9867-C473472914B6}"/>
              </a:ext>
            </a:extLst>
          </p:cNvPr>
          <p:cNvSpPr>
            <a:spLocks noGrp="1" noChangeArrowheads="1"/>
          </p:cNvSpPr>
          <p:nvPr>
            <p:ph type="title"/>
          </p:nvPr>
        </p:nvSpPr>
        <p:spPr/>
        <p:txBody>
          <a:bodyPr/>
          <a:lstStyle/>
          <a:p>
            <a:r>
              <a:rPr lang="zh-TW" altLang="en-US" dirty="0"/>
              <a:t>行程控制表</a:t>
            </a:r>
            <a:br>
              <a:rPr lang="zh-TW" altLang="en-US" dirty="0">
                <a:solidFill>
                  <a:srgbClr val="000000"/>
                </a:solidFill>
                <a:latin typeface="Times New Roman" panose="02020603050405020304" pitchFamily="18" charset="0"/>
              </a:rPr>
            </a:br>
            <a:endParaRPr lang="zh-TW" altLang="en-US" dirty="0"/>
          </a:p>
        </p:txBody>
      </p:sp>
      <p:sp>
        <p:nvSpPr>
          <p:cNvPr id="10243" name="Rectangle 3">
            <a:extLst>
              <a:ext uri="{FF2B5EF4-FFF2-40B4-BE49-F238E27FC236}">
                <a16:creationId xmlns:a16="http://schemas.microsoft.com/office/drawing/2014/main" id="{EB790474-58A3-4053-B760-7F1177D81B5C}"/>
              </a:ext>
            </a:extLst>
          </p:cNvPr>
          <p:cNvSpPr>
            <a:spLocks noGrp="1" noChangeArrowheads="1"/>
          </p:cNvSpPr>
          <p:nvPr>
            <p:ph idx="1"/>
          </p:nvPr>
        </p:nvSpPr>
        <p:spPr/>
        <p:txBody>
          <a:bodyPr/>
          <a:lstStyle/>
          <a:p>
            <a:pPr eaLnBrk="1" hangingPunct="1"/>
            <a:r>
              <a:rPr lang="zh-TW" altLang="en-US" sz="2000" dirty="0">
                <a:solidFill>
                  <a:schemeClr val="tx1"/>
                </a:solidFill>
              </a:rPr>
              <a:t>每一個行程在作業系統之中都對應著一個</a:t>
            </a:r>
            <a:r>
              <a:rPr lang="zh-TW" altLang="en-US" sz="2000" b="1" dirty="0">
                <a:solidFill>
                  <a:schemeClr val="tx1"/>
                </a:solidFill>
              </a:rPr>
              <a:t>行程控制表 </a:t>
            </a:r>
            <a:r>
              <a:rPr lang="en-US" altLang="zh-TW" sz="2000" b="1" dirty="0">
                <a:solidFill>
                  <a:schemeClr val="tx1"/>
                </a:solidFill>
              </a:rPr>
              <a:t>(Process control block (PCB)</a:t>
            </a:r>
            <a:r>
              <a:rPr lang="zh-TW" altLang="en-US" sz="2000" dirty="0">
                <a:solidFill>
                  <a:schemeClr val="tx1"/>
                </a:solidFill>
              </a:rPr>
              <a:t>或稱</a:t>
            </a:r>
            <a:r>
              <a:rPr lang="zh-TW" altLang="en-US" sz="2000" b="1" dirty="0">
                <a:solidFill>
                  <a:schemeClr val="tx1"/>
                </a:solidFill>
              </a:rPr>
              <a:t>任務控制表 </a:t>
            </a:r>
            <a:r>
              <a:rPr lang="en-US" altLang="zh-TW" sz="2000" b="1" dirty="0">
                <a:solidFill>
                  <a:schemeClr val="tx1"/>
                </a:solidFill>
              </a:rPr>
              <a:t>(task control block)</a:t>
            </a:r>
            <a:r>
              <a:rPr lang="zh-TW" altLang="en-US" sz="2000" dirty="0">
                <a:solidFill>
                  <a:schemeClr val="tx1"/>
                </a:solidFill>
              </a:rPr>
              <a:t>，如圖。</a:t>
            </a:r>
          </a:p>
          <a:p>
            <a:pPr eaLnBrk="1" hangingPunct="1"/>
            <a:r>
              <a:rPr lang="zh-TW" altLang="en-US" sz="2000" dirty="0">
                <a:solidFill>
                  <a:schemeClr val="tx1"/>
                </a:solidFill>
              </a:rPr>
              <a:t>行程控制表 </a:t>
            </a:r>
            <a:r>
              <a:rPr lang="en-US" altLang="zh-TW" sz="2000" dirty="0">
                <a:solidFill>
                  <a:schemeClr val="tx1"/>
                </a:solidFill>
              </a:rPr>
              <a:t>(PCB)</a:t>
            </a:r>
            <a:r>
              <a:rPr lang="zh-TW" altLang="en-US" sz="2000" dirty="0">
                <a:solidFill>
                  <a:schemeClr val="tx1"/>
                </a:solidFill>
              </a:rPr>
              <a:t>記載所代表的行程之相關資訊，包括</a:t>
            </a:r>
            <a:r>
              <a:rPr lang="en-US" altLang="zh-TW" sz="2000" dirty="0">
                <a:solidFill>
                  <a:schemeClr val="tx1"/>
                </a:solidFill>
              </a:rPr>
              <a:t>:</a:t>
            </a:r>
          </a:p>
          <a:p>
            <a:pPr lvl="1" eaLnBrk="1" hangingPunct="1"/>
            <a:r>
              <a:rPr lang="zh-TW" altLang="en-US" dirty="0">
                <a:solidFill>
                  <a:schemeClr val="tx1"/>
                </a:solidFill>
              </a:rPr>
              <a:t>行程狀態</a:t>
            </a:r>
            <a:r>
              <a:rPr lang="en-US" altLang="zh-TW" dirty="0">
                <a:solidFill>
                  <a:schemeClr val="tx1"/>
                </a:solidFill>
              </a:rPr>
              <a:t>:</a:t>
            </a:r>
            <a:r>
              <a:rPr lang="zh-TW" altLang="en-US" dirty="0">
                <a:solidFill>
                  <a:schemeClr val="tx1"/>
                </a:solidFill>
              </a:rPr>
              <a:t>可以是</a:t>
            </a:r>
            <a:r>
              <a:rPr lang="en-US" altLang="zh-TW" dirty="0">
                <a:solidFill>
                  <a:schemeClr val="tx1"/>
                </a:solidFill>
              </a:rPr>
              <a:t>new</a:t>
            </a:r>
            <a:r>
              <a:rPr lang="zh-TW" altLang="en-US" dirty="0">
                <a:solidFill>
                  <a:schemeClr val="tx1"/>
                </a:solidFill>
              </a:rPr>
              <a:t>、</a:t>
            </a:r>
            <a:r>
              <a:rPr lang="en-US" altLang="zh-TW" dirty="0">
                <a:solidFill>
                  <a:schemeClr val="tx1"/>
                </a:solidFill>
              </a:rPr>
              <a:t>ready</a:t>
            </a:r>
            <a:r>
              <a:rPr lang="zh-TW" altLang="en-US" dirty="0">
                <a:solidFill>
                  <a:schemeClr val="tx1"/>
                </a:solidFill>
              </a:rPr>
              <a:t>、</a:t>
            </a:r>
            <a:r>
              <a:rPr lang="en-US" altLang="zh-TW" dirty="0">
                <a:solidFill>
                  <a:schemeClr val="tx1"/>
                </a:solidFill>
              </a:rPr>
              <a:t>running</a:t>
            </a:r>
            <a:r>
              <a:rPr lang="zh-TW" altLang="en-US" dirty="0">
                <a:solidFill>
                  <a:schemeClr val="tx1"/>
                </a:solidFill>
              </a:rPr>
              <a:t>、</a:t>
            </a:r>
            <a:r>
              <a:rPr lang="en-US" altLang="zh-TW" dirty="0">
                <a:solidFill>
                  <a:schemeClr val="tx1"/>
                </a:solidFill>
              </a:rPr>
              <a:t>waiting</a:t>
            </a:r>
            <a:r>
              <a:rPr lang="zh-TW" altLang="en-US" dirty="0">
                <a:solidFill>
                  <a:schemeClr val="tx1"/>
                </a:solidFill>
              </a:rPr>
              <a:t>或</a:t>
            </a:r>
            <a:r>
              <a:rPr lang="en-US" altLang="zh-TW" dirty="0">
                <a:solidFill>
                  <a:schemeClr val="tx1"/>
                </a:solidFill>
              </a:rPr>
              <a:t>halted</a:t>
            </a:r>
            <a:r>
              <a:rPr lang="zh-TW" altLang="en-US" dirty="0">
                <a:solidFill>
                  <a:schemeClr val="tx1"/>
                </a:solidFill>
              </a:rPr>
              <a:t>等。</a:t>
            </a:r>
          </a:p>
          <a:p>
            <a:pPr lvl="1" eaLnBrk="1" hangingPunct="1"/>
            <a:r>
              <a:rPr lang="zh-TW" altLang="en-US" dirty="0">
                <a:solidFill>
                  <a:schemeClr val="tx1"/>
                </a:solidFill>
              </a:rPr>
              <a:t>程式計數器</a:t>
            </a:r>
            <a:r>
              <a:rPr lang="en-US" altLang="zh-TW" dirty="0">
                <a:solidFill>
                  <a:schemeClr val="tx1"/>
                </a:solidFill>
              </a:rPr>
              <a:t>(program counter):</a:t>
            </a:r>
            <a:r>
              <a:rPr lang="zh-TW" altLang="en-US" dirty="0">
                <a:solidFill>
                  <a:schemeClr val="tx1"/>
                </a:solidFill>
              </a:rPr>
              <a:t>指明該行程接著要執行的指令位址。</a:t>
            </a:r>
          </a:p>
        </p:txBody>
      </p:sp>
      <p:pic>
        <p:nvPicPr>
          <p:cNvPr id="10244" name="Picture 9">
            <a:extLst>
              <a:ext uri="{FF2B5EF4-FFF2-40B4-BE49-F238E27FC236}">
                <a16:creationId xmlns:a16="http://schemas.microsoft.com/office/drawing/2014/main" id="{5C534424-166B-4D0D-87B2-432CE4BF4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7705" y="2801302"/>
            <a:ext cx="2584450"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a:extLst>
              <a:ext uri="{FF2B5EF4-FFF2-40B4-BE49-F238E27FC236}">
                <a16:creationId xmlns:a16="http://schemas.microsoft.com/office/drawing/2014/main" id="{A3E5B151-3655-4D6E-93C4-78E92DFB8B51}"/>
              </a:ext>
            </a:extLst>
          </p:cNvPr>
          <p:cNvSpPr>
            <a:spLocks noGrp="1" noChangeArrowheads="1"/>
          </p:cNvSpPr>
          <p:nvPr>
            <p:ph type="title"/>
          </p:nvPr>
        </p:nvSpPr>
        <p:spPr/>
        <p:txBody>
          <a:bodyPr/>
          <a:lstStyle/>
          <a:p>
            <a:r>
              <a:rPr lang="en-US" altLang="zh-TW"/>
              <a:t>Example</a:t>
            </a:r>
            <a:endParaRPr lang="zh-TW" altLang="en-US"/>
          </a:p>
        </p:txBody>
      </p:sp>
      <p:pic>
        <p:nvPicPr>
          <p:cNvPr id="54275" name="內容版面配置區 3">
            <a:extLst>
              <a:ext uri="{FF2B5EF4-FFF2-40B4-BE49-F238E27FC236}">
                <a16:creationId xmlns:a16="http://schemas.microsoft.com/office/drawing/2014/main" id="{165FB6E1-EDE4-45EC-A888-8804D37700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22839" y="1583715"/>
            <a:ext cx="5287963" cy="3230562"/>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a:extLst>
              <a:ext uri="{FF2B5EF4-FFF2-40B4-BE49-F238E27FC236}">
                <a16:creationId xmlns:a16="http://schemas.microsoft.com/office/drawing/2014/main" id="{A5B158BA-309F-4E6B-A21A-D49E0E06C365}"/>
              </a:ext>
            </a:extLst>
          </p:cNvPr>
          <p:cNvSpPr>
            <a:spLocks noGrp="1" noChangeArrowheads="1"/>
          </p:cNvSpPr>
          <p:nvPr>
            <p:ph type="title"/>
          </p:nvPr>
        </p:nvSpPr>
        <p:spPr/>
        <p:txBody>
          <a:bodyPr/>
          <a:lstStyle/>
          <a:p>
            <a:r>
              <a:rPr lang="en-US" altLang="zh-TW"/>
              <a:t>Consumer using shared memory</a:t>
            </a:r>
            <a:endParaRPr lang="zh-TW" altLang="en-US"/>
          </a:p>
        </p:txBody>
      </p:sp>
      <p:sp>
        <p:nvSpPr>
          <p:cNvPr id="55299" name="矩形 3">
            <a:extLst>
              <a:ext uri="{FF2B5EF4-FFF2-40B4-BE49-F238E27FC236}">
                <a16:creationId xmlns:a16="http://schemas.microsoft.com/office/drawing/2014/main" id="{7CF61D64-55DE-4EA3-8DB4-E8D76952A1FB}"/>
              </a:ext>
            </a:extLst>
          </p:cNvPr>
          <p:cNvSpPr>
            <a:spLocks noChangeArrowheads="1"/>
          </p:cNvSpPr>
          <p:nvPr/>
        </p:nvSpPr>
        <p:spPr bwMode="auto">
          <a:xfrm>
            <a:off x="754186" y="1416050"/>
            <a:ext cx="85693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1400" dirty="0"/>
              <a:t>#include &lt;stdio.h&gt;</a:t>
            </a:r>
          </a:p>
          <a:p>
            <a:r>
              <a:rPr lang="zh-TW" altLang="en-US" sz="1400" dirty="0"/>
              <a:t>#include &lt;stdlib.h&gt;</a:t>
            </a:r>
          </a:p>
          <a:p>
            <a:r>
              <a:rPr lang="zh-TW" altLang="en-US" sz="1400" dirty="0"/>
              <a:t>#include &lt;string.h&gt;</a:t>
            </a:r>
          </a:p>
          <a:p>
            <a:r>
              <a:rPr lang="zh-TW" altLang="en-US" sz="1400" dirty="0"/>
              <a:t>#include &lt;fcntl.h&gt;</a:t>
            </a:r>
          </a:p>
          <a:p>
            <a:r>
              <a:rPr lang="zh-TW" altLang="en-US" sz="1400" dirty="0"/>
              <a:t>#include &lt;sys/mman.h&gt;</a:t>
            </a:r>
          </a:p>
          <a:p>
            <a:r>
              <a:rPr lang="zh-TW" altLang="en-US" sz="1400" dirty="0"/>
              <a:t>#include &lt;unistd.h&gt;</a:t>
            </a:r>
          </a:p>
          <a:p>
            <a:r>
              <a:rPr lang="zh-TW" altLang="en-US" sz="1400" dirty="0"/>
              <a:t>#define N 8</a:t>
            </a:r>
          </a:p>
          <a:p>
            <a:endParaRPr lang="zh-TW" altLang="en-US" sz="1400" dirty="0"/>
          </a:p>
          <a:p>
            <a:r>
              <a:rPr lang="zh-TW" altLang="en-US" sz="1400" dirty="0"/>
              <a:t>int main()</a:t>
            </a:r>
          </a:p>
          <a:p>
            <a:r>
              <a:rPr lang="zh-TW" altLang="en-US" sz="1400" dirty="0"/>
              <a:t>{</a:t>
            </a:r>
          </a:p>
          <a:p>
            <a:r>
              <a:rPr lang="zh-TW" altLang="en-US" sz="1400" dirty="0"/>
              <a:t>	const int SIZE = 8*sizeof(int);</a:t>
            </a:r>
          </a:p>
          <a:p>
            <a:r>
              <a:rPr lang="zh-TW" altLang="en-US" sz="1400" dirty="0"/>
              <a:t>	const char *shm_buffer_name = "shm_buffer";</a:t>
            </a:r>
          </a:p>
          <a:p>
            <a:r>
              <a:rPr lang="zh-TW" altLang="en-US" sz="1400" dirty="0"/>
              <a:t>	const char *shm_in_name = "shm_in";</a:t>
            </a:r>
          </a:p>
          <a:p>
            <a:r>
              <a:rPr lang="zh-TW" altLang="en-US" sz="1400" dirty="0"/>
              <a:t>	const char *shm_out_name = "shm_out";</a:t>
            </a:r>
          </a:p>
          <a:p>
            <a:r>
              <a:rPr lang="zh-TW" altLang="en-US" sz="1400" dirty="0"/>
              <a:t>	int shm_fd, shm_in, shm_out;</a:t>
            </a:r>
          </a:p>
          <a:p>
            <a:r>
              <a:rPr lang="zh-TW" altLang="en-US" sz="1400" dirty="0"/>
              <a:t>	int *buffer, *in, *out;</a:t>
            </a:r>
          </a:p>
          <a:p>
            <a:endParaRPr lang="zh-TW" altLang="en-US" sz="1400" dirty="0"/>
          </a:p>
          <a:p>
            <a:endParaRPr lang="zh-TW" altLang="en-US" sz="1400" dirty="0"/>
          </a:p>
          <a:p>
            <a:r>
              <a:rPr lang="zh-TW" altLang="en-US" sz="1400" dirty="0"/>
              <a:t>	int i;</a:t>
            </a:r>
          </a:p>
          <a:p>
            <a:endParaRPr lang="zh-TW" altLang="en-US" sz="1400" dirty="0"/>
          </a:p>
          <a:p>
            <a:endParaRPr lang="zh-TW" altLang="en-US" sz="1400" dirty="0"/>
          </a:p>
          <a:p>
            <a:r>
              <a:rPr lang="zh-TW" altLang="en-US" sz="1400"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3">
            <a:extLst>
              <a:ext uri="{FF2B5EF4-FFF2-40B4-BE49-F238E27FC236}">
                <a16:creationId xmlns:a16="http://schemas.microsoft.com/office/drawing/2014/main" id="{79C62A4E-52A0-465A-A024-A455A1BFC621}"/>
              </a:ext>
            </a:extLst>
          </p:cNvPr>
          <p:cNvSpPr>
            <a:spLocks noChangeArrowheads="1"/>
          </p:cNvSpPr>
          <p:nvPr/>
        </p:nvSpPr>
        <p:spPr bwMode="auto">
          <a:xfrm>
            <a:off x="947128" y="658692"/>
            <a:ext cx="83534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1400" dirty="0"/>
              <a:t>/* open the shared memory segment */</a:t>
            </a:r>
          </a:p>
          <a:p>
            <a:r>
              <a:rPr lang="zh-TW" altLang="en-US" sz="1400" dirty="0"/>
              <a:t>	shm_fd = shm_open(shm_buffer_name, O_RDONLY, 0666);</a:t>
            </a:r>
          </a:p>
          <a:p>
            <a:r>
              <a:rPr lang="zh-TW" altLang="en-US" sz="1400" dirty="0"/>
              <a:t>	if (shm_fd == -1) {</a:t>
            </a:r>
          </a:p>
          <a:p>
            <a:r>
              <a:rPr lang="zh-TW" altLang="en-US" sz="1400" dirty="0"/>
              <a:t>		printf("shared memory failed\n");</a:t>
            </a:r>
          </a:p>
          <a:p>
            <a:r>
              <a:rPr lang="zh-TW" altLang="en-US" sz="1400" dirty="0"/>
              <a:t>		exit(-1);</a:t>
            </a:r>
          </a:p>
          <a:p>
            <a:r>
              <a:rPr lang="zh-TW" altLang="en-US" sz="1400" dirty="0"/>
              <a:t>	}</a:t>
            </a:r>
          </a:p>
          <a:p>
            <a:r>
              <a:rPr lang="zh-TW" altLang="en-US" sz="1400" dirty="0"/>
              <a:t>	</a:t>
            </a:r>
          </a:p>
          <a:p>
            <a:r>
              <a:rPr lang="zh-TW" altLang="en-US" sz="1400" dirty="0"/>
              <a:t>	shm_in = shm_open(shm_in_name, O_CREAT | O_RDWR, 0666);</a:t>
            </a:r>
          </a:p>
          <a:p>
            <a:r>
              <a:rPr lang="zh-TW" altLang="en-US" sz="1400" dirty="0"/>
              <a:t>	if (shm_in == -1) {</a:t>
            </a:r>
          </a:p>
          <a:p>
            <a:r>
              <a:rPr lang="zh-TW" altLang="en-US" sz="1400" dirty="0"/>
              <a:t>		printf("shared memory failed\n");</a:t>
            </a:r>
          </a:p>
          <a:p>
            <a:r>
              <a:rPr lang="zh-TW" altLang="en-US" sz="1400" dirty="0"/>
              <a:t>		exit(-1);</a:t>
            </a:r>
          </a:p>
          <a:p>
            <a:r>
              <a:rPr lang="zh-TW" altLang="en-US" sz="1400" dirty="0"/>
              <a:t>	}</a:t>
            </a:r>
          </a:p>
          <a:p>
            <a:r>
              <a:rPr lang="zh-TW" altLang="en-US" sz="1400" dirty="0"/>
              <a:t>	shm_out = shm_open(shm_out_name, O_CREAT | O_RDWR, 0666);</a:t>
            </a:r>
          </a:p>
          <a:p>
            <a:r>
              <a:rPr lang="zh-TW" altLang="en-US" sz="1400" dirty="0"/>
              <a:t>	if (shm_out == -1) {</a:t>
            </a:r>
          </a:p>
          <a:p>
            <a:r>
              <a:rPr lang="zh-TW" altLang="en-US" sz="1400" dirty="0"/>
              <a:t>		printf("shared memory failed\n");</a:t>
            </a:r>
          </a:p>
          <a:p>
            <a:r>
              <a:rPr lang="zh-TW" altLang="en-US" sz="1400" dirty="0"/>
              <a:t>		exit(-1);</a:t>
            </a:r>
          </a:p>
          <a:p>
            <a:r>
              <a:rPr lang="zh-TW" altLang="en-US" sz="1400" dirty="0"/>
              <a:t>	}</a:t>
            </a:r>
          </a:p>
          <a:p>
            <a:endParaRPr lang="zh-TW" altLang="en-US" sz="1400" dirty="0"/>
          </a:p>
          <a:p>
            <a:r>
              <a:rPr lang="zh-TW" altLang="en-US" sz="1400" dirty="0"/>
              <a:t>	/* configure the size of the shared memory segment */</a:t>
            </a:r>
          </a:p>
          <a:p>
            <a:r>
              <a:rPr lang="zh-TW" altLang="en-US" sz="1400" dirty="0"/>
              <a:t>	ftruncate(shm_fd, SIZE);</a:t>
            </a:r>
          </a:p>
          <a:p>
            <a:r>
              <a:rPr lang="zh-TW" altLang="en-US" sz="1400" dirty="0"/>
              <a:t>	ftruncate(shm_in, sizeof(int));</a:t>
            </a:r>
          </a:p>
          <a:p>
            <a:r>
              <a:rPr lang="zh-TW" altLang="en-US" sz="1400" dirty="0"/>
              <a:t>	ftruncate(shm_out, sizeof(int));</a:t>
            </a:r>
          </a:p>
          <a:p>
            <a:r>
              <a:rPr lang="zh-TW" altLang="en-US" sz="1400" dirty="0"/>
              <a:t>	</a:t>
            </a:r>
          </a:p>
          <a:p>
            <a:r>
              <a:rPr lang="zh-TW" altLang="en-US" sz="14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3">
            <a:extLst>
              <a:ext uri="{FF2B5EF4-FFF2-40B4-BE49-F238E27FC236}">
                <a16:creationId xmlns:a16="http://schemas.microsoft.com/office/drawing/2014/main" id="{62027B34-0C27-4943-B814-C657DA186DEB}"/>
              </a:ext>
            </a:extLst>
          </p:cNvPr>
          <p:cNvSpPr>
            <a:spLocks noChangeArrowheads="1"/>
          </p:cNvSpPr>
          <p:nvPr/>
        </p:nvSpPr>
        <p:spPr bwMode="auto">
          <a:xfrm>
            <a:off x="746004" y="474662"/>
            <a:ext cx="8353425"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1400" dirty="0"/>
              <a:t>                  /* now map the shared memory segment in the address space of the process */</a:t>
            </a:r>
          </a:p>
          <a:p>
            <a:r>
              <a:rPr lang="zh-TW" altLang="en-US" sz="1400" dirty="0"/>
              <a:t>	buffer = mmap(0,SIZE, PROT_READ, MAP_SHARED, shm_fd, 0);</a:t>
            </a:r>
          </a:p>
          <a:p>
            <a:r>
              <a:rPr lang="zh-TW" altLang="en-US" sz="1400" dirty="0"/>
              <a:t>	if (buffer == MAP_FAILED) {</a:t>
            </a:r>
          </a:p>
          <a:p>
            <a:r>
              <a:rPr lang="zh-TW" altLang="en-US" sz="1400" dirty="0"/>
              <a:t>		printf("Map failed\n");</a:t>
            </a:r>
          </a:p>
          <a:p>
            <a:r>
              <a:rPr lang="zh-TW" altLang="en-US" sz="1400" dirty="0"/>
              <a:t>		exit(-1);</a:t>
            </a:r>
          </a:p>
          <a:p>
            <a:r>
              <a:rPr lang="zh-TW" altLang="en-US" sz="1400" dirty="0"/>
              <a:t>	}</a:t>
            </a:r>
          </a:p>
          <a:p>
            <a:r>
              <a:rPr lang="zh-TW" altLang="en-US" sz="1400" dirty="0"/>
              <a:t>	in = (int*)mmap(0, sizeof(int), PROT_READ | PROT_WRITE, MAP_SHARED, shm_in, 0);</a:t>
            </a:r>
          </a:p>
          <a:p>
            <a:r>
              <a:rPr lang="zh-TW" altLang="en-US" sz="1400" dirty="0"/>
              <a:t>	if (in == MAP_FAILED) {</a:t>
            </a:r>
          </a:p>
          <a:p>
            <a:r>
              <a:rPr lang="zh-TW" altLang="en-US" sz="1400" dirty="0"/>
              <a:t>		printf("Map in failed\n");</a:t>
            </a:r>
          </a:p>
          <a:p>
            <a:r>
              <a:rPr lang="zh-TW" altLang="en-US" sz="1400" dirty="0"/>
              <a:t>		return -1;</a:t>
            </a:r>
          </a:p>
          <a:p>
            <a:r>
              <a:rPr lang="zh-TW" altLang="en-US" sz="1400" dirty="0"/>
              <a:t>	}	</a:t>
            </a:r>
          </a:p>
          <a:p>
            <a:r>
              <a:rPr lang="zh-TW" altLang="en-US" sz="1400" dirty="0"/>
              <a:t>	out = (int*)mmap(0, sizeof(int), PROT_READ | PROT_WRITE, MAP_SHARED, shm_out, 0);</a:t>
            </a:r>
          </a:p>
          <a:p>
            <a:r>
              <a:rPr lang="zh-TW" altLang="en-US" sz="1400" dirty="0"/>
              <a:t>	if (out == MAP_FAILED) {</a:t>
            </a:r>
          </a:p>
          <a:p>
            <a:r>
              <a:rPr lang="zh-TW" altLang="en-US" sz="1400" dirty="0"/>
              <a:t>		printf(" Map out failed\n");</a:t>
            </a:r>
          </a:p>
          <a:p>
            <a:r>
              <a:rPr lang="zh-TW" altLang="en-US" sz="1400" dirty="0"/>
              <a:t>		return -1;</a:t>
            </a:r>
          </a:p>
          <a:p>
            <a:r>
              <a:rPr lang="zh-TW" altLang="en-US" sz="1400" dirty="0"/>
              <a:t>	}</a:t>
            </a:r>
          </a:p>
          <a:p>
            <a:r>
              <a:rPr lang="zh-TW" altLang="en-US" sz="1400" dirty="0"/>
              <a:t>		</a:t>
            </a:r>
          </a:p>
          <a:p>
            <a:r>
              <a:rPr lang="zh-TW" altLang="en-US" sz="1400" dirty="0"/>
              <a:t>	while(*in==*out){</a:t>
            </a:r>
          </a:p>
          <a:p>
            <a:r>
              <a:rPr lang="zh-TW" altLang="en-US" sz="1400" dirty="0"/>
              <a:t>		printf("buffer is empty!\n");</a:t>
            </a:r>
          </a:p>
          <a:p>
            <a:r>
              <a:rPr lang="zh-TW" altLang="en-US" sz="1400" dirty="0"/>
              <a:t>		exit(1);</a:t>
            </a:r>
          </a:p>
          <a:p>
            <a:r>
              <a:rPr lang="zh-TW" altLang="en-US" sz="1400" dirty="0"/>
              <a:t>	}</a:t>
            </a:r>
          </a:p>
          <a:p>
            <a:r>
              <a:rPr lang="zh-TW" altLang="en-US" sz="1400" dirty="0"/>
              <a:t>	printf("consumed buffer[%d]: %d\n", *out, buffer[*out]);</a:t>
            </a:r>
          </a:p>
          <a:p>
            <a:r>
              <a:rPr lang="zh-TW" altLang="en-US" sz="1400" dirty="0"/>
              <a:t>	*out = (*out + 1) % N;</a:t>
            </a:r>
          </a:p>
          <a:p>
            <a:r>
              <a:rPr lang="zh-TW" altLang="en-US" sz="1400"/>
              <a:t>          printf</a:t>
            </a:r>
            <a:r>
              <a:rPr lang="zh-TW" altLang="en-US" sz="1400" dirty="0"/>
              <a:t>("in:%d, next out:%d\n", *in, *out);	</a:t>
            </a:r>
          </a:p>
          <a:p>
            <a:endParaRPr lang="zh-TW" altLang="en-US" sz="1400" dirty="0"/>
          </a:p>
          <a:p>
            <a:r>
              <a:rPr lang="zh-TW" altLang="en-US" sz="1400" dirty="0"/>
              <a:t>	return 0;</a:t>
            </a:r>
          </a:p>
          <a:p>
            <a:r>
              <a:rPr lang="zh-TW" altLang="en-US" sz="14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圖片 3">
            <a:extLst>
              <a:ext uri="{FF2B5EF4-FFF2-40B4-BE49-F238E27FC236}">
                <a16:creationId xmlns:a16="http://schemas.microsoft.com/office/drawing/2014/main" id="{65A69D4C-B0DE-48F3-B874-B4767E6A0D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00054"/>
            <a:ext cx="4852987"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1">
            <a:extLst>
              <a:ext uri="{FF2B5EF4-FFF2-40B4-BE49-F238E27FC236}">
                <a16:creationId xmlns:a16="http://schemas.microsoft.com/office/drawing/2014/main" id="{2DE079C5-6B33-4E2A-946A-3515D5CA9B1E}"/>
              </a:ext>
            </a:extLst>
          </p:cNvPr>
          <p:cNvSpPr>
            <a:spLocks noGrp="1" noChangeArrowheads="1"/>
          </p:cNvSpPr>
          <p:nvPr>
            <p:ph type="title"/>
          </p:nvPr>
        </p:nvSpPr>
        <p:spPr>
          <a:xfrm>
            <a:off x="964734" y="268289"/>
            <a:ext cx="9198441" cy="1139825"/>
          </a:xfrm>
        </p:spPr>
        <p:txBody>
          <a:bodyPr/>
          <a:lstStyle/>
          <a:p>
            <a:r>
              <a:rPr lang="en-US" altLang="zh-TW" dirty="0">
                <a:latin typeface="Times New Roman" panose="02020603050405020304" pitchFamily="18" charset="0"/>
                <a:cs typeface="Times New Roman" panose="02020603050405020304" pitchFamily="18" charset="0"/>
              </a:rPr>
              <a:t>Solution</a:t>
            </a:r>
            <a:endParaRPr lang="zh-TW" altLang="en-US" dirty="0">
              <a:latin typeface="Times New Roman" panose="02020603050405020304" pitchFamily="18" charset="0"/>
              <a:cs typeface="Times New Roman" panose="02020603050405020304" pitchFamily="18" charset="0"/>
            </a:endParaRPr>
          </a:p>
        </p:txBody>
      </p:sp>
      <p:sp>
        <p:nvSpPr>
          <p:cNvPr id="59395" name="橢圓 4">
            <a:extLst>
              <a:ext uri="{FF2B5EF4-FFF2-40B4-BE49-F238E27FC236}">
                <a16:creationId xmlns:a16="http://schemas.microsoft.com/office/drawing/2014/main" id="{7AFDB311-E5CF-4FFA-9D90-8729BB69F916}"/>
              </a:ext>
            </a:extLst>
          </p:cNvPr>
          <p:cNvSpPr>
            <a:spLocks noChangeArrowheads="1"/>
          </p:cNvSpPr>
          <p:nvPr/>
        </p:nvSpPr>
        <p:spPr bwMode="auto">
          <a:xfrm>
            <a:off x="8085139" y="3387725"/>
            <a:ext cx="1436687" cy="1436688"/>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59396" name="橢圓 5">
            <a:extLst>
              <a:ext uri="{FF2B5EF4-FFF2-40B4-BE49-F238E27FC236}">
                <a16:creationId xmlns:a16="http://schemas.microsoft.com/office/drawing/2014/main" id="{38A81AF2-3396-4971-AC1E-C5F48577133A}"/>
              </a:ext>
            </a:extLst>
          </p:cNvPr>
          <p:cNvSpPr>
            <a:spLocks noChangeArrowheads="1"/>
          </p:cNvSpPr>
          <p:nvPr/>
        </p:nvSpPr>
        <p:spPr bwMode="auto">
          <a:xfrm>
            <a:off x="7607300" y="2844801"/>
            <a:ext cx="2355850" cy="2487613"/>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cxnSp>
        <p:nvCxnSpPr>
          <p:cNvPr id="59397" name="直線接點 7">
            <a:extLst>
              <a:ext uri="{FF2B5EF4-FFF2-40B4-BE49-F238E27FC236}">
                <a16:creationId xmlns:a16="http://schemas.microsoft.com/office/drawing/2014/main" id="{B5D3ACB7-7D64-4427-969D-2E456C434D08}"/>
              </a:ext>
            </a:extLst>
          </p:cNvPr>
          <p:cNvCxnSpPr>
            <a:cxnSpLocks noChangeShapeType="1"/>
            <a:stCxn id="59396" idx="6"/>
            <a:endCxn id="59395" idx="6"/>
          </p:cNvCxnSpPr>
          <p:nvPr/>
        </p:nvCxnSpPr>
        <p:spPr bwMode="auto">
          <a:xfrm flipH="1">
            <a:off x="9521826" y="4089401"/>
            <a:ext cx="441325" cy="17463"/>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398" name="直線接點 9">
            <a:extLst>
              <a:ext uri="{FF2B5EF4-FFF2-40B4-BE49-F238E27FC236}">
                <a16:creationId xmlns:a16="http://schemas.microsoft.com/office/drawing/2014/main" id="{EEBBAE85-E814-41D6-92B7-4727A37CCEAD}"/>
              </a:ext>
            </a:extLst>
          </p:cNvPr>
          <p:cNvCxnSpPr>
            <a:cxnSpLocks noChangeShapeType="1"/>
            <a:stCxn id="59396" idx="2"/>
            <a:endCxn id="59395" idx="2"/>
          </p:cNvCxnSpPr>
          <p:nvPr/>
        </p:nvCxnSpPr>
        <p:spPr bwMode="auto">
          <a:xfrm>
            <a:off x="7607300" y="4089401"/>
            <a:ext cx="477838" cy="17463"/>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399" name="直線接點 11">
            <a:extLst>
              <a:ext uri="{FF2B5EF4-FFF2-40B4-BE49-F238E27FC236}">
                <a16:creationId xmlns:a16="http://schemas.microsoft.com/office/drawing/2014/main" id="{0148DA20-D452-47F3-AC17-451AA859EF02}"/>
              </a:ext>
            </a:extLst>
          </p:cNvPr>
          <p:cNvCxnSpPr>
            <a:cxnSpLocks noChangeShapeType="1"/>
            <a:stCxn id="59396" idx="0"/>
            <a:endCxn id="59395" idx="0"/>
          </p:cNvCxnSpPr>
          <p:nvPr/>
        </p:nvCxnSpPr>
        <p:spPr bwMode="auto">
          <a:xfrm>
            <a:off x="8785226" y="2844801"/>
            <a:ext cx="17463" cy="54292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00" name="直線接點 13">
            <a:extLst>
              <a:ext uri="{FF2B5EF4-FFF2-40B4-BE49-F238E27FC236}">
                <a16:creationId xmlns:a16="http://schemas.microsoft.com/office/drawing/2014/main" id="{8B25EF80-94DF-4EB1-81C3-AB501C22CFA5}"/>
              </a:ext>
            </a:extLst>
          </p:cNvPr>
          <p:cNvCxnSpPr>
            <a:cxnSpLocks noChangeShapeType="1"/>
            <a:stCxn id="59396" idx="4"/>
            <a:endCxn id="59395" idx="4"/>
          </p:cNvCxnSpPr>
          <p:nvPr/>
        </p:nvCxnSpPr>
        <p:spPr bwMode="auto">
          <a:xfrm flipV="1">
            <a:off x="8785226" y="4824413"/>
            <a:ext cx="17463" cy="50800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01" name="直線接點 15">
            <a:extLst>
              <a:ext uri="{FF2B5EF4-FFF2-40B4-BE49-F238E27FC236}">
                <a16:creationId xmlns:a16="http://schemas.microsoft.com/office/drawing/2014/main" id="{E8DDCB99-2C98-4DF5-AB41-4B000E5E94DF}"/>
              </a:ext>
            </a:extLst>
          </p:cNvPr>
          <p:cNvCxnSpPr>
            <a:cxnSpLocks noChangeShapeType="1"/>
            <a:stCxn id="59396" idx="7"/>
            <a:endCxn id="59395" idx="7"/>
          </p:cNvCxnSpPr>
          <p:nvPr/>
        </p:nvCxnSpPr>
        <p:spPr bwMode="auto">
          <a:xfrm flipH="1">
            <a:off x="9310689" y="3208339"/>
            <a:ext cx="307975" cy="39052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02" name="直線接點 17">
            <a:extLst>
              <a:ext uri="{FF2B5EF4-FFF2-40B4-BE49-F238E27FC236}">
                <a16:creationId xmlns:a16="http://schemas.microsoft.com/office/drawing/2014/main" id="{DB17DB39-4527-499E-B26E-8FC06E5C6B26}"/>
              </a:ext>
            </a:extLst>
          </p:cNvPr>
          <p:cNvCxnSpPr>
            <a:cxnSpLocks noChangeShapeType="1"/>
            <a:stCxn id="59396" idx="5"/>
            <a:endCxn id="59395" idx="5"/>
          </p:cNvCxnSpPr>
          <p:nvPr/>
        </p:nvCxnSpPr>
        <p:spPr bwMode="auto">
          <a:xfrm flipH="1" flipV="1">
            <a:off x="9310689" y="4614863"/>
            <a:ext cx="307975" cy="35401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03" name="直線接點 19">
            <a:extLst>
              <a:ext uri="{FF2B5EF4-FFF2-40B4-BE49-F238E27FC236}">
                <a16:creationId xmlns:a16="http://schemas.microsoft.com/office/drawing/2014/main" id="{524A9FA2-F4AB-49BD-A4CF-D2C6D971137F}"/>
              </a:ext>
            </a:extLst>
          </p:cNvPr>
          <p:cNvCxnSpPr>
            <a:cxnSpLocks noChangeShapeType="1"/>
            <a:stCxn id="59396" idx="3"/>
            <a:endCxn id="59395" idx="3"/>
          </p:cNvCxnSpPr>
          <p:nvPr/>
        </p:nvCxnSpPr>
        <p:spPr bwMode="auto">
          <a:xfrm flipV="1">
            <a:off x="7953376" y="4614863"/>
            <a:ext cx="341313" cy="35401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04" name="直線接點 21">
            <a:extLst>
              <a:ext uri="{FF2B5EF4-FFF2-40B4-BE49-F238E27FC236}">
                <a16:creationId xmlns:a16="http://schemas.microsoft.com/office/drawing/2014/main" id="{A05B99F6-2842-4DAB-BD95-14EB365D9BEE}"/>
              </a:ext>
            </a:extLst>
          </p:cNvPr>
          <p:cNvCxnSpPr>
            <a:cxnSpLocks noChangeShapeType="1"/>
            <a:stCxn id="59396" idx="1"/>
            <a:endCxn id="59395" idx="1"/>
          </p:cNvCxnSpPr>
          <p:nvPr/>
        </p:nvCxnSpPr>
        <p:spPr bwMode="auto">
          <a:xfrm>
            <a:off x="7953376" y="3208339"/>
            <a:ext cx="341313" cy="39052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9405" name="文字方塊 22">
            <a:extLst>
              <a:ext uri="{FF2B5EF4-FFF2-40B4-BE49-F238E27FC236}">
                <a16:creationId xmlns:a16="http://schemas.microsoft.com/office/drawing/2014/main" id="{D17341BE-1D2D-4001-94D4-EB8D8CF5E95C}"/>
              </a:ext>
            </a:extLst>
          </p:cNvPr>
          <p:cNvSpPr txBox="1">
            <a:spLocks noChangeArrowheads="1"/>
          </p:cNvSpPr>
          <p:nvPr/>
        </p:nvSpPr>
        <p:spPr bwMode="auto">
          <a:xfrm>
            <a:off x="9109075" y="2513014"/>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0</a:t>
            </a:r>
            <a:endParaRPr lang="zh-TW" altLang="en-US" sz="2400"/>
          </a:p>
        </p:txBody>
      </p:sp>
      <p:sp>
        <p:nvSpPr>
          <p:cNvPr id="59406" name="文字方塊 23">
            <a:extLst>
              <a:ext uri="{FF2B5EF4-FFF2-40B4-BE49-F238E27FC236}">
                <a16:creationId xmlns:a16="http://schemas.microsoft.com/office/drawing/2014/main" id="{FFA237F4-7B19-4E4C-8D12-F7A44D292FDE}"/>
              </a:ext>
            </a:extLst>
          </p:cNvPr>
          <p:cNvSpPr txBox="1">
            <a:spLocks noChangeArrowheads="1"/>
          </p:cNvSpPr>
          <p:nvPr/>
        </p:nvSpPr>
        <p:spPr bwMode="auto">
          <a:xfrm>
            <a:off x="9859964" y="3303588"/>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1</a:t>
            </a:r>
            <a:endParaRPr lang="zh-TW" altLang="en-US" sz="2400"/>
          </a:p>
        </p:txBody>
      </p:sp>
      <p:sp>
        <p:nvSpPr>
          <p:cNvPr id="59407" name="文字方塊 24">
            <a:extLst>
              <a:ext uri="{FF2B5EF4-FFF2-40B4-BE49-F238E27FC236}">
                <a16:creationId xmlns:a16="http://schemas.microsoft.com/office/drawing/2014/main" id="{BBD518CD-B974-4235-A2A4-792D1F3AC5A8}"/>
              </a:ext>
            </a:extLst>
          </p:cNvPr>
          <p:cNvSpPr txBox="1">
            <a:spLocks noChangeArrowheads="1"/>
          </p:cNvSpPr>
          <p:nvPr/>
        </p:nvSpPr>
        <p:spPr bwMode="auto">
          <a:xfrm>
            <a:off x="9891713" y="4365626"/>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2</a:t>
            </a:r>
            <a:endParaRPr lang="zh-TW" altLang="en-US" sz="2400"/>
          </a:p>
        </p:txBody>
      </p:sp>
      <p:sp>
        <p:nvSpPr>
          <p:cNvPr id="59408" name="文字方塊 25">
            <a:extLst>
              <a:ext uri="{FF2B5EF4-FFF2-40B4-BE49-F238E27FC236}">
                <a16:creationId xmlns:a16="http://schemas.microsoft.com/office/drawing/2014/main" id="{0D18BF3D-DC26-4F1C-97A5-00F608E4BF1B}"/>
              </a:ext>
            </a:extLst>
          </p:cNvPr>
          <p:cNvSpPr txBox="1">
            <a:spLocks noChangeArrowheads="1"/>
          </p:cNvSpPr>
          <p:nvPr/>
        </p:nvSpPr>
        <p:spPr bwMode="auto">
          <a:xfrm>
            <a:off x="9204325" y="5173663"/>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3</a:t>
            </a:r>
            <a:endParaRPr lang="zh-TW" altLang="en-US" sz="2400"/>
          </a:p>
        </p:txBody>
      </p:sp>
      <p:sp>
        <p:nvSpPr>
          <p:cNvPr id="59409" name="文字方塊 26">
            <a:extLst>
              <a:ext uri="{FF2B5EF4-FFF2-40B4-BE49-F238E27FC236}">
                <a16:creationId xmlns:a16="http://schemas.microsoft.com/office/drawing/2014/main" id="{AC5F72A7-314F-4E13-B117-3E50A763A4AD}"/>
              </a:ext>
            </a:extLst>
          </p:cNvPr>
          <p:cNvSpPr txBox="1">
            <a:spLocks noChangeArrowheads="1"/>
          </p:cNvSpPr>
          <p:nvPr/>
        </p:nvSpPr>
        <p:spPr bwMode="auto">
          <a:xfrm>
            <a:off x="7986713" y="518795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4</a:t>
            </a:r>
            <a:endParaRPr lang="zh-TW" altLang="en-US" sz="2400"/>
          </a:p>
        </p:txBody>
      </p:sp>
      <p:sp>
        <p:nvSpPr>
          <p:cNvPr id="59410" name="文字方塊 27">
            <a:extLst>
              <a:ext uri="{FF2B5EF4-FFF2-40B4-BE49-F238E27FC236}">
                <a16:creationId xmlns:a16="http://schemas.microsoft.com/office/drawing/2014/main" id="{9D77D8CD-F546-4C02-97B1-146F9B1DA8A5}"/>
              </a:ext>
            </a:extLst>
          </p:cNvPr>
          <p:cNvSpPr txBox="1">
            <a:spLocks noChangeArrowheads="1"/>
          </p:cNvSpPr>
          <p:nvPr/>
        </p:nvSpPr>
        <p:spPr bwMode="auto">
          <a:xfrm>
            <a:off x="7307264" y="4548189"/>
            <a:ext cx="357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5</a:t>
            </a:r>
            <a:endParaRPr lang="zh-TW" altLang="en-US" sz="2400"/>
          </a:p>
        </p:txBody>
      </p:sp>
      <p:sp>
        <p:nvSpPr>
          <p:cNvPr id="59411" name="文字方塊 28">
            <a:extLst>
              <a:ext uri="{FF2B5EF4-FFF2-40B4-BE49-F238E27FC236}">
                <a16:creationId xmlns:a16="http://schemas.microsoft.com/office/drawing/2014/main" id="{21FE193B-DDA5-4A71-8FDE-23C97C8F6979}"/>
              </a:ext>
            </a:extLst>
          </p:cNvPr>
          <p:cNvSpPr txBox="1">
            <a:spLocks noChangeArrowheads="1"/>
          </p:cNvSpPr>
          <p:nvPr/>
        </p:nvSpPr>
        <p:spPr bwMode="auto">
          <a:xfrm>
            <a:off x="7285038" y="33147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6</a:t>
            </a:r>
            <a:endParaRPr lang="zh-TW" altLang="en-US" sz="2400"/>
          </a:p>
        </p:txBody>
      </p:sp>
      <p:sp>
        <p:nvSpPr>
          <p:cNvPr id="59412" name="文字方塊 29">
            <a:extLst>
              <a:ext uri="{FF2B5EF4-FFF2-40B4-BE49-F238E27FC236}">
                <a16:creationId xmlns:a16="http://schemas.microsoft.com/office/drawing/2014/main" id="{CAD08831-3E40-4249-B4F0-E57CCA6ADAC5}"/>
              </a:ext>
            </a:extLst>
          </p:cNvPr>
          <p:cNvSpPr txBox="1">
            <a:spLocks noChangeArrowheads="1"/>
          </p:cNvSpPr>
          <p:nvPr/>
        </p:nvSpPr>
        <p:spPr bwMode="auto">
          <a:xfrm>
            <a:off x="8027988" y="255746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7</a:t>
            </a:r>
            <a:endParaRPr lang="zh-TW" altLang="en-US" sz="2400"/>
          </a:p>
        </p:txBody>
      </p:sp>
      <p:cxnSp>
        <p:nvCxnSpPr>
          <p:cNvPr id="59413" name="直線單箭頭接點 31">
            <a:extLst>
              <a:ext uri="{FF2B5EF4-FFF2-40B4-BE49-F238E27FC236}">
                <a16:creationId xmlns:a16="http://schemas.microsoft.com/office/drawing/2014/main" id="{84193DEB-6A94-4CF8-AB7A-75142D40BA32}"/>
              </a:ext>
            </a:extLst>
          </p:cNvPr>
          <p:cNvCxnSpPr>
            <a:cxnSpLocks noChangeShapeType="1"/>
          </p:cNvCxnSpPr>
          <p:nvPr/>
        </p:nvCxnSpPr>
        <p:spPr bwMode="auto">
          <a:xfrm flipH="1">
            <a:off x="9529763" y="2478089"/>
            <a:ext cx="182562" cy="446087"/>
          </a:xfrm>
          <a:prstGeom prst="straightConnector1">
            <a:avLst/>
          </a:prstGeom>
          <a:noFill/>
          <a:ln w="381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9414" name="直線單箭頭接點 32">
            <a:extLst>
              <a:ext uri="{FF2B5EF4-FFF2-40B4-BE49-F238E27FC236}">
                <a16:creationId xmlns:a16="http://schemas.microsoft.com/office/drawing/2014/main" id="{69178BD7-683F-4923-95FE-5A4CEE9A45FE}"/>
              </a:ext>
            </a:extLst>
          </p:cNvPr>
          <p:cNvCxnSpPr>
            <a:cxnSpLocks noChangeShapeType="1"/>
          </p:cNvCxnSpPr>
          <p:nvPr/>
        </p:nvCxnSpPr>
        <p:spPr bwMode="auto">
          <a:xfrm flipH="1">
            <a:off x="9377363" y="2332038"/>
            <a:ext cx="152400" cy="500062"/>
          </a:xfrm>
          <a:prstGeom prst="straightConnector1">
            <a:avLst/>
          </a:prstGeom>
          <a:noFill/>
          <a:ln w="38100" cap="sq"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59415" name="文字方塊 33">
            <a:extLst>
              <a:ext uri="{FF2B5EF4-FFF2-40B4-BE49-F238E27FC236}">
                <a16:creationId xmlns:a16="http://schemas.microsoft.com/office/drawing/2014/main" id="{BC64B86E-3C64-4CDE-8E89-0D4F9124B28C}"/>
              </a:ext>
            </a:extLst>
          </p:cNvPr>
          <p:cNvSpPr txBox="1">
            <a:spLocks noChangeArrowheads="1"/>
          </p:cNvSpPr>
          <p:nvPr/>
        </p:nvSpPr>
        <p:spPr bwMode="auto">
          <a:xfrm>
            <a:off x="9350376" y="1901826"/>
            <a:ext cx="525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In </a:t>
            </a:r>
            <a:endParaRPr lang="zh-TW" altLang="en-US" sz="2400"/>
          </a:p>
        </p:txBody>
      </p:sp>
      <p:sp>
        <p:nvSpPr>
          <p:cNvPr id="59416" name="文字方塊 35">
            <a:extLst>
              <a:ext uri="{FF2B5EF4-FFF2-40B4-BE49-F238E27FC236}">
                <a16:creationId xmlns:a16="http://schemas.microsoft.com/office/drawing/2014/main" id="{1C5B416A-CD50-4E05-9955-D11219503A3C}"/>
              </a:ext>
            </a:extLst>
          </p:cNvPr>
          <p:cNvSpPr txBox="1">
            <a:spLocks noChangeArrowheads="1"/>
          </p:cNvSpPr>
          <p:nvPr/>
        </p:nvSpPr>
        <p:spPr bwMode="auto">
          <a:xfrm>
            <a:off x="9653588" y="2047876"/>
            <a:ext cx="696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a:t>out </a:t>
            </a:r>
            <a:endParaRPr lang="zh-TW" altLang="en-US" sz="2400"/>
          </a:p>
        </p:txBody>
      </p:sp>
      <p:sp>
        <p:nvSpPr>
          <p:cNvPr id="37" name="Rectangle 3">
            <a:extLst>
              <a:ext uri="{FF2B5EF4-FFF2-40B4-BE49-F238E27FC236}">
                <a16:creationId xmlns:a16="http://schemas.microsoft.com/office/drawing/2014/main" id="{3E744215-1D6F-444B-AA2E-9114B6EDA222}"/>
              </a:ext>
            </a:extLst>
          </p:cNvPr>
          <p:cNvSpPr txBox="1">
            <a:spLocks noChangeArrowheads="1"/>
          </p:cNvSpPr>
          <p:nvPr/>
        </p:nvSpPr>
        <p:spPr bwMode="auto">
          <a:xfrm>
            <a:off x="1893888" y="949326"/>
            <a:ext cx="5205412" cy="2195513"/>
          </a:xfrm>
          <a:prstGeom prst="rect">
            <a:avLst/>
          </a:prstGeom>
          <a:noFill/>
          <a:ln w="9525">
            <a:noFill/>
            <a:miter lim="800000"/>
            <a:headEnd/>
            <a:tailEnd/>
          </a:ln>
        </p:spPr>
        <p:txBody>
          <a:bodyPr/>
          <a:lstStyle/>
          <a:p>
            <a:pPr marL="342900" indent="-342900">
              <a:spcBef>
                <a:spcPct val="20000"/>
              </a:spcBef>
              <a:buClr>
                <a:schemeClr val="accent1"/>
              </a:buClr>
              <a:buSzPct val="65000"/>
              <a:defRPr/>
            </a:pPr>
            <a:r>
              <a:rPr lang="en-US" altLang="zh-TW" kern="0" dirty="0">
                <a:latin typeface="Monaco" charset="0"/>
              </a:rPr>
              <a:t>item </a:t>
            </a:r>
            <a:r>
              <a:rPr lang="en-US" altLang="zh-TW" kern="0" dirty="0" err="1">
                <a:latin typeface="Monaco" charset="0"/>
              </a:rPr>
              <a:t>nextProduced</a:t>
            </a:r>
            <a:r>
              <a:rPr lang="en-US" altLang="zh-TW" kern="0" dirty="0">
                <a:latin typeface="Monaco" charset="0"/>
              </a:rPr>
              <a:t>;</a:t>
            </a:r>
          </a:p>
          <a:p>
            <a:pPr marL="342900" indent="-342900">
              <a:spcBef>
                <a:spcPct val="20000"/>
              </a:spcBef>
              <a:buClr>
                <a:schemeClr val="accent1"/>
              </a:buClr>
              <a:buSzPct val="65000"/>
              <a:defRPr/>
            </a:pPr>
            <a:r>
              <a:rPr lang="en-US" altLang="zh-TW" kern="0" dirty="0">
                <a:latin typeface="Monaco" charset="0"/>
              </a:rPr>
              <a:t>tag = 0;</a:t>
            </a:r>
          </a:p>
          <a:p>
            <a:pPr marL="342900" indent="-342900">
              <a:spcBef>
                <a:spcPct val="20000"/>
              </a:spcBef>
              <a:buClr>
                <a:schemeClr val="accent1"/>
              </a:buClr>
              <a:buSzPct val="65000"/>
              <a:defRPr/>
            </a:pPr>
            <a:r>
              <a:rPr lang="en-US" altLang="zh-TW" kern="0" dirty="0">
                <a:latin typeface="Monaco" charset="0"/>
              </a:rPr>
              <a:t>while (true) {</a:t>
            </a:r>
            <a:br>
              <a:rPr lang="en-US" altLang="zh-TW" kern="0" dirty="0">
                <a:latin typeface="Monaco" charset="0"/>
              </a:rPr>
            </a:br>
            <a:r>
              <a:rPr lang="en-US" altLang="zh-TW" kern="0" dirty="0">
                <a:latin typeface="Monaco" charset="0"/>
              </a:rPr>
              <a:t>     /* Produce an item in </a:t>
            </a:r>
            <a:r>
              <a:rPr lang="en-US" altLang="zh-TW" kern="0" dirty="0" err="1">
                <a:latin typeface="Monaco" charset="0"/>
              </a:rPr>
              <a:t>nextProduced</a:t>
            </a:r>
            <a:r>
              <a:rPr lang="en-US" altLang="zh-TW" kern="0" dirty="0">
                <a:latin typeface="Monaco" charset="0"/>
              </a:rPr>
              <a:t>*/</a:t>
            </a:r>
          </a:p>
          <a:p>
            <a:pPr marL="342900" indent="-342900">
              <a:spcBef>
                <a:spcPct val="20000"/>
              </a:spcBef>
              <a:buClr>
                <a:schemeClr val="accent1"/>
              </a:buClr>
              <a:buSzPct val="65000"/>
              <a:defRPr/>
            </a:pPr>
            <a:r>
              <a:rPr lang="en-US" altLang="zh-TW" kern="0" dirty="0">
                <a:latin typeface="Monaco" charset="0"/>
              </a:rPr>
              <a:t>           while (in  == out</a:t>
            </a:r>
            <a:r>
              <a:rPr lang="zh-TW" altLang="en-US" kern="0" dirty="0">
                <a:latin typeface="Monaco" charset="0"/>
              </a:rPr>
              <a:t> </a:t>
            </a:r>
            <a:r>
              <a:rPr lang="en-US" altLang="zh-TW" kern="0" dirty="0">
                <a:latin typeface="Monaco" charset="0"/>
              </a:rPr>
              <a:t>&amp;&amp;</a:t>
            </a:r>
            <a:r>
              <a:rPr lang="zh-TW" altLang="en-US" kern="0" dirty="0">
                <a:latin typeface="Monaco" charset="0"/>
              </a:rPr>
              <a:t> </a:t>
            </a:r>
            <a:r>
              <a:rPr lang="en-US" altLang="zh-TW" kern="0" dirty="0">
                <a:latin typeface="Monaco" charset="0"/>
              </a:rPr>
              <a:t>tag==1);  //buffer full	                            </a:t>
            </a:r>
          </a:p>
          <a:p>
            <a:pPr marL="342900" indent="-342900">
              <a:spcBef>
                <a:spcPct val="20000"/>
              </a:spcBef>
              <a:buClr>
                <a:schemeClr val="accent1"/>
              </a:buClr>
              <a:buSzPct val="65000"/>
              <a:defRPr/>
            </a:pPr>
            <a:r>
              <a:rPr lang="en-US" altLang="zh-TW" kern="0" dirty="0">
                <a:latin typeface="Monaco" charset="0"/>
              </a:rPr>
              <a:t>	     buffer[in] = </a:t>
            </a:r>
            <a:r>
              <a:rPr lang="en-US" altLang="zh-TW" kern="0" dirty="0" err="1">
                <a:latin typeface="Monaco" charset="0"/>
              </a:rPr>
              <a:t>nextProduced</a:t>
            </a:r>
            <a:r>
              <a:rPr lang="en-US" altLang="zh-TW" kern="0" dirty="0">
                <a:latin typeface="Monaco" charset="0"/>
              </a:rPr>
              <a:t>;</a:t>
            </a:r>
          </a:p>
          <a:p>
            <a:pPr marL="342900" indent="-342900">
              <a:spcBef>
                <a:spcPct val="20000"/>
              </a:spcBef>
              <a:buClr>
                <a:schemeClr val="accent1"/>
              </a:buClr>
              <a:buSzPct val="65000"/>
              <a:defRPr/>
            </a:pPr>
            <a:r>
              <a:rPr lang="zh-TW" altLang="en-US" kern="0" dirty="0">
                <a:latin typeface="Monaco" charset="0"/>
              </a:rPr>
              <a:t>           </a:t>
            </a:r>
            <a:r>
              <a:rPr lang="en-US" altLang="zh-TW" kern="0" dirty="0">
                <a:latin typeface="Monaco" charset="0"/>
              </a:rPr>
              <a:t>in = (in + 1) % BUFFER SIZE; </a:t>
            </a:r>
          </a:p>
          <a:p>
            <a:pPr marL="342900" indent="-342900">
              <a:spcBef>
                <a:spcPct val="20000"/>
              </a:spcBef>
              <a:buClr>
                <a:schemeClr val="accent1"/>
              </a:buClr>
              <a:buSzPct val="65000"/>
              <a:defRPr/>
            </a:pPr>
            <a:r>
              <a:rPr lang="en-US" altLang="zh-TW" kern="0" dirty="0">
                <a:latin typeface="Monaco" charset="0"/>
              </a:rPr>
              <a:t>	    if(in==out) tag = 1;</a:t>
            </a:r>
          </a:p>
          <a:p>
            <a:pPr marL="342900" indent="-342900">
              <a:spcBef>
                <a:spcPct val="20000"/>
              </a:spcBef>
              <a:buClr>
                <a:schemeClr val="accent1"/>
              </a:buClr>
              <a:buSzPct val="65000"/>
              <a:defRPr/>
            </a:pPr>
            <a:r>
              <a:rPr lang="en-US" altLang="zh-TW" kern="0" dirty="0">
                <a:latin typeface="Monaco" charset="0"/>
              </a:rPr>
              <a:t>}</a:t>
            </a:r>
          </a:p>
          <a:p>
            <a:pPr marL="342900" indent="-342900">
              <a:spcBef>
                <a:spcPct val="20000"/>
              </a:spcBef>
              <a:buClr>
                <a:schemeClr val="accent1"/>
              </a:buClr>
              <a:buSzPct val="65000"/>
              <a:defRPr/>
            </a:pPr>
            <a:endParaRPr lang="en-US" altLang="zh-TW" kern="0" dirty="0">
              <a:latin typeface="Monaco" charset="0"/>
            </a:endParaRPr>
          </a:p>
          <a:p>
            <a:pPr marL="342900" indent="-342900">
              <a:spcBef>
                <a:spcPct val="20000"/>
              </a:spcBef>
              <a:buClr>
                <a:schemeClr val="accent1"/>
              </a:buClr>
              <a:buSzPct val="65000"/>
              <a:defRPr/>
            </a:pPr>
            <a:endParaRPr lang="en-US" altLang="zh-TW" kern="0" dirty="0">
              <a:latin typeface="Monaco" charset="0"/>
            </a:endParaRPr>
          </a:p>
          <a:p>
            <a:pPr marL="342900" indent="-342900">
              <a:spcBef>
                <a:spcPct val="20000"/>
              </a:spcBef>
              <a:buClr>
                <a:schemeClr val="accent1"/>
              </a:buClr>
              <a:buSzPct val="65000"/>
              <a:defRPr/>
            </a:pPr>
            <a:r>
              <a:rPr lang="en-US" altLang="zh-TW" kern="0" dirty="0">
                <a:latin typeface="Monaco" charset="0"/>
              </a:rPr>
              <a:t>       </a:t>
            </a:r>
          </a:p>
          <a:p>
            <a:pPr marL="342900" indent="-342900">
              <a:spcBef>
                <a:spcPct val="20000"/>
              </a:spcBef>
              <a:buClr>
                <a:schemeClr val="accent1"/>
              </a:buClr>
              <a:buSzPct val="65000"/>
              <a:defRPr/>
            </a:pPr>
            <a:r>
              <a:rPr lang="en-US" altLang="zh-TW" kern="0" dirty="0">
                <a:latin typeface="Monaco" charset="0"/>
              </a:rPr>
              <a:t>	 </a:t>
            </a:r>
          </a:p>
          <a:p>
            <a:pPr marL="1681163" lvl="4" indent="-339725">
              <a:spcBef>
                <a:spcPct val="20000"/>
              </a:spcBef>
              <a:buClr>
                <a:schemeClr val="accent1"/>
              </a:buClr>
              <a:buSzPct val="75000"/>
              <a:defRPr/>
            </a:pPr>
            <a:endParaRPr lang="zh-TW" altLang="en-US" kern="0" dirty="0"/>
          </a:p>
        </p:txBody>
      </p:sp>
      <p:sp>
        <p:nvSpPr>
          <p:cNvPr id="38" name="Rectangle 3">
            <a:extLst>
              <a:ext uri="{FF2B5EF4-FFF2-40B4-BE49-F238E27FC236}">
                <a16:creationId xmlns:a16="http://schemas.microsoft.com/office/drawing/2014/main" id="{71C13E37-5187-42ED-AC8A-3AFB749B896E}"/>
              </a:ext>
            </a:extLst>
          </p:cNvPr>
          <p:cNvSpPr txBox="1">
            <a:spLocks noChangeArrowheads="1"/>
          </p:cNvSpPr>
          <p:nvPr/>
        </p:nvSpPr>
        <p:spPr bwMode="auto">
          <a:xfrm>
            <a:off x="1960563" y="3984625"/>
            <a:ext cx="5518150" cy="2266950"/>
          </a:xfrm>
          <a:prstGeom prst="rect">
            <a:avLst/>
          </a:prstGeom>
          <a:noFill/>
          <a:ln w="9525">
            <a:noFill/>
            <a:miter lim="800000"/>
            <a:headEnd/>
            <a:tailEnd/>
          </a:ln>
        </p:spPr>
        <p:txBody>
          <a:bodyPr/>
          <a:lstStyle/>
          <a:p>
            <a:pPr marL="342900" indent="-342900">
              <a:spcBef>
                <a:spcPct val="20000"/>
              </a:spcBef>
              <a:buClr>
                <a:schemeClr val="accent1"/>
              </a:buClr>
              <a:buSzPct val="65000"/>
              <a:defRPr/>
            </a:pPr>
            <a:r>
              <a:rPr lang="en-US" altLang="zh-TW" kern="0" dirty="0">
                <a:latin typeface="Monaco" charset="0"/>
              </a:rPr>
              <a:t>item </a:t>
            </a:r>
            <a:r>
              <a:rPr lang="en-US" altLang="zh-TW" kern="0" dirty="0" err="1">
                <a:latin typeface="Monaco" charset="0"/>
              </a:rPr>
              <a:t>nextConsumed</a:t>
            </a:r>
            <a:r>
              <a:rPr lang="en-US" altLang="zh-TW" kern="0" dirty="0">
                <a:latin typeface="Monaco" charset="0"/>
              </a:rPr>
              <a:t>;	</a:t>
            </a:r>
          </a:p>
          <a:p>
            <a:pPr marL="342900" indent="-342900">
              <a:spcBef>
                <a:spcPct val="20000"/>
              </a:spcBef>
              <a:buClr>
                <a:schemeClr val="accent1"/>
              </a:buClr>
              <a:buSzPct val="65000"/>
              <a:defRPr/>
            </a:pPr>
            <a:r>
              <a:rPr lang="en-US" altLang="zh-TW" kern="0" dirty="0">
                <a:latin typeface="Monaco" charset="0"/>
              </a:rPr>
              <a:t>while (true) {</a:t>
            </a:r>
          </a:p>
          <a:p>
            <a:pPr marL="342900" indent="-342900">
              <a:spcBef>
                <a:spcPct val="20000"/>
              </a:spcBef>
              <a:buClr>
                <a:schemeClr val="accent1"/>
              </a:buClr>
              <a:buSzPct val="65000"/>
              <a:defRPr/>
            </a:pPr>
            <a:r>
              <a:rPr lang="en-US" altLang="zh-TW" kern="0" dirty="0">
                <a:latin typeface="Monaco" charset="0"/>
              </a:rPr>
              <a:t>          while (in == out &amp;&amp; tag==0) ; // buffer is empty</a:t>
            </a:r>
          </a:p>
          <a:p>
            <a:pPr marL="342900" indent="-342900">
              <a:spcBef>
                <a:spcPct val="20000"/>
              </a:spcBef>
              <a:buClr>
                <a:schemeClr val="accent1"/>
              </a:buClr>
              <a:buSzPct val="65000"/>
              <a:defRPr/>
            </a:pPr>
            <a:r>
              <a:rPr lang="en-US" altLang="zh-TW" kern="0" dirty="0">
                <a:latin typeface="Monaco" charset="0"/>
              </a:rPr>
              <a:t>	</a:t>
            </a:r>
            <a:r>
              <a:rPr lang="zh-TW" altLang="en-US" kern="0" dirty="0">
                <a:latin typeface="Monaco" charset="0"/>
              </a:rPr>
              <a:t> </a:t>
            </a:r>
            <a:r>
              <a:rPr lang="en-US" altLang="zh-TW" kern="0" dirty="0">
                <a:latin typeface="Monaco" charset="0"/>
              </a:rPr>
              <a:t>   </a:t>
            </a:r>
            <a:r>
              <a:rPr lang="en-US" altLang="zh-TW" kern="0" dirty="0" err="1">
                <a:latin typeface="Monaco" charset="0"/>
              </a:rPr>
              <a:t>nextConsumed</a:t>
            </a:r>
            <a:r>
              <a:rPr lang="en-US" altLang="zh-TW" kern="0" dirty="0">
                <a:latin typeface="Monaco" charset="0"/>
              </a:rPr>
              <a:t> = buffer[out];</a:t>
            </a:r>
          </a:p>
          <a:p>
            <a:pPr marL="342900" indent="-342900">
              <a:spcBef>
                <a:spcPct val="20000"/>
              </a:spcBef>
              <a:buClr>
                <a:schemeClr val="accent1"/>
              </a:buClr>
              <a:buSzPct val="65000"/>
              <a:defRPr/>
            </a:pPr>
            <a:r>
              <a:rPr lang="zh-TW" altLang="en-US" kern="0" dirty="0">
                <a:latin typeface="Monaco" charset="0"/>
              </a:rPr>
              <a:t>          </a:t>
            </a:r>
            <a:r>
              <a:rPr lang="en-US" altLang="zh-TW" kern="0" dirty="0">
                <a:latin typeface="Monaco" charset="0"/>
              </a:rPr>
              <a:t>out = (out + 1) % BUFFER SIZE;</a:t>
            </a:r>
          </a:p>
          <a:p>
            <a:pPr marL="342900" indent="-342900">
              <a:spcBef>
                <a:spcPct val="20000"/>
              </a:spcBef>
              <a:buClr>
                <a:schemeClr val="accent1"/>
              </a:buClr>
              <a:buSzPct val="65000"/>
              <a:defRPr/>
            </a:pPr>
            <a:r>
              <a:rPr lang="en-US" altLang="zh-TW" kern="0" dirty="0">
                <a:latin typeface="Monaco" charset="0"/>
              </a:rPr>
              <a:t>          if(out==in) tag = 0;	 </a:t>
            </a:r>
          </a:p>
          <a:p>
            <a:pPr marL="342900" indent="-342900">
              <a:spcBef>
                <a:spcPct val="20000"/>
              </a:spcBef>
              <a:buClr>
                <a:schemeClr val="accent1"/>
              </a:buClr>
              <a:buSzPct val="65000"/>
              <a:defRPr/>
            </a:pPr>
            <a:r>
              <a:rPr lang="en-US" altLang="zh-TW" kern="0" dirty="0">
                <a:latin typeface="Monaco" charset="0"/>
              </a:rPr>
              <a:t>}</a:t>
            </a:r>
          </a:p>
        </p:txBody>
      </p:sp>
      <p:sp>
        <p:nvSpPr>
          <p:cNvPr id="59419" name="文字方塊 1">
            <a:extLst>
              <a:ext uri="{FF2B5EF4-FFF2-40B4-BE49-F238E27FC236}">
                <a16:creationId xmlns:a16="http://schemas.microsoft.com/office/drawing/2014/main" id="{0EACB1D5-1C4C-49AC-976C-1E93CDD24683}"/>
              </a:ext>
            </a:extLst>
          </p:cNvPr>
          <p:cNvSpPr txBox="1">
            <a:spLocks noChangeArrowheads="1"/>
          </p:cNvSpPr>
          <p:nvPr/>
        </p:nvSpPr>
        <p:spPr bwMode="auto">
          <a:xfrm>
            <a:off x="9464675" y="1416050"/>
            <a:ext cx="1011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Tag = 0;</a:t>
            </a:r>
            <a:endParaRPr lang="zh-TW"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A64AAF-F783-4343-BBD9-2ECA05DFD98E}"/>
              </a:ext>
            </a:extLst>
          </p:cNvPr>
          <p:cNvSpPr>
            <a:spLocks noGrp="1"/>
          </p:cNvSpPr>
          <p:nvPr>
            <p:ph type="title"/>
          </p:nvPr>
        </p:nvSpPr>
        <p:spPr/>
        <p:txBody>
          <a:bodyPr/>
          <a:lstStyle/>
          <a:p>
            <a:r>
              <a:rPr lang="en-US" altLang="zh-TW" dirty="0"/>
              <a:t>Homework</a:t>
            </a:r>
            <a:endParaRPr lang="zh-TW" altLang="en-US" dirty="0"/>
          </a:p>
        </p:txBody>
      </p:sp>
      <p:sp>
        <p:nvSpPr>
          <p:cNvPr id="3" name="內容版面配置區 2">
            <a:extLst>
              <a:ext uri="{FF2B5EF4-FFF2-40B4-BE49-F238E27FC236}">
                <a16:creationId xmlns:a16="http://schemas.microsoft.com/office/drawing/2014/main" id="{2ECD2BE3-C822-4D50-A815-C19A6CD364F4}"/>
              </a:ext>
            </a:extLst>
          </p:cNvPr>
          <p:cNvSpPr>
            <a:spLocks noGrp="1"/>
          </p:cNvSpPr>
          <p:nvPr>
            <p:ph idx="1"/>
          </p:nvPr>
        </p:nvSpPr>
        <p:spPr/>
        <p:txBody>
          <a:bodyPr/>
          <a:lstStyle/>
          <a:p>
            <a:r>
              <a:rPr lang="en-US" altLang="zh-TW" dirty="0"/>
              <a:t>Modify the producer and consumer processes according to the solution on the previous page.</a:t>
            </a:r>
            <a:endParaRPr lang="zh-TW" altLang="en-US" dirty="0"/>
          </a:p>
        </p:txBody>
      </p:sp>
    </p:spTree>
    <p:extLst>
      <p:ext uri="{BB962C8B-B14F-4D97-AF65-F5344CB8AC3E}">
        <p14:creationId xmlns:p14="http://schemas.microsoft.com/office/powerpoint/2010/main" val="23480608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937FB7-AB5F-478A-B8D4-3AAA59278DAB}"/>
              </a:ext>
            </a:extLst>
          </p:cNvPr>
          <p:cNvSpPr>
            <a:spLocks noGrp="1"/>
          </p:cNvSpPr>
          <p:nvPr>
            <p:ph type="title"/>
          </p:nvPr>
        </p:nvSpPr>
        <p:spPr/>
        <p:txBody>
          <a:bodyPr/>
          <a:lstStyle/>
          <a:p>
            <a:r>
              <a:rPr lang="zh-TW" altLang="en-US" dirty="0">
                <a:solidFill>
                  <a:schemeClr val="tx2"/>
                </a:solidFill>
              </a:rPr>
              <a:t>訊息傳遞系統</a:t>
            </a:r>
            <a:r>
              <a:rPr lang="en-US" altLang="zh-TW" dirty="0">
                <a:solidFill>
                  <a:schemeClr val="tx2"/>
                </a:solidFill>
              </a:rPr>
              <a:t>Message Passing</a:t>
            </a:r>
            <a:endParaRPr lang="zh-TW" altLang="en-US" dirty="0"/>
          </a:p>
        </p:txBody>
      </p:sp>
      <p:sp>
        <p:nvSpPr>
          <p:cNvPr id="30722" name="Rectangle 3">
            <a:extLst>
              <a:ext uri="{FF2B5EF4-FFF2-40B4-BE49-F238E27FC236}">
                <a16:creationId xmlns:a16="http://schemas.microsoft.com/office/drawing/2014/main" id="{68EBCFE0-1007-416F-B64B-8ABF9F01B0BF}"/>
              </a:ext>
            </a:extLst>
          </p:cNvPr>
          <p:cNvSpPr>
            <a:spLocks noGrp="1" noChangeArrowheads="1"/>
          </p:cNvSpPr>
          <p:nvPr>
            <p:ph idx="1"/>
          </p:nvPr>
        </p:nvSpPr>
        <p:spPr/>
        <p:txBody>
          <a:bodyPr/>
          <a:lstStyle/>
          <a:p>
            <a:pPr eaLnBrk="1" hangingPunct="1">
              <a:defRPr/>
            </a:pPr>
            <a:r>
              <a:rPr lang="zh-TW" altLang="en-US" dirty="0">
                <a:solidFill>
                  <a:schemeClr val="tx1"/>
                </a:solidFill>
                <a:latin typeface="標楷體" panose="03000509000000000000" pitchFamily="65" charset="-120"/>
              </a:rPr>
              <a:t>訊息傳遞提供了允許行程互相溝通和彼此同步而不需要共享相同的位址空間。</a:t>
            </a:r>
            <a:endParaRPr lang="en-US" altLang="zh-TW" dirty="0">
              <a:solidFill>
                <a:schemeClr val="tx1"/>
              </a:solidFill>
              <a:latin typeface="標楷體" panose="03000509000000000000" pitchFamily="65" charset="-120"/>
            </a:endParaRPr>
          </a:p>
          <a:p>
            <a:pPr eaLnBrk="1" hangingPunct="1">
              <a:defRPr/>
            </a:pPr>
            <a:endParaRPr lang="zh-TW" altLang="en-US" dirty="0">
              <a:solidFill>
                <a:schemeClr val="tx1"/>
              </a:solidFill>
              <a:latin typeface="標楷體" panose="03000509000000000000" pitchFamily="65" charset="-120"/>
            </a:endParaRPr>
          </a:p>
          <a:p>
            <a:pPr eaLnBrk="1" hangingPunct="1">
              <a:defRPr/>
            </a:pPr>
            <a:r>
              <a:rPr lang="zh-TW" altLang="en-US" dirty="0">
                <a:solidFill>
                  <a:schemeClr val="tx1"/>
                </a:solidFill>
              </a:rPr>
              <a:t>訊息傳遞設施提供至少兩種操作：</a:t>
            </a:r>
            <a:r>
              <a:rPr lang="en-US" altLang="zh-TW" dirty="0">
                <a:solidFill>
                  <a:schemeClr val="tx1"/>
                </a:solidFill>
              </a:rPr>
              <a:t>send ( </a:t>
            </a:r>
            <a:r>
              <a:rPr lang="zh-TW" altLang="en-US" dirty="0">
                <a:solidFill>
                  <a:schemeClr val="tx1"/>
                </a:solidFill>
              </a:rPr>
              <a:t>訊息 </a:t>
            </a:r>
            <a:r>
              <a:rPr lang="en-US" altLang="zh-TW" dirty="0">
                <a:solidFill>
                  <a:schemeClr val="tx1"/>
                </a:solidFill>
              </a:rPr>
              <a:t>) </a:t>
            </a:r>
            <a:r>
              <a:rPr lang="zh-TW" altLang="en-US" dirty="0">
                <a:solidFill>
                  <a:schemeClr val="tx1"/>
                </a:solidFill>
              </a:rPr>
              <a:t>和</a:t>
            </a:r>
            <a:r>
              <a:rPr lang="en-US" altLang="zh-TW" dirty="0">
                <a:solidFill>
                  <a:schemeClr val="tx1"/>
                </a:solidFill>
              </a:rPr>
              <a:t>receive ( </a:t>
            </a:r>
            <a:r>
              <a:rPr lang="zh-TW" altLang="en-US" dirty="0">
                <a:solidFill>
                  <a:schemeClr val="tx1"/>
                </a:solidFill>
              </a:rPr>
              <a:t>訊息 </a:t>
            </a:r>
            <a:r>
              <a:rPr lang="en-US" altLang="zh-TW" dirty="0">
                <a:solidFill>
                  <a:schemeClr val="tx1"/>
                </a:solidFill>
              </a:rPr>
              <a:t>)</a:t>
            </a:r>
            <a:r>
              <a:rPr lang="zh-TW" altLang="en-US" dirty="0">
                <a:solidFill>
                  <a:schemeClr val="tx1"/>
                </a:solidFill>
              </a:rPr>
              <a:t>。</a:t>
            </a:r>
            <a:endParaRPr lang="en-US" altLang="zh-TW" dirty="0">
              <a:solidFill>
                <a:schemeClr val="tx1"/>
              </a:solidFill>
            </a:endParaRPr>
          </a:p>
          <a:p>
            <a:pPr eaLnBrk="1" hangingPunct="1">
              <a:defRPr/>
            </a:pPr>
            <a:endParaRPr lang="zh-TW" altLang="en-US" dirty="0">
              <a:solidFill>
                <a:schemeClr val="tx1"/>
              </a:solidFill>
            </a:endParaRPr>
          </a:p>
          <a:p>
            <a:pPr eaLnBrk="1" hangingPunct="1">
              <a:defRPr/>
            </a:pPr>
            <a:r>
              <a:rPr lang="zh-TW" altLang="en-US" dirty="0">
                <a:solidFill>
                  <a:schemeClr val="tx1"/>
                </a:solidFill>
              </a:rPr>
              <a:t>如果兩個行程 </a:t>
            </a:r>
            <a:r>
              <a:rPr lang="en-US" altLang="zh-TW" dirty="0">
                <a:solidFill>
                  <a:schemeClr val="tx1"/>
                </a:solidFill>
              </a:rPr>
              <a:t>P </a:t>
            </a:r>
            <a:r>
              <a:rPr lang="zh-TW" altLang="en-US" dirty="0">
                <a:solidFill>
                  <a:schemeClr val="tx1"/>
                </a:solidFill>
              </a:rPr>
              <a:t>與 </a:t>
            </a:r>
            <a:r>
              <a:rPr lang="en-US" altLang="zh-TW" dirty="0">
                <a:solidFill>
                  <a:schemeClr val="tx1"/>
                </a:solidFill>
              </a:rPr>
              <a:t>Q </a:t>
            </a:r>
            <a:r>
              <a:rPr lang="zh-TW" altLang="en-US" dirty="0">
                <a:solidFill>
                  <a:schemeClr val="tx1"/>
                </a:solidFill>
              </a:rPr>
              <a:t>要互相聯繫，則它們必須互相傳送與接收訊息。為了使它們可這樣做，因此在它們間必須存在一個通訊鏈。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C037EB-1C2E-4256-9644-208B19FBF4F5}"/>
              </a:ext>
            </a:extLst>
          </p:cNvPr>
          <p:cNvSpPr>
            <a:spLocks noGrp="1"/>
          </p:cNvSpPr>
          <p:nvPr>
            <p:ph type="title"/>
          </p:nvPr>
        </p:nvSpPr>
        <p:spPr/>
        <p:txBody>
          <a:bodyPr/>
          <a:lstStyle/>
          <a:p>
            <a:r>
              <a:rPr lang="zh-TW" altLang="en-US" dirty="0">
                <a:solidFill>
                  <a:schemeClr val="tx2"/>
                </a:solidFill>
              </a:rPr>
              <a:t>命名</a:t>
            </a:r>
            <a:endParaRPr lang="zh-TW" altLang="en-US" dirty="0"/>
          </a:p>
        </p:txBody>
      </p:sp>
      <p:sp>
        <p:nvSpPr>
          <p:cNvPr id="31746" name="Rectangle 7">
            <a:extLst>
              <a:ext uri="{FF2B5EF4-FFF2-40B4-BE49-F238E27FC236}">
                <a16:creationId xmlns:a16="http://schemas.microsoft.com/office/drawing/2014/main" id="{E0DC0952-0F62-40A4-878B-901D92859639}"/>
              </a:ext>
            </a:extLst>
          </p:cNvPr>
          <p:cNvSpPr>
            <a:spLocks noGrp="1" noChangeArrowheads="1"/>
          </p:cNvSpPr>
          <p:nvPr>
            <p:ph idx="1"/>
          </p:nvPr>
        </p:nvSpPr>
        <p:spPr/>
        <p:txBody>
          <a:bodyPr>
            <a:normAutofit/>
          </a:bodyPr>
          <a:lstStyle/>
          <a:p>
            <a:pPr eaLnBrk="1" hangingPunct="1">
              <a:defRPr/>
            </a:pPr>
            <a:r>
              <a:rPr lang="zh-TW" altLang="en-US" b="1" dirty="0">
                <a:solidFill>
                  <a:schemeClr val="tx1"/>
                </a:solidFill>
              </a:rPr>
              <a:t>直接聯繫 </a:t>
            </a:r>
            <a:r>
              <a:rPr lang="en-US" altLang="zh-TW" b="1" dirty="0">
                <a:solidFill>
                  <a:schemeClr val="tx1"/>
                </a:solidFill>
              </a:rPr>
              <a:t>(direct communication)</a:t>
            </a:r>
            <a:r>
              <a:rPr lang="zh-TW" altLang="en-US" dirty="0">
                <a:solidFill>
                  <a:schemeClr val="tx1"/>
                </a:solidFill>
              </a:rPr>
              <a:t>方法中，每一個要傳送或接收訊息的行程必須先確定聯繫接收者或傳送者的名稱。在這個體系之中，</a:t>
            </a:r>
            <a:r>
              <a:rPr lang="en-US" altLang="zh-TW" dirty="0">
                <a:solidFill>
                  <a:schemeClr val="tx1"/>
                </a:solidFill>
              </a:rPr>
              <a:t>send </a:t>
            </a:r>
            <a:r>
              <a:rPr lang="zh-TW" altLang="en-US" dirty="0">
                <a:solidFill>
                  <a:schemeClr val="tx1"/>
                </a:solidFill>
              </a:rPr>
              <a:t>與 </a:t>
            </a:r>
            <a:r>
              <a:rPr lang="en-US" altLang="zh-TW" dirty="0">
                <a:solidFill>
                  <a:schemeClr val="tx1"/>
                </a:solidFill>
              </a:rPr>
              <a:t>receive</a:t>
            </a:r>
            <a:r>
              <a:rPr lang="zh-TW" altLang="en-US" dirty="0">
                <a:solidFill>
                  <a:schemeClr val="tx1"/>
                </a:solidFill>
              </a:rPr>
              <a:t>的基本運算定義如下</a:t>
            </a:r>
            <a:r>
              <a:rPr lang="en-US" altLang="zh-TW" dirty="0">
                <a:solidFill>
                  <a:schemeClr val="tx1"/>
                </a:solidFill>
              </a:rPr>
              <a:t>:</a:t>
            </a:r>
          </a:p>
          <a:p>
            <a:pPr lvl="1" eaLnBrk="1" hangingPunct="1">
              <a:defRPr/>
            </a:pPr>
            <a:r>
              <a:rPr lang="en-US" altLang="zh-TW" dirty="0">
                <a:solidFill>
                  <a:schemeClr val="tx1"/>
                </a:solidFill>
              </a:rPr>
              <a:t>send (P, message)</a:t>
            </a:r>
            <a:r>
              <a:rPr lang="zh-TW" altLang="en-US" dirty="0">
                <a:solidFill>
                  <a:schemeClr val="tx1"/>
                </a:solidFill>
              </a:rPr>
              <a:t>傳送一個訊息</a:t>
            </a:r>
            <a:r>
              <a:rPr lang="en-US" altLang="zh-TW" dirty="0">
                <a:solidFill>
                  <a:schemeClr val="tx1"/>
                </a:solidFill>
              </a:rPr>
              <a:t>(message)</a:t>
            </a:r>
            <a:r>
              <a:rPr lang="zh-TW" altLang="en-US" dirty="0">
                <a:solidFill>
                  <a:schemeClr val="tx1"/>
                </a:solidFill>
              </a:rPr>
              <a:t>至行程</a:t>
            </a:r>
            <a:r>
              <a:rPr lang="en-US" altLang="zh-TW" dirty="0">
                <a:solidFill>
                  <a:schemeClr val="tx1"/>
                </a:solidFill>
              </a:rPr>
              <a:t>P</a:t>
            </a:r>
            <a:r>
              <a:rPr lang="zh-TW" altLang="en-US" dirty="0">
                <a:solidFill>
                  <a:schemeClr val="tx1"/>
                </a:solidFill>
              </a:rPr>
              <a:t>。</a:t>
            </a:r>
          </a:p>
          <a:p>
            <a:pPr lvl="1" eaLnBrk="1" hangingPunct="1">
              <a:defRPr/>
            </a:pPr>
            <a:r>
              <a:rPr lang="en-US" altLang="zh-TW" dirty="0">
                <a:solidFill>
                  <a:schemeClr val="tx1"/>
                </a:solidFill>
              </a:rPr>
              <a:t>receive (Q, message)</a:t>
            </a:r>
            <a:r>
              <a:rPr lang="zh-TW" altLang="en-US" dirty="0">
                <a:solidFill>
                  <a:schemeClr val="tx1"/>
                </a:solidFill>
              </a:rPr>
              <a:t>自行程</a:t>
            </a:r>
            <a:r>
              <a:rPr lang="en-US" altLang="zh-TW" dirty="0">
                <a:solidFill>
                  <a:schemeClr val="tx1"/>
                </a:solidFill>
              </a:rPr>
              <a:t>Q</a:t>
            </a:r>
            <a:r>
              <a:rPr lang="zh-TW" altLang="en-US" dirty="0">
                <a:solidFill>
                  <a:schemeClr val="tx1"/>
                </a:solidFill>
              </a:rPr>
              <a:t>接收一個訊息</a:t>
            </a:r>
            <a:r>
              <a:rPr lang="en-US" altLang="zh-TW" dirty="0">
                <a:solidFill>
                  <a:schemeClr val="tx1"/>
                </a:solidFill>
              </a:rPr>
              <a:t>(message)</a:t>
            </a:r>
            <a:r>
              <a:rPr lang="zh-TW" altLang="en-US" dirty="0">
                <a:solidFill>
                  <a:schemeClr val="tx1"/>
                </a:solidFill>
              </a:rPr>
              <a:t>。</a:t>
            </a:r>
            <a:endParaRPr lang="en-US" altLang="zh-TW" dirty="0">
              <a:solidFill>
                <a:schemeClr val="tx1"/>
              </a:solidFill>
            </a:endParaRPr>
          </a:p>
          <a:p>
            <a:pPr lvl="1" eaLnBrk="1" hangingPunct="1">
              <a:defRPr/>
            </a:pPr>
            <a:endParaRPr lang="zh-TW" altLang="en-US" dirty="0">
              <a:solidFill>
                <a:schemeClr val="tx1"/>
              </a:solidFill>
            </a:endParaRPr>
          </a:p>
          <a:p>
            <a:pPr eaLnBrk="1" hangingPunct="1">
              <a:defRPr/>
            </a:pPr>
            <a:r>
              <a:rPr lang="zh-TW" altLang="en-US" b="1" dirty="0">
                <a:solidFill>
                  <a:schemeClr val="tx1"/>
                </a:solidFill>
              </a:rPr>
              <a:t>間接式聯繫</a:t>
            </a:r>
            <a:r>
              <a:rPr lang="en-US" altLang="zh-TW" b="1" dirty="0">
                <a:solidFill>
                  <a:schemeClr val="tx1"/>
                </a:solidFill>
              </a:rPr>
              <a:t>(indirect communication)</a:t>
            </a:r>
            <a:r>
              <a:rPr lang="zh-TW" altLang="en-US" dirty="0">
                <a:solidFill>
                  <a:schemeClr val="tx1"/>
                </a:solidFill>
              </a:rPr>
              <a:t>之中，需藉著信箱</a:t>
            </a:r>
            <a:r>
              <a:rPr lang="en-US" altLang="zh-TW" dirty="0">
                <a:solidFill>
                  <a:schemeClr val="tx1"/>
                </a:solidFill>
              </a:rPr>
              <a:t>(mailbox</a:t>
            </a:r>
            <a:r>
              <a:rPr lang="zh-TW" altLang="en-US" dirty="0">
                <a:solidFill>
                  <a:schemeClr val="tx1"/>
                </a:solidFill>
              </a:rPr>
              <a:t>，也叫作埠</a:t>
            </a:r>
            <a:r>
              <a:rPr lang="en-US" altLang="zh-TW" dirty="0">
                <a:solidFill>
                  <a:schemeClr val="tx1"/>
                </a:solidFill>
              </a:rPr>
              <a:t>port)</a:t>
            </a:r>
            <a:r>
              <a:rPr lang="zh-TW" altLang="en-US" dirty="0">
                <a:solidFill>
                  <a:schemeClr val="tx1"/>
                </a:solidFill>
              </a:rPr>
              <a:t>來傳送與接收訊息。這種 </a:t>
            </a:r>
            <a:r>
              <a:rPr lang="en-US" altLang="zh-TW" dirty="0">
                <a:solidFill>
                  <a:schemeClr val="tx1"/>
                </a:solidFill>
              </a:rPr>
              <a:t>send </a:t>
            </a:r>
            <a:r>
              <a:rPr lang="zh-TW" altLang="en-US" dirty="0">
                <a:solidFill>
                  <a:schemeClr val="tx1"/>
                </a:solidFill>
              </a:rPr>
              <a:t>與 </a:t>
            </a:r>
            <a:r>
              <a:rPr lang="en-US" altLang="zh-TW" dirty="0">
                <a:solidFill>
                  <a:schemeClr val="tx1"/>
                </a:solidFill>
              </a:rPr>
              <a:t>receive </a:t>
            </a:r>
            <a:r>
              <a:rPr lang="zh-TW" altLang="en-US" dirty="0">
                <a:solidFill>
                  <a:schemeClr val="tx1"/>
                </a:solidFill>
              </a:rPr>
              <a:t>的基本運算之定義如下</a:t>
            </a:r>
            <a:r>
              <a:rPr lang="en-US" altLang="zh-TW" dirty="0">
                <a:solidFill>
                  <a:schemeClr val="tx1"/>
                </a:solidFill>
              </a:rPr>
              <a:t>:</a:t>
            </a:r>
          </a:p>
          <a:p>
            <a:pPr lvl="1" eaLnBrk="1" hangingPunct="1">
              <a:defRPr/>
            </a:pPr>
            <a:r>
              <a:rPr lang="en-US" altLang="zh-TW" dirty="0">
                <a:solidFill>
                  <a:schemeClr val="tx1"/>
                </a:solidFill>
              </a:rPr>
              <a:t>send (A, message)  </a:t>
            </a:r>
            <a:r>
              <a:rPr lang="zh-TW" altLang="en-US" dirty="0">
                <a:solidFill>
                  <a:schemeClr val="tx1"/>
                </a:solidFill>
              </a:rPr>
              <a:t>將訊息 </a:t>
            </a:r>
            <a:r>
              <a:rPr lang="en-US" altLang="zh-TW" dirty="0">
                <a:solidFill>
                  <a:schemeClr val="tx1"/>
                </a:solidFill>
              </a:rPr>
              <a:t>(message)</a:t>
            </a:r>
            <a:r>
              <a:rPr lang="zh-TW" altLang="en-US" dirty="0">
                <a:solidFill>
                  <a:schemeClr val="tx1"/>
                </a:solidFill>
              </a:rPr>
              <a:t>傳送至信箱</a:t>
            </a:r>
            <a:r>
              <a:rPr lang="en-US" altLang="zh-TW" dirty="0">
                <a:solidFill>
                  <a:schemeClr val="tx1"/>
                </a:solidFill>
              </a:rPr>
              <a:t>A</a:t>
            </a:r>
            <a:r>
              <a:rPr lang="zh-TW" altLang="en-US" dirty="0">
                <a:solidFill>
                  <a:schemeClr val="tx1"/>
                </a:solidFill>
              </a:rPr>
              <a:t>。</a:t>
            </a:r>
          </a:p>
          <a:p>
            <a:pPr lvl="1" eaLnBrk="1" hangingPunct="1">
              <a:defRPr/>
            </a:pPr>
            <a:r>
              <a:rPr lang="en-US" altLang="zh-TW" dirty="0">
                <a:solidFill>
                  <a:schemeClr val="tx1"/>
                </a:solidFill>
              </a:rPr>
              <a:t>receive (A, message) </a:t>
            </a:r>
            <a:r>
              <a:rPr lang="zh-TW" altLang="en-US" dirty="0">
                <a:solidFill>
                  <a:schemeClr val="tx1"/>
                </a:solidFill>
              </a:rPr>
              <a:t>自信箱</a:t>
            </a:r>
            <a:r>
              <a:rPr lang="en-US" altLang="zh-TW" dirty="0">
                <a:solidFill>
                  <a:schemeClr val="tx1"/>
                </a:solidFill>
              </a:rPr>
              <a:t>A</a:t>
            </a:r>
            <a:r>
              <a:rPr lang="zh-TW" altLang="en-US" dirty="0">
                <a:solidFill>
                  <a:schemeClr val="tx1"/>
                </a:solidFill>
              </a:rPr>
              <a:t>接收一個訊息 </a:t>
            </a:r>
            <a:r>
              <a:rPr lang="en-US" altLang="zh-TW" dirty="0">
                <a:solidFill>
                  <a:schemeClr val="tx1"/>
                </a:solidFill>
              </a:rPr>
              <a:t>(message)</a:t>
            </a:r>
            <a:r>
              <a:rPr lang="zh-TW" altLang="en-US" dirty="0">
                <a:solidFill>
                  <a:schemeClr val="tx1"/>
                </a:solidFill>
              </a:rPr>
              <a:t>。</a:t>
            </a:r>
          </a:p>
          <a:p>
            <a:pPr eaLnBrk="1" hangingPunct="1">
              <a:defRPr/>
            </a:pPr>
            <a:endParaRPr lang="zh-TW" altLang="en-US" dirty="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1653D8-903B-4C99-9DC4-50C07FAC1837}"/>
              </a:ext>
            </a:extLst>
          </p:cNvPr>
          <p:cNvSpPr>
            <a:spLocks noGrp="1"/>
          </p:cNvSpPr>
          <p:nvPr>
            <p:ph type="title"/>
          </p:nvPr>
        </p:nvSpPr>
        <p:spPr/>
        <p:txBody>
          <a:bodyPr/>
          <a:lstStyle/>
          <a:p>
            <a:r>
              <a:rPr lang="zh-TW" altLang="en-US" dirty="0">
                <a:solidFill>
                  <a:schemeClr val="tx2"/>
                </a:solidFill>
              </a:rPr>
              <a:t>同步化</a:t>
            </a:r>
            <a:br>
              <a:rPr lang="zh-TW" altLang="en-US" dirty="0">
                <a:solidFill>
                  <a:schemeClr val="tx2"/>
                </a:solidFill>
              </a:rPr>
            </a:br>
            <a:endParaRPr lang="zh-TW" altLang="en-US" dirty="0"/>
          </a:p>
        </p:txBody>
      </p:sp>
      <p:sp>
        <p:nvSpPr>
          <p:cNvPr id="32770" name="Rectangle 3">
            <a:extLst>
              <a:ext uri="{FF2B5EF4-FFF2-40B4-BE49-F238E27FC236}">
                <a16:creationId xmlns:a16="http://schemas.microsoft.com/office/drawing/2014/main" id="{6C05D0EA-B5CB-4C3A-A1DA-E936508CCEDA}"/>
              </a:ext>
            </a:extLst>
          </p:cNvPr>
          <p:cNvSpPr>
            <a:spLocks noGrp="1" noChangeArrowheads="1"/>
          </p:cNvSpPr>
          <p:nvPr>
            <p:ph idx="1"/>
          </p:nvPr>
        </p:nvSpPr>
        <p:spPr/>
        <p:txBody>
          <a:bodyPr/>
          <a:lstStyle/>
          <a:p>
            <a:pPr>
              <a:defRPr/>
            </a:pPr>
            <a:r>
              <a:rPr kumimoji="0" lang="zh-TW" altLang="en-US" dirty="0">
                <a:solidFill>
                  <a:schemeClr val="tx1"/>
                </a:solidFill>
              </a:rPr>
              <a:t>訊息傳遞可以是等待</a:t>
            </a:r>
            <a:r>
              <a:rPr kumimoji="0" lang="en-US" altLang="zh-TW" dirty="0">
                <a:solidFill>
                  <a:schemeClr val="tx1"/>
                </a:solidFill>
              </a:rPr>
              <a:t>(blocking)</a:t>
            </a:r>
            <a:r>
              <a:rPr kumimoji="0" lang="zh-TW" altLang="en-US" dirty="0">
                <a:solidFill>
                  <a:schemeClr val="tx1"/>
                </a:solidFill>
              </a:rPr>
              <a:t>或非等待</a:t>
            </a:r>
            <a:r>
              <a:rPr kumimoji="0" lang="en-US" altLang="zh-TW" dirty="0">
                <a:solidFill>
                  <a:schemeClr val="tx1"/>
                </a:solidFill>
              </a:rPr>
              <a:t>(</a:t>
            </a:r>
            <a:r>
              <a:rPr kumimoji="0" lang="en-US" altLang="zh-TW" dirty="0" err="1">
                <a:solidFill>
                  <a:schemeClr val="tx1"/>
                </a:solidFill>
              </a:rPr>
              <a:t>nonblocking</a:t>
            </a:r>
            <a:r>
              <a:rPr kumimoji="0" lang="en-US" altLang="zh-TW" dirty="0">
                <a:solidFill>
                  <a:schemeClr val="tx1"/>
                </a:solidFill>
              </a:rPr>
              <a:t>)</a:t>
            </a:r>
            <a:r>
              <a:rPr kumimoji="0" lang="zh-TW" altLang="en-US" dirty="0">
                <a:solidFill>
                  <a:schemeClr val="tx1"/>
                </a:solidFill>
              </a:rPr>
              <a:t>，也</a:t>
            </a:r>
            <a:r>
              <a:rPr lang="zh-TW" altLang="en-US" dirty="0">
                <a:solidFill>
                  <a:schemeClr val="tx1"/>
                </a:solidFill>
              </a:rPr>
              <a:t>稱為同步 </a:t>
            </a:r>
            <a:r>
              <a:rPr lang="en-US" altLang="zh-TW" dirty="0">
                <a:solidFill>
                  <a:schemeClr val="tx1"/>
                </a:solidFill>
              </a:rPr>
              <a:t>(synchronous)</a:t>
            </a:r>
            <a:r>
              <a:rPr lang="zh-TW" altLang="en-US" dirty="0">
                <a:solidFill>
                  <a:schemeClr val="tx1"/>
                </a:solidFill>
              </a:rPr>
              <a:t>和非同步 </a:t>
            </a:r>
            <a:r>
              <a:rPr lang="en-US" altLang="zh-TW" dirty="0">
                <a:solidFill>
                  <a:schemeClr val="tx1"/>
                </a:solidFill>
              </a:rPr>
              <a:t>(asynchronous)</a:t>
            </a:r>
            <a:r>
              <a:rPr lang="zh-TW" altLang="en-US" dirty="0">
                <a:solidFill>
                  <a:schemeClr val="tx1"/>
                </a:solidFill>
              </a:rPr>
              <a:t>。</a:t>
            </a:r>
          </a:p>
          <a:p>
            <a:pPr lvl="1" eaLnBrk="1" hangingPunct="1">
              <a:defRPr/>
            </a:pPr>
            <a:r>
              <a:rPr lang="zh-TW" altLang="en-US" dirty="0">
                <a:solidFill>
                  <a:schemeClr val="tx1"/>
                </a:solidFill>
              </a:rPr>
              <a:t>等待傳送 </a:t>
            </a:r>
            <a:r>
              <a:rPr lang="en-US" altLang="zh-TW" dirty="0">
                <a:solidFill>
                  <a:schemeClr val="tx1"/>
                </a:solidFill>
              </a:rPr>
              <a:t>(blocking send):</a:t>
            </a:r>
            <a:r>
              <a:rPr lang="zh-TW" altLang="en-US" dirty="0">
                <a:solidFill>
                  <a:schemeClr val="tx1"/>
                </a:solidFill>
              </a:rPr>
              <a:t>傳送行程等待著，直到接收行程或信箱接收訊息。</a:t>
            </a:r>
            <a:endParaRPr lang="en-US" altLang="zh-TW" dirty="0">
              <a:solidFill>
                <a:schemeClr val="tx1"/>
              </a:solidFill>
            </a:endParaRPr>
          </a:p>
          <a:p>
            <a:pPr lvl="1" eaLnBrk="1" hangingPunct="1">
              <a:defRPr/>
            </a:pPr>
            <a:endParaRPr lang="zh-TW" altLang="en-US" dirty="0">
              <a:solidFill>
                <a:schemeClr val="tx1"/>
              </a:solidFill>
            </a:endParaRPr>
          </a:p>
          <a:p>
            <a:pPr lvl="1" eaLnBrk="1" hangingPunct="1">
              <a:defRPr/>
            </a:pPr>
            <a:r>
              <a:rPr lang="zh-TW" altLang="en-US" dirty="0">
                <a:solidFill>
                  <a:schemeClr val="tx1"/>
                </a:solidFill>
              </a:rPr>
              <a:t>非等待傳送 </a:t>
            </a:r>
            <a:r>
              <a:rPr lang="en-US" altLang="zh-TW" dirty="0">
                <a:solidFill>
                  <a:schemeClr val="tx1"/>
                </a:solidFill>
              </a:rPr>
              <a:t>(</a:t>
            </a:r>
            <a:r>
              <a:rPr lang="en-US" altLang="zh-TW" dirty="0" err="1">
                <a:solidFill>
                  <a:schemeClr val="tx1"/>
                </a:solidFill>
              </a:rPr>
              <a:t>nonblocking</a:t>
            </a:r>
            <a:r>
              <a:rPr lang="en-US" altLang="zh-TW" dirty="0">
                <a:solidFill>
                  <a:schemeClr val="tx1"/>
                </a:solidFill>
              </a:rPr>
              <a:t> send):</a:t>
            </a:r>
            <a:r>
              <a:rPr lang="zh-TW" altLang="en-US" dirty="0">
                <a:solidFill>
                  <a:schemeClr val="tx1"/>
                </a:solidFill>
              </a:rPr>
              <a:t>傳送行程送出訊息，即重新操作。</a:t>
            </a:r>
            <a:endParaRPr lang="en-US" altLang="zh-TW" dirty="0">
              <a:solidFill>
                <a:schemeClr val="tx1"/>
              </a:solidFill>
            </a:endParaRPr>
          </a:p>
          <a:p>
            <a:pPr lvl="1" eaLnBrk="1" hangingPunct="1">
              <a:defRPr/>
            </a:pPr>
            <a:endParaRPr lang="zh-TW" altLang="en-US" dirty="0">
              <a:solidFill>
                <a:schemeClr val="tx1"/>
              </a:solidFill>
            </a:endParaRPr>
          </a:p>
          <a:p>
            <a:pPr lvl="1" eaLnBrk="1" hangingPunct="1">
              <a:defRPr/>
            </a:pPr>
            <a:r>
              <a:rPr lang="zh-TW" altLang="en-US" dirty="0">
                <a:solidFill>
                  <a:schemeClr val="tx1"/>
                </a:solidFill>
              </a:rPr>
              <a:t>等待接收 </a:t>
            </a:r>
            <a:r>
              <a:rPr lang="en-US" altLang="zh-TW" dirty="0">
                <a:solidFill>
                  <a:schemeClr val="tx1"/>
                </a:solidFill>
              </a:rPr>
              <a:t>(blocking receive):</a:t>
            </a:r>
            <a:r>
              <a:rPr lang="zh-TW" altLang="en-US" dirty="0">
                <a:solidFill>
                  <a:schemeClr val="tx1"/>
                </a:solidFill>
              </a:rPr>
              <a:t>接收者等待，直到有效訊息出現。</a:t>
            </a:r>
            <a:endParaRPr lang="en-US" altLang="zh-TW" dirty="0">
              <a:solidFill>
                <a:schemeClr val="tx1"/>
              </a:solidFill>
            </a:endParaRPr>
          </a:p>
          <a:p>
            <a:pPr lvl="1" eaLnBrk="1" hangingPunct="1">
              <a:defRPr/>
            </a:pPr>
            <a:endParaRPr lang="zh-TW" altLang="en-US" dirty="0">
              <a:solidFill>
                <a:schemeClr val="tx1"/>
              </a:solidFill>
            </a:endParaRPr>
          </a:p>
          <a:p>
            <a:pPr lvl="1" eaLnBrk="1" hangingPunct="1">
              <a:defRPr/>
            </a:pPr>
            <a:r>
              <a:rPr lang="zh-TW" altLang="en-US" dirty="0">
                <a:solidFill>
                  <a:schemeClr val="tx1"/>
                </a:solidFill>
              </a:rPr>
              <a:t>非等待接收 </a:t>
            </a:r>
            <a:r>
              <a:rPr lang="en-US" altLang="zh-TW" dirty="0">
                <a:solidFill>
                  <a:schemeClr val="tx1"/>
                </a:solidFill>
              </a:rPr>
              <a:t>(</a:t>
            </a:r>
            <a:r>
              <a:rPr lang="en-US" altLang="zh-TW" dirty="0" err="1">
                <a:solidFill>
                  <a:schemeClr val="tx1"/>
                </a:solidFill>
              </a:rPr>
              <a:t>nonblocking</a:t>
            </a:r>
            <a:r>
              <a:rPr lang="en-US" altLang="zh-TW" dirty="0">
                <a:solidFill>
                  <a:schemeClr val="tx1"/>
                </a:solidFill>
              </a:rPr>
              <a:t> receive):</a:t>
            </a:r>
            <a:r>
              <a:rPr lang="zh-TW" altLang="en-US" dirty="0">
                <a:solidFill>
                  <a:schemeClr val="tx1"/>
                </a:solidFill>
              </a:rPr>
              <a:t>接收者收到有效訊息或無效資料。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78D8A8B1-86FC-4B30-A1B3-131BC66A15B1}"/>
              </a:ext>
            </a:extLst>
          </p:cNvPr>
          <p:cNvSpPr>
            <a:spLocks noGrp="1" noChangeArrowheads="1"/>
          </p:cNvSpPr>
          <p:nvPr>
            <p:ph type="title"/>
          </p:nvPr>
        </p:nvSpPr>
        <p:spPr/>
        <p:txBody>
          <a:bodyPr/>
          <a:lstStyle/>
          <a:p>
            <a:r>
              <a:rPr lang="zh-TW" altLang="en-US" dirty="0"/>
              <a:t>行程控制表</a:t>
            </a:r>
            <a:r>
              <a:rPr lang="en-US" altLang="zh-TW" dirty="0"/>
              <a:t>(</a:t>
            </a:r>
            <a:r>
              <a:rPr lang="en-US" altLang="zh-TW" dirty="0" err="1"/>
              <a:t>cnt</a:t>
            </a:r>
            <a:r>
              <a:rPr lang="en-US" altLang="zh-TW" dirty="0"/>
              <a:t>.)</a:t>
            </a:r>
            <a:endParaRPr lang="zh-TW" altLang="en-US" dirty="0"/>
          </a:p>
        </p:txBody>
      </p:sp>
      <p:sp>
        <p:nvSpPr>
          <p:cNvPr id="11267" name="Rectangle 3">
            <a:extLst>
              <a:ext uri="{FF2B5EF4-FFF2-40B4-BE49-F238E27FC236}">
                <a16:creationId xmlns:a16="http://schemas.microsoft.com/office/drawing/2014/main" id="{707DF36F-2581-405B-8FBC-108FFFC0AD21}"/>
              </a:ext>
            </a:extLst>
          </p:cNvPr>
          <p:cNvSpPr>
            <a:spLocks noGrp="1" noChangeArrowheads="1"/>
          </p:cNvSpPr>
          <p:nvPr>
            <p:ph idx="1"/>
          </p:nvPr>
        </p:nvSpPr>
        <p:spPr/>
        <p:txBody>
          <a:bodyPr>
            <a:normAutofit fontScale="92500"/>
          </a:bodyPr>
          <a:lstStyle/>
          <a:p>
            <a:r>
              <a:rPr lang="en-US" altLang="zh-TW" dirty="0">
                <a:solidFill>
                  <a:schemeClr val="tx1"/>
                </a:solidFill>
              </a:rPr>
              <a:t>CPU</a:t>
            </a:r>
            <a:r>
              <a:rPr lang="zh-TW" altLang="en-US" dirty="0">
                <a:solidFill>
                  <a:schemeClr val="tx1"/>
                </a:solidFill>
              </a:rPr>
              <a:t>暫存器</a:t>
            </a:r>
            <a:r>
              <a:rPr lang="en-US" altLang="zh-TW" dirty="0">
                <a:solidFill>
                  <a:schemeClr val="tx1"/>
                </a:solidFill>
              </a:rPr>
              <a:t>:</a:t>
            </a:r>
            <a:r>
              <a:rPr lang="zh-TW" altLang="en-US" dirty="0">
                <a:solidFill>
                  <a:schemeClr val="tx1"/>
                </a:solidFill>
              </a:rPr>
              <a:t>其數量和類別，完全因電腦架構而異。包括累加器 </a:t>
            </a:r>
            <a:r>
              <a:rPr lang="en-US" altLang="zh-TW" dirty="0">
                <a:solidFill>
                  <a:schemeClr val="tx1"/>
                </a:solidFill>
              </a:rPr>
              <a:t>(accumulator)</a:t>
            </a:r>
            <a:r>
              <a:rPr lang="zh-TW" altLang="en-US" dirty="0">
                <a:solidFill>
                  <a:schemeClr val="tx1"/>
                </a:solidFill>
              </a:rPr>
              <a:t>、索引暫存器 </a:t>
            </a:r>
            <a:r>
              <a:rPr lang="en-US" altLang="zh-TW" dirty="0">
                <a:solidFill>
                  <a:schemeClr val="tx1"/>
                </a:solidFill>
              </a:rPr>
              <a:t>(index register)</a:t>
            </a:r>
            <a:r>
              <a:rPr lang="zh-TW" altLang="en-US" dirty="0">
                <a:solidFill>
                  <a:schemeClr val="tx1"/>
                </a:solidFill>
              </a:rPr>
              <a:t>、堆疊指標 </a:t>
            </a:r>
            <a:r>
              <a:rPr lang="en-US" altLang="zh-TW" dirty="0">
                <a:solidFill>
                  <a:schemeClr val="tx1"/>
                </a:solidFill>
              </a:rPr>
              <a:t>(stack pointer)</a:t>
            </a:r>
            <a:r>
              <a:rPr lang="zh-TW" altLang="en-US" dirty="0">
                <a:solidFill>
                  <a:schemeClr val="tx1"/>
                </a:solidFill>
              </a:rPr>
              <a:t>以及一般用途暫存器 </a:t>
            </a:r>
            <a:r>
              <a:rPr lang="en-US" altLang="zh-TW" dirty="0">
                <a:solidFill>
                  <a:schemeClr val="tx1"/>
                </a:solidFill>
              </a:rPr>
              <a:t>(general-purpose register)</a:t>
            </a:r>
            <a:r>
              <a:rPr lang="zh-TW" altLang="en-US" dirty="0">
                <a:solidFill>
                  <a:schemeClr val="tx1"/>
                </a:solidFill>
              </a:rPr>
              <a:t>等，還有一些狀況代碼 </a:t>
            </a:r>
            <a:r>
              <a:rPr lang="en-US" altLang="zh-TW" dirty="0">
                <a:solidFill>
                  <a:schemeClr val="tx1"/>
                </a:solidFill>
              </a:rPr>
              <a:t>(condition code)</a:t>
            </a:r>
            <a:r>
              <a:rPr lang="zh-TW" altLang="en-US" dirty="0">
                <a:solidFill>
                  <a:schemeClr val="tx1"/>
                </a:solidFill>
              </a:rPr>
              <a:t>。當中斷發生時，這些狀態資訊以及程式執行計數器必須儲存起來，以便稍後利用這些儲存的資訊，使程式能於中斷之後順利地繼續執行 。</a:t>
            </a:r>
          </a:p>
          <a:p>
            <a:r>
              <a:rPr lang="en-US" altLang="zh-TW" dirty="0">
                <a:solidFill>
                  <a:schemeClr val="tx1"/>
                </a:solidFill>
              </a:rPr>
              <a:t>CPU</a:t>
            </a:r>
            <a:r>
              <a:rPr lang="zh-TW" altLang="en-US" dirty="0">
                <a:solidFill>
                  <a:schemeClr val="tx1"/>
                </a:solidFill>
              </a:rPr>
              <a:t>排班法則相關資訊</a:t>
            </a:r>
            <a:r>
              <a:rPr lang="en-US" altLang="zh-TW" dirty="0">
                <a:solidFill>
                  <a:schemeClr val="tx1"/>
                </a:solidFill>
              </a:rPr>
              <a:t>:</a:t>
            </a:r>
            <a:r>
              <a:rPr lang="zh-TW" altLang="en-US" dirty="0">
                <a:solidFill>
                  <a:schemeClr val="tx1"/>
                </a:solidFill>
              </a:rPr>
              <a:t>包括行程的優先順序 </a:t>
            </a:r>
            <a:r>
              <a:rPr lang="en-US" altLang="zh-TW" dirty="0">
                <a:solidFill>
                  <a:schemeClr val="tx1"/>
                </a:solidFill>
              </a:rPr>
              <a:t>(Priority)</a:t>
            </a:r>
            <a:r>
              <a:rPr lang="zh-TW" altLang="en-US" dirty="0">
                <a:solidFill>
                  <a:schemeClr val="tx1"/>
                </a:solidFill>
              </a:rPr>
              <a:t>、排班佇列</a:t>
            </a:r>
            <a:r>
              <a:rPr lang="en-US" altLang="zh-TW" dirty="0">
                <a:solidFill>
                  <a:schemeClr val="tx1"/>
                </a:solidFill>
              </a:rPr>
              <a:t>(scheduling queue)</a:t>
            </a:r>
            <a:r>
              <a:rPr lang="zh-TW" altLang="en-US" dirty="0">
                <a:solidFill>
                  <a:schemeClr val="tx1"/>
                </a:solidFill>
              </a:rPr>
              <a:t>的指標以及其它的排班參數。</a:t>
            </a:r>
          </a:p>
          <a:p>
            <a:r>
              <a:rPr lang="zh-TW" altLang="en-US" dirty="0">
                <a:solidFill>
                  <a:schemeClr val="tx1"/>
                </a:solidFill>
              </a:rPr>
              <a:t>記憶體管理資訊</a:t>
            </a:r>
            <a:r>
              <a:rPr lang="en-US" altLang="zh-TW" dirty="0">
                <a:solidFill>
                  <a:schemeClr val="tx1"/>
                </a:solidFill>
              </a:rPr>
              <a:t>:</a:t>
            </a:r>
            <a:r>
              <a:rPr lang="zh-TW" altLang="en-US" dirty="0">
                <a:solidFill>
                  <a:schemeClr val="tx1"/>
                </a:solidFill>
              </a:rPr>
              <a:t>這些資訊包括如基底暫存器</a:t>
            </a:r>
            <a:r>
              <a:rPr lang="en-US" altLang="zh-TW" dirty="0">
                <a:solidFill>
                  <a:schemeClr val="tx1"/>
                </a:solidFill>
              </a:rPr>
              <a:t>(base register)</a:t>
            </a:r>
            <a:r>
              <a:rPr lang="zh-TW" altLang="en-US" dirty="0">
                <a:solidFill>
                  <a:schemeClr val="tx1"/>
                </a:solidFill>
              </a:rPr>
              <a:t>和限制暫存器</a:t>
            </a:r>
            <a:r>
              <a:rPr lang="en-US" altLang="zh-TW" dirty="0">
                <a:solidFill>
                  <a:schemeClr val="tx1"/>
                </a:solidFill>
              </a:rPr>
              <a:t>(limit register)</a:t>
            </a:r>
            <a:r>
              <a:rPr lang="zh-TW" altLang="en-US" dirty="0">
                <a:solidFill>
                  <a:schemeClr val="tx1"/>
                </a:solidFill>
              </a:rPr>
              <a:t>，分頁表</a:t>
            </a:r>
            <a:r>
              <a:rPr lang="en-US" altLang="zh-TW" dirty="0">
                <a:solidFill>
                  <a:schemeClr val="tx1"/>
                </a:solidFill>
              </a:rPr>
              <a:t>(Page table)</a:t>
            </a:r>
            <a:r>
              <a:rPr lang="zh-TW" altLang="en-US" dirty="0">
                <a:solidFill>
                  <a:schemeClr val="tx1"/>
                </a:solidFill>
              </a:rPr>
              <a:t>值的資訊統所使用的記憶系統區段表</a:t>
            </a:r>
            <a:r>
              <a:rPr lang="en-US" altLang="zh-TW" dirty="0">
                <a:solidFill>
                  <a:schemeClr val="tx1"/>
                </a:solidFill>
              </a:rPr>
              <a:t>(segment table)</a:t>
            </a:r>
            <a:r>
              <a:rPr lang="zh-TW" altLang="en-US" dirty="0">
                <a:solidFill>
                  <a:schemeClr val="tx1"/>
                </a:solidFill>
              </a:rPr>
              <a:t>。</a:t>
            </a:r>
          </a:p>
          <a:p>
            <a:r>
              <a:rPr lang="zh-TW" altLang="en-US" dirty="0">
                <a:solidFill>
                  <a:schemeClr val="tx1"/>
                </a:solidFill>
              </a:rPr>
              <a:t>帳號資訊</a:t>
            </a:r>
            <a:r>
              <a:rPr lang="en-US" altLang="zh-TW" dirty="0">
                <a:solidFill>
                  <a:schemeClr val="tx1"/>
                </a:solidFill>
              </a:rPr>
              <a:t>:</a:t>
            </a:r>
            <a:r>
              <a:rPr lang="zh-TW" altLang="en-US" dirty="0">
                <a:solidFill>
                  <a:schemeClr val="tx1"/>
                </a:solidFill>
              </a:rPr>
              <a:t>包括了</a:t>
            </a:r>
            <a:r>
              <a:rPr lang="en-US" altLang="zh-TW" dirty="0">
                <a:solidFill>
                  <a:schemeClr val="tx1"/>
                </a:solidFill>
              </a:rPr>
              <a:t>CPU</a:t>
            </a:r>
            <a:r>
              <a:rPr lang="zh-TW" altLang="en-US" dirty="0">
                <a:solidFill>
                  <a:schemeClr val="tx1"/>
                </a:solidFill>
              </a:rPr>
              <a:t>和實際時間的使用數量、時限、帳號工作或行程號碼。</a:t>
            </a:r>
          </a:p>
          <a:p>
            <a:r>
              <a:rPr lang="zh-TW" altLang="en-US" dirty="0">
                <a:solidFill>
                  <a:schemeClr val="tx1"/>
                </a:solidFill>
              </a:rPr>
              <a:t>輸入</a:t>
            </a:r>
            <a:r>
              <a:rPr lang="en-US" altLang="zh-TW" dirty="0">
                <a:solidFill>
                  <a:schemeClr val="tx1"/>
                </a:solidFill>
              </a:rPr>
              <a:t>/</a:t>
            </a:r>
            <a:r>
              <a:rPr lang="zh-TW" altLang="en-US" dirty="0">
                <a:solidFill>
                  <a:schemeClr val="tx1"/>
                </a:solidFill>
              </a:rPr>
              <a:t>輸出狀態資訊</a:t>
            </a:r>
            <a:r>
              <a:rPr lang="en-US" altLang="zh-TW" dirty="0">
                <a:solidFill>
                  <a:schemeClr val="tx1"/>
                </a:solidFill>
              </a:rPr>
              <a:t>:</a:t>
            </a:r>
            <a:r>
              <a:rPr lang="zh-TW" altLang="en-US" dirty="0">
                <a:solidFill>
                  <a:schemeClr val="tx1"/>
                </a:solidFill>
              </a:rPr>
              <a:t>包括配置給行程的輸入</a:t>
            </a:r>
            <a:r>
              <a:rPr lang="en-US" altLang="zh-TW" dirty="0">
                <a:solidFill>
                  <a:schemeClr val="tx1"/>
                </a:solidFill>
              </a:rPr>
              <a:t>/</a:t>
            </a:r>
            <a:r>
              <a:rPr lang="zh-TW" altLang="en-US" dirty="0">
                <a:solidFill>
                  <a:schemeClr val="tx1"/>
                </a:solidFill>
              </a:rPr>
              <a:t>輸出裝置、開啟檔案</a:t>
            </a:r>
            <a:r>
              <a:rPr lang="en-US" altLang="zh-TW" dirty="0">
                <a:solidFill>
                  <a:schemeClr val="tx1"/>
                </a:solidFill>
              </a:rPr>
              <a:t>(list of  open files)</a:t>
            </a:r>
            <a:r>
              <a:rPr lang="zh-TW" altLang="en-US" dirty="0">
                <a:solidFill>
                  <a:schemeClr val="tx1"/>
                </a:solidFill>
              </a:rPr>
              <a:t>的 等等。</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a:extLst>
              <a:ext uri="{FF2B5EF4-FFF2-40B4-BE49-F238E27FC236}">
                <a16:creationId xmlns:a16="http://schemas.microsoft.com/office/drawing/2014/main" id="{33829C9B-83B1-4298-AA74-3027FEF8E2ED}"/>
              </a:ext>
            </a:extLst>
          </p:cNvPr>
          <p:cNvSpPr>
            <a:spLocks noGrp="1" noChangeArrowheads="1"/>
          </p:cNvSpPr>
          <p:nvPr>
            <p:ph type="title"/>
          </p:nvPr>
        </p:nvSpPr>
        <p:spPr/>
        <p:txBody>
          <a:bodyPr/>
          <a:lstStyle/>
          <a:p>
            <a:r>
              <a:rPr lang="en-US" altLang="zh-TW"/>
              <a:t>POSIX</a:t>
            </a:r>
            <a:endParaRPr lang="zh-TW" altLang="en-US"/>
          </a:p>
        </p:txBody>
      </p:sp>
      <p:sp>
        <p:nvSpPr>
          <p:cNvPr id="63491" name="內容版面配置區 2">
            <a:extLst>
              <a:ext uri="{FF2B5EF4-FFF2-40B4-BE49-F238E27FC236}">
                <a16:creationId xmlns:a16="http://schemas.microsoft.com/office/drawing/2014/main" id="{2D9C31EC-D28A-4F7E-A71A-DC92C3ACB048}"/>
              </a:ext>
            </a:extLst>
          </p:cNvPr>
          <p:cNvSpPr>
            <a:spLocks noGrp="1" noChangeArrowheads="1"/>
          </p:cNvSpPr>
          <p:nvPr>
            <p:ph idx="1"/>
          </p:nvPr>
        </p:nvSpPr>
        <p:spPr/>
        <p:txBody>
          <a:bodyPr>
            <a:normAutofit/>
          </a:bodyPr>
          <a:lstStyle/>
          <a:p>
            <a:r>
              <a:rPr lang="en-US" altLang="zh-TW" b="1"/>
              <a:t>POSIX</a:t>
            </a:r>
            <a:r>
              <a:rPr lang="zh-TW" altLang="en-US"/>
              <a:t>是</a:t>
            </a:r>
            <a:r>
              <a:rPr lang="en-US" altLang="zh-TW">
                <a:hlinkClick r:id="rId2" tooltip="IEEE"/>
              </a:rPr>
              <a:t>IEEE</a:t>
            </a:r>
            <a:r>
              <a:rPr lang="zh-TW" altLang="en-US"/>
              <a:t>為要在各種</a:t>
            </a:r>
            <a:r>
              <a:rPr lang="en-US" altLang="zh-TW">
                <a:hlinkClick r:id="rId3" tooltip="UNIX"/>
              </a:rPr>
              <a:t>UNIX</a:t>
            </a:r>
            <a:r>
              <a:rPr lang="zh-TW" altLang="en-US">
                <a:hlinkClick r:id="rId4" tooltip="作業系統"/>
              </a:rPr>
              <a:t>作業系統</a:t>
            </a:r>
            <a:r>
              <a:rPr lang="zh-TW" altLang="en-US"/>
              <a:t>上執行的軟體，而定義</a:t>
            </a:r>
            <a:r>
              <a:rPr lang="en-US" altLang="zh-TW">
                <a:hlinkClick r:id="rId5" tooltip="API"/>
              </a:rPr>
              <a:t>API</a:t>
            </a:r>
            <a:r>
              <a:rPr lang="zh-TW" altLang="en-US"/>
              <a:t>的一系列互相關聯的標準的總稱，其正式稱呼為</a:t>
            </a:r>
            <a:r>
              <a:rPr lang="en-US" altLang="zh-TW"/>
              <a:t>IEEE 1003</a:t>
            </a:r>
            <a:r>
              <a:rPr lang="zh-TW" altLang="en-US"/>
              <a:t>，而國際標準名稱為</a:t>
            </a:r>
            <a:r>
              <a:rPr lang="en-US" altLang="zh-TW">
                <a:hlinkClick r:id="rId6" tooltip="ISO"/>
              </a:rPr>
              <a:t>ISO</a:t>
            </a:r>
            <a:r>
              <a:rPr lang="zh-TW" altLang="en-US"/>
              <a:t>／</a:t>
            </a:r>
            <a:r>
              <a:rPr lang="en-US" altLang="zh-TW">
                <a:hlinkClick r:id="rId7" tooltip="IEC"/>
              </a:rPr>
              <a:t>IEC</a:t>
            </a:r>
            <a:r>
              <a:rPr lang="zh-TW" altLang="en-US"/>
              <a:t> </a:t>
            </a:r>
            <a:r>
              <a:rPr lang="en-US" altLang="zh-TW"/>
              <a:t>9945</a:t>
            </a:r>
            <a:r>
              <a:rPr lang="zh-TW" altLang="en-US"/>
              <a:t>。</a:t>
            </a:r>
            <a:endParaRPr lang="en-US" altLang="zh-TW"/>
          </a:p>
          <a:p>
            <a:r>
              <a:rPr lang="zh-TW" altLang="en-US"/>
              <a:t>此標準源於一個大約開始於</a:t>
            </a:r>
            <a:r>
              <a:rPr lang="en-US" altLang="zh-TW"/>
              <a:t>1985</a:t>
            </a:r>
            <a:r>
              <a:rPr lang="zh-TW" altLang="en-US"/>
              <a:t>年的項目。</a:t>
            </a:r>
            <a:r>
              <a:rPr lang="en-US" altLang="zh-TW"/>
              <a:t>POSIX</a:t>
            </a:r>
            <a:r>
              <a:rPr lang="zh-TW" altLang="en-US"/>
              <a:t>這個名稱是由</a:t>
            </a:r>
            <a:r>
              <a:rPr lang="zh-TW" altLang="en-US">
                <a:hlinkClick r:id="rId8" tooltip="理察·斯托曼"/>
              </a:rPr>
              <a:t>理察</a:t>
            </a:r>
            <a:r>
              <a:rPr lang="en-US" altLang="zh-TW">
                <a:hlinkClick r:id="rId8" tooltip="理察·斯托曼"/>
              </a:rPr>
              <a:t>·</a:t>
            </a:r>
            <a:r>
              <a:rPr lang="zh-TW" altLang="en-US">
                <a:hlinkClick r:id="rId8" tooltip="理察·斯托曼"/>
              </a:rPr>
              <a:t>斯托曼</a:t>
            </a:r>
            <a:r>
              <a:rPr lang="zh-TW" altLang="en-US"/>
              <a:t>應</a:t>
            </a:r>
            <a:r>
              <a:rPr lang="en-US" altLang="zh-TW"/>
              <a:t>IEEE</a:t>
            </a:r>
            <a:r>
              <a:rPr lang="zh-TW" altLang="en-US"/>
              <a:t>的要求而提議的一個易於記憶的名稱。它基本上是</a:t>
            </a:r>
            <a:r>
              <a:rPr lang="en-US" altLang="zh-TW" b="1"/>
              <a:t>Portable Operating System Interface</a:t>
            </a:r>
            <a:r>
              <a:rPr lang="zh-TW" altLang="en-US"/>
              <a:t>（可移植作業系統介面）的縮寫，而</a:t>
            </a:r>
            <a:r>
              <a:rPr lang="en-US" altLang="zh-TW" b="1"/>
              <a:t>X</a:t>
            </a:r>
            <a:r>
              <a:rPr lang="zh-TW" altLang="en-US"/>
              <a:t>則表明其對</a:t>
            </a:r>
            <a:r>
              <a:rPr lang="en-US" altLang="zh-TW"/>
              <a:t>Unix API</a:t>
            </a:r>
            <a:r>
              <a:rPr lang="zh-TW" altLang="en-US"/>
              <a:t>的傳承。</a:t>
            </a:r>
            <a:endParaRPr lang="en-US" altLang="zh-TW"/>
          </a:p>
          <a:p>
            <a:endParaRPr lang="zh-TW" altLang="en-US"/>
          </a:p>
          <a:p>
            <a:r>
              <a:rPr lang="en-US" altLang="zh-TW">
                <a:hlinkClick r:id="rId9" tooltip="Linux"/>
              </a:rPr>
              <a:t>Linux</a:t>
            </a:r>
            <a:r>
              <a:rPr lang="zh-TW" altLang="en-US"/>
              <a:t>基本上逐步實作了</a:t>
            </a:r>
            <a:r>
              <a:rPr lang="en-US" altLang="zh-TW"/>
              <a:t>POSIX</a:t>
            </a:r>
            <a:r>
              <a:rPr lang="zh-TW" altLang="en-US"/>
              <a:t>相容，但並沒有參加正式的</a:t>
            </a:r>
            <a:r>
              <a:rPr lang="en-US" altLang="zh-TW"/>
              <a:t>POSIX</a:t>
            </a:r>
            <a:r>
              <a:rPr lang="zh-TW" altLang="en-US"/>
              <a:t>認證。</a:t>
            </a:r>
            <a:endParaRPr lang="en-US" altLang="zh-TW"/>
          </a:p>
          <a:p>
            <a:endParaRPr lang="zh-TW" altLang="en-US"/>
          </a:p>
          <a:p>
            <a:r>
              <a:rPr lang="zh-TW" altLang="en-US">
                <a:hlinkClick r:id="rId10" tooltip="微軟"/>
              </a:rPr>
              <a:t>微軟</a:t>
            </a:r>
            <a:r>
              <a:rPr lang="zh-TW" altLang="en-US"/>
              <a:t>的</a:t>
            </a:r>
            <a:r>
              <a:rPr lang="en-US" altLang="zh-TW">
                <a:hlinkClick r:id="rId11" tooltip="Windows NT"/>
              </a:rPr>
              <a:t>Windows NT</a:t>
            </a:r>
            <a:r>
              <a:rPr lang="zh-TW" altLang="en-US"/>
              <a:t>至少部分實作了</a:t>
            </a:r>
            <a:r>
              <a:rPr lang="en-US" altLang="zh-TW"/>
              <a:t>POSIX</a:t>
            </a:r>
            <a:r>
              <a:rPr lang="zh-TW" altLang="en-US"/>
              <a:t>相容。</a:t>
            </a:r>
          </a:p>
          <a:p>
            <a:endParaRPr lang="zh-TW"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a:extLst>
              <a:ext uri="{FF2B5EF4-FFF2-40B4-BE49-F238E27FC236}">
                <a16:creationId xmlns:a16="http://schemas.microsoft.com/office/drawing/2014/main" id="{9E5152EA-E006-4028-A7A6-8796A5F65341}"/>
              </a:ext>
            </a:extLst>
          </p:cNvPr>
          <p:cNvSpPr>
            <a:spLocks noGrp="1" noChangeArrowheads="1"/>
          </p:cNvSpPr>
          <p:nvPr>
            <p:ph type="title"/>
          </p:nvPr>
        </p:nvSpPr>
        <p:spPr/>
        <p:txBody>
          <a:bodyPr/>
          <a:lstStyle/>
          <a:p>
            <a:r>
              <a:rPr lang="en-US" altLang="zh-TW"/>
              <a:t>Quiz 5 using shared memory</a:t>
            </a:r>
            <a:endParaRPr lang="zh-TW" altLang="en-US"/>
          </a:p>
        </p:txBody>
      </p:sp>
      <p:sp>
        <p:nvSpPr>
          <p:cNvPr id="64515" name="內容版面配置區 1">
            <a:extLst>
              <a:ext uri="{FF2B5EF4-FFF2-40B4-BE49-F238E27FC236}">
                <a16:creationId xmlns:a16="http://schemas.microsoft.com/office/drawing/2014/main" id="{B760415B-E24C-426F-8DFD-5F536A01A782}"/>
              </a:ext>
            </a:extLst>
          </p:cNvPr>
          <p:cNvSpPr>
            <a:spLocks noGrp="1" noChangeArrowheads="1"/>
          </p:cNvSpPr>
          <p:nvPr>
            <p:ph idx="1"/>
          </p:nvPr>
        </p:nvSpPr>
        <p:spPr/>
        <p:txBody>
          <a:bodyPr/>
          <a:lstStyle/>
          <a:p>
            <a:r>
              <a:rPr lang="en-US" altLang="zh-TW" dirty="0"/>
              <a:t>Parent process shares data with child process using shared memory</a:t>
            </a:r>
          </a:p>
        </p:txBody>
      </p:sp>
      <p:sp>
        <p:nvSpPr>
          <p:cNvPr id="64516" name="矩形 3">
            <a:extLst>
              <a:ext uri="{FF2B5EF4-FFF2-40B4-BE49-F238E27FC236}">
                <a16:creationId xmlns:a16="http://schemas.microsoft.com/office/drawing/2014/main" id="{CC87C0DE-BEC1-4DA2-A0E8-82394C8A6CC8}"/>
              </a:ext>
            </a:extLst>
          </p:cNvPr>
          <p:cNvSpPr>
            <a:spLocks noChangeArrowheads="1"/>
          </p:cNvSpPr>
          <p:nvPr/>
        </p:nvSpPr>
        <p:spPr bwMode="auto">
          <a:xfrm>
            <a:off x="802543" y="2078159"/>
            <a:ext cx="10970357"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dirty="0">
                <a:latin typeface="Times New Roman" panose="02020603050405020304" pitchFamily="18" charset="0"/>
                <a:cs typeface="Times New Roman" panose="02020603050405020304" pitchFamily="18" charset="0"/>
              </a:rPr>
              <a:t>#include &lt;</a:t>
            </a:r>
            <a:r>
              <a:rPr lang="en-US" altLang="zh-TW" sz="1400" dirty="0" err="1">
                <a:latin typeface="Times New Roman" panose="02020603050405020304" pitchFamily="18" charset="0"/>
                <a:cs typeface="Times New Roman" panose="02020603050405020304" pitchFamily="18" charset="0"/>
              </a:rPr>
              <a:t>stdio.h</a:t>
            </a:r>
            <a:r>
              <a:rPr lang="en-US" altLang="zh-TW" sz="1400" dirty="0">
                <a:latin typeface="Times New Roman" panose="02020603050405020304" pitchFamily="18" charset="0"/>
                <a:cs typeface="Times New Roman" panose="02020603050405020304" pitchFamily="18" charset="0"/>
              </a:rPr>
              <a:t>&gt;</a:t>
            </a:r>
          </a:p>
          <a:p>
            <a:r>
              <a:rPr lang="en-US" altLang="zh-TW" sz="1400" dirty="0">
                <a:latin typeface="Times New Roman" panose="02020603050405020304" pitchFamily="18" charset="0"/>
                <a:cs typeface="Times New Roman" panose="02020603050405020304" pitchFamily="18" charset="0"/>
              </a:rPr>
              <a:t>#include &lt;</a:t>
            </a:r>
            <a:r>
              <a:rPr lang="en-US" altLang="zh-TW" sz="1400" dirty="0" err="1">
                <a:latin typeface="Times New Roman" panose="02020603050405020304" pitchFamily="18" charset="0"/>
                <a:cs typeface="Times New Roman" panose="02020603050405020304" pitchFamily="18" charset="0"/>
              </a:rPr>
              <a:t>stdlib.h</a:t>
            </a:r>
            <a:r>
              <a:rPr lang="en-US" altLang="zh-TW" sz="1400" dirty="0">
                <a:latin typeface="Times New Roman" panose="02020603050405020304" pitchFamily="18" charset="0"/>
                <a:cs typeface="Times New Roman" panose="02020603050405020304" pitchFamily="18" charset="0"/>
              </a:rPr>
              <a:t>&gt;</a:t>
            </a:r>
          </a:p>
          <a:p>
            <a:r>
              <a:rPr lang="en-US" altLang="zh-TW" sz="1400" dirty="0">
                <a:latin typeface="Times New Roman" panose="02020603050405020304" pitchFamily="18" charset="0"/>
                <a:cs typeface="Times New Roman" panose="02020603050405020304" pitchFamily="18" charset="0"/>
              </a:rPr>
              <a:t>#include &lt;sys/</a:t>
            </a:r>
            <a:r>
              <a:rPr lang="en-US" altLang="zh-TW" sz="1400" dirty="0" err="1">
                <a:latin typeface="Times New Roman" panose="02020603050405020304" pitchFamily="18" charset="0"/>
                <a:cs typeface="Times New Roman" panose="02020603050405020304" pitchFamily="18" charset="0"/>
              </a:rPr>
              <a:t>mman.h</a:t>
            </a:r>
            <a:r>
              <a:rPr lang="en-US" altLang="zh-TW" sz="1400" dirty="0">
                <a:latin typeface="Times New Roman" panose="02020603050405020304" pitchFamily="18" charset="0"/>
                <a:cs typeface="Times New Roman" panose="02020603050405020304" pitchFamily="18" charset="0"/>
              </a:rPr>
              <a:t>&gt;</a:t>
            </a:r>
          </a:p>
          <a:p>
            <a:r>
              <a:rPr lang="en-US" altLang="zh-TW" sz="1400" dirty="0">
                <a:latin typeface="Times New Roman" panose="02020603050405020304" pitchFamily="18" charset="0"/>
                <a:cs typeface="Times New Roman" panose="02020603050405020304" pitchFamily="18" charset="0"/>
              </a:rPr>
              <a:t>#include &lt;sys/</a:t>
            </a:r>
            <a:r>
              <a:rPr lang="en-US" altLang="zh-TW" sz="1400" dirty="0" err="1">
                <a:latin typeface="Times New Roman" panose="02020603050405020304" pitchFamily="18" charset="0"/>
                <a:cs typeface="Times New Roman" panose="02020603050405020304" pitchFamily="18" charset="0"/>
              </a:rPr>
              <a:t>types.h</a:t>
            </a:r>
            <a:r>
              <a:rPr lang="en-US" altLang="zh-TW" sz="1400" dirty="0">
                <a:latin typeface="Times New Roman" panose="02020603050405020304" pitchFamily="18" charset="0"/>
                <a:cs typeface="Times New Roman" panose="02020603050405020304" pitchFamily="18" charset="0"/>
              </a:rPr>
              <a:t>&gt;</a:t>
            </a:r>
          </a:p>
          <a:p>
            <a:r>
              <a:rPr lang="en-US" altLang="zh-TW" sz="1400" dirty="0">
                <a:latin typeface="Times New Roman" panose="02020603050405020304" pitchFamily="18" charset="0"/>
                <a:cs typeface="Times New Roman" panose="02020603050405020304" pitchFamily="18" charset="0"/>
              </a:rPr>
              <a:t>#include &lt;sys/</a:t>
            </a:r>
            <a:r>
              <a:rPr lang="en-US" altLang="zh-TW" sz="1400" dirty="0" err="1">
                <a:latin typeface="Times New Roman" panose="02020603050405020304" pitchFamily="18" charset="0"/>
                <a:cs typeface="Times New Roman" panose="02020603050405020304" pitchFamily="18" charset="0"/>
              </a:rPr>
              <a:t>wait.h</a:t>
            </a:r>
            <a:r>
              <a:rPr lang="en-US" altLang="zh-TW" sz="1400" dirty="0">
                <a:latin typeface="Times New Roman" panose="02020603050405020304" pitchFamily="18" charset="0"/>
                <a:cs typeface="Times New Roman" panose="02020603050405020304" pitchFamily="18" charset="0"/>
              </a:rPr>
              <a:t>&gt;</a:t>
            </a:r>
          </a:p>
          <a:p>
            <a:r>
              <a:rPr lang="en-US" altLang="zh-TW" sz="1400" dirty="0">
                <a:latin typeface="Times New Roman" panose="02020603050405020304" pitchFamily="18" charset="0"/>
                <a:cs typeface="Times New Roman" panose="02020603050405020304" pitchFamily="18" charset="0"/>
              </a:rPr>
              <a:t>#include &lt;</a:t>
            </a:r>
            <a:r>
              <a:rPr lang="en-US" altLang="zh-TW" sz="1400" dirty="0" err="1">
                <a:latin typeface="Times New Roman" panose="02020603050405020304" pitchFamily="18" charset="0"/>
                <a:cs typeface="Times New Roman" panose="02020603050405020304" pitchFamily="18" charset="0"/>
              </a:rPr>
              <a:t>unistd.h</a:t>
            </a:r>
            <a:r>
              <a:rPr lang="en-US" altLang="zh-TW" sz="1400" dirty="0">
                <a:latin typeface="Times New Roman" panose="02020603050405020304" pitchFamily="18" charset="0"/>
                <a:cs typeface="Times New Roman" panose="02020603050405020304" pitchFamily="18" charset="0"/>
              </a:rPr>
              <a:t>&gt;</a:t>
            </a:r>
            <a:endParaRPr lang="zh-TW" altLang="en-US" sz="1400" dirty="0">
              <a:latin typeface="Times New Roman" panose="02020603050405020304" pitchFamily="18" charset="0"/>
              <a:cs typeface="Times New Roman" panose="02020603050405020304" pitchFamily="18" charset="0"/>
            </a:endParaRPr>
          </a:p>
          <a:p>
            <a:r>
              <a:rPr lang="en-US" altLang="zh-TW" sz="1400" dirty="0">
                <a:latin typeface="Times New Roman" panose="02020603050405020304" pitchFamily="18" charset="0"/>
                <a:cs typeface="Times New Roman" panose="02020603050405020304" pitchFamily="18" charset="0"/>
              </a:rPr>
              <a:t>static int *</a:t>
            </a:r>
            <a:r>
              <a:rPr lang="en-US" altLang="zh-TW" sz="1400" dirty="0" err="1">
                <a:latin typeface="Times New Roman" panose="02020603050405020304" pitchFamily="18" charset="0"/>
                <a:cs typeface="Times New Roman" panose="02020603050405020304" pitchFamily="18" charset="0"/>
              </a:rPr>
              <a:t>glob_var</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a:p>
            <a:r>
              <a:rPr lang="en-US" altLang="zh-TW" sz="1400" dirty="0">
                <a:latin typeface="Times New Roman" panose="02020603050405020304" pitchFamily="18" charset="0"/>
                <a:cs typeface="Times New Roman" panose="02020603050405020304" pitchFamily="18" charset="0"/>
              </a:rPr>
              <a:t>int main(void)</a:t>
            </a:r>
          </a:p>
          <a:p>
            <a:r>
              <a:rPr lang="en-US" altLang="zh-TW" sz="1400" dirty="0">
                <a:latin typeface="Times New Roman" panose="02020603050405020304" pitchFamily="18" charset="0"/>
                <a:cs typeface="Times New Roman" panose="02020603050405020304" pitchFamily="18" charset="0"/>
              </a:rPr>
              <a:t>{</a:t>
            </a:r>
          </a:p>
          <a:p>
            <a:pPr lvl="1"/>
            <a:r>
              <a:rPr lang="en-US" altLang="zh-TW" sz="1400" dirty="0" err="1">
                <a:solidFill>
                  <a:srgbClr val="FFC000"/>
                </a:solidFill>
                <a:latin typeface="Times New Roman" panose="02020603050405020304" pitchFamily="18" charset="0"/>
                <a:cs typeface="Times New Roman" panose="02020603050405020304" pitchFamily="18" charset="0"/>
              </a:rPr>
              <a:t>glob_var</a:t>
            </a:r>
            <a:r>
              <a:rPr lang="en-US" altLang="zh-TW" sz="1400" dirty="0">
                <a:solidFill>
                  <a:srgbClr val="FFC000"/>
                </a:solidFill>
                <a:latin typeface="Times New Roman" panose="02020603050405020304" pitchFamily="18" charset="0"/>
                <a:cs typeface="Times New Roman" panose="02020603050405020304" pitchFamily="18" charset="0"/>
              </a:rPr>
              <a:t> = </a:t>
            </a:r>
            <a:r>
              <a:rPr lang="en-US" altLang="zh-TW" sz="1400" dirty="0" err="1">
                <a:solidFill>
                  <a:srgbClr val="FFC000"/>
                </a:solidFill>
                <a:latin typeface="Times New Roman" panose="02020603050405020304" pitchFamily="18" charset="0"/>
                <a:cs typeface="Times New Roman" panose="02020603050405020304" pitchFamily="18" charset="0"/>
              </a:rPr>
              <a:t>mmap</a:t>
            </a:r>
            <a:r>
              <a:rPr lang="en-US" altLang="zh-TW" sz="1400" dirty="0">
                <a:solidFill>
                  <a:srgbClr val="FFC000"/>
                </a:solidFill>
                <a:latin typeface="Times New Roman" panose="02020603050405020304" pitchFamily="18" charset="0"/>
                <a:cs typeface="Times New Roman" panose="02020603050405020304" pitchFamily="18" charset="0"/>
              </a:rPr>
              <a:t>(NULL, </a:t>
            </a:r>
            <a:r>
              <a:rPr lang="en-US" altLang="zh-TW" sz="1400" dirty="0" err="1">
                <a:solidFill>
                  <a:srgbClr val="FFC000"/>
                </a:solidFill>
                <a:latin typeface="Times New Roman" panose="02020603050405020304" pitchFamily="18" charset="0"/>
                <a:cs typeface="Times New Roman" panose="02020603050405020304" pitchFamily="18" charset="0"/>
              </a:rPr>
              <a:t>sizeof</a:t>
            </a:r>
            <a:r>
              <a:rPr lang="en-US" altLang="zh-TW" sz="1400" dirty="0">
                <a:solidFill>
                  <a:srgbClr val="FFC000"/>
                </a:solidFill>
                <a:latin typeface="Times New Roman" panose="02020603050405020304" pitchFamily="18" charset="0"/>
                <a:cs typeface="Times New Roman" panose="02020603050405020304" pitchFamily="18" charset="0"/>
              </a:rPr>
              <a:t> (int), PROT_READ | PROT_WRITE, MAP_SHARED | MAP_ANONYMOUS, -1, 0);</a:t>
            </a:r>
          </a:p>
          <a:p>
            <a:pPr lvl="1"/>
            <a:r>
              <a:rPr lang="en-US" altLang="zh-TW" sz="1400" dirty="0">
                <a:latin typeface="Times New Roman" panose="02020603050405020304" pitchFamily="18" charset="0"/>
                <a:cs typeface="Times New Roman" panose="02020603050405020304" pitchFamily="18" charset="0"/>
              </a:rPr>
              <a:t>*</a:t>
            </a:r>
            <a:r>
              <a:rPr lang="en-US" altLang="zh-TW" sz="1400" dirty="0" err="1">
                <a:latin typeface="Times New Roman" panose="02020603050405020304" pitchFamily="18" charset="0"/>
                <a:cs typeface="Times New Roman" panose="02020603050405020304" pitchFamily="18" charset="0"/>
              </a:rPr>
              <a:t>glob_var</a:t>
            </a:r>
            <a:r>
              <a:rPr lang="en-US" altLang="zh-TW" sz="1400" dirty="0">
                <a:latin typeface="Times New Roman" panose="02020603050405020304" pitchFamily="18" charset="0"/>
                <a:cs typeface="Times New Roman" panose="02020603050405020304" pitchFamily="18" charset="0"/>
              </a:rPr>
              <a:t> = 1;</a:t>
            </a:r>
            <a:endParaRPr lang="zh-TW" altLang="en-US" sz="1400" dirty="0">
              <a:latin typeface="Times New Roman" panose="02020603050405020304" pitchFamily="18" charset="0"/>
              <a:cs typeface="Times New Roman" panose="02020603050405020304" pitchFamily="18" charset="0"/>
            </a:endParaRPr>
          </a:p>
          <a:p>
            <a:pPr lvl="1"/>
            <a:r>
              <a:rPr lang="en-US" altLang="zh-TW" sz="1400" dirty="0">
                <a:latin typeface="Times New Roman" panose="02020603050405020304" pitchFamily="18" charset="0"/>
                <a:cs typeface="Times New Roman" panose="02020603050405020304" pitchFamily="18" charset="0"/>
              </a:rPr>
              <a:t>if (fork() == 0) {</a:t>
            </a:r>
          </a:p>
          <a:p>
            <a:r>
              <a:rPr lang="en-US" altLang="zh-TW"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glob_var</a:t>
            </a:r>
            <a:r>
              <a:rPr lang="en-US" altLang="zh-TW" sz="1400" dirty="0">
                <a:latin typeface="Times New Roman" panose="02020603050405020304" pitchFamily="18" charset="0"/>
                <a:cs typeface="Times New Roman" panose="02020603050405020304" pitchFamily="18" charset="0"/>
              </a:rPr>
              <a:t> = 5;</a:t>
            </a:r>
          </a:p>
          <a:p>
            <a:r>
              <a:rPr lang="en-US" altLang="zh-TW" sz="1400" dirty="0">
                <a:latin typeface="Times New Roman" panose="02020603050405020304" pitchFamily="18" charset="0"/>
                <a:cs typeface="Times New Roman" panose="02020603050405020304" pitchFamily="18" charset="0"/>
              </a:rPr>
              <a:t>        	exit(EXIT_SUCCESS);</a:t>
            </a:r>
          </a:p>
          <a:p>
            <a:r>
              <a:rPr lang="en-US" altLang="zh-TW" sz="1400" dirty="0">
                <a:latin typeface="Times New Roman" panose="02020603050405020304" pitchFamily="18" charset="0"/>
                <a:cs typeface="Times New Roman" panose="02020603050405020304" pitchFamily="18" charset="0"/>
              </a:rPr>
              <a:t>            } else {</a:t>
            </a:r>
          </a:p>
          <a:p>
            <a:r>
              <a:rPr lang="en-US" altLang="zh-TW" sz="1400" dirty="0">
                <a:latin typeface="Times New Roman" panose="02020603050405020304" pitchFamily="18" charset="0"/>
                <a:cs typeface="Times New Roman" panose="02020603050405020304" pitchFamily="18" charset="0"/>
              </a:rPr>
              <a:t>        	wait(NULL);</a:t>
            </a:r>
          </a:p>
          <a:p>
            <a:r>
              <a:rPr lang="en-US" altLang="zh-TW"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printf</a:t>
            </a:r>
            <a:r>
              <a:rPr lang="en-US" altLang="zh-TW" sz="1400" dirty="0">
                <a:latin typeface="Times New Roman" panose="02020603050405020304" pitchFamily="18" charset="0"/>
                <a:cs typeface="Times New Roman" panose="02020603050405020304" pitchFamily="18" charset="0"/>
              </a:rPr>
              <a:t>("%d\n", *</a:t>
            </a:r>
            <a:r>
              <a:rPr lang="en-US" altLang="zh-TW" sz="1400" dirty="0" err="1">
                <a:latin typeface="Times New Roman" panose="02020603050405020304" pitchFamily="18" charset="0"/>
                <a:cs typeface="Times New Roman" panose="02020603050405020304" pitchFamily="18" charset="0"/>
              </a:rPr>
              <a:t>glob_var</a:t>
            </a:r>
            <a:r>
              <a:rPr lang="en-US" altLang="zh-TW" sz="1400" dirty="0">
                <a:latin typeface="Times New Roman" panose="02020603050405020304" pitchFamily="18" charset="0"/>
                <a:cs typeface="Times New Roman" panose="02020603050405020304" pitchFamily="18" charset="0"/>
              </a:rPr>
              <a:t>);</a:t>
            </a:r>
          </a:p>
          <a:p>
            <a:r>
              <a:rPr lang="en-US" altLang="zh-TW"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munmap</a:t>
            </a:r>
            <a:r>
              <a:rPr lang="en-US" altLang="zh-TW" sz="1400" dirty="0">
                <a:latin typeface="Times New Roman" panose="02020603050405020304" pitchFamily="18" charset="0"/>
                <a:cs typeface="Times New Roman" panose="02020603050405020304" pitchFamily="18" charset="0"/>
              </a:rPr>
              <a:t>(</a:t>
            </a:r>
            <a:r>
              <a:rPr lang="en-US" altLang="zh-TW" sz="1400" dirty="0" err="1">
                <a:latin typeface="Times New Roman" panose="02020603050405020304" pitchFamily="18" charset="0"/>
                <a:cs typeface="Times New Roman" panose="02020603050405020304" pitchFamily="18" charset="0"/>
              </a:rPr>
              <a:t>glob_var</a:t>
            </a:r>
            <a:r>
              <a:rPr lang="en-US" altLang="zh-TW"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sizeof</a:t>
            </a:r>
            <a:r>
              <a:rPr lang="en-US" altLang="zh-TW"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glob_var</a:t>
            </a:r>
            <a:r>
              <a:rPr lang="en-US" altLang="zh-TW" sz="1400" dirty="0">
                <a:latin typeface="Times New Roman" panose="02020603050405020304" pitchFamily="18" charset="0"/>
                <a:cs typeface="Times New Roman" panose="02020603050405020304" pitchFamily="18" charset="0"/>
              </a:rPr>
              <a:t>);</a:t>
            </a:r>
          </a:p>
          <a:p>
            <a:r>
              <a:rPr lang="zh-TW" altLang="en-US" sz="1400" dirty="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a:t>
            </a:r>
          </a:p>
          <a:p>
            <a:r>
              <a:rPr lang="en-US" altLang="zh-TW" sz="1400" dirty="0">
                <a:latin typeface="Times New Roman" panose="02020603050405020304" pitchFamily="18" charset="0"/>
                <a:cs typeface="Times New Roman" panose="02020603050405020304" pitchFamily="18" charset="0"/>
              </a:rPr>
              <a:t>            return 0;</a:t>
            </a:r>
          </a:p>
          <a:p>
            <a:r>
              <a:rPr lang="en-US" altLang="zh-TW" sz="1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a:extLst>
              <a:ext uri="{FF2B5EF4-FFF2-40B4-BE49-F238E27FC236}">
                <a16:creationId xmlns:a16="http://schemas.microsoft.com/office/drawing/2014/main" id="{1DE69EF9-0A4C-4492-9230-D13F10826A1C}"/>
              </a:ext>
            </a:extLst>
          </p:cNvPr>
          <p:cNvSpPr>
            <a:spLocks noGrp="1" noChangeArrowheads="1"/>
          </p:cNvSpPr>
          <p:nvPr>
            <p:ph type="title"/>
          </p:nvPr>
        </p:nvSpPr>
        <p:spPr/>
        <p:txBody>
          <a:bodyPr/>
          <a:lstStyle/>
          <a:p>
            <a:r>
              <a:rPr lang="en-US" altLang="zh-TW"/>
              <a:t>Quiz 6 using shared memory</a:t>
            </a:r>
            <a:endParaRPr lang="zh-TW" altLang="en-US"/>
          </a:p>
        </p:txBody>
      </p:sp>
      <p:sp>
        <p:nvSpPr>
          <p:cNvPr id="65539" name="矩形 3">
            <a:extLst>
              <a:ext uri="{FF2B5EF4-FFF2-40B4-BE49-F238E27FC236}">
                <a16:creationId xmlns:a16="http://schemas.microsoft.com/office/drawing/2014/main" id="{56384E40-D490-4F21-8499-29DAC7489CFE}"/>
              </a:ext>
            </a:extLst>
          </p:cNvPr>
          <p:cNvSpPr>
            <a:spLocks noChangeArrowheads="1"/>
          </p:cNvSpPr>
          <p:nvPr/>
        </p:nvSpPr>
        <p:spPr bwMode="auto">
          <a:xfrm>
            <a:off x="735949" y="1360243"/>
            <a:ext cx="8880475"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200" dirty="0">
                <a:latin typeface="Times New Roman" panose="02020603050405020304" pitchFamily="18" charset="0"/>
                <a:cs typeface="Times New Roman" panose="02020603050405020304" pitchFamily="18" charset="0"/>
              </a:rPr>
              <a:t>#include &lt;</a:t>
            </a:r>
            <a:r>
              <a:rPr lang="en-US" altLang="zh-TW" sz="1200" dirty="0" err="1">
                <a:latin typeface="Times New Roman" panose="02020603050405020304" pitchFamily="18" charset="0"/>
                <a:cs typeface="Times New Roman" panose="02020603050405020304" pitchFamily="18" charset="0"/>
              </a:rPr>
              <a:t>stdio.h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&lt;sys/</a:t>
            </a:r>
            <a:r>
              <a:rPr lang="en-US" altLang="zh-TW" sz="1200" dirty="0" err="1">
                <a:latin typeface="Times New Roman" panose="02020603050405020304" pitchFamily="18" charset="0"/>
                <a:cs typeface="Times New Roman" panose="02020603050405020304" pitchFamily="18" charset="0"/>
              </a:rPr>
              <a:t>types.h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a:t>
            </a:r>
            <a:r>
              <a:rPr lang="en-US" altLang="zh-TW" sz="1200" dirty="0" err="1">
                <a:latin typeface="Times New Roman" panose="02020603050405020304" pitchFamily="18" charset="0"/>
                <a:cs typeface="Times New Roman" panose="02020603050405020304" pitchFamily="18" charset="0"/>
              </a:rPr>
              <a:t>unistd.h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&lt;sys/</a:t>
            </a:r>
            <a:r>
              <a:rPr lang="en-US" altLang="zh-TW" sz="1200" dirty="0" err="1">
                <a:latin typeface="Times New Roman" panose="02020603050405020304" pitchFamily="18" charset="0"/>
                <a:cs typeface="Times New Roman" panose="02020603050405020304" pitchFamily="18" charset="0"/>
              </a:rPr>
              <a:t>mman.h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#define SIZE 5</a:t>
            </a:r>
          </a:p>
          <a:p>
            <a:endParaRPr lang="zh-TW" altLang="en-US"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int main()</a:t>
            </a:r>
          </a:p>
          <a:p>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int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pid_t</a:t>
            </a:r>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pid</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int *</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solidFill>
                  <a:srgbClr val="FFC000"/>
                </a:solidFill>
                <a:latin typeface="Times New Roman" panose="02020603050405020304" pitchFamily="18" charset="0"/>
                <a:cs typeface="Times New Roman" panose="02020603050405020304" pitchFamily="18" charset="0"/>
              </a:rPr>
              <a:t>nums</a:t>
            </a:r>
            <a:r>
              <a:rPr lang="en-US" altLang="zh-TW" sz="1200" dirty="0">
                <a:solidFill>
                  <a:srgbClr val="FFC000"/>
                </a:solidFill>
                <a:latin typeface="Times New Roman" panose="02020603050405020304" pitchFamily="18" charset="0"/>
                <a:cs typeface="Times New Roman" panose="02020603050405020304" pitchFamily="18" charset="0"/>
              </a:rPr>
              <a:t> = </a:t>
            </a:r>
            <a:r>
              <a:rPr lang="en-US" altLang="zh-TW" sz="1200" dirty="0" err="1">
                <a:solidFill>
                  <a:srgbClr val="FFC000"/>
                </a:solidFill>
                <a:latin typeface="Times New Roman" panose="02020603050405020304" pitchFamily="18" charset="0"/>
                <a:cs typeface="Times New Roman" panose="02020603050405020304" pitchFamily="18" charset="0"/>
              </a:rPr>
              <a:t>mmap</a:t>
            </a:r>
            <a:r>
              <a:rPr lang="en-US" altLang="zh-TW" sz="1200" dirty="0">
                <a:solidFill>
                  <a:srgbClr val="FFC000"/>
                </a:solidFill>
                <a:latin typeface="Times New Roman" panose="02020603050405020304" pitchFamily="18" charset="0"/>
                <a:cs typeface="Times New Roman" panose="02020603050405020304" pitchFamily="18" charset="0"/>
              </a:rPr>
              <a:t>(NULL, SIZE*</a:t>
            </a:r>
            <a:r>
              <a:rPr lang="en-US" altLang="zh-TW" sz="1200" dirty="0" err="1">
                <a:solidFill>
                  <a:srgbClr val="FFC000"/>
                </a:solidFill>
                <a:latin typeface="Times New Roman" panose="02020603050405020304" pitchFamily="18" charset="0"/>
                <a:cs typeface="Times New Roman" panose="02020603050405020304" pitchFamily="18" charset="0"/>
              </a:rPr>
              <a:t>sizeof</a:t>
            </a:r>
            <a:r>
              <a:rPr lang="en-US" altLang="zh-TW" sz="1200" dirty="0">
                <a:solidFill>
                  <a:srgbClr val="FFC000"/>
                </a:solidFill>
                <a:latin typeface="Times New Roman" panose="02020603050405020304" pitchFamily="18" charset="0"/>
                <a:cs typeface="Times New Roman" panose="02020603050405020304" pitchFamily="18" charset="0"/>
              </a:rPr>
              <a:t>(int), PROT_READ|PROT_WRITE, MAP_SHARED  |MAP_ANONYMOUS, -1, 0);</a:t>
            </a:r>
            <a:endParaRPr lang="zh-TW" altLang="en-US" sz="1200" dirty="0">
              <a:solidFill>
                <a:srgbClr val="FFC000"/>
              </a:solidFill>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	for(</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=0;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&lt;SIZE;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pid</a:t>
            </a:r>
            <a:r>
              <a:rPr lang="en-US" altLang="zh-TW" sz="1200" dirty="0">
                <a:latin typeface="Times New Roman" panose="02020603050405020304" pitchFamily="18" charset="0"/>
                <a:cs typeface="Times New Roman" panose="02020603050405020304" pitchFamily="18" charset="0"/>
              </a:rPr>
              <a:t> = fork();</a:t>
            </a:r>
            <a:endParaRPr lang="zh-TW" altLang="en-US"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	if (</a:t>
            </a:r>
            <a:r>
              <a:rPr lang="en-US" altLang="zh-TW" sz="1200" dirty="0" err="1">
                <a:latin typeface="Times New Roman" panose="02020603050405020304" pitchFamily="18" charset="0"/>
                <a:cs typeface="Times New Roman" panose="02020603050405020304" pitchFamily="18" charset="0"/>
              </a:rPr>
              <a:t>pid</a:t>
            </a:r>
            <a:r>
              <a:rPr lang="en-US" altLang="zh-TW" sz="1200" dirty="0">
                <a:latin typeface="Times New Roman" panose="02020603050405020304" pitchFamily="18" charset="0"/>
                <a:cs typeface="Times New Roman" panose="02020603050405020304" pitchFamily="18" charset="0"/>
              </a:rPr>
              <a:t> == 0) {</a:t>
            </a:r>
          </a:p>
          <a:p>
            <a:r>
              <a:rPr lang="nn-NO" altLang="zh-TW" sz="1200" dirty="0">
                <a:latin typeface="Times New Roman" panose="02020603050405020304" pitchFamily="18" charset="0"/>
                <a:cs typeface="Times New Roman" panose="02020603050405020304" pitchFamily="18" charset="0"/>
              </a:rPr>
              <a:t>		for (i = 0; i &lt; SIZE; i++) {</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printf</a:t>
            </a:r>
            <a:r>
              <a:rPr lang="en-US" altLang="zh-TW" sz="1200" dirty="0">
                <a:latin typeface="Times New Roman" panose="02020603050405020304" pitchFamily="18" charset="0"/>
                <a:cs typeface="Times New Roman" panose="02020603050405020304" pitchFamily="18" charset="0"/>
              </a:rPr>
              <a:t>("CHILD %d\n",</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 LINE X */</a:t>
            </a:r>
          </a:p>
          <a:p>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t>
            </a:r>
          </a:p>
          <a:p>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else if (</a:t>
            </a:r>
            <a:r>
              <a:rPr lang="en-US" altLang="zh-TW" sz="1200" dirty="0" err="1">
                <a:latin typeface="Times New Roman" panose="02020603050405020304" pitchFamily="18" charset="0"/>
                <a:cs typeface="Times New Roman" panose="02020603050405020304" pitchFamily="18" charset="0"/>
              </a:rPr>
              <a:t>pid</a:t>
            </a:r>
            <a:r>
              <a:rPr lang="en-US" altLang="zh-TW" sz="1200" dirty="0">
                <a:latin typeface="Times New Roman" panose="02020603050405020304" pitchFamily="18" charset="0"/>
                <a:cs typeface="Times New Roman" panose="02020603050405020304" pitchFamily="18" charset="0"/>
              </a:rPr>
              <a:t> &gt; 0) {</a:t>
            </a:r>
          </a:p>
          <a:p>
            <a:r>
              <a:rPr lang="en-US" altLang="zh-TW" sz="1200" dirty="0">
                <a:latin typeface="Times New Roman" panose="02020603050405020304" pitchFamily="18" charset="0"/>
                <a:cs typeface="Times New Roman" panose="02020603050405020304" pitchFamily="18" charset="0"/>
              </a:rPr>
              <a:t>		wait(NULL);</a:t>
            </a:r>
          </a:p>
          <a:p>
            <a:r>
              <a:rPr lang="nn-NO" altLang="zh-TW" sz="1200" dirty="0">
                <a:latin typeface="Times New Roman" panose="02020603050405020304" pitchFamily="18" charset="0"/>
                <a:cs typeface="Times New Roman" panose="02020603050405020304" pitchFamily="18" charset="0"/>
              </a:rPr>
              <a:t>		for (i = 0; i &lt; SIZE; i++)</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printf</a:t>
            </a:r>
            <a:r>
              <a:rPr lang="en-US" altLang="zh-TW" sz="1200" dirty="0">
                <a:latin typeface="Times New Roman" panose="02020603050405020304" pitchFamily="18" charset="0"/>
                <a:cs typeface="Times New Roman" panose="02020603050405020304" pitchFamily="18" charset="0"/>
              </a:rPr>
              <a:t>("PARENT: %d\n",</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 LINE Y */</a:t>
            </a:r>
          </a:p>
          <a:p>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return 0;</a:t>
            </a:r>
          </a:p>
          <a:p>
            <a:r>
              <a:rPr lang="en-US" altLang="zh-TW" sz="1200" dirty="0">
                <a:latin typeface="Times New Roman" panose="02020603050405020304" pitchFamily="18" charset="0"/>
                <a:cs typeface="Times New Roman" panose="02020603050405020304" pitchFamily="18" charset="0"/>
              </a:rPr>
              <a:t>}</a:t>
            </a:r>
          </a:p>
          <a:p>
            <a:endParaRPr lang="zh-TW" altLang="en-US"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	</a:t>
            </a:r>
            <a:endParaRPr lang="zh-TW"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a:extLst>
              <a:ext uri="{FF2B5EF4-FFF2-40B4-BE49-F238E27FC236}">
                <a16:creationId xmlns:a16="http://schemas.microsoft.com/office/drawing/2014/main" id="{635EAF47-BF74-4AEA-80F7-B47EACE8DC31}"/>
              </a:ext>
            </a:extLst>
          </p:cNvPr>
          <p:cNvSpPr>
            <a:spLocks noGrp="1" noChangeArrowheads="1"/>
          </p:cNvSpPr>
          <p:nvPr>
            <p:ph type="title"/>
          </p:nvPr>
        </p:nvSpPr>
        <p:spPr/>
        <p:txBody>
          <a:bodyPr/>
          <a:lstStyle/>
          <a:p>
            <a:r>
              <a:rPr lang="en-US" altLang="zh-TW" dirty="0"/>
              <a:t>Quiz 6 using shared memory</a:t>
            </a:r>
            <a:endParaRPr lang="zh-TW" altLang="en-US" dirty="0"/>
          </a:p>
        </p:txBody>
      </p:sp>
      <p:sp>
        <p:nvSpPr>
          <p:cNvPr id="66563" name="矩形 3">
            <a:extLst>
              <a:ext uri="{FF2B5EF4-FFF2-40B4-BE49-F238E27FC236}">
                <a16:creationId xmlns:a16="http://schemas.microsoft.com/office/drawing/2014/main" id="{F4AFCA01-31D8-4DEA-82E5-E56DF08417DD}"/>
              </a:ext>
            </a:extLst>
          </p:cNvPr>
          <p:cNvSpPr>
            <a:spLocks noChangeArrowheads="1"/>
          </p:cNvSpPr>
          <p:nvPr/>
        </p:nvSpPr>
        <p:spPr bwMode="auto">
          <a:xfrm>
            <a:off x="787890" y="1342659"/>
            <a:ext cx="8880475"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200" dirty="0">
                <a:latin typeface="Times New Roman" panose="02020603050405020304" pitchFamily="18" charset="0"/>
                <a:cs typeface="Times New Roman" panose="02020603050405020304" pitchFamily="18" charset="0"/>
              </a:rPr>
              <a:t>#include &lt;</a:t>
            </a:r>
            <a:r>
              <a:rPr lang="en-US" altLang="zh-TW" sz="1200" dirty="0" err="1">
                <a:latin typeface="Times New Roman" panose="02020603050405020304" pitchFamily="18" charset="0"/>
                <a:cs typeface="Times New Roman" panose="02020603050405020304" pitchFamily="18" charset="0"/>
              </a:rPr>
              <a:t>stdio.h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&lt;sys/</a:t>
            </a:r>
            <a:r>
              <a:rPr lang="en-US" altLang="zh-TW" sz="1200" dirty="0" err="1">
                <a:latin typeface="Times New Roman" panose="02020603050405020304" pitchFamily="18" charset="0"/>
                <a:cs typeface="Times New Roman" panose="02020603050405020304" pitchFamily="18" charset="0"/>
              </a:rPr>
              <a:t>types.h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a:t>
            </a:r>
            <a:r>
              <a:rPr lang="en-US" altLang="zh-TW" sz="1200" dirty="0" err="1">
                <a:latin typeface="Times New Roman" panose="02020603050405020304" pitchFamily="18" charset="0"/>
                <a:cs typeface="Times New Roman" panose="02020603050405020304" pitchFamily="18" charset="0"/>
              </a:rPr>
              <a:t>unistd.h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&lt;sys/</a:t>
            </a:r>
            <a:r>
              <a:rPr lang="en-US" altLang="zh-TW" sz="1200" dirty="0" err="1">
                <a:latin typeface="Times New Roman" panose="02020603050405020304" pitchFamily="18" charset="0"/>
                <a:cs typeface="Times New Roman" panose="02020603050405020304" pitchFamily="18" charset="0"/>
              </a:rPr>
              <a:t>mman.h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#define SIZE 5</a:t>
            </a:r>
          </a:p>
          <a:p>
            <a:endParaRPr lang="zh-TW" altLang="en-US"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int main()</a:t>
            </a:r>
          </a:p>
          <a:p>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int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pid_t</a:t>
            </a:r>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pid</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int *</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solidFill>
                  <a:srgbClr val="FFC000"/>
                </a:solidFill>
                <a:latin typeface="Times New Roman" panose="02020603050405020304" pitchFamily="18" charset="0"/>
                <a:cs typeface="Times New Roman" panose="02020603050405020304" pitchFamily="18" charset="0"/>
              </a:rPr>
              <a:t>nums</a:t>
            </a:r>
            <a:r>
              <a:rPr lang="en-US" altLang="zh-TW" sz="1200" dirty="0">
                <a:solidFill>
                  <a:srgbClr val="FFC000"/>
                </a:solidFill>
                <a:latin typeface="Times New Roman" panose="02020603050405020304" pitchFamily="18" charset="0"/>
                <a:cs typeface="Times New Roman" panose="02020603050405020304" pitchFamily="18" charset="0"/>
              </a:rPr>
              <a:t> = </a:t>
            </a:r>
            <a:r>
              <a:rPr lang="en-US" altLang="zh-TW" sz="1200" dirty="0" err="1">
                <a:solidFill>
                  <a:srgbClr val="FFC000"/>
                </a:solidFill>
                <a:latin typeface="Times New Roman" panose="02020603050405020304" pitchFamily="18" charset="0"/>
                <a:cs typeface="Times New Roman" panose="02020603050405020304" pitchFamily="18" charset="0"/>
              </a:rPr>
              <a:t>mmap</a:t>
            </a:r>
            <a:r>
              <a:rPr lang="en-US" altLang="zh-TW" sz="1200" dirty="0">
                <a:solidFill>
                  <a:srgbClr val="FFC000"/>
                </a:solidFill>
                <a:latin typeface="Times New Roman" panose="02020603050405020304" pitchFamily="18" charset="0"/>
                <a:cs typeface="Times New Roman" panose="02020603050405020304" pitchFamily="18" charset="0"/>
              </a:rPr>
              <a:t>(NULL, SIZE*</a:t>
            </a:r>
            <a:r>
              <a:rPr lang="en-US" altLang="zh-TW" sz="1200" dirty="0" err="1">
                <a:solidFill>
                  <a:srgbClr val="FFC000"/>
                </a:solidFill>
                <a:latin typeface="Times New Roman" panose="02020603050405020304" pitchFamily="18" charset="0"/>
                <a:cs typeface="Times New Roman" panose="02020603050405020304" pitchFamily="18" charset="0"/>
              </a:rPr>
              <a:t>sizeof</a:t>
            </a:r>
            <a:r>
              <a:rPr lang="en-US" altLang="zh-TW" sz="1200" dirty="0">
                <a:solidFill>
                  <a:srgbClr val="FFC000"/>
                </a:solidFill>
                <a:latin typeface="Times New Roman" panose="02020603050405020304" pitchFamily="18" charset="0"/>
                <a:cs typeface="Times New Roman" panose="02020603050405020304" pitchFamily="18" charset="0"/>
              </a:rPr>
              <a:t>(int), PROT_READ|PROT_WRITE, MAP_SHARED  |MAP_ANONYMOUS, -1, 0);</a:t>
            </a:r>
            <a:endParaRPr lang="zh-TW" altLang="en-US" sz="1200" dirty="0">
              <a:solidFill>
                <a:srgbClr val="FFC000"/>
              </a:solidFill>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	for(</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=0;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&lt;SIZE;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pid</a:t>
            </a:r>
            <a:r>
              <a:rPr lang="en-US" altLang="zh-TW" sz="1200" dirty="0">
                <a:latin typeface="Times New Roman" panose="02020603050405020304" pitchFamily="18" charset="0"/>
                <a:cs typeface="Times New Roman" panose="02020603050405020304" pitchFamily="18" charset="0"/>
              </a:rPr>
              <a:t> = fork();</a:t>
            </a:r>
            <a:endParaRPr lang="zh-TW" altLang="en-US"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	if (</a:t>
            </a:r>
            <a:r>
              <a:rPr lang="en-US" altLang="zh-TW" sz="1200" dirty="0" err="1">
                <a:latin typeface="Times New Roman" panose="02020603050405020304" pitchFamily="18" charset="0"/>
                <a:cs typeface="Times New Roman" panose="02020603050405020304" pitchFamily="18" charset="0"/>
              </a:rPr>
              <a:t>pid</a:t>
            </a:r>
            <a:r>
              <a:rPr lang="en-US" altLang="zh-TW" sz="1200" dirty="0">
                <a:latin typeface="Times New Roman" panose="02020603050405020304" pitchFamily="18" charset="0"/>
                <a:cs typeface="Times New Roman" panose="02020603050405020304" pitchFamily="18" charset="0"/>
              </a:rPr>
              <a:t> == 0) {</a:t>
            </a:r>
          </a:p>
          <a:p>
            <a:r>
              <a:rPr lang="nn-NO" altLang="zh-TW" sz="1200" dirty="0">
                <a:latin typeface="Times New Roman" panose="02020603050405020304" pitchFamily="18" charset="0"/>
                <a:cs typeface="Times New Roman" panose="02020603050405020304" pitchFamily="18" charset="0"/>
              </a:rPr>
              <a:t>		for (i = 0; i &lt; SIZE; i++) {</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printf</a:t>
            </a:r>
            <a:r>
              <a:rPr lang="en-US" altLang="zh-TW" sz="1200" dirty="0">
                <a:latin typeface="Times New Roman" panose="02020603050405020304" pitchFamily="18" charset="0"/>
                <a:cs typeface="Times New Roman" panose="02020603050405020304" pitchFamily="18" charset="0"/>
              </a:rPr>
              <a:t>("CHILD %d\n",</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 LINE X */</a:t>
            </a:r>
          </a:p>
          <a:p>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t>
            </a:r>
          </a:p>
          <a:p>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else if (</a:t>
            </a:r>
            <a:r>
              <a:rPr lang="en-US" altLang="zh-TW" sz="1200" dirty="0" err="1">
                <a:latin typeface="Times New Roman" panose="02020603050405020304" pitchFamily="18" charset="0"/>
                <a:cs typeface="Times New Roman" panose="02020603050405020304" pitchFamily="18" charset="0"/>
              </a:rPr>
              <a:t>pid</a:t>
            </a:r>
            <a:r>
              <a:rPr lang="en-US" altLang="zh-TW" sz="1200" dirty="0">
                <a:latin typeface="Times New Roman" panose="02020603050405020304" pitchFamily="18" charset="0"/>
                <a:cs typeface="Times New Roman" panose="02020603050405020304" pitchFamily="18" charset="0"/>
              </a:rPr>
              <a:t> &gt; 0) {</a:t>
            </a:r>
          </a:p>
          <a:p>
            <a:r>
              <a:rPr lang="en-US" altLang="zh-TW" sz="1200" dirty="0">
                <a:latin typeface="Times New Roman" panose="02020603050405020304" pitchFamily="18" charset="0"/>
                <a:cs typeface="Times New Roman" panose="02020603050405020304" pitchFamily="18" charset="0"/>
              </a:rPr>
              <a:t>		wait(NULL);</a:t>
            </a:r>
          </a:p>
          <a:p>
            <a:r>
              <a:rPr lang="nn-NO" altLang="zh-TW" sz="1200" dirty="0">
                <a:latin typeface="Times New Roman" panose="02020603050405020304" pitchFamily="18" charset="0"/>
                <a:cs typeface="Times New Roman" panose="02020603050405020304" pitchFamily="18" charset="0"/>
              </a:rPr>
              <a:t>		for (i = 0; i &lt; SIZE; i++)</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printf</a:t>
            </a:r>
            <a:r>
              <a:rPr lang="en-US" altLang="zh-TW" sz="1200" dirty="0">
                <a:latin typeface="Times New Roman" panose="02020603050405020304" pitchFamily="18" charset="0"/>
                <a:cs typeface="Times New Roman" panose="02020603050405020304" pitchFamily="18" charset="0"/>
              </a:rPr>
              <a:t>("PARENT: %d\n",</a:t>
            </a:r>
            <a:r>
              <a:rPr lang="en-US" altLang="zh-TW" sz="1200" dirty="0" err="1">
                <a:latin typeface="Times New Roman" panose="02020603050405020304" pitchFamily="18" charset="0"/>
                <a:cs typeface="Times New Roman" panose="02020603050405020304" pitchFamily="18" charset="0"/>
              </a:rPr>
              <a:t>nums</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 LINE Y */</a:t>
            </a:r>
          </a:p>
          <a:p>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return 0;</a:t>
            </a:r>
          </a:p>
          <a:p>
            <a:r>
              <a:rPr lang="en-US" altLang="zh-TW" sz="1200" dirty="0">
                <a:latin typeface="Times New Roman" panose="02020603050405020304" pitchFamily="18" charset="0"/>
                <a:cs typeface="Times New Roman" panose="02020603050405020304" pitchFamily="18" charset="0"/>
              </a:rPr>
              <a:t>}</a:t>
            </a:r>
          </a:p>
          <a:p>
            <a:endParaRPr lang="zh-TW" altLang="en-US"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	</a:t>
            </a:r>
            <a:endParaRPr lang="zh-TW" altLang="en-US" sz="1200" dirty="0">
              <a:latin typeface="Times New Roman" panose="02020603050405020304" pitchFamily="18" charset="0"/>
              <a:cs typeface="Times New Roman" panose="02020603050405020304" pitchFamily="18" charset="0"/>
            </a:endParaRPr>
          </a:p>
        </p:txBody>
      </p:sp>
      <p:pic>
        <p:nvPicPr>
          <p:cNvPr id="66564" name="圖片 2">
            <a:extLst>
              <a:ext uri="{FF2B5EF4-FFF2-40B4-BE49-F238E27FC236}">
                <a16:creationId xmlns:a16="http://schemas.microsoft.com/office/drawing/2014/main" id="{6800AEB4-6AA3-4F9E-849B-2D7A692CBD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59387" y="4074625"/>
            <a:ext cx="15811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a:extLst>
              <a:ext uri="{FF2B5EF4-FFF2-40B4-BE49-F238E27FC236}">
                <a16:creationId xmlns:a16="http://schemas.microsoft.com/office/drawing/2014/main" id="{0BBDFD47-454A-4B85-8749-A115531838C5}"/>
              </a:ext>
            </a:extLst>
          </p:cNvPr>
          <p:cNvSpPr>
            <a:spLocks noGrp="1" noChangeArrowheads="1"/>
          </p:cNvSpPr>
          <p:nvPr>
            <p:ph type="title"/>
          </p:nvPr>
        </p:nvSpPr>
        <p:spPr/>
        <p:txBody>
          <a:bodyPr/>
          <a:lstStyle/>
          <a:p>
            <a:r>
              <a:rPr lang="en-US" altLang="zh-TW"/>
              <a:t>Quiz 7: POSIX shared memory</a:t>
            </a:r>
            <a:endParaRPr lang="zh-TW" altLang="en-US"/>
          </a:p>
        </p:txBody>
      </p:sp>
      <p:sp>
        <p:nvSpPr>
          <p:cNvPr id="67587" name="矩形 3">
            <a:extLst>
              <a:ext uri="{FF2B5EF4-FFF2-40B4-BE49-F238E27FC236}">
                <a16:creationId xmlns:a16="http://schemas.microsoft.com/office/drawing/2014/main" id="{682A64EE-A341-4ED9-8D86-F29CC3243216}"/>
              </a:ext>
            </a:extLst>
          </p:cNvPr>
          <p:cNvSpPr>
            <a:spLocks noChangeArrowheads="1"/>
          </p:cNvSpPr>
          <p:nvPr/>
        </p:nvSpPr>
        <p:spPr bwMode="auto">
          <a:xfrm>
            <a:off x="742097" y="1283677"/>
            <a:ext cx="8480425"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200" dirty="0">
                <a:latin typeface="Times New Roman" panose="02020603050405020304" pitchFamily="18" charset="0"/>
                <a:cs typeface="Times New Roman" panose="02020603050405020304" pitchFamily="18" charset="0"/>
              </a:rPr>
              <a:t>#include &lt;</a:t>
            </a:r>
            <a:r>
              <a:rPr lang="en-US" altLang="zh-TW" sz="1200" dirty="0" err="1">
                <a:latin typeface="Times New Roman" panose="02020603050405020304" pitchFamily="18" charset="0"/>
                <a:cs typeface="Times New Roman" panose="02020603050405020304" pitchFamily="18" charset="0"/>
              </a:rPr>
              <a:t>stdio.h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&lt;sys/</a:t>
            </a:r>
            <a:r>
              <a:rPr lang="en-US" altLang="zh-TW" sz="1200" dirty="0" err="1">
                <a:latin typeface="Times New Roman" panose="02020603050405020304" pitchFamily="18" charset="0"/>
                <a:cs typeface="Times New Roman" panose="02020603050405020304" pitchFamily="18" charset="0"/>
              </a:rPr>
              <a:t>types.h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a:t>
            </a:r>
            <a:r>
              <a:rPr lang="en-US" altLang="zh-TW" sz="1200" dirty="0" err="1">
                <a:latin typeface="Times New Roman" panose="02020603050405020304" pitchFamily="18" charset="0"/>
                <a:cs typeface="Times New Roman" panose="02020603050405020304" pitchFamily="18" charset="0"/>
              </a:rPr>
              <a:t>unistd.h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&lt;sys/</a:t>
            </a:r>
            <a:r>
              <a:rPr lang="en-US" altLang="zh-TW" sz="1200" dirty="0" err="1">
                <a:latin typeface="Times New Roman" panose="02020603050405020304" pitchFamily="18" charset="0"/>
                <a:cs typeface="Times New Roman" panose="02020603050405020304" pitchFamily="18" charset="0"/>
              </a:rPr>
              <a:t>shm.h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&lt;sys/</a:t>
            </a:r>
            <a:r>
              <a:rPr lang="en-US" altLang="zh-TW" sz="1200" dirty="0" err="1">
                <a:latin typeface="Times New Roman" panose="02020603050405020304" pitchFamily="18" charset="0"/>
                <a:cs typeface="Times New Roman" panose="02020603050405020304" pitchFamily="18" charset="0"/>
              </a:rPr>
              <a:t>mman.h</a:t>
            </a:r>
            <a:r>
              <a:rPr lang="en-US" altLang="zh-TW" sz="1200" dirty="0">
                <a:latin typeface="Times New Roman" panose="02020603050405020304" pitchFamily="18" charset="0"/>
                <a:cs typeface="Times New Roman" panose="02020603050405020304" pitchFamily="18" charset="0"/>
              </a:rPr>
              <a:t>&gt;</a:t>
            </a:r>
          </a:p>
          <a:p>
            <a:r>
              <a:rPr lang="en-US" altLang="zh-TW" sz="1200" dirty="0">
                <a:latin typeface="Times New Roman" panose="02020603050405020304" pitchFamily="18" charset="0"/>
                <a:cs typeface="Times New Roman" panose="02020603050405020304" pitchFamily="18" charset="0"/>
              </a:rPr>
              <a:t>#include &lt;</a:t>
            </a:r>
            <a:r>
              <a:rPr lang="en-US" altLang="zh-TW" sz="1200" dirty="0" err="1">
                <a:latin typeface="Times New Roman" panose="02020603050405020304" pitchFamily="18" charset="0"/>
                <a:cs typeface="Times New Roman" panose="02020603050405020304" pitchFamily="18" charset="0"/>
              </a:rPr>
              <a:t>fcntl.h</a:t>
            </a:r>
            <a:r>
              <a:rPr lang="en-US" altLang="zh-TW" sz="1200" dirty="0">
                <a:latin typeface="Times New Roman" panose="02020603050405020304" pitchFamily="18" charset="0"/>
                <a:cs typeface="Times New Roman" panose="02020603050405020304" pitchFamily="18" charset="0"/>
              </a:rPr>
              <a:t>&gt;</a:t>
            </a:r>
          </a:p>
          <a:p>
            <a:endParaRPr lang="zh-TW" altLang="en-US"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#define SIZE 5</a:t>
            </a:r>
          </a:p>
          <a:p>
            <a:endParaRPr lang="zh-TW" altLang="en-US"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int main()</a:t>
            </a:r>
          </a:p>
          <a:p>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int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pid_t</a:t>
            </a:r>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pid</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int </a:t>
            </a:r>
            <a:r>
              <a:rPr lang="en-US" altLang="zh-TW" sz="1200" dirty="0" err="1">
                <a:latin typeface="Times New Roman" panose="02020603050405020304" pitchFamily="18" charset="0"/>
                <a:cs typeface="Times New Roman" panose="02020603050405020304" pitchFamily="18" charset="0"/>
              </a:rPr>
              <a:t>shm_fd</a:t>
            </a:r>
            <a:r>
              <a:rPr lang="en-US" altLang="zh-TW" sz="1200" dirty="0">
                <a:latin typeface="Times New Roman" panose="02020603050405020304" pitchFamily="18" charset="0"/>
                <a:cs typeface="Times New Roman" panose="02020603050405020304" pitchFamily="18" charset="0"/>
              </a:rPr>
              <a:t>;//shared memory file descriptor	</a:t>
            </a:r>
          </a:p>
          <a:p>
            <a:r>
              <a:rPr lang="en-US" altLang="zh-TW" sz="1200" dirty="0">
                <a:latin typeface="Times New Roman" panose="02020603050405020304" pitchFamily="18" charset="0"/>
                <a:cs typeface="Times New Roman" panose="02020603050405020304" pitchFamily="18" charset="0"/>
              </a:rPr>
              <a:t>	int* </a:t>
            </a:r>
            <a:r>
              <a:rPr lang="en-US" altLang="zh-TW" sz="1200" dirty="0" err="1">
                <a:latin typeface="Times New Roman" panose="02020603050405020304" pitchFamily="18" charset="0"/>
                <a:cs typeface="Times New Roman" panose="02020603050405020304" pitchFamily="18" charset="0"/>
              </a:rPr>
              <a:t>ptr</a:t>
            </a:r>
            <a:r>
              <a:rPr lang="en-US" altLang="zh-TW" sz="1200" dirty="0">
                <a:latin typeface="Times New Roman" panose="02020603050405020304" pitchFamily="18" charset="0"/>
                <a:cs typeface="Times New Roman" panose="02020603050405020304" pitchFamily="18" charset="0"/>
              </a:rPr>
              <a:t>;//pointer to shared memory object</a:t>
            </a:r>
          </a:p>
          <a:p>
            <a:r>
              <a:rPr lang="en-US" altLang="zh-TW" sz="1200" dirty="0">
                <a:latin typeface="Times New Roman" panose="02020603050405020304" pitchFamily="18" charset="0"/>
                <a:cs typeface="Times New Roman" panose="02020603050405020304" pitchFamily="18" charset="0"/>
              </a:rPr>
              <a:t>	const char* name = "</a:t>
            </a:r>
            <a:r>
              <a:rPr lang="en-US" altLang="zh-TW" sz="1200" dirty="0" err="1">
                <a:latin typeface="Times New Roman" panose="02020603050405020304" pitchFamily="18" charset="0"/>
                <a:cs typeface="Times New Roman" panose="02020603050405020304" pitchFamily="18" charset="0"/>
              </a:rPr>
              <a:t>sharedMem</a:t>
            </a:r>
            <a:r>
              <a:rPr lang="en-US" altLang="zh-TW" sz="1200" dirty="0">
                <a:latin typeface="Times New Roman" panose="02020603050405020304" pitchFamily="18" charset="0"/>
                <a:cs typeface="Times New Roman" panose="02020603050405020304" pitchFamily="18" charset="0"/>
              </a:rPr>
              <a:t>";//name of shared memory</a:t>
            </a:r>
          </a:p>
          <a:p>
            <a:r>
              <a:rPr lang="en-US" altLang="zh-TW" sz="1200" dirty="0">
                <a:latin typeface="Times New Roman" panose="02020603050405020304" pitchFamily="18" charset="0"/>
                <a:cs typeface="Times New Roman" panose="02020603050405020304" pitchFamily="18" charset="0"/>
              </a:rPr>
              <a:t>	const int SHM_SIZE = SIZE * </a:t>
            </a:r>
            <a:r>
              <a:rPr lang="en-US" altLang="zh-TW" sz="1200" dirty="0" err="1">
                <a:latin typeface="Times New Roman" panose="02020603050405020304" pitchFamily="18" charset="0"/>
                <a:cs typeface="Times New Roman" panose="02020603050405020304" pitchFamily="18" charset="0"/>
              </a:rPr>
              <a:t>sizeof</a:t>
            </a:r>
            <a:r>
              <a:rPr lang="en-US" altLang="zh-TW" sz="1200" dirty="0">
                <a:latin typeface="Times New Roman" panose="02020603050405020304" pitchFamily="18" charset="0"/>
                <a:cs typeface="Times New Roman" panose="02020603050405020304" pitchFamily="18" charset="0"/>
              </a:rPr>
              <a:t>(int);//size of shared memory</a:t>
            </a:r>
          </a:p>
          <a:p>
            <a:r>
              <a:rPr lang="en-US" altLang="zh-TW" sz="1200" dirty="0">
                <a:latin typeface="Times New Roman" panose="02020603050405020304" pitchFamily="18" charset="0"/>
                <a:cs typeface="Times New Roman" panose="02020603050405020304" pitchFamily="18" charset="0"/>
              </a:rPr>
              <a:t>	/*Create the shared memory object*/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shm_fd</a:t>
            </a:r>
            <a:r>
              <a:rPr lang="en-US" altLang="zh-TW" sz="1200" dirty="0">
                <a:latin typeface="Times New Roman" panose="02020603050405020304" pitchFamily="18" charset="0"/>
                <a:cs typeface="Times New Roman" panose="02020603050405020304" pitchFamily="18" charset="0"/>
              </a:rPr>
              <a:t> = </a:t>
            </a:r>
            <a:r>
              <a:rPr lang="en-US" altLang="zh-TW" sz="1200" dirty="0" err="1">
                <a:latin typeface="Times New Roman" panose="02020603050405020304" pitchFamily="18" charset="0"/>
                <a:cs typeface="Times New Roman" panose="02020603050405020304" pitchFamily="18" charset="0"/>
              </a:rPr>
              <a:t>shm_open</a:t>
            </a:r>
            <a:r>
              <a:rPr lang="en-US" altLang="zh-TW" sz="1200" dirty="0">
                <a:latin typeface="Times New Roman" panose="02020603050405020304" pitchFamily="18" charset="0"/>
                <a:cs typeface="Times New Roman" panose="02020603050405020304" pitchFamily="18" charset="0"/>
              </a:rPr>
              <a:t>(name, O_CREAT | O_RDWR, 0666);</a:t>
            </a:r>
          </a:p>
          <a:p>
            <a:r>
              <a:rPr lang="zh-TW" altLang="en-US" sz="1200" dirty="0">
                <a:latin typeface="Times New Roman" panose="02020603050405020304" pitchFamily="18" charset="0"/>
                <a:cs typeface="Times New Roman" panose="02020603050405020304" pitchFamily="18" charset="0"/>
              </a:rPr>
              <a:t>	</a:t>
            </a:r>
          </a:p>
          <a:p>
            <a:r>
              <a:rPr lang="en-US" altLang="zh-TW" sz="1200" dirty="0">
                <a:latin typeface="Times New Roman" panose="02020603050405020304" pitchFamily="18" charset="0"/>
                <a:cs typeface="Times New Roman" panose="02020603050405020304" pitchFamily="18" charset="0"/>
              </a:rPr>
              <a:t>	/*Configure the size of the shared memory*/</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ftruncate</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shm_fd</a:t>
            </a:r>
            <a:r>
              <a:rPr lang="en-US" altLang="zh-TW" sz="1200" dirty="0">
                <a:latin typeface="Times New Roman" panose="02020603050405020304" pitchFamily="18" charset="0"/>
                <a:cs typeface="Times New Roman" panose="02020603050405020304" pitchFamily="18" charset="0"/>
              </a:rPr>
              <a:t>, SHM_SIZE);</a:t>
            </a:r>
          </a:p>
          <a:p>
            <a:endParaRPr lang="zh-TW" altLang="en-US"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	/*memory map the shared memory object*/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ptr</a:t>
            </a:r>
            <a:r>
              <a:rPr lang="en-US" altLang="zh-TW" sz="1200" dirty="0">
                <a:latin typeface="Times New Roman" panose="02020603050405020304" pitchFamily="18" charset="0"/>
                <a:cs typeface="Times New Roman" panose="02020603050405020304" pitchFamily="18" charset="0"/>
              </a:rPr>
              <a:t> = (int*)</a:t>
            </a:r>
            <a:r>
              <a:rPr lang="en-US" altLang="zh-TW" sz="1200" dirty="0" err="1">
                <a:latin typeface="Times New Roman" panose="02020603050405020304" pitchFamily="18" charset="0"/>
                <a:cs typeface="Times New Roman" panose="02020603050405020304" pitchFamily="18" charset="0"/>
              </a:rPr>
              <a:t>mmap</a:t>
            </a:r>
            <a:r>
              <a:rPr lang="en-US" altLang="zh-TW" sz="1200" dirty="0">
                <a:latin typeface="Times New Roman" panose="02020603050405020304" pitchFamily="18" charset="0"/>
                <a:cs typeface="Times New Roman" panose="02020603050405020304" pitchFamily="18" charset="0"/>
              </a:rPr>
              <a:t>(0, SHM_SIZE, PROT_WRITE | PROT_READ, MAP_SHARED, </a:t>
            </a:r>
            <a:r>
              <a:rPr lang="en-US" altLang="zh-TW" sz="1200" dirty="0" err="1">
                <a:latin typeface="Times New Roman" panose="02020603050405020304" pitchFamily="18" charset="0"/>
                <a:cs typeface="Times New Roman" panose="02020603050405020304" pitchFamily="18" charset="0"/>
              </a:rPr>
              <a:t>shm_fd</a:t>
            </a:r>
            <a:r>
              <a:rPr lang="en-US" altLang="zh-TW" sz="1200" dirty="0">
                <a:latin typeface="Times New Roman" panose="02020603050405020304" pitchFamily="18" charset="0"/>
                <a:cs typeface="Times New Roman" panose="02020603050405020304" pitchFamily="18" charset="0"/>
              </a:rPr>
              <a:t>, 0);</a:t>
            </a:r>
          </a:p>
          <a:p>
            <a:endParaRPr lang="en-US" altLang="zh-TW" sz="1200" dirty="0">
              <a:latin typeface="Times New Roman" panose="02020603050405020304" pitchFamily="18" charset="0"/>
              <a:cs typeface="Times New Roman" panose="02020603050405020304" pitchFamily="18" charset="0"/>
            </a:endParaRPr>
          </a:p>
          <a:p>
            <a:r>
              <a:rPr lang="en-US" altLang="zh-TW" sz="1200" dirty="0">
                <a:latin typeface="Times New Roman" panose="02020603050405020304" pitchFamily="18" charset="0"/>
                <a:cs typeface="Times New Roman" panose="02020603050405020304" pitchFamily="18" charset="0"/>
              </a:rPr>
              <a:t>	for(</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=0;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&lt; SIZE;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en-US" altLang="zh-TW" sz="1200" dirty="0">
                <a:latin typeface="Times New Roman" panose="02020603050405020304" pitchFamily="18" charset="0"/>
                <a:cs typeface="Times New Roman" panose="02020603050405020304" pitchFamily="18" charset="0"/>
              </a:rPr>
              <a:t>	      </a:t>
            </a:r>
            <a:r>
              <a:rPr lang="en-US" altLang="zh-TW" sz="1200" dirty="0" err="1">
                <a:latin typeface="Times New Roman" panose="02020603050405020304" pitchFamily="18" charset="0"/>
                <a:cs typeface="Times New Roman" panose="02020603050405020304" pitchFamily="18" charset="0"/>
              </a:rPr>
              <a:t>ptr</a:t>
            </a: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 = </a:t>
            </a:r>
            <a:r>
              <a:rPr lang="en-US" altLang="zh-TW" sz="1200" dirty="0" err="1">
                <a:latin typeface="Times New Roman" panose="02020603050405020304" pitchFamily="18" charset="0"/>
                <a:cs typeface="Times New Roman" panose="02020603050405020304" pitchFamily="18" charset="0"/>
              </a:rPr>
              <a:t>i</a:t>
            </a:r>
            <a:r>
              <a:rPr lang="en-US" altLang="zh-TW" sz="1200" dirty="0">
                <a:latin typeface="Times New Roman" panose="02020603050405020304" pitchFamily="18" charset="0"/>
                <a:cs typeface="Times New Roman" panose="02020603050405020304" pitchFamily="18" charset="0"/>
              </a:rPr>
              <a:t>;</a:t>
            </a:r>
          </a:p>
          <a:p>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t>
            </a:r>
          </a:p>
          <a:p>
            <a:r>
              <a:rPr lang="zh-TW" altLang="en-US" sz="1200" dirty="0">
                <a:latin typeface="Times New Roman" panose="02020603050405020304" pitchFamily="18" charset="0"/>
                <a:cs typeface="Times New Roman" panose="02020603050405020304" pitchFamily="18" charset="0"/>
              </a:rPr>
              <a:t>	</a:t>
            </a:r>
          </a:p>
          <a:p>
            <a:endParaRPr lang="en-US" altLang="zh-TW"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3">
            <a:extLst>
              <a:ext uri="{FF2B5EF4-FFF2-40B4-BE49-F238E27FC236}">
                <a16:creationId xmlns:a16="http://schemas.microsoft.com/office/drawing/2014/main" id="{C4598339-ACF8-4D29-92CD-952C5133DD13}"/>
              </a:ext>
            </a:extLst>
          </p:cNvPr>
          <p:cNvSpPr>
            <a:spLocks noChangeArrowheads="1"/>
          </p:cNvSpPr>
          <p:nvPr/>
        </p:nvSpPr>
        <p:spPr bwMode="auto">
          <a:xfrm>
            <a:off x="1470880" y="677376"/>
            <a:ext cx="809466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pid</a:t>
            </a:r>
            <a:r>
              <a:rPr lang="en-US" altLang="zh-TW" sz="2000" dirty="0">
                <a:latin typeface="Times New Roman" panose="02020603050405020304" pitchFamily="18" charset="0"/>
                <a:cs typeface="Times New Roman" panose="02020603050405020304" pitchFamily="18" charset="0"/>
              </a:rPr>
              <a:t> = fork();</a:t>
            </a:r>
            <a:endParaRPr lang="zh-TW" altLang="en-US"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	if (</a:t>
            </a:r>
            <a:r>
              <a:rPr lang="en-US" altLang="zh-TW" sz="2000" dirty="0" err="1">
                <a:latin typeface="Times New Roman" panose="02020603050405020304" pitchFamily="18" charset="0"/>
                <a:cs typeface="Times New Roman" panose="02020603050405020304" pitchFamily="18" charset="0"/>
              </a:rPr>
              <a:t>pid</a:t>
            </a:r>
            <a:r>
              <a:rPr lang="en-US" altLang="zh-TW" sz="2000" dirty="0">
                <a:latin typeface="Times New Roman" panose="02020603050405020304" pitchFamily="18" charset="0"/>
                <a:cs typeface="Times New Roman" panose="02020603050405020304" pitchFamily="18" charset="0"/>
              </a:rPr>
              <a:t> == 0) {</a:t>
            </a:r>
          </a:p>
          <a:p>
            <a:r>
              <a:rPr lang="nn-NO" altLang="zh-TW" sz="2000" dirty="0">
                <a:latin typeface="Times New Roman" panose="02020603050405020304" pitchFamily="18" charset="0"/>
                <a:cs typeface="Times New Roman" panose="02020603050405020304" pitchFamily="18" charset="0"/>
              </a:rPr>
              <a:t>		for (i = 0; i &lt; SIZE; i++) {</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ptr</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printf</a:t>
            </a:r>
            <a:r>
              <a:rPr lang="en-US" altLang="zh-TW" sz="2000" dirty="0">
                <a:latin typeface="Times New Roman" panose="02020603050405020304" pitchFamily="18" charset="0"/>
                <a:cs typeface="Times New Roman" panose="02020603050405020304" pitchFamily="18" charset="0"/>
              </a:rPr>
              <a:t>("CHILD %d\n",</a:t>
            </a:r>
            <a:r>
              <a:rPr lang="en-US" altLang="zh-TW" sz="2000" dirty="0" err="1">
                <a:latin typeface="Times New Roman" panose="02020603050405020304" pitchFamily="18" charset="0"/>
                <a:cs typeface="Times New Roman" panose="02020603050405020304" pitchFamily="18" charset="0"/>
              </a:rPr>
              <a:t>ptr</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 LINE X */</a:t>
            </a:r>
          </a:p>
          <a:p>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p>
          <a:p>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else if (</a:t>
            </a:r>
            <a:r>
              <a:rPr lang="en-US" altLang="zh-TW" sz="2000" dirty="0" err="1">
                <a:latin typeface="Times New Roman" panose="02020603050405020304" pitchFamily="18" charset="0"/>
                <a:cs typeface="Times New Roman" panose="02020603050405020304" pitchFamily="18" charset="0"/>
              </a:rPr>
              <a:t>pid</a:t>
            </a:r>
            <a:r>
              <a:rPr lang="en-US" altLang="zh-TW" sz="2000" dirty="0">
                <a:latin typeface="Times New Roman" panose="02020603050405020304" pitchFamily="18" charset="0"/>
                <a:cs typeface="Times New Roman" panose="02020603050405020304" pitchFamily="18" charset="0"/>
              </a:rPr>
              <a:t> &gt; 0) {</a:t>
            </a:r>
          </a:p>
          <a:p>
            <a:r>
              <a:rPr lang="en-US" altLang="zh-TW" sz="2000" dirty="0">
                <a:latin typeface="Times New Roman" panose="02020603050405020304" pitchFamily="18" charset="0"/>
                <a:cs typeface="Times New Roman" panose="02020603050405020304" pitchFamily="18" charset="0"/>
              </a:rPr>
              <a:t>		wait(NULL);</a:t>
            </a:r>
            <a:endParaRPr lang="zh-TW" altLang="en-US" sz="2000" dirty="0">
              <a:latin typeface="Times New Roman" panose="02020603050405020304" pitchFamily="18" charset="0"/>
              <a:cs typeface="Times New Roman" panose="02020603050405020304" pitchFamily="18" charset="0"/>
            </a:endParaRPr>
          </a:p>
          <a:p>
            <a:r>
              <a:rPr lang="nn-NO" altLang="zh-TW" sz="2000" dirty="0">
                <a:latin typeface="Times New Roman" panose="02020603050405020304" pitchFamily="18" charset="0"/>
                <a:cs typeface="Times New Roman" panose="02020603050405020304" pitchFamily="18" charset="0"/>
              </a:rPr>
              <a:t>		for (i = 0; i &lt; SIZE; i++)</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printf</a:t>
            </a:r>
            <a:r>
              <a:rPr lang="en-US" altLang="zh-TW" sz="2000" dirty="0">
                <a:latin typeface="Times New Roman" panose="02020603050405020304" pitchFamily="18" charset="0"/>
                <a:cs typeface="Times New Roman" panose="02020603050405020304" pitchFamily="18" charset="0"/>
              </a:rPr>
              <a:t>("PARENT: %d\n",</a:t>
            </a:r>
            <a:r>
              <a:rPr lang="en-US" altLang="zh-TW" sz="2000" dirty="0" err="1">
                <a:latin typeface="Times New Roman" panose="02020603050405020304" pitchFamily="18" charset="0"/>
                <a:cs typeface="Times New Roman" panose="02020603050405020304" pitchFamily="18" charset="0"/>
              </a:rPr>
              <a:t>ptr</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 LINE Y */</a:t>
            </a:r>
          </a:p>
          <a:p>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p>
          <a:p>
            <a:endParaRPr lang="zh-TW" altLang="en-US"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	return 0;</a:t>
            </a:r>
          </a:p>
          <a:p>
            <a:r>
              <a:rPr lang="en-US" altLang="zh-TW"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3">
            <a:extLst>
              <a:ext uri="{FF2B5EF4-FFF2-40B4-BE49-F238E27FC236}">
                <a16:creationId xmlns:a16="http://schemas.microsoft.com/office/drawing/2014/main" id="{C63DABBE-5023-4311-BC77-5CDF8AA67C62}"/>
              </a:ext>
            </a:extLst>
          </p:cNvPr>
          <p:cNvSpPr>
            <a:spLocks noChangeArrowheads="1"/>
          </p:cNvSpPr>
          <p:nvPr/>
        </p:nvSpPr>
        <p:spPr bwMode="auto">
          <a:xfrm>
            <a:off x="1919288" y="404814"/>
            <a:ext cx="809466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a:latin typeface="Times New Roman" panose="02020603050405020304" pitchFamily="18" charset="0"/>
                <a:cs typeface="Times New Roman" panose="02020603050405020304" pitchFamily="18" charset="0"/>
              </a:rPr>
              <a:t>	pid = fork();</a:t>
            </a:r>
            <a:endParaRPr lang="zh-TW" altLang="en-US" sz="2000">
              <a:latin typeface="Times New Roman" panose="02020603050405020304" pitchFamily="18" charset="0"/>
              <a:cs typeface="Times New Roman" panose="02020603050405020304" pitchFamily="18" charset="0"/>
            </a:endParaRPr>
          </a:p>
          <a:p>
            <a:r>
              <a:rPr lang="en-US" altLang="zh-TW" sz="2000">
                <a:latin typeface="Times New Roman" panose="02020603050405020304" pitchFamily="18" charset="0"/>
                <a:cs typeface="Times New Roman" panose="02020603050405020304" pitchFamily="18" charset="0"/>
              </a:rPr>
              <a:t>	if (pid == 0) {</a:t>
            </a:r>
          </a:p>
          <a:p>
            <a:r>
              <a:rPr lang="nn-NO" altLang="zh-TW" sz="2000">
                <a:latin typeface="Times New Roman" panose="02020603050405020304" pitchFamily="18" charset="0"/>
                <a:cs typeface="Times New Roman" panose="02020603050405020304" pitchFamily="18" charset="0"/>
              </a:rPr>
              <a:t>		for (i = 0; i &lt; SIZE; i++) {</a:t>
            </a:r>
          </a:p>
          <a:p>
            <a:r>
              <a:rPr lang="en-US" altLang="zh-TW" sz="2000">
                <a:latin typeface="Times New Roman" panose="02020603050405020304" pitchFamily="18" charset="0"/>
                <a:cs typeface="Times New Roman" panose="02020603050405020304" pitchFamily="18" charset="0"/>
              </a:rPr>
              <a:t>			ptr[i] *= -i;</a:t>
            </a:r>
          </a:p>
          <a:p>
            <a:r>
              <a:rPr lang="en-US" altLang="zh-TW" sz="2000">
                <a:latin typeface="Times New Roman" panose="02020603050405020304" pitchFamily="18" charset="0"/>
                <a:cs typeface="Times New Roman" panose="02020603050405020304" pitchFamily="18" charset="0"/>
              </a:rPr>
              <a:t>			printf("CHILD %d\n",ptr[i]); /* LINE X */</a:t>
            </a:r>
          </a:p>
          <a:p>
            <a:r>
              <a:rPr lang="zh-TW" altLang="en-US" sz="2000">
                <a:latin typeface="Times New Roman" panose="02020603050405020304" pitchFamily="18" charset="0"/>
                <a:cs typeface="Times New Roman" panose="02020603050405020304" pitchFamily="18" charset="0"/>
              </a:rPr>
              <a:t>		</a:t>
            </a:r>
            <a:r>
              <a:rPr lang="en-US" altLang="zh-TW" sz="2000">
                <a:latin typeface="Times New Roman" panose="02020603050405020304" pitchFamily="18" charset="0"/>
                <a:cs typeface="Times New Roman" panose="02020603050405020304" pitchFamily="18" charset="0"/>
              </a:rPr>
              <a:t>}</a:t>
            </a:r>
          </a:p>
          <a:p>
            <a:r>
              <a:rPr lang="zh-TW" altLang="en-US" sz="2000">
                <a:latin typeface="Times New Roman" panose="02020603050405020304" pitchFamily="18" charset="0"/>
                <a:cs typeface="Times New Roman" panose="02020603050405020304" pitchFamily="18" charset="0"/>
              </a:rPr>
              <a:t>	</a:t>
            </a:r>
            <a:r>
              <a:rPr lang="en-US" altLang="zh-TW" sz="2000">
                <a:latin typeface="Times New Roman" panose="02020603050405020304" pitchFamily="18" charset="0"/>
                <a:cs typeface="Times New Roman" panose="02020603050405020304" pitchFamily="18" charset="0"/>
              </a:rPr>
              <a:t>}</a:t>
            </a:r>
          </a:p>
          <a:p>
            <a:r>
              <a:rPr lang="en-US" altLang="zh-TW" sz="2000">
                <a:latin typeface="Times New Roman" panose="02020603050405020304" pitchFamily="18" charset="0"/>
                <a:cs typeface="Times New Roman" panose="02020603050405020304" pitchFamily="18" charset="0"/>
              </a:rPr>
              <a:t>	else if (pid &gt; 0) {</a:t>
            </a:r>
          </a:p>
          <a:p>
            <a:r>
              <a:rPr lang="en-US" altLang="zh-TW" sz="2000">
                <a:latin typeface="Times New Roman" panose="02020603050405020304" pitchFamily="18" charset="0"/>
                <a:cs typeface="Times New Roman" panose="02020603050405020304" pitchFamily="18" charset="0"/>
              </a:rPr>
              <a:t>		wait(NULL);</a:t>
            </a:r>
            <a:endParaRPr lang="zh-TW" altLang="en-US" sz="2000">
              <a:latin typeface="Times New Roman" panose="02020603050405020304" pitchFamily="18" charset="0"/>
              <a:cs typeface="Times New Roman" panose="02020603050405020304" pitchFamily="18" charset="0"/>
            </a:endParaRPr>
          </a:p>
          <a:p>
            <a:r>
              <a:rPr lang="nn-NO" altLang="zh-TW" sz="2000">
                <a:latin typeface="Times New Roman" panose="02020603050405020304" pitchFamily="18" charset="0"/>
                <a:cs typeface="Times New Roman" panose="02020603050405020304" pitchFamily="18" charset="0"/>
              </a:rPr>
              <a:t>		for (i = 0; i &lt; SIZE; i++)</a:t>
            </a:r>
          </a:p>
          <a:p>
            <a:r>
              <a:rPr lang="en-US" altLang="zh-TW" sz="2000">
                <a:latin typeface="Times New Roman" panose="02020603050405020304" pitchFamily="18" charset="0"/>
                <a:cs typeface="Times New Roman" panose="02020603050405020304" pitchFamily="18" charset="0"/>
              </a:rPr>
              <a:t>			printf("PARENT: %d\n",ptr[i]); /* LINE Y */</a:t>
            </a:r>
          </a:p>
          <a:p>
            <a:r>
              <a:rPr lang="zh-TW" altLang="en-US" sz="2000">
                <a:latin typeface="Times New Roman" panose="02020603050405020304" pitchFamily="18" charset="0"/>
                <a:cs typeface="Times New Roman" panose="02020603050405020304" pitchFamily="18" charset="0"/>
              </a:rPr>
              <a:t>	</a:t>
            </a:r>
            <a:r>
              <a:rPr lang="en-US" altLang="zh-TW" sz="2000">
                <a:latin typeface="Times New Roman" panose="02020603050405020304" pitchFamily="18" charset="0"/>
                <a:cs typeface="Times New Roman" panose="02020603050405020304" pitchFamily="18" charset="0"/>
              </a:rPr>
              <a:t>}</a:t>
            </a:r>
          </a:p>
          <a:p>
            <a:endParaRPr lang="zh-TW" altLang="en-US" sz="2000">
              <a:latin typeface="Times New Roman" panose="02020603050405020304" pitchFamily="18" charset="0"/>
              <a:cs typeface="Times New Roman" panose="02020603050405020304" pitchFamily="18" charset="0"/>
            </a:endParaRPr>
          </a:p>
          <a:p>
            <a:r>
              <a:rPr lang="en-US" altLang="zh-TW" sz="2000">
                <a:latin typeface="Times New Roman" panose="02020603050405020304" pitchFamily="18" charset="0"/>
                <a:cs typeface="Times New Roman" panose="02020603050405020304" pitchFamily="18" charset="0"/>
              </a:rPr>
              <a:t>	return 0;</a:t>
            </a:r>
          </a:p>
          <a:p>
            <a:r>
              <a:rPr lang="en-US" altLang="zh-TW" sz="2000">
                <a:latin typeface="Times New Roman" panose="02020603050405020304" pitchFamily="18" charset="0"/>
                <a:cs typeface="Times New Roman" panose="02020603050405020304" pitchFamily="18" charset="0"/>
              </a:rPr>
              <a:t>}</a:t>
            </a:r>
          </a:p>
        </p:txBody>
      </p:sp>
      <p:pic>
        <p:nvPicPr>
          <p:cNvPr id="69635" name="圖片 1">
            <a:extLst>
              <a:ext uri="{FF2B5EF4-FFF2-40B4-BE49-F238E27FC236}">
                <a16:creationId xmlns:a16="http://schemas.microsoft.com/office/drawing/2014/main" id="{8F7F6752-C715-4355-8CE6-621671369A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04063" y="4076701"/>
            <a:ext cx="17335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9">
            <a:extLst>
              <a:ext uri="{FF2B5EF4-FFF2-40B4-BE49-F238E27FC236}">
                <a16:creationId xmlns:a16="http://schemas.microsoft.com/office/drawing/2014/main" id="{E27233EB-4425-4C86-9854-3F5CB96AF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66" y="1456960"/>
            <a:ext cx="8683625"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標題 1">
            <a:extLst>
              <a:ext uri="{FF2B5EF4-FFF2-40B4-BE49-F238E27FC236}">
                <a16:creationId xmlns:a16="http://schemas.microsoft.com/office/drawing/2014/main" id="{3F401123-7416-4C04-89B6-5E6C213642DB}"/>
              </a:ext>
            </a:extLst>
          </p:cNvPr>
          <p:cNvSpPr>
            <a:spLocks noGrp="1" noChangeArrowheads="1"/>
          </p:cNvSpPr>
          <p:nvPr>
            <p:ph type="title"/>
          </p:nvPr>
        </p:nvSpPr>
        <p:spPr/>
        <p:txBody>
          <a:bodyPr/>
          <a:lstStyle/>
          <a:p>
            <a:r>
              <a:rPr lang="en-US" altLang="zh-TW"/>
              <a:t>CPU switch from process to process</a:t>
            </a:r>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3E921C2-6864-4E46-8F6A-102104E60921}"/>
              </a:ext>
            </a:extLst>
          </p:cNvPr>
          <p:cNvSpPr>
            <a:spLocks noGrp="1" noChangeArrowheads="1"/>
          </p:cNvSpPr>
          <p:nvPr>
            <p:ph type="title"/>
          </p:nvPr>
        </p:nvSpPr>
        <p:spPr/>
        <p:txBody>
          <a:bodyPr/>
          <a:lstStyle/>
          <a:p>
            <a:pPr eaLnBrk="1" hangingPunct="1"/>
            <a:r>
              <a:rPr lang="zh-TW" altLang="en-US" dirty="0"/>
              <a:t>行程排班</a:t>
            </a:r>
            <a:r>
              <a:rPr lang="en-US" altLang="zh-TW" dirty="0"/>
              <a:t>(Process Scheduling)</a:t>
            </a:r>
            <a:endParaRPr lang="zh-TW" altLang="en-US" dirty="0"/>
          </a:p>
        </p:txBody>
      </p:sp>
      <p:sp>
        <p:nvSpPr>
          <p:cNvPr id="13315" name="Rectangle 3">
            <a:extLst>
              <a:ext uri="{FF2B5EF4-FFF2-40B4-BE49-F238E27FC236}">
                <a16:creationId xmlns:a16="http://schemas.microsoft.com/office/drawing/2014/main" id="{FF63B9B8-EA69-46EE-B164-A7142FCD7E4D}"/>
              </a:ext>
            </a:extLst>
          </p:cNvPr>
          <p:cNvSpPr>
            <a:spLocks noGrp="1" noChangeArrowheads="1"/>
          </p:cNvSpPr>
          <p:nvPr>
            <p:ph idx="1"/>
          </p:nvPr>
        </p:nvSpPr>
        <p:spPr/>
        <p:txBody>
          <a:bodyPr/>
          <a:lstStyle/>
          <a:p>
            <a:pPr eaLnBrk="1" hangingPunct="1">
              <a:lnSpc>
                <a:spcPct val="90000"/>
              </a:lnSpc>
            </a:pPr>
            <a:r>
              <a:rPr lang="zh-TW" altLang="en-US" dirty="0">
                <a:solidFill>
                  <a:schemeClr val="tx1"/>
                </a:solidFill>
              </a:rPr>
              <a:t>多元程式規劃</a:t>
            </a:r>
            <a:r>
              <a:rPr lang="en-US" altLang="zh-TW" dirty="0">
                <a:solidFill>
                  <a:schemeClr val="tx1"/>
                </a:solidFill>
              </a:rPr>
              <a:t>(multiprogramming)</a:t>
            </a:r>
            <a:r>
              <a:rPr lang="zh-TW" altLang="en-US" dirty="0">
                <a:solidFill>
                  <a:schemeClr val="tx1"/>
                </a:solidFill>
              </a:rPr>
              <a:t>系統的主要目的，是隨時有一個行程在執行，藉以提高</a:t>
            </a:r>
            <a:r>
              <a:rPr lang="en-US" altLang="zh-TW" dirty="0">
                <a:solidFill>
                  <a:schemeClr val="tx1"/>
                </a:solidFill>
              </a:rPr>
              <a:t>CPU</a:t>
            </a:r>
            <a:r>
              <a:rPr lang="zh-TW" altLang="en-US" dirty="0">
                <a:solidFill>
                  <a:schemeClr val="tx1"/>
                </a:solidFill>
              </a:rPr>
              <a:t>的使用率。分時</a:t>
            </a:r>
            <a:r>
              <a:rPr lang="en-US" altLang="zh-TW" dirty="0">
                <a:solidFill>
                  <a:schemeClr val="tx1"/>
                </a:solidFill>
              </a:rPr>
              <a:t>(time sharing)</a:t>
            </a:r>
            <a:r>
              <a:rPr lang="zh-TW" altLang="en-US" dirty="0">
                <a:solidFill>
                  <a:schemeClr val="tx1"/>
                </a:solidFill>
              </a:rPr>
              <a:t>系統的目的是將</a:t>
            </a:r>
            <a:r>
              <a:rPr lang="en-US" altLang="zh-TW" dirty="0">
                <a:solidFill>
                  <a:schemeClr val="tx1"/>
                </a:solidFill>
              </a:rPr>
              <a:t>CPU</a:t>
            </a:r>
            <a:r>
              <a:rPr lang="zh-TW" altLang="en-US" dirty="0">
                <a:solidFill>
                  <a:schemeClr val="tx1"/>
                </a:solidFill>
              </a:rPr>
              <a:t>在不同行程之間不斷地轉換，以便讓使用者可以在自己的行程執行時</a:t>
            </a:r>
            <a:r>
              <a:rPr lang="zh-TW" altLang="en-US" b="1" dirty="0">
                <a:solidFill>
                  <a:schemeClr val="tx1"/>
                </a:solidFill>
              </a:rPr>
              <a:t>與它交談</a:t>
            </a:r>
            <a:r>
              <a:rPr lang="zh-TW" altLang="en-US" dirty="0">
                <a:solidFill>
                  <a:schemeClr val="tx1"/>
                </a:solidFill>
              </a:rPr>
              <a:t>。</a:t>
            </a:r>
            <a:endParaRPr lang="en-US" altLang="zh-TW" dirty="0">
              <a:solidFill>
                <a:schemeClr val="tx1"/>
              </a:solidFill>
            </a:endParaRPr>
          </a:p>
          <a:p>
            <a:pPr eaLnBrk="1" hangingPunct="1">
              <a:lnSpc>
                <a:spcPct val="90000"/>
              </a:lnSpc>
            </a:pPr>
            <a:endParaRPr lang="zh-TW" altLang="en-US" dirty="0">
              <a:solidFill>
                <a:schemeClr val="tx1"/>
              </a:solidFill>
            </a:endParaRPr>
          </a:p>
          <a:p>
            <a:pPr eaLnBrk="1" hangingPunct="1">
              <a:lnSpc>
                <a:spcPct val="90000"/>
              </a:lnSpc>
            </a:pPr>
            <a:r>
              <a:rPr lang="zh-TW" altLang="en-US" dirty="0">
                <a:solidFill>
                  <a:schemeClr val="tx1"/>
                </a:solidFill>
              </a:rPr>
              <a:t>為了達到這個目的，行程排班程式</a:t>
            </a:r>
            <a:r>
              <a:rPr lang="en-US" altLang="zh-TW" dirty="0">
                <a:solidFill>
                  <a:schemeClr val="tx1"/>
                </a:solidFill>
              </a:rPr>
              <a:t>(process scheduler)</a:t>
            </a:r>
            <a:r>
              <a:rPr lang="zh-TW" altLang="en-US" dirty="0">
                <a:solidFill>
                  <a:schemeClr val="tx1"/>
                </a:solidFill>
              </a:rPr>
              <a:t>為</a:t>
            </a:r>
            <a:r>
              <a:rPr lang="en-US" altLang="zh-TW" dirty="0">
                <a:solidFill>
                  <a:schemeClr val="tx1"/>
                </a:solidFill>
              </a:rPr>
              <a:t>CPU</a:t>
            </a:r>
            <a:r>
              <a:rPr lang="zh-TW" altLang="en-US" dirty="0">
                <a:solidFill>
                  <a:schemeClr val="tx1"/>
                </a:solidFill>
              </a:rPr>
              <a:t>選擇一個可用的行程</a:t>
            </a:r>
            <a:r>
              <a:rPr lang="en-US" altLang="zh-TW" dirty="0">
                <a:solidFill>
                  <a:schemeClr val="tx1"/>
                </a:solidFill>
              </a:rPr>
              <a:t>(</a:t>
            </a:r>
            <a:r>
              <a:rPr lang="zh-TW" altLang="en-US" dirty="0">
                <a:solidFill>
                  <a:schemeClr val="tx1"/>
                </a:solidFill>
              </a:rPr>
              <a:t>可能由一組可用行程</a:t>
            </a:r>
            <a:r>
              <a:rPr lang="en-US" altLang="zh-TW" dirty="0">
                <a:solidFill>
                  <a:schemeClr val="tx1"/>
                </a:solidFill>
              </a:rPr>
              <a:t>)</a:t>
            </a:r>
            <a:r>
              <a:rPr lang="zh-TW" altLang="en-US" dirty="0">
                <a:solidFill>
                  <a:schemeClr val="tx1"/>
                </a:solidFill>
              </a:rPr>
              <a:t>。</a:t>
            </a:r>
            <a:endParaRPr lang="en-US" altLang="zh-TW" dirty="0">
              <a:solidFill>
                <a:schemeClr val="tx1"/>
              </a:solidFill>
            </a:endParaRPr>
          </a:p>
          <a:p>
            <a:pPr eaLnBrk="1" hangingPunct="1">
              <a:lnSpc>
                <a:spcPct val="90000"/>
              </a:lnSpc>
            </a:pPr>
            <a:endParaRPr lang="zh-TW" altLang="en-US" dirty="0">
              <a:solidFill>
                <a:schemeClr val="tx1"/>
              </a:solidFill>
            </a:endParaRPr>
          </a:p>
          <a:p>
            <a:pPr eaLnBrk="1" hangingPunct="1">
              <a:lnSpc>
                <a:spcPct val="90000"/>
              </a:lnSpc>
            </a:pPr>
            <a:r>
              <a:rPr lang="zh-TW" altLang="en-US" dirty="0">
                <a:solidFill>
                  <a:schemeClr val="tx1"/>
                </a:solidFill>
              </a:rPr>
              <a:t>單一處理器系統，不可能有一個以上的行程同時執行。如果有多個行程，其它的都必須在旁邊等待一直到</a:t>
            </a:r>
            <a:r>
              <a:rPr lang="en-US" altLang="zh-TW" dirty="0">
                <a:solidFill>
                  <a:schemeClr val="tx1"/>
                </a:solidFill>
              </a:rPr>
              <a:t>CPU</a:t>
            </a:r>
            <a:r>
              <a:rPr lang="zh-TW" altLang="en-US" dirty="0">
                <a:solidFill>
                  <a:schemeClr val="tx1"/>
                </a:solidFill>
              </a:rPr>
              <a:t>有空，才可能重新排列。</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a:extLst>
              <a:ext uri="{FF2B5EF4-FFF2-40B4-BE49-F238E27FC236}">
                <a16:creationId xmlns:a16="http://schemas.microsoft.com/office/drawing/2014/main" id="{1648059A-A18D-497C-A441-DB7558F83BB1}"/>
              </a:ext>
            </a:extLst>
          </p:cNvPr>
          <p:cNvSpPr txBox="1">
            <a:spLocks noChangeArrowheads="1"/>
          </p:cNvSpPr>
          <p:nvPr/>
        </p:nvSpPr>
        <p:spPr bwMode="auto">
          <a:xfrm>
            <a:off x="2314576" y="322264"/>
            <a:ext cx="7561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zh-TW" altLang="en-US" sz="1800">
                <a:solidFill>
                  <a:srgbClr val="000000"/>
                </a:solidFill>
                <a:latin typeface="Times New Roman" panose="02020603050405020304" pitchFamily="18" charset="0"/>
                <a:ea typeface="標楷體" panose="03000509000000000000" pitchFamily="65" charset="-120"/>
              </a:rPr>
              <a:t>    </a:t>
            </a:r>
          </a:p>
        </p:txBody>
      </p:sp>
      <p:sp>
        <p:nvSpPr>
          <p:cNvPr id="14340" name="標題 1">
            <a:extLst>
              <a:ext uri="{FF2B5EF4-FFF2-40B4-BE49-F238E27FC236}">
                <a16:creationId xmlns:a16="http://schemas.microsoft.com/office/drawing/2014/main" id="{44375407-A790-464C-8E61-3FD9C68BE82F}"/>
              </a:ext>
            </a:extLst>
          </p:cNvPr>
          <p:cNvSpPr>
            <a:spLocks noGrp="1" noChangeArrowheads="1"/>
          </p:cNvSpPr>
          <p:nvPr>
            <p:ph type="title"/>
          </p:nvPr>
        </p:nvSpPr>
        <p:spPr/>
        <p:txBody>
          <a:bodyPr>
            <a:normAutofit/>
          </a:bodyPr>
          <a:lstStyle/>
          <a:p>
            <a:r>
              <a:rPr lang="zh-TW" altLang="en-US" dirty="0"/>
              <a:t>排班佇列</a:t>
            </a:r>
            <a:r>
              <a:rPr lang="en-US" altLang="zh-TW" dirty="0"/>
              <a:t>(scheduling queue)</a:t>
            </a:r>
            <a:br>
              <a:rPr lang="zh-TW" altLang="en-US" dirty="0"/>
            </a:br>
            <a:endParaRPr lang="zh-TW" altLang="en-US" dirty="0"/>
          </a:p>
        </p:txBody>
      </p:sp>
      <p:sp>
        <p:nvSpPr>
          <p:cNvPr id="14341" name="內容版面配置區 2">
            <a:extLst>
              <a:ext uri="{FF2B5EF4-FFF2-40B4-BE49-F238E27FC236}">
                <a16:creationId xmlns:a16="http://schemas.microsoft.com/office/drawing/2014/main" id="{BBC2182C-E382-4587-A5FE-8611A88756F1}"/>
              </a:ext>
            </a:extLst>
          </p:cNvPr>
          <p:cNvSpPr>
            <a:spLocks noGrp="1" noChangeArrowheads="1"/>
          </p:cNvSpPr>
          <p:nvPr>
            <p:ph idx="1"/>
          </p:nvPr>
        </p:nvSpPr>
        <p:spPr>
          <a:xfrm>
            <a:off x="791306" y="1635369"/>
            <a:ext cx="5304694" cy="4777740"/>
          </a:xfrm>
        </p:spPr>
        <p:txBody>
          <a:bodyPr/>
          <a:lstStyle/>
          <a:p>
            <a:r>
              <a:rPr lang="zh-TW" altLang="en-US" sz="2000" dirty="0">
                <a:solidFill>
                  <a:schemeClr val="tx1"/>
                </a:solidFill>
              </a:rPr>
              <a:t>行程進入系統時，是放在工作佇列</a:t>
            </a:r>
            <a:r>
              <a:rPr lang="en-US" altLang="zh-TW" sz="2000" dirty="0">
                <a:solidFill>
                  <a:schemeClr val="tx1"/>
                </a:solidFill>
              </a:rPr>
              <a:t>(job queue)</a:t>
            </a:r>
            <a:r>
              <a:rPr lang="zh-TW" altLang="en-US" sz="2000" dirty="0">
                <a:solidFill>
                  <a:schemeClr val="tx1"/>
                </a:solidFill>
              </a:rPr>
              <a:t>之中，此佇列是由所有系統中的行程所組成。位於主記憶體中且就緒等待執行的行程是保存在一個所謂就緒佇列 </a:t>
            </a:r>
            <a:r>
              <a:rPr lang="en-US" altLang="zh-TW" sz="2000" dirty="0">
                <a:solidFill>
                  <a:schemeClr val="tx1"/>
                </a:solidFill>
              </a:rPr>
              <a:t>(ready queue)</a:t>
            </a:r>
            <a:r>
              <a:rPr lang="zh-TW" altLang="en-US" sz="2000" dirty="0">
                <a:solidFill>
                  <a:schemeClr val="tx1"/>
                </a:solidFill>
              </a:rPr>
              <a:t>的串列。</a:t>
            </a:r>
            <a:endParaRPr lang="en-US" altLang="zh-TW" sz="2000" dirty="0">
              <a:solidFill>
                <a:schemeClr val="tx1"/>
              </a:solidFill>
            </a:endParaRPr>
          </a:p>
          <a:p>
            <a:r>
              <a:rPr lang="zh-TW" altLang="en-US" sz="2000" dirty="0">
                <a:solidFill>
                  <a:schemeClr val="tx1"/>
                </a:solidFill>
              </a:rPr>
              <a:t>這個佇列一般都是用鏈接串列的方式儲存。在</a:t>
            </a:r>
            <a:r>
              <a:rPr lang="en-US" altLang="zh-TW" sz="2000" dirty="0">
                <a:solidFill>
                  <a:schemeClr val="tx1"/>
                </a:solidFill>
              </a:rPr>
              <a:t>ready queue</a:t>
            </a:r>
            <a:r>
              <a:rPr lang="zh-TW" altLang="en-US" sz="2000" dirty="0">
                <a:solidFill>
                  <a:schemeClr val="tx1"/>
                </a:solidFill>
              </a:rPr>
              <a:t>前端保存著指向這個串列的第一個和最後一個</a:t>
            </a:r>
            <a:r>
              <a:rPr lang="en-US" altLang="zh-TW" sz="2000" dirty="0">
                <a:solidFill>
                  <a:schemeClr val="tx1"/>
                </a:solidFill>
              </a:rPr>
              <a:t>PCB</a:t>
            </a:r>
            <a:r>
              <a:rPr lang="zh-TW" altLang="en-US" sz="2000" dirty="0">
                <a:solidFill>
                  <a:schemeClr val="tx1"/>
                </a:solidFill>
              </a:rPr>
              <a:t>的指標。</a:t>
            </a:r>
          </a:p>
          <a:p>
            <a:endParaRPr lang="zh-TW" altLang="en-US" sz="2000" dirty="0"/>
          </a:p>
        </p:txBody>
      </p:sp>
      <p:pic>
        <p:nvPicPr>
          <p:cNvPr id="14339" name="Picture 7">
            <a:extLst>
              <a:ext uri="{FF2B5EF4-FFF2-40B4-BE49-F238E27FC236}">
                <a16:creationId xmlns:a16="http://schemas.microsoft.com/office/drawing/2014/main" id="{D4B04399-A1E0-4AE5-8C07-D2BC969F3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718" y="1752357"/>
            <a:ext cx="534035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5128</TotalTime>
  <Words>8016</Words>
  <Application>Microsoft Office PowerPoint</Application>
  <PresentationFormat>寬螢幕</PresentationFormat>
  <Paragraphs>985</Paragraphs>
  <Slides>66</Slides>
  <Notes>4</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66</vt:i4>
      </vt:variant>
    </vt:vector>
  </HeadingPairs>
  <TitlesOfParts>
    <vt:vector size="82" baseType="lpstr">
      <vt:lpstr>メイリオ</vt:lpstr>
      <vt:lpstr>Monaco</vt:lpstr>
      <vt:lpstr>Monotype Sorts</vt:lpstr>
      <vt:lpstr>微軟正黑體</vt:lpstr>
      <vt:lpstr>新細明體</vt:lpstr>
      <vt:lpstr>標楷體</vt:lpstr>
      <vt:lpstr>Arial</vt:lpstr>
      <vt:lpstr>Calibri</vt:lpstr>
      <vt:lpstr>Courier New</vt:lpstr>
      <vt:lpstr>Helvetica</vt:lpstr>
      <vt:lpstr>Symbol</vt:lpstr>
      <vt:lpstr>Times New Roman</vt:lpstr>
      <vt:lpstr>Trebuchet MS</vt:lpstr>
      <vt:lpstr>Wingdings</vt:lpstr>
      <vt:lpstr>Wingdings 3</vt:lpstr>
      <vt:lpstr>多面向</vt:lpstr>
      <vt:lpstr>Introduction to   Parallel Computing (II)  Process Concepts </vt:lpstr>
      <vt:lpstr>Linux processes</vt:lpstr>
      <vt:lpstr>行程(Process) </vt:lpstr>
      <vt:lpstr>行程狀態(Process states) </vt:lpstr>
      <vt:lpstr>行程控制表 </vt:lpstr>
      <vt:lpstr>行程控制表(cnt.)</vt:lpstr>
      <vt:lpstr>CPU switch from process to process</vt:lpstr>
      <vt:lpstr>行程排班(Process Scheduling)</vt:lpstr>
      <vt:lpstr>排班佇列(scheduling queue) </vt:lpstr>
      <vt:lpstr>PowerPoint 簡報</vt:lpstr>
      <vt:lpstr>Schedulers</vt:lpstr>
      <vt:lpstr>排班程式</vt:lpstr>
      <vt:lpstr>內容轉換Context Switch </vt:lpstr>
      <vt:lpstr>行程的操作</vt:lpstr>
      <vt:lpstr>行程的產生</vt:lpstr>
      <vt:lpstr>Process Creation</vt:lpstr>
      <vt:lpstr>Process Creation (Cont)</vt:lpstr>
      <vt:lpstr>fork 的函數雛型 (man page 定義)</vt:lpstr>
      <vt:lpstr>Example</vt:lpstr>
      <vt:lpstr>重複建立子行程</vt:lpstr>
      <vt:lpstr>區分父行程與子行程</vt:lpstr>
      <vt:lpstr>多行程程式的變數與資料</vt:lpstr>
      <vt:lpstr>PowerPoint 簡報</vt:lpstr>
      <vt:lpstr>行程的結束(Process termination)  </vt:lpstr>
      <vt:lpstr>Process Termination</vt:lpstr>
      <vt:lpstr>僵屍行程 (Zombie Process)</vt:lpstr>
      <vt:lpstr>Example</vt:lpstr>
      <vt:lpstr>Example of Zombie process</vt:lpstr>
      <vt:lpstr>孤兒行程 (Orphan Process)</vt:lpstr>
      <vt:lpstr>Example</vt:lpstr>
      <vt:lpstr>Example of orphan process</vt:lpstr>
      <vt:lpstr>Quiz 1</vt:lpstr>
      <vt:lpstr>Quiz 1</vt:lpstr>
      <vt:lpstr>Quiz 2</vt:lpstr>
      <vt:lpstr>Quiz 2</vt:lpstr>
      <vt:lpstr>Quiz 3</vt:lpstr>
      <vt:lpstr>Quiz 3</vt:lpstr>
      <vt:lpstr>Quiz 4</vt:lpstr>
      <vt:lpstr>Quiz 4</vt:lpstr>
      <vt:lpstr>行程間通訊</vt:lpstr>
      <vt:lpstr>Producer process using POSIX shared-memory API</vt:lpstr>
      <vt:lpstr>PowerPoint 簡報</vt:lpstr>
      <vt:lpstr>Consumer process</vt:lpstr>
      <vt:lpstr>Consumer process</vt:lpstr>
      <vt:lpstr>共用記憶體系統Shared-Memory Solution</vt:lpstr>
      <vt:lpstr>Circular queue </vt:lpstr>
      <vt:lpstr>Producer using shared memory</vt:lpstr>
      <vt:lpstr>PowerPoint 簡報</vt:lpstr>
      <vt:lpstr>PowerPoint 簡報</vt:lpstr>
      <vt:lpstr>Example</vt:lpstr>
      <vt:lpstr>Consumer using shared memory</vt:lpstr>
      <vt:lpstr>PowerPoint 簡報</vt:lpstr>
      <vt:lpstr>PowerPoint 簡報</vt:lpstr>
      <vt:lpstr>PowerPoint 簡報</vt:lpstr>
      <vt:lpstr>Solution</vt:lpstr>
      <vt:lpstr>Homework</vt:lpstr>
      <vt:lpstr>訊息傳遞系統Message Passing</vt:lpstr>
      <vt:lpstr>命名</vt:lpstr>
      <vt:lpstr>同步化 </vt:lpstr>
      <vt:lpstr>POSIX</vt:lpstr>
      <vt:lpstr>Quiz 5 using shared memory</vt:lpstr>
      <vt:lpstr>Quiz 6 using shared memory</vt:lpstr>
      <vt:lpstr>Quiz 6 using shared memory</vt:lpstr>
      <vt:lpstr>Quiz 7: POSIX shared memory</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  Part I – Parallel Computers</dc:title>
  <dc:creator>brucelin</dc:creator>
  <cp:lastModifiedBy>Brucelin</cp:lastModifiedBy>
  <cp:revision>130</cp:revision>
  <dcterms:created xsi:type="dcterms:W3CDTF">2019-02-18T00:54:15Z</dcterms:created>
  <dcterms:modified xsi:type="dcterms:W3CDTF">2022-03-08T01:53:27Z</dcterms:modified>
</cp:coreProperties>
</file>