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60"/>
  </p:notesMasterIdLst>
  <p:sldIdLst>
    <p:sldId id="256" r:id="rId2"/>
    <p:sldId id="278" r:id="rId3"/>
    <p:sldId id="290" r:id="rId4"/>
    <p:sldId id="291" r:id="rId5"/>
    <p:sldId id="327" r:id="rId6"/>
    <p:sldId id="328" r:id="rId7"/>
    <p:sldId id="331" r:id="rId8"/>
    <p:sldId id="330" r:id="rId9"/>
    <p:sldId id="333" r:id="rId10"/>
    <p:sldId id="336" r:id="rId11"/>
    <p:sldId id="335" r:id="rId12"/>
    <p:sldId id="337" r:id="rId13"/>
    <p:sldId id="339" r:id="rId14"/>
    <p:sldId id="340" r:id="rId15"/>
    <p:sldId id="347" r:id="rId16"/>
    <p:sldId id="348" r:id="rId17"/>
    <p:sldId id="349" r:id="rId18"/>
    <p:sldId id="350" r:id="rId19"/>
    <p:sldId id="357" r:id="rId20"/>
    <p:sldId id="351" r:id="rId21"/>
    <p:sldId id="352" r:id="rId22"/>
    <p:sldId id="353" r:id="rId23"/>
    <p:sldId id="354" r:id="rId24"/>
    <p:sldId id="292" r:id="rId25"/>
    <p:sldId id="294" r:id="rId26"/>
    <p:sldId id="296" r:id="rId27"/>
    <p:sldId id="298" r:id="rId28"/>
    <p:sldId id="300" r:id="rId29"/>
    <p:sldId id="302" r:id="rId30"/>
    <p:sldId id="303" r:id="rId31"/>
    <p:sldId id="358" r:id="rId32"/>
    <p:sldId id="304" r:id="rId33"/>
    <p:sldId id="313" r:id="rId34"/>
    <p:sldId id="305" r:id="rId35"/>
    <p:sldId id="306" r:id="rId36"/>
    <p:sldId id="307" r:id="rId37"/>
    <p:sldId id="309" r:id="rId38"/>
    <p:sldId id="310" r:id="rId39"/>
    <p:sldId id="308" r:id="rId40"/>
    <p:sldId id="311" r:id="rId41"/>
    <p:sldId id="312" r:id="rId42"/>
    <p:sldId id="261" r:id="rId43"/>
    <p:sldId id="263" r:id="rId44"/>
    <p:sldId id="314" r:id="rId45"/>
    <p:sldId id="276" r:id="rId46"/>
    <p:sldId id="279" r:id="rId47"/>
    <p:sldId id="315" r:id="rId48"/>
    <p:sldId id="316" r:id="rId49"/>
    <p:sldId id="280" r:id="rId50"/>
    <p:sldId id="317" r:id="rId51"/>
    <p:sldId id="281" r:id="rId52"/>
    <p:sldId id="283" r:id="rId53"/>
    <p:sldId id="282" r:id="rId54"/>
    <p:sldId id="284" r:id="rId55"/>
    <p:sldId id="285" r:id="rId56"/>
    <p:sldId id="286" r:id="rId57"/>
    <p:sldId id="287" r:id="rId58"/>
    <p:sldId id="28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143F-6388-443C-8604-0137919247D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1A88-A241-4CE7-9C1E-BCC2CAF5E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66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71F52340-C8FF-4D4F-BF40-8391B25F7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08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08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08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08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F11B483-433C-4E1E-BD91-E11E432D0C0A}" type="slidenum">
              <a:rPr lang="en-US" altLang="zh-TW">
                <a:latin typeface="Helvetica" panose="020B0604020202020204" pitchFamily="34" charset="0"/>
                <a:ea typeface="MS PGothic" panose="020B0600070205080204" pitchFamily="34" charset="-128"/>
              </a:rPr>
              <a:pPr/>
              <a:t>5</a:t>
            </a:fld>
            <a:endParaRPr lang="en-US" altLang="zh-TW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24BD934-6CAE-4565-BBF1-B298A89D0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6D1992F-CB07-4CE8-8F1A-12EFC5318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6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37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126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43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0422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03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97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38266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9838266" cy="5017451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8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1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70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bc1k0739.aspx" TargetMode="External"/><Relationship Id="rId2" Type="http://schemas.openxmlformats.org/officeDocument/2006/relationships/hyperlink" Target="http://msdn2.microsoft.com/1fct9x95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2.microsoft.com/zkh091c4.aspx" TargetMode="External"/><Relationship Id="rId4" Type="http://schemas.openxmlformats.org/officeDocument/2006/relationships/hyperlink" Target="http://msdn2.microsoft.com/242dw0dc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s3834s40.aspx" TargetMode="External"/><Relationship Id="rId2" Type="http://schemas.openxmlformats.org/officeDocument/2006/relationships/hyperlink" Target="http://msdn2.microsoft.com/5187hzke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2.microsoft.com/hsa6s00t.aspx" TargetMode="External"/><Relationship Id="rId4" Type="http://schemas.openxmlformats.org/officeDocument/2006/relationships/hyperlink" Target="http://msdn2.microsoft.com/c8bys6hz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c3dabskb.aspx" TargetMode="External"/><Relationship Id="rId2" Type="http://schemas.openxmlformats.org/officeDocument/2006/relationships/hyperlink" Target="http://msdn2.microsoft.com/a8ef94t8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2.microsoft.com/tbfc87h6.aspx" TargetMode="External"/><Relationship Id="rId5" Type="http://schemas.openxmlformats.org/officeDocument/2006/relationships/hyperlink" Target="http://msdn2.microsoft.com/x5aw0hdf.aspx" TargetMode="External"/><Relationship Id="rId4" Type="http://schemas.openxmlformats.org/officeDocument/2006/relationships/hyperlink" Target="http://msdn2.microsoft.com/88b1k8y5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477602" cy="3329581"/>
          </a:xfrm>
        </p:spPr>
        <p:txBody>
          <a:bodyPr/>
          <a:lstStyle/>
          <a:p>
            <a:pPr algn="l"/>
            <a:r>
              <a:rPr lang="en-US" altLang="zh-TW" dirty="0"/>
              <a:t>Parallel Computing (IV) </a:t>
            </a:r>
            <a:br>
              <a:rPr lang="en-US" altLang="zh-TW" dirty="0"/>
            </a:br>
            <a:r>
              <a:rPr lang="en-US" altLang="zh-TW" dirty="0"/>
              <a:t>Shared-Memory Programming model: openMP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0932" y="468767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Cheng-Hung Lin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267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9D0E7-09B7-415D-93EA-D844E5FB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directive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6DD2424-E1FB-4C8B-9F14-813E09865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15374"/>
              </p:ext>
            </p:extLst>
          </p:nvPr>
        </p:nvGraphicFramePr>
        <p:xfrm>
          <a:off x="677334" y="1584960"/>
          <a:ext cx="108373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688">
                  <a:extLst>
                    <a:ext uri="{9D8B030D-6E8A-4147-A177-3AD203B41FA5}">
                      <a16:colId xmlns:a16="http://schemas.microsoft.com/office/drawing/2014/main" val="4134617429"/>
                    </a:ext>
                  </a:extLst>
                </a:gridCol>
                <a:gridCol w="8640644">
                  <a:extLst>
                    <a:ext uri="{9D8B030D-6E8A-4147-A177-3AD203B41FA5}">
                      <a16:colId xmlns:a16="http://schemas.microsoft.com/office/drawing/2014/main" val="16208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directive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代表接下來的程式區塊將被平行化。</a:t>
                      </a:r>
                      <a:endParaRPr lang="en-US" altLang="zh-TW" sz="2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2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用在 </a:t>
                      </a:r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迴圈之前，會將迴圈平行化處理。（註：迴圈的 </a:t>
                      </a:r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index 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只能是 </a:t>
                      </a:r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master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指定由</a:t>
                      </a:r>
                      <a:r>
                        <a:rPr lang="zh-TW" alt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主執行緒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來執行接下來的程式。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5348"/>
                  </a:ext>
                </a:extLst>
              </a:tr>
              <a:tr h="1283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指定接下來被程式，在被平行化的 </a:t>
                      </a:r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迴圈將</a:t>
                      </a:r>
                      <a:r>
                        <a:rPr lang="zh-TW" alt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依序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的執行。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12106"/>
                  </a:ext>
                </a:extLst>
              </a:tr>
              <a:tr h="1283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atomic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這個指令的目的在於避免變數被同時修改而造成計算結果錯誤。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27740"/>
                  </a:ext>
                </a:extLst>
              </a:tr>
              <a:tr h="1283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barrier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等待，直到所有的執行緒都執行到 </a:t>
                      </a:r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barrier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。用來同步化。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0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8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9D0E7-09B7-415D-93EA-D844E5FB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directive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6DD2424-E1FB-4C8B-9F14-813E09865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647150"/>
              </p:ext>
            </p:extLst>
          </p:nvPr>
        </p:nvGraphicFramePr>
        <p:xfrm>
          <a:off x="822168" y="1508760"/>
          <a:ext cx="1051974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657">
                  <a:extLst>
                    <a:ext uri="{9D8B030D-6E8A-4147-A177-3AD203B41FA5}">
                      <a16:colId xmlns:a16="http://schemas.microsoft.com/office/drawing/2014/main" val="4134617429"/>
                    </a:ext>
                  </a:extLst>
                </a:gridCol>
                <a:gridCol w="8035091">
                  <a:extLst>
                    <a:ext uri="{9D8B030D-6E8A-4147-A177-3AD203B41FA5}">
                      <a16:colId xmlns:a16="http://schemas.microsoft.com/office/drawing/2014/main" val="16208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directive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Sections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將接下來的 </a:t>
                      </a:r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section 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平行化處理。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7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Single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之後的程式將只會在一個執行緒執行，不會被平行化。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84920"/>
                  </a:ext>
                </a:extLst>
              </a:tr>
              <a:tr h="226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threadprivate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定義一個變數是一個線程私有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57965"/>
                  </a:ext>
                </a:extLst>
              </a:tr>
              <a:tr h="226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critical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強制接下來的程式區塊為關鍵區</a:t>
                      </a:r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(critical section)</a:t>
                      </a:r>
                      <a:r>
                        <a:rPr lang="zh-TW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，一次只會被一個執行緒執行。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13803"/>
                  </a:ext>
                </a:extLst>
              </a:tr>
              <a:tr h="226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flush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Specifies that all threads have the same view of memory for all shared objects.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1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C7A5A-AC75-42DC-B16D-63952D2E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AFEA418-1F2C-414A-A4CA-E4EFF9191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4511"/>
              </p:ext>
            </p:extLst>
          </p:nvPr>
        </p:nvGraphicFramePr>
        <p:xfrm>
          <a:off x="759070" y="1737360"/>
          <a:ext cx="1036473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591">
                  <a:extLst>
                    <a:ext uri="{9D8B030D-6E8A-4147-A177-3AD203B41FA5}">
                      <a16:colId xmlns:a16="http://schemas.microsoft.com/office/drawing/2014/main" val="2037348056"/>
                    </a:ext>
                  </a:extLst>
                </a:gridCol>
                <a:gridCol w="8175141">
                  <a:extLst>
                    <a:ext uri="{9D8B030D-6E8A-4147-A177-3AD203B41FA5}">
                      <a16:colId xmlns:a16="http://schemas.microsoft.com/office/drawing/2014/main" val="2416603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clause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9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copyin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讓 </a:t>
                      </a:r>
                      <a:r>
                        <a:rPr lang="en-US" sz="2400" b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threadprivate</a:t>
                      </a: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的變數的值和主執行緒的值相同。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copyprivate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將不同執行緒中的變數共用。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63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default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設定平行化時對變數處理方式的預設值。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83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firstprivate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讓每個執行緒中，都有一份變數的複本，以免互相干擾；而起始值則會是開始平行化之前的變數值。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5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9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C7A5A-AC75-42DC-B16D-63952D2E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AFEA418-1F2C-414A-A4CA-E4EFF9191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018641"/>
              </p:ext>
            </p:extLst>
          </p:nvPr>
        </p:nvGraphicFramePr>
        <p:xfrm>
          <a:off x="776654" y="1547569"/>
          <a:ext cx="10464594" cy="322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815">
                  <a:extLst>
                    <a:ext uri="{9D8B030D-6E8A-4147-A177-3AD203B41FA5}">
                      <a16:colId xmlns:a16="http://schemas.microsoft.com/office/drawing/2014/main" val="2037348056"/>
                    </a:ext>
                  </a:extLst>
                </a:gridCol>
                <a:gridCol w="8070779">
                  <a:extLst>
                    <a:ext uri="{9D8B030D-6E8A-4147-A177-3AD203B41FA5}">
                      <a16:colId xmlns:a16="http://schemas.microsoft.com/office/drawing/2014/main" val="2416603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clause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90556"/>
                  </a:ext>
                </a:extLst>
              </a:tr>
              <a:tr h="6689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if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判斷條件，可以用來決定是否要平行化。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lastprivate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讓每個執行緒中，都有一份變數的複本，以免互相干擾；而在所有平行化的執行緒都結束後，會把最後的值，寫回主執行緒。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63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nowait</a:t>
                      </a:r>
                      <a:endParaRPr lang="en-US" sz="2400" b="0" u="non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忽略</a:t>
                      </a: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barrier（等待</a:t>
                      </a: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83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num_threads</a:t>
                      </a:r>
                      <a:endParaRPr lang="en-US" sz="2400" b="0" u="non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設定平行化時執行緒的數量。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5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41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C7A5A-AC75-42DC-B16D-63952D2E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AFEA418-1F2C-414A-A4CA-E4EFF9191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992724"/>
              </p:ext>
            </p:extLst>
          </p:nvPr>
        </p:nvGraphicFramePr>
        <p:xfrm>
          <a:off x="759068" y="1424476"/>
          <a:ext cx="1019695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58">
                  <a:extLst>
                    <a:ext uri="{9D8B030D-6E8A-4147-A177-3AD203B41FA5}">
                      <a16:colId xmlns:a16="http://schemas.microsoft.com/office/drawing/2014/main" val="2037348056"/>
                    </a:ext>
                  </a:extLst>
                </a:gridCol>
                <a:gridCol w="7596695">
                  <a:extLst>
                    <a:ext uri="{9D8B030D-6E8A-4147-A177-3AD203B41FA5}">
                      <a16:colId xmlns:a16="http://schemas.microsoft.com/office/drawing/2014/main" val="2416603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clause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functions</a:t>
                      </a:r>
                      <a:endParaRPr lang="zh-TW" altLang="en-US" sz="2400" b="0" i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9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ordered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使用於 </a:t>
                      </a: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for，</a:t>
                      </a:r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可以在將迴圈平行化的時候，將程式中有標記 </a:t>
                      </a: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directive ordered </a:t>
                      </a:r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的部份依序執行。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private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定義變數為私有變數，讓每個執行緒中，都有一份變數的複本，以免互相干擾。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63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reduction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對各執行緒的變數，直行指定的運算元來合併寫回主執行緒。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83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schedule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設定 </a:t>
                      </a: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迴圈的平行化方法；有 </a:t>
                      </a:r>
                      <a:r>
                        <a:rPr lang="en-US" sz="2400" b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dynamic、guided、runtime、static</a:t>
                      </a: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四種方法。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shared</a:t>
                      </a:r>
                      <a:endParaRPr lang="en-US" sz="2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400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將變數設定為所有執行緒共用。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37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8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00684-55FF-463F-BA47-CA631197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error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EE2C0-9E9F-4146-BF2E-46EB5CED5329}"/>
              </a:ext>
            </a:extLst>
          </p:cNvPr>
          <p:cNvSpPr/>
          <p:nvPr/>
        </p:nvSpPr>
        <p:spPr>
          <a:xfrm>
            <a:off x="677334" y="1502815"/>
            <a:ext cx="411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&lt;stdlib.h&gt;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&lt;time.h&gt;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16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int i;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int temp;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int A[N], B[N], AA[N], BB[N];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for(i=0; i&lt;N; i++){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A[i] = rand() % 256;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B[i] = rand() % 256;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AA[i] = A[i];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BB[i] = B[i];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E72F1F-C87A-4F42-8CB0-27892D4C695A}"/>
              </a:ext>
            </a:extLst>
          </p:cNvPr>
          <p:cNvSpPr/>
          <p:nvPr/>
        </p:nvSpPr>
        <p:spPr>
          <a:xfrm>
            <a:off x="5879976" y="58847"/>
            <a:ext cx="51251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for(i=0; i&lt;N; i++){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temp = A[i];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A[i] = B[i];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B[i] = temp;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#pragma omp parallel for 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for(i=0; i&lt;N; i++){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temp = AA[i];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AA[i] = BB[i];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BB[i] = temp;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for(i=0; i&lt;N; i++){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if(A[i] != AA[i] || B[i]!=BB[i])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	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if(i==N)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printf("Test pass!!!\n");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else	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printf("Test failure\n");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return 0;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38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00684-55FF-463F-BA47-CA631197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EE2C0-9E9F-4146-BF2E-46EB5CED5329}"/>
              </a:ext>
            </a:extLst>
          </p:cNvPr>
          <p:cNvSpPr/>
          <p:nvPr/>
        </p:nvSpPr>
        <p:spPr>
          <a:xfrm>
            <a:off x="776654" y="1520399"/>
            <a:ext cx="411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&lt;stdlib.h&gt;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&lt;time.h&gt;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16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int i;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int temp;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int A[N], B[N], AA[N], BB[N];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for(i=0; i&lt;N; i++){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A[i] = rand() % 256;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B[i] = rand() % 256;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AA[i] = A[i];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BB[i] = B[i];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E72F1F-C87A-4F42-8CB0-27892D4C695A}"/>
              </a:ext>
            </a:extLst>
          </p:cNvPr>
          <p:cNvSpPr/>
          <p:nvPr/>
        </p:nvSpPr>
        <p:spPr>
          <a:xfrm>
            <a:off x="5540192" y="124446"/>
            <a:ext cx="51251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for(i=0; i&lt;N; i++){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temp = A[i];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A[i] = B[i];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B[i] = temp;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#pragma omp parallel for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private(temp)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for(i=0; i&lt;N; i++){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temp = AA[i];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AA[i] = BB[i];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BB[i] = temp;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for(i=0; i&lt;N; i++){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if(A[i] != AA[i] || B[i]!=BB[i])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	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if(i==N)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printf("Test pass!!!\n");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else	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printf("Test failure\n");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return 0;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97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13DC8-286D-490B-8F80-8AC933E8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error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253225-FCB3-4303-B622-34A3DF463C7A}"/>
              </a:ext>
            </a:extLst>
          </p:cNvPr>
          <p:cNvSpPr/>
          <p:nvPr/>
        </p:nvSpPr>
        <p:spPr>
          <a:xfrm>
            <a:off x="677334" y="1331402"/>
            <a:ext cx="7398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4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i, j;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#pragma omp parallel for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for(i=0; i&lt;N; i++){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 j&lt;N; j++){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printf("i:%d, j:%d\n", i, j);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1C5259-6BEA-4C3D-BEA6-8F9902F2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924" y="1072517"/>
            <a:ext cx="5222840" cy="18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5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13DC8-286D-490B-8F80-8AC933E8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253225-FCB3-4303-B622-34A3DF463C7A}"/>
              </a:ext>
            </a:extLst>
          </p:cNvPr>
          <p:cNvSpPr/>
          <p:nvPr/>
        </p:nvSpPr>
        <p:spPr>
          <a:xfrm>
            <a:off x="882070" y="1346771"/>
            <a:ext cx="7398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4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i, j;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#pragma omp parallel for </a:t>
            </a:r>
            <a:r>
              <a:rPr lang="zh-TW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private( j)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for(i=0; i&lt;N; i++){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 j&lt;N; j++){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printf("i:%d, j:%d\n", i, j);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2A297E-B921-4A4C-AFF9-87227A0E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638" y="1206471"/>
            <a:ext cx="1314450" cy="48196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7EAAE4-C6BA-4C2C-8465-FE9DD5F244D8}"/>
              </a:ext>
            </a:extLst>
          </p:cNvPr>
          <p:cNvSpPr/>
          <p:nvPr/>
        </p:nvSpPr>
        <p:spPr>
          <a:xfrm>
            <a:off x="1773075" y="6161016"/>
            <a:ext cx="453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  <a:latin typeface="-apple-system"/>
              </a:rPr>
              <a:t>parallelize only the outer loop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9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13DC8-286D-490B-8F80-8AC933E8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平行內外迴圈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253225-FCB3-4303-B622-34A3DF463C7A}"/>
              </a:ext>
            </a:extLst>
          </p:cNvPr>
          <p:cNvSpPr/>
          <p:nvPr/>
        </p:nvSpPr>
        <p:spPr>
          <a:xfrm>
            <a:off x="677334" y="1411552"/>
            <a:ext cx="82485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4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i, j;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#pragma omp parallel for </a:t>
            </a:r>
            <a:r>
              <a:rPr lang="en-US" altLang="zh-TW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collapse(2)</a:t>
            </a:r>
            <a:endParaRPr lang="zh-TW" alt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for(i=0; i&lt;N; i++){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 j&lt;N; j++){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printf("i:%d, j:%d\n", i, j);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2A297E-B921-4A4C-AFF9-87227A0E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23" y="1202392"/>
            <a:ext cx="13144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Parallel Region Construct </a:t>
            </a:r>
          </a:p>
          <a:p>
            <a:pPr lvl="1"/>
            <a:r>
              <a:rPr lang="en-US" altLang="zh-TW" dirty="0"/>
              <a:t>Parallel Directive  </a:t>
            </a:r>
          </a:p>
          <a:p>
            <a:r>
              <a:rPr lang="en-US" altLang="zh-TW" dirty="0"/>
              <a:t>Working-Sharing Construct </a:t>
            </a:r>
          </a:p>
          <a:p>
            <a:pPr lvl="1"/>
            <a:r>
              <a:rPr lang="en-US" altLang="zh-TW" dirty="0"/>
              <a:t>DO/for Directive </a:t>
            </a:r>
          </a:p>
          <a:p>
            <a:pPr lvl="1"/>
            <a:r>
              <a:rPr lang="en-US" altLang="zh-TW" dirty="0"/>
              <a:t>SECTIONS Directive </a:t>
            </a:r>
          </a:p>
          <a:p>
            <a:pPr lvl="1"/>
            <a:r>
              <a:rPr lang="en-US" altLang="zh-TW" dirty="0"/>
              <a:t>SINGLE Directive </a:t>
            </a:r>
          </a:p>
          <a:p>
            <a:r>
              <a:rPr lang="en-US" altLang="zh-TW" dirty="0"/>
              <a:t>Synchronization Construct  </a:t>
            </a:r>
          </a:p>
          <a:p>
            <a:r>
              <a:rPr lang="en-US" altLang="zh-TW" dirty="0"/>
              <a:t>Date Scope Attribute Clauses  </a:t>
            </a:r>
          </a:p>
          <a:p>
            <a:r>
              <a:rPr lang="en-US" altLang="zh-TW" dirty="0"/>
              <a:t>Run-Time Library Routines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596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1165F-1294-4A14-8AC3-52D9CD7F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bug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3C8125-3175-448B-9E1E-7B8F27453729}"/>
              </a:ext>
            </a:extLst>
          </p:cNvPr>
          <p:cNvSpPr/>
          <p:nvPr/>
        </p:nvSpPr>
        <p:spPr>
          <a:xfrm>
            <a:off x="753498" y="1395636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</a:rPr>
              <a:t>#include &lt;stdio.h&gt;</a:t>
            </a:r>
          </a:p>
          <a:p>
            <a:r>
              <a:rPr lang="zh-TW" altLang="en-US" sz="2000" dirty="0">
                <a:solidFill>
                  <a:schemeClr val="tx2"/>
                </a:solidFill>
              </a:rPr>
              <a:t>#include &lt;omp.h&gt;</a:t>
            </a:r>
          </a:p>
          <a:p>
            <a:r>
              <a:rPr lang="zh-TW" altLang="en-US" sz="2000" dirty="0">
                <a:solidFill>
                  <a:schemeClr val="tx2"/>
                </a:solidFill>
              </a:rPr>
              <a:t>#define N 1000</a:t>
            </a:r>
          </a:p>
          <a:p>
            <a:endParaRPr lang="zh-TW" altLang="en-US" sz="2000" dirty="0"/>
          </a:p>
          <a:p>
            <a:r>
              <a:rPr lang="zh-TW" altLang="en-US" sz="2000" b="1" dirty="0"/>
              <a:t>int</a:t>
            </a:r>
            <a:r>
              <a:rPr lang="zh-TW" altLang="en-US" sz="2000" dirty="0"/>
              <a:t> main(){</a:t>
            </a:r>
          </a:p>
          <a:p>
            <a:r>
              <a:rPr lang="zh-TW" altLang="en-US" sz="2000" b="1" dirty="0"/>
              <a:t>	int</a:t>
            </a:r>
            <a:r>
              <a:rPr lang="zh-TW" altLang="en-US" sz="2000" dirty="0"/>
              <a:t> i, sum = 0;</a:t>
            </a:r>
          </a:p>
          <a:p>
            <a:endParaRPr lang="zh-TW" altLang="en-US" sz="2000" dirty="0"/>
          </a:p>
          <a:p>
            <a:r>
              <a:rPr lang="zh-TW" altLang="en-US" sz="2000" dirty="0"/>
              <a:t>	</a:t>
            </a:r>
            <a:r>
              <a:rPr lang="zh-TW" altLang="en-US" sz="2000" dirty="0">
                <a:solidFill>
                  <a:srgbClr val="FFC000"/>
                </a:solidFill>
              </a:rPr>
              <a:t>#pragma omp parallel for</a:t>
            </a:r>
          </a:p>
          <a:p>
            <a:r>
              <a:rPr lang="zh-TW" altLang="en-US" sz="2000" b="1" dirty="0"/>
              <a:t>	for</a:t>
            </a:r>
            <a:r>
              <a:rPr lang="zh-TW" altLang="en-US" sz="2000" dirty="0"/>
              <a:t>(i=1; i&lt;=N; i++){</a:t>
            </a:r>
          </a:p>
          <a:p>
            <a:r>
              <a:rPr lang="zh-TW" altLang="en-US" sz="2000" dirty="0"/>
              <a:t>		sum += i;</a:t>
            </a:r>
          </a:p>
          <a:p>
            <a:r>
              <a:rPr lang="zh-TW" altLang="en-US" sz="2000" dirty="0"/>
              <a:t>	}</a:t>
            </a:r>
          </a:p>
          <a:p>
            <a:endParaRPr lang="zh-TW" altLang="en-US" sz="2000" dirty="0"/>
          </a:p>
          <a:p>
            <a:r>
              <a:rPr lang="zh-TW" altLang="en-US" sz="2000" dirty="0"/>
              <a:t>	printf("%d\n", sum);</a:t>
            </a:r>
          </a:p>
          <a:p>
            <a:endParaRPr lang="zh-TW" altLang="en-US" sz="2000" dirty="0"/>
          </a:p>
          <a:p>
            <a:r>
              <a:rPr lang="zh-TW" altLang="en-US" sz="2000" b="1" dirty="0"/>
              <a:t>	return</a:t>
            </a:r>
            <a:r>
              <a:rPr lang="zh-TW" altLang="en-US" sz="2000" dirty="0"/>
              <a:t> 0;</a:t>
            </a:r>
          </a:p>
          <a:p>
            <a:r>
              <a:rPr lang="zh-TW" altLang="en-US" sz="2000" dirty="0"/>
              <a:t>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6FD6D8-491F-469E-83B5-22B4B117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9" y="980728"/>
            <a:ext cx="536699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7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A1A36-CD8A-482B-AEDF-931BF201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3426"/>
            <a:ext cx="8229600" cy="1139825"/>
          </a:xfrm>
        </p:spPr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090E2-ED32-453E-95C3-88B86E260139}"/>
              </a:ext>
            </a:extLst>
          </p:cNvPr>
          <p:cNvSpPr/>
          <p:nvPr/>
        </p:nvSpPr>
        <p:spPr>
          <a:xfrm>
            <a:off x="4493568" y="253601"/>
            <a:ext cx="617443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N 1000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sum = 0;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for</a:t>
            </a:r>
          </a:p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(i=1; i&lt;=N; i++){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#pragma omp atomic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sum += i;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printf("%d\n", sum);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71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531F9-EAFD-4FB1-9538-4C80762C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II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DE8E2A-9365-4BB9-8376-835638E434EF}"/>
              </a:ext>
            </a:extLst>
          </p:cNvPr>
          <p:cNvSpPr/>
          <p:nvPr/>
        </p:nvSpPr>
        <p:spPr>
          <a:xfrm>
            <a:off x="4655840" y="428179"/>
            <a:ext cx="64363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N 1000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sum = 0;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for reduction(+:sum)</a:t>
            </a:r>
          </a:p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(i=1; i&lt;=N; i++){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i;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printf("%d\n", sum);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723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D297E-2857-4237-80F3-FA7C884B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atomic and reduction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EEC41-983D-4429-BC72-4179EBC1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compare the performance of atomic add and reduction Add.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a[1000000]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&lt;1000000;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4487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4487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&lt;1000000;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4487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sum + a[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4487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03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81A84-1B95-47E6-965C-6A1A1DC5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Example1:利用parallel進行程式的平行化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43908-93F8-43E6-8A39-6CE07CCA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789"/>
            <a:ext cx="10909184" cy="5017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#include&lt;omp.h&gt;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#include&lt;stdio.h&gt;</a:t>
            </a:r>
            <a:endParaRPr lang="zh-TW" altLang="en-US" dirty="0">
              <a:latin typeface="Times New Roman"/>
              <a:ea typeface="微軟正黑體"/>
              <a:cs typeface="Times New Roman"/>
            </a:endParaRPr>
          </a:p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int main(int argc,char* argv[]){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#pragma omp parallel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	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printf("Thread %d Hello World \n",omp_get_thread_num());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}</a:t>
            </a:r>
          </a:p>
          <a:p>
            <a:r>
              <a:rPr lang="zh-TW" dirty="0">
                <a:latin typeface="Times New Roman"/>
                <a:ea typeface="微軟正黑體"/>
                <a:cs typeface="Times New Roman"/>
              </a:rPr>
              <a:t>編譯與執行:-fopenmp 用來載入libgomp這個動態函式庫</a:t>
            </a:r>
          </a:p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$ gcc -fopenmp example.c </a:t>
            </a:r>
            <a:br>
              <a:rPr lang="zh-TW" dirty="0">
                <a:ea typeface="微軟正黑體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$ ./a.out</a:t>
            </a:r>
            <a:endParaRPr lang="zh-TW" dirty="0">
              <a:latin typeface="Times New Roman"/>
              <a:cs typeface="Times New Roman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7200CB-968E-4B65-A990-996B1EA6BF90}"/>
              </a:ext>
            </a:extLst>
          </p:cNvPr>
          <p:cNvSpPr/>
          <p:nvPr/>
        </p:nvSpPr>
        <p:spPr>
          <a:xfrm>
            <a:off x="9178954" y="1205161"/>
            <a:ext cx="26732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$ ./program1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0 Hello World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1 Hello World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3 Hello World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7 Hello World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4 Hello World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5 Hello World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2 Hello World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6 Hello World</a:t>
            </a:r>
          </a:p>
        </p:txBody>
      </p:sp>
    </p:spTree>
    <p:extLst>
      <p:ext uri="{BB962C8B-B14F-4D97-AF65-F5344CB8AC3E}">
        <p14:creationId xmlns:p14="http://schemas.microsoft.com/office/powerpoint/2010/main" val="238018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F1079-A60A-448B-95ED-9C9A85F5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Example2:for迴圈平行化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B8905-43D8-4D1D-8DE5-95323D4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4789"/>
            <a:ext cx="11151143" cy="50174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#include&lt;omp.h&gt;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#include&lt;stdio.h&gt;</a:t>
            </a:r>
            <a:endParaRPr lang="zh-TW" altLang="en-US" dirty="0">
              <a:ea typeface="微軟正黑體"/>
            </a:endParaRPr>
          </a:p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int main(){</a:t>
            </a:r>
            <a:endParaRPr lang="en-US" altLang="zh-TW" dirty="0">
              <a:latin typeface="Times New Roman"/>
              <a:ea typeface="微軟正黑體"/>
              <a:cs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 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#pragma omp parallel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#pragma omp for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for(int i=0;i&lt;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16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;i++)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printf("thread %d : loop %d\n",omp_get_thread_num(),i);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return 0;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}</a:t>
            </a:r>
            <a:endParaRPr lang="zh-TW" dirty="0">
              <a:ea typeface="微軟正黑體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2FDF7A-6540-48CF-87D2-33FA43AB7943}"/>
              </a:ext>
            </a:extLst>
          </p:cNvPr>
          <p:cNvSpPr txBox="1"/>
          <p:nvPr/>
        </p:nvSpPr>
        <p:spPr>
          <a:xfrm>
            <a:off x="8615494" y="1151623"/>
            <a:ext cx="32129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dirty="0">
                <a:solidFill>
                  <a:srgbClr val="FFC000"/>
                </a:solidFill>
              </a:rPr>
              <a:t>因為是平行化處理所以跑出來的結果不一定照順序</a:t>
            </a:r>
            <a:r>
              <a:rPr lang="zh-TW" dirty="0">
                <a:solidFill>
                  <a:srgbClr val="FFC000"/>
                </a:solidFill>
                <a:latin typeface="Times New Roman"/>
                <a:cs typeface="Times New Roman"/>
              </a:rPr>
              <a:t>​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F38E56-537B-44D1-BA8A-E6E77C4EEA08}"/>
              </a:ext>
            </a:extLst>
          </p:cNvPr>
          <p:cNvSpPr/>
          <p:nvPr/>
        </p:nvSpPr>
        <p:spPr>
          <a:xfrm>
            <a:off x="8682604" y="1810663"/>
            <a:ext cx="27515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$ ./example2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0: loop:0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0: loop:1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4: loop:8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3: loop:6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3: loop:7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1: loop:2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1: loop:3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5: loop:10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5: loop:11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4: loop:9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2: loop:4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2: loop:5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7: loop:14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7: loop:15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6: loop:12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6: loop:13</a:t>
            </a:r>
          </a:p>
        </p:txBody>
      </p:sp>
    </p:spTree>
    <p:extLst>
      <p:ext uri="{BB962C8B-B14F-4D97-AF65-F5344CB8AC3E}">
        <p14:creationId xmlns:p14="http://schemas.microsoft.com/office/powerpoint/2010/main" val="3161028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5FF49-414E-402D-91D1-8D5E53F5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78" y="176528"/>
            <a:ext cx="9838266" cy="1320800"/>
          </a:xfrm>
        </p:spPr>
        <p:txBody>
          <a:bodyPr/>
          <a:lstStyle/>
          <a:p>
            <a:r>
              <a:rPr lang="zh-TW" dirty="0">
                <a:ea typeface="+mj-lt"/>
                <a:cs typeface="+mj-lt"/>
              </a:rPr>
              <a:t>Example3:</a:t>
            </a:r>
            <a:r>
              <a:rPr lang="en-US" altLang="zh-TW" dirty="0">
                <a:ea typeface="+mj-lt"/>
                <a:cs typeface="+mj-lt"/>
              </a:rPr>
              <a:t>parallel </a:t>
            </a:r>
            <a:r>
              <a:rPr lang="zh-TW" dirty="0">
                <a:ea typeface="+mj-lt"/>
                <a:cs typeface="+mj-lt"/>
              </a:rPr>
              <a:t>sections</a:t>
            </a:r>
            <a:br>
              <a:rPr lang="zh-TW" altLang="en-US" dirty="0">
                <a:ea typeface="+mj-lt"/>
                <a:cs typeface="+mj-lt"/>
              </a:rPr>
            </a:b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434036-9B67-4C6D-B80C-5C30CD57F146}"/>
              </a:ext>
            </a:extLst>
          </p:cNvPr>
          <p:cNvSpPr txBox="1"/>
          <p:nvPr/>
        </p:nvSpPr>
        <p:spPr>
          <a:xfrm>
            <a:off x="7458361" y="932570"/>
            <a:ext cx="36738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dirty="0"/>
              <a:t>因為第1個section跑比較久所以最後才顯示出來</a:t>
            </a:r>
            <a:r>
              <a:rPr lang="zh-TW" dirty="0">
                <a:latin typeface="Times New Roman"/>
                <a:cs typeface="Times New Roman"/>
              </a:rPr>
              <a:t>​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CB1409-964F-492B-87C0-B13F19D1BCC1}"/>
              </a:ext>
            </a:extLst>
          </p:cNvPr>
          <p:cNvSpPr/>
          <p:nvPr/>
        </p:nvSpPr>
        <p:spPr>
          <a:xfrm>
            <a:off x="7458361" y="1732288"/>
            <a:ext cx="44713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./example3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0, third section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3, fourth section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2, second section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1, first section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./example3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1, second section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3, fourth section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2, third section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0, first section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6EFA09-5F21-4B79-80EA-B66B8EEBBCBA}"/>
              </a:ext>
            </a:extLst>
          </p:cNvPr>
          <p:cNvSpPr/>
          <p:nvPr/>
        </p:nvSpPr>
        <p:spPr>
          <a:xfrm>
            <a:off x="439024" y="836928"/>
            <a:ext cx="996612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&lt;stdlib.h&gt;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omp_set_num_threads(4);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#pragma omp parallel sections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#pragma omp section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for(int i=0;i&lt;100000;++i);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printf("thread %d, first section\n",omp_get_thread_num());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#pragma omp section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printf("thread %d, second section\n",omp_get_thread_num());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#pragma omp section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printf("thread %d, third section\n",omp_get_thread_num());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#pragma omp section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printf("thread %d, fourth section\n",omp_get_thread_num());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8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57DC1-7351-4B0E-9C8C-EC477871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14" y="148432"/>
            <a:ext cx="9838266" cy="1320800"/>
          </a:xfrm>
        </p:spPr>
        <p:txBody>
          <a:bodyPr/>
          <a:lstStyle/>
          <a:p>
            <a:r>
              <a:rPr lang="zh-TW" dirty="0">
                <a:ea typeface="+mj-lt"/>
                <a:cs typeface="+mj-lt"/>
              </a:rPr>
              <a:t>Example4: single 只跑一次，master 只讓master thread跑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C525A6-94A7-4C86-8367-CD064110DC6E}"/>
              </a:ext>
            </a:extLst>
          </p:cNvPr>
          <p:cNvSpPr txBox="1"/>
          <p:nvPr/>
        </p:nvSpPr>
        <p:spPr>
          <a:xfrm>
            <a:off x="7432684" y="1645824"/>
            <a:ext cx="43186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dirty="0">
                <a:solidFill>
                  <a:srgbClr val="FFC000"/>
                </a:solidFill>
              </a:rPr>
              <a:t>被single包含的程式只執行一次，被master包含的程式只會讓master執行</a:t>
            </a:r>
            <a:r>
              <a:rPr lang="zh-TW" sz="2000" dirty="0">
                <a:solidFill>
                  <a:srgbClr val="FFC000"/>
                </a:solidFill>
                <a:latin typeface="Times New Roman"/>
                <a:cs typeface="Times New Roman"/>
              </a:rPr>
              <a:t>​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19E9DD-CC79-42DD-8420-AB1D777ADA5B}"/>
              </a:ext>
            </a:extLst>
          </p:cNvPr>
          <p:cNvSpPr/>
          <p:nvPr/>
        </p:nvSpPr>
        <p:spPr>
          <a:xfrm>
            <a:off x="8003097" y="2530302"/>
            <a:ext cx="345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$ ./example4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1:1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3:3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0:0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2:2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1: four times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1, one times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3: four times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0: four times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2: four times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thread 0, master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96990B-D559-458E-9947-23AB62F5AFE8}"/>
              </a:ext>
            </a:extLst>
          </p:cNvPr>
          <p:cNvSpPr/>
          <p:nvPr/>
        </p:nvSpPr>
        <p:spPr>
          <a:xfrm>
            <a:off x="262818" y="1335009"/>
            <a:ext cx="899299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int main(){</a:t>
            </a:r>
          </a:p>
          <a:p>
            <a:r>
              <a:rPr lang="zh-TW" altLang="en-US" sz="1600" dirty="0"/>
              <a:t>        int i, j;</a:t>
            </a:r>
          </a:p>
          <a:p>
            <a:r>
              <a:rPr lang="zh-TW" altLang="en-US" sz="1600" dirty="0"/>
              <a:t>        #pragma omp parallel num_threads(4)</a:t>
            </a:r>
          </a:p>
          <a:p>
            <a:r>
              <a:rPr lang="zh-TW" altLang="en-US" sz="1600" dirty="0"/>
              <a:t>        {</a:t>
            </a:r>
          </a:p>
          <a:p>
            <a:r>
              <a:rPr lang="zh-TW" altLang="en-US" sz="1600" dirty="0"/>
              <a:t>                #pragma omp for</a:t>
            </a:r>
          </a:p>
          <a:p>
            <a:r>
              <a:rPr lang="zh-TW" altLang="en-US" sz="1600" dirty="0"/>
              <a:t>                for(i=0; i&lt;4; i++){</a:t>
            </a:r>
          </a:p>
          <a:p>
            <a:r>
              <a:rPr lang="zh-TW" altLang="en-US" sz="1600" dirty="0"/>
              <a:t>                        for(j=0; j&lt;100000; j++);</a:t>
            </a:r>
          </a:p>
          <a:p>
            <a:r>
              <a:rPr lang="zh-TW" altLang="en-US" sz="1600" dirty="0"/>
              <a:t>                        printf("thread %d:%d\n", omp_get_thread_num(), i);</a:t>
            </a:r>
          </a:p>
          <a:p>
            <a:r>
              <a:rPr lang="zh-TW" altLang="en-US" sz="1600" dirty="0"/>
              <a:t>                }</a:t>
            </a:r>
          </a:p>
          <a:p>
            <a:r>
              <a:rPr lang="zh-TW" altLang="en-US" sz="1600" dirty="0"/>
              <a:t>                printf("thread %d: four times\n", omp_get_thread_num()); </a:t>
            </a:r>
            <a:endParaRPr lang="en-US" altLang="zh-TW" sz="1600" dirty="0"/>
          </a:p>
          <a:p>
            <a:r>
              <a:rPr lang="zh-TW" altLang="en-US" sz="1600" dirty="0"/>
              <a:t>       </a:t>
            </a:r>
          </a:p>
          <a:p>
            <a:r>
              <a:rPr lang="zh-TW" altLang="en-US" sz="1600" dirty="0"/>
              <a:t>                #pragma omp single</a:t>
            </a:r>
          </a:p>
          <a:p>
            <a:r>
              <a:rPr lang="zh-TW" altLang="en-US" sz="1600" dirty="0"/>
              <a:t>                {</a:t>
            </a:r>
          </a:p>
          <a:p>
            <a:r>
              <a:rPr lang="zh-TW" altLang="en-US" sz="1600" dirty="0"/>
              <a:t>                printf("thread %d, one times\n", omp_get_thread_num());</a:t>
            </a:r>
          </a:p>
          <a:p>
            <a:r>
              <a:rPr lang="zh-TW" altLang="en-US" sz="1600" dirty="0"/>
              <a:t>                }</a:t>
            </a:r>
          </a:p>
          <a:p>
            <a:r>
              <a:rPr lang="zh-TW" altLang="en-US" sz="1600" dirty="0"/>
              <a:t>                #pragma omp master</a:t>
            </a:r>
          </a:p>
          <a:p>
            <a:r>
              <a:rPr lang="zh-TW" altLang="en-US" sz="1600" dirty="0"/>
              <a:t>                {</a:t>
            </a:r>
          </a:p>
          <a:p>
            <a:r>
              <a:rPr lang="zh-TW" altLang="en-US" sz="1600" dirty="0"/>
              <a:t>                printf("thread %d, master\n", omp_get_thread_num());</a:t>
            </a:r>
            <a:endParaRPr lang="en-US" altLang="zh-TW" sz="1600" dirty="0"/>
          </a:p>
          <a:p>
            <a:r>
              <a:rPr lang="en-US" altLang="zh-TW" sz="1600" dirty="0"/>
              <a:t>		 }</a:t>
            </a:r>
          </a:p>
          <a:p>
            <a:r>
              <a:rPr lang="en-US" altLang="zh-TW" sz="1600" dirty="0"/>
              <a:t>        }</a:t>
            </a:r>
          </a:p>
          <a:p>
            <a:r>
              <a:rPr lang="en-US" altLang="zh-TW" sz="1600" dirty="0"/>
              <a:t>   return 0;</a:t>
            </a:r>
          </a:p>
          <a:p>
            <a:r>
              <a:rPr lang="en-US" altLang="zh-TW" sz="1600" dirty="0"/>
              <a:t>}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913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19490-6403-486D-8138-BCEA861C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Example5: </a:t>
            </a:r>
            <a:r>
              <a:rPr lang="en-US" altLang="zh-TW" dirty="0">
                <a:ea typeface="+mj-lt"/>
                <a:cs typeface="+mj-lt"/>
              </a:rPr>
              <a:t>private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2B4D4-45AA-49F0-896E-B952B3A7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789"/>
            <a:ext cx="6759375" cy="919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latin typeface="Trebuchet MS"/>
              </a:rPr>
              <a:t>被private包含的變數再跑平行運算時，每個thread會自己複製一份不會共用同一份變數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06F50-A898-4A95-B235-652CEA60D2A5}"/>
              </a:ext>
            </a:extLst>
          </p:cNvPr>
          <p:cNvSpPr txBox="1"/>
          <p:nvPr/>
        </p:nvSpPr>
        <p:spPr>
          <a:xfrm>
            <a:off x="873211" y="2325130"/>
            <a:ext cx="924079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600" dirty="0">
                <a:latin typeface="Times New Roman"/>
                <a:ea typeface="微軟正黑體"/>
                <a:cs typeface="Times New Roman"/>
              </a:rPr>
              <a:t>#include&lt;omp.h&gt;​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#include&lt;stdio.h&gt;​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#include&lt;stdlib.h&gt;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  <a:p>
            <a:r>
              <a:rPr lang="zh-TW" sz="1600" dirty="0">
                <a:latin typeface="Times New Roman"/>
                <a:ea typeface="微軟正黑體"/>
                <a:cs typeface="Times New Roman"/>
              </a:rPr>
              <a:t>int main()​{​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 int i,j;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  <a:p>
            <a:r>
              <a:rPr lang="zh-TW" sz="1600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altLang="en-US" sz="1600" dirty="0">
                <a:latin typeface="Times New Roman"/>
                <a:ea typeface="微軟正黑體"/>
                <a:cs typeface="Times New Roman"/>
              </a:rPr>
              <a:t>       </a:t>
            </a:r>
            <a:r>
              <a:rPr lang="zh-TW" sz="1600" dirty="0">
                <a:latin typeface="Times New Roman"/>
                <a:ea typeface="微軟正黑體"/>
                <a:cs typeface="Times New Roman"/>
              </a:rPr>
              <a:t>#pragma omp parallel for​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 for(i=0;i&lt;5;i++)​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         for(j=0;j&lt;5;j++)​{​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altLang="en-US" sz="1600" dirty="0">
                <a:latin typeface="Times New Roman"/>
                <a:ea typeface="微軟正黑體"/>
                <a:cs typeface="Times New Roman"/>
              </a:rPr>
              <a:t>                            </a:t>
            </a:r>
            <a:r>
              <a:rPr lang="zh-TW" sz="1600" dirty="0">
                <a:latin typeface="Times New Roman"/>
                <a:ea typeface="微軟正黑體"/>
                <a:cs typeface="Times New Roman"/>
              </a:rPr>
              <a:t>printf("thread %d : %d loop\n",omp_get_thread_num(),i*5+j);​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         }​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altLang="en-US" sz="1600" dirty="0">
                <a:latin typeface="Times New Roman"/>
                <a:ea typeface="微軟正黑體"/>
                <a:cs typeface="Times New Roman"/>
              </a:rPr>
              <a:t>        </a:t>
            </a:r>
            <a:r>
              <a:rPr lang="zh-TW" sz="1600" dirty="0">
                <a:latin typeface="Times New Roman"/>
                <a:ea typeface="微軟正黑體"/>
                <a:cs typeface="Times New Roman"/>
              </a:rPr>
              <a:t>printf("--------------------------------------------------------\n");​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 #pragma omp parallel for private(j)​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 for(i=0;i&lt;5;i++)​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         for(j=0;j&lt;5;j++)​{​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altLang="en-US" sz="1600" dirty="0">
                <a:latin typeface="Times New Roman"/>
                <a:ea typeface="微軟正黑體"/>
                <a:cs typeface="Times New Roman"/>
              </a:rPr>
              <a:t>                            </a:t>
            </a:r>
            <a:r>
              <a:rPr lang="zh-TW" sz="1600" dirty="0">
                <a:latin typeface="Times New Roman"/>
                <a:ea typeface="微軟正黑體"/>
                <a:cs typeface="Times New Roman"/>
              </a:rPr>
              <a:t>printf("thread %d : %d loop\n",omp_get_thread_num(),i*5+j);​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         }​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}​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D6252C-0A7C-4BA8-84E1-6E7784C4046D}"/>
              </a:ext>
            </a:extLst>
          </p:cNvPr>
          <p:cNvSpPr txBox="1"/>
          <p:nvPr/>
        </p:nvSpPr>
        <p:spPr>
          <a:xfrm>
            <a:off x="7436709" y="212117"/>
            <a:ext cx="44337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dirty="0"/>
              <a:t>左邊因為共用變數j而導致迴圈沒跑滿25圈，右邊因為把j複製多份所以沒這問題</a:t>
            </a:r>
            <a:r>
              <a:rPr lang="zh-TW" dirty="0">
                <a:latin typeface="Times New Roman"/>
                <a:cs typeface="Times New Roman"/>
              </a:rPr>
              <a:t>​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0600F-A362-401C-9558-F9191DE5DAAE}"/>
              </a:ext>
            </a:extLst>
          </p:cNvPr>
          <p:cNvSpPr/>
          <p:nvPr/>
        </p:nvSpPr>
        <p:spPr>
          <a:xfrm>
            <a:off x="7561277" y="918165"/>
            <a:ext cx="22590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$ ./example5</a:t>
            </a:r>
          </a:p>
          <a:p>
            <a:r>
              <a:rPr lang="zh-TW" altLang="en-US" sz="1400" dirty="0"/>
              <a:t>thread 3 : 15 loop</a:t>
            </a:r>
          </a:p>
          <a:p>
            <a:r>
              <a:rPr lang="zh-TW" altLang="en-US" sz="1400" dirty="0"/>
              <a:t>thread 3 : 16 loop</a:t>
            </a:r>
          </a:p>
          <a:p>
            <a:r>
              <a:rPr lang="zh-TW" altLang="en-US" sz="1400" dirty="0"/>
              <a:t>thread 3 : 17 loop</a:t>
            </a:r>
          </a:p>
          <a:p>
            <a:r>
              <a:rPr lang="zh-TW" altLang="en-US" sz="1400" dirty="0"/>
              <a:t>thread 3 : 18 loop</a:t>
            </a:r>
          </a:p>
          <a:p>
            <a:r>
              <a:rPr lang="zh-TW" altLang="en-US" sz="1400" dirty="0"/>
              <a:t>thread 3 : 19 loop</a:t>
            </a:r>
          </a:p>
          <a:p>
            <a:r>
              <a:rPr lang="zh-TW" altLang="en-US" sz="1400" dirty="0"/>
              <a:t>thread 4 : 20 loop</a:t>
            </a:r>
          </a:p>
          <a:p>
            <a:r>
              <a:rPr lang="zh-TW" altLang="en-US" sz="1400" dirty="0"/>
              <a:t>thread 1 : 5 loop</a:t>
            </a:r>
          </a:p>
          <a:p>
            <a:r>
              <a:rPr lang="zh-TW" altLang="en-US" sz="1400" dirty="0"/>
              <a:t>thread 0 : 0 loop</a:t>
            </a:r>
          </a:p>
          <a:p>
            <a:r>
              <a:rPr lang="zh-TW" altLang="en-US" sz="1400" dirty="0"/>
              <a:t>thread 2 : 10 loop</a:t>
            </a:r>
          </a:p>
          <a:p>
            <a:r>
              <a:rPr lang="zh-TW" altLang="en-US" sz="1400" dirty="0"/>
              <a:t>--------------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77140F-3B1F-4207-B42F-3E0CAB62413D}"/>
              </a:ext>
            </a:extLst>
          </p:cNvPr>
          <p:cNvSpPr/>
          <p:nvPr/>
        </p:nvSpPr>
        <p:spPr>
          <a:xfrm>
            <a:off x="9653565" y="918165"/>
            <a:ext cx="267329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thread 2 : 10 loop</a:t>
            </a:r>
          </a:p>
          <a:p>
            <a:r>
              <a:rPr lang="zh-TW" altLang="en-US" sz="1400" dirty="0"/>
              <a:t>thread 4 : 20 loop</a:t>
            </a:r>
          </a:p>
          <a:p>
            <a:r>
              <a:rPr lang="zh-TW" altLang="en-US" sz="1400" dirty="0"/>
              <a:t>thread 1 : 5 loop</a:t>
            </a:r>
          </a:p>
          <a:p>
            <a:r>
              <a:rPr lang="zh-TW" altLang="en-US" sz="1400" dirty="0"/>
              <a:t>thread 2 : 11 loop</a:t>
            </a:r>
          </a:p>
          <a:p>
            <a:r>
              <a:rPr lang="zh-TW" altLang="en-US" sz="1400" dirty="0"/>
              <a:t>thread 1 : 6 loop</a:t>
            </a:r>
          </a:p>
          <a:p>
            <a:r>
              <a:rPr lang="zh-TW" altLang="en-US" sz="1400" dirty="0"/>
              <a:t>thread 2 : 12 loop</a:t>
            </a:r>
          </a:p>
          <a:p>
            <a:r>
              <a:rPr lang="zh-TW" altLang="en-US" sz="1400" dirty="0"/>
              <a:t>thread 3 : 15 loop</a:t>
            </a:r>
          </a:p>
          <a:p>
            <a:r>
              <a:rPr lang="zh-TW" altLang="en-US" sz="1400" dirty="0"/>
              <a:t>thread 3 : 16 loop</a:t>
            </a:r>
          </a:p>
          <a:p>
            <a:r>
              <a:rPr lang="zh-TW" altLang="en-US" sz="1400" dirty="0"/>
              <a:t>thread 3 : 17 loop</a:t>
            </a:r>
          </a:p>
          <a:p>
            <a:r>
              <a:rPr lang="zh-TW" altLang="en-US" sz="1400" dirty="0"/>
              <a:t>thread 3 : 18 loop</a:t>
            </a:r>
          </a:p>
          <a:p>
            <a:r>
              <a:rPr lang="zh-TW" altLang="en-US" sz="1400" dirty="0"/>
              <a:t>thread 3 : 19 loop</a:t>
            </a:r>
          </a:p>
          <a:p>
            <a:r>
              <a:rPr lang="zh-TW" altLang="en-US" sz="1400" dirty="0"/>
              <a:t>thread 4 : 21 loop</a:t>
            </a:r>
          </a:p>
          <a:p>
            <a:r>
              <a:rPr lang="zh-TW" altLang="en-US" sz="1400" dirty="0"/>
              <a:t>thread 4 : 22 loop</a:t>
            </a:r>
          </a:p>
          <a:p>
            <a:r>
              <a:rPr lang="zh-TW" altLang="en-US" sz="1400" dirty="0"/>
              <a:t>thread 4 : 23 loop</a:t>
            </a:r>
            <a:endParaRPr lang="en-US" altLang="zh-TW" sz="1400" dirty="0"/>
          </a:p>
          <a:p>
            <a:r>
              <a:rPr lang="en-US" altLang="zh-TW" sz="1400" dirty="0"/>
              <a:t>thread 4 : 24 loop</a:t>
            </a:r>
          </a:p>
          <a:p>
            <a:r>
              <a:rPr lang="en-US" altLang="zh-TW" sz="1400" dirty="0"/>
              <a:t>thread 1 : 7 loop</a:t>
            </a:r>
          </a:p>
          <a:p>
            <a:r>
              <a:rPr lang="en-US" altLang="zh-TW" sz="1400" dirty="0"/>
              <a:t>thread 1 : 8 loop</a:t>
            </a:r>
          </a:p>
          <a:p>
            <a:r>
              <a:rPr lang="en-US" altLang="zh-TW" sz="1400" dirty="0"/>
              <a:t>thread 1 : 9 loop</a:t>
            </a:r>
          </a:p>
          <a:p>
            <a:r>
              <a:rPr lang="en-US" altLang="zh-TW" sz="1400" dirty="0"/>
              <a:t>thread 0 : 0 loop</a:t>
            </a:r>
          </a:p>
          <a:p>
            <a:r>
              <a:rPr lang="en-US" altLang="zh-TW" sz="1400" dirty="0"/>
              <a:t>thread 2 : 13 loop</a:t>
            </a:r>
          </a:p>
          <a:p>
            <a:r>
              <a:rPr lang="en-US" altLang="zh-TW" sz="1400" dirty="0"/>
              <a:t>thread 2 : 14 loop</a:t>
            </a:r>
          </a:p>
          <a:p>
            <a:r>
              <a:rPr lang="en-US" altLang="zh-TW" sz="1400" dirty="0"/>
              <a:t>thread 0 : 1 loop</a:t>
            </a:r>
          </a:p>
          <a:p>
            <a:r>
              <a:rPr lang="en-US" altLang="zh-TW" sz="1400" dirty="0"/>
              <a:t>thread 0 : 2 loop</a:t>
            </a:r>
          </a:p>
          <a:p>
            <a:r>
              <a:rPr lang="en-US" altLang="zh-TW" sz="1400" dirty="0"/>
              <a:t>thread 0 : 3 loop</a:t>
            </a:r>
          </a:p>
          <a:p>
            <a:r>
              <a:rPr lang="en-US" altLang="zh-TW" sz="1400" dirty="0"/>
              <a:t>thread 0 : 4 loop</a:t>
            </a:r>
          </a:p>
        </p:txBody>
      </p:sp>
    </p:spTree>
    <p:extLst>
      <p:ext uri="{BB962C8B-B14F-4D97-AF65-F5344CB8AC3E}">
        <p14:creationId xmlns:p14="http://schemas.microsoft.com/office/powerpoint/2010/main" val="3481965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07797-9F9A-4177-9DF2-D9D2C3DD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38266" cy="744152"/>
          </a:xfrm>
        </p:spPr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Example6:firstprivate 和lastprivate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00BFF-A999-4B69-9374-09354B38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518"/>
            <a:ext cx="9838266" cy="5130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dirty="0">
                <a:latin typeface="Trebuchet MS"/>
              </a:rPr>
              <a:t>firstprivate 和private差不多只是在複製時也會複製初始值，lastprivate則是會在最後將複製出來的值丟回到本尊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F7FE8F-3431-4CAC-8BEB-F9867782D861}"/>
              </a:ext>
            </a:extLst>
          </p:cNvPr>
          <p:cNvSpPr/>
          <p:nvPr/>
        </p:nvSpPr>
        <p:spPr>
          <a:xfrm>
            <a:off x="8713862" y="1893811"/>
            <a:ext cx="3087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0 : count -4</a:t>
            </a:r>
          </a:p>
          <a:p>
            <a:r>
              <a:rPr lang="zh-TW" altLang="en-US" dirty="0"/>
              <a:t>thread 0 : count -3</a:t>
            </a:r>
          </a:p>
          <a:p>
            <a:r>
              <a:rPr lang="zh-TW" altLang="en-US" dirty="0"/>
              <a:t>thread 0 : count -2</a:t>
            </a:r>
          </a:p>
          <a:p>
            <a:r>
              <a:rPr lang="zh-TW" altLang="en-US" dirty="0"/>
              <a:t>thread 1 : count -4</a:t>
            </a:r>
          </a:p>
          <a:p>
            <a:r>
              <a:rPr lang="zh-TW" altLang="en-US" dirty="0"/>
              <a:t>thread 1 : count -3</a:t>
            </a:r>
          </a:p>
          <a:p>
            <a:r>
              <a:rPr lang="zh-TW" altLang="en-US" dirty="0"/>
              <a:t>Final count: -3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9BBB78-F075-4444-BD1C-7E85D13B18E1}"/>
              </a:ext>
            </a:extLst>
          </p:cNvPr>
          <p:cNvSpPr/>
          <p:nvPr/>
        </p:nvSpPr>
        <p:spPr>
          <a:xfrm>
            <a:off x="677334" y="2557027"/>
            <a:ext cx="90306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#include &lt;stdio.h&gt;</a:t>
            </a:r>
            <a:endParaRPr lang="en-US" altLang="zh-TW" dirty="0"/>
          </a:p>
          <a:p>
            <a:r>
              <a:rPr lang="zh-TW" altLang="en-US" dirty="0"/>
              <a:t>#include &lt;omp.h&gt;</a:t>
            </a:r>
            <a:endParaRPr lang="en-US" altLang="zh-TW" dirty="0"/>
          </a:p>
          <a:p>
            <a:r>
              <a:rPr lang="zh-TW" altLang="en-US" dirty="0"/>
              <a:t>int main(){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int i;	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int count = -5;	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#pragma omp parallel for firstprivate(count) lastprivate(count) num_threads(2)	for(i=0; i&lt;5; i++){		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zh-TW" altLang="en-US" dirty="0"/>
              <a:t>count++;		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zh-TW" altLang="en-US" dirty="0"/>
              <a:t>printf("thread %d : count %d\n",omp_get_thread_num(),count);		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}		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("Final count: %d\n", count); </a:t>
            </a:r>
            <a:r>
              <a:rPr lang="zh-TW" altLang="en-US" dirty="0"/>
              <a:t>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return 0;</a:t>
            </a:r>
            <a:endParaRPr lang="en-US" altLang="zh-TW" dirty="0"/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4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09815-2882-40E8-B4F8-A4F29E30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What is OpenMp?</a:t>
            </a:r>
          </a:p>
          <a:p>
            <a:endParaRPr lang="zh-TW" altLang="en-US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1A304-3EA8-4EE7-89A6-32368309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latin typeface="Times New Roman"/>
                <a:ea typeface="微軟正黑體"/>
                <a:cs typeface="Times New Roman"/>
              </a:rPr>
              <a:t>OpenMp(Open Multi-Processing)是一種利用thread進行平行化處理，進而加快程式處理的速度的函式庫，可跨平台使用。</a:t>
            </a:r>
            <a:endParaRPr lang="zh-TW">
              <a:latin typeface="Times New Roman"/>
              <a:cs typeface="Times New Roman"/>
            </a:endParaRPr>
          </a:p>
          <a:p>
            <a:r>
              <a:rPr lang="zh-TW">
                <a:latin typeface="Times New Roman"/>
                <a:ea typeface="微軟正黑體"/>
                <a:cs typeface="Times New Roman"/>
              </a:rPr>
              <a:t>程式語言:C,C++,Fortran</a:t>
            </a:r>
          </a:p>
          <a:p>
            <a:r>
              <a:rPr lang="en-US" altLang="zh-TW" dirty="0" err="1">
                <a:latin typeface="Times New Roman"/>
                <a:ea typeface="微軟正黑體"/>
                <a:cs typeface="Times New Roman"/>
              </a:rPr>
              <a:t>OpenMp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會在進入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parallel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region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將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master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複製好幾份放到記憶體內同時執行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(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從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parallel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region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開始的地方執行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)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，最後離開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parallel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region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的時候會等待所有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執行完畢後再繼續執行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master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的程式</a:t>
            </a:r>
          </a:p>
          <a:p>
            <a:endParaRPr lang="zh-TW" altLang="en-US" dirty="0">
              <a:latin typeface="Times New Roman"/>
              <a:ea typeface="微軟正黑體"/>
              <a:cs typeface="Times New Roman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2E62C1CE-A9C5-4A46-BCF9-406C2C0E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81" y="4392791"/>
            <a:ext cx="5945659" cy="21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9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7B2DA-9815-4EDB-A634-6D1245CC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>
                <a:ea typeface="+mj-lt"/>
                <a:cs typeface="+mj-lt"/>
              </a:rPr>
              <a:t>Example7: atomic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AE4DF8-A43E-47E7-8727-309AC7B9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789"/>
            <a:ext cx="9838266" cy="18149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sz="2000" dirty="0"/>
              <a:t>atomic是為了保證變數在做計算時不被其他thread跟改到而導致計算出的東西有錯誤(race condition)</a:t>
            </a:r>
            <a:endParaRPr lang="zh-TW" altLang="en-US" sz="2000" dirty="0"/>
          </a:p>
          <a:p>
            <a:r>
              <a:rPr lang="zh-TW" sz="2000" dirty="0">
                <a:latin typeface="Times New Roman"/>
                <a:ea typeface="微軟正黑體"/>
                <a:cs typeface="Times New Roman"/>
              </a:rPr>
              <a:t>如果沒有加</a:t>
            </a:r>
            <a:r>
              <a:rPr lang="en-US" sz="2000" dirty="0">
                <a:latin typeface="Times New Roman"/>
                <a:cs typeface="Times New Roman"/>
              </a:rPr>
              <a:t>atomic</a:t>
            </a:r>
            <a:r>
              <a:rPr lang="zh-TW" sz="2000" dirty="0">
                <a:latin typeface="Times New Roman"/>
                <a:ea typeface="微軟正黑體"/>
                <a:cs typeface="Times New Roman"/>
              </a:rPr>
              <a:t>跑出來的數字會是低於</a:t>
            </a:r>
            <a:r>
              <a:rPr lang="en-US" sz="2000" dirty="0">
                <a:latin typeface="Times New Roman"/>
                <a:cs typeface="Times New Roman"/>
              </a:rPr>
              <a:t>5,000,000</a:t>
            </a:r>
            <a:r>
              <a:rPr lang="zh-TW" sz="2000" dirty="0">
                <a:latin typeface="Times New Roman"/>
                <a:ea typeface="微軟正黑體"/>
                <a:cs typeface="Times New Roman"/>
              </a:rPr>
              <a:t>，加了</a:t>
            </a:r>
            <a:r>
              <a:rPr lang="en-US" sz="2000" dirty="0">
                <a:latin typeface="Times New Roman"/>
                <a:cs typeface="Times New Roman"/>
              </a:rPr>
              <a:t>atomic</a:t>
            </a:r>
            <a:r>
              <a:rPr lang="zh-TW" sz="2000" dirty="0">
                <a:latin typeface="Times New Roman"/>
                <a:ea typeface="微軟正黑體"/>
                <a:cs typeface="Times New Roman"/>
              </a:rPr>
              <a:t>可以保證變數做運算時不會被其他</a:t>
            </a:r>
            <a:r>
              <a:rPr lang="en-US" sz="2000" dirty="0">
                <a:latin typeface="Times New Roman"/>
                <a:cs typeface="Times New Roman"/>
              </a:rPr>
              <a:t>thread</a:t>
            </a:r>
            <a:r>
              <a:rPr lang="zh-TW" sz="2000" dirty="0">
                <a:latin typeface="Times New Roman"/>
                <a:ea typeface="微軟正黑體"/>
                <a:cs typeface="Times New Roman"/>
              </a:rPr>
              <a:t>給更改到數字</a:t>
            </a:r>
            <a:endParaRPr lang="en-US" altLang="zh-TW" sz="2000" dirty="0">
              <a:latin typeface="Times New Roman"/>
              <a:ea typeface="微軟正黑體"/>
              <a:cs typeface="Times New Roman"/>
            </a:endParaRPr>
          </a:p>
          <a:p>
            <a:r>
              <a:rPr lang="zh-TW" altLang="en-US" sz="2000" dirty="0">
                <a:latin typeface="Times New Roman"/>
                <a:ea typeface="微軟正黑體"/>
                <a:cs typeface="Times New Roman"/>
              </a:rPr>
              <a:t>另外</a:t>
            </a:r>
            <a:r>
              <a:rPr lang="en-US" altLang="zh-TW" sz="2000" dirty="0">
                <a:latin typeface="Times New Roman"/>
                <a:ea typeface="微軟正黑體"/>
                <a:cs typeface="Times New Roman"/>
              </a:rPr>
              <a:t>j</a:t>
            </a:r>
            <a:r>
              <a:rPr lang="zh-TW" altLang="en-US" sz="2000" dirty="0">
                <a:latin typeface="Times New Roman"/>
                <a:ea typeface="微軟正黑體"/>
                <a:cs typeface="Times New Roman"/>
              </a:rPr>
              <a:t>必須設成</a:t>
            </a:r>
            <a:r>
              <a:rPr lang="en-US" altLang="zh-TW" sz="2000" dirty="0">
                <a:latin typeface="Times New Roman"/>
                <a:ea typeface="微軟正黑體"/>
                <a:cs typeface="Times New Roman"/>
              </a:rPr>
              <a:t>private</a:t>
            </a:r>
            <a:endParaRPr lang="zh-TW" sz="2000" dirty="0">
              <a:latin typeface="Times New Roman"/>
              <a:ea typeface="微軟正黑體"/>
              <a:cs typeface="Times New Roman"/>
            </a:endParaRPr>
          </a:p>
          <a:p>
            <a:endParaRPr lang="zh-TW" sz="2000" dirty="0">
              <a:ea typeface="微軟正黑體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10F63D-58AF-4BA9-A383-3028152D3F8B}"/>
              </a:ext>
            </a:extLst>
          </p:cNvPr>
          <p:cNvSpPr txBox="1"/>
          <p:nvPr/>
        </p:nvSpPr>
        <p:spPr>
          <a:xfrm>
            <a:off x="4724400" y="3200400"/>
            <a:ext cx="509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dirty="0">
              <a:solidFill>
                <a:srgbClr val="FFFFFF"/>
              </a:solidFill>
              <a:latin typeface="charter"/>
              <a:ea typeface="微軟正黑體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68D9F4-DE10-4508-949A-C8B5B110C71F}"/>
              </a:ext>
            </a:extLst>
          </p:cNvPr>
          <p:cNvSpPr/>
          <p:nvPr/>
        </p:nvSpPr>
        <p:spPr>
          <a:xfrm>
            <a:off x="915334" y="3200400"/>
            <a:ext cx="47163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sum = 0;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i, j;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#pragma omp parallel for 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i&lt;1000; i++){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for(j=0; j&lt;5000; j++){</a:t>
            </a:r>
            <a:endParaRPr lang="zh-TW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sum += 1;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printf("sum: %d\n", sum);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FC59FA-D51A-42F3-B408-74D1D027873E}"/>
              </a:ext>
            </a:extLst>
          </p:cNvPr>
          <p:cNvSpPr/>
          <p:nvPr/>
        </p:nvSpPr>
        <p:spPr>
          <a:xfrm>
            <a:off x="3344745" y="3246566"/>
            <a:ext cx="1999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$ ./example7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sum: 10333106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9C10ED-889C-436B-AEAE-43C51EF95DC3}"/>
              </a:ext>
            </a:extLst>
          </p:cNvPr>
          <p:cNvSpPr/>
          <p:nvPr/>
        </p:nvSpPr>
        <p:spPr>
          <a:xfrm>
            <a:off x="5418666" y="320040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i, j;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sum = 0;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#pragma omp parallel for </a:t>
            </a:r>
            <a:r>
              <a:rPr lang="zh-TW" alt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private(j)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for(i=0; i&lt;1000; i++){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for(j=0; j&lt;50000; j++){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sum += 1;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printf("sum: %d\n", sum);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AF9F76-7EB4-44B1-930B-34B0899FA089}"/>
              </a:ext>
            </a:extLst>
          </p:cNvPr>
          <p:cNvSpPr/>
          <p:nvPr/>
        </p:nvSpPr>
        <p:spPr>
          <a:xfrm>
            <a:off x="8729109" y="3200400"/>
            <a:ext cx="2480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./example7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sum: 6997785</a:t>
            </a:r>
          </a:p>
        </p:txBody>
      </p:sp>
    </p:spTree>
    <p:extLst>
      <p:ext uri="{BB962C8B-B14F-4D97-AF65-F5344CB8AC3E}">
        <p14:creationId xmlns:p14="http://schemas.microsoft.com/office/powerpoint/2010/main" val="384915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7C9C0-B61A-4A70-B493-7D98F4E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ea typeface="+mj-lt"/>
                <a:cs typeface="+mj-lt"/>
              </a:rPr>
              <a:t>Example7: atomic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0EC829-6485-41FF-A421-DD19F7F424AE}"/>
              </a:ext>
            </a:extLst>
          </p:cNvPr>
          <p:cNvSpPr/>
          <p:nvPr/>
        </p:nvSpPr>
        <p:spPr>
          <a:xfrm>
            <a:off x="808138" y="160420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#include &lt;stdio.h&gt;</a:t>
            </a:r>
          </a:p>
          <a:p>
            <a:r>
              <a:rPr lang="en-US" altLang="zh-TW" dirty="0"/>
              <a:t>#include &lt;omp.h&gt;</a:t>
            </a:r>
          </a:p>
          <a:p>
            <a:endParaRPr lang="en-US" altLang="zh-TW" dirty="0"/>
          </a:p>
          <a:p>
            <a:r>
              <a:rPr lang="en-US" altLang="zh-TW" dirty="0"/>
              <a:t>int main(){</a:t>
            </a:r>
          </a:p>
          <a:p>
            <a:r>
              <a:rPr lang="en-US" altLang="zh-TW" dirty="0"/>
              <a:t>        int i, j;</a:t>
            </a:r>
          </a:p>
          <a:p>
            <a:r>
              <a:rPr lang="en-US" altLang="zh-TW" dirty="0"/>
              <a:t>        int sum = 0;</a:t>
            </a:r>
          </a:p>
          <a:p>
            <a:r>
              <a:rPr lang="en-US" altLang="zh-TW" dirty="0"/>
              <a:t>        #pragma omp parallel for </a:t>
            </a:r>
            <a:r>
              <a:rPr lang="en-US" altLang="zh-TW" dirty="0">
                <a:solidFill>
                  <a:srgbClr val="FFC000"/>
                </a:solidFill>
              </a:rPr>
              <a:t>private(j)</a:t>
            </a:r>
          </a:p>
          <a:p>
            <a:r>
              <a:rPr lang="en-US" altLang="zh-TW" dirty="0"/>
              <a:t>        for(i=0; i&lt;1000; i++){</a:t>
            </a:r>
          </a:p>
          <a:p>
            <a:r>
              <a:rPr lang="en-US" altLang="zh-TW" dirty="0"/>
              <a:t>                for(j=0; j&lt;50000; j++){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>
                <a:solidFill>
                  <a:srgbClr val="FFC000"/>
                </a:solidFill>
              </a:rPr>
              <a:t>#pragma omp atomic</a:t>
            </a:r>
          </a:p>
          <a:p>
            <a:r>
              <a:rPr lang="en-US" altLang="zh-TW" dirty="0"/>
              <a:t>                        sum += 1;</a:t>
            </a:r>
          </a:p>
          <a:p>
            <a:r>
              <a:rPr lang="en-US" altLang="zh-TW" dirty="0"/>
              <a:t>                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printf("sum: %d\n", sum);</a:t>
            </a:r>
          </a:p>
          <a:p>
            <a:r>
              <a:rPr lang="en-US" altLang="zh-TW" dirty="0"/>
              <a:t>        return 0;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930DDB-F6E3-4131-917E-34B686E4FB7B}"/>
              </a:ext>
            </a:extLst>
          </p:cNvPr>
          <p:cNvSpPr/>
          <p:nvPr/>
        </p:nvSpPr>
        <p:spPr>
          <a:xfrm>
            <a:off x="6225331" y="17216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$ ./example7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sum: 50000000</a:t>
            </a:r>
          </a:p>
        </p:txBody>
      </p:sp>
    </p:spTree>
    <p:extLst>
      <p:ext uri="{BB962C8B-B14F-4D97-AF65-F5344CB8AC3E}">
        <p14:creationId xmlns:p14="http://schemas.microsoft.com/office/powerpoint/2010/main" val="3582494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4325C-A2B0-45F5-A04C-29AC8979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Example8:reduction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887A7-A005-447E-A2B0-741D98DD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</a:t>
            </a:r>
            <a:r>
              <a:rPr lang="zh-TW">
                <a:latin typeface="Times New Roman"/>
                <a:ea typeface="微軟正黑體"/>
                <a:cs typeface="Times New Roman"/>
              </a:rPr>
              <a:t>eduction目的和上面很像，他是將每個sum依照thread各別複製一份出來後最後join時將所有sum相加就不會導致錯誤發生</a:t>
            </a:r>
            <a:endParaRPr lang="zh-TW" altLang="en-US">
              <a:ea typeface="微軟正黑體" panose="020B0604030504040204" pitchFamily="34" charset="-120"/>
            </a:endParaRPr>
          </a:p>
          <a:p>
            <a:r>
              <a:rPr lang="zh-TW">
                <a:latin typeface="Times New Roman"/>
                <a:ea typeface="微軟正黑體"/>
                <a:cs typeface="Times New Roman"/>
              </a:rPr>
              <a:t>但是只可以接受+、*、-、&amp;...等運算符號</a:t>
            </a:r>
            <a:endParaRPr lang="zh-TW" altLang="en-US"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8A512C-C145-4B6E-8E89-F7B0450E8923}"/>
              </a:ext>
            </a:extLst>
          </p:cNvPr>
          <p:cNvSpPr txBox="1"/>
          <p:nvPr/>
        </p:nvSpPr>
        <p:spPr>
          <a:xfrm>
            <a:off x="852616" y="2819400"/>
            <a:ext cx="834492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#include&lt;omp.h&gt;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#include&lt;stdio.h&gt;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#include&lt;stdlib.h&gt;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int main(){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int sum = 0;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double start =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omp_get_wtime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();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#pragma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 parallel for reduction(+:sum) </a:t>
            </a:r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private(j)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for(int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=0;i&lt;1000;i++){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for(int j=0;j&lt;5000;j++){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      sum+=1;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}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}</a:t>
            </a:r>
            <a:endParaRPr lang="en-US" dirty="0">
              <a:solidFill>
                <a:srgbClr val="FFFFFF"/>
              </a:solidFill>
              <a:latin typeface="Trebuchet MS" panose="020B0603020202020204"/>
              <a:ea typeface="微軟正黑體"/>
              <a:cs typeface="Times New Roman"/>
            </a:endParaRP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printf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("sum %d : time %4g second\n",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sum,omp_get_wtime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()-start);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}</a:t>
            </a:r>
            <a:endParaRPr lang="en-US" dirty="0"/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36C5DDF5-34A7-4F71-88E9-0FA997A0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97" y="3826575"/>
            <a:ext cx="4184821" cy="6052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538CE3E-A9A8-4245-981B-C2035E05503C}"/>
              </a:ext>
            </a:extLst>
          </p:cNvPr>
          <p:cNvSpPr txBox="1"/>
          <p:nvPr/>
        </p:nvSpPr>
        <p:spPr>
          <a:xfrm>
            <a:off x="6135130" y="3179805"/>
            <a:ext cx="43804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FFFFFF"/>
                </a:solidFill>
                <a:latin typeface="charter"/>
              </a:rPr>
              <a:t>如果沒有加</a:t>
            </a:r>
            <a:r>
              <a:rPr lang="en-US" altLang="zh-TW">
                <a:solidFill>
                  <a:srgbClr val="FFFFFF"/>
                </a:solidFill>
                <a:latin typeface="charter"/>
              </a:rPr>
              <a:t>reduction</a:t>
            </a:r>
            <a:r>
              <a:rPr lang="zh-TW" altLang="en-US">
                <a:solidFill>
                  <a:srgbClr val="FFFFFF"/>
                </a:solidFill>
                <a:latin typeface="charter"/>
              </a:rPr>
              <a:t>出來的數字會因為</a:t>
            </a:r>
            <a:r>
              <a:rPr lang="en-US" altLang="zh-TW">
                <a:solidFill>
                  <a:srgbClr val="FFFFFF"/>
                </a:solidFill>
                <a:latin typeface="charter"/>
              </a:rPr>
              <a:t>race condition</a:t>
            </a:r>
            <a:r>
              <a:rPr lang="zh-TW" altLang="en-US">
                <a:solidFill>
                  <a:srgbClr val="FFFFFF"/>
                </a:solidFill>
                <a:latin typeface="charter"/>
              </a:rPr>
              <a:t>而有錯誤</a:t>
            </a:r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0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0ACD0-6D45-473E-8161-6FB4505A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Please compare atomic add and reduction add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AC69A-69A5-4F3F-BD93-590D9307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請比較一下</a:t>
            </a:r>
            <a:r>
              <a:rPr lang="en-US" altLang="zh-TW" dirty="0"/>
              <a:t>example 7 </a:t>
            </a:r>
            <a:r>
              <a:rPr lang="zh-TW" altLang="en-US" dirty="0"/>
              <a:t>與 </a:t>
            </a:r>
            <a:r>
              <a:rPr lang="en-US" altLang="zh-TW" dirty="0"/>
              <a:t>example 8</a:t>
            </a:r>
            <a:r>
              <a:rPr lang="zh-TW" altLang="en-US" dirty="0"/>
              <a:t>的效能</a:t>
            </a:r>
          </a:p>
        </p:txBody>
      </p:sp>
    </p:spTree>
    <p:extLst>
      <p:ext uri="{BB962C8B-B14F-4D97-AF65-F5344CB8AC3E}">
        <p14:creationId xmlns:p14="http://schemas.microsoft.com/office/powerpoint/2010/main" val="270079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4AACD-E895-4EBA-A655-05F94074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Example9:schedule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5CF95-B7A6-4C8C-B635-604305E2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latin typeface="Times New Roman"/>
                <a:ea typeface="微軟正黑體"/>
                <a:cs typeface="Times New Roman"/>
              </a:rPr>
              <a:t>schedule分成4種static,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 </a:t>
            </a:r>
            <a:r>
              <a:rPr lang="zh-TW">
                <a:latin typeface="Times New Roman"/>
                <a:ea typeface="微軟正黑體"/>
                <a:cs typeface="Times New Roman"/>
              </a:rPr>
              <a:t>dynamic,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 </a:t>
            </a:r>
            <a:r>
              <a:rPr lang="zh-TW">
                <a:latin typeface="Times New Roman"/>
                <a:ea typeface="微軟正黑體"/>
                <a:cs typeface="Times New Roman"/>
              </a:rPr>
              <a:t>guided,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 </a:t>
            </a:r>
            <a:r>
              <a:rPr lang="zh-TW">
                <a:latin typeface="Times New Roman"/>
                <a:ea typeface="微軟正黑體"/>
                <a:cs typeface="Times New Roman"/>
              </a:rPr>
              <a:t>runtime,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 </a:t>
            </a:r>
            <a:r>
              <a:rPr lang="zh-TW">
                <a:latin typeface="Times New Roman"/>
                <a:ea typeface="微軟正黑體"/>
                <a:cs typeface="Times New Roman"/>
              </a:rPr>
              <a:t>auto</a:t>
            </a:r>
          </a:p>
          <a:p>
            <a:r>
              <a:rPr lang="en-US" altLang="zh-TW" dirty="0">
                <a:latin typeface="Times New Roman"/>
                <a:ea typeface="微軟正黑體"/>
                <a:cs typeface="Times New Roman"/>
              </a:rPr>
              <a:t>static: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將迴圈每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n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個分一組，依照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順序輪流給每個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執行，當跑過一輪後再從第一個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開始輪流跑</a:t>
            </a:r>
          </a:p>
          <a:p>
            <a:endParaRPr lang="zh-TW" altLang="en-US" dirty="0">
              <a:latin typeface="Times New Roman"/>
              <a:ea typeface="微軟正黑體"/>
              <a:cs typeface="Times New Roman"/>
            </a:endParaRPr>
          </a:p>
          <a:p>
            <a:endParaRPr lang="zh-TW" altLang="en-US" dirty="0">
              <a:latin typeface="Times New Roman"/>
              <a:ea typeface="微軟正黑體"/>
              <a:cs typeface="Times New Roman"/>
            </a:endParaRPr>
          </a:p>
          <a:p>
            <a:endParaRPr lang="zh-TW" altLang="en-US" dirty="0">
              <a:latin typeface="Times New Roman"/>
              <a:ea typeface="微軟正黑體"/>
              <a:cs typeface="Times New Roman"/>
            </a:endParaRPr>
          </a:p>
          <a:p>
            <a:r>
              <a:rPr lang="zh-TW">
                <a:latin typeface="Times New Roman"/>
                <a:ea typeface="微軟正黑體"/>
                <a:cs typeface="Times New Roman"/>
              </a:rPr>
              <a:t>dynamic:將迴圈每n個分一組，隨機分配給thread執行</a:t>
            </a:r>
            <a:endParaRPr lang="zh-TW" altLang="en-US" dirty="0">
              <a:latin typeface="Times New Roman"/>
              <a:ea typeface="微軟正黑體"/>
              <a:cs typeface="Times New Roman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0B3AB755-2076-4EF5-9486-27454610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1" y="2835128"/>
            <a:ext cx="7376983" cy="1373094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2B264278-D4A7-4164-979A-4EF83CC8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51" y="4824793"/>
            <a:ext cx="7376984" cy="13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3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41260-973C-4449-AFE1-F0CA7920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Example9:schedule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CFC48-937F-437E-B0AC-8E99CCED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dirty="0"/>
              <a:t>guided:剛開始會依照thread數量下去切，如果迴圈有64個，thread有4個，那一開始第一組的數量則是64/4=16，依序往後每組數量會遞減，收縮到n個一組，如剩下的數量不夠n個則剩下的全部變成1組</a:t>
            </a:r>
          </a:p>
          <a:p>
            <a:endParaRPr lang="zh-TW" dirty="0">
              <a:ea typeface="微軟正黑體"/>
            </a:endParaRPr>
          </a:p>
          <a:p>
            <a:endParaRPr lang="zh-TW" altLang="en-US" dirty="0">
              <a:ea typeface="微軟正黑體"/>
            </a:endParaRPr>
          </a:p>
          <a:p>
            <a:endParaRPr lang="zh-TW" dirty="0">
              <a:ea typeface="微軟正黑體"/>
            </a:endParaRPr>
          </a:p>
          <a:p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runtime: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先不指定方法等到要執行時會依照系統變數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OMP_SCHEDULE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或</a:t>
            </a:r>
            <a:r>
              <a:rPr lang="en-US" altLang="zh-TW" dirty="0" err="1">
                <a:latin typeface="Times New Roman"/>
                <a:ea typeface="微軟正黑體"/>
                <a:cs typeface="Times New Roman"/>
              </a:rPr>
              <a:t>omp_set_schedule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做設定</a:t>
            </a:r>
          </a:p>
          <a:p>
            <a:pPr marL="0" indent="0">
              <a:buNone/>
            </a:pPr>
            <a:r>
              <a:rPr lang="zh-TW" dirty="0">
                <a:ea typeface="微軟正黑體"/>
              </a:rPr>
              <a:t>schedule(runtime)</a:t>
            </a:r>
            <a:r>
              <a:rPr lang="zh-TW" b="1" dirty="0">
                <a:ea typeface="微軟正黑體"/>
              </a:rPr>
              <a:t>: </a:t>
            </a:r>
          </a:p>
          <a:p>
            <a:r>
              <a:rPr lang="zh-TW" dirty="0">
                <a:ea typeface="微軟正黑體"/>
              </a:rPr>
              <a:t>auto:由系統幫忙處理</a:t>
            </a:r>
          </a:p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schedule(auto)</a:t>
            </a:r>
            <a:r>
              <a:rPr lang="zh-TW" b="1" dirty="0">
                <a:latin typeface="Times New Roman"/>
                <a:ea typeface="微軟正黑體"/>
                <a:cs typeface="Times New Roman"/>
              </a:rPr>
              <a:t>:</a:t>
            </a:r>
            <a:endParaRPr lang="zh-TW" dirty="0">
              <a:latin typeface="Times New Roman"/>
              <a:cs typeface="Times New Roman"/>
            </a:endParaRPr>
          </a:p>
        </p:txBody>
      </p:sp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0293A64-3A7C-4189-B3AB-57B74555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59" y="2670432"/>
            <a:ext cx="6728254" cy="1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28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20DC-7D68-4378-B3F2-D31C2256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schedule(static,4)範例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F9B7D-BE41-4F68-A12F-FAC16541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/>
              <a:t>將迴圈每4個一組下去跑，每次跑的thread都會照順序，thread0先跑在換thread1，依此類推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0FB5C-4F34-4C10-A622-9A86CB4506C2}"/>
              </a:ext>
            </a:extLst>
          </p:cNvPr>
          <p:cNvSpPr txBox="1"/>
          <p:nvPr/>
        </p:nvSpPr>
        <p:spPr>
          <a:xfrm>
            <a:off x="811427" y="2428102"/>
            <a:ext cx="983803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#include&lt;omp.h&gt;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#include&lt;stdio.h&gt;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#include&lt;stdlib.h&gt;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#include&lt;unistd.h&gt;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int main(){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#pragma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 parallel for schedule(static,4)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num_threads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(2) ordered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for(int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=0;i&lt;16;i++){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  #pragma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 ordered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 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printf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("Thread %d has completed iteration %d\n",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omp_get_thread_num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(),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);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}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printf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("All done!\n");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return 0;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}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B97F518-512A-45EF-9032-47B04462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38" y="2801482"/>
            <a:ext cx="2743200" cy="25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6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B01AF-2DB8-41E7-AD6F-326D2470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schedule example (I)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3BF202-4620-4C6C-9F53-52D4FB24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838266" cy="5017451"/>
          </a:xfrm>
        </p:spPr>
        <p:txBody>
          <a:bodyPr/>
          <a:lstStyle/>
          <a:p>
            <a:r>
              <a:rPr lang="zh-TW" altLang="en-US" dirty="0"/>
              <a:t>總共有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threads</a:t>
            </a:r>
          </a:p>
          <a:p>
            <a:r>
              <a:rPr lang="en-US" altLang="zh-TW" dirty="0"/>
              <a:t>Total 16</a:t>
            </a:r>
            <a:r>
              <a:rPr lang="zh-TW" altLang="en-US" dirty="0"/>
              <a:t>的</a:t>
            </a:r>
            <a:r>
              <a:rPr lang="en-US" altLang="zh-TW" dirty="0"/>
              <a:t>iterations</a:t>
            </a:r>
            <a:r>
              <a:rPr lang="zh-TW" altLang="en-US" dirty="0"/>
              <a:t>平分給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threads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44DC4A-6B2C-4179-801B-9CC892CA86F3}"/>
              </a:ext>
            </a:extLst>
          </p:cNvPr>
          <p:cNvSpPr/>
          <p:nvPr/>
        </p:nvSpPr>
        <p:spPr>
          <a:xfrm>
            <a:off x="677334" y="2395561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i&lt;16;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E9DB29-267D-43DF-AD2D-50FFE93F813A}"/>
              </a:ext>
            </a:extLst>
          </p:cNvPr>
          <p:cNvSpPr/>
          <p:nvPr/>
        </p:nvSpPr>
        <p:spPr>
          <a:xfrm>
            <a:off x="7888448" y="1735161"/>
            <a:ext cx="3064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7: loop 14</a:t>
            </a:r>
          </a:p>
          <a:p>
            <a:r>
              <a:rPr lang="zh-TW" altLang="en-US" dirty="0"/>
              <a:t>Thread 7: loop 15</a:t>
            </a:r>
          </a:p>
          <a:p>
            <a:r>
              <a:rPr lang="zh-TW" altLang="en-US" dirty="0"/>
              <a:t>Thread 5: loop 10</a:t>
            </a:r>
          </a:p>
          <a:p>
            <a:r>
              <a:rPr lang="zh-TW" altLang="en-US" dirty="0"/>
              <a:t>Thread 0: loop 0</a:t>
            </a:r>
          </a:p>
          <a:p>
            <a:r>
              <a:rPr lang="zh-TW" altLang="en-US" dirty="0"/>
              <a:t>Thread 0: loop 1</a:t>
            </a:r>
          </a:p>
          <a:p>
            <a:r>
              <a:rPr lang="zh-TW" altLang="en-US" dirty="0"/>
              <a:t>Thread 2: loop 4</a:t>
            </a:r>
          </a:p>
          <a:p>
            <a:r>
              <a:rPr lang="zh-TW" altLang="en-US" dirty="0"/>
              <a:t>Thread 2: loop 5</a:t>
            </a:r>
          </a:p>
          <a:p>
            <a:r>
              <a:rPr lang="zh-TW" altLang="en-US" dirty="0"/>
              <a:t>Thread 1: loop 2</a:t>
            </a:r>
          </a:p>
          <a:p>
            <a:r>
              <a:rPr lang="zh-TW" altLang="en-US" dirty="0"/>
              <a:t>Thread 1: loop 3</a:t>
            </a:r>
          </a:p>
          <a:p>
            <a:r>
              <a:rPr lang="zh-TW" altLang="en-US" dirty="0"/>
              <a:t>Thread 5: loop 11</a:t>
            </a:r>
          </a:p>
          <a:p>
            <a:r>
              <a:rPr lang="zh-TW" altLang="en-US" dirty="0"/>
              <a:t>Thread 4: loop 8</a:t>
            </a:r>
          </a:p>
          <a:p>
            <a:r>
              <a:rPr lang="zh-TW" altLang="en-US" dirty="0"/>
              <a:t>Thread 4: loop 9</a:t>
            </a:r>
          </a:p>
          <a:p>
            <a:r>
              <a:rPr lang="zh-TW" altLang="en-US" dirty="0"/>
              <a:t>Thread 6: loop 12</a:t>
            </a:r>
          </a:p>
          <a:p>
            <a:r>
              <a:rPr lang="zh-TW" altLang="en-US" dirty="0"/>
              <a:t>Thread 6: loop 13</a:t>
            </a:r>
          </a:p>
          <a:p>
            <a:r>
              <a:rPr lang="zh-TW" altLang="en-US" dirty="0"/>
              <a:t>Thread 3: loop 6</a:t>
            </a:r>
          </a:p>
          <a:p>
            <a:r>
              <a:rPr lang="zh-TW" altLang="en-US" dirty="0"/>
              <a:t>Thread 3: loop 7</a:t>
            </a:r>
          </a:p>
        </p:txBody>
      </p:sp>
    </p:spTree>
    <p:extLst>
      <p:ext uri="{BB962C8B-B14F-4D97-AF65-F5344CB8AC3E}">
        <p14:creationId xmlns:p14="http://schemas.microsoft.com/office/powerpoint/2010/main" val="1505455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B01AF-2DB8-41E7-AD6F-326D2470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schedule example (II)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3BF202-4620-4C6C-9F53-52D4FB24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838266" cy="5017451"/>
          </a:xfrm>
        </p:spPr>
        <p:txBody>
          <a:bodyPr/>
          <a:lstStyle/>
          <a:p>
            <a:r>
              <a:rPr lang="zh-TW" altLang="en-US" dirty="0"/>
              <a:t>每個</a:t>
            </a:r>
            <a:r>
              <a:rPr lang="en-US" altLang="zh-TW" dirty="0"/>
              <a:t>thread</a:t>
            </a:r>
            <a:r>
              <a:rPr lang="zh-TW" altLang="en-US" dirty="0"/>
              <a:t>負責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iterations</a:t>
            </a:r>
          </a:p>
          <a:p>
            <a:r>
              <a:rPr lang="en-US" altLang="zh-TW" dirty="0"/>
              <a:t>Total 16</a:t>
            </a:r>
            <a:r>
              <a:rPr lang="zh-TW" altLang="en-US" dirty="0"/>
              <a:t>的</a:t>
            </a:r>
            <a:r>
              <a:rPr lang="en-US" altLang="zh-TW" dirty="0"/>
              <a:t>iterations</a:t>
            </a:r>
            <a:r>
              <a:rPr lang="zh-TW" altLang="en-US" dirty="0"/>
              <a:t>平分給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threads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44DC4A-6B2C-4179-801B-9CC892CA86F3}"/>
              </a:ext>
            </a:extLst>
          </p:cNvPr>
          <p:cNvSpPr/>
          <p:nvPr/>
        </p:nvSpPr>
        <p:spPr>
          <a:xfrm>
            <a:off x="716832" y="2555081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static, 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i&lt;16;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BFA7F6-6FEF-4ECA-9FE0-778A1FEAAA9E}"/>
              </a:ext>
            </a:extLst>
          </p:cNvPr>
          <p:cNvSpPr/>
          <p:nvPr/>
        </p:nvSpPr>
        <p:spPr>
          <a:xfrm>
            <a:off x="8384097" y="1724085"/>
            <a:ext cx="33269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3: loop 12</a:t>
            </a:r>
          </a:p>
          <a:p>
            <a:r>
              <a:rPr lang="zh-TW" altLang="en-US" dirty="0"/>
              <a:t>Thread 3: loop 13</a:t>
            </a:r>
          </a:p>
          <a:p>
            <a:r>
              <a:rPr lang="zh-TW" altLang="en-US" dirty="0"/>
              <a:t>Thread 3: loop 14</a:t>
            </a:r>
          </a:p>
          <a:p>
            <a:r>
              <a:rPr lang="zh-TW" altLang="en-US" dirty="0"/>
              <a:t>Thread 3: loop 15</a:t>
            </a:r>
          </a:p>
          <a:p>
            <a:r>
              <a:rPr lang="zh-TW" altLang="en-US" dirty="0"/>
              <a:t>Thread 1: loop 4</a:t>
            </a:r>
          </a:p>
          <a:p>
            <a:r>
              <a:rPr lang="zh-TW" altLang="en-US" dirty="0"/>
              <a:t>Thread 1: loop 5</a:t>
            </a:r>
          </a:p>
          <a:p>
            <a:r>
              <a:rPr lang="zh-TW" altLang="en-US" dirty="0"/>
              <a:t>Thread 1: loop 6</a:t>
            </a:r>
          </a:p>
          <a:p>
            <a:r>
              <a:rPr lang="zh-TW" altLang="en-US" dirty="0"/>
              <a:t>Thread 1: loop 7</a:t>
            </a:r>
          </a:p>
          <a:p>
            <a:r>
              <a:rPr lang="zh-TW" altLang="en-US" dirty="0"/>
              <a:t>Thread 0: loop 0</a:t>
            </a:r>
          </a:p>
          <a:p>
            <a:r>
              <a:rPr lang="zh-TW" altLang="en-US" dirty="0"/>
              <a:t>Thread 0: loop 1</a:t>
            </a:r>
          </a:p>
          <a:p>
            <a:r>
              <a:rPr lang="zh-TW" altLang="en-US" dirty="0"/>
              <a:t>Thread 0: loop 2</a:t>
            </a:r>
          </a:p>
          <a:p>
            <a:r>
              <a:rPr lang="zh-TW" altLang="en-US" dirty="0"/>
              <a:t>Thread 0: loop 3</a:t>
            </a:r>
          </a:p>
          <a:p>
            <a:r>
              <a:rPr lang="zh-TW" altLang="en-US" dirty="0"/>
              <a:t>Thread 2: loop 8</a:t>
            </a:r>
          </a:p>
          <a:p>
            <a:r>
              <a:rPr lang="zh-TW" altLang="en-US" dirty="0"/>
              <a:t>Thread 2: loop 9</a:t>
            </a:r>
          </a:p>
          <a:p>
            <a:r>
              <a:rPr lang="zh-TW" altLang="en-US" dirty="0"/>
              <a:t>Thread 2: loop 10</a:t>
            </a:r>
          </a:p>
          <a:p>
            <a:r>
              <a:rPr lang="zh-TW" altLang="en-US" dirty="0"/>
              <a:t>Thread 2: loop 11</a:t>
            </a:r>
          </a:p>
        </p:txBody>
      </p:sp>
    </p:spTree>
    <p:extLst>
      <p:ext uri="{BB962C8B-B14F-4D97-AF65-F5344CB8AC3E}">
        <p14:creationId xmlns:p14="http://schemas.microsoft.com/office/powerpoint/2010/main" val="2558428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470B-2B7F-4FC7-8CBD-B9E6A920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schedule example (I)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40CFB0-FD16-42E6-9B36-A3485E1D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動態分派</a:t>
            </a:r>
            <a:r>
              <a:rPr lang="en-US" altLang="zh-TW" dirty="0"/>
              <a:t>iterations</a:t>
            </a:r>
            <a:r>
              <a:rPr lang="zh-TW" altLang="en-US" dirty="0"/>
              <a:t> 給沒事的</a:t>
            </a:r>
            <a:r>
              <a:rPr lang="en-US" altLang="zh-TW" dirty="0"/>
              <a:t>thread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96638E-A219-4686-B3B7-D93D8E129BDF}"/>
              </a:ext>
            </a:extLst>
          </p:cNvPr>
          <p:cNvSpPr/>
          <p:nvPr/>
        </p:nvSpPr>
        <p:spPr>
          <a:xfrm>
            <a:off x="677333" y="2150660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schedule(dynamic)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i&lt;16;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89016C-4618-4AEB-A83C-990A60EDE61F}"/>
              </a:ext>
            </a:extLst>
          </p:cNvPr>
          <p:cNvSpPr/>
          <p:nvPr/>
        </p:nvSpPr>
        <p:spPr>
          <a:xfrm>
            <a:off x="8182062" y="2014131"/>
            <a:ext cx="27992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2: loop 0</a:t>
            </a:r>
          </a:p>
          <a:p>
            <a:r>
              <a:rPr lang="zh-TW" altLang="en-US" dirty="0"/>
              <a:t>Thread 2: loop 8</a:t>
            </a:r>
          </a:p>
          <a:p>
            <a:r>
              <a:rPr lang="zh-TW" altLang="en-US" dirty="0"/>
              <a:t>Thread 2: loop 9</a:t>
            </a:r>
          </a:p>
          <a:p>
            <a:r>
              <a:rPr lang="zh-TW" altLang="en-US" dirty="0"/>
              <a:t>Thread 2: loop 10</a:t>
            </a:r>
          </a:p>
          <a:p>
            <a:r>
              <a:rPr lang="zh-TW" altLang="en-US" dirty="0"/>
              <a:t>Thread 2: loop 11</a:t>
            </a:r>
          </a:p>
          <a:p>
            <a:r>
              <a:rPr lang="zh-TW" altLang="en-US" dirty="0"/>
              <a:t>Thread 2: loop 12</a:t>
            </a:r>
          </a:p>
          <a:p>
            <a:r>
              <a:rPr lang="zh-TW" altLang="en-US" dirty="0"/>
              <a:t>Thread 2: loop 13</a:t>
            </a:r>
          </a:p>
          <a:p>
            <a:r>
              <a:rPr lang="zh-TW" altLang="en-US" dirty="0"/>
              <a:t>Thread 2: loop 14</a:t>
            </a:r>
          </a:p>
          <a:p>
            <a:r>
              <a:rPr lang="zh-TW" altLang="en-US" dirty="0"/>
              <a:t>Thread 2: loop 15</a:t>
            </a:r>
          </a:p>
          <a:p>
            <a:r>
              <a:rPr lang="zh-TW" altLang="en-US" dirty="0"/>
              <a:t>Thread 6: loop 1</a:t>
            </a:r>
          </a:p>
          <a:p>
            <a:r>
              <a:rPr lang="zh-TW" altLang="en-US" dirty="0"/>
              <a:t>Thread 5: loop 2</a:t>
            </a:r>
          </a:p>
          <a:p>
            <a:r>
              <a:rPr lang="zh-TW" altLang="en-US" dirty="0"/>
              <a:t>Thread 1: loop 5</a:t>
            </a:r>
          </a:p>
          <a:p>
            <a:r>
              <a:rPr lang="zh-TW" altLang="en-US" dirty="0"/>
              <a:t>Thread 7: loop 3</a:t>
            </a:r>
          </a:p>
          <a:p>
            <a:r>
              <a:rPr lang="zh-TW" altLang="en-US" dirty="0"/>
              <a:t>Thread 0: loop 4</a:t>
            </a:r>
          </a:p>
          <a:p>
            <a:r>
              <a:rPr lang="zh-TW" altLang="en-US" dirty="0"/>
              <a:t>Thread 3: loop 6</a:t>
            </a:r>
          </a:p>
          <a:p>
            <a:r>
              <a:rPr lang="zh-TW" altLang="en-US" dirty="0"/>
              <a:t>Thread 4: loop 7</a:t>
            </a:r>
          </a:p>
        </p:txBody>
      </p:sp>
    </p:spTree>
    <p:extLst>
      <p:ext uri="{BB962C8B-B14F-4D97-AF65-F5344CB8AC3E}">
        <p14:creationId xmlns:p14="http://schemas.microsoft.com/office/powerpoint/2010/main" val="308684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7C57A-F217-43B7-9792-762A1F77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OpenMp教學</a:t>
            </a:r>
          </a:p>
          <a:p>
            <a:endParaRPr lang="zh-TW" altLang="en-US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90A3A5-0F92-44C3-BA25-18F11283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/>
              <a:t>首先設定預設的thread數量，當程式碼中沒有指定thread數量時則會使用預設或是以Logical CPU當作預設值，這邊先預設thread數量為2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$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export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OMP_NUM_THREADS=2</a:t>
            </a:r>
          </a:p>
          <a:p>
            <a:r>
              <a:rPr lang="en-US" dirty="0" err="1">
                <a:latin typeface="Times New Roman"/>
                <a:ea typeface="微軟正黑體"/>
                <a:cs typeface="Times New Roman"/>
              </a:rPr>
              <a:t>OpenMp使用語法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 : #pragma </a:t>
            </a:r>
            <a:r>
              <a:rPr lang="en-US" dirty="0" err="1">
                <a:latin typeface="Times New Roman"/>
                <a:ea typeface="微軟正黑體"/>
                <a:cs typeface="Times New Roman"/>
              </a:rPr>
              <a:t>omp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 &lt;directive&gt; [clause[[,] clause] …]</a:t>
            </a:r>
          </a:p>
          <a:p>
            <a:r>
              <a:rPr lang="en-US" dirty="0" err="1">
                <a:latin typeface="Times New Roman"/>
                <a:ea typeface="微軟正黑體"/>
                <a:cs typeface="Times New Roman"/>
              </a:rPr>
              <a:t>OpenMp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基本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Function</a:t>
            </a:r>
          </a:p>
          <a:p>
            <a:pPr lvl="1"/>
            <a:r>
              <a:rPr lang="en-US" dirty="0" err="1">
                <a:latin typeface="Times New Roman"/>
                <a:ea typeface="微軟正黑體"/>
                <a:cs typeface="Times New Roman"/>
              </a:rPr>
              <a:t>omp_get_thread_num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()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取得目前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id</a:t>
            </a:r>
          </a:p>
          <a:p>
            <a:pPr lvl="1"/>
            <a:r>
              <a:rPr lang="en-US" dirty="0" err="1">
                <a:latin typeface="Times New Roman"/>
                <a:ea typeface="微軟正黑體"/>
                <a:cs typeface="Times New Roman"/>
              </a:rPr>
              <a:t>omp_set_num_threads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(n)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在程式中設定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的數量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dirty="0" err="1">
                <a:latin typeface="Times New Roman"/>
                <a:ea typeface="微軟正黑體"/>
                <a:cs typeface="Times New Roman"/>
              </a:rPr>
              <a:t>omp_get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 _</a:t>
            </a:r>
            <a:r>
              <a:rPr lang="en-US" dirty="0" err="1">
                <a:latin typeface="Times New Roman"/>
                <a:ea typeface="微軟正黑體"/>
                <a:cs typeface="Times New Roman"/>
              </a:rPr>
              <a:t>num_threads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()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取得使用中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的數量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dirty="0" err="1">
                <a:latin typeface="Times New Roman"/>
                <a:ea typeface="微軟正黑體"/>
                <a:cs typeface="Times New Roman"/>
              </a:rPr>
              <a:t>omp_set_schedule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()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設定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schedule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的方法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9958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470B-2B7F-4FC7-8CBD-B9E6A920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schedule example</a:t>
            </a:r>
            <a:r>
              <a:rPr lang="zh-TW" altLang="en-US" dirty="0"/>
              <a:t> 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40CFB0-FD16-42E6-9B36-A3485E1D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動態分派</a:t>
            </a:r>
            <a:r>
              <a:rPr lang="en-US" altLang="zh-TW" dirty="0"/>
              <a:t>iterations</a:t>
            </a:r>
            <a:r>
              <a:rPr lang="zh-TW" altLang="en-US" dirty="0"/>
              <a:t> 給沒事的</a:t>
            </a:r>
            <a:r>
              <a:rPr lang="en-US" altLang="zh-TW" dirty="0"/>
              <a:t>thread</a:t>
            </a:r>
            <a:r>
              <a:rPr lang="zh-TW" altLang="en-US" dirty="0"/>
              <a:t>，每個</a:t>
            </a:r>
            <a:r>
              <a:rPr lang="en-US" altLang="zh-TW" dirty="0"/>
              <a:t>thread</a:t>
            </a:r>
            <a:r>
              <a:rPr lang="zh-TW" altLang="en-US" dirty="0"/>
              <a:t>負責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iterations.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96638E-A219-4686-B3B7-D93D8E129BDF}"/>
              </a:ext>
            </a:extLst>
          </p:cNvPr>
          <p:cNvSpPr/>
          <p:nvPr/>
        </p:nvSpPr>
        <p:spPr>
          <a:xfrm>
            <a:off x="677333" y="2150660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schedule(dynamic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i&lt;16;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54E1B-59A2-4BD2-A36B-178BE19104D0}"/>
              </a:ext>
            </a:extLst>
          </p:cNvPr>
          <p:cNvSpPr/>
          <p:nvPr/>
        </p:nvSpPr>
        <p:spPr>
          <a:xfrm>
            <a:off x="8198841" y="2150660"/>
            <a:ext cx="2723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3: loop 0</a:t>
            </a:r>
          </a:p>
          <a:p>
            <a:r>
              <a:rPr lang="zh-TW" altLang="en-US" dirty="0"/>
              <a:t>Thread 3: loop 1</a:t>
            </a:r>
          </a:p>
          <a:p>
            <a:r>
              <a:rPr lang="zh-TW" altLang="en-US" dirty="0"/>
              <a:t>Thread 3: loop 2</a:t>
            </a:r>
          </a:p>
          <a:p>
            <a:r>
              <a:rPr lang="zh-TW" altLang="en-US" dirty="0"/>
              <a:t>Thread 3: loop 3</a:t>
            </a:r>
          </a:p>
          <a:p>
            <a:r>
              <a:rPr lang="zh-TW" altLang="en-US" dirty="0"/>
              <a:t>Thread 7: loop 8</a:t>
            </a:r>
          </a:p>
          <a:p>
            <a:r>
              <a:rPr lang="zh-TW" altLang="en-US" dirty="0"/>
              <a:t>Thread 7: loop 9</a:t>
            </a:r>
          </a:p>
          <a:p>
            <a:r>
              <a:rPr lang="zh-TW" altLang="en-US" dirty="0"/>
              <a:t>Thread 7: loop 10</a:t>
            </a:r>
          </a:p>
          <a:p>
            <a:r>
              <a:rPr lang="zh-TW" altLang="en-US" dirty="0"/>
              <a:t>Thread 7: loop 11</a:t>
            </a:r>
          </a:p>
          <a:p>
            <a:r>
              <a:rPr lang="zh-TW" altLang="en-US" dirty="0"/>
              <a:t>Thread 1: loop 4</a:t>
            </a:r>
          </a:p>
          <a:p>
            <a:r>
              <a:rPr lang="zh-TW" altLang="en-US" dirty="0"/>
              <a:t>Thread 1: loop 5</a:t>
            </a:r>
          </a:p>
          <a:p>
            <a:r>
              <a:rPr lang="zh-TW" altLang="en-US" dirty="0"/>
              <a:t>Thread 1: loop 6</a:t>
            </a:r>
          </a:p>
          <a:p>
            <a:r>
              <a:rPr lang="zh-TW" altLang="en-US" dirty="0"/>
              <a:t>Thread 1: loop 7</a:t>
            </a:r>
          </a:p>
          <a:p>
            <a:r>
              <a:rPr lang="zh-TW" altLang="en-US" dirty="0"/>
              <a:t>Thread 5: loop 12</a:t>
            </a:r>
          </a:p>
          <a:p>
            <a:r>
              <a:rPr lang="zh-TW" altLang="en-US" dirty="0"/>
              <a:t>Thread 5: loop 13</a:t>
            </a:r>
          </a:p>
          <a:p>
            <a:r>
              <a:rPr lang="zh-TW" altLang="en-US" dirty="0"/>
              <a:t>Thread 5: loop 14</a:t>
            </a:r>
          </a:p>
          <a:p>
            <a:r>
              <a:rPr lang="zh-TW" altLang="en-US" dirty="0"/>
              <a:t>Thread 5: loop 15</a:t>
            </a:r>
          </a:p>
        </p:txBody>
      </p:sp>
    </p:spTree>
    <p:extLst>
      <p:ext uri="{BB962C8B-B14F-4D97-AF65-F5344CB8AC3E}">
        <p14:creationId xmlns:p14="http://schemas.microsoft.com/office/powerpoint/2010/main" val="1454516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FA13F-C396-4CC3-B274-6735BF5C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Guided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DA8CF-CC94-4305-881C-E13BA1EE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0949"/>
            <a:ext cx="7208317" cy="5017451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guided </a:t>
            </a:r>
            <a:r>
              <a:rPr lang="zh-TW" altLang="en-US" sz="2000" dirty="0"/>
              <a:t>的 </a:t>
            </a:r>
            <a:r>
              <a:rPr lang="en-US" altLang="zh-TW" sz="2000" dirty="0"/>
              <a:t>chunk </a:t>
            </a:r>
            <a:r>
              <a:rPr lang="zh-TW" altLang="en-US" sz="2000" dirty="0"/>
              <a:t>切割方法和 </a:t>
            </a:r>
            <a:r>
              <a:rPr lang="en-US" altLang="zh-TW" sz="2000" dirty="0"/>
              <a:t>static</a:t>
            </a:r>
            <a:r>
              <a:rPr lang="zh-TW" altLang="en-US" sz="2000" dirty="0"/>
              <a:t>、</a:t>
            </a:r>
            <a:r>
              <a:rPr lang="en-US" altLang="zh-TW" sz="2000" dirty="0"/>
              <a:t>dynamic </a:t>
            </a:r>
            <a:r>
              <a:rPr lang="zh-TW" altLang="en-US" sz="2000" dirty="0"/>
              <a:t>不一樣；他會以「遞減」的數目，來分割出 </a:t>
            </a:r>
            <a:r>
              <a:rPr lang="en-US" altLang="zh-TW" sz="2000" dirty="0"/>
              <a:t>chunk</a:t>
            </a:r>
            <a:r>
              <a:rPr lang="zh-TW" altLang="en-US" sz="2000" dirty="0"/>
              <a:t>。而 </a:t>
            </a:r>
            <a:r>
              <a:rPr lang="en-US" altLang="zh-TW" sz="2000" dirty="0"/>
              <a:t>chunk </a:t>
            </a:r>
            <a:r>
              <a:rPr lang="zh-TW" altLang="en-US" sz="2000" dirty="0"/>
              <a:t>的分配方式，則是和 </a:t>
            </a:r>
            <a:r>
              <a:rPr lang="en-US" altLang="zh-TW" sz="2000" dirty="0"/>
              <a:t>dynamic </a:t>
            </a:r>
            <a:r>
              <a:rPr lang="zh-TW" altLang="en-US" sz="2000" dirty="0"/>
              <a:t>一樣是動態的分配。而遞減的方式，大約會以指數的方式遞減到指定的 </a:t>
            </a:r>
            <a:r>
              <a:rPr lang="en-US" altLang="zh-TW" sz="2000" dirty="0" err="1"/>
              <a:t>chunk_size</a:t>
            </a:r>
            <a:r>
              <a:rPr lang="zh-TW" altLang="en-US" sz="2000" dirty="0"/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B930D7-05AF-4104-8132-C49075DAC7F5}"/>
              </a:ext>
            </a:extLst>
          </p:cNvPr>
          <p:cNvSpPr/>
          <p:nvPr/>
        </p:nvSpPr>
        <p:spPr>
          <a:xfrm>
            <a:off x="677334" y="2803954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num_threads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712DBD-24BE-4994-A1FF-037C3FF335F4}"/>
              </a:ext>
            </a:extLst>
          </p:cNvPr>
          <p:cNvSpPr/>
          <p:nvPr/>
        </p:nvSpPr>
        <p:spPr>
          <a:xfrm>
            <a:off x="7885651" y="75501"/>
            <a:ext cx="28662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Thread 1: loop 0</a:t>
            </a:r>
          </a:p>
          <a:p>
            <a:r>
              <a:rPr lang="zh-TW" altLang="en-US" sz="1200" dirty="0"/>
              <a:t>Thread 1: loop 1</a:t>
            </a:r>
          </a:p>
          <a:p>
            <a:r>
              <a:rPr lang="zh-TW" altLang="en-US" sz="1200" dirty="0"/>
              <a:t>Thread 1: loop 2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22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23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24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25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26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27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44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45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46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47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48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49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50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51</a:t>
            </a:r>
            <a:endParaRPr lang="en-US" altLang="zh-TW" sz="1200" dirty="0">
              <a:solidFill>
                <a:srgbClr val="FFFF00"/>
              </a:solidFill>
            </a:endParaRP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52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53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54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55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56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57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58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59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60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61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62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63</a:t>
            </a:r>
          </a:p>
          <a:p>
            <a:r>
              <a:rPr lang="en-US" altLang="zh-TW" sz="1200" dirty="0"/>
              <a:t>Thread 3: loop 15</a:t>
            </a:r>
          </a:p>
          <a:p>
            <a:r>
              <a:rPr lang="en-US" altLang="zh-TW" sz="1200" dirty="0"/>
              <a:t>Thread 3: loop 16</a:t>
            </a:r>
          </a:p>
          <a:p>
            <a:r>
              <a:rPr lang="en-US" altLang="zh-TW" sz="1200" dirty="0"/>
              <a:t>Thread 3: loop 17</a:t>
            </a:r>
          </a:p>
          <a:p>
            <a:r>
              <a:rPr lang="en-US" altLang="zh-TW" sz="1200" dirty="0"/>
              <a:t>Thread 3: loop 18</a:t>
            </a:r>
          </a:p>
          <a:p>
            <a:r>
              <a:rPr lang="en-US" altLang="zh-TW" sz="1200" dirty="0"/>
              <a:t>Thread 3: loop 19</a:t>
            </a:r>
          </a:p>
          <a:p>
            <a:r>
              <a:rPr lang="en-US" altLang="zh-TW" sz="1200" dirty="0"/>
              <a:t>Thread 3: loop 20</a:t>
            </a:r>
          </a:p>
          <a:p>
            <a:r>
              <a:rPr lang="en-US" altLang="zh-TW" sz="1200" dirty="0"/>
              <a:t>Thread 3: loop 21</a:t>
            </a:r>
          </a:p>
          <a:p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41711A-E82C-4BAF-8A54-AE4541F109B4}"/>
              </a:ext>
            </a:extLst>
          </p:cNvPr>
          <p:cNvSpPr/>
          <p:nvPr/>
        </p:nvSpPr>
        <p:spPr>
          <a:xfrm>
            <a:off x="9580228" y="75501"/>
            <a:ext cx="26844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Thread 6: loop 33</a:t>
            </a:r>
          </a:p>
          <a:p>
            <a:r>
              <a:rPr lang="en-US" altLang="zh-TW" sz="1200" dirty="0"/>
              <a:t>Thread 6: loop 34</a:t>
            </a:r>
          </a:p>
          <a:p>
            <a:r>
              <a:rPr lang="en-US" altLang="zh-TW" sz="1200" dirty="0"/>
              <a:t>Thread 6: loop 35</a:t>
            </a:r>
          </a:p>
          <a:p>
            <a:r>
              <a:rPr lang="en-US" altLang="zh-TW" sz="1200" dirty="0"/>
              <a:t>Thread 6: loop 36</a:t>
            </a:r>
          </a:p>
          <a:p>
            <a:r>
              <a:rPr lang="en-US" altLang="zh-TW" sz="1200" dirty="0"/>
              <a:t>Thread 1: loop 3</a:t>
            </a:r>
          </a:p>
          <a:p>
            <a:r>
              <a:rPr lang="en-US" altLang="zh-TW" sz="1200" dirty="0"/>
              <a:t>Thread 1: loop 4</a:t>
            </a:r>
          </a:p>
          <a:p>
            <a:r>
              <a:rPr lang="en-US" altLang="zh-TW" sz="1200" dirty="0"/>
              <a:t>Thread 1: loop 5</a:t>
            </a:r>
          </a:p>
          <a:p>
            <a:r>
              <a:rPr lang="en-US" altLang="zh-TW" sz="1200" dirty="0"/>
              <a:t>Thread 1: loop 6</a:t>
            </a:r>
          </a:p>
          <a:p>
            <a:r>
              <a:rPr lang="en-US" altLang="zh-TW" sz="1200" dirty="0"/>
              <a:t>Thread 1: loop 7</a:t>
            </a:r>
          </a:p>
          <a:p>
            <a:r>
              <a:rPr lang="en-US" altLang="zh-TW" sz="1200" dirty="0"/>
              <a:t>Thread 7: loop 8</a:t>
            </a:r>
          </a:p>
          <a:p>
            <a:r>
              <a:rPr lang="en-US" altLang="zh-TW" sz="1200" dirty="0"/>
              <a:t>Thread 7: loop 9</a:t>
            </a:r>
          </a:p>
          <a:p>
            <a:r>
              <a:rPr lang="en-US" altLang="zh-TW" sz="1200" dirty="0"/>
              <a:t>Thread 7: loop 10</a:t>
            </a:r>
          </a:p>
          <a:p>
            <a:r>
              <a:rPr lang="en-US" altLang="zh-TW" sz="1200" dirty="0"/>
              <a:t>Thread 4: loop 28</a:t>
            </a:r>
          </a:p>
          <a:p>
            <a:r>
              <a:rPr lang="en-US" altLang="zh-TW" sz="1200" dirty="0"/>
              <a:t>Thread 4: loop 29</a:t>
            </a:r>
          </a:p>
          <a:p>
            <a:r>
              <a:rPr lang="en-US" altLang="zh-TW" sz="1200" dirty="0"/>
              <a:t>Thread 4: loop 30</a:t>
            </a:r>
          </a:p>
          <a:p>
            <a:r>
              <a:rPr lang="en-US" altLang="zh-TW" sz="1200" dirty="0"/>
              <a:t>Thread 4: loop 31</a:t>
            </a:r>
          </a:p>
          <a:p>
            <a:r>
              <a:rPr lang="en-US" altLang="zh-TW" sz="1200" dirty="0"/>
              <a:t>Thread 4: loop 32</a:t>
            </a:r>
          </a:p>
          <a:p>
            <a:r>
              <a:rPr lang="en-US" altLang="zh-TW" sz="1200" dirty="0"/>
              <a:t>Thread 7: loop 11</a:t>
            </a:r>
          </a:p>
          <a:p>
            <a:r>
              <a:rPr lang="en-US" altLang="zh-TW" sz="1200" dirty="0"/>
              <a:t>Thread 7: loop 12</a:t>
            </a:r>
          </a:p>
          <a:p>
            <a:r>
              <a:rPr lang="en-US" altLang="zh-TW" sz="1200" dirty="0"/>
              <a:t>Thread 7: loop 13</a:t>
            </a:r>
          </a:p>
          <a:p>
            <a:r>
              <a:rPr lang="en-US" altLang="zh-TW" sz="1200" dirty="0"/>
              <a:t>Thread 7: loop 14</a:t>
            </a:r>
          </a:p>
          <a:p>
            <a:r>
              <a:rPr lang="en-US" altLang="zh-TW" sz="1200" dirty="0"/>
              <a:t>Thread 2: loop 41</a:t>
            </a:r>
          </a:p>
          <a:p>
            <a:r>
              <a:rPr lang="en-US" altLang="zh-TW" sz="1200" dirty="0"/>
              <a:t>Thread 2: loop 42</a:t>
            </a:r>
          </a:p>
          <a:p>
            <a:r>
              <a:rPr lang="en-US" altLang="zh-TW" sz="1200" dirty="0"/>
              <a:t>Thread 2: loop 43</a:t>
            </a:r>
          </a:p>
          <a:p>
            <a:r>
              <a:rPr lang="en-US" altLang="zh-TW" sz="1200" dirty="0"/>
              <a:t>Thread 5: loop 37</a:t>
            </a:r>
          </a:p>
          <a:p>
            <a:r>
              <a:rPr lang="en-US" altLang="zh-TW" sz="1200" dirty="0"/>
              <a:t>Thread 5: loop 38</a:t>
            </a:r>
          </a:p>
          <a:p>
            <a:r>
              <a:rPr lang="en-US" altLang="zh-TW" sz="1200" dirty="0"/>
              <a:t>Thread 5: loop 39</a:t>
            </a:r>
          </a:p>
          <a:p>
            <a:r>
              <a:rPr lang="en-US" altLang="zh-TW" sz="1200" dirty="0"/>
              <a:t>Thread 5: loop 40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2539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Region Constructs --- Parallel Directive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Limitations: </a:t>
            </a:r>
          </a:p>
          <a:p>
            <a:pPr lvl="1"/>
            <a:r>
              <a:rPr lang="en-US" altLang="zh-TW" sz="2400" dirty="0"/>
              <a:t> A parallel region must be a structured block that does not span multiple routines or code files   </a:t>
            </a:r>
          </a:p>
          <a:p>
            <a:pPr lvl="1"/>
            <a:r>
              <a:rPr lang="en-US" altLang="zh-TW" sz="2400" dirty="0"/>
              <a:t>It is illegal to </a:t>
            </a:r>
            <a:r>
              <a:rPr lang="en-US" altLang="zh-TW" sz="2400" dirty="0">
                <a:solidFill>
                  <a:srgbClr val="FFFF00"/>
                </a:solidFill>
              </a:rPr>
              <a:t>branch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goto</a:t>
            </a:r>
            <a:r>
              <a:rPr lang="en-US" altLang="zh-TW" sz="2400" dirty="0"/>
              <a:t>) into or out of a parallel region, but you could call other functions within a parallel region  </a:t>
            </a:r>
          </a:p>
        </p:txBody>
      </p:sp>
    </p:spTree>
    <p:extLst>
      <p:ext uri="{BB962C8B-B14F-4D97-AF65-F5344CB8AC3E}">
        <p14:creationId xmlns:p14="http://schemas.microsoft.com/office/powerpoint/2010/main" val="447395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Parallel Region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4789"/>
            <a:ext cx="5324073" cy="5017451"/>
          </a:xfrm>
        </p:spPr>
        <p:txBody>
          <a:bodyPr>
            <a:normAutofit/>
          </a:bodyPr>
          <a:lstStyle/>
          <a:p>
            <a:r>
              <a:rPr lang="en-US" altLang="zh-TW" dirty="0"/>
              <a:t>check if nested parallel regions are enabled </a:t>
            </a:r>
          </a:p>
          <a:p>
            <a:pPr lvl="1"/>
            <a:r>
              <a:rPr lang="en-US" altLang="zh-TW" dirty="0" err="1">
                <a:solidFill>
                  <a:srgbClr val="FFFF00"/>
                </a:solidFill>
              </a:rPr>
              <a:t>omp_get_nested</a:t>
            </a:r>
            <a:r>
              <a:rPr lang="en-US" altLang="zh-TW" dirty="0"/>
              <a:t> ()</a:t>
            </a:r>
          </a:p>
          <a:p>
            <a:endParaRPr lang="en-US" altLang="zh-TW" dirty="0"/>
          </a:p>
          <a:p>
            <a:r>
              <a:rPr lang="en-US" altLang="zh-TW" dirty="0"/>
              <a:t>To disable/enable nested parallel regions:   </a:t>
            </a:r>
          </a:p>
          <a:p>
            <a:pPr lvl="1"/>
            <a:r>
              <a:rPr lang="en-US" altLang="zh-TW" dirty="0" err="1">
                <a:solidFill>
                  <a:srgbClr val="FFFF00"/>
                </a:solidFill>
              </a:rPr>
              <a:t>omp_set_nested</a:t>
            </a:r>
            <a:r>
              <a:rPr lang="en-US" altLang="zh-TW" dirty="0"/>
              <a:t> (bool) </a:t>
            </a:r>
          </a:p>
          <a:p>
            <a:pPr lvl="1"/>
            <a:r>
              <a:rPr lang="en-US" altLang="zh-TW" dirty="0"/>
              <a:t>Setting of the </a:t>
            </a:r>
            <a:r>
              <a:rPr lang="en-US" altLang="zh-TW" dirty="0">
                <a:solidFill>
                  <a:srgbClr val="FFFF00"/>
                </a:solidFill>
              </a:rPr>
              <a:t>OMP_NESTED</a:t>
            </a:r>
            <a:r>
              <a:rPr lang="en-US" altLang="zh-TW" dirty="0"/>
              <a:t> environment variable</a:t>
            </a:r>
          </a:p>
          <a:p>
            <a:r>
              <a:rPr lang="en-US" altLang="zh-TW" dirty="0"/>
              <a:t>If nested is not supported or enabled: </a:t>
            </a:r>
          </a:p>
          <a:p>
            <a:pPr lvl="1"/>
            <a:r>
              <a:rPr lang="en-US" altLang="zh-TW" dirty="0"/>
              <a:t>Only one thread is created for the nested parallel region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619251"/>
            <a:ext cx="6610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05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E8860-2962-4A04-B6A9-7C4EB079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9: nested parallel region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599FA-7B81-4737-AB9C-27C1A3B73BB9}"/>
              </a:ext>
            </a:extLst>
          </p:cNvPr>
          <p:cNvSpPr/>
          <p:nvPr/>
        </p:nvSpPr>
        <p:spPr>
          <a:xfrm>
            <a:off x="741026" y="1225689"/>
            <a:ext cx="84868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#include &lt;stdio.h&gt;</a:t>
            </a:r>
          </a:p>
          <a:p>
            <a:r>
              <a:rPr lang="zh-TW" altLang="en-US" dirty="0"/>
              <a:t>#include &lt;omp.h&gt;</a:t>
            </a:r>
          </a:p>
          <a:p>
            <a:endParaRPr lang="zh-TW" altLang="en-US" dirty="0"/>
          </a:p>
          <a:p>
            <a:r>
              <a:rPr lang="zh-TW" altLang="en-US" dirty="0"/>
              <a:t>int main(){</a:t>
            </a:r>
          </a:p>
          <a:p>
            <a:endParaRPr lang="zh-TW" altLang="en-US" dirty="0"/>
          </a:p>
          <a:p>
            <a:r>
              <a:rPr lang="en-US" altLang="zh-TW" dirty="0"/>
              <a:t>	</a:t>
            </a:r>
            <a:r>
              <a:rPr lang="zh-TW" altLang="en-US" dirty="0"/>
              <a:t>if(!omp_get_nested()){</a:t>
            </a:r>
          </a:p>
          <a:p>
            <a:r>
              <a:rPr lang="zh-TW" altLang="en-US" dirty="0"/>
              <a:t>                omp_set_nested(1);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}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#pragma omp parallel num_threads(2)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	</a:t>
            </a:r>
            <a:r>
              <a:rPr lang="zh-TW" altLang="en-US" dirty="0"/>
              <a:t>{</a:t>
            </a:r>
          </a:p>
          <a:p>
            <a:r>
              <a:rPr lang="zh-TW" altLang="en-US" dirty="0"/>
              <a:t>           #pragma omp parallel num_threads(3)</a:t>
            </a:r>
          </a:p>
          <a:p>
            <a:r>
              <a:rPr lang="zh-TW" altLang="en-US" dirty="0"/>
              <a:t>           {</a:t>
            </a:r>
          </a:p>
          <a:p>
            <a:r>
              <a:rPr lang="zh-TW" altLang="en-US" dirty="0"/>
              <a:t>                printf("Thread %d: hello world!\n", omp_get_thread_num());</a:t>
            </a:r>
          </a:p>
          <a:p>
            <a:r>
              <a:rPr lang="zh-TW" altLang="en-US" dirty="0"/>
              <a:t>           }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	</a:t>
            </a:r>
            <a:r>
              <a:rPr lang="zh-TW" altLang="en-US" dirty="0"/>
              <a:t>}</a:t>
            </a:r>
          </a:p>
          <a:p>
            <a:r>
              <a:rPr lang="zh-TW" altLang="en-US" dirty="0"/>
              <a:t>   return 0;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EFF120-E367-421C-9DC7-7A1455C6A2EF}"/>
              </a:ext>
            </a:extLst>
          </p:cNvPr>
          <p:cNvSpPr/>
          <p:nvPr/>
        </p:nvSpPr>
        <p:spPr>
          <a:xfrm>
            <a:off x="7535835" y="2082054"/>
            <a:ext cx="351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2: hello world!</a:t>
            </a:r>
          </a:p>
          <a:p>
            <a:r>
              <a:rPr lang="zh-TW" altLang="en-US" dirty="0"/>
              <a:t>Thread 0: hello world!</a:t>
            </a:r>
          </a:p>
          <a:p>
            <a:r>
              <a:rPr lang="zh-TW" altLang="en-US" dirty="0"/>
              <a:t>Thread 2: hello world!</a:t>
            </a:r>
          </a:p>
          <a:p>
            <a:r>
              <a:rPr lang="zh-TW" altLang="en-US" dirty="0"/>
              <a:t>Thread 0: hello world!</a:t>
            </a:r>
          </a:p>
          <a:p>
            <a:r>
              <a:rPr lang="zh-TW" altLang="en-US" dirty="0"/>
              <a:t>Thread 1: hello world!</a:t>
            </a:r>
          </a:p>
          <a:p>
            <a:r>
              <a:rPr lang="zh-TW" altLang="en-US" dirty="0"/>
              <a:t>Thread 1: hello world!</a:t>
            </a:r>
          </a:p>
        </p:txBody>
      </p:sp>
    </p:spTree>
    <p:extLst>
      <p:ext uri="{BB962C8B-B14F-4D97-AF65-F5344CB8AC3E}">
        <p14:creationId xmlns:p14="http://schemas.microsoft.com/office/powerpoint/2010/main" val="2457063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Synchronization Construct  </a:t>
            </a:r>
          </a:p>
          <a:p>
            <a:r>
              <a:rPr lang="en-US" altLang="zh-TW" dirty="0"/>
              <a:t>Date Scope Attribute Clauses  </a:t>
            </a:r>
          </a:p>
          <a:p>
            <a:r>
              <a:rPr lang="en-US" altLang="zh-TW" dirty="0"/>
              <a:t>Run-Time Library Routines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037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Synchronization Constructs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For synchronization purpose among threads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Synchronization Directives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master</a:t>
            </a:r>
            <a:r>
              <a:rPr lang="en-US" altLang="zh-TW" dirty="0"/>
              <a:t>: only executed by the master thread </a:t>
            </a:r>
          </a:p>
          <a:p>
            <a:pPr lvl="2"/>
            <a:r>
              <a:rPr lang="en-US" altLang="zh-TW" dirty="0"/>
              <a:t>No implicit barrier at the end </a:t>
            </a:r>
          </a:p>
          <a:p>
            <a:pPr lvl="2"/>
            <a:r>
              <a:rPr lang="en-US" altLang="zh-TW" dirty="0"/>
              <a:t>More efficient than SINGLE directive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critical</a:t>
            </a:r>
            <a:r>
              <a:rPr lang="en-US" altLang="zh-TW" dirty="0"/>
              <a:t>: must be executed by only one thread at a time </a:t>
            </a:r>
          </a:p>
          <a:p>
            <a:pPr lvl="2"/>
            <a:r>
              <a:rPr lang="en-US" altLang="zh-TW" dirty="0"/>
              <a:t>Threads will be blocked until the critical section is clear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barrier</a:t>
            </a:r>
            <a:r>
              <a:rPr lang="en-US" altLang="zh-TW" dirty="0"/>
              <a:t>: blocked until all threads reach the call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atomic</a:t>
            </a:r>
            <a:r>
              <a:rPr lang="en-US" altLang="zh-TW" dirty="0"/>
              <a:t>: memory location must be updated atomically provide a mini-critical section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151117"/>
            <a:ext cx="6400800" cy="10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95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540A5-D2EC-440B-8F3B-C02AF76C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10: critical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2BCFE5-FA83-4961-BB6B-F8EAFB7D1300}"/>
              </a:ext>
            </a:extLst>
          </p:cNvPr>
          <p:cNvSpPr/>
          <p:nvPr/>
        </p:nvSpPr>
        <p:spPr>
          <a:xfrm>
            <a:off x="799751" y="1270000"/>
            <a:ext cx="85707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#include &lt;stdio.h&gt;</a:t>
            </a:r>
          </a:p>
          <a:p>
            <a:r>
              <a:rPr lang="zh-TW" altLang="en-US" sz="1600" dirty="0"/>
              <a:t>#include &lt;stdlib.h&gt;</a:t>
            </a:r>
          </a:p>
          <a:p>
            <a:r>
              <a:rPr lang="zh-TW" altLang="en-US" sz="1600" dirty="0"/>
              <a:t>#include &lt;omp.h&gt;</a:t>
            </a:r>
          </a:p>
          <a:p>
            <a:r>
              <a:rPr lang="zh-TW" altLang="en-US" sz="1600" dirty="0"/>
              <a:t>int main(){</a:t>
            </a:r>
          </a:p>
          <a:p>
            <a:r>
              <a:rPr lang="zh-TW" altLang="en-US" sz="1600" dirty="0"/>
              <a:t>        int sum = 0;</a:t>
            </a:r>
          </a:p>
          <a:p>
            <a:r>
              <a:rPr lang="zh-TW" altLang="en-US" sz="1600" dirty="0"/>
              <a:t>        int i, j;</a:t>
            </a:r>
          </a:p>
          <a:p>
            <a:r>
              <a:rPr lang="zh-TW" altLang="en-US" sz="1600" dirty="0"/>
              <a:t>        double start;</a:t>
            </a:r>
          </a:p>
          <a:p>
            <a:endParaRPr lang="zh-TW" altLang="en-US" sz="1600" dirty="0"/>
          </a:p>
          <a:p>
            <a:r>
              <a:rPr lang="zh-TW" altLang="en-US" sz="1600" dirty="0"/>
              <a:t>        start = omp_get_wtime();</a:t>
            </a:r>
          </a:p>
          <a:p>
            <a:r>
              <a:rPr lang="zh-TW" altLang="en-US" sz="1600" dirty="0"/>
              <a:t>        #pragma omp p</a:t>
            </a:r>
            <a:r>
              <a:rPr lang="en-US" altLang="zh-TW" sz="1600" dirty="0"/>
              <a:t>a</a:t>
            </a:r>
            <a:r>
              <a:rPr lang="zh-TW" altLang="en-US" sz="1600" dirty="0"/>
              <a:t>rallel for private(j)</a:t>
            </a:r>
          </a:p>
          <a:p>
            <a:r>
              <a:rPr lang="zh-TW" altLang="en-US" sz="1600" dirty="0"/>
              <a:t>        for(i=0; i&lt;10000; i++){</a:t>
            </a:r>
          </a:p>
          <a:p>
            <a:r>
              <a:rPr lang="zh-TW" altLang="en-US" sz="1600" dirty="0"/>
              <a:t>                for(j=0; j&lt;50000; j++){</a:t>
            </a:r>
          </a:p>
          <a:p>
            <a:r>
              <a:rPr lang="zh-TW" altLang="en-US" sz="1600" dirty="0"/>
              <a:t>                        #pragma omp </a:t>
            </a:r>
            <a:r>
              <a:rPr lang="zh-TW" altLang="en-US" sz="1600" dirty="0">
                <a:solidFill>
                  <a:srgbClr val="FFFF00"/>
                </a:solidFill>
              </a:rPr>
              <a:t>critical</a:t>
            </a:r>
          </a:p>
          <a:p>
            <a:r>
              <a:rPr lang="zh-TW" altLang="en-US" sz="1600" dirty="0"/>
              <a:t>                        {</a:t>
            </a:r>
          </a:p>
          <a:p>
            <a:r>
              <a:rPr lang="zh-TW" altLang="en-US" sz="1600" dirty="0"/>
              <a:t>                        sum += 1;</a:t>
            </a:r>
          </a:p>
          <a:p>
            <a:r>
              <a:rPr lang="zh-TW" altLang="en-US" sz="1600" dirty="0"/>
              <a:t>                        }</a:t>
            </a:r>
          </a:p>
          <a:p>
            <a:r>
              <a:rPr lang="zh-TW" altLang="en-US" sz="1600" dirty="0"/>
              <a:t>                }</a:t>
            </a:r>
          </a:p>
          <a:p>
            <a:r>
              <a:rPr lang="zh-TW" altLang="en-US" sz="1600" dirty="0"/>
              <a:t>        }</a:t>
            </a:r>
          </a:p>
          <a:p>
            <a:endParaRPr lang="zh-TW" altLang="en-US" sz="1600" dirty="0"/>
          </a:p>
          <a:p>
            <a:r>
              <a:rPr lang="zh-TW" altLang="en-US" sz="1600" dirty="0"/>
              <a:t>        printf("reduction sum: %d: time %4g second\n", sum, omp_get_wtime()-start);</a:t>
            </a:r>
            <a:endParaRPr lang="en-US" altLang="zh-TW" sz="1600" dirty="0"/>
          </a:p>
          <a:p>
            <a:r>
              <a:rPr lang="en-US" altLang="zh-TW" sz="1600" dirty="0"/>
              <a:t>        return 0;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3969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E6EDE-32F3-40D9-9690-AC0FC874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 reduction, atomic, and critical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B2456-7EE8-461C-B44F-B22879C1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results of example 7, 8, and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133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LOCK </a:t>
            </a:r>
            <a:r>
              <a:rPr lang="en-US" altLang="zh-TW" dirty="0" err="1"/>
              <a:t>OpenMP</a:t>
            </a:r>
            <a:r>
              <a:rPr lang="en-US" altLang="zh-TW" dirty="0"/>
              <a:t> Routine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void </a:t>
            </a:r>
            <a:r>
              <a:rPr lang="en-US" altLang="zh-TW" dirty="0" err="1"/>
              <a:t>omp_init_lock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Initializes a lock associated with the lock variable 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omp_destroy_lock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Disassociates the given lock variable from any locks 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omp_set_lock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Force the thread to wait until the specified lock is available  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omp_unset_lock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Releases the lock from the executing subroutine  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omp_test_lock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Attempts to set a lock, but does NOT block if unavailable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7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1361392-E6C3-4A8D-AD48-A6FBF32C9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OpenMP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D4EB203-4E3E-4310-8913-B99802946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200" dirty="0">
                <a:solidFill>
                  <a:schemeClr val="tx1"/>
                </a:solidFill>
              </a:rPr>
              <a:t>Set of compiler directives and an API for C, C++, FORTRAN </a:t>
            </a:r>
          </a:p>
          <a:p>
            <a:r>
              <a:rPr lang="en-US" altLang="zh-TW" sz="2200" dirty="0">
                <a:solidFill>
                  <a:schemeClr val="tx1"/>
                </a:solidFill>
              </a:rPr>
              <a:t>Provides support for parallel programming in shared-memory environments</a:t>
            </a:r>
          </a:p>
          <a:p>
            <a:r>
              <a:rPr lang="en-US" altLang="zh-TW" sz="2200" dirty="0">
                <a:solidFill>
                  <a:schemeClr val="tx1"/>
                </a:solidFill>
              </a:rPr>
              <a:t>Identifies </a:t>
            </a:r>
            <a:r>
              <a:rPr lang="en-US" altLang="zh-TW" sz="2200" b="1" dirty="0">
                <a:solidFill>
                  <a:schemeClr val="tx1"/>
                </a:solidFill>
              </a:rPr>
              <a:t>parallel regions </a:t>
            </a:r>
            <a:r>
              <a:rPr lang="en-US" altLang="zh-TW" sz="2200" dirty="0">
                <a:solidFill>
                  <a:schemeClr val="tx1"/>
                </a:solidFill>
              </a:rPr>
              <a:t>– blocks of code that can run in parallel</a:t>
            </a:r>
          </a:p>
          <a:p>
            <a:endParaRPr lang="en-US" altLang="zh-TW" sz="2200" dirty="0">
              <a:solidFill>
                <a:schemeClr val="tx1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200" b="1" dirty="0">
                <a:solidFill>
                  <a:schemeClr val="tx1"/>
                </a:solidFill>
              </a:rPr>
              <a:t>#pragma </a:t>
            </a:r>
            <a:r>
              <a:rPr lang="en-US" altLang="zh-TW" sz="2200" b="1" dirty="0" err="1">
                <a:solidFill>
                  <a:schemeClr val="tx1"/>
                </a:solidFill>
              </a:rPr>
              <a:t>omp</a:t>
            </a:r>
            <a:r>
              <a:rPr lang="en-US" altLang="zh-TW" sz="2200" b="1" dirty="0">
                <a:solidFill>
                  <a:schemeClr val="tx1"/>
                </a:solidFill>
              </a:rPr>
              <a:t> parallel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Create as many threads as there are cores</a:t>
            </a:r>
          </a:p>
          <a:p>
            <a:pPr lvl="1"/>
            <a:endParaRPr lang="en-US" altLang="zh-TW" sz="2200" dirty="0">
              <a:solidFill>
                <a:schemeClr val="tx1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da-DK" altLang="zh-TW" sz="2200" b="1" dirty="0">
                <a:solidFill>
                  <a:schemeClr val="tx1"/>
                </a:solidFill>
              </a:rPr>
              <a:t>#pragma omp parallel for </a:t>
            </a:r>
          </a:p>
          <a:p>
            <a:pPr>
              <a:buFont typeface="Monotype Sorts" pitchFamily="2" charset="2"/>
              <a:buNone/>
            </a:pPr>
            <a:r>
              <a:rPr lang="da-DK" altLang="zh-TW" sz="2200" b="1" dirty="0">
                <a:solidFill>
                  <a:schemeClr val="tx1"/>
                </a:solidFill>
              </a:rPr>
              <a:t>for(i=0;</a:t>
            </a:r>
            <a:r>
              <a:rPr lang="zh-TW" altLang="en-US" sz="2200" b="1" dirty="0">
                <a:solidFill>
                  <a:schemeClr val="tx1"/>
                </a:solidFill>
              </a:rPr>
              <a:t> </a:t>
            </a:r>
            <a:r>
              <a:rPr lang="da-DK" altLang="zh-TW" sz="2200" b="1" dirty="0">
                <a:solidFill>
                  <a:schemeClr val="tx1"/>
                </a:solidFill>
              </a:rPr>
              <a:t>i&lt;N;</a:t>
            </a:r>
            <a:r>
              <a:rPr lang="zh-TW" altLang="en-US" sz="2200" b="1" dirty="0">
                <a:solidFill>
                  <a:schemeClr val="tx1"/>
                </a:solidFill>
              </a:rPr>
              <a:t> </a:t>
            </a:r>
            <a:r>
              <a:rPr lang="da-DK" altLang="zh-TW" sz="2200" b="1" dirty="0">
                <a:solidFill>
                  <a:schemeClr val="tx1"/>
                </a:solidFill>
              </a:rPr>
              <a:t>i++) { </a:t>
            </a:r>
          </a:p>
          <a:p>
            <a:pPr>
              <a:buFont typeface="Monotype Sorts" pitchFamily="2" charset="2"/>
              <a:buNone/>
            </a:pPr>
            <a:r>
              <a:rPr lang="da-DK" altLang="zh-TW" sz="2200" b="1" dirty="0">
                <a:solidFill>
                  <a:schemeClr val="tx1"/>
                </a:solidFill>
              </a:rPr>
              <a:t>    c[i] = a[i] + b[i]; </a:t>
            </a:r>
          </a:p>
          <a:p>
            <a:pPr>
              <a:buFont typeface="Monotype Sorts" pitchFamily="2" charset="2"/>
              <a:buNone/>
            </a:pPr>
            <a:r>
              <a:rPr lang="da-DK" altLang="zh-TW" sz="2200" b="1" dirty="0">
                <a:solidFill>
                  <a:schemeClr val="tx1"/>
                </a:solidFill>
              </a:rPr>
              <a:t>} </a:t>
            </a:r>
          </a:p>
          <a:p>
            <a:endParaRPr lang="en-US" altLang="zh-TW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9FD2-4967-43D7-B781-AA46EC5D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11: lock vs critical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8B1F7E-04B4-4A1B-BA66-775BAB12C991}"/>
              </a:ext>
            </a:extLst>
          </p:cNvPr>
          <p:cNvSpPr/>
          <p:nvPr/>
        </p:nvSpPr>
        <p:spPr>
          <a:xfrm>
            <a:off x="677334" y="1405522"/>
            <a:ext cx="78744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#include &lt;stdio.h&gt;</a:t>
            </a:r>
          </a:p>
          <a:p>
            <a:r>
              <a:rPr lang="zh-TW" altLang="en-US" dirty="0"/>
              <a:t>#include &lt;stdlib.h&gt;</a:t>
            </a:r>
          </a:p>
          <a:p>
            <a:r>
              <a:rPr lang="zh-TW" altLang="en-US" dirty="0"/>
              <a:t>#include &lt;omp.h&gt;</a:t>
            </a:r>
          </a:p>
          <a:p>
            <a:r>
              <a:rPr lang="zh-TW" altLang="en-US" dirty="0"/>
              <a:t>int main(){</a:t>
            </a:r>
          </a:p>
          <a:p>
            <a:r>
              <a:rPr lang="zh-TW" altLang="en-US" dirty="0"/>
              <a:t>        int sum = 0;</a:t>
            </a:r>
          </a:p>
          <a:p>
            <a:r>
              <a:rPr lang="zh-TW" altLang="en-US" dirty="0"/>
              <a:t>        omp_lock_t lock;</a:t>
            </a:r>
          </a:p>
          <a:p>
            <a:r>
              <a:rPr lang="zh-TW" altLang="en-US" dirty="0"/>
              <a:t>        omp_init_lock(&amp;lock);</a:t>
            </a:r>
          </a:p>
          <a:p>
            <a:endParaRPr lang="zh-TW" altLang="en-US" dirty="0"/>
          </a:p>
          <a:p>
            <a:r>
              <a:rPr lang="zh-TW" altLang="en-US" dirty="0"/>
              <a:t>        #pragma omp parallel</a:t>
            </a:r>
          </a:p>
          <a:p>
            <a:r>
              <a:rPr lang="zh-TW" altLang="en-US" dirty="0"/>
              <a:t>        {</a:t>
            </a:r>
          </a:p>
          <a:p>
            <a:r>
              <a:rPr lang="zh-TW" altLang="en-US" dirty="0"/>
              <a:t>                        omp_set_lock(&amp;lock);</a:t>
            </a:r>
          </a:p>
          <a:p>
            <a:r>
              <a:rPr lang="zh-TW" altLang="en-US" dirty="0"/>
              <a:t>                        sum += 1;</a:t>
            </a:r>
          </a:p>
          <a:p>
            <a:r>
              <a:rPr lang="zh-TW" altLang="en-US" dirty="0"/>
              <a:t>                        omp_unset_lock(&amp;lock);</a:t>
            </a:r>
          </a:p>
          <a:p>
            <a:endParaRPr lang="zh-TW" altLang="en-US" dirty="0"/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    omp_destroy_lock(&amp;lock);</a:t>
            </a:r>
          </a:p>
          <a:p>
            <a:r>
              <a:rPr lang="zh-TW" altLang="en-US" dirty="0"/>
              <a:t>        printf("reduction sum: %d\n", sum);</a:t>
            </a:r>
          </a:p>
          <a:p>
            <a:r>
              <a:rPr lang="zh-TW" altLang="en-US" dirty="0"/>
              <a:t>        return 0;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CB5868-7113-4183-B807-CA3605817C2B}"/>
              </a:ext>
            </a:extLst>
          </p:cNvPr>
          <p:cNvSpPr/>
          <p:nvPr/>
        </p:nvSpPr>
        <p:spPr>
          <a:xfrm>
            <a:off x="6096000" y="14055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#include &lt;stdio.h&gt;</a:t>
            </a:r>
          </a:p>
          <a:p>
            <a:r>
              <a:rPr lang="zh-TW" altLang="en-US" dirty="0"/>
              <a:t>#include &lt;stdlib.h&gt;</a:t>
            </a:r>
          </a:p>
          <a:p>
            <a:r>
              <a:rPr lang="zh-TW" altLang="en-US" dirty="0"/>
              <a:t>#include &lt;omp.h&gt;</a:t>
            </a:r>
          </a:p>
          <a:p>
            <a:r>
              <a:rPr lang="zh-TW" altLang="en-US" dirty="0"/>
              <a:t>int main(){</a:t>
            </a:r>
          </a:p>
          <a:p>
            <a:r>
              <a:rPr lang="zh-TW" altLang="en-US" dirty="0"/>
              <a:t>        int sum = 0;</a:t>
            </a:r>
          </a:p>
          <a:p>
            <a:endParaRPr lang="zh-TW" altLang="en-US" dirty="0"/>
          </a:p>
          <a:p>
            <a:r>
              <a:rPr lang="zh-TW" altLang="en-US" dirty="0"/>
              <a:t>        #pragma omp parallel</a:t>
            </a:r>
          </a:p>
          <a:p>
            <a:r>
              <a:rPr lang="zh-TW" altLang="en-US" dirty="0"/>
              <a:t>        {</a:t>
            </a:r>
          </a:p>
          <a:p>
            <a:r>
              <a:rPr lang="zh-TW" altLang="en-US" dirty="0"/>
              <a:t>                #pragma omp critical</a:t>
            </a:r>
          </a:p>
          <a:p>
            <a:r>
              <a:rPr lang="zh-TW" altLang="en-US" dirty="0"/>
              <a:t>                sum += 1;</a:t>
            </a:r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    printf("critcal sum: %d\n", sum);</a:t>
            </a:r>
          </a:p>
          <a:p>
            <a:endParaRPr lang="zh-TW" altLang="en-US" dirty="0"/>
          </a:p>
          <a:p>
            <a:r>
              <a:rPr lang="zh-TW" altLang="en-US" dirty="0"/>
              <a:t>        return 0;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364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&amp; Comparison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Advantage of using critical over lock: </a:t>
            </a:r>
          </a:p>
          <a:p>
            <a:pPr lvl="1"/>
            <a:r>
              <a:rPr lang="en-US" altLang="zh-TW" dirty="0"/>
              <a:t>no need to declare, initialize and destroy a lock </a:t>
            </a:r>
          </a:p>
          <a:p>
            <a:pPr lvl="1"/>
            <a:r>
              <a:rPr lang="en-US" altLang="zh-TW" dirty="0"/>
              <a:t>you always have explicit control over where your critical section ends </a:t>
            </a:r>
          </a:p>
          <a:p>
            <a:pPr lvl="1"/>
            <a:r>
              <a:rPr lang="en-US" altLang="zh-TW" dirty="0"/>
              <a:t>Less overhead with compiler assist 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DF3B3-0745-4E36-8D34-EF6BC171F740}"/>
              </a:ext>
            </a:extLst>
          </p:cNvPr>
          <p:cNvSpPr/>
          <p:nvPr/>
        </p:nvSpPr>
        <p:spPr>
          <a:xfrm>
            <a:off x="1194033" y="39835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#pragma omp parallel</a:t>
            </a:r>
          </a:p>
          <a:p>
            <a:r>
              <a:rPr lang="zh-TW" altLang="en-US" dirty="0"/>
              <a:t>        {</a:t>
            </a:r>
          </a:p>
          <a:p>
            <a:r>
              <a:rPr lang="zh-TW" altLang="en-US" dirty="0"/>
              <a:t>                #pragma omp critical</a:t>
            </a:r>
          </a:p>
          <a:p>
            <a:r>
              <a:rPr lang="zh-TW" altLang="en-US" dirty="0"/>
              <a:t>                sum += 1;</a:t>
            </a:r>
          </a:p>
          <a:p>
            <a:r>
              <a:rPr lang="zh-TW" altLang="en-US" dirty="0"/>
              <a:t>        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431E7D-655D-4408-B506-5E6137D02CC1}"/>
              </a:ext>
            </a:extLst>
          </p:cNvPr>
          <p:cNvSpPr/>
          <p:nvPr/>
        </p:nvSpPr>
        <p:spPr>
          <a:xfrm>
            <a:off x="5715699" y="3429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        omp_lock_t lock;</a:t>
            </a:r>
          </a:p>
          <a:p>
            <a:r>
              <a:rPr lang="zh-TW" altLang="en-US" dirty="0"/>
              <a:t>        omp_init_lock(&amp;lock);</a:t>
            </a:r>
          </a:p>
          <a:p>
            <a:endParaRPr lang="zh-TW" altLang="en-US" dirty="0"/>
          </a:p>
          <a:p>
            <a:r>
              <a:rPr lang="zh-TW" altLang="en-US" dirty="0"/>
              <a:t>        #pragma omp parallel</a:t>
            </a:r>
          </a:p>
          <a:p>
            <a:r>
              <a:rPr lang="zh-TW" altLang="en-US" dirty="0"/>
              <a:t>        {</a:t>
            </a:r>
          </a:p>
          <a:p>
            <a:r>
              <a:rPr lang="zh-TW" altLang="en-US" dirty="0"/>
              <a:t>                        omp_set_lock(&amp;lock);</a:t>
            </a:r>
          </a:p>
          <a:p>
            <a:r>
              <a:rPr lang="zh-TW" altLang="en-US" dirty="0"/>
              <a:t>                        sum += 1;</a:t>
            </a:r>
          </a:p>
          <a:p>
            <a:r>
              <a:rPr lang="zh-TW" altLang="en-US" dirty="0"/>
              <a:t>                        omp_unset_lock(&amp;lock);</a:t>
            </a:r>
          </a:p>
          <a:p>
            <a:endParaRPr lang="zh-TW" altLang="en-US" dirty="0"/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    omp_destroy_lock(&amp;lock);</a:t>
            </a:r>
          </a:p>
        </p:txBody>
      </p:sp>
    </p:spTree>
    <p:extLst>
      <p:ext uri="{BB962C8B-B14F-4D97-AF65-F5344CB8AC3E}">
        <p14:creationId xmlns:p14="http://schemas.microsoft.com/office/powerpoint/2010/main" val="2209266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Parallel Region Construct </a:t>
            </a:r>
          </a:p>
          <a:p>
            <a:pPr lvl="1"/>
            <a:r>
              <a:rPr lang="en-US" altLang="zh-TW" dirty="0"/>
              <a:t>Parallel Directive  </a:t>
            </a:r>
          </a:p>
          <a:p>
            <a:r>
              <a:rPr lang="en-US" altLang="zh-TW" dirty="0"/>
              <a:t>Working-Sharing Construct </a:t>
            </a:r>
          </a:p>
          <a:p>
            <a:pPr lvl="1"/>
            <a:r>
              <a:rPr lang="en-US" altLang="zh-TW" dirty="0"/>
              <a:t>DO/for Directive </a:t>
            </a:r>
          </a:p>
          <a:p>
            <a:pPr lvl="1"/>
            <a:r>
              <a:rPr lang="en-US" altLang="zh-TW" dirty="0"/>
              <a:t>SECTIONS Directive </a:t>
            </a:r>
          </a:p>
          <a:p>
            <a:pPr lvl="1"/>
            <a:r>
              <a:rPr lang="en-US" altLang="zh-TW" dirty="0"/>
              <a:t>SINGLE Directive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Synchronization Construct  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Date Scope Attribute Clauses  </a:t>
            </a:r>
          </a:p>
          <a:p>
            <a:r>
              <a:rPr lang="en-US" altLang="zh-TW" dirty="0"/>
              <a:t>Run-Time Library Routines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813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Date Scope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err="1">
                <a:latin typeface="Times New Roman"/>
                <a:ea typeface="微軟正黑體"/>
                <a:cs typeface="Times New Roman"/>
              </a:rPr>
              <a:t>OpenMP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 is based on </a:t>
            </a:r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shared memory programming model </a:t>
            </a:r>
            <a:endParaRPr lang="zh-TW" altLang="en-US">
              <a:ea typeface="微軟正黑體"/>
            </a:endParaRPr>
          </a:p>
          <a:p>
            <a:r>
              <a:rPr lang="en-US" altLang="zh-TW" dirty="0">
                <a:latin typeface="Times New Roman"/>
                <a:ea typeface="微軟正黑體"/>
                <a:cs typeface="Times New Roman"/>
              </a:rPr>
              <a:t>Most variables are </a:t>
            </a:r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shared by default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  </a:t>
            </a:r>
            <a:endParaRPr lang="en-US" altLang="zh-TW">
              <a:ea typeface="微軟正黑體"/>
            </a:endParaRPr>
          </a:p>
          <a:p>
            <a:r>
              <a:rPr lang="en-US" altLang="zh-TW" dirty="0"/>
              <a:t>Global shared variables:  </a:t>
            </a:r>
          </a:p>
          <a:p>
            <a:pPr lvl="1"/>
            <a:r>
              <a:rPr lang="en-US" altLang="zh-TW" dirty="0"/>
              <a:t>File scope variables, static </a:t>
            </a:r>
          </a:p>
          <a:p>
            <a:r>
              <a:rPr lang="en-US" altLang="zh-TW" dirty="0"/>
              <a:t> Private non-shared variables: </a:t>
            </a:r>
          </a:p>
          <a:p>
            <a:pPr lvl="1"/>
            <a:r>
              <a:rPr lang="en-US" altLang="zh-TW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Loop index variables</a:t>
            </a:r>
            <a:r>
              <a:rPr lang="en-US" altLang="zh-TW">
                <a:latin typeface="Times New Roman"/>
                <a:ea typeface="微軟正黑體"/>
                <a:cs typeface="Times New Roman"/>
              </a:rPr>
              <a:t> 迴圈索引的變數</a:t>
            </a:r>
            <a:endParaRPr lang="en-US" altLang="zh-TW" dirty="0">
              <a:ea typeface="微軟正黑體"/>
            </a:endParaRPr>
          </a:p>
          <a:p>
            <a:pPr lvl="1"/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Stack variables in subroutines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 called from </a:t>
            </a:r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parallel regions  </a:t>
            </a:r>
            <a:endParaRPr lang="en-US" altLang="zh-TW" dirty="0">
              <a:solidFill>
                <a:srgbClr val="FFFF00"/>
              </a:solidFill>
              <a:ea typeface="微軟正黑體"/>
            </a:endParaRPr>
          </a:p>
          <a:p>
            <a:r>
              <a:rPr lang="en-US" altLang="zh-TW" dirty="0"/>
              <a:t>Data scope can be </a:t>
            </a:r>
            <a:r>
              <a:rPr lang="en-US" altLang="zh-TW" dirty="0">
                <a:solidFill>
                  <a:srgbClr val="FFFF00"/>
                </a:solidFill>
              </a:rPr>
              <a:t>explicitly defined </a:t>
            </a:r>
            <a:r>
              <a:rPr lang="en-US" altLang="zh-TW" dirty="0"/>
              <a:t>by </a:t>
            </a:r>
            <a:r>
              <a:rPr lang="en-US" altLang="zh-TW" dirty="0">
                <a:solidFill>
                  <a:srgbClr val="FFFF00"/>
                </a:solidFill>
              </a:rPr>
              <a:t>clauses</a:t>
            </a:r>
            <a:r>
              <a:rPr lang="en-US" altLang="zh-TW" dirty="0"/>
              <a:t>… 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PRIVATE , SHARED</a:t>
            </a:r>
            <a:r>
              <a:rPr lang="en-US" altLang="zh-TW" dirty="0"/>
              <a:t>, FIRSTPRIVATE, LASTPRIVATE   </a:t>
            </a:r>
          </a:p>
          <a:p>
            <a:pPr lvl="1"/>
            <a:r>
              <a:rPr lang="en-US" altLang="zh-TW" dirty="0"/>
              <a:t>DEFAULT, REDUCTION, COPYIN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842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Date Scope Attribute Clauses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PRIVATE (</a:t>
            </a:r>
            <a:r>
              <a:rPr lang="en-US" altLang="zh-TW" dirty="0" err="1"/>
              <a:t>var_list</a:t>
            </a:r>
            <a:r>
              <a:rPr lang="en-US" altLang="zh-TW" dirty="0"/>
              <a:t>):  </a:t>
            </a:r>
          </a:p>
          <a:p>
            <a:pPr lvl="1"/>
            <a:r>
              <a:rPr lang="en-US" altLang="zh-TW" dirty="0"/>
              <a:t>Declares variables in its list to be </a:t>
            </a:r>
            <a:r>
              <a:rPr lang="en-US" altLang="zh-TW" dirty="0">
                <a:solidFill>
                  <a:srgbClr val="FFFF00"/>
                </a:solidFill>
              </a:rPr>
              <a:t>private to each thread</a:t>
            </a:r>
            <a:r>
              <a:rPr lang="en-US" altLang="zh-TW" dirty="0"/>
              <a:t>; variable value is </a:t>
            </a:r>
            <a:r>
              <a:rPr lang="en-US" altLang="zh-TW" dirty="0">
                <a:solidFill>
                  <a:srgbClr val="FFFF00"/>
                </a:solidFill>
              </a:rPr>
              <a:t>NOT initialized &amp; will not be maintained outside the parallel region </a:t>
            </a:r>
          </a:p>
          <a:p>
            <a:r>
              <a:rPr lang="en-US" altLang="zh-TW" dirty="0"/>
              <a:t>SHARED (</a:t>
            </a:r>
            <a:r>
              <a:rPr lang="en-US" altLang="zh-TW" dirty="0" err="1"/>
              <a:t>var_list</a:t>
            </a:r>
            <a:r>
              <a:rPr lang="en-US" altLang="zh-TW" dirty="0"/>
              <a:t>):   </a:t>
            </a:r>
          </a:p>
          <a:p>
            <a:pPr lvl="1"/>
            <a:r>
              <a:rPr lang="en-US" altLang="zh-TW" dirty="0"/>
              <a:t>Declares variables in its list to be </a:t>
            </a:r>
            <a:r>
              <a:rPr lang="en-US" altLang="zh-TW" dirty="0">
                <a:solidFill>
                  <a:srgbClr val="FFFF00"/>
                </a:solidFill>
              </a:rPr>
              <a:t>shared among all threads   </a:t>
            </a:r>
          </a:p>
          <a:p>
            <a:pPr lvl="1"/>
            <a:r>
              <a:rPr lang="en-US" altLang="zh-TW" dirty="0"/>
              <a:t>By default, all variables in the work sharing region are shared except the loop iteration counter. </a:t>
            </a:r>
          </a:p>
          <a:p>
            <a:r>
              <a:rPr lang="en-US" altLang="zh-TW" dirty="0"/>
              <a:t>FIRSTPRIVATE (</a:t>
            </a:r>
            <a:r>
              <a:rPr lang="en-US" altLang="zh-TW" dirty="0" err="1"/>
              <a:t>var_list</a:t>
            </a:r>
            <a:r>
              <a:rPr lang="en-US" altLang="zh-TW" dirty="0"/>
              <a:t>):   </a:t>
            </a:r>
          </a:p>
          <a:p>
            <a:pPr lvl="1"/>
            <a:r>
              <a:rPr lang="en-US" altLang="zh-TW" dirty="0"/>
              <a:t>Same as PRIVATE clause, but the </a:t>
            </a:r>
            <a:r>
              <a:rPr lang="en-US" altLang="zh-TW" dirty="0">
                <a:solidFill>
                  <a:srgbClr val="FFFF00"/>
                </a:solidFill>
              </a:rPr>
              <a:t>variable is INITIALIZED </a:t>
            </a:r>
            <a:r>
              <a:rPr lang="en-US" altLang="zh-TW" dirty="0"/>
              <a:t>according to the value of their original objects prior to entry into the parallel region </a:t>
            </a:r>
          </a:p>
          <a:p>
            <a:r>
              <a:rPr lang="en-US" altLang="zh-TW" dirty="0"/>
              <a:t>LASTPRIVATE (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Same as PRIVATE clause, with a </a:t>
            </a:r>
            <a:r>
              <a:rPr lang="en-US" altLang="zh-TW" dirty="0">
                <a:solidFill>
                  <a:srgbClr val="FFFF00"/>
                </a:solidFill>
              </a:rPr>
              <a:t>copy from the LAST loop iteration or section to the original variable object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662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firstprivate</a:t>
            </a:r>
            <a:r>
              <a:rPr lang="en-US" altLang="zh-TW" dirty="0"/>
              <a:t> (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lastprivate</a:t>
            </a:r>
            <a:r>
              <a:rPr lang="en-US" altLang="zh-TW" dirty="0"/>
              <a:t> (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7" y="2182649"/>
            <a:ext cx="7104828" cy="14948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56" y="4515523"/>
            <a:ext cx="7104828" cy="22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24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Date Scope Attribute Clauses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DEFAULT (PRIVATE | FIRSTPRIVATE | SHARED | NONE)  </a:t>
            </a:r>
          </a:p>
          <a:p>
            <a:pPr lvl="1"/>
            <a:r>
              <a:rPr lang="en-US" altLang="zh-TW" dirty="0"/>
              <a:t>Allows the user to </a:t>
            </a:r>
            <a:r>
              <a:rPr lang="en-US" altLang="zh-TW" dirty="0">
                <a:solidFill>
                  <a:srgbClr val="FFFF00"/>
                </a:solidFill>
              </a:rPr>
              <a:t>specify a default scope for ALL variables</a:t>
            </a:r>
            <a:r>
              <a:rPr lang="en-US" altLang="zh-TW" dirty="0"/>
              <a:t>  in the parallel region </a:t>
            </a:r>
          </a:p>
          <a:p>
            <a:r>
              <a:rPr lang="en-US" altLang="zh-TW" dirty="0"/>
              <a:t>COPYIN (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Assigning the same variable value</a:t>
            </a:r>
            <a:r>
              <a:rPr lang="en-US" altLang="zh-TW" dirty="0"/>
              <a:t> based on the instance from the </a:t>
            </a:r>
            <a:r>
              <a:rPr lang="en-US" altLang="zh-TW" dirty="0">
                <a:solidFill>
                  <a:srgbClr val="FFFF00"/>
                </a:solidFill>
              </a:rPr>
              <a:t>master thread</a:t>
            </a:r>
            <a:r>
              <a:rPr lang="en-US" altLang="zh-TW" dirty="0"/>
              <a:t>   </a:t>
            </a:r>
          </a:p>
          <a:p>
            <a:r>
              <a:rPr lang="en-US" altLang="zh-TW" dirty="0"/>
              <a:t>COPYPRIVATE (</a:t>
            </a:r>
            <a:r>
              <a:rPr lang="en-US" altLang="zh-TW" dirty="0" err="1"/>
              <a:t>var_list</a:t>
            </a:r>
            <a:r>
              <a:rPr lang="en-US" altLang="zh-TW" dirty="0"/>
              <a:t>) 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Broadcast values </a:t>
            </a:r>
            <a:r>
              <a:rPr lang="en-US" altLang="zh-TW" dirty="0"/>
              <a:t>acquired by a single thread directly to all instances in the other thread </a:t>
            </a:r>
          </a:p>
          <a:p>
            <a:pPr lvl="1"/>
            <a:r>
              <a:rPr lang="en-US" altLang="zh-TW" dirty="0"/>
              <a:t>Associated with the </a:t>
            </a:r>
            <a:r>
              <a:rPr lang="en-US" altLang="zh-TW" dirty="0">
                <a:solidFill>
                  <a:srgbClr val="FFFF00"/>
                </a:solidFill>
              </a:rPr>
              <a:t>SINGLE directive   </a:t>
            </a:r>
          </a:p>
          <a:p>
            <a:r>
              <a:rPr lang="en-US" altLang="zh-TW" dirty="0"/>
              <a:t>REDUCTION (operator: 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b="1" dirty="0"/>
              <a:t>A private copy </a:t>
            </a:r>
            <a:r>
              <a:rPr lang="en-US" altLang="zh-TW" dirty="0"/>
              <a:t>for each list variable is created for each thread </a:t>
            </a:r>
          </a:p>
          <a:p>
            <a:pPr lvl="1"/>
            <a:r>
              <a:rPr lang="en-US" altLang="zh-TW" dirty="0"/>
              <a:t>Performs a </a:t>
            </a:r>
            <a:r>
              <a:rPr lang="en-US" altLang="zh-TW" dirty="0">
                <a:solidFill>
                  <a:srgbClr val="FFFF00"/>
                </a:solidFill>
              </a:rPr>
              <a:t>reduction on all variable instances </a:t>
            </a:r>
          </a:p>
          <a:p>
            <a:pPr lvl="1"/>
            <a:r>
              <a:rPr lang="en-US" altLang="zh-TW" dirty="0"/>
              <a:t>Write the </a:t>
            </a:r>
            <a:r>
              <a:rPr lang="en-US" altLang="zh-TW" dirty="0">
                <a:solidFill>
                  <a:srgbClr val="FFFF00"/>
                </a:solidFill>
              </a:rPr>
              <a:t>final result to the </a:t>
            </a:r>
            <a:r>
              <a:rPr lang="en-US" altLang="zh-TW" b="1" dirty="0">
                <a:solidFill>
                  <a:srgbClr val="FFFF00"/>
                </a:solidFill>
              </a:rPr>
              <a:t>global shared copy</a:t>
            </a:r>
            <a:r>
              <a:rPr lang="en-US" altLang="zh-TW" b="1" dirty="0"/>
              <a:t>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5215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Reduction Clause Example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Reduction operators: +,  *,  &amp;,  |,  ^,  &amp;&amp;,  ||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2" y="2193470"/>
            <a:ext cx="8273104" cy="42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48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Clause Summary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Synchronization Directives DO NOT accept clauses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44" y="2012524"/>
            <a:ext cx="86963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>
            <a:extLst>
              <a:ext uri="{FF2B5EF4-FFF2-40B4-BE49-F238E27FC236}">
                <a16:creationId xmlns:a16="http://schemas.microsoft.com/office/drawing/2014/main" id="{96D9468B-3756-4B00-B5F6-AF83224E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3" name="圖片 4">
            <a:extLst>
              <a:ext uri="{FF2B5EF4-FFF2-40B4-BE49-F238E27FC236}">
                <a16:creationId xmlns:a16="http://schemas.microsoft.com/office/drawing/2014/main" id="{F1444653-D73B-4E1D-8B08-6F8A599DA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38592"/>
            <a:ext cx="60610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93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>
            <a:extLst>
              <a:ext uri="{FF2B5EF4-FFF2-40B4-BE49-F238E27FC236}">
                <a16:creationId xmlns:a16="http://schemas.microsoft.com/office/drawing/2014/main" id="{C8F70E6C-91FD-425C-BFE8-7D53926D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107" name="內容版面配置區 2">
            <a:extLst>
              <a:ext uri="{FF2B5EF4-FFF2-40B4-BE49-F238E27FC236}">
                <a16:creationId xmlns:a16="http://schemas.microsoft.com/office/drawing/2014/main" id="{C85A15AD-C483-4EA0-BB5D-3BF366EF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8" name="圖片 3">
            <a:extLst>
              <a:ext uri="{FF2B5EF4-FFF2-40B4-BE49-F238E27FC236}">
                <a16:creationId xmlns:a16="http://schemas.microsoft.com/office/drawing/2014/main" id="{4CF95D64-B24C-4B32-80E6-2795B608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74789"/>
            <a:ext cx="78771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70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>
            <a:extLst>
              <a:ext uri="{FF2B5EF4-FFF2-40B4-BE49-F238E27FC236}">
                <a16:creationId xmlns:a16="http://schemas.microsoft.com/office/drawing/2014/main" id="{ED1F58FE-71D6-468F-A0C5-CB5EFB07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for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內容版面配置區 2">
            <a:extLst>
              <a:ext uri="{FF2B5EF4-FFF2-40B4-BE49-F238E27FC236}">
                <a16:creationId xmlns:a16="http://schemas.microsoft.com/office/drawing/2014/main" id="{65C2C9EE-36F8-4D5B-8B54-4094E4CE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8132" name="圖片 4">
            <a:extLst>
              <a:ext uri="{FF2B5EF4-FFF2-40B4-BE49-F238E27FC236}">
                <a16:creationId xmlns:a16="http://schemas.microsoft.com/office/drawing/2014/main" id="{6ADA34EB-CB3E-4519-B4A7-E01F1266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36054"/>
            <a:ext cx="485775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圖片 5">
            <a:extLst>
              <a:ext uri="{FF2B5EF4-FFF2-40B4-BE49-F238E27FC236}">
                <a16:creationId xmlns:a16="http://schemas.microsoft.com/office/drawing/2014/main" id="{684B888A-321C-4F04-AF81-CA553C194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60" y="5132731"/>
            <a:ext cx="7820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6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B1642-C91A-4561-8C99-31CECEC4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Omp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2EE3B-7FE2-4210-9091-92304E02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#pragma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omp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directive [clause]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parallel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2D47A3-1C30-4F40-B25F-1CF0F153EC3F}"/>
              </a:ext>
            </a:extLst>
          </p:cNvPr>
          <p:cNvSpPr/>
          <p:nvPr/>
        </p:nvSpPr>
        <p:spPr>
          <a:xfrm>
            <a:off x="1155830" y="316680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for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 int i = 0; i &lt; 10; ++ i 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Test( i 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D3A1CC-BBE9-4A8E-9189-2E8F706F1F51}"/>
              </a:ext>
            </a:extLst>
          </p:cNvPr>
          <p:cNvSpPr/>
          <p:nvPr/>
        </p:nvSpPr>
        <p:spPr>
          <a:xfrm>
            <a:off x="6600056" y="3212976"/>
            <a:ext cx="3816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 int i = 0; i &lt; 10; ++ i 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Test( i );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26847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15755</TotalTime>
  <Words>7492</Words>
  <Application>Microsoft Office PowerPoint</Application>
  <PresentationFormat>寬螢幕</PresentationFormat>
  <Paragraphs>974</Paragraphs>
  <Slides>58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72" baseType="lpstr">
      <vt:lpstr>-apple-system</vt:lpstr>
      <vt:lpstr>charter</vt:lpstr>
      <vt:lpstr>Monotype Sorts</vt:lpstr>
      <vt:lpstr>MS PGothic</vt:lpstr>
      <vt:lpstr>微軟正黑體</vt:lpstr>
      <vt:lpstr>新細明體</vt:lpstr>
      <vt:lpstr>標楷體</vt:lpstr>
      <vt:lpstr>Arial</vt:lpstr>
      <vt:lpstr>Calibri</vt:lpstr>
      <vt:lpstr>Helvetica</vt:lpstr>
      <vt:lpstr>Times New Roman</vt:lpstr>
      <vt:lpstr>Trebuchet MS</vt:lpstr>
      <vt:lpstr>Wingdings 3</vt:lpstr>
      <vt:lpstr>多面向</vt:lpstr>
      <vt:lpstr>Parallel Computing (IV)  Shared-Memory Programming model: openMP  </vt:lpstr>
      <vt:lpstr>OpenMP Outline </vt:lpstr>
      <vt:lpstr>What is OpenMp? </vt:lpstr>
      <vt:lpstr>OpenMp教學 </vt:lpstr>
      <vt:lpstr>OpenMP</vt:lpstr>
      <vt:lpstr>#pragma omp parallel</vt:lpstr>
      <vt:lpstr>PowerPoint 簡報</vt:lpstr>
      <vt:lpstr>#pragma omp parallel for</vt:lpstr>
      <vt:lpstr>Omp 用法</vt:lpstr>
      <vt:lpstr>directive</vt:lpstr>
      <vt:lpstr>directive</vt:lpstr>
      <vt:lpstr>clause</vt:lpstr>
      <vt:lpstr>clause</vt:lpstr>
      <vt:lpstr>clause</vt:lpstr>
      <vt:lpstr>Find the error</vt:lpstr>
      <vt:lpstr>Solution</vt:lpstr>
      <vt:lpstr>Find the error</vt:lpstr>
      <vt:lpstr>Solution</vt:lpstr>
      <vt:lpstr>平行內外迴圈</vt:lpstr>
      <vt:lpstr>Find the bug</vt:lpstr>
      <vt:lpstr>Solution</vt:lpstr>
      <vt:lpstr>Solution II</vt:lpstr>
      <vt:lpstr>Compare the performance of atomic and reduction </vt:lpstr>
      <vt:lpstr>Example1:利用parallel進行程式的平行化</vt:lpstr>
      <vt:lpstr>Example2:for迴圈平行化</vt:lpstr>
      <vt:lpstr>Example3:parallel sections </vt:lpstr>
      <vt:lpstr>Example4: single 只跑一次，master 只讓master thread跑</vt:lpstr>
      <vt:lpstr>Example5: private</vt:lpstr>
      <vt:lpstr>Example6:firstprivate 和lastprivate</vt:lpstr>
      <vt:lpstr>Example7: atomic</vt:lpstr>
      <vt:lpstr>Example7: atomic</vt:lpstr>
      <vt:lpstr>Example8:reduction</vt:lpstr>
      <vt:lpstr>Please compare atomic add and reduction add</vt:lpstr>
      <vt:lpstr>Example9:schedule</vt:lpstr>
      <vt:lpstr>Example9:schedule</vt:lpstr>
      <vt:lpstr>schedule(static,4)範例</vt:lpstr>
      <vt:lpstr>Static schedule example (I)</vt:lpstr>
      <vt:lpstr>Static schedule example (II)</vt:lpstr>
      <vt:lpstr>Dynamic schedule example (I)</vt:lpstr>
      <vt:lpstr>Dynamic schedule example (II)</vt:lpstr>
      <vt:lpstr>Guided example</vt:lpstr>
      <vt:lpstr>Parallel Region Constructs --- Parallel Directive</vt:lpstr>
      <vt:lpstr>Nested Parallel Region</vt:lpstr>
      <vt:lpstr>Example 9: nested parallel region</vt:lpstr>
      <vt:lpstr>OpenMP Outline </vt:lpstr>
      <vt:lpstr>Synchronization Constructs </vt:lpstr>
      <vt:lpstr>Example 10: critical</vt:lpstr>
      <vt:lpstr>Compare reduction, atomic, and critical</vt:lpstr>
      <vt:lpstr>LOCK OpenMP Routine </vt:lpstr>
      <vt:lpstr>Example 11: lock vs critical</vt:lpstr>
      <vt:lpstr>Example &amp; Comparison </vt:lpstr>
      <vt:lpstr>OpenMP Outline </vt:lpstr>
      <vt:lpstr>OpenMP Date Scope </vt:lpstr>
      <vt:lpstr>Date Scope Attribute Clauses </vt:lpstr>
      <vt:lpstr>Examples </vt:lpstr>
      <vt:lpstr>Date Scope Attribute Clauses </vt:lpstr>
      <vt:lpstr>Reduction Clause Example </vt:lpstr>
      <vt:lpstr>OpenMP Clause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 Parallel Computing  Part I – Parallel Computers</dc:title>
  <dc:creator>brucelin</dc:creator>
  <cp:lastModifiedBy>Brucelin</cp:lastModifiedBy>
  <cp:revision>488</cp:revision>
  <dcterms:created xsi:type="dcterms:W3CDTF">2019-02-18T00:54:15Z</dcterms:created>
  <dcterms:modified xsi:type="dcterms:W3CDTF">2022-03-22T10:10:00Z</dcterms:modified>
</cp:coreProperties>
</file>