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notesMasterIdLst>
    <p:notesMasterId r:id="rId22"/>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1967" autoAdjust="0"/>
  </p:normalViewPr>
  <p:slideViewPr>
    <p:cSldViewPr snapToGrid="0">
      <p:cViewPr varScale="1">
        <p:scale>
          <a:sx n="94" d="100"/>
          <a:sy n="94" d="100"/>
        </p:scale>
        <p:origin x="11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4F4CE-CE46-445F-A251-9AF83032361A}" type="datetimeFigureOut">
              <a:rPr lang="zh-TW" altLang="en-US" smtClean="0"/>
              <a:t>2022/3/23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E3BF2-8D7D-46B9-8831-AF250AE76201}" type="slidenum">
              <a:rPr lang="zh-TW" altLang="en-US" smtClean="0"/>
              <a:t>‹#›</a:t>
            </a:fld>
            <a:endParaRPr lang="zh-TW" altLang="en-US"/>
          </a:p>
        </p:txBody>
      </p:sp>
    </p:spTree>
    <p:extLst>
      <p:ext uri="{BB962C8B-B14F-4D97-AF65-F5344CB8AC3E}">
        <p14:creationId xmlns:p14="http://schemas.microsoft.com/office/powerpoint/2010/main" val="396981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https://shengyu7697.github.io/std-condition_variable/</a:t>
            </a:r>
            <a:endParaRPr lang="zh-TW" altLang="en-US" dirty="0"/>
          </a:p>
        </p:txBody>
      </p:sp>
      <p:sp>
        <p:nvSpPr>
          <p:cNvPr id="4" name="投影片編號版面配置區 3"/>
          <p:cNvSpPr>
            <a:spLocks noGrp="1"/>
          </p:cNvSpPr>
          <p:nvPr>
            <p:ph type="sldNum" sz="quarter" idx="5"/>
          </p:nvPr>
        </p:nvSpPr>
        <p:spPr/>
        <p:txBody>
          <a:bodyPr/>
          <a:lstStyle/>
          <a:p>
            <a:fld id="{7FFE3BF2-8D7D-46B9-8831-AF250AE76201}" type="slidenum">
              <a:rPr lang="zh-TW" altLang="en-US" smtClean="0"/>
              <a:t>16</a:t>
            </a:fld>
            <a:endParaRPr lang="zh-TW" altLang="en-US"/>
          </a:p>
        </p:txBody>
      </p:sp>
    </p:spTree>
    <p:extLst>
      <p:ext uri="{BB962C8B-B14F-4D97-AF65-F5344CB8AC3E}">
        <p14:creationId xmlns:p14="http://schemas.microsoft.com/office/powerpoint/2010/main" val="141601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076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78374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91266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6343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50422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68803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5397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8290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838266" cy="1320800"/>
          </a:xfrm>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a:xfrm>
            <a:off x="677334" y="1474789"/>
            <a:ext cx="9838266" cy="5017451"/>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204670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730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068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2908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710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676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778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071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9A250-FF31-4206-8172-F9D3106AACB1}" type="datetimeFigureOut">
              <a:rPr lang="en-US" smtClean="0"/>
              <a:t>3/23/2022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135470205"/>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54955" y="1447800"/>
            <a:ext cx="10477602" cy="3329581"/>
          </a:xfrm>
        </p:spPr>
        <p:txBody>
          <a:bodyPr/>
          <a:lstStyle/>
          <a:p>
            <a:pPr algn="l"/>
            <a:r>
              <a:rPr lang="en-US" altLang="zh-TW" sz="4400" dirty="0"/>
              <a:t>Parallel Computing (V) </a:t>
            </a:r>
            <a:br>
              <a:rPr lang="en-US" altLang="zh-TW" sz="4400" dirty="0"/>
            </a:br>
            <a:r>
              <a:rPr lang="en-US" altLang="zh-TW" sz="4400" dirty="0">
                <a:ea typeface="標楷體" pitchFamily="65" charset="-120"/>
              </a:rPr>
              <a:t>C++11 Threading</a:t>
            </a:r>
            <a:br>
              <a:rPr lang="en-US" altLang="zh-TW" sz="4400" dirty="0"/>
            </a:br>
            <a:endParaRPr lang="zh-TW" altLang="en-US" sz="4400" dirty="0"/>
          </a:p>
        </p:txBody>
      </p:sp>
      <p:sp>
        <p:nvSpPr>
          <p:cNvPr id="3" name="副標題 2"/>
          <p:cNvSpPr>
            <a:spLocks noGrp="1"/>
          </p:cNvSpPr>
          <p:nvPr>
            <p:ph type="subTitle" idx="1"/>
          </p:nvPr>
        </p:nvSpPr>
        <p:spPr>
          <a:xfrm>
            <a:off x="1280932" y="4687677"/>
            <a:ext cx="9144000" cy="1655762"/>
          </a:xfrm>
        </p:spPr>
        <p:txBody>
          <a:bodyPr>
            <a:normAutofit/>
          </a:bodyPr>
          <a:lstStyle/>
          <a:p>
            <a:pPr algn="l"/>
            <a:r>
              <a:rPr lang="en-US" altLang="zh-TW" sz="3200" dirty="0"/>
              <a:t>Cheng-Hung Lin</a:t>
            </a:r>
            <a:endParaRPr lang="zh-TW" altLang="en-US" sz="3200" dirty="0"/>
          </a:p>
        </p:txBody>
      </p:sp>
    </p:spTree>
    <p:extLst>
      <p:ext uri="{BB962C8B-B14F-4D97-AF65-F5344CB8AC3E}">
        <p14:creationId xmlns:p14="http://schemas.microsoft.com/office/powerpoint/2010/main" val="271267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0E216F-5BAB-44FA-B1E6-99A05F9AD0D7}"/>
              </a:ext>
            </a:extLst>
          </p:cNvPr>
          <p:cNvSpPr>
            <a:spLocks noGrp="1"/>
          </p:cNvSpPr>
          <p:nvPr>
            <p:ph type="title"/>
          </p:nvPr>
        </p:nvSpPr>
        <p:spPr>
          <a:xfrm>
            <a:off x="535094" y="102731"/>
            <a:ext cx="9838266" cy="1076960"/>
          </a:xfrm>
        </p:spPr>
        <p:txBody>
          <a:bodyPr/>
          <a:lstStyle/>
          <a:p>
            <a:r>
              <a:rPr lang="en-US" altLang="zh-TW" dirty="0"/>
              <a:t>Example 7: vector addition</a:t>
            </a:r>
            <a:endParaRPr lang="zh-TW" altLang="en-US" dirty="0"/>
          </a:p>
        </p:txBody>
      </p:sp>
      <p:sp>
        <p:nvSpPr>
          <p:cNvPr id="4" name="矩形 3">
            <a:extLst>
              <a:ext uri="{FF2B5EF4-FFF2-40B4-BE49-F238E27FC236}">
                <a16:creationId xmlns:a16="http://schemas.microsoft.com/office/drawing/2014/main" id="{855BBF52-51F8-4FE7-AC91-3C0215738CCA}"/>
              </a:ext>
            </a:extLst>
          </p:cNvPr>
          <p:cNvSpPr/>
          <p:nvPr/>
        </p:nvSpPr>
        <p:spPr>
          <a:xfrm>
            <a:off x="680720" y="671691"/>
            <a:ext cx="5527040" cy="6186309"/>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#include &lt;iostream&gt;</a:t>
            </a:r>
          </a:p>
          <a:p>
            <a:r>
              <a:rPr lang="zh-TW" altLang="en-US" dirty="0">
                <a:latin typeface="Times New Roman" panose="02020603050405020304" pitchFamily="18" charset="0"/>
                <a:cs typeface="Times New Roman" panose="02020603050405020304" pitchFamily="18" charset="0"/>
              </a:rPr>
              <a:t>#include &lt;thread&gt;</a:t>
            </a:r>
          </a:p>
          <a:p>
            <a:r>
              <a:rPr lang="zh-TW" altLang="en-US" dirty="0">
                <a:latin typeface="Times New Roman" panose="02020603050405020304" pitchFamily="18" charset="0"/>
                <a:cs typeface="Times New Roman" panose="02020603050405020304" pitchFamily="18" charset="0"/>
              </a:rPr>
              <a:t>#define N 100</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A[N];</a:t>
            </a:r>
          </a:p>
          <a:p>
            <a:r>
              <a:rPr lang="zh-TW" altLang="en-US" dirty="0">
                <a:latin typeface="Times New Roman" panose="02020603050405020304" pitchFamily="18" charset="0"/>
                <a:cs typeface="Times New Roman" panose="02020603050405020304" pitchFamily="18" charset="0"/>
              </a:rPr>
              <a:t>int B[N];</a:t>
            </a:r>
          </a:p>
          <a:p>
            <a:r>
              <a:rPr lang="zh-TW" altLang="en-US" dirty="0">
                <a:latin typeface="Times New Roman" panose="02020603050405020304" pitchFamily="18" charset="0"/>
                <a:cs typeface="Times New Roman" panose="02020603050405020304" pitchFamily="18" charset="0"/>
              </a:rPr>
              <a:t>int C[N];</a:t>
            </a:r>
          </a:p>
          <a:p>
            <a:r>
              <a:rPr lang="zh-TW" altLang="en-US" dirty="0">
                <a:latin typeface="Times New Roman" panose="02020603050405020304" pitchFamily="18" charset="0"/>
                <a:cs typeface="Times New Roman" panose="02020603050405020304" pitchFamily="18" charset="0"/>
              </a:rPr>
              <a:t>int goldenC[N];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fun(int i){</a:t>
            </a:r>
          </a:p>
          <a:p>
            <a:r>
              <a:rPr lang="zh-TW" altLang="en-US" dirty="0">
                <a:latin typeface="Times New Roman" panose="02020603050405020304" pitchFamily="18" charset="0"/>
                <a:cs typeface="Times New Roman" panose="02020603050405020304" pitchFamily="18" charset="0"/>
              </a:rPr>
              <a:t>        C[i] = A[i] + B[i];</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int i;</a:t>
            </a:r>
          </a:p>
          <a:p>
            <a:r>
              <a:rPr lang="zh-TW" altLang="en-US" dirty="0">
                <a:latin typeface="Times New Roman" panose="02020603050405020304" pitchFamily="18" charset="0"/>
                <a:cs typeface="Times New Roman" panose="02020603050405020304" pitchFamily="18" charset="0"/>
              </a:rPr>
              <a:t>    std::thread threads[N];</a:t>
            </a:r>
          </a:p>
          <a:p>
            <a:r>
              <a:rPr lang="zh-TW" altLang="en-US" dirty="0">
                <a:latin typeface="Times New Roman" panose="02020603050405020304" pitchFamily="18" charset="0"/>
                <a:cs typeface="Times New Roman" panose="02020603050405020304" pitchFamily="18" charset="0"/>
              </a:rPr>
              <a:t>    struct timespec t_start, t_end;</a:t>
            </a:r>
          </a:p>
          <a:p>
            <a:r>
              <a:rPr lang="zh-TW" altLang="en-US" dirty="0">
                <a:latin typeface="Times New Roman" panose="02020603050405020304" pitchFamily="18" charset="0"/>
                <a:cs typeface="Times New Roman" panose="02020603050405020304" pitchFamily="18" charset="0"/>
              </a:rPr>
              <a:t>    double elapsedTime;</a:t>
            </a:r>
          </a:p>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A[i] = rand()%100;</a:t>
            </a:r>
          </a:p>
          <a:p>
            <a:r>
              <a:rPr lang="zh-TW" altLang="en-US" dirty="0">
                <a:latin typeface="Times New Roman" panose="02020603050405020304" pitchFamily="18" charset="0"/>
                <a:cs typeface="Times New Roman" panose="02020603050405020304" pitchFamily="18" charset="0"/>
              </a:rPr>
              <a:t>        B[i] = rand()%100;</a:t>
            </a:r>
          </a:p>
          <a:p>
            <a:r>
              <a:rPr lang="zh-TW" altLang="en-US"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D7CF5A06-893D-45FE-898F-14BE14301786}"/>
              </a:ext>
            </a:extLst>
          </p:cNvPr>
          <p:cNvSpPr/>
          <p:nvPr/>
        </p:nvSpPr>
        <p:spPr>
          <a:xfrm>
            <a:off x="4632960" y="671691"/>
            <a:ext cx="7731760" cy="5909310"/>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 start time</a:t>
            </a:r>
          </a:p>
          <a:p>
            <a:r>
              <a:rPr lang="zh-TW" altLang="en-US" dirty="0">
                <a:latin typeface="Times New Roman" panose="02020603050405020304" pitchFamily="18" charset="0"/>
                <a:cs typeface="Times New Roman" panose="02020603050405020304" pitchFamily="18" charset="0"/>
              </a:rPr>
              <a:t>    clock_gettime( CLOCK_REALTIME, &amp;t_start);</a:t>
            </a:r>
          </a:p>
          <a:p>
            <a:r>
              <a:rPr lang="zh-TW" altLang="en-US" dirty="0">
                <a:latin typeface="Times New Roman" panose="02020603050405020304" pitchFamily="18" charset="0"/>
                <a:cs typeface="Times New Roman" panose="02020603050405020304" pitchFamily="18" charset="0"/>
              </a:rPr>
              <a:t>    for(i = 0; i &lt; N; i++){</a:t>
            </a:r>
          </a:p>
          <a:p>
            <a:r>
              <a:rPr lang="zh-TW" altLang="en-US" dirty="0">
                <a:latin typeface="Times New Roman" panose="02020603050405020304" pitchFamily="18" charset="0"/>
                <a:cs typeface="Times New Roman" panose="02020603050405020304" pitchFamily="18" charset="0"/>
              </a:rPr>
              <a:t>        threads[i] = std::thread(fun, i);</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for(i = 0; i &lt; N; i++){</a:t>
            </a:r>
          </a:p>
          <a:p>
            <a:r>
              <a:rPr lang="zh-TW" altLang="en-US" dirty="0">
                <a:latin typeface="Times New Roman" panose="02020603050405020304" pitchFamily="18" charset="0"/>
                <a:cs typeface="Times New Roman" panose="02020603050405020304" pitchFamily="18" charset="0"/>
              </a:rPr>
              <a:t>        threads[i].join();</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stop time</a:t>
            </a:r>
          </a:p>
          <a:p>
            <a:r>
              <a:rPr lang="zh-TW" altLang="en-US" dirty="0">
                <a:latin typeface="Times New Roman" panose="02020603050405020304" pitchFamily="18" charset="0"/>
                <a:cs typeface="Times New Roman" panose="02020603050405020304" pitchFamily="18" charset="0"/>
              </a:rPr>
              <a:t>    clock_gettime( CLOCK_REALTIME, &amp;t_end);</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 compute and print the elapsed time in millisec</a:t>
            </a:r>
          </a:p>
          <a:p>
            <a:r>
              <a:rPr lang="zh-TW" altLang="en-US" dirty="0">
                <a:latin typeface="Times New Roman" panose="02020603050405020304" pitchFamily="18" charset="0"/>
                <a:cs typeface="Times New Roman" panose="02020603050405020304" pitchFamily="18" charset="0"/>
              </a:rPr>
              <a:t>    elapsedTime = (t_end.tv_sec - t_start.tv_sec) * 1000.0;</a:t>
            </a:r>
          </a:p>
          <a:p>
            <a:r>
              <a:rPr lang="zh-TW" altLang="en-US" dirty="0">
                <a:latin typeface="Times New Roman" panose="02020603050405020304" pitchFamily="18" charset="0"/>
                <a:cs typeface="Times New Roman" panose="02020603050405020304" pitchFamily="18" charset="0"/>
              </a:rPr>
              <a:t>    elapsedTime += (t_end.tv_nsec - t_start.tv_nsec) / 1000000.0;</a:t>
            </a:r>
          </a:p>
          <a:p>
            <a:r>
              <a:rPr lang="zh-TW" altLang="en-US" dirty="0">
                <a:latin typeface="Times New Roman" panose="02020603050405020304" pitchFamily="18" charset="0"/>
                <a:cs typeface="Times New Roman" panose="02020603050405020304" pitchFamily="18" charset="0"/>
              </a:rPr>
              <a:t>    printf("Parallel elapsedTime: %lf ms\n", elapsedTime);</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 start time</a:t>
            </a:r>
          </a:p>
          <a:p>
            <a:r>
              <a:rPr lang="en-US" altLang="zh-TW" dirty="0">
                <a:latin typeface="Times New Roman" panose="02020603050405020304" pitchFamily="18" charset="0"/>
                <a:cs typeface="Times New Roman" panose="02020603050405020304" pitchFamily="18" charset="0"/>
              </a:rPr>
              <a:t>    clock_gettime( CLOCK_REALTIME, &amp;t_start);</a:t>
            </a:r>
          </a:p>
          <a:p>
            <a:r>
              <a:rPr lang="en-US" altLang="zh-TW" dirty="0">
                <a:latin typeface="Times New Roman" panose="02020603050405020304" pitchFamily="18" charset="0"/>
                <a:cs typeface="Times New Roman" panose="02020603050405020304" pitchFamily="18" charset="0"/>
              </a:rPr>
              <a:t>    for(i=0; i&lt; N; i++){</a:t>
            </a:r>
          </a:p>
          <a:p>
            <a:r>
              <a:rPr lang="en-US" altLang="zh-TW" dirty="0">
                <a:latin typeface="Times New Roman" panose="02020603050405020304" pitchFamily="18" charset="0"/>
                <a:cs typeface="Times New Roman" panose="02020603050405020304" pitchFamily="18" charset="0"/>
              </a:rPr>
              <a:t>        goldenC[i] = A[i] + B[i];</a:t>
            </a:r>
          </a:p>
          <a:p>
            <a:r>
              <a:rPr lang="en-US" altLang="zh-TW" dirty="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59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58A20D8-5A5D-472E-ACED-0879C7FB7E37}"/>
              </a:ext>
            </a:extLst>
          </p:cNvPr>
          <p:cNvSpPr/>
          <p:nvPr/>
        </p:nvSpPr>
        <p:spPr>
          <a:xfrm>
            <a:off x="375920" y="305365"/>
            <a:ext cx="8554720" cy="5632311"/>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 stop time</a:t>
            </a:r>
          </a:p>
          <a:p>
            <a:r>
              <a:rPr lang="zh-TW" altLang="en-US" dirty="0">
                <a:latin typeface="Times New Roman" panose="02020603050405020304" pitchFamily="18" charset="0"/>
                <a:cs typeface="Times New Roman" panose="02020603050405020304" pitchFamily="18" charset="0"/>
              </a:rPr>
              <a:t>    clock_gettime( CLOCK_REALTIME, &amp;t_end);</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 compute and print the elapsed time in millisec</a:t>
            </a:r>
          </a:p>
          <a:p>
            <a:r>
              <a:rPr lang="zh-TW" altLang="en-US" dirty="0">
                <a:latin typeface="Times New Roman" panose="02020603050405020304" pitchFamily="18" charset="0"/>
                <a:cs typeface="Times New Roman" panose="02020603050405020304" pitchFamily="18" charset="0"/>
              </a:rPr>
              <a:t>    elapsedTime = (t_end.tv_sec - t_start.tv_sec) * 1000.0;</a:t>
            </a:r>
          </a:p>
          <a:p>
            <a:r>
              <a:rPr lang="zh-TW" altLang="en-US" dirty="0">
                <a:latin typeface="Times New Roman" panose="02020603050405020304" pitchFamily="18" charset="0"/>
                <a:cs typeface="Times New Roman" panose="02020603050405020304" pitchFamily="18" charset="0"/>
              </a:rPr>
              <a:t>    elapsedTime += (t_end.tv_nsec - t_start.tv_nsec) / 1000000.0;</a:t>
            </a:r>
          </a:p>
          <a:p>
            <a:r>
              <a:rPr lang="zh-TW" altLang="en-US" dirty="0">
                <a:latin typeface="Times New Roman" panose="02020603050405020304" pitchFamily="18" charset="0"/>
                <a:cs typeface="Times New Roman" panose="02020603050405020304" pitchFamily="18" charset="0"/>
              </a:rPr>
              <a:t>    printf("Sequential elapsedTime: %lf ms\n", elapsedTime);</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int pass = 1;</a:t>
            </a:r>
          </a:p>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if(goldenC[i] != C[i]){</a:t>
            </a:r>
          </a:p>
          <a:p>
            <a:r>
              <a:rPr lang="zh-TW" altLang="en-US" dirty="0">
                <a:latin typeface="Times New Roman" panose="02020603050405020304" pitchFamily="18" charset="0"/>
                <a:cs typeface="Times New Roman" panose="02020603050405020304" pitchFamily="18" charset="0"/>
              </a:rPr>
              <a:t>                pass = 0;</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if(pass==1)</a:t>
            </a:r>
          </a:p>
          <a:p>
            <a:r>
              <a:rPr lang="zh-TW" altLang="en-US" dirty="0">
                <a:latin typeface="Times New Roman" panose="02020603050405020304" pitchFamily="18" charset="0"/>
                <a:cs typeface="Times New Roman" panose="02020603050405020304" pitchFamily="18" charset="0"/>
              </a:rPr>
              <a:t>        printf("Test pass!\n");</a:t>
            </a:r>
          </a:p>
          <a:p>
            <a:r>
              <a:rPr lang="zh-TW" altLang="en-US" dirty="0">
                <a:latin typeface="Times New Roman" panose="02020603050405020304" pitchFamily="18" charset="0"/>
                <a:cs typeface="Times New Roman" panose="02020603050405020304" pitchFamily="18" charset="0"/>
              </a:rPr>
              <a:t>    else</a:t>
            </a:r>
          </a:p>
          <a:p>
            <a:r>
              <a:rPr lang="zh-TW" altLang="en-US" dirty="0">
                <a:latin typeface="Times New Roman" panose="02020603050405020304" pitchFamily="18" charset="0"/>
                <a:cs typeface="Times New Roman" panose="02020603050405020304" pitchFamily="18" charset="0"/>
              </a:rPr>
              <a:t>        printf("Test fail!\n");</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B6EE53EC-D941-42E0-B052-CA888AB98B18}"/>
              </a:ext>
            </a:extLst>
          </p:cNvPr>
          <p:cNvSpPr/>
          <p:nvPr/>
        </p:nvSpPr>
        <p:spPr>
          <a:xfrm>
            <a:off x="4765040" y="4210596"/>
            <a:ext cx="6096000" cy="1200329"/>
          </a:xfrm>
          <a:prstGeom prst="rect">
            <a:avLst/>
          </a:prstGeom>
        </p:spPr>
        <p:txBody>
          <a:bodyPr>
            <a:spAutoFit/>
          </a:bodyPr>
          <a:lstStyle/>
          <a:p>
            <a:r>
              <a:rPr lang="zh-TW" altLang="en-US" dirty="0">
                <a:solidFill>
                  <a:srgbClr val="FFC000"/>
                </a:solidFill>
                <a:latin typeface="Times New Roman" panose="02020603050405020304" pitchFamily="18" charset="0"/>
                <a:cs typeface="Times New Roman" panose="02020603050405020304" pitchFamily="18" charset="0"/>
              </a:rPr>
              <a:t>$ ./thread7</a:t>
            </a:r>
          </a:p>
          <a:p>
            <a:r>
              <a:rPr lang="zh-TW" altLang="en-US" dirty="0">
                <a:solidFill>
                  <a:srgbClr val="FFC000"/>
                </a:solidFill>
                <a:latin typeface="Times New Roman" panose="02020603050405020304" pitchFamily="18" charset="0"/>
                <a:cs typeface="Times New Roman" panose="02020603050405020304" pitchFamily="18" charset="0"/>
              </a:rPr>
              <a:t>Parallel elapsedTime: 5.818500 ms</a:t>
            </a:r>
          </a:p>
          <a:p>
            <a:r>
              <a:rPr lang="zh-TW" altLang="en-US" dirty="0">
                <a:solidFill>
                  <a:srgbClr val="FFC000"/>
                </a:solidFill>
                <a:latin typeface="Times New Roman" panose="02020603050405020304" pitchFamily="18" charset="0"/>
                <a:cs typeface="Times New Roman" panose="02020603050405020304" pitchFamily="18" charset="0"/>
              </a:rPr>
              <a:t>Sequential elapsedTime: 0.001343 ms</a:t>
            </a:r>
          </a:p>
          <a:p>
            <a:r>
              <a:rPr lang="zh-TW" altLang="en-US" dirty="0">
                <a:solidFill>
                  <a:srgbClr val="FFC000"/>
                </a:solidFill>
                <a:latin typeface="Times New Roman" panose="02020603050405020304" pitchFamily="18" charset="0"/>
                <a:cs typeface="Times New Roman" panose="02020603050405020304" pitchFamily="18" charset="0"/>
              </a:rPr>
              <a:t>Test pass!</a:t>
            </a:r>
          </a:p>
        </p:txBody>
      </p:sp>
    </p:spTree>
    <p:extLst>
      <p:ext uri="{BB962C8B-B14F-4D97-AF65-F5344CB8AC3E}">
        <p14:creationId xmlns:p14="http://schemas.microsoft.com/office/powerpoint/2010/main" val="393602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558305-BE0C-4C25-A5CE-92411D4F6A2A}"/>
              </a:ext>
            </a:extLst>
          </p:cNvPr>
          <p:cNvSpPr>
            <a:spLocks noGrp="1"/>
          </p:cNvSpPr>
          <p:nvPr>
            <p:ph type="title"/>
          </p:nvPr>
        </p:nvSpPr>
        <p:spPr>
          <a:xfrm>
            <a:off x="689187" y="365760"/>
            <a:ext cx="9838266" cy="1008082"/>
          </a:xfrm>
        </p:spPr>
        <p:txBody>
          <a:bodyPr/>
          <a:lstStyle/>
          <a:p>
            <a:r>
              <a:rPr lang="en-US" altLang="zh-TW" dirty="0"/>
              <a:t>Example 8: Vector addition using 4 threads</a:t>
            </a:r>
            <a:endParaRPr lang="zh-TW" altLang="en-US" dirty="0"/>
          </a:p>
        </p:txBody>
      </p:sp>
      <p:sp>
        <p:nvSpPr>
          <p:cNvPr id="4" name="矩形 3">
            <a:extLst>
              <a:ext uri="{FF2B5EF4-FFF2-40B4-BE49-F238E27FC236}">
                <a16:creationId xmlns:a16="http://schemas.microsoft.com/office/drawing/2014/main" id="{42C0666D-DE9F-416A-B8C8-60C1F9124516}"/>
              </a:ext>
            </a:extLst>
          </p:cNvPr>
          <p:cNvSpPr/>
          <p:nvPr/>
        </p:nvSpPr>
        <p:spPr>
          <a:xfrm>
            <a:off x="677334" y="1270000"/>
            <a:ext cx="6096000" cy="3970318"/>
          </a:xfrm>
          <a:prstGeom prst="rect">
            <a:avLst/>
          </a:prstGeom>
        </p:spPr>
        <p:txBody>
          <a:bodyPr>
            <a:spAutoFit/>
          </a:bodyPr>
          <a:lstStyle/>
          <a:p>
            <a:r>
              <a:rPr lang="zh-TW" altLang="en-US" dirty="0"/>
              <a:t>#include &lt;iostream&gt;</a:t>
            </a:r>
          </a:p>
          <a:p>
            <a:r>
              <a:rPr lang="zh-TW" altLang="en-US" dirty="0"/>
              <a:t>#include &lt;thread&gt;</a:t>
            </a:r>
          </a:p>
          <a:p>
            <a:r>
              <a:rPr lang="zh-TW" altLang="en-US" dirty="0"/>
              <a:t>#define N 1000000</a:t>
            </a:r>
          </a:p>
          <a:p>
            <a:r>
              <a:rPr lang="zh-TW" altLang="en-US" dirty="0"/>
              <a:t>#define </a:t>
            </a:r>
            <a:r>
              <a:rPr lang="zh-TW" altLang="en-US" dirty="0">
                <a:solidFill>
                  <a:srgbClr val="FFC000"/>
                </a:solidFill>
              </a:rPr>
              <a:t>NUM_THREADS </a:t>
            </a:r>
            <a:r>
              <a:rPr lang="zh-TW" altLang="en-US" dirty="0"/>
              <a:t>4</a:t>
            </a:r>
          </a:p>
          <a:p>
            <a:r>
              <a:rPr lang="zh-TW" altLang="en-US" dirty="0"/>
              <a:t>int A[N];</a:t>
            </a:r>
          </a:p>
          <a:p>
            <a:r>
              <a:rPr lang="zh-TW" altLang="en-US" dirty="0"/>
              <a:t>int B[N];</a:t>
            </a:r>
          </a:p>
          <a:p>
            <a:r>
              <a:rPr lang="zh-TW" altLang="en-US" dirty="0"/>
              <a:t>int C[N];</a:t>
            </a:r>
          </a:p>
          <a:p>
            <a:r>
              <a:rPr lang="zh-TW" altLang="en-US" dirty="0"/>
              <a:t>int goldenC[N];</a:t>
            </a:r>
          </a:p>
          <a:p>
            <a:endParaRPr lang="zh-TW" altLang="en-US" dirty="0"/>
          </a:p>
          <a:p>
            <a:r>
              <a:rPr lang="zh-TW" altLang="en-US" dirty="0"/>
              <a:t>void fun(int pos){</a:t>
            </a:r>
          </a:p>
          <a:p>
            <a:r>
              <a:rPr lang="zh-TW" altLang="en-US" dirty="0"/>
              <a:t>    int i;</a:t>
            </a:r>
          </a:p>
          <a:p>
            <a:r>
              <a:rPr lang="zh-TW" altLang="en-US" dirty="0"/>
              <a:t>    for(i=pos; i&lt;pos + </a:t>
            </a:r>
            <a:r>
              <a:rPr lang="zh-TW" altLang="en-US" dirty="0">
                <a:solidFill>
                  <a:srgbClr val="FFC000"/>
                </a:solidFill>
              </a:rPr>
              <a:t>N/NUM_THREADS</a:t>
            </a:r>
            <a:r>
              <a:rPr lang="zh-TW" altLang="en-US" dirty="0"/>
              <a:t>; i++)</a:t>
            </a:r>
          </a:p>
          <a:p>
            <a:r>
              <a:rPr lang="zh-TW" altLang="en-US" dirty="0"/>
              <a:t>        C[i] = A[i] + B[i];</a:t>
            </a:r>
          </a:p>
          <a:p>
            <a:r>
              <a:rPr lang="zh-TW" altLang="en-US" dirty="0"/>
              <a:t>}</a:t>
            </a:r>
          </a:p>
        </p:txBody>
      </p:sp>
      <p:sp>
        <p:nvSpPr>
          <p:cNvPr id="5" name="矩形 4">
            <a:extLst>
              <a:ext uri="{FF2B5EF4-FFF2-40B4-BE49-F238E27FC236}">
                <a16:creationId xmlns:a16="http://schemas.microsoft.com/office/drawing/2014/main" id="{6E90CD72-D46B-4C3E-A503-09E3B29BA2ED}"/>
              </a:ext>
            </a:extLst>
          </p:cNvPr>
          <p:cNvSpPr/>
          <p:nvPr/>
        </p:nvSpPr>
        <p:spPr>
          <a:xfrm>
            <a:off x="5608320" y="1151325"/>
            <a:ext cx="6177280" cy="5632311"/>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int i;</a:t>
            </a:r>
          </a:p>
          <a:p>
            <a:r>
              <a:rPr lang="zh-TW" altLang="en-US" dirty="0">
                <a:latin typeface="Times New Roman" panose="02020603050405020304" pitchFamily="18" charset="0"/>
                <a:cs typeface="Times New Roman" panose="02020603050405020304" pitchFamily="18" charset="0"/>
              </a:rPr>
              <a:t>    std::thread threads[</a:t>
            </a:r>
            <a:r>
              <a:rPr lang="zh-TW" altLang="en-US" dirty="0">
                <a:solidFill>
                  <a:srgbClr val="FFC000"/>
                </a:solidFill>
              </a:rPr>
              <a:t>NUM_THREADS</a:t>
            </a:r>
            <a:r>
              <a:rPr lang="zh-TW" altLang="en-US" dirty="0">
                <a:latin typeface="Times New Roman" panose="02020603050405020304" pitchFamily="18" charset="0"/>
                <a:cs typeface="Times New Roman" panose="02020603050405020304" pitchFamily="18" charset="0"/>
              </a:rPr>
              <a:t>];</a:t>
            </a:r>
          </a:p>
          <a:p>
            <a:r>
              <a:rPr lang="zh-TW" altLang="en-US" dirty="0">
                <a:latin typeface="Times New Roman" panose="02020603050405020304" pitchFamily="18" charset="0"/>
                <a:cs typeface="Times New Roman" panose="02020603050405020304" pitchFamily="18" charset="0"/>
              </a:rPr>
              <a:t>    struct timespec t_start, t_end;</a:t>
            </a:r>
          </a:p>
          <a:p>
            <a:r>
              <a:rPr lang="zh-TW" altLang="en-US" dirty="0">
                <a:latin typeface="Times New Roman" panose="02020603050405020304" pitchFamily="18" charset="0"/>
                <a:cs typeface="Times New Roman" panose="02020603050405020304" pitchFamily="18" charset="0"/>
              </a:rPr>
              <a:t>    double elapsedTime;</a:t>
            </a:r>
          </a:p>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A[i] = rand()%100;</a:t>
            </a:r>
          </a:p>
          <a:p>
            <a:r>
              <a:rPr lang="zh-TW" altLang="en-US" dirty="0">
                <a:latin typeface="Times New Roman" panose="02020603050405020304" pitchFamily="18" charset="0"/>
                <a:cs typeface="Times New Roman" panose="02020603050405020304" pitchFamily="18" charset="0"/>
              </a:rPr>
              <a:t>        B[i] = rand()%100;</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start time</a:t>
            </a:r>
          </a:p>
          <a:p>
            <a:r>
              <a:rPr lang="zh-TW" altLang="en-US" dirty="0">
                <a:latin typeface="Times New Roman" panose="02020603050405020304" pitchFamily="18" charset="0"/>
                <a:cs typeface="Times New Roman" panose="02020603050405020304" pitchFamily="18" charset="0"/>
              </a:rPr>
              <a:t>    clock_gettime( CLOCK_REALTIME, &amp;t_start);</a:t>
            </a:r>
          </a:p>
          <a:p>
            <a:r>
              <a:rPr lang="zh-TW" altLang="en-US" dirty="0">
                <a:latin typeface="Times New Roman" panose="02020603050405020304" pitchFamily="18" charset="0"/>
                <a:cs typeface="Times New Roman" panose="02020603050405020304" pitchFamily="18" charset="0"/>
              </a:rPr>
              <a:t>    for(i = 0; i &lt; </a:t>
            </a:r>
            <a:r>
              <a:rPr lang="zh-TW" altLang="en-US" dirty="0">
                <a:solidFill>
                  <a:srgbClr val="FFC000"/>
                </a:solidFill>
                <a:latin typeface="Times New Roman" panose="02020603050405020304" pitchFamily="18" charset="0"/>
                <a:cs typeface="Times New Roman" panose="02020603050405020304" pitchFamily="18" charset="0"/>
              </a:rPr>
              <a:t>NUM_THREADS</a:t>
            </a:r>
            <a:r>
              <a:rPr lang="zh-TW" altLang="en-US" dirty="0">
                <a:latin typeface="Times New Roman" panose="02020603050405020304" pitchFamily="18" charset="0"/>
                <a:cs typeface="Times New Roman" panose="02020603050405020304" pitchFamily="18" charset="0"/>
              </a:rPr>
              <a:t>; i++){</a:t>
            </a:r>
          </a:p>
          <a:p>
            <a:r>
              <a:rPr lang="zh-TW" altLang="en-US" dirty="0">
                <a:latin typeface="Times New Roman" panose="02020603050405020304" pitchFamily="18" charset="0"/>
                <a:cs typeface="Times New Roman" panose="02020603050405020304" pitchFamily="18" charset="0"/>
              </a:rPr>
              <a:t>        threads[i] = std::thread(fun, </a:t>
            </a:r>
            <a:r>
              <a:rPr lang="zh-TW" altLang="en-US" dirty="0">
                <a:solidFill>
                  <a:srgbClr val="FFC000"/>
                </a:solidFill>
                <a:latin typeface="Times New Roman" panose="02020603050405020304" pitchFamily="18" charset="0"/>
                <a:cs typeface="Times New Roman" panose="02020603050405020304" pitchFamily="18" charset="0"/>
              </a:rPr>
              <a:t>i*N/NUM_THREADS</a:t>
            </a:r>
            <a:r>
              <a:rPr lang="zh-TW" altLang="en-US" dirty="0">
                <a:latin typeface="Times New Roman" panose="02020603050405020304" pitchFamily="18" charset="0"/>
                <a:cs typeface="Times New Roman" panose="02020603050405020304" pitchFamily="18" charset="0"/>
              </a:rPr>
              <a:t>);</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for(i = 0; i &lt; </a:t>
            </a:r>
            <a:r>
              <a:rPr lang="zh-TW" altLang="en-US" dirty="0">
                <a:solidFill>
                  <a:srgbClr val="FFC000"/>
                </a:solidFill>
                <a:latin typeface="Times New Roman" panose="02020603050405020304" pitchFamily="18" charset="0"/>
                <a:cs typeface="Times New Roman" panose="02020603050405020304" pitchFamily="18" charset="0"/>
              </a:rPr>
              <a:t>NUM_THREADS</a:t>
            </a:r>
            <a:r>
              <a:rPr lang="zh-TW" altLang="en-US" dirty="0">
                <a:latin typeface="Times New Roman" panose="02020603050405020304" pitchFamily="18" charset="0"/>
                <a:cs typeface="Times New Roman" panose="02020603050405020304" pitchFamily="18" charset="0"/>
              </a:rPr>
              <a:t>; i++){</a:t>
            </a:r>
          </a:p>
          <a:p>
            <a:r>
              <a:rPr lang="zh-TW" altLang="en-US" dirty="0">
                <a:latin typeface="Times New Roman" panose="02020603050405020304" pitchFamily="18" charset="0"/>
                <a:cs typeface="Times New Roman" panose="02020603050405020304" pitchFamily="18" charset="0"/>
              </a:rPr>
              <a:t>        threads[i].join();</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stop time</a:t>
            </a:r>
          </a:p>
          <a:p>
            <a:r>
              <a:rPr lang="zh-TW" altLang="en-US" dirty="0">
                <a:latin typeface="Times New Roman" panose="02020603050405020304" pitchFamily="18" charset="0"/>
                <a:cs typeface="Times New Roman" panose="02020603050405020304" pitchFamily="18" charset="0"/>
              </a:rPr>
              <a:t>    clock_gettime( CLOCK_REALTIME, &amp;t_end);</a:t>
            </a:r>
          </a:p>
        </p:txBody>
      </p:sp>
    </p:spTree>
    <p:extLst>
      <p:ext uri="{BB962C8B-B14F-4D97-AF65-F5344CB8AC3E}">
        <p14:creationId xmlns:p14="http://schemas.microsoft.com/office/powerpoint/2010/main" val="305461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BB583B-9A18-486E-8786-4EE857220A57}"/>
              </a:ext>
            </a:extLst>
          </p:cNvPr>
          <p:cNvSpPr/>
          <p:nvPr/>
        </p:nvSpPr>
        <p:spPr>
          <a:xfrm>
            <a:off x="640080" y="455643"/>
            <a:ext cx="10170160" cy="5078313"/>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 compute and print the elapsed time in millisec</a:t>
            </a:r>
          </a:p>
          <a:p>
            <a:r>
              <a:rPr lang="zh-TW" altLang="en-US" dirty="0">
                <a:latin typeface="Times New Roman" panose="02020603050405020304" pitchFamily="18" charset="0"/>
                <a:cs typeface="Times New Roman" panose="02020603050405020304" pitchFamily="18" charset="0"/>
              </a:rPr>
              <a:t>    elapsedTime = (t_end.tv_sec - t_start.tv_sec) * 1000.0;</a:t>
            </a:r>
          </a:p>
          <a:p>
            <a:r>
              <a:rPr lang="zh-TW" altLang="en-US" dirty="0">
                <a:latin typeface="Times New Roman" panose="02020603050405020304" pitchFamily="18" charset="0"/>
                <a:cs typeface="Times New Roman" panose="02020603050405020304" pitchFamily="18" charset="0"/>
              </a:rPr>
              <a:t>    elapsedTime += (t_end.tv_nsec - t_start.tv_nsec) / 1000000.0;</a:t>
            </a:r>
          </a:p>
          <a:p>
            <a:r>
              <a:rPr lang="zh-TW" altLang="en-US" dirty="0">
                <a:latin typeface="Times New Roman" panose="02020603050405020304" pitchFamily="18" charset="0"/>
                <a:cs typeface="Times New Roman" panose="02020603050405020304" pitchFamily="18" charset="0"/>
              </a:rPr>
              <a:t>    printf("Parallel elapsedTime: %lf ms\n", elapsedTime);</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 start time</a:t>
            </a:r>
          </a:p>
          <a:p>
            <a:r>
              <a:rPr lang="zh-TW" altLang="en-US" dirty="0">
                <a:latin typeface="Times New Roman" panose="02020603050405020304" pitchFamily="18" charset="0"/>
                <a:cs typeface="Times New Roman" panose="02020603050405020304" pitchFamily="18" charset="0"/>
              </a:rPr>
              <a:t>    clock_gettime( CLOCK_REALTIME, &amp;t_start);</a:t>
            </a:r>
          </a:p>
          <a:p>
            <a:r>
              <a:rPr lang="zh-TW" altLang="en-US" dirty="0">
                <a:latin typeface="Times New Roman" panose="02020603050405020304" pitchFamily="18" charset="0"/>
                <a:cs typeface="Times New Roman" panose="02020603050405020304" pitchFamily="18" charset="0"/>
              </a:rPr>
              <a:t>    for(i=0; i&lt; N; i++){</a:t>
            </a:r>
          </a:p>
          <a:p>
            <a:r>
              <a:rPr lang="zh-TW" altLang="en-US" dirty="0">
                <a:latin typeface="Times New Roman" panose="02020603050405020304" pitchFamily="18" charset="0"/>
                <a:cs typeface="Times New Roman" panose="02020603050405020304" pitchFamily="18" charset="0"/>
              </a:rPr>
              <a:t>        goldenC[i] = A[i] + B[i];</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stop time</a:t>
            </a:r>
          </a:p>
          <a:p>
            <a:r>
              <a:rPr lang="zh-TW" altLang="en-US" dirty="0">
                <a:latin typeface="Times New Roman" panose="02020603050405020304" pitchFamily="18" charset="0"/>
                <a:cs typeface="Times New Roman" panose="02020603050405020304" pitchFamily="18" charset="0"/>
              </a:rPr>
              <a:t>    clock_gettime( CLOCK_REALTIME, &amp;t_end);</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 compute and print the elapsed time in millisec</a:t>
            </a:r>
          </a:p>
          <a:p>
            <a:r>
              <a:rPr lang="zh-TW" altLang="en-US" dirty="0">
                <a:latin typeface="Times New Roman" panose="02020603050405020304" pitchFamily="18" charset="0"/>
                <a:cs typeface="Times New Roman" panose="02020603050405020304" pitchFamily="18" charset="0"/>
              </a:rPr>
              <a:t>    elapsedTime = (t_end.tv_sec - t_start.tv_sec) * 1000.0;</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elapsedTime += (t_end.tv_nsec - t_start.tv_nsec) / 1000000.0;</a:t>
            </a:r>
          </a:p>
          <a:p>
            <a:r>
              <a:rPr lang="en-US" altLang="zh-TW" dirty="0">
                <a:latin typeface="Times New Roman" panose="02020603050405020304" pitchFamily="18" charset="0"/>
                <a:cs typeface="Times New Roman" panose="02020603050405020304" pitchFamily="18" charset="0"/>
              </a:rPr>
              <a:t>    printf("Sequential elapsedTime: %lf ms\n", elapsedTime);</a:t>
            </a:r>
          </a:p>
          <a:p>
            <a:endParaRPr lang="zh-TW"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2BEEE7B3-8E45-496D-93EE-F3276F996F17}"/>
              </a:ext>
            </a:extLst>
          </p:cNvPr>
          <p:cNvSpPr/>
          <p:nvPr/>
        </p:nvSpPr>
        <p:spPr>
          <a:xfrm>
            <a:off x="7792720" y="109141"/>
            <a:ext cx="4165600" cy="3693319"/>
          </a:xfrm>
          <a:prstGeom prst="rect">
            <a:avLst/>
          </a:prstGeom>
        </p:spPr>
        <p:txBody>
          <a:bodyPr wrap="square">
            <a:spAutoFit/>
          </a:bodyPr>
          <a:lstStyle/>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int pass = 1;</a:t>
            </a:r>
          </a:p>
          <a:p>
            <a:r>
              <a:rPr lang="en-US" altLang="zh-TW" dirty="0">
                <a:latin typeface="Times New Roman" panose="02020603050405020304" pitchFamily="18" charset="0"/>
                <a:cs typeface="Times New Roman" panose="02020603050405020304" pitchFamily="18" charset="0"/>
              </a:rPr>
              <a:t>    for(i = 0; i &lt; N; i++) {</a:t>
            </a:r>
          </a:p>
          <a:p>
            <a:r>
              <a:rPr lang="en-US" altLang="zh-TW" dirty="0">
                <a:latin typeface="Times New Roman" panose="02020603050405020304" pitchFamily="18" charset="0"/>
                <a:cs typeface="Times New Roman" panose="02020603050405020304" pitchFamily="18" charset="0"/>
              </a:rPr>
              <a:t>        if(goldenC[i] != C[i]){</a:t>
            </a:r>
          </a:p>
          <a:p>
            <a:r>
              <a:rPr lang="en-US" altLang="zh-TW" dirty="0">
                <a:latin typeface="Times New Roman" panose="02020603050405020304" pitchFamily="18" charset="0"/>
                <a:cs typeface="Times New Roman" panose="02020603050405020304" pitchFamily="18" charset="0"/>
              </a:rPr>
              <a:t>                pass = 0;</a:t>
            </a:r>
          </a:p>
          <a:p>
            <a:r>
              <a:rPr lang="en-US" altLang="zh-TW" dirty="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    if(pass==1)</a:t>
            </a:r>
          </a:p>
          <a:p>
            <a:r>
              <a:rPr lang="en-US" altLang="zh-TW" dirty="0">
                <a:latin typeface="Times New Roman" panose="02020603050405020304" pitchFamily="18" charset="0"/>
                <a:cs typeface="Times New Roman" panose="02020603050405020304" pitchFamily="18" charset="0"/>
              </a:rPr>
              <a:t>        printf("Test pass!\n");</a:t>
            </a:r>
          </a:p>
          <a:p>
            <a:r>
              <a:rPr lang="en-US" altLang="zh-TW" dirty="0">
                <a:latin typeface="Times New Roman" panose="02020603050405020304" pitchFamily="18" charset="0"/>
                <a:cs typeface="Times New Roman" panose="02020603050405020304" pitchFamily="18" charset="0"/>
              </a:rPr>
              <a:t>    else</a:t>
            </a:r>
          </a:p>
          <a:p>
            <a:r>
              <a:rPr lang="en-US" altLang="zh-TW" dirty="0">
                <a:latin typeface="Times New Roman" panose="02020603050405020304" pitchFamily="18" charset="0"/>
                <a:cs typeface="Times New Roman" panose="02020603050405020304" pitchFamily="18" charset="0"/>
              </a:rPr>
              <a:t>        printf("Test fail!\n");</a:t>
            </a:r>
          </a:p>
          <a:p>
            <a:r>
              <a:rPr lang="en-US" altLang="zh-TW" dirty="0">
                <a:latin typeface="Times New Roman" panose="02020603050405020304" pitchFamily="18" charset="0"/>
                <a:cs typeface="Times New Roman" panose="02020603050405020304" pitchFamily="18" charset="0"/>
              </a:rPr>
              <a:t>    return 0;</a:t>
            </a:r>
          </a:p>
          <a:p>
            <a:r>
              <a:rPr lang="en-US" altLang="zh-TW" dirty="0">
                <a:latin typeface="Times New Roman" panose="02020603050405020304" pitchFamily="18" charset="0"/>
                <a:cs typeface="Times New Roman" panose="02020603050405020304" pitchFamily="18" charset="0"/>
              </a:rPr>
              <a:t>}</a:t>
            </a:r>
            <a:endParaRPr lang="zh-TW" altLang="en-US" dirty="0"/>
          </a:p>
        </p:txBody>
      </p:sp>
      <p:sp>
        <p:nvSpPr>
          <p:cNvPr id="6" name="矩形 5">
            <a:extLst>
              <a:ext uri="{FF2B5EF4-FFF2-40B4-BE49-F238E27FC236}">
                <a16:creationId xmlns:a16="http://schemas.microsoft.com/office/drawing/2014/main" id="{149DF9F0-9B19-4670-AAFF-DD860A6B1E43}"/>
              </a:ext>
            </a:extLst>
          </p:cNvPr>
          <p:cNvSpPr/>
          <p:nvPr/>
        </p:nvSpPr>
        <p:spPr>
          <a:xfrm>
            <a:off x="7518400" y="4148962"/>
            <a:ext cx="4439920" cy="1200329"/>
          </a:xfrm>
          <a:prstGeom prst="rect">
            <a:avLst/>
          </a:prstGeom>
        </p:spPr>
        <p:txBody>
          <a:bodyPr wrap="square">
            <a:spAutoFit/>
          </a:bodyPr>
          <a:lstStyle/>
          <a:p>
            <a:r>
              <a:rPr lang="zh-TW" altLang="en-US" dirty="0">
                <a:solidFill>
                  <a:srgbClr val="FFC000"/>
                </a:solidFill>
              </a:rPr>
              <a:t>$ ./thread8</a:t>
            </a:r>
          </a:p>
          <a:p>
            <a:r>
              <a:rPr lang="zh-TW" altLang="en-US" dirty="0">
                <a:solidFill>
                  <a:srgbClr val="FFC000"/>
                </a:solidFill>
              </a:rPr>
              <a:t>Parallel elapsedTime: 1.108929 ms</a:t>
            </a:r>
          </a:p>
          <a:p>
            <a:r>
              <a:rPr lang="zh-TW" altLang="en-US" dirty="0">
                <a:solidFill>
                  <a:srgbClr val="FFC000"/>
                </a:solidFill>
              </a:rPr>
              <a:t>Sequential elapsedTime: 3.552504 ms</a:t>
            </a:r>
          </a:p>
          <a:p>
            <a:r>
              <a:rPr lang="zh-TW" altLang="en-US" dirty="0">
                <a:solidFill>
                  <a:srgbClr val="FFC000"/>
                </a:solidFill>
              </a:rPr>
              <a:t>Test pass!</a:t>
            </a:r>
          </a:p>
        </p:txBody>
      </p:sp>
    </p:spTree>
    <p:extLst>
      <p:ext uri="{BB962C8B-B14F-4D97-AF65-F5344CB8AC3E}">
        <p14:creationId xmlns:p14="http://schemas.microsoft.com/office/powerpoint/2010/main" val="230628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2DCF59-9B36-4D31-881F-4E4F3D4EA6E9}"/>
              </a:ext>
            </a:extLst>
          </p:cNvPr>
          <p:cNvSpPr>
            <a:spLocks noGrp="1"/>
          </p:cNvSpPr>
          <p:nvPr>
            <p:ph type="title"/>
          </p:nvPr>
        </p:nvSpPr>
        <p:spPr/>
        <p:txBody>
          <a:bodyPr/>
          <a:lstStyle/>
          <a:p>
            <a:r>
              <a:rPr lang="zh-TW" altLang="en-US" b="1" dirty="0"/>
              <a:t>多執行緒呼叫同一個函式</a:t>
            </a:r>
            <a:r>
              <a:rPr lang="en-US" altLang="zh-TW" b="1" dirty="0"/>
              <a:t>(</a:t>
            </a:r>
            <a:r>
              <a:rPr lang="zh-TW" altLang="en-US" b="1" dirty="0"/>
              <a:t>沒有 </a:t>
            </a:r>
            <a:r>
              <a:rPr lang="en-US" altLang="zh-TW" b="1" dirty="0"/>
              <a:t>mutex </a:t>
            </a:r>
            <a:r>
              <a:rPr lang="zh-TW" altLang="en-US" b="1" dirty="0"/>
              <a:t>鎖</a:t>
            </a:r>
            <a:r>
              <a:rPr lang="en-US" altLang="zh-TW" b="1" dirty="0"/>
              <a:t>)</a:t>
            </a:r>
            <a:br>
              <a:rPr lang="en-US" altLang="zh-TW" b="1" dirty="0"/>
            </a:br>
            <a:endParaRPr lang="zh-TW" altLang="en-US" dirty="0"/>
          </a:p>
        </p:txBody>
      </p:sp>
      <p:sp>
        <p:nvSpPr>
          <p:cNvPr id="4" name="矩形 3">
            <a:extLst>
              <a:ext uri="{FF2B5EF4-FFF2-40B4-BE49-F238E27FC236}">
                <a16:creationId xmlns:a16="http://schemas.microsoft.com/office/drawing/2014/main" id="{A121B6BB-0391-41E7-AB7C-B2120F09B660}"/>
              </a:ext>
            </a:extLst>
          </p:cNvPr>
          <p:cNvSpPr/>
          <p:nvPr/>
        </p:nvSpPr>
        <p:spPr>
          <a:xfrm>
            <a:off x="677334" y="1270000"/>
            <a:ext cx="6096000" cy="4524315"/>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#include &lt;iostream&gt;</a:t>
            </a:r>
          </a:p>
          <a:p>
            <a:r>
              <a:rPr lang="zh-TW" altLang="en-US" dirty="0">
                <a:latin typeface="Times New Roman" panose="02020603050405020304" pitchFamily="18" charset="0"/>
                <a:cs typeface="Times New Roman" panose="02020603050405020304" pitchFamily="18" charset="0"/>
              </a:rPr>
              <a:t>#include &lt;thread&gt;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using namespace std;</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g_count = 0;</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print(int n, char c) {</a:t>
            </a:r>
          </a:p>
          <a:p>
            <a:r>
              <a:rPr lang="zh-TW" altLang="en-US" dirty="0">
                <a:latin typeface="Times New Roman" panose="02020603050405020304" pitchFamily="18" charset="0"/>
                <a:cs typeface="Times New Roman" panose="02020603050405020304" pitchFamily="18" charset="0"/>
              </a:rPr>
              <a:t>    for (int i = 0; i &lt; n; ++i) {</a:t>
            </a:r>
          </a:p>
          <a:p>
            <a:r>
              <a:rPr lang="zh-TW" altLang="en-US" dirty="0">
                <a:latin typeface="Times New Roman" panose="02020603050405020304" pitchFamily="18" charset="0"/>
                <a:cs typeface="Times New Roman" panose="02020603050405020304" pitchFamily="18" charset="0"/>
              </a:rPr>
              <a:t>        std::cout &lt;&lt; c;</a:t>
            </a:r>
          </a:p>
          <a:p>
            <a:r>
              <a:rPr lang="zh-TW" altLang="en-US" dirty="0">
                <a:latin typeface="Times New Roman" panose="02020603050405020304" pitchFamily="18" charset="0"/>
                <a:cs typeface="Times New Roman" panose="02020603050405020304" pitchFamily="18" charset="0"/>
              </a:rPr>
              <a:t>        g_count++;</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std::cout &lt;&lt; '\n';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std::cout &lt;&lt; "count=" &lt;&lt; g_count &lt;&lt; std::endl;</a:t>
            </a:r>
          </a:p>
          <a:p>
            <a:r>
              <a:rPr lang="zh-TW" altLang="en-US"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701F2058-5398-4936-B278-F676883AE4BC}"/>
              </a:ext>
            </a:extLst>
          </p:cNvPr>
          <p:cNvSpPr/>
          <p:nvPr/>
        </p:nvSpPr>
        <p:spPr>
          <a:xfrm>
            <a:off x="5984240" y="1436638"/>
            <a:ext cx="6096000" cy="2308324"/>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std::thread t1(print, 10, 'A');</a:t>
            </a:r>
          </a:p>
          <a:p>
            <a:r>
              <a:rPr lang="zh-TW" altLang="en-US" dirty="0">
                <a:latin typeface="Times New Roman" panose="02020603050405020304" pitchFamily="18" charset="0"/>
                <a:cs typeface="Times New Roman" panose="02020603050405020304" pitchFamily="18" charset="0"/>
              </a:rPr>
              <a:t>    std::thread t2(print, 5, 'B');</a:t>
            </a:r>
          </a:p>
          <a:p>
            <a:r>
              <a:rPr lang="zh-TW" altLang="en-US" dirty="0">
                <a:latin typeface="Times New Roman" panose="02020603050405020304" pitchFamily="18" charset="0"/>
                <a:cs typeface="Times New Roman" panose="02020603050405020304" pitchFamily="18" charset="0"/>
              </a:rPr>
              <a:t>    t1.join();</a:t>
            </a:r>
          </a:p>
          <a:p>
            <a:r>
              <a:rPr lang="zh-TW" altLang="en-US" dirty="0">
                <a:latin typeface="Times New Roman" panose="02020603050405020304" pitchFamily="18" charset="0"/>
                <a:cs typeface="Times New Roman" panose="02020603050405020304" pitchFamily="18" charset="0"/>
              </a:rPr>
              <a:t>    t2.join();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F98C1C41-851E-4A91-AD41-123DFAA8778B}"/>
              </a:ext>
            </a:extLst>
          </p:cNvPr>
          <p:cNvSpPr/>
          <p:nvPr/>
        </p:nvSpPr>
        <p:spPr>
          <a:xfrm>
            <a:off x="6289040" y="4316987"/>
            <a:ext cx="4663440" cy="1477328"/>
          </a:xfrm>
          <a:prstGeom prst="rect">
            <a:avLst/>
          </a:prstGeom>
        </p:spPr>
        <p:txBody>
          <a:bodyPr wrap="square">
            <a:spAutoFit/>
          </a:bodyPr>
          <a:lstStyle/>
          <a:p>
            <a:r>
              <a:rPr lang="zh-TW" altLang="en-US" dirty="0">
                <a:solidFill>
                  <a:srgbClr val="FFC000"/>
                </a:solidFill>
                <a:latin typeface="Times New Roman" panose="02020603050405020304" pitchFamily="18" charset="0"/>
                <a:cs typeface="Times New Roman" panose="02020603050405020304" pitchFamily="18" charset="0"/>
              </a:rPr>
              <a:t>$ ./thread9</a:t>
            </a:r>
          </a:p>
          <a:p>
            <a:r>
              <a:rPr lang="zh-TW" altLang="en-US" dirty="0">
                <a:solidFill>
                  <a:srgbClr val="FFC000"/>
                </a:solidFill>
                <a:latin typeface="Times New Roman" panose="02020603050405020304" pitchFamily="18" charset="0"/>
                <a:cs typeface="Times New Roman" panose="02020603050405020304" pitchFamily="18" charset="0"/>
              </a:rPr>
              <a:t>AAAAAAAAAA</a:t>
            </a:r>
          </a:p>
          <a:p>
            <a:r>
              <a:rPr lang="zh-TW" altLang="en-US" dirty="0">
                <a:solidFill>
                  <a:srgbClr val="FFC000"/>
                </a:solidFill>
                <a:latin typeface="Times New Roman" panose="02020603050405020304" pitchFamily="18" charset="0"/>
                <a:cs typeface="Times New Roman" panose="02020603050405020304" pitchFamily="18" charset="0"/>
              </a:rPr>
              <a:t>count=10B</a:t>
            </a:r>
          </a:p>
          <a:p>
            <a:r>
              <a:rPr lang="zh-TW" altLang="en-US" dirty="0">
                <a:solidFill>
                  <a:srgbClr val="FFC000"/>
                </a:solidFill>
                <a:latin typeface="Times New Roman" panose="02020603050405020304" pitchFamily="18" charset="0"/>
                <a:cs typeface="Times New Roman" panose="02020603050405020304" pitchFamily="18" charset="0"/>
              </a:rPr>
              <a:t>BBBB</a:t>
            </a:r>
          </a:p>
          <a:p>
            <a:r>
              <a:rPr lang="zh-TW" altLang="en-US" dirty="0">
                <a:solidFill>
                  <a:srgbClr val="FFC000"/>
                </a:solidFill>
                <a:latin typeface="Times New Roman" panose="02020603050405020304" pitchFamily="18" charset="0"/>
                <a:cs typeface="Times New Roman" panose="02020603050405020304" pitchFamily="18" charset="0"/>
              </a:rPr>
              <a:t>count=15</a:t>
            </a:r>
          </a:p>
        </p:txBody>
      </p:sp>
    </p:spTree>
    <p:extLst>
      <p:ext uri="{BB962C8B-B14F-4D97-AF65-F5344CB8AC3E}">
        <p14:creationId xmlns:p14="http://schemas.microsoft.com/office/powerpoint/2010/main" val="120200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DC5AFA-4289-44D9-A0C6-6138337CC93A}"/>
              </a:ext>
            </a:extLst>
          </p:cNvPr>
          <p:cNvSpPr>
            <a:spLocks noGrp="1"/>
          </p:cNvSpPr>
          <p:nvPr>
            <p:ph type="title"/>
          </p:nvPr>
        </p:nvSpPr>
        <p:spPr>
          <a:xfrm>
            <a:off x="677334" y="330984"/>
            <a:ext cx="9838266" cy="1320800"/>
          </a:xfrm>
        </p:spPr>
        <p:txBody>
          <a:bodyPr/>
          <a:lstStyle/>
          <a:p>
            <a:r>
              <a:rPr lang="zh-TW" altLang="en-US" b="1" dirty="0"/>
              <a:t>多執行緒呼叫同一個函式</a:t>
            </a:r>
            <a:r>
              <a:rPr lang="en-US" altLang="zh-TW" b="1" dirty="0"/>
              <a:t>(</a:t>
            </a:r>
            <a:r>
              <a:rPr lang="zh-TW" altLang="en-US" b="1" dirty="0"/>
              <a:t>有 </a:t>
            </a:r>
            <a:r>
              <a:rPr lang="en-US" altLang="zh-TW" b="1" dirty="0"/>
              <a:t>mutex </a:t>
            </a:r>
            <a:r>
              <a:rPr lang="zh-TW" altLang="en-US" b="1" dirty="0"/>
              <a:t>鎖</a:t>
            </a:r>
            <a:r>
              <a:rPr lang="en-US" altLang="zh-TW" b="1" dirty="0"/>
              <a:t>)</a:t>
            </a:r>
            <a:br>
              <a:rPr lang="en-US" altLang="zh-TW" b="1" dirty="0"/>
            </a:br>
            <a:endParaRPr lang="zh-TW" altLang="en-US" dirty="0"/>
          </a:p>
        </p:txBody>
      </p:sp>
      <p:sp>
        <p:nvSpPr>
          <p:cNvPr id="4" name="矩形 3">
            <a:extLst>
              <a:ext uri="{FF2B5EF4-FFF2-40B4-BE49-F238E27FC236}">
                <a16:creationId xmlns:a16="http://schemas.microsoft.com/office/drawing/2014/main" id="{0D2F9FE6-5BC3-44C6-8C5E-CF20CAEEC71D}"/>
              </a:ext>
            </a:extLst>
          </p:cNvPr>
          <p:cNvSpPr/>
          <p:nvPr/>
        </p:nvSpPr>
        <p:spPr>
          <a:xfrm>
            <a:off x="677334" y="1270000"/>
            <a:ext cx="8991600" cy="5355312"/>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g++ std-mutex.cpp -o a.out -std=c++11 -pthread</a:t>
            </a:r>
          </a:p>
          <a:p>
            <a:r>
              <a:rPr lang="zh-TW" altLang="en-US" dirty="0">
                <a:latin typeface="Times New Roman" panose="02020603050405020304" pitchFamily="18" charset="0"/>
                <a:cs typeface="Times New Roman" panose="02020603050405020304" pitchFamily="18" charset="0"/>
              </a:rPr>
              <a:t>#include &lt;iostream&gt;</a:t>
            </a:r>
          </a:p>
          <a:p>
            <a:r>
              <a:rPr lang="zh-TW" altLang="en-US" dirty="0">
                <a:latin typeface="Times New Roman" panose="02020603050405020304" pitchFamily="18" charset="0"/>
                <a:cs typeface="Times New Roman" panose="02020603050405020304" pitchFamily="18" charset="0"/>
              </a:rPr>
              <a:t>#include &lt;thread&gt;</a:t>
            </a:r>
          </a:p>
          <a:p>
            <a:r>
              <a:rPr lang="zh-TW" altLang="en-US" dirty="0">
                <a:latin typeface="Times New Roman" panose="02020603050405020304" pitchFamily="18" charset="0"/>
                <a:cs typeface="Times New Roman" panose="02020603050405020304" pitchFamily="18" charset="0"/>
              </a:rPr>
              <a:t>#include &lt;mutex&gt;</a:t>
            </a:r>
          </a:p>
          <a:p>
            <a:r>
              <a:rPr lang="zh-TW" altLang="en-US" dirty="0">
                <a:latin typeface="Times New Roman" panose="02020603050405020304" pitchFamily="18" charset="0"/>
                <a:cs typeface="Times New Roman" panose="02020603050405020304" pitchFamily="18" charset="0"/>
              </a:rPr>
              <a:t>using namespace std;</a:t>
            </a:r>
          </a:p>
          <a:p>
            <a:r>
              <a:rPr lang="zh-TW" altLang="en-US" dirty="0">
                <a:solidFill>
                  <a:srgbClr val="FFC000"/>
                </a:solidFill>
                <a:latin typeface="Times New Roman" panose="02020603050405020304" pitchFamily="18" charset="0"/>
                <a:cs typeface="Times New Roman" panose="02020603050405020304" pitchFamily="18" charset="0"/>
              </a:rPr>
              <a:t>std::mutex g_mutex;</a:t>
            </a:r>
          </a:p>
          <a:p>
            <a:r>
              <a:rPr lang="zh-TW" altLang="en-US" dirty="0">
                <a:latin typeface="Times New Roman" panose="02020603050405020304" pitchFamily="18" charset="0"/>
                <a:cs typeface="Times New Roman" panose="02020603050405020304" pitchFamily="18" charset="0"/>
              </a:rPr>
              <a:t>int g_count = 0;</a:t>
            </a:r>
          </a:p>
          <a:p>
            <a:r>
              <a:rPr lang="zh-TW" altLang="en-US" dirty="0">
                <a:latin typeface="Times New Roman" panose="02020603050405020304" pitchFamily="18" charset="0"/>
                <a:cs typeface="Times New Roman" panose="02020603050405020304" pitchFamily="18" charset="0"/>
              </a:rPr>
              <a:t>void print(int n, char c) {</a:t>
            </a:r>
          </a:p>
          <a:p>
            <a:r>
              <a:rPr lang="zh-TW" altLang="en-US" dirty="0">
                <a:latin typeface="Times New Roman" panose="02020603050405020304" pitchFamily="18" charset="0"/>
                <a:cs typeface="Times New Roman" panose="02020603050405020304" pitchFamily="18" charset="0"/>
              </a:rPr>
              <a:t>    // critical section (exclusive access to std::cout signaled by locking mtx):</a:t>
            </a:r>
          </a:p>
          <a:p>
            <a:r>
              <a:rPr lang="zh-TW" altLang="en-US" dirty="0">
                <a:latin typeface="Times New Roman" panose="02020603050405020304" pitchFamily="18" charset="0"/>
                <a:cs typeface="Times New Roman" panose="02020603050405020304" pitchFamily="18" charset="0"/>
              </a:rPr>
              <a:t>    </a:t>
            </a:r>
            <a:r>
              <a:rPr lang="zh-TW" altLang="en-US" dirty="0">
                <a:solidFill>
                  <a:srgbClr val="FFC000"/>
                </a:solidFill>
                <a:latin typeface="Times New Roman" panose="02020603050405020304" pitchFamily="18" charset="0"/>
                <a:cs typeface="Times New Roman" panose="02020603050405020304" pitchFamily="18" charset="0"/>
              </a:rPr>
              <a:t>g_mutex.lock();</a:t>
            </a:r>
          </a:p>
          <a:p>
            <a:r>
              <a:rPr lang="zh-TW" altLang="en-US" dirty="0">
                <a:latin typeface="Times New Roman" panose="02020603050405020304" pitchFamily="18" charset="0"/>
                <a:cs typeface="Times New Roman" panose="02020603050405020304" pitchFamily="18" charset="0"/>
              </a:rPr>
              <a:t>    for (int i = 0; i &lt; n; ++i) {</a:t>
            </a:r>
          </a:p>
          <a:p>
            <a:r>
              <a:rPr lang="zh-TW" altLang="en-US" dirty="0">
                <a:latin typeface="Times New Roman" panose="02020603050405020304" pitchFamily="18" charset="0"/>
                <a:cs typeface="Times New Roman" panose="02020603050405020304" pitchFamily="18" charset="0"/>
              </a:rPr>
              <a:t>        std::cout &lt;&lt; c;</a:t>
            </a:r>
          </a:p>
          <a:p>
            <a:r>
              <a:rPr lang="zh-TW" altLang="en-US" dirty="0">
                <a:latin typeface="Times New Roman" panose="02020603050405020304" pitchFamily="18" charset="0"/>
                <a:cs typeface="Times New Roman" panose="02020603050405020304" pitchFamily="18" charset="0"/>
              </a:rPr>
              <a:t>        g_count++;</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std::cout &lt;&lt; '\n';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std::cout &lt;&lt; "count=" &lt;&lt; g_count &lt;&lt; std::endl;</a:t>
            </a:r>
          </a:p>
          <a:p>
            <a:r>
              <a:rPr lang="zh-TW" altLang="en-US" dirty="0">
                <a:latin typeface="Times New Roman" panose="02020603050405020304" pitchFamily="18" charset="0"/>
                <a:cs typeface="Times New Roman" panose="02020603050405020304" pitchFamily="18" charset="0"/>
              </a:rPr>
              <a:t>    </a:t>
            </a:r>
            <a:r>
              <a:rPr lang="zh-TW" altLang="en-US" dirty="0">
                <a:solidFill>
                  <a:srgbClr val="FFC000"/>
                </a:solidFill>
                <a:latin typeface="Times New Roman" panose="02020603050405020304" pitchFamily="18" charset="0"/>
                <a:cs typeface="Times New Roman" panose="02020603050405020304" pitchFamily="18" charset="0"/>
              </a:rPr>
              <a:t>g_mutex.unlock();</a:t>
            </a:r>
          </a:p>
          <a:p>
            <a:r>
              <a:rPr lang="zh-TW" altLang="en-US"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246D43F0-552C-408D-A213-E5910D4F5D78}"/>
              </a:ext>
            </a:extLst>
          </p:cNvPr>
          <p:cNvSpPr/>
          <p:nvPr/>
        </p:nvSpPr>
        <p:spPr>
          <a:xfrm>
            <a:off x="7701280" y="1270000"/>
            <a:ext cx="4124960" cy="2031325"/>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std::thread t1(print, 10, 'A');</a:t>
            </a:r>
          </a:p>
          <a:p>
            <a:r>
              <a:rPr lang="zh-TW" altLang="en-US" dirty="0">
                <a:latin typeface="Times New Roman" panose="02020603050405020304" pitchFamily="18" charset="0"/>
                <a:cs typeface="Times New Roman" panose="02020603050405020304" pitchFamily="18" charset="0"/>
              </a:rPr>
              <a:t>    std::thread t2(print, 5, 'B');</a:t>
            </a:r>
          </a:p>
          <a:p>
            <a:r>
              <a:rPr lang="zh-TW" altLang="en-US" dirty="0">
                <a:latin typeface="Times New Roman" panose="02020603050405020304" pitchFamily="18" charset="0"/>
                <a:cs typeface="Times New Roman" panose="02020603050405020304" pitchFamily="18" charset="0"/>
              </a:rPr>
              <a:t>    t1.join();</a:t>
            </a:r>
          </a:p>
          <a:p>
            <a:r>
              <a:rPr lang="zh-TW" altLang="en-US" dirty="0">
                <a:latin typeface="Times New Roman" panose="02020603050405020304" pitchFamily="18" charset="0"/>
                <a:cs typeface="Times New Roman" panose="02020603050405020304" pitchFamily="18" charset="0"/>
              </a:rPr>
              <a:t>    t2.join();</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0ADD1784-D71A-4BC1-AB6F-3367B871C2BE}"/>
              </a:ext>
            </a:extLst>
          </p:cNvPr>
          <p:cNvSpPr/>
          <p:nvPr/>
        </p:nvSpPr>
        <p:spPr>
          <a:xfrm>
            <a:off x="7802880" y="3947656"/>
            <a:ext cx="2712720" cy="1477328"/>
          </a:xfrm>
          <a:prstGeom prst="rect">
            <a:avLst/>
          </a:prstGeom>
        </p:spPr>
        <p:txBody>
          <a:bodyPr wrap="square">
            <a:spAutoFit/>
          </a:bodyPr>
          <a:lstStyle/>
          <a:p>
            <a:r>
              <a:rPr lang="zh-TW" altLang="en-US" dirty="0">
                <a:solidFill>
                  <a:srgbClr val="FFC000"/>
                </a:solidFill>
              </a:rPr>
              <a:t>$ ./thread10</a:t>
            </a:r>
          </a:p>
          <a:p>
            <a:r>
              <a:rPr lang="zh-TW" altLang="en-US" dirty="0">
                <a:solidFill>
                  <a:srgbClr val="FFC000"/>
                </a:solidFill>
              </a:rPr>
              <a:t>AAAAAAAAAA</a:t>
            </a:r>
          </a:p>
          <a:p>
            <a:r>
              <a:rPr lang="zh-TW" altLang="en-US" dirty="0">
                <a:solidFill>
                  <a:srgbClr val="FFC000"/>
                </a:solidFill>
              </a:rPr>
              <a:t>count=10</a:t>
            </a:r>
          </a:p>
          <a:p>
            <a:r>
              <a:rPr lang="zh-TW" altLang="en-US" dirty="0">
                <a:solidFill>
                  <a:srgbClr val="FFC000"/>
                </a:solidFill>
              </a:rPr>
              <a:t>BBBBB</a:t>
            </a:r>
          </a:p>
          <a:p>
            <a:r>
              <a:rPr lang="zh-TW" altLang="en-US" dirty="0">
                <a:solidFill>
                  <a:srgbClr val="FFC000"/>
                </a:solidFill>
              </a:rPr>
              <a:t>count=15</a:t>
            </a:r>
          </a:p>
        </p:txBody>
      </p:sp>
    </p:spTree>
    <p:extLst>
      <p:ext uri="{BB962C8B-B14F-4D97-AF65-F5344CB8AC3E}">
        <p14:creationId xmlns:p14="http://schemas.microsoft.com/office/powerpoint/2010/main" val="348856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88C6E-D920-4758-8AD2-ADAFCEFC6C92}"/>
              </a:ext>
            </a:extLst>
          </p:cNvPr>
          <p:cNvSpPr>
            <a:spLocks noGrp="1"/>
          </p:cNvSpPr>
          <p:nvPr>
            <p:ph type="title"/>
          </p:nvPr>
        </p:nvSpPr>
        <p:spPr/>
        <p:txBody>
          <a:bodyPr/>
          <a:lstStyle/>
          <a:p>
            <a:r>
              <a:rPr lang="en-US" altLang="zh-TW" b="1" dirty="0"/>
              <a:t>condition_variable</a:t>
            </a:r>
            <a:br>
              <a:rPr lang="en-US" altLang="zh-TW" b="1" dirty="0"/>
            </a:br>
            <a:endParaRPr lang="zh-TW" altLang="en-US" dirty="0"/>
          </a:p>
        </p:txBody>
      </p:sp>
      <p:sp>
        <p:nvSpPr>
          <p:cNvPr id="3" name="內容版面配置區 2">
            <a:extLst>
              <a:ext uri="{FF2B5EF4-FFF2-40B4-BE49-F238E27FC236}">
                <a16:creationId xmlns:a16="http://schemas.microsoft.com/office/drawing/2014/main" id="{EE3A7E6E-4BDD-4304-A569-0D982EA483B7}"/>
              </a:ext>
            </a:extLst>
          </p:cNvPr>
          <p:cNvSpPr>
            <a:spLocks noGrp="1"/>
          </p:cNvSpPr>
          <p:nvPr>
            <p:ph idx="1"/>
          </p:nvPr>
        </p:nvSpPr>
        <p:spPr/>
        <p:txBody>
          <a:bodyPr>
            <a:normAutofit fontScale="92500"/>
          </a:bodyPr>
          <a:lstStyle/>
          <a:p>
            <a:r>
              <a:rPr lang="zh-TW" altLang="en-US" dirty="0"/>
              <a:t>使用 </a:t>
            </a:r>
            <a:r>
              <a:rPr lang="en-US" altLang="zh-TW" dirty="0"/>
              <a:t>std::condition_variable </a:t>
            </a:r>
            <a:r>
              <a:rPr lang="zh-TW" altLang="en-US" dirty="0"/>
              <a:t>的 </a:t>
            </a:r>
            <a:r>
              <a:rPr lang="en-US" altLang="zh-TW" dirty="0"/>
              <a:t>wait </a:t>
            </a:r>
            <a:r>
              <a:rPr lang="zh-TW" altLang="en-US" dirty="0"/>
              <a:t>會把目前的執行緒 </a:t>
            </a:r>
            <a:r>
              <a:rPr lang="en-US" altLang="zh-TW" dirty="0"/>
              <a:t>thread </a:t>
            </a:r>
            <a:r>
              <a:rPr lang="zh-TW" altLang="en-US" dirty="0"/>
              <a:t>停下來並且等候事件通知，而在另外一個執行緒裡我們可以使用 </a:t>
            </a:r>
            <a:r>
              <a:rPr lang="en-US" altLang="zh-TW" dirty="0"/>
              <a:t>std::condition_variable </a:t>
            </a:r>
            <a:r>
              <a:rPr lang="zh-TW" altLang="en-US" dirty="0"/>
              <a:t>的 </a:t>
            </a:r>
            <a:r>
              <a:rPr lang="en-US" altLang="zh-TW" dirty="0"/>
              <a:t>notify_one </a:t>
            </a:r>
            <a:r>
              <a:rPr lang="zh-TW" altLang="en-US" dirty="0"/>
              <a:t>或 </a:t>
            </a:r>
            <a:r>
              <a:rPr lang="en-US" altLang="zh-TW" dirty="0"/>
              <a:t>notify_all </a:t>
            </a:r>
            <a:r>
              <a:rPr lang="zh-TW" altLang="en-US" dirty="0"/>
              <a:t>去發送通知那些正在等待的事件</a:t>
            </a:r>
            <a:endParaRPr lang="en-US" altLang="zh-TW" dirty="0"/>
          </a:p>
          <a:p>
            <a:r>
              <a:rPr lang="zh-TW" altLang="en-US" dirty="0"/>
              <a:t>需要引入的標頭檔：</a:t>
            </a:r>
            <a:r>
              <a:rPr lang="en-US" altLang="zh-TW" dirty="0"/>
              <a:t>&lt;condition_variable&gt;</a:t>
            </a:r>
          </a:p>
          <a:p>
            <a:endParaRPr lang="en-US" altLang="zh-TW" dirty="0"/>
          </a:p>
          <a:p>
            <a:r>
              <a:rPr lang="zh-TW" altLang="en-US" dirty="0"/>
              <a:t>以下為 </a:t>
            </a:r>
            <a:r>
              <a:rPr lang="en-US" altLang="zh-TW" dirty="0"/>
              <a:t>condition_variable </a:t>
            </a:r>
            <a:r>
              <a:rPr lang="zh-TW" altLang="en-US" dirty="0"/>
              <a:t>常用的成員函式與說明，</a:t>
            </a:r>
          </a:p>
          <a:p>
            <a:pPr lvl="1"/>
            <a:r>
              <a:rPr lang="en-US" altLang="zh-TW" dirty="0"/>
              <a:t>wait</a:t>
            </a:r>
            <a:r>
              <a:rPr lang="zh-TW" altLang="en-US" dirty="0"/>
              <a:t>：阻塞當前執行緒直到條件變量被喚醒</a:t>
            </a:r>
          </a:p>
          <a:p>
            <a:pPr lvl="1"/>
            <a:r>
              <a:rPr lang="en-US" altLang="zh-TW" dirty="0"/>
              <a:t>notify_one</a:t>
            </a:r>
            <a:r>
              <a:rPr lang="zh-TW" altLang="en-US" dirty="0"/>
              <a:t>：通知一個正在等待的執行緒</a:t>
            </a:r>
          </a:p>
          <a:p>
            <a:pPr lvl="1"/>
            <a:r>
              <a:rPr lang="en-US" altLang="zh-TW" dirty="0"/>
              <a:t>notify_all</a:t>
            </a:r>
            <a:r>
              <a:rPr lang="zh-TW" altLang="en-US" dirty="0"/>
              <a:t>：通知所有正在等待的執行緒</a:t>
            </a:r>
          </a:p>
          <a:p>
            <a:endParaRPr lang="zh-TW" altLang="en-US" dirty="0"/>
          </a:p>
          <a:p>
            <a:r>
              <a:rPr lang="zh-TW" altLang="en-US" dirty="0"/>
              <a:t>使用 </a:t>
            </a:r>
            <a:r>
              <a:rPr lang="en-US" altLang="zh-TW" dirty="0"/>
              <a:t>std::condition_variable </a:t>
            </a:r>
            <a:r>
              <a:rPr lang="zh-TW" altLang="en-US" dirty="0"/>
              <a:t>的 </a:t>
            </a:r>
            <a:r>
              <a:rPr lang="en-US" altLang="zh-TW" dirty="0"/>
              <a:t>wait </a:t>
            </a:r>
            <a:r>
              <a:rPr lang="zh-TW" altLang="en-US" dirty="0"/>
              <a:t>必須要搭配 </a:t>
            </a:r>
            <a:r>
              <a:rPr lang="en-US" altLang="zh-TW" dirty="0"/>
              <a:t>std::unique_lock&lt;std::mutex&gt; </a:t>
            </a:r>
            <a:r>
              <a:rPr lang="zh-TW" altLang="en-US" dirty="0"/>
              <a:t>一起使用。</a:t>
            </a:r>
          </a:p>
        </p:txBody>
      </p:sp>
    </p:spTree>
    <p:extLst>
      <p:ext uri="{BB962C8B-B14F-4D97-AF65-F5344CB8AC3E}">
        <p14:creationId xmlns:p14="http://schemas.microsoft.com/office/powerpoint/2010/main" val="219021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C787C5-E9B4-42D6-BFDB-0B32B39E5DFD}"/>
              </a:ext>
            </a:extLst>
          </p:cNvPr>
          <p:cNvSpPr>
            <a:spLocks noGrp="1"/>
          </p:cNvSpPr>
          <p:nvPr>
            <p:ph type="title"/>
          </p:nvPr>
        </p:nvSpPr>
        <p:spPr/>
        <p:txBody>
          <a:bodyPr/>
          <a:lstStyle/>
          <a:p>
            <a:r>
              <a:rPr lang="zh-TW" altLang="en-US" b="1" dirty="0"/>
              <a:t>用 </a:t>
            </a:r>
            <a:r>
              <a:rPr lang="en-US" altLang="zh-TW" b="1" dirty="0"/>
              <a:t>notify_one </a:t>
            </a:r>
            <a:r>
              <a:rPr lang="zh-TW" altLang="en-US" b="1" dirty="0"/>
              <a:t>通知一個正在 </a:t>
            </a:r>
            <a:r>
              <a:rPr lang="en-US" altLang="zh-TW" b="1" dirty="0"/>
              <a:t>wait </a:t>
            </a:r>
            <a:r>
              <a:rPr lang="zh-TW" altLang="en-US" b="1" dirty="0"/>
              <a:t>的執行緒</a:t>
            </a:r>
            <a:br>
              <a:rPr lang="zh-TW" altLang="en-US" b="1" dirty="0"/>
            </a:br>
            <a:endParaRPr lang="zh-TW" altLang="en-US" dirty="0"/>
          </a:p>
        </p:txBody>
      </p:sp>
      <p:sp>
        <p:nvSpPr>
          <p:cNvPr id="3" name="內容版面配置區 2">
            <a:extLst>
              <a:ext uri="{FF2B5EF4-FFF2-40B4-BE49-F238E27FC236}">
                <a16:creationId xmlns:a16="http://schemas.microsoft.com/office/drawing/2014/main" id="{BAC13F2A-1A69-41B3-B6BE-B0244D5B7569}"/>
              </a:ext>
            </a:extLst>
          </p:cNvPr>
          <p:cNvSpPr>
            <a:spLocks noGrp="1"/>
          </p:cNvSpPr>
          <p:nvPr>
            <p:ph idx="1"/>
          </p:nvPr>
        </p:nvSpPr>
        <p:spPr>
          <a:xfrm>
            <a:off x="677334" y="1474789"/>
            <a:ext cx="4866939" cy="5017451"/>
          </a:xfrm>
        </p:spPr>
        <p:txBody>
          <a:bodyPr/>
          <a:lstStyle/>
          <a:p>
            <a:r>
              <a:rPr lang="zh-TW" altLang="en-US" dirty="0"/>
              <a:t>先開一個新的執行緒 </a:t>
            </a:r>
            <a:r>
              <a:rPr lang="en-US" altLang="zh-TW" dirty="0"/>
              <a:t>worker_thread </a:t>
            </a:r>
            <a:r>
              <a:rPr lang="zh-TW" altLang="en-US" dirty="0"/>
              <a:t>然後使用 </a:t>
            </a:r>
            <a:r>
              <a:rPr lang="en-US" altLang="zh-TW" dirty="0"/>
              <a:t>std::condition_variable </a:t>
            </a:r>
            <a:r>
              <a:rPr lang="zh-TW" altLang="en-US" dirty="0"/>
              <a:t>的 </a:t>
            </a:r>
            <a:r>
              <a:rPr lang="en-US" altLang="zh-TW" dirty="0"/>
              <a:t>wait </a:t>
            </a:r>
            <a:r>
              <a:rPr lang="zh-TW" altLang="en-US" dirty="0"/>
              <a:t>事件的通知</a:t>
            </a:r>
            <a:endParaRPr lang="en-US" altLang="zh-TW" dirty="0"/>
          </a:p>
          <a:p>
            <a:r>
              <a:rPr lang="zh-TW" altLang="en-US" dirty="0"/>
              <a:t>此時 </a:t>
            </a:r>
            <a:r>
              <a:rPr lang="en-US" altLang="zh-TW" dirty="0"/>
              <a:t>worker_thread </a:t>
            </a:r>
            <a:r>
              <a:rPr lang="zh-TW" altLang="en-US" dirty="0"/>
              <a:t>會阻塞</a:t>
            </a:r>
            <a:r>
              <a:rPr lang="en-US" altLang="zh-TW" dirty="0"/>
              <a:t>(block)</a:t>
            </a:r>
            <a:r>
              <a:rPr lang="zh-TW" altLang="en-US" dirty="0"/>
              <a:t>直到事件通知才會被喚醒，</a:t>
            </a:r>
            <a:br>
              <a:rPr lang="zh-TW" altLang="en-US" dirty="0"/>
            </a:br>
            <a:r>
              <a:rPr lang="zh-TW" altLang="en-US" dirty="0"/>
              <a:t>之後 </a:t>
            </a:r>
            <a:r>
              <a:rPr lang="en-US" altLang="zh-TW" dirty="0"/>
              <a:t>main </a:t>
            </a:r>
            <a:r>
              <a:rPr lang="zh-TW" altLang="en-US" dirty="0"/>
              <a:t>主程式延遲個 </a:t>
            </a:r>
            <a:r>
              <a:rPr lang="en-US" altLang="zh-TW" dirty="0"/>
              <a:t>5 ms </a:t>
            </a:r>
            <a:r>
              <a:rPr lang="zh-TW" altLang="en-US" dirty="0"/>
              <a:t>在使用 </a:t>
            </a:r>
            <a:r>
              <a:rPr lang="en-US" altLang="zh-TW" dirty="0"/>
              <a:t>std::condition_variable </a:t>
            </a:r>
            <a:r>
              <a:rPr lang="zh-TW" altLang="en-US" dirty="0"/>
              <a:t>的 </a:t>
            </a:r>
            <a:r>
              <a:rPr lang="en-US" altLang="zh-TW" dirty="0"/>
              <a:t>notify_one </a:t>
            </a:r>
            <a:r>
              <a:rPr lang="zh-TW" altLang="en-US" dirty="0"/>
              <a:t>發送，</a:t>
            </a:r>
            <a:br>
              <a:rPr lang="zh-TW" altLang="en-US" dirty="0"/>
            </a:br>
            <a:r>
              <a:rPr lang="zh-TW" altLang="en-US" dirty="0"/>
              <a:t>之後 </a:t>
            </a:r>
            <a:r>
              <a:rPr lang="en-US" altLang="zh-TW" dirty="0"/>
              <a:t>worker_thread </a:t>
            </a:r>
            <a:r>
              <a:rPr lang="zh-TW" altLang="en-US" dirty="0"/>
              <a:t>收到 來自主執行緒的事件通知就離開 </a:t>
            </a:r>
            <a:r>
              <a:rPr lang="en-US" altLang="zh-TW" dirty="0"/>
              <a:t>wait </a:t>
            </a:r>
            <a:r>
              <a:rPr lang="zh-TW" altLang="en-US" dirty="0"/>
              <a:t>繼續往下 </a:t>
            </a:r>
            <a:r>
              <a:rPr lang="en-US" altLang="zh-TW" dirty="0"/>
              <a:t>cout </a:t>
            </a:r>
            <a:r>
              <a:rPr lang="zh-TW" altLang="en-US" dirty="0"/>
              <a:t>完就結束該執行緒，</a:t>
            </a:r>
          </a:p>
        </p:txBody>
      </p:sp>
      <p:sp>
        <p:nvSpPr>
          <p:cNvPr id="4" name="矩形 3">
            <a:extLst>
              <a:ext uri="{FF2B5EF4-FFF2-40B4-BE49-F238E27FC236}">
                <a16:creationId xmlns:a16="http://schemas.microsoft.com/office/drawing/2014/main" id="{556742BE-C0FF-499D-BD8E-48B6D9477046}"/>
              </a:ext>
            </a:extLst>
          </p:cNvPr>
          <p:cNvSpPr/>
          <p:nvPr/>
        </p:nvSpPr>
        <p:spPr>
          <a:xfrm>
            <a:off x="5872222" y="1444357"/>
            <a:ext cx="6096000" cy="5078313"/>
          </a:xfrm>
          <a:prstGeom prst="rect">
            <a:avLst/>
          </a:prstGeom>
        </p:spPr>
        <p:txBody>
          <a:bodyPr>
            <a:spAutoFit/>
          </a:bodyPr>
          <a:lstStyle/>
          <a:p>
            <a:r>
              <a:rPr lang="zh-TW" altLang="en-US" dirty="0"/>
              <a:t>#include &lt;iostream&gt;</a:t>
            </a:r>
          </a:p>
          <a:p>
            <a:r>
              <a:rPr lang="zh-TW" altLang="en-US" dirty="0"/>
              <a:t>#include &lt;string&gt;</a:t>
            </a:r>
          </a:p>
          <a:p>
            <a:r>
              <a:rPr lang="zh-TW" altLang="en-US" dirty="0"/>
              <a:t>#include &lt;thread&gt;</a:t>
            </a:r>
          </a:p>
          <a:p>
            <a:r>
              <a:rPr lang="zh-TW" altLang="en-US" dirty="0"/>
              <a:t>#include &lt;mutex&gt;</a:t>
            </a:r>
          </a:p>
          <a:p>
            <a:r>
              <a:rPr lang="zh-TW" altLang="en-US" dirty="0"/>
              <a:t>#include &lt;condition_variable&gt;</a:t>
            </a:r>
          </a:p>
          <a:p>
            <a:endParaRPr lang="zh-TW" altLang="en-US" dirty="0"/>
          </a:p>
          <a:p>
            <a:r>
              <a:rPr lang="zh-TW" altLang="en-US" dirty="0"/>
              <a:t>std::mutex m;</a:t>
            </a:r>
          </a:p>
          <a:p>
            <a:r>
              <a:rPr lang="zh-TW" altLang="en-US" dirty="0"/>
              <a:t>std::condition_variable cond_var;</a:t>
            </a:r>
          </a:p>
          <a:p>
            <a:endParaRPr lang="zh-TW" altLang="en-US" dirty="0"/>
          </a:p>
          <a:p>
            <a:r>
              <a:rPr lang="zh-TW" altLang="en-US" dirty="0"/>
              <a:t>void worker_thread()</a:t>
            </a:r>
          </a:p>
          <a:p>
            <a:r>
              <a:rPr lang="zh-TW" altLang="en-US" dirty="0"/>
              <a:t>{</a:t>
            </a:r>
          </a:p>
          <a:p>
            <a:r>
              <a:rPr lang="zh-TW" altLang="en-US" dirty="0"/>
              <a:t>    std::unique_lock&lt;std::mutex&gt; lock(m);</a:t>
            </a:r>
          </a:p>
          <a:p>
            <a:r>
              <a:rPr lang="zh-TW" altLang="en-US" dirty="0"/>
              <a:t>    std::cout &lt;&lt; "worker_thread() wait\n";</a:t>
            </a:r>
          </a:p>
          <a:p>
            <a:r>
              <a:rPr lang="zh-TW" altLang="en-US" dirty="0"/>
              <a:t>    cond_var.wait(lock);</a:t>
            </a:r>
          </a:p>
          <a:p>
            <a:endParaRPr lang="zh-TW" altLang="en-US" dirty="0"/>
          </a:p>
          <a:p>
            <a:r>
              <a:rPr lang="zh-TW" altLang="en-US" dirty="0"/>
              <a:t>    // after the wait, we own the lock.</a:t>
            </a:r>
          </a:p>
          <a:p>
            <a:r>
              <a:rPr lang="zh-TW" altLang="en-US" dirty="0"/>
              <a:t>    std::cout &lt;&lt; "worker_thread() is processing data\n";</a:t>
            </a:r>
          </a:p>
          <a:p>
            <a:r>
              <a:rPr lang="zh-TW" altLang="en-US" dirty="0"/>
              <a:t>}</a:t>
            </a:r>
          </a:p>
        </p:txBody>
      </p:sp>
    </p:spTree>
    <p:extLst>
      <p:ext uri="{BB962C8B-B14F-4D97-AF65-F5344CB8AC3E}">
        <p14:creationId xmlns:p14="http://schemas.microsoft.com/office/powerpoint/2010/main" val="2459324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9D51283-6936-471E-A2B3-04B0FF0883D5}"/>
              </a:ext>
            </a:extLst>
          </p:cNvPr>
          <p:cNvSpPr/>
          <p:nvPr/>
        </p:nvSpPr>
        <p:spPr>
          <a:xfrm>
            <a:off x="999281" y="736992"/>
            <a:ext cx="7797478" cy="3139321"/>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int main(){</a:t>
            </a:r>
          </a:p>
          <a:p>
            <a:r>
              <a:rPr lang="zh-TW" altLang="en-US" dirty="0">
                <a:latin typeface="Times New Roman" panose="02020603050405020304" pitchFamily="18" charset="0"/>
                <a:cs typeface="Times New Roman" panose="02020603050405020304" pitchFamily="18" charset="0"/>
              </a:rPr>
              <a:t>    std::thread worker(worker_thread);</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std::this_thread::sleep_for(std::chrono::milliseconds(5));</a:t>
            </a:r>
          </a:p>
          <a:p>
            <a:r>
              <a:rPr lang="zh-TW" altLang="en-US" dirty="0">
                <a:latin typeface="Times New Roman" panose="02020603050405020304" pitchFamily="18" charset="0"/>
                <a:cs typeface="Times New Roman" panose="02020603050405020304" pitchFamily="18" charset="0"/>
              </a:rPr>
              <a:t>    std::cout &lt;&lt; "main() notify_one\n";</a:t>
            </a:r>
          </a:p>
          <a:p>
            <a:r>
              <a:rPr lang="zh-TW" altLang="en-US" dirty="0">
                <a:latin typeface="Times New Roman" panose="02020603050405020304" pitchFamily="18" charset="0"/>
                <a:cs typeface="Times New Roman" panose="02020603050405020304" pitchFamily="18" charset="0"/>
              </a:rPr>
              <a:t>    cond_var.notify_one();</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worker.join();</a:t>
            </a:r>
          </a:p>
          <a:p>
            <a:r>
              <a:rPr lang="zh-TW" altLang="en-US" dirty="0">
                <a:latin typeface="Times New Roman" panose="02020603050405020304" pitchFamily="18" charset="0"/>
                <a:cs typeface="Times New Roman" panose="02020603050405020304" pitchFamily="18" charset="0"/>
              </a:rPr>
              <a:t>    std::cout &lt;&lt; "main() end\n";</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9B556868-8437-4B55-AB70-06BDF55CEB47}"/>
              </a:ext>
            </a:extLst>
          </p:cNvPr>
          <p:cNvSpPr/>
          <p:nvPr/>
        </p:nvSpPr>
        <p:spPr>
          <a:xfrm>
            <a:off x="999281" y="4426538"/>
            <a:ext cx="6096000" cy="1477328"/>
          </a:xfrm>
          <a:prstGeom prst="rect">
            <a:avLst/>
          </a:prstGeom>
        </p:spPr>
        <p:txBody>
          <a:bodyPr>
            <a:spAutoFit/>
          </a:bodyPr>
          <a:lstStyle/>
          <a:p>
            <a:r>
              <a:rPr lang="zh-TW" altLang="en-US" dirty="0">
                <a:solidFill>
                  <a:srgbClr val="FFC000"/>
                </a:solidFill>
              </a:rPr>
              <a:t>$ ./thread11</a:t>
            </a:r>
          </a:p>
          <a:p>
            <a:r>
              <a:rPr lang="zh-TW" altLang="en-US" dirty="0">
                <a:solidFill>
                  <a:srgbClr val="FFC000"/>
                </a:solidFill>
              </a:rPr>
              <a:t>worker_thread() wait</a:t>
            </a:r>
          </a:p>
          <a:p>
            <a:r>
              <a:rPr lang="zh-TW" altLang="en-US" dirty="0">
                <a:solidFill>
                  <a:srgbClr val="FFC000"/>
                </a:solidFill>
              </a:rPr>
              <a:t>main() notify_one</a:t>
            </a:r>
          </a:p>
          <a:p>
            <a:r>
              <a:rPr lang="zh-TW" altLang="en-US" dirty="0">
                <a:solidFill>
                  <a:srgbClr val="FFC000"/>
                </a:solidFill>
              </a:rPr>
              <a:t>worker_thread() is processing data</a:t>
            </a:r>
          </a:p>
          <a:p>
            <a:r>
              <a:rPr lang="zh-TW" altLang="en-US" dirty="0">
                <a:solidFill>
                  <a:srgbClr val="FFC000"/>
                </a:solidFill>
              </a:rPr>
              <a:t>main() end</a:t>
            </a:r>
          </a:p>
        </p:txBody>
      </p:sp>
    </p:spTree>
    <p:extLst>
      <p:ext uri="{BB962C8B-B14F-4D97-AF65-F5344CB8AC3E}">
        <p14:creationId xmlns:p14="http://schemas.microsoft.com/office/powerpoint/2010/main" val="56961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12F0D3-E312-42AB-98B1-1010543254D8}"/>
              </a:ext>
            </a:extLst>
          </p:cNvPr>
          <p:cNvSpPr>
            <a:spLocks noGrp="1"/>
          </p:cNvSpPr>
          <p:nvPr>
            <p:ph type="title"/>
          </p:nvPr>
        </p:nvSpPr>
        <p:spPr>
          <a:xfrm>
            <a:off x="677334" y="153989"/>
            <a:ext cx="5916506" cy="1320800"/>
          </a:xfrm>
        </p:spPr>
        <p:txBody>
          <a:bodyPr>
            <a:normAutofit fontScale="90000"/>
          </a:bodyPr>
          <a:lstStyle/>
          <a:p>
            <a:r>
              <a:rPr lang="zh-TW" altLang="en-US" b="1" dirty="0"/>
              <a:t>用 </a:t>
            </a:r>
            <a:r>
              <a:rPr lang="en-US" altLang="zh-TW" b="1" dirty="0"/>
              <a:t>notify_all </a:t>
            </a:r>
            <a:r>
              <a:rPr lang="zh-TW" altLang="en-US" b="1" dirty="0"/>
              <a:t>通知全部多個 </a:t>
            </a:r>
            <a:r>
              <a:rPr lang="en-US" altLang="zh-TW" b="1" dirty="0"/>
              <a:t>wait </a:t>
            </a:r>
            <a:r>
              <a:rPr lang="zh-TW" altLang="en-US" b="1" dirty="0"/>
              <a:t>等待的執行緒</a:t>
            </a:r>
            <a:br>
              <a:rPr lang="zh-TW" altLang="en-US" b="1" dirty="0"/>
            </a:br>
            <a:endParaRPr lang="zh-TW" altLang="en-US" dirty="0"/>
          </a:p>
        </p:txBody>
      </p:sp>
      <p:sp>
        <p:nvSpPr>
          <p:cNvPr id="3" name="內容版面配置區 2">
            <a:extLst>
              <a:ext uri="{FF2B5EF4-FFF2-40B4-BE49-F238E27FC236}">
                <a16:creationId xmlns:a16="http://schemas.microsoft.com/office/drawing/2014/main" id="{26CC356A-AA7E-4067-A4C2-B4456DC40209}"/>
              </a:ext>
            </a:extLst>
          </p:cNvPr>
          <p:cNvSpPr>
            <a:spLocks noGrp="1"/>
          </p:cNvSpPr>
          <p:nvPr>
            <p:ph idx="1"/>
          </p:nvPr>
        </p:nvSpPr>
        <p:spPr>
          <a:xfrm>
            <a:off x="677334" y="1474789"/>
            <a:ext cx="5596144" cy="5017451"/>
          </a:xfrm>
        </p:spPr>
        <p:txBody>
          <a:bodyPr/>
          <a:lstStyle/>
          <a:p>
            <a:r>
              <a:rPr lang="zh-TW" altLang="en-US" dirty="0"/>
              <a:t>以下範例主要目的是建立</a:t>
            </a:r>
            <a:r>
              <a:rPr lang="en-US" altLang="zh-TW" dirty="0"/>
              <a:t>5</a:t>
            </a:r>
            <a:r>
              <a:rPr lang="zh-TW" altLang="en-US" dirty="0"/>
              <a:t>個執行緒並等待通知，</a:t>
            </a:r>
          </a:p>
          <a:p>
            <a:r>
              <a:rPr lang="zh-TW" altLang="en-US" dirty="0"/>
              <a:t>之後主程式執行</a:t>
            </a:r>
            <a:r>
              <a:rPr lang="en-US" altLang="zh-TW" dirty="0"/>
              <a:t>go</a:t>
            </a:r>
            <a:r>
              <a:rPr lang="zh-TW" altLang="en-US" dirty="0"/>
              <a:t>函式裡的</a:t>
            </a:r>
            <a:r>
              <a:rPr lang="en-US" altLang="zh-TW" dirty="0"/>
              <a:t>cond_var.notify_all()</a:t>
            </a:r>
            <a:r>
              <a:rPr lang="zh-TW" altLang="en-US" dirty="0"/>
              <a:t>去通知所有正在等待的執行緒，也就是剛剛建立的</a:t>
            </a:r>
            <a:r>
              <a:rPr lang="en-US" altLang="zh-TW" dirty="0"/>
              <a:t>5</a:t>
            </a:r>
            <a:r>
              <a:rPr lang="zh-TW" altLang="en-US" dirty="0"/>
              <a:t>個執行緒，</a:t>
            </a:r>
          </a:p>
          <a:p>
            <a:r>
              <a:rPr lang="zh-TW" altLang="en-US" dirty="0"/>
              <a:t>這</a:t>
            </a:r>
            <a:r>
              <a:rPr lang="en-US" altLang="zh-TW" dirty="0"/>
              <a:t>5</a:t>
            </a:r>
            <a:r>
              <a:rPr lang="zh-TW" altLang="en-US" dirty="0"/>
              <a:t>個執行緒分別收到通知後從</a:t>
            </a:r>
            <a:r>
              <a:rPr lang="en-US" altLang="zh-TW" dirty="0"/>
              <a:t>wait</a:t>
            </a:r>
            <a:r>
              <a:rPr lang="zh-TW" altLang="en-US" dirty="0"/>
              <a:t>函式離開，之後檢查</a:t>
            </a:r>
            <a:r>
              <a:rPr lang="en-US" altLang="zh-TW" dirty="0"/>
              <a:t>ready</a:t>
            </a:r>
            <a:r>
              <a:rPr lang="zh-TW" altLang="en-US" dirty="0"/>
              <a:t>變數為</a:t>
            </a:r>
            <a:r>
              <a:rPr lang="en-US" altLang="zh-TW" dirty="0"/>
              <a:t>true</a:t>
            </a:r>
            <a:r>
              <a:rPr lang="zh-TW" altLang="en-US" dirty="0"/>
              <a:t>就離開迴圈，</a:t>
            </a:r>
          </a:p>
          <a:p>
            <a:r>
              <a:rPr lang="zh-TW" altLang="en-US" dirty="0"/>
              <a:t>接著印出</a:t>
            </a:r>
            <a:r>
              <a:rPr lang="en-US" altLang="zh-TW" dirty="0"/>
              <a:t>thread id</a:t>
            </a:r>
            <a:r>
              <a:rPr lang="zh-TW" altLang="en-US" dirty="0"/>
              <a:t>然後結束該執行緒。</a:t>
            </a:r>
          </a:p>
        </p:txBody>
      </p:sp>
      <p:sp>
        <p:nvSpPr>
          <p:cNvPr id="6" name="矩形 5">
            <a:extLst>
              <a:ext uri="{FF2B5EF4-FFF2-40B4-BE49-F238E27FC236}">
                <a16:creationId xmlns:a16="http://schemas.microsoft.com/office/drawing/2014/main" id="{C427072C-62E8-4E75-AB11-2FECE7EFCE5C}"/>
              </a:ext>
            </a:extLst>
          </p:cNvPr>
          <p:cNvSpPr/>
          <p:nvPr/>
        </p:nvSpPr>
        <p:spPr>
          <a:xfrm>
            <a:off x="6786880" y="478086"/>
            <a:ext cx="5212080" cy="6186309"/>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#include &lt;iostream&gt;</a:t>
            </a:r>
          </a:p>
          <a:p>
            <a:r>
              <a:rPr lang="zh-TW" altLang="en-US" dirty="0">
                <a:latin typeface="Times New Roman" panose="02020603050405020304" pitchFamily="18" charset="0"/>
                <a:cs typeface="Times New Roman" panose="02020603050405020304" pitchFamily="18" charset="0"/>
              </a:rPr>
              <a:t>#include &lt;thread&gt;</a:t>
            </a:r>
          </a:p>
          <a:p>
            <a:r>
              <a:rPr lang="zh-TW" altLang="en-US" dirty="0">
                <a:latin typeface="Times New Roman" panose="02020603050405020304" pitchFamily="18" charset="0"/>
                <a:cs typeface="Times New Roman" panose="02020603050405020304" pitchFamily="18" charset="0"/>
              </a:rPr>
              <a:t>#include &lt;mutex&gt;</a:t>
            </a:r>
          </a:p>
          <a:p>
            <a:r>
              <a:rPr lang="zh-TW" altLang="en-US" dirty="0">
                <a:latin typeface="Times New Roman" panose="02020603050405020304" pitchFamily="18" charset="0"/>
                <a:cs typeface="Times New Roman" panose="02020603050405020304" pitchFamily="18" charset="0"/>
              </a:rPr>
              <a:t>#include &lt;condition_variable&gt;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std::mutex m;</a:t>
            </a:r>
          </a:p>
          <a:p>
            <a:r>
              <a:rPr lang="zh-TW" altLang="en-US" dirty="0">
                <a:latin typeface="Times New Roman" panose="02020603050405020304" pitchFamily="18" charset="0"/>
                <a:cs typeface="Times New Roman" panose="02020603050405020304" pitchFamily="18" charset="0"/>
              </a:rPr>
              <a:t>std::condition_variable cond_var;</a:t>
            </a:r>
          </a:p>
          <a:p>
            <a:r>
              <a:rPr lang="zh-TW" altLang="en-US" dirty="0">
                <a:latin typeface="Times New Roman" panose="02020603050405020304" pitchFamily="18" charset="0"/>
                <a:cs typeface="Times New Roman" panose="02020603050405020304" pitchFamily="18" charset="0"/>
              </a:rPr>
              <a:t>bool ready = false;</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print_id(int id) {</a:t>
            </a:r>
          </a:p>
          <a:p>
            <a:r>
              <a:rPr lang="zh-TW" altLang="en-US" dirty="0">
                <a:latin typeface="Times New Roman" panose="02020603050405020304" pitchFamily="18" charset="0"/>
                <a:cs typeface="Times New Roman" panose="02020603050405020304" pitchFamily="18" charset="0"/>
              </a:rPr>
              <a:t>    std::unique_lock&lt;std::mutex&gt; lock(m);</a:t>
            </a:r>
          </a:p>
          <a:p>
            <a:r>
              <a:rPr lang="zh-TW" altLang="en-US" dirty="0">
                <a:latin typeface="Times New Roman" panose="02020603050405020304" pitchFamily="18" charset="0"/>
                <a:cs typeface="Times New Roman" panose="02020603050405020304" pitchFamily="18" charset="0"/>
              </a:rPr>
              <a:t>    while (!ready) {</a:t>
            </a:r>
          </a:p>
          <a:p>
            <a:r>
              <a:rPr lang="zh-TW" altLang="en-US" dirty="0">
                <a:latin typeface="Times New Roman" panose="02020603050405020304" pitchFamily="18" charset="0"/>
                <a:cs typeface="Times New Roman" panose="02020603050405020304" pitchFamily="18" charset="0"/>
              </a:rPr>
              <a:t>        cond_var.wait(lock);</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std::cout &lt;&lt; "thread " &lt;&lt; id &lt;&lt; '\n';</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go() {</a:t>
            </a:r>
          </a:p>
          <a:p>
            <a:r>
              <a:rPr lang="zh-TW" altLang="en-US" dirty="0">
                <a:latin typeface="Times New Roman" panose="02020603050405020304" pitchFamily="18" charset="0"/>
                <a:cs typeface="Times New Roman" panose="02020603050405020304" pitchFamily="18" charset="0"/>
              </a:rPr>
              <a:t>    std::unique_lock&lt;std::mutex&gt; lock(m);</a:t>
            </a:r>
          </a:p>
          <a:p>
            <a:r>
              <a:rPr lang="zh-TW" altLang="en-US" dirty="0">
                <a:latin typeface="Times New Roman" panose="02020603050405020304" pitchFamily="18" charset="0"/>
                <a:cs typeface="Times New Roman" panose="02020603050405020304" pitchFamily="18" charset="0"/>
              </a:rPr>
              <a:t>    ready = true;</a:t>
            </a:r>
          </a:p>
          <a:p>
            <a:r>
              <a:rPr lang="zh-TW" altLang="en-US" dirty="0">
                <a:latin typeface="Times New Roman" panose="02020603050405020304" pitchFamily="18" charset="0"/>
                <a:cs typeface="Times New Roman" panose="02020603050405020304" pitchFamily="18" charset="0"/>
              </a:rPr>
              <a:t>    cond_var.notify_all();</a:t>
            </a:r>
          </a:p>
          <a:p>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35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332BFE-8C62-4965-91FF-B3AC8745B26B}"/>
              </a:ext>
            </a:extLst>
          </p:cNvPr>
          <p:cNvSpPr>
            <a:spLocks noGrp="1"/>
          </p:cNvSpPr>
          <p:nvPr>
            <p:ph type="title"/>
          </p:nvPr>
        </p:nvSpPr>
        <p:spPr/>
        <p:txBody>
          <a:bodyPr/>
          <a:lstStyle/>
          <a:p>
            <a:r>
              <a:rPr lang="en-US" altLang="zh-TW" b="1" dirty="0"/>
              <a:t>std::thread </a:t>
            </a:r>
            <a:r>
              <a:rPr lang="zh-TW" altLang="en-US" b="1" dirty="0"/>
              <a:t>常用的成員函式</a:t>
            </a:r>
            <a:br>
              <a:rPr lang="zh-TW" altLang="en-US" b="1" dirty="0"/>
            </a:br>
            <a:endParaRPr lang="zh-TW" altLang="en-US" dirty="0"/>
          </a:p>
        </p:txBody>
      </p:sp>
      <p:sp>
        <p:nvSpPr>
          <p:cNvPr id="3" name="內容版面配置區 2">
            <a:extLst>
              <a:ext uri="{FF2B5EF4-FFF2-40B4-BE49-F238E27FC236}">
                <a16:creationId xmlns:a16="http://schemas.microsoft.com/office/drawing/2014/main" id="{8EC695FC-735E-45AC-B7BE-DCCC2D449D74}"/>
              </a:ext>
            </a:extLst>
          </p:cNvPr>
          <p:cNvSpPr>
            <a:spLocks noGrp="1"/>
          </p:cNvSpPr>
          <p:nvPr>
            <p:ph idx="1"/>
          </p:nvPr>
        </p:nvSpPr>
        <p:spPr/>
        <p:txBody>
          <a:bodyPr>
            <a:normAutofit lnSpcReduction="10000"/>
          </a:bodyPr>
          <a:lstStyle/>
          <a:p>
            <a:r>
              <a:rPr lang="en-US" altLang="zh-TW" dirty="0"/>
              <a:t>get_id(): </a:t>
            </a:r>
            <a:r>
              <a:rPr lang="zh-TW" altLang="en-US" dirty="0"/>
              <a:t>取得目前的執行緒的 </a:t>
            </a:r>
            <a:r>
              <a:rPr lang="en-US" altLang="zh-TW" dirty="0"/>
              <a:t>id</a:t>
            </a:r>
            <a:r>
              <a:rPr lang="zh-TW" altLang="en-US" dirty="0"/>
              <a:t>，回傳一個為 </a:t>
            </a:r>
            <a:r>
              <a:rPr lang="en-US" altLang="zh-TW" dirty="0"/>
              <a:t>std::thread::id </a:t>
            </a:r>
            <a:r>
              <a:rPr lang="zh-TW" altLang="en-US" dirty="0"/>
              <a:t>的類型。</a:t>
            </a:r>
          </a:p>
          <a:p>
            <a:r>
              <a:rPr lang="en-US" altLang="zh-TW" dirty="0"/>
              <a:t>joinable(): </a:t>
            </a:r>
            <a:r>
              <a:rPr lang="zh-TW" altLang="en-US" dirty="0"/>
              <a:t>檢查是否可</a:t>
            </a:r>
            <a:r>
              <a:rPr lang="en-US" altLang="zh-TW" dirty="0"/>
              <a:t>join</a:t>
            </a:r>
            <a:r>
              <a:rPr lang="zh-TW" altLang="en-US" dirty="0"/>
              <a:t>。</a:t>
            </a:r>
          </a:p>
          <a:p>
            <a:r>
              <a:rPr lang="en-US" altLang="zh-TW" dirty="0"/>
              <a:t>join(): </a:t>
            </a:r>
            <a:r>
              <a:rPr lang="zh-TW" altLang="en-US" dirty="0"/>
              <a:t>等待執行緒完成。</a:t>
            </a:r>
          </a:p>
          <a:p>
            <a:r>
              <a:rPr lang="en-US" altLang="zh-TW" dirty="0"/>
              <a:t>detach(): </a:t>
            </a:r>
            <a:r>
              <a:rPr lang="zh-TW" altLang="en-US" dirty="0"/>
              <a:t>與該執行緒分離，一旦該執行緒執行完後它所分配的資源會被釋放。</a:t>
            </a:r>
          </a:p>
          <a:p>
            <a:r>
              <a:rPr lang="en-US" altLang="zh-TW" dirty="0"/>
              <a:t>native_handle(): </a:t>
            </a:r>
            <a:r>
              <a:rPr lang="zh-TW" altLang="en-US" dirty="0"/>
              <a:t>取得平台原生的</a:t>
            </a:r>
            <a:r>
              <a:rPr lang="en-US" altLang="zh-TW" dirty="0"/>
              <a:t>native handle (</a:t>
            </a:r>
            <a:r>
              <a:rPr lang="zh-TW" altLang="en-US" dirty="0"/>
              <a:t>例如</a:t>
            </a:r>
            <a:r>
              <a:rPr lang="en-US" altLang="zh-TW" dirty="0"/>
              <a:t>Win32</a:t>
            </a:r>
            <a:r>
              <a:rPr lang="zh-TW" altLang="en-US" dirty="0"/>
              <a:t>的</a:t>
            </a:r>
            <a:r>
              <a:rPr lang="en-US" altLang="zh-TW" dirty="0"/>
              <a:t>Handle, unix</a:t>
            </a:r>
            <a:r>
              <a:rPr lang="zh-TW" altLang="en-US" dirty="0"/>
              <a:t>的</a:t>
            </a:r>
            <a:r>
              <a:rPr lang="en-US" altLang="zh-TW" dirty="0"/>
              <a:t>pthread_t)</a:t>
            </a:r>
            <a:r>
              <a:rPr lang="zh-TW" altLang="en-US" dirty="0"/>
              <a:t>。</a:t>
            </a:r>
          </a:p>
          <a:p>
            <a:endParaRPr lang="zh-TW" altLang="en-US" dirty="0"/>
          </a:p>
          <a:p>
            <a:r>
              <a:rPr lang="zh-TW" altLang="en-US" dirty="0"/>
              <a:t>其他相關的常用函式有，</a:t>
            </a:r>
          </a:p>
          <a:p>
            <a:r>
              <a:rPr lang="en-US" altLang="zh-TW" dirty="0"/>
              <a:t>sleep_for(): </a:t>
            </a:r>
            <a:r>
              <a:rPr lang="zh-TW" altLang="en-US" dirty="0"/>
              <a:t>停止目前執行緒一段指定的時間。</a:t>
            </a:r>
          </a:p>
          <a:p>
            <a:r>
              <a:rPr lang="en-US" altLang="zh-TW" dirty="0"/>
              <a:t>yield(): </a:t>
            </a:r>
            <a:r>
              <a:rPr lang="zh-TW" altLang="en-US" dirty="0"/>
              <a:t>暫時放棄</a:t>
            </a:r>
            <a:r>
              <a:rPr lang="en-US" altLang="zh-TW" dirty="0"/>
              <a:t>CPU</a:t>
            </a:r>
            <a:r>
              <a:rPr lang="zh-TW" altLang="en-US" dirty="0"/>
              <a:t>一段時間，讓給其它執行緒。</a:t>
            </a:r>
          </a:p>
        </p:txBody>
      </p:sp>
    </p:spTree>
    <p:extLst>
      <p:ext uri="{BB962C8B-B14F-4D97-AF65-F5344CB8AC3E}">
        <p14:creationId xmlns:p14="http://schemas.microsoft.com/office/powerpoint/2010/main" val="362227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7DB9692-757E-4905-9365-D703A552151D}"/>
              </a:ext>
            </a:extLst>
          </p:cNvPr>
          <p:cNvSpPr/>
          <p:nvPr/>
        </p:nvSpPr>
        <p:spPr>
          <a:xfrm>
            <a:off x="345440" y="575945"/>
            <a:ext cx="5476240" cy="4247317"/>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int main()</a:t>
            </a:r>
          </a:p>
          <a:p>
            <a:r>
              <a:rPr lang="zh-TW" altLang="en-US" dirty="0">
                <a:latin typeface="Times New Roman" panose="02020603050405020304" pitchFamily="18" charset="0"/>
                <a:cs typeface="Times New Roman" panose="02020603050405020304" pitchFamily="18" charset="0"/>
              </a:rPr>
              <a:t>{</a:t>
            </a:r>
          </a:p>
          <a:p>
            <a:r>
              <a:rPr lang="zh-TW" altLang="en-US" dirty="0">
                <a:latin typeface="Times New Roman" panose="02020603050405020304" pitchFamily="18" charset="0"/>
                <a:cs typeface="Times New Roman" panose="02020603050405020304" pitchFamily="18" charset="0"/>
              </a:rPr>
              <a:t>    std::thread threads[5];</a:t>
            </a:r>
          </a:p>
          <a:p>
            <a:r>
              <a:rPr lang="zh-TW" altLang="en-US" dirty="0">
                <a:latin typeface="Times New Roman" panose="02020603050405020304" pitchFamily="18" charset="0"/>
                <a:cs typeface="Times New Roman" panose="02020603050405020304" pitchFamily="18" charset="0"/>
              </a:rPr>
              <a:t>    // spawn 5 threads:</a:t>
            </a:r>
          </a:p>
          <a:p>
            <a:r>
              <a:rPr lang="zh-TW" altLang="en-US" dirty="0">
                <a:latin typeface="Times New Roman" panose="02020603050405020304" pitchFamily="18" charset="0"/>
                <a:cs typeface="Times New Roman" panose="02020603050405020304" pitchFamily="18" charset="0"/>
              </a:rPr>
              <a:t>    for (int i=0; i&lt;5; ++i)</a:t>
            </a:r>
          </a:p>
          <a:p>
            <a:r>
              <a:rPr lang="zh-TW" altLang="en-US" dirty="0">
                <a:latin typeface="Times New Roman" panose="02020603050405020304" pitchFamily="18" charset="0"/>
                <a:cs typeface="Times New Roman" panose="02020603050405020304" pitchFamily="18" charset="0"/>
              </a:rPr>
              <a:t>        threads[i] = std::thread(print_id,i);</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std::cout &lt;&lt; "5 threads ready to race...\n";</a:t>
            </a:r>
          </a:p>
          <a:p>
            <a:r>
              <a:rPr lang="zh-TW" altLang="en-US" dirty="0">
                <a:latin typeface="Times New Roman" panose="02020603050405020304" pitchFamily="18" charset="0"/>
                <a:cs typeface="Times New Roman" panose="02020603050405020304" pitchFamily="18" charset="0"/>
              </a:rPr>
              <a:t>    go();</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 (auto&amp; th : threads)</a:t>
            </a:r>
          </a:p>
          <a:p>
            <a:r>
              <a:rPr lang="zh-TW" altLang="en-US" dirty="0">
                <a:latin typeface="Times New Roman" panose="02020603050405020304" pitchFamily="18" charset="0"/>
                <a:cs typeface="Times New Roman" panose="02020603050405020304" pitchFamily="18" charset="0"/>
              </a:rPr>
              <a:t>        th.join();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41B79C90-C8CE-4AFD-BB8F-B42A5721A9B5}"/>
              </a:ext>
            </a:extLst>
          </p:cNvPr>
          <p:cNvSpPr/>
          <p:nvPr/>
        </p:nvSpPr>
        <p:spPr>
          <a:xfrm>
            <a:off x="4714240" y="575945"/>
            <a:ext cx="6096000" cy="5909310"/>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 ./thread12</a:t>
            </a:r>
          </a:p>
          <a:p>
            <a:r>
              <a:rPr lang="zh-TW" altLang="en-US" dirty="0">
                <a:latin typeface="Times New Roman" panose="02020603050405020304" pitchFamily="18" charset="0"/>
                <a:cs typeface="Times New Roman" panose="02020603050405020304" pitchFamily="18" charset="0"/>
              </a:rPr>
              <a:t>5 threads ready to race...</a:t>
            </a:r>
          </a:p>
          <a:p>
            <a:r>
              <a:rPr lang="zh-TW" altLang="en-US" dirty="0">
                <a:latin typeface="Times New Roman" panose="02020603050405020304" pitchFamily="18" charset="0"/>
                <a:cs typeface="Times New Roman" panose="02020603050405020304" pitchFamily="18" charset="0"/>
              </a:rPr>
              <a:t>thread 1</a:t>
            </a:r>
          </a:p>
          <a:p>
            <a:r>
              <a:rPr lang="zh-TW" altLang="en-US" dirty="0">
                <a:latin typeface="Times New Roman" panose="02020603050405020304" pitchFamily="18" charset="0"/>
                <a:cs typeface="Times New Roman" panose="02020603050405020304" pitchFamily="18" charset="0"/>
              </a:rPr>
              <a:t>thread 0</a:t>
            </a:r>
          </a:p>
          <a:p>
            <a:r>
              <a:rPr lang="zh-TW" altLang="en-US" dirty="0">
                <a:latin typeface="Times New Roman" panose="02020603050405020304" pitchFamily="18" charset="0"/>
                <a:cs typeface="Times New Roman" panose="02020603050405020304" pitchFamily="18" charset="0"/>
              </a:rPr>
              <a:t>thread 2</a:t>
            </a:r>
          </a:p>
          <a:p>
            <a:r>
              <a:rPr lang="zh-TW" altLang="en-US" dirty="0">
                <a:latin typeface="Times New Roman" panose="02020603050405020304" pitchFamily="18" charset="0"/>
                <a:cs typeface="Times New Roman" panose="02020603050405020304" pitchFamily="18" charset="0"/>
              </a:rPr>
              <a:t>thread 3</a:t>
            </a:r>
          </a:p>
          <a:p>
            <a:r>
              <a:rPr lang="zh-TW" altLang="en-US" dirty="0">
                <a:latin typeface="Times New Roman" panose="02020603050405020304" pitchFamily="18" charset="0"/>
                <a:cs typeface="Times New Roman" panose="02020603050405020304" pitchFamily="18" charset="0"/>
              </a:rPr>
              <a:t>thread 4</a:t>
            </a:r>
          </a:p>
          <a:p>
            <a:r>
              <a:rPr lang="zh-TW" altLang="en-US" dirty="0">
                <a:latin typeface="Times New Roman" panose="02020603050405020304" pitchFamily="18" charset="0"/>
                <a:cs typeface="Times New Roman" panose="02020603050405020304" pitchFamily="18" charset="0"/>
              </a:rPr>
              <a:t>$ ./thread12</a:t>
            </a:r>
          </a:p>
          <a:p>
            <a:r>
              <a:rPr lang="zh-TW" altLang="en-US" dirty="0">
                <a:latin typeface="Times New Roman" panose="02020603050405020304" pitchFamily="18" charset="0"/>
                <a:cs typeface="Times New Roman" panose="02020603050405020304" pitchFamily="18" charset="0"/>
              </a:rPr>
              <a:t>5 threads ready to race...</a:t>
            </a:r>
          </a:p>
          <a:p>
            <a:r>
              <a:rPr lang="zh-TW" altLang="en-US" dirty="0">
                <a:latin typeface="Times New Roman" panose="02020603050405020304" pitchFamily="18" charset="0"/>
                <a:cs typeface="Times New Roman" panose="02020603050405020304" pitchFamily="18" charset="0"/>
              </a:rPr>
              <a:t>thread 1</a:t>
            </a:r>
          </a:p>
          <a:p>
            <a:r>
              <a:rPr lang="zh-TW" altLang="en-US" dirty="0">
                <a:latin typeface="Times New Roman" panose="02020603050405020304" pitchFamily="18" charset="0"/>
                <a:cs typeface="Times New Roman" panose="02020603050405020304" pitchFamily="18" charset="0"/>
              </a:rPr>
              <a:t>thread 2</a:t>
            </a:r>
          </a:p>
          <a:p>
            <a:r>
              <a:rPr lang="zh-TW" altLang="en-US" dirty="0">
                <a:latin typeface="Times New Roman" panose="02020603050405020304" pitchFamily="18" charset="0"/>
                <a:cs typeface="Times New Roman" panose="02020603050405020304" pitchFamily="18" charset="0"/>
              </a:rPr>
              <a:t>thread 4</a:t>
            </a:r>
          </a:p>
          <a:p>
            <a:r>
              <a:rPr lang="zh-TW" altLang="en-US" dirty="0">
                <a:latin typeface="Times New Roman" panose="02020603050405020304" pitchFamily="18" charset="0"/>
                <a:cs typeface="Times New Roman" panose="02020603050405020304" pitchFamily="18" charset="0"/>
              </a:rPr>
              <a:t>thread 0</a:t>
            </a:r>
          </a:p>
          <a:p>
            <a:r>
              <a:rPr lang="zh-TW" altLang="en-US" dirty="0">
                <a:latin typeface="Times New Roman" panose="02020603050405020304" pitchFamily="18" charset="0"/>
                <a:cs typeface="Times New Roman" panose="02020603050405020304" pitchFamily="18" charset="0"/>
              </a:rPr>
              <a:t>thread 3</a:t>
            </a:r>
          </a:p>
          <a:p>
            <a:r>
              <a:rPr lang="zh-TW" altLang="en-US" dirty="0">
                <a:latin typeface="Times New Roman" panose="02020603050405020304" pitchFamily="18" charset="0"/>
                <a:cs typeface="Times New Roman" panose="02020603050405020304" pitchFamily="18" charset="0"/>
              </a:rPr>
              <a:t>$ ./thread12</a:t>
            </a:r>
          </a:p>
          <a:p>
            <a:r>
              <a:rPr lang="zh-TW" altLang="en-US" dirty="0">
                <a:latin typeface="Times New Roman" panose="02020603050405020304" pitchFamily="18" charset="0"/>
                <a:cs typeface="Times New Roman" panose="02020603050405020304" pitchFamily="18" charset="0"/>
              </a:rPr>
              <a:t>5 threads ready to race...</a:t>
            </a:r>
          </a:p>
          <a:p>
            <a:r>
              <a:rPr lang="zh-TW" altLang="en-US" dirty="0">
                <a:latin typeface="Times New Roman" panose="02020603050405020304" pitchFamily="18" charset="0"/>
                <a:cs typeface="Times New Roman" panose="02020603050405020304" pitchFamily="18" charset="0"/>
              </a:rPr>
              <a:t>thread 2</a:t>
            </a:r>
          </a:p>
          <a:p>
            <a:r>
              <a:rPr lang="zh-TW" altLang="en-US" dirty="0">
                <a:latin typeface="Times New Roman" panose="02020603050405020304" pitchFamily="18" charset="0"/>
                <a:cs typeface="Times New Roman" panose="02020603050405020304" pitchFamily="18" charset="0"/>
              </a:rPr>
              <a:t>thread 3</a:t>
            </a:r>
          </a:p>
          <a:p>
            <a:r>
              <a:rPr lang="zh-TW" altLang="en-US" dirty="0">
                <a:latin typeface="Times New Roman" panose="02020603050405020304" pitchFamily="18" charset="0"/>
                <a:cs typeface="Times New Roman" panose="02020603050405020304" pitchFamily="18" charset="0"/>
              </a:rPr>
              <a:t>thread 4</a:t>
            </a:r>
          </a:p>
          <a:p>
            <a:r>
              <a:rPr lang="zh-TW" altLang="en-US" dirty="0">
                <a:latin typeface="Times New Roman" panose="02020603050405020304" pitchFamily="18" charset="0"/>
                <a:cs typeface="Times New Roman" panose="02020603050405020304" pitchFamily="18" charset="0"/>
              </a:rPr>
              <a:t>thread 0</a:t>
            </a:r>
          </a:p>
          <a:p>
            <a:r>
              <a:rPr lang="zh-TW" altLang="en-US" dirty="0">
                <a:latin typeface="Times New Roman" panose="02020603050405020304" pitchFamily="18" charset="0"/>
                <a:cs typeface="Times New Roman" panose="02020603050405020304" pitchFamily="18" charset="0"/>
              </a:rPr>
              <a:t>thread 1</a:t>
            </a:r>
          </a:p>
        </p:txBody>
      </p:sp>
      <p:sp>
        <p:nvSpPr>
          <p:cNvPr id="6" name="矩形 5">
            <a:extLst>
              <a:ext uri="{FF2B5EF4-FFF2-40B4-BE49-F238E27FC236}">
                <a16:creationId xmlns:a16="http://schemas.microsoft.com/office/drawing/2014/main" id="{E65F27C2-B64D-40B0-A294-F039A85BA788}"/>
              </a:ext>
            </a:extLst>
          </p:cNvPr>
          <p:cNvSpPr/>
          <p:nvPr/>
        </p:nvSpPr>
        <p:spPr>
          <a:xfrm>
            <a:off x="7569200" y="575945"/>
            <a:ext cx="4196080" cy="4524315"/>
          </a:xfrm>
          <a:prstGeom prst="rect">
            <a:avLst/>
          </a:prstGeom>
        </p:spPr>
        <p:txBody>
          <a:bodyPr wrap="square">
            <a:spAutoFit/>
          </a:bodyPr>
          <a:lstStyle/>
          <a:p>
            <a:pPr marL="285750" indent="-285750">
              <a:buFont typeface="Wingdings" panose="05000000000000000000" pitchFamily="2" charset="2"/>
              <a:buChar char="n"/>
            </a:pPr>
            <a:r>
              <a:rPr lang="zh-TW" altLang="en-US" dirty="0">
                <a:solidFill>
                  <a:srgbClr val="FFC000"/>
                </a:solidFill>
              </a:rPr>
              <a:t>這個範例多使用了一個額外的 ready 變數來輔助判斷，也間接介紹了cond_var.wait的另一種用法，</a:t>
            </a:r>
          </a:p>
          <a:p>
            <a:pPr marL="285750" indent="-285750">
              <a:buFont typeface="Wingdings" panose="05000000000000000000" pitchFamily="2" charset="2"/>
              <a:buChar char="n"/>
            </a:pPr>
            <a:endParaRPr lang="en-US" altLang="zh-TW" dirty="0">
              <a:solidFill>
                <a:srgbClr val="FFC000"/>
              </a:solidFill>
            </a:endParaRPr>
          </a:p>
          <a:p>
            <a:pPr marL="285750" indent="-285750">
              <a:buFont typeface="Wingdings" panose="05000000000000000000" pitchFamily="2" charset="2"/>
              <a:buChar char="n"/>
            </a:pPr>
            <a:r>
              <a:rPr lang="zh-TW" altLang="en-US" dirty="0">
                <a:solidFill>
                  <a:srgbClr val="FFC000"/>
                </a:solidFill>
              </a:rPr>
              <a:t>使用一個 while 迴圈來不斷的檢查 ready 變數，條件不成立的話就cond_var.wait繼續等待，</a:t>
            </a:r>
          </a:p>
          <a:p>
            <a:pPr marL="285750" indent="-285750">
              <a:buFont typeface="Wingdings" panose="05000000000000000000" pitchFamily="2" charset="2"/>
              <a:buChar char="n"/>
            </a:pPr>
            <a:r>
              <a:rPr lang="zh-TW" altLang="en-US" dirty="0">
                <a:solidFill>
                  <a:srgbClr val="FFC000"/>
                </a:solidFill>
              </a:rPr>
              <a:t>等到下次cond_var.wait被喚醒又會再度檢查這個 ready 值，一直迴圈檢查下去，</a:t>
            </a:r>
          </a:p>
          <a:p>
            <a:pPr marL="285750" indent="-285750">
              <a:buFont typeface="Wingdings" panose="05000000000000000000" pitchFamily="2" charset="2"/>
              <a:buChar char="n"/>
            </a:pPr>
            <a:r>
              <a:rPr lang="zh-TW" altLang="en-US" dirty="0">
                <a:solidFill>
                  <a:srgbClr val="FFC000"/>
                </a:solidFill>
              </a:rPr>
              <a:t>這技巧在某些情形下可以避免假喚醒這個問題，</a:t>
            </a:r>
          </a:p>
          <a:p>
            <a:pPr marL="285750" indent="-285750">
              <a:buFont typeface="Wingdings" panose="05000000000000000000" pitchFamily="2" charset="2"/>
              <a:buChar char="n"/>
            </a:pPr>
            <a:r>
              <a:rPr lang="zh-TW" altLang="en-US" dirty="0">
                <a:solidFill>
                  <a:srgbClr val="FFC000"/>
                </a:solidFill>
              </a:rPr>
              <a:t>簡單說就是「cond_var.wait被喚醒後還要多判斷一個 bool 變數，一定要條件成立才會結束等待，否則繼續等待」。</a:t>
            </a:r>
          </a:p>
        </p:txBody>
      </p:sp>
    </p:spTree>
    <p:extLst>
      <p:ext uri="{BB962C8B-B14F-4D97-AF65-F5344CB8AC3E}">
        <p14:creationId xmlns:p14="http://schemas.microsoft.com/office/powerpoint/2010/main" val="103654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7BBC4E-7D43-4729-9858-65AA06574FDE}"/>
              </a:ext>
            </a:extLst>
          </p:cNvPr>
          <p:cNvSpPr>
            <a:spLocks noGrp="1"/>
          </p:cNvSpPr>
          <p:nvPr>
            <p:ph type="title"/>
          </p:nvPr>
        </p:nvSpPr>
        <p:spPr/>
        <p:txBody>
          <a:bodyPr>
            <a:normAutofit fontScale="90000"/>
          </a:bodyPr>
          <a:lstStyle/>
          <a:p>
            <a:r>
              <a:rPr lang="en-US" altLang="zh-TW" b="1" dirty="0"/>
              <a:t>Example 1</a:t>
            </a:r>
            <a:br>
              <a:rPr lang="zh-TW" altLang="en-US" b="1" dirty="0"/>
            </a:br>
            <a:br>
              <a:rPr lang="zh-TW" altLang="en-US" b="1" dirty="0"/>
            </a:br>
            <a:endParaRPr lang="zh-TW" altLang="en-US" dirty="0"/>
          </a:p>
        </p:txBody>
      </p:sp>
      <p:sp>
        <p:nvSpPr>
          <p:cNvPr id="3" name="內容版面配置區 2">
            <a:extLst>
              <a:ext uri="{FF2B5EF4-FFF2-40B4-BE49-F238E27FC236}">
                <a16:creationId xmlns:a16="http://schemas.microsoft.com/office/drawing/2014/main" id="{B406BCD7-062C-44FC-9488-F3A77CF34280}"/>
              </a:ext>
            </a:extLst>
          </p:cNvPr>
          <p:cNvSpPr>
            <a:spLocks noGrp="1"/>
          </p:cNvSpPr>
          <p:nvPr>
            <p:ph idx="1"/>
          </p:nvPr>
        </p:nvSpPr>
        <p:spPr/>
        <p:txBody>
          <a:bodyPr/>
          <a:lstStyle/>
          <a:p>
            <a:r>
              <a:rPr lang="en-US" altLang="zh-TW" dirty="0"/>
              <a:t>c++ </a:t>
            </a:r>
            <a:r>
              <a:rPr lang="zh-TW" altLang="en-US" dirty="0"/>
              <a:t>最簡單的 </a:t>
            </a:r>
            <a:r>
              <a:rPr lang="en-US" altLang="zh-TW" dirty="0"/>
              <a:t>std::thread </a:t>
            </a:r>
            <a:r>
              <a:rPr lang="zh-TW" altLang="en-US" dirty="0"/>
              <a:t>範例如下所示，呼叫 </a:t>
            </a:r>
            <a:r>
              <a:rPr lang="en-US" altLang="zh-TW" dirty="0"/>
              <a:t>thread </a:t>
            </a:r>
            <a:r>
              <a:rPr lang="zh-TW" altLang="en-US" dirty="0"/>
              <a:t>建構子時會立即同時地開始執行這個新建立的執行緒，之後 </a:t>
            </a:r>
            <a:r>
              <a:rPr lang="en-US" altLang="zh-TW" dirty="0"/>
              <a:t>main() </a:t>
            </a:r>
            <a:r>
              <a:rPr lang="zh-TW" altLang="en-US" dirty="0"/>
              <a:t>的主執行緒也會繼續執行，基本上這就是一個基本的建立執行緒的功能了。</a:t>
            </a:r>
          </a:p>
          <a:p>
            <a:endParaRPr lang="zh-TW" altLang="en-US" dirty="0"/>
          </a:p>
        </p:txBody>
      </p:sp>
      <p:sp>
        <p:nvSpPr>
          <p:cNvPr id="4" name="矩形 3">
            <a:extLst>
              <a:ext uri="{FF2B5EF4-FFF2-40B4-BE49-F238E27FC236}">
                <a16:creationId xmlns:a16="http://schemas.microsoft.com/office/drawing/2014/main" id="{66435690-E8D6-41EA-A374-D98A2B9FE15C}"/>
              </a:ext>
            </a:extLst>
          </p:cNvPr>
          <p:cNvSpPr/>
          <p:nvPr/>
        </p:nvSpPr>
        <p:spPr>
          <a:xfrm>
            <a:off x="926969" y="2930795"/>
            <a:ext cx="7142376" cy="3693319"/>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#include &lt;iostream&gt;</a:t>
            </a:r>
          </a:p>
          <a:p>
            <a:r>
              <a:rPr lang="zh-TW" altLang="en-US" dirty="0">
                <a:latin typeface="Times New Roman" panose="02020603050405020304" pitchFamily="18" charset="0"/>
                <a:cs typeface="Times New Roman" panose="02020603050405020304" pitchFamily="18" charset="0"/>
              </a:rPr>
              <a:t>#include &lt;thread&gt;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myfunc() {</a:t>
            </a:r>
          </a:p>
          <a:p>
            <a:r>
              <a:rPr lang="zh-TW" altLang="en-US" dirty="0">
                <a:latin typeface="Times New Roman" panose="02020603050405020304" pitchFamily="18" charset="0"/>
                <a:cs typeface="Times New Roman" panose="02020603050405020304" pitchFamily="18" charset="0"/>
              </a:rPr>
              <a:t>    std::cout &lt;&lt; "myfunc\n";</a:t>
            </a:r>
          </a:p>
          <a:p>
            <a:r>
              <a:rPr lang="zh-TW" altLang="en-US" dirty="0">
                <a:latin typeface="Times New Roman" panose="02020603050405020304" pitchFamily="18" charset="0"/>
                <a:cs typeface="Times New Roman" panose="02020603050405020304" pitchFamily="18" charset="0"/>
              </a:rPr>
              <a:t>    // do something ...</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std::thread t1(myfunc);</a:t>
            </a:r>
          </a:p>
          <a:p>
            <a:r>
              <a:rPr lang="zh-TW" altLang="en-US" dirty="0">
                <a:latin typeface="Times New Roman" panose="02020603050405020304" pitchFamily="18" charset="0"/>
                <a:cs typeface="Times New Roman" panose="02020603050405020304" pitchFamily="18" charset="0"/>
              </a:rPr>
              <a:t>    t1.join();</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6B95D69E-EDFC-4DBB-AC8A-123A140069CF}"/>
              </a:ext>
            </a:extLst>
          </p:cNvPr>
          <p:cNvSpPr/>
          <p:nvPr/>
        </p:nvSpPr>
        <p:spPr>
          <a:xfrm>
            <a:off x="6096000" y="3010990"/>
            <a:ext cx="4251485" cy="1200329"/>
          </a:xfrm>
          <a:prstGeom prst="rect">
            <a:avLst/>
          </a:prstGeom>
        </p:spPr>
        <p:txBody>
          <a:bodyPr wrap="none">
            <a:spAutoFit/>
          </a:bodyPr>
          <a:lstStyle/>
          <a:p>
            <a:r>
              <a:rPr lang="zh-TW" altLang="en-US" dirty="0"/>
              <a:t>$ g++ thread1.cpp -o thread1 </a:t>
            </a:r>
            <a:r>
              <a:rPr lang="en-US" altLang="zh-TW" dirty="0"/>
              <a:t>–</a:t>
            </a:r>
            <a:r>
              <a:rPr lang="zh-TW" altLang="en-US" dirty="0"/>
              <a:t>lpthread</a:t>
            </a:r>
            <a:endParaRPr lang="en-US" altLang="zh-TW" dirty="0"/>
          </a:p>
          <a:p>
            <a:r>
              <a:rPr lang="en-US" altLang="zh-TW" dirty="0"/>
              <a:t>$ ./thread1</a:t>
            </a:r>
          </a:p>
          <a:p>
            <a:r>
              <a:rPr lang="en-US" altLang="zh-TW" dirty="0"/>
              <a:t>myfunc</a:t>
            </a:r>
          </a:p>
          <a:p>
            <a:endParaRPr lang="zh-TW" altLang="en-US" dirty="0"/>
          </a:p>
        </p:txBody>
      </p:sp>
    </p:spTree>
    <p:extLst>
      <p:ext uri="{BB962C8B-B14F-4D97-AF65-F5344CB8AC3E}">
        <p14:creationId xmlns:p14="http://schemas.microsoft.com/office/powerpoint/2010/main" val="35725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CB17E2-7E57-4BD7-8B39-E98B6FC4D25D}"/>
              </a:ext>
            </a:extLst>
          </p:cNvPr>
          <p:cNvSpPr>
            <a:spLocks noGrp="1"/>
          </p:cNvSpPr>
          <p:nvPr>
            <p:ph type="title"/>
          </p:nvPr>
        </p:nvSpPr>
        <p:spPr>
          <a:xfrm>
            <a:off x="677334" y="609600"/>
            <a:ext cx="9838266" cy="1320800"/>
          </a:xfrm>
        </p:spPr>
        <p:txBody>
          <a:bodyPr>
            <a:normAutofit fontScale="90000"/>
          </a:bodyPr>
          <a:lstStyle/>
          <a:p>
            <a:r>
              <a:rPr lang="en-US" altLang="zh-TW" b="1" dirty="0"/>
              <a:t>Example 2. </a:t>
            </a:r>
            <a:r>
              <a:rPr lang="zh-TW" altLang="en-US" b="1" dirty="0"/>
              <a:t>建立新 </a:t>
            </a:r>
            <a:r>
              <a:rPr lang="en-US" altLang="zh-TW" b="1" dirty="0"/>
              <a:t>thread </a:t>
            </a:r>
            <a:r>
              <a:rPr lang="zh-TW" altLang="en-US" b="1" dirty="0"/>
              <a:t>來執行一個函式，且帶入有</a:t>
            </a:r>
            <a:r>
              <a:rPr lang="en-US" altLang="zh-TW" b="1" dirty="0"/>
              <a:t>/</a:t>
            </a:r>
            <a:r>
              <a:rPr lang="zh-TW" altLang="en-US" b="1" dirty="0"/>
              <a:t>無參數</a:t>
            </a:r>
            <a:br>
              <a:rPr lang="zh-TW" altLang="en-US" b="1" dirty="0"/>
            </a:br>
            <a:endParaRPr lang="zh-TW" altLang="en-US" dirty="0"/>
          </a:p>
        </p:txBody>
      </p:sp>
      <p:sp>
        <p:nvSpPr>
          <p:cNvPr id="3" name="內容版面配置區 2">
            <a:extLst>
              <a:ext uri="{FF2B5EF4-FFF2-40B4-BE49-F238E27FC236}">
                <a16:creationId xmlns:a16="http://schemas.microsoft.com/office/drawing/2014/main" id="{83E9F515-5B26-4C05-9912-1901E32ACC91}"/>
              </a:ext>
            </a:extLst>
          </p:cNvPr>
          <p:cNvSpPr>
            <a:spLocks noGrp="1"/>
          </p:cNvSpPr>
          <p:nvPr>
            <p:ph idx="1"/>
          </p:nvPr>
        </p:nvSpPr>
        <p:spPr>
          <a:xfrm>
            <a:off x="677334" y="1676400"/>
            <a:ext cx="9838266" cy="4815840"/>
          </a:xfrm>
        </p:spPr>
        <p:txBody>
          <a:bodyPr/>
          <a:lstStyle/>
          <a:p>
            <a:r>
              <a:rPr lang="zh-TW" altLang="en-US" dirty="0"/>
              <a:t>以下例子為建立新 </a:t>
            </a:r>
            <a:r>
              <a:rPr lang="en-US" altLang="zh-TW" dirty="0"/>
              <a:t>c++ thread </a:t>
            </a:r>
            <a:r>
              <a:rPr lang="zh-TW" altLang="en-US" dirty="0"/>
              <a:t>來執行一個函式，其中 </a:t>
            </a:r>
            <a:r>
              <a:rPr lang="en-US" altLang="zh-TW" dirty="0"/>
              <a:t>t1 </a:t>
            </a:r>
            <a:r>
              <a:rPr lang="zh-TW" altLang="en-US" dirty="0"/>
              <a:t>是呼叫無參數的 </a:t>
            </a:r>
            <a:r>
              <a:rPr lang="en-US" altLang="zh-TW" dirty="0"/>
              <a:t>foo() </a:t>
            </a:r>
            <a:r>
              <a:rPr lang="zh-TW" altLang="en-US" dirty="0"/>
              <a:t>函式，而 </a:t>
            </a:r>
            <a:r>
              <a:rPr lang="en-US" altLang="zh-TW" dirty="0"/>
              <a:t>t2 </a:t>
            </a:r>
            <a:r>
              <a:rPr lang="zh-TW" altLang="en-US" dirty="0"/>
              <a:t>執行緒是呼叫 </a:t>
            </a:r>
            <a:r>
              <a:rPr lang="en-US" altLang="zh-TW" dirty="0"/>
              <a:t>bar() </a:t>
            </a:r>
            <a:r>
              <a:rPr lang="zh-TW" altLang="en-US" dirty="0"/>
              <a:t>有參數的函式。</a:t>
            </a:r>
          </a:p>
        </p:txBody>
      </p:sp>
      <p:sp>
        <p:nvSpPr>
          <p:cNvPr id="4" name="矩形 3">
            <a:extLst>
              <a:ext uri="{FF2B5EF4-FFF2-40B4-BE49-F238E27FC236}">
                <a16:creationId xmlns:a16="http://schemas.microsoft.com/office/drawing/2014/main" id="{65447CC5-CDAE-4220-A99A-F01D6B62102A}"/>
              </a:ext>
            </a:extLst>
          </p:cNvPr>
          <p:cNvSpPr/>
          <p:nvPr/>
        </p:nvSpPr>
        <p:spPr>
          <a:xfrm>
            <a:off x="1043094" y="2707481"/>
            <a:ext cx="8747760" cy="3693319"/>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g++ std-thread1.cpp -o a.out -std=c++11 -pthread</a:t>
            </a:r>
          </a:p>
          <a:p>
            <a:r>
              <a:rPr lang="zh-TW" altLang="en-US" dirty="0">
                <a:latin typeface="Times New Roman" panose="02020603050405020304" pitchFamily="18" charset="0"/>
                <a:cs typeface="Times New Roman" panose="02020603050405020304" pitchFamily="18" charset="0"/>
              </a:rPr>
              <a:t>#include &lt;iostream&gt;</a:t>
            </a:r>
          </a:p>
          <a:p>
            <a:r>
              <a:rPr lang="zh-TW" altLang="en-US" dirty="0">
                <a:latin typeface="Times New Roman" panose="02020603050405020304" pitchFamily="18" charset="0"/>
                <a:cs typeface="Times New Roman" panose="02020603050405020304" pitchFamily="18" charset="0"/>
              </a:rPr>
              <a:t>#include &lt;thread&gt;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foo() {</a:t>
            </a:r>
          </a:p>
          <a:p>
            <a:r>
              <a:rPr lang="zh-TW" altLang="en-US" dirty="0">
                <a:latin typeface="Times New Roman" panose="02020603050405020304" pitchFamily="18" charset="0"/>
                <a:cs typeface="Times New Roman" panose="02020603050405020304" pitchFamily="18" charset="0"/>
              </a:rPr>
              <a:t>    std::cout &lt;&lt; "foo\n";</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bar(int x) {</a:t>
            </a:r>
          </a:p>
          <a:p>
            <a:r>
              <a:rPr lang="zh-TW" altLang="en-US" dirty="0">
                <a:latin typeface="Times New Roman" panose="02020603050405020304" pitchFamily="18" charset="0"/>
                <a:cs typeface="Times New Roman" panose="02020603050405020304" pitchFamily="18" charset="0"/>
              </a:rPr>
              <a:t>    std::cout &lt;&lt; x &lt;&lt; "bar\n";</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92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178048-7A58-40D6-B795-C1E4D03FE37E}"/>
              </a:ext>
            </a:extLst>
          </p:cNvPr>
          <p:cNvSpPr/>
          <p:nvPr/>
        </p:nvSpPr>
        <p:spPr>
          <a:xfrm>
            <a:off x="396240" y="329981"/>
            <a:ext cx="8432800" cy="3970318"/>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std::thread t1(foo); // 建立一個新執行緒且執行 foo 函式</a:t>
            </a:r>
          </a:p>
          <a:p>
            <a:r>
              <a:rPr lang="zh-TW" altLang="en-US" dirty="0">
                <a:latin typeface="Times New Roman" panose="02020603050405020304" pitchFamily="18" charset="0"/>
                <a:cs typeface="Times New Roman" panose="02020603050405020304" pitchFamily="18" charset="0"/>
              </a:rPr>
              <a:t>    std::thread t2(bar, 0); // 建立一個新執行緒且執行 bar 函式</a:t>
            </a:r>
          </a:p>
          <a:p>
            <a:r>
              <a:rPr lang="zh-TW" altLang="en-US" dirty="0">
                <a:latin typeface="Times New Roman" panose="02020603050405020304" pitchFamily="18" charset="0"/>
                <a:cs typeface="Times New Roman" panose="02020603050405020304" pitchFamily="18" charset="0"/>
              </a:rPr>
              <a:t>    std::cout &lt;&lt; "main, foo and bar now execute concurrently...\n"; // synchronize threads</a:t>
            </a:r>
          </a:p>
          <a:p>
            <a:r>
              <a:rPr lang="zh-TW" altLang="en-US" dirty="0">
                <a:latin typeface="Times New Roman" panose="02020603050405020304" pitchFamily="18" charset="0"/>
                <a:cs typeface="Times New Roman" panose="02020603050405020304" pitchFamily="18" charset="0"/>
              </a:rPr>
              <a:t>    std::cout &lt;&lt; "sleep 1s\n";</a:t>
            </a:r>
          </a:p>
          <a:p>
            <a:r>
              <a:rPr lang="zh-TW" altLang="en-US" dirty="0">
                <a:latin typeface="Times New Roman" panose="02020603050405020304" pitchFamily="18" charset="0"/>
                <a:cs typeface="Times New Roman" panose="02020603050405020304" pitchFamily="18" charset="0"/>
              </a:rPr>
              <a:t>    std::this_thread::sleep_for(std::chrono::seconds(1));</a:t>
            </a:r>
          </a:p>
          <a:p>
            <a:r>
              <a:rPr lang="zh-TW" altLang="en-US" dirty="0">
                <a:latin typeface="Times New Roman" panose="02020603050405020304" pitchFamily="18" charset="0"/>
                <a:cs typeface="Times New Roman" panose="02020603050405020304" pitchFamily="18" charset="0"/>
              </a:rPr>
              <a:t>    std::cout &lt;&lt; "join t1\n";</a:t>
            </a:r>
          </a:p>
          <a:p>
            <a:r>
              <a:rPr lang="zh-TW" altLang="en-US" dirty="0">
                <a:latin typeface="Times New Roman" panose="02020603050405020304" pitchFamily="18" charset="0"/>
                <a:cs typeface="Times New Roman" panose="02020603050405020304" pitchFamily="18" charset="0"/>
              </a:rPr>
              <a:t>    t1.join(); // 等待 t1 執行緒結束</a:t>
            </a:r>
            <a:endParaRPr lang="en-US" altLang="zh-TW"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std::cout &lt;&lt; "join t2\n";</a:t>
            </a:r>
          </a:p>
          <a:p>
            <a:r>
              <a:rPr lang="en-US" altLang="zh-TW" dirty="0">
                <a:latin typeface="Times New Roman" panose="02020603050405020304" pitchFamily="18" charset="0"/>
                <a:cs typeface="Times New Roman" panose="02020603050405020304" pitchFamily="18" charset="0"/>
              </a:rPr>
              <a:t>    t2.join(); // </a:t>
            </a:r>
            <a:r>
              <a:rPr lang="zh-TW" altLang="en-US" dirty="0">
                <a:latin typeface="Times New Roman" panose="02020603050405020304" pitchFamily="18" charset="0"/>
                <a:cs typeface="Times New Roman" panose="02020603050405020304" pitchFamily="18" charset="0"/>
              </a:rPr>
              <a:t>等待 </a:t>
            </a:r>
            <a:r>
              <a:rPr lang="en-US" altLang="zh-TW" dirty="0">
                <a:latin typeface="Times New Roman" panose="02020603050405020304" pitchFamily="18" charset="0"/>
                <a:cs typeface="Times New Roman" panose="02020603050405020304" pitchFamily="18" charset="0"/>
              </a:rPr>
              <a:t>t2 </a:t>
            </a:r>
            <a:r>
              <a:rPr lang="zh-TW" altLang="en-US" dirty="0">
                <a:latin typeface="Times New Roman" panose="02020603050405020304" pitchFamily="18" charset="0"/>
                <a:cs typeface="Times New Roman" panose="02020603050405020304" pitchFamily="18" charset="0"/>
              </a:rPr>
              <a:t>執行緒結束</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std::cout &lt;&lt; "foo and bar completed.\n";</a:t>
            </a:r>
          </a:p>
          <a:p>
            <a:r>
              <a:rPr lang="en-US" altLang="zh-TW" dirty="0">
                <a:latin typeface="Times New Roman" panose="02020603050405020304" pitchFamily="18" charset="0"/>
                <a:cs typeface="Times New Roman" panose="02020603050405020304" pitchFamily="18" charset="0"/>
              </a:rPr>
              <a:t>    return 0;</a:t>
            </a:r>
          </a:p>
          <a:p>
            <a:r>
              <a:rPr lang="en-US" altLang="zh-TW"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1C432FD6-3DFA-4214-8B9B-2C02F8E88968}"/>
              </a:ext>
            </a:extLst>
          </p:cNvPr>
          <p:cNvSpPr/>
          <p:nvPr/>
        </p:nvSpPr>
        <p:spPr>
          <a:xfrm>
            <a:off x="6217920" y="1878043"/>
            <a:ext cx="6096000" cy="4524315"/>
          </a:xfrm>
          <a:prstGeom prst="rect">
            <a:avLst/>
          </a:prstGeom>
        </p:spPr>
        <p:txBody>
          <a:bodyPr>
            <a:spAutoFit/>
          </a:bodyPr>
          <a:lstStyle/>
          <a:p>
            <a:r>
              <a:rPr lang="zh-TW" altLang="en-US" dirty="0">
                <a:solidFill>
                  <a:srgbClr val="FFC000"/>
                </a:solidFill>
              </a:rPr>
              <a:t>$ ./thread2</a:t>
            </a:r>
          </a:p>
          <a:p>
            <a:r>
              <a:rPr lang="zh-TW" altLang="en-US" dirty="0">
                <a:solidFill>
                  <a:srgbClr val="FFC000"/>
                </a:solidFill>
              </a:rPr>
              <a:t>main, foo and bar now execute concurrently...</a:t>
            </a:r>
          </a:p>
          <a:p>
            <a:r>
              <a:rPr lang="zh-TW" altLang="en-US" dirty="0">
                <a:solidFill>
                  <a:srgbClr val="FFC000"/>
                </a:solidFill>
              </a:rPr>
              <a:t>0bar</a:t>
            </a:r>
          </a:p>
          <a:p>
            <a:r>
              <a:rPr lang="zh-TW" altLang="en-US" dirty="0">
                <a:solidFill>
                  <a:srgbClr val="FFC000"/>
                </a:solidFill>
              </a:rPr>
              <a:t>foo</a:t>
            </a:r>
          </a:p>
          <a:p>
            <a:r>
              <a:rPr lang="zh-TW" altLang="en-US" dirty="0">
                <a:solidFill>
                  <a:srgbClr val="FFC000"/>
                </a:solidFill>
              </a:rPr>
              <a:t>sleep 1s</a:t>
            </a:r>
          </a:p>
          <a:p>
            <a:r>
              <a:rPr lang="zh-TW" altLang="en-US" dirty="0">
                <a:solidFill>
                  <a:srgbClr val="FFC000"/>
                </a:solidFill>
              </a:rPr>
              <a:t>join t1</a:t>
            </a:r>
          </a:p>
          <a:p>
            <a:r>
              <a:rPr lang="zh-TW" altLang="en-US" dirty="0">
                <a:solidFill>
                  <a:srgbClr val="FFC000"/>
                </a:solidFill>
              </a:rPr>
              <a:t>join t2</a:t>
            </a:r>
          </a:p>
          <a:p>
            <a:r>
              <a:rPr lang="zh-TW" altLang="en-US" dirty="0">
                <a:solidFill>
                  <a:srgbClr val="FFC000"/>
                </a:solidFill>
              </a:rPr>
              <a:t>foo and bar completed.</a:t>
            </a:r>
          </a:p>
          <a:p>
            <a:r>
              <a:rPr lang="zh-TW" altLang="en-US" dirty="0">
                <a:solidFill>
                  <a:srgbClr val="FFC000"/>
                </a:solidFill>
              </a:rPr>
              <a:t>$ ./thread2</a:t>
            </a:r>
          </a:p>
          <a:p>
            <a:r>
              <a:rPr lang="zh-TW" altLang="en-US" dirty="0">
                <a:solidFill>
                  <a:srgbClr val="FFC000"/>
                </a:solidFill>
              </a:rPr>
              <a:t>foo</a:t>
            </a:r>
          </a:p>
          <a:p>
            <a:r>
              <a:rPr lang="zh-TW" altLang="en-US" dirty="0">
                <a:solidFill>
                  <a:srgbClr val="FFC000"/>
                </a:solidFill>
              </a:rPr>
              <a:t>main, foo and bar now execute concurrently...</a:t>
            </a:r>
          </a:p>
          <a:p>
            <a:r>
              <a:rPr lang="zh-TW" altLang="en-US" dirty="0">
                <a:solidFill>
                  <a:srgbClr val="FFC000"/>
                </a:solidFill>
              </a:rPr>
              <a:t>sleep 1s</a:t>
            </a:r>
          </a:p>
          <a:p>
            <a:r>
              <a:rPr lang="zh-TW" altLang="en-US" dirty="0">
                <a:solidFill>
                  <a:srgbClr val="FFC000"/>
                </a:solidFill>
              </a:rPr>
              <a:t>0bar</a:t>
            </a:r>
          </a:p>
          <a:p>
            <a:r>
              <a:rPr lang="zh-TW" altLang="en-US" dirty="0">
                <a:solidFill>
                  <a:srgbClr val="FFC000"/>
                </a:solidFill>
              </a:rPr>
              <a:t>join t1</a:t>
            </a:r>
          </a:p>
          <a:p>
            <a:r>
              <a:rPr lang="zh-TW" altLang="en-US" dirty="0">
                <a:solidFill>
                  <a:srgbClr val="FFC000"/>
                </a:solidFill>
              </a:rPr>
              <a:t>join t2</a:t>
            </a:r>
          </a:p>
          <a:p>
            <a:r>
              <a:rPr lang="zh-TW" altLang="en-US" dirty="0">
                <a:solidFill>
                  <a:srgbClr val="FFC000"/>
                </a:solidFill>
              </a:rPr>
              <a:t>foo and bar completed.</a:t>
            </a:r>
          </a:p>
        </p:txBody>
      </p:sp>
    </p:spTree>
    <p:extLst>
      <p:ext uri="{BB962C8B-B14F-4D97-AF65-F5344CB8AC3E}">
        <p14:creationId xmlns:p14="http://schemas.microsoft.com/office/powerpoint/2010/main" val="180794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F0FF4-C5CE-47F3-ACE2-06FBE94D705E}"/>
              </a:ext>
            </a:extLst>
          </p:cNvPr>
          <p:cNvSpPr>
            <a:spLocks noGrp="1"/>
          </p:cNvSpPr>
          <p:nvPr>
            <p:ph type="title"/>
          </p:nvPr>
        </p:nvSpPr>
        <p:spPr/>
        <p:txBody>
          <a:bodyPr/>
          <a:lstStyle/>
          <a:p>
            <a:r>
              <a:rPr lang="en-US" altLang="zh-TW" dirty="0"/>
              <a:t>Example 3:</a:t>
            </a:r>
            <a:r>
              <a:rPr lang="en-US" altLang="zh-TW" b="1" dirty="0"/>
              <a:t>join </a:t>
            </a:r>
            <a:r>
              <a:rPr lang="zh-TW" altLang="en-US" b="1" dirty="0"/>
              <a:t>等待 </a:t>
            </a:r>
            <a:r>
              <a:rPr lang="en-US" altLang="zh-TW" b="1" dirty="0"/>
              <a:t>thread </a:t>
            </a:r>
            <a:r>
              <a:rPr lang="zh-TW" altLang="en-US" b="1" dirty="0"/>
              <a:t>執行結束</a:t>
            </a:r>
            <a:br>
              <a:rPr lang="zh-TW" altLang="en-US" b="1" dirty="0"/>
            </a:br>
            <a:endParaRPr lang="zh-TW" altLang="en-US" dirty="0"/>
          </a:p>
        </p:txBody>
      </p:sp>
      <p:sp>
        <p:nvSpPr>
          <p:cNvPr id="3" name="內容版面配置區 2">
            <a:extLst>
              <a:ext uri="{FF2B5EF4-FFF2-40B4-BE49-F238E27FC236}">
                <a16:creationId xmlns:a16="http://schemas.microsoft.com/office/drawing/2014/main" id="{C610C6EF-54A7-4579-9EA6-684C8C55C21A}"/>
              </a:ext>
            </a:extLst>
          </p:cNvPr>
          <p:cNvSpPr>
            <a:spLocks noGrp="1"/>
          </p:cNvSpPr>
          <p:nvPr>
            <p:ph idx="1"/>
          </p:nvPr>
        </p:nvSpPr>
        <p:spPr>
          <a:xfrm>
            <a:off x="677334" y="1474789"/>
            <a:ext cx="4636346" cy="5017451"/>
          </a:xfrm>
        </p:spPr>
        <p:txBody>
          <a:bodyPr/>
          <a:lstStyle/>
          <a:p>
            <a:r>
              <a:rPr lang="zh-TW" altLang="en-US" dirty="0">
                <a:ea typeface="標楷體" panose="03000509000000000000" pitchFamily="65" charset="-120"/>
              </a:rPr>
              <a:t>在 </a:t>
            </a:r>
            <a:r>
              <a:rPr lang="en-US" altLang="zh-TW" dirty="0">
                <a:ea typeface="標楷體" panose="03000509000000000000" pitchFamily="65" charset="-120"/>
              </a:rPr>
              <a:t>main </a:t>
            </a:r>
            <a:r>
              <a:rPr lang="zh-TW" altLang="en-US" dirty="0">
                <a:ea typeface="標楷體" panose="03000509000000000000" pitchFamily="65" charset="-120"/>
              </a:rPr>
              <a:t>主執行緒建立 </a:t>
            </a:r>
            <a:r>
              <a:rPr lang="en-US" altLang="zh-TW" dirty="0">
                <a:ea typeface="標楷體" panose="03000509000000000000" pitchFamily="65" charset="-120"/>
              </a:rPr>
              <a:t>t1 </a:t>
            </a:r>
            <a:r>
              <a:rPr lang="zh-TW" altLang="en-US" dirty="0">
                <a:ea typeface="標楷體" panose="03000509000000000000" pitchFamily="65" charset="-120"/>
              </a:rPr>
              <a:t>執行緒後，主執行緒便繼續往下執行</a:t>
            </a:r>
            <a:endParaRPr lang="en-US" altLang="zh-TW" dirty="0">
              <a:ea typeface="標楷體" panose="03000509000000000000" pitchFamily="65" charset="-120"/>
            </a:endParaRPr>
          </a:p>
          <a:p>
            <a:r>
              <a:rPr lang="zh-TW" altLang="en-US" dirty="0">
                <a:ea typeface="標楷體" panose="03000509000000000000" pitchFamily="65" charset="-120"/>
              </a:rPr>
              <a:t>如果主執行緒需要等 </a:t>
            </a:r>
            <a:r>
              <a:rPr lang="en-US" altLang="zh-TW" dirty="0">
                <a:ea typeface="標楷體" panose="03000509000000000000" pitchFamily="65" charset="-120"/>
              </a:rPr>
              <a:t>t1 </a:t>
            </a:r>
            <a:r>
              <a:rPr lang="zh-TW" altLang="en-US" dirty="0">
                <a:ea typeface="標楷體" panose="03000509000000000000" pitchFamily="65" charset="-120"/>
              </a:rPr>
              <a:t>執行完畢後才能繼續執行的話就需要使用 </a:t>
            </a:r>
            <a:r>
              <a:rPr lang="en-US" altLang="zh-TW" dirty="0">
                <a:ea typeface="標楷體" panose="03000509000000000000" pitchFamily="65" charset="-120"/>
              </a:rPr>
              <a:t>join</a:t>
            </a:r>
            <a:r>
              <a:rPr lang="zh-TW" altLang="en-US" dirty="0">
                <a:ea typeface="標楷體" panose="03000509000000000000" pitchFamily="65" charset="-120"/>
              </a:rPr>
              <a:t>，即等待 </a:t>
            </a:r>
            <a:r>
              <a:rPr lang="en-US" altLang="zh-TW" dirty="0">
                <a:ea typeface="標楷體" panose="03000509000000000000" pitchFamily="65" charset="-120"/>
              </a:rPr>
              <a:t>t1 </a:t>
            </a:r>
            <a:r>
              <a:rPr lang="zh-TW" altLang="en-US" dirty="0">
                <a:ea typeface="標楷體" panose="03000509000000000000" pitchFamily="65" charset="-120"/>
              </a:rPr>
              <a:t>執行緒執行完 </a:t>
            </a:r>
            <a:r>
              <a:rPr lang="en-US" altLang="zh-TW" dirty="0">
                <a:ea typeface="標楷體" panose="03000509000000000000" pitchFamily="65" charset="-120"/>
              </a:rPr>
              <a:t>foo </a:t>
            </a:r>
            <a:r>
              <a:rPr lang="zh-TW" altLang="en-US" dirty="0">
                <a:ea typeface="標楷體" panose="03000509000000000000" pitchFamily="65" charset="-120"/>
              </a:rPr>
              <a:t>後，主執行緒才能繼續執行，否則主執行緒會一直卡</a:t>
            </a:r>
            <a:r>
              <a:rPr lang="en-US" altLang="zh-TW" dirty="0">
                <a:ea typeface="標楷體" panose="03000509000000000000" pitchFamily="65" charset="-120"/>
              </a:rPr>
              <a:t>(blocking)</a:t>
            </a:r>
            <a:r>
              <a:rPr lang="zh-TW" altLang="en-US" dirty="0">
                <a:ea typeface="標楷體" panose="03000509000000000000" pitchFamily="65" charset="-120"/>
              </a:rPr>
              <a:t>在 </a:t>
            </a:r>
            <a:r>
              <a:rPr lang="en-US" altLang="zh-TW" dirty="0">
                <a:ea typeface="標楷體" panose="03000509000000000000" pitchFamily="65" charset="-120"/>
              </a:rPr>
              <a:t>join </a:t>
            </a:r>
            <a:r>
              <a:rPr lang="zh-TW" altLang="en-US" dirty="0">
                <a:ea typeface="標楷體" panose="03000509000000000000" pitchFamily="65" charset="-120"/>
              </a:rPr>
              <a:t>這一行。</a:t>
            </a:r>
          </a:p>
        </p:txBody>
      </p:sp>
      <p:sp>
        <p:nvSpPr>
          <p:cNvPr id="4" name="矩形 3">
            <a:extLst>
              <a:ext uri="{FF2B5EF4-FFF2-40B4-BE49-F238E27FC236}">
                <a16:creationId xmlns:a16="http://schemas.microsoft.com/office/drawing/2014/main" id="{0E938B3C-CBFA-46EA-9084-4DE13EFF6120}"/>
              </a:ext>
            </a:extLst>
          </p:cNvPr>
          <p:cNvSpPr/>
          <p:nvPr/>
        </p:nvSpPr>
        <p:spPr>
          <a:xfrm>
            <a:off x="5770880" y="1474789"/>
            <a:ext cx="6319520" cy="4524315"/>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#include &lt;iostream&gt;</a:t>
            </a:r>
          </a:p>
          <a:p>
            <a:r>
              <a:rPr lang="zh-TW" altLang="en-US" dirty="0">
                <a:latin typeface="Times New Roman" panose="02020603050405020304" pitchFamily="18" charset="0"/>
                <a:cs typeface="Times New Roman" panose="02020603050405020304" pitchFamily="18" charset="0"/>
              </a:rPr>
              <a:t>#include &lt;thread&gt;</a:t>
            </a:r>
          </a:p>
          <a:p>
            <a:r>
              <a:rPr lang="zh-TW" altLang="en-US" dirty="0">
                <a:latin typeface="Times New Roman" panose="02020603050405020304" pitchFamily="18" charset="0"/>
                <a:cs typeface="Times New Roman" panose="02020603050405020304" pitchFamily="18" charset="0"/>
              </a:rPr>
              <a:t>#include &lt;chrono&gt;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foo() {</a:t>
            </a:r>
          </a:p>
          <a:p>
            <a:r>
              <a:rPr lang="zh-TW" altLang="en-US" dirty="0">
                <a:latin typeface="Times New Roman" panose="02020603050405020304" pitchFamily="18" charset="0"/>
                <a:cs typeface="Times New Roman" panose="02020603050405020304" pitchFamily="18" charset="0"/>
              </a:rPr>
              <a:t>        std::this_thread::sleep_for(std::chrono::milliseconds(200));</a:t>
            </a:r>
          </a:p>
          <a:p>
            <a:r>
              <a:rPr lang="zh-TW" altLang="en-US" dirty="0">
                <a:latin typeface="Times New Roman" panose="02020603050405020304" pitchFamily="18" charset="0"/>
                <a:cs typeface="Times New Roman" panose="02020603050405020304" pitchFamily="18" charset="0"/>
              </a:rPr>
              <a:t>        std::cout&lt;&lt;"foo"&lt;&lt;std::endl;</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std::thread t1(foo);</a:t>
            </a:r>
          </a:p>
          <a:p>
            <a:r>
              <a:rPr lang="zh-TW" altLang="en-US" dirty="0">
                <a:latin typeface="Times New Roman" panose="02020603050405020304" pitchFamily="18" charset="0"/>
                <a:cs typeface="Times New Roman" panose="02020603050405020304" pitchFamily="18" charset="0"/>
              </a:rPr>
              <a:t>    std::cout&lt;&lt;"main 1"&lt;&lt;std::endl;</a:t>
            </a:r>
          </a:p>
          <a:p>
            <a:r>
              <a:rPr lang="zh-TW" altLang="en-US" dirty="0">
                <a:latin typeface="Times New Roman" panose="02020603050405020304" pitchFamily="18" charset="0"/>
                <a:cs typeface="Times New Roman" panose="02020603050405020304" pitchFamily="18" charset="0"/>
              </a:rPr>
              <a:t>    t1.join();</a:t>
            </a:r>
          </a:p>
          <a:p>
            <a:r>
              <a:rPr lang="zh-TW" altLang="en-US" dirty="0">
                <a:latin typeface="Times New Roman" panose="02020603050405020304" pitchFamily="18" charset="0"/>
                <a:cs typeface="Times New Roman" panose="02020603050405020304" pitchFamily="18" charset="0"/>
              </a:rPr>
              <a:t>    std::cout&lt;&lt;"main 2"&lt;&lt;std::endl;</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269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E001F9-64C1-4BF5-AEBE-B78BDFF26B3D}"/>
              </a:ext>
            </a:extLst>
          </p:cNvPr>
          <p:cNvSpPr>
            <a:spLocks noGrp="1"/>
          </p:cNvSpPr>
          <p:nvPr>
            <p:ph type="title"/>
          </p:nvPr>
        </p:nvSpPr>
        <p:spPr/>
        <p:txBody>
          <a:bodyPr/>
          <a:lstStyle/>
          <a:p>
            <a:r>
              <a:rPr lang="en-US" altLang="zh-TW" dirty="0"/>
              <a:t>Example 4: </a:t>
            </a:r>
            <a:r>
              <a:rPr lang="en-US" altLang="zh-TW" b="1" dirty="0"/>
              <a:t>detach </a:t>
            </a:r>
            <a:r>
              <a:rPr lang="zh-TW" altLang="en-US" b="1" dirty="0"/>
              <a:t>不等待 </a:t>
            </a:r>
            <a:r>
              <a:rPr lang="en-US" altLang="zh-TW" b="1" dirty="0"/>
              <a:t>thread </a:t>
            </a:r>
            <a:r>
              <a:rPr lang="zh-TW" altLang="en-US" b="1" dirty="0"/>
              <a:t>執行結束</a:t>
            </a:r>
            <a:br>
              <a:rPr lang="zh-TW" altLang="en-US" b="1" dirty="0"/>
            </a:br>
            <a:endParaRPr lang="zh-TW" altLang="en-US" dirty="0"/>
          </a:p>
        </p:txBody>
      </p:sp>
      <p:sp>
        <p:nvSpPr>
          <p:cNvPr id="4" name="內容版面配置區 2">
            <a:extLst>
              <a:ext uri="{FF2B5EF4-FFF2-40B4-BE49-F238E27FC236}">
                <a16:creationId xmlns:a16="http://schemas.microsoft.com/office/drawing/2014/main" id="{595AB380-3F80-4920-A4ED-F07618C6C5D6}"/>
              </a:ext>
            </a:extLst>
          </p:cNvPr>
          <p:cNvSpPr>
            <a:spLocks noGrp="1"/>
          </p:cNvSpPr>
          <p:nvPr>
            <p:ph idx="1"/>
          </p:nvPr>
        </p:nvSpPr>
        <p:spPr>
          <a:xfrm>
            <a:off x="677334" y="1474789"/>
            <a:ext cx="4577572" cy="5017451"/>
          </a:xfrm>
        </p:spPr>
        <p:txBody>
          <a:bodyPr>
            <a:normAutofit lnSpcReduction="10000"/>
          </a:bodyPr>
          <a:lstStyle/>
          <a:p>
            <a:r>
              <a:rPr lang="zh-TW" altLang="en-US" dirty="0">
                <a:ea typeface="標楷體" panose="03000509000000000000" pitchFamily="65" charset="-120"/>
              </a:rPr>
              <a:t>如果主執行緒不想等或是可以不用等待 </a:t>
            </a:r>
            <a:r>
              <a:rPr lang="en-US" altLang="zh-TW" dirty="0">
                <a:ea typeface="標楷體" panose="03000509000000000000" pitchFamily="65" charset="-120"/>
              </a:rPr>
              <a:t>t1 </a:t>
            </a:r>
            <a:r>
              <a:rPr lang="zh-TW" altLang="en-US" dirty="0">
                <a:ea typeface="標楷體" panose="03000509000000000000" pitchFamily="65" charset="-120"/>
              </a:rPr>
              <a:t>執行緒的話，</a:t>
            </a:r>
            <a:br>
              <a:rPr lang="zh-TW" altLang="en-US" dirty="0">
                <a:ea typeface="標楷體" panose="03000509000000000000" pitchFamily="65" charset="-120"/>
              </a:rPr>
            </a:br>
            <a:r>
              <a:rPr lang="zh-TW" altLang="en-US" dirty="0">
                <a:ea typeface="標楷體" panose="03000509000000000000" pitchFamily="65" charset="-120"/>
              </a:rPr>
              <a:t>就可以使用 </a:t>
            </a:r>
            <a:r>
              <a:rPr lang="en-US" altLang="zh-TW" dirty="0">
                <a:ea typeface="標楷體" panose="03000509000000000000" pitchFamily="65" charset="-120"/>
              </a:rPr>
              <a:t>detach </a:t>
            </a:r>
            <a:r>
              <a:rPr lang="zh-TW" altLang="en-US" dirty="0">
                <a:ea typeface="標楷體" panose="03000509000000000000" pitchFamily="65" charset="-120"/>
              </a:rPr>
              <a:t>來讓 </a:t>
            </a:r>
            <a:r>
              <a:rPr lang="en-US" altLang="zh-TW" dirty="0">
                <a:ea typeface="標楷體" panose="03000509000000000000" pitchFamily="65" charset="-120"/>
              </a:rPr>
              <a:t>t1 </a:t>
            </a:r>
            <a:r>
              <a:rPr lang="zh-TW" altLang="en-US" dirty="0">
                <a:ea typeface="標楷體" panose="03000509000000000000" pitchFamily="65" charset="-120"/>
              </a:rPr>
              <a:t>執行緒分離，接著主執行緒就可以繼續執行，</a:t>
            </a:r>
            <a:r>
              <a:rPr lang="en-US" altLang="zh-TW" dirty="0">
                <a:ea typeface="標楷體" panose="03000509000000000000" pitchFamily="65" charset="-120"/>
              </a:rPr>
              <a:t>t1</a:t>
            </a:r>
            <a:r>
              <a:rPr lang="zh-TW" altLang="en-US" dirty="0">
                <a:ea typeface="標楷體" panose="03000509000000000000" pitchFamily="65" charset="-120"/>
              </a:rPr>
              <a:t>執行緒也在繼續執行。</a:t>
            </a:r>
            <a:br>
              <a:rPr lang="zh-TW" altLang="en-US" dirty="0">
                <a:ea typeface="標楷體" panose="03000509000000000000" pitchFamily="65" charset="-120"/>
              </a:rPr>
            </a:br>
            <a:endParaRPr lang="en-US" altLang="zh-TW" dirty="0">
              <a:ea typeface="標楷體" panose="03000509000000000000" pitchFamily="65" charset="-120"/>
            </a:endParaRPr>
          </a:p>
          <a:p>
            <a:r>
              <a:rPr lang="zh-TW" altLang="en-US" dirty="0">
                <a:ea typeface="標楷體" panose="03000509000000000000" pitchFamily="65" charset="-120"/>
              </a:rPr>
              <a:t>在整個程式結束前最好養成好習慣確保所有子執行緒都已執行完畢。</a:t>
            </a:r>
            <a:br>
              <a:rPr lang="zh-TW" altLang="en-US" dirty="0">
                <a:ea typeface="標楷體" panose="03000509000000000000" pitchFamily="65" charset="-120"/>
              </a:rPr>
            </a:br>
            <a:endParaRPr lang="en-US" altLang="zh-TW" dirty="0">
              <a:ea typeface="標楷體" panose="03000509000000000000" pitchFamily="65" charset="-120"/>
            </a:endParaRPr>
          </a:p>
          <a:p>
            <a:r>
              <a:rPr lang="zh-TW" altLang="en-US" dirty="0">
                <a:ea typeface="標楷體" panose="03000509000000000000" pitchFamily="65" charset="-120"/>
              </a:rPr>
              <a:t>因為在 </a:t>
            </a:r>
            <a:r>
              <a:rPr lang="en-US" altLang="zh-TW" dirty="0">
                <a:ea typeface="標楷體" panose="03000509000000000000" pitchFamily="65" charset="-120"/>
              </a:rPr>
              <a:t>linux </a:t>
            </a:r>
            <a:r>
              <a:rPr lang="zh-TW" altLang="en-US" dirty="0">
                <a:ea typeface="標楷體" panose="03000509000000000000" pitchFamily="65" charset="-120"/>
              </a:rPr>
              <a:t>系統如果主執行緒執行結束還有子執行緒在執行的話會跳出個錯誤訊息。</a:t>
            </a:r>
          </a:p>
        </p:txBody>
      </p:sp>
      <p:sp>
        <p:nvSpPr>
          <p:cNvPr id="5" name="矩形 4">
            <a:extLst>
              <a:ext uri="{FF2B5EF4-FFF2-40B4-BE49-F238E27FC236}">
                <a16:creationId xmlns:a16="http://schemas.microsoft.com/office/drawing/2014/main" id="{3E562111-4DF7-4AB2-84BF-24511C9A58B2}"/>
              </a:ext>
            </a:extLst>
          </p:cNvPr>
          <p:cNvSpPr/>
          <p:nvPr/>
        </p:nvSpPr>
        <p:spPr>
          <a:xfrm>
            <a:off x="5596467" y="1413927"/>
            <a:ext cx="6096000" cy="4524315"/>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#include &lt;iostream&gt;</a:t>
            </a:r>
          </a:p>
          <a:p>
            <a:r>
              <a:rPr lang="zh-TW" altLang="en-US" dirty="0">
                <a:latin typeface="Times New Roman" panose="02020603050405020304" pitchFamily="18" charset="0"/>
                <a:cs typeface="Times New Roman" panose="02020603050405020304" pitchFamily="18" charset="0"/>
              </a:rPr>
              <a:t>#include &lt;thread&gt;</a:t>
            </a:r>
          </a:p>
          <a:p>
            <a:r>
              <a:rPr lang="zh-TW" altLang="en-US" dirty="0">
                <a:latin typeface="Times New Roman" panose="02020603050405020304" pitchFamily="18" charset="0"/>
                <a:cs typeface="Times New Roman" panose="02020603050405020304" pitchFamily="18" charset="0"/>
              </a:rPr>
              <a:t>#include &lt;chrono&gt;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foo() {</a:t>
            </a:r>
          </a:p>
          <a:p>
            <a:r>
              <a:rPr lang="zh-TW" altLang="en-US" dirty="0">
                <a:latin typeface="Times New Roman" panose="02020603050405020304" pitchFamily="18" charset="0"/>
                <a:cs typeface="Times New Roman" panose="02020603050405020304" pitchFamily="18" charset="0"/>
              </a:rPr>
              <a:t>        std::this_thread::sleep_for(std::chrono::milliseconds(200));</a:t>
            </a:r>
          </a:p>
          <a:p>
            <a:r>
              <a:rPr lang="zh-TW" altLang="en-US" dirty="0">
                <a:latin typeface="Times New Roman" panose="02020603050405020304" pitchFamily="18" charset="0"/>
                <a:cs typeface="Times New Roman" panose="02020603050405020304" pitchFamily="18" charset="0"/>
              </a:rPr>
              <a:t>        std::cout&lt;&lt;"foo"&lt;&lt;std::endl;</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std::thread t1(foo);</a:t>
            </a:r>
          </a:p>
          <a:p>
            <a:r>
              <a:rPr lang="zh-TW" altLang="en-US" dirty="0">
                <a:latin typeface="Times New Roman" panose="02020603050405020304" pitchFamily="18" charset="0"/>
                <a:cs typeface="Times New Roman" panose="02020603050405020304" pitchFamily="18" charset="0"/>
              </a:rPr>
              <a:t>    std::cout&lt;&lt;"main 1"&lt;&lt;std::endl;</a:t>
            </a:r>
          </a:p>
          <a:p>
            <a:r>
              <a:rPr lang="zh-TW" altLang="en-US" dirty="0">
                <a:latin typeface="Times New Roman" panose="02020603050405020304" pitchFamily="18" charset="0"/>
                <a:cs typeface="Times New Roman" panose="02020603050405020304" pitchFamily="18" charset="0"/>
              </a:rPr>
              <a:t>    t1.detach();</a:t>
            </a:r>
          </a:p>
          <a:p>
            <a:r>
              <a:rPr lang="zh-TW" altLang="en-US" dirty="0">
                <a:latin typeface="Times New Roman" panose="02020603050405020304" pitchFamily="18" charset="0"/>
                <a:cs typeface="Times New Roman" panose="02020603050405020304" pitchFamily="18" charset="0"/>
              </a:rPr>
              <a:t>    std::cout&lt;&lt;"main 2"&lt;&lt;std::endl;</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4669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403CD5-2D0D-49B6-B7EC-886395339BE5}"/>
              </a:ext>
            </a:extLst>
          </p:cNvPr>
          <p:cNvSpPr>
            <a:spLocks noGrp="1"/>
          </p:cNvSpPr>
          <p:nvPr>
            <p:ph type="title"/>
          </p:nvPr>
        </p:nvSpPr>
        <p:spPr/>
        <p:txBody>
          <a:bodyPr/>
          <a:lstStyle/>
          <a:p>
            <a:r>
              <a:rPr lang="zh-TW" altLang="en-US" b="1" dirty="0"/>
              <a:t>用陣列建立多個 </a:t>
            </a:r>
            <a:r>
              <a:rPr lang="en-US" altLang="zh-TW" b="1" dirty="0"/>
              <a:t>thread</a:t>
            </a:r>
            <a:br>
              <a:rPr lang="en-US" altLang="zh-TW" b="1" dirty="0"/>
            </a:br>
            <a:endParaRPr lang="zh-TW" altLang="en-US" dirty="0"/>
          </a:p>
        </p:txBody>
      </p:sp>
      <p:sp>
        <p:nvSpPr>
          <p:cNvPr id="5" name="矩形 4">
            <a:extLst>
              <a:ext uri="{FF2B5EF4-FFF2-40B4-BE49-F238E27FC236}">
                <a16:creationId xmlns:a16="http://schemas.microsoft.com/office/drawing/2014/main" id="{C6FFDB76-8219-423A-B205-13EAA383733B}"/>
              </a:ext>
            </a:extLst>
          </p:cNvPr>
          <p:cNvSpPr/>
          <p:nvPr/>
        </p:nvSpPr>
        <p:spPr>
          <a:xfrm>
            <a:off x="6096000" y="428622"/>
            <a:ext cx="5825924" cy="6186309"/>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#include &lt;iostream&gt;</a:t>
            </a:r>
          </a:p>
          <a:p>
            <a:r>
              <a:rPr lang="zh-TW" altLang="en-US" dirty="0">
                <a:latin typeface="Times New Roman" panose="02020603050405020304" pitchFamily="18" charset="0"/>
                <a:cs typeface="Times New Roman" panose="02020603050405020304" pitchFamily="18" charset="0"/>
              </a:rPr>
              <a:t>#include &lt;thread&gt;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foo(int n) {</a:t>
            </a:r>
          </a:p>
          <a:p>
            <a:r>
              <a:rPr lang="zh-TW" altLang="en-US" dirty="0">
                <a:latin typeface="Times New Roman" panose="02020603050405020304" pitchFamily="18" charset="0"/>
                <a:cs typeface="Times New Roman" panose="02020603050405020304" pitchFamily="18" charset="0"/>
              </a:rPr>
              <a:t>    std::cout &lt;&lt; "foo() " &lt;&lt; n &lt;&lt; "\n";</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std::thread threads[4];</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 (int i = 0; i &lt; 4; i++) {</a:t>
            </a:r>
          </a:p>
          <a:p>
            <a:r>
              <a:rPr lang="zh-TW" altLang="en-US" dirty="0">
                <a:latin typeface="Times New Roman" panose="02020603050405020304" pitchFamily="18" charset="0"/>
                <a:cs typeface="Times New Roman" panose="02020603050405020304" pitchFamily="18" charset="0"/>
              </a:rPr>
              <a:t>        threads[i] = std::thread(foo, i);</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 (int i = 0; i &lt; 4; i++) {</a:t>
            </a:r>
          </a:p>
          <a:p>
            <a:r>
              <a:rPr lang="zh-TW" altLang="en-US" dirty="0">
                <a:latin typeface="Times New Roman" panose="02020603050405020304" pitchFamily="18" charset="0"/>
                <a:cs typeface="Times New Roman" panose="02020603050405020304" pitchFamily="18" charset="0"/>
              </a:rPr>
              <a:t>        threads[i].join();</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std::cout &lt;&lt; "main() exit.\n";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6947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2C8360-0634-4434-9355-425908229165}"/>
              </a:ext>
            </a:extLst>
          </p:cNvPr>
          <p:cNvSpPr>
            <a:spLocks noGrp="1"/>
          </p:cNvSpPr>
          <p:nvPr>
            <p:ph type="title"/>
          </p:nvPr>
        </p:nvSpPr>
        <p:spPr/>
        <p:txBody>
          <a:bodyPr/>
          <a:lstStyle/>
          <a:p>
            <a:r>
              <a:rPr lang="zh-TW" altLang="en-US" b="1" dirty="0"/>
              <a:t>用 </a:t>
            </a:r>
            <a:r>
              <a:rPr lang="en-US" altLang="zh-TW" b="1" dirty="0"/>
              <a:t>vector </a:t>
            </a:r>
            <a:r>
              <a:rPr lang="zh-TW" altLang="en-US" b="1" dirty="0"/>
              <a:t>建立多個 </a:t>
            </a:r>
            <a:r>
              <a:rPr lang="en-US" altLang="zh-TW" b="1" dirty="0"/>
              <a:t>thread</a:t>
            </a:r>
            <a:br>
              <a:rPr lang="en-US" altLang="zh-TW" b="1" dirty="0"/>
            </a:br>
            <a:endParaRPr lang="zh-TW" altLang="en-US" dirty="0"/>
          </a:p>
        </p:txBody>
      </p:sp>
      <p:sp>
        <p:nvSpPr>
          <p:cNvPr id="4" name="矩形 3">
            <a:extLst>
              <a:ext uri="{FF2B5EF4-FFF2-40B4-BE49-F238E27FC236}">
                <a16:creationId xmlns:a16="http://schemas.microsoft.com/office/drawing/2014/main" id="{332A2E27-1E61-4EC4-9E81-516CBE1E1360}"/>
              </a:ext>
            </a:extLst>
          </p:cNvPr>
          <p:cNvSpPr/>
          <p:nvPr/>
        </p:nvSpPr>
        <p:spPr>
          <a:xfrm>
            <a:off x="7052841" y="365760"/>
            <a:ext cx="4811210" cy="6463308"/>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#include &lt;iostream&gt;</a:t>
            </a:r>
          </a:p>
          <a:p>
            <a:r>
              <a:rPr lang="zh-TW" altLang="en-US" dirty="0">
                <a:latin typeface="Times New Roman" panose="02020603050405020304" pitchFamily="18" charset="0"/>
                <a:cs typeface="Times New Roman" panose="02020603050405020304" pitchFamily="18" charset="0"/>
              </a:rPr>
              <a:t>#include &lt;thread&gt;</a:t>
            </a:r>
          </a:p>
          <a:p>
            <a:r>
              <a:rPr lang="zh-TW" altLang="en-US" dirty="0">
                <a:latin typeface="Times New Roman" panose="02020603050405020304" pitchFamily="18" charset="0"/>
                <a:cs typeface="Times New Roman" panose="02020603050405020304" pitchFamily="18" charset="0"/>
              </a:rPr>
              <a:t>#include &lt;vector&gt;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foo(int n) {</a:t>
            </a:r>
          </a:p>
          <a:p>
            <a:r>
              <a:rPr lang="zh-TW" altLang="en-US" dirty="0">
                <a:latin typeface="Times New Roman" panose="02020603050405020304" pitchFamily="18" charset="0"/>
                <a:cs typeface="Times New Roman" panose="02020603050405020304" pitchFamily="18" charset="0"/>
              </a:rPr>
              <a:t>    std::cout &lt;&lt; "foo() " &lt;&lt; n &lt;&lt; std::endl;</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std::vector&lt;std::thread&gt; threads;</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 (int i = 0; i &lt; 4; i++) {</a:t>
            </a:r>
          </a:p>
          <a:p>
            <a:r>
              <a:rPr lang="zh-TW" altLang="en-US" dirty="0">
                <a:latin typeface="Times New Roman" panose="02020603050405020304" pitchFamily="18" charset="0"/>
                <a:cs typeface="Times New Roman" panose="02020603050405020304" pitchFamily="18" charset="0"/>
              </a:rPr>
              <a:t>        threads.push_back(std::thread(foo, i));</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 (int i = 0; i &lt; 4; i++) {</a:t>
            </a:r>
          </a:p>
          <a:p>
            <a:r>
              <a:rPr lang="zh-TW" altLang="en-US" dirty="0">
                <a:latin typeface="Times New Roman" panose="02020603050405020304" pitchFamily="18" charset="0"/>
                <a:cs typeface="Times New Roman" panose="02020603050405020304" pitchFamily="18" charset="0"/>
              </a:rPr>
              <a:t>        threads[i].join();</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std::cout &lt;&lt; "main() exit.\n";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7316860"/>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7217</TotalTime>
  <Words>3720</Words>
  <Application>Microsoft Office PowerPoint</Application>
  <PresentationFormat>寬螢幕</PresentationFormat>
  <Paragraphs>475</Paragraphs>
  <Slides>20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20</vt:i4>
      </vt:variant>
    </vt:vector>
  </HeadingPairs>
  <TitlesOfParts>
    <vt:vector size="30" baseType="lpstr">
      <vt:lpstr>微軟正黑體</vt:lpstr>
      <vt:lpstr>新細明體</vt:lpstr>
      <vt:lpstr>標楷體</vt:lpstr>
      <vt:lpstr>Arial</vt:lpstr>
      <vt:lpstr>Calibri</vt:lpstr>
      <vt:lpstr>Times New Roman</vt:lpstr>
      <vt:lpstr>Trebuchet MS</vt:lpstr>
      <vt:lpstr>Wingdings</vt:lpstr>
      <vt:lpstr>Wingdings 3</vt:lpstr>
      <vt:lpstr>多面向</vt:lpstr>
      <vt:lpstr>Parallel Computing (V)  C++11 Threading </vt:lpstr>
      <vt:lpstr>std::thread 常用的成員函式 </vt:lpstr>
      <vt:lpstr>Example 1  </vt:lpstr>
      <vt:lpstr>Example 2. 建立新 thread 來執行一個函式，且帶入有/無參數 </vt:lpstr>
      <vt:lpstr>PowerPoint 簡報</vt:lpstr>
      <vt:lpstr>Example 3:join 等待 thread 執行結束 </vt:lpstr>
      <vt:lpstr>Example 4: detach 不等待 thread 執行結束 </vt:lpstr>
      <vt:lpstr>用陣列建立多個 thread </vt:lpstr>
      <vt:lpstr>用 vector 建立多個 thread </vt:lpstr>
      <vt:lpstr>Example 7: vector addition</vt:lpstr>
      <vt:lpstr>PowerPoint 簡報</vt:lpstr>
      <vt:lpstr>Example 8: Vector addition using 4 threads</vt:lpstr>
      <vt:lpstr>PowerPoint 簡報</vt:lpstr>
      <vt:lpstr>多執行緒呼叫同一個函式(沒有 mutex 鎖) </vt:lpstr>
      <vt:lpstr>多執行緒呼叫同一個函式(有 mutex 鎖) </vt:lpstr>
      <vt:lpstr>condition_variable </vt:lpstr>
      <vt:lpstr>用 notify_one 通知一個正在 wait 的執行緒 </vt:lpstr>
      <vt:lpstr>PowerPoint 簡報</vt:lpstr>
      <vt:lpstr>用 notify_all 通知全部多個 wait 等待的執行緒 </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Computing  Part I – Parallel Computers</dc:title>
  <dc:creator>brucelin</dc:creator>
  <cp:lastModifiedBy>Brucelin</cp:lastModifiedBy>
  <cp:revision>179</cp:revision>
  <dcterms:created xsi:type="dcterms:W3CDTF">2019-02-18T00:54:15Z</dcterms:created>
  <dcterms:modified xsi:type="dcterms:W3CDTF">2022-03-23T09:04:01Z</dcterms:modified>
</cp:coreProperties>
</file>