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17" autoAdjust="0"/>
    <p:restoredTop sz="94660"/>
  </p:normalViewPr>
  <p:slideViewPr>
    <p:cSldViewPr snapToGrid="0">
      <p:cViewPr varScale="1">
        <p:scale>
          <a:sx n="95" d="100"/>
          <a:sy n="95" d="100"/>
        </p:scale>
        <p:origin x="96"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ce Corey-Gilbert" userId="d71089fcfb3052f2" providerId="LiveId" clId="{CDEF7D15-B0FE-4729-9F1D-72E8A6B2D921}"/>
    <pc:docChg chg="modSld">
      <pc:chgData name="Darice Corey-Gilbert" userId="d71089fcfb3052f2" providerId="LiveId" clId="{CDEF7D15-B0FE-4729-9F1D-72E8A6B2D921}" dt="2018-06-06T01:47:53.973" v="14" actId="6549"/>
      <pc:docMkLst>
        <pc:docMk/>
      </pc:docMkLst>
      <pc:sldChg chg="modSp">
        <pc:chgData name="Darice Corey-Gilbert" userId="d71089fcfb3052f2" providerId="LiveId" clId="{CDEF7D15-B0FE-4729-9F1D-72E8A6B2D921}" dt="2018-06-06T01:47:53.973" v="14" actId="6549"/>
        <pc:sldMkLst>
          <pc:docMk/>
          <pc:sldMk cId="2019868474" sldId="257"/>
        </pc:sldMkLst>
        <pc:spChg chg="mod">
          <ac:chgData name="Darice Corey-Gilbert" userId="d71089fcfb3052f2" providerId="LiveId" clId="{CDEF7D15-B0FE-4729-9F1D-72E8A6B2D921}" dt="2018-06-06T01:47:53.973" v="14" actId="6549"/>
          <ac:spMkLst>
            <pc:docMk/>
            <pc:sldMk cId="2019868474" sldId="257"/>
            <ac:spMk id="3" creationId="{2ED5FCD8-5E8E-47AD-9C88-78AB5CA468ED}"/>
          </ac:spMkLst>
        </pc:spChg>
      </pc:sldChg>
    </pc:docChg>
  </pc:docChgLst>
  <pc:docChgLst>
    <pc:chgData name="Darice Corey-Gilbert" userId="d71089fcfb3052f2" providerId="LiveId" clId="{862F6660-DD31-4D74-A04F-050D94BFBB44}"/>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03219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7195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699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469512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27853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42447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08897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87434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8266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7896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2123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9079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710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6/5/2018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3891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1855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6/5/2018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4475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3525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6/5/2018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876272770"/>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ntent.learntoday.info/Learn/CIS4655Cfw_Winter_18/Media/Module_05_sample_code/mod5_ex5.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ntent.learntoday.info/Learn/CIS4655Cfw_Winter_18/Media/Module_05_sample_code/mod5_ex5.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mdn.github.io/dom-examples/web-storag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mdn.github.io/dom-examples/web-stor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mdn.github.io/dom-examples/web-storage/event.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content.learntoday.info/Learn/CIS4655Cfw_Winter_18/Media/Module_05_sample_code/mod5_ex1.html"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content.learntoday.info/Learn/CIS4655Cfw_Winter_18/Media/Module_05_sample_code/mod5_ex2.html"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content.learntoday.info/Learn/CIS4655Cfw_Winter_18/Media/Module_05_sample_code/mod5_ex3.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ntent.learntoday.info/Learn/CIS4655Cfw_Winter_18/Media/Module_05_sample_code/mod5_ex4.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ntent.learntoday.info/Learn/CIS4655Cfw_Winter_18/Media/Module_05_sample_code/mod5_ex4.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ontent.learntoday.info/Learn/CIS4655Cfw_Winter_18/Media/Module_05_sample_code/mod5_ex5.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D521-3503-4A64-BCB2-A49C9822A65F}"/>
              </a:ext>
            </a:extLst>
          </p:cNvPr>
          <p:cNvSpPr>
            <a:spLocks noGrp="1"/>
          </p:cNvSpPr>
          <p:nvPr>
            <p:ph type="ctrTitle"/>
          </p:nvPr>
        </p:nvSpPr>
        <p:spPr/>
        <p:txBody>
          <a:bodyPr/>
          <a:lstStyle/>
          <a:p>
            <a:r>
              <a:rPr lang="en-US" dirty="0"/>
              <a:t>Module 05 – Forms and Data Storage</a:t>
            </a:r>
          </a:p>
        </p:txBody>
      </p:sp>
      <p:sp>
        <p:nvSpPr>
          <p:cNvPr id="3" name="Subtitle 2">
            <a:extLst>
              <a:ext uri="{FF2B5EF4-FFF2-40B4-BE49-F238E27FC236}">
                <a16:creationId xmlns:a16="http://schemas.microsoft.com/office/drawing/2014/main" id="{6FDF2A5C-70F5-4D58-90D1-09F908A72166}"/>
              </a:ext>
            </a:extLst>
          </p:cNvPr>
          <p:cNvSpPr>
            <a:spLocks noGrp="1"/>
          </p:cNvSpPr>
          <p:nvPr>
            <p:ph type="subTitle" idx="1"/>
          </p:nvPr>
        </p:nvSpPr>
        <p:spPr/>
        <p:txBody>
          <a:bodyPr/>
          <a:lstStyle/>
          <a:p>
            <a:r>
              <a:rPr lang="en-US" dirty="0"/>
              <a:t>By Darice Corey-Gilbert</a:t>
            </a:r>
          </a:p>
        </p:txBody>
      </p:sp>
    </p:spTree>
    <p:extLst>
      <p:ext uri="{BB962C8B-B14F-4D97-AF65-F5344CB8AC3E}">
        <p14:creationId xmlns:p14="http://schemas.microsoft.com/office/powerpoint/2010/main" val="3060363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1"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A screenshot of a cell phone&#10;&#10;Description generated with very high confidence">
            <a:extLst>
              <a:ext uri="{FF2B5EF4-FFF2-40B4-BE49-F238E27FC236}">
                <a16:creationId xmlns:a16="http://schemas.microsoft.com/office/drawing/2014/main" id="{F3373890-86E6-41D1-8DA8-BC61B5F50886}"/>
              </a:ext>
            </a:extLst>
          </p:cNvPr>
          <p:cNvPicPr>
            <a:picLocks noChangeAspect="1"/>
          </p:cNvPicPr>
          <p:nvPr/>
        </p:nvPicPr>
        <p:blipFill>
          <a:blip r:embed="rId3"/>
          <a:stretch>
            <a:fillRect/>
          </a:stretch>
        </p:blipFill>
        <p:spPr>
          <a:xfrm>
            <a:off x="6093992" y="1160482"/>
            <a:ext cx="5449889" cy="4537032"/>
          </a:xfrm>
          <a:prstGeom prst="rect">
            <a:avLst/>
          </a:prstGeom>
          <a:effectLst/>
        </p:spPr>
      </p:pic>
      <p:sp>
        <p:nvSpPr>
          <p:cNvPr id="143" name="Rectangle 142">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E3021EB-F979-4AAC-91C9-38D68B8E2BFD}"/>
              </a:ext>
            </a:extLst>
          </p:cNvPr>
          <p:cNvSpPr>
            <a:spLocks noGrp="1"/>
          </p:cNvSpPr>
          <p:nvPr>
            <p:ph type="title"/>
          </p:nvPr>
        </p:nvSpPr>
        <p:spPr>
          <a:xfrm>
            <a:off x="648931" y="629266"/>
            <a:ext cx="4166510" cy="1622321"/>
          </a:xfrm>
        </p:spPr>
        <p:txBody>
          <a:bodyPr>
            <a:normAutofit/>
          </a:bodyPr>
          <a:lstStyle/>
          <a:p>
            <a:r>
              <a:rPr lang="en-US" dirty="0"/>
              <a:t>Form Validation</a:t>
            </a:r>
          </a:p>
        </p:txBody>
      </p:sp>
      <p:sp>
        <p:nvSpPr>
          <p:cNvPr id="3" name="Content Placeholder 2">
            <a:extLst>
              <a:ext uri="{FF2B5EF4-FFF2-40B4-BE49-F238E27FC236}">
                <a16:creationId xmlns:a16="http://schemas.microsoft.com/office/drawing/2014/main" id="{AE6BD724-2DF4-4F39-B8E5-CF1E6A580932}"/>
              </a:ext>
            </a:extLst>
          </p:cNvPr>
          <p:cNvSpPr>
            <a:spLocks noGrp="1"/>
          </p:cNvSpPr>
          <p:nvPr>
            <p:ph idx="1"/>
          </p:nvPr>
        </p:nvSpPr>
        <p:spPr>
          <a:xfrm>
            <a:off x="648931" y="2438400"/>
            <a:ext cx="4166509" cy="3785419"/>
          </a:xfrm>
        </p:spPr>
        <p:txBody>
          <a:bodyPr>
            <a:normAutofit/>
          </a:bodyPr>
          <a:lstStyle/>
          <a:p>
            <a:r>
              <a:rPr lang="en-US" dirty="0">
                <a:hlinkClick r:id="rId4"/>
              </a:rPr>
              <a:t>Mod5_ex5.html </a:t>
            </a:r>
            <a:r>
              <a:rPr lang="en-US" dirty="0"/>
              <a:t>illustrates an example which will display a popup message if a form field is left blank and the user attempts to click submit.</a:t>
            </a:r>
          </a:p>
          <a:p>
            <a:endParaRPr lang="en-US" dirty="0"/>
          </a:p>
        </p:txBody>
      </p:sp>
    </p:spTree>
    <p:extLst>
      <p:ext uri="{BB962C8B-B14F-4D97-AF65-F5344CB8AC3E}">
        <p14:creationId xmlns:p14="http://schemas.microsoft.com/office/powerpoint/2010/main" val="108921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6148" name="Rectangle 70">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5"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146" name="Picture 2" descr="https://content.learntoday.info/Learn/CIS4655Cfw_Winter_18/Media/Module_05_images/2017-10-26_19-54-33.jpg">
            <a:extLst>
              <a:ext uri="{FF2B5EF4-FFF2-40B4-BE49-F238E27FC236}">
                <a16:creationId xmlns:a16="http://schemas.microsoft.com/office/drawing/2014/main" id="{ED23C2B5-DEE2-4F34-BB1A-612C536F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215" y="647698"/>
            <a:ext cx="5437442" cy="5562601"/>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E3021EB-F979-4AAC-91C9-38D68B8E2BFD}"/>
              </a:ext>
            </a:extLst>
          </p:cNvPr>
          <p:cNvSpPr>
            <a:spLocks noGrp="1"/>
          </p:cNvSpPr>
          <p:nvPr>
            <p:ph type="title"/>
          </p:nvPr>
        </p:nvSpPr>
        <p:spPr>
          <a:xfrm>
            <a:off x="648931" y="629266"/>
            <a:ext cx="4166510" cy="1622321"/>
          </a:xfrm>
        </p:spPr>
        <p:txBody>
          <a:bodyPr>
            <a:normAutofit/>
          </a:bodyPr>
          <a:lstStyle/>
          <a:p>
            <a:r>
              <a:rPr lang="en-US" dirty="0"/>
              <a:t>Form Validation</a:t>
            </a:r>
          </a:p>
        </p:txBody>
      </p:sp>
      <p:sp>
        <p:nvSpPr>
          <p:cNvPr id="3" name="Content Placeholder 2">
            <a:extLst>
              <a:ext uri="{FF2B5EF4-FFF2-40B4-BE49-F238E27FC236}">
                <a16:creationId xmlns:a16="http://schemas.microsoft.com/office/drawing/2014/main" id="{AE6BD724-2DF4-4F39-B8E5-CF1E6A580932}"/>
              </a:ext>
            </a:extLst>
          </p:cNvPr>
          <p:cNvSpPr>
            <a:spLocks noGrp="1"/>
          </p:cNvSpPr>
          <p:nvPr>
            <p:ph idx="1"/>
          </p:nvPr>
        </p:nvSpPr>
        <p:spPr>
          <a:xfrm>
            <a:off x="648931" y="2438400"/>
            <a:ext cx="4166509" cy="3785419"/>
          </a:xfrm>
        </p:spPr>
        <p:txBody>
          <a:bodyPr>
            <a:normAutofit/>
          </a:bodyPr>
          <a:lstStyle/>
          <a:p>
            <a:r>
              <a:rPr lang="en-US" dirty="0">
                <a:hlinkClick r:id="rId4"/>
              </a:rPr>
              <a:t>Mod5_ex5.html </a:t>
            </a:r>
            <a:r>
              <a:rPr lang="en-US" dirty="0"/>
              <a:t>illustrates an example which will display a popup message if a form field is left blank and the user attempts to click submit.</a:t>
            </a:r>
          </a:p>
          <a:p>
            <a:endParaRPr lang="en-US" dirty="0"/>
          </a:p>
        </p:txBody>
      </p:sp>
    </p:spTree>
    <p:extLst>
      <p:ext uri="{BB962C8B-B14F-4D97-AF65-F5344CB8AC3E}">
        <p14:creationId xmlns:p14="http://schemas.microsoft.com/office/powerpoint/2010/main" val="1990831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C50D-C2DA-4625-B124-4C6045F0296A}"/>
              </a:ext>
            </a:extLst>
          </p:cNvPr>
          <p:cNvSpPr>
            <a:spLocks noGrp="1"/>
          </p:cNvSpPr>
          <p:nvPr>
            <p:ph type="title"/>
          </p:nvPr>
        </p:nvSpPr>
        <p:spPr/>
        <p:txBody>
          <a:bodyPr/>
          <a:lstStyle/>
          <a:p>
            <a:r>
              <a:rPr lang="en-US" dirty="0"/>
              <a:t>Data and Storage API</a:t>
            </a:r>
          </a:p>
        </p:txBody>
      </p:sp>
      <p:sp>
        <p:nvSpPr>
          <p:cNvPr id="3" name="Content Placeholder 2">
            <a:extLst>
              <a:ext uri="{FF2B5EF4-FFF2-40B4-BE49-F238E27FC236}">
                <a16:creationId xmlns:a16="http://schemas.microsoft.com/office/drawing/2014/main" id="{0191D403-B990-419F-90BF-390FC71A53FD}"/>
              </a:ext>
            </a:extLst>
          </p:cNvPr>
          <p:cNvSpPr>
            <a:spLocks noGrp="1"/>
          </p:cNvSpPr>
          <p:nvPr>
            <p:ph idx="1"/>
          </p:nvPr>
        </p:nvSpPr>
        <p:spPr/>
        <p:txBody>
          <a:bodyPr>
            <a:normAutofit/>
          </a:bodyPr>
          <a:lstStyle/>
          <a:p>
            <a:r>
              <a:rPr lang="en-US" dirty="0"/>
              <a:t>There may be times when you will need your web application to store data locally within the user’s browser.</a:t>
            </a:r>
          </a:p>
          <a:p>
            <a:r>
              <a:rPr lang="en-US" dirty="0"/>
              <a:t>Local data storage, now available in HTML5 using the Web Storage API, can now replace cookies. </a:t>
            </a:r>
          </a:p>
          <a:p>
            <a:r>
              <a:rPr lang="en-US" dirty="0"/>
              <a:t>This method is more secure, and can store larger amounts of data without affecting website performance.</a:t>
            </a:r>
          </a:p>
        </p:txBody>
      </p:sp>
    </p:spTree>
    <p:extLst>
      <p:ext uri="{BB962C8B-B14F-4D97-AF65-F5344CB8AC3E}">
        <p14:creationId xmlns:p14="http://schemas.microsoft.com/office/powerpoint/2010/main" val="4008556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C50D-C2DA-4625-B124-4C6045F0296A}"/>
              </a:ext>
            </a:extLst>
          </p:cNvPr>
          <p:cNvSpPr>
            <a:spLocks noGrp="1"/>
          </p:cNvSpPr>
          <p:nvPr>
            <p:ph type="title"/>
          </p:nvPr>
        </p:nvSpPr>
        <p:spPr/>
        <p:txBody>
          <a:bodyPr/>
          <a:lstStyle/>
          <a:p>
            <a:r>
              <a:rPr lang="en-US" dirty="0"/>
              <a:t>Data and Storage API</a:t>
            </a:r>
          </a:p>
        </p:txBody>
      </p:sp>
      <p:sp>
        <p:nvSpPr>
          <p:cNvPr id="3" name="Content Placeholder 2">
            <a:extLst>
              <a:ext uri="{FF2B5EF4-FFF2-40B4-BE49-F238E27FC236}">
                <a16:creationId xmlns:a16="http://schemas.microsoft.com/office/drawing/2014/main" id="{0191D403-B990-419F-90BF-390FC71A53FD}"/>
              </a:ext>
            </a:extLst>
          </p:cNvPr>
          <p:cNvSpPr>
            <a:spLocks noGrp="1"/>
          </p:cNvSpPr>
          <p:nvPr>
            <p:ph idx="1"/>
          </p:nvPr>
        </p:nvSpPr>
        <p:spPr/>
        <p:txBody>
          <a:bodyPr>
            <a:normAutofit/>
          </a:bodyPr>
          <a:lstStyle/>
          <a:p>
            <a:r>
              <a:rPr lang="en-US" dirty="0"/>
              <a:t>There are two objects that store data on the client: </a:t>
            </a:r>
          </a:p>
          <a:p>
            <a:pPr lvl="1"/>
            <a:r>
              <a:rPr lang="en-US" i="1" dirty="0" err="1"/>
              <a:t>window.localStorage</a:t>
            </a:r>
            <a:r>
              <a:rPr lang="en-US" dirty="0"/>
              <a:t> </a:t>
            </a:r>
          </a:p>
          <a:p>
            <a:pPr lvl="1"/>
            <a:r>
              <a:rPr lang="en-US" i="1" dirty="0" err="1"/>
              <a:t>window.sessionStorage</a:t>
            </a:r>
            <a:r>
              <a:rPr lang="en-US" dirty="0"/>
              <a:t>.</a:t>
            </a:r>
          </a:p>
          <a:p>
            <a:r>
              <a:rPr lang="en-US" dirty="0"/>
              <a:t> </a:t>
            </a:r>
            <a:r>
              <a:rPr lang="en-US" i="1" dirty="0" err="1"/>
              <a:t>window.localStorage</a:t>
            </a:r>
            <a:r>
              <a:rPr lang="en-US" dirty="0"/>
              <a:t> stores data even after the browser is closed. </a:t>
            </a:r>
          </a:p>
          <a:p>
            <a:r>
              <a:rPr lang="en-US" i="1" dirty="0" err="1"/>
              <a:t>Window.sessionStorage</a:t>
            </a:r>
            <a:r>
              <a:rPr lang="en-US" dirty="0"/>
              <a:t> stores data for only one session and is cleared once the browser tab is closed. The data is always stored as strings and requires conversion to other formats, as needed.</a:t>
            </a:r>
          </a:p>
        </p:txBody>
      </p:sp>
    </p:spTree>
    <p:extLst>
      <p:ext uri="{BB962C8B-B14F-4D97-AF65-F5344CB8AC3E}">
        <p14:creationId xmlns:p14="http://schemas.microsoft.com/office/powerpoint/2010/main" val="367958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C50D-C2DA-4625-B124-4C6045F0296A}"/>
              </a:ext>
            </a:extLst>
          </p:cNvPr>
          <p:cNvSpPr>
            <a:spLocks noGrp="1"/>
          </p:cNvSpPr>
          <p:nvPr>
            <p:ph type="title"/>
          </p:nvPr>
        </p:nvSpPr>
        <p:spPr/>
        <p:txBody>
          <a:bodyPr/>
          <a:lstStyle/>
          <a:p>
            <a:r>
              <a:rPr lang="en-US" dirty="0"/>
              <a:t>Data and Storage API</a:t>
            </a:r>
          </a:p>
        </p:txBody>
      </p:sp>
      <p:sp>
        <p:nvSpPr>
          <p:cNvPr id="3" name="Content Placeholder 2">
            <a:extLst>
              <a:ext uri="{FF2B5EF4-FFF2-40B4-BE49-F238E27FC236}">
                <a16:creationId xmlns:a16="http://schemas.microsoft.com/office/drawing/2014/main" id="{0191D403-B990-419F-90BF-390FC71A53FD}"/>
              </a:ext>
            </a:extLst>
          </p:cNvPr>
          <p:cNvSpPr>
            <a:spLocks noGrp="1"/>
          </p:cNvSpPr>
          <p:nvPr>
            <p:ph idx="1"/>
          </p:nvPr>
        </p:nvSpPr>
        <p:spPr/>
        <p:txBody>
          <a:bodyPr>
            <a:normAutofit/>
          </a:bodyPr>
          <a:lstStyle/>
          <a:p>
            <a:r>
              <a:rPr lang="en-US" dirty="0"/>
              <a:t>Web storage uses three interfaces: </a:t>
            </a:r>
          </a:p>
          <a:p>
            <a:pPr lvl="1"/>
            <a:r>
              <a:rPr lang="en-US" b="1" dirty="0"/>
              <a:t>Storage</a:t>
            </a:r>
            <a:r>
              <a:rPr lang="en-US" dirty="0"/>
              <a:t> allows you to set, retrieve, or delete data.</a:t>
            </a:r>
          </a:p>
          <a:p>
            <a:pPr lvl="1"/>
            <a:r>
              <a:rPr lang="en-US" b="1" dirty="0"/>
              <a:t>Window</a:t>
            </a:r>
            <a:r>
              <a:rPr lang="en-US" dirty="0"/>
              <a:t> provides access to the session and local objects.</a:t>
            </a:r>
          </a:p>
          <a:p>
            <a:pPr lvl="1"/>
            <a:r>
              <a:rPr lang="en-US" dirty="0"/>
              <a:t>A </a:t>
            </a:r>
            <a:r>
              <a:rPr lang="en-US" b="1" dirty="0"/>
              <a:t>storage event </a:t>
            </a:r>
            <a:r>
              <a:rPr lang="en-US" dirty="0"/>
              <a:t>is executed on an object with the storage area changes.</a:t>
            </a:r>
          </a:p>
        </p:txBody>
      </p:sp>
    </p:spTree>
    <p:extLst>
      <p:ext uri="{BB962C8B-B14F-4D97-AF65-F5344CB8AC3E}">
        <p14:creationId xmlns:p14="http://schemas.microsoft.com/office/powerpoint/2010/main" val="210211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A screenshot of a cell phone&#10;&#10;Description generated with very high confidence">
            <a:extLst>
              <a:ext uri="{FF2B5EF4-FFF2-40B4-BE49-F238E27FC236}">
                <a16:creationId xmlns:a16="http://schemas.microsoft.com/office/drawing/2014/main" id="{E48BD39D-0145-4E0B-A5BB-A37F93017C73}"/>
              </a:ext>
            </a:extLst>
          </p:cNvPr>
          <p:cNvPicPr>
            <a:picLocks noChangeAspect="1"/>
          </p:cNvPicPr>
          <p:nvPr/>
        </p:nvPicPr>
        <p:blipFill>
          <a:blip r:embed="rId3"/>
          <a:stretch>
            <a:fillRect/>
          </a:stretch>
        </p:blipFill>
        <p:spPr>
          <a:xfrm>
            <a:off x="6093992" y="731304"/>
            <a:ext cx="5449889" cy="5395389"/>
          </a:xfrm>
          <a:prstGeom prst="rect">
            <a:avLst/>
          </a:prstGeom>
          <a:effectLst/>
        </p:spPr>
      </p:pic>
      <p:sp>
        <p:nvSpPr>
          <p:cNvPr id="15" name="Rectangle 14">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F7C50D-C2DA-4625-B124-4C6045F0296A}"/>
              </a:ext>
            </a:extLst>
          </p:cNvPr>
          <p:cNvSpPr>
            <a:spLocks noGrp="1"/>
          </p:cNvSpPr>
          <p:nvPr>
            <p:ph type="title"/>
          </p:nvPr>
        </p:nvSpPr>
        <p:spPr>
          <a:xfrm>
            <a:off x="648931" y="629266"/>
            <a:ext cx="4166510" cy="1622321"/>
          </a:xfrm>
        </p:spPr>
        <p:txBody>
          <a:bodyPr>
            <a:normAutofit/>
          </a:bodyPr>
          <a:lstStyle/>
          <a:p>
            <a:r>
              <a:rPr lang="en-US" dirty="0"/>
              <a:t>Data and Storage API</a:t>
            </a:r>
          </a:p>
        </p:txBody>
      </p:sp>
      <p:sp>
        <p:nvSpPr>
          <p:cNvPr id="3" name="Content Placeholder 2">
            <a:extLst>
              <a:ext uri="{FF2B5EF4-FFF2-40B4-BE49-F238E27FC236}">
                <a16:creationId xmlns:a16="http://schemas.microsoft.com/office/drawing/2014/main" id="{0191D403-B990-419F-90BF-390FC71A53FD}"/>
              </a:ext>
            </a:extLst>
          </p:cNvPr>
          <p:cNvSpPr>
            <a:spLocks noGrp="1"/>
          </p:cNvSpPr>
          <p:nvPr>
            <p:ph idx="1"/>
          </p:nvPr>
        </p:nvSpPr>
        <p:spPr>
          <a:xfrm>
            <a:off x="648931" y="2438400"/>
            <a:ext cx="4166509" cy="3785419"/>
          </a:xfrm>
        </p:spPr>
        <p:txBody>
          <a:bodyPr>
            <a:normAutofit/>
          </a:bodyPr>
          <a:lstStyle/>
          <a:p>
            <a:r>
              <a:rPr lang="en-US" dirty="0"/>
              <a:t>Some examples of the web storage API in use are sites that allow the user to save background colors, or a user’s first name for a welcome message. </a:t>
            </a:r>
          </a:p>
          <a:p>
            <a:r>
              <a:rPr lang="en-US" dirty="0"/>
              <a:t>Mozilla Developer Network provides a helpful example </a:t>
            </a:r>
            <a:r>
              <a:rPr lang="en-US" dirty="0">
                <a:hlinkClick r:id="rId4"/>
              </a:rPr>
              <a:t>here</a:t>
            </a:r>
            <a:r>
              <a:rPr lang="en-US" dirty="0"/>
              <a:t>.</a:t>
            </a:r>
          </a:p>
        </p:txBody>
      </p:sp>
    </p:spTree>
    <p:extLst>
      <p:ext uri="{BB962C8B-B14F-4D97-AF65-F5344CB8AC3E}">
        <p14:creationId xmlns:p14="http://schemas.microsoft.com/office/powerpoint/2010/main" val="321684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a:extLst>
              <a:ext uri="{FF2B5EF4-FFF2-40B4-BE49-F238E27FC236}">
                <a16:creationId xmlns:a16="http://schemas.microsoft.com/office/drawing/2014/main" id="{E48BD39D-0145-4E0B-A5BB-A37F93017C73}"/>
              </a:ext>
            </a:extLst>
          </p:cNvPr>
          <p:cNvPicPr>
            <a:picLocks noChangeAspect="1"/>
          </p:cNvPicPr>
          <p:nvPr/>
        </p:nvPicPr>
        <p:blipFill>
          <a:blip r:embed="rId3"/>
          <a:stretch>
            <a:fillRect/>
          </a:stretch>
        </p:blipFill>
        <p:spPr>
          <a:xfrm>
            <a:off x="6093992" y="731304"/>
            <a:ext cx="5449889" cy="5395389"/>
          </a:xfrm>
          <a:prstGeom prst="rect">
            <a:avLst/>
          </a:prstGeom>
          <a:effectLst/>
        </p:spPr>
      </p:pic>
      <p:sp>
        <p:nvSpPr>
          <p:cNvPr id="15" name="Rectangle 14">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F7C50D-C2DA-4625-B124-4C6045F0296A}"/>
              </a:ext>
            </a:extLst>
          </p:cNvPr>
          <p:cNvSpPr>
            <a:spLocks noGrp="1"/>
          </p:cNvSpPr>
          <p:nvPr>
            <p:ph type="title"/>
          </p:nvPr>
        </p:nvSpPr>
        <p:spPr>
          <a:xfrm>
            <a:off x="648931" y="629266"/>
            <a:ext cx="4166510" cy="1622321"/>
          </a:xfrm>
        </p:spPr>
        <p:txBody>
          <a:bodyPr>
            <a:normAutofit/>
          </a:bodyPr>
          <a:lstStyle/>
          <a:p>
            <a:r>
              <a:rPr lang="en-US" dirty="0"/>
              <a:t>Data and Storage API</a:t>
            </a:r>
          </a:p>
        </p:txBody>
      </p:sp>
      <p:sp>
        <p:nvSpPr>
          <p:cNvPr id="3" name="Content Placeholder 2">
            <a:extLst>
              <a:ext uri="{FF2B5EF4-FFF2-40B4-BE49-F238E27FC236}">
                <a16:creationId xmlns:a16="http://schemas.microsoft.com/office/drawing/2014/main" id="{0191D403-B990-419F-90BF-390FC71A53FD}"/>
              </a:ext>
            </a:extLst>
          </p:cNvPr>
          <p:cNvSpPr>
            <a:spLocks noGrp="1"/>
          </p:cNvSpPr>
          <p:nvPr>
            <p:ph idx="1"/>
          </p:nvPr>
        </p:nvSpPr>
        <p:spPr>
          <a:xfrm>
            <a:off x="648931" y="2438400"/>
            <a:ext cx="4166509" cy="3785419"/>
          </a:xfrm>
        </p:spPr>
        <p:txBody>
          <a:bodyPr>
            <a:normAutofit fontScale="92500" lnSpcReduction="10000"/>
          </a:bodyPr>
          <a:lstStyle/>
          <a:p>
            <a:r>
              <a:rPr lang="en-US" dirty="0"/>
              <a:t>Mozilla Developer Network provides a helpful example </a:t>
            </a:r>
            <a:r>
              <a:rPr lang="en-US" dirty="0">
                <a:hlinkClick r:id="rId4"/>
              </a:rPr>
              <a:t>here</a:t>
            </a:r>
            <a:r>
              <a:rPr lang="en-US" dirty="0"/>
              <a:t>.</a:t>
            </a:r>
          </a:p>
          <a:p>
            <a:r>
              <a:rPr lang="en-US" dirty="0"/>
              <a:t>The user can instantly customize the color, font, and image on the page.</a:t>
            </a:r>
          </a:p>
          <a:p>
            <a:r>
              <a:rPr lang="en-US" dirty="0"/>
              <a:t>If you close your browser tab, and reload the page again, the color, image, and font style you selected should remain, because your selections are stored in local storage.</a:t>
            </a:r>
          </a:p>
        </p:txBody>
      </p:sp>
    </p:spTree>
    <p:extLst>
      <p:ext uri="{BB962C8B-B14F-4D97-AF65-F5344CB8AC3E}">
        <p14:creationId xmlns:p14="http://schemas.microsoft.com/office/powerpoint/2010/main" val="2105144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descr="A screenshot of a cell phone&#10;&#10;Description generated with high confidence">
            <a:extLst>
              <a:ext uri="{FF2B5EF4-FFF2-40B4-BE49-F238E27FC236}">
                <a16:creationId xmlns:a16="http://schemas.microsoft.com/office/drawing/2014/main" id="{A0067113-7B00-4C16-85CF-32773E4E0742}"/>
              </a:ext>
            </a:extLst>
          </p:cNvPr>
          <p:cNvPicPr>
            <a:picLocks noChangeAspect="1"/>
          </p:cNvPicPr>
          <p:nvPr/>
        </p:nvPicPr>
        <p:blipFill>
          <a:blip r:embed="rId3"/>
          <a:stretch>
            <a:fillRect/>
          </a:stretch>
        </p:blipFill>
        <p:spPr>
          <a:xfrm>
            <a:off x="6093992" y="731304"/>
            <a:ext cx="5449889" cy="5395389"/>
          </a:xfrm>
          <a:prstGeom prst="rect">
            <a:avLst/>
          </a:prstGeom>
          <a:effectLst/>
        </p:spPr>
      </p:pic>
      <p:sp>
        <p:nvSpPr>
          <p:cNvPr id="26" name="Rectangle 25">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F7C50D-C2DA-4625-B124-4C6045F0296A}"/>
              </a:ext>
            </a:extLst>
          </p:cNvPr>
          <p:cNvSpPr>
            <a:spLocks noGrp="1"/>
          </p:cNvSpPr>
          <p:nvPr>
            <p:ph type="title"/>
          </p:nvPr>
        </p:nvSpPr>
        <p:spPr>
          <a:xfrm>
            <a:off x="648931" y="629266"/>
            <a:ext cx="4166510" cy="1622321"/>
          </a:xfrm>
        </p:spPr>
        <p:txBody>
          <a:bodyPr>
            <a:normAutofit/>
          </a:bodyPr>
          <a:lstStyle/>
          <a:p>
            <a:r>
              <a:rPr lang="en-US" dirty="0"/>
              <a:t>Data and Storage API</a:t>
            </a:r>
          </a:p>
        </p:txBody>
      </p:sp>
      <p:sp>
        <p:nvSpPr>
          <p:cNvPr id="3" name="Content Placeholder 2">
            <a:extLst>
              <a:ext uri="{FF2B5EF4-FFF2-40B4-BE49-F238E27FC236}">
                <a16:creationId xmlns:a16="http://schemas.microsoft.com/office/drawing/2014/main" id="{0191D403-B990-419F-90BF-390FC71A53FD}"/>
              </a:ext>
            </a:extLst>
          </p:cNvPr>
          <p:cNvSpPr>
            <a:spLocks noGrp="1"/>
          </p:cNvSpPr>
          <p:nvPr>
            <p:ph idx="1"/>
          </p:nvPr>
        </p:nvSpPr>
        <p:spPr>
          <a:xfrm>
            <a:off x="648931" y="2438400"/>
            <a:ext cx="4166509" cy="3785419"/>
          </a:xfrm>
        </p:spPr>
        <p:txBody>
          <a:bodyPr>
            <a:normAutofit/>
          </a:bodyPr>
          <a:lstStyle/>
          <a:p>
            <a:r>
              <a:rPr lang="en-US" dirty="0"/>
              <a:t>Another example </a:t>
            </a:r>
            <a:r>
              <a:rPr lang="en-US" dirty="0">
                <a:hlinkClick r:id="rId4"/>
              </a:rPr>
              <a:t>here</a:t>
            </a:r>
            <a:r>
              <a:rPr lang="en-US" dirty="0"/>
              <a:t> illustrates your selections.</a:t>
            </a:r>
          </a:p>
          <a:p>
            <a:r>
              <a:rPr lang="en-US" dirty="0"/>
              <a:t>If you make changes to the previous page and refresh this one, you’ll notice that the storage information has been updated.</a:t>
            </a:r>
          </a:p>
        </p:txBody>
      </p:sp>
    </p:spTree>
    <p:extLst>
      <p:ext uri="{BB962C8B-B14F-4D97-AF65-F5344CB8AC3E}">
        <p14:creationId xmlns:p14="http://schemas.microsoft.com/office/powerpoint/2010/main" val="162373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BE9C-D120-4009-A1A4-89B55BD65F7C}"/>
              </a:ext>
            </a:extLst>
          </p:cNvPr>
          <p:cNvSpPr>
            <a:spLocks noGrp="1"/>
          </p:cNvSpPr>
          <p:nvPr>
            <p:ph type="title"/>
          </p:nvPr>
        </p:nvSpPr>
        <p:spPr/>
        <p:txBody>
          <a:bodyPr/>
          <a:lstStyle/>
          <a:p>
            <a:r>
              <a:rPr lang="en-US" dirty="0"/>
              <a:t>Module 05 Activity – Data Models</a:t>
            </a:r>
          </a:p>
        </p:txBody>
      </p:sp>
      <p:sp>
        <p:nvSpPr>
          <p:cNvPr id="3" name="Content Placeholder 2">
            <a:extLst>
              <a:ext uri="{FF2B5EF4-FFF2-40B4-BE49-F238E27FC236}">
                <a16:creationId xmlns:a16="http://schemas.microsoft.com/office/drawing/2014/main" id="{DF6A5A3C-1AC4-436F-9F7F-A4A6312EFAF1}"/>
              </a:ext>
            </a:extLst>
          </p:cNvPr>
          <p:cNvSpPr>
            <a:spLocks noGrp="1"/>
          </p:cNvSpPr>
          <p:nvPr>
            <p:ph idx="1"/>
          </p:nvPr>
        </p:nvSpPr>
        <p:spPr/>
        <p:txBody>
          <a:bodyPr/>
          <a:lstStyle/>
          <a:p>
            <a:r>
              <a:rPr lang="en-US" dirty="0"/>
              <a:t>In this module, we discussed the Web Storage API, used to store and retrieve data. </a:t>
            </a:r>
          </a:p>
          <a:p>
            <a:r>
              <a:rPr lang="en-US" dirty="0"/>
              <a:t>There are additional technologies, such as Web SQL Database, Indexed Database, and File Access, which can also be used to store data.</a:t>
            </a:r>
          </a:p>
          <a:p>
            <a:r>
              <a:rPr lang="en-US" dirty="0"/>
              <a:t>Research Web SQL Database, Indexed Database, and File Access, and write a 3-page paper explaining how each can be used. </a:t>
            </a:r>
          </a:p>
          <a:p>
            <a:r>
              <a:rPr lang="en-US" dirty="0"/>
              <a:t>In your paper, provide examples of data models for each technology.</a:t>
            </a:r>
          </a:p>
        </p:txBody>
      </p:sp>
    </p:spTree>
    <p:extLst>
      <p:ext uri="{BB962C8B-B14F-4D97-AF65-F5344CB8AC3E}">
        <p14:creationId xmlns:p14="http://schemas.microsoft.com/office/powerpoint/2010/main" val="332300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0F44-5D8E-40E6-8828-D112441D5EDD}"/>
              </a:ext>
            </a:extLst>
          </p:cNvPr>
          <p:cNvSpPr>
            <a:spLocks noGrp="1"/>
          </p:cNvSpPr>
          <p:nvPr>
            <p:ph type="title"/>
          </p:nvPr>
        </p:nvSpPr>
        <p:spPr/>
        <p:txBody>
          <a:bodyPr/>
          <a:lstStyle/>
          <a:p>
            <a:r>
              <a:rPr lang="en-US" dirty="0"/>
              <a:t>Module 05 Course Project – Adding Forms</a:t>
            </a:r>
          </a:p>
        </p:txBody>
      </p:sp>
      <p:sp>
        <p:nvSpPr>
          <p:cNvPr id="3" name="Content Placeholder 2">
            <a:extLst>
              <a:ext uri="{FF2B5EF4-FFF2-40B4-BE49-F238E27FC236}">
                <a16:creationId xmlns:a16="http://schemas.microsoft.com/office/drawing/2014/main" id="{0803A471-5FDD-48E8-A7CF-053B3C753C8D}"/>
              </a:ext>
            </a:extLst>
          </p:cNvPr>
          <p:cNvSpPr>
            <a:spLocks noGrp="1"/>
          </p:cNvSpPr>
          <p:nvPr>
            <p:ph idx="1"/>
          </p:nvPr>
        </p:nvSpPr>
        <p:spPr/>
        <p:txBody>
          <a:bodyPr>
            <a:normAutofit fontScale="77500" lnSpcReduction="20000"/>
          </a:bodyPr>
          <a:lstStyle/>
          <a:p>
            <a:r>
              <a:rPr lang="en-US" dirty="0"/>
              <a:t>Create one new page in your site that contains a form. Your form must use the Bootstrap framework and styling. Your form must have:</a:t>
            </a:r>
          </a:p>
          <a:p>
            <a:pPr lvl="1"/>
            <a:r>
              <a:rPr lang="en-US" dirty="0"/>
              <a:t>At least 2 text boxes</a:t>
            </a:r>
          </a:p>
          <a:p>
            <a:pPr lvl="1"/>
            <a:br>
              <a:rPr lang="en-US" dirty="0"/>
            </a:br>
            <a:r>
              <a:rPr lang="en-US" dirty="0"/>
              <a:t>At least 1 text area</a:t>
            </a:r>
          </a:p>
          <a:p>
            <a:pPr lvl="1"/>
            <a:br>
              <a:rPr lang="en-US" dirty="0"/>
            </a:br>
            <a:r>
              <a:rPr lang="en-US" dirty="0"/>
              <a:t>At least 1 set of check boxes</a:t>
            </a:r>
          </a:p>
          <a:p>
            <a:pPr lvl="1"/>
            <a:br>
              <a:rPr lang="en-US" dirty="0"/>
            </a:br>
            <a:r>
              <a:rPr lang="en-US" dirty="0"/>
              <a:t>At least 1 set of radios</a:t>
            </a:r>
          </a:p>
          <a:p>
            <a:pPr lvl="1"/>
            <a:br>
              <a:rPr lang="en-US" dirty="0"/>
            </a:br>
            <a:r>
              <a:rPr lang="en-US" dirty="0"/>
              <a:t>At least one dropdown with 3 options</a:t>
            </a:r>
          </a:p>
          <a:p>
            <a:pPr lvl="1"/>
            <a:br>
              <a:rPr lang="en-US" dirty="0"/>
            </a:br>
            <a:r>
              <a:rPr lang="en-US" dirty="0"/>
              <a:t>A submit button</a:t>
            </a:r>
          </a:p>
          <a:p>
            <a:pPr lvl="1"/>
            <a:br>
              <a:rPr lang="en-US" dirty="0"/>
            </a:br>
            <a:r>
              <a:rPr lang="en-US" dirty="0"/>
              <a:t>The form must have form validation to disallow submission when the submit button is clicked.</a:t>
            </a:r>
          </a:p>
          <a:p>
            <a:pPr lvl="1"/>
            <a:br>
              <a:rPr lang="en-US" dirty="0"/>
            </a:br>
            <a:r>
              <a:rPr lang="en-US" dirty="0"/>
              <a:t>The form does not require an action, since form processors were not covered in this course.</a:t>
            </a:r>
          </a:p>
        </p:txBody>
      </p:sp>
    </p:spTree>
    <p:extLst>
      <p:ext uri="{BB962C8B-B14F-4D97-AF65-F5344CB8AC3E}">
        <p14:creationId xmlns:p14="http://schemas.microsoft.com/office/powerpoint/2010/main" val="361793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1D69-3843-4291-891C-3530E951EB78}"/>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2ED5FCD8-5E8E-47AD-9C88-78AB5CA468ED}"/>
              </a:ext>
            </a:extLst>
          </p:cNvPr>
          <p:cNvSpPr>
            <a:spLocks noGrp="1"/>
          </p:cNvSpPr>
          <p:nvPr>
            <p:ph idx="1"/>
          </p:nvPr>
        </p:nvSpPr>
        <p:spPr/>
        <p:txBody>
          <a:bodyPr/>
          <a:lstStyle/>
          <a:p>
            <a:r>
              <a:rPr lang="en-US"/>
              <a:t>Module </a:t>
            </a:r>
            <a:r>
              <a:rPr lang="en-US" dirty="0"/>
              <a:t>6 begins on Monday, 6/11</a:t>
            </a:r>
          </a:p>
          <a:p>
            <a:r>
              <a:rPr lang="en-US" dirty="0"/>
              <a:t>The course ends on Friday, 6/15.</a:t>
            </a:r>
          </a:p>
          <a:p>
            <a:r>
              <a:rPr lang="en-US" dirty="0"/>
              <a:t>Module 6 assignments are due on Sunday, 6/17</a:t>
            </a:r>
          </a:p>
        </p:txBody>
      </p:sp>
    </p:spTree>
    <p:extLst>
      <p:ext uri="{BB962C8B-B14F-4D97-AF65-F5344CB8AC3E}">
        <p14:creationId xmlns:p14="http://schemas.microsoft.com/office/powerpoint/2010/main" val="2019868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0F44-5D8E-40E6-8828-D112441D5EDD}"/>
              </a:ext>
            </a:extLst>
          </p:cNvPr>
          <p:cNvSpPr>
            <a:spLocks noGrp="1"/>
          </p:cNvSpPr>
          <p:nvPr>
            <p:ph type="title"/>
          </p:nvPr>
        </p:nvSpPr>
        <p:spPr/>
        <p:txBody>
          <a:bodyPr/>
          <a:lstStyle/>
          <a:p>
            <a:r>
              <a:rPr lang="en-US" dirty="0"/>
              <a:t>Module 05 Course Project – Adding Forms</a:t>
            </a:r>
          </a:p>
        </p:txBody>
      </p:sp>
      <p:sp>
        <p:nvSpPr>
          <p:cNvPr id="3" name="Content Placeholder 2">
            <a:extLst>
              <a:ext uri="{FF2B5EF4-FFF2-40B4-BE49-F238E27FC236}">
                <a16:creationId xmlns:a16="http://schemas.microsoft.com/office/drawing/2014/main" id="{0803A471-5FDD-48E8-A7CF-053B3C753C8D}"/>
              </a:ext>
            </a:extLst>
          </p:cNvPr>
          <p:cNvSpPr>
            <a:spLocks noGrp="1"/>
          </p:cNvSpPr>
          <p:nvPr>
            <p:ph idx="1"/>
          </p:nvPr>
        </p:nvSpPr>
        <p:spPr/>
        <p:txBody>
          <a:bodyPr>
            <a:normAutofit/>
          </a:bodyPr>
          <a:lstStyle/>
          <a:p>
            <a:r>
              <a:rPr lang="en-US" dirty="0"/>
              <a:t>Your submission must include the following:</a:t>
            </a:r>
          </a:p>
          <a:p>
            <a:pPr lvl="1"/>
            <a:r>
              <a:rPr lang="en-US" dirty="0"/>
              <a:t>A Microsoft Word Document containing the URL to your revised pages uploaded to your Rasmussen SOTD site. For example: http://sotd.us/[your account name]/CIS4655/projects/module5.html</a:t>
            </a:r>
          </a:p>
          <a:p>
            <a:pPr lvl="1"/>
            <a:r>
              <a:rPr lang="en-US" dirty="0"/>
              <a:t>The Microsoft Word document must also contain screen shots that illustrate 5-6 previews of your page, in portrait and landscape orientation, using Chrome Developer Tools. For example, Galaxy S5, iPhone 6, and iPad Pro. The navigation should be clearly visible in your screen shots.</a:t>
            </a:r>
          </a:p>
          <a:p>
            <a:pPr lvl="1"/>
            <a:r>
              <a:rPr lang="en-US" b="1" dirty="0"/>
              <a:t>Screenshots should also show form validation.</a:t>
            </a:r>
          </a:p>
          <a:p>
            <a:pPr lvl="1"/>
            <a:r>
              <a:rPr lang="en-US" dirty="0"/>
              <a:t>A ZIP file containing your Module 05 Course Project assignment</a:t>
            </a:r>
          </a:p>
        </p:txBody>
      </p:sp>
    </p:spTree>
    <p:extLst>
      <p:ext uri="{BB962C8B-B14F-4D97-AF65-F5344CB8AC3E}">
        <p14:creationId xmlns:p14="http://schemas.microsoft.com/office/powerpoint/2010/main" val="1536404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16E9-8DF1-4434-B080-090D54AC9792}"/>
              </a:ext>
            </a:extLst>
          </p:cNvPr>
          <p:cNvSpPr>
            <a:spLocks noGrp="1"/>
          </p:cNvSpPr>
          <p:nvPr>
            <p:ph type="title"/>
          </p:nvPr>
        </p:nvSpPr>
        <p:spPr/>
        <p:txBody>
          <a:bodyPr/>
          <a:lstStyle/>
          <a:p>
            <a:r>
              <a:rPr lang="en-US" dirty="0"/>
              <a:t>Live Lecture Keyword</a:t>
            </a:r>
          </a:p>
        </p:txBody>
      </p:sp>
      <p:sp>
        <p:nvSpPr>
          <p:cNvPr id="3" name="Content Placeholder 2">
            <a:extLst>
              <a:ext uri="{FF2B5EF4-FFF2-40B4-BE49-F238E27FC236}">
                <a16:creationId xmlns:a16="http://schemas.microsoft.com/office/drawing/2014/main" id="{C206C2EB-9775-4414-8331-8DA2CC67A829}"/>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76148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1D2DE-6BDF-489A-959F-0DC17BAC7637}"/>
              </a:ext>
            </a:extLst>
          </p:cNvPr>
          <p:cNvSpPr>
            <a:spLocks noGrp="1"/>
          </p:cNvSpPr>
          <p:nvPr>
            <p:ph type="title"/>
          </p:nvPr>
        </p:nvSpPr>
        <p:spPr/>
        <p:txBody>
          <a:bodyPr/>
          <a:lstStyle/>
          <a:p>
            <a:r>
              <a:rPr lang="en-US" dirty="0"/>
              <a:t>Form Styles and Basic Form</a:t>
            </a:r>
          </a:p>
        </p:txBody>
      </p:sp>
      <p:sp>
        <p:nvSpPr>
          <p:cNvPr id="3" name="Content Placeholder 2">
            <a:extLst>
              <a:ext uri="{FF2B5EF4-FFF2-40B4-BE49-F238E27FC236}">
                <a16:creationId xmlns:a16="http://schemas.microsoft.com/office/drawing/2014/main" id="{B90C0D89-430E-4550-A986-485A55EFBFE1}"/>
              </a:ext>
            </a:extLst>
          </p:cNvPr>
          <p:cNvSpPr>
            <a:spLocks noGrp="1"/>
          </p:cNvSpPr>
          <p:nvPr>
            <p:ph idx="1"/>
          </p:nvPr>
        </p:nvSpPr>
        <p:spPr/>
        <p:txBody>
          <a:bodyPr/>
          <a:lstStyle/>
          <a:p>
            <a:r>
              <a:rPr lang="en-US" dirty="0"/>
              <a:t>When you create forms on your site, it is important that they are responsive. It can be very frustrating when users open a web page using a mobile device or tablet and they are forced to pinch and zoom to navigate to different sections of a form.</a:t>
            </a:r>
          </a:p>
          <a:p>
            <a:r>
              <a:rPr lang="en-US" dirty="0"/>
              <a:t>By default, Bootstrap predefines styling of forms using the class </a:t>
            </a:r>
            <a:r>
              <a:rPr lang="en-US" i="1" dirty="0"/>
              <a:t>.form-control</a:t>
            </a:r>
            <a:r>
              <a:rPr lang="en-US" dirty="0"/>
              <a:t>. </a:t>
            </a:r>
          </a:p>
          <a:p>
            <a:r>
              <a:rPr lang="en-US" dirty="0"/>
              <a:t>All textual elements (</a:t>
            </a:r>
            <a:r>
              <a:rPr lang="en-US" i="1" dirty="0"/>
              <a:t>input, </a:t>
            </a:r>
            <a:r>
              <a:rPr lang="en-US" i="1" dirty="0" err="1"/>
              <a:t>textarea</a:t>
            </a:r>
            <a:r>
              <a:rPr lang="en-US" i="1" dirty="0"/>
              <a:t>, and select</a:t>
            </a:r>
            <a:r>
              <a:rPr lang="en-US" dirty="0"/>
              <a:t>) have a 100% width.</a:t>
            </a:r>
          </a:p>
          <a:p>
            <a:r>
              <a:rPr lang="en-US" dirty="0"/>
              <a:t>Bootstrap offers three types of form layouts: vertical, horizontal, and inline.</a:t>
            </a:r>
          </a:p>
          <a:p>
            <a:endParaRPr lang="en-US" dirty="0"/>
          </a:p>
        </p:txBody>
      </p:sp>
    </p:spTree>
    <p:extLst>
      <p:ext uri="{BB962C8B-B14F-4D97-AF65-F5344CB8AC3E}">
        <p14:creationId xmlns:p14="http://schemas.microsoft.com/office/powerpoint/2010/main" val="177420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137" name="Picture 136">
            <a:extLst>
              <a:ext uri="{FF2B5EF4-FFF2-40B4-BE49-F238E27FC236}">
                <a16:creationId xmlns:a16="http://schemas.microsoft.com/office/drawing/2014/main" id="{603C1FDD-3EB9-4E32-AAFF-F0872E904A7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39" name="Picture 138">
            <a:extLst>
              <a:ext uri="{FF2B5EF4-FFF2-40B4-BE49-F238E27FC236}">
                <a16:creationId xmlns:a16="http://schemas.microsoft.com/office/drawing/2014/main" id="{B0C4B3D9-75AB-4AAB-B53A-4232B752D2F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1" name="Oval 140">
            <a:extLst>
              <a:ext uri="{FF2B5EF4-FFF2-40B4-BE49-F238E27FC236}">
                <a16:creationId xmlns:a16="http://schemas.microsoft.com/office/drawing/2014/main" id="{1D73A963-D417-4FD9-851E-5E323F67D1B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3" name="Picture 142">
            <a:extLst>
              <a:ext uri="{FF2B5EF4-FFF2-40B4-BE49-F238E27FC236}">
                <a16:creationId xmlns:a16="http://schemas.microsoft.com/office/drawing/2014/main" id="{72E40AAF-9C56-4002-B55E-6A255814861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5" name="Picture 144">
            <a:extLst>
              <a:ext uri="{FF2B5EF4-FFF2-40B4-BE49-F238E27FC236}">
                <a16:creationId xmlns:a16="http://schemas.microsoft.com/office/drawing/2014/main" id="{CF4F217F-0736-44C0-9047-DD52FCA2F2A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7" name="Rectangle 146">
            <a:extLst>
              <a:ext uri="{FF2B5EF4-FFF2-40B4-BE49-F238E27FC236}">
                <a16:creationId xmlns:a16="http://schemas.microsoft.com/office/drawing/2014/main" id="{2DCB6E42-3037-40F7-A351-6B952A8703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9" name="Rectangle 148">
            <a:extLst>
              <a:ext uri="{FF2B5EF4-FFF2-40B4-BE49-F238E27FC236}">
                <a16:creationId xmlns:a16="http://schemas.microsoft.com/office/drawing/2014/main" id="{5BD35527-27D0-41CD-B163-DA02EDA0CF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27">
            <a:extLst>
              <a:ext uri="{FF2B5EF4-FFF2-40B4-BE49-F238E27FC236}">
                <a16:creationId xmlns:a16="http://schemas.microsoft.com/office/drawing/2014/main" id="{62E992AB-0269-41B2-BC3D-E3CA00247A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3" name="Freeform 5">
            <a:extLst>
              <a:ext uri="{FF2B5EF4-FFF2-40B4-BE49-F238E27FC236}">
                <a16:creationId xmlns:a16="http://schemas.microsoft.com/office/drawing/2014/main" id="{65178584-48B9-4C5C-8FE6-7BED859C47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028" name="Picture 4" descr="https://content.learntoday.info/Learn/CIS4655Cfw_Winter_18/Media/Module_05_images/2017-10-26_15-24-40.jpg">
            <a:extLst>
              <a:ext uri="{FF2B5EF4-FFF2-40B4-BE49-F238E27FC236}">
                <a16:creationId xmlns:a16="http://schemas.microsoft.com/office/drawing/2014/main" id="{9118578E-F16E-4E76-A6F3-EA333D8CC5C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766427" y="2878374"/>
            <a:ext cx="5205410" cy="333146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26" name="Picture 2" descr="https://content.learntoday.info/Learn/CIS4655Cfw_Winter_18/Media/Module_05_images/2017-10-26_15-25-05.jpg">
            <a:extLst>
              <a:ext uri="{FF2B5EF4-FFF2-40B4-BE49-F238E27FC236}">
                <a16:creationId xmlns:a16="http://schemas.microsoft.com/office/drawing/2014/main" id="{44C0BCF0-8FD6-46D6-9F9A-09EDF690BF1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a:stretch/>
        </p:blipFill>
        <p:spPr bwMode="auto">
          <a:xfrm>
            <a:off x="1192601" y="647698"/>
            <a:ext cx="4356912" cy="212399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CCDF2C-23BB-443B-9A6A-4F5784D18078}"/>
              </a:ext>
            </a:extLst>
          </p:cNvPr>
          <p:cNvSpPr>
            <a:spLocks noGrp="1"/>
          </p:cNvSpPr>
          <p:nvPr>
            <p:ph type="title"/>
          </p:nvPr>
        </p:nvSpPr>
        <p:spPr>
          <a:xfrm>
            <a:off x="7400518" y="1447800"/>
            <a:ext cx="4143781" cy="3096987"/>
          </a:xfrm>
        </p:spPr>
        <p:txBody>
          <a:bodyPr vert="horz" lIns="91440" tIns="45720" rIns="91440" bIns="45720" rtlCol="0" anchor="b">
            <a:normAutofit fontScale="90000"/>
          </a:bodyPr>
          <a:lstStyle/>
          <a:p>
            <a:r>
              <a:rPr lang="en-US" sz="5400" dirty="0"/>
              <a:t>Vertical Form - </a:t>
            </a:r>
            <a:r>
              <a:rPr lang="en-US" dirty="0">
                <a:hlinkClick r:id="rId9"/>
              </a:rPr>
              <a:t>Mod5_ex1.html</a:t>
            </a:r>
            <a:r>
              <a:rPr lang="en-US" dirty="0"/>
              <a:t> </a:t>
            </a:r>
            <a:br>
              <a:rPr lang="en-US" dirty="0"/>
            </a:br>
            <a:r>
              <a:rPr lang="en-US" dirty="0"/>
              <a:t>illustrates an example of a vertical form.</a:t>
            </a:r>
            <a:endParaRPr lang="en-US" sz="5400" dirty="0"/>
          </a:p>
        </p:txBody>
      </p:sp>
    </p:spTree>
    <p:extLst>
      <p:ext uri="{BB962C8B-B14F-4D97-AF65-F5344CB8AC3E}">
        <p14:creationId xmlns:p14="http://schemas.microsoft.com/office/powerpoint/2010/main" val="247325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192" name="Picture 191">
            <a:extLst>
              <a:ext uri="{FF2B5EF4-FFF2-40B4-BE49-F238E27FC236}">
                <a16:creationId xmlns:a16="http://schemas.microsoft.com/office/drawing/2014/main" id="{603C1FDD-3EB9-4E32-AAFF-F0872E904A7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93" name="Picture 192">
            <a:extLst>
              <a:ext uri="{FF2B5EF4-FFF2-40B4-BE49-F238E27FC236}">
                <a16:creationId xmlns:a16="http://schemas.microsoft.com/office/drawing/2014/main" id="{B0C4B3D9-75AB-4AAB-B53A-4232B752D2F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4" name="Oval 193">
            <a:extLst>
              <a:ext uri="{FF2B5EF4-FFF2-40B4-BE49-F238E27FC236}">
                <a16:creationId xmlns:a16="http://schemas.microsoft.com/office/drawing/2014/main" id="{1D73A963-D417-4FD9-851E-5E323F67D1B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5" name="Picture 194">
            <a:extLst>
              <a:ext uri="{FF2B5EF4-FFF2-40B4-BE49-F238E27FC236}">
                <a16:creationId xmlns:a16="http://schemas.microsoft.com/office/drawing/2014/main" id="{72E40AAF-9C56-4002-B55E-6A255814861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6" name="Picture 195">
            <a:extLst>
              <a:ext uri="{FF2B5EF4-FFF2-40B4-BE49-F238E27FC236}">
                <a16:creationId xmlns:a16="http://schemas.microsoft.com/office/drawing/2014/main" id="{CF4F217F-0736-44C0-9047-DD52FCA2F2A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7" name="Rectangle 196">
            <a:extLst>
              <a:ext uri="{FF2B5EF4-FFF2-40B4-BE49-F238E27FC236}">
                <a16:creationId xmlns:a16="http://schemas.microsoft.com/office/drawing/2014/main" id="{2DCB6E42-3037-40F7-A351-6B952A8703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8" name="Rectangle 197">
            <a:extLst>
              <a:ext uri="{FF2B5EF4-FFF2-40B4-BE49-F238E27FC236}">
                <a16:creationId xmlns:a16="http://schemas.microsoft.com/office/drawing/2014/main" id="{5BD35527-27D0-41CD-B163-DA02EDA0CF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27">
            <a:extLst>
              <a:ext uri="{FF2B5EF4-FFF2-40B4-BE49-F238E27FC236}">
                <a16:creationId xmlns:a16="http://schemas.microsoft.com/office/drawing/2014/main" id="{62E992AB-0269-41B2-BC3D-E3CA00247A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00" name="Freeform 5">
            <a:extLst>
              <a:ext uri="{FF2B5EF4-FFF2-40B4-BE49-F238E27FC236}">
                <a16:creationId xmlns:a16="http://schemas.microsoft.com/office/drawing/2014/main" id="{65178584-48B9-4C5C-8FE6-7BED859C47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050" name="Picture 2" descr="https://content.learntoday.info/Learn/CIS4655Cfw_Winter_18/Media/Module_05_images/2017-10-26_15-26-53.jpg">
            <a:extLst>
              <a:ext uri="{FF2B5EF4-FFF2-40B4-BE49-F238E27FC236}">
                <a16:creationId xmlns:a16="http://schemas.microsoft.com/office/drawing/2014/main" id="{6132340E-4F35-4D4D-8C0D-189F31DF1F4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835701" y="2878374"/>
            <a:ext cx="5066863" cy="333146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2" name="Picture 4" descr="https://content.learntoday.info/Learn/CIS4655Cfw_Winter_18/Media/Module_05_images/2017-10-26_15-27-13.jpg">
            <a:extLst>
              <a:ext uri="{FF2B5EF4-FFF2-40B4-BE49-F238E27FC236}">
                <a16:creationId xmlns:a16="http://schemas.microsoft.com/office/drawing/2014/main" id="{8C1142C0-FF94-4F70-8820-2301468E6C0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a:stretch/>
        </p:blipFill>
        <p:spPr bwMode="auto">
          <a:xfrm>
            <a:off x="1711686" y="647698"/>
            <a:ext cx="3318742" cy="212399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CCDF2C-23BB-443B-9A6A-4F5784D18078}"/>
              </a:ext>
            </a:extLst>
          </p:cNvPr>
          <p:cNvSpPr>
            <a:spLocks noGrp="1"/>
          </p:cNvSpPr>
          <p:nvPr>
            <p:ph type="title"/>
          </p:nvPr>
        </p:nvSpPr>
        <p:spPr>
          <a:xfrm>
            <a:off x="7400518" y="1447800"/>
            <a:ext cx="4143781" cy="3096987"/>
          </a:xfrm>
        </p:spPr>
        <p:txBody>
          <a:bodyPr vert="horz" lIns="91440" tIns="45720" rIns="91440" bIns="45720" rtlCol="0" anchor="b">
            <a:normAutofit fontScale="90000"/>
          </a:bodyPr>
          <a:lstStyle/>
          <a:p>
            <a:r>
              <a:rPr lang="en-US" sz="5400" dirty="0"/>
              <a:t>Horizontal Form - </a:t>
            </a:r>
            <a:r>
              <a:rPr lang="en-US" dirty="0">
                <a:hlinkClick r:id="rId9"/>
              </a:rPr>
              <a:t>Mod5_ex2.html</a:t>
            </a:r>
            <a:r>
              <a:rPr lang="en-US" dirty="0"/>
              <a:t> </a:t>
            </a:r>
            <a:br>
              <a:rPr lang="en-US" dirty="0"/>
            </a:br>
            <a:r>
              <a:rPr lang="en-US" dirty="0"/>
              <a:t>illustrates an example of a horizontal form.</a:t>
            </a:r>
            <a:endParaRPr lang="en-US" sz="5400" dirty="0"/>
          </a:p>
        </p:txBody>
      </p:sp>
    </p:spTree>
    <p:extLst>
      <p:ext uri="{BB962C8B-B14F-4D97-AF65-F5344CB8AC3E}">
        <p14:creationId xmlns:p14="http://schemas.microsoft.com/office/powerpoint/2010/main" val="146836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192" name="Picture 191">
            <a:extLst>
              <a:ext uri="{FF2B5EF4-FFF2-40B4-BE49-F238E27FC236}">
                <a16:creationId xmlns:a16="http://schemas.microsoft.com/office/drawing/2014/main" id="{603C1FDD-3EB9-4E32-AAFF-F0872E904A7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93" name="Picture 192">
            <a:extLst>
              <a:ext uri="{FF2B5EF4-FFF2-40B4-BE49-F238E27FC236}">
                <a16:creationId xmlns:a16="http://schemas.microsoft.com/office/drawing/2014/main" id="{B0C4B3D9-75AB-4AAB-B53A-4232B752D2F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4" name="Oval 193">
            <a:extLst>
              <a:ext uri="{FF2B5EF4-FFF2-40B4-BE49-F238E27FC236}">
                <a16:creationId xmlns:a16="http://schemas.microsoft.com/office/drawing/2014/main" id="{1D73A963-D417-4FD9-851E-5E323F67D1B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5" name="Picture 194">
            <a:extLst>
              <a:ext uri="{FF2B5EF4-FFF2-40B4-BE49-F238E27FC236}">
                <a16:creationId xmlns:a16="http://schemas.microsoft.com/office/drawing/2014/main" id="{72E40AAF-9C56-4002-B55E-6A255814861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6" name="Picture 195">
            <a:extLst>
              <a:ext uri="{FF2B5EF4-FFF2-40B4-BE49-F238E27FC236}">
                <a16:creationId xmlns:a16="http://schemas.microsoft.com/office/drawing/2014/main" id="{CF4F217F-0736-44C0-9047-DD52FCA2F2A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7" name="Rectangle 196">
            <a:extLst>
              <a:ext uri="{FF2B5EF4-FFF2-40B4-BE49-F238E27FC236}">
                <a16:creationId xmlns:a16="http://schemas.microsoft.com/office/drawing/2014/main" id="{2DCB6E42-3037-40F7-A351-6B952A8703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8" name="Rectangle 197">
            <a:extLst>
              <a:ext uri="{FF2B5EF4-FFF2-40B4-BE49-F238E27FC236}">
                <a16:creationId xmlns:a16="http://schemas.microsoft.com/office/drawing/2014/main" id="{5BD35527-27D0-41CD-B163-DA02EDA0CF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27">
            <a:extLst>
              <a:ext uri="{FF2B5EF4-FFF2-40B4-BE49-F238E27FC236}">
                <a16:creationId xmlns:a16="http://schemas.microsoft.com/office/drawing/2014/main" id="{62E992AB-0269-41B2-BC3D-E3CA00247A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00" name="Freeform 5">
            <a:extLst>
              <a:ext uri="{FF2B5EF4-FFF2-40B4-BE49-F238E27FC236}">
                <a16:creationId xmlns:a16="http://schemas.microsoft.com/office/drawing/2014/main" id="{65178584-48B9-4C5C-8FE6-7BED859C47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3076" name="Picture 4" descr="https://content.learntoday.info/Learn/CIS4655Cfw_Winter_18/Media/Module_05_images/2017-10-26_15-28-28.jpg">
            <a:extLst>
              <a:ext uri="{FF2B5EF4-FFF2-40B4-BE49-F238E27FC236}">
                <a16:creationId xmlns:a16="http://schemas.microsoft.com/office/drawing/2014/main" id="{EC413A87-6CC0-427F-A5DC-1BE78F94A34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643854" y="3065642"/>
            <a:ext cx="5450557" cy="2956927"/>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074" name="Picture 2" descr="https://content.learntoday.info/Learn/CIS4655Cfw_Winter_18/Media/Module_05_images/2017-10-26_15-28-01.jpg">
            <a:extLst>
              <a:ext uri="{FF2B5EF4-FFF2-40B4-BE49-F238E27FC236}">
                <a16:creationId xmlns:a16="http://schemas.microsoft.com/office/drawing/2014/main" id="{957947E4-9DF2-45E9-95CA-8B6F1EE1DD6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a:stretch/>
        </p:blipFill>
        <p:spPr bwMode="auto">
          <a:xfrm>
            <a:off x="1146978" y="647698"/>
            <a:ext cx="4448157" cy="212399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CCDF2C-23BB-443B-9A6A-4F5784D18078}"/>
              </a:ext>
            </a:extLst>
          </p:cNvPr>
          <p:cNvSpPr>
            <a:spLocks noGrp="1"/>
          </p:cNvSpPr>
          <p:nvPr>
            <p:ph type="title"/>
          </p:nvPr>
        </p:nvSpPr>
        <p:spPr>
          <a:xfrm>
            <a:off x="7400518" y="1447800"/>
            <a:ext cx="4143781" cy="3096987"/>
          </a:xfrm>
        </p:spPr>
        <p:txBody>
          <a:bodyPr vert="horz" lIns="91440" tIns="45720" rIns="91440" bIns="45720" rtlCol="0" anchor="b">
            <a:normAutofit fontScale="90000"/>
          </a:bodyPr>
          <a:lstStyle/>
          <a:p>
            <a:r>
              <a:rPr lang="en-US" sz="5400" dirty="0"/>
              <a:t>Inline Form - </a:t>
            </a:r>
            <a:r>
              <a:rPr lang="en-US" dirty="0">
                <a:hlinkClick r:id="rId9"/>
              </a:rPr>
              <a:t>Mod5_ex3.html</a:t>
            </a:r>
            <a:r>
              <a:rPr lang="en-US" dirty="0"/>
              <a:t> illustrates an example of an inline form.</a:t>
            </a:r>
            <a:endParaRPr lang="en-US" sz="5400" dirty="0"/>
          </a:p>
        </p:txBody>
      </p:sp>
    </p:spTree>
    <p:extLst>
      <p:ext uri="{BB962C8B-B14F-4D97-AF65-F5344CB8AC3E}">
        <p14:creationId xmlns:p14="http://schemas.microsoft.com/office/powerpoint/2010/main" val="1278514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5"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098" name="Picture 2" descr="https://content.learntoday.info/Learn/CIS4655Cfw_Winter_18/Media/Module_05_images/2017-10-26_15-38-49.jpg">
            <a:extLst>
              <a:ext uri="{FF2B5EF4-FFF2-40B4-BE49-F238E27FC236}">
                <a16:creationId xmlns:a16="http://schemas.microsoft.com/office/drawing/2014/main" id="{86794816-B527-4E0B-8104-BA14629A8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026" y="647698"/>
            <a:ext cx="3893820" cy="5562601"/>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775FB7D-0285-4A6B-8BDF-6B6E07DC974A}"/>
              </a:ext>
            </a:extLst>
          </p:cNvPr>
          <p:cNvSpPr>
            <a:spLocks noGrp="1"/>
          </p:cNvSpPr>
          <p:nvPr>
            <p:ph type="title"/>
          </p:nvPr>
        </p:nvSpPr>
        <p:spPr>
          <a:xfrm>
            <a:off x="648931" y="629266"/>
            <a:ext cx="4166510" cy="1622321"/>
          </a:xfrm>
        </p:spPr>
        <p:txBody>
          <a:bodyPr>
            <a:normAutofit/>
          </a:bodyPr>
          <a:lstStyle/>
          <a:p>
            <a:pPr>
              <a:lnSpc>
                <a:spcPct val="90000"/>
              </a:lnSpc>
            </a:pPr>
            <a:r>
              <a:rPr lang="en-US" sz="3600"/>
              <a:t>Inputs, Checkboxes, and Radios</a:t>
            </a:r>
          </a:p>
        </p:txBody>
      </p:sp>
      <p:sp>
        <p:nvSpPr>
          <p:cNvPr id="3" name="Content Placeholder 2">
            <a:extLst>
              <a:ext uri="{FF2B5EF4-FFF2-40B4-BE49-F238E27FC236}">
                <a16:creationId xmlns:a16="http://schemas.microsoft.com/office/drawing/2014/main" id="{398359E8-0FC8-4276-98FD-4373E1B30972}"/>
              </a:ext>
            </a:extLst>
          </p:cNvPr>
          <p:cNvSpPr>
            <a:spLocks noGrp="1"/>
          </p:cNvSpPr>
          <p:nvPr>
            <p:ph idx="1"/>
          </p:nvPr>
        </p:nvSpPr>
        <p:spPr>
          <a:xfrm>
            <a:off x="648931" y="2438400"/>
            <a:ext cx="4166509" cy="3785419"/>
          </a:xfrm>
        </p:spPr>
        <p:txBody>
          <a:bodyPr>
            <a:normAutofit/>
          </a:bodyPr>
          <a:lstStyle/>
          <a:p>
            <a:r>
              <a:rPr lang="en-US" dirty="0"/>
              <a:t>Bootstrap also predefines styling for other form elements, such as text or input boxes, </a:t>
            </a:r>
            <a:r>
              <a:rPr lang="en-US" dirty="0" err="1"/>
              <a:t>textareas</a:t>
            </a:r>
            <a:r>
              <a:rPr lang="en-US" dirty="0"/>
              <a:t>, checkboxes, radios, or selects. </a:t>
            </a:r>
          </a:p>
          <a:p>
            <a:r>
              <a:rPr lang="en-US" dirty="0">
                <a:hlinkClick r:id="rId4"/>
              </a:rPr>
              <a:t>Mod5_ex4.html</a:t>
            </a:r>
            <a:r>
              <a:rPr lang="en-US" dirty="0"/>
              <a:t> illustrates examples of these.</a:t>
            </a:r>
            <a:br>
              <a:rPr lang="en-US" dirty="0"/>
            </a:br>
            <a:endParaRPr lang="en-US" dirty="0"/>
          </a:p>
        </p:txBody>
      </p:sp>
    </p:spTree>
    <p:extLst>
      <p:ext uri="{BB962C8B-B14F-4D97-AF65-F5344CB8AC3E}">
        <p14:creationId xmlns:p14="http://schemas.microsoft.com/office/powerpoint/2010/main" val="146194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E83C4BF2-CE85-4725-91F5-903A0C2535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31">
            <a:extLst>
              <a:ext uri="{FF2B5EF4-FFF2-40B4-BE49-F238E27FC236}">
                <a16:creationId xmlns:a16="http://schemas.microsoft.com/office/drawing/2014/main" id="{1288C528-6850-4309-8D5E-276D467440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9" name="Freeform 5">
            <a:extLst>
              <a:ext uri="{FF2B5EF4-FFF2-40B4-BE49-F238E27FC236}">
                <a16:creationId xmlns:a16="http://schemas.microsoft.com/office/drawing/2014/main" id="{F7E85553-125B-468C-B123-443207482B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122" name="Picture 2" descr="https://content.learntoday.info/Learn/CIS4655Cfw_Winter_18/Media/Module_05_images/2017-10-26_15-38-30.jpg">
            <a:extLst>
              <a:ext uri="{FF2B5EF4-FFF2-40B4-BE49-F238E27FC236}">
                <a16:creationId xmlns:a16="http://schemas.microsoft.com/office/drawing/2014/main" id="{6DE3C00D-E9AF-4C13-B10F-6C304E257F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3992" y="1337604"/>
            <a:ext cx="5449889" cy="418278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C1DE0CAB-0099-47AE-8A9D-F0C8086666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775FB7D-0285-4A6B-8BDF-6B6E07DC974A}"/>
              </a:ext>
            </a:extLst>
          </p:cNvPr>
          <p:cNvSpPr>
            <a:spLocks noGrp="1"/>
          </p:cNvSpPr>
          <p:nvPr>
            <p:ph type="title"/>
          </p:nvPr>
        </p:nvSpPr>
        <p:spPr>
          <a:xfrm>
            <a:off x="648931" y="629266"/>
            <a:ext cx="4166510" cy="1622321"/>
          </a:xfrm>
        </p:spPr>
        <p:txBody>
          <a:bodyPr>
            <a:normAutofit/>
          </a:bodyPr>
          <a:lstStyle/>
          <a:p>
            <a:pPr>
              <a:lnSpc>
                <a:spcPct val="90000"/>
              </a:lnSpc>
            </a:pPr>
            <a:r>
              <a:rPr lang="en-US" sz="3600"/>
              <a:t>Inputs, Checkboxes, and Radios</a:t>
            </a:r>
          </a:p>
        </p:txBody>
      </p:sp>
      <p:sp>
        <p:nvSpPr>
          <p:cNvPr id="3" name="Content Placeholder 2">
            <a:extLst>
              <a:ext uri="{FF2B5EF4-FFF2-40B4-BE49-F238E27FC236}">
                <a16:creationId xmlns:a16="http://schemas.microsoft.com/office/drawing/2014/main" id="{398359E8-0FC8-4276-98FD-4373E1B30972}"/>
              </a:ext>
            </a:extLst>
          </p:cNvPr>
          <p:cNvSpPr>
            <a:spLocks noGrp="1"/>
          </p:cNvSpPr>
          <p:nvPr>
            <p:ph idx="1"/>
          </p:nvPr>
        </p:nvSpPr>
        <p:spPr>
          <a:xfrm>
            <a:off x="648931" y="2438400"/>
            <a:ext cx="4166509" cy="3785419"/>
          </a:xfrm>
        </p:spPr>
        <p:txBody>
          <a:bodyPr>
            <a:normAutofit/>
          </a:bodyPr>
          <a:lstStyle/>
          <a:p>
            <a:r>
              <a:rPr lang="en-US" dirty="0"/>
              <a:t>Bootstrap also predefines styling for other form elements, such as text or input boxes, </a:t>
            </a:r>
            <a:r>
              <a:rPr lang="en-US" dirty="0" err="1"/>
              <a:t>textareas</a:t>
            </a:r>
            <a:r>
              <a:rPr lang="en-US" dirty="0"/>
              <a:t>, checkboxes, radios, or selects. </a:t>
            </a:r>
          </a:p>
          <a:p>
            <a:r>
              <a:rPr lang="en-US" dirty="0">
                <a:hlinkClick r:id="rId4"/>
              </a:rPr>
              <a:t>Mod5_ex4.html</a:t>
            </a:r>
            <a:r>
              <a:rPr lang="en-US" dirty="0"/>
              <a:t> illustrates examples of these.</a:t>
            </a:r>
            <a:br>
              <a:rPr lang="en-US" dirty="0"/>
            </a:br>
            <a:endParaRPr lang="en-US" dirty="0"/>
          </a:p>
        </p:txBody>
      </p:sp>
    </p:spTree>
    <p:extLst>
      <p:ext uri="{BB962C8B-B14F-4D97-AF65-F5344CB8AC3E}">
        <p14:creationId xmlns:p14="http://schemas.microsoft.com/office/powerpoint/2010/main" val="312626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21EB-F979-4AAC-91C9-38D68B8E2BFD}"/>
              </a:ext>
            </a:extLst>
          </p:cNvPr>
          <p:cNvSpPr>
            <a:spLocks noGrp="1"/>
          </p:cNvSpPr>
          <p:nvPr>
            <p:ph type="title"/>
          </p:nvPr>
        </p:nvSpPr>
        <p:spPr/>
        <p:txBody>
          <a:bodyPr/>
          <a:lstStyle/>
          <a:p>
            <a:r>
              <a:rPr lang="en-US" dirty="0"/>
              <a:t>Form Validation</a:t>
            </a:r>
          </a:p>
        </p:txBody>
      </p:sp>
      <p:sp>
        <p:nvSpPr>
          <p:cNvPr id="3" name="Content Placeholder 2">
            <a:extLst>
              <a:ext uri="{FF2B5EF4-FFF2-40B4-BE49-F238E27FC236}">
                <a16:creationId xmlns:a16="http://schemas.microsoft.com/office/drawing/2014/main" id="{AE6BD724-2DF4-4F39-B8E5-CF1E6A580932}"/>
              </a:ext>
            </a:extLst>
          </p:cNvPr>
          <p:cNvSpPr>
            <a:spLocks noGrp="1"/>
          </p:cNvSpPr>
          <p:nvPr>
            <p:ph idx="1"/>
          </p:nvPr>
        </p:nvSpPr>
        <p:spPr/>
        <p:txBody>
          <a:bodyPr/>
          <a:lstStyle/>
          <a:p>
            <a:r>
              <a:rPr lang="en-US" dirty="0"/>
              <a:t>When form validation is used, you will be less likely to collect input from users that contains data that cannot be used or mistakenly entered. </a:t>
            </a:r>
          </a:p>
          <a:p>
            <a:r>
              <a:rPr lang="en-US" dirty="0"/>
              <a:t>In Bootstrap, HTML form validation is applied using pseudo-classes in CSS, </a:t>
            </a:r>
            <a:r>
              <a:rPr lang="en-US" i="1" dirty="0"/>
              <a:t>:invalid</a:t>
            </a:r>
            <a:r>
              <a:rPr lang="en-US" dirty="0"/>
              <a:t> and </a:t>
            </a:r>
            <a:r>
              <a:rPr lang="en-US" i="1" dirty="0"/>
              <a:t>:valid</a:t>
            </a:r>
            <a:r>
              <a:rPr lang="en-US" dirty="0"/>
              <a:t>.</a:t>
            </a:r>
          </a:p>
          <a:p>
            <a:r>
              <a:rPr lang="en-US" dirty="0"/>
              <a:t>These classes can be applied to input, select, and </a:t>
            </a:r>
            <a:r>
              <a:rPr lang="en-US" dirty="0" err="1"/>
              <a:t>textarea</a:t>
            </a:r>
            <a:r>
              <a:rPr lang="en-US" dirty="0"/>
              <a:t> elements. </a:t>
            </a:r>
          </a:p>
          <a:p>
            <a:r>
              <a:rPr lang="en-US" dirty="0">
                <a:hlinkClick r:id="rId2"/>
              </a:rPr>
              <a:t>Mod5_ex5.html </a:t>
            </a:r>
            <a:r>
              <a:rPr lang="en-US" dirty="0"/>
              <a:t>illustrates an example which will display a popup message if a form field is left blank and the user attempts to click submit.</a:t>
            </a:r>
          </a:p>
          <a:p>
            <a:endParaRPr lang="en-US" dirty="0"/>
          </a:p>
        </p:txBody>
      </p:sp>
    </p:spTree>
    <p:extLst>
      <p:ext uri="{BB962C8B-B14F-4D97-AF65-F5344CB8AC3E}">
        <p14:creationId xmlns:p14="http://schemas.microsoft.com/office/powerpoint/2010/main" val="1966100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56</TotalTime>
  <Words>675</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Module 05 – Forms and Data Storage</vt:lpstr>
      <vt:lpstr>Housekeeping</vt:lpstr>
      <vt:lpstr>Form Styles and Basic Form</vt:lpstr>
      <vt:lpstr>Vertical Form - Mod5_ex1.html  illustrates an example of a vertical form.</vt:lpstr>
      <vt:lpstr>Horizontal Form - Mod5_ex2.html  illustrates an example of a horizontal form.</vt:lpstr>
      <vt:lpstr>Inline Form - Mod5_ex3.html illustrates an example of an inline form.</vt:lpstr>
      <vt:lpstr>Inputs, Checkboxes, and Radios</vt:lpstr>
      <vt:lpstr>Inputs, Checkboxes, and Radios</vt:lpstr>
      <vt:lpstr>Form Validation</vt:lpstr>
      <vt:lpstr>Form Validation</vt:lpstr>
      <vt:lpstr>Form Validation</vt:lpstr>
      <vt:lpstr>Data and Storage API</vt:lpstr>
      <vt:lpstr>Data and Storage API</vt:lpstr>
      <vt:lpstr>Data and Storage API</vt:lpstr>
      <vt:lpstr>Data and Storage API</vt:lpstr>
      <vt:lpstr>Data and Storage API</vt:lpstr>
      <vt:lpstr>Data and Storage API</vt:lpstr>
      <vt:lpstr>Module 05 Activity – Data Models</vt:lpstr>
      <vt:lpstr>Module 05 Course Project – Adding Forms</vt:lpstr>
      <vt:lpstr>Module 05 Course Project – Adding Forms</vt:lpstr>
      <vt:lpstr>Live Lecture Keyword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05 – Forms and Data Storage</dc:title>
  <dc:creator>Corey-Gilbert, Darice</dc:creator>
  <cp:lastModifiedBy>Corey-Gilbert, Darice</cp:lastModifiedBy>
  <cp:revision>3</cp:revision>
  <dcterms:created xsi:type="dcterms:W3CDTF">2018-03-06T23:55:14Z</dcterms:created>
  <dcterms:modified xsi:type="dcterms:W3CDTF">2018-06-06T01:47:57Z</dcterms:modified>
</cp:coreProperties>
</file>