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63" autoAdjust="0"/>
    <p:restoredTop sz="94660"/>
  </p:normalViewPr>
  <p:slideViewPr>
    <p:cSldViewPr snapToGrid="0">
      <p:cViewPr varScale="1">
        <p:scale>
          <a:sx n="72" d="100"/>
          <a:sy n="72"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ce Corey-Gilbert" userId="d71089fcfb3052f2" providerId="LiveId" clId="{09035F5D-0B75-499E-A773-D6ED7124C036}"/>
    <pc:docChg chg="custSel addSld delSld modSld">
      <pc:chgData name="Darice Corey-Gilbert" userId="d71089fcfb3052f2" providerId="LiveId" clId="{09035F5D-0B75-499E-A773-D6ED7124C036}" dt="2018-03-14T01:08:12.330" v="377" actId="20577"/>
      <pc:docMkLst>
        <pc:docMk/>
      </pc:docMkLst>
      <pc:sldChg chg="modSp">
        <pc:chgData name="Darice Corey-Gilbert" userId="d71089fcfb3052f2" providerId="LiveId" clId="{09035F5D-0B75-499E-A773-D6ED7124C036}" dt="2018-03-14T00:06:28.611" v="282" actId="313"/>
        <pc:sldMkLst>
          <pc:docMk/>
          <pc:sldMk cId="300488585" sldId="256"/>
        </pc:sldMkLst>
        <pc:spChg chg="mod">
          <ac:chgData name="Darice Corey-Gilbert" userId="d71089fcfb3052f2" providerId="LiveId" clId="{09035F5D-0B75-499E-A773-D6ED7124C036}" dt="2018-03-14T00:06:28.611" v="282" actId="313"/>
          <ac:spMkLst>
            <pc:docMk/>
            <pc:sldMk cId="300488585" sldId="256"/>
            <ac:spMk id="3" creationId="{33C2ED79-0F95-415A-9A31-8347C33227E4}"/>
          </ac:spMkLst>
        </pc:spChg>
      </pc:sldChg>
      <pc:sldChg chg="modSp">
        <pc:chgData name="Darice Corey-Gilbert" userId="d71089fcfb3052f2" providerId="LiveId" clId="{09035F5D-0B75-499E-A773-D6ED7124C036}" dt="2018-03-14T00:10:12.580" v="286" actId="20577"/>
        <pc:sldMkLst>
          <pc:docMk/>
          <pc:sldMk cId="1018986433" sldId="264"/>
        </pc:sldMkLst>
        <pc:spChg chg="mod">
          <ac:chgData name="Darice Corey-Gilbert" userId="d71089fcfb3052f2" providerId="LiveId" clId="{09035F5D-0B75-499E-A773-D6ED7124C036}" dt="2018-03-14T00:10:12.580" v="286" actId="20577"/>
          <ac:spMkLst>
            <pc:docMk/>
            <pc:sldMk cId="1018986433" sldId="264"/>
            <ac:spMk id="2" creationId="{6DE2957F-468B-43DC-9DFE-717CA5BB6229}"/>
          </ac:spMkLst>
        </pc:spChg>
      </pc:sldChg>
      <pc:sldChg chg="modSp">
        <pc:chgData name="Darice Corey-Gilbert" userId="d71089fcfb3052f2" providerId="LiveId" clId="{09035F5D-0B75-499E-A773-D6ED7124C036}" dt="2018-03-14T00:10:17.751" v="290" actId="20577"/>
        <pc:sldMkLst>
          <pc:docMk/>
          <pc:sldMk cId="29703628" sldId="265"/>
        </pc:sldMkLst>
        <pc:spChg chg="mod">
          <ac:chgData name="Darice Corey-Gilbert" userId="d71089fcfb3052f2" providerId="LiveId" clId="{09035F5D-0B75-499E-A773-D6ED7124C036}" dt="2018-03-14T00:10:17.751" v="290" actId="20577"/>
          <ac:spMkLst>
            <pc:docMk/>
            <pc:sldMk cId="29703628" sldId="265"/>
            <ac:spMk id="2" creationId="{6DE2957F-468B-43DC-9DFE-717CA5BB6229}"/>
          </ac:spMkLst>
        </pc:spChg>
      </pc:sldChg>
      <pc:sldChg chg="addSp modSp add mod setBg">
        <pc:chgData name="Darice Corey-Gilbert" userId="d71089fcfb3052f2" providerId="LiveId" clId="{09035F5D-0B75-499E-A773-D6ED7124C036}" dt="2018-03-14T00:11:13.121" v="291" actId="15"/>
        <pc:sldMkLst>
          <pc:docMk/>
          <pc:sldMk cId="674056034" sldId="271"/>
        </pc:sldMkLst>
        <pc:spChg chg="mod">
          <ac:chgData name="Darice Corey-Gilbert" userId="d71089fcfb3052f2" providerId="LiveId" clId="{09035F5D-0B75-499E-A773-D6ED7124C036}" dt="2018-03-14T00:04:17.759" v="195" actId="26606"/>
          <ac:spMkLst>
            <pc:docMk/>
            <pc:sldMk cId="674056034" sldId="271"/>
            <ac:spMk id="2" creationId="{8E502477-302B-4CD2-B1A8-742342EF532C}"/>
          </ac:spMkLst>
        </pc:spChg>
        <pc:spChg chg="mod">
          <ac:chgData name="Darice Corey-Gilbert" userId="d71089fcfb3052f2" providerId="LiveId" clId="{09035F5D-0B75-499E-A773-D6ED7124C036}" dt="2018-03-14T00:11:13.121" v="291" actId="15"/>
          <ac:spMkLst>
            <pc:docMk/>
            <pc:sldMk cId="674056034" sldId="271"/>
            <ac:spMk id="3" creationId="{7D924602-2A06-4621-A1F6-60D0B993EB03}"/>
          </ac:spMkLst>
        </pc:spChg>
        <pc:spChg chg="add">
          <ac:chgData name="Darice Corey-Gilbert" userId="d71089fcfb3052f2" providerId="LiveId" clId="{09035F5D-0B75-499E-A773-D6ED7124C036}" dt="2018-03-14T00:04:17.759" v="195" actId="26606"/>
          <ac:spMkLst>
            <pc:docMk/>
            <pc:sldMk cId="674056034" sldId="271"/>
            <ac:spMk id="9" creationId="{E83C4BF2-CE85-4725-91F5-903A0C253504}"/>
          </ac:spMkLst>
        </pc:spChg>
        <pc:spChg chg="add">
          <ac:chgData name="Darice Corey-Gilbert" userId="d71089fcfb3052f2" providerId="LiveId" clId="{09035F5D-0B75-499E-A773-D6ED7124C036}" dt="2018-03-14T00:04:17.759" v="195" actId="26606"/>
          <ac:spMkLst>
            <pc:docMk/>
            <pc:sldMk cId="674056034" sldId="271"/>
            <ac:spMk id="11" creationId="{1288C528-6850-4309-8D5E-276D46744006}"/>
          </ac:spMkLst>
        </pc:spChg>
        <pc:spChg chg="add">
          <ac:chgData name="Darice Corey-Gilbert" userId="d71089fcfb3052f2" providerId="LiveId" clId="{09035F5D-0B75-499E-A773-D6ED7124C036}" dt="2018-03-14T00:04:17.759" v="195" actId="26606"/>
          <ac:spMkLst>
            <pc:docMk/>
            <pc:sldMk cId="674056034" sldId="271"/>
            <ac:spMk id="13" creationId="{F7E85553-125B-468C-B123-443207482B3E}"/>
          </ac:spMkLst>
        </pc:spChg>
        <pc:spChg chg="add">
          <ac:chgData name="Darice Corey-Gilbert" userId="d71089fcfb3052f2" providerId="LiveId" clId="{09035F5D-0B75-499E-A773-D6ED7124C036}" dt="2018-03-14T00:04:17.759" v="195" actId="26606"/>
          <ac:spMkLst>
            <pc:docMk/>
            <pc:sldMk cId="674056034" sldId="271"/>
            <ac:spMk id="15" creationId="{C1DE0CAB-0099-47AE-8A9D-F0C80866669D}"/>
          </ac:spMkLst>
        </pc:spChg>
        <pc:picChg chg="add mod ord">
          <ac:chgData name="Darice Corey-Gilbert" userId="d71089fcfb3052f2" providerId="LiveId" clId="{09035F5D-0B75-499E-A773-D6ED7124C036}" dt="2018-03-14T00:04:59.421" v="196" actId="27614"/>
          <ac:picMkLst>
            <pc:docMk/>
            <pc:sldMk cId="674056034" sldId="271"/>
            <ac:picMk id="4" creationId="{DDA65582-2741-4A66-A492-C48F2DE55240}"/>
          </ac:picMkLst>
        </pc:picChg>
      </pc:sldChg>
      <pc:sldChg chg="addSp modSp add mod setBg">
        <pc:chgData name="Darice Corey-Gilbert" userId="d71089fcfb3052f2" providerId="LiveId" clId="{09035F5D-0B75-499E-A773-D6ED7124C036}" dt="2018-03-14T01:08:12.330" v="377" actId="20577"/>
        <pc:sldMkLst>
          <pc:docMk/>
          <pc:sldMk cId="1306853222" sldId="272"/>
        </pc:sldMkLst>
        <pc:spChg chg="mod">
          <ac:chgData name="Darice Corey-Gilbert" userId="d71089fcfb3052f2" providerId="LiveId" clId="{09035F5D-0B75-499E-A773-D6ED7124C036}" dt="2018-03-14T00:03:40.704" v="192" actId="26606"/>
          <ac:spMkLst>
            <pc:docMk/>
            <pc:sldMk cId="1306853222" sldId="272"/>
            <ac:spMk id="2" creationId="{E0172E22-1600-4138-8155-E27A5105AA68}"/>
          </ac:spMkLst>
        </pc:spChg>
        <pc:spChg chg="mod">
          <ac:chgData name="Darice Corey-Gilbert" userId="d71089fcfb3052f2" providerId="LiveId" clId="{09035F5D-0B75-499E-A773-D6ED7124C036}" dt="2018-03-14T01:08:12.330" v="377" actId="20577"/>
          <ac:spMkLst>
            <pc:docMk/>
            <pc:sldMk cId="1306853222" sldId="272"/>
            <ac:spMk id="3" creationId="{FD7F1FA2-B32A-4BFB-9258-64040D6E407C}"/>
          </ac:spMkLst>
        </pc:spChg>
        <pc:spChg chg="add">
          <ac:chgData name="Darice Corey-Gilbert" userId="d71089fcfb3052f2" providerId="LiveId" clId="{09035F5D-0B75-499E-A773-D6ED7124C036}" dt="2018-03-14T00:03:40.704" v="192" actId="26606"/>
          <ac:spMkLst>
            <pc:docMk/>
            <pc:sldMk cId="1306853222" sldId="272"/>
            <ac:spMk id="9" creationId="{E83C4BF2-CE85-4725-91F5-903A0C253504}"/>
          </ac:spMkLst>
        </pc:spChg>
        <pc:spChg chg="add">
          <ac:chgData name="Darice Corey-Gilbert" userId="d71089fcfb3052f2" providerId="LiveId" clId="{09035F5D-0B75-499E-A773-D6ED7124C036}" dt="2018-03-14T00:03:40.704" v="192" actId="26606"/>
          <ac:spMkLst>
            <pc:docMk/>
            <pc:sldMk cId="1306853222" sldId="272"/>
            <ac:spMk id="11" creationId="{1288C528-6850-4309-8D5E-276D46744006}"/>
          </ac:spMkLst>
        </pc:spChg>
        <pc:spChg chg="add">
          <ac:chgData name="Darice Corey-Gilbert" userId="d71089fcfb3052f2" providerId="LiveId" clId="{09035F5D-0B75-499E-A773-D6ED7124C036}" dt="2018-03-14T00:03:40.704" v="192" actId="26606"/>
          <ac:spMkLst>
            <pc:docMk/>
            <pc:sldMk cId="1306853222" sldId="272"/>
            <ac:spMk id="13" creationId="{F7E85553-125B-468C-B123-443207482B3E}"/>
          </ac:spMkLst>
        </pc:spChg>
        <pc:spChg chg="add">
          <ac:chgData name="Darice Corey-Gilbert" userId="d71089fcfb3052f2" providerId="LiveId" clId="{09035F5D-0B75-499E-A773-D6ED7124C036}" dt="2018-03-14T00:03:40.704" v="192" actId="26606"/>
          <ac:spMkLst>
            <pc:docMk/>
            <pc:sldMk cId="1306853222" sldId="272"/>
            <ac:spMk id="15" creationId="{C1DE0CAB-0099-47AE-8A9D-F0C80866669D}"/>
          </ac:spMkLst>
        </pc:spChg>
        <pc:picChg chg="add mod ord">
          <ac:chgData name="Darice Corey-Gilbert" userId="d71089fcfb3052f2" providerId="LiveId" clId="{09035F5D-0B75-499E-A773-D6ED7124C036}" dt="2018-03-14T00:03:46.580" v="193" actId="27614"/>
          <ac:picMkLst>
            <pc:docMk/>
            <pc:sldMk cId="1306853222" sldId="272"/>
            <ac:picMk id="4" creationId="{FB83DEC8-6C7D-4AAE-8BD8-CACE6F22E56D}"/>
          </ac:picMkLst>
        </pc:picChg>
      </pc:sldChg>
      <pc:sldChg chg="modSp add">
        <pc:chgData name="Darice Corey-Gilbert" userId="d71089fcfb3052f2" providerId="LiveId" clId="{09035F5D-0B75-499E-A773-D6ED7124C036}" dt="2018-03-14T00:05:21.087" v="280" actId="20577"/>
        <pc:sldMkLst>
          <pc:docMk/>
          <pc:sldMk cId="2067978854" sldId="273"/>
        </pc:sldMkLst>
        <pc:spChg chg="mod">
          <ac:chgData name="Darice Corey-Gilbert" userId="d71089fcfb3052f2" providerId="LiveId" clId="{09035F5D-0B75-499E-A773-D6ED7124C036}" dt="2018-03-14T00:05:05.357" v="221" actId="5793"/>
          <ac:spMkLst>
            <pc:docMk/>
            <pc:sldMk cId="2067978854" sldId="273"/>
            <ac:spMk id="2" creationId="{11DD981C-0753-4A9D-8AAD-CFAF8A69C832}"/>
          </ac:spMkLst>
        </pc:spChg>
        <pc:spChg chg="mod">
          <ac:chgData name="Darice Corey-Gilbert" userId="d71089fcfb3052f2" providerId="LiveId" clId="{09035F5D-0B75-499E-A773-D6ED7124C036}" dt="2018-03-14T00:05:21.087" v="280" actId="20577"/>
          <ac:spMkLst>
            <pc:docMk/>
            <pc:sldMk cId="2067978854" sldId="273"/>
            <ac:spMk id="3" creationId="{A1176FB1-26D0-46A7-8ED7-CA97F4898661}"/>
          </ac:spMkLst>
        </pc:spChg>
      </pc:sldChg>
      <pc:sldChg chg="add del">
        <pc:chgData name="Darice Corey-Gilbert" userId="d71089fcfb3052f2" providerId="LiveId" clId="{09035F5D-0B75-499E-A773-D6ED7124C036}" dt="2018-03-14T00:02:55.680" v="190" actId="20577"/>
        <pc:sldMkLst>
          <pc:docMk/>
          <pc:sldMk cId="4192666733"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6_sample_code/mod6_ex3.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6_sample_code/mod6_ex3.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6_sample_code/mod6_ex4.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6_sample_code/mod6_ex4.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ontent.learntoday.info/Learn/CIS4655Cfw_Winter_18/Media/Module_06_sample_code/mod6_ex5.html" TargetMode="External"/><Relationship Id="rId4" Type="http://schemas.openxmlformats.org/officeDocument/2006/relationships/hyperlink" Target="https://getbootstrap.com/docs/4.0/components/car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ontent.learntoday.info/Learn/CIS4655Cfw_Winter_18/Media/Module_06_sample_code/mod6_ex5.html" TargetMode="External"/><Relationship Id="rId4" Type="http://schemas.openxmlformats.org/officeDocument/2006/relationships/hyperlink" Target="https://getbootstrap.com/docs/4.0/components/car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davidwalsh.name/demo/notifications-api.php" TargetMode="External"/><Relationship Id="rId4" Type="http://schemas.openxmlformats.org/officeDocument/2006/relationships/hyperlink" Target="https://developer.mozilla.org/en-US/docs/Web/API/Notifications_API/Using_the_Notifications_API"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mozilla.org/en-US/docs/Web/API/notification" TargetMode="External"/><Relationship Id="rId3" Type="http://schemas.openxmlformats.org/officeDocument/2006/relationships/image" Target="../media/image19.png"/><Relationship Id="rId7" Type="http://schemas.openxmlformats.org/officeDocument/2006/relationships/hyperlink" Target="http://elfoxero.github.io/html5notification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hub.com/dcoreyrasm/AdvancedMobileWebLectures/blob/master/Week5/index.html" TargetMode="External"/><Relationship Id="rId5" Type="http://schemas.openxmlformats.org/officeDocument/2006/relationships/hyperlink" Target="https://1drv.ms/f/s!AvJSMPv8iRDXsnMvawMqbA-5oxMC" TargetMode="Externa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elfoxero.github.io/html5notific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dcrasmlecture1.azurewebsites.net/week5/index.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mdn.github.io/to-do-notifications/" TargetMode="External"/><Relationship Id="rId2" Type="http://schemas.openxmlformats.org/officeDocument/2006/relationships/hyperlink" Target="https://developer.mozilla.org/en-US/docs/Web/API/Notifications_API/Using_the_Notifications_API" TargetMode="External"/><Relationship Id="rId1" Type="http://schemas.openxmlformats.org/officeDocument/2006/relationships/slideLayout" Target="../slideLayouts/slideLayout2.xml"/><Relationship Id="rId4" Type="http://schemas.openxmlformats.org/officeDocument/2006/relationships/hyperlink" Target="http://mdn.github.io/emogotchi/"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codepen.io/Vagelis90/pen/pJWEGR" TargetMode="External"/><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http://codeseven.github.io/toastr/demo.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1drv.ms/1TOWhzb" TargetMode="Externa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org/TR/UNDERSTANDING-WCAG20/visual-audio-contrast-contras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ection508.gov/section508_faqs" TargetMode="External"/><Relationship Id="rId2" Type="http://schemas.openxmlformats.org/officeDocument/2006/relationships/hyperlink" Target="https://www.w3.org/WAI/Policy/policy/united-sta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6_sample_code/mod6_ex1.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6_sample_code/mod6_ex1.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6_sample_code/mod6_ex2.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6_sample_code/mod6_ex2.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6_sample_code/mod6_ex3.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80B2-5E57-4237-9C27-D03A53A3E0EA}"/>
              </a:ext>
            </a:extLst>
          </p:cNvPr>
          <p:cNvSpPr>
            <a:spLocks noGrp="1"/>
          </p:cNvSpPr>
          <p:nvPr>
            <p:ph type="ctrTitle"/>
          </p:nvPr>
        </p:nvSpPr>
        <p:spPr/>
        <p:txBody>
          <a:bodyPr/>
          <a:lstStyle/>
          <a:p>
            <a:r>
              <a:rPr lang="en-US" dirty="0"/>
              <a:t>Module 06 – Adding Interactivity</a:t>
            </a:r>
          </a:p>
        </p:txBody>
      </p:sp>
      <p:sp>
        <p:nvSpPr>
          <p:cNvPr id="3" name="Subtitle 2">
            <a:extLst>
              <a:ext uri="{FF2B5EF4-FFF2-40B4-BE49-F238E27FC236}">
                <a16:creationId xmlns:a16="http://schemas.microsoft.com/office/drawing/2014/main" id="{33C2ED79-0F95-415A-9A31-8347C33227E4}"/>
              </a:ext>
            </a:extLst>
          </p:cNvPr>
          <p:cNvSpPr>
            <a:spLocks noGrp="1"/>
          </p:cNvSpPr>
          <p:nvPr>
            <p:ph type="subTitle" idx="1"/>
          </p:nvPr>
        </p:nvSpPr>
        <p:spPr/>
        <p:txBody>
          <a:bodyPr/>
          <a:lstStyle/>
          <a:p>
            <a:r>
              <a:rPr lang="en-US" dirty="0"/>
              <a:t>By Darice Corey-Gilbert</a:t>
            </a:r>
          </a:p>
        </p:txBody>
      </p:sp>
    </p:spTree>
    <p:extLst>
      <p:ext uri="{BB962C8B-B14F-4D97-AF65-F5344CB8AC3E}">
        <p14:creationId xmlns:p14="http://schemas.microsoft.com/office/powerpoint/2010/main" val="300488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39"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146" name="Picture 2" descr="https://content.learntoday.info/Learn/CIS4655Cfw_Winter_18/Media/Module_06_images/2017-10-29_20-28-38.jpg">
            <a:extLst>
              <a:ext uri="{FF2B5EF4-FFF2-40B4-BE49-F238E27FC236}">
                <a16:creationId xmlns:a16="http://schemas.microsoft.com/office/drawing/2014/main" id="{88622541-52AF-4378-AA9C-D6A52E679A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3992" y="1732721"/>
            <a:ext cx="5449889" cy="3392555"/>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E2957F-468B-43DC-9DFE-717CA5BB6229}"/>
              </a:ext>
            </a:extLst>
          </p:cNvPr>
          <p:cNvSpPr>
            <a:spLocks noGrp="1"/>
          </p:cNvSpPr>
          <p:nvPr>
            <p:ph type="title"/>
          </p:nvPr>
        </p:nvSpPr>
        <p:spPr>
          <a:xfrm>
            <a:off x="648931" y="629266"/>
            <a:ext cx="4166510" cy="1622321"/>
          </a:xfrm>
        </p:spPr>
        <p:txBody>
          <a:bodyPr>
            <a:normAutofit/>
          </a:bodyPr>
          <a:lstStyle/>
          <a:p>
            <a:r>
              <a:rPr lang="en-US" dirty="0"/>
              <a:t>Alerts (2)</a:t>
            </a:r>
          </a:p>
        </p:txBody>
      </p:sp>
      <p:sp>
        <p:nvSpPr>
          <p:cNvPr id="3" name="Content Placeholder 2">
            <a:extLst>
              <a:ext uri="{FF2B5EF4-FFF2-40B4-BE49-F238E27FC236}">
                <a16:creationId xmlns:a16="http://schemas.microsoft.com/office/drawing/2014/main" id="{406BA9EF-9272-4F56-9881-9F91FD5B82E7}"/>
              </a:ext>
            </a:extLst>
          </p:cNvPr>
          <p:cNvSpPr>
            <a:spLocks noGrp="1"/>
          </p:cNvSpPr>
          <p:nvPr>
            <p:ph idx="1"/>
          </p:nvPr>
        </p:nvSpPr>
        <p:spPr>
          <a:xfrm>
            <a:off x="648931" y="2438400"/>
            <a:ext cx="4166509" cy="3785419"/>
          </a:xfrm>
        </p:spPr>
        <p:txBody>
          <a:bodyPr>
            <a:normAutofit/>
          </a:bodyPr>
          <a:lstStyle/>
          <a:p>
            <a:r>
              <a:rPr lang="en-US" dirty="0"/>
              <a:t>Alerts can be added to links or buttons. These can contain options and methods to close alert messages. </a:t>
            </a:r>
            <a:r>
              <a:rPr lang="en-US" dirty="0">
                <a:hlinkClick r:id="rId4"/>
              </a:rPr>
              <a:t>Mod6_ex3.html</a:t>
            </a:r>
            <a:r>
              <a:rPr lang="en-US" dirty="0"/>
              <a:t> illustrates 2 sets of alerts, one is display only, and the other allows the user to click to close it.</a:t>
            </a:r>
          </a:p>
        </p:txBody>
      </p:sp>
    </p:spTree>
    <p:extLst>
      <p:ext uri="{BB962C8B-B14F-4D97-AF65-F5344CB8AC3E}">
        <p14:creationId xmlns:p14="http://schemas.microsoft.com/office/powerpoint/2010/main" val="2970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79"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170" name="Picture 2" descr="https://content.learntoday.info/Learn/CIS4655Cfw_Winter_18/Media/Module_06_images/2017-10-29_20-29-39.jpg">
            <a:extLst>
              <a:ext uri="{FF2B5EF4-FFF2-40B4-BE49-F238E27FC236}">
                <a16:creationId xmlns:a16="http://schemas.microsoft.com/office/drawing/2014/main" id="{B9540A25-2F46-4750-ACE8-6D13444608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449146" y="647698"/>
            <a:ext cx="2739580" cy="5562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E2957F-468B-43DC-9DFE-717CA5BB6229}"/>
              </a:ext>
            </a:extLst>
          </p:cNvPr>
          <p:cNvSpPr>
            <a:spLocks noGrp="1"/>
          </p:cNvSpPr>
          <p:nvPr>
            <p:ph type="title"/>
          </p:nvPr>
        </p:nvSpPr>
        <p:spPr>
          <a:xfrm>
            <a:off x="648931" y="629266"/>
            <a:ext cx="4166510" cy="1622321"/>
          </a:xfrm>
        </p:spPr>
        <p:txBody>
          <a:bodyPr>
            <a:normAutofit/>
          </a:bodyPr>
          <a:lstStyle/>
          <a:p>
            <a:r>
              <a:rPr lang="en-US" dirty="0"/>
              <a:t>Alerts</a:t>
            </a:r>
          </a:p>
        </p:txBody>
      </p:sp>
      <p:sp>
        <p:nvSpPr>
          <p:cNvPr id="3" name="Content Placeholder 2">
            <a:extLst>
              <a:ext uri="{FF2B5EF4-FFF2-40B4-BE49-F238E27FC236}">
                <a16:creationId xmlns:a16="http://schemas.microsoft.com/office/drawing/2014/main" id="{406BA9EF-9272-4F56-9881-9F91FD5B82E7}"/>
              </a:ext>
            </a:extLst>
          </p:cNvPr>
          <p:cNvSpPr>
            <a:spLocks noGrp="1"/>
          </p:cNvSpPr>
          <p:nvPr>
            <p:ph idx="1"/>
          </p:nvPr>
        </p:nvSpPr>
        <p:spPr>
          <a:xfrm>
            <a:off x="648931" y="2438400"/>
            <a:ext cx="4166509" cy="3785419"/>
          </a:xfrm>
        </p:spPr>
        <p:txBody>
          <a:bodyPr>
            <a:normAutofit/>
          </a:bodyPr>
          <a:lstStyle/>
          <a:p>
            <a:r>
              <a:rPr lang="en-US" dirty="0"/>
              <a:t>Alerts can be added to links or buttons. These can contain options and methods to close alert messages. </a:t>
            </a:r>
            <a:r>
              <a:rPr lang="en-US" dirty="0">
                <a:hlinkClick r:id="rId4"/>
              </a:rPr>
              <a:t>Mod6_ex3.html</a:t>
            </a:r>
            <a:r>
              <a:rPr lang="en-US" dirty="0"/>
              <a:t> illustrates 2 sets of alerts, one is display only, and the other allows the user to click to close it.</a:t>
            </a:r>
          </a:p>
        </p:txBody>
      </p:sp>
    </p:spTree>
    <p:extLst>
      <p:ext uri="{BB962C8B-B14F-4D97-AF65-F5344CB8AC3E}">
        <p14:creationId xmlns:p14="http://schemas.microsoft.com/office/powerpoint/2010/main" val="355214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75"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8194" name="Picture 2" descr="https://content.learntoday.info/Learn/CIS4655Cfw_Winter_18/Media/Module_06_images/2017-10-29_20-35-21.jpg">
            <a:extLst>
              <a:ext uri="{FF2B5EF4-FFF2-40B4-BE49-F238E27FC236}">
                <a16:creationId xmlns:a16="http://schemas.microsoft.com/office/drawing/2014/main" id="{9E6070ED-886E-4671-9619-0AC534733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992" y="1712283"/>
            <a:ext cx="5449889" cy="34334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2EE852-27D5-48E6-9A73-DC133C9BE1C9}"/>
              </a:ext>
            </a:extLst>
          </p:cNvPr>
          <p:cNvSpPr>
            <a:spLocks noGrp="1"/>
          </p:cNvSpPr>
          <p:nvPr>
            <p:ph type="title"/>
          </p:nvPr>
        </p:nvSpPr>
        <p:spPr>
          <a:xfrm>
            <a:off x="648931" y="629266"/>
            <a:ext cx="4166510" cy="1622321"/>
          </a:xfrm>
        </p:spPr>
        <p:txBody>
          <a:bodyPr>
            <a:normAutofit/>
          </a:bodyPr>
          <a:lstStyle/>
          <a:p>
            <a:r>
              <a:rPr lang="en-US" dirty="0"/>
              <a:t>Dropdowns</a:t>
            </a:r>
          </a:p>
        </p:txBody>
      </p:sp>
      <p:sp>
        <p:nvSpPr>
          <p:cNvPr id="3" name="Content Placeholder 2">
            <a:extLst>
              <a:ext uri="{FF2B5EF4-FFF2-40B4-BE49-F238E27FC236}">
                <a16:creationId xmlns:a16="http://schemas.microsoft.com/office/drawing/2014/main" id="{087E6EFA-9B70-436A-A09B-48821250F139}"/>
              </a:ext>
            </a:extLst>
          </p:cNvPr>
          <p:cNvSpPr>
            <a:spLocks noGrp="1"/>
          </p:cNvSpPr>
          <p:nvPr>
            <p:ph idx="1"/>
          </p:nvPr>
        </p:nvSpPr>
        <p:spPr>
          <a:xfrm>
            <a:off x="648931" y="2438400"/>
            <a:ext cx="4166509" cy="3785419"/>
          </a:xfrm>
        </p:spPr>
        <p:txBody>
          <a:bodyPr>
            <a:normAutofit/>
          </a:bodyPr>
          <a:lstStyle/>
          <a:p>
            <a:r>
              <a:rPr lang="en-US" dirty="0"/>
              <a:t>Dropdowns can be used to allow the user to toggle and select a value from a predefined list. </a:t>
            </a:r>
            <a:r>
              <a:rPr lang="en-US" dirty="0">
                <a:hlinkClick r:id="rId4"/>
              </a:rPr>
              <a:t>Mod6_ex4.html</a:t>
            </a:r>
            <a:r>
              <a:rPr lang="en-US" dirty="0"/>
              <a:t> illustrates an example of a dropdown.</a:t>
            </a:r>
          </a:p>
        </p:txBody>
      </p:sp>
    </p:spTree>
    <p:extLst>
      <p:ext uri="{BB962C8B-B14F-4D97-AF65-F5344CB8AC3E}">
        <p14:creationId xmlns:p14="http://schemas.microsoft.com/office/powerpoint/2010/main" val="217985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39"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9218" name="Picture 2" descr="https://content.learntoday.info/Learn/CIS4655Cfw_Winter_18/Media/Module_06_images/2017-10-29_20-34-42.jpg">
            <a:extLst>
              <a:ext uri="{FF2B5EF4-FFF2-40B4-BE49-F238E27FC236}">
                <a16:creationId xmlns:a16="http://schemas.microsoft.com/office/drawing/2014/main" id="{B82B7858-BBD2-46D0-BB13-E6555B6088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649522" y="647698"/>
            <a:ext cx="4338828" cy="5562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2EE852-27D5-48E6-9A73-DC133C9BE1C9}"/>
              </a:ext>
            </a:extLst>
          </p:cNvPr>
          <p:cNvSpPr>
            <a:spLocks noGrp="1"/>
          </p:cNvSpPr>
          <p:nvPr>
            <p:ph type="title"/>
          </p:nvPr>
        </p:nvSpPr>
        <p:spPr>
          <a:xfrm>
            <a:off x="648931" y="629266"/>
            <a:ext cx="4166510" cy="1622321"/>
          </a:xfrm>
        </p:spPr>
        <p:txBody>
          <a:bodyPr>
            <a:normAutofit/>
          </a:bodyPr>
          <a:lstStyle/>
          <a:p>
            <a:r>
              <a:rPr lang="en-US" dirty="0"/>
              <a:t>Dropdowns</a:t>
            </a:r>
          </a:p>
        </p:txBody>
      </p:sp>
      <p:sp>
        <p:nvSpPr>
          <p:cNvPr id="3" name="Content Placeholder 2">
            <a:extLst>
              <a:ext uri="{FF2B5EF4-FFF2-40B4-BE49-F238E27FC236}">
                <a16:creationId xmlns:a16="http://schemas.microsoft.com/office/drawing/2014/main" id="{087E6EFA-9B70-436A-A09B-48821250F139}"/>
              </a:ext>
            </a:extLst>
          </p:cNvPr>
          <p:cNvSpPr>
            <a:spLocks noGrp="1"/>
          </p:cNvSpPr>
          <p:nvPr>
            <p:ph idx="1"/>
          </p:nvPr>
        </p:nvSpPr>
        <p:spPr>
          <a:xfrm>
            <a:off x="648931" y="2438400"/>
            <a:ext cx="4166509" cy="3785419"/>
          </a:xfrm>
        </p:spPr>
        <p:txBody>
          <a:bodyPr>
            <a:normAutofit/>
          </a:bodyPr>
          <a:lstStyle/>
          <a:p>
            <a:r>
              <a:rPr lang="en-US" dirty="0"/>
              <a:t>Dropdowns can be used to allow the user to toggle and select a value from a predefined list. </a:t>
            </a:r>
            <a:r>
              <a:rPr lang="en-US" dirty="0">
                <a:hlinkClick r:id="rId4"/>
              </a:rPr>
              <a:t>Mod6_ex4.html</a:t>
            </a:r>
            <a:r>
              <a:rPr lang="en-US" dirty="0"/>
              <a:t> illustrates an example of a dropdown.</a:t>
            </a:r>
          </a:p>
        </p:txBody>
      </p:sp>
    </p:spTree>
    <p:extLst>
      <p:ext uri="{BB962C8B-B14F-4D97-AF65-F5344CB8AC3E}">
        <p14:creationId xmlns:p14="http://schemas.microsoft.com/office/powerpoint/2010/main" val="408133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24"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D6B837D4-88D1-453E-9D83-FA679957CF2D}"/>
              </a:ext>
            </a:extLst>
          </p:cNvPr>
          <p:cNvPicPr>
            <a:picLocks noChangeAspect="1"/>
          </p:cNvPicPr>
          <p:nvPr/>
        </p:nvPicPr>
        <p:blipFill>
          <a:blip r:embed="rId3"/>
          <a:stretch>
            <a:fillRect/>
          </a:stretch>
        </p:blipFill>
        <p:spPr>
          <a:xfrm>
            <a:off x="6093992" y="2046089"/>
            <a:ext cx="5449889" cy="2765818"/>
          </a:xfrm>
          <a:prstGeom prst="rect">
            <a:avLst/>
          </a:prstGeom>
          <a:effectLst/>
        </p:spPr>
      </p:pic>
      <p:sp>
        <p:nvSpPr>
          <p:cNvPr id="26" name="Rectangle 25">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A094FB-CBD8-4338-910C-DE0EFD1F43F3}"/>
              </a:ext>
            </a:extLst>
          </p:cNvPr>
          <p:cNvSpPr>
            <a:spLocks noGrp="1"/>
          </p:cNvSpPr>
          <p:nvPr>
            <p:ph type="title"/>
          </p:nvPr>
        </p:nvSpPr>
        <p:spPr>
          <a:xfrm>
            <a:off x="648931" y="629266"/>
            <a:ext cx="4166510" cy="1622321"/>
          </a:xfrm>
        </p:spPr>
        <p:txBody>
          <a:bodyPr>
            <a:normAutofit/>
          </a:bodyPr>
          <a:lstStyle/>
          <a:p>
            <a:r>
              <a:rPr lang="en-US" dirty="0"/>
              <a:t>Accordions</a:t>
            </a:r>
          </a:p>
        </p:txBody>
      </p:sp>
      <p:sp>
        <p:nvSpPr>
          <p:cNvPr id="3" name="Content Placeholder 2">
            <a:extLst>
              <a:ext uri="{FF2B5EF4-FFF2-40B4-BE49-F238E27FC236}">
                <a16:creationId xmlns:a16="http://schemas.microsoft.com/office/drawing/2014/main" id="{2AF32A16-83FD-4474-862D-559CE3A803EC}"/>
              </a:ext>
            </a:extLst>
          </p:cNvPr>
          <p:cNvSpPr>
            <a:spLocks noGrp="1"/>
          </p:cNvSpPr>
          <p:nvPr>
            <p:ph idx="1"/>
          </p:nvPr>
        </p:nvSpPr>
        <p:spPr>
          <a:xfrm>
            <a:off x="648931" y="2438400"/>
            <a:ext cx="4166509" cy="3785419"/>
          </a:xfrm>
        </p:spPr>
        <p:txBody>
          <a:bodyPr>
            <a:normAutofit/>
          </a:bodyPr>
          <a:lstStyle/>
          <a:p>
            <a:r>
              <a:rPr lang="en-US" dirty="0"/>
              <a:t>Accordions use a component called </a:t>
            </a:r>
            <a:r>
              <a:rPr lang="en-US" dirty="0">
                <a:hlinkClick r:id="rId4"/>
              </a:rPr>
              <a:t>card</a:t>
            </a:r>
            <a:r>
              <a:rPr lang="en-US" dirty="0"/>
              <a:t> that allow you to create collapsible sections of content on a web page.</a:t>
            </a:r>
          </a:p>
          <a:p>
            <a:r>
              <a:rPr lang="en-US" dirty="0">
                <a:hlinkClick r:id="rId5"/>
              </a:rPr>
              <a:t>Mod6_ex5.html</a:t>
            </a:r>
            <a:r>
              <a:rPr lang="en-US" dirty="0"/>
              <a:t> illustrates an example.</a:t>
            </a:r>
          </a:p>
        </p:txBody>
      </p:sp>
    </p:spTree>
    <p:extLst>
      <p:ext uri="{BB962C8B-B14F-4D97-AF65-F5344CB8AC3E}">
        <p14:creationId xmlns:p14="http://schemas.microsoft.com/office/powerpoint/2010/main" val="3878246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3"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a:extLst>
              <a:ext uri="{FF2B5EF4-FFF2-40B4-BE49-F238E27FC236}">
                <a16:creationId xmlns:a16="http://schemas.microsoft.com/office/drawing/2014/main" id="{895E6533-FC8D-4078-8934-FADF6A485732}"/>
              </a:ext>
            </a:extLst>
          </p:cNvPr>
          <p:cNvPicPr>
            <a:picLocks noChangeAspect="1"/>
          </p:cNvPicPr>
          <p:nvPr/>
        </p:nvPicPr>
        <p:blipFill>
          <a:blip r:embed="rId3"/>
          <a:stretch>
            <a:fillRect/>
          </a:stretch>
        </p:blipFill>
        <p:spPr>
          <a:xfrm>
            <a:off x="6093992" y="765365"/>
            <a:ext cx="5449889" cy="5327266"/>
          </a:xfrm>
          <a:prstGeom prst="rect">
            <a:avLst/>
          </a:prstGeom>
          <a:effectLst/>
        </p:spPr>
      </p:pic>
      <p:sp>
        <p:nvSpPr>
          <p:cNvPr id="15" name="Rectangle 14">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A094FB-CBD8-4338-910C-DE0EFD1F43F3}"/>
              </a:ext>
            </a:extLst>
          </p:cNvPr>
          <p:cNvSpPr>
            <a:spLocks noGrp="1"/>
          </p:cNvSpPr>
          <p:nvPr>
            <p:ph type="title"/>
          </p:nvPr>
        </p:nvSpPr>
        <p:spPr>
          <a:xfrm>
            <a:off x="648931" y="629266"/>
            <a:ext cx="4166510" cy="1622321"/>
          </a:xfrm>
        </p:spPr>
        <p:txBody>
          <a:bodyPr>
            <a:normAutofit/>
          </a:bodyPr>
          <a:lstStyle/>
          <a:p>
            <a:r>
              <a:rPr lang="en-US" dirty="0"/>
              <a:t>Accordions</a:t>
            </a:r>
          </a:p>
        </p:txBody>
      </p:sp>
      <p:sp>
        <p:nvSpPr>
          <p:cNvPr id="3" name="Content Placeholder 2">
            <a:extLst>
              <a:ext uri="{FF2B5EF4-FFF2-40B4-BE49-F238E27FC236}">
                <a16:creationId xmlns:a16="http://schemas.microsoft.com/office/drawing/2014/main" id="{2AF32A16-83FD-4474-862D-559CE3A803EC}"/>
              </a:ext>
            </a:extLst>
          </p:cNvPr>
          <p:cNvSpPr>
            <a:spLocks noGrp="1"/>
          </p:cNvSpPr>
          <p:nvPr>
            <p:ph idx="1"/>
          </p:nvPr>
        </p:nvSpPr>
        <p:spPr>
          <a:xfrm>
            <a:off x="648931" y="2438400"/>
            <a:ext cx="4166509" cy="3785419"/>
          </a:xfrm>
        </p:spPr>
        <p:txBody>
          <a:bodyPr>
            <a:normAutofit/>
          </a:bodyPr>
          <a:lstStyle/>
          <a:p>
            <a:r>
              <a:rPr lang="en-US" dirty="0"/>
              <a:t>Accordions use a component called </a:t>
            </a:r>
            <a:r>
              <a:rPr lang="en-US" dirty="0">
                <a:hlinkClick r:id="rId4"/>
              </a:rPr>
              <a:t>card</a:t>
            </a:r>
            <a:r>
              <a:rPr lang="en-US" dirty="0"/>
              <a:t> that allow you to create collapsible sections of content on a web page. </a:t>
            </a:r>
            <a:r>
              <a:rPr lang="en-US" dirty="0">
                <a:hlinkClick r:id="rId5"/>
              </a:rPr>
              <a:t>Mod6_ex5.html</a:t>
            </a:r>
            <a:r>
              <a:rPr lang="en-US" dirty="0"/>
              <a:t>illustrates an example.</a:t>
            </a:r>
          </a:p>
        </p:txBody>
      </p:sp>
    </p:spTree>
    <p:extLst>
      <p:ext uri="{BB962C8B-B14F-4D97-AF65-F5344CB8AC3E}">
        <p14:creationId xmlns:p14="http://schemas.microsoft.com/office/powerpoint/2010/main" val="381667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3"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A screenshot of a cell phone&#10;&#10;Description generated with very high confidence">
            <a:extLst>
              <a:ext uri="{FF2B5EF4-FFF2-40B4-BE49-F238E27FC236}">
                <a16:creationId xmlns:a16="http://schemas.microsoft.com/office/drawing/2014/main" id="{DDA65582-2741-4A66-A492-C48F2DE55240}"/>
              </a:ext>
            </a:extLst>
          </p:cNvPr>
          <p:cNvPicPr>
            <a:picLocks noChangeAspect="1"/>
          </p:cNvPicPr>
          <p:nvPr/>
        </p:nvPicPr>
        <p:blipFill>
          <a:blip r:embed="rId3"/>
          <a:stretch>
            <a:fillRect/>
          </a:stretch>
        </p:blipFill>
        <p:spPr>
          <a:xfrm>
            <a:off x="6093992" y="1682917"/>
            <a:ext cx="5449889" cy="3492162"/>
          </a:xfrm>
          <a:prstGeom prst="rect">
            <a:avLst/>
          </a:prstGeom>
          <a:effectLst/>
        </p:spPr>
      </p:pic>
      <p:sp>
        <p:nvSpPr>
          <p:cNvPr id="15" name="Rectangle 14">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502477-302B-4CD2-B1A8-742342EF532C}"/>
              </a:ext>
            </a:extLst>
          </p:cNvPr>
          <p:cNvSpPr>
            <a:spLocks noGrp="1"/>
          </p:cNvSpPr>
          <p:nvPr>
            <p:ph type="title"/>
          </p:nvPr>
        </p:nvSpPr>
        <p:spPr>
          <a:xfrm>
            <a:off x="648931" y="629266"/>
            <a:ext cx="4166510" cy="1622321"/>
          </a:xfrm>
        </p:spPr>
        <p:txBody>
          <a:bodyPr>
            <a:normAutofit/>
          </a:bodyPr>
          <a:lstStyle/>
          <a:p>
            <a:pPr>
              <a:lnSpc>
                <a:spcPct val="90000"/>
              </a:lnSpc>
            </a:pPr>
            <a:r>
              <a:rPr lang="en-US" sz="3300" dirty="0"/>
              <a:t>Module 06 Activity – Research Push Notification API</a:t>
            </a:r>
          </a:p>
        </p:txBody>
      </p:sp>
      <p:sp>
        <p:nvSpPr>
          <p:cNvPr id="3" name="Content Placeholder 2">
            <a:extLst>
              <a:ext uri="{FF2B5EF4-FFF2-40B4-BE49-F238E27FC236}">
                <a16:creationId xmlns:a16="http://schemas.microsoft.com/office/drawing/2014/main" id="{7D924602-2A06-4621-A1F6-60D0B993EB03}"/>
              </a:ext>
            </a:extLst>
          </p:cNvPr>
          <p:cNvSpPr>
            <a:spLocks noGrp="1"/>
          </p:cNvSpPr>
          <p:nvPr>
            <p:ph idx="1"/>
          </p:nvPr>
        </p:nvSpPr>
        <p:spPr>
          <a:xfrm>
            <a:off x="648931" y="2438400"/>
            <a:ext cx="4166509" cy="3785419"/>
          </a:xfrm>
        </p:spPr>
        <p:txBody>
          <a:bodyPr>
            <a:normAutofit/>
          </a:bodyPr>
          <a:lstStyle/>
          <a:p>
            <a:r>
              <a:rPr lang="en-US" dirty="0"/>
              <a:t>Research the Notifications API in greater detail. In a 1-2 page document, explain the following topics:</a:t>
            </a:r>
          </a:p>
          <a:p>
            <a:pPr lvl="1"/>
            <a:r>
              <a:rPr lang="en-US" dirty="0"/>
              <a:t>Requesting permission</a:t>
            </a:r>
          </a:p>
          <a:p>
            <a:pPr lvl="1"/>
            <a:r>
              <a:rPr lang="en-US" dirty="0"/>
              <a:t>Creating notifications</a:t>
            </a:r>
          </a:p>
          <a:p>
            <a:pPr lvl="1"/>
            <a:r>
              <a:rPr lang="en-US" dirty="0"/>
              <a:t>Closing notifications and notification events</a:t>
            </a:r>
          </a:p>
          <a:p>
            <a:pPr lvl="1"/>
            <a:r>
              <a:rPr lang="en-US" dirty="0"/>
              <a:t>Browser compatibility</a:t>
            </a:r>
          </a:p>
        </p:txBody>
      </p:sp>
    </p:spTree>
    <p:extLst>
      <p:ext uri="{BB962C8B-B14F-4D97-AF65-F5344CB8AC3E}">
        <p14:creationId xmlns:p14="http://schemas.microsoft.com/office/powerpoint/2010/main" val="67405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3"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A screenshot of a cell phone&#10;&#10;Description generated with very high confidence">
            <a:extLst>
              <a:ext uri="{FF2B5EF4-FFF2-40B4-BE49-F238E27FC236}">
                <a16:creationId xmlns:a16="http://schemas.microsoft.com/office/drawing/2014/main" id="{FB83DEC8-6C7D-4AAE-8BD8-CACE6F22E56D}"/>
              </a:ext>
            </a:extLst>
          </p:cNvPr>
          <p:cNvPicPr>
            <a:picLocks noChangeAspect="1"/>
          </p:cNvPicPr>
          <p:nvPr/>
        </p:nvPicPr>
        <p:blipFill>
          <a:blip r:embed="rId3"/>
          <a:stretch>
            <a:fillRect/>
          </a:stretch>
        </p:blipFill>
        <p:spPr>
          <a:xfrm>
            <a:off x="6093992" y="2116988"/>
            <a:ext cx="5449889" cy="2624020"/>
          </a:xfrm>
          <a:prstGeom prst="rect">
            <a:avLst/>
          </a:prstGeom>
          <a:effectLst/>
        </p:spPr>
      </p:pic>
      <p:sp>
        <p:nvSpPr>
          <p:cNvPr id="15" name="Rectangle 14">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172E22-1600-4138-8155-E27A5105AA68}"/>
              </a:ext>
            </a:extLst>
          </p:cNvPr>
          <p:cNvSpPr>
            <a:spLocks noGrp="1"/>
          </p:cNvSpPr>
          <p:nvPr>
            <p:ph type="title"/>
          </p:nvPr>
        </p:nvSpPr>
        <p:spPr>
          <a:xfrm>
            <a:off x="648931" y="629266"/>
            <a:ext cx="4166510" cy="1622321"/>
          </a:xfrm>
        </p:spPr>
        <p:txBody>
          <a:bodyPr>
            <a:normAutofit/>
          </a:bodyPr>
          <a:lstStyle/>
          <a:p>
            <a:pPr>
              <a:lnSpc>
                <a:spcPct val="90000"/>
              </a:lnSpc>
            </a:pPr>
            <a:r>
              <a:rPr lang="en-US" sz="2600" dirty="0"/>
              <a:t>Module 06 Course Project – Implement Simple Notification API and Final Site Delivery</a:t>
            </a:r>
          </a:p>
        </p:txBody>
      </p:sp>
      <p:sp>
        <p:nvSpPr>
          <p:cNvPr id="3" name="Content Placeholder 2">
            <a:extLst>
              <a:ext uri="{FF2B5EF4-FFF2-40B4-BE49-F238E27FC236}">
                <a16:creationId xmlns:a16="http://schemas.microsoft.com/office/drawing/2014/main" id="{FD7F1FA2-B32A-4BFB-9258-64040D6E407C}"/>
              </a:ext>
            </a:extLst>
          </p:cNvPr>
          <p:cNvSpPr>
            <a:spLocks noGrp="1"/>
          </p:cNvSpPr>
          <p:nvPr>
            <p:ph idx="1"/>
          </p:nvPr>
        </p:nvSpPr>
        <p:spPr>
          <a:xfrm>
            <a:off x="648931" y="2438400"/>
            <a:ext cx="4166509" cy="3785419"/>
          </a:xfrm>
        </p:spPr>
        <p:txBody>
          <a:bodyPr>
            <a:normAutofit/>
          </a:bodyPr>
          <a:lstStyle/>
          <a:p>
            <a:pPr>
              <a:lnSpc>
                <a:spcPct val="90000"/>
              </a:lnSpc>
            </a:pPr>
            <a:r>
              <a:rPr lang="en-US" sz="900" dirty="0"/>
              <a:t>Using the Notifications API, add at least one type of notification to one page of your application.</a:t>
            </a:r>
          </a:p>
          <a:p>
            <a:pPr>
              <a:lnSpc>
                <a:spcPct val="90000"/>
              </a:lnSpc>
            </a:pPr>
            <a:r>
              <a:rPr lang="en-US" sz="900" dirty="0"/>
              <a:t>Your notification must:</a:t>
            </a:r>
          </a:p>
          <a:p>
            <a:pPr lvl="1">
              <a:lnSpc>
                <a:spcPct val="90000"/>
              </a:lnSpc>
            </a:pPr>
            <a:r>
              <a:rPr lang="en-US" sz="900" dirty="0"/>
              <a:t>Appear for at least 10 seconds.</a:t>
            </a:r>
          </a:p>
          <a:p>
            <a:pPr lvl="1">
              <a:lnSpc>
                <a:spcPct val="90000"/>
              </a:lnSpc>
            </a:pPr>
            <a:r>
              <a:rPr lang="en-US" sz="900" dirty="0"/>
              <a:t>Require the end user’s permission.</a:t>
            </a:r>
          </a:p>
          <a:p>
            <a:pPr lvl="1">
              <a:lnSpc>
                <a:spcPct val="90000"/>
              </a:lnSpc>
            </a:pPr>
            <a:r>
              <a:rPr lang="en-US" sz="900" dirty="0"/>
              <a:t>Must close when the user clicks.</a:t>
            </a:r>
          </a:p>
          <a:p>
            <a:pPr>
              <a:lnSpc>
                <a:spcPct val="90000"/>
              </a:lnSpc>
            </a:pPr>
            <a:r>
              <a:rPr lang="en-US" sz="900" dirty="0"/>
              <a:t>Your submission must include the following:</a:t>
            </a:r>
          </a:p>
          <a:p>
            <a:pPr>
              <a:lnSpc>
                <a:spcPct val="90000"/>
              </a:lnSpc>
            </a:pPr>
            <a:r>
              <a:rPr lang="en-US" sz="900" dirty="0"/>
              <a:t>A Microsoft Word Document containing the URL to your revised pages uploaded to your Rasmussen SOTD site. For example: http://sotd.us/[your account name]/CIS4655/projects/module6.html</a:t>
            </a:r>
          </a:p>
          <a:p>
            <a:pPr>
              <a:lnSpc>
                <a:spcPct val="90000"/>
              </a:lnSpc>
            </a:pPr>
            <a:r>
              <a:rPr lang="en-US" sz="900" dirty="0"/>
              <a:t>The Microsoft Word document must also contain screen shots that illustrate 1-2 previews of your notification(s).</a:t>
            </a:r>
          </a:p>
          <a:p>
            <a:pPr>
              <a:lnSpc>
                <a:spcPct val="90000"/>
              </a:lnSpc>
            </a:pPr>
            <a:r>
              <a:rPr lang="en-US" sz="900" dirty="0"/>
              <a:t>A ZIP file containing your Module 06 Course Project assignment</a:t>
            </a:r>
          </a:p>
          <a:p>
            <a:pPr>
              <a:lnSpc>
                <a:spcPct val="90000"/>
              </a:lnSpc>
            </a:pPr>
            <a:r>
              <a:rPr lang="en-US" sz="900" dirty="0"/>
              <a:t>Helpful resource: </a:t>
            </a:r>
            <a:r>
              <a:rPr lang="en-US" sz="900" dirty="0">
                <a:hlinkClick r:id="rId4"/>
              </a:rPr>
              <a:t>https://developer.mozilla.org/en-US/docs/Web/API/Notifications_API/Using_the_Notifications_API</a:t>
            </a:r>
            <a:r>
              <a:rPr lang="en-US" sz="900" dirty="0"/>
              <a:t> </a:t>
            </a:r>
          </a:p>
          <a:p>
            <a:pPr>
              <a:lnSpc>
                <a:spcPct val="90000"/>
              </a:lnSpc>
            </a:pPr>
            <a:r>
              <a:rPr lang="en-US" sz="900" dirty="0"/>
              <a:t>An example of Notification API </a:t>
            </a:r>
            <a:r>
              <a:rPr lang="en-US" sz="900"/>
              <a:t>in action: </a:t>
            </a:r>
            <a:r>
              <a:rPr lang="en-US" sz="900">
                <a:hlinkClick r:id="rId5"/>
              </a:rPr>
              <a:t>https://davidwalsh.name/demo/notifications-api.php</a:t>
            </a:r>
            <a:r>
              <a:rPr lang="en-US" sz="900"/>
              <a:t> </a:t>
            </a:r>
            <a:endParaRPr lang="en-US" sz="900" dirty="0"/>
          </a:p>
          <a:p>
            <a:pPr>
              <a:lnSpc>
                <a:spcPct val="90000"/>
              </a:lnSpc>
            </a:pPr>
            <a:endParaRPr lang="en-US" sz="900" dirty="0"/>
          </a:p>
        </p:txBody>
      </p:sp>
    </p:spTree>
    <p:extLst>
      <p:ext uri="{BB962C8B-B14F-4D97-AF65-F5344CB8AC3E}">
        <p14:creationId xmlns:p14="http://schemas.microsoft.com/office/powerpoint/2010/main" val="130685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0" name="Freeform 23">
            <a:extLst>
              <a:ext uri="{FF2B5EF4-FFF2-40B4-BE49-F238E27FC236}">
                <a16:creationId xmlns:a16="http://schemas.microsoft.com/office/drawing/2014/main" id="{372BF3B0-2532-43DB-845E-3BACBDC6B7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5">
            <a:extLst>
              <a:ext uri="{FF2B5EF4-FFF2-40B4-BE49-F238E27FC236}">
                <a16:creationId xmlns:a16="http://schemas.microsoft.com/office/drawing/2014/main" id="{3E2ED516-9A53-4265-A33F-48B4B93B4A5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4" name="Rectangle 13">
            <a:extLst>
              <a:ext uri="{FF2B5EF4-FFF2-40B4-BE49-F238E27FC236}">
                <a16:creationId xmlns:a16="http://schemas.microsoft.com/office/drawing/2014/main" id="{D6B6E05D-D164-4430-AD8F-F6108F8714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6094410" y="1154698"/>
            <a:ext cx="5449471" cy="1669331"/>
          </a:xfrm>
          <a:prstGeom prst="rect">
            <a:avLst/>
          </a:prstGeom>
          <a:effectLst/>
        </p:spPr>
      </p:pic>
      <p:sp>
        <p:nvSpPr>
          <p:cNvPr id="16" name="Rectangle 15">
            <a:extLst>
              <a:ext uri="{FF2B5EF4-FFF2-40B4-BE49-F238E27FC236}">
                <a16:creationId xmlns:a16="http://schemas.microsoft.com/office/drawing/2014/main" id="{DB8011AF-6580-44AD-823B-35F4AD13D8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4"/>
          <a:stretch>
            <a:fillRect/>
          </a:stretch>
        </p:blipFill>
        <p:spPr>
          <a:xfrm>
            <a:off x="6287586" y="3526971"/>
            <a:ext cx="5063119" cy="2721427"/>
          </a:xfrm>
          <a:prstGeom prst="rect">
            <a:avLst/>
          </a:prstGeom>
          <a:effectLst/>
        </p:spPr>
      </p:pic>
      <p:sp>
        <p:nvSpPr>
          <p:cNvPr id="2" name="Title 1"/>
          <p:cNvSpPr>
            <a:spLocks noGrp="1"/>
          </p:cNvSpPr>
          <p:nvPr>
            <p:ph type="title"/>
          </p:nvPr>
        </p:nvSpPr>
        <p:spPr>
          <a:xfrm>
            <a:off x="646112" y="452718"/>
            <a:ext cx="4165580" cy="1400530"/>
          </a:xfrm>
        </p:spPr>
        <p:txBody>
          <a:bodyPr>
            <a:normAutofit/>
          </a:bodyPr>
          <a:lstStyle/>
          <a:p>
            <a:pPr>
              <a:lnSpc>
                <a:spcPct val="90000"/>
              </a:lnSpc>
            </a:pPr>
            <a:r>
              <a:rPr lang="en-US" sz="3600"/>
              <a:t>Examples of Notifications APIs</a:t>
            </a:r>
          </a:p>
        </p:txBody>
      </p:sp>
      <p:sp>
        <p:nvSpPr>
          <p:cNvPr id="3" name="Content Placeholder 2"/>
          <p:cNvSpPr>
            <a:spLocks noGrp="1"/>
          </p:cNvSpPr>
          <p:nvPr>
            <p:ph idx="1"/>
          </p:nvPr>
        </p:nvSpPr>
        <p:spPr>
          <a:xfrm>
            <a:off x="646113" y="2052918"/>
            <a:ext cx="4165146" cy="4195481"/>
          </a:xfrm>
        </p:spPr>
        <p:txBody>
          <a:bodyPr>
            <a:normAutofit/>
          </a:bodyPr>
          <a:lstStyle/>
          <a:p>
            <a:pPr>
              <a:lnSpc>
                <a:spcPct val="90000"/>
              </a:lnSpc>
            </a:pPr>
            <a:r>
              <a:rPr lang="en-US" sz="1500"/>
              <a:t>HTML5 </a:t>
            </a:r>
            <a:r>
              <a:rPr lang="en-US" sz="1500" err="1"/>
              <a:t>Notifier</a:t>
            </a:r>
            <a:endParaRPr lang="en-US" sz="1500"/>
          </a:p>
          <a:p>
            <a:pPr lvl="1">
              <a:lnSpc>
                <a:spcPct val="90000"/>
              </a:lnSpc>
            </a:pPr>
            <a:r>
              <a:rPr lang="en-US" sz="1500"/>
              <a:t>Sample code: </a:t>
            </a:r>
            <a:r>
              <a:rPr lang="en-US" sz="1500">
                <a:hlinkClick r:id="rId5"/>
              </a:rPr>
              <a:t>https://1drv.ms/f/s!AvJSMPv8iRDXsnMvawMqbA-5oxMC</a:t>
            </a:r>
            <a:r>
              <a:rPr lang="en-US" sz="1500"/>
              <a:t> or </a:t>
            </a:r>
            <a:r>
              <a:rPr lang="en-US" sz="1500">
                <a:hlinkClick r:id="rId6"/>
              </a:rPr>
              <a:t>https://github.com/dcoreyrasm/AdvancedMobileWebLectures/blob/master/Week5/index.html</a:t>
            </a:r>
            <a:r>
              <a:rPr lang="en-US" sz="1500"/>
              <a:t> </a:t>
            </a:r>
          </a:p>
          <a:p>
            <a:pPr lvl="1">
              <a:lnSpc>
                <a:spcPct val="90000"/>
              </a:lnSpc>
            </a:pPr>
            <a:r>
              <a:rPr lang="en-US" sz="1500"/>
              <a:t>Code generator: </a:t>
            </a:r>
            <a:r>
              <a:rPr lang="en-US" sz="1500">
                <a:hlinkClick r:id="rId7"/>
              </a:rPr>
              <a:t>Mozilla Developer</a:t>
            </a:r>
            <a:r>
              <a:rPr lang="en-US" sz="1500"/>
              <a:t> (looks like Mozilla removed this. Still looking for something similar. I’ll share on General Questions Forum once I find an appropriate one.)</a:t>
            </a:r>
          </a:p>
          <a:p>
            <a:pPr lvl="1">
              <a:lnSpc>
                <a:spcPct val="90000"/>
              </a:lnSpc>
            </a:pPr>
            <a:r>
              <a:rPr lang="en-US" sz="1500"/>
              <a:t>Resources: </a:t>
            </a:r>
            <a:r>
              <a:rPr lang="en-US" sz="1500">
                <a:hlinkClick r:id="rId8"/>
              </a:rPr>
              <a:t>https://developer.mozilla.org/en-US/docs/Web/API/notification</a:t>
            </a:r>
            <a:r>
              <a:rPr lang="en-US" sz="1500"/>
              <a:t> </a:t>
            </a:r>
          </a:p>
        </p:txBody>
      </p:sp>
    </p:spTree>
    <p:extLst>
      <p:ext uri="{BB962C8B-B14F-4D97-AF65-F5344CB8AC3E}">
        <p14:creationId xmlns:p14="http://schemas.microsoft.com/office/powerpoint/2010/main" val="124316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2"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p:cNvPicPr>
            <a:picLocks noChangeAspect="1"/>
          </p:cNvPicPr>
          <p:nvPr/>
        </p:nvPicPr>
        <p:blipFill>
          <a:blip r:embed="rId2"/>
          <a:stretch>
            <a:fillRect/>
          </a:stretch>
        </p:blipFill>
        <p:spPr>
          <a:xfrm>
            <a:off x="6214967" y="647699"/>
            <a:ext cx="5208356" cy="3242202"/>
          </a:xfrm>
          <a:prstGeom prst="rect">
            <a:avLst/>
          </a:prstGeom>
          <a:effectLst/>
        </p:spPr>
      </p:pic>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cell phone&#10;&#10;Description generated with very high confidence"/>
          <p:cNvPicPr>
            <a:picLocks noChangeAspect="1"/>
          </p:cNvPicPr>
          <p:nvPr/>
        </p:nvPicPr>
        <p:blipFill>
          <a:blip r:embed="rId3"/>
          <a:stretch>
            <a:fillRect/>
          </a:stretch>
        </p:blipFill>
        <p:spPr>
          <a:xfrm>
            <a:off x="6094410" y="4380877"/>
            <a:ext cx="5449471" cy="1572484"/>
          </a:xfrm>
          <a:prstGeom prst="rect">
            <a:avLst/>
          </a:prstGeom>
          <a:effectLst/>
        </p:spPr>
      </p:pic>
      <p:sp>
        <p:nvSpPr>
          <p:cNvPr id="2" name="Title 1"/>
          <p:cNvSpPr>
            <a:spLocks noGrp="1"/>
          </p:cNvSpPr>
          <p:nvPr>
            <p:ph type="title"/>
          </p:nvPr>
        </p:nvSpPr>
        <p:spPr>
          <a:xfrm>
            <a:off x="646112" y="452718"/>
            <a:ext cx="4165580" cy="1400530"/>
          </a:xfrm>
        </p:spPr>
        <p:txBody>
          <a:bodyPr>
            <a:normAutofit/>
          </a:bodyPr>
          <a:lstStyle/>
          <a:p>
            <a:pPr>
              <a:lnSpc>
                <a:spcPct val="80000"/>
              </a:lnSpc>
            </a:pPr>
            <a:r>
              <a:rPr lang="en-US" sz="3300"/>
              <a:t>Sample Notification – Code Generator</a:t>
            </a:r>
          </a:p>
        </p:txBody>
      </p:sp>
      <p:sp>
        <p:nvSpPr>
          <p:cNvPr id="3" name="Content Placeholder 2"/>
          <p:cNvSpPr>
            <a:spLocks noGrp="1"/>
          </p:cNvSpPr>
          <p:nvPr>
            <p:ph idx="1"/>
          </p:nvPr>
        </p:nvSpPr>
        <p:spPr>
          <a:xfrm>
            <a:off x="646113" y="2052918"/>
            <a:ext cx="4165146" cy="4195481"/>
          </a:xfrm>
        </p:spPr>
        <p:txBody>
          <a:bodyPr>
            <a:normAutofit/>
          </a:bodyPr>
          <a:lstStyle/>
          <a:p>
            <a:r>
              <a:rPr lang="en-US" dirty="0">
                <a:hlinkClick r:id="rId4"/>
              </a:rPr>
              <a:t>http://elfoxero.github.io/html5notifications/</a:t>
            </a:r>
            <a:endParaRPr lang="en-US" dirty="0"/>
          </a:p>
          <a:p>
            <a:r>
              <a:rPr lang="en-US" dirty="0"/>
              <a:t>Enter a title, message, link to an icon, and determine when the notification should appear.</a:t>
            </a:r>
          </a:p>
          <a:p>
            <a:r>
              <a:rPr lang="en-US" dirty="0"/>
              <a:t>Click on display notification to test it.</a:t>
            </a:r>
          </a:p>
        </p:txBody>
      </p:sp>
    </p:spTree>
    <p:extLst>
      <p:ext uri="{BB962C8B-B14F-4D97-AF65-F5344CB8AC3E}">
        <p14:creationId xmlns:p14="http://schemas.microsoft.com/office/powerpoint/2010/main" val="199496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D382-0A32-4930-A17D-B426BB704D0E}"/>
              </a:ext>
            </a:extLst>
          </p:cNvPr>
          <p:cNvSpPr>
            <a:spLocks noGrp="1"/>
          </p:cNvSpPr>
          <p:nvPr>
            <p:ph type="title"/>
          </p:nvPr>
        </p:nvSpPr>
        <p:spPr/>
        <p:txBody>
          <a:bodyPr/>
          <a:lstStyle/>
          <a:p>
            <a:r>
              <a:rPr lang="en-US" dirty="0"/>
              <a:t>Interactive Components</a:t>
            </a:r>
          </a:p>
        </p:txBody>
      </p:sp>
      <p:sp>
        <p:nvSpPr>
          <p:cNvPr id="3" name="Content Placeholder 2">
            <a:extLst>
              <a:ext uri="{FF2B5EF4-FFF2-40B4-BE49-F238E27FC236}">
                <a16:creationId xmlns:a16="http://schemas.microsoft.com/office/drawing/2014/main" id="{EF67F6BC-A32B-4FB7-BA73-09C5587266C4}"/>
              </a:ext>
            </a:extLst>
          </p:cNvPr>
          <p:cNvSpPr>
            <a:spLocks noGrp="1"/>
          </p:cNvSpPr>
          <p:nvPr>
            <p:ph idx="1"/>
          </p:nvPr>
        </p:nvSpPr>
        <p:spPr/>
        <p:txBody>
          <a:bodyPr/>
          <a:lstStyle/>
          <a:p>
            <a:r>
              <a:rPr lang="en-US" dirty="0"/>
              <a:t>Bootstrap also offers interactive components such as dialogs, dropdown menus, and tooltips, which are designed to enhance user experience when the site is viewed on devices with touchscreens.</a:t>
            </a:r>
          </a:p>
          <a:p>
            <a:r>
              <a:rPr lang="en-US" dirty="0"/>
              <a:t>When you design websites, it’s also important to keep accessibility in mind. </a:t>
            </a:r>
          </a:p>
          <a:p>
            <a:r>
              <a:rPr lang="en-US" dirty="0"/>
              <a:t>Some end users will need assistive technologies, such as screen readers to view your site.</a:t>
            </a:r>
            <a:br>
              <a:rPr lang="en-US" dirty="0"/>
            </a:br>
            <a:endParaRPr lang="en-US" dirty="0"/>
          </a:p>
        </p:txBody>
      </p:sp>
    </p:spTree>
    <p:extLst>
      <p:ext uri="{BB962C8B-B14F-4D97-AF65-F5344CB8AC3E}">
        <p14:creationId xmlns:p14="http://schemas.microsoft.com/office/powerpoint/2010/main" val="150694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7"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p:cNvPicPr>
            <a:picLocks noChangeAspect="1"/>
          </p:cNvPicPr>
          <p:nvPr/>
        </p:nvPicPr>
        <p:blipFill>
          <a:blip r:embed="rId2"/>
          <a:stretch>
            <a:fillRect/>
          </a:stretch>
        </p:blipFill>
        <p:spPr>
          <a:xfrm>
            <a:off x="5048451" y="2613266"/>
            <a:ext cx="6495847" cy="2241066"/>
          </a:xfrm>
          <a:prstGeom prst="rect">
            <a:avLst/>
          </a:prstGeom>
          <a:effectLst/>
        </p:spPr>
      </p:pic>
      <p:sp>
        <p:nvSpPr>
          <p:cNvPr id="2" name="Title 1"/>
          <p:cNvSpPr>
            <a:spLocks noGrp="1"/>
          </p:cNvSpPr>
          <p:nvPr>
            <p:ph type="title"/>
          </p:nvPr>
        </p:nvSpPr>
        <p:spPr>
          <a:xfrm>
            <a:off x="643855" y="1447799"/>
            <a:ext cx="3108626" cy="1444752"/>
          </a:xfrm>
        </p:spPr>
        <p:txBody>
          <a:bodyPr anchor="b">
            <a:normAutofit/>
          </a:bodyPr>
          <a:lstStyle/>
          <a:p>
            <a:pPr>
              <a:lnSpc>
                <a:spcPct val="90000"/>
              </a:lnSpc>
            </a:pPr>
            <a:r>
              <a:rPr lang="en-US" sz="2700"/>
              <a:t>Sample Notification – Code Generator</a:t>
            </a:r>
          </a:p>
        </p:txBody>
      </p:sp>
      <p:sp>
        <p:nvSpPr>
          <p:cNvPr id="3" name="Content Placeholder 2"/>
          <p:cNvSpPr>
            <a:spLocks noGrp="1"/>
          </p:cNvSpPr>
          <p:nvPr>
            <p:ph idx="1"/>
          </p:nvPr>
        </p:nvSpPr>
        <p:spPr>
          <a:xfrm>
            <a:off x="643855" y="3072385"/>
            <a:ext cx="3108057" cy="2947415"/>
          </a:xfrm>
        </p:spPr>
        <p:txBody>
          <a:bodyPr>
            <a:normAutofit/>
          </a:bodyPr>
          <a:lstStyle/>
          <a:p>
            <a:r>
              <a:rPr lang="en-US" sz="1400" dirty="0"/>
              <a:t>Click on Get code to copy the code you need to insert to your webpage.</a:t>
            </a:r>
          </a:p>
          <a:p>
            <a:r>
              <a:rPr lang="en-US" sz="1400" dirty="0"/>
              <a:t>Click to display with a button or link</a:t>
            </a:r>
          </a:p>
          <a:p>
            <a:r>
              <a:rPr lang="en-US" sz="1400" dirty="0"/>
              <a:t>Highlight and copy the code.</a:t>
            </a:r>
          </a:p>
        </p:txBody>
      </p:sp>
    </p:spTree>
    <p:extLst>
      <p:ext uri="{BB962C8B-B14F-4D97-AF65-F5344CB8AC3E}">
        <p14:creationId xmlns:p14="http://schemas.microsoft.com/office/powerpoint/2010/main" val="64254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 name="Picture 9" descr="A screenshot of a computer&#10;&#10;Description generated with very high confidence"/>
          <p:cNvPicPr>
            <a:picLocks noChangeAspect="1"/>
          </p:cNvPicPr>
          <p:nvPr/>
        </p:nvPicPr>
        <p:blipFill>
          <a:blip r:embed="rId2"/>
          <a:stretch>
            <a:fillRect/>
          </a:stretch>
        </p:blipFill>
        <p:spPr>
          <a:xfrm>
            <a:off x="5308139" y="1447799"/>
            <a:ext cx="5976471" cy="4572001"/>
          </a:xfrm>
          <a:prstGeom prst="rect">
            <a:avLst/>
          </a:prstGeom>
          <a:effectLst/>
        </p:spPr>
      </p:pic>
      <p:sp>
        <p:nvSpPr>
          <p:cNvPr id="2" name="Title 1"/>
          <p:cNvSpPr>
            <a:spLocks noGrp="1"/>
          </p:cNvSpPr>
          <p:nvPr>
            <p:ph type="title"/>
          </p:nvPr>
        </p:nvSpPr>
        <p:spPr>
          <a:xfrm>
            <a:off x="643855" y="1447799"/>
            <a:ext cx="3108626" cy="1444752"/>
          </a:xfrm>
        </p:spPr>
        <p:txBody>
          <a:bodyPr anchor="b">
            <a:normAutofit/>
          </a:bodyPr>
          <a:lstStyle/>
          <a:p>
            <a:pPr>
              <a:lnSpc>
                <a:spcPct val="90000"/>
              </a:lnSpc>
            </a:pPr>
            <a:r>
              <a:rPr lang="en-US" sz="2700"/>
              <a:t>Sample Notification – Code Generator</a:t>
            </a:r>
          </a:p>
        </p:txBody>
      </p:sp>
      <p:sp>
        <p:nvSpPr>
          <p:cNvPr id="3" name="Content Placeholder 2"/>
          <p:cNvSpPr>
            <a:spLocks noGrp="1"/>
          </p:cNvSpPr>
          <p:nvPr>
            <p:ph idx="1"/>
          </p:nvPr>
        </p:nvSpPr>
        <p:spPr>
          <a:xfrm>
            <a:off x="643855" y="3072385"/>
            <a:ext cx="3108057" cy="2947415"/>
          </a:xfrm>
        </p:spPr>
        <p:txBody>
          <a:bodyPr>
            <a:normAutofit/>
          </a:bodyPr>
          <a:lstStyle/>
          <a:p>
            <a:r>
              <a:rPr lang="en-US" sz="1400" dirty="0"/>
              <a:t>Paste the code in the &lt;head&gt; section of your HTML or PHP page.</a:t>
            </a:r>
          </a:p>
          <a:p>
            <a:r>
              <a:rPr lang="en-US" sz="1400" dirty="0"/>
              <a:t>Paste the line containing the button where you’d like it to appear on our page.</a:t>
            </a:r>
          </a:p>
        </p:txBody>
      </p:sp>
    </p:spTree>
    <p:extLst>
      <p:ext uri="{BB962C8B-B14F-4D97-AF65-F5344CB8AC3E}">
        <p14:creationId xmlns:p14="http://schemas.microsoft.com/office/powerpoint/2010/main" val="340943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6"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p:cNvPicPr>
            <a:picLocks noChangeAspect="1"/>
          </p:cNvPicPr>
          <p:nvPr/>
        </p:nvPicPr>
        <p:blipFill>
          <a:blip r:embed="rId2"/>
          <a:stretch>
            <a:fillRect/>
          </a:stretch>
        </p:blipFill>
        <p:spPr>
          <a:xfrm>
            <a:off x="6193880" y="647699"/>
            <a:ext cx="5250530" cy="3242202"/>
          </a:xfrm>
          <a:prstGeom prst="rect">
            <a:avLst/>
          </a:prstGeom>
          <a:effectLst/>
        </p:spPr>
      </p:pic>
      <p:sp>
        <p:nvSpPr>
          <p:cNvPr id="70" name="Rectangle 6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A screenshot of a cell phone&#10;&#10;Description generated with very high confidence"/>
          <p:cNvPicPr>
            <a:picLocks noChangeAspect="1"/>
          </p:cNvPicPr>
          <p:nvPr/>
        </p:nvPicPr>
        <p:blipFill>
          <a:blip r:embed="rId3"/>
          <a:stretch>
            <a:fillRect/>
          </a:stretch>
        </p:blipFill>
        <p:spPr>
          <a:xfrm>
            <a:off x="6094410" y="4191951"/>
            <a:ext cx="5449471" cy="1950336"/>
          </a:xfrm>
          <a:prstGeom prst="rect">
            <a:avLst/>
          </a:prstGeom>
          <a:effectLst/>
        </p:spPr>
      </p:pic>
      <p:sp>
        <p:nvSpPr>
          <p:cNvPr id="2" name="Title 1"/>
          <p:cNvSpPr>
            <a:spLocks noGrp="1"/>
          </p:cNvSpPr>
          <p:nvPr>
            <p:ph type="title"/>
          </p:nvPr>
        </p:nvSpPr>
        <p:spPr>
          <a:xfrm>
            <a:off x="646112" y="452718"/>
            <a:ext cx="4165580" cy="1400530"/>
          </a:xfrm>
        </p:spPr>
        <p:txBody>
          <a:bodyPr>
            <a:normAutofit/>
          </a:bodyPr>
          <a:lstStyle/>
          <a:p>
            <a:pPr>
              <a:lnSpc>
                <a:spcPct val="80000"/>
              </a:lnSpc>
            </a:pPr>
            <a:r>
              <a:rPr lang="en-US" sz="3300"/>
              <a:t>Sample Notification – Code Generator</a:t>
            </a:r>
          </a:p>
        </p:txBody>
      </p:sp>
      <p:sp>
        <p:nvSpPr>
          <p:cNvPr id="3" name="Content Placeholder 2"/>
          <p:cNvSpPr>
            <a:spLocks noGrp="1"/>
          </p:cNvSpPr>
          <p:nvPr>
            <p:ph idx="1"/>
          </p:nvPr>
        </p:nvSpPr>
        <p:spPr>
          <a:xfrm>
            <a:off x="646113" y="2052918"/>
            <a:ext cx="4165146" cy="4195481"/>
          </a:xfrm>
        </p:spPr>
        <p:txBody>
          <a:bodyPr>
            <a:normAutofit/>
          </a:bodyPr>
          <a:lstStyle/>
          <a:p>
            <a:r>
              <a:rPr lang="en-US"/>
              <a:t>Commit and sync your git repo and test your page.</a:t>
            </a:r>
          </a:p>
          <a:p>
            <a:r>
              <a:rPr lang="en-US"/>
              <a:t>Here’s my test: </a:t>
            </a:r>
            <a:r>
              <a:rPr lang="en-US">
                <a:hlinkClick r:id="rId4"/>
              </a:rPr>
              <a:t>https://dcrasmlecture1.azurewebsites.net/week5/index.html</a:t>
            </a:r>
            <a:r>
              <a:rPr lang="en-US"/>
              <a:t> </a:t>
            </a:r>
          </a:p>
        </p:txBody>
      </p:sp>
    </p:spTree>
    <p:extLst>
      <p:ext uri="{BB962C8B-B14F-4D97-AF65-F5344CB8AC3E}">
        <p14:creationId xmlns:p14="http://schemas.microsoft.com/office/powerpoint/2010/main" val="4227576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APIs</a:t>
            </a:r>
          </a:p>
        </p:txBody>
      </p:sp>
      <p:sp>
        <p:nvSpPr>
          <p:cNvPr id="3" name="Content Placeholder 2"/>
          <p:cNvSpPr>
            <a:spLocks noGrp="1"/>
          </p:cNvSpPr>
          <p:nvPr>
            <p:ph idx="1"/>
          </p:nvPr>
        </p:nvSpPr>
        <p:spPr/>
        <p:txBody>
          <a:bodyPr/>
          <a:lstStyle/>
          <a:p>
            <a:r>
              <a:rPr lang="en-US" dirty="0"/>
              <a:t>Additional Resources: </a:t>
            </a:r>
            <a:r>
              <a:rPr lang="en-US" dirty="0">
                <a:hlinkClick r:id="rId2"/>
              </a:rPr>
              <a:t>https://developer.mozilla.org/en-US/docs/Web/API/Notifications_API/Using_the_Notifications_API</a:t>
            </a:r>
            <a:r>
              <a:rPr lang="en-US" dirty="0"/>
              <a:t> </a:t>
            </a:r>
          </a:p>
          <a:p>
            <a:r>
              <a:rPr lang="en-US" dirty="0"/>
              <a:t>Sample To-do app with notifications: </a:t>
            </a:r>
            <a:r>
              <a:rPr lang="en-US" dirty="0">
                <a:hlinkClick r:id="rId3"/>
              </a:rPr>
              <a:t>http://mdn.github.io/to-do-notifications/</a:t>
            </a:r>
            <a:r>
              <a:rPr lang="en-US" dirty="0"/>
              <a:t> (yes it’s really ugly! But shows how the API can be used)</a:t>
            </a:r>
          </a:p>
          <a:p>
            <a:r>
              <a:rPr lang="en-US" dirty="0"/>
              <a:t>Another sample app: </a:t>
            </a:r>
            <a:r>
              <a:rPr lang="en-US" dirty="0">
                <a:hlinkClick r:id="rId4"/>
              </a:rPr>
              <a:t>http://mdn.github.io/emogotchi/</a:t>
            </a:r>
            <a:r>
              <a:rPr lang="en-US" dirty="0"/>
              <a:t>  (yes it’s really ugly too!)</a:t>
            </a:r>
          </a:p>
        </p:txBody>
      </p:sp>
    </p:spTree>
    <p:extLst>
      <p:ext uri="{BB962C8B-B14F-4D97-AF65-F5344CB8AC3E}">
        <p14:creationId xmlns:p14="http://schemas.microsoft.com/office/powerpoint/2010/main" val="3639816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25" name="Picture 9">
            <a:extLst>
              <a:ext uri="{FF2B5EF4-FFF2-40B4-BE49-F238E27FC236}">
                <a16:creationId xmlns:a16="http://schemas.microsoft.com/office/drawing/2014/main" id="{C9134821-5D8B-4373-BA74-CFE9AB35A55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27" name="Picture 11">
            <a:extLst>
              <a:ext uri="{FF2B5EF4-FFF2-40B4-BE49-F238E27FC236}">
                <a16:creationId xmlns:a16="http://schemas.microsoft.com/office/drawing/2014/main" id="{5965195F-79F5-4911-907D-13CB3F53435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3">
            <a:extLst>
              <a:ext uri="{FF2B5EF4-FFF2-40B4-BE49-F238E27FC236}">
                <a16:creationId xmlns:a16="http://schemas.microsoft.com/office/drawing/2014/main" id="{8A610DC7-FE1B-47B9-8452-CFC389786C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5">
            <a:extLst>
              <a:ext uri="{FF2B5EF4-FFF2-40B4-BE49-F238E27FC236}">
                <a16:creationId xmlns:a16="http://schemas.microsoft.com/office/drawing/2014/main" id="{2742ADC1-2286-40B7-A3C6-D6C3362FA04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7">
            <a:extLst>
              <a:ext uri="{FF2B5EF4-FFF2-40B4-BE49-F238E27FC236}">
                <a16:creationId xmlns:a16="http://schemas.microsoft.com/office/drawing/2014/main" id="{C878FBDC-78F2-4D49-8DB3-1A48CA9F7FC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2" name="Rectangle 19">
            <a:extLst>
              <a:ext uri="{FF2B5EF4-FFF2-40B4-BE49-F238E27FC236}">
                <a16:creationId xmlns:a16="http://schemas.microsoft.com/office/drawing/2014/main" id="{DC9A0934-0C2C-4565-9290-A345B19BD9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21">
            <a:extLst>
              <a:ext uri="{FF2B5EF4-FFF2-40B4-BE49-F238E27FC236}">
                <a16:creationId xmlns:a16="http://schemas.microsoft.com/office/drawing/2014/main" id="{6B42653A-00F8-40F8-9BAA-AFDE65366F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3">
            <a:extLst>
              <a:ext uri="{FF2B5EF4-FFF2-40B4-BE49-F238E27FC236}">
                <a16:creationId xmlns:a16="http://schemas.microsoft.com/office/drawing/2014/main" id="{5D85582E-5C24-4E50-94D0-EBDFCAF82A7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16">
            <a:extLst>
              <a:ext uri="{FF2B5EF4-FFF2-40B4-BE49-F238E27FC236}">
                <a16:creationId xmlns:a16="http://schemas.microsoft.com/office/drawing/2014/main" id="{D2CF7175-D926-4ED8-BF71-C9046B886D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36" name="Freeform 5">
            <a:extLst>
              <a:ext uri="{FF2B5EF4-FFF2-40B4-BE49-F238E27FC236}">
                <a16:creationId xmlns:a16="http://schemas.microsoft.com/office/drawing/2014/main" id="{CE21D3E3-E417-4B15-9ACE-327E9B12B4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a:extLst>
              <a:ext uri="{FF2B5EF4-FFF2-40B4-BE49-F238E27FC236}">
                <a16:creationId xmlns:a16="http://schemas.microsoft.com/office/drawing/2014/main" id="{11589305-6C22-43A6-A8B5-F2B75208DB69}"/>
              </a:ext>
            </a:extLst>
          </p:cNvPr>
          <p:cNvPicPr>
            <a:picLocks noChangeAspect="1"/>
          </p:cNvPicPr>
          <p:nvPr/>
        </p:nvPicPr>
        <p:blipFill>
          <a:blip r:embed="rId7"/>
          <a:stretch>
            <a:fillRect/>
          </a:stretch>
        </p:blipFill>
        <p:spPr>
          <a:xfrm>
            <a:off x="635458" y="640081"/>
            <a:ext cx="8896874" cy="3291844"/>
          </a:xfrm>
          <a:prstGeom prst="rect">
            <a:avLst/>
          </a:prstGeom>
          <a:effectLst/>
        </p:spPr>
      </p:pic>
      <p:sp>
        <p:nvSpPr>
          <p:cNvPr id="2" name="Title 1">
            <a:extLst>
              <a:ext uri="{FF2B5EF4-FFF2-40B4-BE49-F238E27FC236}">
                <a16:creationId xmlns:a16="http://schemas.microsoft.com/office/drawing/2014/main" id="{BAD86E03-1DA6-48A1-AFF6-F4419285FA96}"/>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2300"/>
              <a:t>Another example: Bootstrap Notification Generator + code</a:t>
            </a:r>
            <a:br>
              <a:rPr lang="en-US" sz="2300"/>
            </a:br>
            <a:endParaRPr lang="en-US" sz="2300"/>
          </a:p>
        </p:txBody>
      </p:sp>
      <p:sp>
        <p:nvSpPr>
          <p:cNvPr id="3" name="Content Placeholder 2">
            <a:extLst>
              <a:ext uri="{FF2B5EF4-FFF2-40B4-BE49-F238E27FC236}">
                <a16:creationId xmlns:a16="http://schemas.microsoft.com/office/drawing/2014/main" id="{1BACAE12-41EC-42DB-8CC8-827119E5684D}"/>
              </a:ext>
            </a:extLst>
          </p:cNvPr>
          <p:cNvSpPr>
            <a:spLocks noGrp="1"/>
          </p:cNvSpPr>
          <p:nvPr>
            <p:ph idx="1"/>
          </p:nvPr>
        </p:nvSpPr>
        <p:spPr>
          <a:xfrm>
            <a:off x="636916" y="5722374"/>
            <a:ext cx="9149349" cy="487924"/>
          </a:xfrm>
        </p:spPr>
        <p:txBody>
          <a:bodyPr vert="horz" lIns="91440" tIns="45720" rIns="91440" bIns="45720" rtlCol="0" anchor="t">
            <a:normAutofit/>
          </a:bodyPr>
          <a:lstStyle/>
          <a:p>
            <a:pPr marL="0" indent="0">
              <a:buNone/>
            </a:pPr>
            <a:r>
              <a:rPr lang="en-US" cap="all">
                <a:solidFill>
                  <a:schemeClr val="accent1">
                    <a:lumMod val="60000"/>
                    <a:lumOff val="40000"/>
                  </a:schemeClr>
                </a:solidFill>
                <a:hlinkClick r:id="rId8"/>
              </a:rPr>
              <a:t>https://codepen.io/Vagelis90/pen/pJWEGR</a:t>
            </a:r>
            <a:r>
              <a:rPr lang="en-US" cap="all">
                <a:solidFill>
                  <a:schemeClr val="accent1">
                    <a:lumMod val="60000"/>
                    <a:lumOff val="40000"/>
                  </a:schemeClr>
                </a:solidFill>
              </a:rPr>
              <a:t> </a:t>
            </a:r>
          </a:p>
        </p:txBody>
      </p:sp>
    </p:spTree>
    <p:extLst>
      <p:ext uri="{BB962C8B-B14F-4D97-AF65-F5344CB8AC3E}">
        <p14:creationId xmlns:p14="http://schemas.microsoft.com/office/powerpoint/2010/main" val="38294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F7BDE58-0ECC-49A6-9DB7-511C627DCD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5C3F201-390E-431F-A898-FF15579A0D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23">
            <a:extLst>
              <a:ext uri="{FF2B5EF4-FFF2-40B4-BE49-F238E27FC236}">
                <a16:creationId xmlns:a16="http://schemas.microsoft.com/office/drawing/2014/main" id="{0A572471-0C9B-4CD2-8129-2A8B5EFDBA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7" name="Freeform 5">
            <a:extLst>
              <a:ext uri="{FF2B5EF4-FFF2-40B4-BE49-F238E27FC236}">
                <a16:creationId xmlns:a16="http://schemas.microsoft.com/office/drawing/2014/main" id="{7B2C3B2A-CAE9-4185-9A15-823239C61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3"/>
          <a:stretch>
            <a:fillRect/>
          </a:stretch>
        </p:blipFill>
        <p:spPr>
          <a:xfrm>
            <a:off x="5048452" y="1747175"/>
            <a:ext cx="3148022" cy="1589751"/>
          </a:xfrm>
          <a:prstGeom prst="rect">
            <a:avLst/>
          </a:prstGeom>
          <a:effectLst/>
        </p:spPr>
      </p:pic>
      <p:pic>
        <p:nvPicPr>
          <p:cNvPr id="5" name="Picture 4"/>
          <p:cNvPicPr>
            <a:picLocks noChangeAspect="1"/>
          </p:cNvPicPr>
          <p:nvPr/>
        </p:nvPicPr>
        <p:blipFill>
          <a:blip r:embed="rId4"/>
          <a:stretch>
            <a:fillRect/>
          </a:stretch>
        </p:blipFill>
        <p:spPr>
          <a:xfrm>
            <a:off x="5048452" y="4479411"/>
            <a:ext cx="3148022" cy="892273"/>
          </a:xfrm>
          <a:prstGeom prst="rect">
            <a:avLst/>
          </a:prstGeom>
          <a:effectLst/>
        </p:spPr>
      </p:pic>
      <p:pic>
        <p:nvPicPr>
          <p:cNvPr id="6" name="Picture 5"/>
          <p:cNvPicPr>
            <a:picLocks noChangeAspect="1"/>
          </p:cNvPicPr>
          <p:nvPr/>
        </p:nvPicPr>
        <p:blipFill>
          <a:blip r:embed="rId5"/>
          <a:stretch>
            <a:fillRect/>
          </a:stretch>
        </p:blipFill>
        <p:spPr>
          <a:xfrm>
            <a:off x="8394091" y="2509901"/>
            <a:ext cx="3148022" cy="2447796"/>
          </a:xfrm>
          <a:prstGeom prst="rect">
            <a:avLst/>
          </a:prstGeom>
          <a:effectLst/>
        </p:spPr>
      </p:pic>
      <p:sp>
        <p:nvSpPr>
          <p:cNvPr id="2" name="Title 1"/>
          <p:cNvSpPr>
            <a:spLocks noGrp="1"/>
          </p:cNvSpPr>
          <p:nvPr>
            <p:ph type="title"/>
          </p:nvPr>
        </p:nvSpPr>
        <p:spPr>
          <a:xfrm>
            <a:off x="646111" y="1447799"/>
            <a:ext cx="3105075" cy="1444750"/>
          </a:xfrm>
        </p:spPr>
        <p:txBody>
          <a:bodyPr anchor="b">
            <a:normAutofit/>
          </a:bodyPr>
          <a:lstStyle/>
          <a:p>
            <a:pPr lvl="0">
              <a:lnSpc>
                <a:spcPct val="90000"/>
              </a:lnSpc>
            </a:pPr>
            <a:r>
              <a:rPr lang="en-US" sz="2700"/>
              <a:t>Another Example of Notifications APIs</a:t>
            </a:r>
          </a:p>
        </p:txBody>
      </p:sp>
      <p:sp>
        <p:nvSpPr>
          <p:cNvPr id="3" name="Content Placeholder 2"/>
          <p:cNvSpPr>
            <a:spLocks noGrp="1"/>
          </p:cNvSpPr>
          <p:nvPr>
            <p:ph idx="1"/>
          </p:nvPr>
        </p:nvSpPr>
        <p:spPr>
          <a:xfrm>
            <a:off x="646111" y="3088493"/>
            <a:ext cx="3104751" cy="2931307"/>
          </a:xfrm>
        </p:spPr>
        <p:txBody>
          <a:bodyPr>
            <a:normAutofit/>
          </a:bodyPr>
          <a:lstStyle/>
          <a:p>
            <a:pPr lvl="0">
              <a:lnSpc>
                <a:spcPct val="90000"/>
              </a:lnSpc>
            </a:pPr>
            <a:r>
              <a:rPr lang="en-US" sz="1600" dirty="0" err="1"/>
              <a:t>Toastr</a:t>
            </a:r>
            <a:endParaRPr lang="en-US" sz="1600" dirty="0"/>
          </a:p>
          <a:p>
            <a:pPr lvl="1">
              <a:lnSpc>
                <a:spcPct val="90000"/>
              </a:lnSpc>
            </a:pPr>
            <a:r>
              <a:rPr lang="en-US" sz="1600" dirty="0"/>
              <a:t>Sample Code: </a:t>
            </a:r>
            <a:r>
              <a:rPr lang="en-US" sz="1600" dirty="0">
                <a:hlinkClick r:id="rId6"/>
              </a:rPr>
              <a:t>http://1drv.ms/1TOWhzb</a:t>
            </a:r>
            <a:endParaRPr lang="en-US" sz="1600" dirty="0"/>
          </a:p>
          <a:p>
            <a:pPr lvl="1">
              <a:lnSpc>
                <a:spcPct val="90000"/>
              </a:lnSpc>
            </a:pPr>
            <a:r>
              <a:rPr lang="en-US" sz="1600" dirty="0"/>
              <a:t>You can use the demo site to customize your notification: </a:t>
            </a:r>
            <a:r>
              <a:rPr lang="en-US" sz="1600" dirty="0">
                <a:hlinkClick r:id="rId7"/>
              </a:rPr>
              <a:t>http://codeseven.github.io/toastr/demo.html</a:t>
            </a:r>
            <a:r>
              <a:rPr lang="en-US" sz="1600" dirty="0"/>
              <a:t> </a:t>
            </a:r>
          </a:p>
        </p:txBody>
      </p:sp>
    </p:spTree>
    <p:extLst>
      <p:ext uri="{BB962C8B-B14F-4D97-AF65-F5344CB8AC3E}">
        <p14:creationId xmlns:p14="http://schemas.microsoft.com/office/powerpoint/2010/main" val="838150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981C-0753-4A9D-8AAD-CFAF8A69C832}"/>
              </a:ext>
            </a:extLst>
          </p:cNvPr>
          <p:cNvSpPr>
            <a:spLocks noGrp="1"/>
          </p:cNvSpPr>
          <p:nvPr>
            <p:ph type="title"/>
          </p:nvPr>
        </p:nvSpPr>
        <p:spPr/>
        <p:txBody>
          <a:bodyPr/>
          <a:lstStyle/>
          <a:p>
            <a:r>
              <a:rPr lang="en-US" dirty="0"/>
              <a:t>Live Lecture Keyword…</a:t>
            </a:r>
          </a:p>
        </p:txBody>
      </p:sp>
      <p:sp>
        <p:nvSpPr>
          <p:cNvPr id="3" name="Content Placeholder 2">
            <a:extLst>
              <a:ext uri="{FF2B5EF4-FFF2-40B4-BE49-F238E27FC236}">
                <a16:creationId xmlns:a16="http://schemas.microsoft.com/office/drawing/2014/main" id="{A1176FB1-26D0-46A7-8ED7-CA97F4898661}"/>
              </a:ext>
            </a:extLst>
          </p:cNvPr>
          <p:cNvSpPr>
            <a:spLocks noGrp="1"/>
          </p:cNvSpPr>
          <p:nvPr>
            <p:ph idx="1"/>
          </p:nvPr>
        </p:nvSpPr>
        <p:spPr/>
        <p:txBody>
          <a:bodyPr/>
          <a:lstStyle/>
          <a:p>
            <a:r>
              <a:rPr lang="en-US" dirty="0"/>
              <a:t>Don’t forget to enter this for the Live Lecture Quiz!</a:t>
            </a:r>
          </a:p>
        </p:txBody>
      </p:sp>
    </p:spTree>
    <p:extLst>
      <p:ext uri="{BB962C8B-B14F-4D97-AF65-F5344CB8AC3E}">
        <p14:creationId xmlns:p14="http://schemas.microsoft.com/office/powerpoint/2010/main" val="206797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882C-8AA8-4683-A361-D83DC350883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EFE3FF6-38F6-4B47-B240-6962DBEE161C}"/>
              </a:ext>
            </a:extLst>
          </p:cNvPr>
          <p:cNvSpPr>
            <a:spLocks noGrp="1"/>
          </p:cNvSpPr>
          <p:nvPr>
            <p:ph idx="1"/>
          </p:nvPr>
        </p:nvSpPr>
        <p:spPr/>
        <p:txBody>
          <a:bodyPr>
            <a:normAutofit fontScale="85000" lnSpcReduction="10000"/>
          </a:bodyPr>
          <a:lstStyle/>
          <a:p>
            <a:r>
              <a:rPr lang="en-US" dirty="0"/>
              <a:t>For example, think of how you navigate using a mouse versus a touchscreen. Menus and scrolling through a page can be very different experiences depending on whether you are using a desktop compared to a mobile phone or iPad.</a:t>
            </a:r>
          </a:p>
          <a:p>
            <a:r>
              <a:rPr lang="en-US" dirty="0"/>
              <a:t>On a desktop, you’d most likely use a mouse to scroll or click, whereas on a mobile device or tablet, you’d swipe left, right, up, and down. Therefore, the site needs to have interactive components that allow ease of navigation across devices and browsers.</a:t>
            </a:r>
          </a:p>
          <a:p>
            <a:r>
              <a:rPr lang="en-US" dirty="0"/>
              <a:t>Another factor you should always consider when developing sites is color contrast. Bootstrap’s default color palette dictates the colors used for buttons, alerts, and validation. You should consult the </a:t>
            </a:r>
            <a:r>
              <a:rPr lang="en-US" dirty="0">
                <a:hlinkClick r:id="rId2"/>
              </a:rPr>
              <a:t>WCAG color contrast ratio</a:t>
            </a:r>
            <a:r>
              <a:rPr lang="en-US" dirty="0"/>
              <a:t> to manually modify the default colors to meet accessibility standards.</a:t>
            </a:r>
          </a:p>
          <a:p>
            <a:r>
              <a:rPr lang="en-US" dirty="0"/>
              <a:t>At times, you may need to hide content, but it still needs to be accessible to assistive technologies, such as screen readers. For example, any warning pop-ups or information notices, should be adapted.</a:t>
            </a:r>
          </a:p>
        </p:txBody>
      </p:sp>
    </p:spTree>
    <p:extLst>
      <p:ext uri="{BB962C8B-B14F-4D97-AF65-F5344CB8AC3E}">
        <p14:creationId xmlns:p14="http://schemas.microsoft.com/office/powerpoint/2010/main" val="302629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BEE-BCB5-4096-9473-21F3328A2DB4}"/>
              </a:ext>
            </a:extLst>
          </p:cNvPr>
          <p:cNvSpPr>
            <a:spLocks noGrp="1"/>
          </p:cNvSpPr>
          <p:nvPr>
            <p:ph type="title"/>
          </p:nvPr>
        </p:nvSpPr>
        <p:spPr/>
        <p:txBody>
          <a:bodyPr/>
          <a:lstStyle/>
          <a:p>
            <a:r>
              <a:rPr lang="en-US" dirty="0"/>
              <a:t>Web Accessibility Laws and Policies</a:t>
            </a:r>
          </a:p>
        </p:txBody>
      </p:sp>
      <p:sp>
        <p:nvSpPr>
          <p:cNvPr id="3" name="Content Placeholder 2">
            <a:extLst>
              <a:ext uri="{FF2B5EF4-FFF2-40B4-BE49-F238E27FC236}">
                <a16:creationId xmlns:a16="http://schemas.microsoft.com/office/drawing/2014/main" id="{6E512F61-3F60-452A-BEE5-BEA7A27CDD09}"/>
              </a:ext>
            </a:extLst>
          </p:cNvPr>
          <p:cNvSpPr>
            <a:spLocks noGrp="1"/>
          </p:cNvSpPr>
          <p:nvPr>
            <p:ph idx="1"/>
          </p:nvPr>
        </p:nvSpPr>
        <p:spPr/>
        <p:txBody>
          <a:bodyPr>
            <a:normAutofit fontScale="92500" lnSpcReduction="20000"/>
          </a:bodyPr>
          <a:lstStyle/>
          <a:p>
            <a:r>
              <a:rPr lang="en-US" dirty="0">
                <a:hlinkClick r:id="rId2"/>
              </a:rPr>
              <a:t>https://www.w3.org/WAI/Policy/policy/united-states/</a:t>
            </a:r>
            <a:endParaRPr lang="en-US" dirty="0"/>
          </a:p>
          <a:p>
            <a:r>
              <a:rPr lang="en-US" dirty="0">
                <a:hlinkClick r:id="rId3"/>
              </a:rPr>
              <a:t>https://www.section508.gov/section508_faqs</a:t>
            </a:r>
            <a:r>
              <a:rPr lang="en-US" dirty="0"/>
              <a:t> </a:t>
            </a:r>
          </a:p>
          <a:p>
            <a:r>
              <a:rPr lang="en-US" dirty="0"/>
              <a:t>Section </a:t>
            </a:r>
            <a:r>
              <a:rPr lang="en-US" b="1" dirty="0"/>
              <a:t>508</a:t>
            </a:r>
            <a:r>
              <a:rPr lang="en-US" dirty="0"/>
              <a:t>, an amendment to the United States Workforce Rehabilitation Act of 1973, is a federal law mandating that all electronic and information technology developed, procured, maintained, or used by the federal government be accessible to people with disabilities.</a:t>
            </a:r>
          </a:p>
          <a:p>
            <a:r>
              <a:rPr lang="en-US" dirty="0"/>
              <a:t>If you are involved in activities covered under Section 508, you must meet the law's requirements. If the technology is found to be noncompliant, the agency may need to replace it or make it unavailable until it is compliant. This can negatively affect an agency, its mission, and all those who rely on its technological products and services.</a:t>
            </a:r>
          </a:p>
          <a:p>
            <a:r>
              <a:rPr lang="en-US" dirty="0"/>
              <a:t>The costs and time for remediating the technology to meet Section 508 requirements can be much greater than including Section 508 compliance early in development.</a:t>
            </a:r>
          </a:p>
        </p:txBody>
      </p:sp>
    </p:spTree>
    <p:extLst>
      <p:ext uri="{BB962C8B-B14F-4D97-AF65-F5344CB8AC3E}">
        <p14:creationId xmlns:p14="http://schemas.microsoft.com/office/powerpoint/2010/main" val="374071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41"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28" name="Picture 4" descr="https://content.learntoday.info/Learn/CIS4655Cfw_Winter_18/Media/Module_06_images/2017-10-29_20-09-45.jpg">
            <a:extLst>
              <a:ext uri="{FF2B5EF4-FFF2-40B4-BE49-F238E27FC236}">
                <a16:creationId xmlns:a16="http://schemas.microsoft.com/office/drawing/2014/main" id="{E73B2D01-FF12-4AC0-A5AF-EFC36B0D8B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3992" y="2093776"/>
            <a:ext cx="5449889" cy="26704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6B324E-62E0-43CB-BD95-BCB6A13D371A}"/>
              </a:ext>
            </a:extLst>
          </p:cNvPr>
          <p:cNvSpPr>
            <a:spLocks noGrp="1"/>
          </p:cNvSpPr>
          <p:nvPr>
            <p:ph type="title"/>
          </p:nvPr>
        </p:nvSpPr>
        <p:spPr>
          <a:xfrm>
            <a:off x="648931" y="629266"/>
            <a:ext cx="4166510" cy="1622321"/>
          </a:xfrm>
        </p:spPr>
        <p:txBody>
          <a:bodyPr>
            <a:normAutofit/>
          </a:bodyPr>
          <a:lstStyle/>
          <a:p>
            <a:r>
              <a:rPr lang="en-US" dirty="0"/>
              <a:t>Tooltips</a:t>
            </a:r>
          </a:p>
        </p:txBody>
      </p:sp>
      <p:sp>
        <p:nvSpPr>
          <p:cNvPr id="3" name="Content Placeholder 2">
            <a:extLst>
              <a:ext uri="{FF2B5EF4-FFF2-40B4-BE49-F238E27FC236}">
                <a16:creationId xmlns:a16="http://schemas.microsoft.com/office/drawing/2014/main" id="{1F35C2F8-2760-4A8D-AF66-7F7400AD0B80}"/>
              </a:ext>
            </a:extLst>
          </p:cNvPr>
          <p:cNvSpPr>
            <a:spLocks noGrp="1"/>
          </p:cNvSpPr>
          <p:nvPr>
            <p:ph idx="1"/>
          </p:nvPr>
        </p:nvSpPr>
        <p:spPr>
          <a:xfrm>
            <a:off x="648931" y="2438400"/>
            <a:ext cx="4166509" cy="3785419"/>
          </a:xfrm>
        </p:spPr>
        <p:txBody>
          <a:bodyPr>
            <a:normAutofit/>
          </a:bodyPr>
          <a:lstStyle/>
          <a:p>
            <a:pPr>
              <a:lnSpc>
                <a:spcPct val="90000"/>
              </a:lnSpc>
            </a:pPr>
            <a:r>
              <a:rPr lang="en-US" dirty="0"/>
              <a:t>A tooltip is a small pop-up box that appears when the user mouseovers an element. To create a tooltip, you need to add the </a:t>
            </a:r>
            <a:r>
              <a:rPr lang="en-US" i="1" dirty="0"/>
              <a:t>data-toggle=”tooltip”</a:t>
            </a:r>
            <a:r>
              <a:rPr lang="en-US" dirty="0"/>
              <a:t> attribute to an element. The </a:t>
            </a:r>
            <a:r>
              <a:rPr lang="en-US" i="1" dirty="0"/>
              <a:t>title</a:t>
            </a:r>
            <a:r>
              <a:rPr lang="en-US" dirty="0"/>
              <a:t> attribute is used to specify the text that is displayed when the user mouseovers. Tooltips are initialized using jQuery. Note line 7 and 52 in </a:t>
            </a:r>
            <a:r>
              <a:rPr lang="en-US" dirty="0">
                <a:hlinkClick r:id="rId4"/>
              </a:rPr>
              <a:t>Mod6_ex1.html</a:t>
            </a:r>
            <a:r>
              <a:rPr lang="en-US" dirty="0"/>
              <a:t>.</a:t>
            </a:r>
          </a:p>
        </p:txBody>
      </p:sp>
    </p:spTree>
    <p:extLst>
      <p:ext uri="{BB962C8B-B14F-4D97-AF65-F5344CB8AC3E}">
        <p14:creationId xmlns:p14="http://schemas.microsoft.com/office/powerpoint/2010/main" val="128764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75"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26" name="Picture 2" descr="https://content.learntoday.info/Learn/CIS4655Cfw_Winter_18/Media/Module_06_images/2017-10-29_20-06-58.jpg">
            <a:extLst>
              <a:ext uri="{FF2B5EF4-FFF2-40B4-BE49-F238E27FC236}">
                <a16:creationId xmlns:a16="http://schemas.microsoft.com/office/drawing/2014/main" id="{69CCBE75-CFD0-432D-B1C4-732161CC4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514" y="647698"/>
            <a:ext cx="5228844" cy="5562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6B324E-62E0-43CB-BD95-BCB6A13D371A}"/>
              </a:ext>
            </a:extLst>
          </p:cNvPr>
          <p:cNvSpPr>
            <a:spLocks noGrp="1"/>
          </p:cNvSpPr>
          <p:nvPr>
            <p:ph type="title"/>
          </p:nvPr>
        </p:nvSpPr>
        <p:spPr>
          <a:xfrm>
            <a:off x="648931" y="629266"/>
            <a:ext cx="4166510" cy="1622321"/>
          </a:xfrm>
        </p:spPr>
        <p:txBody>
          <a:bodyPr>
            <a:normAutofit/>
          </a:bodyPr>
          <a:lstStyle/>
          <a:p>
            <a:r>
              <a:rPr lang="en-US" dirty="0"/>
              <a:t>Tooltips</a:t>
            </a:r>
          </a:p>
        </p:txBody>
      </p:sp>
      <p:sp>
        <p:nvSpPr>
          <p:cNvPr id="3" name="Content Placeholder 2">
            <a:extLst>
              <a:ext uri="{FF2B5EF4-FFF2-40B4-BE49-F238E27FC236}">
                <a16:creationId xmlns:a16="http://schemas.microsoft.com/office/drawing/2014/main" id="{1F35C2F8-2760-4A8D-AF66-7F7400AD0B80}"/>
              </a:ext>
            </a:extLst>
          </p:cNvPr>
          <p:cNvSpPr>
            <a:spLocks noGrp="1"/>
          </p:cNvSpPr>
          <p:nvPr>
            <p:ph idx="1"/>
          </p:nvPr>
        </p:nvSpPr>
        <p:spPr>
          <a:xfrm>
            <a:off x="648931" y="2438400"/>
            <a:ext cx="4166509" cy="3785419"/>
          </a:xfrm>
        </p:spPr>
        <p:txBody>
          <a:bodyPr>
            <a:normAutofit/>
          </a:bodyPr>
          <a:lstStyle/>
          <a:p>
            <a:pPr>
              <a:lnSpc>
                <a:spcPct val="90000"/>
              </a:lnSpc>
            </a:pPr>
            <a:r>
              <a:rPr lang="en-US" dirty="0"/>
              <a:t>A tooltip is a small pop-up box that appears when the user mouseovers an element. To create a tooltip, you need to add the </a:t>
            </a:r>
            <a:r>
              <a:rPr lang="en-US" i="1" dirty="0"/>
              <a:t>data-toggle=”tooltip”</a:t>
            </a:r>
            <a:r>
              <a:rPr lang="en-US" dirty="0"/>
              <a:t> attribute to an element. The </a:t>
            </a:r>
            <a:r>
              <a:rPr lang="en-US" i="1" dirty="0"/>
              <a:t>title</a:t>
            </a:r>
            <a:r>
              <a:rPr lang="en-US" dirty="0"/>
              <a:t> attribute is used to specify the text that is displayed when the user mouseovers. Tooltips are initialized using jQuery. Note line 7 and 52 in </a:t>
            </a:r>
            <a:r>
              <a:rPr lang="en-US" dirty="0">
                <a:hlinkClick r:id="rId4"/>
              </a:rPr>
              <a:t>Mod6_ex1.html</a:t>
            </a:r>
            <a:r>
              <a:rPr lang="en-US" dirty="0"/>
              <a:t>.</a:t>
            </a:r>
          </a:p>
        </p:txBody>
      </p:sp>
    </p:spTree>
    <p:extLst>
      <p:ext uri="{BB962C8B-B14F-4D97-AF65-F5344CB8AC3E}">
        <p14:creationId xmlns:p14="http://schemas.microsoft.com/office/powerpoint/2010/main" val="201723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75"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074" name="Picture 2" descr="https://content.learntoday.info/Learn/CIS4655Cfw_Winter_18/Media/Module_06_images/2017-10-29_20-18-02.jpg">
            <a:extLst>
              <a:ext uri="{FF2B5EF4-FFF2-40B4-BE49-F238E27FC236}">
                <a16:creationId xmlns:a16="http://schemas.microsoft.com/office/drawing/2014/main" id="{2F014B01-5FFB-4ECC-AC84-811C5E9A7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992" y="2427581"/>
            <a:ext cx="5449889" cy="200283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CE1ADB-C940-4F0A-9DEE-864A044C3887}"/>
              </a:ext>
            </a:extLst>
          </p:cNvPr>
          <p:cNvSpPr>
            <a:spLocks noGrp="1"/>
          </p:cNvSpPr>
          <p:nvPr>
            <p:ph type="title"/>
          </p:nvPr>
        </p:nvSpPr>
        <p:spPr>
          <a:xfrm>
            <a:off x="648931" y="629266"/>
            <a:ext cx="4166510" cy="1622321"/>
          </a:xfrm>
        </p:spPr>
        <p:txBody>
          <a:bodyPr>
            <a:normAutofit/>
          </a:bodyPr>
          <a:lstStyle/>
          <a:p>
            <a:r>
              <a:rPr lang="en-US" dirty="0"/>
              <a:t>Popover</a:t>
            </a:r>
          </a:p>
        </p:txBody>
      </p:sp>
      <p:sp>
        <p:nvSpPr>
          <p:cNvPr id="3" name="Content Placeholder 2">
            <a:extLst>
              <a:ext uri="{FF2B5EF4-FFF2-40B4-BE49-F238E27FC236}">
                <a16:creationId xmlns:a16="http://schemas.microsoft.com/office/drawing/2014/main" id="{6A7DC957-B4BB-47FD-AC0F-B1FFD1C90289}"/>
              </a:ext>
            </a:extLst>
          </p:cNvPr>
          <p:cNvSpPr>
            <a:spLocks noGrp="1"/>
          </p:cNvSpPr>
          <p:nvPr>
            <p:ph idx="1"/>
          </p:nvPr>
        </p:nvSpPr>
        <p:spPr>
          <a:xfrm>
            <a:off x="648931" y="2438400"/>
            <a:ext cx="4166509" cy="3785419"/>
          </a:xfrm>
        </p:spPr>
        <p:txBody>
          <a:bodyPr>
            <a:normAutofit/>
          </a:bodyPr>
          <a:lstStyle/>
          <a:p>
            <a:pPr>
              <a:lnSpc>
                <a:spcPct val="90000"/>
              </a:lnSpc>
            </a:pPr>
            <a:r>
              <a:rPr lang="en-US" sz="1700" dirty="0"/>
              <a:t>Popovers are similar to tooltips, but can contain more content. Popovers are implemented by using data attributes:</a:t>
            </a:r>
          </a:p>
          <a:p>
            <a:pPr>
              <a:lnSpc>
                <a:spcPct val="90000"/>
              </a:lnSpc>
            </a:pPr>
            <a:r>
              <a:rPr lang="en-US" sz="1700" i="1" dirty="0"/>
              <a:t>Data-toggle=”popover”</a:t>
            </a:r>
            <a:r>
              <a:rPr lang="en-US" sz="1700" dirty="0"/>
              <a:t> initiates the popover</a:t>
            </a:r>
          </a:p>
          <a:p>
            <a:pPr>
              <a:lnSpc>
                <a:spcPct val="90000"/>
              </a:lnSpc>
            </a:pPr>
            <a:r>
              <a:rPr lang="en-US" sz="1700" i="1" dirty="0"/>
              <a:t>Title</a:t>
            </a:r>
            <a:r>
              <a:rPr lang="en-US" sz="1700" dirty="0"/>
              <a:t> specifies the header text of the popover.</a:t>
            </a:r>
          </a:p>
          <a:p>
            <a:pPr>
              <a:lnSpc>
                <a:spcPct val="90000"/>
              </a:lnSpc>
            </a:pPr>
            <a:r>
              <a:rPr lang="en-US" sz="1700" i="1" dirty="0"/>
              <a:t>Data-content</a:t>
            </a:r>
            <a:r>
              <a:rPr lang="en-US" sz="1700" dirty="0"/>
              <a:t> specifies the text that should be displayed in the body.</a:t>
            </a:r>
          </a:p>
          <a:p>
            <a:pPr>
              <a:lnSpc>
                <a:spcPct val="90000"/>
              </a:lnSpc>
            </a:pPr>
            <a:r>
              <a:rPr lang="en-US" sz="1700" dirty="0">
                <a:hlinkClick r:id="rId4"/>
              </a:rPr>
              <a:t>Mod6_ex2.html</a:t>
            </a:r>
            <a:r>
              <a:rPr lang="en-US" sz="1700" dirty="0"/>
              <a:t> illustrates an example of a popover.</a:t>
            </a:r>
          </a:p>
        </p:txBody>
      </p:sp>
    </p:spTree>
    <p:extLst>
      <p:ext uri="{BB962C8B-B14F-4D97-AF65-F5344CB8AC3E}">
        <p14:creationId xmlns:p14="http://schemas.microsoft.com/office/powerpoint/2010/main" val="185826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39"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098" name="Picture 2" descr="https://content.learntoday.info/Learn/CIS4655Cfw_Winter_18/Media/Module_06_images/2017-10-29_20-17-29.jpg">
            <a:extLst>
              <a:ext uri="{FF2B5EF4-FFF2-40B4-BE49-F238E27FC236}">
                <a16:creationId xmlns:a16="http://schemas.microsoft.com/office/drawing/2014/main" id="{A0BD1BDB-E664-4989-BF36-34288D766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3992" y="922050"/>
            <a:ext cx="5449889" cy="5013897"/>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CE1ADB-C940-4F0A-9DEE-864A044C3887}"/>
              </a:ext>
            </a:extLst>
          </p:cNvPr>
          <p:cNvSpPr>
            <a:spLocks noGrp="1"/>
          </p:cNvSpPr>
          <p:nvPr>
            <p:ph type="title"/>
          </p:nvPr>
        </p:nvSpPr>
        <p:spPr>
          <a:xfrm>
            <a:off x="648931" y="629266"/>
            <a:ext cx="4166510" cy="1622321"/>
          </a:xfrm>
        </p:spPr>
        <p:txBody>
          <a:bodyPr>
            <a:normAutofit/>
          </a:bodyPr>
          <a:lstStyle/>
          <a:p>
            <a:r>
              <a:rPr lang="en-US" dirty="0"/>
              <a:t>Popover</a:t>
            </a:r>
          </a:p>
        </p:txBody>
      </p:sp>
      <p:sp>
        <p:nvSpPr>
          <p:cNvPr id="3" name="Content Placeholder 2">
            <a:extLst>
              <a:ext uri="{FF2B5EF4-FFF2-40B4-BE49-F238E27FC236}">
                <a16:creationId xmlns:a16="http://schemas.microsoft.com/office/drawing/2014/main" id="{6A7DC957-B4BB-47FD-AC0F-B1FFD1C90289}"/>
              </a:ext>
            </a:extLst>
          </p:cNvPr>
          <p:cNvSpPr>
            <a:spLocks noGrp="1"/>
          </p:cNvSpPr>
          <p:nvPr>
            <p:ph idx="1"/>
          </p:nvPr>
        </p:nvSpPr>
        <p:spPr>
          <a:xfrm>
            <a:off x="648931" y="2438400"/>
            <a:ext cx="4166509" cy="3785419"/>
          </a:xfrm>
        </p:spPr>
        <p:txBody>
          <a:bodyPr>
            <a:normAutofit/>
          </a:bodyPr>
          <a:lstStyle/>
          <a:p>
            <a:pPr>
              <a:lnSpc>
                <a:spcPct val="90000"/>
              </a:lnSpc>
            </a:pPr>
            <a:r>
              <a:rPr lang="en-US" sz="1700" dirty="0"/>
              <a:t>Popovers are similar to tooltips, but can contain more content. Popovers are implemented by using data attributes:</a:t>
            </a:r>
          </a:p>
          <a:p>
            <a:pPr>
              <a:lnSpc>
                <a:spcPct val="90000"/>
              </a:lnSpc>
            </a:pPr>
            <a:r>
              <a:rPr lang="en-US" sz="1700" i="1" dirty="0"/>
              <a:t>Data-toggle=”popover”</a:t>
            </a:r>
            <a:r>
              <a:rPr lang="en-US" sz="1700" dirty="0"/>
              <a:t> initiates the popover</a:t>
            </a:r>
          </a:p>
          <a:p>
            <a:pPr>
              <a:lnSpc>
                <a:spcPct val="90000"/>
              </a:lnSpc>
            </a:pPr>
            <a:r>
              <a:rPr lang="en-US" sz="1700" i="1" dirty="0"/>
              <a:t>Title</a:t>
            </a:r>
            <a:r>
              <a:rPr lang="en-US" sz="1700" dirty="0"/>
              <a:t> specifies the header text of the popover.</a:t>
            </a:r>
          </a:p>
          <a:p>
            <a:pPr>
              <a:lnSpc>
                <a:spcPct val="90000"/>
              </a:lnSpc>
            </a:pPr>
            <a:r>
              <a:rPr lang="en-US" sz="1700" i="1" dirty="0"/>
              <a:t>Data-content</a:t>
            </a:r>
            <a:r>
              <a:rPr lang="en-US" sz="1700" dirty="0"/>
              <a:t> specifies the text that should be displayed in the body.</a:t>
            </a:r>
          </a:p>
          <a:p>
            <a:pPr>
              <a:lnSpc>
                <a:spcPct val="90000"/>
              </a:lnSpc>
            </a:pPr>
            <a:r>
              <a:rPr lang="en-US" sz="1700" dirty="0">
                <a:hlinkClick r:id="rId4"/>
              </a:rPr>
              <a:t>Mod6_ex2.html</a:t>
            </a:r>
            <a:r>
              <a:rPr lang="en-US" sz="1700" dirty="0"/>
              <a:t> illustrates an example of a popover.</a:t>
            </a:r>
          </a:p>
        </p:txBody>
      </p:sp>
    </p:spTree>
    <p:extLst>
      <p:ext uri="{BB962C8B-B14F-4D97-AF65-F5344CB8AC3E}">
        <p14:creationId xmlns:p14="http://schemas.microsoft.com/office/powerpoint/2010/main" val="50459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75"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122" name="Picture 2" descr="https://content.learntoday.info/Learn/CIS4655Cfw_Winter_18/Media/Module_06_images/2017-10-29_20-28-05.jpg">
            <a:extLst>
              <a:ext uri="{FF2B5EF4-FFF2-40B4-BE49-F238E27FC236}">
                <a16:creationId xmlns:a16="http://schemas.microsoft.com/office/drawing/2014/main" id="{7F31D998-0D69-45C4-A806-C87AD27B6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992" y="2032464"/>
            <a:ext cx="5449889" cy="2793068"/>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E2957F-468B-43DC-9DFE-717CA5BB6229}"/>
              </a:ext>
            </a:extLst>
          </p:cNvPr>
          <p:cNvSpPr>
            <a:spLocks noGrp="1"/>
          </p:cNvSpPr>
          <p:nvPr>
            <p:ph type="title"/>
          </p:nvPr>
        </p:nvSpPr>
        <p:spPr>
          <a:xfrm>
            <a:off x="648931" y="629266"/>
            <a:ext cx="4166510" cy="1622321"/>
          </a:xfrm>
        </p:spPr>
        <p:txBody>
          <a:bodyPr>
            <a:normAutofit/>
          </a:bodyPr>
          <a:lstStyle/>
          <a:p>
            <a:r>
              <a:rPr lang="en-US" dirty="0"/>
              <a:t>Alerts (1)</a:t>
            </a:r>
          </a:p>
        </p:txBody>
      </p:sp>
      <p:sp>
        <p:nvSpPr>
          <p:cNvPr id="3" name="Content Placeholder 2">
            <a:extLst>
              <a:ext uri="{FF2B5EF4-FFF2-40B4-BE49-F238E27FC236}">
                <a16:creationId xmlns:a16="http://schemas.microsoft.com/office/drawing/2014/main" id="{406BA9EF-9272-4F56-9881-9F91FD5B82E7}"/>
              </a:ext>
            </a:extLst>
          </p:cNvPr>
          <p:cNvSpPr>
            <a:spLocks noGrp="1"/>
          </p:cNvSpPr>
          <p:nvPr>
            <p:ph idx="1"/>
          </p:nvPr>
        </p:nvSpPr>
        <p:spPr>
          <a:xfrm>
            <a:off x="648931" y="2438400"/>
            <a:ext cx="4166509" cy="3785419"/>
          </a:xfrm>
        </p:spPr>
        <p:txBody>
          <a:bodyPr>
            <a:normAutofit/>
          </a:bodyPr>
          <a:lstStyle/>
          <a:p>
            <a:r>
              <a:rPr lang="en-US" dirty="0"/>
              <a:t>Alerts can be added to links or buttons. These can contain options and methods to close alert messages. </a:t>
            </a:r>
            <a:r>
              <a:rPr lang="en-US" dirty="0">
                <a:hlinkClick r:id="rId4"/>
              </a:rPr>
              <a:t>Mod6_ex3.html</a:t>
            </a:r>
            <a:r>
              <a:rPr lang="en-US" dirty="0"/>
              <a:t> illustrates 2 sets of alerts, one is display only, and the other allows the user to click to close it.</a:t>
            </a:r>
          </a:p>
        </p:txBody>
      </p:sp>
    </p:spTree>
    <p:extLst>
      <p:ext uri="{BB962C8B-B14F-4D97-AF65-F5344CB8AC3E}">
        <p14:creationId xmlns:p14="http://schemas.microsoft.com/office/powerpoint/2010/main" val="1018986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93</TotalTime>
  <Words>1072</Words>
  <Application>Microsoft Office PowerPoint</Application>
  <PresentationFormat>Widescreen</PresentationFormat>
  <Paragraphs>97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Module 06 – Adding Interactivity</vt:lpstr>
      <vt:lpstr>Interactive Components</vt:lpstr>
      <vt:lpstr>Example</vt:lpstr>
      <vt:lpstr>Web Accessibility Laws and Policies</vt:lpstr>
      <vt:lpstr>Tooltips</vt:lpstr>
      <vt:lpstr>Tooltips</vt:lpstr>
      <vt:lpstr>Popover</vt:lpstr>
      <vt:lpstr>Popover</vt:lpstr>
      <vt:lpstr>Alerts (1)</vt:lpstr>
      <vt:lpstr>Alerts (2)</vt:lpstr>
      <vt:lpstr>Alerts</vt:lpstr>
      <vt:lpstr>Dropdowns</vt:lpstr>
      <vt:lpstr>Dropdowns</vt:lpstr>
      <vt:lpstr>Accordions</vt:lpstr>
      <vt:lpstr>Accordions</vt:lpstr>
      <vt:lpstr>Module 06 Activity – Research Push Notification API</vt:lpstr>
      <vt:lpstr>Module 06 Course Project – Implement Simple Notification API and Final Site Delivery</vt:lpstr>
      <vt:lpstr>Examples of Notifications APIs</vt:lpstr>
      <vt:lpstr>Sample Notification – Code Generator</vt:lpstr>
      <vt:lpstr>Sample Notification – Code Generator</vt:lpstr>
      <vt:lpstr>Sample Notification – Code Generator</vt:lpstr>
      <vt:lpstr>Sample Notification – Code Generator</vt:lpstr>
      <vt:lpstr>Notification APIs</vt:lpstr>
      <vt:lpstr>Another example: Bootstrap Notification Generator + code </vt:lpstr>
      <vt:lpstr>Another Example of Notifications APIs</vt:lpstr>
      <vt:lpstr>Live Lecture Keyword…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06 – Adding Interactivity</dc:title>
  <dc:creator>Corey-Gilbert, Darice</dc:creator>
  <cp:lastModifiedBy>Corey-Gilbert, Darice</cp:lastModifiedBy>
  <cp:revision>3</cp:revision>
  <dcterms:created xsi:type="dcterms:W3CDTF">2018-03-13T23:41:29Z</dcterms:created>
  <dcterms:modified xsi:type="dcterms:W3CDTF">2018-03-16T19:36:33Z</dcterms:modified>
</cp:coreProperties>
</file>