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 no es solo la especificación de marcado HTML5, sino que la familia HTML5 incluye también CSS3, JS y otros elementos:</a:t>
            </a:r>
          </a:p>
          <a:p>
            <a:pPr/>
            <a:r>
              <a:t>	- Geolocalización</a:t>
            </a:r>
          </a:p>
          <a:p>
            <a:pPr/>
            <a:r>
              <a:t>	- Almacenamiento web</a:t>
            </a:r>
          </a:p>
          <a:p>
            <a:pPr/>
            <a:r>
              <a:t>	- Microdatos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web tiene mayor capacidad y velocidad, lo que permite mejorar la experiencia web y acercarla a las aplicaciones de ordenador:</a:t>
            </a:r>
          </a:p>
          <a:p>
            <a:pPr/>
            <a:r>
              <a:t>	- Editor de imágenes</a:t>
            </a:r>
          </a:p>
          <a:p>
            <a:pPr/>
            <a:r>
              <a:t>	- Mapas</a:t>
            </a:r>
          </a:p>
          <a:p>
            <a:pPr/>
            <a:r>
              <a:t>	- Office online</a:t>
            </a:r>
          </a:p>
          <a:p>
            <a:pPr/>
            <a:r>
              <a:t>	- Multimedia</a:t>
            </a:r>
          </a:p>
          <a:p>
            <a:pPr/>
            <a:r>
              <a:t>XHTML y XML no eran adecuados. Se trabajó en XHTML 2 pero se abandonó. Se desarrolló HTML5 a partir de HTML4  (originariamente: era Web Applications 1.0).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HTML4 se utiliza la etiqueta DIV para separar cada parte del documento mediante la utilización de estilos de clase</a:t>
            </a:r>
          </a:p>
          <a:p>
            <a:pPr/>
            <a:r>
              <a:rPr b="1"/>
              <a:t>(ver ejercicio1)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HTML5 aparecen nuevas etiquetas para cada parte específica de la página</a:t>
            </a:r>
          </a:p>
          <a:p>
            <a:pPr/>
            <a:r>
              <a:rPr b="1"/>
              <a:t>(ver ejercicio2)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 aporta:</a:t>
            </a:r>
          </a:p>
          <a:p>
            <a:pPr/>
            <a:r>
              <a:t>	- Estructura más lógica y funcional (del div a cada elemento propio)</a:t>
            </a:r>
          </a:p>
          <a:p>
            <a:pPr/>
            <a:r>
              <a:t>	- Elementos nativos multimedia: la muerte de los plugins para reproducir vídeo y audio</a:t>
            </a:r>
            <a:r>
              <a:rPr b="1"/>
              <a:t> (ver ejercicio3)</a:t>
            </a:r>
          </a:p>
          <a:p>
            <a:pPr/>
            <a:r>
              <a:t>	- Semántica con los nuevos elementos y microdatos =&gt; SEO</a:t>
            </a:r>
          </a:p>
          <a:p>
            <a:pPr/>
            <a:r>
              <a:t>	- Geolocalización para enriquecer las aplicaciones =&gt; Mapas </a:t>
            </a:r>
            <a:r>
              <a:rPr b="1"/>
              <a:t>(ver ejercicio5)</a:t>
            </a:r>
          </a:p>
          <a:p>
            <a:pPr/>
            <a:r>
              <a:t>	- Web Storage para guardar variables en el ordenador del usuario aporta más potencia que los mecanismos anteriores (cookies): mayor cantidad de datos, más fácil y eficiente. 2 opciones en HTML5: localStorage (permanecen al cerrar el navegador) y sessionStorage (se pierden al cerrar el navegador)</a:t>
            </a:r>
            <a:r>
              <a:rPr b="1"/>
              <a:t> (ver ejercicio4)</a:t>
            </a:r>
          </a:p>
          <a:p>
            <a:pPr/>
            <a:r>
              <a:t>	- Adaptación a dispositivos móviles mediante CSS3 media querys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457200" y="2358578"/>
            <a:ext cx="10839500" cy="57545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1. Introducción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es?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¿Por qué surge?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diferencias tiene con HTML 4?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Novedades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algn="l" defTabSz="449833">
              <a:defRPr sz="3696"/>
            </a:pPr>
            <a:r>
              <a:t>¿Qué es?</a:t>
            </a:r>
          </a:p>
          <a:p>
            <a:pPr lvl="1" marL="352043" indent="-176021" algn="l" defTabSz="449833">
              <a:buSzPct val="100000"/>
              <a:buChar char="•"/>
              <a:defRPr sz="3696"/>
            </a:pPr>
            <a:r>
              <a:t>Nuevas etiquetas de markup: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header, footer, nav, section, article, aside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video, audio, canvas</a:t>
            </a:r>
          </a:p>
          <a:p>
            <a:pPr lvl="1" marL="352043" indent="-176021" algn="l" defTabSz="449833">
              <a:buSzPct val="100000"/>
              <a:buChar char="•"/>
              <a:defRPr sz="3696"/>
            </a:pPr>
            <a:r>
              <a:t>CSS3: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Media Queries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Animaciones</a:t>
            </a:r>
          </a:p>
          <a:p>
            <a:pPr lvl="1" marL="352043" indent="-176021" algn="l" defTabSz="449833">
              <a:buSzPct val="100000"/>
              <a:buChar char="•"/>
              <a:defRPr sz="3696"/>
            </a:pPr>
            <a:r>
              <a:t>JavaScript</a:t>
            </a:r>
          </a:p>
          <a:p>
            <a:pPr lvl="1" marL="352043" indent="-176021" algn="l" defTabSz="449833">
              <a:buSzPct val="100000"/>
              <a:buChar char="•"/>
              <a:defRPr sz="3696"/>
            </a:pPr>
            <a:r>
              <a:t>Tecnologías complementarias: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Web Storage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Microdatos</a:t>
            </a:r>
          </a:p>
          <a:p>
            <a:pPr lvl="2" marL="1140883" indent="-456353" algn="l" defTabSz="449833">
              <a:buSzPct val="75000"/>
              <a:buChar char="•"/>
              <a:defRPr sz="3696"/>
            </a:pPr>
            <a:r>
              <a:t>Geolocalización</a:t>
            </a:r>
          </a:p>
        </p:txBody>
      </p:sp>
      <p:sp>
        <p:nvSpPr>
          <p:cNvPr id="123" name="Shape 123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algn="l" defTabSz="554990">
              <a:defRPr sz="4560"/>
            </a:pPr>
            <a:r>
              <a:t>¿Por qué surge?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Auge del contenido multimedia</a:t>
            </a:r>
          </a:p>
          <a:p>
            <a:pPr lvl="2" marL="1407583" indent="-563033" algn="l" defTabSz="554990">
              <a:buSzPct val="75000"/>
              <a:buChar char="•"/>
              <a:defRPr sz="4560"/>
            </a:pPr>
            <a:r>
              <a:t>Plugins: Adobe Flash o Microsoft Silverlight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Adaptar la web de forma lógica y funcional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Web semántica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Adaptación a múltiples dispositivos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Aplicaciones web complejas:</a:t>
            </a:r>
          </a:p>
          <a:p>
            <a:pPr lvl="2" marL="1407583" indent="-563033" algn="l" defTabSz="554990">
              <a:buSzPct val="75000"/>
              <a:buChar char="•"/>
              <a:defRPr sz="4560"/>
            </a:pPr>
            <a:r>
              <a:t>Geolocalización</a:t>
            </a:r>
          </a:p>
        </p:txBody>
      </p:sp>
      <p:sp>
        <p:nvSpPr>
          <p:cNvPr id="128" name="Shape 128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¿Qué diferencias tiene con HTML 4?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&lt;div id=“header”&gt;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&lt;div id=“footer”&gt;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&lt;div id=“nav”&gt;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&lt;div id=“content”&gt;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&lt;b&gt;</a:t>
            </a:r>
          </a:p>
        </p:txBody>
      </p:sp>
      <p:sp>
        <p:nvSpPr>
          <p:cNvPr id="133" name="Shape 133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¿Qué diferencias tiene con HTML 4?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  <a:r>
              <a:t>&lt;header&gt;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  <a:r>
              <a:t>&lt;footer&gt;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  <a:r>
              <a:t>&lt;nav&gt;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  <a:r>
              <a:t>&lt;article&gt;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  <a:r>
              <a:t>&lt;strong&gt;</a:t>
            </a:r>
          </a:p>
          <a:p>
            <a:pPr lvl="1" marL="457200" indent="-228600" algn="l">
              <a:buClr>
                <a:srgbClr val="000000"/>
              </a:buClr>
              <a:buSzPct val="100000"/>
              <a:buChar char="•"/>
              <a:defRPr sz="4800">
                <a:solidFill>
                  <a:schemeClr val="accent5"/>
                </a:solidFill>
              </a:defRPr>
            </a:pPr>
          </a:p>
          <a:p>
            <a:pPr lvl="1">
              <a:defRPr b="1" sz="4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SEMANTICA</a:t>
            </a:r>
          </a:p>
        </p:txBody>
      </p:sp>
      <p:sp>
        <p:nvSpPr>
          <p:cNvPr id="138" name="Shape 138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algn="l" defTabSz="502412">
              <a:defRPr sz="4128"/>
            </a:pPr>
            <a:r>
              <a:t>Novedades</a:t>
            </a:r>
          </a:p>
          <a:p>
            <a:pPr lvl="1" marL="393192" indent="-196596" algn="l" defTabSz="502412">
              <a:buClr>
                <a:srgbClr val="000000"/>
              </a:buClr>
              <a:buSzPct val="100000"/>
              <a:buChar char="•"/>
              <a:defRPr sz="4128"/>
            </a:pPr>
            <a:r>
              <a:t>Objetos multimedia sin usar plugins:</a:t>
            </a:r>
          </a:p>
          <a:p>
            <a:pPr lvl="1" marL="891963" indent="-509693" algn="l" defTabSz="502412">
              <a:buSzPct val="75000"/>
              <a:buChar char="•"/>
              <a:defRPr sz="4128"/>
            </a:pPr>
            <a:r>
              <a:t>&lt;video&gt;, &lt;audio&gt;</a:t>
            </a:r>
          </a:p>
          <a:p>
            <a:pPr lvl="1" marL="393192" indent="-196596" algn="l" defTabSz="502412">
              <a:buSzPct val="100000"/>
              <a:buChar char="•"/>
              <a:defRPr sz="4128"/>
            </a:pPr>
            <a:r>
              <a:t>Adaptación a dispositivos:</a:t>
            </a:r>
          </a:p>
          <a:p>
            <a:pPr lvl="1" marL="891963" indent="-509693" algn="l" defTabSz="502412">
              <a:buSzPct val="75000"/>
              <a:buChar char="•"/>
              <a:defRPr sz="4128"/>
            </a:pPr>
            <a:r>
              <a:t>CSS: Media Queries</a:t>
            </a:r>
          </a:p>
          <a:p>
            <a:pPr lvl="1" marL="393192" indent="-196596" algn="l" defTabSz="502412">
              <a:buSzPct val="100000"/>
              <a:buChar char="•"/>
              <a:defRPr sz="4128"/>
            </a:pPr>
            <a:r>
              <a:t>Web semántica:</a:t>
            </a:r>
          </a:p>
          <a:p>
            <a:pPr lvl="1" marL="891963" indent="-509693" algn="l" defTabSz="502412">
              <a:buSzPct val="75000"/>
              <a:buChar char="•"/>
              <a:defRPr sz="4128"/>
            </a:pPr>
            <a:r>
              <a:t>&lt;header&gt;, &lt;footer&gt;, &lt;nav&gt;, &lt;article&gt;, &lt;section&gt;</a:t>
            </a:r>
          </a:p>
          <a:p>
            <a:pPr lvl="1" marL="891963" indent="-509693" algn="l" defTabSz="502412">
              <a:buSzPct val="75000"/>
              <a:buChar char="•"/>
              <a:defRPr sz="4128"/>
            </a:pPr>
            <a:r>
              <a:t>Microdatos</a:t>
            </a:r>
          </a:p>
          <a:p>
            <a:pPr lvl="1" marL="393192" indent="-196596" algn="l" defTabSz="502412">
              <a:buSzPct val="100000"/>
              <a:buChar char="•"/>
              <a:defRPr sz="4128"/>
            </a:pPr>
            <a:r>
              <a:t>Web Storage</a:t>
            </a:r>
          </a:p>
          <a:p>
            <a:pPr lvl="1" marL="393192" indent="-196596" algn="l" defTabSz="502412">
              <a:buSzPct val="100000"/>
              <a:buChar char="•"/>
              <a:defRPr sz="4128"/>
            </a:pPr>
            <a:r>
              <a:t>Geolocalización </a:t>
            </a:r>
          </a:p>
        </p:txBody>
      </p:sp>
      <p:sp>
        <p:nvSpPr>
          <p:cNvPr id="143" name="Shape 143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