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validator.w3.org"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HTML significa: HyperText Markup Language (lenguaje de marcas de hipertexto)</a:t>
            </a:r>
          </a:p>
          <a:p>
            <a:pPr/>
            <a:r>
              <a:t>HTML5 se basa en HTML4, por lo que para conocer HTML5 primero tenemos que ver HTML4.</a:t>
            </a:r>
          </a:p>
          <a:p>
            <a:pPr/>
            <a:r>
              <a:t>También CSS3 amplía los componentes anteriores en CSS, por lo que empezaremos por los conceptos básicos de CSS.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Los ficheros HTML llevan extensión .html o .htm</a:t>
            </a:r>
          </a:p>
          <a:p>
            <a:pPr/>
            <a:r>
              <a:t>Las etiquetas siempre van entre el &lt; y el &gt;</a:t>
            </a:r>
          </a:p>
          <a:p>
            <a:pPr/>
            <a:r>
              <a:t>La estructura de un documento HTML sigue un patrón arbóreo </a:t>
            </a:r>
            <a:r>
              <a:rPr b="1"/>
              <a:t>(dibujarlo)</a:t>
            </a:r>
            <a:endParaRPr b="1"/>
          </a:p>
          <a:p>
            <a:pPr/>
            <a:r>
              <a:t>XHTML es similar a HTML4 pero con una sintaxis más estricta: minúsculas, etiquetas de cierre</a:t>
            </a:r>
          </a:p>
          <a:p>
            <a:pPr/>
            <a:r>
              <a:t>Doctype avisa al navegador de qué espera encontrar en el documento. No es obligatorio</a:t>
            </a:r>
          </a:p>
          <a:p>
            <a:pPr/>
            <a:r>
              <a:t>Validación de documento: </a:t>
            </a:r>
            <a:r>
              <a:rPr u="sng">
                <a:hlinkClick r:id="rId3" invalidUrl="" action="" tgtFrame="" tooltip="" history="1" highlightClick="0" endSnd="0"/>
              </a:rPr>
              <a:t>http://validator.w3.org</a:t>
            </a: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Estas son las etiquetas más comunes en HTML4.</a:t>
            </a:r>
          </a:p>
          <a:p>
            <a:pPr/>
            <a:r>
              <a:t>Como norma general toda etiqueta tiene que tener su correspondiente etiqueta de cierre.</a:t>
            </a:r>
          </a:p>
          <a:p>
            <a:pPr/>
            <a:r>
              <a:rPr b="1"/>
              <a:t>(ver ejercicio1)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Los atributos van dentro de las etiquetas. Son las que dan los valores particulares a cada etiqueta.</a:t>
            </a:r>
          </a:p>
          <a:p>
            <a:pPr/>
            <a:r>
              <a:t>El atributo class se puede usar en las etiquetas que van dentro del body para cambiar la apariencia. También son usadas para poder usarlas como </a:t>
            </a:r>
            <a:r>
              <a:rPr b="1"/>
              <a:t>SELECTOR</a:t>
            </a:r>
            <a:r>
              <a:t> en nuestro JS.</a:t>
            </a:r>
          </a:p>
          <a:p>
            <a:pPr/>
            <a:r>
              <a:t>Podemos crear nuestros propios atributos mediante “data-“, útil para trabajar con JS.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El atributo src indica el path, relativo o absoluto, a la imagen a mostrar</a:t>
            </a:r>
          </a:p>
          <a:p>
            <a:pPr/>
            <a:r>
              <a:t>El atributo alt es OBLIGATORIO y sirve para mostrar un texto alternativo a la imagen (ej: discapacitados)</a:t>
            </a:r>
          </a:p>
          <a:p>
            <a:pPr/>
            <a:r>
              <a:t>El atributo title es opcional y sirve para mostrar una descripción de la imagen cuando situamos el cursor por encima de la imagen. También tiene importancia en SEO</a:t>
            </a:r>
          </a:p>
          <a:p>
            <a:pPr/>
            <a:r>
              <a:t>Los atributos width (ancho) y height (alto) sirven para proporcionar las dimensiones de la imagen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El enlace (hipervínculo) es una parte fundamental de la World Wide Web (www). Es una referencia a otro recurso dentro o fuera del documento actual. Permite navegar entre documentos.</a:t>
            </a:r>
          </a:p>
          <a:p>
            <a:pPr/>
            <a:r>
              <a:t>El atributo href indica la referencia al documento que accederemos si pulsamos sobre el enlace</a:t>
            </a:r>
          </a:p>
          <a:p>
            <a:pPr/>
            <a:r>
              <a:t>El atributo title contiene la descripción del enlace que se mostrará cuando situemos el cursor encima del enlace. Es importante para posicionamiento SEO</a:t>
            </a:r>
          </a:p>
          <a:p>
            <a:pPr/>
            <a:r>
              <a:t>El atributo target indica al navegador el nombre de la ventana donde se tiene que abrir dicho enlace. Útil para abrir solo una ventana adicional que vaya cambiando su contenido desde otra página</a:t>
            </a:r>
          </a:p>
          <a:p>
            <a:pPr/>
            <a:r>
              <a:t>El atributo name hace referencia a un punto del documento al que se puede acceder directamente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CSS (Cascading Style Sheets) permite aplicar estilos a los elementos HTML.</a:t>
            </a:r>
          </a:p>
          <a:p>
            <a:pPr/>
            <a:r>
              <a:t>Se aplican mediante un SELECTOR asignando un valor a una propiedad.</a:t>
            </a:r>
          </a:p>
          <a:p>
            <a:pPr/>
            <a:r>
              <a:t>Hay 3 formas de definir los estilos: atributo style dentro de cada etiqueta, etiqueta &lt;style&gt; en el &lt;head&gt;, o fichero externo. Si hay algún conflicto hay preferencia de lo más concreto a lo más genérico.</a:t>
            </a:r>
          </a:p>
          <a:p>
            <a:pPr/>
            <a:r>
              <a:rPr b="1"/>
              <a:t>(ver ejercicio2 y ejercicio3)</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Los estilos se pueden aplicar por etiqueta (afectando a todas esas etiquetas del documento) o a un SELECTOR en concreto </a:t>
            </a:r>
            <a:r>
              <a:rPr b="1"/>
              <a:t>(ver ejercicio2)</a:t>
            </a:r>
            <a:endParaRPr b="1"/>
          </a:p>
          <a:p>
            <a:pPr/>
            <a:r>
              <a:t>En muchas ocasiones queremos aplicar un estilo a parte de un texto, pero no a todo, por lo que usamos la etiqueta span </a:t>
            </a:r>
            <a:r>
              <a:rPr b="1"/>
              <a:t>(ver ejercicio2)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Cada navegador interpreta el documento HTML con las fuentes que tiene instalada. Esto hace que el documento no se vea siempre igual.  Para no tener problemas, usaremos font-family con una lista de fuentes.</a:t>
            </a:r>
          </a:p>
          <a:p>
            <a:pPr/>
            <a:r>
              <a:t>También podemos usar fuentes externas como Roboto</a:t>
            </a:r>
          </a:p>
          <a:p>
            <a:pPr/>
            <a:r>
              <a:t>El tamaño de la fuente es otro factor determinante que debemos elegir para tener un diseño correcto. Si está en píxiles no podremos redimensionarlo: problema con los dispositivos móviles. Mejor emplear medidas “em” porque no dependen de la resolución de la pantalla, sino que es escalable y depende del tamaño de la fuente actual.</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Texto del título</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 Juan López</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“Escribir una cita aquí”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Texto del título</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Texto del título</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Texto del título</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Texto del título</a:t>
            </a:r>
          </a:p>
        </p:txBody>
      </p:sp>
      <p:sp>
        <p:nvSpPr>
          <p:cNvPr id="57" name="Shape 5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Texto del título</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
        <p:nvSpPr>
          <p:cNvPr id="120" name="Shape 120"/>
          <p:cNvSpPr/>
          <p:nvPr>
            <p:ph type="subTitle" idx="1"/>
          </p:nvPr>
        </p:nvSpPr>
        <p:spPr>
          <a:xfrm>
            <a:off x="457200" y="2358578"/>
            <a:ext cx="11646347" cy="5754540"/>
          </a:xfrm>
          <a:prstGeom prst="rect">
            <a:avLst/>
          </a:prstGeom>
        </p:spPr>
        <p:txBody>
          <a:bodyPr/>
          <a:lstStyle/>
          <a:p>
            <a:pPr algn="l" defTabSz="502412">
              <a:defRPr sz="4128"/>
            </a:pPr>
            <a:r>
              <a:t>Tema 2. Conceptos básicos HTML y CSS</a:t>
            </a:r>
          </a:p>
          <a:p>
            <a:pPr lvl="1" marL="393192" indent="-196596" algn="l" defTabSz="502412">
              <a:buSzPct val="100000"/>
              <a:buChar char="•"/>
              <a:defRPr sz="4128"/>
            </a:pPr>
            <a:r>
              <a:t>Estructura de las páginas</a:t>
            </a:r>
          </a:p>
          <a:p>
            <a:pPr lvl="1" marL="393192" indent="-196596" algn="l" defTabSz="502412">
              <a:buSzPct val="100000"/>
              <a:buChar char="•"/>
              <a:defRPr sz="4128"/>
            </a:pPr>
            <a:r>
              <a:t>Elementos</a:t>
            </a:r>
          </a:p>
          <a:p>
            <a:pPr lvl="1" marL="393192" indent="-196596" algn="l" defTabSz="502412">
              <a:buSzPct val="100000"/>
              <a:buChar char="•"/>
              <a:defRPr sz="4128"/>
            </a:pPr>
            <a:r>
              <a:t>Atributos</a:t>
            </a:r>
          </a:p>
          <a:p>
            <a:pPr lvl="1" marL="393192" indent="-196596" algn="l" defTabSz="502412">
              <a:buSzPct val="100000"/>
              <a:buChar char="•"/>
              <a:defRPr sz="4128"/>
            </a:pPr>
            <a:r>
              <a:t>Imágenes</a:t>
            </a:r>
          </a:p>
          <a:p>
            <a:pPr lvl="1" marL="393192" indent="-196596" algn="l" defTabSz="502412">
              <a:buSzPct val="100000"/>
              <a:buChar char="•"/>
              <a:defRPr sz="4128"/>
            </a:pPr>
            <a:r>
              <a:t>Enlaces</a:t>
            </a:r>
          </a:p>
          <a:p>
            <a:pPr lvl="1" marL="393192" indent="-196596" algn="l" defTabSz="502412">
              <a:buSzPct val="100000"/>
              <a:buChar char="•"/>
              <a:defRPr sz="4128"/>
            </a:pPr>
            <a:r>
              <a:t>Introducción a los estilos CSS</a:t>
            </a:r>
          </a:p>
          <a:p>
            <a:pPr lvl="1" marL="393192" indent="-196596" algn="l" defTabSz="502412">
              <a:buSzPct val="100000"/>
              <a:buChar char="•"/>
              <a:defRPr sz="4128"/>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ubTitle" idx="1"/>
          </p:nvPr>
        </p:nvSpPr>
        <p:spPr>
          <a:xfrm>
            <a:off x="457200" y="2351583"/>
            <a:ext cx="11682363" cy="6968035"/>
          </a:xfrm>
          <a:prstGeom prst="rect">
            <a:avLst/>
          </a:prstGeom>
        </p:spPr>
        <p:txBody>
          <a:bodyPr/>
          <a:lstStyle/>
          <a:p>
            <a:pPr algn="l" defTabSz="414781">
              <a:defRPr sz="3407"/>
            </a:pPr>
            <a:r>
              <a:t>Estructura tradicional de las páginas</a:t>
            </a:r>
          </a:p>
          <a:p>
            <a:pPr marL="162305" indent="-162305" algn="l" defTabSz="414781">
              <a:buSzPct val="100000"/>
              <a:buChar char="•"/>
              <a:defRPr sz="3407"/>
            </a:pPr>
            <a:r>
              <a:t>&lt;!DOCTYPE html&gt;</a:t>
            </a:r>
          </a:p>
          <a:p>
            <a:pPr marL="162305" indent="-162305" algn="l" defTabSz="414781">
              <a:buSzPct val="100000"/>
              <a:buChar char="•"/>
              <a:defRPr sz="3407"/>
            </a:pPr>
            <a:r>
              <a:t>&lt;html&gt;</a:t>
            </a:r>
          </a:p>
          <a:p>
            <a:pPr marL="162305" indent="-162305" algn="l" defTabSz="414781">
              <a:buSzPct val="100000"/>
              <a:buChar char="•"/>
              <a:defRPr sz="3407"/>
            </a:pPr>
            <a:r>
              <a:t>&lt;head&gt;</a:t>
            </a:r>
          </a:p>
          <a:p>
            <a:pPr marL="162305" indent="-162305" algn="l" defTabSz="414781">
              <a:buSzPct val="100000"/>
              <a:buChar char="•"/>
              <a:defRPr sz="3407"/>
            </a:pPr>
            <a:r>
              <a:t>&lt;title&gt;&lt;/title&gt;</a:t>
            </a:r>
          </a:p>
          <a:p>
            <a:pPr marL="162305" indent="-162305" algn="l" defTabSz="414781">
              <a:buSzPct val="100000"/>
              <a:buChar char="•"/>
              <a:defRPr sz="3407"/>
            </a:pPr>
            <a:r>
              <a:t>&lt;meta&gt;&lt;/meta&gt;</a:t>
            </a:r>
          </a:p>
          <a:p>
            <a:pPr marL="162305" indent="-162305" algn="l" defTabSz="414781">
              <a:buSzPct val="100000"/>
              <a:buChar char="•"/>
              <a:defRPr sz="3407"/>
            </a:pPr>
            <a:r>
              <a:t>&lt;link rel="stylesheet" type=“text/css"   href=“.css”&gt;&lt;/link&gt;</a:t>
            </a:r>
          </a:p>
          <a:p>
            <a:pPr marL="162305" indent="-162305" algn="l" defTabSz="414781">
              <a:buSzPct val="100000"/>
              <a:buChar char="•"/>
              <a:defRPr sz="3407"/>
            </a:pPr>
            <a:r>
              <a:t>&lt;script src=“.js”&gt;&lt;/script&gt;</a:t>
            </a:r>
          </a:p>
          <a:p>
            <a:pPr marL="162305" indent="-162305" algn="l" defTabSz="414781">
              <a:buSzPct val="100000"/>
              <a:buChar char="•"/>
              <a:defRPr sz="3407"/>
            </a:pPr>
            <a:r>
              <a:t>&lt;/head&gt;</a:t>
            </a:r>
          </a:p>
          <a:p>
            <a:pPr marL="162305" indent="-162305" algn="l" defTabSz="414781">
              <a:buSzPct val="100000"/>
              <a:buChar char="•"/>
              <a:defRPr sz="3407"/>
            </a:pPr>
            <a:r>
              <a:t>&lt;body&gt;</a:t>
            </a:r>
          </a:p>
          <a:p>
            <a:pPr marL="162305" indent="-162305" algn="l" defTabSz="414781">
              <a:buSzPct val="100000"/>
              <a:buChar char="•"/>
              <a:defRPr sz="3407"/>
            </a:pPr>
            <a:r>
              <a:t>contenido</a:t>
            </a:r>
          </a:p>
          <a:p>
            <a:pPr marL="162305" indent="-162305" algn="l" defTabSz="414781">
              <a:buSzPct val="100000"/>
              <a:buChar char="•"/>
              <a:defRPr sz="3407"/>
            </a:pPr>
            <a:r>
              <a:t>&lt;/body&gt;</a:t>
            </a:r>
          </a:p>
          <a:p>
            <a:pPr marL="162305" indent="-162305" algn="l" defTabSz="414781">
              <a:buSzPct val="100000"/>
              <a:buChar char="•"/>
              <a:defRPr sz="3407"/>
            </a:pPr>
            <a:r>
              <a:t>&lt;/html&gt;</a:t>
            </a:r>
          </a:p>
        </p:txBody>
      </p:sp>
      <p:sp>
        <p:nvSpPr>
          <p:cNvPr id="125" name="Shape 125"/>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ubTitle" idx="1"/>
          </p:nvPr>
        </p:nvSpPr>
        <p:spPr>
          <a:xfrm>
            <a:off x="457200" y="2351583"/>
            <a:ext cx="11682363" cy="6968035"/>
          </a:xfrm>
          <a:prstGeom prst="rect">
            <a:avLst/>
          </a:prstGeom>
        </p:spPr>
        <p:txBody>
          <a:bodyPr/>
          <a:lstStyle/>
          <a:p>
            <a:pPr algn="l" defTabSz="449833">
              <a:defRPr sz="3696"/>
            </a:pPr>
            <a:r>
              <a:t>Etiquetas</a:t>
            </a:r>
          </a:p>
          <a:p>
            <a:pPr marL="176021" indent="-176021" algn="l" defTabSz="449833">
              <a:buSzPct val="100000"/>
              <a:buChar char="•"/>
              <a:defRPr sz="3696"/>
            </a:pPr>
            <a:r>
              <a:t>&lt;a&gt;</a:t>
            </a:r>
          </a:p>
          <a:p>
            <a:pPr marL="176021" indent="-176021" algn="l" defTabSz="449833">
              <a:buSzPct val="100000"/>
              <a:buChar char="•"/>
              <a:defRPr sz="3696"/>
            </a:pPr>
            <a:r>
              <a:t>&lt;b&gt;, &lt;strong&gt;,&lt;i&gt;,&lt;em&gt;</a:t>
            </a:r>
          </a:p>
          <a:p>
            <a:pPr marL="176021" indent="-176021" algn="l" defTabSz="449833">
              <a:buSzPct val="100000"/>
              <a:buChar char="•"/>
              <a:defRPr sz="3696"/>
            </a:pPr>
            <a:r>
              <a:t>&lt;div&gt;,&lt;span&gt;</a:t>
            </a:r>
          </a:p>
          <a:p>
            <a:pPr marL="176021" indent="-176021" algn="l" defTabSz="449833">
              <a:buSzPct val="100000"/>
              <a:buChar char="•"/>
              <a:defRPr sz="3696"/>
            </a:pPr>
            <a:r>
              <a:t>&lt;h1&gt;,&lt;h2&gt;,&lt;h3&gt;,&lt;h4&gt;,etc</a:t>
            </a:r>
          </a:p>
          <a:p>
            <a:pPr marL="176021" indent="-176021" algn="l" defTabSz="449833">
              <a:buSzPct val="100000"/>
              <a:buChar char="•"/>
              <a:defRPr sz="3696"/>
            </a:pPr>
            <a:r>
              <a:t>&lt;img&gt;</a:t>
            </a:r>
          </a:p>
          <a:p>
            <a:pPr marL="176021" indent="-176021" algn="l" defTabSz="449833">
              <a:buSzPct val="100000"/>
              <a:buChar char="•"/>
              <a:defRPr sz="3696"/>
            </a:pPr>
            <a:r>
              <a:t>&lt;ul&gt;,&lt;ol&gt;,&lt;li&gt;</a:t>
            </a:r>
          </a:p>
          <a:p>
            <a:pPr marL="176021" indent="-176021" algn="l" defTabSz="449833">
              <a:buSzPct val="100000"/>
              <a:buChar char="•"/>
              <a:defRPr sz="3696"/>
            </a:pPr>
            <a:r>
              <a:t>&lt;table&gt;,&lt;tr&gt;,&lt;td&gt;</a:t>
            </a:r>
          </a:p>
          <a:p>
            <a:pPr marL="176021" indent="-176021" algn="l" defTabSz="449833">
              <a:buSzPct val="100000"/>
              <a:buChar char="•"/>
              <a:defRPr sz="3696"/>
            </a:pPr>
            <a:r>
              <a:t>&lt;form&gt;</a:t>
            </a:r>
          </a:p>
          <a:p>
            <a:pPr marL="176021" indent="-176021" algn="l" defTabSz="449833">
              <a:buSzPct val="100000"/>
              <a:buChar char="•"/>
              <a:defRPr sz="3696"/>
            </a:pPr>
            <a:r>
              <a:t>&lt;input&gt;</a:t>
            </a:r>
          </a:p>
          <a:p>
            <a:pPr marL="176021" indent="-176021" algn="l" defTabSz="449833">
              <a:buSzPct val="100000"/>
              <a:buChar char="•"/>
              <a:defRPr sz="3696"/>
            </a:pPr>
            <a:r>
              <a:t>&lt;select&gt;,&lt;option&gt;</a:t>
            </a:r>
          </a:p>
          <a:p>
            <a:pPr marL="176021" indent="-176021" algn="l" defTabSz="449833">
              <a:buSzPct val="100000"/>
              <a:buChar char="•"/>
              <a:defRPr sz="3696"/>
            </a:pPr>
            <a:r>
              <a:t>&lt;textarea&gt;</a:t>
            </a:r>
          </a:p>
        </p:txBody>
      </p:sp>
      <p:sp>
        <p:nvSpPr>
          <p:cNvPr id="130" name="Shape 130"/>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ubTitle" idx="1"/>
          </p:nvPr>
        </p:nvSpPr>
        <p:spPr>
          <a:xfrm>
            <a:off x="457200" y="2351583"/>
            <a:ext cx="11682363" cy="6968035"/>
          </a:xfrm>
          <a:prstGeom prst="rect">
            <a:avLst/>
          </a:prstGeom>
        </p:spPr>
        <p:txBody>
          <a:bodyPr/>
          <a:lstStyle/>
          <a:p>
            <a:pPr algn="l" defTabSz="414781">
              <a:defRPr sz="3407"/>
            </a:pPr>
            <a:r>
              <a:t>Atributos</a:t>
            </a:r>
          </a:p>
          <a:p>
            <a:pPr marL="162305" indent="-162305" algn="l" defTabSz="414781">
              <a:buSzPct val="100000"/>
              <a:buChar char="•"/>
              <a:defRPr sz="3407"/>
            </a:pPr>
            <a:r>
              <a:t>&lt;a </a:t>
            </a:r>
            <a:r>
              <a:rPr b="1">
                <a:solidFill>
                  <a:schemeClr val="accent5"/>
                </a:solidFill>
                <a:latin typeface="Helvetica"/>
                <a:ea typeface="Helvetica"/>
                <a:cs typeface="Helvetica"/>
                <a:sym typeface="Helvetica"/>
              </a:rPr>
              <a:t>href</a:t>
            </a:r>
            <a:r>
              <a:t>="/1337721.shtml" </a:t>
            </a:r>
            <a:r>
              <a:rPr b="1">
                <a:solidFill>
                  <a:schemeClr val="accent5"/>
                </a:solidFill>
                <a:latin typeface="Helvetica"/>
                <a:ea typeface="Helvetica"/>
                <a:cs typeface="Helvetica"/>
                <a:sym typeface="Helvetica"/>
              </a:rPr>
              <a:t>title</a:t>
            </a:r>
            <a:r>
              <a:t>="Sorteo Champions"&gt;Sorteo Champions&lt;/a&gt;</a:t>
            </a:r>
          </a:p>
          <a:p>
            <a:pPr marL="162305" indent="-162305" algn="l" defTabSz="414781">
              <a:buSzPct val="100000"/>
              <a:buChar char="•"/>
              <a:defRPr sz="3407"/>
            </a:pPr>
            <a:r>
              <a:t>&lt;link </a:t>
            </a:r>
            <a:r>
              <a:rPr b="1">
                <a:solidFill>
                  <a:schemeClr val="accent5"/>
                </a:solidFill>
                <a:latin typeface="Helvetica"/>
                <a:ea typeface="Helvetica"/>
                <a:cs typeface="Helvetica"/>
                <a:sym typeface="Helvetica"/>
              </a:rPr>
              <a:t>media</a:t>
            </a:r>
            <a:r>
              <a:t>="all" </a:t>
            </a:r>
            <a:r>
              <a:rPr b="1">
                <a:solidFill>
                  <a:schemeClr val="accent5"/>
                </a:solidFill>
                <a:latin typeface="Helvetica"/>
                <a:ea typeface="Helvetica"/>
                <a:cs typeface="Helvetica"/>
                <a:sym typeface="Helvetica"/>
              </a:rPr>
              <a:t>rel</a:t>
            </a:r>
            <a:r>
              <a:t>="stylesheet" </a:t>
            </a:r>
            <a:r>
              <a:rPr b="1">
                <a:solidFill>
                  <a:schemeClr val="accent5"/>
                </a:solidFill>
                <a:latin typeface="Helvetica"/>
                <a:ea typeface="Helvetica"/>
                <a:cs typeface="Helvetica"/>
                <a:sym typeface="Helvetica"/>
              </a:rPr>
              <a:t>href</a:t>
            </a:r>
            <a:r>
              <a:t>="/desktp.css" </a:t>
            </a:r>
            <a:r>
              <a:rPr b="1">
                <a:solidFill>
                  <a:schemeClr val="accent5"/>
                </a:solidFill>
                <a:latin typeface="Helvetica"/>
                <a:ea typeface="Helvetica"/>
                <a:cs typeface="Helvetica"/>
                <a:sym typeface="Helvetica"/>
              </a:rPr>
              <a:t>type</a:t>
            </a:r>
            <a:r>
              <a:t>="text/css"&gt;</a:t>
            </a:r>
          </a:p>
          <a:p>
            <a:pPr marL="162305" indent="-162305" algn="l" defTabSz="414781">
              <a:buSzPct val="100000"/>
              <a:buChar char="•"/>
              <a:defRPr sz="3407"/>
            </a:pPr>
            <a:r>
              <a:t>&lt;span </a:t>
            </a:r>
            <a:r>
              <a:rPr b="1">
                <a:solidFill>
                  <a:schemeClr val="accent5"/>
                </a:solidFill>
                <a:latin typeface="Helvetica"/>
                <a:ea typeface="Helvetica"/>
                <a:cs typeface="Helvetica"/>
                <a:sym typeface="Helvetica"/>
              </a:rPr>
              <a:t>class</a:t>
            </a:r>
            <a:r>
              <a:t>="ico "&gt;</a:t>
            </a:r>
          </a:p>
          <a:p>
            <a:pPr marL="162305" indent="-162305" algn="l" defTabSz="414781">
              <a:buSzPct val="100000"/>
              <a:buChar char="•"/>
              <a:defRPr sz="3407"/>
            </a:pPr>
            <a:r>
              <a:t>&lt;div </a:t>
            </a:r>
            <a:r>
              <a:rPr b="1">
                <a:solidFill>
                  <a:schemeClr val="accent5"/>
                </a:solidFill>
                <a:latin typeface="Helvetica"/>
                <a:ea typeface="Helvetica"/>
                <a:cs typeface="Helvetica"/>
                <a:sym typeface="Helvetica"/>
              </a:rPr>
              <a:t>class</a:t>
            </a:r>
            <a:r>
              <a:t>="mediaBox videoBox "</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data-assetid</a:t>
            </a:r>
            <a:r>
              <a:t>="3597717_es_videos"</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data-sust</a:t>
            </a:r>
            <a:r>
              <a:t>="true"</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data-autoplay</a:t>
            </a:r>
            <a:r>
              <a:t>="true"</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data-location</a:t>
            </a:r>
            <a:r>
              <a:t>="portada"</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data-related</a:t>
            </a:r>
            <a:r>
              <a:t>="true"</a:t>
            </a:r>
          </a:p>
          <a:p>
            <a:pPr marL="162305" indent="-162305" algn="l" defTabSz="414781">
              <a:buSzPct val="100000"/>
              <a:buChar char="•"/>
              <a:defRPr sz="3407"/>
            </a:pPr>
            <a:r>
              <a:t>	</a:t>
            </a:r>
            <a:r>
              <a:rPr b="1">
                <a:solidFill>
                  <a:schemeClr val="accent5"/>
                </a:solidFill>
                <a:latin typeface="Helvetica"/>
                <a:ea typeface="Helvetica"/>
                <a:cs typeface="Helvetica"/>
                <a:sym typeface="Helvetica"/>
              </a:rPr>
              <a:t>data-id</a:t>
            </a:r>
            <a:r>
              <a:t>="3597717"&gt;</a:t>
            </a:r>
          </a:p>
        </p:txBody>
      </p:sp>
      <p:sp>
        <p:nvSpPr>
          <p:cNvPr id="135" name="Shape 135"/>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ubTitle" idx="1"/>
          </p:nvPr>
        </p:nvSpPr>
        <p:spPr>
          <a:xfrm>
            <a:off x="457200" y="2351583"/>
            <a:ext cx="11682363" cy="6968035"/>
          </a:xfrm>
          <a:prstGeom prst="rect">
            <a:avLst/>
          </a:prstGeom>
        </p:spPr>
        <p:txBody>
          <a:bodyPr/>
          <a:lstStyle/>
          <a:p>
            <a:pPr algn="l" defTabSz="554990">
              <a:defRPr sz="4560"/>
            </a:pPr>
            <a:r>
              <a:t>Imágenes</a:t>
            </a:r>
          </a:p>
          <a:p>
            <a:pPr marL="217170" indent="-217170" algn="l" defTabSz="554990">
              <a:buSzPct val="100000"/>
              <a:buChar char="•"/>
              <a:defRPr sz="4560"/>
            </a:pPr>
            <a:r>
              <a:t>&lt;img </a:t>
            </a:r>
            <a:r>
              <a:rPr b="1">
                <a:solidFill>
                  <a:schemeClr val="accent5"/>
                </a:solidFill>
                <a:latin typeface="Helvetica"/>
                <a:ea typeface="Helvetica"/>
                <a:cs typeface="Helvetica"/>
                <a:sym typeface="Helvetica"/>
              </a:rPr>
              <a:t>src</a:t>
            </a:r>
            <a:r>
              <a:t>=“/img/3597717.jpg" </a:t>
            </a:r>
            <a:r>
              <a:rPr b="1">
                <a:solidFill>
                  <a:schemeClr val="accent5"/>
                </a:solidFill>
                <a:latin typeface="Helvetica"/>
                <a:ea typeface="Helvetica"/>
                <a:cs typeface="Helvetica"/>
                <a:sym typeface="Helvetica"/>
              </a:rPr>
              <a:t>alt</a:t>
            </a:r>
            <a:r>
              <a:t>="MasterChef 4 - Así comienza el programa 5" </a:t>
            </a:r>
            <a:r>
              <a:rPr b="1">
                <a:solidFill>
                  <a:schemeClr val="accent5"/>
                </a:solidFill>
                <a:latin typeface="Helvetica"/>
                <a:ea typeface="Helvetica"/>
                <a:cs typeface="Helvetica"/>
                <a:sym typeface="Helvetica"/>
              </a:rPr>
              <a:t>title</a:t>
            </a:r>
            <a:r>
              <a:t>="Así comienza el programa 5" /&gt;</a:t>
            </a:r>
          </a:p>
          <a:p>
            <a:pPr marL="217170" indent="-217170" algn="l" defTabSz="554990">
              <a:buSzPct val="100000"/>
              <a:buChar char="•"/>
              <a:defRPr sz="4560"/>
            </a:pPr>
            <a:r>
              <a:t>&lt;img </a:t>
            </a:r>
            <a:r>
              <a:rPr b="1">
                <a:solidFill>
                  <a:schemeClr val="accent5"/>
                </a:solidFill>
                <a:latin typeface="Helvetica"/>
                <a:ea typeface="Helvetica"/>
                <a:cs typeface="Helvetica"/>
                <a:sym typeface="Helvetica"/>
              </a:rPr>
              <a:t>width</a:t>
            </a:r>
            <a:r>
              <a:t>="360" </a:t>
            </a:r>
            <a:r>
              <a:rPr b="1">
                <a:solidFill>
                  <a:schemeClr val="accent5"/>
                </a:solidFill>
                <a:latin typeface="Helvetica"/>
                <a:ea typeface="Helvetica"/>
                <a:cs typeface="Helvetica"/>
                <a:sym typeface="Helvetica"/>
              </a:rPr>
              <a:t>height</a:t>
            </a:r>
            <a:r>
              <a:t>="257" </a:t>
            </a:r>
            <a:r>
              <a:rPr b="1">
                <a:solidFill>
                  <a:schemeClr val="accent5"/>
                </a:solidFill>
                <a:latin typeface="Helvetica"/>
                <a:ea typeface="Helvetica"/>
                <a:cs typeface="Helvetica"/>
                <a:sym typeface="Helvetica"/>
              </a:rPr>
              <a:t>alt</a:t>
            </a:r>
            <a:r>
              <a:t>="Un tiempo maravilloso, por ANTONIO CAÑO" </a:t>
            </a:r>
            <a:r>
              <a:rPr b="1">
                <a:solidFill>
                  <a:schemeClr val="accent5"/>
                </a:solidFill>
                <a:latin typeface="Helvetica"/>
                <a:ea typeface="Helvetica"/>
                <a:cs typeface="Helvetica"/>
                <a:sym typeface="Helvetica"/>
              </a:rPr>
              <a:t>title</a:t>
            </a:r>
            <a:r>
              <a:t>="Un tiempo maravilloso, por ANTONIO CAÑO" </a:t>
            </a:r>
            <a:r>
              <a:rPr b="1">
                <a:solidFill>
                  <a:schemeClr val="accent5"/>
                </a:solidFill>
                <a:latin typeface="Helvetica"/>
                <a:ea typeface="Helvetica"/>
                <a:cs typeface="Helvetica"/>
                <a:sym typeface="Helvetica"/>
              </a:rPr>
              <a:t>src</a:t>
            </a:r>
            <a:r>
              <a:t>=“http://www.rtve.es/img/1462357373.jpg” /&gt;</a:t>
            </a:r>
          </a:p>
        </p:txBody>
      </p:sp>
      <p:sp>
        <p:nvSpPr>
          <p:cNvPr id="140" name="Shape 140"/>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ubTitle" idx="1"/>
          </p:nvPr>
        </p:nvSpPr>
        <p:spPr>
          <a:xfrm>
            <a:off x="457200" y="2351583"/>
            <a:ext cx="11682363" cy="6968035"/>
          </a:xfrm>
          <a:prstGeom prst="rect">
            <a:avLst/>
          </a:prstGeom>
        </p:spPr>
        <p:txBody>
          <a:bodyPr/>
          <a:lstStyle/>
          <a:p>
            <a:pPr algn="l" defTabSz="432308">
              <a:defRPr sz="3552"/>
            </a:pPr>
            <a:r>
              <a:t>Enlaces</a:t>
            </a:r>
          </a:p>
          <a:p>
            <a:pPr marL="169163" indent="-169163" algn="l" defTabSz="432308">
              <a:buSzPct val="100000"/>
              <a:buChar char="•"/>
              <a:defRPr sz="3552"/>
            </a:pPr>
            <a:r>
              <a:t>&lt;a </a:t>
            </a:r>
            <a:r>
              <a:rPr b="1">
                <a:solidFill>
                  <a:schemeClr val="accent5"/>
                </a:solidFill>
                <a:latin typeface="Helvetica"/>
                <a:ea typeface="Helvetica"/>
                <a:cs typeface="Helvetica"/>
                <a:sym typeface="Helvetica"/>
              </a:rPr>
              <a:t>href</a:t>
            </a:r>
            <a:r>
              <a:t>=“/v/3584641/" </a:t>
            </a:r>
            <a:r>
              <a:rPr b="1">
                <a:solidFill>
                  <a:schemeClr val="accent5"/>
                </a:solidFill>
                <a:latin typeface="Helvetica"/>
                <a:ea typeface="Helvetica"/>
                <a:cs typeface="Helvetica"/>
                <a:sym typeface="Helvetica"/>
              </a:rPr>
              <a:t>title</a:t>
            </a:r>
            <a:r>
              <a:t>="Video: MasterChef 4 - Avance del programa 5"&gt;	&lt;img src="http://img.irtve.es/css/i/blank.gif" alt="reproducir video" /&gt;&lt;/a&gt;</a:t>
            </a:r>
          </a:p>
          <a:p>
            <a:pPr marL="169163" indent="-169163" algn="l" defTabSz="432308">
              <a:buSzPct val="100000"/>
              <a:buChar char="•"/>
              <a:defRPr sz="3552"/>
            </a:pPr>
            <a:r>
              <a:t>&lt;a </a:t>
            </a:r>
            <a:r>
              <a:rPr b="1">
                <a:solidFill>
                  <a:schemeClr val="accent5"/>
                </a:solidFill>
                <a:latin typeface="Helvetica"/>
                <a:ea typeface="Helvetica"/>
                <a:cs typeface="Helvetica"/>
                <a:sym typeface="Helvetica"/>
              </a:rPr>
              <a:t>href</a:t>
            </a:r>
            <a:r>
              <a:t>="https://www.facebook.com/sharer/sharer.php?u=http://www.rtve.es/n/1344102&amp;amp;p[title]=Los%20aspirantes%20subir%C3%A1n%20al%20cielo%20o%20caer%C3%A1n%20al%20infierno" </a:t>
            </a:r>
            <a:r>
              <a:rPr b="1">
                <a:solidFill>
                  <a:schemeClr val="accent5"/>
                </a:solidFill>
                <a:latin typeface="Helvetica"/>
                <a:ea typeface="Helvetica"/>
                <a:cs typeface="Helvetica"/>
                <a:sym typeface="Helvetica"/>
              </a:rPr>
              <a:t>target</a:t>
            </a:r>
            <a:r>
              <a:t>="_blank" </a:t>
            </a:r>
            <a:r>
              <a:rPr b="1">
                <a:solidFill>
                  <a:schemeClr val="accent5"/>
                </a:solidFill>
                <a:latin typeface="Helvetica"/>
                <a:ea typeface="Helvetica"/>
                <a:cs typeface="Helvetica"/>
                <a:sym typeface="Helvetica"/>
              </a:rPr>
              <a:t>title</a:t>
            </a:r>
            <a:r>
              <a:t>="[ventana emergente] compartir en facebook”&gt;     &lt;span class="legend"&gt;facebook&lt;/span&gt;	&lt;/a&gt;</a:t>
            </a:r>
          </a:p>
          <a:p>
            <a:pPr marL="169163" indent="-169163" algn="l" defTabSz="432308">
              <a:buSzPct val="100000"/>
              <a:buChar char="•"/>
              <a:defRPr sz="3552"/>
            </a:pPr>
            <a:r>
              <a:t>&lt;a </a:t>
            </a:r>
            <a:r>
              <a:rPr b="1">
                <a:solidFill>
                  <a:schemeClr val="accent5"/>
                </a:solidFill>
                <a:latin typeface="Helvetica"/>
                <a:ea typeface="Helvetica"/>
                <a:cs typeface="Helvetica"/>
                <a:sym typeface="Helvetica"/>
              </a:rPr>
              <a:t>name</a:t>
            </a:r>
            <a:r>
              <a:t>=“contenido”&gt;&lt;/a&gt;</a:t>
            </a:r>
          </a:p>
          <a:p>
            <a:pPr marL="169163" indent="-169163" algn="l" defTabSz="432308">
              <a:buSzPct val="100000"/>
              <a:buChar char="•"/>
              <a:defRPr sz="3552"/>
            </a:pPr>
            <a:r>
              <a:t>&lt;a href=“#contenido”&gt;Ir directamente al contenido&lt;/a&gt;</a:t>
            </a:r>
          </a:p>
        </p:txBody>
      </p:sp>
      <p:sp>
        <p:nvSpPr>
          <p:cNvPr id="145" name="Shape 145"/>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ubTitle" idx="1"/>
          </p:nvPr>
        </p:nvSpPr>
        <p:spPr>
          <a:xfrm>
            <a:off x="457200" y="2351583"/>
            <a:ext cx="11682363" cy="6968035"/>
          </a:xfrm>
          <a:prstGeom prst="rect">
            <a:avLst/>
          </a:prstGeom>
        </p:spPr>
        <p:txBody>
          <a:bodyPr/>
          <a:lstStyle/>
          <a:p>
            <a:pPr algn="l" defTabSz="554990">
              <a:defRPr sz="4560"/>
            </a:pPr>
            <a:r>
              <a:t>Introducción a los estilos CSS</a:t>
            </a:r>
          </a:p>
          <a:p>
            <a:pPr marL="217170" indent="-217170" algn="l" defTabSz="554990">
              <a:buSzPct val="100000"/>
              <a:buChar char="•"/>
              <a:defRPr sz="4560"/>
            </a:pPr>
            <a:r>
              <a:t>&lt;input class="input" type="text" </a:t>
            </a:r>
            <a:r>
              <a:rPr b="1">
                <a:solidFill>
                  <a:schemeClr val="accent5"/>
                </a:solidFill>
                <a:latin typeface="Helvetica"/>
                <a:ea typeface="Helvetica"/>
                <a:cs typeface="Helvetica"/>
                <a:sym typeface="Helvetica"/>
              </a:rPr>
              <a:t>style</a:t>
            </a:r>
            <a:r>
              <a:t>="width:100%" id="err_email" name="err_email"&gt;</a:t>
            </a:r>
          </a:p>
          <a:p>
            <a:pPr marL="217170" indent="-217170" algn="l" defTabSz="554990">
              <a:buSzPct val="100000"/>
              <a:buChar char="•"/>
              <a:defRPr sz="4560"/>
            </a:pPr>
            <a:r>
              <a:rPr b="1">
                <a:solidFill>
                  <a:schemeClr val="accent5"/>
                </a:solidFill>
                <a:latin typeface="Helvetica"/>
                <a:ea typeface="Helvetica"/>
                <a:cs typeface="Helvetica"/>
                <a:sym typeface="Helvetica"/>
              </a:rPr>
              <a:t>&lt;style&gt;</a:t>
            </a:r>
            <a:endParaRPr b="1">
              <a:solidFill>
                <a:schemeClr val="accent5"/>
              </a:solidFill>
              <a:latin typeface="Helvetica"/>
              <a:ea typeface="Helvetica"/>
              <a:cs typeface="Helvetica"/>
              <a:sym typeface="Helvetica"/>
            </a:endParaRPr>
          </a:p>
          <a:p>
            <a:pPr algn="l" defTabSz="554990">
              <a:defRPr sz="4560"/>
            </a:pPr>
            <a:r>
              <a:t>h1 {color:red;}</a:t>
            </a:r>
          </a:p>
          <a:p>
            <a:pPr algn="l" defTabSz="554990">
              <a:defRPr sz="4560"/>
            </a:pPr>
            <a:r>
              <a:t>p {color:blue;}</a:t>
            </a:r>
          </a:p>
          <a:p>
            <a:pPr algn="l" defTabSz="554990">
              <a:defRPr sz="4560"/>
            </a:pPr>
            <a:r>
              <a:t>&lt;/style&gt;</a:t>
            </a:r>
          </a:p>
          <a:p>
            <a:pPr marL="217170" indent="-217170" algn="l" defTabSz="554990">
              <a:buSzPct val="100000"/>
              <a:buChar char="•"/>
              <a:defRPr sz="4560"/>
            </a:pPr>
            <a:r>
              <a:rPr b="1">
                <a:solidFill>
                  <a:schemeClr val="accent5"/>
                </a:solidFill>
                <a:latin typeface="Helvetica"/>
                <a:ea typeface="Helvetica"/>
                <a:cs typeface="Helvetica"/>
                <a:sym typeface="Helvetica"/>
              </a:rPr>
              <a:t>&lt;link type="text/css"</a:t>
            </a:r>
            <a:r>
              <a:t> media="all" rel="stylesheet" href="/css/rtve.css"/&gt;</a:t>
            </a:r>
          </a:p>
        </p:txBody>
      </p:sp>
      <p:sp>
        <p:nvSpPr>
          <p:cNvPr id="150" name="Shape 150"/>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ubTitle" idx="1"/>
          </p:nvPr>
        </p:nvSpPr>
        <p:spPr>
          <a:xfrm>
            <a:off x="457200" y="2351583"/>
            <a:ext cx="11682363" cy="6968035"/>
          </a:xfrm>
          <a:prstGeom prst="rect">
            <a:avLst/>
          </a:prstGeom>
        </p:spPr>
        <p:txBody>
          <a:bodyPr/>
          <a:lstStyle/>
          <a:p>
            <a:pPr algn="l" defTabSz="519937">
              <a:defRPr sz="4272"/>
            </a:pPr>
            <a:r>
              <a:t>Introducción a los estilos CSS</a:t>
            </a:r>
          </a:p>
          <a:p>
            <a:pPr marL="203454" indent="-203454" algn="l" defTabSz="519937">
              <a:buSzPct val="100000"/>
              <a:buChar char="•"/>
              <a:defRPr sz="4272"/>
            </a:pPr>
            <a:r>
              <a:t>Selectores de etiquetas vs selectores de clase</a:t>
            </a:r>
          </a:p>
          <a:p>
            <a:pPr algn="l" defTabSz="519937">
              <a:defRPr sz="4272"/>
            </a:pPr>
            <a:r>
              <a:t>&lt;style&gt;</a:t>
            </a:r>
          </a:p>
          <a:p>
            <a:pPr algn="l" defTabSz="519937">
              <a:defRPr sz="4272"/>
            </a:pPr>
            <a:r>
              <a:t>h1 {color:green}</a:t>
            </a:r>
            <a:endParaRPr b="1">
              <a:solidFill>
                <a:schemeClr val="accent5"/>
              </a:solidFill>
              <a:latin typeface="Helvetica"/>
              <a:ea typeface="Helvetica"/>
              <a:cs typeface="Helvetica"/>
              <a:sym typeface="Helvetica"/>
            </a:endParaRPr>
          </a:p>
          <a:p>
            <a:pPr algn="l" defTabSz="519937">
              <a:defRPr sz="4272"/>
            </a:pPr>
            <a:r>
              <a:t>.rojo {color:red;}</a:t>
            </a:r>
          </a:p>
          <a:p>
            <a:pPr algn="l" defTabSz="519937">
              <a:defRPr sz="4272"/>
            </a:pPr>
            <a:r>
              <a:t>&lt;/style&gt;</a:t>
            </a:r>
          </a:p>
          <a:p>
            <a:pPr marL="406908" indent="-203454" algn="l" defTabSz="519937">
              <a:buSzPct val="100000"/>
              <a:buChar char="•"/>
              <a:defRPr sz="4272"/>
            </a:pPr>
            <a:r>
              <a:t>Uso de la etiqueta &lt;span&gt; para dar estilo a partes de texto:</a:t>
            </a:r>
          </a:p>
          <a:p>
            <a:pPr lvl="1" indent="203454" algn="l" defTabSz="519937">
              <a:defRPr sz="4272"/>
            </a:pPr>
            <a:r>
              <a:t>Bienvenido a &lt;span class=“logo”&gt;RTVE.es&lt;/span&gt;</a:t>
            </a:r>
          </a:p>
        </p:txBody>
      </p:sp>
      <p:sp>
        <p:nvSpPr>
          <p:cNvPr id="155" name="Shape 155"/>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ubTitle" idx="1"/>
          </p:nvPr>
        </p:nvSpPr>
        <p:spPr>
          <a:xfrm>
            <a:off x="381000" y="2340697"/>
            <a:ext cx="11682363" cy="6968035"/>
          </a:xfrm>
          <a:prstGeom prst="rect">
            <a:avLst/>
          </a:prstGeom>
        </p:spPr>
        <p:txBody>
          <a:bodyPr/>
          <a:lstStyle/>
          <a:p>
            <a:pPr algn="l" defTabSz="449833">
              <a:defRPr sz="3696"/>
            </a:pPr>
            <a:r>
              <a:t>Introducción a los estilos CSS</a:t>
            </a:r>
          </a:p>
          <a:p>
            <a:pPr marL="176021" indent="-176021" algn="l" defTabSz="449833">
              <a:buSzPct val="100000"/>
              <a:buChar char="•"/>
              <a:defRPr sz="3696"/>
            </a:pPr>
            <a:r>
              <a:t>Fuente</a:t>
            </a:r>
          </a:p>
          <a:p>
            <a:pPr algn="l" defTabSz="449833">
              <a:defRPr sz="3696"/>
            </a:pPr>
            <a:r>
              <a:t>body {</a:t>
            </a:r>
          </a:p>
          <a:p>
            <a:pPr algn="l" defTabSz="449833">
              <a:defRPr sz="3696"/>
            </a:pPr>
            <a:r>
              <a:t>  font-family:Tahoma, Arial, sans-serif;</a:t>
            </a:r>
          </a:p>
          <a:p>
            <a:pPr algn="l" defTabSz="449833">
              <a:defRPr sz="3696"/>
            </a:pPr>
            <a:r>
              <a:t>}</a:t>
            </a:r>
          </a:p>
          <a:p>
            <a:pPr algn="l" defTabSz="449833">
              <a:defRPr sz="3696"/>
            </a:pPr>
            <a:r>
              <a:t>&lt;link href='https://fonts.googleapis.com/css?family=Roboto' rel='stylesheet' type='text/css'&gt;</a:t>
            </a:r>
          </a:p>
          <a:p>
            <a:pPr marL="176021" indent="-176021" algn="l" defTabSz="449833">
              <a:buSzPct val="100000"/>
              <a:buChar char="•"/>
              <a:defRPr sz="3696"/>
            </a:pPr>
            <a:r>
              <a:t>Tamaño de fuente: px, %, em</a:t>
            </a:r>
          </a:p>
          <a:p>
            <a:pPr lvl="2" marL="1140883" indent="-456353" algn="l" defTabSz="449833">
              <a:buSzPct val="75000"/>
              <a:buChar char="•"/>
              <a:defRPr sz="3696"/>
            </a:pPr>
            <a:r>
              <a:t>1 em = 100% = 16 pixels</a:t>
            </a:r>
          </a:p>
          <a:p>
            <a:pPr lvl="1" indent="798618" algn="l" defTabSz="449833">
              <a:defRPr sz="3696"/>
            </a:pPr>
            <a:r>
              <a:t>p {</a:t>
            </a:r>
          </a:p>
          <a:p>
            <a:pPr lvl="2" indent="1140883" algn="l" defTabSz="449833">
              <a:defRPr sz="3696"/>
            </a:pPr>
            <a:r>
              <a:t>font-size:1em;</a:t>
            </a:r>
          </a:p>
          <a:p>
            <a:pPr indent="456353" algn="l" defTabSz="449833">
              <a:defRPr sz="3696"/>
            </a:pPr>
            <a:r>
              <a:t>   }</a:t>
            </a:r>
          </a:p>
        </p:txBody>
      </p:sp>
      <p:sp>
        <p:nvSpPr>
          <p:cNvPr id="160" name="Shape 160"/>
          <p:cNvSpPr/>
          <p:nvPr>
            <p:ph type="ctrTitle"/>
          </p:nvPr>
        </p:nvSpPr>
        <p:spPr>
          <a:xfrm>
            <a:off x="1270000" y="584200"/>
            <a:ext cx="10464800" cy="1327250"/>
          </a:xfrm>
          <a:prstGeom prst="rect">
            <a:avLst/>
          </a:prstGeom>
        </p:spPr>
        <p:txBody>
          <a:bodyPr/>
          <a:lstStyle>
            <a:lvl1pPr defTabSz="315468">
              <a:defRPr sz="4320"/>
            </a:lvl1pPr>
          </a:lstStyle>
          <a:p>
            <a:pPr/>
            <a:r>
              <a:t>HTML 5: Conceptos básicos HTML y CSS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