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significa: HyperText Markup Language (lenguaje de marcas de hipertexto)</a:t>
            </a:r>
          </a:p>
          <a:p>
            <a:pPr/>
            <a:r>
              <a:t>HTML5 se basa en HTML4, por lo que para conocer HTML5 primero tenemos que ver HTML4.</a:t>
            </a:r>
          </a:p>
          <a:p>
            <a:pPr/>
            <a:r>
              <a:t>También CSS3 amplía los componentes anteriores en CSS, por lo que empezaremos por los conceptos básicos de CSS.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 principio, los diseñadores utilizaban las tablas para estructurar visualmente el contenido: tablas anidadas, fusione celdas, cabecera de tablas </a:t>
            </a:r>
            <a:r>
              <a:rPr b="1"/>
              <a:t>(ver ejercicio1)</a:t>
            </a:r>
            <a:r>
              <a:t>. No es buena solución porque son estructuras complicadas cuando van creciendo. Difícil mantenimiento.</a:t>
            </a:r>
          </a:p>
          <a:p>
            <a:pPr/>
            <a:r>
              <a:t>Por defecto, todos los elementos tienen unos estilos por defecto de cada navegador web. Para homogeneizar la presentación en los distintos navegadores web, utilizaremos el fichero reset CSS </a:t>
            </a:r>
            <a:r>
              <a:rPr b="1"/>
              <a:t>(ver ejercicio2)</a:t>
            </a:r>
            <a:endParaRPr b="1"/>
          </a:p>
          <a:p>
            <a:pPr/>
            <a:r>
              <a:t>Existen 2 opciones al iniciar nuestra web: anchura fija o variable. Con la anchura fija tendremos un contenedor con unos píxeles fijos. Las estructuras flexibles son útiles para el  acceso desde dispositivos con resoluciones muy distintas como tenemos hoy en día =&gt; Diseño web adaptable (Responsive Design).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Actualmente la estructura del diseño se realiza mediante etiquetas DIV, en vez de las antiguas etiquetas TABLE.</a:t>
            </a:r>
          </a:p>
          <a:p>
            <a:pPr/>
            <a:r>
              <a:t>Es muy común encontrar un DIV padre que suele recubrir el resto del contenido, el cual establece el ancho de la página. Comúnmente suele llevar el ID “wrap” o “wrapper”.</a:t>
            </a:r>
          </a:p>
          <a:p>
            <a:pPr/>
            <a:r>
              <a:t>Cada parte estructural del documento será un DIV con un ID. Las reglas CSS que estableceremos serán con la #ID. Diferenciar SELECTORES de clase, etiqueta e id.</a:t>
            </a:r>
          </a:p>
          <a:p>
            <a:pPr/>
            <a:r>
              <a:rPr b="1"/>
              <a:t>(ver ejercicio3 y ejercicio4)</a:t>
            </a:r>
            <a:r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 propiedad float permite que tengamos una imagen a la izquierda o a la derecha y que esté rodeada por texto. </a:t>
            </a:r>
          </a:p>
          <a:p>
            <a:pPr/>
            <a:r>
              <a:t>También podemos tener varios elementos dentro de un mismo contenedor flotando, con lo que conseguimos que estén alineados. Esto se utiliza normalmente en los menús horizontales. </a:t>
            </a:r>
            <a:r>
              <a:rPr b="1"/>
              <a:t>(ver ejercicio5 nav)</a:t>
            </a:r>
            <a:endParaRPr b="1"/>
          </a:p>
          <a:p>
            <a:pPr/>
            <a:r>
              <a:t>Si superamos el ancho del contenedor, saltará a la siguiente fila, por lo que sería un problema en los menús horizontales.</a:t>
            </a:r>
          </a:p>
          <a:p>
            <a:pPr/>
            <a:r>
              <a:t>Con la propiedad clear le indicamos al navegador que no queremos que haya elementos flotantes a nuestro lado, ya sea a la izquierda, a la derecha o a ambos lados. </a:t>
            </a:r>
            <a:r>
              <a:rPr b="1"/>
              <a:t>(ver ejercicio5 footer)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 separar los elementos, podemos usar los márgenes. Para ello en CSS tenemos margin y padding.</a:t>
            </a:r>
          </a:p>
          <a:p>
            <a:pPr/>
            <a:r>
              <a:t>El margin se refiere al espacio entre los distintos elementos vecinos, mientras que el padding se refiere al margen que hay entre un contenido y el contenedor que lo contiene.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permite añadir imágenes de fondo.</a:t>
            </a:r>
          </a:p>
          <a:p>
            <a:pPr/>
            <a:r>
              <a:t>A tener en cuenta las propiedades background-image y background-repeat.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día de hoy existe una multitud de dispositivos con diferentes resoluciones.</a:t>
            </a:r>
          </a:p>
          <a:p>
            <a:pPr/>
            <a:r>
              <a:t>Nuestras páginas web se tienen que ver correctamente tanto en pantallas de ordenador como en dispositivos móviles.</a:t>
            </a:r>
          </a:p>
          <a:p>
            <a:pPr/>
            <a:r>
              <a:t>El consumo móvil crece. ¡Mobile first!</a:t>
            </a:r>
          </a:p>
          <a:p>
            <a:pPr/>
            <a:r>
              <a:t>Debemos adaptar el contenido a cualquier pantalla. CSS apuesta por las Media Queries.</a:t>
            </a:r>
          </a:p>
          <a:p>
            <a:pPr/>
            <a:r>
              <a:t>Las Media Queries son reglas basadas en resoluciones.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 Juan López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584200"/>
            <a:ext cx="10464800" cy="1327250"/>
          </a:xfrm>
          <a:prstGeom prst="rect">
            <a:avLst/>
          </a:prstGeom>
        </p:spPr>
        <p:txBody>
          <a:bodyPr/>
          <a:lstStyle/>
          <a:p>
            <a:pPr/>
            <a:r>
              <a:t>HTML 5: CSS</a:t>
            </a:r>
          </a:p>
        </p:txBody>
      </p:sp>
      <p:sp>
        <p:nvSpPr>
          <p:cNvPr id="120" name="Shape 120"/>
          <p:cNvSpPr/>
          <p:nvPr>
            <p:ph type="subTitle" idx="1"/>
          </p:nvPr>
        </p:nvSpPr>
        <p:spPr>
          <a:xfrm>
            <a:off x="457200" y="2351583"/>
            <a:ext cx="11682363" cy="6968035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defRPr sz="4800"/>
            </a:pPr>
            <a:r>
              <a:t>Tema 3. CSS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Opciones de presentación en pantalla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Elemento DIV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Propiedades float y clear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Imágenes en CSS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Media Queries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ctrTitle"/>
          </p:nvPr>
        </p:nvSpPr>
        <p:spPr>
          <a:xfrm>
            <a:off x="1270000" y="584200"/>
            <a:ext cx="10464800" cy="1327250"/>
          </a:xfrm>
          <a:prstGeom prst="rect">
            <a:avLst/>
          </a:prstGeom>
        </p:spPr>
        <p:txBody>
          <a:bodyPr/>
          <a:lstStyle/>
          <a:p>
            <a:pPr/>
            <a:r>
              <a:t>HTML 5: CSS</a:t>
            </a:r>
          </a:p>
        </p:txBody>
      </p:sp>
      <p:sp>
        <p:nvSpPr>
          <p:cNvPr id="125" name="Shape 125"/>
          <p:cNvSpPr/>
          <p:nvPr>
            <p:ph type="subTitle" idx="1"/>
          </p:nvPr>
        </p:nvSpPr>
        <p:spPr>
          <a:xfrm>
            <a:off x="457200" y="2351583"/>
            <a:ext cx="11682363" cy="6968035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defRPr sz="4800"/>
            </a:pPr>
            <a:r>
              <a:t>Opciones de presentación en pantalla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Uso de tablas para estructura visual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Archivo reset CSS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Decidir anchura: fija o variable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ctrTitle"/>
          </p:nvPr>
        </p:nvSpPr>
        <p:spPr>
          <a:xfrm>
            <a:off x="1270000" y="584200"/>
            <a:ext cx="10464800" cy="1327250"/>
          </a:xfrm>
          <a:prstGeom prst="rect">
            <a:avLst/>
          </a:prstGeom>
        </p:spPr>
        <p:txBody>
          <a:bodyPr/>
          <a:lstStyle/>
          <a:p>
            <a:pPr/>
            <a:r>
              <a:t>HTML 5: CSS</a:t>
            </a:r>
          </a:p>
        </p:txBody>
      </p:sp>
      <p:sp>
        <p:nvSpPr>
          <p:cNvPr id="130" name="Shape 130"/>
          <p:cNvSpPr/>
          <p:nvPr>
            <p:ph type="subTitle" idx="1"/>
          </p:nvPr>
        </p:nvSpPr>
        <p:spPr>
          <a:xfrm>
            <a:off x="457200" y="2351583"/>
            <a:ext cx="11682363" cy="6968035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defRPr sz="4800"/>
            </a:pPr>
            <a:r>
              <a:t>Etiqueta DIV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Cambio de &lt;table&gt; a &lt;div&gt;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Cada parte del documento será un div:</a:t>
            </a:r>
          </a:p>
          <a:p>
            <a:pPr lvl="2" marL="1481666" indent="-592666" algn="l">
              <a:buSzPct val="75000"/>
              <a:buChar char="•"/>
              <a:defRPr sz="4800"/>
            </a:pPr>
            <a:r>
              <a:t>Cabecera</a:t>
            </a:r>
          </a:p>
          <a:p>
            <a:pPr lvl="2" marL="1481666" indent="-592666" algn="l">
              <a:buSzPct val="75000"/>
              <a:buChar char="•"/>
              <a:defRPr sz="4800"/>
            </a:pPr>
            <a:r>
              <a:t>Menú de navegación</a:t>
            </a:r>
          </a:p>
          <a:p>
            <a:pPr lvl="2" marL="1481666" indent="-592666" algn="l">
              <a:buSzPct val="75000"/>
              <a:buChar char="•"/>
              <a:defRPr sz="4800"/>
            </a:pPr>
            <a:r>
              <a:t>Contenido principal</a:t>
            </a:r>
          </a:p>
          <a:p>
            <a:pPr lvl="2" marL="1481666" indent="-592666" algn="l">
              <a:buSzPct val="75000"/>
              <a:buChar char="•"/>
              <a:defRPr sz="4800"/>
            </a:pPr>
            <a:r>
              <a:t>Pie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ctrTitle"/>
          </p:nvPr>
        </p:nvSpPr>
        <p:spPr>
          <a:xfrm>
            <a:off x="1270000" y="584200"/>
            <a:ext cx="10464800" cy="1327250"/>
          </a:xfrm>
          <a:prstGeom prst="rect">
            <a:avLst/>
          </a:prstGeom>
        </p:spPr>
        <p:txBody>
          <a:bodyPr/>
          <a:lstStyle/>
          <a:p>
            <a:pPr/>
            <a:r>
              <a:t>HTML 5: CSS</a:t>
            </a:r>
          </a:p>
        </p:txBody>
      </p:sp>
      <p:sp>
        <p:nvSpPr>
          <p:cNvPr id="135" name="Shape 135"/>
          <p:cNvSpPr/>
          <p:nvPr>
            <p:ph type="subTitle" idx="1"/>
          </p:nvPr>
        </p:nvSpPr>
        <p:spPr>
          <a:xfrm>
            <a:off x="457200" y="2351583"/>
            <a:ext cx="11682363" cy="6968035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defRPr sz="4800"/>
            </a:pPr>
            <a:r>
              <a:t>Propiedades float y clear</a:t>
            </a:r>
          </a:p>
          <a:p>
            <a:pPr marL="457200" indent="-228600" algn="l">
              <a:buSzPct val="100000"/>
              <a:buChar char="•"/>
              <a:defRPr sz="4800"/>
            </a:pPr>
            <a:r>
              <a:t>Float permite rodear una imagen por texto.</a:t>
            </a:r>
          </a:p>
          <a:p>
            <a:pPr marL="457200" indent="-228600" algn="l">
              <a:buSzPct val="100000"/>
              <a:buChar char="•"/>
              <a:defRPr sz="4800"/>
            </a:pPr>
            <a:r>
              <a:t>Varios elementos flotantes en un mismo contenedor</a:t>
            </a:r>
          </a:p>
          <a:p>
            <a:pPr marL="457200" indent="-228600" algn="l">
              <a:buSzPct val="100000"/>
              <a:buChar char="•"/>
              <a:defRPr sz="4800"/>
            </a:pPr>
            <a:r>
              <a:t>Clear indica que no permite elementos flotantes al lado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ctrTitle"/>
          </p:nvPr>
        </p:nvSpPr>
        <p:spPr>
          <a:xfrm>
            <a:off x="1270000" y="584200"/>
            <a:ext cx="10464800" cy="1327250"/>
          </a:xfrm>
          <a:prstGeom prst="rect">
            <a:avLst/>
          </a:prstGeom>
        </p:spPr>
        <p:txBody>
          <a:bodyPr/>
          <a:lstStyle/>
          <a:p>
            <a:pPr/>
            <a:r>
              <a:t>HTML 5: CSS</a:t>
            </a:r>
          </a:p>
        </p:txBody>
      </p:sp>
      <p:sp>
        <p:nvSpPr>
          <p:cNvPr id="140" name="Shape 140"/>
          <p:cNvSpPr/>
          <p:nvPr>
            <p:ph type="subTitle" idx="1"/>
          </p:nvPr>
        </p:nvSpPr>
        <p:spPr>
          <a:xfrm>
            <a:off x="457200" y="2351583"/>
            <a:ext cx="11682363" cy="6968035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defRPr sz="4800"/>
            </a:pPr>
            <a:r>
              <a:t>Márgenes</a:t>
            </a:r>
          </a:p>
          <a:p>
            <a:pPr marL="457200" indent="-228600" algn="l">
              <a:buSzPct val="100000"/>
              <a:buChar char="•"/>
              <a:defRPr sz="4800"/>
            </a:pPr>
            <a:r>
              <a:t>Margin: margen desde el elemento hasta el elemento vecino </a:t>
            </a:r>
          </a:p>
          <a:p>
            <a:pPr marL="457200" indent="-228600" algn="l">
              <a:buSzPct val="100000"/>
              <a:buChar char="•"/>
              <a:defRPr sz="4800"/>
            </a:pPr>
            <a:r>
              <a:t>Padding: margen interno entre el contenido y el contenedor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ctrTitle"/>
          </p:nvPr>
        </p:nvSpPr>
        <p:spPr>
          <a:xfrm>
            <a:off x="1270000" y="584200"/>
            <a:ext cx="10464800" cy="1327250"/>
          </a:xfrm>
          <a:prstGeom prst="rect">
            <a:avLst/>
          </a:prstGeom>
        </p:spPr>
        <p:txBody>
          <a:bodyPr/>
          <a:lstStyle/>
          <a:p>
            <a:pPr/>
            <a:r>
              <a:t>HTML 5: CSS</a:t>
            </a:r>
          </a:p>
        </p:txBody>
      </p:sp>
      <p:sp>
        <p:nvSpPr>
          <p:cNvPr id="145" name="Shape 145"/>
          <p:cNvSpPr/>
          <p:nvPr>
            <p:ph type="subTitle" idx="1"/>
          </p:nvPr>
        </p:nvSpPr>
        <p:spPr>
          <a:xfrm>
            <a:off x="457200" y="2351583"/>
            <a:ext cx="11682363" cy="6968035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defRPr sz="4800"/>
            </a:pPr>
            <a:r>
              <a:t>Imágenes</a:t>
            </a:r>
          </a:p>
          <a:p>
            <a:pPr marL="457200" indent="-228600" algn="l">
              <a:buSzPct val="100000"/>
              <a:buChar char="•"/>
              <a:defRPr sz="4800"/>
            </a:pPr>
            <a:r>
              <a:t>Añadir imágenes de fondo con CSS:</a:t>
            </a:r>
          </a:p>
          <a:p>
            <a:pPr lvl="1" indent="457200" algn="l">
              <a:defRPr sz="4800"/>
            </a:pP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background-image</a:t>
            </a:r>
            <a:r>
              <a:t>: </a:t>
            </a:r>
          </a:p>
          <a:p>
            <a:pPr lvl="1" indent="457200" algn="l">
              <a:defRPr sz="4800"/>
            </a:pPr>
            <a:r>
              <a:t>url(http://img.irtve.es/logoRTVE.png);   </a:t>
            </a:r>
          </a:p>
          <a:p>
            <a:pPr marL="457200" indent="-228600" algn="l">
              <a:buSzPct val="100000"/>
              <a:buChar char="•"/>
              <a:defRPr sz="4800"/>
            </a:pPr>
            <a:r>
              <a:t>Sin repetición: </a:t>
            </a:r>
          </a:p>
          <a:p>
            <a:pPr lvl="1" indent="457200" algn="l">
              <a:defRPr sz="4800"/>
            </a:pP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background-repeat</a:t>
            </a:r>
            <a:r>
              <a:t>: no-repeat;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ctrTitle"/>
          </p:nvPr>
        </p:nvSpPr>
        <p:spPr>
          <a:xfrm>
            <a:off x="1270000" y="584200"/>
            <a:ext cx="10464800" cy="1327250"/>
          </a:xfrm>
          <a:prstGeom prst="rect">
            <a:avLst/>
          </a:prstGeom>
        </p:spPr>
        <p:txBody>
          <a:bodyPr/>
          <a:lstStyle/>
          <a:p>
            <a:pPr/>
            <a:r>
              <a:t>HTML 5: CSS</a:t>
            </a:r>
          </a:p>
        </p:txBody>
      </p:sp>
      <p:sp>
        <p:nvSpPr>
          <p:cNvPr id="150" name="Shape 150"/>
          <p:cNvSpPr/>
          <p:nvPr>
            <p:ph type="subTitle" idx="1"/>
          </p:nvPr>
        </p:nvSpPr>
        <p:spPr>
          <a:xfrm>
            <a:off x="457200" y="2351583"/>
            <a:ext cx="11682363" cy="6968035"/>
          </a:xfrm>
          <a:prstGeom prst="rect">
            <a:avLst/>
          </a:prstGeom>
        </p:spPr>
        <p:txBody>
          <a:bodyPr/>
          <a:lstStyle/>
          <a:p>
            <a:pPr indent="198881" algn="l" defTabSz="508254">
              <a:defRPr sz="4176"/>
            </a:pPr>
            <a:r>
              <a:t>Media Queries</a:t>
            </a:r>
          </a:p>
          <a:p>
            <a:pPr marL="596645" indent="-198881" algn="l" defTabSz="508254">
              <a:buSzPct val="100000"/>
              <a:buChar char="•"/>
              <a:defRPr sz="4176"/>
            </a:pPr>
            <a:r>
              <a:t>Multitud de dispositivos con diferentes resoluciones</a:t>
            </a:r>
          </a:p>
          <a:p>
            <a:pPr marL="596645" indent="-198881" algn="l" defTabSz="508254">
              <a:buSzPct val="100000"/>
              <a:buChar char="•"/>
              <a:defRPr sz="4176"/>
            </a:pPr>
            <a:r>
              <a:t>Auge de consumo móvil</a:t>
            </a:r>
          </a:p>
          <a:p>
            <a:pPr marL="596645" indent="-198881" algn="l" defTabSz="508254">
              <a:buSzPct val="100000"/>
              <a:buChar char="•"/>
              <a:defRPr sz="4176"/>
            </a:pPr>
            <a:r>
              <a:t>Adaptar el contenido</a:t>
            </a:r>
          </a:p>
          <a:p>
            <a:pPr marL="596645" indent="-198881" algn="l" defTabSz="508254">
              <a:buSzPct val="100000"/>
              <a:buChar char="•"/>
              <a:defRPr sz="4176"/>
            </a:pPr>
            <a:r>
              <a:t>Solución CSS =&gt; Media Queries</a:t>
            </a:r>
          </a:p>
          <a:p>
            <a:pPr lvl="3" indent="596645" algn="l" defTabSz="508254">
              <a:defRPr sz="4176"/>
            </a:pPr>
            <a:r>
              <a:t>/ Móviles en horizontal o tablets en vertical /</a:t>
            </a:r>
          </a:p>
          <a:p>
            <a:pPr lvl="3" indent="596645" algn="l" defTabSz="508254">
              <a:defRPr sz="4176"/>
            </a:pPr>
            <a:r>
              <a:t>@media (min-width: 768px) { }</a:t>
            </a:r>
          </a:p>
          <a:p>
            <a:pPr lvl="3" indent="596645" algn="l" defTabSz="508254">
              <a:defRPr sz="4176"/>
            </a:pPr>
            <a:r>
              <a:t>/ Tablets en horizonal y escritorios normales /</a:t>
            </a:r>
          </a:p>
          <a:p>
            <a:pPr lvl="3" indent="596645" algn="l" defTabSz="508254">
              <a:defRPr sz="4176"/>
            </a:pPr>
            <a:r>
              <a:t>@media (min-width: 1024px) { 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