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Con la llegada HTML5 se busca dotar a los documentos HTML de una mayor semántica. De esta forma se da un sentido explícito a los contenidos.</a:t>
            </a:r>
          </a:p>
          <a:p>
            <a:pPr/>
            <a:r>
              <a:t>Anteriormente vimos como nuestro documento tenía una estructura de DIVs con un ID para poder manejarlo en CSS. Ahora aparecen nuevas etiquetas para cada caso. Se trata de usar la etiqueta correcta en cada momento.</a:t>
            </a:r>
          </a:p>
          <a:p>
            <a:pPr/>
            <a:r>
              <a:t>HTML5 mantiene una sintaxis relajada. No es estricto como XHTML. No distingue entre mayúsculas y minúsculas, no obliga a tener etiqueta de cierre, y permite que los valores de los atributos en las etiquetas vengan con o sin comillas. Pero aunque lo permita, esto no quiere decir que debamos usar HTML5 de esta manera. Y más si trabajamos en equipo. Hay que tener unas normas básicas de codificación.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Header es el elemento semántico para la cabecera del documento. Debería contener un elemento h1-h6, aunque no es obligatorio.</a:t>
            </a:r>
          </a:p>
          <a:p>
            <a:pPr/>
            <a:r>
              <a:t>Main define el contenido principal del documento.</a:t>
            </a:r>
          </a:p>
          <a:p>
            <a:pPr/>
            <a:r>
              <a:t>Nav es la etiqueta para representar el menú principal del documento HTML. Suele contener una lista no ordenada de opciones &lt;ul&gt;&lt;li&gt;.</a:t>
            </a:r>
          </a:p>
          <a:p>
            <a:pPr/>
            <a:r>
              <a:t>Section es la etiqueta que representa una sección genérica de un documento.</a:t>
            </a:r>
          </a:p>
          <a:p>
            <a:pPr/>
            <a:r>
              <a:t>Article define a una composición autocontenida. Hay que pensar que se podría copiar y pegar en otra página distinta y seguiría teniendo sentido.</a:t>
            </a:r>
          </a:p>
          <a:p>
            <a:pPr/>
            <a:r>
              <a:t>Aside se utiliza para contenido secundario de la página, con o sin relación con el contenido principal. Si tuviera relación, debería ir dentro de un elemento section.</a:t>
            </a:r>
          </a:p>
          <a:p>
            <a:pPr/>
            <a:r>
              <a:t>Footer representa al pie de página del documento. Podríamos tener varios pies de página en el mismo documento: un pie del sitio y otro para la sección concreta.</a:t>
            </a:r>
          </a:p>
          <a:p>
            <a:pPr/>
            <a:r>
              <a:t>Para la compatibilidad con navegadores antiguos se puede usar modernizr</a:t>
            </a:r>
          </a:p>
          <a:p>
            <a:pPr/>
            <a:r>
              <a:rPr b="1"/>
              <a:t>(ver ejercicio1)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Figure y figcaption permiten identificar imágenes y sus rótulos dentro del contenido.</a:t>
            </a:r>
          </a:p>
          <a:p>
            <a:pPr/>
            <a:r>
              <a:t>Time define una fecha u hora.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Se amplían los tipos de input que tenemos disponibles.</a:t>
            </a:r>
          </a:p>
          <a:p>
            <a:pPr/>
            <a:r>
              <a:t>También se amplían los atributos que pueden tener los input.</a:t>
            </a:r>
          </a:p>
          <a:p>
            <a:pPr/>
            <a:r>
              <a:t>Estos cambios intentan por un lado ganar semántica, y también ayudar al desarrollador en las tareas repetitivas en formularios, descargando trabajo JS repetitivo entre proyectos.</a:t>
            </a:r>
          </a:p>
          <a:p>
            <a:pPr/>
            <a:r>
              <a:rPr b="1"/>
              <a:t>(ver ejemplo3)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r>
              <a:t>Se añaden 2 etiquetas multimedia que evitan el uso de plugins externos para reproducir vídeo o audio.</a:t>
            </a:r>
          </a:p>
          <a:p>
            <a:pPr/>
            <a:r>
              <a:t>La etiqueta video permite añadir varias fuentes para que el navegador pueda reproducir el que sea compatible con el. MP4 es compatible con todos los navegadores modernos. La etiqueta audio funciona igual que la etiqueta video. También puede contener varias fuentes distintas para asegurar la compatibilidad. MP3 es compatible con todos los navegadores modernos. </a:t>
            </a:r>
          </a:p>
          <a:p>
            <a:pPr/>
            <a:r>
              <a:t>Podemos añadir un texto alternativo que aparecerá si el navegador no puede reproducir el vídeo o audio. Otros atributos: autoplay, loop, muted, preload</a:t>
            </a:r>
          </a:p>
          <a:p>
            <a:pPr/>
            <a:r>
              <a:rPr b="1"/>
              <a:t>(ver ejercicio1)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r>
              <a:t>HTML5 permite definir la semantica personalizada utilizando microdatos. Los microdatos permiten especificar elementos personalizados en una página.</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ítulo y subtítulo">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Texto del título</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 Juan López</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“Escribir una cita aquí”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En blanco">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Texto del título</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ítulo (centro)">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Texto del título</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Texto del título</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Texto del título</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y viñeta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Texto del título</a:t>
            </a:r>
          </a:p>
        </p:txBody>
      </p:sp>
      <p:sp>
        <p:nvSpPr>
          <p:cNvPr id="57" name="Shape 57"/>
          <p:cNvSpPr/>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viñetas y f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Texto del título</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Nivel de texto 1</a:t>
            </a:r>
          </a:p>
          <a:p>
            <a:pPr lvl="1"/>
            <a:r>
              <a:t>Nivel de texto 2</a:t>
            </a:r>
          </a:p>
          <a:p>
            <a:pPr lvl="2"/>
            <a:r>
              <a:t>Nivel de texto 3</a:t>
            </a:r>
          </a:p>
          <a:p>
            <a:pPr lvl="3"/>
            <a:r>
              <a:t>Nivel de texto 4</a:t>
            </a:r>
          </a:p>
          <a:p>
            <a:pPr lvl="4"/>
            <a:r>
              <a:t>Nivel de texto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Viñeta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3 fotos">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584200"/>
            <a:ext cx="10464800" cy="1327250"/>
          </a:xfrm>
          <a:prstGeom prst="rect">
            <a:avLst/>
          </a:prstGeom>
        </p:spPr>
        <p:txBody>
          <a:bodyPr/>
          <a:lstStyle>
            <a:lvl1pPr defTabSz="408940">
              <a:defRPr sz="5600"/>
            </a:lvl1pPr>
          </a:lstStyle>
          <a:p>
            <a:pPr/>
            <a:r>
              <a:t>HTML 5: HTML5 en profundidad</a:t>
            </a:r>
          </a:p>
        </p:txBody>
      </p:sp>
      <p:sp>
        <p:nvSpPr>
          <p:cNvPr id="120" name="Shape 120"/>
          <p:cNvSpPr/>
          <p:nvPr>
            <p:ph type="subTitle" idx="1"/>
          </p:nvPr>
        </p:nvSpPr>
        <p:spPr>
          <a:xfrm>
            <a:off x="457200" y="2351583"/>
            <a:ext cx="12190363" cy="6959913"/>
          </a:xfrm>
          <a:prstGeom prst="rect">
            <a:avLst/>
          </a:prstGeom>
        </p:spPr>
        <p:txBody>
          <a:bodyPr/>
          <a:lstStyle/>
          <a:p>
            <a:pPr algn="l" defTabSz="554990">
              <a:defRPr sz="4560"/>
            </a:pPr>
            <a:r>
              <a:t>Tema 4. HTML5 en profundidad</a:t>
            </a:r>
          </a:p>
          <a:p>
            <a:pPr lvl="1" marL="434340" indent="-217170" algn="l" defTabSz="554990">
              <a:buSzPct val="100000"/>
              <a:buChar char="•"/>
              <a:defRPr sz="4560"/>
            </a:pPr>
            <a:r>
              <a:t>Semántica HTML5 y cambios con HTML4</a:t>
            </a:r>
          </a:p>
          <a:p>
            <a:pPr lvl="1" marL="434340" indent="-217170" algn="l" defTabSz="554990">
              <a:buSzPct val="100000"/>
              <a:buChar char="•"/>
              <a:defRPr sz="4560"/>
            </a:pPr>
            <a:r>
              <a:t>Nuevas etiquetas: header, nav, section, article, aside, footer</a:t>
            </a:r>
          </a:p>
          <a:p>
            <a:pPr lvl="1" marL="434340" indent="-217170" algn="l" defTabSz="554990">
              <a:buSzPct val="100000"/>
              <a:buChar char="•"/>
              <a:defRPr sz="4560"/>
            </a:pPr>
            <a:r>
              <a:t>Otras etiquetas: figure, figcaption, time</a:t>
            </a:r>
          </a:p>
          <a:p>
            <a:pPr lvl="1" marL="434340" indent="-217170" algn="l" defTabSz="554990">
              <a:buSzPct val="100000"/>
              <a:buChar char="•"/>
              <a:defRPr sz="4560"/>
            </a:pPr>
            <a:r>
              <a:t>Novedades para los formularios</a:t>
            </a:r>
          </a:p>
          <a:p>
            <a:pPr lvl="1" marL="434340" indent="-217170" algn="l" defTabSz="554990">
              <a:buSzPct val="100000"/>
              <a:buChar char="•"/>
              <a:defRPr sz="4560"/>
            </a:pPr>
            <a:r>
              <a:t>Multimedia:</a:t>
            </a:r>
          </a:p>
          <a:p>
            <a:pPr lvl="2" marL="1407583" indent="-563033" algn="l" defTabSz="554990">
              <a:buSzPct val="75000"/>
              <a:buChar char="•"/>
              <a:defRPr sz="4560"/>
            </a:pPr>
            <a:r>
              <a:t>Etiqueta video</a:t>
            </a:r>
          </a:p>
          <a:p>
            <a:pPr lvl="2" marL="1407583" indent="-563033" algn="l" defTabSz="554990">
              <a:buSzPct val="75000"/>
              <a:buChar char="•"/>
              <a:defRPr sz="4560"/>
            </a:pPr>
            <a:r>
              <a:t>Etiqueta audio</a:t>
            </a:r>
          </a:p>
          <a:p>
            <a:pPr lvl="1" marL="434340" indent="-217170" algn="l" defTabSz="554990">
              <a:buSzPct val="100000"/>
              <a:buChar char="•"/>
              <a:defRPr sz="4560"/>
            </a:pPr>
            <a:r>
              <a:t>Microdatos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ctrTitle"/>
          </p:nvPr>
        </p:nvSpPr>
        <p:spPr>
          <a:xfrm>
            <a:off x="1270000" y="584200"/>
            <a:ext cx="10464800" cy="1327250"/>
          </a:xfrm>
          <a:prstGeom prst="rect">
            <a:avLst/>
          </a:prstGeom>
        </p:spPr>
        <p:txBody>
          <a:bodyPr/>
          <a:lstStyle>
            <a:lvl1pPr defTabSz="408940">
              <a:defRPr sz="5600"/>
            </a:lvl1pPr>
          </a:lstStyle>
          <a:p>
            <a:pPr/>
            <a:r>
              <a:t>HTML 5: HTML5 en profundidad</a:t>
            </a:r>
          </a:p>
        </p:txBody>
      </p:sp>
      <p:sp>
        <p:nvSpPr>
          <p:cNvPr id="123" name="Shape 123"/>
          <p:cNvSpPr/>
          <p:nvPr>
            <p:ph type="subTitle" idx="1"/>
          </p:nvPr>
        </p:nvSpPr>
        <p:spPr>
          <a:xfrm>
            <a:off x="457200" y="2351583"/>
            <a:ext cx="12190363" cy="7075125"/>
          </a:xfrm>
          <a:prstGeom prst="rect">
            <a:avLst/>
          </a:prstGeom>
        </p:spPr>
        <p:txBody>
          <a:bodyPr/>
          <a:lstStyle/>
          <a:p>
            <a:pPr algn="l" defTabSz="525779">
              <a:defRPr sz="4319"/>
            </a:pPr>
            <a:r>
              <a:t>Semántica HTML5 y cambios con HTML4</a:t>
            </a:r>
          </a:p>
          <a:p>
            <a:pPr marL="533399" indent="-533399" algn="l" defTabSz="525779">
              <a:buSzPct val="75000"/>
              <a:buChar char="•"/>
              <a:defRPr sz="4319"/>
            </a:pPr>
            <a:r>
              <a:t>Transformación de DIV’s en nuevas etiquetas semánticas.</a:t>
            </a:r>
          </a:p>
          <a:p>
            <a:pPr marL="533399" indent="-533399" algn="l" defTabSz="525779">
              <a:buSzPct val="75000"/>
              <a:buChar char="•"/>
              <a:defRPr sz="4319"/>
            </a:pPr>
            <a:r>
              <a:t>HTML5 no distingue mayúsculas y minúsculas.</a:t>
            </a:r>
          </a:p>
          <a:p>
            <a:pPr marL="533399" indent="-533399" algn="l" defTabSz="525779">
              <a:buSzPct val="75000"/>
              <a:buChar char="•"/>
              <a:defRPr sz="4319"/>
            </a:pPr>
            <a:r>
              <a:t>No es obligatorio tener etiquetas de cierre (como pasa con XHTML).</a:t>
            </a:r>
          </a:p>
          <a:p>
            <a:pPr marL="533399" indent="-533399" algn="l" defTabSz="525779">
              <a:buSzPct val="75000"/>
              <a:buChar char="•"/>
              <a:defRPr sz="4319"/>
            </a:pPr>
            <a:r>
              <a:t>Mantener la compatibilidad con versiones anteriores.</a:t>
            </a:r>
          </a:p>
          <a:p>
            <a:pPr marL="533399" indent="-533399" algn="l" defTabSz="525779">
              <a:buSzPct val="75000"/>
              <a:buChar char="•"/>
              <a:defRPr sz="4319"/>
            </a:pPr>
            <a:r>
              <a:t>Doctype en HTML5: &lt;!DOCTYPE html&gt;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ctrTitle"/>
          </p:nvPr>
        </p:nvSpPr>
        <p:spPr>
          <a:xfrm>
            <a:off x="1270000" y="584200"/>
            <a:ext cx="10464800" cy="1327250"/>
          </a:xfrm>
          <a:prstGeom prst="rect">
            <a:avLst/>
          </a:prstGeom>
        </p:spPr>
        <p:txBody>
          <a:bodyPr/>
          <a:lstStyle>
            <a:lvl1pPr defTabSz="408940">
              <a:defRPr sz="5600"/>
            </a:lvl1pPr>
          </a:lstStyle>
          <a:p>
            <a:pPr/>
            <a:r>
              <a:t>HTML 5: HTML5 en profundidad</a:t>
            </a:r>
          </a:p>
        </p:txBody>
      </p:sp>
      <p:sp>
        <p:nvSpPr>
          <p:cNvPr id="128" name="Shape 128"/>
          <p:cNvSpPr/>
          <p:nvPr>
            <p:ph type="subTitle" idx="1"/>
          </p:nvPr>
        </p:nvSpPr>
        <p:spPr>
          <a:xfrm>
            <a:off x="457200" y="2351583"/>
            <a:ext cx="12190363" cy="7075125"/>
          </a:xfrm>
          <a:prstGeom prst="rect">
            <a:avLst/>
          </a:prstGeom>
        </p:spPr>
        <p:txBody>
          <a:bodyPr/>
          <a:lstStyle/>
          <a:p>
            <a:pPr algn="l" defTabSz="449833">
              <a:defRPr sz="3696"/>
            </a:pPr>
            <a:r>
              <a:t>Nuevas etiquetas para representar cada sección lógica del documento:</a:t>
            </a:r>
          </a:p>
          <a:p>
            <a:pPr marL="352043" indent="-176021" algn="l" defTabSz="449833">
              <a:buSzPct val="100000"/>
              <a:buChar char="•"/>
              <a:defRPr sz="3696"/>
            </a:pPr>
            <a:r>
              <a:t>header</a:t>
            </a:r>
          </a:p>
          <a:p>
            <a:pPr marL="352043" indent="-176021" algn="l" defTabSz="449833">
              <a:buSzPct val="100000"/>
              <a:buChar char="•"/>
              <a:defRPr sz="3696"/>
            </a:pPr>
            <a:r>
              <a:t>main</a:t>
            </a:r>
          </a:p>
          <a:p>
            <a:pPr marL="352043" indent="-176021" algn="l" defTabSz="449833">
              <a:buSzPct val="100000"/>
              <a:buChar char="•"/>
              <a:defRPr sz="3696"/>
            </a:pPr>
            <a:r>
              <a:t>nav</a:t>
            </a:r>
          </a:p>
          <a:p>
            <a:pPr marL="352043" indent="-176021" algn="l" defTabSz="449833">
              <a:buSzPct val="100000"/>
              <a:buChar char="•"/>
              <a:defRPr sz="3696"/>
            </a:pPr>
            <a:r>
              <a:t>section</a:t>
            </a:r>
          </a:p>
          <a:p>
            <a:pPr marL="352043" indent="-176021" algn="l" defTabSz="449833">
              <a:buSzPct val="100000"/>
              <a:buChar char="•"/>
              <a:defRPr sz="3696"/>
            </a:pPr>
            <a:r>
              <a:t>article</a:t>
            </a:r>
          </a:p>
          <a:p>
            <a:pPr marL="352043" indent="-176021" algn="l" defTabSz="449833">
              <a:buSzPct val="100000"/>
              <a:buChar char="•"/>
              <a:defRPr sz="3696"/>
            </a:pPr>
            <a:r>
              <a:t>aside</a:t>
            </a:r>
          </a:p>
          <a:p>
            <a:pPr marL="352043" indent="-176021" algn="l" defTabSz="449833">
              <a:buSzPct val="100000"/>
              <a:buChar char="•"/>
              <a:defRPr sz="3696"/>
            </a:pPr>
            <a:r>
              <a:t>footer</a:t>
            </a:r>
          </a:p>
          <a:p>
            <a:pPr marL="352043" indent="-176021" algn="l" defTabSz="449833">
              <a:buSzPct val="100000"/>
              <a:buChar char="•"/>
              <a:defRPr sz="3696"/>
            </a:pPr>
          </a:p>
          <a:p>
            <a:pPr indent="176021" algn="l" defTabSz="449833">
              <a:defRPr sz="3696"/>
            </a:pPr>
            <a:r>
              <a:t>Compatibilidad con navegadores antiguos mediante modernizr.</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ctrTitle"/>
          </p:nvPr>
        </p:nvSpPr>
        <p:spPr>
          <a:xfrm>
            <a:off x="1270000" y="584200"/>
            <a:ext cx="10464800" cy="1327250"/>
          </a:xfrm>
          <a:prstGeom prst="rect">
            <a:avLst/>
          </a:prstGeom>
        </p:spPr>
        <p:txBody>
          <a:bodyPr/>
          <a:lstStyle>
            <a:lvl1pPr defTabSz="408940">
              <a:defRPr sz="5600"/>
            </a:lvl1pPr>
          </a:lstStyle>
          <a:p>
            <a:pPr/>
            <a:r>
              <a:t>HTML 5: HTML5 en profundidad</a:t>
            </a:r>
          </a:p>
        </p:txBody>
      </p:sp>
      <p:sp>
        <p:nvSpPr>
          <p:cNvPr id="133" name="Shape 133"/>
          <p:cNvSpPr/>
          <p:nvPr>
            <p:ph type="subTitle" idx="1"/>
          </p:nvPr>
        </p:nvSpPr>
        <p:spPr>
          <a:xfrm>
            <a:off x="457200" y="2351583"/>
            <a:ext cx="12190363" cy="7075125"/>
          </a:xfrm>
          <a:prstGeom prst="rect">
            <a:avLst/>
          </a:prstGeom>
        </p:spPr>
        <p:txBody>
          <a:bodyPr/>
          <a:lstStyle/>
          <a:p>
            <a:pPr algn="l">
              <a:defRPr sz="4800"/>
            </a:pPr>
            <a:r>
              <a:t>Otras etiquetas</a:t>
            </a:r>
          </a:p>
          <a:p>
            <a:pPr marL="457200" indent="-228600" algn="l">
              <a:buSzPct val="100000"/>
              <a:buChar char="•"/>
              <a:defRPr sz="4800"/>
            </a:pPr>
            <a:r>
              <a:t>figure y figcaption</a:t>
            </a:r>
          </a:p>
          <a:p>
            <a:pPr indent="228600" algn="l">
              <a:defRPr sz="4800"/>
            </a:pPr>
            <a:r>
              <a:t>&lt;figure&gt;</a:t>
            </a:r>
          </a:p>
          <a:p>
            <a:pPr indent="228600" algn="l">
              <a:defRPr sz="4800"/>
            </a:pPr>
            <a:r>
              <a:t>&lt;img src="images/shhh.jpg" alt="Woman saying be quiet" /&gt;</a:t>
            </a:r>
          </a:p>
          <a:p>
            <a:pPr indent="228600" algn="l">
              <a:defRPr sz="4800"/>
            </a:pPr>
            <a:r>
              <a:t>&lt;figcaption&gt; Quiet needed during an IPO.</a:t>
            </a:r>
          </a:p>
          <a:p>
            <a:pPr indent="228600" algn="l">
              <a:defRPr sz="4800"/>
            </a:pPr>
            <a:r>
              <a:t>&lt;/figcaption&gt;</a:t>
            </a:r>
          </a:p>
          <a:p>
            <a:pPr indent="228600" algn="l">
              <a:defRPr sz="4800"/>
            </a:pPr>
            <a:r>
              <a:t>&lt;/figure&gt;</a:t>
            </a:r>
          </a:p>
          <a:p>
            <a:pPr marL="457200" indent="-228600" algn="l">
              <a:buSzPct val="100000"/>
              <a:buChar char="•"/>
              <a:defRPr sz="4800"/>
            </a:pPr>
            <a:r>
              <a:t>time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ctrTitle"/>
          </p:nvPr>
        </p:nvSpPr>
        <p:spPr>
          <a:xfrm>
            <a:off x="1270000" y="584200"/>
            <a:ext cx="10464800" cy="1327250"/>
          </a:xfrm>
          <a:prstGeom prst="rect">
            <a:avLst/>
          </a:prstGeom>
        </p:spPr>
        <p:txBody>
          <a:bodyPr/>
          <a:lstStyle>
            <a:lvl1pPr defTabSz="408940">
              <a:defRPr sz="5600"/>
            </a:lvl1pPr>
          </a:lstStyle>
          <a:p>
            <a:pPr/>
            <a:r>
              <a:t>HTML 5: HTML5 en profundidad</a:t>
            </a:r>
          </a:p>
        </p:txBody>
      </p:sp>
      <p:sp>
        <p:nvSpPr>
          <p:cNvPr id="138" name="Shape 138"/>
          <p:cNvSpPr/>
          <p:nvPr>
            <p:ph type="subTitle" idx="1"/>
          </p:nvPr>
        </p:nvSpPr>
        <p:spPr>
          <a:xfrm>
            <a:off x="457200" y="2351583"/>
            <a:ext cx="12190363" cy="7075125"/>
          </a:xfrm>
          <a:prstGeom prst="rect">
            <a:avLst/>
          </a:prstGeom>
        </p:spPr>
        <p:txBody>
          <a:bodyPr/>
          <a:lstStyle/>
          <a:p>
            <a:pPr indent="228600" algn="l">
              <a:defRPr sz="4800"/>
            </a:pPr>
            <a:r>
              <a:t>Novedades para los formularios </a:t>
            </a:r>
          </a:p>
          <a:p>
            <a:pPr marL="457200" indent="-228600" algn="l">
              <a:buSzPct val="100000"/>
              <a:buChar char="•"/>
              <a:defRPr sz="4800"/>
            </a:pPr>
            <a:r>
              <a:t>Nuevos tipos de input:</a:t>
            </a:r>
          </a:p>
          <a:p>
            <a:pPr lvl="2" marL="1481666" indent="-592666" algn="l">
              <a:buSzPct val="75000"/>
              <a:buChar char="•"/>
              <a:defRPr sz="4800"/>
            </a:pPr>
            <a:r>
              <a:t>date, email, number, range, time, url</a:t>
            </a:r>
          </a:p>
          <a:p>
            <a:pPr marL="457200" indent="-228600" algn="l">
              <a:buSzPct val="100000"/>
              <a:buChar char="•"/>
              <a:defRPr sz="4800"/>
            </a:pPr>
            <a:r>
              <a:t>Nuevos atributos para input:</a:t>
            </a:r>
          </a:p>
          <a:p>
            <a:pPr lvl="2" marL="1481666" indent="-592666" algn="l">
              <a:buSzPct val="75000"/>
              <a:buChar char="•"/>
              <a:defRPr sz="4800"/>
            </a:pPr>
            <a:r>
              <a:t>min, max, required, placeholder, autofocus, autocomplete, novalidate</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ctrTitle"/>
          </p:nvPr>
        </p:nvSpPr>
        <p:spPr>
          <a:xfrm>
            <a:off x="1270000" y="584200"/>
            <a:ext cx="10464800" cy="1327250"/>
          </a:xfrm>
          <a:prstGeom prst="rect">
            <a:avLst/>
          </a:prstGeom>
        </p:spPr>
        <p:txBody>
          <a:bodyPr/>
          <a:lstStyle>
            <a:lvl1pPr defTabSz="408940">
              <a:defRPr sz="5600"/>
            </a:lvl1pPr>
          </a:lstStyle>
          <a:p>
            <a:pPr/>
            <a:r>
              <a:t>HTML 5: HTML5 en profundidad</a:t>
            </a:r>
          </a:p>
        </p:txBody>
      </p:sp>
      <p:sp>
        <p:nvSpPr>
          <p:cNvPr id="143" name="Shape 143"/>
          <p:cNvSpPr/>
          <p:nvPr>
            <p:ph type="subTitle" idx="1"/>
          </p:nvPr>
        </p:nvSpPr>
        <p:spPr>
          <a:xfrm>
            <a:off x="457200" y="2351583"/>
            <a:ext cx="12190363" cy="7075125"/>
          </a:xfrm>
          <a:prstGeom prst="rect">
            <a:avLst/>
          </a:prstGeom>
        </p:spPr>
        <p:txBody>
          <a:bodyPr/>
          <a:lstStyle/>
          <a:p>
            <a:pPr indent="169163" algn="l" defTabSz="432308">
              <a:defRPr sz="3552"/>
            </a:pPr>
            <a:r>
              <a:t>Multimedia</a:t>
            </a:r>
          </a:p>
          <a:p>
            <a:pPr marL="338327" indent="-169163" algn="l" defTabSz="432308">
              <a:buSzPct val="100000"/>
              <a:buChar char="•"/>
              <a:defRPr sz="3552"/>
            </a:pPr>
            <a:r>
              <a:t>video:</a:t>
            </a:r>
          </a:p>
          <a:p>
            <a:pPr algn="l" defTabSz="432308">
              <a:defRPr sz="3552"/>
            </a:pPr>
            <a:r>
              <a:t>&lt;video width="320" height="240" controls&gt;</a:t>
            </a:r>
          </a:p>
          <a:p>
            <a:pPr algn="l" defTabSz="432308">
              <a:defRPr sz="3552"/>
            </a:pPr>
            <a:r>
              <a:t>  &lt;source src="movie.mp4" type="video/mp4"&gt;</a:t>
            </a:r>
          </a:p>
          <a:p>
            <a:pPr algn="l" defTabSz="432308">
              <a:defRPr sz="3552"/>
            </a:pPr>
            <a:r>
              <a:t>  &lt;source src="movie.ogg" type="video/ogg"&gt;</a:t>
            </a:r>
          </a:p>
          <a:p>
            <a:pPr algn="l" defTabSz="432308">
              <a:defRPr sz="3552"/>
            </a:pPr>
            <a:r>
              <a:t>Your browser does not support the video tag.</a:t>
            </a:r>
          </a:p>
          <a:p>
            <a:pPr algn="l" defTabSz="432308">
              <a:defRPr sz="3552"/>
            </a:pPr>
            <a:r>
              <a:t>&lt;/video&gt;</a:t>
            </a:r>
          </a:p>
          <a:p>
            <a:pPr marL="338327" indent="-169163" algn="l" defTabSz="432308">
              <a:buSzPct val="100000"/>
              <a:buChar char="•"/>
              <a:defRPr sz="3552"/>
            </a:pPr>
            <a:r>
              <a:t>audio:</a:t>
            </a:r>
          </a:p>
          <a:p>
            <a:pPr algn="l" defTabSz="432308">
              <a:defRPr sz="3552"/>
            </a:pPr>
            <a:r>
              <a:t>&lt;audio controls&gt;</a:t>
            </a:r>
          </a:p>
          <a:p>
            <a:pPr algn="l" defTabSz="432308">
              <a:defRPr sz="3552"/>
            </a:pPr>
            <a:r>
              <a:t>  &lt;source src="horse.ogg" type="audio/ogg"&gt;</a:t>
            </a:r>
          </a:p>
          <a:p>
            <a:pPr algn="l" defTabSz="432308">
              <a:defRPr sz="3552"/>
            </a:pPr>
            <a:r>
              <a:t>  &lt;source src="horse.mp3" type="audio/mpeg"&gt;</a:t>
            </a:r>
          </a:p>
          <a:p>
            <a:pPr algn="l" defTabSz="432308">
              <a:defRPr sz="3552"/>
            </a:pPr>
            <a:r>
              <a:t>Your browser does not support the audio element.</a:t>
            </a:r>
          </a:p>
          <a:p>
            <a:pPr algn="l" defTabSz="432308">
              <a:defRPr sz="3552"/>
            </a:pPr>
            <a:r>
              <a:t>&lt;/audio&gt;</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ctrTitle"/>
          </p:nvPr>
        </p:nvSpPr>
        <p:spPr>
          <a:xfrm>
            <a:off x="1270000" y="584200"/>
            <a:ext cx="10464800" cy="1327250"/>
          </a:xfrm>
          <a:prstGeom prst="rect">
            <a:avLst/>
          </a:prstGeom>
        </p:spPr>
        <p:txBody>
          <a:bodyPr/>
          <a:lstStyle>
            <a:lvl1pPr defTabSz="408940">
              <a:defRPr sz="5600"/>
            </a:lvl1pPr>
          </a:lstStyle>
          <a:p>
            <a:pPr/>
            <a:r>
              <a:t>HTML 5: HTML5 en profundidad</a:t>
            </a:r>
          </a:p>
        </p:txBody>
      </p:sp>
      <p:sp>
        <p:nvSpPr>
          <p:cNvPr id="148" name="Shape 148"/>
          <p:cNvSpPr/>
          <p:nvPr>
            <p:ph type="subTitle" idx="1"/>
          </p:nvPr>
        </p:nvSpPr>
        <p:spPr>
          <a:xfrm>
            <a:off x="457200" y="2351583"/>
            <a:ext cx="12190363" cy="7075125"/>
          </a:xfrm>
          <a:prstGeom prst="rect">
            <a:avLst/>
          </a:prstGeom>
        </p:spPr>
        <p:txBody>
          <a:bodyPr/>
          <a:lstStyle/>
          <a:p>
            <a:pPr algn="l" defTabSz="368045">
              <a:defRPr sz="3024"/>
            </a:pPr>
            <a:r>
              <a:t>Microdatos</a:t>
            </a:r>
          </a:p>
          <a:p>
            <a:pPr algn="l" defTabSz="368045">
              <a:defRPr sz="3024"/>
            </a:pPr>
            <a:r>
              <a:t>&lt;section </a:t>
            </a:r>
            <a:r>
              <a:rPr b="1">
                <a:solidFill>
                  <a:schemeClr val="accent5"/>
                </a:solidFill>
                <a:latin typeface="Helvetica"/>
                <a:ea typeface="Helvetica"/>
                <a:cs typeface="Helvetica"/>
                <a:sym typeface="Helvetica"/>
              </a:rPr>
              <a:t>itemscope itemtype</a:t>
            </a:r>
            <a:r>
              <a:t>="http://schema.org/Person"&gt;</a:t>
            </a:r>
          </a:p>
          <a:p>
            <a:pPr algn="l" defTabSz="368045">
              <a:defRPr sz="3024"/>
            </a:pPr>
            <a:r>
              <a:t>  &lt;p&gt;&lt;img </a:t>
            </a:r>
            <a:r>
              <a:rPr b="1">
                <a:solidFill>
                  <a:schemeClr val="accent5"/>
                </a:solidFill>
                <a:latin typeface="Helvetica"/>
                <a:ea typeface="Helvetica"/>
                <a:cs typeface="Helvetica"/>
                <a:sym typeface="Helvetica"/>
              </a:rPr>
              <a:t>itemprop</a:t>
            </a:r>
            <a:r>
              <a:t>="image" src="foto.png" alt="Pepe García"&gt;&lt;/p&gt;</a:t>
            </a:r>
          </a:p>
          <a:p>
            <a:pPr algn="l" defTabSz="368045">
              <a:defRPr sz="3024"/>
            </a:pPr>
            <a:r>
              <a:t>  &lt;p&gt;</a:t>
            </a:r>
          </a:p>
          <a:p>
            <a:pPr algn="l" defTabSz="368045">
              <a:defRPr sz="3024"/>
            </a:pPr>
            <a:r>
              <a:t>    &lt;span </a:t>
            </a:r>
            <a:r>
              <a:rPr b="1">
                <a:solidFill>
                  <a:schemeClr val="accent5"/>
                </a:solidFill>
                <a:latin typeface="Helvetica"/>
                <a:ea typeface="Helvetica"/>
                <a:cs typeface="Helvetica"/>
                <a:sym typeface="Helvetica"/>
              </a:rPr>
              <a:t>itemprop</a:t>
            </a:r>
            <a:r>
              <a:t>="name"&gt;Pepe García&lt;/span&gt;</a:t>
            </a:r>
          </a:p>
          <a:p>
            <a:pPr algn="l" defTabSz="368045">
              <a:defRPr sz="3024"/>
            </a:pPr>
            <a:r>
              <a:t>    &lt;section </a:t>
            </a:r>
            <a:r>
              <a:rPr b="1">
                <a:solidFill>
                  <a:schemeClr val="accent5"/>
                </a:solidFill>
                <a:latin typeface="Helvetica"/>
                <a:ea typeface="Helvetica"/>
                <a:cs typeface="Helvetica"/>
                <a:sym typeface="Helvetica"/>
              </a:rPr>
              <a:t>itemprop</a:t>
            </a:r>
            <a:r>
              <a:t>="address" </a:t>
            </a:r>
            <a:r>
              <a:rPr b="1">
                <a:solidFill>
                  <a:schemeClr val="accent5"/>
                </a:solidFill>
                <a:latin typeface="Helvetica"/>
                <a:ea typeface="Helvetica"/>
                <a:cs typeface="Helvetica"/>
                <a:sym typeface="Helvetica"/>
              </a:rPr>
              <a:t>itemscope itemtype</a:t>
            </a:r>
            <a:r>
              <a:t>="http://schema.org/PostalAddress"&gt;</a:t>
            </a:r>
          </a:p>
          <a:p>
            <a:pPr algn="l" defTabSz="368045">
              <a:defRPr sz="3024"/>
            </a:pPr>
            <a:r>
              <a:t>      &lt;span </a:t>
            </a:r>
            <a:r>
              <a:rPr b="1">
                <a:solidFill>
                  <a:schemeClr val="accent5"/>
                </a:solidFill>
                <a:latin typeface="Helvetica"/>
                <a:ea typeface="Helvetica"/>
                <a:cs typeface="Helvetica"/>
                <a:sym typeface="Helvetica"/>
              </a:rPr>
              <a:t>itemprop</a:t>
            </a:r>
            <a:r>
              <a:t>="streetAddress"&gt;calle Tal&lt;/span&gt;, </a:t>
            </a:r>
          </a:p>
          <a:p>
            <a:pPr algn="l" defTabSz="368045">
              <a:defRPr sz="3024"/>
            </a:pPr>
            <a:r>
              <a:t>      &lt;span </a:t>
            </a:r>
            <a:r>
              <a:rPr b="1">
                <a:solidFill>
                  <a:schemeClr val="accent5"/>
                </a:solidFill>
                <a:latin typeface="Helvetica"/>
                <a:ea typeface="Helvetica"/>
                <a:cs typeface="Helvetica"/>
                <a:sym typeface="Helvetica"/>
              </a:rPr>
              <a:t>itemprop</a:t>
            </a:r>
            <a:r>
              <a:t>="addressLocality"&gt;Huelva&lt;/span&gt;, </a:t>
            </a:r>
          </a:p>
          <a:p>
            <a:pPr algn="l" defTabSz="368045">
              <a:defRPr sz="3024"/>
            </a:pPr>
            <a:r>
              <a:t>      &lt;span </a:t>
            </a:r>
            <a:r>
              <a:rPr b="1">
                <a:solidFill>
                  <a:schemeClr val="accent5"/>
                </a:solidFill>
                <a:latin typeface="Helvetica"/>
                <a:ea typeface="Helvetica"/>
                <a:cs typeface="Helvetica"/>
                <a:sym typeface="Helvetica"/>
              </a:rPr>
              <a:t>itemprop</a:t>
            </a:r>
            <a:r>
              <a:t>="addressRegion"&gt;Andalucía&lt;/span&gt;.</a:t>
            </a:r>
          </a:p>
          <a:p>
            <a:pPr algn="l" defTabSz="368045">
              <a:defRPr sz="3024"/>
            </a:pPr>
            <a:r>
              <a:t>    &lt;/section&gt;</a:t>
            </a:r>
          </a:p>
          <a:p>
            <a:pPr algn="l" defTabSz="368045">
              <a:defRPr sz="3024"/>
            </a:pPr>
            <a:r>
              <a:t>  &lt;/p&gt;</a:t>
            </a:r>
          </a:p>
          <a:p>
            <a:pPr algn="l" defTabSz="368045">
              <a:defRPr sz="3024"/>
            </a:pPr>
            <a:r>
              <a:t>&lt;/section&gt;</a:t>
            </a:r>
          </a:p>
          <a:p>
            <a:pPr marL="373379" indent="-373379" algn="l" defTabSz="368045">
              <a:buSzPct val="75000"/>
              <a:buChar char="•"/>
              <a:defRPr sz="3024"/>
            </a:pP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