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handoutMasterIdLst>
    <p:handoutMasterId r:id="rId3"/>
  </p:handoutMasterIdLst>
  <p:sldIdLst>
    <p:sldId id="256" r:id="rId2"/>
  </p:sldIdLst>
  <p:sldSz cx="43891200" cy="32918400"/>
  <p:notesSz cx="7010400" cy="9271000"/>
  <p:defaultTextStyle>
    <a:defPPr>
      <a:defRPr lang="en-US"/>
    </a:defPPr>
    <a:lvl1pPr marL="0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78198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56396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34594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12797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390995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69197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47395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25593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745"/>
    <a:srgbClr val="613318"/>
    <a:srgbClr val="ADD632"/>
    <a:srgbClr val="FFCC00"/>
    <a:srgbClr val="000000"/>
    <a:srgbClr val="00334D"/>
    <a:srgbClr val="BD4F19"/>
    <a:srgbClr val="E3DEB8"/>
    <a:srgbClr val="0C799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85" autoAdjust="0"/>
    <p:restoredTop sz="94710" autoAdjust="0"/>
  </p:normalViewPr>
  <p:slideViewPr>
    <p:cSldViewPr>
      <p:cViewPr varScale="1">
        <p:scale>
          <a:sx n="21" d="100"/>
          <a:sy n="21" d="100"/>
        </p:scale>
        <p:origin x="-2200" y="-168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302F586B-0015-43FB-918D-31E1A09780E3}" type="datetimeFigureOut">
              <a:rPr lang="en-US" smtClean="0"/>
              <a:t>5/1/14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41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05841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F29C2D4-4424-41A2-A90C-29D31B73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228600"/>
            <a:ext cx="32080200" cy="3200400"/>
          </a:xfrm>
        </p:spPr>
        <p:txBody>
          <a:bodyPr>
            <a:normAutofit/>
          </a:bodyPr>
          <a:lstStyle>
            <a:lvl1pPr marL="0" marR="0" indent="0" algn="ctr" defTabSz="3761086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1880543" indent="0">
              <a:buFontTx/>
              <a:buNone/>
              <a:defRPr/>
            </a:lvl2pPr>
            <a:lvl3pPr marL="3761086" indent="0">
              <a:buFontTx/>
              <a:buNone/>
              <a:defRPr/>
            </a:lvl3pPr>
            <a:lvl4pPr marL="5641629" indent="0">
              <a:buFontTx/>
              <a:buNone/>
              <a:defRPr/>
            </a:lvl4pPr>
            <a:lvl5pPr marL="7522172" indent="0">
              <a:buFontTx/>
              <a:buNone/>
              <a:defRPr/>
            </a:lvl5pPr>
          </a:lstStyle>
          <a:p>
            <a:pPr marL="0" marR="0" lvl="0" indent="0" algn="ctr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Scientific Poster Template created by </a:t>
            </a:r>
            <a:r>
              <a:rPr lang="en-US" dirty="0" err="1" smtClean="0"/>
              <a:t>Graphicsland</a:t>
            </a:r>
            <a:r>
              <a:rPr lang="en-US" dirty="0" smtClean="0"/>
              <a:t> &amp; MakeSigns.com.</a:t>
            </a:r>
            <a:br>
              <a:rPr lang="en-US" dirty="0" smtClean="0"/>
            </a:br>
            <a:r>
              <a:rPr lang="en-US" dirty="0" smtClean="0"/>
              <a:t>Your poster title would go on these lines. 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867400" y="3086100"/>
            <a:ext cx="32080200" cy="2971800"/>
          </a:xfrm>
        </p:spPr>
        <p:txBody>
          <a:bodyPr>
            <a:normAutofit/>
          </a:bodyPr>
          <a:lstStyle>
            <a:lvl1pPr marL="0" marR="0" indent="0" algn="ctr" defTabSz="376108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60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1880543" indent="0">
              <a:buFontTx/>
              <a:buNone/>
              <a:defRPr/>
            </a:lvl2pPr>
            <a:lvl3pPr marL="3761086" indent="0">
              <a:buFontTx/>
              <a:buNone/>
              <a:defRPr/>
            </a:lvl3pPr>
            <a:lvl4pPr marL="5641629" indent="0">
              <a:buFontTx/>
              <a:buNone/>
              <a:defRPr/>
            </a:lvl4pPr>
            <a:lvl5pPr marL="7522172" indent="0">
              <a:buFontTx/>
              <a:buNone/>
              <a:defRPr/>
            </a:lvl5pPr>
          </a:lstStyle>
          <a:p>
            <a:pPr algn="ctr">
              <a:spcBef>
                <a:spcPts val="600"/>
              </a:spcBef>
            </a:pPr>
            <a:r>
              <a:rPr lang="en-US" sz="5400" dirty="0" smtClean="0">
                <a:solidFill>
                  <a:srgbClr val="212745"/>
                </a:solidFill>
                <a:latin typeface="Franklin Gothic Medium" pitchFamily="34" charset="0"/>
              </a:rPr>
              <a:t>Author’s Name Here</a:t>
            </a:r>
            <a:br>
              <a:rPr lang="en-US" sz="5400" dirty="0" smtClean="0">
                <a:solidFill>
                  <a:srgbClr val="212745"/>
                </a:solidFill>
                <a:latin typeface="Franklin Gothic Medium" pitchFamily="34" charset="0"/>
              </a:rPr>
            </a:br>
            <a:r>
              <a:rPr lang="en-US" sz="5400" dirty="0" smtClean="0">
                <a:solidFill>
                  <a:srgbClr val="212745"/>
                </a:solidFill>
                <a:latin typeface="Franklin Gothic Medium" pitchFamily="34" charset="0"/>
              </a:rPr>
              <a:t>University Name Here</a:t>
            </a:r>
            <a:endParaRPr lang="en-US" sz="5400" dirty="0">
              <a:solidFill>
                <a:srgbClr val="212745"/>
              </a:solidFill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5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4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4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7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8"/>
            <a:ext cx="37307520" cy="653796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7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054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108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163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21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271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325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380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434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4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3"/>
            <a:ext cx="19392902" cy="3070857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0543" indent="0">
              <a:buNone/>
              <a:defRPr sz="8200" b="1"/>
            </a:lvl2pPr>
            <a:lvl3pPr marL="3761086" indent="0">
              <a:buNone/>
              <a:defRPr sz="7400" b="1"/>
            </a:lvl3pPr>
            <a:lvl4pPr marL="5641630" indent="0">
              <a:buNone/>
              <a:defRPr sz="6600" b="1"/>
            </a:lvl4pPr>
            <a:lvl5pPr marL="7522173" indent="0">
              <a:buNone/>
              <a:defRPr sz="6600" b="1"/>
            </a:lvl5pPr>
            <a:lvl6pPr marL="9402716" indent="0">
              <a:buNone/>
              <a:defRPr sz="6600" b="1"/>
            </a:lvl6pPr>
            <a:lvl7pPr marL="11283259" indent="0">
              <a:buNone/>
              <a:defRPr sz="6600" b="1"/>
            </a:lvl7pPr>
            <a:lvl8pPr marL="13163803" indent="0">
              <a:buNone/>
              <a:defRPr sz="6600" b="1"/>
            </a:lvl8pPr>
            <a:lvl9pPr marL="15044346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3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3"/>
            <a:ext cx="19400520" cy="3070857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0543" indent="0">
              <a:buNone/>
              <a:defRPr sz="8200" b="1"/>
            </a:lvl2pPr>
            <a:lvl3pPr marL="3761086" indent="0">
              <a:buNone/>
              <a:defRPr sz="7400" b="1"/>
            </a:lvl3pPr>
            <a:lvl4pPr marL="5641630" indent="0">
              <a:buNone/>
              <a:defRPr sz="6600" b="1"/>
            </a:lvl4pPr>
            <a:lvl5pPr marL="7522173" indent="0">
              <a:buNone/>
              <a:defRPr sz="6600" b="1"/>
            </a:lvl5pPr>
            <a:lvl6pPr marL="9402716" indent="0">
              <a:buNone/>
              <a:defRPr sz="6600" b="1"/>
            </a:lvl6pPr>
            <a:lvl7pPr marL="11283259" indent="0">
              <a:buNone/>
              <a:defRPr sz="6600" b="1"/>
            </a:lvl7pPr>
            <a:lvl8pPr marL="13163803" indent="0">
              <a:buNone/>
              <a:defRPr sz="6600" b="1"/>
            </a:lvl8pPr>
            <a:lvl9pPr marL="15044346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3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t>5/1/14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3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t>5/1/14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1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t>5/1/14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1"/>
            <a:ext cx="24536400" cy="28094943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1"/>
            <a:ext cx="14439902" cy="22517103"/>
          </a:xfrm>
        </p:spPr>
        <p:txBody>
          <a:bodyPr/>
          <a:lstStyle>
            <a:lvl1pPr marL="0" indent="0">
              <a:buNone/>
              <a:defRPr sz="5800"/>
            </a:lvl1pPr>
            <a:lvl2pPr marL="1880543" indent="0">
              <a:buNone/>
              <a:defRPr sz="4900"/>
            </a:lvl2pPr>
            <a:lvl3pPr marL="3761086" indent="0">
              <a:buNone/>
              <a:defRPr sz="4100"/>
            </a:lvl3pPr>
            <a:lvl4pPr marL="5641630" indent="0">
              <a:buNone/>
              <a:defRPr sz="3700"/>
            </a:lvl4pPr>
            <a:lvl5pPr marL="7522173" indent="0">
              <a:buNone/>
              <a:defRPr sz="3700"/>
            </a:lvl5pPr>
            <a:lvl6pPr marL="9402716" indent="0">
              <a:buNone/>
              <a:defRPr sz="3700"/>
            </a:lvl6pPr>
            <a:lvl7pPr marL="11283259" indent="0">
              <a:buNone/>
              <a:defRPr sz="3700"/>
            </a:lvl7pPr>
            <a:lvl8pPr marL="13163803" indent="0">
              <a:buNone/>
              <a:defRPr sz="3700"/>
            </a:lvl8pPr>
            <a:lvl9pPr marL="15044346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4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3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3200"/>
            </a:lvl1pPr>
            <a:lvl2pPr marL="1880543" indent="0">
              <a:buNone/>
              <a:defRPr sz="11500"/>
            </a:lvl2pPr>
            <a:lvl3pPr marL="3761086" indent="0">
              <a:buNone/>
              <a:defRPr sz="9900"/>
            </a:lvl3pPr>
            <a:lvl4pPr marL="5641630" indent="0">
              <a:buNone/>
              <a:defRPr sz="8200"/>
            </a:lvl4pPr>
            <a:lvl5pPr marL="7522173" indent="0">
              <a:buNone/>
              <a:defRPr sz="8200"/>
            </a:lvl5pPr>
            <a:lvl6pPr marL="9402716" indent="0">
              <a:buNone/>
              <a:defRPr sz="8200"/>
            </a:lvl6pPr>
            <a:lvl7pPr marL="11283259" indent="0">
              <a:buNone/>
              <a:defRPr sz="8200"/>
            </a:lvl7pPr>
            <a:lvl8pPr marL="13163803" indent="0">
              <a:buNone/>
              <a:defRPr sz="8200"/>
            </a:lvl8pPr>
            <a:lvl9pPr marL="15044346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3"/>
            <a:ext cx="26334720" cy="3863337"/>
          </a:xfrm>
        </p:spPr>
        <p:txBody>
          <a:bodyPr/>
          <a:lstStyle>
            <a:lvl1pPr marL="0" indent="0">
              <a:buNone/>
              <a:defRPr sz="5800"/>
            </a:lvl1pPr>
            <a:lvl2pPr marL="1880543" indent="0">
              <a:buNone/>
              <a:defRPr sz="4900"/>
            </a:lvl2pPr>
            <a:lvl3pPr marL="3761086" indent="0">
              <a:buNone/>
              <a:defRPr sz="4100"/>
            </a:lvl3pPr>
            <a:lvl4pPr marL="5641630" indent="0">
              <a:buNone/>
              <a:defRPr sz="3700"/>
            </a:lvl4pPr>
            <a:lvl5pPr marL="7522173" indent="0">
              <a:buNone/>
              <a:defRPr sz="3700"/>
            </a:lvl5pPr>
            <a:lvl6pPr marL="9402716" indent="0">
              <a:buNone/>
              <a:defRPr sz="3700"/>
            </a:lvl6pPr>
            <a:lvl7pPr marL="11283259" indent="0">
              <a:buNone/>
              <a:defRPr sz="3700"/>
            </a:lvl7pPr>
            <a:lvl8pPr marL="13163803" indent="0">
              <a:buNone/>
              <a:defRPr sz="3700"/>
            </a:lvl8pPr>
            <a:lvl9pPr marL="15044346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2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376108" tIns="188056" rIns="376108" bIns="1880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376108" tIns="188056" rIns="376108" bIns="1880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8"/>
            <a:ext cx="102412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E5B7-680E-44FF-962F-3113FAB5030E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8"/>
            <a:ext cx="138988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8"/>
            <a:ext cx="102412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ctr" defTabSz="3761086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405" indent="-1410405" algn="l" defTabSz="376108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884" indent="-1175341" algn="l" defTabSz="3761086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358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1901" indent="-940272" algn="l" defTabSz="3761086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2444" indent="-940272" algn="l" defTabSz="3761086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2988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3531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4074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4617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543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1086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1630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2173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2716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3259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3803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4346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43891200" cy="332550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30784800" y="21488400"/>
            <a:ext cx="12039600" cy="1524000"/>
          </a:xfrm>
          <a:prstGeom prst="rect">
            <a:avLst/>
          </a:prstGeom>
          <a:solidFill>
            <a:srgbClr val="00009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7126" tIns="68563" rIns="137126" bIns="68563" anchor="ctr"/>
          <a:lstStyle/>
          <a:p>
            <a:pPr algn="ctr" defTabSz="4702588">
              <a:defRPr/>
            </a:pPr>
            <a:r>
              <a:rPr lang="en-US" sz="6000" b="1" dirty="0" smtClean="0">
                <a:solidFill>
                  <a:schemeClr val="bg1"/>
                </a:solidFill>
              </a:rPr>
              <a:t>Discussion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83" name="TextBox 19"/>
          <p:cNvSpPr txBox="1">
            <a:spLocks noChangeArrowheads="1"/>
          </p:cNvSpPr>
          <p:nvPr/>
        </p:nvSpPr>
        <p:spPr bwMode="auto">
          <a:xfrm>
            <a:off x="13258800" y="15621000"/>
            <a:ext cx="16687800" cy="1698924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1418" tIns="45709" rIns="91418" bIns="4570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</p:txBody>
      </p:sp>
      <p:sp>
        <p:nvSpPr>
          <p:cNvPr id="42" name="TextBox 19"/>
          <p:cNvSpPr txBox="1">
            <a:spLocks noChangeArrowheads="1"/>
          </p:cNvSpPr>
          <p:nvPr/>
        </p:nvSpPr>
        <p:spPr bwMode="auto">
          <a:xfrm>
            <a:off x="914400" y="6553200"/>
            <a:ext cx="11430000" cy="6186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1418" tIns="45709" rIns="91418" bIns="4570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r>
              <a:rPr lang="en-US" sz="3600" dirty="0" smtClean="0"/>
              <a:t>     In generalization, stimuli are defined within a psychological space, in which previously experienced stimuli are used to create generalizations about newly presented stimuli (Shepard 1987). Similarly, a person who is recommending songs will use their prior musical knowledge or intuitions to find songs of similar taste. </a:t>
            </a:r>
          </a:p>
          <a:p>
            <a:r>
              <a:rPr lang="en-US" sz="3600" dirty="0" smtClean="0"/>
              <a:t>     The main objective of this work is to evaluate the effectiveness of applying psychological models to large </a:t>
            </a:r>
            <a:r>
              <a:rPr lang="en-US" sz="3600" dirty="0" smtClean="0"/>
              <a:t>-scale </a:t>
            </a:r>
            <a:r>
              <a:rPr lang="en-US" sz="3600" dirty="0" smtClean="0"/>
              <a:t>online datasets which contain the listening histories of users.</a:t>
            </a:r>
          </a:p>
          <a:p>
            <a:endParaRPr lang="en-US" sz="3600" dirty="0"/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914401" y="5029200"/>
            <a:ext cx="11429999" cy="1600200"/>
          </a:xfrm>
          <a:prstGeom prst="rect">
            <a:avLst/>
          </a:prstGeom>
          <a:solidFill>
            <a:srgbClr val="00009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137126" tIns="68563" rIns="137126" bIns="68563" anchor="ctr"/>
          <a:lstStyle/>
          <a:p>
            <a:pPr algn="ctr" defTabSz="4702588">
              <a:defRPr/>
            </a:pPr>
            <a:r>
              <a:rPr lang="en-US" sz="6000" b="1" dirty="0" smtClean="0">
                <a:solidFill>
                  <a:schemeClr val="bg1"/>
                </a:solidFill>
              </a:rPr>
              <a:t>Introduction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914400" y="12725400"/>
            <a:ext cx="11430000" cy="1524000"/>
          </a:xfrm>
          <a:prstGeom prst="rect">
            <a:avLst/>
          </a:prstGeom>
          <a:solidFill>
            <a:srgbClr val="00009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7126" tIns="68563" rIns="137126" bIns="68563" anchor="ctr"/>
          <a:lstStyle/>
          <a:p>
            <a:pPr algn="ctr" defTabSz="4702588">
              <a:defRPr/>
            </a:pPr>
            <a:r>
              <a:rPr lang="en-US" sz="6000" b="1" dirty="0" smtClean="0">
                <a:solidFill>
                  <a:schemeClr val="bg1"/>
                </a:solidFill>
              </a:rPr>
              <a:t>Background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13258800" y="14097000"/>
            <a:ext cx="16687800" cy="1524000"/>
          </a:xfrm>
          <a:prstGeom prst="rect">
            <a:avLst/>
          </a:prstGeom>
          <a:solidFill>
            <a:srgbClr val="00009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7126" tIns="68563" rIns="137126" bIns="68563" anchor="ctr"/>
          <a:lstStyle/>
          <a:p>
            <a:pPr algn="ctr" defTabSz="4702588">
              <a:defRPr/>
            </a:pPr>
            <a:r>
              <a:rPr lang="en-US" sz="6000" b="1" dirty="0" smtClean="0">
                <a:solidFill>
                  <a:schemeClr val="bg1"/>
                </a:solidFill>
              </a:rPr>
              <a:t>Results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263390" y="228600"/>
            <a:ext cx="35288220" cy="2514600"/>
          </a:xfrm>
        </p:spPr>
        <p:txBody>
          <a:bodyPr>
            <a:normAutofit/>
          </a:bodyPr>
          <a:lstStyle/>
          <a:p>
            <a:r>
              <a:rPr lang="en-US" sz="6600" dirty="0"/>
              <a:t>Applying Psychological Models of Generalization to Music Recommendation Systems</a:t>
            </a:r>
          </a:p>
          <a:p>
            <a:endParaRPr lang="en-US" sz="6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263390" y="2514600"/>
            <a:ext cx="35288220" cy="20574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   Tiffany </a:t>
            </a:r>
            <a:r>
              <a:rPr lang="en-US" sz="4800" dirty="0" err="1"/>
              <a:t>Hwu</a:t>
            </a:r>
            <a:r>
              <a:rPr lang="en-US" sz="4800" dirty="0"/>
              <a:t>	                    </a:t>
            </a:r>
            <a:r>
              <a:rPr lang="en-US" sz="4800" dirty="0" smtClean="0"/>
              <a:t>                Joshua </a:t>
            </a:r>
            <a:r>
              <a:rPr lang="en-US" sz="4800" dirty="0"/>
              <a:t>Abbott		                     </a:t>
            </a:r>
            <a:r>
              <a:rPr lang="en-US" sz="4800" dirty="0" smtClean="0"/>
              <a:t>Thomas Griffiths </a:t>
            </a:r>
            <a:r>
              <a:rPr lang="en-US" sz="4800" dirty="0" err="1" smtClean="0"/>
              <a:t>tiffanyhwu</a:t>
            </a:r>
            <a:r>
              <a:rPr lang="en-US" sz="4800" dirty="0" err="1"/>
              <a:t>@berkeley.edu</a:t>
            </a:r>
            <a:r>
              <a:rPr lang="en-US" sz="4800" dirty="0"/>
              <a:t>	                            </a:t>
            </a:r>
            <a:r>
              <a:rPr lang="en-US" sz="4800" dirty="0" smtClean="0"/>
              <a:t>   </a:t>
            </a:r>
            <a:r>
              <a:rPr lang="en-US" sz="4800" dirty="0" err="1" smtClean="0"/>
              <a:t>joshua.abbott</a:t>
            </a:r>
            <a:r>
              <a:rPr lang="en-US" sz="4800" dirty="0" err="1"/>
              <a:t>@berkeley.edu</a:t>
            </a:r>
            <a:r>
              <a:rPr lang="en-US" sz="4800" dirty="0"/>
              <a:t>	                  </a:t>
            </a:r>
            <a:r>
              <a:rPr lang="en-US" sz="4800" dirty="0" err="1"/>
              <a:t>tom_griffiths@berkeley.edu</a:t>
            </a:r>
            <a:endParaRPr lang="en-US" sz="4800" dirty="0"/>
          </a:p>
          <a:p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10"/>
          <p:cNvSpPr>
            <a:spLocks noChangeArrowheads="1"/>
          </p:cNvSpPr>
          <p:nvPr/>
        </p:nvSpPr>
        <p:spPr bwMode="auto">
          <a:xfrm>
            <a:off x="30784800" y="5029200"/>
            <a:ext cx="12039600" cy="1600200"/>
          </a:xfrm>
          <a:prstGeom prst="rect">
            <a:avLst/>
          </a:prstGeom>
          <a:solidFill>
            <a:srgbClr val="00009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7126" tIns="68563" rIns="137126" bIns="68563" anchor="ctr"/>
          <a:lstStyle/>
          <a:p>
            <a:pPr algn="ctr" defTabSz="4702588">
              <a:defRPr/>
            </a:pPr>
            <a:r>
              <a:rPr lang="en-US" sz="6000" b="1" dirty="0" smtClean="0">
                <a:solidFill>
                  <a:schemeClr val="bg1"/>
                </a:solidFill>
              </a:rPr>
              <a:t>Results Pt. 2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84" name="TextBox 19"/>
          <p:cNvSpPr txBox="1">
            <a:spLocks noChangeArrowheads="1"/>
          </p:cNvSpPr>
          <p:nvPr/>
        </p:nvSpPr>
        <p:spPr bwMode="auto">
          <a:xfrm>
            <a:off x="30784800" y="6629400"/>
            <a:ext cx="12039600" cy="148040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1418" tIns="45709" rIns="91418" bIns="4570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 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29" name="TextBox 19"/>
          <p:cNvSpPr txBox="1">
            <a:spLocks noChangeArrowheads="1"/>
          </p:cNvSpPr>
          <p:nvPr/>
        </p:nvSpPr>
        <p:spPr bwMode="auto">
          <a:xfrm>
            <a:off x="914400" y="14249400"/>
            <a:ext cx="11430000" cy="1835959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1418" tIns="45709" rIns="91418" bIns="4570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algn="ctr"/>
            <a:r>
              <a:rPr lang="en-US" sz="3600" b="1" dirty="0"/>
              <a:t> </a:t>
            </a:r>
            <a:r>
              <a:rPr lang="en-US" sz="3600" b="1" dirty="0" smtClean="0"/>
              <a:t>Applying the Bayesian </a:t>
            </a:r>
            <a:r>
              <a:rPr lang="en-US" sz="3600" b="1" dirty="0"/>
              <a:t>Framework of Generalization</a:t>
            </a:r>
            <a:br>
              <a:rPr lang="en-US" sz="3600" b="1" dirty="0"/>
            </a:br>
            <a:r>
              <a:rPr lang="en-US" sz="3600" b="1" dirty="0"/>
              <a:t>(</a:t>
            </a:r>
            <a:r>
              <a:rPr lang="en-US" sz="3600" b="1" dirty="0" err="1"/>
              <a:t>Tenenbaum</a:t>
            </a:r>
            <a:r>
              <a:rPr lang="en-US" sz="3600" b="1" dirty="0"/>
              <a:t> &amp; Griffiths 2001</a:t>
            </a:r>
            <a:r>
              <a:rPr lang="en-US" sz="3600" b="1" dirty="0" smtClean="0"/>
              <a:t>)</a:t>
            </a:r>
          </a:p>
          <a:p>
            <a:r>
              <a:rPr lang="en-US" sz="3600" dirty="0"/>
              <a:t>The Bayesian generalization </a:t>
            </a:r>
            <a:r>
              <a:rPr lang="en-US" sz="3600" dirty="0" smtClean="0"/>
              <a:t>framework</a:t>
            </a:r>
            <a:r>
              <a:rPr lang="en-US" sz="3600" dirty="0"/>
              <a:t> </a:t>
            </a:r>
            <a:r>
              <a:rPr lang="en-US" sz="3600" dirty="0" smtClean="0"/>
              <a:t>has </a:t>
            </a:r>
            <a:r>
              <a:rPr lang="en-US" sz="3600" dirty="0"/>
              <a:t>been successfully used in a variety of different </a:t>
            </a:r>
            <a:r>
              <a:rPr lang="en-US" sz="3600" dirty="0" smtClean="0"/>
              <a:t>domains, and consists of the following parts</a:t>
            </a:r>
            <a:r>
              <a:rPr lang="en-US" sz="3600" dirty="0" smtClean="0"/>
              <a:t>: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b="1" dirty="0"/>
              <a:t>Hypothesis space </a:t>
            </a:r>
            <a:r>
              <a:rPr lang="en-US" sz="3600" dirty="0"/>
              <a:t>of positively seen </a:t>
            </a:r>
            <a:r>
              <a:rPr lang="en-US" sz="3600" dirty="0" smtClean="0"/>
              <a:t>examples</a:t>
            </a:r>
          </a:p>
          <a:p>
            <a:r>
              <a:rPr lang="en-US" sz="3600" i="1" dirty="0" smtClean="0"/>
              <a:t>Ex. Playlists created by users</a:t>
            </a:r>
          </a:p>
          <a:p>
            <a:r>
              <a:rPr lang="en-US" sz="3600" b="1" dirty="0" smtClean="0"/>
              <a:t>Prior</a:t>
            </a:r>
            <a:r>
              <a:rPr lang="en-US" sz="3600" dirty="0" smtClean="0"/>
              <a:t> </a:t>
            </a:r>
            <a:r>
              <a:rPr lang="en-US" sz="3600" dirty="0"/>
              <a:t>– </a:t>
            </a:r>
            <a:r>
              <a:rPr lang="en-US" sz="3600" dirty="0" err="1"/>
              <a:t>Erlang</a:t>
            </a:r>
            <a:r>
              <a:rPr lang="en-US" sz="3600" dirty="0"/>
              <a:t> distribution</a:t>
            </a:r>
          </a:p>
          <a:p>
            <a:r>
              <a:rPr lang="en-US" sz="3600" i="1" dirty="0"/>
              <a:t>Intermediate size </a:t>
            </a:r>
            <a:r>
              <a:rPr lang="en-US" sz="3600" i="1" dirty="0" smtClean="0"/>
              <a:t>playlists are more informative</a:t>
            </a:r>
            <a:endParaRPr lang="en-US" sz="3600" i="1" dirty="0"/>
          </a:p>
          <a:p>
            <a:r>
              <a:rPr lang="en-US" sz="3600" b="1" dirty="0" smtClean="0"/>
              <a:t>Likelihood</a:t>
            </a:r>
            <a:r>
              <a:rPr lang="en-US" sz="3600" dirty="0" smtClean="0"/>
              <a:t> </a:t>
            </a:r>
            <a:r>
              <a:rPr lang="en-US" sz="3600" dirty="0"/>
              <a:t>– size </a:t>
            </a:r>
            <a:r>
              <a:rPr lang="en-US" sz="3600" dirty="0" smtClean="0"/>
              <a:t>principle</a:t>
            </a:r>
          </a:p>
          <a:p>
            <a:r>
              <a:rPr lang="en-US" sz="3600" i="1" dirty="0" smtClean="0"/>
              <a:t>Smaller playlists more focused than larger playlists, given the prior</a:t>
            </a:r>
            <a:endParaRPr lang="en-US" sz="3600" i="1" dirty="0"/>
          </a:p>
          <a:p>
            <a:endParaRPr lang="en-US" sz="3600" i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r>
              <a:rPr lang="en-US" sz="3600" b="1" dirty="0" smtClean="0"/>
              <a:t>Bayes </a:t>
            </a:r>
            <a:r>
              <a:rPr lang="en-US" sz="3600" b="1" dirty="0"/>
              <a:t>Rule</a:t>
            </a:r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r>
              <a:rPr lang="en-US" sz="3600" b="1" dirty="0" smtClean="0"/>
              <a:t>Probability </a:t>
            </a:r>
            <a:r>
              <a:rPr lang="en-US" sz="3600" b="1" dirty="0"/>
              <a:t>of </a:t>
            </a:r>
            <a:r>
              <a:rPr lang="en-US" sz="3600" b="1" dirty="0" smtClean="0"/>
              <a:t>generalization</a:t>
            </a:r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b="1" dirty="0" smtClean="0"/>
              <a:t>Sample input and output</a:t>
            </a:r>
          </a:p>
          <a:p>
            <a:r>
              <a:rPr lang="en-US" sz="3600" dirty="0" smtClean="0"/>
              <a:t>X</a:t>
            </a:r>
            <a:r>
              <a:rPr lang="en-US" sz="3600" dirty="0"/>
              <a:t>={‘Baby One More Time, Womanizer, Toxic’}</a:t>
            </a:r>
          </a:p>
          <a:p>
            <a:r>
              <a:rPr lang="en-US" sz="3600" dirty="0"/>
              <a:t>Y={‘Me Against the Music’, ‘</a:t>
            </a:r>
            <a:r>
              <a:rPr lang="en-US" sz="3600" dirty="0" err="1"/>
              <a:t>Crazy’,’Oops</a:t>
            </a:r>
            <a:r>
              <a:rPr lang="en-US" sz="3600" dirty="0"/>
              <a:t> I Did It Again’…</a:t>
            </a:r>
            <a:r>
              <a:rPr lang="en-US" sz="3600" dirty="0" smtClean="0"/>
              <a:t>}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174200"/>
            <a:ext cx="6781800" cy="130633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8041600"/>
            <a:ext cx="8153400" cy="1190277"/>
          </a:xfrm>
          <a:prstGeom prst="rect">
            <a:avLst/>
          </a:prstGeom>
        </p:spPr>
      </p:pic>
      <p:sp>
        <p:nvSpPr>
          <p:cNvPr id="35" name="TextBox 19"/>
          <p:cNvSpPr txBox="1">
            <a:spLocks noChangeArrowheads="1"/>
          </p:cNvSpPr>
          <p:nvPr/>
        </p:nvSpPr>
        <p:spPr bwMode="auto">
          <a:xfrm>
            <a:off x="13258800" y="6477000"/>
            <a:ext cx="16687800" cy="766361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1418" tIns="45709" rIns="91418" bIns="4570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r>
              <a:rPr lang="en-US" sz="3600" dirty="0" smtClean="0"/>
              <a:t> Datasets: Million Song Dataset, Art of the Mix 2011 </a:t>
            </a:r>
            <a:r>
              <a:rPr lang="en-US" sz="3600" dirty="0" smtClean="0"/>
              <a:t>dataset</a:t>
            </a:r>
            <a:endParaRPr lang="en-US" sz="3600" dirty="0" smtClean="0"/>
          </a:p>
          <a:p>
            <a:r>
              <a:rPr lang="en-US" sz="3600" dirty="0" smtClean="0"/>
              <a:t> Split datasets into test and train binary matrices</a:t>
            </a:r>
          </a:p>
          <a:p>
            <a:endParaRPr lang="en-US" sz="3600" dirty="0"/>
          </a:p>
          <a:p>
            <a:r>
              <a:rPr lang="en-US" sz="3600" dirty="0" smtClean="0"/>
              <a:t> Constructing a Hypothesis Space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 Metrics</a:t>
            </a:r>
          </a:p>
          <a:p>
            <a:r>
              <a:rPr lang="en-US" sz="2400" dirty="0" smtClean="0"/>
              <a:t>  Mean </a:t>
            </a:r>
            <a:r>
              <a:rPr lang="en-US" sz="2400" dirty="0"/>
              <a:t>Average Precision (</a:t>
            </a:r>
            <a:r>
              <a:rPr lang="en-US" sz="2400" dirty="0" err="1"/>
              <a:t>mAP</a:t>
            </a:r>
            <a:r>
              <a:rPr lang="en-US" sz="2400" dirty="0"/>
              <a:t>)</a:t>
            </a:r>
          </a:p>
          <a:p>
            <a:r>
              <a:rPr lang="en-US" sz="2400" dirty="0" smtClean="0"/>
              <a:t>  Discounted </a:t>
            </a:r>
            <a:r>
              <a:rPr lang="en-US" sz="2400" dirty="0"/>
              <a:t>Cumulative Gain (DCG)</a:t>
            </a:r>
          </a:p>
          <a:p>
            <a:r>
              <a:rPr lang="en-US" sz="2400" dirty="0" smtClean="0"/>
              <a:t>  Mean </a:t>
            </a:r>
            <a:r>
              <a:rPr lang="en-US" sz="2400" dirty="0"/>
              <a:t>Reciprocal Rank (MRR)</a:t>
            </a:r>
          </a:p>
          <a:p>
            <a:r>
              <a:rPr lang="en-US" sz="2400" dirty="0" smtClean="0"/>
              <a:t>  Precision </a:t>
            </a:r>
            <a:r>
              <a:rPr lang="en-US" sz="2400" dirty="0"/>
              <a:t>at 10 (P at 10</a:t>
            </a:r>
            <a:r>
              <a:rPr lang="en-US" sz="2400" dirty="0" smtClean="0"/>
              <a:t>)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13258800" y="5029200"/>
            <a:ext cx="16687800" cy="1524000"/>
          </a:xfrm>
          <a:prstGeom prst="rect">
            <a:avLst/>
          </a:prstGeom>
          <a:solidFill>
            <a:srgbClr val="00009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7126" tIns="68563" rIns="137126" bIns="68563" anchor="ctr"/>
          <a:lstStyle/>
          <a:p>
            <a:pPr algn="ctr" defTabSz="4702588">
              <a:defRPr/>
            </a:pPr>
            <a:r>
              <a:rPr lang="en-US" sz="6000" b="1" dirty="0" smtClean="0">
                <a:solidFill>
                  <a:schemeClr val="bg1"/>
                </a:solidFill>
              </a:rPr>
              <a:t>Methods</a:t>
            </a:r>
            <a:endParaRPr lang="en-US" sz="6000" b="1" dirty="0">
              <a:solidFill>
                <a:schemeClr val="bg1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208027"/>
              </p:ext>
            </p:extLst>
          </p:nvPr>
        </p:nvGraphicFramePr>
        <p:xfrm>
          <a:off x="14782800" y="9372600"/>
          <a:ext cx="3246966" cy="2302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161"/>
                <a:gridCol w="541161"/>
                <a:gridCol w="541161"/>
                <a:gridCol w="541161"/>
                <a:gridCol w="541161"/>
                <a:gridCol w="541161"/>
              </a:tblGrid>
              <a:tr h="23029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1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0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0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0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1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3563600" y="8991600"/>
            <a:ext cx="9153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Songs</a:t>
            </a:r>
          </a:p>
          <a:p>
            <a:pPr algn="ctr"/>
            <a:r>
              <a:rPr lang="en-US" sz="2400" dirty="0" smtClean="0"/>
              <a:t>  s1</a:t>
            </a:r>
          </a:p>
          <a:p>
            <a:pPr algn="ctr"/>
            <a:r>
              <a:rPr lang="en-US" sz="2400" dirty="0" smtClean="0"/>
              <a:t>  s2</a:t>
            </a:r>
          </a:p>
          <a:p>
            <a:pPr algn="ctr"/>
            <a:r>
              <a:rPr lang="en-US" sz="2400" dirty="0" smtClean="0"/>
              <a:t>  s3</a:t>
            </a:r>
          </a:p>
          <a:p>
            <a:pPr algn="ctr"/>
            <a:r>
              <a:rPr lang="en-US" sz="2400" dirty="0" smtClean="0"/>
              <a:t>  s4</a:t>
            </a:r>
          </a:p>
          <a:p>
            <a:pPr algn="ctr"/>
            <a:r>
              <a:rPr lang="en-US" sz="2400" dirty="0" smtClean="0"/>
              <a:t>  s5</a:t>
            </a:r>
          </a:p>
          <a:p>
            <a:pPr algn="ctr"/>
            <a:r>
              <a:rPr lang="en-US" sz="2400" dirty="0" smtClean="0"/>
              <a:t>  s6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630400" y="8839200"/>
            <a:ext cx="3570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h1       h2     h3      h4      h5      h6</a:t>
            </a:r>
            <a:endParaRPr lang="en-US" sz="2000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717100"/>
              </p:ext>
            </p:extLst>
          </p:nvPr>
        </p:nvGraphicFramePr>
        <p:xfrm>
          <a:off x="20726400" y="8305800"/>
          <a:ext cx="7924800" cy="3115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0065"/>
                <a:gridCol w="3624735"/>
              </a:tblGrid>
              <a:tr h="1260043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Psychological Models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Traditional Models</a:t>
                      </a:r>
                      <a:endParaRPr lang="en-US" sz="3200" b="1" dirty="0"/>
                    </a:p>
                  </a:txBody>
                  <a:tcPr/>
                </a:tc>
              </a:tr>
              <a:tr h="56875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Bayesian</a:t>
                      </a:r>
                      <a:r>
                        <a:rPr lang="en-US" sz="3200" baseline="0" dirty="0" smtClean="0"/>
                        <a:t> Generalization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TF-IDF</a:t>
                      </a:r>
                      <a:endParaRPr lang="en-US" sz="3200" dirty="0"/>
                    </a:p>
                  </a:txBody>
                  <a:tcPr/>
                </a:tc>
              </a:tr>
              <a:tr h="65016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Prototype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Bayesian Sets</a:t>
                      </a:r>
                      <a:endParaRPr lang="en-US" sz="3200" dirty="0"/>
                    </a:p>
                  </a:txBody>
                  <a:tcPr/>
                </a:tc>
              </a:tr>
              <a:tr h="62593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Exemplar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Popularity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19"/>
          <p:cNvSpPr txBox="1">
            <a:spLocks noChangeArrowheads="1"/>
          </p:cNvSpPr>
          <p:nvPr/>
        </p:nvSpPr>
        <p:spPr bwMode="auto">
          <a:xfrm>
            <a:off x="30784800" y="22977239"/>
            <a:ext cx="12039600" cy="963338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1418" tIns="45709" rIns="91418" bIns="4570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r>
              <a:rPr lang="en-US" sz="3600" dirty="0"/>
              <a:t> </a:t>
            </a:r>
            <a:r>
              <a:rPr lang="en-US" sz="3600" dirty="0" smtClean="0"/>
              <a:t>     Differences </a:t>
            </a:r>
            <a:r>
              <a:rPr lang="en-US" sz="3600" dirty="0"/>
              <a:t>of results </a:t>
            </a:r>
            <a:r>
              <a:rPr lang="en-US" sz="3600" dirty="0" smtClean="0"/>
              <a:t>in the MSD and AOTM-2011 datasets might be explained by the fact that AOTM-2011 was created from user-selected playlists while the MSD contained entire listening histories.</a:t>
            </a:r>
            <a:endParaRPr lang="en-US" sz="3600" dirty="0"/>
          </a:p>
          <a:p>
            <a:r>
              <a:rPr lang="en-US" sz="3600" dirty="0" smtClean="0"/>
              <a:t>     We </a:t>
            </a:r>
            <a:r>
              <a:rPr lang="en-US" sz="3600" dirty="0"/>
              <a:t>have seen that applying psychological models of generalization can contribute significantly to current systems and perhaps provide more insight into how a human would recommend songs versus how a typical machine learning algorithm would </a:t>
            </a:r>
            <a:r>
              <a:rPr lang="en-US" sz="3600" dirty="0" smtClean="0"/>
              <a:t>recommend </a:t>
            </a:r>
            <a:r>
              <a:rPr lang="en-US" sz="3600" dirty="0"/>
              <a:t>songs</a:t>
            </a:r>
            <a:r>
              <a:rPr lang="en-US" sz="3600" dirty="0" smtClean="0"/>
              <a:t>.</a:t>
            </a:r>
          </a:p>
          <a:p>
            <a:r>
              <a:rPr lang="en-US" sz="3600" i="1" dirty="0" smtClean="0"/>
              <a:t>    </a:t>
            </a:r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2800" dirty="0" smtClean="0"/>
          </a:p>
          <a:p>
            <a:r>
              <a:rPr lang="en-US" sz="2800" dirty="0" smtClean="0"/>
              <a:t>References:</a:t>
            </a:r>
          </a:p>
          <a:p>
            <a:r>
              <a:rPr lang="en-US" sz="2800" dirty="0"/>
              <a:t>Shepard, R. N. (1987). Towards a universal law of generalization for </a:t>
            </a:r>
            <a:r>
              <a:rPr lang="en-US" sz="2800" dirty="0" smtClean="0"/>
              <a:t>psychological </a:t>
            </a:r>
            <a:r>
              <a:rPr lang="en-US" sz="2800" dirty="0"/>
              <a:t>science. Science, 237, 1317-1323. </a:t>
            </a:r>
          </a:p>
          <a:p>
            <a:endParaRPr lang="en-US" sz="2800" dirty="0"/>
          </a:p>
          <a:p>
            <a:r>
              <a:rPr lang="en-US" sz="2800" dirty="0" err="1"/>
              <a:t>Tenenbaum</a:t>
            </a:r>
            <a:r>
              <a:rPr lang="en-US" sz="2800" dirty="0"/>
              <a:t>, J., &amp; Griffiths, T. L. (2001). Generalization, similarity, and Bayesian inference. Behavioral and Brain Sciences, 24, 629-641. </a:t>
            </a:r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7800" y="533400"/>
            <a:ext cx="3295498" cy="403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B"/>
              </a:clrFrom>
              <a:clrTo>
                <a:srgbClr val="FFFF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457200"/>
            <a:ext cx="3733800" cy="3733800"/>
          </a:xfrm>
          <a:prstGeom prst="rect">
            <a:avLst/>
          </a:prstGeom>
        </p:spPr>
      </p:pic>
      <p:sp>
        <p:nvSpPr>
          <p:cNvPr id="52" name="Title 1"/>
          <p:cNvSpPr txBox="1">
            <a:spLocks/>
          </p:cNvSpPr>
          <p:nvPr/>
        </p:nvSpPr>
        <p:spPr>
          <a:xfrm>
            <a:off x="32537400" y="6858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3761086" rtl="0" eaLnBrk="1" latinLnBrk="0" hangingPunct="1">
              <a:spcBef>
                <a:spcPct val="0"/>
              </a:spcBef>
              <a:buNone/>
              <a:defRPr sz="18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/>
              <a:t>mAP</a:t>
            </a:r>
            <a:r>
              <a:rPr lang="en-US" sz="3600" b="1" dirty="0" smtClean="0"/>
              <a:t> by Popularity Threshold</a:t>
            </a:r>
            <a:endParaRPr lang="en-US" sz="3600" b="1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84800" y="7543800"/>
            <a:ext cx="5334000" cy="4021741"/>
          </a:xfrm>
          <a:prstGeom prst="rect">
            <a:avLst/>
          </a:prstGeom>
        </p:spPr>
      </p:pic>
      <p:pic>
        <p:nvPicPr>
          <p:cNvPr id="63" name="Picture 62" descr="MRR_MSDC_Pop_Threshold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200" y="7467600"/>
            <a:ext cx="5715000" cy="4268422"/>
          </a:xfrm>
          <a:prstGeom prst="rect">
            <a:avLst/>
          </a:prstGeom>
        </p:spPr>
      </p:pic>
      <p:pic>
        <p:nvPicPr>
          <p:cNvPr id="65" name="Picture 64" descr="mAP_AOTM_query_siz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0" y="15316200"/>
            <a:ext cx="5703179" cy="4267200"/>
          </a:xfrm>
          <a:prstGeom prst="rect">
            <a:avLst/>
          </a:prstGeom>
        </p:spPr>
      </p:pic>
      <p:sp>
        <p:nvSpPr>
          <p:cNvPr id="66" name="Title 1"/>
          <p:cNvSpPr txBox="1">
            <a:spLocks/>
          </p:cNvSpPr>
          <p:nvPr/>
        </p:nvSpPr>
        <p:spPr>
          <a:xfrm>
            <a:off x="32613600" y="14630400"/>
            <a:ext cx="8229600" cy="1219200"/>
          </a:xfrm>
          <a:prstGeom prst="rect">
            <a:avLst/>
          </a:prstGeom>
        </p:spPr>
        <p:txBody>
          <a:bodyPr/>
          <a:lstStyle>
            <a:lvl1pPr algn="ctr" defTabSz="3761086" rtl="0" eaLnBrk="1" latinLnBrk="0" hangingPunct="1">
              <a:spcBef>
                <a:spcPct val="0"/>
              </a:spcBef>
              <a:buNone/>
              <a:defRPr sz="18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/>
              <a:t>mAP</a:t>
            </a:r>
            <a:r>
              <a:rPr lang="en-US" sz="3600" b="1" dirty="0" smtClean="0"/>
              <a:t> by Query Size</a:t>
            </a:r>
            <a:endParaRPr lang="en-US" sz="3600" b="1" dirty="0"/>
          </a:p>
        </p:txBody>
      </p:sp>
      <p:pic>
        <p:nvPicPr>
          <p:cNvPr id="67" name="Picture 66" descr="mAP_MSDC_Query_Siz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800" y="15392400"/>
            <a:ext cx="5791200" cy="4333059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16916400" y="16002000"/>
            <a:ext cx="496802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    X</a:t>
            </a:r>
            <a:r>
              <a:rPr lang="en-US" sz="3200" dirty="0"/>
              <a:t>={</a:t>
            </a:r>
            <a:r>
              <a:rPr lang="en-US" sz="3200" dirty="0" smtClean="0"/>
              <a:t>‘Baby One More Time’}</a:t>
            </a:r>
            <a:endParaRPr lang="en-US" sz="32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78000" y="16535400"/>
            <a:ext cx="10515600" cy="381000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15925800" y="20421600"/>
            <a:ext cx="81868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X={</a:t>
            </a:r>
            <a:r>
              <a:rPr lang="en-US" sz="3200" dirty="0" smtClean="0"/>
              <a:t>‘Baby One More Time’, ‘Womanizer’, ‘Toxic’}</a:t>
            </a:r>
            <a:endParaRPr lang="en-US" sz="3200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325600" y="21107400"/>
            <a:ext cx="10700836" cy="3505200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4401800" y="28270200"/>
            <a:ext cx="108242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X={‘</a:t>
            </a:r>
            <a:r>
              <a:rPr lang="en-US" sz="3200" dirty="0" err="1" smtClean="0"/>
              <a:t>Thriller’,’Billie</a:t>
            </a:r>
            <a:r>
              <a:rPr lang="en-US" sz="3200" dirty="0" smtClean="0"/>
              <a:t> </a:t>
            </a:r>
            <a:r>
              <a:rPr lang="en-US" sz="3200" dirty="0" err="1" smtClean="0"/>
              <a:t>Jean’,’The</a:t>
            </a:r>
            <a:r>
              <a:rPr lang="en-US" sz="3200" dirty="0" smtClean="0"/>
              <a:t> Way You Make Me Feel’}</a:t>
            </a:r>
            <a:endParaRPr lang="en-US" sz="32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01800" y="28879800"/>
            <a:ext cx="10773676" cy="3276600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25831800" y="28270200"/>
            <a:ext cx="3733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X={‘Thriller</a:t>
            </a:r>
            <a:r>
              <a:rPr lang="en-US" sz="3200" dirty="0" smtClean="0"/>
              <a:t>’</a:t>
            </a:r>
            <a:r>
              <a:rPr lang="en-US" sz="3200" dirty="0"/>
              <a:t>}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136600" y="28879800"/>
            <a:ext cx="2971800" cy="3304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984200" y="16611600"/>
            <a:ext cx="3214686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984200" y="24155400"/>
            <a:ext cx="320040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060400" y="20345400"/>
            <a:ext cx="3166230" cy="3124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78000" y="24688800"/>
            <a:ext cx="11277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We see that Bayesian Generalization is good at discriminating between artist and genre, depending on the size of query.</a:t>
            </a:r>
            <a:endParaRPr lang="en-US" sz="3200" dirty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For Michael Jackson songs, Bayesian Generalization recommends MJ songs if we provide 3 MJ songs in the query, and a mix of Halloween and MJ songs if we just provide ‘Thriller’.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84800" y="11887200"/>
            <a:ext cx="1196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For both MSD and AOTM-2011 datasets, performance increases as popularity threshold </a:t>
            </a:r>
            <a:r>
              <a:rPr lang="en-US" sz="3600" dirty="0" smtClean="0">
                <a:latin typeface="Arial"/>
                <a:cs typeface="Arial"/>
              </a:rPr>
              <a:t>increases</a:t>
            </a:r>
            <a:r>
              <a:rPr lang="en-US" sz="3600" dirty="0" smtClean="0">
                <a:latin typeface="Arial"/>
                <a:cs typeface="Arial"/>
              </a:rPr>
              <a:t>.  Bayesian generalization performs better on the AOTM-2011 and TF-IDF performs better on the MSD.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784800" y="19126200"/>
            <a:ext cx="1196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>
              <a:latin typeface="Arial"/>
              <a:cs typeface="Arial"/>
            </a:endParaRPr>
          </a:p>
          <a:p>
            <a:r>
              <a:rPr lang="en-US" sz="3600" dirty="0" smtClean="0">
                <a:latin typeface="Arial"/>
                <a:cs typeface="Arial"/>
              </a:rPr>
              <a:t>As query size increases, </a:t>
            </a:r>
            <a:r>
              <a:rPr lang="en-US" sz="3600" dirty="0" err="1" smtClean="0">
                <a:latin typeface="Arial"/>
                <a:cs typeface="Arial"/>
              </a:rPr>
              <a:t>mAP</a:t>
            </a:r>
            <a:r>
              <a:rPr lang="en-US" sz="3600" dirty="0" smtClean="0">
                <a:latin typeface="Arial"/>
                <a:cs typeface="Arial"/>
              </a:rPr>
              <a:t> scores generally increase.</a:t>
            </a:r>
          </a:p>
          <a:p>
            <a:r>
              <a:rPr lang="en-US" sz="3600" dirty="0" smtClean="0">
                <a:latin typeface="Arial"/>
                <a:cs typeface="Arial"/>
              </a:rPr>
              <a:t>The MSD does not perform well for any of the query sizes</a:t>
            </a:r>
          </a:p>
          <a:p>
            <a:r>
              <a:rPr lang="en-US" sz="3600" dirty="0" smtClean="0">
                <a:latin typeface="Arial"/>
                <a:cs typeface="Arial"/>
              </a:rPr>
              <a:t>except for ‘all’.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50200" y="11963400"/>
            <a:ext cx="46502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Evaluation Conditions</a:t>
            </a:r>
          </a:p>
          <a:p>
            <a:r>
              <a:rPr lang="en-US" sz="2400" dirty="0" smtClean="0">
                <a:latin typeface="Arial"/>
                <a:cs typeface="Arial"/>
              </a:rPr>
              <a:t>Popularity Threshold</a:t>
            </a:r>
          </a:p>
          <a:p>
            <a:r>
              <a:rPr lang="en-US" sz="2400" dirty="0" smtClean="0">
                <a:latin typeface="Arial"/>
                <a:cs typeface="Arial"/>
              </a:rPr>
              <a:t>Query Size</a:t>
            </a:r>
          </a:p>
          <a:p>
            <a:r>
              <a:rPr lang="en-US" sz="2400" dirty="0" smtClean="0">
                <a:latin typeface="Arial"/>
                <a:cs typeface="Arial"/>
              </a:rPr>
              <a:t>Qualitative Review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09800" y="24993600"/>
            <a:ext cx="620485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7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3095</TotalTime>
  <Words>577</Words>
  <Application>Microsoft Macintosh PowerPoint</Application>
  <PresentationFormat>Custom</PresentationFormat>
  <Paragraphs>196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research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Tiffany Hwu</cp:lastModifiedBy>
  <cp:revision>26</cp:revision>
  <cp:lastPrinted>2011-01-21T18:13:44Z</cp:lastPrinted>
  <dcterms:created xsi:type="dcterms:W3CDTF">2011-01-12T16:45:58Z</dcterms:created>
  <dcterms:modified xsi:type="dcterms:W3CDTF">2014-05-02T00:54:26Z</dcterms:modified>
  <cp:category>scientific poster powerpoint</cp:category>
</cp:coreProperties>
</file>