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94" r:id="rId4"/>
    <p:sldId id="283" r:id="rId5"/>
    <p:sldId id="259" r:id="rId6"/>
    <p:sldId id="291" r:id="rId7"/>
    <p:sldId id="295" r:id="rId8"/>
    <p:sldId id="292" r:id="rId9"/>
    <p:sldId id="293" r:id="rId10"/>
    <p:sldId id="267" r:id="rId11"/>
    <p:sldId id="290" r:id="rId12"/>
    <p:sldId id="268" r:id="rId13"/>
    <p:sldId id="270" r:id="rId14"/>
    <p:sldId id="273" r:id="rId15"/>
    <p:sldId id="274" r:id="rId16"/>
    <p:sldId id="296" r:id="rId17"/>
    <p:sldId id="276" r:id="rId18"/>
    <p:sldId id="282" r:id="rId19"/>
    <p:sldId id="278" r:id="rId20"/>
    <p:sldId id="284" r:id="rId21"/>
    <p:sldId id="285" r:id="rId22"/>
    <p:sldId id="286" r:id="rId23"/>
    <p:sldId id="288" r:id="rId24"/>
    <p:sldId id="287" r:id="rId25"/>
    <p:sldId id="29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79561"/>
  </p:normalViewPr>
  <p:slideViewPr>
    <p:cSldViewPr snapToGrid="0" snapToObjects="1">
      <p:cViewPr varScale="1">
        <p:scale>
          <a:sx n="144" d="100"/>
          <a:sy n="144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26.png"/><Relationship Id="rId6" Type="http://schemas.openxmlformats.org/officeDocument/2006/relationships/image" Target="../media/image23.sv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2C526-34D5-41E1-9707-0A97F040F7F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F8AEBA-9B8E-4D28-8653-A6B9277EE6F3}">
      <dgm:prSet/>
      <dgm:spPr/>
      <dgm:t>
        <a:bodyPr/>
        <a:lstStyle/>
        <a:p>
          <a:r>
            <a:rPr lang="en-US"/>
            <a:t>The Structure of FitBenchmarking</a:t>
          </a:r>
        </a:p>
      </dgm:t>
    </dgm:pt>
    <dgm:pt modelId="{F6187264-37AA-4BED-B07E-65662D43A143}" type="parTrans" cxnId="{0D021B48-617A-4977-B504-AEEAF3D01D7F}">
      <dgm:prSet/>
      <dgm:spPr/>
      <dgm:t>
        <a:bodyPr/>
        <a:lstStyle/>
        <a:p>
          <a:endParaRPr lang="en-US"/>
        </a:p>
      </dgm:t>
    </dgm:pt>
    <dgm:pt modelId="{C08A7114-4595-47F9-A8CF-7A098643D7C3}" type="sibTrans" cxnId="{0D021B48-617A-4977-B504-AEEAF3D01D7F}">
      <dgm:prSet/>
      <dgm:spPr/>
      <dgm:t>
        <a:bodyPr/>
        <a:lstStyle/>
        <a:p>
          <a:endParaRPr lang="en-US"/>
        </a:p>
      </dgm:t>
    </dgm:pt>
    <dgm:pt modelId="{0F85F3E4-4BB0-4521-BEFC-EB9F181CD64A}">
      <dgm:prSet/>
      <dgm:spPr/>
      <dgm:t>
        <a:bodyPr/>
        <a:lstStyle/>
        <a:p>
          <a:r>
            <a:rPr lang="en-US" dirty="0"/>
            <a:t>Phase 1: Improvements to the </a:t>
          </a:r>
          <a:r>
            <a:rPr lang="en-US" dirty="0" err="1"/>
            <a:t>FitBenchmarking</a:t>
          </a:r>
          <a:r>
            <a:rPr lang="en-US" dirty="0"/>
            <a:t> tool</a:t>
          </a:r>
        </a:p>
      </dgm:t>
    </dgm:pt>
    <dgm:pt modelId="{CDEA36A2-5A10-440A-B4B8-BB93DFE340E9}" type="parTrans" cxnId="{5BD6E4E3-271D-4211-AA9E-DDCB5FBCC928}">
      <dgm:prSet/>
      <dgm:spPr/>
      <dgm:t>
        <a:bodyPr/>
        <a:lstStyle/>
        <a:p>
          <a:endParaRPr lang="en-US"/>
        </a:p>
      </dgm:t>
    </dgm:pt>
    <dgm:pt modelId="{2EE6C892-6492-48CA-9651-88687F1C9841}" type="sibTrans" cxnId="{5BD6E4E3-271D-4211-AA9E-DDCB5FBCC928}">
      <dgm:prSet/>
      <dgm:spPr/>
      <dgm:t>
        <a:bodyPr/>
        <a:lstStyle/>
        <a:p>
          <a:endParaRPr lang="en-US"/>
        </a:p>
      </dgm:t>
    </dgm:pt>
    <dgm:pt modelId="{BB654299-538D-4781-8096-E97257ACC248}">
      <dgm:prSet/>
      <dgm:spPr/>
      <dgm:t>
        <a:bodyPr/>
        <a:lstStyle/>
        <a:p>
          <a:r>
            <a:rPr lang="en-US" dirty="0"/>
            <a:t>Phase 2: Integration of SasView</a:t>
          </a:r>
        </a:p>
      </dgm:t>
    </dgm:pt>
    <dgm:pt modelId="{EB6E7800-EEB4-49DA-99E6-78D1CE0CC03F}" type="parTrans" cxnId="{4CB08AF5-155C-4403-939D-E17A31E02F4A}">
      <dgm:prSet/>
      <dgm:spPr/>
      <dgm:t>
        <a:bodyPr/>
        <a:lstStyle/>
        <a:p>
          <a:endParaRPr lang="en-US"/>
        </a:p>
      </dgm:t>
    </dgm:pt>
    <dgm:pt modelId="{F4485B13-8F23-4623-8944-28DA901962C7}" type="sibTrans" cxnId="{4CB08AF5-155C-4403-939D-E17A31E02F4A}">
      <dgm:prSet/>
      <dgm:spPr/>
      <dgm:t>
        <a:bodyPr/>
        <a:lstStyle/>
        <a:p>
          <a:endParaRPr lang="en-US"/>
        </a:p>
      </dgm:t>
    </dgm:pt>
    <dgm:pt modelId="{3B40E89C-3177-6341-9B8E-CDA1AED2CA34}" type="pres">
      <dgm:prSet presAssocID="{7112C526-34D5-41E1-9707-0A97F040F7FC}" presName="outerComposite" presStyleCnt="0">
        <dgm:presLayoutVars>
          <dgm:chMax val="5"/>
          <dgm:dir/>
          <dgm:resizeHandles val="exact"/>
        </dgm:presLayoutVars>
      </dgm:prSet>
      <dgm:spPr/>
    </dgm:pt>
    <dgm:pt modelId="{19F6148E-4BFF-444D-88FA-C90CF34A27A3}" type="pres">
      <dgm:prSet presAssocID="{7112C526-34D5-41E1-9707-0A97F040F7FC}" presName="dummyMaxCanvas" presStyleCnt="0">
        <dgm:presLayoutVars/>
      </dgm:prSet>
      <dgm:spPr/>
    </dgm:pt>
    <dgm:pt modelId="{A2E4E524-BF0B-7B4B-BD9A-3A0E19510356}" type="pres">
      <dgm:prSet presAssocID="{7112C526-34D5-41E1-9707-0A97F040F7FC}" presName="ThreeNodes_1" presStyleLbl="node1" presStyleIdx="0" presStyleCnt="3">
        <dgm:presLayoutVars>
          <dgm:bulletEnabled val="1"/>
        </dgm:presLayoutVars>
      </dgm:prSet>
      <dgm:spPr/>
    </dgm:pt>
    <dgm:pt modelId="{252FCFA7-15B8-5140-A82C-F54FCEE26E8B}" type="pres">
      <dgm:prSet presAssocID="{7112C526-34D5-41E1-9707-0A97F040F7FC}" presName="ThreeNodes_2" presStyleLbl="node1" presStyleIdx="1" presStyleCnt="3">
        <dgm:presLayoutVars>
          <dgm:bulletEnabled val="1"/>
        </dgm:presLayoutVars>
      </dgm:prSet>
      <dgm:spPr/>
    </dgm:pt>
    <dgm:pt modelId="{8A1882A0-2CF0-984D-90B1-1E1159C2A493}" type="pres">
      <dgm:prSet presAssocID="{7112C526-34D5-41E1-9707-0A97F040F7FC}" presName="ThreeNodes_3" presStyleLbl="node1" presStyleIdx="2" presStyleCnt="3">
        <dgm:presLayoutVars>
          <dgm:bulletEnabled val="1"/>
        </dgm:presLayoutVars>
      </dgm:prSet>
      <dgm:spPr/>
    </dgm:pt>
    <dgm:pt modelId="{C5A23C0A-41B0-E249-9042-BB56144B8A0E}" type="pres">
      <dgm:prSet presAssocID="{7112C526-34D5-41E1-9707-0A97F040F7FC}" presName="ThreeConn_1-2" presStyleLbl="fgAccFollowNode1" presStyleIdx="0" presStyleCnt="2">
        <dgm:presLayoutVars>
          <dgm:bulletEnabled val="1"/>
        </dgm:presLayoutVars>
      </dgm:prSet>
      <dgm:spPr/>
    </dgm:pt>
    <dgm:pt modelId="{7D169DA2-A111-2C4F-90CB-BBFEC46A946D}" type="pres">
      <dgm:prSet presAssocID="{7112C526-34D5-41E1-9707-0A97F040F7FC}" presName="ThreeConn_2-3" presStyleLbl="fgAccFollowNode1" presStyleIdx="1" presStyleCnt="2">
        <dgm:presLayoutVars>
          <dgm:bulletEnabled val="1"/>
        </dgm:presLayoutVars>
      </dgm:prSet>
      <dgm:spPr/>
    </dgm:pt>
    <dgm:pt modelId="{ACAA6CD1-04DD-3544-895A-95EAA57F1018}" type="pres">
      <dgm:prSet presAssocID="{7112C526-34D5-41E1-9707-0A97F040F7FC}" presName="ThreeNodes_1_text" presStyleLbl="node1" presStyleIdx="2" presStyleCnt="3">
        <dgm:presLayoutVars>
          <dgm:bulletEnabled val="1"/>
        </dgm:presLayoutVars>
      </dgm:prSet>
      <dgm:spPr/>
    </dgm:pt>
    <dgm:pt modelId="{E19DD271-5057-4C47-A395-61056FABB8AC}" type="pres">
      <dgm:prSet presAssocID="{7112C526-34D5-41E1-9707-0A97F040F7FC}" presName="ThreeNodes_2_text" presStyleLbl="node1" presStyleIdx="2" presStyleCnt="3">
        <dgm:presLayoutVars>
          <dgm:bulletEnabled val="1"/>
        </dgm:presLayoutVars>
      </dgm:prSet>
      <dgm:spPr/>
    </dgm:pt>
    <dgm:pt modelId="{972766D6-56B6-B744-B52E-419FFAF3D53D}" type="pres">
      <dgm:prSet presAssocID="{7112C526-34D5-41E1-9707-0A97F040F7F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B66403-295C-4441-9F93-25EFFDB573C8}" type="presOf" srcId="{0F85F3E4-4BB0-4521-BEFC-EB9F181CD64A}" destId="{252FCFA7-15B8-5140-A82C-F54FCEE26E8B}" srcOrd="0" destOrd="0" presId="urn:microsoft.com/office/officeart/2005/8/layout/vProcess5"/>
    <dgm:cxn modelId="{FCA7C40F-117E-5E4B-8E71-1552DBF01ED6}" type="presOf" srcId="{7112C526-34D5-41E1-9707-0A97F040F7FC}" destId="{3B40E89C-3177-6341-9B8E-CDA1AED2CA34}" srcOrd="0" destOrd="0" presId="urn:microsoft.com/office/officeart/2005/8/layout/vProcess5"/>
    <dgm:cxn modelId="{12095E2A-DFEB-2E4E-81CE-FAD473BA2254}" type="presOf" srcId="{2EE6C892-6492-48CA-9651-88687F1C9841}" destId="{7D169DA2-A111-2C4F-90CB-BBFEC46A946D}" srcOrd="0" destOrd="0" presId="urn:microsoft.com/office/officeart/2005/8/layout/vProcess5"/>
    <dgm:cxn modelId="{0D021B48-617A-4977-B504-AEEAF3D01D7F}" srcId="{7112C526-34D5-41E1-9707-0A97F040F7FC}" destId="{92F8AEBA-9B8E-4D28-8653-A6B9277EE6F3}" srcOrd="0" destOrd="0" parTransId="{F6187264-37AA-4BED-B07E-65662D43A143}" sibTransId="{C08A7114-4595-47F9-A8CF-7A098643D7C3}"/>
    <dgm:cxn modelId="{284A4C7A-60BA-BE43-9279-F8A2F5AFC85E}" type="presOf" srcId="{BB654299-538D-4781-8096-E97257ACC248}" destId="{972766D6-56B6-B744-B52E-419FFAF3D53D}" srcOrd="1" destOrd="0" presId="urn:microsoft.com/office/officeart/2005/8/layout/vProcess5"/>
    <dgm:cxn modelId="{3398927C-345A-D948-8B16-0873ACB7AF16}" type="presOf" srcId="{92F8AEBA-9B8E-4D28-8653-A6B9277EE6F3}" destId="{A2E4E524-BF0B-7B4B-BD9A-3A0E19510356}" srcOrd="0" destOrd="0" presId="urn:microsoft.com/office/officeart/2005/8/layout/vProcess5"/>
    <dgm:cxn modelId="{549A8596-1437-CE49-BCCB-044EFCE820B9}" type="presOf" srcId="{0F85F3E4-4BB0-4521-BEFC-EB9F181CD64A}" destId="{E19DD271-5057-4C47-A395-61056FABB8AC}" srcOrd="1" destOrd="0" presId="urn:microsoft.com/office/officeart/2005/8/layout/vProcess5"/>
    <dgm:cxn modelId="{25FE2299-3CB0-4B43-8BE3-41CCA4B46B64}" type="presOf" srcId="{BB654299-538D-4781-8096-E97257ACC248}" destId="{8A1882A0-2CF0-984D-90B1-1E1159C2A493}" srcOrd="0" destOrd="0" presId="urn:microsoft.com/office/officeart/2005/8/layout/vProcess5"/>
    <dgm:cxn modelId="{CE3D46A4-F35B-3240-B0F1-7ACD5FF1E348}" type="presOf" srcId="{92F8AEBA-9B8E-4D28-8653-A6B9277EE6F3}" destId="{ACAA6CD1-04DD-3544-895A-95EAA57F1018}" srcOrd="1" destOrd="0" presId="urn:microsoft.com/office/officeart/2005/8/layout/vProcess5"/>
    <dgm:cxn modelId="{641ED7C3-313C-684B-BCAB-AE6F8D34FE2C}" type="presOf" srcId="{C08A7114-4595-47F9-A8CF-7A098643D7C3}" destId="{C5A23C0A-41B0-E249-9042-BB56144B8A0E}" srcOrd="0" destOrd="0" presId="urn:microsoft.com/office/officeart/2005/8/layout/vProcess5"/>
    <dgm:cxn modelId="{5BD6E4E3-271D-4211-AA9E-DDCB5FBCC928}" srcId="{7112C526-34D5-41E1-9707-0A97F040F7FC}" destId="{0F85F3E4-4BB0-4521-BEFC-EB9F181CD64A}" srcOrd="1" destOrd="0" parTransId="{CDEA36A2-5A10-440A-B4B8-BB93DFE340E9}" sibTransId="{2EE6C892-6492-48CA-9651-88687F1C9841}"/>
    <dgm:cxn modelId="{4CB08AF5-155C-4403-939D-E17A31E02F4A}" srcId="{7112C526-34D5-41E1-9707-0A97F040F7FC}" destId="{BB654299-538D-4781-8096-E97257ACC248}" srcOrd="2" destOrd="0" parTransId="{EB6E7800-EEB4-49DA-99E6-78D1CE0CC03F}" sibTransId="{F4485B13-8F23-4623-8944-28DA901962C7}"/>
    <dgm:cxn modelId="{016C0064-8917-3942-874E-C43E01C29DB5}" type="presParOf" srcId="{3B40E89C-3177-6341-9B8E-CDA1AED2CA34}" destId="{19F6148E-4BFF-444D-88FA-C90CF34A27A3}" srcOrd="0" destOrd="0" presId="urn:microsoft.com/office/officeart/2005/8/layout/vProcess5"/>
    <dgm:cxn modelId="{186FC7FD-0F2E-0D4E-86DD-D61E00B2E855}" type="presParOf" srcId="{3B40E89C-3177-6341-9B8E-CDA1AED2CA34}" destId="{A2E4E524-BF0B-7B4B-BD9A-3A0E19510356}" srcOrd="1" destOrd="0" presId="urn:microsoft.com/office/officeart/2005/8/layout/vProcess5"/>
    <dgm:cxn modelId="{CC42A104-DF8C-694A-B327-8B88C98F9548}" type="presParOf" srcId="{3B40E89C-3177-6341-9B8E-CDA1AED2CA34}" destId="{252FCFA7-15B8-5140-A82C-F54FCEE26E8B}" srcOrd="2" destOrd="0" presId="urn:microsoft.com/office/officeart/2005/8/layout/vProcess5"/>
    <dgm:cxn modelId="{7C16F577-204C-4A4E-871D-5C191C499544}" type="presParOf" srcId="{3B40E89C-3177-6341-9B8E-CDA1AED2CA34}" destId="{8A1882A0-2CF0-984D-90B1-1E1159C2A493}" srcOrd="3" destOrd="0" presId="urn:microsoft.com/office/officeart/2005/8/layout/vProcess5"/>
    <dgm:cxn modelId="{F7A367FB-F62D-6443-9162-06915C55F4DB}" type="presParOf" srcId="{3B40E89C-3177-6341-9B8E-CDA1AED2CA34}" destId="{C5A23C0A-41B0-E249-9042-BB56144B8A0E}" srcOrd="4" destOrd="0" presId="urn:microsoft.com/office/officeart/2005/8/layout/vProcess5"/>
    <dgm:cxn modelId="{2F3D0FCF-19D3-894B-85AE-58805474080D}" type="presParOf" srcId="{3B40E89C-3177-6341-9B8E-CDA1AED2CA34}" destId="{7D169DA2-A111-2C4F-90CB-BBFEC46A946D}" srcOrd="5" destOrd="0" presId="urn:microsoft.com/office/officeart/2005/8/layout/vProcess5"/>
    <dgm:cxn modelId="{4B897FE1-A337-8E4C-BA33-1FC5D91457A1}" type="presParOf" srcId="{3B40E89C-3177-6341-9B8E-CDA1AED2CA34}" destId="{ACAA6CD1-04DD-3544-895A-95EAA57F1018}" srcOrd="6" destOrd="0" presId="urn:microsoft.com/office/officeart/2005/8/layout/vProcess5"/>
    <dgm:cxn modelId="{86CEF426-63B9-6444-B620-61E77C65849C}" type="presParOf" srcId="{3B40E89C-3177-6341-9B8E-CDA1AED2CA34}" destId="{E19DD271-5057-4C47-A395-61056FABB8AC}" srcOrd="7" destOrd="0" presId="urn:microsoft.com/office/officeart/2005/8/layout/vProcess5"/>
    <dgm:cxn modelId="{64F8786D-412F-F647-B0A6-7B3DF6B0AB71}" type="presParOf" srcId="{3B40E89C-3177-6341-9B8E-CDA1AED2CA34}" destId="{972766D6-56B6-B744-B52E-419FFAF3D53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AAD764-6AF6-4D7B-ADCF-03330F5C98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75567E-93A0-4939-89CE-D6C8536805F7}">
      <dgm:prSet/>
      <dgm:spPr/>
      <dgm:t>
        <a:bodyPr/>
        <a:lstStyle/>
        <a:p>
          <a:pPr>
            <a:defRPr cap="all"/>
          </a:pPr>
          <a:r>
            <a:rPr lang="en-GB"/>
            <a:t>Parsing SasView data</a:t>
          </a:r>
          <a:endParaRPr lang="en-US"/>
        </a:p>
      </dgm:t>
    </dgm:pt>
    <dgm:pt modelId="{1ACE5B2D-141A-4B49-A9E6-306A7D051622}" type="parTrans" cxnId="{8B58CD9F-E357-4928-B800-D43ADA2605D9}">
      <dgm:prSet/>
      <dgm:spPr/>
      <dgm:t>
        <a:bodyPr/>
        <a:lstStyle/>
        <a:p>
          <a:endParaRPr lang="en-US"/>
        </a:p>
      </dgm:t>
    </dgm:pt>
    <dgm:pt modelId="{34F11C38-2202-4221-909C-EAE4236D8374}" type="sibTrans" cxnId="{8B58CD9F-E357-4928-B800-D43ADA2605D9}">
      <dgm:prSet/>
      <dgm:spPr/>
      <dgm:t>
        <a:bodyPr/>
        <a:lstStyle/>
        <a:p>
          <a:endParaRPr lang="en-US"/>
        </a:p>
      </dgm:t>
    </dgm:pt>
    <dgm:pt modelId="{280029B2-EF1C-4D6A-96A6-A76E8EB71EFA}">
      <dgm:prSet/>
      <dgm:spPr/>
      <dgm:t>
        <a:bodyPr/>
        <a:lstStyle/>
        <a:p>
          <a:pPr>
            <a:defRPr cap="all"/>
          </a:pPr>
          <a:r>
            <a:rPr lang="en-GB"/>
            <a:t>Preparing the data</a:t>
          </a:r>
          <a:endParaRPr lang="en-US"/>
        </a:p>
      </dgm:t>
    </dgm:pt>
    <dgm:pt modelId="{66AD3FBF-025C-4002-A48A-40A3773772C3}" type="parTrans" cxnId="{CB4B4BF8-7978-4733-BB1E-5D9495F768BD}">
      <dgm:prSet/>
      <dgm:spPr/>
      <dgm:t>
        <a:bodyPr/>
        <a:lstStyle/>
        <a:p>
          <a:endParaRPr lang="en-US"/>
        </a:p>
      </dgm:t>
    </dgm:pt>
    <dgm:pt modelId="{CA1A2A87-52CC-4DD6-8F83-698700D1FF58}" type="sibTrans" cxnId="{CB4B4BF8-7978-4733-BB1E-5D9495F768BD}">
      <dgm:prSet/>
      <dgm:spPr/>
      <dgm:t>
        <a:bodyPr/>
        <a:lstStyle/>
        <a:p>
          <a:endParaRPr lang="en-US"/>
        </a:p>
      </dgm:t>
    </dgm:pt>
    <dgm:pt modelId="{C3B2A7F0-C0E0-4D09-B847-57B2EA008CC5}">
      <dgm:prSet/>
      <dgm:spPr/>
      <dgm:t>
        <a:bodyPr/>
        <a:lstStyle/>
        <a:p>
          <a:pPr>
            <a:defRPr cap="all"/>
          </a:pPr>
          <a:r>
            <a:rPr lang="en-GB"/>
            <a:t>Preparing the function definition</a:t>
          </a:r>
          <a:endParaRPr lang="en-US"/>
        </a:p>
      </dgm:t>
    </dgm:pt>
    <dgm:pt modelId="{0418B341-2AA6-4AE3-A452-C662403495A6}" type="parTrans" cxnId="{B23D0B61-1340-4B00-BD5B-5621F14C30E5}">
      <dgm:prSet/>
      <dgm:spPr/>
      <dgm:t>
        <a:bodyPr/>
        <a:lstStyle/>
        <a:p>
          <a:endParaRPr lang="en-US"/>
        </a:p>
      </dgm:t>
    </dgm:pt>
    <dgm:pt modelId="{D7F470E7-7E59-40B0-AE27-35EEBA53DA0D}" type="sibTrans" cxnId="{B23D0B61-1340-4B00-BD5B-5621F14C30E5}">
      <dgm:prSet/>
      <dgm:spPr/>
      <dgm:t>
        <a:bodyPr/>
        <a:lstStyle/>
        <a:p>
          <a:endParaRPr lang="en-US"/>
        </a:p>
      </dgm:t>
    </dgm:pt>
    <dgm:pt modelId="{FF337E8D-984F-4C51-94AB-1EA492F067A5}">
      <dgm:prSet/>
      <dgm:spPr/>
      <dgm:t>
        <a:bodyPr/>
        <a:lstStyle/>
        <a:p>
          <a:pPr>
            <a:defRPr cap="all"/>
          </a:pPr>
          <a:r>
            <a:rPr lang="en-GB"/>
            <a:t>Fitting using Bumps (Fitting package for SasView)</a:t>
          </a:r>
          <a:endParaRPr lang="en-US"/>
        </a:p>
      </dgm:t>
    </dgm:pt>
    <dgm:pt modelId="{7B7726A9-4AC0-48C5-9254-0C21E8845A7D}" type="parTrans" cxnId="{67D15548-0C4A-4E54-9D82-7FCB7BC8A4E3}">
      <dgm:prSet/>
      <dgm:spPr/>
      <dgm:t>
        <a:bodyPr/>
        <a:lstStyle/>
        <a:p>
          <a:endParaRPr lang="en-US"/>
        </a:p>
      </dgm:t>
    </dgm:pt>
    <dgm:pt modelId="{E2C35E90-0B9E-42EA-BA97-ED3A0111E696}" type="sibTrans" cxnId="{67D15548-0C4A-4E54-9D82-7FCB7BC8A4E3}">
      <dgm:prSet/>
      <dgm:spPr/>
      <dgm:t>
        <a:bodyPr/>
        <a:lstStyle/>
        <a:p>
          <a:endParaRPr lang="en-US"/>
        </a:p>
      </dgm:t>
    </dgm:pt>
    <dgm:pt modelId="{93E389E7-E649-4556-9F78-9D08CDA26CCA}" type="pres">
      <dgm:prSet presAssocID="{33AAD764-6AF6-4D7B-ADCF-03330F5C98C6}" presName="root" presStyleCnt="0">
        <dgm:presLayoutVars>
          <dgm:dir/>
          <dgm:resizeHandles val="exact"/>
        </dgm:presLayoutVars>
      </dgm:prSet>
      <dgm:spPr/>
    </dgm:pt>
    <dgm:pt modelId="{EA5FE110-C5E6-4A7B-B04A-7E07FD832669}" type="pres">
      <dgm:prSet presAssocID="{0375567E-93A0-4939-89CE-D6C8536805F7}" presName="compNode" presStyleCnt="0"/>
      <dgm:spPr/>
    </dgm:pt>
    <dgm:pt modelId="{1076E6ED-33AB-4A4D-8D35-256B3C1C6B22}" type="pres">
      <dgm:prSet presAssocID="{0375567E-93A0-4939-89CE-D6C8536805F7}" presName="iconBgRect" presStyleLbl="bgShp" presStyleIdx="0" presStyleCnt="4"/>
      <dgm:spPr/>
    </dgm:pt>
    <dgm:pt modelId="{03FABEE5-51BE-4922-97B6-A72F6EB389E2}" type="pres">
      <dgm:prSet presAssocID="{0375567E-93A0-4939-89CE-D6C8536805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6B784A-3680-44FC-B01E-C5648EA13693}" type="pres">
      <dgm:prSet presAssocID="{0375567E-93A0-4939-89CE-D6C8536805F7}" presName="spaceRect" presStyleCnt="0"/>
      <dgm:spPr/>
    </dgm:pt>
    <dgm:pt modelId="{C0A5FBDF-4416-4AAC-B272-B1F2A1BB02FB}" type="pres">
      <dgm:prSet presAssocID="{0375567E-93A0-4939-89CE-D6C8536805F7}" presName="textRect" presStyleLbl="revTx" presStyleIdx="0" presStyleCnt="4">
        <dgm:presLayoutVars>
          <dgm:chMax val="1"/>
          <dgm:chPref val="1"/>
        </dgm:presLayoutVars>
      </dgm:prSet>
      <dgm:spPr/>
    </dgm:pt>
    <dgm:pt modelId="{2D7662C7-A80F-49F3-BB2E-0BFC913AE5E4}" type="pres">
      <dgm:prSet presAssocID="{34F11C38-2202-4221-909C-EAE4236D8374}" presName="sibTrans" presStyleCnt="0"/>
      <dgm:spPr/>
    </dgm:pt>
    <dgm:pt modelId="{8033A296-A075-49A4-A73F-44213D873B82}" type="pres">
      <dgm:prSet presAssocID="{280029B2-EF1C-4D6A-96A6-A76E8EB71EFA}" presName="compNode" presStyleCnt="0"/>
      <dgm:spPr/>
    </dgm:pt>
    <dgm:pt modelId="{C143F1F3-F83E-4DE2-958D-B762D6982B3F}" type="pres">
      <dgm:prSet presAssocID="{280029B2-EF1C-4D6A-96A6-A76E8EB71EFA}" presName="iconBgRect" presStyleLbl="bgShp" presStyleIdx="1" presStyleCnt="4"/>
      <dgm:spPr/>
    </dgm:pt>
    <dgm:pt modelId="{4745C390-2A0E-487E-A0C9-39DDD145E3B3}" type="pres">
      <dgm:prSet presAssocID="{280029B2-EF1C-4D6A-96A6-A76E8EB71E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D47045-03F9-4E81-9325-0DDAFE71663A}" type="pres">
      <dgm:prSet presAssocID="{280029B2-EF1C-4D6A-96A6-A76E8EB71EFA}" presName="spaceRect" presStyleCnt="0"/>
      <dgm:spPr/>
    </dgm:pt>
    <dgm:pt modelId="{15BA504A-3DAD-4A0B-B0B2-F7D70436D8DC}" type="pres">
      <dgm:prSet presAssocID="{280029B2-EF1C-4D6A-96A6-A76E8EB71EFA}" presName="textRect" presStyleLbl="revTx" presStyleIdx="1" presStyleCnt="4">
        <dgm:presLayoutVars>
          <dgm:chMax val="1"/>
          <dgm:chPref val="1"/>
        </dgm:presLayoutVars>
      </dgm:prSet>
      <dgm:spPr/>
    </dgm:pt>
    <dgm:pt modelId="{C7582C14-8EC9-4A01-A617-2F93236C60AB}" type="pres">
      <dgm:prSet presAssocID="{CA1A2A87-52CC-4DD6-8F83-698700D1FF58}" presName="sibTrans" presStyleCnt="0"/>
      <dgm:spPr/>
    </dgm:pt>
    <dgm:pt modelId="{25943785-1A01-4962-869F-2929EDC74E34}" type="pres">
      <dgm:prSet presAssocID="{C3B2A7F0-C0E0-4D09-B847-57B2EA008CC5}" presName="compNode" presStyleCnt="0"/>
      <dgm:spPr/>
    </dgm:pt>
    <dgm:pt modelId="{EDBF6A2C-B6E8-4FBC-A871-3295DB7E1129}" type="pres">
      <dgm:prSet presAssocID="{C3B2A7F0-C0E0-4D09-B847-57B2EA008CC5}" presName="iconBgRect" presStyleLbl="bgShp" presStyleIdx="2" presStyleCnt="4"/>
      <dgm:spPr/>
    </dgm:pt>
    <dgm:pt modelId="{02F37E54-1AF6-4DF0-9D8E-2776642821A3}" type="pres">
      <dgm:prSet presAssocID="{C3B2A7F0-C0E0-4D09-B847-57B2EA008C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893C5A-4F7B-4646-9ED4-C6E7B6047FBA}" type="pres">
      <dgm:prSet presAssocID="{C3B2A7F0-C0E0-4D09-B847-57B2EA008CC5}" presName="spaceRect" presStyleCnt="0"/>
      <dgm:spPr/>
    </dgm:pt>
    <dgm:pt modelId="{6EBAAD4A-9CF4-4CCD-A5AC-30ED2E4BD3CB}" type="pres">
      <dgm:prSet presAssocID="{C3B2A7F0-C0E0-4D09-B847-57B2EA008CC5}" presName="textRect" presStyleLbl="revTx" presStyleIdx="2" presStyleCnt="4">
        <dgm:presLayoutVars>
          <dgm:chMax val="1"/>
          <dgm:chPref val="1"/>
        </dgm:presLayoutVars>
      </dgm:prSet>
      <dgm:spPr/>
    </dgm:pt>
    <dgm:pt modelId="{A868D45D-B91A-414F-A845-D2F21E8378FA}" type="pres">
      <dgm:prSet presAssocID="{D7F470E7-7E59-40B0-AE27-35EEBA53DA0D}" presName="sibTrans" presStyleCnt="0"/>
      <dgm:spPr/>
    </dgm:pt>
    <dgm:pt modelId="{5C2F5785-CBA8-4F6E-9A44-33A8CF65FCF9}" type="pres">
      <dgm:prSet presAssocID="{FF337E8D-984F-4C51-94AB-1EA492F067A5}" presName="compNode" presStyleCnt="0"/>
      <dgm:spPr/>
    </dgm:pt>
    <dgm:pt modelId="{A1B219A2-4375-4E71-B9B7-22BED8B349EA}" type="pres">
      <dgm:prSet presAssocID="{FF337E8D-984F-4C51-94AB-1EA492F067A5}" presName="iconBgRect" presStyleLbl="bgShp" presStyleIdx="3" presStyleCnt="4"/>
      <dgm:spPr/>
    </dgm:pt>
    <dgm:pt modelId="{077AE176-28AD-47DA-97F4-EE37C7CF689B}" type="pres">
      <dgm:prSet presAssocID="{FF337E8D-984F-4C51-94AB-1EA492F067A5}" presName="iconRect" presStyleLbl="node1" presStyleIdx="3" presStyleCnt="4" custScaleX="110092" custScaleY="10110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1A31AF-05DE-48B8-A569-747F5EC981AA}" type="pres">
      <dgm:prSet presAssocID="{FF337E8D-984F-4C51-94AB-1EA492F067A5}" presName="spaceRect" presStyleCnt="0"/>
      <dgm:spPr/>
    </dgm:pt>
    <dgm:pt modelId="{39EC82CD-16DB-4009-9FBD-C857363CCF3C}" type="pres">
      <dgm:prSet presAssocID="{FF337E8D-984F-4C51-94AB-1EA492F067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D15548-0C4A-4E54-9D82-7FCB7BC8A4E3}" srcId="{33AAD764-6AF6-4D7B-ADCF-03330F5C98C6}" destId="{FF337E8D-984F-4C51-94AB-1EA492F067A5}" srcOrd="3" destOrd="0" parTransId="{7B7726A9-4AC0-48C5-9254-0C21E8845A7D}" sibTransId="{E2C35E90-0B9E-42EA-BA97-ED3A0111E696}"/>
    <dgm:cxn modelId="{77E0345E-D28D-49DC-8603-4BA702D303AE}" type="presOf" srcId="{0375567E-93A0-4939-89CE-D6C8536805F7}" destId="{C0A5FBDF-4416-4AAC-B272-B1F2A1BB02FB}" srcOrd="0" destOrd="0" presId="urn:microsoft.com/office/officeart/2018/5/layout/IconCircleLabelList"/>
    <dgm:cxn modelId="{B23D0B61-1340-4B00-BD5B-5621F14C30E5}" srcId="{33AAD764-6AF6-4D7B-ADCF-03330F5C98C6}" destId="{C3B2A7F0-C0E0-4D09-B847-57B2EA008CC5}" srcOrd="2" destOrd="0" parTransId="{0418B341-2AA6-4AE3-A452-C662403495A6}" sibTransId="{D7F470E7-7E59-40B0-AE27-35EEBA53DA0D}"/>
    <dgm:cxn modelId="{E7F9B085-1797-4DEA-8D51-00982E420F54}" type="presOf" srcId="{FF337E8D-984F-4C51-94AB-1EA492F067A5}" destId="{39EC82CD-16DB-4009-9FBD-C857363CCF3C}" srcOrd="0" destOrd="0" presId="urn:microsoft.com/office/officeart/2018/5/layout/IconCircleLabelList"/>
    <dgm:cxn modelId="{8B58CD9F-E357-4928-B800-D43ADA2605D9}" srcId="{33AAD764-6AF6-4D7B-ADCF-03330F5C98C6}" destId="{0375567E-93A0-4939-89CE-D6C8536805F7}" srcOrd="0" destOrd="0" parTransId="{1ACE5B2D-141A-4B49-A9E6-306A7D051622}" sibTransId="{34F11C38-2202-4221-909C-EAE4236D8374}"/>
    <dgm:cxn modelId="{C7DF5AAA-EC83-496E-BC49-F44543BE3347}" type="presOf" srcId="{C3B2A7F0-C0E0-4D09-B847-57B2EA008CC5}" destId="{6EBAAD4A-9CF4-4CCD-A5AC-30ED2E4BD3CB}" srcOrd="0" destOrd="0" presId="urn:microsoft.com/office/officeart/2018/5/layout/IconCircleLabelList"/>
    <dgm:cxn modelId="{EB2EBECA-5059-4D70-88FD-86C85CBE629E}" type="presOf" srcId="{33AAD764-6AF6-4D7B-ADCF-03330F5C98C6}" destId="{93E389E7-E649-4556-9F78-9D08CDA26CCA}" srcOrd="0" destOrd="0" presId="urn:microsoft.com/office/officeart/2018/5/layout/IconCircleLabelList"/>
    <dgm:cxn modelId="{16EF57D6-8A4F-41D1-BB8E-7B41040F5BF1}" type="presOf" srcId="{280029B2-EF1C-4D6A-96A6-A76E8EB71EFA}" destId="{15BA504A-3DAD-4A0B-B0B2-F7D70436D8DC}" srcOrd="0" destOrd="0" presId="urn:microsoft.com/office/officeart/2018/5/layout/IconCircleLabelList"/>
    <dgm:cxn modelId="{CB4B4BF8-7978-4733-BB1E-5D9495F768BD}" srcId="{33AAD764-6AF6-4D7B-ADCF-03330F5C98C6}" destId="{280029B2-EF1C-4D6A-96A6-A76E8EB71EFA}" srcOrd="1" destOrd="0" parTransId="{66AD3FBF-025C-4002-A48A-40A3773772C3}" sibTransId="{CA1A2A87-52CC-4DD6-8F83-698700D1FF58}"/>
    <dgm:cxn modelId="{4A27E6A6-752B-4FA0-B1FA-035AFDED1CCC}" type="presParOf" srcId="{93E389E7-E649-4556-9F78-9D08CDA26CCA}" destId="{EA5FE110-C5E6-4A7B-B04A-7E07FD832669}" srcOrd="0" destOrd="0" presId="urn:microsoft.com/office/officeart/2018/5/layout/IconCircleLabelList"/>
    <dgm:cxn modelId="{C5307116-61D3-4BCF-9387-FF6D257A0FA2}" type="presParOf" srcId="{EA5FE110-C5E6-4A7B-B04A-7E07FD832669}" destId="{1076E6ED-33AB-4A4D-8D35-256B3C1C6B22}" srcOrd="0" destOrd="0" presId="urn:microsoft.com/office/officeart/2018/5/layout/IconCircleLabelList"/>
    <dgm:cxn modelId="{24F6CC9E-E839-495B-B534-F71AD83F4381}" type="presParOf" srcId="{EA5FE110-C5E6-4A7B-B04A-7E07FD832669}" destId="{03FABEE5-51BE-4922-97B6-A72F6EB389E2}" srcOrd="1" destOrd="0" presId="urn:microsoft.com/office/officeart/2018/5/layout/IconCircleLabelList"/>
    <dgm:cxn modelId="{8D53B990-014B-4042-971E-7963F0115E8C}" type="presParOf" srcId="{EA5FE110-C5E6-4A7B-B04A-7E07FD832669}" destId="{6E6B784A-3680-44FC-B01E-C5648EA13693}" srcOrd="2" destOrd="0" presId="urn:microsoft.com/office/officeart/2018/5/layout/IconCircleLabelList"/>
    <dgm:cxn modelId="{28E7C54F-3CCD-4726-AF8E-6E15B291FEA4}" type="presParOf" srcId="{EA5FE110-C5E6-4A7B-B04A-7E07FD832669}" destId="{C0A5FBDF-4416-4AAC-B272-B1F2A1BB02FB}" srcOrd="3" destOrd="0" presId="urn:microsoft.com/office/officeart/2018/5/layout/IconCircleLabelList"/>
    <dgm:cxn modelId="{23B5D1B5-43F7-4D4F-8571-B5BCB8F2551F}" type="presParOf" srcId="{93E389E7-E649-4556-9F78-9D08CDA26CCA}" destId="{2D7662C7-A80F-49F3-BB2E-0BFC913AE5E4}" srcOrd="1" destOrd="0" presId="urn:microsoft.com/office/officeart/2018/5/layout/IconCircleLabelList"/>
    <dgm:cxn modelId="{AE9F3707-5833-40C8-85FB-E8E4C4EEC958}" type="presParOf" srcId="{93E389E7-E649-4556-9F78-9D08CDA26CCA}" destId="{8033A296-A075-49A4-A73F-44213D873B82}" srcOrd="2" destOrd="0" presId="urn:microsoft.com/office/officeart/2018/5/layout/IconCircleLabelList"/>
    <dgm:cxn modelId="{4FDB98C5-73F5-457F-BB87-023AA4E7DE1B}" type="presParOf" srcId="{8033A296-A075-49A4-A73F-44213D873B82}" destId="{C143F1F3-F83E-4DE2-958D-B762D6982B3F}" srcOrd="0" destOrd="0" presId="urn:microsoft.com/office/officeart/2018/5/layout/IconCircleLabelList"/>
    <dgm:cxn modelId="{E4029403-BE0A-4F65-A2D8-A8AD61C8C6CB}" type="presParOf" srcId="{8033A296-A075-49A4-A73F-44213D873B82}" destId="{4745C390-2A0E-487E-A0C9-39DDD145E3B3}" srcOrd="1" destOrd="0" presId="urn:microsoft.com/office/officeart/2018/5/layout/IconCircleLabelList"/>
    <dgm:cxn modelId="{C142B123-5BE3-4E98-8C8B-D4A087B9F5CE}" type="presParOf" srcId="{8033A296-A075-49A4-A73F-44213D873B82}" destId="{8AD47045-03F9-4E81-9325-0DDAFE71663A}" srcOrd="2" destOrd="0" presId="urn:microsoft.com/office/officeart/2018/5/layout/IconCircleLabelList"/>
    <dgm:cxn modelId="{AE104CC0-F39C-4A49-A579-970EEC302BF1}" type="presParOf" srcId="{8033A296-A075-49A4-A73F-44213D873B82}" destId="{15BA504A-3DAD-4A0B-B0B2-F7D70436D8DC}" srcOrd="3" destOrd="0" presId="urn:microsoft.com/office/officeart/2018/5/layout/IconCircleLabelList"/>
    <dgm:cxn modelId="{6449D7E1-569F-44A6-8A30-77899CD16DCD}" type="presParOf" srcId="{93E389E7-E649-4556-9F78-9D08CDA26CCA}" destId="{C7582C14-8EC9-4A01-A617-2F93236C60AB}" srcOrd="3" destOrd="0" presId="urn:microsoft.com/office/officeart/2018/5/layout/IconCircleLabelList"/>
    <dgm:cxn modelId="{211D9126-2F74-4700-87CA-E5CAD7CD6470}" type="presParOf" srcId="{93E389E7-E649-4556-9F78-9D08CDA26CCA}" destId="{25943785-1A01-4962-869F-2929EDC74E34}" srcOrd="4" destOrd="0" presId="urn:microsoft.com/office/officeart/2018/5/layout/IconCircleLabelList"/>
    <dgm:cxn modelId="{9FF8110D-ADE5-4B83-903C-59655BBCFD73}" type="presParOf" srcId="{25943785-1A01-4962-869F-2929EDC74E34}" destId="{EDBF6A2C-B6E8-4FBC-A871-3295DB7E1129}" srcOrd="0" destOrd="0" presId="urn:microsoft.com/office/officeart/2018/5/layout/IconCircleLabelList"/>
    <dgm:cxn modelId="{D4CF615A-9397-4F94-9B13-DD7AC5EED6BD}" type="presParOf" srcId="{25943785-1A01-4962-869F-2929EDC74E34}" destId="{02F37E54-1AF6-4DF0-9D8E-2776642821A3}" srcOrd="1" destOrd="0" presId="urn:microsoft.com/office/officeart/2018/5/layout/IconCircleLabelList"/>
    <dgm:cxn modelId="{B282BFF7-47CE-46B9-8E83-2BF1DD0B8F9B}" type="presParOf" srcId="{25943785-1A01-4962-869F-2929EDC74E34}" destId="{90893C5A-4F7B-4646-9ED4-C6E7B6047FBA}" srcOrd="2" destOrd="0" presId="urn:microsoft.com/office/officeart/2018/5/layout/IconCircleLabelList"/>
    <dgm:cxn modelId="{5B15F81B-16C5-4248-A639-8CE902ECB2C8}" type="presParOf" srcId="{25943785-1A01-4962-869F-2929EDC74E34}" destId="{6EBAAD4A-9CF4-4CCD-A5AC-30ED2E4BD3CB}" srcOrd="3" destOrd="0" presId="urn:microsoft.com/office/officeart/2018/5/layout/IconCircleLabelList"/>
    <dgm:cxn modelId="{54EFD78F-EB20-495F-B514-6287B8DE786E}" type="presParOf" srcId="{93E389E7-E649-4556-9F78-9D08CDA26CCA}" destId="{A868D45D-B91A-414F-A845-D2F21E8378FA}" srcOrd="5" destOrd="0" presId="urn:microsoft.com/office/officeart/2018/5/layout/IconCircleLabelList"/>
    <dgm:cxn modelId="{11DE5DB1-D9C0-4F1E-847A-DB4C122A338D}" type="presParOf" srcId="{93E389E7-E649-4556-9F78-9D08CDA26CCA}" destId="{5C2F5785-CBA8-4F6E-9A44-33A8CF65FCF9}" srcOrd="6" destOrd="0" presId="urn:microsoft.com/office/officeart/2018/5/layout/IconCircleLabelList"/>
    <dgm:cxn modelId="{664F46B9-6461-4032-AF2D-BAC7D5B1D926}" type="presParOf" srcId="{5C2F5785-CBA8-4F6E-9A44-33A8CF65FCF9}" destId="{A1B219A2-4375-4E71-B9B7-22BED8B349EA}" srcOrd="0" destOrd="0" presId="urn:microsoft.com/office/officeart/2018/5/layout/IconCircleLabelList"/>
    <dgm:cxn modelId="{9156C1BD-DBB8-4194-A2C5-7730F5FECDC5}" type="presParOf" srcId="{5C2F5785-CBA8-4F6E-9A44-33A8CF65FCF9}" destId="{077AE176-28AD-47DA-97F4-EE37C7CF689B}" srcOrd="1" destOrd="0" presId="urn:microsoft.com/office/officeart/2018/5/layout/IconCircleLabelList"/>
    <dgm:cxn modelId="{A29DFD9C-DC71-400E-A4B2-964CCE7531F6}" type="presParOf" srcId="{5C2F5785-CBA8-4F6E-9A44-33A8CF65FCF9}" destId="{781A31AF-05DE-48B8-A569-747F5EC981AA}" srcOrd="2" destOrd="0" presId="urn:microsoft.com/office/officeart/2018/5/layout/IconCircleLabelList"/>
    <dgm:cxn modelId="{3A1F5BDC-EA28-4126-978B-90BAC05B8E29}" type="presParOf" srcId="{5C2F5785-CBA8-4F6E-9A44-33A8CF65FCF9}" destId="{39EC82CD-16DB-4009-9FBD-C857363CCF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ED3DF-4B94-4C83-A8A2-18C0419BB162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AD752D-08B1-4571-8DB6-37842B7637E0}">
      <dgm:prSet/>
      <dgm:spPr/>
      <dgm:t>
        <a:bodyPr/>
        <a:lstStyle/>
        <a:p>
          <a:r>
            <a:rPr lang="en-US" dirty="0"/>
            <a:t>1</a:t>
          </a:r>
        </a:p>
      </dgm:t>
    </dgm:pt>
    <dgm:pt modelId="{BD3EC334-A3C2-4AB7-B113-C13073D0651B}" type="parTrans" cxnId="{5D156C46-36BC-4F7E-BEB9-43B52E903839}">
      <dgm:prSet/>
      <dgm:spPr/>
      <dgm:t>
        <a:bodyPr/>
        <a:lstStyle/>
        <a:p>
          <a:endParaRPr lang="en-US"/>
        </a:p>
      </dgm:t>
    </dgm:pt>
    <dgm:pt modelId="{B61BDCAD-B5FB-4263-A9C4-B089F541B1DC}" type="sibTrans" cxnId="{5D156C46-36BC-4F7E-BEB9-43B52E903839}">
      <dgm:prSet/>
      <dgm:spPr/>
      <dgm:t>
        <a:bodyPr/>
        <a:lstStyle/>
        <a:p>
          <a:endParaRPr lang="en-US"/>
        </a:p>
      </dgm:t>
    </dgm:pt>
    <dgm:pt modelId="{7039B8CD-955D-453A-B5D0-69559C530983}">
      <dgm:prSet/>
      <dgm:spPr/>
      <dgm:t>
        <a:bodyPr/>
        <a:lstStyle/>
        <a:p>
          <a:r>
            <a:rPr lang="en-US" dirty="0"/>
            <a:t>Construct the Acceptable Data Type for Bumps (sasmodels.data.Data1D)</a:t>
          </a:r>
        </a:p>
      </dgm:t>
    </dgm:pt>
    <dgm:pt modelId="{80128806-0AA7-4B64-AF0B-74838C701317}" type="parTrans" cxnId="{5AE0D0F3-36D3-4B1B-8115-713A0C9103F1}">
      <dgm:prSet/>
      <dgm:spPr/>
      <dgm:t>
        <a:bodyPr/>
        <a:lstStyle/>
        <a:p>
          <a:endParaRPr lang="en-US"/>
        </a:p>
      </dgm:t>
    </dgm:pt>
    <dgm:pt modelId="{2039C1AF-5483-4E9B-8B6D-71C11CEDF5A0}" type="sibTrans" cxnId="{5AE0D0F3-36D3-4B1B-8115-713A0C9103F1}">
      <dgm:prSet/>
      <dgm:spPr/>
      <dgm:t>
        <a:bodyPr/>
        <a:lstStyle/>
        <a:p>
          <a:endParaRPr lang="en-US"/>
        </a:p>
      </dgm:t>
    </dgm:pt>
    <dgm:pt modelId="{69BB4B9D-77EA-4B22-8A31-2B28EED1698A}">
      <dgm:prSet/>
      <dgm:spPr/>
      <dgm:t>
        <a:bodyPr/>
        <a:lstStyle/>
        <a:p>
          <a:r>
            <a:rPr lang="en-US" dirty="0"/>
            <a:t>2</a:t>
          </a:r>
        </a:p>
      </dgm:t>
    </dgm:pt>
    <dgm:pt modelId="{B192FA80-3D0C-40A5-8BFB-84E607D19CE7}" type="parTrans" cxnId="{7B30C7B5-EFC6-4ED6-B0A3-3A453257B4C6}">
      <dgm:prSet/>
      <dgm:spPr/>
      <dgm:t>
        <a:bodyPr/>
        <a:lstStyle/>
        <a:p>
          <a:endParaRPr lang="en-US"/>
        </a:p>
      </dgm:t>
    </dgm:pt>
    <dgm:pt modelId="{1DA13003-1A5B-4A69-A7EC-65BA90C46B6A}" type="sibTrans" cxnId="{7B30C7B5-EFC6-4ED6-B0A3-3A453257B4C6}">
      <dgm:prSet/>
      <dgm:spPr/>
      <dgm:t>
        <a:bodyPr/>
        <a:lstStyle/>
        <a:p>
          <a:endParaRPr lang="en-US"/>
        </a:p>
      </dgm:t>
    </dgm:pt>
    <dgm:pt modelId="{A0429858-417F-42E6-8D5C-E391032E2CCC}">
      <dgm:prSet/>
      <dgm:spPr/>
      <dgm:t>
        <a:bodyPr/>
        <a:lstStyle/>
        <a:p>
          <a:r>
            <a:rPr lang="en-US" dirty="0"/>
            <a:t>Set Data Errors if Not Given</a:t>
          </a:r>
        </a:p>
      </dgm:t>
    </dgm:pt>
    <dgm:pt modelId="{A5133D91-43AF-4705-B246-02637BB8FDE9}" type="parTrans" cxnId="{7463DB6E-2359-4509-8D3C-D1BB225E81EF}">
      <dgm:prSet/>
      <dgm:spPr/>
      <dgm:t>
        <a:bodyPr/>
        <a:lstStyle/>
        <a:p>
          <a:endParaRPr lang="en-US"/>
        </a:p>
      </dgm:t>
    </dgm:pt>
    <dgm:pt modelId="{DE75E4B7-7B8E-4BCC-A151-C012B2254E79}" type="sibTrans" cxnId="{7463DB6E-2359-4509-8D3C-D1BB225E81EF}">
      <dgm:prSet/>
      <dgm:spPr/>
      <dgm:t>
        <a:bodyPr/>
        <a:lstStyle/>
        <a:p>
          <a:endParaRPr lang="en-US"/>
        </a:p>
      </dgm:t>
    </dgm:pt>
    <dgm:pt modelId="{85BF81A9-67B7-4CC6-930C-9298AC05B666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5B94401-9FDB-4939-BD4D-9EF9F867C137}" type="parTrans" cxnId="{120923A5-D794-465C-8CC0-E4CA9B976643}">
      <dgm:prSet/>
      <dgm:spPr/>
      <dgm:t>
        <a:bodyPr/>
        <a:lstStyle/>
        <a:p>
          <a:endParaRPr lang="en-US"/>
        </a:p>
      </dgm:t>
    </dgm:pt>
    <dgm:pt modelId="{4DE13AE8-3588-445D-9C04-D9DA25CA6892}" type="sibTrans" cxnId="{120923A5-D794-465C-8CC0-E4CA9B976643}">
      <dgm:prSet/>
      <dgm:spPr/>
      <dgm:t>
        <a:bodyPr/>
        <a:lstStyle/>
        <a:p>
          <a:endParaRPr lang="en-US"/>
        </a:p>
      </dgm:t>
    </dgm:pt>
    <dgm:pt modelId="{A1080698-F43D-4E57-8DBB-E6AB768216EA}">
      <dgm:prSet/>
      <dgm:spPr/>
      <dgm:t>
        <a:bodyPr/>
        <a:lstStyle/>
        <a:p>
          <a:r>
            <a:rPr lang="en-US" dirty="0"/>
            <a:t>Set the X Value Range</a:t>
          </a:r>
        </a:p>
      </dgm:t>
    </dgm:pt>
    <dgm:pt modelId="{CC877C8C-D09E-48DC-9023-5065EB0FB002}" type="parTrans" cxnId="{8771364C-DD0E-479A-96C8-9ADD8FF29280}">
      <dgm:prSet/>
      <dgm:spPr/>
      <dgm:t>
        <a:bodyPr/>
        <a:lstStyle/>
        <a:p>
          <a:endParaRPr lang="en-US"/>
        </a:p>
      </dgm:t>
    </dgm:pt>
    <dgm:pt modelId="{41335D35-2D7F-4DCE-91D1-CAD253228850}" type="sibTrans" cxnId="{8771364C-DD0E-479A-96C8-9ADD8FF29280}">
      <dgm:prSet/>
      <dgm:spPr/>
      <dgm:t>
        <a:bodyPr/>
        <a:lstStyle/>
        <a:p>
          <a:endParaRPr lang="en-US"/>
        </a:p>
      </dgm:t>
    </dgm:pt>
    <dgm:pt modelId="{3C91AEE2-7849-B040-A0B2-7A6D58E2F8CD}" type="pres">
      <dgm:prSet presAssocID="{85BED3DF-4B94-4C83-A8A2-18C0419BB162}" presName="Name0" presStyleCnt="0">
        <dgm:presLayoutVars>
          <dgm:dir/>
          <dgm:animLvl val="lvl"/>
          <dgm:resizeHandles val="exact"/>
        </dgm:presLayoutVars>
      </dgm:prSet>
      <dgm:spPr/>
    </dgm:pt>
    <dgm:pt modelId="{60366BD3-17CF-D74F-ADBB-4E52A17EDD03}" type="pres">
      <dgm:prSet presAssocID="{E5AD752D-08B1-4571-8DB6-37842B7637E0}" presName="composite" presStyleCnt="0"/>
      <dgm:spPr/>
    </dgm:pt>
    <dgm:pt modelId="{1F87385F-4C58-E046-971D-9FDD65F49964}" type="pres">
      <dgm:prSet presAssocID="{E5AD752D-08B1-4571-8DB6-37842B7637E0}" presName="parTx" presStyleLbl="alignNode1" presStyleIdx="0" presStyleCnt="3">
        <dgm:presLayoutVars>
          <dgm:chMax val="0"/>
          <dgm:chPref val="0"/>
        </dgm:presLayoutVars>
      </dgm:prSet>
      <dgm:spPr/>
    </dgm:pt>
    <dgm:pt modelId="{CFEC5665-EB6D-A248-AC0A-86D1A7F1AD9F}" type="pres">
      <dgm:prSet presAssocID="{E5AD752D-08B1-4571-8DB6-37842B7637E0}" presName="desTx" presStyleLbl="alignAccFollowNode1" presStyleIdx="0" presStyleCnt="3">
        <dgm:presLayoutVars/>
      </dgm:prSet>
      <dgm:spPr/>
    </dgm:pt>
    <dgm:pt modelId="{19EFE9BB-554F-3F4D-B2FE-5E818E4D90AF}" type="pres">
      <dgm:prSet presAssocID="{B61BDCAD-B5FB-4263-A9C4-B089F541B1DC}" presName="space" presStyleCnt="0"/>
      <dgm:spPr/>
    </dgm:pt>
    <dgm:pt modelId="{AF696FED-ECDA-FC41-A078-AEFEA9CAF4D5}" type="pres">
      <dgm:prSet presAssocID="{69BB4B9D-77EA-4B22-8A31-2B28EED1698A}" presName="composite" presStyleCnt="0"/>
      <dgm:spPr/>
    </dgm:pt>
    <dgm:pt modelId="{2FDD32C5-7617-304D-8273-99D47A71ACA4}" type="pres">
      <dgm:prSet presAssocID="{69BB4B9D-77EA-4B22-8A31-2B28EED1698A}" presName="parTx" presStyleLbl="alignNode1" presStyleIdx="1" presStyleCnt="3">
        <dgm:presLayoutVars>
          <dgm:chMax val="0"/>
          <dgm:chPref val="0"/>
        </dgm:presLayoutVars>
      </dgm:prSet>
      <dgm:spPr/>
    </dgm:pt>
    <dgm:pt modelId="{A4F8C67C-9461-5D4F-AC41-9BA665C13D11}" type="pres">
      <dgm:prSet presAssocID="{69BB4B9D-77EA-4B22-8A31-2B28EED1698A}" presName="desTx" presStyleLbl="alignAccFollowNode1" presStyleIdx="1" presStyleCnt="3">
        <dgm:presLayoutVars/>
      </dgm:prSet>
      <dgm:spPr/>
    </dgm:pt>
    <dgm:pt modelId="{07494A1C-E709-B240-B08F-523FA5A5F684}" type="pres">
      <dgm:prSet presAssocID="{1DA13003-1A5B-4A69-A7EC-65BA90C46B6A}" presName="space" presStyleCnt="0"/>
      <dgm:spPr/>
    </dgm:pt>
    <dgm:pt modelId="{4265DB0E-E59D-7744-AE4C-841C5FD8EA9E}" type="pres">
      <dgm:prSet presAssocID="{85BF81A9-67B7-4CC6-930C-9298AC05B666}" presName="composite" presStyleCnt="0"/>
      <dgm:spPr/>
    </dgm:pt>
    <dgm:pt modelId="{65038561-0C3D-0147-A315-19DA0F338CC8}" type="pres">
      <dgm:prSet presAssocID="{85BF81A9-67B7-4CC6-930C-9298AC05B666}" presName="parTx" presStyleLbl="alignNode1" presStyleIdx="2" presStyleCnt="3">
        <dgm:presLayoutVars>
          <dgm:chMax val="0"/>
          <dgm:chPref val="0"/>
        </dgm:presLayoutVars>
      </dgm:prSet>
      <dgm:spPr/>
    </dgm:pt>
    <dgm:pt modelId="{867DB2A5-0546-2E46-A55F-5BEF35499092}" type="pres">
      <dgm:prSet presAssocID="{85BF81A9-67B7-4CC6-930C-9298AC05B666}" presName="desTx" presStyleLbl="alignAccFollowNode1" presStyleIdx="2" presStyleCnt="3">
        <dgm:presLayoutVars/>
      </dgm:prSet>
      <dgm:spPr/>
    </dgm:pt>
  </dgm:ptLst>
  <dgm:cxnLst>
    <dgm:cxn modelId="{7310660A-2DDF-EE4B-96A4-DA450A4636F5}" type="presOf" srcId="{69BB4B9D-77EA-4B22-8A31-2B28EED1698A}" destId="{2FDD32C5-7617-304D-8273-99D47A71ACA4}" srcOrd="0" destOrd="0" presId="urn:microsoft.com/office/officeart/2016/7/layout/ChevronBlockProcess"/>
    <dgm:cxn modelId="{A2FCAF22-7089-8B4F-B089-15E4B40CFDD3}" type="presOf" srcId="{A1080698-F43D-4E57-8DBB-E6AB768216EA}" destId="{867DB2A5-0546-2E46-A55F-5BEF35499092}" srcOrd="0" destOrd="0" presId="urn:microsoft.com/office/officeart/2016/7/layout/ChevronBlockProcess"/>
    <dgm:cxn modelId="{2F9E1F31-DDA4-DA48-AF92-8E224ABDAC75}" type="presOf" srcId="{85BF81A9-67B7-4CC6-930C-9298AC05B666}" destId="{65038561-0C3D-0147-A315-19DA0F338CC8}" srcOrd="0" destOrd="0" presId="urn:microsoft.com/office/officeart/2016/7/layout/ChevronBlockProcess"/>
    <dgm:cxn modelId="{5D156C46-36BC-4F7E-BEB9-43B52E903839}" srcId="{85BED3DF-4B94-4C83-A8A2-18C0419BB162}" destId="{E5AD752D-08B1-4571-8DB6-37842B7637E0}" srcOrd="0" destOrd="0" parTransId="{BD3EC334-A3C2-4AB7-B113-C13073D0651B}" sibTransId="{B61BDCAD-B5FB-4263-A9C4-B089F541B1DC}"/>
    <dgm:cxn modelId="{02133A48-6F28-6A41-A806-301C6E80F93D}" type="presOf" srcId="{A0429858-417F-42E6-8D5C-E391032E2CCC}" destId="{A4F8C67C-9461-5D4F-AC41-9BA665C13D11}" srcOrd="0" destOrd="0" presId="urn:microsoft.com/office/officeart/2016/7/layout/ChevronBlockProcess"/>
    <dgm:cxn modelId="{8771364C-DD0E-479A-96C8-9ADD8FF29280}" srcId="{85BF81A9-67B7-4CC6-930C-9298AC05B666}" destId="{A1080698-F43D-4E57-8DBB-E6AB768216EA}" srcOrd="0" destOrd="0" parTransId="{CC877C8C-D09E-48DC-9023-5065EB0FB002}" sibTransId="{41335D35-2D7F-4DCE-91D1-CAD253228850}"/>
    <dgm:cxn modelId="{E523FD69-4611-A047-A861-A04606EE5400}" type="presOf" srcId="{7039B8CD-955D-453A-B5D0-69559C530983}" destId="{CFEC5665-EB6D-A248-AC0A-86D1A7F1AD9F}" srcOrd="0" destOrd="0" presId="urn:microsoft.com/office/officeart/2016/7/layout/ChevronBlockProcess"/>
    <dgm:cxn modelId="{7463DB6E-2359-4509-8D3C-D1BB225E81EF}" srcId="{69BB4B9D-77EA-4B22-8A31-2B28EED1698A}" destId="{A0429858-417F-42E6-8D5C-E391032E2CCC}" srcOrd="0" destOrd="0" parTransId="{A5133D91-43AF-4705-B246-02637BB8FDE9}" sibTransId="{DE75E4B7-7B8E-4BCC-A151-C012B2254E79}"/>
    <dgm:cxn modelId="{120923A5-D794-465C-8CC0-E4CA9B976643}" srcId="{85BED3DF-4B94-4C83-A8A2-18C0419BB162}" destId="{85BF81A9-67B7-4CC6-930C-9298AC05B666}" srcOrd="2" destOrd="0" parTransId="{55B94401-9FDB-4939-BD4D-9EF9F867C137}" sibTransId="{4DE13AE8-3588-445D-9C04-D9DA25CA6892}"/>
    <dgm:cxn modelId="{E722EBA5-E18C-9646-99E6-F95854ECBF54}" type="presOf" srcId="{E5AD752D-08B1-4571-8DB6-37842B7637E0}" destId="{1F87385F-4C58-E046-971D-9FDD65F49964}" srcOrd="0" destOrd="0" presId="urn:microsoft.com/office/officeart/2016/7/layout/ChevronBlockProcess"/>
    <dgm:cxn modelId="{7B30C7B5-EFC6-4ED6-B0A3-3A453257B4C6}" srcId="{85BED3DF-4B94-4C83-A8A2-18C0419BB162}" destId="{69BB4B9D-77EA-4B22-8A31-2B28EED1698A}" srcOrd="1" destOrd="0" parTransId="{B192FA80-3D0C-40A5-8BFB-84E607D19CE7}" sibTransId="{1DA13003-1A5B-4A69-A7EC-65BA90C46B6A}"/>
    <dgm:cxn modelId="{CC9408DA-B510-2943-AB79-944254970CDE}" type="presOf" srcId="{85BED3DF-4B94-4C83-A8A2-18C0419BB162}" destId="{3C91AEE2-7849-B040-A0B2-7A6D58E2F8CD}" srcOrd="0" destOrd="0" presId="urn:microsoft.com/office/officeart/2016/7/layout/ChevronBlockProcess"/>
    <dgm:cxn modelId="{5AE0D0F3-36D3-4B1B-8115-713A0C9103F1}" srcId="{E5AD752D-08B1-4571-8DB6-37842B7637E0}" destId="{7039B8CD-955D-453A-B5D0-69559C530983}" srcOrd="0" destOrd="0" parTransId="{80128806-0AA7-4B64-AF0B-74838C701317}" sibTransId="{2039C1AF-5483-4E9B-8B6D-71C11CEDF5A0}"/>
    <dgm:cxn modelId="{3E568A9B-A921-F84F-AB06-A37270D91B89}" type="presParOf" srcId="{3C91AEE2-7849-B040-A0B2-7A6D58E2F8CD}" destId="{60366BD3-17CF-D74F-ADBB-4E52A17EDD03}" srcOrd="0" destOrd="0" presId="urn:microsoft.com/office/officeart/2016/7/layout/ChevronBlockProcess"/>
    <dgm:cxn modelId="{C26B9483-1FCC-9243-8C6A-EB282E905123}" type="presParOf" srcId="{60366BD3-17CF-D74F-ADBB-4E52A17EDD03}" destId="{1F87385F-4C58-E046-971D-9FDD65F49964}" srcOrd="0" destOrd="0" presId="urn:microsoft.com/office/officeart/2016/7/layout/ChevronBlockProcess"/>
    <dgm:cxn modelId="{98B9E440-2B61-C04F-BA8D-16C41A1926E3}" type="presParOf" srcId="{60366BD3-17CF-D74F-ADBB-4E52A17EDD03}" destId="{CFEC5665-EB6D-A248-AC0A-86D1A7F1AD9F}" srcOrd="1" destOrd="0" presId="urn:microsoft.com/office/officeart/2016/7/layout/ChevronBlockProcess"/>
    <dgm:cxn modelId="{65A652A5-43A9-5440-8579-8A991531F72E}" type="presParOf" srcId="{3C91AEE2-7849-B040-A0B2-7A6D58E2F8CD}" destId="{19EFE9BB-554F-3F4D-B2FE-5E818E4D90AF}" srcOrd="1" destOrd="0" presId="urn:microsoft.com/office/officeart/2016/7/layout/ChevronBlockProcess"/>
    <dgm:cxn modelId="{0C55A456-799D-5144-8495-7E42C07E906E}" type="presParOf" srcId="{3C91AEE2-7849-B040-A0B2-7A6D58E2F8CD}" destId="{AF696FED-ECDA-FC41-A078-AEFEA9CAF4D5}" srcOrd="2" destOrd="0" presId="urn:microsoft.com/office/officeart/2016/7/layout/ChevronBlockProcess"/>
    <dgm:cxn modelId="{9B68A202-896E-B54E-936A-663F46396814}" type="presParOf" srcId="{AF696FED-ECDA-FC41-A078-AEFEA9CAF4D5}" destId="{2FDD32C5-7617-304D-8273-99D47A71ACA4}" srcOrd="0" destOrd="0" presId="urn:microsoft.com/office/officeart/2016/7/layout/ChevronBlockProcess"/>
    <dgm:cxn modelId="{82BD65D2-A448-344D-AE0C-DC6B999F6EF1}" type="presParOf" srcId="{AF696FED-ECDA-FC41-A078-AEFEA9CAF4D5}" destId="{A4F8C67C-9461-5D4F-AC41-9BA665C13D11}" srcOrd="1" destOrd="0" presId="urn:microsoft.com/office/officeart/2016/7/layout/ChevronBlockProcess"/>
    <dgm:cxn modelId="{390C0B72-18BD-B440-BF57-31CFC35CBBEA}" type="presParOf" srcId="{3C91AEE2-7849-B040-A0B2-7A6D58E2F8CD}" destId="{07494A1C-E709-B240-B08F-523FA5A5F684}" srcOrd="3" destOrd="0" presId="urn:microsoft.com/office/officeart/2016/7/layout/ChevronBlockProcess"/>
    <dgm:cxn modelId="{947D4F15-7544-BF41-9540-996480BFD034}" type="presParOf" srcId="{3C91AEE2-7849-B040-A0B2-7A6D58E2F8CD}" destId="{4265DB0E-E59D-7744-AE4C-841C5FD8EA9E}" srcOrd="4" destOrd="0" presId="urn:microsoft.com/office/officeart/2016/7/layout/ChevronBlockProcess"/>
    <dgm:cxn modelId="{A5C7C2A8-21B5-D74A-8480-56FB08475EAA}" type="presParOf" srcId="{4265DB0E-E59D-7744-AE4C-841C5FD8EA9E}" destId="{65038561-0C3D-0147-A315-19DA0F338CC8}" srcOrd="0" destOrd="0" presId="urn:microsoft.com/office/officeart/2016/7/layout/ChevronBlockProcess"/>
    <dgm:cxn modelId="{1B8371D6-9700-3147-A326-C80AADA75683}" type="presParOf" srcId="{4265DB0E-E59D-7744-AE4C-841C5FD8EA9E}" destId="{867DB2A5-0546-2E46-A55F-5BEF3549909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E524-BF0B-7B4B-BD9A-3A0E19510356}">
      <dsp:nvSpPr>
        <dsp:cNvPr id="0" name=""/>
        <dsp:cNvSpPr/>
      </dsp:nvSpPr>
      <dsp:spPr>
        <a:xfrm>
          <a:off x="0" y="0"/>
          <a:ext cx="8938260" cy="1246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Structure of FitBenchmarking</a:t>
          </a:r>
        </a:p>
      </dsp:txBody>
      <dsp:txXfrm>
        <a:off x="36504" y="36504"/>
        <a:ext cx="7593355" cy="1173338"/>
      </dsp:txXfrm>
    </dsp:sp>
    <dsp:sp modelId="{252FCFA7-15B8-5140-A82C-F54FCEE26E8B}">
      <dsp:nvSpPr>
        <dsp:cNvPr id="0" name=""/>
        <dsp:cNvSpPr/>
      </dsp:nvSpPr>
      <dsp:spPr>
        <a:xfrm>
          <a:off x="788669" y="1454070"/>
          <a:ext cx="8938260" cy="124634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Phase 1: Improvements to the </a:t>
          </a:r>
          <a:r>
            <a:rPr lang="en-US" sz="3300" kern="1200" dirty="0" err="1"/>
            <a:t>FitBenchmarking</a:t>
          </a:r>
          <a:r>
            <a:rPr lang="en-US" sz="3300" kern="1200" dirty="0"/>
            <a:t> tool</a:t>
          </a:r>
        </a:p>
      </dsp:txBody>
      <dsp:txXfrm>
        <a:off x="825173" y="1490574"/>
        <a:ext cx="7266456" cy="1173338"/>
      </dsp:txXfrm>
    </dsp:sp>
    <dsp:sp modelId="{8A1882A0-2CF0-984D-90B1-1E1159C2A493}">
      <dsp:nvSpPr>
        <dsp:cNvPr id="0" name=""/>
        <dsp:cNvSpPr/>
      </dsp:nvSpPr>
      <dsp:spPr>
        <a:xfrm>
          <a:off x="1577339" y="2908141"/>
          <a:ext cx="8938260" cy="124634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Phase 2: Integration of SasView</a:t>
          </a:r>
        </a:p>
      </dsp:txBody>
      <dsp:txXfrm>
        <a:off x="1613843" y="2944645"/>
        <a:ext cx="7266456" cy="1173338"/>
      </dsp:txXfrm>
    </dsp:sp>
    <dsp:sp modelId="{C5A23C0A-41B0-E249-9042-BB56144B8A0E}">
      <dsp:nvSpPr>
        <dsp:cNvPr id="0" name=""/>
        <dsp:cNvSpPr/>
      </dsp:nvSpPr>
      <dsp:spPr>
        <a:xfrm>
          <a:off x="8128134" y="945146"/>
          <a:ext cx="810125" cy="810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10412" y="945146"/>
        <a:ext cx="445569" cy="609619"/>
      </dsp:txXfrm>
    </dsp:sp>
    <dsp:sp modelId="{7D169DA2-A111-2C4F-90CB-BBFEC46A946D}">
      <dsp:nvSpPr>
        <dsp:cNvPr id="0" name=""/>
        <dsp:cNvSpPr/>
      </dsp:nvSpPr>
      <dsp:spPr>
        <a:xfrm>
          <a:off x="8916804" y="2390907"/>
          <a:ext cx="810125" cy="810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99082" y="2390907"/>
        <a:ext cx="445569" cy="60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6E6ED-33AB-4A4D-8D35-256B3C1C6B22}">
      <dsp:nvSpPr>
        <dsp:cNvPr id="0" name=""/>
        <dsp:cNvSpPr/>
      </dsp:nvSpPr>
      <dsp:spPr>
        <a:xfrm>
          <a:off x="973190" y="888298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ABEE5-51BE-4922-97B6-A72F6EB389E2}">
      <dsp:nvSpPr>
        <dsp:cNvPr id="0" name=""/>
        <dsp:cNvSpPr/>
      </dsp:nvSpPr>
      <dsp:spPr>
        <a:xfrm>
          <a:off x="1242597" y="115770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FBDF-4416-4AAC-B272-B1F2A1BB02FB}">
      <dsp:nvSpPr>
        <dsp:cNvPr id="0" name=""/>
        <dsp:cNvSpPr/>
      </dsp:nvSpPr>
      <dsp:spPr>
        <a:xfrm>
          <a:off x="569079" y="254618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Parsing SasView data</a:t>
          </a:r>
          <a:endParaRPr lang="en-US" sz="1700" kern="1200"/>
        </a:p>
      </dsp:txBody>
      <dsp:txXfrm>
        <a:off x="569079" y="2546189"/>
        <a:ext cx="2072362" cy="720000"/>
      </dsp:txXfrm>
    </dsp:sp>
    <dsp:sp modelId="{C143F1F3-F83E-4DE2-958D-B762D6982B3F}">
      <dsp:nvSpPr>
        <dsp:cNvPr id="0" name=""/>
        <dsp:cNvSpPr/>
      </dsp:nvSpPr>
      <dsp:spPr>
        <a:xfrm>
          <a:off x="3408216" y="888298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5C390-2A0E-487E-A0C9-39DDD145E3B3}">
      <dsp:nvSpPr>
        <dsp:cNvPr id="0" name=""/>
        <dsp:cNvSpPr/>
      </dsp:nvSpPr>
      <dsp:spPr>
        <a:xfrm>
          <a:off x="3677623" y="115770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A504A-3DAD-4A0B-B0B2-F7D70436D8DC}">
      <dsp:nvSpPr>
        <dsp:cNvPr id="0" name=""/>
        <dsp:cNvSpPr/>
      </dsp:nvSpPr>
      <dsp:spPr>
        <a:xfrm>
          <a:off x="3004105" y="254618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Preparing the data</a:t>
          </a:r>
          <a:endParaRPr lang="en-US" sz="1700" kern="1200"/>
        </a:p>
      </dsp:txBody>
      <dsp:txXfrm>
        <a:off x="3004105" y="2546189"/>
        <a:ext cx="2072362" cy="720000"/>
      </dsp:txXfrm>
    </dsp:sp>
    <dsp:sp modelId="{EDBF6A2C-B6E8-4FBC-A871-3295DB7E1129}">
      <dsp:nvSpPr>
        <dsp:cNvPr id="0" name=""/>
        <dsp:cNvSpPr/>
      </dsp:nvSpPr>
      <dsp:spPr>
        <a:xfrm>
          <a:off x="5843242" y="888298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37E54-1AF6-4DF0-9D8E-2776642821A3}">
      <dsp:nvSpPr>
        <dsp:cNvPr id="0" name=""/>
        <dsp:cNvSpPr/>
      </dsp:nvSpPr>
      <dsp:spPr>
        <a:xfrm>
          <a:off x="6112649" y="115770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AAD4A-9CF4-4CCD-A5AC-30ED2E4BD3CB}">
      <dsp:nvSpPr>
        <dsp:cNvPr id="0" name=""/>
        <dsp:cNvSpPr/>
      </dsp:nvSpPr>
      <dsp:spPr>
        <a:xfrm>
          <a:off x="5439131" y="254618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Preparing the function definition</a:t>
          </a:r>
          <a:endParaRPr lang="en-US" sz="1700" kern="1200"/>
        </a:p>
      </dsp:txBody>
      <dsp:txXfrm>
        <a:off x="5439131" y="2546189"/>
        <a:ext cx="2072362" cy="720000"/>
      </dsp:txXfrm>
    </dsp:sp>
    <dsp:sp modelId="{A1B219A2-4375-4E71-B9B7-22BED8B349EA}">
      <dsp:nvSpPr>
        <dsp:cNvPr id="0" name=""/>
        <dsp:cNvSpPr/>
      </dsp:nvSpPr>
      <dsp:spPr>
        <a:xfrm>
          <a:off x="8278268" y="888298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AE176-28AD-47DA-97F4-EE37C7CF689B}">
      <dsp:nvSpPr>
        <dsp:cNvPr id="0" name=""/>
        <dsp:cNvSpPr/>
      </dsp:nvSpPr>
      <dsp:spPr>
        <a:xfrm>
          <a:off x="8511075" y="1153687"/>
          <a:ext cx="798526" cy="733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C82CD-16DB-4009-9FBD-C857363CCF3C}">
      <dsp:nvSpPr>
        <dsp:cNvPr id="0" name=""/>
        <dsp:cNvSpPr/>
      </dsp:nvSpPr>
      <dsp:spPr>
        <a:xfrm>
          <a:off x="7874157" y="254618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Fitting using Bumps (Fitting package for SasView)</a:t>
          </a:r>
          <a:endParaRPr lang="en-US" sz="1700" kern="1200"/>
        </a:p>
      </dsp:txBody>
      <dsp:txXfrm>
        <a:off x="7874157" y="2546189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7385F-4C58-E046-971D-9FDD65F49964}">
      <dsp:nvSpPr>
        <dsp:cNvPr id="0" name=""/>
        <dsp:cNvSpPr/>
      </dsp:nvSpPr>
      <dsp:spPr>
        <a:xfrm>
          <a:off x="8930" y="741371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327014" y="741371"/>
        <a:ext cx="2898096" cy="1060279"/>
      </dsp:txXfrm>
    </dsp:sp>
    <dsp:sp modelId="{CFEC5665-EB6D-A248-AC0A-86D1A7F1AD9F}">
      <dsp:nvSpPr>
        <dsp:cNvPr id="0" name=""/>
        <dsp:cNvSpPr/>
      </dsp:nvSpPr>
      <dsp:spPr>
        <a:xfrm>
          <a:off x="8930" y="1801650"/>
          <a:ext cx="3216180" cy="16114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 the Acceptable Data Type for Bumps (sasmodels.data.Data1D)</a:t>
          </a:r>
        </a:p>
      </dsp:txBody>
      <dsp:txXfrm>
        <a:off x="8930" y="1801650"/>
        <a:ext cx="3216180" cy="1611465"/>
      </dsp:txXfrm>
    </dsp:sp>
    <dsp:sp modelId="{2FDD32C5-7617-304D-8273-99D47A71ACA4}">
      <dsp:nvSpPr>
        <dsp:cNvPr id="0" name=""/>
        <dsp:cNvSpPr/>
      </dsp:nvSpPr>
      <dsp:spPr>
        <a:xfrm>
          <a:off x="3490667" y="741371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3808751" y="741371"/>
        <a:ext cx="2898096" cy="1060279"/>
      </dsp:txXfrm>
    </dsp:sp>
    <dsp:sp modelId="{A4F8C67C-9461-5D4F-AC41-9BA665C13D11}">
      <dsp:nvSpPr>
        <dsp:cNvPr id="0" name=""/>
        <dsp:cNvSpPr/>
      </dsp:nvSpPr>
      <dsp:spPr>
        <a:xfrm>
          <a:off x="3490667" y="1801650"/>
          <a:ext cx="3216180" cy="16114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Data Errors if Not Given</a:t>
          </a:r>
        </a:p>
      </dsp:txBody>
      <dsp:txXfrm>
        <a:off x="3490667" y="1801650"/>
        <a:ext cx="3216180" cy="1611465"/>
      </dsp:txXfrm>
    </dsp:sp>
    <dsp:sp modelId="{65038561-0C3D-0147-A315-19DA0F338CC8}">
      <dsp:nvSpPr>
        <dsp:cNvPr id="0" name=""/>
        <dsp:cNvSpPr/>
      </dsp:nvSpPr>
      <dsp:spPr>
        <a:xfrm>
          <a:off x="6972405" y="741371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7290489" y="741371"/>
        <a:ext cx="2898096" cy="1060279"/>
      </dsp:txXfrm>
    </dsp:sp>
    <dsp:sp modelId="{867DB2A5-0546-2E46-A55F-5BEF35499092}">
      <dsp:nvSpPr>
        <dsp:cNvPr id="0" name=""/>
        <dsp:cNvSpPr/>
      </dsp:nvSpPr>
      <dsp:spPr>
        <a:xfrm>
          <a:off x="6972405" y="1801650"/>
          <a:ext cx="3216180" cy="16114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the X Value Range</a:t>
          </a:r>
        </a:p>
      </dsp:txBody>
      <dsp:txXfrm>
        <a:off x="6972405" y="1801650"/>
        <a:ext cx="3216180" cy="161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02968-0BA4-6346-B1AF-D870F2A8487C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F13-A25A-404A-8098-FC353AB9E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ISIS logo</a:t>
            </a:r>
          </a:p>
          <a:p>
            <a:r>
              <a:rPr lang="en-GB" dirty="0"/>
              <a:t>Find better logo for SasView</a:t>
            </a:r>
          </a:p>
          <a:p>
            <a:r>
              <a:rPr lang="en-GB" dirty="0"/>
              <a:t>Slide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6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Bug fixes</a:t>
            </a:r>
          </a:p>
          <a:p>
            <a:r>
              <a:rPr lang="en-GB" dirty="0"/>
              <a:t>General fixes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6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-Summer project</a:t>
            </a:r>
          </a:p>
          <a:p>
            <a:r>
              <a:rPr lang="en-GB" dirty="0"/>
              <a:t>Shorten first point</a:t>
            </a:r>
          </a:p>
          <a:p>
            <a:r>
              <a:rPr lang="en-GB" dirty="0"/>
              <a:t>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Simplify the second point</a:t>
            </a:r>
          </a:p>
          <a:p>
            <a:r>
              <a:rPr lang="en-GB" dirty="0"/>
              <a:t>Show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92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Shorten title</a:t>
            </a:r>
          </a:p>
          <a:p>
            <a:r>
              <a:rPr lang="en-GB" dirty="0"/>
              <a:t>Shorten </a:t>
            </a:r>
            <a:r>
              <a:rPr lang="en-GB" dirty="0" err="1"/>
              <a:t>explaination</a:t>
            </a:r>
            <a:endParaRPr lang="en-GB" dirty="0"/>
          </a:p>
          <a:p>
            <a:r>
              <a:rPr lang="en-GB" dirty="0"/>
              <a:t>Delete pic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81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Simplify second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9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Format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81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the first pic when the second comes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9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NIST capital </a:t>
            </a:r>
          </a:p>
          <a:p>
            <a:r>
              <a:rPr lang="en-GB" dirty="0"/>
              <a:t>Add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Emphasis on result</a:t>
            </a:r>
          </a:p>
          <a:p>
            <a:r>
              <a:rPr lang="en-GB" dirty="0"/>
              <a:t>Add list of minimizers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7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4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Less text</a:t>
            </a:r>
          </a:p>
          <a:p>
            <a:r>
              <a:rPr lang="en-GB" dirty="0"/>
              <a:t>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12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full stops</a:t>
            </a:r>
          </a:p>
          <a:p>
            <a:r>
              <a:rPr lang="en-GB" dirty="0"/>
              <a:t>Bold successful</a:t>
            </a:r>
          </a:p>
          <a:p>
            <a:r>
              <a:rPr lang="en-GB" dirty="0"/>
              <a:t>Shorten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more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33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full stops</a:t>
            </a:r>
          </a:p>
          <a:p>
            <a:r>
              <a:rPr lang="en-GB" dirty="0"/>
              <a:t>Bold successful</a:t>
            </a:r>
          </a:p>
          <a:p>
            <a:r>
              <a:rPr lang="en-GB" dirty="0"/>
              <a:t>Shorten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more future work</a:t>
            </a:r>
          </a:p>
          <a:p>
            <a:r>
              <a:rPr lang="en-GB" dirty="0"/>
              <a:t>Installation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9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Less text</a:t>
            </a:r>
          </a:p>
          <a:p>
            <a:r>
              <a:rPr lang="en-GB" dirty="0"/>
              <a:t>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79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mantid and </a:t>
            </a:r>
            <a:r>
              <a:rPr lang="en-GB" dirty="0" err="1"/>
              <a:t>scipy</a:t>
            </a:r>
            <a:r>
              <a:rPr lang="en-GB" dirty="0"/>
              <a:t> at the start</a:t>
            </a:r>
          </a:p>
          <a:p>
            <a:r>
              <a:rPr lang="en-GB" dirty="0"/>
              <a:t>remove etc.</a:t>
            </a:r>
          </a:p>
          <a:p>
            <a:r>
              <a:rPr lang="en-GB" dirty="0"/>
              <a:t>remove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8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2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0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3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*Producing</a:t>
            </a:r>
          </a:p>
          <a:p>
            <a:r>
              <a:rPr lang="en-GB" dirty="0" err="1"/>
              <a:t>Explaination</a:t>
            </a:r>
            <a:r>
              <a:rPr lang="en-GB" dirty="0"/>
              <a:t> of the colours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F13-A25A-404A-8098-FC353AB9E8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F314-250C-2040-ACA8-E70503CF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45B-4716-C142-A3BB-E280579F9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9CEA-D77C-8940-B5BF-0A452AEF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CB31-A196-604C-92C9-33EC894B1785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F0E8-263C-CD4C-9025-85A2DEE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6169-B2DF-6F4F-A55C-2DABDE6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4658-19AA-8043-806D-658A118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DFBB-51A2-7245-8AFD-695ECAE3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984E-DE84-4C45-B1FE-9F6C59B4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EE70-2AA1-2447-A754-C12A8E4BAB3E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FEFD-6E54-E24E-87D5-156EF41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EC8B-8931-A540-ABFE-18B624BA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B237-B3A4-404C-9E1C-405E5C8A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9C1E6-B965-864D-B3B8-EE84803C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A458-9A6E-C44E-B894-AD073DA1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823-B285-1E4A-9150-FB7BC12A3036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F6EA-5401-1540-BF96-34CEF742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16AD-4DA0-7045-A8AF-27592393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29CC-F8AF-4D40-9FF4-3BEFB13E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0A10-1296-4F4E-9956-A92AEC9A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E681-C1AD-C24F-B33E-CFA4100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D3FB-57EC-D04E-98B4-FB1AF5211172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D081-39E2-0B43-9660-DCC7A25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E997-41B7-C04A-8E50-3907EFB9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F147-7EDE-9A42-AABB-56E3AE7C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29E0-2141-C147-84DC-BF2368A9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2A5-3DC8-B64C-BCF3-241B2F55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66E2-07EE-284F-9306-C67A9B5B8117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DA32-876F-C941-B94A-B046761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E8D9-FF7A-6441-A59F-46989D9C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44EC-C493-554E-9828-368A3DC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2709-4784-2E48-B415-2A150C1C2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5976F-8698-A04D-9AC2-D53C1201B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BFE1-211A-F54E-A44D-D6BA325E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6853-6B04-0E41-8EB2-29B0E60F45D6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D47C-FDA0-654B-B246-157FC9A3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332FF-4A9C-604A-8396-CD496BB9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4D94-80F4-5A47-996D-79B4A06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561B-1FA3-7347-A51E-DE423099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1D41A-6B99-864C-960E-832C15A51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2DF8-D59C-8E4D-857D-2F6AAB9C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D73B2-8B37-2E43-A80A-3D08A672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95D5A-539C-DA4C-A118-CB155C52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AB-AADD-3544-9031-2A475CE7239C}" type="datetime1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F4CD7-82C7-D742-8B02-866A20A2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8E3B5-F4E6-5744-89B0-49CDF95C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3617-9C03-714B-81C6-D1AFB0CC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E824-2B21-F749-B6C8-4D42467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577C-4448-3546-9899-6C44984FDCF0}" type="datetime1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580F-637F-9847-8D09-651D1EB1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84EBA-FF38-3D41-A033-392CF72B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6250-7F25-E147-92D4-245F0F3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0382-E74A-314E-AE0E-0A124901263A}" type="datetime1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0FCAE-7495-AD49-B610-BFBB877A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1D5F-D4DB-9148-89C5-7E8C7522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C08C-4061-A141-81AB-59B70F44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6379-A017-5044-8F9E-C8F301AD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16F16-B23C-BF47-AD09-672AB3F0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66878-BD6C-774C-A926-5FEFAE83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DFAE-B6E9-4847-918F-027C96973783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A2D0-445B-7C41-AE5B-3571387B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1154-D49A-E44C-A0C4-1D93AADF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31A-D95A-F44E-9E68-8AA31482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6F4A6-40ED-0043-A1BB-BFC7F1524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6D593-FB1A-C241-9846-05B010CB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0128-E4DE-464E-89DB-64ADFA23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FA0B-A98E-6844-994F-CA1DC1D1B0C8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038B-4A6B-9142-8390-96B4AFF4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D3267-27AA-A247-9DF0-FB013E1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3D1BC-951A-514B-9F2C-5355923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9D91-150D-9443-B6D4-CEE4AFA6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0471-71BA-4C40-A9A0-477EB6A0B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8689-87F2-5748-80B1-A8785E8943C2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1F41-2A4E-4E43-BA29-50A40FA13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70B9-EFE0-DA43-B1D9-C465DE442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4C11-76A5-FC42-8770-8B7D816E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8D1F-CE7A-0C4C-8B80-F24C5A80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31665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Integration of SasView into </a:t>
            </a:r>
            <a:r>
              <a:rPr lang="en-US" sz="4400" dirty="0" err="1"/>
              <a:t>FitBenchmarking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E140B-6D67-8745-83D9-3AEB5B1300C0}"/>
              </a:ext>
            </a:extLst>
          </p:cNvPr>
          <p:cNvSpPr txBox="1"/>
          <p:nvPr/>
        </p:nvSpPr>
        <p:spPr>
          <a:xfrm>
            <a:off x="838200" y="3357228"/>
            <a:ext cx="6382657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Atijit Anuchitanukul (Atom)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Electronic and Electrical Engineering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University College London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40FECA7F-432D-714C-B8BD-279699A2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46" y="342696"/>
            <a:ext cx="3400458" cy="2779875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CC50006-3237-5246-B6EF-EABCD1E2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875" y="4446399"/>
            <a:ext cx="3708400" cy="1066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3540-FB1D-034B-9583-8B299476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BEA85-EF5F-5449-AD18-C6CFA9FED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" y="156634"/>
            <a:ext cx="3352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4BF47-6982-7C4A-B5C0-6545BEC5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Summer Project</a:t>
            </a:r>
            <a:endParaRPr lang="en-GB" sz="4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20E1-B92E-C64C-8A11-773853D9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Objectives</a:t>
            </a:r>
          </a:p>
          <a:p>
            <a:r>
              <a:rPr lang="en-GB" sz="2000" dirty="0"/>
              <a:t>Bug Fixes</a:t>
            </a:r>
          </a:p>
          <a:p>
            <a:r>
              <a:rPr lang="en-GB" sz="2000" dirty="0"/>
              <a:t>General Fixes</a:t>
            </a:r>
          </a:p>
          <a:p>
            <a:r>
              <a:rPr lang="en-GB" sz="2000" dirty="0"/>
              <a:t>SasView integration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2B4A3-4A7E-9B4F-9561-8225D06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4BF47-6982-7C4A-B5C0-6545BEC5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Phase 1: Improvements to </a:t>
            </a:r>
            <a:r>
              <a:rPr lang="en-US" sz="4000" dirty="0" err="1"/>
              <a:t>FitBenchmarking</a:t>
            </a:r>
            <a:endParaRPr lang="en-GB" sz="4000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20E1-B92E-C64C-8A11-773853D9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 total of 11 Issues were solved</a:t>
            </a:r>
          </a:p>
          <a:p>
            <a:r>
              <a:rPr lang="en-US" sz="2000" dirty="0"/>
              <a:t>Maintenance and enhancement issues for </a:t>
            </a:r>
            <a:r>
              <a:rPr lang="en-US" sz="2000" dirty="0" err="1"/>
              <a:t>FitBenchmarking</a:t>
            </a:r>
            <a:endParaRPr lang="en-US" sz="2000" dirty="0"/>
          </a:p>
          <a:p>
            <a:r>
              <a:rPr lang="en-GB" sz="2000" dirty="0"/>
              <a:t>Two of these issues will be explained in the following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14ACA-84CE-0A46-B5DE-92A592EF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76929-4A9E-1846-923F-DD49B098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 1: Improvement on Python Logging in </a:t>
            </a:r>
            <a:r>
              <a:rPr lang="en-GB" dirty="0" err="1">
                <a:solidFill>
                  <a:srgbClr val="FFFFFF"/>
                </a:solidFill>
              </a:rPr>
              <a:t>FitBenchmarking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221E-5FD1-B947-8E6D-D16344A8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43" y="2032843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Log messages were originally hard to comprehend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They were also sent from different places  -&gt; Hard to track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pPr lvl="1"/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7EA9BA-084A-0043-8049-1B8F5F33540E}"/>
              </a:ext>
            </a:extLst>
          </p:cNvPr>
          <p:cNvSpPr txBox="1">
            <a:spLocks/>
          </p:cNvSpPr>
          <p:nvPr/>
        </p:nvSpPr>
        <p:spPr>
          <a:xfrm>
            <a:off x="838106" y="2022601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FF"/>
                </a:solidFill>
              </a:rPr>
              <a:t>Improvements: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pPr lvl="1"/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83D7E-6D3F-D044-971B-CE4234C9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60" y="2491274"/>
            <a:ext cx="8018048" cy="3908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02F25-7820-CE46-A350-4F0E2EC89101}"/>
              </a:ext>
            </a:extLst>
          </p:cNvPr>
          <p:cNvSpPr/>
          <p:nvPr/>
        </p:nvSpPr>
        <p:spPr>
          <a:xfrm>
            <a:off x="6260841" y="2836506"/>
            <a:ext cx="1520890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7D1E1-2C84-BD47-87B4-601713C18E5B}"/>
              </a:ext>
            </a:extLst>
          </p:cNvPr>
          <p:cNvSpPr txBox="1"/>
          <p:nvPr/>
        </p:nvSpPr>
        <p:spPr>
          <a:xfrm>
            <a:off x="2688563" y="2022601"/>
            <a:ext cx="62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location of where the message is sent from is included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6BBFB-52CE-1249-A602-F7697639B3D9}"/>
              </a:ext>
            </a:extLst>
          </p:cNvPr>
          <p:cNvSpPr txBox="1"/>
          <p:nvPr/>
        </p:nvSpPr>
        <p:spPr>
          <a:xfrm>
            <a:off x="2688563" y="2032843"/>
            <a:ext cx="62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Warning and Error Messages are also displayed on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4A43AC-8143-9D40-8716-39F610236D03}"/>
              </a:ext>
            </a:extLst>
          </p:cNvPr>
          <p:cNvSpPr/>
          <p:nvPr/>
        </p:nvSpPr>
        <p:spPr>
          <a:xfrm>
            <a:off x="1809865" y="5094514"/>
            <a:ext cx="7931294" cy="1238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63D55-84D7-894B-93AE-934876638D6D}"/>
              </a:ext>
            </a:extLst>
          </p:cNvPr>
          <p:cNvSpPr txBox="1"/>
          <p:nvPr/>
        </p:nvSpPr>
        <p:spPr>
          <a:xfrm>
            <a:off x="2688926" y="2012040"/>
            <a:ext cx="62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messages are also improved to be more understandable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EB7D-D510-8643-8E86-6A269AAF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4" grpId="0" animBg="1"/>
      <p:bldP spid="4" grpId="1" animBg="1"/>
      <p:bldP spid="5" grpId="0"/>
      <p:bldP spid="5" grpId="1"/>
      <p:bldP spid="22" grpId="1"/>
      <p:bldP spid="22" grpId="2"/>
      <p:bldP spid="28" grpId="0" animBg="1"/>
      <p:bldP spid="28" grpId="1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7E5C-E449-984B-BD0B-027D9EA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 2: Dynamic Path Finding Method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66DB8F-097F-B64D-A937-772E4704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For </a:t>
            </a:r>
            <a:r>
              <a:rPr lang="en-GB" sz="2000" dirty="0" err="1">
                <a:solidFill>
                  <a:srgbClr val="FFFFFF"/>
                </a:solidFill>
              </a:rPr>
              <a:t>FitBenchmark</a:t>
            </a:r>
            <a:r>
              <a:rPr lang="en-GB" sz="2000" dirty="0">
                <a:solidFill>
                  <a:srgbClr val="FFFFFF"/>
                </a:solidFill>
              </a:rPr>
              <a:t>-type problems, the data files are located in the a subfolder called ‘</a:t>
            </a:r>
            <a:r>
              <a:rPr lang="en-GB" sz="2000" dirty="0" err="1">
                <a:solidFill>
                  <a:srgbClr val="FFFFFF"/>
                </a:solidFill>
              </a:rPr>
              <a:t>data_files</a:t>
            </a:r>
            <a:r>
              <a:rPr lang="en-GB" sz="2000" dirty="0">
                <a:solidFill>
                  <a:srgbClr val="FFFFFF"/>
                </a:solidFill>
              </a:rPr>
              <a:t>’</a:t>
            </a:r>
          </a:p>
          <a:p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84C67-6B21-C74E-9586-9BAABB2C84DE}"/>
              </a:ext>
            </a:extLst>
          </p:cNvPr>
          <p:cNvSpPr txBox="1"/>
          <p:nvPr/>
        </p:nvSpPr>
        <p:spPr>
          <a:xfrm>
            <a:off x="833002" y="1983389"/>
            <a:ext cx="86588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The method was originally using a </a:t>
            </a:r>
            <a:r>
              <a:rPr lang="en-GB" sz="2000" b="1" dirty="0">
                <a:solidFill>
                  <a:srgbClr val="FFFFFF"/>
                </a:solidFill>
              </a:rPr>
              <a:t>hard coded </a:t>
            </a:r>
            <a:r>
              <a:rPr lang="en-GB" sz="2000" dirty="0">
                <a:solidFill>
                  <a:srgbClr val="FFFFFF"/>
                </a:solidFill>
              </a:rPr>
              <a:t>string “</a:t>
            </a:r>
            <a:r>
              <a:rPr lang="en-GB" sz="2000" dirty="0" err="1">
                <a:solidFill>
                  <a:srgbClr val="FFFFFF"/>
                </a:solidFill>
              </a:rPr>
              <a:t>data_files</a:t>
            </a:r>
            <a:r>
              <a:rPr lang="en-GB" sz="2000" dirty="0">
                <a:solidFill>
                  <a:srgbClr val="FFFFFF"/>
                </a:solidFill>
              </a:rPr>
              <a:t>” to find the correct directory</a:t>
            </a:r>
          </a:p>
          <a:p>
            <a:endParaRPr lang="en-GB" dirty="0"/>
          </a:p>
        </p:txBody>
      </p:sp>
      <p:pic>
        <p:nvPicPr>
          <p:cNvPr id="2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52FB89-0E46-5148-8AB9-ABEFE969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73" y="2889373"/>
            <a:ext cx="5631359" cy="35126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2F8A45B-2030-7E4A-A29C-5EFAC5FD0EA9}"/>
              </a:ext>
            </a:extLst>
          </p:cNvPr>
          <p:cNvSpPr/>
          <p:nvPr/>
        </p:nvSpPr>
        <p:spPr>
          <a:xfrm>
            <a:off x="4124130" y="3249900"/>
            <a:ext cx="1520890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0DAB29-C763-7549-8DA5-AC370CDC4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388" y="2815107"/>
            <a:ext cx="6474060" cy="37884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D34738-F428-FE4F-BDA4-1D516C8FE3A3}"/>
              </a:ext>
            </a:extLst>
          </p:cNvPr>
          <p:cNvSpPr/>
          <p:nvPr/>
        </p:nvSpPr>
        <p:spPr>
          <a:xfrm>
            <a:off x="6587413" y="5617029"/>
            <a:ext cx="1212979" cy="22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42BD0-3568-5C49-8035-CAA35E0F1704}"/>
              </a:ext>
            </a:extLst>
          </p:cNvPr>
          <p:cNvSpPr txBox="1"/>
          <p:nvPr/>
        </p:nvSpPr>
        <p:spPr>
          <a:xfrm>
            <a:off x="833002" y="1979378"/>
            <a:ext cx="86588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Improvement: </a:t>
            </a:r>
            <a:r>
              <a:rPr lang="en-GB" sz="2000" dirty="0" err="1">
                <a:solidFill>
                  <a:srgbClr val="FFFFFF"/>
                </a:solidFill>
              </a:rPr>
              <a:t>os.walk</a:t>
            </a:r>
            <a:r>
              <a:rPr lang="en-GB" sz="2000" dirty="0">
                <a:solidFill>
                  <a:srgbClr val="FFFFFF"/>
                </a:solidFill>
              </a:rPr>
              <a:t> is implemented to dynamically find the right file given the file name and its parent directory</a:t>
            </a:r>
          </a:p>
          <a:p>
            <a:endParaRPr lang="en-GB" dirty="0"/>
          </a:p>
        </p:txBody>
      </p:sp>
      <p:pic>
        <p:nvPicPr>
          <p:cNvPr id="2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84985B-09D7-984E-855B-1E40E0C10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893" y="2847750"/>
            <a:ext cx="7391540" cy="33292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46A2B89-2C95-8447-BDAB-6228D5DC2F41}"/>
              </a:ext>
            </a:extLst>
          </p:cNvPr>
          <p:cNvSpPr/>
          <p:nvPr/>
        </p:nvSpPr>
        <p:spPr>
          <a:xfrm>
            <a:off x="6200509" y="2864750"/>
            <a:ext cx="1068037" cy="199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D6F83-249E-7341-A737-A2BF0152DA7E}"/>
              </a:ext>
            </a:extLst>
          </p:cNvPr>
          <p:cNvSpPr/>
          <p:nvPr/>
        </p:nvSpPr>
        <p:spPr>
          <a:xfrm>
            <a:off x="5645020" y="5192741"/>
            <a:ext cx="1068037" cy="199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0579-7DA1-C14C-B6F2-65821547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15" grpId="1"/>
      <p:bldP spid="22" grpId="0" animBg="1"/>
      <p:bldP spid="22" grpId="1" animBg="1"/>
      <p:bldP spid="25" grpId="0" animBg="1"/>
      <p:bldP spid="25" grpId="1" animBg="1"/>
      <p:bldP spid="27" grpId="0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4AF2-089B-1D4D-A15D-9D44E52C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Summer Project Phase 2: Integration of SasView</a:t>
            </a:r>
            <a:endParaRPr lang="en-GB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B83A-BAED-D24C-BF33-E8D3D273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Three main stages involved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Making </a:t>
            </a:r>
            <a:r>
              <a:rPr lang="en-GB" sz="2000" dirty="0" err="1">
                <a:solidFill>
                  <a:srgbClr val="FFFFFF"/>
                </a:solidFill>
              </a:rPr>
              <a:t>FitBenchmarking</a:t>
            </a:r>
            <a:r>
              <a:rPr lang="en-GB" sz="2000" dirty="0">
                <a:solidFill>
                  <a:srgbClr val="FFFFFF"/>
                </a:solidFill>
              </a:rPr>
              <a:t> independent of Mantid	</a:t>
            </a:r>
          </a:p>
          <a:p>
            <a:r>
              <a:rPr lang="en-GB" sz="2000" dirty="0"/>
              <a:t>Function Evaluation Method</a:t>
            </a:r>
          </a:p>
          <a:p>
            <a:r>
              <a:rPr lang="en-GB" sz="2000" dirty="0"/>
              <a:t>Enable Bumps/SasView fitting on </a:t>
            </a:r>
            <a:r>
              <a:rPr lang="en-GB" sz="2000" dirty="0" err="1"/>
              <a:t>FitBenchmarking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5AC46-170C-D749-B49D-F677C54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BB2C-BC18-A248-B17F-4494939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Making </a:t>
            </a:r>
            <a:r>
              <a:rPr lang="en-GB" dirty="0" err="1">
                <a:solidFill>
                  <a:srgbClr val="FFFFFF"/>
                </a:solidFill>
              </a:rPr>
              <a:t>FitBenchmarking</a:t>
            </a:r>
            <a:r>
              <a:rPr lang="en-GB" dirty="0">
                <a:solidFill>
                  <a:srgbClr val="FFFFFF"/>
                </a:solidFill>
              </a:rPr>
              <a:t> independent of Mantid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B73C-2BDB-5D43-8B58-4282D8A4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Mantid packages are only imported in places where they are required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70F8A-B918-8B41-BAF6-C28CF90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C3F45-1C2C-1A40-92A7-7D9803A4CB88}"/>
              </a:ext>
            </a:extLst>
          </p:cNvPr>
          <p:cNvSpPr txBox="1"/>
          <p:nvPr/>
        </p:nvSpPr>
        <p:spPr>
          <a:xfrm>
            <a:off x="1973180" y="3981959"/>
            <a:ext cx="2318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Example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DC64D-8E63-FC4B-B6DF-16673F345B85}"/>
              </a:ext>
            </a:extLst>
          </p:cNvPr>
          <p:cNvSpPr txBox="1"/>
          <p:nvPr/>
        </p:nvSpPr>
        <p:spPr>
          <a:xfrm>
            <a:off x="7002380" y="3171833"/>
            <a:ext cx="2318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Example 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AFFB4-AD72-A449-A333-8E0F35D2097C}"/>
              </a:ext>
            </a:extLst>
          </p:cNvPr>
          <p:cNvSpPr txBox="1"/>
          <p:nvPr/>
        </p:nvSpPr>
        <p:spPr>
          <a:xfrm>
            <a:off x="7002380" y="4422747"/>
            <a:ext cx="271913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Example Script for Mantid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703B50-B719-8846-A05C-BC91E4487CA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291262" y="3433443"/>
            <a:ext cx="2711118" cy="8101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9522D-E42B-074A-9DA8-F08CD23444C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291262" y="4243569"/>
            <a:ext cx="2711118" cy="6562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0966E-787D-4249-9A05-1E80442A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Function 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8A1E-1723-C24D-9610-D2E413B6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f(x)</a:t>
            </a:r>
          </a:p>
          <a:p>
            <a:r>
              <a:rPr lang="en-GB" sz="2000" dirty="0">
                <a:solidFill>
                  <a:srgbClr val="FFFFFF"/>
                </a:solidFill>
              </a:rPr>
              <a:t>Allow functions/models from one software to be used in another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891CB3-8D79-C240-9C09-0E2CEE006825}"/>
              </a:ext>
            </a:extLst>
          </p:cNvPr>
          <p:cNvSpPr txBox="1">
            <a:spLocks/>
          </p:cNvSpPr>
          <p:nvPr/>
        </p:nvSpPr>
        <p:spPr>
          <a:xfrm>
            <a:off x="833002" y="2022600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FF"/>
                </a:solidFill>
              </a:rPr>
              <a:t>Example: Fitting using Mantid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Function to be used in Mantid fitting needs to be a form of a string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4ADFDC-1D4B-CE45-BDCA-CC43DD71FAD9}"/>
              </a:ext>
            </a:extLst>
          </p:cNvPr>
          <p:cNvSpPr txBox="1">
            <a:spLocks/>
          </p:cNvSpPr>
          <p:nvPr/>
        </p:nvSpPr>
        <p:spPr>
          <a:xfrm>
            <a:off x="838201" y="4019171"/>
            <a:ext cx="8739139" cy="40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Difficult to write functions that are complex!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DABA5C9-C584-7C4C-B80C-E614A8BF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4" y="4511387"/>
            <a:ext cx="7594600" cy="8509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FB4E28-ED5A-474A-983B-6508FA946579}"/>
              </a:ext>
            </a:extLst>
          </p:cNvPr>
          <p:cNvSpPr txBox="1">
            <a:spLocks/>
          </p:cNvSpPr>
          <p:nvPr/>
        </p:nvSpPr>
        <p:spPr>
          <a:xfrm>
            <a:off x="833002" y="2013466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FF"/>
                </a:solidFill>
              </a:rPr>
              <a:t>Addition of the Function Evaluation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28620-E416-F045-A0FB-6EC1370B04DB}"/>
              </a:ext>
            </a:extLst>
          </p:cNvPr>
          <p:cNvSpPr txBox="1"/>
          <p:nvPr/>
        </p:nvSpPr>
        <p:spPr>
          <a:xfrm>
            <a:off x="9843796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FBD-2B2C-004D-8B03-93A87763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16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29741-5FC6-B445-BDDC-D3E2794A876A}"/>
              </a:ext>
            </a:extLst>
          </p:cNvPr>
          <p:cNvSpPr txBox="1"/>
          <p:nvPr/>
        </p:nvSpPr>
        <p:spPr>
          <a:xfrm>
            <a:off x="1033508" y="2874556"/>
            <a:ext cx="9256296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name=ExpDecayOsc,A=0.2,Lambda=0.2,Frequency=0.1,Phi=0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4B561-C6DE-D64B-A9BA-0C7BECC7D651}"/>
              </a:ext>
            </a:extLst>
          </p:cNvPr>
          <p:cNvSpPr txBox="1"/>
          <p:nvPr/>
        </p:nvSpPr>
        <p:spPr>
          <a:xfrm>
            <a:off x="1029203" y="3329441"/>
            <a:ext cx="7587916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name=UserFunction,Formula=h*sin(a*x),h=2,a=1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0D6F1A-14D9-BF41-898A-D6459D16B2C9}"/>
              </a:ext>
            </a:extLst>
          </p:cNvPr>
          <p:cNvSpPr/>
          <p:nvPr/>
        </p:nvSpPr>
        <p:spPr>
          <a:xfrm>
            <a:off x="5435399" y="3404810"/>
            <a:ext cx="1735422" cy="38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9A8127-97A6-AB41-85BE-649FAC45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" y="2353939"/>
            <a:ext cx="5443490" cy="3065266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E03E6D-F1AE-A44D-BEFF-76F8F29B1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888" y="1344163"/>
            <a:ext cx="4605461" cy="491792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C591EE2-F612-4F4B-867B-84AEA35794FA}"/>
              </a:ext>
            </a:extLst>
          </p:cNvPr>
          <p:cNvSpPr/>
          <p:nvPr/>
        </p:nvSpPr>
        <p:spPr>
          <a:xfrm>
            <a:off x="1151807" y="2374296"/>
            <a:ext cx="544946" cy="17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C2F36E-DA12-DF4D-92EE-38A4092E89D8}"/>
              </a:ext>
            </a:extLst>
          </p:cNvPr>
          <p:cNvSpPr/>
          <p:nvPr/>
        </p:nvSpPr>
        <p:spPr>
          <a:xfrm>
            <a:off x="7430054" y="5599868"/>
            <a:ext cx="855608" cy="198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B5DA6C-9575-3F40-8AAD-5654725862CB}"/>
              </a:ext>
            </a:extLst>
          </p:cNvPr>
          <p:cNvSpPr/>
          <p:nvPr/>
        </p:nvSpPr>
        <p:spPr>
          <a:xfrm>
            <a:off x="6589212" y="5838383"/>
            <a:ext cx="2189886" cy="245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96AF7C-92EA-FC4D-BEF4-7E86BBA54990}"/>
              </a:ext>
            </a:extLst>
          </p:cNvPr>
          <p:cNvSpPr txBox="1"/>
          <p:nvPr/>
        </p:nvSpPr>
        <p:spPr>
          <a:xfrm>
            <a:off x="2238768" y="2825487"/>
            <a:ext cx="15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E20E09-EBFB-9349-86EE-FCC288F94A61}"/>
              </a:ext>
            </a:extLst>
          </p:cNvPr>
          <p:cNvSpPr txBox="1"/>
          <p:nvPr/>
        </p:nvSpPr>
        <p:spPr>
          <a:xfrm>
            <a:off x="2290646" y="4060887"/>
            <a:ext cx="15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34B53-A9F4-E643-9CF3-2208D6825018}"/>
              </a:ext>
            </a:extLst>
          </p:cNvPr>
          <p:cNvSpPr txBox="1"/>
          <p:nvPr/>
        </p:nvSpPr>
        <p:spPr>
          <a:xfrm>
            <a:off x="2296843" y="3264496"/>
            <a:ext cx="7587916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name=UserFunction,Formula=h*sin(a*x),h=2,a=1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0D3F1-7E67-2745-88B6-502C1A452CDA}"/>
              </a:ext>
            </a:extLst>
          </p:cNvPr>
          <p:cNvSpPr txBox="1"/>
          <p:nvPr/>
        </p:nvSpPr>
        <p:spPr>
          <a:xfrm>
            <a:off x="2290646" y="4467450"/>
            <a:ext cx="4283244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fitFunction,h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=2,a=1</a:t>
            </a:r>
          </a:p>
        </p:txBody>
      </p:sp>
    </p:spTree>
    <p:extLst>
      <p:ext uri="{BB962C8B-B14F-4D97-AF65-F5344CB8AC3E}">
        <p14:creationId xmlns:p14="http://schemas.microsoft.com/office/powerpoint/2010/main" val="190458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" grpId="0"/>
      <p:bldP spid="7" grpId="1"/>
      <p:bldP spid="15" grpId="0"/>
      <p:bldP spid="15" grpId="1"/>
      <p:bldP spid="15" grpId="2"/>
      <p:bldP spid="18" grpId="0"/>
      <p:bldP spid="18" grpId="1"/>
      <p:bldP spid="27" grpId="0" animBg="1"/>
      <p:bldP spid="27" grpId="1" animBg="1"/>
      <p:bldP spid="29" grpId="0" animBg="1"/>
      <p:bldP spid="29" grpId="1" animBg="1"/>
      <p:bldP spid="13" grpId="0" animBg="1"/>
      <p:bldP spid="1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/>
      <p:bldP spid="41" grpId="0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03738-8249-814F-B9F5-045142F2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/>
              <a:t>SasView Integration	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E192428-1967-4630-8DA4-DDDE9478B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3924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D7EB-AAA4-BC46-AEB4-666AD99B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03738-8249-814F-B9F5-045142F2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Preparing SasView Data</a:t>
            </a:r>
          </a:p>
        </p:txBody>
      </p:sp>
      <p:pic>
        <p:nvPicPr>
          <p:cNvPr id="2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029EF-EF15-574B-A43D-AEA7C5592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3259" y="1527476"/>
            <a:ext cx="5385483" cy="4965399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9160562-287C-404A-A454-90F7A339A2D4}"/>
              </a:ext>
            </a:extLst>
          </p:cNvPr>
          <p:cNvSpPr/>
          <p:nvPr/>
        </p:nvSpPr>
        <p:spPr>
          <a:xfrm>
            <a:off x="3934230" y="4117954"/>
            <a:ext cx="991638" cy="16620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32438-B937-BC45-BDDF-F67886F69095}"/>
              </a:ext>
            </a:extLst>
          </p:cNvPr>
          <p:cNvSpPr/>
          <p:nvPr/>
        </p:nvSpPr>
        <p:spPr>
          <a:xfrm>
            <a:off x="3934230" y="5397833"/>
            <a:ext cx="727270" cy="143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8E5C3-E2A1-DD4A-AA3C-C4CF1D1AE929}"/>
              </a:ext>
            </a:extLst>
          </p:cNvPr>
          <p:cNvSpPr/>
          <p:nvPr/>
        </p:nvSpPr>
        <p:spPr>
          <a:xfrm>
            <a:off x="3934230" y="5569800"/>
            <a:ext cx="981790" cy="1662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FE3B84-7381-D94F-867D-9BEFFAE3E38F}"/>
              </a:ext>
            </a:extLst>
          </p:cNvPr>
          <p:cNvSpPr/>
          <p:nvPr/>
        </p:nvSpPr>
        <p:spPr>
          <a:xfrm>
            <a:off x="3924382" y="5827606"/>
            <a:ext cx="1486678" cy="1432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3C24E-549F-1B46-AE95-9B8054D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18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0B9CCF-374D-7849-B519-5937F86DB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082800"/>
            <a:ext cx="10261600" cy="1346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F7EC68-B0B1-664A-9304-B4E46BF843AA}"/>
              </a:ext>
            </a:extLst>
          </p:cNvPr>
          <p:cNvSpPr/>
          <p:nvPr/>
        </p:nvSpPr>
        <p:spPr>
          <a:xfrm>
            <a:off x="2463799" y="2508720"/>
            <a:ext cx="1660331" cy="22393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18C11E-12FD-8C43-8E82-80166F6339EB}"/>
              </a:ext>
            </a:extLst>
          </p:cNvPr>
          <p:cNvSpPr/>
          <p:nvPr/>
        </p:nvSpPr>
        <p:spPr>
          <a:xfrm>
            <a:off x="1854199" y="2284785"/>
            <a:ext cx="1660331" cy="180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1F025-B541-1F49-8757-92F0BF612FEC}"/>
              </a:ext>
            </a:extLst>
          </p:cNvPr>
          <p:cNvSpPr/>
          <p:nvPr/>
        </p:nvSpPr>
        <p:spPr>
          <a:xfrm>
            <a:off x="2202542" y="2723324"/>
            <a:ext cx="9012854" cy="2239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936FF-CEF5-4A45-9447-FD9F4C6318E9}"/>
              </a:ext>
            </a:extLst>
          </p:cNvPr>
          <p:cNvSpPr/>
          <p:nvPr/>
        </p:nvSpPr>
        <p:spPr>
          <a:xfrm>
            <a:off x="3082731" y="2947259"/>
            <a:ext cx="4083180" cy="2239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734F1-1B34-3C41-9584-03B7864ADA40}"/>
              </a:ext>
            </a:extLst>
          </p:cNvPr>
          <p:cNvSpPr/>
          <p:nvPr/>
        </p:nvSpPr>
        <p:spPr>
          <a:xfrm>
            <a:off x="3924382" y="6002154"/>
            <a:ext cx="1834734" cy="143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5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22" grpId="1" animBg="1"/>
      <p:bldP spid="23" grpId="1" animBg="1"/>
      <p:bldP spid="24" grpId="1" animBg="1"/>
      <p:bldP spid="25" grpId="1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42371-9951-6E42-8200-5F77FED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/>
              <a:t>Preparing the data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5533724-A2D0-46B0-9735-57408979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6929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7481-B31B-604B-9054-A622D0A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02AA-068D-E841-A804-53936219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FitBenchmarking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FA68-2B7A-CE4A-9F69-D796E958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461000" cy="3985155"/>
          </a:xfrm>
        </p:spPr>
        <p:txBody>
          <a:bodyPr>
            <a:normAutofit/>
          </a:bodyPr>
          <a:lstStyle/>
          <a:p>
            <a:r>
              <a:rPr lang="en-US" sz="2000" dirty="0" err="1"/>
              <a:t>FitBenchmarking</a:t>
            </a:r>
            <a:r>
              <a:rPr lang="en-US" sz="2000" dirty="0"/>
              <a:t> is a tool which benchmarks the performance of each fit minimizer</a:t>
            </a:r>
          </a:p>
          <a:p>
            <a:r>
              <a:rPr lang="en-US" sz="2000" dirty="0"/>
              <a:t>Results are displayed in a form of two HTML tables</a:t>
            </a:r>
          </a:p>
          <a:p>
            <a:pPr lvl="1"/>
            <a:r>
              <a:rPr lang="en-US" sz="2000" dirty="0"/>
              <a:t>Accuracy Table</a:t>
            </a:r>
          </a:p>
          <a:p>
            <a:pPr lvl="1"/>
            <a:r>
              <a:rPr lang="en-US" sz="2000" dirty="0"/>
              <a:t>Runtime Table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436920F-DBC2-FB4F-8E06-F4396510D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96" y="1434760"/>
            <a:ext cx="4874808" cy="39851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204AA-FC19-A74B-9B84-8BE1CC16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09E1-B5E8-4249-9363-2DA7FC60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Preparing the Function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24B39-D419-B149-9A6B-1E8FAE2B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00087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Prepares the function/model and its starting parameters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 function/model is prepared to be the type that is acceptable to SasView (Bumps)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B7D5-B745-5149-9B73-46DF8CFE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C4900-DDA0-0441-ACB5-F1AC279AB7B6}"/>
              </a:ext>
            </a:extLst>
          </p:cNvPr>
          <p:cNvSpPr txBox="1"/>
          <p:nvPr/>
        </p:nvSpPr>
        <p:spPr>
          <a:xfrm>
            <a:off x="2149643" y="3351014"/>
            <a:ext cx="72349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5400" dirty="0"/>
              <a:t>[</a:t>
            </a:r>
            <a:r>
              <a:rPr lang="en-GB" sz="4000" dirty="0"/>
              <a:t>&lt;</a:t>
            </a:r>
            <a:r>
              <a:rPr lang="en-GB" sz="4000" dirty="0" err="1"/>
              <a:t>function_obj</a:t>
            </a:r>
            <a:r>
              <a:rPr lang="en-GB" sz="4000" dirty="0"/>
              <a:t>&gt;, [</a:t>
            </a:r>
            <a:r>
              <a:rPr lang="en-GB" sz="4000" dirty="0" err="1"/>
              <a:t>initial_params</a:t>
            </a:r>
            <a:r>
              <a:rPr lang="en-GB" sz="4000" dirty="0"/>
              <a:t>]</a:t>
            </a:r>
            <a:r>
              <a:rPr lang="en-GB" sz="5400" dirty="0"/>
              <a:t>]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95893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09E1-B5E8-4249-9363-2DA7FC60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Fitting Using Bumps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62178-AB18-3E48-AF7C-8C01153B542A}"/>
              </a:ext>
            </a:extLst>
          </p:cNvPr>
          <p:cNvSpPr txBox="1"/>
          <p:nvPr/>
        </p:nvSpPr>
        <p:spPr>
          <a:xfrm>
            <a:off x="452262" y="1830462"/>
            <a:ext cx="2948473" cy="15862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11D82-090A-5845-88C2-4D5EE6209612}"/>
              </a:ext>
            </a:extLst>
          </p:cNvPr>
          <p:cNvSpPr txBox="1"/>
          <p:nvPr/>
        </p:nvSpPr>
        <p:spPr>
          <a:xfrm>
            <a:off x="582891" y="2231678"/>
            <a:ext cx="2631232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A35EC-DE38-5242-9ADF-A7A9118F3499}"/>
              </a:ext>
            </a:extLst>
          </p:cNvPr>
          <p:cNvSpPr txBox="1"/>
          <p:nvPr/>
        </p:nvSpPr>
        <p:spPr>
          <a:xfrm>
            <a:off x="582891" y="2772222"/>
            <a:ext cx="2631232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Starting Parameter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11537-955C-214A-B1D8-6E967F3E4417}"/>
              </a:ext>
            </a:extLst>
          </p:cNvPr>
          <p:cNvSpPr txBox="1"/>
          <p:nvPr/>
        </p:nvSpPr>
        <p:spPr>
          <a:xfrm>
            <a:off x="452262" y="3948512"/>
            <a:ext cx="2948473" cy="2024742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Data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0F556-7300-D24D-9732-5608C11AC1F3}"/>
              </a:ext>
            </a:extLst>
          </p:cNvPr>
          <p:cNvSpPr txBox="1"/>
          <p:nvPr/>
        </p:nvSpPr>
        <p:spPr>
          <a:xfrm>
            <a:off x="582891" y="4349728"/>
            <a:ext cx="2631232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4979E-7D57-E241-B5EF-C9708CA72601}"/>
              </a:ext>
            </a:extLst>
          </p:cNvPr>
          <p:cNvSpPr txBox="1"/>
          <p:nvPr/>
        </p:nvSpPr>
        <p:spPr>
          <a:xfrm>
            <a:off x="582891" y="4890272"/>
            <a:ext cx="2631232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65116-E1BE-AB49-AA7A-68409EC2FE06}"/>
              </a:ext>
            </a:extLst>
          </p:cNvPr>
          <p:cNvSpPr txBox="1"/>
          <p:nvPr/>
        </p:nvSpPr>
        <p:spPr>
          <a:xfrm>
            <a:off x="582891" y="5389143"/>
            <a:ext cx="2631232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33C76-7728-9B44-86F8-68107FC4EEDC}"/>
              </a:ext>
            </a:extLst>
          </p:cNvPr>
          <p:cNvSpPr txBox="1"/>
          <p:nvPr/>
        </p:nvSpPr>
        <p:spPr>
          <a:xfrm>
            <a:off x="3698331" y="3398088"/>
            <a:ext cx="1022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 Wrapper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3E625-EEC4-8141-ABDC-7341050CA6C8}"/>
              </a:ext>
            </a:extLst>
          </p:cNvPr>
          <p:cNvSpPr txBox="1"/>
          <p:nvPr/>
        </p:nvSpPr>
        <p:spPr>
          <a:xfrm>
            <a:off x="5596178" y="3398088"/>
            <a:ext cx="11438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Problem Wrapper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5B48FBD-6B5A-E24C-A244-185DF0166558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3400735" y="2623564"/>
            <a:ext cx="809076" cy="77452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40B1172-F502-C94C-8285-2E317109E2BC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3400735" y="4044419"/>
            <a:ext cx="809076" cy="91646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B2DC6E-B4F0-0441-9036-D8EC84CF05F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21290" y="3721254"/>
            <a:ext cx="8748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77A524-FC51-884D-BBB4-C06408F8C026}"/>
              </a:ext>
            </a:extLst>
          </p:cNvPr>
          <p:cNvSpPr txBox="1"/>
          <p:nvPr/>
        </p:nvSpPr>
        <p:spPr>
          <a:xfrm>
            <a:off x="4713015" y="3770744"/>
            <a:ext cx="145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Formatting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AA8A2-80A4-ED46-BE58-EAE3FA6EB4A0}"/>
              </a:ext>
            </a:extLst>
          </p:cNvPr>
          <p:cNvSpPr txBox="1"/>
          <p:nvPr/>
        </p:nvSpPr>
        <p:spPr>
          <a:xfrm>
            <a:off x="7233942" y="3398087"/>
            <a:ext cx="15286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Bumps Fitting Module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AAAABE-CF89-4945-AD29-6822CDD9998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740075" y="3713371"/>
            <a:ext cx="493867" cy="788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28D3D7-AB5A-8C47-A9BC-529DAE292285}"/>
              </a:ext>
            </a:extLst>
          </p:cNvPr>
          <p:cNvSpPr txBox="1"/>
          <p:nvPr/>
        </p:nvSpPr>
        <p:spPr>
          <a:xfrm>
            <a:off x="9530607" y="2883883"/>
            <a:ext cx="2151019" cy="1674738"/>
          </a:xfrm>
          <a:prstGeom prst="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138E92-5C0F-AF4E-AB3D-A2EC923CB299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8762622" y="3721252"/>
            <a:ext cx="76798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B3EE6B-0484-8941-AC6E-61EF359E9040}"/>
              </a:ext>
            </a:extLst>
          </p:cNvPr>
          <p:cNvSpPr txBox="1"/>
          <p:nvPr/>
        </p:nvSpPr>
        <p:spPr>
          <a:xfrm>
            <a:off x="9597875" y="3412415"/>
            <a:ext cx="1994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Optimal Parameter </a:t>
            </a:r>
          </a:p>
          <a:p>
            <a:r>
              <a:rPr lang="en-GB" dirty="0"/>
              <a:t>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754A2-B0B3-6A4E-AEB6-793255AD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21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6DFB9B-4522-CD43-877E-887BC211F5CC}"/>
              </a:ext>
            </a:extLst>
          </p:cNvPr>
          <p:cNvSpPr txBox="1"/>
          <p:nvPr/>
        </p:nvSpPr>
        <p:spPr>
          <a:xfrm>
            <a:off x="9542426" y="4112494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04895-40C6-7242-BC2E-CEAC046F5A0D}"/>
              </a:ext>
            </a:extLst>
          </p:cNvPr>
          <p:cNvSpPr txBox="1"/>
          <p:nvPr/>
        </p:nvSpPr>
        <p:spPr>
          <a:xfrm>
            <a:off x="4713015" y="4659909"/>
            <a:ext cx="2513825" cy="1696441"/>
          </a:xfrm>
          <a:prstGeom prst="rect">
            <a:avLst/>
          </a:prstGeom>
          <a:solidFill>
            <a:srgbClr val="941651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Minimizers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42D53-E7CC-BD4F-BB5A-FC78E644CCCA}"/>
              </a:ext>
            </a:extLst>
          </p:cNvPr>
          <p:cNvSpPr txBox="1"/>
          <p:nvPr/>
        </p:nvSpPr>
        <p:spPr>
          <a:xfrm>
            <a:off x="4822818" y="5036868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LevenbergMarquardtFit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E84D27-55E6-0747-A8D0-94DC9FA29D94}"/>
              </a:ext>
            </a:extLst>
          </p:cNvPr>
          <p:cNvSpPr txBox="1"/>
          <p:nvPr/>
        </p:nvSpPr>
        <p:spPr>
          <a:xfrm>
            <a:off x="4822818" y="5431036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SimplexFit</a:t>
            </a:r>
            <a:endParaRPr lang="en-GB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844382-8F6D-4142-A214-97AC47241C77}"/>
              </a:ext>
            </a:extLst>
          </p:cNvPr>
          <p:cNvSpPr txBox="1"/>
          <p:nvPr/>
        </p:nvSpPr>
        <p:spPr>
          <a:xfrm>
            <a:off x="4822818" y="5848914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BFGSFit</a:t>
            </a:r>
            <a:endParaRPr lang="en-GB" sz="14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4BDD962-0C27-0C41-8390-3CCB18407330}"/>
              </a:ext>
            </a:extLst>
          </p:cNvPr>
          <p:cNvCxnSpPr>
            <a:cxnSpLocks/>
            <a:stCxn id="31" idx="3"/>
            <a:endCxn id="42" idx="2"/>
          </p:cNvCxnSpPr>
          <p:nvPr/>
        </p:nvCxnSpPr>
        <p:spPr>
          <a:xfrm flipV="1">
            <a:off x="6950198" y="4044418"/>
            <a:ext cx="1048084" cy="1146339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E6E007E-61D2-544F-8FC5-850FEE17E35C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 flipV="1">
            <a:off x="6950198" y="4044418"/>
            <a:ext cx="1048084" cy="154050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97660A-6F51-C44E-9CC4-33A7F3403DE3}"/>
              </a:ext>
            </a:extLst>
          </p:cNvPr>
          <p:cNvCxnSpPr>
            <a:stCxn id="33" idx="3"/>
            <a:endCxn id="42" idx="2"/>
          </p:cNvCxnSpPr>
          <p:nvPr/>
        </p:nvCxnSpPr>
        <p:spPr>
          <a:xfrm flipV="1">
            <a:off x="6950198" y="4044418"/>
            <a:ext cx="1048084" cy="1958385"/>
          </a:xfrm>
          <a:prstGeom prst="bentConnector2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>
            <a:extLst>
              <a:ext uri="{FF2B5EF4-FFF2-40B4-BE49-F238E27FC236}">
                <a16:creationId xmlns:a16="http://schemas.microsoft.com/office/drawing/2014/main" id="{5E92A2B3-70FB-8B42-B4CF-6BE8496A7BFD}"/>
              </a:ext>
            </a:extLst>
          </p:cNvPr>
          <p:cNvSpPr/>
          <p:nvPr/>
        </p:nvSpPr>
        <p:spPr>
          <a:xfrm>
            <a:off x="10292193" y="1410935"/>
            <a:ext cx="605967" cy="126669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DF3F5F-B122-1842-BAEC-4FE71B37162B}"/>
              </a:ext>
            </a:extLst>
          </p:cNvPr>
          <p:cNvSpPr txBox="1"/>
          <p:nvPr/>
        </p:nvSpPr>
        <p:spPr>
          <a:xfrm>
            <a:off x="9435196" y="440164"/>
            <a:ext cx="231995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Different from Other Software</a:t>
            </a:r>
          </a:p>
        </p:txBody>
      </p:sp>
    </p:spTree>
    <p:extLst>
      <p:ext uri="{BB962C8B-B14F-4D97-AF65-F5344CB8AC3E}">
        <p14:creationId xmlns:p14="http://schemas.microsoft.com/office/powerpoint/2010/main" val="77963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09E1-B5E8-4249-9363-2DA7FC60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Fitting Using Bumps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28D3D7-AB5A-8C47-A9BC-529DAE292285}"/>
              </a:ext>
            </a:extLst>
          </p:cNvPr>
          <p:cNvSpPr txBox="1"/>
          <p:nvPr/>
        </p:nvSpPr>
        <p:spPr>
          <a:xfrm>
            <a:off x="934464" y="3014094"/>
            <a:ext cx="2151019" cy="1325563"/>
          </a:xfrm>
          <a:prstGeom prst="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B3EE6B-0484-8941-AC6E-61EF359E9040}"/>
              </a:ext>
            </a:extLst>
          </p:cNvPr>
          <p:cNvSpPr txBox="1"/>
          <p:nvPr/>
        </p:nvSpPr>
        <p:spPr>
          <a:xfrm>
            <a:off x="1001732" y="3542626"/>
            <a:ext cx="1994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Optimal Parameter </a:t>
            </a:r>
          </a:p>
          <a:p>
            <a:r>
              <a:rPr lang="en-GB" dirty="0"/>
              <a:t>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60D84-5206-9340-8B1A-C47469F5BCA3}"/>
              </a:ext>
            </a:extLst>
          </p:cNvPr>
          <p:cNvSpPr txBox="1"/>
          <p:nvPr/>
        </p:nvSpPr>
        <p:spPr>
          <a:xfrm>
            <a:off x="3866282" y="3353709"/>
            <a:ext cx="1022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 Wrapper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5AFF2C-22AE-9A43-AEEC-B2D4C6AEBAFD}"/>
              </a:ext>
            </a:extLst>
          </p:cNvPr>
          <p:cNvCxnSpPr>
            <a:stCxn id="45" idx="3"/>
            <a:endCxn id="26" idx="1"/>
          </p:cNvCxnSpPr>
          <p:nvPr/>
        </p:nvCxnSpPr>
        <p:spPr>
          <a:xfrm flipV="1">
            <a:off x="3085483" y="3676875"/>
            <a:ext cx="780799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4489E0-ADD1-AB4B-84CB-08415DF3B5A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889241" y="3676875"/>
            <a:ext cx="1768071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4E60DC-1746-9043-917F-0332A2D661BF}"/>
              </a:ext>
            </a:extLst>
          </p:cNvPr>
          <p:cNvSpPr txBox="1"/>
          <p:nvPr/>
        </p:nvSpPr>
        <p:spPr>
          <a:xfrm>
            <a:off x="5079127" y="3727291"/>
            <a:ext cx="145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Function Evaluation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E684A8-618B-F041-A76B-4B14945959B5}"/>
              </a:ext>
            </a:extLst>
          </p:cNvPr>
          <p:cNvSpPr txBox="1"/>
          <p:nvPr/>
        </p:nvSpPr>
        <p:spPr>
          <a:xfrm>
            <a:off x="6657312" y="3353709"/>
            <a:ext cx="1022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Fitted Y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71EE6-F3E1-8541-8982-CB4D3F927396}"/>
              </a:ext>
            </a:extLst>
          </p:cNvPr>
          <p:cNvSpPr txBox="1"/>
          <p:nvPr/>
        </p:nvSpPr>
        <p:spPr>
          <a:xfrm>
            <a:off x="8191752" y="3415264"/>
            <a:ext cx="12565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Graph Plotting Module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669AFB-94B6-024A-98D0-BF075F9A8891}"/>
              </a:ext>
            </a:extLst>
          </p:cNvPr>
          <p:cNvSpPr txBox="1"/>
          <p:nvPr/>
        </p:nvSpPr>
        <p:spPr>
          <a:xfrm>
            <a:off x="10044310" y="3415264"/>
            <a:ext cx="12565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Table Creating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2E313E-5D8C-A345-9C54-CEFCFCA0DB6C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7680271" y="3676874"/>
            <a:ext cx="511481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8D6F05-97E5-BF44-BC20-A1BEE4799431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448342" y="3676874"/>
            <a:ext cx="5959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1BA12-862C-394D-B956-C679B50E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09E1-B5E8-4249-9363-2DA7FC60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Tables obtained for NIST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D5094-3DBD-764B-A323-6786D4D6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9" y="1988256"/>
            <a:ext cx="5431999" cy="4151284"/>
          </a:xfrm>
          <a:prstGeom prst="rect">
            <a:avLst/>
          </a:prstGeom>
        </p:spPr>
      </p:pic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A676815-1782-0145-AA9E-51E9F4D3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317" y="1988256"/>
            <a:ext cx="5495227" cy="4151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7F22B-A0DE-CE44-B4E1-97B4400E3367}"/>
              </a:ext>
            </a:extLst>
          </p:cNvPr>
          <p:cNvSpPr txBox="1"/>
          <p:nvPr/>
        </p:nvSpPr>
        <p:spPr>
          <a:xfrm>
            <a:off x="2296088" y="1412762"/>
            <a:ext cx="159814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0CC1B-7E26-DC40-8675-74A198115C73}"/>
              </a:ext>
            </a:extLst>
          </p:cNvPr>
          <p:cNvSpPr txBox="1"/>
          <p:nvPr/>
        </p:nvSpPr>
        <p:spPr>
          <a:xfrm>
            <a:off x="8138860" y="1476085"/>
            <a:ext cx="159814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6B74-53E9-3D49-B33C-5A0C638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BB2C-BC18-A248-B17F-4494939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/>
              <a:t>Current Progress 	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B73C-2BDB-5D43-8B58-4282D8A4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575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/>
              <a:t>Current Progress</a:t>
            </a:r>
          </a:p>
          <a:p>
            <a:r>
              <a:rPr lang="en-GB" sz="2600" b="1" dirty="0"/>
              <a:t>The integration of SasView is successful</a:t>
            </a:r>
            <a:r>
              <a:rPr lang="en-GB" sz="2600" dirty="0"/>
              <a:t>.</a:t>
            </a:r>
          </a:p>
          <a:p>
            <a:r>
              <a:rPr lang="en-GB" sz="2600" dirty="0"/>
              <a:t>Two SasView problems have been added</a:t>
            </a:r>
          </a:p>
          <a:p>
            <a:endParaRPr lang="en-GB" sz="2600" dirty="0"/>
          </a:p>
          <a:p>
            <a:pPr marL="0" indent="0">
              <a:buNone/>
            </a:pPr>
            <a:r>
              <a:rPr lang="en-GB" sz="2600" dirty="0"/>
              <a:t>Capabilities:</a:t>
            </a:r>
          </a:p>
          <a:p>
            <a:r>
              <a:rPr lang="en-GB" sz="2600" dirty="0"/>
              <a:t>Passing SasView function into Bumps fitting</a:t>
            </a:r>
          </a:p>
          <a:p>
            <a:r>
              <a:rPr lang="en-GB" sz="2600" dirty="0"/>
              <a:t>Passing Mantid and </a:t>
            </a:r>
            <a:r>
              <a:rPr lang="en-GB" sz="2600" dirty="0" err="1"/>
              <a:t>Scipy</a:t>
            </a:r>
            <a:r>
              <a:rPr lang="en-GB" sz="2600" dirty="0"/>
              <a:t> functions into Bumps fitting</a:t>
            </a:r>
          </a:p>
          <a:p>
            <a:r>
              <a:rPr lang="en-GB" sz="2600" dirty="0"/>
              <a:t>Passing SasView function into Mantid and </a:t>
            </a:r>
            <a:r>
              <a:rPr lang="en-GB" sz="2600" dirty="0" err="1"/>
              <a:t>Scipy</a:t>
            </a:r>
            <a:r>
              <a:rPr lang="en-GB" sz="2600" dirty="0"/>
              <a:t> fitting</a:t>
            </a:r>
          </a:p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7179-532D-1F43-9C15-32EE142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BB2C-BC18-A248-B17F-4494939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/>
              <a:t>Future Work	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B73C-2BDB-5D43-8B58-4282D8A4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57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Future Work:</a:t>
            </a:r>
          </a:p>
          <a:p>
            <a:pPr marL="285750" indent="-285750"/>
            <a:r>
              <a:rPr lang="en-GB" sz="2400" dirty="0"/>
              <a:t>Add more SasView problems </a:t>
            </a:r>
          </a:p>
          <a:p>
            <a:pPr marL="285750" indent="-285750"/>
            <a:r>
              <a:rPr lang="en-GB" sz="2400" dirty="0"/>
              <a:t>Investigate the performance of Mantid, </a:t>
            </a:r>
            <a:r>
              <a:rPr lang="en-GB" sz="2400" dirty="0" err="1"/>
              <a:t>Scipy</a:t>
            </a:r>
            <a:r>
              <a:rPr lang="en-GB" sz="2400" dirty="0"/>
              <a:t> and SasView</a:t>
            </a:r>
          </a:p>
          <a:p>
            <a:pPr marL="285750" indent="-285750"/>
            <a:r>
              <a:rPr lang="en-GB" sz="2400"/>
              <a:t>Add setup</a:t>
            </a:r>
            <a:r>
              <a:rPr lang="en-GB" sz="2400" dirty="0" err="1"/>
              <a:t>.py</a:t>
            </a:r>
            <a:r>
              <a:rPr lang="en-GB" sz="2400" dirty="0"/>
              <a:t> build for SasView packages</a:t>
            </a:r>
          </a:p>
          <a:p>
            <a:pPr marL="285750" indent="-285750"/>
            <a:r>
              <a:rPr lang="en-GB" sz="2400" dirty="0"/>
              <a:t>Add a System Test</a:t>
            </a:r>
          </a:p>
          <a:p>
            <a:pPr marL="285750" indent="-285750"/>
            <a:r>
              <a:rPr lang="en-GB" sz="2400" dirty="0"/>
              <a:t>Next fitting software (</a:t>
            </a:r>
            <a:r>
              <a:rPr lang="en-GB" sz="2400" dirty="0" err="1"/>
              <a:t>RALFit</a:t>
            </a:r>
            <a:r>
              <a:rPr lang="en-GB" sz="2400" dirty="0"/>
              <a:t>?)</a:t>
            </a:r>
          </a:p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7179-532D-1F43-9C15-32EE142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BB2C-BC18-A248-B17F-4494939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5E33D-901B-7549-8E0C-7C5E1DE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63AF7-F727-764F-8E2E-85B7F959530B}"/>
              </a:ext>
            </a:extLst>
          </p:cNvPr>
          <p:cNvSpPr txBox="1"/>
          <p:nvPr/>
        </p:nvSpPr>
        <p:spPr>
          <a:xfrm>
            <a:off x="935543" y="3427338"/>
            <a:ext cx="51389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Special Thanks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Anders </a:t>
            </a:r>
            <a:r>
              <a:rPr lang="en-GB" sz="1600" dirty="0" err="1"/>
              <a:t>Markvardsen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Mr Anthony 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Michael </a:t>
            </a:r>
            <a:r>
              <a:rPr lang="en-GB" sz="1600" dirty="0" err="1"/>
              <a:t>Wathen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Tyrone 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Tim Snow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Andrew McCluskey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 Stephen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Mr Patrick </a:t>
            </a:r>
            <a:r>
              <a:rPr lang="en-GB" sz="1600" dirty="0" err="1"/>
              <a:t>Odagiu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140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02AA-068D-E841-A804-53936219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8" y="287832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Example Accuracy Table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204AA-FC19-A74B-9B84-8BE1CC16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10FD352-3C04-2D4C-815C-D273A585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80" y="1365194"/>
            <a:ext cx="10344988" cy="48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F8C3B2-2832-F24E-9F4D-B2ADF988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is this integration beneficial?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C46A73-E1B3-2A4B-8E6A-FFA845DBFA4E}"/>
              </a:ext>
            </a:extLst>
          </p:cNvPr>
          <p:cNvSpPr/>
          <p:nvPr/>
        </p:nvSpPr>
        <p:spPr>
          <a:xfrm>
            <a:off x="5467739" y="2000371"/>
            <a:ext cx="5756988" cy="3694922"/>
          </a:xfrm>
          <a:prstGeom prst="rect">
            <a:avLst/>
          </a:prstGeom>
          <a:solidFill>
            <a:schemeClr val="lt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4ED8D92-CFE1-0347-AD61-46D6D4E5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3" y="2281788"/>
            <a:ext cx="2743200" cy="1526650"/>
          </a:xfrm>
          <a:prstGeom prst="rect">
            <a:avLst/>
          </a:prstGeom>
        </p:spPr>
      </p:pic>
      <p:pic>
        <p:nvPicPr>
          <p:cNvPr id="19" name="Picture 2" descr="Image result for sasview logo">
            <a:extLst>
              <a:ext uri="{FF2B5EF4-FFF2-40B4-BE49-F238E27FC236}">
                <a16:creationId xmlns:a16="http://schemas.microsoft.com/office/drawing/2014/main" id="{6C98FA1E-16E6-C740-8D8C-025576F3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02" y="4317991"/>
            <a:ext cx="2663077" cy="7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88F1B0-101F-2D42-9C19-FBE542BA6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233" y="3317733"/>
            <a:ext cx="2479351" cy="981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AB368C-C646-044E-AE91-2C203B180C31}"/>
              </a:ext>
            </a:extLst>
          </p:cNvPr>
          <p:cNvSpPr txBox="1"/>
          <p:nvPr/>
        </p:nvSpPr>
        <p:spPr>
          <a:xfrm>
            <a:off x="967273" y="3045113"/>
            <a:ext cx="436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Extend the list of minimizers to be 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users to explore the best minimizer for their problem sets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5CEDF-6FDB-0C4A-B7AF-F43AEFFC086A}"/>
              </a:ext>
            </a:extLst>
          </p:cNvPr>
          <p:cNvSpPr txBox="1"/>
          <p:nvPr/>
        </p:nvSpPr>
        <p:spPr>
          <a:xfrm>
            <a:off x="2099388" y="2397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26F26-2A02-9740-9866-EC9AB9F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8DD75-B768-1D49-B0E4-894F10F7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Overview	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9591BF59-EE80-469A-A6E6-57AC7D4F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2081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B42F1-D04A-5E4E-ADCD-B780920F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D1D864-490B-074C-90D8-9C9E70AC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Structure of </a:t>
            </a:r>
            <a:r>
              <a:rPr lang="en-GB" dirty="0" err="1"/>
              <a:t>FitBenchmarking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837632-8BFE-A94F-85FD-418F2C0D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User Configuration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Parsing a Problem Set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3CAE6-0D11-E647-BFD4-E765C6B1863C}"/>
              </a:ext>
            </a:extLst>
          </p:cNvPr>
          <p:cNvSpPr txBox="1"/>
          <p:nvPr/>
        </p:nvSpPr>
        <p:spPr>
          <a:xfrm>
            <a:off x="1639520" y="2752295"/>
            <a:ext cx="2801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Select Fitting Software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0360D-94BF-F049-B1CA-BBF273932D18}"/>
              </a:ext>
            </a:extLst>
          </p:cNvPr>
          <p:cNvSpPr txBox="1"/>
          <p:nvPr/>
        </p:nvSpPr>
        <p:spPr>
          <a:xfrm>
            <a:off x="5428082" y="2613795"/>
            <a:ext cx="2174033" cy="646331"/>
          </a:xfrm>
          <a:prstGeom prst="rect">
            <a:avLst/>
          </a:prstGeom>
          <a:solidFill>
            <a:srgbClr val="94165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Select Minimizers from that Software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41D48-501B-4F4B-B5A9-678DECAA90B6}"/>
              </a:ext>
            </a:extLst>
          </p:cNvPr>
          <p:cNvSpPr txBox="1"/>
          <p:nvPr/>
        </p:nvSpPr>
        <p:spPr>
          <a:xfrm>
            <a:off x="8589604" y="2752295"/>
            <a:ext cx="217403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a Problem Set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D04511-8863-2E4C-A31A-5B1177BBA8F1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440593" y="2936961"/>
            <a:ext cx="9874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8F054-672D-D243-97F7-8361531A4638}"/>
              </a:ext>
            </a:extLst>
          </p:cNvPr>
          <p:cNvCxnSpPr/>
          <p:nvPr/>
        </p:nvCxnSpPr>
        <p:spPr>
          <a:xfrm>
            <a:off x="7602115" y="2936959"/>
            <a:ext cx="987489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190AD6-AC17-CF4F-A99B-90C6BC21017F}"/>
              </a:ext>
            </a:extLst>
          </p:cNvPr>
          <p:cNvSpPr txBox="1"/>
          <p:nvPr/>
        </p:nvSpPr>
        <p:spPr>
          <a:xfrm>
            <a:off x="1639520" y="4048296"/>
            <a:ext cx="2547257" cy="1783337"/>
          </a:xfrm>
          <a:prstGeom prst="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One Problem 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025E8-D70C-D848-B3DF-5305F967D043}"/>
              </a:ext>
            </a:extLst>
          </p:cNvPr>
          <p:cNvSpPr txBox="1"/>
          <p:nvPr/>
        </p:nvSpPr>
        <p:spPr>
          <a:xfrm>
            <a:off x="1849458" y="4538926"/>
            <a:ext cx="212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Problem Definition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FBE44-CBE8-BD4A-8F23-B647212CE472}"/>
              </a:ext>
            </a:extLst>
          </p:cNvPr>
          <p:cNvSpPr txBox="1"/>
          <p:nvPr/>
        </p:nvSpPr>
        <p:spPr>
          <a:xfrm>
            <a:off x="1849458" y="5214222"/>
            <a:ext cx="212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0BF7E0-AE1D-E34B-A501-F0DD1533AC13}"/>
              </a:ext>
            </a:extLst>
          </p:cNvPr>
          <p:cNvSpPr txBox="1"/>
          <p:nvPr/>
        </p:nvSpPr>
        <p:spPr>
          <a:xfrm>
            <a:off x="5428082" y="4858825"/>
            <a:ext cx="176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Script for Parsing 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9506629-AB64-4449-8DCC-92202B311424}"/>
              </a:ext>
            </a:extLst>
          </p:cNvPr>
          <p:cNvCxnSpPr>
            <a:stCxn id="35" idx="0"/>
            <a:endCxn id="33" idx="3"/>
          </p:cNvCxnSpPr>
          <p:nvPr/>
        </p:nvCxnSpPr>
        <p:spPr>
          <a:xfrm rot="16200000" flipV="1">
            <a:off x="5077271" y="3623160"/>
            <a:ext cx="135233" cy="233609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8DC798-DF05-E54C-BDF1-FC153B8DBE80}"/>
              </a:ext>
            </a:extLst>
          </p:cNvPr>
          <p:cNvCxnSpPr>
            <a:stCxn id="35" idx="2"/>
            <a:endCxn id="34" idx="3"/>
          </p:cNvCxnSpPr>
          <p:nvPr/>
        </p:nvCxnSpPr>
        <p:spPr>
          <a:xfrm rot="5400000">
            <a:off x="5059522" y="4145474"/>
            <a:ext cx="170731" cy="233609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14F837-41BC-CD4F-B203-D71A2BA532D7}"/>
              </a:ext>
            </a:extLst>
          </p:cNvPr>
          <p:cNvCxnSpPr>
            <a:stCxn id="35" idx="3"/>
          </p:cNvCxnSpPr>
          <p:nvPr/>
        </p:nvCxnSpPr>
        <p:spPr>
          <a:xfrm>
            <a:off x="7197788" y="5043491"/>
            <a:ext cx="139181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72274D-B419-5541-AD90-980715FCCC5F}"/>
              </a:ext>
            </a:extLst>
          </p:cNvPr>
          <p:cNvSpPr txBox="1"/>
          <p:nvPr/>
        </p:nvSpPr>
        <p:spPr>
          <a:xfrm>
            <a:off x="8589604" y="3881841"/>
            <a:ext cx="2764196" cy="2295115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Problem Object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FA52E-3201-1B45-B026-CF11BA94ECA3}"/>
              </a:ext>
            </a:extLst>
          </p:cNvPr>
          <p:cNvSpPr txBox="1"/>
          <p:nvPr/>
        </p:nvSpPr>
        <p:spPr>
          <a:xfrm>
            <a:off x="8783383" y="4296636"/>
            <a:ext cx="212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Function, f(x)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FB8B6-04DF-0E47-BDAB-39A37E5E0A62}"/>
              </a:ext>
            </a:extLst>
          </p:cNvPr>
          <p:cNvSpPr txBox="1"/>
          <p:nvPr/>
        </p:nvSpPr>
        <p:spPr>
          <a:xfrm>
            <a:off x="8783383" y="4801202"/>
            <a:ext cx="212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8FBFE-AC56-BF44-8D0A-3FA213905CBE}"/>
              </a:ext>
            </a:extLst>
          </p:cNvPr>
          <p:cNvSpPr txBox="1"/>
          <p:nvPr/>
        </p:nvSpPr>
        <p:spPr>
          <a:xfrm>
            <a:off x="8783383" y="5299139"/>
            <a:ext cx="212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41C9E8-1093-944F-ACE0-9CAA93680965}"/>
              </a:ext>
            </a:extLst>
          </p:cNvPr>
          <p:cNvSpPr txBox="1"/>
          <p:nvPr/>
        </p:nvSpPr>
        <p:spPr>
          <a:xfrm>
            <a:off x="8708738" y="5687261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C0BE6A-0A51-5043-9573-E1C98F57FB7C}"/>
              </a:ext>
            </a:extLst>
          </p:cNvPr>
          <p:cNvSpPr txBox="1"/>
          <p:nvPr/>
        </p:nvSpPr>
        <p:spPr>
          <a:xfrm>
            <a:off x="4818313" y="4397160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433CDE-BB3A-6143-B84F-253BDCAA8AC5}"/>
              </a:ext>
            </a:extLst>
          </p:cNvPr>
          <p:cNvSpPr txBox="1"/>
          <p:nvPr/>
        </p:nvSpPr>
        <p:spPr>
          <a:xfrm>
            <a:off x="4818313" y="5412823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DE9E9-E124-3D4B-8075-0547B0FE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D1D864-490B-074C-90D8-9C9E70AC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Structure of </a:t>
            </a:r>
            <a:r>
              <a:rPr lang="en-GB" dirty="0" err="1"/>
              <a:t>FitBenchmarking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837632-8BFE-A94F-85FD-418F2C0D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   Prepare the Function and the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2274D-B419-5541-AD90-980715FCCC5F}"/>
              </a:ext>
            </a:extLst>
          </p:cNvPr>
          <p:cNvSpPr txBox="1"/>
          <p:nvPr/>
        </p:nvSpPr>
        <p:spPr>
          <a:xfrm>
            <a:off x="1482951" y="2823984"/>
            <a:ext cx="2936650" cy="2668545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Problem Object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FA52E-3201-1B45-B026-CF11BA94ECA3}"/>
              </a:ext>
            </a:extLst>
          </p:cNvPr>
          <p:cNvSpPr txBox="1"/>
          <p:nvPr/>
        </p:nvSpPr>
        <p:spPr>
          <a:xfrm>
            <a:off x="1676730" y="3238779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Function, f(x)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FB8B6-04DF-0E47-BDAB-39A37E5E0A62}"/>
              </a:ext>
            </a:extLst>
          </p:cNvPr>
          <p:cNvSpPr txBox="1"/>
          <p:nvPr/>
        </p:nvSpPr>
        <p:spPr>
          <a:xfrm>
            <a:off x="1676730" y="4237138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8FBFE-AC56-BF44-8D0A-3FA213905CBE}"/>
              </a:ext>
            </a:extLst>
          </p:cNvPr>
          <p:cNvSpPr txBox="1"/>
          <p:nvPr/>
        </p:nvSpPr>
        <p:spPr>
          <a:xfrm>
            <a:off x="1676730" y="4735075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41C9E8-1093-944F-ACE0-9CAA93680965}"/>
              </a:ext>
            </a:extLst>
          </p:cNvPr>
          <p:cNvSpPr txBox="1"/>
          <p:nvPr/>
        </p:nvSpPr>
        <p:spPr>
          <a:xfrm>
            <a:off x="1602085" y="5123197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DE9E9-E124-3D4B-8075-0547B0FE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7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44B048-098D-B443-8D6C-564657529D66}"/>
              </a:ext>
            </a:extLst>
          </p:cNvPr>
          <p:cNvSpPr txBox="1"/>
          <p:nvPr/>
        </p:nvSpPr>
        <p:spPr>
          <a:xfrm>
            <a:off x="1670496" y="3731061"/>
            <a:ext cx="2555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Initial Parameter Values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0C62C9-06AA-214F-AD8C-E500FF03C6F8}"/>
              </a:ext>
            </a:extLst>
          </p:cNvPr>
          <p:cNvCxnSpPr>
            <a:stCxn id="40" idx="3"/>
          </p:cNvCxnSpPr>
          <p:nvPr/>
        </p:nvCxnSpPr>
        <p:spPr>
          <a:xfrm>
            <a:off x="4226150" y="3423445"/>
            <a:ext cx="1095150" cy="55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A6F064-7768-B64E-A4B7-B7E73E38F851}"/>
              </a:ext>
            </a:extLst>
          </p:cNvPr>
          <p:cNvSpPr txBox="1"/>
          <p:nvPr/>
        </p:nvSpPr>
        <p:spPr>
          <a:xfrm>
            <a:off x="5321300" y="3238779"/>
            <a:ext cx="1993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 Definition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023F99-9585-0F4E-AA92-67CB2894DA0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4226150" y="3731061"/>
            <a:ext cx="1095150" cy="1846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7D984D-6CD2-B24D-9CAF-C2CEE996A79E}"/>
              </a:ext>
            </a:extLst>
          </p:cNvPr>
          <p:cNvSpPr txBox="1"/>
          <p:nvPr/>
        </p:nvSpPr>
        <p:spPr>
          <a:xfrm>
            <a:off x="5322741" y="4484571"/>
            <a:ext cx="1993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Preparation Module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364253-2EA3-3144-8AAC-25BB90750D9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226150" y="4919741"/>
            <a:ext cx="10951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240EE2-E66D-5F4F-A550-6484CDF40AD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226150" y="4421804"/>
            <a:ext cx="1095150" cy="2332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28E68F-E216-404E-B087-1F62D12185A5}"/>
              </a:ext>
            </a:extLst>
          </p:cNvPr>
          <p:cNvSpPr txBox="1"/>
          <p:nvPr/>
        </p:nvSpPr>
        <p:spPr>
          <a:xfrm>
            <a:off x="8590922" y="1474764"/>
            <a:ext cx="2979355" cy="2133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Function Definition Object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984043-4F55-784F-9E7A-344B0E834FC9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7315200" y="2541438"/>
            <a:ext cx="1275722" cy="1020507"/>
          </a:xfrm>
          <a:prstGeom prst="bent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9CEE6B-88E2-384C-AD05-E128EB923ACC}"/>
              </a:ext>
            </a:extLst>
          </p:cNvPr>
          <p:cNvSpPr txBox="1"/>
          <p:nvPr/>
        </p:nvSpPr>
        <p:spPr>
          <a:xfrm>
            <a:off x="8786971" y="2055813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Function, f(x)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3A67F-69FB-6441-B07E-7A91D9C093BC}"/>
              </a:ext>
            </a:extLst>
          </p:cNvPr>
          <p:cNvSpPr txBox="1"/>
          <p:nvPr/>
        </p:nvSpPr>
        <p:spPr>
          <a:xfrm>
            <a:off x="8783854" y="2671228"/>
            <a:ext cx="2555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Initial Parameter Values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1E11F5-6724-754B-9503-6413B9322998}"/>
              </a:ext>
            </a:extLst>
          </p:cNvPr>
          <p:cNvSpPr txBox="1"/>
          <p:nvPr/>
        </p:nvSpPr>
        <p:spPr>
          <a:xfrm>
            <a:off x="8703923" y="3155572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FEF4F-0D45-1D4E-B42C-4B0AE1BC8FAB}"/>
              </a:ext>
            </a:extLst>
          </p:cNvPr>
          <p:cNvSpPr txBox="1"/>
          <p:nvPr/>
        </p:nvSpPr>
        <p:spPr>
          <a:xfrm>
            <a:off x="8590921" y="3912412"/>
            <a:ext cx="2979355" cy="2133348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Formatted Data Object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389D21-9612-0F4D-A459-CD89BBFE4354}"/>
              </a:ext>
            </a:extLst>
          </p:cNvPr>
          <p:cNvSpPr txBox="1"/>
          <p:nvPr/>
        </p:nvSpPr>
        <p:spPr>
          <a:xfrm>
            <a:off x="8790088" y="4879505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2260A6-6405-8741-B980-A58D6A7D17EB}"/>
              </a:ext>
            </a:extLst>
          </p:cNvPr>
          <p:cNvSpPr txBox="1"/>
          <p:nvPr/>
        </p:nvSpPr>
        <p:spPr>
          <a:xfrm>
            <a:off x="8790088" y="5377442"/>
            <a:ext cx="254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E (Errors)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1039-2BAD-9343-BE53-4FDA5B44DCC9}"/>
              </a:ext>
            </a:extLst>
          </p:cNvPr>
          <p:cNvSpPr txBox="1"/>
          <p:nvPr/>
        </p:nvSpPr>
        <p:spPr>
          <a:xfrm>
            <a:off x="8783854" y="4373428"/>
            <a:ext cx="2555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X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5349E09-ADFE-294F-8991-EBC6FCB0C0C8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7316641" y="4807737"/>
            <a:ext cx="1274280" cy="171349"/>
          </a:xfrm>
          <a:prstGeom prst="bent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0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5AD62DC-E6A8-2E49-9C42-83253DD9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Structure of </a:t>
            </a:r>
            <a:r>
              <a:rPr lang="en-GB" dirty="0" err="1"/>
              <a:t>FitBenchmarking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60A2434-D0C4-1645-B330-49A31F37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4.   Fitting the function against the data points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DD80CF-640B-0C40-9BD3-D1A7BE1512E7}"/>
              </a:ext>
            </a:extLst>
          </p:cNvPr>
          <p:cNvSpPr txBox="1"/>
          <p:nvPr/>
        </p:nvSpPr>
        <p:spPr>
          <a:xfrm>
            <a:off x="1451685" y="4580876"/>
            <a:ext cx="2513825" cy="1696441"/>
          </a:xfrm>
          <a:prstGeom prst="rect">
            <a:avLst/>
          </a:prstGeom>
          <a:solidFill>
            <a:srgbClr val="941651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Minimizers List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D954E4-8E39-ED4B-AAC5-D10071EC994B}"/>
              </a:ext>
            </a:extLst>
          </p:cNvPr>
          <p:cNvSpPr txBox="1"/>
          <p:nvPr/>
        </p:nvSpPr>
        <p:spPr>
          <a:xfrm>
            <a:off x="1561488" y="4957835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Levenberg-Marquardt</a:t>
            </a:r>
            <a:endParaRPr lang="en-GB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CCE1C3-E67A-EE4B-9E96-9AC40DD59F4A}"/>
              </a:ext>
            </a:extLst>
          </p:cNvPr>
          <p:cNvSpPr txBox="1"/>
          <p:nvPr/>
        </p:nvSpPr>
        <p:spPr>
          <a:xfrm>
            <a:off x="1561488" y="5352003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Simplex</a:t>
            </a:r>
            <a:endParaRPr lang="en-GB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7721B-28E2-1E44-921D-C5FDB89D29C8}"/>
              </a:ext>
            </a:extLst>
          </p:cNvPr>
          <p:cNvSpPr txBox="1"/>
          <p:nvPr/>
        </p:nvSpPr>
        <p:spPr>
          <a:xfrm>
            <a:off x="1561488" y="5769881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Trust Region</a:t>
            </a:r>
            <a:endParaRPr lang="en-GB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DAAC5-A7D7-DD42-9478-E67A8C273A74}"/>
              </a:ext>
            </a:extLst>
          </p:cNvPr>
          <p:cNvSpPr txBox="1"/>
          <p:nvPr/>
        </p:nvSpPr>
        <p:spPr>
          <a:xfrm>
            <a:off x="5979754" y="3763823"/>
            <a:ext cx="1587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Fitting Module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8DBE45-20BE-6848-970C-4A33CCF8FCA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27872" y="2914741"/>
            <a:ext cx="1951882" cy="7778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A18ADF-071E-6C41-A89E-6DA8CF87B7CF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3688868" y="3948489"/>
            <a:ext cx="2290886" cy="11632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2FCA0D-02C0-FF46-814A-E435662AC451}"/>
              </a:ext>
            </a:extLst>
          </p:cNvPr>
          <p:cNvSpPr txBox="1"/>
          <p:nvPr/>
        </p:nvSpPr>
        <p:spPr>
          <a:xfrm>
            <a:off x="8493579" y="2822399"/>
            <a:ext cx="2513825" cy="2683493"/>
          </a:xfrm>
          <a:prstGeom prst="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Result Object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073CB-AF46-C14F-82C0-4EDC13A6F8C0}"/>
              </a:ext>
            </a:extLst>
          </p:cNvPr>
          <p:cNvSpPr txBox="1"/>
          <p:nvPr/>
        </p:nvSpPr>
        <p:spPr>
          <a:xfrm>
            <a:off x="8631596" y="3211579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Fitted Data 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139489-E8F0-0E4C-A306-785E78B90720}"/>
              </a:ext>
            </a:extLst>
          </p:cNvPr>
          <p:cNvSpPr txBox="1"/>
          <p:nvPr/>
        </p:nvSpPr>
        <p:spPr>
          <a:xfrm>
            <a:off x="8631596" y="3639884"/>
            <a:ext cx="21273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Optimal Function Parameters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6BA500-D17A-2D46-A744-710D60D4E903}"/>
              </a:ext>
            </a:extLst>
          </p:cNvPr>
          <p:cNvSpPr txBox="1"/>
          <p:nvPr/>
        </p:nvSpPr>
        <p:spPr>
          <a:xfrm>
            <a:off x="8631596" y="4298041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Accuracy (Chi-Square)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20C20E-A0DB-104F-ADD4-F4E3FD8D5BAC}"/>
              </a:ext>
            </a:extLst>
          </p:cNvPr>
          <p:cNvSpPr txBox="1"/>
          <p:nvPr/>
        </p:nvSpPr>
        <p:spPr>
          <a:xfrm>
            <a:off x="8631596" y="4740755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Run 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733435-4C47-524B-8981-2F2CF5166BC9}"/>
              </a:ext>
            </a:extLst>
          </p:cNvPr>
          <p:cNvSpPr txBox="1"/>
          <p:nvPr/>
        </p:nvSpPr>
        <p:spPr>
          <a:xfrm>
            <a:off x="8521793" y="5049690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4ED04DD-8DDC-E14E-B230-2CA71FF1C4A7}"/>
              </a:ext>
            </a:extLst>
          </p:cNvPr>
          <p:cNvCxnSpPr>
            <a:cxnSpLocks/>
          </p:cNvCxnSpPr>
          <p:nvPr/>
        </p:nvCxnSpPr>
        <p:spPr>
          <a:xfrm>
            <a:off x="7567127" y="3978121"/>
            <a:ext cx="9264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57DAAB-6119-2D41-BA91-36CBA8FC5634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3688868" y="3948489"/>
            <a:ext cx="2290886" cy="15574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EA95AC-F977-7544-B70B-7E5217A42D2F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3688868" y="3948489"/>
            <a:ext cx="2290886" cy="19752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058BA-7427-A94A-9392-FD83D263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8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4AC35-1F22-9843-948F-B9CBF429C08D}"/>
              </a:ext>
            </a:extLst>
          </p:cNvPr>
          <p:cNvSpPr txBox="1"/>
          <p:nvPr/>
        </p:nvSpPr>
        <p:spPr>
          <a:xfrm>
            <a:off x="1389321" y="2717085"/>
            <a:ext cx="2638551" cy="3953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Function Definition Object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A2032-7FC5-8C44-BAF0-7AE7C48CB02F}"/>
              </a:ext>
            </a:extLst>
          </p:cNvPr>
          <p:cNvSpPr txBox="1"/>
          <p:nvPr/>
        </p:nvSpPr>
        <p:spPr>
          <a:xfrm>
            <a:off x="1389321" y="3628471"/>
            <a:ext cx="2638551" cy="369332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Formatted Data Object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0D1DB-17FE-C04F-BF95-84E3B01779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27872" y="3813137"/>
            <a:ext cx="1951882" cy="257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3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620C97C-BC59-0B45-B916-B5234BF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Structure of </a:t>
            </a:r>
            <a:r>
              <a:rPr lang="en-GB" dirty="0" err="1"/>
              <a:t>FitBenchmarking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D8EAB90-27DF-004F-ADE1-5A090662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5.   Producing Figures and Tables from the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A9B7A6-C280-B741-BACE-6B287D6ED314}"/>
              </a:ext>
            </a:extLst>
          </p:cNvPr>
          <p:cNvSpPr txBox="1"/>
          <p:nvPr/>
        </p:nvSpPr>
        <p:spPr>
          <a:xfrm>
            <a:off x="1467628" y="2654448"/>
            <a:ext cx="2513825" cy="2683493"/>
          </a:xfrm>
          <a:prstGeom prst="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r>
              <a:rPr lang="en-GB" dirty="0"/>
              <a:t>Result 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EE3402-5FC6-074A-BDF6-A0347A298C7B}"/>
              </a:ext>
            </a:extLst>
          </p:cNvPr>
          <p:cNvSpPr txBox="1"/>
          <p:nvPr/>
        </p:nvSpPr>
        <p:spPr>
          <a:xfrm>
            <a:off x="1605645" y="3043628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Fitted Data Y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42CB4-AA79-D643-8AF7-0E07C40154E0}"/>
              </a:ext>
            </a:extLst>
          </p:cNvPr>
          <p:cNvSpPr txBox="1"/>
          <p:nvPr/>
        </p:nvSpPr>
        <p:spPr>
          <a:xfrm>
            <a:off x="1605645" y="3471933"/>
            <a:ext cx="21273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Optimal Function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E03D8E-F9E4-774D-B133-39813E7BAF98}"/>
              </a:ext>
            </a:extLst>
          </p:cNvPr>
          <p:cNvSpPr txBox="1"/>
          <p:nvPr/>
        </p:nvSpPr>
        <p:spPr>
          <a:xfrm>
            <a:off x="1605645" y="4130090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Accuracy (Chi-Square)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F4E709-F086-D245-A9DD-D25C481584CF}"/>
              </a:ext>
            </a:extLst>
          </p:cNvPr>
          <p:cNvSpPr txBox="1"/>
          <p:nvPr/>
        </p:nvSpPr>
        <p:spPr>
          <a:xfrm>
            <a:off x="1605645" y="4572804"/>
            <a:ext cx="21273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Run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D08BA4-A6E1-8042-A0C0-ED775B352E74}"/>
              </a:ext>
            </a:extLst>
          </p:cNvPr>
          <p:cNvSpPr txBox="1"/>
          <p:nvPr/>
        </p:nvSpPr>
        <p:spPr>
          <a:xfrm>
            <a:off x="1495842" y="4881739"/>
            <a:ext cx="212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2C25D-97CC-A247-8002-6124CFE51464}"/>
              </a:ext>
            </a:extLst>
          </p:cNvPr>
          <p:cNvSpPr txBox="1"/>
          <p:nvPr/>
        </p:nvSpPr>
        <p:spPr>
          <a:xfrm>
            <a:off x="5012900" y="3043625"/>
            <a:ext cx="19374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Graph Plotting 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287F6-B3E6-F444-8EEF-4328341981A0}"/>
              </a:ext>
            </a:extLst>
          </p:cNvPr>
          <p:cNvSpPr txBox="1"/>
          <p:nvPr/>
        </p:nvSpPr>
        <p:spPr>
          <a:xfrm>
            <a:off x="7981838" y="3043625"/>
            <a:ext cx="19374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Table Creating Module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9397CC-BFBF-8846-B409-07E46949DB1A}"/>
              </a:ext>
            </a:extLst>
          </p:cNvPr>
          <p:cNvCxnSpPr>
            <a:endCxn id="40" idx="1"/>
          </p:cNvCxnSpPr>
          <p:nvPr/>
        </p:nvCxnSpPr>
        <p:spPr>
          <a:xfrm>
            <a:off x="3981453" y="3197513"/>
            <a:ext cx="10314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F563A3-FE66-2746-A577-564D445B340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950391" y="3197513"/>
            <a:ext cx="10314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5AC4A53-E0F4-224B-9AF5-C9313BD7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54" y="3740579"/>
            <a:ext cx="3268338" cy="2454886"/>
          </a:xfrm>
          <a:prstGeom prst="rect">
            <a:avLst/>
          </a:prstGeom>
        </p:spPr>
      </p:pic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C719A-B1CC-F94E-B473-5314A528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228" y="3795773"/>
            <a:ext cx="3320200" cy="23444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E51E498-4EC4-1048-ADF0-389099F2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838" y="3584763"/>
            <a:ext cx="2882598" cy="1163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C5DDD-AB30-314A-8EC8-32F067B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4C11-76A5-FC42-8770-8B7D816E8A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1039</Words>
  <Application>Microsoft Macintosh PowerPoint</Application>
  <PresentationFormat>Widescreen</PresentationFormat>
  <Paragraphs>291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Integration of SasView into FitBenchmarking</vt:lpstr>
      <vt:lpstr>FitBenchmarking  </vt:lpstr>
      <vt:lpstr>Example Accuracy Table </vt:lpstr>
      <vt:lpstr>Why is this integration beneficial? </vt:lpstr>
      <vt:lpstr>Overview </vt:lpstr>
      <vt:lpstr>Structure of FitBenchmarking</vt:lpstr>
      <vt:lpstr>Structure of FitBenchmarking</vt:lpstr>
      <vt:lpstr>Structure of FitBenchmarking</vt:lpstr>
      <vt:lpstr>Structure of FitBenchmarking</vt:lpstr>
      <vt:lpstr>Summer Project</vt:lpstr>
      <vt:lpstr>Phase 1: Improvements to FitBenchmarking</vt:lpstr>
      <vt:lpstr>Example 1: Improvement on Python Logging in FitBenchmarking</vt:lpstr>
      <vt:lpstr>Example 2: Dynamic Path Finding Method</vt:lpstr>
      <vt:lpstr>Summer Project Phase 2: Integration of SasView</vt:lpstr>
      <vt:lpstr>Making FitBenchmarking independent of Mantid </vt:lpstr>
      <vt:lpstr>Function Evaluation Methods</vt:lpstr>
      <vt:lpstr>SasView Integration </vt:lpstr>
      <vt:lpstr>Preparing SasView Data</vt:lpstr>
      <vt:lpstr>Preparing the data</vt:lpstr>
      <vt:lpstr>Preparing the Function Definition</vt:lpstr>
      <vt:lpstr>Fitting Using Bumps</vt:lpstr>
      <vt:lpstr>Fitting Using Bumps</vt:lpstr>
      <vt:lpstr>Tables obtained for NIST Problems</vt:lpstr>
      <vt:lpstr>Current Progress  </vt:lpstr>
      <vt:lpstr>Future Work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SasView into FitBenchmarking</dc:title>
  <dc:creator>Parichart J.</dc:creator>
  <cp:lastModifiedBy>Parichart J.</cp:lastModifiedBy>
  <cp:revision>25</cp:revision>
  <cp:lastPrinted>2019-08-18T17:39:29Z</cp:lastPrinted>
  <dcterms:created xsi:type="dcterms:W3CDTF">2019-08-15T14:36:10Z</dcterms:created>
  <dcterms:modified xsi:type="dcterms:W3CDTF">2019-08-19T14:13:32Z</dcterms:modified>
</cp:coreProperties>
</file>