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71" r:id="rId6"/>
    <p:sldId id="259" r:id="rId7"/>
    <p:sldId id="260" r:id="rId8"/>
    <p:sldId id="261" r:id="rId9"/>
    <p:sldId id="272" r:id="rId10"/>
    <p:sldId id="263" r:id="rId11"/>
    <p:sldId id="264" r:id="rId12"/>
    <p:sldId id="273" r:id="rId13"/>
    <p:sldId id="265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CC"/>
    <a:srgbClr val="FF3399"/>
    <a:srgbClr val="D60093"/>
    <a:srgbClr val="CC0066"/>
    <a:srgbClr val="FF0000"/>
    <a:srgbClr val="FF99FF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7289" autoAdjust="0"/>
    <p:restoredTop sz="94660"/>
  </p:normalViewPr>
  <p:slideViewPr>
    <p:cSldViewPr>
      <p:cViewPr varScale="1">
        <p:scale>
          <a:sx n="75" d="100"/>
          <a:sy n="75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4925" y="6538913"/>
            <a:ext cx="89296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200">
                <a:solidFill>
                  <a:srgbClr val="C0C0C0"/>
                </a:solidFill>
              </a:rPr>
              <a:t>Notació Asimptòtica · Algorísmica Avançada · Quadrimestre Tardor </a:t>
            </a:r>
            <a:r>
              <a:rPr lang="es-ES" sz="1200" smtClean="0">
                <a:solidFill>
                  <a:srgbClr val="C0C0C0"/>
                </a:solidFill>
              </a:rPr>
              <a:t>2014 </a:t>
            </a:r>
            <a:r>
              <a:rPr lang="es-ES" sz="1200">
                <a:solidFill>
                  <a:srgbClr val="C0C0C0"/>
                </a:solidFill>
              </a:rPr>
              <a:t>· Grau en Enginyeria Informàtica · UB · Carles Franquesa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0825" y="188913"/>
            <a:ext cx="8893175" cy="51117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" sz="5400" smtClean="0"/>
              <a:t>eficiència d’algorismes</a:t>
            </a:r>
          </a:p>
          <a:p>
            <a:pPr eaLnBrk="1" hangingPunct="1"/>
            <a:r>
              <a:rPr lang="es-ES" sz="5400" smtClean="0"/>
              <a:t>notació asimptòtica </a:t>
            </a:r>
          </a:p>
          <a:p>
            <a:pPr eaLnBrk="1" hangingPunct="1"/>
            <a:endParaRPr lang="es-ES" sz="5400" smtClean="0"/>
          </a:p>
          <a:p>
            <a:pPr eaLnBrk="1" hangingPunct="1"/>
            <a:r>
              <a:rPr lang="es-ES" sz="7200" smtClean="0"/>
              <a:t>O(n), </a:t>
            </a:r>
            <a:r>
              <a:rPr lang="el-GR" sz="7200" smtClean="0">
                <a:cs typeface="Times New Roman" pitchFamily="18" charset="0"/>
              </a:rPr>
              <a:t>Θ</a:t>
            </a:r>
            <a:r>
              <a:rPr lang="es-ES" sz="7200" smtClean="0">
                <a:cs typeface="Times New Roman" pitchFamily="18" charset="0"/>
              </a:rPr>
              <a:t>(n), o(n) i </a:t>
            </a:r>
            <a:r>
              <a:rPr lang="el-GR" sz="7200" smtClean="0">
                <a:cs typeface="Times New Roman" pitchFamily="18" charset="0"/>
              </a:rPr>
              <a:t>Ω</a:t>
            </a:r>
            <a:r>
              <a:rPr lang="es-ES" sz="7200" smtClean="0">
                <a:cs typeface="Times New Roman" pitchFamily="18" charset="0"/>
              </a:rPr>
              <a:t>(n)</a:t>
            </a:r>
            <a:endParaRPr lang="el-GR" sz="72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181600" cy="80327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s-ES" smtClean="0">
                <a:solidFill>
                  <a:srgbClr val="FF0000"/>
                </a:solidFill>
              </a:rPr>
              <a:t>conjunts de funcions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093913" y="1423988"/>
            <a:ext cx="651033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/>
              <a:t>conjunt de les funcions que creixen més a poc a poc o igual que n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50825" y="596900"/>
            <a:ext cx="26289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9000"/>
              <a:t>O(n) 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87338" y="2008188"/>
            <a:ext cx="26289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9000"/>
              <a:t>Θ</a:t>
            </a:r>
            <a:r>
              <a:rPr lang="es-ES" sz="9000"/>
              <a:t>(n) 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124075" y="2827338"/>
            <a:ext cx="5916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s-ES"/>
              <a:t>conjunt de les funcions que creixen igual que 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051050" y="4119563"/>
            <a:ext cx="6634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s-ES"/>
              <a:t>conjunt de les funcions que creixen més a poc a poc que n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68313" y="3333750"/>
            <a:ext cx="23749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9000"/>
              <a:t>o(n) 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50825" y="4629150"/>
            <a:ext cx="2652713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9000"/>
              <a:t>Ω</a:t>
            </a:r>
            <a:r>
              <a:rPr lang="es-ES" sz="9000"/>
              <a:t>(n)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2124075" y="5516563"/>
            <a:ext cx="66246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conjunt de les funcions que creixen més de pressa o igual que n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 rot="-356812">
            <a:off x="5437188" y="1844675"/>
            <a:ext cx="3887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>
                <a:solidFill>
                  <a:srgbClr val="FF9900"/>
                </a:solidFill>
                <a:latin typeface="Adler" pitchFamily="2" charset="0"/>
              </a:rPr>
              <a:t>o sigui, que el l</a:t>
            </a:r>
            <a:r>
              <a:rPr lang="es-ES" sz="2000">
                <a:solidFill>
                  <a:srgbClr val="FF9900"/>
                </a:solidFill>
                <a:latin typeface="Bookman Old Style" pitchFamily="18" charset="0"/>
              </a:rPr>
              <a:t>í</a:t>
            </a:r>
            <a:r>
              <a:rPr lang="es-ES" sz="2000">
                <a:solidFill>
                  <a:srgbClr val="FF9900"/>
                </a:solidFill>
                <a:latin typeface="Adler" pitchFamily="2" charset="0"/>
              </a:rPr>
              <a:t>mit...?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2" grpId="0"/>
      <p:bldP spid="12293" grpId="0"/>
      <p:bldP spid="12293" grpId="1"/>
      <p:bldP spid="12294" grpId="0"/>
      <p:bldP spid="12294" grpId="1"/>
      <p:bldP spid="12295" grpId="0"/>
      <p:bldP spid="12296" grpId="0"/>
      <p:bldP spid="12297" grpId="0"/>
      <p:bldP spid="12297" grpId="1"/>
      <p:bldP spid="12298" grpId="0"/>
      <p:bldP spid="12298" grpId="1"/>
      <p:bldP spid="12299" grpId="0"/>
      <p:bldP spid="123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15888"/>
            <a:ext cx="6478588" cy="80327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s-ES" sz="4000" smtClean="0"/>
              <a:t>propietats d’aquests conjunts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54075" y="981075"/>
            <a:ext cx="825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>
                <a:solidFill>
                  <a:schemeClr val="accent2"/>
                </a:solidFill>
              </a:rPr>
              <a:t>fem servir les propietats dels conjunts per justificar demostracions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5288" y="1484313"/>
            <a:ext cx="777716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l-GR" sz="4800"/>
              <a:t>Θ</a:t>
            </a:r>
            <a:r>
              <a:rPr lang="es-ES" sz="4800"/>
              <a:t> </a:t>
            </a:r>
            <a:r>
              <a:rPr lang="es-ES"/>
              <a:t>és una classe d’equivalència. 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95288" y="321310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per lo demés, </a:t>
            </a:r>
            <a:r>
              <a:rPr lang="el-GR"/>
              <a:t>Θ</a:t>
            </a:r>
            <a:r>
              <a:rPr lang="es-ES"/>
              <a:t>(an + b) = </a:t>
            </a:r>
            <a:r>
              <a:rPr lang="el-GR"/>
              <a:t>Θ</a:t>
            </a:r>
            <a:r>
              <a:rPr lang="es-ES"/>
              <a:t>(n) si a i b no depenen de n</a:t>
            </a:r>
          </a:p>
          <a:p>
            <a:r>
              <a:rPr lang="es-ES"/>
              <a:t>i si a i b depenen de n, llavors </a:t>
            </a:r>
            <a:r>
              <a:rPr lang="el-GR"/>
              <a:t>Θ</a:t>
            </a:r>
            <a:r>
              <a:rPr lang="es-ES"/>
              <a:t>(max(a(n) * n, b(n)) </a:t>
            </a:r>
            <a:endParaRPr lang="ru-RU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979613" y="4652963"/>
            <a:ext cx="77771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bg2"/>
                </a:solidFill>
              </a:rPr>
              <a:t>utilitzarem T(n) = O(n) enlloc de T(n) </a:t>
            </a:r>
            <a:r>
              <a:rPr lang="ru-RU">
                <a:solidFill>
                  <a:schemeClr val="bg2"/>
                </a:solidFill>
              </a:rPr>
              <a:t>Є</a:t>
            </a:r>
            <a:r>
              <a:rPr lang="es-ES">
                <a:solidFill>
                  <a:schemeClr val="bg2"/>
                </a:solidFill>
              </a:rPr>
              <a:t> O(n), però mai posarem O(n) a l’esquerra de la igualtat, mai O(n) = T(n)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 rot="-1522759">
            <a:off x="-36513" y="4581525"/>
            <a:ext cx="2519363" cy="4953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abusos de notació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23850" y="5995988"/>
            <a:ext cx="882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bg2"/>
                </a:solidFill>
              </a:rPr>
              <a:t>...i per operar, per exemple, direm T(n) = n</a:t>
            </a:r>
            <a:r>
              <a:rPr lang="es-ES" baseline="30000">
                <a:solidFill>
                  <a:schemeClr val="bg2"/>
                </a:solidFill>
              </a:rPr>
              <a:t>2</a:t>
            </a:r>
            <a:r>
              <a:rPr lang="es-ES">
                <a:solidFill>
                  <a:schemeClr val="bg2"/>
                </a:solidFill>
              </a:rPr>
              <a:t> * O(n</a:t>
            </a:r>
            <a:r>
              <a:rPr lang="es-ES" baseline="30000">
                <a:solidFill>
                  <a:schemeClr val="bg2"/>
                </a:solidFill>
              </a:rPr>
              <a:t>3</a:t>
            </a:r>
            <a:r>
              <a:rPr lang="es-ES">
                <a:solidFill>
                  <a:schemeClr val="bg2"/>
                </a:solidFill>
              </a:rPr>
              <a:t>) = O(n</a:t>
            </a:r>
            <a:r>
              <a:rPr lang="es-ES" baseline="30000">
                <a:solidFill>
                  <a:schemeClr val="bg2"/>
                </a:solidFill>
              </a:rPr>
              <a:t>5</a:t>
            </a:r>
            <a:r>
              <a:rPr lang="es-ES">
                <a:solidFill>
                  <a:schemeClr val="bg2"/>
                </a:solidFill>
              </a:rPr>
              <a:t>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67625" y="5013325"/>
            <a:ext cx="1152525" cy="503238"/>
            <a:chOff x="4830" y="3158"/>
            <a:chExt cx="726" cy="317"/>
          </a:xfrm>
        </p:grpSpPr>
        <p:sp>
          <p:nvSpPr>
            <p:cNvPr id="12305" name="Line 12"/>
            <p:cNvSpPr>
              <a:spLocks noChangeShapeType="1"/>
            </p:cNvSpPr>
            <p:nvPr/>
          </p:nvSpPr>
          <p:spPr bwMode="auto">
            <a:xfrm>
              <a:off x="4876" y="3158"/>
              <a:ext cx="68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306" name="Line 13"/>
            <p:cNvSpPr>
              <a:spLocks noChangeShapeType="1"/>
            </p:cNvSpPr>
            <p:nvPr/>
          </p:nvSpPr>
          <p:spPr bwMode="auto">
            <a:xfrm flipH="1">
              <a:off x="4830" y="3158"/>
              <a:ext cx="635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979613" y="5445125"/>
            <a:ext cx="712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bg2"/>
                </a:solidFill>
              </a:rPr>
              <a:t>o sigui, que O(n</a:t>
            </a:r>
            <a:r>
              <a:rPr lang="es-ES" baseline="30000">
                <a:solidFill>
                  <a:schemeClr val="bg2"/>
                </a:solidFill>
              </a:rPr>
              <a:t>2</a:t>
            </a:r>
            <a:r>
              <a:rPr lang="es-ES">
                <a:solidFill>
                  <a:schemeClr val="bg2"/>
                </a:solidFill>
              </a:rPr>
              <a:t>) = O(n</a:t>
            </a:r>
            <a:r>
              <a:rPr lang="es-ES" baseline="30000">
                <a:solidFill>
                  <a:schemeClr val="bg2"/>
                </a:solidFill>
              </a:rPr>
              <a:t>3</a:t>
            </a:r>
            <a:r>
              <a:rPr lang="es-ES">
                <a:solidFill>
                  <a:schemeClr val="bg2"/>
                </a:solidFill>
              </a:rPr>
              <a:t>),  però no O(n</a:t>
            </a:r>
            <a:r>
              <a:rPr lang="es-ES" baseline="30000">
                <a:solidFill>
                  <a:schemeClr val="bg2"/>
                </a:solidFill>
              </a:rPr>
              <a:t>3</a:t>
            </a:r>
            <a:r>
              <a:rPr lang="es-ES">
                <a:solidFill>
                  <a:schemeClr val="bg2"/>
                </a:solidFill>
              </a:rPr>
              <a:t>) = O(n</a:t>
            </a:r>
            <a:r>
              <a:rPr lang="es-ES" baseline="30000">
                <a:solidFill>
                  <a:schemeClr val="bg2"/>
                </a:solidFill>
              </a:rPr>
              <a:t>2</a:t>
            </a:r>
            <a:r>
              <a:rPr lang="es-ES">
                <a:solidFill>
                  <a:schemeClr val="bg2"/>
                </a:solidFill>
              </a:rPr>
              <a:t>)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732588" y="5518150"/>
            <a:ext cx="1152525" cy="503238"/>
            <a:chOff x="4830" y="3158"/>
            <a:chExt cx="726" cy="317"/>
          </a:xfrm>
        </p:grpSpPr>
        <p:sp>
          <p:nvSpPr>
            <p:cNvPr id="12303" name="Line 17"/>
            <p:cNvSpPr>
              <a:spLocks noChangeShapeType="1"/>
            </p:cNvSpPr>
            <p:nvPr/>
          </p:nvSpPr>
          <p:spPr bwMode="auto">
            <a:xfrm>
              <a:off x="4876" y="3158"/>
              <a:ext cx="68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304" name="Line 18"/>
            <p:cNvSpPr>
              <a:spLocks noChangeShapeType="1"/>
            </p:cNvSpPr>
            <p:nvPr/>
          </p:nvSpPr>
          <p:spPr bwMode="auto">
            <a:xfrm flipH="1">
              <a:off x="4830" y="3158"/>
              <a:ext cx="635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81000" y="2276475"/>
            <a:ext cx="7286625" cy="750888"/>
            <a:chOff x="240" y="1434"/>
            <a:chExt cx="4590" cy="473"/>
          </a:xfrm>
        </p:grpSpPr>
        <p:sp>
          <p:nvSpPr>
            <p:cNvPr id="12301" name="Rectangle 8"/>
            <p:cNvSpPr>
              <a:spLocks noChangeArrowheads="1"/>
            </p:cNvSpPr>
            <p:nvPr/>
          </p:nvSpPr>
          <p:spPr bwMode="auto">
            <a:xfrm>
              <a:off x="240" y="1434"/>
              <a:ext cx="4590" cy="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s-ES" sz="4800"/>
                <a:t>O</a:t>
              </a:r>
              <a:r>
                <a:rPr lang="es-ES"/>
                <a:t> i </a:t>
              </a:r>
              <a:r>
                <a:rPr lang="el-GR" sz="4800"/>
                <a:t>Ω</a:t>
              </a:r>
              <a:r>
                <a:rPr lang="es-ES"/>
                <a:t>, no, perquè no són simètriques O(n</a:t>
              </a:r>
              <a:r>
                <a:rPr lang="es-ES" baseline="30000"/>
                <a:t>2</a:t>
              </a:r>
              <a:r>
                <a:rPr lang="es-ES"/>
                <a:t>)      O(n</a:t>
              </a:r>
              <a:r>
                <a:rPr lang="es-ES" baseline="30000"/>
                <a:t>3</a:t>
              </a:r>
              <a:r>
                <a:rPr lang="es-ES"/>
                <a:t>)</a:t>
              </a:r>
            </a:p>
          </p:txBody>
        </p:sp>
        <p:sp>
          <p:nvSpPr>
            <p:cNvPr id="12302" name="Rectangle 19"/>
            <p:cNvSpPr>
              <a:spLocks noChangeArrowheads="1"/>
            </p:cNvSpPr>
            <p:nvPr/>
          </p:nvSpPr>
          <p:spPr bwMode="auto">
            <a:xfrm rot="-5400000">
              <a:off x="3894" y="160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∩</a:t>
              </a:r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6" grpId="0"/>
      <p:bldP spid="13317" grpId="0"/>
      <p:bldP spid="13318" grpId="0"/>
      <p:bldP spid="13321" grpId="0"/>
      <p:bldP spid="13322" grpId="0" animBg="1"/>
      <p:bldP spid="13323" grpId="0"/>
      <p:bldP spid="133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3743325" cy="1143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s-ES" sz="7200" smtClean="0">
                <a:solidFill>
                  <a:srgbClr val="D60093"/>
                </a:solidFill>
              </a:rPr>
              <a:t>eficiència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17550" y="1092200"/>
            <a:ext cx="24860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4800">
                <a:solidFill>
                  <a:srgbClr val="FF99FF"/>
                </a:solidFill>
              </a:rPr>
              <a:t>problema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692275" y="1541463"/>
            <a:ext cx="6759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800">
                <a:solidFill>
                  <a:srgbClr val="D60093"/>
                </a:solidFill>
              </a:rPr>
              <a:t>analitzar l´eficiència temporal d’un algorisme.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672013" y="1543050"/>
            <a:ext cx="1446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800">
                <a:solidFill>
                  <a:srgbClr val="D60093"/>
                </a:solidFill>
              </a:rPr>
              <a:t>temporal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83075" y="188913"/>
            <a:ext cx="865188" cy="863600"/>
            <a:chOff x="3696" y="1979"/>
            <a:chExt cx="817" cy="816"/>
          </a:xfrm>
        </p:grpSpPr>
        <p:sp>
          <p:nvSpPr>
            <p:cNvPr id="13322" name="Line 9"/>
            <p:cNvSpPr>
              <a:spLocks noChangeShapeType="1"/>
            </p:cNvSpPr>
            <p:nvPr/>
          </p:nvSpPr>
          <p:spPr bwMode="auto">
            <a:xfrm>
              <a:off x="3742" y="1979"/>
              <a:ext cx="272" cy="31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323" name="Line 10"/>
            <p:cNvSpPr>
              <a:spLocks noChangeShapeType="1"/>
            </p:cNvSpPr>
            <p:nvPr/>
          </p:nvSpPr>
          <p:spPr bwMode="auto">
            <a:xfrm>
              <a:off x="4150" y="1979"/>
              <a:ext cx="0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>
              <a:off x="4150" y="2477"/>
              <a:ext cx="227" cy="31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4241" y="2341"/>
              <a:ext cx="27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 flipH="1">
              <a:off x="3696" y="2432"/>
              <a:ext cx="318" cy="13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327" name="Oval 14"/>
            <p:cNvSpPr>
              <a:spLocks noChangeArrowheads="1"/>
            </p:cNvSpPr>
            <p:nvPr/>
          </p:nvSpPr>
          <p:spPr bwMode="auto">
            <a:xfrm>
              <a:off x="4059" y="2296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3319" name="Text Box 15"/>
          <p:cNvSpPr txBox="1">
            <a:spLocks noChangeArrowheads="1"/>
          </p:cNvSpPr>
          <p:nvPr/>
        </p:nvSpPr>
        <p:spPr bwMode="auto">
          <a:xfrm>
            <a:off x="808038" y="1360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755650" y="2420938"/>
            <a:ext cx="241776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4800"/>
              <a:t>resolució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539750" y="3644900"/>
            <a:ext cx="8353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resoldre l’anàlisi és classificar el seu temps en el cas pitjor, i si és significatiu el cas mig, dins algun conjunt  </a:t>
            </a:r>
            <a:r>
              <a:rPr lang="el-GR" sz="4000"/>
              <a:t>Θ</a:t>
            </a:r>
            <a:r>
              <a:rPr lang="es-ES" sz="4000"/>
              <a:t>(algo)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33" dur="2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  <p:bldP spid="25605" grpId="0"/>
      <p:bldP spid="25606" grpId="0" build="allAtOnce"/>
      <p:bldP spid="25606" grpId="1" build="allAtOnce"/>
      <p:bldP spid="25607" grpId="0"/>
      <p:bldP spid="25607" grpId="1"/>
      <p:bldP spid="25616" grpId="0"/>
      <p:bldP spid="256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Exemple: Ordenació d’un vector pel mètode de la bombolla.</a:t>
            </a:r>
          </a:p>
          <a:p>
            <a:endParaRPr lang="es-ES" b="1"/>
          </a:p>
          <a:p>
            <a:r>
              <a:rPr lang="es-ES"/>
              <a:t>def BubbleSort(n, A):</a:t>
            </a:r>
          </a:p>
          <a:p>
            <a:r>
              <a:rPr lang="es-ES"/>
              <a:t>    for  i in range(n-1):</a:t>
            </a:r>
          </a:p>
          <a:p>
            <a:r>
              <a:rPr lang="es-ES"/>
              <a:t>	for  j in range(i):</a:t>
            </a:r>
          </a:p>
          <a:p>
            <a:r>
              <a:rPr lang="es-ES"/>
              <a:t>		if (A[j] &gt; A[i]) intercanvia(A[j],A[i])</a:t>
            </a:r>
          </a:p>
          <a:p>
            <a:endParaRPr lang="es-ES"/>
          </a:p>
          <a:p>
            <a:r>
              <a:rPr lang="es-ES"/>
              <a:t>• n − 1 iteracions exteriors, n − i iteracions interiors</a:t>
            </a:r>
          </a:p>
          <a:p>
            <a:endParaRPr lang="es-ES"/>
          </a:p>
          <a:p>
            <a:r>
              <a:rPr lang="es-ES" sz="1200"/>
              <a:t>	 n−1</a:t>
            </a:r>
          </a:p>
          <a:p>
            <a:r>
              <a:rPr lang="es-ES" sz="3600">
                <a:cs typeface="Times New Roman" pitchFamily="18" charset="0"/>
              </a:rPr>
              <a:t>	</a:t>
            </a:r>
            <a:r>
              <a:rPr lang="el-GR" sz="3600">
                <a:cs typeface="Times New Roman" pitchFamily="18" charset="0"/>
              </a:rPr>
              <a:t>Σ</a:t>
            </a:r>
            <a:r>
              <a:rPr lang="es-ES" sz="3600">
                <a:cs typeface="Times New Roman" pitchFamily="18" charset="0"/>
              </a:rPr>
              <a:t> </a:t>
            </a:r>
            <a:r>
              <a:rPr lang="es-ES">
                <a:cs typeface="Times New Roman" pitchFamily="18" charset="0"/>
              </a:rPr>
              <a:t>(n – i) = </a:t>
            </a:r>
            <a:r>
              <a:rPr lang="es-ES"/>
              <a:t>n (n − 1) / 2 = </a:t>
            </a:r>
            <a:r>
              <a:rPr lang="el-GR">
                <a:cs typeface="Times New Roman" pitchFamily="18" charset="0"/>
              </a:rPr>
              <a:t>Θ</a:t>
            </a:r>
            <a:r>
              <a:rPr lang="es-ES"/>
              <a:t>(n</a:t>
            </a:r>
            <a:r>
              <a:rPr lang="es-ES" baseline="30000"/>
              <a:t>2</a:t>
            </a:r>
            <a:r>
              <a:rPr lang="es-ES"/>
              <a:t>)</a:t>
            </a:r>
          </a:p>
          <a:p>
            <a:r>
              <a:rPr lang="es-ES" sz="1200"/>
              <a:t> 	 i=1</a:t>
            </a:r>
          </a:p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1258888" y="720725"/>
            <a:ext cx="6480175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600"/>
              <a:t>eficiència</a:t>
            </a:r>
          </a:p>
          <a:p>
            <a:pPr algn="ctr"/>
            <a:r>
              <a:rPr lang="es-ES" sz="10600"/>
              <a:t>en </a:t>
            </a:r>
          </a:p>
          <a:p>
            <a:pPr algn="ctr"/>
            <a:r>
              <a:rPr lang="es-ES" sz="10600"/>
              <a:t>iteratius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 rot="-1250105">
            <a:off x="187325" y="141288"/>
            <a:ext cx="342106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800">
                <a:solidFill>
                  <a:srgbClr val="33CC33"/>
                </a:solidFill>
              </a:rPr>
              <a:t>seqüències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187450" y="1052513"/>
            <a:ext cx="73453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s-ES"/>
              <a:t>si p</a:t>
            </a:r>
            <a:r>
              <a:rPr lang="es-ES" baseline="-25000"/>
              <a:t>1</a:t>
            </a:r>
            <a:r>
              <a:rPr lang="es-ES"/>
              <a:t> i p</a:t>
            </a:r>
            <a:r>
              <a:rPr lang="es-ES" baseline="-25000"/>
              <a:t>2</a:t>
            </a:r>
            <a:r>
              <a:rPr lang="es-ES"/>
              <a:t> son dos fragments d’un algorisme, que requereixen temps t</a:t>
            </a:r>
            <a:r>
              <a:rPr lang="es-ES" baseline="-25000"/>
              <a:t>1</a:t>
            </a:r>
            <a:r>
              <a:rPr lang="es-ES"/>
              <a:t> i t</a:t>
            </a:r>
            <a:r>
              <a:rPr lang="es-ES" baseline="-25000"/>
              <a:t>2</a:t>
            </a:r>
            <a:r>
              <a:rPr lang="es-ES"/>
              <a:t> la regla de composició seqüèncial diu que el temps d’execució de p</a:t>
            </a:r>
            <a:r>
              <a:rPr lang="es-ES" baseline="-25000"/>
              <a:t>1</a:t>
            </a:r>
            <a:r>
              <a:rPr lang="es-ES"/>
              <a:t> i després p</a:t>
            </a:r>
            <a:r>
              <a:rPr lang="es-ES" baseline="-25000"/>
              <a:t>2</a:t>
            </a:r>
            <a:r>
              <a:rPr lang="es-ES"/>
              <a:t> és la suma de t</a:t>
            </a:r>
            <a:r>
              <a:rPr lang="es-ES" baseline="-25000"/>
              <a:t>1</a:t>
            </a:r>
            <a:r>
              <a:rPr lang="es-ES"/>
              <a:t> + t</a:t>
            </a:r>
            <a:r>
              <a:rPr lang="es-ES" baseline="-25000"/>
              <a:t>2</a:t>
            </a:r>
            <a:r>
              <a:rPr lang="es-ES"/>
              <a:t>, lo qual pertany a 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238250" y="5132388"/>
            <a:ext cx="411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s-ES"/>
              <a:t>pot complicar-se quan t</a:t>
            </a:r>
            <a:r>
              <a:rPr lang="es-ES" baseline="-25000"/>
              <a:t>2</a:t>
            </a:r>
            <a:r>
              <a:rPr lang="es-ES"/>
              <a:t> = t</a:t>
            </a:r>
            <a:r>
              <a:rPr lang="es-ES" baseline="-25000"/>
              <a:t>2</a:t>
            </a:r>
            <a:r>
              <a:rPr lang="es-ES"/>
              <a:t>(p</a:t>
            </a:r>
            <a:r>
              <a:rPr lang="es-ES" baseline="-25000"/>
              <a:t>1</a:t>
            </a:r>
            <a:r>
              <a:rPr lang="es-ES"/>
              <a:t>)</a:t>
            </a:r>
            <a:endParaRPr lang="el-G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979613" y="3141663"/>
            <a:ext cx="5832475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l-GR" sz="7200"/>
              <a:t>Θ</a:t>
            </a:r>
            <a:r>
              <a:rPr lang="es-ES" sz="7200"/>
              <a:t>(màx(t</a:t>
            </a:r>
            <a:r>
              <a:rPr lang="es-ES" sz="7200" baseline="-25000"/>
              <a:t>1</a:t>
            </a:r>
            <a:r>
              <a:rPr lang="es-ES" sz="7200"/>
              <a:t>,t</a:t>
            </a:r>
            <a:r>
              <a:rPr lang="es-ES" sz="7200" baseline="-25000"/>
              <a:t>2</a:t>
            </a:r>
            <a:r>
              <a:rPr lang="es-ES" sz="7200"/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26" grpId="0"/>
      <p:bldP spid="51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 rot="-1456693">
            <a:off x="179388" y="-100013"/>
            <a:ext cx="34559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800">
                <a:solidFill>
                  <a:srgbClr val="33CC33"/>
                </a:solidFill>
              </a:rPr>
              <a:t>bucles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331913" y="765175"/>
            <a:ext cx="327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/>
              <a:t>els més fàcils són els </a:t>
            </a:r>
            <a:r>
              <a:rPr lang="es-ES" i="1"/>
              <a:t>for: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908175" y="1700213"/>
            <a:ext cx="5364163" cy="1323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s-ES" sz="4000" i="1"/>
              <a:t>for</a:t>
            </a:r>
            <a:r>
              <a:rPr lang="es-ES" sz="4000"/>
              <a:t>  i in range(m):</a:t>
            </a:r>
          </a:p>
          <a:p>
            <a:pPr lvl="1"/>
            <a:r>
              <a:rPr lang="es-ES" sz="4000"/>
              <a:t>	p(i)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392238" y="4217988"/>
            <a:ext cx="42592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/>
            <a:r>
              <a:rPr lang="es-ES" sz="3200"/>
              <a:t>diguem t al temps de p(i)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563938" y="5013325"/>
            <a:ext cx="5178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s-ES" sz="3200"/>
              <a:t>llavors, el temps total es </a:t>
            </a:r>
            <a:r>
              <a:rPr lang="es-ES" sz="3200" i="1"/>
              <a:t>l </a:t>
            </a:r>
            <a:r>
              <a:rPr lang="es-ES" sz="3200"/>
              <a:t>= </a:t>
            </a:r>
            <a:r>
              <a:rPr lang="es-ES" sz="3200" i="1"/>
              <a:t>tm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0" grpId="0"/>
      <p:bldP spid="6151" grpId="0" animBg="1"/>
      <p:bldP spid="6152" grpId="0"/>
      <p:bldP spid="61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 rot="1286598">
            <a:off x="6046788" y="2492375"/>
            <a:ext cx="30972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C0C0C0"/>
                </a:solidFill>
              </a:rPr>
              <a:t>m és la mida del bucle, no la dimensió del problema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 rot="-1185448">
            <a:off x="-107950" y="-100013"/>
            <a:ext cx="58324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800">
                <a:solidFill>
                  <a:srgbClr val="33CC33"/>
                </a:solidFill>
              </a:rPr>
              <a:t>for, en detall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276600" y="1412875"/>
            <a:ext cx="3190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s-ES" i="1"/>
              <a:t>c</a:t>
            </a:r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790575" y="1441450"/>
            <a:ext cx="1836738" cy="1938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i = 0</a:t>
            </a:r>
          </a:p>
          <a:p>
            <a:r>
              <a:rPr lang="es-ES" i="1"/>
              <a:t>while</a:t>
            </a:r>
            <a:r>
              <a:rPr lang="es-ES"/>
              <a:t> (i&lt;m):</a:t>
            </a:r>
          </a:p>
          <a:p>
            <a:r>
              <a:rPr lang="es-ES"/>
              <a:t>	p(i)</a:t>
            </a:r>
          </a:p>
          <a:p>
            <a:r>
              <a:rPr lang="es-ES"/>
              <a:t>	i++</a:t>
            </a:r>
          </a:p>
          <a:p>
            <a:endParaRPr lang="es-E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203575" y="1844675"/>
            <a:ext cx="11779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 i="1"/>
              <a:t>(m+1) c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276600" y="2205038"/>
            <a:ext cx="274002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 i="1"/>
              <a:t>mt   (suposició forta)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3311525" y="2565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i="1"/>
              <a:t>mc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3292475" y="29591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s-ES" i="1"/>
              <a:t>mc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3232150" y="3716338"/>
            <a:ext cx="206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i="1"/>
              <a:t>(t + 3c) m + 2c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395288" y="4365625"/>
            <a:ext cx="7632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s-ES"/>
              <a:t>→ si c&lt;&lt;t, llavors podem dir que tot plegat és </a:t>
            </a:r>
            <a:r>
              <a:rPr lang="el-GR"/>
              <a:t>Θ</a:t>
            </a:r>
            <a:r>
              <a:rPr lang="es-ES"/>
              <a:t>(</a:t>
            </a:r>
            <a:r>
              <a:rPr lang="es-ES" i="1"/>
              <a:t>mt</a:t>
            </a:r>
            <a:r>
              <a:rPr lang="es-ES"/>
              <a:t>) sempre que </a:t>
            </a:r>
            <a:r>
              <a:rPr lang="es-ES" i="1"/>
              <a:t>m = m(n).</a:t>
            </a:r>
            <a:r>
              <a:rPr lang="es-ES"/>
              <a:t> 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511175" y="5635625"/>
            <a:ext cx="305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→ si </a:t>
            </a:r>
            <a:r>
              <a:rPr lang="es-ES" i="1"/>
              <a:t>t = t(i)</a:t>
            </a:r>
            <a:r>
              <a:rPr lang="es-ES"/>
              <a:t>  → </a:t>
            </a:r>
            <a:r>
              <a:rPr lang="el-GR"/>
              <a:t>Σ</a:t>
            </a:r>
            <a:r>
              <a:rPr lang="es-ES"/>
              <a:t>  </a:t>
            </a:r>
            <a:r>
              <a:rPr lang="es-ES" i="1"/>
              <a:t>t(i)</a:t>
            </a:r>
            <a:endParaRPr lang="el-GR" sz="3200" i="1">
              <a:cs typeface="Times New Roman" pitchFamily="18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484438" y="3213100"/>
            <a:ext cx="2879725" cy="431800"/>
            <a:chOff x="1565" y="2024"/>
            <a:chExt cx="1814" cy="272"/>
          </a:xfrm>
        </p:grpSpPr>
        <p:sp>
          <p:nvSpPr>
            <p:cNvPr id="18446" name="Line 19"/>
            <p:cNvSpPr>
              <a:spLocks noChangeShapeType="1"/>
            </p:cNvSpPr>
            <p:nvPr/>
          </p:nvSpPr>
          <p:spPr bwMode="auto">
            <a:xfrm flipH="1">
              <a:off x="1565" y="2296"/>
              <a:ext cx="1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447" name="Line 20"/>
            <p:cNvSpPr>
              <a:spLocks noChangeShapeType="1"/>
            </p:cNvSpPr>
            <p:nvPr/>
          </p:nvSpPr>
          <p:spPr bwMode="auto">
            <a:xfrm>
              <a:off x="1746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448" name="Line 21"/>
            <p:cNvSpPr>
              <a:spLocks noChangeShapeType="1"/>
            </p:cNvSpPr>
            <p:nvPr/>
          </p:nvSpPr>
          <p:spPr bwMode="auto">
            <a:xfrm>
              <a:off x="1655" y="211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175" grpId="0"/>
      <p:bldP spid="7178" grpId="0"/>
      <p:bldP spid="7179" grpId="0"/>
      <p:bldP spid="7180" grpId="0"/>
      <p:bldP spid="7181" grpId="0"/>
      <p:bldP spid="7183" grpId="0"/>
      <p:bldP spid="7184" grpId="0"/>
      <p:bldP spid="71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291138" y="3141663"/>
            <a:ext cx="5183187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folHlink"/>
                </a:solidFill>
              </a:rPr>
              <a:t>f</a:t>
            </a:r>
            <a:r>
              <a:rPr lang="es-ES" baseline="-25000">
                <a:solidFill>
                  <a:schemeClr val="folHlink"/>
                </a:solidFill>
              </a:rPr>
              <a:t>n</a:t>
            </a:r>
            <a:r>
              <a:rPr lang="es-ES">
                <a:solidFill>
                  <a:schemeClr val="folHlink"/>
                </a:solidFill>
              </a:rPr>
              <a:t> = (1/</a:t>
            </a:r>
            <a:r>
              <a:rPr lang="es-ES">
                <a:solidFill>
                  <a:schemeClr val="folHlink"/>
                </a:solidFill>
                <a:cs typeface="Times New Roman" pitchFamily="18" charset="0"/>
              </a:rPr>
              <a:t>√5) (</a:t>
            </a:r>
            <a:r>
              <a:rPr lang="el-GR">
                <a:solidFill>
                  <a:schemeClr val="folHlink"/>
                </a:solidFill>
                <a:cs typeface="Times New Roman" pitchFamily="18" charset="0"/>
              </a:rPr>
              <a:t>Φ</a:t>
            </a:r>
            <a:r>
              <a:rPr lang="es-ES" baseline="30000">
                <a:solidFill>
                  <a:schemeClr val="folHlink"/>
                </a:solidFill>
                <a:cs typeface="Times New Roman" pitchFamily="18" charset="0"/>
              </a:rPr>
              <a:t>n </a:t>
            </a:r>
            <a:r>
              <a:rPr lang="es-ES">
                <a:solidFill>
                  <a:schemeClr val="folHlink"/>
                </a:solidFill>
                <a:cs typeface="Times New Roman" pitchFamily="18" charset="0"/>
              </a:rPr>
              <a:t>– (– </a:t>
            </a:r>
            <a:r>
              <a:rPr lang="el-GR">
                <a:solidFill>
                  <a:schemeClr val="folHlink"/>
                </a:solidFill>
                <a:cs typeface="Times New Roman" pitchFamily="18" charset="0"/>
              </a:rPr>
              <a:t>Φ</a:t>
            </a:r>
            <a:r>
              <a:rPr lang="es-ES">
                <a:solidFill>
                  <a:schemeClr val="folHlink"/>
                </a:solidFill>
                <a:cs typeface="Times New Roman" pitchFamily="18" charset="0"/>
              </a:rPr>
              <a:t>)</a:t>
            </a:r>
            <a:r>
              <a:rPr lang="es-ES" baseline="30000">
                <a:solidFill>
                  <a:schemeClr val="folHlink"/>
                </a:solidFill>
                <a:cs typeface="Times New Roman" pitchFamily="18" charset="0"/>
              </a:rPr>
              <a:t>-n</a:t>
            </a:r>
            <a:r>
              <a:rPr lang="es-ES">
                <a:solidFill>
                  <a:schemeClr val="folHlink"/>
                </a:solidFill>
                <a:cs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l-GR">
                <a:solidFill>
                  <a:schemeClr val="folHlink"/>
                </a:solidFill>
                <a:cs typeface="Times New Roman" pitchFamily="18" charset="0"/>
              </a:rPr>
              <a:t>Φ</a:t>
            </a:r>
            <a:r>
              <a:rPr lang="es-ES">
                <a:solidFill>
                  <a:schemeClr val="folHlink"/>
                </a:solidFill>
                <a:cs typeface="Times New Roman" pitchFamily="18" charset="0"/>
              </a:rPr>
              <a:t> = (1 + √5) / 2 = 1.6180...</a:t>
            </a:r>
            <a:endParaRPr lang="el-GR">
              <a:solidFill>
                <a:schemeClr val="folHlink"/>
              </a:solidFill>
              <a:cs typeface="Times New Roman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 rot="-582677">
            <a:off x="-36513" y="115888"/>
            <a:ext cx="3384551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>
                <a:solidFill>
                  <a:srgbClr val="C0C0C0"/>
                </a:solidFill>
              </a:rPr>
              <a:t>un exemple dolent 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233488" y="981075"/>
            <a:ext cx="45624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i="1"/>
              <a:t>def</a:t>
            </a:r>
            <a:r>
              <a:rPr lang="es-ES"/>
              <a:t> fibonacci(n):</a:t>
            </a:r>
          </a:p>
          <a:p>
            <a:r>
              <a:rPr lang="es-ES"/>
              <a:t>      i = 1</a:t>
            </a:r>
          </a:p>
          <a:p>
            <a:r>
              <a:rPr lang="es-ES"/>
              <a:t>      j = 0</a:t>
            </a:r>
          </a:p>
          <a:p>
            <a:r>
              <a:rPr lang="es-ES"/>
              <a:t>      </a:t>
            </a:r>
            <a:r>
              <a:rPr lang="es-ES" i="1"/>
              <a:t>for</a:t>
            </a:r>
            <a:r>
              <a:rPr lang="es-ES"/>
              <a:t>  k in range(1,n):</a:t>
            </a:r>
            <a:endParaRPr lang="es-ES" i="1"/>
          </a:p>
          <a:p>
            <a:r>
              <a:rPr lang="es-ES"/>
              <a:t>		j = j + i</a:t>
            </a:r>
          </a:p>
          <a:p>
            <a:r>
              <a:rPr lang="es-ES"/>
              <a:t>		i = j – i</a:t>
            </a:r>
            <a:endParaRPr lang="es-ES" i="1"/>
          </a:p>
          <a:p>
            <a:r>
              <a:rPr lang="es-ES"/>
              <a:t>       </a:t>
            </a:r>
            <a:r>
              <a:rPr lang="es-ES" i="1"/>
              <a:t>return</a:t>
            </a:r>
            <a:r>
              <a:rPr lang="es-ES"/>
              <a:t> j</a:t>
            </a:r>
          </a:p>
          <a:p>
            <a:endParaRPr lang="es-ES" i="1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23850" y="4724400"/>
            <a:ext cx="84947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200"/>
              <a:t>alerta!, el temps de la suma creix amb n, per n&gt;= 47 desbordem 32 bits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116013" y="404813"/>
            <a:ext cx="20748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4000">
                <a:solidFill>
                  <a:srgbClr val="CC9900"/>
                </a:solidFill>
              </a:rPr>
              <a:t>fibonacci</a:t>
            </a:r>
            <a:endParaRPr lang="es-ES">
              <a:solidFill>
                <a:srgbClr val="CC9900"/>
              </a:solidFill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 rot="483741">
            <a:off x="4284663" y="1243013"/>
            <a:ext cx="500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folHlink"/>
                </a:solidFill>
              </a:rPr>
              <a:t>1, 1, 2, 3, 5, 8, 13, 21, 34, 55, 34+55, . .  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067175" y="620713"/>
            <a:ext cx="288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f</a:t>
            </a:r>
            <a:r>
              <a:rPr lang="es-ES" baseline="-25000"/>
              <a:t>n</a:t>
            </a:r>
            <a:r>
              <a:rPr lang="es-ES"/>
              <a:t> = f</a:t>
            </a:r>
            <a:r>
              <a:rPr lang="es-ES" baseline="-25000"/>
              <a:t>n-1</a:t>
            </a:r>
            <a:r>
              <a:rPr lang="es-ES"/>
              <a:t> + f</a:t>
            </a:r>
            <a:r>
              <a:rPr lang="es-ES" baseline="-25000"/>
              <a:t>n-2</a:t>
            </a:r>
            <a:r>
              <a:rPr lang="es-ES"/>
              <a:t>     n</a:t>
            </a:r>
            <a:r>
              <a:rPr lang="es-ES">
                <a:cs typeface="Times New Roman" pitchFamily="18" charset="0"/>
              </a:rPr>
              <a:t>≥3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067175" y="188913"/>
            <a:ext cx="388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f</a:t>
            </a:r>
            <a:r>
              <a:rPr lang="es-ES" baseline="-25000"/>
              <a:t>1</a:t>
            </a:r>
            <a:r>
              <a:rPr lang="es-ES"/>
              <a:t> = f</a:t>
            </a:r>
            <a:r>
              <a:rPr lang="es-ES" baseline="-25000"/>
              <a:t>2</a:t>
            </a:r>
            <a:r>
              <a:rPr lang="es-ES"/>
              <a:t> = 1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 rot="-1294634">
            <a:off x="4572000" y="4124325"/>
            <a:ext cx="206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secció àurea </a:t>
            </a:r>
            <a:r>
              <a:rPr lang="es-ES">
                <a:solidFill>
                  <a:srgbClr val="FF0000"/>
                </a:solidFill>
                <a:cs typeface="Times New Roman" pitchFamily="18" charset="0"/>
              </a:rPr>
              <a:t>→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291138" y="1557338"/>
            <a:ext cx="3744912" cy="889000"/>
            <a:chOff x="3061" y="1480"/>
            <a:chExt cx="2313" cy="560"/>
          </a:xfrm>
        </p:grpSpPr>
        <p:sp>
          <p:nvSpPr>
            <p:cNvPr id="19473" name="Text Box 14"/>
            <p:cNvSpPr txBox="1">
              <a:spLocks noChangeArrowheads="1"/>
            </p:cNvSpPr>
            <p:nvPr/>
          </p:nvSpPr>
          <p:spPr bwMode="auto">
            <a:xfrm>
              <a:off x="3061" y="1556"/>
              <a:ext cx="231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folHlink"/>
                  </a:solidFill>
                </a:rPr>
                <a:t>f</a:t>
              </a:r>
              <a:r>
                <a:rPr lang="es-ES" baseline="-25000">
                  <a:solidFill>
                    <a:schemeClr val="folHlink"/>
                  </a:solidFill>
                </a:rPr>
                <a:t>n+1</a:t>
              </a:r>
              <a:r>
                <a:rPr lang="es-ES">
                  <a:solidFill>
                    <a:schemeClr val="folHlink"/>
                  </a:solidFill>
                </a:rPr>
                <a:t> = 1 + </a:t>
              </a:r>
              <a:r>
                <a:rPr lang="el-GR" sz="3600">
                  <a:solidFill>
                    <a:schemeClr val="folHlink"/>
                  </a:solidFill>
                  <a:cs typeface="Times New Roman" pitchFamily="18" charset="0"/>
                </a:rPr>
                <a:t>Σ</a:t>
              </a:r>
              <a:r>
                <a:rPr lang="es-ES">
                  <a:solidFill>
                    <a:schemeClr val="folHlink"/>
                  </a:solidFill>
                  <a:cs typeface="Times New Roman" pitchFamily="18" charset="0"/>
                </a:rPr>
                <a:t> f</a:t>
              </a:r>
              <a:r>
                <a:rPr lang="es-ES" baseline="-25000">
                  <a:solidFill>
                    <a:schemeClr val="folHlink"/>
                  </a:solidFill>
                  <a:cs typeface="Times New Roman" pitchFamily="18" charset="0"/>
                </a:rPr>
                <a:t>i</a:t>
              </a:r>
              <a:endParaRPr lang="el-GR">
                <a:solidFill>
                  <a:schemeClr val="folHlink"/>
                </a:solidFill>
                <a:cs typeface="Times New Roman" pitchFamily="18" charset="0"/>
              </a:endParaRPr>
            </a:p>
          </p:txBody>
        </p:sp>
        <p:sp>
          <p:nvSpPr>
            <p:cNvPr id="19474" name="Text Box 15"/>
            <p:cNvSpPr txBox="1">
              <a:spLocks noChangeArrowheads="1"/>
            </p:cNvSpPr>
            <p:nvPr/>
          </p:nvSpPr>
          <p:spPr bwMode="auto">
            <a:xfrm>
              <a:off x="3849" y="1828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>
                  <a:solidFill>
                    <a:schemeClr val="folHlink"/>
                  </a:solidFill>
                </a:rPr>
                <a:t>i=1</a:t>
              </a:r>
            </a:p>
          </p:txBody>
        </p:sp>
        <p:sp>
          <p:nvSpPr>
            <p:cNvPr id="19475" name="Text Box 16"/>
            <p:cNvSpPr txBox="1">
              <a:spLocks noChangeArrowheads="1"/>
            </p:cNvSpPr>
            <p:nvPr/>
          </p:nvSpPr>
          <p:spPr bwMode="auto">
            <a:xfrm>
              <a:off x="3849" y="1480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>
                  <a:solidFill>
                    <a:schemeClr val="folHlink"/>
                  </a:solidFill>
                </a:rPr>
                <a:t>n-1</a:t>
              </a:r>
            </a:p>
          </p:txBody>
        </p:sp>
      </p:grp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5291138" y="2493963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folHlink"/>
                </a:solidFill>
              </a:rPr>
              <a:t>f</a:t>
            </a:r>
            <a:r>
              <a:rPr lang="es-ES" baseline="-25000">
                <a:solidFill>
                  <a:schemeClr val="folHlink"/>
                </a:solidFill>
              </a:rPr>
              <a:t>a</a:t>
            </a:r>
            <a:r>
              <a:rPr lang="es-ES" baseline="30000">
                <a:solidFill>
                  <a:schemeClr val="folHlink"/>
                </a:solidFill>
              </a:rPr>
              <a:t>2</a:t>
            </a:r>
            <a:r>
              <a:rPr lang="es-ES">
                <a:solidFill>
                  <a:schemeClr val="folHlink"/>
                </a:solidFill>
              </a:rPr>
              <a:t> + f</a:t>
            </a:r>
            <a:r>
              <a:rPr lang="es-ES" baseline="-25000">
                <a:solidFill>
                  <a:schemeClr val="folHlink"/>
                </a:solidFill>
              </a:rPr>
              <a:t>b</a:t>
            </a:r>
            <a:r>
              <a:rPr lang="es-ES" baseline="30000">
                <a:solidFill>
                  <a:schemeClr val="folHlink"/>
                </a:solidFill>
              </a:rPr>
              <a:t>2</a:t>
            </a:r>
            <a:r>
              <a:rPr lang="es-ES">
                <a:solidFill>
                  <a:schemeClr val="folHlink"/>
                </a:solidFill>
              </a:rPr>
              <a:t> = f</a:t>
            </a:r>
            <a:r>
              <a:rPr lang="es-ES" baseline="-25000">
                <a:solidFill>
                  <a:schemeClr val="folHlink"/>
                </a:solidFill>
              </a:rPr>
              <a:t>a+b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1476375" y="6237288"/>
            <a:ext cx="584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/>
              <a:t>realment, considerarem que la funció és </a:t>
            </a:r>
            <a:r>
              <a:rPr lang="el-GR"/>
              <a:t>Θ</a:t>
            </a:r>
            <a:r>
              <a:rPr lang="es-ES"/>
              <a:t>(n). 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 rot="-2159895">
            <a:off x="857250" y="2395538"/>
            <a:ext cx="371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/>
              <a:t>sembla doncs, que  t = </a:t>
            </a:r>
            <a:r>
              <a:rPr lang="el-GR"/>
              <a:t>Θ</a:t>
            </a:r>
            <a:r>
              <a:rPr lang="es-ES"/>
              <a:t>(n). 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323850" y="5084763"/>
            <a:ext cx="5786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/>
              <a:t>→ cal tenir en compte els dominis d’aplicació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539750" y="5445125"/>
            <a:ext cx="835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                                                            ...és a dir, quan els números creixen, és probable que el temps d’una suma ja no es pugui considerar constant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8198" grpId="0"/>
      <p:bldP spid="8198" grpId="1"/>
      <p:bldP spid="8199" grpId="0"/>
      <p:bldP spid="8201" grpId="0"/>
      <p:bldP spid="8202" grpId="0"/>
      <p:bldP spid="8203" grpId="0"/>
      <p:bldP spid="8204" grpId="0"/>
      <p:bldP spid="8205" grpId="0"/>
      <p:bldP spid="8210" grpId="0"/>
      <p:bldP spid="8212" grpId="0"/>
      <p:bldP spid="8213" grpId="0"/>
      <p:bldP spid="8214" grpId="0"/>
      <p:bldP spid="82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 rot="20335695">
            <a:off x="-1290638" y="373063"/>
            <a:ext cx="5541963" cy="863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bucles while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7813" y="1052513"/>
            <a:ext cx="7127875" cy="504031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caldrà trobar funcions decreixents de les variables implicades, a N.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         def cerca_binaria(T,x):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	         	n = len(T)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                	i = 1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		j =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                	while (i&lt;j):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                      k = (i + j) /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                      if (x &lt; T[k]):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			j = k –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                      else: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			if  (x == T[k]):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				return 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                      	else: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				i = k + 1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               return i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resulta natural prendre d = j – i + 1, llavors 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si x &lt; T[k] </a:t>
            </a:r>
            <a:r>
              <a:rPr lang="es-ES" sz="1600" smtClean="0">
                <a:cs typeface="Times New Roman" pitchFamily="18" charset="0"/>
              </a:rPr>
              <a:t>→ </a:t>
            </a:r>
            <a:r>
              <a:rPr lang="es-ES" sz="1600" smtClean="0"/>
              <a:t>d</a:t>
            </a:r>
            <a:r>
              <a:rPr lang="es-ES" sz="1600" baseline="30000" smtClean="0"/>
              <a:t>+ </a:t>
            </a:r>
            <a:r>
              <a:rPr lang="es-ES" sz="1600" smtClean="0"/>
              <a:t>= j</a:t>
            </a:r>
            <a:r>
              <a:rPr lang="es-ES" sz="1600" baseline="30000" smtClean="0"/>
              <a:t>+</a:t>
            </a:r>
            <a:r>
              <a:rPr lang="es-ES" sz="1600" smtClean="0"/>
              <a:t> - i</a:t>
            </a:r>
            <a:r>
              <a:rPr lang="es-ES" sz="1600" baseline="30000" smtClean="0"/>
              <a:t>+</a:t>
            </a:r>
            <a:r>
              <a:rPr lang="es-ES" sz="1600" smtClean="0"/>
              <a:t> + 1 = (i + j) / 2 – i &lt;= (i + j) / 2 – i &lt; (j – i + 1) / 2 = d/2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si x &gt; T[k] </a:t>
            </a:r>
            <a:r>
              <a:rPr lang="es-ES" sz="1600" smtClean="0">
                <a:cs typeface="Times New Roman" pitchFamily="18" charset="0"/>
              </a:rPr>
              <a:t>→ </a:t>
            </a:r>
            <a:r>
              <a:rPr lang="es-ES" sz="1600" smtClean="0"/>
              <a:t>d</a:t>
            </a:r>
            <a:r>
              <a:rPr lang="es-ES" sz="1600" baseline="30000" smtClean="0"/>
              <a:t>+ </a:t>
            </a:r>
            <a:r>
              <a:rPr lang="es-ES" sz="1600" smtClean="0"/>
              <a:t>= j</a:t>
            </a:r>
            <a:r>
              <a:rPr lang="es-ES" sz="1600" baseline="30000" smtClean="0"/>
              <a:t>+</a:t>
            </a:r>
            <a:r>
              <a:rPr lang="es-ES" sz="1600" smtClean="0"/>
              <a:t> - i</a:t>
            </a:r>
            <a:r>
              <a:rPr lang="es-ES" sz="1600" baseline="30000" smtClean="0"/>
              <a:t>+</a:t>
            </a:r>
            <a:r>
              <a:rPr lang="es-ES" sz="1600" smtClean="0"/>
              <a:t> + 1 = j -  (i + j) / 2 &lt;= j -  (i + j) / 2 =  (j – i + 1) / 2 = d/2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 smtClean="0"/>
          </a:p>
          <a:p>
            <a:pPr>
              <a:lnSpc>
                <a:spcPct val="80000"/>
              </a:lnSpc>
              <a:buFontTx/>
              <a:buNone/>
            </a:pPr>
            <a:endParaRPr lang="es-E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3743325" cy="1143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s-ES" sz="7200" smtClean="0"/>
              <a:t>eficiència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17550" y="1092200"/>
            <a:ext cx="24860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4800">
                <a:solidFill>
                  <a:schemeClr val="bg2"/>
                </a:solidFill>
              </a:rPr>
              <a:t>problema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692275" y="1541463"/>
            <a:ext cx="6759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800"/>
              <a:t>analitzar l´eficiència temporal d’un algorisme.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672013" y="1543050"/>
            <a:ext cx="1446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800"/>
              <a:t>temporal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038" y="2560638"/>
            <a:ext cx="7048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 rot="-544544">
            <a:off x="990600" y="2366963"/>
            <a:ext cx="45894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4000">
                <a:solidFill>
                  <a:srgbClr val="FF0000"/>
                </a:solidFill>
              </a:rPr>
              <a:t>temps d’un algorisme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214688" y="2924175"/>
            <a:ext cx="5929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800"/>
              <a:t>cal una execució per calcular el temps!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835150" y="3860800"/>
            <a:ext cx="345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/>
              <a:t>conjunt de dades d’entrada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395288" y="4581525"/>
            <a:ext cx="7777162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/>
              <a:t>no volem que l’eficiència depengui de les dades d’entrada, però passa.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539750" y="5635625"/>
            <a:ext cx="8008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3200"/>
              <a:t>quantes entrades diferents pot tenir l’algorisme?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6011863" y="3109913"/>
            <a:ext cx="248602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4800">
                <a:solidFill>
                  <a:schemeClr val="bg2"/>
                </a:solidFill>
              </a:rPr>
              <a:t>problema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 rot="-556888">
            <a:off x="5076825" y="3357563"/>
            <a:ext cx="93662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800">
                <a:solidFill>
                  <a:schemeClr val="bg2"/>
                </a:solidFill>
                <a:cs typeface="Times New Roman" pitchFamily="18" charset="0"/>
              </a:rPr>
              <a:t>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30" dur="2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C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C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4" grpId="0"/>
      <p:bldP spid="5125" grpId="0" build="allAtOnce"/>
      <p:bldP spid="5125" grpId="1" build="allAtOnce"/>
      <p:bldP spid="5127" grpId="0"/>
      <p:bldP spid="5127" grpId="1"/>
      <p:bldP spid="5128" grpId="0"/>
      <p:bldP spid="5130" grpId="0"/>
      <p:bldP spid="5133" grpId="0"/>
      <p:bldP spid="5134" grpId="0"/>
      <p:bldP spid="5135" grpId="0"/>
      <p:bldP spid="5138" grpId="0"/>
      <p:bldP spid="51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 rot="435126">
            <a:off x="3559175" y="400050"/>
            <a:ext cx="6002338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3200" i="1">
                <a:solidFill>
                  <a:srgbClr val="C0C0C0"/>
                </a:solidFill>
              </a:rPr>
              <a:t>def</a:t>
            </a:r>
            <a:r>
              <a:rPr lang="es-ES" sz="3200">
                <a:solidFill>
                  <a:srgbClr val="C0C0C0"/>
                </a:solidFill>
              </a:rPr>
              <a:t> seleccio(T):</a:t>
            </a:r>
          </a:p>
          <a:p>
            <a:r>
              <a:rPr lang="es-ES" sz="3200" i="1">
                <a:solidFill>
                  <a:srgbClr val="C0C0C0"/>
                </a:solidFill>
              </a:rPr>
              <a:t>	n = len(T)</a:t>
            </a:r>
          </a:p>
          <a:p>
            <a:r>
              <a:rPr lang="es-ES" sz="3200">
                <a:solidFill>
                  <a:srgbClr val="C0C0C0"/>
                </a:solidFill>
              </a:rPr>
              <a:t>	</a:t>
            </a:r>
            <a:r>
              <a:rPr lang="es-ES" sz="3200" i="1">
                <a:solidFill>
                  <a:srgbClr val="C0C0C0"/>
                </a:solidFill>
              </a:rPr>
              <a:t>for</a:t>
            </a:r>
            <a:r>
              <a:rPr lang="es-ES" sz="3200">
                <a:solidFill>
                  <a:srgbClr val="C0C0C0"/>
                </a:solidFill>
              </a:rPr>
              <a:t> i in range(n-1):</a:t>
            </a:r>
            <a:endParaRPr lang="es-ES" sz="3200" i="1">
              <a:solidFill>
                <a:srgbClr val="C0C0C0"/>
              </a:solidFill>
            </a:endParaRPr>
          </a:p>
          <a:p>
            <a:r>
              <a:rPr lang="es-ES" sz="3200">
                <a:solidFill>
                  <a:srgbClr val="C0C0C0"/>
                </a:solidFill>
              </a:rPr>
              <a:t>		minj = i</a:t>
            </a:r>
          </a:p>
          <a:p>
            <a:r>
              <a:rPr lang="es-ES" sz="3200">
                <a:solidFill>
                  <a:srgbClr val="C0C0C0"/>
                </a:solidFill>
              </a:rPr>
              <a:t>		minx = T[i]</a:t>
            </a:r>
          </a:p>
          <a:p>
            <a:r>
              <a:rPr lang="es-ES" sz="3200">
                <a:solidFill>
                  <a:srgbClr val="C0C0C0"/>
                </a:solidFill>
              </a:rPr>
              <a:t>         	</a:t>
            </a:r>
            <a:r>
              <a:rPr lang="es-ES" sz="3200" i="1">
                <a:solidFill>
                  <a:srgbClr val="C0C0C0"/>
                </a:solidFill>
              </a:rPr>
              <a:t>for</a:t>
            </a:r>
            <a:r>
              <a:rPr lang="es-ES" sz="3200">
                <a:solidFill>
                  <a:srgbClr val="C0C0C0"/>
                </a:solidFill>
              </a:rPr>
              <a:t> j in range(i+1,n):</a:t>
            </a:r>
          </a:p>
          <a:p>
            <a:r>
              <a:rPr lang="es-ES" sz="3200">
                <a:solidFill>
                  <a:srgbClr val="C0C0C0"/>
                </a:solidFill>
              </a:rPr>
              <a:t>			</a:t>
            </a:r>
            <a:r>
              <a:rPr lang="es-ES" sz="3200" i="1">
                <a:solidFill>
                  <a:srgbClr val="C0C0C0"/>
                </a:solidFill>
              </a:rPr>
              <a:t>if</a:t>
            </a:r>
            <a:r>
              <a:rPr lang="es-ES" sz="3200">
                <a:solidFill>
                  <a:srgbClr val="C0C0C0"/>
                </a:solidFill>
              </a:rPr>
              <a:t> (T[j] &lt; minx):				         minj = j</a:t>
            </a:r>
          </a:p>
          <a:p>
            <a:r>
              <a:rPr lang="es-ES" sz="3200">
                <a:solidFill>
                  <a:srgbClr val="C0C0C0"/>
                </a:solidFill>
              </a:rPr>
              <a:t>	          		minx = T[j]</a:t>
            </a:r>
            <a:endParaRPr lang="es-ES" sz="3200" i="1">
              <a:solidFill>
                <a:srgbClr val="C0C0C0"/>
              </a:solidFill>
            </a:endParaRPr>
          </a:p>
          <a:p>
            <a:r>
              <a:rPr lang="es-ES" sz="3200">
                <a:solidFill>
                  <a:srgbClr val="C0C0C0"/>
                </a:solidFill>
              </a:rPr>
              <a:t>         T[minj] = T[i]</a:t>
            </a:r>
          </a:p>
          <a:p>
            <a:r>
              <a:rPr lang="es-ES" sz="3200">
                <a:solidFill>
                  <a:srgbClr val="C0C0C0"/>
                </a:solidFill>
              </a:rPr>
              <a:t>         T[i] = minx</a:t>
            </a:r>
          </a:p>
          <a:p>
            <a:endParaRPr lang="es-ES" sz="3200" i="1">
              <a:solidFill>
                <a:srgbClr val="C0C0C0"/>
              </a:solidFill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 rot="-1336960">
            <a:off x="-107950" y="387350"/>
            <a:ext cx="3559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4000">
                <a:solidFill>
                  <a:srgbClr val="33CC33"/>
                </a:solidFill>
              </a:rPr>
              <a:t>bucles incrustats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55650" y="1052513"/>
            <a:ext cx="427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3600">
                <a:solidFill>
                  <a:srgbClr val="FF0000"/>
                </a:solidFill>
              </a:rPr>
              <a:t>ordenació per selecció</a:t>
            </a:r>
            <a:endParaRPr lang="es-ES" sz="3600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2700338" y="4652963"/>
            <a:ext cx="77771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  <a:p>
            <a:r>
              <a:rPr lang="es-ES"/>
              <a:t>     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07975" y="4797425"/>
            <a:ext cx="70723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/>
              <a:t>anàlisi amb baròmetre (amb l’alternativa, if T[j] &lt; minx)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79388" y="1589088"/>
            <a:ext cx="3743325" cy="952500"/>
            <a:chOff x="340" y="1001"/>
            <a:chExt cx="2358" cy="600"/>
          </a:xfrm>
        </p:grpSpPr>
        <p:sp>
          <p:nvSpPr>
            <p:cNvPr id="21530" name="Rectangle 11"/>
            <p:cNvSpPr>
              <a:spLocks noChangeArrowheads="1"/>
            </p:cNvSpPr>
            <p:nvPr/>
          </p:nvSpPr>
          <p:spPr bwMode="auto">
            <a:xfrm>
              <a:off x="340" y="1083"/>
              <a:ext cx="235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3200"/>
                <a:t>T(n) = </a:t>
              </a:r>
              <a:r>
                <a:rPr lang="el-GR" sz="4000"/>
                <a:t>Σ</a:t>
              </a:r>
              <a:r>
                <a:rPr lang="es-ES" sz="3200"/>
                <a:t> (b + (n-i) c) </a:t>
              </a:r>
            </a:p>
          </p:txBody>
        </p:sp>
        <p:sp>
          <p:nvSpPr>
            <p:cNvPr id="21531" name="Rectangle 12"/>
            <p:cNvSpPr>
              <a:spLocks noChangeArrowheads="1"/>
            </p:cNvSpPr>
            <p:nvPr/>
          </p:nvSpPr>
          <p:spPr bwMode="auto">
            <a:xfrm>
              <a:off x="1111" y="1389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i=1</a:t>
              </a:r>
            </a:p>
          </p:txBody>
        </p:sp>
        <p:sp>
          <p:nvSpPr>
            <p:cNvPr id="21532" name="Rectangle 13"/>
            <p:cNvSpPr>
              <a:spLocks noChangeArrowheads="1"/>
            </p:cNvSpPr>
            <p:nvPr/>
          </p:nvSpPr>
          <p:spPr bwMode="auto">
            <a:xfrm>
              <a:off x="1091" y="1001"/>
              <a:ext cx="2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n-1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042988" y="2557463"/>
            <a:ext cx="3398837" cy="920750"/>
            <a:chOff x="657" y="1611"/>
            <a:chExt cx="2141" cy="580"/>
          </a:xfrm>
        </p:grpSpPr>
        <p:sp>
          <p:nvSpPr>
            <p:cNvPr id="21525" name="Rectangle 15"/>
            <p:cNvSpPr>
              <a:spLocks noChangeArrowheads="1"/>
            </p:cNvSpPr>
            <p:nvPr/>
          </p:nvSpPr>
          <p:spPr bwMode="auto">
            <a:xfrm>
              <a:off x="657" y="1673"/>
              <a:ext cx="214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3200"/>
                <a:t>= </a:t>
              </a:r>
              <a:r>
                <a:rPr lang="el-GR" sz="4000"/>
                <a:t>Σ</a:t>
              </a:r>
              <a:r>
                <a:rPr lang="es-ES" sz="3200"/>
                <a:t> (b + cn) – c </a:t>
              </a:r>
              <a:r>
                <a:rPr lang="el-GR" sz="4000"/>
                <a:t>Σ</a:t>
              </a:r>
              <a:r>
                <a:rPr lang="es-ES" sz="3200"/>
                <a:t> i</a:t>
              </a:r>
            </a:p>
          </p:txBody>
        </p:sp>
        <p:sp>
          <p:nvSpPr>
            <p:cNvPr id="21526" name="Rectangle 16"/>
            <p:cNvSpPr>
              <a:spLocks noChangeArrowheads="1"/>
            </p:cNvSpPr>
            <p:nvPr/>
          </p:nvSpPr>
          <p:spPr bwMode="auto">
            <a:xfrm>
              <a:off x="884" y="1979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i=1</a:t>
              </a:r>
            </a:p>
          </p:txBody>
        </p:sp>
        <p:sp>
          <p:nvSpPr>
            <p:cNvPr id="21527" name="Rectangle 17"/>
            <p:cNvSpPr>
              <a:spLocks noChangeArrowheads="1"/>
            </p:cNvSpPr>
            <p:nvPr/>
          </p:nvSpPr>
          <p:spPr bwMode="auto">
            <a:xfrm>
              <a:off x="2381" y="1979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i=1</a:t>
              </a:r>
            </a:p>
          </p:txBody>
        </p:sp>
        <p:sp>
          <p:nvSpPr>
            <p:cNvPr id="21528" name="Rectangle 18"/>
            <p:cNvSpPr>
              <a:spLocks noChangeArrowheads="1"/>
            </p:cNvSpPr>
            <p:nvPr/>
          </p:nvSpPr>
          <p:spPr bwMode="auto">
            <a:xfrm>
              <a:off x="884" y="1616"/>
              <a:ext cx="2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n-1</a:t>
              </a:r>
            </a:p>
          </p:txBody>
        </p:sp>
        <p:sp>
          <p:nvSpPr>
            <p:cNvPr id="21529" name="Rectangle 19"/>
            <p:cNvSpPr>
              <a:spLocks noChangeArrowheads="1"/>
            </p:cNvSpPr>
            <p:nvPr/>
          </p:nvSpPr>
          <p:spPr bwMode="auto">
            <a:xfrm>
              <a:off x="2381" y="1611"/>
              <a:ext cx="2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n-1</a:t>
              </a:r>
            </a:p>
          </p:txBody>
        </p:sp>
      </p:grp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1060450" y="3546475"/>
            <a:ext cx="5343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3200"/>
              <a:t>= (n-1) (b + cn) – c(n-1)(n-2)/2 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1052513" y="4138613"/>
            <a:ext cx="523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3200"/>
              <a:t>= cn</a:t>
            </a:r>
            <a:r>
              <a:rPr lang="es-ES" sz="3200" baseline="30000"/>
              <a:t>2</a:t>
            </a:r>
            <a:r>
              <a:rPr lang="es-ES" sz="3200"/>
              <a:t>/2 + (2b-c)n/2 – b = </a:t>
            </a:r>
            <a:r>
              <a:rPr lang="el-GR" sz="3200">
                <a:cs typeface="Times New Roman" pitchFamily="18" charset="0"/>
              </a:rPr>
              <a:t>Θ</a:t>
            </a:r>
            <a:r>
              <a:rPr lang="es-ES" sz="3200"/>
              <a:t>(n</a:t>
            </a:r>
            <a:r>
              <a:rPr lang="es-ES" sz="3200" baseline="30000"/>
              <a:t>2</a:t>
            </a:r>
            <a:r>
              <a:rPr lang="es-ES" sz="3200"/>
              <a:t>)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23850" y="5300663"/>
            <a:ext cx="8008938" cy="912812"/>
            <a:chOff x="204" y="3339"/>
            <a:chExt cx="5045" cy="575"/>
          </a:xfrm>
        </p:grpSpPr>
        <p:sp>
          <p:nvSpPr>
            <p:cNvPr id="21516" name="Rectangle 9"/>
            <p:cNvSpPr>
              <a:spLocks noChangeArrowheads="1"/>
            </p:cNvSpPr>
            <p:nvPr/>
          </p:nvSpPr>
          <p:spPr bwMode="auto">
            <a:xfrm>
              <a:off x="204" y="3397"/>
              <a:ext cx="504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s-ES" sz="3200"/>
                <a:t>T(n) = </a:t>
              </a:r>
              <a:r>
                <a:rPr lang="el-GR" sz="4000"/>
                <a:t>Σ</a:t>
              </a:r>
              <a:r>
                <a:rPr lang="es-ES" sz="3200"/>
                <a:t> </a:t>
              </a:r>
              <a:r>
                <a:rPr lang="el-GR" sz="4000"/>
                <a:t>Σ</a:t>
              </a:r>
              <a:r>
                <a:rPr lang="es-ES" sz="3200"/>
                <a:t> 1 = </a:t>
              </a:r>
              <a:r>
                <a:rPr lang="el-GR" sz="4000"/>
                <a:t>Σ</a:t>
              </a:r>
              <a:r>
                <a:rPr lang="es-ES" sz="3200"/>
                <a:t> (n-i) = </a:t>
              </a:r>
              <a:r>
                <a:rPr lang="el-GR" sz="4000"/>
                <a:t>Σ</a:t>
              </a:r>
              <a:r>
                <a:rPr lang="es-ES" sz="3200"/>
                <a:t> k = n(n-1)/2 = </a:t>
              </a:r>
              <a:r>
                <a:rPr lang="el-GR" sz="3200">
                  <a:cs typeface="Times New Roman" pitchFamily="18" charset="0"/>
                </a:rPr>
                <a:t>Θ</a:t>
              </a:r>
              <a:r>
                <a:rPr lang="es-ES" sz="3200"/>
                <a:t>(n</a:t>
              </a:r>
              <a:r>
                <a:rPr lang="es-ES" sz="3200" baseline="30000"/>
                <a:t>2</a:t>
              </a:r>
              <a:r>
                <a:rPr lang="es-ES" sz="3200"/>
                <a:t>)</a:t>
              </a:r>
            </a:p>
          </p:txBody>
        </p:sp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959" y="3702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i=1</a:t>
              </a:r>
            </a:p>
          </p:txBody>
        </p:sp>
        <p:sp>
          <p:nvSpPr>
            <p:cNvPr id="21518" name="Rectangle 24"/>
            <p:cNvSpPr>
              <a:spLocks noChangeArrowheads="1"/>
            </p:cNvSpPr>
            <p:nvPr/>
          </p:nvSpPr>
          <p:spPr bwMode="auto">
            <a:xfrm>
              <a:off x="975" y="3339"/>
              <a:ext cx="2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n-1</a:t>
              </a:r>
            </a:p>
          </p:txBody>
        </p:sp>
        <p:sp>
          <p:nvSpPr>
            <p:cNvPr id="21519" name="Rectangle 25"/>
            <p:cNvSpPr>
              <a:spLocks noChangeArrowheads="1"/>
            </p:cNvSpPr>
            <p:nvPr/>
          </p:nvSpPr>
          <p:spPr bwMode="auto">
            <a:xfrm>
              <a:off x="1202" y="3702"/>
              <a:ext cx="3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j=i+1</a:t>
              </a:r>
            </a:p>
          </p:txBody>
        </p:sp>
        <p:sp>
          <p:nvSpPr>
            <p:cNvPr id="21520" name="Rectangle 26"/>
            <p:cNvSpPr>
              <a:spLocks noChangeArrowheads="1"/>
            </p:cNvSpPr>
            <p:nvPr/>
          </p:nvSpPr>
          <p:spPr bwMode="auto">
            <a:xfrm>
              <a:off x="1203" y="3339"/>
              <a:ext cx="2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n-1</a:t>
              </a:r>
            </a:p>
          </p:txBody>
        </p:sp>
        <p:sp>
          <p:nvSpPr>
            <p:cNvPr id="21521" name="Rectangle 28"/>
            <p:cNvSpPr>
              <a:spLocks noChangeArrowheads="1"/>
            </p:cNvSpPr>
            <p:nvPr/>
          </p:nvSpPr>
          <p:spPr bwMode="auto">
            <a:xfrm>
              <a:off x="1857" y="3692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i=1</a:t>
              </a:r>
            </a:p>
          </p:txBody>
        </p:sp>
        <p:sp>
          <p:nvSpPr>
            <p:cNvPr id="21522" name="Rectangle 29"/>
            <p:cNvSpPr>
              <a:spLocks noChangeArrowheads="1"/>
            </p:cNvSpPr>
            <p:nvPr/>
          </p:nvSpPr>
          <p:spPr bwMode="auto">
            <a:xfrm>
              <a:off x="1867" y="3339"/>
              <a:ext cx="2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n-1</a:t>
              </a:r>
            </a:p>
          </p:txBody>
        </p:sp>
        <p:sp>
          <p:nvSpPr>
            <p:cNvPr id="21523" name="Rectangle 30"/>
            <p:cNvSpPr>
              <a:spLocks noChangeArrowheads="1"/>
            </p:cNvSpPr>
            <p:nvPr/>
          </p:nvSpPr>
          <p:spPr bwMode="auto">
            <a:xfrm>
              <a:off x="2835" y="3702"/>
              <a:ext cx="3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k=1</a:t>
              </a:r>
            </a:p>
          </p:txBody>
        </p:sp>
        <p:sp>
          <p:nvSpPr>
            <p:cNvPr id="21524" name="Rectangle 31"/>
            <p:cNvSpPr>
              <a:spLocks noChangeArrowheads="1"/>
            </p:cNvSpPr>
            <p:nvPr/>
          </p:nvSpPr>
          <p:spPr bwMode="auto">
            <a:xfrm>
              <a:off x="2845" y="3345"/>
              <a:ext cx="2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n-1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0" grpId="0"/>
      <p:bldP spid="11272" grpId="0"/>
      <p:bldP spid="11285" grpId="0"/>
      <p:bldP spid="112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 rot="961119">
            <a:off x="3567113" y="1076325"/>
            <a:ext cx="60293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3200">
                <a:solidFill>
                  <a:srgbClr val="C0C0C0"/>
                </a:solidFill>
              </a:rPr>
              <a:t>def insercio(T):</a:t>
            </a:r>
          </a:p>
          <a:p>
            <a:r>
              <a:rPr lang="es-ES" sz="3200">
                <a:solidFill>
                  <a:srgbClr val="C0C0C0"/>
                </a:solidFill>
              </a:rPr>
              <a:t>	</a:t>
            </a:r>
            <a:r>
              <a:rPr lang="es-ES" sz="3200" i="1">
                <a:solidFill>
                  <a:srgbClr val="C0C0C0"/>
                </a:solidFill>
              </a:rPr>
              <a:t>for</a:t>
            </a:r>
            <a:r>
              <a:rPr lang="es-ES" sz="3200">
                <a:solidFill>
                  <a:srgbClr val="C0C0C0"/>
                </a:solidFill>
              </a:rPr>
              <a:t> i in range(1,n):</a:t>
            </a:r>
          </a:p>
          <a:p>
            <a:r>
              <a:rPr lang="es-ES" sz="3200" i="1">
                <a:solidFill>
                  <a:srgbClr val="C0C0C0"/>
                </a:solidFill>
              </a:rPr>
              <a:t>		</a:t>
            </a:r>
            <a:r>
              <a:rPr lang="es-ES" sz="3200">
                <a:solidFill>
                  <a:srgbClr val="C0C0C0"/>
                </a:solidFill>
              </a:rPr>
              <a:t>x = T[i]</a:t>
            </a:r>
          </a:p>
          <a:p>
            <a:r>
              <a:rPr lang="es-ES" sz="3200">
                <a:solidFill>
                  <a:srgbClr val="C0C0C0"/>
                </a:solidFill>
              </a:rPr>
              <a:t>		j = i – 1</a:t>
            </a:r>
          </a:p>
          <a:p>
            <a:r>
              <a:rPr lang="es-ES" sz="3200" i="1">
                <a:solidFill>
                  <a:srgbClr val="C0C0C0"/>
                </a:solidFill>
              </a:rPr>
              <a:t>		while</a:t>
            </a:r>
            <a:r>
              <a:rPr lang="es-ES" sz="3200">
                <a:solidFill>
                  <a:srgbClr val="C0C0C0"/>
                </a:solidFill>
              </a:rPr>
              <a:t> (j&gt;0 and x&lt;T[j]):</a:t>
            </a:r>
            <a:endParaRPr lang="es-ES" sz="3200" i="1">
              <a:solidFill>
                <a:srgbClr val="C0C0C0"/>
              </a:solidFill>
            </a:endParaRPr>
          </a:p>
          <a:p>
            <a:r>
              <a:rPr lang="es-ES" sz="3200">
                <a:solidFill>
                  <a:srgbClr val="C0C0C0"/>
                </a:solidFill>
              </a:rPr>
              <a:t>			T[j+1] = T[j]</a:t>
            </a:r>
          </a:p>
          <a:p>
            <a:r>
              <a:rPr lang="es-ES" sz="3200">
                <a:solidFill>
                  <a:srgbClr val="C0C0C0"/>
                </a:solidFill>
              </a:rPr>
              <a:t>			j = j – 1</a:t>
            </a:r>
          </a:p>
          <a:p>
            <a:endParaRPr lang="es-ES" sz="3200">
              <a:solidFill>
                <a:srgbClr val="C0C0C0"/>
              </a:solidFill>
            </a:endParaRPr>
          </a:p>
          <a:p>
            <a:r>
              <a:rPr lang="es-ES" sz="3200">
                <a:solidFill>
                  <a:srgbClr val="C0C0C0"/>
                </a:solidFill>
              </a:rPr>
              <a:t>		T[j + 1] = x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 rot="-1007902">
            <a:off x="323850" y="476250"/>
            <a:ext cx="3559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4000">
                <a:solidFill>
                  <a:srgbClr val="33CC33"/>
                </a:solidFill>
              </a:rPr>
              <a:t>bucles incrustats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55650" y="1268413"/>
            <a:ext cx="424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3600">
                <a:solidFill>
                  <a:srgbClr val="FF0000"/>
                </a:solidFill>
              </a:rPr>
              <a:t>ordenació per inserció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93688" y="1989138"/>
            <a:ext cx="7826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/>
              <a:t>anàlisi amb baròmetre (amb la iterativa, mentre (j&gt;0 i x&lt;T[j]). 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61950" y="2708275"/>
            <a:ext cx="59690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 b="1"/>
              <a:t>cas pitjor</a:t>
            </a:r>
            <a:r>
              <a:rPr lang="es-ES"/>
              <a:t> → sempre sortim per que j arriba a 0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81038" y="3141663"/>
            <a:ext cx="5032375" cy="1008062"/>
            <a:chOff x="429" y="1979"/>
            <a:chExt cx="3170" cy="635"/>
          </a:xfrm>
        </p:grpSpPr>
        <p:sp>
          <p:nvSpPr>
            <p:cNvPr id="22538" name="Rectangle 9"/>
            <p:cNvSpPr>
              <a:spLocks noChangeArrowheads="1"/>
            </p:cNvSpPr>
            <p:nvPr/>
          </p:nvSpPr>
          <p:spPr bwMode="auto">
            <a:xfrm>
              <a:off x="429" y="2036"/>
              <a:ext cx="317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4000"/>
                <a:t>Σ</a:t>
              </a:r>
              <a:r>
                <a:rPr lang="es-ES" sz="3200"/>
                <a:t> i = n (n+1) / 2  - 1  = </a:t>
              </a:r>
              <a:r>
                <a:rPr lang="el-GR" sz="3200">
                  <a:cs typeface="Times New Roman" pitchFamily="18" charset="0"/>
                </a:rPr>
                <a:t>Θ</a:t>
              </a:r>
              <a:r>
                <a:rPr lang="es-ES" sz="3200"/>
                <a:t>(n</a:t>
              </a:r>
              <a:r>
                <a:rPr lang="es-ES" sz="3200" baseline="30000"/>
                <a:t>2</a:t>
              </a:r>
              <a:r>
                <a:rPr lang="es-ES" sz="3200"/>
                <a:t>) </a:t>
              </a:r>
            </a:p>
          </p:txBody>
        </p:sp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431" y="2402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i=2</a:t>
              </a:r>
            </a:p>
          </p:txBody>
        </p:sp>
        <p:sp>
          <p:nvSpPr>
            <p:cNvPr id="22540" name="Rectangle 11"/>
            <p:cNvSpPr>
              <a:spLocks noChangeArrowheads="1"/>
            </p:cNvSpPr>
            <p:nvPr/>
          </p:nvSpPr>
          <p:spPr bwMode="auto">
            <a:xfrm>
              <a:off x="476" y="197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n</a:t>
              </a:r>
            </a:p>
          </p:txBody>
        </p:sp>
      </p:grp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349250" y="4637088"/>
            <a:ext cx="26844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 b="1"/>
              <a:t>cas millor</a:t>
            </a:r>
            <a:r>
              <a:rPr lang="es-ES"/>
              <a:t> → </a:t>
            </a:r>
            <a:r>
              <a:rPr lang="el-GR" sz="3200">
                <a:cs typeface="Times New Roman" pitchFamily="18" charset="0"/>
              </a:rPr>
              <a:t>Θ</a:t>
            </a:r>
            <a:r>
              <a:rPr lang="es-ES" sz="3200"/>
              <a:t>(n)</a:t>
            </a:r>
            <a:endParaRPr lang="el-GR" sz="3200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 rot="309692">
            <a:off x="1116013" y="4149725"/>
            <a:ext cx="684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accent2"/>
                </a:solidFill>
              </a:rPr>
              <a:t>o sigui, que el vector estava ordenat decreixentment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4" grpId="0"/>
      <p:bldP spid="12295" grpId="0"/>
      <p:bldP spid="12296" grpId="0"/>
      <p:bldP spid="12300" grpId="0"/>
      <p:bldP spid="123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 rot="-442228">
            <a:off x="34925" y="266700"/>
            <a:ext cx="424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3600">
                <a:solidFill>
                  <a:srgbClr val="FF0000"/>
                </a:solidFill>
              </a:rPr>
              <a:t>ordenació per inserció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55650" y="1100138"/>
            <a:ext cx="16144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s-ES" b="1"/>
              <a:t>cas mig</a:t>
            </a:r>
            <a:r>
              <a:rPr lang="es-ES"/>
              <a:t> → 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339975" y="1052513"/>
            <a:ext cx="585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/>
              <a:t>cal distribució de P (fort impacte en l’anàlisi). 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49263" y="1998663"/>
            <a:ext cx="851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suposem distribució uniforme i que no hi ha elements repetits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 rot="333179">
            <a:off x="2124075" y="2565400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solidFill>
                  <a:schemeClr val="accent2"/>
                </a:solidFill>
              </a:rPr>
              <a:t>tenim n! permutacions → es podria resoldre fent la mitja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23850" y="3259138"/>
            <a:ext cx="792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diguem k al lloc on anirà T[i] → k </a:t>
            </a:r>
            <a:r>
              <a:rPr lang="ru-RU"/>
              <a:t>Є</a:t>
            </a:r>
            <a:r>
              <a:rPr lang="es-ES"/>
              <a:t> [1,i], i es distribueix 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 rot="-469281">
            <a:off x="323850" y="3860800"/>
            <a:ext cx="459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3200"/>
              <a:t>k~U[1,i] → p(k) = 1/i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771775" y="4421188"/>
            <a:ext cx="6048375" cy="936625"/>
            <a:chOff x="1746" y="2785"/>
            <a:chExt cx="3810" cy="590"/>
          </a:xfrm>
        </p:grpSpPr>
        <p:sp>
          <p:nvSpPr>
            <p:cNvPr id="23567" name="Rectangle 11"/>
            <p:cNvSpPr>
              <a:spLocks noChangeArrowheads="1"/>
            </p:cNvSpPr>
            <p:nvPr/>
          </p:nvSpPr>
          <p:spPr bwMode="auto">
            <a:xfrm>
              <a:off x="1746" y="2852"/>
              <a:ext cx="381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3200"/>
                <a:t>c</a:t>
              </a:r>
              <a:r>
                <a:rPr lang="es-ES" sz="3200" baseline="-25000"/>
                <a:t>i</a:t>
              </a:r>
              <a:r>
                <a:rPr lang="es-ES" sz="3200"/>
                <a:t> = (1/i) </a:t>
              </a:r>
              <a:r>
                <a:rPr lang="el-GR" sz="4000"/>
                <a:t>Σ</a:t>
              </a:r>
              <a:r>
                <a:rPr lang="es-ES" sz="3200"/>
                <a:t> i – k + 1 = (i + 1) / 2</a:t>
              </a:r>
              <a:endParaRPr lang="es-ES" sz="3200">
                <a:cs typeface="Times New Roman" pitchFamily="18" charset="0"/>
              </a:endParaRPr>
            </a:p>
          </p:txBody>
        </p:sp>
        <p:sp>
          <p:nvSpPr>
            <p:cNvPr id="23568" name="Rectangle 14"/>
            <p:cNvSpPr>
              <a:spLocks noChangeArrowheads="1"/>
            </p:cNvSpPr>
            <p:nvPr/>
          </p:nvSpPr>
          <p:spPr bwMode="auto">
            <a:xfrm>
              <a:off x="2689" y="3163"/>
              <a:ext cx="3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k=1</a:t>
              </a:r>
            </a:p>
          </p:txBody>
        </p:sp>
        <p:sp>
          <p:nvSpPr>
            <p:cNvPr id="23569" name="Rectangle 15"/>
            <p:cNvSpPr>
              <a:spLocks noChangeArrowheads="1"/>
            </p:cNvSpPr>
            <p:nvPr/>
          </p:nvSpPr>
          <p:spPr bwMode="auto">
            <a:xfrm>
              <a:off x="2754" y="2785"/>
              <a:ext cx="1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i</a:t>
              </a:r>
            </a:p>
          </p:txBody>
        </p:sp>
      </p:grp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508000" y="5013325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/>
              <a:t>i, en total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28888" y="5300663"/>
            <a:ext cx="6045200" cy="984250"/>
            <a:chOff x="505" y="3430"/>
            <a:chExt cx="3808" cy="620"/>
          </a:xfrm>
        </p:grpSpPr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519" y="3533"/>
              <a:ext cx="379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l-GR" sz="4000"/>
                <a:t>Σ</a:t>
              </a:r>
              <a:r>
                <a:rPr lang="es-ES" sz="3200"/>
                <a:t> (i+1) / 2 = (n-1) (n-4) / 4 = </a:t>
              </a:r>
              <a:r>
                <a:rPr lang="el-GR" sz="3200"/>
                <a:t>Θ</a:t>
              </a:r>
              <a:r>
                <a:rPr lang="es-ES" sz="3200"/>
                <a:t>(n</a:t>
              </a:r>
              <a:r>
                <a:rPr lang="es-ES" sz="3200" baseline="30000"/>
                <a:t>2</a:t>
              </a:r>
              <a:r>
                <a:rPr lang="es-ES" sz="3200"/>
                <a:t>) </a:t>
              </a:r>
              <a:endParaRPr lang="el-GR" sz="3200"/>
            </a:p>
          </p:txBody>
        </p:sp>
        <p:sp>
          <p:nvSpPr>
            <p:cNvPr id="23565" name="Rectangle 17"/>
            <p:cNvSpPr>
              <a:spLocks noChangeArrowheads="1"/>
            </p:cNvSpPr>
            <p:nvPr/>
          </p:nvSpPr>
          <p:spPr bwMode="auto">
            <a:xfrm>
              <a:off x="505" y="383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i=2</a:t>
              </a:r>
            </a:p>
          </p:txBody>
        </p:sp>
        <p:sp>
          <p:nvSpPr>
            <p:cNvPr id="23566" name="Rectangle 18"/>
            <p:cNvSpPr>
              <a:spLocks noChangeArrowheads="1"/>
            </p:cNvSpPr>
            <p:nvPr/>
          </p:nvSpPr>
          <p:spPr bwMode="auto">
            <a:xfrm>
              <a:off x="567" y="343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8" grpId="0"/>
      <p:bldP spid="13319" grpId="0"/>
      <p:bldP spid="13320" grpId="0"/>
      <p:bldP spid="13321" grpId="0"/>
      <p:bldP spid="13322" grpId="0"/>
      <p:bldP spid="133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5"/>
          <p:cNvSpPr txBox="1">
            <a:spLocks noChangeArrowheads="1"/>
          </p:cNvSpPr>
          <p:nvPr/>
        </p:nvSpPr>
        <p:spPr bwMode="auto">
          <a:xfrm>
            <a:off x="1258888" y="720725"/>
            <a:ext cx="6480175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600"/>
              <a:t>eficiència</a:t>
            </a:r>
          </a:p>
          <a:p>
            <a:pPr algn="ctr"/>
            <a:r>
              <a:rPr lang="es-ES" sz="10600"/>
              <a:t>en </a:t>
            </a:r>
          </a:p>
          <a:p>
            <a:pPr algn="ctr"/>
            <a:r>
              <a:rPr lang="es-ES" sz="10600"/>
              <a:t>recursius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323850" y="260350"/>
            <a:ext cx="446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07950" y="44450"/>
            <a:ext cx="33829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5400">
                <a:solidFill>
                  <a:srgbClr val="FF0000"/>
                </a:solidFill>
              </a:rPr>
              <a:t>recurrència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827088" y="1268413"/>
            <a:ext cx="76327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equació que relaciona una dependència d’una variable independent </a:t>
            </a:r>
            <a:r>
              <a:rPr lang="ru-RU">
                <a:cs typeface="Times New Roman" pitchFamily="18" charset="0"/>
              </a:rPr>
              <a:t>Є</a:t>
            </a:r>
            <a:r>
              <a:rPr lang="es-ES">
                <a:cs typeface="Times New Roman" pitchFamily="18" charset="0"/>
              </a:rPr>
              <a:t> </a:t>
            </a:r>
            <a:r>
              <a:rPr lang="es-ES" b="1">
                <a:cs typeface="Times New Roman" pitchFamily="18" charset="0"/>
              </a:rPr>
              <a:t>Z</a:t>
            </a:r>
            <a:r>
              <a:rPr lang="es-ES" b="1" baseline="30000">
                <a:cs typeface="Times New Roman" pitchFamily="18" charset="0"/>
              </a:rPr>
              <a:t>+</a:t>
            </a:r>
            <a:r>
              <a:rPr lang="es-ES"/>
              <a:t>, amb la mateixa dependència per un valor (diferent i inferior) de la mateixa variable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692275" y="2852738"/>
            <a:ext cx="5040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400" i="1"/>
              <a:t>f(n) = a f(n-c) + g(n)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692275" y="4322763"/>
            <a:ext cx="52562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400" i="1"/>
              <a:t>f(n) = a f(n/b) + g(n)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795963" y="3394075"/>
            <a:ext cx="395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accent2"/>
                </a:solidFill>
              </a:rPr>
              <a:t>recurrències substractores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867400" y="4868863"/>
            <a:ext cx="2954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accent2"/>
                </a:solidFill>
              </a:rPr>
              <a:t>recurrències divisores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 rot="-1316922">
            <a:off x="34925" y="4292600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>
                <a:solidFill>
                  <a:srgbClr val="CC9900"/>
                </a:solidFill>
                <a:latin typeface="Adler" pitchFamily="2" charset="0"/>
              </a:rPr>
              <a:t>aquesta és més maca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1" grpId="0"/>
      <p:bldP spid="16392" grpId="0"/>
      <p:bldP spid="16393" grpId="0"/>
      <p:bldP spid="16394" grpId="0"/>
      <p:bldP spid="1639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4925" y="44450"/>
            <a:ext cx="33829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5400"/>
              <a:t>recursivitat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9750" y="1341438"/>
            <a:ext cx="7777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una funció és recursiva si en algun cas es crida a ella mateixa 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201988" y="2133600"/>
            <a:ext cx="2233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ha de tenir casos 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900113" y="2924175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els casos han de dependre d’alguna cosa que pugui variar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195513" y="3716338"/>
            <a:ext cx="424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la funció ha de tenir paràmetres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84213" y="4437063"/>
            <a:ext cx="8208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la seqüència (finita) de valors que pren el paràmetre en una crida ha de convergir en algun dels valors d’algun cas trivial 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 rot="-598677">
            <a:off x="5508625" y="2060575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</a:rPr>
              <a:t>cas trivial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140200" y="1773238"/>
            <a:ext cx="0" cy="3603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4140200" y="2565400"/>
            <a:ext cx="0" cy="3603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4140200" y="3357563"/>
            <a:ext cx="0" cy="3603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4140200" y="4149725"/>
            <a:ext cx="0" cy="3603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15366" grpId="0"/>
      <p:bldP spid="15367" grpId="0"/>
      <p:bldP spid="15368" grpId="0"/>
      <p:bldP spid="15369" grpId="0"/>
      <p:bldP spid="15370" grpId="0"/>
      <p:bldP spid="15373" grpId="0" animBg="1"/>
      <p:bldP spid="15374" grpId="0" animBg="1"/>
      <p:bldP spid="15375" grpId="0" animBg="1"/>
      <p:bldP spid="153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 rot="-273437">
            <a:off x="141288" y="122238"/>
            <a:ext cx="663098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800">
                <a:solidFill>
                  <a:srgbClr val="33CC33"/>
                </a:solidFill>
              </a:rPr>
              <a:t>recursivitat substractora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 rot="519956">
            <a:off x="3873500" y="1325563"/>
            <a:ext cx="51958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s-ES" sz="2800" i="1">
                <a:solidFill>
                  <a:schemeClr val="bg2"/>
                </a:solidFill>
              </a:rPr>
              <a:t>def</a:t>
            </a:r>
            <a:r>
              <a:rPr lang="es-ES" sz="2800">
                <a:solidFill>
                  <a:schemeClr val="bg2"/>
                </a:solidFill>
              </a:rPr>
              <a:t> factorial(n):</a:t>
            </a:r>
            <a:endParaRPr lang="es-ES" sz="2800" i="1">
              <a:solidFill>
                <a:schemeClr val="bg2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s-ES" sz="2800">
                <a:solidFill>
                  <a:schemeClr val="bg2"/>
                </a:solidFill>
              </a:rPr>
              <a:t>	</a:t>
            </a:r>
            <a:r>
              <a:rPr lang="es-ES" sz="2800" i="1">
                <a:solidFill>
                  <a:schemeClr val="bg2"/>
                </a:solidFill>
              </a:rPr>
              <a:t>if</a:t>
            </a:r>
            <a:r>
              <a:rPr lang="es-ES" sz="2800">
                <a:solidFill>
                  <a:schemeClr val="bg2"/>
                </a:solidFill>
              </a:rPr>
              <a:t> (n == 1):</a:t>
            </a:r>
          </a:p>
          <a:p>
            <a:pPr algn="just">
              <a:spcBef>
                <a:spcPct val="20000"/>
              </a:spcBef>
            </a:pPr>
            <a:r>
              <a:rPr lang="es-ES" sz="2800">
                <a:solidFill>
                  <a:schemeClr val="bg2"/>
                </a:solidFill>
              </a:rPr>
              <a:t>		</a:t>
            </a:r>
            <a:r>
              <a:rPr lang="es-ES" sz="2800" i="1">
                <a:solidFill>
                  <a:schemeClr val="bg2"/>
                </a:solidFill>
              </a:rPr>
              <a:t>return</a:t>
            </a:r>
            <a:r>
              <a:rPr lang="es-ES" sz="2800">
                <a:solidFill>
                  <a:schemeClr val="bg2"/>
                </a:solidFill>
              </a:rPr>
              <a:t> 1</a:t>
            </a:r>
          </a:p>
          <a:p>
            <a:pPr algn="just">
              <a:spcBef>
                <a:spcPct val="20000"/>
              </a:spcBef>
            </a:pPr>
            <a:endParaRPr lang="es-ES">
              <a:solidFill>
                <a:schemeClr val="bg2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s-ES" sz="2800">
                <a:solidFill>
                  <a:schemeClr val="bg2"/>
                </a:solidFill>
              </a:rPr>
              <a:t>	</a:t>
            </a:r>
            <a:r>
              <a:rPr lang="es-ES" sz="2800" i="1">
                <a:solidFill>
                  <a:schemeClr val="bg2"/>
                </a:solidFill>
              </a:rPr>
              <a:t>return</a:t>
            </a:r>
            <a:r>
              <a:rPr lang="es-ES" sz="2800">
                <a:solidFill>
                  <a:schemeClr val="bg2"/>
                </a:solidFill>
              </a:rPr>
              <a:t>  n * factorial(n-1)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068763" y="566738"/>
            <a:ext cx="54721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000" i="1"/>
              <a:t>T(n) = a T(n-c) + </a:t>
            </a:r>
            <a:r>
              <a:rPr lang="el-GR" sz="4000" i="1"/>
              <a:t>Θ</a:t>
            </a:r>
            <a:r>
              <a:rPr lang="es-ES" sz="4000" i="1"/>
              <a:t>(n</a:t>
            </a:r>
            <a:r>
              <a:rPr lang="es-ES" sz="4000" i="1" baseline="30000"/>
              <a:t>k</a:t>
            </a:r>
            <a:r>
              <a:rPr lang="es-ES" sz="4000" i="1"/>
              <a:t>)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68313" y="1557338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T(n-1) +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468313" y="2276475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T(n-2) + 2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468313" y="4006850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T(n-i) + i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1619250" y="3502025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/>
              <a:t>...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1619250" y="4799013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i="1"/>
              <a:t>...</a:t>
            </a:r>
            <a:r>
              <a:rPr lang="es-ES" i="1" baseline="30000"/>
              <a:t>( i = n - 1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539750" y="5446713"/>
            <a:ext cx="324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T(1) + (n-1)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3779838" y="5370513"/>
            <a:ext cx="1368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 i="1"/>
              <a:t>= </a:t>
            </a:r>
            <a:r>
              <a:rPr lang="el-GR" sz="3200" i="1"/>
              <a:t>Θ</a:t>
            </a:r>
            <a:r>
              <a:rPr lang="es-ES" sz="3200" i="1"/>
              <a:t>(n)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468313" y="6021388"/>
            <a:ext cx="727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per aquest tipus de recursivitat, ens interessen </a:t>
            </a:r>
            <a:r>
              <a:rPr lang="es-ES" i="1"/>
              <a:t>a, c</a:t>
            </a:r>
            <a:r>
              <a:rPr lang="es-ES"/>
              <a:t> i </a:t>
            </a:r>
            <a:r>
              <a:rPr lang="es-ES" i="1"/>
              <a:t>k</a:t>
            </a:r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5076825" y="5446713"/>
            <a:ext cx="217488" cy="146050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5435600" y="5230813"/>
            <a:ext cx="504825" cy="360362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6119813" y="3933825"/>
            <a:ext cx="3348037" cy="2374900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ES" sz="1800" i="1">
                <a:solidFill>
                  <a:srgbClr val="33CC33"/>
                </a:solidFill>
              </a:rPr>
              <a:t>def</a:t>
            </a:r>
            <a:r>
              <a:rPr lang="es-ES" sz="1800">
                <a:solidFill>
                  <a:srgbClr val="33CC33"/>
                </a:solidFill>
              </a:rPr>
              <a:t> factorial(n):</a:t>
            </a:r>
            <a:endParaRPr lang="es-ES" sz="1800" i="1">
              <a:solidFill>
                <a:srgbClr val="33CC33"/>
              </a:solidFill>
            </a:endParaRPr>
          </a:p>
          <a:p>
            <a:r>
              <a:rPr lang="es-ES" sz="1800">
                <a:solidFill>
                  <a:srgbClr val="33CC33"/>
                </a:solidFill>
              </a:rPr>
              <a:t>    ret = 1;</a:t>
            </a:r>
          </a:p>
          <a:p>
            <a:r>
              <a:rPr lang="es-ES" sz="1800">
                <a:solidFill>
                  <a:srgbClr val="33CC33"/>
                </a:solidFill>
              </a:rPr>
              <a:t>    </a:t>
            </a:r>
            <a:r>
              <a:rPr lang="es-ES" sz="1800" i="1">
                <a:solidFill>
                  <a:srgbClr val="33CC33"/>
                </a:solidFill>
              </a:rPr>
              <a:t>for</a:t>
            </a:r>
            <a:r>
              <a:rPr lang="es-ES" sz="1800">
                <a:solidFill>
                  <a:srgbClr val="33CC33"/>
                </a:solidFill>
              </a:rPr>
              <a:t>  i in range(2,n):</a:t>
            </a:r>
            <a:endParaRPr lang="es-ES" sz="1800" i="1">
              <a:solidFill>
                <a:srgbClr val="33CC33"/>
              </a:solidFill>
            </a:endParaRPr>
          </a:p>
          <a:p>
            <a:r>
              <a:rPr lang="es-ES" sz="1800">
                <a:solidFill>
                  <a:srgbClr val="33CC33"/>
                </a:solidFill>
              </a:rPr>
              <a:t>        ret = ret * i</a:t>
            </a:r>
          </a:p>
          <a:p>
            <a:r>
              <a:rPr lang="es-ES" sz="1800">
                <a:solidFill>
                  <a:srgbClr val="33CC33"/>
                </a:solidFill>
              </a:rPr>
              <a:t>   </a:t>
            </a:r>
            <a:r>
              <a:rPr lang="es-ES" sz="1800" i="1">
                <a:solidFill>
                  <a:srgbClr val="33CC33"/>
                </a:solidFill>
              </a:rPr>
              <a:t> </a:t>
            </a:r>
          </a:p>
          <a:p>
            <a:r>
              <a:rPr lang="es-ES" sz="1800">
                <a:solidFill>
                  <a:srgbClr val="33CC33"/>
                </a:solidFill>
              </a:rPr>
              <a:t>    </a:t>
            </a:r>
            <a:r>
              <a:rPr lang="es-ES" sz="1800" i="1">
                <a:solidFill>
                  <a:srgbClr val="33CC33"/>
                </a:solidFill>
              </a:rPr>
              <a:t>return</a:t>
            </a:r>
            <a:r>
              <a:rPr lang="es-ES" sz="1800">
                <a:solidFill>
                  <a:srgbClr val="33CC33"/>
                </a:solidFill>
              </a:rPr>
              <a:t> ret;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468313" y="2924175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T(n-3) + 3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28" grpId="0"/>
      <p:bldP spid="5129" grpId="0"/>
      <p:bldP spid="5130" grpId="0"/>
      <p:bldP spid="5131" grpId="0"/>
      <p:bldP spid="5132" grpId="0"/>
      <p:bldP spid="5133" grpId="0"/>
      <p:bldP spid="5134" grpId="0"/>
      <p:bldP spid="5135" grpId="0"/>
      <p:bldP spid="5136" grpId="0"/>
      <p:bldP spid="5137" grpId="0" animBg="1"/>
      <p:bldP spid="5138" grpId="0" animBg="1"/>
      <p:bldP spid="5139" grpId="0" animBg="1"/>
      <p:bldP spid="51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 rot="-569908">
            <a:off x="117475" y="228600"/>
            <a:ext cx="74072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800">
                <a:solidFill>
                  <a:srgbClr val="33CC33"/>
                </a:solidFill>
              </a:rPr>
              <a:t>recursivitat divisora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068763" y="711200"/>
            <a:ext cx="54721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000" i="1"/>
              <a:t>T(n) = a T(n/b) + </a:t>
            </a:r>
            <a:r>
              <a:rPr lang="el-GR" sz="4000" i="1"/>
              <a:t>Θ</a:t>
            </a:r>
            <a:r>
              <a:rPr lang="es-ES" sz="4000" i="1"/>
              <a:t>(n</a:t>
            </a:r>
            <a:r>
              <a:rPr lang="es-ES" sz="4000" i="1" baseline="30000"/>
              <a:t>k</a:t>
            </a:r>
            <a:r>
              <a:rPr lang="es-ES" sz="4000" i="1"/>
              <a:t>)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 rot="519956">
            <a:off x="4197350" y="2044700"/>
            <a:ext cx="6697663" cy="35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s-ES" i="1">
                <a:solidFill>
                  <a:schemeClr val="bg2"/>
                </a:solidFill>
              </a:rPr>
              <a:t>def</a:t>
            </a:r>
            <a:r>
              <a:rPr lang="es-ES">
                <a:solidFill>
                  <a:schemeClr val="bg2"/>
                </a:solidFill>
              </a:rPr>
              <a:t> cerca(V</a:t>
            </a:r>
            <a:r>
              <a:rPr lang="es-ES" i="1">
                <a:solidFill>
                  <a:schemeClr val="bg2"/>
                </a:solidFill>
              </a:rPr>
              <a:t>,</a:t>
            </a:r>
            <a:r>
              <a:rPr lang="es-ES">
                <a:solidFill>
                  <a:schemeClr val="bg2"/>
                </a:solidFill>
              </a:rPr>
              <a:t>e</a:t>
            </a:r>
            <a:r>
              <a:rPr lang="es-ES" i="1">
                <a:solidFill>
                  <a:schemeClr val="bg2"/>
                </a:solidFill>
              </a:rPr>
              <a:t>,</a:t>
            </a:r>
            <a:r>
              <a:rPr lang="es-ES">
                <a:solidFill>
                  <a:schemeClr val="bg2"/>
                </a:solidFill>
              </a:rPr>
              <a:t>d</a:t>
            </a:r>
            <a:r>
              <a:rPr lang="es-ES" i="1">
                <a:solidFill>
                  <a:schemeClr val="bg2"/>
                </a:solidFill>
              </a:rPr>
              <a:t>,</a:t>
            </a:r>
            <a:r>
              <a:rPr lang="es-ES">
                <a:solidFill>
                  <a:schemeClr val="bg2"/>
                </a:solidFill>
              </a:rPr>
              <a:t>x):</a:t>
            </a:r>
            <a:endParaRPr lang="es-ES" i="1">
              <a:solidFill>
                <a:schemeClr val="bg2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s-ES">
                <a:solidFill>
                  <a:schemeClr val="bg2"/>
                </a:solidFill>
              </a:rPr>
              <a:t>	</a:t>
            </a:r>
            <a:r>
              <a:rPr lang="es-ES" i="1">
                <a:solidFill>
                  <a:schemeClr val="bg2"/>
                </a:solidFill>
              </a:rPr>
              <a:t>if</a:t>
            </a:r>
            <a:r>
              <a:rPr lang="es-ES">
                <a:solidFill>
                  <a:schemeClr val="bg2"/>
                </a:solidFill>
              </a:rPr>
              <a:t> (e &gt;= d) :</a:t>
            </a:r>
          </a:p>
          <a:p>
            <a:pPr algn="just">
              <a:spcBef>
                <a:spcPct val="20000"/>
              </a:spcBef>
            </a:pPr>
            <a:r>
              <a:rPr lang="es-ES" i="1">
                <a:solidFill>
                  <a:schemeClr val="bg2"/>
                </a:solidFill>
              </a:rPr>
              <a:t>		return</a:t>
            </a:r>
            <a:r>
              <a:rPr lang="es-ES">
                <a:solidFill>
                  <a:schemeClr val="bg2"/>
                </a:solidFill>
              </a:rPr>
              <a:t> d</a:t>
            </a:r>
          </a:p>
          <a:p>
            <a:pPr algn="just">
              <a:spcBef>
                <a:spcPct val="20000"/>
              </a:spcBef>
            </a:pPr>
            <a:r>
              <a:rPr lang="es-ES">
                <a:solidFill>
                  <a:schemeClr val="bg2"/>
                </a:solidFill>
              </a:rPr>
              <a:t>	m = (e+d) / 2</a:t>
            </a:r>
          </a:p>
          <a:p>
            <a:pPr algn="just">
              <a:spcBef>
                <a:spcPct val="20000"/>
              </a:spcBef>
            </a:pPr>
            <a:r>
              <a:rPr lang="es-ES">
                <a:solidFill>
                  <a:schemeClr val="bg2"/>
                </a:solidFill>
              </a:rPr>
              <a:t>	</a:t>
            </a:r>
            <a:r>
              <a:rPr lang="es-ES" i="1">
                <a:solidFill>
                  <a:schemeClr val="bg2"/>
                </a:solidFill>
              </a:rPr>
              <a:t>if</a:t>
            </a:r>
            <a:r>
              <a:rPr lang="es-ES">
                <a:solidFill>
                  <a:schemeClr val="bg2"/>
                </a:solidFill>
              </a:rPr>
              <a:t> (x &gt; V[m]):</a:t>
            </a:r>
          </a:p>
          <a:p>
            <a:pPr algn="just">
              <a:spcBef>
                <a:spcPct val="20000"/>
              </a:spcBef>
            </a:pPr>
            <a:r>
              <a:rPr lang="es-ES" i="1">
                <a:solidFill>
                  <a:schemeClr val="bg2"/>
                </a:solidFill>
              </a:rPr>
              <a:t>		return</a:t>
            </a:r>
            <a:r>
              <a:rPr lang="es-ES">
                <a:solidFill>
                  <a:schemeClr val="bg2"/>
                </a:solidFill>
              </a:rPr>
              <a:t> cerca(V,m+1,d,x)</a:t>
            </a:r>
          </a:p>
          <a:p>
            <a:pPr algn="just">
              <a:spcBef>
                <a:spcPct val="20000"/>
              </a:spcBef>
            </a:pPr>
            <a:r>
              <a:rPr lang="es-ES">
                <a:solidFill>
                  <a:schemeClr val="bg2"/>
                </a:solidFill>
              </a:rPr>
              <a:t>	</a:t>
            </a:r>
            <a:r>
              <a:rPr lang="es-ES" i="1">
                <a:solidFill>
                  <a:schemeClr val="bg2"/>
                </a:solidFill>
              </a:rPr>
              <a:t>else</a:t>
            </a:r>
            <a:r>
              <a:rPr lang="es-ES">
                <a:solidFill>
                  <a:schemeClr val="bg2"/>
                </a:solidFill>
              </a:rPr>
              <a:t>:</a:t>
            </a:r>
            <a:r>
              <a:rPr lang="es-ES" i="1">
                <a:solidFill>
                  <a:schemeClr val="bg2"/>
                </a:solidFill>
              </a:rPr>
              <a:t> </a:t>
            </a:r>
          </a:p>
          <a:p>
            <a:pPr algn="just">
              <a:spcBef>
                <a:spcPct val="20000"/>
              </a:spcBef>
            </a:pPr>
            <a:r>
              <a:rPr lang="es-ES" i="1">
                <a:solidFill>
                  <a:schemeClr val="bg2"/>
                </a:solidFill>
              </a:rPr>
              <a:t>		return</a:t>
            </a:r>
            <a:r>
              <a:rPr lang="es-ES">
                <a:solidFill>
                  <a:schemeClr val="bg2"/>
                </a:solidFill>
              </a:rPr>
              <a:t> cerca(V,e,m,x)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468313" y="1557338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T(n/2) +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68313" y="2276475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T(n/4) + 2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68313" y="4078288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T(n/2</a:t>
            </a:r>
            <a:r>
              <a:rPr lang="es-ES" i="1" baseline="30000"/>
              <a:t>i</a:t>
            </a:r>
            <a:r>
              <a:rPr lang="es-ES" i="1"/>
              <a:t>) + i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1619250" y="3573463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/>
              <a:t>...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619250" y="487045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i="1"/>
              <a:t>...</a:t>
            </a:r>
            <a:r>
              <a:rPr lang="es-ES" i="1" baseline="30000"/>
              <a:t>( i = log n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539750" y="5518150"/>
            <a:ext cx="324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T(1) + log n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3779838" y="5441950"/>
            <a:ext cx="2376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 i="1"/>
              <a:t>= </a:t>
            </a:r>
            <a:r>
              <a:rPr lang="el-GR" sz="3200" i="1"/>
              <a:t>Θ</a:t>
            </a:r>
            <a:r>
              <a:rPr lang="es-ES" sz="3200" i="1"/>
              <a:t>(log n)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68313" y="3068638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T(n/8) + 3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468313" y="6021388"/>
            <a:ext cx="727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per aquest tipus de recursivitat, ens interessen </a:t>
            </a:r>
            <a:r>
              <a:rPr lang="es-ES" i="1"/>
              <a:t>a, b</a:t>
            </a:r>
            <a:r>
              <a:rPr lang="es-ES"/>
              <a:t> i </a:t>
            </a:r>
            <a:r>
              <a:rPr lang="es-ES" i="1"/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4" grpId="0"/>
      <p:bldP spid="6155" grpId="0"/>
      <p:bldP spid="6156" grpId="0"/>
      <p:bldP spid="6157" grpId="0"/>
      <p:bldP spid="6158" grpId="0"/>
      <p:bldP spid="6159" grpId="0"/>
      <p:bldP spid="6160" grpId="0"/>
      <p:bldP spid="6161" grpId="0"/>
      <p:bldP spid="6162" grpId="0"/>
      <p:bldP spid="6163" grpId="0"/>
      <p:bldP spid="61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250825" y="115888"/>
            <a:ext cx="3313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000"/>
              <a:t>consideracions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323850" y="765175"/>
            <a:ext cx="8135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l’expressió formal d’una recurrència conté una  </a:t>
            </a:r>
            <a:r>
              <a:rPr lang="es-ES" sz="3600" i="1"/>
              <a:t>{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 rot="-1314218">
            <a:off x="42863" y="1916113"/>
            <a:ext cx="5033962" cy="1189037"/>
            <a:chOff x="888" y="1706"/>
            <a:chExt cx="3171" cy="749"/>
          </a:xfrm>
        </p:grpSpPr>
        <p:sp>
          <p:nvSpPr>
            <p:cNvPr id="29719" name="Text Box 26"/>
            <p:cNvSpPr txBox="1">
              <a:spLocks noChangeArrowheads="1"/>
            </p:cNvSpPr>
            <p:nvPr/>
          </p:nvSpPr>
          <p:spPr bwMode="auto">
            <a:xfrm>
              <a:off x="1565" y="1706"/>
              <a:ext cx="346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7200" i="1"/>
                <a:t>{</a:t>
              </a:r>
            </a:p>
          </p:txBody>
        </p:sp>
        <p:sp>
          <p:nvSpPr>
            <p:cNvPr id="29720" name="Rectangle 27"/>
            <p:cNvSpPr>
              <a:spLocks noChangeArrowheads="1"/>
            </p:cNvSpPr>
            <p:nvPr/>
          </p:nvSpPr>
          <p:spPr bwMode="auto">
            <a:xfrm>
              <a:off x="1882" y="2115"/>
              <a:ext cx="20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s-ES" i="1"/>
                <a:t>a T(n-c) + g(n)  si n &gt; n</a:t>
              </a:r>
              <a:r>
                <a:rPr lang="es-ES" i="1" baseline="-25000"/>
                <a:t>0</a:t>
              </a:r>
            </a:p>
          </p:txBody>
        </p:sp>
        <p:sp>
          <p:nvSpPr>
            <p:cNvPr id="29721" name="Rectangle 28"/>
            <p:cNvSpPr>
              <a:spLocks noChangeArrowheads="1"/>
            </p:cNvSpPr>
            <p:nvPr/>
          </p:nvSpPr>
          <p:spPr bwMode="auto">
            <a:xfrm>
              <a:off x="1927" y="1827"/>
              <a:ext cx="2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i="1"/>
                <a:t>f(n)            	  si n</a:t>
              </a:r>
              <a:r>
                <a:rPr lang="es-ES" i="1">
                  <a:cs typeface="Times New Roman" pitchFamily="18" charset="0"/>
                </a:rPr>
                <a:t>≤ n</a:t>
              </a:r>
              <a:r>
                <a:rPr lang="es-ES" i="1" baseline="-25000">
                  <a:cs typeface="Times New Roman" pitchFamily="18" charset="0"/>
                </a:rPr>
                <a:t>0</a:t>
              </a:r>
              <a:r>
                <a:rPr lang="es-ES" i="1"/>
                <a:t> </a:t>
              </a:r>
            </a:p>
          </p:txBody>
        </p:sp>
        <p:sp>
          <p:nvSpPr>
            <p:cNvPr id="29722" name="Rectangle 29"/>
            <p:cNvSpPr>
              <a:spLocks noChangeArrowheads="1"/>
            </p:cNvSpPr>
            <p:nvPr/>
          </p:nvSpPr>
          <p:spPr bwMode="auto">
            <a:xfrm>
              <a:off x="888" y="2008"/>
              <a:ext cx="9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i="1"/>
                <a:t>T(n) =       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 rot="-1215625">
            <a:off x="3930650" y="1916113"/>
            <a:ext cx="5033963" cy="1189037"/>
            <a:chOff x="1342" y="2794"/>
            <a:chExt cx="3171" cy="749"/>
          </a:xfrm>
        </p:grpSpPr>
        <p:sp>
          <p:nvSpPr>
            <p:cNvPr id="29715" name="Text Box 30"/>
            <p:cNvSpPr txBox="1">
              <a:spLocks noChangeArrowheads="1"/>
            </p:cNvSpPr>
            <p:nvPr/>
          </p:nvSpPr>
          <p:spPr bwMode="auto">
            <a:xfrm>
              <a:off x="2019" y="2794"/>
              <a:ext cx="346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7200" i="1"/>
                <a:t>{</a:t>
              </a:r>
            </a:p>
          </p:txBody>
        </p:sp>
        <p:sp>
          <p:nvSpPr>
            <p:cNvPr id="29716" name="Rectangle 31"/>
            <p:cNvSpPr>
              <a:spLocks noChangeArrowheads="1"/>
            </p:cNvSpPr>
            <p:nvPr/>
          </p:nvSpPr>
          <p:spPr bwMode="auto">
            <a:xfrm>
              <a:off x="2336" y="3203"/>
              <a:ext cx="20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s-ES" i="1"/>
                <a:t>a T(n/b) + g(n)  si n &gt; n</a:t>
              </a:r>
              <a:r>
                <a:rPr lang="es-ES" i="1" baseline="-25000"/>
                <a:t>0</a:t>
              </a:r>
            </a:p>
          </p:txBody>
        </p:sp>
        <p:sp>
          <p:nvSpPr>
            <p:cNvPr id="29717" name="Rectangle 32"/>
            <p:cNvSpPr>
              <a:spLocks noChangeArrowheads="1"/>
            </p:cNvSpPr>
            <p:nvPr/>
          </p:nvSpPr>
          <p:spPr bwMode="auto">
            <a:xfrm>
              <a:off x="2381" y="2915"/>
              <a:ext cx="2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i="1"/>
                <a:t>f(n)            	  si n</a:t>
              </a:r>
              <a:r>
                <a:rPr lang="es-ES" i="1">
                  <a:cs typeface="Times New Roman" pitchFamily="18" charset="0"/>
                </a:rPr>
                <a:t>≤ n</a:t>
              </a:r>
              <a:r>
                <a:rPr lang="es-ES" i="1" baseline="-25000">
                  <a:cs typeface="Times New Roman" pitchFamily="18" charset="0"/>
                </a:rPr>
                <a:t>0</a:t>
              </a:r>
              <a:r>
                <a:rPr lang="es-ES" i="1"/>
                <a:t> </a:t>
              </a:r>
            </a:p>
          </p:txBody>
        </p:sp>
        <p:sp>
          <p:nvSpPr>
            <p:cNvPr id="29718" name="Rectangle 33"/>
            <p:cNvSpPr>
              <a:spLocks noChangeArrowheads="1"/>
            </p:cNvSpPr>
            <p:nvPr/>
          </p:nvSpPr>
          <p:spPr bwMode="auto">
            <a:xfrm>
              <a:off x="1342" y="3096"/>
              <a:ext cx="9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i="1"/>
                <a:t>T(n) =       </a:t>
              </a:r>
            </a:p>
          </p:txBody>
        </p:sp>
      </p:grp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395288" y="5084763"/>
            <a:ext cx="8424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sempre caldrà que es compleixi que tant </a:t>
            </a:r>
            <a:r>
              <a:rPr lang="es-ES" i="1"/>
              <a:t>f(n)</a:t>
            </a:r>
            <a:r>
              <a:rPr lang="es-ES"/>
              <a:t> com </a:t>
            </a:r>
            <a:r>
              <a:rPr lang="es-ES" i="1"/>
              <a:t>g(n)</a:t>
            </a:r>
            <a:r>
              <a:rPr lang="es-ES"/>
              <a:t> pertanyin a </a:t>
            </a:r>
            <a:r>
              <a:rPr lang="es-ES" i="1"/>
              <a:t>O(n</a:t>
            </a:r>
            <a:r>
              <a:rPr lang="es-ES" i="1" baseline="30000"/>
              <a:t>k</a:t>
            </a:r>
            <a:r>
              <a:rPr lang="es-ES" i="1"/>
              <a:t>)</a:t>
            </a: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 rot="-406587">
            <a:off x="1187450" y="5372100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accent2"/>
                </a:solidFill>
              </a:rPr>
              <a:t>per què?</a:t>
            </a:r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971550" y="3573463"/>
            <a:ext cx="2952750" cy="925512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>
                <a:solidFill>
                  <a:srgbClr val="CC6600"/>
                </a:solidFill>
              </a:rPr>
              <a:t>nombre de crides recursives (en execució!) que es produeixen</a:t>
            </a:r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4716463" y="1484313"/>
            <a:ext cx="2665412" cy="650875"/>
          </a:xfrm>
          <a:prstGeom prst="rect">
            <a:avLst/>
          </a:prstGeom>
          <a:noFill/>
          <a:ln w="9525">
            <a:solidFill>
              <a:srgbClr val="CC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>
                <a:solidFill>
                  <a:srgbClr val="CC66FF"/>
                </a:solidFill>
              </a:rPr>
              <a:t>reducció de la mida del problema entre crides</a:t>
            </a:r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auto">
          <a:xfrm>
            <a:off x="4572000" y="3933825"/>
            <a:ext cx="4103688" cy="376238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>
                <a:solidFill>
                  <a:srgbClr val="3399FF"/>
                </a:solidFill>
              </a:rPr>
              <a:t>comparacions, assignacíons i altres crides</a:t>
            </a:r>
          </a:p>
        </p:txBody>
      </p:sp>
      <p:sp>
        <p:nvSpPr>
          <p:cNvPr id="7209" name="Line 41"/>
          <p:cNvSpPr>
            <a:spLocks noChangeShapeType="1"/>
          </p:cNvSpPr>
          <p:nvPr/>
        </p:nvSpPr>
        <p:spPr bwMode="auto">
          <a:xfrm flipH="1" flipV="1">
            <a:off x="1979613" y="3213100"/>
            <a:ext cx="71437" cy="360363"/>
          </a:xfrm>
          <a:prstGeom prst="line">
            <a:avLst/>
          </a:prstGeom>
          <a:noFill/>
          <a:ln w="9525">
            <a:solidFill>
              <a:srgbClr val="CC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210" name="Line 42"/>
          <p:cNvSpPr>
            <a:spLocks noChangeShapeType="1"/>
          </p:cNvSpPr>
          <p:nvPr/>
        </p:nvSpPr>
        <p:spPr bwMode="auto">
          <a:xfrm flipV="1">
            <a:off x="2124075" y="3068638"/>
            <a:ext cx="3671888" cy="504825"/>
          </a:xfrm>
          <a:prstGeom prst="line">
            <a:avLst/>
          </a:prstGeom>
          <a:noFill/>
          <a:ln w="9525">
            <a:solidFill>
              <a:srgbClr val="CC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 flipH="1">
            <a:off x="2700338" y="2133600"/>
            <a:ext cx="2519362" cy="647700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212" name="Line 44"/>
          <p:cNvSpPr>
            <a:spLocks noChangeShapeType="1"/>
          </p:cNvSpPr>
          <p:nvPr/>
        </p:nvSpPr>
        <p:spPr bwMode="auto">
          <a:xfrm>
            <a:off x="5435600" y="2133600"/>
            <a:ext cx="1008063" cy="574675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213" name="Line 45"/>
          <p:cNvSpPr>
            <a:spLocks noChangeShapeType="1"/>
          </p:cNvSpPr>
          <p:nvPr/>
        </p:nvSpPr>
        <p:spPr bwMode="auto">
          <a:xfrm flipV="1">
            <a:off x="7164388" y="2781300"/>
            <a:ext cx="0" cy="1152525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214" name="Line 46"/>
          <p:cNvSpPr>
            <a:spLocks noChangeShapeType="1"/>
          </p:cNvSpPr>
          <p:nvPr/>
        </p:nvSpPr>
        <p:spPr bwMode="auto">
          <a:xfrm flipH="1" flipV="1">
            <a:off x="5724525" y="2781300"/>
            <a:ext cx="503238" cy="1152525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 flipH="1" flipV="1">
            <a:off x="3348038" y="2708275"/>
            <a:ext cx="2087562" cy="122555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216" name="Line 48"/>
          <p:cNvSpPr>
            <a:spLocks noChangeShapeType="1"/>
          </p:cNvSpPr>
          <p:nvPr/>
        </p:nvSpPr>
        <p:spPr bwMode="auto">
          <a:xfrm flipH="1" flipV="1">
            <a:off x="1908175" y="2781300"/>
            <a:ext cx="3095625" cy="1152525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/>
      <p:bldP spid="7192" grpId="0"/>
      <p:bldP spid="7204" grpId="0"/>
      <p:bldP spid="7205" grpId="0"/>
      <p:bldP spid="7206" grpId="0" animBg="1"/>
      <p:bldP spid="7207" grpId="0" animBg="1"/>
      <p:bldP spid="7208" grpId="0" animBg="1"/>
      <p:bldP spid="7209" grpId="0" animBg="1"/>
      <p:bldP spid="7210" grpId="0" animBg="1"/>
      <p:bldP spid="7211" grpId="0" animBg="1"/>
      <p:bldP spid="7212" grpId="0" animBg="1"/>
      <p:bldP spid="7213" grpId="0" animBg="1"/>
      <p:bldP spid="7214" grpId="0" animBg="1"/>
      <p:bldP spid="7215" grpId="0" animBg="1"/>
      <p:bldP spid="72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7950" y="-26988"/>
            <a:ext cx="6481763" cy="7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400"/>
              <a:t>resolució de recurrències 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5800" y="549275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600"/>
              <a:t>anàlisi d’eficiència per algorismes recursius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908175" y="1555750"/>
            <a:ext cx="388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</a:rPr>
              <a:t>(recursivitat substractora)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 rot="-615250">
            <a:off x="34925" y="1196975"/>
            <a:ext cx="3371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3600">
                <a:solidFill>
                  <a:srgbClr val="FF0000"/>
                </a:solidFill>
              </a:rPr>
              <a:t>teorema màster I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476375" y="4108450"/>
            <a:ext cx="6696075" cy="2344738"/>
            <a:chOff x="930" y="2588"/>
            <a:chExt cx="4218" cy="1477"/>
          </a:xfrm>
        </p:grpSpPr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1825" y="2588"/>
              <a:ext cx="529" cy="1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900" i="1"/>
                <a:t>{</a:t>
              </a:r>
            </a:p>
          </p:txBody>
        </p:sp>
        <p:sp>
          <p:nvSpPr>
            <p:cNvPr id="30735" name="Rectangle 17"/>
            <p:cNvSpPr>
              <a:spLocks noChangeArrowheads="1"/>
            </p:cNvSpPr>
            <p:nvPr/>
          </p:nvSpPr>
          <p:spPr bwMode="auto">
            <a:xfrm>
              <a:off x="1021" y="3194"/>
              <a:ext cx="11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800" i="1"/>
                <a:t>T(n) =       </a:t>
              </a:r>
            </a:p>
          </p:txBody>
        </p:sp>
        <p:sp>
          <p:nvSpPr>
            <p:cNvPr id="30736" name="Rectangle 18"/>
            <p:cNvSpPr>
              <a:spLocks noChangeArrowheads="1"/>
            </p:cNvSpPr>
            <p:nvPr/>
          </p:nvSpPr>
          <p:spPr bwMode="auto">
            <a:xfrm>
              <a:off x="2369" y="2785"/>
              <a:ext cx="27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sz="3200" i="1"/>
                <a:t>Θ</a:t>
              </a:r>
              <a:r>
                <a:rPr lang="es-ES" sz="3200" i="1"/>
                <a:t>(n</a:t>
              </a:r>
              <a:r>
                <a:rPr lang="es-ES" sz="3200" i="1" baseline="30000"/>
                <a:t>k</a:t>
              </a:r>
              <a:r>
                <a:rPr lang="es-ES" sz="3200" i="1"/>
                <a:t>)</a:t>
              </a:r>
              <a:r>
                <a:rPr lang="es-ES" sz="3200"/>
                <a:t>              </a:t>
              </a:r>
              <a:r>
                <a:rPr lang="es-ES" sz="2800"/>
                <a:t>si</a:t>
              </a:r>
              <a:r>
                <a:rPr lang="es-ES" sz="3200" i="1"/>
                <a:t>   a &lt; </a:t>
              </a:r>
              <a:r>
                <a:rPr lang="es-ES" sz="3200"/>
                <a:t>1 </a:t>
              </a:r>
            </a:p>
          </p:txBody>
        </p:sp>
        <p:sp>
          <p:nvSpPr>
            <p:cNvPr id="30737" name="Rectangle 19"/>
            <p:cNvSpPr>
              <a:spLocks noChangeArrowheads="1"/>
            </p:cNvSpPr>
            <p:nvPr/>
          </p:nvSpPr>
          <p:spPr bwMode="auto">
            <a:xfrm>
              <a:off x="2291" y="3147"/>
              <a:ext cx="27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sz="3200" i="1"/>
                <a:t>Θ</a:t>
              </a:r>
              <a:r>
                <a:rPr lang="es-ES" sz="3200" i="1"/>
                <a:t>(n</a:t>
              </a:r>
              <a:r>
                <a:rPr lang="es-ES" sz="3200" i="1" baseline="30000"/>
                <a:t>k+</a:t>
              </a:r>
              <a:r>
                <a:rPr lang="es-ES" sz="3200" baseline="30000"/>
                <a:t>1</a:t>
              </a:r>
              <a:r>
                <a:rPr lang="es-ES" sz="3200" i="1"/>
                <a:t>)</a:t>
              </a:r>
              <a:r>
                <a:rPr lang="es-ES" sz="3200"/>
                <a:t> 	      </a:t>
              </a:r>
              <a:r>
                <a:rPr lang="es-ES" sz="2800"/>
                <a:t>si</a:t>
              </a:r>
              <a:r>
                <a:rPr lang="es-ES" sz="3200" i="1"/>
                <a:t>   a = </a:t>
              </a:r>
              <a:r>
                <a:rPr lang="es-ES" sz="3200"/>
                <a:t>1 </a:t>
              </a:r>
            </a:p>
          </p:txBody>
        </p:sp>
        <p:sp>
          <p:nvSpPr>
            <p:cNvPr id="30738" name="Rectangle 20"/>
            <p:cNvSpPr>
              <a:spLocks noChangeArrowheads="1"/>
            </p:cNvSpPr>
            <p:nvPr/>
          </p:nvSpPr>
          <p:spPr bwMode="auto">
            <a:xfrm>
              <a:off x="2291" y="3510"/>
              <a:ext cx="27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sz="3200" i="1"/>
                <a:t>Θ</a:t>
              </a:r>
              <a:r>
                <a:rPr lang="es-ES" sz="3200" i="1"/>
                <a:t>(a</a:t>
              </a:r>
              <a:r>
                <a:rPr lang="es-ES" sz="3200" i="1" baseline="30000"/>
                <a:t>n/c</a:t>
              </a:r>
              <a:r>
                <a:rPr lang="es-ES" sz="3200" i="1"/>
                <a:t>)</a:t>
              </a:r>
              <a:r>
                <a:rPr lang="es-ES" sz="3200"/>
                <a:t> 	      </a:t>
              </a:r>
              <a:r>
                <a:rPr lang="es-ES" sz="2800"/>
                <a:t>si</a:t>
              </a:r>
              <a:r>
                <a:rPr lang="es-ES" sz="3200" i="1"/>
                <a:t>   a &gt; </a:t>
              </a:r>
              <a:r>
                <a:rPr lang="es-ES" sz="3200"/>
                <a:t>1 </a:t>
              </a:r>
            </a:p>
          </p:txBody>
        </p:sp>
        <p:sp>
          <p:nvSpPr>
            <p:cNvPr id="30739" name="Rectangle 22"/>
            <p:cNvSpPr>
              <a:spLocks noChangeArrowheads="1"/>
            </p:cNvSpPr>
            <p:nvPr/>
          </p:nvSpPr>
          <p:spPr bwMode="auto">
            <a:xfrm>
              <a:off x="930" y="2704"/>
              <a:ext cx="4128" cy="136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84213" y="2060575"/>
            <a:ext cx="8135937" cy="1512888"/>
            <a:chOff x="431" y="1298"/>
            <a:chExt cx="5125" cy="953"/>
          </a:xfrm>
        </p:grpSpPr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704" y="1298"/>
              <a:ext cx="372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0" i="1"/>
                <a:t>{</a:t>
              </a: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2193" y="1820"/>
              <a:ext cx="32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s-ES" sz="2800" i="1"/>
                <a:t>a T(n-c) + </a:t>
              </a:r>
              <a:r>
                <a:rPr lang="el-GR" sz="2800" i="1">
                  <a:cs typeface="Times New Roman" pitchFamily="18" charset="0"/>
                </a:rPr>
                <a:t>Θ</a:t>
              </a:r>
              <a:r>
                <a:rPr lang="es-ES" sz="2800" i="1"/>
                <a:t>(n</a:t>
              </a:r>
              <a:r>
                <a:rPr lang="es-ES" sz="2800" i="1" baseline="30000"/>
                <a:t>k</a:t>
              </a:r>
              <a:r>
                <a:rPr lang="es-ES" sz="2800" i="1"/>
                <a:t>)           </a:t>
              </a:r>
              <a:r>
                <a:rPr lang="es-ES" sz="2800"/>
                <a:t>si</a:t>
              </a:r>
              <a:r>
                <a:rPr lang="es-ES" sz="2800" i="1"/>
                <a:t>  n &gt; n</a:t>
              </a:r>
              <a:r>
                <a:rPr lang="es-ES" sz="2800" i="1" baseline="-25000"/>
                <a:t>0</a:t>
              </a: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2263" y="1501"/>
              <a:ext cx="32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800" i="1">
                  <a:cs typeface="Times New Roman" pitchFamily="18" charset="0"/>
                </a:rPr>
                <a:t>Θ</a:t>
              </a:r>
              <a:r>
                <a:rPr lang="es-ES" sz="2800" i="1"/>
                <a:t>(n</a:t>
              </a:r>
              <a:r>
                <a:rPr lang="es-ES" sz="2800" i="1" baseline="30000"/>
                <a:t>k</a:t>
              </a:r>
              <a:r>
                <a:rPr lang="es-ES" sz="2800" i="1"/>
                <a:t>)           	               </a:t>
              </a:r>
              <a:r>
                <a:rPr lang="es-ES" sz="2800"/>
                <a:t>si  </a:t>
              </a:r>
              <a:r>
                <a:rPr lang="es-ES" sz="2800" i="1"/>
                <a:t> n </a:t>
              </a:r>
              <a:r>
                <a:rPr lang="es-ES" sz="2800" i="1">
                  <a:cs typeface="Times New Roman" pitchFamily="18" charset="0"/>
                </a:rPr>
                <a:t>≤ n</a:t>
              </a:r>
              <a:r>
                <a:rPr lang="es-ES" sz="2800" i="1" baseline="-25000">
                  <a:cs typeface="Times New Roman" pitchFamily="18" charset="0"/>
                </a:rPr>
                <a:t>0</a:t>
              </a:r>
              <a:r>
                <a:rPr lang="es-ES" sz="2800" i="1"/>
                <a:t> </a:t>
              </a: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658" y="1604"/>
              <a:ext cx="138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3600" i="1"/>
                <a:t>T(n) =       </a:t>
              </a:r>
            </a:p>
          </p:txBody>
        </p:sp>
        <p:sp>
          <p:nvSpPr>
            <p:cNvPr id="30733" name="Rectangle 24"/>
            <p:cNvSpPr>
              <a:spLocks noChangeArrowheads="1"/>
            </p:cNvSpPr>
            <p:nvPr/>
          </p:nvSpPr>
          <p:spPr bwMode="auto">
            <a:xfrm>
              <a:off x="431" y="1389"/>
              <a:ext cx="5125" cy="86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4643438" y="3652838"/>
            <a:ext cx="0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/>
      <p:bldP spid="18439" grpId="0"/>
      <p:bldP spid="184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9388" y="115888"/>
            <a:ext cx="698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/>
              <a:t>eficiència(A) </a:t>
            </a:r>
            <a:r>
              <a:rPr lang="es-ES" sz="3200">
                <a:cs typeface="Times New Roman" pitchFamily="18" charset="0"/>
              </a:rPr>
              <a:t>→ temps(A)</a:t>
            </a:r>
            <a:r>
              <a:rPr lang="es-ES" sz="3200"/>
              <a:t> </a:t>
            </a:r>
            <a:r>
              <a:rPr lang="es-ES" sz="3200">
                <a:cs typeface="Times New Roman" pitchFamily="18" charset="0"/>
              </a:rPr>
              <a:t>→ execucions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28675" y="1700213"/>
            <a:ext cx="4103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accent2"/>
                </a:solidFill>
              </a:rPr>
              <a:t>ordenem una llista (sort)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187450" y="1989138"/>
            <a:ext cx="5256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accent2"/>
                </a:solidFill>
              </a:rPr>
              <a:t>temps(sort) per totes les llistes possibles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835150" y="2324100"/>
            <a:ext cx="597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accent2"/>
                </a:solidFill>
              </a:rPr>
              <a:t>no podem estudiar totes les llistes possibles !</a:t>
            </a:r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-95250" y="620713"/>
            <a:ext cx="4884738" cy="2592387"/>
          </a:xfrm>
          <a:custGeom>
            <a:avLst/>
            <a:gdLst>
              <a:gd name="T0" fmla="*/ 2147483647 w 3575"/>
              <a:gd name="T1" fmla="*/ 0 h 1315"/>
              <a:gd name="T2" fmla="*/ 2147483647 w 3575"/>
              <a:gd name="T3" fmla="*/ 2147483647 h 1315"/>
              <a:gd name="T4" fmla="*/ 2147483647 w 3575"/>
              <a:gd name="T5" fmla="*/ 2147483647 h 1315"/>
              <a:gd name="T6" fmla="*/ 0 60000 65536"/>
              <a:gd name="T7" fmla="*/ 0 60000 65536"/>
              <a:gd name="T8" fmla="*/ 0 60000 65536"/>
              <a:gd name="T9" fmla="*/ 0 w 3575"/>
              <a:gd name="T10" fmla="*/ 0 h 1315"/>
              <a:gd name="T11" fmla="*/ 3575 w 3575"/>
              <a:gd name="T12" fmla="*/ 1315 h 13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75" h="1315">
                <a:moveTo>
                  <a:pt x="3575" y="0"/>
                </a:moveTo>
                <a:cubicBezTo>
                  <a:pt x="2278" y="366"/>
                  <a:pt x="982" y="733"/>
                  <a:pt x="491" y="952"/>
                </a:cubicBezTo>
                <a:cubicBezTo>
                  <a:pt x="0" y="1171"/>
                  <a:pt x="604" y="1255"/>
                  <a:pt x="627" y="1315"/>
                </a:cubicBezTo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ES"/>
          </a:p>
        </p:txBody>
      </p:sp>
      <p:sp>
        <p:nvSpPr>
          <p:cNvPr id="16394" name="Freeform 10"/>
          <p:cNvSpPr>
            <a:spLocks/>
          </p:cNvSpPr>
          <p:nvPr/>
        </p:nvSpPr>
        <p:spPr bwMode="auto">
          <a:xfrm>
            <a:off x="347663" y="2709863"/>
            <a:ext cx="6240462" cy="431800"/>
          </a:xfrm>
          <a:custGeom>
            <a:avLst/>
            <a:gdLst>
              <a:gd name="T0" fmla="*/ 2147483647 w 5609"/>
              <a:gd name="T1" fmla="*/ 0 h 363"/>
              <a:gd name="T2" fmla="*/ 2147483647 w 5609"/>
              <a:gd name="T3" fmla="*/ 2147483647 h 363"/>
              <a:gd name="T4" fmla="*/ 2147483647 w 5609"/>
              <a:gd name="T5" fmla="*/ 2147483647 h 363"/>
              <a:gd name="T6" fmla="*/ 0 60000 65536"/>
              <a:gd name="T7" fmla="*/ 0 60000 65536"/>
              <a:gd name="T8" fmla="*/ 0 60000 65536"/>
              <a:gd name="T9" fmla="*/ 0 w 5609"/>
              <a:gd name="T10" fmla="*/ 0 h 363"/>
              <a:gd name="T11" fmla="*/ 5609 w 5609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09" h="363">
                <a:moveTo>
                  <a:pt x="5609" y="0"/>
                </a:moveTo>
                <a:cubicBezTo>
                  <a:pt x="3651" y="38"/>
                  <a:pt x="1694" y="76"/>
                  <a:pt x="847" y="136"/>
                </a:cubicBezTo>
                <a:cubicBezTo>
                  <a:pt x="0" y="196"/>
                  <a:pt x="264" y="279"/>
                  <a:pt x="529" y="363"/>
                </a:cubicBezTo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E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116013" y="2781300"/>
            <a:ext cx="2160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000"/>
              <a:t>què fem?</a:t>
            </a:r>
          </a:p>
        </p:txBody>
      </p:sp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75" y="3136900"/>
            <a:ext cx="2178050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373313" y="3789363"/>
            <a:ext cx="5654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600">
                <a:solidFill>
                  <a:srgbClr val="FF0000"/>
                </a:solidFill>
                <a:cs typeface="Times New Roman" pitchFamily="18" charset="0"/>
              </a:rPr>
              <a:t>definim la mida de l’entrada</a:t>
            </a: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7019925" y="549275"/>
            <a:ext cx="288925" cy="2159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5724525" y="836613"/>
            <a:ext cx="1079500" cy="434975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395288" y="1412875"/>
            <a:ext cx="7632700" cy="16557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635375" y="4508500"/>
            <a:ext cx="3529013" cy="1074738"/>
            <a:chOff x="2290" y="2840"/>
            <a:chExt cx="1724" cy="677"/>
          </a:xfrm>
        </p:grpSpPr>
        <p:sp>
          <p:nvSpPr>
            <p:cNvPr id="4112" name="Text Box 19"/>
            <p:cNvSpPr txBox="1">
              <a:spLocks noChangeArrowheads="1"/>
            </p:cNvSpPr>
            <p:nvPr/>
          </p:nvSpPr>
          <p:spPr bwMode="auto">
            <a:xfrm>
              <a:off x="2290" y="2840"/>
              <a:ext cx="149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4000">
                  <a:solidFill>
                    <a:srgbClr val="FF0000"/>
                  </a:solidFill>
                </a:rPr>
                <a:t>| · | : </a:t>
              </a:r>
              <a:r>
                <a:rPr lang="es-ES" sz="4000" i="1">
                  <a:solidFill>
                    <a:srgbClr val="FF0000"/>
                  </a:solidFill>
                </a:rPr>
                <a:t>E</a:t>
              </a:r>
              <a:r>
                <a:rPr lang="es-ES" sz="4000">
                  <a:solidFill>
                    <a:srgbClr val="FF0000"/>
                  </a:solidFill>
                </a:rPr>
                <a:t> </a:t>
              </a:r>
              <a:r>
                <a:rPr lang="es-ES" sz="4000">
                  <a:solidFill>
                    <a:srgbClr val="FF0000"/>
                  </a:solidFill>
                  <a:cs typeface="Times New Roman" pitchFamily="18" charset="0"/>
                </a:rPr>
                <a:t>→ </a:t>
              </a:r>
              <a:r>
                <a:rPr lang="es-ES" sz="4000">
                  <a:solidFill>
                    <a:srgbClr val="FF0000"/>
                  </a:solidFill>
                  <a:latin typeface="Bookman Old Style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113" name="Text Box 20"/>
            <p:cNvSpPr txBox="1">
              <a:spLocks noChangeArrowheads="1"/>
            </p:cNvSpPr>
            <p:nvPr/>
          </p:nvSpPr>
          <p:spPr bwMode="auto">
            <a:xfrm>
              <a:off x="2744" y="3113"/>
              <a:ext cx="127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3600">
                  <a:solidFill>
                    <a:srgbClr val="FF0000"/>
                  </a:solidFill>
                </a:rPr>
                <a:t>|x| </a:t>
              </a:r>
              <a:r>
                <a:rPr lang="es-ES" sz="3600">
                  <a:solidFill>
                    <a:srgbClr val="FF0000"/>
                  </a:solidFill>
                  <a:cs typeface="Times New Roman" pitchFamily="18" charset="0"/>
                </a:rPr>
                <a:t>→ </a:t>
              </a:r>
              <a:r>
                <a:rPr lang="es-ES" sz="3600" i="1">
                  <a:solidFill>
                    <a:srgbClr val="FF0000"/>
                  </a:solidFill>
                  <a:cs typeface="Times New Roman" pitchFamily="18" charset="0"/>
                </a:rPr>
                <a:t>n</a:t>
              </a:r>
            </a:p>
          </p:txBody>
        </p:sp>
      </p:grpSp>
      <p:sp>
        <p:nvSpPr>
          <p:cNvPr id="16407" name="Text Box 23"/>
          <p:cNvSpPr txBox="1">
            <a:spLocks noChangeArrowheads="1"/>
          </p:cNvSpPr>
          <p:nvPr/>
        </p:nvSpPr>
        <p:spPr bwMode="auto">
          <a:xfrm rot="476782">
            <a:off x="874713" y="5643563"/>
            <a:ext cx="8377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>
                <a:solidFill>
                  <a:srgbClr val="FF9900"/>
                </a:solidFill>
                <a:latin typeface="Adler" pitchFamily="2" charset="0"/>
              </a:rPr>
              <a:t>no hi ha una manera gen</a:t>
            </a:r>
            <a:r>
              <a:rPr lang="es-ES" sz="1600">
                <a:solidFill>
                  <a:srgbClr val="FF9900"/>
                </a:solidFill>
                <a:latin typeface="Bookman Old Style" pitchFamily="18" charset="0"/>
              </a:rPr>
              <a:t>è</a:t>
            </a:r>
            <a:r>
              <a:rPr lang="es-ES" sz="1600">
                <a:solidFill>
                  <a:srgbClr val="FF9900"/>
                </a:solidFill>
                <a:latin typeface="Adler" pitchFamily="2" charset="0"/>
              </a:rPr>
              <a:t>rica, cal sentit com</a:t>
            </a:r>
            <a:r>
              <a:rPr lang="es-ES" sz="1600">
                <a:solidFill>
                  <a:srgbClr val="FF9900"/>
                </a:solidFill>
                <a:latin typeface="Bookman Old Style" pitchFamily="18" charset="0"/>
              </a:rPr>
              <a:t>ú</a:t>
            </a:r>
            <a:r>
              <a:rPr lang="es-ES" sz="1600">
                <a:solidFill>
                  <a:srgbClr val="FF9900"/>
                </a:solidFill>
                <a:latin typeface="Adler" pitchFamily="2" charset="0"/>
              </a:rPr>
              <a:t>, i consens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/>
      <p:bldP spid="16390" grpId="0"/>
      <p:bldP spid="16391" grpId="0"/>
      <p:bldP spid="16393" grpId="0" animBg="1"/>
      <p:bldP spid="16394" grpId="0" animBg="1"/>
      <p:bldP spid="16395" grpId="0"/>
      <p:bldP spid="16397" grpId="0"/>
      <p:bldP spid="16400" grpId="0" animBg="1"/>
      <p:bldP spid="16401" grpId="0" animBg="1"/>
      <p:bldP spid="16402" grpId="0" animBg="1"/>
      <p:bldP spid="1640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7950" y="-26988"/>
            <a:ext cx="6481763" cy="7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400"/>
              <a:t>resolució de recurrències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549275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600"/>
              <a:t>anàlisi d’eficiència per algorismes recursius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908175" y="1555750"/>
            <a:ext cx="324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</a:rPr>
              <a:t>(recursivitat divisora)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 rot="-615250">
            <a:off x="30163" y="1143000"/>
            <a:ext cx="39608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3600">
                <a:solidFill>
                  <a:srgbClr val="FF0000"/>
                </a:solidFill>
              </a:rPr>
              <a:t>teorema màster I I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4213" y="2060575"/>
            <a:ext cx="8135937" cy="1512888"/>
            <a:chOff x="431" y="1298"/>
            <a:chExt cx="5125" cy="953"/>
          </a:xfrm>
        </p:grpSpPr>
        <p:sp>
          <p:nvSpPr>
            <p:cNvPr id="31760" name="Text Box 14"/>
            <p:cNvSpPr txBox="1">
              <a:spLocks noChangeArrowheads="1"/>
            </p:cNvSpPr>
            <p:nvPr/>
          </p:nvSpPr>
          <p:spPr bwMode="auto">
            <a:xfrm>
              <a:off x="1704" y="1298"/>
              <a:ext cx="372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0" i="1"/>
                <a:t>{</a:t>
              </a:r>
            </a:p>
          </p:txBody>
        </p:sp>
        <p:sp>
          <p:nvSpPr>
            <p:cNvPr id="31761" name="Rectangle 15"/>
            <p:cNvSpPr>
              <a:spLocks noChangeArrowheads="1"/>
            </p:cNvSpPr>
            <p:nvPr/>
          </p:nvSpPr>
          <p:spPr bwMode="auto">
            <a:xfrm>
              <a:off x="2193" y="1820"/>
              <a:ext cx="32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s-ES" sz="2800" i="1"/>
                <a:t>a T(n/b) + </a:t>
              </a:r>
              <a:r>
                <a:rPr lang="el-GR" sz="2800" i="1">
                  <a:cs typeface="Times New Roman" pitchFamily="18" charset="0"/>
                </a:rPr>
                <a:t>Θ</a:t>
              </a:r>
              <a:r>
                <a:rPr lang="es-ES" sz="2800" i="1"/>
                <a:t>(n</a:t>
              </a:r>
              <a:r>
                <a:rPr lang="es-ES" sz="2800" i="1" baseline="30000"/>
                <a:t>k</a:t>
              </a:r>
              <a:r>
                <a:rPr lang="es-ES" sz="2800" i="1"/>
                <a:t>)           </a:t>
              </a:r>
              <a:r>
                <a:rPr lang="es-ES" sz="2800"/>
                <a:t>si</a:t>
              </a:r>
              <a:r>
                <a:rPr lang="es-ES" sz="2800" i="1"/>
                <a:t>  n &gt; n</a:t>
              </a:r>
              <a:r>
                <a:rPr lang="es-ES" sz="2800" i="1" baseline="-25000"/>
                <a:t>0</a:t>
              </a:r>
            </a:p>
          </p:txBody>
        </p:sp>
        <p:sp>
          <p:nvSpPr>
            <p:cNvPr id="31762" name="Rectangle 16"/>
            <p:cNvSpPr>
              <a:spLocks noChangeArrowheads="1"/>
            </p:cNvSpPr>
            <p:nvPr/>
          </p:nvSpPr>
          <p:spPr bwMode="auto">
            <a:xfrm>
              <a:off x="2263" y="1501"/>
              <a:ext cx="32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800" i="1">
                  <a:cs typeface="Times New Roman" pitchFamily="18" charset="0"/>
                </a:rPr>
                <a:t>Θ</a:t>
              </a:r>
              <a:r>
                <a:rPr lang="es-ES" sz="2800" i="1"/>
                <a:t>(n</a:t>
              </a:r>
              <a:r>
                <a:rPr lang="es-ES" sz="2800" i="1" baseline="30000"/>
                <a:t>k</a:t>
              </a:r>
              <a:r>
                <a:rPr lang="es-ES" sz="2800" i="1"/>
                <a:t>)                           </a:t>
              </a:r>
              <a:r>
                <a:rPr lang="es-ES" sz="2800"/>
                <a:t>si  </a:t>
              </a:r>
              <a:r>
                <a:rPr lang="es-ES" sz="2800" i="1"/>
                <a:t> n </a:t>
              </a:r>
              <a:r>
                <a:rPr lang="es-ES" sz="2800" i="1">
                  <a:cs typeface="Times New Roman" pitchFamily="18" charset="0"/>
                </a:rPr>
                <a:t>≤ n</a:t>
              </a:r>
              <a:r>
                <a:rPr lang="es-ES" sz="2800" i="1" baseline="-25000">
                  <a:cs typeface="Times New Roman" pitchFamily="18" charset="0"/>
                </a:rPr>
                <a:t>0</a:t>
              </a:r>
              <a:r>
                <a:rPr lang="es-ES" sz="2800" i="1"/>
                <a:t> </a:t>
              </a:r>
            </a:p>
          </p:txBody>
        </p:sp>
        <p:sp>
          <p:nvSpPr>
            <p:cNvPr id="31763" name="Rectangle 17"/>
            <p:cNvSpPr>
              <a:spLocks noChangeArrowheads="1"/>
            </p:cNvSpPr>
            <p:nvPr/>
          </p:nvSpPr>
          <p:spPr bwMode="auto">
            <a:xfrm>
              <a:off x="658" y="1604"/>
              <a:ext cx="138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3600" i="1"/>
                <a:t>T(n) =       </a:t>
              </a:r>
            </a:p>
          </p:txBody>
        </p:sp>
        <p:sp>
          <p:nvSpPr>
            <p:cNvPr id="31764" name="Rectangle 18"/>
            <p:cNvSpPr>
              <a:spLocks noChangeArrowheads="1"/>
            </p:cNvSpPr>
            <p:nvPr/>
          </p:nvSpPr>
          <p:spPr bwMode="auto">
            <a:xfrm>
              <a:off x="431" y="1389"/>
              <a:ext cx="5125" cy="86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4643438" y="3652838"/>
            <a:ext cx="0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76375" y="4108450"/>
            <a:ext cx="6696075" cy="2344738"/>
            <a:chOff x="930" y="2588"/>
            <a:chExt cx="4218" cy="1477"/>
          </a:xfrm>
        </p:grpSpPr>
        <p:sp>
          <p:nvSpPr>
            <p:cNvPr id="31753" name="Text Box 7"/>
            <p:cNvSpPr txBox="1">
              <a:spLocks noChangeArrowheads="1"/>
            </p:cNvSpPr>
            <p:nvPr/>
          </p:nvSpPr>
          <p:spPr bwMode="auto">
            <a:xfrm>
              <a:off x="1825" y="2588"/>
              <a:ext cx="529" cy="1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900" i="1"/>
                <a:t>{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021" y="3194"/>
              <a:ext cx="11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800" i="1"/>
                <a:t>T(n) =       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2369" y="2785"/>
              <a:ext cx="27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sz="3200" i="1"/>
                <a:t>Θ</a:t>
              </a:r>
              <a:r>
                <a:rPr lang="es-ES" sz="3200" i="1"/>
                <a:t>(n</a:t>
              </a:r>
              <a:r>
                <a:rPr lang="es-ES" sz="3200" i="1" baseline="30000"/>
                <a:t>k</a:t>
              </a:r>
              <a:r>
                <a:rPr lang="es-ES" sz="3200" i="1"/>
                <a:t>)</a:t>
              </a:r>
              <a:r>
                <a:rPr lang="es-ES" sz="3200"/>
                <a:t>              </a:t>
              </a:r>
              <a:r>
                <a:rPr lang="es-ES" sz="2800"/>
                <a:t>si</a:t>
              </a:r>
              <a:r>
                <a:rPr lang="es-ES" sz="3200" i="1"/>
                <a:t>   a &lt; b</a:t>
              </a:r>
              <a:r>
                <a:rPr lang="es-ES" sz="3200" i="1" baseline="30000"/>
                <a:t>k</a:t>
              </a:r>
              <a:r>
                <a:rPr lang="es-ES" sz="3200"/>
                <a:t> 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2291" y="3147"/>
              <a:ext cx="27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sz="3200" i="1"/>
                <a:t>Θ</a:t>
              </a:r>
              <a:r>
                <a:rPr lang="es-ES" sz="3200" i="1"/>
                <a:t>(n</a:t>
              </a:r>
              <a:r>
                <a:rPr lang="es-ES" sz="3200" i="1" baseline="30000"/>
                <a:t>k</a:t>
              </a:r>
              <a:r>
                <a:rPr lang="es-ES" sz="3200" i="1"/>
                <a:t> log n)</a:t>
              </a:r>
              <a:r>
                <a:rPr lang="es-ES" sz="3200"/>
                <a:t>      </a:t>
              </a:r>
              <a:r>
                <a:rPr lang="es-ES" sz="2800"/>
                <a:t>si</a:t>
              </a:r>
              <a:r>
                <a:rPr lang="es-ES" sz="3200" i="1"/>
                <a:t>   a = b</a:t>
              </a:r>
              <a:r>
                <a:rPr lang="es-ES" sz="3200" i="1" baseline="30000"/>
                <a:t>k</a:t>
              </a:r>
              <a:r>
                <a:rPr lang="es-ES" sz="3200" i="1"/>
                <a:t> </a:t>
              </a:r>
            </a:p>
          </p:txBody>
        </p:sp>
        <p:sp>
          <p:nvSpPr>
            <p:cNvPr id="31757" name="Rectangle 11"/>
            <p:cNvSpPr>
              <a:spLocks noChangeArrowheads="1"/>
            </p:cNvSpPr>
            <p:nvPr/>
          </p:nvSpPr>
          <p:spPr bwMode="auto">
            <a:xfrm>
              <a:off x="2291" y="3510"/>
              <a:ext cx="27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sz="3200" i="1"/>
                <a:t>Θ</a:t>
              </a:r>
              <a:r>
                <a:rPr lang="es-ES" sz="3200" i="1"/>
                <a:t>(n      )</a:t>
              </a:r>
              <a:r>
                <a:rPr lang="es-ES" sz="3200"/>
                <a:t> 	      </a:t>
              </a:r>
              <a:r>
                <a:rPr lang="es-ES" sz="2800"/>
                <a:t>si</a:t>
              </a:r>
              <a:r>
                <a:rPr lang="es-ES" sz="3200" i="1"/>
                <a:t>   a &gt; b</a:t>
              </a:r>
              <a:r>
                <a:rPr lang="es-ES" sz="3200" i="1" baseline="30000"/>
                <a:t>k</a:t>
              </a:r>
              <a:r>
                <a:rPr lang="es-ES" sz="3200" i="1"/>
                <a:t> </a:t>
              </a:r>
            </a:p>
          </p:txBody>
        </p:sp>
        <p:sp>
          <p:nvSpPr>
            <p:cNvPr id="31758" name="Rectangle 12"/>
            <p:cNvSpPr>
              <a:spLocks noChangeArrowheads="1"/>
            </p:cNvSpPr>
            <p:nvPr/>
          </p:nvSpPr>
          <p:spPr bwMode="auto">
            <a:xfrm>
              <a:off x="930" y="2704"/>
              <a:ext cx="4128" cy="136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9" name="Text Box 20"/>
            <p:cNvSpPr txBox="1">
              <a:spLocks noChangeArrowheads="1"/>
            </p:cNvSpPr>
            <p:nvPr/>
          </p:nvSpPr>
          <p:spPr bwMode="auto">
            <a:xfrm>
              <a:off x="2744" y="3521"/>
              <a:ext cx="8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800" i="1"/>
                <a:t>log</a:t>
              </a:r>
              <a:r>
                <a:rPr lang="es-ES" sz="1800" i="1" baseline="-25000"/>
                <a:t>b</a:t>
              </a:r>
              <a:r>
                <a:rPr lang="es-ES" sz="1800" i="1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  <p:bldP spid="19461" grpId="0"/>
      <p:bldP spid="194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 rot="-273437">
            <a:off x="141288" y="122238"/>
            <a:ext cx="663098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800">
                <a:solidFill>
                  <a:schemeClr val="bg2"/>
                </a:solidFill>
              </a:rPr>
              <a:t>recursivitat substractora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 rot="519956">
            <a:off x="4489450" y="1546225"/>
            <a:ext cx="5195888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s-ES" sz="2800" i="1">
                <a:solidFill>
                  <a:schemeClr val="bg2"/>
                </a:solidFill>
              </a:rPr>
              <a:t>def </a:t>
            </a:r>
            <a:r>
              <a:rPr lang="es-ES" sz="2800">
                <a:solidFill>
                  <a:schemeClr val="bg2"/>
                </a:solidFill>
              </a:rPr>
              <a:t>factorial(n): </a:t>
            </a:r>
            <a:endParaRPr lang="es-ES" sz="2800" i="1">
              <a:solidFill>
                <a:schemeClr val="bg2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s-ES" sz="2800">
                <a:solidFill>
                  <a:schemeClr val="bg2"/>
                </a:solidFill>
              </a:rPr>
              <a:t>	</a:t>
            </a:r>
            <a:r>
              <a:rPr lang="es-ES" sz="2800" i="1">
                <a:solidFill>
                  <a:schemeClr val="bg2"/>
                </a:solidFill>
              </a:rPr>
              <a:t>if</a:t>
            </a:r>
            <a:r>
              <a:rPr lang="es-ES" sz="2800">
                <a:solidFill>
                  <a:schemeClr val="bg2"/>
                </a:solidFill>
              </a:rPr>
              <a:t> (n == 1):</a:t>
            </a:r>
          </a:p>
          <a:p>
            <a:pPr algn="just">
              <a:spcBef>
                <a:spcPct val="20000"/>
              </a:spcBef>
            </a:pPr>
            <a:r>
              <a:rPr lang="es-ES" sz="2800">
                <a:solidFill>
                  <a:schemeClr val="bg2"/>
                </a:solidFill>
              </a:rPr>
              <a:t>		</a:t>
            </a:r>
            <a:r>
              <a:rPr lang="es-ES" sz="2800" i="1">
                <a:solidFill>
                  <a:schemeClr val="bg2"/>
                </a:solidFill>
              </a:rPr>
              <a:t>return</a:t>
            </a:r>
            <a:r>
              <a:rPr lang="es-ES" sz="2800">
                <a:solidFill>
                  <a:schemeClr val="bg2"/>
                </a:solidFill>
              </a:rPr>
              <a:t> 1</a:t>
            </a:r>
          </a:p>
          <a:p>
            <a:pPr algn="just">
              <a:spcBef>
                <a:spcPct val="20000"/>
              </a:spcBef>
            </a:pPr>
            <a:endParaRPr lang="es-ES" sz="2800">
              <a:solidFill>
                <a:schemeClr val="bg2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s-ES" sz="2800">
                <a:solidFill>
                  <a:schemeClr val="bg2"/>
                </a:solidFill>
              </a:rPr>
              <a:t>	</a:t>
            </a:r>
            <a:r>
              <a:rPr lang="es-ES" sz="2800" i="1">
                <a:solidFill>
                  <a:schemeClr val="bg2"/>
                </a:solidFill>
              </a:rPr>
              <a:t>return</a:t>
            </a:r>
            <a:r>
              <a:rPr lang="es-ES" sz="2800">
                <a:solidFill>
                  <a:schemeClr val="bg2"/>
                </a:solidFill>
              </a:rPr>
              <a:t>  n * factorial(n-1)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068763" y="566738"/>
            <a:ext cx="54721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000" i="1"/>
              <a:t>T(n) = a T(n-c) + </a:t>
            </a:r>
            <a:r>
              <a:rPr lang="el-GR" sz="4000" i="1"/>
              <a:t>Θ</a:t>
            </a:r>
            <a:r>
              <a:rPr lang="es-ES" sz="4000" i="1"/>
              <a:t>(n</a:t>
            </a:r>
            <a:r>
              <a:rPr lang="es-ES" sz="4000" i="1" baseline="30000"/>
              <a:t>k</a:t>
            </a:r>
            <a:r>
              <a:rPr lang="es-ES" sz="4000" i="1"/>
              <a:t>)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68313" y="1557338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T(n-1) +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68313" y="2276475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T(n-2) + 2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68313" y="4006850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T(n-i) + i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619250" y="3502025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/>
              <a:t>...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619250" y="4799013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i="1"/>
              <a:t>...</a:t>
            </a:r>
            <a:r>
              <a:rPr lang="es-ES" i="1" baseline="30000"/>
              <a:t>( i = n - 1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39750" y="5446713"/>
            <a:ext cx="324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T(1) + (n-1)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779838" y="5370513"/>
            <a:ext cx="1368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 i="1"/>
              <a:t>= </a:t>
            </a:r>
            <a:r>
              <a:rPr lang="el-GR" sz="3200" i="1"/>
              <a:t>Θ</a:t>
            </a:r>
            <a:r>
              <a:rPr lang="es-ES" sz="3200" i="1"/>
              <a:t>(n)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2924175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T(n-3) + 3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 rot="-812948">
            <a:off x="4932363" y="3702050"/>
            <a:ext cx="30241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800" i="1">
                <a:solidFill>
                  <a:srgbClr val="33CC33"/>
                </a:solidFill>
              </a:rPr>
              <a:t>a</a:t>
            </a:r>
            <a:r>
              <a:rPr lang="es-ES" sz="4800">
                <a:solidFill>
                  <a:srgbClr val="33CC33"/>
                </a:solidFill>
              </a:rPr>
              <a:t> = 1 </a:t>
            </a:r>
            <a:r>
              <a:rPr lang="es-ES" sz="4800">
                <a:solidFill>
                  <a:srgbClr val="33CC33"/>
                </a:solidFill>
                <a:cs typeface="Times New Roman" pitchFamily="18" charset="0"/>
              </a:rPr>
              <a:t>→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 rot="-1449868">
            <a:off x="6408738" y="4038600"/>
            <a:ext cx="30241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800" i="1">
                <a:solidFill>
                  <a:srgbClr val="33CC33"/>
                </a:solidFill>
              </a:rPr>
              <a:t>c</a:t>
            </a:r>
            <a:r>
              <a:rPr lang="es-ES" sz="4800">
                <a:solidFill>
                  <a:srgbClr val="33CC33"/>
                </a:solidFill>
              </a:rPr>
              <a:t> = 1 </a:t>
            </a:r>
            <a:r>
              <a:rPr lang="es-ES" sz="4800">
                <a:solidFill>
                  <a:srgbClr val="33CC33"/>
                </a:solidFill>
                <a:cs typeface="Times New Roman" pitchFamily="18" charset="0"/>
              </a:rPr>
              <a:t>→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5508625" y="5114925"/>
            <a:ext cx="30956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4400">
                <a:solidFill>
                  <a:srgbClr val="33CC33"/>
                </a:solidFill>
                <a:cs typeface="Times New Roman" pitchFamily="18" charset="0"/>
              </a:rPr>
              <a:t>Θ</a:t>
            </a:r>
            <a:r>
              <a:rPr lang="es-ES" sz="4400">
                <a:solidFill>
                  <a:srgbClr val="33CC33"/>
                </a:solidFill>
              </a:rPr>
              <a:t>(2) = </a:t>
            </a:r>
            <a:r>
              <a:rPr lang="el-GR" sz="4400">
                <a:solidFill>
                  <a:srgbClr val="33CC33"/>
                </a:solidFill>
                <a:cs typeface="Times New Roman" pitchFamily="18" charset="0"/>
              </a:rPr>
              <a:t>Θ</a:t>
            </a:r>
            <a:r>
              <a:rPr lang="es-ES" sz="4400">
                <a:solidFill>
                  <a:srgbClr val="33CC33"/>
                </a:solidFill>
              </a:rPr>
              <a:t>(n</a:t>
            </a:r>
            <a:r>
              <a:rPr lang="es-ES" sz="4400" baseline="30000">
                <a:solidFill>
                  <a:srgbClr val="33CC33"/>
                </a:solidFill>
              </a:rPr>
              <a:t>k</a:t>
            </a:r>
            <a:r>
              <a:rPr lang="es-ES" sz="4400">
                <a:solidFill>
                  <a:srgbClr val="33CC33"/>
                </a:solidFill>
              </a:rPr>
              <a:t>)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6300788" y="5980113"/>
            <a:ext cx="1512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400">
                <a:solidFill>
                  <a:srgbClr val="33CC33"/>
                </a:solidFill>
                <a:cs typeface="Times New Roman" pitchFamily="18" charset="0"/>
              </a:rPr>
              <a:t>k = 0</a:t>
            </a:r>
            <a:endParaRPr lang="es-ES" sz="4400">
              <a:solidFill>
                <a:srgbClr val="33CC33"/>
              </a:solidFill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80975" y="1125538"/>
            <a:ext cx="6696075" cy="2344737"/>
            <a:chOff x="930" y="2588"/>
            <a:chExt cx="4218" cy="1477"/>
          </a:xfrm>
        </p:grpSpPr>
        <p:sp>
          <p:nvSpPr>
            <p:cNvPr id="32792" name="Text Box 22"/>
            <p:cNvSpPr txBox="1">
              <a:spLocks noChangeArrowheads="1"/>
            </p:cNvSpPr>
            <p:nvPr/>
          </p:nvSpPr>
          <p:spPr bwMode="auto">
            <a:xfrm>
              <a:off x="1825" y="2588"/>
              <a:ext cx="529" cy="1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900" i="1"/>
                <a:t>{</a:t>
              </a:r>
            </a:p>
          </p:txBody>
        </p:sp>
        <p:sp>
          <p:nvSpPr>
            <p:cNvPr id="32793" name="Rectangle 23"/>
            <p:cNvSpPr>
              <a:spLocks noChangeArrowheads="1"/>
            </p:cNvSpPr>
            <p:nvPr/>
          </p:nvSpPr>
          <p:spPr bwMode="auto">
            <a:xfrm>
              <a:off x="1021" y="3194"/>
              <a:ext cx="11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800" i="1"/>
                <a:t>T(n) =       </a:t>
              </a:r>
            </a:p>
          </p:txBody>
        </p:sp>
        <p:sp>
          <p:nvSpPr>
            <p:cNvPr id="32794" name="Rectangle 24"/>
            <p:cNvSpPr>
              <a:spLocks noChangeArrowheads="1"/>
            </p:cNvSpPr>
            <p:nvPr/>
          </p:nvSpPr>
          <p:spPr bwMode="auto">
            <a:xfrm>
              <a:off x="2369" y="2785"/>
              <a:ext cx="27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sz="3200" i="1"/>
                <a:t>Θ</a:t>
              </a:r>
              <a:r>
                <a:rPr lang="es-ES" sz="3200" i="1"/>
                <a:t>(n</a:t>
              </a:r>
              <a:r>
                <a:rPr lang="es-ES" sz="3200" i="1" baseline="30000"/>
                <a:t>k</a:t>
              </a:r>
              <a:r>
                <a:rPr lang="es-ES" sz="3200" i="1"/>
                <a:t>)</a:t>
              </a:r>
              <a:r>
                <a:rPr lang="es-ES" sz="3200"/>
                <a:t>              </a:t>
              </a:r>
              <a:r>
                <a:rPr lang="es-ES" sz="2800"/>
                <a:t>si</a:t>
              </a:r>
              <a:r>
                <a:rPr lang="es-ES" sz="3200" i="1"/>
                <a:t>   a &lt; </a:t>
              </a:r>
              <a:r>
                <a:rPr lang="es-ES" sz="3200"/>
                <a:t>1 </a:t>
              </a:r>
            </a:p>
          </p:txBody>
        </p:sp>
        <p:sp>
          <p:nvSpPr>
            <p:cNvPr id="32795" name="Rectangle 25"/>
            <p:cNvSpPr>
              <a:spLocks noChangeArrowheads="1"/>
            </p:cNvSpPr>
            <p:nvPr/>
          </p:nvSpPr>
          <p:spPr bwMode="auto">
            <a:xfrm>
              <a:off x="2291" y="3147"/>
              <a:ext cx="27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sz="3200" i="1"/>
                <a:t>Θ</a:t>
              </a:r>
              <a:r>
                <a:rPr lang="es-ES" sz="3200" i="1"/>
                <a:t>(n</a:t>
              </a:r>
              <a:r>
                <a:rPr lang="es-ES" sz="3200" i="1" baseline="30000"/>
                <a:t>k+</a:t>
              </a:r>
              <a:r>
                <a:rPr lang="es-ES" sz="3200" baseline="30000"/>
                <a:t>1</a:t>
              </a:r>
              <a:r>
                <a:rPr lang="es-ES" sz="3200" i="1"/>
                <a:t>)</a:t>
              </a:r>
              <a:r>
                <a:rPr lang="es-ES" sz="3200"/>
                <a:t> 	      </a:t>
              </a:r>
              <a:r>
                <a:rPr lang="es-ES" sz="2800"/>
                <a:t>si</a:t>
              </a:r>
              <a:r>
                <a:rPr lang="es-ES" sz="3200" i="1"/>
                <a:t>   a = </a:t>
              </a:r>
              <a:r>
                <a:rPr lang="es-ES" sz="3200"/>
                <a:t>1 </a:t>
              </a:r>
            </a:p>
          </p:txBody>
        </p:sp>
        <p:sp>
          <p:nvSpPr>
            <p:cNvPr id="32796" name="Rectangle 26"/>
            <p:cNvSpPr>
              <a:spLocks noChangeArrowheads="1"/>
            </p:cNvSpPr>
            <p:nvPr/>
          </p:nvSpPr>
          <p:spPr bwMode="auto">
            <a:xfrm>
              <a:off x="2291" y="3510"/>
              <a:ext cx="27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sz="3200" i="1"/>
                <a:t>Θ</a:t>
              </a:r>
              <a:r>
                <a:rPr lang="es-ES" sz="3200" i="1"/>
                <a:t>(a</a:t>
              </a:r>
              <a:r>
                <a:rPr lang="es-ES" sz="3200" i="1" baseline="30000"/>
                <a:t>n/c</a:t>
              </a:r>
              <a:r>
                <a:rPr lang="es-ES" sz="3200" i="1"/>
                <a:t>)</a:t>
              </a:r>
              <a:r>
                <a:rPr lang="es-ES" sz="3200"/>
                <a:t> 	      </a:t>
              </a:r>
              <a:r>
                <a:rPr lang="es-ES" sz="2800"/>
                <a:t>si</a:t>
              </a:r>
              <a:r>
                <a:rPr lang="es-ES" sz="3200" i="1"/>
                <a:t>   a &gt; </a:t>
              </a:r>
              <a:r>
                <a:rPr lang="es-ES" sz="3200"/>
                <a:t>1 </a:t>
              </a:r>
            </a:p>
          </p:txBody>
        </p:sp>
        <p:sp>
          <p:nvSpPr>
            <p:cNvPr id="32797" name="Rectangle 27"/>
            <p:cNvSpPr>
              <a:spLocks noChangeArrowheads="1"/>
            </p:cNvSpPr>
            <p:nvPr/>
          </p:nvSpPr>
          <p:spPr bwMode="auto">
            <a:xfrm>
              <a:off x="930" y="2704"/>
              <a:ext cx="4128" cy="136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0508" name="Oval 28"/>
          <p:cNvSpPr>
            <a:spLocks noChangeArrowheads="1"/>
          </p:cNvSpPr>
          <p:nvPr/>
        </p:nvSpPr>
        <p:spPr bwMode="auto">
          <a:xfrm>
            <a:off x="1979613" y="1916113"/>
            <a:ext cx="4752975" cy="865187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4211638" y="2852738"/>
            <a:ext cx="288925" cy="25209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513" name="Freeform 33"/>
          <p:cNvSpPr>
            <a:spLocks/>
          </p:cNvSpPr>
          <p:nvPr/>
        </p:nvSpPr>
        <p:spPr bwMode="auto">
          <a:xfrm rot="2339150">
            <a:off x="6157913" y="2828925"/>
            <a:ext cx="560387" cy="2501900"/>
          </a:xfrm>
          <a:custGeom>
            <a:avLst/>
            <a:gdLst>
              <a:gd name="T0" fmla="*/ 658224586 w 477"/>
              <a:gd name="T1" fmla="*/ 2147483647 h 861"/>
              <a:gd name="T2" fmla="*/ 93834877 w 477"/>
              <a:gd name="T3" fmla="*/ 2147483647 h 861"/>
              <a:gd name="T4" fmla="*/ 93834877 w 477"/>
              <a:gd name="T5" fmla="*/ 0 h 861"/>
              <a:gd name="T6" fmla="*/ 0 60000 65536"/>
              <a:gd name="T7" fmla="*/ 0 60000 65536"/>
              <a:gd name="T8" fmla="*/ 0 60000 65536"/>
              <a:gd name="T9" fmla="*/ 0 w 477"/>
              <a:gd name="T10" fmla="*/ 0 h 861"/>
              <a:gd name="T11" fmla="*/ 477 w 477"/>
              <a:gd name="T12" fmla="*/ 861 h 8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7" h="861">
                <a:moveTo>
                  <a:pt x="477" y="861"/>
                </a:moveTo>
                <a:cubicBezTo>
                  <a:pt x="306" y="683"/>
                  <a:pt x="136" y="506"/>
                  <a:pt x="68" y="363"/>
                </a:cubicBezTo>
                <a:cubicBezTo>
                  <a:pt x="0" y="220"/>
                  <a:pt x="34" y="110"/>
                  <a:pt x="68" y="0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ES"/>
          </a:p>
        </p:txBody>
      </p:sp>
      <p:sp>
        <p:nvSpPr>
          <p:cNvPr id="20514" name="Freeform 34"/>
          <p:cNvSpPr>
            <a:spLocks/>
          </p:cNvSpPr>
          <p:nvPr/>
        </p:nvSpPr>
        <p:spPr bwMode="auto">
          <a:xfrm rot="1006233">
            <a:off x="5251450" y="2303463"/>
            <a:ext cx="1047750" cy="2835275"/>
          </a:xfrm>
          <a:custGeom>
            <a:avLst/>
            <a:gdLst>
              <a:gd name="T0" fmla="*/ 1332938826 w 824"/>
              <a:gd name="T1" fmla="*/ 2147483647 h 1179"/>
              <a:gd name="T2" fmla="*/ 158529400 w 824"/>
              <a:gd name="T3" fmla="*/ 2147483647 h 1179"/>
              <a:gd name="T4" fmla="*/ 378528980 w 824"/>
              <a:gd name="T5" fmla="*/ 0 h 1179"/>
              <a:gd name="T6" fmla="*/ 0 60000 65536"/>
              <a:gd name="T7" fmla="*/ 0 60000 65536"/>
              <a:gd name="T8" fmla="*/ 0 60000 65536"/>
              <a:gd name="T9" fmla="*/ 0 w 824"/>
              <a:gd name="T10" fmla="*/ 0 h 1179"/>
              <a:gd name="T11" fmla="*/ 824 w 824"/>
              <a:gd name="T12" fmla="*/ 1179 h 11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4" h="1179">
                <a:moveTo>
                  <a:pt x="824" y="1179"/>
                </a:moveTo>
                <a:cubicBezTo>
                  <a:pt x="510" y="937"/>
                  <a:pt x="196" y="695"/>
                  <a:pt x="98" y="499"/>
                </a:cubicBezTo>
                <a:cubicBezTo>
                  <a:pt x="0" y="303"/>
                  <a:pt x="117" y="151"/>
                  <a:pt x="234" y="0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ES"/>
          </a:p>
        </p:txBody>
      </p:sp>
      <p:sp>
        <p:nvSpPr>
          <p:cNvPr id="20515" name="Line 35"/>
          <p:cNvSpPr>
            <a:spLocks noChangeShapeType="1"/>
          </p:cNvSpPr>
          <p:nvPr/>
        </p:nvSpPr>
        <p:spPr bwMode="auto">
          <a:xfrm>
            <a:off x="6948488" y="5661025"/>
            <a:ext cx="0" cy="43180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  <p:sp>
        <p:nvSpPr>
          <p:cNvPr id="20519" name="Freeform 39"/>
          <p:cNvSpPr>
            <a:spLocks/>
          </p:cNvSpPr>
          <p:nvPr/>
        </p:nvSpPr>
        <p:spPr bwMode="auto">
          <a:xfrm rot="781447">
            <a:off x="5254625" y="3570288"/>
            <a:ext cx="795338" cy="1517650"/>
          </a:xfrm>
          <a:custGeom>
            <a:avLst/>
            <a:gdLst>
              <a:gd name="T0" fmla="*/ 819243527 w 771"/>
              <a:gd name="T1" fmla="*/ 2147483647 h 771"/>
              <a:gd name="T2" fmla="*/ 192325317 w 771"/>
              <a:gd name="T3" fmla="*/ 1056782567 h 771"/>
              <a:gd name="T4" fmla="*/ 0 w 771"/>
              <a:gd name="T5" fmla="*/ 0 h 771"/>
              <a:gd name="T6" fmla="*/ 0 60000 65536"/>
              <a:gd name="T7" fmla="*/ 0 60000 65536"/>
              <a:gd name="T8" fmla="*/ 0 60000 65536"/>
              <a:gd name="T9" fmla="*/ 0 w 771"/>
              <a:gd name="T10" fmla="*/ 0 h 771"/>
              <a:gd name="T11" fmla="*/ 771 w 771"/>
              <a:gd name="T12" fmla="*/ 771 h 7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771">
                <a:moveTo>
                  <a:pt x="771" y="771"/>
                </a:moveTo>
                <a:cubicBezTo>
                  <a:pt x="540" y="586"/>
                  <a:pt x="309" y="401"/>
                  <a:pt x="181" y="273"/>
                </a:cubicBezTo>
                <a:cubicBezTo>
                  <a:pt x="53" y="145"/>
                  <a:pt x="30" y="53"/>
                  <a:pt x="0" y="0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0" dur="indefinite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/>
      <p:bldP spid="20483" grpId="1"/>
      <p:bldP spid="20484" grpId="0"/>
      <p:bldP spid="20485" grpId="0"/>
      <p:bldP spid="20485" grpId="1"/>
      <p:bldP spid="20486" grpId="0"/>
      <p:bldP spid="20486" grpId="1"/>
      <p:bldP spid="20487" grpId="0"/>
      <p:bldP spid="20488" grpId="0"/>
      <p:bldP spid="20489" grpId="0"/>
      <p:bldP spid="20490" grpId="0"/>
      <p:bldP spid="20491" grpId="0"/>
      <p:bldP spid="20496" grpId="0"/>
      <p:bldP spid="20496" grpId="1"/>
      <p:bldP spid="20497" grpId="0"/>
      <p:bldP spid="20498" grpId="0"/>
      <p:bldP spid="20499" grpId="0"/>
      <p:bldP spid="20500" grpId="0"/>
      <p:bldP spid="20508" grpId="0" animBg="1"/>
      <p:bldP spid="20509" grpId="0" animBg="1"/>
      <p:bldP spid="20513" grpId="0" animBg="1"/>
      <p:bldP spid="20514" grpId="0" animBg="1"/>
      <p:bldP spid="20514" grpId="1" animBg="1"/>
      <p:bldP spid="20515" grpId="0" animBg="1"/>
      <p:bldP spid="205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/>
          <p:cNvSpPr>
            <a:spLocks noChangeArrowheads="1"/>
          </p:cNvSpPr>
          <p:nvPr/>
        </p:nvSpPr>
        <p:spPr bwMode="auto">
          <a:xfrm rot="519956">
            <a:off x="4197350" y="2044700"/>
            <a:ext cx="6697663" cy="35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s-ES" i="1">
                <a:solidFill>
                  <a:schemeClr val="bg2"/>
                </a:solidFill>
              </a:rPr>
              <a:t>def</a:t>
            </a:r>
            <a:r>
              <a:rPr lang="es-ES">
                <a:solidFill>
                  <a:schemeClr val="bg2"/>
                </a:solidFill>
              </a:rPr>
              <a:t> cerca(V</a:t>
            </a:r>
            <a:r>
              <a:rPr lang="es-ES" i="1">
                <a:solidFill>
                  <a:schemeClr val="bg2"/>
                </a:solidFill>
              </a:rPr>
              <a:t>,</a:t>
            </a:r>
            <a:r>
              <a:rPr lang="es-ES">
                <a:solidFill>
                  <a:schemeClr val="bg2"/>
                </a:solidFill>
              </a:rPr>
              <a:t>e</a:t>
            </a:r>
            <a:r>
              <a:rPr lang="es-ES" i="1">
                <a:solidFill>
                  <a:schemeClr val="bg2"/>
                </a:solidFill>
              </a:rPr>
              <a:t>,</a:t>
            </a:r>
            <a:r>
              <a:rPr lang="es-ES">
                <a:solidFill>
                  <a:schemeClr val="bg2"/>
                </a:solidFill>
              </a:rPr>
              <a:t>d</a:t>
            </a:r>
            <a:r>
              <a:rPr lang="es-ES" i="1">
                <a:solidFill>
                  <a:schemeClr val="bg2"/>
                </a:solidFill>
              </a:rPr>
              <a:t>,</a:t>
            </a:r>
            <a:r>
              <a:rPr lang="es-ES">
                <a:solidFill>
                  <a:schemeClr val="bg2"/>
                </a:solidFill>
              </a:rPr>
              <a:t>x):</a:t>
            </a:r>
            <a:endParaRPr lang="es-ES" i="1">
              <a:solidFill>
                <a:schemeClr val="bg2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s-ES">
                <a:solidFill>
                  <a:schemeClr val="bg2"/>
                </a:solidFill>
              </a:rPr>
              <a:t>	</a:t>
            </a:r>
            <a:r>
              <a:rPr lang="es-ES" i="1">
                <a:solidFill>
                  <a:schemeClr val="bg2"/>
                </a:solidFill>
              </a:rPr>
              <a:t>if</a:t>
            </a:r>
            <a:r>
              <a:rPr lang="es-ES">
                <a:solidFill>
                  <a:schemeClr val="bg2"/>
                </a:solidFill>
              </a:rPr>
              <a:t> (e &gt;= d) :</a:t>
            </a:r>
          </a:p>
          <a:p>
            <a:pPr algn="just">
              <a:spcBef>
                <a:spcPct val="20000"/>
              </a:spcBef>
            </a:pPr>
            <a:r>
              <a:rPr lang="es-ES" i="1">
                <a:solidFill>
                  <a:schemeClr val="bg2"/>
                </a:solidFill>
              </a:rPr>
              <a:t>		return</a:t>
            </a:r>
            <a:r>
              <a:rPr lang="es-ES">
                <a:solidFill>
                  <a:schemeClr val="bg2"/>
                </a:solidFill>
              </a:rPr>
              <a:t> d</a:t>
            </a:r>
          </a:p>
          <a:p>
            <a:pPr algn="just">
              <a:spcBef>
                <a:spcPct val="20000"/>
              </a:spcBef>
            </a:pPr>
            <a:r>
              <a:rPr lang="es-ES">
                <a:solidFill>
                  <a:schemeClr val="bg2"/>
                </a:solidFill>
              </a:rPr>
              <a:t>	m = (e+d) / 2</a:t>
            </a:r>
          </a:p>
          <a:p>
            <a:pPr algn="just">
              <a:spcBef>
                <a:spcPct val="20000"/>
              </a:spcBef>
            </a:pPr>
            <a:r>
              <a:rPr lang="es-ES">
                <a:solidFill>
                  <a:schemeClr val="bg2"/>
                </a:solidFill>
              </a:rPr>
              <a:t>	</a:t>
            </a:r>
            <a:r>
              <a:rPr lang="es-ES" i="1">
                <a:solidFill>
                  <a:schemeClr val="bg2"/>
                </a:solidFill>
              </a:rPr>
              <a:t>if</a:t>
            </a:r>
            <a:r>
              <a:rPr lang="es-ES">
                <a:solidFill>
                  <a:schemeClr val="bg2"/>
                </a:solidFill>
              </a:rPr>
              <a:t> (x &gt; V[m]):</a:t>
            </a:r>
          </a:p>
          <a:p>
            <a:pPr algn="just">
              <a:spcBef>
                <a:spcPct val="20000"/>
              </a:spcBef>
            </a:pPr>
            <a:r>
              <a:rPr lang="es-ES" i="1">
                <a:solidFill>
                  <a:schemeClr val="bg2"/>
                </a:solidFill>
              </a:rPr>
              <a:t>		return</a:t>
            </a:r>
            <a:r>
              <a:rPr lang="es-ES">
                <a:solidFill>
                  <a:schemeClr val="bg2"/>
                </a:solidFill>
              </a:rPr>
              <a:t> cerca(V,m+1,d,x)</a:t>
            </a:r>
          </a:p>
          <a:p>
            <a:pPr algn="just">
              <a:spcBef>
                <a:spcPct val="20000"/>
              </a:spcBef>
            </a:pPr>
            <a:r>
              <a:rPr lang="es-ES">
                <a:solidFill>
                  <a:schemeClr val="bg2"/>
                </a:solidFill>
              </a:rPr>
              <a:t>	</a:t>
            </a:r>
            <a:r>
              <a:rPr lang="es-ES" i="1">
                <a:solidFill>
                  <a:schemeClr val="bg2"/>
                </a:solidFill>
              </a:rPr>
              <a:t>else</a:t>
            </a:r>
            <a:r>
              <a:rPr lang="es-ES">
                <a:solidFill>
                  <a:schemeClr val="bg2"/>
                </a:solidFill>
              </a:rPr>
              <a:t>:</a:t>
            </a:r>
            <a:r>
              <a:rPr lang="es-ES" i="1">
                <a:solidFill>
                  <a:schemeClr val="bg2"/>
                </a:solidFill>
              </a:rPr>
              <a:t> </a:t>
            </a:r>
          </a:p>
          <a:p>
            <a:pPr algn="just">
              <a:spcBef>
                <a:spcPct val="20000"/>
              </a:spcBef>
            </a:pPr>
            <a:r>
              <a:rPr lang="es-ES" i="1">
                <a:solidFill>
                  <a:schemeClr val="bg2"/>
                </a:solidFill>
              </a:rPr>
              <a:t>		return</a:t>
            </a:r>
            <a:r>
              <a:rPr lang="es-ES">
                <a:solidFill>
                  <a:schemeClr val="bg2"/>
                </a:solidFill>
              </a:rPr>
              <a:t> cerca(V,e,m,x)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 rot="-569908">
            <a:off x="130175" y="269875"/>
            <a:ext cx="55340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800">
                <a:solidFill>
                  <a:schemeClr val="bg2"/>
                </a:solidFill>
              </a:rPr>
              <a:t>recursivitat divisora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068763" y="620713"/>
            <a:ext cx="54721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000" i="1"/>
              <a:t>T(n) = a T(n/b) + </a:t>
            </a:r>
            <a:r>
              <a:rPr lang="el-GR" sz="4000" i="1"/>
              <a:t>Θ</a:t>
            </a:r>
            <a:r>
              <a:rPr lang="es-ES" sz="4000" i="1"/>
              <a:t>(n</a:t>
            </a:r>
            <a:r>
              <a:rPr lang="es-ES" sz="4000" i="1" baseline="30000"/>
              <a:t>k</a:t>
            </a:r>
            <a:r>
              <a:rPr lang="es-ES" sz="4000" i="1"/>
              <a:t>)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68313" y="1557338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T(n/2) +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68313" y="2276475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T(n/4) + 2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68313" y="4078288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T(n/2</a:t>
            </a:r>
            <a:r>
              <a:rPr lang="es-ES" i="1" baseline="30000"/>
              <a:t>i</a:t>
            </a:r>
            <a:r>
              <a:rPr lang="es-ES" i="1"/>
              <a:t>) + i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619250" y="3573463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/>
              <a:t>...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619250" y="487045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i="1"/>
              <a:t>...</a:t>
            </a:r>
            <a:r>
              <a:rPr lang="es-ES" i="1" baseline="30000"/>
              <a:t>( i = log n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39750" y="5518150"/>
            <a:ext cx="324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T(1) + log n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779838" y="5441950"/>
            <a:ext cx="2376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 i="1"/>
              <a:t>= </a:t>
            </a:r>
            <a:r>
              <a:rPr lang="el-GR" sz="3200" i="1"/>
              <a:t>Θ</a:t>
            </a:r>
            <a:r>
              <a:rPr lang="es-ES" sz="3200" i="1"/>
              <a:t>(log n)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68313" y="3068638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T(n) = T(n/8) + 3 </a:t>
            </a:r>
            <a:r>
              <a:rPr lang="el-GR" i="1"/>
              <a:t>Θ</a:t>
            </a:r>
            <a:r>
              <a:rPr lang="es-ES" i="1"/>
              <a:t>(1)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 rot="-812948">
            <a:off x="3708400" y="4221163"/>
            <a:ext cx="302418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800" i="1">
                <a:solidFill>
                  <a:srgbClr val="33CC33"/>
                </a:solidFill>
              </a:rPr>
              <a:t>a</a:t>
            </a:r>
            <a:r>
              <a:rPr lang="es-ES" sz="4800">
                <a:solidFill>
                  <a:srgbClr val="33CC33"/>
                </a:solidFill>
              </a:rPr>
              <a:t> = 1 </a:t>
            </a:r>
            <a:r>
              <a:rPr lang="es-ES" sz="4800">
                <a:solidFill>
                  <a:srgbClr val="33CC33"/>
                </a:solidFill>
                <a:cs typeface="Times New Roman" pitchFamily="18" charset="0"/>
              </a:rPr>
              <a:t>→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 rot="-1071858">
            <a:off x="5940425" y="2455863"/>
            <a:ext cx="223202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800" i="1">
                <a:solidFill>
                  <a:srgbClr val="33CC33"/>
                </a:solidFill>
                <a:cs typeface="Times New Roman" pitchFamily="18" charset="0"/>
              </a:rPr>
              <a:t>← </a:t>
            </a:r>
            <a:r>
              <a:rPr lang="es-ES" sz="4800" i="1">
                <a:solidFill>
                  <a:srgbClr val="33CC33"/>
                </a:solidFill>
              </a:rPr>
              <a:t>b</a:t>
            </a:r>
            <a:r>
              <a:rPr lang="es-ES" sz="4800">
                <a:solidFill>
                  <a:srgbClr val="33CC33"/>
                </a:solidFill>
              </a:rPr>
              <a:t> = 2</a:t>
            </a:r>
            <a:endParaRPr lang="es-ES" sz="4800">
              <a:solidFill>
                <a:srgbClr val="33CC33"/>
              </a:solidFill>
              <a:cs typeface="Times New Roman" pitchFamily="18" charset="0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084888" y="4724400"/>
            <a:ext cx="30956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4400">
                <a:solidFill>
                  <a:srgbClr val="33CC33"/>
                </a:solidFill>
                <a:cs typeface="Times New Roman" pitchFamily="18" charset="0"/>
              </a:rPr>
              <a:t>Θ</a:t>
            </a:r>
            <a:r>
              <a:rPr lang="es-ES" sz="4400">
                <a:solidFill>
                  <a:srgbClr val="33CC33"/>
                </a:solidFill>
              </a:rPr>
              <a:t>(4) = </a:t>
            </a:r>
            <a:r>
              <a:rPr lang="el-GR" sz="4400">
                <a:solidFill>
                  <a:srgbClr val="33CC33"/>
                </a:solidFill>
                <a:cs typeface="Times New Roman" pitchFamily="18" charset="0"/>
              </a:rPr>
              <a:t>Θ</a:t>
            </a:r>
            <a:r>
              <a:rPr lang="es-ES" sz="4400">
                <a:solidFill>
                  <a:srgbClr val="33CC33"/>
                </a:solidFill>
              </a:rPr>
              <a:t>(n</a:t>
            </a:r>
            <a:r>
              <a:rPr lang="es-ES" sz="4400" baseline="30000">
                <a:solidFill>
                  <a:srgbClr val="33CC33"/>
                </a:solidFill>
              </a:rPr>
              <a:t>k</a:t>
            </a:r>
            <a:r>
              <a:rPr lang="es-ES" sz="4400">
                <a:solidFill>
                  <a:srgbClr val="33CC33"/>
                </a:solidFill>
              </a:rPr>
              <a:t>)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3059113" y="1700213"/>
            <a:ext cx="360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600">
                <a:solidFill>
                  <a:srgbClr val="33CC33"/>
                </a:solidFill>
              </a:rPr>
              <a:t>n = d – e + 1</a:t>
            </a:r>
            <a:r>
              <a:rPr lang="es-ES" sz="3600">
                <a:solidFill>
                  <a:srgbClr val="33CC33"/>
                </a:solidFill>
                <a:cs typeface="Times New Roman" pitchFamily="18" charset="0"/>
              </a:rPr>
              <a:t>→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6659563" y="5907088"/>
            <a:ext cx="1512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400">
                <a:solidFill>
                  <a:srgbClr val="33CC33"/>
                </a:solidFill>
                <a:cs typeface="Times New Roman" pitchFamily="18" charset="0"/>
              </a:rPr>
              <a:t>k = 0</a:t>
            </a:r>
            <a:endParaRPr lang="es-ES" sz="4400">
              <a:solidFill>
                <a:srgbClr val="33CC33"/>
              </a:solidFill>
            </a:endParaRP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7235825" y="5518150"/>
            <a:ext cx="0" cy="43180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23850" y="1196975"/>
            <a:ext cx="6696075" cy="2344738"/>
            <a:chOff x="930" y="2588"/>
            <a:chExt cx="4218" cy="1477"/>
          </a:xfrm>
        </p:grpSpPr>
        <p:sp>
          <p:nvSpPr>
            <p:cNvPr id="33814" name="Text Box 21"/>
            <p:cNvSpPr txBox="1">
              <a:spLocks noChangeArrowheads="1"/>
            </p:cNvSpPr>
            <p:nvPr/>
          </p:nvSpPr>
          <p:spPr bwMode="auto">
            <a:xfrm>
              <a:off x="1825" y="2588"/>
              <a:ext cx="529" cy="1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900" i="1"/>
                <a:t>{</a:t>
              </a:r>
            </a:p>
          </p:txBody>
        </p:sp>
        <p:sp>
          <p:nvSpPr>
            <p:cNvPr id="33815" name="Rectangle 22"/>
            <p:cNvSpPr>
              <a:spLocks noChangeArrowheads="1"/>
            </p:cNvSpPr>
            <p:nvPr/>
          </p:nvSpPr>
          <p:spPr bwMode="auto">
            <a:xfrm>
              <a:off x="1021" y="3194"/>
              <a:ext cx="11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800" i="1"/>
                <a:t>T(n) =       </a:t>
              </a:r>
            </a:p>
          </p:txBody>
        </p:sp>
        <p:sp>
          <p:nvSpPr>
            <p:cNvPr id="33816" name="Rectangle 23"/>
            <p:cNvSpPr>
              <a:spLocks noChangeArrowheads="1"/>
            </p:cNvSpPr>
            <p:nvPr/>
          </p:nvSpPr>
          <p:spPr bwMode="auto">
            <a:xfrm>
              <a:off x="2369" y="2785"/>
              <a:ext cx="27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sz="3200" i="1"/>
                <a:t>Θ</a:t>
              </a:r>
              <a:r>
                <a:rPr lang="es-ES" sz="3200" i="1"/>
                <a:t>(n</a:t>
              </a:r>
              <a:r>
                <a:rPr lang="es-ES" sz="3200" i="1" baseline="30000"/>
                <a:t>k</a:t>
              </a:r>
              <a:r>
                <a:rPr lang="es-ES" sz="3200" i="1"/>
                <a:t>)</a:t>
              </a:r>
              <a:r>
                <a:rPr lang="es-ES" sz="3200"/>
                <a:t>              </a:t>
              </a:r>
              <a:r>
                <a:rPr lang="es-ES" sz="2800"/>
                <a:t>si</a:t>
              </a:r>
              <a:r>
                <a:rPr lang="es-ES" sz="3200" i="1"/>
                <a:t>   a &lt; b</a:t>
              </a:r>
              <a:r>
                <a:rPr lang="es-ES" sz="3200" i="1" baseline="30000"/>
                <a:t>k</a:t>
              </a:r>
              <a:r>
                <a:rPr lang="es-ES" sz="3200"/>
                <a:t> </a:t>
              </a:r>
            </a:p>
          </p:txBody>
        </p:sp>
        <p:sp>
          <p:nvSpPr>
            <p:cNvPr id="33817" name="Rectangle 24"/>
            <p:cNvSpPr>
              <a:spLocks noChangeArrowheads="1"/>
            </p:cNvSpPr>
            <p:nvPr/>
          </p:nvSpPr>
          <p:spPr bwMode="auto">
            <a:xfrm>
              <a:off x="2291" y="3147"/>
              <a:ext cx="27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sz="3200" i="1"/>
                <a:t>Θ</a:t>
              </a:r>
              <a:r>
                <a:rPr lang="es-ES" sz="3200" i="1"/>
                <a:t>(n</a:t>
              </a:r>
              <a:r>
                <a:rPr lang="es-ES" sz="3200" i="1" baseline="30000"/>
                <a:t>k</a:t>
              </a:r>
              <a:r>
                <a:rPr lang="es-ES" sz="3200" i="1"/>
                <a:t> log n)</a:t>
              </a:r>
              <a:r>
                <a:rPr lang="es-ES" sz="3200"/>
                <a:t>      </a:t>
              </a:r>
              <a:r>
                <a:rPr lang="es-ES" sz="2800"/>
                <a:t>si</a:t>
              </a:r>
              <a:r>
                <a:rPr lang="es-ES" sz="3200" i="1"/>
                <a:t>   a = b</a:t>
              </a:r>
              <a:r>
                <a:rPr lang="es-ES" sz="3200" i="1" baseline="30000"/>
                <a:t>k</a:t>
              </a:r>
              <a:r>
                <a:rPr lang="es-ES" sz="3200" i="1"/>
                <a:t> </a:t>
              </a:r>
            </a:p>
          </p:txBody>
        </p:sp>
        <p:sp>
          <p:nvSpPr>
            <p:cNvPr id="33818" name="Rectangle 25"/>
            <p:cNvSpPr>
              <a:spLocks noChangeArrowheads="1"/>
            </p:cNvSpPr>
            <p:nvPr/>
          </p:nvSpPr>
          <p:spPr bwMode="auto">
            <a:xfrm>
              <a:off x="2291" y="3510"/>
              <a:ext cx="27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sz="3200" i="1"/>
                <a:t>Θ</a:t>
              </a:r>
              <a:r>
                <a:rPr lang="es-ES" sz="3200" i="1"/>
                <a:t>(n      )</a:t>
              </a:r>
              <a:r>
                <a:rPr lang="es-ES" sz="3200"/>
                <a:t> 	      </a:t>
              </a:r>
              <a:r>
                <a:rPr lang="es-ES" sz="2800"/>
                <a:t>si</a:t>
              </a:r>
              <a:r>
                <a:rPr lang="es-ES" sz="3200" i="1"/>
                <a:t>   a &gt; b</a:t>
              </a:r>
              <a:r>
                <a:rPr lang="es-ES" sz="3200" i="1" baseline="30000"/>
                <a:t>k</a:t>
              </a:r>
              <a:r>
                <a:rPr lang="es-ES" sz="3200" i="1"/>
                <a:t> </a:t>
              </a:r>
            </a:p>
          </p:txBody>
        </p:sp>
        <p:sp>
          <p:nvSpPr>
            <p:cNvPr id="33819" name="Rectangle 26"/>
            <p:cNvSpPr>
              <a:spLocks noChangeArrowheads="1"/>
            </p:cNvSpPr>
            <p:nvPr/>
          </p:nvSpPr>
          <p:spPr bwMode="auto">
            <a:xfrm>
              <a:off x="930" y="2704"/>
              <a:ext cx="4128" cy="136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0" name="Text Box 27"/>
            <p:cNvSpPr txBox="1">
              <a:spLocks noChangeArrowheads="1"/>
            </p:cNvSpPr>
            <p:nvPr/>
          </p:nvSpPr>
          <p:spPr bwMode="auto">
            <a:xfrm>
              <a:off x="2744" y="3521"/>
              <a:ext cx="8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800" i="1"/>
                <a:t>log</a:t>
              </a:r>
              <a:r>
                <a:rPr lang="es-ES" sz="1800" i="1" baseline="-25000"/>
                <a:t>b</a:t>
              </a:r>
              <a:r>
                <a:rPr lang="es-ES" sz="1800" i="1"/>
                <a:t>a</a:t>
              </a:r>
            </a:p>
          </p:txBody>
        </p:sp>
      </p:grp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1979613" y="1916113"/>
            <a:ext cx="4752975" cy="865187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4211638" y="2852738"/>
            <a:ext cx="288925" cy="25209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8" dur="indefinite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1506" grpId="0"/>
      <p:bldP spid="21507" grpId="0"/>
      <p:bldP spid="21509" grpId="0"/>
      <p:bldP spid="21509" grpId="1"/>
      <p:bldP spid="21510" grpId="0"/>
      <p:bldP spid="21510" grpId="1"/>
      <p:bldP spid="21511" grpId="0"/>
      <p:bldP spid="21512" grpId="0"/>
      <p:bldP spid="21513" grpId="0"/>
      <p:bldP spid="21514" grpId="0"/>
      <p:bldP spid="21515" grpId="0"/>
      <p:bldP spid="21516" grpId="0"/>
      <p:bldP spid="21516" grpId="1"/>
      <p:bldP spid="21518" grpId="0"/>
      <p:bldP spid="21519" grpId="0"/>
      <p:bldP spid="21520" grpId="0"/>
      <p:bldP spid="21521" grpId="0"/>
      <p:bldP spid="21521" grpId="1"/>
      <p:bldP spid="21522" grpId="0"/>
      <p:bldP spid="21523" grpId="0" animBg="1"/>
      <p:bldP spid="21532" grpId="0" animBg="1"/>
      <p:bldP spid="215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68313" y="476250"/>
            <a:ext cx="6624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per poder parlar d’eficiència d’un algorisme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779838" y="692150"/>
            <a:ext cx="547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definim el temps d’un algorisme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71550" y="1196975"/>
            <a:ext cx="547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per definir el temps d’un algorisme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555875" y="1412875"/>
            <a:ext cx="6408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cal tenir en compte totes les entrades possibles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95288" y="2205038"/>
            <a:ext cx="799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com que no podem tenir en compte totes les entrades possibles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987675" y="2466975"/>
            <a:ext cx="6408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particionem </a:t>
            </a:r>
            <a:r>
              <a:rPr lang="es-ES" i="1"/>
              <a:t>E</a:t>
            </a:r>
            <a:r>
              <a:rPr lang="es-ES"/>
              <a:t> definint la mida per cada </a:t>
            </a:r>
            <a:r>
              <a:rPr lang="es-ES" i="1"/>
              <a:t>x </a:t>
            </a:r>
            <a:r>
              <a:rPr lang="ru-RU" i="1">
                <a:cs typeface="Times New Roman" pitchFamily="18" charset="0"/>
              </a:rPr>
              <a:t>Є</a:t>
            </a:r>
            <a:r>
              <a:rPr lang="es-ES" i="1">
                <a:cs typeface="Times New Roman" pitchFamily="18" charset="0"/>
              </a:rPr>
              <a:t> E</a:t>
            </a:r>
            <a:endParaRPr lang="ru-RU" i="1">
              <a:cs typeface="Times New Roman" pitchFamily="18" charset="0"/>
            </a:endParaRP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395288" y="3470275"/>
            <a:ext cx="8101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definim el temps d’un algorisme com si només depengués de la mida de les dades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539750" y="836613"/>
            <a:ext cx="3889375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1700" i="1"/>
              <a:t>T</a:t>
            </a:r>
            <a:r>
              <a:rPr lang="es-ES" sz="11700" i="1" baseline="-25000"/>
              <a:t>A</a:t>
            </a:r>
            <a:r>
              <a:rPr lang="es-ES" sz="11700" i="1"/>
              <a:t>(n)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258888" y="2997200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/>
              <a:t>temps que triga l’algorisme </a:t>
            </a:r>
            <a:r>
              <a:rPr lang="es-ES" sz="3200" i="1"/>
              <a:t>A</a:t>
            </a:r>
            <a:r>
              <a:rPr lang="es-ES" sz="3200"/>
              <a:t> a produir una sortida per a una entrada de mida </a:t>
            </a:r>
            <a:r>
              <a:rPr lang="es-ES" sz="3200" i="1"/>
              <a:t>n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 rot="-512305">
            <a:off x="107950" y="4062413"/>
            <a:ext cx="6119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accent2"/>
                </a:solidFill>
              </a:rPr>
              <a:t>i per què en majúscula?, per què no </a:t>
            </a:r>
            <a:r>
              <a:rPr lang="es-ES" sz="2800" i="1">
                <a:solidFill>
                  <a:schemeClr val="accent2"/>
                </a:solidFill>
              </a:rPr>
              <a:t>t</a:t>
            </a:r>
            <a:r>
              <a:rPr lang="es-ES" sz="2800" i="1" baseline="-25000">
                <a:solidFill>
                  <a:schemeClr val="accent2"/>
                </a:solidFill>
              </a:rPr>
              <a:t>A</a:t>
            </a:r>
            <a:r>
              <a:rPr lang="es-ES" sz="2800" i="1">
                <a:solidFill>
                  <a:schemeClr val="accent2"/>
                </a:solidFill>
              </a:rPr>
              <a:t>(n)</a:t>
            </a:r>
            <a:r>
              <a:rPr lang="es-ES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82625" y="47244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perquè és una definició barroera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1547813" y="5229225"/>
            <a:ext cx="7300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per una mateixa </a:t>
            </a:r>
            <a:r>
              <a:rPr lang="es-ES" i="1"/>
              <a:t>n</a:t>
            </a:r>
            <a:r>
              <a:rPr lang="es-ES"/>
              <a:t>, l’algorisme </a:t>
            </a:r>
            <a:r>
              <a:rPr lang="es-ES" i="1"/>
              <a:t>A</a:t>
            </a:r>
            <a:r>
              <a:rPr lang="es-ES"/>
              <a:t> pot trigar diferents temps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 rot="1764055">
            <a:off x="1104900" y="501332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3600"/>
              <a:t>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3" grpId="1"/>
      <p:bldP spid="17414" grpId="0"/>
      <p:bldP spid="17414" grpId="1"/>
      <p:bldP spid="17415" grpId="0"/>
      <p:bldP spid="17415" grpId="1"/>
      <p:bldP spid="17416" grpId="0"/>
      <p:bldP spid="17416" grpId="1"/>
      <p:bldP spid="17417" grpId="0"/>
      <p:bldP spid="17417" grpId="1"/>
      <p:bldP spid="17418" grpId="0"/>
      <p:bldP spid="17418" grpId="1"/>
      <p:bldP spid="17419" grpId="0"/>
      <p:bldP spid="17419" grpId="1"/>
      <p:bldP spid="17420" grpId="0"/>
      <p:bldP spid="17421" grpId="0"/>
      <p:bldP spid="17422" grpId="0"/>
      <p:bldP spid="17423" grpId="0"/>
      <p:bldP spid="17424" grpId="0"/>
      <p:bldP spid="174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4925" y="44450"/>
            <a:ext cx="3889375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1700" i="1"/>
              <a:t>T</a:t>
            </a:r>
            <a:r>
              <a:rPr lang="es-ES" sz="11700" i="1" baseline="-25000"/>
              <a:t>A</a:t>
            </a:r>
            <a:r>
              <a:rPr lang="es-ES" sz="11700" i="1"/>
              <a:t>(n)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 rot="-845253">
            <a:off x="769938" y="1379538"/>
            <a:ext cx="741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800">
                <a:solidFill>
                  <a:schemeClr val="accent2"/>
                </a:solidFill>
              </a:rPr>
              <a:t>si tinguéssim un algorisme per ordenar seqüències de 15 elements, sempre trigaria el mateix?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348038" y="260350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cal entendre </a:t>
            </a:r>
            <a:r>
              <a:rPr lang="es-ES" i="1"/>
              <a:t>T</a:t>
            </a:r>
            <a:r>
              <a:rPr lang="es-ES" i="1" baseline="-25000"/>
              <a:t>A</a:t>
            </a:r>
            <a:r>
              <a:rPr lang="es-ES" i="1"/>
              <a:t>(n) </a:t>
            </a:r>
            <a:endParaRPr lang="es-ES" i="1">
              <a:solidFill>
                <a:schemeClr val="accent2"/>
              </a:solidFill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508625" y="1484313"/>
            <a:ext cx="2016125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7200">
                <a:solidFill>
                  <a:schemeClr val="accent2"/>
                </a:solidFill>
              </a:rPr>
              <a:t>NO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395288" y="3068638"/>
            <a:ext cx="7777162" cy="898525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les diferents permutacions que poden adoptar les entrades de l’algorisme provoquen diferents temps d’execució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2411413" y="4124325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hi pot haver moltes permutacions diferents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1619250" y="3933825"/>
            <a:ext cx="720725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1258888" y="494188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 i="1"/>
              <a:t>t</a:t>
            </a:r>
            <a:r>
              <a:rPr lang="es-ES" sz="3200" i="1" baseline="-25000"/>
              <a:t>A</a:t>
            </a:r>
            <a:r>
              <a:rPr lang="es-ES" sz="3200" i="1"/>
              <a:t>(n) = </a:t>
            </a:r>
            <a:r>
              <a:rPr lang="es-ES" sz="3200"/>
              <a:t>max {</a:t>
            </a:r>
            <a:r>
              <a:rPr lang="es-ES" sz="3200" i="1"/>
              <a:t>T</a:t>
            </a:r>
            <a:r>
              <a:rPr lang="es-ES" sz="3200" i="1" baseline="-25000"/>
              <a:t>A</a:t>
            </a:r>
            <a:r>
              <a:rPr lang="es-ES" sz="3200" i="1"/>
              <a:t>(n) : x </a:t>
            </a:r>
            <a:r>
              <a:rPr lang="ru-RU" sz="3200" i="1">
                <a:cs typeface="Times New Roman" pitchFamily="18" charset="0"/>
              </a:rPr>
              <a:t>Є</a:t>
            </a:r>
            <a:r>
              <a:rPr lang="es-ES" sz="3200" i="1">
                <a:cs typeface="Times New Roman" pitchFamily="18" charset="0"/>
              </a:rPr>
              <a:t> E ^ |x| = n</a:t>
            </a:r>
            <a:r>
              <a:rPr lang="es-ES" sz="3200">
                <a:cs typeface="Times New Roman" pitchFamily="18" charset="0"/>
              </a:rPr>
              <a:t>}</a:t>
            </a:r>
            <a:endParaRPr lang="ru-RU" sz="3200">
              <a:cs typeface="Times New Roman" pitchFamily="18" charset="0"/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 rot="-1368386">
            <a:off x="2849563" y="4867275"/>
            <a:ext cx="2339975" cy="800100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400">
                <a:solidFill>
                  <a:srgbClr val="FF0000"/>
                </a:solidFill>
              </a:rPr>
              <a:t>cas pitjor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5867400" y="26035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solidFill>
                  <a:schemeClr val="accent2"/>
                </a:solidFill>
              </a:rPr>
              <a:t>suposem que la </a:t>
            </a:r>
            <a:r>
              <a:rPr lang="es-ES" i="1">
                <a:solidFill>
                  <a:schemeClr val="accent2"/>
                </a:solidFill>
              </a:rPr>
              <a:t>n</a:t>
            </a:r>
            <a:r>
              <a:rPr lang="es-ES">
                <a:solidFill>
                  <a:schemeClr val="accent2"/>
                </a:solidFill>
              </a:rPr>
              <a:t> val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  <p:bldP spid="21510" grpId="0"/>
      <p:bldP spid="21512" grpId="0"/>
      <p:bldP spid="21516" grpId="0" animBg="1"/>
      <p:bldP spid="21517" grpId="0"/>
      <p:bldP spid="21518" grpId="0" animBg="1"/>
      <p:bldP spid="21519" grpId="0"/>
      <p:bldP spid="21521" grpId="0" animBg="1"/>
      <p:bldP spid="215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3598863" cy="11636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s-ES" sz="7200" smtClean="0"/>
              <a:t>unitats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4313"/>
            <a:ext cx="7772400" cy="468153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" smtClean="0"/>
              <a:t>a la </a:t>
            </a:r>
            <a:r>
              <a:rPr lang="es-ES" i="1" smtClean="0"/>
              <a:t>n</a:t>
            </a:r>
            <a:r>
              <a:rPr lang="es-ES" smtClean="0"/>
              <a:t>, la dimensió de les dades d’entrada, o dimensió del problema, en </a:t>
            </a:r>
            <a:r>
              <a:rPr lang="es-ES" i="1" smtClean="0"/>
              <a:t>bytes</a:t>
            </a:r>
            <a:r>
              <a:rPr lang="es-ES" smtClean="0"/>
              <a:t> (en el fons les dades estan fetes de bytes).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a </a:t>
            </a:r>
            <a:r>
              <a:rPr lang="es-ES" i="1" smtClean="0"/>
              <a:t>t</a:t>
            </a:r>
            <a:r>
              <a:rPr lang="es-ES" i="1" baseline="-25000" smtClean="0"/>
              <a:t>A</a:t>
            </a:r>
            <a:r>
              <a:rPr lang="es-ES" i="1" smtClean="0"/>
              <a:t>(n)</a:t>
            </a:r>
            <a:r>
              <a:rPr lang="es-ES" smtClean="0"/>
              <a:t>, o a</a:t>
            </a:r>
            <a:r>
              <a:rPr lang="es-ES" i="1" smtClean="0"/>
              <a:t> T</a:t>
            </a:r>
            <a:r>
              <a:rPr lang="es-ES" i="1" baseline="-25000" smtClean="0"/>
              <a:t>A</a:t>
            </a:r>
            <a:r>
              <a:rPr lang="es-ES" i="1" smtClean="0"/>
              <a:t>(n),</a:t>
            </a:r>
            <a:r>
              <a:rPr lang="es-ES" smtClean="0"/>
              <a:t> els temps d’execució, en </a:t>
            </a:r>
            <a:r>
              <a:rPr lang="es-ES" i="1" smtClean="0"/>
              <a:t>constants</a:t>
            </a:r>
            <a:r>
              <a:rPr lang="es-ES" smtClean="0"/>
              <a:t> (en el fons format per temps d’assignacions, de comparacions, de sumes,… - tots iguals, anem per feina!, tots valen una </a:t>
            </a:r>
            <a:r>
              <a:rPr lang="es-ES" i="1" smtClean="0"/>
              <a:t>constant</a:t>
            </a:r>
            <a:r>
              <a:rPr lang="es-ES" smtClean="0"/>
              <a:t> -)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12875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s-ES" sz="2800" smtClean="0"/>
              <a:t>més correcte serà l’anàlisi, ja que </a:t>
            </a:r>
            <a:r>
              <a:rPr lang="es-ES" sz="2800" i="1" smtClean="0"/>
              <a:t>T(n)</a:t>
            </a:r>
            <a:r>
              <a:rPr lang="es-ES" sz="2800" smtClean="0"/>
              <a:t> serà una multiplicació de </a:t>
            </a:r>
            <a:r>
              <a:rPr lang="es-ES" sz="2800" i="1" smtClean="0"/>
              <a:t>n</a:t>
            </a:r>
            <a:r>
              <a:rPr lang="es-ES" sz="2800" smtClean="0"/>
              <a:t> per les constants, o de </a:t>
            </a:r>
            <a:r>
              <a:rPr lang="es-ES" sz="2800" i="1" smtClean="0"/>
              <a:t>n</a:t>
            </a:r>
            <a:r>
              <a:rPr lang="es-ES" sz="2800" smtClean="0"/>
              <a:t> multiplicat per </a:t>
            </a:r>
            <a:r>
              <a:rPr lang="es-ES" sz="2800" i="1" smtClean="0"/>
              <a:t>n</a:t>
            </a:r>
            <a:r>
              <a:rPr lang="es-ES" sz="2800" smtClean="0"/>
              <a:t> per les constants o de... 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les constants acabaran sent tan poc importants que les confondrem, (lo important és que són diferents de 0, i per tant, podem multiplicar per elles). 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direm que el temps de fer</a:t>
            </a:r>
            <a:r>
              <a:rPr lang="es-ES" sz="2800" b="1" smtClean="0"/>
              <a:t> una</a:t>
            </a:r>
            <a:r>
              <a:rPr lang="es-ES" sz="2800" smtClean="0"/>
              <a:t> suma i </a:t>
            </a:r>
            <a:r>
              <a:rPr lang="es-ES" sz="2800" b="1" smtClean="0"/>
              <a:t>una</a:t>
            </a:r>
            <a:r>
              <a:rPr lang="es-ES" sz="2800" smtClean="0"/>
              <a:t> assignació es el mateix que el de </a:t>
            </a:r>
            <a:r>
              <a:rPr lang="es-ES" sz="2800" b="1" smtClean="0"/>
              <a:t>una</a:t>
            </a:r>
            <a:r>
              <a:rPr lang="es-ES" sz="2800" smtClean="0"/>
              <a:t> suma!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(la suma de dues constants és una constant)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4925" y="-2692400"/>
            <a:ext cx="4032250" cy="771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50000" i="1"/>
              <a:t>n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348038" y="765175"/>
            <a:ext cx="5183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quan més gran sigui….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971550" y="3829050"/>
            <a:ext cx="77041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800"/>
              <a:t>direm que el temps de fer</a:t>
            </a:r>
            <a:r>
              <a:rPr lang="es-ES" sz="2800" b="1"/>
              <a:t> una</a:t>
            </a:r>
            <a:r>
              <a:rPr lang="es-ES" sz="2800"/>
              <a:t> suma i </a:t>
            </a:r>
            <a:r>
              <a:rPr lang="es-ES" sz="2800" b="1"/>
              <a:t>una</a:t>
            </a:r>
            <a:r>
              <a:rPr lang="es-ES" sz="2800"/>
              <a:t> assignació es el mateix que el de </a:t>
            </a:r>
            <a:r>
              <a:rPr lang="es-ES" sz="2800" b="1"/>
              <a:t>una</a:t>
            </a:r>
            <a:r>
              <a:rPr lang="es-ES" sz="2800"/>
              <a:t> suma!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3" calcmode="lin" valueType="num">
                                      <p:cBhvr override="childStyle">
                                        <p:cTn id="46" dur="2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5" grpId="1" build="p"/>
      <p:bldP spid="8198" grpId="0"/>
      <p:bldP spid="8198" grpId="1"/>
      <p:bldP spid="8199" grpId="0"/>
      <p:bldP spid="8201" grpId="0"/>
      <p:bldP spid="820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713" y="115888"/>
            <a:ext cx="7772400" cy="1143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s-ES" sz="6000" smtClean="0"/>
              <a:t>de </a:t>
            </a:r>
            <a:r>
              <a:rPr lang="es-ES" sz="6000" i="1" smtClean="0"/>
              <a:t>T</a:t>
            </a:r>
            <a:r>
              <a:rPr lang="es-ES" sz="6000" i="1" baseline="-25000" smtClean="0"/>
              <a:t>A</a:t>
            </a:r>
            <a:r>
              <a:rPr lang="es-ES" sz="6000" i="1" smtClean="0"/>
              <a:t>(n),</a:t>
            </a:r>
            <a:r>
              <a:rPr lang="es-ES" sz="6000" smtClean="0"/>
              <a:t> el creixement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50825" y="1268413"/>
            <a:ext cx="55181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/>
              <a:t>això és el que volem medir…, bé comparar.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 rot="-495185">
            <a:off x="2700338" y="1484313"/>
            <a:ext cx="6840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>
                <a:solidFill>
                  <a:srgbClr val="FF9900"/>
                </a:solidFill>
                <a:latin typeface="Adler" pitchFamily="2" charset="0"/>
              </a:rPr>
              <a:t>hi ha difer</a:t>
            </a:r>
            <a:r>
              <a:rPr lang="es-ES" sz="2000">
                <a:solidFill>
                  <a:srgbClr val="FF9900"/>
                </a:solidFill>
                <a:latin typeface="Bookman Old Style" pitchFamily="18" charset="0"/>
              </a:rPr>
              <a:t>è</a:t>
            </a:r>
            <a:r>
              <a:rPr lang="es-ES" sz="2000">
                <a:solidFill>
                  <a:srgbClr val="FF9900"/>
                </a:solidFill>
                <a:latin typeface="Adler" pitchFamily="2" charset="0"/>
              </a:rPr>
              <a:t>ncia entre medir i comparar?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38163" y="2420938"/>
            <a:ext cx="82819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analitzar l’eficiència d’un algorisme és dir quant s’incrementa el temps d’execució per un increment de la mida de les dades d’entrada... però com ho hem de dir?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11188" y="3789363"/>
            <a:ext cx="504825" cy="504825"/>
            <a:chOff x="3696" y="1979"/>
            <a:chExt cx="817" cy="816"/>
          </a:xfrm>
        </p:grpSpPr>
        <p:sp>
          <p:nvSpPr>
            <p:cNvPr id="9228" name="Line 13"/>
            <p:cNvSpPr>
              <a:spLocks noChangeShapeType="1"/>
            </p:cNvSpPr>
            <p:nvPr/>
          </p:nvSpPr>
          <p:spPr bwMode="auto">
            <a:xfrm>
              <a:off x="3742" y="1979"/>
              <a:ext cx="272" cy="31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29" name="Line 14"/>
            <p:cNvSpPr>
              <a:spLocks noChangeShapeType="1"/>
            </p:cNvSpPr>
            <p:nvPr/>
          </p:nvSpPr>
          <p:spPr bwMode="auto">
            <a:xfrm>
              <a:off x="4150" y="1979"/>
              <a:ext cx="0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30" name="Line 15"/>
            <p:cNvSpPr>
              <a:spLocks noChangeShapeType="1"/>
            </p:cNvSpPr>
            <p:nvPr/>
          </p:nvSpPr>
          <p:spPr bwMode="auto">
            <a:xfrm>
              <a:off x="4150" y="2477"/>
              <a:ext cx="227" cy="31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31" name="Line 16"/>
            <p:cNvSpPr>
              <a:spLocks noChangeShapeType="1"/>
            </p:cNvSpPr>
            <p:nvPr/>
          </p:nvSpPr>
          <p:spPr bwMode="auto">
            <a:xfrm>
              <a:off x="4241" y="2341"/>
              <a:ext cx="27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32" name="Line 17"/>
            <p:cNvSpPr>
              <a:spLocks noChangeShapeType="1"/>
            </p:cNvSpPr>
            <p:nvPr/>
          </p:nvSpPr>
          <p:spPr bwMode="auto">
            <a:xfrm flipH="1">
              <a:off x="3696" y="2432"/>
              <a:ext cx="318" cy="13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33" name="Oval 18"/>
            <p:cNvSpPr>
              <a:spLocks noChangeArrowheads="1"/>
            </p:cNvSpPr>
            <p:nvPr/>
          </p:nvSpPr>
          <p:spPr bwMode="auto">
            <a:xfrm>
              <a:off x="4059" y="2296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9235" name="Text Box 19"/>
          <p:cNvSpPr txBox="1">
            <a:spLocks noChangeArrowheads="1"/>
          </p:cNvSpPr>
          <p:nvPr/>
        </p:nvSpPr>
        <p:spPr bwMode="auto">
          <a:xfrm rot="-829526">
            <a:off x="755650" y="3713163"/>
            <a:ext cx="4130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>
                <a:solidFill>
                  <a:srgbClr val="FF33CC"/>
                </a:solidFill>
              </a:rPr>
              <a:t>classes d’equivalència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719138" y="5157788"/>
            <a:ext cx="8532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FF33CC"/>
                </a:solidFill>
              </a:rPr>
              <a:t>d’equivalència, i particiona la població en classes d’equivalència.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2268538" y="4195763"/>
            <a:ext cx="6389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>
                <a:solidFill>
                  <a:srgbClr val="FF33CC"/>
                </a:solidFill>
              </a:rPr>
              <a:t>quan una relació entre individus d’una població és</a:t>
            </a:r>
            <a:r>
              <a:rPr lang="es-ES"/>
              <a:t> 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755650" y="4700588"/>
            <a:ext cx="801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>
                <a:solidFill>
                  <a:srgbClr val="FF33CC"/>
                </a:solidFill>
              </a:rPr>
              <a:t>reflexiva, simètrica i transitiva, llavors es diu que és una relació</a:t>
            </a:r>
            <a:r>
              <a:rPr lang="es-ES"/>
              <a:t> 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731838" y="5780112"/>
            <a:ext cx="820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FF33CC"/>
                </a:solidFill>
              </a:rPr>
              <a:t>P</a:t>
            </a:r>
            <a:r>
              <a:rPr lang="es-ES" smtClean="0">
                <a:solidFill>
                  <a:srgbClr val="FF33CC"/>
                </a:solidFill>
              </a:rPr>
              <a:t>odem </a:t>
            </a:r>
            <a:r>
              <a:rPr lang="es-ES">
                <a:solidFill>
                  <a:srgbClr val="FF33CC"/>
                </a:solidFill>
              </a:rPr>
              <a:t>identificar les classes escollint un representant de </a:t>
            </a:r>
            <a:r>
              <a:rPr lang="es-ES" smtClean="0">
                <a:solidFill>
                  <a:srgbClr val="FF33CC"/>
                </a:solidFill>
              </a:rPr>
              <a:t>classe.</a:t>
            </a:r>
            <a:endParaRPr lang="es-ES">
              <a:solidFill>
                <a:srgbClr val="FF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20" grpId="0"/>
      <p:bldP spid="9221" grpId="0"/>
      <p:bldP spid="9222" grpId="0"/>
      <p:bldP spid="9235" grpId="0"/>
      <p:bldP spid="9236" grpId="0"/>
      <p:bldP spid="9237" grpId="0"/>
      <p:bldP spid="9238" grpId="0"/>
      <p:bldP spid="92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930775" y="-26988"/>
            <a:ext cx="547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>
                <a:solidFill>
                  <a:schemeClr val="accent2"/>
                </a:solidFill>
              </a:rPr>
              <a:t>jo creixo a la meva velocitat de creixement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059113" y="260350"/>
            <a:ext cx="7991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>
                <a:solidFill>
                  <a:schemeClr val="accent2"/>
                </a:solidFill>
              </a:rPr>
              <a:t>si jo creixo tan de pressa com tu, tu creixes tan de pressa com jo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429125" y="620713"/>
            <a:ext cx="489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>
                <a:solidFill>
                  <a:schemeClr val="accent2"/>
                </a:solidFill>
              </a:rPr>
              <a:t>si jo creixo com tu i tu com ell, jo creixo com ell</a:t>
            </a: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5867400" y="981075"/>
            <a:ext cx="0" cy="3603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995738" y="1333500"/>
            <a:ext cx="568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i="1">
                <a:solidFill>
                  <a:schemeClr val="accent2"/>
                </a:solidFill>
              </a:rPr>
              <a:t>“créixer a la mateixa velocitat”</a:t>
            </a:r>
            <a:r>
              <a:rPr lang="es-ES" sz="1800">
                <a:solidFill>
                  <a:schemeClr val="accent2"/>
                </a:solidFill>
              </a:rPr>
              <a:t> particiona la població</a:t>
            </a:r>
          </a:p>
        </p:txBody>
      </p:sp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113"/>
            <a:ext cx="6227763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084888" y="1844675"/>
            <a:ext cx="86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 i="1"/>
              <a:t>n!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6084888" y="2420938"/>
            <a:ext cx="86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 i="1"/>
              <a:t>2</a:t>
            </a:r>
            <a:r>
              <a:rPr lang="es-ES" sz="3200" i="1" baseline="30000"/>
              <a:t>n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6156325" y="2994025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 i="1"/>
              <a:t>n</a:t>
            </a:r>
            <a:r>
              <a:rPr lang="es-ES" sz="3200" i="1" baseline="30000"/>
              <a:t>k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6156325" y="3500438"/>
            <a:ext cx="25193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 i="1">
                <a:solidFill>
                  <a:schemeClr val="bg2"/>
                </a:solidFill>
              </a:rPr>
              <a:t>n log n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6156325" y="4221163"/>
            <a:ext cx="25193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 i="1"/>
              <a:t>log n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323850" y="692150"/>
            <a:ext cx="85693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pel cas que ens ocupa, els individus de la població seran els </a:t>
            </a:r>
            <a:r>
              <a:rPr lang="es-ES" i="1"/>
              <a:t>T(n)</a:t>
            </a:r>
            <a:r>
              <a:rPr lang="es-ES"/>
              <a:t>’s, i de les diferents classes de creixements tindrem els representants de classe...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  <p:bldP spid="23560" grpId="1"/>
      <p:bldP spid="23561" grpId="0"/>
      <p:bldP spid="23561" grpId="1"/>
      <p:bldP spid="23562" grpId="0"/>
      <p:bldP spid="23562" grpId="1"/>
      <p:bldP spid="23564" grpId="0" animBg="1"/>
      <p:bldP spid="23564" grpId="1" animBg="1"/>
      <p:bldP spid="23565" grpId="0"/>
      <p:bldP spid="23565" grpId="1"/>
      <p:bldP spid="23569" grpId="0"/>
      <p:bldP spid="23570" grpId="0"/>
      <p:bldP spid="23571" grpId="0"/>
      <p:bldP spid="23572" grpId="0"/>
      <p:bldP spid="23573" grpId="0"/>
      <p:bldP spid="23574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2321</Words>
  <Application>Microsoft Office PowerPoint</Application>
  <PresentationFormat>Presentación en pantalla (4:3)</PresentationFormat>
  <Paragraphs>407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Diseño predeterminado</vt:lpstr>
      <vt:lpstr>Diapositiva 1</vt:lpstr>
      <vt:lpstr>eficiència</vt:lpstr>
      <vt:lpstr>Diapositiva 3</vt:lpstr>
      <vt:lpstr>Diapositiva 4</vt:lpstr>
      <vt:lpstr>Diapositiva 5</vt:lpstr>
      <vt:lpstr>unitats</vt:lpstr>
      <vt:lpstr>Diapositiva 7</vt:lpstr>
      <vt:lpstr>de TA(n), el creixement</vt:lpstr>
      <vt:lpstr>Diapositiva 9</vt:lpstr>
      <vt:lpstr>conjunts de funcions</vt:lpstr>
      <vt:lpstr>propietats d’aquests conjunts</vt:lpstr>
      <vt:lpstr>eficiència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bucles while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carles franquesa i niubo</dc:creator>
  <cp:lastModifiedBy>Carles Franquesa</cp:lastModifiedBy>
  <cp:revision>64</cp:revision>
  <dcterms:created xsi:type="dcterms:W3CDTF">1601-01-01T00:00:00Z</dcterms:created>
  <dcterms:modified xsi:type="dcterms:W3CDTF">2014-09-16T15:45:58Z</dcterms:modified>
</cp:coreProperties>
</file>