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4" r:id="rId4"/>
    <p:sldId id="285" r:id="rId5"/>
    <p:sldId id="258" r:id="rId6"/>
    <p:sldId id="286" r:id="rId7"/>
    <p:sldId id="287" r:id="rId8"/>
    <p:sldId id="354" r:id="rId9"/>
    <p:sldId id="373" r:id="rId10"/>
    <p:sldId id="362" r:id="rId11"/>
    <p:sldId id="291" r:id="rId12"/>
    <p:sldId id="303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288" r:id="rId35"/>
  </p:sldIdLst>
  <p:sldSz cx="9144000" cy="6858000" type="screen4x3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FF"/>
    <a:srgbClr val="6666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025454-2BDD-4B6F-B573-E03F2F5739F9}" type="datetime1">
              <a:rPr lang="es-ES_tradnl"/>
              <a:pPr>
                <a:defRPr/>
              </a:pPr>
              <a:t>12/02/2013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C66AE9-DA7A-4A47-A75D-8277121C47C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9FEEC9-1D12-43FC-9B50-35F89538B3F6}" type="datetime1">
              <a:rPr lang="es-ES_tradnl"/>
              <a:pPr>
                <a:defRPr/>
              </a:pPr>
              <a:t>12/02/2013</a:t>
            </a:fld>
            <a:endParaRPr lang="es-ES_tradnl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76CF5D-BD3E-48F3-B3C3-42FE22D9E34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AE889-F4D0-4654-8E6F-1004F38AAD15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62406-02C7-40A1-92C5-AB6054A77BF2}" type="slidenum">
              <a:rPr lang="es-ES" smtClean="0"/>
              <a:pPr/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632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632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9C45DB-B41B-42BF-8681-BBDCD33F02D1}" type="slidenum">
              <a:rPr lang="es-ES_tradnl" smtClean="0"/>
              <a:pPr/>
              <a:t>11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734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734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D7A5E-3E50-4B24-8228-1079A85BCD92}" type="slidenum">
              <a:rPr lang="es-ES_tradnl" smtClean="0"/>
              <a:pPr/>
              <a:t>12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837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837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8112B-20F9-471C-85E0-117FBAEF866B}" type="slidenum">
              <a:rPr lang="es-ES_tradnl" smtClean="0"/>
              <a:pPr/>
              <a:t>13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939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939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9E263-DBA8-496E-A093-7D3C7E95B2AF}" type="slidenum">
              <a:rPr lang="es-ES_tradnl" smtClean="0"/>
              <a:pPr/>
              <a:t>14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042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6042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0E97F-CB5C-48CD-A357-A7BC0E7DCBFB}" type="slidenum">
              <a:rPr lang="es-ES_tradnl" smtClean="0"/>
              <a:pPr/>
              <a:t>15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144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614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FC943-8298-487E-9D1C-1D4A8F72041C}" type="slidenum">
              <a:rPr lang="es-ES_tradnl" smtClean="0"/>
              <a:pPr/>
              <a:t>16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246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6246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8508A-79A1-4637-AB0D-486D1ABFD8DC}" type="slidenum">
              <a:rPr lang="es-ES_tradnl" smtClean="0"/>
              <a:pPr/>
              <a:t>17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349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6349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5CC99-CF93-4C76-A439-4DD025082A1C}" type="slidenum">
              <a:rPr lang="es-ES_tradnl" smtClean="0"/>
              <a:pPr/>
              <a:t>18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451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6451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FFAAE-ECE6-44A2-8C66-32BC09F94CC1}" type="slidenum">
              <a:rPr lang="es-ES_tradnl" smtClean="0"/>
              <a:pPr/>
              <a:t>19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04336-3F52-4182-8F12-FF94B2E339A2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554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6554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519AB-0B08-47E2-84A4-BD704B47F8C9}" type="slidenum">
              <a:rPr lang="es-ES_tradnl" smtClean="0"/>
              <a:pPr/>
              <a:t>20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195BE-203D-4421-A808-F8C080BEDFFE}" type="slidenum">
              <a:rPr lang="es-ES" smtClean="0"/>
              <a:pPr/>
              <a:t>21</a:t>
            </a:fld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C1F74-C32C-4527-84E8-D7D49687830E}" type="slidenum">
              <a:rPr lang="es-ES" smtClean="0"/>
              <a:pPr/>
              <a:t>22</a:t>
            </a:fld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E8A64-D954-4E84-A0D8-9F8F9E21D441}" type="slidenum">
              <a:rPr lang="es-ES" smtClean="0"/>
              <a:pPr/>
              <a:t>23</a:t>
            </a:fld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99812-7350-4DD7-8A6E-4180721ED8BE}" type="slidenum">
              <a:rPr lang="es-ES" smtClean="0"/>
              <a:pPr/>
              <a:t>24</a:t>
            </a:fld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31B6A-F82D-40D6-9DAC-48F35E85E9F9}" type="slidenum">
              <a:rPr lang="es-ES" smtClean="0"/>
              <a:pPr/>
              <a:t>25</a:t>
            </a:fld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D7BCF-9563-44A7-8F49-C3B77D06773A}" type="slidenum">
              <a:rPr lang="es-ES" smtClean="0"/>
              <a:pPr/>
              <a:t>26</a:t>
            </a:fld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F9D5F6-5F3C-4154-A54E-FDC52703AB12}" type="slidenum">
              <a:rPr lang="es-ES" smtClean="0"/>
              <a:pPr/>
              <a:t>27</a:t>
            </a:fld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124BC-8661-4445-8995-AE7D1EBA76BA}" type="slidenum">
              <a:rPr lang="es-ES" smtClean="0"/>
              <a:pPr/>
              <a:t>28</a:t>
            </a:fld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BE7EA-E1B7-41C6-895B-06875F7783C6}" type="slidenum">
              <a:rPr lang="es-ES" smtClean="0"/>
              <a:pPr/>
              <a:t>29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813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4813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F06DC-85BF-4AEB-B061-A949D025491D}" type="slidenum">
              <a:rPr lang="es-ES_tradnl" smtClean="0"/>
              <a:pPr/>
              <a:t>3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E1176-62FD-4F8F-A951-2FA051FAB851}" type="slidenum">
              <a:rPr lang="es-ES" smtClean="0"/>
              <a:pPr/>
              <a:t>30</a:t>
            </a:fld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604DC-1C97-457C-8377-F3E18E937715}" type="slidenum">
              <a:rPr lang="es-ES" smtClean="0"/>
              <a:pPr/>
              <a:t>31</a:t>
            </a:fld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A5DEF-D199-40C7-9B38-B317F8581651}" type="slidenum">
              <a:rPr lang="es-ES" smtClean="0"/>
              <a:pPr/>
              <a:t>32</a:t>
            </a:fld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B384A-6C0D-4DDE-B1F3-FFF3B848BAF6}" type="slidenum">
              <a:rPr lang="es-ES" smtClean="0"/>
              <a:pPr/>
              <a:t>33</a:t>
            </a:fld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798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ACC24-1F34-4E18-AE16-AC1378D74A1D}" type="slidenum">
              <a:rPr lang="es-ES_tradnl" smtClean="0"/>
              <a:pPr/>
              <a:t>34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915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4915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C8132-ED72-451C-BDD8-549001BA3185}" type="slidenum">
              <a:rPr lang="es-ES_tradnl" smtClean="0"/>
              <a:pPr/>
              <a:t>4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0BE9B-C55D-4EB3-B7C4-53A88F2ACB9F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120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120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57CC3-4ACE-4046-9303-98979E1A6097}" type="slidenum">
              <a:rPr lang="es-ES_tradnl" smtClean="0"/>
              <a:pPr/>
              <a:t>6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222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/>
              <a:t>Abstracción de datos</a:t>
            </a:r>
          </a:p>
        </p:txBody>
      </p:sp>
      <p:sp>
        <p:nvSpPr>
          <p:cNvPr id="5222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B23E-D274-45CE-938F-762272A1D371}" type="slidenum">
              <a:rPr lang="es-ES_tradnl" smtClean="0"/>
              <a:pPr/>
              <a:t>7</a:t>
            </a:fld>
            <a:endParaRPr lang="es-ES_trad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2340D-DC70-441F-809F-3CBC72B819CE}" type="slidenum">
              <a:rPr lang="es-ES" smtClean="0"/>
              <a:pPr/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62D4F-D970-441C-AEBF-62A2AF939C7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4276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AB3AB-8954-4C7F-8193-722E1F74BD9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FDAFD-FFD5-4F32-987F-C45E74A07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E047A-9E2C-4560-A2B0-946766E8276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>
            <a:extLst/>
          </a:lstStyle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0ABB72-9F6D-4072-9FD7-651C3DFD084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341731-56FE-4108-AA3A-4861F1C2CD3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8B64-F9FB-4F26-8DCD-5005E411B3A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9875-4168-4CA1-8E47-71FA82261D6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2CF31-14D0-4F87-88C2-BA7475BF1D6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8FAEB7-4B42-433D-A8F8-24F465F76E4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8799A-75A1-4402-B36C-BD2953C28D3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5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5B42BD-D42C-437F-9363-FCBBC6DD7A9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B51A431F-B9CB-4370-9F4E-E0C3654F905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43" r:id="rId8"/>
    <p:sldLayoutId id="2147483853" r:id="rId9"/>
    <p:sldLayoutId id="2147483844" r:id="rId10"/>
    <p:sldLayoutId id="21474838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~guid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python.org/doc/current/lib/lib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/>
              <a:t>Introducción </a:t>
            </a:r>
            <a:r>
              <a:rPr lang="es-ES_tradnl" sz="4000" dirty="0" smtClean="0"/>
              <a:t>a Estructura de datos </a:t>
            </a:r>
            <a:br>
              <a:rPr lang="es-ES_tradnl" sz="4000" dirty="0" smtClean="0"/>
            </a:br>
            <a:r>
              <a:rPr lang="es-ES_tradnl" sz="4000" dirty="0" smtClean="0"/>
              <a:t>y </a:t>
            </a:r>
            <a:r>
              <a:rPr lang="es-ES_tradnl" sz="4000" dirty="0" err="1" smtClean="0"/>
              <a:t>Python</a:t>
            </a:r>
            <a:r>
              <a:rPr lang="es-ES_tradnl" sz="4000" dirty="0"/>
              <a:t/>
            </a:r>
            <a:br>
              <a:rPr lang="es-ES_tradnl" sz="4000" dirty="0"/>
            </a:br>
            <a:endParaRPr lang="es-ES_tradnl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/>
              <a:t>Tema 1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500063" y="5929313"/>
            <a:ext cx="2643187" cy="365125"/>
          </a:xfrm>
        </p:spPr>
        <p:txBody>
          <a:bodyPr/>
          <a:lstStyle/>
          <a:p>
            <a:pPr algn="l">
              <a:defRPr/>
            </a:pPr>
            <a:r>
              <a:rPr lang="es-ES_tradnl" dirty="0"/>
              <a:t>Tema  1:  Introducción </a:t>
            </a:r>
            <a:r>
              <a:rPr lang="es-ES_tradnl" dirty="0" smtClean="0"/>
              <a:t>a Estructura de datos y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643688" y="6000750"/>
            <a:ext cx="1785937" cy="365125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Petia</a:t>
            </a:r>
            <a:r>
              <a:rPr lang="es-ES_tradnl" dirty="0" smtClean="0"/>
              <a:t> </a:t>
            </a:r>
            <a:r>
              <a:rPr lang="es-ES_tradnl" dirty="0" err="1" smtClean="0"/>
              <a:t>Ivanova</a:t>
            </a:r>
            <a:r>
              <a:rPr lang="es-ES_tradnl" dirty="0" smtClean="0"/>
              <a:t> </a:t>
            </a:r>
            <a:r>
              <a:rPr lang="es-ES_tradnl" dirty="0" err="1" smtClean="0"/>
              <a:t>Radeva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7EF8C-FC3E-47DA-BC3D-82C71B8322A6}" type="slidenum">
              <a:rPr lang="es-ES_tradnl"/>
              <a:pPr>
                <a:defRPr/>
              </a:pPr>
              <a:t>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¿Para qué [no] es útil?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14438"/>
            <a:ext cx="8486775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Python no es el lenguaje perfecto, no es bueno para:</a:t>
            </a:r>
          </a:p>
          <a:p>
            <a:pPr eaLnBrk="1" hangingPunct="1">
              <a:lnSpc>
                <a:spcPct val="80000"/>
              </a:lnSpc>
            </a:pPr>
            <a:endParaRPr lang="es-ES_tradnl" sz="18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Programación de bajo nivel (system-programming), como programación de drivers y kernels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400" smtClean="0"/>
              <a:t>Python es de demasiado alto nivel, no hay control directo sobre memoria y otras tareas de bajo nivel</a:t>
            </a:r>
          </a:p>
          <a:p>
            <a:pPr lvl="1" eaLnBrk="1" hangingPunct="1">
              <a:lnSpc>
                <a:spcPct val="80000"/>
              </a:lnSpc>
            </a:pP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Aplicaciones que requieren alta capacidad de computo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400" smtClean="0"/>
              <a:t>No hay nada mejor para este tipo de aplicaciones que el viejo C</a:t>
            </a:r>
          </a:p>
          <a:p>
            <a:pPr eaLnBrk="1" hangingPunct="1">
              <a:lnSpc>
                <a:spcPct val="80000"/>
              </a:lnSpc>
            </a:pPr>
            <a:endParaRPr lang="es-ES_tradnl" sz="1800" smtClean="0"/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Python es ideal:</a:t>
            </a:r>
          </a:p>
          <a:p>
            <a:pPr lvl="1" eaLnBrk="1" hangingPunct="1">
              <a:lnSpc>
                <a:spcPct val="80000"/>
              </a:lnSpc>
            </a:pP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Como lenguaje "pegamento" para combinar varios componentes juntos</a:t>
            </a:r>
            <a:endParaRPr lang="en-US" sz="1600" smtClean="0"/>
          </a:p>
          <a:p>
            <a:pPr lvl="1" eaLnBrk="1" hangingPunct="1">
              <a:lnSpc>
                <a:spcPct val="80000"/>
              </a:lnSpc>
            </a:pP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Para llevar a cabo prototipos de sistema</a:t>
            </a:r>
          </a:p>
          <a:p>
            <a:pPr lvl="1" eaLnBrk="1" hangingPunct="1">
              <a:lnSpc>
                <a:spcPct val="80000"/>
              </a:lnSpc>
            </a:pP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Para la elaboración de aplicaciones cliente</a:t>
            </a:r>
          </a:p>
          <a:p>
            <a:pPr lvl="1" eaLnBrk="1" hangingPunct="1">
              <a:lnSpc>
                <a:spcPct val="80000"/>
              </a:lnSpc>
            </a:pP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Para desarrollo web y de sistemas distribuidos </a:t>
            </a:r>
          </a:p>
          <a:p>
            <a:pPr lvl="1" eaLnBrk="1" hangingPunct="1">
              <a:lnSpc>
                <a:spcPct val="80000"/>
              </a:lnSpc>
            </a:pP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Para el desarrollo de tareas científicas, en los que hay que simular y prototipar rápidamente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</a:t>
            </a: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– un lenguaje de programación orientado a objetos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428625" y="2286000"/>
            <a:ext cx="4214813" cy="2857500"/>
          </a:xfrm>
        </p:spPr>
        <p:txBody>
          <a:bodyPr/>
          <a:lstStyle/>
          <a:p>
            <a:pPr eaLnBrk="1" hangingPunct="1"/>
            <a:r>
              <a:rPr lang="es-ES" sz="1800" smtClean="0"/>
              <a:t>Clases primitivas: integer, long integer &amp; floating point, booleanos</a:t>
            </a:r>
          </a:p>
          <a:p>
            <a:pPr lvl="1" eaLnBrk="1" hangingPunct="1"/>
            <a:r>
              <a:rPr lang="es-ES" sz="1200" smtClean="0"/>
              <a:t>Operaciones (métodos): +,-,*,/,**,%</a:t>
            </a:r>
          </a:p>
          <a:p>
            <a:pPr lvl="1" eaLnBrk="1" hangingPunct="1"/>
            <a:endParaRPr lang="es-ES" sz="1200" smtClean="0"/>
          </a:p>
          <a:p>
            <a:pPr lvl="1" eaLnBrk="1" hangingPunct="1"/>
            <a:endParaRPr lang="es-ES" sz="1200" smtClean="0"/>
          </a:p>
          <a:p>
            <a:pPr lvl="1" eaLnBrk="1" hangingPunct="1"/>
            <a:endParaRPr lang="es-ES" sz="120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4A14D-5320-4465-B7A8-01312E33FB96}" type="slidenum">
              <a:rPr lang="es-ES_tradnl"/>
              <a:pPr>
                <a:defRPr/>
              </a:pPr>
              <a:t>11</a:t>
            </a:fld>
            <a:endParaRPr lang="es-ES_tradnl"/>
          </a:p>
        </p:txBody>
      </p:sp>
      <p:sp>
        <p:nvSpPr>
          <p:cNvPr id="20487" name="6 Rectángulo"/>
          <p:cNvSpPr>
            <a:spLocks noChangeArrowheads="1"/>
          </p:cNvSpPr>
          <p:nvPr/>
        </p:nvSpPr>
        <p:spPr bwMode="auto">
          <a:xfrm>
            <a:off x="4143375" y="1428750"/>
            <a:ext cx="45720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es-ES" sz="1600"/>
              <a:t>&gt;&gt;&gt;2+3*4</a:t>
            </a:r>
          </a:p>
          <a:p>
            <a:pPr lvl="2"/>
            <a:r>
              <a:rPr lang="es-ES" sz="1600"/>
              <a:t>14</a:t>
            </a:r>
          </a:p>
          <a:p>
            <a:pPr lvl="2"/>
            <a:r>
              <a:rPr lang="es-ES" sz="1600"/>
              <a:t>&gt;&gt;&gt;2**10</a:t>
            </a:r>
          </a:p>
          <a:p>
            <a:pPr lvl="2"/>
            <a:r>
              <a:rPr lang="es-ES" sz="1600"/>
              <a:t>1024</a:t>
            </a:r>
          </a:p>
          <a:p>
            <a:pPr lvl="2"/>
            <a:r>
              <a:rPr lang="es-ES" sz="1600"/>
              <a:t>&gt;&gt;&gt;7/3</a:t>
            </a:r>
          </a:p>
          <a:p>
            <a:pPr lvl="2"/>
            <a:r>
              <a:rPr lang="es-ES" sz="1600"/>
              <a:t>2</a:t>
            </a:r>
          </a:p>
          <a:p>
            <a:pPr lvl="2"/>
            <a:r>
              <a:rPr lang="es-ES" sz="1600"/>
              <a:t>&gt;&gt;&gt;7.0/3</a:t>
            </a:r>
          </a:p>
          <a:p>
            <a:pPr lvl="2"/>
            <a:r>
              <a:rPr lang="es-ES" sz="1600"/>
              <a:t>2.3333333333</a:t>
            </a:r>
          </a:p>
          <a:p>
            <a:pPr lvl="2"/>
            <a:r>
              <a:rPr lang="es-ES" sz="1600"/>
              <a:t>&gt;&gt;&gt;7%3</a:t>
            </a:r>
          </a:p>
          <a:p>
            <a:pPr lvl="2"/>
            <a:r>
              <a:rPr lang="es-ES" sz="1600"/>
              <a:t>1</a:t>
            </a:r>
          </a:p>
          <a:p>
            <a:pPr lvl="2"/>
            <a:r>
              <a:rPr lang="es-ES" sz="1600"/>
              <a:t>&gt;&gt;&gt;2**100</a:t>
            </a:r>
          </a:p>
          <a:p>
            <a:pPr lvl="2"/>
            <a:r>
              <a:rPr lang="es-ES" sz="1600"/>
              <a:t>1267650600228229401496703205376L</a:t>
            </a:r>
          </a:p>
          <a:p>
            <a:pPr lvl="2"/>
            <a:r>
              <a:rPr lang="es-ES" sz="1600"/>
              <a:t>&gt;&gt;&gt;5==10</a:t>
            </a:r>
          </a:p>
          <a:p>
            <a:pPr lvl="2"/>
            <a:r>
              <a:rPr lang="es-ES" sz="1600"/>
              <a:t>False</a:t>
            </a:r>
          </a:p>
          <a:p>
            <a:pPr lvl="2"/>
            <a:r>
              <a:rPr lang="es-ES" sz="1600"/>
              <a:t>&gt;&gt;&gt;10&gt;5</a:t>
            </a:r>
          </a:p>
          <a:p>
            <a:pPr lvl="2"/>
            <a:r>
              <a:rPr lang="es-ES" sz="160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</a:t>
            </a: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– un lenguaje de programación orientado a objetos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4214812" cy="4187825"/>
          </a:xfrm>
        </p:spPr>
        <p:txBody>
          <a:bodyPr/>
          <a:lstStyle/>
          <a:p>
            <a:pPr eaLnBrk="1" hangingPunct="1"/>
            <a:endParaRPr lang="es-ES" sz="1800" smtClean="0"/>
          </a:p>
          <a:p>
            <a:pPr eaLnBrk="1" hangingPunct="1"/>
            <a:r>
              <a:rPr lang="es-ES" sz="1800" smtClean="0"/>
              <a:t>No hay declaraciones de variables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CF6-8AD1-40A0-98F1-F9AE72D6BC1E}" type="slidenum">
              <a:rPr lang="es-ES_tradnl"/>
              <a:pPr>
                <a:defRPr/>
              </a:pPr>
              <a:t>12</a:t>
            </a:fld>
            <a:endParaRPr lang="es-ES_tradnl"/>
          </a:p>
        </p:txBody>
      </p:sp>
      <p:sp>
        <p:nvSpPr>
          <p:cNvPr id="21511" name="7 Rectángulo"/>
          <p:cNvSpPr>
            <a:spLocks noChangeArrowheads="1"/>
          </p:cNvSpPr>
          <p:nvPr/>
        </p:nvSpPr>
        <p:spPr bwMode="auto">
          <a:xfrm>
            <a:off x="785813" y="3071813"/>
            <a:ext cx="45720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/>
              <a:t>&gt;&gt;&gt;sum=0</a:t>
            </a:r>
          </a:p>
          <a:p>
            <a:r>
              <a:rPr lang="es-ES" sz="1600"/>
              <a:t>&gt;&gt;&gt;sum</a:t>
            </a:r>
          </a:p>
          <a:p>
            <a:r>
              <a:rPr lang="es-ES" sz="1600"/>
              <a:t>0</a:t>
            </a:r>
          </a:p>
          <a:p>
            <a:r>
              <a:rPr lang="es-ES" sz="1600"/>
              <a:t>&gt;&gt;&gt;sum=True</a:t>
            </a:r>
          </a:p>
          <a:p>
            <a:r>
              <a:rPr lang="es-ES" sz="1600"/>
              <a:t>&gt;&gt;&gt;sum</a:t>
            </a:r>
          </a:p>
          <a:p>
            <a:r>
              <a:rPr lang="es-ES" sz="1600"/>
              <a:t>True</a:t>
            </a:r>
          </a:p>
          <a:p>
            <a:endParaRPr lang="es-ES" sz="1600"/>
          </a:p>
        </p:txBody>
      </p:sp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5825" y="1571625"/>
            <a:ext cx="3013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3143250"/>
            <a:ext cx="2957512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Clases </a:t>
            </a:r>
            <a:r>
              <a:rPr lang="es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preconstruidas</a:t>
            </a: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de colecciones (contenedores)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>
            <a:normAutofit fontScale="8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Listas – una colección ordenada de 0 o más objetos heterogéneos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s-ES" dirty="0" smtClean="0"/>
              <a:t>&gt;&gt;&gt;</a:t>
            </a:r>
            <a:r>
              <a:rPr lang="es-ES" dirty="0" err="1" smtClean="0"/>
              <a:t>mylist</a:t>
            </a:r>
            <a:r>
              <a:rPr lang="es-ES" dirty="0" smtClean="0"/>
              <a:t>=[1,3,True,6.5]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</a:t>
            </a:r>
            <a:r>
              <a:rPr lang="es-ES" dirty="0" err="1" smtClean="0"/>
              <a:t>mylist</a:t>
            </a:r>
            <a:r>
              <a:rPr lang="es-ES" dirty="0" smtClean="0"/>
              <a:t>[2]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True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</a:t>
            </a:r>
            <a:r>
              <a:rPr lang="es-ES" dirty="0" err="1" smtClean="0"/>
              <a:t>mylist+mylist</a:t>
            </a: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[1,3,True,6.5,1,3,True,6.5]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&gt;&gt;&gt;False in </a:t>
            </a:r>
            <a:r>
              <a:rPr lang="es-ES" dirty="0" err="1" smtClean="0"/>
              <a:t>mylist</a:t>
            </a: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False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</a:t>
            </a:r>
            <a:r>
              <a:rPr lang="es-ES" dirty="0" err="1" smtClean="0"/>
              <a:t>mylist</a:t>
            </a:r>
            <a:r>
              <a:rPr lang="es-ES" dirty="0" smtClean="0"/>
              <a:t>*3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[1,3,True,6.5,1,3,True,6.5,1,3,True,6.5]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&gt;&gt;&gt;A=[</a:t>
            </a:r>
            <a:r>
              <a:rPr lang="es-ES" dirty="0" err="1" smtClean="0"/>
              <a:t>mylist</a:t>
            </a:r>
            <a:r>
              <a:rPr lang="es-ES" dirty="0" smtClean="0"/>
              <a:t>]*3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&gt;&gt;&gt;A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[[1,3,True,6.5], [1,3,True,6.5], [1,3,True,6.5]]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</a:t>
            </a:r>
            <a:r>
              <a:rPr lang="es-ES" dirty="0" err="1" smtClean="0"/>
              <a:t>mylist</a:t>
            </a:r>
            <a:r>
              <a:rPr lang="es-ES" dirty="0" smtClean="0"/>
              <a:t> [2]=45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&gt;&gt;&gt;A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s-ES" dirty="0" smtClean="0"/>
              <a:t>[[1,3,45,6.5], [1,3,45,6.5], [1,3,45,6.5]]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64EE2-6C31-48ED-AABB-9C14DA98801D}" type="slidenum">
              <a:rPr lang="es-ES_tradnl"/>
              <a:pPr>
                <a:defRPr/>
              </a:pPr>
              <a:t>13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Operaciones de las secuencias en </a:t>
            </a:r>
            <a:r>
              <a:rPr lang="es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500063" y="1866900"/>
          <a:ext cx="8183562" cy="313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1486959"/>
                <a:gridCol w="396874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Explicación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Indexación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[]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Acceso a un elemento de la secuencia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Concatenación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Combina secuencias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Repetición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Concatena n veces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Miembro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Chequea si el elemento pertenece a la lista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Longitud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Calcula el número de elementos de la secuencia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Slicing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[:]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Extrae parte de la secuencia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00-30DC-460E-8E62-1DD86B563FE3}" type="slidenum">
              <a:rPr lang="es-ES_tradnl"/>
              <a:pPr>
                <a:defRPr/>
              </a:pPr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Operaciones de las listas en </a:t>
            </a:r>
            <a:r>
              <a:rPr lang="es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500063" y="1357313"/>
          <a:ext cx="8143875" cy="5024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65"/>
                <a:gridCol w="2630406"/>
                <a:gridCol w="4304961"/>
              </a:tblGrid>
              <a:tr h="360747">
                <a:tc>
                  <a:txBody>
                    <a:bodyPr/>
                    <a:lstStyle/>
                    <a:p>
                      <a:r>
                        <a:rPr lang="es-ES" dirty="0" smtClean="0"/>
                        <a:t>Método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Explicacion</a:t>
                      </a:r>
                      <a:endParaRPr lang="es-ES" dirty="0"/>
                    </a:p>
                  </a:txBody>
                  <a:tcPr/>
                </a:tc>
              </a:tr>
              <a:tr h="54423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append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milista.append</a:t>
                      </a:r>
                      <a:r>
                        <a:rPr lang="es-ES" dirty="0" smtClean="0"/>
                        <a:t>(elemento)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Añade un elemento al final de la lista</a:t>
                      </a:r>
                      <a:endParaRPr lang="es-ES" dirty="0"/>
                    </a:p>
                  </a:txBody>
                  <a:tcPr/>
                </a:tc>
              </a:tr>
              <a:tr h="36074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insert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milista.insert</a:t>
                      </a:r>
                      <a:r>
                        <a:rPr lang="es-ES" dirty="0" smtClean="0"/>
                        <a:t>(i, </a:t>
                      </a:r>
                      <a:r>
                        <a:rPr lang="es-ES" dirty="0" err="1" smtClean="0"/>
                        <a:t>item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Inserta un elemento a la</a:t>
                      </a:r>
                      <a:r>
                        <a:rPr lang="es-ES" baseline="0" dirty="0" smtClean="0"/>
                        <a:t> posición i</a:t>
                      </a:r>
                      <a:endParaRPr lang="es-ES" dirty="0"/>
                    </a:p>
                  </a:txBody>
                  <a:tcPr/>
                </a:tc>
              </a:tr>
              <a:tr h="572295">
                <a:tc>
                  <a:txBody>
                    <a:bodyPr/>
                    <a:lstStyle/>
                    <a:p>
                      <a:r>
                        <a:rPr lang="es-ES" dirty="0" smtClean="0"/>
                        <a:t>pop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milista.pop()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Borra y retorna el último elemento de la lista</a:t>
                      </a:r>
                      <a:endParaRPr lang="es-ES" dirty="0"/>
                    </a:p>
                  </a:txBody>
                  <a:tcPr/>
                </a:tc>
              </a:tr>
              <a:tr h="572295">
                <a:tc>
                  <a:txBody>
                    <a:bodyPr/>
                    <a:lstStyle/>
                    <a:p>
                      <a:r>
                        <a:rPr lang="es-ES" dirty="0" smtClean="0"/>
                        <a:t>pop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milista.pop(i)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Borra y retorna el i-</a:t>
                      </a:r>
                      <a:r>
                        <a:rPr lang="es-ES" dirty="0" err="1" smtClean="0"/>
                        <a:t>éssimo</a:t>
                      </a:r>
                      <a:r>
                        <a:rPr lang="es-ES" dirty="0" smtClean="0"/>
                        <a:t> elemento</a:t>
                      </a:r>
                      <a:r>
                        <a:rPr lang="es-ES" baseline="0" dirty="0" smtClean="0"/>
                        <a:t> de la lista</a:t>
                      </a:r>
                      <a:endParaRPr lang="es-ES" dirty="0"/>
                    </a:p>
                  </a:txBody>
                  <a:tcPr/>
                </a:tc>
              </a:tr>
              <a:tr h="36074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sort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milista.sort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Modifica ordenando</a:t>
                      </a:r>
                      <a:r>
                        <a:rPr lang="es-ES" baseline="0" dirty="0" smtClean="0"/>
                        <a:t> la lista</a:t>
                      </a:r>
                      <a:endParaRPr lang="es-ES" dirty="0"/>
                    </a:p>
                  </a:txBody>
                  <a:tcPr/>
                </a:tc>
              </a:tr>
              <a:tr h="360747">
                <a:tc>
                  <a:txBody>
                    <a:bodyPr/>
                    <a:lstStyle/>
                    <a:p>
                      <a:r>
                        <a:rPr lang="es-ES" dirty="0" smtClean="0"/>
                        <a:t>reverse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milista.reverse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Invierte la lista</a:t>
                      </a:r>
                      <a:endParaRPr lang="es-ES" dirty="0"/>
                    </a:p>
                  </a:txBody>
                  <a:tcPr/>
                </a:tc>
              </a:tr>
              <a:tr h="360747">
                <a:tc>
                  <a:txBody>
                    <a:bodyPr/>
                    <a:lstStyle/>
                    <a:p>
                      <a:r>
                        <a:rPr lang="es-ES" dirty="0" smtClean="0"/>
                        <a:t>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del </a:t>
                      </a:r>
                      <a:r>
                        <a:rPr lang="es-ES" dirty="0" err="1" smtClean="0"/>
                        <a:t>milista</a:t>
                      </a:r>
                      <a:r>
                        <a:rPr lang="es-ES" dirty="0" smtClean="0"/>
                        <a:t>[i]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Borra el elemento i </a:t>
                      </a:r>
                      <a:endParaRPr lang="es-ES" dirty="0"/>
                    </a:p>
                  </a:txBody>
                  <a:tcPr/>
                </a:tc>
              </a:tr>
              <a:tr h="572295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index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milista.index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item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índice de la primera ocurrencia del </a:t>
                      </a:r>
                      <a:r>
                        <a:rPr lang="es-ES" dirty="0" err="1" smtClean="0"/>
                        <a:t>item</a:t>
                      </a:r>
                      <a:endParaRPr lang="es-ES" dirty="0"/>
                    </a:p>
                  </a:txBody>
                  <a:tcPr/>
                </a:tc>
              </a:tr>
              <a:tr h="36074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count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milista.count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item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número de ocurrencias del </a:t>
                      </a:r>
                      <a:r>
                        <a:rPr lang="es-ES" dirty="0" err="1" smtClean="0"/>
                        <a:t>item</a:t>
                      </a:r>
                      <a:endParaRPr lang="es-ES" dirty="0"/>
                    </a:p>
                  </a:txBody>
                  <a:tcPr/>
                </a:tc>
              </a:tr>
              <a:tr h="36074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remove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milista.remove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item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Borra la primera ocurrencia de </a:t>
                      </a:r>
                      <a:r>
                        <a:rPr lang="es-ES" dirty="0" err="1" smtClean="0"/>
                        <a:t>item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428625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B4BED-BA8E-433F-AE23-1F8C353C5BFE}" type="slidenum">
              <a:rPr lang="es-ES_tradnl"/>
              <a:pPr>
                <a:defRPr/>
              </a:pPr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Cadenas – listas de </a:t>
            </a:r>
            <a:r>
              <a:rPr lang="es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carácteres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s-ES" smtClean="0"/>
              <a:t>&gt;&gt;&gt;myname=”David”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myname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‘David’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&gt;&gt;&gt;len(myname)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5</a:t>
            </a:r>
          </a:p>
          <a:p>
            <a:pPr eaLnBrk="1" hangingPunct="1"/>
            <a:r>
              <a:rPr lang="es-ES" smtClean="0"/>
              <a:t>!!! Las cadenas no son mutables (en comparacion con las listas).</a:t>
            </a:r>
          </a:p>
          <a:p>
            <a:pPr eaLnBrk="1" hangingPunct="1"/>
            <a:endParaRPr lang="es-ES" smtClean="0"/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&gt;&gt;&gt;myname[2]=‘A’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…TypeError: object doesn’t support item assignment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D8B7E-EBE5-4FEF-924B-8378F9C2C912}" type="slidenum">
              <a:rPr lang="es-ES_tradnl"/>
              <a:pPr>
                <a:defRPr/>
              </a:pPr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Cadenas	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500063" y="1571625"/>
          <a:ext cx="8183562" cy="360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1"/>
                <a:gridCol w="2143140"/>
                <a:gridCol w="496888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Metodo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Explicacion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center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mistring.center</a:t>
                      </a:r>
                      <a:r>
                        <a:rPr lang="es-ES" dirty="0" smtClean="0"/>
                        <a:t>(w)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un </a:t>
                      </a:r>
                      <a:r>
                        <a:rPr lang="es-ES" dirty="0" err="1" smtClean="0"/>
                        <a:t>string</a:t>
                      </a:r>
                      <a:r>
                        <a:rPr lang="es-ES" dirty="0" smtClean="0"/>
                        <a:t> centrado en un campo de tamaño 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count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mistring.count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item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número de ocurrencias de </a:t>
                      </a:r>
                      <a:r>
                        <a:rPr lang="es-ES" dirty="0" err="1" smtClean="0"/>
                        <a:t>item</a:t>
                      </a:r>
                      <a:endParaRPr lang="es-ES" dirty="0"/>
                    </a:p>
                  </a:txBody>
                  <a:tcPr/>
                </a:tc>
              </a:tr>
              <a:tr h="26130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ljust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mistring.ljust</a:t>
                      </a:r>
                      <a:r>
                        <a:rPr lang="es-ES" dirty="0" smtClean="0"/>
                        <a:t>(w)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</a:t>
                      </a:r>
                      <a:r>
                        <a:rPr lang="es-ES" dirty="0" err="1" smtClean="0"/>
                        <a:t>string</a:t>
                      </a:r>
                      <a:r>
                        <a:rPr lang="es-ES" dirty="0" smtClean="0"/>
                        <a:t> ajustado a la izquierda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lower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mistring.lower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</a:t>
                      </a:r>
                      <a:r>
                        <a:rPr lang="es-ES" dirty="0" err="1" smtClean="0"/>
                        <a:t>string</a:t>
                      </a:r>
                      <a:r>
                        <a:rPr lang="es-ES" baseline="0" dirty="0" smtClean="0"/>
                        <a:t> de letras minúsculas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upper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mistring.upper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</a:t>
                      </a:r>
                      <a:r>
                        <a:rPr lang="es-ES" dirty="0" err="1" smtClean="0"/>
                        <a:t>string</a:t>
                      </a:r>
                      <a:r>
                        <a:rPr lang="es-ES" dirty="0" smtClean="0"/>
                        <a:t> en letras mayúsculas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rjust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mistring.rjust</a:t>
                      </a:r>
                      <a:r>
                        <a:rPr lang="es-ES" dirty="0" smtClean="0"/>
                        <a:t>(w)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</a:t>
                      </a:r>
                      <a:r>
                        <a:rPr lang="es-ES" dirty="0" err="1" smtClean="0"/>
                        <a:t>string</a:t>
                      </a:r>
                      <a:r>
                        <a:rPr lang="es-ES" dirty="0" smtClean="0"/>
                        <a:t> ajustado</a:t>
                      </a:r>
                      <a:r>
                        <a:rPr lang="es-ES" baseline="0" dirty="0" smtClean="0"/>
                        <a:t> a la derecha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find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mistring.find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item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</a:t>
                      </a:r>
                      <a:r>
                        <a:rPr lang="es-ES" baseline="0" dirty="0" smtClean="0"/>
                        <a:t> la primera ocurrencia de </a:t>
                      </a:r>
                      <a:r>
                        <a:rPr lang="es-ES" baseline="0" dirty="0" err="1" smtClean="0"/>
                        <a:t>item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mistring.split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schar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Separa el </a:t>
                      </a:r>
                      <a:r>
                        <a:rPr lang="es-ES" dirty="0" err="1" smtClean="0"/>
                        <a:t>string</a:t>
                      </a:r>
                      <a:r>
                        <a:rPr lang="es-ES" dirty="0" smtClean="0"/>
                        <a:t> en </a:t>
                      </a:r>
                      <a:r>
                        <a:rPr lang="es-ES" dirty="0" err="1" smtClean="0"/>
                        <a:t>substrings</a:t>
                      </a:r>
                      <a:r>
                        <a:rPr lang="es-ES" dirty="0" smtClean="0"/>
                        <a:t> en la letra </a:t>
                      </a:r>
                      <a:r>
                        <a:rPr lang="es-ES" dirty="0" err="1" smtClean="0"/>
                        <a:t>schar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023BD-0381-4EAC-83B7-840AD133F8DD}" type="slidenum">
              <a:rPr lang="es-ES_tradnl"/>
              <a:pPr>
                <a:defRPr/>
              </a:pPr>
              <a:t>17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Tuplas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s-ES" smtClean="0"/>
              <a:t>Secuencias heterogéneas no mutables</a:t>
            </a:r>
          </a:p>
          <a:p>
            <a:pPr eaLnBrk="1" hangingPunct="1"/>
            <a:endParaRPr lang="es-ES" smtClean="0"/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&gt;&gt;&gt;mitupla=(1,True,6.4)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&gt;&gt;&gt;mitupla[0:1]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(1,True)</a:t>
            </a:r>
          </a:p>
          <a:p>
            <a:pPr eaLnBrk="1" hangingPunct="1">
              <a:buFont typeface="Wingdings 2" pitchFamily="18" charset="2"/>
              <a:buNone/>
            </a:pPr>
            <a:endParaRPr lang="es-ES" smtClean="0"/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&gt;&gt;&gt;mitupla[0]=True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mtClean="0"/>
              <a:t>TypeError….</a:t>
            </a:r>
          </a:p>
          <a:p>
            <a:pPr eaLnBrk="1" hangingPunct="1"/>
            <a:endParaRPr 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B4E0C-0E43-44E5-95DA-EA69AB120704}" type="slidenum">
              <a:rPr lang="es-ES_tradnl"/>
              <a:pPr>
                <a:defRPr/>
              </a:pPr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Diccionarios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867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s-ES" smtClean="0"/>
              <a:t>Colecciones de parejas de clave y valor no ordenadas</a:t>
            </a:r>
          </a:p>
          <a:p>
            <a:pPr eaLnBrk="1" hangingPunct="1"/>
            <a:endParaRPr lang="es-ES" smtClean="0"/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&gt;&gt;&gt;capitales={‘Iowa’:’DesMoines’,’Wisconsin’:’Madison’}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&gt;&gt;&gt;capitales[‘Iowa’]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‘DesMones’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capitales[‘Utah’]=‘SaltLakeCity’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&gt;&gt;&gt;capitales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{‘Utah’:‘SaltLakeCity’,‘Iowa’:’DesMoines’,’Wisconsin’:’Madison’}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&gt;&gt;&gt;capitales.keys()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{‘Utah’,‘Iowa’,’Wisconsin’}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&gt;&gt;&gt;capitales.values()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900" smtClean="0"/>
              <a:t>{‘SaltLakeCity’,’DesMoines’,’Madison’}</a:t>
            </a:r>
          </a:p>
          <a:p>
            <a:pPr eaLnBrk="1" hangingPunct="1">
              <a:buFont typeface="Wingdings 2" pitchFamily="18" charset="2"/>
              <a:buNone/>
            </a:pPr>
            <a:endParaRPr lang="es-ES" smtClean="0"/>
          </a:p>
          <a:p>
            <a:pPr eaLnBrk="1" hangingPunct="1">
              <a:buFont typeface="Wingdings 2" pitchFamily="18" charset="2"/>
              <a:buNone/>
            </a:pPr>
            <a:endParaRPr 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B32B7-B201-4FC5-8180-0A391727BA91}" type="slidenum">
              <a:rPr lang="es-ES_tradnl"/>
              <a:pPr>
                <a:defRPr/>
              </a:pPr>
              <a:t>19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Objetivos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_tradnl" sz="2000" smtClean="0"/>
          </a:p>
          <a:p>
            <a:pPr eaLnBrk="1" hangingPunct="1">
              <a:lnSpc>
                <a:spcPct val="80000"/>
              </a:lnSpc>
            </a:pPr>
            <a:endParaRPr lang="es-ES_tradnl" sz="2000" smtClean="0"/>
          </a:p>
          <a:p>
            <a:pPr eaLnBrk="1" hangingPunct="1">
              <a:lnSpc>
                <a:spcPct val="80000"/>
              </a:lnSpc>
            </a:pPr>
            <a:r>
              <a:rPr lang="es-ES_tradnl" sz="2000" smtClean="0"/>
              <a:t>Revisar las ideas de la ciencia de computación, la programación y la resolución de problemas.</a:t>
            </a:r>
          </a:p>
          <a:p>
            <a:pPr eaLnBrk="1" hangingPunct="1">
              <a:lnSpc>
                <a:spcPct val="80000"/>
              </a:lnSpc>
            </a:pPr>
            <a:endParaRPr lang="es-ES_tradnl" sz="2000" smtClean="0"/>
          </a:p>
          <a:p>
            <a:pPr eaLnBrk="1" hangingPunct="1">
              <a:lnSpc>
                <a:spcPct val="80000"/>
              </a:lnSpc>
            </a:pPr>
            <a:r>
              <a:rPr lang="es-ES_tradnl" sz="2000" smtClean="0"/>
              <a:t>Entender la abstracción y su papel en la resolución de problemas.</a:t>
            </a:r>
          </a:p>
          <a:p>
            <a:pPr eaLnBrk="1" hangingPunct="1">
              <a:lnSpc>
                <a:spcPct val="80000"/>
              </a:lnSpc>
            </a:pPr>
            <a:endParaRPr lang="es-ES_tradnl" sz="2000" smtClean="0"/>
          </a:p>
          <a:p>
            <a:pPr eaLnBrk="1" hangingPunct="1">
              <a:lnSpc>
                <a:spcPct val="80000"/>
              </a:lnSpc>
            </a:pPr>
            <a:r>
              <a:rPr lang="es-ES_tradnl" sz="2000" smtClean="0"/>
              <a:t>Entender e implementar la noción del tipo de datos abstracto.</a:t>
            </a:r>
          </a:p>
          <a:p>
            <a:pPr eaLnBrk="1" hangingPunct="1">
              <a:lnSpc>
                <a:spcPct val="80000"/>
              </a:lnSpc>
            </a:pPr>
            <a:endParaRPr lang="es-ES_tradnl" sz="2000" smtClean="0"/>
          </a:p>
          <a:p>
            <a:pPr eaLnBrk="1" hangingPunct="1">
              <a:lnSpc>
                <a:spcPct val="80000"/>
              </a:lnSpc>
            </a:pPr>
            <a:r>
              <a:rPr lang="es-ES_tradnl" sz="2000" smtClean="0"/>
              <a:t>Revisar el Python como lenguaje de programación.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Introducción a Estructura de datos y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A5251FB-7377-4C0C-9F6A-58778D56D204}" type="slidenum">
              <a:rPr lang="es-ES_tradnl"/>
              <a:pPr>
                <a:defRPr/>
              </a:pPr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Diccionarios	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500063" y="1571625"/>
          <a:ext cx="8143875" cy="461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1"/>
                <a:gridCol w="2714644"/>
                <a:gridCol w="4357717"/>
              </a:tblGrid>
              <a:tr h="33617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Metodo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Explicacion</a:t>
                      </a:r>
                      <a:endParaRPr lang="es-ES" dirty="0"/>
                    </a:p>
                  </a:txBody>
                  <a:tcPr/>
                </a:tc>
              </a:tr>
              <a:tr h="33617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keys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midiccionario.keys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la lista de claves</a:t>
                      </a:r>
                      <a:endParaRPr lang="es-ES" dirty="0"/>
                    </a:p>
                  </a:txBody>
                  <a:tcPr/>
                </a:tc>
              </a:tr>
              <a:tr h="33617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values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midiccionario.values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la lista de valores</a:t>
                      </a:r>
                      <a:endParaRPr lang="es-ES" dirty="0"/>
                    </a:p>
                  </a:txBody>
                  <a:tcPr/>
                </a:tc>
              </a:tr>
              <a:tr h="58831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items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midiccionario.items</a:t>
                      </a:r>
                      <a:r>
                        <a:rPr lang="es-ES" dirty="0" smtClean="0"/>
                        <a:t>()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la lista de tuplas clave-valor</a:t>
                      </a:r>
                      <a:endParaRPr lang="es-ES" dirty="0"/>
                    </a:p>
                  </a:txBody>
                  <a:tcPr/>
                </a:tc>
              </a:tr>
              <a:tr h="58831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midiccionario.get(k)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el valor de la clave k (si</a:t>
                      </a:r>
                      <a:r>
                        <a:rPr lang="es-ES" baseline="0" dirty="0" smtClean="0"/>
                        <a:t> no hay retorna </a:t>
                      </a:r>
                      <a:r>
                        <a:rPr lang="es-ES" baseline="0" dirty="0" err="1" smtClean="0"/>
                        <a:t>None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58831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midiccionario.get(</a:t>
                      </a:r>
                      <a:r>
                        <a:rPr lang="es-ES" dirty="0" err="1" smtClean="0"/>
                        <a:t>k,alt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Retorna el valor de la clave k (si</a:t>
                      </a:r>
                      <a:r>
                        <a:rPr lang="es-ES" baseline="0" dirty="0" smtClean="0"/>
                        <a:t> no hay retorna </a:t>
                      </a:r>
                      <a:r>
                        <a:rPr lang="es-ES" baseline="0" dirty="0" err="1" smtClean="0"/>
                        <a:t>alt</a:t>
                      </a:r>
                      <a:r>
                        <a:rPr lang="es-ES" baseline="0" dirty="0" smtClean="0"/>
                        <a:t>)</a:t>
                      </a:r>
                      <a:endParaRPr lang="es-ES" dirty="0" smtClean="0"/>
                    </a:p>
                  </a:txBody>
                  <a:tcPr/>
                </a:tc>
              </a:tr>
              <a:tr h="588311">
                <a:tc>
                  <a:txBody>
                    <a:bodyPr/>
                    <a:lstStyle/>
                    <a:p>
                      <a:r>
                        <a:rPr lang="es-ES" dirty="0" smtClean="0"/>
                        <a:t>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key</a:t>
                      </a:r>
                      <a:r>
                        <a:rPr lang="es-ES" dirty="0" smtClean="0"/>
                        <a:t> in </a:t>
                      </a:r>
                      <a:r>
                        <a:rPr lang="es-ES" dirty="0" err="1" smtClean="0"/>
                        <a:t>midiccionario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Retorna True si</a:t>
                      </a:r>
                      <a:r>
                        <a:rPr lang="es-ES" baseline="0" dirty="0" smtClean="0"/>
                        <a:t> la clave existe, sino retorna False</a:t>
                      </a:r>
                      <a:endParaRPr lang="es-ES" dirty="0"/>
                    </a:p>
                  </a:txBody>
                  <a:tcPr/>
                </a:tc>
              </a:tr>
              <a:tr h="588311">
                <a:tc>
                  <a:txBody>
                    <a:bodyPr/>
                    <a:lstStyle/>
                    <a:p>
                      <a:r>
                        <a:rPr lang="es-ES" dirty="0" smtClean="0"/>
                        <a:t>has-</a:t>
                      </a:r>
                      <a:r>
                        <a:rPr lang="es-ES" dirty="0" err="1" smtClean="0"/>
                        <a:t>key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midiccionario.has_key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key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Retorna True si</a:t>
                      </a:r>
                      <a:r>
                        <a:rPr lang="es-ES" baseline="0" dirty="0" smtClean="0"/>
                        <a:t> la clave existe, sino retorna False</a:t>
                      </a:r>
                      <a:endParaRPr lang="es-ES" dirty="0" smtClean="0"/>
                    </a:p>
                  </a:txBody>
                  <a:tcPr/>
                </a:tc>
              </a:tr>
              <a:tr h="336178">
                <a:tc>
                  <a:txBody>
                    <a:bodyPr/>
                    <a:lstStyle/>
                    <a:p>
                      <a:r>
                        <a:rPr lang="es-ES" dirty="0" smtClean="0"/>
                        <a:t>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del </a:t>
                      </a:r>
                      <a:r>
                        <a:rPr lang="es-ES" dirty="0" err="1" smtClean="0"/>
                        <a:t>midiccionario</a:t>
                      </a:r>
                      <a:r>
                        <a:rPr lang="es-ES" dirty="0" smtClean="0"/>
                        <a:t>.[</a:t>
                      </a:r>
                      <a:r>
                        <a:rPr lang="es-ES" dirty="0" err="1" smtClean="0"/>
                        <a:t>key</a:t>
                      </a:r>
                      <a:r>
                        <a:rPr lang="es-ES" dirty="0" smtClean="0"/>
                        <a:t>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Borra la clave </a:t>
                      </a:r>
                      <a:r>
                        <a:rPr lang="es-ES" dirty="0" err="1" smtClean="0"/>
                        <a:t>key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5FF29-3B09-4B19-B615-BA163EDD8BF4}" type="slidenum">
              <a:rPr lang="es-ES_tradnl"/>
              <a:pPr>
                <a:defRPr/>
              </a:pPr>
              <a:t>20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y referencias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n-US" smtClean="0"/>
              <a:t>El valor 3 es de tipo entero.  En Python, los tipos básicos entero, flotante o cadena son “immutables.”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mtClean="0"/>
              <a:t>&gt;&gt;&gt; 3=4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2000" smtClean="0"/>
              <a:t>TypeError….</a:t>
            </a:r>
          </a:p>
          <a:p>
            <a:pPr lvl="1" eaLnBrk="1" hangingPunct="1">
              <a:buFont typeface="Verdana" pitchFamily="34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No significa que no podemos cambiar el valor de una variable de tipo entero, flotante o cadena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smtClean="0">
                <a:solidFill>
                  <a:srgbClr val="660033"/>
                </a:solidFill>
                <a:latin typeface="Courier New" pitchFamily="49" charset="0"/>
              </a:rPr>
              <a:t>	&gt;&gt;&gt;</a:t>
            </a:r>
            <a:r>
              <a:rPr lang="en-US" b="1" smtClean="0">
                <a:latin typeface="Courier New" pitchFamily="49" charset="0"/>
              </a:rPr>
              <a:t> x = 3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b="1" smtClean="0">
                <a:latin typeface="Courier New" pitchFamily="49" charset="0"/>
              </a:rPr>
              <a:t> x = x + 1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FF6600"/>
                </a:solidFill>
                <a:latin typeface="Courier New" pitchFamily="49" charset="0"/>
              </a:rPr>
              <a:t>print</a:t>
            </a:r>
            <a:r>
              <a:rPr lang="en-US" b="1" smtClean="0">
                <a:latin typeface="Courier New" pitchFamily="49" charset="0"/>
              </a:rPr>
              <a:t> x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4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y referencias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n-US" smtClean="0"/>
              <a:t>Si aumentamos x, lo que sucede es: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Se mira la referencia de x.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Se evalua la referencia de x.</a:t>
            </a:r>
          </a:p>
          <a:p>
            <a:pPr lvl="1" eaLnBrk="1" hangingPunct="1"/>
            <a:r>
              <a:rPr lang="en-US" smtClean="0"/>
              <a:t>Se calcula 3+1 y se asigna a una nueva memoria con una nueva referencia.</a:t>
            </a:r>
          </a:p>
          <a:p>
            <a:pPr lvl="1" eaLnBrk="1" hangingPunct="1"/>
            <a:r>
              <a:rPr lang="en-US" smtClean="0"/>
              <a:t>Se cambia x para que sea la referencia del nuevo valor.</a:t>
            </a:r>
          </a:p>
          <a:p>
            <a:pPr lvl="1" eaLnBrk="1" hangingPunct="1"/>
            <a:r>
              <a:rPr lang="en-US" smtClean="0"/>
              <a:t>Si no hay ninguna variable que sea referencia del valor anterior (3) se produce “garbage collection”.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29200" y="4953000"/>
            <a:ext cx="225742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Integer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214438" y="5214938"/>
            <a:ext cx="2468562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&lt;dirección&gt;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3733800" y="5257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4343400" y="46482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31752" name="Picture 9"/>
          <p:cNvPicPr>
            <a:picLocks noChangeAspect="1" noChangeArrowheads="1"/>
          </p:cNvPicPr>
          <p:nvPr/>
        </p:nvPicPr>
        <p:blipFill>
          <a:blip r:embed="rId3" cstate="print"/>
          <a:srcRect l="15352" t="18457" r="35027" b="35889"/>
          <a:stretch>
            <a:fillRect/>
          </a:stretch>
        </p:blipFill>
        <p:spPr bwMode="auto">
          <a:xfrm>
            <a:off x="6227763" y="549275"/>
            <a:ext cx="2378075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y referencias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n-US" smtClean="0"/>
              <a:t>Si aumentamos x, lo que sucede es:</a:t>
            </a:r>
          </a:p>
          <a:p>
            <a:pPr lvl="1" eaLnBrk="1" hangingPunct="1"/>
            <a:r>
              <a:rPr lang="en-US" smtClean="0"/>
              <a:t>Se mira la referencia de x.</a:t>
            </a:r>
          </a:p>
          <a:p>
            <a:pPr lvl="1" eaLnBrk="1" hangingPunct="1"/>
            <a:r>
              <a:rPr lang="en-US" smtClean="0"/>
              <a:t>Se evalua la referencia de x.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Se calcula 3+1 y se asigna a una nueva memoria con una nueva referencia.</a:t>
            </a:r>
          </a:p>
          <a:p>
            <a:pPr lvl="1" eaLnBrk="1" hangingPunct="1"/>
            <a:r>
              <a:rPr lang="en-US" smtClean="0"/>
              <a:t>Se cambia x para que sea la referencia del nuevo valor.</a:t>
            </a:r>
          </a:p>
          <a:p>
            <a:pPr lvl="1" eaLnBrk="1" hangingPunct="1"/>
            <a:r>
              <a:rPr lang="en-US" smtClean="0"/>
              <a:t>Si no hay ninguna variable que sea referencia del valor anterior (3) se produce “garbage collection”.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029200" y="4214813"/>
            <a:ext cx="199072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81200" y="4519613"/>
            <a:ext cx="21526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&lt;dirección&gt;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3733800" y="4519613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029200" y="5053013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4</a:t>
            </a: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500563" y="4076700"/>
            <a:ext cx="0" cy="1800225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y referencias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n-US" smtClean="0"/>
              <a:t>Si aumentamos x, lo que sucede es:</a:t>
            </a:r>
          </a:p>
          <a:p>
            <a:pPr lvl="1" eaLnBrk="1" hangingPunct="1"/>
            <a:r>
              <a:rPr lang="en-US" smtClean="0"/>
              <a:t>Se mira la referencia de x.</a:t>
            </a:r>
          </a:p>
          <a:p>
            <a:pPr lvl="1" eaLnBrk="1" hangingPunct="1"/>
            <a:r>
              <a:rPr lang="en-US" smtClean="0"/>
              <a:t>Se evalua la referencia de x.</a:t>
            </a:r>
          </a:p>
          <a:p>
            <a:pPr lvl="1" eaLnBrk="1" hangingPunct="1"/>
            <a:r>
              <a:rPr lang="en-US" smtClean="0"/>
              <a:t>Se calcula 3+1 y se asigna a una nueva memoria con una nueva referencia.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Se cambia x para que sea la referencia del nuevo valor.</a:t>
            </a:r>
          </a:p>
          <a:p>
            <a:pPr lvl="1" eaLnBrk="1" hangingPunct="1"/>
            <a:r>
              <a:rPr lang="en-US" smtClean="0"/>
              <a:t>Si no hay ninguna variable que sea referencia del valor anterior (3) se produce “garbage collection”.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029200" y="4225925"/>
            <a:ext cx="2351088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981200" y="4530725"/>
            <a:ext cx="21526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&lt;dirección&gt;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211638" y="5013325"/>
            <a:ext cx="66516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029200" y="5064125"/>
            <a:ext cx="2351088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4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500563" y="4149725"/>
            <a:ext cx="0" cy="17272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 y referencias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n-US" smtClean="0"/>
              <a:t>Si aumentamos x, lo que sucede es:</a:t>
            </a:r>
          </a:p>
          <a:p>
            <a:pPr lvl="1" eaLnBrk="1" hangingPunct="1"/>
            <a:r>
              <a:rPr lang="en-US" smtClean="0"/>
              <a:t>Se mira la referencia de x.</a:t>
            </a:r>
          </a:p>
          <a:p>
            <a:pPr lvl="1" eaLnBrk="1" hangingPunct="1"/>
            <a:r>
              <a:rPr lang="en-US" smtClean="0"/>
              <a:t>Se evalua la referencia de x.</a:t>
            </a:r>
          </a:p>
          <a:p>
            <a:pPr lvl="1" eaLnBrk="1" hangingPunct="1"/>
            <a:r>
              <a:rPr lang="en-US" smtClean="0"/>
              <a:t>Se calcula 3+1 y se asigna a una nueva memoria con una nueva referencia.</a:t>
            </a:r>
          </a:p>
          <a:p>
            <a:pPr lvl="1" eaLnBrk="1" hangingPunct="1"/>
            <a:r>
              <a:rPr lang="en-US" smtClean="0"/>
              <a:t>Se cambia x para que sea la referencia del nuevo valor.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  <a:latin typeface="Verdana" pitchFamily="34" charset="0"/>
              </a:rPr>
              <a:t>Si no hay ninguna variable que sea referencia del valor anterior (3) se produce “garbage collection”.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28813" y="4500563"/>
            <a:ext cx="21526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&lt;dirección&gt;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4211638" y="5084763"/>
            <a:ext cx="757237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976813" y="5033963"/>
            <a:ext cx="218757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4</a:t>
            </a: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4500563" y="4437063"/>
            <a:ext cx="0" cy="1439862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Para las variables de tipos básicos (enteros, flotantes, cadenas) la asignación funciona como se ha de esperar: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x = 3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3, variable x se refiere a 3 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y, se refiere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4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ref. para 4. Cambia y.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# No afecta a x, todavía se referencia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5844" name="Line 13"/>
          <p:cNvSpPr>
            <a:spLocks noChangeShapeType="1"/>
          </p:cNvSpPr>
          <p:nvPr/>
        </p:nvSpPr>
        <p:spPr bwMode="auto">
          <a:xfrm>
            <a:off x="762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601788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Para las variables de tipos básicos (enteros, flotantes, cadenas) la asignación funciona como se ha de esperar: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x = 3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3, variable x se refiere a 3 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y, se refiere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4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ref. para 4. Cambia y.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# No afecta a x, todavía se referencia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29200" y="5064125"/>
            <a:ext cx="227965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476375" y="4876800"/>
            <a:ext cx="2168525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Name: x</a:t>
            </a:r>
          </a:p>
          <a:p>
            <a:r>
              <a:rPr lang="en-US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6870" name="Line 9"/>
          <p:cNvSpPr>
            <a:spLocks noChangeShapeType="1"/>
          </p:cNvSpPr>
          <p:nvPr/>
        </p:nvSpPr>
        <p:spPr bwMode="auto">
          <a:xfrm flipV="1">
            <a:off x="37338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6871" name="Line 11"/>
          <p:cNvSpPr>
            <a:spLocks noChangeShapeType="1"/>
          </p:cNvSpPr>
          <p:nvPr/>
        </p:nvSpPr>
        <p:spPr bwMode="auto">
          <a:xfrm>
            <a:off x="4343400" y="4648200"/>
            <a:ext cx="12700" cy="108585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872" name="Line 13"/>
          <p:cNvSpPr>
            <a:spLocks noChangeShapeType="1"/>
          </p:cNvSpPr>
          <p:nvPr/>
        </p:nvSpPr>
        <p:spPr bwMode="auto">
          <a:xfrm>
            <a:off x="762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Para las variables de tipos básicos (enteros, flotantes, cadenas) la asignación funciona como se ha de esperar: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x = 3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3, variable x se refiere a 3 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y, se refiere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4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ref. para 4. Cambia y.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# No afecta a x, todavía se referencia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buFont typeface="Wingdings 2" pitchFamily="18" charset="2"/>
              <a:buNone/>
            </a:pPr>
            <a:endParaRPr lang="en-US" b="1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029200" y="5064125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692275" y="4876800"/>
            <a:ext cx="2232025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Name: x</a:t>
            </a:r>
          </a:p>
          <a:p>
            <a:r>
              <a:rPr lang="en-US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3733800" y="5486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1692275" y="5734050"/>
            <a:ext cx="2232025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Name: y</a:t>
            </a:r>
          </a:p>
          <a:p>
            <a:r>
              <a:rPr lang="en-US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 flipV="1">
            <a:off x="37338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4343400" y="46482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>
            <a:off x="7620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Para las variables de tipos básicos (enteros, flotantes, cadenas) la asignación funciona como se ha de esperar: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x = 3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3, variable x se refiere a 3 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y, se refiere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4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ref. para 4. Cambia y.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# No afecta a x, todavía se referencia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029200" y="5064125"/>
            <a:ext cx="227965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763713" y="4876800"/>
            <a:ext cx="2303462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&lt;dirección1&gt;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4067175" y="5486400"/>
            <a:ext cx="80962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029200" y="5943600"/>
            <a:ext cx="227965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4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763713" y="5873750"/>
            <a:ext cx="22987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y</a:t>
            </a:r>
          </a:p>
          <a:p>
            <a:r>
              <a:rPr lang="en-US">
                <a:solidFill>
                  <a:schemeClr val="tx2"/>
                </a:solidFill>
              </a:rPr>
              <a:t>Ref: &lt;dirección1&gt;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067175" y="5300663"/>
            <a:ext cx="809625" cy="3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4343400" y="46482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762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¿Qué es la ciencia de la computación?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Los últimos años somos testigos de un gran desarrollo de la tecnología de la computación.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Los problemas de resolver y los procesos para implementar son cada vez más complejos.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La ciencia de la computación estudia: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Cómo resolver problemas (independiente de las máquinas</a:t>
            </a:r>
            <a:r>
              <a:rPr lang="es-ES" b="1" dirty="0" smtClean="0"/>
              <a:t>).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Cómo estudiar problemas sin soluciones.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Cómo hacer los problemas computacionales (desarrollar los algoritmos).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Cómo usar los ordenadores como medios para resolver problemas.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DA039-F4F4-45DF-9633-DD62FFDD93CB}" type="slidenum">
              <a:rPr lang="es-ES_tradnl"/>
              <a:pPr>
                <a:defRPr/>
              </a:pPr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Para las variables de tipos básicos (enteros, flotantes, cadenas) la asignación funciona como se ha de esperar: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x = 3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3, variable x se refiere a 3 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y, se refiere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4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ref. para 4. Cambia y.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# No afecta a x, todavía se referencia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29200" y="5064125"/>
            <a:ext cx="220662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403350" y="4876800"/>
            <a:ext cx="22987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&lt;dirección1&gt;</a:t>
            </a: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5029200" y="5943600"/>
            <a:ext cx="220662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4</a:t>
            </a: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1403350" y="5791200"/>
            <a:ext cx="22987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y</a:t>
            </a:r>
          </a:p>
          <a:p>
            <a:r>
              <a:rPr lang="en-US">
                <a:solidFill>
                  <a:schemeClr val="tx2"/>
                </a:solidFill>
              </a:rPr>
              <a:t>Ref: &lt;direccion2&gt;</a:t>
            </a:r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V="1">
            <a:off x="37338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 flipV="1">
            <a:off x="3733800" y="624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4343400" y="46482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7620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Para las variables de tipos básicos (enteros, flotantes, cadenas) la asignación funciona como se ha de esperar: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200" smtClean="0"/>
              <a:t/>
            </a:r>
            <a:br>
              <a:rPr lang="en-US" sz="1200" smtClean="0"/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x = 3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3, variable x se refiere a 3 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y, se refiere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y = 4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  # Crea ref. para 4. Cambia y.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 # No afecta a x, todavía se referencia a 3.</a:t>
            </a:r>
            <a:b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40964" name="Line 10"/>
          <p:cNvSpPr>
            <a:spLocks noChangeShapeType="1"/>
          </p:cNvSpPr>
          <p:nvPr/>
        </p:nvSpPr>
        <p:spPr bwMode="auto">
          <a:xfrm>
            <a:off x="4343400" y="46482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965" name="Line 11"/>
          <p:cNvSpPr>
            <a:spLocks noChangeShapeType="1"/>
          </p:cNvSpPr>
          <p:nvPr/>
        </p:nvSpPr>
        <p:spPr bwMode="auto">
          <a:xfrm>
            <a:off x="762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5029200" y="5064125"/>
            <a:ext cx="220662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3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403350" y="4876800"/>
            <a:ext cx="22987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x</a:t>
            </a:r>
          </a:p>
          <a:p>
            <a:r>
              <a:rPr lang="en-US">
                <a:solidFill>
                  <a:schemeClr val="tx2"/>
                </a:solidFill>
              </a:rPr>
              <a:t>Ref: &lt;dirección1&gt;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029200" y="5943600"/>
            <a:ext cx="220662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Tipo: Entero</a:t>
            </a:r>
          </a:p>
          <a:p>
            <a:r>
              <a:rPr lang="en-US">
                <a:solidFill>
                  <a:schemeClr val="hlink"/>
                </a:solidFill>
              </a:rPr>
              <a:t>Valor: 4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403350" y="5791200"/>
            <a:ext cx="22987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Variable: y</a:t>
            </a:r>
          </a:p>
          <a:p>
            <a:r>
              <a:rPr lang="en-US">
                <a:solidFill>
                  <a:schemeClr val="tx2"/>
                </a:solidFill>
              </a:rPr>
              <a:t>Ref: &lt;direccion2&gt;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V="1">
            <a:off x="37338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3733800" y="624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75"/>
            <a:ext cx="791845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Para los otros tipos (</a:t>
            </a:r>
            <a:r>
              <a:rPr lang="en-US" sz="2000" smtClean="0">
                <a:solidFill>
                  <a:srgbClr val="00B050"/>
                </a:solidFill>
              </a:rPr>
              <a:t>listas, diccionarios, tipos definidos por el usuario</a:t>
            </a:r>
            <a:r>
              <a:rPr lang="en-US" sz="2000" smtClean="0"/>
              <a:t>), la asignación funciona diferente.  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Son  </a:t>
            </a:r>
            <a:r>
              <a:rPr lang="en-US" sz="1800" b="1" smtClean="0"/>
              <a:t>“mutable.”</a:t>
            </a:r>
            <a:r>
              <a:rPr lang="en-US" sz="180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 cambiar sus valores, se hace en el mismo “sitio/memoria”</a:t>
            </a:r>
            <a:r>
              <a:rPr lang="en-US" sz="1800" i="1" smtClean="0"/>
              <a:t>. 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 se copian en nueva dirección de memoria.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 tenemos y=x y modificamos y, se cambian x e y!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&gt;&gt;&gt; x = 3</a:t>
            </a:r>
            <a:r>
              <a:rPr lang="en-US" sz="2000" smtClean="0"/>
              <a:t> 			x = objeto  mutable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&gt;&gt;&gt; y = x</a:t>
            </a:r>
            <a:r>
              <a:rPr lang="en-US" sz="2000" smtClean="0"/>
              <a:t> 			y =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&gt;&gt;&gt; y = 4</a:t>
            </a:r>
            <a:r>
              <a:rPr lang="en-US" sz="2000" smtClean="0"/>
              <a:t> 			cambiar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&gt;&gt;&gt; print x</a:t>
            </a:r>
            <a:r>
              <a:rPr lang="en-US" sz="2000" smtClean="0"/>
              <a:t> 			cambia x también!!!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3</a:t>
            </a:r>
            <a:r>
              <a:rPr lang="en-US" sz="2000" smtClean="0"/>
              <a:t> 					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3635375" y="357346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85800" y="3500438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immutable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168775" y="35433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mutable</a:t>
            </a:r>
          </a:p>
        </p:txBody>
      </p:sp>
      <p:pic>
        <p:nvPicPr>
          <p:cNvPr id="41991" name="Picture 8"/>
          <p:cNvPicPr>
            <a:picLocks noChangeAspect="1" noChangeArrowheads="1"/>
          </p:cNvPicPr>
          <p:nvPr/>
        </p:nvPicPr>
        <p:blipFill>
          <a:blip r:embed="rId3" cstate="print"/>
          <a:srcRect l="15352" t="18457" r="35027" b="35889"/>
          <a:stretch>
            <a:fillRect/>
          </a:stretch>
        </p:blipFill>
        <p:spPr bwMode="auto">
          <a:xfrm>
            <a:off x="7164388" y="4724400"/>
            <a:ext cx="1514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Asignaciones &amp; Mutabilitat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lvl="1" eaLnBrk="1" hangingPunct="1"/>
            <a:r>
              <a:rPr lang="en-US" smtClean="0"/>
              <a:t>Si tenemos y=x y modificamos y, cuando cambia x?!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&gt;&gt;&gt;</a:t>
            </a:r>
            <a:r>
              <a:rPr lang="en-US" b="1" smtClean="0">
                <a:latin typeface="Courier New" pitchFamily="49" charset="0"/>
              </a:rPr>
              <a:t> x = 3</a:t>
            </a:r>
            <a:r>
              <a:rPr lang="en-US" smtClean="0"/>
              <a:t> 			&gt;&gt;&gt;  </a:t>
            </a:r>
            <a:r>
              <a:rPr lang="en-US" b="1" smtClean="0">
                <a:latin typeface="Courier New" pitchFamily="49" charset="0"/>
              </a:rPr>
              <a:t>x = [ 1, 2, 3]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&gt;&gt;&gt;</a:t>
            </a:r>
            <a:r>
              <a:rPr lang="en-US" b="1" smtClean="0">
                <a:latin typeface="Courier New" pitchFamily="49" charset="0"/>
              </a:rPr>
              <a:t> y = x</a:t>
            </a:r>
            <a:r>
              <a:rPr lang="en-US" smtClean="0"/>
              <a:t> 			&gt;&gt;&gt;  </a:t>
            </a:r>
            <a:r>
              <a:rPr lang="en-US" b="1" smtClean="0">
                <a:latin typeface="Courier New" pitchFamily="49" charset="0"/>
              </a:rPr>
              <a:t>y = x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&gt;&gt;&gt;</a:t>
            </a:r>
            <a:r>
              <a:rPr lang="en-US" b="1" smtClean="0">
                <a:latin typeface="Courier New" pitchFamily="49" charset="0"/>
              </a:rPr>
              <a:t> y = y + 1</a:t>
            </a:r>
            <a:r>
              <a:rPr lang="en-US" smtClean="0"/>
              <a:t> 		&gt;&gt;&gt;  </a:t>
            </a:r>
            <a:r>
              <a:rPr lang="en-US" b="1" smtClean="0">
                <a:latin typeface="Courier New" pitchFamily="49" charset="0"/>
              </a:rPr>
              <a:t>y.reverse()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&gt;&gt;&gt;</a:t>
            </a:r>
            <a:r>
              <a:rPr lang="en-US" b="1" smtClean="0">
                <a:latin typeface="Courier New" pitchFamily="49" charset="0"/>
              </a:rPr>
              <a:t> print x</a:t>
            </a:r>
            <a:r>
              <a:rPr lang="en-US" smtClean="0"/>
              <a:t> 		&gt;&gt;&gt;  </a:t>
            </a:r>
            <a:r>
              <a:rPr lang="en-US" b="1" smtClean="0">
                <a:latin typeface="Courier New" pitchFamily="49" charset="0"/>
              </a:rPr>
              <a:t>print x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3</a:t>
            </a:r>
            <a:r>
              <a:rPr lang="en-US" smtClean="0"/>
              <a:t> 					</a:t>
            </a:r>
            <a:r>
              <a:rPr lang="en-US" b="1" smtClean="0">
                <a:latin typeface="Courier New" pitchFamily="49" charset="0"/>
              </a:rPr>
              <a:t>[ 3, 2, 1]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3851275" y="24923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827088" y="2420938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immutable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140200" y="2492375"/>
            <a:ext cx="1120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Conclusiones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Las ciencias de computación es estudiar resolver problemas.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Las ciencias de computación usa la abstracción como herramienta para representar tanto los procesos como los datos.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Los tipos de datos abstractos permiten a los programadores manejar la comlejidad del problema escondiendo los detalles de los datos. </a:t>
            </a:r>
            <a:endParaRPr lang="es-E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Python es una herramienta potente y al mismo tiempo fácil de usar y orientada a la programación de objetos. </a:t>
            </a:r>
          </a:p>
          <a:p>
            <a:pPr eaLnBrk="1" hangingPunct="1">
              <a:lnSpc>
                <a:spcPct val="80000"/>
              </a:lnSpc>
            </a:pPr>
            <a:endParaRPr lang="es-E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Las listas, tuplas, y las cadenas son colecciones secuenciales pre-implementadas en Python</a:t>
            </a:r>
            <a:r>
              <a:rPr lang="es-ES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Los diccionarios son colecciones de datos no secuenciales.</a:t>
            </a:r>
            <a:endParaRPr lang="es-ES" sz="200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F43B8-3A46-4000-8683-3BD88A676BA3}" type="slidenum">
              <a:rPr lang="es-ES_tradnl"/>
              <a:pPr>
                <a:defRPr/>
              </a:pPr>
              <a:t>34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La abstracción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eaLnBrk="1" hangingPunct="1"/>
            <a:r>
              <a:rPr lang="es-ES" smtClean="0"/>
              <a:t>Permite ver el problema y la solución separando sus aspectos lógicos y físicos.</a:t>
            </a:r>
          </a:p>
          <a:p>
            <a:pPr lvl="1" eaLnBrk="1" hangingPunct="1"/>
            <a:r>
              <a:rPr lang="es-ES" smtClean="0"/>
              <a:t>- conducir un coche.</a:t>
            </a:r>
          </a:p>
          <a:p>
            <a:pPr lvl="1" eaLnBrk="1" hangingPunct="1"/>
            <a:r>
              <a:rPr lang="es-ES" smtClean="0"/>
              <a:t>- abstracción procedural: un programa en Python: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s-ES" smtClean="0"/>
              <a:t>&gt;&gt;&gt; import math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s-ES" smtClean="0"/>
              <a:t>&gt;&gt;&gt; math.square(16)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s-ES" smtClean="0"/>
              <a:t>4.0</a:t>
            </a:r>
          </a:p>
          <a:p>
            <a:pPr lvl="1" eaLnBrk="1" hangingPunct="1"/>
            <a:endParaRPr 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A1BA9-1694-424B-A798-15F4EF7362F4}" type="slidenum">
              <a:rPr lang="es-ES_tradnl"/>
              <a:pPr>
                <a:defRPr/>
              </a:pPr>
              <a:t>4</a:t>
            </a:fld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3357563" y="4214813"/>
            <a:ext cx="1214437" cy="1000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sqrt</a:t>
            </a:r>
            <a:r>
              <a:rPr lang="es-ES" dirty="0"/>
              <a:t>()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357438" y="4643438"/>
            <a:ext cx="928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4643438" y="4643438"/>
            <a:ext cx="928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10 CuadroTexto"/>
          <p:cNvSpPr txBox="1">
            <a:spLocks noChangeArrowheads="1"/>
          </p:cNvSpPr>
          <p:nvPr/>
        </p:nvSpPr>
        <p:spPr bwMode="auto">
          <a:xfrm>
            <a:off x="2571750" y="478631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n</a:t>
            </a:r>
          </a:p>
        </p:txBody>
      </p:sp>
      <p:sp>
        <p:nvSpPr>
          <p:cNvPr id="13323" name="11 CuadroTexto"/>
          <p:cNvSpPr txBox="1">
            <a:spLocks noChangeArrowheads="1"/>
          </p:cNvSpPr>
          <p:nvPr/>
        </p:nvSpPr>
        <p:spPr bwMode="auto">
          <a:xfrm>
            <a:off x="4714875" y="4714875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raíz cuadrada de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>
            <a:normAutofit fontScale="70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_tradnl" dirty="0" smtClean="0"/>
              <a:t>Ejemplos: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_tradnl" dirty="0" smtClean="0"/>
              <a:t>Conducir un vehículo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_tradnl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_tradnl" dirty="0" smtClean="0"/>
              <a:t>“Reconocerán al profesor Garay por su enorme nariz, su barba y sus anteojos; además, es muy alto y tiene un carácter amigable.”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_tradnl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_tradnl" dirty="0" smtClean="0"/>
              <a:t>“Al llegar al cruce donde está una piedra gigantesca, dar vuelta a la derecha y verás un árbol lleno de flores rojas; ahí encontrarás la entrada al rancho”.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_tradnl" dirty="0" smtClean="0"/>
              <a:t>“Una abstracción es un proceso mental, mediante cual se extraen los rasgos esenciales de algo para representarlos por medio de un lenguaje gráfico o escrito.”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_tradnl" dirty="0" smtClean="0"/>
              <a:t>	- acción subjetiva y creativa, depende del contexto psicológico de la persona y del objetivo que se quiere conseguir. La abstracción realizada sobre un elemento puede variar a conveniencia de los resultados que se busquen.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3D245-A885-491E-8757-AB3880A5B629}" type="slidenum">
              <a:rPr lang="es-ES_tradnl"/>
              <a:pPr>
                <a:defRPr/>
              </a:pPr>
              <a:t>5</a:t>
            </a:fld>
            <a:endParaRPr lang="es-ES_tradnl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s-ES_tradnl" sz="32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j-ea"/>
                <a:cs typeface="+mj-cs"/>
              </a:rPr>
              <a:t>Objetivos</a:t>
            </a:r>
            <a:endParaRPr lang="es-ES_tradnl" sz="32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3" cstate="print"/>
          <a:srcRect r="-407"/>
          <a:stretch>
            <a:fillRect/>
          </a:stretch>
        </p:blipFill>
        <p:spPr bwMode="auto">
          <a:xfrm>
            <a:off x="6588125" y="620713"/>
            <a:ext cx="2016125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¿Qué es la programación?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>
            <a:normAutofit fontScale="70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La programación es el proceso de codificar un algoritmo en un lenguaje de programación para hacerlo ejecutable.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Primero, la solución ha de existir.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La ciencia de la computación ≠ programación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La programación es la forma de representar la solución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Los algoritmos expresan la solución a través de: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Los pasos necesarios para obtener el resultado (estructuras de control, etc.) – estructuras para el procesamiento secuencial, para selección y procesamiento iterativo.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La representación de los datos (tipos de datos).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Los tipos de datos permiten interpretar las cadenas de bits representados en el ordenador – enteros, cadenas, booleanos. Determinan las operaciones básicas.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/>
              <a:t>La complejidad de los problemas -&gt; necesidad de tipos de datos complejos y sofisticados.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6937-2C40-4E84-A83A-C1C84FF577C0}" type="slidenum">
              <a:rPr lang="es-ES_tradnl"/>
              <a:pPr>
                <a:defRPr/>
              </a:pPr>
              <a:t>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¿Por qué estudiar Estructura de Datos?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4572000" cy="4187825"/>
          </a:xfrm>
        </p:spPr>
        <p:txBody>
          <a:bodyPr>
            <a:normAutofit fontScale="92500"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La resolución de los problemas -&gt; abstracción de los detalles y modelización de la solución de problemas.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Necesitamos tipos de datos abstractos (TDA) – 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qué representan los datos y </a:t>
            </a:r>
          </a:p>
          <a:p>
            <a:pPr marL="547751" lvl="1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cómo usarlos (pero no cómo están implementados).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Ocultación de los datos (encapsulamiento).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15D2C-028E-43CC-8993-B7FFA6DD4C02}" type="slidenum">
              <a:rPr lang="es-ES_tradnl"/>
              <a:pPr>
                <a:defRPr/>
              </a:pPr>
              <a:t>7</a:t>
            </a:fld>
            <a:endParaRPr lang="es-ES_tradnl"/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38" y="1785938"/>
            <a:ext cx="3357562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El lenguaje de programación </a:t>
            </a:r>
            <a:r>
              <a:rPr lang="es-ES_tradnl" sz="36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</a:t>
            </a:r>
            <a:r>
              <a:rPr lang="es-ES_tradnl" sz="36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4114800"/>
          </a:xfrm>
        </p:spPr>
        <p:txBody>
          <a:bodyPr/>
          <a:lstStyle/>
          <a:p>
            <a:pPr eaLnBrk="1" hangingPunct="1"/>
            <a:r>
              <a:rPr lang="es-ES_tradnl" sz="2000" smtClean="0"/>
              <a:t>Python fue creado por Guido van Rossum (</a:t>
            </a:r>
            <a:r>
              <a:rPr lang="es-ES_tradnl" sz="2000" smtClean="0">
                <a:hlinkClick r:id="rId3"/>
              </a:rPr>
              <a:t>http://www.python.org/~guido/</a:t>
            </a:r>
            <a:r>
              <a:rPr lang="es-ES_tradnl" sz="2000" smtClean="0"/>
              <a:t>) (1989)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Muy legible y elegante</a:t>
            </a:r>
            <a:endParaRPr lang="es-ES_tradnl" sz="1600" smtClean="0"/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Simple y poderoso</a:t>
            </a: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Minimalista: todo aquello innecesario no hay que escribirlo (;, {, }, '\n')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Muy denso: poco código hace mucho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Soporta objetos y estructuras de datos de alto nivel: strings, listas, diccionarios, etc. 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Múltiples niveles de organizar código: funciones, clases, módulos, y paquetes 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400" smtClean="0"/>
              <a:t>Python standard library (</a:t>
            </a:r>
            <a:r>
              <a:rPr lang="es-ES_tradnl" sz="1400" smtClean="0">
                <a:hlinkClick r:id="rId4"/>
              </a:rPr>
              <a:t>http://www.python.org/doc/current/lib/lib.html</a:t>
            </a:r>
            <a:r>
              <a:rPr lang="es-ES_tradnl" sz="1400" smtClean="0"/>
              <a:t>) </a:t>
            </a:r>
            <a:endParaRPr lang="es-ES_tradnl" sz="16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1600" smtClean="0"/>
              <a:t>Áreas lentas se pueden reemplazar por plug-ins en C o C++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De scripting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800" smtClean="0"/>
              <a:t>No tienes que declarar constantes y variables antes de utilizarlas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800" smtClean="0"/>
              <a:t>No requiere paso de compilación/linkage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800" smtClean="0"/>
              <a:t>Alta velocidad de desarrollo y buen rendimiento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Código interoperable (como en Java "write once run everywhere")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Open source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800" smtClean="0"/>
              <a:t>De propósito general</a:t>
            </a:r>
          </a:p>
        </p:txBody>
      </p:sp>
      <p:pic>
        <p:nvPicPr>
          <p:cNvPr id="17412" name="Picture 5" descr="http://www.python.org/~guido/images/IMG_219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7625" y="549275"/>
            <a:ext cx="100806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8625" y="6000750"/>
            <a:ext cx="2286000" cy="365125"/>
          </a:xfrm>
        </p:spPr>
        <p:txBody>
          <a:bodyPr/>
          <a:lstStyle/>
          <a:p>
            <a:pPr>
              <a:defRPr/>
            </a:pPr>
            <a:fld id="{55F0CBC3-B44A-454A-A598-2D1094E1117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00063" y="527050"/>
            <a:ext cx="3714750" cy="5473700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lnSpc>
                <a:spcPct val="102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err="1" smtClean="0"/>
              <a:t>Primeros</a:t>
            </a:r>
            <a:r>
              <a:rPr lang="en-GB" dirty="0" smtClean="0"/>
              <a:t> </a:t>
            </a:r>
            <a:r>
              <a:rPr lang="en-GB" dirty="0" err="1" smtClean="0"/>
              <a:t>lenguajes</a:t>
            </a:r>
            <a:r>
              <a:rPr lang="en-GB" dirty="0" smtClean="0"/>
              <a:t> de </a:t>
            </a:r>
            <a:r>
              <a:rPr lang="en-GB" dirty="0" err="1" smtClean="0"/>
              <a:t>programación</a:t>
            </a:r>
            <a:r>
              <a:rPr lang="en-GB" dirty="0" smtClean="0"/>
              <a:t>:</a:t>
            </a:r>
          </a:p>
          <a:p>
            <a:pPr marL="548640" lvl="1" indent="-201168" eaLnBrk="1" fontAlgn="auto" hangingPunct="1">
              <a:lnSpc>
                <a:spcPct val="102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GB" sz="1800" dirty="0" smtClean="0"/>
          </a:p>
          <a:p>
            <a:pPr marL="548640" lvl="1" indent="-201168" eaLnBrk="1" fontAlgn="auto" hangingPunct="1">
              <a:lnSpc>
                <a:spcPct val="102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GB" sz="1800" dirty="0" smtClean="0"/>
              <a:t>FORTRAN</a:t>
            </a:r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GB" dirty="0" err="1" smtClean="0"/>
              <a:t>ciencia</a:t>
            </a:r>
            <a:r>
              <a:rPr lang="en-GB" dirty="0" smtClean="0"/>
              <a:t> / </a:t>
            </a:r>
            <a:r>
              <a:rPr lang="en-GB" dirty="0" err="1" smtClean="0"/>
              <a:t>ingeniería</a:t>
            </a:r>
            <a:endParaRPr lang="en-GB" dirty="0" smtClean="0"/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en-GB" dirty="0" smtClean="0"/>
          </a:p>
          <a:p>
            <a:pPr marL="548640" lvl="1" indent="-201168" eaLnBrk="1" fontAlgn="auto" hangingPunct="1">
              <a:lnSpc>
                <a:spcPct val="102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GB" sz="1800" dirty="0" smtClean="0"/>
              <a:t>COBOL</a:t>
            </a:r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GB" dirty="0" smtClean="0"/>
              <a:t>business data</a:t>
            </a:r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en-GB" dirty="0" smtClean="0"/>
          </a:p>
          <a:p>
            <a:pPr marL="548640" lvl="1" indent="-201168" eaLnBrk="1" fontAlgn="auto" hangingPunct="1">
              <a:lnSpc>
                <a:spcPct val="102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GB" sz="1800" dirty="0" smtClean="0"/>
              <a:t>LISP</a:t>
            </a:r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GB" dirty="0" err="1" smtClean="0"/>
              <a:t>lógica</a:t>
            </a:r>
            <a:r>
              <a:rPr lang="en-GB" dirty="0" smtClean="0"/>
              <a:t> y IA</a:t>
            </a:r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en-GB" dirty="0" smtClean="0"/>
          </a:p>
          <a:p>
            <a:pPr marL="548640" lvl="1" indent="-201168" eaLnBrk="1" fontAlgn="auto" hangingPunct="1">
              <a:lnSpc>
                <a:spcPct val="102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GB" sz="1800" dirty="0" smtClean="0"/>
              <a:t>BASIC</a:t>
            </a:r>
          </a:p>
          <a:p>
            <a:pPr marL="786384" lvl="2" indent="-182880" eaLnBrk="1" fontAlgn="auto" hangingPunct="1">
              <a:lnSpc>
                <a:spcPct val="102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GB" dirty="0" err="1" smtClean="0"/>
              <a:t>lenguaje</a:t>
            </a:r>
            <a:r>
              <a:rPr lang="en-GB" dirty="0" smtClean="0"/>
              <a:t> simple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57188"/>
            <a:ext cx="4186237" cy="6143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516688" y="5229225"/>
            <a:ext cx="503237" cy="144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800" dirty="0" err="1">
                <a:solidFill>
                  <a:schemeClr val="tx1"/>
                </a:solidFill>
              </a:rPr>
              <a:t>Python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>
            <a:endCxn id="5" idx="3"/>
          </p:cNvCxnSpPr>
          <p:nvPr/>
        </p:nvCxnSpPr>
        <p:spPr>
          <a:xfrm flipH="1">
            <a:off x="7019925" y="5229225"/>
            <a:ext cx="28892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1930</TotalTime>
  <Words>2443</Words>
  <Application>Microsoft Office PowerPoint</Application>
  <PresentationFormat>Presentación en pantalla (4:3)</PresentationFormat>
  <Paragraphs>566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Verdana</vt:lpstr>
      <vt:lpstr>Arial</vt:lpstr>
      <vt:lpstr>Calibri</vt:lpstr>
      <vt:lpstr>Wingdings 2</vt:lpstr>
      <vt:lpstr>Courier New</vt:lpstr>
      <vt:lpstr>Aspecto</vt:lpstr>
      <vt:lpstr>Introducción a Estructura de datos  y Python </vt:lpstr>
      <vt:lpstr>Objetivos</vt:lpstr>
      <vt:lpstr>¿Qué es la ciencia de la computación?</vt:lpstr>
      <vt:lpstr>La abstracción</vt:lpstr>
      <vt:lpstr>Diapositiva 5</vt:lpstr>
      <vt:lpstr>¿Qué es la programación?</vt:lpstr>
      <vt:lpstr>¿Por qué estudiar Estructura de Datos?</vt:lpstr>
      <vt:lpstr>El lenguaje de programación Python </vt:lpstr>
      <vt:lpstr>Diapositiva 9</vt:lpstr>
      <vt:lpstr>¿Para qué [no] es útil?</vt:lpstr>
      <vt:lpstr>Python – un lenguaje de programación orientado a objetos</vt:lpstr>
      <vt:lpstr>Python – un lenguaje de programación orientado a objetos</vt:lpstr>
      <vt:lpstr>Clases preconstruidas de colecciones (contenedores)</vt:lpstr>
      <vt:lpstr>Operaciones de las secuencias en Python</vt:lpstr>
      <vt:lpstr>Operaciones de las listas en Python</vt:lpstr>
      <vt:lpstr>Cadenas – listas de carácteres</vt:lpstr>
      <vt:lpstr>Cadenas </vt:lpstr>
      <vt:lpstr>Tuplas</vt:lpstr>
      <vt:lpstr>Diccionarios</vt:lpstr>
      <vt:lpstr>Diccionarios </vt:lpstr>
      <vt:lpstr>Variables y referencias</vt:lpstr>
      <vt:lpstr>Variables y referencias</vt:lpstr>
      <vt:lpstr>Variables y referencias</vt:lpstr>
      <vt:lpstr>Variables y referencias</vt:lpstr>
      <vt:lpstr>Variables y referencias</vt:lpstr>
      <vt:lpstr>Asignaciones </vt:lpstr>
      <vt:lpstr>Asignaciones </vt:lpstr>
      <vt:lpstr>Asignaciones </vt:lpstr>
      <vt:lpstr>Asignaciones </vt:lpstr>
      <vt:lpstr>Asignaciones </vt:lpstr>
      <vt:lpstr>Asignaciones </vt:lpstr>
      <vt:lpstr>Asignaciones </vt:lpstr>
      <vt:lpstr>Asignaciones &amp; Mutabilitat</vt:lpstr>
      <vt:lpstr>Conclusiones</vt:lpstr>
    </vt:vector>
  </TitlesOfParts>
  <Company>CVC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</cp:lastModifiedBy>
  <cp:revision>86</cp:revision>
  <dcterms:created xsi:type="dcterms:W3CDTF">2005-02-06T13:04:10Z</dcterms:created>
  <dcterms:modified xsi:type="dcterms:W3CDTF">2013-02-11T23:55:06Z</dcterms:modified>
</cp:coreProperties>
</file>