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609" r:id="rId3"/>
    <p:sldId id="467" r:id="rId4"/>
    <p:sldId id="542" r:id="rId5"/>
    <p:sldId id="468" r:id="rId6"/>
    <p:sldId id="469" r:id="rId7"/>
    <p:sldId id="605" r:id="rId8"/>
    <p:sldId id="610" r:id="rId9"/>
    <p:sldId id="599" r:id="rId10"/>
    <p:sldId id="600" r:id="rId11"/>
    <p:sldId id="601" r:id="rId12"/>
    <p:sldId id="602" r:id="rId13"/>
    <p:sldId id="603" r:id="rId14"/>
    <p:sldId id="604" r:id="rId15"/>
    <p:sldId id="577" r:id="rId16"/>
    <p:sldId id="483" r:id="rId17"/>
    <p:sldId id="597" r:id="rId18"/>
    <p:sldId id="482" r:id="rId19"/>
    <p:sldId id="486" r:id="rId20"/>
    <p:sldId id="607" r:id="rId21"/>
    <p:sldId id="612" r:id="rId22"/>
    <p:sldId id="487" r:id="rId23"/>
    <p:sldId id="485" r:id="rId24"/>
    <p:sldId id="488" r:id="rId25"/>
    <p:sldId id="606" r:id="rId26"/>
    <p:sldId id="489" r:id="rId27"/>
    <p:sldId id="490" r:id="rId28"/>
    <p:sldId id="491" r:id="rId29"/>
    <p:sldId id="492" r:id="rId30"/>
    <p:sldId id="583" r:id="rId31"/>
    <p:sldId id="584" r:id="rId32"/>
    <p:sldId id="608" r:id="rId33"/>
    <p:sldId id="585" r:id="rId34"/>
    <p:sldId id="587" r:id="rId35"/>
    <p:sldId id="588" r:id="rId36"/>
    <p:sldId id="589" r:id="rId37"/>
    <p:sldId id="611" r:id="rId38"/>
    <p:sldId id="493" r:id="rId39"/>
    <p:sldId id="494" r:id="rId40"/>
    <p:sldId id="484" r:id="rId41"/>
    <p:sldId id="495" r:id="rId42"/>
    <p:sldId id="496" r:id="rId43"/>
    <p:sldId id="497" r:id="rId44"/>
    <p:sldId id="498" r:id="rId45"/>
    <p:sldId id="499" r:id="rId46"/>
    <p:sldId id="536" r:id="rId47"/>
    <p:sldId id="503" r:id="rId48"/>
    <p:sldId id="571" r:id="rId49"/>
    <p:sldId id="573" r:id="rId50"/>
    <p:sldId id="569" r:id="rId51"/>
    <p:sldId id="501" r:id="rId52"/>
    <p:sldId id="576" r:id="rId53"/>
    <p:sldId id="575" r:id="rId54"/>
    <p:sldId id="541" r:id="rId55"/>
    <p:sldId id="430" r:id="rId56"/>
    <p:sldId id="555" r:id="rId57"/>
    <p:sldId id="557" r:id="rId58"/>
    <p:sldId id="558" r:id="rId59"/>
    <p:sldId id="559" r:id="rId60"/>
    <p:sldId id="560" r:id="rId61"/>
    <p:sldId id="561" r:id="rId62"/>
    <p:sldId id="562" r:id="rId63"/>
    <p:sldId id="563" r:id="rId64"/>
    <p:sldId id="564" r:id="rId65"/>
    <p:sldId id="565" r:id="rId66"/>
    <p:sldId id="566" r:id="rId67"/>
    <p:sldId id="567" r:id="rId68"/>
    <p:sldId id="568" r:id="rId69"/>
    <p:sldId id="537" r:id="rId70"/>
    <p:sldId id="538" r:id="rId71"/>
    <p:sldId id="540" r:id="rId72"/>
    <p:sldId id="539" r:id="rId73"/>
    <p:sldId id="556" r:id="rId74"/>
    <p:sldId id="505" r:id="rId75"/>
    <p:sldId id="506" r:id="rId76"/>
    <p:sldId id="507" r:id="rId77"/>
    <p:sldId id="508" r:id="rId78"/>
    <p:sldId id="509" r:id="rId79"/>
    <p:sldId id="510" r:id="rId80"/>
    <p:sldId id="511" r:id="rId81"/>
    <p:sldId id="513" r:id="rId82"/>
    <p:sldId id="514" r:id="rId83"/>
    <p:sldId id="515" r:id="rId84"/>
    <p:sldId id="516" r:id="rId85"/>
    <p:sldId id="517" r:id="rId86"/>
    <p:sldId id="518" r:id="rId87"/>
    <p:sldId id="519" r:id="rId88"/>
    <p:sldId id="520" r:id="rId89"/>
    <p:sldId id="521" r:id="rId90"/>
    <p:sldId id="522" r:id="rId91"/>
    <p:sldId id="523" r:id="rId92"/>
    <p:sldId id="524" r:id="rId93"/>
    <p:sldId id="527" r:id="rId94"/>
    <p:sldId id="528" r:id="rId95"/>
    <p:sldId id="529" r:id="rId96"/>
    <p:sldId id="530" r:id="rId97"/>
    <p:sldId id="531" r:id="rId98"/>
    <p:sldId id="532" r:id="rId99"/>
    <p:sldId id="533" r:id="rId100"/>
    <p:sldId id="534" r:id="rId101"/>
    <p:sldId id="535" r:id="rId102"/>
  </p:sldIdLst>
  <p:sldSz cx="9144000" cy="6858000" type="screen4x3"/>
  <p:notesSz cx="6797675" cy="9928225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6666FF"/>
    <a:srgbClr val="FF00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>
      <p:cViewPr>
        <p:scale>
          <a:sx n="87" d="100"/>
          <a:sy n="87" d="100"/>
        </p:scale>
        <p:origin x="-2216" y="-1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3424"/>
    </p:cViewPr>
  </p:sorterViewPr>
  <p:notesViewPr>
    <p:cSldViewPr>
      <p:cViewPr varScale="1">
        <p:scale>
          <a:sx n="130" d="100"/>
          <a:sy n="130" d="100"/>
        </p:scale>
        <p:origin x="-4832" y="-10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notesMaster" Target="notesMasters/notesMaster1.xml"/><Relationship Id="rId104" Type="http://schemas.openxmlformats.org/officeDocument/2006/relationships/handoutMaster" Target="handoutMasters/handoutMaster1.xml"/><Relationship Id="rId105" Type="http://schemas.openxmlformats.org/officeDocument/2006/relationships/printerSettings" Target="printerSettings/printerSettings1.bin"/><Relationship Id="rId106" Type="http://schemas.openxmlformats.org/officeDocument/2006/relationships/presProps" Target="presProps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heme" Target="theme/theme1.xml"/><Relationship Id="rId10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FD3CAE-BD45-5741-90A2-CAD92BC85336}" type="datetime1">
              <a:rPr lang="es-ES_tradnl"/>
              <a:pPr/>
              <a:t>2/18/13</a:t>
            </a:fld>
            <a:endParaRPr lang="es-ES_tradnl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5E6314-4585-6C4F-9B66-551421912A68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3639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3108EE-F2D1-F24F-B189-A1D8026E9CDF}" type="datetime1">
              <a:rPr lang="es-ES_tradnl"/>
              <a:pPr/>
              <a:t>2/18/13</a:t>
            </a:fld>
            <a:endParaRPr lang="es-ES_tradnl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B87E986-6AB3-4D4E-B2FA-FD390BF40F9B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782714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9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9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9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/>
              <a:t>POO en Python</a:t>
            </a:r>
          </a:p>
        </p:txBody>
      </p:sp>
      <p:sp>
        <p:nvSpPr>
          <p:cNvPr id="1095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013B6FC-595C-7F40-88CE-1E62E766D434}" type="slidenum">
              <a:rPr lang="es-ES_tradnl"/>
              <a:pPr eaLnBrk="1" hangingPunct="1"/>
              <a:t>1</a:t>
            </a:fld>
            <a:endParaRPr lang="es-ES_tradnl"/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9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998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998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39BA7AAD-7075-7D49-B64C-DC6B9240E50B}" type="slidenum">
              <a:rPr lang="es-ES_tradnl" sz="1200"/>
              <a:pPr algn="r" eaLnBrk="1" hangingPunct="1"/>
              <a:t>46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56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  <p:sp>
        <p:nvSpPr>
          <p:cNvPr id="15565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5565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A70AA26-B0FB-524C-845E-B7D9DECF1F91}" type="slidenum">
              <a:rPr lang="es-ES_tradnl" sz="1200"/>
              <a:pPr algn="r" eaLnBrk="1" hangingPunct="1"/>
              <a:t>54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6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56676" name="3 Marcador de encabezado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/>
              <a:t>POO en Python</a:t>
            </a:r>
          </a:p>
        </p:txBody>
      </p:sp>
      <p:sp>
        <p:nvSpPr>
          <p:cNvPr id="15667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CF4ACF8-09ED-C044-A483-CCFFD0DC98AE}" type="slidenum">
              <a:rPr lang="es-ES_tradnl"/>
              <a:pPr eaLnBrk="1" hangingPunct="1"/>
              <a:t>55</a:t>
            </a:fld>
            <a:endParaRPr lang="es-ES_tradnl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7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57700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57701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ACB0634-6FD5-514C-A658-7879BA4406BA}" type="slidenum">
              <a:rPr lang="es-ES_tradnl" sz="1200"/>
              <a:pPr algn="r" eaLnBrk="1" hangingPunct="1"/>
              <a:t>57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8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5872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5872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6FE12A1-7D9E-F34C-BD85-7A3B615EF097}" type="slidenum">
              <a:rPr lang="es-ES_tradnl" sz="1200"/>
              <a:pPr algn="r" eaLnBrk="1" hangingPunct="1"/>
              <a:t>58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59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5974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5974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BD9F0CC4-B111-E243-A559-BB0107F9719F}" type="slidenum">
              <a:rPr lang="es-ES_tradnl" sz="1200"/>
              <a:pPr algn="r" eaLnBrk="1" hangingPunct="1"/>
              <a:t>59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0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6077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077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749D4E2F-29B5-A143-BBD9-B56E48A6A41B}" type="slidenum">
              <a:rPr lang="es-ES_tradnl" sz="1200"/>
              <a:pPr algn="r" eaLnBrk="1" hangingPunct="1"/>
              <a:t>60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1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s-ES">
              <a:latin typeface="Verdana" charset="0"/>
            </a:endParaRPr>
          </a:p>
        </p:txBody>
      </p:sp>
      <p:sp>
        <p:nvSpPr>
          <p:cNvPr id="161796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1797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2DCCBDD6-185B-DF4F-8758-275B628B123F}" type="slidenum">
              <a:rPr lang="es-ES_tradnl" sz="1200"/>
              <a:pPr algn="r" eaLnBrk="1" hangingPunct="1"/>
              <a:t>61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2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2820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2821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DA4C495-4E06-B746-AED4-D017AEF3797E}" type="slidenum">
              <a:rPr lang="es-ES_tradnl" sz="1200"/>
              <a:pPr algn="r" eaLnBrk="1" hangingPunct="1"/>
              <a:t>62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3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384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384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B06F7DC-7800-7442-A550-822552B7EF72}" type="slidenum">
              <a:rPr lang="es-ES_tradnl" sz="1200"/>
              <a:pPr algn="r" eaLnBrk="1" hangingPunct="1"/>
              <a:t>63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4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486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486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28895939-222A-E947-8B58-3CBB841B1E7F}" type="slidenum">
              <a:rPr lang="es-ES_tradnl" sz="1200"/>
              <a:pPr algn="r" eaLnBrk="1" hangingPunct="1"/>
              <a:t>64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5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589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589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32B1FE5-EDD8-C64E-B8D7-9D4FB046A449}" type="slidenum">
              <a:rPr lang="es-ES_tradnl" sz="1200"/>
              <a:pPr algn="r" eaLnBrk="1" hangingPunct="1"/>
              <a:t>65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6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6916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6917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C59E5C1-02E4-9247-B64B-3E420338D8C8}" type="slidenum">
              <a:rPr lang="es-ES_tradnl" sz="1200"/>
              <a:pPr algn="r" eaLnBrk="1" hangingPunct="1"/>
              <a:t>66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7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7940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7941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BB301714-B69E-444A-B3A9-9A601D730F14}" type="slidenum">
              <a:rPr lang="es-ES_tradnl" sz="1200"/>
              <a:pPr algn="r" eaLnBrk="1" hangingPunct="1"/>
              <a:t>67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8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6896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6896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76F850A7-63E3-C347-99D6-E220CB36AF11}" type="slidenum">
              <a:rPr lang="es-ES_tradnl" sz="1200"/>
              <a:pPr algn="r" eaLnBrk="1" hangingPunct="1"/>
              <a:t>68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1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7101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7101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B7DFB1D9-E7E6-9442-89FB-3FDE003D626E}" type="slidenum">
              <a:rPr lang="es-ES_tradnl" sz="1200"/>
              <a:pPr algn="r" eaLnBrk="1" hangingPunct="1"/>
              <a:t>69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2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72036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72037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3DD7BF65-BF1A-EA4A-92BE-233518BC203E}" type="slidenum">
              <a:rPr lang="es-ES_tradnl" sz="1200"/>
              <a:pPr algn="r" eaLnBrk="1" hangingPunct="1"/>
              <a:t>70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3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73060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73061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4D4F95D6-3208-BC44-8E6C-0BF1435BDC22}" type="slidenum">
              <a:rPr lang="es-ES_tradnl" sz="1200"/>
              <a:pPr algn="r" eaLnBrk="1" hangingPunct="1"/>
              <a:t>71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40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7408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7408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6C654B5-FA31-E04D-B2D7-B8EC574E63A4}" type="slidenum">
              <a:rPr lang="es-ES_tradnl" sz="1200"/>
              <a:pPr algn="r" eaLnBrk="1" hangingPunct="1"/>
              <a:t>72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5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7510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7510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7EF8EEE5-5200-3B4B-8781-6539A9BFE399}" type="slidenum">
              <a:rPr lang="es-ES_tradnl" sz="1200"/>
              <a:pPr algn="r" eaLnBrk="1" hangingPunct="1"/>
              <a:t>73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02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022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022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BD822C2-2A17-A74F-9389-541DD69AD9C1}" type="slidenum">
              <a:rPr lang="es-ES_tradnl" sz="1200"/>
              <a:pPr algn="r" eaLnBrk="1" hangingPunct="1"/>
              <a:t>78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1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125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125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3517F7ED-4BAE-D74C-9B09-87AA9BB86FF6}" type="slidenum">
              <a:rPr lang="es-ES_tradnl" sz="1200"/>
              <a:pPr algn="r" eaLnBrk="1" hangingPunct="1"/>
              <a:t>79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22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2276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2277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2AA4FAF-E7D8-E043-9E62-B46DC0FC9B73}" type="slidenum">
              <a:rPr lang="es-ES_tradnl" sz="1200"/>
              <a:pPr algn="r" eaLnBrk="1" hangingPunct="1"/>
              <a:t>80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3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3300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3301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DEF4F193-1D8B-7C43-8C99-29263AA65824}" type="slidenum">
              <a:rPr lang="es-ES_tradnl" sz="1200"/>
              <a:pPr algn="r" eaLnBrk="1" hangingPunct="1"/>
              <a:t>81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43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432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432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1FD2823-4FFB-C043-90E1-E3B5EE52CE67}" type="slidenum">
              <a:rPr lang="es-ES_tradnl" sz="1200"/>
              <a:pPr algn="r" eaLnBrk="1" hangingPunct="1"/>
              <a:t>82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53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534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534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2AE632F7-661B-8240-BE66-9E428A85C30D}" type="slidenum">
              <a:rPr lang="es-ES_tradnl" sz="1200"/>
              <a:pPr algn="r" eaLnBrk="1" hangingPunct="1"/>
              <a:t>83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63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637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637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B6E8BB1-C1DD-8D41-AF85-2A09E68F8F09}" type="slidenum">
              <a:rPr lang="es-ES_tradnl" sz="1200"/>
              <a:pPr algn="r" eaLnBrk="1" hangingPunct="1"/>
              <a:t>84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7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7396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7397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9F3F758-164C-954E-A16F-5F94645F05C2}" type="slidenum">
              <a:rPr lang="es-ES_tradnl" sz="1200"/>
              <a:pPr algn="r" eaLnBrk="1" hangingPunct="1"/>
              <a:t>85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94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8944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8944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C206014-56C0-794D-BA92-D952773D9C0E}" type="slidenum">
              <a:rPr lang="es-ES_tradnl" sz="1200"/>
              <a:pPr algn="r" eaLnBrk="1" hangingPunct="1"/>
              <a:t>87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04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046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046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D151148-3973-9A46-8652-4195BBC20EEA}" type="slidenum">
              <a:rPr lang="es-ES_tradnl" sz="1200"/>
              <a:pPr algn="r" eaLnBrk="1" hangingPunct="1"/>
              <a:t>88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14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1492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1493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8583C86-3916-8B48-B6B7-043786A38E32}" type="slidenum">
              <a:rPr lang="es-ES_tradnl" sz="1200"/>
              <a:pPr algn="r" eaLnBrk="1" hangingPunct="1"/>
              <a:t>89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25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2516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2517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8E05CAA-42ED-7F41-B197-F872DB165F96}" type="slidenum">
              <a:rPr lang="es-ES_tradnl" sz="1200"/>
              <a:pPr algn="r" eaLnBrk="1" hangingPunct="1"/>
              <a:t>90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35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3540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3541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48EC86F-B546-E443-ABA9-9C668F4F93D2}" type="slidenum">
              <a:rPr lang="es-ES_tradnl" sz="1200"/>
              <a:pPr algn="r" eaLnBrk="1" hangingPunct="1"/>
              <a:t>91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45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4564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4565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E173186D-58B2-0742-B8CD-5EB52A6990B1}" type="slidenum">
              <a:rPr lang="es-ES_tradnl" sz="1200"/>
              <a:pPr algn="r" eaLnBrk="1" hangingPunct="1"/>
              <a:t>92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55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  <p:sp>
        <p:nvSpPr>
          <p:cNvPr id="195588" name="3 Marcador de encabezado"/>
          <p:cNvSpPr txBox="1">
            <a:spLocks noGrp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_tradnl" sz="1200"/>
              <a:t>POO en Python</a:t>
            </a:r>
          </a:p>
        </p:txBody>
      </p:sp>
      <p:sp>
        <p:nvSpPr>
          <p:cNvPr id="195589" name="4 Marcador de número de diapositiva"/>
          <p:cNvSpPr txBox="1">
            <a:spLocks noGrp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8C2C6FD-5C34-5343-B261-B508560E44DB}" type="slidenum">
              <a:rPr lang="es-ES_tradnl" sz="1200"/>
              <a:pPr algn="r" eaLnBrk="1" hangingPunct="1"/>
              <a:t>93</a:t>
            </a:fld>
            <a:endParaRPr lang="es-ES_tradnl" sz="120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ca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Verdana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10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ABFE7-BC84-C240-9DD0-07B03D918B87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478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37D13-424D-E245-8245-E1193C0A745E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329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5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77D79-5B60-4F4D-8E8D-F51EE791CD5B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509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/>
          <p:cNvSpPr txBox="1">
            <a:spLocks/>
          </p:cNvSpPr>
          <p:nvPr userDrawn="1"/>
        </p:nvSpPr>
        <p:spPr>
          <a:xfrm>
            <a:off x="6072188" y="6000750"/>
            <a:ext cx="2286000" cy="365125"/>
          </a:xfrm>
          <a:prstGeom prst="rect">
            <a:avLst/>
          </a:prstGeom>
        </p:spPr>
        <p:txBody>
          <a:bodyPr anchor="b"/>
          <a:lstStyle>
            <a:extLst/>
          </a:lstStyle>
          <a:p>
            <a:pPr>
              <a:defRPr/>
            </a:pP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Petia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Ivanova</a:t>
            </a: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Radeva</a:t>
            </a:r>
            <a:endParaRPr lang="es-ES_tradnl" sz="1000" dirty="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428604"/>
            <a:ext cx="8183880" cy="1051560"/>
          </a:xfrm>
        </p:spPr>
        <p:txBody>
          <a:bodyPr/>
          <a:lstStyle>
            <a:extLst/>
          </a:lstStyle>
          <a:p>
            <a:r>
              <a:rPr lang="es-ES" dirty="0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34" y="157161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>
          <a:xfrm>
            <a:off x="428625" y="6000750"/>
            <a:ext cx="22860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714625" y="6000750"/>
            <a:ext cx="22860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0762A1-B131-4B48-98B9-5BB84A30C29F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632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A51FA7-8EBF-5B4A-BC84-E6033B4E9D3E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4635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8B991-2E1D-104F-A07D-7D4867AF10DC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098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2A71EA-0DD6-224A-913E-7292A0E0C10F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602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4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58CCD-AB71-EA44-9924-85E4656E6710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8398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496B9A-B5FC-AD47-A7C7-30B47577F900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06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6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DD205-49A4-4D4F-8F08-ACF8ECD5A0FB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726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10 Redondear rectángulo de esquina sencilla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7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8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9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15442-04F8-E347-90DD-879D7E608802}" type="slidenum">
              <a:rPr lang="es-ES_tradnl"/>
              <a:pPr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211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>
            <a:spLocks noChangeArrowheads="1"/>
          </p:cNvSpPr>
          <p:nvPr/>
        </p:nvSpPr>
        <p:spPr bwMode="auto">
          <a:xfrm>
            <a:off x="304800" y="328613"/>
            <a:ext cx="8532813" cy="6197600"/>
          </a:xfrm>
          <a:prstGeom prst="roundRect">
            <a:avLst>
              <a:gd name="adj" fmla="val 2079"/>
            </a:avLst>
          </a:prstGeom>
          <a:gradFill rotWithShape="1"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1"/>
          </a:gradFill>
          <a:ln w="2000" cap="rnd">
            <a:solidFill>
              <a:srgbClr val="A4A3A3"/>
            </a:solidFill>
            <a:round/>
            <a:headEnd/>
            <a:tailEnd/>
          </a:ln>
          <a:effectLst>
            <a:outerShdw blurRad="63500" dist="50800" dir="5400000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>
            <a:extLst/>
          </a:lstStyle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0063" y="571500"/>
            <a:ext cx="8183562" cy="10509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31" name="3 Marcador de texto"/>
          <p:cNvSpPr>
            <a:spLocks noGrp="1"/>
          </p:cNvSpPr>
          <p:nvPr>
            <p:ph type="body" idx="1"/>
          </p:nvPr>
        </p:nvSpPr>
        <p:spPr bwMode="auto">
          <a:xfrm>
            <a:off x="500063" y="1643063"/>
            <a:ext cx="8183562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defRPr>
            </a:lvl1pPr>
            <a:extLst/>
          </a:lstStyle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defRPr>
            </a:lvl1pPr>
            <a:extLst/>
          </a:lstStyle>
          <a:p>
            <a:pPr>
              <a:defRPr/>
            </a:pPr>
            <a:r>
              <a:rPr lang="es-ES_tradnl"/>
              <a:t>POO en </a:t>
            </a:r>
            <a:r>
              <a:rPr lang="es-ES_tradnl" err="1"/>
              <a:t>Python</a:t>
            </a: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A7A399"/>
                </a:solidFill>
              </a:defRPr>
            </a:lvl1pPr>
          </a:lstStyle>
          <a:p>
            <a:fld id="{A087786C-1C98-E94C-BA36-138E5774497F}" type="slidenum">
              <a:rPr lang="es-ES_tradnl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3991" r:id="rId8"/>
    <p:sldLayoutId id="2147484001" r:id="rId9"/>
    <p:sldLayoutId id="2147483992" r:id="rId10"/>
    <p:sldLayoutId id="214748399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n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8D3E"/>
          </a:solidFill>
          <a:latin typeface="Calibri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charset="0"/>
        <a:buChar char="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charset="0"/>
        <a:buChar char="◦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charset="0"/>
        <a:buChar char="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charset="0"/>
        <a:buChar char="◦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charset="0"/>
        <a:buChar char="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22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5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5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5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5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5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21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5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313" y="1820863"/>
            <a:ext cx="7772400" cy="1828800"/>
          </a:xfrm>
        </p:spPr>
        <p:txBody>
          <a:bodyPr/>
          <a:lstStyle/>
          <a:p>
            <a:pPr eaLnBrk="1" hangingPunct="1"/>
            <a:r>
              <a:rPr lang="es-ES_tradnl" sz="400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Programación Orientada a Objetos (POO) en Python</a:t>
            </a:r>
            <a:br>
              <a:rPr lang="es-ES_tradnl" sz="400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_tradnl" sz="400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/>
            </a:r>
            <a:br>
              <a:rPr lang="es-ES_tradnl" sz="400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_tradnl" sz="4000">
                <a:solidFill>
                  <a:srgbClr val="FF8D3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Classes y Tipos de Datos Abstractos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313" y="3684588"/>
            <a:ext cx="7772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s-ES_tradnl" dirty="0">
                <a:ea typeface="+mn-ea"/>
              </a:rPr>
              <a:t>Tema </a:t>
            </a:r>
            <a:r>
              <a:rPr lang="es-ES_tradnl" dirty="0" smtClean="0">
                <a:ea typeface="+mn-ea"/>
              </a:rPr>
              <a:t>2</a:t>
            </a:r>
            <a:endParaRPr lang="es-ES_tradnl" dirty="0">
              <a:ea typeface="+mn-ea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6786563" y="6000750"/>
            <a:ext cx="1643062" cy="365125"/>
          </a:xfrm>
        </p:spPr>
        <p:txBody>
          <a:bodyPr/>
          <a:lstStyle/>
          <a:p>
            <a:pPr>
              <a:defRPr/>
            </a:pPr>
            <a:r>
              <a:rPr lang="es-ES_tradnl" dirty="0" err="1" smtClean="0"/>
              <a:t>Petia</a:t>
            </a:r>
            <a:r>
              <a:rPr lang="es-ES_tradnl" dirty="0" smtClean="0"/>
              <a:t> </a:t>
            </a:r>
            <a:r>
              <a:rPr lang="es-ES_tradnl" dirty="0" err="1" smtClean="0"/>
              <a:t>Ivanova</a:t>
            </a:r>
            <a:r>
              <a:rPr lang="es-ES_tradnl" dirty="0" smtClean="0"/>
              <a:t> </a:t>
            </a:r>
            <a:r>
              <a:rPr lang="es-ES_tradnl" dirty="0" err="1" smtClean="0"/>
              <a:t>Radeva</a:t>
            </a: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B7E76FA-4961-4C44-ACAA-DAC06042D2FB}" type="slidenum">
              <a:rPr lang="es-ES_tradnl">
                <a:solidFill>
                  <a:srgbClr val="A7A399"/>
                </a:solidFill>
              </a:rPr>
              <a:pPr eaLnBrk="1" hangingPunct="1"/>
              <a:t>1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Funciones puras</a:t>
            </a:r>
          </a:p>
        </p:txBody>
      </p:sp>
      <p:sp>
        <p:nvSpPr>
          <p:cNvPr id="25603" name="2 Marcador de contenido"/>
          <p:cNvSpPr>
            <a:spLocks noGrp="1"/>
          </p:cNvSpPr>
          <p:nvPr>
            <p:ph idx="1"/>
          </p:nvPr>
        </p:nvSpPr>
        <p:spPr>
          <a:xfrm>
            <a:off x="500063" y="1341438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i="1">
                <a:solidFill>
                  <a:srgbClr val="6666FF"/>
                </a:solidFill>
                <a:latin typeface="Calibri" charset="0"/>
              </a:rPr>
              <a:t>def add_time(t1, t2): #t1, t2 objetos de tipo Time</a:t>
            </a:r>
          </a:p>
          <a:p>
            <a:pPr lvl="1">
              <a:buFont typeface="Verdana" charset="0"/>
              <a:buNone/>
            </a:pPr>
            <a:r>
              <a:rPr lang="es-ES" i="1">
                <a:solidFill>
                  <a:srgbClr val="6666FF"/>
                </a:solidFill>
                <a:latin typeface="Calibri" charset="0"/>
              </a:rPr>
              <a:t>sum = Time()</a:t>
            </a:r>
          </a:p>
          <a:p>
            <a:pPr lvl="1">
              <a:buFont typeface="Verdana" charset="0"/>
              <a:buNone/>
            </a:pPr>
            <a:r>
              <a:rPr lang="es-ES" i="1">
                <a:solidFill>
                  <a:srgbClr val="6666FF"/>
                </a:solidFill>
                <a:latin typeface="Calibri" charset="0"/>
              </a:rPr>
              <a:t>sum.hour = t1.hour + t2.hour</a:t>
            </a:r>
          </a:p>
          <a:p>
            <a:pPr lvl="1">
              <a:buFont typeface="Verdana" charset="0"/>
              <a:buNone/>
            </a:pPr>
            <a:r>
              <a:rPr lang="es-ES" i="1">
                <a:solidFill>
                  <a:srgbClr val="6666FF"/>
                </a:solidFill>
                <a:latin typeface="Calibri" charset="0"/>
              </a:rPr>
              <a:t>sum.minute = t1.minute + t2.minute</a:t>
            </a:r>
          </a:p>
          <a:p>
            <a:pPr lvl="1">
              <a:buFont typeface="Verdana" charset="0"/>
              <a:buNone/>
            </a:pPr>
            <a:r>
              <a:rPr lang="es-ES" i="1">
                <a:solidFill>
                  <a:srgbClr val="6666FF"/>
                </a:solidFill>
                <a:latin typeface="Calibri" charset="0"/>
              </a:rPr>
              <a:t>sum.second = t1.second + t2.second</a:t>
            </a:r>
          </a:p>
          <a:p>
            <a:pPr lvl="1">
              <a:buFont typeface="Verdana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if sum.second &gt;= 60:</a:t>
            </a:r>
          </a:p>
          <a:p>
            <a:pPr lvl="2"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sum.second -= 60</a:t>
            </a:r>
          </a:p>
          <a:p>
            <a:pPr lvl="2"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sum.minute += 1</a:t>
            </a:r>
          </a:p>
          <a:p>
            <a:pPr lvl="1">
              <a:buFont typeface="Verdana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if sum.minute &gt;= 60:</a:t>
            </a:r>
          </a:p>
          <a:p>
            <a:pPr lvl="2"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sum.minute -= 60</a:t>
            </a:r>
          </a:p>
          <a:p>
            <a:pPr lvl="2"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sum.hour += 1</a:t>
            </a:r>
            <a:endParaRPr lang="es-ES" i="1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s-ES" i="1">
                <a:solidFill>
                  <a:srgbClr val="6666FF"/>
                </a:solidFill>
                <a:latin typeface="Calibri" charset="0"/>
              </a:rPr>
              <a:t>return sum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Df: Las </a:t>
            </a:r>
            <a:r>
              <a:rPr lang="es-ES" b="1">
                <a:latin typeface="Calibri" charset="0"/>
              </a:rPr>
              <a:t>funciones puras</a:t>
            </a:r>
            <a:r>
              <a:rPr lang="es-ES">
                <a:latin typeface="Calibri" charset="0"/>
              </a:rPr>
              <a:t> no modifican los valores de los objetos.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34FF2BA-EF73-1846-BBA1-98C008388004}" type="slidenum">
              <a:rPr lang="es-ES_tradnl">
                <a:solidFill>
                  <a:srgbClr val="A7A399"/>
                </a:solidFill>
              </a:rPr>
              <a:pPr eaLnBrk="1" hangingPunct="1"/>
              <a:t>10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11188" y="5589588"/>
            <a:ext cx="7921625" cy="79216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5124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714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función __makePip()</a:t>
            </a:r>
          </a:p>
        </p:txBody>
      </p:sp>
      <p:sp>
        <p:nvSpPr>
          <p:cNvPr id="106499" name="Rectangle 3"/>
          <p:cNvSpPr>
            <a:spLocks noChangeArrowheads="1"/>
          </p:cNvSpPr>
          <p:nvPr/>
        </p:nvSpPr>
        <p:spPr bwMode="auto">
          <a:xfrm>
            <a:off x="539750" y="1285875"/>
            <a:ext cx="4572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200">
                <a:solidFill>
                  <a:srgbClr val="FF0000"/>
                </a:solidFill>
              </a:rPr>
              <a:t>def __makePip(self, x, y):</a:t>
            </a:r>
          </a:p>
          <a:p>
            <a:r>
              <a:rPr lang="es-ES" sz="1200"/>
              <a:t>        "Internal helper method to draw a pip at (x,y)"</a:t>
            </a:r>
          </a:p>
          <a:p>
            <a:r>
              <a:rPr lang="es-ES" sz="1200"/>
              <a:t>        pip = Circle(Point(x,y), self.psize)</a:t>
            </a:r>
          </a:p>
          <a:p>
            <a:r>
              <a:rPr lang="es-ES" sz="1200"/>
              <a:t>        pip.setFill(self.background)</a:t>
            </a:r>
          </a:p>
          <a:p>
            <a:r>
              <a:rPr lang="es-ES" sz="1200"/>
              <a:t>        pip.setOutline(self.background)</a:t>
            </a:r>
          </a:p>
          <a:p>
            <a:r>
              <a:rPr lang="es-ES" sz="1200"/>
              <a:t>        pip.draw(self.win)</a:t>
            </a:r>
          </a:p>
          <a:p>
            <a:r>
              <a:rPr lang="es-ES" sz="1200"/>
              <a:t>        return pip</a:t>
            </a:r>
          </a:p>
          <a:p>
            <a:endParaRPr lang="es-ES" sz="1200"/>
          </a:p>
          <a:p>
            <a:r>
              <a:rPr lang="es-ES" sz="1200">
                <a:solidFill>
                  <a:srgbClr val="FF0000"/>
                </a:solidFill>
              </a:rPr>
              <a:t>def setValue(self, value):</a:t>
            </a:r>
          </a:p>
          <a:p>
            <a:r>
              <a:rPr lang="es-ES" sz="1200"/>
              <a:t>        "Set this die to display value."</a:t>
            </a:r>
          </a:p>
          <a:p>
            <a:r>
              <a:rPr lang="es-ES" sz="1200"/>
              <a:t>        # turn all pips off</a:t>
            </a:r>
          </a:p>
          <a:p>
            <a:r>
              <a:rPr lang="es-ES" sz="1200"/>
              <a:t>        self.pip1.setFill(self.background)</a:t>
            </a:r>
          </a:p>
          <a:p>
            <a:r>
              <a:rPr lang="es-ES" sz="1200"/>
              <a:t>        self.pip2.setFill(self.background)</a:t>
            </a:r>
          </a:p>
          <a:p>
            <a:r>
              <a:rPr lang="es-ES" sz="1200"/>
              <a:t>        self.pip3.setFill(self.background)</a:t>
            </a:r>
          </a:p>
          <a:p>
            <a:r>
              <a:rPr lang="es-ES" sz="1200"/>
              <a:t>        self.pip4.setFill(self.background)</a:t>
            </a:r>
          </a:p>
          <a:p>
            <a:r>
              <a:rPr lang="es-ES" sz="1200"/>
              <a:t>        self.pip5.setFill(self.background)</a:t>
            </a:r>
          </a:p>
          <a:p>
            <a:r>
              <a:rPr lang="es-ES" sz="1200"/>
              <a:t>        self.pip6.setFill(self.background)</a:t>
            </a:r>
          </a:p>
          <a:p>
            <a:r>
              <a:rPr lang="es-ES" sz="1200"/>
              <a:t>        self.pip7.setFill(self.background)</a:t>
            </a:r>
          </a:p>
          <a:p>
            <a:r>
              <a:rPr lang="es-ES" sz="1200"/>
              <a:t>        # turn correct pips on</a:t>
            </a:r>
          </a:p>
          <a:p>
            <a:r>
              <a:rPr lang="es-ES" sz="1200"/>
              <a:t>        if value == 1:</a:t>
            </a:r>
          </a:p>
          <a:p>
            <a:r>
              <a:rPr lang="es-ES" sz="1200"/>
              <a:t>          self.pip4.setFill(self.foreground)</a:t>
            </a:r>
          </a:p>
          <a:p>
            <a:r>
              <a:rPr lang="es-ES" sz="1200"/>
              <a:t>        elif value == 2: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self.pip7.setFill(self.foreground)</a:t>
            </a:r>
          </a:p>
          <a:p>
            <a:r>
              <a:rPr lang="es-ES" sz="1200"/>
              <a:t>        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4787900" y="1768475"/>
            <a:ext cx="45720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200"/>
              <a:t>elif value == 3: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self.pip7.setFill(self.foreground)</a:t>
            </a:r>
          </a:p>
          <a:p>
            <a:r>
              <a:rPr lang="es-ES" sz="1200"/>
              <a:t>            self.pip4.setFill(self.foreground)</a:t>
            </a:r>
          </a:p>
          <a:p>
            <a:r>
              <a:rPr lang="es-ES" sz="1200"/>
              <a:t>        elif value == 4: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self.pip3.setFill(self.foreground)</a:t>
            </a:r>
          </a:p>
          <a:p>
            <a:r>
              <a:rPr lang="es-ES" sz="1200"/>
              <a:t>            self.pip5.setFill(self.foreground)</a:t>
            </a:r>
          </a:p>
          <a:p>
            <a:r>
              <a:rPr lang="es-ES" sz="1200"/>
              <a:t>            self.pip7.setFill(self.foreground)</a:t>
            </a:r>
          </a:p>
          <a:p>
            <a:r>
              <a:rPr lang="es-ES" sz="1200"/>
              <a:t>        elif value == 5: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self.pip3.setFill(self.foreground)</a:t>
            </a:r>
          </a:p>
          <a:p>
            <a:r>
              <a:rPr lang="es-ES" sz="1200"/>
              <a:t>            self.pip4.setFill(self.foreground)</a:t>
            </a:r>
          </a:p>
          <a:p>
            <a:r>
              <a:rPr lang="es-ES" sz="1200"/>
              <a:t>            self.pip5.setFill(self.foreground)</a:t>
            </a:r>
          </a:p>
          <a:p>
            <a:r>
              <a:rPr lang="es-ES" sz="1200"/>
              <a:t>            self.pip7.setFill(self.foreground)</a:t>
            </a:r>
          </a:p>
          <a:p>
            <a:r>
              <a:rPr lang="es-ES" sz="1200"/>
              <a:t>        else:</a:t>
            </a:r>
          </a:p>
          <a:p>
            <a:r>
              <a:rPr lang="es-ES" sz="1200"/>
              <a:t>            self.pip1.setFill(self.foreground)</a:t>
            </a:r>
          </a:p>
          <a:p>
            <a:r>
              <a:rPr lang="es-ES" sz="1200"/>
              <a:t>            self.pip2.setFill(self.foreground)</a:t>
            </a:r>
          </a:p>
          <a:p>
            <a:r>
              <a:rPr lang="es-ES" sz="1200"/>
              <a:t>            self.pip3.setFill(self.foreground)</a:t>
            </a:r>
          </a:p>
          <a:p>
            <a:r>
              <a:rPr lang="es-ES" sz="1200"/>
              <a:t>            self.pip5.setFill(self.foreground)</a:t>
            </a:r>
          </a:p>
          <a:p>
            <a:r>
              <a:rPr lang="es-ES" sz="1200"/>
              <a:t>            self.pip6.setFill(self.foreground)</a:t>
            </a:r>
          </a:p>
          <a:p>
            <a:r>
              <a:rPr lang="es-ES" sz="1200"/>
              <a:t>            self.pip7.setFill(self.foreground)</a:t>
            </a:r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7524750" y="549275"/>
            <a:ext cx="10429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500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aplicación final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4294967295"/>
          </p:nvPr>
        </p:nvSpPr>
        <p:spPr>
          <a:xfrm>
            <a:off x="428625" y="1000125"/>
            <a:ext cx="4286250" cy="41878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roller.py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Graphics program to roll a pair of dice. Uses custom widgets Button and DieView.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random import randrange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graphics import GraphWin, Point, Rectangle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button import Button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dieview import DieView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es-ES" sz="1400"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def main():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create the application window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win = GraphWin("Dice Roller")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win.setCoords(0, 0, 10, 10)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win.setBackground("green2")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Draw the interface widgets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die1 = DieView(win, Point(3,7), 2)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die2 = DieView(win, Point(7,7), 2)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rollButton = Button(win, Point(5,4.5), 6, 1, "Roll Dice")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rollButton.activate()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quitButton = Button(win, Point(5,1), 2, 1, "Quit")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# Event loop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pt = win.getMouse()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5286375" y="2714625"/>
            <a:ext cx="27114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400">
                <a:latin typeface="Calibri" charset="0"/>
              </a:rPr>
              <a:t>while not quitButton.clicked(pt):</a:t>
            </a:r>
          </a:p>
          <a:p>
            <a:r>
              <a:rPr lang="es-ES" sz="1400">
                <a:latin typeface="Calibri" charset="0"/>
              </a:rPr>
              <a:t>        if rollButton.clicked(pt):</a:t>
            </a:r>
          </a:p>
          <a:p>
            <a:r>
              <a:rPr lang="es-ES" sz="1400">
                <a:latin typeface="Calibri" charset="0"/>
              </a:rPr>
              <a:t>            value1 = randrange(1,7)</a:t>
            </a:r>
          </a:p>
          <a:p>
            <a:r>
              <a:rPr lang="es-ES" sz="1400">
                <a:latin typeface="Calibri" charset="0"/>
              </a:rPr>
              <a:t>            die1.setValue(value1)</a:t>
            </a:r>
          </a:p>
          <a:p>
            <a:r>
              <a:rPr lang="es-ES" sz="1400">
                <a:latin typeface="Calibri" charset="0"/>
              </a:rPr>
              <a:t>            value2 = randrange(1,7)</a:t>
            </a:r>
          </a:p>
          <a:p>
            <a:r>
              <a:rPr lang="es-ES" sz="1400">
                <a:latin typeface="Calibri" charset="0"/>
              </a:rPr>
              <a:t>            die2.setValue(value2)</a:t>
            </a:r>
          </a:p>
          <a:p>
            <a:r>
              <a:rPr lang="es-ES" sz="1400">
                <a:latin typeface="Calibri" charset="0"/>
              </a:rPr>
              <a:t>            quitButton.activate()</a:t>
            </a:r>
          </a:p>
          <a:p>
            <a:r>
              <a:rPr lang="es-ES" sz="1400">
                <a:latin typeface="Calibri" charset="0"/>
              </a:rPr>
              <a:t>        pt = win.getMouse()</a:t>
            </a:r>
          </a:p>
          <a:p>
            <a:r>
              <a:rPr lang="es-ES" sz="1400">
                <a:latin typeface="Calibri" charset="0"/>
              </a:rPr>
              <a:t>    # close up shop</a:t>
            </a:r>
          </a:p>
          <a:p>
            <a:r>
              <a:rPr lang="es-ES" sz="1400">
                <a:latin typeface="Calibri" charset="0"/>
              </a:rPr>
              <a:t>    win.close()</a:t>
            </a:r>
          </a:p>
          <a:p>
            <a:r>
              <a:rPr lang="es-ES" sz="1400">
                <a:latin typeface="Calibri" charset="0"/>
              </a:rPr>
              <a:t>    </a:t>
            </a:r>
          </a:p>
          <a:p>
            <a:r>
              <a:rPr lang="es-ES" sz="1400">
                <a:latin typeface="Calibri" charset="0"/>
              </a:rPr>
              <a:t>main()</a:t>
            </a:r>
          </a:p>
        </p:txBody>
      </p:sp>
      <p:pic>
        <p:nvPicPr>
          <p:cNvPr id="1075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6572250" y="571500"/>
            <a:ext cx="1785938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91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Modificadores</a:t>
            </a:r>
          </a:p>
        </p:txBody>
      </p:sp>
      <p:sp>
        <p:nvSpPr>
          <p:cNvPr id="26627" name="2 Marcador de contenido"/>
          <p:cNvSpPr>
            <a:spLocks noGrp="1"/>
          </p:cNvSpPr>
          <p:nvPr>
            <p:ph idx="1"/>
          </p:nvPr>
        </p:nvSpPr>
        <p:spPr>
          <a:xfrm>
            <a:off x="468313" y="1052513"/>
            <a:ext cx="8183562" cy="4187825"/>
          </a:xfrm>
        </p:spPr>
        <p:txBody>
          <a:bodyPr/>
          <a:lstStyle/>
          <a:p>
            <a:r>
              <a:rPr lang="es-ES">
                <a:latin typeface="Calibri" charset="0"/>
              </a:rPr>
              <a:t>Df. Funciones modificadores – modifican los valores de sus parámetros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def increment(time, seconds):</a:t>
            </a:r>
          </a:p>
          <a:p>
            <a:pPr lvl="1">
              <a:buFont typeface="Verdana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time.second += seconds</a:t>
            </a:r>
          </a:p>
          <a:p>
            <a:pPr lvl="1">
              <a:buFont typeface="Verdana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if time.second &gt;= 60:</a:t>
            </a:r>
          </a:p>
          <a:p>
            <a:pPr lvl="2"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time.second -= 60</a:t>
            </a:r>
          </a:p>
          <a:p>
            <a:pPr lvl="2"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time.minute += 1</a:t>
            </a:r>
          </a:p>
          <a:p>
            <a:pPr lvl="1">
              <a:buFont typeface="Verdana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if time.minute &gt;= 60: #sustituir el if con while!</a:t>
            </a:r>
          </a:p>
          <a:p>
            <a:pPr lvl="2"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time.minute -= 60</a:t>
            </a:r>
          </a:p>
          <a:p>
            <a:pPr lvl="2"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time.hour += 1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Estilo de programación funcional: siempre que se pueda utilizar funciones puras.</a:t>
            </a:r>
          </a:p>
          <a:p>
            <a:pPr lvl="1"/>
            <a:r>
              <a:rPr lang="en-US">
                <a:latin typeface="Calibri" charset="0"/>
              </a:rPr>
              <a:t>	Hace ejecutar más rápido los programas.</a:t>
            </a:r>
          </a:p>
          <a:p>
            <a:pPr lvl="1"/>
            <a:r>
              <a:rPr lang="en-US">
                <a:latin typeface="Calibri" charset="0"/>
              </a:rPr>
              <a:t>	Se obtienen menos errores de la ejecución.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62D7AC-820A-6F48-BBF2-49772E795CAB}" type="slidenum">
              <a:rPr lang="es-ES_tradnl">
                <a:solidFill>
                  <a:srgbClr val="A7A399"/>
                </a:solidFill>
              </a:rPr>
              <a:pPr eaLnBrk="1" hangingPunct="1"/>
              <a:t>11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750" y="1125538"/>
            <a:ext cx="7920038" cy="790575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" name="7 Rectángulo redondeado"/>
          <p:cNvSpPr/>
          <p:nvPr/>
        </p:nvSpPr>
        <p:spPr>
          <a:xfrm>
            <a:off x="611188" y="4652963"/>
            <a:ext cx="7921625" cy="79216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9618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Programación planificada</a:t>
            </a:r>
          </a:p>
        </p:txBody>
      </p:sp>
      <p:sp>
        <p:nvSpPr>
          <p:cNvPr id="27651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sz="2000" dirty="0">
                <a:latin typeface="Calibri" charset="0"/>
              </a:rPr>
              <a:t>Utilizar conocimiento de nivel más alto puede hacer la programación más fácil! </a:t>
            </a:r>
            <a:r>
              <a:rPr lang="es-ES" sz="2000" dirty="0" err="1">
                <a:latin typeface="Calibri" charset="0"/>
              </a:rPr>
              <a:t>P.e</a:t>
            </a:r>
            <a:r>
              <a:rPr lang="es-ES" sz="2000" dirty="0">
                <a:latin typeface="Calibri" charset="0"/>
              </a:rPr>
              <a:t>. el tiempo considerarlo como un número de 3 dígitos a base 60.</a:t>
            </a:r>
          </a:p>
          <a:p>
            <a:pPr>
              <a:buFont typeface="Wingdings 2" charset="0"/>
              <a:buNone/>
            </a:pPr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time_to_int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(time):</a:t>
            </a:r>
          </a:p>
          <a:p>
            <a:pPr lvl="1">
              <a:buFont typeface="Verdana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minutes =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time.hour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* 60 +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time.minute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seconds = minutes * 60 +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time.second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return seconds</a:t>
            </a:r>
          </a:p>
          <a:p>
            <a:pPr>
              <a:buFont typeface="Wingdings 2" charset="0"/>
              <a:buNone/>
            </a:pPr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int_to_time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(seconds):</a:t>
            </a:r>
          </a:p>
          <a:p>
            <a:pPr lvl="1">
              <a:buFont typeface="Verdana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time = Time()</a:t>
            </a:r>
          </a:p>
          <a:p>
            <a:pPr lvl="1">
              <a:buFont typeface="Verdana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minutes,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time.second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=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divmod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(seconds, 60)</a:t>
            </a:r>
          </a:p>
          <a:p>
            <a:pPr lvl="1">
              <a:buFont typeface="Verdana" charset="0"/>
              <a:buNone/>
            </a:pP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time.hour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time.minute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=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divmod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(minutes, 60)</a:t>
            </a:r>
          </a:p>
          <a:p>
            <a:pPr lvl="1">
              <a:buFont typeface="Verdana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return time</a:t>
            </a:r>
            <a:endParaRPr lang="es-ES" sz="1800" i="1" dirty="0">
              <a:solidFill>
                <a:srgbClr val="6666FF"/>
              </a:solidFill>
              <a:latin typeface="Calibri" charset="0"/>
            </a:endParaRPr>
          </a:p>
          <a:p>
            <a:endParaRPr lang="es-ES" sz="20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7216C9E-50B8-964F-A93E-4172CE20D1DB}" type="slidenum">
              <a:rPr lang="es-ES_tradnl">
                <a:solidFill>
                  <a:srgbClr val="A7A399"/>
                </a:solidFill>
              </a:rPr>
              <a:pPr eaLnBrk="1" hangingPunct="1"/>
              <a:t>12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010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Programación planificada</a:t>
            </a:r>
          </a:p>
        </p:txBody>
      </p:sp>
      <p:sp>
        <p:nvSpPr>
          <p:cNvPr id="28675" name="2 Marcador de contenido"/>
          <p:cNvSpPr>
            <a:spLocks noGrp="1"/>
          </p:cNvSpPr>
          <p:nvPr>
            <p:ph idx="1"/>
          </p:nvPr>
        </p:nvSpPr>
        <p:spPr>
          <a:xfrm>
            <a:off x="395288" y="1557338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def add_time(t1, t2):</a:t>
            </a:r>
          </a:p>
          <a:p>
            <a:pPr lvl="1">
              <a:buFont typeface="Verdana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seconds = time_to_int(t1) + time_to_int(t2)</a:t>
            </a:r>
          </a:p>
          <a:p>
            <a:pPr lvl="1">
              <a:buFont typeface="Verdana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return int_to_time(seconds)</a:t>
            </a:r>
          </a:p>
          <a:p>
            <a:pPr lvl="1">
              <a:buFont typeface="Verdana" charset="0"/>
              <a:buNone/>
            </a:pPr>
            <a:endParaRPr lang="en-US" i="1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n-US" sz="2400">
                <a:latin typeface="Calibri" charset="0"/>
              </a:rPr>
              <a:t>Cuanto más corta es la función, más fácil es entenderla y debugarla!</a:t>
            </a:r>
          </a:p>
          <a:p>
            <a:pPr lvl="1">
              <a:buFont typeface="Verdana" charset="0"/>
              <a:buNone/>
            </a:pPr>
            <a:r>
              <a:rPr lang="en-US" sz="2400">
                <a:latin typeface="Calibri" charset="0"/>
              </a:rPr>
              <a:t>Además es más fácil añadir más características/atributos.</a:t>
            </a:r>
          </a:p>
          <a:p>
            <a:pPr lvl="1">
              <a:buFont typeface="Verdana" charset="0"/>
              <a:buNone/>
            </a:pPr>
            <a:endParaRPr lang="es-ES" sz="2400"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s-ES" sz="2400">
                <a:latin typeface="Calibri" charset="0"/>
              </a:rPr>
              <a:t>A veces hacer la función más general la hace más fácil ya que tiene menos casos especiales y menos posibilidades de error.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9C06AAE8-07F2-824C-8CB0-72E0C3FC529D}" type="slidenum">
              <a:rPr lang="es-ES_tradnl">
                <a:solidFill>
                  <a:srgbClr val="A7A399"/>
                </a:solidFill>
              </a:rPr>
              <a:pPr eaLnBrk="1" hangingPunct="1"/>
              <a:t>13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904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23888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Funciones de validación</a:t>
            </a:r>
          </a:p>
        </p:txBody>
      </p:sp>
      <p:sp>
        <p:nvSpPr>
          <p:cNvPr id="29699" name="2 Marcador de contenido"/>
          <p:cNvSpPr>
            <a:spLocks noGrp="1"/>
          </p:cNvSpPr>
          <p:nvPr>
            <p:ph idx="1"/>
          </p:nvPr>
        </p:nvSpPr>
        <p:spPr>
          <a:xfrm>
            <a:off x="539750" y="1112838"/>
            <a:ext cx="8183563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def valid_time(time):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if time.hours &lt; 0 or time.minutes &lt; 0 or time.seconds &lt; 0: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	return False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if time.minutes &gt;= 60 or time.seconds &gt;= 60: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	return False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return True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def add_time(t1, t2):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if not valid_time(t1) or not valid_time(t2):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	raise ValueError, 'invalid Time object in add_time'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seconds = time_to_int(t1) + time_to_int(t2)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return int_to_time(seconds)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O: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def add_time(t1, t2):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assert valid_time(t1) and valid_time(t2)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seconds = time_to_int(t1) + time_to_int(t2)</a:t>
            </a:r>
          </a:p>
          <a:p>
            <a:pPr>
              <a:buFont typeface="Wingdings 2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return int_to_time(seconds)</a:t>
            </a:r>
          </a:p>
          <a:p>
            <a:pPr>
              <a:buFont typeface="Wingdings 2" charset="0"/>
              <a:buNone/>
            </a:pPr>
            <a:endParaRPr lang="es-ES" sz="1800" i="1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POO en </a:t>
            </a:r>
            <a:r>
              <a:rPr lang="es-ES_tradnl" dirty="0" err="1" smtClean="0"/>
              <a:t>Python</a:t>
            </a:r>
            <a:endParaRPr lang="es-ES_tradnl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A4E0CCC-E106-B04F-BE43-3D7BE855734F}" type="slidenum">
              <a:rPr lang="es-ES_tradnl">
                <a:solidFill>
                  <a:srgbClr val="A7A399"/>
                </a:solidFill>
              </a:rPr>
              <a:pPr eaLnBrk="1" hangingPunct="1"/>
              <a:t>14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575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Clases </a:t>
            </a:r>
            <a:r>
              <a:rPr lang="es-ES" dirty="0">
                <a:latin typeface="Calibri" charset="0"/>
              </a:rPr>
              <a:t>y </a:t>
            </a:r>
            <a:r>
              <a:rPr lang="es-ES" dirty="0" smtClean="0">
                <a:latin typeface="Calibri" charset="0"/>
              </a:rPr>
              <a:t>objetos</a:t>
            </a:r>
            <a:endParaRPr lang="es-ES" dirty="0">
              <a:latin typeface="Calibri" charset="0"/>
            </a:endParaRPr>
          </a:p>
          <a:p>
            <a:r>
              <a:rPr lang="es-ES" dirty="0">
                <a:latin typeface="Calibri" charset="0"/>
              </a:rPr>
              <a:t>Clases y </a:t>
            </a:r>
            <a:r>
              <a:rPr lang="es-ES" dirty="0" smtClean="0">
                <a:latin typeface="Calibri" charset="0"/>
              </a:rPr>
              <a:t>funciones</a:t>
            </a:r>
            <a:endParaRPr lang="es-ES" dirty="0">
              <a:latin typeface="Calibri" charset="0"/>
            </a:endParaRPr>
          </a:p>
          <a:p>
            <a:r>
              <a:rPr lang="es-ES" dirty="0">
                <a:solidFill>
                  <a:srgbClr val="FF0000"/>
                </a:solidFill>
                <a:latin typeface="Calibri" charset="0"/>
              </a:rPr>
              <a:t>Clases y </a:t>
            </a:r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atributos (métodos y datos)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Métodos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Constructor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Datos</a:t>
            </a:r>
          </a:p>
          <a:p>
            <a:pPr lvl="1"/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Sobrecarga de métodos</a:t>
            </a:r>
            <a:endParaRPr lang="es-ES" dirty="0">
              <a:solidFill>
                <a:srgbClr val="FF0000"/>
              </a:solidFill>
              <a:latin typeface="Calibri" charset="0"/>
            </a:endParaRPr>
          </a:p>
          <a:p>
            <a:r>
              <a:rPr lang="es-ES" dirty="0" smtClean="0">
                <a:latin typeface="Calibri" charset="0"/>
              </a:rPr>
              <a:t>Clases mutables y copias</a:t>
            </a:r>
            <a:endParaRPr lang="es-ES" dirty="0">
              <a:latin typeface="Calibri" charset="0"/>
            </a:endParaRPr>
          </a:p>
          <a:p>
            <a:r>
              <a:rPr lang="es-ES" dirty="0">
                <a:latin typeface="Calibri" charset="0"/>
              </a:rPr>
              <a:t>Herencia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15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Impresión de objetos</a:t>
            </a:r>
          </a:p>
        </p:txBody>
      </p:sp>
      <p:sp>
        <p:nvSpPr>
          <p:cNvPr id="32771" name="2 Marcador de contenido"/>
          <p:cNvSpPr>
            <a:spLocks noGrp="1"/>
          </p:cNvSpPr>
          <p:nvPr>
            <p:ph idx="1"/>
          </p:nvPr>
        </p:nvSpPr>
        <p:spPr>
          <a:xfrm>
            <a:off x="500062" y="1571625"/>
            <a:ext cx="7600330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class Time(object):</a:t>
            </a:r>
          </a:p>
          <a:p>
            <a:pPr>
              <a:buFont typeface="Wingdings 2" charset="0"/>
              <a:buNone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	"""represents the time of day.</a:t>
            </a:r>
          </a:p>
          <a:p>
            <a:pPr>
              <a:buFont typeface="Wingdings 2" charset="0"/>
              <a:buNone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		attributes: hour, minute, 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second</a:t>
            </a: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"""</a:t>
            </a:r>
          </a:p>
          <a:p>
            <a:pPr>
              <a:buFont typeface="Wingdings 2" charset="0"/>
              <a:buNone/>
            </a:pPr>
            <a:r>
              <a:rPr lang="en-U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600" i="1" dirty="0" err="1">
                <a:solidFill>
                  <a:srgbClr val="6666FF"/>
                </a:solidFill>
                <a:latin typeface="Calibri" charset="0"/>
              </a:rPr>
              <a:t>print_time</a:t>
            </a: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(time)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: # </a:t>
            </a:r>
            <a:r>
              <a:rPr lang="en-US" sz="1600" i="1" dirty="0" err="1" smtClean="0">
                <a:solidFill>
                  <a:srgbClr val="6666FF"/>
                </a:solidFill>
                <a:latin typeface="Calibri" charset="0"/>
              </a:rPr>
              <a:t>función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 global</a:t>
            </a:r>
            <a:endParaRPr lang="en-U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	print '%.2d:%.2d:%.2d' 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% (</a:t>
            </a:r>
            <a:r>
              <a:rPr lang="en-US" sz="1600" i="1" dirty="0" err="1">
                <a:solidFill>
                  <a:srgbClr val="6666FF"/>
                </a:solidFill>
                <a:latin typeface="Calibri" charset="0"/>
              </a:rPr>
              <a:t>time.hour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n-US" sz="1600" i="1" dirty="0" err="1">
                <a:solidFill>
                  <a:srgbClr val="6666FF"/>
                </a:solidFill>
                <a:latin typeface="Calibri" charset="0"/>
              </a:rPr>
              <a:t>time.minute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n-US" sz="1600" i="1" dirty="0" err="1">
                <a:solidFill>
                  <a:srgbClr val="6666FF"/>
                </a:solidFill>
                <a:latin typeface="Calibri" charset="0"/>
              </a:rPr>
              <a:t>time.second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>
              <a:buFont typeface="Wingdings 2" charset="0"/>
              <a:buNone/>
            </a:pPr>
            <a:endParaRPr lang="en-U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start = Time(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) # </a:t>
            </a:r>
            <a:r>
              <a:rPr lang="en-US" sz="1600" i="1" dirty="0" err="1" smtClean="0">
                <a:solidFill>
                  <a:srgbClr val="6666FF"/>
                </a:solidFill>
                <a:latin typeface="Calibri" charset="0"/>
              </a:rPr>
              <a:t>creamos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 el </a:t>
            </a:r>
            <a:r>
              <a:rPr lang="en-US" sz="1600" i="1" dirty="0" err="1" smtClean="0">
                <a:solidFill>
                  <a:srgbClr val="6666FF"/>
                </a:solidFill>
                <a:latin typeface="Calibri" charset="0"/>
              </a:rPr>
              <a:t>objeto</a:t>
            </a:r>
            <a:endParaRPr lang="en-U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n-US" sz="1600" i="1" dirty="0" err="1">
                <a:solidFill>
                  <a:srgbClr val="6666FF"/>
                </a:solidFill>
                <a:latin typeface="Calibri" charset="0"/>
              </a:rPr>
              <a:t>start.hour</a:t>
            </a: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 = 9</a:t>
            </a:r>
          </a:p>
          <a:p>
            <a:pPr>
              <a:buFont typeface="Wingdings 2" charset="0"/>
              <a:buNone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n-US" sz="1600" i="1" dirty="0" err="1">
                <a:solidFill>
                  <a:srgbClr val="6666FF"/>
                </a:solidFill>
                <a:latin typeface="Calibri" charset="0"/>
              </a:rPr>
              <a:t>start.minute</a:t>
            </a: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 = 45</a:t>
            </a:r>
          </a:p>
          <a:p>
            <a:pPr>
              <a:buFont typeface="Wingdings 2" charset="0"/>
              <a:buNone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n-US" sz="1600" i="1" dirty="0" err="1">
                <a:solidFill>
                  <a:srgbClr val="6666FF"/>
                </a:solidFill>
                <a:latin typeface="Calibri" charset="0"/>
              </a:rPr>
              <a:t>start.second</a:t>
            </a: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 = 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00</a:t>
            </a:r>
          </a:p>
          <a:p>
            <a:pPr>
              <a:buFont typeface="Wingdings 2" charset="0"/>
              <a:buNone/>
            </a:pPr>
            <a:endParaRPr lang="en-U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n-US" sz="1600" i="1" dirty="0" err="1">
                <a:solidFill>
                  <a:srgbClr val="FF0000"/>
                </a:solidFill>
                <a:latin typeface="Calibri" charset="0"/>
              </a:rPr>
              <a:t>print_time</a:t>
            </a:r>
            <a:r>
              <a:rPr lang="en-US" sz="1600" i="1" dirty="0">
                <a:solidFill>
                  <a:srgbClr val="FF0000"/>
                </a:solidFill>
                <a:latin typeface="Calibri" charset="0"/>
              </a:rPr>
              <a:t>(start)</a:t>
            </a:r>
          </a:p>
          <a:p>
            <a:pPr>
              <a:buFont typeface="Wingdings 2" charset="0"/>
              <a:buNone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09:45: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00</a:t>
            </a:r>
          </a:p>
          <a:p>
            <a:pPr>
              <a:buFont typeface="Wingdings 2" charset="0"/>
              <a:buNone/>
            </a:pPr>
            <a:endParaRPr lang="en-U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¿</a:t>
            </a:r>
            <a:r>
              <a:rPr lang="en-US" sz="1600" i="1" dirty="0" err="1" smtClean="0">
                <a:solidFill>
                  <a:srgbClr val="6666FF"/>
                </a:solidFill>
                <a:latin typeface="Calibri" charset="0"/>
              </a:rPr>
              <a:t>Cómo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600" i="1" dirty="0" err="1" smtClean="0">
                <a:solidFill>
                  <a:srgbClr val="6666FF"/>
                </a:solidFill>
                <a:latin typeface="Calibri" charset="0"/>
              </a:rPr>
              <a:t>definir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600" i="1" dirty="0" err="1" smtClean="0">
                <a:solidFill>
                  <a:srgbClr val="6666FF"/>
                </a:solidFill>
                <a:latin typeface="Calibri" charset="0"/>
              </a:rPr>
              <a:t>una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600" i="1" dirty="0" err="1" smtClean="0">
                <a:solidFill>
                  <a:srgbClr val="6666FF"/>
                </a:solidFill>
                <a:latin typeface="Calibri" charset="0"/>
              </a:rPr>
              <a:t>función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 de </a:t>
            </a:r>
            <a:r>
              <a:rPr lang="en-US" sz="1600" i="1" dirty="0" err="1" smtClean="0">
                <a:solidFill>
                  <a:srgbClr val="6666FF"/>
                </a:solidFill>
                <a:latin typeface="Calibri" charset="0"/>
              </a:rPr>
              <a:t>una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600" i="1" dirty="0" err="1" smtClean="0">
                <a:solidFill>
                  <a:srgbClr val="6666FF"/>
                </a:solidFill>
                <a:latin typeface="Calibri" charset="0"/>
              </a:rPr>
              <a:t>clase</a:t>
            </a:r>
            <a:r>
              <a:rPr lang="en-US" sz="1600" i="1" dirty="0" smtClean="0">
                <a:solidFill>
                  <a:srgbClr val="6666FF"/>
                </a:solidFill>
                <a:latin typeface="Calibri" charset="0"/>
              </a:rPr>
              <a:t>?</a:t>
            </a:r>
            <a:endParaRPr lang="es-ES" sz="16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953D915-FED6-8147-B75E-910084566CE7}" type="slidenum">
              <a:rPr lang="es-ES_tradnl">
                <a:solidFill>
                  <a:srgbClr val="A7A399"/>
                </a:solidFill>
              </a:rPr>
              <a:pPr eaLnBrk="1" hangingPunct="1"/>
              <a:t>16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552103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¿Cómo definir un método de una clase?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953D915-FED6-8147-B75E-910084566CE7}" type="slidenum">
              <a:rPr lang="es-ES_tradnl">
                <a:solidFill>
                  <a:srgbClr val="A7A399"/>
                </a:solidFill>
              </a:rPr>
              <a:pPr eaLnBrk="1" hangingPunct="1"/>
              <a:t>17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28679" name="6 CuadroTexto"/>
          <p:cNvSpPr txBox="1">
            <a:spLocks noChangeArrowheads="1"/>
          </p:cNvSpPr>
          <p:nvPr/>
        </p:nvSpPr>
        <p:spPr bwMode="auto">
          <a:xfrm>
            <a:off x="539552" y="1039813"/>
            <a:ext cx="8280598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class Time(object):</a:t>
            </a:r>
          </a:p>
          <a:p>
            <a:pPr eaLnBrk="1" hangingPunct="1"/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   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print_time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)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: #</a:t>
            </a:r>
            <a:r>
              <a:rPr lang="en-US" sz="2000" i="1" dirty="0" err="1" smtClean="0">
                <a:solidFill>
                  <a:srgbClr val="6666FF"/>
                </a:solidFill>
                <a:latin typeface="Calibri" charset="0"/>
              </a:rPr>
              <a:t>método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 de la </a:t>
            </a:r>
            <a:r>
              <a:rPr lang="en-US" sz="2000" i="1" dirty="0" err="1" smtClean="0">
                <a:solidFill>
                  <a:srgbClr val="6666FF"/>
                </a:solidFill>
                <a:latin typeface="Calibri" charset="0"/>
              </a:rPr>
              <a:t>clase</a:t>
            </a:r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pPr eaLnBrk="1" hangingPunct="1"/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         print '%.2d:%.2d:%.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2d’ % 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time.hour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n-US" sz="2000" i="1" dirty="0" err="1" smtClean="0">
                <a:solidFill>
                  <a:srgbClr val="6666FF"/>
                </a:solidFill>
                <a:latin typeface="Calibri" charset="0"/>
              </a:rPr>
              <a:t>time.minute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n-US" sz="2000" i="1" dirty="0" err="1" smtClean="0">
                <a:solidFill>
                  <a:srgbClr val="6666FF"/>
                </a:solidFill>
                <a:latin typeface="Calibri" charset="0"/>
              </a:rPr>
              <a:t>time.second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eaLnBrk="1" hangingPunct="1"/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pPr eaLnBrk="1" hangingPunct="1"/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    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increment(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, seconds): #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método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de la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clase</a:t>
            </a:r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pPr eaLnBrk="1" hangingPunct="1"/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           seconds += </a:t>
            </a:r>
            <a:r>
              <a:rPr lang="en-US" sz="2000" i="1" dirty="0" err="1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.time_to_int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) 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llamamos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 los 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métodos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 de la 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clase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 con self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  <a:p>
            <a:pPr eaLnBrk="1" hangingPunct="1"/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           return </a:t>
            </a:r>
            <a:r>
              <a:rPr lang="en-US" sz="2000" i="1" dirty="0" err="1" smtClean="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n-US" sz="2000" i="1" dirty="0" err="1" smtClean="0">
                <a:solidFill>
                  <a:srgbClr val="6666FF"/>
                </a:solidFill>
                <a:latin typeface="Calibri" charset="0"/>
              </a:rPr>
              <a:t>.int_to_time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(seconds)</a:t>
            </a:r>
          </a:p>
          <a:p>
            <a:pPr eaLnBrk="1" hangingPunct="1"/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pPr eaLnBrk="1" hangingPunct="1"/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start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=Time()</a:t>
            </a:r>
          </a:p>
          <a:p>
            <a:pPr eaLnBrk="1" hangingPunct="1"/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&gt;&gt;&gt;</a:t>
            </a:r>
            <a:r>
              <a:rPr lang="es-ES" sz="2000" i="1" dirty="0" err="1">
                <a:solidFill>
                  <a:srgbClr val="FF0000"/>
                </a:solidFill>
                <a:latin typeface="Calibri" charset="0"/>
              </a:rPr>
              <a:t>start.print_time</a:t>
            </a:r>
            <a:r>
              <a:rPr lang="es-ES" sz="2000" i="1" dirty="0">
                <a:solidFill>
                  <a:srgbClr val="FF0000"/>
                </a:solidFill>
                <a:latin typeface="Calibri" charset="0"/>
              </a:rPr>
              <a:t>(</a:t>
            </a:r>
            <a:r>
              <a:rPr lang="es-ES" sz="2000" i="1" dirty="0" smtClean="0">
                <a:solidFill>
                  <a:srgbClr val="FF0000"/>
                </a:solidFill>
                <a:latin typeface="Calibri" charset="0"/>
              </a:rPr>
              <a:t>) #llamamos el método de la clase con el objeto (</a:t>
            </a:r>
            <a:r>
              <a:rPr lang="es-ES" sz="2000" i="1" dirty="0" err="1" smtClean="0">
                <a:solidFill>
                  <a:srgbClr val="FF0000"/>
                </a:solidFill>
                <a:latin typeface="Calibri" charset="0"/>
              </a:rPr>
              <a:t>start</a:t>
            </a:r>
            <a:r>
              <a:rPr lang="es-ES" sz="2000" i="1" dirty="0" smtClean="0">
                <a:solidFill>
                  <a:srgbClr val="FF0000"/>
                </a:solidFill>
                <a:latin typeface="Calibri" charset="0"/>
              </a:rPr>
              <a:t>)</a:t>
            </a:r>
            <a:endParaRPr lang="es-ES" sz="2000" i="1" dirty="0">
              <a:solidFill>
                <a:srgbClr val="FF0000"/>
              </a:solidFill>
              <a:latin typeface="Calibri" charset="0"/>
            </a:endParaRPr>
          </a:p>
          <a:p>
            <a:pPr eaLnBrk="1" hangingPunct="1"/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09:45:00</a:t>
            </a:r>
          </a:p>
          <a:p>
            <a:pPr eaLnBrk="1" hangingPunct="1"/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end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 =</a:t>
            </a:r>
            <a:r>
              <a:rPr lang="es-ES" sz="2000" i="1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s-ES" sz="2000" i="1" dirty="0" err="1">
                <a:solidFill>
                  <a:srgbClr val="FF0000"/>
                </a:solidFill>
                <a:latin typeface="Calibri" charset="0"/>
              </a:rPr>
              <a:t>start.increment</a:t>
            </a:r>
            <a:r>
              <a:rPr lang="es-ES" sz="2000" i="1" dirty="0">
                <a:solidFill>
                  <a:srgbClr val="FF0000"/>
                </a:solidFill>
                <a:latin typeface="Calibri" charset="0"/>
              </a:rPr>
              <a:t>(1337)</a:t>
            </a:r>
          </a:p>
          <a:p>
            <a:pPr eaLnBrk="1" hangingPunct="1"/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sz="2000" i="1" dirty="0" err="1">
                <a:solidFill>
                  <a:srgbClr val="FF0000"/>
                </a:solidFill>
                <a:latin typeface="Calibri" charset="0"/>
              </a:rPr>
              <a:t>end.print_time</a:t>
            </a:r>
            <a:r>
              <a:rPr lang="es-ES" sz="2000" i="1" dirty="0">
                <a:solidFill>
                  <a:srgbClr val="FF0000"/>
                </a:solidFill>
                <a:latin typeface="Calibri" charset="0"/>
              </a:rPr>
              <a:t>()</a:t>
            </a:r>
          </a:p>
          <a:p>
            <a:pPr eaLnBrk="1" hangingPunct="1"/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10:07:17</a:t>
            </a:r>
          </a:p>
          <a:p>
            <a:pPr eaLnBrk="1" hangingPunct="1"/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&gt;&gt;&gt; end =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start.increment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(1337, 460)</a:t>
            </a:r>
          </a:p>
          <a:p>
            <a:pPr eaLnBrk="1" hangingPunct="1"/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TypeError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: increment() takes exactly 2 arguments (3 given)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428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métodos</a:t>
            </a:r>
          </a:p>
        </p:txBody>
      </p:sp>
      <p:sp>
        <p:nvSpPr>
          <p:cNvPr id="31747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sz="2000">
                <a:latin typeface="Calibri" charset="0"/>
              </a:rPr>
              <a:t>Python – lenguaje de Programación orientada a objetos</a:t>
            </a:r>
          </a:p>
          <a:p>
            <a:pPr lvl="1"/>
            <a:endParaRPr lang="es-ES" sz="1800">
              <a:latin typeface="Calibri" charset="0"/>
            </a:endParaRPr>
          </a:p>
          <a:p>
            <a:pPr lvl="1"/>
            <a:r>
              <a:rPr lang="es-ES" sz="1800">
                <a:latin typeface="Calibri" charset="0"/>
              </a:rPr>
              <a:t>Programas compuestos por definiciones de clases y funciones donde la parte más importante de computación -&gt; las operaciones de los objetos.</a:t>
            </a:r>
          </a:p>
          <a:p>
            <a:pPr lvl="1"/>
            <a:r>
              <a:rPr lang="es-ES" sz="1800">
                <a:latin typeface="Calibri" charset="0"/>
              </a:rPr>
              <a:t>Cada definición de clase corresponde a un concepto del mundo real y las funciones de las clases corresponden a la interacción de los objetos.</a:t>
            </a:r>
          </a:p>
          <a:p>
            <a:endParaRPr lang="es-ES" sz="2000">
              <a:latin typeface="Calibri" charset="0"/>
            </a:endParaRPr>
          </a:p>
          <a:p>
            <a:r>
              <a:rPr lang="es-ES" sz="2000">
                <a:latin typeface="Calibri" charset="0"/>
              </a:rPr>
              <a:t>Df. Un método es una función asociada con una clase (p.e. concatenación de cadenas).</a:t>
            </a:r>
          </a:p>
          <a:p>
            <a:r>
              <a:rPr lang="es-ES" sz="2000">
                <a:latin typeface="Calibri" charset="0"/>
              </a:rPr>
              <a:t>Diferencia entre funciones globales y métodos:</a:t>
            </a:r>
          </a:p>
          <a:p>
            <a:pPr lvl="1"/>
            <a:r>
              <a:rPr lang="es-ES" sz="1800">
                <a:latin typeface="Calibri" charset="0"/>
              </a:rPr>
              <a:t>Están definidos dentro de una clase para explicitar la relación entre la clase y el método.</a:t>
            </a:r>
          </a:p>
          <a:p>
            <a:pPr lvl="1"/>
            <a:r>
              <a:rPr lang="es-ES" sz="1800">
                <a:latin typeface="Calibri" charset="0"/>
              </a:rPr>
              <a:t>Tiene sintaxis diferente de las funciones globales.</a:t>
            </a:r>
          </a:p>
          <a:p>
            <a:pPr lvl="1"/>
            <a:endParaRPr lang="es-ES" sz="180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BDA1816-6DD7-AD41-BC2D-636D12BE1D4D}" type="slidenum">
              <a:rPr lang="es-ES_tradnl">
                <a:solidFill>
                  <a:srgbClr val="A7A399"/>
                </a:solidFill>
              </a:rPr>
              <a:pPr eaLnBrk="1" hangingPunct="1"/>
              <a:t>18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750" y="3644900"/>
            <a:ext cx="8064500" cy="792163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" name="6 Rectángulo redondeado"/>
          <p:cNvSpPr/>
          <p:nvPr/>
        </p:nvSpPr>
        <p:spPr>
          <a:xfrm>
            <a:off x="611188" y="1484313"/>
            <a:ext cx="7920037" cy="57626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El constructor – un método especial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34819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sz="1800" dirty="0">
                <a:latin typeface="Calibri" charset="0"/>
              </a:rPr>
              <a:t>Constructor: Método especial que construye e inicializa un objeto al declararlo de una clase.</a:t>
            </a:r>
          </a:p>
          <a:p>
            <a:pPr>
              <a:buFont typeface="Wingdings 2" charset="0"/>
              <a:buNone/>
            </a:pPr>
            <a:endParaRPr lang="en-US" sz="14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n-US" sz="14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class 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Time(object):</a:t>
            </a:r>
          </a:p>
          <a:p>
            <a:pPr>
              <a:buFont typeface="Wingdings 2" charset="0"/>
              <a:buNone/>
            </a:pPr>
            <a:endParaRPr lang="en-U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__</a:t>
            </a:r>
            <a:r>
              <a:rPr lang="en-US" sz="2000" i="1" dirty="0" err="1">
                <a:solidFill>
                  <a:srgbClr val="FF0000"/>
                </a:solidFill>
                <a:latin typeface="Calibri" charset="0"/>
              </a:rPr>
              <a:t>init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__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(self, hour=0, minute=0, second=0): #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coincidencia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de los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nombres</a:t>
            </a:r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self.hour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= hour   # define los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atributos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de la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clase</a:t>
            </a:r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self.minute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= minute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self.second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= second</a:t>
            </a:r>
          </a:p>
          <a:p>
            <a:pPr>
              <a:buFont typeface="Wingdings 2" charset="0"/>
              <a:buNone/>
            </a:pPr>
            <a:endParaRPr lang="en-U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&gt;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&gt;&gt;t1=Time(1,2,3)</a:t>
            </a:r>
          </a:p>
          <a:p>
            <a:pPr>
              <a:buFont typeface="Wingdings 2" charset="0"/>
              <a:buNone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CBE75CBA-5240-F448-B4EC-7D7DB68CFD06}" type="slidenum">
              <a:rPr lang="es-ES_tradnl">
                <a:solidFill>
                  <a:srgbClr val="A7A399"/>
                </a:solidFill>
              </a:rPr>
              <a:pPr eaLnBrk="1" hangingPunct="1"/>
              <a:t>19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11188" y="1628775"/>
            <a:ext cx="7921625" cy="576263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Clases </a:t>
            </a:r>
            <a:r>
              <a:rPr lang="es-ES" dirty="0">
                <a:solidFill>
                  <a:srgbClr val="FF0000"/>
                </a:solidFill>
                <a:latin typeface="Calibri" charset="0"/>
              </a:rPr>
              <a:t>y </a:t>
            </a:r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objetos</a:t>
            </a:r>
            <a:endParaRPr lang="es-ES" dirty="0">
              <a:solidFill>
                <a:srgbClr val="FF0000"/>
              </a:solidFill>
              <a:latin typeface="Calibri" charset="0"/>
            </a:endParaRPr>
          </a:p>
          <a:p>
            <a:r>
              <a:rPr lang="es-ES" dirty="0">
                <a:latin typeface="Calibri" charset="0"/>
              </a:rPr>
              <a:t>Clases y </a:t>
            </a:r>
            <a:r>
              <a:rPr lang="es-ES" dirty="0" smtClean="0">
                <a:latin typeface="Calibri" charset="0"/>
              </a:rPr>
              <a:t>funciones</a:t>
            </a:r>
            <a:endParaRPr lang="es-ES" dirty="0">
              <a:latin typeface="Calibri" charset="0"/>
            </a:endParaRPr>
          </a:p>
          <a:p>
            <a:r>
              <a:rPr lang="es-ES" dirty="0">
                <a:latin typeface="Calibri" charset="0"/>
              </a:rPr>
              <a:t>Clases y </a:t>
            </a:r>
            <a:r>
              <a:rPr lang="es-ES" dirty="0" smtClean="0">
                <a:latin typeface="Calibri" charset="0"/>
              </a:rPr>
              <a:t>atributos (métodos y datos)</a:t>
            </a:r>
          </a:p>
          <a:p>
            <a:pPr lvl="1"/>
            <a:r>
              <a:rPr lang="es-ES" dirty="0" smtClean="0">
                <a:latin typeface="Calibri" charset="0"/>
              </a:rPr>
              <a:t>Métodos</a:t>
            </a:r>
          </a:p>
          <a:p>
            <a:pPr lvl="1"/>
            <a:r>
              <a:rPr lang="es-ES" dirty="0" smtClean="0">
                <a:latin typeface="Calibri" charset="0"/>
              </a:rPr>
              <a:t>Constructor</a:t>
            </a:r>
          </a:p>
          <a:p>
            <a:pPr lvl="1"/>
            <a:r>
              <a:rPr lang="es-ES" dirty="0" smtClean="0">
                <a:latin typeface="Calibri" charset="0"/>
              </a:rPr>
              <a:t>Datos</a:t>
            </a:r>
          </a:p>
          <a:p>
            <a:pPr lvl="1"/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Sobrecarga de métodos</a:t>
            </a:r>
            <a:endParaRPr lang="es-ES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Clases mutables y copias</a:t>
            </a:r>
            <a:endParaRPr lang="es-ES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>
                <a:latin typeface="Calibri" charset="0"/>
              </a:rPr>
              <a:t>Herencia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2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0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¿C</a:t>
            </a:r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ómo definir los atributos – datos de la clase?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34819" name="2 Marcador de contenido"/>
          <p:cNvSpPr>
            <a:spLocks noGrp="1"/>
          </p:cNvSpPr>
          <p:nvPr>
            <p:ph idx="1"/>
          </p:nvPr>
        </p:nvSpPr>
        <p:spPr>
          <a:xfrm>
            <a:off x="539552" y="1412776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class 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Time(object)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__</a:t>
            </a:r>
            <a:r>
              <a:rPr lang="en-US" sz="2000" i="1" dirty="0" err="1">
                <a:solidFill>
                  <a:srgbClr val="FF0000"/>
                </a:solidFill>
                <a:latin typeface="Calibri" charset="0"/>
              </a:rPr>
              <a:t>init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__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(self, hour=0, minute=0, second=0): #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coincidencia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de los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nombres</a:t>
            </a:r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sz="2000" i="1" dirty="0" err="1">
                <a:solidFill>
                  <a:srgbClr val="FF0000"/>
                </a:solidFill>
                <a:latin typeface="Calibri" charset="0"/>
              </a:rPr>
              <a:t>self.hour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 = hour   # define los </a:t>
            </a:r>
            <a:r>
              <a:rPr lang="en-US" sz="2000" i="1" dirty="0" err="1">
                <a:solidFill>
                  <a:srgbClr val="FF0000"/>
                </a:solidFill>
                <a:latin typeface="Calibri" charset="0"/>
              </a:rPr>
              <a:t>atributos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 de la </a:t>
            </a:r>
            <a:r>
              <a:rPr lang="en-US" sz="2000" i="1" dirty="0" err="1">
                <a:solidFill>
                  <a:srgbClr val="FF0000"/>
                </a:solidFill>
                <a:latin typeface="Calibri" charset="0"/>
              </a:rPr>
              <a:t>clase</a:t>
            </a:r>
            <a:endParaRPr lang="en-US" sz="2000" i="1" dirty="0">
              <a:solidFill>
                <a:srgbClr val="FF0000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		</a:t>
            </a:r>
            <a:r>
              <a:rPr lang="en-US" sz="2000" i="1" dirty="0" err="1">
                <a:solidFill>
                  <a:srgbClr val="FF0000"/>
                </a:solidFill>
                <a:latin typeface="Calibri" charset="0"/>
              </a:rPr>
              <a:t>self.minute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 = minute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		</a:t>
            </a:r>
            <a:r>
              <a:rPr lang="en-US" sz="2000" i="1" dirty="0" err="1">
                <a:solidFill>
                  <a:srgbClr val="FF0000"/>
                </a:solidFill>
                <a:latin typeface="Calibri" charset="0"/>
              </a:rPr>
              <a:t>self.second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 = second</a:t>
            </a:r>
          </a:p>
          <a:p>
            <a:pPr>
              <a:buNone/>
            </a:pP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sz="2000" i="1" dirty="0" err="1" smtClean="0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time_to_int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(self)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lvl="1">
              <a:buNone/>
            </a:pP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self.minutes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self.hour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* 60 + 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self.minute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sz="1800" i="1" dirty="0" err="1" smtClean="0">
                <a:solidFill>
                  <a:srgbClr val="FF0000"/>
                </a:solidFill>
                <a:latin typeface="Calibri" charset="0"/>
              </a:rPr>
              <a:t>self.seconds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self.minutes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* 60 + 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self.second</a:t>
            </a:r>
            <a:endParaRPr lang="en-US" sz="1800" i="1" dirty="0" smtClean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				 # 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recuperamos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los 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datos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del 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objeto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con self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	return 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self.seconds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&gt;&gt;&gt; print </a:t>
            </a:r>
            <a:r>
              <a:rPr lang="en-US" sz="2000" i="1" dirty="0" smtClean="0">
                <a:solidFill>
                  <a:srgbClr val="FF0000"/>
                </a:solidFill>
                <a:latin typeface="Calibri" charset="0"/>
              </a:rPr>
              <a:t>t1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.seconds</a:t>
            </a:r>
          </a:p>
          <a:p>
            <a:pPr>
              <a:buFont typeface="Wingdings 2" charset="0"/>
              <a:buNone/>
            </a:pPr>
            <a:r>
              <a:rPr lang="en-US" sz="2000" dirty="0" smtClean="0">
                <a:latin typeface="Calibri" charset="0"/>
              </a:rPr>
              <a:t>Al </a:t>
            </a:r>
            <a:r>
              <a:rPr lang="en-US" sz="2000" dirty="0" err="1" smtClean="0">
                <a:latin typeface="Calibri" charset="0"/>
              </a:rPr>
              <a:t>declarar</a:t>
            </a:r>
            <a:r>
              <a:rPr lang="en-US" sz="2000" dirty="0" smtClean="0">
                <a:latin typeface="Calibri" charset="0"/>
              </a:rPr>
              <a:t> un </a:t>
            </a:r>
            <a:r>
              <a:rPr lang="en-US" sz="2000" dirty="0" err="1" smtClean="0">
                <a:latin typeface="Calibri" charset="0"/>
              </a:rPr>
              <a:t>dato</a:t>
            </a:r>
            <a:r>
              <a:rPr lang="en-US" sz="2000" dirty="0" smtClean="0">
                <a:latin typeface="Calibri" charset="0"/>
              </a:rPr>
              <a:t> </a:t>
            </a:r>
            <a:r>
              <a:rPr lang="en-US" sz="2000" dirty="0" err="1" smtClean="0">
                <a:latin typeface="Calibri" charset="0"/>
              </a:rPr>
              <a:t>dentro</a:t>
            </a:r>
            <a:r>
              <a:rPr lang="en-US" sz="2000" dirty="0" smtClean="0">
                <a:latin typeface="Calibri" charset="0"/>
              </a:rPr>
              <a:t> de un </a:t>
            </a:r>
            <a:r>
              <a:rPr lang="en-US" sz="2000" dirty="0" err="1" smtClean="0">
                <a:latin typeface="Calibri" charset="0"/>
              </a:rPr>
              <a:t>método</a:t>
            </a:r>
            <a:r>
              <a:rPr lang="en-US" sz="2000" dirty="0" smtClean="0">
                <a:latin typeface="Calibri" charset="0"/>
              </a:rPr>
              <a:t> con self, </a:t>
            </a:r>
            <a:r>
              <a:rPr lang="en-US" sz="2000" dirty="0" err="1" smtClean="0">
                <a:latin typeface="Calibri" charset="0"/>
              </a:rPr>
              <a:t>automáticamente</a:t>
            </a:r>
            <a:r>
              <a:rPr lang="en-US" sz="2000" dirty="0" smtClean="0">
                <a:latin typeface="Calibri" charset="0"/>
              </a:rPr>
              <a:t> lo </a:t>
            </a:r>
            <a:r>
              <a:rPr lang="en-US" sz="2000" dirty="0" err="1" smtClean="0">
                <a:latin typeface="Calibri" charset="0"/>
              </a:rPr>
              <a:t>convertimos</a:t>
            </a:r>
            <a:r>
              <a:rPr lang="en-US" sz="2000" dirty="0" smtClean="0">
                <a:latin typeface="Calibri" charset="0"/>
              </a:rPr>
              <a:t> en </a:t>
            </a:r>
            <a:r>
              <a:rPr lang="en-US" sz="2000" dirty="0" err="1" smtClean="0">
                <a:latin typeface="Calibri" charset="0"/>
              </a:rPr>
              <a:t>atributo</a:t>
            </a:r>
            <a:r>
              <a:rPr lang="en-US" sz="2000" dirty="0" smtClean="0">
                <a:latin typeface="Calibri" charset="0"/>
              </a:rPr>
              <a:t> de la </a:t>
            </a:r>
            <a:r>
              <a:rPr lang="en-US" sz="2000" dirty="0" err="1" smtClean="0">
                <a:latin typeface="Calibri" charset="0"/>
              </a:rPr>
              <a:t>clase</a:t>
            </a:r>
            <a:r>
              <a:rPr lang="en-US" sz="2000" dirty="0" smtClean="0">
                <a:latin typeface="Calibri" charset="0"/>
              </a:rPr>
              <a:t>.</a:t>
            </a:r>
          </a:p>
          <a:p>
            <a:pPr>
              <a:buFont typeface="Wingdings 2" charset="0"/>
              <a:buNone/>
            </a:pPr>
            <a:endParaRPr lang="en-US" b="1" dirty="0" smtClean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CBE75CBA-5240-F448-B4EC-7D7DB68CFD06}" type="slidenum">
              <a:rPr lang="es-ES_tradnl">
                <a:solidFill>
                  <a:srgbClr val="A7A399"/>
                </a:solidFill>
              </a:rPr>
              <a:pPr eaLnBrk="1" hangingPunct="1"/>
              <a:t>20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530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Encapsulamiento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2924944"/>
            <a:ext cx="4215982" cy="4187952"/>
          </a:xfrm>
        </p:spPr>
        <p:txBody>
          <a:bodyPr/>
          <a:lstStyle/>
          <a:p>
            <a:pPr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class Time(object)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: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pass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&gt;&gt;&gt;t1=Time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>
              <a:buNone/>
            </a:pP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&gt;&gt;&gt;t1.hour=1 #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evitar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</a:p>
          <a:p>
            <a:pPr>
              <a:buNone/>
            </a:pP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&gt;&gt;&gt;t1.minute=15</a:t>
            </a:r>
          </a:p>
          <a:p>
            <a:pPr>
              <a:buNone/>
            </a:pP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&gt;&gt;&gt;t1.second=20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21</a:t>
            </a:fld>
            <a:endParaRPr lang="es-ES_tradnl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4892555" y="2670048"/>
            <a:ext cx="4215982" cy="418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>
            <a:lvl1pPr marL="265113" indent="-26511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0"/>
              <a:buChar char="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547688" indent="-200025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Verdana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85813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ED3742"/>
              </a:buClr>
              <a:buSzPct val="100000"/>
              <a:buFont typeface="Wingdings 2" charset="0"/>
              <a:buChar char="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23938" indent="-182563" algn="l" rtl="0" eaLnBrk="0" fontAlgn="base" hangingPunct="0">
              <a:spcBef>
                <a:spcPts val="225"/>
              </a:spcBef>
              <a:spcAft>
                <a:spcPct val="0"/>
              </a:spcAft>
              <a:buClr>
                <a:srgbClr val="ED3742"/>
              </a:buClr>
              <a:buSzPct val="112000"/>
              <a:buFont typeface="Verdana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279525" indent="-182563" algn="l" rtl="0" eaLnBrk="0" fontAlgn="base" hangingPunct="0">
              <a:spcBef>
                <a:spcPts val="250"/>
              </a:spcBef>
              <a:spcAft>
                <a:spcPct val="0"/>
              </a:spcAft>
              <a:buClr>
                <a:srgbClr val="4A85BF"/>
              </a:buClr>
              <a:buSzPct val="100000"/>
              <a:buFont typeface="Wingdings 2" charset="0"/>
              <a:buChar char=""/>
              <a:defRPr sz="16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 2" charset="0"/>
              <a:buNone/>
            </a:pP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class Time(object):</a:t>
            </a:r>
          </a:p>
          <a:p>
            <a:pPr>
              <a:buFont typeface="Wingdings 2" charset="0"/>
              <a:buNone/>
            </a:pP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smtClean="0">
                <a:solidFill>
                  <a:srgbClr val="FF0000"/>
                </a:solidFill>
                <a:latin typeface="Calibri" charset="0"/>
              </a:rPr>
              <a:t>__</a:t>
            </a:r>
            <a:r>
              <a:rPr lang="en-US" sz="1800" i="1" dirty="0" err="1" smtClean="0">
                <a:solidFill>
                  <a:srgbClr val="FF0000"/>
                </a:solidFill>
                <a:latin typeface="Calibri" charset="0"/>
              </a:rPr>
              <a:t>init</a:t>
            </a:r>
            <a:r>
              <a:rPr lang="en-US" sz="1800" i="1" dirty="0" smtClean="0">
                <a:solidFill>
                  <a:srgbClr val="FF0000"/>
                </a:solidFill>
                <a:latin typeface="Calibri" charset="0"/>
              </a:rPr>
              <a:t>__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(self, hour=0, minute=0, second=0): #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coincidencia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de los 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nombres</a:t>
            </a:r>
            <a:endParaRPr lang="en-US" sz="18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self.hour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= hour   		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self.minute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= minute</a:t>
            </a:r>
          </a:p>
          <a:p>
            <a:pPr>
              <a:buFont typeface="Wingdings 2" charset="0"/>
              <a:buNone/>
            </a:pP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self.second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= second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  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 smtClean="0">
                <a:solidFill>
                  <a:srgbClr val="6666FF"/>
                </a:solidFill>
                <a:latin typeface="Calibri" charset="0"/>
              </a:rPr>
              <a:t>time_to_int</a:t>
            </a: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(self)….</a:t>
            </a:r>
          </a:p>
          <a:p>
            <a:pPr>
              <a:buFont typeface="Wingdings 2" charset="0"/>
              <a:buNone/>
            </a:pPr>
            <a:endParaRPr lang="en-US" sz="18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&gt;&gt;&gt;t1=Time(1,2,3)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8" name="Flecha derecha 7"/>
          <p:cNvSpPr/>
          <p:nvPr/>
        </p:nvSpPr>
        <p:spPr>
          <a:xfrm>
            <a:off x="3563888" y="3789040"/>
            <a:ext cx="720080" cy="720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9" name="CuadroTexto 8"/>
          <p:cNvSpPr txBox="1"/>
          <p:nvPr/>
        </p:nvSpPr>
        <p:spPr>
          <a:xfrm>
            <a:off x="467544" y="1628800"/>
            <a:ext cx="8280920" cy="923330"/>
          </a:xfrm>
          <a:prstGeom prst="rect">
            <a:avLst/>
          </a:prstGeom>
          <a:noFill/>
          <a:ln>
            <a:solidFill>
              <a:srgbClr val="F07F09"/>
            </a:solidFill>
          </a:ln>
        </p:spPr>
        <p:txBody>
          <a:bodyPr wrap="square" rtlCol="0">
            <a:spAutoFit/>
          </a:bodyPr>
          <a:lstStyle/>
          <a:p>
            <a:r>
              <a:rPr lang="ca-ES" dirty="0" smtClean="0"/>
              <a:t>El </a:t>
            </a:r>
            <a:r>
              <a:rPr lang="ca-ES" dirty="0" err="1" smtClean="0"/>
              <a:t>proceso</a:t>
            </a:r>
            <a:r>
              <a:rPr lang="ca-ES" dirty="0" smtClean="0"/>
              <a:t> de separar los detalles de </a:t>
            </a:r>
            <a:r>
              <a:rPr lang="ca-ES" dirty="0" err="1" smtClean="0"/>
              <a:t>implementaci</a:t>
            </a:r>
            <a:r>
              <a:rPr lang="ca-ES" dirty="0" err="1" smtClean="0"/>
              <a:t>ón</a:t>
            </a:r>
            <a:r>
              <a:rPr lang="ca-ES" dirty="0" smtClean="0"/>
              <a:t> </a:t>
            </a:r>
            <a:r>
              <a:rPr lang="ca-ES" dirty="0" err="1" smtClean="0"/>
              <a:t>y</a:t>
            </a:r>
            <a:r>
              <a:rPr lang="ca-ES" dirty="0" smtClean="0"/>
              <a:t> </a:t>
            </a:r>
            <a:r>
              <a:rPr lang="ca-ES" dirty="0" err="1" smtClean="0"/>
              <a:t>organizar</a:t>
            </a:r>
            <a:r>
              <a:rPr lang="ca-ES" dirty="0" smtClean="0"/>
              <a:t> los </a:t>
            </a:r>
            <a:r>
              <a:rPr lang="ca-ES" dirty="0" err="1" smtClean="0"/>
              <a:t>atributos</a:t>
            </a:r>
            <a:r>
              <a:rPr lang="ca-ES" dirty="0" smtClean="0"/>
              <a:t> (</a:t>
            </a:r>
            <a:r>
              <a:rPr lang="ca-ES" dirty="0" err="1" smtClean="0"/>
              <a:t>datos</a:t>
            </a:r>
            <a:r>
              <a:rPr lang="ca-ES" dirty="0" smtClean="0"/>
              <a:t> </a:t>
            </a:r>
            <a:r>
              <a:rPr lang="ca-ES" dirty="0" err="1" smtClean="0"/>
              <a:t>y</a:t>
            </a:r>
            <a:r>
              <a:rPr lang="ca-ES" dirty="0" smtClean="0"/>
              <a:t> </a:t>
            </a:r>
            <a:r>
              <a:rPr lang="ca-ES" dirty="0" err="1" smtClean="0"/>
              <a:t>métodos</a:t>
            </a:r>
            <a:r>
              <a:rPr lang="ca-ES" dirty="0" smtClean="0"/>
              <a:t>) </a:t>
            </a:r>
            <a:r>
              <a:rPr lang="ca-ES" dirty="0" err="1" smtClean="0"/>
              <a:t>dentro</a:t>
            </a:r>
            <a:r>
              <a:rPr lang="ca-ES" dirty="0" smtClean="0"/>
              <a:t> de las </a:t>
            </a:r>
            <a:r>
              <a:rPr lang="ca-ES" dirty="0" err="1" smtClean="0"/>
              <a:t>clases</a:t>
            </a:r>
            <a:r>
              <a:rPr lang="ca-ES" dirty="0" smtClean="0"/>
              <a:t> se llama </a:t>
            </a:r>
            <a:r>
              <a:rPr lang="ca-ES" dirty="0" err="1" smtClean="0"/>
              <a:t>encapsulamiento</a:t>
            </a:r>
            <a:r>
              <a:rPr lang="ca-ES" dirty="0" smtClean="0"/>
              <a:t>.</a:t>
            </a:r>
            <a:r>
              <a:rPr lang="ca-ES" dirty="0" smtClean="0"/>
              <a:t> 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20652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Valores opcionales del constructor</a:t>
            </a:r>
          </a:p>
        </p:txBody>
      </p:sp>
      <p:sp>
        <p:nvSpPr>
          <p:cNvPr id="3584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&gt;&gt;&gt; time = Time() 	      # se llama el constructor __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__()</a:t>
            </a:r>
          </a:p>
          <a:p>
            <a:pPr>
              <a:buFont typeface="Wingdings 2" charset="0"/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time.print_time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()        # con los valores por defecto/opcionales</a:t>
            </a:r>
          </a:p>
          <a:p>
            <a:pPr>
              <a:buFont typeface="Wingdings 2" charset="0"/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00:00:00</a:t>
            </a:r>
          </a:p>
          <a:p>
            <a:pPr>
              <a:buFont typeface="Wingdings 2" charset="0"/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Constructor por defecto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&gt;&gt;&gt; time = Time (9) 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time.print_time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09:00:00                                # no se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aplican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los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valores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opcionales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&gt;&gt;&gt; time = Time(9, 45)       # van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por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orden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time.print_time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09:45:00</a:t>
            </a:r>
            <a:endParaRPr lang="es-ES" sz="18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CF8CB91A-AF83-4D43-957A-3C637BA72C0B}" type="slidenum">
              <a:rPr lang="es-ES_tradnl">
                <a:solidFill>
                  <a:srgbClr val="A7A399"/>
                </a:solidFill>
              </a:rPr>
              <a:pPr eaLnBrk="1" hangingPunct="1"/>
              <a:t>22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Usando dos objetos</a:t>
            </a:r>
          </a:p>
        </p:txBody>
      </p:sp>
      <p:sp>
        <p:nvSpPr>
          <p:cNvPr id="33795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class Time (object):</a:t>
            </a:r>
          </a:p>
          <a:p>
            <a:pPr>
              <a:buFont typeface="Wingdings 2" charset="0"/>
              <a:buNone/>
            </a:pP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	# 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inside class Time:</a:t>
            </a:r>
          </a:p>
          <a:p>
            <a:pPr>
              <a:buFont typeface="Wingdings 2" charset="0"/>
              <a:buNone/>
            </a:pP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sz="2000" i="1" dirty="0" err="1" smtClean="0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is_after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, other):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	return </a:t>
            </a:r>
            <a:r>
              <a:rPr lang="en-US" sz="2000" i="1" dirty="0" err="1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.time_to_int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() &gt;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other.time_to_int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>
              <a:buFont typeface="Wingdings 2" charset="0"/>
              <a:buNone/>
            </a:pPr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n-US" sz="2000" i="1" dirty="0" err="1" smtClean="0">
                <a:solidFill>
                  <a:srgbClr val="6666FF"/>
                </a:solidFill>
                <a:latin typeface="Calibri" charset="0"/>
              </a:rPr>
              <a:t>end.print_time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09:45: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00</a:t>
            </a:r>
          </a:p>
          <a:p>
            <a:pPr>
              <a:buFont typeface="Wingdings 2" charset="0"/>
              <a:buNone/>
            </a:pP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&gt;&gt;&gt;</a:t>
            </a:r>
            <a:r>
              <a:rPr lang="en-US" sz="2000" i="1" dirty="0" err="1" smtClean="0">
                <a:solidFill>
                  <a:srgbClr val="FF0000"/>
                </a:solidFill>
                <a:latin typeface="Calibri" charset="0"/>
              </a:rPr>
              <a:t>end.is_after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(start)</a:t>
            </a:r>
          </a:p>
          <a:p>
            <a:pPr>
              <a:buFont typeface="Wingdings 2" charset="0"/>
              <a:buNone/>
            </a:pP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True</a:t>
            </a:r>
          </a:p>
          <a:p>
            <a:pPr>
              <a:buFont typeface="Wingdings 2" charset="0"/>
              <a:buNone/>
            </a:pPr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dirty="0" err="1">
                <a:latin typeface="Calibri" charset="0"/>
              </a:rPr>
              <a:t>Fijémonos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que</a:t>
            </a:r>
            <a:r>
              <a:rPr lang="en-US" dirty="0">
                <a:latin typeface="Calibri" charset="0"/>
              </a:rPr>
              <a:t> el primer </a:t>
            </a:r>
            <a:r>
              <a:rPr lang="en-US" dirty="0" err="1">
                <a:latin typeface="Calibri" charset="0"/>
              </a:rPr>
              <a:t>objeto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es</a:t>
            </a:r>
            <a:r>
              <a:rPr lang="en-US" dirty="0">
                <a:latin typeface="Calibri" charset="0"/>
              </a:rPr>
              <a:t> con el </a:t>
            </a:r>
            <a:r>
              <a:rPr lang="en-US" dirty="0" err="1">
                <a:latin typeface="Calibri" charset="0"/>
              </a:rPr>
              <a:t>que</a:t>
            </a:r>
            <a:r>
              <a:rPr lang="en-US" dirty="0">
                <a:latin typeface="Calibri" charset="0"/>
              </a:rPr>
              <a:t> se llama la </a:t>
            </a:r>
            <a:r>
              <a:rPr lang="en-US" dirty="0" err="1">
                <a:latin typeface="Calibri" charset="0"/>
              </a:rPr>
              <a:t>función</a:t>
            </a:r>
            <a:r>
              <a:rPr lang="en-US" dirty="0">
                <a:latin typeface="Calibri" charset="0"/>
              </a:rPr>
              <a:t> y el </a:t>
            </a:r>
            <a:r>
              <a:rPr lang="en-US" dirty="0" err="1">
                <a:latin typeface="Calibri" charset="0"/>
              </a:rPr>
              <a:t>segundo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pasa</a:t>
            </a:r>
            <a:r>
              <a:rPr lang="en-US" dirty="0">
                <a:latin typeface="Calibri" charset="0"/>
              </a:rPr>
              <a:t> a </a:t>
            </a:r>
            <a:r>
              <a:rPr lang="en-US" dirty="0" err="1">
                <a:latin typeface="Calibri" charset="0"/>
              </a:rPr>
              <a:t>ser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argumento</a:t>
            </a:r>
            <a:r>
              <a:rPr lang="en-US" dirty="0">
                <a:latin typeface="Calibri" charset="0"/>
              </a:rPr>
              <a:t>.</a:t>
            </a:r>
            <a:endParaRPr lang="es-ES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F1D4F79-3912-A44D-9EA5-8ACC5F880E11}" type="slidenum">
              <a:rPr lang="es-ES_tradnl">
                <a:solidFill>
                  <a:srgbClr val="A7A399"/>
                </a:solidFill>
              </a:rPr>
              <a:pPr eaLnBrk="1" hangingPunct="1"/>
              <a:t>23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91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El método __str__()</a:t>
            </a:r>
          </a:p>
        </p:txBody>
      </p:sp>
      <p:sp>
        <p:nvSpPr>
          <p:cNvPr id="36867" name="2 Marcador de contenido"/>
          <p:cNvSpPr>
            <a:spLocks noGrp="1"/>
          </p:cNvSpPr>
          <p:nvPr>
            <p:ph idx="1"/>
          </p:nvPr>
        </p:nvSpPr>
        <p:spPr>
          <a:xfrm>
            <a:off x="500063" y="1196975"/>
            <a:ext cx="8183562" cy="4187825"/>
          </a:xfrm>
        </p:spPr>
        <p:txBody>
          <a:bodyPr/>
          <a:lstStyle/>
          <a:p>
            <a:r>
              <a:rPr lang="es-ES" dirty="0">
                <a:latin typeface="Calibri" charset="0"/>
              </a:rPr>
              <a:t>Método predefinido que sirve para imprimir los valores de un objeto.</a:t>
            </a:r>
          </a:p>
          <a:p>
            <a:r>
              <a:rPr lang="es-ES" dirty="0">
                <a:latin typeface="Calibri" charset="0"/>
              </a:rPr>
              <a:t>Se puede redefinir/sobrecargar. </a:t>
            </a:r>
          </a:p>
          <a:p>
            <a:r>
              <a:rPr lang="es-ES" dirty="0">
                <a:latin typeface="Calibri" charset="0"/>
              </a:rPr>
              <a:t>Siempre ha de retornar un </a:t>
            </a:r>
            <a:r>
              <a:rPr lang="es-ES" dirty="0" err="1">
                <a:latin typeface="Calibri" charset="0"/>
              </a:rPr>
              <a:t>string</a:t>
            </a:r>
            <a:r>
              <a:rPr lang="es-ES" dirty="0">
                <a:latin typeface="Calibri" charset="0"/>
              </a:rPr>
              <a:t>.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# inside class Time:</a:t>
            </a:r>
          </a:p>
          <a:p>
            <a:pPr>
              <a:buFont typeface="Wingdings 2" charset="0"/>
              <a:buNone/>
            </a:pP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__(self):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	return '%.2d:%.2d:%.2d' % (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self.hour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self.minute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self.second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>
              <a:buFont typeface="Wingdings 2" charset="0"/>
              <a:buNone/>
            </a:pP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&gt;&gt;&gt; time = Time(9, 45)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n-US" sz="1800" i="1" dirty="0">
                <a:solidFill>
                  <a:srgbClr val="FF0000"/>
                </a:solidFill>
                <a:latin typeface="Calibri" charset="0"/>
              </a:rPr>
              <a:t>print time 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		# Llama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explícitamente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el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método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__(self)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09:45:00</a:t>
            </a:r>
          </a:p>
          <a:p>
            <a:pPr>
              <a:buFont typeface="Wingdings 2" charset="0"/>
              <a:buNone/>
            </a:pPr>
            <a:r>
              <a:rPr lang="en-US" dirty="0" err="1">
                <a:latin typeface="Calibri" charset="0"/>
              </a:rPr>
              <a:t>Consejo</a:t>
            </a:r>
            <a:r>
              <a:rPr lang="en-US" dirty="0">
                <a:latin typeface="Calibri" charset="0"/>
              </a:rPr>
              <a:t>: al </a:t>
            </a:r>
            <a:r>
              <a:rPr lang="en-US" dirty="0" err="1">
                <a:latin typeface="Calibri" charset="0"/>
              </a:rPr>
              <a:t>empezar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una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nueva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clase</a:t>
            </a:r>
            <a:r>
              <a:rPr lang="en-US" dirty="0">
                <a:latin typeface="Calibri" charset="0"/>
              </a:rPr>
              <a:t>, lo </a:t>
            </a:r>
            <a:r>
              <a:rPr lang="en-US" dirty="0" err="1">
                <a:latin typeface="Calibri" charset="0"/>
              </a:rPr>
              <a:t>primero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es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redefinir</a:t>
            </a:r>
            <a:r>
              <a:rPr lang="en-US" dirty="0">
                <a:latin typeface="Calibri" charset="0"/>
              </a:rPr>
              <a:t> el </a:t>
            </a:r>
            <a:r>
              <a:rPr lang="en-US" u="sng" dirty="0">
                <a:latin typeface="Calibri" charset="0"/>
              </a:rPr>
              <a:t>constructor y el </a:t>
            </a:r>
            <a:r>
              <a:rPr lang="en-US" u="sng" dirty="0" err="1">
                <a:latin typeface="Calibri" charset="0"/>
              </a:rPr>
              <a:t>método</a:t>
            </a:r>
            <a:r>
              <a:rPr lang="en-US" u="sng" dirty="0">
                <a:latin typeface="Calibri" charset="0"/>
              </a:rPr>
              <a:t> __</a:t>
            </a:r>
            <a:r>
              <a:rPr lang="en-US" u="sng" dirty="0" err="1">
                <a:latin typeface="Calibri" charset="0"/>
              </a:rPr>
              <a:t>str</a:t>
            </a:r>
            <a:r>
              <a:rPr lang="en-US" u="sng" dirty="0">
                <a:latin typeface="Calibri" charset="0"/>
              </a:rPr>
              <a:t>__(). </a:t>
            </a:r>
            <a:endParaRPr lang="es-ES" u="sng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C3396C5-E060-E942-8A0D-C0D108A41AC4}" type="slidenum">
              <a:rPr lang="es-ES_tradnl">
                <a:solidFill>
                  <a:srgbClr val="A7A399"/>
                </a:solidFill>
              </a:rPr>
              <a:pPr eaLnBrk="1" hangingPunct="1"/>
              <a:t>24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La </a:t>
            </a:r>
            <a:r>
              <a:rPr lang="ca-ES" dirty="0" err="1" smtClean="0"/>
              <a:t>clase</a:t>
            </a:r>
            <a:r>
              <a:rPr lang="ca-ES" dirty="0" smtClean="0"/>
              <a:t> </a:t>
            </a:r>
            <a:r>
              <a:rPr lang="ca-ES" dirty="0" err="1" smtClean="0"/>
              <a:t>Time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Time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0" indent="0"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  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__(self,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hour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=0,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minute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=0,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second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=0)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: #el constructor</a:t>
            </a: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      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self.hour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hour</a:t>
            </a: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      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self.minute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minute</a:t>
            </a: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      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self.second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second</a:t>
            </a: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   </a:t>
            </a:r>
          </a:p>
          <a:p>
            <a:pPr marL="0" indent="0"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  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__(self)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: #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sobrecarga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 del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print</a:t>
            </a: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      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'%.2d:%.2d:%.2d' %(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self.hour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self.minute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self.second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0" indent="0"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       </a:t>
            </a:r>
          </a:p>
          <a:p>
            <a:pPr marL="0" indent="0">
              <a:buNone/>
            </a:pP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&gt;&gt;&gt;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time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Time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(9,45)</a:t>
            </a:r>
          </a:p>
          <a:p>
            <a:pPr marL="0" indent="0">
              <a:buNone/>
            </a:pP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&gt;&gt;&gt;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time</a:t>
            </a: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 marL="0" indent="0">
              <a:buNone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09:45:00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Tema 2</a:t>
            </a:r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62A1-B131-4B48-98B9-5BB84A30C29F}" type="slidenum">
              <a:rPr lang="es-ES_tradnl" smtClean="0"/>
              <a:pPr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85822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-100013"/>
            <a:ext cx="8183563" cy="105251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Sobrecarga de operadores</a:t>
            </a:r>
          </a:p>
        </p:txBody>
      </p:sp>
      <p:sp>
        <p:nvSpPr>
          <p:cNvPr id="37891" name="2 Marcador de contenido"/>
          <p:cNvSpPr>
            <a:spLocks noGrp="1"/>
          </p:cNvSpPr>
          <p:nvPr>
            <p:ph idx="1"/>
          </p:nvPr>
        </p:nvSpPr>
        <p:spPr>
          <a:xfrm>
            <a:off x="500063" y="1042988"/>
            <a:ext cx="8183562" cy="4187825"/>
          </a:xfrm>
        </p:spPr>
        <p:txBody>
          <a:bodyPr/>
          <a:lstStyle/>
          <a:p>
            <a:r>
              <a:rPr lang="es-ES" dirty="0">
                <a:latin typeface="Calibri" charset="0"/>
              </a:rPr>
              <a:t>Los operadores de los tipos predefinidos se pueden definir para los objetos usando su anotación de palabras claves. </a:t>
            </a:r>
            <a:r>
              <a:rPr lang="es-ES" dirty="0" err="1">
                <a:latin typeface="Calibri" charset="0"/>
              </a:rPr>
              <a:t>P.e</a:t>
            </a:r>
            <a:r>
              <a:rPr lang="es-ES" dirty="0">
                <a:latin typeface="Calibri" charset="0"/>
              </a:rPr>
              <a:t>. el operador + -&gt; __</a:t>
            </a:r>
            <a:r>
              <a:rPr lang="es-ES" dirty="0" err="1">
                <a:latin typeface="Calibri" charset="0"/>
              </a:rPr>
              <a:t>add</a:t>
            </a:r>
            <a:r>
              <a:rPr lang="es-ES" dirty="0">
                <a:latin typeface="Calibri" charset="0"/>
              </a:rPr>
              <a:t>__()</a:t>
            </a:r>
          </a:p>
          <a:p>
            <a:pPr lvl="1"/>
            <a:r>
              <a:rPr lang="es-ES" dirty="0" err="1">
                <a:latin typeface="Calibri" charset="0"/>
              </a:rPr>
              <a:t>docs.python.org</a:t>
            </a:r>
            <a:r>
              <a:rPr lang="es-ES" dirty="0">
                <a:latin typeface="Calibri" charset="0"/>
              </a:rPr>
              <a:t>/</a:t>
            </a:r>
            <a:r>
              <a:rPr lang="es-ES" dirty="0" err="1">
                <a:latin typeface="Calibri" charset="0"/>
              </a:rPr>
              <a:t>ref</a:t>
            </a:r>
            <a:r>
              <a:rPr lang="es-ES" dirty="0">
                <a:latin typeface="Calibri" charset="0"/>
              </a:rPr>
              <a:t>/</a:t>
            </a:r>
            <a:r>
              <a:rPr lang="es-ES" dirty="0" err="1">
                <a:latin typeface="Calibri" charset="0"/>
              </a:rPr>
              <a:t>specialnames.html</a:t>
            </a:r>
            <a:r>
              <a:rPr lang="es-ES" dirty="0">
                <a:latin typeface="Calibri" charset="0"/>
              </a:rPr>
              <a:t>.</a:t>
            </a:r>
          </a:p>
          <a:p>
            <a:r>
              <a:rPr lang="es-ES" sz="2000" dirty="0" err="1">
                <a:latin typeface="Calibri" charset="0"/>
              </a:rPr>
              <a:t>Df</a:t>
            </a:r>
            <a:r>
              <a:rPr lang="es-ES" sz="2000" dirty="0">
                <a:latin typeface="Calibri" charset="0"/>
              </a:rPr>
              <a:t>. </a:t>
            </a:r>
            <a:r>
              <a:rPr lang="es-ES" sz="2000" b="1" dirty="0">
                <a:latin typeface="Calibri" charset="0"/>
              </a:rPr>
              <a:t>Sobrecarga</a:t>
            </a:r>
            <a:r>
              <a:rPr lang="es-ES" sz="2000" dirty="0">
                <a:latin typeface="Calibri" charset="0"/>
              </a:rPr>
              <a:t>: cambiar el comportamiento de los operadores para que funcionen con los tipos definidos por el usuario.</a:t>
            </a:r>
          </a:p>
          <a:p>
            <a:pPr lvl="1"/>
            <a:endParaRPr lang="es-ES" sz="1800" dirty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# inside class Time:</a:t>
            </a:r>
          </a:p>
          <a:p>
            <a:pPr>
              <a:buFont typeface="Wingdings 2" charset="0"/>
              <a:buNone/>
            </a:pP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__add__(self, other):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seconds =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self.time_to_int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() +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other.time_to_int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return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int_to_time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(seconds)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&gt;&gt;&gt; start = Time(9, 45)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&gt;&gt;&gt; duration = Time(1, 35)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&gt;&gt;&gt; print start + duration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11:20:00</a:t>
            </a:r>
            <a:endParaRPr lang="es-ES" sz="20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5BA4CC3-C8B7-C04A-BC0A-7C3C7E9D9452}" type="slidenum">
              <a:rPr lang="es-ES_tradnl">
                <a:solidFill>
                  <a:srgbClr val="A7A399"/>
                </a:solidFill>
              </a:rPr>
              <a:pPr eaLnBrk="1" hangingPunct="1"/>
              <a:t>26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750" y="2565400"/>
            <a:ext cx="7920038" cy="792163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260350"/>
            <a:ext cx="8183563" cy="105251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Comportamiento según los tipos de los argumentos</a:t>
            </a:r>
          </a:p>
        </p:txBody>
      </p:sp>
      <p:sp>
        <p:nvSpPr>
          <p:cNvPr id="38915" name="2 Marcador de contenido"/>
          <p:cNvSpPr>
            <a:spLocks noGrp="1"/>
          </p:cNvSpPr>
          <p:nvPr>
            <p:ph idx="1"/>
          </p:nvPr>
        </p:nvSpPr>
        <p:spPr>
          <a:xfrm>
            <a:off x="539750" y="1557338"/>
            <a:ext cx="8183563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# inside class Time:</a:t>
            </a:r>
          </a:p>
          <a:p>
            <a:pPr>
              <a:buFont typeface="Wingdings 2" charset="0"/>
              <a:buNone/>
            </a:pP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__add__(self, other)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: # __add__ </a:t>
            </a:r>
            <a:r>
              <a:rPr lang="en-US" sz="2000" i="1" dirty="0" err="1" smtClean="0">
                <a:solidFill>
                  <a:srgbClr val="6666FF"/>
                </a:solidFill>
                <a:latin typeface="Calibri" charset="0"/>
              </a:rPr>
              <a:t>representa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 el </a:t>
            </a:r>
            <a:r>
              <a:rPr lang="en-US" sz="2000" i="1" dirty="0" err="1" smtClean="0">
                <a:solidFill>
                  <a:srgbClr val="6666FF"/>
                </a:solidFill>
                <a:latin typeface="Calibri" charset="0"/>
              </a:rPr>
              <a:t>operador</a:t>
            </a:r>
            <a:r>
              <a:rPr lang="en-US" sz="2000" i="1" dirty="0" smtClean="0">
                <a:solidFill>
                  <a:srgbClr val="6666FF"/>
                </a:solidFill>
                <a:latin typeface="Calibri" charset="0"/>
              </a:rPr>
              <a:t> +</a:t>
            </a:r>
            <a:endParaRPr lang="en-U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if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isinstance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(other, Time): 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isinstance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comprueba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si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una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variable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es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de un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tipo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	return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self.add_time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(other)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else: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	return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self.increment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(other)</a:t>
            </a:r>
          </a:p>
          <a:p>
            <a:pPr>
              <a:buFont typeface="Wingdings 2" charset="0"/>
              <a:buNone/>
            </a:pP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add_time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(self, other):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seconds =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self.time_to_int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() +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other.time_to_int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return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int_to_time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(seconds)</a:t>
            </a:r>
          </a:p>
          <a:p>
            <a:pPr>
              <a:buFont typeface="Wingdings 2" charset="0"/>
              <a:buNone/>
            </a:pP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 increment(self, seconds):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seconds +=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self.time_to_int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>
              <a:buFont typeface="Wingdings 2" charset="0"/>
              <a:buNone/>
            </a:pP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	return </a:t>
            </a:r>
            <a:r>
              <a:rPr lang="en-US" sz="2000" i="1" dirty="0" err="1">
                <a:solidFill>
                  <a:srgbClr val="6666FF"/>
                </a:solidFill>
                <a:latin typeface="Calibri" charset="0"/>
              </a:rPr>
              <a:t>int_to_time</a:t>
            </a:r>
            <a:r>
              <a:rPr lang="en-US" sz="2000" i="1" dirty="0">
                <a:solidFill>
                  <a:srgbClr val="6666FF"/>
                </a:solidFill>
                <a:latin typeface="Calibri" charset="0"/>
              </a:rPr>
              <a:t>(seconds)</a:t>
            </a:r>
            <a:endParaRPr lang="es-ES" sz="20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0960F55-5033-5546-B19A-55E6C5B45CB1}" type="slidenum">
              <a:rPr lang="es-ES_tradnl">
                <a:solidFill>
                  <a:srgbClr val="A7A399"/>
                </a:solidFill>
              </a:rPr>
              <a:pPr eaLnBrk="1" hangingPunct="1"/>
              <a:t>27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Uso del operador + con diferentes tipos</a:t>
            </a:r>
          </a:p>
        </p:txBody>
      </p:sp>
      <p:sp>
        <p:nvSpPr>
          <p:cNvPr id="39939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&gt;&gt;&gt; start = Time(9, 45)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&gt;&gt;&gt; duration = Time(1, 35)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&gt;&gt;&gt; print start + duration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11:20:00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&gt;&gt;&gt; print start + 1337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10:07:17</a:t>
            </a:r>
            <a:endParaRPr lang="es-ES" sz="2000" i="1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4A8CDF5-B823-5A4D-9794-7A8CFBB00959}" type="slidenum">
              <a:rPr lang="es-ES_tradnl">
                <a:solidFill>
                  <a:srgbClr val="A7A399"/>
                </a:solidFill>
              </a:rPr>
              <a:pPr eaLnBrk="1" hangingPunct="1"/>
              <a:t>28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Polimorfismo</a:t>
            </a:r>
          </a:p>
        </p:txBody>
      </p:sp>
      <p:sp>
        <p:nvSpPr>
          <p:cNvPr id="40963" name="2 Marcador de contenido"/>
          <p:cNvSpPr>
            <a:spLocks noGrp="1"/>
          </p:cNvSpPr>
          <p:nvPr>
            <p:ph idx="1"/>
          </p:nvPr>
        </p:nvSpPr>
        <p:spPr>
          <a:xfrm>
            <a:off x="323850" y="1571625"/>
            <a:ext cx="8643938" cy="4187825"/>
          </a:xfrm>
        </p:spPr>
        <p:txBody>
          <a:bodyPr/>
          <a:lstStyle/>
          <a:p>
            <a:r>
              <a:rPr lang="es-ES" dirty="0">
                <a:latin typeface="Calibri" charset="0"/>
              </a:rPr>
              <a:t>Nos interesa tener funciones/operadores que funcionen con diferentes tipos.</a:t>
            </a:r>
          </a:p>
          <a:p>
            <a:r>
              <a:rPr lang="es-ES" dirty="0" err="1">
                <a:latin typeface="Calibri" charset="0"/>
              </a:rPr>
              <a:t>Df</a:t>
            </a:r>
            <a:r>
              <a:rPr lang="es-ES" dirty="0">
                <a:latin typeface="Calibri" charset="0"/>
              </a:rPr>
              <a:t>. Funciones que pueden trabajar </a:t>
            </a:r>
            <a:r>
              <a:rPr lang="es-ES" dirty="0" smtClean="0">
                <a:latin typeface="Calibri" charset="0"/>
              </a:rPr>
              <a:t>de mismo modo pero con </a:t>
            </a:r>
            <a:r>
              <a:rPr lang="es-ES" dirty="0">
                <a:latin typeface="Calibri" charset="0"/>
              </a:rPr>
              <a:t>diferentes tipos se llaman polimórficas.</a:t>
            </a:r>
          </a:p>
          <a:p>
            <a:pPr lvl="1"/>
            <a:r>
              <a:rPr lang="es-ES" dirty="0">
                <a:latin typeface="Calibri" charset="0"/>
              </a:rPr>
              <a:t>Facilita el </a:t>
            </a:r>
            <a:r>
              <a:rPr lang="es-ES" dirty="0" err="1">
                <a:latin typeface="Calibri" charset="0"/>
              </a:rPr>
              <a:t>reuso</a:t>
            </a:r>
            <a:r>
              <a:rPr lang="es-ES" dirty="0">
                <a:latin typeface="Calibri" charset="0"/>
              </a:rPr>
              <a:t> del código.</a:t>
            </a:r>
          </a:p>
          <a:p>
            <a:pPr lvl="1">
              <a:buFont typeface="Verdana" charset="0"/>
              <a:buNone/>
            </a:pPr>
            <a:endParaRPr lang="fr-FR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fr-FR" i="1" dirty="0">
                <a:solidFill>
                  <a:srgbClr val="6666FF"/>
                </a:solidFill>
                <a:latin typeface="Calibri" charset="0"/>
              </a:rPr>
              <a:t>&gt;&gt;&gt; t1 = Time(7, 43)</a:t>
            </a:r>
          </a:p>
          <a:p>
            <a:pPr lvl="1">
              <a:buFont typeface="Verdana" charset="0"/>
              <a:buNone/>
            </a:pPr>
            <a:r>
              <a:rPr lang="fr-FR" i="1" dirty="0">
                <a:solidFill>
                  <a:srgbClr val="6666FF"/>
                </a:solidFill>
                <a:latin typeface="Calibri" charset="0"/>
              </a:rPr>
              <a:t>&gt;&gt;&gt; t2 = Time(7, 41)</a:t>
            </a:r>
          </a:p>
          <a:p>
            <a:pPr lvl="1">
              <a:buFont typeface="Verdana" charset="0"/>
              <a:buNone/>
            </a:pPr>
            <a:r>
              <a:rPr lang="fr-FR" i="1" dirty="0">
                <a:solidFill>
                  <a:srgbClr val="6666FF"/>
                </a:solidFill>
                <a:latin typeface="Calibri" charset="0"/>
              </a:rPr>
              <a:t>&gt;&gt;&gt; t3 = Time(7, 37)</a:t>
            </a:r>
          </a:p>
          <a:p>
            <a:pPr lvl="1">
              <a:buFont typeface="Verdana" charset="0"/>
              <a:buNone/>
            </a:pPr>
            <a:r>
              <a:rPr lang="fr-FR" i="1" dirty="0">
                <a:solidFill>
                  <a:srgbClr val="6666FF"/>
                </a:solidFill>
                <a:latin typeface="Calibri" charset="0"/>
              </a:rPr>
              <a:t>&gt;&gt;&gt; total = </a:t>
            </a:r>
            <a:r>
              <a:rPr lang="fr-FR" i="1" dirty="0" err="1">
                <a:solidFill>
                  <a:srgbClr val="6666FF"/>
                </a:solidFill>
                <a:latin typeface="Calibri" charset="0"/>
              </a:rPr>
              <a:t>sum</a:t>
            </a:r>
            <a:r>
              <a:rPr lang="fr-FR" i="1" dirty="0">
                <a:solidFill>
                  <a:srgbClr val="6666FF"/>
                </a:solidFill>
                <a:latin typeface="Calibri" charset="0"/>
              </a:rPr>
              <a:t>([t1, t2, t3]) # </a:t>
            </a:r>
            <a:r>
              <a:rPr lang="fr-FR" i="1" dirty="0" err="1">
                <a:solidFill>
                  <a:srgbClr val="6666FF"/>
                </a:solidFill>
                <a:latin typeface="Calibri" charset="0"/>
              </a:rPr>
              <a:t>funciona</a:t>
            </a:r>
            <a:r>
              <a:rPr lang="fr-FR" i="1" dirty="0">
                <a:solidFill>
                  <a:srgbClr val="6666FF"/>
                </a:solidFill>
                <a:latin typeface="Calibri" charset="0"/>
              </a:rPr>
              <a:t> porque </a:t>
            </a:r>
            <a:r>
              <a:rPr lang="fr-FR" i="1" dirty="0" err="1">
                <a:solidFill>
                  <a:srgbClr val="6666FF"/>
                </a:solidFill>
                <a:latin typeface="Calibri" charset="0"/>
              </a:rPr>
              <a:t>hemos</a:t>
            </a:r>
            <a:r>
              <a:rPr lang="fr-FR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fr-FR" i="1" dirty="0" err="1">
                <a:solidFill>
                  <a:srgbClr val="6666FF"/>
                </a:solidFill>
                <a:latin typeface="Calibri" charset="0"/>
              </a:rPr>
              <a:t>sobrecargado</a:t>
            </a:r>
            <a:r>
              <a:rPr lang="fr-FR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fr-FR" i="1" dirty="0" err="1">
                <a:solidFill>
                  <a:srgbClr val="6666FF"/>
                </a:solidFill>
                <a:latin typeface="Calibri" charset="0"/>
              </a:rPr>
              <a:t>add</a:t>
            </a:r>
            <a:r>
              <a:rPr lang="fr-FR" i="1" dirty="0">
                <a:solidFill>
                  <a:srgbClr val="6666FF"/>
                </a:solidFill>
                <a:latin typeface="Calibri" charset="0"/>
              </a:rPr>
              <a:t>__</a:t>
            </a:r>
          </a:p>
          <a:p>
            <a:pPr lvl="1">
              <a:buFont typeface="Verdana" charset="0"/>
              <a:buNone/>
            </a:pPr>
            <a:r>
              <a:rPr lang="fr-FR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fr-FR" i="1" dirty="0" err="1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fr-FR" i="1" dirty="0">
                <a:solidFill>
                  <a:srgbClr val="6666FF"/>
                </a:solidFill>
                <a:latin typeface="Calibri" charset="0"/>
              </a:rPr>
              <a:t> total</a:t>
            </a:r>
          </a:p>
          <a:p>
            <a:pPr lvl="1">
              <a:buFont typeface="Verdana" charset="0"/>
              <a:buNone/>
            </a:pPr>
            <a:r>
              <a:rPr lang="fr-FR" i="1" dirty="0">
                <a:solidFill>
                  <a:srgbClr val="6666FF"/>
                </a:solidFill>
                <a:latin typeface="Calibri" charset="0"/>
              </a:rPr>
              <a:t>23:01:00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pPr lvl="1"/>
            <a:endParaRPr lang="es-ES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28AE264-0EBF-5E4C-B8A6-A6E9A925CBA6}" type="slidenum">
              <a:rPr lang="es-ES_tradnl">
                <a:solidFill>
                  <a:srgbClr val="A7A399"/>
                </a:solidFill>
              </a:rPr>
              <a:pPr eaLnBrk="1" hangingPunct="1"/>
              <a:t>29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468313" y="2420938"/>
            <a:ext cx="8280400" cy="79216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objetos</a:t>
            </a:r>
          </a:p>
        </p:txBody>
      </p:sp>
      <p:sp>
        <p:nvSpPr>
          <p:cNvPr id="12291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sz="1800">
                <a:latin typeface="Calibri" charset="0"/>
              </a:rPr>
              <a:t>¿Cómo representamos un punto?</a:t>
            </a:r>
          </a:p>
          <a:p>
            <a:r>
              <a:rPr lang="es-ES" sz="1800">
                <a:latin typeface="Calibri" charset="0"/>
              </a:rPr>
              <a:t>¿Cómo representamos muchos puntos?</a:t>
            </a:r>
          </a:p>
          <a:p>
            <a:pPr lvl="1"/>
            <a:r>
              <a:rPr lang="es-ES" sz="1600">
                <a:latin typeface="Calibri" charset="0"/>
              </a:rPr>
              <a:t>x,y=1,0</a:t>
            </a:r>
          </a:p>
          <a:p>
            <a:pPr lvl="2"/>
            <a:r>
              <a:rPr lang="es-ES" sz="1600">
                <a:latin typeface="Calibri" charset="0"/>
              </a:rPr>
              <a:t>x1,y1,x2,y2=0,0,1,1…</a:t>
            </a:r>
          </a:p>
          <a:p>
            <a:pPr lvl="1"/>
            <a:r>
              <a:rPr lang="es-ES" sz="1600">
                <a:latin typeface="Calibri" charset="0"/>
              </a:rPr>
              <a:t>xy=[1,0] </a:t>
            </a:r>
          </a:p>
          <a:p>
            <a:pPr lvl="2"/>
            <a:r>
              <a:rPr lang="es-ES" sz="1600">
                <a:latin typeface="Calibri" charset="0"/>
              </a:rPr>
              <a:t>[[1,0],[1,1]…]</a:t>
            </a:r>
          </a:p>
          <a:p>
            <a:pPr lvl="1"/>
            <a:r>
              <a:rPr lang="es-ES" sz="1600">
                <a:latin typeface="Calibri" charset="0"/>
              </a:rPr>
              <a:t>Creamos un nuevo tipo Punto</a:t>
            </a:r>
          </a:p>
          <a:p>
            <a:pPr lvl="1"/>
            <a:endParaRPr lang="es-ES" sz="1600">
              <a:latin typeface="Calibri" charset="0"/>
            </a:endParaRPr>
          </a:p>
          <a:p>
            <a:r>
              <a:rPr lang="es-ES" sz="1800">
                <a:latin typeface="Calibri" charset="0"/>
              </a:rPr>
              <a:t>Df: Los tipos definidos por el usuario se llaman </a:t>
            </a:r>
            <a:r>
              <a:rPr lang="es-ES" sz="1800" b="1">
                <a:latin typeface="Calibri" charset="0"/>
              </a:rPr>
              <a:t>clases.</a:t>
            </a:r>
          </a:p>
          <a:p>
            <a:endParaRPr lang="es-ES" sz="1800">
              <a:latin typeface="Calibri" charset="0"/>
            </a:endParaRPr>
          </a:p>
          <a:p>
            <a:endParaRPr lang="es-ES" sz="18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600" b="1" i="1">
                <a:solidFill>
                  <a:srgbClr val="000099"/>
                </a:solidFill>
                <a:latin typeface="Calibri" charset="0"/>
              </a:rPr>
              <a:t># Fichero Point.py:</a:t>
            </a:r>
          </a:p>
          <a:p>
            <a:pPr>
              <a:buFont typeface="Wingdings 2" charset="0"/>
              <a:buNone/>
            </a:pPr>
            <a:r>
              <a:rPr lang="en-US" sz="1600" b="1" i="1">
                <a:solidFill>
                  <a:srgbClr val="000099"/>
                </a:solidFill>
                <a:latin typeface="Calibri" charset="0"/>
              </a:rPr>
              <a:t>class Point(object):</a:t>
            </a:r>
          </a:p>
          <a:p>
            <a:pPr>
              <a:buFont typeface="Wingdings 2" charset="0"/>
              <a:buNone/>
            </a:pPr>
            <a:r>
              <a:rPr lang="en-US" sz="1600" b="1" i="1">
                <a:solidFill>
                  <a:srgbClr val="000099"/>
                </a:solidFill>
                <a:latin typeface="Calibri" charset="0"/>
              </a:rPr>
              <a:t>	</a:t>
            </a:r>
            <a:r>
              <a:rPr lang="en-US" sz="1400" b="1" i="1">
                <a:solidFill>
                  <a:srgbClr val="000099"/>
                </a:solidFill>
                <a:latin typeface="Calibri" charset="0"/>
              </a:rPr>
              <a:t>“””represents a point in 2-D space”””</a:t>
            </a:r>
          </a:p>
          <a:p>
            <a:pPr>
              <a:buFont typeface="Wingdings 2" charset="0"/>
              <a:buNone/>
            </a:pPr>
            <a:r>
              <a:rPr lang="en-US" sz="1400" b="1" i="1">
                <a:solidFill>
                  <a:srgbClr val="000099"/>
                </a:solidFill>
                <a:latin typeface="Calibri" charset="0"/>
              </a:rPr>
              <a:t>	….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41EDD7E-C70E-5942-BD4C-8CDC3F5F0EB1}" type="slidenum">
              <a:rPr lang="es-ES_tradnl">
                <a:solidFill>
                  <a:srgbClr val="A7A399"/>
                </a:solidFill>
              </a:rPr>
              <a:pPr eaLnBrk="1" hangingPunct="1"/>
              <a:t>3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750" y="3932238"/>
            <a:ext cx="7920038" cy="360858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91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Ejemplo: La clase Rectángulo</a:t>
            </a:r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>
          <a:xfrm>
            <a:off x="500063" y="1268413"/>
            <a:ext cx="8183562" cy="4187825"/>
          </a:xfrm>
        </p:spPr>
        <p:txBody>
          <a:bodyPr/>
          <a:lstStyle/>
          <a:p>
            <a:r>
              <a:rPr lang="es-ES" dirty="0">
                <a:latin typeface="Calibri" charset="0"/>
              </a:rPr>
              <a:t>¿Cómo definir la clase?</a:t>
            </a:r>
          </a:p>
          <a:p>
            <a:pPr lvl="1"/>
            <a:r>
              <a:rPr lang="es-ES" dirty="0">
                <a:latin typeface="Calibri" charset="0"/>
              </a:rPr>
              <a:t>A través de un punto, anchura y altura</a:t>
            </a:r>
          </a:p>
          <a:p>
            <a:pPr lvl="1">
              <a:buNone/>
            </a:pP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Point(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lvl="1"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  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self,x,y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lvl="1">
              <a:buNone/>
            </a:pP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		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self.x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self,y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=x, 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y</a:t>
            </a:r>
          </a:p>
          <a:p>
            <a:pPr lvl="1">
              <a:buNone/>
            </a:pPr>
            <a:endParaRPr lang="es-ES" sz="1800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Rectangle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)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: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    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"""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represent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a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rectangle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. 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attr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: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width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height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corner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"””</a:t>
            </a:r>
            <a:endParaRPr lang="es-ES" sz="1800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  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width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height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cornerx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cornery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lvl="1"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      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self.width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self.height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=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width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height</a:t>
            </a:r>
            <a:endParaRPr lang="es-ES" sz="1800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self.corner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=Point(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cornerx,cornery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lvl="1"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  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lvl="1"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      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self.width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)+' '+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self.height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)</a:t>
            </a:r>
            <a:endParaRPr lang="es-ES" sz="1800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endParaRPr lang="es-E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dirty="0" err="1">
                <a:latin typeface="Calibri" charset="0"/>
              </a:rPr>
              <a:t>Df</a:t>
            </a:r>
            <a:r>
              <a:rPr lang="es-ES" sz="2000" dirty="0">
                <a:latin typeface="Calibri" charset="0"/>
              </a:rPr>
              <a:t>. Un objeto que es un atributo de otro objeto se llama </a:t>
            </a:r>
            <a:r>
              <a:rPr lang="es-ES" sz="2000" b="1" dirty="0" err="1">
                <a:latin typeface="Calibri" charset="0"/>
              </a:rPr>
              <a:t>encrustado</a:t>
            </a:r>
            <a:r>
              <a:rPr lang="es-ES" sz="2000" b="1" dirty="0">
                <a:latin typeface="Calibri" charset="0"/>
              </a:rPr>
              <a:t> (</a:t>
            </a:r>
            <a:r>
              <a:rPr lang="es-ES" sz="2000" b="1" dirty="0" err="1">
                <a:latin typeface="Calibri" charset="0"/>
              </a:rPr>
              <a:t>embedded</a:t>
            </a:r>
            <a:r>
              <a:rPr lang="es-ES" sz="2000" b="1" dirty="0">
                <a:latin typeface="Calibri" charset="0"/>
              </a:rPr>
              <a:t>).</a:t>
            </a:r>
            <a:endParaRPr lang="es-ES" b="1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>
          <a:xfrm>
            <a:off x="395288" y="6021388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954EFCE-901D-2E44-8FF7-B5BF88880EF4}" type="slidenum">
              <a:rPr lang="es-ES_tradnl">
                <a:solidFill>
                  <a:srgbClr val="A7A399"/>
                </a:solidFill>
              </a:rPr>
              <a:pPr eaLnBrk="1" hangingPunct="1"/>
              <a:t>30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163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69" t="33093" r="17265" b="50172"/>
          <a:stretch>
            <a:fillRect/>
          </a:stretch>
        </p:blipFill>
        <p:spPr bwMode="auto">
          <a:xfrm>
            <a:off x="5076056" y="2204864"/>
            <a:ext cx="34575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468313" y="5445125"/>
            <a:ext cx="8280400" cy="720725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339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Instancias de objetos como valores de retorno</a:t>
            </a:r>
          </a:p>
        </p:txBody>
      </p:sp>
      <p:sp>
        <p:nvSpPr>
          <p:cNvPr id="17411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# En </a:t>
            </a: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la clase </a:t>
            </a:r>
            <a:r>
              <a:rPr lang="es-ES" i="1" dirty="0" err="1" smtClean="0">
                <a:solidFill>
                  <a:srgbClr val="6666FF"/>
                </a:solidFill>
                <a:latin typeface="Calibri" charset="0"/>
              </a:rPr>
              <a:t>Rectangle</a:t>
            </a: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: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find_center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        </a:t>
            </a:r>
            <a:r>
              <a:rPr lang="es-ES" i="1" dirty="0" err="1" smtClean="0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Point(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self.corner.x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 +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self.width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/2.0,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self.corner.y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 + </a:t>
            </a: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			</a:t>
            </a:r>
            <a:r>
              <a:rPr lang="es-ES" i="1" dirty="0" err="1" smtClean="0">
                <a:solidFill>
                  <a:srgbClr val="6666FF"/>
                </a:solidFill>
                <a:latin typeface="Calibri" charset="0"/>
              </a:rPr>
              <a:t>self.height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/2.0)</a:t>
            </a:r>
          </a:p>
          <a:p>
            <a:pPr>
              <a:buNone/>
            </a:pPr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&gt;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&gt;&gt;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mibox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 =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Rectangle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(100,200,0,0)</a:t>
            </a:r>
          </a:p>
          <a:p>
            <a:pPr>
              <a:buNone/>
            </a:pP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&gt;&gt;&gt; center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=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mibox.find_center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>
              <a:buNone/>
            </a:pP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i="1" dirty="0" err="1" smtClean="0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center </a:t>
            </a:r>
            <a:endParaRPr lang="es-ES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50.0, 100.0)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ECB48F0-D3F6-3840-89E9-4F855299628E}" type="slidenum">
              <a:rPr lang="es-ES_tradnl">
                <a:solidFill>
                  <a:srgbClr val="A7A399"/>
                </a:solidFill>
              </a:rPr>
              <a:pPr eaLnBrk="1" hangingPunct="1"/>
              <a:t>31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05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Clases </a:t>
            </a:r>
            <a:r>
              <a:rPr lang="es-ES" dirty="0">
                <a:latin typeface="Calibri" charset="0"/>
              </a:rPr>
              <a:t>y </a:t>
            </a:r>
            <a:r>
              <a:rPr lang="es-ES" dirty="0" smtClean="0">
                <a:latin typeface="Calibri" charset="0"/>
              </a:rPr>
              <a:t>objetos</a:t>
            </a:r>
            <a:endParaRPr lang="es-ES" dirty="0">
              <a:latin typeface="Calibri" charset="0"/>
            </a:endParaRPr>
          </a:p>
          <a:p>
            <a:r>
              <a:rPr lang="es-ES" dirty="0">
                <a:latin typeface="Calibri" charset="0"/>
              </a:rPr>
              <a:t>Clases y </a:t>
            </a:r>
            <a:r>
              <a:rPr lang="es-ES" dirty="0" smtClean="0">
                <a:latin typeface="Calibri" charset="0"/>
              </a:rPr>
              <a:t>funciones</a:t>
            </a:r>
            <a:endParaRPr lang="es-ES" dirty="0">
              <a:latin typeface="Calibri" charset="0"/>
            </a:endParaRPr>
          </a:p>
          <a:p>
            <a:r>
              <a:rPr lang="es-ES" dirty="0">
                <a:latin typeface="Calibri" charset="0"/>
              </a:rPr>
              <a:t>Clases y </a:t>
            </a:r>
            <a:r>
              <a:rPr lang="es-ES" dirty="0" smtClean="0">
                <a:latin typeface="Calibri" charset="0"/>
              </a:rPr>
              <a:t>atributos (métodos y datos)</a:t>
            </a:r>
          </a:p>
          <a:p>
            <a:pPr lvl="1"/>
            <a:r>
              <a:rPr lang="es-ES" dirty="0" smtClean="0">
                <a:latin typeface="Calibri" charset="0"/>
              </a:rPr>
              <a:t>Métodos</a:t>
            </a:r>
          </a:p>
          <a:p>
            <a:pPr lvl="1"/>
            <a:r>
              <a:rPr lang="es-ES" dirty="0" smtClean="0">
                <a:latin typeface="Calibri" charset="0"/>
              </a:rPr>
              <a:t>Constructor</a:t>
            </a:r>
          </a:p>
          <a:p>
            <a:pPr lvl="1"/>
            <a:r>
              <a:rPr lang="es-ES" dirty="0" smtClean="0">
                <a:latin typeface="Calibri" charset="0"/>
              </a:rPr>
              <a:t>Datos</a:t>
            </a:r>
          </a:p>
          <a:p>
            <a:pPr lvl="1"/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Sobrecarga de métodos</a:t>
            </a:r>
            <a:endParaRPr lang="es-ES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Clases mutables y copias</a:t>
            </a:r>
            <a:endParaRPr lang="es-ES" dirty="0">
              <a:solidFill>
                <a:srgbClr val="FF0000"/>
              </a:solidFill>
              <a:latin typeface="Calibri" charset="0"/>
            </a:endParaRPr>
          </a:p>
          <a:p>
            <a:r>
              <a:rPr lang="es-ES" dirty="0">
                <a:latin typeface="Calibri" charset="0"/>
              </a:rPr>
              <a:t>Herencia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32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768350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Los objetos son mutables!</a:t>
            </a:r>
          </a:p>
        </p:txBody>
      </p:sp>
      <p:sp>
        <p:nvSpPr>
          <p:cNvPr id="18435" name="2 Marcador de contenido"/>
          <p:cNvSpPr>
            <a:spLocks noGrp="1"/>
          </p:cNvSpPr>
          <p:nvPr>
            <p:ph idx="1"/>
          </p:nvPr>
        </p:nvSpPr>
        <p:spPr>
          <a:xfrm>
            <a:off x="468313" y="119697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2000" i="1" dirty="0" err="1" smtClean="0">
                <a:solidFill>
                  <a:srgbClr val="6666FF"/>
                </a:solidFill>
                <a:latin typeface="Calibri" charset="0"/>
              </a:rPr>
              <a:t>Rectangle</a:t>
            </a: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	  ….</a:t>
            </a:r>
          </a:p>
          <a:p>
            <a:pPr lvl="1">
              <a:buFont typeface="Verdana" charset="0"/>
              <a:buNone/>
            </a:pP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grow_rectangle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dwidth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dheight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) :</a:t>
            </a:r>
          </a:p>
          <a:p>
            <a:pPr lvl="2">
              <a:buFont typeface="Wingdings 2" charset="0"/>
              <a:buNone/>
            </a:pP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self.width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+=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dwidth</a:t>
            </a:r>
            <a:endParaRPr lang="es-ES" sz="1800" i="1" dirty="0">
              <a:solidFill>
                <a:srgbClr val="6666FF"/>
              </a:solidFill>
              <a:latin typeface="Calibri" charset="0"/>
            </a:endParaRPr>
          </a:p>
          <a:p>
            <a:pPr lvl="2">
              <a:buFont typeface="Wingdings 2" charset="0"/>
              <a:buNone/>
            </a:pP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self.height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+=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dheight</a:t>
            </a:r>
            <a:endParaRPr lang="es-ES" sz="1800" i="1" dirty="0">
              <a:solidFill>
                <a:srgbClr val="6666FF"/>
              </a:solidFill>
              <a:latin typeface="Calibri" charset="0"/>
            </a:endParaRPr>
          </a:p>
          <a:p>
            <a:pPr lvl="2">
              <a:buFont typeface="Wingdings 2" charset="0"/>
              <a:buNone/>
            </a:pPr>
            <a:endParaRPr lang="es-ES" sz="1800" b="1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mibox</a:t>
            </a:r>
            <a:endParaRPr lang="es-ES" sz="1800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100 200</a:t>
            </a:r>
          </a:p>
          <a:p>
            <a:pPr lvl="1">
              <a:buFont typeface="Verdana" charset="0"/>
              <a:buNone/>
            </a:pP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&gt;&gt;&gt;mibox2=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mibox</a:t>
            </a:r>
            <a:endParaRPr lang="es-ES" sz="1800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&gt;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&gt;&gt; 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mibox2.grow_rectangle(50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, 100)</a:t>
            </a:r>
          </a:p>
          <a:p>
            <a:pPr lvl="1">
              <a:buFont typeface="Verdana" charset="0"/>
              <a:buNone/>
            </a:pP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1800" i="1" dirty="0" err="1" smtClean="0">
                <a:solidFill>
                  <a:srgbClr val="6666FF"/>
                </a:solidFill>
                <a:latin typeface="Calibri" charset="0"/>
              </a:rPr>
              <a:t>mibox</a:t>
            </a:r>
            <a:endParaRPr lang="es-ES" sz="1800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110 210 # han 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cambiado 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los valores 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de los atributos! </a:t>
            </a:r>
            <a:r>
              <a:rPr lang="es-ES" sz="1800" i="1" dirty="0" err="1">
                <a:solidFill>
                  <a:srgbClr val="6666FF"/>
                </a:solidFill>
                <a:latin typeface="Calibri" charset="0"/>
              </a:rPr>
              <a:t>Rect</a:t>
            </a:r>
            <a:r>
              <a:rPr lang="es-ES" sz="1800" i="1" dirty="0">
                <a:solidFill>
                  <a:srgbClr val="6666FF"/>
                </a:solidFill>
                <a:latin typeface="Calibri" charset="0"/>
              </a:rPr>
              <a:t> es alias de box</a:t>
            </a:r>
            <a:r>
              <a:rPr lang="es-ES" sz="1800" i="1" dirty="0" smtClean="0">
                <a:solidFill>
                  <a:srgbClr val="6666FF"/>
                </a:solidFill>
                <a:latin typeface="Calibri" charset="0"/>
              </a:rPr>
              <a:t>!</a:t>
            </a:r>
            <a:endParaRPr lang="es-ES" sz="18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7C1A9F3-D63C-1E45-A2A0-E2AF01D186A3}" type="slidenum">
              <a:rPr lang="es-ES_tradnl">
                <a:solidFill>
                  <a:srgbClr val="A7A399"/>
                </a:solidFill>
              </a:rPr>
              <a:pPr eaLnBrk="1" hangingPunct="1"/>
              <a:t>33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87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Copiar objetos</a:t>
            </a:r>
          </a:p>
        </p:txBody>
      </p:sp>
      <p:sp>
        <p:nvSpPr>
          <p:cNvPr id="20483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>
                <a:latin typeface="Calibri" charset="0"/>
              </a:rPr>
              <a:t>Utilizar el </a:t>
            </a:r>
            <a:r>
              <a:rPr lang="es-ES" dirty="0" err="1">
                <a:latin typeface="Calibri" charset="0"/>
              </a:rPr>
              <a:t>aliasing</a:t>
            </a:r>
            <a:r>
              <a:rPr lang="es-ES" dirty="0">
                <a:latin typeface="Calibri" charset="0"/>
              </a:rPr>
              <a:t> puede ser confuso, no darnos cuenta de los cambios de valores de los objetos. </a:t>
            </a:r>
          </a:p>
          <a:p>
            <a:r>
              <a:rPr lang="es-ES" dirty="0">
                <a:latin typeface="Calibri" charset="0"/>
              </a:rPr>
              <a:t>Alternativa: copiar los objetos!</a:t>
            </a:r>
          </a:p>
          <a:p>
            <a:pPr>
              <a:buNone/>
            </a:pP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&gt;&gt;&gt; mibox2 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es-ES" sz="2000" i="1" dirty="0" err="1" smtClean="0">
                <a:solidFill>
                  <a:srgbClr val="6666FF"/>
                </a:solidFill>
                <a:latin typeface="Calibri" charset="0"/>
              </a:rPr>
              <a:t>mibox</a:t>
            </a:r>
            <a:endParaRPr lang="es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sz="2000" i="1" dirty="0" err="1" smtClean="0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mibox2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is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2000" i="1" dirty="0" err="1" smtClean="0">
                <a:solidFill>
                  <a:srgbClr val="6666FF"/>
                </a:solidFill>
                <a:latin typeface="Calibri" charset="0"/>
              </a:rPr>
              <a:t>mibox</a:t>
            </a: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True</a:t>
            </a:r>
            <a:endParaRPr lang="es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sz="2000" i="1" dirty="0" err="1" smtClean="0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mibox2==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mibox</a:t>
            </a:r>
            <a:endParaRPr lang="es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True</a:t>
            </a:r>
          </a:p>
          <a:p>
            <a:pPr>
              <a:buNone/>
            </a:pPr>
            <a:r>
              <a:rPr lang="es-ES" sz="2000" b="1" dirty="0">
                <a:solidFill>
                  <a:srgbClr val="FF0000"/>
                </a:solidFill>
                <a:latin typeface="Calibri" charset="0"/>
              </a:rPr>
              <a:t>Comprueba la identidad, </a:t>
            </a:r>
            <a:endParaRPr lang="es-ES" sz="2000" b="1" dirty="0" smtClean="0">
              <a:solidFill>
                <a:srgbClr val="FF0000"/>
              </a:solidFill>
              <a:latin typeface="Calibri" charset="0"/>
            </a:endParaRPr>
          </a:p>
          <a:p>
            <a:pPr>
              <a:buNone/>
            </a:pPr>
            <a:r>
              <a:rPr lang="es-ES" sz="2000" b="1" dirty="0" smtClean="0">
                <a:solidFill>
                  <a:srgbClr val="FF0000"/>
                </a:solidFill>
                <a:latin typeface="Calibri" charset="0"/>
              </a:rPr>
              <a:t>no </a:t>
            </a:r>
            <a:r>
              <a:rPr lang="es-ES" sz="2000" b="1" dirty="0">
                <a:solidFill>
                  <a:srgbClr val="FF0000"/>
                </a:solidFill>
                <a:latin typeface="Calibri" charset="0"/>
              </a:rPr>
              <a:t>la equivalencia</a:t>
            </a:r>
            <a:r>
              <a:rPr lang="es-ES" sz="2000" b="1" dirty="0" smtClean="0">
                <a:solidFill>
                  <a:srgbClr val="FF0000"/>
                </a:solidFill>
                <a:latin typeface="Calibri" charset="0"/>
              </a:rPr>
              <a:t>!</a:t>
            </a:r>
            <a:endParaRPr lang="es-ES" sz="20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dirty="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 dirty="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056F3708-A63F-D54B-92D8-4E85C613361D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34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139952" y="45091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&gt;&gt;&gt; mibox2 =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copy.copy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mibox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 mibox2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is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mibox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False</a:t>
            </a:r>
          </a:p>
          <a:p>
            <a:pPr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 mibox2==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mibox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False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947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Hacer copia</a:t>
            </a:r>
          </a:p>
        </p:txBody>
      </p:sp>
      <p:sp>
        <p:nvSpPr>
          <p:cNvPr id="21507" name="2 Marcador de contenido"/>
          <p:cNvSpPr>
            <a:spLocks noGrp="1"/>
          </p:cNvSpPr>
          <p:nvPr>
            <p:ph idx="1"/>
          </p:nvPr>
        </p:nvSpPr>
        <p:spPr>
          <a:xfrm>
            <a:off x="468313" y="1341438"/>
            <a:ext cx="8183562" cy="4187825"/>
          </a:xfrm>
        </p:spPr>
        <p:txBody>
          <a:bodyPr/>
          <a:lstStyle/>
          <a:p>
            <a:pPr lvl="1"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mibox2 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copy.copy</a:t>
            </a: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i="1" dirty="0" err="1" smtClean="0">
                <a:solidFill>
                  <a:srgbClr val="6666FF"/>
                </a:solidFill>
                <a:latin typeface="Calibri" charset="0"/>
              </a:rPr>
              <a:t>mibox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lvl="1"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mibox2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is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i="1" dirty="0" err="1" smtClean="0">
                <a:solidFill>
                  <a:srgbClr val="6666FF"/>
                </a:solidFill>
                <a:latin typeface="Calibri" charset="0"/>
              </a:rPr>
              <a:t>mibox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False</a:t>
            </a:r>
          </a:p>
          <a:p>
            <a:pPr lvl="1"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mibox2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.corner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is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i="1" dirty="0" err="1" smtClean="0">
                <a:solidFill>
                  <a:srgbClr val="6666FF"/>
                </a:solidFill>
                <a:latin typeface="Calibri" charset="0"/>
              </a:rPr>
              <a:t>mibox.corner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True</a:t>
            </a:r>
          </a:p>
          <a:p>
            <a:pPr>
              <a:buFont typeface="Wingdings 2" charset="0"/>
              <a:buNone/>
            </a:pPr>
            <a:endParaRPr lang="es-ES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b="1" dirty="0" smtClean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b="1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b="1" dirty="0" smtClean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b="1" dirty="0" err="1" smtClean="0">
                <a:latin typeface="Calibri" charset="0"/>
              </a:rPr>
              <a:t>copy.copy</a:t>
            </a:r>
            <a:r>
              <a:rPr lang="es-ES" b="1" dirty="0" smtClean="0">
                <a:latin typeface="Calibri" charset="0"/>
              </a:rPr>
              <a:t> </a:t>
            </a:r>
            <a:r>
              <a:rPr lang="es-ES" b="1" dirty="0">
                <a:latin typeface="Calibri" charset="0"/>
              </a:rPr>
              <a:t>copia los valores simples pero no los atributos </a:t>
            </a:r>
            <a:r>
              <a:rPr lang="es-ES" b="1" dirty="0" err="1">
                <a:latin typeface="Calibri" charset="0"/>
              </a:rPr>
              <a:t>encrustados</a:t>
            </a:r>
            <a:r>
              <a:rPr lang="es-ES" b="1" dirty="0">
                <a:latin typeface="Calibri" charset="0"/>
              </a:rPr>
              <a:t>! Copia débil (</a:t>
            </a:r>
            <a:r>
              <a:rPr lang="es-ES" b="1" dirty="0" err="1">
                <a:latin typeface="Calibri" charset="0"/>
              </a:rPr>
              <a:t>shallow</a:t>
            </a:r>
            <a:r>
              <a:rPr lang="es-ES" b="1" dirty="0">
                <a:latin typeface="Calibri" charset="0"/>
              </a:rPr>
              <a:t> </a:t>
            </a:r>
            <a:r>
              <a:rPr lang="es-ES" b="1" dirty="0" err="1">
                <a:latin typeface="Calibri" charset="0"/>
              </a:rPr>
              <a:t>copy</a:t>
            </a:r>
            <a:r>
              <a:rPr lang="es-ES" b="1" dirty="0" smtClean="0">
                <a:latin typeface="Calibri" charset="0"/>
              </a:rPr>
              <a:t>)</a:t>
            </a:r>
            <a:endParaRPr lang="es-ES" b="1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2EC0EEC2-139F-0E4F-B4F9-5CEA81DDCC8F}" type="slidenum">
              <a:rPr lang="es-ES_tradnl">
                <a:solidFill>
                  <a:srgbClr val="A7A399"/>
                </a:solidFill>
              </a:rPr>
              <a:pPr eaLnBrk="1" hangingPunct="1"/>
              <a:t>35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215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9" t="34077" r="16711" b="53125"/>
          <a:stretch>
            <a:fillRect/>
          </a:stretch>
        </p:blipFill>
        <p:spPr bwMode="auto">
          <a:xfrm>
            <a:off x="4067944" y="3212976"/>
            <a:ext cx="4105151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467544" y="4797152"/>
            <a:ext cx="8280400" cy="720725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2308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Copia profunda (deep copy)</a:t>
            </a:r>
          </a:p>
        </p:txBody>
      </p:sp>
      <p:sp>
        <p:nvSpPr>
          <p:cNvPr id="22531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 lvl="1"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mibox2 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es-ES" i="1" dirty="0" err="1">
                <a:solidFill>
                  <a:srgbClr val="FF0000"/>
                </a:solidFill>
                <a:latin typeface="Calibri" charset="0"/>
              </a:rPr>
              <a:t>copy.deepcopy</a:t>
            </a: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i="1" dirty="0" err="1" smtClean="0">
                <a:solidFill>
                  <a:srgbClr val="6666FF"/>
                </a:solidFill>
                <a:latin typeface="Calibri" charset="0"/>
              </a:rPr>
              <a:t>mibox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lvl="1"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mibox2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is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i="1" dirty="0" err="1" smtClean="0">
                <a:solidFill>
                  <a:srgbClr val="6666FF"/>
                </a:solidFill>
                <a:latin typeface="Calibri" charset="0"/>
              </a:rPr>
              <a:t>mibox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False</a:t>
            </a:r>
          </a:p>
          <a:p>
            <a:pPr lvl="1"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i="1" dirty="0" smtClean="0">
                <a:solidFill>
                  <a:srgbClr val="6666FF"/>
                </a:solidFill>
                <a:latin typeface="Calibri" charset="0"/>
              </a:rPr>
              <a:t>mibox2.corner </a:t>
            </a:r>
            <a:r>
              <a:rPr lang="es-ES" i="1" dirty="0" err="1">
                <a:solidFill>
                  <a:srgbClr val="6666FF"/>
                </a:solidFill>
                <a:latin typeface="Calibri" charset="0"/>
              </a:rPr>
              <a:t>is</a:t>
            </a:r>
            <a:r>
              <a:rPr lang="es-ES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i="1" dirty="0" err="1" smtClean="0">
                <a:solidFill>
                  <a:srgbClr val="6666FF"/>
                </a:solidFill>
                <a:latin typeface="Calibri" charset="0"/>
              </a:rPr>
              <a:t>mibox.corner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pPr lvl="1">
              <a:buNone/>
            </a:pPr>
            <a:r>
              <a:rPr lang="es-ES" i="1" dirty="0">
                <a:solidFill>
                  <a:srgbClr val="6666FF"/>
                </a:solidFill>
                <a:latin typeface="Calibri" charset="0"/>
              </a:rPr>
              <a:t>False</a:t>
            </a:r>
          </a:p>
          <a:p>
            <a:pPr>
              <a:buFont typeface="Wingdings 2" charset="0"/>
              <a:buNone/>
            </a:pPr>
            <a:endParaRPr lang="es-ES" sz="2000" dirty="0" smtClean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dirty="0" smtClean="0">
                <a:latin typeface="Calibri" charset="0"/>
              </a:rPr>
              <a:t>mibox2 </a:t>
            </a:r>
            <a:r>
              <a:rPr lang="es-ES" sz="2000" dirty="0">
                <a:latin typeface="Calibri" charset="0"/>
              </a:rPr>
              <a:t>and </a:t>
            </a:r>
            <a:r>
              <a:rPr lang="es-ES" sz="2000" dirty="0" err="1" smtClean="0">
                <a:latin typeface="Calibri" charset="0"/>
              </a:rPr>
              <a:t>mibox</a:t>
            </a:r>
            <a:r>
              <a:rPr lang="es-ES" sz="2000" dirty="0" smtClean="0">
                <a:latin typeface="Calibri" charset="0"/>
              </a:rPr>
              <a:t> </a:t>
            </a:r>
            <a:r>
              <a:rPr lang="es-ES" sz="2000" dirty="0">
                <a:latin typeface="Calibri" charset="0"/>
              </a:rPr>
              <a:t>are </a:t>
            </a:r>
            <a:r>
              <a:rPr lang="es-ES" sz="2000" dirty="0" err="1">
                <a:latin typeface="Calibri" charset="0"/>
              </a:rPr>
              <a:t>completely</a:t>
            </a:r>
            <a:r>
              <a:rPr lang="es-ES" sz="2000" dirty="0">
                <a:latin typeface="Calibri" charset="0"/>
              </a:rPr>
              <a:t> </a:t>
            </a:r>
            <a:r>
              <a:rPr lang="es-ES" sz="2000" dirty="0" err="1">
                <a:latin typeface="Calibri" charset="0"/>
              </a:rPr>
              <a:t>separate</a:t>
            </a:r>
            <a:r>
              <a:rPr lang="es-ES" sz="2000" dirty="0">
                <a:latin typeface="Calibri" charset="0"/>
              </a:rPr>
              <a:t> </a:t>
            </a:r>
            <a:r>
              <a:rPr lang="es-ES" sz="2000" dirty="0" err="1" smtClean="0">
                <a:latin typeface="Calibri" charset="0"/>
              </a:rPr>
              <a:t>objects</a:t>
            </a:r>
            <a:r>
              <a:rPr lang="es-ES" sz="2000" dirty="0" smtClean="0">
                <a:latin typeface="Calibri" charset="0"/>
              </a:rPr>
              <a:t>.</a:t>
            </a:r>
          </a:p>
          <a:p>
            <a:pPr>
              <a:buFont typeface="Wingdings 2" charset="0"/>
              <a:buNone/>
            </a:pPr>
            <a:endParaRPr lang="es-ES" sz="2000" dirty="0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sz="2000" dirty="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dirty="0" err="1">
                <a:latin typeface="Calibri" charset="0"/>
              </a:rPr>
              <a:t>Df</a:t>
            </a:r>
            <a:r>
              <a:rPr lang="es-ES" sz="2000" dirty="0">
                <a:latin typeface="Calibri" charset="0"/>
              </a:rPr>
              <a:t>. La copia profunda copia recursivamente todos los atributos </a:t>
            </a:r>
            <a:r>
              <a:rPr lang="es-ES" sz="2000" dirty="0" err="1">
                <a:latin typeface="Calibri" charset="0"/>
              </a:rPr>
              <a:t>encrustados</a:t>
            </a:r>
            <a:r>
              <a:rPr lang="es-ES" sz="2000" dirty="0">
                <a:latin typeface="Calibri" charset="0"/>
              </a:rPr>
              <a:t>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C66138E1-F316-D94D-B95F-E1E35FCC5157}" type="slidenum">
              <a:rPr lang="es-ES_tradnl">
                <a:solidFill>
                  <a:srgbClr val="A7A399"/>
                </a:solidFill>
              </a:rPr>
              <a:pPr eaLnBrk="1" hangingPunct="1"/>
              <a:t>36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11560" y="4509120"/>
            <a:ext cx="7921625" cy="79216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9" t="34077" r="30741" b="53125"/>
          <a:stretch/>
        </p:blipFill>
        <p:spPr bwMode="auto">
          <a:xfrm>
            <a:off x="6156176" y="764704"/>
            <a:ext cx="2399096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5" t="34077" r="16711" b="53125"/>
          <a:stretch/>
        </p:blipFill>
        <p:spPr bwMode="auto">
          <a:xfrm>
            <a:off x="6175074" y="1844824"/>
            <a:ext cx="2430069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81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Clases </a:t>
            </a:r>
            <a:r>
              <a:rPr lang="es-ES" dirty="0">
                <a:latin typeface="Calibri" charset="0"/>
              </a:rPr>
              <a:t>y </a:t>
            </a:r>
            <a:r>
              <a:rPr lang="es-ES" dirty="0" smtClean="0">
                <a:latin typeface="Calibri" charset="0"/>
              </a:rPr>
              <a:t>objetos</a:t>
            </a:r>
            <a:endParaRPr lang="es-ES" dirty="0">
              <a:latin typeface="Calibri" charset="0"/>
            </a:endParaRPr>
          </a:p>
          <a:p>
            <a:r>
              <a:rPr lang="es-ES" dirty="0">
                <a:latin typeface="Calibri" charset="0"/>
              </a:rPr>
              <a:t>Clases y </a:t>
            </a:r>
            <a:r>
              <a:rPr lang="es-ES" dirty="0" smtClean="0">
                <a:latin typeface="Calibri" charset="0"/>
              </a:rPr>
              <a:t>funciones</a:t>
            </a:r>
            <a:endParaRPr lang="es-ES" dirty="0">
              <a:latin typeface="Calibri" charset="0"/>
            </a:endParaRPr>
          </a:p>
          <a:p>
            <a:r>
              <a:rPr lang="es-ES" dirty="0">
                <a:latin typeface="Calibri" charset="0"/>
              </a:rPr>
              <a:t>Clases y </a:t>
            </a:r>
            <a:r>
              <a:rPr lang="es-ES" dirty="0" smtClean="0">
                <a:latin typeface="Calibri" charset="0"/>
              </a:rPr>
              <a:t>atributos (métodos y datos)</a:t>
            </a:r>
          </a:p>
          <a:p>
            <a:pPr lvl="1"/>
            <a:r>
              <a:rPr lang="es-ES" dirty="0" smtClean="0">
                <a:latin typeface="Calibri" charset="0"/>
              </a:rPr>
              <a:t>Métodos</a:t>
            </a:r>
          </a:p>
          <a:p>
            <a:pPr lvl="1"/>
            <a:r>
              <a:rPr lang="es-ES" dirty="0" smtClean="0">
                <a:latin typeface="Calibri" charset="0"/>
              </a:rPr>
              <a:t>Constructor</a:t>
            </a:r>
          </a:p>
          <a:p>
            <a:pPr lvl="1"/>
            <a:r>
              <a:rPr lang="es-ES" dirty="0" smtClean="0">
                <a:latin typeface="Calibri" charset="0"/>
              </a:rPr>
              <a:t>Datos</a:t>
            </a:r>
          </a:p>
          <a:p>
            <a:pPr lvl="1"/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Sobrecarga de métodos</a:t>
            </a:r>
            <a:endParaRPr lang="es-ES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Clases mutables y copias</a:t>
            </a:r>
            <a:endParaRPr lang="es-ES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>
                <a:solidFill>
                  <a:srgbClr val="FF0000"/>
                </a:solidFill>
                <a:latin typeface="Calibri" charset="0"/>
              </a:rPr>
              <a:t>Herencia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37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34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23888"/>
          </a:xfrm>
        </p:spPr>
        <p:txBody>
          <a:bodyPr/>
          <a:lstStyle/>
          <a:p>
            <a:r>
              <a:rPr lang="es-E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Herencia</a:t>
            </a:r>
            <a:endParaRPr lang="es-ES" dirty="0">
              <a:effectLst>
                <a:outerShdw blurRad="38100" dist="38100" dir="2700000" algn="tl">
                  <a:srgbClr val="000000"/>
                </a:outerShdw>
              </a:effectLst>
              <a:latin typeface="Calibri" charset="0"/>
            </a:endParaRPr>
          </a:p>
        </p:txBody>
      </p:sp>
      <p:sp>
        <p:nvSpPr>
          <p:cNvPr id="43011" name="2 Marcador de contenido"/>
          <p:cNvSpPr>
            <a:spLocks noGrp="1"/>
          </p:cNvSpPr>
          <p:nvPr>
            <p:ph idx="1"/>
          </p:nvPr>
        </p:nvSpPr>
        <p:spPr>
          <a:xfrm>
            <a:off x="500063" y="1052513"/>
            <a:ext cx="8183562" cy="4187825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Juego de </a:t>
            </a:r>
            <a:r>
              <a:rPr lang="es-ES" dirty="0" err="1" smtClean="0">
                <a:latin typeface="Calibri" charset="0"/>
              </a:rPr>
              <a:t>Poker</a:t>
            </a:r>
            <a:r>
              <a:rPr lang="es-ES" dirty="0" smtClean="0">
                <a:latin typeface="Calibri" charset="0"/>
              </a:rPr>
              <a:t> (</a:t>
            </a:r>
            <a:r>
              <a:rPr lang="es-ES" dirty="0" err="1" smtClean="0">
                <a:latin typeface="Calibri" charset="0"/>
              </a:rPr>
              <a:t>wikipedia.org</a:t>
            </a:r>
            <a:r>
              <a:rPr lang="es-ES" dirty="0" smtClean="0">
                <a:latin typeface="Calibri" charset="0"/>
              </a:rPr>
              <a:t>/wiki/</a:t>
            </a:r>
            <a:r>
              <a:rPr lang="es-ES" dirty="0" err="1" smtClean="0">
                <a:latin typeface="Calibri" charset="0"/>
              </a:rPr>
              <a:t>Poker</a:t>
            </a:r>
            <a:r>
              <a:rPr lang="es-ES" dirty="0" smtClean="0">
                <a:latin typeface="Calibri" charset="0"/>
              </a:rPr>
              <a:t>)</a:t>
            </a:r>
          </a:p>
          <a:p>
            <a:pPr lvl="1"/>
            <a:r>
              <a:rPr lang="es-ES" dirty="0" smtClean="0">
                <a:latin typeface="Calibri" charset="0"/>
              </a:rPr>
              <a:t>Tenemos</a:t>
            </a:r>
            <a:r>
              <a:rPr lang="es-ES" dirty="0">
                <a:latin typeface="Calibri" charset="0"/>
              </a:rPr>
              <a:t>: </a:t>
            </a:r>
            <a:r>
              <a:rPr lang="es-ES" dirty="0" err="1">
                <a:latin typeface="Calibri" charset="0"/>
              </a:rPr>
              <a:t>Suit</a:t>
            </a:r>
            <a:r>
              <a:rPr lang="es-ES" dirty="0">
                <a:latin typeface="Calibri" charset="0"/>
              </a:rPr>
              <a:t> (palo): Es</a:t>
            </a:r>
            <a:r>
              <a:rPr lang="en-US" dirty="0" err="1">
                <a:latin typeface="Calibri" charset="0"/>
              </a:rPr>
              <a:t>padas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Corazones</a:t>
            </a:r>
            <a:r>
              <a:rPr lang="en-US" dirty="0">
                <a:latin typeface="Calibri" charset="0"/>
              </a:rPr>
              <a:t>, Diamantes, y </a:t>
            </a:r>
            <a:r>
              <a:rPr lang="en-US" dirty="0" err="1">
                <a:latin typeface="Calibri" charset="0"/>
              </a:rPr>
              <a:t>Tréboles</a:t>
            </a:r>
            <a:r>
              <a:rPr lang="en-US" dirty="0">
                <a:latin typeface="Calibri" charset="0"/>
              </a:rPr>
              <a:t>, </a:t>
            </a:r>
          </a:p>
          <a:p>
            <a:pPr lvl="1"/>
            <a:r>
              <a:rPr lang="en-US" dirty="0">
                <a:latin typeface="Calibri" charset="0"/>
              </a:rPr>
              <a:t>Rank (</a:t>
            </a:r>
            <a:r>
              <a:rPr lang="en-US" dirty="0" err="1">
                <a:latin typeface="Calibri" charset="0"/>
              </a:rPr>
              <a:t>número</a:t>
            </a:r>
            <a:r>
              <a:rPr lang="en-US" dirty="0">
                <a:latin typeface="Calibri" charset="0"/>
              </a:rPr>
              <a:t>): As, 2, 3, 4, 5, 6, 7, 8, 9, 10, </a:t>
            </a:r>
            <a:r>
              <a:rPr lang="en-US" dirty="0" err="1">
                <a:latin typeface="Calibri" charset="0"/>
              </a:rPr>
              <a:t>comodí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reina</a:t>
            </a:r>
            <a:r>
              <a:rPr lang="en-US" dirty="0">
                <a:latin typeface="Calibri" charset="0"/>
              </a:rPr>
              <a:t>, y el </a:t>
            </a:r>
            <a:r>
              <a:rPr lang="en-US" dirty="0" err="1">
                <a:latin typeface="Calibri" charset="0"/>
              </a:rPr>
              <a:t>rey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 err="1">
                <a:latin typeface="Calibri" charset="0"/>
              </a:rPr>
              <a:t>Consideramos</a:t>
            </a:r>
            <a:r>
              <a:rPr lang="en-US" dirty="0">
                <a:latin typeface="Calibri" charset="0"/>
              </a:rPr>
              <a:t> : </a:t>
            </a:r>
          </a:p>
          <a:p>
            <a:pPr lvl="2"/>
            <a:r>
              <a:rPr lang="en-US" dirty="0">
                <a:latin typeface="Calibri" charset="0"/>
              </a:rPr>
              <a:t>Spades → 3</a:t>
            </a:r>
          </a:p>
          <a:p>
            <a:pPr lvl="2"/>
            <a:r>
              <a:rPr lang="en-US" dirty="0">
                <a:latin typeface="Calibri" charset="0"/>
              </a:rPr>
              <a:t>Hearts → 2</a:t>
            </a:r>
          </a:p>
          <a:p>
            <a:pPr lvl="2"/>
            <a:r>
              <a:rPr lang="en-US" dirty="0">
                <a:latin typeface="Calibri" charset="0"/>
              </a:rPr>
              <a:t>Diamonds → 1</a:t>
            </a:r>
          </a:p>
          <a:p>
            <a:pPr lvl="2"/>
            <a:r>
              <a:rPr lang="en-US" dirty="0">
                <a:latin typeface="Calibri" charset="0"/>
              </a:rPr>
              <a:t>Clubs → 0</a:t>
            </a:r>
          </a:p>
          <a:p>
            <a:pPr lvl="2"/>
            <a:endParaRPr lang="en-US" dirty="0">
              <a:latin typeface="Calibri" charset="0"/>
            </a:endParaRP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class Card(object):</a:t>
            </a: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"""represents a standard playing card."""</a:t>
            </a: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__(self, suit=0, rank=2):</a:t>
            </a: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	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self.suit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 = suit</a:t>
            </a:r>
          </a:p>
          <a:p>
            <a:pPr lvl="2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	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self.rank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 = rank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326E0B7-23E0-594D-BEB9-2518C0F199C9}" type="slidenum">
              <a:rPr lang="es-ES_tradnl">
                <a:solidFill>
                  <a:srgbClr val="A7A399"/>
                </a:solidFill>
              </a:rPr>
              <a:pPr eaLnBrk="1" hangingPunct="1"/>
              <a:t>38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43015" name="6 Rectángulo"/>
          <p:cNvSpPr>
            <a:spLocks noChangeArrowheads="1"/>
          </p:cNvSpPr>
          <p:nvPr/>
        </p:nvSpPr>
        <p:spPr bwMode="auto">
          <a:xfrm>
            <a:off x="4572000" y="3141663"/>
            <a:ext cx="4572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Jack 7→ 11</a:t>
            </a:r>
          </a:p>
          <a:p>
            <a:r>
              <a:rPr lang="en-US"/>
              <a:t>Queen 7→ 12</a:t>
            </a:r>
          </a:p>
          <a:p>
            <a:r>
              <a:rPr lang="en-US"/>
              <a:t>King 7→ 13</a:t>
            </a: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Atributos de la clase</a:t>
            </a:r>
          </a:p>
        </p:txBody>
      </p:sp>
      <p:sp>
        <p:nvSpPr>
          <p:cNvPr id="44035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 i="1">
                <a:solidFill>
                  <a:srgbClr val="6666FF"/>
                </a:solidFill>
                <a:latin typeface="Calibri" charset="0"/>
              </a:rPr>
              <a:t># inside class Card: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6666FF"/>
                </a:solidFill>
                <a:latin typeface="Calibri" charset="0"/>
              </a:rPr>
              <a:t>suit_names = ['Clubs', 'Diamonds', 'Hearts', 'Spades']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6666FF"/>
                </a:solidFill>
                <a:latin typeface="Calibri" charset="0"/>
              </a:rPr>
              <a:t>rank_names = [None, 'Ace', '2', '3', '4', '5', '6', '7',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6666FF"/>
                </a:solidFill>
                <a:latin typeface="Calibri" charset="0"/>
              </a:rPr>
              <a:t>		'8', '9', '10', 'Jack', 'Queen', 'King']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6666FF"/>
                </a:solidFill>
                <a:latin typeface="Calibri" charset="0"/>
              </a:rPr>
              <a:t>def __str__(self):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6666FF"/>
                </a:solidFill>
                <a:latin typeface="Calibri" charset="0"/>
              </a:rPr>
              <a:t>		return '%s of %s' % (Card.rank_names[self.rank],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6666FF"/>
                </a:solidFill>
                <a:latin typeface="Calibri" charset="0"/>
              </a:rPr>
              <a:t>			Card.suit_names[self.suit])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&gt;&gt;&gt; card1 = Card(2, 11)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&gt;&gt;&gt; print card1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Jack of Hearts</a:t>
            </a:r>
            <a:endParaRPr lang="es-ES" sz="2000" i="1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94297BE8-2C48-5D4B-A9A7-EA9355C925C2}" type="slidenum">
              <a:rPr lang="es-ES_tradnl">
                <a:solidFill>
                  <a:srgbClr val="A7A399"/>
                </a:solidFill>
              </a:rPr>
              <a:pPr eaLnBrk="1" hangingPunct="1"/>
              <a:t>39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Tipo de Datos Abstracto</a:t>
            </a:r>
            <a:endParaRPr lang="ca-ES">
              <a:effectLst/>
              <a:latin typeface="Calibri" charset="0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sz="2000">
                <a:latin typeface="Calibri" charset="0"/>
              </a:rPr>
              <a:t>Tipo de Datos Abstracto (TDA) – descripción lógica sobre:</a:t>
            </a:r>
          </a:p>
          <a:p>
            <a:pPr lvl="1"/>
            <a:r>
              <a:rPr lang="es-ES" sz="1800">
                <a:latin typeface="Calibri" charset="0"/>
              </a:rPr>
              <a:t>El estado del objeto (sus datos)</a:t>
            </a:r>
          </a:p>
          <a:p>
            <a:pPr lvl="1"/>
            <a:r>
              <a:rPr lang="es-ES" sz="1800">
                <a:latin typeface="Calibri" charset="0"/>
              </a:rPr>
              <a:t>Los métodos del objeto (qué puede hacer).</a:t>
            </a:r>
          </a:p>
          <a:p>
            <a:pPr lvl="1"/>
            <a:r>
              <a:rPr lang="es-ES" sz="1800">
                <a:latin typeface="Calibri" charset="0"/>
              </a:rPr>
              <a:t>Se implementa a través de las clases.</a:t>
            </a:r>
          </a:p>
          <a:p>
            <a:pPr lvl="1"/>
            <a:endParaRPr lang="es-ES" sz="18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i="1">
                <a:latin typeface="Calibri" charset="0"/>
              </a:rPr>
              <a:t>Un objeto es un tipo de datos abstracto que contiene algo y define qué se puede operar con este “algo”</a:t>
            </a:r>
            <a:r>
              <a:rPr lang="es-ES" sz="2000">
                <a:latin typeface="Calibri" charset="0"/>
              </a:rPr>
              <a:t>.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 lvl="1">
              <a:buFont typeface="Wingdings 2" charset="0"/>
              <a:buNone/>
            </a:pPr>
            <a:r>
              <a:rPr lang="es-ES" sz="1600" b="1">
                <a:latin typeface="Calibri" charset="0"/>
              </a:rPr>
              <a:t>1. Una colección de información relevante.</a:t>
            </a:r>
          </a:p>
          <a:p>
            <a:pPr lvl="1">
              <a:buFont typeface="Wingdings 2" charset="0"/>
              <a:buNone/>
            </a:pPr>
            <a:r>
              <a:rPr lang="es-ES" sz="1600" b="1">
                <a:latin typeface="Calibri" charset="0"/>
              </a:rPr>
              <a:t>2. Un conjunto de operaciones para manipular esta información.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La información está guardada en variables objetos (instancias de las clases).</a:t>
            </a:r>
          </a:p>
          <a:p>
            <a:endParaRPr lang="ca-ES" sz="2000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Comparar las cartas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9024B02-617E-0B4E-92DE-B24696C7F6A5}" type="slidenum">
              <a:rPr lang="es-ES_tradnl">
                <a:solidFill>
                  <a:srgbClr val="A7A399"/>
                </a:solidFill>
              </a:rPr>
              <a:pPr eaLnBrk="1" hangingPunct="1"/>
              <a:t>40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450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4" t="42632" r="17398" b="22980"/>
          <a:stretch>
            <a:fillRect/>
          </a:stretch>
        </p:blipFill>
        <p:spPr>
          <a:xfrm>
            <a:off x="6156325" y="3716338"/>
            <a:ext cx="1800225" cy="1439862"/>
          </a:xfrm>
          <a:noFill/>
        </p:spPr>
      </p:pic>
      <p:sp>
        <p:nvSpPr>
          <p:cNvPr id="45063" name="7 CuadroTexto"/>
          <p:cNvSpPr txBox="1">
            <a:spLocks noChangeArrowheads="1"/>
          </p:cNvSpPr>
          <p:nvPr/>
        </p:nvSpPr>
        <p:spPr bwMode="auto">
          <a:xfrm>
            <a:off x="5003800" y="5157788"/>
            <a:ext cx="3541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"/>
              <a:t>La clase Card y una instancia</a:t>
            </a:r>
          </a:p>
        </p:txBody>
      </p:sp>
      <p:sp>
        <p:nvSpPr>
          <p:cNvPr id="45064" name="8 CuadroTexto"/>
          <p:cNvSpPr txBox="1">
            <a:spLocks noChangeArrowheads="1"/>
          </p:cNvSpPr>
          <p:nvPr/>
        </p:nvSpPr>
        <p:spPr bwMode="auto">
          <a:xfrm>
            <a:off x="684213" y="1484313"/>
            <a:ext cx="6985000" cy="438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" sz="1600"/>
              <a:t>Podemos sobrecargar el operador __comp__() para comparar las cartas: toma dos parámetros – self y uno más y retorna -1, 0, o 1 si el primero es más pequeño, igual o más grande que el segundo.</a:t>
            </a:r>
          </a:p>
          <a:p>
            <a:pPr eaLnBrk="1" hangingPunct="1"/>
            <a:endParaRPr lang="es-ES" sz="1600"/>
          </a:p>
          <a:p>
            <a:pPr eaLnBrk="1" hangingPunct="1"/>
            <a:r>
              <a:rPr lang="es-ES" sz="1600"/>
              <a:t>Consideremos un ranking de los palos (p.e. Es</a:t>
            </a:r>
            <a:r>
              <a:rPr lang="en-US" sz="1600"/>
              <a:t>padas, Corazones, Diamantes, y Tréboles</a:t>
            </a:r>
            <a:r>
              <a:rPr lang="es-ES" sz="1600"/>
              <a:t>):  </a:t>
            </a:r>
          </a:p>
          <a:p>
            <a:pPr eaLnBrk="1" hangingPunct="1"/>
            <a:endParaRPr lang="es-ES" sz="1600"/>
          </a:p>
          <a:p>
            <a:pPr eaLnBrk="1" hangingPunct="1"/>
            <a:r>
              <a:rPr lang="en-US" sz="1400" i="1">
                <a:solidFill>
                  <a:srgbClr val="6666FF"/>
                </a:solidFill>
              </a:rPr>
              <a:t># inside class Card:</a:t>
            </a:r>
          </a:p>
          <a:p>
            <a:pPr eaLnBrk="1" hangingPunct="1"/>
            <a:r>
              <a:rPr lang="en-US" sz="1400" i="1">
                <a:solidFill>
                  <a:srgbClr val="6666FF"/>
                </a:solidFill>
              </a:rPr>
              <a:t>def __cmp__(self, other):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# check the suits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if self.suit &gt; other.suit: return 1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if self.suit &lt; other.suit: return -1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# suits are the same... check ranks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if self.rank &gt; other.rank: return 1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if self.rank &lt; other.rank: return -1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# ranks are the same... it's a tie</a:t>
            </a:r>
          </a:p>
          <a:p>
            <a:pPr lvl="1" eaLnBrk="1" hangingPunct="1"/>
            <a:r>
              <a:rPr lang="en-US" sz="1400" i="1">
                <a:solidFill>
                  <a:srgbClr val="6666FF"/>
                </a:solidFill>
              </a:rPr>
              <a:t>return 0</a:t>
            </a:r>
            <a:endParaRPr lang="es-ES" sz="1400" i="1">
              <a:solidFill>
                <a:srgbClr val="6666FF"/>
              </a:solidFill>
            </a:endParaRPr>
          </a:p>
          <a:p>
            <a:pPr eaLnBrk="1" hangingPunct="1"/>
            <a:endParaRPr lang="es-ES" sz="1400" i="1">
              <a:solidFill>
                <a:srgbClr val="66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El juego de cartas</a:t>
            </a:r>
          </a:p>
        </p:txBody>
      </p:sp>
      <p:sp>
        <p:nvSpPr>
          <p:cNvPr id="4608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# inside class Card: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# implementación compacta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def __cmp__(self, other):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t1 = self.suit, self.rank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t2 = other.suit, other.rank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return cmp(t1, t2)</a:t>
            </a:r>
          </a:p>
          <a:p>
            <a:pPr>
              <a:buFont typeface="Wingdings 2" charset="0"/>
              <a:buNone/>
            </a:pPr>
            <a:endParaRPr lang="en-US" i="1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Utilizamos la definición preimplementada del operador cmp!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E4F1628-C3C3-204B-89EB-CFFD782CB366}" type="slidenum">
              <a:rPr lang="es-ES_tradnl">
                <a:solidFill>
                  <a:srgbClr val="A7A399"/>
                </a:solidFill>
              </a:rPr>
              <a:pPr eaLnBrk="1" hangingPunct="1"/>
              <a:t>41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Baraja</a:t>
            </a:r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class Deck(object):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def __init__(self):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	self.cards = []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	for suit in range(4):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		for rank in range(1, 14):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			card = Card(suit, rank)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			self.cards.append(card)</a:t>
            </a:r>
            <a:endParaRPr lang="es-ES" i="1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4609208-68D5-0F44-AD78-2744E05DAA3B}" type="slidenum">
              <a:rPr lang="es-ES_tradnl">
                <a:solidFill>
                  <a:srgbClr val="A7A399"/>
                </a:solidFill>
              </a:rPr>
              <a:pPr eaLnBrk="1" hangingPunct="1"/>
              <a:t>42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Imprimiendo la baraja</a:t>
            </a:r>
          </a:p>
        </p:txBody>
      </p:sp>
      <p:sp>
        <p:nvSpPr>
          <p:cNvPr id="48131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#inside class Deck: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def __str__(self):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res = []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for card in self.cards: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	res.append(str(card))</a:t>
            </a:r>
          </a:p>
          <a:p>
            <a:pPr>
              <a:buFont typeface="Wingdings 2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	return '\n'.join(res)</a:t>
            </a:r>
          </a:p>
          <a:p>
            <a:pPr>
              <a:buFont typeface="Wingdings 2" charset="0"/>
              <a:buNone/>
            </a:pPr>
            <a:endParaRPr lang="es-ES" i="1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3AB2D62-63DC-CA4B-B593-AB5B19C78DF8}" type="slidenum">
              <a:rPr lang="es-ES_tradnl">
                <a:solidFill>
                  <a:srgbClr val="A7A399"/>
                </a:solidFill>
              </a:rPr>
              <a:pPr eaLnBrk="1" hangingPunct="1"/>
              <a:t>43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48135" name="6 Rectángulo"/>
          <p:cNvSpPr>
            <a:spLocks noChangeArrowheads="1"/>
          </p:cNvSpPr>
          <p:nvPr/>
        </p:nvSpPr>
        <p:spPr bwMode="auto">
          <a:xfrm>
            <a:off x="5003800" y="2852738"/>
            <a:ext cx="45720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i="1">
                <a:solidFill>
                  <a:srgbClr val="6666FF"/>
                </a:solidFill>
              </a:rPr>
              <a:t>&gt;&gt;&gt; deck = Deck()</a:t>
            </a:r>
          </a:p>
          <a:p>
            <a:r>
              <a:rPr lang="en-US" i="1">
                <a:solidFill>
                  <a:srgbClr val="6666FF"/>
                </a:solidFill>
              </a:rPr>
              <a:t>&gt;&gt;&gt; print deck</a:t>
            </a:r>
          </a:p>
          <a:p>
            <a:r>
              <a:rPr lang="en-US" i="1">
                <a:solidFill>
                  <a:srgbClr val="6666FF"/>
                </a:solidFill>
              </a:rPr>
              <a:t>Ace of Clubs</a:t>
            </a:r>
          </a:p>
          <a:p>
            <a:r>
              <a:rPr lang="en-US" i="1">
                <a:solidFill>
                  <a:srgbClr val="6666FF"/>
                </a:solidFill>
              </a:rPr>
              <a:t>2 of Clubs</a:t>
            </a:r>
          </a:p>
          <a:p>
            <a:r>
              <a:rPr lang="en-US" i="1">
                <a:solidFill>
                  <a:srgbClr val="6666FF"/>
                </a:solidFill>
              </a:rPr>
              <a:t>3 of Clubs</a:t>
            </a:r>
          </a:p>
          <a:p>
            <a:r>
              <a:rPr lang="en-US" i="1">
                <a:solidFill>
                  <a:srgbClr val="6666FF"/>
                </a:solidFill>
              </a:rPr>
              <a:t>...</a:t>
            </a:r>
          </a:p>
          <a:p>
            <a:r>
              <a:rPr lang="en-US" i="1">
                <a:solidFill>
                  <a:srgbClr val="6666FF"/>
                </a:solidFill>
              </a:rPr>
              <a:t>10 of Spades</a:t>
            </a:r>
          </a:p>
          <a:p>
            <a:r>
              <a:rPr lang="en-US" i="1">
                <a:solidFill>
                  <a:srgbClr val="6666FF"/>
                </a:solidFill>
              </a:rPr>
              <a:t>Jack of Spades</a:t>
            </a:r>
          </a:p>
          <a:p>
            <a:r>
              <a:rPr lang="en-US" i="1">
                <a:solidFill>
                  <a:srgbClr val="6666FF"/>
                </a:solidFill>
              </a:rPr>
              <a:t>Queen of Spades</a:t>
            </a:r>
          </a:p>
          <a:p>
            <a:r>
              <a:rPr lang="en-US" i="1">
                <a:solidFill>
                  <a:srgbClr val="6666FF"/>
                </a:solidFill>
              </a:rPr>
              <a:t>King of Spades</a:t>
            </a:r>
            <a:endParaRPr lang="es-ES" i="1">
              <a:solidFill>
                <a:srgbClr val="66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Jugando con las cartas</a:t>
            </a:r>
          </a:p>
        </p:txBody>
      </p:sp>
      <p:sp>
        <p:nvSpPr>
          <p:cNvPr id="49155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>
                <a:latin typeface="Calibri" charset="0"/>
              </a:rPr>
              <a:t>Necesitamos  una función para sacar y añadir carta a la barraja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#inside class Deck: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def pop_card(self):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	return self.cards.pop()</a:t>
            </a:r>
          </a:p>
          <a:p>
            <a:pPr marL="742950" lvl="1" indent="-285750">
              <a:buFont typeface="Verdana" charset="0"/>
              <a:buNone/>
            </a:pPr>
            <a:endParaRPr lang="en-US" sz="1800" i="1">
              <a:solidFill>
                <a:srgbClr val="6666FF"/>
              </a:solidFill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#inside class Deck: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def add_card(self, card):</a:t>
            </a:r>
          </a:p>
          <a:p>
            <a:pPr marL="742950" lvl="1" indent="-285750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sz="1800" b="1" i="1">
                <a:solidFill>
                  <a:srgbClr val="6666FF"/>
                </a:solidFill>
                <a:latin typeface="Calibri" charset="0"/>
              </a:rPr>
              <a:t>self.cards.append(card)</a:t>
            </a:r>
          </a:p>
          <a:p>
            <a:pPr marL="742950" lvl="1" indent="-285750">
              <a:buFont typeface="Verdana" charset="0"/>
              <a:buNone/>
            </a:pPr>
            <a:r>
              <a:rPr lang="es-ES" sz="1800" i="1">
                <a:solidFill>
                  <a:srgbClr val="6666FF"/>
                </a:solidFill>
                <a:latin typeface="Calibri" charset="0"/>
              </a:rPr>
              <a:t># inside class Deck:</a:t>
            </a:r>
          </a:p>
          <a:p>
            <a:pPr marL="742950" lvl="1" indent="-285750">
              <a:buFont typeface="Verdana" charset="0"/>
              <a:buNone/>
            </a:pPr>
            <a:r>
              <a:rPr lang="es-ES" sz="1800" i="1">
                <a:solidFill>
                  <a:srgbClr val="6666FF"/>
                </a:solidFill>
                <a:latin typeface="Calibri" charset="0"/>
              </a:rPr>
              <a:t>def shuffle(self):</a:t>
            </a:r>
          </a:p>
          <a:p>
            <a:pPr marL="742950" lvl="1" indent="-285750">
              <a:buFont typeface="Verdana" charset="0"/>
              <a:buNone/>
            </a:pPr>
            <a:r>
              <a:rPr lang="es-ES" sz="1800" i="1">
                <a:solidFill>
                  <a:srgbClr val="6666FF"/>
                </a:solidFill>
                <a:latin typeface="Calibri" charset="0"/>
              </a:rPr>
              <a:t>		random.shuffle(self.cards)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22A095C-6FC3-2A4D-8272-0D769EC9E5FA}" type="slidenum">
              <a:rPr lang="es-ES_tradnl">
                <a:solidFill>
                  <a:srgbClr val="A7A399"/>
                </a:solidFill>
              </a:rPr>
              <a:pPr eaLnBrk="1" hangingPunct="1"/>
              <a:t>44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9691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Herencia</a:t>
            </a:r>
          </a:p>
        </p:txBody>
      </p:sp>
      <p:sp>
        <p:nvSpPr>
          <p:cNvPr id="50179" name="2 Marcador de contenido"/>
          <p:cNvSpPr>
            <a:spLocks noGrp="1"/>
          </p:cNvSpPr>
          <p:nvPr>
            <p:ph idx="1"/>
          </p:nvPr>
        </p:nvSpPr>
        <p:spPr>
          <a:xfrm>
            <a:off x="468313" y="1052513"/>
            <a:ext cx="8183562" cy="4187825"/>
          </a:xfrm>
        </p:spPr>
        <p:txBody>
          <a:bodyPr/>
          <a:lstStyle/>
          <a:p>
            <a:pPr lvl="1"/>
            <a:r>
              <a:rPr lang="es-ES" dirty="0">
                <a:latin typeface="Calibri" charset="0"/>
              </a:rPr>
              <a:t>Las cartas de un jugador tienen mucho en común con la baraja entera: basados en un conjunto de cartas que se pueden manipular: sacar, añadir cartas.</a:t>
            </a:r>
          </a:p>
          <a:p>
            <a:pPr lvl="1"/>
            <a:r>
              <a:rPr lang="es-ES" dirty="0">
                <a:latin typeface="Calibri" charset="0"/>
              </a:rPr>
              <a:t>Además puede tener sus propias operaciones – comparar, calcular la puntuación, etc</a:t>
            </a:r>
            <a:r>
              <a:rPr lang="es-ES" dirty="0" smtClean="0">
                <a:latin typeface="Calibri" charset="0"/>
              </a:rPr>
              <a:t>.</a:t>
            </a:r>
          </a:p>
          <a:p>
            <a:pPr lvl="1"/>
            <a:endParaRPr lang="es-ES" dirty="0">
              <a:latin typeface="Calibri" charset="0"/>
            </a:endParaRPr>
          </a:p>
          <a:p>
            <a:r>
              <a:rPr lang="es-ES" dirty="0" err="1" smtClean="0">
                <a:latin typeface="Calibri" charset="0"/>
              </a:rPr>
              <a:t>Df</a:t>
            </a:r>
            <a:r>
              <a:rPr lang="es-ES" dirty="0">
                <a:latin typeface="Calibri" charset="0"/>
              </a:rPr>
              <a:t>. Herencia es la posibilidad de definir una clase como especificación de otra (relación </a:t>
            </a:r>
            <a:r>
              <a:rPr lang="es-ES" dirty="0" err="1">
                <a:solidFill>
                  <a:srgbClr val="FF0000"/>
                </a:solidFill>
                <a:latin typeface="Calibri" charset="0"/>
              </a:rPr>
              <a:t>is_a</a:t>
            </a:r>
            <a:r>
              <a:rPr lang="es-ES" dirty="0">
                <a:latin typeface="Calibri" charset="0"/>
              </a:rPr>
              <a:t>):</a:t>
            </a:r>
          </a:p>
          <a:p>
            <a:pPr lvl="1"/>
            <a:r>
              <a:rPr lang="es-ES" dirty="0">
                <a:latin typeface="Calibri" charset="0"/>
              </a:rPr>
              <a:t>Clase padre</a:t>
            </a:r>
          </a:p>
          <a:p>
            <a:pPr lvl="1"/>
            <a:r>
              <a:rPr lang="es-ES" dirty="0">
                <a:latin typeface="Calibri" charset="0"/>
              </a:rPr>
              <a:t>Clase hija</a:t>
            </a:r>
          </a:p>
          <a:p>
            <a:pPr marL="347663" lvl="1" indent="0">
              <a:buNone/>
            </a:pPr>
            <a:endParaRPr lang="es-ES" dirty="0"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class Hand </a:t>
            </a:r>
            <a:r>
              <a:rPr lang="en-US" i="1" dirty="0">
                <a:solidFill>
                  <a:srgbClr val="FF0000"/>
                </a:solidFill>
                <a:latin typeface="Calibri" charset="0"/>
              </a:rPr>
              <a:t>(Deck)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marL="1143000" lvl="2" indent="-228600">
              <a:buFont typeface="Wingdings 2" charset="0"/>
              <a:buNone/>
            </a:pP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__(self, label=''):</a:t>
            </a:r>
          </a:p>
          <a:p>
            <a:pPr marL="1143000" lvl="2" indent="-228600">
              <a:buFont typeface="Wingdings 2" charset="0"/>
              <a:buNone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en-US" i="1" dirty="0" err="1" smtClean="0">
                <a:solidFill>
                  <a:srgbClr val="6666FF"/>
                </a:solidFill>
                <a:latin typeface="Calibri" charset="0"/>
              </a:rPr>
              <a:t>self.label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= [</a:t>
            </a:r>
            <a:r>
              <a:rPr lang="en-US" i="1" dirty="0" smtClean="0">
                <a:solidFill>
                  <a:srgbClr val="6666FF"/>
                </a:solidFill>
                <a:latin typeface="Calibri" charset="0"/>
              </a:rPr>
              <a:t>], label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DB17290-2238-9548-978D-D94DE3EFEE17}" type="slidenum">
              <a:rPr lang="es-ES_tradnl">
                <a:solidFill>
                  <a:srgbClr val="A7A399"/>
                </a:solidFill>
              </a:rPr>
              <a:pPr eaLnBrk="1" hangingPunct="1"/>
              <a:t>45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611560" y="3070473"/>
            <a:ext cx="7920038" cy="790575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395288" y="404813"/>
            <a:ext cx="8183562" cy="576262"/>
          </a:xfrm>
        </p:spPr>
        <p:txBody>
          <a:bodyPr/>
          <a:lstStyle/>
          <a:p>
            <a:r>
              <a:rPr lang="es-ES" sz="280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Herencia en Python</a:t>
            </a:r>
          </a:p>
        </p:txBody>
      </p:sp>
      <p:sp>
        <p:nvSpPr>
          <p:cNvPr id="73731" name="2 Marcador de contenido"/>
          <p:cNvSpPr>
            <a:spLocks noGrp="1"/>
          </p:cNvSpPr>
          <p:nvPr>
            <p:ph idx="4294967295"/>
          </p:nvPr>
        </p:nvSpPr>
        <p:spPr>
          <a:xfrm>
            <a:off x="468313" y="908050"/>
            <a:ext cx="8183562" cy="4187825"/>
          </a:xfrm>
        </p:spPr>
        <p:txBody>
          <a:bodyPr/>
          <a:lstStyle/>
          <a:p>
            <a:r>
              <a:rPr lang="es-ES">
                <a:latin typeface="Calibri" charset="0"/>
              </a:rPr>
              <a:t>Herencia – la posibilidad de una clase de recibir sus métodos y datos de otras clases </a:t>
            </a: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endParaRPr lang="es-ES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Listas, tuplas, y strings son colecciones secuenciales preconstruidas en Python</a:t>
            </a:r>
            <a:r>
              <a:rPr lang="es-ES" sz="1800">
                <a:latin typeface="Calibri" charset="0"/>
              </a:rPr>
              <a:t>.</a:t>
            </a:r>
          </a:p>
          <a:p>
            <a:endParaRPr lang="en-US" sz="1800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Los diccionarios son collecciones no secuenciales de datos.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3921D785-44D5-F449-A20D-805130709751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46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737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773238"/>
            <a:ext cx="47720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336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ca-ES" sz="2800">
                <a:effectLst/>
                <a:latin typeface="Calibri" charset="0"/>
              </a:rPr>
              <a:t>Las clases (casi)completas</a:t>
            </a:r>
          </a:p>
        </p:txBody>
      </p:sp>
      <p:sp>
        <p:nvSpPr>
          <p:cNvPr id="214019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981075"/>
            <a:ext cx="7991475" cy="41878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Card(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):	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"""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represents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a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standard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playing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card.""“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__(self,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=0,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=2):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self.suit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self.rank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rank</a:t>
            </a: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self.suit_names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= ['Clubs', '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Diamonds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Hearts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', '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Spades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']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self.rank_names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= [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None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, '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Ace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', '2', '3', '4', '5', '6', '7‘,'8', '9', '10',\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	 'Jack', 'Queen', 'King']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__(self):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'%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of %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' %\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	(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self.rank_names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[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self.rank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],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self.suit_names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[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self.suit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])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endParaRPr lang="ca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cmp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__(self,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other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t1 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self.suit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self.rank</a:t>
            </a:r>
            <a:endParaRPr lang="ca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		t2 =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other.suit</a:t>
            </a:r>
            <a:r>
              <a:rPr lang="ca-ES" sz="2000" i="1" dirty="0" smtClean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2000" i="1" dirty="0" err="1" smtClean="0">
                <a:solidFill>
                  <a:srgbClr val="6666FF"/>
                </a:solidFill>
                <a:latin typeface="Calibri" charset="0"/>
              </a:rPr>
              <a:t>other.rank</a:t>
            </a:r>
            <a:endParaRPr lang="ca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2000" i="1" dirty="0" err="1">
                <a:solidFill>
                  <a:srgbClr val="6666FF"/>
                </a:solidFill>
                <a:latin typeface="Calibri" charset="0"/>
              </a:rPr>
              <a:t>cmp</a:t>
            </a:r>
            <a:r>
              <a:rPr lang="ca-ES" sz="2000" i="1" dirty="0">
                <a:solidFill>
                  <a:srgbClr val="6666FF"/>
                </a:solidFill>
                <a:latin typeface="Calibri" charset="0"/>
              </a:rPr>
              <a:t>(t1, t2)</a:t>
            </a:r>
          </a:p>
          <a:p>
            <a:pPr>
              <a:lnSpc>
                <a:spcPct val="80000"/>
              </a:lnSpc>
              <a:buFont typeface="Wingdings 2" charset="0"/>
              <a:buNone/>
              <a:defRPr/>
            </a:pPr>
            <a:endParaRPr lang="ca-ES" sz="2000" i="1" dirty="0">
              <a:solidFill>
                <a:srgbClr val="6666FF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336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ca-ES" sz="2800">
                <a:effectLst/>
                <a:latin typeface="Calibri" charset="0"/>
              </a:rPr>
              <a:t>Las clases (casi)completas</a:t>
            </a:r>
          </a:p>
        </p:txBody>
      </p:sp>
      <p:sp>
        <p:nvSpPr>
          <p:cNvPr id="214021" name="Rectangle 5"/>
          <p:cNvSpPr>
            <a:spLocks/>
          </p:cNvSpPr>
          <p:nvPr/>
        </p:nvSpPr>
        <p:spPr bwMode="auto">
          <a:xfrm>
            <a:off x="395288" y="836712"/>
            <a:ext cx="45370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Deck(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for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range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(4):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range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(1, 14):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card = 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res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card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'\n'.join(res)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pop_card(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self.cards.pop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add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card):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random.shuffle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572000" y="1196975"/>
            <a:ext cx="41433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Hand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label=''):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self.label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label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res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card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'\n'.join(res)	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pop_card(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self.cards.pop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add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card):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2000" i="1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	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3492500" y="3141663"/>
            <a:ext cx="1295400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V="1">
            <a:off x="3708400" y="4221163"/>
            <a:ext cx="1223963" cy="71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3708400" y="5013325"/>
            <a:ext cx="115093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336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ca-ES" sz="2800">
                <a:effectLst/>
                <a:latin typeface="Calibri" charset="0"/>
              </a:rPr>
              <a:t>Las clases (casi)completas</a:t>
            </a:r>
          </a:p>
        </p:txBody>
      </p:sp>
      <p:sp>
        <p:nvSpPr>
          <p:cNvPr id="214021" name="Rectangle 5"/>
          <p:cNvSpPr>
            <a:spLocks/>
          </p:cNvSpPr>
          <p:nvPr/>
        </p:nvSpPr>
        <p:spPr bwMode="auto">
          <a:xfrm>
            <a:off x="395288" y="981075"/>
            <a:ext cx="45370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Deck(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for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range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(4):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range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(1, 14):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card = 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res = []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for card in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   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'\n'.join(res)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pop_card(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self.cards.pop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add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card):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self.cards.append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random.shuffle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return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len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4572000" y="1196975"/>
            <a:ext cx="41433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Hand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(Deck):</a:t>
            </a: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, label=''):</a:t>
            </a: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FF0000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FF0000"/>
                </a:solidFill>
                <a:latin typeface="Calibri" charset="0"/>
              </a:rPr>
              <a:t> = [] </a:t>
            </a: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self.label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label</a:t>
            </a: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1600" b="1" i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ea typeface="+mn-ea"/>
            </a:endParaRP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ca-ES" sz="2000" i="1" dirty="0">
              <a:solidFill>
                <a:schemeClr val="accent3">
                  <a:lumMod val="75000"/>
                </a:schemeClr>
              </a:solidFill>
              <a:latin typeface="+mn-lt"/>
              <a:ea typeface="+mn-ea"/>
            </a:endParaRP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ca-ES" sz="2000" i="1" dirty="0">
                <a:solidFill>
                  <a:schemeClr val="accent3">
                    <a:lumMod val="75000"/>
                  </a:schemeClr>
                </a:solidFill>
                <a:latin typeface="+mn-lt"/>
                <a:ea typeface="+mn-ea"/>
              </a:rPr>
              <a:t>	</a:t>
            </a:r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5003800" y="3573463"/>
            <a:ext cx="3095625" cy="1728787"/>
            <a:chOff x="5004048" y="3573016"/>
            <a:chExt cx="3095625" cy="1728788"/>
          </a:xfrm>
        </p:grpSpPr>
        <p:pic>
          <p:nvPicPr>
            <p:cNvPr id="5325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434" t="51230" r="21265" b="28137"/>
            <a:stretch>
              <a:fillRect/>
            </a:stretch>
          </p:blipFill>
          <p:spPr bwMode="auto">
            <a:xfrm>
              <a:off x="5075485" y="3573016"/>
              <a:ext cx="3024188" cy="172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7 CuadroTexto"/>
            <p:cNvSpPr txBox="1">
              <a:spLocks noChangeArrowheads="1"/>
            </p:cNvSpPr>
            <p:nvPr/>
          </p:nvSpPr>
          <p:spPr bwMode="auto">
            <a:xfrm>
              <a:off x="5004048" y="4293741"/>
              <a:ext cx="6953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s-ES"/>
                <a:t>IS-A</a:t>
              </a:r>
            </a:p>
          </p:txBody>
        </p:sp>
        <p:sp>
          <p:nvSpPr>
            <p:cNvPr id="53256" name="8 CuadroTexto"/>
            <p:cNvSpPr txBox="1">
              <a:spLocks noChangeArrowheads="1"/>
            </p:cNvSpPr>
            <p:nvPr/>
          </p:nvSpPr>
          <p:spPr bwMode="auto">
            <a:xfrm>
              <a:off x="6084416" y="4148633"/>
              <a:ext cx="92551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s-ES"/>
                <a:t>HAS-A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Instanciación</a:t>
            </a:r>
          </a:p>
        </p:txBody>
      </p:sp>
      <p:sp>
        <p:nvSpPr>
          <p:cNvPr id="14339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class Point(object):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“””represents a point in 2-D space”””</a:t>
            </a:r>
          </a:p>
          <a:p>
            <a:pPr>
              <a:buFont typeface="Wingdings 2" charset="0"/>
              <a:buNone/>
            </a:pPr>
            <a:r>
              <a:rPr lang="en-US" sz="1600" i="1" dirty="0">
                <a:solidFill>
                  <a:srgbClr val="6666FF"/>
                </a:solidFill>
                <a:latin typeface="Calibri" charset="0"/>
              </a:rPr>
              <a:t>	….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&gt;&gt;&gt;Point=Point() #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creamos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un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objeto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de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tipo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Punto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 dirty="0" err="1">
                <a:latin typeface="Calibri" charset="0"/>
              </a:rPr>
              <a:t>Df</a:t>
            </a:r>
            <a:r>
              <a:rPr lang="en-US" sz="2000" dirty="0">
                <a:latin typeface="Calibri" charset="0"/>
              </a:rPr>
              <a:t>: </a:t>
            </a:r>
            <a:r>
              <a:rPr lang="en-US" sz="2000" dirty="0" err="1">
                <a:latin typeface="Calibri" charset="0"/>
              </a:rPr>
              <a:t>Una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dirty="0" err="1">
                <a:latin typeface="Calibri" charset="0"/>
              </a:rPr>
              <a:t>instancia</a:t>
            </a:r>
            <a:r>
              <a:rPr lang="en-US" sz="2000" dirty="0">
                <a:latin typeface="Calibri" charset="0"/>
              </a:rPr>
              <a:t> de </a:t>
            </a:r>
            <a:r>
              <a:rPr lang="en-US" sz="2000" dirty="0" err="1">
                <a:latin typeface="Calibri" charset="0"/>
              </a:rPr>
              <a:t>tipo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dirty="0" err="1">
                <a:latin typeface="Calibri" charset="0"/>
              </a:rPr>
              <a:t>una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dirty="0" err="1">
                <a:latin typeface="Calibri" charset="0"/>
              </a:rPr>
              <a:t>clase</a:t>
            </a:r>
            <a:r>
              <a:rPr lang="en-US" sz="2000" dirty="0">
                <a:latin typeface="Calibri" charset="0"/>
              </a:rPr>
              <a:t> se llama </a:t>
            </a:r>
            <a:r>
              <a:rPr lang="en-US" sz="2000" dirty="0" err="1">
                <a:latin typeface="Calibri" charset="0"/>
              </a:rPr>
              <a:t>objeto</a:t>
            </a:r>
            <a:r>
              <a:rPr lang="en-US" sz="2000" dirty="0">
                <a:latin typeface="Calibri" charset="0"/>
              </a:rPr>
              <a:t>. El </a:t>
            </a:r>
            <a:r>
              <a:rPr lang="en-US" sz="2000" dirty="0" err="1">
                <a:latin typeface="Calibri" charset="0"/>
              </a:rPr>
              <a:t>proceso</a:t>
            </a:r>
            <a:r>
              <a:rPr lang="en-US" sz="2000" dirty="0">
                <a:latin typeface="Calibri" charset="0"/>
              </a:rPr>
              <a:t> se llama </a:t>
            </a:r>
            <a:r>
              <a:rPr lang="en-US" sz="2000" dirty="0" err="1">
                <a:latin typeface="Calibri" charset="0"/>
              </a:rPr>
              <a:t>instanciación</a:t>
            </a:r>
            <a:r>
              <a:rPr lang="en-US" sz="2000" dirty="0">
                <a:latin typeface="Calibri" charset="0"/>
              </a:rPr>
              <a:t>.</a:t>
            </a:r>
          </a:p>
          <a:p>
            <a:pPr lvl="1">
              <a:buFont typeface="Wingdings 2" charset="0"/>
              <a:buNone/>
            </a:pPr>
            <a:endParaRPr lang="en-US" sz="1600" i="1" dirty="0" smtClean="0">
              <a:latin typeface="Calibri" charset="0"/>
            </a:endParaRPr>
          </a:p>
          <a:p>
            <a:pPr lvl="1">
              <a:buFont typeface="Wingdings 2" charset="0"/>
              <a:buNone/>
            </a:pPr>
            <a:r>
              <a:rPr lang="en-US" sz="1600" i="1" dirty="0" err="1" smtClean="0">
                <a:latin typeface="Calibri" charset="0"/>
              </a:rPr>
              <a:t>Ejemplo</a:t>
            </a:r>
            <a:r>
              <a:rPr lang="en-US" sz="1600" i="1" dirty="0">
                <a:latin typeface="Calibri" charset="0"/>
              </a:rPr>
              <a:t>: </a:t>
            </a:r>
            <a:r>
              <a:rPr lang="en-US" sz="1600" i="1" dirty="0" err="1">
                <a:latin typeface="Calibri" charset="0"/>
              </a:rPr>
              <a:t>Lassy</a:t>
            </a:r>
            <a:r>
              <a:rPr lang="en-US" sz="1600" i="1" dirty="0">
                <a:latin typeface="Calibri" charset="0"/>
              </a:rPr>
              <a:t> vs. </a:t>
            </a:r>
            <a:r>
              <a:rPr lang="en-US" sz="1600" i="1" dirty="0" err="1">
                <a:latin typeface="Calibri" charset="0"/>
              </a:rPr>
              <a:t>perro</a:t>
            </a:r>
            <a:r>
              <a:rPr lang="en-US" sz="1600" i="1" dirty="0">
                <a:latin typeface="Calibri" charset="0"/>
              </a:rPr>
              <a:t>, class </a:t>
            </a:r>
            <a:r>
              <a:rPr lang="en-US" sz="1600" i="1" dirty="0" err="1">
                <a:latin typeface="Calibri" charset="0"/>
              </a:rPr>
              <a:t>Punto</a:t>
            </a:r>
            <a:r>
              <a:rPr lang="en-US" sz="1600" i="1" dirty="0">
                <a:latin typeface="Calibri" charset="0"/>
              </a:rPr>
              <a:t>, p=</a:t>
            </a:r>
            <a:r>
              <a:rPr lang="en-US" sz="1600" i="1" dirty="0" err="1">
                <a:latin typeface="Calibri" charset="0"/>
              </a:rPr>
              <a:t>Punto</a:t>
            </a:r>
            <a:r>
              <a:rPr lang="en-US" sz="1600" i="1" dirty="0">
                <a:latin typeface="Calibri" charset="0"/>
              </a:rPr>
              <a:t>()</a:t>
            </a:r>
          </a:p>
          <a:p>
            <a:pPr>
              <a:buFont typeface="Wingdings 2" charset="0"/>
              <a:buNone/>
            </a:pPr>
            <a:r>
              <a:rPr lang="en-US" sz="1800" i="1" dirty="0" smtClean="0">
                <a:solidFill>
                  <a:srgbClr val="6666FF"/>
                </a:solidFill>
                <a:latin typeface="Calibri" charset="0"/>
              </a:rPr>
              <a:t>&gt;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&gt;&gt; print Point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&lt;class '__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main__.Point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'&gt; #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&gt;&gt;&gt; x=3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&gt;&gt;&gt; Point2=Point()</a:t>
            </a:r>
          </a:p>
          <a:p>
            <a:pPr>
              <a:buFont typeface="Wingdings 2" charset="0"/>
              <a:buNone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&gt;&gt;&gt;Point3=Point()  #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creamos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tantos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objetos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como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necesitamos</a:t>
            </a:r>
            <a:endParaRPr lang="es-ES" sz="1800" i="1" dirty="0">
              <a:solidFill>
                <a:srgbClr val="6666FF"/>
              </a:solidFill>
              <a:latin typeface="Calibri" charset="0"/>
            </a:endParaRPr>
          </a:p>
          <a:p>
            <a:endParaRPr lang="es-ES" sz="20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9742E0F9-6F88-7643-A258-43AA1B22B8BA}" type="slidenum">
              <a:rPr lang="es-ES_tradnl">
                <a:solidFill>
                  <a:srgbClr val="A7A399"/>
                </a:solidFill>
              </a:rPr>
              <a:pPr eaLnBrk="1" hangingPunct="1"/>
              <a:t>5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39750" y="3141663"/>
            <a:ext cx="7920038" cy="792162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336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ca-ES" sz="2800">
                <a:effectLst/>
                <a:latin typeface="Calibri" charset="0"/>
              </a:rPr>
              <a:t>Las clases (casi)completas</a:t>
            </a:r>
          </a:p>
        </p:txBody>
      </p:sp>
      <p:sp>
        <p:nvSpPr>
          <p:cNvPr id="214019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981075"/>
            <a:ext cx="4679950" cy="4187825"/>
          </a:xfrm>
        </p:spPr>
        <p:txBody>
          <a:bodyPr/>
          <a:lstStyle/>
          <a:p>
            <a:pPr>
              <a:lnSpc>
                <a:spcPct val="80000"/>
              </a:lnSpc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Card(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	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"""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represents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a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standard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playing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card.""“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=0,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=2):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self.suit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suit</a:t>
            </a: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self.rank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rank</a:t>
            </a: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__(self):	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cmp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__(self,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other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):...</a:t>
            </a:r>
          </a:p>
          <a:p>
            <a:pPr>
              <a:lnSpc>
                <a:spcPct val="80000"/>
              </a:lnSpc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Deck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__(self):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     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...	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__(self):...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pop_card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(self):....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add_card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(self, card):	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shuffle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(self):	...</a:t>
            </a:r>
          </a:p>
          <a:p>
            <a:pPr>
              <a:lnSpc>
                <a:spcPct val="90000"/>
              </a:lnSpc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Hand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Deck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__(self, label=''):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self.cards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...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600" i="1" dirty="0" err="1">
                <a:solidFill>
                  <a:srgbClr val="6666FF"/>
                </a:solidFill>
                <a:latin typeface="Calibri" charset="0"/>
              </a:rPr>
              <a:t>self.label</a:t>
            </a: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 = ...</a:t>
            </a:r>
          </a:p>
          <a:p>
            <a:pPr>
              <a:lnSpc>
                <a:spcPct val="80000"/>
              </a:lnSpc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endParaRPr lang="ca-ES" sz="1600" i="1" dirty="0">
              <a:solidFill>
                <a:srgbClr val="6666FF"/>
              </a:solidFill>
              <a:latin typeface="Calibri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ca-ES" sz="1600" i="1" dirty="0">
                <a:solidFill>
                  <a:srgbClr val="6666FF"/>
                </a:solidFill>
                <a:latin typeface="Calibri" charset="0"/>
              </a:rPr>
              <a:t>	</a:t>
            </a:r>
          </a:p>
        </p:txBody>
      </p:sp>
      <p:sp>
        <p:nvSpPr>
          <p:cNvPr id="214021" name="Rectangle 5"/>
          <p:cNvSpPr>
            <a:spLocks/>
          </p:cNvSpPr>
          <p:nvPr/>
        </p:nvSpPr>
        <p:spPr bwMode="auto">
          <a:xfrm>
            <a:off x="4787900" y="1052513"/>
            <a:ext cx="4537075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2880" tIns="91440"/>
          <a:lstStyle/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b="1" i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ea typeface="+mn-ea"/>
            </a:endParaRPr>
          </a:p>
          <a:p>
            <a:pPr marL="265113" indent="-265113" eaLnBrk="0" hangingPunct="0">
              <a:lnSpc>
                <a:spcPct val="90000"/>
              </a:lnSpc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ca-ES" sz="1600" b="1" i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ea typeface="+mn-ea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824413" y="758825"/>
            <a:ext cx="4572000" cy="54720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&gt;&gt;&gt;h=Hand()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deck = Deck()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c1=Card()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card1 = Card(2, 11)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print card1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Jack of Hearts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en-US" sz="14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hand = Hand('new hand')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print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hand.cards</a:t>
            </a:r>
            <a:endParaRPr lang="en-US" sz="14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[]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print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hand.label</a:t>
            </a:r>
            <a:endParaRPr lang="en-US" sz="14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new hand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deck = Deck()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en-US" sz="14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Los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otros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métodos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se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heredan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de la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clase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Deck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así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que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podemos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utilizar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pop_card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 y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add_card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endParaRPr lang="en-US" sz="1400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card =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deck.pop_card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n-US" sz="1400" i="1" dirty="0" err="1">
                <a:solidFill>
                  <a:srgbClr val="6666FF"/>
                </a:solidFill>
                <a:latin typeface="Calibri" charset="0"/>
              </a:rPr>
              <a:t>hand.add_card</a:t>
            </a: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(card)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&gt;&gt;&gt; print hand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sz="1400" i="1" dirty="0">
                <a:solidFill>
                  <a:srgbClr val="6666FF"/>
                </a:solidFill>
                <a:latin typeface="Calibri" charset="0"/>
              </a:rPr>
              <a:t>King of Spades</a:t>
            </a:r>
          </a:p>
          <a:p>
            <a:endParaRPr lang="en-US" sz="1600" i="1" dirty="0">
              <a:solidFill>
                <a:srgbClr val="14425D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Jugar</a:t>
            </a:r>
          </a:p>
        </p:txBody>
      </p:sp>
      <p:sp>
        <p:nvSpPr>
          <p:cNvPr id="55299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¿En qué clase pondrías el siguiente 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método?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def move_cards(self, hand, num):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	for i in range(num):</a:t>
            </a:r>
          </a:p>
          <a:p>
            <a:pPr>
              <a:buFont typeface="Wingdings 2" charset="0"/>
              <a:buNone/>
            </a:pPr>
            <a:r>
              <a:rPr lang="en-US" sz="2000" i="1">
                <a:solidFill>
                  <a:srgbClr val="6666FF"/>
                </a:solidFill>
                <a:latin typeface="Calibri" charset="0"/>
              </a:rPr>
              <a:t>		hand.add_card(self.pop_card())</a:t>
            </a:r>
          </a:p>
          <a:p>
            <a:pPr>
              <a:buFont typeface="Wingdings 2" charset="0"/>
              <a:buNone/>
            </a:pPr>
            <a:endParaRPr lang="en-US" sz="2000" i="1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Propiedades de la herencia:</a:t>
            </a:r>
          </a:p>
          <a:p>
            <a:r>
              <a:rPr lang="en-US">
                <a:latin typeface="Calibri" charset="0"/>
              </a:rPr>
              <a:t>Evita repeticiones de código.</a:t>
            </a:r>
          </a:p>
          <a:p>
            <a:r>
              <a:rPr lang="en-US">
                <a:latin typeface="Calibri" charset="0"/>
              </a:rPr>
              <a:t>Facilita el reuso de código.</a:t>
            </a:r>
          </a:p>
          <a:p>
            <a:r>
              <a:rPr lang="en-US">
                <a:latin typeface="Calibri" charset="0"/>
              </a:rPr>
              <a:t>Código compacto y claro.</a:t>
            </a:r>
          </a:p>
          <a:p>
            <a:r>
              <a:rPr lang="en-US">
                <a:latin typeface="Calibri" charset="0"/>
              </a:rPr>
              <a:t>A veces los datos pueden quedar demasiado escondidos.</a:t>
            </a:r>
          </a:p>
          <a:p>
            <a:endParaRPr lang="en-US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037A16E-2717-C840-AED1-6718EFFFB7CF}" type="slidenum">
              <a:rPr lang="es-ES_tradnl">
                <a:solidFill>
                  <a:srgbClr val="A7A399"/>
                </a:solidFill>
              </a:rPr>
              <a:pPr eaLnBrk="1" hangingPunct="1"/>
              <a:t>51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4" t="51230" r="21265" b="28137"/>
          <a:stretch>
            <a:fillRect/>
          </a:stretch>
        </p:blipFill>
        <p:spPr bwMode="auto">
          <a:xfrm>
            <a:off x="5435600" y="692150"/>
            <a:ext cx="30241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7 CuadroTexto"/>
          <p:cNvSpPr txBox="1">
            <a:spLocks noChangeArrowheads="1"/>
          </p:cNvSpPr>
          <p:nvPr/>
        </p:nvSpPr>
        <p:spPr bwMode="auto">
          <a:xfrm>
            <a:off x="5364163" y="1412875"/>
            <a:ext cx="695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"/>
              <a:t>IS-A</a:t>
            </a:r>
          </a:p>
        </p:txBody>
      </p:sp>
      <p:sp>
        <p:nvSpPr>
          <p:cNvPr id="55305" name="8 CuadroTexto"/>
          <p:cNvSpPr txBox="1">
            <a:spLocks noChangeArrowheads="1"/>
          </p:cNvSpPr>
          <p:nvPr/>
        </p:nvSpPr>
        <p:spPr bwMode="auto">
          <a:xfrm>
            <a:off x="6516688" y="1125538"/>
            <a:ext cx="9255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s-ES"/>
              <a:t>HAS-A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El juego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Implementar un juego que: 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  <a:p>
            <a:pPr>
              <a:buFont typeface="Calibri" charset="0"/>
              <a:buAutoNum type="arabicPeriod"/>
            </a:pPr>
            <a:r>
              <a:rPr lang="es-ES">
                <a:latin typeface="Calibri" charset="0"/>
              </a:rPr>
              <a:t>Mezcla las cartas y las reparte entre 2 jugadores. </a:t>
            </a:r>
          </a:p>
          <a:p>
            <a:pPr>
              <a:buFont typeface="Calibri" charset="0"/>
              <a:buAutoNum type="arabicPeriod"/>
            </a:pPr>
            <a:r>
              <a:rPr lang="es-ES">
                <a:latin typeface="Calibri" charset="0"/>
              </a:rPr>
              <a:t>Se juega hasta que alguno de los jugadores se quede sin cartas.</a:t>
            </a:r>
          </a:p>
          <a:p>
            <a:pPr>
              <a:buFont typeface="Calibri" charset="0"/>
              <a:buAutoNum type="arabicPeriod"/>
            </a:pPr>
            <a:r>
              <a:rPr lang="es-ES">
                <a:latin typeface="Calibri" charset="0"/>
              </a:rPr>
              <a:t>A cada iteración, cada uno saca una carta. </a:t>
            </a:r>
          </a:p>
          <a:p>
            <a:pPr marL="739775" lvl="1" indent="-457200"/>
            <a:r>
              <a:rPr lang="es-ES">
                <a:latin typeface="Calibri" charset="0"/>
              </a:rPr>
              <a:t>Si la carta del primero es más grande, el segundo se lleva las dos cartas y viceversa.</a:t>
            </a:r>
          </a:p>
          <a:p>
            <a:pPr>
              <a:buFont typeface="Calibri" charset="0"/>
              <a:buAutoNum type="arabicPeriod"/>
            </a:pPr>
            <a:r>
              <a:rPr lang="es-ES">
                <a:latin typeface="Calibri" charset="0"/>
              </a:rPr>
              <a:t>El ganador es el que primero se quede sin cartas.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2C632117-90A1-264B-852A-FD272CDF1300}" type="slidenum">
              <a:rPr lang="es-ES_tradnl">
                <a:solidFill>
                  <a:srgbClr val="A7A399"/>
                </a:solidFill>
              </a:rPr>
              <a:pPr eaLnBrk="1" hangingPunct="1"/>
              <a:t>52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El juego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4071937" cy="4187825"/>
          </a:xfrm>
        </p:spPr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#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Crear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la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baraja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y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mezclar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las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cartas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deck=Deck()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deck.shuffle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()</a:t>
            </a:r>
          </a:p>
          <a:p>
            <a:pPr>
              <a:buFont typeface="Wingdings 2" pitchFamily="18" charset="2"/>
              <a:buNone/>
              <a:defRPr/>
            </a:pP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Declarar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los dos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jugadores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hand1=Hand()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hand2=Hand()</a:t>
            </a:r>
          </a:p>
          <a:p>
            <a:pPr>
              <a:buFont typeface="Wingdings 2" pitchFamily="18" charset="2"/>
              <a:buNone/>
              <a:defRPr/>
            </a:pP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repartir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todas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las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cartas</a:t>
            </a:r>
            <a:endParaRPr lang="en-U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for 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i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 in range(26):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	hand1.add_card(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deck.pop_card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())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	hand2.add_card(</a:t>
            </a:r>
            <a:r>
              <a:rPr lang="en-US" sz="1800" i="1" dirty="0" err="1">
                <a:solidFill>
                  <a:srgbClr val="6666FF"/>
                </a:solidFill>
                <a:latin typeface="Calibri" charset="0"/>
              </a:rPr>
              <a:t>deck.pop_card</a:t>
            </a: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())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1800" i="1" dirty="0">
                <a:solidFill>
                  <a:srgbClr val="6666FF"/>
                </a:solidFill>
                <a:latin typeface="Calibri" charset="0"/>
              </a:rPr>
              <a:t>print deck.len()</a:t>
            </a:r>
          </a:p>
          <a:p>
            <a:pPr>
              <a:buFont typeface="Wingdings 2" pitchFamily="18" charset="2"/>
              <a:buNone/>
              <a:defRPr/>
            </a:pPr>
            <a:endParaRPr lang="en-US" sz="2000" i="1" dirty="0" smtClean="0">
              <a:solidFill>
                <a:schemeClr val="accent3">
                  <a:lumMod val="75000"/>
                </a:schemeClr>
              </a:solidFill>
              <a:ea typeface="+mn-ea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50B1190-C1CD-5C4F-BB74-BE29CD3F9503}" type="slidenum">
              <a:rPr lang="es-ES_tradnl">
                <a:solidFill>
                  <a:srgbClr val="A7A399"/>
                </a:solidFill>
              </a:rPr>
              <a:pPr eaLnBrk="1" hangingPunct="1"/>
              <a:t>53</a:t>
            </a:fld>
            <a:endParaRPr lang="es-ES_tradnl">
              <a:solidFill>
                <a:srgbClr val="A7A399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5147252" y="332656"/>
            <a:ext cx="5113380" cy="5623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jugar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while(hand1.len()&gt;0 and hand2.len()&gt;0):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card1=hand1.pop_card()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card2=hand2.pop_card()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if card1&lt;card2: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hand1.add_card(card1)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hand1.add_card(card2)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else: 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hand2.add_card(card1)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	hand2.add_card(card2)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print hand1.len()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print hand2.len()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print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#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determinar</a:t>
            </a:r>
            <a:r>
              <a:rPr lang="en-US" i="1" dirty="0">
                <a:solidFill>
                  <a:srgbClr val="6666FF"/>
                </a:solidFill>
                <a:latin typeface="Calibri" charset="0"/>
              </a:rPr>
              <a:t> el </a:t>
            </a:r>
            <a:r>
              <a:rPr lang="en-US" i="1" dirty="0" err="1">
                <a:solidFill>
                  <a:srgbClr val="6666FF"/>
                </a:solidFill>
                <a:latin typeface="Calibri" charset="0"/>
              </a:rPr>
              <a:t>ganador</a:t>
            </a:r>
            <a:endParaRPr lang="en-US" i="1" dirty="0">
              <a:solidFill>
                <a:srgbClr val="6666FF"/>
              </a:solidFill>
              <a:latin typeface="Calibri" charset="0"/>
            </a:endParaRP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if (hand1.len()&gt;0):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	print "The winner is: Hand1"</a:t>
            </a:r>
          </a:p>
          <a:p>
            <a:pPr marL="265113" indent="-265113" eaLnBrk="0" hangingPunct="0">
              <a:spcBef>
                <a:spcPts val="250"/>
              </a:spcBef>
              <a:buClr>
                <a:schemeClr val="accent1"/>
              </a:buClr>
              <a:buSzPct val="80000"/>
              <a:defRPr/>
            </a:pPr>
            <a:r>
              <a:rPr lang="en-US" i="1" dirty="0">
                <a:solidFill>
                  <a:srgbClr val="6666FF"/>
                </a:solidFill>
                <a:latin typeface="Calibri" charset="0"/>
              </a:rPr>
              <a:t>else: print "The winner is: Hand2"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>
          <a:xfrm>
            <a:off x="4500563" y="1357313"/>
            <a:ext cx="3786187" cy="300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dirty="0" err="1"/>
              <a:t>Derivative</a:t>
            </a:r>
            <a:endParaRPr lang="ca-ES" dirty="0"/>
          </a:p>
          <a:p>
            <a:pPr algn="ctr">
              <a:defRPr/>
            </a:pPr>
            <a:endParaRPr lang="ca-ES" dirty="0"/>
          </a:p>
          <a:p>
            <a:pPr algn="ctr">
              <a:defRPr/>
            </a:pPr>
            <a:endParaRPr lang="ca-ES" dirty="0"/>
          </a:p>
          <a:p>
            <a:pPr algn="ctr">
              <a:defRPr/>
            </a:pPr>
            <a:endParaRPr lang="ca-ES" dirty="0"/>
          </a:p>
          <a:p>
            <a:pPr algn="ctr">
              <a:defRPr/>
            </a:pPr>
            <a:endParaRPr lang="ca-ES" dirty="0"/>
          </a:p>
          <a:p>
            <a:pPr algn="ctr">
              <a:defRPr/>
            </a:pPr>
            <a:endParaRPr lang="ca-ES" dirty="0"/>
          </a:p>
          <a:p>
            <a:pPr algn="ctr">
              <a:defRPr/>
            </a:pPr>
            <a:endParaRPr lang="ca-ES" dirty="0"/>
          </a:p>
          <a:p>
            <a:pPr algn="ctr">
              <a:defRPr/>
            </a:pPr>
            <a:r>
              <a:rPr lang="ca-ES" dirty="0" err="1"/>
              <a:t>qq</a:t>
            </a:r>
            <a:endParaRPr lang="ca-ES" dirty="0"/>
          </a:p>
          <a:p>
            <a:pPr algn="ctr">
              <a:defRPr/>
            </a:pPr>
            <a:r>
              <a:rPr lang="ca-ES" dirty="0"/>
              <a:t>f2()</a:t>
            </a:r>
          </a:p>
          <a:p>
            <a:pPr algn="ctr">
              <a:defRPr/>
            </a:pPr>
            <a:endParaRPr lang="ca-ES" dirty="0"/>
          </a:p>
        </p:txBody>
      </p:sp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 bwMode="auto">
          <a:xfrm>
            <a:off x="428625" y="428625"/>
            <a:ext cx="8183563" cy="839788"/>
          </a:xfrm>
        </p:spPr>
        <p:txBody>
          <a:bodyPr/>
          <a:lstStyle/>
          <a:p>
            <a:r>
              <a:rPr lang="ca-ES" sz="270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Resumen de la relación entre las clases base y derivada</a:t>
            </a:r>
          </a:p>
        </p:txBody>
      </p:sp>
      <p:sp>
        <p:nvSpPr>
          <p:cNvPr id="58372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39290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Main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object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self,p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self.pp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=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p</a:t>
            </a:r>
            <a:endParaRPr lang="ca-E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f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(self):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self.pp</a:t>
            </a:r>
            <a:endParaRPr lang="ca-E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endParaRPr lang="ca-E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class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Derivative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(</a:t>
            </a:r>
            <a:r>
              <a:rPr lang="ca-ES" sz="1800" i="1" dirty="0" err="1">
                <a:solidFill>
                  <a:srgbClr val="FF0000"/>
                </a:solidFill>
                <a:latin typeface="Calibri" charset="0"/>
              </a:rPr>
              <a:t>Main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__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init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__(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self,q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800" i="1" dirty="0" err="1">
                <a:solidFill>
                  <a:srgbClr val="FF0000"/>
                </a:solidFill>
                <a:latin typeface="Calibri" charset="0"/>
              </a:rPr>
              <a:t>Main</a:t>
            </a:r>
            <a:r>
              <a:rPr lang="ca-ES" sz="1800" i="1" dirty="0">
                <a:solidFill>
                  <a:srgbClr val="FF0000"/>
                </a:solidFill>
                <a:latin typeface="Calibri" charset="0"/>
              </a:rPr>
              <a:t>.__</a:t>
            </a:r>
            <a:r>
              <a:rPr lang="ca-ES" sz="1800" i="1" dirty="0" err="1">
                <a:solidFill>
                  <a:srgbClr val="FF0000"/>
                </a:solidFill>
                <a:latin typeface="Calibri" charset="0"/>
              </a:rPr>
              <a:t>init</a:t>
            </a:r>
            <a:r>
              <a:rPr lang="ca-ES" sz="1800" i="1" dirty="0">
                <a:solidFill>
                  <a:srgbClr val="FF0000"/>
                </a:solidFill>
                <a:latin typeface="Calibri" charset="0"/>
              </a:rPr>
              <a:t>__(</a:t>
            </a:r>
            <a:r>
              <a:rPr lang="ca-ES" sz="1800" i="1" dirty="0" err="1">
                <a:solidFill>
                  <a:srgbClr val="FF0000"/>
                </a:solidFill>
                <a:latin typeface="Calibri" charset="0"/>
              </a:rPr>
              <a:t>self,q</a:t>
            </a:r>
            <a:r>
              <a:rPr lang="ca-ES" sz="1800" i="1" dirty="0">
                <a:solidFill>
                  <a:srgbClr val="FF0000"/>
                </a:solidFill>
                <a:latin typeface="Calibri" charset="0"/>
              </a:rPr>
              <a:t>)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self.qq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=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q</a:t>
            </a:r>
            <a:endParaRPr lang="ca-E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def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f2(self):</a:t>
            </a: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self.qq</a:t>
            </a:r>
            <a:endParaRPr lang="ca-ES" sz="18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		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ca-ES" sz="18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ca-ES" sz="1800" i="1" dirty="0" err="1">
                <a:solidFill>
                  <a:srgbClr val="6666FF"/>
                </a:solidFill>
                <a:latin typeface="Calibri" charset="0"/>
              </a:rPr>
              <a:t>self.pp</a:t>
            </a:r>
            <a:endParaRPr lang="ca-ES" sz="1800" i="1" dirty="0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4813B19-9375-3349-9BB3-FD5BB4F46493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54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4929188" y="1857375"/>
            <a:ext cx="2643187" cy="1500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dirty="0" err="1"/>
              <a:t>Main</a:t>
            </a:r>
            <a:endParaRPr lang="ca-ES" dirty="0"/>
          </a:p>
          <a:p>
            <a:pPr algn="ctr">
              <a:defRPr/>
            </a:pPr>
            <a:r>
              <a:rPr lang="ca-ES" dirty="0" err="1"/>
              <a:t>pp</a:t>
            </a:r>
            <a:endParaRPr lang="ca-ES" dirty="0"/>
          </a:p>
          <a:p>
            <a:pPr algn="ctr">
              <a:defRPr/>
            </a:pPr>
            <a:r>
              <a:rPr lang="ca-ES" dirty="0"/>
              <a:t>f()</a:t>
            </a:r>
          </a:p>
        </p:txBody>
      </p:sp>
      <p:sp>
        <p:nvSpPr>
          <p:cNvPr id="58377" name="2 Marcador de contenido"/>
          <p:cNvSpPr txBox="1">
            <a:spLocks/>
          </p:cNvSpPr>
          <p:nvPr/>
        </p:nvSpPr>
        <p:spPr bwMode="auto">
          <a:xfrm>
            <a:off x="4500563" y="4357688"/>
            <a:ext cx="392906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0" tIns="91440"/>
          <a:lstStyle>
            <a:lvl1pPr marL="265113" indent="-265113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ca-ES" sz="2000" i="1">
                <a:solidFill>
                  <a:srgbClr val="6666FF"/>
                </a:solidFill>
                <a:latin typeface="Calibri" charset="0"/>
              </a:rPr>
              <a:t>&gt;&gt;&gt; o1=Main(3)</a:t>
            </a:r>
          </a:p>
          <a:p>
            <a:pPr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ca-ES" sz="2000" i="1">
                <a:solidFill>
                  <a:srgbClr val="6666FF"/>
                </a:solidFill>
                <a:latin typeface="Calibri" charset="0"/>
              </a:rPr>
              <a:t>&gt;&gt;&gt;o2=Derivative(5)</a:t>
            </a:r>
          </a:p>
          <a:p>
            <a:pPr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ca-ES" sz="2000" i="1">
                <a:solidFill>
                  <a:srgbClr val="6666FF"/>
                </a:solidFill>
                <a:latin typeface="Calibri" charset="0"/>
              </a:rPr>
              <a:t>&gt;&gt;&gt;print o2.pp,o2.qq</a:t>
            </a:r>
          </a:p>
          <a:p>
            <a:pPr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ca-ES" sz="2000" i="1">
                <a:solidFill>
                  <a:srgbClr val="6666FF"/>
                </a:solidFill>
                <a:latin typeface="Calibri" charset="0"/>
              </a:rPr>
              <a:t>&gt;&gt;&gt;o2.f()</a:t>
            </a:r>
          </a:p>
          <a:p>
            <a:pPr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ca-ES" sz="2000" i="1">
                <a:solidFill>
                  <a:srgbClr val="6666FF"/>
                </a:solidFill>
                <a:latin typeface="Calibri" charset="0"/>
              </a:rPr>
              <a:t>&gt;&gt;&gt;o2.f2()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642938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Conclusiones</a:t>
            </a:r>
          </a:p>
        </p:txBody>
      </p:sp>
      <p:sp>
        <p:nvSpPr>
          <p:cNvPr id="59395" name="2 Marcador de contenido"/>
          <p:cNvSpPr>
            <a:spLocks noGrp="1"/>
          </p:cNvSpPr>
          <p:nvPr>
            <p:ph idx="1"/>
          </p:nvPr>
        </p:nvSpPr>
        <p:spPr>
          <a:xfrm>
            <a:off x="500063" y="884238"/>
            <a:ext cx="8183562" cy="4187825"/>
          </a:xfrm>
        </p:spPr>
        <p:txBody>
          <a:bodyPr/>
          <a:lstStyle/>
          <a:p>
            <a:r>
              <a:rPr lang="en-US" sz="1600">
                <a:latin typeface="Calibri" charset="0"/>
              </a:rPr>
              <a:t>Python es un lenguaje orientado a objetos, potente y fácil de programar.</a:t>
            </a:r>
          </a:p>
          <a:p>
            <a:endParaRPr lang="en-US" sz="1600">
              <a:latin typeface="Calibri" charset="0"/>
            </a:endParaRPr>
          </a:p>
          <a:p>
            <a:r>
              <a:rPr lang="en-US" sz="1600">
                <a:latin typeface="Calibri" charset="0"/>
              </a:rPr>
              <a:t>Las classes permiten implementar tipos de datos abstractos.</a:t>
            </a:r>
          </a:p>
          <a:p>
            <a:endParaRPr lang="en-US" sz="1600">
              <a:latin typeface="Calibri" charset="0"/>
            </a:endParaRPr>
          </a:p>
          <a:p>
            <a:r>
              <a:rPr lang="en-US" sz="1600">
                <a:latin typeface="Calibri" charset="0"/>
              </a:rPr>
              <a:t>La encapsulación de los datos y los métodos es un proceso de organizarlos en clases donde se separa la interfaz de la clase de la implementación de sus métodos</a:t>
            </a:r>
          </a:p>
          <a:p>
            <a:endParaRPr lang="es-ES" sz="1600">
              <a:latin typeface="Calibri" charset="0"/>
            </a:endParaRPr>
          </a:p>
          <a:p>
            <a:r>
              <a:rPr lang="es-ES" sz="1600">
                <a:latin typeface="Calibri" charset="0"/>
              </a:rPr>
              <a:t>Se pueden sobrecargar métodos implementados.</a:t>
            </a:r>
          </a:p>
          <a:p>
            <a:endParaRPr lang="es-ES" sz="1600">
              <a:latin typeface="Calibri" charset="0"/>
            </a:endParaRPr>
          </a:p>
          <a:p>
            <a:r>
              <a:rPr lang="es-ES" sz="1600">
                <a:latin typeface="Calibri" charset="0"/>
              </a:rPr>
              <a:t>El polimorfismo es la capacidad de definir operaciones básicas de los tipos (métodos de las clases) que tiene el mismo objetivo aunque puedan tener diferente implementación.</a:t>
            </a:r>
          </a:p>
          <a:p>
            <a:endParaRPr lang="en-US" sz="1600">
              <a:latin typeface="Calibri" charset="0"/>
            </a:endParaRPr>
          </a:p>
          <a:p>
            <a:r>
              <a:rPr lang="en-US" sz="1600">
                <a:latin typeface="Calibri" charset="0"/>
              </a:rPr>
              <a:t>Las clases se pueden organizar en jerarquías. Las jerarquias permiten realizar  herencia de métodos y datos de las clases bases por las clases derivadas </a:t>
            </a:r>
          </a:p>
          <a:p>
            <a:endParaRPr lang="en-US" sz="1600">
              <a:latin typeface="Calibri" charset="0"/>
            </a:endParaRPr>
          </a:p>
          <a:p>
            <a:pPr marL="742950" lvl="1" indent="-285750"/>
            <a:r>
              <a:rPr lang="en-US" sz="1400">
                <a:latin typeface="Calibri" charset="0"/>
              </a:rPr>
              <a:t>El constructor de una clase ha de llamar explícitamente al constructor de la clase superior/base </a:t>
            </a:r>
            <a:r>
              <a:rPr lang="es-ES" sz="1400">
                <a:latin typeface="Calibri" charset="0"/>
              </a:rPr>
              <a:t>antes de definir los datos y los métodos de la clase.</a:t>
            </a:r>
          </a:p>
          <a:p>
            <a:pPr>
              <a:buFont typeface="Wingdings 2" charset="0"/>
              <a:buNone/>
            </a:pPr>
            <a:endParaRPr lang="es-ES" sz="1600">
              <a:latin typeface="Calibri" charset="0"/>
            </a:endParaRPr>
          </a:p>
          <a:p>
            <a:endParaRPr lang="es-ES" sz="160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Tema 2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POO en Python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FE3F7EE-4A48-F040-B115-5AA0192A09EE}" type="slidenum">
              <a:rPr lang="es-ES_tradnl">
                <a:solidFill>
                  <a:srgbClr val="A7A399"/>
                </a:solidFill>
              </a:rPr>
              <a:pPr eaLnBrk="1" hangingPunct="1"/>
              <a:t>55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Material adicional</a:t>
            </a:r>
          </a:p>
        </p:txBody>
      </p:sp>
      <p:sp>
        <p:nvSpPr>
          <p:cNvPr id="60419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BD229C0E-7B23-8447-A801-7EF2526A8046}" type="slidenum">
              <a:rPr lang="es-ES_tradnl">
                <a:solidFill>
                  <a:srgbClr val="A7A399"/>
                </a:solidFill>
              </a:rPr>
              <a:pPr eaLnBrk="1" hangingPunct="1"/>
              <a:t>56</a:t>
            </a:fld>
            <a:endParaRPr lang="es-ES_tradnl">
              <a:solidFill>
                <a:srgbClr val="A7A39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hangingPunct="1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Material adicional – Ejemplo 1</a:t>
            </a:r>
          </a:p>
        </p:txBody>
      </p:sp>
      <p:sp>
        <p:nvSpPr>
          <p:cNvPr id="61443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	….</a:t>
            </a:r>
          </a:p>
          <a:p>
            <a:pPr marL="742950" lvl="1" indent="-285750">
              <a:buFont typeface="Verdana" charset="0"/>
              <a:buNone/>
            </a:pPr>
            <a:endParaRPr lang="es-ES">
              <a:latin typeface="Calibri" charset="0"/>
            </a:endParaRPr>
          </a:p>
          <a:p>
            <a:pPr>
              <a:buFont typeface="Verdana" charset="0"/>
              <a:buNone/>
            </a:pPr>
            <a:r>
              <a:rPr lang="es-ES">
                <a:latin typeface="Calibri" charset="0"/>
              </a:rPr>
              <a:t>Construimos el objeto:</a:t>
            </a:r>
          </a:p>
          <a:p>
            <a:pPr>
              <a:buFont typeface="Verdana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&gt;&gt;&gt;myfraction=Fraction(3,5) </a:t>
            </a:r>
          </a:p>
          <a:p>
            <a:pPr>
              <a:buFont typeface="Verdana" charset="0"/>
              <a:buNone/>
            </a:pPr>
            <a:endParaRPr lang="es-ES" sz="2000">
              <a:solidFill>
                <a:srgbClr val="000099"/>
              </a:solidFill>
              <a:latin typeface="Calibri" charset="0"/>
            </a:endParaRPr>
          </a:p>
          <a:p>
            <a:pPr>
              <a:buFont typeface="Verdana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&gt;&gt;&gt;myfraction.print() </a:t>
            </a:r>
          </a:p>
          <a:p>
            <a:pPr>
              <a:buFont typeface="Verdana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# llamamos un método de la clase</a:t>
            </a:r>
          </a:p>
          <a:p>
            <a:pPr>
              <a:buFont typeface="Verdana" charset="0"/>
              <a:buNone/>
            </a:pPr>
            <a:endParaRPr lang="es-ES" sz="2000">
              <a:solidFill>
                <a:srgbClr val="000099"/>
              </a:solidFill>
              <a:latin typeface="Calibri" charset="0"/>
            </a:endParaRPr>
          </a:p>
          <a:p>
            <a:pPr>
              <a:buFont typeface="Verdana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&gt;&gt;&gt;print myfraction.den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# llamamos un dato de la clase 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(no recomendable)</a:t>
            </a:r>
          </a:p>
          <a:p>
            <a:pPr>
              <a:buFont typeface="Verdana" charset="0"/>
              <a:buNone/>
            </a:pPr>
            <a:endParaRPr lang="es-ES" sz="2000">
              <a:solidFill>
                <a:srgbClr val="000099"/>
              </a:solidFill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777D1946-F8E7-FA42-9A01-ADB732687E62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57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614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3786188"/>
            <a:ext cx="3157537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8" name="Rectangle 9"/>
          <p:cNvSpPr>
            <a:spLocks noChangeArrowheads="1"/>
          </p:cNvSpPr>
          <p:nvPr/>
        </p:nvSpPr>
        <p:spPr bwMode="auto">
          <a:xfrm>
            <a:off x="4429125" y="1714500"/>
            <a:ext cx="38576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ca-ES">
                <a:solidFill>
                  <a:srgbClr val="FF0000"/>
                </a:solidFill>
              </a:rPr>
              <a:t>Definimos la clase como:</a:t>
            </a:r>
          </a:p>
          <a:p>
            <a:pPr lvl="1"/>
            <a:r>
              <a:rPr lang="ca-ES">
                <a:solidFill>
                  <a:srgbClr val="FF0000"/>
                </a:solidFill>
              </a:rPr>
              <a:t>class &lt;class-name&gt;:</a:t>
            </a:r>
          </a:p>
          <a:p>
            <a:pPr lvl="1"/>
            <a:r>
              <a:rPr lang="ca-ES">
                <a:solidFill>
                  <a:srgbClr val="FF0000"/>
                </a:solidFill>
              </a:rPr>
              <a:t>	&lt;method-definitions&gt;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hangingPunct="1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POO en Python</a:t>
            </a:r>
          </a:p>
        </p:txBody>
      </p:sp>
      <p:sp>
        <p:nvSpPr>
          <p:cNvPr id="13315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Cada clase está definida con sus:</a:t>
            </a:r>
          </a:p>
          <a:p>
            <a:r>
              <a:rPr lang="en-US" sz="2000">
                <a:latin typeface="Calibri" charset="0"/>
              </a:rPr>
              <a:t>	Métodos</a:t>
            </a:r>
          </a:p>
          <a:p>
            <a:r>
              <a:rPr lang="en-US" sz="2000">
                <a:latin typeface="Calibri" charset="0"/>
              </a:rPr>
              <a:t>	Datos</a:t>
            </a:r>
          </a:p>
          <a:p>
            <a:pPr>
              <a:buFont typeface="Wingdings 2" charset="0"/>
              <a:buNone/>
            </a:pPr>
            <a:endParaRPr lang="en-U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2000">
                <a:solidFill>
                  <a:srgbClr val="000099"/>
                </a:solidFill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n-US" sz="2000">
                <a:solidFill>
                  <a:srgbClr val="000099"/>
                </a:solidFill>
                <a:latin typeface="Calibri" charset="0"/>
              </a:rPr>
              <a:t>….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def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 print(self): #método de la clase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self.num=0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print self.num # datos de la clase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print self.den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!! Los datos no se declaran aparte, al aparecer en cualquier de los métodos, automáticamente se crea el dato de la clase.</a:t>
            </a:r>
          </a:p>
          <a:p>
            <a:pPr marL="742950" lvl="1" indent="-285750">
              <a:buFont typeface="Verdana" charset="0"/>
              <a:buNone/>
            </a:pPr>
            <a:endParaRPr lang="es-ES" sz="18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149B8839-F38A-A44A-B922-2628941C2FF4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58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624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642938"/>
            <a:ext cx="21574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2" name="Rectangle 9"/>
          <p:cNvSpPr>
            <a:spLocks noChangeArrowheads="1"/>
          </p:cNvSpPr>
          <p:nvPr/>
        </p:nvSpPr>
        <p:spPr bwMode="auto">
          <a:xfrm>
            <a:off x="5000625" y="3227388"/>
            <a:ext cx="38576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r>
              <a:rPr lang="ca-ES">
                <a:solidFill>
                  <a:srgbClr val="6666FF"/>
                </a:solidFill>
              </a:rPr>
              <a:t>Definimos la clase como:</a:t>
            </a:r>
          </a:p>
          <a:p>
            <a:pPr lvl="1"/>
            <a:r>
              <a:rPr lang="ca-ES">
                <a:solidFill>
                  <a:srgbClr val="FF0000"/>
                </a:solidFill>
              </a:rPr>
              <a:t>class &lt;class-name&gt;:</a:t>
            </a:r>
          </a:p>
          <a:p>
            <a:pPr lvl="1"/>
            <a:r>
              <a:rPr lang="ca-ES">
                <a:solidFill>
                  <a:srgbClr val="FF0000"/>
                </a:solidFill>
              </a:rPr>
              <a:t>	&lt;method-definitions&gt;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214313"/>
            <a:ext cx="8183563" cy="1050925"/>
          </a:xfrm>
        </p:spPr>
        <p:txBody>
          <a:bodyPr/>
          <a:lstStyle/>
          <a:p>
            <a:pPr eaLnBrk="1" hangingPunct="1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Referencia al objeto (self)</a:t>
            </a:r>
          </a:p>
        </p:txBody>
      </p:sp>
      <p:sp>
        <p:nvSpPr>
          <p:cNvPr id="63491" name="2 Marcador de contenido"/>
          <p:cNvSpPr>
            <a:spLocks noGrp="1"/>
          </p:cNvSpPr>
          <p:nvPr>
            <p:ph idx="4294967295"/>
          </p:nvPr>
        </p:nvSpPr>
        <p:spPr>
          <a:xfrm>
            <a:off x="357188" y="1071563"/>
            <a:ext cx="5286375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>
                <a:solidFill>
                  <a:srgbClr val="000099"/>
                </a:solidFill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def show(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print 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self.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num </a:t>
            </a:r>
            <a:r>
              <a:rPr lang="es-ES" sz="2000" i="1">
                <a:solidFill>
                  <a:srgbClr val="000099"/>
                </a:solidFill>
                <a:latin typeface="Calibri" charset="0"/>
              </a:rPr>
              <a:t># self.num – 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000099"/>
                </a:solidFill>
                <a:latin typeface="Calibri" charset="0"/>
              </a:rPr>
              <a:t>			# dato del objeto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print 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self.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den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def test(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self.num=0 #variable de la clase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x=100 #variable local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.show()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 f=Fraction()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&gt;&gt;&gt;f.show() # </a:t>
            </a:r>
            <a:r>
              <a:rPr lang="es-ES" sz="2000" i="1">
                <a:solidFill>
                  <a:srgbClr val="000099"/>
                </a:solidFill>
                <a:latin typeface="Calibri" charset="0"/>
              </a:rPr>
              <a:t>en las llamadas no se 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000099"/>
                </a:solidFill>
                <a:latin typeface="Calibri" charset="0"/>
              </a:rPr>
              <a:t># pone self como argumento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&gt;&gt;&gt;print f.den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&gt;&gt;&gt;print x #error!</a:t>
            </a:r>
            <a:endParaRPr lang="es-ES" sz="2000" i="1">
              <a:solidFill>
                <a:srgbClr val="000099"/>
              </a:solidFill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endParaRPr lang="es-ES"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5848F52E-0FA8-E041-860F-DBCEC2280EC6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59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63495" name="6 Rectángulo"/>
          <p:cNvSpPr>
            <a:spLocks noChangeArrowheads="1"/>
          </p:cNvSpPr>
          <p:nvPr/>
        </p:nvSpPr>
        <p:spPr bwMode="auto">
          <a:xfrm>
            <a:off x="4929188" y="2428875"/>
            <a:ext cx="37147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s-ES"/>
              <a:t>self es una referencia al objeto que se está creando</a:t>
            </a:r>
          </a:p>
          <a:p>
            <a:pPr>
              <a:buFont typeface="Arial" charset="0"/>
              <a:buChar char="•"/>
            </a:pPr>
            <a:endParaRPr lang="es-ES"/>
          </a:p>
          <a:p>
            <a:pPr>
              <a:buFont typeface="Arial" charset="0"/>
              <a:buChar char="•"/>
            </a:pPr>
            <a:r>
              <a:rPr lang="es-ES"/>
              <a:t>self.num – dato del objeto</a:t>
            </a:r>
          </a:p>
          <a:p>
            <a:pPr>
              <a:buFont typeface="Arial" charset="0"/>
              <a:buChar char="•"/>
            </a:pPr>
            <a:endParaRPr lang="es-ES"/>
          </a:p>
          <a:p>
            <a:pPr>
              <a:buFont typeface="Arial" charset="0"/>
              <a:buChar char="•"/>
            </a:pPr>
            <a:r>
              <a:rPr lang="es-ES"/>
              <a:t>Por qué dentro del método ponemos (print self.den) y fuera de la clase escribimos print f.den)?</a:t>
            </a:r>
          </a:p>
        </p:txBody>
      </p:sp>
      <p:pic>
        <p:nvPicPr>
          <p:cNvPr id="634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642938"/>
            <a:ext cx="2157413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Atributos</a:t>
            </a: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323850" y="1328738"/>
            <a:ext cx="8496300" cy="4187825"/>
          </a:xfrm>
        </p:spPr>
        <p:txBody>
          <a:bodyPr/>
          <a:lstStyle/>
          <a:p>
            <a:endParaRPr lang="es-ES" sz="2000" dirty="0" smtClean="0">
              <a:latin typeface="Calibri" charset="0"/>
            </a:endParaRPr>
          </a:p>
          <a:p>
            <a:r>
              <a:rPr lang="es-ES" sz="2000" dirty="0" err="1" smtClean="0">
                <a:latin typeface="Calibri" charset="0"/>
              </a:rPr>
              <a:t>Python</a:t>
            </a:r>
            <a:r>
              <a:rPr lang="es-ES" sz="2000" dirty="0" smtClean="0">
                <a:latin typeface="Calibri" charset="0"/>
              </a:rPr>
              <a:t> permite asignar </a:t>
            </a:r>
            <a:r>
              <a:rPr lang="es-ES" sz="2000" dirty="0">
                <a:latin typeface="Calibri" charset="0"/>
              </a:rPr>
              <a:t>valores y </a:t>
            </a:r>
            <a:r>
              <a:rPr lang="es-ES" sz="2000" dirty="0" smtClean="0">
                <a:latin typeface="Calibri" charset="0"/>
              </a:rPr>
              <a:t>crear </a:t>
            </a:r>
            <a:r>
              <a:rPr lang="es-ES" sz="2000" b="1" dirty="0">
                <a:latin typeface="Calibri" charset="0"/>
              </a:rPr>
              <a:t>atributos</a:t>
            </a:r>
            <a:r>
              <a:rPr lang="es-ES" sz="2000" dirty="0">
                <a:latin typeface="Calibri" charset="0"/>
              </a:rPr>
              <a:t> usando el operador “.” :</a:t>
            </a:r>
          </a:p>
          <a:p>
            <a:pPr>
              <a:buFont typeface="Wingdings 2" charset="0"/>
              <a:buNone/>
            </a:pP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blank.x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 = 3.0</a:t>
            </a:r>
          </a:p>
          <a:p>
            <a:pPr>
              <a:buFont typeface="Wingdings 2" charset="0"/>
              <a:buNone/>
            </a:pP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blank.y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 = 4.0</a:t>
            </a:r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pPr marL="0" indent="0">
              <a:buNone/>
            </a:pPr>
            <a:endParaRPr lang="es-ES" dirty="0">
              <a:latin typeface="Calibri" charset="0"/>
            </a:endParaRPr>
          </a:p>
          <a:p>
            <a:pPr marL="0" indent="0">
              <a:buNone/>
            </a:pPr>
            <a:r>
              <a:rPr lang="es-ES" dirty="0" err="1" smtClean="0">
                <a:latin typeface="Calibri" charset="0"/>
              </a:rPr>
              <a:t>Df</a:t>
            </a:r>
            <a:r>
              <a:rPr lang="es-ES" dirty="0">
                <a:latin typeface="Calibri" charset="0"/>
              </a:rPr>
              <a:t>. Diagrama del objeto – diagrama del estado que indica los valores de los atributos del objeto</a:t>
            </a:r>
            <a:r>
              <a:rPr lang="es-ES" dirty="0" smtClean="0">
                <a:latin typeface="Calibri" charset="0"/>
              </a:rPr>
              <a:t>:</a:t>
            </a:r>
            <a:endParaRPr lang="es-ES" dirty="0">
              <a:latin typeface="Calibri" charset="0"/>
            </a:endParaRPr>
          </a:p>
          <a:p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endParaRPr lang="es-ES" dirty="0">
              <a:latin typeface="Calibri" charset="0"/>
            </a:endParaRPr>
          </a:p>
          <a:p>
            <a:endParaRPr lang="es-ES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9D10B82F-8839-A94A-9B21-9137395D64F3}" type="slidenum">
              <a:rPr lang="es-ES_tradnl">
                <a:solidFill>
                  <a:srgbClr val="A7A399"/>
                </a:solidFill>
              </a:rPr>
              <a:pPr eaLnBrk="1" hangingPunct="1"/>
              <a:t>6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6" t="64986" r="22231" b="21259"/>
          <a:stretch>
            <a:fillRect/>
          </a:stretch>
        </p:blipFill>
        <p:spPr bwMode="auto">
          <a:xfrm>
            <a:off x="3131840" y="4466861"/>
            <a:ext cx="2843662" cy="133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0 Rectángulo redondeado"/>
          <p:cNvSpPr/>
          <p:nvPr/>
        </p:nvSpPr>
        <p:spPr>
          <a:xfrm>
            <a:off x="395536" y="3212976"/>
            <a:ext cx="7921625" cy="792163"/>
          </a:xfrm>
          <a:prstGeom prst="round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214313"/>
            <a:ext cx="8183563" cy="1050925"/>
          </a:xfrm>
        </p:spPr>
        <p:txBody>
          <a:bodyPr/>
          <a:lstStyle/>
          <a:p>
            <a:pPr eaLnBrk="1" hangingPunct="1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Referencia al objeto (self)</a:t>
            </a:r>
          </a:p>
        </p:txBody>
      </p:sp>
      <p:sp>
        <p:nvSpPr>
          <p:cNvPr id="64515" name="2 Marcador de contenido"/>
          <p:cNvSpPr>
            <a:spLocks noGrp="1"/>
          </p:cNvSpPr>
          <p:nvPr>
            <p:ph idx="4294967295"/>
          </p:nvPr>
        </p:nvSpPr>
        <p:spPr>
          <a:xfrm>
            <a:off x="428625" y="1071563"/>
            <a:ext cx="5286375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>
                <a:solidFill>
                  <a:srgbClr val="000099"/>
                </a:solidFill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def show(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print 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self.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num </a:t>
            </a:r>
            <a:r>
              <a:rPr lang="es-ES" sz="2000" i="1">
                <a:solidFill>
                  <a:srgbClr val="000099"/>
                </a:solidFill>
                <a:latin typeface="Calibri" charset="0"/>
              </a:rPr>
              <a:t># self.num – 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000099"/>
                </a:solidFill>
                <a:latin typeface="Calibri" charset="0"/>
              </a:rPr>
              <a:t>			# dato del objeto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print 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self.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den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def test(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):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self.num=0 #variable de la clase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x=100 #variable local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.show()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 f=Fraction()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&gt;&gt;&gt;f.show() # </a:t>
            </a:r>
            <a:r>
              <a:rPr lang="es-ES" sz="2000" i="1">
                <a:solidFill>
                  <a:srgbClr val="000099"/>
                </a:solidFill>
                <a:latin typeface="Calibri" charset="0"/>
              </a:rPr>
              <a:t>en las llamadas no se </a:t>
            </a:r>
          </a:p>
          <a:p>
            <a:pPr>
              <a:buFont typeface="Wingdings 2" charset="0"/>
              <a:buNone/>
            </a:pPr>
            <a:r>
              <a:rPr lang="es-ES" sz="2000" i="1">
                <a:solidFill>
                  <a:srgbClr val="000099"/>
                </a:solidFill>
                <a:latin typeface="Calibri" charset="0"/>
              </a:rPr>
              <a:t># pone self como argumento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&gt;&gt;&gt;print f.num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&gt;&gt;&gt;print x #error!</a:t>
            </a:r>
            <a:endParaRPr lang="es-ES" sz="2000" i="1">
              <a:solidFill>
                <a:srgbClr val="000099"/>
              </a:solidFill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endParaRPr lang="es-ES">
              <a:latin typeface="Calibri" charset="0"/>
            </a:endParaRPr>
          </a:p>
          <a:p>
            <a:pPr marL="742950" lvl="1" indent="-285750">
              <a:buFont typeface="Verdana" charset="0"/>
              <a:buNone/>
            </a:pP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DA50618B-AE6D-494F-BD43-70471F4BAAFC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60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64519" name="6 Rectángulo"/>
          <p:cNvSpPr>
            <a:spLocks noChangeArrowheads="1"/>
          </p:cNvSpPr>
          <p:nvPr/>
        </p:nvSpPr>
        <p:spPr bwMode="auto">
          <a:xfrm>
            <a:off x="5000625" y="1643063"/>
            <a:ext cx="371475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endParaRPr lang="es-ES" sz="1600"/>
          </a:p>
          <a:p>
            <a:endParaRPr lang="es-ES" sz="1600"/>
          </a:p>
          <a:p>
            <a:pPr>
              <a:buFont typeface="Arial" charset="0"/>
              <a:buChar char="•"/>
            </a:pPr>
            <a:r>
              <a:rPr lang="es-ES" sz="1600"/>
              <a:t>Todos los métodos han de tener como primer argumento self  </a:t>
            </a:r>
          </a:p>
          <a:p>
            <a:pPr>
              <a:buFont typeface="Arial" charset="0"/>
              <a:buChar char="•"/>
            </a:pPr>
            <a:endParaRPr lang="es-ES" sz="1600"/>
          </a:p>
          <a:p>
            <a:pPr>
              <a:buFont typeface="Arial" charset="0"/>
              <a:buChar char="•"/>
            </a:pPr>
            <a:r>
              <a:rPr lang="es-ES" sz="1600"/>
              <a:t>En la llamada del método no ponemos self como argumento!</a:t>
            </a:r>
          </a:p>
          <a:p>
            <a:pPr>
              <a:buFont typeface="Arial" charset="0"/>
              <a:buChar char="•"/>
            </a:pPr>
            <a:endParaRPr lang="es-ES" sz="1600"/>
          </a:p>
          <a:p>
            <a:r>
              <a:rPr lang="es-ES" sz="1600"/>
              <a:t>Por qué para llamar a un método de la clase por otro método </a:t>
            </a:r>
            <a:r>
              <a:rPr lang="es-ES" sz="1600" u="sng"/>
              <a:t>de la clase utilizamos </a:t>
            </a:r>
            <a:r>
              <a:rPr lang="es-ES" sz="1600"/>
              <a:t> self.show() mientras fuera de la clase escribimos f.show()? </a:t>
            </a:r>
            <a:endParaRPr lang="es-ES" sz="1600" u="sng"/>
          </a:p>
          <a:p>
            <a:pPr>
              <a:buFont typeface="Arial" charset="0"/>
              <a:buChar char="•"/>
            </a:pPr>
            <a:endParaRPr lang="es-ES" sz="1600"/>
          </a:p>
          <a:p>
            <a:pPr>
              <a:buFont typeface="Arial" charset="0"/>
              <a:buChar char="•"/>
            </a:pPr>
            <a:endParaRPr lang="es-ES" sz="1600"/>
          </a:p>
        </p:txBody>
      </p:sp>
      <p:pic>
        <p:nvPicPr>
          <p:cNvPr id="645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571500"/>
            <a:ext cx="17145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 eaLnBrk="1" hangingPunct="1"/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El constructor de la clase (__init__())</a:t>
            </a:r>
          </a:p>
        </p:txBody>
      </p:sp>
      <p:sp>
        <p:nvSpPr>
          <p:cNvPr id="6553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>
                <a:solidFill>
                  <a:srgbClr val="000099"/>
                </a:solidFill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def 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__init__(</a:t>
            </a:r>
            <a:r>
              <a:rPr lang="es-ES" sz="2000">
                <a:solidFill>
                  <a:srgbClr val="000099"/>
                </a:solidFill>
                <a:latin typeface="Calibri" charset="0"/>
              </a:rPr>
              <a:t>self,top,bottom): </a:t>
            </a:r>
            <a:r>
              <a:rPr lang="es-ES" sz="1800" i="1">
                <a:solidFill>
                  <a:srgbClr val="000099"/>
                </a:solidFill>
                <a:latin typeface="Calibri" charset="0"/>
              </a:rPr>
              <a:t># el constructor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self.num = top </a:t>
            </a:r>
            <a:r>
              <a:rPr lang="es-ES" sz="1800" i="1">
                <a:solidFill>
                  <a:srgbClr val="000099"/>
                </a:solidFill>
                <a:latin typeface="Calibri" charset="0"/>
              </a:rPr>
              <a:t># self.num – dato del objeto</a:t>
            </a:r>
          </a:p>
          <a:p>
            <a:pPr>
              <a:buFont typeface="Wingdings 2" charset="0"/>
              <a:buNone/>
            </a:pPr>
            <a:r>
              <a:rPr lang="es-ES" sz="2000">
                <a:solidFill>
                  <a:srgbClr val="000099"/>
                </a:solidFill>
                <a:latin typeface="Calibri" charset="0"/>
              </a:rPr>
              <a:t>		self.den = bottom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Fijémonos:</a:t>
            </a:r>
          </a:p>
          <a:p>
            <a:pPr lvl="1"/>
            <a:r>
              <a:rPr lang="es-ES" sz="1800">
                <a:latin typeface="Calibri" charset="0"/>
              </a:rPr>
              <a:t>self.num – dato del objeto</a:t>
            </a:r>
          </a:p>
          <a:p>
            <a:pPr lvl="1"/>
            <a:r>
              <a:rPr lang="es-ES" sz="1800">
                <a:latin typeface="Calibri" charset="0"/>
              </a:rPr>
              <a:t>top – variable local</a:t>
            </a:r>
          </a:p>
          <a:p>
            <a:pPr lvl="1"/>
            <a:endParaRPr lang="es-ES" sz="1800">
              <a:latin typeface="Calibri" charset="0"/>
            </a:endParaRPr>
          </a:p>
          <a:p>
            <a:r>
              <a:rPr lang="es-ES" sz="2000">
                <a:latin typeface="Calibri" charset="0"/>
              </a:rPr>
              <a:t>Al llamar desde fuera: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f=Fraction(3,4) #se llama al constructor de la clase.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f2=Fraction(1,1)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&gt;&gt;&gt;f2=Fraction(1,0)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&gt;&gt;&gt;f1.__init__(2,2)</a:t>
            </a:r>
          </a:p>
          <a:p>
            <a:pPr lvl="1">
              <a:buFont typeface="Verdana" charset="0"/>
              <a:buNone/>
            </a:pPr>
            <a:endParaRPr lang="es-ES" sz="18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</a:t>
            </a:r>
            <a:r>
              <a:rPr lang="es-ES_tradnl" sz="1000" err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Python</a:t>
            </a:r>
            <a:endParaRPr lang="es-ES_tradnl" sz="1000">
              <a:solidFill>
                <a:schemeClr val="bg2">
                  <a:shade val="50000"/>
                </a:schemeClr>
              </a:solidFill>
              <a:latin typeface="Verdana" pitchFamily="34" charset="0"/>
              <a:ea typeface="+mn-ea"/>
            </a:endParaRP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77FF102A-10AE-7246-BBD4-EBA42E30D6D3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61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655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71500"/>
            <a:ext cx="1643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6357938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Implementación del comportamiento de la clase</a:t>
            </a:r>
          </a:p>
        </p:txBody>
      </p:sp>
      <p:sp>
        <p:nvSpPr>
          <p:cNvPr id="66563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&gt;&gt;myf=Fraction(3,5)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&gt;&gt;print myf # print espera una cadena para imprimir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&lt;__main__.Fraction instance at 0x409b1acc&gt;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Solución a):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	…….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	def show(self):</a:t>
            </a: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		print self.num,"/",self.den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04FAC528-0010-2F4E-AC56-75EA9C2EF5A4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62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17415" name="7 CuadroTexto"/>
          <p:cNvSpPr txBox="1">
            <a:spLocks noChangeArrowheads="1"/>
          </p:cNvSpPr>
          <p:nvPr/>
        </p:nvSpPr>
        <p:spPr bwMode="auto">
          <a:xfrm>
            <a:off x="5072063" y="3571875"/>
            <a:ext cx="3571875" cy="2308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&gt;&gt;</a:t>
            </a:r>
            <a:r>
              <a:rPr lang="es-ES" dirty="0" err="1">
                <a:latin typeface="Verdana" pitchFamily="34" charset="0"/>
                <a:ea typeface="+mn-ea"/>
              </a:rPr>
              <a:t>myf</a:t>
            </a:r>
            <a:r>
              <a:rPr lang="es-ES" dirty="0">
                <a:latin typeface="Verdana" pitchFamily="34" charset="0"/>
                <a:ea typeface="+mn-ea"/>
              </a:rPr>
              <a:t>=</a:t>
            </a:r>
            <a:r>
              <a:rPr lang="es-ES" dirty="0" err="1">
                <a:latin typeface="Verdana" pitchFamily="34" charset="0"/>
                <a:ea typeface="+mn-ea"/>
              </a:rPr>
              <a:t>Fraction</a:t>
            </a:r>
            <a:r>
              <a:rPr lang="es-ES" dirty="0">
                <a:latin typeface="Verdana" pitchFamily="34" charset="0"/>
                <a:ea typeface="+mn-ea"/>
              </a:rPr>
              <a:t>(3,5)</a:t>
            </a:r>
          </a:p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&gt;&gt;</a:t>
            </a:r>
            <a:r>
              <a:rPr lang="es-ES" dirty="0" err="1">
                <a:latin typeface="Verdana" pitchFamily="34" charset="0"/>
                <a:ea typeface="+mn-ea"/>
              </a:rPr>
              <a:t>print</a:t>
            </a:r>
            <a:r>
              <a:rPr lang="es-ES" dirty="0">
                <a:latin typeface="Verdana" pitchFamily="34" charset="0"/>
                <a:ea typeface="+mn-ea"/>
              </a:rPr>
              <a:t> </a:t>
            </a:r>
            <a:r>
              <a:rPr lang="es-ES" dirty="0" err="1">
                <a:latin typeface="Verdana" pitchFamily="34" charset="0"/>
                <a:ea typeface="+mn-ea"/>
              </a:rPr>
              <a:t>myf</a:t>
            </a:r>
            <a:endParaRPr lang="es-ES" dirty="0">
              <a:latin typeface="Verdana" pitchFamily="34" charset="0"/>
              <a:ea typeface="+mn-ea"/>
            </a:endParaRPr>
          </a:p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&lt;__</a:t>
            </a:r>
            <a:r>
              <a:rPr lang="es-ES" dirty="0" err="1">
                <a:latin typeface="Verdana" pitchFamily="34" charset="0"/>
                <a:ea typeface="+mn-ea"/>
              </a:rPr>
              <a:t>main__.Fraction</a:t>
            </a:r>
            <a:r>
              <a:rPr lang="es-ES" dirty="0">
                <a:latin typeface="Verdana" pitchFamily="34" charset="0"/>
                <a:ea typeface="+mn-ea"/>
              </a:rPr>
              <a:t> </a:t>
            </a:r>
            <a:r>
              <a:rPr lang="es-ES" dirty="0" err="1">
                <a:latin typeface="Verdana" pitchFamily="34" charset="0"/>
                <a:ea typeface="+mn-ea"/>
              </a:rPr>
              <a:t>instance</a:t>
            </a:r>
            <a:r>
              <a:rPr lang="es-ES" dirty="0">
                <a:latin typeface="Verdana" pitchFamily="34" charset="0"/>
                <a:ea typeface="+mn-ea"/>
              </a:rPr>
              <a:t> at 0x409b1acc&gt;</a:t>
            </a:r>
          </a:p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&gt;&gt;</a:t>
            </a:r>
            <a:r>
              <a:rPr lang="es-ES" dirty="0" err="1">
                <a:latin typeface="Verdana" pitchFamily="34" charset="0"/>
                <a:ea typeface="+mn-ea"/>
              </a:rPr>
              <a:t>myf.show</a:t>
            </a:r>
            <a:r>
              <a:rPr lang="es-ES" dirty="0">
                <a:latin typeface="Verdana" pitchFamily="34" charset="0"/>
                <a:ea typeface="+mn-ea"/>
              </a:rPr>
              <a:t>()</a:t>
            </a:r>
          </a:p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3/5</a:t>
            </a:r>
          </a:p>
          <a:p>
            <a:pPr>
              <a:defRPr/>
            </a:pPr>
            <a:endParaRPr lang="es-ES" dirty="0">
              <a:latin typeface="Verdana" pitchFamily="34" charset="0"/>
              <a:ea typeface="+mn-ea"/>
            </a:endParaRPr>
          </a:p>
          <a:p>
            <a:pPr>
              <a:defRPr/>
            </a:pPr>
            <a:endParaRPr lang="es-ES" dirty="0">
              <a:latin typeface="Verdana" pitchFamily="34" charset="0"/>
              <a:ea typeface="+mn-ea"/>
            </a:endParaRPr>
          </a:p>
        </p:txBody>
      </p:sp>
      <p:pic>
        <p:nvPicPr>
          <p:cNvPr id="665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571500"/>
            <a:ext cx="16430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Métodos estandard en Python</a:t>
            </a:r>
          </a:p>
        </p:txBody>
      </p:sp>
      <p:sp>
        <p:nvSpPr>
          <p:cNvPr id="67587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def __str__(self): # por defecto convierte en string el objeto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		return str(self.num)+"/"+str(self.den)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&gt;&gt;myf=Fraction(3,5)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&gt;&gt;print myf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3/5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&gt;&gt;print “I ate ”, myf, “ of the pizza”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I ate 3/5 of the pizza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&gt;&gt;myf.__str()__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‘3/5’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&gt;&gt;str(myf)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‘3/5’</a:t>
            </a:r>
          </a:p>
          <a:p>
            <a:pPr lvl="1"/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E39AA28F-BE1F-664A-A25A-2C3F1D178DBB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63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Sobrecarga de métodos</a:t>
            </a:r>
          </a:p>
        </p:txBody>
      </p:sp>
      <p:sp>
        <p:nvSpPr>
          <p:cNvPr id="6861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428750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&gt;&gt;f1=Fraction(1,4)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&gt;&gt;f2=Fraction(1,2)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&gt;&gt;f1+f2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Traceback(most recent call last): …TypeError: unsupported operand…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def __add__(self,otherfraction):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 newnum = self.num*otherfraction.den + \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	self.den*otherfraction.num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newden = self.den * otherfraction.den</a:t>
            </a:r>
          </a:p>
          <a:p>
            <a:pPr>
              <a:buFont typeface="Wingdings 2" charset="0"/>
              <a:buNone/>
            </a:pPr>
            <a:r>
              <a:rPr lang="en-US" sz="2200">
                <a:latin typeface="Calibri" charset="0"/>
              </a:rPr>
              <a:t>		return Fraction(newnum,newden)</a:t>
            </a:r>
          </a:p>
          <a:p>
            <a:pPr>
              <a:buFont typeface="Wingdings 2" charset="0"/>
              <a:buNone/>
            </a:pPr>
            <a:r>
              <a:rPr lang="en-US" sz="2200">
                <a:latin typeface="Calibri" charset="0"/>
              </a:rPr>
              <a:t>&gt;&gt;f3=f1+f2 # equivalente a: f3=f1.__add__(f2)</a:t>
            </a:r>
          </a:p>
          <a:p>
            <a:pPr>
              <a:buFont typeface="Wingdings 2" charset="0"/>
              <a:buNone/>
            </a:pPr>
            <a:r>
              <a:rPr lang="en-US" sz="2200">
                <a:latin typeface="Calibri" charset="0"/>
              </a:rPr>
              <a:t>&gt;&gt;print f3</a:t>
            </a:r>
          </a:p>
          <a:p>
            <a:pPr>
              <a:buFont typeface="Wingdings 2" charset="0"/>
              <a:buNone/>
            </a:pPr>
            <a:r>
              <a:rPr lang="en-US" sz="2200">
                <a:latin typeface="Calibri" charset="0"/>
              </a:rPr>
              <a:t>6/8</a:t>
            </a:r>
          </a:p>
          <a:p>
            <a:pPr>
              <a:buFont typeface="Wingdings 2" charset="0"/>
              <a:buNone/>
            </a:pPr>
            <a:endParaRPr lang="es-ES" sz="22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9E03CC0-057D-464D-B71D-0E15EAA2E784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64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429625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Función para determinar el mayor divisor común</a:t>
            </a:r>
          </a:p>
        </p:txBody>
      </p:sp>
      <p:sp>
        <p:nvSpPr>
          <p:cNvPr id="69635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357313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200">
                <a:latin typeface="Calibri" charset="0"/>
              </a:rPr>
              <a:t>#Assume that m and n are greater than zero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def gcd(m,n):</a:t>
            </a:r>
          </a:p>
          <a:p>
            <a:pPr>
              <a:buFont typeface="Wingdings 2" charset="0"/>
              <a:buNone/>
            </a:pPr>
            <a:r>
              <a:rPr lang="pt-BR" sz="2200">
                <a:latin typeface="Calibri" charset="0"/>
              </a:rPr>
              <a:t>		while m%n != 0: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     oldm = m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     oldn = n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     m = oldn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		     n = oldm%oldn</a:t>
            </a:r>
          </a:p>
          <a:p>
            <a:pPr>
              <a:buFont typeface="Wingdings 2" charset="0"/>
              <a:buNone/>
            </a:pPr>
            <a:r>
              <a:rPr lang="pt-BR" sz="2200">
                <a:latin typeface="Calibri" charset="0"/>
              </a:rPr>
              <a:t>		return n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…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&gt;&gt;f3=f1+f2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&gt;&gt;print f3</a:t>
            </a:r>
          </a:p>
          <a:p>
            <a:pPr>
              <a:buFont typeface="Wingdings 2" charset="0"/>
              <a:buNone/>
            </a:pPr>
            <a:r>
              <a:rPr lang="es-ES" sz="2200">
                <a:latin typeface="Calibri" charset="0"/>
              </a:rPr>
              <a:t>3/4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4EA625AC-B5B8-A240-8DFC-1EA64C5B55AA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65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696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786063"/>
            <a:ext cx="427196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71437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Comparación de dos objetos</a:t>
            </a:r>
          </a:p>
        </p:txBody>
      </p:sp>
      <p:sp>
        <p:nvSpPr>
          <p:cNvPr id="7065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28587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&gt;&gt;f1=Fraction(1,2)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&gt;&gt;f2=Fraction(1,2)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&gt;&gt;f1==f2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False  # the “sameness” problem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Es lo mismo decir?: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“Mi actor favorito y su actor favorito son el mismo”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“Mi pizza y la suya son la misma”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Los objetos de las clases definidas por el usuario son </a:t>
            </a:r>
            <a:r>
              <a:rPr lang="es-ES" sz="2000">
                <a:solidFill>
                  <a:srgbClr val="FF0000"/>
                </a:solidFill>
                <a:latin typeface="Calibri" charset="0"/>
              </a:rPr>
              <a:t>mutables!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93BD3D39-A87E-A448-A348-A8870635C2DA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66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706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500063"/>
            <a:ext cx="25685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71437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Comparación de dos objetos</a:t>
            </a:r>
          </a:p>
        </p:txBody>
      </p:sp>
      <p:sp>
        <p:nvSpPr>
          <p:cNvPr id="71683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28587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&gt;&gt;f1=Fraction(1,2)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&gt;&gt;f2=Fraction(1,2)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&gt;&gt;f3=f1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&gt;&gt;f3==f1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True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1DA141F-CB7B-E440-8962-CE53C1C924E0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67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716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500063"/>
            <a:ext cx="256857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2" name="8 Rectángulo"/>
          <p:cNvSpPr>
            <a:spLocks noChangeArrowheads="1"/>
          </p:cNvSpPr>
          <p:nvPr/>
        </p:nvSpPr>
        <p:spPr bwMode="auto">
          <a:xfrm>
            <a:off x="1785938" y="2995613"/>
            <a:ext cx="4572000" cy="28622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dirty="0" err="1">
                <a:latin typeface="Verdana" pitchFamily="34" charset="0"/>
                <a:ea typeface="+mn-ea"/>
              </a:rPr>
              <a:t>def</a:t>
            </a:r>
            <a:r>
              <a:rPr lang="es-ES" dirty="0">
                <a:latin typeface="Verdana" pitchFamily="34" charset="0"/>
                <a:ea typeface="+mn-ea"/>
              </a:rPr>
              <a:t> __</a:t>
            </a:r>
            <a:r>
              <a:rPr lang="es-ES" dirty="0" err="1">
                <a:latin typeface="Verdana" pitchFamily="34" charset="0"/>
                <a:ea typeface="+mn-ea"/>
              </a:rPr>
              <a:t>cmp</a:t>
            </a:r>
            <a:r>
              <a:rPr lang="es-ES" dirty="0">
                <a:latin typeface="Verdana" pitchFamily="34" charset="0"/>
                <a:ea typeface="+mn-ea"/>
              </a:rPr>
              <a:t>__(</a:t>
            </a:r>
            <a:r>
              <a:rPr lang="es-ES" dirty="0" err="1">
                <a:latin typeface="Verdana" pitchFamily="34" charset="0"/>
                <a:ea typeface="+mn-ea"/>
              </a:rPr>
              <a:t>self,otherfraction</a:t>
            </a:r>
            <a:r>
              <a:rPr lang="es-ES" dirty="0">
                <a:latin typeface="Verdana" pitchFamily="34" charset="0"/>
                <a:ea typeface="+mn-ea"/>
              </a:rPr>
              <a:t>):</a:t>
            </a:r>
          </a:p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  num1 = self.num*</a:t>
            </a:r>
            <a:r>
              <a:rPr lang="es-ES" dirty="0" err="1">
                <a:latin typeface="Verdana" pitchFamily="34" charset="0"/>
                <a:ea typeface="+mn-ea"/>
              </a:rPr>
              <a:t>otherfraction.den</a:t>
            </a:r>
            <a:endParaRPr lang="es-ES" dirty="0">
              <a:latin typeface="Verdana" pitchFamily="34" charset="0"/>
              <a:ea typeface="+mn-ea"/>
            </a:endParaRPr>
          </a:p>
          <a:p>
            <a:pPr>
              <a:defRPr/>
            </a:pPr>
            <a:r>
              <a:rPr lang="es-ES" dirty="0">
                <a:latin typeface="Verdana" pitchFamily="34" charset="0"/>
                <a:ea typeface="+mn-ea"/>
              </a:rPr>
              <a:t>  num2 = self.den*</a:t>
            </a:r>
            <a:r>
              <a:rPr lang="es-ES" dirty="0" err="1">
                <a:latin typeface="Verdana" pitchFamily="34" charset="0"/>
                <a:ea typeface="+mn-ea"/>
              </a:rPr>
              <a:t>otherfraction.num</a:t>
            </a:r>
            <a:endParaRPr lang="es-ES" dirty="0">
              <a:latin typeface="Verdana" pitchFamily="34" charset="0"/>
              <a:ea typeface="+mn-ea"/>
            </a:endParaRP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</a:t>
            </a:r>
            <a:r>
              <a:rPr lang="pt-BR" dirty="0" err="1">
                <a:latin typeface="Verdana" pitchFamily="34" charset="0"/>
                <a:ea typeface="+mn-ea"/>
              </a:rPr>
              <a:t>if</a:t>
            </a:r>
            <a:r>
              <a:rPr lang="pt-BR" dirty="0">
                <a:latin typeface="Verdana" pitchFamily="34" charset="0"/>
                <a:ea typeface="+mn-ea"/>
              </a:rPr>
              <a:t> num1 &lt; num2:</a:t>
            </a: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   </a:t>
            </a:r>
            <a:r>
              <a:rPr lang="pt-BR" dirty="0" err="1">
                <a:latin typeface="Verdana" pitchFamily="34" charset="0"/>
                <a:ea typeface="+mn-ea"/>
              </a:rPr>
              <a:t>return</a:t>
            </a:r>
            <a:r>
              <a:rPr lang="pt-BR" dirty="0">
                <a:latin typeface="Verdana" pitchFamily="34" charset="0"/>
                <a:ea typeface="+mn-ea"/>
              </a:rPr>
              <a:t> -1</a:t>
            </a: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   </a:t>
            </a:r>
            <a:r>
              <a:rPr lang="pt-BR" dirty="0" err="1">
                <a:latin typeface="Verdana" pitchFamily="34" charset="0"/>
                <a:ea typeface="+mn-ea"/>
              </a:rPr>
              <a:t>else</a:t>
            </a:r>
            <a:r>
              <a:rPr lang="pt-BR" dirty="0">
                <a:latin typeface="Verdana" pitchFamily="34" charset="0"/>
                <a:ea typeface="+mn-ea"/>
              </a:rPr>
              <a:t>:</a:t>
            </a: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      </a:t>
            </a:r>
            <a:r>
              <a:rPr lang="pt-BR" dirty="0" err="1">
                <a:latin typeface="Verdana" pitchFamily="34" charset="0"/>
                <a:ea typeface="+mn-ea"/>
              </a:rPr>
              <a:t>if</a:t>
            </a:r>
            <a:r>
              <a:rPr lang="pt-BR" dirty="0">
                <a:latin typeface="Verdana" pitchFamily="34" charset="0"/>
                <a:ea typeface="+mn-ea"/>
              </a:rPr>
              <a:t> num1 == num2:</a:t>
            </a: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         </a:t>
            </a:r>
            <a:r>
              <a:rPr lang="pt-BR" dirty="0" err="1">
                <a:latin typeface="Verdana" pitchFamily="34" charset="0"/>
                <a:ea typeface="+mn-ea"/>
              </a:rPr>
              <a:t>return</a:t>
            </a:r>
            <a:r>
              <a:rPr lang="pt-BR" dirty="0">
                <a:latin typeface="Verdana" pitchFamily="34" charset="0"/>
                <a:ea typeface="+mn-ea"/>
              </a:rPr>
              <a:t> 0</a:t>
            </a: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      </a:t>
            </a:r>
            <a:r>
              <a:rPr lang="pt-BR" dirty="0" err="1">
                <a:latin typeface="Verdana" pitchFamily="34" charset="0"/>
                <a:ea typeface="+mn-ea"/>
              </a:rPr>
              <a:t>else</a:t>
            </a:r>
            <a:endParaRPr lang="pt-BR" dirty="0">
              <a:latin typeface="Verdana" pitchFamily="34" charset="0"/>
              <a:ea typeface="+mn-ea"/>
            </a:endParaRPr>
          </a:p>
          <a:p>
            <a:pPr>
              <a:defRPr/>
            </a:pPr>
            <a:r>
              <a:rPr lang="pt-BR" dirty="0">
                <a:latin typeface="Verdana" pitchFamily="34" charset="0"/>
                <a:ea typeface="+mn-ea"/>
              </a:rPr>
              <a:t>           </a:t>
            </a:r>
            <a:r>
              <a:rPr lang="pt-BR" dirty="0" err="1">
                <a:latin typeface="Verdana" pitchFamily="34" charset="0"/>
                <a:ea typeface="+mn-ea"/>
              </a:rPr>
              <a:t>return</a:t>
            </a:r>
            <a:r>
              <a:rPr lang="pt-BR" dirty="0">
                <a:latin typeface="Verdana" pitchFamily="34" charset="0"/>
                <a:ea typeface="+mn-ea"/>
              </a:rPr>
              <a:t> 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completa Fraction</a:t>
            </a:r>
          </a:p>
        </p:txBody>
      </p:sp>
      <p:sp>
        <p:nvSpPr>
          <p:cNvPr id="72707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421481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class Fraction: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	def __init__(self,top,bottom):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	self.num = top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	self.den = bottom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da-DK" sz="2000">
                <a:latin typeface="Calibri" charset="0"/>
              </a:rPr>
              <a:t>	def __str__(self):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	return  \ str(self.num)+"/"+str(self.den)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def show(self):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	print self.num,"/",self.den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	</a:t>
            </a:r>
            <a:endParaRPr lang="es-ES" sz="20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64E6EDBA-6A73-FA4E-934B-832569DC74CD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68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357688" y="1428750"/>
            <a:ext cx="4572000" cy="4524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</a:rPr>
              <a:t>def __add__(</a:t>
            </a:r>
            <a:r>
              <a:rPr lang="en-US" dirty="0" err="1">
                <a:latin typeface="+mn-lt"/>
                <a:ea typeface="+mn-ea"/>
              </a:rPr>
              <a:t>self,otherfraction</a:t>
            </a:r>
            <a:r>
              <a:rPr lang="en-US" dirty="0">
                <a:latin typeface="+mn-lt"/>
                <a:ea typeface="+mn-ea"/>
              </a:rPr>
              <a:t>):</a:t>
            </a:r>
          </a:p>
          <a:p>
            <a:pPr>
              <a:defRPr/>
            </a:pPr>
            <a:r>
              <a:rPr lang="es-ES" dirty="0">
                <a:latin typeface="+mn-lt"/>
                <a:ea typeface="+mn-ea"/>
              </a:rPr>
              <a:t>   </a:t>
            </a:r>
            <a:r>
              <a:rPr lang="es-ES" dirty="0" err="1">
                <a:latin typeface="+mn-lt"/>
                <a:ea typeface="+mn-ea"/>
              </a:rPr>
              <a:t>newnum</a:t>
            </a:r>
            <a:r>
              <a:rPr lang="es-ES" dirty="0">
                <a:latin typeface="+mn-lt"/>
                <a:ea typeface="+mn-ea"/>
              </a:rPr>
              <a:t> =self.num*</a:t>
            </a:r>
            <a:r>
              <a:rPr lang="es-ES" dirty="0" err="1">
                <a:latin typeface="+mn-lt"/>
                <a:ea typeface="+mn-ea"/>
              </a:rPr>
              <a:t>otherfraction.den</a:t>
            </a:r>
            <a:r>
              <a:rPr lang="es-ES" dirty="0">
                <a:latin typeface="+mn-lt"/>
                <a:ea typeface="+mn-ea"/>
              </a:rPr>
              <a:t> + \ 	self.den*</a:t>
            </a:r>
            <a:r>
              <a:rPr lang="es-ES" dirty="0" err="1">
                <a:latin typeface="+mn-lt"/>
                <a:ea typeface="+mn-ea"/>
              </a:rPr>
              <a:t>otherfraction.num</a:t>
            </a:r>
            <a:endParaRPr lang="es-ES" dirty="0">
              <a:latin typeface="+mn-lt"/>
              <a:ea typeface="+mn-ea"/>
            </a:endParaRPr>
          </a:p>
          <a:p>
            <a:pPr>
              <a:defRPr/>
            </a:pPr>
            <a:r>
              <a:rPr lang="es-ES" dirty="0">
                <a:latin typeface="+mn-lt"/>
                <a:ea typeface="+mn-ea"/>
              </a:rPr>
              <a:t>   </a:t>
            </a:r>
            <a:r>
              <a:rPr lang="es-ES" dirty="0" err="1">
                <a:latin typeface="+mn-lt"/>
                <a:ea typeface="+mn-ea"/>
              </a:rPr>
              <a:t>newden</a:t>
            </a:r>
            <a:r>
              <a:rPr lang="es-ES" dirty="0">
                <a:latin typeface="+mn-lt"/>
                <a:ea typeface="+mn-ea"/>
              </a:rPr>
              <a:t> = self.den*</a:t>
            </a:r>
            <a:r>
              <a:rPr lang="es-ES" dirty="0" err="1">
                <a:latin typeface="+mn-lt"/>
                <a:ea typeface="+mn-ea"/>
              </a:rPr>
              <a:t>otherfraction.den</a:t>
            </a:r>
            <a:endParaRPr lang="es-ES" dirty="0">
              <a:latin typeface="+mn-lt"/>
              <a:ea typeface="+mn-ea"/>
            </a:endParaRPr>
          </a:p>
          <a:p>
            <a:pPr>
              <a:defRPr/>
            </a:pPr>
            <a:r>
              <a:rPr lang="es-ES" dirty="0">
                <a:latin typeface="+mn-lt"/>
                <a:ea typeface="+mn-ea"/>
              </a:rPr>
              <a:t>   </a:t>
            </a:r>
            <a:r>
              <a:rPr lang="es-ES" dirty="0" err="1">
                <a:latin typeface="+mn-lt"/>
                <a:ea typeface="+mn-ea"/>
              </a:rPr>
              <a:t>com</a:t>
            </a:r>
            <a:r>
              <a:rPr lang="es-ES" dirty="0">
                <a:latin typeface="+mn-lt"/>
                <a:ea typeface="+mn-ea"/>
              </a:rPr>
              <a:t> = </a:t>
            </a:r>
            <a:r>
              <a:rPr lang="es-ES" dirty="0" err="1">
                <a:latin typeface="+mn-lt"/>
                <a:ea typeface="+mn-ea"/>
              </a:rPr>
              <a:t>gcd</a:t>
            </a:r>
            <a:r>
              <a:rPr lang="es-ES" dirty="0">
                <a:latin typeface="+mn-lt"/>
                <a:ea typeface="+mn-ea"/>
              </a:rPr>
              <a:t>(</a:t>
            </a:r>
            <a:r>
              <a:rPr lang="es-ES" dirty="0" err="1">
                <a:latin typeface="+mn-lt"/>
                <a:ea typeface="+mn-ea"/>
              </a:rPr>
              <a:t>newnum,newden</a:t>
            </a:r>
            <a:r>
              <a:rPr lang="es-ES" dirty="0">
                <a:latin typeface="+mn-lt"/>
                <a:ea typeface="+mn-ea"/>
              </a:rPr>
              <a:t>)</a:t>
            </a:r>
          </a:p>
          <a:p>
            <a:pPr>
              <a:defRPr/>
            </a:pPr>
            <a:r>
              <a:rPr lang="en-US" dirty="0">
                <a:latin typeface="+mn-lt"/>
                <a:ea typeface="+mn-ea"/>
              </a:rPr>
              <a:t>   return Fraction(</a:t>
            </a:r>
            <a:r>
              <a:rPr lang="en-US" dirty="0" err="1">
                <a:latin typeface="+mn-lt"/>
                <a:ea typeface="+mn-ea"/>
              </a:rPr>
              <a:t>newnum</a:t>
            </a:r>
            <a:r>
              <a:rPr lang="en-US" dirty="0">
                <a:latin typeface="+mn-lt"/>
                <a:ea typeface="+mn-ea"/>
              </a:rPr>
              <a:t>/</a:t>
            </a:r>
            <a:r>
              <a:rPr lang="en-US" dirty="0" err="1">
                <a:latin typeface="+mn-lt"/>
                <a:ea typeface="+mn-ea"/>
              </a:rPr>
              <a:t>com,newden</a:t>
            </a:r>
            <a:r>
              <a:rPr lang="en-US" dirty="0">
                <a:latin typeface="+mn-lt"/>
                <a:ea typeface="+mn-ea"/>
              </a:rPr>
              <a:t>/com)</a:t>
            </a:r>
          </a:p>
          <a:p>
            <a:pPr>
              <a:defRPr/>
            </a:pPr>
            <a:endParaRPr lang="en-US" dirty="0">
              <a:latin typeface="+mn-lt"/>
              <a:ea typeface="+mn-ea"/>
            </a:endParaRPr>
          </a:p>
          <a:p>
            <a:pPr>
              <a:defRPr/>
            </a:pPr>
            <a:r>
              <a:rPr lang="en-US" dirty="0">
                <a:latin typeface="+mn-lt"/>
                <a:ea typeface="+mn-ea"/>
              </a:rPr>
              <a:t>def __</a:t>
            </a:r>
            <a:r>
              <a:rPr lang="en-US" dirty="0" err="1">
                <a:latin typeface="+mn-lt"/>
                <a:ea typeface="+mn-ea"/>
              </a:rPr>
              <a:t>cmp</a:t>
            </a:r>
            <a:r>
              <a:rPr lang="en-US" dirty="0">
                <a:latin typeface="+mn-lt"/>
                <a:ea typeface="+mn-ea"/>
              </a:rPr>
              <a:t>__(</a:t>
            </a:r>
            <a:r>
              <a:rPr lang="en-US" dirty="0" err="1">
                <a:latin typeface="+mn-lt"/>
                <a:ea typeface="+mn-ea"/>
              </a:rPr>
              <a:t>self,otherfraction</a:t>
            </a:r>
            <a:r>
              <a:rPr lang="en-US" dirty="0">
                <a:latin typeface="+mn-lt"/>
                <a:ea typeface="+mn-ea"/>
              </a:rPr>
              <a:t>):</a:t>
            </a:r>
          </a:p>
          <a:p>
            <a:pPr>
              <a:defRPr/>
            </a:pPr>
            <a:r>
              <a:rPr lang="es-ES" dirty="0">
                <a:latin typeface="+mn-lt"/>
                <a:ea typeface="+mn-ea"/>
              </a:rPr>
              <a:t>   num1 = self.num*</a:t>
            </a:r>
            <a:r>
              <a:rPr lang="es-ES" dirty="0" err="1">
                <a:latin typeface="+mn-lt"/>
                <a:ea typeface="+mn-ea"/>
              </a:rPr>
              <a:t>otherfraction.den</a:t>
            </a:r>
            <a:endParaRPr lang="es-ES" dirty="0">
              <a:latin typeface="+mn-lt"/>
              <a:ea typeface="+mn-ea"/>
            </a:endParaRPr>
          </a:p>
          <a:p>
            <a:pPr>
              <a:defRPr/>
            </a:pPr>
            <a:r>
              <a:rPr lang="es-ES" dirty="0">
                <a:latin typeface="+mn-lt"/>
                <a:ea typeface="+mn-ea"/>
              </a:rPr>
              <a:t>   num2 = self.den*</a:t>
            </a:r>
            <a:r>
              <a:rPr lang="es-ES" dirty="0" err="1">
                <a:latin typeface="+mn-lt"/>
                <a:ea typeface="+mn-ea"/>
              </a:rPr>
              <a:t>otherfraction.num</a:t>
            </a:r>
            <a:endParaRPr lang="es-ES" dirty="0">
              <a:latin typeface="+mn-lt"/>
              <a:ea typeface="+mn-ea"/>
            </a:endParaRPr>
          </a:p>
          <a:p>
            <a:pPr>
              <a:defRPr/>
            </a:pPr>
            <a:r>
              <a:rPr lang="pt-BR" dirty="0">
                <a:latin typeface="+mn-lt"/>
                <a:ea typeface="+mn-ea"/>
              </a:rPr>
              <a:t>   </a:t>
            </a:r>
            <a:r>
              <a:rPr lang="pt-BR" dirty="0" err="1">
                <a:latin typeface="+mn-lt"/>
                <a:ea typeface="+mn-ea"/>
              </a:rPr>
              <a:t>if</a:t>
            </a:r>
            <a:r>
              <a:rPr lang="pt-BR" dirty="0">
                <a:latin typeface="+mn-lt"/>
                <a:ea typeface="+mn-ea"/>
              </a:rPr>
              <a:t> num1 &lt; num2:</a:t>
            </a:r>
          </a:p>
          <a:p>
            <a:pPr>
              <a:defRPr/>
            </a:pPr>
            <a:r>
              <a:rPr lang="pt-BR" dirty="0">
                <a:latin typeface="+mn-lt"/>
                <a:ea typeface="+mn-ea"/>
              </a:rPr>
              <a:t>	</a:t>
            </a:r>
            <a:r>
              <a:rPr lang="pt-BR" dirty="0" err="1">
                <a:latin typeface="+mn-lt"/>
                <a:ea typeface="+mn-ea"/>
              </a:rPr>
              <a:t>return</a:t>
            </a:r>
            <a:r>
              <a:rPr lang="pt-BR" dirty="0">
                <a:latin typeface="+mn-lt"/>
                <a:ea typeface="+mn-ea"/>
              </a:rPr>
              <a:t> -1</a:t>
            </a:r>
          </a:p>
          <a:p>
            <a:pPr>
              <a:defRPr/>
            </a:pPr>
            <a:r>
              <a:rPr lang="pt-BR" dirty="0">
                <a:latin typeface="+mn-lt"/>
                <a:ea typeface="+mn-ea"/>
              </a:rPr>
              <a:t>   </a:t>
            </a:r>
            <a:r>
              <a:rPr lang="pt-BR" dirty="0" err="1">
                <a:latin typeface="+mn-lt"/>
                <a:ea typeface="+mn-ea"/>
              </a:rPr>
              <a:t>else</a:t>
            </a:r>
            <a:r>
              <a:rPr lang="pt-BR" dirty="0">
                <a:latin typeface="+mn-lt"/>
                <a:ea typeface="+mn-ea"/>
              </a:rPr>
              <a:t>:</a:t>
            </a:r>
          </a:p>
          <a:p>
            <a:pPr>
              <a:defRPr/>
            </a:pPr>
            <a:r>
              <a:rPr lang="pt-BR" dirty="0">
                <a:latin typeface="+mn-lt"/>
                <a:ea typeface="+mn-ea"/>
              </a:rPr>
              <a:t>   	</a:t>
            </a:r>
            <a:r>
              <a:rPr lang="pt-BR" dirty="0" err="1">
                <a:latin typeface="+mn-lt"/>
                <a:ea typeface="+mn-ea"/>
              </a:rPr>
              <a:t>if</a:t>
            </a:r>
            <a:r>
              <a:rPr lang="pt-BR" dirty="0">
                <a:latin typeface="+mn-lt"/>
                <a:ea typeface="+mn-ea"/>
              </a:rPr>
              <a:t> num1 == num2:</a:t>
            </a:r>
          </a:p>
          <a:p>
            <a:pPr>
              <a:defRPr/>
            </a:pPr>
            <a:r>
              <a:rPr lang="pt-BR" dirty="0">
                <a:latin typeface="+mn-lt"/>
                <a:ea typeface="+mn-ea"/>
              </a:rPr>
              <a:t>      		</a:t>
            </a:r>
            <a:r>
              <a:rPr lang="pt-BR" dirty="0" err="1">
                <a:latin typeface="+mn-lt"/>
                <a:ea typeface="+mn-ea"/>
              </a:rPr>
              <a:t>return</a:t>
            </a:r>
            <a:r>
              <a:rPr lang="pt-BR" dirty="0">
                <a:latin typeface="+mn-lt"/>
                <a:ea typeface="+mn-ea"/>
              </a:rPr>
              <a:t> 0</a:t>
            </a:r>
          </a:p>
          <a:p>
            <a:pPr>
              <a:defRPr/>
            </a:pPr>
            <a:r>
              <a:rPr lang="pt-BR" dirty="0">
                <a:latin typeface="+mn-lt"/>
                <a:ea typeface="+mn-ea"/>
              </a:rPr>
              <a:t>   	</a:t>
            </a:r>
            <a:r>
              <a:rPr lang="pt-BR" dirty="0" err="1">
                <a:latin typeface="+mn-lt"/>
                <a:ea typeface="+mn-ea"/>
              </a:rPr>
              <a:t>else</a:t>
            </a:r>
            <a:r>
              <a:rPr lang="pt-BR" dirty="0">
                <a:latin typeface="+mn-lt"/>
                <a:ea typeface="+mn-ea"/>
              </a:rPr>
              <a:t>: </a:t>
            </a:r>
            <a:r>
              <a:rPr lang="pt-BR" dirty="0" err="1">
                <a:latin typeface="+mn-lt"/>
                <a:ea typeface="+mn-ea"/>
              </a:rPr>
              <a:t>return</a:t>
            </a:r>
            <a:r>
              <a:rPr lang="pt-BR" dirty="0">
                <a:latin typeface="+mn-lt"/>
                <a:ea typeface="+mn-ea"/>
              </a:rPr>
              <a:t> 1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Ejemplo 2</a:t>
            </a:r>
          </a:p>
        </p:txBody>
      </p:sp>
      <p:sp>
        <p:nvSpPr>
          <p:cNvPr id="74755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5738F913-C763-4148-AC91-7864F553AD40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69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747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95" b="11874"/>
          <a:stretch>
            <a:fillRect/>
          </a:stretch>
        </p:blipFill>
        <p:spPr bwMode="auto">
          <a:xfrm>
            <a:off x="571500" y="1412875"/>
            <a:ext cx="8153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Atributos</a:t>
            </a:r>
          </a:p>
        </p:txBody>
      </p:sp>
      <p:sp>
        <p:nvSpPr>
          <p:cNvPr id="15363" name="2 Marcador de contenido"/>
          <p:cNvSpPr>
            <a:spLocks noGrp="1"/>
          </p:cNvSpPr>
          <p:nvPr>
            <p:ph idx="1"/>
          </p:nvPr>
        </p:nvSpPr>
        <p:spPr>
          <a:xfrm>
            <a:off x="323850" y="1328738"/>
            <a:ext cx="8496300" cy="4187825"/>
          </a:xfrm>
        </p:spPr>
        <p:txBody>
          <a:bodyPr/>
          <a:lstStyle/>
          <a:p>
            <a:r>
              <a:rPr lang="es-ES" sz="2000" dirty="0" smtClean="0">
                <a:latin typeface="Calibri" charset="0"/>
              </a:rPr>
              <a:t>Leemos </a:t>
            </a:r>
            <a:r>
              <a:rPr lang="es-ES" sz="2000" dirty="0">
                <a:latin typeface="Calibri" charset="0"/>
              </a:rPr>
              <a:t>los valores usando la misma sintaxis:</a:t>
            </a:r>
          </a:p>
          <a:p>
            <a:pPr>
              <a:buFont typeface="Wingdings 2" charset="0"/>
              <a:buNone/>
            </a:pP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&gt;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&gt;&gt;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blank.y</a:t>
            </a:r>
            <a:endParaRPr lang="es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4.0</a:t>
            </a:r>
          </a:p>
          <a:p>
            <a:pPr>
              <a:buFont typeface="Wingdings 2" charset="0"/>
              <a:buNone/>
            </a:pP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&gt;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&gt;&gt; x =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blank.x</a:t>
            </a:r>
            <a:endParaRPr lang="es-ES" sz="2000" i="1" dirty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&gt;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&gt;&gt;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 x</a:t>
            </a:r>
          </a:p>
          <a:p>
            <a:pPr>
              <a:buFont typeface="Wingdings 2" charset="0"/>
              <a:buNone/>
            </a:pP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3.0</a:t>
            </a:r>
          </a:p>
          <a:p>
            <a:pPr>
              <a:buNone/>
            </a:pP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sz="2000" i="1" dirty="0" err="1" smtClean="0">
                <a:solidFill>
                  <a:srgbClr val="6666FF"/>
                </a:solidFill>
                <a:latin typeface="Calibri" charset="0"/>
              </a:rPr>
              <a:t>print</a:t>
            </a: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’(’ +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blank.x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) + ’, ’ +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str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(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blank.y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) + ’)’ </a:t>
            </a: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endParaRPr lang="es-ES" sz="2000" i="1" dirty="0" smtClean="0">
              <a:solidFill>
                <a:srgbClr val="6666FF"/>
              </a:solidFill>
              <a:latin typeface="Calibri" charset="0"/>
            </a:endParaRPr>
          </a:p>
          <a:p>
            <a:pPr>
              <a:buNone/>
            </a:pP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&gt;&gt;&gt; </a:t>
            </a:r>
            <a:r>
              <a:rPr lang="es-ES" sz="2000" i="1" dirty="0" err="1" smtClean="0">
                <a:solidFill>
                  <a:srgbClr val="6666FF"/>
                </a:solidFill>
                <a:latin typeface="Calibri" charset="0"/>
              </a:rPr>
              <a:t>distanceSquared</a:t>
            </a:r>
            <a:r>
              <a:rPr lang="es-ES" sz="2000" i="1" dirty="0" smtClean="0">
                <a:solidFill>
                  <a:srgbClr val="6666FF"/>
                </a:solidFill>
                <a:latin typeface="Calibri" charset="0"/>
              </a:rPr>
              <a:t> 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=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blank.x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 *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blank.x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 +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blank.y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 * </a:t>
            </a:r>
            <a:r>
              <a:rPr lang="es-ES" sz="2000" i="1" dirty="0" err="1">
                <a:solidFill>
                  <a:srgbClr val="6666FF"/>
                </a:solidFill>
                <a:latin typeface="Calibri" charset="0"/>
              </a:rPr>
              <a:t>blank.y</a:t>
            </a:r>
            <a:r>
              <a:rPr lang="es-ES" sz="2000" i="1" dirty="0">
                <a:solidFill>
                  <a:srgbClr val="6666FF"/>
                </a:solidFill>
                <a:latin typeface="Calibri" charset="0"/>
              </a:rPr>
              <a:t> </a:t>
            </a:r>
          </a:p>
          <a:p>
            <a:pPr>
              <a:buFont typeface="Wingdings 2" charset="0"/>
              <a:buNone/>
            </a:pPr>
            <a:endParaRPr lang="es-ES" sz="2000" i="1" dirty="0">
              <a:solidFill>
                <a:srgbClr val="6666FF"/>
              </a:solidFill>
              <a:latin typeface="Calibri" charset="0"/>
            </a:endParaRPr>
          </a:p>
          <a:p>
            <a:endParaRPr lang="es-ES" i="1" dirty="0">
              <a:solidFill>
                <a:srgbClr val="6666FF"/>
              </a:solidFill>
              <a:latin typeface="Calibri" charset="0"/>
            </a:endParaRPr>
          </a:p>
          <a:p>
            <a:endParaRPr lang="es-ES" dirty="0">
              <a:latin typeface="Calibri" charset="0"/>
            </a:endParaRPr>
          </a:p>
          <a:p>
            <a:endParaRPr lang="es-ES" dirty="0"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9D10B82F-8839-A94A-9B21-9137395D64F3}" type="slidenum">
              <a:rPr lang="es-ES_tradnl">
                <a:solidFill>
                  <a:srgbClr val="A7A399"/>
                </a:solidFill>
              </a:rPr>
              <a:pPr eaLnBrk="1" hangingPunct="1"/>
              <a:t>7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6" t="64986" r="22231" b="21259"/>
          <a:stretch>
            <a:fillRect/>
          </a:stretch>
        </p:blipFill>
        <p:spPr bwMode="auto">
          <a:xfrm>
            <a:off x="6444208" y="3789040"/>
            <a:ext cx="1836738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203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pPr>
              <a:defRPr/>
            </a:pPr>
            <a:endParaRPr lang="es-ES">
              <a:ea typeface="+mj-ea"/>
            </a:endParaRPr>
          </a:p>
        </p:txBody>
      </p:sp>
      <p:sp>
        <p:nvSpPr>
          <p:cNvPr id="7577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endParaRPr lang="es-ES" sz="1600" b="1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 b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 b="1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EC3B7121-6428-3846-BB0C-AF04730A4CFE}" type="slidenum">
              <a:rPr lang="es-ES_tradnl" sz="1000" b="1">
                <a:solidFill>
                  <a:srgbClr val="A7A399"/>
                </a:solidFill>
              </a:rPr>
              <a:pPr algn="r" eaLnBrk="1" hangingPunct="1"/>
              <a:t>70</a:t>
            </a:fld>
            <a:endParaRPr lang="es-ES_tradnl" sz="1000" b="1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571875" y="500063"/>
            <a:ext cx="18573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Oferta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57188" y="2214563"/>
            <a:ext cx="12858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Vuelos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1785938" y="2214563"/>
            <a:ext cx="12858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Hoteles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3214688" y="2214563"/>
            <a:ext cx="12858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Vuelos+</a:t>
            </a:r>
          </a:p>
          <a:p>
            <a:pPr algn="ctr">
              <a:defRPr/>
            </a:pPr>
            <a:r>
              <a:rPr lang="es-ES" b="1" dirty="0"/>
              <a:t>Hoteles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4572000" y="2214563"/>
            <a:ext cx="12858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Coche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7286625" y="2214563"/>
            <a:ext cx="12858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Spa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5929313" y="2214563"/>
            <a:ext cx="1285875" cy="6429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/>
              <a:t>Escapada</a:t>
            </a:r>
          </a:p>
        </p:txBody>
      </p:sp>
      <p:sp>
        <p:nvSpPr>
          <p:cNvPr id="14" name="13 Rectángulo"/>
          <p:cNvSpPr/>
          <p:nvPr/>
        </p:nvSpPr>
        <p:spPr>
          <a:xfrm>
            <a:off x="428625" y="3429000"/>
            <a:ext cx="1143000" cy="285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Aeropuerto salida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Aeropuerto destino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salida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regreso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Adultos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Niños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_Buscar()	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714500" y="3429000"/>
            <a:ext cx="1143000" cy="285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Ciudad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entrada 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salida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Noches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Adultos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Niños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_Buscar()</a:t>
            </a:r>
          </a:p>
          <a:p>
            <a:pPr algn="ctr">
              <a:buFont typeface="Arial" charset="0"/>
              <a:buChar char="•"/>
            </a:pPr>
            <a:endParaRPr lang="es-ES" sz="1400" b="1">
              <a:solidFill>
                <a:schemeClr val="tx1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6" name="15 Rectángulo"/>
          <p:cNvSpPr/>
          <p:nvPr/>
        </p:nvSpPr>
        <p:spPr>
          <a:xfrm>
            <a:off x="3214688" y="3429000"/>
            <a:ext cx="1143000" cy="285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Aeropuerto salida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Aeropuerto destino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salida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regreso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Adultos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Niños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_Buscar()</a:t>
            </a:r>
          </a:p>
          <a:p>
            <a:pPr algn="ctr">
              <a:buFont typeface="Arial" charset="0"/>
              <a:buChar char="•"/>
            </a:pPr>
            <a:endParaRPr lang="es-ES" sz="1400" b="1">
              <a:solidFill>
                <a:schemeClr val="tx1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4572000" y="3429000"/>
            <a:ext cx="1143000" cy="285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Destino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Lugar de recogida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Lugar de devolución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recogida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Fecha devolución</a:t>
            </a:r>
          </a:p>
          <a:p>
            <a:pPr algn="ctr">
              <a:buFont typeface="Arial" charset="0"/>
              <a:buChar char="•"/>
            </a:pPr>
            <a:r>
              <a:rPr lang="es-ES" sz="1400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_Buscar()</a:t>
            </a:r>
          </a:p>
          <a:p>
            <a:pPr algn="ctr">
              <a:buFont typeface="Arial" charset="0"/>
              <a:buChar char="•"/>
            </a:pPr>
            <a:endParaRPr lang="es-ES" sz="1400" b="1">
              <a:solidFill>
                <a:schemeClr val="tx1"/>
              </a:solidFill>
              <a:latin typeface="Calibri" charset="0"/>
              <a:ea typeface="ＭＳ Ｐゴシック" charset="0"/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5929313" y="3429000"/>
            <a:ext cx="1143000" cy="285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Fecha salida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Fecha regreso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Preferencias (puente, andorra, caldea, semana santa) 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_Buscar()</a:t>
            </a:r>
          </a:p>
          <a:p>
            <a:pPr algn="ctr">
              <a:buFont typeface="Arial" pitchFamily="34" charset="0"/>
              <a:buChar char="•"/>
              <a:defRPr/>
            </a:pP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358063" y="3429000"/>
            <a:ext cx="1143000" cy="2857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Fecha salida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Fecha regreso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Preferencias (con alojamiento, sin alojamiento, ofertas) </a:t>
            </a:r>
          </a:p>
          <a:p>
            <a:pPr algn="ctr">
              <a:buFont typeface="Arial" pitchFamily="34" charset="0"/>
              <a:buChar char="•"/>
              <a:defRPr/>
            </a:pPr>
            <a:r>
              <a:rPr lang="es-ES" sz="1400" b="1" dirty="0">
                <a:solidFill>
                  <a:schemeClr val="tx1"/>
                </a:solidFill>
              </a:rPr>
              <a:t>_Buscar()</a:t>
            </a:r>
          </a:p>
          <a:p>
            <a:pPr algn="ctr">
              <a:buFont typeface="Arial" pitchFamily="34" charset="0"/>
              <a:buChar char="•"/>
              <a:defRPr/>
            </a:pP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3643313" y="1285875"/>
            <a:ext cx="1785937" cy="857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Char char="•"/>
            </a:pPr>
            <a:r>
              <a:rPr lang="es-ES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Nombre</a:t>
            </a:r>
          </a:p>
          <a:p>
            <a:pPr algn="ctr">
              <a:buFont typeface="Arial" charset="0"/>
              <a:buChar char="•"/>
            </a:pPr>
            <a:r>
              <a:rPr lang="es-ES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Dirección</a:t>
            </a:r>
          </a:p>
          <a:p>
            <a:pPr algn="ctr">
              <a:buFont typeface="Arial" charset="0"/>
              <a:buChar char="•"/>
            </a:pPr>
            <a:r>
              <a:rPr lang="es-ES" b="1">
                <a:solidFill>
                  <a:schemeClr val="tx1"/>
                </a:solidFill>
                <a:latin typeface="Calibri" charset="0"/>
                <a:ea typeface="ＭＳ Ｐゴシック" charset="0"/>
              </a:rPr>
              <a:t>Buscar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15" grpId="0" build="allAtOnce" animBg="1"/>
      <p:bldP spid="16" grpId="0" build="allAtOnce" animBg="1"/>
      <p:bldP spid="17" grpId="0" build="allAtOnce" animBg="1"/>
      <p:bldP spid="18" grpId="0" build="allAtOnce" animBg="1"/>
      <p:bldP spid="19" grpId="0" build="allAtOnce" animBg="1"/>
      <p:bldP spid="20" grpId="0" build="allAtOnce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69691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Oferta</a:t>
            </a:r>
          </a:p>
        </p:txBody>
      </p:sp>
      <p:sp>
        <p:nvSpPr>
          <p:cNvPr id="76803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125538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class Oferta(object):  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	# Si usamos clases derivadas (herencia), la clase base ha de ser derivada de la clase object</a:t>
            </a:r>
          </a:p>
          <a:p>
            <a:pPr>
              <a:buFont typeface="Wingdings 2" charset="0"/>
              <a:buNone/>
            </a:pPr>
            <a:endParaRPr lang="es-ES" sz="18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def __init__(self, nombre, direccion):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    self.nombre=nombre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    self.direccion=direccion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def buscar(self):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    return self._buscar()</a:t>
            </a:r>
          </a:p>
          <a:p>
            <a:pPr>
              <a:buFont typeface="Wingdings 2" charset="0"/>
              <a:buNone/>
            </a:pPr>
            <a:endParaRPr lang="es-ES" sz="18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    def getNombre(self):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		""" El acceso a los datos ha de ser a traves de funciones"""</a:t>
            </a:r>
          </a:p>
          <a:p>
            <a:pPr>
              <a:buFont typeface="Wingdings 2" charset="0"/>
              <a:buNone/>
            </a:pPr>
            <a:r>
              <a:rPr lang="es-ES" sz="1800">
                <a:latin typeface="Calibri" charset="0"/>
              </a:rPr>
              <a:t>		return self.nombre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23FB4711-A87A-1341-A55D-5B8D5607DA27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71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839788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Vuelos</a:t>
            </a:r>
          </a:p>
        </p:txBody>
      </p:sp>
      <p:sp>
        <p:nvSpPr>
          <p:cNvPr id="77827" name="2 Marcador de contenido"/>
          <p:cNvSpPr>
            <a:spLocks noGrp="1"/>
          </p:cNvSpPr>
          <p:nvPr>
            <p:ph idx="4294967295"/>
          </p:nvPr>
        </p:nvSpPr>
        <p:spPr>
          <a:xfrm>
            <a:off x="323850" y="1341438"/>
            <a:ext cx="4286250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class Vuelos(Oferta):</a:t>
            </a: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    def __init__(self, nombre, direccion):</a:t>
            </a: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        Oferta.__init__(self, nombre, direccion)</a:t>
            </a: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        self.aeropuertoSalida=raw_input(\</a:t>
            </a: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	            "Introduce aeropuerto de salida: ")</a:t>
            </a: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        self.aeropuertoDestino=raw_input(\</a:t>
            </a: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	            "Introduce aeropuerto de destino: ")</a:t>
            </a:r>
          </a:p>
          <a:p>
            <a:pPr>
              <a:buFont typeface="Wingdings 2" charset="0"/>
              <a:buNone/>
            </a:pPr>
            <a:endParaRPr lang="es-ES" sz="1400" b="1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        self.ofertasAeropuertoDestino={\</a:t>
            </a: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		"Barcelona":["oferta1", "oferta2"], \</a:t>
            </a: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            	"Cadiz":["oferta3", "oferta4"]}</a:t>
            </a: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        self.ofertasAeropuertoSalida={\</a:t>
            </a: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		"Barcelona":["oferta5", "oferta4"], \</a:t>
            </a: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      		 "Cadiz":["oferta2", "oferta5"]}</a:t>
            </a:r>
          </a:p>
          <a:p>
            <a:pPr>
              <a:buFont typeface="Wingdings 2" charset="0"/>
              <a:buNone/>
            </a:pPr>
            <a:endParaRPr lang="es-ES" sz="1400" b="1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    def getAeropuertoSalida(self):</a:t>
            </a:r>
          </a:p>
          <a:p>
            <a:pPr>
              <a:buFont typeface="Wingdings 2" charset="0"/>
              <a:buNone/>
            </a:pPr>
            <a:r>
              <a:rPr lang="es-ES" sz="1400" b="1">
                <a:latin typeface="Calibri" charset="0"/>
              </a:rPr>
              <a:t>		return self.aeropuertoSalida        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1594838-56D0-CF45-935A-9E1340BDFF06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72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77831" name="6 Rectángulo"/>
          <p:cNvSpPr>
            <a:spLocks noChangeArrowheads="1"/>
          </p:cNvSpPr>
          <p:nvPr/>
        </p:nvSpPr>
        <p:spPr bwMode="auto">
          <a:xfrm>
            <a:off x="4067175" y="2481263"/>
            <a:ext cx="47529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400" b="1">
                <a:latin typeface="Calibri" charset="0"/>
              </a:rPr>
              <a:t>def _buscar(self):</a:t>
            </a:r>
          </a:p>
          <a:p>
            <a:r>
              <a:rPr lang="es-ES" sz="1400" b="1">
                <a:latin typeface="Calibri" charset="0"/>
              </a:rPr>
              <a:t>        result=[]</a:t>
            </a:r>
          </a:p>
          <a:p>
            <a:r>
              <a:rPr lang="es-ES" sz="1400" b="1">
                <a:latin typeface="Calibri" charset="0"/>
              </a:rPr>
              <a:t>        for i in self.ofertasAeropuertoDestino\</a:t>
            </a:r>
          </a:p>
          <a:p>
            <a:r>
              <a:rPr lang="es-ES" sz="1400" b="1">
                <a:latin typeface="Calibri" charset="0"/>
              </a:rPr>
              <a:t>	[self.aeropuertoDestino]:</a:t>
            </a:r>
          </a:p>
          <a:p>
            <a:r>
              <a:rPr lang="es-ES" sz="1400" b="1">
                <a:latin typeface="Calibri" charset="0"/>
              </a:rPr>
              <a:t>                 if i in self.ofertasAeropuertoSalida\</a:t>
            </a:r>
          </a:p>
          <a:p>
            <a:r>
              <a:rPr lang="es-ES" sz="1400" b="1">
                <a:latin typeface="Calibri" charset="0"/>
              </a:rPr>
              <a:t>	[self.aeropuertoSalida]:</a:t>
            </a:r>
          </a:p>
          <a:p>
            <a:r>
              <a:rPr lang="es-ES" sz="1400" b="1">
                <a:latin typeface="Calibri" charset="0"/>
              </a:rPr>
              <a:t>		    </a:t>
            </a:r>
          </a:p>
          <a:p>
            <a:r>
              <a:rPr lang="es-ES" sz="1400" b="1">
                <a:latin typeface="Calibri" charset="0"/>
              </a:rPr>
              <a:t>                	result.append(i)</a:t>
            </a:r>
          </a:p>
          <a:p>
            <a:r>
              <a:rPr lang="es-ES" sz="1400" b="1">
                <a:latin typeface="Calibri" charset="0"/>
              </a:rPr>
              <a:t>        return result</a:t>
            </a:r>
          </a:p>
          <a:p>
            <a:endParaRPr lang="es-ES" sz="1400" b="1">
              <a:latin typeface="Calibri" charset="0"/>
            </a:endParaRPr>
          </a:p>
          <a:p>
            <a:r>
              <a:rPr lang="es-ES" sz="1400" b="1">
                <a:latin typeface="Calibri" charset="0"/>
              </a:rPr>
              <a:t>    def __str__(self):</a:t>
            </a:r>
          </a:p>
          <a:p>
            <a:r>
              <a:rPr lang="es-ES" sz="1400" b="1">
                <a:latin typeface="Calibri" charset="0"/>
              </a:rPr>
              <a:t>        return "Nombre: "+self.nombre+\</a:t>
            </a:r>
          </a:p>
          <a:p>
            <a:r>
              <a:rPr lang="es-ES" sz="1400" b="1">
                <a:latin typeface="Calibri" charset="0"/>
              </a:rPr>
              <a:t>	" Direccion: "+self.direccion + \</a:t>
            </a:r>
          </a:p>
          <a:p>
            <a:r>
              <a:rPr lang="es-ES" sz="1400" b="1">
                <a:latin typeface="Calibri" charset="0"/>
              </a:rPr>
              <a:t>        	" Aeropuerto Salida: "+self.aeropuertoSalida +\</a:t>
            </a:r>
          </a:p>
          <a:p>
            <a:r>
              <a:rPr lang="es-ES" sz="1400" b="1">
                <a:latin typeface="Calibri" charset="0"/>
              </a:rPr>
              <a:t>        	" Aeropuerto Destino: "+self.aeropuertoDestino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69691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Uso de la clase Oferta</a:t>
            </a:r>
          </a:p>
        </p:txBody>
      </p:sp>
      <p:sp>
        <p:nvSpPr>
          <p:cNvPr id="7885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125538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v=Vuelos("Pedro Jimenez", "Barcelona")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print v.getNombre()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		# fijemonos, es una funcion heredada de la clase Oferta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print v.getAeropuertoSalida()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		# es una funcion de la clase Vuelos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print v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&gt;&gt;&gt; print v.buscar() 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43EBFD9F-AD81-0141-88F3-DF352B1D3BDB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73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sz="2800">
                <a:effectLst/>
                <a:latin typeface="Calibri" charset="0"/>
              </a:rPr>
              <a:t>Ejemplo 3: Implementar un juego para tirar dados</a:t>
            </a:r>
            <a:br>
              <a:rPr lang="es-ES" sz="2800">
                <a:effectLst/>
                <a:latin typeface="Calibri" charset="0"/>
              </a:rPr>
            </a:br>
            <a:r>
              <a:rPr lang="es-ES" sz="2800">
                <a:effectLst/>
                <a:latin typeface="Calibri" charset="0"/>
              </a:rPr>
              <a:t>(Material adicional)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643063"/>
            <a:ext cx="4432300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Implementar un juego que consiste en tirar dos dados: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Definimos la clase MSDie: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1. ¿Cuántas caras tiene?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2. ¿Cuál es su valor actual?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	¿Dónde han de estar estos valores y cuándo se han de crear?</a:t>
            </a:r>
          </a:p>
          <a:p>
            <a:pPr>
              <a:buFont typeface="Wingdings 2" charset="0"/>
              <a:buNone/>
            </a:pPr>
            <a:endParaRPr lang="es-ES">
              <a:latin typeface="Calibri" charset="0"/>
            </a:endParaRP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611188" y="4759325"/>
            <a:ext cx="4572000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Definiremos los métodos:</a:t>
            </a:r>
          </a:p>
          <a:p>
            <a:r>
              <a:rPr lang="es-ES" sz="1600"/>
              <a:t>a) roll()</a:t>
            </a:r>
          </a:p>
          <a:p>
            <a:r>
              <a:rPr lang="es-ES" sz="1600"/>
              <a:t>b) setValue(), </a:t>
            </a:r>
          </a:p>
          <a:p>
            <a:r>
              <a:rPr lang="es-ES" sz="1600"/>
              <a:t>c) getValue().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13619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Ejemplo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484313"/>
            <a:ext cx="8183562" cy="45942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die1 = MSDie(6)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		#definimos un dado de  6 puntos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die1.getValue()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1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die1.roll()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die1.getValue()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4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 = MSDie(13)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		#definimos un dado de  13 puntos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1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die2.roll()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12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die2.setValue(8) </a:t>
            </a:r>
            <a:endParaRPr lang="ca-ES" sz="1800">
              <a:solidFill>
                <a:srgbClr val="FF0000"/>
              </a:solidFill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&gt;&gt;&gt; die2.getValue()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8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500063" y="571500"/>
            <a:ext cx="8183562" cy="642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¿Cómo implementamos la clase MSDie?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143000"/>
            <a:ext cx="8183562" cy="4665663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2000">
                <a:latin typeface="Calibri" charset="0"/>
              </a:rPr>
              <a:t># msdie.py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2000">
                <a:latin typeface="Calibri" charset="0"/>
              </a:rPr>
              <a:t># Class definition for an n-sided die.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2000">
                <a:latin typeface="Calibri" charset="0"/>
              </a:rPr>
              <a:t>from random import randrange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ca-ES" sz="2000"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ca-ES" sz="2000">
                <a:latin typeface="Calibri" charset="0"/>
              </a:rPr>
              <a:t>class MSDie: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def __init__(</a:t>
            </a:r>
            <a:r>
              <a:rPr lang="ca-ES" sz="18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ca-ES" sz="1800">
                <a:latin typeface="Calibri" charset="0"/>
              </a:rPr>
              <a:t>, sides):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self.sides = sides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self.value = 1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endParaRPr lang="ca-ES" sz="1800">
              <a:latin typeface="Calibri" charset="0"/>
            </a:endParaRP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def roll(self):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r>
              <a:rPr lang="ca-ES" sz="1800">
                <a:latin typeface="Calibri" charset="0"/>
              </a:rPr>
              <a:t>self.value = randrange(1,self.sides+1)</a:t>
            </a:r>
          </a:p>
          <a:p>
            <a:pPr lvl="2">
              <a:lnSpc>
                <a:spcPct val="80000"/>
              </a:lnSpc>
              <a:buFont typeface="Wingdings 2" charset="0"/>
              <a:buNone/>
            </a:pPr>
            <a:endParaRPr lang="ca-ES" sz="1800">
              <a:latin typeface="Calibri" charset="0"/>
            </a:endParaRP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def getValue(</a:t>
            </a:r>
            <a:r>
              <a:rPr lang="ca-ES" sz="18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ca-ES" sz="1800">
                <a:latin typeface="Calibri" charset="0"/>
              </a:rPr>
              <a:t>):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	return self.value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endParaRPr lang="ca-ES" sz="1800">
              <a:latin typeface="Calibri" charset="0"/>
            </a:endParaRP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def setValue(</a:t>
            </a:r>
            <a:r>
              <a:rPr lang="ca-ES" sz="1800">
                <a:solidFill>
                  <a:srgbClr val="FF0000"/>
                </a:solidFill>
                <a:latin typeface="Calibri" charset="0"/>
              </a:rPr>
              <a:t>self</a:t>
            </a:r>
            <a:r>
              <a:rPr lang="ca-ES" sz="1800">
                <a:latin typeface="Calibri" charset="0"/>
              </a:rPr>
              <a:t>, value):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ca-ES" sz="1800">
                <a:latin typeface="Calibri" charset="0"/>
              </a:rPr>
              <a:t>	self.value = value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4356100" y="49418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/>
            <a:endParaRPr lang="ca-ES">
              <a:solidFill>
                <a:srgbClr val="FF0000"/>
              </a:solidFill>
            </a:endParaRP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429250" y="1857375"/>
            <a:ext cx="2976563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¿Cómo implementamos la clase MSDie?</a:t>
            </a:r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28587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endParaRPr lang="ca-ES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class MSDie: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...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	def setValue(self,value):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		self.value = value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def main():</a:t>
            </a:r>
          </a:p>
          <a:p>
            <a:pPr lvl="1">
              <a:buFont typeface="Verdana" charset="0"/>
              <a:buNone/>
            </a:pPr>
            <a:r>
              <a:rPr lang="ca-ES">
                <a:latin typeface="Calibri" charset="0"/>
              </a:rPr>
              <a:t>die1 = MSDie(12)</a:t>
            </a:r>
          </a:p>
          <a:p>
            <a:pPr lvl="1">
              <a:buFont typeface="Verdana" charset="0"/>
              <a:buNone/>
            </a:pPr>
            <a:r>
              <a:rPr lang="ca-ES">
                <a:latin typeface="Calibri" charset="0"/>
              </a:rPr>
              <a:t>die1.setValue(8)</a:t>
            </a:r>
          </a:p>
          <a:p>
            <a:pPr lvl="1">
              <a:buFont typeface="Verdana" charset="0"/>
              <a:buNone/>
            </a:pPr>
            <a:r>
              <a:rPr lang="ca-ES">
                <a:latin typeface="Calibri" charset="0"/>
              </a:rPr>
              <a:t>print die1.getValue()</a:t>
            </a:r>
          </a:p>
          <a:p>
            <a:pPr lvl="1">
              <a:buFont typeface="Verdana" charset="0"/>
              <a:buNone/>
            </a:pPr>
            <a:endParaRPr lang="ca-ES"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ca-ES">
                <a:latin typeface="Calibri" charset="0"/>
              </a:rPr>
              <a:t>&lt;self=die1; self.value=8&gt;</a:t>
            </a: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522913" y="2205038"/>
            <a:ext cx="233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Definir los objetos gráficos necesarios para dibujar la interfaz del juego</a:t>
            </a:r>
          </a:p>
        </p:txBody>
      </p:sp>
      <p:sp>
        <p:nvSpPr>
          <p:cNvPr id="8397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sz="2000">
                <a:latin typeface="Calibri" charset="0"/>
              </a:rPr>
              <a:t>Puntos</a:t>
            </a:r>
          </a:p>
          <a:p>
            <a:r>
              <a:rPr lang="es-ES" sz="2000">
                <a:latin typeface="Calibri" charset="0"/>
              </a:rPr>
              <a:t>Rectángulos (dados, botones)</a:t>
            </a:r>
          </a:p>
          <a:p>
            <a:r>
              <a:rPr lang="es-ES" sz="2000">
                <a:latin typeface="Calibri" charset="0"/>
              </a:rPr>
              <a:t>….</a:t>
            </a:r>
          </a:p>
          <a:p>
            <a:r>
              <a:rPr lang="es-ES" sz="2000">
                <a:latin typeface="Calibri" charset="0"/>
              </a:rPr>
              <a:t>Cuadrados, rombos, romboides</a:t>
            </a:r>
          </a:p>
          <a:p>
            <a:r>
              <a:rPr lang="es-ES" sz="2000">
                <a:latin typeface="Calibri" charset="0"/>
              </a:rPr>
              <a:t>Polígonos</a:t>
            </a:r>
          </a:p>
          <a:p>
            <a:r>
              <a:rPr lang="es-ES" sz="2000">
                <a:latin typeface="Calibri" charset="0"/>
              </a:rPr>
              <a:t>Círculos</a:t>
            </a:r>
          </a:p>
          <a:p>
            <a:r>
              <a:rPr lang="es-ES" sz="2000">
                <a:latin typeface="Calibri" charset="0"/>
              </a:rPr>
              <a:t>Formas ovales</a:t>
            </a:r>
          </a:p>
          <a:p>
            <a:r>
              <a:rPr lang="es-ES" sz="2000">
                <a:latin typeface="Calibri" charset="0"/>
              </a:rPr>
              <a:t>Lineas</a:t>
            </a:r>
          </a:p>
          <a:p>
            <a:r>
              <a:rPr lang="es-ES" sz="2000">
                <a:latin typeface="Calibri" charset="0"/>
              </a:rPr>
              <a:t>…</a:t>
            </a:r>
          </a:p>
          <a:p>
            <a:r>
              <a:rPr lang="es-ES" sz="2000">
                <a:latin typeface="Calibri" charset="0"/>
              </a:rPr>
              <a:t>Textos</a:t>
            </a:r>
          </a:p>
          <a:p>
            <a:r>
              <a:rPr lang="es-ES" sz="2000">
                <a:latin typeface="Calibri" charset="0"/>
              </a:rPr>
              <a:t>Imágenes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41593CB4-12E0-5046-9057-B904D820E4E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78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8397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929313" y="2919413"/>
            <a:ext cx="23304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71437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Jerarquía de los objetos/clases gráficos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FB689D6-D97E-BD49-BDF6-58B377A3A2D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79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71500" y="3643313"/>
            <a:ext cx="928688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Punto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785813" y="4786313"/>
            <a:ext cx="92868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>
                <a:solidFill>
                  <a:srgbClr val="FFFFFF"/>
                </a:solidFill>
                <a:latin typeface="Calibri" charset="0"/>
                <a:ea typeface="ＭＳ Ｐゴシック" charset="0"/>
              </a:rPr>
              <a:t>Línea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2714625" y="5072063"/>
            <a:ext cx="128587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>
                <a:solidFill>
                  <a:srgbClr val="FFFFFF"/>
                </a:solidFill>
                <a:latin typeface="Calibri" charset="0"/>
                <a:ea typeface="ＭＳ Ｐゴシック" charset="0"/>
              </a:rPr>
              <a:t>Rectángulo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4572000" y="4429125"/>
            <a:ext cx="928688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Forma Oval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5857875" y="5214938"/>
            <a:ext cx="928688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>
                <a:solidFill>
                  <a:srgbClr val="FFFFFF"/>
                </a:solidFill>
                <a:latin typeface="Calibri" charset="0"/>
                <a:ea typeface="ＭＳ Ｐゴシック" charset="0"/>
              </a:rPr>
              <a:t>Círculo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500438" y="2928938"/>
            <a:ext cx="11430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 err="1"/>
              <a:t>BoundingBox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6215063" y="4143375"/>
            <a:ext cx="92868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Texto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6643688" y="3000375"/>
            <a:ext cx="1071562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/>
              <a:t>Imagen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3786188" y="1643063"/>
            <a:ext cx="928687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s-ES">
                <a:solidFill>
                  <a:srgbClr val="FFFFFF"/>
                </a:solidFill>
                <a:latin typeface="Calibri" charset="0"/>
                <a:ea typeface="ＭＳ Ｐゴシック" charset="0"/>
              </a:rPr>
              <a:t>ObjetoGráfico</a:t>
            </a:r>
          </a:p>
        </p:txBody>
      </p:sp>
      <p:cxnSp>
        <p:nvCxnSpPr>
          <p:cNvPr id="18" name="17 Forma"/>
          <p:cNvCxnSpPr>
            <a:endCxn id="7" idx="0"/>
          </p:cNvCxnSpPr>
          <p:nvPr/>
        </p:nvCxnSpPr>
        <p:spPr>
          <a:xfrm rot="10800000" flipV="1">
            <a:off x="1035050" y="1857375"/>
            <a:ext cx="2679700" cy="178593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curvado"/>
          <p:cNvCxnSpPr>
            <a:stCxn id="16" idx="2"/>
            <a:endCxn id="13" idx="0"/>
          </p:cNvCxnSpPr>
          <p:nvPr/>
        </p:nvCxnSpPr>
        <p:spPr>
          <a:xfrm rot="5400000">
            <a:off x="3803650" y="2482851"/>
            <a:ext cx="714375" cy="177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curvado"/>
          <p:cNvCxnSpPr>
            <a:stCxn id="13" idx="2"/>
            <a:endCxn id="9" idx="0"/>
          </p:cNvCxnSpPr>
          <p:nvPr/>
        </p:nvCxnSpPr>
        <p:spPr>
          <a:xfrm rot="5400000">
            <a:off x="2928938" y="3929063"/>
            <a:ext cx="1571625" cy="7143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curvado"/>
          <p:cNvCxnSpPr>
            <a:stCxn id="13" idx="2"/>
            <a:endCxn id="11" idx="0"/>
          </p:cNvCxnSpPr>
          <p:nvPr/>
        </p:nvCxnSpPr>
        <p:spPr>
          <a:xfrm rot="16200000" flipH="1">
            <a:off x="4090194" y="3482182"/>
            <a:ext cx="928687" cy="9652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Forma"/>
          <p:cNvCxnSpPr>
            <a:stCxn id="11" idx="2"/>
            <a:endCxn id="12" idx="1"/>
          </p:cNvCxnSpPr>
          <p:nvPr/>
        </p:nvCxnSpPr>
        <p:spPr>
          <a:xfrm rot="16200000" flipH="1">
            <a:off x="5197475" y="4840288"/>
            <a:ext cx="500063" cy="820737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curvado"/>
          <p:cNvCxnSpPr>
            <a:stCxn id="13" idx="2"/>
            <a:endCxn id="8" idx="0"/>
          </p:cNvCxnSpPr>
          <p:nvPr/>
        </p:nvCxnSpPr>
        <p:spPr>
          <a:xfrm rot="5400000">
            <a:off x="2017713" y="2732088"/>
            <a:ext cx="1285875" cy="28225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Forma"/>
          <p:cNvCxnSpPr>
            <a:stCxn id="16" idx="3"/>
            <a:endCxn id="15" idx="0"/>
          </p:cNvCxnSpPr>
          <p:nvPr/>
        </p:nvCxnSpPr>
        <p:spPr>
          <a:xfrm>
            <a:off x="4714875" y="1928813"/>
            <a:ext cx="2465388" cy="107156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curvado"/>
          <p:cNvCxnSpPr>
            <a:stCxn id="16" idx="2"/>
            <a:endCxn id="14" idx="0"/>
          </p:cNvCxnSpPr>
          <p:nvPr/>
        </p:nvCxnSpPr>
        <p:spPr>
          <a:xfrm rot="16200000" flipH="1">
            <a:off x="4500563" y="1963738"/>
            <a:ext cx="1928812" cy="243046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15" name="49 Rectángulo"/>
          <p:cNvSpPr>
            <a:spLocks noChangeArrowheads="1"/>
          </p:cNvSpPr>
          <p:nvPr/>
        </p:nvSpPr>
        <p:spPr bwMode="auto">
          <a:xfrm>
            <a:off x="428625" y="5854700"/>
            <a:ext cx="8429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Herencia – la posibilidad de una clase de recibir sus métodos y datos de otras clases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Índice</a:t>
            </a:r>
          </a:p>
        </p:txBody>
      </p:sp>
      <p:sp>
        <p:nvSpPr>
          <p:cNvPr id="30723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 dirty="0" smtClean="0">
                <a:latin typeface="Calibri" charset="0"/>
              </a:rPr>
              <a:t>Clases </a:t>
            </a:r>
            <a:r>
              <a:rPr lang="es-ES" dirty="0">
                <a:latin typeface="Calibri" charset="0"/>
              </a:rPr>
              <a:t>y </a:t>
            </a:r>
            <a:r>
              <a:rPr lang="es-ES" dirty="0" smtClean="0">
                <a:latin typeface="Calibri" charset="0"/>
              </a:rPr>
              <a:t>objetos</a:t>
            </a:r>
            <a:endParaRPr lang="es-ES" dirty="0">
              <a:latin typeface="Calibri" charset="0"/>
            </a:endParaRPr>
          </a:p>
          <a:p>
            <a:r>
              <a:rPr lang="es-ES" dirty="0">
                <a:solidFill>
                  <a:srgbClr val="FF0000"/>
                </a:solidFill>
                <a:latin typeface="Calibri" charset="0"/>
              </a:rPr>
              <a:t>Clases y </a:t>
            </a:r>
            <a:r>
              <a:rPr lang="es-ES" dirty="0" smtClean="0">
                <a:solidFill>
                  <a:srgbClr val="FF0000"/>
                </a:solidFill>
                <a:latin typeface="Calibri" charset="0"/>
              </a:rPr>
              <a:t>funciones</a:t>
            </a:r>
            <a:endParaRPr lang="es-ES" dirty="0">
              <a:solidFill>
                <a:srgbClr val="FF0000"/>
              </a:solidFill>
              <a:latin typeface="Calibri" charset="0"/>
            </a:endParaRPr>
          </a:p>
          <a:p>
            <a:r>
              <a:rPr lang="es-ES" dirty="0">
                <a:latin typeface="Calibri" charset="0"/>
              </a:rPr>
              <a:t>Clases y </a:t>
            </a:r>
            <a:r>
              <a:rPr lang="es-ES" dirty="0" smtClean="0">
                <a:latin typeface="Calibri" charset="0"/>
              </a:rPr>
              <a:t>atributos (métodos y datos)</a:t>
            </a:r>
          </a:p>
          <a:p>
            <a:pPr lvl="1"/>
            <a:r>
              <a:rPr lang="es-ES" dirty="0" smtClean="0">
                <a:latin typeface="Calibri" charset="0"/>
              </a:rPr>
              <a:t>Métodos</a:t>
            </a:r>
          </a:p>
          <a:p>
            <a:pPr lvl="1"/>
            <a:r>
              <a:rPr lang="es-ES" dirty="0" smtClean="0">
                <a:latin typeface="Calibri" charset="0"/>
              </a:rPr>
              <a:t>Constructor</a:t>
            </a:r>
          </a:p>
          <a:p>
            <a:pPr lvl="1"/>
            <a:r>
              <a:rPr lang="es-ES" dirty="0" smtClean="0">
                <a:latin typeface="Calibri" charset="0"/>
              </a:rPr>
              <a:t>Datos</a:t>
            </a:r>
          </a:p>
          <a:p>
            <a:pPr lvl="1"/>
            <a:r>
              <a:rPr lang="es-ES" dirty="0" smtClean="0">
                <a:solidFill>
                  <a:srgbClr val="000000"/>
                </a:solidFill>
                <a:latin typeface="Calibri" charset="0"/>
              </a:rPr>
              <a:t>Sobrecarga de métodos</a:t>
            </a:r>
            <a:endParaRPr lang="es-ES" dirty="0">
              <a:solidFill>
                <a:srgbClr val="000000"/>
              </a:solidFill>
              <a:latin typeface="Calibri" charset="0"/>
            </a:endParaRPr>
          </a:p>
          <a:p>
            <a:r>
              <a:rPr lang="es-ES" dirty="0" smtClean="0">
                <a:latin typeface="Calibri" charset="0"/>
              </a:rPr>
              <a:t>Clases mutables y copias</a:t>
            </a:r>
            <a:endParaRPr lang="es-ES" dirty="0">
              <a:latin typeface="Calibri" charset="0"/>
            </a:endParaRPr>
          </a:p>
          <a:p>
            <a:r>
              <a:rPr lang="es-ES" dirty="0">
                <a:latin typeface="Calibri" charset="0"/>
              </a:rPr>
              <a:t>Herencia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B6BE790-62C1-6E49-B5A9-7A223EA8B483}" type="slidenum">
              <a:rPr lang="es-ES_tradnl">
                <a:solidFill>
                  <a:srgbClr val="A7A399"/>
                </a:solidFill>
              </a:rPr>
              <a:pPr eaLnBrk="1" hangingPunct="1"/>
              <a:t>8</a:t>
            </a:fld>
            <a:endParaRPr lang="es-ES_tradnl">
              <a:solidFill>
                <a:srgbClr val="A7A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90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571500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genérica GraphicsObject</a:t>
            </a:r>
          </a:p>
        </p:txBody>
      </p:sp>
      <p:sp>
        <p:nvSpPr>
          <p:cNvPr id="86019" name="2 Marcador de contenido"/>
          <p:cNvSpPr>
            <a:spLocks noGrp="1"/>
          </p:cNvSpPr>
          <p:nvPr>
            <p:ph idx="4294967295"/>
          </p:nvPr>
        </p:nvSpPr>
        <p:spPr>
          <a:xfrm>
            <a:off x="285750" y="1027113"/>
            <a:ext cx="4786313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class GraphicsObject: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"""Generic base class for all of the drawable objects"""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def __init__(self, options):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# options is a list of strings indicating which 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	# options are legal for this object.</a:t>
            </a:r>
          </a:p>
          <a:p>
            <a:pPr>
              <a:buFont typeface="Wingdings 2" charset="0"/>
              <a:buNone/>
            </a:pPr>
            <a:endParaRPr lang="en-US" sz="14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def setFill(self, color):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"""Set interior color to color"""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def setOutline(self, color):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"""Set outline color to color""“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	def setWidth(self, width):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"""Set line weight to width"""</a:t>
            </a:r>
          </a:p>
          <a:p>
            <a:pPr>
              <a:buFont typeface="Wingdings 2" charset="0"/>
              <a:buNone/>
            </a:pPr>
            <a:endParaRPr lang="en-US" sz="14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def draw(self, graphwin):</a:t>
            </a:r>
          </a:p>
          <a:p>
            <a:pPr>
              <a:buFont typeface="Wingdings 2" charset="0"/>
              <a:buNone/>
            </a:pPr>
            <a:r>
              <a:rPr lang="en-US" sz="1400">
                <a:latin typeface="Calibri" charset="0"/>
              </a:rPr>
              <a:t>        """Draw the object in graphwin, which should be a GraphWin object """</a:t>
            </a:r>
          </a:p>
          <a:p>
            <a:pPr>
              <a:buFont typeface="Wingdings 2" charset="0"/>
              <a:buNone/>
            </a:pPr>
            <a:endParaRPr lang="es-ES" sz="14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A1A178A-9FFA-7F45-A657-0E123B63751D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80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86023" name="6 Rectángulo"/>
          <p:cNvSpPr>
            <a:spLocks noChangeArrowheads="1"/>
          </p:cNvSpPr>
          <p:nvPr/>
        </p:nvSpPr>
        <p:spPr bwMode="auto">
          <a:xfrm>
            <a:off x="4214813" y="1785938"/>
            <a:ext cx="45720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sz="1200"/>
          </a:p>
          <a:p>
            <a:r>
              <a:rPr lang="en-US" sz="1200"/>
              <a:t>    def undraw(self):</a:t>
            </a:r>
          </a:p>
          <a:p>
            <a:r>
              <a:rPr lang="en-US" sz="1200"/>
              <a:t>        """Undraw the object (i.e. hide it). Returns silently                  </a:t>
            </a:r>
          </a:p>
          <a:p>
            <a:r>
              <a:rPr lang="en-US" sz="1200"/>
              <a:t>                 if the  object is not currently drawn."""</a:t>
            </a:r>
          </a:p>
          <a:p>
            <a:r>
              <a:rPr lang="en-US" sz="1200"/>
              <a:t>        </a:t>
            </a:r>
          </a:p>
          <a:p>
            <a:r>
              <a:rPr lang="en-US" sz="1200"/>
              <a:t>    def move(self, dx, dy):</a:t>
            </a:r>
          </a:p>
          <a:p>
            <a:r>
              <a:rPr lang="en-US" sz="1200"/>
              <a:t>        """move object dx units in x direction and dy </a:t>
            </a:r>
          </a:p>
          <a:p>
            <a:r>
              <a:rPr lang="en-US" sz="1200"/>
              <a:t>	units in y direction"""</a:t>
            </a:r>
          </a:p>
          <a:p>
            <a:r>
              <a:rPr lang="en-US" sz="1200"/>
              <a:t>        </a:t>
            </a:r>
          </a:p>
          <a:p>
            <a:r>
              <a:rPr lang="en-US" sz="1200"/>
              <a:t>    def _draw(self, canvas, options):</a:t>
            </a:r>
          </a:p>
          <a:p>
            <a:r>
              <a:rPr lang="en-US" sz="1200"/>
              <a:t>        """draws appropriate figure on canvas with options </a:t>
            </a:r>
          </a:p>
          <a:p>
            <a:r>
              <a:rPr lang="en-US" sz="1200"/>
              <a:t>	provided Returns Tk id of item drawn"""</a:t>
            </a:r>
          </a:p>
          <a:p>
            <a:r>
              <a:rPr lang="en-US" sz="1200"/>
              <a:t>        # must override in subclass</a:t>
            </a:r>
          </a:p>
          <a:p>
            <a:endParaRPr lang="en-US" sz="1200"/>
          </a:p>
          <a:p>
            <a:r>
              <a:rPr lang="en-US" sz="1200"/>
              <a:t>    def _move(self, dx, dy):</a:t>
            </a:r>
          </a:p>
          <a:p>
            <a:r>
              <a:rPr lang="en-US" sz="1200"/>
              <a:t>        """updates internal state of object to move it dx,dy </a:t>
            </a:r>
          </a:p>
          <a:p>
            <a:r>
              <a:rPr lang="en-US" sz="1200"/>
              <a:t>	units"""</a:t>
            </a:r>
          </a:p>
          <a:p>
            <a:r>
              <a:rPr lang="en-US" sz="1200"/>
              <a:t>        # must override in subclass</a:t>
            </a:r>
          </a:p>
          <a:p>
            <a:r>
              <a:rPr lang="en-US" sz="1200"/>
              <a:t> </a:t>
            </a:r>
            <a:endParaRPr lang="es-ES" sz="1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Punto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D66E6615-088F-674E-A765-AE14703CF0BE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81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87046" name="6 Rectángulo"/>
          <p:cNvSpPr>
            <a:spLocks noChangeArrowheads="1"/>
          </p:cNvSpPr>
          <p:nvPr/>
        </p:nvSpPr>
        <p:spPr bwMode="auto">
          <a:xfrm>
            <a:off x="500063" y="1500188"/>
            <a:ext cx="48577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/>
              <a:t>class Point(GraphicsObject):</a:t>
            </a:r>
          </a:p>
          <a:p>
            <a:r>
              <a:rPr lang="en-US" sz="1400"/>
              <a:t>    def __init__(self, x, y):</a:t>
            </a:r>
          </a:p>
          <a:p>
            <a:r>
              <a:rPr lang="en-US" sz="1400"/>
              <a:t>        </a:t>
            </a:r>
            <a:r>
              <a:rPr lang="en-US" sz="1400">
                <a:solidFill>
                  <a:srgbClr val="FF0000"/>
                </a:solidFill>
              </a:rPr>
              <a:t>GraphicsObject.__init__(self, ["outline", "fill"])</a:t>
            </a:r>
          </a:p>
          <a:p>
            <a:r>
              <a:rPr lang="en-US" sz="1400"/>
              <a:t>        self.setFill = self.setOutline</a:t>
            </a:r>
          </a:p>
          <a:p>
            <a:r>
              <a:rPr lang="en-US" sz="1400"/>
              <a:t>        self.x = x</a:t>
            </a:r>
          </a:p>
          <a:p>
            <a:r>
              <a:rPr lang="en-US" sz="1400"/>
              <a:t>        self.y = y</a:t>
            </a:r>
          </a:p>
          <a:p>
            <a:r>
              <a:rPr lang="en-US" sz="1400"/>
              <a:t>        </a:t>
            </a:r>
          </a:p>
          <a:p>
            <a:r>
              <a:rPr lang="en-US" sz="1400"/>
              <a:t>    def _draw(self, canvas, options):</a:t>
            </a:r>
          </a:p>
          <a:p>
            <a:r>
              <a:rPr lang="en-US" sz="1400"/>
              <a:t>        x,y = canvas.toScreen(self.x,self.y)</a:t>
            </a:r>
          </a:p>
          <a:p>
            <a:r>
              <a:rPr lang="en-US" sz="1400"/>
              <a:t>        return \</a:t>
            </a:r>
          </a:p>
          <a:p>
            <a:r>
              <a:rPr lang="en-US" sz="1400"/>
              <a:t>        canvas.create_rectangle(x,y,x+1,y+1,options)</a:t>
            </a:r>
          </a:p>
          <a:p>
            <a:r>
              <a:rPr lang="en-US" sz="1400"/>
              <a:t>        </a:t>
            </a:r>
          </a:p>
        </p:txBody>
      </p:sp>
      <p:sp>
        <p:nvSpPr>
          <p:cNvPr id="87047" name="7 Rectángulo"/>
          <p:cNvSpPr>
            <a:spLocks noChangeArrowheads="1"/>
          </p:cNvSpPr>
          <p:nvPr/>
        </p:nvSpPr>
        <p:spPr bwMode="auto">
          <a:xfrm>
            <a:off x="5143500" y="3252788"/>
            <a:ext cx="357187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/>
              <a:t>    def _move(self, dx, dy):</a:t>
            </a:r>
          </a:p>
          <a:p>
            <a:r>
              <a:rPr lang="en-US" sz="1400"/>
              <a:t>        self.x = self.x + dx</a:t>
            </a:r>
          </a:p>
          <a:p>
            <a:r>
              <a:rPr lang="en-US" sz="1400"/>
              <a:t>        self.y = self.y + dy</a:t>
            </a:r>
          </a:p>
          <a:p>
            <a:r>
              <a:rPr lang="en-US" sz="1400"/>
              <a:t>        </a:t>
            </a:r>
          </a:p>
          <a:p>
            <a:r>
              <a:rPr lang="en-US" sz="1400"/>
              <a:t>    def clone(self):</a:t>
            </a:r>
          </a:p>
          <a:p>
            <a:r>
              <a:rPr lang="en-US" sz="1400"/>
              <a:t>        other = Point(self.x,self.y)</a:t>
            </a:r>
          </a:p>
          <a:p>
            <a:r>
              <a:rPr lang="en-US" sz="1400"/>
              <a:t>        other.config = self.config.copy()</a:t>
            </a:r>
          </a:p>
          <a:p>
            <a:r>
              <a:rPr lang="en-US" sz="1400"/>
              <a:t>        return other</a:t>
            </a:r>
          </a:p>
          <a:p>
            <a:r>
              <a:rPr lang="en-US" sz="1400"/>
              <a:t>                </a:t>
            </a:r>
          </a:p>
          <a:p>
            <a:r>
              <a:rPr lang="en-US" sz="1400"/>
              <a:t>    def getX(self): return self.x</a:t>
            </a:r>
          </a:p>
          <a:p>
            <a:r>
              <a:rPr lang="en-US" sz="1400"/>
              <a:t>    def getY(self): return self.y</a:t>
            </a:r>
            <a:endParaRPr lang="es-ES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BoundingBox</a:t>
            </a:r>
          </a:p>
        </p:txBody>
      </p:sp>
      <p:sp>
        <p:nvSpPr>
          <p:cNvPr id="88067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428750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class _BBox(GraphicsObject):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# Internal base class for objects represented by bounding box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# (opposite corners) Line segment is a degenerate case.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__init__(self, p1, p2, options=["outline","width","fill"]):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_move(self, dx, dy):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        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getP1(self):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getP2(self):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getCenter(self):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DAAD5BDA-2982-8C41-9EB6-7DEE0BACA586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82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Rectángulo</a:t>
            </a:r>
          </a:p>
        </p:txBody>
      </p:sp>
      <p:sp>
        <p:nvSpPr>
          <p:cNvPr id="8909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Rectangle(_BBox):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__init__(self, p1, p2):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C4D9592C-8DAB-174B-AC33-8CBACAF94C7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83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Figura Oval</a:t>
            </a:r>
          </a:p>
        </p:txBody>
      </p:sp>
      <p:sp>
        <p:nvSpPr>
          <p:cNvPr id="90115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Oval(_BBox):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__init__(self, p1, p2):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6281BC1-3DF7-9240-B97C-002279926250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84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Círculo</a:t>
            </a:r>
          </a:p>
        </p:txBody>
      </p:sp>
      <p:sp>
        <p:nvSpPr>
          <p:cNvPr id="9113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Circle(Oval):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__init__(self, center, radius):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getRadius(self):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840B821F-B295-5149-8104-5E8DD05ABD4D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85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Constructor</a:t>
            </a:r>
          </a:p>
        </p:txBody>
      </p:sp>
      <p:sp>
        <p:nvSpPr>
          <p:cNvPr id="921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myCircle = Circle(Point(0,0), 20) # se llama al constructor</a:t>
            </a:r>
          </a:p>
          <a:p>
            <a:pPr>
              <a:buFont typeface="Wingdings 2" charset="0"/>
              <a:buNone/>
            </a:pPr>
            <a:endParaRPr lang="ca-ES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class Circle(Oval):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def __init__(self, center, radius):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p1 = Point(center.x-radius, center.y-radius)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p2 = Point(center.x+radius, center.y+radius)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Oval.__init__(self, p1, p2)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self.radius = radius</a:t>
            </a:r>
          </a:p>
          <a:p>
            <a:pPr>
              <a:buFont typeface="Wingdings 2" charset="0"/>
              <a:buNone/>
            </a:pPr>
            <a:r>
              <a:rPr lang="ca-E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endParaRPr lang="ca-ES">
              <a:latin typeface="Calibri" charset="0"/>
            </a:endParaRPr>
          </a:p>
          <a:p>
            <a:pPr>
              <a:buFont typeface="Wingdings 2" charset="0"/>
              <a:buNone/>
            </a:pPr>
            <a:endParaRPr lang="ca-ES"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Línea</a:t>
            </a:r>
          </a:p>
        </p:txBody>
      </p:sp>
      <p:sp>
        <p:nvSpPr>
          <p:cNvPr id="93187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class Line(_BBox):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__init__(self, p1, p2):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	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   def setArrow(self, option):</a:t>
            </a:r>
          </a:p>
          <a:p>
            <a:pPr>
              <a:buFont typeface="Wingdings 2" charset="0"/>
              <a:buNone/>
            </a:pPr>
            <a:r>
              <a:rPr lang="en-US">
                <a:latin typeface="Calibri" charset="0"/>
              </a:rPr>
              <a:t> </a:t>
            </a:r>
            <a:endParaRPr lang="es-ES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536E8AF8-7363-5D47-B8F5-B973CDB14912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87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Polígono</a:t>
            </a:r>
          </a:p>
        </p:txBody>
      </p:sp>
      <p:sp>
        <p:nvSpPr>
          <p:cNvPr id="94211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class Polygon(GraphicsObject):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__init__(self, *points):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    # if points passed as a list, extract it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    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getPoints(self):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_move(self, dx, dy):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n-US" sz="2000">
                <a:latin typeface="Calibri" charset="0"/>
              </a:rPr>
              <a:t> </a:t>
            </a:r>
            <a:endParaRPr lang="es-ES" sz="20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A7584A93-C5D7-BD45-A050-A3FA8D1D2CD8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88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Imagen</a:t>
            </a:r>
          </a:p>
        </p:txBody>
      </p:sp>
      <p:sp>
        <p:nvSpPr>
          <p:cNvPr id="95235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357313"/>
            <a:ext cx="81835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class Image(GraphicsObject):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__init__(self, p, pixmap):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_draw(self, canvas, options):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_move(self, dx, dy):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undraw(self):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getAnchor(self):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def clone(self):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B6802B98-A2C6-9249-A691-60158175BA30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89</a:t>
            </a:fld>
            <a:endParaRPr lang="es-ES_tradnl" sz="1000">
              <a:solidFill>
                <a:srgbClr val="A7A399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Clases y funciones</a:t>
            </a:r>
          </a:p>
        </p:txBody>
      </p:sp>
      <p:sp>
        <p:nvSpPr>
          <p:cNvPr id="24579" name="2 Marcador de contenido"/>
          <p:cNvSpPr>
            <a:spLocks noGrp="1"/>
          </p:cNvSpPr>
          <p:nvPr>
            <p:ph idx="1"/>
          </p:nvPr>
        </p:nvSpPr>
        <p:spPr>
          <a:xfrm>
            <a:off x="500063" y="1571625"/>
            <a:ext cx="8183562" cy="4187825"/>
          </a:xfrm>
        </p:spPr>
        <p:txBody>
          <a:bodyPr/>
          <a:lstStyle/>
          <a:p>
            <a:r>
              <a:rPr lang="es-ES">
                <a:latin typeface="Calibri" charset="0"/>
              </a:rPr>
              <a:t>Vamos a definir la clase Tiempo:</a:t>
            </a:r>
          </a:p>
          <a:p>
            <a:pPr>
              <a:buFont typeface="Wingdings 2" charset="0"/>
              <a:buNone/>
            </a:pPr>
            <a:endParaRPr lang="en-US" sz="2000" i="1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class Time(object):</a:t>
            </a:r>
          </a:p>
          <a:p>
            <a:pPr lvl="1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"""represents the time of day.</a:t>
            </a:r>
          </a:p>
          <a:p>
            <a:pPr lvl="1">
              <a:buFont typeface="Verdana" charset="0"/>
              <a:buNone/>
            </a:pPr>
            <a:r>
              <a:rPr lang="en-US" sz="1800" i="1">
                <a:solidFill>
                  <a:srgbClr val="6666FF"/>
                </a:solidFill>
                <a:latin typeface="Calibri" charset="0"/>
              </a:rPr>
              <a:t>		attributes: hour, minute, second""“</a:t>
            </a:r>
          </a:p>
          <a:p>
            <a:pPr lvl="1">
              <a:buFont typeface="Verdana" charset="0"/>
              <a:buNone/>
            </a:pPr>
            <a:endParaRPr lang="en-US" i="1">
              <a:solidFill>
                <a:srgbClr val="6666FF"/>
              </a:solidFill>
              <a:latin typeface="Calibri" charset="0"/>
            </a:endParaRPr>
          </a:p>
          <a:p>
            <a:pPr lvl="1">
              <a:buFont typeface="Verdana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&gt;&gt;&gt;time = Time()</a:t>
            </a:r>
          </a:p>
          <a:p>
            <a:pPr lvl="1">
              <a:buFont typeface="Verdana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&gt;&gt;&gt;time.hour = 11</a:t>
            </a:r>
          </a:p>
          <a:p>
            <a:pPr lvl="1">
              <a:buFont typeface="Verdana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&gt;&gt;&gt;time.minute = 59</a:t>
            </a:r>
          </a:p>
          <a:p>
            <a:pPr lvl="1">
              <a:buFont typeface="Verdana" charset="0"/>
              <a:buNone/>
            </a:pPr>
            <a:r>
              <a:rPr lang="en-US" i="1">
                <a:solidFill>
                  <a:srgbClr val="6666FF"/>
                </a:solidFill>
                <a:latin typeface="Calibri" charset="0"/>
              </a:rPr>
              <a:t>&gt;&gt;&gt;time.second = 30</a:t>
            </a:r>
            <a:endParaRPr lang="es-ES" i="1">
              <a:solidFill>
                <a:srgbClr val="6666FF"/>
              </a:solidFill>
              <a:latin typeface="Calibri" charset="0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Tema 2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 smtClean="0"/>
              <a:t>POO en Python</a:t>
            </a: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2DD9EDB4-3841-8744-9244-FDF6C8DC3A07}" type="slidenum">
              <a:rPr lang="es-ES_tradnl">
                <a:solidFill>
                  <a:srgbClr val="A7A399"/>
                </a:solidFill>
              </a:rPr>
              <a:pPr eaLnBrk="1" hangingPunct="1"/>
              <a:t>9</a:t>
            </a:fld>
            <a:endParaRPr lang="es-ES_tradnl">
              <a:solidFill>
                <a:srgbClr val="A7A399"/>
              </a:solidFill>
            </a:endParaRPr>
          </a:p>
        </p:txBody>
      </p:sp>
      <p:pic>
        <p:nvPicPr>
          <p:cNvPr id="245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01" t="44353" r="19331" b="40173"/>
          <a:stretch>
            <a:fillRect/>
          </a:stretch>
        </p:blipFill>
        <p:spPr bwMode="auto">
          <a:xfrm>
            <a:off x="5148263" y="3860800"/>
            <a:ext cx="294481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949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La clase Texto</a:t>
            </a:r>
          </a:p>
        </p:txBody>
      </p:sp>
      <p:sp>
        <p:nvSpPr>
          <p:cNvPr id="96259" name="2 Marcador de contenido"/>
          <p:cNvSpPr>
            <a:spLocks noGrp="1"/>
          </p:cNvSpPr>
          <p:nvPr>
            <p:ph idx="4294967295"/>
          </p:nvPr>
        </p:nvSpPr>
        <p:spPr>
          <a:xfrm>
            <a:off x="500063" y="1571625"/>
            <a:ext cx="5000625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class Text(GraphicsObject):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__init__(self, p, text):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_draw(self, canvas, options):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_move(self, dx, dy):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clone(self):</a:t>
            </a:r>
          </a:p>
          <a:p>
            <a:pPr>
              <a:buFont typeface="Wingdings 2" charset="0"/>
              <a:buNone/>
            </a:pPr>
            <a:endParaRPr lang="es-ES" sz="2000">
              <a:latin typeface="Calibri" charset="0"/>
            </a:endParaRP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def setText(self,text):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	</a:t>
            </a:r>
          </a:p>
          <a:p>
            <a:pPr>
              <a:buFont typeface="Wingdings 2" charset="0"/>
              <a:buNone/>
            </a:pPr>
            <a:r>
              <a:rPr lang="es-ES" sz="2000">
                <a:latin typeface="Calibri" charset="0"/>
              </a:rPr>
              <a:t>    	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451FC9EA-EE34-9241-8755-BD9B887BC84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90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96263" name="6 Rectángulo"/>
          <p:cNvSpPr>
            <a:spLocks noChangeArrowheads="1"/>
          </p:cNvSpPr>
          <p:nvPr/>
        </p:nvSpPr>
        <p:spPr bwMode="auto">
          <a:xfrm>
            <a:off x="4429125" y="2379663"/>
            <a:ext cx="45720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600"/>
              <a:t>        def getText(self):</a:t>
            </a:r>
          </a:p>
          <a:p>
            <a:r>
              <a:rPr lang="es-ES" sz="1600"/>
              <a:t>    	    	</a:t>
            </a:r>
          </a:p>
          <a:p>
            <a:r>
              <a:rPr lang="es-ES" sz="1600"/>
              <a:t>        def getAnchor(self):</a:t>
            </a:r>
          </a:p>
          <a:p>
            <a:endParaRPr lang="es-ES" sz="1600"/>
          </a:p>
          <a:p>
            <a:r>
              <a:rPr lang="es-ES" sz="1600"/>
              <a:t>        def setFace(self, face):</a:t>
            </a:r>
          </a:p>
          <a:p>
            <a:endParaRPr lang="es-ES" sz="1600"/>
          </a:p>
          <a:p>
            <a:r>
              <a:rPr lang="es-ES" sz="1600"/>
              <a:t>        def setSize(self, size):</a:t>
            </a:r>
          </a:p>
          <a:p>
            <a:endParaRPr lang="es-ES" sz="1600"/>
          </a:p>
          <a:p>
            <a:r>
              <a:rPr lang="es-ES" sz="1600"/>
              <a:t>        def setStyle(self, style):</a:t>
            </a:r>
          </a:p>
          <a:p>
            <a:endParaRPr lang="es-ES" sz="1600"/>
          </a:p>
          <a:p>
            <a:r>
              <a:rPr lang="es-ES" sz="1600"/>
              <a:t>        def setTextColor(self, color):</a:t>
            </a:r>
          </a:p>
          <a:p>
            <a:endParaRPr lang="es-ES" sz="1600"/>
          </a:p>
          <a:p>
            <a:endParaRPr lang="es-ES" sz="16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500063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Uso</a:t>
            </a:r>
          </a:p>
        </p:txBody>
      </p:sp>
      <p:sp>
        <p:nvSpPr>
          <p:cNvPr id="97283" name="2 Marcador de contenido"/>
          <p:cNvSpPr>
            <a:spLocks noGrp="1"/>
          </p:cNvSpPr>
          <p:nvPr>
            <p:ph idx="4294967295"/>
          </p:nvPr>
        </p:nvSpPr>
        <p:spPr>
          <a:xfrm>
            <a:off x="357188" y="785813"/>
            <a:ext cx="3929062" cy="4187825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from graphics import *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 = GraphWin()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win.setCoords(0,0,10,10)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p=Point(3,4)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p.draw(win)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 = GraphWin()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win.setCoords(0,0,10,10)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t = Text(Point(5,5), "Centered Text")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t.draw(win)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 = Polygon(Point(1,1), Point(5,3), Point(2,7))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p.draw(win)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e = Entry(Point(5,6), 10)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e.draw(win)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win.getMouse()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p.setFill("red")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p.setOutline("blue")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p.setWidth(2)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s = "“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for pt in p.getPoints():</a:t>
            </a:r>
          </a:p>
          <a:p>
            <a:pPr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 = s + "(%0.1f,%0.1f) " % (pt.getX(), pt.getY())</a:t>
            </a:r>
          </a:p>
          <a:p>
            <a:pPr>
              <a:buFont typeface="Wingdings 2" charset="0"/>
              <a:buNone/>
            </a:pPr>
            <a:endParaRPr lang="es-ES" sz="1400">
              <a:latin typeface="Calibri" charset="0"/>
            </a:endParaRP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E2080B90-49F6-654B-9C6A-BCEAF04DD629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91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9728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7" t="21562" r="73633" b="49374"/>
          <a:stretch>
            <a:fillRect/>
          </a:stretch>
        </p:blipFill>
        <p:spPr bwMode="auto">
          <a:xfrm>
            <a:off x="5857875" y="642938"/>
            <a:ext cx="1928813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21875" r="73438" b="49062"/>
          <a:stretch>
            <a:fillRect/>
          </a:stretch>
        </p:blipFill>
        <p:spPr bwMode="auto">
          <a:xfrm>
            <a:off x="5786438" y="3071813"/>
            <a:ext cx="2000250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Métodos públicos y privados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 dirty="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F00EA65F-07A1-DE4F-B984-73F04720F9B1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92</a:t>
            </a:fld>
            <a:endParaRPr lang="es-ES_tradnl" sz="1000">
              <a:solidFill>
                <a:srgbClr val="A7A399"/>
              </a:solidFill>
            </a:endParaRPr>
          </a:p>
        </p:txBody>
      </p:sp>
      <p:sp>
        <p:nvSpPr>
          <p:cNvPr id="98310" name="6 Rectángulo"/>
          <p:cNvSpPr>
            <a:spLocks noChangeArrowheads="1"/>
          </p:cNvSpPr>
          <p:nvPr/>
        </p:nvSpPr>
        <p:spPr bwMode="auto">
          <a:xfrm>
            <a:off x="5429250" y="571500"/>
            <a:ext cx="45720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200"/>
              <a:t>    t.setText(e.getText())</a:t>
            </a:r>
          </a:p>
          <a:p>
            <a:r>
              <a:rPr lang="es-ES" sz="1200"/>
              <a:t>    e.setFill("green")</a:t>
            </a:r>
          </a:p>
          <a:p>
            <a:r>
              <a:rPr lang="es-ES" sz="1200"/>
              <a:t>    e.setText("Spam!")</a:t>
            </a:r>
          </a:p>
          <a:p>
            <a:r>
              <a:rPr lang="es-ES" sz="1200"/>
              <a:t>    e.move(2,0)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p.move(2,3)</a:t>
            </a:r>
          </a:p>
          <a:p>
            <a:r>
              <a:rPr lang="es-ES" sz="1200"/>
              <a:t>    s = ""</a:t>
            </a:r>
          </a:p>
          <a:p>
            <a:r>
              <a:rPr lang="es-ES" sz="1200"/>
              <a:t>    for pt in p.getPoints():</a:t>
            </a:r>
          </a:p>
          <a:p>
            <a:r>
              <a:rPr lang="es-ES" sz="1200"/>
              <a:t>        s = s + "(%0.1f,%0.1f) " %\    </a:t>
            </a:r>
          </a:p>
          <a:p>
            <a:r>
              <a:rPr lang="es-ES" sz="1200"/>
              <a:t>           (pt.getX(), pt.getY())</a:t>
            </a:r>
          </a:p>
          <a:p>
            <a:r>
              <a:rPr lang="es-ES" sz="1200"/>
              <a:t>    t.setText(s)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p.undraw()</a:t>
            </a:r>
          </a:p>
          <a:p>
            <a:r>
              <a:rPr lang="es-ES" sz="1200"/>
              <a:t>    e.undraw()</a:t>
            </a:r>
          </a:p>
          <a:p>
            <a:r>
              <a:rPr lang="es-ES" sz="1200"/>
              <a:t>    t.setStyle("bold")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t.setStyle("normal")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t.setStyle("italic")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t.setStyle("bold italic")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t.setSize(14)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t.setFace("arial")</a:t>
            </a:r>
          </a:p>
          <a:p>
            <a:r>
              <a:rPr lang="es-ES" sz="1200"/>
              <a:t>    t.setSize(20)</a:t>
            </a:r>
          </a:p>
          <a:p>
            <a:r>
              <a:rPr lang="es-ES" sz="1200"/>
              <a:t>    win.getMouse()</a:t>
            </a:r>
          </a:p>
          <a:p>
            <a:r>
              <a:rPr lang="es-ES" sz="1200"/>
              <a:t>    win.close()</a:t>
            </a:r>
          </a:p>
        </p:txBody>
      </p:sp>
      <p:pic>
        <p:nvPicPr>
          <p:cNvPr id="983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6563" r="80078" b="63437"/>
          <a:stretch>
            <a:fillRect/>
          </a:stretch>
        </p:blipFill>
        <p:spPr bwMode="auto">
          <a:xfrm>
            <a:off x="928688" y="2000250"/>
            <a:ext cx="2000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6876" r="80469" b="63126"/>
          <a:stretch>
            <a:fillRect/>
          </a:stretch>
        </p:blipFill>
        <p:spPr bwMode="auto">
          <a:xfrm>
            <a:off x="3357563" y="3500438"/>
            <a:ext cx="19288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183563" cy="1050925"/>
          </a:xfrm>
        </p:spPr>
        <p:txBody>
          <a:bodyPr/>
          <a:lstStyle/>
          <a:p>
            <a: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Ejercicio sobre POO en Python:</a:t>
            </a:r>
            <a:br>
              <a:rPr lang="es-ES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</a:br>
            <a:r>
              <a:rPr lang="es-ES" sz="2400">
                <a:effectLst>
                  <a:outerShdw blurRad="38100" dist="38100" dir="2700000" algn="tl">
                    <a:srgbClr val="000000"/>
                  </a:outerShdw>
                </a:effectLst>
                <a:latin typeface="Calibri" charset="0"/>
              </a:rPr>
              <a:t>Implementar  la aplicación “Dice Roller” según las normas:</a:t>
            </a:r>
          </a:p>
        </p:txBody>
      </p:sp>
      <p:sp>
        <p:nvSpPr>
          <p:cNvPr id="99331" name="2 Marcador de contenido"/>
          <p:cNvSpPr>
            <a:spLocks noGrp="1"/>
          </p:cNvSpPr>
          <p:nvPr>
            <p:ph idx="4294967295"/>
          </p:nvPr>
        </p:nvSpPr>
        <p:spPr>
          <a:xfrm>
            <a:off x="428625" y="1571625"/>
            <a:ext cx="4500563" cy="4187825"/>
          </a:xfrm>
        </p:spPr>
        <p:txBody>
          <a:bodyPr/>
          <a:lstStyle/>
          <a:p>
            <a:r>
              <a:rPr lang="es-ES" sz="2200">
                <a:latin typeface="Calibri" charset="0"/>
              </a:rPr>
              <a:t>Al iniciar la roleta se tiran los dados y se visualiza la puntuación obtenida</a:t>
            </a:r>
          </a:p>
          <a:p>
            <a:endParaRPr lang="es-ES" sz="2200">
              <a:latin typeface="Calibri" charset="0"/>
            </a:endParaRPr>
          </a:p>
          <a:p>
            <a:r>
              <a:rPr lang="es-ES" sz="2200">
                <a:latin typeface="Calibri" charset="0"/>
              </a:rPr>
              <a:t>Cada vez que se haga un “click” sobre el botón “Roll Dice” se vuelven a tirar los dados y se actualiza la visualización de los dados</a:t>
            </a:r>
          </a:p>
          <a:p>
            <a:endParaRPr lang="es-ES" sz="2200">
              <a:latin typeface="Calibri" charset="0"/>
            </a:endParaRPr>
          </a:p>
          <a:p>
            <a:r>
              <a:rPr lang="es-ES" sz="2200">
                <a:latin typeface="Calibri" charset="0"/>
              </a:rPr>
              <a:t>Al apretar el botón “Quit” se cierra la aplicación</a:t>
            </a:r>
          </a:p>
        </p:txBody>
      </p:sp>
      <p:sp>
        <p:nvSpPr>
          <p:cNvPr id="4" name="3 Marcador de fecha"/>
          <p:cNvSpPr txBox="1">
            <a:spLocks noGrp="1"/>
          </p:cNvSpPr>
          <p:nvPr/>
        </p:nvSpPr>
        <p:spPr>
          <a:xfrm>
            <a:off x="428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 algn="r"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Tema 2</a:t>
            </a:r>
          </a:p>
        </p:txBody>
      </p:sp>
      <p:sp>
        <p:nvSpPr>
          <p:cNvPr id="5" name="4 Marcador de pie de página"/>
          <p:cNvSpPr txBox="1">
            <a:spLocks noGrp="1"/>
          </p:cNvSpPr>
          <p:nvPr/>
        </p:nvSpPr>
        <p:spPr>
          <a:xfrm>
            <a:off x="2714625" y="6000750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pPr>
              <a:defRPr/>
            </a:pPr>
            <a:r>
              <a:rPr lang="es-ES_tradnl" sz="1000">
                <a:solidFill>
                  <a:schemeClr val="bg2">
                    <a:shade val="50000"/>
                  </a:schemeClr>
                </a:solidFill>
                <a:latin typeface="Verdana" pitchFamily="34" charset="0"/>
                <a:ea typeface="+mn-ea"/>
              </a:rPr>
              <a:t>POO en Python</a:t>
            </a:r>
          </a:p>
        </p:txBody>
      </p:sp>
      <p:sp>
        <p:nvSpPr>
          <p:cNvPr id="6" name="5 Marcador de número de diapositiva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eaLnBrk="1" hangingPunct="1"/>
            <a:fld id="{199A5611-8ED0-1C48-A8DA-DC3D6D7824CA}" type="slidenum">
              <a:rPr lang="es-ES_tradnl" sz="1000">
                <a:solidFill>
                  <a:srgbClr val="A7A399"/>
                </a:solidFill>
              </a:rPr>
              <a:pPr algn="r" eaLnBrk="1" hangingPunct="1"/>
              <a:t>93</a:t>
            </a:fld>
            <a:endParaRPr lang="es-ES_tradnl" sz="1000">
              <a:solidFill>
                <a:srgbClr val="A7A399"/>
              </a:solidFill>
            </a:endParaRPr>
          </a:p>
        </p:txBody>
      </p:sp>
      <p:pic>
        <p:nvPicPr>
          <p:cNvPr id="993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Usando widgets</a:t>
            </a:r>
          </a:p>
        </p:txBody>
      </p:sp>
      <p:sp>
        <p:nvSpPr>
          <p:cNvPr id="1443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La clase botón</a:t>
            </a:r>
          </a:p>
          <a:p>
            <a:r>
              <a:rPr lang="es-ES">
                <a:latin typeface="Calibri" charset="0"/>
              </a:rPr>
              <a:t>Métodos de la clase botón</a:t>
            </a:r>
          </a:p>
          <a:p>
            <a:pPr lvl="1"/>
            <a:r>
              <a:rPr lang="es-ES" b="1">
                <a:latin typeface="Calibri" charset="0"/>
              </a:rPr>
              <a:t>constructor </a:t>
            </a:r>
          </a:p>
          <a:p>
            <a:pPr lvl="1"/>
            <a:r>
              <a:rPr lang="es-ES" b="1">
                <a:latin typeface="Calibri" charset="0"/>
              </a:rPr>
              <a:t>activate </a:t>
            </a:r>
          </a:p>
          <a:p>
            <a:pPr lvl="1"/>
            <a:r>
              <a:rPr lang="es-ES" b="1">
                <a:latin typeface="Calibri" charset="0"/>
              </a:rPr>
              <a:t>deactivate</a:t>
            </a:r>
            <a:endParaRPr lang="es-ES">
              <a:latin typeface="Calibri" charset="0"/>
            </a:endParaRPr>
          </a:p>
          <a:p>
            <a:pPr lvl="1"/>
            <a:r>
              <a:rPr lang="es-ES" b="1">
                <a:latin typeface="Calibri" charset="0"/>
              </a:rPr>
              <a:t>clicked </a:t>
            </a:r>
          </a:p>
          <a:p>
            <a:pPr lvl="1"/>
            <a:r>
              <a:rPr lang="es-ES" b="1">
                <a:latin typeface="Calibri" charset="0"/>
              </a:rPr>
              <a:t>getLabel</a:t>
            </a:r>
            <a:endParaRPr lang="es-ES">
              <a:latin typeface="Calibri" charset="0"/>
            </a:endParaRP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755650" y="4437063"/>
            <a:ext cx="45720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def activate(self):</a:t>
            </a:r>
          </a:p>
          <a:p>
            <a:pPr lvl="1"/>
            <a:r>
              <a:rPr lang="es-ES"/>
              <a:t>"Sets this button to ’active’."</a:t>
            </a:r>
          </a:p>
          <a:p>
            <a:pPr lvl="1"/>
            <a:r>
              <a:rPr lang="es-ES"/>
              <a:t>self.label.setFill(’black’)</a:t>
            </a:r>
          </a:p>
          <a:p>
            <a:pPr lvl="1"/>
            <a:r>
              <a:rPr lang="es-ES"/>
              <a:t>self.rect.setWidth(2)</a:t>
            </a:r>
          </a:p>
          <a:p>
            <a:pPr lvl="1"/>
            <a:r>
              <a:rPr lang="es-ES"/>
              <a:t>self.active =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  <p:bldP spid="14438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botón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def deactivate(self):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"Sets this button to ’inactive’."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self.label.setFill(’darkgrey’)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self.rect.setWidth(1)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self.active = 0</a:t>
            </a:r>
          </a:p>
          <a:p>
            <a:pPr lvl="1">
              <a:buFont typeface="Verdana" charset="0"/>
              <a:buNone/>
            </a:pPr>
            <a:endParaRPr lang="es-ES">
              <a:latin typeface="Calibri" charset="0"/>
            </a:endParaRP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076825" y="1773238"/>
            <a:ext cx="3384550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botón</a:t>
            </a:r>
          </a:p>
        </p:txBody>
      </p:sp>
      <p:sp>
        <p:nvSpPr>
          <p:cNvPr id="148483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3860800"/>
            <a:ext cx="8183562" cy="1970088"/>
          </a:xfrm>
        </p:spPr>
        <p:txBody>
          <a:bodyPr/>
          <a:lstStyle/>
          <a:p>
            <a:pPr>
              <a:buFont typeface="Wingdings 2" charset="0"/>
              <a:buNone/>
            </a:pPr>
            <a:r>
              <a:rPr lang="es-ES">
                <a:latin typeface="Calibri" charset="0"/>
              </a:rPr>
              <a:t>def clicked(self, p):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"RETURNS true if button is active and p is inside"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return self.active and \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self.xmin &lt;= p.getX() &lt;= self.xmax and \</a:t>
            </a:r>
          </a:p>
          <a:p>
            <a:pPr lvl="1">
              <a:buFont typeface="Verdana" charset="0"/>
              <a:buNone/>
            </a:pPr>
            <a:r>
              <a:rPr lang="es-ES">
                <a:latin typeface="Calibri" charset="0"/>
              </a:rPr>
              <a:t>self.ymin &lt;= p.getY() &lt;= self.ymax</a:t>
            </a: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5715000" y="1285875"/>
            <a:ext cx="2214563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611188" y="1700213"/>
            <a:ext cx="45720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/>
              <a:t>pt = win.getMouse()</a:t>
            </a:r>
          </a:p>
          <a:p>
            <a:r>
              <a:rPr lang="es-ES"/>
              <a:t>if button1.clicked(pt):</a:t>
            </a:r>
          </a:p>
          <a:p>
            <a:r>
              <a:rPr lang="es-ES"/>
              <a:t># Do button1 stuff</a:t>
            </a:r>
          </a:p>
          <a:p>
            <a:r>
              <a:rPr lang="es-ES"/>
              <a:t>elif button2.clicked(pt):</a:t>
            </a:r>
          </a:p>
          <a:p>
            <a:r>
              <a:rPr lang="es-ES"/>
              <a:t># Do button2 stuff</a:t>
            </a:r>
          </a:p>
          <a:p>
            <a:r>
              <a:rPr lang="es-ES"/>
              <a:t>elif button3.clicked(pt)</a:t>
            </a:r>
          </a:p>
          <a:p>
            <a:r>
              <a:rPr lang="es-ES"/>
              <a:t># Do button3 stuff</a:t>
            </a:r>
          </a:p>
          <a:p>
            <a:r>
              <a:rPr lang="es-ES"/>
              <a:t>...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/>
      <p:bldP spid="14848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1674813" y="428625"/>
            <a:ext cx="8183562" cy="571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botón</a:t>
            </a:r>
          </a:p>
        </p:txBody>
      </p:sp>
      <p:sp>
        <p:nvSpPr>
          <p:cNvPr id="103427" name="Rectangle 3"/>
          <p:cNvSpPr>
            <a:spLocks noGrp="1"/>
          </p:cNvSpPr>
          <p:nvPr>
            <p:ph type="body" idx="4294967295"/>
          </p:nvPr>
        </p:nvSpPr>
        <p:spPr>
          <a:xfrm>
            <a:off x="285750" y="857250"/>
            <a:ext cx="4681538" cy="41878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# Button.py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from graphics import *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class Button: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"""A button is a labeled rectangle in a window.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It is activated or deactivated with the activate()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and deactivate() methods. The clicked(p) method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returns true if the button is active and p is inside it."""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	def __init__(self, win, center, width, height, label):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200">
                <a:latin typeface="Calibri" charset="0"/>
              </a:rPr>
              <a:t>        </a:t>
            </a:r>
            <a:r>
              <a:rPr lang="es-ES" sz="1400">
                <a:latin typeface="Calibri" charset="0"/>
              </a:rPr>
              <a:t>""" Creates a rectangular button, eg: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qb = Button(myWin, Point(30,25), 20, 10, 'Quit') """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w,h = width/2.0, height/2.0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x,y = center.getX(), center.getY()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self.xmax, self.xmin = x+w, x-w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self.ymax, self.ymin = y+h, y-h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p1 = Point(self.xmin, self.ymin)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p2 = Point(self.xmax, self.ymax)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self.rect = Rectangle(p1,p2)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self.rect.setFill('lightgray')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self.rect.draw(win)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self.label = Text(center, label)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self.label.draw(win)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self.deactivate()</a:t>
            </a:r>
          </a:p>
          <a:p>
            <a:pPr lvl="1">
              <a:lnSpc>
                <a:spcPct val="80000"/>
              </a:lnSpc>
              <a:buFont typeface="Verdana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4857750" y="1357313"/>
            <a:ext cx="3887788" cy="429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def clicked(self, p):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"RETURNS true if button active and p is inside"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return self.active and \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self.xmin &lt;= p.getX() &lt;= self.xmax and \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self.ymin &lt;= p.getY() &lt;= self.ymax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def getLabel(self):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"""RETURNS the label string of this button."""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return self.label.getText()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def activate(self):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"""Sets this button to 'active'."""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self.label.setFill('black')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self.rect.setWidth(2)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self.active = 1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def deactivate(self):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"""Sets this button to 'inactive'."""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self.label.setFill('darkgrey')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self.rect.setWidth(1)</a:t>
            </a:r>
          </a:p>
          <a:p>
            <a:pPr marL="265113" indent="-265113" eaLnBrk="0" hangingPunct="0">
              <a:lnSpc>
                <a:spcPct val="80000"/>
              </a:lnSpc>
              <a:spcBef>
                <a:spcPts val="250"/>
              </a:spcBef>
              <a:buClr>
                <a:schemeClr val="accent1"/>
              </a:buClr>
              <a:buSzPct val="80000"/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self.active = 0</a:t>
            </a:r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7812088" y="620713"/>
            <a:ext cx="58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DieView y sus métodos</a:t>
            </a:r>
          </a:p>
        </p:txBody>
      </p:sp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>
                <a:latin typeface="Calibri" charset="0"/>
              </a:rPr>
              <a:t>Constructor</a:t>
            </a:r>
          </a:p>
          <a:p>
            <a:endParaRPr lang="es-ES">
              <a:latin typeface="Calibri" charset="0"/>
            </a:endParaRPr>
          </a:p>
          <a:p>
            <a:r>
              <a:rPr lang="es-ES">
                <a:latin typeface="Calibri" charset="0"/>
              </a:rPr>
              <a:t>setValue()</a:t>
            </a:r>
          </a:p>
          <a:p>
            <a:endParaRPr lang="es-ES">
              <a:latin typeface="Calibri" charset="0"/>
            </a:endParaRPr>
          </a:p>
          <a:p>
            <a:r>
              <a:rPr lang="es-ES">
                <a:latin typeface="Calibri" charset="0"/>
              </a:rPr>
              <a:t>__makePip(self, x, y) – dibujar un punto</a:t>
            </a:r>
          </a:p>
          <a:p>
            <a:pPr lvl="1"/>
            <a:r>
              <a:rPr lang="es-ES">
                <a:latin typeface="Calibri" charset="0"/>
              </a:rPr>
              <a:t>Función privada!</a:t>
            </a:r>
          </a:p>
          <a:p>
            <a:pPr lvl="1"/>
            <a:endParaRPr lang="es-ES">
              <a:latin typeface="Calibri" charset="0"/>
            </a:endParaRPr>
          </a:p>
          <a:p>
            <a:r>
              <a:rPr lang="en-US" sz="1800">
                <a:latin typeface="Calibri" charset="0"/>
              </a:rPr>
              <a:t>La encapsulación de los datos y los métodos es un proceso de organizarlos en clases donde se separa la interfaz de la clase de la implementación de sus métodos</a:t>
            </a:r>
          </a:p>
          <a:p>
            <a:pPr lvl="1"/>
            <a:endParaRPr lang="es-ES">
              <a:latin typeface="Calibri" charset="0"/>
            </a:endParaRP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6770688" y="620713"/>
            <a:ext cx="1628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>
                <a:effectLst/>
                <a:latin typeface="Calibri" charset="0"/>
              </a:rPr>
              <a:t>La clase DieView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idx="4294967295"/>
          </p:nvPr>
        </p:nvSpPr>
        <p:spPr>
          <a:xfrm>
            <a:off x="500063" y="1643063"/>
            <a:ext cx="4216400" cy="4187825"/>
          </a:xfrm>
        </p:spPr>
        <p:txBody>
          <a:bodyPr/>
          <a:lstStyle/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class DieView: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""" DieView is a widget that displays a graphical representation of a standard six-sided die.""“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endParaRPr lang="es-ES" sz="1400">
              <a:latin typeface="Calibri" charset="0"/>
            </a:endParaRP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def __init__(self, win, center, size):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"""Create a view of a die, e.g.: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d1 = GDie(myWin, Point(40,50), 20)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creates a die centered at (40,50) having sides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of length 20."""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# first define some standard values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self.win = win # save this for drawing pips later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self.background = "white" # color of die face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self.foreground = "black" # color of the pips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self.psize = 0.1 * size # radius of each pip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hsize = size / 2.0 # half the size of the die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offset = 0.6 * hsize # distance from center to outer pips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  <a:p>
            <a:pPr>
              <a:lnSpc>
                <a:spcPct val="80000"/>
              </a:lnSpc>
              <a:buFont typeface="Wingdings 2" charset="0"/>
              <a:buNone/>
            </a:pPr>
            <a:r>
              <a:rPr lang="es-ES" sz="1400">
                <a:latin typeface="Calibri" charset="0"/>
              </a:rPr>
              <a:t>        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4572000" y="1700213"/>
            <a:ext cx="39243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ES" sz="1400">
                <a:latin typeface="Calibri" charset="0"/>
              </a:rPr>
              <a:t># create a square for the face</a:t>
            </a:r>
          </a:p>
          <a:p>
            <a:r>
              <a:rPr lang="es-ES" sz="1400">
                <a:latin typeface="Calibri" charset="0"/>
              </a:rPr>
              <a:t>        cx, cy = center.getX(), center.getY()</a:t>
            </a:r>
          </a:p>
          <a:p>
            <a:r>
              <a:rPr lang="es-ES" sz="1400">
                <a:latin typeface="Calibri" charset="0"/>
              </a:rPr>
              <a:t>        p1 = Point(cx-hsize, cy-hsize)</a:t>
            </a:r>
          </a:p>
          <a:p>
            <a:r>
              <a:rPr lang="es-ES" sz="1400">
                <a:latin typeface="Calibri" charset="0"/>
              </a:rPr>
              <a:t>        p2 = Point(cx+hsize, cy+hsize)</a:t>
            </a:r>
          </a:p>
          <a:p>
            <a:r>
              <a:rPr lang="es-ES" sz="1400">
                <a:latin typeface="Calibri" charset="0"/>
              </a:rPr>
              <a:t>        rect = Rectangle(p1,p2)</a:t>
            </a:r>
          </a:p>
          <a:p>
            <a:r>
              <a:rPr lang="es-ES" sz="1400">
                <a:latin typeface="Calibri" charset="0"/>
              </a:rPr>
              <a:t>        rect.draw(win)</a:t>
            </a:r>
          </a:p>
          <a:p>
            <a:r>
              <a:rPr lang="es-ES" sz="1400">
                <a:latin typeface="Calibri" charset="0"/>
              </a:rPr>
              <a:t>        rect.setFill(self.background)</a:t>
            </a:r>
          </a:p>
          <a:p>
            <a:r>
              <a:rPr lang="es-ES" sz="1400">
                <a:latin typeface="Calibri" charset="0"/>
              </a:rPr>
              <a:t>        </a:t>
            </a:r>
          </a:p>
          <a:p>
            <a:r>
              <a:rPr lang="es-ES" sz="1400">
                <a:latin typeface="Calibri" charset="0"/>
              </a:rPr>
              <a:t>        # Create 7 circles for standard pip locations</a:t>
            </a:r>
          </a:p>
          <a:p>
            <a:r>
              <a:rPr lang="es-ES" sz="1400">
                <a:latin typeface="Calibri" charset="0"/>
              </a:rPr>
              <a:t>        self.pip1 = self.__makePip(cx-offset, cy-offset)</a:t>
            </a:r>
          </a:p>
          <a:p>
            <a:r>
              <a:rPr lang="es-ES" sz="1400">
                <a:latin typeface="Calibri" charset="0"/>
              </a:rPr>
              <a:t>        self.pip2 = self.__makePip(cx-offset, cy)</a:t>
            </a:r>
          </a:p>
          <a:p>
            <a:r>
              <a:rPr lang="es-ES" sz="1400">
                <a:latin typeface="Calibri" charset="0"/>
              </a:rPr>
              <a:t>        self.pip3 = self.__makePip(cx-offset, cy+offset)</a:t>
            </a:r>
          </a:p>
          <a:p>
            <a:r>
              <a:rPr lang="es-ES" sz="1400">
                <a:latin typeface="Calibri" charset="0"/>
              </a:rPr>
              <a:t>        self.pip4 = self.__makePip(cx, cy)</a:t>
            </a:r>
          </a:p>
          <a:p>
            <a:r>
              <a:rPr lang="es-ES" sz="1400">
                <a:latin typeface="Calibri" charset="0"/>
              </a:rPr>
              <a:t>        self.pip5 = self.__makePip(cx+offset, cy-offset)</a:t>
            </a:r>
          </a:p>
          <a:p>
            <a:r>
              <a:rPr lang="es-ES" sz="1400">
                <a:latin typeface="Calibri" charset="0"/>
              </a:rPr>
              <a:t>        self.pip6 = self.__makePip(cx+offset, cy)</a:t>
            </a:r>
          </a:p>
          <a:p>
            <a:r>
              <a:rPr lang="es-ES" sz="1400">
                <a:latin typeface="Calibri" charset="0"/>
              </a:rPr>
              <a:t>        self.pip7 = self.__makePip(cx+offset, cy+offset)</a:t>
            </a:r>
          </a:p>
          <a:p>
            <a:r>
              <a:rPr lang="es-ES" sz="1400">
                <a:latin typeface="Calibri" charset="0"/>
              </a:rPr>
              <a:t>        </a:t>
            </a:r>
          </a:p>
          <a:p>
            <a:r>
              <a:rPr lang="es-ES" sz="1400">
                <a:latin typeface="Calibri" charset="0"/>
              </a:rPr>
              <a:t>        # Draw an initial value</a:t>
            </a:r>
          </a:p>
          <a:p>
            <a:r>
              <a:rPr lang="es-ES" sz="1400">
                <a:latin typeface="Calibri" charset="0"/>
              </a:rPr>
              <a:t>        self.setValue(1)</a:t>
            </a:r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8" t="42822" r="37982" b="18782"/>
          <a:stretch>
            <a:fillRect/>
          </a:stretch>
        </p:blipFill>
        <p:spPr bwMode="auto">
          <a:xfrm>
            <a:off x="7524750" y="549275"/>
            <a:ext cx="10429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3846</TotalTime>
  <Words>6884</Words>
  <Application>Microsoft Macintosh PowerPoint</Application>
  <PresentationFormat>Presentación en pantalla (4:3)</PresentationFormat>
  <Paragraphs>1945</Paragraphs>
  <Slides>101</Slides>
  <Notes>96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101</vt:i4>
      </vt:variant>
    </vt:vector>
  </HeadingPairs>
  <TitlesOfParts>
    <vt:vector size="102" baseType="lpstr">
      <vt:lpstr>Aspecto</vt:lpstr>
      <vt:lpstr>Programación Orientada a Objetos (POO) en Python  Classes y Tipos de Datos Abstractos</vt:lpstr>
      <vt:lpstr>Índice</vt:lpstr>
      <vt:lpstr>Clases y objetos</vt:lpstr>
      <vt:lpstr>Tipo de Datos Abstracto</vt:lpstr>
      <vt:lpstr>Instanciación</vt:lpstr>
      <vt:lpstr>Atributos</vt:lpstr>
      <vt:lpstr>Atributos</vt:lpstr>
      <vt:lpstr>Índice</vt:lpstr>
      <vt:lpstr>Clases y funciones</vt:lpstr>
      <vt:lpstr>Funciones puras</vt:lpstr>
      <vt:lpstr>Modificadores</vt:lpstr>
      <vt:lpstr>Programación planificada</vt:lpstr>
      <vt:lpstr>Programación planificada</vt:lpstr>
      <vt:lpstr>Funciones de validación</vt:lpstr>
      <vt:lpstr>Índice</vt:lpstr>
      <vt:lpstr>Impresión de objetos</vt:lpstr>
      <vt:lpstr>¿Cómo definir un método de una clase?</vt:lpstr>
      <vt:lpstr>Clases y métodos</vt:lpstr>
      <vt:lpstr>El constructor – un método especial</vt:lpstr>
      <vt:lpstr>¿Cómo definir los atributos – datos de la clase?</vt:lpstr>
      <vt:lpstr>Encapsulamiento</vt:lpstr>
      <vt:lpstr>Valores opcionales del constructor</vt:lpstr>
      <vt:lpstr>Usando dos objetos</vt:lpstr>
      <vt:lpstr>El método __str__()</vt:lpstr>
      <vt:lpstr>La clase Time</vt:lpstr>
      <vt:lpstr>Sobrecarga de operadores</vt:lpstr>
      <vt:lpstr>Comportamiento según los tipos de los argumentos</vt:lpstr>
      <vt:lpstr>Uso del operador + con diferentes tipos</vt:lpstr>
      <vt:lpstr>Polimorfismo</vt:lpstr>
      <vt:lpstr>Ejemplo: La clase Rectángulo</vt:lpstr>
      <vt:lpstr>Instancias de objetos como valores de retorno</vt:lpstr>
      <vt:lpstr>Índice</vt:lpstr>
      <vt:lpstr>Los objetos son mutables!</vt:lpstr>
      <vt:lpstr>Copiar objetos</vt:lpstr>
      <vt:lpstr>Hacer copia</vt:lpstr>
      <vt:lpstr>Copia profunda (deep copy)</vt:lpstr>
      <vt:lpstr>Índice</vt:lpstr>
      <vt:lpstr>Herencia</vt:lpstr>
      <vt:lpstr>Atributos de la clase</vt:lpstr>
      <vt:lpstr>Comparar las cartas</vt:lpstr>
      <vt:lpstr>El juego de cartas</vt:lpstr>
      <vt:lpstr>Baraja</vt:lpstr>
      <vt:lpstr>Imprimiendo la baraja</vt:lpstr>
      <vt:lpstr>Jugando con las cartas</vt:lpstr>
      <vt:lpstr>Herencia</vt:lpstr>
      <vt:lpstr>Herencia en Python</vt:lpstr>
      <vt:lpstr>Las clases (casi)completas</vt:lpstr>
      <vt:lpstr>Las clases (casi)completas</vt:lpstr>
      <vt:lpstr>Las clases (casi)completas</vt:lpstr>
      <vt:lpstr>Las clases (casi)completas</vt:lpstr>
      <vt:lpstr>Jugar</vt:lpstr>
      <vt:lpstr>El juego</vt:lpstr>
      <vt:lpstr>El juego</vt:lpstr>
      <vt:lpstr>Resumen de la relación entre las clases base y derivada</vt:lpstr>
      <vt:lpstr>Conclusiones</vt:lpstr>
      <vt:lpstr>Material adicional</vt:lpstr>
      <vt:lpstr>Material adicional – Ejemplo 1</vt:lpstr>
      <vt:lpstr>POO en Python</vt:lpstr>
      <vt:lpstr>Referencia al objeto (self)</vt:lpstr>
      <vt:lpstr>Referencia al objeto (self)</vt:lpstr>
      <vt:lpstr>El constructor de la clase (__init__())</vt:lpstr>
      <vt:lpstr>Implementación del comportamiento de la clase</vt:lpstr>
      <vt:lpstr>Métodos estandard en Python</vt:lpstr>
      <vt:lpstr>Sobrecarga de métodos</vt:lpstr>
      <vt:lpstr>Función para determinar el mayor divisor común</vt:lpstr>
      <vt:lpstr>Comparación de dos objetos</vt:lpstr>
      <vt:lpstr>Comparación de dos objetos</vt:lpstr>
      <vt:lpstr>La clase completa Fraction</vt:lpstr>
      <vt:lpstr>Ejemplo 2</vt:lpstr>
      <vt:lpstr>Presentación de PowerPoint</vt:lpstr>
      <vt:lpstr>La clase Oferta</vt:lpstr>
      <vt:lpstr>La clase Vuelos</vt:lpstr>
      <vt:lpstr>Uso de la clase Oferta</vt:lpstr>
      <vt:lpstr>Ejemplo 3: Implementar un juego para tirar dados (Material adicional)</vt:lpstr>
      <vt:lpstr>Ejemplo</vt:lpstr>
      <vt:lpstr>¿Cómo implementamos la clase MSDie?</vt:lpstr>
      <vt:lpstr>¿Cómo implementamos la clase MSDie?</vt:lpstr>
      <vt:lpstr>Definir los objetos gráficos necesarios para dibujar la interfaz del juego</vt:lpstr>
      <vt:lpstr>Jerarquía de los objetos/clases gráficos</vt:lpstr>
      <vt:lpstr>La clase genérica GraphicsObject</vt:lpstr>
      <vt:lpstr>La clase Punto</vt:lpstr>
      <vt:lpstr>La clase BoundingBox</vt:lpstr>
      <vt:lpstr>La clase Rectángulo</vt:lpstr>
      <vt:lpstr>La clase Figura Oval</vt:lpstr>
      <vt:lpstr>La clase Círculo</vt:lpstr>
      <vt:lpstr>Constructor</vt:lpstr>
      <vt:lpstr>La clase Línea</vt:lpstr>
      <vt:lpstr>La clase Polígono</vt:lpstr>
      <vt:lpstr>La clase Imagen</vt:lpstr>
      <vt:lpstr>La clase Texto</vt:lpstr>
      <vt:lpstr>Uso</vt:lpstr>
      <vt:lpstr>Métodos públicos y privados</vt:lpstr>
      <vt:lpstr>Ejercicio sobre POO en Python: Implementar  la aplicación “Dice Roller” según las normas:</vt:lpstr>
      <vt:lpstr>Usando widgets</vt:lpstr>
      <vt:lpstr>La clase botón</vt:lpstr>
      <vt:lpstr>La clase botón</vt:lpstr>
      <vt:lpstr>La clase botón</vt:lpstr>
      <vt:lpstr>La clase DieView y sus métodos</vt:lpstr>
      <vt:lpstr>La clase DieView</vt:lpstr>
      <vt:lpstr>La función __makePip()</vt:lpstr>
      <vt:lpstr>La aplicación final</vt:lpstr>
    </vt:vector>
  </TitlesOfParts>
  <Company>CVC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2: Abstracción de Datos</dc:title>
  <dc:creator>CVC115</dc:creator>
  <cp:lastModifiedBy>Petia Radeva</cp:lastModifiedBy>
  <cp:revision>236</cp:revision>
  <dcterms:created xsi:type="dcterms:W3CDTF">2005-02-06T13:04:10Z</dcterms:created>
  <dcterms:modified xsi:type="dcterms:W3CDTF">2013-02-18T00:44:24Z</dcterms:modified>
</cp:coreProperties>
</file>