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0"/>
  </p:notesMasterIdLst>
  <p:handoutMasterIdLst>
    <p:handoutMasterId r:id="rId31"/>
  </p:handoutMasterIdLst>
  <p:sldIdLst>
    <p:sldId id="256" r:id="rId2"/>
    <p:sldId id="282" r:id="rId3"/>
    <p:sldId id="257" r:id="rId4"/>
    <p:sldId id="258" r:id="rId5"/>
    <p:sldId id="263" r:id="rId6"/>
    <p:sldId id="259" r:id="rId7"/>
    <p:sldId id="260" r:id="rId8"/>
    <p:sldId id="288" r:id="rId9"/>
    <p:sldId id="280" r:id="rId10"/>
    <p:sldId id="281" r:id="rId11"/>
    <p:sldId id="284" r:id="rId12"/>
    <p:sldId id="285" r:id="rId13"/>
    <p:sldId id="261" r:id="rId14"/>
    <p:sldId id="262" r:id="rId15"/>
    <p:sldId id="265" r:id="rId16"/>
    <p:sldId id="266" r:id="rId17"/>
    <p:sldId id="267" r:id="rId18"/>
    <p:sldId id="286" r:id="rId19"/>
    <p:sldId id="268" r:id="rId20"/>
    <p:sldId id="287" r:id="rId21"/>
    <p:sldId id="269" r:id="rId22"/>
    <p:sldId id="271" r:id="rId23"/>
    <p:sldId id="273" r:id="rId24"/>
    <p:sldId id="275" r:id="rId25"/>
    <p:sldId id="276" r:id="rId26"/>
    <p:sldId id="277" r:id="rId27"/>
    <p:sldId id="278" r:id="rId28"/>
    <p:sldId id="283" r:id="rId29"/>
  </p:sldIdLst>
  <p:sldSz cx="9144000" cy="6858000" type="screen4x3"/>
  <p:notesSz cx="6797675" cy="9928225"/>
  <p:defaultTextStyle>
    <a:defPPr>
      <a:defRPr lang="es-ES_tradnl"/>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6666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4660"/>
  </p:normalViewPr>
  <p:slideViewPr>
    <p:cSldViewPr>
      <p:cViewPr varScale="1">
        <p:scale>
          <a:sx n="151" d="100"/>
          <a:sy n="151" d="100"/>
        </p:scale>
        <p:origin x="-248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56"/>
    </p:cViewPr>
  </p:sorterViewPr>
  <p:notesViewPr>
    <p:cSldViewPr>
      <p:cViewPr varScale="1">
        <p:scale>
          <a:sx n="54" d="100"/>
          <a:sy n="54" d="100"/>
        </p:scale>
        <p:origin x="-1902"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s-ES_tradnl"/>
              <a:t>POO en </a:t>
            </a:r>
            <a:r>
              <a:rPr lang="es-ES_tradnl" err="1"/>
              <a:t>Python</a:t>
            </a:r>
            <a:endParaRPr lang="es-ES_tradnl"/>
          </a:p>
        </p:txBody>
      </p:sp>
      <p:sp>
        <p:nvSpPr>
          <p:cNvPr id="717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C85D9338-51FB-4F8C-AB0B-F2ADA567541F}" type="datetime1">
              <a:rPr lang="es-ES_tradnl"/>
              <a:pPr>
                <a:defRPr/>
              </a:pPr>
              <a:t>2/18/13</a:t>
            </a:fld>
            <a:endParaRPr lang="es-ES_tradnl"/>
          </a:p>
        </p:txBody>
      </p:sp>
      <p:sp>
        <p:nvSpPr>
          <p:cNvPr id="7172"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7173"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3E80E7E-ABAF-44CE-9FBE-EBFD15FD1E2B}" type="slidenum">
              <a:rPr lang="es-ES_tradnl"/>
              <a:pPr>
                <a:defRPr/>
              </a:pPr>
              <a:t>‹Nr.›</a:t>
            </a:fld>
            <a:endParaRPr lang="es-ES_tradnl"/>
          </a:p>
        </p:txBody>
      </p:sp>
    </p:spTree>
    <p:extLst>
      <p:ext uri="{BB962C8B-B14F-4D97-AF65-F5344CB8AC3E}">
        <p14:creationId xmlns:p14="http://schemas.microsoft.com/office/powerpoint/2010/main" val="273632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s-ES_tradnl"/>
              <a:t>POO en </a:t>
            </a:r>
            <a:r>
              <a:rPr lang="es-ES_tradnl" err="1"/>
              <a:t>Python</a:t>
            </a:r>
            <a:endParaRPr lang="es-ES_tradnl"/>
          </a:p>
        </p:txBody>
      </p:sp>
      <p:sp>
        <p:nvSpPr>
          <p:cNvPr id="512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FBB034F7-6FF8-45CF-8179-BE6B66D0BE80}" type="datetime1">
              <a:rPr lang="es-ES_tradnl"/>
              <a:pPr>
                <a:defRPr/>
              </a:pPr>
              <a:t>2/18/13</a:t>
            </a:fld>
            <a:endParaRPr lang="es-ES_tradnl"/>
          </a:p>
        </p:txBody>
      </p:sp>
      <p:sp>
        <p:nvSpPr>
          <p:cNvPr id="36868"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5126"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5127"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57ABCD2-9CAF-4776-921B-053FB2D874DE}" type="slidenum">
              <a:rPr lang="es-ES_tradnl"/>
              <a:pPr>
                <a:defRPr/>
              </a:pPr>
              <a:t>‹Nr.›</a:t>
            </a:fld>
            <a:endParaRPr lang="es-ES_tradnl"/>
          </a:p>
        </p:txBody>
      </p:sp>
    </p:spTree>
    <p:extLst>
      <p:ext uri="{BB962C8B-B14F-4D97-AF65-F5344CB8AC3E}">
        <p14:creationId xmlns:p14="http://schemas.microsoft.com/office/powerpoint/2010/main" val="348517132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s-ES_tradnl" smtClean="0"/>
              <a:t>POO en Python</a:t>
            </a:r>
          </a:p>
        </p:txBody>
      </p:sp>
      <p:sp>
        <p:nvSpPr>
          <p:cNvPr id="37891" name="Rectangle 7"/>
          <p:cNvSpPr>
            <a:spLocks noGrp="1" noChangeArrowheads="1"/>
          </p:cNvSpPr>
          <p:nvPr>
            <p:ph type="sldNum" sz="quarter" idx="5"/>
          </p:nvPr>
        </p:nvSpPr>
        <p:spPr>
          <a:noFill/>
        </p:spPr>
        <p:txBody>
          <a:bodyPr/>
          <a:lstStyle/>
          <a:p>
            <a:fld id="{5AD3D543-06BA-4F8C-A23F-8C262A2B18C7}" type="slidenum">
              <a:rPr lang="es-ES_tradnl" smtClean="0"/>
              <a:pPr/>
              <a:t>1</a:t>
            </a:fld>
            <a:endParaRPr lang="es-ES_tradnl" smtClean="0"/>
          </a:p>
        </p:txBody>
      </p:sp>
      <p:sp>
        <p:nvSpPr>
          <p:cNvPr id="37892" name="Rectangle 2"/>
          <p:cNvSpPr>
            <a:spLocks noGrp="1" noRot="1" noChangeAspect="1" noChangeArrowheads="1" noTextEdit="1"/>
          </p:cNvSpPr>
          <p:nvPr>
            <p:ph type="sldImg"/>
          </p:nvPr>
        </p:nvSpPr>
        <p:spPr>
          <a:xfrm>
            <a:off x="917575" y="744538"/>
            <a:ext cx="4962525" cy="3722687"/>
          </a:xfrm>
          <a:ln/>
        </p:spPr>
      </p:sp>
      <p:sp>
        <p:nvSpPr>
          <p:cNvPr id="37893"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917575" y="744538"/>
            <a:ext cx="4962525" cy="3722687"/>
          </a:xfrm>
          <a:ln/>
        </p:spPr>
      </p:sp>
      <p:sp>
        <p:nvSpPr>
          <p:cNvPr id="460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917575" y="744538"/>
            <a:ext cx="4962525" cy="3722687"/>
          </a:xfrm>
          <a:ln/>
        </p:spPr>
      </p:sp>
      <p:sp>
        <p:nvSpPr>
          <p:cNvPr id="77827"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917575" y="744538"/>
            <a:ext cx="4962525" cy="3722687"/>
          </a:xfrm>
          <a:ln/>
        </p:spPr>
      </p:sp>
      <p:sp>
        <p:nvSpPr>
          <p:cNvPr id="79875"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xfrm>
            <a:off x="917575" y="744538"/>
            <a:ext cx="4962525" cy="3722687"/>
          </a:xfrm>
          <a:ln/>
        </p:spPr>
      </p:sp>
      <p:sp>
        <p:nvSpPr>
          <p:cNvPr id="47107" name="2 Marcador de notas"/>
          <p:cNvSpPr>
            <a:spLocks noGrp="1"/>
          </p:cNvSpPr>
          <p:nvPr>
            <p:ph type="body" idx="1"/>
          </p:nvPr>
        </p:nvSpPr>
        <p:spPr>
          <a:noFill/>
          <a:ln/>
        </p:spPr>
        <p:txBody>
          <a:bodyPr/>
          <a:lstStyle/>
          <a:p>
            <a:endParaRPr lang="ca-ES" smtClean="0"/>
          </a:p>
        </p:txBody>
      </p:sp>
      <p:sp>
        <p:nvSpPr>
          <p:cNvPr id="47108" name="3 Marcador de encabezado"/>
          <p:cNvSpPr>
            <a:spLocks noGrp="1"/>
          </p:cNvSpPr>
          <p:nvPr>
            <p:ph type="hdr" sz="quarter"/>
          </p:nvPr>
        </p:nvSpPr>
        <p:spPr>
          <a:noFill/>
        </p:spPr>
        <p:txBody>
          <a:bodyPr/>
          <a:lstStyle/>
          <a:p>
            <a:r>
              <a:rPr lang="es-ES_tradnl" smtClean="0"/>
              <a:t>POO en Python</a:t>
            </a:r>
          </a:p>
        </p:txBody>
      </p:sp>
      <p:sp>
        <p:nvSpPr>
          <p:cNvPr id="47109" name="4 Marcador de número de diapositiva"/>
          <p:cNvSpPr>
            <a:spLocks noGrp="1"/>
          </p:cNvSpPr>
          <p:nvPr>
            <p:ph type="sldNum" sz="quarter" idx="5"/>
          </p:nvPr>
        </p:nvSpPr>
        <p:spPr>
          <a:noFill/>
        </p:spPr>
        <p:txBody>
          <a:bodyPr/>
          <a:lstStyle/>
          <a:p>
            <a:fld id="{7F4EB90A-F3C3-4CE2-B4C8-6BD50B05B7B3}" type="slidenum">
              <a:rPr lang="es-ES_tradnl" smtClean="0"/>
              <a:pPr/>
              <a:t>13</a:t>
            </a:fld>
            <a:endParaRPr lang="es-ES_tradnl"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xfrm>
            <a:off x="917575" y="744538"/>
            <a:ext cx="4962525" cy="3722687"/>
          </a:xfrm>
          <a:ln/>
        </p:spPr>
      </p:sp>
      <p:sp>
        <p:nvSpPr>
          <p:cNvPr id="48131" name="2 Marcador de notas"/>
          <p:cNvSpPr>
            <a:spLocks noGrp="1"/>
          </p:cNvSpPr>
          <p:nvPr>
            <p:ph type="body" idx="1"/>
          </p:nvPr>
        </p:nvSpPr>
        <p:spPr>
          <a:noFill/>
          <a:ln/>
        </p:spPr>
        <p:txBody>
          <a:bodyPr/>
          <a:lstStyle/>
          <a:p>
            <a:endParaRPr lang="ca-ES" smtClean="0"/>
          </a:p>
        </p:txBody>
      </p:sp>
      <p:sp>
        <p:nvSpPr>
          <p:cNvPr id="48132" name="3 Marcador de encabezado"/>
          <p:cNvSpPr>
            <a:spLocks noGrp="1"/>
          </p:cNvSpPr>
          <p:nvPr>
            <p:ph type="hdr" sz="quarter"/>
          </p:nvPr>
        </p:nvSpPr>
        <p:spPr>
          <a:noFill/>
        </p:spPr>
        <p:txBody>
          <a:bodyPr/>
          <a:lstStyle/>
          <a:p>
            <a:r>
              <a:rPr lang="es-ES_tradnl" smtClean="0"/>
              <a:t>POO en Python</a:t>
            </a:r>
          </a:p>
        </p:txBody>
      </p:sp>
      <p:sp>
        <p:nvSpPr>
          <p:cNvPr id="48133" name="4 Marcador de número de diapositiva"/>
          <p:cNvSpPr>
            <a:spLocks noGrp="1"/>
          </p:cNvSpPr>
          <p:nvPr>
            <p:ph type="sldNum" sz="quarter" idx="5"/>
          </p:nvPr>
        </p:nvSpPr>
        <p:spPr>
          <a:noFill/>
        </p:spPr>
        <p:txBody>
          <a:bodyPr/>
          <a:lstStyle/>
          <a:p>
            <a:fld id="{1032094F-FAA9-4869-BA1B-0FC773EF3970}" type="slidenum">
              <a:rPr lang="es-ES_tradnl" smtClean="0"/>
              <a:pPr/>
              <a:t>14</a:t>
            </a:fld>
            <a:endParaRPr lang="es-ES_tradnl"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xfrm>
            <a:off x="917575" y="744538"/>
            <a:ext cx="4962525" cy="3722687"/>
          </a:xfrm>
          <a:ln/>
        </p:spPr>
      </p:sp>
      <p:sp>
        <p:nvSpPr>
          <p:cNvPr id="49155" name="2 Marcador de notas"/>
          <p:cNvSpPr>
            <a:spLocks noGrp="1"/>
          </p:cNvSpPr>
          <p:nvPr>
            <p:ph type="body" idx="1"/>
          </p:nvPr>
        </p:nvSpPr>
        <p:spPr>
          <a:noFill/>
          <a:ln/>
        </p:spPr>
        <p:txBody>
          <a:bodyPr/>
          <a:lstStyle/>
          <a:p>
            <a:endParaRPr lang="ca-ES" smtClean="0"/>
          </a:p>
        </p:txBody>
      </p:sp>
      <p:sp>
        <p:nvSpPr>
          <p:cNvPr id="49156" name="3 Marcador de encabezado"/>
          <p:cNvSpPr txBox="1">
            <a:spLocks noGrp="1"/>
          </p:cNvSpPr>
          <p:nvPr/>
        </p:nvSpPr>
        <p:spPr bwMode="auto">
          <a:xfrm>
            <a:off x="0" y="0"/>
            <a:ext cx="2946400" cy="496888"/>
          </a:xfrm>
          <a:prstGeom prst="rect">
            <a:avLst/>
          </a:prstGeom>
          <a:noFill/>
          <a:ln w="9525">
            <a:noFill/>
            <a:miter lim="800000"/>
            <a:headEnd/>
            <a:tailEnd/>
          </a:ln>
        </p:spPr>
        <p:txBody>
          <a:bodyPr/>
          <a:lstStyle/>
          <a:p>
            <a:r>
              <a:rPr lang="es-ES_tradnl" sz="1200"/>
              <a:t>POO en Python</a:t>
            </a:r>
          </a:p>
        </p:txBody>
      </p:sp>
      <p:sp>
        <p:nvSpPr>
          <p:cNvPr id="49157" name="4 Marcador de número de diapositiva"/>
          <p:cNvSpPr txBox="1">
            <a:spLocks noGrp="1"/>
          </p:cNvSpPr>
          <p:nvPr/>
        </p:nvSpPr>
        <p:spPr bwMode="auto">
          <a:xfrm>
            <a:off x="3849688" y="9429750"/>
            <a:ext cx="2946400" cy="496888"/>
          </a:xfrm>
          <a:prstGeom prst="rect">
            <a:avLst/>
          </a:prstGeom>
          <a:noFill/>
          <a:ln w="9525">
            <a:noFill/>
            <a:miter lim="800000"/>
            <a:headEnd/>
            <a:tailEnd/>
          </a:ln>
        </p:spPr>
        <p:txBody>
          <a:bodyPr anchor="b"/>
          <a:lstStyle/>
          <a:p>
            <a:pPr algn="r"/>
            <a:fld id="{254B5DA9-BF72-4D77-A44B-80F10B5C4E93}" type="slidenum">
              <a:rPr lang="es-ES_tradnl" sz="1200"/>
              <a:pPr algn="r"/>
              <a:t>15</a:t>
            </a:fld>
            <a:endParaRPr lang="es-ES_tradnl"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917575" y="744538"/>
            <a:ext cx="4962525" cy="3722687"/>
          </a:xfrm>
          <a:ln/>
        </p:spPr>
      </p:sp>
      <p:sp>
        <p:nvSpPr>
          <p:cNvPr id="501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917575" y="744538"/>
            <a:ext cx="4962525" cy="3722687"/>
          </a:xfrm>
          <a:ln/>
        </p:spPr>
      </p:sp>
      <p:sp>
        <p:nvSpPr>
          <p:cNvPr id="512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917575" y="744538"/>
            <a:ext cx="4962525" cy="3722687"/>
          </a:xfrm>
          <a:ln/>
        </p:spPr>
      </p:sp>
      <p:sp>
        <p:nvSpPr>
          <p:cNvPr id="81923"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917575" y="744538"/>
            <a:ext cx="4962525" cy="3722687"/>
          </a:xfrm>
          <a:ln/>
        </p:spPr>
      </p:sp>
      <p:sp>
        <p:nvSpPr>
          <p:cNvPr id="522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917575" y="744538"/>
            <a:ext cx="4962525" cy="3722687"/>
          </a:xfrm>
          <a:ln/>
        </p:spPr>
      </p:sp>
      <p:sp>
        <p:nvSpPr>
          <p:cNvPr id="74755"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917575" y="744538"/>
            <a:ext cx="4962525" cy="3722687"/>
          </a:xfrm>
          <a:ln/>
        </p:spPr>
      </p:sp>
      <p:sp>
        <p:nvSpPr>
          <p:cNvPr id="83971"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917575" y="744538"/>
            <a:ext cx="4962525" cy="3722687"/>
          </a:xfrm>
          <a:ln/>
        </p:spPr>
      </p:sp>
      <p:sp>
        <p:nvSpPr>
          <p:cNvPr id="532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917575" y="744538"/>
            <a:ext cx="4962525" cy="3722687"/>
          </a:xfrm>
          <a:ln/>
        </p:spPr>
      </p:sp>
      <p:sp>
        <p:nvSpPr>
          <p:cNvPr id="552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917575" y="744538"/>
            <a:ext cx="4962525" cy="3722687"/>
          </a:xfrm>
          <a:ln/>
        </p:spPr>
      </p:sp>
      <p:sp>
        <p:nvSpPr>
          <p:cNvPr id="573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917575" y="744538"/>
            <a:ext cx="4962525" cy="3722687"/>
          </a:xfrm>
          <a:ln/>
        </p:spPr>
      </p:sp>
      <p:sp>
        <p:nvSpPr>
          <p:cNvPr id="583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17575" y="744538"/>
            <a:ext cx="4962525" cy="3722687"/>
          </a:xfrm>
          <a:ln/>
        </p:spPr>
      </p:sp>
      <p:sp>
        <p:nvSpPr>
          <p:cNvPr id="593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917575" y="744538"/>
            <a:ext cx="4962525" cy="3722687"/>
          </a:xfrm>
          <a:ln/>
        </p:spPr>
      </p:sp>
      <p:sp>
        <p:nvSpPr>
          <p:cNvPr id="604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917575" y="744538"/>
            <a:ext cx="4962525" cy="3722687"/>
          </a:xfrm>
          <a:ln/>
        </p:spPr>
      </p:sp>
      <p:sp>
        <p:nvSpPr>
          <p:cNvPr id="614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917575" y="744538"/>
            <a:ext cx="4962525" cy="3722687"/>
          </a:xfrm>
          <a:ln/>
        </p:spPr>
      </p:sp>
      <p:sp>
        <p:nvSpPr>
          <p:cNvPr id="75779"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a:xfrm>
            <a:off x="917575" y="744538"/>
            <a:ext cx="4962525" cy="3722687"/>
          </a:xfrm>
          <a:ln/>
        </p:spPr>
      </p:sp>
      <p:sp>
        <p:nvSpPr>
          <p:cNvPr id="38915" name="2 Marcador de notas"/>
          <p:cNvSpPr>
            <a:spLocks noGrp="1"/>
          </p:cNvSpPr>
          <p:nvPr>
            <p:ph type="body" idx="1"/>
          </p:nvPr>
        </p:nvSpPr>
        <p:spPr>
          <a:noFill/>
          <a:ln/>
        </p:spPr>
        <p:txBody>
          <a:bodyPr/>
          <a:lstStyle/>
          <a:p>
            <a:endParaRPr lang="ca-ES" smtClean="0"/>
          </a:p>
        </p:txBody>
      </p:sp>
      <p:sp>
        <p:nvSpPr>
          <p:cNvPr id="38916" name="3 Marcador de encabezado"/>
          <p:cNvSpPr>
            <a:spLocks noGrp="1"/>
          </p:cNvSpPr>
          <p:nvPr>
            <p:ph type="hdr" sz="quarter"/>
          </p:nvPr>
        </p:nvSpPr>
        <p:spPr>
          <a:noFill/>
        </p:spPr>
        <p:txBody>
          <a:bodyPr/>
          <a:lstStyle/>
          <a:p>
            <a:r>
              <a:rPr lang="es-ES_tradnl" smtClean="0"/>
              <a:t>POO en Python</a:t>
            </a:r>
          </a:p>
        </p:txBody>
      </p:sp>
      <p:sp>
        <p:nvSpPr>
          <p:cNvPr id="38917" name="4 Marcador de número de diapositiva"/>
          <p:cNvSpPr>
            <a:spLocks noGrp="1"/>
          </p:cNvSpPr>
          <p:nvPr>
            <p:ph type="sldNum" sz="quarter" idx="5"/>
          </p:nvPr>
        </p:nvSpPr>
        <p:spPr>
          <a:noFill/>
        </p:spPr>
        <p:txBody>
          <a:bodyPr/>
          <a:lstStyle/>
          <a:p>
            <a:fld id="{E5B42868-792E-4F4C-82CE-CDE991981DEE}" type="slidenum">
              <a:rPr lang="es-ES_tradnl" smtClean="0"/>
              <a:pPr/>
              <a:t>3</a:t>
            </a:fld>
            <a:endParaRPr lang="es-ES_tradn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xfrm>
            <a:off x="917575" y="744538"/>
            <a:ext cx="4962525" cy="3722687"/>
          </a:xfrm>
          <a:ln/>
        </p:spPr>
      </p:sp>
      <p:sp>
        <p:nvSpPr>
          <p:cNvPr id="39939" name="2 Marcador de notas"/>
          <p:cNvSpPr>
            <a:spLocks noGrp="1"/>
          </p:cNvSpPr>
          <p:nvPr>
            <p:ph type="body" idx="1"/>
          </p:nvPr>
        </p:nvSpPr>
        <p:spPr>
          <a:noFill/>
          <a:ln/>
        </p:spPr>
        <p:txBody>
          <a:bodyPr/>
          <a:lstStyle/>
          <a:p>
            <a:endParaRPr lang="ca-ES" smtClean="0"/>
          </a:p>
        </p:txBody>
      </p:sp>
      <p:sp>
        <p:nvSpPr>
          <p:cNvPr id="39940" name="3 Marcador de encabezado"/>
          <p:cNvSpPr>
            <a:spLocks noGrp="1"/>
          </p:cNvSpPr>
          <p:nvPr>
            <p:ph type="hdr" sz="quarter"/>
          </p:nvPr>
        </p:nvSpPr>
        <p:spPr>
          <a:noFill/>
        </p:spPr>
        <p:txBody>
          <a:bodyPr/>
          <a:lstStyle/>
          <a:p>
            <a:r>
              <a:rPr lang="es-ES_tradnl" smtClean="0"/>
              <a:t>POO en Python</a:t>
            </a:r>
          </a:p>
        </p:txBody>
      </p:sp>
      <p:sp>
        <p:nvSpPr>
          <p:cNvPr id="39941" name="4 Marcador de número de diapositiva"/>
          <p:cNvSpPr>
            <a:spLocks noGrp="1"/>
          </p:cNvSpPr>
          <p:nvPr>
            <p:ph type="sldNum" sz="quarter" idx="5"/>
          </p:nvPr>
        </p:nvSpPr>
        <p:spPr>
          <a:noFill/>
        </p:spPr>
        <p:txBody>
          <a:bodyPr/>
          <a:lstStyle/>
          <a:p>
            <a:fld id="{CBEBFE0C-AC10-4744-BA4E-DD7BA95A14C0}" type="slidenum">
              <a:rPr lang="es-ES_tradnl" smtClean="0"/>
              <a:pPr/>
              <a:t>4</a:t>
            </a:fld>
            <a:endParaRPr lang="es-ES_tradn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17575" y="744538"/>
            <a:ext cx="4962525" cy="3722687"/>
          </a:xfrm>
          <a:ln/>
        </p:spPr>
      </p:sp>
      <p:sp>
        <p:nvSpPr>
          <p:cNvPr id="409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xfrm>
            <a:off x="917575" y="744538"/>
            <a:ext cx="4962525" cy="3722687"/>
          </a:xfrm>
          <a:ln/>
        </p:spPr>
      </p:sp>
      <p:sp>
        <p:nvSpPr>
          <p:cNvPr id="41987" name="2 Marcador de notas"/>
          <p:cNvSpPr>
            <a:spLocks noGrp="1"/>
          </p:cNvSpPr>
          <p:nvPr>
            <p:ph type="body" idx="1"/>
          </p:nvPr>
        </p:nvSpPr>
        <p:spPr>
          <a:noFill/>
          <a:ln/>
        </p:spPr>
        <p:txBody>
          <a:bodyPr/>
          <a:lstStyle/>
          <a:p>
            <a:endParaRPr lang="ca-ES" smtClean="0"/>
          </a:p>
        </p:txBody>
      </p:sp>
      <p:sp>
        <p:nvSpPr>
          <p:cNvPr id="41988" name="3 Marcador de encabezado"/>
          <p:cNvSpPr>
            <a:spLocks noGrp="1"/>
          </p:cNvSpPr>
          <p:nvPr>
            <p:ph type="hdr" sz="quarter"/>
          </p:nvPr>
        </p:nvSpPr>
        <p:spPr>
          <a:noFill/>
        </p:spPr>
        <p:txBody>
          <a:bodyPr/>
          <a:lstStyle/>
          <a:p>
            <a:r>
              <a:rPr lang="es-ES_tradnl" smtClean="0"/>
              <a:t>POO en Python</a:t>
            </a:r>
          </a:p>
        </p:txBody>
      </p:sp>
      <p:sp>
        <p:nvSpPr>
          <p:cNvPr id="41989" name="4 Marcador de número de diapositiva"/>
          <p:cNvSpPr>
            <a:spLocks noGrp="1"/>
          </p:cNvSpPr>
          <p:nvPr>
            <p:ph type="sldNum" sz="quarter" idx="5"/>
          </p:nvPr>
        </p:nvSpPr>
        <p:spPr>
          <a:noFill/>
        </p:spPr>
        <p:txBody>
          <a:bodyPr/>
          <a:lstStyle/>
          <a:p>
            <a:fld id="{2B21079B-3BB9-4512-BAF6-AE2E772ABC31}" type="slidenum">
              <a:rPr lang="es-ES_tradnl" smtClean="0"/>
              <a:pPr/>
              <a:t>6</a:t>
            </a:fld>
            <a:endParaRPr lang="es-ES_tradnl"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xfrm>
            <a:off x="917575" y="744538"/>
            <a:ext cx="4962525" cy="3722687"/>
          </a:xfrm>
          <a:ln/>
        </p:spPr>
      </p:sp>
      <p:sp>
        <p:nvSpPr>
          <p:cNvPr id="44035" name="2 Marcador de notas"/>
          <p:cNvSpPr>
            <a:spLocks noGrp="1"/>
          </p:cNvSpPr>
          <p:nvPr>
            <p:ph type="body" idx="1"/>
          </p:nvPr>
        </p:nvSpPr>
        <p:spPr>
          <a:noFill/>
          <a:ln/>
        </p:spPr>
        <p:txBody>
          <a:bodyPr/>
          <a:lstStyle/>
          <a:p>
            <a:endParaRPr lang="ca-ES" smtClean="0"/>
          </a:p>
        </p:txBody>
      </p:sp>
      <p:sp>
        <p:nvSpPr>
          <p:cNvPr id="44036" name="3 Marcador de encabezado"/>
          <p:cNvSpPr>
            <a:spLocks noGrp="1"/>
          </p:cNvSpPr>
          <p:nvPr>
            <p:ph type="hdr" sz="quarter"/>
          </p:nvPr>
        </p:nvSpPr>
        <p:spPr>
          <a:noFill/>
        </p:spPr>
        <p:txBody>
          <a:bodyPr/>
          <a:lstStyle/>
          <a:p>
            <a:r>
              <a:rPr lang="es-ES_tradnl" smtClean="0"/>
              <a:t>POO en Python</a:t>
            </a:r>
          </a:p>
        </p:txBody>
      </p:sp>
      <p:sp>
        <p:nvSpPr>
          <p:cNvPr id="44037" name="4 Marcador de número de diapositiva"/>
          <p:cNvSpPr>
            <a:spLocks noGrp="1"/>
          </p:cNvSpPr>
          <p:nvPr>
            <p:ph type="sldNum" sz="quarter" idx="5"/>
          </p:nvPr>
        </p:nvSpPr>
        <p:spPr>
          <a:noFill/>
        </p:spPr>
        <p:txBody>
          <a:bodyPr/>
          <a:lstStyle/>
          <a:p>
            <a:fld id="{1B3233EF-9522-4CD3-AA4F-85515CA816E2}" type="slidenum">
              <a:rPr lang="es-ES_tradnl" smtClean="0"/>
              <a:pPr/>
              <a:t>7</a:t>
            </a:fld>
            <a:endParaRPr lang="es-ES_tradnl"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917575" y="744538"/>
            <a:ext cx="4962525" cy="3722687"/>
          </a:xfrm>
          <a:ln/>
        </p:spPr>
      </p:sp>
      <p:sp>
        <p:nvSpPr>
          <p:cNvPr id="860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917575" y="744538"/>
            <a:ext cx="4962525" cy="3722687"/>
          </a:xfrm>
          <a:ln/>
        </p:spPr>
      </p:sp>
      <p:sp>
        <p:nvSpPr>
          <p:cNvPr id="450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5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s-ES" smtClean="0"/>
              <a:t>Haga clic para modificar el estilo de título del patrón</a:t>
            </a:r>
            <a:endParaRPr lang="en-US"/>
          </a:p>
        </p:txBody>
      </p:sp>
      <p:sp>
        <p:nvSpPr>
          <p:cNvPr id="20" name="19 Subtítulo"/>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n-US"/>
          </a:p>
        </p:txBody>
      </p:sp>
      <p:sp>
        <p:nvSpPr>
          <p:cNvPr id="7" name="18 Marcador de fecha"/>
          <p:cNvSpPr>
            <a:spLocks noGrp="1"/>
          </p:cNvSpPr>
          <p:nvPr>
            <p:ph type="dt" sz="half" idx="10"/>
          </p:nvPr>
        </p:nvSpPr>
        <p:spPr/>
        <p:txBody>
          <a:bodyPr/>
          <a:lstStyle>
            <a:lvl1pPr>
              <a:defRPr/>
            </a:lvl1pPr>
            <a:extLst/>
          </a:lstStyle>
          <a:p>
            <a:pPr>
              <a:defRPr/>
            </a:pPr>
            <a:r>
              <a:rPr lang="es-ES_tradnl"/>
              <a:t>Tema 2</a:t>
            </a:r>
          </a:p>
        </p:txBody>
      </p:sp>
      <p:sp>
        <p:nvSpPr>
          <p:cNvPr id="8" name="7 Marcador de pie de página"/>
          <p:cNvSpPr>
            <a:spLocks noGrp="1"/>
          </p:cNvSpPr>
          <p:nvPr>
            <p:ph type="ftr" sz="quarter" idx="11"/>
          </p:nvPr>
        </p:nvSpPr>
        <p:spPr/>
        <p:txBody>
          <a:bodyPr/>
          <a:lstStyle>
            <a:lvl1pPr>
              <a:defRPr/>
            </a:lvl1pPr>
            <a:extLst/>
          </a:lstStyle>
          <a:p>
            <a:pPr>
              <a:defRPr/>
            </a:pPr>
            <a:r>
              <a:rPr lang="es-ES_tradnl"/>
              <a:t>POO en </a:t>
            </a:r>
            <a:r>
              <a:rPr lang="es-ES_tradnl" err="1"/>
              <a:t>Python</a:t>
            </a:r>
            <a:endParaRPr lang="es-ES_tradnl"/>
          </a:p>
        </p:txBody>
      </p:sp>
      <p:sp>
        <p:nvSpPr>
          <p:cNvPr id="9" name="10 Marcador de número de diapositiva"/>
          <p:cNvSpPr>
            <a:spLocks noGrp="1"/>
          </p:cNvSpPr>
          <p:nvPr>
            <p:ph type="sldNum" sz="quarter" idx="12"/>
          </p:nvPr>
        </p:nvSpPr>
        <p:spPr/>
        <p:txBody>
          <a:bodyPr/>
          <a:lstStyle>
            <a:lvl1pPr>
              <a:defRPr/>
            </a:lvl1pPr>
            <a:extLst/>
          </a:lstStyle>
          <a:p>
            <a:pPr>
              <a:defRPr/>
            </a:pPr>
            <a:fld id="{7F3B46E8-153B-421B-81D0-B82916654F5C}" type="slidenum">
              <a:rPr lang="es-ES_tradnl"/>
              <a:pPr>
                <a:defRPr/>
              </a:pPr>
              <a:t>‹Nr.›</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4 Marcador de fecha"/>
          <p:cNvSpPr>
            <a:spLocks noGrp="1"/>
          </p:cNvSpPr>
          <p:nvPr>
            <p:ph type="dt" sz="half" idx="10"/>
          </p:nvPr>
        </p:nvSpPr>
        <p:spPr/>
        <p:txBody>
          <a:bodyPr/>
          <a:lstStyle>
            <a:lvl1pPr>
              <a:defRPr/>
            </a:lvl1pPr>
          </a:lstStyle>
          <a:p>
            <a:pPr>
              <a:defRPr/>
            </a:pPr>
            <a:r>
              <a:rPr lang="es-ES_tradnl"/>
              <a:t>Tema 2</a:t>
            </a:r>
          </a:p>
        </p:txBody>
      </p:sp>
      <p:sp>
        <p:nvSpPr>
          <p:cNvPr id="5" name="17 Marcador de pie de página"/>
          <p:cNvSpPr>
            <a:spLocks noGrp="1"/>
          </p:cNvSpPr>
          <p:nvPr>
            <p:ph type="ftr" sz="quarter" idx="11"/>
          </p:nvPr>
        </p:nvSpPr>
        <p:spPr/>
        <p:txBody>
          <a:bodyPr/>
          <a:lstStyle>
            <a:lvl1pPr>
              <a:defRPr/>
            </a:lvl1pPr>
          </a:lstStyle>
          <a:p>
            <a:pPr>
              <a:defRPr/>
            </a:pPr>
            <a:r>
              <a:rPr lang="es-ES_tradnl"/>
              <a:t>POO en </a:t>
            </a:r>
            <a:r>
              <a:rPr lang="es-ES_tradnl" err="1"/>
              <a:t>Python</a:t>
            </a:r>
            <a:endParaRPr lang="es-ES_tradnl"/>
          </a:p>
        </p:txBody>
      </p:sp>
      <p:sp>
        <p:nvSpPr>
          <p:cNvPr id="6" name="4 Marcador de número de diapositiva"/>
          <p:cNvSpPr>
            <a:spLocks noGrp="1"/>
          </p:cNvSpPr>
          <p:nvPr>
            <p:ph type="sldNum" sz="quarter" idx="12"/>
          </p:nvPr>
        </p:nvSpPr>
        <p:spPr/>
        <p:txBody>
          <a:bodyPr/>
          <a:lstStyle>
            <a:lvl1pPr>
              <a:defRPr/>
            </a:lvl1pPr>
          </a:lstStyle>
          <a:p>
            <a:pPr>
              <a:defRPr/>
            </a:pPr>
            <a:fld id="{78F9EA00-FB8F-4836-A1BA-56CDACED0D0E}" type="slidenum">
              <a:rPr lang="es-ES_tradnl"/>
              <a:pPr>
                <a:defRPr/>
              </a:pPr>
              <a:t>‹Nr.›</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4 Marcador de fecha"/>
          <p:cNvSpPr>
            <a:spLocks noGrp="1"/>
          </p:cNvSpPr>
          <p:nvPr>
            <p:ph type="dt" sz="half" idx="10"/>
          </p:nvPr>
        </p:nvSpPr>
        <p:spPr/>
        <p:txBody>
          <a:bodyPr/>
          <a:lstStyle>
            <a:lvl1pPr>
              <a:defRPr/>
            </a:lvl1pPr>
          </a:lstStyle>
          <a:p>
            <a:pPr>
              <a:defRPr/>
            </a:pPr>
            <a:r>
              <a:rPr lang="es-ES_tradnl"/>
              <a:t>Tema 2</a:t>
            </a:r>
          </a:p>
        </p:txBody>
      </p:sp>
      <p:sp>
        <p:nvSpPr>
          <p:cNvPr id="5" name="17 Marcador de pie de página"/>
          <p:cNvSpPr>
            <a:spLocks noGrp="1"/>
          </p:cNvSpPr>
          <p:nvPr>
            <p:ph type="ftr" sz="quarter" idx="11"/>
          </p:nvPr>
        </p:nvSpPr>
        <p:spPr/>
        <p:txBody>
          <a:bodyPr/>
          <a:lstStyle>
            <a:lvl1pPr>
              <a:defRPr/>
            </a:lvl1pPr>
          </a:lstStyle>
          <a:p>
            <a:pPr>
              <a:defRPr/>
            </a:pPr>
            <a:r>
              <a:rPr lang="es-ES_tradnl"/>
              <a:t>POO en </a:t>
            </a:r>
            <a:r>
              <a:rPr lang="es-ES_tradnl" err="1"/>
              <a:t>Python</a:t>
            </a:r>
            <a:endParaRPr lang="es-ES_tradnl"/>
          </a:p>
        </p:txBody>
      </p:sp>
      <p:sp>
        <p:nvSpPr>
          <p:cNvPr id="6" name="4 Marcador de número de diapositiva"/>
          <p:cNvSpPr>
            <a:spLocks noGrp="1"/>
          </p:cNvSpPr>
          <p:nvPr>
            <p:ph type="sldNum" sz="quarter" idx="12"/>
          </p:nvPr>
        </p:nvSpPr>
        <p:spPr/>
        <p:txBody>
          <a:bodyPr/>
          <a:lstStyle>
            <a:lvl1pPr>
              <a:defRPr/>
            </a:lvl1pPr>
          </a:lstStyle>
          <a:p>
            <a:pPr>
              <a:defRPr/>
            </a:pPr>
            <a:fld id="{96CC0B46-0FEA-4A0B-9D62-2918E94D6E9A}" type="slidenum">
              <a:rPr lang="es-ES_tradnl"/>
              <a:pPr>
                <a:defRPr/>
              </a:pPr>
              <a:t>‹Nr.›</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 Marcador de pie de página"/>
          <p:cNvSpPr txBox="1">
            <a:spLocks/>
          </p:cNvSpPr>
          <p:nvPr userDrawn="1"/>
        </p:nvSpPr>
        <p:spPr>
          <a:xfrm>
            <a:off x="6072188" y="6000750"/>
            <a:ext cx="2286000" cy="365125"/>
          </a:xfrm>
          <a:prstGeom prst="rect">
            <a:avLst/>
          </a:prstGeom>
        </p:spPr>
        <p:txBody>
          <a:bodyPr anchor="b"/>
          <a:lstStyle>
            <a:extLst/>
          </a:lstStyle>
          <a:p>
            <a:pPr>
              <a:defRPr/>
            </a:pPr>
            <a:r>
              <a:rPr lang="es-ES_tradnl" sz="1000" dirty="0" err="1">
                <a:solidFill>
                  <a:schemeClr val="bg2">
                    <a:shade val="50000"/>
                  </a:schemeClr>
                </a:solidFill>
              </a:rPr>
              <a:t>Petia</a:t>
            </a:r>
            <a:r>
              <a:rPr lang="es-ES_tradnl" sz="1000" dirty="0">
                <a:solidFill>
                  <a:schemeClr val="bg2">
                    <a:shade val="50000"/>
                  </a:schemeClr>
                </a:solidFill>
              </a:rPr>
              <a:t> </a:t>
            </a:r>
            <a:r>
              <a:rPr lang="es-ES_tradnl" sz="1000" dirty="0" err="1">
                <a:solidFill>
                  <a:schemeClr val="bg2">
                    <a:shade val="50000"/>
                  </a:schemeClr>
                </a:solidFill>
              </a:rPr>
              <a:t>Ivanova</a:t>
            </a:r>
            <a:r>
              <a:rPr lang="es-ES_tradnl" sz="1000" dirty="0">
                <a:solidFill>
                  <a:schemeClr val="bg2">
                    <a:shade val="50000"/>
                  </a:schemeClr>
                </a:solidFill>
              </a:rPr>
              <a:t> </a:t>
            </a:r>
            <a:r>
              <a:rPr lang="es-ES_tradnl" sz="1000" dirty="0" err="1">
                <a:solidFill>
                  <a:schemeClr val="bg2">
                    <a:shade val="50000"/>
                  </a:schemeClr>
                </a:solidFill>
              </a:rPr>
              <a:t>Radeva</a:t>
            </a:r>
            <a:endParaRPr lang="es-ES_tradnl" sz="1000" dirty="0">
              <a:solidFill>
                <a:schemeClr val="bg2">
                  <a:shade val="50000"/>
                </a:schemeClr>
              </a:solidFill>
            </a:endParaRPr>
          </a:p>
        </p:txBody>
      </p:sp>
      <p:sp>
        <p:nvSpPr>
          <p:cNvPr id="2" name="1 Título"/>
          <p:cNvSpPr>
            <a:spLocks noGrp="1"/>
          </p:cNvSpPr>
          <p:nvPr>
            <p:ph type="title"/>
          </p:nvPr>
        </p:nvSpPr>
        <p:spPr>
          <a:xfrm>
            <a:off x="428596" y="428604"/>
            <a:ext cx="8183880" cy="1051560"/>
          </a:xfrm>
        </p:spPr>
        <p:txBody>
          <a:bodyPr/>
          <a:lstStyle>
            <a:extLst/>
          </a:lstStyle>
          <a:p>
            <a:r>
              <a:rPr lang="es-ES" dirty="0" smtClean="0"/>
              <a:t>Haga clic para modificar el estilo de título del patrón</a:t>
            </a:r>
            <a:endParaRPr lang="en-US" dirty="0"/>
          </a:p>
        </p:txBody>
      </p:sp>
      <p:sp>
        <p:nvSpPr>
          <p:cNvPr id="3" name="2 Marcador de contenido"/>
          <p:cNvSpPr>
            <a:spLocks noGrp="1"/>
          </p:cNvSpPr>
          <p:nvPr>
            <p:ph idx="1"/>
          </p:nvPr>
        </p:nvSpPr>
        <p:spPr>
          <a:xfrm>
            <a:off x="500034" y="1571612"/>
            <a:ext cx="8183880" cy="4187952"/>
          </a:xfrm>
        </p:spPr>
        <p:txBody>
          <a:bodyPr/>
          <a:lstStyle>
            <a:extLst/>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3 Marcador de fecha"/>
          <p:cNvSpPr>
            <a:spLocks noGrp="1"/>
          </p:cNvSpPr>
          <p:nvPr>
            <p:ph type="dt" sz="half" idx="10"/>
          </p:nvPr>
        </p:nvSpPr>
        <p:spPr>
          <a:xfrm>
            <a:off x="428625" y="6000750"/>
            <a:ext cx="2286000" cy="365125"/>
          </a:xfrm>
        </p:spPr>
        <p:txBody>
          <a:bodyPr/>
          <a:lstStyle>
            <a:lvl1pPr>
              <a:defRPr/>
            </a:lvl1pPr>
            <a:extLst/>
          </a:lstStyle>
          <a:p>
            <a:pPr>
              <a:defRPr/>
            </a:pPr>
            <a:r>
              <a:rPr lang="es-ES_tradnl"/>
              <a:t>Tema 2</a:t>
            </a:r>
          </a:p>
        </p:txBody>
      </p:sp>
      <p:sp>
        <p:nvSpPr>
          <p:cNvPr id="6" name="4 Marcador de pie de página"/>
          <p:cNvSpPr>
            <a:spLocks noGrp="1"/>
          </p:cNvSpPr>
          <p:nvPr>
            <p:ph type="ftr" sz="quarter" idx="11"/>
          </p:nvPr>
        </p:nvSpPr>
        <p:spPr>
          <a:xfrm>
            <a:off x="2714625" y="6000750"/>
            <a:ext cx="2286000" cy="365125"/>
          </a:xfrm>
        </p:spPr>
        <p:txBody>
          <a:bodyPr/>
          <a:lstStyle>
            <a:lvl1pPr>
              <a:defRPr/>
            </a:lvl1pPr>
            <a:extLst/>
          </a:lstStyle>
          <a:p>
            <a:pPr>
              <a:defRPr/>
            </a:pPr>
            <a:r>
              <a:rPr lang="es-ES_tradnl"/>
              <a:t>POO en Python</a:t>
            </a:r>
          </a:p>
        </p:txBody>
      </p:sp>
      <p:sp>
        <p:nvSpPr>
          <p:cNvPr id="7" name="5 Marcador de número de diapositiva"/>
          <p:cNvSpPr>
            <a:spLocks noGrp="1"/>
          </p:cNvSpPr>
          <p:nvPr>
            <p:ph type="sldNum" sz="quarter" idx="12"/>
          </p:nvPr>
        </p:nvSpPr>
        <p:spPr/>
        <p:txBody>
          <a:bodyPr/>
          <a:lstStyle>
            <a:lvl1pPr>
              <a:defRPr/>
            </a:lvl1pPr>
            <a:extLst/>
          </a:lstStyle>
          <a:p>
            <a:pPr>
              <a:defRPr/>
            </a:pPr>
            <a:fld id="{D675AE1F-BF19-4487-BAAB-16BA8949DA62}" type="slidenum">
              <a:rPr lang="es-ES_tradnl"/>
              <a:pPr>
                <a:defRPr/>
              </a:pPr>
              <a:t>‹Nr.›</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3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4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1 Título"/>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smtClean="0"/>
              <a:t>Haga clic para modificar el estilo de texto del patrón</a:t>
            </a:r>
          </a:p>
        </p:txBody>
      </p:sp>
      <p:sp>
        <p:nvSpPr>
          <p:cNvPr id="6" name="3 Marcador de fecha"/>
          <p:cNvSpPr>
            <a:spLocks noGrp="1"/>
          </p:cNvSpPr>
          <p:nvPr>
            <p:ph type="dt" sz="half" idx="10"/>
          </p:nvPr>
        </p:nvSpPr>
        <p:spPr/>
        <p:txBody>
          <a:bodyPr/>
          <a:lstStyle>
            <a:lvl1pPr>
              <a:defRPr/>
            </a:lvl1pPr>
            <a:extLst/>
          </a:lstStyle>
          <a:p>
            <a:pPr>
              <a:defRPr/>
            </a:pPr>
            <a:r>
              <a:rPr lang="es-ES_tradnl"/>
              <a:t>Tema 2</a:t>
            </a:r>
          </a:p>
        </p:txBody>
      </p:sp>
      <p:sp>
        <p:nvSpPr>
          <p:cNvPr id="7" name="4 Marcador de pie de página"/>
          <p:cNvSpPr>
            <a:spLocks noGrp="1"/>
          </p:cNvSpPr>
          <p:nvPr>
            <p:ph type="ftr" sz="quarter" idx="11"/>
          </p:nvPr>
        </p:nvSpPr>
        <p:spPr/>
        <p:txBody>
          <a:bodyPr/>
          <a:lstStyle>
            <a:lvl1pPr>
              <a:defRPr/>
            </a:lvl1pPr>
            <a:extLst/>
          </a:lstStyle>
          <a:p>
            <a:pPr>
              <a:defRPr/>
            </a:pPr>
            <a:r>
              <a:rPr lang="es-ES_tradnl"/>
              <a:t>POO en Python</a:t>
            </a:r>
          </a:p>
        </p:txBody>
      </p:sp>
      <p:sp>
        <p:nvSpPr>
          <p:cNvPr id="8" name="5 Marcador de número de diapositiva"/>
          <p:cNvSpPr>
            <a:spLocks noGrp="1"/>
          </p:cNvSpPr>
          <p:nvPr>
            <p:ph type="sldNum" sz="quarter" idx="12"/>
          </p:nvPr>
        </p:nvSpPr>
        <p:spPr/>
        <p:txBody>
          <a:bodyPr/>
          <a:lstStyle>
            <a:lvl1pPr>
              <a:defRPr/>
            </a:lvl1pPr>
            <a:extLst/>
          </a:lstStyle>
          <a:p>
            <a:pPr>
              <a:defRPr/>
            </a:pPr>
            <a:fld id="{3E6D1F10-8EA7-4D8C-87BC-C143E88EAE2B}" type="slidenum">
              <a:rPr lang="es-ES_tradnl"/>
              <a:pPr>
                <a:defRPr/>
              </a:pPr>
              <a:t>‹Nr.›</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24 Marcador de fecha"/>
          <p:cNvSpPr>
            <a:spLocks noGrp="1"/>
          </p:cNvSpPr>
          <p:nvPr>
            <p:ph type="dt" sz="half" idx="10"/>
          </p:nvPr>
        </p:nvSpPr>
        <p:spPr/>
        <p:txBody>
          <a:bodyPr/>
          <a:lstStyle>
            <a:lvl1pPr>
              <a:defRPr/>
            </a:lvl1pPr>
          </a:lstStyle>
          <a:p>
            <a:pPr>
              <a:defRPr/>
            </a:pPr>
            <a:r>
              <a:rPr lang="es-ES_tradnl"/>
              <a:t>Tema 2</a:t>
            </a:r>
          </a:p>
        </p:txBody>
      </p:sp>
      <p:sp>
        <p:nvSpPr>
          <p:cNvPr id="6" name="17 Marcador de pie de página"/>
          <p:cNvSpPr>
            <a:spLocks noGrp="1"/>
          </p:cNvSpPr>
          <p:nvPr>
            <p:ph type="ftr" sz="quarter" idx="11"/>
          </p:nvPr>
        </p:nvSpPr>
        <p:spPr/>
        <p:txBody>
          <a:bodyPr/>
          <a:lstStyle>
            <a:lvl1pPr>
              <a:defRPr/>
            </a:lvl1pPr>
          </a:lstStyle>
          <a:p>
            <a:pPr>
              <a:defRPr/>
            </a:pPr>
            <a:r>
              <a:rPr lang="es-ES_tradnl"/>
              <a:t>POO en Python</a:t>
            </a:r>
          </a:p>
        </p:txBody>
      </p:sp>
      <p:sp>
        <p:nvSpPr>
          <p:cNvPr id="7" name="4 Marcador de número de diapositiva"/>
          <p:cNvSpPr>
            <a:spLocks noGrp="1"/>
          </p:cNvSpPr>
          <p:nvPr>
            <p:ph type="sldNum" sz="quarter" idx="12"/>
          </p:nvPr>
        </p:nvSpPr>
        <p:spPr/>
        <p:txBody>
          <a:bodyPr/>
          <a:lstStyle>
            <a:lvl1pPr>
              <a:defRPr/>
            </a:lvl1pPr>
          </a:lstStyle>
          <a:p>
            <a:pPr>
              <a:defRPr/>
            </a:pPr>
            <a:fld id="{3E9C6A56-E7D1-41E6-BDAF-2D171A9AD74A}" type="slidenum">
              <a:rPr lang="es-ES_tradnl"/>
              <a:pPr>
                <a:defRPr/>
              </a:pPr>
              <a:t>‹Nr.›</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lvl1pPr>
              <a:defRPr b="1"/>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24 Marcador de fecha"/>
          <p:cNvSpPr>
            <a:spLocks noGrp="1"/>
          </p:cNvSpPr>
          <p:nvPr>
            <p:ph type="dt" sz="half" idx="10"/>
          </p:nvPr>
        </p:nvSpPr>
        <p:spPr/>
        <p:txBody>
          <a:bodyPr/>
          <a:lstStyle>
            <a:lvl1pPr>
              <a:defRPr/>
            </a:lvl1pPr>
          </a:lstStyle>
          <a:p>
            <a:pPr>
              <a:defRPr/>
            </a:pPr>
            <a:r>
              <a:rPr lang="es-ES_tradnl"/>
              <a:t>Tema 2</a:t>
            </a:r>
          </a:p>
        </p:txBody>
      </p:sp>
      <p:sp>
        <p:nvSpPr>
          <p:cNvPr id="8" name="17 Marcador de pie de página"/>
          <p:cNvSpPr>
            <a:spLocks noGrp="1"/>
          </p:cNvSpPr>
          <p:nvPr>
            <p:ph type="ftr" sz="quarter" idx="11"/>
          </p:nvPr>
        </p:nvSpPr>
        <p:spPr/>
        <p:txBody>
          <a:bodyPr/>
          <a:lstStyle>
            <a:lvl1pPr>
              <a:defRPr/>
            </a:lvl1pPr>
          </a:lstStyle>
          <a:p>
            <a:pPr>
              <a:defRPr/>
            </a:pPr>
            <a:r>
              <a:rPr lang="es-ES_tradnl"/>
              <a:t>POO en Python</a:t>
            </a:r>
          </a:p>
        </p:txBody>
      </p:sp>
      <p:sp>
        <p:nvSpPr>
          <p:cNvPr id="9" name="4 Marcador de número de diapositiva"/>
          <p:cNvSpPr>
            <a:spLocks noGrp="1"/>
          </p:cNvSpPr>
          <p:nvPr>
            <p:ph type="sldNum" sz="quarter" idx="12"/>
          </p:nvPr>
        </p:nvSpPr>
        <p:spPr/>
        <p:txBody>
          <a:bodyPr/>
          <a:lstStyle>
            <a:lvl1pPr>
              <a:defRPr/>
            </a:lvl1pPr>
          </a:lstStyle>
          <a:p>
            <a:pPr>
              <a:defRPr/>
            </a:pPr>
            <a:fld id="{B38F4C95-F031-4C55-8683-E010FE7E0A0B}" type="slidenum">
              <a:rPr lang="es-ES_tradnl"/>
              <a:pPr>
                <a:defRPr/>
              </a:pPr>
              <a:t>‹Nr.›</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4 Marcador de fecha"/>
          <p:cNvSpPr>
            <a:spLocks noGrp="1"/>
          </p:cNvSpPr>
          <p:nvPr>
            <p:ph type="dt" sz="half" idx="10"/>
          </p:nvPr>
        </p:nvSpPr>
        <p:spPr/>
        <p:txBody>
          <a:bodyPr/>
          <a:lstStyle>
            <a:lvl1pPr>
              <a:defRPr/>
            </a:lvl1pPr>
          </a:lstStyle>
          <a:p>
            <a:pPr>
              <a:defRPr/>
            </a:pPr>
            <a:r>
              <a:rPr lang="es-ES_tradnl"/>
              <a:t>Tema 2</a:t>
            </a:r>
          </a:p>
        </p:txBody>
      </p:sp>
      <p:sp>
        <p:nvSpPr>
          <p:cNvPr id="4" name="17 Marcador de pie de página"/>
          <p:cNvSpPr>
            <a:spLocks noGrp="1"/>
          </p:cNvSpPr>
          <p:nvPr>
            <p:ph type="ftr" sz="quarter" idx="11"/>
          </p:nvPr>
        </p:nvSpPr>
        <p:spPr/>
        <p:txBody>
          <a:bodyPr/>
          <a:lstStyle>
            <a:lvl1pPr>
              <a:defRPr/>
            </a:lvl1pPr>
          </a:lstStyle>
          <a:p>
            <a:pPr>
              <a:defRPr/>
            </a:pPr>
            <a:r>
              <a:rPr lang="es-ES_tradnl"/>
              <a:t>POO en Python</a:t>
            </a:r>
          </a:p>
        </p:txBody>
      </p:sp>
      <p:sp>
        <p:nvSpPr>
          <p:cNvPr id="5" name="4 Marcador de número de diapositiva"/>
          <p:cNvSpPr>
            <a:spLocks noGrp="1"/>
          </p:cNvSpPr>
          <p:nvPr>
            <p:ph type="sldNum" sz="quarter" idx="12"/>
          </p:nvPr>
        </p:nvSpPr>
        <p:spPr/>
        <p:txBody>
          <a:bodyPr/>
          <a:lstStyle>
            <a:lvl1pPr>
              <a:defRPr/>
            </a:lvl1pPr>
          </a:lstStyle>
          <a:p>
            <a:pPr>
              <a:defRPr/>
            </a:pPr>
            <a:fld id="{96EE6A21-1A76-4A6D-B437-C015ACDE60AD}" type="slidenum">
              <a:rPr lang="es-ES_tradnl"/>
              <a:pPr>
                <a:defRPr/>
              </a:pPr>
              <a:t>‹Nr.›</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1 Marcador de fecha"/>
          <p:cNvSpPr>
            <a:spLocks noGrp="1"/>
          </p:cNvSpPr>
          <p:nvPr>
            <p:ph type="dt" sz="half" idx="10"/>
          </p:nvPr>
        </p:nvSpPr>
        <p:spPr/>
        <p:txBody>
          <a:bodyPr/>
          <a:lstStyle>
            <a:lvl1pPr>
              <a:defRPr/>
            </a:lvl1pPr>
            <a:extLst/>
          </a:lstStyle>
          <a:p>
            <a:pPr>
              <a:defRPr/>
            </a:pPr>
            <a:r>
              <a:rPr lang="es-ES_tradnl"/>
              <a:t>Tema 2</a:t>
            </a:r>
          </a:p>
        </p:txBody>
      </p:sp>
      <p:sp>
        <p:nvSpPr>
          <p:cNvPr id="4" name="2 Marcador de pie de página"/>
          <p:cNvSpPr>
            <a:spLocks noGrp="1"/>
          </p:cNvSpPr>
          <p:nvPr>
            <p:ph type="ftr" sz="quarter" idx="11"/>
          </p:nvPr>
        </p:nvSpPr>
        <p:spPr/>
        <p:txBody>
          <a:bodyPr/>
          <a:lstStyle>
            <a:lvl1pPr>
              <a:defRPr/>
            </a:lvl1pPr>
            <a:extLst/>
          </a:lstStyle>
          <a:p>
            <a:pPr>
              <a:defRPr/>
            </a:pPr>
            <a:r>
              <a:rPr lang="es-ES_tradnl"/>
              <a:t>POO en Python</a:t>
            </a:r>
          </a:p>
        </p:txBody>
      </p:sp>
      <p:sp>
        <p:nvSpPr>
          <p:cNvPr id="5" name="3 Marcador de número de diapositiva"/>
          <p:cNvSpPr>
            <a:spLocks noGrp="1"/>
          </p:cNvSpPr>
          <p:nvPr>
            <p:ph type="sldNum" sz="quarter" idx="12"/>
          </p:nvPr>
        </p:nvSpPr>
        <p:spPr/>
        <p:txBody>
          <a:bodyPr/>
          <a:lstStyle>
            <a:lvl1pPr>
              <a:defRPr/>
            </a:lvl1pPr>
            <a:extLst/>
          </a:lstStyle>
          <a:p>
            <a:pPr>
              <a:defRPr/>
            </a:pPr>
            <a:fld id="{908E9278-E036-4864-A8A9-B4A7F0AD6955}" type="slidenum">
              <a:rPr lang="es-ES_tradnl"/>
              <a:pPr>
                <a:defRPr/>
              </a:pPr>
              <a:t>‹Nr.›</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s-ES" smtClean="0"/>
              <a:t>Haga clic para modificar el estilo de título del patrón</a:t>
            </a:r>
            <a:endParaRPr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24 Marcador de fecha"/>
          <p:cNvSpPr>
            <a:spLocks noGrp="1"/>
          </p:cNvSpPr>
          <p:nvPr>
            <p:ph type="dt" sz="half" idx="10"/>
          </p:nvPr>
        </p:nvSpPr>
        <p:spPr/>
        <p:txBody>
          <a:bodyPr/>
          <a:lstStyle>
            <a:lvl1pPr>
              <a:defRPr/>
            </a:lvl1pPr>
          </a:lstStyle>
          <a:p>
            <a:pPr>
              <a:defRPr/>
            </a:pPr>
            <a:r>
              <a:rPr lang="es-ES_tradnl"/>
              <a:t>Tema 2</a:t>
            </a:r>
          </a:p>
        </p:txBody>
      </p:sp>
      <p:sp>
        <p:nvSpPr>
          <p:cNvPr id="6" name="17 Marcador de pie de página"/>
          <p:cNvSpPr>
            <a:spLocks noGrp="1"/>
          </p:cNvSpPr>
          <p:nvPr>
            <p:ph type="ftr" sz="quarter" idx="11"/>
          </p:nvPr>
        </p:nvSpPr>
        <p:spPr/>
        <p:txBody>
          <a:bodyPr/>
          <a:lstStyle>
            <a:lvl1pPr>
              <a:defRPr/>
            </a:lvl1pPr>
          </a:lstStyle>
          <a:p>
            <a:pPr>
              <a:defRPr/>
            </a:pPr>
            <a:r>
              <a:rPr lang="es-ES_tradnl"/>
              <a:t>POO en </a:t>
            </a:r>
            <a:r>
              <a:rPr lang="es-ES_tradnl" err="1"/>
              <a:t>Python</a:t>
            </a:r>
            <a:endParaRPr lang="es-ES_tradnl"/>
          </a:p>
        </p:txBody>
      </p:sp>
      <p:sp>
        <p:nvSpPr>
          <p:cNvPr id="7" name="4 Marcador de número de diapositiva"/>
          <p:cNvSpPr>
            <a:spLocks noGrp="1"/>
          </p:cNvSpPr>
          <p:nvPr>
            <p:ph type="sldNum" sz="quarter" idx="12"/>
          </p:nvPr>
        </p:nvSpPr>
        <p:spPr/>
        <p:txBody>
          <a:bodyPr/>
          <a:lstStyle>
            <a:lvl1pPr>
              <a:defRPr/>
            </a:lvl1pPr>
          </a:lstStyle>
          <a:p>
            <a:pPr>
              <a:defRPr/>
            </a:pPr>
            <a:fld id="{09413F1E-9A56-4EEE-95CE-6B97DD3CA9FA}" type="slidenum">
              <a:rPr lang="es-ES_tradnl"/>
              <a:pPr>
                <a:defRPr/>
              </a:pPr>
              <a:t>‹Nr.›</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5 Redondear rectángulo de esquina sencilla"/>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s-ES" smtClean="0"/>
              <a:t>Haga clic para modificar el estilo de título del patrón</a:t>
            </a:r>
            <a:endParaRPr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s-ES" noProof="0" smtClean="0"/>
              <a:t>Haga clic en el icono para agregar una imagen</a:t>
            </a:r>
            <a:endParaRPr lang="en-US" noProof="0"/>
          </a:p>
        </p:txBody>
      </p:sp>
      <p:sp>
        <p:nvSpPr>
          <p:cNvPr id="7" name="4 Marcador de fecha"/>
          <p:cNvSpPr>
            <a:spLocks noGrp="1"/>
          </p:cNvSpPr>
          <p:nvPr>
            <p:ph type="dt" sz="half" idx="10"/>
          </p:nvPr>
        </p:nvSpPr>
        <p:spPr/>
        <p:txBody>
          <a:bodyPr/>
          <a:lstStyle>
            <a:lvl1pPr>
              <a:defRPr/>
            </a:lvl1pPr>
            <a:extLst/>
          </a:lstStyle>
          <a:p>
            <a:pPr>
              <a:defRPr/>
            </a:pPr>
            <a:r>
              <a:rPr lang="es-ES_tradnl"/>
              <a:t>Tema 2</a:t>
            </a:r>
          </a:p>
        </p:txBody>
      </p:sp>
      <p:sp>
        <p:nvSpPr>
          <p:cNvPr id="8" name="5 Marcador de pie de página"/>
          <p:cNvSpPr>
            <a:spLocks noGrp="1"/>
          </p:cNvSpPr>
          <p:nvPr>
            <p:ph type="ftr" sz="quarter" idx="11"/>
          </p:nvPr>
        </p:nvSpPr>
        <p:spPr/>
        <p:txBody>
          <a:bodyPr/>
          <a:lstStyle>
            <a:lvl1pPr>
              <a:defRPr/>
            </a:lvl1pPr>
            <a:extLst/>
          </a:lstStyle>
          <a:p>
            <a:pPr>
              <a:defRPr/>
            </a:pPr>
            <a:r>
              <a:rPr lang="es-ES_tradnl"/>
              <a:t>POO en </a:t>
            </a:r>
            <a:r>
              <a:rPr lang="es-ES_tradnl" err="1"/>
              <a:t>Python</a:t>
            </a:r>
            <a:endParaRPr lang="es-ES_tradnl"/>
          </a:p>
        </p:txBody>
      </p:sp>
      <p:sp>
        <p:nvSpPr>
          <p:cNvPr id="9" name="6 Marcador de número de diapositiva"/>
          <p:cNvSpPr>
            <a:spLocks noGrp="1"/>
          </p:cNvSpPr>
          <p:nvPr>
            <p:ph type="sldNum" sz="quarter" idx="12"/>
          </p:nvPr>
        </p:nvSpPr>
        <p:spPr/>
        <p:txBody>
          <a:bodyPr/>
          <a:lstStyle>
            <a:lvl1pPr>
              <a:defRPr/>
            </a:lvl1pPr>
            <a:extLst/>
          </a:lstStyle>
          <a:p>
            <a:pPr>
              <a:defRPr/>
            </a:pPr>
            <a:fld id="{32D85BAE-97CB-4A9C-9BAA-DBE734F753D1}" type="slidenum">
              <a:rPr lang="es-ES_tradnl"/>
              <a:pPr>
                <a:defRPr/>
              </a:pPr>
              <a:t>‹Nr.›</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6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12 Marcador de título"/>
          <p:cNvSpPr>
            <a:spLocks noGrp="1"/>
          </p:cNvSpPr>
          <p:nvPr>
            <p:ph type="title"/>
          </p:nvPr>
        </p:nvSpPr>
        <p:spPr>
          <a:xfrm>
            <a:off x="500063" y="571500"/>
            <a:ext cx="8183562" cy="1050925"/>
          </a:xfrm>
          <a:prstGeom prst="rect">
            <a:avLst/>
          </a:prstGeom>
        </p:spPr>
        <p:txBody>
          <a:bodyPr vert="horz" anchor="b">
            <a:noAutofit/>
          </a:bodyPr>
          <a:lstStyle>
            <a:extLst/>
          </a:lstStyle>
          <a:p>
            <a:r>
              <a:rPr lang="es-ES" dirty="0" smtClean="0"/>
              <a:t>Haga clic para modificar el estilo de título del patrón</a:t>
            </a:r>
            <a:endParaRPr lang="en-US" dirty="0"/>
          </a:p>
        </p:txBody>
      </p:sp>
      <p:sp>
        <p:nvSpPr>
          <p:cNvPr id="1031" name="3 Marcador de texto"/>
          <p:cNvSpPr>
            <a:spLocks noGrp="1"/>
          </p:cNvSpPr>
          <p:nvPr>
            <p:ph type="body" idx="1"/>
          </p:nvPr>
        </p:nvSpPr>
        <p:spPr bwMode="auto">
          <a:xfrm>
            <a:off x="500063" y="1643063"/>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25" name="24 Marcador de fecha"/>
          <p:cNvSpPr>
            <a:spLocks noGrp="1"/>
          </p:cNvSpPr>
          <p:nvPr>
            <p:ph type="dt" sz="half" idx="2"/>
          </p:nvPr>
        </p:nvSpPr>
        <p:spPr>
          <a:xfrm>
            <a:off x="3776663"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a:defRPr/>
            </a:pPr>
            <a:r>
              <a:rPr lang="es-ES_tradnl"/>
              <a:t>Tema 2</a:t>
            </a:r>
          </a:p>
        </p:txBody>
      </p:sp>
      <p:sp>
        <p:nvSpPr>
          <p:cNvPr id="18" name="17 Marcador de pie de página"/>
          <p:cNvSpPr>
            <a:spLocks noGrp="1"/>
          </p:cNvSpPr>
          <p:nvPr>
            <p:ph type="ftr" sz="quarter" idx="3"/>
          </p:nvPr>
        </p:nvSpPr>
        <p:spPr>
          <a:xfrm>
            <a:off x="6062663"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pPr>
              <a:defRPr/>
            </a:pPr>
            <a:r>
              <a:rPr lang="es-ES_tradnl"/>
              <a:t>POO en </a:t>
            </a:r>
            <a:r>
              <a:rPr lang="es-ES_tradnl" err="1"/>
              <a:t>Python</a:t>
            </a:r>
            <a:endParaRPr lang="es-ES_tradnl"/>
          </a:p>
        </p:txBody>
      </p:sp>
      <p:sp>
        <p:nvSpPr>
          <p:cNvPr id="5" name="4 Marcador de número de diapositiva"/>
          <p:cNvSpPr>
            <a:spLocks noGrp="1"/>
          </p:cNvSpPr>
          <p:nvPr>
            <p:ph type="sldNum" sz="quarter" idx="4"/>
          </p:nvPr>
        </p:nvSpPr>
        <p:spPr>
          <a:xfrm>
            <a:off x="8348663"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a:defRPr/>
            </a:pPr>
            <a:fld id="{A7B7F1A9-BD3A-447A-B079-F3371773DB7A}" type="slidenum">
              <a:rPr lang="es-ES_tradnl"/>
              <a:pPr>
                <a:defRPr/>
              </a:pPr>
              <a:t>‹Nr.›</a:t>
            </a:fld>
            <a:endParaRPr lang="es-ES_tradnl"/>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3993" r:id="rId8"/>
    <p:sldLayoutId id="2147484001" r:id="rId9"/>
    <p:sldLayoutId id="2147483992" r:id="rId10"/>
    <p:sldLayoutId id="2147483991" r:id="rId11"/>
  </p:sldLayoutIdLst>
  <p:hf hdr="0"/>
  <p:txStyles>
    <p:titleStyle>
      <a:lvl1pPr algn="l" rtl="0" eaLnBrk="0" fontAlgn="base" hangingPunct="0">
        <a:spcBef>
          <a:spcPct val="0"/>
        </a:spcBef>
        <a:spcAft>
          <a:spcPct val="0"/>
        </a:spcAft>
        <a:defRPr sz="3200" b="1" kern="1200">
          <a:solidFill>
            <a:srgbClr val="FF8D3E"/>
          </a:solidFill>
          <a:effectLst>
            <a:outerShdw blurRad="53975" dist="22860" dir="5400000" algn="tl" rotWithShape="0">
              <a:srgbClr val="000000">
                <a:alpha val="55000"/>
              </a:srgbClr>
            </a:outerShdw>
          </a:effectLst>
          <a:latin typeface="+mn-lt"/>
          <a:ea typeface="+mj-ea"/>
          <a:cs typeface="+mj-cs"/>
        </a:defRPr>
      </a:lvl1pPr>
      <a:lvl2pPr algn="l" rtl="0" eaLnBrk="0" fontAlgn="base" hangingPunct="0">
        <a:spcBef>
          <a:spcPct val="0"/>
        </a:spcBef>
        <a:spcAft>
          <a:spcPct val="0"/>
        </a:spcAft>
        <a:defRPr sz="3200" b="1">
          <a:solidFill>
            <a:srgbClr val="FF8D3E"/>
          </a:solidFill>
          <a:latin typeface="Calibri" pitchFamily="34" charset="0"/>
        </a:defRPr>
      </a:lvl2pPr>
      <a:lvl3pPr algn="l" rtl="0" eaLnBrk="0" fontAlgn="base" hangingPunct="0">
        <a:spcBef>
          <a:spcPct val="0"/>
        </a:spcBef>
        <a:spcAft>
          <a:spcPct val="0"/>
        </a:spcAft>
        <a:defRPr sz="3200" b="1">
          <a:solidFill>
            <a:srgbClr val="FF8D3E"/>
          </a:solidFill>
          <a:latin typeface="Calibri" pitchFamily="34" charset="0"/>
        </a:defRPr>
      </a:lvl3pPr>
      <a:lvl4pPr algn="l" rtl="0" eaLnBrk="0" fontAlgn="base" hangingPunct="0">
        <a:spcBef>
          <a:spcPct val="0"/>
        </a:spcBef>
        <a:spcAft>
          <a:spcPct val="0"/>
        </a:spcAft>
        <a:defRPr sz="3200" b="1">
          <a:solidFill>
            <a:srgbClr val="FF8D3E"/>
          </a:solidFill>
          <a:latin typeface="Calibri" pitchFamily="34" charset="0"/>
        </a:defRPr>
      </a:lvl4pPr>
      <a:lvl5pPr algn="l" rtl="0" eaLnBrk="0" fontAlgn="base" hangingPunct="0">
        <a:spcBef>
          <a:spcPct val="0"/>
        </a:spcBef>
        <a:spcAft>
          <a:spcPct val="0"/>
        </a:spcAft>
        <a:defRPr sz="3200" b="1">
          <a:solidFill>
            <a:srgbClr val="FF8D3E"/>
          </a:solidFill>
          <a:latin typeface="Calibri" pitchFamily="34" charset="0"/>
        </a:defRPr>
      </a:lvl5pPr>
      <a:lvl6pPr marL="457200" algn="l" rtl="0" fontAlgn="base">
        <a:spcBef>
          <a:spcPct val="0"/>
        </a:spcBef>
        <a:spcAft>
          <a:spcPct val="0"/>
        </a:spcAft>
        <a:defRPr sz="3200" b="1">
          <a:solidFill>
            <a:srgbClr val="FF8D3E"/>
          </a:solidFill>
          <a:latin typeface="Calibri" pitchFamily="34" charset="0"/>
        </a:defRPr>
      </a:lvl6pPr>
      <a:lvl7pPr marL="914400" algn="l" rtl="0" fontAlgn="base">
        <a:spcBef>
          <a:spcPct val="0"/>
        </a:spcBef>
        <a:spcAft>
          <a:spcPct val="0"/>
        </a:spcAft>
        <a:defRPr sz="3200" b="1">
          <a:solidFill>
            <a:srgbClr val="FF8D3E"/>
          </a:solidFill>
          <a:latin typeface="Calibri" pitchFamily="34" charset="0"/>
        </a:defRPr>
      </a:lvl7pPr>
      <a:lvl8pPr marL="1371600" algn="l" rtl="0" fontAlgn="base">
        <a:spcBef>
          <a:spcPct val="0"/>
        </a:spcBef>
        <a:spcAft>
          <a:spcPct val="0"/>
        </a:spcAft>
        <a:defRPr sz="3200" b="1">
          <a:solidFill>
            <a:srgbClr val="FF8D3E"/>
          </a:solidFill>
          <a:latin typeface="Calibri" pitchFamily="34" charset="0"/>
        </a:defRPr>
      </a:lvl8pPr>
      <a:lvl9pPr marL="1828800" algn="l" rtl="0" fontAlgn="base">
        <a:spcBef>
          <a:spcPct val="0"/>
        </a:spcBef>
        <a:spcAft>
          <a:spcPct val="0"/>
        </a:spcAft>
        <a:defRPr sz="3200" b="1">
          <a:solidFill>
            <a:srgbClr val="FF8D3E"/>
          </a:solidFill>
          <a:latin typeface="Calibri"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4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0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0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20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16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thonware.com/library/tkinter/introduction/index.htm" TargetMode="External"/><Relationship Id="rId4" Type="http://schemas.openxmlformats.org/officeDocument/2006/relationships/hyperlink" Target="http://www.python-course.eu/tkinter_sliders.php"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www.pythonware.com/library/tkinter/introduction/button.htm" TargetMode="External"/><Relationship Id="rId4" Type="http://schemas.openxmlformats.org/officeDocument/2006/relationships/hyperlink" Target="http://www.pythonware.com/library/tkinter/introduction/canvas.htm" TargetMode="External"/><Relationship Id="rId5" Type="http://schemas.openxmlformats.org/officeDocument/2006/relationships/hyperlink" Target="http://www.pythonware.com/library/tkinter/introduction/checkbutton.htm" TargetMode="External"/><Relationship Id="rId6" Type="http://schemas.openxmlformats.org/officeDocument/2006/relationships/hyperlink" Target="http://www.pythonware.com/library/tkinter/introduction/entry.htm" TargetMode="External"/><Relationship Id="rId7" Type="http://schemas.openxmlformats.org/officeDocument/2006/relationships/hyperlink" Target="http://www.pythonware.com/library/tkinter/introduction/frame.htm" TargetMode="External"/><Relationship Id="rId8" Type="http://schemas.openxmlformats.org/officeDocument/2006/relationships/hyperlink" Target="http://www.pythonware.com/library/tkinter/introduction/label.htm" TargetMode="External"/><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www.pythonware.com/library/tkinter/introduction/listbox.htm" TargetMode="External"/><Relationship Id="rId4" Type="http://schemas.openxmlformats.org/officeDocument/2006/relationships/hyperlink" Target="http://www.pythonware.com/library/tkinter/introduction/menu.htm" TargetMode="External"/><Relationship Id="rId5" Type="http://schemas.openxmlformats.org/officeDocument/2006/relationships/hyperlink" Target="http://www.pythonware.com/library/tkinter/introduction/menubutton.htm" TargetMode="External"/><Relationship Id="rId6" Type="http://schemas.openxmlformats.org/officeDocument/2006/relationships/hyperlink" Target="http://www.pythonware.com/library/tkinter/introduction/message.htm" TargetMode="External"/><Relationship Id="rId7" Type="http://schemas.openxmlformats.org/officeDocument/2006/relationships/hyperlink" Target="http://www.pythonware.com/library/tkinter/introduction/radiobutton.htm" TargetMode="External"/><Relationship Id="rId8" Type="http://schemas.openxmlformats.org/officeDocument/2006/relationships/hyperlink" Target="http://www.pythonware.com/library/tkinter/introduction/scale.htm" TargetMode="External"/><Relationship Id="rId9" Type="http://schemas.openxmlformats.org/officeDocument/2006/relationships/hyperlink" Target="http://www.pythonware.com/library/tkinter/introduction/scrollbar.htm" TargetMode="External"/><Relationship Id="rId10" Type="http://schemas.openxmlformats.org/officeDocument/2006/relationships/hyperlink" Target="http://www.pythonware.com/library/tkinter/introduction/text.htm" TargetMode="External"/><Relationship Id="rId11" Type="http://schemas.openxmlformats.org/officeDocument/2006/relationships/hyperlink" Target="http://www.pythonware.com/library/tkinter/introduction/toplevel.htm"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hyperlink" Target="http://www.pythonware.com/library/tkinter/introduction/grid.htm" TargetMode="External"/><Relationship Id="rId4" Type="http://schemas.openxmlformats.org/officeDocument/2006/relationships/hyperlink" Target="http://www.pythonware.com/library/tkinter/introduction/pack.htm" TargetMode="External"/><Relationship Id="rId5" Type="http://schemas.openxmlformats.org/officeDocument/2006/relationships/hyperlink" Target="http://www.pythonware.com/library/tkinter/introduction/place.htm"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1" Type="http://schemas.openxmlformats.org/officeDocument/2006/relationships/hyperlink" Target="http://www.pythonware.com/library/tkinter/introduction/menubutton.htm" TargetMode="External"/><Relationship Id="rId12" Type="http://schemas.openxmlformats.org/officeDocument/2006/relationships/hyperlink" Target="http://www.pythonware.com/library/tkinter/introduction/message.htm" TargetMode="External"/><Relationship Id="rId13" Type="http://schemas.openxmlformats.org/officeDocument/2006/relationships/hyperlink" Target="http://www.pythonware.com/library/tkinter/introduction/radiobutton.htm" TargetMode="External"/><Relationship Id="rId14" Type="http://schemas.openxmlformats.org/officeDocument/2006/relationships/hyperlink" Target="http://www.pythonware.com/library/tkinter/introduction/scale.htm" TargetMode="External"/><Relationship Id="rId15" Type="http://schemas.openxmlformats.org/officeDocument/2006/relationships/hyperlink" Target="http://www.pythonware.com/library/tkinter/introduction/scrollbar.htm" TargetMode="External"/><Relationship Id="rId16" Type="http://schemas.openxmlformats.org/officeDocument/2006/relationships/hyperlink" Target="http://www.pythonware.com/library/tkinter/introduction/text.htm" TargetMode="External"/><Relationship Id="rId17" Type="http://schemas.openxmlformats.org/officeDocument/2006/relationships/hyperlink" Target="http://www.pythonware.com/library/tkinter/introduction/toplevel.htm"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pythonware.com/library/tkinter/introduction/button.htm" TargetMode="External"/><Relationship Id="rId4" Type="http://schemas.openxmlformats.org/officeDocument/2006/relationships/hyperlink" Target="http://www.pythonware.com/library/tkinter/introduction/canvas.htm" TargetMode="External"/><Relationship Id="rId5" Type="http://schemas.openxmlformats.org/officeDocument/2006/relationships/hyperlink" Target="http://www.pythonware.com/library/tkinter/introduction/checkbutton.htm" TargetMode="External"/><Relationship Id="rId6" Type="http://schemas.openxmlformats.org/officeDocument/2006/relationships/hyperlink" Target="http://www.pythonware.com/library/tkinter/introduction/entry.htm" TargetMode="External"/><Relationship Id="rId7" Type="http://schemas.openxmlformats.org/officeDocument/2006/relationships/hyperlink" Target="http://www.pythonware.com/library/tkinter/introduction/frame.htm" TargetMode="External"/><Relationship Id="rId8" Type="http://schemas.openxmlformats.org/officeDocument/2006/relationships/hyperlink" Target="http://www.pythonware.com/library/tkinter/introduction/label.htm" TargetMode="External"/><Relationship Id="rId9" Type="http://schemas.openxmlformats.org/officeDocument/2006/relationships/hyperlink" Target="http://www.pythonware.com/library/tkinter/introduction/listbox.htm" TargetMode="External"/><Relationship Id="rId10" Type="http://schemas.openxmlformats.org/officeDocument/2006/relationships/hyperlink" Target="http://www.pythonware.com/library/tkinter/introduction/menu.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22313" y="1820863"/>
            <a:ext cx="7772400" cy="1828800"/>
          </a:xfrm>
        </p:spPr>
        <p:txBody>
          <a:bodyPr/>
          <a:lstStyle/>
          <a:p>
            <a:pPr eaLnBrk="1" fontAlgn="auto" hangingPunct="1">
              <a:spcAft>
                <a:spcPts val="0"/>
              </a:spcAft>
              <a:defRPr/>
            </a:pPr>
            <a:r>
              <a:rPr lang="es-ES_tradnl" sz="4000" dirty="0" smtClean="0"/>
              <a:t>Programación Orientada a Objetos Introducción al </a:t>
            </a:r>
            <a:r>
              <a:rPr lang="es-ES_tradnl" sz="4000" dirty="0" err="1" smtClean="0"/>
              <a:t>TKinter</a:t>
            </a:r>
            <a:endParaRPr lang="es-ES_tradnl" sz="4000" dirty="0"/>
          </a:p>
        </p:txBody>
      </p:sp>
      <p:sp>
        <p:nvSpPr>
          <p:cNvPr id="2051" name="Rectangle 3"/>
          <p:cNvSpPr>
            <a:spLocks noGrp="1" noChangeArrowheads="1"/>
          </p:cNvSpPr>
          <p:nvPr>
            <p:ph type="subTitle" idx="1"/>
          </p:nvPr>
        </p:nvSpPr>
        <p:spPr>
          <a:xfrm>
            <a:off x="722313" y="3684588"/>
            <a:ext cx="7772400" cy="914400"/>
          </a:xfrm>
        </p:spPr>
        <p:txBody>
          <a:bodyPr>
            <a:normAutofit/>
          </a:bodyPr>
          <a:lstStyle/>
          <a:p>
            <a:pPr eaLnBrk="1" fontAlgn="auto" hangingPunct="1">
              <a:spcAft>
                <a:spcPts val="0"/>
              </a:spcAft>
              <a:buFont typeface="Wingdings 2"/>
              <a:buNone/>
              <a:defRPr/>
            </a:pPr>
            <a:r>
              <a:rPr lang="es-ES_tradnl" dirty="0"/>
              <a:t>Tema </a:t>
            </a:r>
            <a:r>
              <a:rPr lang="es-ES_tradnl" dirty="0" smtClean="0"/>
              <a:t>2</a:t>
            </a:r>
            <a:endParaRPr lang="es-ES_tradnl" dirty="0"/>
          </a:p>
        </p:txBody>
      </p:sp>
      <p:sp>
        <p:nvSpPr>
          <p:cNvPr id="5" name="4 Marcador de pie de página"/>
          <p:cNvSpPr>
            <a:spLocks noGrp="1"/>
          </p:cNvSpPr>
          <p:nvPr>
            <p:ph type="ftr" sz="quarter" idx="11"/>
          </p:nvPr>
        </p:nvSpPr>
        <p:spPr>
          <a:xfrm>
            <a:off x="6786563" y="6000750"/>
            <a:ext cx="1643062" cy="365125"/>
          </a:xfrm>
        </p:spPr>
        <p:txBody>
          <a:bodyPr/>
          <a:lstStyle/>
          <a:p>
            <a:pPr>
              <a:defRPr/>
            </a:pPr>
            <a:r>
              <a:rPr lang="es-ES_tradnl" dirty="0" err="1" smtClean="0"/>
              <a:t>Petia</a:t>
            </a:r>
            <a:r>
              <a:rPr lang="es-ES_tradnl" dirty="0" smtClean="0"/>
              <a:t> </a:t>
            </a:r>
            <a:r>
              <a:rPr lang="es-ES_tradnl" dirty="0" err="1" smtClean="0"/>
              <a:t>Ivanova</a:t>
            </a:r>
            <a:r>
              <a:rPr lang="es-ES_tradnl" dirty="0" smtClean="0"/>
              <a:t> </a:t>
            </a:r>
            <a:r>
              <a:rPr lang="es-ES_tradnl" dirty="0" err="1" smtClean="0"/>
              <a:t>Radeva</a:t>
            </a:r>
            <a:endParaRPr lang="es-ES_tradnl" dirty="0"/>
          </a:p>
        </p:txBody>
      </p:sp>
      <p:sp>
        <p:nvSpPr>
          <p:cNvPr id="6" name="5 Marcador de número de diapositiva"/>
          <p:cNvSpPr>
            <a:spLocks noGrp="1"/>
          </p:cNvSpPr>
          <p:nvPr>
            <p:ph type="sldNum" sz="quarter" idx="12"/>
          </p:nvPr>
        </p:nvSpPr>
        <p:spPr/>
        <p:txBody>
          <a:bodyPr/>
          <a:lstStyle/>
          <a:p>
            <a:pPr>
              <a:defRPr/>
            </a:pPr>
            <a:fld id="{A777B78F-9061-4ABE-BE6D-F36CE9980EF6}" type="slidenum">
              <a:rPr lang="es-ES_tradnl"/>
              <a:pPr>
                <a:defRPr/>
              </a:pPr>
              <a:t>1</a:t>
            </a:fld>
            <a:endParaRPr lang="es-ES_tradnl"/>
          </a:p>
        </p:txBody>
      </p:sp>
      <p:sp>
        <p:nvSpPr>
          <p:cNvPr id="10246" name="6 Rectángulo"/>
          <p:cNvSpPr>
            <a:spLocks noChangeArrowheads="1"/>
          </p:cNvSpPr>
          <p:nvPr/>
        </p:nvSpPr>
        <p:spPr bwMode="auto">
          <a:xfrm>
            <a:off x="611188" y="4786313"/>
            <a:ext cx="8064500" cy="641350"/>
          </a:xfrm>
          <a:prstGeom prst="rect">
            <a:avLst/>
          </a:prstGeom>
          <a:noFill/>
          <a:ln w="9525">
            <a:noFill/>
            <a:miter lim="800000"/>
            <a:headEnd/>
            <a:tailEnd/>
          </a:ln>
        </p:spPr>
        <p:txBody>
          <a:bodyPr>
            <a:spAutoFit/>
          </a:bodyPr>
          <a:lstStyle/>
          <a:p>
            <a:r>
              <a:rPr lang="ca-ES" dirty="0">
                <a:hlinkClick r:id="rId3"/>
              </a:rPr>
              <a:t>http://www.pythonware.com/library/tkinter/introduction/index.htm</a:t>
            </a:r>
            <a:endParaRPr lang="ca-ES" dirty="0"/>
          </a:p>
          <a:p>
            <a:r>
              <a:rPr lang="ca-ES" dirty="0">
                <a:hlinkClick r:id="rId4"/>
              </a:rPr>
              <a:t>http://www.python-course.eu/tkinter_sliders.php</a:t>
            </a:r>
            <a:r>
              <a:rPr lang="ca-ES" dirty="0"/>
              <a:t>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p:cNvSpPr>
          <p:nvPr>
            <p:ph type="body" idx="4294967295"/>
          </p:nvPr>
        </p:nvSpPr>
        <p:spPr>
          <a:xfrm>
            <a:off x="5364163" y="1484313"/>
            <a:ext cx="3135312" cy="4187825"/>
          </a:xfrm>
        </p:spPr>
        <p:txBody>
          <a:bodyPr/>
          <a:lstStyle/>
          <a:p>
            <a:r>
              <a:rPr lang="en-US" sz="1800" smtClean="0"/>
              <a:t>El item </a:t>
            </a:r>
            <a:r>
              <a:rPr lang="en-US" sz="1800" i="1" smtClean="0"/>
              <a:t>bitmap </a:t>
            </a:r>
            <a:r>
              <a:rPr lang="en-US" sz="1800" smtClean="0"/>
              <a:t>dibuja un mapa de colores sobre el Canvas.</a:t>
            </a:r>
          </a:p>
          <a:p>
            <a:endParaRPr lang="en-US" sz="1800" smtClean="0"/>
          </a:p>
          <a:p>
            <a:endParaRPr lang="en-US" sz="1800" smtClean="0"/>
          </a:p>
          <a:p>
            <a:r>
              <a:rPr lang="en-US" sz="1800" smtClean="0"/>
              <a:t>Se pueden usar preconstruidos mapas de colores (bitmaps), como “hourglass”, “info”, “question”, o “warning”, o cargar bitmaps a partir de un fichero XBM.</a:t>
            </a:r>
          </a:p>
          <a:p>
            <a:endParaRPr lang="en-US" sz="1800" smtClean="0"/>
          </a:p>
          <a:p>
            <a:r>
              <a:rPr lang="en-US" sz="1800" smtClean="0"/>
              <a:t>Si se ha de visualizar una imagen se ha de convertir en PhotoImage.</a:t>
            </a:r>
          </a:p>
        </p:txBody>
      </p:sp>
      <p:sp>
        <p:nvSpPr>
          <p:cNvPr id="19459" name="Rectangle 4"/>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El Widget Canvas (Lienzo) </a:t>
            </a:r>
          </a:p>
        </p:txBody>
      </p:sp>
      <p:sp>
        <p:nvSpPr>
          <p:cNvPr id="19460" name="Rectangle 5"/>
          <p:cNvSpPr>
            <a:spLocks noChangeArrowheads="1"/>
          </p:cNvSpPr>
          <p:nvPr/>
        </p:nvSpPr>
        <p:spPr bwMode="auto">
          <a:xfrm>
            <a:off x="539750" y="1700213"/>
            <a:ext cx="4824413" cy="3495675"/>
          </a:xfrm>
          <a:prstGeom prst="rect">
            <a:avLst/>
          </a:prstGeom>
          <a:noFill/>
          <a:ln w="9525">
            <a:noFill/>
            <a:miter lim="800000"/>
            <a:headEnd/>
            <a:tailEnd/>
          </a:ln>
        </p:spPr>
        <p:txBody>
          <a:bodyPr>
            <a:spAutoFit/>
          </a:bodyPr>
          <a:lstStyle/>
          <a:p>
            <a:r>
              <a:rPr lang="en-US" sz="1400">
                <a:solidFill>
                  <a:srgbClr val="000099"/>
                </a:solidFill>
              </a:rPr>
              <a:t>from Tkinter import *</a:t>
            </a:r>
          </a:p>
          <a:p>
            <a:r>
              <a:rPr lang="en-US" sz="1400">
                <a:solidFill>
                  <a:srgbClr val="000099"/>
                </a:solidFill>
              </a:rPr>
              <a:t>root = Tk()</a:t>
            </a:r>
          </a:p>
          <a:p>
            <a:endParaRPr lang="en-US" sz="1400">
              <a:solidFill>
                <a:srgbClr val="000099"/>
              </a:solidFill>
            </a:endParaRPr>
          </a:p>
          <a:p>
            <a:r>
              <a:rPr lang="en-US" sz="1400">
                <a:solidFill>
                  <a:srgbClr val="000099"/>
                </a:solidFill>
              </a:rPr>
              <a:t>myPhoto = PhotoImage(file=“sample.gif")</a:t>
            </a:r>
          </a:p>
          <a:p>
            <a:endParaRPr lang="en-US" sz="1400">
              <a:solidFill>
                <a:srgbClr val="000099"/>
              </a:solidFill>
            </a:endParaRPr>
          </a:p>
          <a:p>
            <a:r>
              <a:rPr lang="en-US" sz="1400">
                <a:solidFill>
                  <a:srgbClr val="000099"/>
                </a:solidFill>
              </a:rPr>
              <a:t>newCanvas=</a:t>
            </a:r>
            <a:r>
              <a:rPr lang="en-US" sz="1400">
                <a:solidFill>
                  <a:srgbClr val="FF0000"/>
                </a:solidFill>
              </a:rPr>
              <a:t>Canvas</a:t>
            </a:r>
            <a:r>
              <a:rPr lang="en-US" sz="1400">
                <a:solidFill>
                  <a:srgbClr val="000099"/>
                </a:solidFill>
              </a:rPr>
              <a:t>(root,width =10000, \ </a:t>
            </a:r>
          </a:p>
          <a:p>
            <a:r>
              <a:rPr lang="en-US" sz="1400">
                <a:solidFill>
                  <a:srgbClr val="000099"/>
                </a:solidFill>
              </a:rPr>
              <a:t>	height=100, background='black')</a:t>
            </a:r>
          </a:p>
          <a:p>
            <a:endParaRPr lang="en-US" sz="1400">
              <a:solidFill>
                <a:srgbClr val="000099"/>
              </a:solidFill>
            </a:endParaRPr>
          </a:p>
          <a:p>
            <a:r>
              <a:rPr lang="en-US" sz="1400">
                <a:solidFill>
                  <a:srgbClr val="000099"/>
                </a:solidFill>
              </a:rPr>
              <a:t>newCanvas</a:t>
            </a:r>
            <a:r>
              <a:rPr lang="en-US" sz="1400"/>
              <a:t>.</a:t>
            </a:r>
            <a:r>
              <a:rPr lang="en-US" sz="1400">
                <a:solidFill>
                  <a:srgbClr val="FF0000"/>
                </a:solidFill>
              </a:rPr>
              <a:t>create_image</a:t>
            </a:r>
            <a:r>
              <a:rPr lang="en-US" sz="1400">
                <a:solidFill>
                  <a:srgbClr val="000099"/>
                </a:solidFill>
              </a:rPr>
              <a:t>(1,0.5,image=myPhoto)</a:t>
            </a:r>
          </a:p>
          <a:p>
            <a:endParaRPr lang="en-US" sz="1400"/>
          </a:p>
          <a:p>
            <a:r>
              <a:rPr lang="en-US" sz="1400">
                <a:solidFill>
                  <a:srgbClr val="000099"/>
                </a:solidFill>
              </a:rPr>
              <a:t># newCanvas.</a:t>
            </a:r>
            <a:r>
              <a:rPr lang="en-US" sz="1400">
                <a:solidFill>
                  <a:srgbClr val="FF0000"/>
                </a:solidFill>
              </a:rPr>
              <a:t>create_bitmap</a:t>
            </a:r>
            <a:r>
              <a:rPr lang="en-US" sz="1400">
                <a:solidFill>
                  <a:srgbClr val="000099"/>
                </a:solidFill>
              </a:rPr>
              <a:t>(10, 1, \</a:t>
            </a:r>
          </a:p>
          <a:p>
            <a:r>
              <a:rPr lang="en-US" sz="1400">
                <a:solidFill>
                  <a:srgbClr val="000099"/>
                </a:solidFill>
              </a:rPr>
              <a:t>                bitmap="info", foreground="gold")</a:t>
            </a:r>
          </a:p>
          <a:p>
            <a:endParaRPr lang="en-US" sz="1400">
              <a:solidFill>
                <a:srgbClr val="000099"/>
              </a:solidFill>
            </a:endParaRPr>
          </a:p>
          <a:p>
            <a:r>
              <a:rPr lang="en-US" sz="1400">
                <a:solidFill>
                  <a:srgbClr val="000099"/>
                </a:solidFill>
              </a:rPr>
              <a:t>newCanvas.pack()</a:t>
            </a:r>
          </a:p>
          <a:p>
            <a:endParaRPr lang="en-US" sz="1400">
              <a:solidFill>
                <a:srgbClr val="000099"/>
              </a:solidFill>
            </a:endParaRPr>
          </a:p>
          <a:p>
            <a:r>
              <a:rPr lang="en-US" sz="1400">
                <a:solidFill>
                  <a:srgbClr val="000099"/>
                </a:solidFill>
              </a:rPr>
              <a:t>root.mainloop()    </a:t>
            </a:r>
          </a:p>
        </p:txBody>
      </p:sp>
      <p:pic>
        <p:nvPicPr>
          <p:cNvPr id="19462" name="Picture 6"/>
          <p:cNvPicPr>
            <a:picLocks noChangeAspect="1" noChangeArrowheads="1"/>
          </p:cNvPicPr>
          <p:nvPr/>
        </p:nvPicPr>
        <p:blipFill>
          <a:blip r:embed="rId3" cstate="print"/>
          <a:srcRect l="13580" t="34700" r="68216" b="50539"/>
          <a:stretch>
            <a:fillRect/>
          </a:stretch>
        </p:blipFill>
        <p:spPr bwMode="auto">
          <a:xfrm>
            <a:off x="6948488" y="476250"/>
            <a:ext cx="1655762" cy="1074738"/>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ca-ES" smtClean="0">
                <a:effectLst/>
              </a:rPr>
              <a:t>Ejemplo con Canvas</a:t>
            </a:r>
          </a:p>
        </p:txBody>
      </p:sp>
      <p:pic>
        <p:nvPicPr>
          <p:cNvPr id="76803" name="Picture 3"/>
          <p:cNvPicPr>
            <a:picLocks noGrp="1" noChangeAspect="1" noChangeArrowheads="1"/>
          </p:cNvPicPr>
          <p:nvPr>
            <p:ph type="body" idx="4294967295"/>
          </p:nvPr>
        </p:nvPicPr>
        <p:blipFill>
          <a:blip r:embed="rId3" cstate="print"/>
          <a:srcRect l="29573" t="39197" r="51384" b="47043"/>
          <a:stretch>
            <a:fillRect/>
          </a:stretch>
        </p:blipFill>
        <p:spPr>
          <a:xfrm>
            <a:off x="5292725" y="549275"/>
            <a:ext cx="3097213" cy="2476500"/>
          </a:xfrm>
        </p:spPr>
      </p:pic>
      <p:sp>
        <p:nvSpPr>
          <p:cNvPr id="76804" name="Rectangle 4"/>
          <p:cNvSpPr>
            <a:spLocks noChangeArrowheads="1"/>
          </p:cNvSpPr>
          <p:nvPr/>
        </p:nvSpPr>
        <p:spPr bwMode="auto">
          <a:xfrm>
            <a:off x="684213" y="2349500"/>
            <a:ext cx="7272337" cy="2830513"/>
          </a:xfrm>
          <a:prstGeom prst="rect">
            <a:avLst/>
          </a:prstGeom>
          <a:noFill/>
          <a:ln w="9525">
            <a:noFill/>
            <a:miter lim="800000"/>
            <a:headEnd/>
            <a:tailEnd/>
          </a:ln>
          <a:effectLst/>
        </p:spPr>
        <p:txBody>
          <a:bodyPr>
            <a:spAutoFit/>
          </a:bodyPr>
          <a:lstStyle/>
          <a:p>
            <a:r>
              <a:rPr lang="ca-ES" sz="1200">
                <a:solidFill>
                  <a:srgbClr val="000099"/>
                </a:solidFill>
              </a:rPr>
              <a:t>from Tkinter import *</a:t>
            </a:r>
          </a:p>
          <a:p>
            <a:endParaRPr lang="ca-ES" sz="1200">
              <a:solidFill>
                <a:srgbClr val="000099"/>
              </a:solidFill>
            </a:endParaRPr>
          </a:p>
          <a:p>
            <a:r>
              <a:rPr lang="ca-ES" sz="1200">
                <a:solidFill>
                  <a:srgbClr val="000099"/>
                </a:solidFill>
              </a:rPr>
              <a:t>master = Tk()</a:t>
            </a:r>
          </a:p>
          <a:p>
            <a:endParaRPr lang="ca-ES" sz="1200">
              <a:solidFill>
                <a:srgbClr val="000099"/>
              </a:solidFill>
            </a:endParaRPr>
          </a:p>
          <a:p>
            <a:r>
              <a:rPr lang="ca-ES" sz="1200">
                <a:solidFill>
                  <a:srgbClr val="000099"/>
                </a:solidFill>
              </a:rPr>
              <a:t>w = Canvas(master, width=200, height=100)</a:t>
            </a:r>
          </a:p>
          <a:p>
            <a:r>
              <a:rPr lang="ca-ES" sz="1200">
                <a:solidFill>
                  <a:srgbClr val="000099"/>
                </a:solidFill>
              </a:rPr>
              <a:t>w.pack()</a:t>
            </a:r>
          </a:p>
          <a:p>
            <a:endParaRPr lang="ca-ES" sz="1200">
              <a:solidFill>
                <a:srgbClr val="000099"/>
              </a:solidFill>
            </a:endParaRPr>
          </a:p>
          <a:p>
            <a:r>
              <a:rPr lang="ca-ES" sz="1200">
                <a:solidFill>
                  <a:srgbClr val="000099"/>
                </a:solidFill>
              </a:rPr>
              <a:t>w.create_rectangle(50, 20, 150, 80, fill="#476042")</a:t>
            </a:r>
          </a:p>
          <a:p>
            <a:r>
              <a:rPr lang="ca-ES" sz="1200">
                <a:solidFill>
                  <a:srgbClr val="000099"/>
                </a:solidFill>
              </a:rPr>
              <a:t>w.create_rectangle(65, 35, 135, 65, fill="yellow")</a:t>
            </a:r>
          </a:p>
          <a:p>
            <a:r>
              <a:rPr lang="ca-ES" sz="1200">
                <a:solidFill>
                  <a:srgbClr val="000099"/>
                </a:solidFill>
              </a:rPr>
              <a:t>w.create_line(0, 0, 50, 20, fill="#476042", width=3)</a:t>
            </a:r>
          </a:p>
          <a:p>
            <a:r>
              <a:rPr lang="ca-ES" sz="1200">
                <a:solidFill>
                  <a:srgbClr val="000099"/>
                </a:solidFill>
              </a:rPr>
              <a:t>w.create_line(0, 100, 50, 80, fill="#476042", width=3)</a:t>
            </a:r>
          </a:p>
          <a:p>
            <a:r>
              <a:rPr lang="ca-ES" sz="1200">
                <a:solidFill>
                  <a:srgbClr val="000099"/>
                </a:solidFill>
              </a:rPr>
              <a:t>w.create_line(150,20, 200, 0, fill="#476042", width=3)</a:t>
            </a:r>
          </a:p>
          <a:p>
            <a:r>
              <a:rPr lang="ca-ES" sz="1200">
                <a:solidFill>
                  <a:srgbClr val="000099"/>
                </a:solidFill>
              </a:rPr>
              <a:t>w.create_line(150, 80, 200, 100, fill="#476042", width=3)</a:t>
            </a:r>
          </a:p>
          <a:p>
            <a:endParaRPr lang="ca-ES" sz="1200">
              <a:solidFill>
                <a:srgbClr val="000099"/>
              </a:solidFill>
            </a:endParaRPr>
          </a:p>
          <a:p>
            <a:r>
              <a:rPr lang="ca-ES" sz="1200">
                <a:solidFill>
                  <a:srgbClr val="000099"/>
                </a:solidFill>
              </a:rPr>
              <a:t>mainloop()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ca-ES" smtClean="0">
                <a:effectLst/>
              </a:rPr>
              <a:t>Bitmaps</a:t>
            </a:r>
          </a:p>
        </p:txBody>
      </p:sp>
      <p:pic>
        <p:nvPicPr>
          <p:cNvPr id="78851" name="Picture 3"/>
          <p:cNvPicPr>
            <a:picLocks noGrp="1" noChangeAspect="1" noChangeArrowheads="1"/>
          </p:cNvPicPr>
          <p:nvPr>
            <p:ph type="body" idx="4294967295"/>
          </p:nvPr>
        </p:nvPicPr>
        <p:blipFill>
          <a:blip r:embed="rId3" cstate="print"/>
          <a:srcRect l="29021" t="42987" r="46344" b="45654"/>
          <a:stretch>
            <a:fillRect/>
          </a:stretch>
        </p:blipFill>
        <p:spPr>
          <a:xfrm>
            <a:off x="4859338" y="1196975"/>
            <a:ext cx="3455987" cy="1512888"/>
          </a:xfrm>
        </p:spPr>
      </p:pic>
      <p:sp>
        <p:nvSpPr>
          <p:cNvPr id="78852" name="Rectangle 4"/>
          <p:cNvSpPr>
            <a:spLocks noChangeArrowheads="1"/>
          </p:cNvSpPr>
          <p:nvPr/>
        </p:nvSpPr>
        <p:spPr bwMode="auto">
          <a:xfrm>
            <a:off x="684213" y="2349500"/>
            <a:ext cx="6048375" cy="3378200"/>
          </a:xfrm>
          <a:prstGeom prst="rect">
            <a:avLst/>
          </a:prstGeom>
          <a:noFill/>
          <a:ln w="9525">
            <a:noFill/>
            <a:miter lim="800000"/>
            <a:headEnd/>
            <a:tailEnd/>
          </a:ln>
          <a:effectLst/>
        </p:spPr>
        <p:txBody>
          <a:bodyPr>
            <a:spAutoFit/>
          </a:bodyPr>
          <a:lstStyle/>
          <a:p>
            <a:r>
              <a:rPr lang="ca-ES" sz="1200" i="1">
                <a:solidFill>
                  <a:srgbClr val="000099"/>
                </a:solidFill>
              </a:rPr>
              <a:t>from Tkinter import *</a:t>
            </a:r>
          </a:p>
          <a:p>
            <a:endParaRPr lang="ca-ES" sz="1200" i="1">
              <a:solidFill>
                <a:srgbClr val="000099"/>
              </a:solidFill>
            </a:endParaRPr>
          </a:p>
          <a:p>
            <a:r>
              <a:rPr lang="ca-ES" sz="1200" i="1">
                <a:solidFill>
                  <a:srgbClr val="000099"/>
                </a:solidFill>
              </a:rPr>
              <a:t>canvas_width = 300</a:t>
            </a:r>
          </a:p>
          <a:p>
            <a:r>
              <a:rPr lang="ca-ES" sz="1200" i="1">
                <a:solidFill>
                  <a:srgbClr val="000099"/>
                </a:solidFill>
              </a:rPr>
              <a:t>canvas_height =80</a:t>
            </a:r>
          </a:p>
          <a:p>
            <a:endParaRPr lang="ca-ES" sz="1200" i="1">
              <a:solidFill>
                <a:srgbClr val="000099"/>
              </a:solidFill>
            </a:endParaRPr>
          </a:p>
          <a:p>
            <a:r>
              <a:rPr lang="ca-ES" sz="1200" i="1">
                <a:solidFill>
                  <a:srgbClr val="000099"/>
                </a:solidFill>
              </a:rPr>
              <a:t>master = Tk()</a:t>
            </a:r>
          </a:p>
          <a:p>
            <a:r>
              <a:rPr lang="ca-ES" sz="1200" i="1">
                <a:solidFill>
                  <a:srgbClr val="000099"/>
                </a:solidFill>
              </a:rPr>
              <a:t>canvas = Canvas(master, width=canvas_width, height=canvas_height)</a:t>
            </a:r>
          </a:p>
          <a:p>
            <a:r>
              <a:rPr lang="ca-ES" sz="1200" i="1">
                <a:solidFill>
                  <a:srgbClr val="000099"/>
                </a:solidFill>
              </a:rPr>
              <a:t>canvas.pack()</a:t>
            </a:r>
          </a:p>
          <a:p>
            <a:endParaRPr lang="ca-ES" sz="1200" i="1">
              <a:solidFill>
                <a:srgbClr val="000099"/>
              </a:solidFill>
            </a:endParaRPr>
          </a:p>
          <a:p>
            <a:r>
              <a:rPr lang="ca-ES" sz="1200" i="1">
                <a:solidFill>
                  <a:srgbClr val="000099"/>
                </a:solidFill>
              </a:rPr>
              <a:t>bitmaps = ["error", "gray75", "gray50", "gray25", "gray12", "hourglass", "info", "questhead", "question", "warning"]</a:t>
            </a:r>
          </a:p>
          <a:p>
            <a:r>
              <a:rPr lang="ca-ES" sz="1200" i="1">
                <a:solidFill>
                  <a:srgbClr val="000099"/>
                </a:solidFill>
              </a:rPr>
              <a:t>nsteps = len(bitmaps)</a:t>
            </a:r>
          </a:p>
          <a:p>
            <a:r>
              <a:rPr lang="ca-ES" sz="1200" i="1">
                <a:solidFill>
                  <a:srgbClr val="000099"/>
                </a:solidFill>
              </a:rPr>
              <a:t>step_x = int(canvas_width / nsteps)</a:t>
            </a:r>
          </a:p>
          <a:p>
            <a:endParaRPr lang="ca-ES" sz="1200" i="1">
              <a:solidFill>
                <a:srgbClr val="000099"/>
              </a:solidFill>
            </a:endParaRPr>
          </a:p>
          <a:p>
            <a:r>
              <a:rPr lang="ca-ES" sz="1200" i="1">
                <a:solidFill>
                  <a:srgbClr val="000099"/>
                </a:solidFill>
              </a:rPr>
              <a:t>for i in range(0, nsteps):</a:t>
            </a:r>
          </a:p>
          <a:p>
            <a:r>
              <a:rPr lang="ca-ES" sz="1200" i="1">
                <a:solidFill>
                  <a:srgbClr val="000099"/>
                </a:solidFill>
              </a:rPr>
              <a:t>   canvas.create_bitmap((i+1)*step_x - step_x/2,50, bitmap=bitmaps[i])</a:t>
            </a:r>
          </a:p>
          <a:p>
            <a:endParaRPr lang="ca-ES" sz="1200" i="1">
              <a:solidFill>
                <a:srgbClr val="000099"/>
              </a:solidFill>
            </a:endParaRPr>
          </a:p>
          <a:p>
            <a:r>
              <a:rPr lang="ca-ES" sz="1200" i="1">
                <a:solidFill>
                  <a:srgbClr val="000099"/>
                </a:solidFill>
              </a:rPr>
              <a:t>mainloop()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lstStyle/>
          <a:p>
            <a:pPr>
              <a:defRPr/>
            </a:pPr>
            <a:r>
              <a:rPr lang="ca-ES" dirty="0" smtClean="0"/>
              <a:t>Bucle de </a:t>
            </a:r>
            <a:r>
              <a:rPr lang="ca-ES" dirty="0" err="1" smtClean="0"/>
              <a:t>eventos</a:t>
            </a:r>
            <a:endParaRPr lang="ca-ES" dirty="0"/>
          </a:p>
        </p:txBody>
      </p:sp>
      <p:sp>
        <p:nvSpPr>
          <p:cNvPr id="20483" name="2 Marcador de contenido"/>
          <p:cNvSpPr>
            <a:spLocks noGrp="1"/>
          </p:cNvSpPr>
          <p:nvPr>
            <p:ph idx="1"/>
          </p:nvPr>
        </p:nvSpPr>
        <p:spPr>
          <a:xfrm>
            <a:off x="4932363" y="1571625"/>
            <a:ext cx="3751262" cy="4233863"/>
          </a:xfrm>
        </p:spPr>
        <p:txBody>
          <a:bodyPr/>
          <a:lstStyle/>
          <a:p>
            <a:r>
              <a:rPr lang="es-ES" sz="1600" smtClean="0"/>
              <a:t>El programa mantiene el bucle de eventos hasta cerrar la ventana.</a:t>
            </a:r>
          </a:p>
          <a:p>
            <a:endParaRPr lang="es-ES" sz="1600" smtClean="0"/>
          </a:p>
          <a:p>
            <a:r>
              <a:rPr lang="es-ES" sz="1600" smtClean="0"/>
              <a:t>El </a:t>
            </a:r>
            <a:r>
              <a:rPr lang="es-ES" sz="1600" smtClean="0">
                <a:solidFill>
                  <a:srgbClr val="FF0000"/>
                </a:solidFill>
              </a:rPr>
              <a:t>bucle de eventos</a:t>
            </a:r>
            <a:r>
              <a:rPr lang="es-ES" sz="1600" smtClean="0"/>
              <a:t> no sólo gestiona eventos del usuario (click del ratón, apretar tecla), o el sistema de ventanas (redibujar o mensajes de configuración de las ventanas) pero además eventos puestos a la cola por el mismo Tkinter (Gestión de la geometría según el método pack o las actualizaciones de visualización).</a:t>
            </a:r>
          </a:p>
          <a:p>
            <a:r>
              <a:rPr lang="es-ES" sz="1600" smtClean="0"/>
              <a:t>Esto significa que la ventana de la aplicación no aparece antes de entrar en el mainloop().</a:t>
            </a:r>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E846AAFF-893F-4D29-ADC9-81C95E47C40F}" type="slidenum">
              <a:rPr lang="es-ES_tradnl" smtClean="0"/>
              <a:pPr>
                <a:defRPr/>
              </a:pPr>
              <a:t>13</a:t>
            </a:fld>
            <a:endParaRPr lang="es-ES_tradnl"/>
          </a:p>
        </p:txBody>
      </p:sp>
      <p:sp>
        <p:nvSpPr>
          <p:cNvPr id="20487" name="7 Rectángulo"/>
          <p:cNvSpPr>
            <a:spLocks noChangeArrowheads="1"/>
          </p:cNvSpPr>
          <p:nvPr/>
        </p:nvSpPr>
        <p:spPr bwMode="auto">
          <a:xfrm>
            <a:off x="714375" y="1643063"/>
            <a:ext cx="4572000" cy="3387725"/>
          </a:xfrm>
          <a:prstGeom prst="rect">
            <a:avLst/>
          </a:prstGeom>
          <a:noFill/>
          <a:ln w="9525">
            <a:noFill/>
            <a:miter lim="800000"/>
            <a:headEnd/>
            <a:tailEnd/>
          </a:ln>
        </p:spPr>
        <p:txBody>
          <a:bodyPr>
            <a:spAutoFit/>
          </a:bodyPr>
          <a:lstStyle/>
          <a:p>
            <a:r>
              <a:rPr lang="ca-ES" i="1">
                <a:solidFill>
                  <a:srgbClr val="000099"/>
                </a:solidFill>
              </a:rPr>
              <a:t>from Tkinter import *</a:t>
            </a:r>
          </a:p>
          <a:p>
            <a:endParaRPr lang="ca-ES" i="1">
              <a:solidFill>
                <a:srgbClr val="000099"/>
              </a:solidFill>
            </a:endParaRPr>
          </a:p>
          <a:p>
            <a:r>
              <a:rPr lang="ca-ES" i="1">
                <a:solidFill>
                  <a:srgbClr val="000099"/>
                </a:solidFill>
              </a:rPr>
              <a:t># File: hello1.py</a:t>
            </a:r>
          </a:p>
          <a:p>
            <a:endParaRPr lang="ca-ES" i="1">
              <a:solidFill>
                <a:srgbClr val="000099"/>
              </a:solidFill>
            </a:endParaRPr>
          </a:p>
          <a:p>
            <a:r>
              <a:rPr lang="ca-ES" i="1">
                <a:solidFill>
                  <a:srgbClr val="000099"/>
                </a:solidFill>
              </a:rPr>
              <a:t>from Tkinter import *</a:t>
            </a:r>
          </a:p>
          <a:p>
            <a:endParaRPr lang="ca-ES" i="1">
              <a:solidFill>
                <a:srgbClr val="000099"/>
              </a:solidFill>
            </a:endParaRPr>
          </a:p>
          <a:p>
            <a:r>
              <a:rPr lang="ca-ES" i="1">
                <a:solidFill>
                  <a:srgbClr val="000099"/>
                </a:solidFill>
              </a:rPr>
              <a:t>root = Tk() #initialize Tkinter</a:t>
            </a:r>
          </a:p>
          <a:p>
            <a:endParaRPr lang="ca-ES" i="1">
              <a:solidFill>
                <a:srgbClr val="000099"/>
              </a:solidFill>
            </a:endParaRPr>
          </a:p>
          <a:p>
            <a:r>
              <a:rPr lang="ca-ES" i="1">
                <a:solidFill>
                  <a:srgbClr val="000099"/>
                </a:solidFill>
              </a:rPr>
              <a:t>w = Label(root, text="Hello, world!")</a:t>
            </a:r>
          </a:p>
          <a:p>
            <a:r>
              <a:rPr lang="ca-ES" i="1">
                <a:solidFill>
                  <a:srgbClr val="000099"/>
                </a:solidFill>
              </a:rPr>
              <a:t>w.pack()</a:t>
            </a:r>
          </a:p>
          <a:p>
            <a:endParaRPr lang="ca-ES" i="1">
              <a:solidFill>
                <a:srgbClr val="000099"/>
              </a:solidFill>
            </a:endParaRPr>
          </a:p>
          <a:p>
            <a:r>
              <a:rPr lang="ca-ES" i="1">
                <a:solidFill>
                  <a:srgbClr val="000099"/>
                </a:solidFill>
              </a:rPr>
              <a:t>root.</a:t>
            </a:r>
            <a:r>
              <a:rPr lang="ca-ES">
                <a:solidFill>
                  <a:srgbClr val="FF0000"/>
                </a:solidFill>
              </a:rPr>
              <a:t>mainloop</a:t>
            </a:r>
            <a:r>
              <a:rPr lang="ca-ES"/>
              <a:t>()</a:t>
            </a:r>
          </a:p>
        </p:txBody>
      </p:sp>
      <p:pic>
        <p:nvPicPr>
          <p:cNvPr id="20488" name="Picture 9"/>
          <p:cNvPicPr>
            <a:picLocks noChangeAspect="1" noChangeArrowheads="1"/>
          </p:cNvPicPr>
          <p:nvPr/>
        </p:nvPicPr>
        <p:blipFill>
          <a:blip r:embed="rId3" cstate="print"/>
          <a:srcRect l="57890" t="63216" r="10222" b="20541"/>
          <a:stretch>
            <a:fillRect/>
          </a:stretch>
        </p:blipFill>
        <p:spPr bwMode="auto">
          <a:xfrm>
            <a:off x="6588125" y="620713"/>
            <a:ext cx="1801813" cy="7350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bwMode="auto">
          <a:xfrm>
            <a:off x="395288" y="188913"/>
            <a:ext cx="8183562" cy="1050925"/>
          </a:xfrm>
        </p:spPr>
        <p:txBody>
          <a:bodyPr wrap="square" lIns="91440" tIns="45720" rIns="91440" bIns="45720" numCol="1" anchorCtr="0" compatLnSpc="1">
            <a:prstTxWarp prst="textNoShape">
              <a:avLst/>
            </a:prstTxWarp>
          </a:bodyPr>
          <a:lstStyle/>
          <a:p>
            <a:pPr>
              <a:defRPr/>
            </a:pPr>
            <a:r>
              <a:rPr lang="ca-ES" dirty="0" smtClean="0">
                <a:effectLst>
                  <a:outerShdw blurRad="38100" dist="38100" dir="2700000" algn="tl">
                    <a:srgbClr val="000000"/>
                  </a:outerShdw>
                </a:effectLst>
              </a:rPr>
              <a:t>Un </a:t>
            </a:r>
            <a:r>
              <a:rPr lang="ca-ES" dirty="0" err="1" smtClean="0">
                <a:effectLst>
                  <a:outerShdw blurRad="38100" dist="38100" dir="2700000" algn="tl">
                    <a:srgbClr val="000000"/>
                  </a:outerShdw>
                </a:effectLst>
              </a:rPr>
              <a:t>ejemplo</a:t>
            </a:r>
            <a:r>
              <a:rPr lang="ca-ES" dirty="0" smtClean="0">
                <a:effectLst>
                  <a:outerShdw blurRad="38100" dist="38100" dir="2700000" algn="tl">
                    <a:srgbClr val="000000"/>
                  </a:outerShdw>
                </a:effectLst>
              </a:rPr>
              <a:t> de ventana con botones</a:t>
            </a:r>
          </a:p>
        </p:txBody>
      </p:sp>
      <p:sp>
        <p:nvSpPr>
          <p:cNvPr id="21507" name="2 Marcador de contenido"/>
          <p:cNvSpPr>
            <a:spLocks noGrp="1"/>
          </p:cNvSpPr>
          <p:nvPr>
            <p:ph idx="1"/>
          </p:nvPr>
        </p:nvSpPr>
        <p:spPr>
          <a:xfrm>
            <a:off x="571500" y="1401763"/>
            <a:ext cx="7826375" cy="4187825"/>
          </a:xfrm>
        </p:spPr>
        <p:txBody>
          <a:bodyPr/>
          <a:lstStyle/>
          <a:p>
            <a:pPr>
              <a:buFont typeface="Wingdings 2" pitchFamily="18" charset="2"/>
              <a:buNone/>
            </a:pPr>
            <a:r>
              <a:rPr lang="es-ES" sz="1400" i="1" smtClean="0"/>
              <a:t># File: Buttons.py </a:t>
            </a:r>
          </a:p>
          <a:p>
            <a:pPr>
              <a:buFont typeface="Wingdings 2" pitchFamily="18" charset="2"/>
              <a:buNone/>
            </a:pPr>
            <a:r>
              <a:rPr lang="es-ES" sz="1400" i="1" smtClean="0"/>
              <a:t>from Tkinter import * </a:t>
            </a:r>
          </a:p>
          <a:p>
            <a:pPr>
              <a:buFont typeface="Wingdings 2" pitchFamily="18" charset="2"/>
              <a:buNone/>
            </a:pPr>
            <a:r>
              <a:rPr lang="es-ES" sz="1400" i="1" smtClean="0">
                <a:solidFill>
                  <a:srgbClr val="FF0000"/>
                </a:solidFill>
              </a:rPr>
              <a:t>class App: #encapsula los widgets con sus comandos</a:t>
            </a:r>
          </a:p>
          <a:p>
            <a:pPr>
              <a:buFont typeface="Wingdings 2" pitchFamily="18" charset="2"/>
              <a:buNone/>
            </a:pPr>
            <a:r>
              <a:rPr lang="es-ES" sz="1400" i="1" smtClean="0"/>
              <a:t>	def __init__(self, master): </a:t>
            </a:r>
          </a:p>
          <a:p>
            <a:pPr>
              <a:buFont typeface="Wingdings 2" pitchFamily="18" charset="2"/>
              <a:buNone/>
            </a:pPr>
            <a:r>
              <a:rPr lang="es-ES" sz="1400" i="1" smtClean="0"/>
              <a:t>		frame = </a:t>
            </a:r>
            <a:r>
              <a:rPr lang="es-ES" sz="1400" i="1" smtClean="0">
                <a:solidFill>
                  <a:srgbClr val="FF0000"/>
                </a:solidFill>
              </a:rPr>
              <a:t>Frame</a:t>
            </a:r>
            <a:r>
              <a:rPr lang="es-ES" sz="1400" i="1" smtClean="0"/>
              <a:t>(master) </a:t>
            </a:r>
          </a:p>
          <a:p>
            <a:pPr>
              <a:buFont typeface="Wingdings 2" pitchFamily="18" charset="2"/>
              <a:buNone/>
            </a:pPr>
            <a:r>
              <a:rPr lang="es-ES" sz="1400" i="1" smtClean="0"/>
              <a:t>		frame.pack() </a:t>
            </a:r>
          </a:p>
          <a:p>
            <a:pPr>
              <a:buFont typeface="Wingdings 2" pitchFamily="18" charset="2"/>
              <a:buNone/>
            </a:pPr>
            <a:endParaRPr lang="es-ES" sz="1400" i="1" smtClean="0"/>
          </a:p>
          <a:p>
            <a:pPr>
              <a:buFont typeface="Wingdings 2" pitchFamily="18" charset="2"/>
              <a:buNone/>
            </a:pPr>
            <a:r>
              <a:rPr lang="es-ES" sz="1400" i="1" smtClean="0"/>
              <a:t>		self.button = </a:t>
            </a:r>
            <a:r>
              <a:rPr lang="es-ES" sz="1400" i="1" smtClean="0">
                <a:solidFill>
                  <a:srgbClr val="FF0000"/>
                </a:solidFill>
              </a:rPr>
              <a:t>Button</a:t>
            </a:r>
            <a:r>
              <a:rPr lang="es-ES" sz="1400" i="1" smtClean="0"/>
              <a:t>(frame, text="QUIT", fg="red", </a:t>
            </a:r>
            <a:r>
              <a:rPr lang="es-ES" sz="1400" i="1" smtClean="0">
                <a:solidFill>
                  <a:srgbClr val="FF0000"/>
                </a:solidFill>
              </a:rPr>
              <a:t>command=frame.quit</a:t>
            </a:r>
            <a:r>
              <a:rPr lang="es-ES" sz="1400" i="1" smtClean="0"/>
              <a:t>) </a:t>
            </a:r>
          </a:p>
          <a:p>
            <a:pPr>
              <a:buFont typeface="Wingdings 2" pitchFamily="18" charset="2"/>
              <a:buNone/>
            </a:pPr>
            <a:r>
              <a:rPr lang="es-ES" sz="1400" i="1" smtClean="0"/>
              <a:t>		self.button.pack(side=LEFT) </a:t>
            </a:r>
          </a:p>
          <a:p>
            <a:pPr>
              <a:buFont typeface="Wingdings 2" pitchFamily="18" charset="2"/>
              <a:buNone/>
            </a:pPr>
            <a:endParaRPr lang="es-ES" sz="1400" i="1" smtClean="0"/>
          </a:p>
          <a:p>
            <a:pPr>
              <a:buFont typeface="Wingdings 2" pitchFamily="18" charset="2"/>
              <a:buNone/>
            </a:pPr>
            <a:r>
              <a:rPr lang="es-ES" sz="1400" i="1" smtClean="0"/>
              <a:t>		self.hi_there = </a:t>
            </a:r>
            <a:r>
              <a:rPr lang="es-ES" sz="1400" i="1" smtClean="0">
                <a:solidFill>
                  <a:srgbClr val="FF0000"/>
                </a:solidFill>
              </a:rPr>
              <a:t>Button</a:t>
            </a:r>
            <a:r>
              <a:rPr lang="es-ES" sz="1400" i="1" smtClean="0"/>
              <a:t>(frame, text="Hello", </a:t>
            </a:r>
            <a:r>
              <a:rPr lang="es-ES" sz="1400" i="1" smtClean="0">
                <a:solidFill>
                  <a:srgbClr val="FF0000"/>
                </a:solidFill>
              </a:rPr>
              <a:t>command=self.say_hi</a:t>
            </a:r>
            <a:r>
              <a:rPr lang="es-ES" sz="1400" i="1" smtClean="0"/>
              <a:t>) </a:t>
            </a:r>
          </a:p>
          <a:p>
            <a:pPr>
              <a:buFont typeface="Wingdings 2" pitchFamily="18" charset="2"/>
              <a:buNone/>
            </a:pPr>
            <a:r>
              <a:rPr lang="es-ES" sz="1400" i="1" smtClean="0"/>
              <a:t>		self.hi_there.pack(side=LEFT) </a:t>
            </a:r>
          </a:p>
          <a:p>
            <a:pPr>
              <a:buFont typeface="Wingdings 2" pitchFamily="18" charset="2"/>
              <a:buNone/>
            </a:pPr>
            <a:endParaRPr lang="es-ES" sz="1400" i="1" smtClean="0"/>
          </a:p>
          <a:p>
            <a:pPr>
              <a:buFont typeface="Wingdings 2" pitchFamily="18" charset="2"/>
              <a:buNone/>
            </a:pPr>
            <a:r>
              <a:rPr lang="es-ES" sz="1400" i="1" smtClean="0"/>
              <a:t>	def say_hi(self): </a:t>
            </a:r>
          </a:p>
          <a:p>
            <a:pPr>
              <a:buFont typeface="Wingdings 2" pitchFamily="18" charset="2"/>
              <a:buNone/>
            </a:pPr>
            <a:r>
              <a:rPr lang="es-ES" sz="1400" i="1" smtClean="0"/>
              <a:t>		print "hi there, everyone!" </a:t>
            </a:r>
          </a:p>
          <a:p>
            <a:pPr>
              <a:buFont typeface="Wingdings 2" pitchFamily="18" charset="2"/>
              <a:buNone/>
            </a:pPr>
            <a:r>
              <a:rPr lang="es-ES" sz="1400" i="1" smtClean="0"/>
              <a:t>root = Tk() </a:t>
            </a:r>
          </a:p>
          <a:p>
            <a:pPr>
              <a:buFont typeface="Wingdings 2" pitchFamily="18" charset="2"/>
              <a:buNone/>
            </a:pPr>
            <a:r>
              <a:rPr lang="es-ES" sz="1400" i="1" smtClean="0"/>
              <a:t>app = </a:t>
            </a:r>
            <a:r>
              <a:rPr lang="es-ES" sz="1400" i="1" smtClean="0">
                <a:solidFill>
                  <a:srgbClr val="FF0000"/>
                </a:solidFill>
              </a:rPr>
              <a:t>App(root)</a:t>
            </a:r>
            <a:r>
              <a:rPr lang="es-ES" sz="1400" i="1" smtClean="0"/>
              <a:t> # definimos un widget que es clase derivada de la raíz</a:t>
            </a:r>
          </a:p>
          <a:p>
            <a:pPr>
              <a:buFont typeface="Wingdings 2" pitchFamily="18" charset="2"/>
              <a:buNone/>
            </a:pPr>
            <a:r>
              <a:rPr lang="es-ES" sz="1400" i="1" smtClean="0"/>
              <a:t>root.mainloop() </a:t>
            </a:r>
            <a:endParaRPr lang="ca-ES" sz="1400" i="1" smtClean="0"/>
          </a:p>
        </p:txBody>
      </p:sp>
      <p:sp>
        <p:nvSpPr>
          <p:cNvPr id="4" name="3 Marcador de fecha"/>
          <p:cNvSpPr>
            <a:spLocks noGrp="1"/>
          </p:cNvSpPr>
          <p:nvPr>
            <p:ph type="dt" sz="quarter" idx="10"/>
          </p:nvPr>
        </p:nvSpPr>
        <p:spPr/>
        <p:txBody>
          <a:bodyPr/>
          <a:lstStyle/>
          <a:p>
            <a:pPr>
              <a:defRPr/>
            </a:pPr>
            <a:r>
              <a:rPr lang="es-ES_tradnl" dirty="0" smtClean="0"/>
              <a:t>Tema 2</a:t>
            </a:r>
            <a:endParaRPr lang="es-ES_tradnl" dirty="0"/>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5D919F0D-7BA5-4061-8D10-9F09AAC65E25}" type="slidenum">
              <a:rPr lang="es-ES_tradnl" smtClean="0"/>
              <a:pPr>
                <a:defRPr/>
              </a:pPr>
              <a:t>14</a:t>
            </a:fld>
            <a:endParaRPr lang="es-ES_tradnl"/>
          </a:p>
        </p:txBody>
      </p:sp>
      <p:pic>
        <p:nvPicPr>
          <p:cNvPr id="21512" name="Picture 11"/>
          <p:cNvPicPr>
            <a:picLocks noChangeAspect="1" noChangeArrowheads="1"/>
          </p:cNvPicPr>
          <p:nvPr/>
        </p:nvPicPr>
        <p:blipFill>
          <a:blip r:embed="rId3" cstate="print"/>
          <a:srcRect l="26236" t="28999" r="44992" b="48825"/>
          <a:stretch>
            <a:fillRect/>
          </a:stretch>
        </p:blipFill>
        <p:spPr bwMode="auto">
          <a:xfrm>
            <a:off x="6372225" y="1412875"/>
            <a:ext cx="2143125" cy="9286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a:xfrm>
            <a:off x="428625" y="6000750"/>
            <a:ext cx="2286000" cy="365125"/>
          </a:xfrm>
          <a:prstGeom prst="rect">
            <a:avLst/>
          </a:prstGeom>
          <a:noFill/>
        </p:spPr>
        <p:txBody>
          <a:bodyPr anchor="b"/>
          <a:lstStyle/>
          <a:p>
            <a:pPr algn="r">
              <a:defRPr/>
            </a:pPr>
            <a:r>
              <a:rPr lang="es-ES_tradnl" sz="1000" dirty="0">
                <a:solidFill>
                  <a:schemeClr val="bg2">
                    <a:shade val="50000"/>
                  </a:schemeClr>
                </a:solidFill>
              </a:rPr>
              <a:t>Tema 2</a:t>
            </a:r>
          </a:p>
        </p:txBody>
      </p:sp>
      <p:sp>
        <p:nvSpPr>
          <p:cNvPr id="5" name="4 Marcador de pie de página"/>
          <p:cNvSpPr txBox="1">
            <a:spLocks noGrp="1"/>
          </p:cNvSpPr>
          <p:nvPr/>
        </p:nvSpPr>
        <p:spPr>
          <a:xfrm>
            <a:off x="2714625" y="6000750"/>
            <a:ext cx="2286000" cy="365125"/>
          </a:xfrm>
          <a:prstGeom prst="rect">
            <a:avLst/>
          </a:prstGeom>
          <a:noFill/>
        </p:spPr>
        <p:txBody>
          <a:bodyPr anchor="b"/>
          <a:lstStyle/>
          <a:p>
            <a:pPr>
              <a:defRPr/>
            </a:pPr>
            <a:r>
              <a:rPr lang="es-ES_tradnl" sz="1000">
                <a:solidFill>
                  <a:schemeClr val="bg2">
                    <a:shade val="50000"/>
                  </a:schemeClr>
                </a:solidFill>
              </a:rPr>
              <a:t>POO en Python</a:t>
            </a:r>
          </a:p>
        </p:txBody>
      </p:sp>
      <p:sp>
        <p:nvSpPr>
          <p:cNvPr id="6" name="5 Marcador de número de diapositiva"/>
          <p:cNvSpPr txBox="1">
            <a:spLocks noGrp="1"/>
          </p:cNvSpPr>
          <p:nvPr/>
        </p:nvSpPr>
        <p:spPr>
          <a:xfrm>
            <a:off x="8348663" y="6111875"/>
            <a:ext cx="457200" cy="365125"/>
          </a:xfrm>
          <a:prstGeom prst="rect">
            <a:avLst/>
          </a:prstGeom>
          <a:noFill/>
        </p:spPr>
        <p:txBody>
          <a:bodyPr anchor="b"/>
          <a:lstStyle/>
          <a:p>
            <a:pPr algn="r">
              <a:defRPr/>
            </a:pPr>
            <a:fld id="{A9A69E72-ED30-471B-98BA-4A28AE2FD8C6}" type="slidenum">
              <a:rPr lang="es-ES_tradnl" sz="1000">
                <a:solidFill>
                  <a:schemeClr val="bg2">
                    <a:shade val="50000"/>
                  </a:schemeClr>
                </a:solidFill>
              </a:rPr>
              <a:pPr algn="r">
                <a:defRPr/>
              </a:pPr>
              <a:t>15</a:t>
            </a:fld>
            <a:endParaRPr lang="es-ES_tradnl" sz="1000">
              <a:solidFill>
                <a:schemeClr val="bg2">
                  <a:shade val="50000"/>
                </a:schemeClr>
              </a:solidFill>
            </a:endParaRPr>
          </a:p>
        </p:txBody>
      </p:sp>
      <p:sp>
        <p:nvSpPr>
          <p:cNvPr id="22533" name="13 CuadroTexto"/>
          <p:cNvSpPr txBox="1">
            <a:spLocks noChangeArrowheads="1"/>
          </p:cNvSpPr>
          <p:nvPr/>
        </p:nvSpPr>
        <p:spPr bwMode="auto">
          <a:xfrm>
            <a:off x="500063" y="1500188"/>
            <a:ext cx="4214812" cy="369887"/>
          </a:xfrm>
          <a:prstGeom prst="rect">
            <a:avLst/>
          </a:prstGeom>
          <a:noFill/>
          <a:ln w="9525">
            <a:noFill/>
            <a:miter lim="800000"/>
            <a:headEnd/>
            <a:tailEnd/>
          </a:ln>
        </p:spPr>
        <p:txBody>
          <a:bodyPr>
            <a:spAutoFit/>
          </a:bodyPr>
          <a:lstStyle/>
          <a:p>
            <a:endParaRPr lang="ca-ES"/>
          </a:p>
        </p:txBody>
      </p:sp>
      <p:pic>
        <p:nvPicPr>
          <p:cNvPr id="22534" name="Picture 11"/>
          <p:cNvPicPr>
            <a:picLocks noChangeAspect="1" noChangeArrowheads="1"/>
          </p:cNvPicPr>
          <p:nvPr/>
        </p:nvPicPr>
        <p:blipFill>
          <a:blip r:embed="rId3" cstate="print"/>
          <a:srcRect l="26236" t="28999" r="44992" b="48825"/>
          <a:stretch>
            <a:fillRect/>
          </a:stretch>
        </p:blipFill>
        <p:spPr bwMode="auto">
          <a:xfrm>
            <a:off x="3851275" y="5084763"/>
            <a:ext cx="1512888" cy="655637"/>
          </a:xfrm>
          <a:prstGeom prst="rect">
            <a:avLst/>
          </a:prstGeom>
          <a:noFill/>
          <a:ln w="9525">
            <a:noFill/>
            <a:miter lim="800000"/>
            <a:headEnd/>
            <a:tailEnd/>
          </a:ln>
        </p:spPr>
      </p:pic>
      <p:sp>
        <p:nvSpPr>
          <p:cNvPr id="22535" name="Rectangle 9"/>
          <p:cNvSpPr>
            <a:spLocks noChangeArrowheads="1"/>
          </p:cNvSpPr>
          <p:nvPr/>
        </p:nvSpPr>
        <p:spPr bwMode="auto">
          <a:xfrm>
            <a:off x="5400675" y="1196975"/>
            <a:ext cx="3203575" cy="4473575"/>
          </a:xfrm>
          <a:prstGeom prst="rect">
            <a:avLst/>
          </a:prstGeom>
          <a:noFill/>
          <a:ln w="9525">
            <a:noFill/>
            <a:miter lim="800000"/>
            <a:headEnd/>
            <a:tailEnd/>
          </a:ln>
        </p:spPr>
        <p:txBody>
          <a:bodyPr>
            <a:spAutoFit/>
          </a:bodyPr>
          <a:lstStyle/>
          <a:p>
            <a:r>
              <a:rPr lang="en-US" sz="1200"/>
              <a:t>El constructor se llama con el widget padre al cual le añadirá varios widgets hijos. </a:t>
            </a:r>
          </a:p>
          <a:p>
            <a:endParaRPr lang="en-US" sz="1200"/>
          </a:p>
          <a:p>
            <a:r>
              <a:rPr lang="en-US" sz="1200" b="1"/>
              <a:t>Un widget de tipo Frame es un simple contenedor:</a:t>
            </a:r>
            <a:r>
              <a:rPr lang="en-US" sz="1200"/>
              <a:t> </a:t>
            </a:r>
          </a:p>
          <a:p>
            <a:pPr lvl="1">
              <a:buFont typeface="Arial" charset="0"/>
              <a:buChar char="•"/>
            </a:pPr>
            <a:r>
              <a:rPr lang="en-US" sz="1200"/>
              <a:t> en este caso es necesario para poner los dos widgets botones.</a:t>
            </a:r>
          </a:p>
          <a:p>
            <a:endParaRPr lang="en-US" sz="1200"/>
          </a:p>
          <a:p>
            <a:r>
              <a:rPr lang="en-US" sz="1200"/>
              <a:t>El widget Frame se guarda en una variable local llamada frame, mientras los dos botones se guardan en dos atributos de la clase. </a:t>
            </a:r>
          </a:p>
          <a:p>
            <a:endParaRPr lang="en-US" sz="1200"/>
          </a:p>
          <a:p>
            <a:r>
              <a:rPr lang="en-US" sz="1200"/>
              <a:t>¿Qué pasa cuando acaba el constructor y la variable frame se borra?</a:t>
            </a:r>
          </a:p>
          <a:p>
            <a:pPr>
              <a:buFontTx/>
              <a:buChar char="•"/>
            </a:pPr>
            <a:endParaRPr lang="en-US" sz="1200"/>
          </a:p>
          <a:p>
            <a:pPr>
              <a:buFontTx/>
              <a:buChar char="•"/>
            </a:pPr>
            <a:r>
              <a:rPr lang="en-US" sz="1200"/>
              <a:t>Tkinter automáticamente mantiene el árbol widget (a través del master y sus atributos hijos). </a:t>
            </a:r>
          </a:p>
          <a:p>
            <a:pPr>
              <a:buFontTx/>
              <a:buChar char="•"/>
            </a:pPr>
            <a:endParaRPr lang="en-US" sz="1200"/>
          </a:p>
          <a:p>
            <a:pPr>
              <a:buFontTx/>
              <a:buChar char="•"/>
            </a:pPr>
            <a:r>
              <a:rPr lang="en-US" sz="1200"/>
              <a:t> Así el widget no desaparece y por lo tanto se ha de destruir explícitamente. </a:t>
            </a:r>
          </a:p>
        </p:txBody>
      </p:sp>
      <p:sp>
        <p:nvSpPr>
          <p:cNvPr id="10" name="1 Título"/>
          <p:cNvSpPr>
            <a:spLocks noGrp="1"/>
          </p:cNvSpPr>
          <p:nvPr>
            <p:ph type="title"/>
          </p:nvPr>
        </p:nvSpPr>
        <p:spPr bwMode="auto">
          <a:xfrm>
            <a:off x="395288" y="188913"/>
            <a:ext cx="8183562" cy="1050925"/>
          </a:xfrm>
        </p:spPr>
        <p:txBody>
          <a:bodyPr wrap="square" lIns="91440" tIns="45720" rIns="91440" bIns="45720" numCol="1" anchorCtr="0" compatLnSpc="1">
            <a:prstTxWarp prst="textNoShape">
              <a:avLst/>
            </a:prstTxWarp>
          </a:bodyPr>
          <a:lstStyle/>
          <a:p>
            <a:pPr>
              <a:defRPr/>
            </a:pPr>
            <a:r>
              <a:rPr lang="ca-ES" dirty="0" smtClean="0">
                <a:effectLst>
                  <a:outerShdw blurRad="38100" dist="38100" dir="2700000" algn="tl">
                    <a:srgbClr val="000000"/>
                  </a:outerShdw>
                </a:effectLst>
              </a:rPr>
              <a:t>Un </a:t>
            </a:r>
            <a:r>
              <a:rPr lang="ca-ES" dirty="0" err="1" smtClean="0">
                <a:effectLst>
                  <a:outerShdw blurRad="38100" dist="38100" dir="2700000" algn="tl">
                    <a:srgbClr val="000000"/>
                  </a:outerShdw>
                </a:effectLst>
              </a:rPr>
              <a:t>ejemplo</a:t>
            </a:r>
            <a:r>
              <a:rPr lang="ca-ES" dirty="0" smtClean="0">
                <a:effectLst>
                  <a:outerShdw blurRad="38100" dist="38100" dir="2700000" algn="tl">
                    <a:srgbClr val="000000"/>
                  </a:outerShdw>
                </a:effectLst>
              </a:rPr>
              <a:t> de ventana con botones</a:t>
            </a:r>
          </a:p>
        </p:txBody>
      </p:sp>
      <p:sp>
        <p:nvSpPr>
          <p:cNvPr id="22537" name="2 Marcador de contenido"/>
          <p:cNvSpPr>
            <a:spLocks noGrp="1"/>
          </p:cNvSpPr>
          <p:nvPr>
            <p:ph idx="1"/>
          </p:nvPr>
        </p:nvSpPr>
        <p:spPr>
          <a:xfrm>
            <a:off x="571500" y="1112838"/>
            <a:ext cx="7826375" cy="4187825"/>
          </a:xfrm>
        </p:spPr>
        <p:txBody>
          <a:bodyPr/>
          <a:lstStyle/>
          <a:p>
            <a:pPr>
              <a:buFont typeface="Wingdings 2" pitchFamily="18" charset="2"/>
              <a:buNone/>
            </a:pPr>
            <a:r>
              <a:rPr lang="es-ES" sz="1200" b="1" i="1" smtClean="0"/>
              <a:t># File: hello2.py </a:t>
            </a:r>
          </a:p>
          <a:p>
            <a:pPr>
              <a:buFont typeface="Wingdings 2" pitchFamily="18" charset="2"/>
              <a:buNone/>
            </a:pPr>
            <a:r>
              <a:rPr lang="es-ES" sz="1200" b="1" i="1" smtClean="0"/>
              <a:t>from Tkinter import * </a:t>
            </a:r>
          </a:p>
          <a:p>
            <a:pPr>
              <a:buFont typeface="Wingdings 2" pitchFamily="18" charset="2"/>
              <a:buNone/>
            </a:pPr>
            <a:r>
              <a:rPr lang="es-ES" sz="1200" b="1" i="1" smtClean="0">
                <a:solidFill>
                  <a:srgbClr val="FF0000"/>
                </a:solidFill>
              </a:rPr>
              <a:t>class App: </a:t>
            </a:r>
          </a:p>
          <a:p>
            <a:pPr>
              <a:buFont typeface="Wingdings 2" pitchFamily="18" charset="2"/>
              <a:buNone/>
            </a:pPr>
            <a:r>
              <a:rPr lang="es-ES" sz="1200" b="1" i="1" smtClean="0"/>
              <a:t>	def __init__(self, master): </a:t>
            </a:r>
          </a:p>
          <a:p>
            <a:pPr>
              <a:buFont typeface="Wingdings 2" pitchFamily="18" charset="2"/>
              <a:buNone/>
            </a:pPr>
            <a:r>
              <a:rPr lang="es-ES" sz="1200" b="1" i="1" smtClean="0"/>
              <a:t>		frame = </a:t>
            </a:r>
            <a:r>
              <a:rPr lang="es-ES" sz="1200" b="1" i="1" smtClean="0">
                <a:solidFill>
                  <a:srgbClr val="FF0000"/>
                </a:solidFill>
              </a:rPr>
              <a:t>Frame</a:t>
            </a:r>
            <a:r>
              <a:rPr lang="es-ES" sz="1200" b="1" i="1" smtClean="0"/>
              <a:t>(master) </a:t>
            </a:r>
          </a:p>
          <a:p>
            <a:pPr>
              <a:buFont typeface="Wingdings 2" pitchFamily="18" charset="2"/>
              <a:buNone/>
            </a:pPr>
            <a:r>
              <a:rPr lang="es-ES" sz="1200" b="1" i="1" smtClean="0"/>
              <a:t>		frame.pack() </a:t>
            </a:r>
          </a:p>
          <a:p>
            <a:pPr>
              <a:buFont typeface="Wingdings 2" pitchFamily="18" charset="2"/>
              <a:buNone/>
            </a:pPr>
            <a:endParaRPr lang="es-ES" sz="1200" b="1" i="1" smtClean="0"/>
          </a:p>
          <a:p>
            <a:pPr>
              <a:buFont typeface="Wingdings 2" pitchFamily="18" charset="2"/>
              <a:buNone/>
            </a:pPr>
            <a:r>
              <a:rPr lang="es-ES" sz="1200" b="1" i="1" smtClean="0"/>
              <a:t>		self.button = </a:t>
            </a:r>
            <a:r>
              <a:rPr lang="es-ES" sz="1200" b="1" i="1" smtClean="0">
                <a:solidFill>
                  <a:srgbClr val="FF0000"/>
                </a:solidFill>
              </a:rPr>
              <a:t>Button</a:t>
            </a:r>
            <a:r>
              <a:rPr lang="es-ES" sz="1200" b="1" i="1" smtClean="0"/>
              <a:t>(frame, text="QUIT", fg="red", \</a:t>
            </a:r>
          </a:p>
          <a:p>
            <a:pPr>
              <a:buFont typeface="Wingdings 2" pitchFamily="18" charset="2"/>
              <a:buNone/>
            </a:pPr>
            <a:r>
              <a:rPr lang="es-ES" sz="1200" b="1" i="1" smtClean="0"/>
              <a:t>			command=frame.quit) </a:t>
            </a:r>
          </a:p>
          <a:p>
            <a:pPr>
              <a:buFont typeface="Wingdings 2" pitchFamily="18" charset="2"/>
              <a:buNone/>
            </a:pPr>
            <a:r>
              <a:rPr lang="es-ES" sz="1200" b="1" i="1" smtClean="0"/>
              <a:t>		self.button.pack(side=LEFT) </a:t>
            </a:r>
          </a:p>
          <a:p>
            <a:pPr>
              <a:buFont typeface="Wingdings 2" pitchFamily="18" charset="2"/>
              <a:buNone/>
            </a:pPr>
            <a:endParaRPr lang="es-ES" sz="1200" b="1" i="1" smtClean="0"/>
          </a:p>
          <a:p>
            <a:pPr>
              <a:buFont typeface="Wingdings 2" pitchFamily="18" charset="2"/>
              <a:buNone/>
            </a:pPr>
            <a:r>
              <a:rPr lang="es-ES" sz="1200" b="1" i="1" smtClean="0"/>
              <a:t>		self.hi_there = </a:t>
            </a:r>
            <a:r>
              <a:rPr lang="es-ES" sz="1200" b="1" i="1" smtClean="0">
                <a:solidFill>
                  <a:srgbClr val="FF0000"/>
                </a:solidFill>
              </a:rPr>
              <a:t>Button</a:t>
            </a:r>
            <a:r>
              <a:rPr lang="es-ES" sz="1200" b="1" i="1" smtClean="0"/>
              <a:t>(frame, text="Hello", \</a:t>
            </a:r>
          </a:p>
          <a:p>
            <a:pPr>
              <a:buFont typeface="Wingdings 2" pitchFamily="18" charset="2"/>
              <a:buNone/>
            </a:pPr>
            <a:r>
              <a:rPr lang="es-ES" sz="1200" b="1" i="1" smtClean="0"/>
              <a:t>			command=self.say_hi) </a:t>
            </a:r>
          </a:p>
          <a:p>
            <a:pPr>
              <a:buFont typeface="Wingdings 2" pitchFamily="18" charset="2"/>
              <a:buNone/>
            </a:pPr>
            <a:r>
              <a:rPr lang="es-ES" sz="1200" b="1" i="1" smtClean="0"/>
              <a:t>		self.hi_there.pack(side=LEFT) </a:t>
            </a:r>
          </a:p>
          <a:p>
            <a:pPr>
              <a:buFont typeface="Wingdings 2" pitchFamily="18" charset="2"/>
              <a:buNone/>
            </a:pPr>
            <a:endParaRPr lang="es-ES" sz="1200" b="1" i="1" smtClean="0"/>
          </a:p>
          <a:p>
            <a:pPr>
              <a:buFont typeface="Wingdings 2" pitchFamily="18" charset="2"/>
              <a:buNone/>
            </a:pPr>
            <a:r>
              <a:rPr lang="es-ES" sz="1200" b="1" i="1" smtClean="0"/>
              <a:t>	def say_hi(self): </a:t>
            </a:r>
          </a:p>
          <a:p>
            <a:pPr>
              <a:buFont typeface="Wingdings 2" pitchFamily="18" charset="2"/>
              <a:buNone/>
            </a:pPr>
            <a:r>
              <a:rPr lang="es-ES" sz="1200" b="1" i="1" smtClean="0"/>
              <a:t>		print "hi there, everyone!" </a:t>
            </a:r>
          </a:p>
          <a:p>
            <a:pPr>
              <a:buFont typeface="Wingdings 2" pitchFamily="18" charset="2"/>
              <a:buNone/>
            </a:pPr>
            <a:r>
              <a:rPr lang="es-ES" sz="1200" b="1" i="1" smtClean="0"/>
              <a:t>root = Tk() </a:t>
            </a:r>
          </a:p>
          <a:p>
            <a:pPr>
              <a:buFont typeface="Wingdings 2" pitchFamily="18" charset="2"/>
              <a:buNone/>
            </a:pPr>
            <a:r>
              <a:rPr lang="es-ES" sz="1200" b="1" i="1" smtClean="0"/>
              <a:t>app = </a:t>
            </a:r>
            <a:r>
              <a:rPr lang="es-ES" sz="1200" b="1" i="1" smtClean="0">
                <a:solidFill>
                  <a:srgbClr val="FF0000"/>
                </a:solidFill>
              </a:rPr>
              <a:t>App(root)</a:t>
            </a:r>
            <a:r>
              <a:rPr lang="es-ES" sz="1200" b="1" i="1" smtClean="0"/>
              <a:t> </a:t>
            </a:r>
          </a:p>
          <a:p>
            <a:pPr>
              <a:buFont typeface="Wingdings 2" pitchFamily="18" charset="2"/>
              <a:buNone/>
            </a:pPr>
            <a:r>
              <a:rPr lang="es-ES" sz="1200" b="1" i="1" smtClean="0"/>
              <a:t>root.mainloop() </a:t>
            </a:r>
            <a:endParaRPr lang="ca-ES" sz="1200" b="1" i="1"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Más sobre los nombres de los widgets</a:t>
            </a:r>
          </a:p>
        </p:txBody>
      </p:sp>
      <p:sp>
        <p:nvSpPr>
          <p:cNvPr id="23555" name="Rectangle 3"/>
          <p:cNvSpPr>
            <a:spLocks noGrp="1"/>
          </p:cNvSpPr>
          <p:nvPr>
            <p:ph type="body" idx="4294967295"/>
          </p:nvPr>
        </p:nvSpPr>
        <p:spPr>
          <a:xfrm>
            <a:off x="323850" y="1643063"/>
            <a:ext cx="8359775" cy="4187825"/>
          </a:xfrm>
        </p:spPr>
        <p:txBody>
          <a:bodyPr/>
          <a:lstStyle/>
          <a:p>
            <a:pPr>
              <a:lnSpc>
                <a:spcPct val="90000"/>
              </a:lnSpc>
              <a:buFont typeface="Wingdings 2" pitchFamily="18" charset="2"/>
              <a:buNone/>
            </a:pPr>
            <a:r>
              <a:rPr lang="en-US" sz="1800" smtClean="0"/>
              <a:t>ok = Button(dialog)</a:t>
            </a:r>
          </a:p>
          <a:p>
            <a:pPr>
              <a:lnSpc>
                <a:spcPct val="90000"/>
              </a:lnSpc>
              <a:buFont typeface="Wingdings 2" pitchFamily="18" charset="2"/>
              <a:buNone/>
            </a:pPr>
            <a:endParaRPr lang="en-US" sz="1800" smtClean="0"/>
          </a:p>
          <a:p>
            <a:pPr>
              <a:lnSpc>
                <a:spcPct val="90000"/>
              </a:lnSpc>
            </a:pPr>
            <a:r>
              <a:rPr lang="en-US" sz="1800" smtClean="0"/>
              <a:t>Fijémonos que ok y dialog son referencias de instancias (objetos) de widgets, no nombres actuales de widgets. </a:t>
            </a:r>
          </a:p>
          <a:p>
            <a:pPr>
              <a:lnSpc>
                <a:spcPct val="90000"/>
              </a:lnSpc>
            </a:pPr>
            <a:endParaRPr lang="en-US" sz="1800" smtClean="0"/>
          </a:p>
          <a:p>
            <a:pPr>
              <a:lnSpc>
                <a:spcPct val="90000"/>
              </a:lnSpc>
            </a:pPr>
            <a:r>
              <a:rPr lang="en-US" sz="1600" smtClean="0"/>
              <a:t>En este caso, el nombre del widget dialog probablemente es algo como “.1428748,” y el botón : “.1428748.1432920”. </a:t>
            </a:r>
          </a:p>
          <a:p>
            <a:pPr lvl="1">
              <a:lnSpc>
                <a:spcPct val="90000"/>
              </a:lnSpc>
            </a:pPr>
            <a:r>
              <a:rPr lang="en-US" sz="1400" smtClean="0"/>
              <a:t>Si se quiere ver el nombre completo del widget hemos de usar el método str de la instancia del  widget:</a:t>
            </a:r>
          </a:p>
          <a:p>
            <a:pPr>
              <a:lnSpc>
                <a:spcPct val="90000"/>
              </a:lnSpc>
              <a:buFont typeface="Wingdings 2" pitchFamily="18" charset="2"/>
              <a:buNone/>
            </a:pPr>
            <a:endParaRPr lang="en-US" sz="1800" smtClean="0"/>
          </a:p>
          <a:p>
            <a:pPr>
              <a:lnSpc>
                <a:spcPct val="90000"/>
              </a:lnSpc>
              <a:buFont typeface="Wingdings 2" pitchFamily="18" charset="2"/>
              <a:buNone/>
            </a:pPr>
            <a:r>
              <a:rPr lang="en-US" sz="1800" smtClean="0">
                <a:solidFill>
                  <a:srgbClr val="000099"/>
                </a:solidFill>
              </a:rPr>
              <a:t>&gt;&gt;&gt; print str(ok)</a:t>
            </a:r>
          </a:p>
          <a:p>
            <a:pPr>
              <a:lnSpc>
                <a:spcPct val="90000"/>
              </a:lnSpc>
              <a:buFont typeface="Wingdings 2" pitchFamily="18" charset="2"/>
              <a:buNone/>
            </a:pPr>
            <a:r>
              <a:rPr lang="en-US" sz="1800" smtClean="0">
                <a:solidFill>
                  <a:srgbClr val="000099"/>
                </a:solidFill>
              </a:rPr>
              <a:t>.1428748.1432920</a:t>
            </a:r>
          </a:p>
          <a:p>
            <a:pPr>
              <a:lnSpc>
                <a:spcPct val="90000"/>
              </a:lnSpc>
            </a:pPr>
            <a:endParaRPr lang="en-US" sz="1800" smtClean="0">
              <a:solidFill>
                <a:srgbClr val="000099"/>
              </a:solidFill>
            </a:endParaRPr>
          </a:p>
          <a:p>
            <a:pPr>
              <a:lnSpc>
                <a:spcPct val="90000"/>
              </a:lnSpc>
            </a:pPr>
            <a:r>
              <a:rPr lang="en-US" sz="1800" smtClean="0"/>
              <a:t>Si necesitamos especificar un nombre, usamos la variable opcional </a:t>
            </a:r>
            <a:r>
              <a:rPr lang="en-US" sz="1800" i="1" smtClean="0">
                <a:solidFill>
                  <a:srgbClr val="000099"/>
                </a:solidFill>
              </a:rPr>
              <a:t>name</a:t>
            </a:r>
            <a:r>
              <a:rPr lang="en-US" sz="1800" smtClean="0"/>
              <a:t>:</a:t>
            </a:r>
          </a:p>
          <a:p>
            <a:pPr>
              <a:lnSpc>
                <a:spcPct val="90000"/>
              </a:lnSpc>
              <a:buFont typeface="Wingdings 2" pitchFamily="18" charset="2"/>
              <a:buNone/>
            </a:pPr>
            <a:r>
              <a:rPr lang="en-US" sz="1800" smtClean="0"/>
              <a:t> </a:t>
            </a:r>
          </a:p>
          <a:p>
            <a:pPr>
              <a:lnSpc>
                <a:spcPct val="90000"/>
              </a:lnSpc>
              <a:buFont typeface="Wingdings 2" pitchFamily="18" charset="2"/>
              <a:buNone/>
            </a:pPr>
            <a:r>
              <a:rPr lang="en-US" sz="1800" i="1" smtClean="0">
                <a:solidFill>
                  <a:srgbClr val="000099"/>
                </a:solidFill>
              </a:rPr>
              <a:t>ok = Button(dialog, name="ok")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7"/>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Las clases Widget</a:t>
            </a:r>
          </a:p>
        </p:txBody>
      </p:sp>
      <p:graphicFrame>
        <p:nvGraphicFramePr>
          <p:cNvPr id="24607" name="Group 31"/>
          <p:cNvGraphicFramePr>
            <a:graphicFrameLocks noGrp="1"/>
          </p:cNvGraphicFramePr>
          <p:nvPr>
            <p:ph sz="half" idx="4294967295"/>
          </p:nvPr>
        </p:nvGraphicFramePr>
        <p:xfrm>
          <a:off x="684213" y="1700213"/>
          <a:ext cx="7975600" cy="3671887"/>
        </p:xfrm>
        <a:graphic>
          <a:graphicData uri="http://schemas.openxmlformats.org/drawingml/2006/table">
            <a:tbl>
              <a:tblPr/>
              <a:tblGrid>
                <a:gridCol w="1295400"/>
                <a:gridCol w="6680200"/>
              </a:tblGrid>
              <a:tr h="41592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Widget</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Descripción</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3"/>
                        </a:rPr>
                        <a:t>Button</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Un simple botón, que se utiliza para ejecutar un comando.</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4"/>
                        </a:rPr>
                        <a:t>Canvas</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Gráficos estructurados. Este widget se puede utilizar para dibujar gráficos y diagramas y crear editores gráficos.</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5"/>
                        </a:rPr>
                        <a:t>Checkbutton</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Representa una variable que puede tener dos valores distintos. Al hacer clic en el botón alterna entre los valores.</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6"/>
                        </a:rPr>
                        <a:t>Entry</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Un campo de entrada de texto.</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7"/>
                        </a:rPr>
                        <a:t>Frame</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Un widget contenedor. El Frame puede tener un borde y un fondo, y se utiliza para agrupar otros controles al crear una aplicación o un diálogo.</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8"/>
                        </a:rPr>
                        <a:t>Label</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Muestra un texto o una imagen.</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4605" name="Picture 11"/>
          <p:cNvPicPr>
            <a:picLocks noChangeAspect="1" noChangeArrowheads="1"/>
          </p:cNvPicPr>
          <p:nvPr/>
        </p:nvPicPr>
        <p:blipFill>
          <a:blip r:embed="rId9" cstate="print"/>
          <a:srcRect l="26236" t="28999" r="44992" b="48825"/>
          <a:stretch>
            <a:fillRect/>
          </a:stretch>
        </p:blipFill>
        <p:spPr bwMode="auto">
          <a:xfrm>
            <a:off x="6948488" y="765175"/>
            <a:ext cx="1512887" cy="65563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ca-ES" smtClean="0">
                <a:effectLst/>
              </a:rPr>
              <a:t>Checkbutton</a:t>
            </a:r>
          </a:p>
        </p:txBody>
      </p:sp>
      <p:pic>
        <p:nvPicPr>
          <p:cNvPr id="80899" name="Picture 3"/>
          <p:cNvPicPr>
            <a:picLocks noGrp="1" noChangeAspect="1" noChangeArrowheads="1"/>
          </p:cNvPicPr>
          <p:nvPr>
            <p:ph type="body" idx="4294967295"/>
          </p:nvPr>
        </p:nvPicPr>
        <p:blipFill>
          <a:blip r:embed="rId3" cstate="print"/>
          <a:srcRect l="31664" t="47801" r="59048" b="37067"/>
          <a:stretch>
            <a:fillRect/>
          </a:stretch>
        </p:blipFill>
        <p:spPr>
          <a:xfrm>
            <a:off x="6877050" y="620713"/>
            <a:ext cx="1727200" cy="1439862"/>
          </a:xfrm>
        </p:spPr>
      </p:pic>
      <p:sp>
        <p:nvSpPr>
          <p:cNvPr id="80900" name="Rectangle 4"/>
          <p:cNvSpPr>
            <a:spLocks noChangeArrowheads="1"/>
          </p:cNvSpPr>
          <p:nvPr/>
        </p:nvSpPr>
        <p:spPr bwMode="auto">
          <a:xfrm>
            <a:off x="755650" y="1844675"/>
            <a:ext cx="7704138" cy="3560763"/>
          </a:xfrm>
          <a:prstGeom prst="rect">
            <a:avLst/>
          </a:prstGeom>
          <a:noFill/>
          <a:ln w="9525">
            <a:noFill/>
            <a:miter lim="800000"/>
            <a:headEnd/>
            <a:tailEnd/>
          </a:ln>
          <a:effectLst/>
        </p:spPr>
        <p:txBody>
          <a:bodyPr>
            <a:spAutoFit/>
          </a:bodyPr>
          <a:lstStyle/>
          <a:p>
            <a:r>
              <a:rPr lang="ca-ES" sz="1200">
                <a:solidFill>
                  <a:srgbClr val="000099"/>
                </a:solidFill>
              </a:rPr>
              <a:t>from Tkinter import *</a:t>
            </a:r>
          </a:p>
          <a:p>
            <a:r>
              <a:rPr lang="ca-ES" sz="1200">
                <a:solidFill>
                  <a:srgbClr val="000099"/>
                </a:solidFill>
              </a:rPr>
              <a:t>master = Tk()</a:t>
            </a:r>
          </a:p>
          <a:p>
            <a:endParaRPr lang="ca-ES" sz="1200">
              <a:solidFill>
                <a:srgbClr val="000099"/>
              </a:solidFill>
            </a:endParaRPr>
          </a:p>
          <a:p>
            <a:r>
              <a:rPr lang="ca-ES" sz="1200">
                <a:solidFill>
                  <a:srgbClr val="000099"/>
                </a:solidFill>
              </a:rPr>
              <a:t>def var_states():</a:t>
            </a:r>
          </a:p>
          <a:p>
            <a:r>
              <a:rPr lang="ca-ES" sz="1200">
                <a:solidFill>
                  <a:srgbClr val="000099"/>
                </a:solidFill>
              </a:rPr>
              <a:t>   print("male: %d,\nfemale: %d" % (var1.get(), var2.get()))</a:t>
            </a:r>
          </a:p>
          <a:p>
            <a:endParaRPr lang="ca-ES" sz="1200">
              <a:solidFill>
                <a:srgbClr val="000099"/>
              </a:solidFill>
            </a:endParaRPr>
          </a:p>
          <a:p>
            <a:r>
              <a:rPr lang="ca-ES" sz="1200">
                <a:solidFill>
                  <a:srgbClr val="000099"/>
                </a:solidFill>
              </a:rPr>
              <a:t>Label(master, text="Your sex:").grid(row=0, sticky=W)</a:t>
            </a:r>
          </a:p>
          <a:p>
            <a:endParaRPr lang="ca-ES" sz="1200">
              <a:solidFill>
                <a:srgbClr val="000099"/>
              </a:solidFill>
            </a:endParaRPr>
          </a:p>
          <a:p>
            <a:r>
              <a:rPr lang="ca-ES" sz="1200">
                <a:solidFill>
                  <a:srgbClr val="000099"/>
                </a:solidFill>
              </a:rPr>
              <a:t>var1 = IntVar()</a:t>
            </a:r>
          </a:p>
          <a:p>
            <a:r>
              <a:rPr lang="ca-ES" sz="1200">
                <a:solidFill>
                  <a:srgbClr val="000099"/>
                </a:solidFill>
              </a:rPr>
              <a:t>Checkbutton(master, text="male", variable=var1).grid(row=1, sticky=W)</a:t>
            </a:r>
          </a:p>
          <a:p>
            <a:endParaRPr lang="ca-ES" sz="1200">
              <a:solidFill>
                <a:srgbClr val="000099"/>
              </a:solidFill>
            </a:endParaRPr>
          </a:p>
          <a:p>
            <a:r>
              <a:rPr lang="ca-ES" sz="1200">
                <a:solidFill>
                  <a:srgbClr val="000099"/>
                </a:solidFill>
              </a:rPr>
              <a:t>var2 = IntVar()</a:t>
            </a:r>
          </a:p>
          <a:p>
            <a:r>
              <a:rPr lang="ca-ES" sz="1200">
                <a:solidFill>
                  <a:srgbClr val="000099"/>
                </a:solidFill>
              </a:rPr>
              <a:t>Checkbutton(master, text="female", variable=var2).grid(row=2, sticky=W)</a:t>
            </a:r>
          </a:p>
          <a:p>
            <a:endParaRPr lang="ca-ES" sz="1200">
              <a:solidFill>
                <a:srgbClr val="000099"/>
              </a:solidFill>
            </a:endParaRPr>
          </a:p>
          <a:p>
            <a:r>
              <a:rPr lang="ca-ES" sz="1200">
                <a:solidFill>
                  <a:srgbClr val="000099"/>
                </a:solidFill>
              </a:rPr>
              <a:t>Button(master, text='Quit', command=master.quit).grid(row=3, sticky=W)</a:t>
            </a:r>
          </a:p>
          <a:p>
            <a:endParaRPr lang="ca-ES" sz="1200">
              <a:solidFill>
                <a:srgbClr val="000099"/>
              </a:solidFill>
            </a:endParaRPr>
          </a:p>
          <a:p>
            <a:r>
              <a:rPr lang="ca-ES" sz="1200">
                <a:solidFill>
                  <a:srgbClr val="000099"/>
                </a:solidFill>
              </a:rPr>
              <a:t>Button(master, text='Show', command=var_states).grid(row=4, sticky=W)</a:t>
            </a:r>
          </a:p>
          <a:p>
            <a:endParaRPr lang="ca-ES" sz="1200">
              <a:solidFill>
                <a:srgbClr val="000099"/>
              </a:solidFill>
            </a:endParaRPr>
          </a:p>
          <a:p>
            <a:r>
              <a:rPr lang="ca-ES" sz="1200">
                <a:solidFill>
                  <a:srgbClr val="000099"/>
                </a:solidFill>
              </a:rPr>
              <a:t>mainloop()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Classes Widget </a:t>
            </a:r>
          </a:p>
        </p:txBody>
      </p:sp>
      <p:graphicFrame>
        <p:nvGraphicFramePr>
          <p:cNvPr id="25639" name="Group 39"/>
          <p:cNvGraphicFramePr>
            <a:graphicFrameLocks noGrp="1"/>
          </p:cNvGraphicFramePr>
          <p:nvPr>
            <p:ph sz="half" idx="4294967295"/>
          </p:nvPr>
        </p:nvGraphicFramePr>
        <p:xfrm>
          <a:off x="684213" y="1700213"/>
          <a:ext cx="7975600" cy="3824287"/>
        </p:xfrm>
        <a:graphic>
          <a:graphicData uri="http://schemas.openxmlformats.org/drawingml/2006/table">
            <a:tbl>
              <a:tblPr/>
              <a:tblGrid>
                <a:gridCol w="1366837"/>
                <a:gridCol w="6608763"/>
              </a:tblGrid>
              <a:tr h="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Widget</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Descripción</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3"/>
                        </a:rPr>
                        <a:t>Listbox</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Muestra una lista de alternativas. El Listbox se puede configurar para obtener Radiobutton o el comportamiento de Checklist.</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4"/>
                        </a:rPr>
                        <a:t>Menu</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Un panel de menú. Se utiliza para implementar menús desplegables (pulldown) y emergente (popup).</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76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5"/>
                        </a:rPr>
                        <a:t>Menubutton</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Se utiliza para poner en práctica los menús desplegables (pulldown)</a:t>
                      </a:r>
                      <a:r>
                        <a:rPr kumimoji="0" lang="es-ES_tradnl" sz="1200" b="0"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6"/>
                        </a:rPr>
                        <a:t>Message</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Mostrar un texto. Al igual que en el widget Label, pero de forma automática puede ajustar el texto a una anchura determinada o relación de aspecto.</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21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7"/>
                        </a:rPr>
                        <a:t>Radiobutton</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Representa un valor de una variable que puede tener uno de muchos valores. Al hacer clic en el botón se establece la variable de ese valor, y borra todos los Radiobuttons de otros asociados con la misma variable.</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8"/>
                        </a:rPr>
                        <a:t>Scale</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Le permite establecer un valor numérico arrastrando un "slider".</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9"/>
                        </a:rPr>
                        <a:t>Scrollbar</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Barras de desplazamiento estándar para uso con un Canvas, Entry, Listbox, y los widgets de texto.</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10"/>
                        </a:rPr>
                        <a:t>Text</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Pantalla de texto con formato. Permite mostrar y editar texto con varios estilos y atributos. También es compatible con imágenes y ventanas .</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11"/>
                        </a:rPr>
                        <a:t>Toplevel</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Un widget contenedor que se muestra como un widget separado de nivel superior.</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lstStyle/>
          <a:p>
            <a:pPr>
              <a:defRPr/>
            </a:pPr>
            <a:r>
              <a:rPr lang="es-ES" dirty="0" smtClean="0"/>
              <a:t>Programación basada en eventos</a:t>
            </a:r>
            <a:endParaRPr lang="es-ES" dirty="0"/>
          </a:p>
        </p:txBody>
      </p:sp>
      <p:sp>
        <p:nvSpPr>
          <p:cNvPr id="11267" name="2 Marcador de contenido"/>
          <p:cNvSpPr>
            <a:spLocks noGrp="1"/>
          </p:cNvSpPr>
          <p:nvPr>
            <p:ph idx="1"/>
          </p:nvPr>
        </p:nvSpPr>
        <p:spPr>
          <a:xfrm>
            <a:off x="250825" y="1557338"/>
            <a:ext cx="8497639" cy="4187825"/>
          </a:xfrm>
        </p:spPr>
        <p:txBody>
          <a:bodyPr/>
          <a:lstStyle/>
          <a:p>
            <a:pPr algn="just"/>
            <a:r>
              <a:rPr lang="es-ES" sz="2000" dirty="0" smtClean="0"/>
              <a:t>En la programación moderna de integración de tareas asíncronas, los eventos suceden en orden </a:t>
            </a:r>
            <a:r>
              <a:rPr lang="es-ES" sz="2000" dirty="0" smtClean="0"/>
              <a:t>aleatorio</a:t>
            </a:r>
            <a:endParaRPr lang="es-ES" sz="2000" dirty="0" smtClean="0"/>
          </a:p>
          <a:p>
            <a:pPr lvl="1" algn="just"/>
            <a:r>
              <a:rPr lang="es-ES" sz="1400" dirty="0" err="1" smtClean="0"/>
              <a:t>P.e.</a:t>
            </a:r>
            <a:r>
              <a:rPr lang="es-ES" sz="1400" dirty="0" smtClean="0"/>
              <a:t> en una interfaz gráfica de usuario no se quiere obligar al usuario a pulsar un botón entre cada movimiento del ratón, y en un servidor de red con dos clientes conectados que definitivamente no quieren obligar a un cliente esperar a que el otro haga algo concreto.</a:t>
            </a:r>
          </a:p>
          <a:p>
            <a:pPr lvl="1" algn="just"/>
            <a:endParaRPr lang="es-ES" sz="1400" dirty="0" smtClean="0"/>
          </a:p>
          <a:p>
            <a:pPr algn="just"/>
            <a:r>
              <a:rPr lang="es-ES" sz="2000" dirty="0" smtClean="0"/>
              <a:t>La programación basada en eventos es como un lenguaje de codificación que se utiliza en casi cualquier lenguaje de programación hoy en </a:t>
            </a:r>
            <a:r>
              <a:rPr lang="es-ES" sz="2000" dirty="0" smtClean="0"/>
              <a:t>día</a:t>
            </a:r>
            <a:endParaRPr lang="es-ES" sz="2000" dirty="0" smtClean="0"/>
          </a:p>
          <a:p>
            <a:pPr lvl="1" algn="just"/>
            <a:r>
              <a:rPr lang="es-ES" sz="1400" dirty="0" smtClean="0"/>
              <a:t>Cola de eventos posibles, y a la medida que el entorno interactúa, los eventos se generan y se añaden a la cola. </a:t>
            </a:r>
          </a:p>
          <a:p>
            <a:pPr algn="just"/>
            <a:r>
              <a:rPr lang="es-ES" sz="2000" dirty="0" err="1" smtClean="0"/>
              <a:t>Tkinter</a:t>
            </a:r>
            <a:r>
              <a:rPr lang="es-ES" sz="2000" dirty="0" smtClean="0"/>
              <a:t> proporciona </a:t>
            </a:r>
            <a:r>
              <a:rPr lang="es-ES" sz="2000" dirty="0" smtClean="0"/>
              <a:t>medios para programación </a:t>
            </a:r>
            <a:r>
              <a:rPr lang="es-ES" sz="2000" dirty="0" smtClean="0"/>
              <a:t>basada en </a:t>
            </a:r>
            <a:r>
              <a:rPr lang="es-ES" sz="2000" dirty="0" smtClean="0"/>
              <a:t>eventos </a:t>
            </a:r>
            <a:endParaRPr lang="es-ES" sz="2000" dirty="0" smtClean="0"/>
          </a:p>
          <a:p>
            <a:pPr lvl="2" algn="just"/>
            <a:r>
              <a:rPr lang="es-ES" sz="1600" dirty="0" smtClean="0"/>
              <a:t>se pone en marcha el ciclo de eventos una vez que se ha evaluado el script de inicio.</a:t>
            </a:r>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F572F899-EB74-482A-BED7-76AC7665EFFD}" type="slidenum">
              <a:rPr lang="es-ES_tradnl" smtClean="0"/>
              <a:pPr>
                <a:defRPr/>
              </a:pPr>
              <a:t>2</a:t>
            </a:fld>
            <a:endParaRPr lang="es-ES_tradn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ca-ES" smtClean="0">
                <a:effectLst/>
              </a:rPr>
              <a:t>Radiobutton</a:t>
            </a:r>
          </a:p>
        </p:txBody>
      </p:sp>
      <p:sp>
        <p:nvSpPr>
          <p:cNvPr id="82947" name="Rectangle 3"/>
          <p:cNvSpPr>
            <a:spLocks noGrp="1"/>
          </p:cNvSpPr>
          <p:nvPr>
            <p:ph type="body" idx="4294967295"/>
          </p:nvPr>
        </p:nvSpPr>
        <p:spPr>
          <a:xfrm>
            <a:off x="500063" y="1643063"/>
            <a:ext cx="6088062" cy="4187825"/>
          </a:xfrm>
        </p:spPr>
        <p:txBody>
          <a:bodyPr/>
          <a:lstStyle/>
          <a:p>
            <a:pPr>
              <a:buFont typeface="Wingdings 2" pitchFamily="18" charset="2"/>
              <a:buNone/>
            </a:pPr>
            <a:r>
              <a:rPr lang="ca-ES" sz="1800" i="1" smtClean="0">
                <a:solidFill>
                  <a:srgbClr val="000099"/>
                </a:solidFill>
              </a:rPr>
              <a:t>from Tkinter import * </a:t>
            </a:r>
          </a:p>
          <a:p>
            <a:pPr>
              <a:buFont typeface="Wingdings 2" pitchFamily="18" charset="2"/>
              <a:buNone/>
            </a:pPr>
            <a:r>
              <a:rPr lang="ca-ES" sz="1800" i="1" smtClean="0">
                <a:solidFill>
                  <a:srgbClr val="000099"/>
                </a:solidFill>
              </a:rPr>
              <a:t>root = Tk() </a:t>
            </a:r>
          </a:p>
          <a:p>
            <a:pPr>
              <a:buFont typeface="Wingdings 2" pitchFamily="18" charset="2"/>
              <a:buNone/>
            </a:pPr>
            <a:r>
              <a:rPr lang="ca-ES" sz="1800" i="1" smtClean="0">
                <a:solidFill>
                  <a:srgbClr val="000099"/>
                </a:solidFill>
              </a:rPr>
              <a:t>v = IntVar() </a:t>
            </a:r>
          </a:p>
          <a:p>
            <a:pPr>
              <a:buFont typeface="Wingdings 2" pitchFamily="18" charset="2"/>
              <a:buNone/>
            </a:pPr>
            <a:r>
              <a:rPr lang="ca-ES" sz="1800" i="1" smtClean="0">
                <a:solidFill>
                  <a:srgbClr val="000099"/>
                </a:solidFill>
              </a:rPr>
              <a:t>Label(root, text="""Choose a programming language:""", \</a:t>
            </a:r>
          </a:p>
          <a:p>
            <a:pPr>
              <a:buFont typeface="Wingdings 2" pitchFamily="18" charset="2"/>
              <a:buNone/>
            </a:pPr>
            <a:r>
              <a:rPr lang="ca-ES" sz="1800" i="1" smtClean="0">
                <a:solidFill>
                  <a:srgbClr val="000099"/>
                </a:solidFill>
              </a:rPr>
              <a:t>		justify = LEFT, padx = 20).pack() </a:t>
            </a:r>
          </a:p>
          <a:p>
            <a:pPr>
              <a:buFont typeface="Wingdings 2" pitchFamily="18" charset="2"/>
              <a:buNone/>
            </a:pPr>
            <a:r>
              <a:rPr lang="ca-ES" sz="1800" i="1" smtClean="0">
                <a:solidFill>
                  <a:srgbClr val="000099"/>
                </a:solidFill>
              </a:rPr>
              <a:t>Radiobutton(root, text="Python", padx = 20, variable=v, \</a:t>
            </a:r>
          </a:p>
          <a:p>
            <a:pPr>
              <a:buFont typeface="Wingdings 2" pitchFamily="18" charset="2"/>
              <a:buNone/>
            </a:pPr>
            <a:r>
              <a:rPr lang="ca-ES" sz="1800" i="1" smtClean="0">
                <a:solidFill>
                  <a:srgbClr val="000099"/>
                </a:solidFill>
              </a:rPr>
              <a:t>		value=1).pack(anchor=W) </a:t>
            </a:r>
          </a:p>
          <a:p>
            <a:pPr>
              <a:buFont typeface="Wingdings 2" pitchFamily="18" charset="2"/>
              <a:buNone/>
            </a:pPr>
            <a:r>
              <a:rPr lang="ca-ES" sz="1800" i="1" smtClean="0">
                <a:solidFill>
                  <a:srgbClr val="000099"/>
                </a:solidFill>
              </a:rPr>
              <a:t>Radiobutton(root, text="Perl", padx = 20, variable=v, \</a:t>
            </a:r>
          </a:p>
          <a:p>
            <a:pPr>
              <a:buFont typeface="Wingdings 2" pitchFamily="18" charset="2"/>
              <a:buNone/>
            </a:pPr>
            <a:r>
              <a:rPr lang="ca-ES" sz="1800" i="1" smtClean="0">
                <a:solidFill>
                  <a:srgbClr val="000099"/>
                </a:solidFill>
              </a:rPr>
              <a:t>		value=2).pack(anchor=W) </a:t>
            </a:r>
          </a:p>
          <a:p>
            <a:pPr>
              <a:buFont typeface="Wingdings 2" pitchFamily="18" charset="2"/>
              <a:buNone/>
            </a:pPr>
            <a:r>
              <a:rPr lang="ca-ES" sz="1800" i="1" smtClean="0">
                <a:solidFill>
                  <a:srgbClr val="000099"/>
                </a:solidFill>
              </a:rPr>
              <a:t>mainloop() </a:t>
            </a:r>
          </a:p>
        </p:txBody>
      </p:sp>
      <p:pic>
        <p:nvPicPr>
          <p:cNvPr id="82951" name="Picture 7"/>
          <p:cNvPicPr>
            <a:picLocks noChangeAspect="1" noChangeArrowheads="1"/>
          </p:cNvPicPr>
          <p:nvPr/>
        </p:nvPicPr>
        <p:blipFill>
          <a:blip r:embed="rId3" cstate="print"/>
          <a:srcRect l="46654" t="24365" r="40352" b="65300"/>
          <a:stretch>
            <a:fillRect/>
          </a:stretch>
        </p:blipFill>
        <p:spPr bwMode="auto">
          <a:xfrm>
            <a:off x="7092950" y="2708275"/>
            <a:ext cx="1584325" cy="100806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bwMode="auto">
          <a:xfrm>
            <a:off x="500063" y="44450"/>
            <a:ext cx="8183562" cy="1050925"/>
          </a:xfrm>
          <a:noFill/>
        </p:spPr>
        <p:txBody>
          <a:bodyPr wrap="square" lIns="91440" tIns="45720" rIns="91440" bIns="45720" numCol="1" anchorCtr="0" compatLnSpc="1">
            <a:prstTxWarp prst="textNoShape">
              <a:avLst/>
            </a:prstTxWarp>
          </a:bodyPr>
          <a:lstStyle/>
          <a:p>
            <a:r>
              <a:rPr lang="en-US" smtClean="0">
                <a:effectLst/>
              </a:rPr>
              <a:t>Mixins – Gestors de geometría</a:t>
            </a:r>
          </a:p>
        </p:txBody>
      </p:sp>
      <p:sp>
        <p:nvSpPr>
          <p:cNvPr id="26627" name="Rectangle 3"/>
          <p:cNvSpPr>
            <a:spLocks noGrp="1"/>
          </p:cNvSpPr>
          <p:nvPr>
            <p:ph type="body" sz="half" idx="4294967295"/>
          </p:nvPr>
        </p:nvSpPr>
        <p:spPr>
          <a:xfrm>
            <a:off x="500063" y="981075"/>
            <a:ext cx="7816850" cy="1641475"/>
          </a:xfrm>
        </p:spPr>
        <p:txBody>
          <a:bodyPr/>
          <a:lstStyle/>
          <a:p>
            <a:r>
              <a:rPr lang="es-ES" sz="1600" smtClean="0"/>
              <a:t>El módulo de Tkinter ofrece clases correspondientes a los distintos tipos de controles de los conocimientos tradicionales, y un número de mixin y otras clases de ayuda (un mixin es una clase diseñada para ser combinada con otras clases a través de la herencia múltiple).</a:t>
            </a:r>
            <a:br>
              <a:rPr lang="es-ES" sz="1600" smtClean="0"/>
            </a:br>
            <a:r>
              <a:rPr lang="es-ES" sz="1600" smtClean="0"/>
              <a:t>Cuando se utiliza Tkinter, nunca se debe acceder a las clases mixin directamente.</a:t>
            </a:r>
          </a:p>
          <a:p>
            <a:r>
              <a:rPr lang="es-ES" sz="1600" smtClean="0"/>
              <a:t/>
            </a:r>
            <a:br>
              <a:rPr lang="es-ES" sz="1600" smtClean="0"/>
            </a:br>
            <a:endParaRPr lang="en-US" sz="1400" smtClean="0"/>
          </a:p>
        </p:txBody>
      </p:sp>
      <p:graphicFrame>
        <p:nvGraphicFramePr>
          <p:cNvPr id="26649" name="Group 25"/>
          <p:cNvGraphicFramePr>
            <a:graphicFrameLocks noGrp="1"/>
          </p:cNvGraphicFramePr>
          <p:nvPr>
            <p:ph sz="half" idx="4294967295"/>
          </p:nvPr>
        </p:nvGraphicFramePr>
        <p:xfrm>
          <a:off x="755650" y="2397125"/>
          <a:ext cx="7848600" cy="2909888"/>
        </p:xfrm>
        <a:graphic>
          <a:graphicData uri="http://schemas.openxmlformats.org/drawingml/2006/table">
            <a:tbl>
              <a:tblPr/>
              <a:tblGrid>
                <a:gridCol w="1098550"/>
                <a:gridCol w="6750050"/>
              </a:tblGrid>
              <a:tr h="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200" b="1" i="0" u="none" strike="noStrike" cap="none" normalizeH="0" baseline="0" smtClean="0">
                          <a:ln>
                            <a:noFill/>
                          </a:ln>
                          <a:solidFill>
                            <a:schemeClr val="tx1"/>
                          </a:solidFill>
                          <a:effectLst/>
                          <a:latin typeface="Verdana" pitchFamily="34" charset="0"/>
                        </a:rPr>
                        <a:t>Gestor</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200" b="1" i="0" u="none" strike="noStrike" cap="none" normalizeH="0" baseline="0" smtClean="0">
                          <a:ln>
                            <a:noFill/>
                          </a:ln>
                          <a:solidFill>
                            <a:schemeClr val="tx1"/>
                          </a:solidFill>
                          <a:effectLst/>
                          <a:latin typeface="Verdana" pitchFamily="34" charset="0"/>
                        </a:rPr>
                        <a:t>Descripción</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598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Unicode MS" pitchFamily="34" charset="-128"/>
                          <a:hlinkClick r:id="rId3"/>
                        </a:rPr>
                        <a:t>Grid</a:t>
                      </a:r>
                      <a:endParaRPr kumimoji="0" lang="es-ES_tradnl"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El Grid  permite crear diseños como el de tablas, mediante la organización de los widgets en una tabla de 2 dimensiones. Para utilizar este gestor de la geometría, utilice el método del Grid.</a:t>
                      </a:r>
                    </a:p>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Ej: </a:t>
                      </a:r>
                      <a:r>
                        <a:rPr kumimoji="0" lang="ca-ES" sz="1400" b="0" i="1" u="none" strike="noStrike" cap="none" normalizeH="0" baseline="0" smtClean="0">
                          <a:ln>
                            <a:noFill/>
                          </a:ln>
                          <a:solidFill>
                            <a:srgbClr val="000099"/>
                          </a:solidFill>
                          <a:effectLst/>
                          <a:latin typeface="Calibri" pitchFamily="34" charset="0"/>
                        </a:rPr>
                        <a:t>Label(text=c, relief=RIDGE,width=15).grid(row=r,column=0) </a:t>
                      </a:r>
                      <a:endParaRPr kumimoji="0" lang="es-ES_tradnl" sz="1400" b="0" i="1" u="none" strike="noStrike" cap="none" normalizeH="0" baseline="0" smtClean="0">
                        <a:ln>
                          <a:noFill/>
                        </a:ln>
                        <a:solidFill>
                          <a:srgbClr val="000099"/>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2513">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Unicode MS" pitchFamily="34" charset="-128"/>
                          <a:hlinkClick r:id="rId4"/>
                        </a:rPr>
                        <a:t>Pack</a:t>
                      </a:r>
                      <a:endParaRPr kumimoji="0" lang="es-ES_tradnl"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El Pack permite crear un diseño de ensemblar los widgets en un widget padre, al tratarlos como bloques rectangulares colocados en un Frame. </a:t>
                      </a:r>
                    </a:p>
                    <a:p>
                      <a:pPr marL="265113" marR="0" lvl="0" indent="-265113" algn="l" defTabSz="914400" rtl="0" eaLnBrk="0" fontAlgn="base" latinLnBrk="0" hangingPunct="0">
                        <a:lnSpc>
                          <a:spcPct val="100000"/>
                        </a:lnSpc>
                        <a:spcBef>
                          <a:spcPct val="0"/>
                        </a:spcBef>
                        <a:spcAft>
                          <a:spcPct val="0"/>
                        </a:spcAft>
                        <a:buClrTx/>
                        <a:buSzTx/>
                        <a:buFontTx/>
                        <a:buNone/>
                        <a:tabLst/>
                      </a:pPr>
                      <a:endParaRPr kumimoji="0" lang="es-ES" sz="1200" b="0" i="0" u="none" strike="noStrike" cap="none" normalizeH="0" baseline="0" smtClean="0">
                        <a:ln>
                          <a:noFill/>
                        </a:ln>
                        <a:solidFill>
                          <a:schemeClr val="tx1"/>
                        </a:solidFill>
                        <a:effectLst/>
                        <a:latin typeface="Calibri" pitchFamily="34" charset="0"/>
                      </a:endParaRPr>
                    </a:p>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Ej: </a:t>
                      </a:r>
                      <a:r>
                        <a:rPr kumimoji="0" lang="ca-ES" sz="1400" b="0" i="1" u="none" strike="noStrike" cap="none" normalizeH="0" baseline="0" smtClean="0">
                          <a:ln>
                            <a:noFill/>
                          </a:ln>
                          <a:solidFill>
                            <a:srgbClr val="000099"/>
                          </a:solidFill>
                          <a:effectLst/>
                          <a:latin typeface="Calibri" pitchFamily="34" charset="0"/>
                        </a:rPr>
                        <a:t>Label(root, text="Green Grass", bg="green", fg="black").pack() </a:t>
                      </a:r>
                      <a:endParaRPr kumimoji="0" lang="es-ES_tradnl" sz="1400" b="0" i="1" u="none" strike="noStrike" cap="none" normalizeH="0" baseline="0" smtClean="0">
                        <a:ln>
                          <a:noFill/>
                        </a:ln>
                        <a:solidFill>
                          <a:srgbClr val="000099"/>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Unicode MS" pitchFamily="34" charset="-128"/>
                          <a:hlinkClick r:id="rId5"/>
                        </a:rPr>
                        <a:t>Place</a:t>
                      </a:r>
                      <a:endParaRPr kumimoji="0" lang="es-ES_tradnl"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El gerente de posicionar un widget permite de forma explícita colocar un widget en una posición determinada. Para utilizar este gestor de la geometría, utilice el método de posicionar (Place).</a:t>
                      </a:r>
                    </a:p>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Ej: </a:t>
                      </a:r>
                      <a:r>
                        <a:rPr kumimoji="0" lang="ca-ES" sz="1400" b="0" i="1" u="none" strike="noStrike" cap="none" normalizeH="0" baseline="0" smtClean="0">
                          <a:ln>
                            <a:noFill/>
                          </a:ln>
                          <a:solidFill>
                            <a:srgbClr val="000099"/>
                          </a:solidFill>
                          <a:effectLst/>
                          <a:latin typeface="Calibri" pitchFamily="34" charset="0"/>
                        </a:rPr>
                        <a:t>l.place(x = 20, y = 30 + i*30, width=120, height=25) </a:t>
                      </a:r>
                      <a:endParaRPr kumimoji="0" lang="es-ES_tradnl" sz="1400" b="0" i="1" u="none" strike="noStrike" cap="none" normalizeH="0" baseline="0" smtClean="0">
                        <a:ln>
                          <a:noFill/>
                        </a:ln>
                        <a:solidFill>
                          <a:srgbClr val="000099"/>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45" name="Rectangle 80"/>
          <p:cNvSpPr>
            <a:spLocks noChangeArrowheads="1"/>
          </p:cNvSpPr>
          <p:nvPr/>
        </p:nvSpPr>
        <p:spPr bwMode="auto">
          <a:xfrm>
            <a:off x="611188" y="5535613"/>
            <a:ext cx="8135937" cy="274637"/>
          </a:xfrm>
          <a:prstGeom prst="rect">
            <a:avLst/>
          </a:prstGeom>
          <a:noFill/>
          <a:ln w="9525">
            <a:noFill/>
            <a:miter lim="800000"/>
            <a:headEnd/>
            <a:tailEnd/>
          </a:ln>
        </p:spPr>
        <p:txBody>
          <a:bodyPr anchor="ctr">
            <a:spAutoFit/>
          </a:bodyPr>
          <a:lstStyle/>
          <a:p>
            <a:pPr eaLnBrk="0" hangingPunct="0"/>
            <a:r>
              <a:rPr lang="es-ES" sz="1200"/>
              <a:t>No se han de mezclar diferentes gestores de geometría con el mismo widget.</a:t>
            </a:r>
            <a:endParaRPr lang="es-ES_tradnl" sz="120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Eventos y </a:t>
            </a:r>
            <a:r>
              <a:rPr lang="es-ES" smtClean="0">
                <a:effectLst/>
              </a:rPr>
              <a:t>Vinculaciones</a:t>
            </a:r>
            <a:endParaRPr lang="en-US" smtClean="0">
              <a:effectLst/>
            </a:endParaRPr>
          </a:p>
        </p:txBody>
      </p:sp>
      <p:sp>
        <p:nvSpPr>
          <p:cNvPr id="28675" name="Rectangle 3"/>
          <p:cNvSpPr>
            <a:spLocks noGrp="1"/>
          </p:cNvSpPr>
          <p:nvPr>
            <p:ph type="body" idx="4294967295"/>
          </p:nvPr>
        </p:nvSpPr>
        <p:spPr>
          <a:xfrm>
            <a:off x="500063" y="1643063"/>
            <a:ext cx="4864100" cy="4187825"/>
          </a:xfrm>
        </p:spPr>
        <p:txBody>
          <a:bodyPr/>
          <a:lstStyle/>
          <a:p>
            <a:pPr>
              <a:lnSpc>
                <a:spcPct val="90000"/>
              </a:lnSpc>
              <a:buFont typeface="Wingdings 2" pitchFamily="18" charset="2"/>
              <a:buNone/>
            </a:pPr>
            <a:r>
              <a:rPr lang="en-US" sz="1800" i="1" smtClean="0">
                <a:solidFill>
                  <a:srgbClr val="000099"/>
                </a:solidFill>
              </a:rPr>
              <a:t># File: bind1.py </a:t>
            </a:r>
          </a:p>
          <a:p>
            <a:pPr>
              <a:lnSpc>
                <a:spcPct val="90000"/>
              </a:lnSpc>
              <a:buFont typeface="Wingdings 2" pitchFamily="18" charset="2"/>
              <a:buNone/>
            </a:pPr>
            <a:r>
              <a:rPr lang="en-US" sz="1800" i="1" smtClean="0">
                <a:solidFill>
                  <a:srgbClr val="000099"/>
                </a:solidFill>
              </a:rPr>
              <a:t>from Tkinter import * </a:t>
            </a:r>
          </a:p>
          <a:p>
            <a:pPr>
              <a:lnSpc>
                <a:spcPct val="90000"/>
              </a:lnSpc>
              <a:buFont typeface="Wingdings 2" pitchFamily="18" charset="2"/>
              <a:buNone/>
            </a:pPr>
            <a:r>
              <a:rPr lang="en-US" sz="1800" i="1" smtClean="0">
                <a:solidFill>
                  <a:srgbClr val="000099"/>
                </a:solidFill>
              </a:rPr>
              <a:t>root = Tk() </a:t>
            </a:r>
          </a:p>
          <a:p>
            <a:pPr>
              <a:lnSpc>
                <a:spcPct val="90000"/>
              </a:lnSpc>
              <a:buFont typeface="Wingdings 2" pitchFamily="18" charset="2"/>
              <a:buNone/>
            </a:pPr>
            <a:endParaRPr lang="en-US" sz="1800" i="1" smtClean="0">
              <a:solidFill>
                <a:srgbClr val="000099"/>
              </a:solidFill>
            </a:endParaRPr>
          </a:p>
          <a:p>
            <a:pPr>
              <a:lnSpc>
                <a:spcPct val="90000"/>
              </a:lnSpc>
              <a:buFont typeface="Wingdings 2" pitchFamily="18" charset="2"/>
              <a:buNone/>
            </a:pPr>
            <a:r>
              <a:rPr lang="en-US" sz="1800" i="1" smtClean="0">
                <a:solidFill>
                  <a:srgbClr val="000099"/>
                </a:solidFill>
              </a:rPr>
              <a:t>def callback(event): </a:t>
            </a:r>
          </a:p>
          <a:p>
            <a:pPr>
              <a:lnSpc>
                <a:spcPct val="90000"/>
              </a:lnSpc>
              <a:buFont typeface="Wingdings 2" pitchFamily="18" charset="2"/>
              <a:buNone/>
            </a:pPr>
            <a:r>
              <a:rPr lang="en-US" sz="1800" i="1" smtClean="0">
                <a:solidFill>
                  <a:srgbClr val="000099"/>
                </a:solidFill>
              </a:rPr>
              <a:t>	print "clicked at", event.x, event.y </a:t>
            </a:r>
          </a:p>
          <a:p>
            <a:pPr>
              <a:lnSpc>
                <a:spcPct val="90000"/>
              </a:lnSpc>
              <a:buFont typeface="Wingdings 2" pitchFamily="18" charset="2"/>
              <a:buNone/>
            </a:pPr>
            <a:endParaRPr lang="en-US" sz="1800" i="1" smtClean="0">
              <a:solidFill>
                <a:srgbClr val="000099"/>
              </a:solidFill>
            </a:endParaRPr>
          </a:p>
          <a:p>
            <a:pPr>
              <a:lnSpc>
                <a:spcPct val="90000"/>
              </a:lnSpc>
              <a:buFont typeface="Wingdings 2" pitchFamily="18" charset="2"/>
              <a:buNone/>
            </a:pPr>
            <a:r>
              <a:rPr lang="en-US" sz="1800" i="1" smtClean="0">
                <a:solidFill>
                  <a:srgbClr val="000099"/>
                </a:solidFill>
              </a:rPr>
              <a:t>frame = Frame(root, width=100, height=100) </a:t>
            </a:r>
          </a:p>
          <a:p>
            <a:pPr>
              <a:lnSpc>
                <a:spcPct val="90000"/>
              </a:lnSpc>
              <a:buFont typeface="Wingdings 2" pitchFamily="18" charset="2"/>
              <a:buNone/>
            </a:pPr>
            <a:r>
              <a:rPr lang="en-US" sz="1800" smtClean="0">
                <a:solidFill>
                  <a:srgbClr val="FF0000"/>
                </a:solidFill>
              </a:rPr>
              <a:t>frame.bind</a:t>
            </a:r>
            <a:r>
              <a:rPr lang="en-US" sz="1800" i="1" smtClean="0">
                <a:solidFill>
                  <a:srgbClr val="000099"/>
                </a:solidFill>
              </a:rPr>
              <a:t>("&lt;Button-1&gt;", callback) </a:t>
            </a:r>
          </a:p>
          <a:p>
            <a:pPr>
              <a:lnSpc>
                <a:spcPct val="90000"/>
              </a:lnSpc>
              <a:buFont typeface="Wingdings 2" pitchFamily="18" charset="2"/>
              <a:buNone/>
            </a:pPr>
            <a:r>
              <a:rPr lang="en-US" sz="1800" i="1" smtClean="0">
                <a:solidFill>
                  <a:srgbClr val="000099"/>
                </a:solidFill>
              </a:rPr>
              <a:t># </a:t>
            </a:r>
            <a:r>
              <a:rPr lang="en-US" sz="1400" i="1" smtClean="0">
                <a:solidFill>
                  <a:srgbClr val="000099"/>
                </a:solidFill>
              </a:rPr>
              <a:t>bind a callback function to an event called &lt;Button-1&gt;</a:t>
            </a:r>
            <a:r>
              <a:rPr lang="en-US" i="1" smtClean="0">
                <a:solidFill>
                  <a:srgbClr val="000099"/>
                </a:solidFill>
              </a:rPr>
              <a:t> </a:t>
            </a:r>
            <a:endParaRPr lang="en-US" sz="1800" i="1" smtClean="0">
              <a:solidFill>
                <a:srgbClr val="000099"/>
              </a:solidFill>
            </a:endParaRPr>
          </a:p>
          <a:p>
            <a:pPr>
              <a:lnSpc>
                <a:spcPct val="90000"/>
              </a:lnSpc>
              <a:buFont typeface="Wingdings 2" pitchFamily="18" charset="2"/>
              <a:buNone/>
            </a:pPr>
            <a:r>
              <a:rPr lang="en-US" sz="1800" i="1" smtClean="0">
                <a:solidFill>
                  <a:srgbClr val="000099"/>
                </a:solidFill>
              </a:rPr>
              <a:t>frame.pack() </a:t>
            </a:r>
          </a:p>
          <a:p>
            <a:pPr>
              <a:lnSpc>
                <a:spcPct val="90000"/>
              </a:lnSpc>
              <a:buFont typeface="Wingdings 2" pitchFamily="18" charset="2"/>
              <a:buNone/>
            </a:pPr>
            <a:endParaRPr lang="en-US" sz="1800" i="1" smtClean="0">
              <a:solidFill>
                <a:srgbClr val="000099"/>
              </a:solidFill>
            </a:endParaRPr>
          </a:p>
          <a:p>
            <a:pPr>
              <a:lnSpc>
                <a:spcPct val="90000"/>
              </a:lnSpc>
              <a:buFont typeface="Wingdings 2" pitchFamily="18" charset="2"/>
              <a:buNone/>
            </a:pPr>
            <a:r>
              <a:rPr lang="en-US" sz="1800" i="1" smtClean="0">
                <a:solidFill>
                  <a:srgbClr val="000099"/>
                </a:solidFill>
              </a:rPr>
              <a:t>root.mainloop() </a:t>
            </a:r>
          </a:p>
        </p:txBody>
      </p:sp>
      <p:sp>
        <p:nvSpPr>
          <p:cNvPr id="28676" name="Rectangle 4"/>
          <p:cNvSpPr>
            <a:spLocks noChangeArrowheads="1"/>
          </p:cNvSpPr>
          <p:nvPr/>
        </p:nvSpPr>
        <p:spPr bwMode="auto">
          <a:xfrm>
            <a:off x="5219700" y="1979613"/>
            <a:ext cx="3384550" cy="3560762"/>
          </a:xfrm>
          <a:prstGeom prst="rect">
            <a:avLst/>
          </a:prstGeom>
          <a:noFill/>
          <a:ln w="9525">
            <a:noFill/>
            <a:miter lim="800000"/>
            <a:headEnd/>
            <a:tailEnd/>
          </a:ln>
        </p:spPr>
        <p:txBody>
          <a:bodyPr anchor="ctr">
            <a:spAutoFit/>
          </a:bodyPr>
          <a:lstStyle/>
          <a:p>
            <a:pPr eaLnBrk="0" hangingPunct="0">
              <a:buFontTx/>
              <a:buChar char="•"/>
            </a:pPr>
            <a:r>
              <a:rPr lang="es-ES" sz="1200"/>
              <a:t>Una aplicación de Tkinter pasa la mayor parte de su tiempo dentro de un ciclo de eventos.</a:t>
            </a:r>
          </a:p>
          <a:p>
            <a:pPr eaLnBrk="0" hangingPunct="0">
              <a:buFontTx/>
              <a:buChar char="•"/>
            </a:pPr>
            <a:endParaRPr lang="es-ES" sz="1200"/>
          </a:p>
          <a:p>
            <a:pPr eaLnBrk="0" hangingPunct="0">
              <a:buFontTx/>
              <a:buChar char="•"/>
            </a:pPr>
            <a:r>
              <a:rPr lang="es-ES" sz="1200"/>
              <a:t>Los eventos pueden provenir de varias fuentes, incluyendo apretar teclas y operar con el ratón por parte del usuario, y volver a dibujar los eventos según los órdenes del gestor de ventanas (indirectamente causado por el usuario, en muchos casos).</a:t>
            </a:r>
          </a:p>
          <a:p>
            <a:pPr eaLnBrk="0" hangingPunct="0">
              <a:buFontTx/>
              <a:buChar char="•"/>
            </a:pPr>
            <a:endParaRPr lang="es-ES" sz="1200"/>
          </a:p>
          <a:p>
            <a:pPr eaLnBrk="0" hangingPunct="0">
              <a:buFontTx/>
              <a:buChar char="•"/>
            </a:pPr>
            <a:r>
              <a:rPr lang="es-ES" sz="1200"/>
              <a:t>Cada widget se puede enlazar con funciones de Python y métodos de los eventos.</a:t>
            </a:r>
            <a:endParaRPr lang="en-US" sz="1200"/>
          </a:p>
          <a:p>
            <a:pPr eaLnBrk="0" hangingPunct="0"/>
            <a:endParaRPr lang="en-US" sz="1200" i="1">
              <a:solidFill>
                <a:srgbClr val="000099"/>
              </a:solidFill>
            </a:endParaRPr>
          </a:p>
          <a:p>
            <a:pPr eaLnBrk="0" hangingPunct="0"/>
            <a:r>
              <a:rPr lang="en-US" sz="1200" i="1">
                <a:solidFill>
                  <a:srgbClr val="000099"/>
                </a:solidFill>
              </a:rPr>
              <a:t>widget.bind(event, handler)</a:t>
            </a:r>
            <a:r>
              <a:rPr lang="en-US" sz="1200"/>
              <a:t> </a:t>
            </a:r>
            <a:endParaRPr lang="es-ES_tradnl" sz="1200"/>
          </a:p>
          <a:p>
            <a:pPr eaLnBrk="0" hangingPunct="0">
              <a:buFontTx/>
              <a:buChar char="•"/>
            </a:pPr>
            <a:endParaRPr lang="es-ES_tradnl" sz="1200"/>
          </a:p>
          <a:p>
            <a:pPr eaLnBrk="0" hangingPunct="0">
              <a:buFontTx/>
              <a:buChar char="•"/>
            </a:pPr>
            <a:endParaRPr lang="es-ES_tradnl" sz="1200"/>
          </a:p>
        </p:txBody>
      </p:sp>
      <p:pic>
        <p:nvPicPr>
          <p:cNvPr id="28678" name="Picture 6"/>
          <p:cNvPicPr>
            <a:picLocks noChangeAspect="1" noChangeArrowheads="1"/>
          </p:cNvPicPr>
          <p:nvPr/>
        </p:nvPicPr>
        <p:blipFill>
          <a:blip r:embed="rId3" cstate="print"/>
          <a:srcRect l="42513" t="29524" r="47449" b="57927"/>
          <a:stretch>
            <a:fillRect/>
          </a:stretch>
        </p:blipFill>
        <p:spPr bwMode="auto">
          <a:xfrm>
            <a:off x="7667625" y="549275"/>
            <a:ext cx="863600" cy="863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Formatos de eventos </a:t>
            </a:r>
          </a:p>
        </p:txBody>
      </p:sp>
      <p:graphicFrame>
        <p:nvGraphicFramePr>
          <p:cNvPr id="30743" name="Group 23"/>
          <p:cNvGraphicFramePr>
            <a:graphicFrameLocks noGrp="1"/>
          </p:cNvGraphicFramePr>
          <p:nvPr>
            <p:ph idx="4294967295"/>
          </p:nvPr>
        </p:nvGraphicFramePr>
        <p:xfrm>
          <a:off x="500063" y="1643063"/>
          <a:ext cx="8183562" cy="4003675"/>
        </p:xfrm>
        <a:graphic>
          <a:graphicData uri="http://schemas.openxmlformats.org/drawingml/2006/table">
            <a:tbl>
              <a:tblPr/>
              <a:tblGrid>
                <a:gridCol w="1550987"/>
                <a:gridCol w="6632575"/>
              </a:tblGrid>
              <a:tr h="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Evento</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Descripción</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347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200" b="0" i="0" u="none" strike="noStrike" cap="none" normalizeH="0" baseline="0" smtClean="0">
                          <a:ln>
                            <a:noFill/>
                          </a:ln>
                          <a:solidFill>
                            <a:schemeClr val="hlink"/>
                          </a:solidFill>
                          <a:effectLst/>
                          <a:latin typeface="Arial Unicode MS" pitchFamily="34" charset="-128"/>
                        </a:rPr>
                        <a:t>&lt;Button-1&gt;</a:t>
                      </a:r>
                      <a:endParaRPr kumimoji="0" lang="es-ES_tradnl" sz="2000" b="0" i="0" u="none" strike="noStrike" cap="none" normalizeH="0" baseline="0" smtClean="0">
                        <a:ln>
                          <a:noFill/>
                        </a:ln>
                        <a:solidFill>
                          <a:schemeClr val="hlink"/>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just" defTabSz="914400" rtl="0" eaLnBrk="0" fontAlgn="base" latinLnBrk="0" hangingPunct="0">
                        <a:lnSpc>
                          <a:spcPct val="100000"/>
                        </a:lnSpc>
                        <a:spcBef>
                          <a:spcPct val="0"/>
                        </a:spcBef>
                        <a:spcAft>
                          <a:spcPct val="0"/>
                        </a:spcAft>
                        <a:buClrTx/>
                        <a:buSzTx/>
                        <a:buFontTx/>
                        <a:buNone/>
                        <a:tabLst/>
                      </a:pPr>
                      <a:r>
                        <a:rPr kumimoji="0" lang="es-ES" sz="1500" b="0" i="0" u="none" strike="noStrike" cap="none" normalizeH="0" baseline="0" smtClean="0">
                          <a:ln>
                            <a:noFill/>
                          </a:ln>
                          <a:solidFill>
                            <a:schemeClr val="tx1"/>
                          </a:solidFill>
                          <a:effectLst/>
                          <a:latin typeface="Times New Roman" pitchFamily="18" charset="0"/>
                          <a:cs typeface="Times New Roman" pitchFamily="18" charset="0"/>
                        </a:rPr>
                        <a:t>Un botón del ratón se pulsa sobre el widget. El botón 1 es el botón más a la izquierda, el botón 2 es el botón central (donde esté disponible), y el botón 3, el botón más a la derecha. Cuando se presiona un botón del ratón sobre un widget, Tkinter automáticamente recibe el puntero del ratón, y los eventos del ratón seran enviados al widget en curso, siempre y cuando el botón se mantiene pulsado. La posición actual del puntero del ratón (en relación con el widget) se presenta en los atributos x e y del objeto de evento que se pasa al método callback. Se puede utilizar ButtonPress en lugar de Button.  &lt;Button-1&gt;, &lt;ButtonPress-1&gt;, y &lt;1&gt; son todos sinónimos. </a:t>
                      </a:r>
                      <a:endParaRPr kumimoji="0" lang="es-ES_tradnl" sz="15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200" b="0" i="0" u="none" strike="noStrike" cap="none" normalizeH="0" baseline="0" smtClean="0">
                          <a:ln>
                            <a:noFill/>
                          </a:ln>
                          <a:solidFill>
                            <a:schemeClr val="hlink"/>
                          </a:solidFill>
                          <a:effectLst/>
                          <a:latin typeface="Arial Unicode MS" pitchFamily="34" charset="-128"/>
                        </a:rPr>
                        <a:t>&lt;B1-Motion&gt;</a:t>
                      </a:r>
                      <a:endParaRPr kumimoji="0" lang="es-ES_tradnl" sz="2000" b="0" i="0" u="none" strike="noStrike" cap="none" normalizeH="0" baseline="0" smtClean="0">
                        <a:ln>
                          <a:noFill/>
                        </a:ln>
                        <a:solidFill>
                          <a:schemeClr val="hlink"/>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just" defTabSz="914400" rtl="0" eaLnBrk="0" fontAlgn="base" latinLnBrk="0" hangingPunct="0">
                        <a:lnSpc>
                          <a:spcPct val="100000"/>
                        </a:lnSpc>
                        <a:spcBef>
                          <a:spcPct val="0"/>
                        </a:spcBef>
                        <a:spcAft>
                          <a:spcPct val="0"/>
                        </a:spcAft>
                        <a:buClrTx/>
                        <a:buSzTx/>
                        <a:buFontTx/>
                        <a:buNone/>
                        <a:tabLst/>
                      </a:pPr>
                      <a:r>
                        <a:rPr kumimoji="0" lang="es-ES" sz="1500" b="0" i="0" u="none" strike="noStrike" cap="none" normalizeH="0" baseline="0" smtClean="0">
                          <a:ln>
                            <a:noFill/>
                          </a:ln>
                          <a:solidFill>
                            <a:schemeClr val="tx1"/>
                          </a:solidFill>
                          <a:effectLst/>
                          <a:latin typeface="Times New Roman" pitchFamily="18" charset="0"/>
                          <a:cs typeface="Times New Roman" pitchFamily="18" charset="0"/>
                        </a:rPr>
                        <a:t>El ratón se mueve, con el botón B1 del ratón presionado (B2 para usar el botón central, B3 para el botón de la derecha). La posición actual del puntero del ratón se presenta en los atributos x e y del objeto de evento que se pasa al método de callback.  </a:t>
                      </a:r>
                      <a:endParaRPr kumimoji="0" lang="es-ES_tradnl" sz="15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200" b="0" i="0" u="none" strike="noStrike" cap="none" normalizeH="0" baseline="0" smtClean="0">
                          <a:ln>
                            <a:noFill/>
                          </a:ln>
                          <a:solidFill>
                            <a:schemeClr val="hlink"/>
                          </a:solidFill>
                          <a:effectLst/>
                          <a:latin typeface="Arial Unicode MS" pitchFamily="34" charset="-128"/>
                        </a:rPr>
                        <a:t>&lt;ButtonRelease-1&gt;</a:t>
                      </a:r>
                      <a:endParaRPr kumimoji="0" lang="es-ES_tradnl" sz="2000" b="0" i="0" u="none" strike="noStrike" cap="none" normalizeH="0" baseline="0" smtClean="0">
                        <a:ln>
                          <a:noFill/>
                        </a:ln>
                        <a:solidFill>
                          <a:schemeClr val="hlink"/>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just" defTabSz="914400" rtl="0" eaLnBrk="0" fontAlgn="base" latinLnBrk="0" hangingPunct="0">
                        <a:lnSpc>
                          <a:spcPct val="100000"/>
                        </a:lnSpc>
                        <a:spcBef>
                          <a:spcPct val="0"/>
                        </a:spcBef>
                        <a:spcAft>
                          <a:spcPct val="0"/>
                        </a:spcAft>
                        <a:buClrTx/>
                        <a:buSzTx/>
                        <a:buFontTx/>
                        <a:buNone/>
                        <a:tabLst/>
                      </a:pPr>
                      <a:r>
                        <a:rPr kumimoji="0" lang="es-ES_tradnl" sz="1500" b="0" i="0" u="none" strike="noStrike" cap="none" normalizeH="0" baseline="0" smtClean="0">
                          <a:ln>
                            <a:noFill/>
                          </a:ln>
                          <a:solidFill>
                            <a:schemeClr val="tx1"/>
                          </a:solidFill>
                          <a:effectLst/>
                          <a:latin typeface="Times New Roman" pitchFamily="18" charset="0"/>
                          <a:cs typeface="Times New Roman" pitchFamily="18" charset="0"/>
                        </a:rPr>
                        <a:t>Botón 1 h</a:t>
                      </a:r>
                      <a:r>
                        <a:rPr kumimoji="0" lang="es-ES" sz="1500" b="0" i="0" u="none" strike="noStrike" cap="none" normalizeH="0" baseline="0" smtClean="0">
                          <a:ln>
                            <a:noFill/>
                          </a:ln>
                          <a:solidFill>
                            <a:schemeClr val="tx1"/>
                          </a:solidFill>
                          <a:effectLst/>
                          <a:latin typeface="Times New Roman" pitchFamily="18" charset="0"/>
                          <a:cs typeface="Times New Roman" pitchFamily="18" charset="0"/>
                        </a:rPr>
                        <a:t>a sido dejado. La posición actual del puntero del ratón se presenta en los atributos x e y del objeto de evento que se pasa al</a:t>
                      </a:r>
                      <a:r>
                        <a:rPr kumimoji="0" lang="es-ES_tradnl" sz="1500" b="0" i="0" u="none" strike="noStrike" cap="none" normalizeH="0" baseline="0" smtClean="0">
                          <a:ln>
                            <a:noFill/>
                          </a:ln>
                          <a:solidFill>
                            <a:schemeClr val="tx1"/>
                          </a:solidFill>
                          <a:effectLst/>
                          <a:latin typeface="Times New Roman" pitchFamily="18" charset="0"/>
                          <a:cs typeface="Times New Roman" pitchFamily="18" charset="0"/>
                        </a:rPr>
                        <a:t> método de callback.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Ventanas de aplicación</a:t>
            </a:r>
          </a:p>
        </p:txBody>
      </p:sp>
      <p:sp>
        <p:nvSpPr>
          <p:cNvPr id="31747" name="Rectangle 3"/>
          <p:cNvSpPr>
            <a:spLocks noGrp="1"/>
          </p:cNvSpPr>
          <p:nvPr>
            <p:ph type="body" idx="4294967295"/>
          </p:nvPr>
        </p:nvSpPr>
        <p:spPr/>
        <p:txBody>
          <a:bodyPr/>
          <a:lstStyle/>
          <a:p>
            <a:pPr>
              <a:buFont typeface="Wingdings 2" pitchFamily="18" charset="2"/>
              <a:buNone/>
            </a:pPr>
            <a:r>
              <a:rPr lang="es-ES" sz="2000" smtClean="0"/>
              <a:t>Si se necesita crear ventanas adicionales, se puede utilizar el widget Toplevel. Simplemente crea una nueva ventana en la pantalla, una ventana que se ve y se comporta de forma muy parecida a la ventana raíz original:</a:t>
            </a:r>
          </a:p>
          <a:p>
            <a:pPr>
              <a:buFont typeface="Wingdings 2" pitchFamily="18" charset="2"/>
              <a:buNone/>
            </a:pPr>
            <a:endParaRPr lang="es-ES" sz="2000" smtClean="0"/>
          </a:p>
          <a:p>
            <a:pPr>
              <a:buFont typeface="Wingdings 2" pitchFamily="18" charset="2"/>
              <a:buNone/>
            </a:pPr>
            <a:r>
              <a:rPr lang="en-US" sz="2000" i="1" smtClean="0">
                <a:solidFill>
                  <a:srgbClr val="6666FF"/>
                </a:solidFill>
              </a:rPr>
              <a:t>from Tkinter import * </a:t>
            </a:r>
          </a:p>
          <a:p>
            <a:pPr>
              <a:buFont typeface="Wingdings 2" pitchFamily="18" charset="2"/>
              <a:buNone/>
            </a:pPr>
            <a:r>
              <a:rPr lang="en-US" sz="2000" i="1" smtClean="0">
                <a:solidFill>
                  <a:srgbClr val="6666FF"/>
                </a:solidFill>
              </a:rPr>
              <a:t>root = Tk() # create root window contents... </a:t>
            </a:r>
          </a:p>
          <a:p>
            <a:pPr>
              <a:buFont typeface="Wingdings 2" pitchFamily="18" charset="2"/>
              <a:buNone/>
            </a:pPr>
            <a:r>
              <a:rPr lang="en-US" sz="2000" i="1" smtClean="0">
                <a:solidFill>
                  <a:srgbClr val="6666FF"/>
                </a:solidFill>
              </a:rPr>
              <a:t>top = Toplevel() # create top window contents... </a:t>
            </a:r>
          </a:p>
          <a:p>
            <a:pPr>
              <a:buFont typeface="Wingdings 2" pitchFamily="18" charset="2"/>
              <a:buNone/>
            </a:pPr>
            <a:r>
              <a:rPr lang="en-US" sz="2000" i="1" smtClean="0">
                <a:solidFill>
                  <a:srgbClr val="6666FF"/>
                </a:solidFill>
              </a:rPr>
              <a:t>root.mainloop() </a:t>
            </a:r>
          </a:p>
          <a:p>
            <a:pPr>
              <a:buFont typeface="Wingdings 2" pitchFamily="18" charset="2"/>
              <a:buNone/>
            </a:pPr>
            <a:endParaRPr lang="en-US" sz="2000" i="1" smtClean="0">
              <a:solidFill>
                <a:srgbClr val="6666FF"/>
              </a:solidFill>
            </a:endParaRPr>
          </a:p>
          <a:p>
            <a:pPr>
              <a:buFont typeface="Wingdings 2" pitchFamily="18" charset="2"/>
              <a:buNone/>
            </a:pPr>
            <a:r>
              <a:rPr lang="en-US" sz="2000" i="1" smtClean="0"/>
              <a:t>Toplevel se visualiza automáticamente por el gestor de ventanas</a:t>
            </a:r>
            <a:r>
              <a:rPr lang="en-US" sz="2000" smtClean="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Menus</a:t>
            </a:r>
          </a:p>
        </p:txBody>
      </p:sp>
      <p:sp>
        <p:nvSpPr>
          <p:cNvPr id="32771" name="Rectangle 3"/>
          <p:cNvSpPr>
            <a:spLocks noGrp="1"/>
          </p:cNvSpPr>
          <p:nvPr>
            <p:ph type="body" idx="4294967295"/>
          </p:nvPr>
        </p:nvSpPr>
        <p:spPr/>
        <p:txBody>
          <a:bodyPr/>
          <a:lstStyle/>
          <a:p>
            <a:pPr>
              <a:buFont typeface="Wingdings 2" pitchFamily="18" charset="2"/>
              <a:buNone/>
            </a:pPr>
            <a:r>
              <a:rPr lang="es-ES" smtClean="0"/>
              <a:t>Para crear un menú, se crea una instancia de la clase Menu, y se utilizan métodos para añadir entradas a la misma:</a:t>
            </a:r>
          </a:p>
          <a:p>
            <a:pPr>
              <a:buFont typeface="Wingdings 2" pitchFamily="18" charset="2"/>
              <a:buNone/>
            </a:pPr>
            <a:r>
              <a:rPr lang="en-US" smtClean="0">
                <a:solidFill>
                  <a:srgbClr val="6666FF"/>
                </a:solidFill>
              </a:rPr>
              <a:t>add_command(label=string, command=callback)</a:t>
            </a:r>
            <a:r>
              <a:rPr lang="en-US" smtClean="0"/>
              <a:t> </a:t>
            </a:r>
          </a:p>
          <a:p>
            <a:pPr>
              <a:buFont typeface="Wingdings 2" pitchFamily="18" charset="2"/>
              <a:buNone/>
            </a:pPr>
            <a:r>
              <a:rPr lang="es-ES" smtClean="0"/>
              <a:t>	- añade una entrada en el menú normal.</a:t>
            </a:r>
          </a:p>
          <a:p>
            <a:pPr>
              <a:buFont typeface="Wingdings 2" pitchFamily="18" charset="2"/>
              <a:buNone/>
            </a:pPr>
            <a:r>
              <a:rPr lang="en-US" smtClean="0">
                <a:solidFill>
                  <a:srgbClr val="6666FF"/>
                </a:solidFill>
              </a:rPr>
              <a:t>add_separator()</a:t>
            </a:r>
            <a:r>
              <a:rPr lang="en-US" smtClean="0"/>
              <a:t> </a:t>
            </a:r>
            <a:r>
              <a:rPr lang="es-ES" smtClean="0"/>
              <a:t>añade una línea de separación. Esto se utiliza para las entradas del menú de grupo.</a:t>
            </a:r>
            <a:endParaRPr lang="en-US" smtClean="0"/>
          </a:p>
          <a:p>
            <a:pPr>
              <a:buFont typeface="Wingdings 2" pitchFamily="18" charset="2"/>
              <a:buNone/>
            </a:pPr>
            <a:r>
              <a:rPr lang="en-US" smtClean="0">
                <a:solidFill>
                  <a:srgbClr val="6666FF"/>
                </a:solidFill>
              </a:rPr>
              <a:t>add_cascade(label=string, menu=menu instance)</a:t>
            </a:r>
            <a:r>
              <a:rPr lang="en-US" smtClean="0"/>
              <a:t> </a:t>
            </a:r>
            <a:r>
              <a:rPr lang="es-ES" smtClean="0"/>
              <a:t>añade un submenú (otro ejemplo de menú). Esto es o bien un menú pulldown o un menú fold-out, dependiendo del widget padre.</a:t>
            </a:r>
            <a:endParaRPr lang="en-US" smtClean="0"/>
          </a:p>
          <a:p>
            <a:pPr>
              <a:buFont typeface="Wingdings 2" pitchFamily="18" charset="2"/>
              <a:buNone/>
            </a:pPr>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bwMode="auto">
          <a:xfrm>
            <a:off x="500063" y="571500"/>
            <a:ext cx="8183562" cy="554038"/>
          </a:xfrm>
          <a:noFill/>
        </p:spPr>
        <p:txBody>
          <a:bodyPr wrap="square" lIns="91440" tIns="45720" rIns="91440" bIns="45720" numCol="1" anchorCtr="0" compatLnSpc="1">
            <a:prstTxWarp prst="textNoShape">
              <a:avLst/>
            </a:prstTxWarp>
          </a:bodyPr>
          <a:lstStyle/>
          <a:p>
            <a:r>
              <a:rPr lang="en-US" sz="2800" smtClean="0">
                <a:effectLst/>
              </a:rPr>
              <a:t>Creando un pequeño menu </a:t>
            </a:r>
          </a:p>
        </p:txBody>
      </p:sp>
      <p:sp>
        <p:nvSpPr>
          <p:cNvPr id="33795" name="Rectangle 3"/>
          <p:cNvSpPr>
            <a:spLocks noGrp="1"/>
          </p:cNvSpPr>
          <p:nvPr>
            <p:ph type="body" idx="4294967295"/>
          </p:nvPr>
        </p:nvSpPr>
        <p:spPr>
          <a:xfrm>
            <a:off x="500063" y="1125538"/>
            <a:ext cx="8183562" cy="5256212"/>
          </a:xfrm>
        </p:spPr>
        <p:txBody>
          <a:bodyPr/>
          <a:lstStyle/>
          <a:p>
            <a:pPr>
              <a:lnSpc>
                <a:spcPct val="80000"/>
              </a:lnSpc>
              <a:buFont typeface="Wingdings 2" pitchFamily="18" charset="2"/>
              <a:buNone/>
            </a:pPr>
            <a:r>
              <a:rPr lang="en-US" sz="1600" i="1" smtClean="0">
                <a:solidFill>
                  <a:srgbClr val="000099"/>
                </a:solidFill>
              </a:rPr>
              <a:t># File: menu1.py </a:t>
            </a:r>
          </a:p>
          <a:p>
            <a:pPr>
              <a:lnSpc>
                <a:spcPct val="80000"/>
              </a:lnSpc>
              <a:buFont typeface="Wingdings 2" pitchFamily="18" charset="2"/>
              <a:buNone/>
            </a:pPr>
            <a:r>
              <a:rPr lang="en-US" sz="1600" i="1" smtClean="0">
                <a:solidFill>
                  <a:srgbClr val="000099"/>
                </a:solidFill>
              </a:rPr>
              <a:t>from Tkinter import * </a:t>
            </a:r>
          </a:p>
          <a:p>
            <a:pPr>
              <a:lnSpc>
                <a:spcPct val="80000"/>
              </a:lnSpc>
              <a:buFont typeface="Wingdings 2" pitchFamily="18" charset="2"/>
              <a:buNone/>
            </a:pPr>
            <a:r>
              <a:rPr lang="en-US" sz="1600" i="1" smtClean="0">
                <a:solidFill>
                  <a:srgbClr val="000099"/>
                </a:solidFill>
              </a:rPr>
              <a:t>def callback(): </a:t>
            </a:r>
          </a:p>
          <a:p>
            <a:pPr lvl="1">
              <a:lnSpc>
                <a:spcPct val="80000"/>
              </a:lnSpc>
              <a:buFont typeface="Verdana" pitchFamily="34" charset="0"/>
              <a:buNone/>
            </a:pPr>
            <a:r>
              <a:rPr lang="en-US" sz="1400" i="1" smtClean="0">
                <a:solidFill>
                  <a:srgbClr val="000099"/>
                </a:solidFill>
              </a:rPr>
              <a:t>print "called the callback!" </a:t>
            </a:r>
          </a:p>
          <a:p>
            <a:pPr lvl="1">
              <a:lnSpc>
                <a:spcPct val="80000"/>
              </a:lnSpc>
              <a:buFont typeface="Verdana" pitchFamily="34" charset="0"/>
              <a:buNone/>
            </a:pPr>
            <a:endParaRPr lang="en-US" sz="1400" i="1" smtClean="0">
              <a:solidFill>
                <a:srgbClr val="000099"/>
              </a:solidFill>
            </a:endParaRPr>
          </a:p>
          <a:p>
            <a:pPr>
              <a:lnSpc>
                <a:spcPct val="80000"/>
              </a:lnSpc>
              <a:buFont typeface="Wingdings 2" pitchFamily="18" charset="2"/>
              <a:buNone/>
            </a:pPr>
            <a:r>
              <a:rPr lang="en-US" sz="1600" i="1" smtClean="0">
                <a:solidFill>
                  <a:srgbClr val="000099"/>
                </a:solidFill>
              </a:rPr>
              <a:t>root = Tk() </a:t>
            </a:r>
          </a:p>
          <a:p>
            <a:pPr>
              <a:lnSpc>
                <a:spcPct val="80000"/>
              </a:lnSpc>
              <a:buFont typeface="Wingdings 2" pitchFamily="18" charset="2"/>
              <a:buNone/>
            </a:pPr>
            <a:r>
              <a:rPr lang="en-US" sz="1600" i="1" smtClean="0">
                <a:solidFill>
                  <a:srgbClr val="000099"/>
                </a:solidFill>
              </a:rPr>
              <a:t># create a menu </a:t>
            </a:r>
          </a:p>
          <a:p>
            <a:pPr>
              <a:lnSpc>
                <a:spcPct val="80000"/>
              </a:lnSpc>
              <a:buFont typeface="Wingdings 2" pitchFamily="18" charset="2"/>
              <a:buNone/>
            </a:pPr>
            <a:r>
              <a:rPr lang="en-US" sz="1600" i="1" smtClean="0">
                <a:solidFill>
                  <a:srgbClr val="000099"/>
                </a:solidFill>
              </a:rPr>
              <a:t>menu = Menu(root)</a:t>
            </a:r>
          </a:p>
          <a:p>
            <a:pPr>
              <a:lnSpc>
                <a:spcPct val="80000"/>
              </a:lnSpc>
              <a:buFont typeface="Wingdings 2" pitchFamily="18" charset="2"/>
              <a:buNone/>
            </a:pPr>
            <a:r>
              <a:rPr lang="en-US" sz="1600" i="1" smtClean="0">
                <a:solidFill>
                  <a:srgbClr val="000099"/>
                </a:solidFill>
              </a:rPr>
              <a:t>root.config(menu=menu) # attach to the root, no pack()!, automatically displayed by Tkinter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filemenu = Menu(menu) # create a new Menu instance </a:t>
            </a:r>
          </a:p>
          <a:p>
            <a:pPr>
              <a:lnSpc>
                <a:spcPct val="80000"/>
              </a:lnSpc>
              <a:buFont typeface="Wingdings 2" pitchFamily="18" charset="2"/>
              <a:buNone/>
            </a:pPr>
            <a:r>
              <a:rPr lang="en-US" sz="1600" i="1" smtClean="0">
                <a:solidFill>
                  <a:srgbClr val="000099"/>
                </a:solidFill>
              </a:rPr>
              <a:t>menu.add_cascade(label="File", menu=filemenu) # make it a pulldown menu </a:t>
            </a:r>
          </a:p>
          <a:p>
            <a:pPr>
              <a:lnSpc>
                <a:spcPct val="80000"/>
              </a:lnSpc>
              <a:buFont typeface="Wingdings 2" pitchFamily="18" charset="2"/>
              <a:buNone/>
            </a:pPr>
            <a:r>
              <a:rPr lang="en-US" sz="1600" i="1" smtClean="0">
                <a:solidFill>
                  <a:srgbClr val="000099"/>
                </a:solidFill>
              </a:rPr>
              <a:t>filemenu.add_command(label="New", command=callback) # add commands to the menu </a:t>
            </a:r>
          </a:p>
          <a:p>
            <a:pPr>
              <a:lnSpc>
                <a:spcPct val="80000"/>
              </a:lnSpc>
              <a:buFont typeface="Wingdings 2" pitchFamily="18" charset="2"/>
              <a:buNone/>
            </a:pPr>
            <a:r>
              <a:rPr lang="en-US" sz="1600" i="1" smtClean="0">
                <a:solidFill>
                  <a:srgbClr val="000099"/>
                </a:solidFill>
              </a:rPr>
              <a:t>filemenu.add_command(label="Open...", command=callback) </a:t>
            </a:r>
          </a:p>
          <a:p>
            <a:pPr>
              <a:lnSpc>
                <a:spcPct val="80000"/>
              </a:lnSpc>
              <a:buFont typeface="Wingdings 2" pitchFamily="18" charset="2"/>
              <a:buNone/>
            </a:pPr>
            <a:r>
              <a:rPr lang="en-US" sz="1600" i="1" smtClean="0">
                <a:solidFill>
                  <a:srgbClr val="000099"/>
                </a:solidFill>
              </a:rPr>
              <a:t>filemenu.add_separator() #add a line between the file commands and the exit command </a:t>
            </a:r>
          </a:p>
          <a:p>
            <a:pPr>
              <a:lnSpc>
                <a:spcPct val="80000"/>
              </a:lnSpc>
              <a:buFont typeface="Wingdings 2" pitchFamily="18" charset="2"/>
              <a:buNone/>
            </a:pPr>
            <a:r>
              <a:rPr lang="en-US" sz="1600" i="1" smtClean="0">
                <a:solidFill>
                  <a:srgbClr val="000099"/>
                </a:solidFill>
              </a:rPr>
              <a:t>filemenu.add_command(label="Exit", command=callback)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helpmenu = Menu(menu) </a:t>
            </a:r>
          </a:p>
          <a:p>
            <a:pPr>
              <a:lnSpc>
                <a:spcPct val="80000"/>
              </a:lnSpc>
              <a:buFont typeface="Wingdings 2" pitchFamily="18" charset="2"/>
              <a:buNone/>
            </a:pPr>
            <a:r>
              <a:rPr lang="en-US" sz="1600" i="1" smtClean="0">
                <a:solidFill>
                  <a:srgbClr val="000099"/>
                </a:solidFill>
              </a:rPr>
              <a:t>menu.add_cascade(label="Help", menu=helpmenu) </a:t>
            </a:r>
          </a:p>
          <a:p>
            <a:pPr>
              <a:lnSpc>
                <a:spcPct val="80000"/>
              </a:lnSpc>
              <a:buFont typeface="Wingdings 2" pitchFamily="18" charset="2"/>
              <a:buNone/>
            </a:pPr>
            <a:r>
              <a:rPr lang="en-US" sz="1600" i="1" smtClean="0">
                <a:solidFill>
                  <a:srgbClr val="000099"/>
                </a:solidFill>
              </a:rPr>
              <a:t>helpmenu.add_command(label="About...", command=callback)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mainloop() </a:t>
            </a:r>
          </a:p>
        </p:txBody>
      </p:sp>
      <p:pic>
        <p:nvPicPr>
          <p:cNvPr id="33796" name="Picture 4"/>
          <p:cNvPicPr>
            <a:picLocks noChangeAspect="1" noChangeArrowheads="1"/>
          </p:cNvPicPr>
          <p:nvPr/>
        </p:nvPicPr>
        <p:blipFill>
          <a:blip r:embed="rId3" cstate="print"/>
          <a:srcRect l="58464" t="30257" r="25000" b="49072"/>
          <a:stretch>
            <a:fillRect/>
          </a:stretch>
        </p:blipFill>
        <p:spPr bwMode="auto">
          <a:xfrm>
            <a:off x="6227763" y="620713"/>
            <a:ext cx="2016125" cy="2016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bwMode="auto">
          <a:xfrm>
            <a:off x="500063" y="571500"/>
            <a:ext cx="8183562" cy="481013"/>
          </a:xfrm>
          <a:noFill/>
        </p:spPr>
        <p:txBody>
          <a:bodyPr wrap="square" lIns="91440" tIns="45720" rIns="91440" bIns="45720" numCol="1" anchorCtr="0" compatLnSpc="1">
            <a:prstTxWarp prst="textNoShape">
              <a:avLst/>
            </a:prstTxWarp>
          </a:bodyPr>
          <a:lstStyle/>
          <a:p>
            <a:r>
              <a:rPr lang="en-US" sz="2800" smtClean="0">
                <a:effectLst/>
              </a:rPr>
              <a:t>Toolbars</a:t>
            </a:r>
          </a:p>
        </p:txBody>
      </p:sp>
      <p:sp>
        <p:nvSpPr>
          <p:cNvPr id="34819" name="Rectangle 3"/>
          <p:cNvSpPr>
            <a:spLocks noGrp="1"/>
          </p:cNvSpPr>
          <p:nvPr>
            <p:ph type="body" idx="4294967295"/>
          </p:nvPr>
        </p:nvSpPr>
        <p:spPr>
          <a:xfrm>
            <a:off x="323850" y="1211263"/>
            <a:ext cx="8183563" cy="4738687"/>
          </a:xfrm>
        </p:spPr>
        <p:txBody>
          <a:bodyPr/>
          <a:lstStyle/>
          <a:p>
            <a:pPr>
              <a:lnSpc>
                <a:spcPct val="80000"/>
              </a:lnSpc>
              <a:buFont typeface="Wingdings 2" pitchFamily="18" charset="2"/>
              <a:buNone/>
            </a:pPr>
            <a:r>
              <a:rPr lang="en-US" sz="1600" i="1" smtClean="0">
                <a:solidFill>
                  <a:srgbClr val="000099"/>
                </a:solidFill>
              </a:rPr>
              <a:t># File: toolbar1.py </a:t>
            </a:r>
          </a:p>
          <a:p>
            <a:pPr>
              <a:lnSpc>
                <a:spcPct val="80000"/>
              </a:lnSpc>
              <a:buFont typeface="Wingdings 2" pitchFamily="18" charset="2"/>
              <a:buNone/>
            </a:pPr>
            <a:r>
              <a:rPr lang="en-US" sz="1600" i="1" smtClean="0">
                <a:solidFill>
                  <a:srgbClr val="000099"/>
                </a:solidFill>
              </a:rPr>
              <a:t>from Tkinter import *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root = Tk()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def callback(): </a:t>
            </a:r>
          </a:p>
          <a:p>
            <a:pPr lvl="1">
              <a:lnSpc>
                <a:spcPct val="80000"/>
              </a:lnSpc>
              <a:buFont typeface="Verdana" pitchFamily="34" charset="0"/>
              <a:buNone/>
            </a:pPr>
            <a:r>
              <a:rPr lang="en-US" sz="1600" i="1" smtClean="0">
                <a:solidFill>
                  <a:srgbClr val="000099"/>
                </a:solidFill>
              </a:rPr>
              <a:t>print "called the callback!"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 create a toolbar </a:t>
            </a:r>
          </a:p>
          <a:p>
            <a:pPr>
              <a:lnSpc>
                <a:spcPct val="80000"/>
              </a:lnSpc>
              <a:buFont typeface="Wingdings 2" pitchFamily="18" charset="2"/>
              <a:buNone/>
            </a:pPr>
            <a:r>
              <a:rPr lang="en-US" sz="1600" i="1" smtClean="0">
                <a:solidFill>
                  <a:srgbClr val="000099"/>
                </a:solidFill>
              </a:rPr>
              <a:t>toolbar = Frame(root) #</a:t>
            </a:r>
            <a:r>
              <a:rPr lang="en-US" sz="1800" i="1" smtClean="0">
                <a:solidFill>
                  <a:srgbClr val="000099"/>
                </a:solidFill>
              </a:rPr>
              <a:t>use a Frame widget as the toolbar </a:t>
            </a:r>
            <a:endParaRPr lang="en-US" sz="1600" i="1" smtClean="0">
              <a:solidFill>
                <a:srgbClr val="000099"/>
              </a:solidFill>
            </a:endParaRP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b = Button(toolbar, text="new", width=6, command=callback) </a:t>
            </a:r>
          </a:p>
          <a:p>
            <a:pPr>
              <a:lnSpc>
                <a:spcPct val="80000"/>
              </a:lnSpc>
              <a:buFont typeface="Wingdings 2" pitchFamily="18" charset="2"/>
              <a:buNone/>
            </a:pPr>
            <a:r>
              <a:rPr lang="en-US" sz="1600" i="1" smtClean="0">
                <a:solidFill>
                  <a:srgbClr val="000099"/>
                </a:solidFill>
              </a:rPr>
              <a:t>b.pack(side=LEFT, padx=2, pady=2)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b = Button(toolbar, text="open", width=6, command=callback) </a:t>
            </a:r>
          </a:p>
          <a:p>
            <a:pPr>
              <a:lnSpc>
                <a:spcPct val="80000"/>
              </a:lnSpc>
              <a:buFont typeface="Wingdings 2" pitchFamily="18" charset="2"/>
              <a:buNone/>
            </a:pPr>
            <a:r>
              <a:rPr lang="en-US" sz="1600" i="1" smtClean="0">
                <a:solidFill>
                  <a:srgbClr val="000099"/>
                </a:solidFill>
              </a:rPr>
              <a:t>b.pack(side=LEFT, padx=2, pady=2)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toolbar.pack(side=TOP, fill=X)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mainloop() </a:t>
            </a:r>
          </a:p>
        </p:txBody>
      </p:sp>
      <p:pic>
        <p:nvPicPr>
          <p:cNvPr id="34820" name="Picture 4"/>
          <p:cNvPicPr>
            <a:picLocks noChangeAspect="1" noChangeArrowheads="1"/>
          </p:cNvPicPr>
          <p:nvPr/>
        </p:nvPicPr>
        <p:blipFill>
          <a:blip r:embed="rId3" cstate="print"/>
          <a:srcRect l="49010" t="70313" r="39780" b="23047"/>
          <a:stretch>
            <a:fillRect/>
          </a:stretch>
        </p:blipFill>
        <p:spPr bwMode="auto">
          <a:xfrm>
            <a:off x="6732588" y="765175"/>
            <a:ext cx="1366837" cy="6477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lstStyle/>
          <a:p>
            <a:pPr>
              <a:defRPr/>
            </a:pPr>
            <a:r>
              <a:rPr lang="es-ES" dirty="0" err="1" smtClean="0"/>
              <a:t>Conclusions</a:t>
            </a:r>
            <a:endParaRPr lang="es-ES" dirty="0"/>
          </a:p>
        </p:txBody>
      </p:sp>
      <p:sp>
        <p:nvSpPr>
          <p:cNvPr id="35843" name="2 Marcador de contenido"/>
          <p:cNvSpPr>
            <a:spLocks noGrp="1"/>
          </p:cNvSpPr>
          <p:nvPr>
            <p:ph idx="1"/>
          </p:nvPr>
        </p:nvSpPr>
        <p:spPr>
          <a:xfrm>
            <a:off x="500063" y="1571625"/>
            <a:ext cx="8183562" cy="4187825"/>
          </a:xfrm>
        </p:spPr>
        <p:txBody>
          <a:bodyPr/>
          <a:lstStyle/>
          <a:p>
            <a:r>
              <a:rPr lang="es-ES" sz="2000" smtClean="0"/>
              <a:t>La programación basada en eventos está basada en la gestión de un conjunto de eventos asíncronos que se guardan en una cola de eventos posibles. </a:t>
            </a:r>
          </a:p>
          <a:p>
            <a:pPr lvl="1"/>
            <a:r>
              <a:rPr lang="es-ES" sz="1800" smtClean="0"/>
              <a:t>A la medida que el entorno  interactúa, los eventos se generan y se añaden a la </a:t>
            </a:r>
            <a:r>
              <a:rPr lang="es-ES" smtClean="0"/>
              <a:t>cola y se gestionan por el gestor de eventos.</a:t>
            </a:r>
          </a:p>
          <a:p>
            <a:r>
              <a:rPr lang="es-ES" sz="2000" smtClean="0"/>
              <a:t>Tkinter proporciona las herramientas básicas de crear una GUI</a:t>
            </a:r>
          </a:p>
          <a:p>
            <a:r>
              <a:rPr lang="es-ES" sz="2000" smtClean="0"/>
              <a:t>Los widgets principales son: </a:t>
            </a:r>
            <a:r>
              <a:rPr lang="es-ES_tradnl" sz="2000" smtClean="0">
                <a:hlinkClick r:id="rId3"/>
              </a:rPr>
              <a:t>Button</a:t>
            </a:r>
            <a:r>
              <a:rPr lang="es-ES_tradnl" sz="2000" smtClean="0"/>
              <a:t>, C</a:t>
            </a:r>
            <a:r>
              <a:rPr lang="es-ES_tradnl" sz="2000" smtClean="0">
                <a:hlinkClick r:id="rId4"/>
              </a:rPr>
              <a:t>anvas</a:t>
            </a:r>
            <a:r>
              <a:rPr lang="es-ES_tradnl" sz="2000" smtClean="0"/>
              <a:t>, </a:t>
            </a:r>
            <a:r>
              <a:rPr lang="es-ES_tradnl" sz="2000" smtClean="0">
                <a:hlinkClick r:id="rId5"/>
              </a:rPr>
              <a:t>Checkbutton</a:t>
            </a:r>
            <a:r>
              <a:rPr lang="es-ES_tradnl" sz="2000" smtClean="0"/>
              <a:t>, </a:t>
            </a:r>
            <a:r>
              <a:rPr lang="es-ES_tradnl" sz="2000" smtClean="0">
                <a:hlinkClick r:id="rId6"/>
              </a:rPr>
              <a:t>Entry</a:t>
            </a:r>
            <a:r>
              <a:rPr lang="es-ES_tradnl" sz="2000" smtClean="0"/>
              <a:t>, </a:t>
            </a:r>
            <a:r>
              <a:rPr lang="es-ES_tradnl" sz="2000" smtClean="0">
                <a:hlinkClick r:id="rId7"/>
              </a:rPr>
              <a:t>Frame</a:t>
            </a:r>
            <a:r>
              <a:rPr lang="es-ES_tradnl" sz="2000" smtClean="0"/>
              <a:t>, </a:t>
            </a:r>
            <a:r>
              <a:rPr lang="es-ES_tradnl" sz="2000" smtClean="0">
                <a:hlinkClick r:id="rId8"/>
              </a:rPr>
              <a:t>Label</a:t>
            </a:r>
            <a:r>
              <a:rPr lang="es-ES_tradnl" sz="2000" smtClean="0"/>
              <a:t>, </a:t>
            </a:r>
            <a:r>
              <a:rPr lang="es-ES_tradnl" sz="2000" smtClean="0">
                <a:hlinkClick r:id="rId9"/>
              </a:rPr>
              <a:t>Listbox</a:t>
            </a:r>
            <a:r>
              <a:rPr lang="es-ES_tradnl" sz="2000" smtClean="0"/>
              <a:t>, </a:t>
            </a:r>
            <a:r>
              <a:rPr lang="es-ES_tradnl" sz="2000" smtClean="0">
                <a:hlinkClick r:id="rId10"/>
              </a:rPr>
              <a:t>Menu</a:t>
            </a:r>
            <a:r>
              <a:rPr lang="es-ES_tradnl" sz="2000" smtClean="0"/>
              <a:t>, </a:t>
            </a:r>
            <a:r>
              <a:rPr lang="es-ES_tradnl" sz="2000" smtClean="0">
                <a:hlinkClick r:id="rId11"/>
              </a:rPr>
              <a:t>Menubutton</a:t>
            </a:r>
            <a:r>
              <a:rPr lang="es-ES_tradnl" sz="2000" smtClean="0"/>
              <a:t>, </a:t>
            </a:r>
            <a:r>
              <a:rPr lang="es-ES_tradnl" sz="2000" smtClean="0">
                <a:hlinkClick r:id="rId12"/>
              </a:rPr>
              <a:t>Message</a:t>
            </a:r>
            <a:r>
              <a:rPr lang="es-ES_tradnl" sz="2000" smtClean="0"/>
              <a:t>, </a:t>
            </a:r>
            <a:r>
              <a:rPr lang="es-ES_tradnl" sz="2000" smtClean="0">
                <a:hlinkClick r:id="rId13"/>
              </a:rPr>
              <a:t>Radiobutton</a:t>
            </a:r>
            <a:r>
              <a:rPr lang="es-ES_tradnl" sz="2000" smtClean="0"/>
              <a:t>, </a:t>
            </a:r>
            <a:r>
              <a:rPr lang="es-ES_tradnl" sz="2000" smtClean="0">
                <a:hlinkClick r:id="rId14"/>
              </a:rPr>
              <a:t>Scale</a:t>
            </a:r>
            <a:r>
              <a:rPr lang="es-ES_tradnl" sz="2000" smtClean="0"/>
              <a:t>, </a:t>
            </a:r>
            <a:r>
              <a:rPr lang="es-ES_tradnl" sz="2000" smtClean="0">
                <a:hlinkClick r:id="rId15"/>
              </a:rPr>
              <a:t>Scrollbar</a:t>
            </a:r>
            <a:r>
              <a:rPr lang="es-ES_tradnl" sz="2000" smtClean="0"/>
              <a:t>, </a:t>
            </a:r>
            <a:r>
              <a:rPr lang="es-ES_tradnl" sz="2000" smtClean="0">
                <a:hlinkClick r:id="rId16"/>
              </a:rPr>
              <a:t>Text</a:t>
            </a:r>
            <a:r>
              <a:rPr lang="es-ES_tradnl" sz="2000" smtClean="0"/>
              <a:t>, </a:t>
            </a:r>
            <a:r>
              <a:rPr lang="es-ES_tradnl" sz="2000" smtClean="0">
                <a:hlinkClick r:id="rId17"/>
              </a:rPr>
              <a:t>Toplevel</a:t>
            </a:r>
            <a:endParaRPr lang="es-ES_tradnl" sz="2000" smtClean="0"/>
          </a:p>
          <a:p>
            <a:r>
              <a:rPr lang="es-ES_tradnl" sz="2000" smtClean="0"/>
              <a:t>Sintáxis basada en widgets masters (clases bases) y opciones</a:t>
            </a:r>
          </a:p>
          <a:p>
            <a:r>
              <a:rPr lang="es-ES_tradnl" sz="2000" smtClean="0"/>
              <a:t>Bucle principal que gestiona la ejecución de la aplicación</a:t>
            </a:r>
          </a:p>
          <a:p>
            <a:r>
              <a:rPr lang="es-ES_tradnl" sz="2000" smtClean="0"/>
              <a:t>Configuración y vinculaciones</a:t>
            </a:r>
          </a:p>
          <a:p>
            <a:endParaRPr lang="es-ES_tradnl" sz="2000" b="1" smtClean="0"/>
          </a:p>
          <a:p>
            <a:endParaRPr lang="es-ES_tradnl" sz="2000" b="1" smtClean="0"/>
          </a:p>
          <a:p>
            <a:endParaRPr lang="es-ES" sz="2000" smtClean="0"/>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6B28C33C-2F88-4450-96B9-560672D6ED5A}" type="slidenum">
              <a:rPr lang="es-ES_tradnl" smtClean="0"/>
              <a:pPr>
                <a:defRPr/>
              </a:pPr>
              <a:t>28</a:t>
            </a:fld>
            <a:endParaRPr lang="es-ES_tradn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2 Marcador de contenido"/>
          <p:cNvSpPr>
            <a:spLocks noGrp="1"/>
          </p:cNvSpPr>
          <p:nvPr>
            <p:ph idx="1"/>
          </p:nvPr>
        </p:nvSpPr>
        <p:spPr>
          <a:xfrm>
            <a:off x="500063" y="1571625"/>
            <a:ext cx="8183562" cy="4187825"/>
          </a:xfrm>
        </p:spPr>
        <p:txBody>
          <a:bodyPr/>
          <a:lstStyle/>
          <a:p>
            <a:r>
              <a:rPr lang="es-ES" sz="2000" dirty="0" smtClean="0"/>
              <a:t>En la informática, un </a:t>
            </a:r>
            <a:r>
              <a:rPr lang="es-ES" sz="2000" b="1" i="1" dirty="0" err="1" smtClean="0"/>
              <a:t>widget</a:t>
            </a:r>
            <a:r>
              <a:rPr lang="es-ES" sz="2000" dirty="0" smtClean="0"/>
              <a:t> es una pequeña aplicación o programa, usualmente presentado en archivos o ficheros pequeños que son ejecutados por un motor de </a:t>
            </a:r>
            <a:r>
              <a:rPr lang="es-ES" sz="2000" i="1" dirty="0" err="1" smtClean="0"/>
              <a:t>widgets</a:t>
            </a:r>
            <a:r>
              <a:rPr lang="es-ES" sz="2000" dirty="0" smtClean="0"/>
              <a:t> (</a:t>
            </a:r>
            <a:r>
              <a:rPr lang="es-ES" sz="2000" i="1" dirty="0" err="1" smtClean="0"/>
              <a:t>Widget</a:t>
            </a:r>
            <a:r>
              <a:rPr lang="es-ES" sz="2000" i="1" dirty="0" smtClean="0"/>
              <a:t> </a:t>
            </a:r>
            <a:r>
              <a:rPr lang="es-ES" sz="2000" i="1" dirty="0" err="1" smtClean="0"/>
              <a:t>Engine</a:t>
            </a:r>
            <a:r>
              <a:rPr lang="es-ES" sz="2000" i="1" dirty="0" smtClean="0"/>
              <a:t>)</a:t>
            </a:r>
            <a:r>
              <a:rPr lang="es-ES" sz="2000" dirty="0" smtClean="0"/>
              <a:t>. </a:t>
            </a:r>
          </a:p>
          <a:p>
            <a:endParaRPr lang="es-ES" sz="2000" dirty="0" smtClean="0"/>
          </a:p>
          <a:p>
            <a:pPr marL="742950" lvl="1" indent="-285750"/>
            <a:r>
              <a:rPr lang="es-ES" sz="1800" dirty="0" smtClean="0"/>
              <a:t>Entre sus objetivos están los de dar fácil acceso a funciones frecuentemente usadas y proveer información visual. </a:t>
            </a:r>
          </a:p>
          <a:p>
            <a:endParaRPr lang="es-ES" sz="2000" dirty="0" smtClean="0"/>
          </a:p>
          <a:p>
            <a:r>
              <a:rPr lang="es-ES" sz="2000" dirty="0" smtClean="0"/>
              <a:t>Sin embargo los </a:t>
            </a:r>
            <a:r>
              <a:rPr lang="es-ES" sz="2000" dirty="0" err="1" smtClean="0"/>
              <a:t>widgets</a:t>
            </a:r>
            <a:r>
              <a:rPr lang="es-ES" sz="2000" dirty="0" smtClean="0"/>
              <a:t> pueden hacer todo lo que la imaginación desee e interactuar con servicios e información distribuida en Internet; </a:t>
            </a:r>
          </a:p>
          <a:p>
            <a:pPr marL="742950" lvl="1" indent="-285750"/>
            <a:r>
              <a:rPr lang="es-ES" sz="1800" dirty="0" smtClean="0"/>
              <a:t>relojes en pantalla, notas, calculadoras, calendarios, agendas, juegos, ventanas con información del tiempo en su ciudad, etcétera.</a:t>
            </a:r>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ABB26D67-B1E5-4AAE-B72A-D0B29E672F27}" type="slidenum">
              <a:rPr lang="es-ES_tradnl" smtClean="0"/>
              <a:pPr>
                <a:defRPr/>
              </a:pPr>
              <a:t>3</a:t>
            </a:fld>
            <a:endParaRPr lang="es-ES_tradnl"/>
          </a:p>
        </p:txBody>
      </p:sp>
      <p:sp>
        <p:nvSpPr>
          <p:cNvPr id="3" name="1 Título"/>
          <p:cNvSpPr>
            <a:spLocks/>
          </p:cNvSpPr>
          <p:nvPr/>
        </p:nvSpPr>
        <p:spPr bwMode="auto">
          <a:xfrm>
            <a:off x="611188" y="404813"/>
            <a:ext cx="8183562" cy="863600"/>
          </a:xfrm>
          <a:prstGeom prst="rect">
            <a:avLst/>
          </a:prstGeom>
          <a:noFill/>
          <a:ln w="9525">
            <a:noFill/>
            <a:miter lim="800000"/>
            <a:headEnd/>
            <a:tailEnd/>
          </a:ln>
        </p:spPr>
        <p:txBody>
          <a:bodyPr anchor="b"/>
          <a:lstStyle/>
          <a:p>
            <a:pPr eaLnBrk="0" hangingPunct="0">
              <a:defRPr/>
            </a:pPr>
            <a:r>
              <a:rPr lang="ca-ES" sz="3200" b="1" dirty="0">
                <a:solidFill>
                  <a:srgbClr val="FF8D3E"/>
                </a:solidFill>
                <a:effectLst>
                  <a:outerShdw blurRad="38100" dist="38100" dir="2700000" algn="tl">
                    <a:srgbClr val="000000"/>
                  </a:outerShdw>
                </a:effectLst>
                <a:latin typeface="Calibri" pitchFamily="34" charset="0"/>
              </a:rPr>
              <a:t>¿</a:t>
            </a:r>
            <a:r>
              <a:rPr lang="ca-ES" sz="3200" b="1" dirty="0" err="1">
                <a:solidFill>
                  <a:srgbClr val="FF8D3E"/>
                </a:solidFill>
                <a:effectLst>
                  <a:outerShdw blurRad="38100" dist="38100" dir="2700000" algn="tl">
                    <a:srgbClr val="000000"/>
                  </a:outerShdw>
                </a:effectLst>
                <a:latin typeface="Calibri" pitchFamily="34" charset="0"/>
              </a:rPr>
              <a:t>Qué</a:t>
            </a:r>
            <a:r>
              <a:rPr lang="ca-ES" sz="3200" b="1" dirty="0">
                <a:solidFill>
                  <a:srgbClr val="FF8D3E"/>
                </a:solidFill>
                <a:effectLst>
                  <a:outerShdw blurRad="38100" dist="38100" dir="2700000" algn="tl">
                    <a:srgbClr val="000000"/>
                  </a:outerShdw>
                </a:effectLst>
                <a:latin typeface="Calibri" pitchFamily="34" charset="0"/>
              </a:rPr>
              <a:t> es un </a:t>
            </a:r>
            <a:r>
              <a:rPr lang="ca-ES" sz="3200" b="1" dirty="0" err="1">
                <a:solidFill>
                  <a:srgbClr val="FF8D3E"/>
                </a:solidFill>
                <a:effectLst>
                  <a:outerShdw blurRad="38100" dist="38100" dir="2700000" algn="tl">
                    <a:srgbClr val="000000"/>
                  </a:outerShdw>
                </a:effectLst>
                <a:latin typeface="Calibri" pitchFamily="34" charset="0"/>
              </a:rPr>
              <a:t>widget</a:t>
            </a:r>
            <a:r>
              <a:rPr lang="ca-ES" sz="3200" b="1" dirty="0">
                <a:solidFill>
                  <a:srgbClr val="FF8D3E"/>
                </a:solidFill>
                <a:effectLst>
                  <a:outerShdw blurRad="38100" dist="38100" dir="2700000" algn="tl">
                    <a:srgbClr val="000000"/>
                  </a:outerShdw>
                </a:effectLst>
                <a:latin typeface="Calibri" pitchFamily="34" charset="0"/>
              </a:rPr>
              <a:t>? (</a:t>
            </a:r>
            <a:r>
              <a:rPr lang="ca-ES" sz="3200" b="1" dirty="0" err="1">
                <a:solidFill>
                  <a:srgbClr val="FF8D3E"/>
                </a:solidFill>
                <a:effectLst>
                  <a:outerShdw blurRad="38100" dist="38100" dir="2700000" algn="tl">
                    <a:srgbClr val="000000"/>
                  </a:outerShdw>
                </a:effectLst>
                <a:latin typeface="Calibri" pitchFamily="34" charset="0"/>
              </a:rPr>
              <a:t>WikiPedia</a:t>
            </a:r>
            <a:r>
              <a:rPr lang="ca-ES" sz="3200" b="1" dirty="0">
                <a:solidFill>
                  <a:srgbClr val="FF8D3E"/>
                </a:solidFill>
                <a:effectLst>
                  <a:outerShdw blurRad="38100" dist="38100" dir="2700000" algn="tl">
                    <a:srgbClr val="000000"/>
                  </a:outerShdw>
                </a:effectLst>
                <a:latin typeface="Calibri" pitchFamily="34" charset="0"/>
              </a:rPr>
              <a:t>)</a:t>
            </a:r>
          </a:p>
        </p:txBody>
      </p:sp>
      <p:pic>
        <p:nvPicPr>
          <p:cNvPr id="12295" name="Picture 9" descr="http://ecx.images-amazon.com/images/I/41mA0Mxl5-L._SS500_.jpg"/>
          <p:cNvPicPr>
            <a:picLocks noChangeAspect="1" noChangeArrowheads="1"/>
          </p:cNvPicPr>
          <p:nvPr/>
        </p:nvPicPr>
        <p:blipFill>
          <a:blip r:embed="rId3" cstate="print"/>
          <a:srcRect l="28477" t="14240" r="35925" b="14568"/>
          <a:stretch>
            <a:fillRect/>
          </a:stretch>
        </p:blipFill>
        <p:spPr bwMode="auto">
          <a:xfrm>
            <a:off x="7991475" y="404813"/>
            <a:ext cx="720725" cy="143986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bwMode="auto">
          <a:xfrm>
            <a:off x="428625" y="428625"/>
            <a:ext cx="8183563" cy="1050925"/>
          </a:xfrm>
        </p:spPr>
        <p:txBody>
          <a:bodyPr wrap="square" lIns="91440" tIns="45720" rIns="91440" bIns="45720" numCol="1" anchorCtr="0" compatLnSpc="1">
            <a:prstTxWarp prst="textNoShape">
              <a:avLst/>
            </a:prstTxWarp>
          </a:bodyPr>
          <a:lstStyle/>
          <a:p>
            <a:pPr>
              <a:defRPr/>
            </a:pPr>
            <a:r>
              <a:rPr lang="ca-ES" smtClean="0">
                <a:effectLst>
                  <a:outerShdw blurRad="38100" dist="38100" dir="2700000" algn="tl">
                    <a:srgbClr val="000000"/>
                  </a:outerShdw>
                </a:effectLst>
              </a:rPr>
              <a:t>¿Qué es un widget?</a:t>
            </a:r>
          </a:p>
        </p:txBody>
      </p:sp>
      <p:sp>
        <p:nvSpPr>
          <p:cNvPr id="13315" name="2 Marcador de contenido"/>
          <p:cNvSpPr>
            <a:spLocks noGrp="1"/>
          </p:cNvSpPr>
          <p:nvPr>
            <p:ph idx="1"/>
          </p:nvPr>
        </p:nvSpPr>
        <p:spPr>
          <a:xfrm>
            <a:off x="539552" y="1412776"/>
            <a:ext cx="8183562" cy="4187825"/>
          </a:xfrm>
        </p:spPr>
        <p:txBody>
          <a:bodyPr/>
          <a:lstStyle/>
          <a:p>
            <a:r>
              <a:rPr lang="es-ES" dirty="0" smtClean="0"/>
              <a:t>Los </a:t>
            </a:r>
            <a:r>
              <a:rPr lang="es-ES" i="1" dirty="0" err="1" smtClean="0"/>
              <a:t>widgets</a:t>
            </a:r>
            <a:r>
              <a:rPr lang="es-ES" dirty="0" smtClean="0"/>
              <a:t> de escritorio también se conocen como </a:t>
            </a:r>
            <a:r>
              <a:rPr lang="es-ES" i="1" dirty="0" err="1" smtClean="0"/>
              <a:t>gadgets</a:t>
            </a:r>
            <a:r>
              <a:rPr lang="es-ES" dirty="0" smtClean="0"/>
              <a:t> de escritorio, y son una nueva categoría de mini aplicaciones</a:t>
            </a:r>
          </a:p>
          <a:p>
            <a:pPr marL="742950" lvl="1" indent="-285750"/>
            <a:endParaRPr lang="es-ES" dirty="0" smtClean="0"/>
          </a:p>
          <a:p>
            <a:pPr marL="742950" lvl="1" indent="-285750"/>
            <a:r>
              <a:rPr lang="es-ES" dirty="0" smtClean="0"/>
              <a:t>diseñadas </a:t>
            </a:r>
            <a:r>
              <a:rPr lang="es-ES" dirty="0" smtClean="0"/>
              <a:t>para proveer de información o mejorar una aplicación o servicios de un ordenador o computadora, o bien cualquier tipo de interacción a través de la </a:t>
            </a:r>
            <a:r>
              <a:rPr lang="es-ES" dirty="0" smtClean="0"/>
              <a:t>Web</a:t>
            </a:r>
          </a:p>
          <a:p>
            <a:pPr marL="457200" lvl="1" indent="0">
              <a:buNone/>
            </a:pPr>
            <a:r>
              <a:rPr lang="es-ES" dirty="0" smtClean="0"/>
              <a:t> </a:t>
            </a:r>
          </a:p>
          <a:p>
            <a:pPr marL="981075" lvl="2" indent="-285750"/>
            <a:r>
              <a:rPr lang="es-ES" dirty="0" err="1" smtClean="0"/>
              <a:t>p.e</a:t>
            </a:r>
            <a:r>
              <a:rPr lang="es-ES" dirty="0" smtClean="0"/>
              <a:t>. una extensión de alguna aplicación de negocios, que nos provea información en tiempo real del estatus del negocio u organización, etc.</a:t>
            </a:r>
          </a:p>
          <a:p>
            <a:endParaRPr lang="es-ES" dirty="0" smtClean="0"/>
          </a:p>
          <a:p>
            <a:r>
              <a:rPr lang="es-ES" dirty="0" smtClean="0"/>
              <a:t>Una característica común a los </a:t>
            </a:r>
            <a:r>
              <a:rPr lang="es-ES" i="1" dirty="0" err="1" smtClean="0"/>
              <a:t>widgets</a:t>
            </a:r>
            <a:r>
              <a:rPr lang="es-ES" dirty="0" smtClean="0"/>
              <a:t>, es que son de distribución gratuita a través de Internet.</a:t>
            </a:r>
          </a:p>
          <a:p>
            <a:endParaRPr lang="ca-ES" sz="1800" dirty="0" smtClean="0"/>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E37DC90A-F0F7-46F4-B268-E1DE3E3504B9}" type="slidenum">
              <a:rPr lang="es-ES_tradnl" smtClean="0"/>
              <a:pPr>
                <a:defRPr/>
              </a:pPr>
              <a:t>4</a:t>
            </a:fld>
            <a:endParaRPr lang="es-ES_tradnl"/>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i="1" smtClean="0">
                <a:effectLst/>
              </a:rPr>
              <a:t>Tkinter</a:t>
            </a:r>
            <a:endParaRPr lang="en-US" smtClean="0">
              <a:effectLst/>
            </a:endParaRPr>
          </a:p>
        </p:txBody>
      </p:sp>
      <p:sp>
        <p:nvSpPr>
          <p:cNvPr id="14339" name="Rectangle 3"/>
          <p:cNvSpPr>
            <a:spLocks noGrp="1"/>
          </p:cNvSpPr>
          <p:nvPr>
            <p:ph type="body" idx="4294967295"/>
          </p:nvPr>
        </p:nvSpPr>
        <p:spPr/>
        <p:txBody>
          <a:bodyPr/>
          <a:lstStyle/>
          <a:p>
            <a:r>
              <a:rPr lang="es-ES" smtClean="0"/>
              <a:t>El módulo </a:t>
            </a:r>
            <a:r>
              <a:rPr lang="es-ES" i="1" smtClean="0"/>
              <a:t>Tkinter </a:t>
            </a:r>
            <a:r>
              <a:rPr lang="es-ES" smtClean="0"/>
              <a:t>(“Tk interface”) es la interfaz estandard para el  toolkit Tk GUI de Scriptics (http://www.scriptics.com) (desarrollado anteriormente por Sun Labs)</a:t>
            </a:r>
          </a:p>
          <a:p>
            <a:endParaRPr lang="es-ES" smtClean="0"/>
          </a:p>
          <a:p>
            <a:pPr marL="742950" lvl="1" indent="-285750"/>
            <a:r>
              <a:rPr lang="es-ES" smtClean="0"/>
              <a:t>Permite prototipaje f</a:t>
            </a:r>
            <a:r>
              <a:rPr lang="es-ES" smtClean="0"/>
              <a:t>á</a:t>
            </a:r>
            <a:r>
              <a:rPr lang="es-ES" smtClean="0"/>
              <a:t>cil de creación de widgets en Python.</a:t>
            </a:r>
          </a:p>
          <a:p>
            <a:endParaRPr lang="es-ES" smtClean="0"/>
          </a:p>
          <a:p>
            <a:endParaRPr lang="es-ES" smtClean="0"/>
          </a:p>
          <a:p>
            <a:r>
              <a:rPr lang="es-ES" smtClean="0"/>
              <a:t>Tanto el Tk como el Tkinter son de fácil uso para la mayoría de plataformas Unix, así como para Windows  y Macintosh. </a:t>
            </a:r>
            <a:endParaRPr lang="es-ES"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bwMode="auto">
          <a:xfrm>
            <a:off x="428625" y="428625"/>
            <a:ext cx="8183563" cy="1050925"/>
          </a:xfrm>
        </p:spPr>
        <p:txBody>
          <a:bodyPr wrap="square" lIns="91440" tIns="45720" rIns="91440" bIns="45720" numCol="1" anchorCtr="0" compatLnSpc="1">
            <a:prstTxWarp prst="textNoShape">
              <a:avLst/>
            </a:prstTxWarp>
          </a:bodyPr>
          <a:lstStyle/>
          <a:p>
            <a:pPr>
              <a:defRPr/>
            </a:pPr>
            <a:r>
              <a:rPr lang="ca-ES" dirty="0" smtClean="0">
                <a:effectLst>
                  <a:outerShdw blurRad="38100" dist="38100" dir="2700000" algn="tl">
                    <a:srgbClr val="000000"/>
                  </a:outerShdw>
                </a:effectLst>
              </a:rPr>
              <a:t>Un programa simple en </a:t>
            </a:r>
            <a:r>
              <a:rPr lang="ca-ES" dirty="0" err="1" smtClean="0">
                <a:effectLst>
                  <a:outerShdw blurRad="38100" dist="38100" dir="2700000" algn="tl">
                    <a:srgbClr val="000000"/>
                  </a:outerShdw>
                </a:effectLst>
              </a:rPr>
              <a:t>TKinter</a:t>
            </a:r>
            <a:endParaRPr lang="ca-ES" dirty="0" smtClean="0">
              <a:effectLst>
                <a:outerShdw blurRad="38100" dist="38100" dir="2700000" algn="tl">
                  <a:srgbClr val="000000"/>
                </a:outerShdw>
              </a:effectLst>
            </a:endParaRPr>
          </a:p>
        </p:txBody>
      </p:sp>
      <p:sp>
        <p:nvSpPr>
          <p:cNvPr id="15363" name="2 Marcador de contenido"/>
          <p:cNvSpPr>
            <a:spLocks noGrp="1"/>
          </p:cNvSpPr>
          <p:nvPr>
            <p:ph idx="1"/>
          </p:nvPr>
        </p:nvSpPr>
        <p:spPr>
          <a:xfrm>
            <a:off x="5219700" y="1628775"/>
            <a:ext cx="3540125" cy="4187825"/>
          </a:xfrm>
        </p:spPr>
        <p:txBody>
          <a:bodyPr/>
          <a:lstStyle/>
          <a:p>
            <a:r>
              <a:rPr lang="es-ES" sz="1800" smtClean="0"/>
              <a:t>El </a:t>
            </a:r>
            <a:r>
              <a:rPr lang="es-ES" sz="1800" smtClean="0">
                <a:solidFill>
                  <a:srgbClr val="FF0000"/>
                </a:solidFill>
              </a:rPr>
              <a:t>widget de la raíz </a:t>
            </a:r>
            <a:r>
              <a:rPr lang="es-ES" sz="1800" smtClean="0"/>
              <a:t>e</a:t>
            </a:r>
            <a:r>
              <a:rPr lang="en-US" sz="1800" smtClean="0"/>
              <a:t>s una ventana ordinaria, con una barra de título y alguna decoración que depende del gestor de ventanas.</a:t>
            </a:r>
          </a:p>
          <a:p>
            <a:endParaRPr lang="en-US" sz="1800" smtClean="0"/>
          </a:p>
          <a:p>
            <a:r>
              <a:rPr lang="en-US" sz="1800" smtClean="0"/>
              <a:t>Cada programa ha de tener un único widget raíz que se ha de crear antes de los otros widgets.</a:t>
            </a:r>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31F58224-A81B-48B5-80C8-0DB0A71B57C7}" type="slidenum">
              <a:rPr lang="es-ES_tradnl" smtClean="0"/>
              <a:pPr>
                <a:defRPr/>
              </a:pPr>
              <a:t>6</a:t>
            </a:fld>
            <a:endParaRPr lang="es-ES_tradnl"/>
          </a:p>
        </p:txBody>
      </p:sp>
      <p:sp>
        <p:nvSpPr>
          <p:cNvPr id="15367" name="6 Rectángulo"/>
          <p:cNvSpPr>
            <a:spLocks noChangeArrowheads="1"/>
          </p:cNvSpPr>
          <p:nvPr/>
        </p:nvSpPr>
        <p:spPr bwMode="auto">
          <a:xfrm>
            <a:off x="684213" y="2420938"/>
            <a:ext cx="4319587" cy="2536825"/>
          </a:xfrm>
          <a:prstGeom prst="rect">
            <a:avLst/>
          </a:prstGeom>
          <a:noFill/>
          <a:ln w="9525">
            <a:noFill/>
            <a:miter lim="800000"/>
            <a:headEnd/>
            <a:tailEnd/>
          </a:ln>
        </p:spPr>
        <p:txBody>
          <a:bodyPr>
            <a:spAutoFit/>
          </a:bodyPr>
          <a:lstStyle/>
          <a:p>
            <a:r>
              <a:rPr lang="ca-ES" sz="1600" i="1">
                <a:solidFill>
                  <a:srgbClr val="000099"/>
                </a:solidFill>
              </a:rPr>
              <a:t>from Tkinter import *</a:t>
            </a:r>
          </a:p>
          <a:p>
            <a:endParaRPr lang="ca-ES" sz="1600" i="1">
              <a:solidFill>
                <a:srgbClr val="000099"/>
              </a:solidFill>
            </a:endParaRPr>
          </a:p>
          <a:p>
            <a:r>
              <a:rPr lang="ca-ES" sz="1600" i="1">
                <a:solidFill>
                  <a:srgbClr val="000099"/>
                </a:solidFill>
              </a:rPr>
              <a:t># File: hello1.py</a:t>
            </a:r>
          </a:p>
          <a:p>
            <a:endParaRPr lang="ca-ES" sz="1600" i="1">
              <a:solidFill>
                <a:srgbClr val="000099"/>
              </a:solidFill>
            </a:endParaRPr>
          </a:p>
          <a:p>
            <a:r>
              <a:rPr lang="ca-ES" sz="1600" i="1">
                <a:solidFill>
                  <a:srgbClr val="FF0000"/>
                </a:solidFill>
              </a:rPr>
              <a:t>root = Tk()</a:t>
            </a:r>
            <a:r>
              <a:rPr lang="ca-ES" sz="1600" i="1">
                <a:solidFill>
                  <a:srgbClr val="000099"/>
                </a:solidFill>
              </a:rPr>
              <a:t> #initialize Tkinter</a:t>
            </a:r>
          </a:p>
          <a:p>
            <a:endParaRPr lang="ca-ES" sz="1600" i="1">
              <a:solidFill>
                <a:srgbClr val="000099"/>
              </a:solidFill>
            </a:endParaRPr>
          </a:p>
          <a:p>
            <a:r>
              <a:rPr lang="ca-ES" sz="1600" i="1">
                <a:solidFill>
                  <a:srgbClr val="000099"/>
                </a:solidFill>
              </a:rPr>
              <a:t>w = Label(root, text="Hello, world!")</a:t>
            </a:r>
          </a:p>
          <a:p>
            <a:r>
              <a:rPr lang="ca-ES" sz="1600" i="1">
                <a:solidFill>
                  <a:srgbClr val="000099"/>
                </a:solidFill>
              </a:rPr>
              <a:t>w.pack()</a:t>
            </a:r>
          </a:p>
          <a:p>
            <a:endParaRPr lang="ca-ES" sz="1600" i="1">
              <a:solidFill>
                <a:srgbClr val="000099"/>
              </a:solidFill>
            </a:endParaRPr>
          </a:p>
          <a:p>
            <a:r>
              <a:rPr lang="ca-ES" sz="1600" i="1">
                <a:solidFill>
                  <a:srgbClr val="000099"/>
                </a:solidFill>
              </a:rPr>
              <a:t>root.mainloop()</a:t>
            </a:r>
          </a:p>
        </p:txBody>
      </p:sp>
      <p:pic>
        <p:nvPicPr>
          <p:cNvPr id="15369" name="Picture 4"/>
          <p:cNvPicPr>
            <a:picLocks noChangeAspect="1" noChangeArrowheads="1"/>
          </p:cNvPicPr>
          <p:nvPr/>
        </p:nvPicPr>
        <p:blipFill>
          <a:blip r:embed="rId3" cstate="print"/>
          <a:srcRect l="57890" t="63216" r="10222" b="20541"/>
          <a:stretch>
            <a:fillRect/>
          </a:stretch>
        </p:blipFill>
        <p:spPr bwMode="auto">
          <a:xfrm>
            <a:off x="5867400" y="4868863"/>
            <a:ext cx="2382838" cy="9715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lstStyle/>
          <a:p>
            <a:pPr>
              <a:defRPr/>
            </a:pPr>
            <a:r>
              <a:rPr lang="ca-ES" dirty="0" smtClean="0">
                <a:effectLst>
                  <a:outerShdw blurRad="38100" dist="38100" dir="2700000" algn="tl">
                    <a:srgbClr val="000000"/>
                  </a:outerShdw>
                </a:effectLst>
              </a:rPr>
              <a:t>Un programa simple en </a:t>
            </a:r>
            <a:r>
              <a:rPr lang="ca-ES" dirty="0" err="1" smtClean="0">
                <a:effectLst>
                  <a:outerShdw blurRad="38100" dist="38100" dir="2700000" algn="tl">
                    <a:srgbClr val="000000"/>
                  </a:outerShdw>
                </a:effectLst>
              </a:rPr>
              <a:t>TKinter</a:t>
            </a:r>
            <a:endParaRPr lang="ca-ES" dirty="0"/>
          </a:p>
        </p:txBody>
      </p:sp>
      <p:sp>
        <p:nvSpPr>
          <p:cNvPr id="17411" name="2 Marcador de contenido"/>
          <p:cNvSpPr>
            <a:spLocks noGrp="1"/>
          </p:cNvSpPr>
          <p:nvPr>
            <p:ph idx="1"/>
          </p:nvPr>
        </p:nvSpPr>
        <p:spPr>
          <a:xfrm>
            <a:off x="5220072" y="2060848"/>
            <a:ext cx="3540125" cy="4187825"/>
          </a:xfrm>
        </p:spPr>
        <p:txBody>
          <a:bodyPr/>
          <a:lstStyle/>
          <a:p>
            <a:r>
              <a:rPr lang="en-US" sz="1600" dirty="0" smtClean="0"/>
              <a:t>Se </a:t>
            </a:r>
            <a:r>
              <a:rPr lang="en-US" sz="1600" dirty="0" err="1" smtClean="0"/>
              <a:t>crea</a:t>
            </a:r>
            <a:r>
              <a:rPr lang="en-US" sz="1600" dirty="0" smtClean="0"/>
              <a:t> un widget de </a:t>
            </a:r>
            <a:r>
              <a:rPr lang="en-US" sz="1600" dirty="0" err="1" smtClean="0"/>
              <a:t>tipo</a:t>
            </a:r>
            <a:r>
              <a:rPr lang="en-US" sz="1600" dirty="0" smtClean="0"/>
              <a:t> </a:t>
            </a:r>
            <a:r>
              <a:rPr lang="en-US" sz="1600" dirty="0" smtClean="0">
                <a:solidFill>
                  <a:srgbClr val="FF0000"/>
                </a:solidFill>
              </a:rPr>
              <a:t>Label </a:t>
            </a:r>
            <a:r>
              <a:rPr lang="en-US" sz="1600" dirty="0" err="1" smtClean="0">
                <a:solidFill>
                  <a:srgbClr val="FF0000"/>
                </a:solidFill>
              </a:rPr>
              <a:t>como</a:t>
            </a:r>
            <a:r>
              <a:rPr lang="en-US" sz="1600" dirty="0" smtClean="0">
                <a:solidFill>
                  <a:srgbClr val="FF0000"/>
                </a:solidFill>
              </a:rPr>
              <a:t> </a:t>
            </a:r>
            <a:r>
              <a:rPr lang="en-US" sz="1600" dirty="0" err="1" smtClean="0">
                <a:solidFill>
                  <a:srgbClr val="FF0000"/>
                </a:solidFill>
              </a:rPr>
              <a:t>ventana</a:t>
            </a:r>
            <a:r>
              <a:rPr lang="en-US" sz="1600" dirty="0" smtClean="0">
                <a:solidFill>
                  <a:srgbClr val="FF0000"/>
                </a:solidFill>
              </a:rPr>
              <a:t> </a:t>
            </a:r>
            <a:r>
              <a:rPr lang="en-US" sz="1600" dirty="0" err="1" smtClean="0">
                <a:solidFill>
                  <a:srgbClr val="FF0000"/>
                </a:solidFill>
              </a:rPr>
              <a:t>hijo</a:t>
            </a:r>
            <a:r>
              <a:rPr lang="en-US" sz="1600" dirty="0" smtClean="0">
                <a:solidFill>
                  <a:srgbClr val="FF0000"/>
                </a:solidFill>
              </a:rPr>
              <a:t> </a:t>
            </a:r>
            <a:r>
              <a:rPr lang="en-US" sz="1600" dirty="0" smtClean="0"/>
              <a:t>de la </a:t>
            </a:r>
            <a:r>
              <a:rPr lang="en-US" sz="1600" dirty="0" err="1" smtClean="0"/>
              <a:t>ventana</a:t>
            </a:r>
            <a:r>
              <a:rPr lang="en-US" sz="1600" dirty="0" smtClean="0"/>
              <a:t> </a:t>
            </a:r>
            <a:r>
              <a:rPr lang="en-US" sz="1600" dirty="0" err="1" smtClean="0"/>
              <a:t>raíz</a:t>
            </a:r>
            <a:r>
              <a:rPr lang="en-US" sz="1600" dirty="0" smtClean="0"/>
              <a:t>.</a:t>
            </a:r>
          </a:p>
          <a:p>
            <a:endParaRPr lang="en-US" sz="1600" dirty="0" smtClean="0"/>
          </a:p>
          <a:p>
            <a:endParaRPr lang="en-US" sz="1400" b="1" dirty="0" smtClean="0">
              <a:solidFill>
                <a:srgbClr val="FF0000"/>
              </a:solidFill>
            </a:endParaRPr>
          </a:p>
          <a:p>
            <a:endParaRPr lang="en-US" sz="1600" dirty="0" smtClean="0">
              <a:solidFill>
                <a:srgbClr val="FF0000"/>
              </a:solidFill>
            </a:endParaRPr>
          </a:p>
          <a:p>
            <a:endParaRPr lang="en-US" sz="1600" dirty="0" smtClean="0">
              <a:solidFill>
                <a:srgbClr val="FF0000"/>
              </a:solidFill>
            </a:endParaRPr>
          </a:p>
          <a:p>
            <a:endParaRPr lang="en-US" sz="1600" dirty="0" smtClean="0">
              <a:solidFill>
                <a:srgbClr val="FF0000"/>
              </a:solidFill>
            </a:endParaRPr>
          </a:p>
          <a:p>
            <a:r>
              <a:rPr lang="en-US" sz="1600" dirty="0" smtClean="0"/>
              <a:t>Un widget de </a:t>
            </a:r>
            <a:r>
              <a:rPr lang="en-US" sz="1600" dirty="0" err="1" smtClean="0"/>
              <a:t>tipo</a:t>
            </a:r>
            <a:r>
              <a:rPr lang="en-US" sz="1600" dirty="0" smtClean="0"/>
              <a:t> Label </a:t>
            </a:r>
            <a:r>
              <a:rPr lang="en-US" sz="1600" dirty="0" err="1" smtClean="0"/>
              <a:t>sirve</a:t>
            </a:r>
            <a:r>
              <a:rPr lang="en-US" sz="1600" dirty="0" smtClean="0"/>
              <a:t> </a:t>
            </a:r>
            <a:r>
              <a:rPr lang="en-US" sz="1600" dirty="0" err="1" smtClean="0"/>
              <a:t>para</a:t>
            </a:r>
            <a:r>
              <a:rPr lang="en-US" sz="1600" dirty="0" smtClean="0"/>
              <a:t> </a:t>
            </a:r>
            <a:r>
              <a:rPr lang="en-US" sz="1600" dirty="0" err="1" smtClean="0"/>
              <a:t>visualizar</a:t>
            </a:r>
            <a:r>
              <a:rPr lang="en-US" sz="1600" dirty="0" smtClean="0"/>
              <a:t> </a:t>
            </a:r>
            <a:r>
              <a:rPr lang="en-US" sz="1600" dirty="0" err="1" smtClean="0">
                <a:solidFill>
                  <a:srgbClr val="FF0000"/>
                </a:solidFill>
              </a:rPr>
              <a:t>texto</a:t>
            </a:r>
            <a:r>
              <a:rPr lang="en-US" sz="1600" dirty="0" smtClean="0">
                <a:solidFill>
                  <a:srgbClr val="FF0000"/>
                </a:solidFill>
              </a:rPr>
              <a:t>, </a:t>
            </a:r>
            <a:r>
              <a:rPr lang="en-US" sz="1600" dirty="0" err="1" smtClean="0">
                <a:solidFill>
                  <a:srgbClr val="FF0000"/>
                </a:solidFill>
              </a:rPr>
              <a:t>icono</a:t>
            </a:r>
            <a:r>
              <a:rPr lang="en-US" sz="1600" dirty="0" smtClean="0">
                <a:solidFill>
                  <a:srgbClr val="FF0000"/>
                </a:solidFill>
              </a:rPr>
              <a:t> o </a:t>
            </a:r>
            <a:r>
              <a:rPr lang="en-US" sz="1600" dirty="0" err="1" smtClean="0">
                <a:solidFill>
                  <a:srgbClr val="FF0000"/>
                </a:solidFill>
              </a:rPr>
              <a:t>imagen</a:t>
            </a:r>
            <a:r>
              <a:rPr lang="en-US" sz="1600" dirty="0" smtClean="0"/>
              <a:t>.</a:t>
            </a:r>
          </a:p>
          <a:p>
            <a:endParaRPr lang="en-US" sz="1600" dirty="0" smtClean="0"/>
          </a:p>
          <a:p>
            <a:r>
              <a:rPr lang="en-US" sz="1600" dirty="0" smtClean="0"/>
              <a:t>El </a:t>
            </a:r>
            <a:r>
              <a:rPr lang="en-US" sz="1600" dirty="0" err="1" smtClean="0"/>
              <a:t>método</a:t>
            </a:r>
            <a:r>
              <a:rPr lang="en-US" sz="1600" dirty="0" smtClean="0"/>
              <a:t> </a:t>
            </a:r>
            <a:r>
              <a:rPr lang="en-US" sz="1600" dirty="0" smtClean="0">
                <a:solidFill>
                  <a:srgbClr val="FF0000"/>
                </a:solidFill>
              </a:rPr>
              <a:t>pack() </a:t>
            </a:r>
            <a:r>
              <a:rPr lang="en-US" sz="1600" dirty="0" smtClean="0"/>
              <a:t>de </a:t>
            </a:r>
            <a:r>
              <a:rPr lang="en-US" sz="1600" dirty="0" err="1" smtClean="0"/>
              <a:t>este</a:t>
            </a:r>
            <a:r>
              <a:rPr lang="en-US" sz="1600" dirty="0" smtClean="0"/>
              <a:t>  widget </a:t>
            </a:r>
            <a:r>
              <a:rPr lang="en-US" sz="1600" dirty="0" err="1" smtClean="0"/>
              <a:t>ajusta</a:t>
            </a:r>
            <a:r>
              <a:rPr lang="en-US" sz="1600" dirty="0" smtClean="0"/>
              <a:t> el </a:t>
            </a:r>
            <a:r>
              <a:rPr lang="en-US" sz="1600" dirty="0" err="1" smtClean="0"/>
              <a:t>tamaño</a:t>
            </a:r>
            <a:r>
              <a:rPr lang="en-US" sz="1600" dirty="0" smtClean="0"/>
              <a:t> del widget al </a:t>
            </a:r>
            <a:r>
              <a:rPr lang="en-US" sz="1600" dirty="0" err="1" smtClean="0"/>
              <a:t>texto</a:t>
            </a:r>
            <a:r>
              <a:rPr lang="en-US" sz="1600" dirty="0" smtClean="0"/>
              <a:t> y lo </a:t>
            </a:r>
            <a:r>
              <a:rPr lang="en-US" sz="1600" dirty="0" err="1" smtClean="0"/>
              <a:t>hace</a:t>
            </a:r>
            <a:r>
              <a:rPr lang="en-US" sz="1600" dirty="0" smtClean="0"/>
              <a:t> visible.</a:t>
            </a:r>
            <a:endParaRPr lang="ca-ES" sz="1600" dirty="0" smtClean="0"/>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994544A9-4A40-46E9-BC29-356CFFF1F483}" type="slidenum">
              <a:rPr lang="es-ES_tradnl" smtClean="0"/>
              <a:pPr>
                <a:defRPr/>
              </a:pPr>
              <a:t>7</a:t>
            </a:fld>
            <a:endParaRPr lang="es-ES_tradnl"/>
          </a:p>
        </p:txBody>
      </p:sp>
      <p:sp>
        <p:nvSpPr>
          <p:cNvPr id="17415" name="6 Rectángulo"/>
          <p:cNvSpPr>
            <a:spLocks noChangeArrowheads="1"/>
          </p:cNvSpPr>
          <p:nvPr/>
        </p:nvSpPr>
        <p:spPr bwMode="auto">
          <a:xfrm>
            <a:off x="611188" y="2492375"/>
            <a:ext cx="4572000" cy="2970044"/>
          </a:xfrm>
          <a:prstGeom prst="rect">
            <a:avLst/>
          </a:prstGeom>
          <a:noFill/>
          <a:ln w="9525">
            <a:noFill/>
            <a:miter lim="800000"/>
            <a:headEnd/>
            <a:tailEnd/>
          </a:ln>
        </p:spPr>
        <p:txBody>
          <a:bodyPr>
            <a:spAutoFit/>
          </a:bodyPr>
          <a:lstStyle/>
          <a:p>
            <a:r>
              <a:rPr lang="ca-ES" sz="1600" i="1" dirty="0" err="1">
                <a:solidFill>
                  <a:srgbClr val="000099"/>
                </a:solidFill>
              </a:rPr>
              <a:t>from</a:t>
            </a:r>
            <a:r>
              <a:rPr lang="ca-ES" sz="1600" i="1" dirty="0">
                <a:solidFill>
                  <a:srgbClr val="000099"/>
                </a:solidFill>
              </a:rPr>
              <a:t> </a:t>
            </a:r>
            <a:r>
              <a:rPr lang="ca-ES" sz="1600" i="1" dirty="0" err="1">
                <a:solidFill>
                  <a:srgbClr val="000099"/>
                </a:solidFill>
              </a:rPr>
              <a:t>Tkinter</a:t>
            </a:r>
            <a:r>
              <a:rPr lang="ca-ES" sz="1600" i="1" dirty="0">
                <a:solidFill>
                  <a:srgbClr val="000099"/>
                </a:solidFill>
              </a:rPr>
              <a:t> import *</a:t>
            </a:r>
          </a:p>
          <a:p>
            <a:endParaRPr lang="ca-ES" sz="1600" i="1" dirty="0">
              <a:solidFill>
                <a:srgbClr val="000099"/>
              </a:solidFill>
            </a:endParaRPr>
          </a:p>
          <a:p>
            <a:r>
              <a:rPr lang="ca-ES" sz="1600" i="1" dirty="0">
                <a:solidFill>
                  <a:srgbClr val="000099"/>
                </a:solidFill>
              </a:rPr>
              <a:t># File: hello1.py</a:t>
            </a:r>
          </a:p>
          <a:p>
            <a:endParaRPr lang="ca-ES" sz="1600" i="1" dirty="0">
              <a:solidFill>
                <a:srgbClr val="000099"/>
              </a:solidFill>
            </a:endParaRPr>
          </a:p>
          <a:p>
            <a:r>
              <a:rPr lang="ca-ES" sz="1600" i="1" dirty="0">
                <a:solidFill>
                  <a:srgbClr val="000099"/>
                </a:solidFill>
              </a:rPr>
              <a:t>root = </a:t>
            </a:r>
            <a:r>
              <a:rPr lang="ca-ES" sz="1600" i="1" dirty="0" err="1">
                <a:solidFill>
                  <a:srgbClr val="000099"/>
                </a:solidFill>
              </a:rPr>
              <a:t>Tk</a:t>
            </a:r>
            <a:r>
              <a:rPr lang="ca-ES" sz="1600" i="1" dirty="0">
                <a:solidFill>
                  <a:srgbClr val="000099"/>
                </a:solidFill>
              </a:rPr>
              <a:t>() #</a:t>
            </a:r>
            <a:r>
              <a:rPr lang="ca-ES" sz="1600" i="1" dirty="0" err="1">
                <a:solidFill>
                  <a:srgbClr val="000099"/>
                </a:solidFill>
              </a:rPr>
              <a:t>initialize</a:t>
            </a:r>
            <a:r>
              <a:rPr lang="ca-ES" sz="1600" i="1" dirty="0">
                <a:solidFill>
                  <a:srgbClr val="000099"/>
                </a:solidFill>
              </a:rPr>
              <a:t> </a:t>
            </a:r>
            <a:r>
              <a:rPr lang="ca-ES" sz="1600" i="1" dirty="0" err="1">
                <a:solidFill>
                  <a:srgbClr val="000099"/>
                </a:solidFill>
              </a:rPr>
              <a:t>Tkinter</a:t>
            </a:r>
            <a:endParaRPr lang="ca-ES" sz="1600" i="1" dirty="0">
              <a:solidFill>
                <a:srgbClr val="000099"/>
              </a:solidFill>
            </a:endParaRPr>
          </a:p>
          <a:p>
            <a:endParaRPr lang="ca-ES" sz="1600" i="1" dirty="0">
              <a:solidFill>
                <a:srgbClr val="000099"/>
              </a:solidFill>
            </a:endParaRPr>
          </a:p>
          <a:p>
            <a:r>
              <a:rPr lang="ca-ES" sz="1600" b="1" i="1" dirty="0">
                <a:solidFill>
                  <a:srgbClr val="000099"/>
                </a:solidFill>
              </a:rPr>
              <a:t>w =</a:t>
            </a:r>
            <a:r>
              <a:rPr lang="ca-ES" sz="1600" b="1" i="1" dirty="0"/>
              <a:t> </a:t>
            </a:r>
            <a:r>
              <a:rPr lang="ca-ES" sz="1600" b="1" i="1" dirty="0">
                <a:solidFill>
                  <a:srgbClr val="FF0000"/>
                </a:solidFill>
              </a:rPr>
              <a:t>Label(root</a:t>
            </a:r>
            <a:r>
              <a:rPr lang="ca-ES" sz="1600" b="1" i="1" dirty="0"/>
              <a:t>, </a:t>
            </a:r>
            <a:r>
              <a:rPr lang="ca-ES" sz="1600" b="1" i="1" dirty="0">
                <a:solidFill>
                  <a:srgbClr val="000099"/>
                </a:solidFill>
              </a:rPr>
              <a:t>text="</a:t>
            </a:r>
            <a:r>
              <a:rPr lang="ca-ES" sz="1600" b="1" i="1" dirty="0" err="1">
                <a:solidFill>
                  <a:srgbClr val="000099"/>
                </a:solidFill>
              </a:rPr>
              <a:t>Hello</a:t>
            </a:r>
            <a:r>
              <a:rPr lang="ca-ES" sz="1600" b="1" i="1" dirty="0">
                <a:solidFill>
                  <a:srgbClr val="000099"/>
                </a:solidFill>
              </a:rPr>
              <a:t>, </a:t>
            </a:r>
            <a:r>
              <a:rPr lang="ca-ES" sz="1600" b="1" i="1" dirty="0" err="1">
                <a:solidFill>
                  <a:srgbClr val="000099"/>
                </a:solidFill>
              </a:rPr>
              <a:t>world</a:t>
            </a:r>
            <a:r>
              <a:rPr lang="ca-ES" sz="1600" b="1" i="1" dirty="0">
                <a:solidFill>
                  <a:srgbClr val="000099"/>
                </a:solidFill>
              </a:rPr>
              <a:t>!"</a:t>
            </a:r>
            <a:r>
              <a:rPr lang="ca-ES" sz="1600" b="1" i="1" dirty="0" smtClean="0">
                <a:solidFill>
                  <a:srgbClr val="000099"/>
                </a:solidFill>
              </a:rPr>
              <a:t>)</a:t>
            </a:r>
          </a:p>
          <a:p>
            <a:r>
              <a:rPr lang="ca-ES" sz="1100" b="1" i="1" dirty="0" smtClean="0">
                <a:solidFill>
                  <a:srgbClr val="000099"/>
                </a:solidFill>
              </a:rPr>
              <a:t>#</a:t>
            </a:r>
            <a:r>
              <a:rPr lang="en-US" sz="1100" b="1" dirty="0" err="1">
                <a:solidFill>
                  <a:srgbClr val="FF0000"/>
                </a:solidFill>
              </a:rPr>
              <a:t>Sintáxis</a:t>
            </a:r>
            <a:r>
              <a:rPr lang="en-US" sz="1100" b="1" dirty="0">
                <a:solidFill>
                  <a:srgbClr val="FF0000"/>
                </a:solidFill>
              </a:rPr>
              <a:t>: &lt;</a:t>
            </a:r>
            <a:r>
              <a:rPr lang="en-US" sz="1100" b="1" dirty="0" err="1">
                <a:solidFill>
                  <a:srgbClr val="FF0000"/>
                </a:solidFill>
              </a:rPr>
              <a:t>tipo-ventana</a:t>
            </a:r>
            <a:r>
              <a:rPr lang="en-US" sz="1100" b="1" dirty="0">
                <a:solidFill>
                  <a:srgbClr val="FF0000"/>
                </a:solidFill>
              </a:rPr>
              <a:t>&gt;(</a:t>
            </a:r>
            <a:r>
              <a:rPr lang="en-US" sz="1100" b="1" dirty="0" err="1">
                <a:solidFill>
                  <a:srgbClr val="FF0000"/>
                </a:solidFill>
              </a:rPr>
              <a:t>ventana</a:t>
            </a:r>
            <a:r>
              <a:rPr lang="en-US" sz="1100" b="1" dirty="0">
                <a:solidFill>
                  <a:srgbClr val="FF0000"/>
                </a:solidFill>
              </a:rPr>
              <a:t>-base, </a:t>
            </a:r>
            <a:r>
              <a:rPr lang="en-US" sz="1100" b="1" dirty="0" err="1">
                <a:solidFill>
                  <a:srgbClr val="FF0000"/>
                </a:solidFill>
              </a:rPr>
              <a:t>opciones</a:t>
            </a:r>
            <a:r>
              <a:rPr lang="en-US" sz="1100" b="1" dirty="0" smtClean="0">
                <a:solidFill>
                  <a:srgbClr val="FF0000"/>
                </a:solidFill>
              </a:rPr>
              <a:t>)</a:t>
            </a:r>
            <a:endParaRPr lang="ca-ES" sz="1100" b="1" i="1" dirty="0">
              <a:solidFill>
                <a:srgbClr val="000099"/>
              </a:solidFill>
            </a:endParaRPr>
          </a:p>
          <a:p>
            <a:endParaRPr lang="ca-ES" sz="1600" i="1" dirty="0" smtClean="0">
              <a:solidFill>
                <a:srgbClr val="000099"/>
              </a:solidFill>
            </a:endParaRPr>
          </a:p>
          <a:p>
            <a:r>
              <a:rPr lang="ca-ES" sz="1600" i="1" dirty="0" err="1" smtClean="0">
                <a:solidFill>
                  <a:srgbClr val="000099"/>
                </a:solidFill>
              </a:rPr>
              <a:t>w.</a:t>
            </a:r>
            <a:r>
              <a:rPr lang="ca-ES" sz="1600" i="1" dirty="0" err="1" smtClean="0">
                <a:solidFill>
                  <a:srgbClr val="FF0000"/>
                </a:solidFill>
              </a:rPr>
              <a:t>pack</a:t>
            </a:r>
            <a:r>
              <a:rPr lang="ca-ES" sz="1600" i="1" dirty="0">
                <a:solidFill>
                  <a:srgbClr val="000099"/>
                </a:solidFill>
              </a:rPr>
              <a:t>()</a:t>
            </a:r>
          </a:p>
          <a:p>
            <a:endParaRPr lang="ca-ES" sz="1600" i="1" dirty="0">
              <a:solidFill>
                <a:srgbClr val="000099"/>
              </a:solidFill>
            </a:endParaRPr>
          </a:p>
          <a:p>
            <a:r>
              <a:rPr lang="ca-ES" sz="1600" i="1" dirty="0" err="1">
                <a:solidFill>
                  <a:srgbClr val="000099"/>
                </a:solidFill>
              </a:rPr>
              <a:t>root.mainloop</a:t>
            </a:r>
            <a:r>
              <a:rPr lang="ca-ES" sz="1600" i="1" dirty="0">
                <a:solidFill>
                  <a:srgbClr val="000099"/>
                </a:solidFill>
              </a:rPr>
              <a:t>()</a:t>
            </a:r>
          </a:p>
        </p:txBody>
      </p:sp>
      <p:grpSp>
        <p:nvGrpSpPr>
          <p:cNvPr id="17421" name="Group 13"/>
          <p:cNvGrpSpPr>
            <a:grpSpLocks/>
          </p:cNvGrpSpPr>
          <p:nvPr/>
        </p:nvGrpSpPr>
        <p:grpSpPr bwMode="auto">
          <a:xfrm>
            <a:off x="3851275" y="3213100"/>
            <a:ext cx="3817938" cy="1368425"/>
            <a:chOff x="2426" y="2024"/>
            <a:chExt cx="2405" cy="862"/>
          </a:xfrm>
        </p:grpSpPr>
        <p:pic>
          <p:nvPicPr>
            <p:cNvPr id="17418" name="Picture 10"/>
            <p:cNvPicPr>
              <a:picLocks noChangeAspect="1" noChangeArrowheads="1"/>
            </p:cNvPicPr>
            <p:nvPr/>
          </p:nvPicPr>
          <p:blipFill>
            <a:blip r:embed="rId3" cstate="print"/>
            <a:srcRect l="57890" t="63216" r="10222" b="20541"/>
            <a:stretch>
              <a:fillRect/>
            </a:stretch>
          </p:blipFill>
          <p:spPr bwMode="auto">
            <a:xfrm>
              <a:off x="3696" y="2024"/>
              <a:ext cx="1135" cy="463"/>
            </a:xfrm>
            <a:prstGeom prst="rect">
              <a:avLst/>
            </a:prstGeom>
            <a:noFill/>
            <a:ln w="9525">
              <a:noFill/>
              <a:miter lim="800000"/>
              <a:headEnd/>
              <a:tailEnd/>
            </a:ln>
          </p:spPr>
        </p:pic>
        <p:sp>
          <p:nvSpPr>
            <p:cNvPr id="17419" name="Line 11"/>
            <p:cNvSpPr>
              <a:spLocks noChangeShapeType="1"/>
            </p:cNvSpPr>
            <p:nvPr/>
          </p:nvSpPr>
          <p:spPr bwMode="auto">
            <a:xfrm flipV="1">
              <a:off x="2426" y="2160"/>
              <a:ext cx="1270" cy="454"/>
            </a:xfrm>
            <a:prstGeom prst="line">
              <a:avLst/>
            </a:prstGeom>
            <a:noFill/>
            <a:ln w="9525">
              <a:solidFill>
                <a:schemeClr val="tx1"/>
              </a:solidFill>
              <a:round/>
              <a:headEnd/>
              <a:tailEnd type="triangle" w="med" len="med"/>
            </a:ln>
            <a:effectLst/>
          </p:spPr>
          <p:txBody>
            <a:bodyPr/>
            <a:lstStyle/>
            <a:p>
              <a:endParaRPr lang="es-ES"/>
            </a:p>
          </p:txBody>
        </p:sp>
        <p:sp>
          <p:nvSpPr>
            <p:cNvPr id="17420" name="Line 12"/>
            <p:cNvSpPr>
              <a:spLocks noChangeShapeType="1"/>
            </p:cNvSpPr>
            <p:nvPr/>
          </p:nvSpPr>
          <p:spPr bwMode="auto">
            <a:xfrm flipV="1">
              <a:off x="3243" y="2341"/>
              <a:ext cx="453" cy="545"/>
            </a:xfrm>
            <a:prstGeom prst="line">
              <a:avLst/>
            </a:prstGeom>
            <a:noFill/>
            <a:ln w="9525">
              <a:solidFill>
                <a:schemeClr val="tx1"/>
              </a:solidFill>
              <a:round/>
              <a:headEnd/>
              <a:tailEnd type="triangle" w="med" len="med"/>
            </a:ln>
            <a:effectLst/>
          </p:spPr>
          <p:txBody>
            <a:bodyPr/>
            <a:lstStyle/>
            <a:p>
              <a:endParaRPr lang="es-E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bwMode="auto">
          <a:xfrm>
            <a:off x="467544" y="5373216"/>
            <a:ext cx="8183562" cy="1050925"/>
          </a:xfrm>
          <a:noFill/>
        </p:spPr>
        <p:txBody>
          <a:bodyPr wrap="square" lIns="91440" tIns="45720" rIns="91440" bIns="45720" numCol="1" anchorCtr="0" compatLnSpc="1">
            <a:prstTxWarp prst="textNoShape">
              <a:avLst/>
            </a:prstTxWarp>
          </a:bodyPr>
          <a:lstStyle/>
          <a:p>
            <a:r>
              <a:rPr lang="en-US" dirty="0" err="1" smtClean="0">
                <a:effectLst/>
              </a:rPr>
              <a:t>Configuración</a:t>
            </a:r>
            <a:r>
              <a:rPr lang="en-US" dirty="0" smtClean="0">
                <a:effectLst/>
              </a:rPr>
              <a:t> de los Widgets</a:t>
            </a:r>
          </a:p>
        </p:txBody>
      </p:sp>
      <p:sp>
        <p:nvSpPr>
          <p:cNvPr id="84995" name="Rectangle 3"/>
          <p:cNvSpPr>
            <a:spLocks noGrp="1"/>
          </p:cNvSpPr>
          <p:nvPr>
            <p:ph type="body" idx="4294967295"/>
          </p:nvPr>
        </p:nvSpPr>
        <p:spPr>
          <a:xfrm>
            <a:off x="467544" y="897359"/>
            <a:ext cx="8183562" cy="4187825"/>
          </a:xfrm>
        </p:spPr>
        <p:txBody>
          <a:bodyPr/>
          <a:lstStyle/>
          <a:p>
            <a:pPr>
              <a:lnSpc>
                <a:spcPct val="80000"/>
              </a:lnSpc>
            </a:pPr>
            <a:r>
              <a:rPr lang="es-ES" sz="1800" dirty="0" smtClean="0"/>
              <a:t>Para controlar la apariencia de un </a:t>
            </a:r>
            <a:r>
              <a:rPr lang="es-ES" sz="1800" dirty="0" err="1" smtClean="0"/>
              <a:t>widget</a:t>
            </a:r>
            <a:r>
              <a:rPr lang="es-ES" sz="1800" dirty="0" smtClean="0"/>
              <a:t>, en general, se utilizan las variables optativas en lugar de llamadas a métodos. </a:t>
            </a:r>
          </a:p>
          <a:p>
            <a:pPr lvl="1">
              <a:lnSpc>
                <a:spcPct val="80000"/>
              </a:lnSpc>
            </a:pPr>
            <a:r>
              <a:rPr lang="es-ES" sz="1600" dirty="0" smtClean="0"/>
              <a:t>Las opciones típicas incluyen el texto y el color, el tamaño, llamadas a comandos, etc. </a:t>
            </a:r>
          </a:p>
          <a:p>
            <a:pPr lvl="1">
              <a:lnSpc>
                <a:spcPct val="80000"/>
              </a:lnSpc>
            </a:pPr>
            <a:r>
              <a:rPr lang="es-ES" sz="1600" dirty="0" smtClean="0"/>
              <a:t>Para poder usar las opciones, todos los </a:t>
            </a:r>
            <a:r>
              <a:rPr lang="es-ES" sz="1600" dirty="0" err="1" smtClean="0"/>
              <a:t>widgets</a:t>
            </a:r>
            <a:r>
              <a:rPr lang="es-ES" sz="1600" dirty="0" smtClean="0"/>
              <a:t> utilizan la misma configuración de la interfaz:</a:t>
            </a:r>
          </a:p>
          <a:p>
            <a:pPr>
              <a:lnSpc>
                <a:spcPct val="80000"/>
              </a:lnSpc>
              <a:buFont typeface="Wingdings 2" pitchFamily="18" charset="2"/>
              <a:buNone/>
            </a:pPr>
            <a:endParaRPr lang="es-ES" sz="1800" dirty="0" smtClean="0"/>
          </a:p>
          <a:p>
            <a:pPr>
              <a:lnSpc>
                <a:spcPct val="80000"/>
              </a:lnSpc>
            </a:pPr>
            <a:r>
              <a:rPr lang="en-US" sz="1800" i="1" dirty="0" err="1" smtClean="0">
                <a:solidFill>
                  <a:srgbClr val="000099"/>
                </a:solidFill>
              </a:rPr>
              <a:t>widgetclass</a:t>
            </a:r>
            <a:r>
              <a:rPr lang="en-US" sz="1800" i="1" dirty="0" smtClean="0">
                <a:solidFill>
                  <a:srgbClr val="000099"/>
                </a:solidFill>
              </a:rPr>
              <a:t>(master, option=value, ...) =&gt; widget </a:t>
            </a:r>
          </a:p>
          <a:p>
            <a:pPr lvl="1">
              <a:lnSpc>
                <a:spcPct val="80000"/>
              </a:lnSpc>
            </a:pPr>
            <a:r>
              <a:rPr lang="es-ES" sz="1600" dirty="0" smtClean="0"/>
              <a:t>Crea una instancia de esta clase </a:t>
            </a:r>
            <a:r>
              <a:rPr lang="es-ES" sz="1600" dirty="0" err="1" smtClean="0"/>
              <a:t>widget</a:t>
            </a:r>
            <a:r>
              <a:rPr lang="es-ES" sz="1600" dirty="0" smtClean="0"/>
              <a:t>, como un hijo del </a:t>
            </a:r>
            <a:r>
              <a:rPr lang="es-ES" sz="1600" dirty="0" err="1" smtClean="0"/>
              <a:t>master</a:t>
            </a:r>
            <a:r>
              <a:rPr lang="es-ES" sz="1600" dirty="0" smtClean="0"/>
              <a:t> dado y aplica las opciones dadas.</a:t>
            </a:r>
          </a:p>
          <a:p>
            <a:pPr lvl="1">
              <a:lnSpc>
                <a:spcPct val="80000"/>
              </a:lnSpc>
            </a:pPr>
            <a:endParaRPr lang="en-US" sz="1600" dirty="0" smtClean="0"/>
          </a:p>
          <a:p>
            <a:pPr>
              <a:lnSpc>
                <a:spcPct val="80000"/>
              </a:lnSpc>
            </a:pPr>
            <a:r>
              <a:rPr lang="en-US" sz="1800" i="1" dirty="0" err="1" smtClean="0">
                <a:solidFill>
                  <a:srgbClr val="000099"/>
                </a:solidFill>
              </a:rPr>
              <a:t>cget</a:t>
            </a:r>
            <a:r>
              <a:rPr lang="en-US" sz="1800" i="1" dirty="0" smtClean="0">
                <a:solidFill>
                  <a:srgbClr val="000099"/>
                </a:solidFill>
              </a:rPr>
              <a:t>(option) =&gt; string</a:t>
            </a:r>
            <a:r>
              <a:rPr lang="en-US" sz="1800" dirty="0" smtClean="0"/>
              <a:t> </a:t>
            </a:r>
          </a:p>
          <a:p>
            <a:pPr lvl="1">
              <a:lnSpc>
                <a:spcPct val="80000"/>
              </a:lnSpc>
            </a:pPr>
            <a:r>
              <a:rPr lang="es-ES" sz="1600" dirty="0" smtClean="0"/>
              <a:t>Devuelve el valor actual de una opción. Tanto el nombre de la opción y el valor devuelto, son cadenas</a:t>
            </a:r>
            <a:r>
              <a:rPr lang="en-US" sz="1600" dirty="0" smtClean="0"/>
              <a:t>.</a:t>
            </a:r>
          </a:p>
          <a:p>
            <a:pPr>
              <a:lnSpc>
                <a:spcPct val="80000"/>
              </a:lnSpc>
            </a:pPr>
            <a:endParaRPr lang="en-US" sz="1800" i="1" dirty="0" smtClean="0">
              <a:solidFill>
                <a:srgbClr val="000099"/>
              </a:solidFill>
            </a:endParaRPr>
          </a:p>
          <a:p>
            <a:pPr>
              <a:lnSpc>
                <a:spcPct val="80000"/>
              </a:lnSpc>
            </a:pPr>
            <a:r>
              <a:rPr lang="en-US" sz="1800" i="1" dirty="0" smtClean="0">
                <a:solidFill>
                  <a:srgbClr val="000099"/>
                </a:solidFill>
              </a:rPr>
              <a:t>configure(option=value, ...), </a:t>
            </a:r>
            <a:r>
              <a:rPr lang="en-US" sz="1800" i="1" dirty="0" err="1" smtClean="0">
                <a:solidFill>
                  <a:srgbClr val="000099"/>
                </a:solidFill>
              </a:rPr>
              <a:t>config</a:t>
            </a:r>
            <a:r>
              <a:rPr lang="en-US" sz="1800" i="1" dirty="0" smtClean="0">
                <a:solidFill>
                  <a:srgbClr val="000099"/>
                </a:solidFill>
              </a:rPr>
              <a:t>(option=value, ...)</a:t>
            </a:r>
          </a:p>
          <a:p>
            <a:pPr lvl="1">
              <a:lnSpc>
                <a:spcPct val="80000"/>
              </a:lnSpc>
            </a:pPr>
            <a:r>
              <a:rPr lang="es-ES" sz="1600" dirty="0" smtClean="0"/>
              <a:t>Establece una o más opciones (utilizando palabras clave).</a:t>
            </a:r>
            <a:r>
              <a:rPr lang="en-US" sz="1600" dirty="0" smtClean="0"/>
              <a:t> </a:t>
            </a:r>
          </a:p>
          <a:p>
            <a:pPr>
              <a:lnSpc>
                <a:spcPct val="80000"/>
              </a:lnSpc>
            </a:pPr>
            <a:endParaRPr lang="en-US" sz="1800" i="1" dirty="0" smtClean="0">
              <a:solidFill>
                <a:srgbClr val="000099"/>
              </a:solidFill>
            </a:endParaRPr>
          </a:p>
          <a:p>
            <a:pPr>
              <a:lnSpc>
                <a:spcPct val="80000"/>
              </a:lnSpc>
            </a:pPr>
            <a:r>
              <a:rPr lang="en-US" sz="1800" i="1" dirty="0" smtClean="0">
                <a:solidFill>
                  <a:srgbClr val="000099"/>
                </a:solidFill>
              </a:rPr>
              <a:t>keys() =&gt; list</a:t>
            </a:r>
            <a:r>
              <a:rPr lang="en-US" sz="1800" dirty="0" smtClean="0"/>
              <a:t> </a:t>
            </a:r>
          </a:p>
          <a:p>
            <a:pPr lvl="1">
              <a:lnSpc>
                <a:spcPct val="80000"/>
              </a:lnSpc>
            </a:pPr>
            <a:r>
              <a:rPr lang="es-ES" sz="1600" dirty="0" smtClean="0"/>
              <a:t>Devuelve una lista de todas las opciones que se pueden establecer para este </a:t>
            </a:r>
            <a:r>
              <a:rPr lang="es-ES" sz="1600" dirty="0" err="1" smtClean="0"/>
              <a:t>widget</a:t>
            </a:r>
            <a:r>
              <a:rPr lang="es-ES" sz="1600" dirty="0" smtClean="0"/>
              <a:t>.</a:t>
            </a:r>
            <a:endParaRPr 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The Canvas Widget</a:t>
            </a:r>
          </a:p>
        </p:txBody>
      </p:sp>
      <p:sp>
        <p:nvSpPr>
          <p:cNvPr id="18435" name="Rectangle 3"/>
          <p:cNvSpPr>
            <a:spLocks noGrp="1"/>
          </p:cNvSpPr>
          <p:nvPr>
            <p:ph type="body" idx="4294967295"/>
          </p:nvPr>
        </p:nvSpPr>
        <p:spPr/>
        <p:txBody>
          <a:bodyPr/>
          <a:lstStyle/>
          <a:p>
            <a:r>
              <a:rPr lang="en-US" smtClean="0"/>
              <a:t>El widget Canvas (Lienzo) proporciona facilidades gráficas </a:t>
            </a:r>
          </a:p>
          <a:p>
            <a:pPr lvl="1"/>
            <a:r>
              <a:rPr lang="en-US" smtClean="0"/>
              <a:t>Se usa para dibujar gráficos y plots, crear editores gráficos e implementar diferentes tipos de widgets customizados.</a:t>
            </a:r>
          </a:p>
          <a:p>
            <a:endParaRPr lang="en-US" smtClean="0"/>
          </a:p>
          <a:p>
            <a:r>
              <a:rPr lang="en-US" smtClean="0"/>
              <a:t>Para visualizar objetos en Canvas es necesario de crear diferentes items de tipo Canvas .</a:t>
            </a:r>
          </a:p>
          <a:p>
            <a:endParaRPr lang="en-US" smtClean="0"/>
          </a:p>
          <a:p>
            <a:pPr lvl="1"/>
            <a:r>
              <a:rPr lang="en-US" smtClean="0"/>
              <a:t>Se guardan en una pila</a:t>
            </a:r>
          </a:p>
          <a:p>
            <a:pPr lvl="1"/>
            <a:r>
              <a:rPr lang="en-US" smtClean="0"/>
              <a:t>Por defecto los nuevos objetos canvas se sobredibujan  sobre los objetos anteriores.</a:t>
            </a: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3471</TotalTime>
  <Words>2178</Words>
  <Application>Microsoft Macintosh PowerPoint</Application>
  <PresentationFormat>Presentación en pantalla (4:3)</PresentationFormat>
  <Paragraphs>460</Paragraphs>
  <Slides>28</Slides>
  <Notes>28</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Aspecto</vt:lpstr>
      <vt:lpstr>Programación Orientada a Objetos Introducción al TKinter</vt:lpstr>
      <vt:lpstr>Programación basada en eventos</vt:lpstr>
      <vt:lpstr>Presentación de PowerPoint</vt:lpstr>
      <vt:lpstr>¿Qué es un widget?</vt:lpstr>
      <vt:lpstr>Tkinter</vt:lpstr>
      <vt:lpstr>Un programa simple en TKinter</vt:lpstr>
      <vt:lpstr>Un programa simple en TKinter</vt:lpstr>
      <vt:lpstr>Configuración de los Widgets</vt:lpstr>
      <vt:lpstr>The Canvas Widget</vt:lpstr>
      <vt:lpstr>El Widget Canvas (Lienzo) </vt:lpstr>
      <vt:lpstr>Ejemplo con Canvas</vt:lpstr>
      <vt:lpstr>Bitmaps</vt:lpstr>
      <vt:lpstr>Bucle de eventos</vt:lpstr>
      <vt:lpstr>Un ejemplo de ventana con botones</vt:lpstr>
      <vt:lpstr>Un ejemplo de ventana con botones</vt:lpstr>
      <vt:lpstr>Más sobre los nombres de los widgets</vt:lpstr>
      <vt:lpstr>Las clases Widget</vt:lpstr>
      <vt:lpstr>Checkbutton</vt:lpstr>
      <vt:lpstr>Classes Widget </vt:lpstr>
      <vt:lpstr>Radiobutton</vt:lpstr>
      <vt:lpstr>Mixins – Gestors de geometría</vt:lpstr>
      <vt:lpstr>Eventos y Vinculaciones</vt:lpstr>
      <vt:lpstr>Formatos de eventos </vt:lpstr>
      <vt:lpstr>Ventanas de aplicación</vt:lpstr>
      <vt:lpstr>Menus</vt:lpstr>
      <vt:lpstr>Creando un pequeño menu </vt:lpstr>
      <vt:lpstr>Toolbars</vt:lpstr>
      <vt:lpstr>Conclusions</vt:lpstr>
    </vt:vector>
  </TitlesOfParts>
  <Company>CVC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2: Abstracción de Datos</dc:title>
  <dc:creator>CVC115</dc:creator>
  <cp:lastModifiedBy>Petia Radeva</cp:lastModifiedBy>
  <cp:revision>195</cp:revision>
  <dcterms:created xsi:type="dcterms:W3CDTF">2005-02-06T13:04:10Z</dcterms:created>
  <dcterms:modified xsi:type="dcterms:W3CDTF">2013-02-18T20:15:06Z</dcterms:modified>
</cp:coreProperties>
</file>