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7"/>
  </p:notesMasterIdLst>
  <p:handoutMasterIdLst>
    <p:handoutMasterId r:id="rId68"/>
  </p:handoutMasterIdLst>
  <p:sldIdLst>
    <p:sldId id="256" r:id="rId2"/>
    <p:sldId id="493" r:id="rId3"/>
    <p:sldId id="494" r:id="rId4"/>
    <p:sldId id="484" r:id="rId5"/>
    <p:sldId id="495" r:id="rId6"/>
    <p:sldId id="496" r:id="rId7"/>
    <p:sldId id="497" r:id="rId8"/>
    <p:sldId id="498" r:id="rId9"/>
    <p:sldId id="499" r:id="rId10"/>
    <p:sldId id="536" r:id="rId11"/>
    <p:sldId id="503" r:id="rId12"/>
    <p:sldId id="571" r:id="rId13"/>
    <p:sldId id="573" r:id="rId14"/>
    <p:sldId id="569" r:id="rId15"/>
    <p:sldId id="501" r:id="rId16"/>
    <p:sldId id="576" r:id="rId17"/>
    <p:sldId id="575" r:id="rId18"/>
    <p:sldId id="541" r:id="rId19"/>
    <p:sldId id="430" r:id="rId20"/>
    <p:sldId id="555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37" r:id="rId34"/>
    <p:sldId id="538" r:id="rId35"/>
    <p:sldId id="540" r:id="rId36"/>
    <p:sldId id="539" r:id="rId37"/>
    <p:sldId id="556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35" r:id="rId66"/>
  </p:sldIdLst>
  <p:sldSz cx="9144000" cy="6858000" type="screen4x3"/>
  <p:notesSz cx="6797675" cy="9928225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66FF"/>
    <a:srgbClr val="FF0000"/>
    <a:srgbClr val="99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5620"/>
    <p:restoredTop sz="94660"/>
  </p:normalViewPr>
  <p:slideViewPr>
    <p:cSldViewPr>
      <p:cViewPr>
        <p:scale>
          <a:sx n="73" d="100"/>
          <a:sy n="73" d="100"/>
        </p:scale>
        <p:origin x="-195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32" y="-10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D3CAE-BD45-5741-90A2-CAD92BC85336}" type="datetime1">
              <a:rPr lang="es-ES_tradnl"/>
              <a:pPr/>
              <a:t>26/02/2013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5E6314-4585-6C4F-9B66-551421912A6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4363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3108EE-F2D1-F24F-B189-A1D8026E9CDF}" type="datetime1">
              <a:rPr lang="es-ES_tradnl"/>
              <a:pPr/>
              <a:t>26/02/2013</a:t>
            </a:fld>
            <a:endParaRPr lang="es-ES_tradnl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7E986-6AB3-4D4E-B2FA-FD390BF40F9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3778271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013B6FC-595C-7F40-88CE-1E62E766D434}" type="slidenum">
              <a:rPr lang="es-ES_tradnl"/>
              <a:pPr eaLnBrk="1" hangingPunct="1"/>
              <a:t>1</a:t>
            </a:fld>
            <a:endParaRPr lang="es-ES_tradnl"/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9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998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998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9BA7AAD-7075-7D49-B64C-DC6B9240E50B}" type="slidenum">
              <a:rPr lang="es-ES_tradnl" sz="1200"/>
              <a:pPr algn="r" eaLnBrk="1" hangingPunct="1"/>
              <a:t>10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5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  <p:sp>
        <p:nvSpPr>
          <p:cNvPr id="15565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565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A70AA26-B0FB-524C-845E-B7D9DECF1F91}" type="slidenum">
              <a:rPr lang="es-ES_tradnl" sz="1200"/>
              <a:pPr algn="r" eaLnBrk="1" hangingPunct="1"/>
              <a:t>18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56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56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CF4ACF8-09ED-C044-A483-CCFFD0DC98AE}" type="slidenum">
              <a:rPr lang="es-ES_tradnl"/>
              <a:pPr eaLnBrk="1" hangingPunct="1"/>
              <a:t>19</a:t>
            </a:fld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7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770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770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ACB0634-6FD5-514C-A658-7879BA4406BA}" type="slidenum">
              <a:rPr lang="es-ES_tradnl" sz="1200"/>
              <a:pPr algn="r" eaLnBrk="1" hangingPunct="1"/>
              <a:t>21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8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872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872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6FE12A1-7D9E-F34C-BD85-7A3B615EF097}" type="slidenum">
              <a:rPr lang="es-ES_tradnl" sz="1200"/>
              <a:pPr algn="r" eaLnBrk="1" hangingPunct="1"/>
              <a:t>22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9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974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974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D9F0CC4-B111-E243-A559-BB0107F9719F}" type="slidenum">
              <a:rPr lang="es-ES_tradnl" sz="1200"/>
              <a:pPr algn="r" eaLnBrk="1" hangingPunct="1"/>
              <a:t>23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0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6077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077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49D4E2F-29B5-A143-BBD9-B56E48A6A41B}" type="slidenum">
              <a:rPr lang="es-ES_tradnl" sz="1200"/>
              <a:pPr algn="r" eaLnBrk="1" hangingPunct="1"/>
              <a:t>24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1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6179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179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DCCBDD6-185B-DF4F-8758-275B628B123F}" type="slidenum">
              <a:rPr lang="es-ES_tradnl" sz="1200"/>
              <a:pPr algn="r" eaLnBrk="1" hangingPunct="1"/>
              <a:t>25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2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282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282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DA4C495-4E06-B746-AED4-D017AEF3797E}" type="slidenum">
              <a:rPr lang="es-ES_tradnl" sz="1200"/>
              <a:pPr algn="r" eaLnBrk="1" hangingPunct="1"/>
              <a:t>26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384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384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06F7DC-7800-7442-A550-822552B7EF72}" type="slidenum">
              <a:rPr lang="es-ES_tradnl" sz="1200"/>
              <a:pPr algn="r" eaLnBrk="1" hangingPunct="1"/>
              <a:t>27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4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486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486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8895939-222A-E947-8B58-3CBB841B1E7F}" type="slidenum">
              <a:rPr lang="es-ES_tradnl" sz="1200"/>
              <a:pPr algn="r" eaLnBrk="1" hangingPunct="1"/>
              <a:t>28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5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589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589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32B1FE5-EDD8-C64E-B8D7-9D4FB046A449}" type="slidenum">
              <a:rPr lang="es-ES_tradnl" sz="1200"/>
              <a:pPr algn="r" eaLnBrk="1" hangingPunct="1"/>
              <a:t>29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6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691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691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C59E5C1-02E4-9247-B64B-3E420338D8C8}" type="slidenum">
              <a:rPr lang="es-ES_tradnl" sz="1200"/>
              <a:pPr algn="r" eaLnBrk="1" hangingPunct="1"/>
              <a:t>30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7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794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794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B301714-B69E-444A-B3A9-9A601D730F14}" type="slidenum">
              <a:rPr lang="es-ES_tradnl" sz="1200"/>
              <a:pPr algn="r" eaLnBrk="1" hangingPunct="1"/>
              <a:t>31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8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896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896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6F850A7-63E3-C347-99D6-E220CB36AF11}" type="slidenum">
              <a:rPr lang="es-ES_tradnl" sz="1200"/>
              <a:pPr algn="r" eaLnBrk="1" hangingPunct="1"/>
              <a:t>32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1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101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101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7DFB1D9-E7E6-9442-89FB-3FDE003D626E}" type="slidenum">
              <a:rPr lang="es-ES_tradnl" sz="1200"/>
              <a:pPr algn="r" eaLnBrk="1" hangingPunct="1"/>
              <a:t>33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2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203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203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DD7BF65-BF1A-EA4A-92BE-233518BC203E}" type="slidenum">
              <a:rPr lang="es-ES_tradnl" sz="1200"/>
              <a:pPr algn="r" eaLnBrk="1" hangingPunct="1"/>
              <a:t>34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3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306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306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D4F95D6-3208-BC44-8E6C-0BF1435BDC22}" type="slidenum">
              <a:rPr lang="es-ES_tradnl" sz="1200"/>
              <a:pPr algn="r" eaLnBrk="1" hangingPunct="1"/>
              <a:t>35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4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408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408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6C654B5-FA31-E04D-B2D7-B8EC574E63A4}" type="slidenum">
              <a:rPr lang="es-ES_tradnl" sz="1200"/>
              <a:pPr algn="r" eaLnBrk="1" hangingPunct="1"/>
              <a:t>36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5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510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510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EF8EEE5-5200-3B4B-8781-6539A9BFE399}" type="slidenum">
              <a:rPr lang="es-ES_tradnl" sz="1200"/>
              <a:pPr algn="r" eaLnBrk="1" hangingPunct="1"/>
              <a:t>37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0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022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022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BD822C2-2A17-A74F-9389-541DD69AD9C1}" type="slidenum">
              <a:rPr lang="es-ES_tradnl" sz="1200"/>
              <a:pPr algn="r" eaLnBrk="1" hangingPunct="1"/>
              <a:t>42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1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125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125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517F7ED-4BAE-D74C-9B09-87AA9BB86FF6}" type="slidenum">
              <a:rPr lang="es-ES_tradnl" sz="1200"/>
              <a:pPr algn="r" eaLnBrk="1" hangingPunct="1"/>
              <a:t>43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2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227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227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2AA4FAF-E7D8-E043-9E62-B46DC0FC9B73}" type="slidenum">
              <a:rPr lang="es-ES_tradnl" sz="1200"/>
              <a:pPr algn="r" eaLnBrk="1" hangingPunct="1"/>
              <a:t>44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3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330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330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EF4F193-1D8B-7C43-8C99-29263AA65824}" type="slidenum">
              <a:rPr lang="es-ES_tradnl" sz="1200"/>
              <a:pPr algn="r" eaLnBrk="1" hangingPunct="1"/>
              <a:t>45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432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432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1FD2823-4FFB-C043-90E1-E3B5EE52CE67}" type="slidenum">
              <a:rPr lang="es-ES_tradnl" sz="1200"/>
              <a:pPr algn="r" eaLnBrk="1" hangingPunct="1"/>
              <a:t>46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5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534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534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AE632F7-661B-8240-BE66-9E428A85C30D}" type="slidenum">
              <a:rPr lang="es-ES_tradnl" sz="1200"/>
              <a:pPr algn="r" eaLnBrk="1" hangingPunct="1"/>
              <a:t>47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6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637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637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6E8BB1-C1DD-8D41-AF85-2A09E68F8F09}" type="slidenum">
              <a:rPr lang="es-ES_tradnl" sz="1200"/>
              <a:pPr algn="r" eaLnBrk="1" hangingPunct="1"/>
              <a:t>48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7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739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739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9F3F758-164C-954E-A16F-5F94645F05C2}" type="slidenum">
              <a:rPr lang="es-ES_tradnl" sz="1200"/>
              <a:pPr algn="r" eaLnBrk="1" hangingPunct="1"/>
              <a:t>49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9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944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944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C206014-56C0-794D-BA92-D952773D9C0E}" type="slidenum">
              <a:rPr lang="es-ES_tradnl" sz="1200"/>
              <a:pPr algn="r" eaLnBrk="1" hangingPunct="1"/>
              <a:t>51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0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046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046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D151148-3973-9A46-8652-4195BBC20EEA}" type="slidenum">
              <a:rPr lang="es-ES_tradnl" sz="1200"/>
              <a:pPr algn="r" eaLnBrk="1" hangingPunct="1"/>
              <a:t>52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1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149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149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8583C86-3916-8B48-B6B7-043786A38E32}" type="slidenum">
              <a:rPr lang="es-ES_tradnl" sz="1200"/>
              <a:pPr algn="r" eaLnBrk="1" hangingPunct="1"/>
              <a:t>53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2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251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251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8E05CAA-42ED-7F41-B197-F872DB165F96}" type="slidenum">
              <a:rPr lang="es-ES_tradnl" sz="1200"/>
              <a:pPr algn="r" eaLnBrk="1" hangingPunct="1"/>
              <a:t>54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3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354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354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EC86F-B546-E443-ABA9-9C668F4F93D2}" type="slidenum">
              <a:rPr lang="es-ES_tradnl" sz="1200"/>
              <a:pPr algn="r" eaLnBrk="1" hangingPunct="1"/>
              <a:t>55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45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456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456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173186D-58B2-0742-B8CD-5EB52A6990B1}" type="slidenum">
              <a:rPr lang="es-ES_tradnl" sz="1200"/>
              <a:pPr algn="r" eaLnBrk="1" hangingPunct="1"/>
              <a:t>56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55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558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558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8C2C6FD-5C34-5343-B261-B508560E44DB}" type="slidenum">
              <a:rPr lang="es-ES_tradnl" sz="1200"/>
              <a:pPr algn="r" eaLnBrk="1" hangingPunct="1"/>
              <a:t>57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ABFE7-BC84-C240-9DD0-07B03D918B87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0478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7D13-424D-E245-8245-E1193C0A745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632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7D79-5B60-4F4D-8E8D-F51EE791CD5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0550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>
            <a:extLst/>
          </a:lstStyle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62A1-B131-4B48-98B9-5BB84A30C29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7963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1FA7-8EBF-5B4A-BC84-E6033B4E9D3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463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8B991-2E1D-104F-A07D-7D4867AF10D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609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A71EA-0DD6-224A-913E-7292A0E0C10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606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58CCD-AB71-EA44-9924-85E4656E671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983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96B9A-B5FC-AD47-A7C7-30B47577F90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406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DD205-49A4-4D4F-8F08-ACF8ECD5A0FB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797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15442-04F8-E347-90DD-879D7E60880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1821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fld id="{A087786C-1C98-E94C-BA36-138E5774497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3991" r:id="rId8"/>
    <p:sldLayoutId id="2147484001" r:id="rId9"/>
    <p:sldLayoutId id="2147483992" r:id="rId10"/>
    <p:sldLayoutId id="21474839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/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Orientada a Objetos (POO) en </a:t>
            </a:r>
            <a:r>
              <a:rPr lang="es-ES_tradnl" sz="4000" dirty="0" err="1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Python</a:t>
            </a:r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 dirty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 dirty="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</a:t>
            </a:r>
            <a:endParaRPr lang="es-ES_tradnl" sz="4000" dirty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>
                <a:ea typeface="+mn-ea"/>
              </a:rPr>
              <a:t>Tema </a:t>
            </a:r>
            <a:r>
              <a:rPr lang="es-ES_tradnl" dirty="0" smtClean="0">
                <a:ea typeface="+mn-ea"/>
              </a:rPr>
              <a:t>2</a:t>
            </a:r>
            <a:endParaRPr lang="es-ES_tradnl" dirty="0">
              <a:ea typeface="+mn-ea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786563" y="6000750"/>
            <a:ext cx="1643062" cy="365125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Petia</a:t>
            </a:r>
            <a:r>
              <a:rPr lang="es-ES_tradnl" dirty="0" smtClean="0"/>
              <a:t> </a:t>
            </a:r>
            <a:r>
              <a:rPr lang="es-ES_tradnl" dirty="0" err="1" smtClean="0"/>
              <a:t>Ivanova</a:t>
            </a:r>
            <a:r>
              <a:rPr lang="es-ES_tradnl" dirty="0" smtClean="0"/>
              <a:t> </a:t>
            </a:r>
            <a:r>
              <a:rPr lang="es-ES_tradnl" dirty="0" err="1" smtClean="0"/>
              <a:t>Radeva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B7E76FA-4961-4C44-ACAA-DAC06042D2FB}" type="slidenum">
              <a:rPr lang="es-ES_tradnl">
                <a:solidFill>
                  <a:srgbClr val="A7A399"/>
                </a:solidFill>
              </a:rPr>
              <a:pPr eaLnBrk="1" hangingPunct="1"/>
              <a:t>1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95288" y="404813"/>
            <a:ext cx="8183562" cy="576262"/>
          </a:xfrm>
        </p:spPr>
        <p:txBody>
          <a:bodyPr/>
          <a:lstStyle/>
          <a:p>
            <a:r>
              <a: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 en Python</a:t>
            </a:r>
          </a:p>
        </p:txBody>
      </p:sp>
      <p:sp>
        <p:nvSpPr>
          <p:cNvPr id="73731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908050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Herencia – la posibilidad de una clase de recibir sus métodos y datos de otras clases </a:t>
            </a: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Listas, tuplas, y strings son colecciones secuenciales preconstruidas en Python</a:t>
            </a:r>
            <a:r>
              <a:rPr lang="es-ES" sz="1800">
                <a:latin typeface="Calibri" charset="0"/>
              </a:rPr>
              <a:t>.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Los diccionarios son collecciones no secuenciales de datos.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921D785-44D5-F449-A20D-805130709751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10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773238"/>
            <a:ext cx="47720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7991475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= ['Clubs',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Diamonds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Hearts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Spades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= 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None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Ace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'2', '3', '4', '5', '6', '7‘,'8', '9', '10',\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 'Jack', 'Queen', 'King']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'%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of 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 %\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t1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self.rank</a:t>
            </a:r>
            <a:endParaRPr lang="ca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		t2 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other.rank</a:t>
            </a:r>
            <a:endParaRPr lang="ca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(t1, t2)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836712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label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	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	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492500" y="3141663"/>
            <a:ext cx="12954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3708400" y="4221163"/>
            <a:ext cx="1223963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3708400" y="5013325"/>
            <a:ext cx="1150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981075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(Deck):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FF0000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FF0000"/>
                </a:solidFill>
                <a:latin typeface="Calibri" charset="0"/>
              </a:rPr>
              <a:t> = [] 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label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2000" i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	</a:t>
            </a: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5003800" y="3573463"/>
            <a:ext cx="3095625" cy="1728787"/>
            <a:chOff x="5004048" y="3573016"/>
            <a:chExt cx="3095625" cy="1728788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8434" t="51230" r="21265" b="28137"/>
            <a:stretch>
              <a:fillRect/>
            </a:stretch>
          </p:blipFill>
          <p:spPr bwMode="auto">
            <a:xfrm>
              <a:off x="5075485" y="3573016"/>
              <a:ext cx="3024188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7 CuadroTexto"/>
            <p:cNvSpPr txBox="1">
              <a:spLocks noChangeArrowheads="1"/>
            </p:cNvSpPr>
            <p:nvPr/>
          </p:nvSpPr>
          <p:spPr bwMode="auto">
            <a:xfrm>
              <a:off x="5004048" y="4293741"/>
              <a:ext cx="695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IS-A</a:t>
              </a:r>
            </a:p>
          </p:txBody>
        </p:sp>
        <p:sp>
          <p:nvSpPr>
            <p:cNvPr id="53256" name="8 CuadroTexto"/>
            <p:cNvSpPr txBox="1">
              <a:spLocks noChangeArrowheads="1"/>
            </p:cNvSpPr>
            <p:nvPr/>
          </p:nvSpPr>
          <p:spPr bwMode="auto">
            <a:xfrm>
              <a:off x="6084416" y="4148633"/>
              <a:ext cx="9255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HAS-A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4679950" cy="418782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	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(self, card):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	...</a:t>
            </a:r>
          </a:p>
          <a:p>
            <a:pPr>
              <a:lnSpc>
                <a:spcPct val="9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4787900" y="1052513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824413" y="758825"/>
            <a:ext cx="4572000" cy="54720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&gt;&gt;&gt;h=Hand()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c1=Card()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card1 = Card(2, 11)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Jack of Hearts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hand = Hand('new hand')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hand.cards</a:t>
            </a: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[]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hand.label</a:t>
            </a: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new hand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Los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otros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métodos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se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heredan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clase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Deck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así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que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podemos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utilizar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y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card =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hand.add_card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hand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King of Spades</a:t>
            </a:r>
          </a:p>
          <a:p>
            <a:endParaRPr lang="en-US" sz="1600" i="1" dirty="0">
              <a:solidFill>
                <a:srgbClr val="14425D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Jugar</a:t>
            </a:r>
          </a:p>
        </p:txBody>
      </p:sp>
      <p:sp>
        <p:nvSpPr>
          <p:cNvPr id="5529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¿En qué clase pondrías el siguiente 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método?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def move_cards(self, hand, num):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	for i in range(num):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		hand.add_card(self.pop_card())</a:t>
            </a:r>
          </a:p>
          <a:p>
            <a:pPr>
              <a:buFont typeface="Wingdings 2" charset="0"/>
              <a:buNone/>
            </a:pPr>
            <a:endParaRPr lang="en-US" sz="2000" i="1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Propiedades de la herencia:</a:t>
            </a:r>
          </a:p>
          <a:p>
            <a:r>
              <a:rPr lang="en-US">
                <a:latin typeface="Calibri" charset="0"/>
              </a:rPr>
              <a:t>Evita repeticiones de código.</a:t>
            </a:r>
          </a:p>
          <a:p>
            <a:r>
              <a:rPr lang="en-US">
                <a:latin typeface="Calibri" charset="0"/>
              </a:rPr>
              <a:t>Facilita el reuso de código.</a:t>
            </a:r>
          </a:p>
          <a:p>
            <a:r>
              <a:rPr lang="en-US">
                <a:latin typeface="Calibri" charset="0"/>
              </a:rPr>
              <a:t>Código compacto y claro.</a:t>
            </a:r>
          </a:p>
          <a:p>
            <a:r>
              <a:rPr lang="en-US">
                <a:latin typeface="Calibri" charset="0"/>
              </a:rPr>
              <a:t>A veces los datos pueden quedar demasiado escondidos.</a:t>
            </a:r>
          </a:p>
          <a:p>
            <a:endParaRPr lang="en-US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037A16E-2717-C840-AED1-6718EFFFB7CF}" type="slidenum">
              <a:rPr lang="es-ES_tradnl">
                <a:solidFill>
                  <a:srgbClr val="A7A399"/>
                </a:solidFill>
              </a:rPr>
              <a:pPr eaLnBrk="1" hangingPunct="1"/>
              <a:t>15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434" t="51230" r="21265" b="28137"/>
          <a:stretch>
            <a:fillRect/>
          </a:stretch>
        </p:blipFill>
        <p:spPr bwMode="auto">
          <a:xfrm>
            <a:off x="5435600" y="692150"/>
            <a:ext cx="30241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7 CuadroTexto"/>
          <p:cNvSpPr txBox="1">
            <a:spLocks noChangeArrowheads="1"/>
          </p:cNvSpPr>
          <p:nvPr/>
        </p:nvSpPr>
        <p:spPr bwMode="auto">
          <a:xfrm>
            <a:off x="5364163" y="1412875"/>
            <a:ext cx="69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IS-A</a:t>
            </a:r>
          </a:p>
        </p:txBody>
      </p:sp>
      <p:sp>
        <p:nvSpPr>
          <p:cNvPr id="55305" name="8 CuadroTexto"/>
          <p:cNvSpPr txBox="1">
            <a:spLocks noChangeArrowheads="1"/>
          </p:cNvSpPr>
          <p:nvPr/>
        </p:nvSpPr>
        <p:spPr bwMode="auto">
          <a:xfrm>
            <a:off x="6516688" y="1125538"/>
            <a:ext cx="925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HAS-A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que: 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Mezcla las cartas y las reparte entre 2 jugadores. 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Se juega hasta que alguno de los jugadores se quede sin cartas.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A cada iteración, cada uno saca una carta. </a:t>
            </a:r>
          </a:p>
          <a:p>
            <a:pPr marL="739775" lvl="1" indent="-457200"/>
            <a:r>
              <a:rPr lang="es-ES">
                <a:latin typeface="Calibri" charset="0"/>
              </a:rPr>
              <a:t>Si la carta del primero es más grande, el segundo se lleva las dos cartas y viceversa.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El ganador es el que primero se quede sin cartas.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C632117-90A1-264B-852A-FD272CDF1300}" type="slidenum">
              <a:rPr lang="es-ES_tradnl">
                <a:solidFill>
                  <a:srgbClr val="A7A399"/>
                </a:solidFill>
              </a:rPr>
              <a:pPr eaLnBrk="1" hangingPunct="1"/>
              <a:t>16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4071937" cy="4187825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Crear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la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baraja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y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mezclar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deck=Deck()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deck.shuffle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Declarar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los dos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jugadores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hand1=Hand()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hand2=Hand()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repartir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todas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for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i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in range(26):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hand1.add_card(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hand2.add_card(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print deck.len()</a:t>
            </a:r>
          </a:p>
          <a:p>
            <a:pPr>
              <a:buFont typeface="Wingdings 2" pitchFamily="18" charset="2"/>
              <a:buNone/>
              <a:defRPr/>
            </a:pPr>
            <a:endParaRPr lang="en-US" sz="2000" i="1" dirty="0" smtClean="0">
              <a:solidFill>
                <a:schemeClr val="accent3">
                  <a:lumMod val="75000"/>
                </a:schemeClr>
              </a:solidFill>
              <a:ea typeface="+mn-ea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50B1190-C1CD-5C4F-BB74-BE29CD3F9503}" type="slidenum">
              <a:rPr lang="es-ES_tradnl">
                <a:solidFill>
                  <a:srgbClr val="A7A399"/>
                </a:solidFill>
              </a:rPr>
              <a:pPr eaLnBrk="1" hangingPunct="1"/>
              <a:t>17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147252" y="332656"/>
            <a:ext cx="5113380" cy="562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jugar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while(hand1.len()&gt;0 and hand2.len()&gt;0):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card1=hand1.pop_card()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card2=hand2.pop_card()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if card1&lt;card2: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else: 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hand1.len()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hand2.len()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determinar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ganador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if (hand1.len()&gt;0):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"The winner is: Hand1"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else: print "The winner is: Hand2"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4500563" y="980729"/>
            <a:ext cx="3815853" cy="3376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 smtClean="0"/>
              <a:t>Derivative</a:t>
            </a: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 smtClean="0"/>
          </a:p>
          <a:p>
            <a:pPr algn="ctr">
              <a:defRPr/>
            </a:pPr>
            <a:endParaRPr lang="ca-ES" dirty="0" smtClean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r>
              <a:rPr lang="ca-ES" dirty="0" err="1"/>
              <a:t>qq</a:t>
            </a:r>
            <a:endParaRPr lang="ca-ES" dirty="0"/>
          </a:p>
          <a:p>
            <a:pPr algn="ctr">
              <a:defRPr/>
            </a:pPr>
            <a:r>
              <a:rPr lang="ca-ES" dirty="0"/>
              <a:t>f2</a:t>
            </a:r>
            <a:r>
              <a:rPr lang="ca-ES" dirty="0" smtClean="0"/>
              <a:t>()</a:t>
            </a:r>
          </a:p>
          <a:p>
            <a:pPr algn="ctr">
              <a:defRPr/>
            </a:pPr>
            <a:r>
              <a:rPr lang="ca-ES" dirty="0" err="1" smtClean="0"/>
              <a:t>getpp</a:t>
            </a:r>
            <a:r>
              <a:rPr lang="ca-ES" dirty="0" smtClean="0"/>
              <a:t>()</a:t>
            </a:r>
          </a:p>
          <a:p>
            <a:pPr algn="ctr">
              <a:defRPr/>
            </a:pPr>
            <a:r>
              <a:rPr lang="ca-ES" dirty="0" err="1" smtClean="0"/>
              <a:t>getqq</a:t>
            </a:r>
            <a:r>
              <a:rPr lang="ca-ES" dirty="0" smtClean="0"/>
              <a:t>()</a:t>
            </a:r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 bwMode="auto">
          <a:xfrm>
            <a:off x="428625" y="428625"/>
            <a:ext cx="8183563" cy="552103"/>
          </a:xfrm>
        </p:spPr>
        <p:txBody>
          <a:bodyPr/>
          <a:lstStyle/>
          <a:p>
            <a:r>
              <a:rPr lang="ca-ES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Resumen de la </a:t>
            </a:r>
            <a:r>
              <a:rPr lang="ca-ES" sz="27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relación</a:t>
            </a:r>
            <a:r>
              <a:rPr lang="ca-ES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entre las </a:t>
            </a:r>
            <a:r>
              <a:rPr lang="ca-ES" sz="27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</a:t>
            </a:r>
            <a:r>
              <a:rPr lang="ca-ES" sz="27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 base y derivada</a:t>
            </a:r>
          </a:p>
        </p:txBody>
      </p:sp>
      <p:sp>
        <p:nvSpPr>
          <p:cNvPr id="58372" name="2 Marcador de contenido"/>
          <p:cNvSpPr>
            <a:spLocks noGrp="1"/>
          </p:cNvSpPr>
          <p:nvPr>
            <p:ph idx="4294967295"/>
          </p:nvPr>
        </p:nvSpPr>
        <p:spPr>
          <a:xfrm>
            <a:off x="467544" y="836712"/>
            <a:ext cx="39290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self,p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self.pp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(self):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self.pp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Derivative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(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self,q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.__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self,q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self.qq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q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f2(self):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self.qq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, 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self.pp</a:t>
            </a:r>
            <a:endParaRPr lang="ca-E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getpp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None/>
            </a:pP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self.pp</a:t>
            </a:r>
            <a:endParaRPr lang="ca-E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getqq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None/>
            </a:pP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 smtClean="0">
                <a:solidFill>
                  <a:srgbClr val="6666FF"/>
                </a:solidFill>
                <a:latin typeface="Calibri" charset="0"/>
              </a:rPr>
              <a:t>self.qq</a:t>
            </a:r>
            <a:endParaRPr lang="ca-E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ca-E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>
              <a:buNone/>
            </a:pPr>
            <a:endParaRPr lang="ca-ES" sz="1800" i="1" dirty="0" err="1" smtClean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13B19-9375-3349-9BB3-FD5BB4F4649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18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04048" y="1340768"/>
            <a:ext cx="2643187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/>
              <a:t>Main</a:t>
            </a:r>
            <a:endParaRPr lang="ca-ES" dirty="0"/>
          </a:p>
          <a:p>
            <a:pPr algn="ctr">
              <a:defRPr/>
            </a:pPr>
            <a:r>
              <a:rPr lang="ca-ES" dirty="0" err="1"/>
              <a:t>pp</a:t>
            </a:r>
            <a:endParaRPr lang="ca-ES" dirty="0"/>
          </a:p>
          <a:p>
            <a:pPr algn="ctr">
              <a:defRPr/>
            </a:pPr>
            <a:r>
              <a:rPr lang="ca-ES" dirty="0"/>
              <a:t>f</a:t>
            </a:r>
            <a:r>
              <a:rPr lang="ca-ES" dirty="0" smtClean="0"/>
              <a:t>()</a:t>
            </a:r>
          </a:p>
        </p:txBody>
      </p:sp>
      <p:sp>
        <p:nvSpPr>
          <p:cNvPr id="58377" name="2 Marcador de contenido"/>
          <p:cNvSpPr txBox="1">
            <a:spLocks/>
          </p:cNvSpPr>
          <p:nvPr/>
        </p:nvSpPr>
        <p:spPr bwMode="auto">
          <a:xfrm>
            <a:off x="4500563" y="4357688"/>
            <a:ext cx="39290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&gt;&gt;&gt; o1=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Main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(3)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&gt;&gt;&gt;o2=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Derivative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(5)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&gt;&gt;&gt;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o2.getpp(),o2.getqq()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&gt;&gt;&gt;o2.f()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&gt;&gt;&gt;o2.f2()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Conclusiones</a:t>
            </a:r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>
          <a:xfrm>
            <a:off x="500063" y="884238"/>
            <a:ext cx="8183562" cy="4187825"/>
          </a:xfrm>
        </p:spPr>
        <p:txBody>
          <a:bodyPr/>
          <a:lstStyle/>
          <a:p>
            <a:r>
              <a:rPr lang="en-US" sz="1600">
                <a:latin typeface="Calibri" charset="0"/>
              </a:rPr>
              <a:t>Python es un lenguaje orientado a objetos, potente y fácil de programar.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Las classes permiten implementar tipos de datos abstractos.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 encapsulación de los datos y los métodos es un proceso de organizarlos en clases donde se separa la interfaz de la clase de la implementación de sus métodos</a:t>
            </a:r>
          </a:p>
          <a:p>
            <a:endParaRPr lang="es-ES" sz="1600">
              <a:latin typeface="Calibri" charset="0"/>
            </a:endParaRPr>
          </a:p>
          <a:p>
            <a:r>
              <a:rPr lang="es-ES" sz="1600">
                <a:latin typeface="Calibri" charset="0"/>
              </a:rPr>
              <a:t>Se pueden sobrecargar métodos implementados.</a:t>
            </a:r>
          </a:p>
          <a:p>
            <a:endParaRPr lang="es-ES" sz="1600">
              <a:latin typeface="Calibri" charset="0"/>
            </a:endParaRPr>
          </a:p>
          <a:p>
            <a:r>
              <a:rPr lang="es-ES" sz="1600">
                <a:latin typeface="Calibri" charset="0"/>
              </a:rPr>
              <a:t>El polimorfismo es la capacidad de definir operaciones básicas de los tipos (métodos de las clases) que tiene el mismo objetivo aunque puedan tener diferente implementación.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Las clases se pueden organizar en jerarquías. Las jerarquias permiten realizar  herencia de métodos y datos de las clases bases por las clases derivadas </a:t>
            </a:r>
          </a:p>
          <a:p>
            <a:endParaRPr lang="en-US" sz="1600">
              <a:latin typeface="Calibri" charset="0"/>
            </a:endParaRPr>
          </a:p>
          <a:p>
            <a:pPr marL="742950" lvl="1" indent="-285750"/>
            <a:r>
              <a:rPr lang="en-US" sz="1400">
                <a:latin typeface="Calibri" charset="0"/>
              </a:rPr>
              <a:t>El constructor de una clase ha de llamar explícitamente al constructor de la clase superior/base </a:t>
            </a:r>
            <a:r>
              <a:rPr lang="es-ES" sz="1400">
                <a:latin typeface="Calibri" charset="0"/>
              </a:rPr>
              <a:t>antes de definir los datos y los métodos de la clase.</a:t>
            </a:r>
          </a:p>
          <a:p>
            <a:pPr>
              <a:buFont typeface="Wingdings 2" charset="0"/>
              <a:buNone/>
            </a:pPr>
            <a:endParaRPr lang="es-ES" sz="1600">
              <a:latin typeface="Calibri" charset="0"/>
            </a:endParaRPr>
          </a:p>
          <a:p>
            <a:endParaRPr lang="es-ES" sz="160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FE3F7EE-4A48-F040-B115-5AA0192A09EE}" type="slidenum">
              <a:rPr lang="es-ES_tradnl">
                <a:solidFill>
                  <a:srgbClr val="A7A399"/>
                </a:solidFill>
              </a:rPr>
              <a:pPr eaLnBrk="1" hangingPunct="1"/>
              <a:t>19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3888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500063" y="1052513"/>
            <a:ext cx="7096273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Juego de </a:t>
            </a:r>
            <a:r>
              <a:rPr lang="es-ES" dirty="0" err="1" smtClean="0">
                <a:latin typeface="Calibri" charset="0"/>
              </a:rPr>
              <a:t>Poker</a:t>
            </a:r>
            <a:r>
              <a:rPr lang="es-ES" dirty="0" smtClean="0">
                <a:latin typeface="Calibri" charset="0"/>
              </a:rPr>
              <a:t> (</a:t>
            </a:r>
            <a:r>
              <a:rPr lang="es-ES" dirty="0" err="1" smtClean="0">
                <a:latin typeface="Calibri" charset="0"/>
              </a:rPr>
              <a:t>wikipedia.org</a:t>
            </a:r>
            <a:r>
              <a:rPr lang="es-ES" dirty="0" smtClean="0">
                <a:latin typeface="Calibri" charset="0"/>
              </a:rPr>
              <a:t>/wiki/</a:t>
            </a:r>
            <a:r>
              <a:rPr lang="es-ES" dirty="0" err="1" smtClean="0">
                <a:latin typeface="Calibri" charset="0"/>
              </a:rPr>
              <a:t>Poker</a:t>
            </a:r>
            <a:r>
              <a:rPr lang="es-ES" dirty="0" smtClean="0">
                <a:latin typeface="Calibri" charset="0"/>
              </a:rPr>
              <a:t>)</a:t>
            </a:r>
          </a:p>
          <a:p>
            <a:pPr lvl="1"/>
            <a:r>
              <a:rPr lang="es-ES" dirty="0" smtClean="0">
                <a:latin typeface="Calibri" charset="0"/>
              </a:rPr>
              <a:t>Tenemos</a:t>
            </a:r>
            <a:r>
              <a:rPr lang="es-ES" dirty="0">
                <a:latin typeface="Calibri" charset="0"/>
              </a:rPr>
              <a:t>: </a:t>
            </a:r>
            <a:r>
              <a:rPr lang="es-ES" dirty="0" err="1">
                <a:latin typeface="Calibri" charset="0"/>
              </a:rPr>
              <a:t>Suit</a:t>
            </a:r>
            <a:r>
              <a:rPr lang="es-ES" dirty="0">
                <a:latin typeface="Calibri" charset="0"/>
              </a:rPr>
              <a:t> (palo): Es</a:t>
            </a:r>
            <a:r>
              <a:rPr lang="en-US" dirty="0" err="1">
                <a:latin typeface="Calibri" charset="0"/>
              </a:rPr>
              <a:t>padas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Corazones</a:t>
            </a:r>
            <a:r>
              <a:rPr lang="en-US" dirty="0">
                <a:latin typeface="Calibri" charset="0"/>
              </a:rPr>
              <a:t>, Diamantes, y </a:t>
            </a:r>
            <a:r>
              <a:rPr lang="en-US" dirty="0" err="1">
                <a:latin typeface="Calibri" charset="0"/>
              </a:rPr>
              <a:t>Tréboles</a:t>
            </a:r>
            <a:r>
              <a:rPr lang="en-US" dirty="0">
                <a:latin typeface="Calibri" charset="0"/>
              </a:rPr>
              <a:t>, </a:t>
            </a:r>
          </a:p>
          <a:p>
            <a:pPr lvl="1"/>
            <a:r>
              <a:rPr lang="en-US" dirty="0">
                <a:latin typeface="Calibri" charset="0"/>
              </a:rPr>
              <a:t>Rank (</a:t>
            </a:r>
            <a:r>
              <a:rPr lang="en-US" dirty="0" err="1">
                <a:latin typeface="Calibri" charset="0"/>
              </a:rPr>
              <a:t>número</a:t>
            </a:r>
            <a:r>
              <a:rPr lang="en-US" dirty="0">
                <a:latin typeface="Calibri" charset="0"/>
              </a:rPr>
              <a:t>): As, 2, 3, 4, 5, 6, 7, 8, 9, 10, </a:t>
            </a:r>
            <a:r>
              <a:rPr lang="en-US" dirty="0" err="1">
                <a:latin typeface="Calibri" charset="0"/>
              </a:rPr>
              <a:t>comodí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reina</a:t>
            </a:r>
            <a:r>
              <a:rPr lang="en-US" dirty="0">
                <a:latin typeface="Calibri" charset="0"/>
              </a:rPr>
              <a:t>, y el </a:t>
            </a:r>
            <a:r>
              <a:rPr lang="en-US" dirty="0" err="1">
                <a:latin typeface="Calibri" charset="0"/>
              </a:rPr>
              <a:t>rey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Consideramos</a:t>
            </a:r>
            <a:r>
              <a:rPr lang="en-US" dirty="0">
                <a:latin typeface="Calibri" charset="0"/>
              </a:rPr>
              <a:t> : </a:t>
            </a:r>
          </a:p>
          <a:p>
            <a:pPr lvl="2"/>
            <a:r>
              <a:rPr lang="en-US" sz="1800" dirty="0">
                <a:latin typeface="Calibri" charset="0"/>
              </a:rPr>
              <a:t>Spades → 3</a:t>
            </a:r>
          </a:p>
          <a:p>
            <a:pPr lvl="2"/>
            <a:r>
              <a:rPr lang="en-US" sz="1800" dirty="0">
                <a:latin typeface="Calibri" charset="0"/>
              </a:rPr>
              <a:t>Hearts → 2</a:t>
            </a:r>
          </a:p>
          <a:p>
            <a:pPr lvl="2"/>
            <a:r>
              <a:rPr lang="en-US" sz="1800" dirty="0">
                <a:latin typeface="Calibri" charset="0"/>
              </a:rPr>
              <a:t>Diamonds → 1</a:t>
            </a:r>
          </a:p>
          <a:p>
            <a:pPr lvl="2"/>
            <a:r>
              <a:rPr lang="en-US" sz="1800" dirty="0">
                <a:latin typeface="Calibri" charset="0"/>
              </a:rPr>
              <a:t>Clubs → </a:t>
            </a:r>
            <a:r>
              <a:rPr lang="en-US" sz="1800" dirty="0" smtClean="0">
                <a:latin typeface="Calibri" charset="0"/>
              </a:rPr>
              <a:t>0</a:t>
            </a:r>
            <a:endParaRPr lang="en-US" sz="1800" dirty="0">
              <a:latin typeface="Calibri" charset="0"/>
            </a:endParaRP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Card(object):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"""represents a standard playing card."""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suit=0, rank=2):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= suit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= rank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326E0B7-23E0-594D-BEB9-2518C0F199C9}" type="slidenum">
              <a:rPr lang="es-ES_tradnl">
                <a:solidFill>
                  <a:srgbClr val="A7A399"/>
                </a:solidFill>
              </a:rPr>
              <a:pPr eaLnBrk="1" hangingPunct="1"/>
              <a:t>2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3015" name="6 Rectángulo"/>
          <p:cNvSpPr>
            <a:spLocks noChangeArrowheads="1"/>
          </p:cNvSpPr>
          <p:nvPr/>
        </p:nvSpPr>
        <p:spPr bwMode="auto">
          <a:xfrm>
            <a:off x="4572000" y="3141663"/>
            <a:ext cx="4572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Jack 7→ 11</a:t>
            </a:r>
          </a:p>
          <a:p>
            <a:r>
              <a:rPr lang="en-US" sz="1600" dirty="0"/>
              <a:t>Queen 7→ 12</a:t>
            </a:r>
          </a:p>
          <a:p>
            <a:r>
              <a:rPr lang="en-US" sz="1600" dirty="0"/>
              <a:t>King 7→ 13</a:t>
            </a:r>
            <a:endParaRPr lang="es-ES" sz="1600" dirty="0"/>
          </a:p>
        </p:txBody>
      </p:sp>
      <p:sp>
        <p:nvSpPr>
          <p:cNvPr id="129026" name="AutoShape 2" descr="data:image/jpeg;base64,/9j/4AAQSkZJRgABAQAAAQABAAD/2wCEAAkGBhQSEBUSEhQVFRUVFxsXGBQXFRweHBcgGR0XGSAYFhcYHCceGBsjHRgcHy8gIyctLCwtGR8xNTAqNScrLSoBCQoKDgwOGg8PGjQlHyItKTAsMC0tNTApMDQsLCwxMi8vKS8pLDQtLjAtLCwsKiwpLC8sLCwqNDAsLSwqLywsLP/AABEIARcAtQMBIgACEQEDEQH/xAAcAAACAgMBAQAAAAAAAAAAAAAABQYHAQQIAwL/xABVEAACAQMCBAIGBAgGDgkFAAABAgMABBESIQUGEzEiQQcyQlFhgRQjccEVM1JicpGh0hYkVHSUswg0NUNTc4KSk7G0wtHUFyVVY4Oio7LTRGSE8PH/xAAaAQEAAwEBAQAAAAAAAAAAAAAAAwQFAgEG/8QANREAAQMCBAMGBQMEAwAAAAAAAQACEQMhBBIxQVFhcRMigZGh8AUyscHRFOHxI1JicjOCwv/aAAwDAQACEQMRAD8AvBVwMDsKzRWve8QjhXXNIka5xqdgo+zLECiLYopV/Cyz/ldt/p4/3qa0RFFFFERRRRREUUUURFFFFERRRRREUUUURFFFFERRRRREUUUURL+IXBjYFceLuPs8/wBv7BRXlxz2Pn91FETWlPM3K8F/B0LlS0eoPgMV3XONx9ppo8gAySAPeTWQaIuffRv6ObK74hxKGdGZLWXTEBIwwOpMu5XBOyCug6qL0Of3W41/jz/W3FWJJzC2t1itbiURvoLoYQuQFJx1ZlJxqx299ETmikn4fn/7Puv8+0/5mj8Pz/8AZ93/AJ9p/wAzRE7opJ+H5/8As+6/0lp/zNLOOekA2aCS4sbtELaQwNuwBPYNonOnPYE+eB3NJhetaXGBqpdRVY3Hp+s0AL292M/mxEfrE1fX/TtbeVrcn3bw7/8Aq1x2jImVZGDxBcWhhkaiCrMoqqh/ZB22GP0W5whw34rbH/ib/KvWD0927qGW1uSD23i/+She0alctwtZ5hrCd9D0+qtCiqri/sgbZtWm1uTp7/iv2fWb9vKvq39P1s41Ja3JGcZzEP2GSvS9o1K8bhqzoysJnSx218t1aVFVYn9kBbFygtbnUO+8W3z6mKlPBudJbqFZ4bCcxvnSWlgXOCVyAZM4yDg+fftXocDoVw6k9glzSNtNxqFKqKjl3zPNFG0kllIiIMszT24AA8yepS+19IjO6IbG5j1nCtK0aKxPZcl9mPkDgnt3rlz2tIBNzpzXABKmdFJpOOSoUMlq6qzpGWEkZ0mRggJGrJGphnG/wpzXa8RRRRREr42fU+f3VijjnsfP7qKIoZ6frJpODlgM9KaNz8B4kz+tx+unnIHMlu/CbaQTRhYreNJCXA6ZjRVYPk+Hceflg+dSe5tlkRo5FDo4KsrDIYHYgg9waqfjPoG4YjiRriaCN3VAmtCNTnCojOpO523zRF5+gybrXvFblAenLMCre/U874/Uw/WKszgPe4/nD/6kr65d5cgsbdbe2QJGu/vLE92YndmPv+wdgBXjy7Llrofk3Lj/AMkTf71ETmqi9OvpDe1WK0tZCkzFZZHQ4KKpyq/5TDJHuXfZqsTm3miLh9o9zMdlGFXO7sfVRfif2AE+Vci8e43JeXMlzMcvKxY+4eQUfAAAD4AURdY8hc3JxKxjuVwH9WVB7DrjUPsOQw+DCnd9YpNG0Uqh0cFWU9iDXL3oj5+PDbwCQ/xafCyj8k+zKP0c7/mk+YFdTg53FEXOXPnI7WMxjbLwSZ6Uh8x30Of8Iv7QNQ8wIXDFPHlF0lR2ZvIe7vXWPMHAYry3eCcZRvMbFSOzofJgdwfuzXMn8AJZXbNwGXURG2CdYOkI2kkBAxmg+wS59kiqNRjaZkkAHj9l9BS+KZmNzgl7bSDEjgTBSyzZIlYSSISxJOD7/LFaH1I2E0mPILnH7alsXIlsrZLSOgwxOoDK5D5wBkEwuGxnvFJ8tyDlK2XCmMZ2Ukljv44Gxk42l6b/AAEg8qi7Wm2TJ8ly/HOc1rBTbDdJJJ85Ch9nxKGNdK6++ckV4I0QJ0TOmTnGDj9ldEcJ5S4VBw+3lurW31PGh8UOp2Zxr0KoBeRhk7AE4Hwpdd8Bsn3Xl6Yxkga8RRNucZEZlVx88H34q2KA1k3Vc/FKhDWljYbpqI8iFV3IPLQvLlLaN9Ws65pB3VB6x+BOdI/OcGuoba2WNFjQBVRQqqOwAGAB8ABUW5J5OtrCe7W2jKKzR9yWx4M6QzEnALE9/a+ypdUjGZZ5qpicUa+W0BogAaevHdIOdRi2WQ/i4pY5Jf0FOSx+CHEhPuQ1AJlyFtlj6c7xNETr1G8kfQUuUxnKppaQud03HYAmwOeiPoE2QD6nrZ0g9RMGQAHMYOCw81DCq+4iWSGQRqI3iUyG3Zj9SVB/jFpIozhe+kDB9UiMkg5HxB4ZWbOjoB8Dtw1udNLgwlES08lZXMX4lP5xbf7RDTQUq5hP1CZ/w9tv/wDkQ01FbaqLNFFFES3i8edPz+6ivvig9X5/dRRFv1zT6b+ffpl4LaFvqLViMg7PJ2Zh8F9UH9I+dW76ZeZ3suFO0RKyTOIFcd01hiWHx0owB8iQfKuVaIuqvRNz8OJWYEjD6TCAsq+beQlA9zefubPwp1y5IFe+YkAC6YknsAIoNya5W5M5mksL2K5jJ8LAOo9tDjUh+0fqIB8qvj0h37W/CuKtGcGS5VM/CVLYN9mVJHzoiqL0pekJ+J3R0ki2iJWFPf5GRvzm/YMD3kwmishTjPl76IsV0N6CPSD9Ih/B87fWwrmJj7cY9n9JP/bj8kmuesU75I4k9vxG1lTOVmQbeYZgrL81JHzoi6f9IHG+jb9Jcl58rhT4tAwH0+5m1LEp8nmSqxXvp9YnY6DgNq1A6PdkSyFPd9JtPyadc5cSEl9IXbSiMsSnPYDYlfz8m5Ixvrhg8wKjguQcjSwYYDxaWRgXUtoCuAy5+sRdtunanyFYmLealQgaBXKQDR1XoW9ZlKklshj6p31A/BC8qt8I7px7Bx9cF4Z15EhGrEhEYzsdLAxlj7m6KOW/PtPzq8DdJK/TV43bA8IIwSzFRsDsjvKR+heEf3up36MOHhne4JyANEZbu2oIzPj9DpZ9ztP+VXlBhc/L59F090CVOeIpIIWFuI+qFxH1M6Afjp3A+yq/n4NxB7q1gvHzaPJmYI4AkkVJZR4wwk0akTACou2NI2qzK+JIwcZAOCCMjOCOxHxrcVFKrQCC6kQgBbgiSM9hqSNI2j+3TGrj3jX+RTioVf8AMvUgEcscizMpkiZemcSIcqI4xIZX0thCdGk7gkAmplETpGoYOBkA5wfMZ86L1Jed1BsJlIzqCqFzgMWdFCOfKNiQrfmltj2qBX0WqHQEGI2jOiXBa0OpcSqd+pEuNWB3AZQSPAs954GeHzj3qBpHeTLKOiCNwZPxeRuNefKq/v5A8JO8qxuFViR1bdwwGi5yfHEGA1nJyoJIcDXWB8U/56XX7jn+DwJu028P8rlYvNH4hP5za/7TBTgUl5s/EJ/OrT/arenQrfVTZFFFFF4tHiXs/P7qzWOJez8/urNEWpzXytDxC1a2uAdLEEMpwyMOzKTtkZPf3mqM5+9FwsIYYbOG4u5XfqySiBmCqmVWPwKQNRYkjOTpHwrouiiKoOU/QTa9WK8d5mjIWVbWSMKVJAYJKc5bSdiMDON8jvM5+BR30fE7SXOiScLkd1P0e0cMM+YbBqWUk5f/ALYv/wCdL/stnRFzVxz0R8St5jGLaSZc+GSFS6sPftuv2NivbmHlKTh3CUF0uie7uA4jyCVSBHHix2Jabt5bfZXVVVH6TPRXf8Uveqs1ukKKEiRmkzjuzMBHgEsfInYD3URRDivoxk4jw+04hw8B3aCOOaHIBLQgRF0JwCfBuDvtkZzWlyZyE9pexzcQjZegVlEKtHqJ1YRpGaRY41LDYFtTaThcZNWByPcJwCCa24je2pXX1I0jd2kUkYYGPRkA4BHxz76jvFfSHaXF5JImoxNIjo0sBZC4haFkZFJfGnDK2NiWyMd6+JqPp0y5gkqakzO6Fscf4qstzJJCjKhlJ8SnUjaXDpMqkNE2BNIpUsyq7MyrlCNWS4IkV+iFQITsDlNckVyAsYDMsaiEE7agbgME8SqdaxmW4kkTqhwQrMqQzqQuqNCqIWEjIiIhKx4LEKzFgumvK/u44tC3cqqskozFJrZ2DRli8yt4xCtzhsSZaRVTORGuccnO6YvrF9+HE6/dWi0ssVtTXimOJRGoWIBdUetlgUQ3CNOvURSM6lYxoG/F7+IrksizyhLdYuq7zOsiMrStJJvF02QalWJ9iwbR0w2sLkrWnNzFbWp1K0G4TSiOrh3UlupIIIwkcYYRE4XWwgjGnvUi5L9K9tZgQzyo8W31oVuqrNuxkUAiRGYlsq7MpJBH5NjD4bOZggDS/vTxHiFE94Cuqoxzjy1LdqV68ogC5NtBpjecjPhedjsp7aQAO+T2xv8AD+cLOddUV1A4+Eq5H2gnI+YrF5znYxZ6l5bLjyMyZ/VnNbCqKM+jLg80MlwkscUCQBYYoIizhFbM/jmYku/12/bvnGCtT+oVy5ztaTXM7xTYhlMYRpFZFllUFHMTOAG8IiXGc5U7eZkXMF80cOmM4lmYRRfpPnxY8wihpD8ENeAyvSlfOd+hhKRt1J43SRYEBZmKENoKoGKalyAxAAJBzgVAeJy46ccgnQKwPTZVgdo5ptUkbMz5uifEiogzlsk5IapVzfx9bBIrG2MCtMGXxzaGQe1KxyPEdzrZwS2/iOa0UW4u4Uj0TTiSNmR7ieBUUH8VP/FjqkIGljlThiCCCM1XqYdr3h8n83mDbjwhSNeQIUv5t/tdP51af7Vb06FRnid91uH28v8AhJbFt8e1cWx8tvPy+VSYVZUSKKKKItHiXs/P7qzWOJez8/urNEW7RRRREUi4HIFm4gzEAC5BJJwABa2m5J7CntUF6QZZpuL3FosmI3uIvq2JCa2gt1DMFBLHIUDOQO4A3qOpUFNuYqzhsOa78oMWknkFMubvThb2wYWsZuSuxkDaYx5ZVsEyb/kjH51QX0j8zX5u5rSS6OgRo6CAGJWDoG3AYswyceJiNu1RzmXgcsGuGZQGKawVbUCMtgg7Huh7gUx5xn6o4Xed+vZiFz73gJVs/HJFVmV+2pFzfCFrnB0KGJogHMx9pPGSNOVlmXiHDYeH2kscReQSQ9bCMNenEkiSuw0uCy5CkncKRsK8OfZVa4WaO2kgR4lkBdAnVKNuwVSceBwN9+23bO5wjmQtw9uHC2eVlZ1VogHKJqDmVovWBUSeE4wxGMgg188ype3dtHf3KxCFcBRGxGElOlpGjYEnWTGR4xpA9XckZTGllQF9ruAzPkmbiBzOx0jdQUD2VYNO1jbTY+ShHFuIOH0aVAG4yAc/Hf7q2XeEoWePGDg5XBJxnYDeswHqBldFboacktjYssevcYxqK539oVsX10qDTMjLq1DBAPqsUIOknBDKfj2PmK0i1wAAb5LXZVpOqVHPqgzoHjTWxmBY8NUptooJCcgpjGPH3z8CKzc8PhQ6TI2fcADj7cV72rWy5w2ckEagdse44r4u4YHcMJFXJ8QwcH/hXeY5twFXNBnYTFNz54gb8iBw/leh5fQAkudu+w2+2vHg/AxcyiON8ZY5Z8hUQd3kYA6QSQB8SKLto8BYlLrrDNjPc7aQe+TiptwLhsENu8shaK4jy8pGtHhzsqjQBNCfEFyUkjJI94rh1V7GySb6W+yqY0YcHJSY0RwJPkbae4hbt9O/D7f6PGWRpFxEpQFWBIDPIRqgmQL7YVJCxXUCCaj3K3pClsrhWjcukQZESYs6YbTrKnOYySo3XbbtuRSrmPjJeRn0hGl9gdkQdl2AGo92IAyxY+dK4YkmOlVKOd8KCynAJOw3X9o2rnD0iwF51OpHvThrx3XLmsYBSMF2pB9Gg2g7m42GyujjHPUV/HJc9Q20lvEwWHUgeVHXMpilZGVmLJGAFAYCNvV17evDr+1v5zFB9CczkRZjt3jfpqC8spjOynDHBckalXCnNUiGeHYgFD5HBVviP+Iqbei7miCyu1lkEjxhXxGDkwmTQrSqvt5WMKd84952q6Kka+aqPwmYkU5katOvhxHry3XQXNa4t0A8rmz/ANqt6dio1xnisVzZRTQOskb3NmQyn/7q32PmCOxB3HnUlFSrPRRRRRFo8S9n5/dWaxxL2fn91Zoi3aKKKIiuc/SZfiPjd149DrJC6nbYrDAQfEMdx510ZVH88cx2cHEb2K44bFdsXV+qzhGVRb2w0qwQt3ye471FVY17Ycr2BrPpVczG5rEEcioVxDjEty4klkEhVdAIVQcZJ3KYB7ny869bSIzcEuIhvJw25WdPf05fCwHwDDWadcW4RwMTmCUXHDLhcZKSCaLxAMPEpc4wQd9PcUy5V9Hc0Fz1oZ4uIWV0jW07xMNQSQadTLkg6TpJwScA7VFRw/ZWGnSFZxePp16TWtZlLTIvIvr6wo5yNxqSG8CwRJIbtAo1uVClMvqJCnI052AycbUwh4THBFdWvFrxmC4kiiWRlBDBm1xKca217dPBCkZxuDUQn4c9tNLayZ6trLtglSQpyCrDdcjsR21CphFcx2Vpa8VkeWeaWQsyPNq1a0kTC6s4aJcDV37g4yMZGIpZHmNXQLfMSLt7x0EAjRTYw9oW1xo4TyB0cOd7+KgVtJplR28SuDDNp8WxGksMdyBhx8VFe3GbhZojqZeoPrfdlto5e4BJk0RzDb8sd9qkvPvD3k6d8+hEvQoWMZ1RkKGjZ221MR62BtsMnvUFE0o26u47qzHb4HUMVp4av2jAR/HETGxsoKtFlSKhJk6xGvQka/NrueCXV9RpqIA7k4rfM8nfVEf9H/wzW5wOx+kzLA+EZzu+geFRv4I1wzsTtgb4qyXkCff0VY0GDUnxETymTqnnJ3AZF/jOFeGNjo1aQjN2LFnRoxgbASFM5yGBFbfN/MGSYxpEMWMrGx0SPgEKqlmEYQkgqjFNQyM4FMeJ3X0JelDLlnUrGUkBMAUrks4CTqApwIpAy5I32wa24jdhiFTZE2Ue/wCPzrPpt7epnOnv118Z4BW2OFJprO2s0c/w38DitaaYsxZu5qyPQ3qzcdEwCfC4MoYnTvnSFIyudOd/yarVVJOBuT5VKvRzwA3N3qMpgSBeo8qvpYb4AVvZJz38gDU+PY12GeCYEcJ05b8IWbTeTUzG5Ke8S5QvZeKpBcdEfTGIV0T6olVJ7ABlbYZJ8W+fFUNv+GmOR+mfFG5VgO6FSQftGR3q2uK+kSBuKcPggYSJHco0ko3XLBogFb2sCQksNu3feo9PyzbniPEYpXniuEuJHjZI2eLQ51L1FRCQPEMkkDcY3FVsNVeMK2rVbB4AbaC23voroqtz9m4y3Y7joftp0N0s9H3M8gu4IA5VZrm2EiY8MmmeJg2PZcFR4h3GfsHU4rlnlzgLRcZstSgfxiIkDOk5cFZEPmhxt7sEEA5A6mFaVItLZbooMbn7Tv6xqN+fXY8xe8ooooqVU1o8S9n5/dWa8ONN6nz+6iiJpRRRREVzf6V4yOMXDkeAvGAfeDBArD5FkPzrpCqe9J/AOtBezgb294NX+LltbJGPyOh/sU1HVbmaVdwNXsq7T75esFaFhwayuoIuI3iQIRGkMk1zcHSzwDpllt4iC7HSNmcE7eHfdCvElne+k4cHiktIRJFcW6CGN0jI1q8SINipJUSFm8PfypPydwKG6u8TxtK+gkRdTQheIZfqaQZG8IyEQZb3gb1KIeeoZIVgsbU3MmC3SkiWG0tsbF2hVir4765XP6Q7V6x2ZoKjxNLsarmbbdDp6KDcY5iub4i+kiDNCFinljGNYOdLSoPVOARqxpOANsbybhIgg4ha2SRkSzpGz3QY60kuUSRdCZ0GJNQBRwQ2+fKk3B5puDXiPMmq3uF0sQp0SJtqKBwCdBPmNx8GBMn49yslvd23F7dmktUkhkkVSWKIhTDRZOTGFUDT7OB5erTqYhtOv2dUQHfKdj/iefDj1XoL3UsoNgZj7o4ysMPFLfhNxCtyraIpJWLAx9fGgWoLHopEGXHctjc9qzxDgVpacVt+EyQLcLOFWW5cYmLTZVGjIOIwmF2HffNRrm3nGCfjyX8RforJA+SuGxHo1YU+fhNbfM/Pttccft7+PqdGIw6tS4b6sknCgmroaBoFBndESnU3BbS14tDwX6NHLFIoR7hwOuWlGoSLIB4NGwCjbvWpzo9vw+8XhbQq9t0wZpWUNO7yjPWV8ZV0wNKjbuCN9tHjHPttJzFHxEB2t0MfdfEdKaSQufJvefKl3pA5ut73iT3cQcr00VFdQPEowSdzsKOMCYXVJudwY50Df39Es4lfPJs7BW0Kp9YrGigKsQ7kDHvPvOTmk0nDHAyAGHvQ5H7N6lHIFlFdNcRSFvpEnTEDK5GGaRY2JUbMAH1kEdkPatyDlZrie++jEPFZthZWOmSQlyiqrRrhnYg4GADt76gDHs+Vabq2FrgNfLYsOAHPW+5sL7r09GPL4H8fdQ7K/Ttoc+vKd9Tfkqo8WfIBm9ndItx+CuJyB44rgRMylWQYIOCGQHV027Y743FML7hd1YXAMiyRTDOlxhXI7Eqy+CZfIgfMUj5jumm0SFU8CCNnQEFyCx1zBiT1Dq3PmaqtY51Z3aHuuERw935kngAo62ELKYfTuBeR+L+hIG91bV3PbcQ4ZLeSWvR0Ru0chCh8oDhkddyNQA32J2xRLxmWZrXiVtJFEl+iw3kjqp6M0COcgsQFJUMFDbbKcHIpdwbiNtxCwjgnuY7aGNFRrdZVWR+mANUjyAYTI1BVB8iWzsGM3CrLhsHSkZ34ffMscqFg3SZlLJcxMBtjRv39k76cHLwppsL8HVkZicoIJA4XOp34KF+YxUbtqmERjnms2AZunOrwzs2WkVZ7eNyx81dpSwA2wiEADAFuCqAfh99a8W4XBKyvaK8cdvNH6kyakbLHJ8ZCISM48II23N/itnA4Y4elkPEn39+ar1qmd0rNFFFXlClXHPY+f3UUcc9j5/dRRE1ooooiKoPnn0jTWHGL63KLPaTaOrAwxnXbwoxVxupKgDfI+HnV+VT/ADAIbjjFxYPHnXKlxNkbOkdvbiNMjcjqHJHuU/lVXxNfsKZqESBr0XbG5zCqPhXF9EqywsVZHBVmxlWU+B2A8mGFbH2edWJdc/WcNurxxJNeTMXWyjjKxQyMSNUw7zyhs4Jz5aQgOTXnMvJU8V3cLb287Qxu2HEbkBfW9bG+Btn4V7cl8eSO5SSQN20SMmOqU8zC53STGxK4YqWAIOCOKVRpGdh7pv0laNRxxQDSO+3T/Lj4785PIKTWvKrJwq5F9MFUyCUs3j+jy/kR75kuZPVZAcKN2OoYCPk3nebhpENzG7W0q69DDcK+fHEG2Kt5jsfhU0g5JluLmJpbhLy2JL2MCtiN87kyxj8TFFtrHcnCDdsUsurr6TxG4tPDd2UWOo2gBmkwqaoXXcSvKRGgB0aQoxpWpa9BldhZUEgrOa4sMhKOYIYocTWkkRs5clCIInMb7kxOXQuDvlQ2+Mj2d1g42WTInAVfdDEuPhtGDWpxfkuRLqa2tibjoFFkZBsJHITprv4yHJUY3OljjANbVlcWKW1xHLZXJkBXxGVQyFTgjPTHS88gq3uOO9QFj6TAMxdoNp13mPE+i0MPXZ8ppNNid547HTw0Xpa8yyMdK3Uu3YeEdvd4K+E5ofVgXlyM+YmYD9mB91fXK/E+HpPqeymkGltmmWQA4806SA+7JO2e2cVpWfFrQXKt9AyofPSM7HbPqkEYP2Hb31yS7M4d6wnUflTtxLcjT2LLngb6W9VvRc0vDdRTdZ5ZYmOnqyMyrrUod2yFxkHb3VKODXcvCuGypPF0pY5usSXB6sjLptx4diilZJu5/Eg+1UQ45x+2e5kccPRdTeqZZB89MZUDV32293vK9LuWKUMI3eCGRZhBIWZAMgKJNOB2AQnbtj4VPRccozTJ4x9iqWLJqPc4MDQLQBYdeasCKyax4a4v5WmR1SZ7V2OFkfU0UKnOVkbaWQrpKomN9YNRxuSrr6FDcSLk3AcoigmXpoAerIgG8ePa7jK/lCmQvF4rLbSdVS0cgeezcYaZ3cFmhwcShwFiCkjQqrnwgtT/AIpzfez3En4OKBoMPc3WpRCgTOm2jd/D0V3z5yNqbYYqVzQ7VRUa76J7um42PvzGyp9oOnIBINsgnHYjPcHzyKvbjPBI+LpG5kaOzQkxlRpaVvV1jWMIgwVXIyTqOwxmBekS2hM6+GOGSVQWhXPgcjJlCEfUxyHtGx1YwxC6sCDKzxODuCjZAPbKkH7P/wC1n4rCuxDmlrsr2zBideXH6eRU8NY3OwSw+YPA/Y7+YV2gPw284fw+GR5La4nRjHMQ5iaOWNswsACmfMbjv5mrsFUVw/me04hxG2n1EPHLbxwRH1tbyK8rkDuqqAgJ2yG/Nq9hUnw91U0AK05hrPn9DHVVqwbn7uiKKKKvqFKuOex8/uoo457Hz+6iiJrRRRREVUXHOESjjV3fWum4lhVEksg2mRozDCRJGSCG8WdsD1cZycVbtUbzpy5PJx9ri3uPo7KwGsDdBFBA5PfDBuppIO2O+RtVfEml2RFb5SDPlyXdMOzd3VffLvNsvFp5IGh6EEQ+tUsS8mTpEROF0KcHUAMkKVzuaqjnLQOIXDQDTH1W0FRhdjg6MbYyDjFWrw/moPaycYhtwZwqLfwKdOrGQl1Fsdj4gRjyO/gJOzwnjbcXtpNUYt7MZR2ZgzvgAsEyumIAHdyCfdg7jCLXfDazntZ/SgDXztckzYclbntWi/eVX8D5nuIYpTDJ0jOhidwBgj4nGY339Ye/34xLeVJ2gsR+D41ku4jreFyA7OyupmjQH61IkIVAPOSRiO1V9wJYzdhGlaKF2K9TRq2wdOpNtWTgH7Tin/E+XLi1IDxlMIJfDlljBJAZinitzkEe7IOCcVtGr2T8h30H49+StNbRxbZJh+52PX82P+xUlHAWs+DzyzNJHMAsjMGw/wBInxojJ7gxwtqbz/jD9sZqM8TjaHovcznXcwJcMzIXOXLKASGHsKhyc5JNeHE+Mzz24gllcxCUzeLDhmIIJMw8R2PtfdTDnLmmO8tCOkVlNwrIUdXRY1iESxAjDZ8IPq9ye1S52VBBUP6fFYR2dnmOHTUeISheIQjtOB9ls3/yV9fhK3G5nYn821+8zivLl3hMT31pbSLr6k0ay7kbMwGgYI8j3qU898oWttx20tII9MMnQ1oWYg65CpGSS26gedeNp03CYXdXG4ui7Ialx6cuo3UZPF4P8NJ/RV/5mtnhnNUdtKJ45ZJGAKmJrdVSVGxqR267YGBkeE7gVIOZOUraLmWCzSILA7Qhostg6u/nnf7a0ua+WLeHmOO0jjAgaa3XpZOMP0wwyTnByfPzr04emQQW6qu/H4moMrnkhbvMvIcVzbjiHCuxBZoF7/ndMD1WHmn+b5A+PK3MkzcMeC0RfpFuQ6wqm7g51XQG5mnQlQAdkHiAJHhZ8Xvjwnj7WtlF9RL0V+j6zgtIF8Ss58LZPcnG+Dt2S8/WMaSJxOxYBHcpKg2McmDqV1ByusBgyn87uGFUaDquHqdhVu0/K7/y7nwO/VRODXjM3xH3Uk5f4VZWNr9JuSstzMpEs90paOEsPHFHGG1XM4yQwXsc6mj3Bh/NPL4t5AofqwyIrRz4/GRv6kvwZWyrfP4VKeB8GtZbVOIXz/SmZcap2MNrb7H6pQo1Ssu+I4lK/o96j/HuMwTpFBZxzyxWysHl0FY0jbJbRF4mVC2GLyuW8PlV+q2RO4U+Br9nUyn5XWPD3x5SN0+5Z9HyarDitpJhFuYUuLdzlon6qRNoYesupgQG3CkHJroUVzv6NeOlNdmxP1lxaOv6cN1bq3zaMo3/AIZrogV0x2YSoMTS7GoWcEUUUV2q6Vcc9j5/dRRxz2Pn91FETWiiiiIqqeO3kL8UvLSXUHYoyAEAShoIQ8IY7BmVMdxkMcHba1q5m9Ml4Y+OTnfTphyB7+mhBB8iMZBqpjKHb0iyYOysYYtFTvae9eXvkpZJxHoX8F7LcW7RXGLKS1iOpek5bHjzh9BOSdKgdh331or+xtI5uDXjvEIpHXVlwJUdmkQl49xlGUEHAOPOoLx3mrrWeiWCKV9tN6AFlGCDiTC5ZsbZyAc5xnerJfg0F1xeG6m0sz8Pt50Q9nY5UuQfW0hRsfygfKsupSa3AntpGQyMuttI8977lWHsdTrZdz5H3ysqx525egtmjnsXleFzs7RuFVhuNExULJncjGcae5ptzrzxqtUgicNLcok11IvvYAiAb7KowMe4DzZs+vpmurtpkWWPRbqT0mB1Bz5sx8mx7J7DPfvVbVawlMYijSq1LkXFwekkATFvEcQq9R2RzmtXpDcMhyrEfYae8IgaVkLFA7tpRmAUDOAZJG/JUb5/4ilPD7PW2+yLux+FWTy7YSQRG6QaZRnV9YR0ogBhGCauk2RqbrRFMadxirGJqBthr7t72V7CufRpdoSYPyjad3Ry259Cl1jb2lvc291I0sElsdTQPE2u6ZGykkR3X6w41AthcbEjet/jfN1ld3tvxKZ2hltwNdoqs5kaFiydOUDQFYnBJxgCodzDxwXcmpgE7CMaQoA7mRxGApdu2QBnA22FLUyBhZ1wPLLj/dqdr3QJF/e6rCgHXJ9RPiCR11/awb7nezub6HirtJHcRqM2mnKs6HCETYwsZzlsjPh2G9bsV3FxHiaXyRyG8iRXe0Awhki0hH6xICw505HrbYGc1Weh/KSNvgSv++KkXKXGpbaVSJBDq0xSyMobTGzDEoHYshB33HvzUVaq8MJpxO0+5UrcGC02NrzFo3Gpvv0BUl4xxOK4vo+IlZJrmBFkaGBMq7RYKNLhi1tpOzowPqeEnOaiPD+HpNdiKWdoo7w/jF9USMdSmRPaTURtkEagc7HM2tuIW9hNLBw0C6a6jQACdCVk1SKvi7Mvj1EDcYydjkQrivA5IQ1tKjo6BXQMVJII7qyHBGoMBjtsDuDVeliy91xAtE6kbnLtBXWHwzagfTjvESOo28RKmF9yHPaWq2l/EzwxXBmjvIiWjRWXDpKFR5I1JVD6nfO/nTL/AKS7EslkrP8AR5WETi1hW2hVX8JYltUz4B39TIrQ4jz9fRwWXErWc4nX6PcRv4o+tDhdRU7IXTDeHB2Na789WczB+IcK0TA5+k2TFGyN9WARv8SxrRLgDBKotovc3M1pIGqUcFsTFxe2if1kvIVP6UM6xN+sb/KupBXO/DW4TLeW80F3etcG8gdYbhQdRaeLWWkVDk4LHdvL9fRArmm3KIUuLriu4OjYT139ZRRRRUiqJZxn2fn91FfXFx6vz+6iiJjRRRREVR/pL5FlvLq8uYl6gieJWjUeMAQRNrT8vvgoN9ts1eFR7gJIvuIA9upCw+cEa/7lcubmEKWlVNJ2Yeuh5Lk4xSQHsGVtverD3Ee/9u1NJeMzTyW7LO6tbqIozvqjQE+oRguACcDvjarU9O/DYImieOONZZVlkkbJxKI9A0lAPE5Lg69sBDknyps8N1xiSIMqliuCDgsACQj9mIBBx33qFwI189vELSY5lVuVgkf2k94f6O36eh1U95+45GeGpEb43ckjq2BHEukLnJdQmuM+WCQ258s1V8cZYhRuTsK3Xuydpl1b49zD/K7+7uDTbgHBTJKqQgmSXIQHTqVQMs+CwBIGcDO+3vqvQY3CUi3qZsB6AC29lx+mbWqZs3dGv9wHjudBfXWE25Y4OgxJIwWCKRQzalGuXGpVBdWjAXAJ6mlTsM96++feLZLRxzFwBqk1Z8JYkiNNZcrnuelJ0yD2FNuOcaXh8RhWIbBkhLEawDnPUwI5k76ikiujnODioJY241NIiMwUeDPtHsTjy+G1RUwSe1d4aX/f3spmg4qrlFgLRewAO28b8TzKVTzl2LN3P/7gV507k4w4m0ldtho2z28iO5rYv+IqgI0ZIx3XbcZ7++rnauEDL6ro4Ci8PqGtoSDLTM357wea+OXrpWRo5BlVBJ8z03wsmkebL4ZV93Tb3198VtulMjkKBJqilC40h0OiTTjbB8EoxtiQAdqxaSwyIWKKuPW2xjO3ceRr5kkikYwkv3yPESCQAu2SfIAfEAfCvDWmWlpXrPhzqZZVp1WmSI2nlpyIv0U84Tc3VzwowWkAWW2lUtMzjLurdTVECN5DkEliBgkb5wNLm22HQs76S5aaedVVhldAUqWPTRVGhVcgH4tvvWhyZazTz/Ro7iSASqeqyN36WVYBPNmyu+RgA980wh4Rw4W19G1wq3EWpNaOYw6xhdAEedMmp4wWAz49xjwmsYhtOqb7zDWkmHWMkzAzXtw0UbicPWluxBEnhcemq0uXYOtZcTsPNUF7CPcYiNYX4lDj5Vr8BtDdSxRq6oZQcMwJGQrNjY7Z0kZ3+ytnkK9C8WsnPqz6oHHvEqlcf5zD9VKrWFrd3j1FXtppE1qxUqUJXIYHI7mtKuC6iCNdPfitLCA08XWo0jGYSD5EehT6z4U0HFLeGXQWS6tt1JIOp4W2JUHs2O3lXS1c/wDAuWb2aWLiE+oRJNbHXMMNIBNGBoUKGYbjxt3AGNXl0BU+Ea5tOH6/ssr4rWFWq0zJAgkaTJ4co0RRRRVpZK0eJ+z8/uoo4l7Pz+6s0RbtFFFERSDg5/j99/4H9Waf1HeEqRxO+z2Mdsw3+Ey5x/k/sFEUb4wktzI0ypd6J5BAphWAq0MetySJW1Msg6m5AXxLhW2JSWRSS7Nk5zb3kxdomtpUZjERlypXQjM6mNjHpAWJmOCchnNZxfS5IJDgpK6CS41tbgTgTRxwqBoSREwN2QgnbUGGN7lvhVvaTGaSfXcKDGsNuzSL08LpCwrqk3wHIYkBtRGATkvVEOd/Q4rXCx2HjJUyvFI34tQQAFmO41nKqrZzpY6gFpTBy+1nbyG50RSk63WSNcqsecRxib6q5THi+rdG1HYkgCrx4HaMOpNIpWSdtRUkEooGlIyRkbKMkAkanfBPetfnGENbAsAyrNCxjIyJMSJ4MeZJIx+cF8s1Wq4cPFjCs/q6hblcZ+vK/JcwXUl9xBy8cE8wICLpSWQIoOdKFixAJOd2PfGa95uBcTiTU1jOqAd/o74AHv8Ad866zVcDA2rNSdkyIhKWMr0vkcQuL/wy4YnQmrsTpIP2E5zX2/FDL4Gi1b9lJzkfr+NdJekCzsznLmK5wGPSiaQuN8LcRIjB0bcAuMg50nuDW0U6RxLLlt3XrMr6GY7ZhLkqdETSRJ0wyBiJjto2r1jTpxDZPL376XVlmOxTgWl9jrIBHqFBeHOJW+jpBIWP97VNR29477eZNfM3LJRuo/hRmOkqUKkjuoeNmUEe7vjfFTtbpp1d4mJDosYyMtcaZDIqMSxkaMCeKDDEM5YasKjisXs76HcsqmNhpbKSglBLErlmiwwBklA8BeQxnGhI9VVBVcCQ208/29/Sw7Gmpl7VocG6Wj6fwojw6aBLpHuFEkKSKzj1tnUoSQO+GAbHnjzqX8v8fsUvbr6HZvcLKECLDCWOQPENDfi42Zu+PZO2MU1PAIpJ4Q0Rm+uhCtNbxr1T1dLopjRVnhMAaXPiChVOrcgWbzNwdvwdNHYH6PIELR9EKviXxadhjxY0n7aUqFPFsJcTGkSQNjPXn4KvjMUX1M4Eeu5+1vBVHyp6HuIO0MkvTs+lKJVLHWww2oARqcY/SYHbtVp8G9GlpBM9y6de4kcyNLKAfGx1FkjHgTfsQMj31RvJHNHE+IX8Fob64Cu2XIkIIRfE2CNwcAgfEiukvwzB1Ol1oup26fUXV9mnOa1g0DRUalZ9QguOgA8Al3On9qH/ABtv/Xw09pFzr/aZ/wAbb/18NPa6USKKQcM59sLiVYYbqKSRs6UU7nAJOBjyAJ+VP6ItHiXs/P7qzRxL2fn91FEW7RRRREUhsAfwnd7bG3tSPj4rsfdT6klp/dO4/mtr/WX1EUM4/aBuI3LuI1iUoryGMzPGRCjaugRgI2VBdcsRGARjdG/o3GnqqiqkTRQTGNANCSyh9YTGwBVY20+WrPtbrOOri/uXIMWGQC6BBwelEenMmd4dwQTgAs3qHDlz6PgytdxsqR4lV+mm4y6DMqnAwrsp8PcMr571iUKmbHObwnx0sb7crjcDe28RSB6KY1Eee/40i2EMxSR5F6hiTW8SqGkDbbRHUqYZiPhuRUuqMrweA3TQ3ESSZdriB3UH1tPUXcesrAHf2WTHqHG2qoSH0eWd+QrNGbS1yHImkae5uTgDVI7nTEDgHZQdsAedWJSzhKpAEtASWSINkrgMMlSRjYHPl5ahTOiFVHz9y5IJrmaSOaSMLNKhQKULGOIK0hZvAY+mV0sCrKRjJytRqGSKO4UyaldlWPqL1MnTNPH01kjVpEcqYwrDcoqpqGsZsz0mcX0RJbqQGch2J7KqMukt8OoVYjzSKX3VWUPfPjXGwA9ZQAVIB83Cw6R/3lpF/hKyMU0AkAnnfjw+vsK3SJharOjMkhL4y51SufEOm4h+lNnLD66InUcfXuD4Bt9ssQd3h9VV1DHSB2W4Zo2ktAEIdIWQqCSol2IIK1uBBsdOQdtCn1s5XQnwZZDCp/JubQ+Vb3B+GfSp4rcHUHI1MBtowzu4x2DLNKw+F/D7jUbHEuAHRdOgCUt9NvFI7KWO0sYYrYyRa5ZIkCOyuxAjDKAVXwEkDvt7t4DyXzzccOuFljdimfrIiTpkHnkdtXubuD86sT+yP4Awnt70DwMnQb4MpZ1z9oY/5hql621SlTW24/Hb3XFJ7eTTrSVbYg4OJZkGUPkRGSfkfdUM1nOc798180UXivLkPnuS84PdQXDF5LURMsjbsyF1xqJ7spXv33XzGa1vSp6YbyDiD2tm4hSAhWbQrGRsAnOsEBRnAA9xPuxq+izgDLwbiN2wIEiqqbdxCdTEfAsdP+Sa9vT9yG6THiUQzHJpWYD2GGFV/wBFgAPgR+dReqEcG5/a1uri9ijT6RMuFJXwRtIQ0jque5IIA7AOfdg3T6GfSTNxJZoroKZYdLCRRjWrZG6jYEEdx3BG22/NFdOehLkZrCyM0wxNc6WK+aIAdCn3N4ix+0DyoisC6QHGaK9JEzWKLxelFFFERSO224pP7jaW/wD5Zbv96nlIoT/1rL/NIv624ovQopxqcC+uH1MnjjjEx3iOI0+plXPhGpiQ+BvIQGzszX0dxaGu06QixIngLaiBoA8BH94yDoG2D1BpXGAm5kj6F/N4/FPiQ6stCVKrEI7hcEQE6CFk7NuDqxppz6OkAa6ARk0yIumRtTrhAdCnJ+pBYlPLxPsMVhYcOHxCpO4P25/n/robTz/RCmdJubVxatIv4yIh4j59QHCj7GLaCPNXYedOahfpX5rWxscga5XdOlHv4ijK5JxvpAG595UedbqqgEmAtHmrgM97xAPrW3js49jrUtOXYOVOlh01+qXd87PnHucclTIgeAXb3kgJeRtTSJEdh0xLuqn80kE7kKo2FQ3HpY4bPN17zg6NMcan1htWBjLKygHYAb57VJbT+yHsY0CJZzIijAVBGFHwADAAUQ2XhzrxFp7yXTjZ+kue3gLQgHyx1Oqp/Nu/hSZWxGDvggYAGWxgMPtcRxqR/wB5Z/nbxS69IKvqJiYl9RbxgbuoDH1fy1Rx9hrxfne4dtUcKjxahsxwdaS/AYDK3ykYVmPovcSSN1bYZ7rbqdyL3yO2xCfDWpEfyEuj/GWfuFWH6NOC6YmunC6pcqmnsEDElk/Nd9RX/u1hHs1zxLxG+lGkv01wBgYXt0sdvF/eY/8AMFXh6Iue+rElhcsonjXETdhMijsPz0A3HmAD+VjrDUmsddwJUtbD1xTzlhDeYU75i4BFe20ltOuUkGPip7hlPkwOCPsrkXmrlqWwu5LWYeJDsw7Op3V1+BH6tx5V2ZVeemT0ffhC060S/wAZtwWTA3kXu0fxPmvx29o1orOXL9SPkPkuTid2sEfhQeKWTGyKO5+LHsB5n4A1H44izBVBLEgAAbknYADzNdZ+jPkheGWKxkDrSYedh5t+SD+So2HzPnRF68y8KjtuC3EEK6Y4rV1UfAKdyfMnuT5kk1Ib2ySaJ4pVDo6lWU9mB2INKuef7mXn83l/9hrd47xqO0tpbmYkRxKWbHc+4D4kkAfEiiKkuUPQuycakWdS1pbESIzDabVvGuezY9se9cdmq/KpS39InHr1GurKyjFsCdIK6iwBwQCzqZDkEeBe4IqcejP0iDikL606VxCQsse+N84Zc7gEqRg7gj7DReqZ0UUUXiKKKKIio9G//W7j32cZ/VNN/wAakNLeJ8t29w4eaJWcLpDZIOM505Ug4zviiKF8yxiO9c3KI8TSdQRysFjmUwpHjU3gZ42Vj022w2rvimHINq3UklH4oRJEpBJViryuFjcgGRIlcRh/M58waey8m2bLpe2iZfcy6gftDZzX2OU7QDAgjx7sVUbhstTPNpJjmdb/AG/aJDUlsJpJIFBZiAAMknYADzJ8hXM3pD5yN3cvcDOj8XbofyAThiPexOs/ao8q6Dk5Os2BDW0TA9wVBB+0HvWsfR7w7+Q2v+hT/hU9Rme2ysYXEjDuLwJdEA8J368Fy/ItwqaiUbAyQV3/ANXlX2Lpeh1dK5x20j1u3+v9ldQryLw8drK1/wBAn7tZ/gLw/wDkNr/R4/3ah/Tzr6CFpD4wWk5QTII7zs0HY3HouWYxcFdSrGMjIGN6+jxEtbFwcMBg/A5A+/NdTDkqwH/0Vr/R4/3ax/Aiw/kNp/Rov3afpwdfovB8YcwENm7SLum50IsIhcrjg+tAxdy5AIJOwPetnhfEWJAJZJoyCGBwwK9nUjsRXUH8CbD+RWn9Hj/drH8CLD+Q2n9Gi/doaBIuenJeN+KspuBZTgRDhMh3W2vNJ/Rxz6L+Ixy4W6iA6ijYOOwlQe49iPZO3YgmZaqTfwJsP5Faf0aL92s/wMsf5Fa/0eP92rIkC6x6ha5xLBA4a+qh1p6I4o+OniA0dDHVWLzWYnuBjGgeuPcxHkKsfqj3j9dLU5UswMC0tgPcII/3a+v4MWn8lt/9Cn7teqNaHPF2h4beDWmfo8vtD8hvjSb03N/1Hc/ExD/1Y6k68rWgIItbfI3B6Cbf+Wov6cP7h3H6UX9bHRepx6OEA4RZYGP4vGfmVBP7TUW5C5Ou7XjfELmWPRbzmQxsHQ6tUodfArFh4c9wKk/o0fPB7L/EIP1DH3VJqIbIoooovEUVhTkZrNERRRRREUUUURFFFFERRRRREUUUURFFFFERRRRREUUUURFVV6W/wpcrLY29j1LZxGROG8WVKuRgsB6y47VatFEVceie44lGqWd5ZiCCGHCS53ZgygKRqI3DMdh7NWPRRREUVjNZoi1LKYgKj+tpyD+UPuNbdFFERRRRREUUUURFFFFERRRRREUUUURFFFFERRRRREUUUURFFFFERXzJIFBJ7CiiiLRKNN4gxRfZx3b3k+4e6iiiiL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9028" name="AutoShape 4" descr="data:image/jpeg;base64,/9j/4AAQSkZJRgABAQAAAQABAAD/2wCEAAkGBhQSEBUSEhQVFRUVFxsXGBQXFRweHBcgGR0XGSAYFhcYHCceGBsjHRgcHy8gIyctLCwtGR8xNTAqNScrLSoBCQoKDgwOGg8PGjQlHyItKTAsMC0tNTApMDQsLCwxMi8vKS8pLDQtLjAtLCwsKiwpLC8sLCwqNDAsLSwqLywsLP/AABEIARcAtQMBIgACEQEDEQH/xAAcAAACAgMBAQAAAAAAAAAAAAAABQYHAQQIAwL/xABVEAACAQMCBAIGBAgGDgkFAAABAgMABBESIQUGEzEiQQcyQlFhgRQjccEVM1JicpGh0hYkVHSUswg0NUNTc4KSk7G0wtHUFyVVY4Oio7LTRGSE8PH/xAAaAQEAAwEBAQAAAAAAAAAAAAAAAwQFAgEG/8QANREAAQMCBAMGBQMEAwAAAAAAAQACEQMhBBIxQVFhcRMigZGh8AUyscHRFOHxI1JicjOCwv/aAAwDAQACEQMRAD8AvBVwMDsKzRWve8QjhXXNIka5xqdgo+zLECiLYopV/Cyz/ldt/p4/3qa0RFFFFERRRRREUUUURFFFFERRRRREUUUURFFFFERRRRREUUUURL+IXBjYFceLuPs8/wBv7BRXlxz2Pn91FETWlPM3K8F/B0LlS0eoPgMV3XONx9ppo8gAySAPeTWQaIuffRv6ObK74hxKGdGZLWXTEBIwwOpMu5XBOyCug6qL0Of3W41/jz/W3FWJJzC2t1itbiURvoLoYQuQFJx1ZlJxqx299ETmikn4fn/7Puv8+0/5mj8Pz/8AZ93/AJ9p/wAzRE7opJ+H5/8As+6/0lp/zNLOOekA2aCS4sbtELaQwNuwBPYNonOnPYE+eB3NJhetaXGBqpdRVY3Hp+s0AL292M/mxEfrE1fX/TtbeVrcn3bw7/8Aq1x2jImVZGDxBcWhhkaiCrMoqqh/ZB22GP0W5whw34rbH/ib/KvWD0927qGW1uSD23i/+She0alctwtZ5hrCd9D0+qtCiqri/sgbZtWm1uTp7/iv2fWb9vKvq39P1s41Ja3JGcZzEP2GSvS9o1K8bhqzoysJnSx218t1aVFVYn9kBbFygtbnUO+8W3z6mKlPBudJbqFZ4bCcxvnSWlgXOCVyAZM4yDg+fftXocDoVw6k9glzSNtNxqFKqKjl3zPNFG0kllIiIMszT24AA8yepS+19IjO6IbG5j1nCtK0aKxPZcl9mPkDgnt3rlz2tIBNzpzXABKmdFJpOOSoUMlq6qzpGWEkZ0mRggJGrJGphnG/wpzXa8RRRRREr42fU+f3VijjnsfP7qKIoZ6frJpODlgM9KaNz8B4kz+tx+unnIHMlu/CbaQTRhYreNJCXA6ZjRVYPk+Hceflg+dSe5tlkRo5FDo4KsrDIYHYgg9waqfjPoG4YjiRriaCN3VAmtCNTnCojOpO523zRF5+gybrXvFblAenLMCre/U874/Uw/WKszgPe4/nD/6kr65d5cgsbdbe2QJGu/vLE92YndmPv+wdgBXjy7Llrofk3Lj/AMkTf71ETmqi9OvpDe1WK0tZCkzFZZHQ4KKpyq/5TDJHuXfZqsTm3miLh9o9zMdlGFXO7sfVRfif2AE+Vci8e43JeXMlzMcvKxY+4eQUfAAAD4AURdY8hc3JxKxjuVwH9WVB7DrjUPsOQw+DCnd9YpNG0Uqh0cFWU9iDXL3oj5+PDbwCQ/xafCyj8k+zKP0c7/mk+YFdTg53FEXOXPnI7WMxjbLwSZ6Uh8x30Of8Iv7QNQ8wIXDFPHlF0lR2ZvIe7vXWPMHAYry3eCcZRvMbFSOzofJgdwfuzXMn8AJZXbNwGXURG2CdYOkI2kkBAxmg+wS59kiqNRjaZkkAHj9l9BS+KZmNzgl7bSDEjgTBSyzZIlYSSISxJOD7/LFaH1I2E0mPILnH7alsXIlsrZLSOgwxOoDK5D5wBkEwuGxnvFJ8tyDlK2XCmMZ2Ukljv44Gxk42l6b/AAEg8qi7Wm2TJ8ly/HOc1rBTbDdJJJ85Ch9nxKGNdK6++ckV4I0QJ0TOmTnGDj9ldEcJ5S4VBw+3lurW31PGh8UOp2Zxr0KoBeRhk7AE4Hwpdd8Bsn3Xl6Yxkga8RRNucZEZlVx88H34q2KA1k3Vc/FKhDWljYbpqI8iFV3IPLQvLlLaN9Ws65pB3VB6x+BOdI/OcGuoba2WNFjQBVRQqqOwAGAB8ABUW5J5OtrCe7W2jKKzR9yWx4M6QzEnALE9/a+ypdUjGZZ5qpicUa+W0BogAaevHdIOdRi2WQ/i4pY5Jf0FOSx+CHEhPuQ1AJlyFtlj6c7xNETr1G8kfQUuUxnKppaQud03HYAmwOeiPoE2QD6nrZ0g9RMGQAHMYOCw81DCq+4iWSGQRqI3iUyG3Zj9SVB/jFpIozhe+kDB9UiMkg5HxB4ZWbOjoB8Dtw1udNLgwlES08lZXMX4lP5xbf7RDTQUq5hP1CZ/w9tv/wDkQ01FbaqLNFFFES3i8edPz+6ivvig9X5/dRRFv1zT6b+ffpl4LaFvqLViMg7PJ2Zh8F9UH9I+dW76ZeZ3suFO0RKyTOIFcd01hiWHx0owB8iQfKuVaIuqvRNz8OJWYEjD6TCAsq+beQlA9zefubPwp1y5IFe+YkAC6YknsAIoNya5W5M5mksL2K5jJ8LAOo9tDjUh+0fqIB8qvj0h37W/CuKtGcGS5VM/CVLYN9mVJHzoiqL0pekJ+J3R0ki2iJWFPf5GRvzm/YMD3kwmishTjPl76IsV0N6CPSD9Ih/B87fWwrmJj7cY9n9JP/bj8kmuesU75I4k9vxG1lTOVmQbeYZgrL81JHzoi6f9IHG+jb9Jcl58rhT4tAwH0+5m1LEp8nmSqxXvp9YnY6DgNq1A6PdkSyFPd9JtPyadc5cSEl9IXbSiMsSnPYDYlfz8m5Ixvrhg8wKjguQcjSwYYDxaWRgXUtoCuAy5+sRdtunanyFYmLealQgaBXKQDR1XoW9ZlKklshj6p31A/BC8qt8I7px7Bx9cF4Z15EhGrEhEYzsdLAxlj7m6KOW/PtPzq8DdJK/TV43bA8IIwSzFRsDsjvKR+heEf3up36MOHhne4JyANEZbu2oIzPj9DpZ9ztP+VXlBhc/L59F090CVOeIpIIWFuI+qFxH1M6Afjp3A+yq/n4NxB7q1gvHzaPJmYI4AkkVJZR4wwk0akTACou2NI2qzK+JIwcZAOCCMjOCOxHxrcVFKrQCC6kQgBbgiSM9hqSNI2j+3TGrj3jX+RTioVf8AMvUgEcscizMpkiZemcSIcqI4xIZX0thCdGk7gkAmplETpGoYOBkA5wfMZ86L1Jed1BsJlIzqCqFzgMWdFCOfKNiQrfmltj2qBX0WqHQEGI2jOiXBa0OpcSqd+pEuNWB3AZQSPAs954GeHzj3qBpHeTLKOiCNwZPxeRuNefKq/v5A8JO8qxuFViR1bdwwGi5yfHEGA1nJyoJIcDXWB8U/56XX7jn+DwJu028P8rlYvNH4hP5za/7TBTgUl5s/EJ/OrT/arenQrfVTZFFFFF4tHiXs/P7qzWOJez8/urNEWpzXytDxC1a2uAdLEEMpwyMOzKTtkZPf3mqM5+9FwsIYYbOG4u5XfqySiBmCqmVWPwKQNRYkjOTpHwrouiiKoOU/QTa9WK8d5mjIWVbWSMKVJAYJKc5bSdiMDON8jvM5+BR30fE7SXOiScLkd1P0e0cMM+YbBqWUk5f/ALYv/wCdL/stnRFzVxz0R8St5jGLaSZc+GSFS6sPftuv2NivbmHlKTh3CUF0uie7uA4jyCVSBHHix2Jabt5bfZXVVVH6TPRXf8Uveqs1ukKKEiRmkzjuzMBHgEsfInYD3URRDivoxk4jw+04hw8B3aCOOaHIBLQgRF0JwCfBuDvtkZzWlyZyE9pexzcQjZegVlEKtHqJ1YRpGaRY41LDYFtTaThcZNWByPcJwCCa24je2pXX1I0jd2kUkYYGPRkA4BHxz76jvFfSHaXF5JImoxNIjo0sBZC4haFkZFJfGnDK2NiWyMd6+JqPp0y5gkqakzO6Fscf4qstzJJCjKhlJ8SnUjaXDpMqkNE2BNIpUsyq7MyrlCNWS4IkV+iFQITsDlNckVyAsYDMsaiEE7agbgME8SqdaxmW4kkTqhwQrMqQzqQuqNCqIWEjIiIhKx4LEKzFgumvK/u44tC3cqqskozFJrZ2DRli8yt4xCtzhsSZaRVTORGuccnO6YvrF9+HE6/dWi0ssVtTXimOJRGoWIBdUetlgUQ3CNOvURSM6lYxoG/F7+IrksizyhLdYuq7zOsiMrStJJvF02QalWJ9iwbR0w2sLkrWnNzFbWp1K0G4TSiOrh3UlupIIIwkcYYRE4XWwgjGnvUi5L9K9tZgQzyo8W31oVuqrNuxkUAiRGYlsq7MpJBH5NjD4bOZggDS/vTxHiFE94Cuqoxzjy1LdqV68ogC5NtBpjecjPhedjsp7aQAO+T2xv8AD+cLOddUV1A4+Eq5H2gnI+YrF5znYxZ6l5bLjyMyZ/VnNbCqKM+jLg80MlwkscUCQBYYoIizhFbM/jmYku/12/bvnGCtT+oVy5ztaTXM7xTYhlMYRpFZFllUFHMTOAG8IiXGc5U7eZkXMF80cOmM4lmYRRfpPnxY8wihpD8ENeAyvSlfOd+hhKRt1J43SRYEBZmKENoKoGKalyAxAAJBzgVAeJy46ccgnQKwPTZVgdo5ptUkbMz5uifEiogzlsk5IapVzfx9bBIrG2MCtMGXxzaGQe1KxyPEdzrZwS2/iOa0UW4u4Uj0TTiSNmR7ieBUUH8VP/FjqkIGljlThiCCCM1XqYdr3h8n83mDbjwhSNeQIUv5t/tdP51af7Vb06FRnid91uH28v8AhJbFt8e1cWx8tvPy+VSYVZUSKKKKItHiXs/P7qzWOJez8/urNEW7RRRREUi4HIFm4gzEAC5BJJwABa2m5J7CntUF6QZZpuL3FosmI3uIvq2JCa2gt1DMFBLHIUDOQO4A3qOpUFNuYqzhsOa78oMWknkFMubvThb2wYWsZuSuxkDaYx5ZVsEyb/kjH51QX0j8zX5u5rSS6OgRo6CAGJWDoG3AYswyceJiNu1RzmXgcsGuGZQGKawVbUCMtgg7Huh7gUx5xn6o4Xed+vZiFz73gJVs/HJFVmV+2pFzfCFrnB0KGJogHMx9pPGSNOVlmXiHDYeH2kscReQSQ9bCMNenEkiSuw0uCy5CkncKRsK8OfZVa4WaO2kgR4lkBdAnVKNuwVSceBwN9+23bO5wjmQtw9uHC2eVlZ1VogHKJqDmVovWBUSeE4wxGMgg188ype3dtHf3KxCFcBRGxGElOlpGjYEnWTGR4xpA9XckZTGllQF9ruAzPkmbiBzOx0jdQUD2VYNO1jbTY+ShHFuIOH0aVAG4yAc/Hf7q2XeEoWePGDg5XBJxnYDeswHqBldFboacktjYssevcYxqK539oVsX10qDTMjLq1DBAPqsUIOknBDKfj2PmK0i1wAAb5LXZVpOqVHPqgzoHjTWxmBY8NUptooJCcgpjGPH3z8CKzc8PhQ6TI2fcADj7cV72rWy5w2ckEagdse44r4u4YHcMJFXJ8QwcH/hXeY5twFXNBnYTFNz54gb8iBw/leh5fQAkudu+w2+2vHg/AxcyiON8ZY5Z8hUQd3kYA6QSQB8SKLto8BYlLrrDNjPc7aQe+TiptwLhsENu8shaK4jy8pGtHhzsqjQBNCfEFyUkjJI94rh1V7GySb6W+yqY0YcHJSY0RwJPkbae4hbt9O/D7f6PGWRpFxEpQFWBIDPIRqgmQL7YVJCxXUCCaj3K3pClsrhWjcukQZESYs6YbTrKnOYySo3XbbtuRSrmPjJeRn0hGl9gdkQdl2AGo92IAyxY+dK4YkmOlVKOd8KCynAJOw3X9o2rnD0iwF51OpHvThrx3XLmsYBSMF2pB9Gg2g7m42GyujjHPUV/HJc9Q20lvEwWHUgeVHXMpilZGVmLJGAFAYCNvV17evDr+1v5zFB9CczkRZjt3jfpqC8spjOynDHBckalXCnNUiGeHYgFD5HBVviP+Iqbei7miCyu1lkEjxhXxGDkwmTQrSqvt5WMKd84952q6Kka+aqPwmYkU5katOvhxHry3XQXNa4t0A8rmz/ANqt6dio1xnisVzZRTQOskb3NmQyn/7q32PmCOxB3HnUlFSrPRRRRRFo8S9n5/dWaxxL2fn91Zoi3aKKKIiuc/SZfiPjd149DrJC6nbYrDAQfEMdx510ZVH88cx2cHEb2K44bFdsXV+qzhGVRb2w0qwQt3ye471FVY17Ycr2BrPpVczG5rEEcioVxDjEty4klkEhVdAIVQcZJ3KYB7ny869bSIzcEuIhvJw25WdPf05fCwHwDDWadcW4RwMTmCUXHDLhcZKSCaLxAMPEpc4wQd9PcUy5V9Hc0Fz1oZ4uIWV0jW07xMNQSQadTLkg6TpJwScA7VFRw/ZWGnSFZxePp16TWtZlLTIvIvr6wo5yNxqSG8CwRJIbtAo1uVClMvqJCnI052AycbUwh4THBFdWvFrxmC4kiiWRlBDBm1xKca217dPBCkZxuDUQn4c9tNLayZ6trLtglSQpyCrDdcjsR21CphFcx2Vpa8VkeWeaWQsyPNq1a0kTC6s4aJcDV37g4yMZGIpZHmNXQLfMSLt7x0EAjRTYw9oW1xo4TyB0cOd7+KgVtJplR28SuDDNp8WxGksMdyBhx8VFe3GbhZojqZeoPrfdlto5e4BJk0RzDb8sd9qkvPvD3k6d8+hEvQoWMZ1RkKGjZ221MR62BtsMnvUFE0o26u47qzHb4HUMVp4av2jAR/HETGxsoKtFlSKhJk6xGvQka/NrueCXV9RpqIA7k4rfM8nfVEf9H/wzW5wOx+kzLA+EZzu+geFRv4I1wzsTtgb4qyXkCff0VY0GDUnxETymTqnnJ3AZF/jOFeGNjo1aQjN2LFnRoxgbASFM5yGBFbfN/MGSYxpEMWMrGx0SPgEKqlmEYQkgqjFNQyM4FMeJ3X0JelDLlnUrGUkBMAUrks4CTqApwIpAy5I32wa24jdhiFTZE2Ue/wCPzrPpt7epnOnv118Z4BW2OFJprO2s0c/w38DitaaYsxZu5qyPQ3qzcdEwCfC4MoYnTvnSFIyudOd/yarVVJOBuT5VKvRzwA3N3qMpgSBeo8qvpYb4AVvZJz38gDU+PY12GeCYEcJ05b8IWbTeTUzG5Ke8S5QvZeKpBcdEfTGIV0T6olVJ7ABlbYZJ8W+fFUNv+GmOR+mfFG5VgO6FSQftGR3q2uK+kSBuKcPggYSJHco0ko3XLBogFb2sCQksNu3feo9PyzbniPEYpXniuEuJHjZI2eLQ51L1FRCQPEMkkDcY3FVsNVeMK2rVbB4AbaC23voroqtz9m4y3Y7joftp0N0s9H3M8gu4IA5VZrm2EiY8MmmeJg2PZcFR4h3GfsHU4rlnlzgLRcZstSgfxiIkDOk5cFZEPmhxt7sEEA5A6mFaVItLZbooMbn7Tv6xqN+fXY8xe8ooooqVU1o8S9n5/dWa8ONN6nz+6iiJpRRRREVzf6V4yOMXDkeAvGAfeDBArD5FkPzrpCqe9J/AOtBezgb294NX+LltbJGPyOh/sU1HVbmaVdwNXsq7T75esFaFhwayuoIuI3iQIRGkMk1zcHSzwDpllt4iC7HSNmcE7eHfdCvElne+k4cHiktIRJFcW6CGN0jI1q8SINipJUSFm8PfypPydwKG6u8TxtK+gkRdTQheIZfqaQZG8IyEQZb3gb1KIeeoZIVgsbU3MmC3SkiWG0tsbF2hVir4765XP6Q7V6x2ZoKjxNLsarmbbdDp6KDcY5iub4i+kiDNCFinljGNYOdLSoPVOARqxpOANsbybhIgg4ha2SRkSzpGz3QY60kuUSRdCZ0GJNQBRwQ2+fKk3B5puDXiPMmq3uF0sQp0SJtqKBwCdBPmNx8GBMn49yslvd23F7dmktUkhkkVSWKIhTDRZOTGFUDT7OB5erTqYhtOv2dUQHfKdj/iefDj1XoL3UsoNgZj7o4ysMPFLfhNxCtyraIpJWLAx9fGgWoLHopEGXHctjc9qzxDgVpacVt+EyQLcLOFWW5cYmLTZVGjIOIwmF2HffNRrm3nGCfjyX8RforJA+SuGxHo1YU+fhNbfM/Pttccft7+PqdGIw6tS4b6sknCgmroaBoFBndESnU3BbS14tDwX6NHLFIoR7hwOuWlGoSLIB4NGwCjbvWpzo9vw+8XhbQq9t0wZpWUNO7yjPWV8ZV0wNKjbuCN9tHjHPttJzFHxEB2t0MfdfEdKaSQufJvefKl3pA5ut73iT3cQcr00VFdQPEowSdzsKOMCYXVJudwY50Df39Es4lfPJs7BW0Kp9YrGigKsQ7kDHvPvOTmk0nDHAyAGHvQ5H7N6lHIFlFdNcRSFvpEnTEDK5GGaRY2JUbMAH1kEdkPatyDlZrie++jEPFZthZWOmSQlyiqrRrhnYg4GADt76gDHs+Vabq2FrgNfLYsOAHPW+5sL7r09GPL4H8fdQ7K/Ttoc+vKd9Tfkqo8WfIBm9ndItx+CuJyB44rgRMylWQYIOCGQHV027Y743FML7hd1YXAMiyRTDOlxhXI7Eqy+CZfIgfMUj5jumm0SFU8CCNnQEFyCx1zBiT1Dq3PmaqtY51Z3aHuuERw935kngAo62ELKYfTuBeR+L+hIG91bV3PbcQ4ZLeSWvR0Ru0chCh8oDhkddyNQA32J2xRLxmWZrXiVtJFEl+iw3kjqp6M0COcgsQFJUMFDbbKcHIpdwbiNtxCwjgnuY7aGNFRrdZVWR+mANUjyAYTI1BVB8iWzsGM3CrLhsHSkZ34ffMscqFg3SZlLJcxMBtjRv39k76cHLwppsL8HVkZicoIJA4XOp34KF+YxUbtqmERjnms2AZunOrwzs2WkVZ7eNyx81dpSwA2wiEADAFuCqAfh99a8W4XBKyvaK8cdvNH6kyakbLHJ8ZCISM48II23N/itnA4Y4elkPEn39+ar1qmd0rNFFFXlClXHPY+f3UUcc9j5/dRRE1ooooiKoPnn0jTWHGL63KLPaTaOrAwxnXbwoxVxupKgDfI+HnV+VT/ADAIbjjFxYPHnXKlxNkbOkdvbiNMjcjqHJHuU/lVXxNfsKZqESBr0XbG5zCqPhXF9EqywsVZHBVmxlWU+B2A8mGFbH2edWJdc/WcNurxxJNeTMXWyjjKxQyMSNUw7zyhs4Jz5aQgOTXnMvJU8V3cLb287Qxu2HEbkBfW9bG+Btn4V7cl8eSO5SSQN20SMmOqU8zC53STGxK4YqWAIOCOKVRpGdh7pv0laNRxxQDSO+3T/Lj4785PIKTWvKrJwq5F9MFUyCUs3j+jy/kR75kuZPVZAcKN2OoYCPk3nebhpENzG7W0q69DDcK+fHEG2Kt5jsfhU0g5JluLmJpbhLy2JL2MCtiN87kyxj8TFFtrHcnCDdsUsurr6TxG4tPDd2UWOo2gBmkwqaoXXcSvKRGgB0aQoxpWpa9BldhZUEgrOa4sMhKOYIYocTWkkRs5clCIInMb7kxOXQuDvlQ2+Mj2d1g42WTInAVfdDEuPhtGDWpxfkuRLqa2tibjoFFkZBsJHITprv4yHJUY3OljjANbVlcWKW1xHLZXJkBXxGVQyFTgjPTHS88gq3uOO9QFj6TAMxdoNp13mPE+i0MPXZ8ppNNid547HTw0Xpa8yyMdK3Uu3YeEdvd4K+E5ofVgXlyM+YmYD9mB91fXK/E+HpPqeymkGltmmWQA4806SA+7JO2e2cVpWfFrQXKt9AyofPSM7HbPqkEYP2Hb31yS7M4d6wnUflTtxLcjT2LLngb6W9VvRc0vDdRTdZ5ZYmOnqyMyrrUod2yFxkHb3VKODXcvCuGypPF0pY5usSXB6sjLptx4diilZJu5/Eg+1UQ45x+2e5kccPRdTeqZZB89MZUDV32293vK9LuWKUMI3eCGRZhBIWZAMgKJNOB2AQnbtj4VPRccozTJ4x9iqWLJqPc4MDQLQBYdeasCKyax4a4v5WmR1SZ7V2OFkfU0UKnOVkbaWQrpKomN9YNRxuSrr6FDcSLk3AcoigmXpoAerIgG8ePa7jK/lCmQvF4rLbSdVS0cgeezcYaZ3cFmhwcShwFiCkjQqrnwgtT/AIpzfez3En4OKBoMPc3WpRCgTOm2jd/D0V3z5yNqbYYqVzQ7VRUa76J7um42PvzGyp9oOnIBINsgnHYjPcHzyKvbjPBI+LpG5kaOzQkxlRpaVvV1jWMIgwVXIyTqOwxmBekS2hM6+GOGSVQWhXPgcjJlCEfUxyHtGx1YwxC6sCDKzxODuCjZAPbKkH7P/wC1n4rCuxDmlrsr2zBideXH6eRU8NY3OwSw+YPA/Y7+YV2gPw284fw+GR5La4nRjHMQ5iaOWNswsACmfMbjv5mrsFUVw/me04hxG2n1EPHLbxwRH1tbyK8rkDuqqAgJ2yG/Nq9hUnw91U0AK05hrPn9DHVVqwbn7uiKKKKvqFKuOex8/uoo457Hz+6iiJrRRRREVUXHOESjjV3fWum4lhVEksg2mRozDCRJGSCG8WdsD1cZycVbtUbzpy5PJx9ri3uPo7KwGsDdBFBA5PfDBuppIO2O+RtVfEml2RFb5SDPlyXdMOzd3VffLvNsvFp5IGh6EEQ+tUsS8mTpEROF0KcHUAMkKVzuaqjnLQOIXDQDTH1W0FRhdjg6MbYyDjFWrw/moPaycYhtwZwqLfwKdOrGQl1Fsdj4gRjyO/gJOzwnjbcXtpNUYt7MZR2ZgzvgAsEyumIAHdyCfdg7jCLXfDazntZ/SgDXztckzYclbntWi/eVX8D5nuIYpTDJ0jOhidwBgj4nGY339Ye/34xLeVJ2gsR+D41ku4jreFyA7OyupmjQH61IkIVAPOSRiO1V9wJYzdhGlaKF2K9TRq2wdOpNtWTgH7Tin/E+XLi1IDxlMIJfDlljBJAZinitzkEe7IOCcVtGr2T8h30H49+StNbRxbZJh+52PX82P+xUlHAWs+DzyzNJHMAsjMGw/wBInxojJ7gxwtqbz/jD9sZqM8TjaHovcznXcwJcMzIXOXLKASGHsKhyc5JNeHE+Mzz24gllcxCUzeLDhmIIJMw8R2PtfdTDnLmmO8tCOkVlNwrIUdXRY1iESxAjDZ8IPq9ye1S52VBBUP6fFYR2dnmOHTUeISheIQjtOB9ls3/yV9fhK3G5nYn821+8zivLl3hMT31pbSLr6k0ay7kbMwGgYI8j3qU898oWttx20tII9MMnQ1oWYg65CpGSS26gedeNp03CYXdXG4ui7Ialx6cuo3UZPF4P8NJ/RV/5mtnhnNUdtKJ45ZJGAKmJrdVSVGxqR267YGBkeE7gVIOZOUraLmWCzSILA7Qhostg6u/nnf7a0ua+WLeHmOO0jjAgaa3XpZOMP0wwyTnByfPzr04emQQW6qu/H4moMrnkhbvMvIcVzbjiHCuxBZoF7/ndMD1WHmn+b5A+PK3MkzcMeC0RfpFuQ6wqm7g51XQG5mnQlQAdkHiAJHhZ8Xvjwnj7WtlF9RL0V+j6zgtIF8Ss58LZPcnG+Dt2S8/WMaSJxOxYBHcpKg2McmDqV1ByusBgyn87uGFUaDquHqdhVu0/K7/y7nwO/VRODXjM3xH3Uk5f4VZWNr9JuSstzMpEs90paOEsPHFHGG1XM4yQwXsc6mj3Bh/NPL4t5AofqwyIrRz4/GRv6kvwZWyrfP4VKeB8GtZbVOIXz/SmZcap2MNrb7H6pQo1Ssu+I4lK/o96j/HuMwTpFBZxzyxWysHl0FY0jbJbRF4mVC2GLyuW8PlV+q2RO4U+Br9nUyn5XWPD3x5SN0+5Z9HyarDitpJhFuYUuLdzlon6qRNoYesupgQG3CkHJroUVzv6NeOlNdmxP1lxaOv6cN1bq3zaMo3/AIZrogV0x2YSoMTS7GoWcEUUUV2q6Vcc9j5/dRRxz2Pn91FETWiiiiIqqeO3kL8UvLSXUHYoyAEAShoIQ8IY7BmVMdxkMcHba1q5m9Ml4Y+OTnfTphyB7+mhBB8iMZBqpjKHb0iyYOysYYtFTvae9eXvkpZJxHoX8F7LcW7RXGLKS1iOpek5bHjzh9BOSdKgdh331or+xtI5uDXjvEIpHXVlwJUdmkQl49xlGUEHAOPOoLx3mrrWeiWCKV9tN6AFlGCDiTC5ZsbZyAc5xnerJfg0F1xeG6m0sz8Pt50Q9nY5UuQfW0hRsfygfKsupSa3AntpGQyMuttI8977lWHsdTrZdz5H3ysqx525egtmjnsXleFzs7RuFVhuNExULJncjGcae5ptzrzxqtUgicNLcok11IvvYAiAb7KowMe4DzZs+vpmurtpkWWPRbqT0mB1Bz5sx8mx7J7DPfvVbVawlMYijSq1LkXFwekkATFvEcQq9R2RzmtXpDcMhyrEfYae8IgaVkLFA7tpRmAUDOAZJG/JUb5/4ilPD7PW2+yLux+FWTy7YSQRG6QaZRnV9YR0ogBhGCauk2RqbrRFMadxirGJqBthr7t72V7CufRpdoSYPyjad3Ry259Cl1jb2lvc291I0sElsdTQPE2u6ZGykkR3X6w41AthcbEjet/jfN1ld3tvxKZ2hltwNdoqs5kaFiydOUDQFYnBJxgCodzDxwXcmpgE7CMaQoA7mRxGApdu2QBnA22FLUyBhZ1wPLLj/dqdr3QJF/e6rCgHXJ9RPiCR11/awb7nezub6HirtJHcRqM2mnKs6HCETYwsZzlsjPh2G9bsV3FxHiaXyRyG8iRXe0Awhki0hH6xICw505HrbYGc1Weh/KSNvgSv++KkXKXGpbaVSJBDq0xSyMobTGzDEoHYshB33HvzUVaq8MJpxO0+5UrcGC02NrzFo3Gpvv0BUl4xxOK4vo+IlZJrmBFkaGBMq7RYKNLhi1tpOzowPqeEnOaiPD+HpNdiKWdoo7w/jF9USMdSmRPaTURtkEagc7HM2tuIW9hNLBw0C6a6jQACdCVk1SKvi7Mvj1EDcYydjkQrivA5IQ1tKjo6BXQMVJII7qyHBGoMBjtsDuDVeliy91xAtE6kbnLtBXWHwzagfTjvESOo28RKmF9yHPaWq2l/EzwxXBmjvIiWjRWXDpKFR5I1JVD6nfO/nTL/AKS7EslkrP8AR5WETi1hW2hVX8JYltUz4B39TIrQ4jz9fRwWXErWc4nX6PcRv4o+tDhdRU7IXTDeHB2Na789WczB+IcK0TA5+k2TFGyN9WARv8SxrRLgDBKotovc3M1pIGqUcFsTFxe2if1kvIVP6UM6xN+sb/KupBXO/DW4TLeW80F3etcG8gdYbhQdRaeLWWkVDk4LHdvL9fRArmm3KIUuLriu4OjYT139ZRRRRUiqJZxn2fn91FfXFx6vz+6iiJjRRRREVR/pL5FlvLq8uYl6gieJWjUeMAQRNrT8vvgoN9ts1eFR7gJIvuIA9upCw+cEa/7lcubmEKWlVNJ2Yeuh5Lk4xSQHsGVtverD3Ee/9u1NJeMzTyW7LO6tbqIozvqjQE+oRguACcDvjarU9O/DYImieOONZZVlkkbJxKI9A0lAPE5Lg69sBDknyps8N1xiSIMqliuCDgsACQj9mIBBx33qFwI189vELSY5lVuVgkf2k94f6O36eh1U95+45GeGpEb43ckjq2BHEukLnJdQmuM+WCQ258s1V8cZYhRuTsK3Xuydpl1b49zD/K7+7uDTbgHBTJKqQgmSXIQHTqVQMs+CwBIGcDO+3vqvQY3CUi3qZsB6AC29lx+mbWqZs3dGv9wHjudBfXWE25Y4OgxJIwWCKRQzalGuXGpVBdWjAXAJ6mlTsM96++feLZLRxzFwBqk1Z8JYkiNNZcrnuelJ0yD2FNuOcaXh8RhWIbBkhLEawDnPUwI5k76ikiujnODioJY241NIiMwUeDPtHsTjy+G1RUwSe1d4aX/f3spmg4qrlFgLRewAO28b8TzKVTzl2LN3P/7gV507k4w4m0ldtho2z28iO5rYv+IqgI0ZIx3XbcZ7++rnauEDL6ro4Ci8PqGtoSDLTM357wea+OXrpWRo5BlVBJ8z03wsmkebL4ZV93Tb3198VtulMjkKBJqilC40h0OiTTjbB8EoxtiQAdqxaSwyIWKKuPW2xjO3ceRr5kkikYwkv3yPESCQAu2SfIAfEAfCvDWmWlpXrPhzqZZVp1WmSI2nlpyIv0U84Tc3VzwowWkAWW2lUtMzjLurdTVECN5DkEliBgkb5wNLm22HQs76S5aaedVVhldAUqWPTRVGhVcgH4tvvWhyZazTz/Ro7iSASqeqyN36WVYBPNmyu+RgA980wh4Rw4W19G1wq3EWpNaOYw6xhdAEedMmp4wWAz49xjwmsYhtOqb7zDWkmHWMkzAzXtw0UbicPWluxBEnhcemq0uXYOtZcTsPNUF7CPcYiNYX4lDj5Vr8BtDdSxRq6oZQcMwJGQrNjY7Z0kZ3+ytnkK9C8WsnPqz6oHHvEqlcf5zD9VKrWFrd3j1FXtppE1qxUqUJXIYHI7mtKuC6iCNdPfitLCA08XWo0jGYSD5EehT6z4U0HFLeGXQWS6tt1JIOp4W2JUHs2O3lXS1c/wDAuWb2aWLiE+oRJNbHXMMNIBNGBoUKGYbjxt3AGNXl0BU+Ea5tOH6/ssr4rWFWq0zJAgkaTJ4co0RRRRVpZK0eJ+z8/uoo4l7Pz+6s0RbtFFFERSDg5/j99/4H9Waf1HeEqRxO+z2Mdsw3+Ey5x/k/sFEUb4wktzI0ypd6J5BAphWAq0MetySJW1Msg6m5AXxLhW2JSWRSS7Nk5zb3kxdomtpUZjERlypXQjM6mNjHpAWJmOCchnNZxfS5IJDgpK6CS41tbgTgTRxwqBoSREwN2QgnbUGGN7lvhVvaTGaSfXcKDGsNuzSL08LpCwrqk3wHIYkBtRGATkvVEOd/Q4rXCx2HjJUyvFI34tQQAFmO41nKqrZzpY6gFpTBy+1nbyG50RSk63WSNcqsecRxib6q5THi+rdG1HYkgCrx4HaMOpNIpWSdtRUkEooGlIyRkbKMkAkanfBPetfnGENbAsAyrNCxjIyJMSJ4MeZJIx+cF8s1Wq4cPFjCs/q6hblcZ+vK/JcwXUl9xBy8cE8wICLpSWQIoOdKFixAJOd2PfGa95uBcTiTU1jOqAd/o74AHv8Ad866zVcDA2rNSdkyIhKWMr0vkcQuL/wy4YnQmrsTpIP2E5zX2/FDL4Gi1b9lJzkfr+NdJekCzsznLmK5wGPSiaQuN8LcRIjB0bcAuMg50nuDW0U6RxLLlt3XrMr6GY7ZhLkqdETSRJ0wyBiJjto2r1jTpxDZPL376XVlmOxTgWl9jrIBHqFBeHOJW+jpBIWP97VNR29477eZNfM3LJRuo/hRmOkqUKkjuoeNmUEe7vjfFTtbpp1d4mJDosYyMtcaZDIqMSxkaMCeKDDEM5YasKjisXs76HcsqmNhpbKSglBLErlmiwwBklA8BeQxnGhI9VVBVcCQ208/29/Sw7Gmpl7VocG6Wj6fwojw6aBLpHuFEkKSKzj1tnUoSQO+GAbHnjzqX8v8fsUvbr6HZvcLKECLDCWOQPENDfi42Zu+PZO2MU1PAIpJ4Q0Rm+uhCtNbxr1T1dLopjRVnhMAaXPiChVOrcgWbzNwdvwdNHYH6PIELR9EKviXxadhjxY0n7aUqFPFsJcTGkSQNjPXn4KvjMUX1M4Eeu5+1vBVHyp6HuIO0MkvTs+lKJVLHWww2oARqcY/SYHbtVp8G9GlpBM9y6de4kcyNLKAfGx1FkjHgTfsQMj31RvJHNHE+IX8Fob64Cu2XIkIIRfE2CNwcAgfEiukvwzB1Ol1oup26fUXV9mnOa1g0DRUalZ9QguOgA8Al3On9qH/ABtv/Xw09pFzr/aZ/wAbb/18NPa6USKKQcM59sLiVYYbqKSRs6UU7nAJOBjyAJ+VP6ItHiXs/P7qzRxL2fn91FEW7RRRREUhsAfwnd7bG3tSPj4rsfdT6klp/dO4/mtr/WX1EUM4/aBuI3LuI1iUoryGMzPGRCjaugRgI2VBdcsRGARjdG/o3GnqqiqkTRQTGNANCSyh9YTGwBVY20+WrPtbrOOri/uXIMWGQC6BBwelEenMmd4dwQTgAs3qHDlz6PgytdxsqR4lV+mm4y6DMqnAwrsp8PcMr571iUKmbHObwnx0sb7crjcDe28RSB6KY1Eee/40i2EMxSR5F6hiTW8SqGkDbbRHUqYZiPhuRUuqMrweA3TQ3ESSZdriB3UH1tPUXcesrAHf2WTHqHG2qoSH0eWd+QrNGbS1yHImkae5uTgDVI7nTEDgHZQdsAedWJSzhKpAEtASWSINkrgMMlSRjYHPl5ahTOiFVHz9y5IJrmaSOaSMLNKhQKULGOIK0hZvAY+mV0sCrKRjJytRqGSKO4UyaldlWPqL1MnTNPH01kjVpEcqYwrDcoqpqGsZsz0mcX0RJbqQGch2J7KqMukt8OoVYjzSKX3VWUPfPjXGwA9ZQAVIB83Cw6R/3lpF/hKyMU0AkAnnfjw+vsK3SJharOjMkhL4y51SufEOm4h+lNnLD66InUcfXuD4Bt9ssQd3h9VV1DHSB2W4Zo2ktAEIdIWQqCSol2IIK1uBBsdOQdtCn1s5XQnwZZDCp/JubQ+Vb3B+GfSp4rcHUHI1MBtowzu4x2DLNKw+F/D7jUbHEuAHRdOgCUt9NvFI7KWO0sYYrYyRa5ZIkCOyuxAjDKAVXwEkDvt7t4DyXzzccOuFljdimfrIiTpkHnkdtXubuD86sT+yP4Awnt70DwMnQb4MpZ1z9oY/5hql621SlTW24/Hb3XFJ7eTTrSVbYg4OJZkGUPkRGSfkfdUM1nOc798180UXivLkPnuS84PdQXDF5LURMsjbsyF1xqJ7spXv33XzGa1vSp6YbyDiD2tm4hSAhWbQrGRsAnOsEBRnAA9xPuxq+izgDLwbiN2wIEiqqbdxCdTEfAsdP+Sa9vT9yG6THiUQzHJpWYD2GGFV/wBFgAPgR+dReqEcG5/a1uri9ijT6RMuFJXwRtIQ0jque5IIA7AOfdg3T6GfSTNxJZoroKZYdLCRRjWrZG6jYEEdx3BG22/NFdOehLkZrCyM0wxNc6WK+aIAdCn3N4ix+0DyoisC6QHGaK9JEzWKLxelFFFERSO224pP7jaW/wD5Zbv96nlIoT/1rL/NIv624ovQopxqcC+uH1MnjjjEx3iOI0+plXPhGpiQ+BvIQGzszX0dxaGu06QixIngLaiBoA8BH94yDoG2D1BpXGAm5kj6F/N4/FPiQ6stCVKrEI7hcEQE6CFk7NuDqxppz6OkAa6ARk0yIumRtTrhAdCnJ+pBYlPLxPsMVhYcOHxCpO4P25/n/robTz/RCmdJubVxatIv4yIh4j59QHCj7GLaCPNXYedOahfpX5rWxscga5XdOlHv4ijK5JxvpAG595UedbqqgEmAtHmrgM97xAPrW3js49jrUtOXYOVOlh01+qXd87PnHucclTIgeAXb3kgJeRtTSJEdh0xLuqn80kE7kKo2FQ3HpY4bPN17zg6NMcan1htWBjLKygHYAb57VJbT+yHsY0CJZzIijAVBGFHwADAAUQ2XhzrxFp7yXTjZ+kue3gLQgHyx1Oqp/Nu/hSZWxGDvggYAGWxgMPtcRxqR/wB5Z/nbxS69IKvqJiYl9RbxgbuoDH1fy1Rx9hrxfne4dtUcKjxahsxwdaS/AYDK3ykYVmPovcSSN1bYZ7rbqdyL3yO2xCfDWpEfyEuj/GWfuFWH6NOC6YmunC6pcqmnsEDElk/Nd9RX/u1hHs1zxLxG+lGkv01wBgYXt0sdvF/eY/8AMFXh6Iue+rElhcsonjXETdhMijsPz0A3HmAD+VjrDUmsddwJUtbD1xTzlhDeYU75i4BFe20ltOuUkGPip7hlPkwOCPsrkXmrlqWwu5LWYeJDsw7Op3V1+BH6tx5V2ZVeemT0ffhC060S/wAZtwWTA3kXu0fxPmvx29o1orOXL9SPkPkuTid2sEfhQeKWTGyKO5+LHsB5n4A1H44izBVBLEgAAbknYADzNdZ+jPkheGWKxkDrSYedh5t+SD+So2HzPnRF68y8KjtuC3EEK6Y4rV1UfAKdyfMnuT5kk1Ib2ySaJ4pVDo6lWU9mB2INKuef7mXn83l/9hrd47xqO0tpbmYkRxKWbHc+4D4kkAfEiiKkuUPQuycakWdS1pbESIzDabVvGuezY9se9cdmq/KpS39InHr1GurKyjFsCdIK6iwBwQCzqZDkEeBe4IqcejP0iDikL606VxCQsse+N84Zc7gEqRg7gj7DReqZ0UUUXiKKKKIio9G//W7j32cZ/VNN/wAakNLeJ8t29w4eaJWcLpDZIOM505Ug4zviiKF8yxiO9c3KI8TSdQRysFjmUwpHjU3gZ42Vj022w2rvimHINq3UklH4oRJEpBJViryuFjcgGRIlcRh/M58waey8m2bLpe2iZfcy6gftDZzX2OU7QDAgjx7sVUbhstTPNpJjmdb/AG/aJDUlsJpJIFBZiAAMknYADzJ8hXM3pD5yN3cvcDOj8XbofyAThiPexOs/ao8q6Dk5Os2BDW0TA9wVBB+0HvWsfR7w7+Q2v+hT/hU9Rme2ysYXEjDuLwJdEA8J368Fy/ItwqaiUbAyQV3/ANXlX2Lpeh1dK5x20j1u3+v9ldQryLw8drK1/wBAn7tZ/gLw/wDkNr/R4/3ah/Tzr6CFpD4wWk5QTII7zs0HY3HouWYxcFdSrGMjIGN6+jxEtbFwcMBg/A5A+/NdTDkqwH/0Vr/R4/3ax/Aiw/kNp/Rov3afpwdfovB8YcwENm7SLum50IsIhcrjg+tAxdy5AIJOwPetnhfEWJAJZJoyCGBwwK9nUjsRXUH8CbD+RWn9Hj/drH8CLD+Q2n9Gi/doaBIuenJeN+KspuBZTgRDhMh3W2vNJ/Rxz6L+Ixy4W6iA6ijYOOwlQe49iPZO3YgmZaqTfwJsP5Faf0aL92s/wMsf5Fa/0eP92rIkC6x6ha5xLBA4a+qh1p6I4o+OniA0dDHVWLzWYnuBjGgeuPcxHkKsfqj3j9dLU5UswMC0tgPcII/3a+v4MWn8lt/9Cn7teqNaHPF2h4beDWmfo8vtD8hvjSb03N/1Hc/ExD/1Y6k68rWgIItbfI3B6Cbf+Wov6cP7h3H6UX9bHRepx6OEA4RZYGP4vGfmVBP7TUW5C5Ou7XjfELmWPRbzmQxsHQ6tUodfArFh4c9wKk/o0fPB7L/EIP1DH3VJqIbIoooovEUVhTkZrNERRRRREUUUURFFFFERRRRREUUUURFFFFERRRRREUUUURFVV6W/wpcrLY29j1LZxGROG8WVKuRgsB6y47VatFEVceie44lGqWd5ZiCCGHCS53ZgygKRqI3DMdh7NWPRRREUVjNZoi1LKYgKj+tpyD+UPuNbdFFERRRRREUUUURFFFFERRRRREUUUURFFFFERRRRREUUUURFFFFERXzJIFBJ7CiiiLRKNN4gxRfZx3b3k+4e6iiiiL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9030" name="Picture 6" descr="http://2.bp.blogspot.com/_dtArdiGu7xE/TLKiY_cCVRI/AAAAAAAAAL0/IC7dsTFxtIE/s1600/jack-spad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237" y="476672"/>
            <a:ext cx="1231219" cy="1894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Material adicional</a:t>
            </a:r>
          </a:p>
        </p:txBody>
      </p:sp>
      <p:sp>
        <p:nvSpPr>
          <p:cNvPr id="6041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D229C0E-7B23-8447-A801-7EF2526A8046}" type="slidenum">
              <a:rPr lang="es-ES_tradnl">
                <a:solidFill>
                  <a:srgbClr val="A7A399"/>
                </a:solidFill>
              </a:rPr>
              <a:pPr eaLnBrk="1" hangingPunct="1"/>
              <a:t>20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Material adicional – Ejemplo 1</a:t>
            </a:r>
          </a:p>
        </p:txBody>
      </p:sp>
      <p:sp>
        <p:nvSpPr>
          <p:cNvPr id="6144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….</a:t>
            </a: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>
                <a:latin typeface="Calibri" charset="0"/>
              </a:rPr>
              <a:t>Construimos el objeto:</a:t>
            </a: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&gt;&gt;&gt;myfraction=Fraction(3,5) 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&gt;&gt;&gt;myfraction.print() </a:t>
            </a: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# llamamos un método de la clase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myfraction.den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# llamamos un dato de la clase 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(no recomendable)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7D1946-F8E7-FA42-9A01-ADB732687E6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21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786188"/>
            <a:ext cx="3157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4429125" y="1714500"/>
            <a:ext cx="38576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ca-ES">
                <a:solidFill>
                  <a:srgbClr val="FF0000"/>
                </a:solidFill>
              </a:rPr>
              <a:t>Definimos la clase como: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class &lt;class-name&gt;: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	&lt;method-definitions&gt;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POO en Python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Cada clase está definida con sus:</a:t>
            </a:r>
          </a:p>
          <a:p>
            <a:r>
              <a:rPr lang="en-US" sz="2000">
                <a:latin typeface="Calibri" charset="0"/>
              </a:rPr>
              <a:t>	Métodos</a:t>
            </a:r>
          </a:p>
          <a:p>
            <a:r>
              <a:rPr lang="en-US" sz="2000">
                <a:latin typeface="Calibri" charset="0"/>
              </a:rPr>
              <a:t>	Datos</a:t>
            </a:r>
          </a:p>
          <a:p>
            <a:pPr>
              <a:buFont typeface="Wingdings 2" charset="0"/>
              <a:buNone/>
            </a:pPr>
            <a:endParaRPr lang="en-U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….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def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 print(self): #método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self.num # datos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self.den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!! Los datos no se declaran aparte, al aparecer en cualquier de los métodos, automáticamente se crea el dato de la clase.</a:t>
            </a:r>
          </a:p>
          <a:p>
            <a:pPr marL="742950" lvl="1" indent="-285750">
              <a:buFont typeface="Verdana" charset="0"/>
              <a:buNone/>
            </a:pPr>
            <a:endParaRPr lang="es-ES" sz="18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49B8839-F38A-A44A-B922-2628941C2FF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22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5000625" y="3227388"/>
            <a:ext cx="3857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ca-ES">
                <a:solidFill>
                  <a:srgbClr val="6666FF"/>
                </a:solidFill>
              </a:rPr>
              <a:t>Definimos la clase como: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class &lt;class-name&gt;: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	&lt;method-definitions&gt;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Referencia al objeto (self)</a:t>
            </a:r>
          </a:p>
        </p:txBody>
      </p:sp>
      <p:sp>
        <p:nvSpPr>
          <p:cNvPr id="63491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1071563"/>
            <a:ext cx="528637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show(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num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# self.num –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			#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test(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 #variable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x=100 #variable local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.show()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 f=Fraction()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&gt;&gt;&gt;f.show() #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en las llamadas no se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# pone self como argumento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f.den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x #error!</a:t>
            </a:r>
            <a:endParaRPr lang="es-ES" sz="2000" i="1">
              <a:solidFill>
                <a:srgbClr val="000099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848F52E-0FA8-E041-860F-DBCEC2280EC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23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63495" name="6 Rectángulo"/>
          <p:cNvSpPr>
            <a:spLocks noChangeArrowheads="1"/>
          </p:cNvSpPr>
          <p:nvPr/>
        </p:nvSpPr>
        <p:spPr bwMode="auto">
          <a:xfrm>
            <a:off x="4929188" y="2428875"/>
            <a:ext cx="37147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"/>
              <a:t>self es una referencia al objeto que se está creando</a:t>
            </a:r>
          </a:p>
          <a:p>
            <a:pPr>
              <a:buFont typeface="Arial" charset="0"/>
              <a:buChar char="•"/>
            </a:pPr>
            <a:endParaRPr lang="es-ES"/>
          </a:p>
          <a:p>
            <a:pPr>
              <a:buFont typeface="Arial" charset="0"/>
              <a:buChar char="•"/>
            </a:pPr>
            <a:r>
              <a:rPr lang="es-ES"/>
              <a:t>self.num – dato del objeto</a:t>
            </a:r>
          </a:p>
          <a:p>
            <a:pPr>
              <a:buFont typeface="Arial" charset="0"/>
              <a:buChar char="•"/>
            </a:pPr>
            <a:endParaRPr lang="es-ES"/>
          </a:p>
          <a:p>
            <a:pPr>
              <a:buFont typeface="Arial" charset="0"/>
              <a:buChar char="•"/>
            </a:pPr>
            <a:r>
              <a:rPr lang="es-ES"/>
              <a:t>Por qué dentro del método ponemos (print self.den) y fuera de la clase escribimos print f.den)?</a:t>
            </a:r>
          </a:p>
        </p:txBody>
      </p: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Referencia al objeto (self)</a:t>
            </a:r>
          </a:p>
        </p:txBody>
      </p:sp>
      <p:sp>
        <p:nvSpPr>
          <p:cNvPr id="64515" name="2 Marcador de contenido"/>
          <p:cNvSpPr>
            <a:spLocks noGrp="1"/>
          </p:cNvSpPr>
          <p:nvPr>
            <p:ph idx="4294967295"/>
          </p:nvPr>
        </p:nvSpPr>
        <p:spPr>
          <a:xfrm>
            <a:off x="428625" y="1071563"/>
            <a:ext cx="528637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show(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num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# self.num –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			#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test(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 #variable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x=100 #variable local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.show()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 f=Fraction()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&gt;&gt;&gt;f.show() #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en las llamadas no se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# pone self como argumento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f.num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x #error!</a:t>
            </a:r>
            <a:endParaRPr lang="es-ES" sz="2000" i="1">
              <a:solidFill>
                <a:srgbClr val="000099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A50618B-AE6D-494F-BD43-70471F4BAAFC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64519" name="6 Rectángulo"/>
          <p:cNvSpPr>
            <a:spLocks noChangeArrowheads="1"/>
          </p:cNvSpPr>
          <p:nvPr/>
        </p:nvSpPr>
        <p:spPr bwMode="auto">
          <a:xfrm>
            <a:off x="5000625" y="1643063"/>
            <a:ext cx="371475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es-ES" sz="1600"/>
          </a:p>
          <a:p>
            <a:endParaRPr lang="es-ES" sz="1600"/>
          </a:p>
          <a:p>
            <a:pPr>
              <a:buFont typeface="Arial" charset="0"/>
              <a:buChar char="•"/>
            </a:pPr>
            <a:r>
              <a:rPr lang="es-ES" sz="1600"/>
              <a:t>Todos los métodos han de tener como primer argumento self  </a:t>
            </a:r>
          </a:p>
          <a:p>
            <a:pPr>
              <a:buFont typeface="Arial" charset="0"/>
              <a:buChar char="•"/>
            </a:pPr>
            <a:endParaRPr lang="es-ES" sz="1600"/>
          </a:p>
          <a:p>
            <a:pPr>
              <a:buFont typeface="Arial" charset="0"/>
              <a:buChar char="•"/>
            </a:pPr>
            <a:r>
              <a:rPr lang="es-ES" sz="1600"/>
              <a:t>En la llamada del método no ponemos self como argumento!</a:t>
            </a:r>
          </a:p>
          <a:p>
            <a:pPr>
              <a:buFont typeface="Arial" charset="0"/>
              <a:buChar char="•"/>
            </a:pPr>
            <a:endParaRPr lang="es-ES" sz="1600"/>
          </a:p>
          <a:p>
            <a:r>
              <a:rPr lang="es-ES" sz="1600"/>
              <a:t>Por qué para llamar a un método de la clase por otro método </a:t>
            </a:r>
            <a:r>
              <a:rPr lang="es-ES" sz="1600" u="sng"/>
              <a:t>de la clase utilizamos </a:t>
            </a:r>
            <a:r>
              <a:rPr lang="es-ES" sz="1600"/>
              <a:t> self.show() mientras fuera de la clase escribimos f.show()? </a:t>
            </a:r>
            <a:endParaRPr lang="es-ES" sz="1600" u="sng"/>
          </a:p>
          <a:p>
            <a:pPr>
              <a:buFont typeface="Arial" charset="0"/>
              <a:buChar char="•"/>
            </a:pPr>
            <a:endParaRPr lang="es-ES" sz="1600"/>
          </a:p>
          <a:p>
            <a:pPr>
              <a:buFont typeface="Arial" charset="0"/>
              <a:buChar char="•"/>
            </a:pPr>
            <a:endParaRPr lang="es-ES" sz="1600"/>
          </a:p>
        </p:txBody>
      </p:sp>
      <p:pic>
        <p:nvPicPr>
          <p:cNvPr id="64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71500"/>
            <a:ext cx="17145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constructor de la clase (__init__())</a:t>
            </a:r>
          </a:p>
        </p:txBody>
      </p:sp>
      <p:sp>
        <p:nvSpPr>
          <p:cNvPr id="655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__init__(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self,top,bottom): </a:t>
            </a:r>
            <a:r>
              <a:rPr lang="es-ES" sz="1800" i="1">
                <a:solidFill>
                  <a:srgbClr val="000099"/>
                </a:solidFill>
                <a:latin typeface="Calibri" charset="0"/>
              </a:rPr>
              <a:t># el constructor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 = top </a:t>
            </a:r>
            <a:r>
              <a:rPr lang="es-ES" sz="1800" i="1">
                <a:solidFill>
                  <a:srgbClr val="000099"/>
                </a:solidFill>
                <a:latin typeface="Calibri" charset="0"/>
              </a:rPr>
              <a:t># self.num –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self.den = bottom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Fijémonos:</a:t>
            </a:r>
          </a:p>
          <a:p>
            <a:pPr lvl="1"/>
            <a:r>
              <a:rPr lang="es-ES" sz="1800">
                <a:latin typeface="Calibri" charset="0"/>
              </a:rPr>
              <a:t>self.num – dato del objeto</a:t>
            </a:r>
          </a:p>
          <a:p>
            <a:pPr lvl="1"/>
            <a:r>
              <a:rPr lang="es-ES" sz="1800">
                <a:latin typeface="Calibri" charset="0"/>
              </a:rPr>
              <a:t>top – variable local</a:t>
            </a:r>
          </a:p>
          <a:p>
            <a:pPr lvl="1"/>
            <a:endParaRPr lang="es-ES" sz="1800">
              <a:latin typeface="Calibri" charset="0"/>
            </a:endParaRPr>
          </a:p>
          <a:p>
            <a:r>
              <a:rPr lang="es-ES" sz="2000">
                <a:latin typeface="Calibri" charset="0"/>
              </a:rPr>
              <a:t>Al llamar desde fuera: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f=Fraction(3,4) #se llama al constructor de la clase.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f2=Fraction(1,1)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&gt;&gt;&gt;f2=Fraction(1,0)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&gt;&gt;&gt;f1.__init__(2,2)</a:t>
            </a:r>
          </a:p>
          <a:p>
            <a:pPr lvl="1">
              <a:buFont typeface="Verdana" charset="0"/>
              <a:buNone/>
            </a:pPr>
            <a:endParaRPr lang="es-ES" sz="18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FF102A-10AE-7246-BBD4-EBA42E30D6D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25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6357938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Implementación del comportamiento de la clase</a:t>
            </a:r>
          </a:p>
        </p:txBody>
      </p:sp>
      <p:sp>
        <p:nvSpPr>
          <p:cNvPr id="6656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&gt;&gt;myf=Fraction(3,5)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&gt;&gt;print myf # print espera una cadena para imprimir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&lt;__main__.Fraction instance at 0x409b1acc&gt;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Solución a):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…….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def show(self):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	print self.num,"/",self.den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4FAC528-0010-2F4E-AC56-75EA9C2EF5A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26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17415" name="7 CuadroTexto"/>
          <p:cNvSpPr txBox="1">
            <a:spLocks noChangeArrowheads="1"/>
          </p:cNvSpPr>
          <p:nvPr/>
        </p:nvSpPr>
        <p:spPr bwMode="auto">
          <a:xfrm>
            <a:off x="5072063" y="3571875"/>
            <a:ext cx="3571875" cy="2308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myf</a:t>
            </a:r>
            <a:r>
              <a:rPr lang="es-ES" dirty="0">
                <a:latin typeface="Verdana" pitchFamily="34" charset="0"/>
                <a:ea typeface="+mn-ea"/>
              </a:rPr>
              <a:t>=</a:t>
            </a:r>
            <a:r>
              <a:rPr lang="es-ES" dirty="0" err="1">
                <a:latin typeface="Verdana" pitchFamily="34" charset="0"/>
                <a:ea typeface="+mn-ea"/>
              </a:rPr>
              <a:t>Fraction</a:t>
            </a:r>
            <a:r>
              <a:rPr lang="es-ES" dirty="0">
                <a:latin typeface="Verdana" pitchFamily="34" charset="0"/>
                <a:ea typeface="+mn-ea"/>
              </a:rPr>
              <a:t>(3,5)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print</a:t>
            </a:r>
            <a:r>
              <a:rPr lang="es-ES" dirty="0">
                <a:latin typeface="Verdana" pitchFamily="34" charset="0"/>
                <a:ea typeface="+mn-ea"/>
              </a:rPr>
              <a:t> </a:t>
            </a:r>
            <a:r>
              <a:rPr lang="es-ES" dirty="0" err="1">
                <a:latin typeface="Verdana" pitchFamily="34" charset="0"/>
                <a:ea typeface="+mn-ea"/>
              </a:rPr>
              <a:t>myf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&lt;__</a:t>
            </a:r>
            <a:r>
              <a:rPr lang="es-ES" dirty="0" err="1">
                <a:latin typeface="Verdana" pitchFamily="34" charset="0"/>
                <a:ea typeface="+mn-ea"/>
              </a:rPr>
              <a:t>main__.Fraction</a:t>
            </a:r>
            <a:r>
              <a:rPr lang="es-ES" dirty="0">
                <a:latin typeface="Verdana" pitchFamily="34" charset="0"/>
                <a:ea typeface="+mn-ea"/>
              </a:rPr>
              <a:t> </a:t>
            </a:r>
            <a:r>
              <a:rPr lang="es-ES" dirty="0" err="1">
                <a:latin typeface="Verdana" pitchFamily="34" charset="0"/>
                <a:ea typeface="+mn-ea"/>
              </a:rPr>
              <a:t>instance</a:t>
            </a:r>
            <a:r>
              <a:rPr lang="es-ES" dirty="0">
                <a:latin typeface="Verdana" pitchFamily="34" charset="0"/>
                <a:ea typeface="+mn-ea"/>
              </a:rPr>
              <a:t> at 0x409b1acc&gt;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myf.show</a:t>
            </a:r>
            <a:r>
              <a:rPr lang="es-ES" dirty="0">
                <a:latin typeface="Verdana" pitchFamily="34" charset="0"/>
                <a:ea typeface="+mn-ea"/>
              </a:rPr>
              <a:t>()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3/5</a:t>
            </a: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estandard en Python</a:t>
            </a:r>
          </a:p>
        </p:txBody>
      </p:sp>
      <p:sp>
        <p:nvSpPr>
          <p:cNvPr id="6758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def __str__(self): # por defecto convierte en string el objeto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		return str(self.num)+"/"+str(self.den)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&gt;&gt;myf=Fraction(3,5)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&gt;&gt;print myf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3/5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&gt;&gt;print “I ate ”, myf, “ of the pizza”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I ate 3/5 of the pizza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&gt;&gt;myf.__str()__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‘3/5’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&gt;&gt;str(myf)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‘3/5’</a:t>
            </a:r>
          </a:p>
          <a:p>
            <a:pPr lvl="1"/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39AA28F-BE1F-664A-A25A-2C3F1D178DBB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27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Sobrecarga de métodos</a:t>
            </a:r>
          </a:p>
        </p:txBody>
      </p:sp>
      <p:sp>
        <p:nvSpPr>
          <p:cNvPr id="686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&gt;&gt;f1=Fraction(1,4)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&gt;&gt;f1+f2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Traceback(most recent call last): …TypeError: unsupported operand…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def __add__(self,otherfraction):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newnum = self.num*otherfraction.den + \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	self.den*otherfraction.num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newden = self.den * otherfraction.den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		return Fraction(newnum,newden)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&gt;&gt;f3=f1+f2 # equivalente a: f3=f1.__add__(f2)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&gt;&gt;print f3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6/8</a:t>
            </a:r>
          </a:p>
          <a:p>
            <a:pPr>
              <a:buFont typeface="Wingdings 2" charset="0"/>
              <a:buNone/>
            </a:pPr>
            <a:endParaRPr lang="es-ES" sz="22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9E03CC0-057D-464D-B71D-0E15EAA2E78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28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429625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Función para determinar el mayor divisor común</a:t>
            </a:r>
          </a:p>
        </p:txBody>
      </p:sp>
      <p:sp>
        <p:nvSpPr>
          <p:cNvPr id="6963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#Assume that m and n are greater than zero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def gcd(m,n):</a:t>
            </a:r>
          </a:p>
          <a:p>
            <a:pPr>
              <a:buFont typeface="Wingdings 2" charset="0"/>
              <a:buNone/>
            </a:pPr>
            <a:r>
              <a:rPr lang="pt-BR" sz="2200">
                <a:latin typeface="Calibri" charset="0"/>
              </a:rPr>
              <a:t>		while m%n != 0: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oldm = m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oldn = 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m = oldn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n = oldm%oldn</a:t>
            </a:r>
          </a:p>
          <a:p>
            <a:pPr>
              <a:buFont typeface="Wingdings 2" charset="0"/>
              <a:buNone/>
            </a:pPr>
            <a:r>
              <a:rPr lang="pt-BR" sz="2200">
                <a:latin typeface="Calibri" charset="0"/>
              </a:rPr>
              <a:t>		return 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…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&gt;&gt;f3=f1+f2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&gt;&gt;print f3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3/4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EA625AC-B5B8-A240-8DFC-1EA64C5B55A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29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96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786063"/>
            <a:ext cx="42719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 de la clase</a:t>
            </a: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inside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Card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suit_names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= ['Clubs',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Diamonds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Hearts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Spades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']</a:t>
            </a:r>
          </a:p>
          <a:p>
            <a:pPr>
              <a:buFont typeface="Wingdings 2" charset="0"/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rank_names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= [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None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Ace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'2', '3', '4', '5', '6', 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'7‘,'8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'9', '10', 'Jack', '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Queen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', 'King']</a:t>
            </a: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__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'%s of %s' % 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Card.rank_names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],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Card.suit_names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])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card1 = Card(2, 11)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Jack of Hearts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4297BE8-2C48-5D4B-A9A7-EA9355C925C2}" type="slidenum">
              <a:rPr lang="es-ES_tradnl">
                <a:solidFill>
                  <a:srgbClr val="A7A399"/>
                </a:solidFill>
              </a:rPr>
              <a:pPr eaLnBrk="1" hangingPunct="1"/>
              <a:t>3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06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&gt;&gt;f1==f2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False  # the “sameness” problem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Es lo mismo decir?: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“Mi actor favorito y su actor favorito son el mismo”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“Mi pizza y la suya son la misma”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Los objetos de las clases definidas por el usuario son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mutables!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93BD3D39-A87E-A448-A348-A8870635C2D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30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06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00063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168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&gt;&gt;f3=f1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&gt;&gt;f3==f1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True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1DA141F-CB7B-E440-8962-CE53C1C924E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31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16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00063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8 Rectángulo"/>
          <p:cNvSpPr>
            <a:spLocks noChangeArrowheads="1"/>
          </p:cNvSpPr>
          <p:nvPr/>
        </p:nvSpPr>
        <p:spPr bwMode="auto">
          <a:xfrm>
            <a:off x="1785938" y="2995613"/>
            <a:ext cx="4572000" cy="28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dirty="0" err="1">
                <a:latin typeface="Verdana" pitchFamily="34" charset="0"/>
                <a:ea typeface="+mn-ea"/>
              </a:rPr>
              <a:t>def</a:t>
            </a:r>
            <a:r>
              <a:rPr lang="es-ES" dirty="0">
                <a:latin typeface="Verdana" pitchFamily="34" charset="0"/>
                <a:ea typeface="+mn-ea"/>
              </a:rPr>
              <a:t> __</a:t>
            </a:r>
            <a:r>
              <a:rPr lang="es-ES" dirty="0" err="1">
                <a:latin typeface="Verdana" pitchFamily="34" charset="0"/>
                <a:ea typeface="+mn-ea"/>
              </a:rPr>
              <a:t>cmp</a:t>
            </a:r>
            <a:r>
              <a:rPr lang="es-ES" dirty="0">
                <a:latin typeface="Verdana" pitchFamily="34" charset="0"/>
                <a:ea typeface="+mn-ea"/>
              </a:rPr>
              <a:t>__(</a:t>
            </a:r>
            <a:r>
              <a:rPr lang="es-ES" dirty="0" err="1">
                <a:latin typeface="Verdana" pitchFamily="34" charset="0"/>
                <a:ea typeface="+mn-ea"/>
              </a:rPr>
              <a:t>self,otherfraction</a:t>
            </a:r>
            <a:r>
              <a:rPr lang="es-ES" dirty="0">
                <a:latin typeface="Verdana" pitchFamily="34" charset="0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  num1 = self.num*</a:t>
            </a:r>
            <a:r>
              <a:rPr lang="es-ES" dirty="0" err="1">
                <a:latin typeface="Verdana" pitchFamily="34" charset="0"/>
                <a:ea typeface="+mn-ea"/>
              </a:rPr>
              <a:t>otherfraction.den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  num2 = self.den*</a:t>
            </a:r>
            <a:r>
              <a:rPr lang="es-ES" dirty="0" err="1">
                <a:latin typeface="Verdana" pitchFamily="34" charset="0"/>
                <a:ea typeface="+mn-ea"/>
              </a:rPr>
              <a:t>otherfraction.num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</a:t>
            </a:r>
            <a:r>
              <a:rPr lang="pt-BR" dirty="0" err="1">
                <a:latin typeface="Verdana" pitchFamily="34" charset="0"/>
                <a:ea typeface="+mn-ea"/>
              </a:rPr>
              <a:t>if</a:t>
            </a:r>
            <a:r>
              <a:rPr lang="pt-BR" dirty="0">
                <a:latin typeface="Verdana" pitchFamily="34" charset="0"/>
                <a:ea typeface="+mn-ea"/>
              </a:rPr>
              <a:t> num1 &lt; num2: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-1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</a:t>
            </a:r>
            <a:r>
              <a:rPr lang="pt-BR" dirty="0" err="1">
                <a:latin typeface="Verdana" pitchFamily="34" charset="0"/>
                <a:ea typeface="+mn-ea"/>
              </a:rPr>
              <a:t>else</a:t>
            </a:r>
            <a:r>
              <a:rPr lang="pt-BR" dirty="0">
                <a:latin typeface="Verdana" pitchFamily="34" charset="0"/>
                <a:ea typeface="+mn-ea"/>
              </a:rPr>
              <a:t>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</a:t>
            </a:r>
            <a:r>
              <a:rPr lang="pt-BR" dirty="0" err="1">
                <a:latin typeface="Verdana" pitchFamily="34" charset="0"/>
                <a:ea typeface="+mn-ea"/>
              </a:rPr>
              <a:t>if</a:t>
            </a:r>
            <a:r>
              <a:rPr lang="pt-BR" dirty="0">
                <a:latin typeface="Verdana" pitchFamily="34" charset="0"/>
                <a:ea typeface="+mn-ea"/>
              </a:rPr>
              <a:t> num1 == num2: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0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</a:t>
            </a:r>
            <a:r>
              <a:rPr lang="pt-BR" dirty="0" err="1">
                <a:latin typeface="Verdana" pitchFamily="34" charset="0"/>
                <a:ea typeface="+mn-ea"/>
              </a:rPr>
              <a:t>else</a:t>
            </a:r>
            <a:endParaRPr lang="pt-BR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completa Fraction</a:t>
            </a:r>
          </a:p>
        </p:txBody>
      </p:sp>
      <p:sp>
        <p:nvSpPr>
          <p:cNvPr id="7270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421481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	def __init__(self,top,bottom):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self.num = top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self.den = bottom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da-DK" sz="2000">
                <a:latin typeface="Calibri" charset="0"/>
              </a:rPr>
              <a:t>	def __str__(self):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return  \ str(self.num)+"/"+str(self.den)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def show(self):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print self.num,"/",self.den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	</a:t>
            </a: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4E6EDBA-6A73-FA4E-934B-832569DC74C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357688" y="1428750"/>
            <a:ext cx="4572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</a:rPr>
              <a:t>def __add__(</a:t>
            </a:r>
            <a:r>
              <a:rPr lang="en-US" dirty="0" err="1">
                <a:latin typeface="+mn-lt"/>
                <a:ea typeface="+mn-ea"/>
              </a:rPr>
              <a:t>self,otherfraction</a:t>
            </a:r>
            <a:r>
              <a:rPr lang="en-US" dirty="0">
                <a:latin typeface="+mn-lt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newnum</a:t>
            </a:r>
            <a:r>
              <a:rPr lang="es-ES" dirty="0">
                <a:latin typeface="+mn-lt"/>
                <a:ea typeface="+mn-ea"/>
              </a:rPr>
              <a:t> =self.num*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r>
              <a:rPr lang="es-ES" dirty="0">
                <a:latin typeface="+mn-lt"/>
                <a:ea typeface="+mn-ea"/>
              </a:rPr>
              <a:t> + \ 	self.den*</a:t>
            </a:r>
            <a:r>
              <a:rPr lang="es-ES" dirty="0" err="1">
                <a:latin typeface="+mn-lt"/>
                <a:ea typeface="+mn-ea"/>
              </a:rPr>
              <a:t>otherfraction.num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newden</a:t>
            </a:r>
            <a:r>
              <a:rPr lang="es-ES" dirty="0">
                <a:latin typeface="+mn-lt"/>
                <a:ea typeface="+mn-ea"/>
              </a:rPr>
              <a:t> = self.den*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com</a:t>
            </a:r>
            <a:r>
              <a:rPr lang="es-ES" dirty="0">
                <a:latin typeface="+mn-lt"/>
                <a:ea typeface="+mn-ea"/>
              </a:rPr>
              <a:t> = </a:t>
            </a:r>
            <a:r>
              <a:rPr lang="es-ES" dirty="0" err="1">
                <a:latin typeface="+mn-lt"/>
                <a:ea typeface="+mn-ea"/>
              </a:rPr>
              <a:t>gcd</a:t>
            </a:r>
            <a:r>
              <a:rPr lang="es-ES" dirty="0">
                <a:latin typeface="+mn-lt"/>
                <a:ea typeface="+mn-ea"/>
              </a:rPr>
              <a:t>(</a:t>
            </a:r>
            <a:r>
              <a:rPr lang="es-ES" dirty="0" err="1">
                <a:latin typeface="+mn-lt"/>
                <a:ea typeface="+mn-ea"/>
              </a:rPr>
              <a:t>newnum,newden</a:t>
            </a:r>
            <a:r>
              <a:rPr lang="es-ES" dirty="0">
                <a:latin typeface="+mn-lt"/>
                <a:ea typeface="+mn-ea"/>
              </a:rPr>
              <a:t>)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   return Fraction(</a:t>
            </a:r>
            <a:r>
              <a:rPr lang="en-US" dirty="0" err="1">
                <a:latin typeface="+mn-lt"/>
                <a:ea typeface="+mn-ea"/>
              </a:rPr>
              <a:t>newnum</a:t>
            </a:r>
            <a:r>
              <a:rPr lang="en-US" dirty="0">
                <a:latin typeface="+mn-lt"/>
                <a:ea typeface="+mn-ea"/>
              </a:rPr>
              <a:t>/</a:t>
            </a:r>
            <a:r>
              <a:rPr lang="en-US" dirty="0" err="1">
                <a:latin typeface="+mn-lt"/>
                <a:ea typeface="+mn-ea"/>
              </a:rPr>
              <a:t>com,newden</a:t>
            </a:r>
            <a:r>
              <a:rPr lang="en-US" dirty="0">
                <a:latin typeface="+mn-lt"/>
                <a:ea typeface="+mn-ea"/>
              </a:rPr>
              <a:t>/com)</a:t>
            </a:r>
          </a:p>
          <a:p>
            <a:pPr>
              <a:defRPr/>
            </a:pPr>
            <a:endParaRPr lang="en-US" dirty="0"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def __</a:t>
            </a:r>
            <a:r>
              <a:rPr lang="en-US" dirty="0" err="1">
                <a:latin typeface="+mn-lt"/>
                <a:ea typeface="+mn-ea"/>
              </a:rPr>
              <a:t>cmp</a:t>
            </a:r>
            <a:r>
              <a:rPr lang="en-US" dirty="0">
                <a:latin typeface="+mn-lt"/>
                <a:ea typeface="+mn-ea"/>
              </a:rPr>
              <a:t>__(</a:t>
            </a:r>
            <a:r>
              <a:rPr lang="en-US" dirty="0" err="1">
                <a:latin typeface="+mn-lt"/>
                <a:ea typeface="+mn-ea"/>
              </a:rPr>
              <a:t>self,otherfraction</a:t>
            </a:r>
            <a:r>
              <a:rPr lang="en-US" dirty="0">
                <a:latin typeface="+mn-lt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num1 = self.num*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num2 = self.den*</a:t>
            </a:r>
            <a:r>
              <a:rPr lang="es-ES" dirty="0" err="1">
                <a:latin typeface="+mn-lt"/>
                <a:ea typeface="+mn-ea"/>
              </a:rPr>
              <a:t>otherfraction.num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</a:t>
            </a:r>
            <a:r>
              <a:rPr lang="pt-BR" dirty="0" err="1">
                <a:latin typeface="+mn-lt"/>
                <a:ea typeface="+mn-ea"/>
              </a:rPr>
              <a:t>if</a:t>
            </a:r>
            <a:r>
              <a:rPr lang="pt-BR" dirty="0">
                <a:latin typeface="+mn-lt"/>
                <a:ea typeface="+mn-ea"/>
              </a:rPr>
              <a:t> num1 &lt; num2: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	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-1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</a:t>
            </a:r>
            <a:r>
              <a:rPr lang="pt-BR" dirty="0" err="1">
                <a:latin typeface="+mn-lt"/>
                <a:ea typeface="+mn-ea"/>
              </a:rPr>
              <a:t>else</a:t>
            </a:r>
            <a:r>
              <a:rPr lang="pt-BR" dirty="0"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	</a:t>
            </a:r>
            <a:r>
              <a:rPr lang="pt-BR" dirty="0" err="1">
                <a:latin typeface="+mn-lt"/>
                <a:ea typeface="+mn-ea"/>
              </a:rPr>
              <a:t>if</a:t>
            </a:r>
            <a:r>
              <a:rPr lang="pt-BR" dirty="0">
                <a:latin typeface="+mn-lt"/>
                <a:ea typeface="+mn-ea"/>
              </a:rPr>
              <a:t> num1 == num2: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   		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0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	</a:t>
            </a:r>
            <a:r>
              <a:rPr lang="pt-BR" dirty="0" err="1">
                <a:latin typeface="+mn-lt"/>
                <a:ea typeface="+mn-ea"/>
              </a:rPr>
              <a:t>else</a:t>
            </a:r>
            <a:r>
              <a:rPr lang="pt-BR" dirty="0">
                <a:latin typeface="+mn-lt"/>
                <a:ea typeface="+mn-ea"/>
              </a:rPr>
              <a:t>: 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Ejemplo 2</a:t>
            </a:r>
          </a:p>
        </p:txBody>
      </p:sp>
      <p:sp>
        <p:nvSpPr>
          <p:cNvPr id="7475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738F913-C763-4148-AC91-7864F553AD4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33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47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95" b="11874"/>
          <a:stretch>
            <a:fillRect/>
          </a:stretch>
        </p:blipFill>
        <p:spPr bwMode="auto">
          <a:xfrm>
            <a:off x="571500" y="1412875"/>
            <a:ext cx="8153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endParaRPr lang="es-ES">
              <a:ea typeface="+mj-ea"/>
            </a:endParaRPr>
          </a:p>
        </p:txBody>
      </p:sp>
      <p:sp>
        <p:nvSpPr>
          <p:cNvPr id="7577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 sz="1600" b="1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b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 b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C3B7121-6428-3846-BB0C-AF04730A4CFE}" type="slidenum">
              <a:rPr lang="es-ES_tradnl" sz="1000" b="1">
                <a:solidFill>
                  <a:srgbClr val="A7A399"/>
                </a:solidFill>
              </a:rPr>
              <a:pPr algn="r" eaLnBrk="1" hangingPunct="1"/>
              <a:t>34</a:t>
            </a:fld>
            <a:endParaRPr lang="es-ES_tradnl" sz="1000" b="1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571875" y="500063"/>
            <a:ext cx="18573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Oferta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5718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Vuelos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593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Hoteles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21468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Vuelos+</a:t>
            </a:r>
          </a:p>
          <a:p>
            <a:pPr algn="ctr">
              <a:defRPr/>
            </a:pPr>
            <a:r>
              <a:rPr lang="es-ES" b="1" dirty="0"/>
              <a:t>Hoteles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572000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Coche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7286625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Spa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929313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Escapada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28625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regreso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	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714500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Ciudad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entrada 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Noches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214688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regreso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572000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Lugar de recogida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Lugar de devolución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recogida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devolución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929313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salida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regreso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Preferencias (puente, andorra, caldea, semana santa) 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_Buscar()</a:t>
            </a:r>
          </a:p>
          <a:p>
            <a:pPr algn="ctr">
              <a:buFont typeface="Arial" pitchFamily="34" charset="0"/>
              <a:buChar char="•"/>
              <a:defRPr/>
            </a:pP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358063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salida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regreso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Preferencias (con alojamiento, sin alojamiento, ofertas) 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_Buscar()</a:t>
            </a:r>
          </a:p>
          <a:p>
            <a:pPr algn="ctr">
              <a:buFont typeface="Arial" pitchFamily="34" charset="0"/>
              <a:buChar char="•"/>
              <a:defRPr/>
            </a:pP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643313" y="1285875"/>
            <a:ext cx="1785937" cy="85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Nombre</a:t>
            </a:r>
          </a:p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Dirección</a:t>
            </a:r>
          </a:p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Buscar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19" grpId="0" build="allAtOnce" animBg="1"/>
      <p:bldP spid="20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Oferta</a:t>
            </a:r>
          </a:p>
        </p:txBody>
      </p:sp>
      <p:sp>
        <p:nvSpPr>
          <p:cNvPr id="7680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1255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class Oferta(object):  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# Si usamos clases derivadas (herencia), la clase base ha de ser derivada de la clase object</a:t>
            </a:r>
          </a:p>
          <a:p>
            <a:pPr>
              <a:buFont typeface="Wingdings 2" charset="0"/>
              <a:buNone/>
            </a:pPr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__init__(self, nombre, direccion):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self.nombre=nombre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self.direccion=direccion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buscar(self):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return self._buscar()</a:t>
            </a:r>
          </a:p>
          <a:p>
            <a:pPr>
              <a:buFont typeface="Wingdings 2" charset="0"/>
              <a:buNone/>
            </a:pPr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getNombre(self):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	""" El acceso a los datos ha de ser a traves de funciones"""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	return self.nombre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3FB4711-A87A-1341-A55D-5B8D5607DA27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35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83978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Vuelos</a:t>
            </a:r>
          </a:p>
        </p:txBody>
      </p:sp>
      <p:sp>
        <p:nvSpPr>
          <p:cNvPr id="77827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428625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400" b="1" dirty="0" err="1">
                <a:latin typeface="Calibri" charset="0"/>
              </a:rPr>
              <a:t>class</a:t>
            </a:r>
            <a:r>
              <a:rPr lang="es-ES" sz="1400" b="1" dirty="0">
                <a:latin typeface="Calibri" charset="0"/>
              </a:rPr>
              <a:t> Vuelos(Oferta):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</a:t>
            </a:r>
            <a:r>
              <a:rPr lang="es-ES" sz="1400" b="1" dirty="0" err="1">
                <a:latin typeface="Calibri" charset="0"/>
              </a:rPr>
              <a:t>def</a:t>
            </a:r>
            <a:r>
              <a:rPr lang="es-ES" sz="1400" b="1" dirty="0">
                <a:latin typeface="Calibri" charset="0"/>
              </a:rPr>
              <a:t> __</a:t>
            </a:r>
            <a:r>
              <a:rPr lang="es-ES" sz="1400" b="1" dirty="0" err="1">
                <a:latin typeface="Calibri" charset="0"/>
              </a:rPr>
              <a:t>init</a:t>
            </a:r>
            <a:r>
              <a:rPr lang="es-ES" sz="1400" b="1" dirty="0">
                <a:latin typeface="Calibri" charset="0"/>
              </a:rPr>
              <a:t>__(</a:t>
            </a:r>
            <a:r>
              <a:rPr lang="es-ES" sz="1400" b="1" dirty="0" err="1">
                <a:latin typeface="Calibri" charset="0"/>
              </a:rPr>
              <a:t>self</a:t>
            </a:r>
            <a:r>
              <a:rPr lang="es-ES" sz="1400" b="1" dirty="0">
                <a:latin typeface="Calibri" charset="0"/>
              </a:rPr>
              <a:t>, nombre, </a:t>
            </a:r>
            <a:r>
              <a:rPr lang="es-ES" sz="1400" b="1" dirty="0" err="1">
                <a:latin typeface="Calibri" charset="0"/>
              </a:rPr>
              <a:t>direccion</a:t>
            </a:r>
            <a:r>
              <a:rPr lang="es-ES" sz="1400" b="1" dirty="0"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solidFill>
                  <a:srgbClr val="FF0000"/>
                </a:solidFill>
                <a:latin typeface="Calibri" charset="0"/>
              </a:rPr>
              <a:t>        </a:t>
            </a:r>
            <a:r>
              <a:rPr lang="es-ES" sz="1400" b="1" dirty="0" err="1">
                <a:solidFill>
                  <a:srgbClr val="FF0000"/>
                </a:solidFill>
                <a:latin typeface="Calibri" charset="0"/>
              </a:rPr>
              <a:t>Oferta.__init</a:t>
            </a:r>
            <a:r>
              <a:rPr lang="es-ES" sz="1400" b="1" dirty="0">
                <a:solidFill>
                  <a:srgbClr val="FF0000"/>
                </a:solidFill>
                <a:latin typeface="Calibri" charset="0"/>
              </a:rPr>
              <a:t>__(</a:t>
            </a:r>
            <a:r>
              <a:rPr lang="es-ES" sz="1400" b="1" dirty="0" err="1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1400" b="1" dirty="0">
                <a:solidFill>
                  <a:srgbClr val="FF0000"/>
                </a:solidFill>
                <a:latin typeface="Calibri" charset="0"/>
              </a:rPr>
              <a:t>, nombre, </a:t>
            </a:r>
            <a:r>
              <a:rPr lang="es-ES" sz="1400" b="1" dirty="0" err="1">
                <a:solidFill>
                  <a:srgbClr val="FF0000"/>
                </a:solidFill>
                <a:latin typeface="Calibri" charset="0"/>
              </a:rPr>
              <a:t>direccion</a:t>
            </a:r>
            <a:r>
              <a:rPr lang="es-ES" sz="1400" b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  </a:t>
            </a:r>
            <a:r>
              <a:rPr lang="es-ES" sz="1400" b="1" dirty="0" err="1">
                <a:latin typeface="Calibri" charset="0"/>
              </a:rPr>
              <a:t>self.aeropuertoSalida</a:t>
            </a:r>
            <a:r>
              <a:rPr lang="es-ES" sz="1400" b="1" dirty="0">
                <a:latin typeface="Calibri" charset="0"/>
              </a:rPr>
              <a:t>=</a:t>
            </a:r>
            <a:r>
              <a:rPr lang="es-ES" sz="1400" b="1" dirty="0" err="1">
                <a:latin typeface="Calibri" charset="0"/>
              </a:rPr>
              <a:t>raw_input</a:t>
            </a:r>
            <a:r>
              <a:rPr lang="es-ES" sz="1400" b="1" dirty="0">
                <a:latin typeface="Calibri" charset="0"/>
              </a:rPr>
              <a:t>(\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	            "Introduce aeropuerto de salida: ")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  </a:t>
            </a:r>
            <a:r>
              <a:rPr lang="es-ES" sz="1400" b="1" dirty="0" err="1">
                <a:latin typeface="Calibri" charset="0"/>
              </a:rPr>
              <a:t>self.aeropuertoDestino</a:t>
            </a:r>
            <a:r>
              <a:rPr lang="es-ES" sz="1400" b="1" dirty="0">
                <a:latin typeface="Calibri" charset="0"/>
              </a:rPr>
              <a:t>=</a:t>
            </a:r>
            <a:r>
              <a:rPr lang="es-ES" sz="1400" b="1" dirty="0" err="1">
                <a:latin typeface="Calibri" charset="0"/>
              </a:rPr>
              <a:t>raw_input</a:t>
            </a:r>
            <a:r>
              <a:rPr lang="es-ES" sz="1400" b="1" dirty="0">
                <a:latin typeface="Calibri" charset="0"/>
              </a:rPr>
              <a:t>(\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	            "Introduce aeropuerto de destino: ")</a:t>
            </a:r>
          </a:p>
          <a:p>
            <a:pPr>
              <a:buFont typeface="Wingdings 2" charset="0"/>
              <a:buNone/>
            </a:pPr>
            <a:endParaRPr lang="es-ES" sz="1400" b="1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  </a:t>
            </a:r>
            <a:r>
              <a:rPr lang="es-ES" sz="1400" b="1" dirty="0" err="1">
                <a:latin typeface="Calibri" charset="0"/>
              </a:rPr>
              <a:t>self.ofertasAeropuertoDestino</a:t>
            </a:r>
            <a:r>
              <a:rPr lang="es-ES" sz="1400" b="1" dirty="0">
                <a:latin typeface="Calibri" charset="0"/>
              </a:rPr>
              <a:t>={\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		"Barcelona":["oferta1", "oferta2"], 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      	"</a:t>
            </a:r>
            <a:r>
              <a:rPr lang="es-ES" sz="1400" b="1" dirty="0" err="1">
                <a:latin typeface="Calibri" charset="0"/>
              </a:rPr>
              <a:t>Cadiz</a:t>
            </a:r>
            <a:r>
              <a:rPr lang="es-ES" sz="1400" b="1" dirty="0">
                <a:latin typeface="Calibri" charset="0"/>
              </a:rPr>
              <a:t>":["oferta3", "oferta4"]}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  </a:t>
            </a:r>
            <a:r>
              <a:rPr lang="es-ES" sz="1400" b="1" dirty="0" err="1">
                <a:latin typeface="Calibri" charset="0"/>
              </a:rPr>
              <a:t>self.ofertasAeropuertoSalida</a:t>
            </a:r>
            <a:r>
              <a:rPr lang="es-ES" sz="1400" b="1" dirty="0">
                <a:latin typeface="Calibri" charset="0"/>
              </a:rPr>
              <a:t>={\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		"Barcelona":["oferta5", "oferta4"], \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  		 "</a:t>
            </a:r>
            <a:r>
              <a:rPr lang="es-ES" sz="1400" b="1" dirty="0" err="1">
                <a:latin typeface="Calibri" charset="0"/>
              </a:rPr>
              <a:t>Cadiz</a:t>
            </a:r>
            <a:r>
              <a:rPr lang="es-ES" sz="1400" b="1" dirty="0">
                <a:latin typeface="Calibri" charset="0"/>
              </a:rPr>
              <a:t>":["oferta2", "oferta5"]}</a:t>
            </a:r>
          </a:p>
          <a:p>
            <a:pPr>
              <a:buFont typeface="Wingdings 2" charset="0"/>
              <a:buNone/>
            </a:pPr>
            <a:endParaRPr lang="es-ES" sz="1400" b="1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    </a:t>
            </a:r>
            <a:r>
              <a:rPr lang="es-ES" sz="1400" b="1" dirty="0" err="1">
                <a:latin typeface="Calibri" charset="0"/>
              </a:rPr>
              <a:t>def</a:t>
            </a:r>
            <a:r>
              <a:rPr lang="es-ES" sz="1400" b="1" dirty="0">
                <a:latin typeface="Calibri" charset="0"/>
              </a:rPr>
              <a:t> </a:t>
            </a:r>
            <a:r>
              <a:rPr lang="es-ES" sz="1400" b="1" dirty="0" err="1">
                <a:latin typeface="Calibri" charset="0"/>
              </a:rPr>
              <a:t>getAeropuertoSalida</a:t>
            </a:r>
            <a:r>
              <a:rPr lang="es-ES" sz="1400" b="1" dirty="0">
                <a:latin typeface="Calibri" charset="0"/>
              </a:rPr>
              <a:t>(</a:t>
            </a:r>
            <a:r>
              <a:rPr lang="es-ES" sz="1400" b="1" dirty="0" err="1">
                <a:latin typeface="Calibri" charset="0"/>
              </a:rPr>
              <a:t>self</a:t>
            </a:r>
            <a:r>
              <a:rPr lang="es-ES" sz="1400" b="1" dirty="0"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1400" b="1" dirty="0">
                <a:latin typeface="Calibri" charset="0"/>
              </a:rPr>
              <a:t>		</a:t>
            </a:r>
            <a:r>
              <a:rPr lang="es-ES" sz="1400" b="1" dirty="0" err="1">
                <a:latin typeface="Calibri" charset="0"/>
              </a:rPr>
              <a:t>return</a:t>
            </a:r>
            <a:r>
              <a:rPr lang="es-ES" sz="1400" b="1" dirty="0">
                <a:latin typeface="Calibri" charset="0"/>
              </a:rPr>
              <a:t> </a:t>
            </a:r>
            <a:r>
              <a:rPr lang="es-ES" sz="1400" b="1" dirty="0" err="1">
                <a:latin typeface="Calibri" charset="0"/>
              </a:rPr>
              <a:t>self.aeropuertoSalida</a:t>
            </a:r>
            <a:r>
              <a:rPr lang="es-ES" sz="1400" b="1" dirty="0">
                <a:latin typeface="Calibri" charset="0"/>
              </a:rPr>
              <a:t>       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1594838-56D0-CF45-935A-9E1340BDFF0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36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7831" name="6 Rectángulo"/>
          <p:cNvSpPr>
            <a:spLocks noChangeArrowheads="1"/>
          </p:cNvSpPr>
          <p:nvPr/>
        </p:nvSpPr>
        <p:spPr bwMode="auto">
          <a:xfrm>
            <a:off x="4211513" y="2481263"/>
            <a:ext cx="47529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 b="1">
                <a:latin typeface="Calibri" charset="0"/>
              </a:rPr>
              <a:t>def _buscar(self):</a:t>
            </a:r>
          </a:p>
          <a:p>
            <a:r>
              <a:rPr lang="es-ES" sz="1400" b="1">
                <a:latin typeface="Calibri" charset="0"/>
              </a:rPr>
              <a:t>        result=[]</a:t>
            </a:r>
          </a:p>
          <a:p>
            <a:r>
              <a:rPr lang="es-ES" sz="1400" b="1">
                <a:latin typeface="Calibri" charset="0"/>
              </a:rPr>
              <a:t>        for i in self.ofertasAeropuertoDestino\</a:t>
            </a:r>
          </a:p>
          <a:p>
            <a:r>
              <a:rPr lang="es-ES" sz="1400" b="1">
                <a:latin typeface="Calibri" charset="0"/>
              </a:rPr>
              <a:t>	[self.aeropuertoDestino]:</a:t>
            </a:r>
          </a:p>
          <a:p>
            <a:r>
              <a:rPr lang="es-ES" sz="1400" b="1">
                <a:latin typeface="Calibri" charset="0"/>
              </a:rPr>
              <a:t>                 if i in self.ofertasAeropuertoSalida\</a:t>
            </a:r>
          </a:p>
          <a:p>
            <a:r>
              <a:rPr lang="es-ES" sz="1400" b="1">
                <a:latin typeface="Calibri" charset="0"/>
              </a:rPr>
              <a:t>	[self.aeropuertoSalida]:</a:t>
            </a:r>
          </a:p>
          <a:p>
            <a:r>
              <a:rPr lang="es-ES" sz="1400" b="1">
                <a:latin typeface="Calibri" charset="0"/>
              </a:rPr>
              <a:t>		    </a:t>
            </a:r>
          </a:p>
          <a:p>
            <a:r>
              <a:rPr lang="es-ES" sz="1400" b="1">
                <a:latin typeface="Calibri" charset="0"/>
              </a:rPr>
              <a:t>                	result.append(i)</a:t>
            </a:r>
          </a:p>
          <a:p>
            <a:r>
              <a:rPr lang="es-ES" sz="1400" b="1">
                <a:latin typeface="Calibri" charset="0"/>
              </a:rPr>
              <a:t>        return result</a:t>
            </a:r>
          </a:p>
          <a:p>
            <a:endParaRPr lang="es-ES" sz="1400" b="1">
              <a:latin typeface="Calibri" charset="0"/>
            </a:endParaRPr>
          </a:p>
          <a:p>
            <a:r>
              <a:rPr lang="es-ES" sz="1400" b="1">
                <a:latin typeface="Calibri" charset="0"/>
              </a:rPr>
              <a:t>    def __str__(self):</a:t>
            </a:r>
          </a:p>
          <a:p>
            <a:r>
              <a:rPr lang="es-ES" sz="1400" b="1">
                <a:latin typeface="Calibri" charset="0"/>
              </a:rPr>
              <a:t>        return "Nombre: "+self.nombre+\</a:t>
            </a:r>
          </a:p>
          <a:p>
            <a:r>
              <a:rPr lang="es-ES" sz="1400" b="1">
                <a:latin typeface="Calibri" charset="0"/>
              </a:rPr>
              <a:t>	" Direccion: "+self.direccion + \</a:t>
            </a:r>
          </a:p>
          <a:p>
            <a:r>
              <a:rPr lang="es-ES" sz="1400" b="1">
                <a:latin typeface="Calibri" charset="0"/>
              </a:rPr>
              <a:t>        	" Aeropuerto Salida: "+self.aeropuertoSalida +\</a:t>
            </a:r>
          </a:p>
          <a:p>
            <a:r>
              <a:rPr lang="es-ES" sz="1400" b="1">
                <a:latin typeface="Calibri" charset="0"/>
              </a:rPr>
              <a:t>        	" Aeropuerto Destino: "+self.aeropuertoDestino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 de la clase Oferta</a:t>
            </a:r>
          </a:p>
        </p:txBody>
      </p:sp>
      <p:sp>
        <p:nvSpPr>
          <p:cNvPr id="7885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1255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v=Vuelos("Pedro Jimenez", "Barcelona")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v.getNombre()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	# fijemonos, es una funcion heredada de la clase Oferta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v.getAeropuertoSalida()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	# es una funcion de la clase Vuelos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v.buscar()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3EBFD9F-AD81-0141-88F3-DF352B1D3BDB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37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z="2800">
                <a:effectLst/>
                <a:latin typeface="Calibri" charset="0"/>
              </a:rPr>
              <a:t>Ejemplo 3: Implementar un juego para tirar dados</a:t>
            </a:r>
            <a:br>
              <a:rPr lang="es-ES" sz="2800">
                <a:effectLst/>
                <a:latin typeface="Calibri" charset="0"/>
              </a:rPr>
            </a:br>
            <a:r>
              <a:rPr lang="es-ES" sz="2800">
                <a:effectLst/>
                <a:latin typeface="Calibri" charset="0"/>
              </a:rPr>
              <a:t>(Material adicional)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43230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 consiste en tirar dos dados: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Definimos la clase MSDie: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1. ¿Cuántas caras tiene?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2. ¿Cuál es su valor actual?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¿Dónde han de estar estos valores y cuándo se han de crear?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11188" y="4759325"/>
            <a:ext cx="4572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Definiremos los métodos:</a:t>
            </a:r>
          </a:p>
          <a:p>
            <a:r>
              <a:rPr lang="es-ES" sz="1600"/>
              <a:t>a) roll()</a:t>
            </a:r>
          </a:p>
          <a:p>
            <a:r>
              <a:rPr lang="es-ES" sz="1600"/>
              <a:t>b) setValue(), </a:t>
            </a:r>
          </a:p>
          <a:p>
            <a:r>
              <a:rPr lang="es-ES" sz="1600"/>
              <a:t>c) getValue().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1361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Ejemplo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484313"/>
            <a:ext cx="8183562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 = MSDie(6)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6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4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 = MSDie(13)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13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12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die2.setValue(8) </a:t>
            </a:r>
            <a:endParaRPr lang="ca-ES" sz="180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8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Comparar las cartas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024B02-617E-0B4E-92DE-B24696C7F6A5}" type="slidenum">
              <a:rPr lang="es-ES_tradnl">
                <a:solidFill>
                  <a:srgbClr val="A7A399"/>
                </a:solidFill>
              </a:rPr>
              <a:pPr eaLnBrk="1" hangingPunct="1"/>
              <a:t>4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450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434" t="42632" r="17398" b="22980"/>
          <a:stretch>
            <a:fillRect/>
          </a:stretch>
        </p:blipFill>
        <p:spPr>
          <a:xfrm>
            <a:off x="6156325" y="3716338"/>
            <a:ext cx="1800225" cy="1439862"/>
          </a:xfrm>
          <a:noFill/>
        </p:spPr>
      </p:pic>
      <p:sp>
        <p:nvSpPr>
          <p:cNvPr id="45063" name="7 CuadroTexto"/>
          <p:cNvSpPr txBox="1">
            <a:spLocks noChangeArrowheads="1"/>
          </p:cNvSpPr>
          <p:nvPr/>
        </p:nvSpPr>
        <p:spPr bwMode="auto">
          <a:xfrm>
            <a:off x="5003800" y="5157788"/>
            <a:ext cx="3541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La clase Card y una instancia</a:t>
            </a:r>
          </a:p>
        </p:txBody>
      </p:sp>
      <p:sp>
        <p:nvSpPr>
          <p:cNvPr id="45064" name="8 CuadroTexto"/>
          <p:cNvSpPr txBox="1">
            <a:spLocks noChangeArrowheads="1"/>
          </p:cNvSpPr>
          <p:nvPr/>
        </p:nvSpPr>
        <p:spPr bwMode="auto">
          <a:xfrm>
            <a:off x="684213" y="1484313"/>
            <a:ext cx="69850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600"/>
              <a:t>Podemos sobrecargar el operador __comp__() para comparar las cartas: toma dos parámetros – self y uno más y retorna -1, 0, o 1 si el primero es más pequeño, igual o más grande que el segundo.</a:t>
            </a:r>
          </a:p>
          <a:p>
            <a:pPr eaLnBrk="1" hangingPunct="1"/>
            <a:endParaRPr lang="es-ES" sz="1600"/>
          </a:p>
          <a:p>
            <a:pPr eaLnBrk="1" hangingPunct="1"/>
            <a:r>
              <a:rPr lang="es-ES" sz="1600"/>
              <a:t>Consideremos un ranking de los palos (p.e. Es</a:t>
            </a:r>
            <a:r>
              <a:rPr lang="en-US" sz="1600"/>
              <a:t>padas, Corazones, Diamantes, y Tréboles</a:t>
            </a:r>
            <a:r>
              <a:rPr lang="es-ES" sz="1600"/>
              <a:t>):  </a:t>
            </a:r>
          </a:p>
          <a:p>
            <a:pPr eaLnBrk="1" hangingPunct="1"/>
            <a:endParaRPr lang="es-ES" sz="1600"/>
          </a:p>
          <a:p>
            <a:pPr eaLnBrk="1" hangingPunct="1"/>
            <a:r>
              <a:rPr lang="en-US" sz="1400" i="1">
                <a:solidFill>
                  <a:srgbClr val="6666FF"/>
                </a:solidFill>
              </a:rPr>
              <a:t># inside class Card:</a:t>
            </a:r>
          </a:p>
          <a:p>
            <a:pPr eaLnBrk="1" hangingPunct="1"/>
            <a:r>
              <a:rPr lang="en-US" sz="1400" i="1">
                <a:solidFill>
                  <a:srgbClr val="6666FF"/>
                </a:solidFill>
              </a:rPr>
              <a:t>def __cmp__(self, other):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check the suits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self.suit &gt; other.suit: return 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self.suit &lt; other.suit: return -1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suits are the same... check ranks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self.rank &gt; other.rank: return 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self.rank &lt; other.rank: return -1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ranks are the same... it's a tie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return 0</a:t>
            </a:r>
            <a:endParaRPr lang="es-ES" sz="1400" i="1">
              <a:solidFill>
                <a:srgbClr val="6666FF"/>
              </a:solidFill>
            </a:endParaRPr>
          </a:p>
          <a:p>
            <a:pPr eaLnBrk="1" hangingPunct="1"/>
            <a:endParaRPr lang="es-ES" sz="1400" i="1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6429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143000"/>
            <a:ext cx="8183562" cy="466566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msdie.py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Class definition for an n-sided die.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ca-ES" sz="20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class MSDie: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__init__(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sides):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self.sides = sides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1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roll(self):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randrange(1,self.sides+1)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getValue(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return self.value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setValue(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value):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self.value = value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356100" y="4941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endParaRPr lang="ca-ES">
              <a:solidFill>
                <a:srgbClr val="FF0000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429250" y="1857375"/>
            <a:ext cx="29765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MSDie: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...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def setValue(self,value):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	self.value = value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def main():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 = MSDie(12)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die1.setValue(8)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print die1.getValue()</a:t>
            </a:r>
          </a:p>
          <a:p>
            <a:pPr lvl="1">
              <a:buFont typeface="Verdana" charset="0"/>
              <a:buNone/>
            </a:pPr>
            <a:endParaRPr lang="ca-ES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&lt;self=die1; self.value=8&gt;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522913" y="2205038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Definir los objetos gráficos necesarios para dibujar la interfaz del juego</a:t>
            </a:r>
          </a:p>
        </p:txBody>
      </p:sp>
      <p:sp>
        <p:nvSpPr>
          <p:cNvPr id="8397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>
                <a:latin typeface="Calibri" charset="0"/>
              </a:rPr>
              <a:t>Puntos</a:t>
            </a:r>
          </a:p>
          <a:p>
            <a:r>
              <a:rPr lang="es-ES" sz="2000">
                <a:latin typeface="Calibri" charset="0"/>
              </a:rPr>
              <a:t>Rectángulos (dados, botones)</a:t>
            </a:r>
          </a:p>
          <a:p>
            <a:r>
              <a:rPr lang="es-ES" sz="2000">
                <a:latin typeface="Calibri" charset="0"/>
              </a:rPr>
              <a:t>….</a:t>
            </a:r>
          </a:p>
          <a:p>
            <a:r>
              <a:rPr lang="es-ES" sz="2000">
                <a:latin typeface="Calibri" charset="0"/>
              </a:rPr>
              <a:t>Cuadrados, rombos, romboides</a:t>
            </a:r>
          </a:p>
          <a:p>
            <a:r>
              <a:rPr lang="es-ES" sz="2000">
                <a:latin typeface="Calibri" charset="0"/>
              </a:rPr>
              <a:t>Polígonos</a:t>
            </a:r>
          </a:p>
          <a:p>
            <a:r>
              <a:rPr lang="es-ES" sz="2000">
                <a:latin typeface="Calibri" charset="0"/>
              </a:rPr>
              <a:t>Círculos</a:t>
            </a:r>
          </a:p>
          <a:p>
            <a:r>
              <a:rPr lang="es-ES" sz="2000">
                <a:latin typeface="Calibri" charset="0"/>
              </a:rPr>
              <a:t>Formas ovales</a:t>
            </a:r>
          </a:p>
          <a:p>
            <a:r>
              <a:rPr lang="es-ES" sz="2000">
                <a:latin typeface="Calibri" charset="0"/>
              </a:rPr>
              <a:t>Lineas</a:t>
            </a:r>
          </a:p>
          <a:p>
            <a:r>
              <a:rPr lang="es-ES" sz="2000">
                <a:latin typeface="Calibri" charset="0"/>
              </a:rPr>
              <a:t>…</a:t>
            </a:r>
          </a:p>
          <a:p>
            <a:r>
              <a:rPr lang="es-ES" sz="2000">
                <a:latin typeface="Calibri" charset="0"/>
              </a:rPr>
              <a:t>Textos</a:t>
            </a:r>
          </a:p>
          <a:p>
            <a:r>
              <a:rPr lang="es-ES" sz="2000">
                <a:latin typeface="Calibri" charset="0"/>
              </a:rPr>
              <a:t>Imágenes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1593CB4-12E0-5046-9057-B904D820E4E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42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839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929313" y="2919413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Jerarquía de los objetos/clases gráficos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FB689D6-D97E-BD49-BDF6-58B377A3A2D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43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71500" y="3643313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Punto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785813" y="478631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Línea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714625" y="5072063"/>
            <a:ext cx="12858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Rectángulo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572000" y="4429125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Forma Oval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5857875" y="5214938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Círculo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500438" y="2928938"/>
            <a:ext cx="1143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BoundingBox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215063" y="4143375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Texto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6643688" y="3000375"/>
            <a:ext cx="107156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Imagen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786188" y="164306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ObjetoGráfico</a:t>
            </a:r>
          </a:p>
        </p:txBody>
      </p:sp>
      <p:cxnSp>
        <p:nvCxnSpPr>
          <p:cNvPr id="18" name="17 Forma"/>
          <p:cNvCxnSpPr>
            <a:endCxn id="7" idx="0"/>
          </p:cNvCxnSpPr>
          <p:nvPr/>
        </p:nvCxnSpPr>
        <p:spPr>
          <a:xfrm rot="10800000" flipV="1">
            <a:off x="1035050" y="1857375"/>
            <a:ext cx="2679700" cy="17859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6" idx="2"/>
            <a:endCxn id="13" idx="0"/>
          </p:cNvCxnSpPr>
          <p:nvPr/>
        </p:nvCxnSpPr>
        <p:spPr>
          <a:xfrm rot="5400000">
            <a:off x="3803650" y="2482851"/>
            <a:ext cx="714375" cy="177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13" idx="2"/>
            <a:endCxn id="9" idx="0"/>
          </p:cNvCxnSpPr>
          <p:nvPr/>
        </p:nvCxnSpPr>
        <p:spPr>
          <a:xfrm rot="5400000">
            <a:off x="2928938" y="3929063"/>
            <a:ext cx="1571625" cy="7143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13" idx="2"/>
            <a:endCxn id="11" idx="0"/>
          </p:cNvCxnSpPr>
          <p:nvPr/>
        </p:nvCxnSpPr>
        <p:spPr>
          <a:xfrm rot="16200000" flipH="1">
            <a:off x="4090194" y="3482182"/>
            <a:ext cx="928687" cy="965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11" idx="2"/>
            <a:endCxn id="12" idx="1"/>
          </p:cNvCxnSpPr>
          <p:nvPr/>
        </p:nvCxnSpPr>
        <p:spPr>
          <a:xfrm rot="16200000" flipH="1">
            <a:off x="5197475" y="4840288"/>
            <a:ext cx="500063" cy="8207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3" idx="2"/>
            <a:endCxn id="8" idx="0"/>
          </p:cNvCxnSpPr>
          <p:nvPr/>
        </p:nvCxnSpPr>
        <p:spPr>
          <a:xfrm rot="5400000">
            <a:off x="2017713" y="2732088"/>
            <a:ext cx="1285875" cy="2822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16" idx="3"/>
            <a:endCxn id="15" idx="0"/>
          </p:cNvCxnSpPr>
          <p:nvPr/>
        </p:nvCxnSpPr>
        <p:spPr>
          <a:xfrm>
            <a:off x="4714875" y="1928813"/>
            <a:ext cx="2465388" cy="10715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>
            <a:stCxn id="16" idx="2"/>
            <a:endCxn id="14" idx="0"/>
          </p:cNvCxnSpPr>
          <p:nvPr/>
        </p:nvCxnSpPr>
        <p:spPr>
          <a:xfrm rot="16200000" flipH="1">
            <a:off x="4500563" y="1963738"/>
            <a:ext cx="1928812" cy="24304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15" name="49 Rectángulo"/>
          <p:cNvSpPr>
            <a:spLocks noChangeArrowheads="1"/>
          </p:cNvSpPr>
          <p:nvPr/>
        </p:nvSpPr>
        <p:spPr bwMode="auto">
          <a:xfrm>
            <a:off x="428625" y="5854700"/>
            <a:ext cx="842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Herencia – la posibilidad de una clase de recibir sus métodos y datos de otras clases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71500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genérica GraphicsObject</a:t>
            </a:r>
          </a:p>
        </p:txBody>
      </p:sp>
      <p:sp>
        <p:nvSpPr>
          <p:cNvPr id="86019" name="2 Marcador de contenido"/>
          <p:cNvSpPr>
            <a:spLocks noGrp="1"/>
          </p:cNvSpPr>
          <p:nvPr>
            <p:ph idx="4294967295"/>
          </p:nvPr>
        </p:nvSpPr>
        <p:spPr>
          <a:xfrm>
            <a:off x="285750" y="1027113"/>
            <a:ext cx="4786313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class GraphicsObject: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"""Generic base class for all of the drawable objects"""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__init__(self, options):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# options is a list of strings indicating which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# options are legal for this object.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setFill(self,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interior color to color"""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setOutline(self,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outline color to color""“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def setWidth(self, width):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line weight to width"""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draw(self, graphwin):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"""Draw the object in graphwin, which should be a GraphWin object """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A1A178A-9FFA-7F45-A657-0E123B6375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6023" name="6 Rectángulo"/>
          <p:cNvSpPr>
            <a:spLocks noChangeArrowheads="1"/>
          </p:cNvSpPr>
          <p:nvPr/>
        </p:nvSpPr>
        <p:spPr bwMode="auto">
          <a:xfrm>
            <a:off x="4214813" y="1785938"/>
            <a:ext cx="457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200"/>
          </a:p>
          <a:p>
            <a:r>
              <a:rPr lang="en-US" sz="1200"/>
              <a:t>    def undraw(self):</a:t>
            </a:r>
          </a:p>
          <a:p>
            <a:r>
              <a:rPr lang="en-US" sz="1200"/>
              <a:t>        """Undraw the object (i.e. hide it). Returns silently                  </a:t>
            </a:r>
          </a:p>
          <a:p>
            <a:r>
              <a:rPr lang="en-US" sz="1200"/>
              <a:t>                 if the  object is not currently drawn."""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move(self, dx, dy):</a:t>
            </a:r>
          </a:p>
          <a:p>
            <a:r>
              <a:rPr lang="en-US" sz="1200"/>
              <a:t>        """move object dx units in x direction and dy </a:t>
            </a:r>
          </a:p>
          <a:p>
            <a:r>
              <a:rPr lang="en-US" sz="1200"/>
              <a:t>	units in y direction"""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_draw(self, canvas, options):</a:t>
            </a:r>
          </a:p>
          <a:p>
            <a:r>
              <a:rPr lang="en-US" sz="1200"/>
              <a:t>        """draws appropriate figure on canvas with options </a:t>
            </a:r>
          </a:p>
          <a:p>
            <a:r>
              <a:rPr lang="en-US" sz="1200"/>
              <a:t>	provided Returns Tk id of item drawn"""</a:t>
            </a:r>
          </a:p>
          <a:p>
            <a:r>
              <a:rPr lang="en-US" sz="1200"/>
              <a:t>        # must override in subclass</a:t>
            </a:r>
          </a:p>
          <a:p>
            <a:endParaRPr lang="en-US" sz="1200"/>
          </a:p>
          <a:p>
            <a:r>
              <a:rPr lang="en-US" sz="1200"/>
              <a:t>    def _move(self, dx, dy):</a:t>
            </a:r>
          </a:p>
          <a:p>
            <a:r>
              <a:rPr lang="en-US" sz="1200"/>
              <a:t>        """updates internal state of object to move it dx,dy </a:t>
            </a:r>
          </a:p>
          <a:p>
            <a:r>
              <a:rPr lang="en-US" sz="1200"/>
              <a:t>	units"""</a:t>
            </a:r>
          </a:p>
          <a:p>
            <a:r>
              <a:rPr lang="en-US" sz="1200"/>
              <a:t>        # must override in subclass</a:t>
            </a:r>
          </a:p>
          <a:p>
            <a:r>
              <a:rPr lang="en-US" sz="1200"/>
              <a:t> </a:t>
            </a:r>
            <a:endParaRPr 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Punto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66E6615-088F-674E-A765-AE14703CF0BE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45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7046" name="6 Rectángulo"/>
          <p:cNvSpPr>
            <a:spLocks noChangeArrowheads="1"/>
          </p:cNvSpPr>
          <p:nvPr/>
        </p:nvSpPr>
        <p:spPr bwMode="auto">
          <a:xfrm>
            <a:off x="500063" y="1500188"/>
            <a:ext cx="48577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class Point(GraphicsObject):</a:t>
            </a:r>
          </a:p>
          <a:p>
            <a:r>
              <a:rPr lang="en-US" sz="1400"/>
              <a:t>    def __init__(self, x, y):</a:t>
            </a:r>
          </a:p>
          <a:p>
            <a:r>
              <a:rPr lang="en-US" sz="1400"/>
              <a:t>        </a:t>
            </a:r>
            <a:r>
              <a:rPr lang="en-US" sz="1400">
                <a:solidFill>
                  <a:srgbClr val="FF0000"/>
                </a:solidFill>
              </a:rPr>
              <a:t>GraphicsObject.__init__(self, ["outline", "fill"])</a:t>
            </a:r>
          </a:p>
          <a:p>
            <a:r>
              <a:rPr lang="en-US" sz="1400"/>
              <a:t>        self.setFill = self.setOutline</a:t>
            </a:r>
          </a:p>
          <a:p>
            <a:r>
              <a:rPr lang="en-US" sz="1400"/>
              <a:t>        self.x = x</a:t>
            </a:r>
          </a:p>
          <a:p>
            <a:r>
              <a:rPr lang="en-US" sz="1400"/>
              <a:t>        self.y = 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_draw(self, canvas, options):</a:t>
            </a:r>
          </a:p>
          <a:p>
            <a:r>
              <a:rPr lang="en-US" sz="1400"/>
              <a:t>        x,y = canvas.toScreen(self.x,self.y)</a:t>
            </a:r>
          </a:p>
          <a:p>
            <a:r>
              <a:rPr lang="en-US" sz="1400"/>
              <a:t>        return \</a:t>
            </a:r>
          </a:p>
          <a:p>
            <a:r>
              <a:rPr lang="en-US" sz="1400"/>
              <a:t>        canvas.create_rectangle(x,y,x+1,y+1,options)</a:t>
            </a:r>
          </a:p>
          <a:p>
            <a:r>
              <a:rPr lang="en-US" sz="1400"/>
              <a:t>        </a:t>
            </a:r>
          </a:p>
        </p:txBody>
      </p:sp>
      <p:sp>
        <p:nvSpPr>
          <p:cNvPr id="87047" name="7 Rectángulo"/>
          <p:cNvSpPr>
            <a:spLocks noChangeArrowheads="1"/>
          </p:cNvSpPr>
          <p:nvPr/>
        </p:nvSpPr>
        <p:spPr bwMode="auto">
          <a:xfrm>
            <a:off x="5143500" y="3252788"/>
            <a:ext cx="35718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    def _move(self, dx, dy):</a:t>
            </a:r>
          </a:p>
          <a:p>
            <a:r>
              <a:rPr lang="en-US" sz="1400"/>
              <a:t>        self.x = self.x + dx</a:t>
            </a:r>
          </a:p>
          <a:p>
            <a:r>
              <a:rPr lang="en-US" sz="1400"/>
              <a:t>        self.y = self.y + dy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clone(self):</a:t>
            </a:r>
          </a:p>
          <a:p>
            <a:r>
              <a:rPr lang="en-US" sz="1400"/>
              <a:t>        other = Point(self.x,self.y)</a:t>
            </a:r>
          </a:p>
          <a:p>
            <a:r>
              <a:rPr lang="en-US" sz="1400"/>
              <a:t>        other.config = self.config.copy()</a:t>
            </a:r>
          </a:p>
          <a:p>
            <a:r>
              <a:rPr lang="en-US" sz="1400"/>
              <a:t>        return other</a:t>
            </a:r>
          </a:p>
          <a:p>
            <a:r>
              <a:rPr lang="en-US" sz="1400"/>
              <a:t>                </a:t>
            </a:r>
          </a:p>
          <a:p>
            <a:r>
              <a:rPr lang="en-US" sz="1400"/>
              <a:t>    def getX(self): return self.x</a:t>
            </a:r>
          </a:p>
          <a:p>
            <a:r>
              <a:rPr lang="en-US" sz="1400"/>
              <a:t>    def getY(self): return self.y</a:t>
            </a:r>
            <a:endParaRPr lang="es-E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BoundingBox</a:t>
            </a:r>
          </a:p>
        </p:txBody>
      </p:sp>
      <p:sp>
        <p:nvSpPr>
          <p:cNvPr id="8806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_BBox(GraphicsObject):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Internal base class for objects represented by bounding box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(opposite corners) Line segment is a degenerate case.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p1, p2, options=["outline","width","fill"]):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getP1(self):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getP2(self):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getCenter(self):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AAD5BDA-2982-8C41-9EB6-7DEE0BACA58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46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Rectángulo</a:t>
            </a:r>
          </a:p>
        </p:txBody>
      </p:sp>
      <p:sp>
        <p:nvSpPr>
          <p:cNvPr id="8909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Rectangle(_BBox):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4D9592C-8DAB-174B-AC33-8CBACAF94C7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47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Figura Oval</a:t>
            </a:r>
          </a:p>
        </p:txBody>
      </p:sp>
      <p:sp>
        <p:nvSpPr>
          <p:cNvPr id="9011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Oval(_BBox):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6281BC1-3DF7-9240-B97C-00227992625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48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Círculo</a:t>
            </a:r>
          </a:p>
        </p:txBody>
      </p:sp>
      <p:sp>
        <p:nvSpPr>
          <p:cNvPr id="911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getRadius(self):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0B821F-B295-5149-8104-5E8DD05ABD4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49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 de cartas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 inside class Card: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 implementación compacta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__cmp__(self, other):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t1 = self.suit, self.rank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t2 = other.suit, other.rank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return cmp(t1, t2)</a:t>
            </a:r>
          </a:p>
          <a:p>
            <a:pPr>
              <a:buFont typeface="Wingdings 2" charset="0"/>
              <a:buNone/>
            </a:pPr>
            <a:endParaRPr lang="en-US" i="1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Utilizamos la definición preimplementada del operador cmp!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E4F1628-C3C3-204B-89EB-CFFD782CB366}" type="slidenum">
              <a:rPr lang="es-ES_tradnl">
                <a:solidFill>
                  <a:srgbClr val="A7A399"/>
                </a:solidFill>
              </a:rPr>
              <a:pPr eaLnBrk="1" hangingPunct="1"/>
              <a:t>5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Constructor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myCircle = Circle(Point(0,0), 20) # se llama al constructor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p1 = Point(center.x-radius, center.y-radius)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p2 = Point(center.x+radius, center.y+radius)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Oval.__init__(self, p1, p2)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self.radius = radius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Línea</a:t>
            </a:r>
          </a:p>
        </p:txBody>
      </p:sp>
      <p:sp>
        <p:nvSpPr>
          <p:cNvPr id="9318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Line(_BBox):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	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setArrow(self, option):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36E8AF8-7363-5D47-B8F5-B973CDB1491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51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Polígono</a:t>
            </a:r>
          </a:p>
        </p:txBody>
      </p:sp>
      <p:sp>
        <p:nvSpPr>
          <p:cNvPr id="942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class Polygon(GraphicsObject):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__init__(self, *points):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# if points passed as a list, extract it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getPoints(self):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7584A93-C5D7-BD45-A050-A3FA8D1D2CD8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52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Imagen</a:t>
            </a:r>
          </a:p>
        </p:txBody>
      </p:sp>
      <p:sp>
        <p:nvSpPr>
          <p:cNvPr id="9523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Image(GraphicsObject):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p, pixmap):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undraw(self):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getAnchor(self):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6802B98-A2C6-9249-A691-60158175BA3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53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Texto</a:t>
            </a:r>
          </a:p>
        </p:txBody>
      </p:sp>
      <p:sp>
        <p:nvSpPr>
          <p:cNvPr id="962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500062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Text(GraphicsObject):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__init__(self, p, 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clone(self):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setText(self,text):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51FC9EA-EE34-9241-8755-BD9B887BC84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6263" name="6 Rectángulo"/>
          <p:cNvSpPr>
            <a:spLocks noChangeArrowheads="1"/>
          </p:cNvSpPr>
          <p:nvPr/>
        </p:nvSpPr>
        <p:spPr bwMode="auto">
          <a:xfrm>
            <a:off x="4429125" y="2379663"/>
            <a:ext cx="4572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600"/>
              <a:t>        def getText(self):</a:t>
            </a:r>
          </a:p>
          <a:p>
            <a:r>
              <a:rPr lang="es-ES" sz="1600"/>
              <a:t>    	    	</a:t>
            </a:r>
          </a:p>
          <a:p>
            <a:r>
              <a:rPr lang="es-ES" sz="1600"/>
              <a:t>        def getAnchor(self):</a:t>
            </a:r>
          </a:p>
          <a:p>
            <a:endParaRPr lang="es-ES" sz="1600"/>
          </a:p>
          <a:p>
            <a:r>
              <a:rPr lang="es-ES" sz="1600"/>
              <a:t>        def setFace(self, face):</a:t>
            </a:r>
          </a:p>
          <a:p>
            <a:endParaRPr lang="es-ES" sz="1600"/>
          </a:p>
          <a:p>
            <a:r>
              <a:rPr lang="es-ES" sz="1600"/>
              <a:t>        def setSize(self, size):</a:t>
            </a:r>
          </a:p>
          <a:p>
            <a:endParaRPr lang="es-ES" sz="1600"/>
          </a:p>
          <a:p>
            <a:r>
              <a:rPr lang="es-ES" sz="1600"/>
              <a:t>        def setStyle(self, style):</a:t>
            </a:r>
          </a:p>
          <a:p>
            <a:endParaRPr lang="es-ES" sz="1600"/>
          </a:p>
          <a:p>
            <a:r>
              <a:rPr lang="es-ES" sz="1600"/>
              <a:t>        def setTextColor(self, color):</a:t>
            </a:r>
          </a:p>
          <a:p>
            <a:endParaRPr lang="es-ES" sz="1600"/>
          </a:p>
          <a:p>
            <a:endParaRPr lang="es-E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0006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</a:t>
            </a:r>
          </a:p>
        </p:txBody>
      </p:sp>
      <p:sp>
        <p:nvSpPr>
          <p:cNvPr id="97283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785813"/>
            <a:ext cx="39290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p=Point(3,4)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 = Text(Point(5,5), "Centered Text")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 = Polygon(Point(1,1), Point(5,3), Point(2,7))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 = Entry(Point(5,6), 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win.getMouse()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p.setFill("red")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p.setOutline("blue")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p.setWidth(2)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s = "“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for pt in p.getPoints():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 = s + "(%0.1f,%0.1f) " % (pt.getX(), pt.getY())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2080B90-49F6-654B-9C6A-BCEAF04DD62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55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72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47" t="21562" r="73633" b="49374"/>
          <a:stretch>
            <a:fillRect/>
          </a:stretch>
        </p:blipFill>
        <p:spPr bwMode="auto">
          <a:xfrm>
            <a:off x="5857875" y="642938"/>
            <a:ext cx="19288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56" t="21875" r="73438" b="49062"/>
          <a:stretch>
            <a:fillRect/>
          </a:stretch>
        </p:blipFill>
        <p:spPr bwMode="auto">
          <a:xfrm>
            <a:off x="5786438" y="3071813"/>
            <a:ext cx="20002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públicos y privados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00EA65F-07A1-DE4F-B984-73F04720F9B1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56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8310" name="6 Rectángulo"/>
          <p:cNvSpPr>
            <a:spLocks noChangeArrowheads="1"/>
          </p:cNvSpPr>
          <p:nvPr/>
        </p:nvSpPr>
        <p:spPr bwMode="auto">
          <a:xfrm>
            <a:off x="5429250" y="571500"/>
            <a:ext cx="457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    t.setText(e.getText())</a:t>
            </a:r>
          </a:p>
          <a:p>
            <a:r>
              <a:rPr lang="es-ES" sz="1200"/>
              <a:t>    e.setFill("green")</a:t>
            </a:r>
          </a:p>
          <a:p>
            <a:r>
              <a:rPr lang="es-ES" sz="1200"/>
              <a:t>    e.setText("Spam!")</a:t>
            </a:r>
          </a:p>
          <a:p>
            <a:r>
              <a:rPr lang="es-ES" sz="1200"/>
              <a:t>    e.move(2,0)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p.move(2,3)</a:t>
            </a:r>
          </a:p>
          <a:p>
            <a:r>
              <a:rPr lang="es-ES" sz="1200"/>
              <a:t>    s = ""</a:t>
            </a:r>
          </a:p>
          <a:p>
            <a:r>
              <a:rPr lang="es-ES" sz="1200"/>
              <a:t>    for pt in p.getPoints():</a:t>
            </a:r>
          </a:p>
          <a:p>
            <a:r>
              <a:rPr lang="es-ES" sz="1200"/>
              <a:t>        s = s + "(%0.1f,%0.1f) " %\    </a:t>
            </a:r>
          </a:p>
          <a:p>
            <a:r>
              <a:rPr lang="es-ES" sz="1200"/>
              <a:t>           (pt.getX(), pt.getY())</a:t>
            </a:r>
          </a:p>
          <a:p>
            <a:r>
              <a:rPr lang="es-ES" sz="1200"/>
              <a:t>    t.setText(s)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p.undraw()</a:t>
            </a:r>
          </a:p>
          <a:p>
            <a:r>
              <a:rPr lang="es-ES" sz="1200"/>
              <a:t>    e.undraw()</a:t>
            </a:r>
          </a:p>
          <a:p>
            <a:r>
              <a:rPr lang="es-ES" sz="1200"/>
              <a:t>    t.setStyle("bold")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t.setStyle("normal")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t.setStyle("bold 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t.setSize(14)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t.setFace("arial")</a:t>
            </a:r>
          </a:p>
          <a:p>
            <a:r>
              <a:rPr lang="es-ES" sz="1200"/>
              <a:t>    t.setSize(20)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win.close()</a:t>
            </a:r>
          </a:p>
        </p:txBody>
      </p:sp>
      <p:pic>
        <p:nvPicPr>
          <p:cNvPr id="983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16" t="6563" r="80078" b="63437"/>
          <a:stretch>
            <a:fillRect/>
          </a:stretch>
        </p:blipFill>
        <p:spPr bwMode="auto">
          <a:xfrm>
            <a:off x="928688" y="200025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11" t="6876" r="80469" b="63126"/>
          <a:stretch>
            <a:fillRect/>
          </a:stretch>
        </p:blipFill>
        <p:spPr bwMode="auto">
          <a:xfrm>
            <a:off x="3357563" y="3500438"/>
            <a:ext cx="1928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Ejercicio sobre POO en Python:</a:t>
            </a:r>
            <a:b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sz="24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Implementar  la aplicación “Dice Roller” según las normas:</a:t>
            </a:r>
          </a:p>
        </p:txBody>
      </p:sp>
      <p:sp>
        <p:nvSpPr>
          <p:cNvPr id="99331" name="2 Marcador de contenido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4500563" cy="4187825"/>
          </a:xfrm>
        </p:spPr>
        <p:txBody>
          <a:bodyPr/>
          <a:lstStyle/>
          <a:p>
            <a:r>
              <a:rPr lang="es-ES" sz="2200">
                <a:latin typeface="Calibri" charset="0"/>
              </a:rPr>
              <a:t>Al iniciar la roleta se tiran los dados y se visualiza la puntuación obtenida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Cada vez que se haga un “click” sobre el botón “Roll Dice” se vuelven a tirar los dados y se actualiza la visualización de los dados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Al apretar el botón “Quit” se cierra la aplicación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99A5611-8ED0-1C48-A8DA-DC3D6D7824C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57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933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Usando widgets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La clase botón</a:t>
            </a:r>
          </a:p>
          <a:p>
            <a:r>
              <a:rPr lang="es-ES">
                <a:latin typeface="Calibri" charset="0"/>
              </a:rPr>
              <a:t>Métodos de la clase botón</a:t>
            </a:r>
          </a:p>
          <a:p>
            <a:pPr lvl="1"/>
            <a:r>
              <a:rPr lang="es-ES" b="1">
                <a:latin typeface="Calibri" charset="0"/>
              </a:rPr>
              <a:t>constructor </a:t>
            </a:r>
          </a:p>
          <a:p>
            <a:pPr lvl="1"/>
            <a:r>
              <a:rPr lang="es-ES" b="1">
                <a:latin typeface="Calibri" charset="0"/>
              </a:rPr>
              <a:t>activate </a:t>
            </a:r>
          </a:p>
          <a:p>
            <a:pPr lvl="1"/>
            <a:r>
              <a:rPr lang="es-ES" b="1">
                <a:latin typeface="Calibri" charset="0"/>
              </a:rPr>
              <a:t>deactivate</a:t>
            </a:r>
            <a:endParaRPr lang="es-ES">
              <a:latin typeface="Calibri" charset="0"/>
            </a:endParaRPr>
          </a:p>
          <a:p>
            <a:pPr lvl="1"/>
            <a:r>
              <a:rPr lang="es-ES" b="1">
                <a:latin typeface="Calibri" charset="0"/>
              </a:rPr>
              <a:t>clicked </a:t>
            </a:r>
          </a:p>
          <a:p>
            <a:pPr lvl="1"/>
            <a:r>
              <a:rPr lang="es-ES" b="1">
                <a:latin typeface="Calibri" charset="0"/>
              </a:rPr>
              <a:t>getLabel</a:t>
            </a:r>
            <a:endParaRPr lang="es-ES">
              <a:latin typeface="Calibri" charset="0"/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755650" y="4437063"/>
            <a:ext cx="4572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 activate(self):</a:t>
            </a:r>
          </a:p>
          <a:p>
            <a:pPr lvl="1"/>
            <a:r>
              <a:rPr lang="es-ES"/>
              <a:t>"Sets this button to ’active’."</a:t>
            </a:r>
          </a:p>
          <a:p>
            <a:pPr lvl="1"/>
            <a:r>
              <a:rPr lang="es-ES"/>
              <a:t>self.label.setFill(’black’)</a:t>
            </a:r>
          </a:p>
          <a:p>
            <a:pPr lvl="1"/>
            <a:r>
              <a:rPr lang="es-ES"/>
              <a:t>self.rect.setWidth(2)</a:t>
            </a:r>
          </a:p>
          <a:p>
            <a:pPr lvl="1"/>
            <a:r>
              <a:rPr lang="es-ES"/>
              <a:t>self.active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38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deactivate(self):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"Sets this button to ’inactive’."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self.label.setFill(’darkgrey’)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self.rect.setWidth(1)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self.active = 0</a:t>
            </a:r>
          </a:p>
          <a:p>
            <a:pPr lvl="1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Baraja</a:t>
            </a:r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class Deck(object):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def __init__(self):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self.cards = []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for suit in range(4):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for rank in range(1, 14):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	card = Card(suit, rank)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	self.cards.append(card)</a:t>
            </a:r>
            <a:endParaRPr lang="es-ES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4609208-68D5-0F44-AD78-2744E05DAA3B}" type="slidenum">
              <a:rPr lang="es-ES_tradnl">
                <a:solidFill>
                  <a:srgbClr val="A7A399"/>
                </a:solidFill>
              </a:rPr>
              <a:pPr eaLnBrk="1" hangingPunct="1"/>
              <a:t>6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3860800"/>
            <a:ext cx="8183562" cy="1970088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clicked(self, p):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"RETURNS true if button is active and p is inside"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return self.active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self.xmin &lt;= p.getX() &lt;= self.xmax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self.ymin &lt;= p.getY() &lt;= self.ymax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715000" y="1285875"/>
            <a:ext cx="2214563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11188" y="1700213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pt = win.getMouse()</a:t>
            </a:r>
          </a:p>
          <a:p>
            <a:r>
              <a:rPr lang="es-ES"/>
              <a:t>if button1.clicked(pt):</a:t>
            </a:r>
          </a:p>
          <a:p>
            <a:r>
              <a:rPr lang="es-ES"/>
              <a:t># Do button1 stuff</a:t>
            </a:r>
          </a:p>
          <a:p>
            <a:r>
              <a:rPr lang="es-ES"/>
              <a:t>elif button2.clicked(pt):</a:t>
            </a:r>
          </a:p>
          <a:p>
            <a:r>
              <a:rPr lang="es-ES"/>
              <a:t># Do button2 stuff</a:t>
            </a:r>
          </a:p>
          <a:p>
            <a:r>
              <a:rPr lang="es-ES"/>
              <a:t>elif button3.clicked(pt)</a:t>
            </a:r>
          </a:p>
          <a:p>
            <a:r>
              <a:rPr lang="es-ES"/>
              <a:t># Do button3 stuff</a:t>
            </a:r>
          </a:p>
          <a:p>
            <a:r>
              <a:rPr lang="es-ES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48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74813" y="428625"/>
            <a:ext cx="8183562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285750" y="857250"/>
            <a:ext cx="4681538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Button.py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Button: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"""A button is a labeled rectangle in a window.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It is activated or deactivated with the 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and deactivate() methods. The clicked(p) method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returns true if the button is active and p is inside it."""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	def __init__(self, win, center, width, height, label):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200">
                <a:latin typeface="Calibri" charset="0"/>
              </a:rPr>
              <a:t>        </a:t>
            </a:r>
            <a:r>
              <a:rPr lang="es-ES" sz="1400">
                <a:latin typeface="Calibri" charset="0"/>
              </a:rPr>
              <a:t>""" Creates a rectangular button, eg: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qb = Button(myWin, Point(30,25), 20, 10, 'Quit') """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w,h = width/2.0, height/2.0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x,y = center.getX(), center.getY()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self.xmax, self.xmin = x+w, x-w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self.ymax, self.ymin = y+h, y-h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p1 = Point(self.xmin, self.ymin)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p2 = Point(self.xmax, self.ymax)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 = Rectangle(p1,p2)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self.rect.setFill('lightgray')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 = Text(center, label)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self.deactivate()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857750" y="1357313"/>
            <a:ext cx="3887788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def clicked(self, p):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"RETURNS true if button active and p is inside"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self.active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self.xmin &lt;= p.getX() &lt;= self.xmax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self.ymin &lt;= p.getY() &lt;= self.ymax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getLabel(self):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"""RETURNS the label string of this button."""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self.label.getText()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self.label.setFill('black')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self.rect.setWidth(2)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1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deactivate(self):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'inactive'."""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self.label.setFill('darkgrey')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self.rect.setWidth(1)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0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812088" y="620713"/>
            <a:ext cx="58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 y sus métodos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Constructor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setValue()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__makePip(self, x, y) – dibujar un punto</a:t>
            </a:r>
          </a:p>
          <a:p>
            <a:pPr lvl="1"/>
            <a:r>
              <a:rPr lang="es-ES">
                <a:latin typeface="Calibri" charset="0"/>
              </a:rPr>
              <a:t>Función privada!</a:t>
            </a:r>
          </a:p>
          <a:p>
            <a:pPr lvl="1"/>
            <a:endParaRPr lang="es-ES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La encapsulación de los datos y los métodos es un proceso de organizarlos en clases donde se separa la interfaz de la clase de la implementación de sus métodos</a:t>
            </a:r>
          </a:p>
          <a:p>
            <a:pPr lvl="1"/>
            <a:endParaRPr lang="es-ES">
              <a:latin typeface="Calibri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770688" y="620713"/>
            <a:ext cx="162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21640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DieView: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 DieView is a widget that displays a graphical representation of a standard six-sided die.""“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__init__(self, win, center, size):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"""Create a view of a die, e.g.: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d1 = GDie(myWin, Point(40,50), 20)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creates a die centered at (40,50) having sides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 length 20."""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# first define some standard values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self.win = win # save this for drawing pips later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self.background = "white" # color of die face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self.foreground = "black" # color of the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self.psize = 0.1 * size # radius of each pip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hsize = size / 2.0 # half the size of the die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offset = 0.6 * hsize # distance from center to outer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72000" y="1700213"/>
            <a:ext cx="39243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# create a square for the face</a:t>
            </a:r>
          </a:p>
          <a:p>
            <a:r>
              <a:rPr lang="es-ES" sz="1400">
                <a:latin typeface="Calibri" charset="0"/>
              </a:rPr>
              <a:t>        cx, cy = center.getX(), center.getY()</a:t>
            </a:r>
          </a:p>
          <a:p>
            <a:r>
              <a:rPr lang="es-ES" sz="1400">
                <a:latin typeface="Calibri" charset="0"/>
              </a:rPr>
              <a:t>        p1 = Point(cx-hsize, cy-hsize)</a:t>
            </a:r>
          </a:p>
          <a:p>
            <a:r>
              <a:rPr lang="es-ES" sz="1400">
                <a:latin typeface="Calibri" charset="0"/>
              </a:rPr>
              <a:t>        p2 = Point(cx+hsize, cy+hsize)</a:t>
            </a:r>
          </a:p>
          <a:p>
            <a:r>
              <a:rPr lang="es-ES" sz="1400">
                <a:latin typeface="Calibri" charset="0"/>
              </a:rPr>
              <a:t>        rect = Rectangle(p1,p2)</a:t>
            </a:r>
          </a:p>
          <a:p>
            <a:r>
              <a:rPr lang="es-ES" sz="1400">
                <a:latin typeface="Calibri" charset="0"/>
              </a:rPr>
              <a:t>        rect.draw(win)</a:t>
            </a:r>
          </a:p>
          <a:p>
            <a:r>
              <a:rPr lang="es-ES" sz="1400">
                <a:latin typeface="Calibri" charset="0"/>
              </a:rPr>
              <a:t>        rect.setFill(self.background)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Create 7 circles for standard pip locations</a:t>
            </a:r>
          </a:p>
          <a:p>
            <a:r>
              <a:rPr lang="es-ES" sz="1400">
                <a:latin typeface="Calibri" charset="0"/>
              </a:rPr>
              <a:t>        self.pip1 = self.__makePip(cx-offset, cy-offset)</a:t>
            </a:r>
          </a:p>
          <a:p>
            <a:r>
              <a:rPr lang="es-ES" sz="1400">
                <a:latin typeface="Calibri" charset="0"/>
              </a:rPr>
              <a:t>        self.pip2 = self.__makePip(cx-offset, cy)</a:t>
            </a:r>
          </a:p>
          <a:p>
            <a:r>
              <a:rPr lang="es-ES" sz="1400">
                <a:latin typeface="Calibri" charset="0"/>
              </a:rPr>
              <a:t>        self.pip3 = self.__makePip(cx-offset, cy+offset)</a:t>
            </a:r>
          </a:p>
          <a:p>
            <a:r>
              <a:rPr lang="es-ES" sz="1400">
                <a:latin typeface="Calibri" charset="0"/>
              </a:rPr>
              <a:t>        self.pip4 = self.__makePip(cx, cy)</a:t>
            </a:r>
          </a:p>
          <a:p>
            <a:r>
              <a:rPr lang="es-ES" sz="1400">
                <a:latin typeface="Calibri" charset="0"/>
              </a:rPr>
              <a:t>        self.pip5 = self.__makePip(cx+offset, cy-offset)</a:t>
            </a:r>
          </a:p>
          <a:p>
            <a:r>
              <a:rPr lang="es-ES" sz="1400">
                <a:latin typeface="Calibri" charset="0"/>
              </a:rPr>
              <a:t>        self.pip6 = self.__makePip(cx+offset, cy)</a:t>
            </a:r>
          </a:p>
          <a:p>
            <a:r>
              <a:rPr lang="es-ES" sz="1400">
                <a:latin typeface="Calibri" charset="0"/>
              </a:rPr>
              <a:t>        self.pip7 = self.__makePip(cx+offset, cy+offset)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Draw an initial value</a:t>
            </a:r>
          </a:p>
          <a:p>
            <a:r>
              <a:rPr lang="es-ES" sz="1400">
                <a:latin typeface="Calibri" charset="0"/>
              </a:rPr>
              <a:t>        self.setValue(1)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7143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función __makePip()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9750" y="1285875"/>
            <a:ext cx="457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def __makePip(self, x, y):</a:t>
            </a:r>
          </a:p>
          <a:p>
            <a:r>
              <a:rPr lang="es-ES" sz="1200"/>
              <a:t>        "Internal helper method to draw a pip at (x,y)"</a:t>
            </a:r>
          </a:p>
          <a:p>
            <a:r>
              <a:rPr lang="es-ES" sz="1200"/>
              <a:t>        pip = Circle(Point(x,y), self.psize)</a:t>
            </a:r>
          </a:p>
          <a:p>
            <a:r>
              <a:rPr lang="es-ES" sz="1200"/>
              <a:t>        pip.setFill(self.background)</a:t>
            </a:r>
          </a:p>
          <a:p>
            <a:r>
              <a:rPr lang="es-ES" sz="1200"/>
              <a:t>        pip.setOutline(self.background)</a:t>
            </a:r>
          </a:p>
          <a:p>
            <a:r>
              <a:rPr lang="es-ES" sz="1200"/>
              <a:t>        pip.draw(self.win)</a:t>
            </a:r>
          </a:p>
          <a:p>
            <a:r>
              <a:rPr lang="es-ES" sz="1200"/>
              <a:t>        return pip</a:t>
            </a:r>
          </a:p>
          <a:p>
            <a:endParaRPr lang="es-ES" sz="1200"/>
          </a:p>
          <a:p>
            <a:r>
              <a:rPr lang="es-ES" sz="1200">
                <a:solidFill>
                  <a:srgbClr val="FF0000"/>
                </a:solidFill>
              </a:rPr>
              <a:t>def setValue(self, value):</a:t>
            </a:r>
          </a:p>
          <a:p>
            <a:r>
              <a:rPr lang="es-ES" sz="1200"/>
              <a:t>        "Set this die to display value."</a:t>
            </a:r>
          </a:p>
          <a:p>
            <a:r>
              <a:rPr lang="es-ES" sz="1200"/>
              <a:t>        # turn all pips off</a:t>
            </a:r>
          </a:p>
          <a:p>
            <a:r>
              <a:rPr lang="es-ES" sz="1200"/>
              <a:t>        self.pip1.setFill(self.background)</a:t>
            </a:r>
          </a:p>
          <a:p>
            <a:r>
              <a:rPr lang="es-ES" sz="1200"/>
              <a:t>        self.pip2.setFill(self.background)</a:t>
            </a:r>
          </a:p>
          <a:p>
            <a:r>
              <a:rPr lang="es-ES" sz="1200"/>
              <a:t>        self.pip3.setFill(self.background)</a:t>
            </a:r>
          </a:p>
          <a:p>
            <a:r>
              <a:rPr lang="es-ES" sz="1200"/>
              <a:t>        self.pip4.setFill(self.background)</a:t>
            </a:r>
          </a:p>
          <a:p>
            <a:r>
              <a:rPr lang="es-ES" sz="1200"/>
              <a:t>        self.pip5.setFill(self.background)</a:t>
            </a:r>
          </a:p>
          <a:p>
            <a:r>
              <a:rPr lang="es-ES" sz="1200"/>
              <a:t>        self.pip6.setFill(self.background)</a:t>
            </a:r>
          </a:p>
          <a:p>
            <a:r>
              <a:rPr lang="es-ES" sz="1200"/>
              <a:t>        self.pip7.setFill(self.background)</a:t>
            </a:r>
          </a:p>
          <a:p>
            <a:r>
              <a:rPr lang="es-ES" sz="1200"/>
              <a:t>        # turn correct pips on</a:t>
            </a:r>
          </a:p>
          <a:p>
            <a:r>
              <a:rPr lang="es-ES" sz="1200"/>
              <a:t>        if value == 1:</a:t>
            </a:r>
          </a:p>
          <a:p>
            <a:r>
              <a:rPr lang="es-ES" sz="1200"/>
              <a:t>          self.pip4.setFill(self.foreground)</a:t>
            </a:r>
          </a:p>
          <a:p>
            <a:r>
              <a:rPr lang="es-ES" sz="1200"/>
              <a:t>        elif value == 2: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787900" y="1768475"/>
            <a:ext cx="457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elif value == 3: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elif value == 4: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elif value == 5: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else: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self.pip2.setFill(self.foreground)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self.pip6.setFill(self.foreground)</a:t>
            </a:r>
          </a:p>
          <a:p>
            <a:r>
              <a:rPr lang="es-ES" sz="1200"/>
              <a:t>            self.pip7.setFill(self.foreground)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5000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aplicación final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000125"/>
            <a:ext cx="428625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roller.py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Graphics program to roll a pair of dice. Uses custom widgets Button and DieView.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GraphWin, Point, Rectangle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button import Button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dieview import DieView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def main():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create the application window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 = GraphWin("Dice Roller")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win.setCoords(0, 0, 10, 10)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win.setBackground("green2")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Draw the interface widgets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die1 = DieView(win, Point(3,7),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die2 = DieView(win, Point(7,7),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 = Button(win, Point(5,4.5), 6, 1, "Roll Dice")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rollButton.activate()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quitButton = Button(win, Point(5,1), 2, 1, "Quit")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# Event loop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pt = win.getMouse()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286375" y="2714625"/>
            <a:ext cx="2711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while not quitButton.clicked(pt):</a:t>
            </a:r>
          </a:p>
          <a:p>
            <a:r>
              <a:rPr lang="es-ES" sz="1400">
                <a:latin typeface="Calibri" charset="0"/>
              </a:rPr>
              <a:t>        if rollButton.clicked(pt):</a:t>
            </a:r>
          </a:p>
          <a:p>
            <a:r>
              <a:rPr lang="es-ES" sz="1400">
                <a:latin typeface="Calibri" charset="0"/>
              </a:rPr>
              <a:t>            value1 = randrange(1,7)</a:t>
            </a:r>
          </a:p>
          <a:p>
            <a:r>
              <a:rPr lang="es-ES" sz="1400">
                <a:latin typeface="Calibri" charset="0"/>
              </a:rPr>
              <a:t>            die1.setValue(value1)</a:t>
            </a:r>
          </a:p>
          <a:p>
            <a:r>
              <a:rPr lang="es-ES" sz="1400">
                <a:latin typeface="Calibri" charset="0"/>
              </a:rPr>
              <a:t>            value2 = randrange(1,7)</a:t>
            </a:r>
          </a:p>
          <a:p>
            <a:r>
              <a:rPr lang="es-ES" sz="1400">
                <a:latin typeface="Calibri" charset="0"/>
              </a:rPr>
              <a:t>            die2.setValue(value2)</a:t>
            </a:r>
          </a:p>
          <a:p>
            <a:r>
              <a:rPr lang="es-ES" sz="1400">
                <a:latin typeface="Calibri" charset="0"/>
              </a:rPr>
              <a:t>            quitButton.activate()</a:t>
            </a:r>
          </a:p>
          <a:p>
            <a:r>
              <a:rPr lang="es-ES" sz="1400">
                <a:latin typeface="Calibri" charset="0"/>
              </a:rPr>
              <a:t>        pt = win.getMouse()</a:t>
            </a:r>
          </a:p>
          <a:p>
            <a:r>
              <a:rPr lang="es-ES" sz="1400">
                <a:latin typeface="Calibri" charset="0"/>
              </a:rPr>
              <a:t>    # close up shop</a:t>
            </a:r>
          </a:p>
          <a:p>
            <a:r>
              <a:rPr lang="es-ES" sz="1400">
                <a:latin typeface="Calibri" charset="0"/>
              </a:rPr>
              <a:t>    win.close()</a:t>
            </a:r>
          </a:p>
          <a:p>
            <a:r>
              <a:rPr lang="es-ES" sz="1400">
                <a:latin typeface="Calibri" charset="0"/>
              </a:rPr>
              <a:t>    </a:t>
            </a:r>
          </a:p>
          <a:p>
            <a:r>
              <a:rPr lang="es-ES" sz="1400">
                <a:latin typeface="Calibri" charset="0"/>
              </a:rPr>
              <a:t>main()</a:t>
            </a: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572250" y="571500"/>
            <a:ext cx="1785938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Imprimiendo la baraja</a:t>
            </a:r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__str__(self):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res = []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for card in self.cards: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res.append(str(card))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return '\n'.join(res)</a:t>
            </a:r>
          </a:p>
          <a:p>
            <a:pPr>
              <a:buFont typeface="Wingdings 2" charset="0"/>
              <a:buNone/>
            </a:pPr>
            <a:endParaRPr lang="es-ES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3AB2D62-63DC-CA4B-B593-AB5B19C78DF8}" type="slidenum">
              <a:rPr lang="es-ES_tradnl">
                <a:solidFill>
                  <a:srgbClr val="A7A399"/>
                </a:solidFill>
              </a:rPr>
              <a:pPr eaLnBrk="1" hangingPunct="1"/>
              <a:t>7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8135" name="6 Rectángulo"/>
          <p:cNvSpPr>
            <a:spLocks noChangeArrowheads="1"/>
          </p:cNvSpPr>
          <p:nvPr/>
        </p:nvSpPr>
        <p:spPr bwMode="auto">
          <a:xfrm>
            <a:off x="5003800" y="2852738"/>
            <a:ext cx="4572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6666FF"/>
                </a:solidFill>
              </a:rPr>
              <a:t>&gt;&gt;&gt; deck = Deck()</a:t>
            </a:r>
          </a:p>
          <a:p>
            <a:r>
              <a:rPr lang="en-US" i="1">
                <a:solidFill>
                  <a:srgbClr val="6666FF"/>
                </a:solidFill>
              </a:rPr>
              <a:t>&gt;&gt;&gt; print deck</a:t>
            </a:r>
          </a:p>
          <a:p>
            <a:r>
              <a:rPr lang="en-US" i="1">
                <a:solidFill>
                  <a:srgbClr val="6666FF"/>
                </a:solidFill>
              </a:rPr>
              <a:t>Ace of Clubs</a:t>
            </a:r>
          </a:p>
          <a:p>
            <a:r>
              <a:rPr lang="en-US" i="1">
                <a:solidFill>
                  <a:srgbClr val="6666FF"/>
                </a:solidFill>
              </a:rPr>
              <a:t>2 of Clubs</a:t>
            </a:r>
          </a:p>
          <a:p>
            <a:r>
              <a:rPr lang="en-US" i="1">
                <a:solidFill>
                  <a:srgbClr val="6666FF"/>
                </a:solidFill>
              </a:rPr>
              <a:t>3 of Clubs</a:t>
            </a:r>
          </a:p>
          <a:p>
            <a:r>
              <a:rPr lang="en-US" i="1">
                <a:solidFill>
                  <a:srgbClr val="6666FF"/>
                </a:solidFill>
              </a:rPr>
              <a:t>...</a:t>
            </a:r>
          </a:p>
          <a:p>
            <a:r>
              <a:rPr lang="en-US" i="1">
                <a:solidFill>
                  <a:srgbClr val="6666FF"/>
                </a:solidFill>
              </a:rPr>
              <a:t>10 of Spades</a:t>
            </a:r>
          </a:p>
          <a:p>
            <a:r>
              <a:rPr lang="en-US" i="1">
                <a:solidFill>
                  <a:srgbClr val="6666FF"/>
                </a:solidFill>
              </a:rPr>
              <a:t>Jack of Spades</a:t>
            </a:r>
          </a:p>
          <a:p>
            <a:r>
              <a:rPr lang="en-US" i="1">
                <a:solidFill>
                  <a:srgbClr val="6666FF"/>
                </a:solidFill>
              </a:rPr>
              <a:t>Queen of Spades</a:t>
            </a:r>
          </a:p>
          <a:p>
            <a:r>
              <a:rPr lang="en-US" i="1">
                <a:solidFill>
                  <a:srgbClr val="6666FF"/>
                </a:solidFill>
              </a:rPr>
              <a:t>King of Spades</a:t>
            </a:r>
            <a:endParaRPr lang="es-ES" i="1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Jugando con las cartas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Necesitamos  una función para sacar y añadir carta a la barraja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pop_card(self):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return self.cards.pop()</a:t>
            </a:r>
          </a:p>
          <a:p>
            <a:pPr marL="742950" lvl="1" indent="-285750">
              <a:buFont typeface="Verdana" charset="0"/>
              <a:buNone/>
            </a:pPr>
            <a:endParaRPr lang="en-US" sz="1800" i="1">
              <a:solidFill>
                <a:srgbClr val="6666FF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add_card(self, card):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1800" b="1" i="1">
                <a:solidFill>
                  <a:srgbClr val="6666FF"/>
                </a:solidFill>
                <a:latin typeface="Calibri" charset="0"/>
              </a:rPr>
              <a:t>self.cards.append(card)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# 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def shuffle(self):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		random.shuffle(self.cards)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22A095C-6FC3-2A4D-8272-0D769EC9E5FA}" type="slidenum">
              <a:rPr lang="es-ES_tradnl">
                <a:solidFill>
                  <a:srgbClr val="A7A399"/>
                </a:solidFill>
              </a:rPr>
              <a:pPr eaLnBrk="1" hangingPunct="1"/>
              <a:t>8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>
          <a:xfrm>
            <a:off x="468313" y="1052513"/>
            <a:ext cx="8183562" cy="4187825"/>
          </a:xfrm>
        </p:spPr>
        <p:txBody>
          <a:bodyPr/>
          <a:lstStyle/>
          <a:p>
            <a:pPr lvl="1"/>
            <a:r>
              <a:rPr lang="es-ES" dirty="0">
                <a:latin typeface="Calibri" charset="0"/>
              </a:rPr>
              <a:t>Las cartas de un jugador tienen mucho en común con la baraja entera: basados en un conjunto de cartas que se pueden manipular: sacar, añadir cartas.</a:t>
            </a:r>
          </a:p>
          <a:p>
            <a:pPr lvl="1"/>
            <a:r>
              <a:rPr lang="es-ES" dirty="0">
                <a:latin typeface="Calibri" charset="0"/>
              </a:rPr>
              <a:t>Además puede tener sus propias operaciones – comparar, calcular la puntuación, etc</a:t>
            </a:r>
            <a:r>
              <a:rPr lang="es-ES" dirty="0" smtClean="0">
                <a:latin typeface="Calibri" charset="0"/>
              </a:rPr>
              <a:t>.</a:t>
            </a:r>
          </a:p>
          <a:p>
            <a:pPr lvl="1"/>
            <a:endParaRPr lang="es-ES" dirty="0">
              <a:latin typeface="Calibri" charset="0"/>
            </a:endParaRPr>
          </a:p>
          <a:p>
            <a:r>
              <a:rPr lang="es-ES" dirty="0" err="1" smtClean="0">
                <a:latin typeface="Calibri" charset="0"/>
              </a:rPr>
              <a:t>Df</a:t>
            </a:r>
            <a:r>
              <a:rPr lang="es-ES" dirty="0">
                <a:latin typeface="Calibri" charset="0"/>
              </a:rPr>
              <a:t>. Herencia es la posibilidad de definir una clase como especificación de otra (relación </a:t>
            </a:r>
            <a:r>
              <a:rPr lang="es-ES" dirty="0" err="1">
                <a:solidFill>
                  <a:srgbClr val="FF0000"/>
                </a:solidFill>
                <a:latin typeface="Calibri" charset="0"/>
              </a:rPr>
              <a:t>is_a</a:t>
            </a:r>
            <a:r>
              <a:rPr lang="es-ES" dirty="0">
                <a:latin typeface="Calibri" charset="0"/>
              </a:rPr>
              <a:t>):</a:t>
            </a:r>
          </a:p>
          <a:p>
            <a:pPr lvl="1"/>
            <a:r>
              <a:rPr lang="es-ES" dirty="0">
                <a:latin typeface="Calibri" charset="0"/>
              </a:rPr>
              <a:t>Clase padre</a:t>
            </a:r>
          </a:p>
          <a:p>
            <a:pPr lvl="1"/>
            <a:r>
              <a:rPr lang="es-ES" dirty="0">
                <a:latin typeface="Calibri" charset="0"/>
              </a:rPr>
              <a:t>Clase hija</a:t>
            </a:r>
          </a:p>
          <a:p>
            <a:pPr marL="347663" lvl="1" indent="0">
              <a:buNone/>
            </a:pPr>
            <a:endParaRPr lang="es-ES" dirty="0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Hand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(Deck)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[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], label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DB17290-2238-9548-978D-D94DE3EFEE17}" type="slidenum">
              <a:rPr lang="es-ES_tradnl">
                <a:solidFill>
                  <a:srgbClr val="A7A399"/>
                </a:solidFill>
              </a:rPr>
              <a:pPr eaLnBrk="1" hangingPunct="1"/>
              <a:t>9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3070473"/>
            <a:ext cx="7920038" cy="79057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3959</TotalTime>
  <Words>3932</Words>
  <Application>Microsoft Office PowerPoint</Application>
  <PresentationFormat>Presentación en pantalla (4:3)</PresentationFormat>
  <Paragraphs>1401</Paragraphs>
  <Slides>65</Slides>
  <Notes>62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Aspecto</vt:lpstr>
      <vt:lpstr>Programación Orientada a Objetos (POO) en Python  Herencia</vt:lpstr>
      <vt:lpstr>Herencia</vt:lpstr>
      <vt:lpstr>Atributos de la clase</vt:lpstr>
      <vt:lpstr>Comparar las cartas</vt:lpstr>
      <vt:lpstr>El juego de cartas</vt:lpstr>
      <vt:lpstr>Baraja</vt:lpstr>
      <vt:lpstr>Imprimiendo la baraja</vt:lpstr>
      <vt:lpstr>Jugando con las cartas</vt:lpstr>
      <vt:lpstr>Herencia</vt:lpstr>
      <vt:lpstr>Herencia en Python</vt:lpstr>
      <vt:lpstr>Las clases (casi)completas</vt:lpstr>
      <vt:lpstr>Las clases (casi)completas</vt:lpstr>
      <vt:lpstr>Las clases (casi)completas</vt:lpstr>
      <vt:lpstr>Las clases (casi)completas</vt:lpstr>
      <vt:lpstr>Jugar</vt:lpstr>
      <vt:lpstr>El juego</vt:lpstr>
      <vt:lpstr>El juego</vt:lpstr>
      <vt:lpstr>Resumen de la relación entre las clases base y derivada</vt:lpstr>
      <vt:lpstr>Conclusiones</vt:lpstr>
      <vt:lpstr>Material adicional</vt:lpstr>
      <vt:lpstr>Material adicional – Ejemplo 1</vt:lpstr>
      <vt:lpstr>POO en Python</vt:lpstr>
      <vt:lpstr>Referencia al objeto (self)</vt:lpstr>
      <vt:lpstr>Referencia al objeto (self)</vt:lpstr>
      <vt:lpstr>El constructor de la clase (__init__())</vt:lpstr>
      <vt:lpstr>Implementación del comportamiento de la clase</vt:lpstr>
      <vt:lpstr>Métodos estandard en Python</vt:lpstr>
      <vt:lpstr>Sobrecarga de métodos</vt:lpstr>
      <vt:lpstr>Función para determinar el mayor divisor común</vt:lpstr>
      <vt:lpstr>Comparación de dos objetos</vt:lpstr>
      <vt:lpstr>Comparación de dos objetos</vt:lpstr>
      <vt:lpstr>La clase completa Fraction</vt:lpstr>
      <vt:lpstr>Ejemplo 2</vt:lpstr>
      <vt:lpstr>Diapositiva 34</vt:lpstr>
      <vt:lpstr>La clase Oferta</vt:lpstr>
      <vt:lpstr>La clase Vuelos</vt:lpstr>
      <vt:lpstr>Uso de la clase Oferta</vt:lpstr>
      <vt:lpstr>Ejemplo 3: Implementar un juego para tirar dados (Material adicional)</vt:lpstr>
      <vt:lpstr>Ejemplo</vt:lpstr>
      <vt:lpstr>¿Cómo implementamos la clase MSDie?</vt:lpstr>
      <vt:lpstr>¿Cómo implementamos la clase MSDie?</vt:lpstr>
      <vt:lpstr>Definir los objetos gráficos necesarios para dibujar la interfaz del juego</vt:lpstr>
      <vt:lpstr>Jerarquía de los objetos/clases gráficos</vt:lpstr>
      <vt:lpstr>La clase genérica GraphicsObject</vt:lpstr>
      <vt:lpstr>La clase Punto</vt:lpstr>
      <vt:lpstr>La clase BoundingBox</vt:lpstr>
      <vt:lpstr>La clase Rectángulo</vt:lpstr>
      <vt:lpstr>La clase Figura Oval</vt:lpstr>
      <vt:lpstr>La clase Círculo</vt:lpstr>
      <vt:lpstr>Constructor</vt:lpstr>
      <vt:lpstr>La clase Línea</vt:lpstr>
      <vt:lpstr>La clase Polígono</vt:lpstr>
      <vt:lpstr>La clase Imagen</vt:lpstr>
      <vt:lpstr>La clase Texto</vt:lpstr>
      <vt:lpstr>Uso</vt:lpstr>
      <vt:lpstr>Métodos públicos y privados</vt:lpstr>
      <vt:lpstr>Ejercicio sobre POO en Python: Implementar  la aplicación “Dice Roller” según las normas:</vt:lpstr>
      <vt:lpstr>Usando widgets</vt:lpstr>
      <vt:lpstr>La clase botón</vt:lpstr>
      <vt:lpstr>La clase botón</vt:lpstr>
      <vt:lpstr>La clase botón</vt:lpstr>
      <vt:lpstr>La clase DieView y sus métodos</vt:lpstr>
      <vt:lpstr>La clase DieView</vt:lpstr>
      <vt:lpstr>La función __makePip()</vt:lpstr>
      <vt:lpstr>La aplicación final</vt:lpstr>
    </vt:vector>
  </TitlesOfParts>
  <Company>CVC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</cp:lastModifiedBy>
  <cp:revision>251</cp:revision>
  <dcterms:created xsi:type="dcterms:W3CDTF">2005-02-06T13:04:10Z</dcterms:created>
  <dcterms:modified xsi:type="dcterms:W3CDTF">2013-02-25T23:12:18Z</dcterms:modified>
</cp:coreProperties>
</file>