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6" r:id="rId3"/>
    <p:sldId id="299" r:id="rId4"/>
    <p:sldId id="297" r:id="rId5"/>
    <p:sldId id="298" r:id="rId6"/>
    <p:sldId id="283" r:id="rId7"/>
    <p:sldId id="300" r:id="rId8"/>
    <p:sldId id="257" r:id="rId9"/>
    <p:sldId id="258" r:id="rId10"/>
    <p:sldId id="259" r:id="rId11"/>
    <p:sldId id="284" r:id="rId12"/>
    <p:sldId id="302" r:id="rId13"/>
    <p:sldId id="304" r:id="rId14"/>
    <p:sldId id="305" r:id="rId15"/>
    <p:sldId id="260" r:id="rId16"/>
    <p:sldId id="287" r:id="rId17"/>
    <p:sldId id="289" r:id="rId18"/>
    <p:sldId id="262" r:id="rId19"/>
    <p:sldId id="291" r:id="rId20"/>
    <p:sldId id="306" r:id="rId21"/>
    <p:sldId id="295" r:id="rId22"/>
    <p:sldId id="270" r:id="rId23"/>
  </p:sldIdLst>
  <p:sldSz cx="9144000" cy="6858000" type="screen4x3"/>
  <p:notesSz cx="7099300" cy="10234613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66FF"/>
    <a:srgbClr val="66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5BBE98E7-FB1D-43A2-874C-F654F3E6CB6F}" type="datetime1">
              <a:rPr lang="es-ES_tradnl"/>
              <a:pPr>
                <a:defRPr/>
              </a:pPr>
              <a:t>11/02/2013</a:t>
            </a:fld>
            <a:endParaRPr lang="es-ES_tradnl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92AE41C-1077-4029-B192-92EEB265E71B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_tradnl"/>
              <a:t>Abstracción de datos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875087AE-206D-43BA-B6BA-BBF000BE20A4}" type="datetime1">
              <a:rPr lang="es-ES_tradnl"/>
              <a:pPr>
                <a:defRPr/>
              </a:pPr>
              <a:t>11/02/2013</a:t>
            </a:fld>
            <a:endParaRPr lang="es-ES_tradnl" dirty="0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9E3017D3-2117-4217-A8D0-D55849C4527A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Arial" charset="0"/>
              </a:rPr>
              <a:t>Abstracción de datos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7A476-F781-468A-8AC1-35D18C292AC6}" type="slidenum">
              <a:rPr lang="es-ES_tradnl" smtClean="0">
                <a:latin typeface="Arial" charset="0"/>
              </a:rPr>
              <a:pPr/>
              <a:t>1</a:t>
            </a:fld>
            <a:endParaRPr lang="es-ES_tradnl" smtClean="0">
              <a:latin typeface="Arial" charset="0"/>
            </a:endParaRPr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  <p:sp>
        <p:nvSpPr>
          <p:cNvPr id="38916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Arial" charset="0"/>
              </a:rPr>
              <a:t>Abstracción de datos</a:t>
            </a:r>
          </a:p>
        </p:txBody>
      </p:sp>
      <p:sp>
        <p:nvSpPr>
          <p:cNvPr id="3891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792C4-AABB-4723-AE0D-B4C9C5563A75}" type="slidenum">
              <a:rPr lang="es-ES_tradnl" smtClean="0">
                <a:latin typeface="Arial" charset="0"/>
              </a:rPr>
              <a:pPr/>
              <a:t>12</a:t>
            </a:fld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  <p:sp>
        <p:nvSpPr>
          <p:cNvPr id="3994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Arial" charset="0"/>
              </a:rPr>
              <a:t>Abstracción de datos</a:t>
            </a:r>
          </a:p>
        </p:txBody>
      </p:sp>
      <p:sp>
        <p:nvSpPr>
          <p:cNvPr id="3994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D96D9F-2ABD-4B4D-B448-5756A640C3CF}" type="slidenum">
              <a:rPr lang="es-ES_tradnl" smtClean="0">
                <a:latin typeface="Arial" charset="0"/>
              </a:rPr>
              <a:pPr/>
              <a:t>15</a:t>
            </a:fld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  <p:sp>
        <p:nvSpPr>
          <p:cNvPr id="40964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Arial" charset="0"/>
              </a:rPr>
              <a:t>Abstracción de datos</a:t>
            </a:r>
          </a:p>
        </p:txBody>
      </p:sp>
      <p:sp>
        <p:nvSpPr>
          <p:cNvPr id="4096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BB8D7-580B-417B-B8F1-27BC0F3D94EE}" type="slidenum">
              <a:rPr lang="es-ES_tradnl" smtClean="0">
                <a:latin typeface="Arial" charset="0"/>
              </a:rPr>
              <a:pPr/>
              <a:t>16</a:t>
            </a:fld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  <p:sp>
        <p:nvSpPr>
          <p:cNvPr id="41988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Arial" charset="0"/>
              </a:rPr>
              <a:t>Abstracción de datos</a:t>
            </a:r>
          </a:p>
        </p:txBody>
      </p:sp>
      <p:sp>
        <p:nvSpPr>
          <p:cNvPr id="4198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EE687-CC9F-43B5-BA70-4D02CEFBE401}" type="slidenum">
              <a:rPr lang="es-ES_tradnl" smtClean="0">
                <a:latin typeface="Arial" charset="0"/>
              </a:rPr>
              <a:pPr/>
              <a:t>17</a:t>
            </a:fld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charset="0"/>
            </a:endParaRPr>
          </a:p>
        </p:txBody>
      </p:sp>
      <p:sp>
        <p:nvSpPr>
          <p:cNvPr id="43012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Arial" charset="0"/>
              </a:rPr>
              <a:t>Abstracción de datos</a:t>
            </a:r>
          </a:p>
        </p:txBody>
      </p:sp>
      <p:sp>
        <p:nvSpPr>
          <p:cNvPr id="4301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B3B54-6091-4CCC-8FB0-89B3952078CD}" type="slidenum">
              <a:rPr lang="es-ES_tradnl" smtClean="0">
                <a:latin typeface="Arial" charset="0"/>
              </a:rPr>
              <a:pPr/>
              <a:t>18</a:t>
            </a:fld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  <p:sp>
        <p:nvSpPr>
          <p:cNvPr id="44036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Arial" charset="0"/>
              </a:rPr>
              <a:t>Abstracción de datos</a:t>
            </a:r>
          </a:p>
        </p:txBody>
      </p:sp>
      <p:sp>
        <p:nvSpPr>
          <p:cNvPr id="4403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FB21B-0221-4836-B7F5-5FB7AA0FD220}" type="slidenum">
              <a:rPr lang="es-ES_tradnl" smtClean="0">
                <a:latin typeface="Arial" charset="0"/>
              </a:rPr>
              <a:pPr/>
              <a:t>19</a:t>
            </a:fld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  <p:sp>
        <p:nvSpPr>
          <p:cNvPr id="4506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Arial" charset="0"/>
              </a:rPr>
              <a:t>Abstracción de datos</a:t>
            </a:r>
          </a:p>
        </p:txBody>
      </p:sp>
      <p:sp>
        <p:nvSpPr>
          <p:cNvPr id="4506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DEBE6-4126-4470-AC25-AA4EBCFE0F15}" type="slidenum">
              <a:rPr lang="es-ES_tradnl" smtClean="0">
                <a:latin typeface="Arial" charset="0"/>
              </a:rPr>
              <a:pPr/>
              <a:t>20</a:t>
            </a:fld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charset="0"/>
            </a:endParaRPr>
          </a:p>
        </p:txBody>
      </p:sp>
      <p:sp>
        <p:nvSpPr>
          <p:cNvPr id="46084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Arial" charset="0"/>
              </a:rPr>
              <a:t>Abstracción de datos</a:t>
            </a:r>
          </a:p>
        </p:txBody>
      </p:sp>
      <p:sp>
        <p:nvSpPr>
          <p:cNvPr id="4608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0E01A2-41AF-4AD1-981D-F8E855B9387B}" type="slidenum">
              <a:rPr lang="es-ES_tradnl" smtClean="0">
                <a:latin typeface="Arial" charset="0"/>
              </a:rPr>
              <a:pPr/>
              <a:t>21</a:t>
            </a:fld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  <p:sp>
        <p:nvSpPr>
          <p:cNvPr id="47108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Arial" charset="0"/>
              </a:rPr>
              <a:t>Abstracción de datos</a:t>
            </a:r>
          </a:p>
        </p:txBody>
      </p:sp>
      <p:sp>
        <p:nvSpPr>
          <p:cNvPr id="4710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E730D-1CBD-46B8-9132-C1B313A786C4}" type="slidenum">
              <a:rPr lang="es-ES_tradnl" smtClean="0">
                <a:latin typeface="Arial" charset="0"/>
              </a:rPr>
              <a:pPr/>
              <a:t>22</a:t>
            </a:fld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charset="0"/>
            </a:endParaRPr>
          </a:p>
        </p:txBody>
      </p:sp>
      <p:sp>
        <p:nvSpPr>
          <p:cNvPr id="30724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Arial" charset="0"/>
              </a:rPr>
              <a:t>Abstracción de datos</a:t>
            </a:r>
          </a:p>
        </p:txBody>
      </p:sp>
      <p:sp>
        <p:nvSpPr>
          <p:cNvPr id="3072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5BD79-3CAF-4893-9168-C67BD372999F}" type="slidenum">
              <a:rPr lang="es-ES_tradnl" smtClean="0">
                <a:latin typeface="Arial" charset="0"/>
              </a:rPr>
              <a:pPr/>
              <a:t>2</a:t>
            </a:fld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Arial" charset="0"/>
            </a:endParaRPr>
          </a:p>
        </p:txBody>
      </p:sp>
      <p:sp>
        <p:nvSpPr>
          <p:cNvPr id="31748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Arial" charset="0"/>
              </a:rPr>
              <a:t>Abstracción de datos</a:t>
            </a:r>
          </a:p>
        </p:txBody>
      </p:sp>
      <p:sp>
        <p:nvSpPr>
          <p:cNvPr id="3174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6FF09-3667-4EC4-AE5C-E09ECE63D0D3}" type="slidenum">
              <a:rPr lang="es-ES_tradnl" smtClean="0">
                <a:latin typeface="Arial" charset="0"/>
              </a:rPr>
              <a:pPr/>
              <a:t>4</a:t>
            </a:fld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a-ES" smtClean="0">
              <a:latin typeface="Arial" charset="0"/>
            </a:endParaRPr>
          </a:p>
        </p:txBody>
      </p:sp>
      <p:sp>
        <p:nvSpPr>
          <p:cNvPr id="32772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Arial" charset="0"/>
              </a:rPr>
              <a:t>Abstracción de datos</a:t>
            </a:r>
          </a:p>
        </p:txBody>
      </p:sp>
      <p:sp>
        <p:nvSpPr>
          <p:cNvPr id="3277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88C68-A1D3-4ED0-8734-F3CD1D0901C9}" type="slidenum">
              <a:rPr lang="es-ES_tradnl" smtClean="0">
                <a:latin typeface="Arial" charset="0"/>
              </a:rPr>
              <a:pPr/>
              <a:t>5</a:t>
            </a:fld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  <p:sp>
        <p:nvSpPr>
          <p:cNvPr id="33796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Arial" charset="0"/>
              </a:rPr>
              <a:t>Abstracción de datos</a:t>
            </a:r>
          </a:p>
        </p:txBody>
      </p:sp>
      <p:sp>
        <p:nvSpPr>
          <p:cNvPr id="3379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BB3AE-511F-4866-B5DE-8326084C45E1}" type="slidenum">
              <a:rPr lang="es-ES_tradnl" smtClean="0">
                <a:latin typeface="Arial" charset="0"/>
              </a:rPr>
              <a:pPr/>
              <a:t>6</a:t>
            </a:fld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  <p:sp>
        <p:nvSpPr>
          <p:cNvPr id="3482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Arial" charset="0"/>
              </a:rPr>
              <a:t>Abstracción de datos</a:t>
            </a:r>
          </a:p>
        </p:txBody>
      </p:sp>
      <p:sp>
        <p:nvSpPr>
          <p:cNvPr id="3482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71A57-A001-48CB-99B7-A9C542D72978}" type="slidenum">
              <a:rPr lang="es-ES_tradnl" smtClean="0">
                <a:latin typeface="Arial" charset="0"/>
              </a:rPr>
              <a:pPr/>
              <a:t>8</a:t>
            </a:fld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  <p:sp>
        <p:nvSpPr>
          <p:cNvPr id="35844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Arial" charset="0"/>
              </a:rPr>
              <a:t>Abstracción de datos</a:t>
            </a:r>
          </a:p>
        </p:txBody>
      </p:sp>
      <p:sp>
        <p:nvSpPr>
          <p:cNvPr id="3584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AD460-A4BC-4BC5-837C-EAF3A8F36C51}" type="slidenum">
              <a:rPr lang="es-ES_tradnl" smtClean="0">
                <a:latin typeface="Arial" charset="0"/>
              </a:rPr>
              <a:pPr/>
              <a:t>9</a:t>
            </a:fld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  <p:sp>
        <p:nvSpPr>
          <p:cNvPr id="36868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Arial" charset="0"/>
              </a:rPr>
              <a:t>Abstracción de datos</a:t>
            </a:r>
          </a:p>
        </p:txBody>
      </p:sp>
      <p:sp>
        <p:nvSpPr>
          <p:cNvPr id="3686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8B4299-60D7-4D9E-BD43-0F6A6BC3A900}" type="slidenum">
              <a:rPr lang="es-ES_tradnl" smtClean="0">
                <a:latin typeface="Arial" charset="0"/>
              </a:rPr>
              <a:pPr/>
              <a:t>10</a:t>
            </a:fld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  <p:sp>
        <p:nvSpPr>
          <p:cNvPr id="37892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Arial" charset="0"/>
              </a:rPr>
              <a:t>Abstracción de datos</a:t>
            </a:r>
          </a:p>
        </p:txBody>
      </p:sp>
      <p:sp>
        <p:nvSpPr>
          <p:cNvPr id="3789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61D4A3-2272-4D3D-9205-D28EB89F2324}" type="slidenum">
              <a:rPr lang="es-ES_tradnl" smtClean="0">
                <a:latin typeface="Arial" charset="0"/>
              </a:rPr>
              <a:pPr/>
              <a:t>11</a:t>
            </a:fld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7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2A20A0-96DA-4274-9B0E-93A1BEEDB67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81A62-3DA6-4AB5-B55A-B95C45019A44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B38F5-F9BA-415C-835D-38996518B055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E4C1A-70C5-484B-BB50-F7D8FBCCFCC7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013367-4AA3-4094-B979-EECF259396D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CEC24-A9B2-4B2C-9105-6D2F27007D72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8C03D-4F69-4C1E-931B-5739B55FD707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735D5-BF78-443B-B43F-0B0DD00A6D66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597D11-5D25-4918-B45C-5AAA30A367D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60332-FBFC-49F2-BE4F-39C528F1FB10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6" name="5 Redondear rectángulo de esquina sencilla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7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65B09B0-4516-4289-A040-E26DBADF912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1031" name="3 Marcador de texto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7A399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latin typeface="Arial" pitchFamily="34" charset="0"/>
              </a:defRPr>
            </a:lvl1pPr>
            <a:extLst/>
          </a:lstStyle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latin typeface="Arial" pitchFamily="34" charset="0"/>
              </a:defRPr>
            </a:lvl1pPr>
            <a:extLst/>
          </a:lstStyle>
          <a:p>
            <a:pPr>
              <a:defRPr/>
            </a:pPr>
            <a:fld id="{308D3D68-E238-41F6-BC05-D1712DA7A3F6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1" r:id="rId2"/>
    <p:sldLayoutId id="2147483729" r:id="rId3"/>
    <p:sldLayoutId id="2147483722" r:id="rId4"/>
    <p:sldLayoutId id="2147483723" r:id="rId5"/>
    <p:sldLayoutId id="2147483724" r:id="rId6"/>
    <p:sldLayoutId id="2147483730" r:id="rId7"/>
    <p:sldLayoutId id="2147483725" r:id="rId8"/>
    <p:sldLayoutId id="2147483731" r:id="rId9"/>
    <p:sldLayoutId id="2147483726" r:id="rId10"/>
    <p:sldLayoutId id="214748372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Arial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://www.amazon.com/exec/obidos/search-handle-url/index=books&amp;field-author=Clifford%20Stein/104-6056743-0647964" TargetMode="External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hyperlink" Target="http://www.bruceeckel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848600" cy="1905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4000" smtClean="0"/>
              <a:t>Estructura de Datos: </a:t>
            </a:r>
            <a:r>
              <a:rPr lang="en-US" sz="4000" smtClean="0"/>
              <a:t>Presenta</a:t>
            </a:r>
            <a:r>
              <a:rPr lang="es-ES_tradnl" sz="4000" smtClean="0"/>
              <a:t>ción</a:t>
            </a:r>
            <a:br>
              <a:rPr lang="es-ES_tradnl" sz="4000" smtClean="0"/>
            </a:br>
            <a:endParaRPr lang="es-ES_tradnl" sz="4000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46482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Curso 2012/2013</a:t>
            </a:r>
          </a:p>
        </p:txBody>
      </p:sp>
      <p:sp>
        <p:nvSpPr>
          <p:cNvPr id="6148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2051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205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ADC4D-1E74-453F-B059-6BDF79A24205}" type="slidenum">
              <a:rPr lang="es-ES_tradnl"/>
              <a:pPr>
                <a:defRPr/>
              </a:pPr>
              <a:t>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5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9144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40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¿</a:t>
            </a:r>
            <a:r>
              <a:rPr lang="ca-ES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Cuáles</a:t>
            </a:r>
            <a:r>
              <a:rPr lang="ca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son los </a:t>
            </a:r>
            <a:r>
              <a:rPr lang="ca-ES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nuestros</a:t>
            </a:r>
            <a:r>
              <a:rPr lang="ca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ca-ES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objetivos</a:t>
            </a:r>
            <a:r>
              <a:rPr lang="ca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?!</a:t>
            </a:r>
            <a:endParaRPr lang="es-ES_tradnl" dirty="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1670050"/>
            <a:ext cx="8183562" cy="4187825"/>
          </a:xfrm>
        </p:spPr>
        <p:txBody>
          <a:bodyPr>
            <a:normAutofit lnSpcReduction="10000"/>
          </a:bodyPr>
          <a:lstStyle/>
          <a:p>
            <a:pPr marL="548640" lvl="1" indent="-20116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sz="20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Competencias (subconjunto de competencias que se pretende desarrollar en</a:t>
            </a:r>
            <a:r>
              <a:rPr lang="en-US" sz="20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s-ES_tradnl" sz="20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l</a:t>
            </a:r>
            <a:r>
              <a:rPr lang="en-US" sz="20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</a:t>
            </a:r>
            <a:r>
              <a:rPr lang="es-ES_tradnl" sz="20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asignatura del conjunto de competencias establecidas para la titulación) </a:t>
            </a:r>
            <a:br>
              <a:rPr lang="es-ES_tradnl" sz="20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/>
            </a:r>
            <a:b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n-US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s-ES_tradnl" sz="2000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Capaci</a:t>
            </a:r>
            <a:r>
              <a:rPr lang="en-US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dad</a:t>
            </a:r>
            <a: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d</a:t>
            </a:r>
            <a:r>
              <a:rPr lang="en-US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e </a:t>
            </a:r>
            <a: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análisis y síntesis </a:t>
            </a:r>
            <a:b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/>
            </a:r>
            <a:b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n-US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Resolución de problemas </a:t>
            </a:r>
            <a:b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/>
            </a:r>
            <a:b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n-US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Comunicación oral y escrita</a:t>
            </a:r>
            <a:b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/>
            </a:r>
            <a:b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n-US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Trabajo en equipo </a:t>
            </a:r>
            <a:b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/>
            </a:r>
            <a:b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n-US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Razonamiento crítico </a:t>
            </a:r>
            <a:b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/>
            </a:r>
            <a:b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n-US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s-ES_tradnl" sz="2000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Aprendizaje autónomo</a:t>
            </a:r>
          </a:p>
        </p:txBody>
      </p:sp>
      <p:sp>
        <p:nvSpPr>
          <p:cNvPr id="15364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614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614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0B27B-F45C-4B77-8E27-EBF880EBDEFE}" type="slidenum">
              <a:rPr lang="es-ES_tradnl"/>
              <a:pPr>
                <a:defRPr/>
              </a:pPr>
              <a:t>10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874713"/>
            <a:ext cx="8358187" cy="4111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¿</a:t>
            </a:r>
            <a:r>
              <a:rPr lang="en-US" sz="24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Por</a:t>
            </a:r>
            <a:r>
              <a:rPr lang="en-US" sz="24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que</a:t>
            </a:r>
            <a:r>
              <a:rPr lang="en-US" sz="24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ED se </a:t>
            </a:r>
            <a:r>
              <a:rPr lang="en-US" sz="2400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preocupa</a:t>
            </a:r>
            <a:r>
              <a:rPr lang="en-US" sz="24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con </a:t>
            </a:r>
            <a:r>
              <a:rPr lang="en-US" sz="2400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competencias</a:t>
            </a:r>
            <a:r>
              <a:rPr lang="en-US" sz="24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y </a:t>
            </a:r>
            <a:r>
              <a:rPr lang="en-US" sz="2400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habilidades</a:t>
            </a:r>
            <a:r>
              <a:rPr lang="en-US" sz="24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?</a:t>
            </a:r>
            <a:endParaRPr lang="es-ES_tradnl" sz="2400" dirty="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6387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7171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717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4458D-4DDF-4342-B310-A654CC915C10}" type="slidenum">
              <a:rPr lang="es-ES_tradnl"/>
              <a:pPr>
                <a:defRPr/>
              </a:pPr>
              <a:t>11</a:t>
            </a:fld>
            <a:endParaRPr lang="es-ES_tradnl"/>
          </a:p>
        </p:txBody>
      </p:sp>
      <p:pic>
        <p:nvPicPr>
          <p:cNvPr id="16390" name="Picture 8"/>
          <p:cNvPicPr>
            <a:picLocks noChangeAspect="1" noChangeArrowheads="1"/>
          </p:cNvPicPr>
          <p:nvPr/>
        </p:nvPicPr>
        <p:blipFill>
          <a:blip r:embed="rId3" cstate="print"/>
          <a:srcRect l="14108" t="8485" r="30548" b="10797"/>
          <a:stretch>
            <a:fillRect/>
          </a:stretch>
        </p:blipFill>
        <p:spPr bwMode="auto">
          <a:xfrm>
            <a:off x="2700338" y="981075"/>
            <a:ext cx="5883275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Elipse"/>
          <p:cNvSpPr/>
          <p:nvPr/>
        </p:nvSpPr>
        <p:spPr>
          <a:xfrm>
            <a:off x="3995738" y="5084763"/>
            <a:ext cx="1944687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3851275" y="5373688"/>
            <a:ext cx="4897438" cy="503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874713"/>
            <a:ext cx="8358187" cy="4111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¿</a:t>
            </a:r>
            <a:r>
              <a:rPr lang="en-US" sz="24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Por</a:t>
            </a:r>
            <a:r>
              <a:rPr lang="en-US" sz="24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qué</a:t>
            </a:r>
            <a:r>
              <a:rPr lang="en-US" sz="24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ED se </a:t>
            </a:r>
            <a:r>
              <a:rPr lang="en-US" sz="2400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preocupa</a:t>
            </a:r>
            <a:r>
              <a:rPr lang="en-US" sz="24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con </a:t>
            </a:r>
            <a:r>
              <a:rPr lang="en-US" sz="2400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competencias</a:t>
            </a:r>
            <a:r>
              <a:rPr lang="en-US" sz="24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y </a:t>
            </a:r>
            <a:r>
              <a:rPr lang="en-US" sz="2400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habilidades</a:t>
            </a:r>
            <a:r>
              <a:rPr lang="en-US" sz="24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?</a:t>
            </a:r>
            <a:endParaRPr lang="es-ES_tradnl" sz="2400" dirty="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7411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7171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717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111DAA-CA5A-4125-93A0-C2D1481B35E3}" type="slidenum">
              <a:rPr lang="es-ES_tradnl"/>
              <a:pPr>
                <a:defRPr/>
              </a:pPr>
              <a:t>12</a:t>
            </a:fld>
            <a:endParaRPr lang="es-ES_tradnl"/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3" cstate="print"/>
          <a:srcRect l="19090" t="11438" r="31654" b="13406"/>
          <a:stretch>
            <a:fillRect/>
          </a:stretch>
        </p:blipFill>
        <p:spPr bwMode="auto">
          <a:xfrm>
            <a:off x="2627313" y="1052513"/>
            <a:ext cx="568960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Elipse"/>
          <p:cNvSpPr/>
          <p:nvPr/>
        </p:nvSpPr>
        <p:spPr>
          <a:xfrm>
            <a:off x="3708400" y="5516563"/>
            <a:ext cx="2447925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ED: </a:t>
            </a:r>
            <a:r>
              <a:rPr lang="en-US" smtClean="0"/>
              <a:t>Presenta</a:t>
            </a:r>
            <a:r>
              <a:rPr lang="es-ES_tradnl" smtClean="0"/>
              <a:t>ción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57D63-74B8-4041-B1F9-CC2C591336EF}" type="slidenum">
              <a:rPr lang="es-ES_tradnl" smtClean="0"/>
              <a:pPr>
                <a:defRPr/>
              </a:pPr>
              <a:t>13</a:t>
            </a:fld>
            <a:endParaRPr lang="es-ES_tradnl" dirty="0"/>
          </a:p>
        </p:txBody>
      </p:sp>
      <p:pic>
        <p:nvPicPr>
          <p:cNvPr id="1843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4556" t="10963" r="34840" b="18745"/>
          <a:stretch>
            <a:fillRect/>
          </a:stretch>
        </p:blipFill>
        <p:spPr>
          <a:xfrm>
            <a:off x="2843213" y="908050"/>
            <a:ext cx="5400675" cy="5257800"/>
          </a:xfrm>
          <a:noFill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00063" y="874713"/>
            <a:ext cx="8358187" cy="411162"/>
          </a:xfrm>
          <a:prstGeom prst="rect">
            <a:avLst/>
          </a:prstGeo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r>
              <a:rPr lang="es-ES_tradnl" sz="24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¿</a:t>
            </a:r>
            <a:r>
              <a:rPr lang="en-US" sz="24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Por</a:t>
            </a:r>
            <a:r>
              <a:rPr lang="en-US" sz="24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2400" b="1" dirty="0" err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qué</a:t>
            </a:r>
            <a:r>
              <a:rPr lang="en-US" sz="2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24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ED se </a:t>
            </a:r>
            <a:r>
              <a:rPr lang="en-US" sz="2400" b="1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preocupa</a:t>
            </a:r>
            <a:r>
              <a:rPr lang="en-US" sz="24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 con </a:t>
            </a:r>
            <a:r>
              <a:rPr lang="en-US" sz="2400" b="1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competencias</a:t>
            </a:r>
            <a:r>
              <a:rPr lang="en-US" sz="24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 y </a:t>
            </a:r>
            <a:r>
              <a:rPr lang="en-US" sz="2400" b="1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habilidades</a:t>
            </a:r>
            <a:r>
              <a:rPr lang="en-US" sz="24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?</a:t>
            </a:r>
            <a:endParaRPr lang="es-ES_tradnl" sz="2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3708400" y="5661025"/>
            <a:ext cx="4824413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ED: </a:t>
            </a:r>
            <a:r>
              <a:rPr lang="en-US" smtClean="0"/>
              <a:t>Presenta</a:t>
            </a:r>
            <a:r>
              <a:rPr lang="es-ES_tradnl" smtClean="0"/>
              <a:t>ción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057D6-F975-463E-85DA-621C9E518F91}" type="slidenum">
              <a:rPr lang="es-ES_tradnl" smtClean="0"/>
              <a:pPr>
                <a:defRPr/>
              </a:pPr>
              <a:t>14</a:t>
            </a:fld>
            <a:endParaRPr lang="es-ES_tradnl" dirty="0"/>
          </a:p>
        </p:txBody>
      </p:sp>
      <p:pic>
        <p:nvPicPr>
          <p:cNvPr id="1946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423" t="9038" r="37743" b="15306"/>
          <a:stretch>
            <a:fillRect/>
          </a:stretch>
        </p:blipFill>
        <p:spPr>
          <a:xfrm>
            <a:off x="2771775" y="908050"/>
            <a:ext cx="4679950" cy="5453063"/>
          </a:xfrm>
          <a:noFill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00063" y="874713"/>
            <a:ext cx="8358187" cy="411162"/>
          </a:xfrm>
          <a:prstGeom prst="rect">
            <a:avLst/>
          </a:prstGeo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r>
              <a:rPr lang="es-ES_tradnl" sz="24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¿</a:t>
            </a:r>
            <a:r>
              <a:rPr lang="en-US" sz="24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Por</a:t>
            </a:r>
            <a:r>
              <a:rPr lang="en-US" sz="24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2400" b="1" dirty="0" err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qué</a:t>
            </a:r>
            <a:r>
              <a:rPr lang="en-US" sz="2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24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ED se </a:t>
            </a:r>
            <a:r>
              <a:rPr lang="en-US" sz="2400" b="1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preocupa</a:t>
            </a:r>
            <a:r>
              <a:rPr lang="en-US" sz="24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 con </a:t>
            </a:r>
            <a:r>
              <a:rPr lang="en-US" sz="2400" b="1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competencias</a:t>
            </a:r>
            <a:r>
              <a:rPr lang="en-US" sz="24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 y </a:t>
            </a:r>
            <a:r>
              <a:rPr lang="en-US" sz="2400" b="1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habilidades</a:t>
            </a:r>
            <a:r>
              <a:rPr lang="en-US" sz="24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 pitchFamily="34" charset="0"/>
                <a:ea typeface="+mj-ea"/>
                <a:cs typeface="+mj-cs"/>
              </a:rPr>
              <a:t>?</a:t>
            </a:r>
            <a:endParaRPr lang="es-ES_tradnl" sz="2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2771775" y="5373688"/>
            <a:ext cx="4248150" cy="503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2843213" y="5876925"/>
            <a:ext cx="4168775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a-ES" sz="320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Estamos preparados para estudiar ED?!</a:t>
            </a:r>
            <a:endParaRPr lang="es-ES_tradnl" sz="320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071563"/>
            <a:ext cx="8183562" cy="4187825"/>
          </a:xfrm>
        </p:spPr>
        <p:txBody>
          <a:bodyPr/>
          <a:lstStyle/>
          <a:p>
            <a:pPr eaLnBrk="1" hangingPunct="1"/>
            <a:r>
              <a:rPr lang="es-ES_tradnl" smtClean="0">
                <a:solidFill>
                  <a:srgbClr val="000099"/>
                </a:solidFill>
                <a:latin typeface="Arial" charset="0"/>
                <a:cs typeface="Arial" charset="0"/>
              </a:rPr>
              <a:t>Aunque no hay pr</a:t>
            </a:r>
            <a:r>
              <a:rPr lang="en-US" smtClean="0">
                <a:solidFill>
                  <a:srgbClr val="000099"/>
                </a:solidFill>
                <a:latin typeface="Arial" charset="0"/>
                <a:cs typeface="Arial" charset="0"/>
              </a:rPr>
              <a:t>e</a:t>
            </a:r>
            <a:r>
              <a:rPr lang="es-ES_tradnl" smtClean="0">
                <a:solidFill>
                  <a:srgbClr val="000099"/>
                </a:solidFill>
                <a:latin typeface="Arial" charset="0"/>
                <a:cs typeface="Arial" charset="0"/>
              </a:rPr>
              <a:t>requisitos establecidos, es conveniente repasar: </a:t>
            </a:r>
            <a:br>
              <a:rPr lang="es-ES_tradnl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endParaRPr lang="es-ES_tradnl" smtClean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s-ES_tradnl" smtClean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lvl="1" eaLnBrk="1" hangingPunct="1"/>
            <a:r>
              <a:rPr lang="es-ES_tradnl" smtClean="0">
                <a:solidFill>
                  <a:srgbClr val="000099"/>
                </a:solidFill>
                <a:latin typeface="Arial" charset="0"/>
                <a:cs typeface="Arial" charset="0"/>
              </a:rPr>
              <a:t>Algorítmica y </a:t>
            </a:r>
          </a:p>
          <a:p>
            <a:pPr lvl="1" eaLnBrk="1" hangingPunct="1"/>
            <a:endParaRPr lang="es-ES_tradnl" smtClean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lvl="1" eaLnBrk="1" hangingPunct="1"/>
            <a:r>
              <a:rPr lang="es-ES_tradnl" smtClean="0">
                <a:solidFill>
                  <a:srgbClr val="000099"/>
                </a:solidFill>
                <a:latin typeface="Arial" charset="0"/>
                <a:cs typeface="Arial" charset="0"/>
              </a:rPr>
              <a:t>Programación I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_tradnl" smtClean="0">
                <a:solidFill>
                  <a:srgbClr val="000099"/>
                </a:solidFill>
                <a:latin typeface="Arial" charset="0"/>
                <a:cs typeface="Arial" charset="0"/>
              </a:rPr>
              <a:t/>
            </a:r>
            <a:br>
              <a:rPr lang="es-ES_tradnl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s-ES_tradnl" smtClean="0">
                <a:solidFill>
                  <a:srgbClr val="000099"/>
                </a:solidFill>
                <a:latin typeface="Arial" charset="0"/>
                <a:cs typeface="Arial" charset="0"/>
              </a:rPr>
              <a:t/>
            </a:r>
            <a:br>
              <a:rPr lang="es-ES_tradnl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s-ES_tradnl" smtClean="0">
                <a:solidFill>
                  <a:srgbClr val="000099"/>
                </a:solidFill>
                <a:latin typeface="Arial" charset="0"/>
                <a:cs typeface="Arial" charset="0"/>
              </a:rPr>
              <a:t/>
            </a:r>
            <a:br>
              <a:rPr lang="es-ES_tradnl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s-ES_tradnl" smtClean="0">
                <a:solidFill>
                  <a:srgbClr val="000099"/>
                </a:solidFill>
                <a:latin typeface="Arial" charset="0"/>
              </a:rPr>
              <a:t/>
            </a:r>
            <a:br>
              <a:rPr lang="es-ES_tradnl" smtClean="0">
                <a:solidFill>
                  <a:srgbClr val="000099"/>
                </a:solidFill>
                <a:latin typeface="Arial" charset="0"/>
              </a:rPr>
            </a:br>
            <a:endParaRPr lang="es-ES_tradnl" smtClean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0484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1024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1024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F7933-8F30-4B08-A1D4-C4A9C7FAFDA1}" type="slidenum">
              <a:rPr lang="es-ES_tradnl"/>
              <a:pPr>
                <a:defRPr/>
              </a:pPr>
              <a:t>15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400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¿</a:t>
            </a:r>
            <a:r>
              <a:rPr lang="es-ES_tradnl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Qué haremos en ED?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es-ES_tradnl" smtClean="0">
                <a:solidFill>
                  <a:srgbClr val="000099"/>
                </a:solidFill>
                <a:latin typeface="Arial" charset="0"/>
              </a:rPr>
              <a:t>Vamos a implementar uno de nuestros primeros proyectos informátic</a:t>
            </a:r>
            <a:r>
              <a:rPr lang="en-US" smtClean="0">
                <a:solidFill>
                  <a:srgbClr val="000099"/>
                </a:solidFill>
                <a:latin typeface="Arial" charset="0"/>
              </a:rPr>
              <a:t>os</a:t>
            </a:r>
            <a:r>
              <a:rPr lang="es-ES_tradnl" smtClean="0">
                <a:solidFill>
                  <a:srgbClr val="000099"/>
                </a:solidFill>
                <a:latin typeface="Arial" charset="0"/>
              </a:rPr>
              <a:t>: </a:t>
            </a:r>
          </a:p>
          <a:p>
            <a:pPr lvl="1" eaLnBrk="1" hangingPunct="1"/>
            <a:r>
              <a:rPr lang="es-ES_tradnl" smtClean="0">
                <a:solidFill>
                  <a:srgbClr val="000099"/>
                </a:solidFill>
                <a:latin typeface="Arial" charset="0"/>
              </a:rPr>
              <a:t>la gestión informática de una colección de películas</a:t>
            </a:r>
            <a:r>
              <a:rPr lang="es-ES_tradnl" smtClean="0">
                <a:latin typeface="Arial" charset="0"/>
              </a:rPr>
              <a:t>. </a:t>
            </a:r>
          </a:p>
        </p:txBody>
      </p:sp>
      <p:sp>
        <p:nvSpPr>
          <p:cNvPr id="21508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1126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1126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04895-D709-40F7-B57A-C90720EC6DA2}" type="slidenum">
              <a:rPr lang="es-ES_tradnl"/>
              <a:pPr>
                <a:defRPr/>
              </a:pPr>
              <a:t>16</a:t>
            </a:fld>
            <a:endParaRPr lang="es-ES_tradnl"/>
          </a:p>
        </p:txBody>
      </p:sp>
      <p:sp>
        <p:nvSpPr>
          <p:cNvPr id="21511" name="Oval 4"/>
          <p:cNvSpPr>
            <a:spLocks noChangeArrowheads="1"/>
          </p:cNvSpPr>
          <p:nvPr/>
        </p:nvSpPr>
        <p:spPr bwMode="auto">
          <a:xfrm>
            <a:off x="609600" y="4419600"/>
            <a:ext cx="2438400" cy="838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latin typeface="Arial" charset="0"/>
              </a:rPr>
              <a:t>Teoría</a:t>
            </a:r>
          </a:p>
        </p:txBody>
      </p:sp>
      <p:sp>
        <p:nvSpPr>
          <p:cNvPr id="21512" name="Oval 6"/>
          <p:cNvSpPr>
            <a:spLocks noChangeArrowheads="1"/>
          </p:cNvSpPr>
          <p:nvPr/>
        </p:nvSpPr>
        <p:spPr bwMode="auto">
          <a:xfrm>
            <a:off x="5857875" y="4429125"/>
            <a:ext cx="2438400" cy="838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latin typeface="Arial" charset="0"/>
              </a:rPr>
              <a:t>Prácticas</a:t>
            </a:r>
          </a:p>
        </p:txBody>
      </p:sp>
      <p:sp>
        <p:nvSpPr>
          <p:cNvPr id="21513" name="Oval 11"/>
          <p:cNvSpPr>
            <a:spLocks noChangeArrowheads="1"/>
          </p:cNvSpPr>
          <p:nvPr/>
        </p:nvSpPr>
        <p:spPr bwMode="auto">
          <a:xfrm>
            <a:off x="3505200" y="3352800"/>
            <a:ext cx="2362200" cy="762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latin typeface="Arial" charset="0"/>
              </a:rPr>
              <a:t>Proyecto</a:t>
            </a:r>
          </a:p>
        </p:txBody>
      </p:sp>
      <p:sp>
        <p:nvSpPr>
          <p:cNvPr id="21514" name="Line 13"/>
          <p:cNvSpPr>
            <a:spLocks noChangeShapeType="1"/>
          </p:cNvSpPr>
          <p:nvPr/>
        </p:nvSpPr>
        <p:spPr bwMode="auto">
          <a:xfrm flipH="1">
            <a:off x="2514600" y="40386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ca-ES"/>
          </a:p>
        </p:txBody>
      </p:sp>
      <p:sp>
        <p:nvSpPr>
          <p:cNvPr id="21515" name="Line 14"/>
          <p:cNvSpPr>
            <a:spLocks noChangeShapeType="1"/>
          </p:cNvSpPr>
          <p:nvPr/>
        </p:nvSpPr>
        <p:spPr bwMode="auto">
          <a:xfrm>
            <a:off x="5562600" y="39624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ca-ES"/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 flipV="1">
            <a:off x="3048000" y="4857750"/>
            <a:ext cx="2738438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Contenido</a:t>
            </a:r>
            <a:endParaRPr lang="es-ES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2531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12291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1229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046A4-7B33-4B04-A63F-258CDEEF3D6D}" type="slidenum">
              <a:rPr lang="es-ES_tradnl"/>
              <a:pPr>
                <a:defRPr/>
              </a:pPr>
              <a:t>17</a:t>
            </a:fld>
            <a:endParaRPr lang="es-ES_tradnl"/>
          </a:p>
        </p:txBody>
      </p:sp>
      <p:sp>
        <p:nvSpPr>
          <p:cNvPr id="22534" name="Rectangle 14"/>
          <p:cNvSpPr>
            <a:spLocks noChangeArrowheads="1"/>
          </p:cNvSpPr>
          <p:nvPr/>
        </p:nvSpPr>
        <p:spPr bwMode="auto">
          <a:xfrm>
            <a:off x="0" y="2357438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sz="1800">
              <a:latin typeface="Arial" charset="0"/>
            </a:endParaRPr>
          </a:p>
        </p:txBody>
      </p:sp>
      <p:sp>
        <p:nvSpPr>
          <p:cNvPr id="22535" name="Rectangle 25"/>
          <p:cNvSpPr>
            <a:spLocks noChangeArrowheads="1"/>
          </p:cNvSpPr>
          <p:nvPr/>
        </p:nvSpPr>
        <p:spPr bwMode="auto">
          <a:xfrm>
            <a:off x="0" y="393700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sz="1800">
              <a:latin typeface="Arial" charset="0"/>
            </a:endParaRPr>
          </a:p>
        </p:txBody>
      </p:sp>
      <p:sp>
        <p:nvSpPr>
          <p:cNvPr id="22536" name="14 CuadroTexto"/>
          <p:cNvSpPr txBox="1">
            <a:spLocks noChangeArrowheads="1"/>
          </p:cNvSpPr>
          <p:nvPr/>
        </p:nvSpPr>
        <p:spPr bwMode="auto">
          <a:xfrm>
            <a:off x="928688" y="1571625"/>
            <a:ext cx="64135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s-ES">
                <a:solidFill>
                  <a:srgbClr val="000099"/>
                </a:solidFill>
                <a:latin typeface="Arial" charset="0"/>
              </a:rPr>
              <a:t>Clases</a:t>
            </a:r>
          </a:p>
          <a:p>
            <a:pPr>
              <a:buFont typeface="Arial" charset="0"/>
              <a:buChar char="•"/>
            </a:pPr>
            <a:endParaRPr lang="es-ES">
              <a:solidFill>
                <a:srgbClr val="000099"/>
              </a:solidFill>
              <a:latin typeface="Arial" charset="0"/>
            </a:endParaRPr>
          </a:p>
          <a:p>
            <a:pPr>
              <a:buFont typeface="Arial" charset="0"/>
              <a:buChar char="•"/>
            </a:pPr>
            <a:r>
              <a:rPr lang="es-ES">
                <a:solidFill>
                  <a:srgbClr val="000099"/>
                </a:solidFill>
                <a:latin typeface="Arial" charset="0"/>
              </a:rPr>
              <a:t>Pilas, colas y deques</a:t>
            </a:r>
          </a:p>
          <a:p>
            <a:pPr>
              <a:buFont typeface="Arial" charset="0"/>
              <a:buChar char="•"/>
            </a:pPr>
            <a:endParaRPr lang="es-ES">
              <a:solidFill>
                <a:srgbClr val="000099"/>
              </a:solidFill>
              <a:latin typeface="Arial" charset="0"/>
            </a:endParaRPr>
          </a:p>
          <a:p>
            <a:pPr>
              <a:buFont typeface="Arial" charset="0"/>
              <a:buChar char="•"/>
            </a:pPr>
            <a:r>
              <a:rPr lang="es-ES">
                <a:solidFill>
                  <a:srgbClr val="000099"/>
                </a:solidFill>
                <a:latin typeface="Arial" charset="0"/>
              </a:rPr>
              <a:t>Árboles, árboles binarios, árboles de búsqueda binaria</a:t>
            </a:r>
          </a:p>
          <a:p>
            <a:pPr>
              <a:buFont typeface="Arial" charset="0"/>
              <a:buChar char="•"/>
            </a:pPr>
            <a:endParaRPr lang="es-ES">
              <a:solidFill>
                <a:srgbClr val="000099"/>
              </a:solidFill>
              <a:latin typeface="Arial" charset="0"/>
            </a:endParaRPr>
          </a:p>
          <a:p>
            <a:pPr>
              <a:buFont typeface="Arial" charset="0"/>
              <a:buChar char="•"/>
            </a:pPr>
            <a:r>
              <a:rPr lang="es-ES">
                <a:solidFill>
                  <a:srgbClr val="000099"/>
                </a:solidFill>
                <a:latin typeface="Arial" charset="0"/>
              </a:rPr>
              <a:t>Heaps</a:t>
            </a:r>
          </a:p>
          <a:p>
            <a:pPr>
              <a:buFont typeface="Arial" charset="0"/>
              <a:buChar char="•"/>
            </a:pPr>
            <a:endParaRPr lang="es-ES">
              <a:solidFill>
                <a:srgbClr val="000099"/>
              </a:solidFill>
              <a:latin typeface="Arial" charset="0"/>
            </a:endParaRPr>
          </a:p>
          <a:p>
            <a:pPr>
              <a:buFont typeface="Arial" charset="0"/>
              <a:buChar char="•"/>
            </a:pPr>
            <a:r>
              <a:rPr lang="es-ES">
                <a:solidFill>
                  <a:srgbClr val="000099"/>
                </a:solidFill>
                <a:latin typeface="Arial" charset="0"/>
              </a:rPr>
              <a:t>Estructuras Hash</a:t>
            </a:r>
          </a:p>
          <a:p>
            <a:pPr>
              <a:buFont typeface="Arial" charset="0"/>
              <a:buChar char="•"/>
            </a:pPr>
            <a:endParaRPr lang="es-ES">
              <a:solidFill>
                <a:srgbClr val="000099"/>
              </a:solidFill>
              <a:latin typeface="Arial" charset="0"/>
            </a:endParaRPr>
          </a:p>
          <a:p>
            <a:pPr>
              <a:buFont typeface="Arial" charset="0"/>
              <a:buChar char="•"/>
            </a:pPr>
            <a:r>
              <a:rPr lang="es-ES">
                <a:solidFill>
                  <a:srgbClr val="000099"/>
                </a:solidFill>
                <a:latin typeface="Arial" charset="0"/>
              </a:rPr>
              <a:t>Grafos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20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Ciclo semanal de aprendizaje</a:t>
            </a:r>
            <a:r>
              <a:rPr lang="es-ES_tradnl" sz="320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/>
            </a:r>
            <a:br>
              <a:rPr lang="es-ES_tradnl" sz="3200" smtClean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endParaRPr lang="es-ES_tradnl" sz="320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3555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1433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1434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6045E-96EC-42A5-9F83-C76CA49F94E3}" type="slidenum">
              <a:rPr lang="es-ES_tradnl"/>
              <a:pPr>
                <a:defRPr/>
              </a:pPr>
              <a:t>18</a:t>
            </a:fld>
            <a:endParaRPr lang="es-ES_tradnl"/>
          </a:p>
        </p:txBody>
      </p:sp>
      <p:grpSp>
        <p:nvGrpSpPr>
          <p:cNvPr id="23558" name="Group 4"/>
          <p:cNvGrpSpPr>
            <a:grpSpLocks noChangeAspect="1"/>
          </p:cNvGrpSpPr>
          <p:nvPr/>
        </p:nvGrpSpPr>
        <p:grpSpPr bwMode="auto">
          <a:xfrm>
            <a:off x="971550" y="1412875"/>
            <a:ext cx="7451725" cy="4445000"/>
            <a:chOff x="1701" y="5281"/>
            <a:chExt cx="8460" cy="5760"/>
          </a:xfrm>
        </p:grpSpPr>
        <p:sp>
          <p:nvSpPr>
            <p:cNvPr id="23562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701" y="5281"/>
              <a:ext cx="8460" cy="5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23563" name="Line 18"/>
            <p:cNvSpPr>
              <a:spLocks noChangeShapeType="1"/>
            </p:cNvSpPr>
            <p:nvPr/>
          </p:nvSpPr>
          <p:spPr bwMode="auto">
            <a:xfrm flipV="1">
              <a:off x="2242" y="5461"/>
              <a:ext cx="0" cy="4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23564" name="Rectangle 17"/>
            <p:cNvSpPr>
              <a:spLocks noChangeArrowheads="1"/>
            </p:cNvSpPr>
            <p:nvPr/>
          </p:nvSpPr>
          <p:spPr bwMode="auto">
            <a:xfrm>
              <a:off x="2242" y="6001"/>
              <a:ext cx="1259" cy="18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latin typeface="Arial" charset="0"/>
              </a:endParaRPr>
            </a:p>
          </p:txBody>
        </p:sp>
        <p:sp>
          <p:nvSpPr>
            <p:cNvPr id="23565" name="Rectangle 16"/>
            <p:cNvSpPr>
              <a:spLocks noChangeArrowheads="1"/>
            </p:cNvSpPr>
            <p:nvPr/>
          </p:nvSpPr>
          <p:spPr bwMode="auto">
            <a:xfrm>
              <a:off x="3501" y="7801"/>
              <a:ext cx="1800" cy="18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latin typeface="Arial" charset="0"/>
              </a:endParaRPr>
            </a:p>
          </p:txBody>
        </p:sp>
        <p:sp>
          <p:nvSpPr>
            <p:cNvPr id="23566" name="Rectangle 15"/>
            <p:cNvSpPr>
              <a:spLocks noChangeArrowheads="1"/>
            </p:cNvSpPr>
            <p:nvPr/>
          </p:nvSpPr>
          <p:spPr bwMode="auto">
            <a:xfrm>
              <a:off x="5301" y="6901"/>
              <a:ext cx="900" cy="18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latin typeface="Arial" charset="0"/>
              </a:endParaRPr>
            </a:p>
          </p:txBody>
        </p:sp>
        <p:sp>
          <p:nvSpPr>
            <p:cNvPr id="23567" name="Rectangle 14"/>
            <p:cNvSpPr>
              <a:spLocks noChangeArrowheads="1"/>
            </p:cNvSpPr>
            <p:nvPr/>
          </p:nvSpPr>
          <p:spPr bwMode="auto">
            <a:xfrm>
              <a:off x="6201" y="7801"/>
              <a:ext cx="1304" cy="1800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latin typeface="Arial" charset="0"/>
              </a:endParaRPr>
            </a:p>
          </p:txBody>
        </p:sp>
        <p:sp>
          <p:nvSpPr>
            <p:cNvPr id="23568" name="Line 12"/>
            <p:cNvSpPr>
              <a:spLocks noChangeShapeType="1"/>
            </p:cNvSpPr>
            <p:nvPr/>
          </p:nvSpPr>
          <p:spPr bwMode="auto">
            <a:xfrm>
              <a:off x="2242" y="7801"/>
              <a:ext cx="773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23569" name="Text Box 11"/>
            <p:cNvSpPr txBox="1">
              <a:spLocks noChangeArrowheads="1"/>
            </p:cNvSpPr>
            <p:nvPr/>
          </p:nvSpPr>
          <p:spPr bwMode="auto">
            <a:xfrm>
              <a:off x="2421" y="6541"/>
              <a:ext cx="1080" cy="108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000" b="1">
                  <a:latin typeface="Arial" charset="0"/>
                  <a:cs typeface="Arial" charset="0"/>
                </a:rPr>
                <a:t>Teoría</a:t>
              </a:r>
              <a:endParaRPr lang="es-ES_tradnl" sz="1100">
                <a:latin typeface="Arial" charset="0"/>
              </a:endParaRPr>
            </a:p>
            <a:p>
              <a:pPr eaLnBrk="0" hangingPunct="0"/>
              <a:r>
                <a:rPr lang="es-ES" sz="1000" b="1">
                  <a:latin typeface="Arial" charset="0"/>
                  <a:cs typeface="Arial" charset="0"/>
                </a:rPr>
                <a:t> (2h)</a:t>
              </a:r>
              <a:endParaRPr lang="es-ES_tradnl" sz="1100">
                <a:latin typeface="Arial" charset="0"/>
              </a:endParaRPr>
            </a:p>
            <a:p>
              <a:pPr eaLnBrk="0" hangingPunct="0"/>
              <a:endParaRPr lang="es-ES" sz="1800">
                <a:latin typeface="Arial" charset="0"/>
              </a:endParaRPr>
            </a:p>
          </p:txBody>
        </p:sp>
        <p:sp>
          <p:nvSpPr>
            <p:cNvPr id="23570" name="Text Box 10"/>
            <p:cNvSpPr txBox="1">
              <a:spLocks noChangeArrowheads="1"/>
            </p:cNvSpPr>
            <p:nvPr/>
          </p:nvSpPr>
          <p:spPr bwMode="auto">
            <a:xfrm>
              <a:off x="3681" y="8161"/>
              <a:ext cx="1440" cy="1080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000" b="1">
                  <a:latin typeface="Arial" charset="0"/>
                  <a:cs typeface="Arial" charset="0"/>
                </a:rPr>
                <a:t>Trabajo individual (3h)</a:t>
              </a:r>
              <a:endParaRPr lang="es-ES_tradnl" sz="1100">
                <a:latin typeface="Arial" charset="0"/>
              </a:endParaRPr>
            </a:p>
            <a:p>
              <a:pPr eaLnBrk="0" hangingPunct="0"/>
              <a:endParaRPr lang="es-ES" sz="1800">
                <a:latin typeface="Arial" charset="0"/>
              </a:endParaRPr>
            </a:p>
          </p:txBody>
        </p:sp>
        <p:sp>
          <p:nvSpPr>
            <p:cNvPr id="23571" name="Text Box 8"/>
            <p:cNvSpPr txBox="1">
              <a:spLocks noChangeArrowheads="1"/>
            </p:cNvSpPr>
            <p:nvPr/>
          </p:nvSpPr>
          <p:spPr bwMode="auto">
            <a:xfrm>
              <a:off x="6201" y="8161"/>
              <a:ext cx="1260" cy="1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000" b="1">
                  <a:latin typeface="Arial" charset="0"/>
                  <a:cs typeface="Arial" charset="0"/>
                </a:rPr>
                <a:t>Trabajo individual (1h)</a:t>
              </a:r>
              <a:endParaRPr lang="es-ES_tradnl" sz="1100">
                <a:latin typeface="Arial" charset="0"/>
              </a:endParaRPr>
            </a:p>
            <a:p>
              <a:pPr eaLnBrk="0" hangingPunct="0"/>
              <a:endParaRPr lang="es-ES" sz="1800">
                <a:latin typeface="Arial" charset="0"/>
              </a:endParaRPr>
            </a:p>
          </p:txBody>
        </p:sp>
        <p:sp>
          <p:nvSpPr>
            <p:cNvPr id="14359" name="Text Box 7"/>
            <p:cNvSpPr txBox="1">
              <a:spLocks noChangeArrowheads="1"/>
            </p:cNvSpPr>
            <p:nvPr/>
          </p:nvSpPr>
          <p:spPr bwMode="auto">
            <a:xfrm>
              <a:off x="2301" y="9842"/>
              <a:ext cx="2523" cy="4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ca-ES" sz="1600" dirty="0" err="1">
                  <a:latin typeface="Arial" pitchFamily="34" charset="0"/>
                  <a:cs typeface="Arial" pitchFamily="34" charset="0"/>
                </a:rPr>
                <a:t>Alumno</a:t>
              </a:r>
              <a:endParaRPr lang="ca-ES" sz="1800" dirty="0">
                <a:latin typeface="Arial" pitchFamily="34" charset="0"/>
              </a:endParaRPr>
            </a:p>
          </p:txBody>
        </p:sp>
        <p:sp>
          <p:nvSpPr>
            <p:cNvPr id="14360" name="Text Box 6"/>
            <p:cNvSpPr txBox="1">
              <a:spLocks noChangeArrowheads="1"/>
            </p:cNvSpPr>
            <p:nvPr/>
          </p:nvSpPr>
          <p:spPr bwMode="auto">
            <a:xfrm>
              <a:off x="2420" y="5281"/>
              <a:ext cx="2523" cy="4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ca-ES" sz="1600" dirty="0" err="1">
                  <a:latin typeface="Arial" pitchFamily="34" charset="0"/>
                  <a:cs typeface="Arial" pitchFamily="34" charset="0"/>
                </a:rPr>
                <a:t>Profesor</a:t>
              </a:r>
              <a:endParaRPr lang="ca-ES" sz="1800" dirty="0">
                <a:latin typeface="Arial" pitchFamily="34" charset="0"/>
              </a:endParaRPr>
            </a:p>
          </p:txBody>
        </p:sp>
        <p:sp>
          <p:nvSpPr>
            <p:cNvPr id="23574" name="Text Box 5"/>
            <p:cNvSpPr txBox="1">
              <a:spLocks noChangeArrowheads="1"/>
            </p:cNvSpPr>
            <p:nvPr/>
          </p:nvSpPr>
          <p:spPr bwMode="auto">
            <a:xfrm>
              <a:off x="5301" y="6901"/>
              <a:ext cx="1440" cy="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s-ES" sz="1000" b="1">
                  <a:latin typeface="Arial" charset="0"/>
                  <a:cs typeface="Arial" charset="0"/>
                </a:rPr>
                <a:t>Sesiones</a:t>
              </a:r>
              <a:endParaRPr lang="es-ES_tradnl" sz="1100">
                <a:latin typeface="Arial" charset="0"/>
              </a:endParaRPr>
            </a:p>
            <a:p>
              <a:pPr eaLnBrk="0" hangingPunct="0"/>
              <a:r>
                <a:rPr lang="es-ES" sz="1000" b="1">
                  <a:latin typeface="Arial" charset="0"/>
                  <a:cs typeface="Arial" charset="0"/>
                </a:rPr>
                <a:t> (2h)</a:t>
              </a:r>
              <a:endParaRPr lang="es-ES_tradnl" sz="1100">
                <a:latin typeface="Arial" charset="0"/>
              </a:endParaRPr>
            </a:p>
            <a:p>
              <a:pPr eaLnBrk="0" hangingPunct="0"/>
              <a:endParaRPr lang="es-ES" sz="1800">
                <a:latin typeface="Arial" charset="0"/>
              </a:endParaRPr>
            </a:p>
          </p:txBody>
        </p:sp>
      </p:grpSp>
      <p:sp>
        <p:nvSpPr>
          <p:cNvPr id="23559" name="Rectangle 22"/>
          <p:cNvSpPr>
            <a:spLocks noChangeArrowheads="1"/>
          </p:cNvSpPr>
          <p:nvPr/>
        </p:nvSpPr>
        <p:spPr bwMode="auto">
          <a:xfrm>
            <a:off x="0" y="1416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sz="1800">
              <a:latin typeface="Arial" charset="0"/>
            </a:endParaRPr>
          </a:p>
        </p:txBody>
      </p:sp>
      <p:sp>
        <p:nvSpPr>
          <p:cNvPr id="23560" name="Rectangle 23"/>
          <p:cNvSpPr>
            <a:spLocks noChangeArrowheads="1"/>
          </p:cNvSpPr>
          <p:nvPr/>
        </p:nvSpPr>
        <p:spPr bwMode="auto">
          <a:xfrm>
            <a:off x="0" y="1400175"/>
            <a:ext cx="18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>
              <a:latin typeface="Arial" charset="0"/>
            </a:endParaRPr>
          </a:p>
        </p:txBody>
      </p:sp>
      <p:sp>
        <p:nvSpPr>
          <p:cNvPr id="23561" name="21 CuadroTexto"/>
          <p:cNvSpPr txBox="1">
            <a:spLocks noChangeArrowheads="1"/>
          </p:cNvSpPr>
          <p:nvPr/>
        </p:nvSpPr>
        <p:spPr bwMode="auto">
          <a:xfrm>
            <a:off x="714375" y="5286375"/>
            <a:ext cx="77866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a-ES" dirty="0"/>
              <a:t>Se </a:t>
            </a:r>
            <a:r>
              <a:rPr lang="ca-ES" dirty="0" err="1"/>
              <a:t>haran</a:t>
            </a:r>
            <a:r>
              <a:rPr lang="ca-ES" dirty="0"/>
              <a:t> </a:t>
            </a:r>
            <a:r>
              <a:rPr lang="ca-ES" dirty="0" smtClean="0"/>
              <a:t>dos/tres </a:t>
            </a:r>
            <a:r>
              <a:rPr lang="ca-ES" dirty="0" err="1"/>
              <a:t>cuestionarios</a:t>
            </a:r>
            <a:r>
              <a:rPr lang="ca-ES" dirty="0"/>
              <a:t> sobre el </a:t>
            </a:r>
            <a:r>
              <a:rPr lang="ca-ES" dirty="0" err="1"/>
              <a:t>tiempo</a:t>
            </a:r>
            <a:r>
              <a:rPr lang="ca-ES" dirty="0"/>
              <a:t> </a:t>
            </a:r>
            <a:r>
              <a:rPr lang="ca-ES" dirty="0" err="1"/>
              <a:t>semanal</a:t>
            </a:r>
            <a:r>
              <a:rPr lang="ca-ES" dirty="0"/>
              <a:t> </a:t>
            </a:r>
            <a:r>
              <a:rPr lang="ca-ES" dirty="0" err="1"/>
              <a:t>dedicado</a:t>
            </a:r>
            <a:r>
              <a:rPr lang="ca-ES" dirty="0"/>
              <a:t> a la </a:t>
            </a:r>
            <a:r>
              <a:rPr lang="ca-ES" dirty="0" err="1"/>
              <a:t>asignatura</a:t>
            </a:r>
            <a:r>
              <a:rPr lang="ca-ES" dirty="0"/>
              <a:t> a través del Campus Virtual.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329238"/>
            <a:ext cx="8183563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40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¿</a:t>
            </a: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Cómo se evaluará la asignatura?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692696"/>
            <a:ext cx="8183562" cy="4899025"/>
          </a:xfrm>
        </p:spPr>
        <p:txBody>
          <a:bodyPr/>
          <a:lstStyle/>
          <a:p>
            <a:pPr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r>
              <a:rPr lang="es-ES" sz="1800" dirty="0" smtClean="0">
                <a:solidFill>
                  <a:srgbClr val="000099"/>
                </a:solidFill>
                <a:latin typeface="Arial" charset="0"/>
              </a:rPr>
              <a:t>Respecto las actividades teóricas, habrá dos exámenes parciales cuya evaluación será la promedia de las notas de los parciales: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endParaRPr lang="es-ES" sz="1800" dirty="0" smtClean="0">
              <a:solidFill>
                <a:srgbClr val="000099"/>
              </a:solidFill>
              <a:latin typeface="Arial" charset="0"/>
            </a:endParaRP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r>
              <a:rPr lang="es-ES" sz="1800" dirty="0" smtClean="0">
                <a:solidFill>
                  <a:srgbClr val="000099"/>
                </a:solidFill>
                <a:latin typeface="Arial" charset="0"/>
              </a:rPr>
              <a:t>NP=(NP1 + NP2)/2.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endParaRPr lang="es-ES" sz="18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r>
              <a:rPr lang="es-ES" sz="1800" dirty="0" smtClean="0">
                <a:solidFill>
                  <a:srgbClr val="000099"/>
                </a:solidFill>
                <a:latin typeface="Arial" charset="0"/>
              </a:rPr>
              <a:t>La parte práctica estará basada en varias entregas de trabajos prácticos en las sesiones de ordenador. La nota práctica será la promedia de las evaluaciones de las sesiones: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endParaRPr lang="es-ES" sz="1800" dirty="0" smtClean="0">
              <a:solidFill>
                <a:srgbClr val="000099"/>
              </a:solidFill>
              <a:latin typeface="Arial" charset="0"/>
            </a:endParaRP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r>
              <a:rPr lang="es-ES" sz="1800" dirty="0" smtClean="0">
                <a:solidFill>
                  <a:srgbClr val="000099"/>
                </a:solidFill>
                <a:latin typeface="Arial" charset="0"/>
              </a:rPr>
              <a:t>NS=(NS1+NS2+…NSN)/N.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endParaRPr lang="es-ES" sz="18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None/>
            </a:pPr>
            <a:endParaRPr lang="es-ES" sz="18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r>
              <a:rPr lang="es-ES" sz="1800" dirty="0" smtClean="0">
                <a:solidFill>
                  <a:srgbClr val="000099"/>
                </a:solidFill>
                <a:latin typeface="Arial" charset="0"/>
              </a:rPr>
              <a:t>La nota de la evaluación continuada será: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endParaRPr lang="es-ES" sz="1800" dirty="0" smtClean="0">
              <a:solidFill>
                <a:srgbClr val="000099"/>
              </a:solidFill>
              <a:latin typeface="Arial" charset="0"/>
            </a:endParaRP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r>
              <a:rPr lang="es-ES" sz="1800" dirty="0" smtClean="0">
                <a:solidFill>
                  <a:srgbClr val="000099"/>
                </a:solidFill>
                <a:latin typeface="Arial" charset="0"/>
              </a:rPr>
              <a:t>NEC=a*</a:t>
            </a:r>
            <a:r>
              <a:rPr lang="es-ES" sz="1800" dirty="0" err="1" smtClean="0">
                <a:solidFill>
                  <a:srgbClr val="000099"/>
                </a:solidFill>
                <a:latin typeface="Arial" charset="0"/>
              </a:rPr>
              <a:t>NP+b</a:t>
            </a:r>
            <a:r>
              <a:rPr lang="es-ES" sz="1800" dirty="0" smtClean="0">
                <a:solidFill>
                  <a:srgbClr val="000099"/>
                </a:solidFill>
                <a:latin typeface="Arial" charset="0"/>
              </a:rPr>
              <a:t>*NS, si NP&gt;=4 y NS&gt;=4, donde a=0.6 y b=0.4.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None/>
            </a:pPr>
            <a:endParaRPr lang="es-ES" sz="18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None/>
            </a:pPr>
            <a:endParaRPr lang="es-ES" sz="18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r>
              <a:rPr lang="es-ES" sz="1800" dirty="0" smtClean="0">
                <a:solidFill>
                  <a:srgbClr val="000099"/>
                </a:solidFill>
                <a:latin typeface="Arial" charset="0"/>
              </a:rPr>
              <a:t>Examen final: El examen tendrá parte teórica (ET) y parte </a:t>
            </a:r>
            <a:r>
              <a:rPr lang="es-ES" sz="1800" dirty="0" err="1" smtClean="0">
                <a:solidFill>
                  <a:srgbClr val="000099"/>
                </a:solidFill>
                <a:latin typeface="Arial" charset="0"/>
              </a:rPr>
              <a:t>pràctica</a:t>
            </a:r>
            <a:r>
              <a:rPr lang="es-ES" sz="1800" dirty="0" smtClean="0">
                <a:solidFill>
                  <a:srgbClr val="000099"/>
                </a:solidFill>
                <a:latin typeface="Arial" charset="0"/>
              </a:rPr>
              <a:t> (EP). La nota del examen será: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endParaRPr lang="es-ES" sz="1800" dirty="0" smtClean="0">
              <a:solidFill>
                <a:srgbClr val="000099"/>
              </a:solidFill>
              <a:latin typeface="Arial" charset="0"/>
            </a:endParaRP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r>
              <a:rPr lang="es-ES" sz="1800" dirty="0" smtClean="0">
                <a:solidFill>
                  <a:srgbClr val="000099"/>
                </a:solidFill>
                <a:latin typeface="Arial" charset="0"/>
              </a:rPr>
              <a:t> NE= a*</a:t>
            </a:r>
            <a:r>
              <a:rPr lang="es-ES" sz="1800" dirty="0" err="1" smtClean="0">
                <a:solidFill>
                  <a:srgbClr val="000099"/>
                </a:solidFill>
                <a:latin typeface="Arial" charset="0"/>
              </a:rPr>
              <a:t>ET+b</a:t>
            </a:r>
            <a:r>
              <a:rPr lang="es-ES" sz="1800" dirty="0" smtClean="0">
                <a:solidFill>
                  <a:srgbClr val="000099"/>
                </a:solidFill>
                <a:latin typeface="Arial" charset="0"/>
              </a:rPr>
              <a:t>*EP, donde ET&gt;=4 y EP&gt;=4.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endParaRPr lang="es-ES" sz="18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r>
              <a:rPr lang="es-ES" sz="1800" dirty="0" smtClean="0">
                <a:solidFill>
                  <a:srgbClr val="000099"/>
                </a:solidFill>
                <a:latin typeface="Arial" charset="0"/>
              </a:rPr>
              <a:t> La nota final será: 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endParaRPr lang="es-ES" sz="1800" dirty="0" smtClean="0">
              <a:solidFill>
                <a:srgbClr val="000099"/>
              </a:solidFill>
              <a:latin typeface="Arial" charset="0"/>
            </a:endParaRP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r>
              <a:rPr lang="es-ES" sz="1800" dirty="0" smtClean="0">
                <a:solidFill>
                  <a:srgbClr val="000099"/>
                </a:solidFill>
                <a:latin typeface="Arial" charset="0"/>
              </a:rPr>
              <a:t>NF=</a:t>
            </a:r>
            <a:r>
              <a:rPr lang="es-ES" sz="1800" dirty="0" err="1" smtClean="0">
                <a:solidFill>
                  <a:srgbClr val="000099"/>
                </a:solidFill>
                <a:latin typeface="Arial" charset="0"/>
              </a:rPr>
              <a:t>max</a:t>
            </a:r>
            <a:r>
              <a:rPr lang="es-ES" sz="1800" dirty="0" smtClean="0">
                <a:solidFill>
                  <a:srgbClr val="000099"/>
                </a:solidFill>
                <a:latin typeface="Arial" charset="0"/>
              </a:rPr>
              <a:t>(NEC, NE).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None/>
            </a:pPr>
            <a:endParaRPr lang="ca-ES" sz="1800" dirty="0" smtClean="0">
              <a:solidFill>
                <a:srgbClr val="000099"/>
              </a:solidFill>
              <a:latin typeface="Arial" charset="0"/>
            </a:endParaRPr>
          </a:p>
          <a:p>
            <a:pPr lvl="2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endParaRPr lang="ca-ES" sz="1800" dirty="0" smtClean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4580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sp>
        <p:nvSpPr>
          <p:cNvPr id="1638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1638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275B1-1A59-4EE7-B5A2-A44488FEA321}" type="slidenum">
              <a:rPr lang="es-ES_tradnl"/>
              <a:pPr>
                <a:defRPr/>
              </a:pPr>
              <a:t>19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Profesores</a:t>
            </a:r>
            <a:endParaRPr lang="es-E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613275"/>
          </a:xfrm>
        </p:spPr>
        <p:txBody>
          <a:bodyPr>
            <a:normAutofit fontScale="925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>
                <a:solidFill>
                  <a:srgbClr val="000099"/>
                </a:solidFill>
              </a:rPr>
              <a:t>Teoría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" dirty="0" smtClean="0">
              <a:solidFill>
                <a:srgbClr val="000099"/>
              </a:solidFill>
            </a:endParaRP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" dirty="0" err="1" smtClean="0">
                <a:solidFill>
                  <a:srgbClr val="000099"/>
                </a:solidFill>
              </a:rPr>
              <a:t>Petia</a:t>
            </a:r>
            <a:r>
              <a:rPr lang="es-ES" dirty="0" smtClean="0">
                <a:solidFill>
                  <a:srgbClr val="000099"/>
                </a:solidFill>
              </a:rPr>
              <a:t> </a:t>
            </a:r>
            <a:r>
              <a:rPr lang="es-ES" dirty="0" err="1" smtClean="0">
                <a:solidFill>
                  <a:srgbClr val="000099"/>
                </a:solidFill>
              </a:rPr>
              <a:t>Ivanova</a:t>
            </a:r>
            <a:r>
              <a:rPr lang="es-ES" dirty="0" smtClean="0">
                <a:solidFill>
                  <a:srgbClr val="000099"/>
                </a:solidFill>
              </a:rPr>
              <a:t> </a:t>
            </a:r>
            <a:r>
              <a:rPr lang="es-ES" dirty="0" err="1" smtClean="0">
                <a:solidFill>
                  <a:srgbClr val="000099"/>
                </a:solidFill>
              </a:rPr>
              <a:t>Radeva</a:t>
            </a:r>
            <a:r>
              <a:rPr lang="es-ES" dirty="0" smtClean="0">
                <a:solidFill>
                  <a:srgbClr val="000099"/>
                </a:solidFill>
              </a:rPr>
              <a:t> (petia.ivanova@ub.edu)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" dirty="0" smtClean="0">
                <a:solidFill>
                  <a:srgbClr val="000099"/>
                </a:solidFill>
              </a:rPr>
              <a:t>Tutorías: martes de 15 a 17h, 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" dirty="0" smtClean="0">
                <a:solidFill>
                  <a:srgbClr val="000099"/>
                </a:solidFill>
              </a:rPr>
              <a:t>Despacho (2) al II piso, al lado de IMUB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s-ES" dirty="0" smtClean="0">
              <a:solidFill>
                <a:srgbClr val="000099"/>
              </a:solidFill>
            </a:endParaRP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s-ES" dirty="0" smtClean="0">
              <a:solidFill>
                <a:srgbClr val="000099"/>
              </a:solidFill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>
                <a:solidFill>
                  <a:srgbClr val="000099"/>
                </a:solidFill>
              </a:rPr>
              <a:t>Prácticas 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 pitchFamily="34" charset="0"/>
              <a:buNone/>
              <a:defRPr/>
            </a:pPr>
            <a:endParaRPr lang="es-ES" dirty="0" smtClean="0">
              <a:solidFill>
                <a:srgbClr val="000099"/>
              </a:solidFill>
            </a:endParaRP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" dirty="0" smtClean="0">
                <a:solidFill>
                  <a:srgbClr val="000099"/>
                </a:solidFill>
              </a:rPr>
              <a:t>María </a:t>
            </a:r>
            <a:r>
              <a:rPr lang="es-ES" dirty="0" err="1" smtClean="0">
                <a:solidFill>
                  <a:srgbClr val="000099"/>
                </a:solidFill>
              </a:rPr>
              <a:t>Salamó</a:t>
            </a:r>
            <a:r>
              <a:rPr lang="es-ES" dirty="0" smtClean="0">
                <a:solidFill>
                  <a:srgbClr val="000099"/>
                </a:solidFill>
              </a:rPr>
              <a:t> &lt;maria@maia.ub.es&gt;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s-ES" dirty="0" smtClean="0">
              <a:solidFill>
                <a:srgbClr val="000099"/>
              </a:solidFill>
            </a:endParaRP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" dirty="0" smtClean="0">
                <a:solidFill>
                  <a:srgbClr val="000099"/>
                </a:solidFill>
              </a:rPr>
              <a:t>Oscar </a:t>
            </a:r>
            <a:r>
              <a:rPr lang="es-ES" dirty="0" err="1" smtClean="0">
                <a:solidFill>
                  <a:srgbClr val="000099"/>
                </a:solidFill>
              </a:rPr>
              <a:t>Amoròs</a:t>
            </a:r>
            <a:r>
              <a:rPr lang="es-ES" dirty="0" smtClean="0">
                <a:solidFill>
                  <a:srgbClr val="000099"/>
                </a:solidFill>
              </a:rPr>
              <a:t> &lt;oscaramoros@ub.edu&gt;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s-ES" dirty="0" smtClean="0">
              <a:solidFill>
                <a:srgbClr val="000099"/>
              </a:solidFill>
            </a:endParaRP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s-ES" dirty="0" smtClean="0">
                <a:solidFill>
                  <a:srgbClr val="000099"/>
                </a:solidFill>
              </a:rPr>
              <a:t>Alejandro Cabello &lt;alejandro.cabello89@gmail.com&gt;</a:t>
            </a:r>
            <a:endParaRPr lang="es-ES" dirty="0">
              <a:solidFill>
                <a:srgbClr val="000099"/>
              </a:solidFill>
            </a:endParaRPr>
          </a:p>
        </p:txBody>
      </p:sp>
      <p:sp>
        <p:nvSpPr>
          <p:cNvPr id="7172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7D1DE-CC61-4E68-8F94-4D1F63E493DE}" type="slidenum">
              <a:rPr lang="es-ES_tradnl"/>
              <a:pPr>
                <a:defRPr/>
              </a:pPr>
              <a:t>2</a:t>
            </a:fld>
            <a:endParaRPr lang="es-ES_tradnl"/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692150"/>
            <a:ext cx="928688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329238"/>
            <a:ext cx="8183563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40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¿</a:t>
            </a: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Cómo se evaluará la asignatura?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-108520" y="260648"/>
            <a:ext cx="8928992" cy="4899025"/>
          </a:xfrm>
        </p:spPr>
        <p:txBody>
          <a:bodyPr/>
          <a:lstStyle/>
          <a:p>
            <a:pPr lvl="2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endParaRPr lang="es-ES_tradnl" sz="1800" dirty="0" smtClean="0">
              <a:solidFill>
                <a:srgbClr val="000099"/>
              </a:solidFill>
              <a:latin typeface="Arial" charset="0"/>
            </a:endParaRPr>
          </a:p>
          <a:p>
            <a:pPr lvl="2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endParaRPr lang="es-ES_tradnl" sz="1800" dirty="0" smtClean="0">
              <a:solidFill>
                <a:srgbClr val="000099"/>
              </a:solidFill>
              <a:latin typeface="Arial" charset="0"/>
            </a:endParaRP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r>
              <a:rPr lang="es-ES" sz="2000" dirty="0" smtClean="0">
                <a:solidFill>
                  <a:srgbClr val="000099"/>
                </a:solidFill>
                <a:latin typeface="Arial" charset="0"/>
              </a:rPr>
              <a:t>a) Las prácticas no son recuperables. Una práctica no presentada tiene una nota 0.</a:t>
            </a: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endParaRPr lang="es-ES" sz="2000" dirty="0" smtClean="0">
              <a:solidFill>
                <a:srgbClr val="000099"/>
              </a:solidFill>
              <a:latin typeface="Arial" charset="0"/>
            </a:endParaRP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r>
              <a:rPr lang="es-ES" sz="2000" dirty="0" smtClean="0">
                <a:solidFill>
                  <a:srgbClr val="000099"/>
                </a:solidFill>
                <a:latin typeface="Arial" charset="0"/>
              </a:rPr>
              <a:t>b) Un No presentado en la evaluación continuada es cuando no se ha presentado ninguna práctica ni se ha hecho ningún parcial.</a:t>
            </a: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endParaRPr lang="es-ES" sz="2000" dirty="0" smtClean="0">
              <a:solidFill>
                <a:srgbClr val="000099"/>
              </a:solidFill>
              <a:latin typeface="Arial" charset="0"/>
            </a:endParaRP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r>
              <a:rPr lang="es-ES" sz="2000" dirty="0" smtClean="0">
                <a:solidFill>
                  <a:srgbClr val="000099"/>
                </a:solidFill>
                <a:latin typeface="Arial" charset="0"/>
              </a:rPr>
              <a:t>c) Las notas no se guardan de un año para otro.</a:t>
            </a: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endParaRPr lang="es-ES" sz="2000" dirty="0" smtClean="0">
              <a:solidFill>
                <a:srgbClr val="000099"/>
              </a:solidFill>
              <a:latin typeface="Arial" charset="0"/>
            </a:endParaRP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r>
              <a:rPr lang="es-ES" sz="2000" dirty="0" smtClean="0">
                <a:solidFill>
                  <a:srgbClr val="000099"/>
                </a:solidFill>
                <a:latin typeface="Arial" charset="0"/>
              </a:rPr>
              <a:t>d) Si se suspende alguna de las partes de actividades (teoría o prácticas) en la evaluación continuada durante el semestre, se ha de hacer el examen entero; no se guarda la parte aprobada.</a:t>
            </a: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endParaRPr lang="es-ES" sz="2000" dirty="0" smtClean="0">
              <a:solidFill>
                <a:srgbClr val="000099"/>
              </a:solidFill>
              <a:latin typeface="Arial" charset="0"/>
            </a:endParaRP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r>
              <a:rPr lang="es-ES" sz="2000" dirty="0" smtClean="0">
                <a:solidFill>
                  <a:srgbClr val="000099"/>
                </a:solidFill>
                <a:latin typeface="Arial" charset="0"/>
              </a:rPr>
              <a:t>e) Algunas de las prácticas serán prácticas evaluables, donde durante la sesión se entregan ejercicios y sus soluciones se han de entregar al final de la sesión.</a:t>
            </a: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endParaRPr lang="es-ES" sz="2000" dirty="0" smtClean="0">
              <a:solidFill>
                <a:srgbClr val="000099"/>
              </a:solidFill>
              <a:latin typeface="Arial" charset="0"/>
            </a:endParaRP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r>
              <a:rPr lang="es-ES" sz="2000" dirty="0" smtClean="0">
                <a:solidFill>
                  <a:srgbClr val="000099"/>
                </a:solidFill>
                <a:latin typeface="Arial" charset="0"/>
              </a:rPr>
              <a:t>f) Los estudiantes que hacen la reevaluación renuncian la nota anterior obtenida.</a:t>
            </a: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endParaRPr lang="es-ES_tradnl" sz="2000" dirty="0" smtClean="0">
              <a:solidFill>
                <a:srgbClr val="000099"/>
              </a:solidFill>
              <a:latin typeface="Arial" charset="0"/>
            </a:endParaRP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r>
              <a:rPr lang="es-ES_tradnl" sz="2000" dirty="0" smtClean="0">
                <a:solidFill>
                  <a:srgbClr val="000099"/>
                </a:solidFill>
                <a:latin typeface="Arial" charset="0"/>
              </a:rPr>
              <a:t>Re-evaluación: </a:t>
            </a:r>
            <a:r>
              <a:rPr lang="es-ES" sz="2000" dirty="0" smtClean="0">
                <a:solidFill>
                  <a:srgbClr val="000099"/>
                </a:solidFill>
                <a:latin typeface="Arial" charset="0"/>
              </a:rPr>
              <a:t>Un alumno tiene derecho de ir al examen de reevaluación si NF&gt;=3.5. </a:t>
            </a: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endParaRPr lang="es-ES" sz="2000" dirty="0" smtClean="0">
              <a:solidFill>
                <a:srgbClr val="000099"/>
              </a:solidFill>
              <a:latin typeface="Arial" charset="0"/>
            </a:endParaRPr>
          </a:p>
          <a:p>
            <a:pPr lvl="2" eaLnBrk="1" hangingPunct="1">
              <a:lnSpc>
                <a:spcPct val="70000"/>
              </a:lnSpc>
              <a:spcBef>
                <a:spcPct val="0"/>
              </a:spcBef>
              <a:buFont typeface="Arial" charset="0"/>
              <a:buChar char="•"/>
            </a:pPr>
            <a:r>
              <a:rPr lang="es-ES" sz="1800" dirty="0" smtClean="0">
                <a:solidFill>
                  <a:srgbClr val="000099"/>
                </a:solidFill>
                <a:latin typeface="Arial" charset="0"/>
              </a:rPr>
              <a:t>El examen de reevaluación tendrá parte teórica (RT) y </a:t>
            </a:r>
            <a:r>
              <a:rPr lang="es-ES" sz="1800" dirty="0" err="1" smtClean="0">
                <a:solidFill>
                  <a:srgbClr val="000099"/>
                </a:solidFill>
                <a:latin typeface="Arial" charset="0"/>
              </a:rPr>
              <a:t>pràctica</a:t>
            </a:r>
            <a:r>
              <a:rPr lang="es-ES" sz="1800" dirty="0" smtClean="0">
                <a:solidFill>
                  <a:srgbClr val="000099"/>
                </a:solidFill>
                <a:latin typeface="Arial" charset="0"/>
              </a:rPr>
              <a:t> (RP) y la nota final de la asignatura sería: NF=a*</a:t>
            </a:r>
            <a:r>
              <a:rPr lang="es-ES" sz="1800" dirty="0" err="1" smtClean="0">
                <a:solidFill>
                  <a:srgbClr val="000099"/>
                </a:solidFill>
                <a:latin typeface="Arial" charset="0"/>
              </a:rPr>
              <a:t>RT+b</a:t>
            </a:r>
            <a:r>
              <a:rPr lang="es-ES" sz="1800" dirty="0" smtClean="0">
                <a:solidFill>
                  <a:srgbClr val="000099"/>
                </a:solidFill>
                <a:latin typeface="Arial" charset="0"/>
              </a:rPr>
              <a:t>*RP.</a:t>
            </a: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None/>
            </a:pPr>
            <a:endParaRPr lang="es-ES_tradnl" sz="2000" dirty="0" smtClean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5604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  <p:sp>
        <p:nvSpPr>
          <p:cNvPr id="1638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1638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BF2D5-DD5F-47B1-94E3-85CD69209C46}" type="slidenum">
              <a:rPr lang="es-ES_tradnl"/>
              <a:pPr>
                <a:defRPr/>
              </a:pPr>
              <a:t>20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Evaluación única</a:t>
            </a:r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" sz="1800" b="1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La evaluación única consistirá en realizar una única prueba vía un examen final.</a:t>
            </a:r>
          </a:p>
          <a:p>
            <a:pPr eaLnBrk="1" hangingPunct="1">
              <a:buFontTx/>
              <a:buNone/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Examen final: El examen tendrá parte teórica (ET) y parte práctica (EP). </a:t>
            </a:r>
          </a:p>
          <a:p>
            <a:pPr eaLnBrk="1" hangingPunct="1">
              <a:buFontTx/>
              <a:buNone/>
            </a:pPr>
            <a:endParaRPr lang="es-ES" sz="1800" b="1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La nota del examen será la nota final de la asignatura:</a:t>
            </a:r>
          </a:p>
          <a:p>
            <a:pPr algn="ctr" eaLnBrk="1" hangingPunct="1">
              <a:buFontTx/>
              <a:buNone/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NF= a*</a:t>
            </a:r>
            <a:r>
              <a:rPr lang="es-ES" sz="1800" b="1" dirty="0" err="1" smtClean="0">
                <a:solidFill>
                  <a:srgbClr val="000099"/>
                </a:solidFill>
                <a:latin typeface="Arial" charset="0"/>
              </a:rPr>
              <a:t>ET+b</a:t>
            </a: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*EP, donde ET&gt;=4 y EP&gt;=4, a*0.6 y b=0.4.</a:t>
            </a:r>
          </a:p>
          <a:p>
            <a:pPr eaLnBrk="1" hangingPunct="1">
              <a:buFontTx/>
              <a:buNone/>
            </a:pPr>
            <a:endParaRPr lang="es-ES" sz="1800" b="1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Reevaluación: Un alumno tiene derecho de ir al examen de reevaluación si NF&gt;=3.5. El examen de reevaluación tendrá parte teórica (RT) y </a:t>
            </a:r>
            <a:r>
              <a:rPr lang="es-ES" sz="1800" b="1" dirty="0" err="1" smtClean="0">
                <a:solidFill>
                  <a:srgbClr val="000099"/>
                </a:solidFill>
                <a:latin typeface="Arial" charset="0"/>
              </a:rPr>
              <a:t>pràctica</a:t>
            </a: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 (RP). La nota final de la asignatura  será:</a:t>
            </a:r>
          </a:p>
          <a:p>
            <a:pPr algn="ctr" eaLnBrk="1" hangingPunct="1">
              <a:buFontTx/>
              <a:buNone/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NF=a*</a:t>
            </a:r>
            <a:r>
              <a:rPr lang="es-ES" sz="1800" b="1" dirty="0" err="1" smtClean="0">
                <a:solidFill>
                  <a:srgbClr val="000099"/>
                </a:solidFill>
                <a:latin typeface="Arial" charset="0"/>
              </a:rPr>
              <a:t>RT+b</a:t>
            </a: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*RP.</a:t>
            </a:r>
          </a:p>
          <a:p>
            <a:pPr eaLnBrk="1" hangingPunct="1">
              <a:buFontTx/>
              <a:buNone/>
            </a:pPr>
            <a:endParaRPr lang="es-ES" sz="1800" b="1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Nota: Los estudiantes que hacen la reevaluación renuncian la nota anterior obtenida.</a:t>
            </a:r>
          </a:p>
          <a:p>
            <a:pPr eaLnBrk="1" hangingPunct="1">
              <a:buFontTx/>
              <a:buNone/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 </a:t>
            </a:r>
            <a:endParaRPr lang="es-ES" sz="1800" dirty="0" smtClean="0">
              <a:latin typeface="Arial" charset="0"/>
            </a:endParaRPr>
          </a:p>
          <a:p>
            <a:pPr eaLnBrk="1" hangingPunct="1"/>
            <a:endParaRPr lang="es-ES" sz="1200" dirty="0" smtClean="0">
              <a:latin typeface="Arial" charset="0"/>
            </a:endParaRPr>
          </a:p>
        </p:txBody>
      </p:sp>
      <p:sp>
        <p:nvSpPr>
          <p:cNvPr id="26628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19461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1946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E3AA1-445B-4B6C-831F-85F4E78C5B31}" type="slidenum">
              <a:rPr lang="es-ES_tradnl"/>
              <a:pPr>
                <a:defRPr/>
              </a:pPr>
              <a:t>21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547211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a-ES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Bibliografía</a:t>
            </a:r>
            <a:r>
              <a:rPr lang="ca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ca-ES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básica</a:t>
            </a:r>
            <a:endParaRPr lang="es-ES_tradnl" dirty="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857250"/>
            <a:ext cx="5728692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Problem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Solving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with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Algorithms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and Data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Structures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, Miller B.,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Ranum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D., Franklin,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Beedle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&amp;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Associates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Incorporated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, 2006.</a:t>
            </a:r>
          </a:p>
          <a:p>
            <a:pPr eaLnBrk="1" hangingPunct="1">
              <a:lnSpc>
                <a:spcPct val="80000"/>
              </a:lnSpc>
            </a:pP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http://interactivepython.org/courselib/static/pythonds/Introduction/introduction.html#objectives</a:t>
            </a:r>
          </a:p>
          <a:p>
            <a:pPr eaLnBrk="1" hangingPunct="1">
              <a:lnSpc>
                <a:spcPct val="80000"/>
              </a:lnSpc>
            </a:pPr>
            <a:endParaRPr lang="ca-ES" sz="14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Fundamentals of data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structures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in C++. 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E.Horowitz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, S.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Sahani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, D.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Mehta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. Computer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Science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Press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, 1995 </a:t>
            </a:r>
          </a:p>
          <a:p>
            <a:pPr eaLnBrk="1" hangingPunct="1">
              <a:lnSpc>
                <a:spcPct val="80000"/>
              </a:lnSpc>
            </a:pPr>
            <a:endParaRPr lang="ca-ES" sz="14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4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s-ES_tradnl" sz="1400" dirty="0" err="1" smtClean="0">
                <a:solidFill>
                  <a:srgbClr val="000099"/>
                </a:solidFill>
                <a:latin typeface="Arial" charset="0"/>
              </a:rPr>
              <a:t>Introduction</a:t>
            </a:r>
            <a:r>
              <a:rPr lang="es-ES_tradnl" sz="1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s-ES_tradnl" sz="1400" dirty="0" err="1" smtClean="0">
                <a:solidFill>
                  <a:srgbClr val="000099"/>
                </a:solidFill>
                <a:latin typeface="Arial" charset="0"/>
              </a:rPr>
              <a:t>to</a:t>
            </a:r>
            <a:r>
              <a:rPr lang="es-ES_tradnl" sz="1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s-ES_tradnl" sz="1400" dirty="0" err="1" smtClean="0">
                <a:solidFill>
                  <a:srgbClr val="000099"/>
                </a:solidFill>
                <a:latin typeface="Arial" charset="0"/>
              </a:rPr>
              <a:t>Algorithms</a:t>
            </a:r>
            <a:r>
              <a:rPr lang="es-ES_tradnl" sz="1400" dirty="0" smtClean="0">
                <a:solidFill>
                  <a:srgbClr val="000099"/>
                </a:solidFill>
                <a:latin typeface="Arial" charset="0"/>
              </a:rPr>
              <a:t>, </a:t>
            </a:r>
            <a:r>
              <a:rPr lang="es-ES_tradnl" sz="1400" dirty="0" err="1" smtClean="0">
                <a:solidFill>
                  <a:srgbClr val="000099"/>
                </a:solidFill>
                <a:latin typeface="Arial" charset="0"/>
              </a:rPr>
              <a:t>Second</a:t>
            </a:r>
            <a:r>
              <a:rPr lang="es-ES_tradnl" sz="1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s-ES_tradnl" sz="1400" dirty="0" err="1" smtClean="0">
                <a:solidFill>
                  <a:srgbClr val="000099"/>
                </a:solidFill>
                <a:latin typeface="Arial" charset="0"/>
              </a:rPr>
              <a:t>Edition</a:t>
            </a:r>
            <a:r>
              <a:rPr lang="es-ES_tradnl" sz="1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s-ES_tradnl" sz="1400" dirty="0" err="1" smtClean="0">
                <a:solidFill>
                  <a:srgbClr val="000099"/>
                </a:solidFill>
                <a:latin typeface="Arial" charset="0"/>
              </a:rPr>
              <a:t>by</a:t>
            </a:r>
            <a:r>
              <a:rPr lang="es-ES_tradnl" sz="1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s-ES_tradnl" sz="1400" dirty="0" smtClean="0">
                <a:solidFill>
                  <a:srgbClr val="000099"/>
                </a:solidFill>
                <a:latin typeface="Arial" charset="0"/>
                <a:hlinkClick r:id="rId3"/>
              </a:rPr>
              <a:t>Thomas H. </a:t>
            </a:r>
            <a:r>
              <a:rPr lang="es-ES_tradnl" sz="1400" dirty="0" err="1" smtClean="0">
                <a:solidFill>
                  <a:srgbClr val="000099"/>
                </a:solidFill>
                <a:latin typeface="Arial" charset="0"/>
                <a:hlinkClick r:id="rId3"/>
              </a:rPr>
              <a:t>Cormen</a:t>
            </a:r>
            <a:r>
              <a:rPr lang="es-ES_tradnl" sz="1400" dirty="0" smtClean="0">
                <a:solidFill>
                  <a:srgbClr val="000099"/>
                </a:solidFill>
                <a:latin typeface="Arial" charset="0"/>
              </a:rPr>
              <a:t>, </a:t>
            </a:r>
            <a:r>
              <a:rPr lang="es-ES_tradnl" sz="1400" dirty="0" smtClean="0">
                <a:solidFill>
                  <a:srgbClr val="000099"/>
                </a:solidFill>
                <a:latin typeface="Arial" charset="0"/>
                <a:hlinkClick r:id="rId4"/>
              </a:rPr>
              <a:t>Charles E. </a:t>
            </a:r>
            <a:r>
              <a:rPr lang="es-ES_tradnl" sz="1400" dirty="0" err="1" smtClean="0">
                <a:solidFill>
                  <a:srgbClr val="000099"/>
                </a:solidFill>
                <a:latin typeface="Arial" charset="0"/>
                <a:hlinkClick r:id="rId4"/>
              </a:rPr>
              <a:t>Leiserson</a:t>
            </a:r>
            <a:r>
              <a:rPr lang="es-ES_tradnl" sz="1400" dirty="0" smtClean="0">
                <a:solidFill>
                  <a:srgbClr val="000099"/>
                </a:solidFill>
                <a:latin typeface="Arial" charset="0"/>
              </a:rPr>
              <a:t>, </a:t>
            </a:r>
            <a:r>
              <a:rPr lang="es-ES_tradnl" sz="1400" dirty="0" smtClean="0">
                <a:solidFill>
                  <a:srgbClr val="000099"/>
                </a:solidFill>
                <a:latin typeface="Arial" charset="0"/>
                <a:hlinkClick r:id="rId4"/>
              </a:rPr>
              <a:t>Ronald L. Rivest</a:t>
            </a:r>
            <a:r>
              <a:rPr lang="es-ES_tradnl" sz="1400" dirty="0" smtClean="0">
                <a:solidFill>
                  <a:srgbClr val="000099"/>
                </a:solidFill>
                <a:latin typeface="Arial" charset="0"/>
              </a:rPr>
              <a:t>, </a:t>
            </a:r>
            <a:r>
              <a:rPr lang="es-ES_tradnl" sz="1400" dirty="0" err="1" smtClean="0">
                <a:solidFill>
                  <a:srgbClr val="000099"/>
                </a:solidFill>
                <a:latin typeface="Arial" charset="0"/>
                <a:hlinkClick r:id="rId4"/>
              </a:rPr>
              <a:t>Clifford</a:t>
            </a:r>
            <a:r>
              <a:rPr lang="es-ES_tradnl" sz="1400" dirty="0" smtClean="0">
                <a:solidFill>
                  <a:srgbClr val="000099"/>
                </a:solidFill>
                <a:latin typeface="Arial" charset="0"/>
                <a:hlinkClick r:id="rId4"/>
              </a:rPr>
              <a:t> </a:t>
            </a:r>
            <a:r>
              <a:rPr lang="es-ES_tradnl" sz="1400" dirty="0" err="1" smtClean="0">
                <a:solidFill>
                  <a:srgbClr val="000099"/>
                </a:solidFill>
                <a:latin typeface="Arial" charset="0"/>
                <a:hlinkClick r:id="rId4"/>
              </a:rPr>
              <a:t>Stein</a:t>
            </a:r>
            <a:r>
              <a:rPr lang="en-US" sz="1400" dirty="0" smtClean="0">
                <a:solidFill>
                  <a:srgbClr val="000099"/>
                </a:solidFill>
                <a:latin typeface="Arial" charset="0"/>
              </a:rPr>
              <a:t>, The MIT Electrical Engineering and Computer Science Series, 2001. </a:t>
            </a:r>
            <a:r>
              <a:rPr lang="es-ES_tradnl" sz="1400" dirty="0" smtClean="0">
                <a:solidFill>
                  <a:srgbClr val="000099"/>
                </a:solidFill>
                <a:latin typeface="Arial" charset="0"/>
              </a:rPr>
              <a:t/>
            </a:r>
            <a:br>
              <a:rPr lang="es-ES_tradnl" sz="1400" dirty="0" smtClean="0">
                <a:solidFill>
                  <a:srgbClr val="000099"/>
                </a:solidFill>
                <a:latin typeface="Arial" charset="0"/>
              </a:rPr>
            </a:br>
            <a:endParaRPr lang="en-US" sz="14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ca-ES" sz="14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Thinking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in C++ Bruce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Eckel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(se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puede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descargar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de 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  <a:hlinkClick r:id="rId4"/>
              </a:rPr>
              <a:t>http://www.bruceeckel.com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). </a:t>
            </a:r>
          </a:p>
          <a:p>
            <a:pPr eaLnBrk="1" hangingPunct="1">
              <a:lnSpc>
                <a:spcPct val="80000"/>
              </a:lnSpc>
            </a:pPr>
            <a:endParaRPr lang="ca-ES" sz="14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Fundamentals of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Python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, Kenneth Lambert,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Course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Technology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, 2010.</a:t>
            </a:r>
          </a:p>
          <a:p>
            <a:pPr eaLnBrk="1" hangingPunct="1">
              <a:lnSpc>
                <a:spcPct val="80000"/>
              </a:lnSpc>
            </a:pPr>
            <a:endParaRPr lang="ca-ES" sz="14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Object-oriented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Programming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in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Python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,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Goldwasser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Letscher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,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Pearson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Prentice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Hall, 2008.Beginning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Python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,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From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Novice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to Professionals, Magnus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Lie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Hetland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, </a:t>
            </a:r>
            <a:r>
              <a:rPr lang="ca-ES" sz="1400" dirty="0" err="1" smtClean="0">
                <a:solidFill>
                  <a:srgbClr val="000099"/>
                </a:solidFill>
                <a:latin typeface="Arial" charset="0"/>
              </a:rPr>
              <a:t>Apress</a:t>
            </a:r>
            <a:r>
              <a:rPr lang="ca-ES" sz="1400" dirty="0" smtClean="0">
                <a:solidFill>
                  <a:srgbClr val="000099"/>
                </a:solidFill>
                <a:latin typeface="Arial" charset="0"/>
              </a:rPr>
              <a:t>, 2005.</a:t>
            </a:r>
          </a:p>
          <a:p>
            <a:pPr eaLnBrk="1" hangingPunct="1">
              <a:lnSpc>
                <a:spcPct val="80000"/>
              </a:lnSpc>
            </a:pPr>
            <a:endParaRPr lang="ca-ES" sz="14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ca-ES" sz="14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400" b="1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ca-ES" sz="1400" dirty="0" smtClean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7652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2048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2048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C53EBE-48EC-4D8B-B398-768E28AA1A0F}" type="slidenum">
              <a:rPr lang="es-ES_tradnl"/>
              <a:pPr>
                <a:defRPr/>
              </a:pPr>
              <a:t>22</a:t>
            </a:fld>
            <a:endParaRPr lang="es-ES_tradnl"/>
          </a:p>
        </p:txBody>
      </p:sp>
      <p:pic>
        <p:nvPicPr>
          <p:cNvPr id="27655" name="Picture 4" descr="C:\Documents and Settings\petia\Desktop\last classes\horowitz.jpg"/>
          <p:cNvPicPr>
            <a:picLocks noChangeAspect="1" noChangeArrowheads="1"/>
          </p:cNvPicPr>
          <p:nvPr/>
        </p:nvPicPr>
        <p:blipFill>
          <a:blip r:embed="rId5" cstate="print"/>
          <a:srcRect l="13664" r="12836"/>
          <a:stretch>
            <a:fillRect/>
          </a:stretch>
        </p:blipFill>
        <p:spPr bwMode="auto">
          <a:xfrm>
            <a:off x="6588125" y="1928813"/>
            <a:ext cx="100806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5" descr="C:\Documents and Settings\petia\Desktop\last classes\eckel.jpg"/>
          <p:cNvPicPr>
            <a:picLocks noChangeAspect="1" noChangeArrowheads="1"/>
          </p:cNvPicPr>
          <p:nvPr/>
        </p:nvPicPr>
        <p:blipFill>
          <a:blip r:embed="rId6" cstate="print"/>
          <a:srcRect l="15028" r="14098"/>
          <a:stretch>
            <a:fillRect/>
          </a:stretch>
        </p:blipFill>
        <p:spPr bwMode="auto">
          <a:xfrm>
            <a:off x="6659563" y="4710113"/>
            <a:ext cx="8651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7" descr="C:\Documents and Settings\petia\Desktop\last classes\cormen.jpg"/>
          <p:cNvPicPr>
            <a:picLocks noChangeAspect="1" noChangeArrowheads="1"/>
          </p:cNvPicPr>
          <p:nvPr/>
        </p:nvPicPr>
        <p:blipFill>
          <a:blip r:embed="rId7" cstate="print"/>
          <a:srcRect l="9123" r="8191"/>
          <a:stretch>
            <a:fillRect/>
          </a:stretch>
        </p:blipFill>
        <p:spPr bwMode="auto">
          <a:xfrm>
            <a:off x="6588125" y="3376613"/>
            <a:ext cx="100806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72250" y="571500"/>
            <a:ext cx="1035050" cy="1285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Horarios</a:t>
            </a:r>
            <a:endParaRPr lang="en-US" dirty="0"/>
          </a:p>
        </p:txBody>
      </p:sp>
      <p:sp>
        <p:nvSpPr>
          <p:cNvPr id="9219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ED: </a:t>
            </a:r>
            <a:r>
              <a:rPr lang="en-US" smtClean="0"/>
              <a:t>Presenta</a:t>
            </a:r>
            <a:r>
              <a:rPr lang="es-ES_tradnl" smtClean="0"/>
              <a:t>ción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3F38D-6916-4730-945C-4EE32B4C13E8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  <p:pic>
        <p:nvPicPr>
          <p:cNvPr id="922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255" t="14196" r="5840" b="8428"/>
          <a:stretch>
            <a:fillRect/>
          </a:stretch>
        </p:blipFill>
        <p:spPr bwMode="auto">
          <a:xfrm>
            <a:off x="611559" y="620688"/>
            <a:ext cx="8036093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517232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Horarios</a:t>
            </a:r>
            <a:endParaRPr lang="es-E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8195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1B711-6810-4BFA-B23B-42C77EEF1EC4}" type="slidenum">
              <a:rPr lang="es-ES_tradnl"/>
              <a:pPr>
                <a:defRPr/>
              </a:pPr>
              <a:t>4</a:t>
            </a:fld>
            <a:endParaRPr lang="es-ES_tradnl"/>
          </a:p>
        </p:txBody>
      </p:sp>
      <p:pic>
        <p:nvPicPr>
          <p:cNvPr id="820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0689" t="21074" r="22274" b="29611"/>
          <a:stretch>
            <a:fillRect/>
          </a:stretch>
        </p:blipFill>
        <p:spPr bwMode="auto">
          <a:xfrm>
            <a:off x="467544" y="548680"/>
            <a:ext cx="8132789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2987824" y="4581128"/>
            <a:ext cx="360040" cy="980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>
              <a:defRPr/>
            </a:pPr>
            <a:r>
              <a:rPr lang="ca-ES" dirty="0" err="1" smtClean="0"/>
              <a:t>Grupos</a:t>
            </a:r>
            <a:r>
              <a:rPr lang="ca-ES" dirty="0" smtClean="0"/>
              <a:t> de </a:t>
            </a:r>
            <a:r>
              <a:rPr lang="ca-ES" dirty="0" err="1" smtClean="0"/>
              <a:t>prácticas</a:t>
            </a:r>
            <a:endParaRPr lang="ca-ES" dirty="0"/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183562" cy="4187825"/>
          </a:xfrm>
        </p:spPr>
        <p:txBody>
          <a:bodyPr/>
          <a:lstStyle/>
          <a:p>
            <a:r>
              <a:rPr lang="ca-ES" sz="2400" dirty="0" smtClean="0">
                <a:solidFill>
                  <a:srgbClr val="000099"/>
                </a:solidFill>
                <a:latin typeface="Arial" charset="0"/>
              </a:rPr>
              <a:t>La </a:t>
            </a:r>
            <a:r>
              <a:rPr lang="ca-ES" sz="2400" dirty="0" err="1" smtClean="0">
                <a:solidFill>
                  <a:srgbClr val="000099"/>
                </a:solidFill>
                <a:latin typeface="Arial" charset="0"/>
              </a:rPr>
              <a:t>aplicación</a:t>
            </a:r>
            <a:r>
              <a:rPr lang="ca-ES" sz="2400" dirty="0" smtClean="0">
                <a:solidFill>
                  <a:srgbClr val="000099"/>
                </a:solidFill>
                <a:latin typeface="Arial" charset="0"/>
              </a:rPr>
              <a:t> para </a:t>
            </a:r>
            <a:r>
              <a:rPr lang="ca-ES" sz="2400" dirty="0" err="1" smtClean="0">
                <a:solidFill>
                  <a:srgbClr val="000099"/>
                </a:solidFill>
                <a:latin typeface="Arial" charset="0"/>
              </a:rPr>
              <a:t>matricularse</a:t>
            </a:r>
            <a:r>
              <a:rPr lang="ca-ES" sz="2400" dirty="0" smtClean="0">
                <a:solidFill>
                  <a:srgbClr val="000099"/>
                </a:solidFill>
                <a:latin typeface="Arial" charset="0"/>
              </a:rPr>
              <a:t> de los </a:t>
            </a:r>
            <a:r>
              <a:rPr lang="ca-ES" sz="2400" dirty="0" err="1" smtClean="0">
                <a:solidFill>
                  <a:srgbClr val="000099"/>
                </a:solidFill>
                <a:latin typeface="Arial" charset="0"/>
              </a:rPr>
              <a:t>grupos</a:t>
            </a:r>
            <a:r>
              <a:rPr lang="ca-ES" sz="2400" dirty="0" smtClean="0">
                <a:solidFill>
                  <a:srgbClr val="000099"/>
                </a:solidFill>
                <a:latin typeface="Arial" charset="0"/>
              </a:rPr>
              <a:t> de </a:t>
            </a:r>
            <a:r>
              <a:rPr lang="ca-ES" sz="2400" dirty="0" err="1" smtClean="0">
                <a:solidFill>
                  <a:srgbClr val="000099"/>
                </a:solidFill>
                <a:latin typeface="Arial" charset="0"/>
              </a:rPr>
              <a:t>prácticas</a:t>
            </a:r>
            <a:r>
              <a:rPr lang="ca-ES" sz="2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ca-ES" sz="2400" dirty="0" err="1" smtClean="0">
                <a:solidFill>
                  <a:srgbClr val="000099"/>
                </a:solidFill>
                <a:latin typeface="Arial" charset="0"/>
              </a:rPr>
              <a:t>está</a:t>
            </a:r>
            <a:r>
              <a:rPr lang="ca-ES" sz="2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ca-ES" sz="2400" dirty="0" err="1" smtClean="0">
                <a:solidFill>
                  <a:srgbClr val="000099"/>
                </a:solidFill>
                <a:latin typeface="Arial" charset="0"/>
              </a:rPr>
              <a:t>abierta</a:t>
            </a:r>
            <a:r>
              <a:rPr lang="ca-ES" sz="24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ca-ES" sz="2400" dirty="0" err="1" smtClean="0">
                <a:solidFill>
                  <a:srgbClr val="000099"/>
                </a:solidFill>
                <a:latin typeface="Arial" charset="0"/>
              </a:rPr>
              <a:t>hasta</a:t>
            </a:r>
            <a:r>
              <a:rPr lang="ca-ES" sz="2400" dirty="0" smtClean="0">
                <a:solidFill>
                  <a:srgbClr val="000099"/>
                </a:solidFill>
                <a:latin typeface="Arial" charset="0"/>
              </a:rPr>
              <a:t> 13.02.2013.</a:t>
            </a:r>
          </a:p>
          <a:p>
            <a:endParaRPr lang="ca-ES" sz="2400" dirty="0" smtClean="0">
              <a:solidFill>
                <a:srgbClr val="000099"/>
              </a:solidFill>
              <a:latin typeface="Arial" charset="0"/>
            </a:endParaRPr>
          </a:p>
          <a:p>
            <a:r>
              <a:rPr lang="ca-ES" sz="2400" dirty="0" err="1" smtClean="0">
                <a:solidFill>
                  <a:srgbClr val="000099"/>
                </a:solidFill>
                <a:latin typeface="Arial" charset="0"/>
              </a:rPr>
              <a:t>Cambios</a:t>
            </a:r>
            <a:r>
              <a:rPr lang="ca-ES" sz="2400" dirty="0" smtClean="0">
                <a:solidFill>
                  <a:srgbClr val="000099"/>
                </a:solidFill>
                <a:latin typeface="Arial" charset="0"/>
              </a:rPr>
              <a:t> de </a:t>
            </a:r>
            <a:r>
              <a:rPr lang="ca-ES" sz="2400" dirty="0" err="1" smtClean="0">
                <a:solidFill>
                  <a:srgbClr val="000099"/>
                </a:solidFill>
                <a:latin typeface="Arial" charset="0"/>
              </a:rPr>
              <a:t>grupos</a:t>
            </a:r>
            <a:r>
              <a:rPr lang="ca-ES" sz="2400" dirty="0" smtClean="0">
                <a:solidFill>
                  <a:srgbClr val="000099"/>
                </a:solidFill>
                <a:latin typeface="Arial" charset="0"/>
              </a:rPr>
              <a:t> – </a:t>
            </a:r>
            <a:r>
              <a:rPr lang="ca-ES" sz="2400" dirty="0" err="1" smtClean="0">
                <a:solidFill>
                  <a:srgbClr val="000099"/>
                </a:solidFill>
                <a:latin typeface="Arial" charset="0"/>
              </a:rPr>
              <a:t>solicitarlo</a:t>
            </a:r>
            <a:r>
              <a:rPr lang="ca-ES" sz="2400" dirty="0" smtClean="0">
                <a:solidFill>
                  <a:srgbClr val="000099"/>
                </a:solidFill>
                <a:latin typeface="Arial" charset="0"/>
              </a:rPr>
              <a:t> a los </a:t>
            </a:r>
            <a:r>
              <a:rPr lang="ca-ES" sz="2400" dirty="0" err="1" smtClean="0">
                <a:solidFill>
                  <a:srgbClr val="000099"/>
                </a:solidFill>
                <a:latin typeface="Arial" charset="0"/>
              </a:rPr>
              <a:t>profesores</a:t>
            </a:r>
            <a:r>
              <a:rPr lang="ca-ES" sz="2400" dirty="0" smtClean="0">
                <a:solidFill>
                  <a:srgbClr val="000099"/>
                </a:solidFill>
                <a:latin typeface="Arial" charset="0"/>
              </a:rPr>
              <a:t> de </a:t>
            </a:r>
            <a:r>
              <a:rPr lang="ca-ES" sz="2400" dirty="0" err="1" smtClean="0">
                <a:solidFill>
                  <a:srgbClr val="000099"/>
                </a:solidFill>
                <a:latin typeface="Arial" charset="0"/>
              </a:rPr>
              <a:t>prácticas</a:t>
            </a:r>
            <a:r>
              <a:rPr lang="ca-ES" sz="2400" dirty="0" smtClean="0">
                <a:solidFill>
                  <a:srgbClr val="000099"/>
                </a:solidFill>
                <a:latin typeface="Arial" charset="0"/>
              </a:rPr>
              <a:t>.</a:t>
            </a:r>
          </a:p>
          <a:p>
            <a:endParaRPr lang="ca-ES" sz="2400" dirty="0" smtClean="0">
              <a:solidFill>
                <a:srgbClr val="000099"/>
              </a:solidFill>
              <a:latin typeface="Arial" charset="0"/>
            </a:endParaRPr>
          </a:p>
          <a:p>
            <a:endParaRPr lang="ca-ES" dirty="0" smtClean="0">
              <a:latin typeface="Arial" charset="0"/>
            </a:endParaRPr>
          </a:p>
        </p:txBody>
      </p:sp>
      <p:sp>
        <p:nvSpPr>
          <p:cNvPr id="10244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ED: </a:t>
            </a:r>
            <a:r>
              <a:rPr lang="en-US" smtClean="0"/>
              <a:t>Presenta</a:t>
            </a:r>
            <a:r>
              <a:rPr lang="es-ES_tradnl" smtClean="0"/>
              <a:t>ción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09F8B-3096-463B-AA15-17FF61503E17}" type="slidenum">
              <a:rPr lang="es-ES_tradnl" smtClean="0"/>
              <a:pPr>
                <a:defRPr/>
              </a:pPr>
              <a:t>5</a:t>
            </a:fld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520700"/>
            <a:ext cx="8183563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s-ES_tradnl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¿Por qué necesitamos estudiar Estructuras de Datos?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7145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1800" dirty="0" smtClean="0">
                <a:solidFill>
                  <a:srgbClr val="000099"/>
                </a:solidFill>
                <a:latin typeface="Arial" charset="0"/>
              </a:rPr>
              <a:t>Imaginémonos que acaban de contratarnos en una Agencia de viajes y nos han encargado con la gestión informática de todos los datos con los que trabaja la agencia.</a:t>
            </a:r>
          </a:p>
          <a:p>
            <a:pPr eaLnBrk="1" hangingPunct="1">
              <a:lnSpc>
                <a:spcPct val="90000"/>
              </a:lnSpc>
            </a:pPr>
            <a:endParaRPr lang="es-ES_tradnl" sz="18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ES_tradnl" sz="1800" dirty="0" smtClean="0">
                <a:solidFill>
                  <a:srgbClr val="000099"/>
                </a:solidFill>
                <a:latin typeface="Arial" charset="0"/>
              </a:rPr>
              <a:t>Nuestra tarea sería: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1600" dirty="0" smtClean="0">
                <a:solidFill>
                  <a:srgbClr val="000099"/>
                </a:solidFill>
                <a:latin typeface="Arial" charset="0"/>
              </a:rPr>
              <a:t>Almacenar y representar todos los datos con los que trabaja la agencia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1600" dirty="0" smtClean="0">
                <a:solidFill>
                  <a:srgbClr val="000099"/>
                </a:solidFill>
                <a:latin typeface="Arial" charset="0"/>
              </a:rPr>
              <a:t>Gestionarlos de forma eficiente </a:t>
            </a:r>
            <a:r>
              <a:rPr lang="es-ES_tradnl" sz="1600" dirty="0" err="1" smtClean="0">
                <a:solidFill>
                  <a:srgbClr val="000099"/>
                </a:solidFill>
                <a:latin typeface="Arial" charset="0"/>
              </a:rPr>
              <a:t>e.d.</a:t>
            </a:r>
            <a:r>
              <a:rPr lang="es-ES_tradnl" sz="1600" dirty="0" smtClean="0">
                <a:solidFill>
                  <a:srgbClr val="000099"/>
                </a:solidFill>
                <a:latin typeface="Arial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1400" dirty="0" smtClean="0">
                <a:solidFill>
                  <a:srgbClr val="000099"/>
                </a:solidFill>
                <a:latin typeface="Arial" charset="0"/>
              </a:rPr>
              <a:t>Buscar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1400" dirty="0" smtClean="0">
                <a:solidFill>
                  <a:srgbClr val="000099"/>
                </a:solidFill>
                <a:latin typeface="Arial" charset="0"/>
              </a:rPr>
              <a:t>Recuperar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1400" dirty="0" smtClean="0">
                <a:solidFill>
                  <a:srgbClr val="000099"/>
                </a:solidFill>
                <a:latin typeface="Arial" charset="0"/>
              </a:rPr>
              <a:t>Insertar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1400" dirty="0" smtClean="0">
                <a:solidFill>
                  <a:srgbClr val="000099"/>
                </a:solidFill>
                <a:latin typeface="Arial" charset="0"/>
              </a:rPr>
              <a:t>Eliminar, etc.</a:t>
            </a:r>
          </a:p>
          <a:p>
            <a:pPr lvl="2" eaLnBrk="1" hangingPunct="1">
              <a:lnSpc>
                <a:spcPct val="90000"/>
              </a:lnSpc>
            </a:pPr>
            <a:endParaRPr lang="es-ES_tradnl" sz="1600" dirty="0" smtClean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ES_tradnl" sz="1600" i="1" dirty="0" smtClean="0">
                <a:solidFill>
                  <a:srgbClr val="000099"/>
                </a:solidFill>
                <a:latin typeface="Arial" charset="0"/>
              </a:rPr>
              <a:t>¿Vosotros ir</a:t>
            </a:r>
            <a:r>
              <a:rPr lang="es-ES_tradnl" sz="1800" i="1" dirty="0" smtClean="0">
                <a:solidFill>
                  <a:srgbClr val="000099"/>
                </a:solidFill>
                <a:latin typeface="Arial" charset="0"/>
              </a:rPr>
              <a:t>í</a:t>
            </a:r>
            <a:r>
              <a:rPr lang="es-ES_tradnl" sz="1600" i="1" dirty="0" smtClean="0">
                <a:solidFill>
                  <a:srgbClr val="000099"/>
                </a:solidFill>
                <a:latin typeface="Arial" charset="0"/>
              </a:rPr>
              <a:t>ais a una agencia que trabaja con 10000 hoteles y para buscar un hotel se ha de mirar a todos  dedicando 1 segundo por cada un hotel?</a:t>
            </a:r>
          </a:p>
        </p:txBody>
      </p:sp>
      <p:sp>
        <p:nvSpPr>
          <p:cNvPr id="11268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307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307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5C765-BA53-4D7B-88EA-803904EBA031}" type="slidenum">
              <a:rPr lang="es-ES_tradnl"/>
              <a:pPr>
                <a:defRPr/>
              </a:pPr>
              <a:t>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Explosión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en los </a:t>
            </a:r>
            <a:r>
              <a:rPr lang="en-US" dirty="0" err="1" smtClean="0"/>
              <a:t>últimos</a:t>
            </a:r>
            <a:r>
              <a:rPr lang="en-US" dirty="0" smtClean="0"/>
              <a:t> </a:t>
            </a:r>
            <a:r>
              <a:rPr lang="en-US" dirty="0" err="1" smtClean="0"/>
              <a:t>años</a:t>
            </a:r>
            <a:endParaRPr lang="en-US" dirty="0"/>
          </a:p>
        </p:txBody>
      </p:sp>
      <p:sp>
        <p:nvSpPr>
          <p:cNvPr id="12291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ED: </a:t>
            </a:r>
            <a:r>
              <a:rPr lang="en-US" smtClean="0"/>
              <a:t>Presenta</a:t>
            </a:r>
            <a:r>
              <a:rPr lang="es-ES_tradnl" smtClean="0"/>
              <a:t>ción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3BD6-0B40-4441-B7D1-DAB0695ED1D4}" type="slidenum">
              <a:rPr lang="es-ES_tradnl" smtClean="0"/>
              <a:pPr>
                <a:defRPr/>
              </a:pPr>
              <a:t>7</a:t>
            </a:fld>
            <a:endParaRPr lang="es-ES_tradnl" dirty="0"/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827088" y="1052513"/>
            <a:ext cx="76327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99"/>
                </a:solidFill>
                <a:latin typeface="Arial" charset="0"/>
                <a:cs typeface="Arial" charset="0"/>
              </a:rPr>
              <a:t>Google: 100 millones de búsquedas por día</a:t>
            </a:r>
          </a:p>
          <a:p>
            <a:endParaRPr lang="es-ES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r>
              <a:rPr lang="es-ES" dirty="0" err="1">
                <a:solidFill>
                  <a:srgbClr val="000099"/>
                </a:solidFill>
                <a:latin typeface="Arial" charset="0"/>
                <a:cs typeface="Arial" charset="0"/>
              </a:rPr>
              <a:t>Wal</a:t>
            </a:r>
            <a:r>
              <a:rPr lang="es-ES" dirty="0">
                <a:solidFill>
                  <a:srgbClr val="000099"/>
                </a:solidFill>
                <a:latin typeface="Arial" charset="0"/>
                <a:cs typeface="Arial" charset="0"/>
              </a:rPr>
              <a:t>*</a:t>
            </a:r>
            <a:r>
              <a:rPr lang="es-ES" dirty="0" err="1">
                <a:solidFill>
                  <a:srgbClr val="000099"/>
                </a:solidFill>
                <a:latin typeface="Arial" charset="0"/>
                <a:cs typeface="Arial" charset="0"/>
              </a:rPr>
              <a:t>Mart</a:t>
            </a:r>
            <a:r>
              <a:rPr lang="es-ES" dirty="0">
                <a:solidFill>
                  <a:srgbClr val="000099"/>
                </a:solidFill>
                <a:latin typeface="Arial" charset="0"/>
                <a:cs typeface="Arial" charset="0"/>
              </a:rPr>
              <a:t>: 20 millones de transacciones por día</a:t>
            </a:r>
          </a:p>
          <a:p>
            <a:endParaRPr lang="es-ES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r>
              <a:rPr lang="es-ES" dirty="0">
                <a:solidFill>
                  <a:srgbClr val="000099"/>
                </a:solidFill>
                <a:latin typeface="Arial" charset="0"/>
                <a:cs typeface="Arial" charset="0"/>
              </a:rPr>
              <a:t>1000 millones de transacciones de tarjetas de crédito por mes</a:t>
            </a:r>
          </a:p>
          <a:p>
            <a:endParaRPr lang="es-ES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r>
              <a:rPr lang="es-ES" dirty="0">
                <a:solidFill>
                  <a:srgbClr val="000099"/>
                </a:solidFill>
                <a:latin typeface="Arial" charset="0"/>
                <a:cs typeface="Arial" charset="0"/>
              </a:rPr>
              <a:t>3000 millones de llamadas telefónicas diarias en EUA</a:t>
            </a:r>
          </a:p>
          <a:p>
            <a:endParaRPr lang="es-ES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r>
              <a:rPr lang="es-ES" dirty="0">
                <a:solidFill>
                  <a:srgbClr val="000099"/>
                </a:solidFill>
                <a:latin typeface="Arial" charset="0"/>
                <a:cs typeface="Arial" charset="0"/>
              </a:rPr>
              <a:t>30000 millones de e-mails diarios, 1000 millones de SMS</a:t>
            </a:r>
          </a:p>
          <a:p>
            <a:endParaRPr lang="es-ES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r>
              <a:rPr lang="es-ES" dirty="0">
                <a:solidFill>
                  <a:srgbClr val="000099"/>
                </a:solidFill>
                <a:latin typeface="Arial" charset="0"/>
                <a:cs typeface="Arial" charset="0"/>
              </a:rPr>
              <a:t>Tráfico de redes IP: 1000 millones de paquetes por hora por </a:t>
            </a:r>
            <a:r>
              <a:rPr lang="es-ES" dirty="0" err="1">
                <a:solidFill>
                  <a:srgbClr val="000099"/>
                </a:solidFill>
                <a:latin typeface="Arial" charset="0"/>
                <a:cs typeface="Arial" charset="0"/>
              </a:rPr>
              <a:t>router</a:t>
            </a:r>
            <a:endParaRPr lang="es-ES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endParaRPr lang="es-ES" dirty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-142875"/>
            <a:ext cx="9144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40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¿</a:t>
            </a:r>
            <a:r>
              <a:rPr lang="ca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ca-ES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Cuáles</a:t>
            </a:r>
            <a:r>
              <a:rPr lang="ca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son los </a:t>
            </a:r>
            <a:r>
              <a:rPr lang="ca-ES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nuestros</a:t>
            </a:r>
            <a:r>
              <a:rPr lang="ca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ca-ES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objetivos</a:t>
            </a:r>
            <a:r>
              <a:rPr lang="ca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?</a:t>
            </a:r>
            <a:endParaRPr lang="es-ES_tradnl" dirty="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143000"/>
            <a:ext cx="8382000" cy="5029200"/>
          </a:xfrm>
        </p:spPr>
        <p:txBody>
          <a:bodyPr>
            <a:normAutofit/>
          </a:bodyPr>
          <a:lstStyle/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s-E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Conocimientos (contenidos principales del programa) </a:t>
            </a:r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s-ES" sz="1800" b="1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ES" sz="1800" smtClean="0">
                <a:solidFill>
                  <a:srgbClr val="000099"/>
                </a:solidFill>
                <a:latin typeface="Arial" charset="0"/>
                <a:cs typeface="Arial" charset="0"/>
              </a:rPr>
              <a:t>Conocimiento de las </a:t>
            </a:r>
            <a:r>
              <a:rPr lang="es-ES" sz="18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estructuras de datos en un contexto de objetos</a:t>
            </a:r>
            <a:r>
              <a:rPr lang="es-ES" sz="1800" smtClean="0">
                <a:solidFill>
                  <a:srgbClr val="000099"/>
                </a:solidFill>
                <a:latin typeface="Arial" charset="0"/>
                <a:cs typeface="Arial" charset="0"/>
              </a:rPr>
              <a:t>.</a:t>
            </a:r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s-ES" sz="1800" smtClean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ES" sz="1800" smtClean="0">
                <a:solidFill>
                  <a:srgbClr val="000099"/>
                </a:solidFill>
                <a:latin typeface="Arial" charset="0"/>
                <a:cs typeface="Arial" charset="0"/>
              </a:rPr>
              <a:t>Definir el concepto de </a:t>
            </a:r>
            <a:r>
              <a:rPr lang="es-ES" sz="18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tipo abstracto de datos (clase)</a:t>
            </a:r>
            <a:r>
              <a:rPr lang="es-ES" sz="1800" smtClean="0">
                <a:solidFill>
                  <a:srgbClr val="000099"/>
                </a:solidFill>
                <a:latin typeface="Arial" charset="0"/>
                <a:cs typeface="Arial" charset="0"/>
              </a:rPr>
              <a:t> y su implicación al diseño del software. </a:t>
            </a:r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s-ES" sz="1800" smtClean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ES" sz="1800" smtClean="0">
                <a:solidFill>
                  <a:srgbClr val="000099"/>
                </a:solidFill>
                <a:latin typeface="Arial" charset="0"/>
                <a:cs typeface="Arial" charset="0"/>
              </a:rPr>
              <a:t>Estudiar las </a:t>
            </a:r>
            <a:r>
              <a:rPr lang="es-ES" sz="18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ED más relevantes</a:t>
            </a:r>
            <a:r>
              <a:rPr lang="es-ES" sz="1800" smtClean="0">
                <a:solidFill>
                  <a:srgbClr val="000099"/>
                </a:solidFill>
                <a:latin typeface="Arial" charset="0"/>
                <a:cs typeface="Arial" charset="0"/>
              </a:rPr>
              <a:t> y sus aplicaciones en algoritmos que las usan típicamente, para ser capaces de escoger, diseñar e implementar una ED ante un problema que se le plantee.</a:t>
            </a:r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s-ES" sz="1800" smtClean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ES" sz="1800" smtClean="0">
                <a:solidFill>
                  <a:srgbClr val="000099"/>
                </a:solidFill>
                <a:latin typeface="Arial" charset="0"/>
                <a:cs typeface="Arial" charset="0"/>
              </a:rPr>
              <a:t>Conocimiento de las </a:t>
            </a:r>
            <a:r>
              <a:rPr lang="es-ES" sz="18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diferentes formas de organizar y representar la información en un ordenador junto con la definición de algoritmos óptimos</a:t>
            </a:r>
            <a:r>
              <a:rPr lang="es-ES" sz="1800" smtClean="0">
                <a:solidFill>
                  <a:srgbClr val="000099"/>
                </a:solidFill>
                <a:latin typeface="Arial" charset="0"/>
                <a:cs typeface="Arial" charset="0"/>
              </a:rPr>
              <a:t> para gestionar y procesar los datos.  </a:t>
            </a:r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s-ES" sz="1800" smtClean="0">
              <a:solidFill>
                <a:srgbClr val="000099"/>
              </a:solidFill>
            </a:endParaRPr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ES" sz="1800" smtClean="0">
                <a:solidFill>
                  <a:srgbClr val="000099"/>
                </a:solidFill>
                <a:latin typeface="Arial" charset="0"/>
                <a:cs typeface="Arial" charset="0"/>
              </a:rPr>
              <a:t>Conocer el </a:t>
            </a:r>
            <a:r>
              <a:rPr lang="es-ES" sz="18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lenguaje Python </a:t>
            </a:r>
            <a:r>
              <a:rPr lang="es-ES" sz="1800" smtClean="0">
                <a:solidFill>
                  <a:srgbClr val="000099"/>
                </a:solidFill>
                <a:latin typeface="Arial" charset="0"/>
                <a:cs typeface="Arial" charset="0"/>
              </a:rPr>
              <a:t>como una herramienta potente que permite expresar ambos conocimientos: los objetos y las estructuras de datos(ED).  </a:t>
            </a:r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s-ES" sz="1800" smtClean="0">
              <a:solidFill>
                <a:srgbClr val="000099"/>
              </a:solidFill>
            </a:endParaRPr>
          </a:p>
        </p:txBody>
      </p:sp>
      <p:sp>
        <p:nvSpPr>
          <p:cNvPr id="13316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409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410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BE056B-0891-40B6-9F30-F6C0D6BBBE33}" type="slidenum">
              <a:rPr lang="es-ES_tradnl"/>
              <a:pPr>
                <a:defRPr/>
              </a:pPr>
              <a:t>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5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9144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40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¿</a:t>
            </a:r>
            <a:r>
              <a:rPr lang="ca-ES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Cuáles</a:t>
            </a:r>
            <a:r>
              <a:rPr lang="ca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son los </a:t>
            </a:r>
            <a:r>
              <a:rPr lang="ca-ES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nuestros</a:t>
            </a:r>
            <a:r>
              <a:rPr lang="ca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ca-ES" dirty="0" err="1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objetivos</a:t>
            </a:r>
            <a:r>
              <a:rPr lang="ca-E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?!</a:t>
            </a:r>
            <a:endParaRPr lang="es-ES_tradnl" dirty="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sz="20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Habilidades (aquellas de tipo práctico desarrolladas a lo largo de l</a:t>
            </a:r>
            <a:r>
              <a:rPr lang="en-US" sz="20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a </a:t>
            </a:r>
            <a:r>
              <a:rPr lang="es-ES_tradnl" sz="20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asignatura) </a:t>
            </a:r>
            <a:br>
              <a:rPr lang="es-ES_tradnl" sz="2000" b="1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/>
            </a:r>
            <a:b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Ser </a:t>
            </a:r>
            <a:r>
              <a:rPr lang="es-ES_tradnl" sz="20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capaz d</a:t>
            </a:r>
            <a:r>
              <a:rPr lang="en-US" sz="20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e </a:t>
            </a:r>
            <a:r>
              <a:rPr lang="es-ES_tradnl" sz="20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escoger e implementar la estructura más adecuada</a:t>
            </a:r>
            <a: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para</a:t>
            </a:r>
            <a: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 un problema concreto real. </a:t>
            </a:r>
            <a:b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/>
            </a:r>
            <a:b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Poder hacer una </a:t>
            </a:r>
            <a:r>
              <a:rPr lang="es-ES_tradnl" sz="20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evaluación crítica </a:t>
            </a:r>
            <a: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respe</a:t>
            </a:r>
            <a:r>
              <a:rPr lang="en-US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c</a:t>
            </a:r>
            <a: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to al funcionamiento y el gasto de recursos d</a:t>
            </a:r>
            <a:r>
              <a:rPr lang="en-US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e </a:t>
            </a:r>
            <a: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un programa. </a:t>
            </a:r>
            <a:b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/>
            </a:r>
            <a:b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Poder </a:t>
            </a:r>
            <a:r>
              <a:rPr lang="es-ES_tradnl" sz="20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optimizar los programas</a:t>
            </a:r>
            <a: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 respeto su uso de memoria y rapidez. </a:t>
            </a:r>
            <a:b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/>
            </a:r>
            <a:b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Trabajar con </a:t>
            </a:r>
            <a:r>
              <a:rPr lang="es-ES_tradnl" sz="20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conceptos </a:t>
            </a:r>
            <a:r>
              <a:rPr lang="en-US" sz="20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de </a:t>
            </a:r>
            <a:r>
              <a:rPr lang="es-ES_tradnl" sz="20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abstracción </a:t>
            </a:r>
            <a:r>
              <a:rPr lang="en-US" sz="20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de </a:t>
            </a:r>
            <a:r>
              <a:rPr lang="es-ES_tradnl" sz="20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da</a:t>
            </a:r>
            <a:r>
              <a:rPr lang="en-US" sz="20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t</a:t>
            </a:r>
            <a:r>
              <a:rPr lang="es-ES_tradnl" sz="20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os</a:t>
            </a:r>
            <a: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en particular los proporcionados </a:t>
            </a:r>
            <a: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por el lenguaje Python. </a:t>
            </a:r>
            <a:b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/>
            </a:r>
            <a:b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en-US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Poder </a:t>
            </a:r>
            <a:r>
              <a:rPr lang="en-US" sz="20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implementar </a:t>
            </a:r>
            <a:r>
              <a:rPr lang="es-ES_tradnl" sz="20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una aplicación en Python </a:t>
            </a:r>
            <a:r>
              <a:rPr lang="en-US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para resolver un problema real </a:t>
            </a:r>
            <a: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  <a:t>utilizando las diferentes estructuras tratadas. </a:t>
            </a:r>
            <a:br>
              <a:rPr lang="es-ES_tradnl" sz="2000" smtClean="0">
                <a:solidFill>
                  <a:srgbClr val="000099"/>
                </a:solidFill>
                <a:latin typeface="Arial" charset="0"/>
                <a:cs typeface="Arial" charset="0"/>
              </a:rPr>
            </a:br>
            <a:endParaRPr lang="es-ES_tradnl" sz="2000" smtClean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4340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smtClean="0"/>
          </a:p>
        </p:txBody>
      </p:sp>
      <p:sp>
        <p:nvSpPr>
          <p:cNvPr id="512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ED: </a:t>
            </a:r>
            <a:r>
              <a:rPr lang="en-US" err="1"/>
              <a:t>Presenta</a:t>
            </a:r>
            <a:r>
              <a:rPr lang="es-ES_tradnl" err="1"/>
              <a:t>ción</a:t>
            </a:r>
            <a:endParaRPr lang="es-ES_tradnl"/>
          </a:p>
        </p:txBody>
      </p:sp>
      <p:sp>
        <p:nvSpPr>
          <p:cNvPr id="512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B180C-26C7-435F-85AF-17D5A8CD2088}" type="slidenum">
              <a:rPr lang="es-ES_tradnl"/>
              <a:pPr>
                <a:defRPr/>
              </a:pPr>
              <a:t>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1257</TotalTime>
  <Words>1247</Words>
  <Application>Microsoft Office PowerPoint</Application>
  <PresentationFormat>Presentación en pantalla (4:3)</PresentationFormat>
  <Paragraphs>252</Paragraphs>
  <Slides>22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Aspecto</vt:lpstr>
      <vt:lpstr>Estructura de Datos: Presentación </vt:lpstr>
      <vt:lpstr>Profesores</vt:lpstr>
      <vt:lpstr>Horarios</vt:lpstr>
      <vt:lpstr>Horarios</vt:lpstr>
      <vt:lpstr>Grupos de prácticas</vt:lpstr>
      <vt:lpstr>¿Por qué necesitamos estudiar Estructuras de Datos?</vt:lpstr>
      <vt:lpstr>Explosión de Datos en los últimos años</vt:lpstr>
      <vt:lpstr>¿ Cuáles son los nuestros objetivos?</vt:lpstr>
      <vt:lpstr>¿Cuáles son los nuestros objetivos?!</vt:lpstr>
      <vt:lpstr>¿Cuáles son los nuestros objetivos?!</vt:lpstr>
      <vt:lpstr>¿ Por que ED se preocupa con competencias y habilidades?</vt:lpstr>
      <vt:lpstr>¿ Por qué ED se preocupa con competencias y habilidades?</vt:lpstr>
      <vt:lpstr>Diapositiva 13</vt:lpstr>
      <vt:lpstr>Diapositiva 14</vt:lpstr>
      <vt:lpstr>Estamos preparados para estudiar ED?!</vt:lpstr>
      <vt:lpstr>¿Qué haremos en ED?</vt:lpstr>
      <vt:lpstr>Contenido</vt:lpstr>
      <vt:lpstr>Ciclo semanal de aprendizaje </vt:lpstr>
      <vt:lpstr>¿Cómo se evaluará la asignatura?</vt:lpstr>
      <vt:lpstr>¿Cómo se evaluará la asignatura?</vt:lpstr>
      <vt:lpstr>Evaluación única</vt:lpstr>
      <vt:lpstr>Bibliografía básica</vt:lpstr>
    </vt:vector>
  </TitlesOfParts>
  <Company>CVC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2: Abstracción de Datos</dc:title>
  <dc:creator>CVC115</dc:creator>
  <cp:lastModifiedBy>Petia</cp:lastModifiedBy>
  <cp:revision>114</cp:revision>
  <dcterms:created xsi:type="dcterms:W3CDTF">2005-02-06T13:04:10Z</dcterms:created>
  <dcterms:modified xsi:type="dcterms:W3CDTF">2013-02-11T21:26:01Z</dcterms:modified>
</cp:coreProperties>
</file>