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38" r:id="rId14"/>
    <p:sldId id="339" r:id="rId15"/>
    <p:sldId id="337" r:id="rId16"/>
    <p:sldId id="340" r:id="rId17"/>
    <p:sldId id="341" r:id="rId18"/>
    <p:sldId id="323" r:id="rId19"/>
    <p:sldId id="345" r:id="rId20"/>
    <p:sldId id="324" r:id="rId21"/>
    <p:sldId id="325" r:id="rId22"/>
    <p:sldId id="326" r:id="rId23"/>
    <p:sldId id="329" r:id="rId24"/>
    <p:sldId id="348" r:id="rId25"/>
    <p:sldId id="327" r:id="rId26"/>
    <p:sldId id="328" r:id="rId27"/>
    <p:sldId id="332" r:id="rId28"/>
    <p:sldId id="333" r:id="rId29"/>
    <p:sldId id="334" r:id="rId30"/>
    <p:sldId id="349" r:id="rId31"/>
    <p:sldId id="335" r:id="rId32"/>
    <p:sldId id="336" r:id="rId33"/>
  </p:sldIdLst>
  <p:sldSz cx="9144000" cy="6858000" type="screen4x3"/>
  <p:notesSz cx="7099300" cy="10234613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9966FF"/>
    <a:srgbClr val="0000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48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C30597-F726-41D8-8106-B7CB32988C93}" type="datetime1">
              <a:rPr lang="es-ES_tradnl"/>
              <a:pPr>
                <a:defRPr/>
              </a:pPr>
              <a:t>15/04/2013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DF434DE-EA90-4D75-8FB7-D3C27DC32A7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2AAF196-50B5-4454-933A-C1883258F0E5}" type="datetime1">
              <a:rPr lang="es-ES_tradnl"/>
              <a:pPr>
                <a:defRPr/>
              </a:pPr>
              <a:t>15/04/2013</a:t>
            </a:fld>
            <a:endParaRPr lang="es-ES_tradn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20" tIns="47160" rIns="94320" bIns="4716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4F58D3-1581-44A9-905A-358085FE525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70897C8-65E4-4A23-AF08-F9763601872A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2053A-C371-40A2-9CD3-74E26401B1B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3994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20" tIns="47160" rIns="94320" bIns="47160" anchor="b"/>
          <a:lstStyle/>
          <a:p>
            <a:pPr algn="r"/>
            <a:fld id="{1F9660A7-AE57-41D0-97AF-6E40236E63D8}" type="slidenum">
              <a:rPr lang="es-ES_tradnl" sz="1200"/>
              <a:pPr algn="r"/>
              <a:t>1</a:t>
            </a:fld>
            <a:endParaRPr lang="es-ES_tradnl" sz="120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4915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915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22AC1-E40A-42E1-8515-6D23D2447EF2}" type="slidenum">
              <a:rPr lang="es-ES_tradnl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50180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7DCF76-A40C-409C-965E-A7FF87A7FA99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5018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E082B0-EAB7-4927-97AC-7FC2573E2901}" type="slidenum">
              <a:rPr lang="es-ES_tradnl"/>
              <a:pPr/>
              <a:t>11</a:t>
            </a:fld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51204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5DFEB10-905D-48B9-B24E-548793E32C12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5120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3D8E1-75B1-416A-B9D4-E50AD2E49358}" type="slidenum">
              <a:rPr lang="es-ES_tradnl"/>
              <a:pPr/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222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222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C55D9-657C-475B-B392-BA3FFFC0C871}" type="slidenum">
              <a:rPr lang="es-ES_tradnl"/>
              <a:pPr/>
              <a:t>13</a:t>
            </a:fld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325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325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72165-A4A2-410A-8BA3-93E5A58FDB44}" type="slidenum">
              <a:rPr lang="es-ES_tradnl"/>
              <a:pPr/>
              <a:t>14</a:t>
            </a:fld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427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42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03F6A-EF46-4F40-8A33-49AE4ABDF758}" type="slidenum">
              <a:rPr lang="es-ES_tradnl"/>
              <a:pPr/>
              <a:t>15</a:t>
            </a:fld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530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530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864EB-410B-488F-9888-0ED438BA3F9B}" type="slidenum">
              <a:rPr lang="es-ES_tradnl"/>
              <a:pPr/>
              <a:t>16</a:t>
            </a:fld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632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632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1613E-F735-48F1-B864-E8D49141A574}" type="slidenum">
              <a:rPr lang="es-ES_tradnl"/>
              <a:pPr/>
              <a:t>17</a:t>
            </a:fld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734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734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19AC3-00A8-47D5-9357-F83DEDE32A8C}" type="slidenum">
              <a:rPr lang="es-ES_tradnl"/>
              <a:pPr/>
              <a:t>18</a:t>
            </a:fld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837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837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CBB18-CFA1-4AE9-86F9-2623E82052B0}" type="slidenum">
              <a:rPr lang="es-ES_tradnl"/>
              <a:pPr/>
              <a:t>19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40964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096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D3215-0B60-497A-A51B-A10D3894BA46}" type="slidenum">
              <a:rPr lang="es-ES_tradnl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5939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5939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21640-A127-4F47-8A85-EC8E5D61A02E}" type="slidenum">
              <a:rPr lang="es-ES_tradnl"/>
              <a:pPr/>
              <a:t>20</a:t>
            </a:fld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0420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F9A232-20E6-4F2B-B3B9-C2564D71CBEE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6042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DD42F-B0EB-499A-B61C-7B272E29FC42}" type="slidenum">
              <a:rPr lang="es-ES_tradnl"/>
              <a:pPr/>
              <a:t>21</a:t>
            </a:fld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1444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E75912-7F16-473B-98C5-33562FCBAC76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614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59436-7792-43DA-AA9D-A89517255BA4}" type="slidenum">
              <a:rPr lang="es-ES_tradnl"/>
              <a:pPr/>
              <a:t>22</a:t>
            </a:fld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2468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8146CC0-0DE4-41DB-B02B-6733A7025D74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6246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9ECFC-4108-4D52-A956-713F1FBA98FD}" type="slidenum">
              <a:rPr lang="es-ES_tradnl"/>
              <a:pPr/>
              <a:t>23</a:t>
            </a:fld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6349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349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F154D-672F-4E1A-81A5-FE79DD1618AC}" type="slidenum">
              <a:rPr lang="es-ES_tradnl"/>
              <a:pPr/>
              <a:t>24</a:t>
            </a:fld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4516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0F5E21A-5D6A-4F39-8167-0F3F2E8090F2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6451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31B3D-5D98-41C9-9E56-94EBCBA36A5E}" type="slidenum">
              <a:rPr lang="es-ES_tradnl"/>
              <a:pPr/>
              <a:t>25</a:t>
            </a:fld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6554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554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687F0-6C98-4BDD-AD80-0C0523F9BC22}" type="slidenum">
              <a:rPr lang="es-ES_tradnl"/>
              <a:pPr/>
              <a:t>26</a:t>
            </a:fld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6564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8D7BF1B-E8BA-4EC7-95B3-B41BDF179F62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6656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E6A49-69E8-4C7C-886E-0DC9E7FF7B64}" type="slidenum">
              <a:rPr lang="es-ES_tradnl"/>
              <a:pPr/>
              <a:t>27</a:t>
            </a:fld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7588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BD4B78-3888-485E-9472-428FAF49D331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6758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668983-D82D-4688-9D03-B5DFE2AE6FBF}" type="slidenum">
              <a:rPr lang="es-ES_tradnl"/>
              <a:pPr/>
              <a:t>28</a:t>
            </a:fld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8612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C2D8A2-4F0C-4D9A-A454-446D6CB6E1D4}" type="datetime1">
              <a:rPr lang="es-ES_tradnl"/>
              <a:pPr/>
              <a:t>16/04/2013</a:t>
            </a:fld>
            <a:endParaRPr lang="es-ES_tradnl"/>
          </a:p>
        </p:txBody>
      </p:sp>
      <p:sp>
        <p:nvSpPr>
          <p:cNvPr id="6861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ACCE2-2DAB-4433-A827-D9388B808E17}" type="slidenum">
              <a:rPr lang="es-ES_tradnl"/>
              <a:pPr/>
              <a:t>29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41988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80674E-64A0-4258-9046-3C8363C4DE89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4198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44DF5-5FCB-433B-A957-0BFC6D10B6BA}" type="slidenum">
              <a:rPr lang="es-ES_tradnl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68612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C2D8A2-4F0C-4D9A-A454-446D6CB6E1D4}" type="datetime1">
              <a:rPr lang="es-ES_tradnl"/>
              <a:pPr/>
              <a:t>16/04/2013</a:t>
            </a:fld>
            <a:endParaRPr lang="es-ES_tradnl"/>
          </a:p>
        </p:txBody>
      </p:sp>
      <p:sp>
        <p:nvSpPr>
          <p:cNvPr id="6861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ACCE2-2DAB-4433-A827-D9388B808E17}" type="slidenum">
              <a:rPr lang="es-ES_tradnl"/>
              <a:pPr/>
              <a:t>30</a:t>
            </a:fld>
            <a:endParaRPr lang="es-ES_trad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6963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6963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E4DD1-43C2-4BEC-B989-FF54D13019EA}" type="slidenum">
              <a:rPr lang="es-ES_tradnl"/>
              <a:pPr/>
              <a:t>31</a:t>
            </a:fld>
            <a:endParaRPr lang="es-ES_trad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7066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7066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4CF2F-8FB1-4ECC-8C09-78557DC54546}" type="slidenum">
              <a:rPr lang="es-ES_tradnl"/>
              <a:pPr/>
              <a:t>32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43012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0A0B656-D314-4717-B084-DD58776EF675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4301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4C951-0369-468E-89E5-8A61FE1ADAC9}" type="slidenum">
              <a:rPr lang="es-ES_tradnl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44036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C83F63D-1AAA-43DE-976D-3CB64190AC92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4403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5D4DD-2FFB-4A40-A697-D7FFB82036DE}" type="slidenum">
              <a:rPr lang="es-ES_tradnl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45060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268E1F-64AC-4E67-A4C7-FCB062B890FC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4506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EB4D9-EF3B-434A-95EB-7DB1CE42F522}" type="slidenum">
              <a:rPr lang="es-ES_tradnl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a-ES" smtClean="0">
              <a:latin typeface="Verdana" charset="0"/>
            </a:endParaRPr>
          </a:p>
        </p:txBody>
      </p:sp>
      <p:sp>
        <p:nvSpPr>
          <p:cNvPr id="46084" name="3 Marcador de fecha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B2DCA23-88D7-442C-B7B8-0597D582446B}" type="datetime1">
              <a:rPr lang="es-ES_tradnl"/>
              <a:pPr/>
              <a:t>15/04/2013</a:t>
            </a:fld>
            <a:endParaRPr lang="es-ES_tradnl"/>
          </a:p>
        </p:txBody>
      </p:sp>
      <p:sp>
        <p:nvSpPr>
          <p:cNvPr id="4608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75F8-4454-42B5-AAA2-F5029476E806}" type="slidenum">
              <a:rPr lang="es-ES_tradnl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47108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710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51DF0-C002-4A6F-AD62-642BE4368136}" type="slidenum">
              <a:rPr lang="es-ES_tradnl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>
              <a:latin typeface="Verdana" charset="0"/>
            </a:endParaRPr>
          </a:p>
        </p:txBody>
      </p:sp>
      <p:sp>
        <p:nvSpPr>
          <p:cNvPr id="48132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POO</a:t>
            </a:r>
          </a:p>
        </p:txBody>
      </p:sp>
      <p:sp>
        <p:nvSpPr>
          <p:cNvPr id="4813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E8C68-7AC8-4C2F-A535-43E966C787A1}" type="slidenum">
              <a:rPr lang="es-ES_tradnl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049E02-C94E-4EEC-99F9-36A7CEB960C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237D3-7957-43B8-AF9D-79EC0C86659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65E-C71C-47A9-A935-91573E7FC70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3C7C45-24E5-4196-A77D-65DE6D3F5D9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4339-4613-44EE-993A-6E5C70988A0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9F516-0852-42D5-B625-F15C2308832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472A-CDA6-4292-ADB0-A33DF158016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2A4DC5-1945-49D1-BD2D-D50618D759B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0C32D-8BC0-4501-B106-9E82C7E3BD4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5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2D4923-A756-45BC-8682-FA6CD168424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A7A399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ABB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A7A399"/>
                </a:solidFill>
              </a:defRPr>
            </a:lvl1pPr>
          </a:lstStyle>
          <a:p>
            <a:pPr>
              <a:defRPr/>
            </a:pPr>
            <a:fld id="{6FA598A8-2B10-42C8-90F7-248C5A8AF35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5" r:id="rId4"/>
    <p:sldLayoutId id="2147483994" r:id="rId5"/>
    <p:sldLayoutId id="2147483993" r:id="rId6"/>
    <p:sldLayoutId id="2147483999" r:id="rId7"/>
    <p:sldLayoutId id="2147483992" r:id="rId8"/>
    <p:sldLayoutId id="2147484000" r:id="rId9"/>
    <p:sldLayoutId id="2147483991" r:id="rId10"/>
    <p:sldLayoutId id="214748399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2"/>
        <a:buChar char="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Árboles de Búsqueda Binaria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_tradnl" dirty="0">
              <a:ea typeface="+mn-ea"/>
            </a:endParaRPr>
          </a:p>
        </p:txBody>
      </p:sp>
      <p:sp>
        <p:nvSpPr>
          <p:cNvPr id="7172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de la especificación lógica del ABB?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r>
              <a:rPr lang="es-ES" sz="2000" dirty="0" smtClean="0"/>
              <a:t>RECORRER</a:t>
            </a:r>
          </a:p>
          <a:p>
            <a:pPr lvl="1"/>
            <a:r>
              <a:rPr lang="es-ES" sz="1800" dirty="0" smtClean="0"/>
              <a:t>Utilidad: visita los elemento del árbol ABB.</a:t>
            </a:r>
          </a:p>
          <a:p>
            <a:pPr lvl="1"/>
            <a:r>
              <a:rPr lang="es-ES" sz="1800" dirty="0" smtClean="0"/>
              <a:t>Entradas: el árbol.</a:t>
            </a:r>
          </a:p>
          <a:p>
            <a:pPr lvl="1"/>
            <a:r>
              <a:rPr lang="es-ES" sz="1800" dirty="0" smtClean="0"/>
              <a:t>Salidas: cada nodo del árbol se procesa exactamente una vez. El recorrido depende del orden: </a:t>
            </a:r>
            <a:r>
              <a:rPr lang="es-ES" sz="1800" dirty="0" err="1" smtClean="0"/>
              <a:t>preorden</a:t>
            </a:r>
            <a:r>
              <a:rPr lang="es-ES" sz="1800" dirty="0" smtClean="0"/>
              <a:t>, </a:t>
            </a:r>
            <a:r>
              <a:rPr lang="es-ES" sz="1800" dirty="0" err="1" smtClean="0"/>
              <a:t>inorden</a:t>
            </a:r>
            <a:r>
              <a:rPr lang="es-ES" sz="1800" dirty="0" smtClean="0"/>
              <a:t> o </a:t>
            </a:r>
            <a:r>
              <a:rPr lang="es-ES" sz="1800" dirty="0" err="1" smtClean="0"/>
              <a:t>postorden</a:t>
            </a:r>
            <a:r>
              <a:rPr lang="es-ES" sz="1800" dirty="0" smtClean="0"/>
              <a:t>.</a:t>
            </a:r>
          </a:p>
          <a:p>
            <a:pPr lvl="2"/>
            <a:r>
              <a:rPr lang="es-ES" sz="1600" dirty="0" err="1" smtClean="0"/>
              <a:t>Preorden</a:t>
            </a:r>
            <a:r>
              <a:rPr lang="es-ES" sz="1600" dirty="0" smtClean="0"/>
              <a:t>: cada nodo se procesa antes de sus </a:t>
            </a:r>
            <a:r>
              <a:rPr lang="es-ES" sz="1600" dirty="0" err="1" smtClean="0"/>
              <a:t>subárboles</a:t>
            </a:r>
            <a:endParaRPr lang="es-ES" sz="1600" dirty="0" smtClean="0"/>
          </a:p>
          <a:p>
            <a:pPr lvl="2"/>
            <a:r>
              <a:rPr lang="es-ES" sz="1600" dirty="0" err="1" smtClean="0"/>
              <a:t>Inorden</a:t>
            </a:r>
            <a:r>
              <a:rPr lang="es-ES" sz="1600" dirty="0" smtClean="0"/>
              <a:t>: primero se procesa el subárbol izquierdo, después el nodo y después el subárbol derecho.</a:t>
            </a:r>
          </a:p>
          <a:p>
            <a:pPr lvl="2"/>
            <a:r>
              <a:rPr lang="es-ES" sz="1600" dirty="0" err="1" smtClean="0"/>
              <a:t>Postorden</a:t>
            </a:r>
            <a:r>
              <a:rPr lang="es-ES" sz="1600" dirty="0" smtClean="0"/>
              <a:t>: cada nodo se procesa después de procesar su subárbol izquierdo y su subárbol derecho.</a:t>
            </a:r>
          </a:p>
          <a:p>
            <a:pPr lvl="1"/>
            <a:r>
              <a:rPr lang="es-ES" sz="1800" dirty="0" smtClean="0"/>
              <a:t>Precondición: existe el árbol ABB.</a:t>
            </a:r>
          </a:p>
          <a:p>
            <a:pPr lvl="1"/>
            <a:r>
              <a:rPr lang="es-ES" sz="1800" dirty="0" err="1" smtClean="0"/>
              <a:t>Postcondición</a:t>
            </a:r>
            <a:r>
              <a:rPr lang="es-ES" sz="1800" dirty="0" smtClean="0"/>
              <a:t>: ninguna.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pPr>
              <a:defRPr/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búsqueda en un ABB?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495800" cy="48244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mtClean="0"/>
              <a:t>Algoritmo: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mtClean="0"/>
          </a:p>
          <a:p>
            <a:pPr lvl="1">
              <a:lnSpc>
                <a:spcPct val="90000"/>
              </a:lnSpc>
            </a:pPr>
            <a:r>
              <a:rPr lang="es-ES" smtClean="0"/>
              <a:t>Referenciar con una variable auxiliar la raíz.</a:t>
            </a:r>
          </a:p>
          <a:p>
            <a:pPr lvl="1">
              <a:lnSpc>
                <a:spcPct val="90000"/>
              </a:lnSpc>
            </a:pPr>
            <a:endParaRPr lang="es-ES" smtClean="0"/>
          </a:p>
          <a:p>
            <a:pPr lvl="1">
              <a:lnSpc>
                <a:spcPct val="90000"/>
              </a:lnSpc>
            </a:pPr>
            <a:r>
              <a:rPr lang="es-ES" smtClean="0"/>
              <a:t>Mientras no se haya encontrado la clave y la variable no sea None:</a:t>
            </a:r>
          </a:p>
          <a:p>
            <a:pPr lvl="2">
              <a:lnSpc>
                <a:spcPct val="90000"/>
              </a:lnSpc>
            </a:pPr>
            <a:endParaRPr lang="es-ES" sz="1800" smtClean="0"/>
          </a:p>
          <a:p>
            <a:pPr lvl="2">
              <a:lnSpc>
                <a:spcPct val="90000"/>
              </a:lnSpc>
            </a:pPr>
            <a:r>
              <a:rPr lang="es-ES" sz="1800" smtClean="0"/>
              <a:t>Si el nodo contiene la misma clave, éxito.</a:t>
            </a:r>
          </a:p>
          <a:p>
            <a:pPr lvl="2">
              <a:lnSpc>
                <a:spcPct val="90000"/>
              </a:lnSpc>
            </a:pPr>
            <a:r>
              <a:rPr lang="es-ES" sz="1800" smtClean="0"/>
              <a:t>Si el nodo contiene una clave menor, ir al subárbol  derecha.</a:t>
            </a:r>
          </a:p>
          <a:p>
            <a:pPr lvl="2">
              <a:lnSpc>
                <a:spcPct val="90000"/>
              </a:lnSpc>
            </a:pPr>
            <a:r>
              <a:rPr lang="es-ES" sz="1800" smtClean="0"/>
              <a:t>Sino, ir al subárbol izquierdo.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4568825" y="1285875"/>
            <a:ext cx="4075113" cy="2508250"/>
            <a:chOff x="3016" y="1842"/>
            <a:chExt cx="2567" cy="1580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7424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6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32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¿Por qu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é</a:t>
            </a: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y cuándo es eficiente la búsqueda en un ABB?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343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1800" smtClean="0"/>
              <a:t>La búsqueda consiste en recorrer un único camino desde la raíz hasta una hoja.</a:t>
            </a:r>
          </a:p>
          <a:p>
            <a:pPr>
              <a:lnSpc>
                <a:spcPct val="90000"/>
              </a:lnSpc>
            </a:pPr>
            <a:endParaRPr lang="es-ES" sz="1800" smtClean="0"/>
          </a:p>
          <a:p>
            <a:pPr>
              <a:lnSpc>
                <a:spcPct val="90000"/>
              </a:lnSpc>
            </a:pPr>
            <a:r>
              <a:rPr lang="es-ES" sz="1800" smtClean="0"/>
              <a:t>Tiene las ventajas del algoritmo de búsqueda binaria en una secuencia ordenada.</a:t>
            </a:r>
          </a:p>
          <a:p>
            <a:pPr>
              <a:lnSpc>
                <a:spcPct val="90000"/>
              </a:lnSpc>
            </a:pPr>
            <a:endParaRPr lang="es-ES" sz="1800" smtClean="0"/>
          </a:p>
          <a:p>
            <a:pPr>
              <a:lnSpc>
                <a:spcPct val="90000"/>
              </a:lnSpc>
            </a:pPr>
            <a:r>
              <a:rPr lang="es-ES" sz="1800" smtClean="0"/>
              <a:t>¿En qué ABB la búsqueda es eficiente?</a:t>
            </a:r>
          </a:p>
          <a:p>
            <a:pPr lvl="1">
              <a:lnSpc>
                <a:spcPct val="90000"/>
              </a:lnSpc>
            </a:pPr>
            <a:r>
              <a:rPr lang="es-ES" sz="1600" smtClean="0"/>
              <a:t>Árbol completo (n=2</a:t>
            </a:r>
            <a:r>
              <a:rPr lang="es-ES" sz="1600" baseline="30000" smtClean="0"/>
              <a:t>k</a:t>
            </a:r>
            <a:r>
              <a:rPr lang="es-ES" sz="1600" smtClean="0"/>
              <a:t>-1)</a:t>
            </a:r>
          </a:p>
          <a:p>
            <a:pPr lvl="1">
              <a:lnSpc>
                <a:spcPct val="90000"/>
              </a:lnSpc>
            </a:pPr>
            <a:r>
              <a:rPr lang="es-ES" sz="1600" b="1" smtClean="0"/>
              <a:t>Árbol balanceado</a:t>
            </a:r>
            <a:r>
              <a:rPr lang="es-ES" sz="1600" smtClean="0"/>
              <a:t> – la diferencia máxima entre todos los caminos desde la raíz hasta cualquier hoja es máximo 1.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Si el ABB es balanceado, la búsqueda tiene complejidad O(log</a:t>
            </a:r>
            <a:r>
              <a:rPr lang="es-ES" sz="2000" baseline="-25000" smtClean="0"/>
              <a:t>2</a:t>
            </a:r>
            <a:r>
              <a:rPr lang="es-ES" sz="2000" smtClean="0"/>
              <a:t>n)!!!</a:t>
            </a:r>
          </a:p>
        </p:txBody>
      </p:sp>
      <p:sp>
        <p:nvSpPr>
          <p:cNvPr id="18437" name="Oval 25"/>
          <p:cNvSpPr>
            <a:spLocks noChangeArrowheads="1"/>
          </p:cNvSpPr>
          <p:nvPr/>
        </p:nvSpPr>
        <p:spPr bwMode="auto">
          <a:xfrm>
            <a:off x="6553200" y="4419600"/>
            <a:ext cx="254000" cy="2174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7</a:t>
            </a:r>
          </a:p>
        </p:txBody>
      </p:sp>
      <p:sp>
        <p:nvSpPr>
          <p:cNvPr id="18438" name="Oval 26"/>
          <p:cNvSpPr>
            <a:spLocks noChangeArrowheads="1"/>
          </p:cNvSpPr>
          <p:nvPr/>
        </p:nvSpPr>
        <p:spPr bwMode="auto">
          <a:xfrm>
            <a:off x="8001000" y="5349875"/>
            <a:ext cx="230188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13</a:t>
            </a:r>
          </a:p>
        </p:txBody>
      </p:sp>
      <p:sp>
        <p:nvSpPr>
          <p:cNvPr id="18439" name="Line 28"/>
          <p:cNvSpPr>
            <a:spLocks noChangeShapeType="1"/>
          </p:cNvSpPr>
          <p:nvPr/>
        </p:nvSpPr>
        <p:spPr bwMode="auto">
          <a:xfrm flipH="1" flipV="1">
            <a:off x="6781800" y="4495800"/>
            <a:ext cx="439738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40" name="Oval 34"/>
          <p:cNvSpPr>
            <a:spLocks noChangeArrowheads="1"/>
          </p:cNvSpPr>
          <p:nvPr/>
        </p:nvSpPr>
        <p:spPr bwMode="auto">
          <a:xfrm>
            <a:off x="8434388" y="5727700"/>
            <a:ext cx="231775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16</a:t>
            </a:r>
          </a:p>
        </p:txBody>
      </p:sp>
      <p:sp>
        <p:nvSpPr>
          <p:cNvPr id="18441" name="Oval 35"/>
          <p:cNvSpPr>
            <a:spLocks noChangeArrowheads="1"/>
          </p:cNvSpPr>
          <p:nvPr/>
        </p:nvSpPr>
        <p:spPr bwMode="auto">
          <a:xfrm>
            <a:off x="8682038" y="6124575"/>
            <a:ext cx="231775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19</a:t>
            </a:r>
          </a:p>
        </p:txBody>
      </p:sp>
      <p:sp>
        <p:nvSpPr>
          <p:cNvPr id="18442" name="Line 36"/>
          <p:cNvSpPr>
            <a:spLocks noChangeShapeType="1"/>
          </p:cNvSpPr>
          <p:nvPr/>
        </p:nvSpPr>
        <p:spPr bwMode="auto">
          <a:xfrm>
            <a:off x="8636000" y="5900738"/>
            <a:ext cx="13335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43" name="Line 38"/>
          <p:cNvSpPr>
            <a:spLocks noChangeShapeType="1"/>
          </p:cNvSpPr>
          <p:nvPr/>
        </p:nvSpPr>
        <p:spPr bwMode="auto">
          <a:xfrm>
            <a:off x="8202613" y="5524500"/>
            <a:ext cx="250825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44" name="Oval 44"/>
          <p:cNvSpPr>
            <a:spLocks noChangeArrowheads="1"/>
          </p:cNvSpPr>
          <p:nvPr/>
        </p:nvSpPr>
        <p:spPr bwMode="auto">
          <a:xfrm>
            <a:off x="4470400" y="2830513"/>
            <a:ext cx="254000" cy="2174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</a:t>
            </a:r>
          </a:p>
        </p:txBody>
      </p:sp>
      <p:sp>
        <p:nvSpPr>
          <p:cNvPr id="18445" name="Oval 45"/>
          <p:cNvSpPr>
            <a:spLocks noChangeArrowheads="1"/>
          </p:cNvSpPr>
          <p:nvPr/>
        </p:nvSpPr>
        <p:spPr bwMode="auto">
          <a:xfrm>
            <a:off x="5334000" y="3381375"/>
            <a:ext cx="230188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3</a:t>
            </a:r>
          </a:p>
        </p:txBody>
      </p:sp>
      <p:sp>
        <p:nvSpPr>
          <p:cNvPr id="18446" name="Line 46"/>
          <p:cNvSpPr>
            <a:spLocks noChangeShapeType="1"/>
          </p:cNvSpPr>
          <p:nvPr/>
        </p:nvSpPr>
        <p:spPr bwMode="auto">
          <a:xfrm flipH="1" flipV="1">
            <a:off x="4676775" y="2986088"/>
            <a:ext cx="27622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47" name="Oval 47"/>
          <p:cNvSpPr>
            <a:spLocks noChangeArrowheads="1"/>
          </p:cNvSpPr>
          <p:nvPr/>
        </p:nvSpPr>
        <p:spPr bwMode="auto">
          <a:xfrm>
            <a:off x="5692775" y="3670300"/>
            <a:ext cx="231775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4</a:t>
            </a:r>
          </a:p>
        </p:txBody>
      </p:sp>
      <p:sp>
        <p:nvSpPr>
          <p:cNvPr id="18448" name="Oval 48"/>
          <p:cNvSpPr>
            <a:spLocks noChangeArrowheads="1"/>
          </p:cNvSpPr>
          <p:nvPr/>
        </p:nvSpPr>
        <p:spPr bwMode="auto">
          <a:xfrm>
            <a:off x="6092825" y="4067175"/>
            <a:ext cx="231775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6</a:t>
            </a:r>
          </a:p>
        </p:txBody>
      </p:sp>
      <p:sp>
        <p:nvSpPr>
          <p:cNvPr id="18449" name="Line 49"/>
          <p:cNvSpPr>
            <a:spLocks noChangeShapeType="1"/>
          </p:cNvSpPr>
          <p:nvPr/>
        </p:nvSpPr>
        <p:spPr bwMode="auto">
          <a:xfrm>
            <a:off x="5894388" y="3843338"/>
            <a:ext cx="201612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50" name="Line 50"/>
          <p:cNvSpPr>
            <a:spLocks noChangeShapeType="1"/>
          </p:cNvSpPr>
          <p:nvPr/>
        </p:nvSpPr>
        <p:spPr bwMode="auto">
          <a:xfrm>
            <a:off x="5461000" y="3467100"/>
            <a:ext cx="250825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51" name="Line 51"/>
          <p:cNvSpPr>
            <a:spLocks noChangeShapeType="1"/>
          </p:cNvSpPr>
          <p:nvPr/>
        </p:nvSpPr>
        <p:spPr bwMode="auto">
          <a:xfrm>
            <a:off x="6324600" y="4267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452" name="Oval 52"/>
          <p:cNvSpPr>
            <a:spLocks noChangeArrowheads="1"/>
          </p:cNvSpPr>
          <p:nvPr/>
        </p:nvSpPr>
        <p:spPr bwMode="auto">
          <a:xfrm>
            <a:off x="7162800" y="4648200"/>
            <a:ext cx="230188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9</a:t>
            </a:r>
          </a:p>
        </p:txBody>
      </p:sp>
      <p:sp>
        <p:nvSpPr>
          <p:cNvPr id="18453" name="Oval 53"/>
          <p:cNvSpPr>
            <a:spLocks noChangeArrowheads="1"/>
          </p:cNvSpPr>
          <p:nvPr/>
        </p:nvSpPr>
        <p:spPr bwMode="auto">
          <a:xfrm>
            <a:off x="7596188" y="5026025"/>
            <a:ext cx="231775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10</a:t>
            </a:r>
          </a:p>
        </p:txBody>
      </p:sp>
      <p:sp>
        <p:nvSpPr>
          <p:cNvPr id="18454" name="Line 55"/>
          <p:cNvSpPr>
            <a:spLocks noChangeShapeType="1"/>
          </p:cNvSpPr>
          <p:nvPr/>
        </p:nvSpPr>
        <p:spPr bwMode="auto">
          <a:xfrm>
            <a:off x="7797800" y="5199063"/>
            <a:ext cx="13335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55" name="Line 56"/>
          <p:cNvSpPr>
            <a:spLocks noChangeShapeType="1"/>
          </p:cNvSpPr>
          <p:nvPr/>
        </p:nvSpPr>
        <p:spPr bwMode="auto">
          <a:xfrm>
            <a:off x="7364413" y="4822825"/>
            <a:ext cx="250825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456" name="Group 67"/>
          <p:cNvGrpSpPr>
            <a:grpSpLocks/>
          </p:cNvGrpSpPr>
          <p:nvPr/>
        </p:nvGrpSpPr>
        <p:grpSpPr bwMode="auto">
          <a:xfrm>
            <a:off x="5029200" y="1524000"/>
            <a:ext cx="3200400" cy="1447800"/>
            <a:chOff x="3168" y="960"/>
            <a:chExt cx="2016" cy="912"/>
          </a:xfrm>
        </p:grpSpPr>
        <p:grpSp>
          <p:nvGrpSpPr>
            <p:cNvPr id="18483" name="Group 4"/>
            <p:cNvGrpSpPr>
              <a:grpSpLocks/>
            </p:cNvGrpSpPr>
            <p:nvPr/>
          </p:nvGrpSpPr>
          <p:grpSpPr bwMode="auto">
            <a:xfrm>
              <a:off x="3385" y="960"/>
              <a:ext cx="1799" cy="912"/>
              <a:chOff x="3016" y="1842"/>
              <a:chExt cx="2567" cy="1580"/>
            </a:xfrm>
          </p:grpSpPr>
          <p:sp>
            <p:nvSpPr>
              <p:cNvPr id="18494" name="Oval 5"/>
              <p:cNvSpPr>
                <a:spLocks noChangeArrowheads="1"/>
              </p:cNvSpPr>
              <p:nvPr/>
            </p:nvSpPr>
            <p:spPr bwMode="auto">
              <a:xfrm>
                <a:off x="4014" y="1842"/>
                <a:ext cx="228" cy="23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8</a:t>
                </a:r>
              </a:p>
            </p:txBody>
          </p:sp>
          <p:sp>
            <p:nvSpPr>
              <p:cNvPr id="18495" name="Oval 6"/>
              <p:cNvSpPr>
                <a:spLocks noChangeArrowheads="1"/>
              </p:cNvSpPr>
              <p:nvPr/>
            </p:nvSpPr>
            <p:spPr bwMode="auto">
              <a:xfrm>
                <a:off x="4762" y="2358"/>
                <a:ext cx="208" cy="21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12</a:t>
                </a:r>
              </a:p>
            </p:txBody>
          </p:sp>
          <p:sp>
            <p:nvSpPr>
              <p:cNvPr id="18496" name="Line 7"/>
              <p:cNvSpPr>
                <a:spLocks noChangeShapeType="1"/>
              </p:cNvSpPr>
              <p:nvPr/>
            </p:nvSpPr>
            <p:spPr bwMode="auto">
              <a:xfrm flipV="1">
                <a:off x="3508" y="2024"/>
                <a:ext cx="541" cy="3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97" name="Line 8"/>
              <p:cNvSpPr>
                <a:spLocks noChangeShapeType="1"/>
              </p:cNvSpPr>
              <p:nvPr/>
            </p:nvSpPr>
            <p:spPr bwMode="auto">
              <a:xfrm flipH="1" flipV="1">
                <a:off x="4239" y="2024"/>
                <a:ext cx="542" cy="3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98" name="Oval 9"/>
              <p:cNvSpPr>
                <a:spLocks noChangeArrowheads="1"/>
              </p:cNvSpPr>
              <p:nvPr/>
            </p:nvSpPr>
            <p:spPr bwMode="auto">
              <a:xfrm>
                <a:off x="3016" y="2840"/>
                <a:ext cx="208" cy="21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2</a:t>
                </a:r>
              </a:p>
            </p:txBody>
          </p:sp>
          <p:sp>
            <p:nvSpPr>
              <p:cNvPr id="18499" name="Oval 10"/>
              <p:cNvSpPr>
                <a:spLocks noChangeArrowheads="1"/>
              </p:cNvSpPr>
              <p:nvPr/>
            </p:nvSpPr>
            <p:spPr bwMode="auto">
              <a:xfrm>
                <a:off x="3696" y="2795"/>
                <a:ext cx="208" cy="21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6</a:t>
                </a:r>
              </a:p>
            </p:txBody>
          </p:sp>
          <p:sp>
            <p:nvSpPr>
              <p:cNvPr id="18500" name="Oval 11"/>
              <p:cNvSpPr>
                <a:spLocks noChangeArrowheads="1"/>
              </p:cNvSpPr>
              <p:nvPr/>
            </p:nvSpPr>
            <p:spPr bwMode="auto">
              <a:xfrm>
                <a:off x="4384" y="2771"/>
                <a:ext cx="208" cy="21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10</a:t>
                </a:r>
              </a:p>
            </p:txBody>
          </p:sp>
          <p:sp>
            <p:nvSpPr>
              <p:cNvPr id="18501" name="Oval 12"/>
              <p:cNvSpPr>
                <a:spLocks noChangeArrowheads="1"/>
              </p:cNvSpPr>
              <p:nvPr/>
            </p:nvSpPr>
            <p:spPr bwMode="auto">
              <a:xfrm>
                <a:off x="4573" y="3187"/>
                <a:ext cx="209" cy="21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11</a:t>
                </a:r>
              </a:p>
            </p:txBody>
          </p:sp>
          <p:sp>
            <p:nvSpPr>
              <p:cNvPr id="18502" name="Line 13"/>
              <p:cNvSpPr>
                <a:spLocks noChangeShapeType="1"/>
              </p:cNvSpPr>
              <p:nvPr/>
            </p:nvSpPr>
            <p:spPr bwMode="auto">
              <a:xfrm>
                <a:off x="4564" y="2959"/>
                <a:ext cx="12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03" name="Oval 14"/>
              <p:cNvSpPr>
                <a:spLocks noChangeArrowheads="1"/>
              </p:cNvSpPr>
              <p:nvPr/>
            </p:nvSpPr>
            <p:spPr bwMode="auto">
              <a:xfrm>
                <a:off x="5152" y="2771"/>
                <a:ext cx="208" cy="21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14</a:t>
                </a:r>
              </a:p>
            </p:txBody>
          </p:sp>
          <p:sp>
            <p:nvSpPr>
              <p:cNvPr id="18504" name="Oval 15"/>
              <p:cNvSpPr>
                <a:spLocks noChangeArrowheads="1"/>
              </p:cNvSpPr>
              <p:nvPr/>
            </p:nvSpPr>
            <p:spPr bwMode="auto">
              <a:xfrm>
                <a:off x="5375" y="3203"/>
                <a:ext cx="208" cy="21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15</a:t>
                </a:r>
              </a:p>
            </p:txBody>
          </p:sp>
          <p:sp>
            <p:nvSpPr>
              <p:cNvPr id="18505" name="Line 16"/>
              <p:cNvSpPr>
                <a:spLocks noChangeShapeType="1"/>
              </p:cNvSpPr>
              <p:nvPr/>
            </p:nvSpPr>
            <p:spPr bwMode="auto">
              <a:xfrm>
                <a:off x="5333" y="2959"/>
                <a:ext cx="12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06" name="Oval 17"/>
              <p:cNvSpPr>
                <a:spLocks noChangeArrowheads="1"/>
              </p:cNvSpPr>
              <p:nvPr/>
            </p:nvSpPr>
            <p:spPr bwMode="auto">
              <a:xfrm>
                <a:off x="3351" y="2349"/>
                <a:ext cx="209" cy="21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4</a:t>
                </a:r>
              </a:p>
            </p:txBody>
          </p:sp>
          <p:sp>
            <p:nvSpPr>
              <p:cNvPr id="18507" name="Line 18"/>
              <p:cNvSpPr>
                <a:spLocks noChangeShapeType="1"/>
              </p:cNvSpPr>
              <p:nvPr/>
            </p:nvSpPr>
            <p:spPr bwMode="auto">
              <a:xfrm>
                <a:off x="4944" y="2549"/>
                <a:ext cx="225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08" name="Line 19"/>
              <p:cNvSpPr>
                <a:spLocks noChangeShapeType="1"/>
              </p:cNvSpPr>
              <p:nvPr/>
            </p:nvSpPr>
            <p:spPr bwMode="auto">
              <a:xfrm flipH="1">
                <a:off x="4567" y="2554"/>
                <a:ext cx="225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09" name="Line 20"/>
              <p:cNvSpPr>
                <a:spLocks noChangeShapeType="1"/>
              </p:cNvSpPr>
              <p:nvPr/>
            </p:nvSpPr>
            <p:spPr bwMode="auto">
              <a:xfrm flipH="1">
                <a:off x="3128" y="2555"/>
                <a:ext cx="225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10" name="Line 21"/>
              <p:cNvSpPr>
                <a:spLocks noChangeShapeType="1"/>
              </p:cNvSpPr>
              <p:nvPr/>
            </p:nvSpPr>
            <p:spPr bwMode="auto">
              <a:xfrm>
                <a:off x="3527" y="2550"/>
                <a:ext cx="224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11" name="Line 22"/>
              <p:cNvSpPr>
                <a:spLocks noChangeShapeType="1"/>
              </p:cNvSpPr>
              <p:nvPr/>
            </p:nvSpPr>
            <p:spPr bwMode="auto">
              <a:xfrm>
                <a:off x="3198" y="3022"/>
                <a:ext cx="224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512" name="Oval 23"/>
              <p:cNvSpPr>
                <a:spLocks noChangeArrowheads="1"/>
              </p:cNvSpPr>
              <p:nvPr/>
            </p:nvSpPr>
            <p:spPr bwMode="auto">
              <a:xfrm>
                <a:off x="3307" y="3203"/>
                <a:ext cx="208" cy="21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/>
                  <a:t>3</a:t>
                </a:r>
              </a:p>
            </p:txBody>
          </p:sp>
        </p:grpSp>
        <p:sp>
          <p:nvSpPr>
            <p:cNvPr id="18484" name="Oval 57"/>
            <p:cNvSpPr>
              <a:spLocks noChangeArrowheads="1"/>
            </p:cNvSpPr>
            <p:nvPr/>
          </p:nvSpPr>
          <p:spPr bwMode="auto">
            <a:xfrm>
              <a:off x="3168" y="1728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8485" name="Oval 58"/>
            <p:cNvSpPr>
              <a:spLocks noChangeArrowheads="1"/>
            </p:cNvSpPr>
            <p:nvPr/>
          </p:nvSpPr>
          <p:spPr bwMode="auto">
            <a:xfrm>
              <a:off x="3840" y="1728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5</a:t>
              </a:r>
            </a:p>
          </p:txBody>
        </p:sp>
        <p:sp>
          <p:nvSpPr>
            <p:cNvPr id="18486" name="Oval 59"/>
            <p:cNvSpPr>
              <a:spLocks noChangeArrowheads="1"/>
            </p:cNvSpPr>
            <p:nvPr/>
          </p:nvSpPr>
          <p:spPr bwMode="auto">
            <a:xfrm>
              <a:off x="4064" y="1728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8487" name="Oval 60"/>
            <p:cNvSpPr>
              <a:spLocks noChangeArrowheads="1"/>
            </p:cNvSpPr>
            <p:nvPr/>
          </p:nvSpPr>
          <p:spPr bwMode="auto">
            <a:xfrm>
              <a:off x="4256" y="1728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8488" name="Oval 61"/>
            <p:cNvSpPr>
              <a:spLocks noChangeArrowheads="1"/>
            </p:cNvSpPr>
            <p:nvPr/>
          </p:nvSpPr>
          <p:spPr bwMode="auto">
            <a:xfrm>
              <a:off x="4736" y="1728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8489" name="Line 62"/>
            <p:cNvSpPr>
              <a:spLocks noChangeShapeType="1"/>
            </p:cNvSpPr>
            <p:nvPr/>
          </p:nvSpPr>
          <p:spPr bwMode="auto">
            <a:xfrm flipH="1">
              <a:off x="3312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90" name="Line 63"/>
            <p:cNvSpPr>
              <a:spLocks noChangeShapeType="1"/>
            </p:cNvSpPr>
            <p:nvPr/>
          </p:nvSpPr>
          <p:spPr bwMode="auto">
            <a:xfrm flipH="1">
              <a:off x="3888" y="16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91" name="Line 64"/>
            <p:cNvSpPr>
              <a:spLocks noChangeShapeType="1"/>
            </p:cNvSpPr>
            <p:nvPr/>
          </p:nvSpPr>
          <p:spPr bwMode="auto">
            <a:xfrm>
              <a:off x="398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92" name="Line 65"/>
            <p:cNvSpPr>
              <a:spLocks noChangeShapeType="1"/>
            </p:cNvSpPr>
            <p:nvPr/>
          </p:nvSpPr>
          <p:spPr bwMode="auto">
            <a:xfrm flipH="1">
              <a:off x="4320" y="16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93" name="Line 66"/>
            <p:cNvSpPr>
              <a:spLocks noChangeShapeType="1"/>
            </p:cNvSpPr>
            <p:nvPr/>
          </p:nvSpPr>
          <p:spPr bwMode="auto">
            <a:xfrm flipH="1">
              <a:off x="4848" y="16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57" name="Group 69"/>
          <p:cNvGrpSpPr>
            <a:grpSpLocks/>
          </p:cNvGrpSpPr>
          <p:nvPr/>
        </p:nvGrpSpPr>
        <p:grpSpPr bwMode="auto">
          <a:xfrm>
            <a:off x="4500563" y="4357688"/>
            <a:ext cx="2855912" cy="1447800"/>
            <a:chOff x="3016" y="1842"/>
            <a:chExt cx="2567" cy="1580"/>
          </a:xfrm>
        </p:grpSpPr>
        <p:sp>
          <p:nvSpPr>
            <p:cNvPr id="18464" name="Oval 70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8</a:t>
              </a:r>
            </a:p>
          </p:txBody>
        </p:sp>
        <p:sp>
          <p:nvSpPr>
            <p:cNvPr id="18465" name="Oval 71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12</a:t>
              </a:r>
            </a:p>
          </p:txBody>
        </p:sp>
        <p:sp>
          <p:nvSpPr>
            <p:cNvPr id="18466" name="Line 72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7" name="Line 73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68" name="Oval 74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  <p:sp>
          <p:nvSpPr>
            <p:cNvPr id="18469" name="Oval 75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18470" name="Oval 76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8471" name="Oval 77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11</a:t>
              </a:r>
            </a:p>
          </p:txBody>
        </p:sp>
        <p:sp>
          <p:nvSpPr>
            <p:cNvPr id="18472" name="Line 78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3" name="Oval 79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14</a:t>
              </a:r>
            </a:p>
          </p:txBody>
        </p:sp>
        <p:sp>
          <p:nvSpPr>
            <p:cNvPr id="18474" name="Oval 80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15</a:t>
              </a:r>
            </a:p>
          </p:txBody>
        </p:sp>
        <p:sp>
          <p:nvSpPr>
            <p:cNvPr id="18475" name="Line 81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6" name="Oval 82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8477" name="Line 83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8" name="Line 84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79" name="Line 85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0" name="Line 86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1" name="Line 87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82" name="Oval 88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3</a:t>
              </a:r>
            </a:p>
          </p:txBody>
        </p:sp>
      </p:grpSp>
      <p:sp>
        <p:nvSpPr>
          <p:cNvPr id="18458" name="Oval 90"/>
          <p:cNvSpPr>
            <a:spLocks noChangeArrowheads="1"/>
          </p:cNvSpPr>
          <p:nvPr/>
        </p:nvSpPr>
        <p:spPr bwMode="auto">
          <a:xfrm>
            <a:off x="5222875" y="5595938"/>
            <a:ext cx="254000" cy="2174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5</a:t>
            </a:r>
          </a:p>
        </p:txBody>
      </p:sp>
      <p:sp>
        <p:nvSpPr>
          <p:cNvPr id="18459" name="Oval 92"/>
          <p:cNvSpPr>
            <a:spLocks noChangeArrowheads="1"/>
          </p:cNvSpPr>
          <p:nvPr/>
        </p:nvSpPr>
        <p:spPr bwMode="auto">
          <a:xfrm>
            <a:off x="5883275" y="5595938"/>
            <a:ext cx="254000" cy="2174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9</a:t>
            </a:r>
          </a:p>
        </p:txBody>
      </p:sp>
      <p:sp>
        <p:nvSpPr>
          <p:cNvPr id="18460" name="Line 95"/>
          <p:cNvSpPr>
            <a:spLocks noChangeShapeType="1"/>
          </p:cNvSpPr>
          <p:nvPr/>
        </p:nvSpPr>
        <p:spPr bwMode="auto">
          <a:xfrm flipH="1">
            <a:off x="5299075" y="544353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461" name="Line 97"/>
          <p:cNvSpPr>
            <a:spLocks noChangeShapeType="1"/>
          </p:cNvSpPr>
          <p:nvPr/>
        </p:nvSpPr>
        <p:spPr bwMode="auto">
          <a:xfrm flipH="1">
            <a:off x="5984875" y="54435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462" name="Line 99"/>
          <p:cNvSpPr>
            <a:spLocks noChangeShapeType="1"/>
          </p:cNvSpPr>
          <p:nvPr/>
        </p:nvSpPr>
        <p:spPr bwMode="auto">
          <a:xfrm flipH="1" flipV="1">
            <a:off x="5181600" y="3276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63" name="Oval 101"/>
          <p:cNvSpPr>
            <a:spLocks noChangeArrowheads="1"/>
          </p:cNvSpPr>
          <p:nvPr/>
        </p:nvSpPr>
        <p:spPr bwMode="auto">
          <a:xfrm>
            <a:off x="4951413" y="3124200"/>
            <a:ext cx="230187" cy="200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clase ABB?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4438"/>
            <a:ext cx="5041900" cy="546258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class ABB: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def </a:t>
            </a:r>
            <a:r>
              <a:rPr lang="en-US" b="1" i="1" dirty="0" smtClean="0">
                <a:solidFill>
                  <a:srgbClr val="FF0000"/>
                </a:solidFill>
              </a:rPr>
              <a:t>__init__</a:t>
            </a:r>
            <a:r>
              <a:rPr lang="en-US" b="1" i="1" dirty="0" smtClean="0">
                <a:solidFill>
                  <a:srgbClr val="9966FF"/>
                </a:solidFill>
              </a:rPr>
              <a:t>(self):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def </a:t>
            </a:r>
            <a:r>
              <a:rPr lang="en-US" b="1" i="1" dirty="0" err="1" smtClean="0">
                <a:solidFill>
                  <a:srgbClr val="FF0000"/>
                </a:solidFill>
              </a:rPr>
              <a:t>getKey</a:t>
            </a:r>
            <a:r>
              <a:rPr lang="en-US" b="1" i="1" dirty="0" smtClean="0">
                <a:solidFill>
                  <a:srgbClr val="9966FF"/>
                </a:solidFill>
              </a:rPr>
              <a:t>(self):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	def </a:t>
            </a:r>
            <a:r>
              <a:rPr lang="en-US" b="1" i="1" dirty="0" err="1" smtClean="0">
                <a:solidFill>
                  <a:srgbClr val="FF0000"/>
                </a:solidFill>
              </a:rPr>
              <a:t>buscar</a:t>
            </a:r>
            <a:r>
              <a:rPr lang="en-US" b="1" i="1" dirty="0" smtClean="0">
                <a:solidFill>
                  <a:srgbClr val="9966FF"/>
                </a:solidFill>
              </a:rPr>
              <a:t>(</a:t>
            </a:r>
            <a:r>
              <a:rPr lang="en-US" b="1" i="1" dirty="0" err="1" smtClean="0">
                <a:solidFill>
                  <a:srgbClr val="9966FF"/>
                </a:solidFill>
              </a:rPr>
              <a:t>self,clau</a:t>
            </a:r>
            <a:r>
              <a:rPr lang="en-US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def __</a:t>
            </a:r>
            <a:r>
              <a:rPr lang="en-US" b="1" i="1" dirty="0" err="1" smtClean="0">
                <a:solidFill>
                  <a:srgbClr val="9966FF"/>
                </a:solidFill>
              </a:rPr>
              <a:t>buscar</a:t>
            </a:r>
            <a:r>
              <a:rPr lang="en-US" b="1" i="1" dirty="0" smtClean="0">
                <a:solidFill>
                  <a:srgbClr val="9966FF"/>
                </a:solidFill>
              </a:rPr>
              <a:t>(self, b, </a:t>
            </a:r>
            <a:r>
              <a:rPr lang="en-US" b="1" i="1" dirty="0" err="1" smtClean="0">
                <a:solidFill>
                  <a:srgbClr val="9966FF"/>
                </a:solidFill>
              </a:rPr>
              <a:t>clau</a:t>
            </a:r>
            <a:r>
              <a:rPr lang="en-US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def </a:t>
            </a:r>
            <a:r>
              <a:rPr lang="en-US" b="1" i="1" dirty="0" err="1" smtClean="0">
                <a:solidFill>
                  <a:srgbClr val="9966FF"/>
                </a:solidFill>
              </a:rPr>
              <a:t>buscarIter</a:t>
            </a:r>
            <a:r>
              <a:rPr lang="en-US" b="1" i="1" dirty="0" smtClean="0">
                <a:solidFill>
                  <a:srgbClr val="9966FF"/>
                </a:solidFill>
              </a:rPr>
              <a:t>(</a:t>
            </a:r>
            <a:r>
              <a:rPr lang="en-US" b="1" i="1" dirty="0" err="1" smtClean="0">
                <a:solidFill>
                  <a:srgbClr val="9966FF"/>
                </a:solidFill>
              </a:rPr>
              <a:t>self,x</a:t>
            </a:r>
            <a:r>
              <a:rPr lang="en-US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	def </a:t>
            </a:r>
            <a:r>
              <a:rPr lang="en-US" b="1" i="1" dirty="0" err="1" smtClean="0">
                <a:solidFill>
                  <a:srgbClr val="FF0000"/>
                </a:solidFill>
              </a:rPr>
              <a:t>insertar</a:t>
            </a:r>
            <a:r>
              <a:rPr lang="en-US" b="1" i="1" dirty="0" smtClean="0">
                <a:solidFill>
                  <a:srgbClr val="9966FF"/>
                </a:solidFill>
              </a:rPr>
              <a:t>(</a:t>
            </a:r>
            <a:r>
              <a:rPr lang="en-US" b="1" i="1" dirty="0" err="1" smtClean="0">
                <a:solidFill>
                  <a:srgbClr val="9966FF"/>
                </a:solidFill>
              </a:rPr>
              <a:t>self,nom</a:t>
            </a:r>
            <a:r>
              <a:rPr lang="en-US" b="1" i="1" dirty="0" smtClean="0">
                <a:solidFill>
                  <a:srgbClr val="9966FF"/>
                </a:solidFill>
              </a:rPr>
              <a:t>, </a:t>
            </a:r>
            <a:r>
              <a:rPr lang="en-US" b="1" i="1" dirty="0" err="1" smtClean="0">
                <a:solidFill>
                  <a:srgbClr val="9966FF"/>
                </a:solidFill>
              </a:rPr>
              <a:t>clau</a:t>
            </a:r>
            <a:r>
              <a:rPr lang="en-US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	def __</a:t>
            </a:r>
            <a:r>
              <a:rPr lang="en-US" b="1" i="1" dirty="0" err="1" smtClean="0">
                <a:solidFill>
                  <a:srgbClr val="9966FF"/>
                </a:solidFill>
              </a:rPr>
              <a:t>str</a:t>
            </a:r>
            <a:r>
              <a:rPr lang="en-US" b="1" i="1" dirty="0" smtClean="0">
                <a:solidFill>
                  <a:srgbClr val="9966FF"/>
                </a:solidFill>
              </a:rPr>
              <a:t>__(self):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def </a:t>
            </a:r>
            <a:r>
              <a:rPr lang="en-US" b="1" i="1" dirty="0" err="1" smtClean="0">
                <a:solidFill>
                  <a:srgbClr val="9966FF"/>
                </a:solidFill>
              </a:rPr>
              <a:t>inorder</a:t>
            </a:r>
            <a:r>
              <a:rPr lang="en-US" b="1" i="1" dirty="0" smtClean="0">
                <a:solidFill>
                  <a:srgbClr val="9966FF"/>
                </a:solidFill>
              </a:rPr>
              <a:t>(</a:t>
            </a:r>
            <a:r>
              <a:rPr lang="en-US" b="1" i="1" dirty="0" err="1" smtClean="0">
                <a:solidFill>
                  <a:srgbClr val="9966FF"/>
                </a:solidFill>
              </a:rPr>
              <a:t>self,nodo</a:t>
            </a:r>
            <a:r>
              <a:rPr lang="en-US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dirty="0" smtClean="0">
                <a:solidFill>
                  <a:srgbClr val="9966FF"/>
                </a:solidFill>
              </a:rPr>
              <a:t>	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572125" y="1366838"/>
            <a:ext cx="2992438" cy="1704975"/>
            <a:chOff x="3016" y="1842"/>
            <a:chExt cx="2567" cy="1580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19469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9470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9471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2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9473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5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9476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7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8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9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81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  <p:sp>
        <p:nvSpPr>
          <p:cNvPr id="26" name="25 Rectángulo"/>
          <p:cNvSpPr>
            <a:spLocks noChangeArrowheads="1"/>
          </p:cNvSpPr>
          <p:nvPr/>
        </p:nvSpPr>
        <p:spPr bwMode="auto">
          <a:xfrm>
            <a:off x="3643313" y="3143250"/>
            <a:ext cx="5286375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	def </a:t>
            </a:r>
            <a:r>
              <a:rPr lang="en-US" sz="1600" b="1" i="1">
                <a:solidFill>
                  <a:srgbClr val="FF0000"/>
                </a:solidFill>
              </a:rPr>
              <a:t>eliminar</a:t>
            </a:r>
            <a:r>
              <a:rPr lang="en-US" sz="1600" b="1" i="1">
                <a:solidFill>
                  <a:srgbClr val="9966FF"/>
                </a:solidFill>
              </a:rPr>
              <a:t>(self,x):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  	def __buscarEliminar(self, key): 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  	def __eliminar(self, n, p): 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  	def __eliminar0(self, n,  p):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  	def __eliminarLeft(self, n, p):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  	def __eliminarRight(self, n, p):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>
                <a:solidFill>
                  <a:srgbClr val="9966FF"/>
                </a:solidFill>
              </a:rPr>
              <a:t>  	def __eliminar(self, n, p):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clase ABB?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4438"/>
            <a:ext cx="5041900" cy="546258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class ABB: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  	def __init__(self):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  	def </a:t>
            </a:r>
            <a:r>
              <a:rPr lang="en-US" sz="1600" b="1" i="1" dirty="0" err="1" smtClean="0">
                <a:solidFill>
                  <a:srgbClr val="48365A"/>
                </a:solidFill>
              </a:rPr>
              <a:t>getKey</a:t>
            </a:r>
            <a:r>
              <a:rPr lang="en-US" sz="1600" b="1" i="1" dirty="0" smtClean="0">
                <a:solidFill>
                  <a:srgbClr val="48365A"/>
                </a:solidFill>
              </a:rPr>
              <a:t>(self):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	def </a:t>
            </a:r>
            <a:r>
              <a:rPr lang="en-US" sz="1600" b="1" i="1" dirty="0" err="1" smtClean="0">
                <a:solidFill>
                  <a:srgbClr val="48365A"/>
                </a:solidFill>
              </a:rPr>
              <a:t>buscar</a:t>
            </a:r>
            <a:r>
              <a:rPr lang="en-US" sz="1600" b="1" i="1" dirty="0" smtClean="0">
                <a:solidFill>
                  <a:srgbClr val="48365A"/>
                </a:solidFill>
              </a:rPr>
              <a:t>(</a:t>
            </a:r>
            <a:r>
              <a:rPr lang="en-US" sz="1600" b="1" i="1" dirty="0" err="1" smtClean="0">
                <a:solidFill>
                  <a:srgbClr val="48365A"/>
                </a:solidFill>
              </a:rPr>
              <a:t>self,clau</a:t>
            </a:r>
            <a:r>
              <a:rPr lang="en-US" sz="1600" b="1" i="1" dirty="0" smtClean="0">
                <a:solidFill>
                  <a:srgbClr val="48365A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__</a:t>
            </a:r>
            <a:r>
              <a:rPr lang="en-US" sz="1600" b="1" i="1" dirty="0" err="1" smtClean="0">
                <a:solidFill>
                  <a:srgbClr val="9966FF"/>
                </a:solidFill>
              </a:rPr>
              <a:t>buscar</a:t>
            </a:r>
            <a:r>
              <a:rPr lang="en-US" sz="1600" b="1" i="1" dirty="0" smtClean="0">
                <a:solidFill>
                  <a:srgbClr val="9966FF"/>
                </a:solidFill>
              </a:rPr>
              <a:t>(self, b, </a:t>
            </a:r>
            <a:r>
              <a:rPr lang="en-US" sz="1600" b="1" i="1" dirty="0" err="1" smtClean="0">
                <a:solidFill>
                  <a:srgbClr val="9966FF"/>
                </a:solidFill>
              </a:rPr>
              <a:t>clau</a:t>
            </a:r>
            <a:r>
              <a:rPr lang="en-US" sz="16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</a:t>
            </a:r>
            <a:r>
              <a:rPr lang="en-US" sz="1600" b="1" i="1" dirty="0" err="1" smtClean="0">
                <a:solidFill>
                  <a:srgbClr val="9966FF"/>
                </a:solidFill>
              </a:rPr>
              <a:t>buscarIter</a:t>
            </a:r>
            <a:r>
              <a:rPr lang="en-US" sz="1600" b="1" i="1" dirty="0" smtClean="0">
                <a:solidFill>
                  <a:srgbClr val="9966FF"/>
                </a:solidFill>
              </a:rPr>
              <a:t>(</a:t>
            </a:r>
            <a:r>
              <a:rPr lang="en-US" sz="1600" b="1" i="1" dirty="0" err="1" smtClean="0">
                <a:solidFill>
                  <a:srgbClr val="9966FF"/>
                </a:solidFill>
              </a:rPr>
              <a:t>self,x</a:t>
            </a:r>
            <a:r>
              <a:rPr lang="en-US" sz="16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	</a:t>
            </a:r>
            <a:r>
              <a:rPr lang="en-US" sz="1600" b="1" i="1" dirty="0" smtClean="0">
                <a:solidFill>
                  <a:srgbClr val="48365A"/>
                </a:solidFill>
              </a:rPr>
              <a:t>def </a:t>
            </a:r>
            <a:r>
              <a:rPr lang="en-US" sz="1600" b="1" i="1" dirty="0" err="1" smtClean="0">
                <a:solidFill>
                  <a:srgbClr val="48365A"/>
                </a:solidFill>
              </a:rPr>
              <a:t>insertar</a:t>
            </a:r>
            <a:r>
              <a:rPr lang="en-US" sz="1600" b="1" i="1" dirty="0" smtClean="0">
                <a:solidFill>
                  <a:srgbClr val="48365A"/>
                </a:solidFill>
              </a:rPr>
              <a:t>(</a:t>
            </a:r>
            <a:r>
              <a:rPr lang="en-US" sz="1600" b="1" i="1" dirty="0" err="1" smtClean="0">
                <a:solidFill>
                  <a:srgbClr val="48365A"/>
                </a:solidFill>
              </a:rPr>
              <a:t>self,nom</a:t>
            </a:r>
            <a:r>
              <a:rPr lang="en-US" sz="1600" b="1" i="1" dirty="0" smtClean="0">
                <a:solidFill>
                  <a:srgbClr val="48365A"/>
                </a:solidFill>
              </a:rPr>
              <a:t>, </a:t>
            </a:r>
            <a:r>
              <a:rPr lang="en-US" sz="1600" b="1" i="1" dirty="0" err="1" smtClean="0">
                <a:solidFill>
                  <a:srgbClr val="48365A"/>
                </a:solidFill>
              </a:rPr>
              <a:t>clau</a:t>
            </a:r>
            <a:r>
              <a:rPr lang="en-US" sz="1600" b="1" i="1" dirty="0" smtClean="0">
                <a:solidFill>
                  <a:srgbClr val="48365A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	</a:t>
            </a:r>
            <a:r>
              <a:rPr lang="en-US" sz="1600" b="1" i="1" dirty="0" smtClean="0">
                <a:solidFill>
                  <a:srgbClr val="48365A"/>
                </a:solidFill>
              </a:rPr>
              <a:t>def </a:t>
            </a:r>
            <a:r>
              <a:rPr lang="en-US" sz="1600" b="1" i="1" dirty="0" err="1" smtClean="0">
                <a:solidFill>
                  <a:srgbClr val="48365A"/>
                </a:solidFill>
              </a:rPr>
              <a:t>eliminar</a:t>
            </a:r>
            <a:r>
              <a:rPr lang="en-US" sz="1600" b="1" i="1" dirty="0" smtClean="0">
                <a:solidFill>
                  <a:srgbClr val="48365A"/>
                </a:solidFill>
              </a:rPr>
              <a:t>(</a:t>
            </a:r>
            <a:r>
              <a:rPr lang="en-US" sz="1600" b="1" i="1" dirty="0" err="1" smtClean="0">
                <a:solidFill>
                  <a:srgbClr val="48365A"/>
                </a:solidFill>
              </a:rPr>
              <a:t>self,key</a:t>
            </a:r>
            <a:r>
              <a:rPr lang="en-US" sz="1600" b="1" i="1" dirty="0" smtClean="0">
                <a:solidFill>
                  <a:srgbClr val="48365A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</a:t>
            </a:r>
            <a:r>
              <a:rPr lang="en-US" sz="1600" b="1" i="1" dirty="0" err="1" smtClean="0">
                <a:solidFill>
                  <a:srgbClr val="9966FF"/>
                </a:solidFill>
              </a:rPr>
              <a:t>buscarNodoPadre</a:t>
            </a:r>
            <a:r>
              <a:rPr lang="en-US" sz="1600" b="1" i="1" dirty="0" smtClean="0">
                <a:solidFill>
                  <a:srgbClr val="9966FF"/>
                </a:solidFill>
              </a:rPr>
              <a:t>(</a:t>
            </a:r>
            <a:r>
              <a:rPr lang="en-US" sz="1600" b="1" i="1" dirty="0" err="1" smtClean="0">
                <a:solidFill>
                  <a:srgbClr val="9966FF"/>
                </a:solidFill>
              </a:rPr>
              <a:t>self,key</a:t>
            </a:r>
            <a:r>
              <a:rPr lang="en-US" sz="16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__eliminar2(</a:t>
            </a:r>
            <a:r>
              <a:rPr lang="en-US" sz="1600" b="1" i="1" dirty="0" err="1" smtClean="0">
                <a:solidFill>
                  <a:srgbClr val="9966FF"/>
                </a:solidFill>
              </a:rPr>
              <a:t>self,n</a:t>
            </a:r>
            <a:r>
              <a:rPr lang="en-US" sz="1600" b="1" i="1" dirty="0" smtClean="0">
                <a:solidFill>
                  <a:srgbClr val="9966FF"/>
                </a:solidFill>
              </a:rPr>
              <a:t>, p): 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__eliminar0(self, n,  p):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__</a:t>
            </a:r>
            <a:r>
              <a:rPr lang="en-US" sz="1600" b="1" i="1" dirty="0" err="1" smtClean="0">
                <a:solidFill>
                  <a:srgbClr val="9966FF"/>
                </a:solidFill>
              </a:rPr>
              <a:t>eliminarLeft</a:t>
            </a:r>
            <a:r>
              <a:rPr lang="en-US" sz="1600" b="1" i="1" dirty="0" smtClean="0">
                <a:solidFill>
                  <a:srgbClr val="9966FF"/>
                </a:solidFill>
              </a:rPr>
              <a:t>(self, n, p):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def __</a:t>
            </a:r>
            <a:r>
              <a:rPr lang="en-US" sz="1600" b="1" i="1" dirty="0" err="1" smtClean="0">
                <a:solidFill>
                  <a:srgbClr val="9966FF"/>
                </a:solidFill>
              </a:rPr>
              <a:t>eliminarRight</a:t>
            </a:r>
            <a:r>
              <a:rPr lang="en-US" sz="1600" b="1" i="1" dirty="0" smtClean="0">
                <a:solidFill>
                  <a:srgbClr val="9966FF"/>
                </a:solidFill>
              </a:rPr>
              <a:t>(self, n, p):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9966FF"/>
                </a:solidFill>
              </a:rPr>
              <a:t>	</a:t>
            </a:r>
            <a:r>
              <a:rPr lang="en-US" sz="1600" b="1" i="1" dirty="0" smtClean="0">
                <a:solidFill>
                  <a:srgbClr val="48365A"/>
                </a:solidFill>
              </a:rPr>
              <a:t>def __</a:t>
            </a:r>
            <a:r>
              <a:rPr lang="en-US" sz="1600" b="1" i="1" dirty="0" err="1" smtClean="0">
                <a:solidFill>
                  <a:srgbClr val="48365A"/>
                </a:solidFill>
              </a:rPr>
              <a:t>str</a:t>
            </a:r>
            <a:r>
              <a:rPr lang="en-US" sz="1600" b="1" i="1" dirty="0" smtClean="0">
                <a:solidFill>
                  <a:srgbClr val="48365A"/>
                </a:solidFill>
              </a:rPr>
              <a:t>__(self):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  	def </a:t>
            </a:r>
            <a:r>
              <a:rPr lang="en-US" sz="1600" b="1" i="1" dirty="0" err="1" smtClean="0">
                <a:solidFill>
                  <a:srgbClr val="48365A"/>
                </a:solidFill>
              </a:rPr>
              <a:t>inorder</a:t>
            </a:r>
            <a:r>
              <a:rPr lang="en-US" sz="1600" b="1" i="1" dirty="0" smtClean="0">
                <a:solidFill>
                  <a:srgbClr val="48365A"/>
                </a:solidFill>
              </a:rPr>
              <a:t>(</a:t>
            </a:r>
            <a:r>
              <a:rPr lang="en-US" sz="1600" b="1" i="1" dirty="0" err="1" smtClean="0">
                <a:solidFill>
                  <a:srgbClr val="48365A"/>
                </a:solidFill>
              </a:rPr>
              <a:t>self,nodo</a:t>
            </a:r>
            <a:r>
              <a:rPr lang="en-US" sz="1600" b="1" i="1" dirty="0" smtClean="0">
                <a:solidFill>
                  <a:srgbClr val="48365A"/>
                </a:solidFill>
              </a:rPr>
              <a:t>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600" b="1" i="1" dirty="0" smtClean="0">
                <a:solidFill>
                  <a:srgbClr val="48365A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sz="1600" b="1" i="1" dirty="0" smtClean="0">
              <a:solidFill>
                <a:srgbClr val="9966FF"/>
              </a:solidFill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4357688" y="3143250"/>
            <a:ext cx="507682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class Node: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0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__init__(self,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val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, key, left=None, 	right=None):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getLeft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setLeft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(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self,p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getRight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setRight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(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self,p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getKey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000" b="1" i="1" dirty="0" err="1">
                <a:solidFill>
                  <a:srgbClr val="9966FF"/>
                </a:solidFill>
                <a:latin typeface="Calibri" charset="0"/>
              </a:rPr>
              <a:t>getVal</a:t>
            </a: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0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</p:txBody>
      </p:sp>
      <p:grpSp>
        <p:nvGrpSpPr>
          <p:cNvPr id="20486" name="Group 4"/>
          <p:cNvGrpSpPr>
            <a:grpSpLocks/>
          </p:cNvGrpSpPr>
          <p:nvPr/>
        </p:nvGrpSpPr>
        <p:grpSpPr bwMode="auto">
          <a:xfrm>
            <a:off x="5572125" y="1366838"/>
            <a:ext cx="2992438" cy="1704975"/>
            <a:chOff x="3016" y="1842"/>
            <a:chExt cx="2567" cy="1580"/>
          </a:xfrm>
        </p:grpSpPr>
        <p:sp>
          <p:nvSpPr>
            <p:cNvPr id="20487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1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20492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20493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20494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6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20497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9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2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05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representa físicamente un ABB?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/>
              <a:t>Necesitamos la clase Nodo que proporciona </a:t>
            </a:r>
            <a:r>
              <a:rPr lang="es-ES" dirty="0" smtClean="0"/>
              <a:t>el campo </a:t>
            </a:r>
            <a:r>
              <a:rPr lang="es-ES" dirty="0" smtClean="0"/>
              <a:t>para guardar la información m</a:t>
            </a:r>
            <a:r>
              <a:rPr lang="en-US" dirty="0" smtClean="0"/>
              <a:t>á</a:t>
            </a:r>
            <a:r>
              <a:rPr lang="es-ES" dirty="0" smtClean="0"/>
              <a:t>s la clave y dos enlaces hacia los dos </a:t>
            </a:r>
            <a:r>
              <a:rPr lang="es-ES" dirty="0" err="1" smtClean="0"/>
              <a:t>subárboles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La clase ABB necesita </a:t>
            </a:r>
            <a:r>
              <a:rPr lang="es-ES" dirty="0" smtClean="0"/>
              <a:t>sólo </a:t>
            </a:r>
            <a:r>
              <a:rPr lang="es-ES" dirty="0" smtClean="0"/>
              <a:t>el nodo principal (la raíz) ya que el resto están encadenados.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clase CABB?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57188" y="1285875"/>
            <a:ext cx="64293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class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Nodo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	def __init__(self,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val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, key, left=None,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                                right=None):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getLeft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setLeft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(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self,p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5572125" y="1366838"/>
            <a:ext cx="2992438" cy="1704975"/>
            <a:chOff x="3016" y="1842"/>
            <a:chExt cx="2567" cy="1580"/>
          </a:xfrm>
        </p:grpSpPr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22536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22537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9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22540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22541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44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22545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22546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47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49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0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1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2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3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  <p:sp>
        <p:nvSpPr>
          <p:cNvPr id="22534" name="26 Rectángulo"/>
          <p:cNvSpPr>
            <a:spLocks noChangeArrowheads="1"/>
          </p:cNvSpPr>
          <p:nvPr/>
        </p:nvSpPr>
        <p:spPr bwMode="auto">
          <a:xfrm>
            <a:off x="4572000" y="3157538"/>
            <a:ext cx="4572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def getRight(self):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def setRight(self,p):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def getKey(self):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def getVal(self):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>
                <a:solidFill>
                  <a:srgbClr val="9966FF"/>
                </a:solidFill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clase CABB?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57188" y="1285875"/>
            <a:ext cx="642937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class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Nodo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	def __init__(self, </a:t>
            </a:r>
            <a:r>
              <a:rPr lang="en-US" sz="2400" b="1" i="1" dirty="0" err="1" smtClean="0">
                <a:solidFill>
                  <a:srgbClr val="9966FF"/>
                </a:solidFill>
                <a:latin typeface="Calibri" charset="0"/>
              </a:rPr>
              <a:t>val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, key, left=None,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                                right=None):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self.key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=key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self.val=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val</a:t>
            </a: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self.left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=left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self.right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=right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getLeft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return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self.left</a:t>
            </a:r>
            <a:endParaRPr lang="en-US" sz="2400" b="1" i="1" dirty="0">
              <a:solidFill>
                <a:srgbClr val="99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def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setLeft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(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self,p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    </a:t>
            </a:r>
            <a:r>
              <a:rPr lang="en-US" sz="2400" b="1" i="1" dirty="0" err="1">
                <a:solidFill>
                  <a:srgbClr val="9966FF"/>
                </a:solidFill>
                <a:latin typeface="Calibri" charset="0"/>
              </a:rPr>
              <a:t>self.left</a:t>
            </a: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=p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400" b="1" i="1" dirty="0">
                <a:solidFill>
                  <a:srgbClr val="9966FF"/>
                </a:solidFill>
                <a:latin typeface="Calibri" charset="0"/>
              </a:rPr>
              <a:t>    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572125" y="1366838"/>
            <a:ext cx="2992438" cy="1704975"/>
            <a:chOff x="3016" y="1842"/>
            <a:chExt cx="2567" cy="1580"/>
          </a:xfrm>
        </p:grpSpPr>
        <p:sp>
          <p:nvSpPr>
            <p:cNvPr id="23559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23561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23564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23565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23566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8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23569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23570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1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7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  <p:sp>
        <p:nvSpPr>
          <p:cNvPr id="23558" name="26 Rectángulo"/>
          <p:cNvSpPr>
            <a:spLocks noChangeArrowheads="1"/>
          </p:cNvSpPr>
          <p:nvPr/>
        </p:nvSpPr>
        <p:spPr bwMode="auto">
          <a:xfrm>
            <a:off x="4572000" y="3157538"/>
            <a:ext cx="4572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def </a:t>
            </a:r>
            <a:r>
              <a:rPr lang="en-US" b="1" i="1" dirty="0" err="1">
                <a:solidFill>
                  <a:srgbClr val="9966FF"/>
                </a:solidFill>
              </a:rPr>
              <a:t>getRight</a:t>
            </a:r>
            <a:r>
              <a:rPr lang="en-US" b="1" i="1" dirty="0">
                <a:solidFill>
                  <a:srgbClr val="9966FF"/>
                </a:solidFill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return </a:t>
            </a:r>
            <a:r>
              <a:rPr lang="en-US" b="1" i="1" dirty="0" err="1">
                <a:solidFill>
                  <a:srgbClr val="9966FF"/>
                </a:solidFill>
              </a:rPr>
              <a:t>self.right</a:t>
            </a:r>
            <a:endParaRPr lang="en-US" b="1" i="1" dirty="0">
              <a:solidFill>
                <a:srgbClr val="9966FF"/>
              </a:solidFill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def </a:t>
            </a:r>
            <a:r>
              <a:rPr lang="en-US" b="1" i="1" dirty="0" err="1">
                <a:solidFill>
                  <a:srgbClr val="9966FF"/>
                </a:solidFill>
              </a:rPr>
              <a:t>setRight</a:t>
            </a:r>
            <a:r>
              <a:rPr lang="en-US" b="1" i="1" dirty="0">
                <a:solidFill>
                  <a:srgbClr val="9966FF"/>
                </a:solidFill>
              </a:rPr>
              <a:t>(</a:t>
            </a:r>
            <a:r>
              <a:rPr lang="en-US" b="1" i="1" dirty="0" err="1">
                <a:solidFill>
                  <a:srgbClr val="9966FF"/>
                </a:solidFill>
              </a:rPr>
              <a:t>self,p</a:t>
            </a:r>
            <a:r>
              <a:rPr lang="en-US" b="1" i="1" dirty="0">
                <a:solidFill>
                  <a:srgbClr val="9966FF"/>
                </a:solidFill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</a:t>
            </a:r>
            <a:r>
              <a:rPr lang="en-US" b="1" i="1" dirty="0" err="1">
                <a:solidFill>
                  <a:srgbClr val="9966FF"/>
                </a:solidFill>
              </a:rPr>
              <a:t>self.right</a:t>
            </a:r>
            <a:r>
              <a:rPr lang="en-US" b="1" i="1" dirty="0">
                <a:solidFill>
                  <a:srgbClr val="9966FF"/>
                </a:solidFill>
              </a:rPr>
              <a:t>=p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def </a:t>
            </a:r>
            <a:r>
              <a:rPr lang="en-US" b="1" i="1" dirty="0" err="1">
                <a:solidFill>
                  <a:srgbClr val="9966FF"/>
                </a:solidFill>
              </a:rPr>
              <a:t>getKey</a:t>
            </a:r>
            <a:r>
              <a:rPr lang="en-US" b="1" i="1" dirty="0">
                <a:solidFill>
                  <a:srgbClr val="9966FF"/>
                </a:solidFill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return </a:t>
            </a:r>
            <a:r>
              <a:rPr lang="en-US" b="1" i="1" dirty="0" err="1">
                <a:solidFill>
                  <a:srgbClr val="9966FF"/>
                </a:solidFill>
              </a:rPr>
              <a:t>self.key</a:t>
            </a:r>
            <a:endParaRPr lang="en-US" b="1" i="1" dirty="0">
              <a:solidFill>
                <a:srgbClr val="9966FF"/>
              </a:solidFill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def </a:t>
            </a:r>
            <a:r>
              <a:rPr lang="en-US" b="1" i="1" dirty="0" err="1">
                <a:solidFill>
                  <a:srgbClr val="9966FF"/>
                </a:solidFill>
              </a:rPr>
              <a:t>getVal</a:t>
            </a:r>
            <a:r>
              <a:rPr lang="en-US" b="1" i="1" dirty="0">
                <a:solidFill>
                  <a:srgbClr val="9966FF"/>
                </a:solidFill>
              </a:rPr>
              <a:t>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b="1" i="1" dirty="0">
                <a:solidFill>
                  <a:srgbClr val="9966FF"/>
                </a:solidFill>
              </a:rPr>
              <a:t>        return self.val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búsqueda recursiva?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19238"/>
            <a:ext cx="7000875" cy="43576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_tradnl" i="1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smtClean="0">
                <a:solidFill>
                  <a:srgbClr val="9966FF"/>
                </a:solidFill>
              </a:rPr>
              <a:t> 	def buscar(self,key):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smtClean="0">
                <a:solidFill>
                  <a:srgbClr val="9966FF"/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smtClean="0">
                <a:solidFill>
                  <a:srgbClr val="9966FF"/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smtClean="0">
                <a:solidFill>
                  <a:srgbClr val="9966FF"/>
                </a:solidFill>
              </a:rPr>
              <a:t>	def __buscar(self,key, n):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smtClean="0">
                <a:solidFill>
                  <a:srgbClr val="9966FF"/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smtClean="0">
                <a:solidFill>
                  <a:srgbClr val="9966FF"/>
                </a:solidFill>
              </a:rPr>
              <a:t>		</a:t>
            </a:r>
            <a:endParaRPr lang="es-ES_tradnl" b="1" i="1" smtClean="0">
              <a:solidFill>
                <a:srgbClr val="9966FF"/>
              </a:solidFill>
            </a:endParaRP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5651500" y="1509713"/>
            <a:ext cx="2992438" cy="1704975"/>
            <a:chOff x="3016" y="1842"/>
            <a:chExt cx="2567" cy="1580"/>
          </a:xfrm>
        </p:grpSpPr>
        <p:sp>
          <p:nvSpPr>
            <p:cNvPr id="24582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86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24588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0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búsqueda 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recursiva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19238"/>
            <a:ext cx="7000875" cy="43576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_tradnl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 	</a:t>
            </a:r>
            <a:r>
              <a:rPr lang="es-ES_tradnl" i="1" dirty="0" err="1" smtClean="0">
                <a:solidFill>
                  <a:srgbClr val="9966FF"/>
                </a:solidFill>
              </a:rPr>
              <a:t>def</a:t>
            </a:r>
            <a:r>
              <a:rPr lang="es-ES_tradnl" i="1" dirty="0" smtClean="0">
                <a:solidFill>
                  <a:srgbClr val="9966FF"/>
                </a:solidFill>
              </a:rPr>
              <a:t> buscar(</a:t>
            </a:r>
            <a:r>
              <a:rPr lang="es-ES_tradnl" i="1" dirty="0" err="1" smtClean="0">
                <a:solidFill>
                  <a:srgbClr val="9966FF"/>
                </a:solidFill>
              </a:rPr>
              <a:t>self,key</a:t>
            </a:r>
            <a:r>
              <a:rPr lang="es-ES_tradnl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  <a:r>
              <a:rPr lang="es-ES_tradnl" i="1" dirty="0" err="1" smtClean="0">
                <a:solidFill>
                  <a:srgbClr val="9966FF"/>
                </a:solidFill>
              </a:rPr>
              <a:t>return</a:t>
            </a:r>
            <a:r>
              <a:rPr lang="es-ES_tradnl" i="1" dirty="0" smtClean="0">
                <a:solidFill>
                  <a:srgbClr val="9966FF"/>
                </a:solidFill>
              </a:rPr>
              <a:t> </a:t>
            </a:r>
            <a:r>
              <a:rPr lang="es-ES_tradnl" i="1" dirty="0" err="1" smtClean="0">
                <a:solidFill>
                  <a:srgbClr val="9966FF"/>
                </a:solidFill>
              </a:rPr>
              <a:t>self.__buscar</a:t>
            </a:r>
            <a:r>
              <a:rPr lang="es-ES_tradnl" i="1" dirty="0" smtClean="0">
                <a:solidFill>
                  <a:srgbClr val="9966FF"/>
                </a:solidFill>
              </a:rPr>
              <a:t>(</a:t>
            </a:r>
            <a:r>
              <a:rPr lang="es-ES_tradnl" i="1" dirty="0" err="1" smtClean="0">
                <a:solidFill>
                  <a:srgbClr val="9966FF"/>
                </a:solidFill>
              </a:rPr>
              <a:t>key,self.root</a:t>
            </a:r>
            <a:r>
              <a:rPr lang="es-ES_tradnl" i="1" dirty="0" smtClean="0">
                <a:solidFill>
                  <a:srgbClr val="9966FF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</a:t>
            </a:r>
            <a:r>
              <a:rPr lang="es-ES_tradnl" i="1" dirty="0" err="1" smtClean="0">
                <a:solidFill>
                  <a:srgbClr val="9966FF"/>
                </a:solidFill>
              </a:rPr>
              <a:t>def</a:t>
            </a:r>
            <a:r>
              <a:rPr lang="es-ES_tradnl" i="1" dirty="0" smtClean="0">
                <a:solidFill>
                  <a:srgbClr val="9966FF"/>
                </a:solidFill>
              </a:rPr>
              <a:t> __buscar(</a:t>
            </a:r>
            <a:r>
              <a:rPr lang="es-ES_tradnl" i="1" dirty="0" err="1" smtClean="0">
                <a:solidFill>
                  <a:srgbClr val="9966FF"/>
                </a:solidFill>
              </a:rPr>
              <a:t>self,key</a:t>
            </a:r>
            <a:r>
              <a:rPr lang="es-ES_tradnl" i="1" dirty="0" smtClean="0">
                <a:solidFill>
                  <a:srgbClr val="9966FF"/>
                </a:solidFill>
              </a:rPr>
              <a:t>, n):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  <a:r>
              <a:rPr lang="es-ES_tradnl" i="1" dirty="0" err="1" smtClean="0">
                <a:solidFill>
                  <a:srgbClr val="9966FF"/>
                </a:solidFill>
              </a:rPr>
              <a:t>if</a:t>
            </a:r>
            <a:r>
              <a:rPr lang="es-ES_tradnl" i="1" dirty="0" smtClean="0">
                <a:solidFill>
                  <a:srgbClr val="9966FF"/>
                </a:solidFill>
              </a:rPr>
              <a:t> n==</a:t>
            </a:r>
            <a:r>
              <a:rPr lang="es-ES_tradnl" i="1" dirty="0" err="1" smtClean="0">
                <a:solidFill>
                  <a:srgbClr val="9966FF"/>
                </a:solidFill>
              </a:rPr>
              <a:t>None</a:t>
            </a:r>
            <a:r>
              <a:rPr lang="es-ES_tradnl" i="1" dirty="0" smtClean="0">
                <a:solidFill>
                  <a:srgbClr val="9966FF"/>
                </a:solidFill>
              </a:rPr>
              <a:t>: </a:t>
            </a:r>
            <a:r>
              <a:rPr lang="es-ES_tradnl" i="1" dirty="0" err="1" smtClean="0">
                <a:solidFill>
                  <a:srgbClr val="9966FF"/>
                </a:solidFill>
              </a:rPr>
              <a:t>return</a:t>
            </a:r>
            <a:r>
              <a:rPr lang="es-ES_tradnl" i="1" dirty="0" smtClean="0">
                <a:solidFill>
                  <a:srgbClr val="9966FF"/>
                </a:solidFill>
              </a:rPr>
              <a:t> </a:t>
            </a:r>
            <a:r>
              <a:rPr lang="es-ES_tradnl" i="1" dirty="0" err="1" smtClean="0">
                <a:solidFill>
                  <a:srgbClr val="9966FF"/>
                </a:solidFill>
              </a:rPr>
              <a:t>None</a:t>
            </a:r>
            <a:endParaRPr lang="es-ES_tradnl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  <a:r>
              <a:rPr lang="es-ES_tradnl" i="1" dirty="0" err="1" smtClean="0">
                <a:solidFill>
                  <a:srgbClr val="9966FF"/>
                </a:solidFill>
              </a:rPr>
              <a:t>elif</a:t>
            </a:r>
            <a:r>
              <a:rPr lang="es-ES_tradnl" i="1" dirty="0" smtClean="0">
                <a:solidFill>
                  <a:srgbClr val="9966FF"/>
                </a:solidFill>
              </a:rPr>
              <a:t> </a:t>
            </a:r>
            <a:r>
              <a:rPr lang="es-ES_tradnl" i="1" dirty="0" err="1" smtClean="0">
                <a:solidFill>
                  <a:srgbClr val="9966FF"/>
                </a:solidFill>
              </a:rPr>
              <a:t>n.getKey</a:t>
            </a:r>
            <a:r>
              <a:rPr lang="es-ES_tradnl" i="1" dirty="0" smtClean="0">
                <a:solidFill>
                  <a:srgbClr val="9966FF"/>
                </a:solidFill>
              </a:rPr>
              <a:t>()==</a:t>
            </a:r>
            <a:r>
              <a:rPr lang="es-ES_tradnl" i="1" dirty="0" err="1" smtClean="0">
                <a:solidFill>
                  <a:srgbClr val="9966FF"/>
                </a:solidFill>
              </a:rPr>
              <a:t>key</a:t>
            </a:r>
            <a:r>
              <a:rPr lang="es-ES_tradnl" i="1" dirty="0" smtClean="0">
                <a:solidFill>
                  <a:srgbClr val="9966FF"/>
                </a:solidFill>
              </a:rPr>
              <a:t>: </a:t>
            </a:r>
            <a:r>
              <a:rPr lang="es-ES_tradnl" i="1" dirty="0" err="1" smtClean="0">
                <a:solidFill>
                  <a:srgbClr val="9966FF"/>
                </a:solidFill>
              </a:rPr>
              <a:t>return</a:t>
            </a:r>
            <a:r>
              <a:rPr lang="es-ES_tradnl" i="1" dirty="0" smtClean="0">
                <a:solidFill>
                  <a:srgbClr val="9966FF"/>
                </a:solidFill>
              </a:rPr>
              <a:t>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  <a:r>
              <a:rPr lang="es-ES_tradnl" i="1" dirty="0" err="1" smtClean="0">
                <a:solidFill>
                  <a:srgbClr val="9966FF"/>
                </a:solidFill>
              </a:rPr>
              <a:t>elif</a:t>
            </a:r>
            <a:r>
              <a:rPr lang="es-ES_tradnl" i="1" dirty="0" smtClean="0">
                <a:solidFill>
                  <a:srgbClr val="9966FF"/>
                </a:solidFill>
              </a:rPr>
              <a:t> </a:t>
            </a:r>
            <a:r>
              <a:rPr lang="es-ES_tradnl" i="1" dirty="0" err="1" smtClean="0">
                <a:solidFill>
                  <a:srgbClr val="9966FF"/>
                </a:solidFill>
              </a:rPr>
              <a:t>n.getKey</a:t>
            </a:r>
            <a:r>
              <a:rPr lang="es-ES_tradnl" i="1" dirty="0" smtClean="0">
                <a:solidFill>
                  <a:srgbClr val="9966FF"/>
                </a:solidFill>
              </a:rPr>
              <a:t>()&gt;</a:t>
            </a:r>
            <a:r>
              <a:rPr lang="es-ES_tradnl" i="1" dirty="0" err="1" smtClean="0">
                <a:solidFill>
                  <a:srgbClr val="9966FF"/>
                </a:solidFill>
              </a:rPr>
              <a:t>key</a:t>
            </a:r>
            <a:r>
              <a:rPr lang="es-ES_tradnl" i="1" dirty="0" smtClean="0">
                <a:solidFill>
                  <a:srgbClr val="9966FF"/>
                </a:solidFill>
              </a:rPr>
              <a:t>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	</a:t>
            </a:r>
            <a:r>
              <a:rPr lang="es-ES_tradnl" i="1" dirty="0" err="1" smtClean="0">
                <a:solidFill>
                  <a:srgbClr val="9966FF"/>
                </a:solidFill>
              </a:rPr>
              <a:t>return</a:t>
            </a:r>
            <a:r>
              <a:rPr lang="es-ES_tradnl" i="1" dirty="0" smtClean="0">
                <a:solidFill>
                  <a:srgbClr val="9966FF"/>
                </a:solidFill>
              </a:rPr>
              <a:t> </a:t>
            </a:r>
            <a:r>
              <a:rPr lang="es-ES_tradnl" i="1" dirty="0" err="1" smtClean="0">
                <a:solidFill>
                  <a:srgbClr val="9966FF"/>
                </a:solidFill>
              </a:rPr>
              <a:t>self.__buscar</a:t>
            </a:r>
            <a:r>
              <a:rPr lang="es-ES_tradnl" i="1" dirty="0" smtClean="0">
                <a:solidFill>
                  <a:srgbClr val="9966FF"/>
                </a:solidFill>
              </a:rPr>
              <a:t>(</a:t>
            </a:r>
            <a:r>
              <a:rPr lang="es-ES_tradnl" i="1" dirty="0" err="1" smtClean="0">
                <a:solidFill>
                  <a:srgbClr val="9966FF"/>
                </a:solidFill>
              </a:rPr>
              <a:t>key,n.getLeft</a:t>
            </a:r>
            <a:r>
              <a:rPr lang="es-ES_tradnl" i="1" dirty="0" smtClean="0">
                <a:solidFill>
                  <a:srgbClr val="9966FF"/>
                </a:solidFill>
              </a:rPr>
              <a:t>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  <a:r>
              <a:rPr lang="es-ES_tradnl" i="1" dirty="0" err="1" smtClean="0">
                <a:solidFill>
                  <a:srgbClr val="9966FF"/>
                </a:solidFill>
              </a:rPr>
              <a:t>else</a:t>
            </a:r>
            <a:r>
              <a:rPr lang="es-ES_tradnl" i="1" dirty="0" smtClean="0">
                <a:solidFill>
                  <a:srgbClr val="9966FF"/>
                </a:solidFill>
              </a:rPr>
              <a:t>: </a:t>
            </a:r>
            <a:r>
              <a:rPr lang="es-ES_tradnl" i="1" dirty="0" err="1" smtClean="0">
                <a:solidFill>
                  <a:srgbClr val="9966FF"/>
                </a:solidFill>
              </a:rPr>
              <a:t>return</a:t>
            </a:r>
            <a:r>
              <a:rPr lang="es-ES_tradnl" i="1" dirty="0" smtClean="0">
                <a:solidFill>
                  <a:srgbClr val="9966FF"/>
                </a:solidFill>
              </a:rPr>
              <a:t> </a:t>
            </a:r>
            <a:r>
              <a:rPr lang="es-ES_tradnl" i="1" dirty="0" err="1" smtClean="0">
                <a:solidFill>
                  <a:srgbClr val="9966FF"/>
                </a:solidFill>
              </a:rPr>
              <a:t>self.__buscar</a:t>
            </a:r>
            <a:r>
              <a:rPr lang="es-ES_tradnl" i="1" dirty="0" smtClean="0">
                <a:solidFill>
                  <a:srgbClr val="9966FF"/>
                </a:solidFill>
              </a:rPr>
              <a:t>(</a:t>
            </a:r>
            <a:r>
              <a:rPr lang="es-ES_tradnl" i="1" dirty="0" err="1" smtClean="0">
                <a:solidFill>
                  <a:srgbClr val="9966FF"/>
                </a:solidFill>
              </a:rPr>
              <a:t>key,n.getRight</a:t>
            </a:r>
            <a:r>
              <a:rPr lang="es-ES_tradnl" i="1" dirty="0" smtClean="0">
                <a:solidFill>
                  <a:srgbClr val="9966FF"/>
                </a:solidFill>
              </a:rPr>
              <a:t>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i="1" dirty="0" smtClean="0">
                <a:solidFill>
                  <a:srgbClr val="9966FF"/>
                </a:solidFill>
              </a:rPr>
              <a:t>		</a:t>
            </a:r>
            <a:endParaRPr lang="es-ES_tradnl" b="1" i="1" dirty="0" smtClean="0">
              <a:solidFill>
                <a:srgbClr val="9966FF"/>
              </a:solidFill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651500" y="1509713"/>
            <a:ext cx="2992438" cy="1704975"/>
            <a:chOff x="3016" y="1842"/>
            <a:chExt cx="2567" cy="1580"/>
          </a:xfrm>
        </p:grpSpPr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25613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25616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8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4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>
                <a:ea typeface="+mj-ea"/>
              </a:rPr>
              <a:t>Objetivos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r>
              <a:rPr lang="es-ES" sz="1800" smtClean="0"/>
              <a:t>Describir el diseño lógico del TDA árbol de búsqueda binaria (ABB).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r>
              <a:rPr lang="es-ES" sz="1800" smtClean="0"/>
              <a:t>Definir las operaciones básicas del ABB: eliminación, inserción, búsqueda.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r>
              <a:rPr lang="es-ES" sz="1800" smtClean="0"/>
              <a:t>Implementar el TDA ABB comprendiendo el movimiento del apuntador/enlace en la ruta de búsqueda.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endParaRPr lang="es-E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la búsqueda iterativa?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58200" cy="420528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sz="1800" i="1" smtClean="0">
                <a:solidFill>
                  <a:srgbClr val="9966FF"/>
                </a:solidFill>
              </a:rPr>
              <a:t> </a:t>
            </a:r>
            <a:r>
              <a:rPr lang="en-US" b="1" i="1" smtClean="0">
                <a:solidFill>
                  <a:srgbClr val="9966FF"/>
                </a:solidFill>
              </a:rPr>
              <a:t>	def buscarIter(self,key):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smtClean="0">
                <a:solidFill>
                  <a:srgbClr val="9966FF"/>
                </a:solidFill>
              </a:rPr>
              <a:t>		if self.root==None: return None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smtClean="0">
                <a:solidFill>
                  <a:srgbClr val="9966FF"/>
                </a:solidFill>
              </a:rPr>
              <a:t>		n=self.root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smtClean="0">
                <a:solidFill>
                  <a:srgbClr val="9966FF"/>
                </a:solidFill>
              </a:rPr>
              <a:t>		…..		</a:t>
            </a: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b="1" i="1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endParaRPr lang="en-US" b="1" i="1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 typeface="Wingdings 2" charset="2"/>
              <a:buNone/>
            </a:pPr>
            <a:r>
              <a:rPr lang="en-US" b="1" i="1" smtClean="0">
                <a:solidFill>
                  <a:srgbClr val="9966FF"/>
                </a:solidFill>
              </a:rPr>
              <a:t>		return …..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180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Nota: Cuando la función necesita recorrer solo un camino, una función iterativa que maneje referencias para recorrer el camino es suficiente.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 smtClean="0"/>
              <a:t>Si lo que se quiere necesita pasar por todos los nodos del árbol, las funciones recursivas son mas eficientes.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500688" y="1938338"/>
            <a:ext cx="2992437" cy="1704975"/>
            <a:chOff x="3016" y="1842"/>
            <a:chExt cx="2567" cy="158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4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26635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26636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26637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9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26640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2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4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7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8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inserción de un elemento en un ABB?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3979863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 b="1" dirty="0" smtClean="0"/>
              <a:t>Pasos</a:t>
            </a:r>
            <a:r>
              <a:rPr lang="es-ES" sz="16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s-ES" sz="1400" dirty="0" smtClean="0"/>
              <a:t>Se comienza con una variable auxiliar p señalando la raíz y otra q iniciada a </a:t>
            </a:r>
            <a:r>
              <a:rPr lang="es-ES" sz="1400" dirty="0" err="1" smtClean="0"/>
              <a:t>None</a:t>
            </a:r>
            <a:r>
              <a:rPr lang="es-ES" sz="1400" dirty="0" smtClean="0"/>
              <a:t>. q señalar</a:t>
            </a:r>
            <a:r>
              <a:rPr lang="en-US" sz="1400" dirty="0" smtClean="0"/>
              <a:t>á</a:t>
            </a:r>
            <a:r>
              <a:rPr lang="es-ES" sz="1400" dirty="0" smtClean="0"/>
              <a:t> el padre de p.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dirty="0" smtClean="0"/>
              <a:t>Mientras p no es </a:t>
            </a:r>
            <a:r>
              <a:rPr lang="es-ES" sz="1400" dirty="0" err="1" smtClean="0"/>
              <a:t>None</a:t>
            </a:r>
            <a:r>
              <a:rPr lang="es-ES" sz="1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s-ES" sz="1200" dirty="0" smtClean="0"/>
              <a:t>q guarda la referencia de p antes de bajar.</a:t>
            </a:r>
          </a:p>
          <a:p>
            <a:pPr lvl="1">
              <a:lnSpc>
                <a:spcPct val="80000"/>
              </a:lnSpc>
            </a:pPr>
            <a:r>
              <a:rPr lang="es-ES" sz="1200" dirty="0" smtClean="0"/>
              <a:t>Si la clave que se busca está en el nodo, retornar falso. Sino, si la clave del nodo p es menor que la clave buscada, p baja a la derecha, sino baja a la izquierda.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dirty="0" smtClean="0"/>
              <a:t>Crear un nuevo nodo con la nueva información.</a:t>
            </a:r>
          </a:p>
          <a:p>
            <a:pPr lvl="1">
              <a:lnSpc>
                <a:spcPct val="80000"/>
              </a:lnSpc>
            </a:pPr>
            <a:r>
              <a:rPr lang="es-ES" sz="1200" dirty="0" smtClean="0"/>
              <a:t>Se inicializan sus hijos a </a:t>
            </a:r>
            <a:r>
              <a:rPr lang="es-ES" sz="1200" dirty="0" err="1" smtClean="0"/>
              <a:t>None</a:t>
            </a:r>
            <a:r>
              <a:rPr lang="es-ES" sz="1200" dirty="0" smtClean="0"/>
              <a:t>(será una hoja).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dirty="0" smtClean="0"/>
              <a:t>Si la raíz es </a:t>
            </a:r>
            <a:r>
              <a:rPr lang="es-ES" sz="1400" dirty="0" err="1" smtClean="0"/>
              <a:t>None</a:t>
            </a:r>
            <a:r>
              <a:rPr lang="es-ES" sz="1400" dirty="0" smtClean="0"/>
              <a:t>, el nuevo nodo será el primero en el árbol y la raíz apuntará a éste.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dirty="0" smtClean="0"/>
              <a:t>Sino, q señala al padre del nuevo nodo. Encadenar el nuevo nodo como hijo izquierdo o derecho según si su clave es menor o mayor de su padre.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5786438" y="500063"/>
            <a:ext cx="2714625" cy="1285875"/>
            <a:chOff x="3016" y="1842"/>
            <a:chExt cx="2567" cy="1580"/>
          </a:xfrm>
        </p:grpSpPr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8</a:t>
              </a: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12</a:t>
              </a:r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59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2</a:t>
              </a:r>
            </a:p>
          </p:txBody>
        </p:sp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6</a:t>
              </a:r>
            </a:p>
          </p:txBody>
        </p:sp>
        <p:sp>
          <p:nvSpPr>
            <p:cNvPr id="27661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10</a:t>
              </a:r>
            </a:p>
          </p:txBody>
        </p:sp>
        <p:sp>
          <p:nvSpPr>
            <p:cNvPr id="27662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11</a:t>
              </a: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4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14</a:t>
              </a:r>
            </a:p>
          </p:txBody>
        </p:sp>
        <p:sp>
          <p:nvSpPr>
            <p:cNvPr id="27665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15</a:t>
              </a:r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7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4</a:t>
              </a:r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3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100"/>
                <a:t>3</a:t>
              </a:r>
            </a:p>
          </p:txBody>
        </p:sp>
      </p:grpSp>
      <p:sp>
        <p:nvSpPr>
          <p:cNvPr id="22534" name="Rectangle 24"/>
          <p:cNvSpPr>
            <a:spLocks noChangeArrowheads="1"/>
          </p:cNvSpPr>
          <p:nvPr/>
        </p:nvSpPr>
        <p:spPr bwMode="auto">
          <a:xfrm>
            <a:off x="4572000" y="2176463"/>
            <a:ext cx="4319588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 </a:t>
            </a:r>
            <a:r>
              <a:rPr lang="es-ES_tradnl" sz="1200" b="1" i="1" dirty="0" err="1">
                <a:solidFill>
                  <a:srgbClr val="9966FF"/>
                </a:solidFill>
              </a:rPr>
              <a:t>def</a:t>
            </a:r>
            <a:r>
              <a:rPr lang="es-ES_tradnl" sz="1200" b="1" i="1" dirty="0">
                <a:solidFill>
                  <a:srgbClr val="9966FF"/>
                </a:solidFill>
              </a:rPr>
              <a:t> </a:t>
            </a:r>
            <a:r>
              <a:rPr lang="es-ES_tradnl" sz="1200" b="1" i="1" dirty="0" err="1">
                <a:solidFill>
                  <a:srgbClr val="9966FF"/>
                </a:solidFill>
              </a:rPr>
              <a:t>insert</a:t>
            </a:r>
            <a:r>
              <a:rPr lang="es-ES_tradnl" sz="1200" b="1" i="1" dirty="0">
                <a:solidFill>
                  <a:srgbClr val="9966FF"/>
                </a:solidFill>
              </a:rPr>
              <a:t>(</a:t>
            </a:r>
            <a:r>
              <a:rPr lang="es-ES_tradnl" sz="1200" b="1" i="1" dirty="0" err="1">
                <a:solidFill>
                  <a:srgbClr val="9966FF"/>
                </a:solidFill>
              </a:rPr>
              <a:t>self,val,key</a:t>
            </a:r>
            <a:r>
              <a:rPr lang="es-ES_tradnl" sz="1200" b="1" i="1" dirty="0">
                <a:solidFill>
                  <a:srgbClr val="9966FF"/>
                </a:solidFill>
              </a:rPr>
              <a:t>):</a:t>
            </a: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</a:t>
            </a:r>
            <a:r>
              <a:rPr lang="es-ES_tradnl" sz="1200" b="1" i="1" dirty="0" err="1">
                <a:solidFill>
                  <a:srgbClr val="9966FF"/>
                </a:solidFill>
              </a:rPr>
              <a:t>if</a:t>
            </a:r>
            <a:r>
              <a:rPr lang="es-ES_tradnl" sz="1200" b="1" i="1" dirty="0">
                <a:solidFill>
                  <a:srgbClr val="9966FF"/>
                </a:solidFill>
              </a:rPr>
              <a:t> </a:t>
            </a:r>
            <a:r>
              <a:rPr lang="es-ES_tradnl" sz="1200" b="1" i="1" dirty="0" err="1">
                <a:solidFill>
                  <a:srgbClr val="9966FF"/>
                </a:solidFill>
              </a:rPr>
              <a:t>not</a:t>
            </a:r>
            <a:r>
              <a:rPr lang="es-ES_tradnl" sz="1200" b="1" i="1" dirty="0">
                <a:solidFill>
                  <a:srgbClr val="9966FF"/>
                </a:solidFill>
              </a:rPr>
              <a:t>(</a:t>
            </a:r>
            <a:r>
              <a:rPr lang="es-ES_tradnl" sz="1200" b="1" i="1" dirty="0" err="1">
                <a:solidFill>
                  <a:srgbClr val="9966FF"/>
                </a:solidFill>
              </a:rPr>
              <a:t>self.root</a:t>
            </a:r>
            <a:r>
              <a:rPr lang="es-ES_tradnl" sz="1200" b="1" i="1" dirty="0">
                <a:solidFill>
                  <a:srgbClr val="9966FF"/>
                </a:solidFill>
              </a:rPr>
              <a:t>):</a:t>
            </a:r>
          </a:p>
          <a:p>
            <a:pPr marL="342900" indent="-342900"/>
            <a:endParaRPr lang="es-ES_tradnl" sz="1200" b="1" i="1" dirty="0">
              <a:solidFill>
                <a:srgbClr val="9966FF"/>
              </a:solidFill>
            </a:endParaRP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	…………</a:t>
            </a: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</a:t>
            </a:r>
            <a:r>
              <a:rPr lang="es-ES_tradnl" sz="1200" b="1" i="1" dirty="0" err="1">
                <a:solidFill>
                  <a:srgbClr val="9966FF"/>
                </a:solidFill>
              </a:rPr>
              <a:t>else</a:t>
            </a:r>
            <a:r>
              <a:rPr lang="es-ES_tradnl" sz="1200" b="1" i="1" dirty="0">
                <a:solidFill>
                  <a:srgbClr val="9966FF"/>
                </a:solidFill>
              </a:rPr>
              <a:t>:</a:t>
            </a: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      actual=</a:t>
            </a:r>
            <a:r>
              <a:rPr lang="es-ES_tradnl" sz="1200" b="1" i="1" dirty="0" err="1">
                <a:solidFill>
                  <a:srgbClr val="9966FF"/>
                </a:solidFill>
              </a:rPr>
              <a:t>self.root</a:t>
            </a:r>
            <a:endParaRPr lang="es-ES_tradnl" sz="1200" b="1" i="1" dirty="0">
              <a:solidFill>
                <a:srgbClr val="9966FF"/>
              </a:solidFill>
            </a:endParaRP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      </a:t>
            </a:r>
            <a:r>
              <a:rPr lang="es-ES_tradnl" sz="1200" b="1" i="1" dirty="0" err="1">
                <a:solidFill>
                  <a:srgbClr val="9966FF"/>
                </a:solidFill>
              </a:rPr>
              <a:t>while</a:t>
            </a:r>
            <a:r>
              <a:rPr lang="es-ES_tradnl" sz="1200" b="1" i="1" dirty="0">
                <a:solidFill>
                  <a:srgbClr val="9966FF"/>
                </a:solidFill>
              </a:rPr>
              <a:t> actual:</a:t>
            </a: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	……</a:t>
            </a:r>
          </a:p>
          <a:p>
            <a:pPr marL="342900" indent="-342900"/>
            <a:endParaRPr lang="es-ES_tradnl" sz="1200" b="1" i="1" dirty="0">
              <a:solidFill>
                <a:srgbClr val="9966FF"/>
              </a:solidFill>
            </a:endParaRPr>
          </a:p>
          <a:p>
            <a:pPr marL="342900" indent="-342900"/>
            <a:endParaRPr lang="es-ES_tradnl" sz="1200" b="1" i="1" dirty="0">
              <a:solidFill>
                <a:srgbClr val="9966FF"/>
              </a:solidFill>
            </a:endParaRP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</a:t>
            </a:r>
            <a:r>
              <a:rPr lang="es-ES_tradnl" sz="1200" b="1" i="1" dirty="0" smtClean="0">
                <a:solidFill>
                  <a:srgbClr val="9966FF"/>
                </a:solidFill>
              </a:rPr>
              <a:t> </a:t>
            </a:r>
            <a:r>
              <a:rPr lang="es-ES_tradnl" sz="1200" b="1" i="1" dirty="0" smtClean="0">
                <a:solidFill>
                  <a:srgbClr val="9966FF"/>
                </a:solidFill>
              </a:rPr>
              <a:t>    </a:t>
            </a:r>
            <a:r>
              <a:rPr lang="es-ES_tradnl" sz="1200" b="1" i="1" dirty="0" smtClean="0">
                <a:solidFill>
                  <a:srgbClr val="9966FF"/>
                </a:solidFill>
              </a:rPr>
              <a:t> 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200" b="1" i="1" dirty="0" smtClean="0">
                <a:solidFill>
                  <a:srgbClr val="9966FF"/>
                </a:solidFill>
              </a:rPr>
              <a:t> </a:t>
            </a:r>
            <a:r>
              <a:rPr lang="es-ES_tradnl" sz="1200" b="1" i="1" dirty="0" err="1">
                <a:solidFill>
                  <a:srgbClr val="9966FF"/>
                </a:solidFill>
              </a:rPr>
              <a:t>par.getKey</a:t>
            </a:r>
            <a:r>
              <a:rPr lang="es-ES_tradnl" sz="1200" b="1" i="1" dirty="0">
                <a:solidFill>
                  <a:srgbClr val="9966FF"/>
                </a:solidFill>
              </a:rPr>
              <a:t>()&gt;</a:t>
            </a:r>
            <a:r>
              <a:rPr lang="es-ES_tradnl" sz="1200" b="1" i="1" dirty="0" err="1">
                <a:solidFill>
                  <a:srgbClr val="9966FF"/>
                </a:solidFill>
              </a:rPr>
              <a:t>key</a:t>
            </a:r>
            <a:r>
              <a:rPr lang="es-ES_tradnl" sz="1200" b="1" i="1" dirty="0">
                <a:solidFill>
                  <a:srgbClr val="9966FF"/>
                </a:solidFill>
              </a:rPr>
              <a:t>:</a:t>
            </a:r>
          </a:p>
          <a:p>
            <a:pPr marL="342900" indent="-342900"/>
            <a:endParaRPr lang="es-ES_tradnl" sz="1200" b="1" i="1" dirty="0">
              <a:solidFill>
                <a:srgbClr val="9966FF"/>
              </a:solidFill>
            </a:endParaRP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	………….</a:t>
            </a: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</a:t>
            </a:r>
            <a:r>
              <a:rPr lang="es-ES_tradnl" sz="1200" b="1" i="1" dirty="0" smtClean="0">
                <a:solidFill>
                  <a:srgbClr val="9966FF"/>
                </a:solidFill>
              </a:rPr>
              <a:t>      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sz="1200" b="1" i="1" dirty="0">
                <a:solidFill>
                  <a:srgbClr val="9966FF"/>
                </a:solidFill>
              </a:rPr>
              <a:t>: </a:t>
            </a:r>
            <a:r>
              <a:rPr lang="es-ES_tradnl" sz="1200" b="1" i="1" dirty="0" err="1">
                <a:solidFill>
                  <a:srgbClr val="9966FF"/>
                </a:solidFill>
              </a:rPr>
              <a:t>par.setRight</a:t>
            </a:r>
            <a:r>
              <a:rPr lang="es-ES_tradnl" sz="1200" b="1" i="1" dirty="0">
                <a:solidFill>
                  <a:srgbClr val="9966FF"/>
                </a:solidFill>
              </a:rPr>
              <a:t>(</a:t>
            </a:r>
            <a:r>
              <a:rPr lang="es-ES_tradnl" sz="1200" b="1" i="1" dirty="0" err="1">
                <a:solidFill>
                  <a:srgbClr val="9966FF"/>
                </a:solidFill>
              </a:rPr>
              <a:t>Node</a:t>
            </a:r>
            <a:r>
              <a:rPr lang="es-ES_tradnl" sz="1200" b="1" i="1" dirty="0">
                <a:solidFill>
                  <a:srgbClr val="9966FF"/>
                </a:solidFill>
              </a:rPr>
              <a:t>(</a:t>
            </a:r>
            <a:r>
              <a:rPr lang="es-ES_tradnl" sz="1200" b="1" i="1" dirty="0" err="1">
                <a:solidFill>
                  <a:srgbClr val="9966FF"/>
                </a:solidFill>
              </a:rPr>
              <a:t>val,key</a:t>
            </a:r>
            <a:r>
              <a:rPr lang="es-ES_tradnl" sz="1200" b="1" i="1" dirty="0">
                <a:solidFill>
                  <a:srgbClr val="9966FF"/>
                </a:solidFill>
              </a:rPr>
              <a:t>))</a:t>
            </a:r>
          </a:p>
          <a:p>
            <a:pPr marL="342900" indent="-342900"/>
            <a:r>
              <a:rPr lang="es-ES_tradnl" sz="1200" b="1" i="1" dirty="0">
                <a:solidFill>
                  <a:srgbClr val="9966FF"/>
                </a:solidFill>
              </a:rPr>
              <a:t>	</a:t>
            </a:r>
            <a:endParaRPr lang="es-ES_tradnl" sz="1200" b="1" i="1" dirty="0" smtClean="0">
              <a:solidFill>
                <a:srgbClr val="9966FF"/>
              </a:solidFill>
            </a:endParaRPr>
          </a:p>
          <a:p>
            <a:pPr marL="342900" indent="-342900"/>
            <a:r>
              <a:rPr lang="es-ES_tradnl" sz="1200" b="1" i="1" dirty="0" err="1" smtClean="0">
                <a:solidFill>
                  <a:srgbClr val="9966FF"/>
                </a:solidFill>
              </a:rPr>
              <a:t>d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ef</a:t>
            </a:r>
            <a:r>
              <a:rPr lang="es-ES_tradnl" sz="1200" b="1" i="1" dirty="0" smtClean="0">
                <a:solidFill>
                  <a:srgbClr val="9966FF"/>
                </a:solidFill>
              </a:rPr>
              <a:t> __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init</a:t>
            </a:r>
            <a:r>
              <a:rPr lang="es-ES_tradnl" sz="1200" b="1" i="1" dirty="0" smtClean="0">
                <a:solidFill>
                  <a:srgbClr val="9966FF"/>
                </a:solidFill>
              </a:rPr>
              <a:t>__(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self</a:t>
            </a:r>
            <a:r>
              <a:rPr lang="es-ES_tradnl" sz="1200" b="1" i="1" dirty="0" smtClean="0">
                <a:solidFill>
                  <a:srgbClr val="9966FF"/>
                </a:solidFill>
              </a:rPr>
              <a:t>):</a:t>
            </a:r>
          </a:p>
          <a:p>
            <a:pPr marL="342900" indent="-342900"/>
            <a:r>
              <a:rPr lang="es-ES_tradnl" sz="1200" b="1" i="1" dirty="0" smtClean="0">
                <a:solidFill>
                  <a:srgbClr val="9966FF"/>
                </a:solidFill>
              </a:rPr>
              <a:t>	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self.root</a:t>
            </a:r>
            <a:r>
              <a:rPr lang="es-ES_tradnl" sz="1200" b="1" i="1" dirty="0" smtClean="0">
                <a:solidFill>
                  <a:srgbClr val="9966FF"/>
                </a:solidFill>
              </a:rPr>
              <a:t>=</a:t>
            </a:r>
            <a:r>
              <a:rPr lang="es-ES_tradnl" sz="1200" b="1" i="1" dirty="0" err="1" smtClean="0">
                <a:solidFill>
                  <a:srgbClr val="9966FF"/>
                </a:solidFill>
              </a:rPr>
              <a:t>None</a:t>
            </a:r>
            <a:endParaRPr lang="es-ES_tradnl" sz="1200" b="1" i="1" dirty="0">
              <a:solidFill>
                <a:srgbClr val="9966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23528" y="5805264"/>
            <a:ext cx="848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forma de </a:t>
            </a:r>
            <a:r>
              <a:rPr lang="en-US" dirty="0" err="1" smtClean="0"/>
              <a:t>poner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en el ABB </a:t>
            </a:r>
            <a:r>
              <a:rPr lang="en-US" dirty="0" err="1" smtClean="0"/>
              <a:t>es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la </a:t>
            </a:r>
            <a:r>
              <a:rPr lang="en-US" dirty="0" err="1" smtClean="0"/>
              <a:t>inserción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2534" grpId="0" build="allAtOnce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/>
          <a:lstStyle/>
          <a:p>
            <a:pPr>
              <a:defRPr/>
            </a:pPr>
            <a:r>
              <a:rPr lang="es-E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eliminación de un elemento en un ABB?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20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dirty="0" smtClean="0"/>
              <a:t>Posibles casos:</a:t>
            </a:r>
          </a:p>
          <a:p>
            <a:pPr lvl="1">
              <a:lnSpc>
                <a:spcPct val="90000"/>
              </a:lnSpc>
            </a:pPr>
            <a:endParaRPr lang="es-ES" sz="1800" dirty="0" smtClean="0"/>
          </a:p>
          <a:p>
            <a:pPr lvl="1">
              <a:lnSpc>
                <a:spcPct val="90000"/>
              </a:lnSpc>
            </a:pPr>
            <a:r>
              <a:rPr lang="es-ES" sz="1800" dirty="0" smtClean="0"/>
              <a:t>El nodo por eliminar es una hoja.</a:t>
            </a:r>
          </a:p>
          <a:p>
            <a:pPr lvl="2">
              <a:lnSpc>
                <a:spcPct val="90000"/>
              </a:lnSpc>
            </a:pPr>
            <a:r>
              <a:rPr lang="es-ES" sz="1600" dirty="0" smtClean="0"/>
              <a:t>Su padre ha de modificarse para indicar a </a:t>
            </a:r>
            <a:r>
              <a:rPr lang="es-ES" sz="1600" dirty="0" err="1" smtClean="0"/>
              <a:t>None</a:t>
            </a:r>
            <a:r>
              <a:rPr lang="es-ES" sz="1600" dirty="0" smtClean="0"/>
              <a:t>.</a:t>
            </a:r>
          </a:p>
          <a:p>
            <a:pPr lvl="1">
              <a:lnSpc>
                <a:spcPct val="90000"/>
              </a:lnSpc>
            </a:pPr>
            <a:endParaRPr lang="es-ES" sz="1800" dirty="0" smtClean="0"/>
          </a:p>
          <a:p>
            <a:pPr lvl="1">
              <a:lnSpc>
                <a:spcPct val="90000"/>
              </a:lnSpc>
            </a:pPr>
            <a:r>
              <a:rPr lang="es-ES" sz="1800" dirty="0" smtClean="0"/>
              <a:t>El nodo es un nodo de grado 1</a:t>
            </a:r>
          </a:p>
          <a:p>
            <a:pPr lvl="2">
              <a:lnSpc>
                <a:spcPct val="90000"/>
              </a:lnSpc>
            </a:pPr>
            <a:r>
              <a:rPr lang="es-ES" sz="1600" dirty="0" smtClean="0"/>
              <a:t>Pasar el hijo del nodo al padre</a:t>
            </a:r>
          </a:p>
          <a:p>
            <a:pPr lvl="1">
              <a:lnSpc>
                <a:spcPct val="90000"/>
              </a:lnSpc>
            </a:pPr>
            <a:endParaRPr lang="es-ES" sz="1800" dirty="0" smtClean="0"/>
          </a:p>
          <a:p>
            <a:pPr lvl="1">
              <a:lnSpc>
                <a:spcPct val="90000"/>
              </a:lnSpc>
            </a:pPr>
            <a:r>
              <a:rPr lang="es-ES" sz="1800" dirty="0" smtClean="0"/>
              <a:t>El nodo es de grado 2.</a:t>
            </a:r>
          </a:p>
          <a:p>
            <a:pPr lvl="2">
              <a:lnSpc>
                <a:spcPct val="90000"/>
              </a:lnSpc>
            </a:pPr>
            <a:r>
              <a:rPr lang="es-ES" sz="1600" dirty="0" smtClean="0"/>
              <a:t>Se busca un sustituto, se desconecta el sustituto de sus hijos y padres y se conecta con los hijos y el padre del elemento a eliminar.</a:t>
            </a:r>
          </a:p>
          <a:p>
            <a:pPr lvl="2">
              <a:lnSpc>
                <a:spcPct val="90000"/>
              </a:lnSpc>
            </a:pPr>
            <a:endParaRPr lang="es-ES" sz="1600" dirty="0" smtClean="0"/>
          </a:p>
          <a:p>
            <a:pPr lvl="2">
              <a:lnSpc>
                <a:spcPct val="90000"/>
              </a:lnSpc>
            </a:pPr>
            <a:r>
              <a:rPr lang="es-ES" sz="1600" dirty="0" smtClean="0"/>
              <a:t>Si escogemos el sustituto del subárbol derecho, ha de ser el sucesor (el menor de los mayores).</a:t>
            </a:r>
          </a:p>
          <a:p>
            <a:pPr lvl="3">
              <a:lnSpc>
                <a:spcPct val="90000"/>
              </a:lnSpc>
            </a:pPr>
            <a:r>
              <a:rPr lang="es-ES" sz="1400" dirty="0" smtClean="0"/>
              <a:t>Sucesor: una vez a la derecha y todo a la izquierda.</a:t>
            </a:r>
          </a:p>
          <a:p>
            <a:pPr lvl="2">
              <a:lnSpc>
                <a:spcPct val="90000"/>
              </a:lnSpc>
            </a:pPr>
            <a:endParaRPr lang="es-ES" sz="1600" dirty="0" smtClean="0"/>
          </a:p>
          <a:p>
            <a:pPr lvl="2">
              <a:lnSpc>
                <a:spcPct val="90000"/>
              </a:lnSpc>
            </a:pPr>
            <a:r>
              <a:rPr lang="es-ES" sz="1600" dirty="0" smtClean="0"/>
              <a:t>El sustituto puede ser el predecesor?! Como encontrarlo?!</a:t>
            </a:r>
          </a:p>
        </p:txBody>
      </p:sp>
      <p:grpSp>
        <p:nvGrpSpPr>
          <p:cNvPr id="28677" name="Group 26"/>
          <p:cNvGrpSpPr>
            <a:grpSpLocks/>
          </p:cNvGrpSpPr>
          <p:nvPr/>
        </p:nvGrpSpPr>
        <p:grpSpPr bwMode="auto">
          <a:xfrm>
            <a:off x="5786438" y="523875"/>
            <a:ext cx="2855912" cy="1476375"/>
            <a:chOff x="3865" y="96"/>
            <a:chExt cx="1799" cy="930"/>
          </a:xfrm>
        </p:grpSpPr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4564" y="96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8</a:t>
              </a:r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5089" y="394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 flipV="1">
              <a:off x="4210" y="201"/>
              <a:ext cx="379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 flipH="1" flipV="1">
              <a:off x="4722" y="201"/>
              <a:ext cx="38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82" name="Oval 9"/>
            <p:cNvSpPr>
              <a:spLocks noChangeArrowheads="1"/>
            </p:cNvSpPr>
            <p:nvPr/>
          </p:nvSpPr>
          <p:spPr bwMode="auto">
            <a:xfrm>
              <a:off x="3865" y="67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4342" y="646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6</a:t>
              </a:r>
            </a:p>
          </p:txBody>
        </p:sp>
        <p:sp>
          <p:nvSpPr>
            <p:cNvPr id="28684" name="Oval 11"/>
            <p:cNvSpPr>
              <a:spLocks noChangeArrowheads="1"/>
            </p:cNvSpPr>
            <p:nvPr/>
          </p:nvSpPr>
          <p:spPr bwMode="auto">
            <a:xfrm>
              <a:off x="4824" y="632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28685" name="Oval 12"/>
            <p:cNvSpPr>
              <a:spLocks noChangeArrowheads="1"/>
            </p:cNvSpPr>
            <p:nvPr/>
          </p:nvSpPr>
          <p:spPr bwMode="auto">
            <a:xfrm>
              <a:off x="4956" y="872"/>
              <a:ext cx="147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11</a:t>
              </a:r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4950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87" name="Oval 14"/>
            <p:cNvSpPr>
              <a:spLocks noChangeArrowheads="1"/>
            </p:cNvSpPr>
            <p:nvPr/>
          </p:nvSpPr>
          <p:spPr bwMode="auto">
            <a:xfrm>
              <a:off x="5362" y="63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28688" name="Oval 15"/>
            <p:cNvSpPr>
              <a:spLocks noChangeArrowheads="1"/>
            </p:cNvSpPr>
            <p:nvPr/>
          </p:nvSpPr>
          <p:spPr bwMode="auto">
            <a:xfrm>
              <a:off x="5518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5489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0" name="Oval 17"/>
            <p:cNvSpPr>
              <a:spLocks noChangeArrowheads="1"/>
            </p:cNvSpPr>
            <p:nvPr/>
          </p:nvSpPr>
          <p:spPr bwMode="auto">
            <a:xfrm>
              <a:off x="4100" y="389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4</a:t>
              </a:r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5216" y="504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 flipH="1">
              <a:off x="4952" y="507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 flipH="1">
              <a:off x="3943" y="508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>
              <a:off x="4223" y="505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3993" y="777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6" name="Oval 23"/>
            <p:cNvSpPr>
              <a:spLocks noChangeArrowheads="1"/>
            </p:cNvSpPr>
            <p:nvPr/>
          </p:nvSpPr>
          <p:spPr bwMode="auto">
            <a:xfrm>
              <a:off x="4069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28697" name="Oval 24"/>
            <p:cNvSpPr>
              <a:spLocks noChangeArrowheads="1"/>
            </p:cNvSpPr>
            <p:nvPr/>
          </p:nvSpPr>
          <p:spPr bwMode="auto">
            <a:xfrm>
              <a:off x="4241" y="900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5</a:t>
              </a:r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 flipH="1">
              <a:off x="4332" y="754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/>
          <a:lstStyle/>
          <a:p>
            <a:pPr>
              <a:defRPr/>
            </a:pPr>
            <a:r>
              <a:rPr lang="es-E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eliminación de un elemento en un ABB?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332038"/>
            <a:ext cx="7620000" cy="4525962"/>
          </a:xfrm>
        </p:spPr>
        <p:txBody>
          <a:bodyPr/>
          <a:lstStyle/>
          <a:p>
            <a:pPr marL="990600" lvl="1" indent="-533400">
              <a:buFontTx/>
              <a:buNone/>
            </a:pPr>
            <a:r>
              <a:rPr lang="es-ES" smtClean="0"/>
              <a:t>B) Borrar el nodo encontrado.</a:t>
            </a:r>
          </a:p>
          <a:p>
            <a:pPr marL="990600" lvl="1" indent="-533400">
              <a:buFontTx/>
              <a:buAutoNum type="arabicPeriod"/>
            </a:pPr>
            <a:r>
              <a:rPr lang="es-ES" smtClean="0"/>
              <a:t>Se coloca la variable en el nodo a borrar.</a:t>
            </a:r>
          </a:p>
          <a:p>
            <a:pPr marL="990600" lvl="1" indent="-533400">
              <a:buFontTx/>
              <a:buAutoNum type="arabicPeriod"/>
            </a:pPr>
            <a:r>
              <a:rPr lang="es-ES" smtClean="0"/>
              <a:t>Se verifica el grado del nodo a borrar </a:t>
            </a:r>
          </a:p>
          <a:p>
            <a:pPr marL="1371600" lvl="2" indent="-457200">
              <a:buFontTx/>
              <a:buAutoNum type="arabicPeriod"/>
            </a:pPr>
            <a:r>
              <a:rPr lang="es-ES" smtClean="0"/>
              <a:t>Nodo hoja: cambiamos el enlace del padre que apunte a NULL.</a:t>
            </a:r>
          </a:p>
          <a:p>
            <a:pPr marL="1371600" lvl="2" indent="-457200">
              <a:buFontTx/>
              <a:buAutoNum type="arabicPeriod"/>
            </a:pPr>
            <a:r>
              <a:rPr lang="es-ES" smtClean="0"/>
              <a:t>Si el nodo tiene un hijo, se le pasa al padre.</a:t>
            </a:r>
          </a:p>
          <a:p>
            <a:pPr marL="1371600" lvl="2" indent="-457200">
              <a:buFontTx/>
              <a:buAutoNum type="arabicPeriod"/>
            </a:pPr>
            <a:r>
              <a:rPr lang="es-ES" smtClean="0"/>
              <a:t>Nodo con dos hijos…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5786438" y="552450"/>
            <a:ext cx="2855912" cy="1447800"/>
            <a:chOff x="3016" y="1842"/>
            <a:chExt cx="2567" cy="1580"/>
          </a:xfrm>
        </p:grpSpPr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8</a:t>
              </a:r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29707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6</a:t>
              </a:r>
            </a:p>
          </p:txBody>
        </p:sp>
        <p:sp>
          <p:nvSpPr>
            <p:cNvPr id="29708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29709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11</a:t>
              </a:r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1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29712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4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4</a:t>
              </a:r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04800"/>
            <a:ext cx="8415337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eliminación de un elemento en un ABB?</a:t>
            </a:r>
          </a:p>
        </p:txBody>
      </p:sp>
      <p:sp>
        <p:nvSpPr>
          <p:cNvPr id="30724" name="5 Rectángulo"/>
          <p:cNvSpPr>
            <a:spLocks noChangeArrowheads="1"/>
          </p:cNvSpPr>
          <p:nvPr/>
        </p:nvSpPr>
        <p:spPr bwMode="auto">
          <a:xfrm>
            <a:off x="3347865" y="1412875"/>
            <a:ext cx="53643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b="1" i="1" dirty="0" err="1">
                <a:solidFill>
                  <a:srgbClr val="9966FF"/>
                </a:solidFill>
              </a:rPr>
              <a:t>def</a:t>
            </a:r>
            <a:r>
              <a:rPr lang="es-ES_tradnl" b="1" i="1" dirty="0">
                <a:solidFill>
                  <a:srgbClr val="9966FF"/>
                </a:solidFill>
              </a:rPr>
              <a:t> eliminar(</a:t>
            </a:r>
            <a:r>
              <a:rPr lang="es-ES_tradnl" b="1" i="1" dirty="0" err="1">
                <a:solidFill>
                  <a:srgbClr val="9966FF"/>
                </a:solidFill>
              </a:rPr>
              <a:t>self,key</a:t>
            </a:r>
            <a:r>
              <a:rPr lang="es-ES_tradnl" b="1" i="1" dirty="0">
                <a:solidFill>
                  <a:srgbClr val="9966FF"/>
                </a:solidFill>
              </a:rPr>
              <a:t>):</a:t>
            </a:r>
          </a:p>
          <a:p>
            <a:r>
              <a:rPr lang="es-ES_tradnl" b="1" i="1" dirty="0">
                <a:solidFill>
                  <a:srgbClr val="9966FF"/>
                </a:solidFill>
              </a:rPr>
              <a:t>      </a:t>
            </a:r>
            <a:r>
              <a:rPr lang="es-ES_tradnl" b="1" i="1" dirty="0" err="1">
                <a:solidFill>
                  <a:srgbClr val="9966FF"/>
                </a:solidFill>
              </a:rPr>
              <a:t>if</a:t>
            </a:r>
            <a:r>
              <a:rPr lang="es-ES_tradnl" b="1" i="1" dirty="0">
                <a:solidFill>
                  <a:srgbClr val="9966FF"/>
                </a:solidFill>
              </a:rPr>
              <a:t> </a:t>
            </a:r>
            <a:r>
              <a:rPr lang="es-ES_tradnl" b="1" i="1" dirty="0" err="1">
                <a:solidFill>
                  <a:srgbClr val="9966FF"/>
                </a:solidFill>
              </a:rPr>
              <a:t>self.root</a:t>
            </a:r>
            <a:r>
              <a:rPr lang="es-ES_tradnl" b="1" i="1" dirty="0">
                <a:solidFill>
                  <a:srgbClr val="9966FF"/>
                </a:solidFill>
              </a:rPr>
              <a:t>==</a:t>
            </a:r>
            <a:r>
              <a:rPr lang="es-ES_tradnl" b="1" i="1" dirty="0" err="1">
                <a:solidFill>
                  <a:srgbClr val="9966FF"/>
                </a:solidFill>
              </a:rPr>
              <a:t>None</a:t>
            </a:r>
            <a:r>
              <a:rPr lang="es-ES_tradnl" b="1" i="1" dirty="0">
                <a:solidFill>
                  <a:srgbClr val="9966FF"/>
                </a:solidFill>
              </a:rPr>
              <a:t>: </a:t>
            </a:r>
          </a:p>
          <a:p>
            <a:r>
              <a:rPr lang="es-ES_tradnl" b="1" i="1" dirty="0">
                <a:solidFill>
                  <a:srgbClr val="9966FF"/>
                </a:solidFill>
              </a:rPr>
              <a:t>		…..</a:t>
            </a:r>
          </a:p>
          <a:p>
            <a:r>
              <a:rPr lang="es-ES_tradnl" b="1" i="1" dirty="0">
                <a:solidFill>
                  <a:srgbClr val="9966FF"/>
                </a:solidFill>
              </a:rPr>
              <a:t>      </a:t>
            </a:r>
            <a:r>
              <a:rPr lang="es-ES_tradnl" b="1" i="1" dirty="0" err="1">
                <a:solidFill>
                  <a:srgbClr val="9966FF"/>
                </a:solidFill>
              </a:rPr>
              <a:t>else</a:t>
            </a:r>
            <a:r>
              <a:rPr lang="es-ES_tradnl" b="1" i="1" dirty="0">
                <a:solidFill>
                  <a:srgbClr val="9966FF"/>
                </a:solidFill>
              </a:rPr>
              <a:t>: </a:t>
            </a:r>
            <a:r>
              <a:rPr lang="es-ES_tradnl" b="1" i="1" dirty="0" smtClean="0">
                <a:solidFill>
                  <a:srgbClr val="9966FF"/>
                </a:solidFill>
              </a:rPr>
              <a:t>     </a:t>
            </a:r>
          </a:p>
          <a:p>
            <a:r>
              <a:rPr lang="es-ES_tradnl" b="1" i="1" dirty="0">
                <a:solidFill>
                  <a:srgbClr val="9966FF"/>
                </a:solidFill>
              </a:rPr>
              <a:t> </a:t>
            </a:r>
            <a:r>
              <a:rPr lang="es-ES_tradnl" b="1" i="1" dirty="0" smtClean="0">
                <a:solidFill>
                  <a:srgbClr val="9966FF"/>
                </a:solidFill>
              </a:rPr>
              <a:t>         [</a:t>
            </a:r>
            <a:r>
              <a:rPr lang="es-ES_tradnl" b="1" i="1" dirty="0" err="1">
                <a:solidFill>
                  <a:srgbClr val="9966FF"/>
                </a:solidFill>
              </a:rPr>
              <a:t>n,p</a:t>
            </a:r>
            <a:r>
              <a:rPr lang="es-ES_tradnl" b="1" i="1" dirty="0">
                <a:solidFill>
                  <a:srgbClr val="9966FF"/>
                </a:solidFill>
              </a:rPr>
              <a:t>]=</a:t>
            </a:r>
            <a:r>
              <a:rPr lang="es-ES_tradnl" b="1" i="1" dirty="0" err="1">
                <a:solidFill>
                  <a:srgbClr val="9966FF"/>
                </a:solidFill>
              </a:rPr>
              <a:t>self.buscarNodoPadre</a:t>
            </a:r>
            <a:r>
              <a:rPr lang="es-ES_tradnl" b="1" i="1" dirty="0">
                <a:solidFill>
                  <a:srgbClr val="9966FF"/>
                </a:solidFill>
              </a:rPr>
              <a:t>(</a:t>
            </a:r>
            <a:r>
              <a:rPr lang="es-ES_tradnl" b="1" i="1" dirty="0" err="1">
                <a:solidFill>
                  <a:srgbClr val="9966FF"/>
                </a:solidFill>
              </a:rPr>
              <a:t>key</a:t>
            </a:r>
            <a:r>
              <a:rPr lang="es-ES_tradnl" b="1" i="1" dirty="0">
                <a:solidFill>
                  <a:srgbClr val="9966FF"/>
                </a:solidFill>
              </a:rPr>
              <a:t>)</a:t>
            </a:r>
          </a:p>
          <a:p>
            <a:endParaRPr lang="es-ES_tradnl" b="1" i="1" dirty="0">
              <a:solidFill>
                <a:srgbClr val="9966FF"/>
              </a:solidFill>
            </a:endParaRPr>
          </a:p>
          <a:p>
            <a:r>
              <a:rPr lang="es-ES_tradnl" b="1" i="1" dirty="0">
                <a:solidFill>
                  <a:srgbClr val="9966FF"/>
                </a:solidFill>
              </a:rPr>
              <a:t>     </a:t>
            </a:r>
            <a:r>
              <a:rPr lang="es-ES_tradnl" b="1" i="1" dirty="0" smtClean="0">
                <a:solidFill>
                  <a:srgbClr val="9966FF"/>
                </a:solidFill>
              </a:rPr>
              <a:t>     </a:t>
            </a:r>
            <a:r>
              <a:rPr lang="es-ES_tradnl" b="1" i="1" dirty="0" err="1">
                <a:solidFill>
                  <a:srgbClr val="9966FF"/>
                </a:solidFill>
              </a:rPr>
              <a:t>if</a:t>
            </a:r>
            <a:r>
              <a:rPr lang="es-ES_tradnl" b="1" i="1" dirty="0">
                <a:solidFill>
                  <a:srgbClr val="9966FF"/>
                </a:solidFill>
              </a:rPr>
              <a:t> </a:t>
            </a:r>
            <a:r>
              <a:rPr lang="es-ES_tradnl" b="1" i="1" dirty="0" err="1">
                <a:solidFill>
                  <a:srgbClr val="9966FF"/>
                </a:solidFill>
              </a:rPr>
              <a:t>n.getLeft</a:t>
            </a:r>
            <a:r>
              <a:rPr lang="es-ES_tradnl" b="1" i="1" dirty="0">
                <a:solidFill>
                  <a:srgbClr val="9966FF"/>
                </a:solidFill>
              </a:rPr>
              <a:t>():</a:t>
            </a:r>
          </a:p>
          <a:p>
            <a:endParaRPr lang="es-ES_tradnl" b="1" i="1" dirty="0">
              <a:solidFill>
                <a:srgbClr val="9966FF"/>
              </a:solidFill>
            </a:endParaRPr>
          </a:p>
          <a:p>
            <a:endParaRPr lang="es-ES_tradnl" b="1" i="1" dirty="0">
              <a:solidFill>
                <a:srgbClr val="9966FF"/>
              </a:solidFill>
            </a:endParaRPr>
          </a:p>
          <a:p>
            <a:r>
              <a:rPr lang="es-ES_tradnl" b="1" i="1" dirty="0">
                <a:solidFill>
                  <a:srgbClr val="9966FF"/>
                </a:solidFill>
              </a:rPr>
              <a:t>	………..</a:t>
            </a:r>
          </a:p>
          <a:p>
            <a:endParaRPr lang="es-ES_tradnl" b="1" i="1" dirty="0">
              <a:solidFill>
                <a:srgbClr val="9966FF"/>
              </a:solidFill>
            </a:endParaRPr>
          </a:p>
          <a:p>
            <a:endParaRPr lang="es-ES_tradnl" b="1" i="1" dirty="0">
              <a:solidFill>
                <a:srgbClr val="9966FF"/>
              </a:solidFill>
            </a:endParaRPr>
          </a:p>
          <a:p>
            <a:endParaRPr lang="es-ES_tradnl" b="1" i="1" dirty="0">
              <a:solidFill>
                <a:srgbClr val="9966FF"/>
              </a:solidFill>
            </a:endParaRPr>
          </a:p>
          <a:p>
            <a:r>
              <a:rPr lang="es-ES_tradnl" b="1" i="1" dirty="0">
                <a:solidFill>
                  <a:srgbClr val="9966FF"/>
                </a:solidFill>
              </a:rPr>
              <a:t>    </a:t>
            </a:r>
            <a:r>
              <a:rPr lang="es-ES_tradnl" b="1" i="1" dirty="0" smtClean="0">
                <a:solidFill>
                  <a:srgbClr val="9966FF"/>
                </a:solidFill>
              </a:rPr>
              <a:t>      </a:t>
            </a:r>
            <a:r>
              <a:rPr lang="es-ES_tradnl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b="1" i="1" dirty="0">
                <a:solidFill>
                  <a:srgbClr val="9966FF"/>
                </a:solidFill>
              </a:rPr>
              <a:t>: self.eliminar0(</a:t>
            </a:r>
            <a:r>
              <a:rPr lang="es-ES_tradnl" b="1" i="1" dirty="0" err="1">
                <a:solidFill>
                  <a:srgbClr val="9966FF"/>
                </a:solidFill>
              </a:rPr>
              <a:t>n,p</a:t>
            </a:r>
            <a:r>
              <a:rPr lang="es-ES_tradnl" b="1" i="1" dirty="0">
                <a:solidFill>
                  <a:srgbClr val="9966FF"/>
                </a:solidFill>
              </a:rPr>
              <a:t>)</a:t>
            </a:r>
          </a:p>
        </p:txBody>
      </p:sp>
      <p:grpSp>
        <p:nvGrpSpPr>
          <p:cNvPr id="30725" name="Group 25"/>
          <p:cNvGrpSpPr>
            <a:grpSpLocks/>
          </p:cNvGrpSpPr>
          <p:nvPr/>
        </p:nvGrpSpPr>
        <p:grpSpPr bwMode="auto">
          <a:xfrm>
            <a:off x="827088" y="2852738"/>
            <a:ext cx="2855912" cy="1476375"/>
            <a:chOff x="3865" y="96"/>
            <a:chExt cx="1799" cy="930"/>
          </a:xfrm>
        </p:grpSpPr>
        <p:sp>
          <p:nvSpPr>
            <p:cNvPr id="30726" name="Oval 26"/>
            <p:cNvSpPr>
              <a:spLocks noChangeArrowheads="1"/>
            </p:cNvSpPr>
            <p:nvPr/>
          </p:nvSpPr>
          <p:spPr bwMode="auto">
            <a:xfrm>
              <a:off x="4564" y="96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8</a:t>
              </a:r>
            </a:p>
          </p:txBody>
        </p:sp>
        <p:sp>
          <p:nvSpPr>
            <p:cNvPr id="30727" name="Oval 27"/>
            <p:cNvSpPr>
              <a:spLocks noChangeArrowheads="1"/>
            </p:cNvSpPr>
            <p:nvPr/>
          </p:nvSpPr>
          <p:spPr bwMode="auto">
            <a:xfrm>
              <a:off x="5089" y="394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30728" name="Line 28"/>
            <p:cNvSpPr>
              <a:spLocks noChangeShapeType="1"/>
            </p:cNvSpPr>
            <p:nvPr/>
          </p:nvSpPr>
          <p:spPr bwMode="auto">
            <a:xfrm flipV="1">
              <a:off x="4210" y="201"/>
              <a:ext cx="379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29" name="Line 29"/>
            <p:cNvSpPr>
              <a:spLocks noChangeShapeType="1"/>
            </p:cNvSpPr>
            <p:nvPr/>
          </p:nvSpPr>
          <p:spPr bwMode="auto">
            <a:xfrm flipH="1" flipV="1">
              <a:off x="4722" y="201"/>
              <a:ext cx="38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0" name="Oval 30"/>
            <p:cNvSpPr>
              <a:spLocks noChangeArrowheads="1"/>
            </p:cNvSpPr>
            <p:nvPr/>
          </p:nvSpPr>
          <p:spPr bwMode="auto">
            <a:xfrm>
              <a:off x="3865" y="67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0731" name="Oval 31"/>
            <p:cNvSpPr>
              <a:spLocks noChangeArrowheads="1"/>
            </p:cNvSpPr>
            <p:nvPr/>
          </p:nvSpPr>
          <p:spPr bwMode="auto">
            <a:xfrm>
              <a:off x="4342" y="646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6</a:t>
              </a:r>
            </a:p>
          </p:txBody>
        </p:sp>
        <p:sp>
          <p:nvSpPr>
            <p:cNvPr id="30732" name="Oval 32"/>
            <p:cNvSpPr>
              <a:spLocks noChangeArrowheads="1"/>
            </p:cNvSpPr>
            <p:nvPr/>
          </p:nvSpPr>
          <p:spPr bwMode="auto">
            <a:xfrm>
              <a:off x="4824" y="632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30733" name="Oval 33"/>
            <p:cNvSpPr>
              <a:spLocks noChangeArrowheads="1"/>
            </p:cNvSpPr>
            <p:nvPr/>
          </p:nvSpPr>
          <p:spPr bwMode="auto">
            <a:xfrm>
              <a:off x="4956" y="872"/>
              <a:ext cx="147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11</a:t>
              </a:r>
            </a:p>
          </p:txBody>
        </p:sp>
        <p:sp>
          <p:nvSpPr>
            <p:cNvPr id="30734" name="Line 34"/>
            <p:cNvSpPr>
              <a:spLocks noChangeShapeType="1"/>
            </p:cNvSpPr>
            <p:nvPr/>
          </p:nvSpPr>
          <p:spPr bwMode="auto">
            <a:xfrm>
              <a:off x="4950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5" name="Oval 35"/>
            <p:cNvSpPr>
              <a:spLocks noChangeArrowheads="1"/>
            </p:cNvSpPr>
            <p:nvPr/>
          </p:nvSpPr>
          <p:spPr bwMode="auto">
            <a:xfrm>
              <a:off x="5362" y="63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30736" name="Oval 36"/>
            <p:cNvSpPr>
              <a:spLocks noChangeArrowheads="1"/>
            </p:cNvSpPr>
            <p:nvPr/>
          </p:nvSpPr>
          <p:spPr bwMode="auto">
            <a:xfrm>
              <a:off x="5518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0737" name="Line 37"/>
            <p:cNvSpPr>
              <a:spLocks noChangeShapeType="1"/>
            </p:cNvSpPr>
            <p:nvPr/>
          </p:nvSpPr>
          <p:spPr bwMode="auto">
            <a:xfrm>
              <a:off x="5489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38" name="Oval 38"/>
            <p:cNvSpPr>
              <a:spLocks noChangeArrowheads="1"/>
            </p:cNvSpPr>
            <p:nvPr/>
          </p:nvSpPr>
          <p:spPr bwMode="auto">
            <a:xfrm>
              <a:off x="4100" y="389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4</a:t>
              </a:r>
            </a:p>
          </p:txBody>
        </p:sp>
        <p:sp>
          <p:nvSpPr>
            <p:cNvPr id="30739" name="Line 39"/>
            <p:cNvSpPr>
              <a:spLocks noChangeShapeType="1"/>
            </p:cNvSpPr>
            <p:nvPr/>
          </p:nvSpPr>
          <p:spPr bwMode="auto">
            <a:xfrm>
              <a:off x="5216" y="504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0" name="Line 40"/>
            <p:cNvSpPr>
              <a:spLocks noChangeShapeType="1"/>
            </p:cNvSpPr>
            <p:nvPr/>
          </p:nvSpPr>
          <p:spPr bwMode="auto">
            <a:xfrm flipH="1">
              <a:off x="4952" y="507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1" name="Line 41"/>
            <p:cNvSpPr>
              <a:spLocks noChangeShapeType="1"/>
            </p:cNvSpPr>
            <p:nvPr/>
          </p:nvSpPr>
          <p:spPr bwMode="auto">
            <a:xfrm flipH="1">
              <a:off x="3943" y="508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2" name="Line 42"/>
            <p:cNvSpPr>
              <a:spLocks noChangeShapeType="1"/>
            </p:cNvSpPr>
            <p:nvPr/>
          </p:nvSpPr>
          <p:spPr bwMode="auto">
            <a:xfrm>
              <a:off x="4223" y="505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3" name="Line 43"/>
            <p:cNvSpPr>
              <a:spLocks noChangeShapeType="1"/>
            </p:cNvSpPr>
            <p:nvPr/>
          </p:nvSpPr>
          <p:spPr bwMode="auto">
            <a:xfrm>
              <a:off x="3993" y="777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4" name="Oval 44"/>
            <p:cNvSpPr>
              <a:spLocks noChangeArrowheads="1"/>
            </p:cNvSpPr>
            <p:nvPr/>
          </p:nvSpPr>
          <p:spPr bwMode="auto">
            <a:xfrm>
              <a:off x="4069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0745" name="Oval 45"/>
            <p:cNvSpPr>
              <a:spLocks noChangeArrowheads="1"/>
            </p:cNvSpPr>
            <p:nvPr/>
          </p:nvSpPr>
          <p:spPr bwMode="auto">
            <a:xfrm>
              <a:off x="4241" y="900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5</a:t>
              </a:r>
            </a:p>
          </p:txBody>
        </p:sp>
        <p:sp>
          <p:nvSpPr>
            <p:cNvPr id="30746" name="Line 46"/>
            <p:cNvSpPr>
              <a:spLocks noChangeShapeType="1"/>
            </p:cNvSpPr>
            <p:nvPr/>
          </p:nvSpPr>
          <p:spPr bwMode="auto">
            <a:xfrm flipH="1">
              <a:off x="4332" y="754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/>
          <a:lstStyle/>
          <a:p>
            <a:pPr>
              <a:defRPr/>
            </a:pPr>
            <a:r>
              <a:rPr lang="es-E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eliminación de un elemento en un ABB?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35975" cy="4191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ES" sz="1800" dirty="0" smtClean="0">
                <a:solidFill>
                  <a:srgbClr val="6666FF"/>
                </a:solidFill>
              </a:rPr>
              <a:t>Necesitamos:</a:t>
            </a:r>
          </a:p>
          <a:p>
            <a:pPr marL="990600" lvl="1" indent="-533400">
              <a:lnSpc>
                <a:spcPct val="80000"/>
              </a:lnSpc>
              <a:buFontTx/>
              <a:buAutoNum type="alphaUcParenR"/>
            </a:pPr>
            <a:r>
              <a:rPr lang="es-ES" sz="1800" dirty="0" smtClean="0"/>
              <a:t>Localizar el nodo a borrar y su padre</a:t>
            </a:r>
          </a:p>
          <a:p>
            <a:pPr marL="990600" lvl="1" indent="-533400">
              <a:lnSpc>
                <a:spcPct val="80000"/>
              </a:lnSpc>
              <a:buFontTx/>
              <a:buAutoNum type="alphaUcParenR"/>
            </a:pPr>
            <a:endParaRPr lang="es-ES" sz="1800" dirty="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800" dirty="0" smtClean="0"/>
              <a:t>Referenciamos la raíz con una variable </a:t>
            </a:r>
            <a:r>
              <a:rPr lang="es-ES_tradnl" sz="1800" dirty="0" smtClean="0"/>
              <a:t>actual</a:t>
            </a:r>
            <a:r>
              <a:rPr lang="es-ES" sz="1800" dirty="0" smtClean="0"/>
              <a:t> y creamos otra (para el </a:t>
            </a:r>
            <a:r>
              <a:rPr lang="es-ES_tradnl" sz="1800" dirty="0" smtClean="0"/>
              <a:t>padre)</a:t>
            </a:r>
            <a:r>
              <a:rPr lang="es-ES" sz="1800" dirty="0" smtClean="0"/>
              <a:t> iniciada a </a:t>
            </a:r>
            <a:r>
              <a:rPr lang="es-ES" sz="1800" dirty="0" err="1" smtClean="0"/>
              <a:t>None</a:t>
            </a:r>
            <a:r>
              <a:rPr lang="es-ES" sz="1800" dirty="0" smtClean="0"/>
              <a:t>. La segunda variable señalar</a:t>
            </a:r>
            <a:r>
              <a:rPr lang="en-US" sz="1800" dirty="0" smtClean="0"/>
              <a:t>á</a:t>
            </a:r>
            <a:r>
              <a:rPr lang="es-ES" sz="1800" dirty="0" smtClean="0"/>
              <a:t> al padre del </a:t>
            </a:r>
            <a:r>
              <a:rPr lang="es-ES_tradnl" sz="1800" dirty="0" smtClean="0"/>
              <a:t>actual</a:t>
            </a:r>
            <a:r>
              <a:rPr lang="es-ES" sz="1800" dirty="0" smtClean="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800" dirty="0" smtClean="0"/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s-ES" sz="1800" dirty="0" smtClean="0"/>
              <a:t>Mientras no hayamos encontrado el nodo buscado: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endParaRPr lang="es-ES" sz="1800" dirty="0" smtClean="0">
              <a:solidFill>
                <a:srgbClr val="6666FF"/>
              </a:solidFill>
            </a:endParaRP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s-ES" sz="1800" dirty="0" smtClean="0">
                <a:solidFill>
                  <a:srgbClr val="6666FF"/>
                </a:solidFill>
              </a:rPr>
              <a:t>a) Verificamos la información del nodo </a:t>
            </a:r>
            <a:r>
              <a:rPr lang="es-ES_tradnl" sz="1800" dirty="0" smtClean="0">
                <a:solidFill>
                  <a:srgbClr val="6666FF"/>
                </a:solidFill>
              </a:rPr>
              <a:t>actual</a:t>
            </a:r>
            <a:r>
              <a:rPr lang="es-ES" sz="1800" dirty="0" smtClean="0">
                <a:solidFill>
                  <a:srgbClr val="6666FF"/>
                </a:solidFill>
              </a:rPr>
              <a:t>. Si el que buscamos es mayor que </a:t>
            </a:r>
            <a:r>
              <a:rPr lang="es-ES_tradnl" sz="1800" dirty="0" smtClean="0">
                <a:solidFill>
                  <a:srgbClr val="6666FF"/>
                </a:solidFill>
              </a:rPr>
              <a:t>actual</a:t>
            </a:r>
            <a:r>
              <a:rPr lang="es-ES" sz="1800" dirty="0" smtClean="0">
                <a:solidFill>
                  <a:srgbClr val="6666FF"/>
                </a:solidFill>
              </a:rPr>
              <a:t>, </a:t>
            </a:r>
            <a:r>
              <a:rPr lang="es-ES_tradnl" sz="1800" dirty="0" smtClean="0">
                <a:solidFill>
                  <a:srgbClr val="6666FF"/>
                </a:solidFill>
              </a:rPr>
              <a:t>p</a:t>
            </a:r>
            <a:r>
              <a:rPr lang="es-ES" sz="1800" dirty="0" smtClean="0">
                <a:solidFill>
                  <a:srgbClr val="6666FF"/>
                </a:solidFill>
              </a:rPr>
              <a:t> guarda la dirección de </a:t>
            </a:r>
            <a:r>
              <a:rPr lang="es-ES_tradnl" sz="1800" dirty="0" smtClean="0">
                <a:solidFill>
                  <a:srgbClr val="6666FF"/>
                </a:solidFill>
              </a:rPr>
              <a:t>actual</a:t>
            </a:r>
            <a:r>
              <a:rPr lang="es-ES" sz="1800" dirty="0" smtClean="0">
                <a:solidFill>
                  <a:srgbClr val="6666FF"/>
                </a:solidFill>
              </a:rPr>
              <a:t> y </a:t>
            </a:r>
            <a:r>
              <a:rPr lang="es-ES_tradnl" sz="1800" dirty="0" smtClean="0">
                <a:solidFill>
                  <a:srgbClr val="6666FF"/>
                </a:solidFill>
              </a:rPr>
              <a:t>actual</a:t>
            </a:r>
            <a:r>
              <a:rPr lang="es-ES" sz="1800" dirty="0" smtClean="0">
                <a:solidFill>
                  <a:srgbClr val="6666FF"/>
                </a:solidFill>
              </a:rPr>
              <a:t> baja a la derecha. Sino, baja a la izquierda.</a:t>
            </a:r>
          </a:p>
          <a:p>
            <a:pPr marL="1371600" lvl="2" indent="-457200">
              <a:lnSpc>
                <a:spcPct val="80000"/>
              </a:lnSpc>
              <a:buFontTx/>
              <a:buAutoNum type="arabicPeriod"/>
            </a:pPr>
            <a:endParaRPr lang="es-ES" sz="1800" dirty="0" smtClean="0">
              <a:solidFill>
                <a:srgbClr val="6666FF"/>
              </a:solidFill>
            </a:endParaRP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s-ES" sz="1800" dirty="0" smtClean="0">
                <a:solidFill>
                  <a:srgbClr val="6666FF"/>
                </a:solidFill>
              </a:rPr>
              <a:t>b) Al salir </a:t>
            </a:r>
            <a:r>
              <a:rPr lang="es-ES_tradnl" sz="1800" dirty="0" smtClean="0">
                <a:solidFill>
                  <a:srgbClr val="6666FF"/>
                </a:solidFill>
              </a:rPr>
              <a:t>actual</a:t>
            </a:r>
            <a:r>
              <a:rPr lang="es-ES" sz="1800" dirty="0" smtClean="0">
                <a:solidFill>
                  <a:srgbClr val="6666FF"/>
                </a:solidFill>
              </a:rPr>
              <a:t> señala el nodo por borrar y </a:t>
            </a:r>
            <a:r>
              <a:rPr lang="es-ES_tradnl" sz="1800" dirty="0" smtClean="0">
                <a:solidFill>
                  <a:srgbClr val="6666FF"/>
                </a:solidFill>
              </a:rPr>
              <a:t>p</a:t>
            </a:r>
            <a:r>
              <a:rPr lang="es-ES" sz="1800" dirty="0" smtClean="0">
                <a:solidFill>
                  <a:srgbClr val="6666FF"/>
                </a:solidFill>
              </a:rPr>
              <a:t> su padre.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endParaRPr lang="es-ES" sz="1800" dirty="0" smtClean="0"/>
          </a:p>
        </p:txBody>
      </p:sp>
      <p:grpSp>
        <p:nvGrpSpPr>
          <p:cNvPr id="31749" name="Group 25"/>
          <p:cNvGrpSpPr>
            <a:grpSpLocks/>
          </p:cNvGrpSpPr>
          <p:nvPr/>
        </p:nvGrpSpPr>
        <p:grpSpPr bwMode="auto">
          <a:xfrm>
            <a:off x="5786438" y="523875"/>
            <a:ext cx="2855912" cy="1476375"/>
            <a:chOff x="3865" y="96"/>
            <a:chExt cx="1799" cy="930"/>
          </a:xfrm>
        </p:grpSpPr>
        <p:sp>
          <p:nvSpPr>
            <p:cNvPr id="31750" name="Oval 26"/>
            <p:cNvSpPr>
              <a:spLocks noChangeArrowheads="1"/>
            </p:cNvSpPr>
            <p:nvPr/>
          </p:nvSpPr>
          <p:spPr bwMode="auto">
            <a:xfrm>
              <a:off x="4564" y="96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8</a:t>
              </a:r>
            </a:p>
          </p:txBody>
        </p:sp>
        <p:sp>
          <p:nvSpPr>
            <p:cNvPr id="31751" name="Oval 27"/>
            <p:cNvSpPr>
              <a:spLocks noChangeArrowheads="1"/>
            </p:cNvSpPr>
            <p:nvPr/>
          </p:nvSpPr>
          <p:spPr bwMode="auto">
            <a:xfrm>
              <a:off x="5089" y="394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31752" name="Line 28"/>
            <p:cNvSpPr>
              <a:spLocks noChangeShapeType="1"/>
            </p:cNvSpPr>
            <p:nvPr/>
          </p:nvSpPr>
          <p:spPr bwMode="auto">
            <a:xfrm flipV="1">
              <a:off x="4210" y="201"/>
              <a:ext cx="379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3" name="Line 29"/>
            <p:cNvSpPr>
              <a:spLocks noChangeShapeType="1"/>
            </p:cNvSpPr>
            <p:nvPr/>
          </p:nvSpPr>
          <p:spPr bwMode="auto">
            <a:xfrm flipH="1" flipV="1">
              <a:off x="4722" y="201"/>
              <a:ext cx="38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4" name="Oval 30"/>
            <p:cNvSpPr>
              <a:spLocks noChangeArrowheads="1"/>
            </p:cNvSpPr>
            <p:nvPr/>
          </p:nvSpPr>
          <p:spPr bwMode="auto">
            <a:xfrm>
              <a:off x="3865" y="67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1755" name="Oval 31"/>
            <p:cNvSpPr>
              <a:spLocks noChangeArrowheads="1"/>
            </p:cNvSpPr>
            <p:nvPr/>
          </p:nvSpPr>
          <p:spPr bwMode="auto">
            <a:xfrm>
              <a:off x="4342" y="646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6</a:t>
              </a:r>
            </a:p>
          </p:txBody>
        </p:sp>
        <p:sp>
          <p:nvSpPr>
            <p:cNvPr id="31756" name="Oval 32"/>
            <p:cNvSpPr>
              <a:spLocks noChangeArrowheads="1"/>
            </p:cNvSpPr>
            <p:nvPr/>
          </p:nvSpPr>
          <p:spPr bwMode="auto">
            <a:xfrm>
              <a:off x="4824" y="632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31757" name="Oval 33"/>
            <p:cNvSpPr>
              <a:spLocks noChangeArrowheads="1"/>
            </p:cNvSpPr>
            <p:nvPr/>
          </p:nvSpPr>
          <p:spPr bwMode="auto">
            <a:xfrm>
              <a:off x="4956" y="872"/>
              <a:ext cx="147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11</a:t>
              </a:r>
            </a:p>
          </p:txBody>
        </p:sp>
        <p:sp>
          <p:nvSpPr>
            <p:cNvPr id="31758" name="Line 34"/>
            <p:cNvSpPr>
              <a:spLocks noChangeShapeType="1"/>
            </p:cNvSpPr>
            <p:nvPr/>
          </p:nvSpPr>
          <p:spPr bwMode="auto">
            <a:xfrm>
              <a:off x="4950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9" name="Oval 35"/>
            <p:cNvSpPr>
              <a:spLocks noChangeArrowheads="1"/>
            </p:cNvSpPr>
            <p:nvPr/>
          </p:nvSpPr>
          <p:spPr bwMode="auto">
            <a:xfrm>
              <a:off x="5362" y="63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31760" name="Oval 36"/>
            <p:cNvSpPr>
              <a:spLocks noChangeArrowheads="1"/>
            </p:cNvSpPr>
            <p:nvPr/>
          </p:nvSpPr>
          <p:spPr bwMode="auto">
            <a:xfrm>
              <a:off x="5518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1761" name="Line 37"/>
            <p:cNvSpPr>
              <a:spLocks noChangeShapeType="1"/>
            </p:cNvSpPr>
            <p:nvPr/>
          </p:nvSpPr>
          <p:spPr bwMode="auto">
            <a:xfrm>
              <a:off x="5489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2" name="Oval 38"/>
            <p:cNvSpPr>
              <a:spLocks noChangeArrowheads="1"/>
            </p:cNvSpPr>
            <p:nvPr/>
          </p:nvSpPr>
          <p:spPr bwMode="auto">
            <a:xfrm>
              <a:off x="4100" y="389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4</a:t>
              </a:r>
            </a:p>
          </p:txBody>
        </p:sp>
        <p:sp>
          <p:nvSpPr>
            <p:cNvPr id="31763" name="Line 39"/>
            <p:cNvSpPr>
              <a:spLocks noChangeShapeType="1"/>
            </p:cNvSpPr>
            <p:nvPr/>
          </p:nvSpPr>
          <p:spPr bwMode="auto">
            <a:xfrm>
              <a:off x="5216" y="504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4" name="Line 40"/>
            <p:cNvSpPr>
              <a:spLocks noChangeShapeType="1"/>
            </p:cNvSpPr>
            <p:nvPr/>
          </p:nvSpPr>
          <p:spPr bwMode="auto">
            <a:xfrm flipH="1">
              <a:off x="4952" y="507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5" name="Line 41"/>
            <p:cNvSpPr>
              <a:spLocks noChangeShapeType="1"/>
            </p:cNvSpPr>
            <p:nvPr/>
          </p:nvSpPr>
          <p:spPr bwMode="auto">
            <a:xfrm flipH="1">
              <a:off x="3943" y="508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42"/>
            <p:cNvSpPr>
              <a:spLocks noChangeShapeType="1"/>
            </p:cNvSpPr>
            <p:nvPr/>
          </p:nvSpPr>
          <p:spPr bwMode="auto">
            <a:xfrm>
              <a:off x="4223" y="505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43"/>
            <p:cNvSpPr>
              <a:spLocks noChangeShapeType="1"/>
            </p:cNvSpPr>
            <p:nvPr/>
          </p:nvSpPr>
          <p:spPr bwMode="auto">
            <a:xfrm>
              <a:off x="3993" y="777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Oval 44"/>
            <p:cNvSpPr>
              <a:spLocks noChangeArrowheads="1"/>
            </p:cNvSpPr>
            <p:nvPr/>
          </p:nvSpPr>
          <p:spPr bwMode="auto">
            <a:xfrm>
              <a:off x="4069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1769" name="Oval 45"/>
            <p:cNvSpPr>
              <a:spLocks noChangeArrowheads="1"/>
            </p:cNvSpPr>
            <p:nvPr/>
          </p:nvSpPr>
          <p:spPr bwMode="auto">
            <a:xfrm>
              <a:off x="4241" y="900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5</a:t>
              </a:r>
            </a:p>
          </p:txBody>
        </p:sp>
        <p:sp>
          <p:nvSpPr>
            <p:cNvPr id="31770" name="Line 46"/>
            <p:cNvSpPr>
              <a:spLocks noChangeShapeType="1"/>
            </p:cNvSpPr>
            <p:nvPr/>
          </p:nvSpPr>
          <p:spPr bwMode="auto">
            <a:xfrm flipH="1">
              <a:off x="4332" y="754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04800"/>
            <a:ext cx="8415337" cy="1143000"/>
          </a:xfrm>
        </p:spPr>
        <p:txBody>
          <a:bodyPr/>
          <a:lstStyle/>
          <a:p>
            <a:pPr lvl="1">
              <a:lnSpc>
                <a:spcPct val="80000"/>
              </a:lnSpc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Localizar el nodo a borrar y su padre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96975"/>
            <a:ext cx="5400675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_tradnl" sz="2800" b="1" dirty="0" smtClean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 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def</a:t>
            </a:r>
            <a:r>
              <a:rPr lang="es-ES_tradnl" sz="2000" b="1" i="1" dirty="0" smtClean="0">
                <a:solidFill>
                  <a:srgbClr val="9966FF"/>
                </a:solidFill>
              </a:rPr>
              <a:t> 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buscarNodoPadre</a:t>
            </a:r>
            <a:r>
              <a:rPr lang="es-ES_tradnl" sz="2000" b="1" i="1" dirty="0" smtClean="0">
                <a:solidFill>
                  <a:srgbClr val="9966FF"/>
                </a:solidFill>
              </a:rPr>
              <a:t>(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self,key</a:t>
            </a:r>
            <a:r>
              <a:rPr lang="es-ES_tradnl" sz="20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2000" b="1" i="1" dirty="0" smtClean="0">
                <a:solidFill>
                  <a:srgbClr val="9966FF"/>
                </a:solidFill>
              </a:rPr>
              <a:t> 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not</a:t>
            </a:r>
            <a:r>
              <a:rPr lang="es-ES_tradnl" sz="2000" b="1" i="1" dirty="0" smtClean="0">
                <a:solidFill>
                  <a:srgbClr val="9966FF"/>
                </a:solidFill>
              </a:rPr>
              <a:t>(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self.root</a:t>
            </a:r>
            <a:r>
              <a:rPr lang="es-ES_tradnl" sz="20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	……….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sz="2000" b="1" i="1" dirty="0" smtClean="0">
                <a:solidFill>
                  <a:srgbClr val="9966FF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	actual=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self.root</a:t>
            </a:r>
            <a:endParaRPr lang="es-ES_tradnl" sz="20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	…………..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	</a:t>
            </a:r>
            <a:r>
              <a:rPr lang="es-ES_tradnl" sz="2000" b="1" i="1" dirty="0" err="1" smtClean="0">
                <a:solidFill>
                  <a:srgbClr val="9966FF"/>
                </a:solidFill>
              </a:rPr>
              <a:t>while</a:t>
            </a:r>
            <a:r>
              <a:rPr lang="es-ES_tradnl" sz="2000" b="1" i="1" dirty="0" smtClean="0">
                <a:solidFill>
                  <a:srgbClr val="9966FF"/>
                </a:solidFill>
              </a:rPr>
              <a:t> actual: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_tradnl" sz="20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b="1" i="1" dirty="0" smtClean="0">
                <a:solidFill>
                  <a:srgbClr val="9966FF"/>
                </a:solidFill>
              </a:rPr>
              <a:t>			……………….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 b="1" i="1" dirty="0" smtClean="0">
              <a:solidFill>
                <a:srgbClr val="9966FF"/>
              </a:solidFill>
            </a:endParaRPr>
          </a:p>
        </p:txBody>
      </p:sp>
      <p:grpSp>
        <p:nvGrpSpPr>
          <p:cNvPr id="32773" name="Group 25"/>
          <p:cNvGrpSpPr>
            <a:grpSpLocks/>
          </p:cNvGrpSpPr>
          <p:nvPr/>
        </p:nvGrpSpPr>
        <p:grpSpPr bwMode="auto">
          <a:xfrm>
            <a:off x="1143000" y="4095750"/>
            <a:ext cx="2855913" cy="1476375"/>
            <a:chOff x="3865" y="96"/>
            <a:chExt cx="1799" cy="930"/>
          </a:xfrm>
        </p:grpSpPr>
        <p:sp>
          <p:nvSpPr>
            <p:cNvPr id="32774" name="Oval 26"/>
            <p:cNvSpPr>
              <a:spLocks noChangeArrowheads="1"/>
            </p:cNvSpPr>
            <p:nvPr/>
          </p:nvSpPr>
          <p:spPr bwMode="auto">
            <a:xfrm>
              <a:off x="4564" y="96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8</a:t>
              </a:r>
            </a:p>
          </p:txBody>
        </p:sp>
        <p:sp>
          <p:nvSpPr>
            <p:cNvPr id="32775" name="Oval 27"/>
            <p:cNvSpPr>
              <a:spLocks noChangeArrowheads="1"/>
            </p:cNvSpPr>
            <p:nvPr/>
          </p:nvSpPr>
          <p:spPr bwMode="auto">
            <a:xfrm>
              <a:off x="5089" y="394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32776" name="Line 28"/>
            <p:cNvSpPr>
              <a:spLocks noChangeShapeType="1"/>
            </p:cNvSpPr>
            <p:nvPr/>
          </p:nvSpPr>
          <p:spPr bwMode="auto">
            <a:xfrm flipV="1">
              <a:off x="4210" y="201"/>
              <a:ext cx="379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29"/>
            <p:cNvSpPr>
              <a:spLocks noChangeShapeType="1"/>
            </p:cNvSpPr>
            <p:nvPr/>
          </p:nvSpPr>
          <p:spPr bwMode="auto">
            <a:xfrm flipH="1" flipV="1">
              <a:off x="4722" y="201"/>
              <a:ext cx="38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Oval 30"/>
            <p:cNvSpPr>
              <a:spLocks noChangeArrowheads="1"/>
            </p:cNvSpPr>
            <p:nvPr/>
          </p:nvSpPr>
          <p:spPr bwMode="auto">
            <a:xfrm>
              <a:off x="3865" y="67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2779" name="Oval 31"/>
            <p:cNvSpPr>
              <a:spLocks noChangeArrowheads="1"/>
            </p:cNvSpPr>
            <p:nvPr/>
          </p:nvSpPr>
          <p:spPr bwMode="auto">
            <a:xfrm>
              <a:off x="4342" y="646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6</a:t>
              </a:r>
            </a:p>
          </p:txBody>
        </p:sp>
        <p:sp>
          <p:nvSpPr>
            <p:cNvPr id="32780" name="Oval 32"/>
            <p:cNvSpPr>
              <a:spLocks noChangeArrowheads="1"/>
            </p:cNvSpPr>
            <p:nvPr/>
          </p:nvSpPr>
          <p:spPr bwMode="auto">
            <a:xfrm>
              <a:off x="4824" y="632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32781" name="Oval 33"/>
            <p:cNvSpPr>
              <a:spLocks noChangeArrowheads="1"/>
            </p:cNvSpPr>
            <p:nvPr/>
          </p:nvSpPr>
          <p:spPr bwMode="auto">
            <a:xfrm>
              <a:off x="4956" y="872"/>
              <a:ext cx="147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11</a:t>
              </a:r>
            </a:p>
          </p:txBody>
        </p:sp>
        <p:sp>
          <p:nvSpPr>
            <p:cNvPr id="32782" name="Line 34"/>
            <p:cNvSpPr>
              <a:spLocks noChangeShapeType="1"/>
            </p:cNvSpPr>
            <p:nvPr/>
          </p:nvSpPr>
          <p:spPr bwMode="auto">
            <a:xfrm>
              <a:off x="4950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Oval 35"/>
            <p:cNvSpPr>
              <a:spLocks noChangeArrowheads="1"/>
            </p:cNvSpPr>
            <p:nvPr/>
          </p:nvSpPr>
          <p:spPr bwMode="auto">
            <a:xfrm>
              <a:off x="5362" y="63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32784" name="Oval 36"/>
            <p:cNvSpPr>
              <a:spLocks noChangeArrowheads="1"/>
            </p:cNvSpPr>
            <p:nvPr/>
          </p:nvSpPr>
          <p:spPr bwMode="auto">
            <a:xfrm>
              <a:off x="5518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2785" name="Line 37"/>
            <p:cNvSpPr>
              <a:spLocks noChangeShapeType="1"/>
            </p:cNvSpPr>
            <p:nvPr/>
          </p:nvSpPr>
          <p:spPr bwMode="auto">
            <a:xfrm>
              <a:off x="5489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Oval 38"/>
            <p:cNvSpPr>
              <a:spLocks noChangeArrowheads="1"/>
            </p:cNvSpPr>
            <p:nvPr/>
          </p:nvSpPr>
          <p:spPr bwMode="auto">
            <a:xfrm>
              <a:off x="4100" y="389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4</a:t>
              </a:r>
            </a:p>
          </p:txBody>
        </p:sp>
        <p:sp>
          <p:nvSpPr>
            <p:cNvPr id="32787" name="Line 39"/>
            <p:cNvSpPr>
              <a:spLocks noChangeShapeType="1"/>
            </p:cNvSpPr>
            <p:nvPr/>
          </p:nvSpPr>
          <p:spPr bwMode="auto">
            <a:xfrm>
              <a:off x="5216" y="504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40"/>
            <p:cNvSpPr>
              <a:spLocks noChangeShapeType="1"/>
            </p:cNvSpPr>
            <p:nvPr/>
          </p:nvSpPr>
          <p:spPr bwMode="auto">
            <a:xfrm flipH="1">
              <a:off x="4952" y="507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41"/>
            <p:cNvSpPr>
              <a:spLocks noChangeShapeType="1"/>
            </p:cNvSpPr>
            <p:nvPr/>
          </p:nvSpPr>
          <p:spPr bwMode="auto">
            <a:xfrm flipH="1">
              <a:off x="3943" y="508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42"/>
            <p:cNvSpPr>
              <a:spLocks noChangeShapeType="1"/>
            </p:cNvSpPr>
            <p:nvPr/>
          </p:nvSpPr>
          <p:spPr bwMode="auto">
            <a:xfrm>
              <a:off x="4223" y="505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43"/>
            <p:cNvSpPr>
              <a:spLocks noChangeShapeType="1"/>
            </p:cNvSpPr>
            <p:nvPr/>
          </p:nvSpPr>
          <p:spPr bwMode="auto">
            <a:xfrm>
              <a:off x="3993" y="777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Oval 44"/>
            <p:cNvSpPr>
              <a:spLocks noChangeArrowheads="1"/>
            </p:cNvSpPr>
            <p:nvPr/>
          </p:nvSpPr>
          <p:spPr bwMode="auto">
            <a:xfrm>
              <a:off x="4069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2793" name="Oval 45"/>
            <p:cNvSpPr>
              <a:spLocks noChangeArrowheads="1"/>
            </p:cNvSpPr>
            <p:nvPr/>
          </p:nvSpPr>
          <p:spPr bwMode="auto">
            <a:xfrm>
              <a:off x="4241" y="900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5</a:t>
              </a:r>
            </a:p>
          </p:txBody>
        </p:sp>
        <p:sp>
          <p:nvSpPr>
            <p:cNvPr id="32794" name="Line 46"/>
            <p:cNvSpPr>
              <a:spLocks noChangeShapeType="1"/>
            </p:cNvSpPr>
            <p:nvPr/>
          </p:nvSpPr>
          <p:spPr bwMode="auto">
            <a:xfrm flipH="1">
              <a:off x="4332" y="754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388350" cy="8826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el borrado en un ABB?</a:t>
            </a:r>
          </a:p>
        </p:txBody>
      </p: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5929313" y="642938"/>
            <a:ext cx="2855912" cy="1476375"/>
            <a:chOff x="3865" y="96"/>
            <a:chExt cx="1799" cy="930"/>
          </a:xfrm>
        </p:grpSpPr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4564" y="96"/>
              <a:ext cx="160" cy="1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8</a:t>
              </a:r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5089" y="394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4210" y="201"/>
              <a:ext cx="379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 flipV="1">
              <a:off x="4722" y="201"/>
              <a:ext cx="38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3865" y="67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4342" y="646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6</a:t>
              </a:r>
            </a:p>
          </p:txBody>
        </p:sp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4824" y="632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4956" y="872"/>
              <a:ext cx="147" cy="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11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4950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8" name="Oval 16"/>
            <p:cNvSpPr>
              <a:spLocks noChangeArrowheads="1"/>
            </p:cNvSpPr>
            <p:nvPr/>
          </p:nvSpPr>
          <p:spPr bwMode="auto">
            <a:xfrm>
              <a:off x="5362" y="63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5518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5489" y="741"/>
              <a:ext cx="84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1" name="Oval 19"/>
            <p:cNvSpPr>
              <a:spLocks noChangeArrowheads="1"/>
            </p:cNvSpPr>
            <p:nvPr/>
          </p:nvSpPr>
          <p:spPr bwMode="auto">
            <a:xfrm>
              <a:off x="4100" y="389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4</a:t>
              </a: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5216" y="504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 flipH="1">
              <a:off x="4952" y="507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H="1">
              <a:off x="3943" y="508"/>
              <a:ext cx="158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4223" y="505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3993" y="777"/>
              <a:ext cx="157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7" name="Oval 25"/>
            <p:cNvSpPr>
              <a:spLocks noChangeArrowheads="1"/>
            </p:cNvSpPr>
            <p:nvPr/>
          </p:nvSpPr>
          <p:spPr bwMode="auto">
            <a:xfrm>
              <a:off x="4069" y="882"/>
              <a:ext cx="146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3818" name="Oval 26"/>
            <p:cNvSpPr>
              <a:spLocks noChangeArrowheads="1"/>
            </p:cNvSpPr>
            <p:nvPr/>
          </p:nvSpPr>
          <p:spPr bwMode="auto">
            <a:xfrm>
              <a:off x="4241" y="900"/>
              <a:ext cx="145" cy="1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5</a:t>
              </a:r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 flipH="1">
              <a:off x="4332" y="754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797" name="28 Rectángulo"/>
          <p:cNvSpPr>
            <a:spLocks noChangeArrowheads="1"/>
          </p:cNvSpPr>
          <p:nvPr/>
        </p:nvSpPr>
        <p:spPr bwMode="auto">
          <a:xfrm>
            <a:off x="611188" y="1412875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 i="1">
                <a:solidFill>
                  <a:srgbClr val="9966FF"/>
                </a:solidFill>
              </a:rPr>
              <a:t>def eliminar0(self, n, p):</a:t>
            </a:r>
          </a:p>
          <a:p>
            <a:r>
              <a:rPr lang="es-ES" sz="2000" b="1" i="1">
                <a:solidFill>
                  <a:srgbClr val="9966FF"/>
                </a:solidFill>
              </a:rPr>
              <a:t>	if n==p.getLeft():			………</a:t>
            </a:r>
          </a:p>
          <a:p>
            <a:r>
              <a:rPr lang="es-ES" sz="2000" b="1" i="1">
                <a:solidFill>
                  <a:srgbClr val="9966FF"/>
                </a:solidFill>
              </a:rPr>
              <a:t>	else: ……</a:t>
            </a:r>
          </a:p>
        </p:txBody>
      </p:sp>
      <p:sp>
        <p:nvSpPr>
          <p:cNvPr id="33798" name="29 Rectángulo"/>
          <p:cNvSpPr>
            <a:spLocks noChangeArrowheads="1"/>
          </p:cNvSpPr>
          <p:nvPr/>
        </p:nvSpPr>
        <p:spPr bwMode="auto">
          <a:xfrm>
            <a:off x="1619250" y="3860800"/>
            <a:ext cx="69484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 i="1" dirty="0" err="1">
                <a:solidFill>
                  <a:srgbClr val="9966FF"/>
                </a:solidFill>
              </a:rPr>
              <a:t>def</a:t>
            </a:r>
            <a:r>
              <a:rPr lang="es-ES" sz="2000" b="1" i="1" dirty="0">
                <a:solidFill>
                  <a:srgbClr val="9966FF"/>
                </a:solidFill>
              </a:rPr>
              <a:t> </a:t>
            </a:r>
            <a:r>
              <a:rPr lang="es-ES" sz="2000" b="1" i="1" dirty="0" err="1" smtClean="0">
                <a:solidFill>
                  <a:srgbClr val="9966FF"/>
                </a:solidFill>
              </a:rPr>
              <a:t>eliminarLeft</a:t>
            </a:r>
            <a:r>
              <a:rPr lang="es-ES" sz="2000" b="1" i="1" dirty="0" smtClean="0">
                <a:solidFill>
                  <a:srgbClr val="9966FF"/>
                </a:solidFill>
              </a:rPr>
              <a:t>(</a:t>
            </a:r>
            <a:r>
              <a:rPr lang="es-ES" sz="2000" b="1" i="1" dirty="0" err="1" smtClean="0">
                <a:solidFill>
                  <a:srgbClr val="9966FF"/>
                </a:solidFill>
              </a:rPr>
              <a:t>self</a:t>
            </a:r>
            <a:r>
              <a:rPr lang="es-ES" sz="2000" b="1" i="1" dirty="0" smtClean="0">
                <a:solidFill>
                  <a:srgbClr val="9966FF"/>
                </a:solidFill>
              </a:rPr>
              <a:t>, </a:t>
            </a:r>
            <a:r>
              <a:rPr lang="es-ES" sz="2000" b="1" i="1" dirty="0" err="1" smtClean="0">
                <a:solidFill>
                  <a:srgbClr val="9966FF"/>
                </a:solidFill>
              </a:rPr>
              <a:t>n,p</a:t>
            </a:r>
            <a:r>
              <a:rPr lang="es-ES" sz="2000" b="1" i="1" dirty="0">
                <a:solidFill>
                  <a:srgbClr val="9966FF"/>
                </a:solidFill>
              </a:rPr>
              <a:t>):</a:t>
            </a:r>
          </a:p>
          <a:p>
            <a:r>
              <a:rPr lang="es-ES" sz="2000" b="1" i="1" dirty="0">
                <a:solidFill>
                  <a:srgbClr val="9966FF"/>
                </a:solidFill>
              </a:rPr>
              <a:t>	</a:t>
            </a:r>
            <a:r>
              <a:rPr lang="es-ES" sz="2000" b="1" i="1" dirty="0" err="1">
                <a:solidFill>
                  <a:srgbClr val="9966FF"/>
                </a:solidFill>
              </a:rPr>
              <a:t>if</a:t>
            </a:r>
            <a:r>
              <a:rPr lang="es-ES" sz="2000" b="1" i="1" dirty="0">
                <a:solidFill>
                  <a:srgbClr val="9966FF"/>
                </a:solidFill>
              </a:rPr>
              <a:t> p:</a:t>
            </a:r>
          </a:p>
          <a:p>
            <a:r>
              <a:rPr lang="es-ES" sz="2000" b="1" i="1" dirty="0">
                <a:solidFill>
                  <a:srgbClr val="9966FF"/>
                </a:solidFill>
              </a:rPr>
              <a:t>		</a:t>
            </a:r>
            <a:r>
              <a:rPr lang="es-ES" sz="2000" b="1" i="1" dirty="0" err="1">
                <a:solidFill>
                  <a:srgbClr val="9966FF"/>
                </a:solidFill>
              </a:rPr>
              <a:t>if</a:t>
            </a:r>
            <a:r>
              <a:rPr lang="es-ES" sz="2000" b="1" i="1" dirty="0">
                <a:solidFill>
                  <a:srgbClr val="9966FF"/>
                </a:solidFill>
              </a:rPr>
              <a:t> n==…….:</a:t>
            </a:r>
          </a:p>
          <a:p>
            <a:r>
              <a:rPr lang="es-ES" sz="2000" b="1" i="1" dirty="0">
                <a:solidFill>
                  <a:srgbClr val="9966FF"/>
                </a:solidFill>
              </a:rPr>
              <a:t>			………</a:t>
            </a:r>
          </a:p>
          <a:p>
            <a:r>
              <a:rPr lang="es-ES" sz="2000" b="1" i="1" dirty="0">
                <a:solidFill>
                  <a:srgbClr val="9966FF"/>
                </a:solidFill>
              </a:rPr>
              <a:t>	</a:t>
            </a:r>
            <a:r>
              <a:rPr lang="es-ES" sz="2000" b="1" i="1" dirty="0" err="1">
                <a:solidFill>
                  <a:srgbClr val="9966FF"/>
                </a:solidFill>
              </a:rPr>
              <a:t>else</a:t>
            </a:r>
            <a:r>
              <a:rPr lang="es-ES" sz="2000" b="1" i="1" dirty="0">
                <a:solidFill>
                  <a:srgbClr val="9966FF"/>
                </a:solidFill>
              </a:rPr>
              <a:t>: </a:t>
            </a:r>
            <a:r>
              <a:rPr lang="es-ES" sz="2000" b="1" i="1" dirty="0" err="1">
                <a:solidFill>
                  <a:srgbClr val="9966FF"/>
                </a:solidFill>
              </a:rPr>
              <a:t>self.root</a:t>
            </a:r>
            <a:r>
              <a:rPr lang="es-ES" sz="2000" b="1" i="1" dirty="0">
                <a:solidFill>
                  <a:srgbClr val="9966FF"/>
                </a:solidFill>
              </a:rPr>
              <a:t>=</a:t>
            </a:r>
            <a:r>
              <a:rPr lang="es-ES" sz="2000" b="1" i="1" dirty="0" err="1">
                <a:solidFill>
                  <a:srgbClr val="9966FF"/>
                </a:solidFill>
              </a:rPr>
              <a:t>n.getLeft</a:t>
            </a:r>
            <a:r>
              <a:rPr lang="es-ES" sz="2000" b="1" i="1" dirty="0">
                <a:solidFill>
                  <a:srgbClr val="9966FF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74638"/>
            <a:ext cx="6172200" cy="1143000"/>
          </a:xfrm>
        </p:spPr>
        <p:txBody>
          <a:bodyPr/>
          <a:lstStyle/>
          <a:p>
            <a:pPr>
              <a:defRPr/>
            </a:pPr>
            <a:r>
              <a:rPr lang="es-ES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realiza la eliminación de un elemento de grado 2 en un ABB?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5750"/>
            <a:ext cx="5267325" cy="50419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600" dirty="0" smtClean="0"/>
              <a:t>Buscamos el sustituto (s) y su padre (</a:t>
            </a:r>
            <a:r>
              <a:rPr lang="es-ES" sz="1600" dirty="0" err="1" smtClean="0"/>
              <a:t>ps</a:t>
            </a:r>
            <a:r>
              <a:rPr lang="es-ES" sz="1600" dirty="0" smtClean="0"/>
              <a:t>)</a:t>
            </a:r>
          </a:p>
          <a:p>
            <a:pPr marL="990600" lvl="1" indent="-533400">
              <a:lnSpc>
                <a:spcPct val="80000"/>
              </a:lnSpc>
            </a:pPr>
            <a:r>
              <a:rPr lang="es-ES" sz="1400" dirty="0" smtClean="0"/>
              <a:t>¿Cómo se busca el menor nodo de los mayores?</a:t>
            </a:r>
          </a:p>
          <a:p>
            <a:pPr marL="1228725" lvl="2" indent="-533400">
              <a:lnSpc>
                <a:spcPct val="80000"/>
              </a:lnSpc>
              <a:buFontTx/>
              <a:buAutoNum type="arabicPeriod"/>
            </a:pPr>
            <a:r>
              <a:rPr lang="es-ES" sz="1400" dirty="0" smtClean="0"/>
              <a:t>Se coloca la referencia  s en el hijo derecho del nodo a borrar y </a:t>
            </a:r>
            <a:r>
              <a:rPr lang="es-ES" sz="1400" dirty="0" err="1" smtClean="0"/>
              <a:t>ps</a:t>
            </a:r>
            <a:r>
              <a:rPr lang="es-ES" sz="1400" dirty="0" smtClean="0"/>
              <a:t> al nodo por borrar.</a:t>
            </a:r>
          </a:p>
          <a:p>
            <a:pPr marL="1228725" lvl="2" indent="-533400">
              <a:lnSpc>
                <a:spcPct val="80000"/>
              </a:lnSpc>
              <a:buFontTx/>
              <a:buAutoNum type="arabicPeriod"/>
            </a:pPr>
            <a:r>
              <a:rPr lang="es-ES" sz="1400" dirty="0" smtClean="0"/>
              <a:t>Mientras es posible, s baja a la izquierda, y </a:t>
            </a:r>
            <a:r>
              <a:rPr lang="es-ES" sz="1400" dirty="0" err="1" smtClean="0"/>
              <a:t>ps</a:t>
            </a:r>
            <a:r>
              <a:rPr lang="es-ES" sz="1400" dirty="0" smtClean="0"/>
              <a:t> guarda la posición del padre del 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60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600" dirty="0" smtClean="0"/>
              <a:t>Hacemos que el padre del nodo a borrar señale al 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s-ES" sz="1600" dirty="0" smtClean="0"/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r>
              <a:rPr lang="es-ES" sz="1200" dirty="0" smtClean="0"/>
              <a:t>Controlar si se borra la raíz!</a:t>
            </a:r>
          </a:p>
          <a:p>
            <a:pPr marL="892175" lvl="1" indent="-609600">
              <a:lnSpc>
                <a:spcPct val="80000"/>
              </a:lnSpc>
              <a:buNone/>
            </a:pPr>
            <a:endParaRPr lang="es-ES" sz="1200" dirty="0" smtClean="0"/>
          </a:p>
          <a:p>
            <a:pPr marL="892175" lvl="1" indent="-609600">
              <a:lnSpc>
                <a:spcPct val="80000"/>
              </a:lnSpc>
              <a:buNone/>
            </a:pPr>
            <a:endParaRPr lang="es-ES" sz="120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600" dirty="0" smtClean="0"/>
              <a:t>Pasamos los hijos del nodo a borrar al sustituto.</a:t>
            </a:r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endParaRPr lang="es-ES" sz="1200" dirty="0" smtClean="0"/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r>
              <a:rPr lang="es-ES" sz="1200" dirty="0" smtClean="0"/>
              <a:t>El hijo izquierdo</a:t>
            </a:r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endParaRPr lang="es-ES" sz="1200" dirty="0" smtClean="0"/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r>
              <a:rPr lang="es-ES" sz="1200" dirty="0" smtClean="0"/>
              <a:t>El hijo derecho siempre y cuando….?!</a:t>
            </a:r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endParaRPr lang="es-ES" sz="120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s-ES" sz="1600" dirty="0" smtClean="0"/>
              <a:t>Pasamos los hijos del sustituto a su padre</a:t>
            </a:r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r>
              <a:rPr lang="es-ES" sz="1200" dirty="0" smtClean="0"/>
              <a:t>Siempre y cuando su padre no es el nodo por borrar!</a:t>
            </a:r>
          </a:p>
          <a:p>
            <a:pPr marL="892175" lvl="1" indent="-609600">
              <a:lnSpc>
                <a:spcPct val="80000"/>
              </a:lnSpc>
              <a:buFontTx/>
              <a:buAutoNum type="arabicPeriod"/>
            </a:pPr>
            <a:endParaRPr lang="es-ES" sz="1200" dirty="0" smtClean="0"/>
          </a:p>
        </p:txBody>
      </p:sp>
      <p:grpSp>
        <p:nvGrpSpPr>
          <p:cNvPr id="34821" name="Group 52"/>
          <p:cNvGrpSpPr>
            <a:grpSpLocks/>
          </p:cNvGrpSpPr>
          <p:nvPr/>
        </p:nvGrpSpPr>
        <p:grpSpPr bwMode="auto">
          <a:xfrm>
            <a:off x="5286375" y="439738"/>
            <a:ext cx="3340100" cy="2989262"/>
            <a:chOff x="3560" y="96"/>
            <a:chExt cx="2104" cy="1883"/>
          </a:xfrm>
        </p:grpSpPr>
        <p:sp>
          <p:nvSpPr>
            <p:cNvPr id="34833" name="Oval 25"/>
            <p:cNvSpPr>
              <a:spLocks noChangeArrowheads="1"/>
            </p:cNvSpPr>
            <p:nvPr/>
          </p:nvSpPr>
          <p:spPr bwMode="auto">
            <a:xfrm>
              <a:off x="4378" y="96"/>
              <a:ext cx="187" cy="1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29</a:t>
              </a:r>
            </a:p>
          </p:txBody>
        </p:sp>
        <p:sp>
          <p:nvSpPr>
            <p:cNvPr id="34834" name="Oval 26"/>
            <p:cNvSpPr>
              <a:spLocks noChangeArrowheads="1"/>
            </p:cNvSpPr>
            <p:nvPr/>
          </p:nvSpPr>
          <p:spPr bwMode="auto">
            <a:xfrm>
              <a:off x="4992" y="525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12</a:t>
              </a:r>
            </a:p>
          </p:txBody>
        </p:sp>
        <p:sp>
          <p:nvSpPr>
            <p:cNvPr id="34835" name="Line 27"/>
            <p:cNvSpPr>
              <a:spLocks noChangeShapeType="1"/>
            </p:cNvSpPr>
            <p:nvPr/>
          </p:nvSpPr>
          <p:spPr bwMode="auto">
            <a:xfrm flipV="1">
              <a:off x="3963" y="247"/>
              <a:ext cx="444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36" name="Line 28"/>
            <p:cNvSpPr>
              <a:spLocks noChangeShapeType="1"/>
            </p:cNvSpPr>
            <p:nvPr/>
          </p:nvSpPr>
          <p:spPr bwMode="auto">
            <a:xfrm flipH="1" flipV="1">
              <a:off x="4562" y="247"/>
              <a:ext cx="445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37" name="Oval 29"/>
            <p:cNvSpPr>
              <a:spLocks noChangeArrowheads="1"/>
            </p:cNvSpPr>
            <p:nvPr/>
          </p:nvSpPr>
          <p:spPr bwMode="auto">
            <a:xfrm>
              <a:off x="3560" y="925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4838" name="Oval 30"/>
            <p:cNvSpPr>
              <a:spLocks noChangeArrowheads="1"/>
            </p:cNvSpPr>
            <p:nvPr/>
          </p:nvSpPr>
          <p:spPr bwMode="auto">
            <a:xfrm>
              <a:off x="4118" y="887"/>
              <a:ext cx="169" cy="18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19</a:t>
              </a:r>
            </a:p>
          </p:txBody>
        </p:sp>
        <p:sp>
          <p:nvSpPr>
            <p:cNvPr id="34839" name="Oval 31"/>
            <p:cNvSpPr>
              <a:spLocks noChangeArrowheads="1"/>
            </p:cNvSpPr>
            <p:nvPr/>
          </p:nvSpPr>
          <p:spPr bwMode="auto">
            <a:xfrm>
              <a:off x="4682" y="867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10</a:t>
              </a:r>
            </a:p>
          </p:txBody>
        </p:sp>
        <p:sp>
          <p:nvSpPr>
            <p:cNvPr id="34840" name="Oval 32"/>
            <p:cNvSpPr>
              <a:spLocks noChangeArrowheads="1"/>
            </p:cNvSpPr>
            <p:nvPr/>
          </p:nvSpPr>
          <p:spPr bwMode="auto">
            <a:xfrm>
              <a:off x="4836" y="1212"/>
              <a:ext cx="172" cy="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11</a:t>
              </a:r>
            </a:p>
          </p:txBody>
        </p:sp>
        <p:sp>
          <p:nvSpPr>
            <p:cNvPr id="34841" name="Line 33"/>
            <p:cNvSpPr>
              <a:spLocks noChangeShapeType="1"/>
            </p:cNvSpPr>
            <p:nvPr/>
          </p:nvSpPr>
          <p:spPr bwMode="auto">
            <a:xfrm>
              <a:off x="4829" y="1024"/>
              <a:ext cx="9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2" name="Oval 34"/>
            <p:cNvSpPr>
              <a:spLocks noChangeArrowheads="1"/>
            </p:cNvSpPr>
            <p:nvPr/>
          </p:nvSpPr>
          <p:spPr bwMode="auto">
            <a:xfrm>
              <a:off x="5311" y="867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14</a:t>
              </a:r>
            </a:p>
          </p:txBody>
        </p:sp>
        <p:sp>
          <p:nvSpPr>
            <p:cNvPr id="34843" name="Oval 35"/>
            <p:cNvSpPr>
              <a:spLocks noChangeArrowheads="1"/>
            </p:cNvSpPr>
            <p:nvPr/>
          </p:nvSpPr>
          <p:spPr bwMode="auto">
            <a:xfrm>
              <a:off x="5493" y="1227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4844" name="Line 36"/>
            <p:cNvSpPr>
              <a:spLocks noChangeShapeType="1"/>
            </p:cNvSpPr>
            <p:nvPr/>
          </p:nvSpPr>
          <p:spPr bwMode="auto">
            <a:xfrm>
              <a:off x="5459" y="1024"/>
              <a:ext cx="99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5" name="Oval 37"/>
            <p:cNvSpPr>
              <a:spLocks noChangeArrowheads="1"/>
            </p:cNvSpPr>
            <p:nvPr/>
          </p:nvSpPr>
          <p:spPr bwMode="auto">
            <a:xfrm>
              <a:off x="3835" y="518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4846" name="Line 38"/>
            <p:cNvSpPr>
              <a:spLocks noChangeShapeType="1"/>
            </p:cNvSpPr>
            <p:nvPr/>
          </p:nvSpPr>
          <p:spPr bwMode="auto">
            <a:xfrm>
              <a:off x="5140" y="683"/>
              <a:ext cx="1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7" name="Line 39"/>
            <p:cNvSpPr>
              <a:spLocks noChangeShapeType="1"/>
            </p:cNvSpPr>
            <p:nvPr/>
          </p:nvSpPr>
          <p:spPr bwMode="auto">
            <a:xfrm flipH="1">
              <a:off x="4831" y="687"/>
              <a:ext cx="1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8" name="Line 40"/>
            <p:cNvSpPr>
              <a:spLocks noChangeShapeType="1"/>
            </p:cNvSpPr>
            <p:nvPr/>
          </p:nvSpPr>
          <p:spPr bwMode="auto">
            <a:xfrm flipH="1">
              <a:off x="3651" y="689"/>
              <a:ext cx="185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49" name="Line 41"/>
            <p:cNvSpPr>
              <a:spLocks noChangeShapeType="1"/>
            </p:cNvSpPr>
            <p:nvPr/>
          </p:nvSpPr>
          <p:spPr bwMode="auto">
            <a:xfrm>
              <a:off x="3979" y="684"/>
              <a:ext cx="183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50" name="Line 42"/>
            <p:cNvSpPr>
              <a:spLocks noChangeShapeType="1"/>
            </p:cNvSpPr>
            <p:nvPr/>
          </p:nvSpPr>
          <p:spPr bwMode="auto">
            <a:xfrm>
              <a:off x="3710" y="1076"/>
              <a:ext cx="183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51" name="Oval 43"/>
            <p:cNvSpPr>
              <a:spLocks noChangeArrowheads="1"/>
            </p:cNvSpPr>
            <p:nvPr/>
          </p:nvSpPr>
          <p:spPr bwMode="auto">
            <a:xfrm>
              <a:off x="3799" y="1227"/>
              <a:ext cx="170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4852" name="Oval 44"/>
            <p:cNvSpPr>
              <a:spLocks noChangeArrowheads="1"/>
            </p:cNvSpPr>
            <p:nvPr/>
          </p:nvSpPr>
          <p:spPr bwMode="auto">
            <a:xfrm>
              <a:off x="4000" y="1253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16</a:t>
              </a:r>
            </a:p>
          </p:txBody>
        </p:sp>
        <p:sp>
          <p:nvSpPr>
            <p:cNvPr id="34853" name="Line 45"/>
            <p:cNvSpPr>
              <a:spLocks noChangeShapeType="1"/>
            </p:cNvSpPr>
            <p:nvPr/>
          </p:nvSpPr>
          <p:spPr bwMode="auto">
            <a:xfrm flipH="1">
              <a:off x="4106" y="1043"/>
              <a:ext cx="105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854" name="Oval 47"/>
            <p:cNvSpPr>
              <a:spLocks noChangeArrowheads="1"/>
            </p:cNvSpPr>
            <p:nvPr/>
          </p:nvSpPr>
          <p:spPr bwMode="auto">
            <a:xfrm>
              <a:off x="4232" y="1451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17</a:t>
              </a:r>
            </a:p>
          </p:txBody>
        </p:sp>
        <p:sp>
          <p:nvSpPr>
            <p:cNvPr id="34855" name="Oval 48"/>
            <p:cNvSpPr>
              <a:spLocks noChangeArrowheads="1"/>
            </p:cNvSpPr>
            <p:nvPr/>
          </p:nvSpPr>
          <p:spPr bwMode="auto">
            <a:xfrm>
              <a:off x="4386" y="1796"/>
              <a:ext cx="172" cy="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18</a:t>
              </a:r>
            </a:p>
          </p:txBody>
        </p:sp>
        <p:sp>
          <p:nvSpPr>
            <p:cNvPr id="34856" name="Line 49"/>
            <p:cNvSpPr>
              <a:spLocks noChangeShapeType="1"/>
            </p:cNvSpPr>
            <p:nvPr/>
          </p:nvSpPr>
          <p:spPr bwMode="auto">
            <a:xfrm>
              <a:off x="4379" y="1608"/>
              <a:ext cx="9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57" name="Line 50"/>
            <p:cNvSpPr>
              <a:spLocks noChangeShapeType="1"/>
            </p:cNvSpPr>
            <p:nvPr/>
          </p:nvSpPr>
          <p:spPr bwMode="auto">
            <a:xfrm>
              <a:off x="4150" y="1377"/>
              <a:ext cx="9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858" name="Line 51"/>
            <p:cNvSpPr>
              <a:spLocks noChangeShapeType="1"/>
            </p:cNvSpPr>
            <p:nvPr/>
          </p:nvSpPr>
          <p:spPr bwMode="auto">
            <a:xfrm>
              <a:off x="3923" y="2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338763" y="635000"/>
            <a:ext cx="1193800" cy="2238375"/>
            <a:chOff x="3593" y="219"/>
            <a:chExt cx="752" cy="1410"/>
          </a:xfrm>
        </p:grpSpPr>
        <p:sp>
          <p:nvSpPr>
            <p:cNvPr id="34828" name="Text Box 53"/>
            <p:cNvSpPr txBox="1">
              <a:spLocks noChangeArrowheads="1"/>
            </p:cNvSpPr>
            <p:nvPr/>
          </p:nvSpPr>
          <p:spPr bwMode="auto">
            <a:xfrm>
              <a:off x="4047" y="219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1</a:t>
              </a:r>
            </a:p>
          </p:txBody>
        </p:sp>
        <p:sp>
          <p:nvSpPr>
            <p:cNvPr id="34829" name="Text Box 54"/>
            <p:cNvSpPr txBox="1">
              <a:spLocks noChangeArrowheads="1"/>
            </p:cNvSpPr>
            <p:nvPr/>
          </p:nvSpPr>
          <p:spPr bwMode="auto">
            <a:xfrm>
              <a:off x="3593" y="67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2</a:t>
              </a:r>
            </a:p>
          </p:txBody>
        </p:sp>
        <p:sp>
          <p:nvSpPr>
            <p:cNvPr id="34830" name="Text Box 55"/>
            <p:cNvSpPr txBox="1">
              <a:spLocks noChangeArrowheads="1"/>
            </p:cNvSpPr>
            <p:nvPr/>
          </p:nvSpPr>
          <p:spPr bwMode="auto">
            <a:xfrm>
              <a:off x="4001" y="627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3</a:t>
              </a:r>
            </a:p>
          </p:txBody>
        </p:sp>
        <p:sp>
          <p:nvSpPr>
            <p:cNvPr id="34831" name="Text Box 56"/>
            <p:cNvSpPr txBox="1">
              <a:spLocks noChangeArrowheads="1"/>
            </p:cNvSpPr>
            <p:nvPr/>
          </p:nvSpPr>
          <p:spPr bwMode="auto">
            <a:xfrm>
              <a:off x="4137" y="1081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4</a:t>
              </a:r>
            </a:p>
          </p:txBody>
        </p:sp>
        <p:sp>
          <p:nvSpPr>
            <p:cNvPr id="34832" name="Text Box 57"/>
            <p:cNvSpPr txBox="1">
              <a:spLocks noChangeArrowheads="1"/>
            </p:cNvSpPr>
            <p:nvPr/>
          </p:nvSpPr>
          <p:spPr bwMode="auto">
            <a:xfrm>
              <a:off x="4059" y="1398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5</a:t>
              </a:r>
            </a:p>
          </p:txBody>
        </p:sp>
      </p:grpSp>
      <p:sp>
        <p:nvSpPr>
          <p:cNvPr id="222267" name="Text Box 59"/>
          <p:cNvSpPr txBox="1">
            <a:spLocks noChangeArrowheads="1"/>
          </p:cNvSpPr>
          <p:nvPr/>
        </p:nvSpPr>
        <p:spPr bwMode="auto">
          <a:xfrm>
            <a:off x="5430391" y="3073524"/>
            <a:ext cx="663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b="1">
                <a:solidFill>
                  <a:srgbClr val="CC00CC"/>
                </a:solidFill>
              </a:rPr>
              <a:t>#(1)</a:t>
            </a:r>
          </a:p>
        </p:txBody>
      </p:sp>
      <p:sp>
        <p:nvSpPr>
          <p:cNvPr id="222268" name="Text Box 60"/>
          <p:cNvSpPr txBox="1">
            <a:spLocks noChangeArrowheads="1"/>
          </p:cNvSpPr>
          <p:nvPr/>
        </p:nvSpPr>
        <p:spPr bwMode="auto">
          <a:xfrm>
            <a:off x="6001420" y="4365104"/>
            <a:ext cx="658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 dirty="0">
                <a:solidFill>
                  <a:srgbClr val="CC00CC"/>
                </a:solidFill>
              </a:rPr>
              <a:t>#(2)</a:t>
            </a:r>
          </a:p>
        </p:txBody>
      </p:sp>
      <p:sp>
        <p:nvSpPr>
          <p:cNvPr id="222269" name="Text Box 61"/>
          <p:cNvSpPr txBox="1">
            <a:spLocks noChangeArrowheads="1"/>
          </p:cNvSpPr>
          <p:nvPr/>
        </p:nvSpPr>
        <p:spPr bwMode="auto">
          <a:xfrm>
            <a:off x="6001420" y="4797152"/>
            <a:ext cx="658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b="1" dirty="0">
                <a:solidFill>
                  <a:srgbClr val="CC00CC"/>
                </a:solidFill>
              </a:rPr>
              <a:t>#(3)</a:t>
            </a:r>
          </a:p>
        </p:txBody>
      </p: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5996657" y="5353273"/>
            <a:ext cx="663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b="1" dirty="0">
                <a:solidFill>
                  <a:srgbClr val="CC00CC"/>
                </a:solidFill>
              </a:rPr>
              <a:t>#(5)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899592" y="5934670"/>
            <a:ext cx="4836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Complejidad: </a:t>
            </a:r>
          </a:p>
          <a:p>
            <a:r>
              <a:rPr lang="es-ES" b="1" dirty="0" smtClean="0"/>
              <a:t>O(h), donde h es la altura del árbol.</a:t>
            </a:r>
          </a:p>
          <a:p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67" grpId="0"/>
      <p:bldP spid="222268" grpId="0"/>
      <p:bldP spid="222269" grpId="0"/>
      <p:bldP spid="222270" grpId="0"/>
      <p:bldP spid="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5760764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def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eliminar2(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self</a:t>
            </a:r>
            <a:r>
              <a:rPr lang="es-ES_tradnl" sz="1800" b="1" i="1" dirty="0" smtClean="0">
                <a:solidFill>
                  <a:srgbClr val="9966FF"/>
                </a:solidFill>
              </a:rPr>
              <a:t>, actual,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</a:t>
            </a:r>
            <a:r>
              <a:rPr lang="es-ES_tradnl" sz="18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s=……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ps</a:t>
            </a:r>
            <a:r>
              <a:rPr lang="es-ES_tradnl" sz="1800" b="1" i="1" dirty="0" smtClean="0">
                <a:solidFill>
                  <a:srgbClr val="9966FF"/>
                </a:solidFill>
              </a:rPr>
              <a:t>=………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while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ps</a:t>
            </a:r>
            <a:r>
              <a:rPr lang="es-ES_tradnl" sz="1800" b="1" i="1" dirty="0" smtClean="0">
                <a:solidFill>
                  <a:srgbClr val="9966FF"/>
                </a:solidFill>
              </a:rPr>
              <a:t>=………..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s=……………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</a:t>
            </a:r>
            <a:r>
              <a:rPr lang="es-ES_tradnl" sz="1800" b="1" i="1" dirty="0" smtClean="0">
                <a:solidFill>
                  <a:srgbClr val="9966FF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()==actual:   #1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	</a:t>
            </a:r>
            <a:r>
              <a:rPr lang="es-ES_tradnl" sz="1800" b="1" i="1" dirty="0" smtClean="0">
                <a:solidFill>
                  <a:srgbClr val="9966FF"/>
                </a:solidFill>
              </a:rPr>
              <a:t>	  ……………………………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sz="1800" b="1" i="1" dirty="0" smtClean="0">
                <a:solidFill>
                  <a:srgbClr val="9966FF"/>
                </a:solidFill>
              </a:rPr>
              <a:t>: </a:t>
            </a:r>
            <a:r>
              <a:rPr lang="es-ES_tradnl" sz="1800" b="1" i="1" dirty="0" smtClean="0">
                <a:solidFill>
                  <a:srgbClr val="9966FF"/>
                </a:solidFill>
              </a:rPr>
              <a:t>………………………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sz="1800" b="1" i="1" dirty="0" smtClean="0">
                <a:solidFill>
                  <a:srgbClr val="9966FF"/>
                </a:solidFill>
              </a:rPr>
              <a:t>: </a:t>
            </a:r>
            <a:r>
              <a:rPr lang="es-ES_tradnl" sz="1800" b="1" i="1" dirty="0" smtClean="0">
                <a:solidFill>
                  <a:srgbClr val="9966FF"/>
                </a:solidFill>
              </a:rPr>
              <a:t>…………………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s.setLeft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actual.getLeft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())              #2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s!=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actual.getRight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(): 	        #3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	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ps.setLeft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(……………………..)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	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s.setRight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(……………………..)</a:t>
            </a:r>
            <a:r>
              <a:rPr lang="es-ES_tradnl" sz="1800" b="1" i="1" dirty="0" smtClean="0">
                <a:solidFill>
                  <a:srgbClr val="9966FF"/>
                </a:solidFill>
              </a:rPr>
              <a:t>	       #5</a:t>
            </a:r>
            <a:endParaRPr lang="es-ES_tradnl" sz="1800" b="1" i="1" dirty="0" smtClean="0">
              <a:solidFill>
                <a:srgbClr val="9966FF"/>
              </a:solidFill>
            </a:endParaRP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title"/>
          </p:nvPr>
        </p:nvSpPr>
        <p:spPr>
          <a:xfrm>
            <a:off x="422275" y="285750"/>
            <a:ext cx="8364538" cy="114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el borrado de un nodo de grado 2 en un ABB?</a:t>
            </a:r>
          </a:p>
        </p:txBody>
      </p:sp>
      <p:grpSp>
        <p:nvGrpSpPr>
          <p:cNvPr id="35845" name="Group 31"/>
          <p:cNvGrpSpPr>
            <a:grpSpLocks/>
          </p:cNvGrpSpPr>
          <p:nvPr/>
        </p:nvGrpSpPr>
        <p:grpSpPr bwMode="auto">
          <a:xfrm>
            <a:off x="5357813" y="1357313"/>
            <a:ext cx="3313112" cy="2989262"/>
            <a:chOff x="3560" y="96"/>
            <a:chExt cx="2104" cy="1883"/>
          </a:xfrm>
        </p:grpSpPr>
        <p:sp>
          <p:nvSpPr>
            <p:cNvPr id="35852" name="Oval 32"/>
            <p:cNvSpPr>
              <a:spLocks noChangeArrowheads="1"/>
            </p:cNvSpPr>
            <p:nvPr/>
          </p:nvSpPr>
          <p:spPr bwMode="auto">
            <a:xfrm>
              <a:off x="4378" y="96"/>
              <a:ext cx="187" cy="1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29</a:t>
              </a:r>
            </a:p>
          </p:txBody>
        </p:sp>
        <p:sp>
          <p:nvSpPr>
            <p:cNvPr id="35853" name="Oval 33"/>
            <p:cNvSpPr>
              <a:spLocks noChangeArrowheads="1"/>
            </p:cNvSpPr>
            <p:nvPr/>
          </p:nvSpPr>
          <p:spPr bwMode="auto">
            <a:xfrm>
              <a:off x="4992" y="525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2</a:t>
              </a:r>
              <a:endParaRPr lang="es-ES" sz="1400" dirty="0"/>
            </a:p>
          </p:txBody>
        </p:sp>
        <p:sp>
          <p:nvSpPr>
            <p:cNvPr id="35854" name="Line 34"/>
            <p:cNvSpPr>
              <a:spLocks noChangeShapeType="1"/>
            </p:cNvSpPr>
            <p:nvPr/>
          </p:nvSpPr>
          <p:spPr bwMode="auto">
            <a:xfrm flipV="1">
              <a:off x="3963" y="247"/>
              <a:ext cx="444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35"/>
            <p:cNvSpPr>
              <a:spLocks noChangeShapeType="1"/>
            </p:cNvSpPr>
            <p:nvPr/>
          </p:nvSpPr>
          <p:spPr bwMode="auto">
            <a:xfrm flipH="1" flipV="1">
              <a:off x="4562" y="247"/>
              <a:ext cx="445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Oval 36"/>
            <p:cNvSpPr>
              <a:spLocks noChangeArrowheads="1"/>
            </p:cNvSpPr>
            <p:nvPr/>
          </p:nvSpPr>
          <p:spPr bwMode="auto">
            <a:xfrm>
              <a:off x="3560" y="925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5857" name="Oval 37"/>
            <p:cNvSpPr>
              <a:spLocks noChangeArrowheads="1"/>
            </p:cNvSpPr>
            <p:nvPr/>
          </p:nvSpPr>
          <p:spPr bwMode="auto">
            <a:xfrm>
              <a:off x="4118" y="887"/>
              <a:ext cx="169" cy="18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19</a:t>
              </a:r>
            </a:p>
          </p:txBody>
        </p:sp>
        <p:sp>
          <p:nvSpPr>
            <p:cNvPr id="35858" name="Oval 38"/>
            <p:cNvSpPr>
              <a:spLocks noChangeArrowheads="1"/>
            </p:cNvSpPr>
            <p:nvPr/>
          </p:nvSpPr>
          <p:spPr bwMode="auto">
            <a:xfrm>
              <a:off x="4682" y="867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0</a:t>
              </a:r>
              <a:endParaRPr lang="es-ES" sz="1400" dirty="0"/>
            </a:p>
          </p:txBody>
        </p:sp>
        <p:sp>
          <p:nvSpPr>
            <p:cNvPr id="35859" name="Oval 39"/>
            <p:cNvSpPr>
              <a:spLocks noChangeArrowheads="1"/>
            </p:cNvSpPr>
            <p:nvPr/>
          </p:nvSpPr>
          <p:spPr bwMode="auto">
            <a:xfrm>
              <a:off x="4836" y="1212"/>
              <a:ext cx="172" cy="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dirty="0"/>
                <a:t>3</a:t>
              </a:r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35860" name="Line 40"/>
            <p:cNvSpPr>
              <a:spLocks noChangeShapeType="1"/>
            </p:cNvSpPr>
            <p:nvPr/>
          </p:nvSpPr>
          <p:spPr bwMode="auto">
            <a:xfrm>
              <a:off x="4829" y="1024"/>
              <a:ext cx="9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Oval 41"/>
            <p:cNvSpPr>
              <a:spLocks noChangeArrowheads="1"/>
            </p:cNvSpPr>
            <p:nvPr/>
          </p:nvSpPr>
          <p:spPr bwMode="auto">
            <a:xfrm>
              <a:off x="5311" y="867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4</a:t>
              </a:r>
              <a:endParaRPr lang="es-ES" sz="1400" dirty="0"/>
            </a:p>
          </p:txBody>
        </p:sp>
        <p:sp>
          <p:nvSpPr>
            <p:cNvPr id="35862" name="Oval 42"/>
            <p:cNvSpPr>
              <a:spLocks noChangeArrowheads="1"/>
            </p:cNvSpPr>
            <p:nvPr/>
          </p:nvSpPr>
          <p:spPr bwMode="auto">
            <a:xfrm>
              <a:off x="5493" y="1227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5</a:t>
              </a:r>
              <a:endParaRPr lang="es-ES" sz="1400" dirty="0"/>
            </a:p>
          </p:txBody>
        </p:sp>
        <p:sp>
          <p:nvSpPr>
            <p:cNvPr id="35863" name="Line 43"/>
            <p:cNvSpPr>
              <a:spLocks noChangeShapeType="1"/>
            </p:cNvSpPr>
            <p:nvPr/>
          </p:nvSpPr>
          <p:spPr bwMode="auto">
            <a:xfrm>
              <a:off x="5459" y="1024"/>
              <a:ext cx="99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Oval 44"/>
            <p:cNvSpPr>
              <a:spLocks noChangeArrowheads="1"/>
            </p:cNvSpPr>
            <p:nvPr/>
          </p:nvSpPr>
          <p:spPr bwMode="auto">
            <a:xfrm>
              <a:off x="3835" y="518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5865" name="Line 45"/>
            <p:cNvSpPr>
              <a:spLocks noChangeShapeType="1"/>
            </p:cNvSpPr>
            <p:nvPr/>
          </p:nvSpPr>
          <p:spPr bwMode="auto">
            <a:xfrm>
              <a:off x="5140" y="683"/>
              <a:ext cx="1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46"/>
            <p:cNvSpPr>
              <a:spLocks noChangeShapeType="1"/>
            </p:cNvSpPr>
            <p:nvPr/>
          </p:nvSpPr>
          <p:spPr bwMode="auto">
            <a:xfrm flipH="1">
              <a:off x="4831" y="687"/>
              <a:ext cx="1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47"/>
            <p:cNvSpPr>
              <a:spLocks noChangeShapeType="1"/>
            </p:cNvSpPr>
            <p:nvPr/>
          </p:nvSpPr>
          <p:spPr bwMode="auto">
            <a:xfrm flipH="1">
              <a:off x="3651" y="689"/>
              <a:ext cx="185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48"/>
            <p:cNvSpPr>
              <a:spLocks noChangeShapeType="1"/>
            </p:cNvSpPr>
            <p:nvPr/>
          </p:nvSpPr>
          <p:spPr bwMode="auto">
            <a:xfrm>
              <a:off x="3979" y="684"/>
              <a:ext cx="183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49"/>
            <p:cNvSpPr>
              <a:spLocks noChangeShapeType="1"/>
            </p:cNvSpPr>
            <p:nvPr/>
          </p:nvSpPr>
          <p:spPr bwMode="auto">
            <a:xfrm>
              <a:off x="3710" y="1076"/>
              <a:ext cx="183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Oval 50"/>
            <p:cNvSpPr>
              <a:spLocks noChangeArrowheads="1"/>
            </p:cNvSpPr>
            <p:nvPr/>
          </p:nvSpPr>
          <p:spPr bwMode="auto">
            <a:xfrm>
              <a:off x="3799" y="1227"/>
              <a:ext cx="170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5871" name="Oval 51"/>
            <p:cNvSpPr>
              <a:spLocks noChangeArrowheads="1"/>
            </p:cNvSpPr>
            <p:nvPr/>
          </p:nvSpPr>
          <p:spPr bwMode="auto">
            <a:xfrm>
              <a:off x="4000" y="1253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16</a:t>
              </a:r>
            </a:p>
          </p:txBody>
        </p:sp>
        <p:sp>
          <p:nvSpPr>
            <p:cNvPr id="35872" name="Line 52"/>
            <p:cNvSpPr>
              <a:spLocks noChangeShapeType="1"/>
            </p:cNvSpPr>
            <p:nvPr/>
          </p:nvSpPr>
          <p:spPr bwMode="auto">
            <a:xfrm flipH="1">
              <a:off x="4106" y="1043"/>
              <a:ext cx="105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873" name="Oval 53"/>
            <p:cNvSpPr>
              <a:spLocks noChangeArrowheads="1"/>
            </p:cNvSpPr>
            <p:nvPr/>
          </p:nvSpPr>
          <p:spPr bwMode="auto">
            <a:xfrm>
              <a:off x="4232" y="1451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17</a:t>
              </a:r>
            </a:p>
          </p:txBody>
        </p:sp>
        <p:sp>
          <p:nvSpPr>
            <p:cNvPr id="35874" name="Oval 54"/>
            <p:cNvSpPr>
              <a:spLocks noChangeArrowheads="1"/>
            </p:cNvSpPr>
            <p:nvPr/>
          </p:nvSpPr>
          <p:spPr bwMode="auto">
            <a:xfrm>
              <a:off x="4386" y="1796"/>
              <a:ext cx="172" cy="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18</a:t>
              </a:r>
            </a:p>
          </p:txBody>
        </p:sp>
        <p:sp>
          <p:nvSpPr>
            <p:cNvPr id="35875" name="Line 55"/>
            <p:cNvSpPr>
              <a:spLocks noChangeShapeType="1"/>
            </p:cNvSpPr>
            <p:nvPr/>
          </p:nvSpPr>
          <p:spPr bwMode="auto">
            <a:xfrm>
              <a:off x="4379" y="1608"/>
              <a:ext cx="9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56"/>
            <p:cNvSpPr>
              <a:spLocks noChangeShapeType="1"/>
            </p:cNvSpPr>
            <p:nvPr/>
          </p:nvSpPr>
          <p:spPr bwMode="auto">
            <a:xfrm>
              <a:off x="4150" y="1377"/>
              <a:ext cx="9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57"/>
            <p:cNvSpPr>
              <a:spLocks noChangeShapeType="1"/>
            </p:cNvSpPr>
            <p:nvPr/>
          </p:nvSpPr>
          <p:spPr bwMode="auto">
            <a:xfrm>
              <a:off x="3923" y="2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486400" y="1516063"/>
            <a:ext cx="1119188" cy="2238375"/>
            <a:chOff x="3593" y="219"/>
            <a:chExt cx="772" cy="1410"/>
          </a:xfrm>
        </p:grpSpPr>
        <p:sp>
          <p:nvSpPr>
            <p:cNvPr id="35847" name="Text Box 59"/>
            <p:cNvSpPr txBox="1">
              <a:spLocks noChangeArrowheads="1"/>
            </p:cNvSpPr>
            <p:nvPr/>
          </p:nvSpPr>
          <p:spPr bwMode="auto">
            <a:xfrm>
              <a:off x="4047" y="219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1</a:t>
              </a:r>
            </a:p>
          </p:txBody>
        </p:sp>
        <p:sp>
          <p:nvSpPr>
            <p:cNvPr id="35848" name="Text Box 60"/>
            <p:cNvSpPr txBox="1">
              <a:spLocks noChangeArrowheads="1"/>
            </p:cNvSpPr>
            <p:nvPr/>
          </p:nvSpPr>
          <p:spPr bwMode="auto">
            <a:xfrm>
              <a:off x="3593" y="67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2</a:t>
              </a:r>
            </a:p>
          </p:txBody>
        </p:sp>
        <p:sp>
          <p:nvSpPr>
            <p:cNvPr id="35849" name="Text Box 61"/>
            <p:cNvSpPr txBox="1">
              <a:spLocks noChangeArrowheads="1"/>
            </p:cNvSpPr>
            <p:nvPr/>
          </p:nvSpPr>
          <p:spPr bwMode="auto">
            <a:xfrm>
              <a:off x="4001" y="6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3</a:t>
              </a:r>
            </a:p>
          </p:txBody>
        </p:sp>
        <p:sp>
          <p:nvSpPr>
            <p:cNvPr id="35850" name="Text Box 62"/>
            <p:cNvSpPr txBox="1">
              <a:spLocks noChangeArrowheads="1"/>
            </p:cNvSpPr>
            <p:nvPr/>
          </p:nvSpPr>
          <p:spPr bwMode="auto">
            <a:xfrm>
              <a:off x="4137" y="1081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4</a:t>
              </a:r>
            </a:p>
          </p:txBody>
        </p:sp>
        <p:sp>
          <p:nvSpPr>
            <p:cNvPr id="35851" name="Text Box 63"/>
            <p:cNvSpPr txBox="1">
              <a:spLocks noChangeArrowheads="1"/>
            </p:cNvSpPr>
            <p:nvPr/>
          </p:nvSpPr>
          <p:spPr bwMode="auto">
            <a:xfrm>
              <a:off x="4059" y="139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se relaciona el problema de la búsqueda con los árboles?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500188"/>
            <a:ext cx="407035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800" smtClean="0"/>
              <a:t>Considerando las estructuras lineales, lo más eficiente para hacer búsqueda es utilizar la búsqueda binaria usando memoria estática.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La desventaja principal es la poca eficiencia en la inserción y borrado de elementos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r>
              <a:rPr lang="es-ES" sz="1800" smtClean="0"/>
              <a:t>Las listas encadenadas 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son óptimas respecto la inserción y borrado </a:t>
            </a:r>
          </a:p>
          <a:p>
            <a:pPr lvl="1">
              <a:lnSpc>
                <a:spcPct val="80000"/>
              </a:lnSpc>
            </a:pPr>
            <a:r>
              <a:rPr lang="es-ES" sz="1400" smtClean="0"/>
              <a:t>pero no permiten una búsqueda binaria eficaz (implica recorrido secuencial).</a:t>
            </a:r>
          </a:p>
          <a:p>
            <a:pPr>
              <a:lnSpc>
                <a:spcPct val="80000"/>
              </a:lnSpc>
            </a:pPr>
            <a:endParaRPr lang="es-ES" sz="1800" smtClean="0"/>
          </a:p>
          <a:p>
            <a:pPr>
              <a:lnSpc>
                <a:spcPct val="80000"/>
              </a:lnSpc>
            </a:pPr>
            <a:r>
              <a:rPr lang="es-ES" sz="1800" b="1" smtClean="0"/>
              <a:t>¿Podemos combinar las ventajas de los dos tipos usando los árboles binarios</a:t>
            </a:r>
            <a:r>
              <a:rPr lang="es-ES" sz="1600" b="1" smtClean="0"/>
              <a:t>?</a:t>
            </a:r>
            <a:endParaRPr lang="es-ES" sz="1800" b="1" smtClean="0"/>
          </a:p>
          <a:p>
            <a:pPr>
              <a:lnSpc>
                <a:spcPct val="80000"/>
              </a:lnSpc>
            </a:pPr>
            <a:endParaRPr lang="es-ES" sz="1800" b="1" smtClean="0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4500563" y="4714875"/>
            <a:ext cx="4140200" cy="1073150"/>
            <a:chOff x="567" y="2659"/>
            <a:chExt cx="4581" cy="1020"/>
          </a:xfrm>
        </p:grpSpPr>
        <p:grpSp>
          <p:nvGrpSpPr>
            <p:cNvPr id="9316" name="Group 5"/>
            <p:cNvGrpSpPr>
              <a:grpSpLocks/>
            </p:cNvGrpSpPr>
            <p:nvPr/>
          </p:nvGrpSpPr>
          <p:grpSpPr bwMode="auto">
            <a:xfrm>
              <a:off x="567" y="2659"/>
              <a:ext cx="4581" cy="1020"/>
              <a:chOff x="567" y="2886"/>
              <a:chExt cx="4581" cy="1020"/>
            </a:xfrm>
          </p:grpSpPr>
          <p:grpSp>
            <p:nvGrpSpPr>
              <p:cNvPr id="9319" name="Group 6"/>
              <p:cNvGrpSpPr>
                <a:grpSpLocks/>
              </p:cNvGrpSpPr>
              <p:nvPr/>
            </p:nvGrpSpPr>
            <p:grpSpPr bwMode="auto">
              <a:xfrm>
                <a:off x="839" y="3067"/>
                <a:ext cx="1179" cy="304"/>
                <a:chOff x="703" y="3566"/>
                <a:chExt cx="1179" cy="304"/>
              </a:xfrm>
            </p:grpSpPr>
            <p:grpSp>
              <p:nvGrpSpPr>
                <p:cNvPr id="9348" name="Group 7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304"/>
                  <a:chOff x="703" y="3566"/>
                  <a:chExt cx="771" cy="304"/>
                </a:xfrm>
              </p:grpSpPr>
              <p:grpSp>
                <p:nvGrpSpPr>
                  <p:cNvPr id="935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703" y="3566"/>
                    <a:ext cx="771" cy="227"/>
                    <a:chOff x="703" y="3566"/>
                    <a:chExt cx="771" cy="227"/>
                  </a:xfrm>
                </p:grpSpPr>
                <p:sp>
                  <p:nvSpPr>
                    <p:cNvPr id="19252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3" y="3566"/>
                      <a:ext cx="408" cy="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s-ES_tradnl">
                        <a:latin typeface="Verdana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935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566"/>
                      <a:ext cx="363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595959"/>
                        </a:gs>
                        <a:gs pos="50000">
                          <a:srgbClr val="C0C0C0"/>
                        </a:gs>
                        <a:gs pos="100000">
                          <a:srgbClr val="595959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935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7" y="3710"/>
                    <a:ext cx="258" cy="1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500"/>
                      <a:t>Q</a:t>
                    </a:r>
                  </a:p>
                </p:txBody>
              </p:sp>
            </p:grpSp>
            <p:sp>
              <p:nvSpPr>
                <p:cNvPr id="9349" name="Line 12"/>
                <p:cNvSpPr>
                  <a:spLocks noChangeShapeType="1"/>
                </p:cNvSpPr>
                <p:nvPr/>
              </p:nvSpPr>
              <p:spPr bwMode="auto">
                <a:xfrm>
                  <a:off x="1383" y="3702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9320" name="Group 13"/>
              <p:cNvGrpSpPr>
                <a:grpSpLocks/>
              </p:cNvGrpSpPr>
              <p:nvPr/>
            </p:nvGrpSpPr>
            <p:grpSpPr bwMode="auto">
              <a:xfrm>
                <a:off x="2018" y="3058"/>
                <a:ext cx="771" cy="301"/>
                <a:chOff x="703" y="3566"/>
                <a:chExt cx="771" cy="301"/>
              </a:xfrm>
            </p:grpSpPr>
            <p:grpSp>
              <p:nvGrpSpPr>
                <p:cNvPr id="9344" name="Group 14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227"/>
                  <a:chOff x="703" y="3566"/>
                  <a:chExt cx="771" cy="227"/>
                </a:xfrm>
              </p:grpSpPr>
              <p:sp>
                <p:nvSpPr>
                  <p:cNvPr id="1925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566"/>
                    <a:ext cx="408" cy="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s-ES_tradnl">
                      <a:latin typeface="Verdana" pitchFamily="34" charset="0"/>
                      <a:ea typeface="+mn-ea"/>
                    </a:endParaRPr>
                  </a:p>
                </p:txBody>
              </p:sp>
              <p:sp>
                <p:nvSpPr>
                  <p:cNvPr id="934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3566"/>
                    <a:ext cx="363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5000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93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75" y="3708"/>
                  <a:ext cx="253" cy="1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500"/>
                    <a:t>R</a:t>
                  </a:r>
                </a:p>
              </p:txBody>
            </p:sp>
          </p:grpSp>
          <p:sp>
            <p:nvSpPr>
              <p:cNvPr id="9321" name="Line 18"/>
              <p:cNvSpPr>
                <a:spLocks noChangeShapeType="1"/>
              </p:cNvSpPr>
              <p:nvPr/>
            </p:nvSpPr>
            <p:spPr bwMode="auto">
              <a:xfrm>
                <a:off x="2698" y="3194"/>
                <a:ext cx="1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9322" name="Group 19"/>
              <p:cNvGrpSpPr>
                <a:grpSpLocks/>
              </p:cNvGrpSpPr>
              <p:nvPr/>
            </p:nvGrpSpPr>
            <p:grpSpPr bwMode="auto">
              <a:xfrm>
                <a:off x="3197" y="3058"/>
                <a:ext cx="1179" cy="301"/>
                <a:chOff x="703" y="3566"/>
                <a:chExt cx="1179" cy="301"/>
              </a:xfrm>
            </p:grpSpPr>
            <p:grpSp>
              <p:nvGrpSpPr>
                <p:cNvPr id="9338" name="Group 20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301"/>
                  <a:chOff x="703" y="3566"/>
                  <a:chExt cx="771" cy="301"/>
                </a:xfrm>
              </p:grpSpPr>
              <p:grpSp>
                <p:nvGrpSpPr>
                  <p:cNvPr id="9340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3" y="3566"/>
                    <a:ext cx="771" cy="227"/>
                    <a:chOff x="703" y="3566"/>
                    <a:chExt cx="771" cy="227"/>
                  </a:xfrm>
                </p:grpSpPr>
                <p:sp>
                  <p:nvSpPr>
                    <p:cNvPr id="19253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3" y="3566"/>
                      <a:ext cx="408" cy="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s-ES_tradnl">
                        <a:latin typeface="Verdana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9343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566"/>
                      <a:ext cx="363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595959"/>
                        </a:gs>
                        <a:gs pos="50000">
                          <a:srgbClr val="C0C0C0"/>
                        </a:gs>
                        <a:gs pos="100000">
                          <a:srgbClr val="595959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934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3" y="3708"/>
                    <a:ext cx="251" cy="1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500"/>
                      <a:t>Z</a:t>
                    </a:r>
                  </a:p>
                </p:txBody>
              </p:sp>
            </p:grpSp>
            <p:sp>
              <p:nvSpPr>
                <p:cNvPr id="9339" name="Line 25"/>
                <p:cNvSpPr>
                  <a:spLocks noChangeShapeType="1"/>
                </p:cNvSpPr>
                <p:nvPr/>
              </p:nvSpPr>
              <p:spPr bwMode="auto">
                <a:xfrm>
                  <a:off x="1383" y="3702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9323" name="Group 26"/>
              <p:cNvGrpSpPr>
                <a:grpSpLocks/>
              </p:cNvGrpSpPr>
              <p:nvPr/>
            </p:nvGrpSpPr>
            <p:grpSpPr bwMode="auto">
              <a:xfrm>
                <a:off x="4377" y="3058"/>
                <a:ext cx="771" cy="301"/>
                <a:chOff x="4241" y="3557"/>
                <a:chExt cx="771" cy="301"/>
              </a:xfrm>
            </p:grpSpPr>
            <p:grpSp>
              <p:nvGrpSpPr>
                <p:cNvPr id="9332" name="Group 27"/>
                <p:cNvGrpSpPr>
                  <a:grpSpLocks/>
                </p:cNvGrpSpPr>
                <p:nvPr/>
              </p:nvGrpSpPr>
              <p:grpSpPr bwMode="auto">
                <a:xfrm>
                  <a:off x="4241" y="3557"/>
                  <a:ext cx="771" cy="301"/>
                  <a:chOff x="703" y="3566"/>
                  <a:chExt cx="771" cy="301"/>
                </a:xfrm>
              </p:grpSpPr>
              <p:grpSp>
                <p:nvGrpSpPr>
                  <p:cNvPr id="933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03" y="3566"/>
                    <a:ext cx="771" cy="227"/>
                    <a:chOff x="703" y="3566"/>
                    <a:chExt cx="771" cy="227"/>
                  </a:xfrm>
                </p:grpSpPr>
                <p:sp>
                  <p:nvSpPr>
                    <p:cNvPr id="19254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3" y="3566"/>
                      <a:ext cx="408" cy="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s-ES_tradnl">
                        <a:latin typeface="Verdana" pitchFamily="34" charset="0"/>
                        <a:ea typeface="+mn-ea"/>
                      </a:endParaRPr>
                    </a:p>
                  </p:txBody>
                </p:sp>
                <p:sp>
                  <p:nvSpPr>
                    <p:cNvPr id="9337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566"/>
                      <a:ext cx="363" cy="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595959"/>
                        </a:gs>
                        <a:gs pos="50000">
                          <a:srgbClr val="C0C0C0"/>
                        </a:gs>
                        <a:gs pos="100000">
                          <a:srgbClr val="595959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933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1" y="3708"/>
                    <a:ext cx="248" cy="1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500"/>
                      <a:t>T</a:t>
                    </a:r>
                  </a:p>
                </p:txBody>
              </p:sp>
            </p:grpSp>
            <p:sp>
              <p:nvSpPr>
                <p:cNvPr id="9333" name="Line 32"/>
                <p:cNvSpPr>
                  <a:spLocks noChangeShapeType="1"/>
                </p:cNvSpPr>
                <p:nvPr/>
              </p:nvSpPr>
              <p:spPr bwMode="auto">
                <a:xfrm>
                  <a:off x="4649" y="3566"/>
                  <a:ext cx="363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9324" name="Line 33"/>
              <p:cNvSpPr>
                <a:spLocks noChangeShapeType="1"/>
              </p:cNvSpPr>
              <p:nvPr/>
            </p:nvSpPr>
            <p:spPr bwMode="auto">
              <a:xfrm>
                <a:off x="567" y="288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25" name="Line 34"/>
              <p:cNvSpPr>
                <a:spLocks noChangeShapeType="1"/>
              </p:cNvSpPr>
              <p:nvPr/>
            </p:nvSpPr>
            <p:spPr bwMode="auto">
              <a:xfrm>
                <a:off x="567" y="315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9326" name="Group 35"/>
              <p:cNvGrpSpPr>
                <a:grpSpLocks/>
              </p:cNvGrpSpPr>
              <p:nvPr/>
            </p:nvGrpSpPr>
            <p:grpSpPr bwMode="auto">
              <a:xfrm>
                <a:off x="2562" y="3602"/>
                <a:ext cx="771" cy="304"/>
                <a:chOff x="703" y="3566"/>
                <a:chExt cx="771" cy="304"/>
              </a:xfrm>
            </p:grpSpPr>
            <p:grpSp>
              <p:nvGrpSpPr>
                <p:cNvPr id="9328" name="Group 36"/>
                <p:cNvGrpSpPr>
                  <a:grpSpLocks/>
                </p:cNvGrpSpPr>
                <p:nvPr/>
              </p:nvGrpSpPr>
              <p:grpSpPr bwMode="auto">
                <a:xfrm>
                  <a:off x="703" y="3566"/>
                  <a:ext cx="771" cy="227"/>
                  <a:chOff x="703" y="3566"/>
                  <a:chExt cx="771" cy="227"/>
                </a:xfrm>
              </p:grpSpPr>
              <p:sp>
                <p:nvSpPr>
                  <p:cNvPr id="19254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568"/>
                    <a:ext cx="408" cy="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s-ES_tradnl">
                      <a:latin typeface="Verdana" pitchFamily="34" charset="0"/>
                      <a:ea typeface="+mn-ea"/>
                    </a:endParaRPr>
                  </a:p>
                </p:txBody>
              </p:sp>
              <p:sp>
                <p:nvSpPr>
                  <p:cNvPr id="933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3566"/>
                    <a:ext cx="363" cy="22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50000">
                        <a:srgbClr val="C0C0C0"/>
                      </a:gs>
                      <a:gs pos="100000">
                        <a:srgbClr val="595959"/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932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73" y="3710"/>
                  <a:ext cx="251" cy="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500"/>
                    <a:t>S</a:t>
                  </a:r>
                </a:p>
              </p:txBody>
            </p:sp>
          </p:grpSp>
          <p:sp>
            <p:nvSpPr>
              <p:cNvPr id="9327" name="Line 40"/>
              <p:cNvSpPr>
                <a:spLocks noChangeShapeType="1"/>
              </p:cNvSpPr>
              <p:nvPr/>
            </p:nvSpPr>
            <p:spPr bwMode="auto">
              <a:xfrm flipV="1">
                <a:off x="3242" y="3294"/>
                <a:ext cx="1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9317" name="Text Box 41"/>
            <p:cNvSpPr txBox="1">
              <a:spLocks noChangeArrowheads="1"/>
            </p:cNvSpPr>
            <p:nvPr/>
          </p:nvSpPr>
          <p:spPr bwMode="auto">
            <a:xfrm>
              <a:off x="2002" y="3517"/>
              <a:ext cx="25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500"/>
                <a:t>Q</a:t>
              </a:r>
            </a:p>
          </p:txBody>
        </p:sp>
        <p:sp>
          <p:nvSpPr>
            <p:cNvPr id="9318" name="Line 42"/>
            <p:cNvSpPr>
              <a:spLocks noChangeShapeType="1"/>
            </p:cNvSpPr>
            <p:nvPr/>
          </p:nvSpPr>
          <p:spPr bwMode="auto">
            <a:xfrm>
              <a:off x="2290" y="34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222" name="Group 43"/>
          <p:cNvGrpSpPr>
            <a:grpSpLocks/>
          </p:cNvGrpSpPr>
          <p:nvPr/>
        </p:nvGrpSpPr>
        <p:grpSpPr bwMode="auto">
          <a:xfrm>
            <a:off x="4357688" y="1773238"/>
            <a:ext cx="4284662" cy="388937"/>
            <a:chOff x="2948" y="1203"/>
            <a:chExt cx="2699" cy="245"/>
          </a:xfrm>
        </p:grpSpPr>
        <p:grpSp>
          <p:nvGrpSpPr>
            <p:cNvPr id="9295" name="Group 44"/>
            <p:cNvGrpSpPr>
              <a:grpSpLocks/>
            </p:cNvGrpSpPr>
            <p:nvPr/>
          </p:nvGrpSpPr>
          <p:grpSpPr bwMode="auto">
            <a:xfrm>
              <a:off x="2948" y="1207"/>
              <a:ext cx="2699" cy="227"/>
              <a:chOff x="2948" y="1207"/>
              <a:chExt cx="2699" cy="227"/>
            </a:xfrm>
          </p:grpSpPr>
          <p:sp>
            <p:nvSpPr>
              <p:cNvPr id="9306" name="Rectangle 45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307" name="Line 46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08" name="Line 47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09" name="Line 48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10" name="Line 49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11" name="Line 50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12" name="Line 51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13" name="Line 52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14" name="Line 53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15" name="Line 54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9296" name="Text Box 55"/>
            <p:cNvSpPr txBox="1">
              <a:spLocks noChangeArrowheads="1"/>
            </p:cNvSpPr>
            <p:nvPr/>
          </p:nvSpPr>
          <p:spPr bwMode="auto">
            <a:xfrm>
              <a:off x="3003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</a:t>
              </a:r>
            </a:p>
          </p:txBody>
        </p:sp>
        <p:sp>
          <p:nvSpPr>
            <p:cNvPr id="9297" name="Text Box 56"/>
            <p:cNvSpPr txBox="1">
              <a:spLocks noChangeArrowheads="1"/>
            </p:cNvSpPr>
            <p:nvPr/>
          </p:nvSpPr>
          <p:spPr bwMode="auto">
            <a:xfrm>
              <a:off x="3288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2</a:t>
              </a:r>
            </a:p>
          </p:txBody>
        </p:sp>
        <p:sp>
          <p:nvSpPr>
            <p:cNvPr id="9298" name="Text Box 57"/>
            <p:cNvSpPr txBox="1">
              <a:spLocks noChangeArrowheads="1"/>
            </p:cNvSpPr>
            <p:nvPr/>
          </p:nvSpPr>
          <p:spPr bwMode="auto">
            <a:xfrm>
              <a:off x="350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4</a:t>
              </a:r>
            </a:p>
          </p:txBody>
        </p:sp>
        <p:sp>
          <p:nvSpPr>
            <p:cNvPr id="9299" name="Text Box 58"/>
            <p:cNvSpPr txBox="1">
              <a:spLocks noChangeArrowheads="1"/>
            </p:cNvSpPr>
            <p:nvPr/>
          </p:nvSpPr>
          <p:spPr bwMode="auto">
            <a:xfrm>
              <a:off x="3775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6</a:t>
              </a:r>
            </a:p>
          </p:txBody>
        </p:sp>
        <p:sp>
          <p:nvSpPr>
            <p:cNvPr id="9300" name="Text Box 59"/>
            <p:cNvSpPr txBox="1">
              <a:spLocks noChangeArrowheads="1"/>
            </p:cNvSpPr>
            <p:nvPr/>
          </p:nvSpPr>
          <p:spPr bwMode="auto">
            <a:xfrm>
              <a:off x="409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7</a:t>
              </a:r>
            </a:p>
          </p:txBody>
        </p:sp>
        <p:sp>
          <p:nvSpPr>
            <p:cNvPr id="9301" name="Text Box 60"/>
            <p:cNvSpPr txBox="1">
              <a:spLocks noChangeArrowheads="1"/>
            </p:cNvSpPr>
            <p:nvPr/>
          </p:nvSpPr>
          <p:spPr bwMode="auto">
            <a:xfrm>
              <a:off x="4364" y="1217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9</a:t>
              </a:r>
            </a:p>
          </p:txBody>
        </p:sp>
        <p:sp>
          <p:nvSpPr>
            <p:cNvPr id="9302" name="Text Box 61"/>
            <p:cNvSpPr txBox="1">
              <a:spLocks noChangeArrowheads="1"/>
            </p:cNvSpPr>
            <p:nvPr/>
          </p:nvSpPr>
          <p:spPr bwMode="auto">
            <a:xfrm>
              <a:off x="4576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10</a:t>
              </a:r>
            </a:p>
          </p:txBody>
        </p:sp>
        <p:sp>
          <p:nvSpPr>
            <p:cNvPr id="9303" name="Text Box 62"/>
            <p:cNvSpPr txBox="1">
              <a:spLocks noChangeArrowheads="1"/>
            </p:cNvSpPr>
            <p:nvPr/>
          </p:nvSpPr>
          <p:spPr bwMode="auto">
            <a:xfrm>
              <a:off x="4848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13</a:t>
              </a:r>
            </a:p>
          </p:txBody>
        </p:sp>
        <p:sp>
          <p:nvSpPr>
            <p:cNvPr id="9304" name="Text Box 63"/>
            <p:cNvSpPr txBox="1">
              <a:spLocks noChangeArrowheads="1"/>
            </p:cNvSpPr>
            <p:nvPr/>
          </p:nvSpPr>
          <p:spPr bwMode="auto">
            <a:xfrm>
              <a:off x="5120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16</a:t>
              </a:r>
            </a:p>
          </p:txBody>
        </p:sp>
        <p:sp>
          <p:nvSpPr>
            <p:cNvPr id="9305" name="Text Box 64"/>
            <p:cNvSpPr txBox="1">
              <a:spLocks noChangeArrowheads="1"/>
            </p:cNvSpPr>
            <p:nvPr/>
          </p:nvSpPr>
          <p:spPr bwMode="auto">
            <a:xfrm>
              <a:off x="5347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19</a:t>
              </a:r>
            </a:p>
          </p:txBody>
        </p:sp>
      </p:grpSp>
      <p:grpSp>
        <p:nvGrpSpPr>
          <p:cNvPr id="9223" name="Group 65"/>
          <p:cNvGrpSpPr>
            <a:grpSpLocks/>
          </p:cNvGrpSpPr>
          <p:nvPr/>
        </p:nvGrpSpPr>
        <p:grpSpPr bwMode="auto">
          <a:xfrm>
            <a:off x="4394200" y="2284413"/>
            <a:ext cx="4284663" cy="388937"/>
            <a:chOff x="2948" y="1203"/>
            <a:chExt cx="2699" cy="245"/>
          </a:xfrm>
        </p:grpSpPr>
        <p:grpSp>
          <p:nvGrpSpPr>
            <p:cNvPr id="9274" name="Group 66"/>
            <p:cNvGrpSpPr>
              <a:grpSpLocks/>
            </p:cNvGrpSpPr>
            <p:nvPr/>
          </p:nvGrpSpPr>
          <p:grpSpPr bwMode="auto">
            <a:xfrm>
              <a:off x="2948" y="1207"/>
              <a:ext cx="2699" cy="227"/>
              <a:chOff x="2948" y="1207"/>
              <a:chExt cx="2699" cy="227"/>
            </a:xfrm>
          </p:grpSpPr>
          <p:sp>
            <p:nvSpPr>
              <p:cNvPr id="9285" name="Rectangle 67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86" name="Line 68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87" name="Line 69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88" name="Line 70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89" name="Line 71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90" name="Line 72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91" name="Line 73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92" name="Line 74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93" name="Line 75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94" name="Line 76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9275" name="Text Box 77"/>
            <p:cNvSpPr txBox="1">
              <a:spLocks noChangeArrowheads="1"/>
            </p:cNvSpPr>
            <p:nvPr/>
          </p:nvSpPr>
          <p:spPr bwMode="auto">
            <a:xfrm>
              <a:off x="3003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</a:t>
              </a:r>
            </a:p>
          </p:txBody>
        </p:sp>
        <p:sp>
          <p:nvSpPr>
            <p:cNvPr id="9276" name="Text Box 78"/>
            <p:cNvSpPr txBox="1">
              <a:spLocks noChangeArrowheads="1"/>
            </p:cNvSpPr>
            <p:nvPr/>
          </p:nvSpPr>
          <p:spPr bwMode="auto">
            <a:xfrm>
              <a:off x="3288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2</a:t>
              </a:r>
            </a:p>
          </p:txBody>
        </p:sp>
        <p:sp>
          <p:nvSpPr>
            <p:cNvPr id="9277" name="Text Box 79"/>
            <p:cNvSpPr txBox="1">
              <a:spLocks noChangeArrowheads="1"/>
            </p:cNvSpPr>
            <p:nvPr/>
          </p:nvSpPr>
          <p:spPr bwMode="auto">
            <a:xfrm>
              <a:off x="350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4</a:t>
              </a:r>
            </a:p>
          </p:txBody>
        </p:sp>
        <p:sp>
          <p:nvSpPr>
            <p:cNvPr id="9278" name="Text Box 80"/>
            <p:cNvSpPr txBox="1">
              <a:spLocks noChangeArrowheads="1"/>
            </p:cNvSpPr>
            <p:nvPr/>
          </p:nvSpPr>
          <p:spPr bwMode="auto">
            <a:xfrm>
              <a:off x="3775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6</a:t>
              </a:r>
            </a:p>
          </p:txBody>
        </p:sp>
        <p:sp>
          <p:nvSpPr>
            <p:cNvPr id="9279" name="Text Box 81"/>
            <p:cNvSpPr txBox="1">
              <a:spLocks noChangeArrowheads="1"/>
            </p:cNvSpPr>
            <p:nvPr/>
          </p:nvSpPr>
          <p:spPr bwMode="auto">
            <a:xfrm>
              <a:off x="409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7</a:t>
              </a:r>
            </a:p>
          </p:txBody>
        </p:sp>
        <p:sp>
          <p:nvSpPr>
            <p:cNvPr id="9280" name="Text Box 82"/>
            <p:cNvSpPr txBox="1">
              <a:spLocks noChangeArrowheads="1"/>
            </p:cNvSpPr>
            <p:nvPr/>
          </p:nvSpPr>
          <p:spPr bwMode="auto">
            <a:xfrm>
              <a:off x="4364" y="1217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9</a:t>
              </a:r>
            </a:p>
          </p:txBody>
        </p:sp>
        <p:sp>
          <p:nvSpPr>
            <p:cNvPr id="9281" name="Text Box 83"/>
            <p:cNvSpPr txBox="1">
              <a:spLocks noChangeArrowheads="1"/>
            </p:cNvSpPr>
            <p:nvPr/>
          </p:nvSpPr>
          <p:spPr bwMode="auto">
            <a:xfrm>
              <a:off x="4576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10</a:t>
              </a:r>
            </a:p>
          </p:txBody>
        </p:sp>
        <p:sp>
          <p:nvSpPr>
            <p:cNvPr id="9282" name="Text Box 84"/>
            <p:cNvSpPr txBox="1">
              <a:spLocks noChangeArrowheads="1"/>
            </p:cNvSpPr>
            <p:nvPr/>
          </p:nvSpPr>
          <p:spPr bwMode="auto">
            <a:xfrm>
              <a:off x="4848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13</a:t>
              </a:r>
            </a:p>
          </p:txBody>
        </p:sp>
        <p:sp>
          <p:nvSpPr>
            <p:cNvPr id="9283" name="Text Box 85"/>
            <p:cNvSpPr txBox="1">
              <a:spLocks noChangeArrowheads="1"/>
            </p:cNvSpPr>
            <p:nvPr/>
          </p:nvSpPr>
          <p:spPr bwMode="auto">
            <a:xfrm>
              <a:off x="5120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16</a:t>
              </a:r>
            </a:p>
          </p:txBody>
        </p:sp>
        <p:sp>
          <p:nvSpPr>
            <p:cNvPr id="9284" name="Text Box 86"/>
            <p:cNvSpPr txBox="1">
              <a:spLocks noChangeArrowheads="1"/>
            </p:cNvSpPr>
            <p:nvPr/>
          </p:nvSpPr>
          <p:spPr bwMode="auto">
            <a:xfrm>
              <a:off x="5347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19</a:t>
              </a:r>
            </a:p>
          </p:txBody>
        </p:sp>
      </p:grpSp>
      <p:sp>
        <p:nvSpPr>
          <p:cNvPr id="9224" name="Rectangle 87"/>
          <p:cNvSpPr>
            <a:spLocks noChangeArrowheads="1"/>
          </p:cNvSpPr>
          <p:nvPr/>
        </p:nvSpPr>
        <p:spPr bwMode="auto">
          <a:xfrm>
            <a:off x="6554788" y="2284413"/>
            <a:ext cx="2087562" cy="3587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225" name="Group 88"/>
          <p:cNvGrpSpPr>
            <a:grpSpLocks/>
          </p:cNvGrpSpPr>
          <p:nvPr/>
        </p:nvGrpSpPr>
        <p:grpSpPr bwMode="auto">
          <a:xfrm>
            <a:off x="4394200" y="2860675"/>
            <a:ext cx="4284663" cy="388938"/>
            <a:chOff x="2948" y="1203"/>
            <a:chExt cx="2699" cy="245"/>
          </a:xfrm>
        </p:grpSpPr>
        <p:grpSp>
          <p:nvGrpSpPr>
            <p:cNvPr id="9253" name="Group 89"/>
            <p:cNvGrpSpPr>
              <a:grpSpLocks/>
            </p:cNvGrpSpPr>
            <p:nvPr/>
          </p:nvGrpSpPr>
          <p:grpSpPr bwMode="auto">
            <a:xfrm>
              <a:off x="2948" y="1207"/>
              <a:ext cx="2699" cy="227"/>
              <a:chOff x="2948" y="1207"/>
              <a:chExt cx="2699" cy="227"/>
            </a:xfrm>
          </p:grpSpPr>
          <p:sp>
            <p:nvSpPr>
              <p:cNvPr id="9264" name="Rectangle 90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65" name="Line 91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66" name="Line 92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67" name="Line 93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68" name="Line 94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69" name="Line 95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70" name="Line 96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71" name="Line 97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72" name="Line 98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73" name="Line 99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9254" name="Text Box 100"/>
            <p:cNvSpPr txBox="1">
              <a:spLocks noChangeArrowheads="1"/>
            </p:cNvSpPr>
            <p:nvPr/>
          </p:nvSpPr>
          <p:spPr bwMode="auto">
            <a:xfrm>
              <a:off x="3003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</a:t>
              </a:r>
            </a:p>
          </p:txBody>
        </p:sp>
        <p:sp>
          <p:nvSpPr>
            <p:cNvPr id="9255" name="Text Box 101"/>
            <p:cNvSpPr txBox="1">
              <a:spLocks noChangeArrowheads="1"/>
            </p:cNvSpPr>
            <p:nvPr/>
          </p:nvSpPr>
          <p:spPr bwMode="auto">
            <a:xfrm>
              <a:off x="3288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2</a:t>
              </a:r>
            </a:p>
          </p:txBody>
        </p:sp>
        <p:sp>
          <p:nvSpPr>
            <p:cNvPr id="9256" name="Text Box 102"/>
            <p:cNvSpPr txBox="1">
              <a:spLocks noChangeArrowheads="1"/>
            </p:cNvSpPr>
            <p:nvPr/>
          </p:nvSpPr>
          <p:spPr bwMode="auto">
            <a:xfrm>
              <a:off x="350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4</a:t>
              </a:r>
            </a:p>
          </p:txBody>
        </p:sp>
        <p:sp>
          <p:nvSpPr>
            <p:cNvPr id="9257" name="Text Box 103"/>
            <p:cNvSpPr txBox="1">
              <a:spLocks noChangeArrowheads="1"/>
            </p:cNvSpPr>
            <p:nvPr/>
          </p:nvSpPr>
          <p:spPr bwMode="auto">
            <a:xfrm>
              <a:off x="3775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6</a:t>
              </a:r>
            </a:p>
          </p:txBody>
        </p:sp>
        <p:sp>
          <p:nvSpPr>
            <p:cNvPr id="9258" name="Text Box 104"/>
            <p:cNvSpPr txBox="1">
              <a:spLocks noChangeArrowheads="1"/>
            </p:cNvSpPr>
            <p:nvPr/>
          </p:nvSpPr>
          <p:spPr bwMode="auto">
            <a:xfrm>
              <a:off x="409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7</a:t>
              </a:r>
            </a:p>
          </p:txBody>
        </p:sp>
        <p:sp>
          <p:nvSpPr>
            <p:cNvPr id="9259" name="Text Box 105"/>
            <p:cNvSpPr txBox="1">
              <a:spLocks noChangeArrowheads="1"/>
            </p:cNvSpPr>
            <p:nvPr/>
          </p:nvSpPr>
          <p:spPr bwMode="auto">
            <a:xfrm>
              <a:off x="4364" y="1217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9</a:t>
              </a:r>
            </a:p>
          </p:txBody>
        </p:sp>
        <p:sp>
          <p:nvSpPr>
            <p:cNvPr id="9260" name="Text Box 106"/>
            <p:cNvSpPr txBox="1">
              <a:spLocks noChangeArrowheads="1"/>
            </p:cNvSpPr>
            <p:nvPr/>
          </p:nvSpPr>
          <p:spPr bwMode="auto">
            <a:xfrm>
              <a:off x="4576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10</a:t>
              </a:r>
            </a:p>
          </p:txBody>
        </p:sp>
        <p:sp>
          <p:nvSpPr>
            <p:cNvPr id="9261" name="Text Box 107"/>
            <p:cNvSpPr txBox="1">
              <a:spLocks noChangeArrowheads="1"/>
            </p:cNvSpPr>
            <p:nvPr/>
          </p:nvSpPr>
          <p:spPr bwMode="auto">
            <a:xfrm>
              <a:off x="4848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13</a:t>
              </a:r>
            </a:p>
          </p:txBody>
        </p:sp>
        <p:sp>
          <p:nvSpPr>
            <p:cNvPr id="9262" name="Text Box 108"/>
            <p:cNvSpPr txBox="1">
              <a:spLocks noChangeArrowheads="1"/>
            </p:cNvSpPr>
            <p:nvPr/>
          </p:nvSpPr>
          <p:spPr bwMode="auto">
            <a:xfrm>
              <a:off x="5120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16</a:t>
              </a:r>
            </a:p>
          </p:txBody>
        </p:sp>
        <p:sp>
          <p:nvSpPr>
            <p:cNvPr id="9263" name="Text Box 109"/>
            <p:cNvSpPr txBox="1">
              <a:spLocks noChangeArrowheads="1"/>
            </p:cNvSpPr>
            <p:nvPr/>
          </p:nvSpPr>
          <p:spPr bwMode="auto">
            <a:xfrm>
              <a:off x="5347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19</a:t>
              </a:r>
            </a:p>
          </p:txBody>
        </p:sp>
      </p:grpSp>
      <p:sp>
        <p:nvSpPr>
          <p:cNvPr id="9226" name="Rectangle 110"/>
          <p:cNvSpPr>
            <a:spLocks noChangeArrowheads="1"/>
          </p:cNvSpPr>
          <p:nvPr/>
        </p:nvSpPr>
        <p:spPr bwMode="auto">
          <a:xfrm>
            <a:off x="6554788" y="2890838"/>
            <a:ext cx="2087562" cy="3587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27" name="Rectangle 111"/>
          <p:cNvSpPr>
            <a:spLocks noChangeArrowheads="1"/>
          </p:cNvSpPr>
          <p:nvPr/>
        </p:nvSpPr>
        <p:spPr bwMode="auto">
          <a:xfrm>
            <a:off x="5257800" y="2890838"/>
            <a:ext cx="1295400" cy="3587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228" name="Group 112"/>
          <p:cNvGrpSpPr>
            <a:grpSpLocks/>
          </p:cNvGrpSpPr>
          <p:nvPr/>
        </p:nvGrpSpPr>
        <p:grpSpPr bwMode="auto">
          <a:xfrm>
            <a:off x="4429125" y="3435350"/>
            <a:ext cx="4284663" cy="388938"/>
            <a:chOff x="2948" y="1203"/>
            <a:chExt cx="2699" cy="245"/>
          </a:xfrm>
        </p:grpSpPr>
        <p:grpSp>
          <p:nvGrpSpPr>
            <p:cNvPr id="9232" name="Group 113"/>
            <p:cNvGrpSpPr>
              <a:grpSpLocks/>
            </p:cNvGrpSpPr>
            <p:nvPr/>
          </p:nvGrpSpPr>
          <p:grpSpPr bwMode="auto">
            <a:xfrm>
              <a:off x="2948" y="1207"/>
              <a:ext cx="2699" cy="227"/>
              <a:chOff x="2948" y="1207"/>
              <a:chExt cx="2699" cy="227"/>
            </a:xfrm>
          </p:grpSpPr>
          <p:sp>
            <p:nvSpPr>
              <p:cNvPr id="9243" name="Rectangle 114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44" name="Line 115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45" name="Line 116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46" name="Line 117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47" name="Line 118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48" name="Line 119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49" name="Line 120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50" name="Line 121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51" name="Line 122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52" name="Line 123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9233" name="Text Box 124"/>
            <p:cNvSpPr txBox="1">
              <a:spLocks noChangeArrowheads="1"/>
            </p:cNvSpPr>
            <p:nvPr/>
          </p:nvSpPr>
          <p:spPr bwMode="auto">
            <a:xfrm>
              <a:off x="3003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</a:t>
              </a:r>
            </a:p>
          </p:txBody>
        </p:sp>
        <p:sp>
          <p:nvSpPr>
            <p:cNvPr id="9234" name="Text Box 125"/>
            <p:cNvSpPr txBox="1">
              <a:spLocks noChangeArrowheads="1"/>
            </p:cNvSpPr>
            <p:nvPr/>
          </p:nvSpPr>
          <p:spPr bwMode="auto">
            <a:xfrm>
              <a:off x="3288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2</a:t>
              </a:r>
            </a:p>
          </p:txBody>
        </p:sp>
        <p:sp>
          <p:nvSpPr>
            <p:cNvPr id="9235" name="Text Box 126"/>
            <p:cNvSpPr txBox="1">
              <a:spLocks noChangeArrowheads="1"/>
            </p:cNvSpPr>
            <p:nvPr/>
          </p:nvSpPr>
          <p:spPr bwMode="auto">
            <a:xfrm>
              <a:off x="350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4</a:t>
              </a:r>
            </a:p>
          </p:txBody>
        </p:sp>
        <p:sp>
          <p:nvSpPr>
            <p:cNvPr id="9236" name="Text Box 127"/>
            <p:cNvSpPr txBox="1">
              <a:spLocks noChangeArrowheads="1"/>
            </p:cNvSpPr>
            <p:nvPr/>
          </p:nvSpPr>
          <p:spPr bwMode="auto">
            <a:xfrm>
              <a:off x="3775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6</a:t>
              </a:r>
            </a:p>
          </p:txBody>
        </p:sp>
        <p:sp>
          <p:nvSpPr>
            <p:cNvPr id="9237" name="Text Box 128"/>
            <p:cNvSpPr txBox="1">
              <a:spLocks noChangeArrowheads="1"/>
            </p:cNvSpPr>
            <p:nvPr/>
          </p:nvSpPr>
          <p:spPr bwMode="auto">
            <a:xfrm>
              <a:off x="409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7</a:t>
              </a:r>
            </a:p>
          </p:txBody>
        </p:sp>
        <p:sp>
          <p:nvSpPr>
            <p:cNvPr id="9238" name="Text Box 129"/>
            <p:cNvSpPr txBox="1">
              <a:spLocks noChangeArrowheads="1"/>
            </p:cNvSpPr>
            <p:nvPr/>
          </p:nvSpPr>
          <p:spPr bwMode="auto">
            <a:xfrm>
              <a:off x="4364" y="1217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9</a:t>
              </a:r>
            </a:p>
          </p:txBody>
        </p:sp>
        <p:sp>
          <p:nvSpPr>
            <p:cNvPr id="9239" name="Text Box 130"/>
            <p:cNvSpPr txBox="1">
              <a:spLocks noChangeArrowheads="1"/>
            </p:cNvSpPr>
            <p:nvPr/>
          </p:nvSpPr>
          <p:spPr bwMode="auto">
            <a:xfrm>
              <a:off x="4576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10</a:t>
              </a:r>
            </a:p>
          </p:txBody>
        </p:sp>
        <p:sp>
          <p:nvSpPr>
            <p:cNvPr id="9240" name="Text Box 131"/>
            <p:cNvSpPr txBox="1">
              <a:spLocks noChangeArrowheads="1"/>
            </p:cNvSpPr>
            <p:nvPr/>
          </p:nvSpPr>
          <p:spPr bwMode="auto">
            <a:xfrm>
              <a:off x="4848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13</a:t>
              </a:r>
            </a:p>
          </p:txBody>
        </p:sp>
        <p:sp>
          <p:nvSpPr>
            <p:cNvPr id="9241" name="Text Box 132"/>
            <p:cNvSpPr txBox="1">
              <a:spLocks noChangeArrowheads="1"/>
            </p:cNvSpPr>
            <p:nvPr/>
          </p:nvSpPr>
          <p:spPr bwMode="auto">
            <a:xfrm>
              <a:off x="5120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16</a:t>
              </a:r>
            </a:p>
          </p:txBody>
        </p:sp>
        <p:sp>
          <p:nvSpPr>
            <p:cNvPr id="9242" name="Text Box 133"/>
            <p:cNvSpPr txBox="1">
              <a:spLocks noChangeArrowheads="1"/>
            </p:cNvSpPr>
            <p:nvPr/>
          </p:nvSpPr>
          <p:spPr bwMode="auto">
            <a:xfrm>
              <a:off x="5347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19</a:t>
              </a:r>
            </a:p>
          </p:txBody>
        </p:sp>
      </p:grpSp>
      <p:sp>
        <p:nvSpPr>
          <p:cNvPr id="9229" name="Rectangle 134"/>
          <p:cNvSpPr>
            <a:spLocks noChangeArrowheads="1"/>
          </p:cNvSpPr>
          <p:nvPr/>
        </p:nvSpPr>
        <p:spPr bwMode="auto">
          <a:xfrm>
            <a:off x="6589713" y="3465513"/>
            <a:ext cx="2122487" cy="3587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0" name="Rectangle 135"/>
          <p:cNvSpPr>
            <a:spLocks noChangeArrowheads="1"/>
          </p:cNvSpPr>
          <p:nvPr/>
        </p:nvSpPr>
        <p:spPr bwMode="auto">
          <a:xfrm>
            <a:off x="5257800" y="3465513"/>
            <a:ext cx="1331913" cy="3587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31" name="Rectangle 136"/>
          <p:cNvSpPr>
            <a:spLocks noChangeArrowheads="1"/>
          </p:cNvSpPr>
          <p:nvPr/>
        </p:nvSpPr>
        <p:spPr bwMode="auto">
          <a:xfrm>
            <a:off x="4394200" y="3435350"/>
            <a:ext cx="431800" cy="3587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5760764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def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eliminar2(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self</a:t>
            </a:r>
            <a:r>
              <a:rPr lang="es-ES_tradnl" sz="1800" b="1" i="1" dirty="0" smtClean="0">
                <a:solidFill>
                  <a:srgbClr val="9966FF"/>
                </a:solidFill>
              </a:rPr>
              <a:t>, actual,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</a:t>
            </a:r>
            <a:r>
              <a:rPr lang="es-ES_tradnl" sz="1800" b="1" i="1" dirty="0" smtClean="0">
                <a:solidFill>
                  <a:srgbClr val="9966FF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s=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actual.getRight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 #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busquem</a:t>
            </a:r>
            <a:r>
              <a:rPr lang="es-ES_tradnl" sz="1800" b="1" i="1" dirty="0" smtClean="0">
                <a:solidFill>
                  <a:srgbClr val="9966FF"/>
                </a:solidFill>
              </a:rPr>
              <a:t> el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sustitut</a:t>
            </a:r>
            <a:r>
              <a:rPr lang="es-ES_tradnl" sz="1800" b="1" i="1" dirty="0" smtClean="0">
                <a:solidFill>
                  <a:srgbClr val="9966FF"/>
                </a:solidFill>
              </a:rPr>
              <a:t> i el </a:t>
            </a:r>
            <a:r>
              <a:rPr lang="es-ES_tradnl" sz="1800" b="1" i="1" dirty="0" smtClean="0">
                <a:solidFill>
                  <a:srgbClr val="9966FF"/>
                </a:solidFill>
              </a:rPr>
              <a:t>pare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ps</a:t>
            </a:r>
            <a:r>
              <a:rPr lang="es-ES_tradnl" sz="1800" b="1" i="1" dirty="0" smtClean="0">
                <a:solidFill>
                  <a:srgbClr val="9966FF"/>
                </a:solidFill>
              </a:rPr>
              <a:t>=actual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while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ps</a:t>
            </a:r>
            <a:r>
              <a:rPr lang="es-ES_tradnl" sz="1800" b="1" i="1" dirty="0" smtClean="0">
                <a:solidFill>
                  <a:srgbClr val="9966FF"/>
                </a:solidFill>
              </a:rPr>
              <a:t>=s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s=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</a:t>
            </a:r>
            <a:endParaRPr lang="es-ES_tradnl" sz="1800" b="1" i="1" dirty="0" smtClean="0">
              <a:solidFill>
                <a:srgbClr val="9966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</a:t>
            </a:r>
            <a:r>
              <a:rPr lang="es-ES_tradnl" sz="1800" b="1" i="1" dirty="0" smtClean="0">
                <a:solidFill>
                  <a:srgbClr val="9966FF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()==actual:   #1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	</a:t>
            </a:r>
            <a:r>
              <a:rPr lang="es-ES_tradnl" sz="1800" b="1" i="1" dirty="0" smtClean="0">
                <a:solidFill>
                  <a:srgbClr val="9966FF"/>
                </a:solidFill>
              </a:rPr>
              <a:t>	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pactual.setLeft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   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sz="1800" b="1" i="1" dirty="0" smtClean="0">
                <a:solidFill>
                  <a:srgbClr val="9966FF"/>
                </a:solidFill>
              </a:rPr>
              <a:t>: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pactual.setRight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else</a:t>
            </a:r>
            <a:r>
              <a:rPr lang="es-ES_tradnl" sz="1800" b="1" i="1" dirty="0" smtClean="0">
                <a:solidFill>
                  <a:srgbClr val="9966FF"/>
                </a:solidFill>
              </a:rPr>
              <a:t>: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self.root</a:t>
            </a:r>
            <a:r>
              <a:rPr lang="es-ES_tradnl" sz="1800" b="1" i="1" dirty="0" smtClean="0">
                <a:solidFill>
                  <a:srgbClr val="9966FF"/>
                </a:solidFill>
              </a:rPr>
              <a:t>=s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s.setLeft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actual.getLeft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())              #2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    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if</a:t>
            </a:r>
            <a:r>
              <a:rPr lang="es-ES_tradnl" sz="1800" b="1" i="1" dirty="0" smtClean="0">
                <a:solidFill>
                  <a:srgbClr val="9966FF"/>
                </a:solidFill>
              </a:rPr>
              <a:t> s!=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actual.getRight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(): 	        #3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	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ps.setLeft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s.getRight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 b="1" i="1" dirty="0" smtClean="0">
                <a:solidFill>
                  <a:srgbClr val="9966FF"/>
                </a:solidFill>
              </a:rPr>
              <a:t>		</a:t>
            </a:r>
            <a:r>
              <a:rPr lang="es-ES_tradnl" sz="1800" b="1" i="1" dirty="0" smtClean="0">
                <a:solidFill>
                  <a:srgbClr val="9966FF"/>
                </a:solidFill>
              </a:rPr>
              <a:t>	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s.setRight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</a:t>
            </a:r>
            <a:r>
              <a:rPr lang="es-ES_tradnl" sz="1800" b="1" i="1" dirty="0" err="1" smtClean="0">
                <a:solidFill>
                  <a:srgbClr val="9966FF"/>
                </a:solidFill>
              </a:rPr>
              <a:t>actual.getRight</a:t>
            </a:r>
            <a:r>
              <a:rPr lang="es-ES_tradnl" sz="1800" b="1" i="1" dirty="0" smtClean="0">
                <a:solidFill>
                  <a:srgbClr val="9966FF"/>
                </a:solidFill>
              </a:rPr>
              <a:t>())	       #5</a:t>
            </a:r>
            <a:endParaRPr lang="es-ES_tradnl" sz="1800" b="1" i="1" dirty="0" smtClean="0">
              <a:solidFill>
                <a:srgbClr val="9966FF"/>
              </a:solidFill>
            </a:endParaRP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title"/>
          </p:nvPr>
        </p:nvSpPr>
        <p:spPr>
          <a:xfrm>
            <a:off x="422275" y="285750"/>
            <a:ext cx="8364538" cy="114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implementar el borrado de un nodo de grado 2 en un ABB?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357813" y="1357313"/>
            <a:ext cx="3313112" cy="2989262"/>
            <a:chOff x="3560" y="96"/>
            <a:chExt cx="2104" cy="1883"/>
          </a:xfrm>
        </p:grpSpPr>
        <p:sp>
          <p:nvSpPr>
            <p:cNvPr id="35852" name="Oval 32"/>
            <p:cNvSpPr>
              <a:spLocks noChangeArrowheads="1"/>
            </p:cNvSpPr>
            <p:nvPr/>
          </p:nvSpPr>
          <p:spPr bwMode="auto">
            <a:xfrm>
              <a:off x="4378" y="96"/>
              <a:ext cx="187" cy="1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29</a:t>
              </a:r>
            </a:p>
          </p:txBody>
        </p:sp>
        <p:sp>
          <p:nvSpPr>
            <p:cNvPr id="35853" name="Oval 33"/>
            <p:cNvSpPr>
              <a:spLocks noChangeArrowheads="1"/>
            </p:cNvSpPr>
            <p:nvPr/>
          </p:nvSpPr>
          <p:spPr bwMode="auto">
            <a:xfrm>
              <a:off x="4992" y="525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2</a:t>
              </a:r>
              <a:endParaRPr lang="es-ES" sz="1400" dirty="0"/>
            </a:p>
          </p:txBody>
        </p:sp>
        <p:sp>
          <p:nvSpPr>
            <p:cNvPr id="35854" name="Line 34"/>
            <p:cNvSpPr>
              <a:spLocks noChangeShapeType="1"/>
            </p:cNvSpPr>
            <p:nvPr/>
          </p:nvSpPr>
          <p:spPr bwMode="auto">
            <a:xfrm flipV="1">
              <a:off x="3963" y="247"/>
              <a:ext cx="444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35"/>
            <p:cNvSpPr>
              <a:spLocks noChangeShapeType="1"/>
            </p:cNvSpPr>
            <p:nvPr/>
          </p:nvSpPr>
          <p:spPr bwMode="auto">
            <a:xfrm flipH="1" flipV="1">
              <a:off x="4562" y="247"/>
              <a:ext cx="445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Oval 36"/>
            <p:cNvSpPr>
              <a:spLocks noChangeArrowheads="1"/>
            </p:cNvSpPr>
            <p:nvPr/>
          </p:nvSpPr>
          <p:spPr bwMode="auto">
            <a:xfrm>
              <a:off x="3560" y="925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2</a:t>
              </a:r>
            </a:p>
          </p:txBody>
        </p:sp>
        <p:sp>
          <p:nvSpPr>
            <p:cNvPr id="35857" name="Oval 37"/>
            <p:cNvSpPr>
              <a:spLocks noChangeArrowheads="1"/>
            </p:cNvSpPr>
            <p:nvPr/>
          </p:nvSpPr>
          <p:spPr bwMode="auto">
            <a:xfrm>
              <a:off x="4118" y="887"/>
              <a:ext cx="169" cy="18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19</a:t>
              </a:r>
            </a:p>
          </p:txBody>
        </p:sp>
        <p:sp>
          <p:nvSpPr>
            <p:cNvPr id="35858" name="Oval 38"/>
            <p:cNvSpPr>
              <a:spLocks noChangeArrowheads="1"/>
            </p:cNvSpPr>
            <p:nvPr/>
          </p:nvSpPr>
          <p:spPr bwMode="auto">
            <a:xfrm>
              <a:off x="4682" y="867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0</a:t>
              </a:r>
              <a:endParaRPr lang="es-ES" sz="1400" dirty="0"/>
            </a:p>
          </p:txBody>
        </p:sp>
        <p:sp>
          <p:nvSpPr>
            <p:cNvPr id="35859" name="Oval 39"/>
            <p:cNvSpPr>
              <a:spLocks noChangeArrowheads="1"/>
            </p:cNvSpPr>
            <p:nvPr/>
          </p:nvSpPr>
          <p:spPr bwMode="auto">
            <a:xfrm>
              <a:off x="4836" y="1212"/>
              <a:ext cx="172" cy="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dirty="0"/>
                <a:t>3</a:t>
              </a:r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35860" name="Line 40"/>
            <p:cNvSpPr>
              <a:spLocks noChangeShapeType="1"/>
            </p:cNvSpPr>
            <p:nvPr/>
          </p:nvSpPr>
          <p:spPr bwMode="auto">
            <a:xfrm>
              <a:off x="4829" y="1024"/>
              <a:ext cx="9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Oval 41"/>
            <p:cNvSpPr>
              <a:spLocks noChangeArrowheads="1"/>
            </p:cNvSpPr>
            <p:nvPr/>
          </p:nvSpPr>
          <p:spPr bwMode="auto">
            <a:xfrm>
              <a:off x="5311" y="867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4</a:t>
              </a:r>
              <a:endParaRPr lang="es-ES" sz="1400" dirty="0"/>
            </a:p>
          </p:txBody>
        </p:sp>
        <p:sp>
          <p:nvSpPr>
            <p:cNvPr id="35862" name="Oval 42"/>
            <p:cNvSpPr>
              <a:spLocks noChangeArrowheads="1"/>
            </p:cNvSpPr>
            <p:nvPr/>
          </p:nvSpPr>
          <p:spPr bwMode="auto">
            <a:xfrm>
              <a:off x="5493" y="1227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/>
                <a:t>3</a:t>
              </a:r>
              <a:r>
                <a:rPr lang="es-ES" sz="1400" dirty="0" smtClean="0"/>
                <a:t>5</a:t>
              </a:r>
              <a:endParaRPr lang="es-ES" sz="1400" dirty="0"/>
            </a:p>
          </p:txBody>
        </p:sp>
        <p:sp>
          <p:nvSpPr>
            <p:cNvPr id="35863" name="Line 43"/>
            <p:cNvSpPr>
              <a:spLocks noChangeShapeType="1"/>
            </p:cNvSpPr>
            <p:nvPr/>
          </p:nvSpPr>
          <p:spPr bwMode="auto">
            <a:xfrm>
              <a:off x="5459" y="1024"/>
              <a:ext cx="99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Oval 44"/>
            <p:cNvSpPr>
              <a:spLocks noChangeArrowheads="1"/>
            </p:cNvSpPr>
            <p:nvPr/>
          </p:nvSpPr>
          <p:spPr bwMode="auto">
            <a:xfrm>
              <a:off x="3835" y="518"/>
              <a:ext cx="171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15</a:t>
              </a:r>
            </a:p>
          </p:txBody>
        </p:sp>
        <p:sp>
          <p:nvSpPr>
            <p:cNvPr id="35865" name="Line 45"/>
            <p:cNvSpPr>
              <a:spLocks noChangeShapeType="1"/>
            </p:cNvSpPr>
            <p:nvPr/>
          </p:nvSpPr>
          <p:spPr bwMode="auto">
            <a:xfrm>
              <a:off x="5140" y="683"/>
              <a:ext cx="1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46"/>
            <p:cNvSpPr>
              <a:spLocks noChangeShapeType="1"/>
            </p:cNvSpPr>
            <p:nvPr/>
          </p:nvSpPr>
          <p:spPr bwMode="auto">
            <a:xfrm flipH="1">
              <a:off x="4831" y="687"/>
              <a:ext cx="185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47"/>
            <p:cNvSpPr>
              <a:spLocks noChangeShapeType="1"/>
            </p:cNvSpPr>
            <p:nvPr/>
          </p:nvSpPr>
          <p:spPr bwMode="auto">
            <a:xfrm flipH="1">
              <a:off x="3651" y="689"/>
              <a:ext cx="185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48"/>
            <p:cNvSpPr>
              <a:spLocks noChangeShapeType="1"/>
            </p:cNvSpPr>
            <p:nvPr/>
          </p:nvSpPr>
          <p:spPr bwMode="auto">
            <a:xfrm>
              <a:off x="3979" y="684"/>
              <a:ext cx="183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49"/>
            <p:cNvSpPr>
              <a:spLocks noChangeShapeType="1"/>
            </p:cNvSpPr>
            <p:nvPr/>
          </p:nvSpPr>
          <p:spPr bwMode="auto">
            <a:xfrm>
              <a:off x="3710" y="1076"/>
              <a:ext cx="183" cy="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Oval 50"/>
            <p:cNvSpPr>
              <a:spLocks noChangeArrowheads="1"/>
            </p:cNvSpPr>
            <p:nvPr/>
          </p:nvSpPr>
          <p:spPr bwMode="auto">
            <a:xfrm>
              <a:off x="3799" y="1227"/>
              <a:ext cx="170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3</a:t>
              </a:r>
            </a:p>
          </p:txBody>
        </p:sp>
        <p:sp>
          <p:nvSpPr>
            <p:cNvPr id="35871" name="Oval 51"/>
            <p:cNvSpPr>
              <a:spLocks noChangeArrowheads="1"/>
            </p:cNvSpPr>
            <p:nvPr/>
          </p:nvSpPr>
          <p:spPr bwMode="auto">
            <a:xfrm>
              <a:off x="4000" y="1253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16</a:t>
              </a:r>
            </a:p>
          </p:txBody>
        </p:sp>
        <p:sp>
          <p:nvSpPr>
            <p:cNvPr id="35872" name="Line 52"/>
            <p:cNvSpPr>
              <a:spLocks noChangeShapeType="1"/>
            </p:cNvSpPr>
            <p:nvPr/>
          </p:nvSpPr>
          <p:spPr bwMode="auto">
            <a:xfrm flipH="1">
              <a:off x="4106" y="1043"/>
              <a:ext cx="105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873" name="Oval 53"/>
            <p:cNvSpPr>
              <a:spLocks noChangeArrowheads="1"/>
            </p:cNvSpPr>
            <p:nvPr/>
          </p:nvSpPr>
          <p:spPr bwMode="auto">
            <a:xfrm>
              <a:off x="4232" y="1451"/>
              <a:ext cx="169" cy="18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/>
                <a:t>17</a:t>
              </a:r>
            </a:p>
          </p:txBody>
        </p:sp>
        <p:sp>
          <p:nvSpPr>
            <p:cNvPr id="35874" name="Oval 54"/>
            <p:cNvSpPr>
              <a:spLocks noChangeArrowheads="1"/>
            </p:cNvSpPr>
            <p:nvPr/>
          </p:nvSpPr>
          <p:spPr bwMode="auto">
            <a:xfrm>
              <a:off x="4386" y="1796"/>
              <a:ext cx="172" cy="1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18</a:t>
              </a:r>
            </a:p>
          </p:txBody>
        </p:sp>
        <p:sp>
          <p:nvSpPr>
            <p:cNvPr id="35875" name="Line 55"/>
            <p:cNvSpPr>
              <a:spLocks noChangeShapeType="1"/>
            </p:cNvSpPr>
            <p:nvPr/>
          </p:nvSpPr>
          <p:spPr bwMode="auto">
            <a:xfrm>
              <a:off x="4379" y="1608"/>
              <a:ext cx="98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56"/>
            <p:cNvSpPr>
              <a:spLocks noChangeShapeType="1"/>
            </p:cNvSpPr>
            <p:nvPr/>
          </p:nvSpPr>
          <p:spPr bwMode="auto">
            <a:xfrm>
              <a:off x="4150" y="1377"/>
              <a:ext cx="9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57"/>
            <p:cNvSpPr>
              <a:spLocks noChangeShapeType="1"/>
            </p:cNvSpPr>
            <p:nvPr/>
          </p:nvSpPr>
          <p:spPr bwMode="auto">
            <a:xfrm>
              <a:off x="3923" y="2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486400" y="1516063"/>
            <a:ext cx="1119188" cy="2238375"/>
            <a:chOff x="3593" y="219"/>
            <a:chExt cx="772" cy="1410"/>
          </a:xfrm>
        </p:grpSpPr>
        <p:sp>
          <p:nvSpPr>
            <p:cNvPr id="35847" name="Text Box 59"/>
            <p:cNvSpPr txBox="1">
              <a:spLocks noChangeArrowheads="1"/>
            </p:cNvSpPr>
            <p:nvPr/>
          </p:nvSpPr>
          <p:spPr bwMode="auto">
            <a:xfrm>
              <a:off x="4047" y="219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1</a:t>
              </a:r>
            </a:p>
          </p:txBody>
        </p:sp>
        <p:sp>
          <p:nvSpPr>
            <p:cNvPr id="35848" name="Text Box 60"/>
            <p:cNvSpPr txBox="1">
              <a:spLocks noChangeArrowheads="1"/>
            </p:cNvSpPr>
            <p:nvPr/>
          </p:nvSpPr>
          <p:spPr bwMode="auto">
            <a:xfrm>
              <a:off x="3593" y="673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2</a:t>
              </a:r>
            </a:p>
          </p:txBody>
        </p:sp>
        <p:sp>
          <p:nvSpPr>
            <p:cNvPr id="35849" name="Text Box 61"/>
            <p:cNvSpPr txBox="1">
              <a:spLocks noChangeArrowheads="1"/>
            </p:cNvSpPr>
            <p:nvPr/>
          </p:nvSpPr>
          <p:spPr bwMode="auto">
            <a:xfrm>
              <a:off x="4001" y="62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3</a:t>
              </a:r>
            </a:p>
          </p:txBody>
        </p:sp>
        <p:sp>
          <p:nvSpPr>
            <p:cNvPr id="35850" name="Text Box 62"/>
            <p:cNvSpPr txBox="1">
              <a:spLocks noChangeArrowheads="1"/>
            </p:cNvSpPr>
            <p:nvPr/>
          </p:nvSpPr>
          <p:spPr bwMode="auto">
            <a:xfrm>
              <a:off x="4137" y="1081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4</a:t>
              </a:r>
            </a:p>
          </p:txBody>
        </p:sp>
        <p:sp>
          <p:nvSpPr>
            <p:cNvPr id="35851" name="Text Box 63"/>
            <p:cNvSpPr txBox="1">
              <a:spLocks noChangeArrowheads="1"/>
            </p:cNvSpPr>
            <p:nvPr/>
          </p:nvSpPr>
          <p:spPr bwMode="auto">
            <a:xfrm>
              <a:off x="4059" y="139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solidFill>
                    <a:srgbClr val="CC00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183562" cy="1050925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Conclusiones:</a:t>
            </a:r>
            <a:b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¿Qué ventajas ofrece un ABB sobre el algoritmo de la búsqueda binaria?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183563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/>
              <a:t>Además de la eficiencia de la búsqueda binaria, el ABB ofrece la ventaja de su representación con enlaces.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La mejor representación para un ABB será utilizando memoria dinámica.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Desventajas:</a:t>
            </a:r>
          </a:p>
          <a:p>
            <a:pPr lvl="1">
              <a:lnSpc>
                <a:spcPct val="80000"/>
              </a:lnSpc>
            </a:pPr>
            <a:endParaRPr lang="es-ES" smtClean="0"/>
          </a:p>
          <a:p>
            <a:pPr lvl="1">
              <a:lnSpc>
                <a:spcPct val="80000"/>
              </a:lnSpc>
            </a:pPr>
            <a:r>
              <a:rPr lang="es-ES" smtClean="0"/>
              <a:t>El orden de la inserción y la eliminación -&gt; pérdida de balance del árbol.</a:t>
            </a:r>
          </a:p>
          <a:p>
            <a:pPr lvl="1">
              <a:lnSpc>
                <a:spcPct val="80000"/>
              </a:lnSpc>
            </a:pPr>
            <a:endParaRPr lang="es-ES" smtClean="0"/>
          </a:p>
          <a:p>
            <a:pPr lvl="1">
              <a:lnSpc>
                <a:spcPct val="80000"/>
              </a:lnSpc>
            </a:pPr>
            <a:r>
              <a:rPr lang="es-ES" smtClean="0"/>
              <a:t>En el peor caso, generará una lista encadenada.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¿Qué aplicaciones tiene un ABB?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/>
              <a:t>Administrar grupos ordenados de datos en memoria principal para buscar de forma eficiente.</a:t>
            </a:r>
          </a:p>
          <a:p>
            <a:endParaRPr lang="es-ES" dirty="0" smtClean="0"/>
          </a:p>
          <a:p>
            <a:r>
              <a:rPr lang="es-ES" dirty="0" smtClean="0"/>
              <a:t>Se recomienda que el grupo sea lo mas “estable” posible y no tenga muchas eliminaciones e inserciones para mantener el árbol balanceado.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Por ejemplo, las </a:t>
            </a:r>
            <a:r>
              <a:rPr lang="es-ES" smtClean="0"/>
              <a:t>fichas de los </a:t>
            </a:r>
            <a:r>
              <a:rPr lang="es-ES" dirty="0" smtClean="0"/>
              <a:t>libros en una biblioteca.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571500"/>
          </a:xfrm>
        </p:spPr>
        <p:txBody>
          <a:bodyPr/>
          <a:lstStyle/>
          <a:p>
            <a:pPr>
              <a:defRPr/>
            </a:pPr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¿Qué es un árbol de búsqueda binaria?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7033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400" dirty="0" smtClean="0"/>
              <a:t>En la búsqueda binaria el primer elemento que accedemos es del centro -&gt;ha de estar en la raíz del árbol 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dirty="0" smtClean="0"/>
              <a:t>El subárbol izquierdo corresponderá a la mitad izquierda de la secuencia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dirty="0" smtClean="0"/>
              <a:t>Utilizando la definición recursiva del árbol binario, podemos volver a aplicar la misma regla</a:t>
            </a:r>
          </a:p>
          <a:p>
            <a:pPr>
              <a:lnSpc>
                <a:spcPct val="80000"/>
              </a:lnSpc>
            </a:pPr>
            <a:endParaRPr lang="es-ES" sz="1400" dirty="0" smtClean="0"/>
          </a:p>
          <a:p>
            <a:pPr>
              <a:lnSpc>
                <a:spcPct val="80000"/>
              </a:lnSpc>
            </a:pPr>
            <a:r>
              <a:rPr lang="es-ES" sz="1400" b="1" dirty="0" smtClean="0"/>
              <a:t>Definición: Un árbol binario es árbol de búsqueda binaria (ABB) si:</a:t>
            </a:r>
          </a:p>
          <a:p>
            <a:pPr lvl="1">
              <a:lnSpc>
                <a:spcPct val="80000"/>
              </a:lnSpc>
            </a:pPr>
            <a:endParaRPr lang="es-ES" sz="1400" b="1" dirty="0" smtClean="0"/>
          </a:p>
          <a:p>
            <a:pPr lvl="1">
              <a:lnSpc>
                <a:spcPct val="80000"/>
              </a:lnSpc>
            </a:pPr>
            <a:r>
              <a:rPr lang="es-ES" sz="1400" b="1" dirty="0" smtClean="0"/>
              <a:t>Cada nodo contiene una clave de ordenación</a:t>
            </a:r>
          </a:p>
          <a:p>
            <a:pPr lvl="1">
              <a:lnSpc>
                <a:spcPct val="80000"/>
              </a:lnSpc>
            </a:pPr>
            <a:r>
              <a:rPr lang="es-ES" sz="1400" b="1" dirty="0" smtClean="0"/>
              <a:t>Para cada nodo los descendientes del subárbol izquierdo son menores que el nodo</a:t>
            </a:r>
          </a:p>
          <a:p>
            <a:pPr lvl="1">
              <a:lnSpc>
                <a:spcPct val="80000"/>
              </a:lnSpc>
            </a:pPr>
            <a:r>
              <a:rPr lang="es-ES" sz="1400" b="1" dirty="0" smtClean="0"/>
              <a:t>Para cada nodo los descendientes del subárbol derecho son mayores que el nodo.</a:t>
            </a:r>
          </a:p>
          <a:p>
            <a:pPr lvl="1">
              <a:lnSpc>
                <a:spcPct val="80000"/>
              </a:lnSpc>
            </a:pPr>
            <a:endParaRPr lang="es-ES" sz="1400" dirty="0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4357688" y="1700213"/>
            <a:ext cx="4284662" cy="388937"/>
            <a:chOff x="2948" y="1203"/>
            <a:chExt cx="2699" cy="245"/>
          </a:xfrm>
        </p:grpSpPr>
        <p:grpSp>
          <p:nvGrpSpPr>
            <p:cNvPr id="10266" name="Group 5"/>
            <p:cNvGrpSpPr>
              <a:grpSpLocks/>
            </p:cNvGrpSpPr>
            <p:nvPr/>
          </p:nvGrpSpPr>
          <p:grpSpPr bwMode="auto">
            <a:xfrm>
              <a:off x="2948" y="1207"/>
              <a:ext cx="2699" cy="227"/>
              <a:chOff x="2948" y="1207"/>
              <a:chExt cx="2699" cy="227"/>
            </a:xfrm>
          </p:grpSpPr>
          <p:sp>
            <p:nvSpPr>
              <p:cNvPr id="10277" name="Rectangle 6"/>
              <p:cNvSpPr>
                <a:spLocks noChangeArrowheads="1"/>
              </p:cNvSpPr>
              <p:nvPr/>
            </p:nvSpPr>
            <p:spPr bwMode="auto">
              <a:xfrm>
                <a:off x="2948" y="1207"/>
                <a:ext cx="2699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78" name="Line 7"/>
              <p:cNvSpPr>
                <a:spLocks noChangeShapeType="1"/>
              </p:cNvSpPr>
              <p:nvPr/>
            </p:nvSpPr>
            <p:spPr bwMode="auto">
              <a:xfrm>
                <a:off x="322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79" name="Line 8"/>
              <p:cNvSpPr>
                <a:spLocks noChangeShapeType="1"/>
              </p:cNvSpPr>
              <p:nvPr/>
            </p:nvSpPr>
            <p:spPr bwMode="auto">
              <a:xfrm>
                <a:off x="3493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0" name="Line 9"/>
              <p:cNvSpPr>
                <a:spLocks noChangeShapeType="1"/>
              </p:cNvSpPr>
              <p:nvPr/>
            </p:nvSpPr>
            <p:spPr bwMode="auto">
              <a:xfrm>
                <a:off x="3765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1" name="Line 10"/>
              <p:cNvSpPr>
                <a:spLocks noChangeShapeType="1"/>
              </p:cNvSpPr>
              <p:nvPr/>
            </p:nvSpPr>
            <p:spPr bwMode="auto">
              <a:xfrm>
                <a:off x="4037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2" name="Line 11"/>
              <p:cNvSpPr>
                <a:spLocks noChangeShapeType="1"/>
              </p:cNvSpPr>
              <p:nvPr/>
            </p:nvSpPr>
            <p:spPr bwMode="auto">
              <a:xfrm>
                <a:off x="4309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3" name="Line 12"/>
              <p:cNvSpPr>
                <a:spLocks noChangeShapeType="1"/>
              </p:cNvSpPr>
              <p:nvPr/>
            </p:nvSpPr>
            <p:spPr bwMode="auto">
              <a:xfrm>
                <a:off x="4581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4" name="Line 13"/>
              <p:cNvSpPr>
                <a:spLocks noChangeShapeType="1"/>
              </p:cNvSpPr>
              <p:nvPr/>
            </p:nvSpPr>
            <p:spPr bwMode="auto">
              <a:xfrm>
                <a:off x="4854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5" name="Line 14"/>
              <p:cNvSpPr>
                <a:spLocks noChangeShapeType="1"/>
              </p:cNvSpPr>
              <p:nvPr/>
            </p:nvSpPr>
            <p:spPr bwMode="auto">
              <a:xfrm>
                <a:off x="5126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286" name="Line 15"/>
              <p:cNvSpPr>
                <a:spLocks noChangeShapeType="1"/>
              </p:cNvSpPr>
              <p:nvPr/>
            </p:nvSpPr>
            <p:spPr bwMode="auto">
              <a:xfrm>
                <a:off x="5398" y="120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0267" name="Text Box 16"/>
            <p:cNvSpPr txBox="1">
              <a:spLocks noChangeArrowheads="1"/>
            </p:cNvSpPr>
            <p:nvPr/>
          </p:nvSpPr>
          <p:spPr bwMode="auto">
            <a:xfrm>
              <a:off x="3003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</a:t>
              </a:r>
            </a:p>
          </p:txBody>
        </p:sp>
        <p:sp>
          <p:nvSpPr>
            <p:cNvPr id="10268" name="Text Box 17"/>
            <p:cNvSpPr txBox="1">
              <a:spLocks noChangeArrowheads="1"/>
            </p:cNvSpPr>
            <p:nvPr/>
          </p:nvSpPr>
          <p:spPr bwMode="auto">
            <a:xfrm>
              <a:off x="3288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2</a:t>
              </a:r>
            </a:p>
          </p:txBody>
        </p:sp>
        <p:sp>
          <p:nvSpPr>
            <p:cNvPr id="10269" name="Text Box 18"/>
            <p:cNvSpPr txBox="1">
              <a:spLocks noChangeArrowheads="1"/>
            </p:cNvSpPr>
            <p:nvPr/>
          </p:nvSpPr>
          <p:spPr bwMode="auto">
            <a:xfrm>
              <a:off x="350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4</a:t>
              </a:r>
            </a:p>
          </p:txBody>
        </p:sp>
        <p:sp>
          <p:nvSpPr>
            <p:cNvPr id="10270" name="Text Box 19"/>
            <p:cNvSpPr txBox="1">
              <a:spLocks noChangeArrowheads="1"/>
            </p:cNvSpPr>
            <p:nvPr/>
          </p:nvSpPr>
          <p:spPr bwMode="auto">
            <a:xfrm>
              <a:off x="3775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6</a:t>
              </a:r>
            </a:p>
          </p:txBody>
        </p:sp>
        <p:sp>
          <p:nvSpPr>
            <p:cNvPr id="10271" name="Text Box 20"/>
            <p:cNvSpPr txBox="1">
              <a:spLocks noChangeArrowheads="1"/>
            </p:cNvSpPr>
            <p:nvPr/>
          </p:nvSpPr>
          <p:spPr bwMode="auto">
            <a:xfrm>
              <a:off x="4092" y="1203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7</a:t>
              </a:r>
            </a:p>
          </p:txBody>
        </p:sp>
        <p:sp>
          <p:nvSpPr>
            <p:cNvPr id="10272" name="Text Box 21"/>
            <p:cNvSpPr txBox="1">
              <a:spLocks noChangeArrowheads="1"/>
            </p:cNvSpPr>
            <p:nvPr/>
          </p:nvSpPr>
          <p:spPr bwMode="auto">
            <a:xfrm>
              <a:off x="4364" y="1217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9</a:t>
              </a:r>
            </a:p>
          </p:txBody>
        </p:sp>
        <p:sp>
          <p:nvSpPr>
            <p:cNvPr id="10273" name="Text Box 22"/>
            <p:cNvSpPr txBox="1">
              <a:spLocks noChangeArrowheads="1"/>
            </p:cNvSpPr>
            <p:nvPr/>
          </p:nvSpPr>
          <p:spPr bwMode="auto">
            <a:xfrm>
              <a:off x="4576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10</a:t>
              </a:r>
            </a:p>
          </p:txBody>
        </p:sp>
        <p:sp>
          <p:nvSpPr>
            <p:cNvPr id="10274" name="Text Box 23"/>
            <p:cNvSpPr txBox="1">
              <a:spLocks noChangeArrowheads="1"/>
            </p:cNvSpPr>
            <p:nvPr/>
          </p:nvSpPr>
          <p:spPr bwMode="auto">
            <a:xfrm>
              <a:off x="4848" y="120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13</a:t>
              </a:r>
            </a:p>
          </p:txBody>
        </p:sp>
        <p:sp>
          <p:nvSpPr>
            <p:cNvPr id="10275" name="Text Box 24"/>
            <p:cNvSpPr txBox="1">
              <a:spLocks noChangeArrowheads="1"/>
            </p:cNvSpPr>
            <p:nvPr/>
          </p:nvSpPr>
          <p:spPr bwMode="auto">
            <a:xfrm>
              <a:off x="5120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16</a:t>
              </a:r>
            </a:p>
          </p:txBody>
        </p:sp>
        <p:sp>
          <p:nvSpPr>
            <p:cNvPr id="10276" name="Text Box 25"/>
            <p:cNvSpPr txBox="1">
              <a:spLocks noChangeArrowheads="1"/>
            </p:cNvSpPr>
            <p:nvPr/>
          </p:nvSpPr>
          <p:spPr bwMode="auto">
            <a:xfrm>
              <a:off x="5347" y="1203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/>
                <a:t>19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4500563" y="2924175"/>
            <a:ext cx="4075112" cy="2508250"/>
            <a:chOff x="3016" y="1842"/>
            <a:chExt cx="2567" cy="1580"/>
          </a:xfrm>
        </p:grpSpPr>
        <p:sp>
          <p:nvSpPr>
            <p:cNvPr id="10247" name="Oval 27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0248" name="Oval 28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0249" name="Line 29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1" name="Oval 34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0252" name="Oval 42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10253" name="Oval 49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0254" name="Oval 51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0255" name="Line 54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6" name="Oval 55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0257" name="Oval 57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0258" name="Line 60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9" name="Oval 61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0260" name="Line 62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1" name="Line 63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2" name="Line 64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3" name="Line 65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4" name="Line 7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5" name="Oval 7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es-E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¿Qué es un árbol de búsqueda binaria?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7033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 smtClean="0"/>
              <a:t>¿Se puede decir que el hijo izquierdo de cada nodo en un ABB es menor que su padre?</a:t>
            </a:r>
          </a:p>
          <a:p>
            <a:pPr>
              <a:lnSpc>
                <a:spcPct val="80000"/>
              </a:lnSpc>
            </a:pPr>
            <a:endParaRPr lang="es-ES" sz="1600" smtClean="0"/>
          </a:p>
          <a:p>
            <a:pPr>
              <a:lnSpc>
                <a:spcPct val="80000"/>
              </a:lnSpc>
            </a:pPr>
            <a:r>
              <a:rPr lang="es-ES" sz="1600" smtClean="0"/>
              <a:t>Si en un árbol binario tenemos que para cada nodo su hijo izquierdo es menor que su padre y su hijo derecho es mayor, significa que es un ABB? </a:t>
            </a:r>
          </a:p>
          <a:p>
            <a:pPr>
              <a:lnSpc>
                <a:spcPct val="80000"/>
              </a:lnSpc>
            </a:pPr>
            <a:endParaRPr lang="es-ES" sz="1600" smtClean="0"/>
          </a:p>
          <a:p>
            <a:pPr lvl="1">
              <a:lnSpc>
                <a:spcPct val="80000"/>
              </a:lnSpc>
            </a:pPr>
            <a:r>
              <a:rPr lang="es-ES" sz="1400" smtClean="0"/>
              <a:t>(e.d. todos los descendientes del subárbol izquierdo son menores que la raíz?!)</a:t>
            </a:r>
          </a:p>
          <a:p>
            <a:pPr lvl="1">
              <a:lnSpc>
                <a:spcPct val="80000"/>
              </a:lnSpc>
            </a:pPr>
            <a:endParaRPr lang="es-ES" sz="1400" smtClean="0"/>
          </a:p>
          <a:p>
            <a:pPr>
              <a:lnSpc>
                <a:spcPct val="80000"/>
              </a:lnSpc>
            </a:pPr>
            <a:r>
              <a:rPr lang="es-ES" sz="1600" smtClean="0"/>
              <a:t>Un ABB es una estructura jerárquica de datos que guarda información no repetida para administrarla eficientemente</a:t>
            </a:r>
          </a:p>
          <a:p>
            <a:pPr>
              <a:lnSpc>
                <a:spcPct val="80000"/>
              </a:lnSpc>
            </a:pPr>
            <a:endParaRPr lang="es-ES" sz="1600" smtClean="0"/>
          </a:p>
        </p:txBody>
      </p:sp>
      <p:grpSp>
        <p:nvGrpSpPr>
          <p:cNvPr id="11269" name="Group 45"/>
          <p:cNvGrpSpPr>
            <a:grpSpLocks/>
          </p:cNvGrpSpPr>
          <p:nvPr/>
        </p:nvGrpSpPr>
        <p:grpSpPr bwMode="auto">
          <a:xfrm>
            <a:off x="4427538" y="1989138"/>
            <a:ext cx="4075112" cy="2508250"/>
            <a:chOff x="3016" y="1842"/>
            <a:chExt cx="2567" cy="1580"/>
          </a:xfrm>
        </p:grpSpPr>
        <p:sp>
          <p:nvSpPr>
            <p:cNvPr id="11271" name="Oval 26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1272" name="Oval 27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1273" name="Line 28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4" name="Line 29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5" name="Oval 30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1276" name="Oval 31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8</a:t>
              </a:r>
            </a:p>
          </p:txBody>
        </p:sp>
        <p:sp>
          <p:nvSpPr>
            <p:cNvPr id="11277" name="Oval 32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1278" name="Oval 33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1279" name="Line 34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0" name="Oval 35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1281" name="Oval 36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1282" name="Line 37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3" name="Oval 38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1284" name="Line 39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5" name="Line 40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6" name="Line 41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7" name="Line 42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8" name="Line 43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89" name="Oval 44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  <p:sp>
        <p:nvSpPr>
          <p:cNvPr id="11270" name="Text Box 46"/>
          <p:cNvSpPr txBox="1">
            <a:spLocks noChangeArrowheads="1"/>
          </p:cNvSpPr>
          <p:nvPr/>
        </p:nvSpPr>
        <p:spPr bwMode="auto">
          <a:xfrm>
            <a:off x="5724525" y="494188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>
                <a:solidFill>
                  <a:srgbClr val="000099"/>
                </a:solidFill>
              </a:rPr>
              <a:t>¿Es un ABB?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á</a:t>
            </a:r>
            <a:r>
              <a:rPr lang="es-E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les son ABB?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457200" y="1295400"/>
            <a:ext cx="361950" cy="3778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7</a:t>
            </a:r>
          </a:p>
        </p:txBody>
      </p:sp>
      <p:sp>
        <p:nvSpPr>
          <p:cNvPr id="12293" name="Oval 29"/>
          <p:cNvSpPr>
            <a:spLocks noChangeArrowheads="1"/>
          </p:cNvSpPr>
          <p:nvPr/>
        </p:nvSpPr>
        <p:spPr bwMode="auto">
          <a:xfrm>
            <a:off x="1600200" y="2074863"/>
            <a:ext cx="330200" cy="3476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</a:t>
            </a:r>
          </a:p>
        </p:txBody>
      </p:sp>
      <p:sp>
        <p:nvSpPr>
          <p:cNvPr id="12294" name="Oval 37"/>
          <p:cNvSpPr>
            <a:spLocks noChangeArrowheads="1"/>
          </p:cNvSpPr>
          <p:nvPr/>
        </p:nvSpPr>
        <p:spPr bwMode="auto">
          <a:xfrm>
            <a:off x="2132013" y="1295400"/>
            <a:ext cx="331787" cy="3476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4</a:t>
            </a:r>
          </a:p>
        </p:txBody>
      </p:sp>
      <p:sp>
        <p:nvSpPr>
          <p:cNvPr id="12295" name="Line 40"/>
          <p:cNvSpPr>
            <a:spLocks noChangeShapeType="1"/>
          </p:cNvSpPr>
          <p:nvPr/>
        </p:nvSpPr>
        <p:spPr bwMode="auto">
          <a:xfrm flipH="1">
            <a:off x="1778000" y="1622425"/>
            <a:ext cx="357188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2296" name="Group 44"/>
          <p:cNvGrpSpPr>
            <a:grpSpLocks/>
          </p:cNvGrpSpPr>
          <p:nvPr/>
        </p:nvGrpSpPr>
        <p:grpSpPr bwMode="auto">
          <a:xfrm>
            <a:off x="496888" y="3349625"/>
            <a:ext cx="4075112" cy="2508250"/>
            <a:chOff x="3016" y="1842"/>
            <a:chExt cx="2567" cy="1580"/>
          </a:xfrm>
        </p:grpSpPr>
        <p:sp>
          <p:nvSpPr>
            <p:cNvPr id="12349" name="Oval 4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2350" name="Oval 4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2351" name="Line 4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2" name="Line 4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3" name="Oval 4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8</a:t>
              </a:r>
            </a:p>
          </p:txBody>
        </p:sp>
        <p:sp>
          <p:nvSpPr>
            <p:cNvPr id="12354" name="Oval 5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2355" name="Oval 5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2356" name="Oval 5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2357" name="Line 5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8" name="Oval 5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2359" name="Oval 5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2360" name="Line 5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61" name="Oval 5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2362" name="Line 5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63" name="Line 5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64" name="Line 6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65" name="Line 6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66" name="Line 6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67" name="Oval 6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  <p:sp>
        <p:nvSpPr>
          <p:cNvPr id="12297" name="Oval 64"/>
          <p:cNvSpPr>
            <a:spLocks noChangeArrowheads="1"/>
          </p:cNvSpPr>
          <p:nvPr/>
        </p:nvSpPr>
        <p:spPr bwMode="auto">
          <a:xfrm>
            <a:off x="2971800" y="1371600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9</a:t>
            </a:r>
          </a:p>
        </p:txBody>
      </p:sp>
      <p:sp>
        <p:nvSpPr>
          <p:cNvPr id="12298" name="Oval 65"/>
          <p:cNvSpPr>
            <a:spLocks noChangeArrowheads="1"/>
          </p:cNvSpPr>
          <p:nvPr/>
        </p:nvSpPr>
        <p:spPr bwMode="auto">
          <a:xfrm>
            <a:off x="3271838" y="2032000"/>
            <a:ext cx="331787" cy="3476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</a:t>
            </a:r>
          </a:p>
        </p:txBody>
      </p:sp>
      <p:sp>
        <p:nvSpPr>
          <p:cNvPr id="12299" name="Line 66"/>
          <p:cNvSpPr>
            <a:spLocks noChangeShapeType="1"/>
          </p:cNvSpPr>
          <p:nvPr/>
        </p:nvSpPr>
        <p:spPr bwMode="auto">
          <a:xfrm>
            <a:off x="3257550" y="1670050"/>
            <a:ext cx="190500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0" name="Oval 67"/>
          <p:cNvSpPr>
            <a:spLocks noChangeArrowheads="1"/>
          </p:cNvSpPr>
          <p:nvPr/>
        </p:nvSpPr>
        <p:spPr bwMode="auto">
          <a:xfrm>
            <a:off x="4486275" y="1589088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3</a:t>
            </a:r>
          </a:p>
        </p:txBody>
      </p:sp>
      <p:sp>
        <p:nvSpPr>
          <p:cNvPr id="12301" name="Oval 68"/>
          <p:cNvSpPr>
            <a:spLocks noChangeArrowheads="1"/>
          </p:cNvSpPr>
          <p:nvPr/>
        </p:nvSpPr>
        <p:spPr bwMode="auto">
          <a:xfrm>
            <a:off x="3886200" y="224472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</a:t>
            </a:r>
          </a:p>
        </p:txBody>
      </p:sp>
      <p:sp>
        <p:nvSpPr>
          <p:cNvPr id="12302" name="Oval 69"/>
          <p:cNvSpPr>
            <a:spLocks noChangeArrowheads="1"/>
          </p:cNvSpPr>
          <p:nvPr/>
        </p:nvSpPr>
        <p:spPr bwMode="auto">
          <a:xfrm>
            <a:off x="5105400" y="224472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2</a:t>
            </a:r>
          </a:p>
        </p:txBody>
      </p:sp>
      <p:sp>
        <p:nvSpPr>
          <p:cNvPr id="12303" name="Line 70"/>
          <p:cNvSpPr>
            <a:spLocks noChangeShapeType="1"/>
          </p:cNvSpPr>
          <p:nvPr/>
        </p:nvSpPr>
        <p:spPr bwMode="auto">
          <a:xfrm>
            <a:off x="4775200" y="1892300"/>
            <a:ext cx="357188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4" name="Line 71"/>
          <p:cNvSpPr>
            <a:spLocks noChangeShapeType="1"/>
          </p:cNvSpPr>
          <p:nvPr/>
        </p:nvSpPr>
        <p:spPr bwMode="auto">
          <a:xfrm flipH="1">
            <a:off x="4176713" y="1900238"/>
            <a:ext cx="357187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Oval 79"/>
          <p:cNvSpPr>
            <a:spLocks noChangeArrowheads="1"/>
          </p:cNvSpPr>
          <p:nvPr/>
        </p:nvSpPr>
        <p:spPr bwMode="auto">
          <a:xfrm>
            <a:off x="6315075" y="1512888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13</a:t>
            </a:r>
          </a:p>
        </p:txBody>
      </p:sp>
      <p:sp>
        <p:nvSpPr>
          <p:cNvPr id="12306" name="Oval 80"/>
          <p:cNvSpPr>
            <a:spLocks noChangeArrowheads="1"/>
          </p:cNvSpPr>
          <p:nvPr/>
        </p:nvSpPr>
        <p:spPr bwMode="auto">
          <a:xfrm>
            <a:off x="5715000" y="216852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19</a:t>
            </a:r>
          </a:p>
        </p:txBody>
      </p:sp>
      <p:sp>
        <p:nvSpPr>
          <p:cNvPr id="12307" name="Oval 81"/>
          <p:cNvSpPr>
            <a:spLocks noChangeArrowheads="1"/>
          </p:cNvSpPr>
          <p:nvPr/>
        </p:nvSpPr>
        <p:spPr bwMode="auto">
          <a:xfrm>
            <a:off x="6934200" y="216852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16</a:t>
            </a:r>
          </a:p>
        </p:txBody>
      </p:sp>
      <p:sp>
        <p:nvSpPr>
          <p:cNvPr id="12308" name="Line 82"/>
          <p:cNvSpPr>
            <a:spLocks noChangeShapeType="1"/>
          </p:cNvSpPr>
          <p:nvPr/>
        </p:nvSpPr>
        <p:spPr bwMode="auto">
          <a:xfrm>
            <a:off x="6604000" y="1816100"/>
            <a:ext cx="357188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9" name="Line 83"/>
          <p:cNvSpPr>
            <a:spLocks noChangeShapeType="1"/>
          </p:cNvSpPr>
          <p:nvPr/>
        </p:nvSpPr>
        <p:spPr bwMode="auto">
          <a:xfrm flipH="1">
            <a:off x="6005513" y="1824038"/>
            <a:ext cx="357187" cy="42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10" name="Oval 25"/>
          <p:cNvSpPr>
            <a:spLocks noChangeArrowheads="1"/>
          </p:cNvSpPr>
          <p:nvPr/>
        </p:nvSpPr>
        <p:spPr bwMode="auto">
          <a:xfrm>
            <a:off x="7167563" y="828675"/>
            <a:ext cx="361950" cy="3778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7</a:t>
            </a:r>
          </a:p>
        </p:txBody>
      </p:sp>
      <p:sp>
        <p:nvSpPr>
          <p:cNvPr id="12311" name="Oval 26"/>
          <p:cNvSpPr>
            <a:spLocks noChangeArrowheads="1"/>
          </p:cNvSpPr>
          <p:nvPr/>
        </p:nvSpPr>
        <p:spPr bwMode="auto">
          <a:xfrm>
            <a:off x="8353425" y="164782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13</a:t>
            </a:r>
          </a:p>
        </p:txBody>
      </p:sp>
      <p:sp>
        <p:nvSpPr>
          <p:cNvPr id="12312" name="Line 28"/>
          <p:cNvSpPr>
            <a:spLocks noChangeShapeType="1"/>
          </p:cNvSpPr>
          <p:nvPr/>
        </p:nvSpPr>
        <p:spPr bwMode="auto">
          <a:xfrm flipH="1" flipV="1">
            <a:off x="7524750" y="1117600"/>
            <a:ext cx="8604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13" name="Oval 31"/>
          <p:cNvSpPr>
            <a:spLocks noChangeArrowheads="1"/>
          </p:cNvSpPr>
          <p:nvPr/>
        </p:nvSpPr>
        <p:spPr bwMode="auto">
          <a:xfrm>
            <a:off x="7143750" y="372427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10</a:t>
            </a:r>
          </a:p>
        </p:txBody>
      </p:sp>
      <p:sp>
        <p:nvSpPr>
          <p:cNvPr id="12314" name="Oval 32"/>
          <p:cNvSpPr>
            <a:spLocks noChangeArrowheads="1"/>
          </p:cNvSpPr>
          <p:nvPr/>
        </p:nvSpPr>
        <p:spPr bwMode="auto">
          <a:xfrm>
            <a:off x="8054975" y="2963863"/>
            <a:ext cx="331788" cy="3476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12</a:t>
            </a:r>
          </a:p>
        </p:txBody>
      </p:sp>
      <p:sp>
        <p:nvSpPr>
          <p:cNvPr id="12315" name="Line 33"/>
          <p:cNvSpPr>
            <a:spLocks noChangeShapeType="1"/>
          </p:cNvSpPr>
          <p:nvPr/>
        </p:nvSpPr>
        <p:spPr bwMode="auto">
          <a:xfrm>
            <a:off x="7677150" y="2657475"/>
            <a:ext cx="554038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16" name="Line 39"/>
          <p:cNvSpPr>
            <a:spLocks noChangeShapeType="1"/>
          </p:cNvSpPr>
          <p:nvPr/>
        </p:nvSpPr>
        <p:spPr bwMode="auto">
          <a:xfrm flipH="1">
            <a:off x="7600950" y="1958975"/>
            <a:ext cx="8001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17" name="Line 75"/>
          <p:cNvSpPr>
            <a:spLocks noChangeShapeType="1"/>
          </p:cNvSpPr>
          <p:nvPr/>
        </p:nvSpPr>
        <p:spPr bwMode="auto">
          <a:xfrm flipH="1">
            <a:off x="7372350" y="32670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8" name="Oval 76"/>
          <p:cNvSpPr>
            <a:spLocks noChangeArrowheads="1"/>
          </p:cNvSpPr>
          <p:nvPr/>
        </p:nvSpPr>
        <p:spPr bwMode="auto">
          <a:xfrm>
            <a:off x="7372350" y="2352675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9</a:t>
            </a:r>
          </a:p>
        </p:txBody>
      </p:sp>
      <p:sp>
        <p:nvSpPr>
          <p:cNvPr id="12319" name="Oval 77"/>
          <p:cNvSpPr>
            <a:spLocks noChangeArrowheads="1"/>
          </p:cNvSpPr>
          <p:nvPr/>
        </p:nvSpPr>
        <p:spPr bwMode="auto">
          <a:xfrm>
            <a:off x="7981950" y="4368800"/>
            <a:ext cx="330200" cy="346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/>
              <a:t>11</a:t>
            </a:r>
          </a:p>
        </p:txBody>
      </p:sp>
      <p:sp>
        <p:nvSpPr>
          <p:cNvPr id="12320" name="Line 78"/>
          <p:cNvSpPr>
            <a:spLocks noChangeShapeType="1"/>
          </p:cNvSpPr>
          <p:nvPr/>
        </p:nvSpPr>
        <p:spPr bwMode="auto">
          <a:xfrm>
            <a:off x="7372350" y="4029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2321" name="Group 112"/>
          <p:cNvGrpSpPr>
            <a:grpSpLocks/>
          </p:cNvGrpSpPr>
          <p:nvPr/>
        </p:nvGrpSpPr>
        <p:grpSpPr bwMode="auto">
          <a:xfrm>
            <a:off x="2971800" y="2743200"/>
            <a:ext cx="1549400" cy="1447800"/>
            <a:chOff x="3344" y="3120"/>
            <a:chExt cx="976" cy="912"/>
          </a:xfrm>
        </p:grpSpPr>
        <p:sp>
          <p:nvSpPr>
            <p:cNvPr id="12342" name="Oval 84"/>
            <p:cNvSpPr>
              <a:spLocks noChangeArrowheads="1"/>
            </p:cNvSpPr>
            <p:nvPr/>
          </p:nvSpPr>
          <p:spPr bwMode="auto">
            <a:xfrm>
              <a:off x="3744" y="3120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2343" name="Oval 85"/>
            <p:cNvSpPr>
              <a:spLocks noChangeArrowheads="1"/>
            </p:cNvSpPr>
            <p:nvPr/>
          </p:nvSpPr>
          <p:spPr bwMode="auto">
            <a:xfrm>
              <a:off x="3344" y="347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2344" name="Oval 86"/>
            <p:cNvSpPr>
              <a:spLocks noChangeArrowheads="1"/>
            </p:cNvSpPr>
            <p:nvPr/>
          </p:nvSpPr>
          <p:spPr bwMode="auto">
            <a:xfrm>
              <a:off x="4112" y="347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2345" name="Line 87"/>
            <p:cNvSpPr>
              <a:spLocks noChangeShapeType="1"/>
            </p:cNvSpPr>
            <p:nvPr/>
          </p:nvSpPr>
          <p:spPr bwMode="auto">
            <a:xfrm>
              <a:off x="3904" y="3256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46" name="Line 88"/>
            <p:cNvSpPr>
              <a:spLocks noChangeShapeType="1"/>
            </p:cNvSpPr>
            <p:nvPr/>
          </p:nvSpPr>
          <p:spPr bwMode="auto">
            <a:xfrm flipH="1">
              <a:off x="3527" y="3261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47" name="Line 89"/>
            <p:cNvSpPr>
              <a:spLocks noChangeShapeType="1"/>
            </p:cNvSpPr>
            <p:nvPr/>
          </p:nvSpPr>
          <p:spPr bwMode="auto">
            <a:xfrm>
              <a:off x="3840" y="33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48" name="Oval 90"/>
            <p:cNvSpPr>
              <a:spLocks noChangeArrowheads="1"/>
            </p:cNvSpPr>
            <p:nvPr/>
          </p:nvSpPr>
          <p:spPr bwMode="auto">
            <a:xfrm>
              <a:off x="3744" y="3814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14</a:t>
              </a:r>
            </a:p>
          </p:txBody>
        </p:sp>
      </p:grpSp>
      <p:grpSp>
        <p:nvGrpSpPr>
          <p:cNvPr id="12322" name="Group 91"/>
          <p:cNvGrpSpPr>
            <a:grpSpLocks/>
          </p:cNvGrpSpPr>
          <p:nvPr/>
        </p:nvGrpSpPr>
        <p:grpSpPr bwMode="auto">
          <a:xfrm>
            <a:off x="4343400" y="3435350"/>
            <a:ext cx="4075113" cy="2508250"/>
            <a:chOff x="3016" y="1842"/>
            <a:chExt cx="2567" cy="1580"/>
          </a:xfrm>
        </p:grpSpPr>
        <p:sp>
          <p:nvSpPr>
            <p:cNvPr id="12323" name="Oval 92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2324" name="Oval 93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2325" name="Line 94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6" name="Line 95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7" name="Oval 96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2328" name="Oval 97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8</a:t>
              </a:r>
            </a:p>
          </p:txBody>
        </p:sp>
        <p:sp>
          <p:nvSpPr>
            <p:cNvPr id="12329" name="Oval 98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14</a:t>
              </a:r>
            </a:p>
          </p:txBody>
        </p:sp>
        <p:sp>
          <p:nvSpPr>
            <p:cNvPr id="12330" name="Oval 99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15</a:t>
              </a:r>
            </a:p>
          </p:txBody>
        </p:sp>
        <p:sp>
          <p:nvSpPr>
            <p:cNvPr id="12331" name="Line 100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32" name="Oval 101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2333" name="Oval 102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2334" name="Line 103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35" name="Oval 104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2336" name="Line 105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37" name="Line 106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38" name="Line 107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39" name="Line 108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40" name="Line 109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41" name="Oval 110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4843463" cy="1143000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 es la especificación lógica del TDA ABB?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smtClean="0"/>
              <a:t>ELEMENTOS: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smtClean="0"/>
              <a:t>los elementos de un ABB son nodos.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smtClean="0"/>
              <a:t>Cada uno contiene información simple o estructurada y una clave única.</a:t>
            </a:r>
          </a:p>
          <a:p>
            <a:pPr>
              <a:lnSpc>
                <a:spcPct val="90000"/>
              </a:lnSpc>
            </a:pPr>
            <a:endParaRPr lang="es-ES" sz="2000" smtClean="0"/>
          </a:p>
          <a:p>
            <a:r>
              <a:rPr lang="es-ES" sz="2000" smtClean="0"/>
              <a:t>ESTRUCTURA: estructura jerárquica (exc. el árbol vacío). 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Hay un nodo raíz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Cada nodo excepto la raíz tiene un único padre y 0,1 o 2 hijos.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El hijo izquierdo tiene una clave menor que el padre.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El hijo derecho tiene una clave mayor que el padre.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El hijo izquierdo es la raíz del subárbol izquierdo donde todos los elementos son menores que el padre.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El hijo derecho es la raíz del subárbol derecho donde todos los elementos son mayores que el padre.</a:t>
            </a:r>
            <a:endParaRPr lang="es-ES" smtClean="0"/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5651500" y="500063"/>
            <a:ext cx="2992438" cy="1704975"/>
            <a:chOff x="3016" y="1842"/>
            <a:chExt cx="2567" cy="1580"/>
          </a:xfrm>
        </p:grpSpPr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4014" y="1842"/>
              <a:ext cx="228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7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4762" y="2358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13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V="1">
              <a:off x="3508" y="2024"/>
              <a:ext cx="541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H="1" flipV="1">
              <a:off x="4239" y="2024"/>
              <a:ext cx="542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016" y="2840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3696" y="2795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6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4384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9</a:t>
              </a: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4573" y="3187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10</a:t>
              </a:r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4564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5152" y="2771"/>
              <a:ext cx="208" cy="2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16</a:t>
              </a:r>
            </a:p>
          </p:txBody>
        </p:sp>
        <p:sp>
          <p:nvSpPr>
            <p:cNvPr id="13328" name="Oval 15"/>
            <p:cNvSpPr>
              <a:spLocks noChangeArrowheads="1"/>
            </p:cNvSpPr>
            <p:nvPr/>
          </p:nvSpPr>
          <p:spPr bwMode="auto">
            <a:xfrm>
              <a:off x="5375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19</a:t>
              </a:r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5333" y="2959"/>
              <a:ext cx="12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0" name="Oval 17"/>
            <p:cNvSpPr>
              <a:spLocks noChangeArrowheads="1"/>
            </p:cNvSpPr>
            <p:nvPr/>
          </p:nvSpPr>
          <p:spPr bwMode="auto">
            <a:xfrm>
              <a:off x="3351" y="2349"/>
              <a:ext cx="209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4</a:t>
              </a:r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4944" y="2549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 flipH="1">
              <a:off x="4567" y="2554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 flipH="1">
              <a:off x="3128" y="2555"/>
              <a:ext cx="225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3527" y="2550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3198" y="3022"/>
              <a:ext cx="224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6" name="Oval 23"/>
            <p:cNvSpPr>
              <a:spLocks noChangeArrowheads="1"/>
            </p:cNvSpPr>
            <p:nvPr/>
          </p:nvSpPr>
          <p:spPr bwMode="auto">
            <a:xfrm>
              <a:off x="3307" y="3203"/>
              <a:ext cx="208" cy="2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de la especificación lógica del ABB?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dirty="0" smtClean="0"/>
              <a:t>CREAR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Utilidad: crea o inicializa un árbol.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Entradas: no hace falta.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Salidas: el árbol inicializado.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Precondición: ninguna.</a:t>
            </a:r>
          </a:p>
          <a:p>
            <a:pPr lvl="1">
              <a:lnSpc>
                <a:spcPct val="90000"/>
              </a:lnSpc>
            </a:pPr>
            <a:r>
              <a:rPr lang="es-ES" sz="1800" dirty="0" err="1" smtClean="0"/>
              <a:t>Postcondición</a:t>
            </a:r>
            <a:r>
              <a:rPr lang="es-ES" sz="1800" dirty="0" smtClean="0"/>
              <a:t>: el árbol </a:t>
            </a:r>
            <a:r>
              <a:rPr lang="es-ES" sz="1800" dirty="0" err="1" smtClean="0"/>
              <a:t>est</a:t>
            </a:r>
            <a:r>
              <a:rPr lang="en-US" sz="1800" dirty="0" smtClean="0"/>
              <a:t>á</a:t>
            </a:r>
            <a:r>
              <a:rPr lang="es-ES" sz="1800" dirty="0" smtClean="0"/>
              <a:t> inicializado (sin elementos).</a:t>
            </a:r>
          </a:p>
          <a:p>
            <a:pPr>
              <a:lnSpc>
                <a:spcPct val="90000"/>
              </a:lnSpc>
            </a:pPr>
            <a:endParaRPr lang="es-ES" sz="2000" dirty="0" smtClean="0"/>
          </a:p>
          <a:p>
            <a:pPr>
              <a:lnSpc>
                <a:spcPct val="90000"/>
              </a:lnSpc>
            </a:pPr>
            <a:r>
              <a:rPr lang="es-ES" sz="2000" dirty="0" smtClean="0"/>
              <a:t>BUSCAR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Utilidad: busca un elemento dentro del árbol ABB.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Entradas: el árbol donde va a buscar y el elemento (valor) por localizar.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Salidas: retorna falso si la clave no se encuentra en el árbol o verdadero si encontró la clave y una referencia P almacena la posición dentro del árbol donde </a:t>
            </a:r>
            <a:r>
              <a:rPr lang="es-ES" sz="1800" dirty="0" err="1" smtClean="0"/>
              <a:t>est</a:t>
            </a:r>
            <a:r>
              <a:rPr lang="en-US" sz="1800" dirty="0" smtClean="0"/>
              <a:t>á</a:t>
            </a:r>
            <a:r>
              <a:rPr lang="es-ES" sz="1800" dirty="0" smtClean="0"/>
              <a:t> la clave.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Precondición: existe el árbol ABB.</a:t>
            </a:r>
          </a:p>
          <a:p>
            <a:pPr lvl="1">
              <a:lnSpc>
                <a:spcPct val="90000"/>
              </a:lnSpc>
            </a:pPr>
            <a:r>
              <a:rPr lang="es-ES" sz="1800" dirty="0" err="1" smtClean="0"/>
              <a:t>Postcondición</a:t>
            </a:r>
            <a:r>
              <a:rPr lang="es-ES" sz="1800" dirty="0" smtClean="0"/>
              <a:t>: ninguna.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2895600" y="6245225"/>
            <a:ext cx="34290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_tradnl" smtClean="0">
                <a:latin typeface="Verdana" charset="0"/>
                <a:ea typeface="ＭＳ Ｐゴシック" charset="-128"/>
              </a:rPr>
              <a:t>ABB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r>
              <a:rPr lang="es-ES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¿Cuáles son las operaciones de la especificación lógica del ABB?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1800" dirty="0" smtClean="0"/>
              <a:t>INSERTAR</a:t>
            </a:r>
          </a:p>
          <a:p>
            <a:pPr lvl="1">
              <a:lnSpc>
                <a:spcPct val="90000"/>
              </a:lnSpc>
            </a:pPr>
            <a:endParaRPr lang="es-ES" sz="1400" dirty="0" smtClean="0"/>
          </a:p>
          <a:p>
            <a:pPr lvl="1">
              <a:lnSpc>
                <a:spcPct val="90000"/>
              </a:lnSpc>
            </a:pPr>
            <a:r>
              <a:rPr lang="es-ES" sz="1400" dirty="0" smtClean="0"/>
              <a:t>Utilidad: inserta un nuevo elemento dentro del árbol ABB.</a:t>
            </a:r>
          </a:p>
          <a:p>
            <a:pPr lvl="1">
              <a:lnSpc>
                <a:spcPct val="90000"/>
              </a:lnSpc>
            </a:pPr>
            <a:r>
              <a:rPr lang="es-ES" sz="1400" dirty="0" smtClean="0"/>
              <a:t>Entradas: el árbol donde va a insertar el elemento y el elemento (valor) por insertar.</a:t>
            </a:r>
          </a:p>
          <a:p>
            <a:pPr lvl="1">
              <a:lnSpc>
                <a:spcPct val="90000"/>
              </a:lnSpc>
            </a:pPr>
            <a:r>
              <a:rPr lang="es-ES" sz="1400" dirty="0" smtClean="0"/>
              <a:t>Salidas: el árbol tiene un nuevo elemento insertado como hoja en la posición que le corresponda, según su valor.</a:t>
            </a:r>
          </a:p>
          <a:p>
            <a:pPr lvl="1">
              <a:lnSpc>
                <a:spcPct val="90000"/>
              </a:lnSpc>
            </a:pPr>
            <a:r>
              <a:rPr lang="es-ES" sz="1400" dirty="0" smtClean="0"/>
              <a:t>Precondición: existe el árbol ABB.</a:t>
            </a:r>
          </a:p>
          <a:p>
            <a:pPr lvl="1">
              <a:lnSpc>
                <a:spcPct val="90000"/>
              </a:lnSpc>
            </a:pPr>
            <a:r>
              <a:rPr lang="es-ES" sz="1400" dirty="0" err="1" smtClean="0"/>
              <a:t>Postcondición</a:t>
            </a:r>
            <a:r>
              <a:rPr lang="es-ES" sz="1400" dirty="0" smtClean="0"/>
              <a:t>: el árbol ABB contiene al elemento insertado como una hoja.</a:t>
            </a:r>
          </a:p>
          <a:p>
            <a:pPr lvl="1">
              <a:lnSpc>
                <a:spcPct val="90000"/>
              </a:lnSpc>
            </a:pPr>
            <a:endParaRPr lang="es-ES" sz="1400" dirty="0" smtClean="0"/>
          </a:p>
          <a:p>
            <a:pPr>
              <a:lnSpc>
                <a:spcPct val="90000"/>
              </a:lnSpc>
            </a:pPr>
            <a:r>
              <a:rPr lang="es-ES" sz="1600" b="1" dirty="0" smtClean="0"/>
              <a:t>BORRAR</a:t>
            </a:r>
          </a:p>
          <a:p>
            <a:pPr lvl="1">
              <a:lnSpc>
                <a:spcPct val="90000"/>
              </a:lnSpc>
            </a:pPr>
            <a:endParaRPr lang="es-ES" sz="1400" dirty="0" smtClean="0"/>
          </a:p>
          <a:p>
            <a:pPr lvl="1">
              <a:lnSpc>
                <a:spcPct val="90000"/>
              </a:lnSpc>
            </a:pPr>
            <a:r>
              <a:rPr lang="es-ES" sz="1400" dirty="0" smtClean="0"/>
              <a:t>Utilidad: elimina un elemento del árbol.</a:t>
            </a:r>
          </a:p>
          <a:p>
            <a:pPr lvl="1">
              <a:lnSpc>
                <a:spcPct val="90000"/>
              </a:lnSpc>
            </a:pPr>
            <a:r>
              <a:rPr lang="es-ES" sz="1400" dirty="0" smtClean="0"/>
              <a:t>Entradas: el árbol ABB donde va a eliminar el elemento y el elemento (valor) por borrar.</a:t>
            </a:r>
          </a:p>
          <a:p>
            <a:pPr lvl="1">
              <a:lnSpc>
                <a:spcPct val="90000"/>
              </a:lnSpc>
            </a:pPr>
            <a:r>
              <a:rPr lang="es-ES" sz="1400" dirty="0" smtClean="0"/>
              <a:t>Salidas: retorna falso si la clave no </a:t>
            </a:r>
            <a:r>
              <a:rPr lang="es-ES" sz="1400" dirty="0" err="1" smtClean="0"/>
              <a:t>est</a:t>
            </a:r>
            <a:r>
              <a:rPr lang="en-US" sz="1400" dirty="0" smtClean="0"/>
              <a:t>á</a:t>
            </a:r>
            <a:r>
              <a:rPr lang="es-ES" sz="1400" dirty="0" smtClean="0"/>
              <a:t>, retorna verdadero si encontró la clave y la pudo eliminar y el árbol queda modificado.</a:t>
            </a:r>
          </a:p>
          <a:p>
            <a:pPr lvl="1">
              <a:lnSpc>
                <a:spcPct val="90000"/>
              </a:lnSpc>
            </a:pPr>
            <a:r>
              <a:rPr lang="es-ES" sz="1400" dirty="0" smtClean="0"/>
              <a:t>Precondición: existe el árbol ABB.</a:t>
            </a:r>
          </a:p>
          <a:p>
            <a:pPr lvl="1">
              <a:lnSpc>
                <a:spcPct val="90000"/>
              </a:lnSpc>
            </a:pPr>
            <a:r>
              <a:rPr lang="es-ES" sz="1400" dirty="0" err="1" smtClean="0"/>
              <a:t>Postcondición</a:t>
            </a:r>
            <a:r>
              <a:rPr lang="es-ES" sz="1400" dirty="0" smtClean="0"/>
              <a:t>: el árbol ABB contiene un elemento menos.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3593</TotalTime>
  <Words>2532</Words>
  <Application>Microsoft Office PowerPoint</Application>
  <PresentationFormat>Presentación en pantalla (4:3)</PresentationFormat>
  <Paragraphs>919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Aspecto</vt:lpstr>
      <vt:lpstr>Árboles de Búsqueda Binaria</vt:lpstr>
      <vt:lpstr>Objetivos</vt:lpstr>
      <vt:lpstr>¿Cómo se relaciona el problema de la búsqueda con los árboles?</vt:lpstr>
      <vt:lpstr>¿Qué es un árbol de búsqueda binaria?</vt:lpstr>
      <vt:lpstr>¿Qué es un árbol de búsqueda binaria?</vt:lpstr>
      <vt:lpstr>¿Cuáles son ABB?</vt:lpstr>
      <vt:lpstr>¿Cuál es la especificación lógica del TDA ABB?</vt:lpstr>
      <vt:lpstr>¿Cuáles son las operaciones de la especificación lógica del ABB? </vt:lpstr>
      <vt:lpstr>¿Cuáles son las operaciones de la especificación lógica del ABB? </vt:lpstr>
      <vt:lpstr>¿Cuáles son las operaciones de la especificación lógica del ABB? </vt:lpstr>
      <vt:lpstr>¿Cómo se realiza la búsqueda en un ABB?</vt:lpstr>
      <vt:lpstr>¿Por qué y cuándo es eficiente la búsqueda en un ABB?</vt:lpstr>
      <vt:lpstr>¿Cómo implementar la clase ABB?</vt:lpstr>
      <vt:lpstr>¿Cómo implementar la clase ABB?</vt:lpstr>
      <vt:lpstr>¿Cómo se representa físicamente un ABB?</vt:lpstr>
      <vt:lpstr>¿Cómo implementar la clase CABB?</vt:lpstr>
      <vt:lpstr>¿Cómo implementar la clase CABB?</vt:lpstr>
      <vt:lpstr>¿Cómo implementar la búsqueda recursiva?</vt:lpstr>
      <vt:lpstr>¿Cómo implementar la búsqueda recursiva?</vt:lpstr>
      <vt:lpstr>¿Cómo implementar la búsqueda iterativa?</vt:lpstr>
      <vt:lpstr>¿Cómo se realiza la inserción de un elemento en un ABB?</vt:lpstr>
      <vt:lpstr>¿Cómo se realiza la eliminación de un elemento en un ABB?</vt:lpstr>
      <vt:lpstr>¿Cómo se realiza la eliminación de un elemento en un ABB?</vt:lpstr>
      <vt:lpstr>¿Cómo se realiza la eliminación de un elemento en un ABB?</vt:lpstr>
      <vt:lpstr>¿Cómo se realiza la eliminación de un elemento en un ABB?</vt:lpstr>
      <vt:lpstr>Localizar el nodo a borrar y su padre</vt:lpstr>
      <vt:lpstr>¿Cómo implementar el borrado en un ABB?</vt:lpstr>
      <vt:lpstr>¿Cómo se realiza la eliminación de un elemento de grado 2 en un ABB?</vt:lpstr>
      <vt:lpstr>¿Cómo implementar el borrado de un nodo de grado 2 en un ABB?</vt:lpstr>
      <vt:lpstr>¿Cómo implementar el borrado de un nodo de grado 2 en un ABB?</vt:lpstr>
      <vt:lpstr>Conclusiones: ¿Qué ventajas ofrece un ABB sobre el algoritmo de la búsqueda binaria?</vt:lpstr>
      <vt:lpstr>¿Qué aplicaciones tiene un ABB?</vt:lpstr>
    </vt:vector>
  </TitlesOfParts>
  <Company>CVC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</cp:lastModifiedBy>
  <cp:revision>208</cp:revision>
  <dcterms:created xsi:type="dcterms:W3CDTF">2005-02-06T13:04:10Z</dcterms:created>
  <dcterms:modified xsi:type="dcterms:W3CDTF">2013-04-15T22:56:55Z</dcterms:modified>
</cp:coreProperties>
</file>