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260" r:id="rId5"/>
    <p:sldId id="261" r:id="rId6"/>
    <p:sldId id="265" r:id="rId7"/>
    <p:sldId id="300" r:id="rId8"/>
    <p:sldId id="301" r:id="rId9"/>
    <p:sldId id="262" r:id="rId10"/>
    <p:sldId id="263" r:id="rId11"/>
    <p:sldId id="264" r:id="rId12"/>
    <p:sldId id="298" r:id="rId13"/>
    <p:sldId id="269" r:id="rId14"/>
    <p:sldId id="270" r:id="rId15"/>
    <p:sldId id="299" r:id="rId16"/>
    <p:sldId id="271" r:id="rId17"/>
    <p:sldId id="274" r:id="rId18"/>
    <p:sldId id="267" r:id="rId19"/>
    <p:sldId id="266" r:id="rId20"/>
    <p:sldId id="268" r:id="rId21"/>
    <p:sldId id="275" r:id="rId22"/>
    <p:sldId id="302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 type="screen4x3"/>
  <p:notesSz cx="7099300" cy="10234613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9966FF"/>
    <a:srgbClr val="0000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DACB4-9EC8-4B34-A169-932D69E754B5}" type="datetime1">
              <a:rPr lang="es-ES_tradnl"/>
              <a:pPr/>
              <a:t>26/04/2012</a:t>
            </a:fld>
            <a:endParaRPr lang="es-ES_tradnl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46718D-BC0E-4C22-AFB2-891308576B09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A109F5-ABC5-44B9-B86B-C134A22407B8}" type="datetime1">
              <a:rPr lang="es-ES_tradnl"/>
              <a:pPr/>
              <a:t>26/04/2012</a:t>
            </a:fld>
            <a:endParaRPr lang="es-ES_tradnl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B7F150-64C0-45D3-B0F1-FA2F0E2BE6C3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8E31E-70DC-40C7-861F-55E09EFF5AE4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1638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BB3DB-259A-4178-AA09-7F5A339492FD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3072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36E40-D92A-489B-BE4A-F1567F5CB7CA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3277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9C91C-0648-419C-9449-05AB152A1364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3482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A48AF0-061C-4676-82D3-83493F8C9A1A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3686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C4AB7-C074-45D5-8D4D-5C394910CD73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3891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53A280-E7AD-459D-93D5-B247D63A0841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4096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73EF-057E-4102-8F09-34B830B49FFF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4301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B01E3-71C5-42B2-9578-11957EACC645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4506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829369-552C-45A8-8664-FE2AC67CB184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4710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858EF-4DAB-4DF2-A75B-1915B6BFD96D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4915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DA7BC-2FD1-4BF3-8219-33345FEA48C0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1843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5BED5-56D4-459A-A79B-8B6DF1B35F1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5120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D3A99-F39B-4A22-9980-988FF7248A3F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5325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F4836-0D81-47D0-9677-E52ED33EB865}" type="slidenum">
              <a:rPr lang="es-ES_tradnl"/>
              <a:pPr/>
              <a:t>23</a:t>
            </a:fld>
            <a:endParaRPr lang="es-ES_tradnl"/>
          </a:p>
        </p:txBody>
      </p:sp>
      <p:sp>
        <p:nvSpPr>
          <p:cNvPr id="5530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3EB92-3DDE-4842-909C-0F2A5040A09F}" type="slidenum">
              <a:rPr lang="es-ES_tradnl"/>
              <a:pPr/>
              <a:t>24</a:t>
            </a:fld>
            <a:endParaRPr lang="es-ES_tradnl"/>
          </a:p>
        </p:txBody>
      </p:sp>
      <p:sp>
        <p:nvSpPr>
          <p:cNvPr id="5734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313B7-4CA6-476E-8FC5-02E71DB058E6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5939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B6AEA-490D-4364-BD02-B514883A6F93}" type="slidenum">
              <a:rPr lang="es-ES_tradnl"/>
              <a:pPr/>
              <a:t>26</a:t>
            </a:fld>
            <a:endParaRPr lang="es-ES_tradnl"/>
          </a:p>
        </p:txBody>
      </p:sp>
      <p:sp>
        <p:nvSpPr>
          <p:cNvPr id="6144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1A325-9450-473B-85CE-CB464998A495}" type="slidenum">
              <a:rPr lang="es-ES_tradnl"/>
              <a:pPr/>
              <a:t>27</a:t>
            </a:fld>
            <a:endParaRPr lang="es-ES_tradnl"/>
          </a:p>
        </p:txBody>
      </p:sp>
      <p:sp>
        <p:nvSpPr>
          <p:cNvPr id="6349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F1169F-155F-461C-9D43-FFF1629664FE}" type="slidenum">
              <a:rPr lang="es-ES_tradnl"/>
              <a:pPr/>
              <a:t>28</a:t>
            </a:fld>
            <a:endParaRPr lang="es-ES_tradnl"/>
          </a:p>
        </p:txBody>
      </p:sp>
      <p:sp>
        <p:nvSpPr>
          <p:cNvPr id="6554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AB5E3-75A7-43BA-917E-63BCF382A240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6758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25E20-20C4-470A-B82C-27A9412363ED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6963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C03718-E0CC-4C80-84EE-2810144A115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2048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1858C-5A56-4D8A-B762-2F7D1C5E3D64}" type="slidenum">
              <a:rPr lang="es-ES_tradnl"/>
              <a:pPr/>
              <a:t>31</a:t>
            </a:fld>
            <a:endParaRPr lang="es-ES_tradnl"/>
          </a:p>
        </p:txBody>
      </p:sp>
      <p:sp>
        <p:nvSpPr>
          <p:cNvPr id="7168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8390C8-ED0B-4E26-A884-3B42E7168CCE}" type="slidenum">
              <a:rPr lang="es-ES_tradnl"/>
              <a:pPr/>
              <a:t>32</a:t>
            </a:fld>
            <a:endParaRPr lang="es-ES_tradnl"/>
          </a:p>
        </p:txBody>
      </p:sp>
      <p:sp>
        <p:nvSpPr>
          <p:cNvPr id="7373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B54CDB-CF2A-4D43-A0FE-2A0631A1EE8C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7578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EEF03-2007-4D37-9417-40A09F66C8D9}" type="slidenum">
              <a:rPr lang="es-ES_tradnl"/>
              <a:pPr/>
              <a:t>34</a:t>
            </a:fld>
            <a:endParaRPr lang="es-ES_tradnl"/>
          </a:p>
        </p:txBody>
      </p:sp>
      <p:sp>
        <p:nvSpPr>
          <p:cNvPr id="7782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C54BAD-04DB-48EA-B690-689140E2C29B}" type="slidenum">
              <a:rPr lang="es-ES_tradnl"/>
              <a:pPr/>
              <a:t>35</a:t>
            </a:fld>
            <a:endParaRPr lang="es-ES_tradnl"/>
          </a:p>
        </p:txBody>
      </p:sp>
      <p:sp>
        <p:nvSpPr>
          <p:cNvPr id="7987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51352F-3D1E-4456-A272-FE81578B9D50}" type="slidenum">
              <a:rPr lang="es-ES_tradnl"/>
              <a:pPr/>
              <a:t>36</a:t>
            </a:fld>
            <a:endParaRPr lang="es-ES_tradnl"/>
          </a:p>
        </p:txBody>
      </p:sp>
      <p:sp>
        <p:nvSpPr>
          <p:cNvPr id="8192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E70AE-9BC6-469C-A086-3F76AC1BBB3D}" type="slidenum">
              <a:rPr lang="es-ES_tradnl"/>
              <a:pPr/>
              <a:t>37</a:t>
            </a:fld>
            <a:endParaRPr lang="es-ES_tradnl"/>
          </a:p>
        </p:txBody>
      </p:sp>
      <p:sp>
        <p:nvSpPr>
          <p:cNvPr id="8397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E3FAB-45A6-43C8-9D42-4130160F21FD}" type="slidenum">
              <a:rPr lang="es-ES_tradnl"/>
              <a:pPr/>
              <a:t>38</a:t>
            </a:fld>
            <a:endParaRPr lang="es-ES_tradnl"/>
          </a:p>
        </p:txBody>
      </p:sp>
      <p:sp>
        <p:nvSpPr>
          <p:cNvPr id="8602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C25EA-6561-420B-B4BD-93272270CA16}" type="slidenum">
              <a:rPr lang="es-ES_tradnl"/>
              <a:pPr/>
              <a:t>39</a:t>
            </a:fld>
            <a:endParaRPr lang="es-ES_tradnl"/>
          </a:p>
        </p:txBody>
      </p:sp>
      <p:sp>
        <p:nvSpPr>
          <p:cNvPr id="8806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901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018B2-391C-4D7A-A825-731FDE7DFAE5}" type="slidenum">
              <a:rPr lang="es-ES_tradnl"/>
              <a:pPr/>
              <a:t>40</a:t>
            </a:fld>
            <a:endParaRPr lang="es-ES_tradnl"/>
          </a:p>
        </p:txBody>
      </p:sp>
      <p:sp>
        <p:nvSpPr>
          <p:cNvPr id="9011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78589-7E98-4670-8B37-E9BB48F511F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2253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921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8DC3A-1C62-403D-9B95-9176B674B055}" type="slidenum">
              <a:rPr lang="es-ES_tradnl"/>
              <a:pPr/>
              <a:t>41</a:t>
            </a:fld>
            <a:endParaRPr lang="es-ES_tradnl"/>
          </a:p>
        </p:txBody>
      </p:sp>
      <p:sp>
        <p:nvSpPr>
          <p:cNvPr id="9216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47253-6484-4BDB-A82E-E7AF3987A336}" type="slidenum">
              <a:rPr lang="es-ES_tradnl"/>
              <a:pPr/>
              <a:t>42</a:t>
            </a:fld>
            <a:endParaRPr lang="es-ES_tradnl"/>
          </a:p>
        </p:txBody>
      </p:sp>
      <p:sp>
        <p:nvSpPr>
          <p:cNvPr id="9421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CEF119-5E80-4B18-A4AD-F0089ED6075F}" type="slidenum">
              <a:rPr lang="es-ES_tradnl"/>
              <a:pPr/>
              <a:t>43</a:t>
            </a:fld>
            <a:endParaRPr lang="es-ES_tradnl"/>
          </a:p>
        </p:txBody>
      </p:sp>
      <p:sp>
        <p:nvSpPr>
          <p:cNvPr id="9626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983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C1771-F483-49EF-AD44-A1BE7EFBFEB0}" type="slidenum">
              <a:rPr lang="es-ES_tradnl"/>
              <a:pPr/>
              <a:t>44</a:t>
            </a:fld>
            <a:endParaRPr lang="es-ES_tradnl"/>
          </a:p>
        </p:txBody>
      </p:sp>
      <p:sp>
        <p:nvSpPr>
          <p:cNvPr id="9830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EE135-DF05-49CC-A6E7-6C8D535DB7A5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2458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6EE94-E87D-41A2-B935-11C3CE0F3325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2662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6EE94-E87D-41A2-B935-11C3CE0F3325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2662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6EE94-E87D-41A2-B935-11C3CE0F3325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2662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4838A-7EE8-49BE-8BB7-9239EAA99B88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2867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27465-741A-4AEF-B113-E2EA68603BA8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CC93D-4A28-4C56-BF24-BE24B084B69D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3A0BA-C0AA-42E6-B671-F31306B2B533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 txBox="1">
            <a:spLocks/>
          </p:cNvSpPr>
          <p:nvPr userDrawn="1"/>
        </p:nvSpPr>
        <p:spPr>
          <a:xfrm>
            <a:off x="6072188" y="6000750"/>
            <a:ext cx="2286000" cy="365125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Petia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Ivanova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Radeva</a:t>
            </a:r>
            <a:endParaRPr lang="es-ES_tradnl" sz="1000" dirty="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428604"/>
            <a:ext cx="8183880" cy="105156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3DCE5-5CDD-495D-936E-C7D4C167408B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D7CEB-1545-4493-A74C-A63B65392A1A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F86C5-0CEE-4DD8-B007-80643EF7E798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7544F-F10B-48B3-AFD5-79225FC190A1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A0AB7-7BE2-4BB1-91FB-8C47D4A4C1A3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E4D87-50F3-4C66-85DA-B39A1CD0536C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5 Redondear rectángulo de esquina sencilla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21A56-43C9-483A-AFD3-B47BD818368B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31" name="3 Marcador de texto"/>
          <p:cNvSpPr>
            <a:spLocks noGrp="1"/>
          </p:cNvSpPr>
          <p:nvPr>
            <p:ph type="body" idx="1"/>
          </p:nvPr>
        </p:nvSpPr>
        <p:spPr bwMode="auto">
          <a:xfrm>
            <a:off x="500063" y="1643063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A7A399"/>
                </a:solidFill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</a:defRPr>
            </a:lvl1pPr>
          </a:lstStyle>
          <a:p>
            <a:fld id="{98AD1DA5-6F15-478A-9AC4-962D8CA896A0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5" r:id="rId4"/>
    <p:sldLayoutId id="2147483994" r:id="rId5"/>
    <p:sldLayoutId id="2147483993" r:id="rId6"/>
    <p:sldLayoutId id="2147483999" r:id="rId7"/>
    <p:sldLayoutId id="2147483992" r:id="rId8"/>
    <p:sldLayoutId id="2147484000" r:id="rId9"/>
    <p:sldLayoutId id="2147483991" r:id="rId10"/>
    <p:sldLayoutId id="214748399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n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9pPr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charset="0"/>
        <a:buChar char="◦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charset="0"/>
        <a:buChar char="◦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charset="2"/>
        <a:buChar char="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15363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1536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76F60B-4D9A-4C61-8106-74AEF2A04789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r>
              <a:rPr lang="en-US" smtClean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Heaps</a:t>
            </a:r>
            <a:endParaRPr lang="es-ES_tradnl" smtClean="0">
              <a:solidFill>
                <a:srgbClr val="FF8D3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endParaRPr lang="es-ES_tradnl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2969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CE9AACD-BDD0-4818-8557-479AB0C45D61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715375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¿Cuáles son las operaciones básicas de un heap?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mtClean="0"/>
              <a:t>CREATEHEAP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Entrada: Ninguna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Salida: El árbol heap creado.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Precondición: Ninguna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Postcondición: El árbol heap creado sin elementos.</a:t>
            </a:r>
          </a:p>
          <a:p>
            <a:pPr lvl="1">
              <a:lnSpc>
                <a:spcPct val="80000"/>
              </a:lnSpc>
            </a:pPr>
            <a:endParaRPr lang="es-ES" smtClean="0"/>
          </a:p>
          <a:p>
            <a:pPr>
              <a:lnSpc>
                <a:spcPct val="80000"/>
              </a:lnSpc>
            </a:pPr>
            <a:r>
              <a:rPr lang="es-ES" smtClean="0"/>
              <a:t>CONVERTHEAP </a:t>
            </a:r>
          </a:p>
          <a:p>
            <a:pPr>
              <a:lnSpc>
                <a:spcPct val="80000"/>
              </a:lnSpc>
            </a:pPr>
            <a:endParaRPr lang="es-ES" smtClean="0"/>
          </a:p>
          <a:p>
            <a:pPr lvl="1">
              <a:lnSpc>
                <a:spcPct val="80000"/>
              </a:lnSpc>
            </a:pPr>
            <a:r>
              <a:rPr lang="es-ES" smtClean="0"/>
              <a:t>Entrada: Una lista de N elementos.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Salida: El árbol heap de N elementos creado en base en la lista dada.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Precondición: Ninguna.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Postcondición: El árbol heap de N elementos creado.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mtClean="0"/>
          </a:p>
          <a:p>
            <a:pPr lvl="1">
              <a:lnSpc>
                <a:spcPct val="80000"/>
              </a:lnSpc>
            </a:pPr>
            <a:endParaRPr lang="es-ES" smtClean="0"/>
          </a:p>
        </p:txBody>
      </p:sp>
      <p:grpSp>
        <p:nvGrpSpPr>
          <p:cNvPr id="29703" name="Group 5"/>
          <p:cNvGrpSpPr>
            <a:grpSpLocks/>
          </p:cNvGrpSpPr>
          <p:nvPr/>
        </p:nvGrpSpPr>
        <p:grpSpPr bwMode="auto">
          <a:xfrm>
            <a:off x="6516688" y="1773238"/>
            <a:ext cx="2089150" cy="1223962"/>
            <a:chOff x="4014" y="901"/>
            <a:chExt cx="1198" cy="543"/>
          </a:xfrm>
        </p:grpSpPr>
        <p:sp>
          <p:nvSpPr>
            <p:cNvPr id="29704" name="Oval 6"/>
            <p:cNvSpPr>
              <a:spLocks noChangeArrowheads="1"/>
            </p:cNvSpPr>
            <p:nvPr/>
          </p:nvSpPr>
          <p:spPr bwMode="auto">
            <a:xfrm>
              <a:off x="4585" y="901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1</a:t>
              </a:r>
            </a:p>
          </p:txBody>
        </p:sp>
        <p:sp>
          <p:nvSpPr>
            <p:cNvPr id="29705" name="Oval 7"/>
            <p:cNvSpPr>
              <a:spLocks noChangeArrowheads="1"/>
            </p:cNvSpPr>
            <p:nvPr/>
          </p:nvSpPr>
          <p:spPr bwMode="auto">
            <a:xfrm>
              <a:off x="4236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3</a:t>
              </a:r>
            </a:p>
          </p:txBody>
        </p:sp>
        <p:sp>
          <p:nvSpPr>
            <p:cNvPr id="29706" name="Oval 8"/>
            <p:cNvSpPr>
              <a:spLocks noChangeArrowheads="1"/>
            </p:cNvSpPr>
            <p:nvPr/>
          </p:nvSpPr>
          <p:spPr bwMode="auto">
            <a:xfrm>
              <a:off x="4122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5</a:t>
              </a:r>
            </a:p>
          </p:txBody>
        </p:sp>
        <p:sp>
          <p:nvSpPr>
            <p:cNvPr id="29707" name="Oval 9"/>
            <p:cNvSpPr>
              <a:spLocks noChangeArrowheads="1"/>
            </p:cNvSpPr>
            <p:nvPr/>
          </p:nvSpPr>
          <p:spPr bwMode="auto">
            <a:xfrm>
              <a:off x="432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8</a:t>
              </a:r>
            </a:p>
          </p:txBody>
        </p:sp>
        <p:sp>
          <p:nvSpPr>
            <p:cNvPr id="29708" name="Oval 10"/>
            <p:cNvSpPr>
              <a:spLocks noChangeArrowheads="1"/>
            </p:cNvSpPr>
            <p:nvPr/>
          </p:nvSpPr>
          <p:spPr bwMode="auto">
            <a:xfrm>
              <a:off x="4939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6</a:t>
              </a:r>
            </a:p>
          </p:txBody>
        </p:sp>
        <p:sp>
          <p:nvSpPr>
            <p:cNvPr id="29709" name="Oval 11"/>
            <p:cNvSpPr>
              <a:spLocks noChangeArrowheads="1"/>
            </p:cNvSpPr>
            <p:nvPr/>
          </p:nvSpPr>
          <p:spPr bwMode="auto">
            <a:xfrm>
              <a:off x="5109" y="1216"/>
              <a:ext cx="103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11</a:t>
              </a:r>
            </a:p>
          </p:txBody>
        </p:sp>
        <p:sp>
          <p:nvSpPr>
            <p:cNvPr id="29710" name="Oval 12"/>
            <p:cNvSpPr>
              <a:spLocks noChangeArrowheads="1"/>
            </p:cNvSpPr>
            <p:nvPr/>
          </p:nvSpPr>
          <p:spPr bwMode="auto">
            <a:xfrm>
              <a:off x="493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17</a:t>
              </a:r>
            </a:p>
          </p:txBody>
        </p:sp>
        <p:sp>
          <p:nvSpPr>
            <p:cNvPr id="29711" name="Oval 13"/>
            <p:cNvSpPr>
              <a:spLocks noChangeArrowheads="1"/>
            </p:cNvSpPr>
            <p:nvPr/>
          </p:nvSpPr>
          <p:spPr bwMode="auto">
            <a:xfrm>
              <a:off x="4212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9</a:t>
              </a:r>
            </a:p>
          </p:txBody>
        </p:sp>
        <p:sp>
          <p:nvSpPr>
            <p:cNvPr id="29712" name="Oval 14"/>
            <p:cNvSpPr>
              <a:spLocks noChangeArrowheads="1"/>
            </p:cNvSpPr>
            <p:nvPr/>
          </p:nvSpPr>
          <p:spPr bwMode="auto">
            <a:xfrm>
              <a:off x="4014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7</a:t>
              </a:r>
            </a:p>
          </p:txBody>
        </p:sp>
        <p:sp>
          <p:nvSpPr>
            <p:cNvPr id="29713" name="Line 15"/>
            <p:cNvSpPr>
              <a:spLocks noChangeShapeType="1"/>
            </p:cNvSpPr>
            <p:nvPr/>
          </p:nvSpPr>
          <p:spPr bwMode="auto">
            <a:xfrm flipV="1">
              <a:off x="4325" y="957"/>
              <a:ext cx="265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4" name="Line 16"/>
            <p:cNvSpPr>
              <a:spLocks noChangeShapeType="1"/>
            </p:cNvSpPr>
            <p:nvPr/>
          </p:nvSpPr>
          <p:spPr bwMode="auto">
            <a:xfrm>
              <a:off x="4684" y="957"/>
              <a:ext cx="259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5" name="Line 17"/>
            <p:cNvSpPr>
              <a:spLocks noChangeShapeType="1"/>
            </p:cNvSpPr>
            <p:nvPr/>
          </p:nvSpPr>
          <p:spPr bwMode="auto">
            <a:xfrm flipH="1">
              <a:off x="4187" y="113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6" name="Line 18"/>
            <p:cNvSpPr>
              <a:spLocks noChangeShapeType="1"/>
            </p:cNvSpPr>
            <p:nvPr/>
          </p:nvSpPr>
          <p:spPr bwMode="auto">
            <a:xfrm flipH="1" flipV="1">
              <a:off x="4323" y="1137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7" name="Line 19"/>
            <p:cNvSpPr>
              <a:spLocks noChangeShapeType="1"/>
            </p:cNvSpPr>
            <p:nvPr/>
          </p:nvSpPr>
          <p:spPr bwMode="auto">
            <a:xfrm flipH="1">
              <a:off x="4081" y="1288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8" name="Line 20"/>
            <p:cNvSpPr>
              <a:spLocks noChangeShapeType="1"/>
            </p:cNvSpPr>
            <p:nvPr/>
          </p:nvSpPr>
          <p:spPr bwMode="auto">
            <a:xfrm flipH="1" flipV="1">
              <a:off x="4203" y="128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9" name="Line 21"/>
            <p:cNvSpPr>
              <a:spLocks noChangeShapeType="1"/>
            </p:cNvSpPr>
            <p:nvPr/>
          </p:nvSpPr>
          <p:spPr bwMode="auto">
            <a:xfrm flipH="1" flipV="1">
              <a:off x="5029" y="1136"/>
              <a:ext cx="97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0" name="Line 22"/>
            <p:cNvSpPr>
              <a:spLocks noChangeShapeType="1"/>
            </p:cNvSpPr>
            <p:nvPr/>
          </p:nvSpPr>
          <p:spPr bwMode="auto">
            <a:xfrm>
              <a:off x="4992" y="115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31747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31748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77A26E2-D207-457F-9492-37B8EE24E8D1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85010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¿Cuáles son las operaciones básicas de un heap?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346825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800" smtClean="0"/>
              <a:t>INSERT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s-ES" sz="1600" smtClean="0"/>
              <a:t>Entrada: Arbol heap sobre el que se realizará la inserción y el elemento nuevo a insertar.</a:t>
            </a:r>
          </a:p>
          <a:p>
            <a:pPr lvl="1">
              <a:lnSpc>
                <a:spcPct val="80000"/>
              </a:lnSpc>
            </a:pPr>
            <a:r>
              <a:rPr lang="es-ES" sz="1600" smtClean="0"/>
              <a:t>Salida: El árbol heap contiene un nuevo elemento </a:t>
            </a:r>
          </a:p>
          <a:p>
            <a:pPr lvl="1">
              <a:lnSpc>
                <a:spcPct val="80000"/>
              </a:lnSpc>
            </a:pPr>
            <a:r>
              <a:rPr lang="es-ES" sz="1600" smtClean="0"/>
              <a:t>Precondición: El árbol heap existe.</a:t>
            </a:r>
          </a:p>
          <a:p>
            <a:pPr lvl="1">
              <a:lnSpc>
                <a:spcPct val="80000"/>
              </a:lnSpc>
            </a:pPr>
            <a:r>
              <a:rPr lang="es-ES" sz="1600" smtClean="0"/>
              <a:t>Postcondición: El árbol heap tiene un nuevo elemento colocado de acuerdo con su prioridad.</a:t>
            </a:r>
          </a:p>
          <a:p>
            <a:pPr lvl="1">
              <a:lnSpc>
                <a:spcPct val="80000"/>
              </a:lnSpc>
            </a:pPr>
            <a:endParaRPr lang="es-ES" sz="1600" smtClean="0"/>
          </a:p>
          <a:p>
            <a:pPr>
              <a:lnSpc>
                <a:spcPct val="80000"/>
              </a:lnSpc>
            </a:pPr>
            <a:r>
              <a:rPr lang="es-ES" sz="1800" smtClean="0"/>
              <a:t>DELETE</a:t>
            </a:r>
          </a:p>
          <a:p>
            <a:pPr>
              <a:lnSpc>
                <a:spcPct val="80000"/>
              </a:lnSpc>
            </a:pPr>
            <a:endParaRPr lang="es-ES" sz="1800" smtClean="0"/>
          </a:p>
          <a:p>
            <a:pPr lvl="1">
              <a:lnSpc>
                <a:spcPct val="80000"/>
              </a:lnSpc>
            </a:pPr>
            <a:r>
              <a:rPr lang="es-ES" sz="1600" smtClean="0"/>
              <a:t>Entrada: Árbol heap sobre el que se realizará la baja.</a:t>
            </a:r>
          </a:p>
          <a:p>
            <a:pPr lvl="1">
              <a:lnSpc>
                <a:spcPct val="80000"/>
              </a:lnSpc>
            </a:pPr>
            <a:r>
              <a:rPr lang="es-ES" sz="1600" smtClean="0"/>
              <a:t>Salida: El árbol heap contiene un elemento menos (se eliminó el elemento de mayor prioridad de la raíz del heap).</a:t>
            </a:r>
          </a:p>
          <a:p>
            <a:pPr lvl="1">
              <a:lnSpc>
                <a:spcPct val="80000"/>
              </a:lnSpc>
            </a:pPr>
            <a:r>
              <a:rPr lang="es-ES" sz="1600" smtClean="0"/>
              <a:t>Precondición: El árbol heap existe.</a:t>
            </a:r>
          </a:p>
          <a:p>
            <a:pPr lvl="1">
              <a:lnSpc>
                <a:spcPct val="80000"/>
              </a:lnSpc>
            </a:pPr>
            <a:r>
              <a:rPr lang="es-ES" sz="1600" smtClean="0"/>
              <a:t>Postcondición: El árbol heap tiene un elemento menos.</a:t>
            </a:r>
          </a:p>
        </p:txBody>
      </p:sp>
      <p:grpSp>
        <p:nvGrpSpPr>
          <p:cNvPr id="31751" name="Group 4"/>
          <p:cNvGrpSpPr>
            <a:grpSpLocks/>
          </p:cNvGrpSpPr>
          <p:nvPr/>
        </p:nvGrpSpPr>
        <p:grpSpPr bwMode="auto">
          <a:xfrm>
            <a:off x="6015038" y="1417638"/>
            <a:ext cx="2700337" cy="1439862"/>
            <a:chOff x="4014" y="901"/>
            <a:chExt cx="1198" cy="543"/>
          </a:xfrm>
        </p:grpSpPr>
        <p:sp>
          <p:nvSpPr>
            <p:cNvPr id="31752" name="Oval 5"/>
            <p:cNvSpPr>
              <a:spLocks noChangeArrowheads="1"/>
            </p:cNvSpPr>
            <p:nvPr/>
          </p:nvSpPr>
          <p:spPr bwMode="auto">
            <a:xfrm>
              <a:off x="4585" y="901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1</a:t>
              </a:r>
            </a:p>
          </p:txBody>
        </p:sp>
        <p:sp>
          <p:nvSpPr>
            <p:cNvPr id="31753" name="Oval 6"/>
            <p:cNvSpPr>
              <a:spLocks noChangeArrowheads="1"/>
            </p:cNvSpPr>
            <p:nvPr/>
          </p:nvSpPr>
          <p:spPr bwMode="auto">
            <a:xfrm>
              <a:off x="4236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3</a:t>
              </a:r>
            </a:p>
          </p:txBody>
        </p:sp>
        <p:sp>
          <p:nvSpPr>
            <p:cNvPr id="31754" name="Oval 7"/>
            <p:cNvSpPr>
              <a:spLocks noChangeArrowheads="1"/>
            </p:cNvSpPr>
            <p:nvPr/>
          </p:nvSpPr>
          <p:spPr bwMode="auto">
            <a:xfrm>
              <a:off x="4122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5</a:t>
              </a:r>
            </a:p>
          </p:txBody>
        </p:sp>
        <p:sp>
          <p:nvSpPr>
            <p:cNvPr id="31755" name="Oval 8"/>
            <p:cNvSpPr>
              <a:spLocks noChangeArrowheads="1"/>
            </p:cNvSpPr>
            <p:nvPr/>
          </p:nvSpPr>
          <p:spPr bwMode="auto">
            <a:xfrm>
              <a:off x="432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8</a:t>
              </a:r>
            </a:p>
          </p:txBody>
        </p:sp>
        <p:sp>
          <p:nvSpPr>
            <p:cNvPr id="31756" name="Oval 9"/>
            <p:cNvSpPr>
              <a:spLocks noChangeArrowheads="1"/>
            </p:cNvSpPr>
            <p:nvPr/>
          </p:nvSpPr>
          <p:spPr bwMode="auto">
            <a:xfrm>
              <a:off x="4939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6</a:t>
              </a:r>
            </a:p>
          </p:txBody>
        </p:sp>
        <p:sp>
          <p:nvSpPr>
            <p:cNvPr id="31757" name="Oval 10"/>
            <p:cNvSpPr>
              <a:spLocks noChangeArrowheads="1"/>
            </p:cNvSpPr>
            <p:nvPr/>
          </p:nvSpPr>
          <p:spPr bwMode="auto">
            <a:xfrm>
              <a:off x="5109" y="1216"/>
              <a:ext cx="103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11</a:t>
              </a:r>
            </a:p>
          </p:txBody>
        </p:sp>
        <p:sp>
          <p:nvSpPr>
            <p:cNvPr id="31758" name="Oval 11"/>
            <p:cNvSpPr>
              <a:spLocks noChangeArrowheads="1"/>
            </p:cNvSpPr>
            <p:nvPr/>
          </p:nvSpPr>
          <p:spPr bwMode="auto">
            <a:xfrm>
              <a:off x="493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17</a:t>
              </a:r>
            </a:p>
          </p:txBody>
        </p:sp>
        <p:sp>
          <p:nvSpPr>
            <p:cNvPr id="31759" name="Oval 12"/>
            <p:cNvSpPr>
              <a:spLocks noChangeArrowheads="1"/>
            </p:cNvSpPr>
            <p:nvPr/>
          </p:nvSpPr>
          <p:spPr bwMode="auto">
            <a:xfrm>
              <a:off x="4212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9</a:t>
              </a:r>
            </a:p>
          </p:txBody>
        </p:sp>
        <p:sp>
          <p:nvSpPr>
            <p:cNvPr id="31760" name="Oval 13"/>
            <p:cNvSpPr>
              <a:spLocks noChangeArrowheads="1"/>
            </p:cNvSpPr>
            <p:nvPr/>
          </p:nvSpPr>
          <p:spPr bwMode="auto">
            <a:xfrm>
              <a:off x="4014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7</a:t>
              </a:r>
            </a:p>
          </p:txBody>
        </p:sp>
        <p:sp>
          <p:nvSpPr>
            <p:cNvPr id="31761" name="Line 14"/>
            <p:cNvSpPr>
              <a:spLocks noChangeShapeType="1"/>
            </p:cNvSpPr>
            <p:nvPr/>
          </p:nvSpPr>
          <p:spPr bwMode="auto">
            <a:xfrm flipV="1">
              <a:off x="4325" y="957"/>
              <a:ext cx="265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2" name="Line 15"/>
            <p:cNvSpPr>
              <a:spLocks noChangeShapeType="1"/>
            </p:cNvSpPr>
            <p:nvPr/>
          </p:nvSpPr>
          <p:spPr bwMode="auto">
            <a:xfrm>
              <a:off x="4684" y="957"/>
              <a:ext cx="259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3" name="Line 16"/>
            <p:cNvSpPr>
              <a:spLocks noChangeShapeType="1"/>
            </p:cNvSpPr>
            <p:nvPr/>
          </p:nvSpPr>
          <p:spPr bwMode="auto">
            <a:xfrm flipH="1">
              <a:off x="4187" y="113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4" name="Line 17"/>
            <p:cNvSpPr>
              <a:spLocks noChangeShapeType="1"/>
            </p:cNvSpPr>
            <p:nvPr/>
          </p:nvSpPr>
          <p:spPr bwMode="auto">
            <a:xfrm flipH="1" flipV="1">
              <a:off x="4323" y="1137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5" name="Line 18"/>
            <p:cNvSpPr>
              <a:spLocks noChangeShapeType="1"/>
            </p:cNvSpPr>
            <p:nvPr/>
          </p:nvSpPr>
          <p:spPr bwMode="auto">
            <a:xfrm flipH="1">
              <a:off x="4081" y="1288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6" name="Line 19"/>
            <p:cNvSpPr>
              <a:spLocks noChangeShapeType="1"/>
            </p:cNvSpPr>
            <p:nvPr/>
          </p:nvSpPr>
          <p:spPr bwMode="auto">
            <a:xfrm flipH="1" flipV="1">
              <a:off x="4203" y="128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7" name="Line 20"/>
            <p:cNvSpPr>
              <a:spLocks noChangeShapeType="1"/>
            </p:cNvSpPr>
            <p:nvPr/>
          </p:nvSpPr>
          <p:spPr bwMode="auto">
            <a:xfrm flipH="1" flipV="1">
              <a:off x="5029" y="1136"/>
              <a:ext cx="97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8" name="Line 21"/>
            <p:cNvSpPr>
              <a:spLocks noChangeShapeType="1"/>
            </p:cNvSpPr>
            <p:nvPr/>
          </p:nvSpPr>
          <p:spPr bwMode="auto">
            <a:xfrm>
              <a:off x="4992" y="115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33795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33796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6BED5DA-8104-4387-B712-3D5E793E3CF4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implementamos un heap?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500188"/>
            <a:ext cx="5976937" cy="29083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2000" b="1" i="1" dirty="0" err="1" smtClean="0">
                <a:solidFill>
                  <a:srgbClr val="000099"/>
                </a:solidFill>
              </a:rPr>
              <a:t>class</a:t>
            </a:r>
            <a:r>
              <a:rPr lang="es-ES" sz="2000" b="1" i="1" dirty="0" smtClean="0">
                <a:solidFill>
                  <a:srgbClr val="000099"/>
                </a:solidFill>
              </a:rPr>
              <a:t> </a:t>
            </a:r>
            <a:r>
              <a:rPr lang="es-ES" sz="2000" b="1" i="1" dirty="0" err="1" smtClean="0">
                <a:solidFill>
                  <a:srgbClr val="000099"/>
                </a:solidFill>
              </a:rPr>
              <a:t>heap</a:t>
            </a:r>
            <a:r>
              <a:rPr lang="es-ES" sz="2000" b="1" i="1" dirty="0" smtClean="0">
                <a:solidFill>
                  <a:srgbClr val="000099"/>
                </a:solidFill>
              </a:rPr>
              <a:t>(</a:t>
            </a:r>
            <a:r>
              <a:rPr lang="es-ES" sz="2000" b="1" i="1" dirty="0" err="1" smtClean="0">
                <a:solidFill>
                  <a:srgbClr val="000099"/>
                </a:solidFill>
              </a:rPr>
              <a:t>object</a:t>
            </a:r>
            <a:r>
              <a:rPr lang="es-ES" sz="2000" b="1" i="1" dirty="0" smtClean="0">
                <a:solidFill>
                  <a:srgbClr val="000099"/>
                </a:solidFill>
              </a:rPr>
              <a:t>):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b="1" i="1" dirty="0" smtClean="0">
                <a:solidFill>
                  <a:srgbClr val="000099"/>
                </a:solidFill>
              </a:rPr>
              <a:t>	__slots__ = [‘__</a:t>
            </a:r>
            <a:r>
              <a:rPr lang="es-ES" sz="2000" b="1" i="1" dirty="0" err="1" smtClean="0">
                <a:solidFill>
                  <a:srgbClr val="000099"/>
                </a:solidFill>
              </a:rPr>
              <a:t>contenedor’,’__numero</a:t>
            </a:r>
            <a:r>
              <a:rPr lang="es-ES" sz="2000" b="1" i="1" dirty="0" smtClean="0">
                <a:solidFill>
                  <a:srgbClr val="000099"/>
                </a:solidFill>
              </a:rPr>
              <a:t>’]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b="1" i="1" dirty="0" smtClean="0">
                <a:solidFill>
                  <a:srgbClr val="000099"/>
                </a:solidFill>
              </a:rPr>
              <a:t>	</a:t>
            </a:r>
            <a:r>
              <a:rPr lang="es-ES" sz="2000" b="1" i="1" dirty="0" err="1" smtClean="0">
                <a:solidFill>
                  <a:srgbClr val="000099"/>
                </a:solidFill>
              </a:rPr>
              <a:t>def</a:t>
            </a:r>
            <a:r>
              <a:rPr lang="es-ES" sz="2000" b="1" i="1" dirty="0" smtClean="0">
                <a:solidFill>
                  <a:srgbClr val="000099"/>
                </a:solidFill>
              </a:rPr>
              <a:t> __</a:t>
            </a:r>
            <a:r>
              <a:rPr lang="es-ES" sz="2000" b="1" i="1" dirty="0" err="1" smtClean="0">
                <a:solidFill>
                  <a:srgbClr val="000099"/>
                </a:solidFill>
              </a:rPr>
              <a:t>init</a:t>
            </a:r>
            <a:r>
              <a:rPr lang="es-ES" sz="2000" b="1" i="1" dirty="0" smtClean="0">
                <a:solidFill>
                  <a:srgbClr val="000099"/>
                </a:solidFill>
              </a:rPr>
              <a:t>__(</a:t>
            </a:r>
            <a:r>
              <a:rPr lang="es-ES" sz="2000" b="1" i="1" dirty="0" err="1" smtClean="0">
                <a:solidFill>
                  <a:srgbClr val="000099"/>
                </a:solidFill>
              </a:rPr>
              <a:t>self</a:t>
            </a:r>
            <a:r>
              <a:rPr lang="es-ES" sz="2000" b="1" i="1" dirty="0" smtClean="0">
                <a:solidFill>
                  <a:srgbClr val="000099"/>
                </a:solidFill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b="1" i="1" dirty="0" smtClean="0">
                <a:solidFill>
                  <a:srgbClr val="000099"/>
                </a:solidFill>
              </a:rPr>
              <a:t>	    </a:t>
            </a:r>
            <a:r>
              <a:rPr lang="es-ES" sz="1800" b="1" i="1" dirty="0" err="1" smtClean="0">
                <a:solidFill>
                  <a:srgbClr val="000099"/>
                </a:solidFill>
              </a:rPr>
              <a:t>self.__numero</a:t>
            </a:r>
            <a:r>
              <a:rPr lang="es-ES" sz="1800" b="1" i="1" dirty="0" smtClean="0">
                <a:solidFill>
                  <a:srgbClr val="000099"/>
                </a:solidFill>
              </a:rPr>
              <a:t>=0</a:t>
            </a:r>
          </a:p>
          <a:p>
            <a:pPr eaLnBrk="1" hangingPunct="1">
              <a:spcBef>
                <a:spcPct val="20000"/>
              </a:spcBef>
              <a:buFont typeface="Wingdings 2" charset="2"/>
              <a:buNone/>
            </a:pPr>
            <a:r>
              <a:rPr lang="es-ES" sz="1800" b="1" i="1" dirty="0" smtClean="0">
                <a:solidFill>
                  <a:srgbClr val="000099"/>
                </a:solidFill>
              </a:rPr>
              <a:t>        </a:t>
            </a:r>
            <a:r>
              <a:rPr lang="es-ES" sz="1800" b="1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800" b="1" i="1" dirty="0" smtClean="0">
                <a:solidFill>
                  <a:srgbClr val="000099"/>
                </a:solidFill>
              </a:rPr>
              <a:t>=[]</a:t>
            </a:r>
          </a:p>
          <a:p>
            <a:pPr eaLnBrk="1" hangingPunct="1">
              <a:spcBef>
                <a:spcPct val="20000"/>
              </a:spcBef>
              <a:buFont typeface="Wingdings 2" charset="2"/>
              <a:buNone/>
            </a:pPr>
            <a:r>
              <a:rPr lang="es-ES" sz="1800" b="1" i="1" dirty="0" smtClean="0">
                <a:solidFill>
                  <a:srgbClr val="000099"/>
                </a:solidFill>
              </a:rPr>
              <a:t>        </a:t>
            </a:r>
            <a:r>
              <a:rPr lang="es-ES" sz="1800" b="1" i="1" dirty="0" err="1" smtClean="0">
                <a:solidFill>
                  <a:srgbClr val="000099"/>
                </a:solidFill>
              </a:rPr>
              <a:t>self.__contenedor.append</a:t>
            </a:r>
            <a:r>
              <a:rPr lang="es-ES" sz="1800" b="1" i="1" dirty="0" smtClean="0">
                <a:solidFill>
                  <a:srgbClr val="000099"/>
                </a:solidFill>
              </a:rPr>
              <a:t>(0)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b="1" i="1" dirty="0" smtClean="0">
                <a:solidFill>
                  <a:srgbClr val="000099"/>
                </a:solidFill>
              </a:rPr>
              <a:t>	</a:t>
            </a:r>
            <a:r>
              <a:rPr lang="es-ES" sz="2000" b="1" i="1" dirty="0" err="1" smtClean="0">
                <a:solidFill>
                  <a:srgbClr val="000099"/>
                </a:solidFill>
              </a:rPr>
              <a:t>def</a:t>
            </a:r>
            <a:r>
              <a:rPr lang="es-ES" sz="2000" b="1" i="1" dirty="0" smtClean="0">
                <a:solidFill>
                  <a:srgbClr val="000099"/>
                </a:solidFill>
              </a:rPr>
              <a:t> insertar(</a:t>
            </a:r>
            <a:r>
              <a:rPr lang="es-ES" sz="2000" b="1" i="1" dirty="0" err="1" smtClean="0">
                <a:solidFill>
                  <a:srgbClr val="000099"/>
                </a:solidFill>
              </a:rPr>
              <a:t>self</a:t>
            </a:r>
            <a:r>
              <a:rPr lang="es-ES" sz="2000" b="1" i="1" dirty="0" smtClean="0">
                <a:solidFill>
                  <a:srgbClr val="000099"/>
                </a:solidFill>
              </a:rPr>
              <a:t>, x):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b="1" i="1" dirty="0" smtClean="0">
                <a:solidFill>
                  <a:srgbClr val="000099"/>
                </a:solidFill>
              </a:rPr>
              <a:t>	</a:t>
            </a:r>
            <a:r>
              <a:rPr lang="es-ES" sz="2000" b="1" i="1" dirty="0" err="1" smtClean="0">
                <a:solidFill>
                  <a:srgbClr val="000099"/>
                </a:solidFill>
              </a:rPr>
              <a:t>def</a:t>
            </a:r>
            <a:r>
              <a:rPr lang="es-ES" sz="2000" b="1" i="1" dirty="0" smtClean="0">
                <a:solidFill>
                  <a:srgbClr val="000099"/>
                </a:solidFill>
              </a:rPr>
              <a:t> eliminar(</a:t>
            </a:r>
            <a:r>
              <a:rPr lang="es-ES" sz="2000" b="1" i="1" dirty="0" err="1" smtClean="0">
                <a:solidFill>
                  <a:srgbClr val="000099"/>
                </a:solidFill>
              </a:rPr>
              <a:t>self</a:t>
            </a:r>
            <a:r>
              <a:rPr lang="es-ES" sz="2000" b="1" i="1" dirty="0" smtClean="0">
                <a:solidFill>
                  <a:srgbClr val="000099"/>
                </a:solidFill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b="1" i="1" dirty="0" smtClean="0">
                <a:solidFill>
                  <a:srgbClr val="000099"/>
                </a:solidFill>
              </a:rPr>
              <a:t>	</a:t>
            </a:r>
            <a:r>
              <a:rPr lang="es-ES" sz="2000" b="1" i="1" dirty="0" err="1" smtClean="0">
                <a:solidFill>
                  <a:srgbClr val="000099"/>
                </a:solidFill>
              </a:rPr>
              <a:t>def</a:t>
            </a:r>
            <a:r>
              <a:rPr lang="es-ES" sz="2000" b="1" i="1" dirty="0" smtClean="0">
                <a:solidFill>
                  <a:srgbClr val="000099"/>
                </a:solidFill>
              </a:rPr>
              <a:t> __intercambiar(</a:t>
            </a:r>
            <a:r>
              <a:rPr lang="es-ES" sz="2000" b="1" i="1" dirty="0" err="1" smtClean="0">
                <a:solidFill>
                  <a:srgbClr val="000099"/>
                </a:solidFill>
              </a:rPr>
              <a:t>self,i</a:t>
            </a:r>
            <a:r>
              <a:rPr lang="es-ES" sz="2000" b="1" i="1" dirty="0" smtClean="0">
                <a:solidFill>
                  <a:srgbClr val="000099"/>
                </a:solidFill>
              </a:rPr>
              <a:t>, j):</a:t>
            </a:r>
          </a:p>
          <a:p>
            <a:pPr marL="625475" lvl="1" indent="-342900">
              <a:spcBef>
                <a:spcPct val="20000"/>
              </a:spcBef>
              <a:buNone/>
            </a:pPr>
            <a:r>
              <a:rPr lang="es-ES" b="1" i="1" dirty="0" err="1" smtClean="0">
                <a:solidFill>
                  <a:srgbClr val="000099"/>
                </a:solidFill>
              </a:rPr>
              <a:t>def</a:t>
            </a:r>
            <a:r>
              <a:rPr lang="es-ES" b="1" i="1" dirty="0" smtClean="0">
                <a:solidFill>
                  <a:srgbClr val="000099"/>
                </a:solidFill>
              </a:rPr>
              <a:t> __</a:t>
            </a:r>
            <a:r>
              <a:rPr lang="es-ES" b="1" i="1" dirty="0" err="1" smtClean="0">
                <a:solidFill>
                  <a:srgbClr val="000099"/>
                </a:solidFill>
              </a:rPr>
              <a:t>str</a:t>
            </a:r>
            <a:r>
              <a:rPr lang="es-ES" b="1" i="1" dirty="0" smtClean="0">
                <a:solidFill>
                  <a:srgbClr val="000099"/>
                </a:solidFill>
              </a:rPr>
              <a:t>__(</a:t>
            </a:r>
            <a:r>
              <a:rPr lang="es-ES" b="1" i="1" dirty="0" err="1" smtClean="0">
                <a:solidFill>
                  <a:srgbClr val="000099"/>
                </a:solidFill>
              </a:rPr>
              <a:t>self</a:t>
            </a:r>
            <a:r>
              <a:rPr lang="es-ES" b="1" i="1" dirty="0" smtClean="0">
                <a:solidFill>
                  <a:srgbClr val="000099"/>
                </a:solidFill>
              </a:rPr>
              <a:t>):</a:t>
            </a:r>
          </a:p>
          <a:p>
            <a:pPr marL="625475" lvl="1" indent="-342900">
              <a:spcBef>
                <a:spcPct val="20000"/>
              </a:spcBef>
              <a:buNone/>
            </a:pPr>
            <a:r>
              <a:rPr lang="es-ES" b="1" i="1" dirty="0" smtClean="0">
                <a:solidFill>
                  <a:srgbClr val="000099"/>
                </a:solidFill>
              </a:rPr>
              <a:t>        </a:t>
            </a:r>
            <a:r>
              <a:rPr lang="es-ES" sz="1800" b="1" i="1" dirty="0" smtClean="0">
                <a:solidFill>
                  <a:srgbClr val="000099"/>
                </a:solidFill>
              </a:rPr>
              <a:t>res=“”</a:t>
            </a:r>
          </a:p>
          <a:p>
            <a:pPr marL="625475" lvl="1" indent="-342900">
              <a:spcBef>
                <a:spcPct val="20000"/>
              </a:spcBef>
              <a:buNone/>
            </a:pPr>
            <a:r>
              <a:rPr lang="es-ES" sz="1800" b="1" i="1" dirty="0" smtClean="0">
                <a:solidFill>
                  <a:srgbClr val="000099"/>
                </a:solidFill>
              </a:rPr>
              <a:t>	</a:t>
            </a:r>
            <a:r>
              <a:rPr lang="es-ES" sz="1800" b="1" i="1" dirty="0" smtClean="0">
                <a:solidFill>
                  <a:srgbClr val="000099"/>
                </a:solidFill>
              </a:rPr>
              <a:t>   </a:t>
            </a:r>
            <a:r>
              <a:rPr lang="es-ES" sz="1800" b="1" i="1" dirty="0" err="1" smtClean="0">
                <a:solidFill>
                  <a:srgbClr val="000099"/>
                </a:solidFill>
              </a:rPr>
              <a:t>for</a:t>
            </a:r>
            <a:r>
              <a:rPr lang="es-ES" sz="1800" b="1" i="1" dirty="0" smtClean="0">
                <a:solidFill>
                  <a:srgbClr val="000099"/>
                </a:solidFill>
              </a:rPr>
              <a:t> i in </a:t>
            </a:r>
            <a:r>
              <a:rPr lang="es-ES" sz="1800" b="1" i="1" dirty="0" err="1" smtClean="0">
                <a:solidFill>
                  <a:srgbClr val="000099"/>
                </a:solidFill>
              </a:rPr>
              <a:t>range</a:t>
            </a:r>
            <a:r>
              <a:rPr lang="es-ES" sz="1800" b="1" i="1" dirty="0" smtClean="0">
                <a:solidFill>
                  <a:srgbClr val="000099"/>
                </a:solidFill>
              </a:rPr>
              <a:t>(1,self.__numero+1):</a:t>
            </a:r>
          </a:p>
          <a:p>
            <a:pPr marL="625475" lvl="1" indent="-342900">
              <a:spcBef>
                <a:spcPct val="20000"/>
              </a:spcBef>
              <a:buNone/>
            </a:pPr>
            <a:r>
              <a:rPr lang="es-ES" sz="1800" b="1" i="1" dirty="0" smtClean="0">
                <a:solidFill>
                  <a:srgbClr val="000099"/>
                </a:solidFill>
              </a:rPr>
              <a:t>		res=</a:t>
            </a:r>
            <a:r>
              <a:rPr lang="es-ES" sz="1800" b="1" i="1" dirty="0" err="1" smtClean="0">
                <a:solidFill>
                  <a:srgbClr val="000099"/>
                </a:solidFill>
              </a:rPr>
              <a:t>res+str</a:t>
            </a:r>
            <a:r>
              <a:rPr lang="es-ES" sz="1800" b="1" i="1" dirty="0" smtClean="0">
                <a:solidFill>
                  <a:srgbClr val="000099"/>
                </a:solidFill>
              </a:rPr>
              <a:t>(</a:t>
            </a:r>
            <a:r>
              <a:rPr lang="es-ES" sz="1800" b="1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800" b="1" i="1" dirty="0" smtClean="0">
                <a:solidFill>
                  <a:srgbClr val="000099"/>
                </a:solidFill>
              </a:rPr>
              <a:t>[i])</a:t>
            </a:r>
          </a:p>
          <a:p>
            <a:pPr marL="625475" lvl="1" indent="-342900">
              <a:spcBef>
                <a:spcPct val="20000"/>
              </a:spcBef>
              <a:buNone/>
            </a:pPr>
            <a:r>
              <a:rPr lang="es-ES" sz="1800" b="1" i="1" dirty="0" smtClean="0">
                <a:solidFill>
                  <a:srgbClr val="000099"/>
                </a:solidFill>
              </a:rPr>
              <a:t>        </a:t>
            </a:r>
            <a:r>
              <a:rPr lang="es-ES" sz="1800" b="1" i="1" dirty="0" err="1" smtClean="0">
                <a:solidFill>
                  <a:srgbClr val="000099"/>
                </a:solidFill>
              </a:rPr>
              <a:t>return</a:t>
            </a:r>
            <a:r>
              <a:rPr lang="es-ES" sz="1800" b="1" i="1" dirty="0" smtClean="0">
                <a:solidFill>
                  <a:srgbClr val="000099"/>
                </a:solidFill>
              </a:rPr>
              <a:t>  </a:t>
            </a:r>
            <a:r>
              <a:rPr lang="es-ES" sz="1800" b="1" i="1" dirty="0" smtClean="0">
                <a:solidFill>
                  <a:srgbClr val="000099"/>
                </a:solidFill>
              </a:rPr>
              <a:t>r</a:t>
            </a:r>
            <a:r>
              <a:rPr lang="es-ES" sz="1800" b="1" i="1" dirty="0" smtClean="0">
                <a:solidFill>
                  <a:srgbClr val="000099"/>
                </a:solidFill>
              </a:rPr>
              <a:t>es    </a:t>
            </a:r>
          </a:p>
          <a:p>
            <a:pPr lvl="1">
              <a:lnSpc>
                <a:spcPct val="80000"/>
              </a:lnSpc>
              <a:buNone/>
            </a:pPr>
            <a:endParaRPr lang="es-ES" sz="1800" b="1" i="1" dirty="0" smtClean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s-ES" sz="1800" b="1" i="1" dirty="0" smtClean="0">
                <a:solidFill>
                  <a:srgbClr val="000099"/>
                </a:solidFill>
              </a:rPr>
              <a:t>	</a:t>
            </a:r>
            <a:endParaRPr lang="es-ES" sz="1800" b="1" i="1" dirty="0" smtClean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s-ES" sz="1800" b="1" i="1" dirty="0" smtClean="0">
              <a:solidFill>
                <a:srgbClr val="000099"/>
              </a:solidFill>
            </a:endParaRPr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5219700" y="2349500"/>
            <a:ext cx="34671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s-ES" sz="2000" i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35843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35844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5BB93C7-3931-4E6A-86EB-0FE040E1DE62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¿Cuáles son las aplicaciones más importantes para la estructura de datos heap?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Una estructura heap es una de las ED más apropiadas para representar el concepto de colas de prioridad.</a:t>
            </a:r>
          </a:p>
          <a:p>
            <a:pPr>
              <a:lnSpc>
                <a:spcPct val="90000"/>
              </a:lnSpc>
            </a:pPr>
            <a:endParaRPr lang="es-ES" smtClean="0"/>
          </a:p>
          <a:p>
            <a:pPr>
              <a:lnSpc>
                <a:spcPct val="90000"/>
              </a:lnSpc>
            </a:pPr>
            <a:r>
              <a:rPr lang="es-ES" smtClean="0"/>
              <a:t>Una cola de prioridad es una ED donde cada un elemento tiene asociada prioridad y el orden de salida de éstos depende de su prioridad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Mayor prioridad más rápidamente saldrá de la ED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Sólo en el caso de tener dos o más elementos con la misma prioridad se considerará que el primero en salir debe ser el elemento que llegó primero</a:t>
            </a:r>
          </a:p>
          <a:p>
            <a:pPr lvl="1">
              <a:lnSpc>
                <a:spcPct val="90000"/>
              </a:lnSpc>
            </a:pPr>
            <a:endParaRPr lang="es-ES" smtClean="0"/>
          </a:p>
          <a:p>
            <a:pPr>
              <a:lnSpc>
                <a:spcPct val="90000"/>
              </a:lnSpc>
            </a:pPr>
            <a:r>
              <a:rPr lang="es-ES" smtClean="0"/>
              <a:t>Comparar el heap con una cola ordenada!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37891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37892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FD47B1F-DBB0-4845-BDAF-A4C57B854696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utiliza una estructura heap en una cola de prioridad?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700213"/>
            <a:ext cx="3598863" cy="43926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600" dirty="0" smtClean="0"/>
              <a:t>Cuando se desee insertar un elemento a la cola:</a:t>
            </a:r>
          </a:p>
          <a:p>
            <a:pPr lvl="1">
              <a:lnSpc>
                <a:spcPct val="80000"/>
              </a:lnSpc>
            </a:pPr>
            <a:r>
              <a:rPr lang="es-ES" sz="1400" dirty="0" smtClean="0"/>
              <a:t>Colocar el nuevo elemento en la primera posición vacía</a:t>
            </a:r>
          </a:p>
          <a:p>
            <a:pPr lvl="1">
              <a:lnSpc>
                <a:spcPct val="80000"/>
              </a:lnSpc>
            </a:pPr>
            <a:r>
              <a:rPr lang="es-ES" sz="1400" dirty="0" smtClean="0"/>
              <a:t>Asegurar que cumpla la condición del </a:t>
            </a:r>
            <a:r>
              <a:rPr lang="es-ES" sz="1400" dirty="0" err="1" smtClean="0"/>
              <a:t>heap</a:t>
            </a:r>
            <a:r>
              <a:rPr lang="es-ES" sz="1400" dirty="0" smtClean="0"/>
              <a:t>:</a:t>
            </a:r>
          </a:p>
          <a:p>
            <a:pPr lvl="1">
              <a:lnSpc>
                <a:spcPct val="80000"/>
              </a:lnSpc>
            </a:pPr>
            <a:endParaRPr lang="es-ES" sz="1400" dirty="0" smtClean="0"/>
          </a:p>
          <a:p>
            <a:pPr lvl="2">
              <a:lnSpc>
                <a:spcPct val="80000"/>
              </a:lnSpc>
            </a:pPr>
            <a:r>
              <a:rPr lang="es-ES" sz="1400" dirty="0" smtClean="0"/>
              <a:t>Mientras no está en la raíz:</a:t>
            </a:r>
          </a:p>
          <a:p>
            <a:pPr lvl="3">
              <a:lnSpc>
                <a:spcPct val="80000"/>
              </a:lnSpc>
            </a:pPr>
            <a:r>
              <a:rPr lang="es-ES" sz="1200" dirty="0" smtClean="0"/>
              <a:t>Comparar con su padre</a:t>
            </a:r>
          </a:p>
          <a:p>
            <a:pPr lvl="3">
              <a:lnSpc>
                <a:spcPct val="80000"/>
              </a:lnSpc>
            </a:pPr>
            <a:r>
              <a:rPr lang="es-ES" sz="1200" dirty="0" smtClean="0"/>
              <a:t>Si el padre tiene menor prioridad, intercambiarlos.</a:t>
            </a:r>
          </a:p>
          <a:p>
            <a:pPr lvl="3">
              <a:lnSpc>
                <a:spcPct val="80000"/>
              </a:lnSpc>
            </a:pPr>
            <a:r>
              <a:rPr lang="es-ES" sz="1200" dirty="0" smtClean="0"/>
              <a:t>Sino, salir del bucle.</a:t>
            </a:r>
          </a:p>
          <a:p>
            <a:pPr lvl="3">
              <a:lnSpc>
                <a:spcPct val="80000"/>
              </a:lnSpc>
            </a:pPr>
            <a:endParaRPr lang="es-ES" sz="1200" dirty="0" smtClean="0"/>
          </a:p>
          <a:p>
            <a:pPr>
              <a:lnSpc>
                <a:spcPct val="80000"/>
              </a:lnSpc>
            </a:pPr>
            <a:endParaRPr lang="es-ES" sz="1800" dirty="0" smtClean="0"/>
          </a:p>
          <a:p>
            <a:pPr>
              <a:lnSpc>
                <a:spcPct val="80000"/>
              </a:lnSpc>
            </a:pPr>
            <a:r>
              <a:rPr lang="es-ES" sz="1600" dirty="0" smtClean="0"/>
              <a:t>Ejercicio: “dibujar” la inserción del elemento 30.</a:t>
            </a:r>
          </a:p>
          <a:p>
            <a:pPr>
              <a:lnSpc>
                <a:spcPct val="80000"/>
              </a:lnSpc>
            </a:pPr>
            <a:endParaRPr lang="es-ES" sz="1600" dirty="0" smtClean="0"/>
          </a:p>
        </p:txBody>
      </p:sp>
      <p:grpSp>
        <p:nvGrpSpPr>
          <p:cNvPr id="37895" name="Group 4"/>
          <p:cNvGrpSpPr>
            <a:grpSpLocks/>
          </p:cNvGrpSpPr>
          <p:nvPr/>
        </p:nvGrpSpPr>
        <p:grpSpPr bwMode="auto">
          <a:xfrm>
            <a:off x="6748463" y="1484313"/>
            <a:ext cx="2071687" cy="1036637"/>
            <a:chOff x="4070" y="3503"/>
            <a:chExt cx="1305" cy="653"/>
          </a:xfrm>
        </p:grpSpPr>
        <p:sp>
          <p:nvSpPr>
            <p:cNvPr id="38005" name="Oval 5"/>
            <p:cNvSpPr>
              <a:spLocks noChangeArrowheads="1"/>
            </p:cNvSpPr>
            <p:nvPr/>
          </p:nvSpPr>
          <p:spPr bwMode="auto">
            <a:xfrm>
              <a:off x="4728" y="3503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28</a:t>
              </a:r>
            </a:p>
          </p:txBody>
        </p:sp>
        <p:sp>
          <p:nvSpPr>
            <p:cNvPr id="38006" name="Oval 6"/>
            <p:cNvSpPr>
              <a:spLocks noChangeArrowheads="1"/>
            </p:cNvSpPr>
            <p:nvPr/>
          </p:nvSpPr>
          <p:spPr bwMode="auto">
            <a:xfrm>
              <a:off x="4232" y="3789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21</a:t>
              </a:r>
            </a:p>
          </p:txBody>
        </p:sp>
        <p:sp>
          <p:nvSpPr>
            <p:cNvPr id="38007" name="Oval 7"/>
            <p:cNvSpPr>
              <a:spLocks noChangeArrowheads="1"/>
            </p:cNvSpPr>
            <p:nvPr/>
          </p:nvSpPr>
          <p:spPr bwMode="auto">
            <a:xfrm>
              <a:off x="4070" y="4029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19</a:t>
              </a:r>
            </a:p>
          </p:txBody>
        </p:sp>
        <p:sp>
          <p:nvSpPr>
            <p:cNvPr id="38008" name="Oval 8"/>
            <p:cNvSpPr>
              <a:spLocks noChangeArrowheads="1"/>
            </p:cNvSpPr>
            <p:nvPr/>
          </p:nvSpPr>
          <p:spPr bwMode="auto">
            <a:xfrm>
              <a:off x="4364" y="4029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5</a:t>
              </a:r>
            </a:p>
          </p:txBody>
        </p:sp>
        <p:sp>
          <p:nvSpPr>
            <p:cNvPr id="38009" name="Oval 9"/>
            <p:cNvSpPr>
              <a:spLocks noChangeArrowheads="1"/>
            </p:cNvSpPr>
            <p:nvPr/>
          </p:nvSpPr>
          <p:spPr bwMode="auto">
            <a:xfrm>
              <a:off x="5230" y="3789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17</a:t>
              </a:r>
            </a:p>
          </p:txBody>
        </p:sp>
        <p:sp>
          <p:nvSpPr>
            <p:cNvPr id="38010" name="Oval 10"/>
            <p:cNvSpPr>
              <a:spLocks noChangeArrowheads="1"/>
            </p:cNvSpPr>
            <p:nvPr/>
          </p:nvSpPr>
          <p:spPr bwMode="auto">
            <a:xfrm>
              <a:off x="5230" y="4029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8</a:t>
              </a:r>
            </a:p>
          </p:txBody>
        </p:sp>
        <p:sp>
          <p:nvSpPr>
            <p:cNvPr id="38011" name="Line 11"/>
            <p:cNvSpPr>
              <a:spLocks noChangeShapeType="1"/>
            </p:cNvSpPr>
            <p:nvPr/>
          </p:nvSpPr>
          <p:spPr bwMode="auto">
            <a:xfrm flipV="1">
              <a:off x="4359" y="3597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8012" name="Line 12"/>
            <p:cNvSpPr>
              <a:spLocks noChangeShapeType="1"/>
            </p:cNvSpPr>
            <p:nvPr/>
          </p:nvSpPr>
          <p:spPr bwMode="auto">
            <a:xfrm>
              <a:off x="4868" y="3597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8013" name="Line 13"/>
            <p:cNvSpPr>
              <a:spLocks noChangeShapeType="1"/>
            </p:cNvSpPr>
            <p:nvPr/>
          </p:nvSpPr>
          <p:spPr bwMode="auto">
            <a:xfrm flipH="1">
              <a:off x="4163" y="3896"/>
              <a:ext cx="83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8014" name="Line 14"/>
            <p:cNvSpPr>
              <a:spLocks noChangeShapeType="1"/>
            </p:cNvSpPr>
            <p:nvPr/>
          </p:nvSpPr>
          <p:spPr bwMode="auto">
            <a:xfrm flipH="1" flipV="1">
              <a:off x="4356" y="3897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8015" name="Line 15"/>
            <p:cNvSpPr>
              <a:spLocks noChangeShapeType="1"/>
            </p:cNvSpPr>
            <p:nvPr/>
          </p:nvSpPr>
          <p:spPr bwMode="auto">
            <a:xfrm>
              <a:off x="5306" y="3921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7896" name="Group 17"/>
          <p:cNvGrpSpPr>
            <a:grpSpLocks/>
          </p:cNvGrpSpPr>
          <p:nvPr/>
        </p:nvGrpSpPr>
        <p:grpSpPr bwMode="auto">
          <a:xfrm>
            <a:off x="3563938" y="1844675"/>
            <a:ext cx="3097212" cy="288925"/>
            <a:chOff x="3288" y="2069"/>
            <a:chExt cx="1951" cy="182"/>
          </a:xfrm>
        </p:grpSpPr>
        <p:sp>
          <p:nvSpPr>
            <p:cNvPr id="184338" name="Rectangle 18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37988" name="Line 19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89" name="Line 20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90" name="Line 21"/>
            <p:cNvSpPr>
              <a:spLocks noChangeShapeType="1"/>
            </p:cNvSpPr>
            <p:nvPr/>
          </p:nvSpPr>
          <p:spPr bwMode="auto">
            <a:xfrm>
              <a:off x="416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91" name="Line 22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92" name="Line 23"/>
            <p:cNvSpPr>
              <a:spLocks noChangeShapeType="1"/>
            </p:cNvSpPr>
            <p:nvPr/>
          </p:nvSpPr>
          <p:spPr bwMode="auto">
            <a:xfrm>
              <a:off x="4602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93" name="Line 24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94" name="Line 25"/>
            <p:cNvSpPr>
              <a:spLocks noChangeShapeType="1"/>
            </p:cNvSpPr>
            <p:nvPr/>
          </p:nvSpPr>
          <p:spPr bwMode="auto">
            <a:xfrm>
              <a:off x="503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95" name="Text Box 26"/>
            <p:cNvSpPr txBox="1">
              <a:spLocks noChangeArrowheads="1"/>
            </p:cNvSpPr>
            <p:nvPr/>
          </p:nvSpPr>
          <p:spPr bwMode="auto">
            <a:xfrm>
              <a:off x="3559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28</a:t>
              </a:r>
            </a:p>
          </p:txBody>
        </p:sp>
        <p:sp>
          <p:nvSpPr>
            <p:cNvPr id="37996" name="Text Box 27"/>
            <p:cNvSpPr txBox="1">
              <a:spLocks noChangeArrowheads="1"/>
            </p:cNvSpPr>
            <p:nvPr/>
          </p:nvSpPr>
          <p:spPr bwMode="auto">
            <a:xfrm>
              <a:off x="3786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21</a:t>
              </a:r>
            </a:p>
          </p:txBody>
        </p:sp>
        <p:sp>
          <p:nvSpPr>
            <p:cNvPr id="37997" name="Text Box 28"/>
            <p:cNvSpPr txBox="1">
              <a:spLocks noChangeArrowheads="1"/>
            </p:cNvSpPr>
            <p:nvPr/>
          </p:nvSpPr>
          <p:spPr bwMode="auto">
            <a:xfrm>
              <a:off x="3957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17</a:t>
              </a:r>
            </a:p>
          </p:txBody>
        </p:sp>
        <p:sp>
          <p:nvSpPr>
            <p:cNvPr id="37998" name="Text Box 29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sz="600"/>
            </a:p>
          </p:txBody>
        </p:sp>
        <p:sp>
          <p:nvSpPr>
            <p:cNvPr id="37999" name="Text Box 30"/>
            <p:cNvSpPr txBox="1">
              <a:spLocks noChangeArrowheads="1"/>
            </p:cNvSpPr>
            <p:nvPr/>
          </p:nvSpPr>
          <p:spPr bwMode="auto">
            <a:xfrm>
              <a:off x="4428" y="209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5</a:t>
              </a:r>
            </a:p>
          </p:txBody>
        </p:sp>
        <p:sp>
          <p:nvSpPr>
            <p:cNvPr id="38000" name="Text Box 31"/>
            <p:cNvSpPr txBox="1">
              <a:spLocks noChangeArrowheads="1"/>
            </p:cNvSpPr>
            <p:nvPr/>
          </p:nvSpPr>
          <p:spPr bwMode="auto">
            <a:xfrm>
              <a:off x="4646" y="210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8</a:t>
              </a:r>
            </a:p>
          </p:txBody>
        </p:sp>
        <p:sp>
          <p:nvSpPr>
            <p:cNvPr id="38001" name="Text Box 32"/>
            <p:cNvSpPr txBox="1">
              <a:spLocks noChangeArrowheads="1"/>
            </p:cNvSpPr>
            <p:nvPr/>
          </p:nvSpPr>
          <p:spPr bwMode="auto">
            <a:xfrm>
              <a:off x="4815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38002" name="Text Box 33"/>
            <p:cNvSpPr txBox="1">
              <a:spLocks noChangeArrowheads="1"/>
            </p:cNvSpPr>
            <p:nvPr/>
          </p:nvSpPr>
          <p:spPr bwMode="auto">
            <a:xfrm>
              <a:off x="5032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184354" name="Rectangle 34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38004" name="Text Box 35"/>
            <p:cNvSpPr txBox="1">
              <a:spLocks noChangeArrowheads="1"/>
            </p:cNvSpPr>
            <p:nvPr/>
          </p:nvSpPr>
          <p:spPr bwMode="auto">
            <a:xfrm>
              <a:off x="4182" y="2097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/>
                <a:t>19</a:t>
              </a:r>
            </a:p>
          </p:txBody>
        </p:sp>
      </p:grpSp>
      <p:grpSp>
        <p:nvGrpSpPr>
          <p:cNvPr id="37897" name="Group 36"/>
          <p:cNvGrpSpPr>
            <a:grpSpLocks/>
          </p:cNvGrpSpPr>
          <p:nvPr/>
        </p:nvGrpSpPr>
        <p:grpSpPr bwMode="auto">
          <a:xfrm>
            <a:off x="3563938" y="2708275"/>
            <a:ext cx="3097212" cy="288925"/>
            <a:chOff x="3288" y="2069"/>
            <a:chExt cx="1951" cy="182"/>
          </a:xfrm>
        </p:grpSpPr>
        <p:sp>
          <p:nvSpPr>
            <p:cNvPr id="184357" name="Rectangle 37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37970" name="Line 38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71" name="Line 39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72" name="Line 40"/>
            <p:cNvSpPr>
              <a:spLocks noChangeShapeType="1"/>
            </p:cNvSpPr>
            <p:nvPr/>
          </p:nvSpPr>
          <p:spPr bwMode="auto">
            <a:xfrm>
              <a:off x="416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73" name="Line 41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74" name="Line 42"/>
            <p:cNvSpPr>
              <a:spLocks noChangeShapeType="1"/>
            </p:cNvSpPr>
            <p:nvPr/>
          </p:nvSpPr>
          <p:spPr bwMode="auto">
            <a:xfrm>
              <a:off x="4602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75" name="Line 43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76" name="Line 44"/>
            <p:cNvSpPr>
              <a:spLocks noChangeShapeType="1"/>
            </p:cNvSpPr>
            <p:nvPr/>
          </p:nvSpPr>
          <p:spPr bwMode="auto">
            <a:xfrm>
              <a:off x="503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77" name="Text Box 45"/>
            <p:cNvSpPr txBox="1">
              <a:spLocks noChangeArrowheads="1"/>
            </p:cNvSpPr>
            <p:nvPr/>
          </p:nvSpPr>
          <p:spPr bwMode="auto">
            <a:xfrm>
              <a:off x="3559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28</a:t>
              </a:r>
            </a:p>
          </p:txBody>
        </p:sp>
        <p:sp>
          <p:nvSpPr>
            <p:cNvPr id="37978" name="Text Box 46"/>
            <p:cNvSpPr txBox="1">
              <a:spLocks noChangeArrowheads="1"/>
            </p:cNvSpPr>
            <p:nvPr/>
          </p:nvSpPr>
          <p:spPr bwMode="auto">
            <a:xfrm>
              <a:off x="3786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21</a:t>
              </a:r>
            </a:p>
          </p:txBody>
        </p:sp>
        <p:sp>
          <p:nvSpPr>
            <p:cNvPr id="37979" name="Text Box 47"/>
            <p:cNvSpPr txBox="1">
              <a:spLocks noChangeArrowheads="1"/>
            </p:cNvSpPr>
            <p:nvPr/>
          </p:nvSpPr>
          <p:spPr bwMode="auto">
            <a:xfrm>
              <a:off x="3957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17</a:t>
              </a:r>
            </a:p>
          </p:txBody>
        </p:sp>
        <p:sp>
          <p:nvSpPr>
            <p:cNvPr id="37980" name="Text Box 48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sz="600"/>
            </a:p>
          </p:txBody>
        </p:sp>
        <p:sp>
          <p:nvSpPr>
            <p:cNvPr id="37981" name="Text Box 49"/>
            <p:cNvSpPr txBox="1">
              <a:spLocks noChangeArrowheads="1"/>
            </p:cNvSpPr>
            <p:nvPr/>
          </p:nvSpPr>
          <p:spPr bwMode="auto">
            <a:xfrm>
              <a:off x="4428" y="209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5</a:t>
              </a:r>
            </a:p>
          </p:txBody>
        </p:sp>
        <p:sp>
          <p:nvSpPr>
            <p:cNvPr id="37982" name="Text Box 50"/>
            <p:cNvSpPr txBox="1">
              <a:spLocks noChangeArrowheads="1"/>
            </p:cNvSpPr>
            <p:nvPr/>
          </p:nvSpPr>
          <p:spPr bwMode="auto">
            <a:xfrm>
              <a:off x="4646" y="210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8</a:t>
              </a:r>
            </a:p>
          </p:txBody>
        </p:sp>
        <p:sp>
          <p:nvSpPr>
            <p:cNvPr id="37983" name="Text Box 51"/>
            <p:cNvSpPr txBox="1">
              <a:spLocks noChangeArrowheads="1"/>
            </p:cNvSpPr>
            <p:nvPr/>
          </p:nvSpPr>
          <p:spPr bwMode="auto">
            <a:xfrm>
              <a:off x="4815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37984" name="Text Box 52"/>
            <p:cNvSpPr txBox="1">
              <a:spLocks noChangeArrowheads="1"/>
            </p:cNvSpPr>
            <p:nvPr/>
          </p:nvSpPr>
          <p:spPr bwMode="auto">
            <a:xfrm>
              <a:off x="5032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184373" name="Rectangle 53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37986" name="Text Box 54"/>
            <p:cNvSpPr txBox="1">
              <a:spLocks noChangeArrowheads="1"/>
            </p:cNvSpPr>
            <p:nvPr/>
          </p:nvSpPr>
          <p:spPr bwMode="auto">
            <a:xfrm>
              <a:off x="4182" y="2097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/>
                <a:t>19</a:t>
              </a:r>
            </a:p>
          </p:txBody>
        </p:sp>
      </p:grpSp>
      <p:sp>
        <p:nvSpPr>
          <p:cNvPr id="37898" name="Oval 56"/>
          <p:cNvSpPr>
            <a:spLocks noChangeArrowheads="1"/>
          </p:cNvSpPr>
          <p:nvPr/>
        </p:nvSpPr>
        <p:spPr bwMode="auto">
          <a:xfrm>
            <a:off x="7777163" y="2463800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28</a:t>
            </a:r>
          </a:p>
        </p:txBody>
      </p:sp>
      <p:sp>
        <p:nvSpPr>
          <p:cNvPr id="37899" name="Oval 57"/>
          <p:cNvSpPr>
            <a:spLocks noChangeArrowheads="1"/>
          </p:cNvSpPr>
          <p:nvPr/>
        </p:nvSpPr>
        <p:spPr bwMode="auto">
          <a:xfrm>
            <a:off x="6989763" y="2917825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21</a:t>
            </a:r>
          </a:p>
        </p:txBody>
      </p:sp>
      <p:sp>
        <p:nvSpPr>
          <p:cNvPr id="37900" name="Oval 58"/>
          <p:cNvSpPr>
            <a:spLocks noChangeArrowheads="1"/>
          </p:cNvSpPr>
          <p:nvPr/>
        </p:nvSpPr>
        <p:spPr bwMode="auto">
          <a:xfrm>
            <a:off x="6732588" y="3298825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19</a:t>
            </a:r>
          </a:p>
        </p:txBody>
      </p:sp>
      <p:sp>
        <p:nvSpPr>
          <p:cNvPr id="37901" name="Oval 59"/>
          <p:cNvSpPr>
            <a:spLocks noChangeArrowheads="1"/>
          </p:cNvSpPr>
          <p:nvPr/>
        </p:nvSpPr>
        <p:spPr bwMode="auto">
          <a:xfrm>
            <a:off x="7199313" y="3298825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5</a:t>
            </a:r>
          </a:p>
        </p:txBody>
      </p:sp>
      <p:sp>
        <p:nvSpPr>
          <p:cNvPr id="37902" name="Oval 60"/>
          <p:cNvSpPr>
            <a:spLocks noChangeArrowheads="1"/>
          </p:cNvSpPr>
          <p:nvPr/>
        </p:nvSpPr>
        <p:spPr bwMode="auto">
          <a:xfrm>
            <a:off x="8574088" y="2917825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17</a:t>
            </a:r>
          </a:p>
        </p:txBody>
      </p:sp>
      <p:sp>
        <p:nvSpPr>
          <p:cNvPr id="37903" name="Oval 61"/>
          <p:cNvSpPr>
            <a:spLocks noChangeArrowheads="1"/>
          </p:cNvSpPr>
          <p:nvPr/>
        </p:nvSpPr>
        <p:spPr bwMode="auto">
          <a:xfrm>
            <a:off x="8574088" y="3298825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24</a:t>
            </a:r>
          </a:p>
        </p:txBody>
      </p:sp>
      <p:sp>
        <p:nvSpPr>
          <p:cNvPr id="37904" name="Line 62"/>
          <p:cNvSpPr>
            <a:spLocks noChangeShapeType="1"/>
          </p:cNvSpPr>
          <p:nvPr/>
        </p:nvSpPr>
        <p:spPr bwMode="auto">
          <a:xfrm flipV="1">
            <a:off x="7191375" y="2613025"/>
            <a:ext cx="59690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905" name="Line 63"/>
          <p:cNvSpPr>
            <a:spLocks noChangeShapeType="1"/>
          </p:cNvSpPr>
          <p:nvPr/>
        </p:nvSpPr>
        <p:spPr bwMode="auto">
          <a:xfrm>
            <a:off x="7999413" y="2613025"/>
            <a:ext cx="58420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906" name="Line 64"/>
          <p:cNvSpPr>
            <a:spLocks noChangeShapeType="1"/>
          </p:cNvSpPr>
          <p:nvPr/>
        </p:nvSpPr>
        <p:spPr bwMode="auto">
          <a:xfrm flipH="1">
            <a:off x="6880225" y="3087688"/>
            <a:ext cx="131763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907" name="Line 65"/>
          <p:cNvSpPr>
            <a:spLocks noChangeShapeType="1"/>
          </p:cNvSpPr>
          <p:nvPr/>
        </p:nvSpPr>
        <p:spPr bwMode="auto">
          <a:xfrm flipH="1" flipV="1">
            <a:off x="7186613" y="3089275"/>
            <a:ext cx="13335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908" name="Line 66"/>
          <p:cNvSpPr>
            <a:spLocks noChangeShapeType="1"/>
          </p:cNvSpPr>
          <p:nvPr/>
        </p:nvSpPr>
        <p:spPr bwMode="auto">
          <a:xfrm>
            <a:off x="8694738" y="3127375"/>
            <a:ext cx="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909" name="Text Box 67"/>
          <p:cNvSpPr txBox="1">
            <a:spLocks noChangeArrowheads="1"/>
          </p:cNvSpPr>
          <p:nvPr/>
        </p:nvSpPr>
        <p:spPr bwMode="auto">
          <a:xfrm>
            <a:off x="5929313" y="2755900"/>
            <a:ext cx="311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" sz="1000"/>
              <a:t>24</a:t>
            </a:r>
          </a:p>
        </p:txBody>
      </p:sp>
      <p:sp>
        <p:nvSpPr>
          <p:cNvPr id="37910" name="Oval 68"/>
          <p:cNvSpPr>
            <a:spLocks noChangeArrowheads="1"/>
          </p:cNvSpPr>
          <p:nvPr/>
        </p:nvSpPr>
        <p:spPr bwMode="auto">
          <a:xfrm>
            <a:off x="8172450" y="328453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8</a:t>
            </a:r>
          </a:p>
        </p:txBody>
      </p:sp>
      <p:sp>
        <p:nvSpPr>
          <p:cNvPr id="37911" name="Line 69"/>
          <p:cNvSpPr>
            <a:spLocks noChangeShapeType="1"/>
          </p:cNvSpPr>
          <p:nvPr/>
        </p:nvSpPr>
        <p:spPr bwMode="auto">
          <a:xfrm flipH="1">
            <a:off x="8316913" y="3068638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37912" name="Group 77"/>
          <p:cNvGrpSpPr>
            <a:grpSpLocks/>
          </p:cNvGrpSpPr>
          <p:nvPr/>
        </p:nvGrpSpPr>
        <p:grpSpPr bwMode="auto">
          <a:xfrm>
            <a:off x="4021138" y="2997200"/>
            <a:ext cx="2254250" cy="336550"/>
            <a:chOff x="2533" y="1949"/>
            <a:chExt cx="1420" cy="212"/>
          </a:xfrm>
        </p:grpSpPr>
        <p:sp>
          <p:nvSpPr>
            <p:cNvPr id="37962" name="Text Box 70"/>
            <p:cNvSpPr txBox="1">
              <a:spLocks noChangeArrowheads="1"/>
            </p:cNvSpPr>
            <p:nvPr/>
          </p:nvSpPr>
          <p:spPr bwMode="auto">
            <a:xfrm>
              <a:off x="253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37963" name="Text Box 71"/>
            <p:cNvSpPr txBox="1">
              <a:spLocks noChangeArrowheads="1"/>
            </p:cNvSpPr>
            <p:nvPr/>
          </p:nvSpPr>
          <p:spPr bwMode="auto">
            <a:xfrm>
              <a:off x="2760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37964" name="Text Box 72"/>
            <p:cNvSpPr txBox="1">
              <a:spLocks noChangeArrowheads="1"/>
            </p:cNvSpPr>
            <p:nvPr/>
          </p:nvSpPr>
          <p:spPr bwMode="auto">
            <a:xfrm>
              <a:off x="295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37965" name="Text Box 73"/>
            <p:cNvSpPr txBox="1">
              <a:spLocks noChangeArrowheads="1"/>
            </p:cNvSpPr>
            <p:nvPr/>
          </p:nvSpPr>
          <p:spPr bwMode="auto">
            <a:xfrm>
              <a:off x="3138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37966" name="Text Box 74"/>
            <p:cNvSpPr txBox="1">
              <a:spLocks noChangeArrowheads="1"/>
            </p:cNvSpPr>
            <p:nvPr/>
          </p:nvSpPr>
          <p:spPr bwMode="auto">
            <a:xfrm>
              <a:off x="3364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37967" name="Text Box 75"/>
            <p:cNvSpPr txBox="1">
              <a:spLocks noChangeArrowheads="1"/>
            </p:cNvSpPr>
            <p:nvPr/>
          </p:nvSpPr>
          <p:spPr bwMode="auto">
            <a:xfrm>
              <a:off x="357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6</a:t>
              </a:r>
            </a:p>
          </p:txBody>
        </p:sp>
        <p:sp>
          <p:nvSpPr>
            <p:cNvPr id="37968" name="Text Box 76"/>
            <p:cNvSpPr txBox="1">
              <a:spLocks noChangeArrowheads="1"/>
            </p:cNvSpPr>
            <p:nvPr/>
          </p:nvSpPr>
          <p:spPr bwMode="auto">
            <a:xfrm>
              <a:off x="377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7</a:t>
              </a:r>
            </a:p>
          </p:txBody>
        </p:sp>
      </p:grpSp>
      <p:grpSp>
        <p:nvGrpSpPr>
          <p:cNvPr id="37913" name="Group 78"/>
          <p:cNvGrpSpPr>
            <a:grpSpLocks/>
          </p:cNvGrpSpPr>
          <p:nvPr/>
        </p:nvGrpSpPr>
        <p:grpSpPr bwMode="auto">
          <a:xfrm>
            <a:off x="3924300" y="2133600"/>
            <a:ext cx="2254250" cy="336550"/>
            <a:chOff x="2533" y="1949"/>
            <a:chExt cx="1420" cy="212"/>
          </a:xfrm>
        </p:grpSpPr>
        <p:sp>
          <p:nvSpPr>
            <p:cNvPr id="37955" name="Text Box 79"/>
            <p:cNvSpPr txBox="1">
              <a:spLocks noChangeArrowheads="1"/>
            </p:cNvSpPr>
            <p:nvPr/>
          </p:nvSpPr>
          <p:spPr bwMode="auto">
            <a:xfrm>
              <a:off x="253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37956" name="Text Box 80"/>
            <p:cNvSpPr txBox="1">
              <a:spLocks noChangeArrowheads="1"/>
            </p:cNvSpPr>
            <p:nvPr/>
          </p:nvSpPr>
          <p:spPr bwMode="auto">
            <a:xfrm>
              <a:off x="2760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37957" name="Text Box 81"/>
            <p:cNvSpPr txBox="1">
              <a:spLocks noChangeArrowheads="1"/>
            </p:cNvSpPr>
            <p:nvPr/>
          </p:nvSpPr>
          <p:spPr bwMode="auto">
            <a:xfrm>
              <a:off x="295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37958" name="Text Box 82"/>
            <p:cNvSpPr txBox="1">
              <a:spLocks noChangeArrowheads="1"/>
            </p:cNvSpPr>
            <p:nvPr/>
          </p:nvSpPr>
          <p:spPr bwMode="auto">
            <a:xfrm>
              <a:off x="3138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37959" name="Text Box 83"/>
            <p:cNvSpPr txBox="1">
              <a:spLocks noChangeArrowheads="1"/>
            </p:cNvSpPr>
            <p:nvPr/>
          </p:nvSpPr>
          <p:spPr bwMode="auto">
            <a:xfrm>
              <a:off x="3364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37960" name="Text Box 84"/>
            <p:cNvSpPr txBox="1">
              <a:spLocks noChangeArrowheads="1"/>
            </p:cNvSpPr>
            <p:nvPr/>
          </p:nvSpPr>
          <p:spPr bwMode="auto">
            <a:xfrm>
              <a:off x="357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6</a:t>
              </a:r>
            </a:p>
          </p:txBody>
        </p:sp>
        <p:sp>
          <p:nvSpPr>
            <p:cNvPr id="37961" name="Text Box 85"/>
            <p:cNvSpPr txBox="1">
              <a:spLocks noChangeArrowheads="1"/>
            </p:cNvSpPr>
            <p:nvPr/>
          </p:nvSpPr>
          <p:spPr bwMode="auto">
            <a:xfrm>
              <a:off x="377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7</a:t>
              </a:r>
            </a:p>
          </p:txBody>
        </p:sp>
      </p:grpSp>
      <p:grpSp>
        <p:nvGrpSpPr>
          <p:cNvPr id="37914" name="Group 86"/>
          <p:cNvGrpSpPr>
            <a:grpSpLocks/>
          </p:cNvGrpSpPr>
          <p:nvPr/>
        </p:nvGrpSpPr>
        <p:grpSpPr bwMode="auto">
          <a:xfrm>
            <a:off x="3579813" y="4005263"/>
            <a:ext cx="3097212" cy="288925"/>
            <a:chOff x="3288" y="2069"/>
            <a:chExt cx="1951" cy="182"/>
          </a:xfrm>
        </p:grpSpPr>
        <p:sp>
          <p:nvSpPr>
            <p:cNvPr id="184407" name="Rectangle 87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37938" name="Line 88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39" name="Line 89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40" name="Line 90"/>
            <p:cNvSpPr>
              <a:spLocks noChangeShapeType="1"/>
            </p:cNvSpPr>
            <p:nvPr/>
          </p:nvSpPr>
          <p:spPr bwMode="auto">
            <a:xfrm>
              <a:off x="416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41" name="Line 91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42" name="Line 92"/>
            <p:cNvSpPr>
              <a:spLocks noChangeShapeType="1"/>
            </p:cNvSpPr>
            <p:nvPr/>
          </p:nvSpPr>
          <p:spPr bwMode="auto">
            <a:xfrm>
              <a:off x="4602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43" name="Line 93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44" name="Line 94"/>
            <p:cNvSpPr>
              <a:spLocks noChangeShapeType="1"/>
            </p:cNvSpPr>
            <p:nvPr/>
          </p:nvSpPr>
          <p:spPr bwMode="auto">
            <a:xfrm>
              <a:off x="503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945" name="Text Box 95"/>
            <p:cNvSpPr txBox="1">
              <a:spLocks noChangeArrowheads="1"/>
            </p:cNvSpPr>
            <p:nvPr/>
          </p:nvSpPr>
          <p:spPr bwMode="auto">
            <a:xfrm>
              <a:off x="3559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28</a:t>
              </a:r>
            </a:p>
          </p:txBody>
        </p:sp>
        <p:sp>
          <p:nvSpPr>
            <p:cNvPr id="37946" name="Text Box 96"/>
            <p:cNvSpPr txBox="1">
              <a:spLocks noChangeArrowheads="1"/>
            </p:cNvSpPr>
            <p:nvPr/>
          </p:nvSpPr>
          <p:spPr bwMode="auto">
            <a:xfrm>
              <a:off x="3786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21</a:t>
              </a:r>
            </a:p>
          </p:txBody>
        </p:sp>
        <p:sp>
          <p:nvSpPr>
            <p:cNvPr id="37947" name="Text Box 97"/>
            <p:cNvSpPr txBox="1">
              <a:spLocks noChangeArrowheads="1"/>
            </p:cNvSpPr>
            <p:nvPr/>
          </p:nvSpPr>
          <p:spPr bwMode="auto">
            <a:xfrm>
              <a:off x="3957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24</a:t>
              </a:r>
            </a:p>
          </p:txBody>
        </p:sp>
        <p:sp>
          <p:nvSpPr>
            <p:cNvPr id="37948" name="Text Box 98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sz="600"/>
            </a:p>
          </p:txBody>
        </p:sp>
        <p:sp>
          <p:nvSpPr>
            <p:cNvPr id="37949" name="Text Box 99"/>
            <p:cNvSpPr txBox="1">
              <a:spLocks noChangeArrowheads="1"/>
            </p:cNvSpPr>
            <p:nvPr/>
          </p:nvSpPr>
          <p:spPr bwMode="auto">
            <a:xfrm>
              <a:off x="4428" y="209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5</a:t>
              </a:r>
            </a:p>
          </p:txBody>
        </p:sp>
        <p:sp>
          <p:nvSpPr>
            <p:cNvPr id="37950" name="Text Box 100"/>
            <p:cNvSpPr txBox="1">
              <a:spLocks noChangeArrowheads="1"/>
            </p:cNvSpPr>
            <p:nvPr/>
          </p:nvSpPr>
          <p:spPr bwMode="auto">
            <a:xfrm>
              <a:off x="4646" y="210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8</a:t>
              </a:r>
            </a:p>
          </p:txBody>
        </p:sp>
        <p:sp>
          <p:nvSpPr>
            <p:cNvPr id="37951" name="Text Box 101"/>
            <p:cNvSpPr txBox="1">
              <a:spLocks noChangeArrowheads="1"/>
            </p:cNvSpPr>
            <p:nvPr/>
          </p:nvSpPr>
          <p:spPr bwMode="auto">
            <a:xfrm>
              <a:off x="4815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37952" name="Text Box 102"/>
            <p:cNvSpPr txBox="1">
              <a:spLocks noChangeArrowheads="1"/>
            </p:cNvSpPr>
            <p:nvPr/>
          </p:nvSpPr>
          <p:spPr bwMode="auto">
            <a:xfrm>
              <a:off x="5032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184423" name="Rectangle 103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37954" name="Text Box 104"/>
            <p:cNvSpPr txBox="1">
              <a:spLocks noChangeArrowheads="1"/>
            </p:cNvSpPr>
            <p:nvPr/>
          </p:nvSpPr>
          <p:spPr bwMode="auto">
            <a:xfrm>
              <a:off x="4182" y="2097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/>
                <a:t>19</a:t>
              </a:r>
            </a:p>
          </p:txBody>
        </p:sp>
      </p:grpSp>
      <p:sp>
        <p:nvSpPr>
          <p:cNvPr id="37915" name="Oval 105"/>
          <p:cNvSpPr>
            <a:spLocks noChangeArrowheads="1"/>
          </p:cNvSpPr>
          <p:nvPr/>
        </p:nvSpPr>
        <p:spPr bwMode="auto">
          <a:xfrm>
            <a:off x="7793038" y="3760788"/>
            <a:ext cx="230187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28</a:t>
            </a:r>
          </a:p>
        </p:txBody>
      </p:sp>
      <p:sp>
        <p:nvSpPr>
          <p:cNvPr id="37916" name="Oval 106"/>
          <p:cNvSpPr>
            <a:spLocks noChangeArrowheads="1"/>
          </p:cNvSpPr>
          <p:nvPr/>
        </p:nvSpPr>
        <p:spPr bwMode="auto">
          <a:xfrm>
            <a:off x="7005638" y="4214813"/>
            <a:ext cx="230187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21</a:t>
            </a:r>
          </a:p>
        </p:txBody>
      </p:sp>
      <p:sp>
        <p:nvSpPr>
          <p:cNvPr id="37917" name="Oval 107"/>
          <p:cNvSpPr>
            <a:spLocks noChangeArrowheads="1"/>
          </p:cNvSpPr>
          <p:nvPr/>
        </p:nvSpPr>
        <p:spPr bwMode="auto">
          <a:xfrm>
            <a:off x="6748463" y="4595813"/>
            <a:ext cx="230187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19</a:t>
            </a:r>
          </a:p>
        </p:txBody>
      </p:sp>
      <p:sp>
        <p:nvSpPr>
          <p:cNvPr id="37918" name="Oval 108"/>
          <p:cNvSpPr>
            <a:spLocks noChangeArrowheads="1"/>
          </p:cNvSpPr>
          <p:nvPr/>
        </p:nvSpPr>
        <p:spPr bwMode="auto">
          <a:xfrm>
            <a:off x="7215188" y="4595813"/>
            <a:ext cx="230187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5</a:t>
            </a:r>
          </a:p>
        </p:txBody>
      </p:sp>
      <p:sp>
        <p:nvSpPr>
          <p:cNvPr id="37919" name="Oval 109"/>
          <p:cNvSpPr>
            <a:spLocks noChangeArrowheads="1"/>
          </p:cNvSpPr>
          <p:nvPr/>
        </p:nvSpPr>
        <p:spPr bwMode="auto">
          <a:xfrm>
            <a:off x="8589963" y="4214813"/>
            <a:ext cx="230187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24</a:t>
            </a:r>
          </a:p>
        </p:txBody>
      </p:sp>
      <p:sp>
        <p:nvSpPr>
          <p:cNvPr id="37920" name="Oval 110"/>
          <p:cNvSpPr>
            <a:spLocks noChangeArrowheads="1"/>
          </p:cNvSpPr>
          <p:nvPr/>
        </p:nvSpPr>
        <p:spPr bwMode="auto">
          <a:xfrm>
            <a:off x="8589963" y="4595813"/>
            <a:ext cx="230187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17</a:t>
            </a:r>
          </a:p>
        </p:txBody>
      </p:sp>
      <p:sp>
        <p:nvSpPr>
          <p:cNvPr id="37921" name="Line 111"/>
          <p:cNvSpPr>
            <a:spLocks noChangeShapeType="1"/>
          </p:cNvSpPr>
          <p:nvPr/>
        </p:nvSpPr>
        <p:spPr bwMode="auto">
          <a:xfrm flipV="1">
            <a:off x="7207250" y="3910013"/>
            <a:ext cx="59690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922" name="Line 112"/>
          <p:cNvSpPr>
            <a:spLocks noChangeShapeType="1"/>
          </p:cNvSpPr>
          <p:nvPr/>
        </p:nvSpPr>
        <p:spPr bwMode="auto">
          <a:xfrm>
            <a:off x="8015288" y="3910013"/>
            <a:ext cx="58420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923" name="Line 113"/>
          <p:cNvSpPr>
            <a:spLocks noChangeShapeType="1"/>
          </p:cNvSpPr>
          <p:nvPr/>
        </p:nvSpPr>
        <p:spPr bwMode="auto">
          <a:xfrm flipH="1">
            <a:off x="6896100" y="4384675"/>
            <a:ext cx="131763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924" name="Line 114"/>
          <p:cNvSpPr>
            <a:spLocks noChangeShapeType="1"/>
          </p:cNvSpPr>
          <p:nvPr/>
        </p:nvSpPr>
        <p:spPr bwMode="auto">
          <a:xfrm flipH="1" flipV="1">
            <a:off x="7202488" y="4386263"/>
            <a:ext cx="13335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925" name="Line 115"/>
          <p:cNvSpPr>
            <a:spLocks noChangeShapeType="1"/>
          </p:cNvSpPr>
          <p:nvPr/>
        </p:nvSpPr>
        <p:spPr bwMode="auto">
          <a:xfrm>
            <a:off x="8710613" y="4424363"/>
            <a:ext cx="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926" name="Text Box 116"/>
          <p:cNvSpPr txBox="1">
            <a:spLocks noChangeArrowheads="1"/>
          </p:cNvSpPr>
          <p:nvPr/>
        </p:nvSpPr>
        <p:spPr bwMode="auto">
          <a:xfrm>
            <a:off x="5945188" y="4052888"/>
            <a:ext cx="311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" sz="1000"/>
              <a:t>17</a:t>
            </a:r>
          </a:p>
        </p:txBody>
      </p:sp>
      <p:sp>
        <p:nvSpPr>
          <p:cNvPr id="37927" name="Oval 117"/>
          <p:cNvSpPr>
            <a:spLocks noChangeArrowheads="1"/>
          </p:cNvSpPr>
          <p:nvPr/>
        </p:nvSpPr>
        <p:spPr bwMode="auto">
          <a:xfrm>
            <a:off x="8188325" y="4581525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8</a:t>
            </a:r>
          </a:p>
        </p:txBody>
      </p:sp>
      <p:sp>
        <p:nvSpPr>
          <p:cNvPr id="37928" name="Line 118"/>
          <p:cNvSpPr>
            <a:spLocks noChangeShapeType="1"/>
          </p:cNvSpPr>
          <p:nvPr/>
        </p:nvSpPr>
        <p:spPr bwMode="auto">
          <a:xfrm flipH="1">
            <a:off x="8332788" y="4365625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37929" name="Group 119"/>
          <p:cNvGrpSpPr>
            <a:grpSpLocks/>
          </p:cNvGrpSpPr>
          <p:nvPr/>
        </p:nvGrpSpPr>
        <p:grpSpPr bwMode="auto">
          <a:xfrm>
            <a:off x="4037013" y="4294188"/>
            <a:ext cx="2254250" cy="336550"/>
            <a:chOff x="2533" y="1949"/>
            <a:chExt cx="1420" cy="212"/>
          </a:xfrm>
        </p:grpSpPr>
        <p:sp>
          <p:nvSpPr>
            <p:cNvPr id="37930" name="Text Box 120"/>
            <p:cNvSpPr txBox="1">
              <a:spLocks noChangeArrowheads="1"/>
            </p:cNvSpPr>
            <p:nvPr/>
          </p:nvSpPr>
          <p:spPr bwMode="auto">
            <a:xfrm>
              <a:off x="253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37931" name="Text Box 121"/>
            <p:cNvSpPr txBox="1">
              <a:spLocks noChangeArrowheads="1"/>
            </p:cNvSpPr>
            <p:nvPr/>
          </p:nvSpPr>
          <p:spPr bwMode="auto">
            <a:xfrm>
              <a:off x="2760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37932" name="Text Box 122"/>
            <p:cNvSpPr txBox="1">
              <a:spLocks noChangeArrowheads="1"/>
            </p:cNvSpPr>
            <p:nvPr/>
          </p:nvSpPr>
          <p:spPr bwMode="auto">
            <a:xfrm>
              <a:off x="295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37933" name="Text Box 123"/>
            <p:cNvSpPr txBox="1">
              <a:spLocks noChangeArrowheads="1"/>
            </p:cNvSpPr>
            <p:nvPr/>
          </p:nvSpPr>
          <p:spPr bwMode="auto">
            <a:xfrm>
              <a:off x="3138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37934" name="Text Box 124"/>
            <p:cNvSpPr txBox="1">
              <a:spLocks noChangeArrowheads="1"/>
            </p:cNvSpPr>
            <p:nvPr/>
          </p:nvSpPr>
          <p:spPr bwMode="auto">
            <a:xfrm>
              <a:off x="3364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37935" name="Text Box 125"/>
            <p:cNvSpPr txBox="1">
              <a:spLocks noChangeArrowheads="1"/>
            </p:cNvSpPr>
            <p:nvPr/>
          </p:nvSpPr>
          <p:spPr bwMode="auto">
            <a:xfrm>
              <a:off x="357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6</a:t>
              </a:r>
            </a:p>
          </p:txBody>
        </p:sp>
        <p:sp>
          <p:nvSpPr>
            <p:cNvPr id="37936" name="Text Box 126"/>
            <p:cNvSpPr txBox="1">
              <a:spLocks noChangeArrowheads="1"/>
            </p:cNvSpPr>
            <p:nvPr/>
          </p:nvSpPr>
          <p:spPr bwMode="auto">
            <a:xfrm>
              <a:off x="377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7</a:t>
              </a:r>
            </a:p>
          </p:txBody>
        </p:sp>
      </p:grpSp>
      <p:sp>
        <p:nvSpPr>
          <p:cNvPr id="128" name="127 Rectángulo"/>
          <p:cNvSpPr/>
          <p:nvPr/>
        </p:nvSpPr>
        <p:spPr>
          <a:xfrm>
            <a:off x="1475656" y="5517232"/>
            <a:ext cx="6264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La inserción en un </a:t>
            </a:r>
            <a:r>
              <a:rPr lang="es-ES" dirty="0" err="1" smtClean="0"/>
              <a:t>heap</a:t>
            </a:r>
            <a:r>
              <a:rPr lang="es-ES" dirty="0" smtClean="0"/>
              <a:t> tiene complejidad </a:t>
            </a:r>
            <a:r>
              <a:rPr lang="es-ES" dirty="0" smtClean="0">
                <a:solidFill>
                  <a:srgbClr val="FF0000"/>
                </a:solidFill>
              </a:rPr>
              <a:t>O(log n)!</a:t>
            </a:r>
            <a:endParaRPr lang="es-E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3993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39940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170E828-4DE3-476B-9028-0FF8317437A8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implementamos la inserción en un </a:t>
            </a:r>
            <a:r>
              <a:rPr lang="es-E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maxheap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428750"/>
            <a:ext cx="8248401" cy="38163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i="1" dirty="0" smtClean="0">
                <a:solidFill>
                  <a:srgbClr val="000099"/>
                </a:solidFill>
              </a:rPr>
              <a:t> </a:t>
            </a:r>
            <a:r>
              <a:rPr lang="es-ES" sz="2000" i="1" dirty="0" err="1" smtClean="0">
                <a:solidFill>
                  <a:srgbClr val="000099"/>
                </a:solidFill>
              </a:rPr>
              <a:t>def</a:t>
            </a:r>
            <a:r>
              <a:rPr lang="es-ES" sz="2000" i="1" dirty="0" smtClean="0">
                <a:solidFill>
                  <a:srgbClr val="000099"/>
                </a:solidFill>
              </a:rPr>
              <a:t> insertar(</a:t>
            </a:r>
            <a:r>
              <a:rPr lang="es-ES" sz="2000" i="1" dirty="0" err="1" smtClean="0">
                <a:solidFill>
                  <a:srgbClr val="000099"/>
                </a:solidFill>
              </a:rPr>
              <a:t>self</a:t>
            </a:r>
            <a:r>
              <a:rPr lang="es-ES" sz="2000" i="1" dirty="0" smtClean="0">
                <a:solidFill>
                  <a:srgbClr val="000099"/>
                </a:solidFill>
              </a:rPr>
              <a:t>, x):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i="1" dirty="0" smtClean="0">
                <a:solidFill>
                  <a:srgbClr val="000099"/>
                </a:solidFill>
              </a:rPr>
              <a:t>        </a:t>
            </a:r>
            <a:r>
              <a:rPr lang="es-ES" sz="2000" i="1" dirty="0" err="1" smtClean="0">
                <a:solidFill>
                  <a:srgbClr val="000099"/>
                </a:solidFill>
              </a:rPr>
              <a:t>self.__numero</a:t>
            </a:r>
            <a:r>
              <a:rPr lang="es-ES" sz="2000" i="1" dirty="0" smtClean="0">
                <a:solidFill>
                  <a:srgbClr val="000099"/>
                </a:solidFill>
              </a:rPr>
              <a:t>+=1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i="1" dirty="0" smtClean="0">
                <a:solidFill>
                  <a:srgbClr val="000099"/>
                </a:solidFill>
              </a:rPr>
              <a:t>        </a:t>
            </a:r>
            <a:r>
              <a:rPr lang="es-ES" sz="2000" i="1" dirty="0" err="1" smtClean="0">
                <a:solidFill>
                  <a:srgbClr val="000099"/>
                </a:solidFill>
              </a:rPr>
              <a:t>self.__contenedor.append</a:t>
            </a:r>
            <a:r>
              <a:rPr lang="es-ES" sz="2000" i="1" dirty="0" smtClean="0">
                <a:solidFill>
                  <a:srgbClr val="000099"/>
                </a:solidFill>
              </a:rPr>
              <a:t>(x</a:t>
            </a:r>
            <a:r>
              <a:rPr lang="es-ES" sz="2000" i="1" dirty="0" smtClean="0">
                <a:solidFill>
                  <a:srgbClr val="000099"/>
                </a:solidFill>
              </a:rPr>
              <a:t>)</a:t>
            </a:r>
            <a:endParaRPr lang="es-ES" sz="2000" i="1" dirty="0" smtClean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i="1" dirty="0" smtClean="0">
                <a:solidFill>
                  <a:srgbClr val="000099"/>
                </a:solidFill>
              </a:rPr>
              <a:t>        i=</a:t>
            </a:r>
            <a:r>
              <a:rPr lang="es-ES" sz="2000" i="1" dirty="0" err="1" smtClean="0">
                <a:solidFill>
                  <a:srgbClr val="000099"/>
                </a:solidFill>
              </a:rPr>
              <a:t>self.__numero</a:t>
            </a:r>
            <a:endParaRPr lang="es-ES" sz="2000" i="1" dirty="0" smtClean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i="1" dirty="0" smtClean="0">
                <a:solidFill>
                  <a:srgbClr val="000099"/>
                </a:solidFill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i="1" dirty="0" smtClean="0">
                <a:solidFill>
                  <a:srgbClr val="000099"/>
                </a:solidFill>
              </a:rPr>
              <a:t>        </a:t>
            </a:r>
            <a:r>
              <a:rPr lang="es-ES" sz="2000" i="1" dirty="0" err="1" smtClean="0">
                <a:solidFill>
                  <a:srgbClr val="000099"/>
                </a:solidFill>
              </a:rPr>
              <a:t>while</a:t>
            </a:r>
            <a:r>
              <a:rPr lang="es-ES" sz="2000" i="1" dirty="0" smtClean="0">
                <a:solidFill>
                  <a:srgbClr val="000099"/>
                </a:solidFill>
              </a:rPr>
              <a:t>(i&gt;0 and </a:t>
            </a:r>
            <a:r>
              <a:rPr lang="es-ES" sz="20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2000" i="1" dirty="0" smtClean="0">
                <a:solidFill>
                  <a:srgbClr val="000099"/>
                </a:solidFill>
              </a:rPr>
              <a:t>[i/2]&lt;</a:t>
            </a:r>
            <a:r>
              <a:rPr lang="es-ES" sz="20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2000" i="1" dirty="0" smtClean="0">
                <a:solidFill>
                  <a:srgbClr val="000099"/>
                </a:solidFill>
              </a:rPr>
              <a:t>[i]):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i="1" dirty="0" smtClean="0">
                <a:solidFill>
                  <a:srgbClr val="000099"/>
                </a:solidFill>
              </a:rPr>
              <a:t>			</a:t>
            </a:r>
            <a:r>
              <a:rPr lang="es-ES" sz="2000" i="1" dirty="0" err="1" smtClean="0">
                <a:solidFill>
                  <a:srgbClr val="000099"/>
                </a:solidFill>
              </a:rPr>
              <a:t>self.__intercambiar</a:t>
            </a:r>
            <a:r>
              <a:rPr lang="es-ES" sz="2000" i="1" dirty="0" smtClean="0">
                <a:solidFill>
                  <a:srgbClr val="000099"/>
                </a:solidFill>
              </a:rPr>
              <a:t>(</a:t>
            </a:r>
            <a:r>
              <a:rPr lang="es-ES" sz="2000" i="1" dirty="0" err="1" smtClean="0">
                <a:solidFill>
                  <a:srgbClr val="000099"/>
                </a:solidFill>
              </a:rPr>
              <a:t>i,i</a:t>
            </a:r>
            <a:r>
              <a:rPr lang="es-ES" sz="2000" i="1" dirty="0" smtClean="0">
                <a:solidFill>
                  <a:srgbClr val="000099"/>
                </a:solidFill>
              </a:rPr>
              <a:t>/2)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i="1" dirty="0" smtClean="0">
                <a:solidFill>
                  <a:srgbClr val="000099"/>
                </a:solidFill>
              </a:rPr>
              <a:t>			i=i/2</a:t>
            </a:r>
            <a:endParaRPr lang="es-ES" sz="2000" i="1" dirty="0" smtClean="0">
              <a:solidFill>
                <a:srgbClr val="000099"/>
              </a:solidFill>
            </a:endParaRPr>
          </a:p>
        </p:txBody>
      </p:sp>
      <p:sp>
        <p:nvSpPr>
          <p:cNvPr id="39943" name="Rectangle 4"/>
          <p:cNvSpPr>
            <a:spLocks noChangeArrowheads="1"/>
          </p:cNvSpPr>
          <p:nvPr/>
        </p:nvSpPr>
        <p:spPr bwMode="auto">
          <a:xfrm>
            <a:off x="3275856" y="4725144"/>
            <a:ext cx="5544616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sz="1600" i="1" dirty="0" err="1">
                <a:solidFill>
                  <a:srgbClr val="000099"/>
                </a:solidFill>
              </a:rPr>
              <a:t>def</a:t>
            </a:r>
            <a:r>
              <a:rPr lang="es-ES" sz="1600" i="1" dirty="0">
                <a:solidFill>
                  <a:srgbClr val="000099"/>
                </a:solidFill>
              </a:rPr>
              <a:t> intercambiar(</a:t>
            </a:r>
            <a:r>
              <a:rPr lang="es-ES" sz="1600" i="1" dirty="0" err="1">
                <a:solidFill>
                  <a:srgbClr val="000099"/>
                </a:solidFill>
              </a:rPr>
              <a:t>self</a:t>
            </a:r>
            <a:r>
              <a:rPr lang="es-ES" sz="1600" i="1" dirty="0">
                <a:solidFill>
                  <a:srgbClr val="000099"/>
                </a:solidFill>
              </a:rPr>
              <a:t>, i, j):</a:t>
            </a:r>
          </a:p>
          <a:p>
            <a:pPr marL="342900" indent="-342900">
              <a:spcBef>
                <a:spcPct val="20000"/>
              </a:spcBef>
            </a:pPr>
            <a:r>
              <a:rPr lang="es-ES" sz="1600" i="1" dirty="0" smtClean="0">
                <a:solidFill>
                  <a:srgbClr val="000099"/>
                </a:solidFill>
              </a:rPr>
              <a:t>  	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600" i="1" dirty="0" smtClean="0">
                <a:solidFill>
                  <a:srgbClr val="000099"/>
                </a:solidFill>
              </a:rPr>
              <a:t>[i],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600" i="1" dirty="0" smtClean="0">
                <a:solidFill>
                  <a:srgbClr val="000099"/>
                </a:solidFill>
              </a:rPr>
              <a:t>[j]=\\ 	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600" i="1" dirty="0" smtClean="0">
                <a:solidFill>
                  <a:srgbClr val="000099"/>
                </a:solidFill>
              </a:rPr>
              <a:t>[j],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600" i="1" dirty="0" smtClean="0">
                <a:solidFill>
                  <a:srgbClr val="000099"/>
                </a:solidFill>
              </a:rPr>
              <a:t>[i]</a:t>
            </a:r>
            <a:endParaRPr lang="es-ES" sz="700" i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41987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41988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AAEE828-A052-41C7-8164-33166EE8CBD3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utiliza una estructura heap en una cola de prioridad?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28750"/>
            <a:ext cx="338455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800" dirty="0" smtClean="0"/>
              <a:t>Cuando se desee sacar al elemento de mayor prioridad, bastará con dar de baja la </a:t>
            </a:r>
            <a:r>
              <a:rPr lang="es-ES" sz="1800" dirty="0" smtClean="0"/>
              <a:t>raíz:</a:t>
            </a:r>
            <a:endParaRPr lang="es-ES" sz="1800" dirty="0" smtClean="0"/>
          </a:p>
          <a:p>
            <a:pPr lvl="1">
              <a:lnSpc>
                <a:spcPct val="80000"/>
              </a:lnSpc>
            </a:pPr>
            <a:endParaRPr lang="es-ES" sz="1600" dirty="0" smtClean="0"/>
          </a:p>
          <a:p>
            <a:pPr lvl="1">
              <a:lnSpc>
                <a:spcPct val="80000"/>
              </a:lnSpc>
            </a:pPr>
            <a:r>
              <a:rPr lang="es-ES" sz="1600" dirty="0" smtClean="0"/>
              <a:t>Eliminarla sustituyéndola con la última hoja, y</a:t>
            </a:r>
          </a:p>
          <a:p>
            <a:pPr lvl="1">
              <a:lnSpc>
                <a:spcPct val="80000"/>
              </a:lnSpc>
            </a:pPr>
            <a:endParaRPr lang="es-ES" sz="1600" dirty="0" smtClean="0"/>
          </a:p>
          <a:p>
            <a:pPr lvl="1">
              <a:lnSpc>
                <a:spcPct val="80000"/>
              </a:lnSpc>
            </a:pPr>
            <a:r>
              <a:rPr lang="es-ES" sz="1600" dirty="0" smtClean="0"/>
              <a:t>Reacomodar el sustituto para que cumpla la condición del </a:t>
            </a:r>
            <a:r>
              <a:rPr lang="es-ES" sz="1600" dirty="0" err="1" smtClean="0"/>
              <a:t>heap</a:t>
            </a:r>
            <a:r>
              <a:rPr lang="es-ES" sz="1600" dirty="0" smtClean="0"/>
              <a:t>:</a:t>
            </a:r>
          </a:p>
          <a:p>
            <a:pPr lvl="1">
              <a:lnSpc>
                <a:spcPct val="80000"/>
              </a:lnSpc>
            </a:pPr>
            <a:endParaRPr lang="es-ES" sz="1600" dirty="0" smtClean="0"/>
          </a:p>
          <a:p>
            <a:pPr lvl="2">
              <a:lnSpc>
                <a:spcPct val="80000"/>
              </a:lnSpc>
            </a:pPr>
            <a:r>
              <a:rPr lang="es-ES" sz="1400" dirty="0" smtClean="0"/>
              <a:t>Mientras no está en una hoja</a:t>
            </a:r>
          </a:p>
          <a:p>
            <a:pPr lvl="3">
              <a:lnSpc>
                <a:spcPct val="80000"/>
              </a:lnSpc>
            </a:pPr>
            <a:r>
              <a:rPr lang="es-ES" sz="1000" dirty="0" smtClean="0"/>
              <a:t>Comparar con sus hijos  </a:t>
            </a:r>
          </a:p>
          <a:p>
            <a:pPr lvl="3">
              <a:lnSpc>
                <a:spcPct val="80000"/>
              </a:lnSpc>
            </a:pPr>
            <a:r>
              <a:rPr lang="es-ES" sz="1000" dirty="0" smtClean="0"/>
              <a:t>Si tiene menor prioridad, intercambiarlos.</a:t>
            </a:r>
          </a:p>
          <a:p>
            <a:pPr lvl="3">
              <a:lnSpc>
                <a:spcPct val="80000"/>
              </a:lnSpc>
            </a:pPr>
            <a:r>
              <a:rPr lang="es-ES" sz="1000" dirty="0" smtClean="0"/>
              <a:t>Sino, salir del bucle.</a:t>
            </a:r>
          </a:p>
          <a:p>
            <a:pPr>
              <a:lnSpc>
                <a:spcPct val="80000"/>
              </a:lnSpc>
            </a:pPr>
            <a:endParaRPr lang="es-ES" sz="1800" dirty="0" smtClean="0"/>
          </a:p>
          <a:p>
            <a:pPr>
              <a:lnSpc>
                <a:spcPct val="80000"/>
              </a:lnSpc>
            </a:pPr>
            <a:r>
              <a:rPr lang="es-ES" sz="1800" dirty="0" smtClean="0"/>
              <a:t>El borrado en un </a:t>
            </a:r>
            <a:r>
              <a:rPr lang="es-ES" sz="1800" dirty="0" err="1" smtClean="0"/>
              <a:t>heap</a:t>
            </a:r>
            <a:r>
              <a:rPr lang="es-ES" sz="1800" dirty="0" smtClean="0"/>
              <a:t> tiene complejidad </a:t>
            </a:r>
            <a:r>
              <a:rPr lang="es-ES" sz="1800" dirty="0" smtClean="0">
                <a:solidFill>
                  <a:srgbClr val="FF0000"/>
                </a:solidFill>
              </a:rPr>
              <a:t>O(log n)</a:t>
            </a:r>
          </a:p>
          <a:p>
            <a:pPr>
              <a:lnSpc>
                <a:spcPct val="80000"/>
              </a:lnSpc>
            </a:pPr>
            <a:endParaRPr lang="es-ES" sz="1800" dirty="0" smtClean="0"/>
          </a:p>
        </p:txBody>
      </p:sp>
      <p:grpSp>
        <p:nvGrpSpPr>
          <p:cNvPr id="41991" name="Group 41"/>
          <p:cNvGrpSpPr>
            <a:grpSpLocks/>
          </p:cNvGrpSpPr>
          <p:nvPr/>
        </p:nvGrpSpPr>
        <p:grpSpPr bwMode="auto">
          <a:xfrm>
            <a:off x="3708400" y="1728788"/>
            <a:ext cx="3097213" cy="288925"/>
            <a:chOff x="3288" y="2069"/>
            <a:chExt cx="1951" cy="182"/>
          </a:xfrm>
        </p:grpSpPr>
        <p:sp>
          <p:nvSpPr>
            <p:cNvPr id="185386" name="Rectangle 42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42132" name="Line 43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33" name="Line 44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34" name="Line 45"/>
            <p:cNvSpPr>
              <a:spLocks noChangeShapeType="1"/>
            </p:cNvSpPr>
            <p:nvPr/>
          </p:nvSpPr>
          <p:spPr bwMode="auto">
            <a:xfrm>
              <a:off x="416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35" name="Line 46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36" name="Line 47"/>
            <p:cNvSpPr>
              <a:spLocks noChangeShapeType="1"/>
            </p:cNvSpPr>
            <p:nvPr/>
          </p:nvSpPr>
          <p:spPr bwMode="auto">
            <a:xfrm>
              <a:off x="4602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37" name="Line 48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38" name="Line 49"/>
            <p:cNvSpPr>
              <a:spLocks noChangeShapeType="1"/>
            </p:cNvSpPr>
            <p:nvPr/>
          </p:nvSpPr>
          <p:spPr bwMode="auto">
            <a:xfrm>
              <a:off x="503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39" name="Text Box 50"/>
            <p:cNvSpPr txBox="1">
              <a:spLocks noChangeArrowheads="1"/>
            </p:cNvSpPr>
            <p:nvPr/>
          </p:nvSpPr>
          <p:spPr bwMode="auto">
            <a:xfrm>
              <a:off x="3559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28</a:t>
              </a:r>
            </a:p>
          </p:txBody>
        </p:sp>
        <p:sp>
          <p:nvSpPr>
            <p:cNvPr id="42140" name="Text Box 51"/>
            <p:cNvSpPr txBox="1">
              <a:spLocks noChangeArrowheads="1"/>
            </p:cNvSpPr>
            <p:nvPr/>
          </p:nvSpPr>
          <p:spPr bwMode="auto">
            <a:xfrm>
              <a:off x="3786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21</a:t>
              </a:r>
            </a:p>
          </p:txBody>
        </p:sp>
        <p:sp>
          <p:nvSpPr>
            <p:cNvPr id="42141" name="Text Box 52"/>
            <p:cNvSpPr txBox="1">
              <a:spLocks noChangeArrowheads="1"/>
            </p:cNvSpPr>
            <p:nvPr/>
          </p:nvSpPr>
          <p:spPr bwMode="auto">
            <a:xfrm>
              <a:off x="3957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24</a:t>
              </a:r>
            </a:p>
          </p:txBody>
        </p:sp>
        <p:sp>
          <p:nvSpPr>
            <p:cNvPr id="42142" name="Text Box 53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sz="600"/>
            </a:p>
          </p:txBody>
        </p:sp>
        <p:sp>
          <p:nvSpPr>
            <p:cNvPr id="42143" name="Text Box 54"/>
            <p:cNvSpPr txBox="1">
              <a:spLocks noChangeArrowheads="1"/>
            </p:cNvSpPr>
            <p:nvPr/>
          </p:nvSpPr>
          <p:spPr bwMode="auto">
            <a:xfrm>
              <a:off x="4428" y="209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5</a:t>
              </a:r>
            </a:p>
          </p:txBody>
        </p:sp>
        <p:sp>
          <p:nvSpPr>
            <p:cNvPr id="42144" name="Text Box 55"/>
            <p:cNvSpPr txBox="1">
              <a:spLocks noChangeArrowheads="1"/>
            </p:cNvSpPr>
            <p:nvPr/>
          </p:nvSpPr>
          <p:spPr bwMode="auto">
            <a:xfrm>
              <a:off x="4646" y="210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8</a:t>
              </a:r>
            </a:p>
          </p:txBody>
        </p:sp>
        <p:sp>
          <p:nvSpPr>
            <p:cNvPr id="42145" name="Text Box 56"/>
            <p:cNvSpPr txBox="1">
              <a:spLocks noChangeArrowheads="1"/>
            </p:cNvSpPr>
            <p:nvPr/>
          </p:nvSpPr>
          <p:spPr bwMode="auto">
            <a:xfrm>
              <a:off x="4815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2146" name="Text Box 57"/>
            <p:cNvSpPr txBox="1">
              <a:spLocks noChangeArrowheads="1"/>
            </p:cNvSpPr>
            <p:nvPr/>
          </p:nvSpPr>
          <p:spPr bwMode="auto">
            <a:xfrm>
              <a:off x="5032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185402" name="Rectangle 58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42148" name="Text Box 59"/>
            <p:cNvSpPr txBox="1">
              <a:spLocks noChangeArrowheads="1"/>
            </p:cNvSpPr>
            <p:nvPr/>
          </p:nvSpPr>
          <p:spPr bwMode="auto">
            <a:xfrm>
              <a:off x="4182" y="2097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/>
                <a:t>19</a:t>
              </a:r>
            </a:p>
          </p:txBody>
        </p:sp>
      </p:grpSp>
      <p:sp>
        <p:nvSpPr>
          <p:cNvPr id="41992" name="Oval 60"/>
          <p:cNvSpPr>
            <a:spLocks noChangeArrowheads="1"/>
          </p:cNvSpPr>
          <p:nvPr/>
        </p:nvSpPr>
        <p:spPr bwMode="auto">
          <a:xfrm>
            <a:off x="7921625" y="1484313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28</a:t>
            </a:r>
          </a:p>
        </p:txBody>
      </p:sp>
      <p:sp>
        <p:nvSpPr>
          <p:cNvPr id="41993" name="Oval 61"/>
          <p:cNvSpPr>
            <a:spLocks noChangeArrowheads="1"/>
          </p:cNvSpPr>
          <p:nvPr/>
        </p:nvSpPr>
        <p:spPr bwMode="auto">
          <a:xfrm>
            <a:off x="7134225" y="193833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21</a:t>
            </a:r>
          </a:p>
        </p:txBody>
      </p:sp>
      <p:sp>
        <p:nvSpPr>
          <p:cNvPr id="41994" name="Oval 62"/>
          <p:cNvSpPr>
            <a:spLocks noChangeArrowheads="1"/>
          </p:cNvSpPr>
          <p:nvPr/>
        </p:nvSpPr>
        <p:spPr bwMode="auto">
          <a:xfrm>
            <a:off x="6877050" y="231933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19</a:t>
            </a:r>
          </a:p>
        </p:txBody>
      </p:sp>
      <p:sp>
        <p:nvSpPr>
          <p:cNvPr id="41995" name="Oval 63"/>
          <p:cNvSpPr>
            <a:spLocks noChangeArrowheads="1"/>
          </p:cNvSpPr>
          <p:nvPr/>
        </p:nvSpPr>
        <p:spPr bwMode="auto">
          <a:xfrm>
            <a:off x="7343775" y="231933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5</a:t>
            </a:r>
          </a:p>
        </p:txBody>
      </p:sp>
      <p:sp>
        <p:nvSpPr>
          <p:cNvPr id="41996" name="Oval 64"/>
          <p:cNvSpPr>
            <a:spLocks noChangeArrowheads="1"/>
          </p:cNvSpPr>
          <p:nvPr/>
        </p:nvSpPr>
        <p:spPr bwMode="auto">
          <a:xfrm>
            <a:off x="8718550" y="193833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24</a:t>
            </a:r>
          </a:p>
        </p:txBody>
      </p:sp>
      <p:sp>
        <p:nvSpPr>
          <p:cNvPr id="41997" name="Oval 65"/>
          <p:cNvSpPr>
            <a:spLocks noChangeArrowheads="1"/>
          </p:cNvSpPr>
          <p:nvPr/>
        </p:nvSpPr>
        <p:spPr bwMode="auto">
          <a:xfrm>
            <a:off x="8718550" y="231933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17</a:t>
            </a:r>
          </a:p>
        </p:txBody>
      </p:sp>
      <p:sp>
        <p:nvSpPr>
          <p:cNvPr id="41998" name="Line 66"/>
          <p:cNvSpPr>
            <a:spLocks noChangeShapeType="1"/>
          </p:cNvSpPr>
          <p:nvPr/>
        </p:nvSpPr>
        <p:spPr bwMode="auto">
          <a:xfrm flipV="1">
            <a:off x="7335838" y="1633538"/>
            <a:ext cx="59690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999" name="Line 67"/>
          <p:cNvSpPr>
            <a:spLocks noChangeShapeType="1"/>
          </p:cNvSpPr>
          <p:nvPr/>
        </p:nvSpPr>
        <p:spPr bwMode="auto">
          <a:xfrm>
            <a:off x="8143875" y="1633538"/>
            <a:ext cx="58420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00" name="Line 68"/>
          <p:cNvSpPr>
            <a:spLocks noChangeShapeType="1"/>
          </p:cNvSpPr>
          <p:nvPr/>
        </p:nvSpPr>
        <p:spPr bwMode="auto">
          <a:xfrm flipH="1">
            <a:off x="7024688" y="2108200"/>
            <a:ext cx="131762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01" name="Line 69"/>
          <p:cNvSpPr>
            <a:spLocks noChangeShapeType="1"/>
          </p:cNvSpPr>
          <p:nvPr/>
        </p:nvSpPr>
        <p:spPr bwMode="auto">
          <a:xfrm flipH="1" flipV="1">
            <a:off x="7331075" y="2109788"/>
            <a:ext cx="13335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02" name="Line 70"/>
          <p:cNvSpPr>
            <a:spLocks noChangeShapeType="1"/>
          </p:cNvSpPr>
          <p:nvPr/>
        </p:nvSpPr>
        <p:spPr bwMode="auto">
          <a:xfrm>
            <a:off x="8839200" y="2147888"/>
            <a:ext cx="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03" name="Text Box 71"/>
          <p:cNvSpPr txBox="1">
            <a:spLocks noChangeArrowheads="1"/>
          </p:cNvSpPr>
          <p:nvPr/>
        </p:nvSpPr>
        <p:spPr bwMode="auto">
          <a:xfrm>
            <a:off x="6073775" y="1776413"/>
            <a:ext cx="311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" sz="1000"/>
              <a:t>17</a:t>
            </a:r>
          </a:p>
        </p:txBody>
      </p:sp>
      <p:sp>
        <p:nvSpPr>
          <p:cNvPr id="42004" name="Oval 72"/>
          <p:cNvSpPr>
            <a:spLocks noChangeArrowheads="1"/>
          </p:cNvSpPr>
          <p:nvPr/>
        </p:nvSpPr>
        <p:spPr bwMode="auto">
          <a:xfrm>
            <a:off x="8316913" y="2305050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8</a:t>
            </a:r>
          </a:p>
        </p:txBody>
      </p:sp>
      <p:sp>
        <p:nvSpPr>
          <p:cNvPr id="42005" name="Line 73"/>
          <p:cNvSpPr>
            <a:spLocks noChangeShapeType="1"/>
          </p:cNvSpPr>
          <p:nvPr/>
        </p:nvSpPr>
        <p:spPr bwMode="auto">
          <a:xfrm flipH="1">
            <a:off x="8461375" y="2089150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42006" name="Group 74"/>
          <p:cNvGrpSpPr>
            <a:grpSpLocks/>
          </p:cNvGrpSpPr>
          <p:nvPr/>
        </p:nvGrpSpPr>
        <p:grpSpPr bwMode="auto">
          <a:xfrm>
            <a:off x="4165600" y="2017713"/>
            <a:ext cx="2254250" cy="336550"/>
            <a:chOff x="2533" y="1949"/>
            <a:chExt cx="1420" cy="212"/>
          </a:xfrm>
        </p:grpSpPr>
        <p:sp>
          <p:nvSpPr>
            <p:cNvPr id="42124" name="Text Box 75"/>
            <p:cNvSpPr txBox="1">
              <a:spLocks noChangeArrowheads="1"/>
            </p:cNvSpPr>
            <p:nvPr/>
          </p:nvSpPr>
          <p:spPr bwMode="auto">
            <a:xfrm>
              <a:off x="253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42125" name="Text Box 76"/>
            <p:cNvSpPr txBox="1">
              <a:spLocks noChangeArrowheads="1"/>
            </p:cNvSpPr>
            <p:nvPr/>
          </p:nvSpPr>
          <p:spPr bwMode="auto">
            <a:xfrm>
              <a:off x="2760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42126" name="Text Box 77"/>
            <p:cNvSpPr txBox="1">
              <a:spLocks noChangeArrowheads="1"/>
            </p:cNvSpPr>
            <p:nvPr/>
          </p:nvSpPr>
          <p:spPr bwMode="auto">
            <a:xfrm>
              <a:off x="295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42127" name="Text Box 78"/>
            <p:cNvSpPr txBox="1">
              <a:spLocks noChangeArrowheads="1"/>
            </p:cNvSpPr>
            <p:nvPr/>
          </p:nvSpPr>
          <p:spPr bwMode="auto">
            <a:xfrm>
              <a:off x="3138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42128" name="Text Box 79"/>
            <p:cNvSpPr txBox="1">
              <a:spLocks noChangeArrowheads="1"/>
            </p:cNvSpPr>
            <p:nvPr/>
          </p:nvSpPr>
          <p:spPr bwMode="auto">
            <a:xfrm>
              <a:off x="3364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42129" name="Text Box 80"/>
            <p:cNvSpPr txBox="1">
              <a:spLocks noChangeArrowheads="1"/>
            </p:cNvSpPr>
            <p:nvPr/>
          </p:nvSpPr>
          <p:spPr bwMode="auto">
            <a:xfrm>
              <a:off x="357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6</a:t>
              </a:r>
            </a:p>
          </p:txBody>
        </p:sp>
        <p:sp>
          <p:nvSpPr>
            <p:cNvPr id="42130" name="Text Box 81"/>
            <p:cNvSpPr txBox="1">
              <a:spLocks noChangeArrowheads="1"/>
            </p:cNvSpPr>
            <p:nvPr/>
          </p:nvSpPr>
          <p:spPr bwMode="auto">
            <a:xfrm>
              <a:off x="377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7</a:t>
              </a:r>
            </a:p>
          </p:txBody>
        </p:sp>
      </p:grpSp>
      <p:grpSp>
        <p:nvGrpSpPr>
          <p:cNvPr id="42007" name="Group 82"/>
          <p:cNvGrpSpPr>
            <a:grpSpLocks/>
          </p:cNvGrpSpPr>
          <p:nvPr/>
        </p:nvGrpSpPr>
        <p:grpSpPr bwMode="auto">
          <a:xfrm>
            <a:off x="3579813" y="2736850"/>
            <a:ext cx="3097212" cy="288925"/>
            <a:chOff x="3288" y="2069"/>
            <a:chExt cx="1951" cy="182"/>
          </a:xfrm>
        </p:grpSpPr>
        <p:sp>
          <p:nvSpPr>
            <p:cNvPr id="185427" name="Rectangle 83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42107" name="Line 84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08" name="Line 85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09" name="Line 86"/>
            <p:cNvSpPr>
              <a:spLocks noChangeShapeType="1"/>
            </p:cNvSpPr>
            <p:nvPr/>
          </p:nvSpPr>
          <p:spPr bwMode="auto">
            <a:xfrm>
              <a:off x="416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10" name="Line 87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11" name="Line 88"/>
            <p:cNvSpPr>
              <a:spLocks noChangeShapeType="1"/>
            </p:cNvSpPr>
            <p:nvPr/>
          </p:nvSpPr>
          <p:spPr bwMode="auto">
            <a:xfrm>
              <a:off x="4602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12" name="Line 89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13" name="Line 90"/>
            <p:cNvSpPr>
              <a:spLocks noChangeShapeType="1"/>
            </p:cNvSpPr>
            <p:nvPr/>
          </p:nvSpPr>
          <p:spPr bwMode="auto">
            <a:xfrm>
              <a:off x="503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14" name="Text Box 91"/>
            <p:cNvSpPr txBox="1">
              <a:spLocks noChangeArrowheads="1"/>
            </p:cNvSpPr>
            <p:nvPr/>
          </p:nvSpPr>
          <p:spPr bwMode="auto">
            <a:xfrm>
              <a:off x="3559" y="2099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2115" name="Text Box 92"/>
            <p:cNvSpPr txBox="1">
              <a:spLocks noChangeArrowheads="1"/>
            </p:cNvSpPr>
            <p:nvPr/>
          </p:nvSpPr>
          <p:spPr bwMode="auto">
            <a:xfrm>
              <a:off x="3786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21</a:t>
              </a:r>
            </a:p>
          </p:txBody>
        </p:sp>
        <p:sp>
          <p:nvSpPr>
            <p:cNvPr id="42116" name="Text Box 93"/>
            <p:cNvSpPr txBox="1">
              <a:spLocks noChangeArrowheads="1"/>
            </p:cNvSpPr>
            <p:nvPr/>
          </p:nvSpPr>
          <p:spPr bwMode="auto">
            <a:xfrm>
              <a:off x="3957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24</a:t>
              </a:r>
            </a:p>
          </p:txBody>
        </p:sp>
        <p:sp>
          <p:nvSpPr>
            <p:cNvPr id="42117" name="Text Box 94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sz="600"/>
            </a:p>
          </p:txBody>
        </p:sp>
        <p:sp>
          <p:nvSpPr>
            <p:cNvPr id="42118" name="Text Box 95"/>
            <p:cNvSpPr txBox="1">
              <a:spLocks noChangeArrowheads="1"/>
            </p:cNvSpPr>
            <p:nvPr/>
          </p:nvSpPr>
          <p:spPr bwMode="auto">
            <a:xfrm>
              <a:off x="4428" y="209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5</a:t>
              </a:r>
            </a:p>
          </p:txBody>
        </p:sp>
        <p:sp>
          <p:nvSpPr>
            <p:cNvPr id="42119" name="Text Box 96"/>
            <p:cNvSpPr txBox="1">
              <a:spLocks noChangeArrowheads="1"/>
            </p:cNvSpPr>
            <p:nvPr/>
          </p:nvSpPr>
          <p:spPr bwMode="auto">
            <a:xfrm>
              <a:off x="4646" y="210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8</a:t>
              </a:r>
            </a:p>
          </p:txBody>
        </p:sp>
        <p:sp>
          <p:nvSpPr>
            <p:cNvPr id="42120" name="Text Box 97"/>
            <p:cNvSpPr txBox="1">
              <a:spLocks noChangeArrowheads="1"/>
            </p:cNvSpPr>
            <p:nvPr/>
          </p:nvSpPr>
          <p:spPr bwMode="auto">
            <a:xfrm>
              <a:off x="4815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2121" name="Text Box 98"/>
            <p:cNvSpPr txBox="1">
              <a:spLocks noChangeArrowheads="1"/>
            </p:cNvSpPr>
            <p:nvPr/>
          </p:nvSpPr>
          <p:spPr bwMode="auto">
            <a:xfrm>
              <a:off x="5032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185443" name="Rectangle 99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42123" name="Text Box 100"/>
            <p:cNvSpPr txBox="1">
              <a:spLocks noChangeArrowheads="1"/>
            </p:cNvSpPr>
            <p:nvPr/>
          </p:nvSpPr>
          <p:spPr bwMode="auto">
            <a:xfrm>
              <a:off x="4182" y="2097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/>
                <a:t>19</a:t>
              </a:r>
            </a:p>
          </p:txBody>
        </p:sp>
      </p:grpSp>
      <p:sp>
        <p:nvSpPr>
          <p:cNvPr id="42008" name="Oval 101"/>
          <p:cNvSpPr>
            <a:spLocks noChangeArrowheads="1"/>
          </p:cNvSpPr>
          <p:nvPr/>
        </p:nvSpPr>
        <p:spPr bwMode="auto">
          <a:xfrm>
            <a:off x="7793038" y="2492375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endParaRPr lang="es-ES" sz="1400"/>
          </a:p>
        </p:txBody>
      </p:sp>
      <p:sp>
        <p:nvSpPr>
          <p:cNvPr id="42009" name="Oval 102"/>
          <p:cNvSpPr>
            <a:spLocks noChangeArrowheads="1"/>
          </p:cNvSpPr>
          <p:nvPr/>
        </p:nvSpPr>
        <p:spPr bwMode="auto">
          <a:xfrm>
            <a:off x="7005638" y="2946400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21</a:t>
            </a:r>
          </a:p>
        </p:txBody>
      </p:sp>
      <p:sp>
        <p:nvSpPr>
          <p:cNvPr id="42010" name="Oval 103"/>
          <p:cNvSpPr>
            <a:spLocks noChangeArrowheads="1"/>
          </p:cNvSpPr>
          <p:nvPr/>
        </p:nvSpPr>
        <p:spPr bwMode="auto">
          <a:xfrm>
            <a:off x="6748463" y="3327400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19</a:t>
            </a:r>
          </a:p>
        </p:txBody>
      </p:sp>
      <p:sp>
        <p:nvSpPr>
          <p:cNvPr id="42011" name="Oval 104"/>
          <p:cNvSpPr>
            <a:spLocks noChangeArrowheads="1"/>
          </p:cNvSpPr>
          <p:nvPr/>
        </p:nvSpPr>
        <p:spPr bwMode="auto">
          <a:xfrm>
            <a:off x="7215188" y="3327400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5</a:t>
            </a:r>
          </a:p>
        </p:txBody>
      </p:sp>
      <p:sp>
        <p:nvSpPr>
          <p:cNvPr id="42012" name="Oval 105"/>
          <p:cNvSpPr>
            <a:spLocks noChangeArrowheads="1"/>
          </p:cNvSpPr>
          <p:nvPr/>
        </p:nvSpPr>
        <p:spPr bwMode="auto">
          <a:xfrm>
            <a:off x="8589963" y="2946400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24</a:t>
            </a:r>
          </a:p>
        </p:txBody>
      </p:sp>
      <p:sp>
        <p:nvSpPr>
          <p:cNvPr id="42013" name="Oval 106"/>
          <p:cNvSpPr>
            <a:spLocks noChangeArrowheads="1"/>
          </p:cNvSpPr>
          <p:nvPr/>
        </p:nvSpPr>
        <p:spPr bwMode="auto">
          <a:xfrm>
            <a:off x="8589963" y="3327400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17</a:t>
            </a:r>
          </a:p>
        </p:txBody>
      </p:sp>
      <p:sp>
        <p:nvSpPr>
          <p:cNvPr id="42014" name="Line 107"/>
          <p:cNvSpPr>
            <a:spLocks noChangeShapeType="1"/>
          </p:cNvSpPr>
          <p:nvPr/>
        </p:nvSpPr>
        <p:spPr bwMode="auto">
          <a:xfrm flipV="1">
            <a:off x="7207250" y="2641600"/>
            <a:ext cx="59690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15" name="Line 108"/>
          <p:cNvSpPr>
            <a:spLocks noChangeShapeType="1"/>
          </p:cNvSpPr>
          <p:nvPr/>
        </p:nvSpPr>
        <p:spPr bwMode="auto">
          <a:xfrm>
            <a:off x="8015288" y="2641600"/>
            <a:ext cx="58420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16" name="Line 109"/>
          <p:cNvSpPr>
            <a:spLocks noChangeShapeType="1"/>
          </p:cNvSpPr>
          <p:nvPr/>
        </p:nvSpPr>
        <p:spPr bwMode="auto">
          <a:xfrm flipH="1">
            <a:off x="6896100" y="3116263"/>
            <a:ext cx="131763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17" name="Line 110"/>
          <p:cNvSpPr>
            <a:spLocks noChangeShapeType="1"/>
          </p:cNvSpPr>
          <p:nvPr/>
        </p:nvSpPr>
        <p:spPr bwMode="auto">
          <a:xfrm flipH="1" flipV="1">
            <a:off x="7202488" y="3117850"/>
            <a:ext cx="13335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18" name="Line 111"/>
          <p:cNvSpPr>
            <a:spLocks noChangeShapeType="1"/>
          </p:cNvSpPr>
          <p:nvPr/>
        </p:nvSpPr>
        <p:spPr bwMode="auto">
          <a:xfrm>
            <a:off x="8710613" y="3155950"/>
            <a:ext cx="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19" name="Text Box 112"/>
          <p:cNvSpPr txBox="1">
            <a:spLocks noChangeArrowheads="1"/>
          </p:cNvSpPr>
          <p:nvPr/>
        </p:nvSpPr>
        <p:spPr bwMode="auto">
          <a:xfrm>
            <a:off x="5945188" y="2784475"/>
            <a:ext cx="311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" sz="1000"/>
              <a:t>17</a:t>
            </a:r>
          </a:p>
        </p:txBody>
      </p:sp>
      <p:sp>
        <p:nvSpPr>
          <p:cNvPr id="42020" name="Oval 113"/>
          <p:cNvSpPr>
            <a:spLocks noChangeArrowheads="1"/>
          </p:cNvSpPr>
          <p:nvPr/>
        </p:nvSpPr>
        <p:spPr bwMode="auto">
          <a:xfrm>
            <a:off x="8188325" y="3313113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8</a:t>
            </a:r>
          </a:p>
        </p:txBody>
      </p:sp>
      <p:sp>
        <p:nvSpPr>
          <p:cNvPr id="42021" name="Line 114"/>
          <p:cNvSpPr>
            <a:spLocks noChangeShapeType="1"/>
          </p:cNvSpPr>
          <p:nvPr/>
        </p:nvSpPr>
        <p:spPr bwMode="auto">
          <a:xfrm flipH="1">
            <a:off x="8332788" y="3097213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42022" name="Group 115"/>
          <p:cNvGrpSpPr>
            <a:grpSpLocks/>
          </p:cNvGrpSpPr>
          <p:nvPr/>
        </p:nvGrpSpPr>
        <p:grpSpPr bwMode="auto">
          <a:xfrm>
            <a:off x="4037013" y="3025775"/>
            <a:ext cx="2254250" cy="336550"/>
            <a:chOff x="2533" y="1949"/>
            <a:chExt cx="1420" cy="212"/>
          </a:xfrm>
        </p:grpSpPr>
        <p:sp>
          <p:nvSpPr>
            <p:cNvPr id="42099" name="Text Box 116"/>
            <p:cNvSpPr txBox="1">
              <a:spLocks noChangeArrowheads="1"/>
            </p:cNvSpPr>
            <p:nvPr/>
          </p:nvSpPr>
          <p:spPr bwMode="auto">
            <a:xfrm>
              <a:off x="253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42100" name="Text Box 117"/>
            <p:cNvSpPr txBox="1">
              <a:spLocks noChangeArrowheads="1"/>
            </p:cNvSpPr>
            <p:nvPr/>
          </p:nvSpPr>
          <p:spPr bwMode="auto">
            <a:xfrm>
              <a:off x="2760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42101" name="Text Box 118"/>
            <p:cNvSpPr txBox="1">
              <a:spLocks noChangeArrowheads="1"/>
            </p:cNvSpPr>
            <p:nvPr/>
          </p:nvSpPr>
          <p:spPr bwMode="auto">
            <a:xfrm>
              <a:off x="295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42102" name="Text Box 119"/>
            <p:cNvSpPr txBox="1">
              <a:spLocks noChangeArrowheads="1"/>
            </p:cNvSpPr>
            <p:nvPr/>
          </p:nvSpPr>
          <p:spPr bwMode="auto">
            <a:xfrm>
              <a:off x="3138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42103" name="Text Box 120"/>
            <p:cNvSpPr txBox="1">
              <a:spLocks noChangeArrowheads="1"/>
            </p:cNvSpPr>
            <p:nvPr/>
          </p:nvSpPr>
          <p:spPr bwMode="auto">
            <a:xfrm>
              <a:off x="3364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42104" name="Text Box 121"/>
            <p:cNvSpPr txBox="1">
              <a:spLocks noChangeArrowheads="1"/>
            </p:cNvSpPr>
            <p:nvPr/>
          </p:nvSpPr>
          <p:spPr bwMode="auto">
            <a:xfrm>
              <a:off x="357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6</a:t>
              </a:r>
            </a:p>
          </p:txBody>
        </p:sp>
        <p:sp>
          <p:nvSpPr>
            <p:cNvPr id="42105" name="Text Box 122"/>
            <p:cNvSpPr txBox="1">
              <a:spLocks noChangeArrowheads="1"/>
            </p:cNvSpPr>
            <p:nvPr/>
          </p:nvSpPr>
          <p:spPr bwMode="auto">
            <a:xfrm>
              <a:off x="377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7</a:t>
              </a:r>
            </a:p>
          </p:txBody>
        </p:sp>
      </p:grpSp>
      <p:grpSp>
        <p:nvGrpSpPr>
          <p:cNvPr id="42023" name="Group 123"/>
          <p:cNvGrpSpPr>
            <a:grpSpLocks/>
          </p:cNvGrpSpPr>
          <p:nvPr/>
        </p:nvGrpSpPr>
        <p:grpSpPr bwMode="auto">
          <a:xfrm>
            <a:off x="3563938" y="4076700"/>
            <a:ext cx="3097212" cy="288925"/>
            <a:chOff x="3288" y="2069"/>
            <a:chExt cx="1951" cy="182"/>
          </a:xfrm>
        </p:grpSpPr>
        <p:sp>
          <p:nvSpPr>
            <p:cNvPr id="185468" name="Rectangle 124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42082" name="Line 125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83" name="Line 126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84" name="Line 127"/>
            <p:cNvSpPr>
              <a:spLocks noChangeShapeType="1"/>
            </p:cNvSpPr>
            <p:nvPr/>
          </p:nvSpPr>
          <p:spPr bwMode="auto">
            <a:xfrm>
              <a:off x="416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85" name="Line 128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86" name="Line 129"/>
            <p:cNvSpPr>
              <a:spLocks noChangeShapeType="1"/>
            </p:cNvSpPr>
            <p:nvPr/>
          </p:nvSpPr>
          <p:spPr bwMode="auto">
            <a:xfrm>
              <a:off x="4602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87" name="Line 130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88" name="Line 131"/>
            <p:cNvSpPr>
              <a:spLocks noChangeShapeType="1"/>
            </p:cNvSpPr>
            <p:nvPr/>
          </p:nvSpPr>
          <p:spPr bwMode="auto">
            <a:xfrm>
              <a:off x="503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89" name="Text Box 132"/>
            <p:cNvSpPr txBox="1">
              <a:spLocks noChangeArrowheads="1"/>
            </p:cNvSpPr>
            <p:nvPr/>
          </p:nvSpPr>
          <p:spPr bwMode="auto">
            <a:xfrm>
              <a:off x="3559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17</a:t>
              </a:r>
            </a:p>
          </p:txBody>
        </p:sp>
        <p:sp>
          <p:nvSpPr>
            <p:cNvPr id="42090" name="Text Box 133"/>
            <p:cNvSpPr txBox="1">
              <a:spLocks noChangeArrowheads="1"/>
            </p:cNvSpPr>
            <p:nvPr/>
          </p:nvSpPr>
          <p:spPr bwMode="auto">
            <a:xfrm>
              <a:off x="3786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21</a:t>
              </a:r>
            </a:p>
          </p:txBody>
        </p:sp>
        <p:sp>
          <p:nvSpPr>
            <p:cNvPr id="42091" name="Text Box 134"/>
            <p:cNvSpPr txBox="1">
              <a:spLocks noChangeArrowheads="1"/>
            </p:cNvSpPr>
            <p:nvPr/>
          </p:nvSpPr>
          <p:spPr bwMode="auto">
            <a:xfrm>
              <a:off x="3957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24</a:t>
              </a:r>
            </a:p>
          </p:txBody>
        </p:sp>
        <p:sp>
          <p:nvSpPr>
            <p:cNvPr id="42092" name="Text Box 135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sz="600"/>
            </a:p>
          </p:txBody>
        </p:sp>
        <p:sp>
          <p:nvSpPr>
            <p:cNvPr id="42093" name="Text Box 136"/>
            <p:cNvSpPr txBox="1">
              <a:spLocks noChangeArrowheads="1"/>
            </p:cNvSpPr>
            <p:nvPr/>
          </p:nvSpPr>
          <p:spPr bwMode="auto">
            <a:xfrm>
              <a:off x="4428" y="209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5</a:t>
              </a:r>
            </a:p>
          </p:txBody>
        </p:sp>
        <p:sp>
          <p:nvSpPr>
            <p:cNvPr id="42094" name="Text Box 137"/>
            <p:cNvSpPr txBox="1">
              <a:spLocks noChangeArrowheads="1"/>
            </p:cNvSpPr>
            <p:nvPr/>
          </p:nvSpPr>
          <p:spPr bwMode="auto">
            <a:xfrm>
              <a:off x="4646" y="210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8</a:t>
              </a:r>
            </a:p>
          </p:txBody>
        </p:sp>
        <p:sp>
          <p:nvSpPr>
            <p:cNvPr id="42095" name="Text Box 138"/>
            <p:cNvSpPr txBox="1">
              <a:spLocks noChangeArrowheads="1"/>
            </p:cNvSpPr>
            <p:nvPr/>
          </p:nvSpPr>
          <p:spPr bwMode="auto">
            <a:xfrm>
              <a:off x="4815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2096" name="Text Box 139"/>
            <p:cNvSpPr txBox="1">
              <a:spLocks noChangeArrowheads="1"/>
            </p:cNvSpPr>
            <p:nvPr/>
          </p:nvSpPr>
          <p:spPr bwMode="auto">
            <a:xfrm>
              <a:off x="5032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185484" name="Rectangle 140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42098" name="Text Box 141"/>
            <p:cNvSpPr txBox="1">
              <a:spLocks noChangeArrowheads="1"/>
            </p:cNvSpPr>
            <p:nvPr/>
          </p:nvSpPr>
          <p:spPr bwMode="auto">
            <a:xfrm>
              <a:off x="4182" y="2097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/>
                <a:t>19</a:t>
              </a:r>
            </a:p>
          </p:txBody>
        </p:sp>
      </p:grpSp>
      <p:sp>
        <p:nvSpPr>
          <p:cNvPr id="42024" name="Oval 142"/>
          <p:cNvSpPr>
            <a:spLocks noChangeArrowheads="1"/>
          </p:cNvSpPr>
          <p:nvPr/>
        </p:nvSpPr>
        <p:spPr bwMode="auto">
          <a:xfrm>
            <a:off x="7793038" y="3760788"/>
            <a:ext cx="230187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17</a:t>
            </a:r>
          </a:p>
        </p:txBody>
      </p:sp>
      <p:sp>
        <p:nvSpPr>
          <p:cNvPr id="42025" name="Oval 143"/>
          <p:cNvSpPr>
            <a:spLocks noChangeArrowheads="1"/>
          </p:cNvSpPr>
          <p:nvPr/>
        </p:nvSpPr>
        <p:spPr bwMode="auto">
          <a:xfrm>
            <a:off x="7005638" y="4214813"/>
            <a:ext cx="230187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21</a:t>
            </a:r>
          </a:p>
        </p:txBody>
      </p:sp>
      <p:sp>
        <p:nvSpPr>
          <p:cNvPr id="42026" name="Oval 144"/>
          <p:cNvSpPr>
            <a:spLocks noChangeArrowheads="1"/>
          </p:cNvSpPr>
          <p:nvPr/>
        </p:nvSpPr>
        <p:spPr bwMode="auto">
          <a:xfrm>
            <a:off x="6748463" y="4595813"/>
            <a:ext cx="230187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19</a:t>
            </a:r>
          </a:p>
        </p:txBody>
      </p:sp>
      <p:sp>
        <p:nvSpPr>
          <p:cNvPr id="42027" name="Oval 145"/>
          <p:cNvSpPr>
            <a:spLocks noChangeArrowheads="1"/>
          </p:cNvSpPr>
          <p:nvPr/>
        </p:nvSpPr>
        <p:spPr bwMode="auto">
          <a:xfrm>
            <a:off x="7215188" y="4595813"/>
            <a:ext cx="230187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5</a:t>
            </a:r>
          </a:p>
        </p:txBody>
      </p:sp>
      <p:sp>
        <p:nvSpPr>
          <p:cNvPr id="42028" name="Oval 146"/>
          <p:cNvSpPr>
            <a:spLocks noChangeArrowheads="1"/>
          </p:cNvSpPr>
          <p:nvPr/>
        </p:nvSpPr>
        <p:spPr bwMode="auto">
          <a:xfrm>
            <a:off x="8589963" y="4214813"/>
            <a:ext cx="230187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24</a:t>
            </a:r>
          </a:p>
        </p:txBody>
      </p:sp>
      <p:sp>
        <p:nvSpPr>
          <p:cNvPr id="42029" name="Line 148"/>
          <p:cNvSpPr>
            <a:spLocks noChangeShapeType="1"/>
          </p:cNvSpPr>
          <p:nvPr/>
        </p:nvSpPr>
        <p:spPr bwMode="auto">
          <a:xfrm flipV="1">
            <a:off x="7207250" y="3910013"/>
            <a:ext cx="59690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30" name="Line 149"/>
          <p:cNvSpPr>
            <a:spLocks noChangeShapeType="1"/>
          </p:cNvSpPr>
          <p:nvPr/>
        </p:nvSpPr>
        <p:spPr bwMode="auto">
          <a:xfrm>
            <a:off x="8015288" y="3910013"/>
            <a:ext cx="58420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31" name="Line 150"/>
          <p:cNvSpPr>
            <a:spLocks noChangeShapeType="1"/>
          </p:cNvSpPr>
          <p:nvPr/>
        </p:nvSpPr>
        <p:spPr bwMode="auto">
          <a:xfrm flipH="1">
            <a:off x="6896100" y="4384675"/>
            <a:ext cx="131763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32" name="Line 151"/>
          <p:cNvSpPr>
            <a:spLocks noChangeShapeType="1"/>
          </p:cNvSpPr>
          <p:nvPr/>
        </p:nvSpPr>
        <p:spPr bwMode="auto">
          <a:xfrm flipH="1" flipV="1">
            <a:off x="7202488" y="4386263"/>
            <a:ext cx="13335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33" name="Oval 154"/>
          <p:cNvSpPr>
            <a:spLocks noChangeArrowheads="1"/>
          </p:cNvSpPr>
          <p:nvPr/>
        </p:nvSpPr>
        <p:spPr bwMode="auto">
          <a:xfrm>
            <a:off x="8188325" y="4581525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8</a:t>
            </a:r>
          </a:p>
        </p:txBody>
      </p:sp>
      <p:sp>
        <p:nvSpPr>
          <p:cNvPr id="42034" name="Line 155"/>
          <p:cNvSpPr>
            <a:spLocks noChangeShapeType="1"/>
          </p:cNvSpPr>
          <p:nvPr/>
        </p:nvSpPr>
        <p:spPr bwMode="auto">
          <a:xfrm flipH="1">
            <a:off x="8332788" y="4365625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42035" name="Group 156"/>
          <p:cNvGrpSpPr>
            <a:grpSpLocks/>
          </p:cNvGrpSpPr>
          <p:nvPr/>
        </p:nvGrpSpPr>
        <p:grpSpPr bwMode="auto">
          <a:xfrm>
            <a:off x="4037013" y="4294188"/>
            <a:ext cx="2203450" cy="336550"/>
            <a:chOff x="2533" y="1949"/>
            <a:chExt cx="1388" cy="212"/>
          </a:xfrm>
        </p:grpSpPr>
        <p:sp>
          <p:nvSpPr>
            <p:cNvPr id="42074" name="Text Box 157"/>
            <p:cNvSpPr txBox="1">
              <a:spLocks noChangeArrowheads="1"/>
            </p:cNvSpPr>
            <p:nvPr/>
          </p:nvSpPr>
          <p:spPr bwMode="auto">
            <a:xfrm>
              <a:off x="253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42075" name="Text Box 158"/>
            <p:cNvSpPr txBox="1">
              <a:spLocks noChangeArrowheads="1"/>
            </p:cNvSpPr>
            <p:nvPr/>
          </p:nvSpPr>
          <p:spPr bwMode="auto">
            <a:xfrm>
              <a:off x="2760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42076" name="Text Box 159"/>
            <p:cNvSpPr txBox="1">
              <a:spLocks noChangeArrowheads="1"/>
            </p:cNvSpPr>
            <p:nvPr/>
          </p:nvSpPr>
          <p:spPr bwMode="auto">
            <a:xfrm>
              <a:off x="295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42077" name="Text Box 160"/>
            <p:cNvSpPr txBox="1">
              <a:spLocks noChangeArrowheads="1"/>
            </p:cNvSpPr>
            <p:nvPr/>
          </p:nvSpPr>
          <p:spPr bwMode="auto">
            <a:xfrm>
              <a:off x="3138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42078" name="Text Box 161"/>
            <p:cNvSpPr txBox="1">
              <a:spLocks noChangeArrowheads="1"/>
            </p:cNvSpPr>
            <p:nvPr/>
          </p:nvSpPr>
          <p:spPr bwMode="auto">
            <a:xfrm>
              <a:off x="3364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42079" name="Text Box 162"/>
            <p:cNvSpPr txBox="1">
              <a:spLocks noChangeArrowheads="1"/>
            </p:cNvSpPr>
            <p:nvPr/>
          </p:nvSpPr>
          <p:spPr bwMode="auto">
            <a:xfrm>
              <a:off x="357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6</a:t>
              </a:r>
            </a:p>
          </p:txBody>
        </p:sp>
        <p:sp>
          <p:nvSpPr>
            <p:cNvPr id="42080" name="Text Box 163"/>
            <p:cNvSpPr txBox="1">
              <a:spLocks noChangeArrowheads="1"/>
            </p:cNvSpPr>
            <p:nvPr/>
          </p:nvSpPr>
          <p:spPr bwMode="auto">
            <a:xfrm>
              <a:off x="3805" y="1949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endParaRPr lang="es-ES" sz="1600"/>
            </a:p>
          </p:txBody>
        </p:sp>
      </p:grpSp>
      <p:grpSp>
        <p:nvGrpSpPr>
          <p:cNvPr id="42036" name="Group 164"/>
          <p:cNvGrpSpPr>
            <a:grpSpLocks/>
          </p:cNvGrpSpPr>
          <p:nvPr/>
        </p:nvGrpSpPr>
        <p:grpSpPr bwMode="auto">
          <a:xfrm>
            <a:off x="3492500" y="4941888"/>
            <a:ext cx="3097213" cy="288925"/>
            <a:chOff x="3288" y="2069"/>
            <a:chExt cx="1951" cy="182"/>
          </a:xfrm>
        </p:grpSpPr>
        <p:sp>
          <p:nvSpPr>
            <p:cNvPr id="185509" name="Rectangle 16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42057" name="Line 16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58" name="Line 16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59" name="Line 168"/>
            <p:cNvSpPr>
              <a:spLocks noChangeShapeType="1"/>
            </p:cNvSpPr>
            <p:nvPr/>
          </p:nvSpPr>
          <p:spPr bwMode="auto">
            <a:xfrm>
              <a:off x="416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60" name="Line 16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61" name="Line 170"/>
            <p:cNvSpPr>
              <a:spLocks noChangeShapeType="1"/>
            </p:cNvSpPr>
            <p:nvPr/>
          </p:nvSpPr>
          <p:spPr bwMode="auto">
            <a:xfrm>
              <a:off x="4602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62" name="Line 17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63" name="Line 172"/>
            <p:cNvSpPr>
              <a:spLocks noChangeShapeType="1"/>
            </p:cNvSpPr>
            <p:nvPr/>
          </p:nvSpPr>
          <p:spPr bwMode="auto">
            <a:xfrm>
              <a:off x="503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64" name="Text Box 173"/>
            <p:cNvSpPr txBox="1">
              <a:spLocks noChangeArrowheads="1"/>
            </p:cNvSpPr>
            <p:nvPr/>
          </p:nvSpPr>
          <p:spPr bwMode="auto">
            <a:xfrm>
              <a:off x="3559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24</a:t>
              </a:r>
            </a:p>
          </p:txBody>
        </p:sp>
        <p:sp>
          <p:nvSpPr>
            <p:cNvPr id="42065" name="Text Box 174"/>
            <p:cNvSpPr txBox="1">
              <a:spLocks noChangeArrowheads="1"/>
            </p:cNvSpPr>
            <p:nvPr/>
          </p:nvSpPr>
          <p:spPr bwMode="auto">
            <a:xfrm>
              <a:off x="3786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21</a:t>
              </a:r>
            </a:p>
          </p:txBody>
        </p:sp>
        <p:sp>
          <p:nvSpPr>
            <p:cNvPr id="42066" name="Text Box 175"/>
            <p:cNvSpPr txBox="1">
              <a:spLocks noChangeArrowheads="1"/>
            </p:cNvSpPr>
            <p:nvPr/>
          </p:nvSpPr>
          <p:spPr bwMode="auto">
            <a:xfrm>
              <a:off x="3957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17</a:t>
              </a:r>
            </a:p>
          </p:txBody>
        </p:sp>
        <p:sp>
          <p:nvSpPr>
            <p:cNvPr id="42067" name="Text Box 17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sz="600"/>
            </a:p>
          </p:txBody>
        </p:sp>
        <p:sp>
          <p:nvSpPr>
            <p:cNvPr id="42068" name="Text Box 177"/>
            <p:cNvSpPr txBox="1">
              <a:spLocks noChangeArrowheads="1"/>
            </p:cNvSpPr>
            <p:nvPr/>
          </p:nvSpPr>
          <p:spPr bwMode="auto">
            <a:xfrm>
              <a:off x="4428" y="209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5</a:t>
              </a:r>
            </a:p>
          </p:txBody>
        </p:sp>
        <p:sp>
          <p:nvSpPr>
            <p:cNvPr id="42069" name="Text Box 178"/>
            <p:cNvSpPr txBox="1">
              <a:spLocks noChangeArrowheads="1"/>
            </p:cNvSpPr>
            <p:nvPr/>
          </p:nvSpPr>
          <p:spPr bwMode="auto">
            <a:xfrm>
              <a:off x="4646" y="210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8</a:t>
              </a:r>
            </a:p>
          </p:txBody>
        </p:sp>
        <p:sp>
          <p:nvSpPr>
            <p:cNvPr id="42070" name="Text Box 179"/>
            <p:cNvSpPr txBox="1">
              <a:spLocks noChangeArrowheads="1"/>
            </p:cNvSpPr>
            <p:nvPr/>
          </p:nvSpPr>
          <p:spPr bwMode="auto">
            <a:xfrm>
              <a:off x="4815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2071" name="Text Box 180"/>
            <p:cNvSpPr txBox="1">
              <a:spLocks noChangeArrowheads="1"/>
            </p:cNvSpPr>
            <p:nvPr/>
          </p:nvSpPr>
          <p:spPr bwMode="auto">
            <a:xfrm>
              <a:off x="5032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185525" name="Rectangle 18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42073" name="Text Box 182"/>
            <p:cNvSpPr txBox="1">
              <a:spLocks noChangeArrowheads="1"/>
            </p:cNvSpPr>
            <p:nvPr/>
          </p:nvSpPr>
          <p:spPr bwMode="auto">
            <a:xfrm>
              <a:off x="4182" y="2097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/>
                <a:t>19</a:t>
              </a:r>
            </a:p>
          </p:txBody>
        </p:sp>
      </p:grpSp>
      <p:sp>
        <p:nvSpPr>
          <p:cNvPr id="42037" name="Oval 183"/>
          <p:cNvSpPr>
            <a:spLocks noChangeArrowheads="1"/>
          </p:cNvSpPr>
          <p:nvPr/>
        </p:nvSpPr>
        <p:spPr bwMode="auto">
          <a:xfrm>
            <a:off x="7705725" y="4697413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24</a:t>
            </a:r>
          </a:p>
        </p:txBody>
      </p:sp>
      <p:sp>
        <p:nvSpPr>
          <p:cNvPr id="42038" name="Oval 184"/>
          <p:cNvSpPr>
            <a:spLocks noChangeArrowheads="1"/>
          </p:cNvSpPr>
          <p:nvPr/>
        </p:nvSpPr>
        <p:spPr bwMode="auto">
          <a:xfrm>
            <a:off x="6918325" y="515143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21</a:t>
            </a:r>
          </a:p>
        </p:txBody>
      </p:sp>
      <p:sp>
        <p:nvSpPr>
          <p:cNvPr id="42039" name="Oval 185"/>
          <p:cNvSpPr>
            <a:spLocks noChangeArrowheads="1"/>
          </p:cNvSpPr>
          <p:nvPr/>
        </p:nvSpPr>
        <p:spPr bwMode="auto">
          <a:xfrm>
            <a:off x="6661150" y="553243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19</a:t>
            </a:r>
          </a:p>
        </p:txBody>
      </p:sp>
      <p:sp>
        <p:nvSpPr>
          <p:cNvPr id="42040" name="Oval 186"/>
          <p:cNvSpPr>
            <a:spLocks noChangeArrowheads="1"/>
          </p:cNvSpPr>
          <p:nvPr/>
        </p:nvSpPr>
        <p:spPr bwMode="auto">
          <a:xfrm>
            <a:off x="7127875" y="553243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5</a:t>
            </a:r>
          </a:p>
        </p:txBody>
      </p:sp>
      <p:sp>
        <p:nvSpPr>
          <p:cNvPr id="42041" name="Oval 187"/>
          <p:cNvSpPr>
            <a:spLocks noChangeArrowheads="1"/>
          </p:cNvSpPr>
          <p:nvPr/>
        </p:nvSpPr>
        <p:spPr bwMode="auto">
          <a:xfrm>
            <a:off x="8502650" y="515143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17</a:t>
            </a:r>
          </a:p>
        </p:txBody>
      </p:sp>
      <p:sp>
        <p:nvSpPr>
          <p:cNvPr id="42042" name="Line 189"/>
          <p:cNvSpPr>
            <a:spLocks noChangeShapeType="1"/>
          </p:cNvSpPr>
          <p:nvPr/>
        </p:nvSpPr>
        <p:spPr bwMode="auto">
          <a:xfrm flipV="1">
            <a:off x="7119938" y="4846638"/>
            <a:ext cx="59690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43" name="Line 190"/>
          <p:cNvSpPr>
            <a:spLocks noChangeShapeType="1"/>
          </p:cNvSpPr>
          <p:nvPr/>
        </p:nvSpPr>
        <p:spPr bwMode="auto">
          <a:xfrm>
            <a:off x="7927975" y="4846638"/>
            <a:ext cx="58420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44" name="Line 191"/>
          <p:cNvSpPr>
            <a:spLocks noChangeShapeType="1"/>
          </p:cNvSpPr>
          <p:nvPr/>
        </p:nvSpPr>
        <p:spPr bwMode="auto">
          <a:xfrm flipH="1">
            <a:off x="6808788" y="5321300"/>
            <a:ext cx="131762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45" name="Line 192"/>
          <p:cNvSpPr>
            <a:spLocks noChangeShapeType="1"/>
          </p:cNvSpPr>
          <p:nvPr/>
        </p:nvSpPr>
        <p:spPr bwMode="auto">
          <a:xfrm flipH="1" flipV="1">
            <a:off x="7115175" y="5322888"/>
            <a:ext cx="13335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046" name="Oval 195"/>
          <p:cNvSpPr>
            <a:spLocks noChangeArrowheads="1"/>
          </p:cNvSpPr>
          <p:nvPr/>
        </p:nvSpPr>
        <p:spPr bwMode="auto">
          <a:xfrm>
            <a:off x="8101013" y="5518150"/>
            <a:ext cx="230187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8</a:t>
            </a:r>
          </a:p>
        </p:txBody>
      </p:sp>
      <p:sp>
        <p:nvSpPr>
          <p:cNvPr id="42047" name="Line 196"/>
          <p:cNvSpPr>
            <a:spLocks noChangeShapeType="1"/>
          </p:cNvSpPr>
          <p:nvPr/>
        </p:nvSpPr>
        <p:spPr bwMode="auto">
          <a:xfrm flipH="1">
            <a:off x="8245475" y="5302250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42048" name="Group 197"/>
          <p:cNvGrpSpPr>
            <a:grpSpLocks/>
          </p:cNvGrpSpPr>
          <p:nvPr/>
        </p:nvGrpSpPr>
        <p:grpSpPr bwMode="auto">
          <a:xfrm>
            <a:off x="3949700" y="5230813"/>
            <a:ext cx="2203450" cy="336550"/>
            <a:chOff x="2533" y="1949"/>
            <a:chExt cx="1388" cy="212"/>
          </a:xfrm>
        </p:grpSpPr>
        <p:sp>
          <p:nvSpPr>
            <p:cNvPr id="42049" name="Text Box 198"/>
            <p:cNvSpPr txBox="1">
              <a:spLocks noChangeArrowheads="1"/>
            </p:cNvSpPr>
            <p:nvPr/>
          </p:nvSpPr>
          <p:spPr bwMode="auto">
            <a:xfrm>
              <a:off x="253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42050" name="Text Box 199"/>
            <p:cNvSpPr txBox="1">
              <a:spLocks noChangeArrowheads="1"/>
            </p:cNvSpPr>
            <p:nvPr/>
          </p:nvSpPr>
          <p:spPr bwMode="auto">
            <a:xfrm>
              <a:off x="2760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42051" name="Text Box 200"/>
            <p:cNvSpPr txBox="1">
              <a:spLocks noChangeArrowheads="1"/>
            </p:cNvSpPr>
            <p:nvPr/>
          </p:nvSpPr>
          <p:spPr bwMode="auto">
            <a:xfrm>
              <a:off x="295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42052" name="Text Box 201"/>
            <p:cNvSpPr txBox="1">
              <a:spLocks noChangeArrowheads="1"/>
            </p:cNvSpPr>
            <p:nvPr/>
          </p:nvSpPr>
          <p:spPr bwMode="auto">
            <a:xfrm>
              <a:off x="3138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42053" name="Text Box 202"/>
            <p:cNvSpPr txBox="1">
              <a:spLocks noChangeArrowheads="1"/>
            </p:cNvSpPr>
            <p:nvPr/>
          </p:nvSpPr>
          <p:spPr bwMode="auto">
            <a:xfrm>
              <a:off x="3364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42054" name="Text Box 203"/>
            <p:cNvSpPr txBox="1">
              <a:spLocks noChangeArrowheads="1"/>
            </p:cNvSpPr>
            <p:nvPr/>
          </p:nvSpPr>
          <p:spPr bwMode="auto">
            <a:xfrm>
              <a:off x="357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6</a:t>
              </a:r>
            </a:p>
          </p:txBody>
        </p:sp>
        <p:sp>
          <p:nvSpPr>
            <p:cNvPr id="42055" name="Text Box 204"/>
            <p:cNvSpPr txBox="1">
              <a:spLocks noChangeArrowheads="1"/>
            </p:cNvSpPr>
            <p:nvPr/>
          </p:nvSpPr>
          <p:spPr bwMode="auto">
            <a:xfrm>
              <a:off x="3805" y="1949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endParaRPr lang="es-E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44035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44036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994F8F5-425B-4FA0-8E10-B574E81DAF73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428625"/>
          </a:xfrm>
        </p:spPr>
        <p:txBody>
          <a:bodyPr/>
          <a:lstStyle/>
          <a:p>
            <a:r>
              <a:rPr lang="es-E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implementamos el borrado en un heap?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37525" cy="5327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err="1" smtClean="0">
                <a:solidFill>
                  <a:srgbClr val="000099"/>
                </a:solidFill>
              </a:rPr>
              <a:t>def</a:t>
            </a:r>
            <a:r>
              <a:rPr lang="es-ES" sz="1600" i="1" dirty="0" smtClean="0">
                <a:solidFill>
                  <a:srgbClr val="000099"/>
                </a:solidFill>
              </a:rPr>
              <a:t> </a:t>
            </a:r>
            <a:r>
              <a:rPr lang="es-ES" sz="1600" i="1" dirty="0" smtClean="0">
                <a:solidFill>
                  <a:srgbClr val="000099"/>
                </a:solidFill>
              </a:rPr>
              <a:t>eliminar(</a:t>
            </a:r>
            <a:r>
              <a:rPr lang="es-ES" sz="1600" i="1" dirty="0" err="1" smtClean="0">
                <a:solidFill>
                  <a:srgbClr val="000099"/>
                </a:solidFill>
              </a:rPr>
              <a:t>self</a:t>
            </a:r>
            <a:r>
              <a:rPr lang="es-ES" sz="1600" i="1" dirty="0" smtClean="0">
                <a:solidFill>
                  <a:srgbClr val="000099"/>
                </a:solidFill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resultado=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600" i="1" dirty="0" smtClean="0">
                <a:solidFill>
                  <a:srgbClr val="000099"/>
                </a:solidFill>
              </a:rPr>
              <a:t>[1]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ultimo=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600" i="1" dirty="0" smtClean="0">
                <a:solidFill>
                  <a:srgbClr val="000099"/>
                </a:solidFill>
              </a:rPr>
              <a:t>[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self.__numero</a:t>
            </a:r>
            <a:r>
              <a:rPr lang="es-ES" sz="1600" i="1" dirty="0" smtClean="0">
                <a:solidFill>
                  <a:srgbClr val="000099"/>
                </a:solidFill>
              </a:rPr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self.__numero</a:t>
            </a:r>
            <a:r>
              <a:rPr lang="es-ES" sz="1600" i="1" dirty="0" smtClean="0">
                <a:solidFill>
                  <a:srgbClr val="000099"/>
                </a:solidFill>
              </a:rPr>
              <a:t> -=1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vacio=1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while</a:t>
            </a:r>
            <a:r>
              <a:rPr lang="es-ES" sz="1600" i="1" dirty="0" smtClean="0">
                <a:solidFill>
                  <a:srgbClr val="000099"/>
                </a:solidFill>
              </a:rPr>
              <a:t>(2*vacio&lt;=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self.__numero</a:t>
            </a:r>
            <a:r>
              <a:rPr lang="es-ES" sz="1600" i="1" dirty="0" smtClean="0">
                <a:solidFill>
                  <a:srgbClr val="000099"/>
                </a:solidFill>
              </a:rPr>
              <a:t>): #tiene por lo menos un hijo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if</a:t>
            </a:r>
            <a:r>
              <a:rPr lang="es-ES" sz="1600" i="1" dirty="0" smtClean="0">
                <a:solidFill>
                  <a:srgbClr val="000099"/>
                </a:solidFill>
              </a:rPr>
              <a:t> (vacio*2+1&lt;=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self.__numero</a:t>
            </a:r>
            <a:r>
              <a:rPr lang="es-ES" sz="1600" i="1" dirty="0" smtClean="0">
                <a:solidFill>
                  <a:srgbClr val="000099"/>
                </a:solidFill>
              </a:rPr>
              <a:t>): # tiene dos hijos	 			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if</a:t>
            </a:r>
            <a:r>
              <a:rPr lang="es-ES" sz="1600" i="1" dirty="0" smtClean="0">
                <a:solidFill>
                  <a:srgbClr val="000099"/>
                </a:solidFill>
              </a:rPr>
              <a:t>(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600" i="1" dirty="0" smtClean="0">
                <a:solidFill>
                  <a:srgbClr val="000099"/>
                </a:solidFill>
              </a:rPr>
              <a:t>[vacio*2]&gt;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600" i="1" dirty="0" smtClean="0">
                <a:solidFill>
                  <a:srgbClr val="000099"/>
                </a:solidFill>
              </a:rPr>
              <a:t>[vacio*2+1]):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      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hijom</a:t>
            </a:r>
            <a:r>
              <a:rPr lang="es-ES" sz="1600" i="1" dirty="0" smtClean="0">
                <a:solidFill>
                  <a:srgbClr val="000099"/>
                </a:solidFill>
              </a:rPr>
              <a:t>= vacio*2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else</a:t>
            </a:r>
            <a:r>
              <a:rPr lang="es-ES" sz="1600" i="1" dirty="0" smtClean="0">
                <a:solidFill>
                  <a:srgbClr val="000099"/>
                </a:solidFill>
              </a:rPr>
              <a:t>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      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hijom</a:t>
            </a:r>
            <a:r>
              <a:rPr lang="es-ES" sz="1600" i="1" dirty="0" smtClean="0">
                <a:solidFill>
                  <a:srgbClr val="000099"/>
                </a:solidFill>
              </a:rPr>
              <a:t> = vacio*2+1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else</a:t>
            </a:r>
            <a:r>
              <a:rPr lang="es-ES" sz="1600" i="1" dirty="0" smtClean="0">
                <a:solidFill>
                  <a:srgbClr val="000099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      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hijom</a:t>
            </a:r>
            <a:r>
              <a:rPr lang="es-ES" sz="1600" i="1" dirty="0" smtClean="0">
                <a:solidFill>
                  <a:srgbClr val="000099"/>
                </a:solidFill>
              </a:rPr>
              <a:t>=vacio*2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if</a:t>
            </a:r>
            <a:r>
              <a:rPr lang="es-ES" sz="1600" i="1" dirty="0" smtClean="0">
                <a:solidFill>
                  <a:srgbClr val="000099"/>
                </a:solidFill>
              </a:rPr>
              <a:t> (ultimo&gt;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600" i="1" dirty="0" smtClean="0">
                <a:solidFill>
                  <a:srgbClr val="000099"/>
                </a:solidFill>
              </a:rPr>
              <a:t>[</a:t>
            </a:r>
            <a:r>
              <a:rPr lang="es-ES" sz="1600" i="1" dirty="0" err="1" smtClean="0">
                <a:solidFill>
                  <a:srgbClr val="000099"/>
                </a:solidFill>
              </a:rPr>
              <a:t>hijom</a:t>
            </a:r>
            <a:r>
              <a:rPr lang="es-ES" sz="1600" i="1" dirty="0" smtClean="0">
                <a:solidFill>
                  <a:srgbClr val="000099"/>
                </a:solidFill>
              </a:rPr>
              <a:t>]):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 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600" i="1" dirty="0" smtClean="0">
                <a:solidFill>
                  <a:srgbClr val="000099"/>
                </a:solidFill>
              </a:rPr>
              <a:t>[vacio]=ultimo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 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return</a:t>
            </a:r>
            <a:r>
              <a:rPr lang="es-ES" sz="1600" i="1" dirty="0" smtClean="0">
                <a:solidFill>
                  <a:srgbClr val="000099"/>
                </a:solidFill>
              </a:rPr>
              <a:t> resultado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else</a:t>
            </a:r>
            <a:r>
              <a:rPr lang="es-ES" sz="1600" i="1" dirty="0" smtClean="0">
                <a:solidFill>
                  <a:srgbClr val="000099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  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600" i="1" dirty="0" smtClean="0">
                <a:solidFill>
                  <a:srgbClr val="000099"/>
                </a:solidFill>
              </a:rPr>
              <a:t>[vacio]=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600" i="1" dirty="0" smtClean="0">
                <a:solidFill>
                  <a:srgbClr val="000099"/>
                </a:solidFill>
              </a:rPr>
              <a:t>[</a:t>
            </a:r>
            <a:r>
              <a:rPr lang="es-ES" sz="1600" i="1" dirty="0" err="1" smtClean="0">
                <a:solidFill>
                  <a:srgbClr val="000099"/>
                </a:solidFill>
              </a:rPr>
              <a:t>hijom</a:t>
            </a:r>
            <a:r>
              <a:rPr lang="es-ES" sz="1600" i="1" dirty="0" smtClean="0">
                <a:solidFill>
                  <a:srgbClr val="000099"/>
                </a:solidFill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          vacio=</a:t>
            </a:r>
            <a:r>
              <a:rPr lang="es-ES" sz="1600" i="1" dirty="0" err="1" smtClean="0">
                <a:solidFill>
                  <a:srgbClr val="000099"/>
                </a:solidFill>
              </a:rPr>
              <a:t>hijom</a:t>
            </a:r>
            <a:endParaRPr lang="es-ES" sz="1600" i="1" dirty="0" smtClean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self.__contenedor</a:t>
            </a:r>
            <a:r>
              <a:rPr lang="es-ES" sz="1600" i="1" dirty="0" smtClean="0">
                <a:solidFill>
                  <a:srgbClr val="000099"/>
                </a:solidFill>
              </a:rPr>
              <a:t>[vacio]=ultimo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i="1" dirty="0" smtClean="0">
                <a:solidFill>
                  <a:srgbClr val="000099"/>
                </a:solidFill>
              </a:rPr>
              <a:t>        </a:t>
            </a:r>
            <a:r>
              <a:rPr lang="es-ES" sz="1600" i="1" dirty="0" err="1" smtClean="0">
                <a:solidFill>
                  <a:srgbClr val="000099"/>
                </a:solidFill>
              </a:rPr>
              <a:t>return</a:t>
            </a:r>
            <a:r>
              <a:rPr lang="es-ES" sz="1600" i="1" dirty="0" smtClean="0">
                <a:solidFill>
                  <a:srgbClr val="000099"/>
                </a:solidFill>
              </a:rPr>
              <a:t> resultado</a:t>
            </a:r>
          </a:p>
        </p:txBody>
      </p:sp>
      <p:grpSp>
        <p:nvGrpSpPr>
          <p:cNvPr id="44039" name="Group 41"/>
          <p:cNvGrpSpPr>
            <a:grpSpLocks/>
          </p:cNvGrpSpPr>
          <p:nvPr/>
        </p:nvGrpSpPr>
        <p:grpSpPr bwMode="auto">
          <a:xfrm>
            <a:off x="4648200" y="1219200"/>
            <a:ext cx="3097213" cy="288925"/>
            <a:chOff x="3288" y="2069"/>
            <a:chExt cx="1951" cy="182"/>
          </a:xfrm>
        </p:grpSpPr>
        <p:sp>
          <p:nvSpPr>
            <p:cNvPr id="8" name="Rectangle 42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44054" name="Line 43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055" name="Line 44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056" name="Line 45"/>
            <p:cNvSpPr>
              <a:spLocks noChangeShapeType="1"/>
            </p:cNvSpPr>
            <p:nvPr/>
          </p:nvSpPr>
          <p:spPr bwMode="auto">
            <a:xfrm>
              <a:off x="416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057" name="Line 46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058" name="Line 47"/>
            <p:cNvSpPr>
              <a:spLocks noChangeShapeType="1"/>
            </p:cNvSpPr>
            <p:nvPr/>
          </p:nvSpPr>
          <p:spPr bwMode="auto">
            <a:xfrm>
              <a:off x="4602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059" name="Line 48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060" name="Line 49"/>
            <p:cNvSpPr>
              <a:spLocks noChangeShapeType="1"/>
            </p:cNvSpPr>
            <p:nvPr/>
          </p:nvSpPr>
          <p:spPr bwMode="auto">
            <a:xfrm>
              <a:off x="5037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061" name="Text Box 50"/>
            <p:cNvSpPr txBox="1">
              <a:spLocks noChangeArrowheads="1"/>
            </p:cNvSpPr>
            <p:nvPr/>
          </p:nvSpPr>
          <p:spPr bwMode="auto">
            <a:xfrm>
              <a:off x="3559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28</a:t>
              </a:r>
            </a:p>
          </p:txBody>
        </p:sp>
        <p:sp>
          <p:nvSpPr>
            <p:cNvPr id="44062" name="Text Box 51"/>
            <p:cNvSpPr txBox="1">
              <a:spLocks noChangeArrowheads="1"/>
            </p:cNvSpPr>
            <p:nvPr/>
          </p:nvSpPr>
          <p:spPr bwMode="auto">
            <a:xfrm>
              <a:off x="3786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21</a:t>
              </a:r>
            </a:p>
          </p:txBody>
        </p:sp>
        <p:sp>
          <p:nvSpPr>
            <p:cNvPr id="44063" name="Text Box 52"/>
            <p:cNvSpPr txBox="1">
              <a:spLocks noChangeArrowheads="1"/>
            </p:cNvSpPr>
            <p:nvPr/>
          </p:nvSpPr>
          <p:spPr bwMode="auto">
            <a:xfrm>
              <a:off x="3957" y="209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24</a:t>
              </a:r>
            </a:p>
          </p:txBody>
        </p:sp>
        <p:sp>
          <p:nvSpPr>
            <p:cNvPr id="44064" name="Text Box 53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sz="600"/>
            </a:p>
          </p:txBody>
        </p:sp>
        <p:sp>
          <p:nvSpPr>
            <p:cNvPr id="44065" name="Text Box 54"/>
            <p:cNvSpPr txBox="1">
              <a:spLocks noChangeArrowheads="1"/>
            </p:cNvSpPr>
            <p:nvPr/>
          </p:nvSpPr>
          <p:spPr bwMode="auto">
            <a:xfrm>
              <a:off x="4428" y="209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5</a:t>
              </a:r>
            </a:p>
          </p:txBody>
        </p:sp>
        <p:sp>
          <p:nvSpPr>
            <p:cNvPr id="44066" name="Text Box 55"/>
            <p:cNvSpPr txBox="1">
              <a:spLocks noChangeArrowheads="1"/>
            </p:cNvSpPr>
            <p:nvPr/>
          </p:nvSpPr>
          <p:spPr bwMode="auto">
            <a:xfrm>
              <a:off x="4646" y="210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8</a:t>
              </a:r>
            </a:p>
          </p:txBody>
        </p:sp>
        <p:sp>
          <p:nvSpPr>
            <p:cNvPr id="44067" name="Text Box 56"/>
            <p:cNvSpPr txBox="1">
              <a:spLocks noChangeArrowheads="1"/>
            </p:cNvSpPr>
            <p:nvPr/>
          </p:nvSpPr>
          <p:spPr bwMode="auto">
            <a:xfrm>
              <a:off x="4815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4068" name="Text Box 57"/>
            <p:cNvSpPr txBox="1">
              <a:spLocks noChangeArrowheads="1"/>
            </p:cNvSpPr>
            <p:nvPr/>
          </p:nvSpPr>
          <p:spPr bwMode="auto">
            <a:xfrm>
              <a:off x="5032" y="210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24" name="Rectangle 58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  <p:sp>
          <p:nvSpPr>
            <p:cNvPr id="44070" name="Text Box 59"/>
            <p:cNvSpPr txBox="1">
              <a:spLocks noChangeArrowheads="1"/>
            </p:cNvSpPr>
            <p:nvPr/>
          </p:nvSpPr>
          <p:spPr bwMode="auto">
            <a:xfrm>
              <a:off x="4182" y="2097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/>
                <a:t>19</a:t>
              </a:r>
            </a:p>
          </p:txBody>
        </p:sp>
      </p:grpSp>
      <p:sp>
        <p:nvSpPr>
          <p:cNvPr id="44040" name="Oval 60"/>
          <p:cNvSpPr>
            <a:spLocks noChangeArrowheads="1"/>
          </p:cNvSpPr>
          <p:nvPr/>
        </p:nvSpPr>
        <p:spPr bwMode="auto">
          <a:xfrm>
            <a:off x="7086600" y="2895600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28</a:t>
            </a:r>
          </a:p>
        </p:txBody>
      </p:sp>
      <p:sp>
        <p:nvSpPr>
          <p:cNvPr id="44041" name="Oval 61"/>
          <p:cNvSpPr>
            <a:spLocks noChangeArrowheads="1"/>
          </p:cNvSpPr>
          <p:nvPr/>
        </p:nvSpPr>
        <p:spPr bwMode="auto">
          <a:xfrm>
            <a:off x="6299200" y="3349625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21</a:t>
            </a:r>
          </a:p>
        </p:txBody>
      </p:sp>
      <p:sp>
        <p:nvSpPr>
          <p:cNvPr id="44042" name="Oval 62"/>
          <p:cNvSpPr>
            <a:spLocks noChangeArrowheads="1"/>
          </p:cNvSpPr>
          <p:nvPr/>
        </p:nvSpPr>
        <p:spPr bwMode="auto">
          <a:xfrm>
            <a:off x="6042025" y="3730625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19</a:t>
            </a:r>
          </a:p>
        </p:txBody>
      </p:sp>
      <p:sp>
        <p:nvSpPr>
          <p:cNvPr id="44043" name="Oval 63"/>
          <p:cNvSpPr>
            <a:spLocks noChangeArrowheads="1"/>
          </p:cNvSpPr>
          <p:nvPr/>
        </p:nvSpPr>
        <p:spPr bwMode="auto">
          <a:xfrm>
            <a:off x="6508750" y="3730625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5</a:t>
            </a:r>
          </a:p>
        </p:txBody>
      </p:sp>
      <p:sp>
        <p:nvSpPr>
          <p:cNvPr id="44044" name="Oval 64"/>
          <p:cNvSpPr>
            <a:spLocks noChangeArrowheads="1"/>
          </p:cNvSpPr>
          <p:nvPr/>
        </p:nvSpPr>
        <p:spPr bwMode="auto">
          <a:xfrm>
            <a:off x="7883525" y="3349625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24</a:t>
            </a:r>
          </a:p>
        </p:txBody>
      </p:sp>
      <p:sp>
        <p:nvSpPr>
          <p:cNvPr id="44045" name="Oval 65"/>
          <p:cNvSpPr>
            <a:spLocks noChangeArrowheads="1"/>
          </p:cNvSpPr>
          <p:nvPr/>
        </p:nvSpPr>
        <p:spPr bwMode="auto">
          <a:xfrm>
            <a:off x="7883525" y="3730625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17</a:t>
            </a:r>
          </a:p>
        </p:txBody>
      </p:sp>
      <p:sp>
        <p:nvSpPr>
          <p:cNvPr id="44046" name="Line 66"/>
          <p:cNvSpPr>
            <a:spLocks noChangeShapeType="1"/>
          </p:cNvSpPr>
          <p:nvPr/>
        </p:nvSpPr>
        <p:spPr bwMode="auto">
          <a:xfrm flipV="1">
            <a:off x="6500813" y="3044825"/>
            <a:ext cx="59690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4047" name="Line 67"/>
          <p:cNvSpPr>
            <a:spLocks noChangeShapeType="1"/>
          </p:cNvSpPr>
          <p:nvPr/>
        </p:nvSpPr>
        <p:spPr bwMode="auto">
          <a:xfrm>
            <a:off x="7308850" y="3044825"/>
            <a:ext cx="58420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4048" name="Line 68"/>
          <p:cNvSpPr>
            <a:spLocks noChangeShapeType="1"/>
          </p:cNvSpPr>
          <p:nvPr/>
        </p:nvSpPr>
        <p:spPr bwMode="auto">
          <a:xfrm flipH="1">
            <a:off x="6189663" y="3519488"/>
            <a:ext cx="131762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4049" name="Line 69"/>
          <p:cNvSpPr>
            <a:spLocks noChangeShapeType="1"/>
          </p:cNvSpPr>
          <p:nvPr/>
        </p:nvSpPr>
        <p:spPr bwMode="auto">
          <a:xfrm flipH="1" flipV="1">
            <a:off x="6496050" y="3521075"/>
            <a:ext cx="13335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4050" name="Line 70"/>
          <p:cNvSpPr>
            <a:spLocks noChangeShapeType="1"/>
          </p:cNvSpPr>
          <p:nvPr/>
        </p:nvSpPr>
        <p:spPr bwMode="auto">
          <a:xfrm>
            <a:off x="8004175" y="3559175"/>
            <a:ext cx="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4051" name="Oval 72"/>
          <p:cNvSpPr>
            <a:spLocks noChangeArrowheads="1"/>
          </p:cNvSpPr>
          <p:nvPr/>
        </p:nvSpPr>
        <p:spPr bwMode="auto">
          <a:xfrm>
            <a:off x="7481888" y="3716338"/>
            <a:ext cx="230187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8</a:t>
            </a:r>
          </a:p>
        </p:txBody>
      </p:sp>
      <p:sp>
        <p:nvSpPr>
          <p:cNvPr id="44052" name="Line 73"/>
          <p:cNvSpPr>
            <a:spLocks noChangeShapeType="1"/>
          </p:cNvSpPr>
          <p:nvPr/>
        </p:nvSpPr>
        <p:spPr bwMode="auto">
          <a:xfrm flipH="1">
            <a:off x="7626350" y="3500438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46083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46084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ADE615F-5F42-4099-B9C9-06D931FB94F1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generar un árbol heap a partir de una secuencia de elementos?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mtClean="0"/>
              <a:t>Algoritmo: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Todos los elementos de la secuencia (no ordenada) que corresponden a las hojas del heap cumplen con sus propias condiciones.</a:t>
            </a:r>
          </a:p>
          <a:p>
            <a:pPr lvl="2">
              <a:lnSpc>
                <a:spcPct val="80000"/>
              </a:lnSpc>
            </a:pPr>
            <a:r>
              <a:rPr lang="es-ES" sz="1800" smtClean="0"/>
              <a:t>En un árbol casi completo, las hojas son N/2 o N/2+1.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Ir agregando al heap un nuevo elemento partiendo del último nodo del árbol que tiene hijos</a:t>
            </a:r>
          </a:p>
          <a:p>
            <a:pPr lvl="2">
              <a:lnSpc>
                <a:spcPct val="80000"/>
              </a:lnSpc>
            </a:pPr>
            <a:r>
              <a:rPr lang="es-ES" sz="1800" smtClean="0"/>
              <a:t>Si un nodo tiene hijos, ha de cumplir la condición de prioridad. Sino, intercambiarlos.</a:t>
            </a:r>
          </a:p>
          <a:p>
            <a:pPr lvl="1">
              <a:lnSpc>
                <a:spcPct val="80000"/>
              </a:lnSpc>
            </a:pPr>
            <a:r>
              <a:rPr lang="es-ES" smtClean="0"/>
              <a:t>Repetir el paso anterior hasta que se incluyan todos los elementos de la secuencia en el heap.</a:t>
            </a:r>
          </a:p>
          <a:p>
            <a:pPr lvl="1">
              <a:lnSpc>
                <a:spcPct val="80000"/>
              </a:lnSpc>
            </a:pPr>
            <a:endParaRPr lang="es-ES" smtClean="0"/>
          </a:p>
          <a:p>
            <a:pPr>
              <a:lnSpc>
                <a:spcPct val="80000"/>
              </a:lnSpc>
            </a:pPr>
            <a:r>
              <a:rPr lang="es-ES" smtClean="0"/>
              <a:t>Para un mismo conjunto de elementos, se pueden obtener diferentes heaps; depende del orden considerado para los elementos.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48131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48132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026046C-91F1-4C2A-AFC6-E730F19B540A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generar un árbol heap a partir de una secuencia de elementos?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5040560" cy="2808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000" dirty="0" smtClean="0"/>
              <a:t>Localizar los elementos que estarían como hojas del árbol </a:t>
            </a:r>
            <a:r>
              <a:rPr lang="es-ES" sz="2000" dirty="0" err="1" smtClean="0"/>
              <a:t>heap</a:t>
            </a:r>
            <a:r>
              <a:rPr lang="es-ES" sz="2000" dirty="0" smtClean="0"/>
              <a:t> (la segunda mitad de la secuencia).</a:t>
            </a:r>
          </a:p>
          <a:p>
            <a:pPr>
              <a:lnSpc>
                <a:spcPct val="90000"/>
              </a:lnSpc>
            </a:pPr>
            <a:endParaRPr lang="es-ES" sz="2000" dirty="0" smtClean="0"/>
          </a:p>
          <a:p>
            <a:pPr>
              <a:lnSpc>
                <a:spcPct val="90000"/>
              </a:lnSpc>
            </a:pPr>
            <a:r>
              <a:rPr lang="es-ES" sz="2000" dirty="0" smtClean="0"/>
              <a:t>Considerar los nodos no hojas en orden inverso comparándolos con sus hijos y si no cumplen la condición del </a:t>
            </a:r>
            <a:r>
              <a:rPr lang="es-ES" sz="2000" dirty="0" err="1" smtClean="0"/>
              <a:t>heap</a:t>
            </a:r>
            <a:r>
              <a:rPr lang="es-ES" sz="2000" dirty="0" smtClean="0"/>
              <a:t> intercambiarlos</a:t>
            </a:r>
            <a:r>
              <a:rPr lang="es-ES" sz="2000" dirty="0" smtClean="0"/>
              <a:t>.</a:t>
            </a:r>
          </a:p>
          <a:p>
            <a:pPr>
              <a:lnSpc>
                <a:spcPct val="90000"/>
              </a:lnSpc>
            </a:pPr>
            <a:endParaRPr lang="es-ES" sz="2000" dirty="0" smtClean="0"/>
          </a:p>
          <a:p>
            <a:pPr>
              <a:lnSpc>
                <a:spcPct val="90000"/>
              </a:lnSpc>
            </a:pPr>
            <a:r>
              <a:rPr lang="es-ES" sz="2000" dirty="0" smtClean="0"/>
              <a:t>Complejidad O(n log n)</a:t>
            </a:r>
            <a:endParaRPr lang="es-ES" sz="2000" dirty="0" smtClean="0"/>
          </a:p>
        </p:txBody>
      </p:sp>
      <p:sp>
        <p:nvSpPr>
          <p:cNvPr id="48135" name="Oval 6"/>
          <p:cNvSpPr>
            <a:spLocks noChangeArrowheads="1"/>
          </p:cNvSpPr>
          <p:nvPr/>
        </p:nvSpPr>
        <p:spPr bwMode="auto">
          <a:xfrm>
            <a:off x="7019925" y="1844675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8</a:t>
            </a:r>
          </a:p>
        </p:txBody>
      </p:sp>
      <p:sp>
        <p:nvSpPr>
          <p:cNvPr id="48136" name="Oval 7"/>
          <p:cNvSpPr>
            <a:spLocks noChangeArrowheads="1"/>
          </p:cNvSpPr>
          <p:nvPr/>
        </p:nvSpPr>
        <p:spPr bwMode="auto">
          <a:xfrm>
            <a:off x="6232525" y="2298700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5</a:t>
            </a:r>
          </a:p>
        </p:txBody>
      </p:sp>
      <p:sp>
        <p:nvSpPr>
          <p:cNvPr id="48137" name="Oval 8"/>
          <p:cNvSpPr>
            <a:spLocks noChangeArrowheads="1"/>
          </p:cNvSpPr>
          <p:nvPr/>
        </p:nvSpPr>
        <p:spPr bwMode="auto">
          <a:xfrm>
            <a:off x="5975350" y="2679700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19</a:t>
            </a:r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6442075" y="2679700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21</a:t>
            </a:r>
          </a:p>
        </p:txBody>
      </p:sp>
      <p:sp>
        <p:nvSpPr>
          <p:cNvPr id="48139" name="Oval 10"/>
          <p:cNvSpPr>
            <a:spLocks noChangeArrowheads="1"/>
          </p:cNvSpPr>
          <p:nvPr/>
        </p:nvSpPr>
        <p:spPr bwMode="auto">
          <a:xfrm>
            <a:off x="7816850" y="2298700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17</a:t>
            </a:r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816850" y="2679700"/>
            <a:ext cx="230188" cy="201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28</a:t>
            </a:r>
          </a:p>
        </p:txBody>
      </p:sp>
      <p:sp>
        <p:nvSpPr>
          <p:cNvPr id="48141" name="Line 15"/>
          <p:cNvSpPr>
            <a:spLocks noChangeShapeType="1"/>
          </p:cNvSpPr>
          <p:nvPr/>
        </p:nvSpPr>
        <p:spPr bwMode="auto">
          <a:xfrm flipV="1">
            <a:off x="6434138" y="1993900"/>
            <a:ext cx="59690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42" name="Line 16"/>
          <p:cNvSpPr>
            <a:spLocks noChangeShapeType="1"/>
          </p:cNvSpPr>
          <p:nvPr/>
        </p:nvSpPr>
        <p:spPr bwMode="auto">
          <a:xfrm>
            <a:off x="7242175" y="1993900"/>
            <a:ext cx="58420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43" name="Line 17"/>
          <p:cNvSpPr>
            <a:spLocks noChangeShapeType="1"/>
          </p:cNvSpPr>
          <p:nvPr/>
        </p:nvSpPr>
        <p:spPr bwMode="auto">
          <a:xfrm flipH="1">
            <a:off x="6122988" y="2468563"/>
            <a:ext cx="131762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44" name="Line 18"/>
          <p:cNvSpPr>
            <a:spLocks noChangeShapeType="1"/>
          </p:cNvSpPr>
          <p:nvPr/>
        </p:nvSpPr>
        <p:spPr bwMode="auto">
          <a:xfrm flipH="1" flipV="1">
            <a:off x="6429375" y="2470150"/>
            <a:ext cx="13335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45" name="Line 22"/>
          <p:cNvSpPr>
            <a:spLocks noChangeShapeType="1"/>
          </p:cNvSpPr>
          <p:nvPr/>
        </p:nvSpPr>
        <p:spPr bwMode="auto">
          <a:xfrm>
            <a:off x="7937500" y="2508250"/>
            <a:ext cx="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48146" name="Group 41"/>
          <p:cNvGrpSpPr>
            <a:grpSpLocks/>
          </p:cNvGrpSpPr>
          <p:nvPr/>
        </p:nvGrpSpPr>
        <p:grpSpPr bwMode="auto">
          <a:xfrm>
            <a:off x="5429250" y="1412875"/>
            <a:ext cx="3781425" cy="277813"/>
            <a:chOff x="3243" y="2949"/>
            <a:chExt cx="2382" cy="175"/>
          </a:xfrm>
        </p:grpSpPr>
        <p:grpSp>
          <p:nvGrpSpPr>
            <p:cNvPr id="48322" name="Group 42"/>
            <p:cNvGrpSpPr>
              <a:grpSpLocks/>
            </p:cNvGrpSpPr>
            <p:nvPr/>
          </p:nvGrpSpPr>
          <p:grpSpPr bwMode="auto">
            <a:xfrm>
              <a:off x="3470" y="2950"/>
              <a:ext cx="2155" cy="164"/>
              <a:chOff x="2948" y="1207"/>
              <a:chExt cx="2699" cy="227"/>
            </a:xfrm>
          </p:grpSpPr>
          <p:sp>
            <p:nvSpPr>
              <p:cNvPr id="180267" name="Rectangle 43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762000">
                  <a:defRPr/>
                </a:pPr>
                <a:endParaRPr lang="es-ES" sz="1600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48334" name="Line 44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35" name="Line 45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36" name="Line 46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37" name="Line 47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38" name="Line 48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39" name="Line 49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40" name="Line 50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41" name="Line 51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42" name="Line 52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8323" name="Text Box 53"/>
            <p:cNvSpPr txBox="1">
              <a:spLocks noChangeArrowheads="1"/>
            </p:cNvSpPr>
            <p:nvPr/>
          </p:nvSpPr>
          <p:spPr bwMode="auto">
            <a:xfrm>
              <a:off x="3514" y="297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8</a:t>
              </a:r>
            </a:p>
          </p:txBody>
        </p:sp>
        <p:sp>
          <p:nvSpPr>
            <p:cNvPr id="48324" name="Text Box 54"/>
            <p:cNvSpPr txBox="1">
              <a:spLocks noChangeArrowheads="1"/>
            </p:cNvSpPr>
            <p:nvPr/>
          </p:nvSpPr>
          <p:spPr bwMode="auto">
            <a:xfrm>
              <a:off x="3741" y="297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5</a:t>
              </a:r>
            </a:p>
          </p:txBody>
        </p:sp>
        <p:sp>
          <p:nvSpPr>
            <p:cNvPr id="48325" name="Text Box 55"/>
            <p:cNvSpPr txBox="1">
              <a:spLocks noChangeArrowheads="1"/>
            </p:cNvSpPr>
            <p:nvPr/>
          </p:nvSpPr>
          <p:spPr bwMode="auto">
            <a:xfrm>
              <a:off x="3912" y="297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17</a:t>
              </a:r>
            </a:p>
          </p:txBody>
        </p:sp>
        <p:sp>
          <p:nvSpPr>
            <p:cNvPr id="48326" name="Text Box 56"/>
            <p:cNvSpPr txBox="1">
              <a:spLocks noChangeArrowheads="1"/>
            </p:cNvSpPr>
            <p:nvPr/>
          </p:nvSpPr>
          <p:spPr bwMode="auto">
            <a:xfrm>
              <a:off x="4155" y="2950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sz="600"/>
            </a:p>
          </p:txBody>
        </p:sp>
        <p:sp>
          <p:nvSpPr>
            <p:cNvPr id="48327" name="Text Box 57"/>
            <p:cNvSpPr txBox="1">
              <a:spLocks noChangeArrowheads="1"/>
            </p:cNvSpPr>
            <p:nvPr/>
          </p:nvSpPr>
          <p:spPr bwMode="auto">
            <a:xfrm>
              <a:off x="4383" y="297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21</a:t>
              </a:r>
            </a:p>
          </p:txBody>
        </p:sp>
        <p:sp>
          <p:nvSpPr>
            <p:cNvPr id="48328" name="Text Box 58"/>
            <p:cNvSpPr txBox="1">
              <a:spLocks noChangeArrowheads="1"/>
            </p:cNvSpPr>
            <p:nvPr/>
          </p:nvSpPr>
          <p:spPr bwMode="auto">
            <a:xfrm>
              <a:off x="4601" y="298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28</a:t>
              </a:r>
            </a:p>
          </p:txBody>
        </p:sp>
        <p:sp>
          <p:nvSpPr>
            <p:cNvPr id="48329" name="Text Box 59"/>
            <p:cNvSpPr txBox="1">
              <a:spLocks noChangeArrowheads="1"/>
            </p:cNvSpPr>
            <p:nvPr/>
          </p:nvSpPr>
          <p:spPr bwMode="auto">
            <a:xfrm>
              <a:off x="4770" y="298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8330" name="Text Box 60"/>
            <p:cNvSpPr txBox="1">
              <a:spLocks noChangeArrowheads="1"/>
            </p:cNvSpPr>
            <p:nvPr/>
          </p:nvSpPr>
          <p:spPr bwMode="auto">
            <a:xfrm>
              <a:off x="4987" y="298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8331" name="Text Box 61"/>
            <p:cNvSpPr txBox="1">
              <a:spLocks noChangeArrowheads="1"/>
            </p:cNvSpPr>
            <p:nvPr/>
          </p:nvSpPr>
          <p:spPr bwMode="auto">
            <a:xfrm>
              <a:off x="5226" y="2970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endParaRPr lang="es-ES" sz="900"/>
            </a:p>
          </p:txBody>
        </p:sp>
        <p:sp>
          <p:nvSpPr>
            <p:cNvPr id="180286" name="Rectangle 62"/>
            <p:cNvSpPr>
              <a:spLocks noChangeArrowheads="1"/>
            </p:cNvSpPr>
            <p:nvPr/>
          </p:nvSpPr>
          <p:spPr bwMode="auto">
            <a:xfrm>
              <a:off x="3243" y="294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</p:grpSp>
      <p:sp>
        <p:nvSpPr>
          <p:cNvPr id="48147" name="Text Box 63"/>
          <p:cNvSpPr txBox="1">
            <a:spLocks noChangeArrowheads="1"/>
          </p:cNvSpPr>
          <p:nvPr/>
        </p:nvSpPr>
        <p:spPr bwMode="auto">
          <a:xfrm>
            <a:off x="6732588" y="1471613"/>
            <a:ext cx="298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" sz="900"/>
              <a:t>19</a:t>
            </a:r>
          </a:p>
        </p:txBody>
      </p:sp>
      <p:sp>
        <p:nvSpPr>
          <p:cNvPr id="48148" name="Rectangle 64"/>
          <p:cNvSpPr>
            <a:spLocks noChangeArrowheads="1"/>
          </p:cNvSpPr>
          <p:nvPr/>
        </p:nvSpPr>
        <p:spPr bwMode="auto">
          <a:xfrm>
            <a:off x="6732588" y="1268413"/>
            <a:ext cx="1079500" cy="504825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49" name="Line 65"/>
          <p:cNvSpPr>
            <a:spLocks noChangeShapeType="1"/>
          </p:cNvSpPr>
          <p:nvPr/>
        </p:nvSpPr>
        <p:spPr bwMode="auto">
          <a:xfrm flipH="1">
            <a:off x="5651500" y="13414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8150" name="Line 66"/>
          <p:cNvSpPr>
            <a:spLocks noChangeShapeType="1"/>
          </p:cNvSpPr>
          <p:nvPr/>
        </p:nvSpPr>
        <p:spPr bwMode="auto">
          <a:xfrm flipV="1">
            <a:off x="6588125" y="17732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8151" name="Oval 67"/>
          <p:cNvSpPr>
            <a:spLocks noChangeArrowheads="1"/>
          </p:cNvSpPr>
          <p:nvPr/>
        </p:nvSpPr>
        <p:spPr bwMode="auto">
          <a:xfrm>
            <a:off x="6950075" y="3687763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8</a:t>
            </a:r>
          </a:p>
        </p:txBody>
      </p:sp>
      <p:sp>
        <p:nvSpPr>
          <p:cNvPr id="48152" name="Oval 68"/>
          <p:cNvSpPr>
            <a:spLocks noChangeArrowheads="1"/>
          </p:cNvSpPr>
          <p:nvPr/>
        </p:nvSpPr>
        <p:spPr bwMode="auto">
          <a:xfrm>
            <a:off x="6162675" y="414178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5</a:t>
            </a:r>
          </a:p>
        </p:txBody>
      </p:sp>
      <p:sp>
        <p:nvSpPr>
          <p:cNvPr id="48153" name="Oval 69"/>
          <p:cNvSpPr>
            <a:spLocks noChangeArrowheads="1"/>
          </p:cNvSpPr>
          <p:nvPr/>
        </p:nvSpPr>
        <p:spPr bwMode="auto">
          <a:xfrm>
            <a:off x="5905500" y="452278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19</a:t>
            </a:r>
          </a:p>
        </p:txBody>
      </p:sp>
      <p:sp>
        <p:nvSpPr>
          <p:cNvPr id="48154" name="Oval 70"/>
          <p:cNvSpPr>
            <a:spLocks noChangeArrowheads="1"/>
          </p:cNvSpPr>
          <p:nvPr/>
        </p:nvSpPr>
        <p:spPr bwMode="auto">
          <a:xfrm>
            <a:off x="6372225" y="452278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21</a:t>
            </a:r>
          </a:p>
        </p:txBody>
      </p:sp>
      <p:sp>
        <p:nvSpPr>
          <p:cNvPr id="48155" name="Oval 71"/>
          <p:cNvSpPr>
            <a:spLocks noChangeArrowheads="1"/>
          </p:cNvSpPr>
          <p:nvPr/>
        </p:nvSpPr>
        <p:spPr bwMode="auto">
          <a:xfrm>
            <a:off x="7747000" y="414178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17</a:t>
            </a:r>
          </a:p>
        </p:txBody>
      </p:sp>
      <p:sp>
        <p:nvSpPr>
          <p:cNvPr id="48156" name="Oval 72"/>
          <p:cNvSpPr>
            <a:spLocks noChangeArrowheads="1"/>
          </p:cNvSpPr>
          <p:nvPr/>
        </p:nvSpPr>
        <p:spPr bwMode="auto">
          <a:xfrm>
            <a:off x="7747000" y="4522788"/>
            <a:ext cx="230188" cy="2016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400"/>
              <a:t>28</a:t>
            </a:r>
          </a:p>
        </p:txBody>
      </p:sp>
      <p:sp>
        <p:nvSpPr>
          <p:cNvPr id="48157" name="Line 73"/>
          <p:cNvSpPr>
            <a:spLocks noChangeShapeType="1"/>
          </p:cNvSpPr>
          <p:nvPr/>
        </p:nvSpPr>
        <p:spPr bwMode="auto">
          <a:xfrm flipV="1">
            <a:off x="6364288" y="3836988"/>
            <a:ext cx="59690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58" name="Line 74"/>
          <p:cNvSpPr>
            <a:spLocks noChangeShapeType="1"/>
          </p:cNvSpPr>
          <p:nvPr/>
        </p:nvSpPr>
        <p:spPr bwMode="auto">
          <a:xfrm>
            <a:off x="7172325" y="3836988"/>
            <a:ext cx="58420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59" name="Line 75"/>
          <p:cNvSpPr>
            <a:spLocks noChangeShapeType="1"/>
          </p:cNvSpPr>
          <p:nvPr/>
        </p:nvSpPr>
        <p:spPr bwMode="auto">
          <a:xfrm flipH="1">
            <a:off x="6053138" y="4311650"/>
            <a:ext cx="131762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60" name="Line 76"/>
          <p:cNvSpPr>
            <a:spLocks noChangeShapeType="1"/>
          </p:cNvSpPr>
          <p:nvPr/>
        </p:nvSpPr>
        <p:spPr bwMode="auto">
          <a:xfrm flipH="1" flipV="1">
            <a:off x="6359525" y="4313238"/>
            <a:ext cx="13335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61" name="Line 77"/>
          <p:cNvSpPr>
            <a:spLocks noChangeShapeType="1"/>
          </p:cNvSpPr>
          <p:nvPr/>
        </p:nvSpPr>
        <p:spPr bwMode="auto">
          <a:xfrm>
            <a:off x="7867650" y="4351338"/>
            <a:ext cx="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48162" name="Group 78"/>
          <p:cNvGrpSpPr>
            <a:grpSpLocks/>
          </p:cNvGrpSpPr>
          <p:nvPr/>
        </p:nvGrpSpPr>
        <p:grpSpPr bwMode="auto">
          <a:xfrm>
            <a:off x="5292725" y="3255963"/>
            <a:ext cx="3781425" cy="277812"/>
            <a:chOff x="3243" y="2949"/>
            <a:chExt cx="2382" cy="175"/>
          </a:xfrm>
        </p:grpSpPr>
        <p:grpSp>
          <p:nvGrpSpPr>
            <p:cNvPr id="48301" name="Group 79"/>
            <p:cNvGrpSpPr>
              <a:grpSpLocks/>
            </p:cNvGrpSpPr>
            <p:nvPr/>
          </p:nvGrpSpPr>
          <p:grpSpPr bwMode="auto">
            <a:xfrm>
              <a:off x="3470" y="2950"/>
              <a:ext cx="2155" cy="164"/>
              <a:chOff x="2948" y="1207"/>
              <a:chExt cx="2699" cy="227"/>
            </a:xfrm>
          </p:grpSpPr>
          <p:sp>
            <p:nvSpPr>
              <p:cNvPr id="180304" name="Rectangle 80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762000">
                  <a:defRPr/>
                </a:pPr>
                <a:endParaRPr lang="es-ES" sz="1600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48313" name="Line 81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14" name="Line 82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15" name="Line 83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16" name="Line 84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17" name="Line 85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18" name="Line 86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19" name="Line 87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20" name="Line 88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21" name="Line 89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8302" name="Text Box 90"/>
            <p:cNvSpPr txBox="1">
              <a:spLocks noChangeArrowheads="1"/>
            </p:cNvSpPr>
            <p:nvPr/>
          </p:nvSpPr>
          <p:spPr bwMode="auto">
            <a:xfrm>
              <a:off x="3514" y="297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8</a:t>
              </a:r>
            </a:p>
          </p:txBody>
        </p:sp>
        <p:sp>
          <p:nvSpPr>
            <p:cNvPr id="48303" name="Text Box 91"/>
            <p:cNvSpPr txBox="1">
              <a:spLocks noChangeArrowheads="1"/>
            </p:cNvSpPr>
            <p:nvPr/>
          </p:nvSpPr>
          <p:spPr bwMode="auto">
            <a:xfrm>
              <a:off x="3741" y="297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5</a:t>
              </a:r>
            </a:p>
          </p:txBody>
        </p:sp>
        <p:sp>
          <p:nvSpPr>
            <p:cNvPr id="48304" name="Text Box 92"/>
            <p:cNvSpPr txBox="1">
              <a:spLocks noChangeArrowheads="1"/>
            </p:cNvSpPr>
            <p:nvPr/>
          </p:nvSpPr>
          <p:spPr bwMode="auto">
            <a:xfrm>
              <a:off x="3912" y="297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17</a:t>
              </a:r>
            </a:p>
          </p:txBody>
        </p:sp>
        <p:sp>
          <p:nvSpPr>
            <p:cNvPr id="48305" name="Text Box 93"/>
            <p:cNvSpPr txBox="1">
              <a:spLocks noChangeArrowheads="1"/>
            </p:cNvSpPr>
            <p:nvPr/>
          </p:nvSpPr>
          <p:spPr bwMode="auto">
            <a:xfrm>
              <a:off x="4155" y="2950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sz="600"/>
            </a:p>
          </p:txBody>
        </p:sp>
        <p:sp>
          <p:nvSpPr>
            <p:cNvPr id="48306" name="Text Box 94"/>
            <p:cNvSpPr txBox="1">
              <a:spLocks noChangeArrowheads="1"/>
            </p:cNvSpPr>
            <p:nvPr/>
          </p:nvSpPr>
          <p:spPr bwMode="auto">
            <a:xfrm>
              <a:off x="4383" y="297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21</a:t>
              </a:r>
            </a:p>
          </p:txBody>
        </p:sp>
        <p:sp>
          <p:nvSpPr>
            <p:cNvPr id="48307" name="Text Box 95"/>
            <p:cNvSpPr txBox="1">
              <a:spLocks noChangeArrowheads="1"/>
            </p:cNvSpPr>
            <p:nvPr/>
          </p:nvSpPr>
          <p:spPr bwMode="auto">
            <a:xfrm>
              <a:off x="4601" y="298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28</a:t>
              </a:r>
            </a:p>
          </p:txBody>
        </p:sp>
        <p:sp>
          <p:nvSpPr>
            <p:cNvPr id="48308" name="Text Box 96"/>
            <p:cNvSpPr txBox="1">
              <a:spLocks noChangeArrowheads="1"/>
            </p:cNvSpPr>
            <p:nvPr/>
          </p:nvSpPr>
          <p:spPr bwMode="auto">
            <a:xfrm>
              <a:off x="4770" y="298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8309" name="Text Box 97"/>
            <p:cNvSpPr txBox="1">
              <a:spLocks noChangeArrowheads="1"/>
            </p:cNvSpPr>
            <p:nvPr/>
          </p:nvSpPr>
          <p:spPr bwMode="auto">
            <a:xfrm>
              <a:off x="4987" y="298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8310" name="Text Box 98"/>
            <p:cNvSpPr txBox="1">
              <a:spLocks noChangeArrowheads="1"/>
            </p:cNvSpPr>
            <p:nvPr/>
          </p:nvSpPr>
          <p:spPr bwMode="auto">
            <a:xfrm>
              <a:off x="5226" y="2970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endParaRPr lang="es-ES" sz="900"/>
            </a:p>
          </p:txBody>
        </p:sp>
        <p:sp>
          <p:nvSpPr>
            <p:cNvPr id="180323" name="Rectangle 99"/>
            <p:cNvSpPr>
              <a:spLocks noChangeArrowheads="1"/>
            </p:cNvSpPr>
            <p:nvPr/>
          </p:nvSpPr>
          <p:spPr bwMode="auto">
            <a:xfrm>
              <a:off x="3243" y="294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</p:grpSp>
      <p:sp>
        <p:nvSpPr>
          <p:cNvPr id="48163" name="Text Box 100"/>
          <p:cNvSpPr txBox="1">
            <a:spLocks noChangeArrowheads="1"/>
          </p:cNvSpPr>
          <p:nvPr/>
        </p:nvSpPr>
        <p:spPr bwMode="auto">
          <a:xfrm>
            <a:off x="6662738" y="3314700"/>
            <a:ext cx="298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" sz="900"/>
              <a:t>19</a:t>
            </a:r>
          </a:p>
        </p:txBody>
      </p:sp>
      <p:sp>
        <p:nvSpPr>
          <p:cNvPr id="48164" name="Rectangle 101"/>
          <p:cNvSpPr>
            <a:spLocks noChangeArrowheads="1"/>
          </p:cNvSpPr>
          <p:nvPr/>
        </p:nvSpPr>
        <p:spPr bwMode="auto">
          <a:xfrm>
            <a:off x="6662738" y="3111500"/>
            <a:ext cx="1079500" cy="504825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65" name="Freeform 102"/>
          <p:cNvSpPr>
            <a:spLocks/>
          </p:cNvSpPr>
          <p:nvPr/>
        </p:nvSpPr>
        <p:spPr bwMode="auto">
          <a:xfrm>
            <a:off x="6588125" y="2997200"/>
            <a:ext cx="1079500" cy="147638"/>
          </a:xfrm>
          <a:custGeom>
            <a:avLst/>
            <a:gdLst>
              <a:gd name="T0" fmla="*/ 0 w 680"/>
              <a:gd name="T1" fmla="*/ 174375832 h 125"/>
              <a:gd name="T2" fmla="*/ 45362813 w 680"/>
              <a:gd name="T3" fmla="*/ 0 h 125"/>
              <a:gd name="T4" fmla="*/ 1678424063 w 680"/>
              <a:gd name="T5" fmla="*/ 0 h 125"/>
              <a:gd name="T6" fmla="*/ 1713706250 w 680"/>
              <a:gd name="T7" fmla="*/ 172980949 h 125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125"/>
              <a:gd name="T14" fmla="*/ 680 w 680"/>
              <a:gd name="T15" fmla="*/ 125 h 1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125">
                <a:moveTo>
                  <a:pt x="0" y="125"/>
                </a:moveTo>
                <a:lnTo>
                  <a:pt x="18" y="0"/>
                </a:lnTo>
                <a:lnTo>
                  <a:pt x="666" y="0"/>
                </a:lnTo>
                <a:lnTo>
                  <a:pt x="680" y="12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8166" name="Line 103"/>
          <p:cNvSpPr>
            <a:spLocks noChangeShapeType="1"/>
          </p:cNvSpPr>
          <p:nvPr/>
        </p:nvSpPr>
        <p:spPr bwMode="auto">
          <a:xfrm flipV="1">
            <a:off x="6518275" y="36163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8167" name="Line 104"/>
          <p:cNvSpPr>
            <a:spLocks noChangeShapeType="1"/>
          </p:cNvSpPr>
          <p:nvPr/>
        </p:nvSpPr>
        <p:spPr bwMode="auto">
          <a:xfrm flipH="1">
            <a:off x="8027988" y="378936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grpSp>
        <p:nvGrpSpPr>
          <p:cNvPr id="48168" name="Group 105"/>
          <p:cNvGrpSpPr>
            <a:grpSpLocks/>
          </p:cNvGrpSpPr>
          <p:nvPr/>
        </p:nvGrpSpPr>
        <p:grpSpPr bwMode="auto">
          <a:xfrm>
            <a:off x="504825" y="5132388"/>
            <a:ext cx="3781425" cy="277812"/>
            <a:chOff x="3243" y="2949"/>
            <a:chExt cx="2382" cy="175"/>
          </a:xfrm>
        </p:grpSpPr>
        <p:grpSp>
          <p:nvGrpSpPr>
            <p:cNvPr id="48280" name="Group 106"/>
            <p:cNvGrpSpPr>
              <a:grpSpLocks/>
            </p:cNvGrpSpPr>
            <p:nvPr/>
          </p:nvGrpSpPr>
          <p:grpSpPr bwMode="auto">
            <a:xfrm>
              <a:off x="3470" y="2950"/>
              <a:ext cx="2155" cy="164"/>
              <a:chOff x="2948" y="1207"/>
              <a:chExt cx="2699" cy="227"/>
            </a:xfrm>
          </p:grpSpPr>
          <p:sp>
            <p:nvSpPr>
              <p:cNvPr id="180331" name="Rectangle 107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762000">
                  <a:defRPr/>
                </a:pPr>
                <a:endParaRPr lang="es-ES" sz="1600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48292" name="Line 108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93" name="Line 109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94" name="Line 110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95" name="Line 111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96" name="Line 112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97" name="Line 113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98" name="Line 114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99" name="Line 115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300" name="Line 116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8281" name="Text Box 117"/>
            <p:cNvSpPr txBox="1">
              <a:spLocks noChangeArrowheads="1"/>
            </p:cNvSpPr>
            <p:nvPr/>
          </p:nvSpPr>
          <p:spPr bwMode="auto">
            <a:xfrm>
              <a:off x="3514" y="297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8</a:t>
              </a:r>
            </a:p>
          </p:txBody>
        </p:sp>
        <p:sp>
          <p:nvSpPr>
            <p:cNvPr id="48282" name="Text Box 118"/>
            <p:cNvSpPr txBox="1">
              <a:spLocks noChangeArrowheads="1"/>
            </p:cNvSpPr>
            <p:nvPr/>
          </p:nvSpPr>
          <p:spPr bwMode="auto">
            <a:xfrm>
              <a:off x="3741" y="297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5</a:t>
              </a:r>
            </a:p>
          </p:txBody>
        </p:sp>
        <p:sp>
          <p:nvSpPr>
            <p:cNvPr id="48283" name="Text Box 119"/>
            <p:cNvSpPr txBox="1">
              <a:spLocks noChangeArrowheads="1"/>
            </p:cNvSpPr>
            <p:nvPr/>
          </p:nvSpPr>
          <p:spPr bwMode="auto">
            <a:xfrm>
              <a:off x="3912" y="297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28</a:t>
              </a:r>
            </a:p>
          </p:txBody>
        </p:sp>
        <p:sp>
          <p:nvSpPr>
            <p:cNvPr id="48284" name="Text Box 120"/>
            <p:cNvSpPr txBox="1">
              <a:spLocks noChangeArrowheads="1"/>
            </p:cNvSpPr>
            <p:nvPr/>
          </p:nvSpPr>
          <p:spPr bwMode="auto">
            <a:xfrm>
              <a:off x="4155" y="2950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sz="600"/>
            </a:p>
          </p:txBody>
        </p:sp>
        <p:sp>
          <p:nvSpPr>
            <p:cNvPr id="48285" name="Text Box 121"/>
            <p:cNvSpPr txBox="1">
              <a:spLocks noChangeArrowheads="1"/>
            </p:cNvSpPr>
            <p:nvPr/>
          </p:nvSpPr>
          <p:spPr bwMode="auto">
            <a:xfrm>
              <a:off x="4383" y="297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21</a:t>
              </a:r>
            </a:p>
          </p:txBody>
        </p:sp>
        <p:sp>
          <p:nvSpPr>
            <p:cNvPr id="48286" name="Text Box 122"/>
            <p:cNvSpPr txBox="1">
              <a:spLocks noChangeArrowheads="1"/>
            </p:cNvSpPr>
            <p:nvPr/>
          </p:nvSpPr>
          <p:spPr bwMode="auto">
            <a:xfrm>
              <a:off x="4601" y="298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17</a:t>
              </a:r>
            </a:p>
          </p:txBody>
        </p:sp>
        <p:sp>
          <p:nvSpPr>
            <p:cNvPr id="48287" name="Text Box 123"/>
            <p:cNvSpPr txBox="1">
              <a:spLocks noChangeArrowheads="1"/>
            </p:cNvSpPr>
            <p:nvPr/>
          </p:nvSpPr>
          <p:spPr bwMode="auto">
            <a:xfrm>
              <a:off x="4770" y="298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8288" name="Text Box 124"/>
            <p:cNvSpPr txBox="1">
              <a:spLocks noChangeArrowheads="1"/>
            </p:cNvSpPr>
            <p:nvPr/>
          </p:nvSpPr>
          <p:spPr bwMode="auto">
            <a:xfrm>
              <a:off x="4987" y="298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8289" name="Text Box 125"/>
            <p:cNvSpPr txBox="1">
              <a:spLocks noChangeArrowheads="1"/>
            </p:cNvSpPr>
            <p:nvPr/>
          </p:nvSpPr>
          <p:spPr bwMode="auto">
            <a:xfrm>
              <a:off x="5226" y="2970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endParaRPr lang="es-ES" sz="900"/>
            </a:p>
          </p:txBody>
        </p:sp>
        <p:sp>
          <p:nvSpPr>
            <p:cNvPr id="180350" name="Rectangle 126"/>
            <p:cNvSpPr>
              <a:spLocks noChangeArrowheads="1"/>
            </p:cNvSpPr>
            <p:nvPr/>
          </p:nvSpPr>
          <p:spPr bwMode="auto">
            <a:xfrm>
              <a:off x="3243" y="294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</p:grpSp>
      <p:sp>
        <p:nvSpPr>
          <p:cNvPr id="48169" name="Text Box 127"/>
          <p:cNvSpPr txBox="1">
            <a:spLocks noChangeArrowheads="1"/>
          </p:cNvSpPr>
          <p:nvPr/>
        </p:nvSpPr>
        <p:spPr bwMode="auto">
          <a:xfrm>
            <a:off x="1874838" y="5191125"/>
            <a:ext cx="298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" sz="900"/>
              <a:t>19</a:t>
            </a:r>
          </a:p>
        </p:txBody>
      </p:sp>
      <p:sp>
        <p:nvSpPr>
          <p:cNvPr id="48170" name="Rectangle 128"/>
          <p:cNvSpPr>
            <a:spLocks noChangeArrowheads="1"/>
          </p:cNvSpPr>
          <p:nvPr/>
        </p:nvSpPr>
        <p:spPr bwMode="auto">
          <a:xfrm>
            <a:off x="1549400" y="4987925"/>
            <a:ext cx="1404938" cy="504825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71" name="Freeform 129"/>
          <p:cNvSpPr>
            <a:spLocks/>
          </p:cNvSpPr>
          <p:nvPr/>
        </p:nvSpPr>
        <p:spPr bwMode="auto">
          <a:xfrm>
            <a:off x="1333500" y="4873625"/>
            <a:ext cx="720725" cy="147638"/>
          </a:xfrm>
          <a:custGeom>
            <a:avLst/>
            <a:gdLst>
              <a:gd name="T0" fmla="*/ 0 w 680"/>
              <a:gd name="T1" fmla="*/ 174375832 h 125"/>
              <a:gd name="T2" fmla="*/ 20220576 w 680"/>
              <a:gd name="T3" fmla="*/ 0 h 125"/>
              <a:gd name="T4" fmla="*/ 748162365 w 680"/>
              <a:gd name="T5" fmla="*/ 0 h 125"/>
              <a:gd name="T6" fmla="*/ 763889008 w 680"/>
              <a:gd name="T7" fmla="*/ 172980949 h 125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125"/>
              <a:gd name="T14" fmla="*/ 680 w 680"/>
              <a:gd name="T15" fmla="*/ 125 h 1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125">
                <a:moveTo>
                  <a:pt x="0" y="125"/>
                </a:moveTo>
                <a:lnTo>
                  <a:pt x="18" y="0"/>
                </a:lnTo>
                <a:lnTo>
                  <a:pt x="666" y="0"/>
                </a:lnTo>
                <a:lnTo>
                  <a:pt x="680" y="12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8172" name="Line 130"/>
          <p:cNvSpPr>
            <a:spLocks noChangeShapeType="1"/>
          </p:cNvSpPr>
          <p:nvPr/>
        </p:nvSpPr>
        <p:spPr bwMode="auto">
          <a:xfrm flipV="1">
            <a:off x="1406525" y="54498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grpSp>
        <p:nvGrpSpPr>
          <p:cNvPr id="48173" name="Group 131"/>
          <p:cNvGrpSpPr>
            <a:grpSpLocks/>
          </p:cNvGrpSpPr>
          <p:nvPr/>
        </p:nvGrpSpPr>
        <p:grpSpPr bwMode="auto">
          <a:xfrm>
            <a:off x="4822825" y="5127625"/>
            <a:ext cx="3781425" cy="277813"/>
            <a:chOff x="3243" y="2949"/>
            <a:chExt cx="2382" cy="175"/>
          </a:xfrm>
        </p:grpSpPr>
        <p:grpSp>
          <p:nvGrpSpPr>
            <p:cNvPr id="48259" name="Group 132"/>
            <p:cNvGrpSpPr>
              <a:grpSpLocks/>
            </p:cNvGrpSpPr>
            <p:nvPr/>
          </p:nvGrpSpPr>
          <p:grpSpPr bwMode="auto">
            <a:xfrm>
              <a:off x="3470" y="2950"/>
              <a:ext cx="2155" cy="164"/>
              <a:chOff x="2948" y="1207"/>
              <a:chExt cx="2699" cy="227"/>
            </a:xfrm>
          </p:grpSpPr>
          <p:sp>
            <p:nvSpPr>
              <p:cNvPr id="180357" name="Rectangle 133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762000">
                  <a:defRPr/>
                </a:pPr>
                <a:endParaRPr lang="es-ES" sz="1600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48271" name="Line 134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72" name="Line 135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73" name="Line 136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74" name="Line 137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75" name="Line 138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76" name="Line 139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77" name="Line 140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78" name="Line 141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79" name="Line 142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8260" name="Text Box 143"/>
            <p:cNvSpPr txBox="1">
              <a:spLocks noChangeArrowheads="1"/>
            </p:cNvSpPr>
            <p:nvPr/>
          </p:nvSpPr>
          <p:spPr bwMode="auto">
            <a:xfrm>
              <a:off x="3514" y="297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8</a:t>
              </a:r>
            </a:p>
          </p:txBody>
        </p:sp>
        <p:sp>
          <p:nvSpPr>
            <p:cNvPr id="48261" name="Text Box 144"/>
            <p:cNvSpPr txBox="1">
              <a:spLocks noChangeArrowheads="1"/>
            </p:cNvSpPr>
            <p:nvPr/>
          </p:nvSpPr>
          <p:spPr bwMode="auto">
            <a:xfrm>
              <a:off x="3741" y="297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21</a:t>
              </a:r>
            </a:p>
          </p:txBody>
        </p:sp>
        <p:sp>
          <p:nvSpPr>
            <p:cNvPr id="48262" name="Text Box 145"/>
            <p:cNvSpPr txBox="1">
              <a:spLocks noChangeArrowheads="1"/>
            </p:cNvSpPr>
            <p:nvPr/>
          </p:nvSpPr>
          <p:spPr bwMode="auto">
            <a:xfrm>
              <a:off x="3912" y="297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28</a:t>
              </a:r>
            </a:p>
          </p:txBody>
        </p:sp>
        <p:sp>
          <p:nvSpPr>
            <p:cNvPr id="48263" name="Text Box 146"/>
            <p:cNvSpPr txBox="1">
              <a:spLocks noChangeArrowheads="1"/>
            </p:cNvSpPr>
            <p:nvPr/>
          </p:nvSpPr>
          <p:spPr bwMode="auto">
            <a:xfrm>
              <a:off x="4155" y="2950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sz="600"/>
            </a:p>
          </p:txBody>
        </p:sp>
        <p:sp>
          <p:nvSpPr>
            <p:cNvPr id="48264" name="Text Box 147"/>
            <p:cNvSpPr txBox="1">
              <a:spLocks noChangeArrowheads="1"/>
            </p:cNvSpPr>
            <p:nvPr/>
          </p:nvSpPr>
          <p:spPr bwMode="auto">
            <a:xfrm>
              <a:off x="4383" y="297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5</a:t>
              </a:r>
            </a:p>
          </p:txBody>
        </p:sp>
        <p:sp>
          <p:nvSpPr>
            <p:cNvPr id="48265" name="Text Box 148"/>
            <p:cNvSpPr txBox="1">
              <a:spLocks noChangeArrowheads="1"/>
            </p:cNvSpPr>
            <p:nvPr/>
          </p:nvSpPr>
          <p:spPr bwMode="auto">
            <a:xfrm>
              <a:off x="4601" y="298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17</a:t>
              </a:r>
            </a:p>
          </p:txBody>
        </p:sp>
        <p:sp>
          <p:nvSpPr>
            <p:cNvPr id="48266" name="Text Box 149"/>
            <p:cNvSpPr txBox="1">
              <a:spLocks noChangeArrowheads="1"/>
            </p:cNvSpPr>
            <p:nvPr/>
          </p:nvSpPr>
          <p:spPr bwMode="auto">
            <a:xfrm>
              <a:off x="4770" y="298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8267" name="Text Box 150"/>
            <p:cNvSpPr txBox="1">
              <a:spLocks noChangeArrowheads="1"/>
            </p:cNvSpPr>
            <p:nvPr/>
          </p:nvSpPr>
          <p:spPr bwMode="auto">
            <a:xfrm>
              <a:off x="4987" y="298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8268" name="Text Box 151"/>
            <p:cNvSpPr txBox="1">
              <a:spLocks noChangeArrowheads="1"/>
            </p:cNvSpPr>
            <p:nvPr/>
          </p:nvSpPr>
          <p:spPr bwMode="auto">
            <a:xfrm>
              <a:off x="5226" y="2970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endParaRPr lang="es-ES" sz="900"/>
            </a:p>
          </p:txBody>
        </p:sp>
        <p:sp>
          <p:nvSpPr>
            <p:cNvPr id="180376" name="Rectangle 152"/>
            <p:cNvSpPr>
              <a:spLocks noChangeArrowheads="1"/>
            </p:cNvSpPr>
            <p:nvPr/>
          </p:nvSpPr>
          <p:spPr bwMode="auto">
            <a:xfrm>
              <a:off x="3243" y="294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</p:grpSp>
      <p:sp>
        <p:nvSpPr>
          <p:cNvPr id="48174" name="Text Box 153"/>
          <p:cNvSpPr txBox="1">
            <a:spLocks noChangeArrowheads="1"/>
          </p:cNvSpPr>
          <p:nvPr/>
        </p:nvSpPr>
        <p:spPr bwMode="auto">
          <a:xfrm>
            <a:off x="6192838" y="5186363"/>
            <a:ext cx="298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" sz="900"/>
              <a:t>19</a:t>
            </a:r>
          </a:p>
        </p:txBody>
      </p:sp>
      <p:sp>
        <p:nvSpPr>
          <p:cNvPr id="48175" name="Rectangle 154"/>
          <p:cNvSpPr>
            <a:spLocks noChangeArrowheads="1"/>
          </p:cNvSpPr>
          <p:nvPr/>
        </p:nvSpPr>
        <p:spPr bwMode="auto">
          <a:xfrm>
            <a:off x="5580063" y="4983163"/>
            <a:ext cx="1692275" cy="504825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76" name="Line 156"/>
          <p:cNvSpPr>
            <a:spLocks noChangeShapeType="1"/>
          </p:cNvSpPr>
          <p:nvPr/>
        </p:nvSpPr>
        <p:spPr bwMode="auto">
          <a:xfrm flipV="1">
            <a:off x="5435600" y="5445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grpSp>
        <p:nvGrpSpPr>
          <p:cNvPr id="48177" name="Group 157"/>
          <p:cNvGrpSpPr>
            <a:grpSpLocks/>
          </p:cNvGrpSpPr>
          <p:nvPr/>
        </p:nvGrpSpPr>
        <p:grpSpPr bwMode="auto">
          <a:xfrm>
            <a:off x="2627313" y="5948363"/>
            <a:ext cx="3781425" cy="277812"/>
            <a:chOff x="3243" y="2949"/>
            <a:chExt cx="2382" cy="175"/>
          </a:xfrm>
        </p:grpSpPr>
        <p:grpSp>
          <p:nvGrpSpPr>
            <p:cNvPr id="48238" name="Group 158"/>
            <p:cNvGrpSpPr>
              <a:grpSpLocks/>
            </p:cNvGrpSpPr>
            <p:nvPr/>
          </p:nvGrpSpPr>
          <p:grpSpPr bwMode="auto">
            <a:xfrm>
              <a:off x="3470" y="2950"/>
              <a:ext cx="2155" cy="164"/>
              <a:chOff x="2948" y="1207"/>
              <a:chExt cx="2699" cy="227"/>
            </a:xfrm>
          </p:grpSpPr>
          <p:sp>
            <p:nvSpPr>
              <p:cNvPr id="180383" name="Rectangle 159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762000">
                  <a:defRPr/>
                </a:pPr>
                <a:endParaRPr lang="es-ES" sz="1600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48250" name="Line 160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51" name="Line 161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52" name="Line 162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53" name="Line 163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54" name="Line 164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55" name="Line 165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56" name="Line 166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57" name="Line 167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258" name="Line 168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8239" name="Text Box 169"/>
            <p:cNvSpPr txBox="1">
              <a:spLocks noChangeArrowheads="1"/>
            </p:cNvSpPr>
            <p:nvPr/>
          </p:nvSpPr>
          <p:spPr bwMode="auto">
            <a:xfrm>
              <a:off x="3514" y="297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28</a:t>
              </a:r>
            </a:p>
          </p:txBody>
        </p:sp>
        <p:sp>
          <p:nvSpPr>
            <p:cNvPr id="48240" name="Text Box 170"/>
            <p:cNvSpPr txBox="1">
              <a:spLocks noChangeArrowheads="1"/>
            </p:cNvSpPr>
            <p:nvPr/>
          </p:nvSpPr>
          <p:spPr bwMode="auto">
            <a:xfrm>
              <a:off x="3741" y="297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21</a:t>
              </a:r>
            </a:p>
          </p:txBody>
        </p:sp>
        <p:sp>
          <p:nvSpPr>
            <p:cNvPr id="48241" name="Text Box 171"/>
            <p:cNvSpPr txBox="1">
              <a:spLocks noChangeArrowheads="1"/>
            </p:cNvSpPr>
            <p:nvPr/>
          </p:nvSpPr>
          <p:spPr bwMode="auto">
            <a:xfrm>
              <a:off x="3912" y="297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8</a:t>
              </a:r>
            </a:p>
          </p:txBody>
        </p:sp>
        <p:sp>
          <p:nvSpPr>
            <p:cNvPr id="48242" name="Text Box 172"/>
            <p:cNvSpPr txBox="1">
              <a:spLocks noChangeArrowheads="1"/>
            </p:cNvSpPr>
            <p:nvPr/>
          </p:nvSpPr>
          <p:spPr bwMode="auto">
            <a:xfrm>
              <a:off x="4155" y="2950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ES" sz="600"/>
            </a:p>
          </p:txBody>
        </p:sp>
        <p:sp>
          <p:nvSpPr>
            <p:cNvPr id="48243" name="Text Box 173"/>
            <p:cNvSpPr txBox="1">
              <a:spLocks noChangeArrowheads="1"/>
            </p:cNvSpPr>
            <p:nvPr/>
          </p:nvSpPr>
          <p:spPr bwMode="auto">
            <a:xfrm>
              <a:off x="4383" y="2979"/>
              <a:ext cx="15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5</a:t>
              </a:r>
            </a:p>
          </p:txBody>
        </p:sp>
        <p:sp>
          <p:nvSpPr>
            <p:cNvPr id="48244" name="Text Box 174"/>
            <p:cNvSpPr txBox="1">
              <a:spLocks noChangeArrowheads="1"/>
            </p:cNvSpPr>
            <p:nvPr/>
          </p:nvSpPr>
          <p:spPr bwMode="auto">
            <a:xfrm>
              <a:off x="4601" y="2989"/>
              <a:ext cx="1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/>
                <a:t>17</a:t>
              </a:r>
            </a:p>
          </p:txBody>
        </p:sp>
        <p:sp>
          <p:nvSpPr>
            <p:cNvPr id="48245" name="Text Box 175"/>
            <p:cNvSpPr txBox="1">
              <a:spLocks noChangeArrowheads="1"/>
            </p:cNvSpPr>
            <p:nvPr/>
          </p:nvSpPr>
          <p:spPr bwMode="auto">
            <a:xfrm>
              <a:off x="4770" y="298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8246" name="Text Box 176"/>
            <p:cNvSpPr txBox="1">
              <a:spLocks noChangeArrowheads="1"/>
            </p:cNvSpPr>
            <p:nvPr/>
          </p:nvSpPr>
          <p:spPr bwMode="auto">
            <a:xfrm>
              <a:off x="4987" y="2982"/>
              <a:ext cx="11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800"/>
            </a:p>
          </p:txBody>
        </p:sp>
        <p:sp>
          <p:nvSpPr>
            <p:cNvPr id="48247" name="Text Box 177"/>
            <p:cNvSpPr txBox="1">
              <a:spLocks noChangeArrowheads="1"/>
            </p:cNvSpPr>
            <p:nvPr/>
          </p:nvSpPr>
          <p:spPr bwMode="auto">
            <a:xfrm>
              <a:off x="5226" y="2970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endParaRPr lang="es-ES" sz="900"/>
            </a:p>
          </p:txBody>
        </p:sp>
        <p:sp>
          <p:nvSpPr>
            <p:cNvPr id="180402" name="Rectangle 178"/>
            <p:cNvSpPr>
              <a:spLocks noChangeArrowheads="1"/>
            </p:cNvSpPr>
            <p:nvPr/>
          </p:nvSpPr>
          <p:spPr bwMode="auto">
            <a:xfrm>
              <a:off x="3243" y="294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600">
                <a:latin typeface="Verdana" pitchFamily="34" charset="0"/>
                <a:ea typeface="+mn-ea"/>
              </a:endParaRPr>
            </a:p>
          </p:txBody>
        </p:sp>
      </p:grpSp>
      <p:sp>
        <p:nvSpPr>
          <p:cNvPr id="48178" name="Text Box 179"/>
          <p:cNvSpPr txBox="1">
            <a:spLocks noChangeArrowheads="1"/>
          </p:cNvSpPr>
          <p:nvPr/>
        </p:nvSpPr>
        <p:spPr bwMode="auto">
          <a:xfrm>
            <a:off x="3997325" y="6007100"/>
            <a:ext cx="298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" sz="900"/>
              <a:t>19</a:t>
            </a:r>
          </a:p>
        </p:txBody>
      </p:sp>
      <p:sp>
        <p:nvSpPr>
          <p:cNvPr id="48179" name="Rectangle 180"/>
          <p:cNvSpPr>
            <a:spLocks noChangeArrowheads="1"/>
          </p:cNvSpPr>
          <p:nvPr/>
        </p:nvSpPr>
        <p:spPr bwMode="auto">
          <a:xfrm>
            <a:off x="3348038" y="5803900"/>
            <a:ext cx="1728787" cy="504825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180" name="Freeform 181"/>
          <p:cNvSpPr>
            <a:spLocks/>
          </p:cNvSpPr>
          <p:nvPr/>
        </p:nvSpPr>
        <p:spPr bwMode="auto">
          <a:xfrm>
            <a:off x="3922713" y="5689600"/>
            <a:ext cx="1079500" cy="147638"/>
          </a:xfrm>
          <a:custGeom>
            <a:avLst/>
            <a:gdLst>
              <a:gd name="T0" fmla="*/ 0 w 680"/>
              <a:gd name="T1" fmla="*/ 174375832 h 125"/>
              <a:gd name="T2" fmla="*/ 45362813 w 680"/>
              <a:gd name="T3" fmla="*/ 0 h 125"/>
              <a:gd name="T4" fmla="*/ 1678424063 w 680"/>
              <a:gd name="T5" fmla="*/ 0 h 125"/>
              <a:gd name="T6" fmla="*/ 1713706250 w 680"/>
              <a:gd name="T7" fmla="*/ 172980949 h 125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125"/>
              <a:gd name="T14" fmla="*/ 680 w 680"/>
              <a:gd name="T15" fmla="*/ 125 h 1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125">
                <a:moveTo>
                  <a:pt x="0" y="125"/>
                </a:moveTo>
                <a:lnTo>
                  <a:pt x="18" y="0"/>
                </a:lnTo>
                <a:lnTo>
                  <a:pt x="666" y="0"/>
                </a:lnTo>
                <a:lnTo>
                  <a:pt x="680" y="12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8181" name="Line 182"/>
          <p:cNvSpPr>
            <a:spLocks noChangeShapeType="1"/>
          </p:cNvSpPr>
          <p:nvPr/>
        </p:nvSpPr>
        <p:spPr bwMode="auto">
          <a:xfrm flipV="1">
            <a:off x="3132138" y="62372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8182" name="Freeform 183"/>
          <p:cNvSpPr>
            <a:spLocks/>
          </p:cNvSpPr>
          <p:nvPr/>
        </p:nvSpPr>
        <p:spPr bwMode="auto">
          <a:xfrm>
            <a:off x="2054225" y="4868863"/>
            <a:ext cx="360363" cy="149225"/>
          </a:xfrm>
          <a:custGeom>
            <a:avLst/>
            <a:gdLst>
              <a:gd name="T0" fmla="*/ 0 w 227"/>
              <a:gd name="T1" fmla="*/ 7559675 h 94"/>
              <a:gd name="T2" fmla="*/ 546875459 w 227"/>
              <a:gd name="T3" fmla="*/ 0 h 94"/>
              <a:gd name="T4" fmla="*/ 572077056 w 227"/>
              <a:gd name="T5" fmla="*/ 236894688 h 94"/>
              <a:gd name="T6" fmla="*/ 0 60000 65536"/>
              <a:gd name="T7" fmla="*/ 0 60000 65536"/>
              <a:gd name="T8" fmla="*/ 0 60000 65536"/>
              <a:gd name="T9" fmla="*/ 0 w 227"/>
              <a:gd name="T10" fmla="*/ 0 h 94"/>
              <a:gd name="T11" fmla="*/ 227 w 227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94">
                <a:moveTo>
                  <a:pt x="0" y="3"/>
                </a:moveTo>
                <a:lnTo>
                  <a:pt x="217" y="0"/>
                </a:lnTo>
                <a:lnTo>
                  <a:pt x="227" y="9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8183" name="Freeform 184"/>
          <p:cNvSpPr>
            <a:spLocks/>
          </p:cNvSpPr>
          <p:nvPr/>
        </p:nvSpPr>
        <p:spPr bwMode="auto">
          <a:xfrm>
            <a:off x="5292725" y="4868863"/>
            <a:ext cx="360363" cy="152400"/>
          </a:xfrm>
          <a:custGeom>
            <a:avLst/>
            <a:gdLst>
              <a:gd name="T0" fmla="*/ 0 w 680"/>
              <a:gd name="T1" fmla="*/ 185806080 h 125"/>
              <a:gd name="T2" fmla="*/ 5055151 w 680"/>
              <a:gd name="T3" fmla="*/ 0 h 125"/>
              <a:gd name="T4" fmla="*/ 187041116 w 680"/>
              <a:gd name="T5" fmla="*/ 0 h 125"/>
              <a:gd name="T6" fmla="*/ 190972782 w 680"/>
              <a:gd name="T7" fmla="*/ 184319875 h 125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125"/>
              <a:gd name="T14" fmla="*/ 680 w 680"/>
              <a:gd name="T15" fmla="*/ 125 h 1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125">
                <a:moveTo>
                  <a:pt x="0" y="125"/>
                </a:moveTo>
                <a:lnTo>
                  <a:pt x="18" y="0"/>
                </a:lnTo>
                <a:lnTo>
                  <a:pt x="666" y="0"/>
                </a:lnTo>
                <a:lnTo>
                  <a:pt x="680" y="12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8184" name="Freeform 185"/>
          <p:cNvSpPr>
            <a:spLocks/>
          </p:cNvSpPr>
          <p:nvPr/>
        </p:nvSpPr>
        <p:spPr bwMode="auto">
          <a:xfrm>
            <a:off x="5653088" y="4868863"/>
            <a:ext cx="360362" cy="149225"/>
          </a:xfrm>
          <a:custGeom>
            <a:avLst/>
            <a:gdLst>
              <a:gd name="T0" fmla="*/ 0 w 227"/>
              <a:gd name="T1" fmla="*/ 7559675 h 94"/>
              <a:gd name="T2" fmla="*/ 546872354 w 227"/>
              <a:gd name="T3" fmla="*/ 0 h 94"/>
              <a:gd name="T4" fmla="*/ 572073881 w 227"/>
              <a:gd name="T5" fmla="*/ 236894688 h 94"/>
              <a:gd name="T6" fmla="*/ 0 60000 65536"/>
              <a:gd name="T7" fmla="*/ 0 60000 65536"/>
              <a:gd name="T8" fmla="*/ 0 60000 65536"/>
              <a:gd name="T9" fmla="*/ 0 w 227"/>
              <a:gd name="T10" fmla="*/ 0 h 94"/>
              <a:gd name="T11" fmla="*/ 227 w 227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94">
                <a:moveTo>
                  <a:pt x="0" y="3"/>
                </a:moveTo>
                <a:lnTo>
                  <a:pt x="217" y="0"/>
                </a:lnTo>
                <a:lnTo>
                  <a:pt x="227" y="9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grpSp>
        <p:nvGrpSpPr>
          <p:cNvPr id="48185" name="Group 198"/>
          <p:cNvGrpSpPr>
            <a:grpSpLocks/>
          </p:cNvGrpSpPr>
          <p:nvPr/>
        </p:nvGrpSpPr>
        <p:grpSpPr bwMode="auto">
          <a:xfrm>
            <a:off x="6461125" y="5561013"/>
            <a:ext cx="2071688" cy="1036637"/>
            <a:chOff x="4070" y="3503"/>
            <a:chExt cx="1305" cy="653"/>
          </a:xfrm>
        </p:grpSpPr>
        <p:sp>
          <p:nvSpPr>
            <p:cNvPr id="48227" name="Oval 186"/>
            <p:cNvSpPr>
              <a:spLocks noChangeArrowheads="1"/>
            </p:cNvSpPr>
            <p:nvPr/>
          </p:nvSpPr>
          <p:spPr bwMode="auto">
            <a:xfrm>
              <a:off x="4728" y="3503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28</a:t>
              </a:r>
            </a:p>
          </p:txBody>
        </p:sp>
        <p:sp>
          <p:nvSpPr>
            <p:cNvPr id="48228" name="Oval 187"/>
            <p:cNvSpPr>
              <a:spLocks noChangeArrowheads="1"/>
            </p:cNvSpPr>
            <p:nvPr/>
          </p:nvSpPr>
          <p:spPr bwMode="auto">
            <a:xfrm>
              <a:off x="4232" y="3789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21</a:t>
              </a:r>
            </a:p>
          </p:txBody>
        </p:sp>
        <p:sp>
          <p:nvSpPr>
            <p:cNvPr id="48229" name="Oval 188"/>
            <p:cNvSpPr>
              <a:spLocks noChangeArrowheads="1"/>
            </p:cNvSpPr>
            <p:nvPr/>
          </p:nvSpPr>
          <p:spPr bwMode="auto">
            <a:xfrm>
              <a:off x="4070" y="4029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19</a:t>
              </a:r>
            </a:p>
          </p:txBody>
        </p:sp>
        <p:sp>
          <p:nvSpPr>
            <p:cNvPr id="48230" name="Oval 189"/>
            <p:cNvSpPr>
              <a:spLocks noChangeArrowheads="1"/>
            </p:cNvSpPr>
            <p:nvPr/>
          </p:nvSpPr>
          <p:spPr bwMode="auto">
            <a:xfrm>
              <a:off x="4364" y="4029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5</a:t>
              </a:r>
            </a:p>
          </p:txBody>
        </p:sp>
        <p:sp>
          <p:nvSpPr>
            <p:cNvPr id="48231" name="Oval 190"/>
            <p:cNvSpPr>
              <a:spLocks noChangeArrowheads="1"/>
            </p:cNvSpPr>
            <p:nvPr/>
          </p:nvSpPr>
          <p:spPr bwMode="auto">
            <a:xfrm>
              <a:off x="5230" y="3789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8</a:t>
              </a:r>
            </a:p>
          </p:txBody>
        </p:sp>
        <p:sp>
          <p:nvSpPr>
            <p:cNvPr id="48232" name="Oval 191"/>
            <p:cNvSpPr>
              <a:spLocks noChangeArrowheads="1"/>
            </p:cNvSpPr>
            <p:nvPr/>
          </p:nvSpPr>
          <p:spPr bwMode="auto">
            <a:xfrm>
              <a:off x="5230" y="4029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17</a:t>
              </a:r>
            </a:p>
          </p:txBody>
        </p:sp>
        <p:sp>
          <p:nvSpPr>
            <p:cNvPr id="48233" name="Line 192"/>
            <p:cNvSpPr>
              <a:spLocks noChangeShapeType="1"/>
            </p:cNvSpPr>
            <p:nvPr/>
          </p:nvSpPr>
          <p:spPr bwMode="auto">
            <a:xfrm flipV="1">
              <a:off x="4359" y="3597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8234" name="Line 193"/>
            <p:cNvSpPr>
              <a:spLocks noChangeShapeType="1"/>
            </p:cNvSpPr>
            <p:nvPr/>
          </p:nvSpPr>
          <p:spPr bwMode="auto">
            <a:xfrm>
              <a:off x="4868" y="3597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8235" name="Line 194"/>
            <p:cNvSpPr>
              <a:spLocks noChangeShapeType="1"/>
            </p:cNvSpPr>
            <p:nvPr/>
          </p:nvSpPr>
          <p:spPr bwMode="auto">
            <a:xfrm flipH="1">
              <a:off x="4163" y="3896"/>
              <a:ext cx="83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8236" name="Line 195"/>
            <p:cNvSpPr>
              <a:spLocks noChangeShapeType="1"/>
            </p:cNvSpPr>
            <p:nvPr/>
          </p:nvSpPr>
          <p:spPr bwMode="auto">
            <a:xfrm flipH="1" flipV="1">
              <a:off x="4356" y="3897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8237" name="Line 196"/>
            <p:cNvSpPr>
              <a:spLocks noChangeShapeType="1"/>
            </p:cNvSpPr>
            <p:nvPr/>
          </p:nvSpPr>
          <p:spPr bwMode="auto">
            <a:xfrm>
              <a:off x="5306" y="3921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8186" name="Line 197"/>
          <p:cNvSpPr>
            <a:spLocks noChangeShapeType="1"/>
          </p:cNvSpPr>
          <p:nvPr/>
        </p:nvSpPr>
        <p:spPr bwMode="auto">
          <a:xfrm flipH="1" flipV="1">
            <a:off x="7073900" y="5489575"/>
            <a:ext cx="1905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grpSp>
        <p:nvGrpSpPr>
          <p:cNvPr id="48187" name="Group 199"/>
          <p:cNvGrpSpPr>
            <a:grpSpLocks/>
          </p:cNvGrpSpPr>
          <p:nvPr/>
        </p:nvGrpSpPr>
        <p:grpSpPr bwMode="auto">
          <a:xfrm>
            <a:off x="5846763" y="1628775"/>
            <a:ext cx="2254250" cy="336550"/>
            <a:chOff x="2533" y="1949"/>
            <a:chExt cx="1420" cy="212"/>
          </a:xfrm>
        </p:grpSpPr>
        <p:sp>
          <p:nvSpPr>
            <p:cNvPr id="48220" name="Text Box 200"/>
            <p:cNvSpPr txBox="1">
              <a:spLocks noChangeArrowheads="1"/>
            </p:cNvSpPr>
            <p:nvPr/>
          </p:nvSpPr>
          <p:spPr bwMode="auto">
            <a:xfrm>
              <a:off x="253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48221" name="Text Box 201"/>
            <p:cNvSpPr txBox="1">
              <a:spLocks noChangeArrowheads="1"/>
            </p:cNvSpPr>
            <p:nvPr/>
          </p:nvSpPr>
          <p:spPr bwMode="auto">
            <a:xfrm>
              <a:off x="2760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48222" name="Text Box 202"/>
            <p:cNvSpPr txBox="1">
              <a:spLocks noChangeArrowheads="1"/>
            </p:cNvSpPr>
            <p:nvPr/>
          </p:nvSpPr>
          <p:spPr bwMode="auto">
            <a:xfrm>
              <a:off x="295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48223" name="Text Box 203"/>
            <p:cNvSpPr txBox="1">
              <a:spLocks noChangeArrowheads="1"/>
            </p:cNvSpPr>
            <p:nvPr/>
          </p:nvSpPr>
          <p:spPr bwMode="auto">
            <a:xfrm>
              <a:off x="3138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48224" name="Text Box 204"/>
            <p:cNvSpPr txBox="1">
              <a:spLocks noChangeArrowheads="1"/>
            </p:cNvSpPr>
            <p:nvPr/>
          </p:nvSpPr>
          <p:spPr bwMode="auto">
            <a:xfrm>
              <a:off x="3364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48225" name="Text Box 205"/>
            <p:cNvSpPr txBox="1">
              <a:spLocks noChangeArrowheads="1"/>
            </p:cNvSpPr>
            <p:nvPr/>
          </p:nvSpPr>
          <p:spPr bwMode="auto">
            <a:xfrm>
              <a:off x="357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6</a:t>
              </a:r>
            </a:p>
          </p:txBody>
        </p:sp>
        <p:sp>
          <p:nvSpPr>
            <p:cNvPr id="48226" name="Text Box 206"/>
            <p:cNvSpPr txBox="1">
              <a:spLocks noChangeArrowheads="1"/>
            </p:cNvSpPr>
            <p:nvPr/>
          </p:nvSpPr>
          <p:spPr bwMode="auto">
            <a:xfrm>
              <a:off x="377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7</a:t>
              </a:r>
            </a:p>
          </p:txBody>
        </p:sp>
      </p:grpSp>
      <p:grpSp>
        <p:nvGrpSpPr>
          <p:cNvPr id="48188" name="Group 207"/>
          <p:cNvGrpSpPr>
            <a:grpSpLocks/>
          </p:cNvGrpSpPr>
          <p:nvPr/>
        </p:nvGrpSpPr>
        <p:grpSpPr bwMode="auto">
          <a:xfrm>
            <a:off x="5773738" y="3500438"/>
            <a:ext cx="2254250" cy="336550"/>
            <a:chOff x="2533" y="1949"/>
            <a:chExt cx="1420" cy="212"/>
          </a:xfrm>
        </p:grpSpPr>
        <p:sp>
          <p:nvSpPr>
            <p:cNvPr id="48213" name="Text Box 208"/>
            <p:cNvSpPr txBox="1">
              <a:spLocks noChangeArrowheads="1"/>
            </p:cNvSpPr>
            <p:nvPr/>
          </p:nvSpPr>
          <p:spPr bwMode="auto">
            <a:xfrm>
              <a:off x="253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48214" name="Text Box 209"/>
            <p:cNvSpPr txBox="1">
              <a:spLocks noChangeArrowheads="1"/>
            </p:cNvSpPr>
            <p:nvPr/>
          </p:nvSpPr>
          <p:spPr bwMode="auto">
            <a:xfrm>
              <a:off x="2760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48215" name="Text Box 210"/>
            <p:cNvSpPr txBox="1">
              <a:spLocks noChangeArrowheads="1"/>
            </p:cNvSpPr>
            <p:nvPr/>
          </p:nvSpPr>
          <p:spPr bwMode="auto">
            <a:xfrm>
              <a:off x="295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48216" name="Text Box 211"/>
            <p:cNvSpPr txBox="1">
              <a:spLocks noChangeArrowheads="1"/>
            </p:cNvSpPr>
            <p:nvPr/>
          </p:nvSpPr>
          <p:spPr bwMode="auto">
            <a:xfrm>
              <a:off x="3138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48217" name="Text Box 212"/>
            <p:cNvSpPr txBox="1">
              <a:spLocks noChangeArrowheads="1"/>
            </p:cNvSpPr>
            <p:nvPr/>
          </p:nvSpPr>
          <p:spPr bwMode="auto">
            <a:xfrm>
              <a:off x="3364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48218" name="Text Box 213"/>
            <p:cNvSpPr txBox="1">
              <a:spLocks noChangeArrowheads="1"/>
            </p:cNvSpPr>
            <p:nvPr/>
          </p:nvSpPr>
          <p:spPr bwMode="auto">
            <a:xfrm>
              <a:off x="357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6</a:t>
              </a:r>
            </a:p>
          </p:txBody>
        </p:sp>
        <p:sp>
          <p:nvSpPr>
            <p:cNvPr id="48219" name="Text Box 214"/>
            <p:cNvSpPr txBox="1">
              <a:spLocks noChangeArrowheads="1"/>
            </p:cNvSpPr>
            <p:nvPr/>
          </p:nvSpPr>
          <p:spPr bwMode="auto">
            <a:xfrm>
              <a:off x="377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7</a:t>
              </a:r>
            </a:p>
          </p:txBody>
        </p:sp>
      </p:grpSp>
      <p:grpSp>
        <p:nvGrpSpPr>
          <p:cNvPr id="48189" name="Group 215"/>
          <p:cNvGrpSpPr>
            <a:grpSpLocks/>
          </p:cNvGrpSpPr>
          <p:nvPr/>
        </p:nvGrpSpPr>
        <p:grpSpPr bwMode="auto">
          <a:xfrm>
            <a:off x="5197475" y="5324475"/>
            <a:ext cx="2254250" cy="336550"/>
            <a:chOff x="2533" y="1949"/>
            <a:chExt cx="1420" cy="212"/>
          </a:xfrm>
        </p:grpSpPr>
        <p:sp>
          <p:nvSpPr>
            <p:cNvPr id="48206" name="Text Box 216"/>
            <p:cNvSpPr txBox="1">
              <a:spLocks noChangeArrowheads="1"/>
            </p:cNvSpPr>
            <p:nvPr/>
          </p:nvSpPr>
          <p:spPr bwMode="auto">
            <a:xfrm>
              <a:off x="253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48207" name="Text Box 217"/>
            <p:cNvSpPr txBox="1">
              <a:spLocks noChangeArrowheads="1"/>
            </p:cNvSpPr>
            <p:nvPr/>
          </p:nvSpPr>
          <p:spPr bwMode="auto">
            <a:xfrm>
              <a:off x="2760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48208" name="Text Box 218"/>
            <p:cNvSpPr txBox="1">
              <a:spLocks noChangeArrowheads="1"/>
            </p:cNvSpPr>
            <p:nvPr/>
          </p:nvSpPr>
          <p:spPr bwMode="auto">
            <a:xfrm>
              <a:off x="295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48209" name="Text Box 219"/>
            <p:cNvSpPr txBox="1">
              <a:spLocks noChangeArrowheads="1"/>
            </p:cNvSpPr>
            <p:nvPr/>
          </p:nvSpPr>
          <p:spPr bwMode="auto">
            <a:xfrm>
              <a:off x="3138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48210" name="Text Box 220"/>
            <p:cNvSpPr txBox="1">
              <a:spLocks noChangeArrowheads="1"/>
            </p:cNvSpPr>
            <p:nvPr/>
          </p:nvSpPr>
          <p:spPr bwMode="auto">
            <a:xfrm>
              <a:off x="3364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48211" name="Text Box 221"/>
            <p:cNvSpPr txBox="1">
              <a:spLocks noChangeArrowheads="1"/>
            </p:cNvSpPr>
            <p:nvPr/>
          </p:nvSpPr>
          <p:spPr bwMode="auto">
            <a:xfrm>
              <a:off x="357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6</a:t>
              </a:r>
            </a:p>
          </p:txBody>
        </p:sp>
        <p:sp>
          <p:nvSpPr>
            <p:cNvPr id="48212" name="Text Box 222"/>
            <p:cNvSpPr txBox="1">
              <a:spLocks noChangeArrowheads="1"/>
            </p:cNvSpPr>
            <p:nvPr/>
          </p:nvSpPr>
          <p:spPr bwMode="auto">
            <a:xfrm>
              <a:off x="377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7</a:t>
              </a:r>
            </a:p>
          </p:txBody>
        </p:sp>
      </p:grpSp>
      <p:grpSp>
        <p:nvGrpSpPr>
          <p:cNvPr id="48190" name="Group 223"/>
          <p:cNvGrpSpPr>
            <a:grpSpLocks/>
          </p:cNvGrpSpPr>
          <p:nvPr/>
        </p:nvGrpSpPr>
        <p:grpSpPr bwMode="auto">
          <a:xfrm>
            <a:off x="879475" y="5378450"/>
            <a:ext cx="2254250" cy="336550"/>
            <a:chOff x="2533" y="1949"/>
            <a:chExt cx="1420" cy="212"/>
          </a:xfrm>
        </p:grpSpPr>
        <p:sp>
          <p:nvSpPr>
            <p:cNvPr id="48199" name="Text Box 224"/>
            <p:cNvSpPr txBox="1">
              <a:spLocks noChangeArrowheads="1"/>
            </p:cNvSpPr>
            <p:nvPr/>
          </p:nvSpPr>
          <p:spPr bwMode="auto">
            <a:xfrm>
              <a:off x="253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48200" name="Text Box 225"/>
            <p:cNvSpPr txBox="1">
              <a:spLocks noChangeArrowheads="1"/>
            </p:cNvSpPr>
            <p:nvPr/>
          </p:nvSpPr>
          <p:spPr bwMode="auto">
            <a:xfrm>
              <a:off x="2760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48201" name="Text Box 226"/>
            <p:cNvSpPr txBox="1">
              <a:spLocks noChangeArrowheads="1"/>
            </p:cNvSpPr>
            <p:nvPr/>
          </p:nvSpPr>
          <p:spPr bwMode="auto">
            <a:xfrm>
              <a:off x="295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48202" name="Text Box 227"/>
            <p:cNvSpPr txBox="1">
              <a:spLocks noChangeArrowheads="1"/>
            </p:cNvSpPr>
            <p:nvPr/>
          </p:nvSpPr>
          <p:spPr bwMode="auto">
            <a:xfrm>
              <a:off x="3138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48203" name="Text Box 228"/>
            <p:cNvSpPr txBox="1">
              <a:spLocks noChangeArrowheads="1"/>
            </p:cNvSpPr>
            <p:nvPr/>
          </p:nvSpPr>
          <p:spPr bwMode="auto">
            <a:xfrm>
              <a:off x="3364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48204" name="Text Box 229"/>
            <p:cNvSpPr txBox="1">
              <a:spLocks noChangeArrowheads="1"/>
            </p:cNvSpPr>
            <p:nvPr/>
          </p:nvSpPr>
          <p:spPr bwMode="auto">
            <a:xfrm>
              <a:off x="357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6</a:t>
              </a:r>
            </a:p>
          </p:txBody>
        </p:sp>
        <p:sp>
          <p:nvSpPr>
            <p:cNvPr id="48205" name="Text Box 230"/>
            <p:cNvSpPr txBox="1">
              <a:spLocks noChangeArrowheads="1"/>
            </p:cNvSpPr>
            <p:nvPr/>
          </p:nvSpPr>
          <p:spPr bwMode="auto">
            <a:xfrm>
              <a:off x="377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7</a:t>
              </a:r>
            </a:p>
          </p:txBody>
        </p:sp>
      </p:grpSp>
      <p:grpSp>
        <p:nvGrpSpPr>
          <p:cNvPr id="48191" name="Group 231"/>
          <p:cNvGrpSpPr>
            <a:grpSpLocks/>
          </p:cNvGrpSpPr>
          <p:nvPr/>
        </p:nvGrpSpPr>
        <p:grpSpPr bwMode="auto">
          <a:xfrm>
            <a:off x="3059113" y="6165850"/>
            <a:ext cx="2254250" cy="336550"/>
            <a:chOff x="2533" y="1949"/>
            <a:chExt cx="1420" cy="212"/>
          </a:xfrm>
        </p:grpSpPr>
        <p:sp>
          <p:nvSpPr>
            <p:cNvPr id="48192" name="Text Box 232"/>
            <p:cNvSpPr txBox="1">
              <a:spLocks noChangeArrowheads="1"/>
            </p:cNvSpPr>
            <p:nvPr/>
          </p:nvSpPr>
          <p:spPr bwMode="auto">
            <a:xfrm>
              <a:off x="253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48193" name="Text Box 233"/>
            <p:cNvSpPr txBox="1">
              <a:spLocks noChangeArrowheads="1"/>
            </p:cNvSpPr>
            <p:nvPr/>
          </p:nvSpPr>
          <p:spPr bwMode="auto">
            <a:xfrm>
              <a:off x="2760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48194" name="Text Box 234"/>
            <p:cNvSpPr txBox="1">
              <a:spLocks noChangeArrowheads="1"/>
            </p:cNvSpPr>
            <p:nvPr/>
          </p:nvSpPr>
          <p:spPr bwMode="auto">
            <a:xfrm>
              <a:off x="295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48195" name="Text Box 235"/>
            <p:cNvSpPr txBox="1">
              <a:spLocks noChangeArrowheads="1"/>
            </p:cNvSpPr>
            <p:nvPr/>
          </p:nvSpPr>
          <p:spPr bwMode="auto">
            <a:xfrm>
              <a:off x="3138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48196" name="Text Box 236"/>
            <p:cNvSpPr txBox="1">
              <a:spLocks noChangeArrowheads="1"/>
            </p:cNvSpPr>
            <p:nvPr/>
          </p:nvSpPr>
          <p:spPr bwMode="auto">
            <a:xfrm>
              <a:off x="3364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48197" name="Text Box 237"/>
            <p:cNvSpPr txBox="1">
              <a:spLocks noChangeArrowheads="1"/>
            </p:cNvSpPr>
            <p:nvPr/>
          </p:nvSpPr>
          <p:spPr bwMode="auto">
            <a:xfrm>
              <a:off x="3576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6</a:t>
              </a:r>
            </a:p>
          </p:txBody>
        </p:sp>
        <p:sp>
          <p:nvSpPr>
            <p:cNvPr id="48198" name="Text Box 238"/>
            <p:cNvSpPr txBox="1">
              <a:spLocks noChangeArrowheads="1"/>
            </p:cNvSpPr>
            <p:nvPr/>
          </p:nvSpPr>
          <p:spPr bwMode="auto">
            <a:xfrm>
              <a:off x="3773" y="194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600"/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defRPr/>
            </a:pPr>
            <a:r>
              <a:rPr lang="es-ES">
                <a:ea typeface="+mj-ea"/>
              </a:rPr>
              <a:t>Objetivos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643063"/>
            <a:ext cx="8183562" cy="4187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smtClean="0"/>
              <a:t>Definir que es un heap</a:t>
            </a:r>
          </a:p>
          <a:p>
            <a:pPr>
              <a:lnSpc>
                <a:spcPct val="80000"/>
              </a:lnSpc>
            </a:pPr>
            <a:endParaRPr lang="es-ES" sz="2000" smtClean="0"/>
          </a:p>
          <a:p>
            <a:pPr>
              <a:lnSpc>
                <a:spcPct val="80000"/>
              </a:lnSpc>
            </a:pPr>
            <a:r>
              <a:rPr lang="es-ES" sz="2000" smtClean="0"/>
              <a:t>Entender la forma en que se puede representar un heap en memoria</a:t>
            </a:r>
          </a:p>
          <a:p>
            <a:pPr>
              <a:lnSpc>
                <a:spcPct val="80000"/>
              </a:lnSpc>
            </a:pPr>
            <a:endParaRPr lang="es-ES" sz="2000" smtClean="0"/>
          </a:p>
          <a:p>
            <a:pPr>
              <a:lnSpc>
                <a:spcPct val="80000"/>
              </a:lnSpc>
            </a:pPr>
            <a:r>
              <a:rPr lang="es-ES" sz="2000" smtClean="0"/>
              <a:t>Describir el diseño lógico del TDA heap incluyendo las operaciones de creación, búsqueda, inserción y eliminación de un elemento</a:t>
            </a:r>
          </a:p>
          <a:p>
            <a:pPr>
              <a:lnSpc>
                <a:spcPct val="80000"/>
              </a:lnSpc>
            </a:pPr>
            <a:endParaRPr lang="es-ES" sz="2000" smtClean="0"/>
          </a:p>
          <a:p>
            <a:pPr>
              <a:lnSpc>
                <a:spcPct val="80000"/>
              </a:lnSpc>
            </a:pPr>
            <a:r>
              <a:rPr lang="es-ES" sz="2000" smtClean="0"/>
              <a:t>Comprender las aplicaciones de un heap utilizado como cola de prioridad</a:t>
            </a:r>
          </a:p>
          <a:p>
            <a:pPr>
              <a:lnSpc>
                <a:spcPct val="80000"/>
              </a:lnSpc>
            </a:pPr>
            <a:endParaRPr lang="es-ES" sz="2000" smtClean="0"/>
          </a:p>
          <a:p>
            <a:pPr>
              <a:lnSpc>
                <a:spcPct val="80000"/>
              </a:lnSpc>
            </a:pPr>
            <a:r>
              <a:rPr lang="es-ES" sz="2000" smtClean="0"/>
              <a:t>Describir el algoritmo de construcción de un heap a partir de una lista de elementos</a:t>
            </a:r>
          </a:p>
        </p:txBody>
      </p:sp>
      <p:sp>
        <p:nvSpPr>
          <p:cNvPr id="17412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17413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17414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81483DA-560A-4B10-9325-9A5702FD61C6}" type="slidenum">
              <a:rPr lang="es-ES_tradnl"/>
              <a:pPr/>
              <a:t>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5017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50180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C6AFCD0-C82F-4658-9F8E-9C40565E6083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generar un árbol </a:t>
            </a:r>
            <a:r>
              <a:rPr lang="es-E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heap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a partir de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una lista de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elementos?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s-ES" sz="2000" smtClean="0"/>
              <a:t>Algoritmo de construir un heap a partir de una lista: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s-ES" sz="1800" smtClean="0"/>
              <a:t>Sea n la cantidad de elementos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800" smtClean="0"/>
              <a:t>Posición actual p=n/2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800" smtClean="0"/>
              <a:t>Mientras p&gt;=1</a:t>
            </a:r>
          </a:p>
          <a:p>
            <a:pPr marL="1371600" lvl="2" indent="-457200">
              <a:lnSpc>
                <a:spcPct val="80000"/>
              </a:lnSpc>
              <a:buFontTx/>
              <a:buChar char="–"/>
            </a:pPr>
            <a:r>
              <a:rPr lang="es-ES" sz="1600" smtClean="0"/>
              <a:t>Reacomodamos dato señalado a la posición actual p (rutina acomoda_abajo)</a:t>
            </a:r>
          </a:p>
          <a:p>
            <a:pPr marL="1371600" lvl="2" indent="-457200">
              <a:lnSpc>
                <a:spcPct val="80000"/>
              </a:lnSpc>
              <a:buFontTx/>
              <a:buChar char="–"/>
            </a:pPr>
            <a:r>
              <a:rPr lang="es-ES" sz="1600" smtClean="0"/>
              <a:t>p=p-1</a:t>
            </a:r>
          </a:p>
          <a:p>
            <a:pPr marL="609600" indent="-609600">
              <a:lnSpc>
                <a:spcPct val="80000"/>
              </a:lnSpc>
            </a:pPr>
            <a:r>
              <a:rPr lang="es-ES" sz="2000" smtClean="0"/>
              <a:t>Algoritmo para acomoda_abajo</a:t>
            </a:r>
          </a:p>
          <a:p>
            <a:pPr marL="990600" lvl="1" indent="-533400">
              <a:lnSpc>
                <a:spcPct val="80000"/>
              </a:lnSpc>
            </a:pPr>
            <a:r>
              <a:rPr lang="es-ES" sz="1800" smtClean="0"/>
              <a:t>Sea ap la posición del elemento por acomodar:</a:t>
            </a:r>
          </a:p>
          <a:p>
            <a:pPr marL="1371600" lvl="2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Aux=ap</a:t>
            </a:r>
          </a:p>
          <a:p>
            <a:pPr marL="1371600" lvl="2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Hijos=2*ap #jhijos señala al hijo izquierdo del nodo ap#</a:t>
            </a:r>
          </a:p>
          <a:p>
            <a:pPr marL="1371600" lvl="2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Mientras haya hijos de aux (aux&lt;=maxlista) y alguno de ellos sea mayor:</a:t>
            </a:r>
          </a:p>
          <a:p>
            <a:pPr marL="1752600" lvl="3" indent="-381000">
              <a:lnSpc>
                <a:spcPct val="80000"/>
              </a:lnSpc>
              <a:buFontTx/>
              <a:buChar char="•"/>
            </a:pPr>
            <a:r>
              <a:rPr lang="es-ES" sz="1400" smtClean="0"/>
              <a:t>Encontrar el hijo mayor de aux (hijomay)</a:t>
            </a:r>
          </a:p>
          <a:p>
            <a:pPr marL="1752600" lvl="3" indent="-381000">
              <a:lnSpc>
                <a:spcPct val="80000"/>
              </a:lnSpc>
              <a:buFontTx/>
              <a:buChar char="•"/>
            </a:pPr>
            <a:r>
              <a:rPr lang="es-ES" sz="1400" smtClean="0"/>
              <a:t>Si hijomay&gt;aux</a:t>
            </a:r>
          </a:p>
          <a:p>
            <a:pPr marL="2209800" lvl="4" indent="-381000">
              <a:lnSpc>
                <a:spcPct val="80000"/>
              </a:lnSpc>
              <a:buFontTx/>
              <a:buChar char="•"/>
            </a:pPr>
            <a:r>
              <a:rPr lang="es-ES" sz="1400" smtClean="0"/>
              <a:t>Intercambiar valores de aux e hijomay</a:t>
            </a:r>
          </a:p>
          <a:p>
            <a:pPr marL="2209800" lvl="4" indent="-381000">
              <a:lnSpc>
                <a:spcPct val="80000"/>
              </a:lnSpc>
              <a:buFontTx/>
              <a:buChar char="•"/>
            </a:pPr>
            <a:r>
              <a:rPr lang="es-ES" sz="1400" smtClean="0"/>
              <a:t>Aux=hijomay</a:t>
            </a:r>
          </a:p>
          <a:p>
            <a:pPr marL="2209800" lvl="4" indent="-381000">
              <a:lnSpc>
                <a:spcPct val="80000"/>
              </a:lnSpc>
              <a:buFontTx/>
              <a:buChar char="•"/>
            </a:pPr>
            <a:r>
              <a:rPr lang="es-ES" sz="1400" smtClean="0"/>
              <a:t>Hijos=2*aux</a:t>
            </a:r>
          </a:p>
          <a:p>
            <a:pPr marL="1752600" lvl="3" indent="-381000">
              <a:lnSpc>
                <a:spcPct val="80000"/>
              </a:lnSpc>
              <a:buFontTx/>
              <a:buChar char="•"/>
            </a:pPr>
            <a:r>
              <a:rPr lang="es-ES" sz="1400" smtClean="0"/>
              <a:t>Sino salir del ciclo.</a:t>
            </a:r>
          </a:p>
          <a:p>
            <a:pPr marL="1371600" lvl="2" indent="-457200">
              <a:lnSpc>
                <a:spcPct val="80000"/>
              </a:lnSpc>
              <a:buFontTx/>
              <a:buAutoNum type="arabicPeriod"/>
            </a:pPr>
            <a:endParaRPr lang="es-ES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84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84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52227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52228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70EF06B-A9FA-4D8E-AEA6-9101E27EA277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utiliza un heap para ordenar una secuencia de valores en forma ascendente o descendente (heapsort)?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757488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400" smtClean="0"/>
              <a:t>Heapsort – es un algoritmo de ordenación muy eficiente basado en las operaciones definidas para el TDA heap.</a:t>
            </a:r>
          </a:p>
          <a:p>
            <a:pPr>
              <a:lnSpc>
                <a:spcPct val="80000"/>
              </a:lnSpc>
            </a:pPr>
            <a:endParaRPr lang="es-ES" sz="1400" smtClean="0"/>
          </a:p>
          <a:p>
            <a:pPr>
              <a:lnSpc>
                <a:spcPct val="80000"/>
              </a:lnSpc>
            </a:pPr>
            <a:r>
              <a:rPr lang="es-ES" sz="1400" smtClean="0"/>
              <a:t>Construye inicialmente un heap para el conjunto de elementos por ordenar.</a:t>
            </a:r>
          </a:p>
          <a:p>
            <a:pPr>
              <a:lnSpc>
                <a:spcPct val="80000"/>
              </a:lnSpc>
            </a:pPr>
            <a:endParaRPr lang="es-ES" sz="1400" smtClean="0"/>
          </a:p>
          <a:p>
            <a:pPr>
              <a:lnSpc>
                <a:spcPct val="80000"/>
              </a:lnSpc>
            </a:pPr>
            <a:r>
              <a:rPr lang="es-ES" sz="1400" smtClean="0"/>
              <a:t>Inicia un proceso repetitivo: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Intercambia la raíz con la última hoja del heap, 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Disminuye su tamaño, y 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Reconstruye el heap reacomodando hacia abajo el elemento en la raíz</a:t>
            </a:r>
          </a:p>
          <a:p>
            <a:pPr lvl="1">
              <a:lnSpc>
                <a:spcPct val="80000"/>
              </a:lnSpc>
            </a:pPr>
            <a:endParaRPr lang="es-ES" sz="1200" smtClean="0"/>
          </a:p>
          <a:p>
            <a:pPr>
              <a:lnSpc>
                <a:spcPct val="80000"/>
              </a:lnSpc>
            </a:pPr>
            <a:r>
              <a:rPr lang="es-ES" sz="1400" smtClean="0"/>
              <a:t>Repetir este proceso hasta quedarse con un elemento en el heap.</a:t>
            </a:r>
          </a:p>
        </p:txBody>
      </p:sp>
      <p:grpSp>
        <p:nvGrpSpPr>
          <p:cNvPr id="52231" name="Group 4"/>
          <p:cNvGrpSpPr>
            <a:grpSpLocks/>
          </p:cNvGrpSpPr>
          <p:nvPr/>
        </p:nvGrpSpPr>
        <p:grpSpPr bwMode="auto">
          <a:xfrm>
            <a:off x="6165850" y="2708275"/>
            <a:ext cx="2520950" cy="298450"/>
            <a:chOff x="3288" y="2050"/>
            <a:chExt cx="1951" cy="188"/>
          </a:xfrm>
        </p:grpSpPr>
        <p:sp>
          <p:nvSpPr>
            <p:cNvPr id="189445" name="Rectangle 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46" name="Line 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47" name="Line 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48" name="Line 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49" name="Line 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50" name="Line 1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51" name="Line 1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52" name="Line 1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53" name="Text Box 1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454" name="Text Box 1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455" name="Text Box 1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89456" name="Text Box 1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57" name="Text Box 1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89458" name="Text Box 1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89459" name="Text Box 1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60" name="Text Box 2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61" name="Rectangle 2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62" name="Text Box 2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</p:grp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165850" y="2738438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2</a:t>
            </a:r>
          </a:p>
        </p:txBody>
      </p:sp>
      <p:grpSp>
        <p:nvGrpSpPr>
          <p:cNvPr id="52233" name="Group 24"/>
          <p:cNvGrpSpPr>
            <a:grpSpLocks/>
          </p:cNvGrpSpPr>
          <p:nvPr/>
        </p:nvGrpSpPr>
        <p:grpSpPr bwMode="auto">
          <a:xfrm>
            <a:off x="6165850" y="3092450"/>
            <a:ext cx="2520950" cy="298450"/>
            <a:chOff x="3288" y="2050"/>
            <a:chExt cx="1951" cy="188"/>
          </a:xfrm>
        </p:grpSpPr>
        <p:sp>
          <p:nvSpPr>
            <p:cNvPr id="189465" name="Rectangle 2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solidFill>
                  <a:srgbClr val="CC00CC"/>
                </a:solidFill>
                <a:latin typeface="Verdana" pitchFamily="34" charset="0"/>
                <a:ea typeface="+mn-ea"/>
              </a:endParaRPr>
            </a:p>
          </p:txBody>
        </p:sp>
        <p:sp>
          <p:nvSpPr>
            <p:cNvPr id="189466" name="Line 2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67" name="Line 2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68" name="Line 2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69" name="Line 2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70" name="Line 3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71" name="Line 3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72" name="Line 3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73" name="Text Box 3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474" name="Text Box 3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2</a:t>
              </a:r>
            </a:p>
          </p:txBody>
        </p:sp>
        <p:sp>
          <p:nvSpPr>
            <p:cNvPr id="189475" name="Text Box 3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89476" name="Text Box 3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77" name="Text Box 3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89478" name="Text Box 3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89479" name="Text Box 3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80" name="Text Box 4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81" name="Rectangle 4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82" name="Text Box 4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</p:grpSp>
      <p:sp>
        <p:nvSpPr>
          <p:cNvPr id="189483" name="Text Box 43"/>
          <p:cNvSpPr txBox="1">
            <a:spLocks noChangeArrowheads="1"/>
          </p:cNvSpPr>
          <p:nvPr/>
        </p:nvSpPr>
        <p:spPr bwMode="auto">
          <a:xfrm>
            <a:off x="6165850" y="3122613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4</a:t>
            </a:r>
          </a:p>
        </p:txBody>
      </p:sp>
      <p:grpSp>
        <p:nvGrpSpPr>
          <p:cNvPr id="52235" name="Group 44"/>
          <p:cNvGrpSpPr>
            <a:grpSpLocks/>
          </p:cNvGrpSpPr>
          <p:nvPr/>
        </p:nvGrpSpPr>
        <p:grpSpPr bwMode="auto">
          <a:xfrm>
            <a:off x="6165850" y="3452813"/>
            <a:ext cx="2520950" cy="298450"/>
            <a:chOff x="3288" y="2050"/>
            <a:chExt cx="1951" cy="188"/>
          </a:xfrm>
        </p:grpSpPr>
        <p:sp>
          <p:nvSpPr>
            <p:cNvPr id="189485" name="Rectangle 4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solidFill>
                  <a:srgbClr val="CC00CC"/>
                </a:solidFill>
                <a:latin typeface="Verdana" pitchFamily="34" charset="0"/>
                <a:ea typeface="+mn-ea"/>
              </a:endParaRPr>
            </a:p>
          </p:txBody>
        </p:sp>
        <p:sp>
          <p:nvSpPr>
            <p:cNvPr id="189486" name="Line 4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87" name="Line 4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88" name="Line 4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89" name="Line 4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90" name="Line 5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91" name="Line 5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92" name="Line 5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93" name="Text Box 5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494" name="Text Box 5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495" name="Text Box 5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89496" name="Text Box 5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497" name="Text Box 5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89498" name="Text Box 5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89499" name="Text Box 5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00" name="Text Box 6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01" name="Rectangle 6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02" name="Text Box 6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</p:grpSp>
      <p:sp>
        <p:nvSpPr>
          <p:cNvPr id="189503" name="Text Box 63"/>
          <p:cNvSpPr txBox="1">
            <a:spLocks noChangeArrowheads="1"/>
          </p:cNvSpPr>
          <p:nvPr/>
        </p:nvSpPr>
        <p:spPr bwMode="auto">
          <a:xfrm>
            <a:off x="6165850" y="3482975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2</a:t>
            </a:r>
          </a:p>
        </p:txBody>
      </p:sp>
      <p:grpSp>
        <p:nvGrpSpPr>
          <p:cNvPr id="52237" name="Group 84"/>
          <p:cNvGrpSpPr>
            <a:grpSpLocks/>
          </p:cNvGrpSpPr>
          <p:nvPr/>
        </p:nvGrpSpPr>
        <p:grpSpPr bwMode="auto">
          <a:xfrm>
            <a:off x="6165850" y="4171950"/>
            <a:ext cx="2520950" cy="298450"/>
            <a:chOff x="3288" y="2050"/>
            <a:chExt cx="1951" cy="188"/>
          </a:xfrm>
        </p:grpSpPr>
        <p:sp>
          <p:nvSpPr>
            <p:cNvPr id="189525" name="Rectangle 8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26" name="Line 8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27" name="Line 8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28" name="Line 8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29" name="Line 8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30" name="Line 9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31" name="Line 9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32" name="Line 9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33" name="Text Box 9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534" name="Text Box 9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535" name="Text Box 9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89536" name="Text Box 9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37" name="Text Box 9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89538" name="Text Box 9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89539" name="Text Box 9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40" name="Text Box 10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41" name="Rectangle 10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42" name="Text Box 10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</p:grpSp>
      <p:sp>
        <p:nvSpPr>
          <p:cNvPr id="189543" name="Text Box 103"/>
          <p:cNvSpPr txBox="1">
            <a:spLocks noChangeArrowheads="1"/>
          </p:cNvSpPr>
          <p:nvPr/>
        </p:nvSpPr>
        <p:spPr bwMode="auto">
          <a:xfrm>
            <a:off x="6165850" y="4202113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2</a:t>
            </a:r>
          </a:p>
        </p:txBody>
      </p:sp>
      <p:grpSp>
        <p:nvGrpSpPr>
          <p:cNvPr id="52239" name="Group 104"/>
          <p:cNvGrpSpPr>
            <a:grpSpLocks/>
          </p:cNvGrpSpPr>
          <p:nvPr/>
        </p:nvGrpSpPr>
        <p:grpSpPr bwMode="auto">
          <a:xfrm>
            <a:off x="6165850" y="4603750"/>
            <a:ext cx="2520950" cy="298450"/>
            <a:chOff x="3288" y="2050"/>
            <a:chExt cx="1951" cy="188"/>
          </a:xfrm>
        </p:grpSpPr>
        <p:sp>
          <p:nvSpPr>
            <p:cNvPr id="189545" name="Rectangle 10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46" name="Line 10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47" name="Line 10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48" name="Line 10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49" name="Line 10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50" name="Line 11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51" name="Line 11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52" name="Line 11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53" name="Text Box 11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2</a:t>
              </a:r>
            </a:p>
          </p:txBody>
        </p:sp>
        <p:sp>
          <p:nvSpPr>
            <p:cNvPr id="189554" name="Text Box 11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555" name="Text Box 11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89556" name="Text Box 11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57" name="Text Box 11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89558" name="Text Box 11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89559" name="Text Box 11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60" name="Text Box 12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61" name="Rectangle 12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62" name="Text Box 12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</p:grpSp>
      <p:sp>
        <p:nvSpPr>
          <p:cNvPr id="189563" name="Text Box 123"/>
          <p:cNvSpPr txBox="1">
            <a:spLocks noChangeArrowheads="1"/>
          </p:cNvSpPr>
          <p:nvPr/>
        </p:nvSpPr>
        <p:spPr bwMode="auto">
          <a:xfrm>
            <a:off x="6165850" y="4633913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3</a:t>
            </a:r>
          </a:p>
        </p:txBody>
      </p:sp>
      <p:grpSp>
        <p:nvGrpSpPr>
          <p:cNvPr id="52241" name="Group 124"/>
          <p:cNvGrpSpPr>
            <a:grpSpLocks/>
          </p:cNvGrpSpPr>
          <p:nvPr/>
        </p:nvGrpSpPr>
        <p:grpSpPr bwMode="auto">
          <a:xfrm>
            <a:off x="6165850" y="4964113"/>
            <a:ext cx="2520950" cy="298450"/>
            <a:chOff x="3288" y="2050"/>
            <a:chExt cx="1951" cy="188"/>
          </a:xfrm>
        </p:grpSpPr>
        <p:sp>
          <p:nvSpPr>
            <p:cNvPr id="189565" name="Rectangle 12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66" name="Line 12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67" name="Line 12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68" name="Line 12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69" name="Line 12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70" name="Line 13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71" name="Line 13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72" name="Line 13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73" name="Text Box 13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574" name="Text Box 13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575" name="Text Box 13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89576" name="Text Box 13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77" name="Text Box 13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89578" name="Text Box 13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89579" name="Text Box 13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80" name="Text Box 14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81" name="Rectangle 14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582" name="Text Box 14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</p:grpSp>
      <p:sp>
        <p:nvSpPr>
          <p:cNvPr id="189583" name="Text Box 143"/>
          <p:cNvSpPr txBox="1">
            <a:spLocks noChangeArrowheads="1"/>
          </p:cNvSpPr>
          <p:nvPr/>
        </p:nvSpPr>
        <p:spPr bwMode="auto">
          <a:xfrm>
            <a:off x="6165850" y="4994275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2</a:t>
            </a:r>
          </a:p>
        </p:txBody>
      </p:sp>
      <p:grpSp>
        <p:nvGrpSpPr>
          <p:cNvPr id="52243" name="Group 164"/>
          <p:cNvGrpSpPr>
            <a:grpSpLocks/>
          </p:cNvGrpSpPr>
          <p:nvPr/>
        </p:nvGrpSpPr>
        <p:grpSpPr bwMode="auto">
          <a:xfrm>
            <a:off x="6165850" y="5486400"/>
            <a:ext cx="2520950" cy="298450"/>
            <a:chOff x="3288" y="2050"/>
            <a:chExt cx="1951" cy="188"/>
          </a:xfrm>
        </p:grpSpPr>
        <p:sp>
          <p:nvSpPr>
            <p:cNvPr id="189605" name="Rectangle 16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solidFill>
                  <a:srgbClr val="CC00CC"/>
                </a:solidFill>
                <a:latin typeface="Verdana" pitchFamily="34" charset="0"/>
                <a:ea typeface="+mn-ea"/>
              </a:endParaRPr>
            </a:p>
          </p:txBody>
        </p:sp>
        <p:sp>
          <p:nvSpPr>
            <p:cNvPr id="189606" name="Line 16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607" name="Line 16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608" name="Line 16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609" name="Line 16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610" name="Line 17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611" name="Line 17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612" name="Line 17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613" name="Text Box 17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614" name="Text Box 17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615" name="Text Box 17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89616" name="Text Box 17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solidFill>
                  <a:srgbClr val="CC00CC"/>
                </a:solidFill>
                <a:latin typeface="Verdana" pitchFamily="34" charset="0"/>
                <a:ea typeface="+mn-ea"/>
              </a:endParaRPr>
            </a:p>
          </p:txBody>
        </p:sp>
        <p:sp>
          <p:nvSpPr>
            <p:cNvPr id="189617" name="Text Box 17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89618" name="Text Box 17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89619" name="Text Box 17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solidFill>
                  <a:srgbClr val="CC00CC"/>
                </a:solidFill>
                <a:latin typeface="Verdana" pitchFamily="34" charset="0"/>
                <a:ea typeface="+mn-ea"/>
              </a:endParaRPr>
            </a:p>
          </p:txBody>
        </p:sp>
        <p:sp>
          <p:nvSpPr>
            <p:cNvPr id="189620" name="Text Box 18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solidFill>
                  <a:srgbClr val="CC00CC"/>
                </a:solidFill>
                <a:latin typeface="Verdana" pitchFamily="34" charset="0"/>
                <a:ea typeface="+mn-ea"/>
              </a:endParaRPr>
            </a:p>
          </p:txBody>
        </p:sp>
        <p:sp>
          <p:nvSpPr>
            <p:cNvPr id="189621" name="Rectangle 18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solidFill>
                  <a:srgbClr val="CC00CC"/>
                </a:solidFill>
                <a:latin typeface="Verdana" pitchFamily="34" charset="0"/>
                <a:ea typeface="+mn-ea"/>
              </a:endParaRPr>
            </a:p>
          </p:txBody>
        </p:sp>
        <p:sp>
          <p:nvSpPr>
            <p:cNvPr id="189622" name="Text Box 18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</p:grpSp>
      <p:sp>
        <p:nvSpPr>
          <p:cNvPr id="189623" name="Text Box 183"/>
          <p:cNvSpPr txBox="1">
            <a:spLocks noChangeArrowheads="1"/>
          </p:cNvSpPr>
          <p:nvPr/>
        </p:nvSpPr>
        <p:spPr bwMode="auto">
          <a:xfrm>
            <a:off x="6165850" y="5516563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solidFill>
                  <a:srgbClr val="CC00CC"/>
                </a:solidFill>
                <a:latin typeface="Verdana" pitchFamily="34" charset="0"/>
                <a:ea typeface="+mn-ea"/>
              </a:rPr>
              <a:t>2</a:t>
            </a:r>
          </a:p>
        </p:txBody>
      </p:sp>
      <p:grpSp>
        <p:nvGrpSpPr>
          <p:cNvPr id="52245" name="Group 284"/>
          <p:cNvGrpSpPr>
            <a:grpSpLocks/>
          </p:cNvGrpSpPr>
          <p:nvPr/>
        </p:nvGrpSpPr>
        <p:grpSpPr bwMode="auto">
          <a:xfrm>
            <a:off x="3502025" y="1512888"/>
            <a:ext cx="2520950" cy="269875"/>
            <a:chOff x="3288" y="2068"/>
            <a:chExt cx="1951" cy="170"/>
          </a:xfrm>
        </p:grpSpPr>
        <p:sp>
          <p:nvSpPr>
            <p:cNvPr id="189725" name="Rectangle 28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26" name="Line 28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27" name="Line 28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28" name="Line 28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29" name="Line 28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30" name="Line 29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31" name="Line 29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32" name="Line 29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33" name="Text Box 29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89734" name="Text Box 294"/>
            <p:cNvSpPr txBox="1">
              <a:spLocks noChangeArrowheads="1"/>
            </p:cNvSpPr>
            <p:nvPr/>
          </p:nvSpPr>
          <p:spPr bwMode="auto">
            <a:xfrm>
              <a:off x="3786" y="2075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 dirty="0"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735" name="Text Box 29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736" name="Text Box 29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37" name="Text Box 29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6</a:t>
              </a:r>
            </a:p>
          </p:txBody>
        </p:sp>
        <p:sp>
          <p:nvSpPr>
            <p:cNvPr id="189738" name="Text Box 29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2</a:t>
              </a:r>
            </a:p>
          </p:txBody>
        </p:sp>
        <p:sp>
          <p:nvSpPr>
            <p:cNvPr id="189739" name="Text Box 29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40" name="Text Box 30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41" name="Rectangle 30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42" name="Text Box 302"/>
            <p:cNvSpPr txBox="1">
              <a:spLocks noChangeArrowheads="1"/>
            </p:cNvSpPr>
            <p:nvPr/>
          </p:nvSpPr>
          <p:spPr bwMode="auto">
            <a:xfrm>
              <a:off x="4170" y="2075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 dirty="0">
                  <a:latin typeface="Verdana" pitchFamily="34" charset="0"/>
                  <a:ea typeface="+mn-ea"/>
                </a:rPr>
                <a:t>9</a:t>
              </a:r>
            </a:p>
          </p:txBody>
        </p:sp>
      </p:grpSp>
      <p:sp>
        <p:nvSpPr>
          <p:cNvPr id="189743" name="Text Box 303"/>
          <p:cNvSpPr txBox="1">
            <a:spLocks noChangeArrowheads="1"/>
          </p:cNvSpPr>
          <p:nvPr/>
        </p:nvSpPr>
        <p:spPr bwMode="auto">
          <a:xfrm>
            <a:off x="3502025" y="1514475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8</a:t>
            </a:r>
          </a:p>
        </p:txBody>
      </p:sp>
      <p:grpSp>
        <p:nvGrpSpPr>
          <p:cNvPr id="52247" name="Group 304"/>
          <p:cNvGrpSpPr>
            <a:grpSpLocks/>
          </p:cNvGrpSpPr>
          <p:nvPr/>
        </p:nvGrpSpPr>
        <p:grpSpPr bwMode="auto">
          <a:xfrm>
            <a:off x="3502025" y="1868488"/>
            <a:ext cx="2520950" cy="298450"/>
            <a:chOff x="3288" y="2050"/>
            <a:chExt cx="1951" cy="188"/>
          </a:xfrm>
        </p:grpSpPr>
        <p:sp>
          <p:nvSpPr>
            <p:cNvPr id="189745" name="Rectangle 30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46" name="Line 30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47" name="Line 30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48" name="Line 30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49" name="Line 30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50" name="Line 31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51" name="Line 31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52" name="Line 31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53" name="Text Box 31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89754" name="Text Box 314"/>
            <p:cNvSpPr txBox="1">
              <a:spLocks noChangeArrowheads="1"/>
            </p:cNvSpPr>
            <p:nvPr/>
          </p:nvSpPr>
          <p:spPr bwMode="auto">
            <a:xfrm>
              <a:off x="3786" y="2073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 dirty="0"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755" name="Text Box 31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756" name="Text Box 31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57" name="Text Box 31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  <p:sp>
          <p:nvSpPr>
            <p:cNvPr id="189758" name="Text Box 31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2</a:t>
              </a:r>
            </a:p>
          </p:txBody>
        </p:sp>
        <p:sp>
          <p:nvSpPr>
            <p:cNvPr id="189759" name="Text Box 31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60" name="Text Box 32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61" name="Rectangle 32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62" name="Text Box 32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</p:grpSp>
      <p:sp>
        <p:nvSpPr>
          <p:cNvPr id="189763" name="Text Box 323"/>
          <p:cNvSpPr txBox="1">
            <a:spLocks noChangeArrowheads="1"/>
          </p:cNvSpPr>
          <p:nvPr/>
        </p:nvSpPr>
        <p:spPr bwMode="auto">
          <a:xfrm>
            <a:off x="3502025" y="1898650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8</a:t>
            </a:r>
          </a:p>
        </p:txBody>
      </p:sp>
      <p:grpSp>
        <p:nvGrpSpPr>
          <p:cNvPr id="52249" name="Group 324"/>
          <p:cNvGrpSpPr>
            <a:grpSpLocks/>
          </p:cNvGrpSpPr>
          <p:nvPr/>
        </p:nvGrpSpPr>
        <p:grpSpPr bwMode="auto">
          <a:xfrm>
            <a:off x="3502025" y="2228850"/>
            <a:ext cx="2520950" cy="298450"/>
            <a:chOff x="3288" y="2050"/>
            <a:chExt cx="1951" cy="188"/>
          </a:xfrm>
        </p:grpSpPr>
        <p:sp>
          <p:nvSpPr>
            <p:cNvPr id="189765" name="Rectangle 32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66" name="Line 32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67" name="Line 32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68" name="Line 32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69" name="Line 32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70" name="Line 33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71" name="Line 33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72" name="Line 33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73" name="Text Box 33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89774" name="Text Box 33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  <p:sp>
          <p:nvSpPr>
            <p:cNvPr id="189775" name="Text Box 33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776" name="Text Box 33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77" name="Text Box 33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778" name="Text Box 33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2</a:t>
              </a:r>
            </a:p>
          </p:txBody>
        </p:sp>
        <p:sp>
          <p:nvSpPr>
            <p:cNvPr id="189779" name="Text Box 33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80" name="Text Box 34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81" name="Rectangle 34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82" name="Text Box 34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</p:grpSp>
      <p:sp>
        <p:nvSpPr>
          <p:cNvPr id="189783" name="Text Box 343"/>
          <p:cNvSpPr txBox="1">
            <a:spLocks noChangeArrowheads="1"/>
          </p:cNvSpPr>
          <p:nvPr/>
        </p:nvSpPr>
        <p:spPr bwMode="auto">
          <a:xfrm>
            <a:off x="3502025" y="2259013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8</a:t>
            </a:r>
          </a:p>
        </p:txBody>
      </p:sp>
      <p:grpSp>
        <p:nvGrpSpPr>
          <p:cNvPr id="52251" name="Group 344"/>
          <p:cNvGrpSpPr>
            <a:grpSpLocks/>
          </p:cNvGrpSpPr>
          <p:nvPr/>
        </p:nvGrpSpPr>
        <p:grpSpPr bwMode="auto">
          <a:xfrm>
            <a:off x="3502025" y="2587625"/>
            <a:ext cx="2520950" cy="307975"/>
            <a:chOff x="3288" y="2050"/>
            <a:chExt cx="1951" cy="194"/>
          </a:xfrm>
        </p:grpSpPr>
        <p:sp>
          <p:nvSpPr>
            <p:cNvPr id="189785" name="Rectangle 34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86" name="Line 34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87" name="Line 34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88" name="Line 34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89" name="Line 34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90" name="Line 35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91" name="Line 35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92" name="Line 35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93" name="Text Box 35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89794" name="Text Box 354"/>
            <p:cNvSpPr txBox="1">
              <a:spLocks noChangeArrowheads="1"/>
            </p:cNvSpPr>
            <p:nvPr/>
          </p:nvSpPr>
          <p:spPr bwMode="auto">
            <a:xfrm>
              <a:off x="3786" y="2084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 dirty="0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  <p:sp>
          <p:nvSpPr>
            <p:cNvPr id="189795" name="Text Box 35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796" name="Text Box 35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797" name="Text Box 35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798" name="Text Box 35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2</a:t>
              </a:r>
            </a:p>
          </p:txBody>
        </p:sp>
        <p:sp>
          <p:nvSpPr>
            <p:cNvPr id="189799" name="Text Box 35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00" name="Text Box 36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01" name="Rectangle 36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02" name="Text Box 36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5</a:t>
              </a:r>
            </a:p>
          </p:txBody>
        </p:sp>
      </p:grpSp>
      <p:sp>
        <p:nvSpPr>
          <p:cNvPr id="189803" name="Text Box 363"/>
          <p:cNvSpPr txBox="1">
            <a:spLocks noChangeArrowheads="1"/>
          </p:cNvSpPr>
          <p:nvPr/>
        </p:nvSpPr>
        <p:spPr bwMode="auto">
          <a:xfrm>
            <a:off x="3502025" y="2617788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8</a:t>
            </a:r>
          </a:p>
        </p:txBody>
      </p:sp>
      <p:grpSp>
        <p:nvGrpSpPr>
          <p:cNvPr id="52253" name="Group 364"/>
          <p:cNvGrpSpPr>
            <a:grpSpLocks/>
          </p:cNvGrpSpPr>
          <p:nvPr/>
        </p:nvGrpSpPr>
        <p:grpSpPr bwMode="auto">
          <a:xfrm>
            <a:off x="3502025" y="2947988"/>
            <a:ext cx="2520950" cy="298450"/>
            <a:chOff x="3288" y="2050"/>
            <a:chExt cx="1951" cy="188"/>
          </a:xfrm>
        </p:grpSpPr>
        <p:sp>
          <p:nvSpPr>
            <p:cNvPr id="189805" name="Rectangle 36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06" name="Line 36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07" name="Line 36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08" name="Line 36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09" name="Line 36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10" name="Line 37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11" name="Line 37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12" name="Line 37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13" name="Text Box 37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89814" name="Text Box 37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  <p:sp>
          <p:nvSpPr>
            <p:cNvPr id="189815" name="Text Box 37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816" name="Text Box 37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17" name="Text Box 37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818" name="Text Box 37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2</a:t>
              </a:r>
            </a:p>
          </p:txBody>
        </p:sp>
        <p:sp>
          <p:nvSpPr>
            <p:cNvPr id="189819" name="Text Box 37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20" name="Text Box 38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21" name="Rectangle 38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22" name="Text Box 38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5</a:t>
              </a:r>
            </a:p>
          </p:txBody>
        </p:sp>
      </p:grpSp>
      <p:sp>
        <p:nvSpPr>
          <p:cNvPr id="189823" name="Text Box 383"/>
          <p:cNvSpPr txBox="1">
            <a:spLocks noChangeArrowheads="1"/>
          </p:cNvSpPr>
          <p:nvPr/>
        </p:nvSpPr>
        <p:spPr bwMode="auto">
          <a:xfrm>
            <a:off x="3502025" y="2978150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8</a:t>
            </a:r>
          </a:p>
        </p:txBody>
      </p:sp>
      <p:grpSp>
        <p:nvGrpSpPr>
          <p:cNvPr id="52255" name="Group 384"/>
          <p:cNvGrpSpPr>
            <a:grpSpLocks/>
          </p:cNvGrpSpPr>
          <p:nvPr/>
        </p:nvGrpSpPr>
        <p:grpSpPr bwMode="auto">
          <a:xfrm>
            <a:off x="3502025" y="3379788"/>
            <a:ext cx="2520950" cy="298450"/>
            <a:chOff x="3288" y="2050"/>
            <a:chExt cx="1951" cy="188"/>
          </a:xfrm>
        </p:grpSpPr>
        <p:sp>
          <p:nvSpPr>
            <p:cNvPr id="189825" name="Rectangle 38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solidFill>
                  <a:srgbClr val="CC00CC"/>
                </a:solidFill>
                <a:latin typeface="Verdana" pitchFamily="34" charset="0"/>
                <a:ea typeface="+mn-ea"/>
              </a:endParaRPr>
            </a:p>
          </p:txBody>
        </p:sp>
        <p:sp>
          <p:nvSpPr>
            <p:cNvPr id="189826" name="Line 38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27" name="Line 38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28" name="Line 38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29" name="Line 38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30" name="Line 39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31" name="Line 39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32" name="Line 39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33" name="Text Box 39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89834" name="Text Box 39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  <p:sp>
          <p:nvSpPr>
            <p:cNvPr id="189835" name="Text Box 39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836" name="Text Box 39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solidFill>
                  <a:srgbClr val="CC00CC"/>
                </a:solidFill>
                <a:latin typeface="Verdana" pitchFamily="34" charset="0"/>
                <a:ea typeface="+mn-ea"/>
              </a:endParaRPr>
            </a:p>
          </p:txBody>
        </p:sp>
        <p:sp>
          <p:nvSpPr>
            <p:cNvPr id="189837" name="Text Box 39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838" name="Text Box 39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2</a:t>
              </a:r>
            </a:p>
          </p:txBody>
        </p:sp>
        <p:sp>
          <p:nvSpPr>
            <p:cNvPr id="189839" name="Text Box 39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solidFill>
                  <a:srgbClr val="CC00CC"/>
                </a:solidFill>
                <a:latin typeface="Verdana" pitchFamily="34" charset="0"/>
                <a:ea typeface="+mn-ea"/>
              </a:endParaRPr>
            </a:p>
          </p:txBody>
        </p:sp>
        <p:sp>
          <p:nvSpPr>
            <p:cNvPr id="189840" name="Text Box 40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solidFill>
                  <a:srgbClr val="CC00CC"/>
                </a:solidFill>
                <a:latin typeface="Verdana" pitchFamily="34" charset="0"/>
                <a:ea typeface="+mn-ea"/>
              </a:endParaRPr>
            </a:p>
          </p:txBody>
        </p:sp>
        <p:sp>
          <p:nvSpPr>
            <p:cNvPr id="189841" name="Rectangle 40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solidFill>
                  <a:srgbClr val="CC00CC"/>
                </a:solidFill>
                <a:latin typeface="Verdana" pitchFamily="34" charset="0"/>
                <a:ea typeface="+mn-ea"/>
              </a:endParaRPr>
            </a:p>
          </p:txBody>
        </p:sp>
        <p:sp>
          <p:nvSpPr>
            <p:cNvPr id="189842" name="Text Box 40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5</a:t>
              </a:r>
            </a:p>
          </p:txBody>
        </p:sp>
      </p:grpSp>
      <p:sp>
        <p:nvSpPr>
          <p:cNvPr id="189843" name="Text Box 403"/>
          <p:cNvSpPr txBox="1">
            <a:spLocks noChangeArrowheads="1"/>
          </p:cNvSpPr>
          <p:nvPr/>
        </p:nvSpPr>
        <p:spPr bwMode="auto">
          <a:xfrm>
            <a:off x="3502025" y="3409950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solidFill>
                  <a:srgbClr val="CC00CC"/>
                </a:solidFill>
                <a:latin typeface="Verdana" pitchFamily="34" charset="0"/>
                <a:ea typeface="+mn-ea"/>
              </a:rPr>
              <a:t>9</a:t>
            </a:r>
          </a:p>
        </p:txBody>
      </p:sp>
      <p:grpSp>
        <p:nvGrpSpPr>
          <p:cNvPr id="52257" name="Group 404"/>
          <p:cNvGrpSpPr>
            <a:grpSpLocks/>
          </p:cNvGrpSpPr>
          <p:nvPr/>
        </p:nvGrpSpPr>
        <p:grpSpPr bwMode="auto">
          <a:xfrm>
            <a:off x="3502025" y="4029075"/>
            <a:ext cx="2520950" cy="298450"/>
            <a:chOff x="3288" y="2050"/>
            <a:chExt cx="1951" cy="188"/>
          </a:xfrm>
        </p:grpSpPr>
        <p:sp>
          <p:nvSpPr>
            <p:cNvPr id="189845" name="Rectangle 40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46" name="Line 40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47" name="Line 40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48" name="Line 40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49" name="Line 40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50" name="Line 41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51" name="Line 41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52" name="Line 41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53" name="Text Box 41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89854" name="Text Box 41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6</a:t>
              </a:r>
            </a:p>
          </p:txBody>
        </p:sp>
        <p:sp>
          <p:nvSpPr>
            <p:cNvPr id="189855" name="Text Box 41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856" name="Text Box 41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57" name="Text Box 41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858" name="Text Box 41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chemeClr val="tx2"/>
                  </a:solidFill>
                  <a:latin typeface="Verdana" pitchFamily="34" charset="0"/>
                  <a:ea typeface="+mn-ea"/>
                </a:rPr>
                <a:t>2</a:t>
              </a:r>
            </a:p>
          </p:txBody>
        </p:sp>
        <p:sp>
          <p:nvSpPr>
            <p:cNvPr id="189859" name="Text Box 41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60" name="Text Box 42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61" name="Rectangle 42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62" name="Text Box 42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5</a:t>
              </a:r>
            </a:p>
          </p:txBody>
        </p:sp>
      </p:grpSp>
      <p:sp>
        <p:nvSpPr>
          <p:cNvPr id="189863" name="Text Box 423"/>
          <p:cNvSpPr txBox="1">
            <a:spLocks noChangeArrowheads="1"/>
          </p:cNvSpPr>
          <p:nvPr/>
        </p:nvSpPr>
        <p:spPr bwMode="auto">
          <a:xfrm>
            <a:off x="3502025" y="4059238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9</a:t>
            </a:r>
          </a:p>
        </p:txBody>
      </p:sp>
      <p:grpSp>
        <p:nvGrpSpPr>
          <p:cNvPr id="52259" name="Group 424"/>
          <p:cNvGrpSpPr>
            <a:grpSpLocks/>
          </p:cNvGrpSpPr>
          <p:nvPr/>
        </p:nvGrpSpPr>
        <p:grpSpPr bwMode="auto">
          <a:xfrm>
            <a:off x="3502025" y="4389438"/>
            <a:ext cx="2520950" cy="298450"/>
            <a:chOff x="3288" y="2050"/>
            <a:chExt cx="1951" cy="188"/>
          </a:xfrm>
        </p:grpSpPr>
        <p:sp>
          <p:nvSpPr>
            <p:cNvPr id="189865" name="Rectangle 42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66" name="Line 42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67" name="Line 42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68" name="Line 42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69" name="Line 42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70" name="Line 43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71" name="Line 43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72" name="Line 43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73" name="Text Box 43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89874" name="Text Box 43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6</a:t>
              </a:r>
            </a:p>
          </p:txBody>
        </p:sp>
        <p:sp>
          <p:nvSpPr>
            <p:cNvPr id="189875" name="Text Box 43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876" name="Text Box 43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77" name="Text Box 43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878" name="Text Box 43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89879" name="Text Box 43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80" name="Text Box 44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81" name="Rectangle 44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82" name="Text Box 44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5</a:t>
              </a:r>
            </a:p>
          </p:txBody>
        </p:sp>
      </p:grpSp>
      <p:sp>
        <p:nvSpPr>
          <p:cNvPr id="189883" name="Text Box 443"/>
          <p:cNvSpPr txBox="1">
            <a:spLocks noChangeArrowheads="1"/>
          </p:cNvSpPr>
          <p:nvPr/>
        </p:nvSpPr>
        <p:spPr bwMode="auto">
          <a:xfrm>
            <a:off x="3502025" y="4419600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2</a:t>
            </a:r>
          </a:p>
        </p:txBody>
      </p:sp>
      <p:grpSp>
        <p:nvGrpSpPr>
          <p:cNvPr id="52261" name="Group 444"/>
          <p:cNvGrpSpPr>
            <a:grpSpLocks/>
          </p:cNvGrpSpPr>
          <p:nvPr/>
        </p:nvGrpSpPr>
        <p:grpSpPr bwMode="auto">
          <a:xfrm>
            <a:off x="3502025" y="4749800"/>
            <a:ext cx="2520950" cy="298450"/>
            <a:chOff x="3288" y="2050"/>
            <a:chExt cx="1951" cy="188"/>
          </a:xfrm>
        </p:grpSpPr>
        <p:sp>
          <p:nvSpPr>
            <p:cNvPr id="189885" name="Rectangle 44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86" name="Line 44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87" name="Line 44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88" name="Line 44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89" name="Line 44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90" name="Line 45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91" name="Line 45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92" name="Line 45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93" name="Text Box 45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89894" name="Text Box 45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6</a:t>
              </a:r>
            </a:p>
          </p:txBody>
        </p:sp>
        <p:sp>
          <p:nvSpPr>
            <p:cNvPr id="189895" name="Text Box 45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896" name="Text Box 45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897" name="Text Box 45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898" name="Text Box 45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89899" name="Text Box 45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00" name="Text Box 46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01" name="Rectangle 46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02" name="Text Box 46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2</a:t>
              </a:r>
            </a:p>
          </p:txBody>
        </p:sp>
      </p:grpSp>
      <p:sp>
        <p:nvSpPr>
          <p:cNvPr id="189903" name="Text Box 463"/>
          <p:cNvSpPr txBox="1">
            <a:spLocks noChangeArrowheads="1"/>
          </p:cNvSpPr>
          <p:nvPr/>
        </p:nvSpPr>
        <p:spPr bwMode="auto">
          <a:xfrm>
            <a:off x="3502025" y="4779963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8</a:t>
            </a:r>
          </a:p>
        </p:txBody>
      </p:sp>
      <p:grpSp>
        <p:nvGrpSpPr>
          <p:cNvPr id="52263" name="Group 464"/>
          <p:cNvGrpSpPr>
            <a:grpSpLocks/>
          </p:cNvGrpSpPr>
          <p:nvPr/>
        </p:nvGrpSpPr>
        <p:grpSpPr bwMode="auto">
          <a:xfrm>
            <a:off x="3502025" y="5110163"/>
            <a:ext cx="2520950" cy="298450"/>
            <a:chOff x="3288" y="2050"/>
            <a:chExt cx="1951" cy="188"/>
          </a:xfrm>
        </p:grpSpPr>
        <p:sp>
          <p:nvSpPr>
            <p:cNvPr id="189905" name="Rectangle 46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06" name="Line 46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07" name="Line 46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08" name="Line 46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09" name="Line 46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10" name="Line 47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11" name="Line 47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12" name="Line 47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13" name="Text Box 47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89914" name="Text Box 47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6</a:t>
              </a:r>
            </a:p>
          </p:txBody>
        </p:sp>
        <p:sp>
          <p:nvSpPr>
            <p:cNvPr id="189915" name="Text Box 47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916" name="Text Box 47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17" name="Text Box 47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89918" name="Text Box 47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89919" name="Text Box 47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20" name="Text Box 48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21" name="Rectangle 48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22" name="Text Box 48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2</a:t>
              </a:r>
            </a:p>
          </p:txBody>
        </p:sp>
      </p:grpSp>
      <p:sp>
        <p:nvSpPr>
          <p:cNvPr id="189923" name="Text Box 483"/>
          <p:cNvSpPr txBox="1">
            <a:spLocks noChangeArrowheads="1"/>
          </p:cNvSpPr>
          <p:nvPr/>
        </p:nvSpPr>
        <p:spPr bwMode="auto">
          <a:xfrm>
            <a:off x="3502025" y="5140325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4</a:t>
            </a:r>
          </a:p>
        </p:txBody>
      </p:sp>
      <p:grpSp>
        <p:nvGrpSpPr>
          <p:cNvPr id="52265" name="Group 484"/>
          <p:cNvGrpSpPr>
            <a:grpSpLocks/>
          </p:cNvGrpSpPr>
          <p:nvPr/>
        </p:nvGrpSpPr>
        <p:grpSpPr bwMode="auto">
          <a:xfrm>
            <a:off x="3502025" y="5468938"/>
            <a:ext cx="2520950" cy="298450"/>
            <a:chOff x="3288" y="2050"/>
            <a:chExt cx="1951" cy="188"/>
          </a:xfrm>
        </p:grpSpPr>
        <p:sp>
          <p:nvSpPr>
            <p:cNvPr id="189925" name="Rectangle 485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26" name="Line 486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27" name="Line 487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28" name="Line 488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29" name="Line 489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30" name="Line 490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31" name="Line 491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32" name="Line 492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33" name="Text Box 493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89934" name="Text Box 494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89935" name="Text Box 495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89936" name="Text Box 496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37" name="Text Box 497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89938" name="Text Box 498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89939" name="Text Box 499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40" name="Text Box 500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41" name="Rectangle 501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89942" name="Text Box 502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2</a:t>
              </a:r>
            </a:p>
          </p:txBody>
        </p:sp>
      </p:grpSp>
      <p:sp>
        <p:nvSpPr>
          <p:cNvPr id="189943" name="Text Box 503"/>
          <p:cNvSpPr txBox="1">
            <a:spLocks noChangeArrowheads="1"/>
          </p:cNvSpPr>
          <p:nvPr/>
        </p:nvSpPr>
        <p:spPr bwMode="auto">
          <a:xfrm>
            <a:off x="3502025" y="5499100"/>
            <a:ext cx="280988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6</a:t>
            </a:r>
          </a:p>
        </p:txBody>
      </p:sp>
      <p:sp>
        <p:nvSpPr>
          <p:cNvPr id="190004" name="Line 564"/>
          <p:cNvSpPr>
            <a:spLocks noChangeShapeType="1"/>
          </p:cNvSpPr>
          <p:nvPr/>
        </p:nvSpPr>
        <p:spPr bwMode="auto">
          <a:xfrm>
            <a:off x="3286125" y="4365625"/>
            <a:ext cx="2736850" cy="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050" b="1">
              <a:latin typeface="Verdana" pitchFamily="34" charset="0"/>
              <a:ea typeface="+mn-ea"/>
            </a:endParaRPr>
          </a:p>
        </p:txBody>
      </p:sp>
      <p:sp>
        <p:nvSpPr>
          <p:cNvPr id="190005" name="Line 565"/>
          <p:cNvSpPr>
            <a:spLocks noChangeShapeType="1"/>
          </p:cNvSpPr>
          <p:nvPr/>
        </p:nvSpPr>
        <p:spPr bwMode="auto">
          <a:xfrm>
            <a:off x="3359150" y="5084763"/>
            <a:ext cx="2663825" cy="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050" b="1">
              <a:latin typeface="Verdana" pitchFamily="34" charset="0"/>
              <a:ea typeface="+mn-ea"/>
            </a:endParaRPr>
          </a:p>
        </p:txBody>
      </p:sp>
      <p:sp>
        <p:nvSpPr>
          <p:cNvPr id="190008" name="Line 568"/>
          <p:cNvSpPr>
            <a:spLocks noChangeShapeType="1"/>
          </p:cNvSpPr>
          <p:nvPr/>
        </p:nvSpPr>
        <p:spPr bwMode="auto">
          <a:xfrm>
            <a:off x="6094413" y="2565400"/>
            <a:ext cx="2592387" cy="254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050" b="1">
              <a:latin typeface="Verdana" pitchFamily="34" charset="0"/>
              <a:ea typeface="+mn-ea"/>
            </a:endParaRPr>
          </a:p>
        </p:txBody>
      </p:sp>
      <p:grpSp>
        <p:nvGrpSpPr>
          <p:cNvPr id="52270" name="Group 572"/>
          <p:cNvGrpSpPr>
            <a:grpSpLocks/>
          </p:cNvGrpSpPr>
          <p:nvPr/>
        </p:nvGrpSpPr>
        <p:grpSpPr bwMode="auto">
          <a:xfrm>
            <a:off x="6167438" y="1484313"/>
            <a:ext cx="2520950" cy="298450"/>
            <a:chOff x="3288" y="2050"/>
            <a:chExt cx="1951" cy="188"/>
          </a:xfrm>
        </p:grpSpPr>
        <p:sp>
          <p:nvSpPr>
            <p:cNvPr id="190013" name="Rectangle 573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14" name="Line 574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15" name="Line 575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16" name="Line 576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17" name="Line 577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18" name="Line 578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19" name="Line 579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20" name="Line 580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21" name="Text Box 581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5</a:t>
              </a:r>
            </a:p>
          </p:txBody>
        </p:sp>
        <p:sp>
          <p:nvSpPr>
            <p:cNvPr id="190022" name="Text Box 582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90023" name="Text Box 583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90024" name="Text Box 584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25" name="Text Box 585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90026" name="Text Box 586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90027" name="Text Box 587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28" name="Text Box 588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29" name="Rectangle 589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30" name="Text Box 590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</p:grpSp>
      <p:sp>
        <p:nvSpPr>
          <p:cNvPr id="190031" name="Text Box 591"/>
          <p:cNvSpPr txBox="1">
            <a:spLocks noChangeArrowheads="1"/>
          </p:cNvSpPr>
          <p:nvPr/>
        </p:nvSpPr>
        <p:spPr bwMode="auto">
          <a:xfrm>
            <a:off x="6167438" y="1514475"/>
            <a:ext cx="280987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2</a:t>
            </a:r>
          </a:p>
        </p:txBody>
      </p:sp>
      <p:grpSp>
        <p:nvGrpSpPr>
          <p:cNvPr id="52272" name="Group 592"/>
          <p:cNvGrpSpPr>
            <a:grpSpLocks/>
          </p:cNvGrpSpPr>
          <p:nvPr/>
        </p:nvGrpSpPr>
        <p:grpSpPr bwMode="auto">
          <a:xfrm>
            <a:off x="6167438" y="1820863"/>
            <a:ext cx="2520950" cy="298450"/>
            <a:chOff x="3288" y="2050"/>
            <a:chExt cx="1951" cy="188"/>
          </a:xfrm>
        </p:grpSpPr>
        <p:sp>
          <p:nvSpPr>
            <p:cNvPr id="190033" name="Rectangle 593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34" name="Line 594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35" name="Line 595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36" name="Line 596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37" name="Line 597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38" name="Line 598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39" name="Line 599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40" name="Line 600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41" name="Text Box 601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 dirty="0">
                  <a:latin typeface="Verdana" pitchFamily="34" charset="0"/>
                  <a:ea typeface="+mn-ea"/>
                </a:rPr>
                <a:t>2</a:t>
              </a:r>
            </a:p>
          </p:txBody>
        </p:sp>
        <p:sp>
          <p:nvSpPr>
            <p:cNvPr id="190042" name="Text Box 602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90043" name="Text Box 603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90044" name="Text Box 604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45" name="Text Box 605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90046" name="Text Box 606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90047" name="Text Box 607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48" name="Text Box 608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49" name="Rectangle 609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50" name="Text Box 610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</p:grpSp>
      <p:sp>
        <p:nvSpPr>
          <p:cNvPr id="190051" name="Text Box 611"/>
          <p:cNvSpPr txBox="1">
            <a:spLocks noChangeArrowheads="1"/>
          </p:cNvSpPr>
          <p:nvPr/>
        </p:nvSpPr>
        <p:spPr bwMode="auto">
          <a:xfrm>
            <a:off x="6167438" y="1851025"/>
            <a:ext cx="280987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 dirty="0">
                <a:latin typeface="Verdana" pitchFamily="34" charset="0"/>
                <a:ea typeface="+mn-ea"/>
              </a:rPr>
              <a:t>5</a:t>
            </a:r>
          </a:p>
        </p:txBody>
      </p:sp>
      <p:grpSp>
        <p:nvGrpSpPr>
          <p:cNvPr id="52274" name="Group 612"/>
          <p:cNvGrpSpPr>
            <a:grpSpLocks/>
          </p:cNvGrpSpPr>
          <p:nvPr/>
        </p:nvGrpSpPr>
        <p:grpSpPr bwMode="auto">
          <a:xfrm>
            <a:off x="6167438" y="2132013"/>
            <a:ext cx="2520950" cy="298450"/>
            <a:chOff x="3288" y="2050"/>
            <a:chExt cx="1951" cy="188"/>
          </a:xfrm>
        </p:grpSpPr>
        <p:sp>
          <p:nvSpPr>
            <p:cNvPr id="190053" name="Rectangle 613"/>
            <p:cNvSpPr>
              <a:spLocks noChangeArrowheads="1"/>
            </p:cNvSpPr>
            <p:nvPr/>
          </p:nvSpPr>
          <p:spPr bwMode="auto">
            <a:xfrm>
              <a:off x="3515" y="2069"/>
              <a:ext cx="1724" cy="16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solidFill>
                  <a:srgbClr val="CC00CC"/>
                </a:solidFill>
                <a:latin typeface="Verdana" pitchFamily="34" charset="0"/>
                <a:ea typeface="+mn-ea"/>
              </a:endParaRPr>
            </a:p>
          </p:txBody>
        </p:sp>
        <p:sp>
          <p:nvSpPr>
            <p:cNvPr id="190054" name="Line 614"/>
            <p:cNvSpPr>
              <a:spLocks noChangeShapeType="1"/>
            </p:cNvSpPr>
            <p:nvPr/>
          </p:nvSpPr>
          <p:spPr bwMode="auto">
            <a:xfrm>
              <a:off x="373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55" name="Line 615"/>
            <p:cNvSpPr>
              <a:spLocks noChangeShapeType="1"/>
            </p:cNvSpPr>
            <p:nvPr/>
          </p:nvSpPr>
          <p:spPr bwMode="auto">
            <a:xfrm>
              <a:off x="3950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56" name="Line 616"/>
            <p:cNvSpPr>
              <a:spLocks noChangeShapeType="1"/>
            </p:cNvSpPr>
            <p:nvPr/>
          </p:nvSpPr>
          <p:spPr bwMode="auto">
            <a:xfrm>
              <a:off x="4166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57" name="Line 617"/>
            <p:cNvSpPr>
              <a:spLocks noChangeShapeType="1"/>
            </p:cNvSpPr>
            <p:nvPr/>
          </p:nvSpPr>
          <p:spPr bwMode="auto">
            <a:xfrm>
              <a:off x="4385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58" name="Line 618"/>
            <p:cNvSpPr>
              <a:spLocks noChangeShapeType="1"/>
            </p:cNvSpPr>
            <p:nvPr/>
          </p:nvSpPr>
          <p:spPr bwMode="auto">
            <a:xfrm>
              <a:off x="4603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59" name="Line 619"/>
            <p:cNvSpPr>
              <a:spLocks noChangeShapeType="1"/>
            </p:cNvSpPr>
            <p:nvPr/>
          </p:nvSpPr>
          <p:spPr bwMode="auto">
            <a:xfrm>
              <a:off x="4819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60" name="Line 620"/>
            <p:cNvSpPr>
              <a:spLocks noChangeShapeType="1"/>
            </p:cNvSpPr>
            <p:nvPr/>
          </p:nvSpPr>
          <p:spPr bwMode="auto">
            <a:xfrm>
              <a:off x="5038" y="2070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61" name="Text Box 621"/>
            <p:cNvSpPr txBox="1">
              <a:spLocks noChangeArrowheads="1"/>
            </p:cNvSpPr>
            <p:nvPr/>
          </p:nvSpPr>
          <p:spPr bwMode="auto">
            <a:xfrm>
              <a:off x="3560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3</a:t>
              </a:r>
            </a:p>
          </p:txBody>
        </p:sp>
        <p:sp>
          <p:nvSpPr>
            <p:cNvPr id="190062" name="Text Box 622"/>
            <p:cNvSpPr txBox="1">
              <a:spLocks noChangeArrowheads="1"/>
            </p:cNvSpPr>
            <p:nvPr/>
          </p:nvSpPr>
          <p:spPr bwMode="auto">
            <a:xfrm>
              <a:off x="3786" y="2052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 dirty="0">
                  <a:latin typeface="Verdana" pitchFamily="34" charset="0"/>
                  <a:ea typeface="+mn-ea"/>
                </a:rPr>
                <a:t>4</a:t>
              </a:r>
            </a:p>
          </p:txBody>
        </p:sp>
        <p:sp>
          <p:nvSpPr>
            <p:cNvPr id="190063" name="Text Box 623"/>
            <p:cNvSpPr txBox="1">
              <a:spLocks noChangeArrowheads="1"/>
            </p:cNvSpPr>
            <p:nvPr/>
          </p:nvSpPr>
          <p:spPr bwMode="auto">
            <a:xfrm>
              <a:off x="395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latin typeface="Verdana" pitchFamily="34" charset="0"/>
                  <a:ea typeface="+mn-ea"/>
                </a:rPr>
                <a:t>2</a:t>
              </a:r>
            </a:p>
          </p:txBody>
        </p:sp>
        <p:sp>
          <p:nvSpPr>
            <p:cNvPr id="190064" name="Text Box 624"/>
            <p:cNvSpPr txBox="1">
              <a:spLocks noChangeArrowheads="1"/>
            </p:cNvSpPr>
            <p:nvPr/>
          </p:nvSpPr>
          <p:spPr bwMode="auto">
            <a:xfrm>
              <a:off x="4200" y="2070"/>
              <a:ext cx="1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65" name="Text Box 625"/>
            <p:cNvSpPr txBox="1">
              <a:spLocks noChangeArrowheads="1"/>
            </p:cNvSpPr>
            <p:nvPr/>
          </p:nvSpPr>
          <p:spPr bwMode="auto">
            <a:xfrm>
              <a:off x="4428" y="206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8</a:t>
              </a:r>
            </a:p>
          </p:txBody>
        </p:sp>
        <p:sp>
          <p:nvSpPr>
            <p:cNvPr id="190066" name="Text Box 626"/>
            <p:cNvSpPr txBox="1">
              <a:spLocks noChangeArrowheads="1"/>
            </p:cNvSpPr>
            <p:nvPr/>
          </p:nvSpPr>
          <p:spPr bwMode="auto">
            <a:xfrm>
              <a:off x="4646" y="2078"/>
              <a:ext cx="21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9</a:t>
              </a:r>
            </a:p>
          </p:txBody>
        </p:sp>
        <p:sp>
          <p:nvSpPr>
            <p:cNvPr id="190067" name="Text Box 627"/>
            <p:cNvSpPr txBox="1">
              <a:spLocks noChangeArrowheads="1"/>
            </p:cNvSpPr>
            <p:nvPr/>
          </p:nvSpPr>
          <p:spPr bwMode="auto">
            <a:xfrm>
              <a:off x="4815" y="2071"/>
              <a:ext cx="14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68" name="Text Box 628"/>
            <p:cNvSpPr txBox="1">
              <a:spLocks noChangeArrowheads="1"/>
            </p:cNvSpPr>
            <p:nvPr/>
          </p:nvSpPr>
          <p:spPr bwMode="auto">
            <a:xfrm>
              <a:off x="5033" y="207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69" name="Rectangle 629"/>
            <p:cNvSpPr>
              <a:spLocks noChangeArrowheads="1"/>
            </p:cNvSpPr>
            <p:nvPr/>
          </p:nvSpPr>
          <p:spPr bwMode="auto">
            <a:xfrm>
              <a:off x="3288" y="206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 sz="1050" b="1">
                <a:latin typeface="Verdana" pitchFamily="34" charset="0"/>
                <a:ea typeface="+mn-ea"/>
              </a:endParaRPr>
            </a:p>
          </p:txBody>
        </p:sp>
        <p:sp>
          <p:nvSpPr>
            <p:cNvPr id="190070" name="Text Box 630"/>
            <p:cNvSpPr txBox="1">
              <a:spLocks noChangeArrowheads="1"/>
            </p:cNvSpPr>
            <p:nvPr/>
          </p:nvSpPr>
          <p:spPr bwMode="auto">
            <a:xfrm>
              <a:off x="4170" y="2050"/>
              <a:ext cx="217" cy="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lang="es-ES" sz="1050" b="1">
                  <a:solidFill>
                    <a:srgbClr val="CC00CC"/>
                  </a:solidFill>
                  <a:latin typeface="Verdana" pitchFamily="34" charset="0"/>
                  <a:ea typeface="+mn-ea"/>
                </a:rPr>
                <a:t>6</a:t>
              </a:r>
            </a:p>
          </p:txBody>
        </p:sp>
      </p:grpSp>
      <p:sp>
        <p:nvSpPr>
          <p:cNvPr id="190071" name="Text Box 631"/>
          <p:cNvSpPr txBox="1">
            <a:spLocks noChangeArrowheads="1"/>
          </p:cNvSpPr>
          <p:nvPr/>
        </p:nvSpPr>
        <p:spPr bwMode="auto">
          <a:xfrm>
            <a:off x="6167438" y="2162175"/>
            <a:ext cx="280987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es-ES" sz="1050" b="1">
                <a:latin typeface="Verdana" pitchFamily="34" charset="0"/>
                <a:ea typeface="+mn-ea"/>
              </a:rPr>
              <a:t>5</a:t>
            </a:r>
          </a:p>
        </p:txBody>
      </p:sp>
      <p:sp>
        <p:nvSpPr>
          <p:cNvPr id="190072" name="Line 632"/>
          <p:cNvSpPr>
            <a:spLocks noChangeShapeType="1"/>
          </p:cNvSpPr>
          <p:nvPr/>
        </p:nvSpPr>
        <p:spPr bwMode="auto">
          <a:xfrm>
            <a:off x="6094413" y="1484313"/>
            <a:ext cx="2700337" cy="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050" b="1">
              <a:latin typeface="Verdana" pitchFamily="34" charset="0"/>
              <a:ea typeface="+mn-ea"/>
            </a:endParaRPr>
          </a:p>
        </p:txBody>
      </p:sp>
      <p:sp>
        <p:nvSpPr>
          <p:cNvPr id="190073" name="Line 633"/>
          <p:cNvSpPr>
            <a:spLocks noChangeShapeType="1"/>
          </p:cNvSpPr>
          <p:nvPr/>
        </p:nvSpPr>
        <p:spPr bwMode="auto">
          <a:xfrm>
            <a:off x="6094413" y="4941888"/>
            <a:ext cx="2700337" cy="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050" b="1">
              <a:latin typeface="Verdana" pitchFamily="34" charset="0"/>
              <a:ea typeface="+mn-ea"/>
            </a:endParaRPr>
          </a:p>
        </p:txBody>
      </p:sp>
      <p:sp>
        <p:nvSpPr>
          <p:cNvPr id="474" name="Line 633"/>
          <p:cNvSpPr>
            <a:spLocks noChangeShapeType="1"/>
          </p:cNvSpPr>
          <p:nvPr/>
        </p:nvSpPr>
        <p:spPr bwMode="auto">
          <a:xfrm>
            <a:off x="6096000" y="5410200"/>
            <a:ext cx="2700338" cy="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050" b="1">
              <a:latin typeface="Verdana" pitchFamily="34" charset="0"/>
              <a:ea typeface="+mn-ea"/>
            </a:endParaRPr>
          </a:p>
        </p:txBody>
      </p:sp>
      <p:sp>
        <p:nvSpPr>
          <p:cNvPr id="475" name="Line 568"/>
          <p:cNvSpPr>
            <a:spLocks noChangeShapeType="1"/>
          </p:cNvSpPr>
          <p:nvPr/>
        </p:nvSpPr>
        <p:spPr bwMode="auto">
          <a:xfrm>
            <a:off x="6096000" y="3429000"/>
            <a:ext cx="2592388" cy="254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050" b="1">
              <a:latin typeface="Verdana" pitchFamily="34" charset="0"/>
              <a:ea typeface="+mn-ea"/>
            </a:endParaRPr>
          </a:p>
        </p:txBody>
      </p:sp>
      <p:sp>
        <p:nvSpPr>
          <p:cNvPr id="476" name="Line 568"/>
          <p:cNvSpPr>
            <a:spLocks noChangeShapeType="1"/>
          </p:cNvSpPr>
          <p:nvPr/>
        </p:nvSpPr>
        <p:spPr bwMode="auto">
          <a:xfrm>
            <a:off x="6096000" y="3962400"/>
            <a:ext cx="2592388" cy="2540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050" b="1">
              <a:latin typeface="Verdana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err="1" smtClean="0"/>
              <a:t>heaps</a:t>
            </a:r>
            <a:r>
              <a:rPr lang="es-ES" dirty="0" smtClean="0"/>
              <a:t> son estructuras óptimas para insertar elementos y eliminar el de mayor prioridad en tiempo O(log n)</a:t>
            </a:r>
          </a:p>
          <a:p>
            <a:endParaRPr lang="es-ES" dirty="0" smtClean="0"/>
          </a:p>
          <a:p>
            <a:r>
              <a:rPr lang="es-ES" dirty="0" smtClean="0"/>
              <a:t>Los elementos están ordenados  parcialmente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La </a:t>
            </a:r>
            <a:r>
              <a:rPr lang="es-ES" dirty="0" err="1" smtClean="0"/>
              <a:t>búsquda</a:t>
            </a:r>
            <a:r>
              <a:rPr lang="es-ES" dirty="0" smtClean="0"/>
              <a:t> es O(n)</a:t>
            </a:r>
          </a:p>
          <a:p>
            <a:endParaRPr lang="es-ES" dirty="0" smtClean="0"/>
          </a:p>
          <a:p>
            <a:r>
              <a:rPr lang="es-ES" dirty="0" smtClean="0"/>
              <a:t>Por defecto (construcción) son árboles casi completos</a:t>
            </a:r>
          </a:p>
          <a:p>
            <a:endParaRPr lang="es-ES" dirty="0" smtClean="0"/>
          </a:p>
          <a:p>
            <a:r>
              <a:rPr lang="es-ES" dirty="0" smtClean="0"/>
              <a:t>Son una implementación óptima de las colas de prioridad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54275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5427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898E2B-6EE8-475B-A2C3-779F447B484E}" type="slidenum">
              <a:rPr lang="es-ES_tradnl"/>
              <a:pPr/>
              <a:t>23</a:t>
            </a:fld>
            <a:endParaRPr lang="es-ES_tradnl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r>
              <a:rPr lang="en-US" smtClean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MinMaxHeap</a:t>
            </a:r>
            <a:endParaRPr lang="es-ES_tradnl" smtClean="0">
              <a:solidFill>
                <a:srgbClr val="FF8D3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s-ES_tradnl" dirty="0" smtClean="0">
                <a:ea typeface="+mn-ea"/>
              </a:rPr>
              <a:t>Material adicional</a:t>
            </a:r>
            <a:endParaRPr lang="es-ES_tradnl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56323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56324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A35415D-59E9-43BB-B070-67F237182A96}" type="slidenum">
              <a:rPr lang="es-ES_tradnl"/>
              <a:pPr/>
              <a:t>24</a:t>
            </a:fld>
            <a:endParaRPr lang="es-ES_tradnl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defRPr/>
            </a:pPr>
            <a:r>
              <a:rPr lang="es-ES">
                <a:ea typeface="+mj-ea"/>
              </a:rPr>
              <a:t>Objetivos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mtClean="0"/>
              <a:t>Definir qué es un minmaxheap</a:t>
            </a:r>
          </a:p>
          <a:p>
            <a:pPr>
              <a:lnSpc>
                <a:spcPct val="80000"/>
              </a:lnSpc>
            </a:pPr>
            <a:endParaRPr lang="es-ES" smtClean="0"/>
          </a:p>
          <a:p>
            <a:pPr>
              <a:lnSpc>
                <a:spcPct val="80000"/>
              </a:lnSpc>
            </a:pPr>
            <a:r>
              <a:rPr lang="es-ES" smtClean="0"/>
              <a:t>Conocer posibles aplicaciones de un minmaxheap</a:t>
            </a:r>
          </a:p>
          <a:p>
            <a:pPr>
              <a:lnSpc>
                <a:spcPct val="80000"/>
              </a:lnSpc>
            </a:pPr>
            <a:endParaRPr lang="es-ES" smtClean="0"/>
          </a:p>
          <a:p>
            <a:pPr>
              <a:lnSpc>
                <a:spcPct val="80000"/>
              </a:lnSpc>
            </a:pPr>
            <a:r>
              <a:rPr lang="es-ES" smtClean="0"/>
              <a:t>Describir el diseño lógico del TDA minmaxheap incluyendo las operaciones de creación, búsqueda, inserción y eliminación de un elemento</a:t>
            </a:r>
          </a:p>
          <a:p>
            <a:pPr>
              <a:lnSpc>
                <a:spcPct val="80000"/>
              </a:lnSpc>
            </a:pPr>
            <a:endParaRPr lang="es-ES" smtClean="0"/>
          </a:p>
          <a:p>
            <a:pPr>
              <a:lnSpc>
                <a:spcPct val="80000"/>
              </a:lnSpc>
            </a:pPr>
            <a:r>
              <a:rPr lang="es-ES" smtClean="0"/>
              <a:t>Escoger la forma óptima para representar un minmaxheap en memoria</a:t>
            </a:r>
          </a:p>
          <a:p>
            <a:pPr>
              <a:lnSpc>
                <a:spcPct val="80000"/>
              </a:lnSpc>
            </a:pPr>
            <a:endParaRPr lang="es-ES" smtClean="0"/>
          </a:p>
          <a:p>
            <a:pPr>
              <a:lnSpc>
                <a:spcPct val="80000"/>
              </a:lnSpc>
            </a:pPr>
            <a:r>
              <a:rPr lang="es-ES" smtClean="0"/>
              <a:t>Describir el algoritmo de inserción y eliminación en un minmaxheap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58371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58372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07CDC6E-DB20-43DA-AF36-EB80502F1FCE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62950" cy="1143000"/>
          </a:xfrm>
        </p:spPr>
        <p:txBody>
          <a:bodyPr/>
          <a:lstStyle/>
          <a:p>
            <a:r>
              <a:rPr lang="es-ES_tradnl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</a:t>
            </a:r>
            <a:r>
              <a:rPr lang="es-E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Qué es un minmaxheap y por qué es útil?</a:t>
            </a:r>
          </a:p>
        </p:txBody>
      </p:sp>
      <p:sp>
        <p:nvSpPr>
          <p:cNvPr id="58374" name="Rectangle 184"/>
          <p:cNvSpPr>
            <a:spLocks noGrp="1" noChangeArrowheads="1"/>
          </p:cNvSpPr>
          <p:nvPr>
            <p:ph type="body" idx="1"/>
          </p:nvPr>
        </p:nvSpPr>
        <p:spPr>
          <a:xfrm>
            <a:off x="34925" y="1600200"/>
            <a:ext cx="5257800" cy="398938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1800" smtClean="0"/>
              <a:t>Un tipo especial de problema de búsqueda es aquel en el que queremos que el ordenador seleccione una buena jugada en un juego de dos jugadores.</a:t>
            </a:r>
          </a:p>
          <a:p>
            <a:pPr>
              <a:lnSpc>
                <a:spcPct val="80000"/>
              </a:lnSpc>
            </a:pPr>
            <a:endParaRPr lang="es-ES_tradnl" sz="1800" smtClean="0"/>
          </a:p>
          <a:p>
            <a:pPr>
              <a:lnSpc>
                <a:spcPct val="80000"/>
              </a:lnSpc>
            </a:pPr>
            <a:r>
              <a:rPr lang="es-ES_tradnl" sz="1800" smtClean="0"/>
              <a:t>La selección de la jugada necesita un análisis del árbol de posibles jugadas que pueda hacer el ordenador y su enemigo asumiendo que el jugador contrario juega a su favor.</a:t>
            </a:r>
          </a:p>
          <a:p>
            <a:pPr>
              <a:lnSpc>
                <a:spcPct val="80000"/>
              </a:lnSpc>
            </a:pPr>
            <a:endParaRPr lang="es-ES_tradnl" sz="1800" smtClean="0"/>
          </a:p>
          <a:p>
            <a:pPr>
              <a:lnSpc>
                <a:spcPct val="80000"/>
              </a:lnSpc>
            </a:pPr>
            <a:r>
              <a:rPr lang="es-ES_tradnl" sz="1800" smtClean="0"/>
              <a:t>Las posibles jugadas se pueden representar en un árbol de prioridades donde se aplica alternativamente por niveles la regla de mayor y menor para  cada nodo respecto sus hijos.</a:t>
            </a:r>
          </a:p>
          <a:p>
            <a:pPr>
              <a:lnSpc>
                <a:spcPct val="80000"/>
              </a:lnSpc>
            </a:pPr>
            <a:endParaRPr lang="es-ES_tradnl" sz="1800" smtClean="0"/>
          </a:p>
          <a:p>
            <a:pPr>
              <a:lnSpc>
                <a:spcPct val="80000"/>
              </a:lnSpc>
            </a:pPr>
            <a:endParaRPr lang="es-ES_tradnl" sz="1800" smtClean="0"/>
          </a:p>
        </p:txBody>
      </p:sp>
      <p:grpSp>
        <p:nvGrpSpPr>
          <p:cNvPr id="58375" name="Group 233"/>
          <p:cNvGrpSpPr>
            <a:grpSpLocks/>
          </p:cNvGrpSpPr>
          <p:nvPr/>
        </p:nvGrpSpPr>
        <p:grpSpPr bwMode="auto">
          <a:xfrm>
            <a:off x="5580063" y="1484313"/>
            <a:ext cx="3168650" cy="1439862"/>
            <a:chOff x="3515" y="935"/>
            <a:chExt cx="1996" cy="907"/>
          </a:xfrm>
        </p:grpSpPr>
        <p:sp>
          <p:nvSpPr>
            <p:cNvPr id="58412" name="Oval 186"/>
            <p:cNvSpPr>
              <a:spLocks noChangeArrowheads="1"/>
            </p:cNvSpPr>
            <p:nvPr/>
          </p:nvSpPr>
          <p:spPr bwMode="auto">
            <a:xfrm>
              <a:off x="4507" y="935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58413" name="Oval 187"/>
            <p:cNvSpPr>
              <a:spLocks noChangeArrowheads="1"/>
            </p:cNvSpPr>
            <p:nvPr/>
          </p:nvSpPr>
          <p:spPr bwMode="auto">
            <a:xfrm>
              <a:off x="4011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58414" name="Oval 188"/>
            <p:cNvSpPr>
              <a:spLocks noChangeArrowheads="1"/>
            </p:cNvSpPr>
            <p:nvPr/>
          </p:nvSpPr>
          <p:spPr bwMode="auto">
            <a:xfrm>
              <a:off x="3688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58415" name="Oval 189"/>
            <p:cNvSpPr>
              <a:spLocks noChangeArrowheads="1"/>
            </p:cNvSpPr>
            <p:nvPr/>
          </p:nvSpPr>
          <p:spPr bwMode="auto">
            <a:xfrm>
              <a:off x="4143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10</a:t>
              </a:r>
            </a:p>
          </p:txBody>
        </p:sp>
        <p:sp>
          <p:nvSpPr>
            <p:cNvPr id="58416" name="Oval 190"/>
            <p:cNvSpPr>
              <a:spLocks noChangeArrowheads="1"/>
            </p:cNvSpPr>
            <p:nvPr/>
          </p:nvSpPr>
          <p:spPr bwMode="auto">
            <a:xfrm>
              <a:off x="5009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58417" name="Oval 191"/>
            <p:cNvSpPr>
              <a:spLocks noChangeArrowheads="1"/>
            </p:cNvSpPr>
            <p:nvPr/>
          </p:nvSpPr>
          <p:spPr bwMode="auto">
            <a:xfrm>
              <a:off x="5239" y="1480"/>
              <a:ext cx="146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4</a:t>
              </a:r>
            </a:p>
          </p:txBody>
        </p:sp>
        <p:sp>
          <p:nvSpPr>
            <p:cNvPr id="58418" name="Oval 192"/>
            <p:cNvSpPr>
              <a:spLocks noChangeArrowheads="1"/>
            </p:cNvSpPr>
            <p:nvPr/>
          </p:nvSpPr>
          <p:spPr bwMode="auto">
            <a:xfrm>
              <a:off x="4664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3</a:t>
              </a:r>
            </a:p>
          </p:txBody>
        </p:sp>
        <p:sp>
          <p:nvSpPr>
            <p:cNvPr id="58419" name="Oval 193"/>
            <p:cNvSpPr>
              <a:spLocks noChangeArrowheads="1"/>
            </p:cNvSpPr>
            <p:nvPr/>
          </p:nvSpPr>
          <p:spPr bwMode="auto">
            <a:xfrm>
              <a:off x="3796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58420" name="Oval 194"/>
            <p:cNvSpPr>
              <a:spLocks noChangeArrowheads="1"/>
            </p:cNvSpPr>
            <p:nvPr/>
          </p:nvSpPr>
          <p:spPr bwMode="auto">
            <a:xfrm>
              <a:off x="3515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7</a:t>
              </a:r>
            </a:p>
          </p:txBody>
        </p:sp>
        <p:sp>
          <p:nvSpPr>
            <p:cNvPr id="58421" name="Line 195"/>
            <p:cNvSpPr>
              <a:spLocks noChangeShapeType="1"/>
            </p:cNvSpPr>
            <p:nvPr/>
          </p:nvSpPr>
          <p:spPr bwMode="auto">
            <a:xfrm flipV="1">
              <a:off x="4138" y="1029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196"/>
            <p:cNvSpPr>
              <a:spLocks noChangeShapeType="1"/>
            </p:cNvSpPr>
            <p:nvPr/>
          </p:nvSpPr>
          <p:spPr bwMode="auto">
            <a:xfrm>
              <a:off x="4647" y="1029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197"/>
            <p:cNvSpPr>
              <a:spLocks noChangeShapeType="1"/>
            </p:cNvSpPr>
            <p:nvPr/>
          </p:nvSpPr>
          <p:spPr bwMode="auto">
            <a:xfrm flipH="1">
              <a:off x="3833" y="1328"/>
              <a:ext cx="19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198"/>
            <p:cNvSpPr>
              <a:spLocks noChangeShapeType="1"/>
            </p:cNvSpPr>
            <p:nvPr/>
          </p:nvSpPr>
          <p:spPr bwMode="auto">
            <a:xfrm flipH="1" flipV="1">
              <a:off x="4135" y="1329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199"/>
            <p:cNvSpPr>
              <a:spLocks noChangeShapeType="1"/>
            </p:cNvSpPr>
            <p:nvPr/>
          </p:nvSpPr>
          <p:spPr bwMode="auto">
            <a:xfrm flipH="1">
              <a:off x="3610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200"/>
            <p:cNvSpPr>
              <a:spLocks noChangeShapeType="1"/>
            </p:cNvSpPr>
            <p:nvPr/>
          </p:nvSpPr>
          <p:spPr bwMode="auto">
            <a:xfrm flipH="1" flipV="1">
              <a:off x="3783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201"/>
            <p:cNvSpPr>
              <a:spLocks noChangeShapeType="1"/>
            </p:cNvSpPr>
            <p:nvPr/>
          </p:nvSpPr>
          <p:spPr bwMode="auto">
            <a:xfrm flipH="1" flipV="1">
              <a:off x="5137" y="1328"/>
              <a:ext cx="138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202"/>
            <p:cNvSpPr>
              <a:spLocks noChangeShapeType="1"/>
            </p:cNvSpPr>
            <p:nvPr/>
          </p:nvSpPr>
          <p:spPr bwMode="auto">
            <a:xfrm flipH="1">
              <a:off x="4740" y="1344"/>
              <a:ext cx="2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Oval 221"/>
            <p:cNvSpPr>
              <a:spLocks noChangeArrowheads="1"/>
            </p:cNvSpPr>
            <p:nvPr/>
          </p:nvSpPr>
          <p:spPr bwMode="auto">
            <a:xfrm>
              <a:off x="4277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10</a:t>
              </a:r>
            </a:p>
          </p:txBody>
        </p:sp>
        <p:sp>
          <p:nvSpPr>
            <p:cNvPr id="58430" name="Oval 222"/>
            <p:cNvSpPr>
              <a:spLocks noChangeArrowheads="1"/>
            </p:cNvSpPr>
            <p:nvPr/>
          </p:nvSpPr>
          <p:spPr bwMode="auto">
            <a:xfrm>
              <a:off x="4034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58431" name="Line 223"/>
            <p:cNvSpPr>
              <a:spLocks noChangeShapeType="1"/>
            </p:cNvSpPr>
            <p:nvPr/>
          </p:nvSpPr>
          <p:spPr bwMode="auto">
            <a:xfrm flipH="1">
              <a:off x="4111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224"/>
            <p:cNvSpPr>
              <a:spLocks noChangeShapeType="1"/>
            </p:cNvSpPr>
            <p:nvPr/>
          </p:nvSpPr>
          <p:spPr bwMode="auto">
            <a:xfrm flipH="1" flipV="1">
              <a:off x="4264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Oval 225"/>
            <p:cNvSpPr>
              <a:spLocks noChangeArrowheads="1"/>
            </p:cNvSpPr>
            <p:nvPr/>
          </p:nvSpPr>
          <p:spPr bwMode="auto">
            <a:xfrm>
              <a:off x="4794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58434" name="Oval 226"/>
            <p:cNvSpPr>
              <a:spLocks noChangeArrowheads="1"/>
            </p:cNvSpPr>
            <p:nvPr/>
          </p:nvSpPr>
          <p:spPr bwMode="auto">
            <a:xfrm>
              <a:off x="4513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58435" name="Line 227"/>
            <p:cNvSpPr>
              <a:spLocks noChangeShapeType="1"/>
            </p:cNvSpPr>
            <p:nvPr/>
          </p:nvSpPr>
          <p:spPr bwMode="auto">
            <a:xfrm flipH="1">
              <a:off x="4608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228"/>
            <p:cNvSpPr>
              <a:spLocks noChangeShapeType="1"/>
            </p:cNvSpPr>
            <p:nvPr/>
          </p:nvSpPr>
          <p:spPr bwMode="auto">
            <a:xfrm flipH="1" flipV="1">
              <a:off x="4781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Oval 229"/>
            <p:cNvSpPr>
              <a:spLocks noChangeArrowheads="1"/>
            </p:cNvSpPr>
            <p:nvPr/>
          </p:nvSpPr>
          <p:spPr bwMode="auto">
            <a:xfrm>
              <a:off x="5366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58438" name="Oval 230"/>
            <p:cNvSpPr>
              <a:spLocks noChangeArrowheads="1"/>
            </p:cNvSpPr>
            <p:nvPr/>
          </p:nvSpPr>
          <p:spPr bwMode="auto">
            <a:xfrm>
              <a:off x="5085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58439" name="Line 231"/>
            <p:cNvSpPr>
              <a:spLocks noChangeShapeType="1"/>
            </p:cNvSpPr>
            <p:nvPr/>
          </p:nvSpPr>
          <p:spPr bwMode="auto">
            <a:xfrm flipH="1">
              <a:off x="5180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232"/>
            <p:cNvSpPr>
              <a:spLocks noChangeShapeType="1"/>
            </p:cNvSpPr>
            <p:nvPr/>
          </p:nvSpPr>
          <p:spPr bwMode="auto">
            <a:xfrm flipH="1" flipV="1">
              <a:off x="5353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8376" name="Text Box 234"/>
          <p:cNvSpPr txBox="1">
            <a:spLocks noChangeArrowheads="1"/>
          </p:cNvSpPr>
          <p:nvPr/>
        </p:nvSpPr>
        <p:spPr bwMode="auto">
          <a:xfrm>
            <a:off x="4867275" y="2081213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"/>
              <a:t>max</a:t>
            </a:r>
          </a:p>
        </p:txBody>
      </p:sp>
      <p:sp>
        <p:nvSpPr>
          <p:cNvPr id="58377" name="Text Box 235"/>
          <p:cNvSpPr txBox="1">
            <a:spLocks noChangeArrowheads="1"/>
          </p:cNvSpPr>
          <p:nvPr/>
        </p:nvSpPr>
        <p:spPr bwMode="auto">
          <a:xfrm>
            <a:off x="5684838" y="1649413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"/>
              <a:t>min</a:t>
            </a:r>
          </a:p>
        </p:txBody>
      </p:sp>
      <p:sp>
        <p:nvSpPr>
          <p:cNvPr id="58378" name="Text Box 236"/>
          <p:cNvSpPr txBox="1">
            <a:spLocks noChangeArrowheads="1"/>
          </p:cNvSpPr>
          <p:nvPr/>
        </p:nvSpPr>
        <p:spPr bwMode="auto">
          <a:xfrm>
            <a:off x="6307138" y="1217613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"/>
              <a:t>max</a:t>
            </a:r>
          </a:p>
        </p:txBody>
      </p:sp>
      <p:grpSp>
        <p:nvGrpSpPr>
          <p:cNvPr id="58379" name="Group 237"/>
          <p:cNvGrpSpPr>
            <a:grpSpLocks/>
          </p:cNvGrpSpPr>
          <p:nvPr/>
        </p:nvGrpSpPr>
        <p:grpSpPr bwMode="auto">
          <a:xfrm>
            <a:off x="5364163" y="3860800"/>
            <a:ext cx="3168650" cy="1439863"/>
            <a:chOff x="3515" y="935"/>
            <a:chExt cx="1996" cy="907"/>
          </a:xfrm>
        </p:grpSpPr>
        <p:sp>
          <p:nvSpPr>
            <p:cNvPr id="58383" name="Oval 238"/>
            <p:cNvSpPr>
              <a:spLocks noChangeArrowheads="1"/>
            </p:cNvSpPr>
            <p:nvPr/>
          </p:nvSpPr>
          <p:spPr bwMode="auto">
            <a:xfrm>
              <a:off x="4507" y="935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58384" name="Oval 239"/>
            <p:cNvSpPr>
              <a:spLocks noChangeArrowheads="1"/>
            </p:cNvSpPr>
            <p:nvPr/>
          </p:nvSpPr>
          <p:spPr bwMode="auto">
            <a:xfrm>
              <a:off x="4011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7</a:t>
              </a:r>
            </a:p>
          </p:txBody>
        </p:sp>
        <p:sp>
          <p:nvSpPr>
            <p:cNvPr id="58385" name="Oval 240"/>
            <p:cNvSpPr>
              <a:spLocks noChangeArrowheads="1"/>
            </p:cNvSpPr>
            <p:nvPr/>
          </p:nvSpPr>
          <p:spPr bwMode="auto">
            <a:xfrm>
              <a:off x="3688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7</a:t>
              </a:r>
            </a:p>
          </p:txBody>
        </p:sp>
        <p:sp>
          <p:nvSpPr>
            <p:cNvPr id="58386" name="Oval 241"/>
            <p:cNvSpPr>
              <a:spLocks noChangeArrowheads="1"/>
            </p:cNvSpPr>
            <p:nvPr/>
          </p:nvSpPr>
          <p:spPr bwMode="auto">
            <a:xfrm>
              <a:off x="4143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58387" name="Oval 242"/>
            <p:cNvSpPr>
              <a:spLocks noChangeArrowheads="1"/>
            </p:cNvSpPr>
            <p:nvPr/>
          </p:nvSpPr>
          <p:spPr bwMode="auto">
            <a:xfrm>
              <a:off x="5009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58388" name="Oval 243"/>
            <p:cNvSpPr>
              <a:spLocks noChangeArrowheads="1"/>
            </p:cNvSpPr>
            <p:nvPr/>
          </p:nvSpPr>
          <p:spPr bwMode="auto">
            <a:xfrm>
              <a:off x="5239" y="1480"/>
              <a:ext cx="146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2</a:t>
              </a:r>
            </a:p>
          </p:txBody>
        </p:sp>
        <p:sp>
          <p:nvSpPr>
            <p:cNvPr id="58389" name="Oval 244"/>
            <p:cNvSpPr>
              <a:spLocks noChangeArrowheads="1"/>
            </p:cNvSpPr>
            <p:nvPr/>
          </p:nvSpPr>
          <p:spPr bwMode="auto">
            <a:xfrm>
              <a:off x="4664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1</a:t>
              </a:r>
            </a:p>
          </p:txBody>
        </p:sp>
        <p:sp>
          <p:nvSpPr>
            <p:cNvPr id="58390" name="Oval 245"/>
            <p:cNvSpPr>
              <a:spLocks noChangeArrowheads="1"/>
            </p:cNvSpPr>
            <p:nvPr/>
          </p:nvSpPr>
          <p:spPr bwMode="auto">
            <a:xfrm>
              <a:off x="3796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58391" name="Oval 246"/>
            <p:cNvSpPr>
              <a:spLocks noChangeArrowheads="1"/>
            </p:cNvSpPr>
            <p:nvPr/>
          </p:nvSpPr>
          <p:spPr bwMode="auto">
            <a:xfrm>
              <a:off x="3515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7</a:t>
              </a:r>
            </a:p>
          </p:txBody>
        </p:sp>
        <p:sp>
          <p:nvSpPr>
            <p:cNvPr id="58392" name="Line 247"/>
            <p:cNvSpPr>
              <a:spLocks noChangeShapeType="1"/>
            </p:cNvSpPr>
            <p:nvPr/>
          </p:nvSpPr>
          <p:spPr bwMode="auto">
            <a:xfrm flipV="1">
              <a:off x="4138" y="1029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48"/>
            <p:cNvSpPr>
              <a:spLocks noChangeShapeType="1"/>
            </p:cNvSpPr>
            <p:nvPr/>
          </p:nvSpPr>
          <p:spPr bwMode="auto">
            <a:xfrm>
              <a:off x="4647" y="1029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49"/>
            <p:cNvSpPr>
              <a:spLocks noChangeShapeType="1"/>
            </p:cNvSpPr>
            <p:nvPr/>
          </p:nvSpPr>
          <p:spPr bwMode="auto">
            <a:xfrm flipH="1">
              <a:off x="3833" y="1328"/>
              <a:ext cx="19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50"/>
            <p:cNvSpPr>
              <a:spLocks noChangeShapeType="1"/>
            </p:cNvSpPr>
            <p:nvPr/>
          </p:nvSpPr>
          <p:spPr bwMode="auto">
            <a:xfrm flipH="1" flipV="1">
              <a:off x="4135" y="1329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51"/>
            <p:cNvSpPr>
              <a:spLocks noChangeShapeType="1"/>
            </p:cNvSpPr>
            <p:nvPr/>
          </p:nvSpPr>
          <p:spPr bwMode="auto">
            <a:xfrm flipH="1">
              <a:off x="3610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52"/>
            <p:cNvSpPr>
              <a:spLocks noChangeShapeType="1"/>
            </p:cNvSpPr>
            <p:nvPr/>
          </p:nvSpPr>
          <p:spPr bwMode="auto">
            <a:xfrm flipH="1" flipV="1">
              <a:off x="3783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253"/>
            <p:cNvSpPr>
              <a:spLocks noChangeShapeType="1"/>
            </p:cNvSpPr>
            <p:nvPr/>
          </p:nvSpPr>
          <p:spPr bwMode="auto">
            <a:xfrm flipH="1" flipV="1">
              <a:off x="5137" y="1328"/>
              <a:ext cx="138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254"/>
            <p:cNvSpPr>
              <a:spLocks noChangeShapeType="1"/>
            </p:cNvSpPr>
            <p:nvPr/>
          </p:nvSpPr>
          <p:spPr bwMode="auto">
            <a:xfrm flipH="1">
              <a:off x="4740" y="1344"/>
              <a:ext cx="2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Oval 255"/>
            <p:cNvSpPr>
              <a:spLocks noChangeArrowheads="1"/>
            </p:cNvSpPr>
            <p:nvPr/>
          </p:nvSpPr>
          <p:spPr bwMode="auto">
            <a:xfrm>
              <a:off x="4277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10</a:t>
              </a:r>
            </a:p>
          </p:txBody>
        </p:sp>
        <p:sp>
          <p:nvSpPr>
            <p:cNvPr id="58401" name="Oval 256"/>
            <p:cNvSpPr>
              <a:spLocks noChangeArrowheads="1"/>
            </p:cNvSpPr>
            <p:nvPr/>
          </p:nvSpPr>
          <p:spPr bwMode="auto">
            <a:xfrm>
              <a:off x="4034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58402" name="Line 257"/>
            <p:cNvSpPr>
              <a:spLocks noChangeShapeType="1"/>
            </p:cNvSpPr>
            <p:nvPr/>
          </p:nvSpPr>
          <p:spPr bwMode="auto">
            <a:xfrm flipH="1">
              <a:off x="4111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258"/>
            <p:cNvSpPr>
              <a:spLocks noChangeShapeType="1"/>
            </p:cNvSpPr>
            <p:nvPr/>
          </p:nvSpPr>
          <p:spPr bwMode="auto">
            <a:xfrm flipH="1" flipV="1">
              <a:off x="4264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Oval 259"/>
            <p:cNvSpPr>
              <a:spLocks noChangeArrowheads="1"/>
            </p:cNvSpPr>
            <p:nvPr/>
          </p:nvSpPr>
          <p:spPr bwMode="auto">
            <a:xfrm>
              <a:off x="4794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58405" name="Oval 260"/>
            <p:cNvSpPr>
              <a:spLocks noChangeArrowheads="1"/>
            </p:cNvSpPr>
            <p:nvPr/>
          </p:nvSpPr>
          <p:spPr bwMode="auto">
            <a:xfrm>
              <a:off x="4513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58406" name="Line 261"/>
            <p:cNvSpPr>
              <a:spLocks noChangeShapeType="1"/>
            </p:cNvSpPr>
            <p:nvPr/>
          </p:nvSpPr>
          <p:spPr bwMode="auto">
            <a:xfrm flipH="1">
              <a:off x="4608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262"/>
            <p:cNvSpPr>
              <a:spLocks noChangeShapeType="1"/>
            </p:cNvSpPr>
            <p:nvPr/>
          </p:nvSpPr>
          <p:spPr bwMode="auto">
            <a:xfrm flipH="1" flipV="1">
              <a:off x="4781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Oval 263"/>
            <p:cNvSpPr>
              <a:spLocks noChangeArrowheads="1"/>
            </p:cNvSpPr>
            <p:nvPr/>
          </p:nvSpPr>
          <p:spPr bwMode="auto">
            <a:xfrm>
              <a:off x="5366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58409" name="Oval 264"/>
            <p:cNvSpPr>
              <a:spLocks noChangeArrowheads="1"/>
            </p:cNvSpPr>
            <p:nvPr/>
          </p:nvSpPr>
          <p:spPr bwMode="auto">
            <a:xfrm>
              <a:off x="5085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</a:t>
              </a:r>
            </a:p>
          </p:txBody>
        </p:sp>
        <p:sp>
          <p:nvSpPr>
            <p:cNvPr id="58410" name="Line 265"/>
            <p:cNvSpPr>
              <a:spLocks noChangeShapeType="1"/>
            </p:cNvSpPr>
            <p:nvPr/>
          </p:nvSpPr>
          <p:spPr bwMode="auto">
            <a:xfrm flipH="1">
              <a:off x="5180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266"/>
            <p:cNvSpPr>
              <a:spLocks noChangeShapeType="1"/>
            </p:cNvSpPr>
            <p:nvPr/>
          </p:nvSpPr>
          <p:spPr bwMode="auto">
            <a:xfrm flipH="1" flipV="1">
              <a:off x="5353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8380" name="Text Box 267"/>
          <p:cNvSpPr txBox="1">
            <a:spLocks noChangeArrowheads="1"/>
          </p:cNvSpPr>
          <p:nvPr/>
        </p:nvSpPr>
        <p:spPr bwMode="auto">
          <a:xfrm>
            <a:off x="8205788" y="45291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58381" name="Text Box 268"/>
          <p:cNvSpPr txBox="1">
            <a:spLocks noChangeArrowheads="1"/>
          </p:cNvSpPr>
          <p:nvPr/>
        </p:nvSpPr>
        <p:spPr bwMode="auto">
          <a:xfrm>
            <a:off x="7891463" y="40973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58382" name="Text Box 269"/>
          <p:cNvSpPr txBox="1">
            <a:spLocks noChangeArrowheads="1"/>
          </p:cNvSpPr>
          <p:nvPr/>
        </p:nvSpPr>
        <p:spPr bwMode="auto">
          <a:xfrm>
            <a:off x="7413625" y="36655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6041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60420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E25D1A6-1433-49D1-ACE0-EFE9FAE80ACF}" type="slidenum">
              <a:rPr lang="es-ES_tradnl"/>
              <a:pPr/>
              <a:t>26</a:t>
            </a:fld>
            <a:endParaRPr lang="es-ES_tradnl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_tradnl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</a:t>
            </a:r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Qué es un minmaxheap?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19625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400" b="1" i="1" smtClean="0"/>
              <a:t>Asumimos</a:t>
            </a:r>
            <a:r>
              <a:rPr lang="es-ES" sz="140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 smtClean="0"/>
              <a:t>	- la raíz corresponde al nivel </a:t>
            </a:r>
            <a:r>
              <a:rPr lang="es-ES" sz="1400" i="1" smtClean="0"/>
              <a:t>min</a:t>
            </a:r>
            <a:r>
              <a:rPr lang="es-ES" sz="1400" smtClean="0"/>
              <a:t> (menor).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 b="1" i="1" smtClean="0"/>
              <a:t>Definición</a:t>
            </a:r>
            <a:r>
              <a:rPr lang="es-ES" sz="1400" smtClean="0"/>
              <a:t>: un </a:t>
            </a:r>
            <a:r>
              <a:rPr lang="es-ES" sz="1400" b="1" smtClean="0"/>
              <a:t>minmaxheap</a:t>
            </a:r>
            <a:r>
              <a:rPr lang="es-ES" sz="1400" smtClean="0"/>
              <a:t> 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 smtClean="0"/>
              <a:t> </a:t>
            </a:r>
          </a:p>
          <a:p>
            <a:pPr>
              <a:lnSpc>
                <a:spcPct val="80000"/>
              </a:lnSpc>
            </a:pPr>
            <a:r>
              <a:rPr lang="es-ES" sz="1400" smtClean="0"/>
              <a:t>un árbol binario </a:t>
            </a:r>
            <a:r>
              <a:rPr lang="es-ES" sz="1400" i="1" smtClean="0"/>
              <a:t>casi completo</a:t>
            </a:r>
            <a:r>
              <a:rPr lang="es-ES" sz="1400" smtClean="0"/>
              <a:t> donde  </a:t>
            </a:r>
          </a:p>
          <a:p>
            <a:pPr>
              <a:lnSpc>
                <a:spcPct val="80000"/>
              </a:lnSpc>
            </a:pPr>
            <a:endParaRPr lang="es-ES" sz="1400" smtClean="0"/>
          </a:p>
          <a:p>
            <a:pPr>
              <a:lnSpc>
                <a:spcPct val="80000"/>
              </a:lnSpc>
            </a:pPr>
            <a:r>
              <a:rPr lang="es-ES" sz="1400" smtClean="0"/>
              <a:t>Para cada nivel impar: cada nodo es menor que todos sus descendientes</a:t>
            </a:r>
          </a:p>
          <a:p>
            <a:pPr>
              <a:lnSpc>
                <a:spcPct val="80000"/>
              </a:lnSpc>
            </a:pPr>
            <a:endParaRPr lang="es-ES" sz="1400" smtClean="0"/>
          </a:p>
          <a:p>
            <a:pPr>
              <a:lnSpc>
                <a:spcPct val="80000"/>
              </a:lnSpc>
            </a:pPr>
            <a:r>
              <a:rPr lang="es-ES" sz="1400" smtClean="0"/>
              <a:t>Para cada nivel par: cada nodo es mayor que todos sus descendientes</a:t>
            </a:r>
          </a:p>
          <a:p>
            <a:pPr>
              <a:lnSpc>
                <a:spcPct val="80000"/>
              </a:lnSpc>
            </a:pPr>
            <a:endParaRPr lang="es-ES" sz="1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 b="1" i="1" smtClean="0"/>
              <a:t>Casi completo</a:t>
            </a:r>
            <a:r>
              <a:rPr lang="es-ES" sz="1400" smtClean="0"/>
              <a:t> – todos los niveles están llenos excepto el último que se está llenando de izquierda a derecha.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 smtClean="0"/>
              <a:t>Un nodo en un nivel impar (par) se llama </a:t>
            </a:r>
            <a:r>
              <a:rPr lang="es-ES" sz="1400" b="1" i="1" smtClean="0"/>
              <a:t>nodo-min (nodo-max).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 b="1" i="1" smtClean="0"/>
          </a:p>
        </p:txBody>
      </p:sp>
      <p:grpSp>
        <p:nvGrpSpPr>
          <p:cNvPr id="60423" name="Group 276"/>
          <p:cNvGrpSpPr>
            <a:grpSpLocks/>
          </p:cNvGrpSpPr>
          <p:nvPr/>
        </p:nvGrpSpPr>
        <p:grpSpPr bwMode="auto">
          <a:xfrm>
            <a:off x="5033963" y="2586038"/>
            <a:ext cx="4075112" cy="1995487"/>
            <a:chOff x="3152" y="1117"/>
            <a:chExt cx="2567" cy="1257"/>
          </a:xfrm>
        </p:grpSpPr>
        <p:grpSp>
          <p:nvGrpSpPr>
            <p:cNvPr id="60424" name="Group 243"/>
            <p:cNvGrpSpPr>
              <a:grpSpLocks/>
            </p:cNvGrpSpPr>
            <p:nvPr/>
          </p:nvGrpSpPr>
          <p:grpSpPr bwMode="auto">
            <a:xfrm>
              <a:off x="3152" y="1117"/>
              <a:ext cx="2359" cy="1257"/>
              <a:chOff x="3515" y="935"/>
              <a:chExt cx="1996" cy="907"/>
            </a:xfrm>
          </p:grpSpPr>
          <p:sp>
            <p:nvSpPr>
              <p:cNvPr id="60428" name="Oval 244"/>
              <p:cNvSpPr>
                <a:spLocks noChangeArrowheads="1"/>
              </p:cNvSpPr>
              <p:nvPr/>
            </p:nvSpPr>
            <p:spPr bwMode="auto">
              <a:xfrm>
                <a:off x="4507" y="935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</a:t>
                </a:r>
              </a:p>
            </p:txBody>
          </p:sp>
          <p:sp>
            <p:nvSpPr>
              <p:cNvPr id="60429" name="Oval 245"/>
              <p:cNvSpPr>
                <a:spLocks noChangeArrowheads="1"/>
              </p:cNvSpPr>
              <p:nvPr/>
            </p:nvSpPr>
            <p:spPr bwMode="auto">
              <a:xfrm>
                <a:off x="4011" y="122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12</a:t>
                </a:r>
              </a:p>
            </p:txBody>
          </p:sp>
          <p:sp>
            <p:nvSpPr>
              <p:cNvPr id="60430" name="Oval 246"/>
              <p:cNvSpPr>
                <a:spLocks noChangeArrowheads="1"/>
              </p:cNvSpPr>
              <p:nvPr/>
            </p:nvSpPr>
            <p:spPr bwMode="auto">
              <a:xfrm>
                <a:off x="3688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</a:t>
                </a:r>
              </a:p>
            </p:txBody>
          </p:sp>
          <p:sp>
            <p:nvSpPr>
              <p:cNvPr id="60431" name="Oval 247"/>
              <p:cNvSpPr>
                <a:spLocks noChangeArrowheads="1"/>
              </p:cNvSpPr>
              <p:nvPr/>
            </p:nvSpPr>
            <p:spPr bwMode="auto">
              <a:xfrm>
                <a:off x="4143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3</a:t>
                </a:r>
              </a:p>
            </p:txBody>
          </p:sp>
          <p:sp>
            <p:nvSpPr>
              <p:cNvPr id="60432" name="Oval 248"/>
              <p:cNvSpPr>
                <a:spLocks noChangeArrowheads="1"/>
              </p:cNvSpPr>
              <p:nvPr/>
            </p:nvSpPr>
            <p:spPr bwMode="auto">
              <a:xfrm>
                <a:off x="5009" y="122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46</a:t>
                </a:r>
              </a:p>
            </p:txBody>
          </p:sp>
          <p:sp>
            <p:nvSpPr>
              <p:cNvPr id="60433" name="Oval 249"/>
              <p:cNvSpPr>
                <a:spLocks noChangeArrowheads="1"/>
              </p:cNvSpPr>
              <p:nvPr/>
            </p:nvSpPr>
            <p:spPr bwMode="auto">
              <a:xfrm>
                <a:off x="5239" y="1480"/>
                <a:ext cx="146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200"/>
                  <a:t>18</a:t>
                </a:r>
              </a:p>
            </p:txBody>
          </p:sp>
          <p:sp>
            <p:nvSpPr>
              <p:cNvPr id="60434" name="Oval 250"/>
              <p:cNvSpPr>
                <a:spLocks noChangeArrowheads="1"/>
              </p:cNvSpPr>
              <p:nvPr/>
            </p:nvSpPr>
            <p:spPr bwMode="auto">
              <a:xfrm>
                <a:off x="4664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200"/>
                  <a:t>2</a:t>
                </a:r>
              </a:p>
            </p:txBody>
          </p:sp>
          <p:sp>
            <p:nvSpPr>
              <p:cNvPr id="60435" name="Oval 251"/>
              <p:cNvSpPr>
                <a:spLocks noChangeArrowheads="1"/>
              </p:cNvSpPr>
              <p:nvPr/>
            </p:nvSpPr>
            <p:spPr bwMode="auto">
              <a:xfrm>
                <a:off x="3796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9</a:t>
                </a:r>
              </a:p>
            </p:txBody>
          </p:sp>
          <p:sp>
            <p:nvSpPr>
              <p:cNvPr id="60436" name="Oval 252"/>
              <p:cNvSpPr>
                <a:spLocks noChangeArrowheads="1"/>
              </p:cNvSpPr>
              <p:nvPr/>
            </p:nvSpPr>
            <p:spPr bwMode="auto">
              <a:xfrm>
                <a:off x="3515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7</a:t>
                </a:r>
              </a:p>
            </p:txBody>
          </p:sp>
          <p:sp>
            <p:nvSpPr>
              <p:cNvPr id="60437" name="Line 253"/>
              <p:cNvSpPr>
                <a:spLocks noChangeShapeType="1"/>
              </p:cNvSpPr>
              <p:nvPr/>
            </p:nvSpPr>
            <p:spPr bwMode="auto">
              <a:xfrm flipV="1">
                <a:off x="4138" y="1029"/>
                <a:ext cx="376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438" name="Line 254"/>
              <p:cNvSpPr>
                <a:spLocks noChangeShapeType="1"/>
              </p:cNvSpPr>
              <p:nvPr/>
            </p:nvSpPr>
            <p:spPr bwMode="auto">
              <a:xfrm>
                <a:off x="4647" y="1029"/>
                <a:ext cx="368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439" name="Line 255"/>
              <p:cNvSpPr>
                <a:spLocks noChangeShapeType="1"/>
              </p:cNvSpPr>
              <p:nvPr/>
            </p:nvSpPr>
            <p:spPr bwMode="auto">
              <a:xfrm flipH="1">
                <a:off x="3833" y="1328"/>
                <a:ext cx="192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440" name="Line 256"/>
              <p:cNvSpPr>
                <a:spLocks noChangeShapeType="1"/>
              </p:cNvSpPr>
              <p:nvPr/>
            </p:nvSpPr>
            <p:spPr bwMode="auto">
              <a:xfrm flipH="1" flipV="1">
                <a:off x="4135" y="1329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441" name="Line 257"/>
              <p:cNvSpPr>
                <a:spLocks noChangeShapeType="1"/>
              </p:cNvSpPr>
              <p:nvPr/>
            </p:nvSpPr>
            <p:spPr bwMode="auto">
              <a:xfrm flipH="1">
                <a:off x="3610" y="1581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442" name="Line 258"/>
              <p:cNvSpPr>
                <a:spLocks noChangeShapeType="1"/>
              </p:cNvSpPr>
              <p:nvPr/>
            </p:nvSpPr>
            <p:spPr bwMode="auto">
              <a:xfrm flipH="1" flipV="1">
                <a:off x="3783" y="1578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443" name="Line 259"/>
              <p:cNvSpPr>
                <a:spLocks noChangeShapeType="1"/>
              </p:cNvSpPr>
              <p:nvPr/>
            </p:nvSpPr>
            <p:spPr bwMode="auto">
              <a:xfrm flipH="1" flipV="1">
                <a:off x="5137" y="1328"/>
                <a:ext cx="138" cy="1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444" name="Line 260"/>
              <p:cNvSpPr>
                <a:spLocks noChangeShapeType="1"/>
              </p:cNvSpPr>
              <p:nvPr/>
            </p:nvSpPr>
            <p:spPr bwMode="auto">
              <a:xfrm flipH="1">
                <a:off x="4740" y="1344"/>
                <a:ext cx="27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445" name="Oval 261"/>
              <p:cNvSpPr>
                <a:spLocks noChangeArrowheads="1"/>
              </p:cNvSpPr>
              <p:nvPr/>
            </p:nvSpPr>
            <p:spPr bwMode="auto">
              <a:xfrm>
                <a:off x="4277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10</a:t>
                </a:r>
              </a:p>
            </p:txBody>
          </p:sp>
          <p:sp>
            <p:nvSpPr>
              <p:cNvPr id="60446" name="Oval 262"/>
              <p:cNvSpPr>
                <a:spLocks noChangeArrowheads="1"/>
              </p:cNvSpPr>
              <p:nvPr/>
            </p:nvSpPr>
            <p:spPr bwMode="auto">
              <a:xfrm>
                <a:off x="4034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5</a:t>
                </a:r>
              </a:p>
            </p:txBody>
          </p:sp>
          <p:sp>
            <p:nvSpPr>
              <p:cNvPr id="60447" name="Line 263"/>
              <p:cNvSpPr>
                <a:spLocks noChangeShapeType="1"/>
              </p:cNvSpPr>
              <p:nvPr/>
            </p:nvSpPr>
            <p:spPr bwMode="auto">
              <a:xfrm flipH="1">
                <a:off x="4111" y="1581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448" name="Line 264"/>
              <p:cNvSpPr>
                <a:spLocks noChangeShapeType="1"/>
              </p:cNvSpPr>
              <p:nvPr/>
            </p:nvSpPr>
            <p:spPr bwMode="auto">
              <a:xfrm flipH="1" flipV="1">
                <a:off x="4264" y="1578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449" name="Oval 265"/>
              <p:cNvSpPr>
                <a:spLocks noChangeArrowheads="1"/>
              </p:cNvSpPr>
              <p:nvPr/>
            </p:nvSpPr>
            <p:spPr bwMode="auto">
              <a:xfrm>
                <a:off x="4794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16</a:t>
                </a:r>
              </a:p>
            </p:txBody>
          </p:sp>
          <p:sp>
            <p:nvSpPr>
              <p:cNvPr id="60450" name="Oval 266"/>
              <p:cNvSpPr>
                <a:spLocks noChangeArrowheads="1"/>
              </p:cNvSpPr>
              <p:nvPr/>
            </p:nvSpPr>
            <p:spPr bwMode="auto">
              <a:xfrm>
                <a:off x="4513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3</a:t>
                </a:r>
              </a:p>
            </p:txBody>
          </p:sp>
          <p:sp>
            <p:nvSpPr>
              <p:cNvPr id="60451" name="Line 267"/>
              <p:cNvSpPr>
                <a:spLocks noChangeShapeType="1"/>
              </p:cNvSpPr>
              <p:nvPr/>
            </p:nvSpPr>
            <p:spPr bwMode="auto">
              <a:xfrm flipH="1">
                <a:off x="4608" y="1573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452" name="Line 268"/>
              <p:cNvSpPr>
                <a:spLocks noChangeShapeType="1"/>
              </p:cNvSpPr>
              <p:nvPr/>
            </p:nvSpPr>
            <p:spPr bwMode="auto">
              <a:xfrm flipH="1" flipV="1">
                <a:off x="4781" y="1570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453" name="Oval 269"/>
              <p:cNvSpPr>
                <a:spLocks noChangeArrowheads="1"/>
              </p:cNvSpPr>
              <p:nvPr/>
            </p:nvSpPr>
            <p:spPr bwMode="auto">
              <a:xfrm>
                <a:off x="5366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44</a:t>
                </a:r>
              </a:p>
            </p:txBody>
          </p:sp>
          <p:sp>
            <p:nvSpPr>
              <p:cNvPr id="60454" name="Oval 270"/>
              <p:cNvSpPr>
                <a:spLocks noChangeArrowheads="1"/>
              </p:cNvSpPr>
              <p:nvPr/>
            </p:nvSpPr>
            <p:spPr bwMode="auto">
              <a:xfrm>
                <a:off x="5085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20</a:t>
                </a:r>
              </a:p>
            </p:txBody>
          </p:sp>
          <p:sp>
            <p:nvSpPr>
              <p:cNvPr id="60455" name="Line 271"/>
              <p:cNvSpPr>
                <a:spLocks noChangeShapeType="1"/>
              </p:cNvSpPr>
              <p:nvPr/>
            </p:nvSpPr>
            <p:spPr bwMode="auto">
              <a:xfrm flipH="1">
                <a:off x="5180" y="1573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456" name="Line 272"/>
              <p:cNvSpPr>
                <a:spLocks noChangeShapeType="1"/>
              </p:cNvSpPr>
              <p:nvPr/>
            </p:nvSpPr>
            <p:spPr bwMode="auto">
              <a:xfrm flipH="1" flipV="1">
                <a:off x="5353" y="1570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60425" name="Text Box 273"/>
            <p:cNvSpPr txBox="1">
              <a:spLocks noChangeArrowheads="1"/>
            </p:cNvSpPr>
            <p:nvPr/>
          </p:nvSpPr>
          <p:spPr bwMode="auto">
            <a:xfrm>
              <a:off x="5305" y="1888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min</a:t>
              </a:r>
            </a:p>
          </p:txBody>
        </p:sp>
        <p:sp>
          <p:nvSpPr>
            <p:cNvPr id="60426" name="Text Box 274"/>
            <p:cNvSpPr txBox="1">
              <a:spLocks noChangeArrowheads="1"/>
            </p:cNvSpPr>
            <p:nvPr/>
          </p:nvSpPr>
          <p:spPr bwMode="auto">
            <a:xfrm>
              <a:off x="5066" y="1505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max</a:t>
              </a:r>
            </a:p>
          </p:txBody>
        </p:sp>
        <p:sp>
          <p:nvSpPr>
            <p:cNvPr id="60427" name="Text Box 275"/>
            <p:cNvSpPr txBox="1">
              <a:spLocks noChangeArrowheads="1"/>
            </p:cNvSpPr>
            <p:nvPr/>
          </p:nvSpPr>
          <p:spPr bwMode="auto">
            <a:xfrm>
              <a:off x="4768" y="1233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62467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62468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EAFD263-2E24-4E9A-9054-3213C9040A07}" type="slidenum">
              <a:rPr lang="es-ES_tradnl"/>
              <a:pPr/>
              <a:t>27</a:t>
            </a:fld>
            <a:endParaRPr lang="es-ES_tradnl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715375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¿Cuáles son las propiedades de un minmaxheap?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3898900" cy="4137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smtClean="0"/>
              <a:t>Propiedades:</a:t>
            </a:r>
          </a:p>
          <a:p>
            <a:pPr lvl="1">
              <a:lnSpc>
                <a:spcPct val="80000"/>
              </a:lnSpc>
            </a:pPr>
            <a:endParaRPr lang="es-ES" sz="1800" smtClean="0"/>
          </a:p>
          <a:p>
            <a:pPr lvl="1">
              <a:lnSpc>
                <a:spcPct val="80000"/>
              </a:lnSpc>
            </a:pPr>
            <a:r>
              <a:rPr lang="es-ES" sz="1800" smtClean="0"/>
              <a:t>¿El raíz es el nodo menor de todos?</a:t>
            </a:r>
          </a:p>
          <a:p>
            <a:pPr lvl="1">
              <a:lnSpc>
                <a:spcPct val="80000"/>
              </a:lnSpc>
            </a:pPr>
            <a:endParaRPr lang="es-ES" sz="1800" smtClean="0"/>
          </a:p>
          <a:p>
            <a:pPr lvl="1">
              <a:lnSpc>
                <a:spcPct val="80000"/>
              </a:lnSpc>
            </a:pPr>
            <a:r>
              <a:rPr lang="es-ES" sz="1800" smtClean="0"/>
              <a:t>¿Es cierto que cada nodo de nivel par i tiene mayor clave que todos los nodos de nivel i+2?</a:t>
            </a:r>
          </a:p>
          <a:p>
            <a:pPr lvl="1">
              <a:lnSpc>
                <a:spcPct val="80000"/>
              </a:lnSpc>
            </a:pPr>
            <a:endParaRPr lang="es-ES" sz="1800" smtClean="0"/>
          </a:p>
          <a:p>
            <a:pPr lvl="1">
              <a:lnSpc>
                <a:spcPct val="80000"/>
              </a:lnSpc>
            </a:pPr>
            <a:r>
              <a:rPr lang="es-ES" sz="1800" smtClean="0"/>
              <a:t>¿Es cierto que cada nodo de nivel impar i tiene menor clave que todos los nodos de nivel i+2?</a:t>
            </a:r>
          </a:p>
          <a:p>
            <a:pPr lvl="1">
              <a:lnSpc>
                <a:spcPct val="80000"/>
              </a:lnSpc>
            </a:pPr>
            <a:endParaRPr lang="es-ES" sz="1800" smtClean="0"/>
          </a:p>
        </p:txBody>
      </p:sp>
      <p:grpSp>
        <p:nvGrpSpPr>
          <p:cNvPr id="62471" name="Group 22"/>
          <p:cNvGrpSpPr>
            <a:grpSpLocks/>
          </p:cNvGrpSpPr>
          <p:nvPr/>
        </p:nvGrpSpPr>
        <p:grpSpPr bwMode="auto">
          <a:xfrm>
            <a:off x="5003800" y="2081213"/>
            <a:ext cx="4075113" cy="1995487"/>
            <a:chOff x="3152" y="1117"/>
            <a:chExt cx="2567" cy="1257"/>
          </a:xfrm>
        </p:grpSpPr>
        <p:grpSp>
          <p:nvGrpSpPr>
            <p:cNvPr id="62472" name="Group 23"/>
            <p:cNvGrpSpPr>
              <a:grpSpLocks/>
            </p:cNvGrpSpPr>
            <p:nvPr/>
          </p:nvGrpSpPr>
          <p:grpSpPr bwMode="auto">
            <a:xfrm>
              <a:off x="3152" y="1117"/>
              <a:ext cx="2359" cy="1257"/>
              <a:chOff x="3515" y="935"/>
              <a:chExt cx="1996" cy="907"/>
            </a:xfrm>
          </p:grpSpPr>
          <p:sp>
            <p:nvSpPr>
              <p:cNvPr id="62476" name="Oval 24"/>
              <p:cNvSpPr>
                <a:spLocks noChangeArrowheads="1"/>
              </p:cNvSpPr>
              <p:nvPr/>
            </p:nvSpPr>
            <p:spPr bwMode="auto">
              <a:xfrm>
                <a:off x="4507" y="935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</a:t>
                </a:r>
              </a:p>
            </p:txBody>
          </p:sp>
          <p:sp>
            <p:nvSpPr>
              <p:cNvPr id="62477" name="Oval 25"/>
              <p:cNvSpPr>
                <a:spLocks noChangeArrowheads="1"/>
              </p:cNvSpPr>
              <p:nvPr/>
            </p:nvSpPr>
            <p:spPr bwMode="auto">
              <a:xfrm>
                <a:off x="4011" y="122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12</a:t>
                </a:r>
              </a:p>
            </p:txBody>
          </p:sp>
          <p:sp>
            <p:nvSpPr>
              <p:cNvPr id="62478" name="Oval 26"/>
              <p:cNvSpPr>
                <a:spLocks noChangeArrowheads="1"/>
              </p:cNvSpPr>
              <p:nvPr/>
            </p:nvSpPr>
            <p:spPr bwMode="auto">
              <a:xfrm>
                <a:off x="3688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</a:t>
                </a:r>
              </a:p>
            </p:txBody>
          </p:sp>
          <p:sp>
            <p:nvSpPr>
              <p:cNvPr id="62479" name="Oval 27"/>
              <p:cNvSpPr>
                <a:spLocks noChangeArrowheads="1"/>
              </p:cNvSpPr>
              <p:nvPr/>
            </p:nvSpPr>
            <p:spPr bwMode="auto">
              <a:xfrm>
                <a:off x="4143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3</a:t>
                </a:r>
              </a:p>
            </p:txBody>
          </p:sp>
          <p:sp>
            <p:nvSpPr>
              <p:cNvPr id="62480" name="Oval 28"/>
              <p:cNvSpPr>
                <a:spLocks noChangeArrowheads="1"/>
              </p:cNvSpPr>
              <p:nvPr/>
            </p:nvSpPr>
            <p:spPr bwMode="auto">
              <a:xfrm>
                <a:off x="5009" y="122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46</a:t>
                </a:r>
              </a:p>
            </p:txBody>
          </p:sp>
          <p:sp>
            <p:nvSpPr>
              <p:cNvPr id="62481" name="Oval 29"/>
              <p:cNvSpPr>
                <a:spLocks noChangeArrowheads="1"/>
              </p:cNvSpPr>
              <p:nvPr/>
            </p:nvSpPr>
            <p:spPr bwMode="auto">
              <a:xfrm>
                <a:off x="5239" y="1480"/>
                <a:ext cx="146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200"/>
                  <a:t>18</a:t>
                </a:r>
              </a:p>
            </p:txBody>
          </p:sp>
          <p:sp>
            <p:nvSpPr>
              <p:cNvPr id="62482" name="Oval 30"/>
              <p:cNvSpPr>
                <a:spLocks noChangeArrowheads="1"/>
              </p:cNvSpPr>
              <p:nvPr/>
            </p:nvSpPr>
            <p:spPr bwMode="auto">
              <a:xfrm>
                <a:off x="4664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200"/>
                  <a:t>2</a:t>
                </a:r>
              </a:p>
            </p:txBody>
          </p:sp>
          <p:sp>
            <p:nvSpPr>
              <p:cNvPr id="62483" name="Oval 31"/>
              <p:cNvSpPr>
                <a:spLocks noChangeArrowheads="1"/>
              </p:cNvSpPr>
              <p:nvPr/>
            </p:nvSpPr>
            <p:spPr bwMode="auto">
              <a:xfrm>
                <a:off x="3796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9</a:t>
                </a:r>
              </a:p>
            </p:txBody>
          </p:sp>
          <p:sp>
            <p:nvSpPr>
              <p:cNvPr id="62484" name="Oval 32"/>
              <p:cNvSpPr>
                <a:spLocks noChangeArrowheads="1"/>
              </p:cNvSpPr>
              <p:nvPr/>
            </p:nvSpPr>
            <p:spPr bwMode="auto">
              <a:xfrm>
                <a:off x="3515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7</a:t>
                </a:r>
              </a:p>
            </p:txBody>
          </p:sp>
          <p:sp>
            <p:nvSpPr>
              <p:cNvPr id="62485" name="Line 33"/>
              <p:cNvSpPr>
                <a:spLocks noChangeShapeType="1"/>
              </p:cNvSpPr>
              <p:nvPr/>
            </p:nvSpPr>
            <p:spPr bwMode="auto">
              <a:xfrm flipV="1">
                <a:off x="4138" y="1029"/>
                <a:ext cx="376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486" name="Line 34"/>
              <p:cNvSpPr>
                <a:spLocks noChangeShapeType="1"/>
              </p:cNvSpPr>
              <p:nvPr/>
            </p:nvSpPr>
            <p:spPr bwMode="auto">
              <a:xfrm>
                <a:off x="4647" y="1029"/>
                <a:ext cx="368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487" name="Line 35"/>
              <p:cNvSpPr>
                <a:spLocks noChangeShapeType="1"/>
              </p:cNvSpPr>
              <p:nvPr/>
            </p:nvSpPr>
            <p:spPr bwMode="auto">
              <a:xfrm flipH="1">
                <a:off x="3833" y="1328"/>
                <a:ext cx="192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488" name="Line 36"/>
              <p:cNvSpPr>
                <a:spLocks noChangeShapeType="1"/>
              </p:cNvSpPr>
              <p:nvPr/>
            </p:nvSpPr>
            <p:spPr bwMode="auto">
              <a:xfrm flipH="1" flipV="1">
                <a:off x="4135" y="1329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489" name="Line 37"/>
              <p:cNvSpPr>
                <a:spLocks noChangeShapeType="1"/>
              </p:cNvSpPr>
              <p:nvPr/>
            </p:nvSpPr>
            <p:spPr bwMode="auto">
              <a:xfrm flipH="1">
                <a:off x="3610" y="1581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490" name="Line 38"/>
              <p:cNvSpPr>
                <a:spLocks noChangeShapeType="1"/>
              </p:cNvSpPr>
              <p:nvPr/>
            </p:nvSpPr>
            <p:spPr bwMode="auto">
              <a:xfrm flipH="1" flipV="1">
                <a:off x="3783" y="1578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491" name="Line 39"/>
              <p:cNvSpPr>
                <a:spLocks noChangeShapeType="1"/>
              </p:cNvSpPr>
              <p:nvPr/>
            </p:nvSpPr>
            <p:spPr bwMode="auto">
              <a:xfrm flipH="1" flipV="1">
                <a:off x="5137" y="1328"/>
                <a:ext cx="138" cy="1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492" name="Line 40"/>
              <p:cNvSpPr>
                <a:spLocks noChangeShapeType="1"/>
              </p:cNvSpPr>
              <p:nvPr/>
            </p:nvSpPr>
            <p:spPr bwMode="auto">
              <a:xfrm flipH="1">
                <a:off x="4740" y="1344"/>
                <a:ext cx="27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493" name="Oval 41"/>
              <p:cNvSpPr>
                <a:spLocks noChangeArrowheads="1"/>
              </p:cNvSpPr>
              <p:nvPr/>
            </p:nvSpPr>
            <p:spPr bwMode="auto">
              <a:xfrm>
                <a:off x="4277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10</a:t>
                </a:r>
              </a:p>
            </p:txBody>
          </p:sp>
          <p:sp>
            <p:nvSpPr>
              <p:cNvPr id="62494" name="Oval 42"/>
              <p:cNvSpPr>
                <a:spLocks noChangeArrowheads="1"/>
              </p:cNvSpPr>
              <p:nvPr/>
            </p:nvSpPr>
            <p:spPr bwMode="auto">
              <a:xfrm>
                <a:off x="4034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5</a:t>
                </a:r>
              </a:p>
            </p:txBody>
          </p:sp>
          <p:sp>
            <p:nvSpPr>
              <p:cNvPr id="62495" name="Line 43"/>
              <p:cNvSpPr>
                <a:spLocks noChangeShapeType="1"/>
              </p:cNvSpPr>
              <p:nvPr/>
            </p:nvSpPr>
            <p:spPr bwMode="auto">
              <a:xfrm flipH="1">
                <a:off x="4111" y="1581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496" name="Line 44"/>
              <p:cNvSpPr>
                <a:spLocks noChangeShapeType="1"/>
              </p:cNvSpPr>
              <p:nvPr/>
            </p:nvSpPr>
            <p:spPr bwMode="auto">
              <a:xfrm flipH="1" flipV="1">
                <a:off x="4264" y="1578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497" name="Oval 45"/>
              <p:cNvSpPr>
                <a:spLocks noChangeArrowheads="1"/>
              </p:cNvSpPr>
              <p:nvPr/>
            </p:nvSpPr>
            <p:spPr bwMode="auto">
              <a:xfrm>
                <a:off x="4794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16</a:t>
                </a:r>
              </a:p>
            </p:txBody>
          </p:sp>
          <p:sp>
            <p:nvSpPr>
              <p:cNvPr id="62498" name="Oval 46"/>
              <p:cNvSpPr>
                <a:spLocks noChangeArrowheads="1"/>
              </p:cNvSpPr>
              <p:nvPr/>
            </p:nvSpPr>
            <p:spPr bwMode="auto">
              <a:xfrm>
                <a:off x="4513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3</a:t>
                </a:r>
              </a:p>
            </p:txBody>
          </p:sp>
          <p:sp>
            <p:nvSpPr>
              <p:cNvPr id="62499" name="Line 47"/>
              <p:cNvSpPr>
                <a:spLocks noChangeShapeType="1"/>
              </p:cNvSpPr>
              <p:nvPr/>
            </p:nvSpPr>
            <p:spPr bwMode="auto">
              <a:xfrm flipH="1">
                <a:off x="4608" y="1573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500" name="Line 48"/>
              <p:cNvSpPr>
                <a:spLocks noChangeShapeType="1"/>
              </p:cNvSpPr>
              <p:nvPr/>
            </p:nvSpPr>
            <p:spPr bwMode="auto">
              <a:xfrm flipH="1" flipV="1">
                <a:off x="4781" y="1570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501" name="Oval 49"/>
              <p:cNvSpPr>
                <a:spLocks noChangeArrowheads="1"/>
              </p:cNvSpPr>
              <p:nvPr/>
            </p:nvSpPr>
            <p:spPr bwMode="auto">
              <a:xfrm>
                <a:off x="5366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44</a:t>
                </a:r>
              </a:p>
            </p:txBody>
          </p:sp>
          <p:sp>
            <p:nvSpPr>
              <p:cNvPr id="62502" name="Oval 50"/>
              <p:cNvSpPr>
                <a:spLocks noChangeArrowheads="1"/>
              </p:cNvSpPr>
              <p:nvPr/>
            </p:nvSpPr>
            <p:spPr bwMode="auto">
              <a:xfrm>
                <a:off x="5085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20</a:t>
                </a:r>
              </a:p>
            </p:txBody>
          </p:sp>
          <p:sp>
            <p:nvSpPr>
              <p:cNvPr id="62503" name="Line 51"/>
              <p:cNvSpPr>
                <a:spLocks noChangeShapeType="1"/>
              </p:cNvSpPr>
              <p:nvPr/>
            </p:nvSpPr>
            <p:spPr bwMode="auto">
              <a:xfrm flipH="1">
                <a:off x="5180" y="1573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504" name="Line 52"/>
              <p:cNvSpPr>
                <a:spLocks noChangeShapeType="1"/>
              </p:cNvSpPr>
              <p:nvPr/>
            </p:nvSpPr>
            <p:spPr bwMode="auto">
              <a:xfrm flipH="1" flipV="1">
                <a:off x="5353" y="1570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62473" name="Text Box 53"/>
            <p:cNvSpPr txBox="1">
              <a:spLocks noChangeArrowheads="1"/>
            </p:cNvSpPr>
            <p:nvPr/>
          </p:nvSpPr>
          <p:spPr bwMode="auto">
            <a:xfrm>
              <a:off x="5305" y="1888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min</a:t>
              </a:r>
            </a:p>
          </p:txBody>
        </p:sp>
        <p:sp>
          <p:nvSpPr>
            <p:cNvPr id="62474" name="Text Box 54"/>
            <p:cNvSpPr txBox="1">
              <a:spLocks noChangeArrowheads="1"/>
            </p:cNvSpPr>
            <p:nvPr/>
          </p:nvSpPr>
          <p:spPr bwMode="auto">
            <a:xfrm>
              <a:off x="5066" y="1505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max</a:t>
              </a:r>
            </a:p>
          </p:txBody>
        </p:sp>
        <p:sp>
          <p:nvSpPr>
            <p:cNvPr id="62475" name="Text Box 55"/>
            <p:cNvSpPr txBox="1">
              <a:spLocks noChangeArrowheads="1"/>
            </p:cNvSpPr>
            <p:nvPr/>
          </p:nvSpPr>
          <p:spPr bwMode="auto">
            <a:xfrm>
              <a:off x="4768" y="1233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64515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64516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B656693-93A1-4D17-BD7D-86ED66CFD47F}" type="slidenum">
              <a:rPr lang="es-ES_tradnl"/>
              <a:pPr/>
              <a:t>28</a:t>
            </a:fld>
            <a:endParaRPr lang="es-ES_tradnl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diseñar el TDA que corresponde al árbol minmaxheap?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75163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600" smtClean="0"/>
              <a:t>ELEMENTOS: los elementos de un árbol minmaxheap son nodos. </a:t>
            </a:r>
          </a:p>
          <a:p>
            <a:pPr lvl="1">
              <a:lnSpc>
                <a:spcPct val="80000"/>
              </a:lnSpc>
            </a:pPr>
            <a:r>
              <a:rPr lang="es-ES" sz="1400" smtClean="0"/>
              <a:t>Cada nodo contiene datos (información) y una clave que determina su prioridad.</a:t>
            </a:r>
          </a:p>
          <a:p>
            <a:pPr>
              <a:lnSpc>
                <a:spcPct val="80000"/>
              </a:lnSpc>
            </a:pPr>
            <a:endParaRPr lang="es-ES" sz="1600" smtClean="0"/>
          </a:p>
          <a:p>
            <a:pPr>
              <a:lnSpc>
                <a:spcPct val="80000"/>
              </a:lnSpc>
            </a:pPr>
            <a:r>
              <a:rPr lang="es-ES" sz="1600" smtClean="0"/>
              <a:t>ESTRUCTURA: un árbol minmaxheap posee una estructura jerárquica (excepto el árbol vacío). </a:t>
            </a:r>
          </a:p>
          <a:p>
            <a:pPr lvl="1">
              <a:lnSpc>
                <a:spcPct val="80000"/>
              </a:lnSpc>
            </a:pPr>
            <a:endParaRPr lang="es-ES" sz="1400" smtClean="0"/>
          </a:p>
          <a:p>
            <a:pPr lvl="1">
              <a:lnSpc>
                <a:spcPct val="80000"/>
              </a:lnSpc>
            </a:pPr>
            <a:r>
              <a:rPr lang="es-ES" sz="1400" smtClean="0"/>
              <a:t>Cada nodo contiene un elemento de un conjunto ordenado de valores.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4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s-ES" sz="1400" smtClean="0"/>
              <a:t>Los nodos forman un árbol binario casi completo, tal que cada padre contiene un elemento de mayor/menor prioridad que sus hijos. </a:t>
            </a:r>
          </a:p>
          <a:p>
            <a:pPr lvl="1">
              <a:lnSpc>
                <a:spcPct val="80000"/>
              </a:lnSpc>
            </a:pPr>
            <a:endParaRPr lang="es-ES" sz="1400" smtClean="0"/>
          </a:p>
          <a:p>
            <a:pPr lvl="1">
              <a:lnSpc>
                <a:spcPct val="80000"/>
              </a:lnSpc>
            </a:pPr>
            <a:r>
              <a:rPr lang="es-ES" sz="1400" smtClean="0"/>
              <a:t>La relación de prioridad se puede establecer como mayor (menor) o mayor-igual (menor-igual) según el nivel del nodo.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5003800" y="2081213"/>
            <a:ext cx="4075113" cy="1995487"/>
            <a:chOff x="3152" y="1117"/>
            <a:chExt cx="2567" cy="1257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3152" y="1117"/>
              <a:ext cx="2359" cy="1257"/>
              <a:chOff x="3515" y="935"/>
              <a:chExt cx="1996" cy="907"/>
            </a:xfrm>
          </p:grpSpPr>
          <p:sp>
            <p:nvSpPr>
              <p:cNvPr id="64524" name="Oval 26"/>
              <p:cNvSpPr>
                <a:spLocks noChangeArrowheads="1"/>
              </p:cNvSpPr>
              <p:nvPr/>
            </p:nvSpPr>
            <p:spPr bwMode="auto">
              <a:xfrm>
                <a:off x="4507" y="935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</a:t>
                </a:r>
              </a:p>
            </p:txBody>
          </p:sp>
          <p:sp>
            <p:nvSpPr>
              <p:cNvPr id="64525" name="Oval 27"/>
              <p:cNvSpPr>
                <a:spLocks noChangeArrowheads="1"/>
              </p:cNvSpPr>
              <p:nvPr/>
            </p:nvSpPr>
            <p:spPr bwMode="auto">
              <a:xfrm>
                <a:off x="4011" y="122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12</a:t>
                </a:r>
              </a:p>
            </p:txBody>
          </p:sp>
          <p:sp>
            <p:nvSpPr>
              <p:cNvPr id="64526" name="Oval 28"/>
              <p:cNvSpPr>
                <a:spLocks noChangeArrowheads="1"/>
              </p:cNvSpPr>
              <p:nvPr/>
            </p:nvSpPr>
            <p:spPr bwMode="auto">
              <a:xfrm>
                <a:off x="3688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</a:t>
                </a:r>
              </a:p>
            </p:txBody>
          </p:sp>
          <p:sp>
            <p:nvSpPr>
              <p:cNvPr id="64527" name="Oval 29"/>
              <p:cNvSpPr>
                <a:spLocks noChangeArrowheads="1"/>
              </p:cNvSpPr>
              <p:nvPr/>
            </p:nvSpPr>
            <p:spPr bwMode="auto">
              <a:xfrm>
                <a:off x="4143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3</a:t>
                </a:r>
              </a:p>
            </p:txBody>
          </p:sp>
          <p:sp>
            <p:nvSpPr>
              <p:cNvPr id="64528" name="Oval 30"/>
              <p:cNvSpPr>
                <a:spLocks noChangeArrowheads="1"/>
              </p:cNvSpPr>
              <p:nvPr/>
            </p:nvSpPr>
            <p:spPr bwMode="auto">
              <a:xfrm>
                <a:off x="5009" y="122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46</a:t>
                </a:r>
              </a:p>
            </p:txBody>
          </p:sp>
          <p:sp>
            <p:nvSpPr>
              <p:cNvPr id="64529" name="Oval 31"/>
              <p:cNvSpPr>
                <a:spLocks noChangeArrowheads="1"/>
              </p:cNvSpPr>
              <p:nvPr/>
            </p:nvSpPr>
            <p:spPr bwMode="auto">
              <a:xfrm>
                <a:off x="5239" y="1480"/>
                <a:ext cx="146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200"/>
                  <a:t>18</a:t>
                </a:r>
              </a:p>
            </p:txBody>
          </p:sp>
          <p:sp>
            <p:nvSpPr>
              <p:cNvPr id="64530" name="Oval 32"/>
              <p:cNvSpPr>
                <a:spLocks noChangeArrowheads="1"/>
              </p:cNvSpPr>
              <p:nvPr/>
            </p:nvSpPr>
            <p:spPr bwMode="auto">
              <a:xfrm>
                <a:off x="4664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200"/>
                  <a:t>2</a:t>
                </a:r>
              </a:p>
            </p:txBody>
          </p:sp>
          <p:sp>
            <p:nvSpPr>
              <p:cNvPr id="64531" name="Oval 33"/>
              <p:cNvSpPr>
                <a:spLocks noChangeArrowheads="1"/>
              </p:cNvSpPr>
              <p:nvPr/>
            </p:nvSpPr>
            <p:spPr bwMode="auto">
              <a:xfrm>
                <a:off x="3796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9</a:t>
                </a:r>
              </a:p>
            </p:txBody>
          </p:sp>
          <p:sp>
            <p:nvSpPr>
              <p:cNvPr id="64532" name="Oval 34"/>
              <p:cNvSpPr>
                <a:spLocks noChangeArrowheads="1"/>
              </p:cNvSpPr>
              <p:nvPr/>
            </p:nvSpPr>
            <p:spPr bwMode="auto">
              <a:xfrm>
                <a:off x="3515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7</a:t>
                </a:r>
              </a:p>
            </p:txBody>
          </p:sp>
          <p:sp>
            <p:nvSpPr>
              <p:cNvPr id="64533" name="Line 35"/>
              <p:cNvSpPr>
                <a:spLocks noChangeShapeType="1"/>
              </p:cNvSpPr>
              <p:nvPr/>
            </p:nvSpPr>
            <p:spPr bwMode="auto">
              <a:xfrm flipV="1">
                <a:off x="4138" y="1029"/>
                <a:ext cx="376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534" name="Line 36"/>
              <p:cNvSpPr>
                <a:spLocks noChangeShapeType="1"/>
              </p:cNvSpPr>
              <p:nvPr/>
            </p:nvSpPr>
            <p:spPr bwMode="auto">
              <a:xfrm>
                <a:off x="4647" y="1029"/>
                <a:ext cx="368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535" name="Line 37"/>
              <p:cNvSpPr>
                <a:spLocks noChangeShapeType="1"/>
              </p:cNvSpPr>
              <p:nvPr/>
            </p:nvSpPr>
            <p:spPr bwMode="auto">
              <a:xfrm flipH="1">
                <a:off x="3833" y="1328"/>
                <a:ext cx="192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536" name="Line 38"/>
              <p:cNvSpPr>
                <a:spLocks noChangeShapeType="1"/>
              </p:cNvSpPr>
              <p:nvPr/>
            </p:nvSpPr>
            <p:spPr bwMode="auto">
              <a:xfrm flipH="1" flipV="1">
                <a:off x="4135" y="1329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537" name="Line 39"/>
              <p:cNvSpPr>
                <a:spLocks noChangeShapeType="1"/>
              </p:cNvSpPr>
              <p:nvPr/>
            </p:nvSpPr>
            <p:spPr bwMode="auto">
              <a:xfrm flipH="1">
                <a:off x="3610" y="1581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538" name="Line 40"/>
              <p:cNvSpPr>
                <a:spLocks noChangeShapeType="1"/>
              </p:cNvSpPr>
              <p:nvPr/>
            </p:nvSpPr>
            <p:spPr bwMode="auto">
              <a:xfrm flipH="1" flipV="1">
                <a:off x="3783" y="1578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539" name="Line 41"/>
              <p:cNvSpPr>
                <a:spLocks noChangeShapeType="1"/>
              </p:cNvSpPr>
              <p:nvPr/>
            </p:nvSpPr>
            <p:spPr bwMode="auto">
              <a:xfrm flipH="1" flipV="1">
                <a:off x="5137" y="1328"/>
                <a:ext cx="138" cy="1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540" name="Line 42"/>
              <p:cNvSpPr>
                <a:spLocks noChangeShapeType="1"/>
              </p:cNvSpPr>
              <p:nvPr/>
            </p:nvSpPr>
            <p:spPr bwMode="auto">
              <a:xfrm flipH="1">
                <a:off x="4740" y="1344"/>
                <a:ext cx="27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541" name="Oval 43"/>
              <p:cNvSpPr>
                <a:spLocks noChangeArrowheads="1"/>
              </p:cNvSpPr>
              <p:nvPr/>
            </p:nvSpPr>
            <p:spPr bwMode="auto">
              <a:xfrm>
                <a:off x="4277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10</a:t>
                </a:r>
              </a:p>
            </p:txBody>
          </p:sp>
          <p:sp>
            <p:nvSpPr>
              <p:cNvPr id="64542" name="Oval 44"/>
              <p:cNvSpPr>
                <a:spLocks noChangeArrowheads="1"/>
              </p:cNvSpPr>
              <p:nvPr/>
            </p:nvSpPr>
            <p:spPr bwMode="auto">
              <a:xfrm>
                <a:off x="4034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5</a:t>
                </a:r>
              </a:p>
            </p:txBody>
          </p:sp>
          <p:sp>
            <p:nvSpPr>
              <p:cNvPr id="64543" name="Line 45"/>
              <p:cNvSpPr>
                <a:spLocks noChangeShapeType="1"/>
              </p:cNvSpPr>
              <p:nvPr/>
            </p:nvSpPr>
            <p:spPr bwMode="auto">
              <a:xfrm flipH="1">
                <a:off x="4111" y="1581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544" name="Line 46"/>
              <p:cNvSpPr>
                <a:spLocks noChangeShapeType="1"/>
              </p:cNvSpPr>
              <p:nvPr/>
            </p:nvSpPr>
            <p:spPr bwMode="auto">
              <a:xfrm flipH="1" flipV="1">
                <a:off x="4264" y="1578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545" name="Oval 47"/>
              <p:cNvSpPr>
                <a:spLocks noChangeArrowheads="1"/>
              </p:cNvSpPr>
              <p:nvPr/>
            </p:nvSpPr>
            <p:spPr bwMode="auto">
              <a:xfrm>
                <a:off x="4794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16</a:t>
                </a:r>
              </a:p>
            </p:txBody>
          </p:sp>
          <p:sp>
            <p:nvSpPr>
              <p:cNvPr id="64546" name="Oval 48"/>
              <p:cNvSpPr>
                <a:spLocks noChangeArrowheads="1"/>
              </p:cNvSpPr>
              <p:nvPr/>
            </p:nvSpPr>
            <p:spPr bwMode="auto">
              <a:xfrm>
                <a:off x="4513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3</a:t>
                </a:r>
              </a:p>
            </p:txBody>
          </p:sp>
          <p:sp>
            <p:nvSpPr>
              <p:cNvPr id="64547" name="Line 49"/>
              <p:cNvSpPr>
                <a:spLocks noChangeShapeType="1"/>
              </p:cNvSpPr>
              <p:nvPr/>
            </p:nvSpPr>
            <p:spPr bwMode="auto">
              <a:xfrm flipH="1">
                <a:off x="4608" y="1573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548" name="Line 50"/>
              <p:cNvSpPr>
                <a:spLocks noChangeShapeType="1"/>
              </p:cNvSpPr>
              <p:nvPr/>
            </p:nvSpPr>
            <p:spPr bwMode="auto">
              <a:xfrm flipH="1" flipV="1">
                <a:off x="4781" y="1570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549" name="Oval 51"/>
              <p:cNvSpPr>
                <a:spLocks noChangeArrowheads="1"/>
              </p:cNvSpPr>
              <p:nvPr/>
            </p:nvSpPr>
            <p:spPr bwMode="auto">
              <a:xfrm>
                <a:off x="5366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44</a:t>
                </a:r>
              </a:p>
            </p:txBody>
          </p:sp>
          <p:sp>
            <p:nvSpPr>
              <p:cNvPr id="64550" name="Oval 52"/>
              <p:cNvSpPr>
                <a:spLocks noChangeArrowheads="1"/>
              </p:cNvSpPr>
              <p:nvPr/>
            </p:nvSpPr>
            <p:spPr bwMode="auto">
              <a:xfrm>
                <a:off x="5085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20</a:t>
                </a:r>
              </a:p>
            </p:txBody>
          </p:sp>
          <p:sp>
            <p:nvSpPr>
              <p:cNvPr id="64551" name="Line 53"/>
              <p:cNvSpPr>
                <a:spLocks noChangeShapeType="1"/>
              </p:cNvSpPr>
              <p:nvPr/>
            </p:nvSpPr>
            <p:spPr bwMode="auto">
              <a:xfrm flipH="1">
                <a:off x="5180" y="1573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552" name="Line 54"/>
              <p:cNvSpPr>
                <a:spLocks noChangeShapeType="1"/>
              </p:cNvSpPr>
              <p:nvPr/>
            </p:nvSpPr>
            <p:spPr bwMode="auto">
              <a:xfrm flipH="1" flipV="1">
                <a:off x="5353" y="1570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64521" name="Text Box 55"/>
            <p:cNvSpPr txBox="1">
              <a:spLocks noChangeArrowheads="1"/>
            </p:cNvSpPr>
            <p:nvPr/>
          </p:nvSpPr>
          <p:spPr bwMode="auto">
            <a:xfrm>
              <a:off x="5305" y="1888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min</a:t>
              </a:r>
            </a:p>
          </p:txBody>
        </p:sp>
        <p:sp>
          <p:nvSpPr>
            <p:cNvPr id="64522" name="Text Box 56"/>
            <p:cNvSpPr txBox="1">
              <a:spLocks noChangeArrowheads="1"/>
            </p:cNvSpPr>
            <p:nvPr/>
          </p:nvSpPr>
          <p:spPr bwMode="auto">
            <a:xfrm>
              <a:off x="5066" y="1505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max</a:t>
              </a:r>
            </a:p>
          </p:txBody>
        </p:sp>
        <p:sp>
          <p:nvSpPr>
            <p:cNvPr id="64523" name="Text Box 57"/>
            <p:cNvSpPr txBox="1">
              <a:spLocks noChangeArrowheads="1"/>
            </p:cNvSpPr>
            <p:nvPr/>
          </p:nvSpPr>
          <p:spPr bwMode="auto">
            <a:xfrm>
              <a:off x="4768" y="1233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66563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66564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ED90322-BDE1-4CEC-A973-77D6076A5B07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¿Cuáles son las operaciones básicas de un minmaxheap?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02138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600" smtClean="0"/>
              <a:t>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s-ES" sz="1400" smtClean="0"/>
              <a:t>Entrada: Ninguna o la capacidad del minmaxheap</a:t>
            </a:r>
          </a:p>
          <a:p>
            <a:pPr lvl="1">
              <a:lnSpc>
                <a:spcPct val="80000"/>
              </a:lnSpc>
            </a:pPr>
            <a:r>
              <a:rPr lang="es-ES" sz="1400" smtClean="0"/>
              <a:t>Salida: El árbol minmaxheap creado.</a:t>
            </a:r>
          </a:p>
          <a:p>
            <a:pPr lvl="1">
              <a:lnSpc>
                <a:spcPct val="80000"/>
              </a:lnSpc>
            </a:pPr>
            <a:r>
              <a:rPr lang="es-ES" sz="1400" smtClean="0"/>
              <a:t>Precondición: Ninguna</a:t>
            </a:r>
          </a:p>
          <a:p>
            <a:pPr lvl="1">
              <a:lnSpc>
                <a:spcPct val="80000"/>
              </a:lnSpc>
            </a:pPr>
            <a:r>
              <a:rPr lang="es-ES" sz="1400" smtClean="0"/>
              <a:t>Postcondición: El árbol minmaxheap creado sin elementos.</a:t>
            </a:r>
          </a:p>
          <a:p>
            <a:pPr lvl="1">
              <a:lnSpc>
                <a:spcPct val="80000"/>
              </a:lnSpc>
            </a:pPr>
            <a:endParaRPr lang="es-ES" sz="1400" smtClean="0"/>
          </a:p>
          <a:p>
            <a:pPr>
              <a:lnSpc>
                <a:spcPct val="80000"/>
              </a:lnSpc>
            </a:pPr>
            <a:r>
              <a:rPr lang="es-ES" sz="1600" smtClean="0"/>
              <a:t>CONVERTMINMAXHEAP </a:t>
            </a:r>
          </a:p>
          <a:p>
            <a:pPr>
              <a:lnSpc>
                <a:spcPct val="80000"/>
              </a:lnSpc>
            </a:pPr>
            <a:endParaRPr lang="es-ES" sz="1600" smtClean="0"/>
          </a:p>
          <a:p>
            <a:pPr lvl="1">
              <a:lnSpc>
                <a:spcPct val="80000"/>
              </a:lnSpc>
            </a:pPr>
            <a:r>
              <a:rPr lang="es-ES" sz="1400" smtClean="0"/>
              <a:t>Entrada: Una lista de N elementos.</a:t>
            </a:r>
          </a:p>
          <a:p>
            <a:pPr lvl="1">
              <a:lnSpc>
                <a:spcPct val="80000"/>
              </a:lnSpc>
            </a:pPr>
            <a:r>
              <a:rPr lang="es-ES" sz="1400" smtClean="0"/>
              <a:t>Salida: El árbol minmaxheap de N elementos creado con base en la lista dada.</a:t>
            </a:r>
          </a:p>
          <a:p>
            <a:pPr lvl="1">
              <a:lnSpc>
                <a:spcPct val="80000"/>
              </a:lnSpc>
            </a:pPr>
            <a:r>
              <a:rPr lang="es-ES" sz="1400" smtClean="0"/>
              <a:t>Precondición: Ninguna.</a:t>
            </a:r>
          </a:p>
          <a:p>
            <a:pPr lvl="1">
              <a:lnSpc>
                <a:spcPct val="80000"/>
              </a:lnSpc>
            </a:pPr>
            <a:r>
              <a:rPr lang="es-ES" sz="1400" smtClean="0"/>
              <a:t>Postcondición: El árbol minmaxheap de N elementos creado.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1400" smtClean="0"/>
          </a:p>
          <a:p>
            <a:pPr lvl="1">
              <a:lnSpc>
                <a:spcPct val="80000"/>
              </a:lnSpc>
            </a:pPr>
            <a:endParaRPr lang="es-ES" sz="1400" smtClean="0"/>
          </a:p>
        </p:txBody>
      </p:sp>
      <p:grpSp>
        <p:nvGrpSpPr>
          <p:cNvPr id="66567" name="Group 41"/>
          <p:cNvGrpSpPr>
            <a:grpSpLocks/>
          </p:cNvGrpSpPr>
          <p:nvPr/>
        </p:nvGrpSpPr>
        <p:grpSpPr bwMode="auto">
          <a:xfrm>
            <a:off x="5003800" y="2081213"/>
            <a:ext cx="4075113" cy="1995487"/>
            <a:chOff x="3152" y="1117"/>
            <a:chExt cx="2567" cy="1257"/>
          </a:xfrm>
        </p:grpSpPr>
        <p:grpSp>
          <p:nvGrpSpPr>
            <p:cNvPr id="66568" name="Group 42"/>
            <p:cNvGrpSpPr>
              <a:grpSpLocks/>
            </p:cNvGrpSpPr>
            <p:nvPr/>
          </p:nvGrpSpPr>
          <p:grpSpPr bwMode="auto">
            <a:xfrm>
              <a:off x="3152" y="1117"/>
              <a:ext cx="2359" cy="1257"/>
              <a:chOff x="3515" y="935"/>
              <a:chExt cx="1996" cy="907"/>
            </a:xfrm>
          </p:grpSpPr>
          <p:sp>
            <p:nvSpPr>
              <p:cNvPr id="66572" name="Oval 43"/>
              <p:cNvSpPr>
                <a:spLocks noChangeArrowheads="1"/>
              </p:cNvSpPr>
              <p:nvPr/>
            </p:nvSpPr>
            <p:spPr bwMode="auto">
              <a:xfrm>
                <a:off x="4507" y="935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</a:t>
                </a:r>
              </a:p>
            </p:txBody>
          </p:sp>
          <p:sp>
            <p:nvSpPr>
              <p:cNvPr id="66573" name="Oval 44"/>
              <p:cNvSpPr>
                <a:spLocks noChangeArrowheads="1"/>
              </p:cNvSpPr>
              <p:nvPr/>
            </p:nvSpPr>
            <p:spPr bwMode="auto">
              <a:xfrm>
                <a:off x="4011" y="122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12</a:t>
                </a:r>
              </a:p>
            </p:txBody>
          </p:sp>
          <p:sp>
            <p:nvSpPr>
              <p:cNvPr id="66574" name="Oval 45"/>
              <p:cNvSpPr>
                <a:spLocks noChangeArrowheads="1"/>
              </p:cNvSpPr>
              <p:nvPr/>
            </p:nvSpPr>
            <p:spPr bwMode="auto">
              <a:xfrm>
                <a:off x="3688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</a:t>
                </a:r>
              </a:p>
            </p:txBody>
          </p:sp>
          <p:sp>
            <p:nvSpPr>
              <p:cNvPr id="66575" name="Oval 46"/>
              <p:cNvSpPr>
                <a:spLocks noChangeArrowheads="1"/>
              </p:cNvSpPr>
              <p:nvPr/>
            </p:nvSpPr>
            <p:spPr bwMode="auto">
              <a:xfrm>
                <a:off x="4143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3</a:t>
                </a:r>
              </a:p>
            </p:txBody>
          </p:sp>
          <p:sp>
            <p:nvSpPr>
              <p:cNvPr id="66576" name="Oval 47"/>
              <p:cNvSpPr>
                <a:spLocks noChangeArrowheads="1"/>
              </p:cNvSpPr>
              <p:nvPr/>
            </p:nvSpPr>
            <p:spPr bwMode="auto">
              <a:xfrm>
                <a:off x="5009" y="122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46</a:t>
                </a:r>
              </a:p>
            </p:txBody>
          </p:sp>
          <p:sp>
            <p:nvSpPr>
              <p:cNvPr id="66577" name="Oval 48"/>
              <p:cNvSpPr>
                <a:spLocks noChangeArrowheads="1"/>
              </p:cNvSpPr>
              <p:nvPr/>
            </p:nvSpPr>
            <p:spPr bwMode="auto">
              <a:xfrm>
                <a:off x="5239" y="1480"/>
                <a:ext cx="146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200"/>
                  <a:t>18</a:t>
                </a:r>
              </a:p>
            </p:txBody>
          </p:sp>
          <p:sp>
            <p:nvSpPr>
              <p:cNvPr id="66578" name="Oval 49"/>
              <p:cNvSpPr>
                <a:spLocks noChangeArrowheads="1"/>
              </p:cNvSpPr>
              <p:nvPr/>
            </p:nvSpPr>
            <p:spPr bwMode="auto">
              <a:xfrm>
                <a:off x="4664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200"/>
                  <a:t>2</a:t>
                </a:r>
              </a:p>
            </p:txBody>
          </p:sp>
          <p:sp>
            <p:nvSpPr>
              <p:cNvPr id="66579" name="Oval 50"/>
              <p:cNvSpPr>
                <a:spLocks noChangeArrowheads="1"/>
              </p:cNvSpPr>
              <p:nvPr/>
            </p:nvSpPr>
            <p:spPr bwMode="auto">
              <a:xfrm>
                <a:off x="3796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9</a:t>
                </a:r>
              </a:p>
            </p:txBody>
          </p:sp>
          <p:sp>
            <p:nvSpPr>
              <p:cNvPr id="66580" name="Oval 51"/>
              <p:cNvSpPr>
                <a:spLocks noChangeArrowheads="1"/>
              </p:cNvSpPr>
              <p:nvPr/>
            </p:nvSpPr>
            <p:spPr bwMode="auto">
              <a:xfrm>
                <a:off x="3515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7</a:t>
                </a:r>
              </a:p>
            </p:txBody>
          </p:sp>
          <p:sp>
            <p:nvSpPr>
              <p:cNvPr id="66581" name="Line 52"/>
              <p:cNvSpPr>
                <a:spLocks noChangeShapeType="1"/>
              </p:cNvSpPr>
              <p:nvPr/>
            </p:nvSpPr>
            <p:spPr bwMode="auto">
              <a:xfrm flipV="1">
                <a:off x="4138" y="1029"/>
                <a:ext cx="376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582" name="Line 53"/>
              <p:cNvSpPr>
                <a:spLocks noChangeShapeType="1"/>
              </p:cNvSpPr>
              <p:nvPr/>
            </p:nvSpPr>
            <p:spPr bwMode="auto">
              <a:xfrm>
                <a:off x="4647" y="1029"/>
                <a:ext cx="368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583" name="Line 54"/>
              <p:cNvSpPr>
                <a:spLocks noChangeShapeType="1"/>
              </p:cNvSpPr>
              <p:nvPr/>
            </p:nvSpPr>
            <p:spPr bwMode="auto">
              <a:xfrm flipH="1">
                <a:off x="3833" y="1328"/>
                <a:ext cx="192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584" name="Line 55"/>
              <p:cNvSpPr>
                <a:spLocks noChangeShapeType="1"/>
              </p:cNvSpPr>
              <p:nvPr/>
            </p:nvSpPr>
            <p:spPr bwMode="auto">
              <a:xfrm flipH="1" flipV="1">
                <a:off x="4135" y="1329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585" name="Line 56"/>
              <p:cNvSpPr>
                <a:spLocks noChangeShapeType="1"/>
              </p:cNvSpPr>
              <p:nvPr/>
            </p:nvSpPr>
            <p:spPr bwMode="auto">
              <a:xfrm flipH="1">
                <a:off x="3610" y="1581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586" name="Line 57"/>
              <p:cNvSpPr>
                <a:spLocks noChangeShapeType="1"/>
              </p:cNvSpPr>
              <p:nvPr/>
            </p:nvSpPr>
            <p:spPr bwMode="auto">
              <a:xfrm flipH="1" flipV="1">
                <a:off x="3783" y="1578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587" name="Line 58"/>
              <p:cNvSpPr>
                <a:spLocks noChangeShapeType="1"/>
              </p:cNvSpPr>
              <p:nvPr/>
            </p:nvSpPr>
            <p:spPr bwMode="auto">
              <a:xfrm flipH="1" flipV="1">
                <a:off x="5137" y="1328"/>
                <a:ext cx="138" cy="1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588" name="Line 59"/>
              <p:cNvSpPr>
                <a:spLocks noChangeShapeType="1"/>
              </p:cNvSpPr>
              <p:nvPr/>
            </p:nvSpPr>
            <p:spPr bwMode="auto">
              <a:xfrm flipH="1">
                <a:off x="4740" y="1344"/>
                <a:ext cx="27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589" name="Oval 60"/>
              <p:cNvSpPr>
                <a:spLocks noChangeArrowheads="1"/>
              </p:cNvSpPr>
              <p:nvPr/>
            </p:nvSpPr>
            <p:spPr bwMode="auto">
              <a:xfrm>
                <a:off x="4277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10</a:t>
                </a:r>
              </a:p>
            </p:txBody>
          </p:sp>
          <p:sp>
            <p:nvSpPr>
              <p:cNvPr id="66590" name="Oval 61"/>
              <p:cNvSpPr>
                <a:spLocks noChangeArrowheads="1"/>
              </p:cNvSpPr>
              <p:nvPr/>
            </p:nvSpPr>
            <p:spPr bwMode="auto">
              <a:xfrm>
                <a:off x="4034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5</a:t>
                </a:r>
              </a:p>
            </p:txBody>
          </p:sp>
          <p:sp>
            <p:nvSpPr>
              <p:cNvPr id="66591" name="Line 62"/>
              <p:cNvSpPr>
                <a:spLocks noChangeShapeType="1"/>
              </p:cNvSpPr>
              <p:nvPr/>
            </p:nvSpPr>
            <p:spPr bwMode="auto">
              <a:xfrm flipH="1">
                <a:off x="4111" y="1581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592" name="Line 63"/>
              <p:cNvSpPr>
                <a:spLocks noChangeShapeType="1"/>
              </p:cNvSpPr>
              <p:nvPr/>
            </p:nvSpPr>
            <p:spPr bwMode="auto">
              <a:xfrm flipH="1" flipV="1">
                <a:off x="4264" y="1578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593" name="Oval 64"/>
              <p:cNvSpPr>
                <a:spLocks noChangeArrowheads="1"/>
              </p:cNvSpPr>
              <p:nvPr/>
            </p:nvSpPr>
            <p:spPr bwMode="auto">
              <a:xfrm>
                <a:off x="4794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16</a:t>
                </a:r>
              </a:p>
            </p:txBody>
          </p:sp>
          <p:sp>
            <p:nvSpPr>
              <p:cNvPr id="66594" name="Oval 65"/>
              <p:cNvSpPr>
                <a:spLocks noChangeArrowheads="1"/>
              </p:cNvSpPr>
              <p:nvPr/>
            </p:nvSpPr>
            <p:spPr bwMode="auto">
              <a:xfrm>
                <a:off x="4513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3</a:t>
                </a:r>
              </a:p>
            </p:txBody>
          </p:sp>
          <p:sp>
            <p:nvSpPr>
              <p:cNvPr id="66595" name="Line 66"/>
              <p:cNvSpPr>
                <a:spLocks noChangeShapeType="1"/>
              </p:cNvSpPr>
              <p:nvPr/>
            </p:nvSpPr>
            <p:spPr bwMode="auto">
              <a:xfrm flipH="1">
                <a:off x="4608" y="1573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596" name="Line 67"/>
              <p:cNvSpPr>
                <a:spLocks noChangeShapeType="1"/>
              </p:cNvSpPr>
              <p:nvPr/>
            </p:nvSpPr>
            <p:spPr bwMode="auto">
              <a:xfrm flipH="1" flipV="1">
                <a:off x="4781" y="1570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597" name="Oval 68"/>
              <p:cNvSpPr>
                <a:spLocks noChangeArrowheads="1"/>
              </p:cNvSpPr>
              <p:nvPr/>
            </p:nvSpPr>
            <p:spPr bwMode="auto">
              <a:xfrm>
                <a:off x="5366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44</a:t>
                </a:r>
              </a:p>
            </p:txBody>
          </p:sp>
          <p:sp>
            <p:nvSpPr>
              <p:cNvPr id="66598" name="Oval 69"/>
              <p:cNvSpPr>
                <a:spLocks noChangeArrowheads="1"/>
              </p:cNvSpPr>
              <p:nvPr/>
            </p:nvSpPr>
            <p:spPr bwMode="auto">
              <a:xfrm>
                <a:off x="5085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20</a:t>
                </a:r>
              </a:p>
            </p:txBody>
          </p:sp>
          <p:sp>
            <p:nvSpPr>
              <p:cNvPr id="66599" name="Line 70"/>
              <p:cNvSpPr>
                <a:spLocks noChangeShapeType="1"/>
              </p:cNvSpPr>
              <p:nvPr/>
            </p:nvSpPr>
            <p:spPr bwMode="auto">
              <a:xfrm flipH="1">
                <a:off x="5180" y="1573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600" name="Line 71"/>
              <p:cNvSpPr>
                <a:spLocks noChangeShapeType="1"/>
              </p:cNvSpPr>
              <p:nvPr/>
            </p:nvSpPr>
            <p:spPr bwMode="auto">
              <a:xfrm flipH="1" flipV="1">
                <a:off x="5353" y="1570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66569" name="Text Box 72"/>
            <p:cNvSpPr txBox="1">
              <a:spLocks noChangeArrowheads="1"/>
            </p:cNvSpPr>
            <p:nvPr/>
          </p:nvSpPr>
          <p:spPr bwMode="auto">
            <a:xfrm>
              <a:off x="5305" y="1888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min</a:t>
              </a:r>
            </a:p>
          </p:txBody>
        </p:sp>
        <p:sp>
          <p:nvSpPr>
            <p:cNvPr id="66570" name="Text Box 73"/>
            <p:cNvSpPr txBox="1">
              <a:spLocks noChangeArrowheads="1"/>
            </p:cNvSpPr>
            <p:nvPr/>
          </p:nvSpPr>
          <p:spPr bwMode="auto">
            <a:xfrm>
              <a:off x="5066" y="1505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max</a:t>
              </a:r>
            </a:p>
          </p:txBody>
        </p:sp>
        <p:sp>
          <p:nvSpPr>
            <p:cNvPr id="66571" name="Text Box 74"/>
            <p:cNvSpPr txBox="1">
              <a:spLocks noChangeArrowheads="1"/>
            </p:cNvSpPr>
            <p:nvPr/>
          </p:nvSpPr>
          <p:spPr bwMode="auto">
            <a:xfrm>
              <a:off x="4768" y="1233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1945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19460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C3C8201-8760-4F3E-929E-8397D9D3C8B4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_tradnl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</a:t>
            </a:r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Qué es un heap y por qué es útil?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600200"/>
            <a:ext cx="57150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000" smtClean="0"/>
              <a:t>Consideremos que hemos de gestionar: </a:t>
            </a:r>
          </a:p>
          <a:p>
            <a:pPr lvl="1">
              <a:lnSpc>
                <a:spcPct val="80000"/>
              </a:lnSpc>
            </a:pPr>
            <a:endParaRPr lang="es-ES" sz="1000" smtClean="0"/>
          </a:p>
          <a:p>
            <a:pPr lvl="1">
              <a:lnSpc>
                <a:spcPct val="80000"/>
              </a:lnSpc>
            </a:pPr>
            <a:r>
              <a:rPr lang="es-ES" sz="1000" smtClean="0"/>
              <a:t>Ejemplo 1: El alquiler de una máquina, un almacén, piso, </a:t>
            </a:r>
          </a:p>
          <a:p>
            <a:pPr lvl="1">
              <a:lnSpc>
                <a:spcPct val="80000"/>
              </a:lnSpc>
            </a:pPr>
            <a:endParaRPr lang="es-ES" sz="1000" smtClean="0"/>
          </a:p>
          <a:p>
            <a:pPr lvl="1">
              <a:lnSpc>
                <a:spcPct val="80000"/>
              </a:lnSpc>
            </a:pPr>
            <a:r>
              <a:rPr lang="es-ES" sz="1000" smtClean="0"/>
              <a:t>Ejemplo 2: Gestión de subastas</a:t>
            </a:r>
          </a:p>
          <a:p>
            <a:pPr lvl="1">
              <a:lnSpc>
                <a:spcPct val="80000"/>
              </a:lnSpc>
            </a:pPr>
            <a:endParaRPr lang="es-ES" sz="1000" smtClean="0"/>
          </a:p>
          <a:p>
            <a:pPr lvl="1">
              <a:lnSpc>
                <a:spcPct val="80000"/>
              </a:lnSpc>
            </a:pPr>
            <a:r>
              <a:rPr lang="es-ES" sz="1000" smtClean="0"/>
              <a:t>Ejemplo 3:  Organización de los procesos en una fábrica, (casa inteligente)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2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 smtClean="0"/>
              <a:t>Necesitamos una cola de prioridad: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cada dato ha de tener una única clave,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conjunto de datos ordenados por prioridad,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el primer elemento es de mayor prioridad de todos.</a:t>
            </a:r>
          </a:p>
          <a:p>
            <a:pPr lvl="1">
              <a:lnSpc>
                <a:spcPct val="80000"/>
              </a:lnSpc>
            </a:pPr>
            <a:endParaRPr lang="es-ES" sz="12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 smtClean="0"/>
              <a:t>Posibilidades de representar los datos ordenados: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Secuencia no ordenada: buscar O(n), insertar O(1)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Secuencia ordenada: buscar O(1), insertar </a:t>
            </a:r>
            <a:r>
              <a:rPr lang="es-ES" sz="1200" smtClean="0">
                <a:solidFill>
                  <a:srgbClr val="FF0000"/>
                </a:solidFill>
              </a:rPr>
              <a:t>O(n), </a:t>
            </a:r>
            <a:r>
              <a:rPr lang="es-ES" sz="1200" smtClean="0"/>
              <a:t>ordenar </a:t>
            </a:r>
            <a:r>
              <a:rPr lang="es-ES" sz="1200" smtClean="0">
                <a:solidFill>
                  <a:srgbClr val="FF0000"/>
                </a:solidFill>
              </a:rPr>
              <a:t>O(n log n)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Vector: buscar O(log n), insertar y borrar O(n)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ABB: si es balanceado O(log n), problemas de “desbalanceamiento”</a:t>
            </a:r>
          </a:p>
          <a:p>
            <a:pPr lvl="1">
              <a:lnSpc>
                <a:spcPct val="80000"/>
              </a:lnSpc>
            </a:pPr>
            <a:endParaRPr lang="es-ES" sz="1200" smtClean="0"/>
          </a:p>
          <a:p>
            <a:pPr>
              <a:lnSpc>
                <a:spcPct val="80000"/>
              </a:lnSpc>
            </a:pPr>
            <a:r>
              <a:rPr lang="es-ES" sz="1400" smtClean="0"/>
              <a:t>¿Podemos encontrar una representación tal que tanto la búsqueda como la inserción y el balanceado tengan un coste O(log n)? 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(No olvidemos log(1.000.000)=20)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Será una combinación de árboles binarios y representación lineal?</a:t>
            </a:r>
          </a:p>
        </p:txBody>
      </p:sp>
      <p:sp>
        <p:nvSpPr>
          <p:cNvPr id="19463" name="Rectangle 79"/>
          <p:cNvSpPr>
            <a:spLocks noChangeArrowheads="1"/>
          </p:cNvSpPr>
          <p:nvPr/>
        </p:nvSpPr>
        <p:spPr bwMode="auto">
          <a:xfrm>
            <a:off x="5803900" y="5424488"/>
            <a:ext cx="144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s-ES_tradnl"/>
              <a:t>K</a:t>
            </a:r>
          </a:p>
        </p:txBody>
      </p:sp>
      <p:sp>
        <p:nvSpPr>
          <p:cNvPr id="19464" name="Rectangle 80"/>
          <p:cNvSpPr>
            <a:spLocks noChangeArrowheads="1"/>
          </p:cNvSpPr>
          <p:nvPr/>
        </p:nvSpPr>
        <p:spPr bwMode="auto">
          <a:xfrm>
            <a:off x="6110288" y="5424488"/>
            <a:ext cx="14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s-ES_tradnl"/>
              <a:t>L</a:t>
            </a:r>
          </a:p>
        </p:txBody>
      </p:sp>
      <p:sp>
        <p:nvSpPr>
          <p:cNvPr id="19465" name="Rectangle 88"/>
          <p:cNvSpPr>
            <a:spLocks noChangeArrowheads="1"/>
          </p:cNvSpPr>
          <p:nvPr/>
        </p:nvSpPr>
        <p:spPr bwMode="auto">
          <a:xfrm>
            <a:off x="6310313" y="5307013"/>
            <a:ext cx="427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endParaRPr lang="es-ES"/>
          </a:p>
        </p:txBody>
      </p:sp>
      <p:grpSp>
        <p:nvGrpSpPr>
          <p:cNvPr id="19466" name="Group 92"/>
          <p:cNvGrpSpPr>
            <a:grpSpLocks/>
          </p:cNvGrpSpPr>
          <p:nvPr/>
        </p:nvGrpSpPr>
        <p:grpSpPr bwMode="auto">
          <a:xfrm>
            <a:off x="5651500" y="3357563"/>
            <a:ext cx="2916238" cy="619125"/>
            <a:chOff x="567" y="2659"/>
            <a:chExt cx="4581" cy="1180"/>
          </a:xfrm>
        </p:grpSpPr>
        <p:grpSp>
          <p:nvGrpSpPr>
            <p:cNvPr id="19518" name="Group 93"/>
            <p:cNvGrpSpPr>
              <a:grpSpLocks/>
            </p:cNvGrpSpPr>
            <p:nvPr/>
          </p:nvGrpSpPr>
          <p:grpSpPr bwMode="auto">
            <a:xfrm>
              <a:off x="567" y="2659"/>
              <a:ext cx="4581" cy="1180"/>
              <a:chOff x="567" y="2886"/>
              <a:chExt cx="4581" cy="1180"/>
            </a:xfrm>
          </p:grpSpPr>
          <p:grpSp>
            <p:nvGrpSpPr>
              <p:cNvPr id="19521" name="Group 94"/>
              <p:cNvGrpSpPr>
                <a:grpSpLocks/>
              </p:cNvGrpSpPr>
              <p:nvPr/>
            </p:nvGrpSpPr>
            <p:grpSpPr bwMode="auto">
              <a:xfrm>
                <a:off x="839" y="3067"/>
                <a:ext cx="1179" cy="465"/>
                <a:chOff x="703" y="3566"/>
                <a:chExt cx="1179" cy="465"/>
              </a:xfrm>
            </p:grpSpPr>
            <p:grpSp>
              <p:nvGrpSpPr>
                <p:cNvPr id="19550" name="Group 95"/>
                <p:cNvGrpSpPr>
                  <a:grpSpLocks/>
                </p:cNvGrpSpPr>
                <p:nvPr/>
              </p:nvGrpSpPr>
              <p:grpSpPr bwMode="auto">
                <a:xfrm>
                  <a:off x="703" y="3566"/>
                  <a:ext cx="771" cy="465"/>
                  <a:chOff x="703" y="3566"/>
                  <a:chExt cx="771" cy="465"/>
                </a:xfrm>
              </p:grpSpPr>
              <p:grpSp>
                <p:nvGrpSpPr>
                  <p:cNvPr id="19552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703" y="3566"/>
                    <a:ext cx="771" cy="227"/>
                    <a:chOff x="703" y="3566"/>
                    <a:chExt cx="771" cy="227"/>
                  </a:xfrm>
                </p:grpSpPr>
                <p:sp>
                  <p:nvSpPr>
                    <p:cNvPr id="136289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3" y="3567"/>
                      <a:ext cx="409" cy="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s-ES">
                        <a:latin typeface="Verdana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9555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3566"/>
                      <a:ext cx="363" cy="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595959"/>
                        </a:gs>
                        <a:gs pos="50000">
                          <a:srgbClr val="C0C0C0"/>
                        </a:gs>
                        <a:gs pos="100000">
                          <a:srgbClr val="595959"/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9553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8" y="3709"/>
                    <a:ext cx="367" cy="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sz="500"/>
                      <a:t>Q</a:t>
                    </a:r>
                  </a:p>
                </p:txBody>
              </p:sp>
            </p:grpSp>
            <p:sp>
              <p:nvSpPr>
                <p:cNvPr id="19551" name="Line 100"/>
                <p:cNvSpPr>
                  <a:spLocks noChangeShapeType="1"/>
                </p:cNvSpPr>
                <p:nvPr/>
              </p:nvSpPr>
              <p:spPr bwMode="auto">
                <a:xfrm>
                  <a:off x="1383" y="3702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9522" name="Group 101"/>
              <p:cNvGrpSpPr>
                <a:grpSpLocks/>
              </p:cNvGrpSpPr>
              <p:nvPr/>
            </p:nvGrpSpPr>
            <p:grpSpPr bwMode="auto">
              <a:xfrm>
                <a:off x="2018" y="3058"/>
                <a:ext cx="771" cy="464"/>
                <a:chOff x="703" y="3566"/>
                <a:chExt cx="771" cy="464"/>
              </a:xfrm>
            </p:grpSpPr>
            <p:grpSp>
              <p:nvGrpSpPr>
                <p:cNvPr id="19546" name="Group 102"/>
                <p:cNvGrpSpPr>
                  <a:grpSpLocks/>
                </p:cNvGrpSpPr>
                <p:nvPr/>
              </p:nvGrpSpPr>
              <p:grpSpPr bwMode="auto">
                <a:xfrm>
                  <a:off x="703" y="3566"/>
                  <a:ext cx="771" cy="227"/>
                  <a:chOff x="703" y="3566"/>
                  <a:chExt cx="771" cy="227"/>
                </a:xfrm>
              </p:grpSpPr>
              <p:sp>
                <p:nvSpPr>
                  <p:cNvPr id="136295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3566"/>
                    <a:ext cx="409" cy="22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s-ES">
                      <a:latin typeface="Verdana" pitchFamily="34" charset="0"/>
                      <a:ea typeface="+mn-ea"/>
                    </a:endParaRPr>
                  </a:p>
                </p:txBody>
              </p:sp>
              <p:sp>
                <p:nvSpPr>
                  <p:cNvPr id="19549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3566"/>
                    <a:ext cx="363" cy="22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595959"/>
                      </a:gs>
                      <a:gs pos="50000">
                        <a:srgbClr val="C0C0C0"/>
                      </a:gs>
                      <a:gs pos="100000">
                        <a:srgbClr val="595959"/>
                      </a:gs>
                    </a:gsLst>
                    <a:lin ang="54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954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775" y="3709"/>
                  <a:ext cx="360" cy="3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500"/>
                    <a:t>R</a:t>
                  </a:r>
                </a:p>
              </p:txBody>
            </p:sp>
          </p:grpSp>
          <p:sp>
            <p:nvSpPr>
              <p:cNvPr id="19523" name="Line 106"/>
              <p:cNvSpPr>
                <a:spLocks noChangeShapeType="1"/>
              </p:cNvSpPr>
              <p:nvPr/>
            </p:nvSpPr>
            <p:spPr bwMode="auto">
              <a:xfrm>
                <a:off x="2698" y="3194"/>
                <a:ext cx="1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9524" name="Group 107"/>
              <p:cNvGrpSpPr>
                <a:grpSpLocks/>
              </p:cNvGrpSpPr>
              <p:nvPr/>
            </p:nvGrpSpPr>
            <p:grpSpPr bwMode="auto">
              <a:xfrm>
                <a:off x="3197" y="3058"/>
                <a:ext cx="1179" cy="464"/>
                <a:chOff x="703" y="3566"/>
                <a:chExt cx="1179" cy="464"/>
              </a:xfrm>
            </p:grpSpPr>
            <p:grpSp>
              <p:nvGrpSpPr>
                <p:cNvPr id="19540" name="Group 108"/>
                <p:cNvGrpSpPr>
                  <a:grpSpLocks/>
                </p:cNvGrpSpPr>
                <p:nvPr/>
              </p:nvGrpSpPr>
              <p:grpSpPr bwMode="auto">
                <a:xfrm>
                  <a:off x="703" y="3566"/>
                  <a:ext cx="771" cy="464"/>
                  <a:chOff x="703" y="3566"/>
                  <a:chExt cx="771" cy="464"/>
                </a:xfrm>
              </p:grpSpPr>
              <p:grpSp>
                <p:nvGrpSpPr>
                  <p:cNvPr id="19542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703" y="3566"/>
                    <a:ext cx="771" cy="227"/>
                    <a:chOff x="703" y="3566"/>
                    <a:chExt cx="771" cy="227"/>
                  </a:xfrm>
                </p:grpSpPr>
                <p:sp>
                  <p:nvSpPr>
                    <p:cNvPr id="136302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4" y="3566"/>
                      <a:ext cx="409" cy="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s-ES">
                        <a:latin typeface="Verdana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9545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3566"/>
                      <a:ext cx="363" cy="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595959"/>
                        </a:gs>
                        <a:gs pos="50000">
                          <a:srgbClr val="C0C0C0"/>
                        </a:gs>
                        <a:gs pos="100000">
                          <a:srgbClr val="595959"/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9543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3" y="3709"/>
                    <a:ext cx="357" cy="3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sz="500"/>
                      <a:t>Z</a:t>
                    </a:r>
                  </a:p>
                </p:txBody>
              </p:sp>
            </p:grpSp>
            <p:sp>
              <p:nvSpPr>
                <p:cNvPr id="19541" name="Line 113"/>
                <p:cNvSpPr>
                  <a:spLocks noChangeShapeType="1"/>
                </p:cNvSpPr>
                <p:nvPr/>
              </p:nvSpPr>
              <p:spPr bwMode="auto">
                <a:xfrm>
                  <a:off x="1383" y="3702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9525" name="Group 114"/>
              <p:cNvGrpSpPr>
                <a:grpSpLocks/>
              </p:cNvGrpSpPr>
              <p:nvPr/>
            </p:nvGrpSpPr>
            <p:grpSpPr bwMode="auto">
              <a:xfrm>
                <a:off x="4377" y="3058"/>
                <a:ext cx="771" cy="464"/>
                <a:chOff x="4241" y="3557"/>
                <a:chExt cx="771" cy="464"/>
              </a:xfrm>
            </p:grpSpPr>
            <p:grpSp>
              <p:nvGrpSpPr>
                <p:cNvPr id="19534" name="Group 115"/>
                <p:cNvGrpSpPr>
                  <a:grpSpLocks/>
                </p:cNvGrpSpPr>
                <p:nvPr/>
              </p:nvGrpSpPr>
              <p:grpSpPr bwMode="auto">
                <a:xfrm>
                  <a:off x="4241" y="3557"/>
                  <a:ext cx="771" cy="464"/>
                  <a:chOff x="703" y="3566"/>
                  <a:chExt cx="771" cy="464"/>
                </a:xfrm>
              </p:grpSpPr>
              <p:grpSp>
                <p:nvGrpSpPr>
                  <p:cNvPr id="19536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703" y="3566"/>
                    <a:ext cx="771" cy="227"/>
                    <a:chOff x="703" y="3566"/>
                    <a:chExt cx="771" cy="227"/>
                  </a:xfrm>
                </p:grpSpPr>
                <p:sp>
                  <p:nvSpPr>
                    <p:cNvPr id="136309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3" y="3566"/>
                      <a:ext cx="409" cy="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s-ES">
                        <a:latin typeface="Verdana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9539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3566"/>
                      <a:ext cx="363" cy="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595959"/>
                        </a:gs>
                        <a:gs pos="50000">
                          <a:srgbClr val="C0C0C0"/>
                        </a:gs>
                        <a:gs pos="100000">
                          <a:srgbClr val="595959"/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9537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3" y="3709"/>
                    <a:ext cx="352" cy="3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sz="500"/>
                      <a:t>T</a:t>
                    </a:r>
                  </a:p>
                </p:txBody>
              </p:sp>
            </p:grpSp>
            <p:sp>
              <p:nvSpPr>
                <p:cNvPr id="19535" name="Line 120"/>
                <p:cNvSpPr>
                  <a:spLocks noChangeShapeType="1"/>
                </p:cNvSpPr>
                <p:nvPr/>
              </p:nvSpPr>
              <p:spPr bwMode="auto">
                <a:xfrm>
                  <a:off x="4649" y="3566"/>
                  <a:ext cx="363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9526" name="Line 121"/>
              <p:cNvSpPr>
                <a:spLocks noChangeShapeType="1"/>
              </p:cNvSpPr>
              <p:nvPr/>
            </p:nvSpPr>
            <p:spPr bwMode="auto">
              <a:xfrm>
                <a:off x="567" y="288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27" name="Line 122"/>
              <p:cNvSpPr>
                <a:spLocks noChangeShapeType="1"/>
              </p:cNvSpPr>
              <p:nvPr/>
            </p:nvSpPr>
            <p:spPr bwMode="auto">
              <a:xfrm>
                <a:off x="567" y="315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9528" name="Group 123"/>
              <p:cNvGrpSpPr>
                <a:grpSpLocks/>
              </p:cNvGrpSpPr>
              <p:nvPr/>
            </p:nvGrpSpPr>
            <p:grpSpPr bwMode="auto">
              <a:xfrm>
                <a:off x="2562" y="3602"/>
                <a:ext cx="771" cy="464"/>
                <a:chOff x="703" y="3566"/>
                <a:chExt cx="771" cy="464"/>
              </a:xfrm>
            </p:grpSpPr>
            <p:grpSp>
              <p:nvGrpSpPr>
                <p:cNvPr id="19530" name="Group 124"/>
                <p:cNvGrpSpPr>
                  <a:grpSpLocks/>
                </p:cNvGrpSpPr>
                <p:nvPr/>
              </p:nvGrpSpPr>
              <p:grpSpPr bwMode="auto">
                <a:xfrm>
                  <a:off x="703" y="3566"/>
                  <a:ext cx="771" cy="227"/>
                  <a:chOff x="703" y="3566"/>
                  <a:chExt cx="771" cy="227"/>
                </a:xfrm>
              </p:grpSpPr>
              <p:sp>
                <p:nvSpPr>
                  <p:cNvPr id="136317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3567"/>
                    <a:ext cx="409" cy="22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s-ES">
                      <a:latin typeface="Verdana" pitchFamily="34" charset="0"/>
                      <a:ea typeface="+mn-ea"/>
                    </a:endParaRPr>
                  </a:p>
                </p:txBody>
              </p:sp>
              <p:sp>
                <p:nvSpPr>
                  <p:cNvPr id="195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3566"/>
                    <a:ext cx="363" cy="22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595959"/>
                      </a:gs>
                      <a:gs pos="50000">
                        <a:srgbClr val="C0C0C0"/>
                      </a:gs>
                      <a:gs pos="100000">
                        <a:srgbClr val="595959"/>
                      </a:gs>
                    </a:gsLst>
                    <a:lin ang="54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953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773" y="3711"/>
                  <a:ext cx="357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500"/>
                    <a:t>S</a:t>
                  </a:r>
                </a:p>
              </p:txBody>
            </p:sp>
          </p:grpSp>
          <p:sp>
            <p:nvSpPr>
              <p:cNvPr id="19529" name="Line 128"/>
              <p:cNvSpPr>
                <a:spLocks noChangeShapeType="1"/>
              </p:cNvSpPr>
              <p:nvPr/>
            </p:nvSpPr>
            <p:spPr bwMode="auto">
              <a:xfrm flipV="1">
                <a:off x="3242" y="3294"/>
                <a:ext cx="1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9519" name="Text Box 129"/>
            <p:cNvSpPr txBox="1">
              <a:spLocks noChangeArrowheads="1"/>
            </p:cNvSpPr>
            <p:nvPr/>
          </p:nvSpPr>
          <p:spPr bwMode="auto">
            <a:xfrm>
              <a:off x="2001" y="3516"/>
              <a:ext cx="366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500"/>
                <a:t>Q</a:t>
              </a:r>
            </a:p>
          </p:txBody>
        </p:sp>
        <p:sp>
          <p:nvSpPr>
            <p:cNvPr id="19520" name="Line 130"/>
            <p:cNvSpPr>
              <a:spLocks noChangeShapeType="1"/>
            </p:cNvSpPr>
            <p:nvPr/>
          </p:nvSpPr>
          <p:spPr bwMode="auto">
            <a:xfrm>
              <a:off x="2290" y="347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467" name="Group 132"/>
          <p:cNvGrpSpPr>
            <a:grpSpLocks/>
          </p:cNvGrpSpPr>
          <p:nvPr/>
        </p:nvGrpSpPr>
        <p:grpSpPr bwMode="auto">
          <a:xfrm>
            <a:off x="5508625" y="2636838"/>
            <a:ext cx="3421063" cy="260350"/>
            <a:chOff x="2948" y="1207"/>
            <a:chExt cx="2699" cy="227"/>
          </a:xfrm>
        </p:grpSpPr>
        <p:sp>
          <p:nvSpPr>
            <p:cNvPr id="19508" name="Rectangle 133"/>
            <p:cNvSpPr>
              <a:spLocks noChangeArrowheads="1"/>
            </p:cNvSpPr>
            <p:nvPr/>
          </p:nvSpPr>
          <p:spPr bwMode="auto">
            <a:xfrm>
              <a:off x="2948" y="1207"/>
              <a:ext cx="2699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509" name="Line 134"/>
            <p:cNvSpPr>
              <a:spLocks noChangeShapeType="1"/>
            </p:cNvSpPr>
            <p:nvPr/>
          </p:nvSpPr>
          <p:spPr bwMode="auto">
            <a:xfrm>
              <a:off x="3221" y="120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10" name="Line 135"/>
            <p:cNvSpPr>
              <a:spLocks noChangeShapeType="1"/>
            </p:cNvSpPr>
            <p:nvPr/>
          </p:nvSpPr>
          <p:spPr bwMode="auto">
            <a:xfrm>
              <a:off x="3493" y="120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11" name="Line 136"/>
            <p:cNvSpPr>
              <a:spLocks noChangeShapeType="1"/>
            </p:cNvSpPr>
            <p:nvPr/>
          </p:nvSpPr>
          <p:spPr bwMode="auto">
            <a:xfrm>
              <a:off x="3765" y="120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12" name="Line 137"/>
            <p:cNvSpPr>
              <a:spLocks noChangeShapeType="1"/>
            </p:cNvSpPr>
            <p:nvPr/>
          </p:nvSpPr>
          <p:spPr bwMode="auto">
            <a:xfrm>
              <a:off x="4037" y="120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13" name="Line 138"/>
            <p:cNvSpPr>
              <a:spLocks noChangeShapeType="1"/>
            </p:cNvSpPr>
            <p:nvPr/>
          </p:nvSpPr>
          <p:spPr bwMode="auto">
            <a:xfrm>
              <a:off x="4309" y="120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14" name="Line 139"/>
            <p:cNvSpPr>
              <a:spLocks noChangeShapeType="1"/>
            </p:cNvSpPr>
            <p:nvPr/>
          </p:nvSpPr>
          <p:spPr bwMode="auto">
            <a:xfrm>
              <a:off x="4581" y="120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15" name="Line 140"/>
            <p:cNvSpPr>
              <a:spLocks noChangeShapeType="1"/>
            </p:cNvSpPr>
            <p:nvPr/>
          </p:nvSpPr>
          <p:spPr bwMode="auto">
            <a:xfrm>
              <a:off x="4854" y="120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16" name="Line 141"/>
            <p:cNvSpPr>
              <a:spLocks noChangeShapeType="1"/>
            </p:cNvSpPr>
            <p:nvPr/>
          </p:nvSpPr>
          <p:spPr bwMode="auto">
            <a:xfrm>
              <a:off x="5126" y="120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17" name="Line 142"/>
            <p:cNvSpPr>
              <a:spLocks noChangeShapeType="1"/>
            </p:cNvSpPr>
            <p:nvPr/>
          </p:nvSpPr>
          <p:spPr bwMode="auto">
            <a:xfrm>
              <a:off x="5398" y="120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468" name="Text Box 143"/>
          <p:cNvSpPr txBox="1">
            <a:spLocks noChangeArrowheads="1"/>
          </p:cNvSpPr>
          <p:nvPr/>
        </p:nvSpPr>
        <p:spPr bwMode="auto">
          <a:xfrm>
            <a:off x="5578475" y="2633663"/>
            <a:ext cx="2809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/>
              <a:t>1</a:t>
            </a:r>
          </a:p>
        </p:txBody>
      </p:sp>
      <p:sp>
        <p:nvSpPr>
          <p:cNvPr id="19469" name="Text Box 144"/>
          <p:cNvSpPr txBox="1">
            <a:spLocks noChangeArrowheads="1"/>
          </p:cNvSpPr>
          <p:nvPr/>
        </p:nvSpPr>
        <p:spPr bwMode="auto">
          <a:xfrm>
            <a:off x="5938838" y="2633663"/>
            <a:ext cx="2809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/>
              <a:t>2</a:t>
            </a:r>
          </a:p>
        </p:txBody>
      </p:sp>
      <p:sp>
        <p:nvSpPr>
          <p:cNvPr id="19470" name="Text Box 145"/>
          <p:cNvSpPr txBox="1">
            <a:spLocks noChangeArrowheads="1"/>
          </p:cNvSpPr>
          <p:nvPr/>
        </p:nvSpPr>
        <p:spPr bwMode="auto">
          <a:xfrm>
            <a:off x="6210300" y="2633663"/>
            <a:ext cx="2809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/>
              <a:t>4</a:t>
            </a:r>
          </a:p>
        </p:txBody>
      </p:sp>
      <p:sp>
        <p:nvSpPr>
          <p:cNvPr id="19471" name="Text Box 146"/>
          <p:cNvSpPr txBox="1">
            <a:spLocks noChangeArrowheads="1"/>
          </p:cNvSpPr>
          <p:nvPr/>
        </p:nvSpPr>
        <p:spPr bwMode="auto">
          <a:xfrm>
            <a:off x="6596063" y="2636838"/>
            <a:ext cx="2809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200"/>
              <a:t>6</a:t>
            </a:r>
          </a:p>
        </p:txBody>
      </p:sp>
      <p:sp>
        <p:nvSpPr>
          <p:cNvPr id="19472" name="Text Box 147"/>
          <p:cNvSpPr txBox="1">
            <a:spLocks noChangeArrowheads="1"/>
          </p:cNvSpPr>
          <p:nvPr/>
        </p:nvSpPr>
        <p:spPr bwMode="auto">
          <a:xfrm>
            <a:off x="6958013" y="2633663"/>
            <a:ext cx="2809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/>
              <a:t>7</a:t>
            </a:r>
          </a:p>
        </p:txBody>
      </p:sp>
      <p:sp>
        <p:nvSpPr>
          <p:cNvPr id="19473" name="Text Box 148"/>
          <p:cNvSpPr txBox="1">
            <a:spLocks noChangeArrowheads="1"/>
          </p:cNvSpPr>
          <p:nvPr/>
        </p:nvSpPr>
        <p:spPr bwMode="auto">
          <a:xfrm>
            <a:off x="7304088" y="2649538"/>
            <a:ext cx="2809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/>
              <a:t>9</a:t>
            </a:r>
          </a:p>
        </p:txBody>
      </p:sp>
      <p:sp>
        <p:nvSpPr>
          <p:cNvPr id="19474" name="Text Box 149"/>
          <p:cNvSpPr txBox="1">
            <a:spLocks noChangeArrowheads="1"/>
          </p:cNvSpPr>
          <p:nvPr/>
        </p:nvSpPr>
        <p:spPr bwMode="auto">
          <a:xfrm>
            <a:off x="7572375" y="2638425"/>
            <a:ext cx="377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/>
              <a:t>10</a:t>
            </a:r>
          </a:p>
        </p:txBody>
      </p:sp>
      <p:sp>
        <p:nvSpPr>
          <p:cNvPr id="19475" name="Text Box 150"/>
          <p:cNvSpPr txBox="1">
            <a:spLocks noChangeArrowheads="1"/>
          </p:cNvSpPr>
          <p:nvPr/>
        </p:nvSpPr>
        <p:spPr bwMode="auto">
          <a:xfrm>
            <a:off x="7916863" y="2638425"/>
            <a:ext cx="377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/>
              <a:t>13</a:t>
            </a:r>
          </a:p>
        </p:txBody>
      </p:sp>
      <p:sp>
        <p:nvSpPr>
          <p:cNvPr id="19476" name="Text Box 151"/>
          <p:cNvSpPr txBox="1">
            <a:spLocks noChangeArrowheads="1"/>
          </p:cNvSpPr>
          <p:nvPr/>
        </p:nvSpPr>
        <p:spPr bwMode="auto">
          <a:xfrm>
            <a:off x="8259763" y="2633663"/>
            <a:ext cx="377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/>
              <a:t>16</a:t>
            </a:r>
          </a:p>
        </p:txBody>
      </p:sp>
      <p:sp>
        <p:nvSpPr>
          <p:cNvPr id="19477" name="Text Box 152"/>
          <p:cNvSpPr txBox="1">
            <a:spLocks noChangeArrowheads="1"/>
          </p:cNvSpPr>
          <p:nvPr/>
        </p:nvSpPr>
        <p:spPr bwMode="auto">
          <a:xfrm>
            <a:off x="8548688" y="2633663"/>
            <a:ext cx="377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/>
              <a:t>19</a:t>
            </a:r>
          </a:p>
        </p:txBody>
      </p:sp>
      <p:grpSp>
        <p:nvGrpSpPr>
          <p:cNvPr id="19478" name="Group 164"/>
          <p:cNvGrpSpPr>
            <a:grpSpLocks/>
          </p:cNvGrpSpPr>
          <p:nvPr/>
        </p:nvGrpSpPr>
        <p:grpSpPr bwMode="auto">
          <a:xfrm>
            <a:off x="8027988" y="4508500"/>
            <a:ext cx="747712" cy="1981200"/>
            <a:chOff x="4694" y="144"/>
            <a:chExt cx="970" cy="2448"/>
          </a:xfrm>
        </p:grpSpPr>
        <p:sp>
          <p:nvSpPr>
            <p:cNvPr id="19497" name="Oval 153"/>
            <p:cNvSpPr>
              <a:spLocks noChangeArrowheads="1"/>
            </p:cNvSpPr>
            <p:nvPr/>
          </p:nvSpPr>
          <p:spPr bwMode="auto">
            <a:xfrm>
              <a:off x="4709" y="144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" sz="1200"/>
                <a:t>7</a:t>
              </a:r>
            </a:p>
          </p:txBody>
        </p:sp>
        <p:sp>
          <p:nvSpPr>
            <p:cNvPr id="19498" name="Oval 154"/>
            <p:cNvSpPr>
              <a:spLocks noChangeArrowheads="1"/>
            </p:cNvSpPr>
            <p:nvPr/>
          </p:nvSpPr>
          <p:spPr bwMode="auto">
            <a:xfrm>
              <a:off x="5456" y="660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" sz="1200"/>
                <a:t>13</a:t>
              </a:r>
            </a:p>
          </p:txBody>
        </p:sp>
        <p:sp>
          <p:nvSpPr>
            <p:cNvPr id="19499" name="Line 155"/>
            <p:cNvSpPr>
              <a:spLocks noChangeShapeType="1"/>
            </p:cNvSpPr>
            <p:nvPr/>
          </p:nvSpPr>
          <p:spPr bwMode="auto">
            <a:xfrm flipH="1" flipV="1">
              <a:off x="4934" y="326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500" name="Oval 156"/>
            <p:cNvSpPr>
              <a:spLocks noChangeArrowheads="1"/>
            </p:cNvSpPr>
            <p:nvPr/>
          </p:nvSpPr>
          <p:spPr bwMode="auto">
            <a:xfrm>
              <a:off x="4694" y="196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" sz="1200"/>
                <a:t>10</a:t>
              </a:r>
            </a:p>
          </p:txBody>
        </p:sp>
        <p:sp>
          <p:nvSpPr>
            <p:cNvPr id="19501" name="Oval 157"/>
            <p:cNvSpPr>
              <a:spLocks noChangeArrowheads="1"/>
            </p:cNvSpPr>
            <p:nvPr/>
          </p:nvSpPr>
          <p:spPr bwMode="auto">
            <a:xfrm>
              <a:off x="5268" y="148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" sz="1200"/>
                <a:t>12</a:t>
              </a:r>
            </a:p>
          </p:txBody>
        </p:sp>
        <p:sp>
          <p:nvSpPr>
            <p:cNvPr id="19502" name="Line 158"/>
            <p:cNvSpPr>
              <a:spLocks noChangeShapeType="1"/>
            </p:cNvSpPr>
            <p:nvPr/>
          </p:nvSpPr>
          <p:spPr bwMode="auto">
            <a:xfrm>
              <a:off x="5030" y="1296"/>
              <a:ext cx="349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503" name="Line 159"/>
            <p:cNvSpPr>
              <a:spLocks noChangeShapeType="1"/>
            </p:cNvSpPr>
            <p:nvPr/>
          </p:nvSpPr>
          <p:spPr bwMode="auto">
            <a:xfrm flipH="1">
              <a:off x="4982" y="856"/>
              <a:ext cx="504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504" name="Line 160"/>
            <p:cNvSpPr>
              <a:spLocks noChangeShapeType="1"/>
            </p:cNvSpPr>
            <p:nvPr/>
          </p:nvSpPr>
          <p:spPr bwMode="auto">
            <a:xfrm flipH="1">
              <a:off x="4838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05" name="Oval 161"/>
            <p:cNvSpPr>
              <a:spLocks noChangeArrowheads="1"/>
            </p:cNvSpPr>
            <p:nvPr/>
          </p:nvSpPr>
          <p:spPr bwMode="auto">
            <a:xfrm>
              <a:off x="4838" y="1104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" sz="1200"/>
                <a:t>9</a:t>
              </a:r>
            </a:p>
          </p:txBody>
        </p:sp>
        <p:sp>
          <p:nvSpPr>
            <p:cNvPr id="19506" name="Oval 162"/>
            <p:cNvSpPr>
              <a:spLocks noChangeArrowheads="1"/>
            </p:cNvSpPr>
            <p:nvPr/>
          </p:nvSpPr>
          <p:spPr bwMode="auto">
            <a:xfrm>
              <a:off x="5222" y="2374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" sz="1200"/>
                <a:t>11</a:t>
              </a:r>
            </a:p>
          </p:txBody>
        </p:sp>
        <p:sp>
          <p:nvSpPr>
            <p:cNvPr id="19507" name="Line 163"/>
            <p:cNvSpPr>
              <a:spLocks noChangeShapeType="1"/>
            </p:cNvSpPr>
            <p:nvPr/>
          </p:nvSpPr>
          <p:spPr bwMode="auto">
            <a:xfrm>
              <a:off x="4838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479" name="Group 165"/>
          <p:cNvGrpSpPr>
            <a:grpSpLocks/>
          </p:cNvGrpSpPr>
          <p:nvPr/>
        </p:nvGrpSpPr>
        <p:grpSpPr bwMode="auto">
          <a:xfrm>
            <a:off x="5795963" y="4724400"/>
            <a:ext cx="1901825" cy="862013"/>
            <a:chOff x="4014" y="901"/>
            <a:chExt cx="1198" cy="543"/>
          </a:xfrm>
        </p:grpSpPr>
        <p:sp>
          <p:nvSpPr>
            <p:cNvPr id="19480" name="Oval 166"/>
            <p:cNvSpPr>
              <a:spLocks noChangeArrowheads="1"/>
            </p:cNvSpPr>
            <p:nvPr/>
          </p:nvSpPr>
          <p:spPr bwMode="auto">
            <a:xfrm>
              <a:off x="4585" y="901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1" name="Oval 167"/>
            <p:cNvSpPr>
              <a:spLocks noChangeArrowheads="1"/>
            </p:cNvSpPr>
            <p:nvPr/>
          </p:nvSpPr>
          <p:spPr bwMode="auto">
            <a:xfrm>
              <a:off x="4236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2" name="Oval 168"/>
            <p:cNvSpPr>
              <a:spLocks noChangeArrowheads="1"/>
            </p:cNvSpPr>
            <p:nvPr/>
          </p:nvSpPr>
          <p:spPr bwMode="auto">
            <a:xfrm>
              <a:off x="4122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3" name="Oval 169"/>
            <p:cNvSpPr>
              <a:spLocks noChangeArrowheads="1"/>
            </p:cNvSpPr>
            <p:nvPr/>
          </p:nvSpPr>
          <p:spPr bwMode="auto">
            <a:xfrm>
              <a:off x="432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4" name="Oval 170"/>
            <p:cNvSpPr>
              <a:spLocks noChangeArrowheads="1"/>
            </p:cNvSpPr>
            <p:nvPr/>
          </p:nvSpPr>
          <p:spPr bwMode="auto">
            <a:xfrm>
              <a:off x="4939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5" name="Oval 171"/>
            <p:cNvSpPr>
              <a:spLocks noChangeArrowheads="1"/>
            </p:cNvSpPr>
            <p:nvPr/>
          </p:nvSpPr>
          <p:spPr bwMode="auto">
            <a:xfrm>
              <a:off x="5109" y="1216"/>
              <a:ext cx="103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6" name="Oval 172"/>
            <p:cNvSpPr>
              <a:spLocks noChangeArrowheads="1"/>
            </p:cNvSpPr>
            <p:nvPr/>
          </p:nvSpPr>
          <p:spPr bwMode="auto">
            <a:xfrm>
              <a:off x="493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7" name="Oval 173"/>
            <p:cNvSpPr>
              <a:spLocks noChangeArrowheads="1"/>
            </p:cNvSpPr>
            <p:nvPr/>
          </p:nvSpPr>
          <p:spPr bwMode="auto">
            <a:xfrm>
              <a:off x="4212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8" name="Oval 174"/>
            <p:cNvSpPr>
              <a:spLocks noChangeArrowheads="1"/>
            </p:cNvSpPr>
            <p:nvPr/>
          </p:nvSpPr>
          <p:spPr bwMode="auto">
            <a:xfrm>
              <a:off x="4014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9" name="Line 175"/>
            <p:cNvSpPr>
              <a:spLocks noChangeShapeType="1"/>
            </p:cNvSpPr>
            <p:nvPr/>
          </p:nvSpPr>
          <p:spPr bwMode="auto">
            <a:xfrm flipV="1">
              <a:off x="4325" y="957"/>
              <a:ext cx="265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90" name="Line 176"/>
            <p:cNvSpPr>
              <a:spLocks noChangeShapeType="1"/>
            </p:cNvSpPr>
            <p:nvPr/>
          </p:nvSpPr>
          <p:spPr bwMode="auto">
            <a:xfrm>
              <a:off x="4684" y="957"/>
              <a:ext cx="259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91" name="Line 177"/>
            <p:cNvSpPr>
              <a:spLocks noChangeShapeType="1"/>
            </p:cNvSpPr>
            <p:nvPr/>
          </p:nvSpPr>
          <p:spPr bwMode="auto">
            <a:xfrm flipH="1">
              <a:off x="4187" y="113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92" name="Line 178"/>
            <p:cNvSpPr>
              <a:spLocks noChangeShapeType="1"/>
            </p:cNvSpPr>
            <p:nvPr/>
          </p:nvSpPr>
          <p:spPr bwMode="auto">
            <a:xfrm flipH="1" flipV="1">
              <a:off x="4323" y="1137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93" name="Line 179"/>
            <p:cNvSpPr>
              <a:spLocks noChangeShapeType="1"/>
            </p:cNvSpPr>
            <p:nvPr/>
          </p:nvSpPr>
          <p:spPr bwMode="auto">
            <a:xfrm flipH="1">
              <a:off x="4081" y="1288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94" name="Line 180"/>
            <p:cNvSpPr>
              <a:spLocks noChangeShapeType="1"/>
            </p:cNvSpPr>
            <p:nvPr/>
          </p:nvSpPr>
          <p:spPr bwMode="auto">
            <a:xfrm flipH="1" flipV="1">
              <a:off x="4203" y="128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95" name="Line 181"/>
            <p:cNvSpPr>
              <a:spLocks noChangeShapeType="1"/>
            </p:cNvSpPr>
            <p:nvPr/>
          </p:nvSpPr>
          <p:spPr bwMode="auto">
            <a:xfrm flipH="1" flipV="1">
              <a:off x="5029" y="1136"/>
              <a:ext cx="97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96" name="Line 182"/>
            <p:cNvSpPr>
              <a:spLocks noChangeShapeType="1"/>
            </p:cNvSpPr>
            <p:nvPr/>
          </p:nvSpPr>
          <p:spPr bwMode="auto">
            <a:xfrm>
              <a:off x="4992" y="115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2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2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2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2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2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2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2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68611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68612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CBDB902-368D-414E-856C-4845CEB61E74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¿Cuáles son las operaciones básicas de un minmaxheap?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02138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400" smtClean="0"/>
              <a:t>INSERTAR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Entrada: Arbol minmaxheap sobre el que se realizará la inserción y el elemento a insertar nuevo.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Salida: El árbol minmaxheap contiene un nuevo elemento 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Precondición: El árbol minmaxheap existe.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Postcondición: El árbol minmaxheap tiene un nuevo elemento colocado de acuerdo con su prioridad.</a:t>
            </a:r>
          </a:p>
          <a:p>
            <a:pPr lvl="1">
              <a:lnSpc>
                <a:spcPct val="80000"/>
              </a:lnSpc>
            </a:pPr>
            <a:endParaRPr lang="es-ES" sz="1200" smtClean="0"/>
          </a:p>
          <a:p>
            <a:pPr>
              <a:lnSpc>
                <a:spcPct val="80000"/>
              </a:lnSpc>
            </a:pPr>
            <a:r>
              <a:rPr lang="es-ES" sz="1400" smtClean="0"/>
              <a:t>BORRADO</a:t>
            </a:r>
          </a:p>
          <a:p>
            <a:pPr>
              <a:lnSpc>
                <a:spcPct val="80000"/>
              </a:lnSpc>
            </a:pPr>
            <a:endParaRPr lang="es-ES" sz="1400" smtClean="0"/>
          </a:p>
          <a:p>
            <a:pPr lvl="1">
              <a:lnSpc>
                <a:spcPct val="80000"/>
              </a:lnSpc>
            </a:pPr>
            <a:r>
              <a:rPr lang="es-ES" sz="1200" smtClean="0"/>
              <a:t>Entrada: Árbol minmaxheap sobre el que se realizará la baja.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Salida: El árbol minmaxheap contiene un elemento menos (se eliminó el elemento de mayor prioridad de la raíz del minmaxheap).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Precondición: El árbol minmaxheap existe.</a:t>
            </a:r>
          </a:p>
          <a:p>
            <a:pPr lvl="1">
              <a:lnSpc>
                <a:spcPct val="80000"/>
              </a:lnSpc>
            </a:pPr>
            <a:r>
              <a:rPr lang="es-ES" sz="1200" smtClean="0"/>
              <a:t>Postcondición: El árbol minmaxheap tiene un elemento menos.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1200" smtClean="0"/>
          </a:p>
          <a:p>
            <a:pPr lvl="1">
              <a:lnSpc>
                <a:spcPct val="80000"/>
              </a:lnSpc>
            </a:pPr>
            <a:endParaRPr lang="es-ES" sz="1200" smtClean="0"/>
          </a:p>
        </p:txBody>
      </p:sp>
      <p:grpSp>
        <p:nvGrpSpPr>
          <p:cNvPr id="68615" name="Group 22"/>
          <p:cNvGrpSpPr>
            <a:grpSpLocks/>
          </p:cNvGrpSpPr>
          <p:nvPr/>
        </p:nvGrpSpPr>
        <p:grpSpPr bwMode="auto">
          <a:xfrm>
            <a:off x="5003800" y="2081213"/>
            <a:ext cx="4075113" cy="1995487"/>
            <a:chOff x="3152" y="1117"/>
            <a:chExt cx="2567" cy="1257"/>
          </a:xfrm>
        </p:grpSpPr>
        <p:grpSp>
          <p:nvGrpSpPr>
            <p:cNvPr id="68616" name="Group 23"/>
            <p:cNvGrpSpPr>
              <a:grpSpLocks/>
            </p:cNvGrpSpPr>
            <p:nvPr/>
          </p:nvGrpSpPr>
          <p:grpSpPr bwMode="auto">
            <a:xfrm>
              <a:off x="3152" y="1117"/>
              <a:ext cx="2359" cy="1257"/>
              <a:chOff x="3515" y="935"/>
              <a:chExt cx="1996" cy="907"/>
            </a:xfrm>
          </p:grpSpPr>
          <p:sp>
            <p:nvSpPr>
              <p:cNvPr id="68620" name="Oval 24"/>
              <p:cNvSpPr>
                <a:spLocks noChangeArrowheads="1"/>
              </p:cNvSpPr>
              <p:nvPr/>
            </p:nvSpPr>
            <p:spPr bwMode="auto">
              <a:xfrm>
                <a:off x="4507" y="935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</a:t>
                </a:r>
              </a:p>
            </p:txBody>
          </p:sp>
          <p:sp>
            <p:nvSpPr>
              <p:cNvPr id="68621" name="Oval 25"/>
              <p:cNvSpPr>
                <a:spLocks noChangeArrowheads="1"/>
              </p:cNvSpPr>
              <p:nvPr/>
            </p:nvSpPr>
            <p:spPr bwMode="auto">
              <a:xfrm>
                <a:off x="4011" y="122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12</a:t>
                </a:r>
              </a:p>
            </p:txBody>
          </p:sp>
          <p:sp>
            <p:nvSpPr>
              <p:cNvPr id="68622" name="Oval 26"/>
              <p:cNvSpPr>
                <a:spLocks noChangeArrowheads="1"/>
              </p:cNvSpPr>
              <p:nvPr/>
            </p:nvSpPr>
            <p:spPr bwMode="auto">
              <a:xfrm>
                <a:off x="3688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</a:t>
                </a:r>
              </a:p>
            </p:txBody>
          </p:sp>
          <p:sp>
            <p:nvSpPr>
              <p:cNvPr id="68623" name="Oval 27"/>
              <p:cNvSpPr>
                <a:spLocks noChangeArrowheads="1"/>
              </p:cNvSpPr>
              <p:nvPr/>
            </p:nvSpPr>
            <p:spPr bwMode="auto">
              <a:xfrm>
                <a:off x="4143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3</a:t>
                </a:r>
              </a:p>
            </p:txBody>
          </p:sp>
          <p:sp>
            <p:nvSpPr>
              <p:cNvPr id="68624" name="Oval 28"/>
              <p:cNvSpPr>
                <a:spLocks noChangeArrowheads="1"/>
              </p:cNvSpPr>
              <p:nvPr/>
            </p:nvSpPr>
            <p:spPr bwMode="auto">
              <a:xfrm>
                <a:off x="5009" y="122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46</a:t>
                </a:r>
              </a:p>
            </p:txBody>
          </p:sp>
          <p:sp>
            <p:nvSpPr>
              <p:cNvPr id="68625" name="Oval 29"/>
              <p:cNvSpPr>
                <a:spLocks noChangeArrowheads="1"/>
              </p:cNvSpPr>
              <p:nvPr/>
            </p:nvSpPr>
            <p:spPr bwMode="auto">
              <a:xfrm>
                <a:off x="5239" y="1480"/>
                <a:ext cx="146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200"/>
                  <a:t>18</a:t>
                </a:r>
              </a:p>
            </p:txBody>
          </p:sp>
          <p:sp>
            <p:nvSpPr>
              <p:cNvPr id="68626" name="Oval 30"/>
              <p:cNvSpPr>
                <a:spLocks noChangeArrowheads="1"/>
              </p:cNvSpPr>
              <p:nvPr/>
            </p:nvSpPr>
            <p:spPr bwMode="auto">
              <a:xfrm>
                <a:off x="4664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200"/>
                  <a:t>2</a:t>
                </a:r>
              </a:p>
            </p:txBody>
          </p:sp>
          <p:sp>
            <p:nvSpPr>
              <p:cNvPr id="68627" name="Oval 31"/>
              <p:cNvSpPr>
                <a:spLocks noChangeArrowheads="1"/>
              </p:cNvSpPr>
              <p:nvPr/>
            </p:nvSpPr>
            <p:spPr bwMode="auto">
              <a:xfrm>
                <a:off x="3796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9</a:t>
                </a:r>
              </a:p>
            </p:txBody>
          </p:sp>
          <p:sp>
            <p:nvSpPr>
              <p:cNvPr id="68628" name="Oval 32"/>
              <p:cNvSpPr>
                <a:spLocks noChangeArrowheads="1"/>
              </p:cNvSpPr>
              <p:nvPr/>
            </p:nvSpPr>
            <p:spPr bwMode="auto">
              <a:xfrm>
                <a:off x="3515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7</a:t>
                </a:r>
              </a:p>
            </p:txBody>
          </p:sp>
          <p:sp>
            <p:nvSpPr>
              <p:cNvPr id="68629" name="Line 33"/>
              <p:cNvSpPr>
                <a:spLocks noChangeShapeType="1"/>
              </p:cNvSpPr>
              <p:nvPr/>
            </p:nvSpPr>
            <p:spPr bwMode="auto">
              <a:xfrm flipV="1">
                <a:off x="4138" y="1029"/>
                <a:ext cx="376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630" name="Line 34"/>
              <p:cNvSpPr>
                <a:spLocks noChangeShapeType="1"/>
              </p:cNvSpPr>
              <p:nvPr/>
            </p:nvSpPr>
            <p:spPr bwMode="auto">
              <a:xfrm>
                <a:off x="4647" y="1029"/>
                <a:ext cx="368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631" name="Line 35"/>
              <p:cNvSpPr>
                <a:spLocks noChangeShapeType="1"/>
              </p:cNvSpPr>
              <p:nvPr/>
            </p:nvSpPr>
            <p:spPr bwMode="auto">
              <a:xfrm flipH="1">
                <a:off x="3833" y="1328"/>
                <a:ext cx="192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632" name="Line 36"/>
              <p:cNvSpPr>
                <a:spLocks noChangeShapeType="1"/>
              </p:cNvSpPr>
              <p:nvPr/>
            </p:nvSpPr>
            <p:spPr bwMode="auto">
              <a:xfrm flipH="1" flipV="1">
                <a:off x="4135" y="1329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633" name="Line 37"/>
              <p:cNvSpPr>
                <a:spLocks noChangeShapeType="1"/>
              </p:cNvSpPr>
              <p:nvPr/>
            </p:nvSpPr>
            <p:spPr bwMode="auto">
              <a:xfrm flipH="1">
                <a:off x="3610" y="1581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634" name="Line 38"/>
              <p:cNvSpPr>
                <a:spLocks noChangeShapeType="1"/>
              </p:cNvSpPr>
              <p:nvPr/>
            </p:nvSpPr>
            <p:spPr bwMode="auto">
              <a:xfrm flipH="1" flipV="1">
                <a:off x="3783" y="1578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635" name="Line 39"/>
              <p:cNvSpPr>
                <a:spLocks noChangeShapeType="1"/>
              </p:cNvSpPr>
              <p:nvPr/>
            </p:nvSpPr>
            <p:spPr bwMode="auto">
              <a:xfrm flipH="1" flipV="1">
                <a:off x="5137" y="1328"/>
                <a:ext cx="138" cy="1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636" name="Line 40"/>
              <p:cNvSpPr>
                <a:spLocks noChangeShapeType="1"/>
              </p:cNvSpPr>
              <p:nvPr/>
            </p:nvSpPr>
            <p:spPr bwMode="auto">
              <a:xfrm flipH="1">
                <a:off x="4740" y="1344"/>
                <a:ext cx="27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637" name="Oval 41"/>
              <p:cNvSpPr>
                <a:spLocks noChangeArrowheads="1"/>
              </p:cNvSpPr>
              <p:nvPr/>
            </p:nvSpPr>
            <p:spPr bwMode="auto">
              <a:xfrm>
                <a:off x="4277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10</a:t>
                </a:r>
              </a:p>
            </p:txBody>
          </p:sp>
          <p:sp>
            <p:nvSpPr>
              <p:cNvPr id="68638" name="Oval 42"/>
              <p:cNvSpPr>
                <a:spLocks noChangeArrowheads="1"/>
              </p:cNvSpPr>
              <p:nvPr/>
            </p:nvSpPr>
            <p:spPr bwMode="auto">
              <a:xfrm>
                <a:off x="4034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5</a:t>
                </a:r>
              </a:p>
            </p:txBody>
          </p:sp>
          <p:sp>
            <p:nvSpPr>
              <p:cNvPr id="68639" name="Line 43"/>
              <p:cNvSpPr>
                <a:spLocks noChangeShapeType="1"/>
              </p:cNvSpPr>
              <p:nvPr/>
            </p:nvSpPr>
            <p:spPr bwMode="auto">
              <a:xfrm flipH="1">
                <a:off x="4111" y="1581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640" name="Line 44"/>
              <p:cNvSpPr>
                <a:spLocks noChangeShapeType="1"/>
              </p:cNvSpPr>
              <p:nvPr/>
            </p:nvSpPr>
            <p:spPr bwMode="auto">
              <a:xfrm flipH="1" flipV="1">
                <a:off x="4264" y="1578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641" name="Oval 45"/>
              <p:cNvSpPr>
                <a:spLocks noChangeArrowheads="1"/>
              </p:cNvSpPr>
              <p:nvPr/>
            </p:nvSpPr>
            <p:spPr bwMode="auto">
              <a:xfrm>
                <a:off x="4794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16</a:t>
                </a:r>
              </a:p>
            </p:txBody>
          </p:sp>
          <p:sp>
            <p:nvSpPr>
              <p:cNvPr id="68642" name="Oval 46"/>
              <p:cNvSpPr>
                <a:spLocks noChangeArrowheads="1"/>
              </p:cNvSpPr>
              <p:nvPr/>
            </p:nvSpPr>
            <p:spPr bwMode="auto">
              <a:xfrm>
                <a:off x="4513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3</a:t>
                </a:r>
              </a:p>
            </p:txBody>
          </p:sp>
          <p:sp>
            <p:nvSpPr>
              <p:cNvPr id="68643" name="Line 47"/>
              <p:cNvSpPr>
                <a:spLocks noChangeShapeType="1"/>
              </p:cNvSpPr>
              <p:nvPr/>
            </p:nvSpPr>
            <p:spPr bwMode="auto">
              <a:xfrm flipH="1">
                <a:off x="4608" y="1573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644" name="Line 48"/>
              <p:cNvSpPr>
                <a:spLocks noChangeShapeType="1"/>
              </p:cNvSpPr>
              <p:nvPr/>
            </p:nvSpPr>
            <p:spPr bwMode="auto">
              <a:xfrm flipH="1" flipV="1">
                <a:off x="4781" y="1570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645" name="Oval 49"/>
              <p:cNvSpPr>
                <a:spLocks noChangeArrowheads="1"/>
              </p:cNvSpPr>
              <p:nvPr/>
            </p:nvSpPr>
            <p:spPr bwMode="auto">
              <a:xfrm>
                <a:off x="5366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44</a:t>
                </a:r>
              </a:p>
            </p:txBody>
          </p:sp>
          <p:sp>
            <p:nvSpPr>
              <p:cNvPr id="68646" name="Oval 50"/>
              <p:cNvSpPr>
                <a:spLocks noChangeArrowheads="1"/>
              </p:cNvSpPr>
              <p:nvPr/>
            </p:nvSpPr>
            <p:spPr bwMode="auto">
              <a:xfrm>
                <a:off x="5085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20</a:t>
                </a:r>
              </a:p>
            </p:txBody>
          </p:sp>
          <p:sp>
            <p:nvSpPr>
              <p:cNvPr id="68647" name="Line 51"/>
              <p:cNvSpPr>
                <a:spLocks noChangeShapeType="1"/>
              </p:cNvSpPr>
              <p:nvPr/>
            </p:nvSpPr>
            <p:spPr bwMode="auto">
              <a:xfrm flipH="1">
                <a:off x="5180" y="1573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648" name="Line 52"/>
              <p:cNvSpPr>
                <a:spLocks noChangeShapeType="1"/>
              </p:cNvSpPr>
              <p:nvPr/>
            </p:nvSpPr>
            <p:spPr bwMode="auto">
              <a:xfrm flipH="1" flipV="1">
                <a:off x="5353" y="1570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68617" name="Text Box 53"/>
            <p:cNvSpPr txBox="1">
              <a:spLocks noChangeArrowheads="1"/>
            </p:cNvSpPr>
            <p:nvPr/>
          </p:nvSpPr>
          <p:spPr bwMode="auto">
            <a:xfrm>
              <a:off x="5305" y="1888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min</a:t>
              </a:r>
            </a:p>
          </p:txBody>
        </p:sp>
        <p:sp>
          <p:nvSpPr>
            <p:cNvPr id="68618" name="Text Box 54"/>
            <p:cNvSpPr txBox="1">
              <a:spLocks noChangeArrowheads="1"/>
            </p:cNvSpPr>
            <p:nvPr/>
          </p:nvSpPr>
          <p:spPr bwMode="auto">
            <a:xfrm>
              <a:off x="5066" y="1505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max</a:t>
              </a:r>
            </a:p>
          </p:txBody>
        </p:sp>
        <p:sp>
          <p:nvSpPr>
            <p:cNvPr id="68619" name="Text Box 55"/>
            <p:cNvSpPr txBox="1">
              <a:spLocks noChangeArrowheads="1"/>
            </p:cNvSpPr>
            <p:nvPr/>
          </p:nvSpPr>
          <p:spPr bwMode="auto">
            <a:xfrm>
              <a:off x="4768" y="1233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7065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70660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24879FE-63D8-4CBB-94AA-31034B071B6B}" type="slidenum">
              <a:rPr lang="es-ES_tradnl"/>
              <a:pPr/>
              <a:t>31</a:t>
            </a:fld>
            <a:endParaRPr lang="es-ES_tradnl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¿Cuál es el diseño lógico del TDA minmaxheap?</a:t>
            </a:r>
            <a:endParaRPr lang="es-ES_tradnl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2692400"/>
          </a:xfrm>
        </p:spPr>
        <p:txBody>
          <a:bodyPr/>
          <a:lstStyle/>
          <a:p>
            <a:pPr>
              <a:buFontTx/>
              <a:buNone/>
            </a:pPr>
            <a:r>
              <a:rPr lang="es-ES" b="1" i="1" smtClean="0">
                <a:solidFill>
                  <a:srgbClr val="6666FF"/>
                </a:solidFill>
              </a:rPr>
              <a:t>class minmaxheap(object): </a:t>
            </a:r>
          </a:p>
          <a:p>
            <a:pPr>
              <a:buFontTx/>
              <a:buNone/>
            </a:pPr>
            <a:r>
              <a:rPr lang="en-US" b="1" i="1" smtClean="0">
                <a:solidFill>
                  <a:srgbClr val="6666FF"/>
                </a:solidFill>
              </a:rPr>
              <a:t>	…</a:t>
            </a:r>
          </a:p>
          <a:p>
            <a:pPr>
              <a:buFontTx/>
              <a:buNone/>
            </a:pPr>
            <a:r>
              <a:rPr lang="es-ES" b="1" i="1" smtClean="0">
                <a:solidFill>
                  <a:srgbClr val="6666FF"/>
                </a:solidFill>
              </a:rPr>
              <a:t>	def __init__(self):</a:t>
            </a:r>
          </a:p>
          <a:p>
            <a:pPr>
              <a:buFontTx/>
              <a:buNone/>
            </a:pPr>
            <a:r>
              <a:rPr lang="es-ES" b="1" i="1" smtClean="0">
                <a:solidFill>
                  <a:srgbClr val="6666FF"/>
                </a:solidFill>
              </a:rPr>
              <a:t>	def insertar(self, x):</a:t>
            </a:r>
          </a:p>
          <a:p>
            <a:pPr>
              <a:buFontTx/>
              <a:buNone/>
            </a:pPr>
            <a:r>
              <a:rPr lang="es-ES" b="1" i="1" smtClean="0">
                <a:solidFill>
                  <a:srgbClr val="6666FF"/>
                </a:solidFill>
              </a:rPr>
              <a:t>	def borrado(self):</a:t>
            </a:r>
          </a:p>
          <a:p>
            <a:pPr>
              <a:buFontTx/>
              <a:buNone/>
            </a:pPr>
            <a:r>
              <a:rPr lang="es-ES" b="1" i="1" smtClean="0">
                <a:solidFill>
                  <a:srgbClr val="6666FF"/>
                </a:solidFill>
              </a:rPr>
              <a:t>	def __str__(self)</a:t>
            </a:r>
          </a:p>
          <a:p>
            <a:pPr>
              <a:buFontTx/>
              <a:buNone/>
            </a:pPr>
            <a:r>
              <a:rPr lang="es-ES" b="1" i="1" smtClean="0">
                <a:solidFill>
                  <a:srgbClr val="6666FF"/>
                </a:solidFill>
              </a:rPr>
              <a:t>	def convertminmaxheap(self,node):</a:t>
            </a:r>
          </a:p>
          <a:p>
            <a:pPr>
              <a:buFontTx/>
              <a:buNone/>
            </a:pPr>
            <a:endParaRPr lang="es-ES" b="1" i="1" smtClean="0">
              <a:solidFill>
                <a:srgbClr val="6666FF"/>
              </a:solidFill>
            </a:endParaRPr>
          </a:p>
          <a:p>
            <a:pPr>
              <a:buFontTx/>
              <a:buNone/>
            </a:pPr>
            <a:endParaRPr lang="es-ES_tradnl" b="1" i="1" smtClean="0">
              <a:solidFill>
                <a:srgbClr val="66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72707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72708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E6134A3-ADA8-44CF-884F-C237EBAE90CD}" type="slidenum">
              <a:rPr lang="es-ES_tradnl"/>
              <a:pPr/>
              <a:t>32</a:t>
            </a:fld>
            <a:endParaRPr lang="es-ES_tradnl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puede representar el TDA minmaxheap?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4392613" cy="4525963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s-ES" sz="1800" smtClean="0"/>
              <a:t>La representación secuencial es óptima para árboles completos (o casi completos) .</a:t>
            </a:r>
          </a:p>
          <a:p>
            <a:pPr lvl="1">
              <a:lnSpc>
                <a:spcPct val="80000"/>
              </a:lnSpc>
            </a:pPr>
            <a:r>
              <a:rPr lang="es-ES" sz="1800" smtClean="0"/>
              <a:t>	Ventaja: el direccionamiento de los padres y los hijos de un nodo i.</a:t>
            </a:r>
          </a:p>
          <a:p>
            <a:pPr lvl="1">
              <a:lnSpc>
                <a:spcPct val="80000"/>
              </a:lnSpc>
            </a:pPr>
            <a:endParaRPr lang="es-ES" sz="1800" smtClean="0"/>
          </a:p>
          <a:p>
            <a:pPr lvl="2">
              <a:lnSpc>
                <a:spcPct val="80000"/>
              </a:lnSpc>
            </a:pPr>
            <a:r>
              <a:rPr lang="es-ES" sz="1600" smtClean="0"/>
              <a:t>El padre está a posición i/2,</a:t>
            </a:r>
          </a:p>
          <a:p>
            <a:pPr lvl="2">
              <a:lnSpc>
                <a:spcPct val="80000"/>
              </a:lnSpc>
            </a:pPr>
            <a:r>
              <a:rPr lang="es-ES" sz="1600" smtClean="0"/>
              <a:t>El hijo izquierdo está a posición 2*i, 2*i&lt;=n</a:t>
            </a:r>
          </a:p>
          <a:p>
            <a:pPr lvl="2">
              <a:lnSpc>
                <a:spcPct val="80000"/>
              </a:lnSpc>
            </a:pPr>
            <a:r>
              <a:rPr lang="es-ES" sz="1600" smtClean="0"/>
              <a:t>El hijo derecho está a posición 2*(i+1), 2*(i+1)&lt;=n.</a:t>
            </a:r>
          </a:p>
          <a:p>
            <a:pPr lvl="2">
              <a:lnSpc>
                <a:spcPct val="80000"/>
              </a:lnSpc>
            </a:pPr>
            <a:endParaRPr lang="es-ES" sz="1600" smtClean="0"/>
          </a:p>
          <a:p>
            <a:pPr>
              <a:lnSpc>
                <a:spcPct val="80000"/>
              </a:lnSpc>
            </a:pPr>
            <a:r>
              <a:rPr lang="es-ES" sz="2000" smtClean="0"/>
              <a:t>Cualquier secuencia ordenada se puede transformar en un minmaxheap para aprovechar sus facilidades.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s-ES" sz="1600" smtClean="0"/>
          </a:p>
          <a:p>
            <a:pPr lvl="1">
              <a:lnSpc>
                <a:spcPct val="80000"/>
              </a:lnSpc>
            </a:pPr>
            <a:endParaRPr lang="es-ES" sz="1800" smtClean="0"/>
          </a:p>
        </p:txBody>
      </p:sp>
      <p:grpSp>
        <p:nvGrpSpPr>
          <p:cNvPr id="72711" name="Group 175"/>
          <p:cNvGrpSpPr>
            <a:grpSpLocks/>
          </p:cNvGrpSpPr>
          <p:nvPr/>
        </p:nvGrpSpPr>
        <p:grpSpPr bwMode="auto">
          <a:xfrm>
            <a:off x="5148263" y="4652963"/>
            <a:ext cx="3781425" cy="317500"/>
            <a:chOff x="3243" y="2931"/>
            <a:chExt cx="2382" cy="200"/>
          </a:xfrm>
        </p:grpSpPr>
        <p:grpSp>
          <p:nvGrpSpPr>
            <p:cNvPr id="72747" name="Group 43"/>
            <p:cNvGrpSpPr>
              <a:grpSpLocks/>
            </p:cNvGrpSpPr>
            <p:nvPr/>
          </p:nvGrpSpPr>
          <p:grpSpPr bwMode="auto">
            <a:xfrm>
              <a:off x="3470" y="2950"/>
              <a:ext cx="2155" cy="164"/>
              <a:chOff x="2948" y="1207"/>
              <a:chExt cx="2699" cy="227"/>
            </a:xfrm>
          </p:grpSpPr>
          <p:sp>
            <p:nvSpPr>
              <p:cNvPr id="179244" name="Rectangle 44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762000"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72759" name="Line 45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760" name="Line 46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761" name="Line 47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762" name="Line 48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763" name="Line 49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764" name="Line 50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765" name="Line 51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766" name="Line 52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767" name="Line 53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72748" name="Text Box 54"/>
            <p:cNvSpPr txBox="1">
              <a:spLocks noChangeArrowheads="1"/>
            </p:cNvSpPr>
            <p:nvPr/>
          </p:nvSpPr>
          <p:spPr bwMode="auto">
            <a:xfrm>
              <a:off x="3514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1</a:t>
              </a:r>
            </a:p>
          </p:txBody>
        </p:sp>
        <p:sp>
          <p:nvSpPr>
            <p:cNvPr id="72749" name="Text Box 55"/>
            <p:cNvSpPr txBox="1">
              <a:spLocks noChangeArrowheads="1"/>
            </p:cNvSpPr>
            <p:nvPr/>
          </p:nvSpPr>
          <p:spPr bwMode="auto">
            <a:xfrm>
              <a:off x="3741" y="2948"/>
              <a:ext cx="2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12</a:t>
              </a:r>
            </a:p>
          </p:txBody>
        </p:sp>
        <p:sp>
          <p:nvSpPr>
            <p:cNvPr id="72750" name="Text Box 56"/>
            <p:cNvSpPr txBox="1">
              <a:spLocks noChangeArrowheads="1"/>
            </p:cNvSpPr>
            <p:nvPr/>
          </p:nvSpPr>
          <p:spPr bwMode="auto">
            <a:xfrm>
              <a:off x="3912" y="2948"/>
              <a:ext cx="2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46</a:t>
              </a:r>
            </a:p>
          </p:txBody>
        </p:sp>
        <p:sp>
          <p:nvSpPr>
            <p:cNvPr id="72751" name="Text Box 57"/>
            <p:cNvSpPr txBox="1">
              <a:spLocks noChangeArrowheads="1"/>
            </p:cNvSpPr>
            <p:nvPr/>
          </p:nvSpPr>
          <p:spPr bwMode="auto">
            <a:xfrm>
              <a:off x="4155" y="2950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200"/>
                <a:t>4</a:t>
              </a:r>
            </a:p>
          </p:txBody>
        </p:sp>
        <p:sp>
          <p:nvSpPr>
            <p:cNvPr id="72752" name="Text Box 58"/>
            <p:cNvSpPr txBox="1">
              <a:spLocks noChangeArrowheads="1"/>
            </p:cNvSpPr>
            <p:nvPr/>
          </p:nvSpPr>
          <p:spPr bwMode="auto">
            <a:xfrm>
              <a:off x="4383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3</a:t>
              </a:r>
            </a:p>
          </p:txBody>
        </p:sp>
        <p:sp>
          <p:nvSpPr>
            <p:cNvPr id="72753" name="Text Box 59"/>
            <p:cNvSpPr txBox="1">
              <a:spLocks noChangeArrowheads="1"/>
            </p:cNvSpPr>
            <p:nvPr/>
          </p:nvSpPr>
          <p:spPr bwMode="auto">
            <a:xfrm>
              <a:off x="4601" y="295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2</a:t>
              </a:r>
            </a:p>
          </p:txBody>
        </p:sp>
        <p:sp>
          <p:nvSpPr>
            <p:cNvPr id="72754" name="Text Box 60"/>
            <p:cNvSpPr txBox="1">
              <a:spLocks noChangeArrowheads="1"/>
            </p:cNvSpPr>
            <p:nvPr/>
          </p:nvSpPr>
          <p:spPr bwMode="auto">
            <a:xfrm>
              <a:off x="4770" y="2951"/>
              <a:ext cx="2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18</a:t>
              </a:r>
            </a:p>
          </p:txBody>
        </p:sp>
        <p:sp>
          <p:nvSpPr>
            <p:cNvPr id="72755" name="Text Box 61"/>
            <p:cNvSpPr txBox="1">
              <a:spLocks noChangeArrowheads="1"/>
            </p:cNvSpPr>
            <p:nvPr/>
          </p:nvSpPr>
          <p:spPr bwMode="auto">
            <a:xfrm>
              <a:off x="4987" y="2951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7</a:t>
              </a:r>
            </a:p>
          </p:txBody>
        </p:sp>
        <p:sp>
          <p:nvSpPr>
            <p:cNvPr id="72756" name="Text Box 83"/>
            <p:cNvSpPr txBox="1">
              <a:spLocks noChangeArrowheads="1"/>
            </p:cNvSpPr>
            <p:nvPr/>
          </p:nvSpPr>
          <p:spPr bwMode="auto">
            <a:xfrm>
              <a:off x="5198" y="2931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400"/>
                <a:t>9</a:t>
              </a:r>
            </a:p>
          </p:txBody>
        </p:sp>
        <p:sp>
          <p:nvSpPr>
            <p:cNvPr id="179365" name="Rectangle 165"/>
            <p:cNvSpPr>
              <a:spLocks noChangeArrowheads="1"/>
            </p:cNvSpPr>
            <p:nvPr/>
          </p:nvSpPr>
          <p:spPr bwMode="auto">
            <a:xfrm>
              <a:off x="3243" y="294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>
                <a:latin typeface="Verdana" pitchFamily="34" charset="0"/>
                <a:ea typeface="+mn-ea"/>
              </a:endParaRPr>
            </a:p>
          </p:txBody>
        </p:sp>
      </p:grpSp>
      <p:grpSp>
        <p:nvGrpSpPr>
          <p:cNvPr id="72712" name="Group 176"/>
          <p:cNvGrpSpPr>
            <a:grpSpLocks/>
          </p:cNvGrpSpPr>
          <p:nvPr/>
        </p:nvGrpSpPr>
        <p:grpSpPr bwMode="auto">
          <a:xfrm>
            <a:off x="5003800" y="2081213"/>
            <a:ext cx="4075113" cy="1995487"/>
            <a:chOff x="3152" y="1117"/>
            <a:chExt cx="2567" cy="1257"/>
          </a:xfrm>
        </p:grpSpPr>
        <p:grpSp>
          <p:nvGrpSpPr>
            <p:cNvPr id="72714" name="Group 177"/>
            <p:cNvGrpSpPr>
              <a:grpSpLocks/>
            </p:cNvGrpSpPr>
            <p:nvPr/>
          </p:nvGrpSpPr>
          <p:grpSpPr bwMode="auto">
            <a:xfrm>
              <a:off x="3152" y="1117"/>
              <a:ext cx="2359" cy="1257"/>
              <a:chOff x="3515" y="935"/>
              <a:chExt cx="1996" cy="907"/>
            </a:xfrm>
          </p:grpSpPr>
          <p:sp>
            <p:nvSpPr>
              <p:cNvPr id="72718" name="Oval 178"/>
              <p:cNvSpPr>
                <a:spLocks noChangeArrowheads="1"/>
              </p:cNvSpPr>
              <p:nvPr/>
            </p:nvSpPr>
            <p:spPr bwMode="auto">
              <a:xfrm>
                <a:off x="4507" y="935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</a:t>
                </a:r>
              </a:p>
            </p:txBody>
          </p:sp>
          <p:sp>
            <p:nvSpPr>
              <p:cNvPr id="72719" name="Oval 179"/>
              <p:cNvSpPr>
                <a:spLocks noChangeArrowheads="1"/>
              </p:cNvSpPr>
              <p:nvPr/>
            </p:nvSpPr>
            <p:spPr bwMode="auto">
              <a:xfrm>
                <a:off x="4011" y="122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12</a:t>
                </a:r>
              </a:p>
            </p:txBody>
          </p:sp>
          <p:sp>
            <p:nvSpPr>
              <p:cNvPr id="72720" name="Oval 180"/>
              <p:cNvSpPr>
                <a:spLocks noChangeArrowheads="1"/>
              </p:cNvSpPr>
              <p:nvPr/>
            </p:nvSpPr>
            <p:spPr bwMode="auto">
              <a:xfrm>
                <a:off x="3688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</a:t>
                </a:r>
              </a:p>
            </p:txBody>
          </p:sp>
          <p:sp>
            <p:nvSpPr>
              <p:cNvPr id="72721" name="Oval 181"/>
              <p:cNvSpPr>
                <a:spLocks noChangeArrowheads="1"/>
              </p:cNvSpPr>
              <p:nvPr/>
            </p:nvSpPr>
            <p:spPr bwMode="auto">
              <a:xfrm>
                <a:off x="4143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3</a:t>
                </a:r>
              </a:p>
            </p:txBody>
          </p:sp>
          <p:sp>
            <p:nvSpPr>
              <p:cNvPr id="72722" name="Oval 182"/>
              <p:cNvSpPr>
                <a:spLocks noChangeArrowheads="1"/>
              </p:cNvSpPr>
              <p:nvPr/>
            </p:nvSpPr>
            <p:spPr bwMode="auto">
              <a:xfrm>
                <a:off x="5009" y="122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46</a:t>
                </a:r>
              </a:p>
            </p:txBody>
          </p:sp>
          <p:sp>
            <p:nvSpPr>
              <p:cNvPr id="72723" name="Oval 183"/>
              <p:cNvSpPr>
                <a:spLocks noChangeArrowheads="1"/>
              </p:cNvSpPr>
              <p:nvPr/>
            </p:nvSpPr>
            <p:spPr bwMode="auto">
              <a:xfrm>
                <a:off x="5239" y="1480"/>
                <a:ext cx="146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200"/>
                  <a:t>18</a:t>
                </a:r>
              </a:p>
            </p:txBody>
          </p:sp>
          <p:sp>
            <p:nvSpPr>
              <p:cNvPr id="72724" name="Oval 184"/>
              <p:cNvSpPr>
                <a:spLocks noChangeArrowheads="1"/>
              </p:cNvSpPr>
              <p:nvPr/>
            </p:nvSpPr>
            <p:spPr bwMode="auto">
              <a:xfrm>
                <a:off x="4664" y="1461"/>
                <a:ext cx="145" cy="1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200"/>
                  <a:t>2</a:t>
                </a:r>
              </a:p>
            </p:txBody>
          </p:sp>
          <p:sp>
            <p:nvSpPr>
              <p:cNvPr id="72725" name="Oval 185"/>
              <p:cNvSpPr>
                <a:spLocks noChangeArrowheads="1"/>
              </p:cNvSpPr>
              <p:nvPr/>
            </p:nvSpPr>
            <p:spPr bwMode="auto">
              <a:xfrm>
                <a:off x="3796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9</a:t>
                </a:r>
              </a:p>
            </p:txBody>
          </p:sp>
          <p:sp>
            <p:nvSpPr>
              <p:cNvPr id="72726" name="Oval 186"/>
              <p:cNvSpPr>
                <a:spLocks noChangeArrowheads="1"/>
              </p:cNvSpPr>
              <p:nvPr/>
            </p:nvSpPr>
            <p:spPr bwMode="auto">
              <a:xfrm>
                <a:off x="3515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7</a:t>
                </a:r>
              </a:p>
            </p:txBody>
          </p:sp>
          <p:sp>
            <p:nvSpPr>
              <p:cNvPr id="72727" name="Line 187"/>
              <p:cNvSpPr>
                <a:spLocks noChangeShapeType="1"/>
              </p:cNvSpPr>
              <p:nvPr/>
            </p:nvSpPr>
            <p:spPr bwMode="auto">
              <a:xfrm flipV="1">
                <a:off x="4138" y="1029"/>
                <a:ext cx="376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728" name="Line 188"/>
              <p:cNvSpPr>
                <a:spLocks noChangeShapeType="1"/>
              </p:cNvSpPr>
              <p:nvPr/>
            </p:nvSpPr>
            <p:spPr bwMode="auto">
              <a:xfrm>
                <a:off x="4647" y="1029"/>
                <a:ext cx="368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729" name="Line 189"/>
              <p:cNvSpPr>
                <a:spLocks noChangeShapeType="1"/>
              </p:cNvSpPr>
              <p:nvPr/>
            </p:nvSpPr>
            <p:spPr bwMode="auto">
              <a:xfrm flipH="1">
                <a:off x="3833" y="1328"/>
                <a:ext cx="192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730" name="Line 190"/>
              <p:cNvSpPr>
                <a:spLocks noChangeShapeType="1"/>
              </p:cNvSpPr>
              <p:nvPr/>
            </p:nvSpPr>
            <p:spPr bwMode="auto">
              <a:xfrm flipH="1" flipV="1">
                <a:off x="4135" y="1329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731" name="Line 191"/>
              <p:cNvSpPr>
                <a:spLocks noChangeShapeType="1"/>
              </p:cNvSpPr>
              <p:nvPr/>
            </p:nvSpPr>
            <p:spPr bwMode="auto">
              <a:xfrm flipH="1">
                <a:off x="3610" y="1581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732" name="Line 192"/>
              <p:cNvSpPr>
                <a:spLocks noChangeShapeType="1"/>
              </p:cNvSpPr>
              <p:nvPr/>
            </p:nvSpPr>
            <p:spPr bwMode="auto">
              <a:xfrm flipH="1" flipV="1">
                <a:off x="3783" y="1578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733" name="Line 193"/>
              <p:cNvSpPr>
                <a:spLocks noChangeShapeType="1"/>
              </p:cNvSpPr>
              <p:nvPr/>
            </p:nvSpPr>
            <p:spPr bwMode="auto">
              <a:xfrm flipH="1" flipV="1">
                <a:off x="5137" y="1328"/>
                <a:ext cx="138" cy="1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734" name="Line 194"/>
              <p:cNvSpPr>
                <a:spLocks noChangeShapeType="1"/>
              </p:cNvSpPr>
              <p:nvPr/>
            </p:nvSpPr>
            <p:spPr bwMode="auto">
              <a:xfrm flipH="1">
                <a:off x="4740" y="1344"/>
                <a:ext cx="27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735" name="Oval 195"/>
              <p:cNvSpPr>
                <a:spLocks noChangeArrowheads="1"/>
              </p:cNvSpPr>
              <p:nvPr/>
            </p:nvSpPr>
            <p:spPr bwMode="auto">
              <a:xfrm>
                <a:off x="4277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10</a:t>
                </a:r>
              </a:p>
            </p:txBody>
          </p:sp>
          <p:sp>
            <p:nvSpPr>
              <p:cNvPr id="72736" name="Oval 196"/>
              <p:cNvSpPr>
                <a:spLocks noChangeArrowheads="1"/>
              </p:cNvSpPr>
              <p:nvPr/>
            </p:nvSpPr>
            <p:spPr bwMode="auto">
              <a:xfrm>
                <a:off x="4034" y="1717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5</a:t>
                </a:r>
              </a:p>
            </p:txBody>
          </p:sp>
          <p:sp>
            <p:nvSpPr>
              <p:cNvPr id="72737" name="Line 197"/>
              <p:cNvSpPr>
                <a:spLocks noChangeShapeType="1"/>
              </p:cNvSpPr>
              <p:nvPr/>
            </p:nvSpPr>
            <p:spPr bwMode="auto">
              <a:xfrm flipH="1">
                <a:off x="4111" y="1581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738" name="Line 198"/>
              <p:cNvSpPr>
                <a:spLocks noChangeShapeType="1"/>
              </p:cNvSpPr>
              <p:nvPr/>
            </p:nvSpPr>
            <p:spPr bwMode="auto">
              <a:xfrm flipH="1" flipV="1">
                <a:off x="4264" y="1578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739" name="Oval 199"/>
              <p:cNvSpPr>
                <a:spLocks noChangeArrowheads="1"/>
              </p:cNvSpPr>
              <p:nvPr/>
            </p:nvSpPr>
            <p:spPr bwMode="auto">
              <a:xfrm>
                <a:off x="4794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16</a:t>
                </a:r>
              </a:p>
            </p:txBody>
          </p:sp>
          <p:sp>
            <p:nvSpPr>
              <p:cNvPr id="72740" name="Oval 200"/>
              <p:cNvSpPr>
                <a:spLocks noChangeArrowheads="1"/>
              </p:cNvSpPr>
              <p:nvPr/>
            </p:nvSpPr>
            <p:spPr bwMode="auto">
              <a:xfrm>
                <a:off x="4513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3</a:t>
                </a:r>
              </a:p>
            </p:txBody>
          </p:sp>
          <p:sp>
            <p:nvSpPr>
              <p:cNvPr id="72741" name="Line 201"/>
              <p:cNvSpPr>
                <a:spLocks noChangeShapeType="1"/>
              </p:cNvSpPr>
              <p:nvPr/>
            </p:nvSpPr>
            <p:spPr bwMode="auto">
              <a:xfrm flipH="1">
                <a:off x="4608" y="1573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742" name="Line 202"/>
              <p:cNvSpPr>
                <a:spLocks noChangeShapeType="1"/>
              </p:cNvSpPr>
              <p:nvPr/>
            </p:nvSpPr>
            <p:spPr bwMode="auto">
              <a:xfrm flipH="1" flipV="1">
                <a:off x="4781" y="1570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743" name="Oval 203"/>
              <p:cNvSpPr>
                <a:spLocks noChangeArrowheads="1"/>
              </p:cNvSpPr>
              <p:nvPr/>
            </p:nvSpPr>
            <p:spPr bwMode="auto">
              <a:xfrm>
                <a:off x="5366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44</a:t>
                </a:r>
              </a:p>
            </p:txBody>
          </p:sp>
          <p:sp>
            <p:nvSpPr>
              <p:cNvPr id="72744" name="Oval 204"/>
              <p:cNvSpPr>
                <a:spLocks noChangeArrowheads="1"/>
              </p:cNvSpPr>
              <p:nvPr/>
            </p:nvSpPr>
            <p:spPr bwMode="auto">
              <a:xfrm>
                <a:off x="5085" y="1709"/>
                <a:ext cx="145" cy="1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762000"/>
                <a:r>
                  <a:rPr lang="es-ES" sz="1600"/>
                  <a:t>20</a:t>
                </a:r>
              </a:p>
            </p:txBody>
          </p:sp>
          <p:sp>
            <p:nvSpPr>
              <p:cNvPr id="72745" name="Line 205"/>
              <p:cNvSpPr>
                <a:spLocks noChangeShapeType="1"/>
              </p:cNvSpPr>
              <p:nvPr/>
            </p:nvSpPr>
            <p:spPr bwMode="auto">
              <a:xfrm flipH="1">
                <a:off x="5180" y="1573"/>
                <a:ext cx="84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746" name="Line 206"/>
              <p:cNvSpPr>
                <a:spLocks noChangeShapeType="1"/>
              </p:cNvSpPr>
              <p:nvPr/>
            </p:nvSpPr>
            <p:spPr bwMode="auto">
              <a:xfrm flipH="1" flipV="1">
                <a:off x="5353" y="1570"/>
                <a:ext cx="84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72715" name="Text Box 207"/>
            <p:cNvSpPr txBox="1">
              <a:spLocks noChangeArrowheads="1"/>
            </p:cNvSpPr>
            <p:nvPr/>
          </p:nvSpPr>
          <p:spPr bwMode="auto">
            <a:xfrm>
              <a:off x="5305" y="1888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min</a:t>
              </a:r>
            </a:p>
          </p:txBody>
        </p:sp>
        <p:sp>
          <p:nvSpPr>
            <p:cNvPr id="72716" name="Text Box 208"/>
            <p:cNvSpPr txBox="1">
              <a:spLocks noChangeArrowheads="1"/>
            </p:cNvSpPr>
            <p:nvPr/>
          </p:nvSpPr>
          <p:spPr bwMode="auto">
            <a:xfrm>
              <a:off x="5066" y="1505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max</a:t>
              </a:r>
            </a:p>
          </p:txBody>
        </p:sp>
        <p:sp>
          <p:nvSpPr>
            <p:cNvPr id="72717" name="Text Box 209"/>
            <p:cNvSpPr txBox="1">
              <a:spLocks noChangeArrowheads="1"/>
            </p:cNvSpPr>
            <p:nvPr/>
          </p:nvSpPr>
          <p:spPr bwMode="auto">
            <a:xfrm>
              <a:off x="4768" y="1233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_tradnl"/>
                <a:t>min</a:t>
              </a:r>
            </a:p>
          </p:txBody>
        </p:sp>
      </p:grpSp>
      <p:sp>
        <p:nvSpPr>
          <p:cNvPr id="72713" name="Text Box 210"/>
          <p:cNvSpPr txBox="1">
            <a:spLocks noChangeArrowheads="1"/>
          </p:cNvSpPr>
          <p:nvPr/>
        </p:nvSpPr>
        <p:spPr bwMode="auto">
          <a:xfrm>
            <a:off x="8504238" y="45291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74755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74756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7196B6C-32E9-4E36-BF99-58D4C69E144E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inserta en un minmaxheap?</a:t>
            </a:r>
          </a:p>
        </p:txBody>
      </p:sp>
      <p:grpSp>
        <p:nvGrpSpPr>
          <p:cNvPr id="74758" name="Group 128"/>
          <p:cNvGrpSpPr>
            <a:grpSpLocks/>
          </p:cNvGrpSpPr>
          <p:nvPr/>
        </p:nvGrpSpPr>
        <p:grpSpPr bwMode="auto">
          <a:xfrm>
            <a:off x="566738" y="1433513"/>
            <a:ext cx="3744912" cy="1995487"/>
            <a:chOff x="3515" y="935"/>
            <a:chExt cx="1996" cy="907"/>
          </a:xfrm>
        </p:grpSpPr>
        <p:sp>
          <p:nvSpPr>
            <p:cNvPr id="74837" name="Oval 129"/>
            <p:cNvSpPr>
              <a:spLocks noChangeArrowheads="1"/>
            </p:cNvSpPr>
            <p:nvPr/>
          </p:nvSpPr>
          <p:spPr bwMode="auto">
            <a:xfrm>
              <a:off x="4507" y="935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74838" name="Oval 130"/>
            <p:cNvSpPr>
              <a:spLocks noChangeArrowheads="1"/>
            </p:cNvSpPr>
            <p:nvPr/>
          </p:nvSpPr>
          <p:spPr bwMode="auto">
            <a:xfrm>
              <a:off x="4011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12</a:t>
              </a:r>
            </a:p>
          </p:txBody>
        </p:sp>
        <p:sp>
          <p:nvSpPr>
            <p:cNvPr id="74839" name="Oval 131"/>
            <p:cNvSpPr>
              <a:spLocks noChangeArrowheads="1"/>
            </p:cNvSpPr>
            <p:nvPr/>
          </p:nvSpPr>
          <p:spPr bwMode="auto">
            <a:xfrm>
              <a:off x="3688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74840" name="Oval 132"/>
            <p:cNvSpPr>
              <a:spLocks noChangeArrowheads="1"/>
            </p:cNvSpPr>
            <p:nvPr/>
          </p:nvSpPr>
          <p:spPr bwMode="auto">
            <a:xfrm>
              <a:off x="4143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74841" name="Oval 133"/>
            <p:cNvSpPr>
              <a:spLocks noChangeArrowheads="1"/>
            </p:cNvSpPr>
            <p:nvPr/>
          </p:nvSpPr>
          <p:spPr bwMode="auto">
            <a:xfrm>
              <a:off x="5009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46</a:t>
              </a:r>
            </a:p>
          </p:txBody>
        </p:sp>
        <p:sp>
          <p:nvSpPr>
            <p:cNvPr id="74842" name="Oval 134"/>
            <p:cNvSpPr>
              <a:spLocks noChangeArrowheads="1"/>
            </p:cNvSpPr>
            <p:nvPr/>
          </p:nvSpPr>
          <p:spPr bwMode="auto">
            <a:xfrm>
              <a:off x="5239" y="1480"/>
              <a:ext cx="146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18</a:t>
              </a:r>
            </a:p>
          </p:txBody>
        </p:sp>
        <p:sp>
          <p:nvSpPr>
            <p:cNvPr id="74843" name="Oval 135"/>
            <p:cNvSpPr>
              <a:spLocks noChangeArrowheads="1"/>
            </p:cNvSpPr>
            <p:nvPr/>
          </p:nvSpPr>
          <p:spPr bwMode="auto">
            <a:xfrm>
              <a:off x="4664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2</a:t>
              </a:r>
            </a:p>
          </p:txBody>
        </p:sp>
        <p:sp>
          <p:nvSpPr>
            <p:cNvPr id="74844" name="Oval 136"/>
            <p:cNvSpPr>
              <a:spLocks noChangeArrowheads="1"/>
            </p:cNvSpPr>
            <p:nvPr/>
          </p:nvSpPr>
          <p:spPr bwMode="auto">
            <a:xfrm>
              <a:off x="3796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74845" name="Oval 137"/>
            <p:cNvSpPr>
              <a:spLocks noChangeArrowheads="1"/>
            </p:cNvSpPr>
            <p:nvPr/>
          </p:nvSpPr>
          <p:spPr bwMode="auto">
            <a:xfrm>
              <a:off x="3515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7</a:t>
              </a:r>
            </a:p>
          </p:txBody>
        </p:sp>
        <p:sp>
          <p:nvSpPr>
            <p:cNvPr id="74846" name="Line 138"/>
            <p:cNvSpPr>
              <a:spLocks noChangeShapeType="1"/>
            </p:cNvSpPr>
            <p:nvPr/>
          </p:nvSpPr>
          <p:spPr bwMode="auto">
            <a:xfrm flipV="1">
              <a:off x="4138" y="1029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139"/>
            <p:cNvSpPr>
              <a:spLocks noChangeShapeType="1"/>
            </p:cNvSpPr>
            <p:nvPr/>
          </p:nvSpPr>
          <p:spPr bwMode="auto">
            <a:xfrm>
              <a:off x="4647" y="1029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140"/>
            <p:cNvSpPr>
              <a:spLocks noChangeShapeType="1"/>
            </p:cNvSpPr>
            <p:nvPr/>
          </p:nvSpPr>
          <p:spPr bwMode="auto">
            <a:xfrm flipH="1">
              <a:off x="3833" y="1328"/>
              <a:ext cx="19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141"/>
            <p:cNvSpPr>
              <a:spLocks noChangeShapeType="1"/>
            </p:cNvSpPr>
            <p:nvPr/>
          </p:nvSpPr>
          <p:spPr bwMode="auto">
            <a:xfrm flipH="1" flipV="1">
              <a:off x="4135" y="1329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142"/>
            <p:cNvSpPr>
              <a:spLocks noChangeShapeType="1"/>
            </p:cNvSpPr>
            <p:nvPr/>
          </p:nvSpPr>
          <p:spPr bwMode="auto">
            <a:xfrm flipH="1">
              <a:off x="3610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143"/>
            <p:cNvSpPr>
              <a:spLocks noChangeShapeType="1"/>
            </p:cNvSpPr>
            <p:nvPr/>
          </p:nvSpPr>
          <p:spPr bwMode="auto">
            <a:xfrm flipH="1" flipV="1">
              <a:off x="3783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44"/>
            <p:cNvSpPr>
              <a:spLocks noChangeShapeType="1"/>
            </p:cNvSpPr>
            <p:nvPr/>
          </p:nvSpPr>
          <p:spPr bwMode="auto">
            <a:xfrm flipH="1" flipV="1">
              <a:off x="5137" y="1328"/>
              <a:ext cx="138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45"/>
            <p:cNvSpPr>
              <a:spLocks noChangeShapeType="1"/>
            </p:cNvSpPr>
            <p:nvPr/>
          </p:nvSpPr>
          <p:spPr bwMode="auto">
            <a:xfrm flipH="1">
              <a:off x="4740" y="1344"/>
              <a:ext cx="2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Oval 146"/>
            <p:cNvSpPr>
              <a:spLocks noChangeArrowheads="1"/>
            </p:cNvSpPr>
            <p:nvPr/>
          </p:nvSpPr>
          <p:spPr bwMode="auto">
            <a:xfrm>
              <a:off x="4277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10</a:t>
              </a:r>
            </a:p>
          </p:txBody>
        </p:sp>
        <p:sp>
          <p:nvSpPr>
            <p:cNvPr id="74855" name="Oval 147"/>
            <p:cNvSpPr>
              <a:spLocks noChangeArrowheads="1"/>
            </p:cNvSpPr>
            <p:nvPr/>
          </p:nvSpPr>
          <p:spPr bwMode="auto">
            <a:xfrm>
              <a:off x="4034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74856" name="Line 148"/>
            <p:cNvSpPr>
              <a:spLocks noChangeShapeType="1"/>
            </p:cNvSpPr>
            <p:nvPr/>
          </p:nvSpPr>
          <p:spPr bwMode="auto">
            <a:xfrm flipH="1">
              <a:off x="4111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49"/>
            <p:cNvSpPr>
              <a:spLocks noChangeShapeType="1"/>
            </p:cNvSpPr>
            <p:nvPr/>
          </p:nvSpPr>
          <p:spPr bwMode="auto">
            <a:xfrm flipH="1" flipV="1">
              <a:off x="4264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Oval 150"/>
            <p:cNvSpPr>
              <a:spLocks noChangeArrowheads="1"/>
            </p:cNvSpPr>
            <p:nvPr/>
          </p:nvSpPr>
          <p:spPr bwMode="auto">
            <a:xfrm>
              <a:off x="4794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16</a:t>
              </a:r>
            </a:p>
          </p:txBody>
        </p:sp>
        <p:sp>
          <p:nvSpPr>
            <p:cNvPr id="74859" name="Oval 151"/>
            <p:cNvSpPr>
              <a:spLocks noChangeArrowheads="1"/>
            </p:cNvSpPr>
            <p:nvPr/>
          </p:nvSpPr>
          <p:spPr bwMode="auto">
            <a:xfrm>
              <a:off x="4513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74860" name="Line 152"/>
            <p:cNvSpPr>
              <a:spLocks noChangeShapeType="1"/>
            </p:cNvSpPr>
            <p:nvPr/>
          </p:nvSpPr>
          <p:spPr bwMode="auto">
            <a:xfrm flipH="1">
              <a:off x="4608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53"/>
            <p:cNvSpPr>
              <a:spLocks noChangeShapeType="1"/>
            </p:cNvSpPr>
            <p:nvPr/>
          </p:nvSpPr>
          <p:spPr bwMode="auto">
            <a:xfrm flipH="1" flipV="1">
              <a:off x="4781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Oval 154"/>
            <p:cNvSpPr>
              <a:spLocks noChangeArrowheads="1"/>
            </p:cNvSpPr>
            <p:nvPr/>
          </p:nvSpPr>
          <p:spPr bwMode="auto">
            <a:xfrm>
              <a:off x="5366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44</a:t>
              </a:r>
            </a:p>
          </p:txBody>
        </p:sp>
        <p:sp>
          <p:nvSpPr>
            <p:cNvPr id="74863" name="Oval 155"/>
            <p:cNvSpPr>
              <a:spLocks noChangeArrowheads="1"/>
            </p:cNvSpPr>
            <p:nvPr/>
          </p:nvSpPr>
          <p:spPr bwMode="auto">
            <a:xfrm>
              <a:off x="5085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20</a:t>
              </a:r>
            </a:p>
          </p:txBody>
        </p:sp>
        <p:sp>
          <p:nvSpPr>
            <p:cNvPr id="74864" name="Line 156"/>
            <p:cNvSpPr>
              <a:spLocks noChangeShapeType="1"/>
            </p:cNvSpPr>
            <p:nvPr/>
          </p:nvSpPr>
          <p:spPr bwMode="auto">
            <a:xfrm flipH="1">
              <a:off x="5180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57"/>
            <p:cNvSpPr>
              <a:spLocks noChangeShapeType="1"/>
            </p:cNvSpPr>
            <p:nvPr/>
          </p:nvSpPr>
          <p:spPr bwMode="auto">
            <a:xfrm flipH="1" flipV="1">
              <a:off x="5353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74759" name="Text Box 158"/>
          <p:cNvSpPr txBox="1">
            <a:spLocks noChangeArrowheads="1"/>
          </p:cNvSpPr>
          <p:nvPr/>
        </p:nvSpPr>
        <p:spPr bwMode="auto">
          <a:xfrm>
            <a:off x="3984625" y="238125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4760" name="Text Box 159"/>
          <p:cNvSpPr txBox="1">
            <a:spLocks noChangeArrowheads="1"/>
          </p:cNvSpPr>
          <p:nvPr/>
        </p:nvSpPr>
        <p:spPr bwMode="auto">
          <a:xfrm>
            <a:off x="3605213" y="17732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4761" name="Text Box 160"/>
          <p:cNvSpPr txBox="1">
            <a:spLocks noChangeArrowheads="1"/>
          </p:cNvSpPr>
          <p:nvPr/>
        </p:nvSpPr>
        <p:spPr bwMode="auto">
          <a:xfrm>
            <a:off x="3132138" y="13414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4762" name="Oval 161"/>
          <p:cNvSpPr>
            <a:spLocks noChangeArrowheads="1"/>
          </p:cNvSpPr>
          <p:nvPr/>
        </p:nvSpPr>
        <p:spPr bwMode="auto">
          <a:xfrm>
            <a:off x="250825" y="37163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/>
              <a:t>13</a:t>
            </a:r>
          </a:p>
        </p:txBody>
      </p:sp>
      <p:sp>
        <p:nvSpPr>
          <p:cNvPr id="74763" name="Text Box 163"/>
          <p:cNvSpPr txBox="1">
            <a:spLocks noChangeArrowheads="1"/>
          </p:cNvSpPr>
          <p:nvPr/>
        </p:nvSpPr>
        <p:spPr bwMode="auto">
          <a:xfrm>
            <a:off x="4030663" y="27813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4764" name="Line 166"/>
          <p:cNvSpPr>
            <a:spLocks noChangeShapeType="1"/>
          </p:cNvSpPr>
          <p:nvPr/>
        </p:nvSpPr>
        <p:spPr bwMode="auto">
          <a:xfrm flipH="1">
            <a:off x="468313" y="3357563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74765" name="Group 167"/>
          <p:cNvGrpSpPr>
            <a:grpSpLocks/>
          </p:cNvGrpSpPr>
          <p:nvPr/>
        </p:nvGrpSpPr>
        <p:grpSpPr bwMode="auto">
          <a:xfrm>
            <a:off x="4864100" y="1362075"/>
            <a:ext cx="3744913" cy="1995488"/>
            <a:chOff x="3515" y="935"/>
            <a:chExt cx="1996" cy="907"/>
          </a:xfrm>
        </p:grpSpPr>
        <p:sp>
          <p:nvSpPr>
            <p:cNvPr id="74808" name="Oval 168"/>
            <p:cNvSpPr>
              <a:spLocks noChangeArrowheads="1"/>
            </p:cNvSpPr>
            <p:nvPr/>
          </p:nvSpPr>
          <p:spPr bwMode="auto">
            <a:xfrm>
              <a:off x="4507" y="935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74809" name="Oval 169"/>
            <p:cNvSpPr>
              <a:spLocks noChangeArrowheads="1"/>
            </p:cNvSpPr>
            <p:nvPr/>
          </p:nvSpPr>
          <p:spPr bwMode="auto">
            <a:xfrm>
              <a:off x="4011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12</a:t>
              </a:r>
            </a:p>
          </p:txBody>
        </p:sp>
        <p:sp>
          <p:nvSpPr>
            <p:cNvPr id="74810" name="Oval 170"/>
            <p:cNvSpPr>
              <a:spLocks noChangeArrowheads="1"/>
            </p:cNvSpPr>
            <p:nvPr/>
          </p:nvSpPr>
          <p:spPr bwMode="auto">
            <a:xfrm>
              <a:off x="3688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74811" name="Oval 171"/>
            <p:cNvSpPr>
              <a:spLocks noChangeArrowheads="1"/>
            </p:cNvSpPr>
            <p:nvPr/>
          </p:nvSpPr>
          <p:spPr bwMode="auto">
            <a:xfrm>
              <a:off x="4143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74812" name="Oval 172"/>
            <p:cNvSpPr>
              <a:spLocks noChangeArrowheads="1"/>
            </p:cNvSpPr>
            <p:nvPr/>
          </p:nvSpPr>
          <p:spPr bwMode="auto">
            <a:xfrm>
              <a:off x="5009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46</a:t>
              </a:r>
            </a:p>
          </p:txBody>
        </p:sp>
        <p:sp>
          <p:nvSpPr>
            <p:cNvPr id="74813" name="Oval 173"/>
            <p:cNvSpPr>
              <a:spLocks noChangeArrowheads="1"/>
            </p:cNvSpPr>
            <p:nvPr/>
          </p:nvSpPr>
          <p:spPr bwMode="auto">
            <a:xfrm>
              <a:off x="5239" y="1480"/>
              <a:ext cx="146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18</a:t>
              </a:r>
            </a:p>
          </p:txBody>
        </p:sp>
        <p:sp>
          <p:nvSpPr>
            <p:cNvPr id="74814" name="Oval 174"/>
            <p:cNvSpPr>
              <a:spLocks noChangeArrowheads="1"/>
            </p:cNvSpPr>
            <p:nvPr/>
          </p:nvSpPr>
          <p:spPr bwMode="auto">
            <a:xfrm>
              <a:off x="4664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2</a:t>
              </a:r>
            </a:p>
          </p:txBody>
        </p:sp>
        <p:sp>
          <p:nvSpPr>
            <p:cNvPr id="74815" name="Oval 175"/>
            <p:cNvSpPr>
              <a:spLocks noChangeArrowheads="1"/>
            </p:cNvSpPr>
            <p:nvPr/>
          </p:nvSpPr>
          <p:spPr bwMode="auto">
            <a:xfrm>
              <a:off x="3796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74816" name="Oval 176"/>
            <p:cNvSpPr>
              <a:spLocks noChangeArrowheads="1"/>
            </p:cNvSpPr>
            <p:nvPr/>
          </p:nvSpPr>
          <p:spPr bwMode="auto">
            <a:xfrm>
              <a:off x="3515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13</a:t>
              </a:r>
            </a:p>
          </p:txBody>
        </p:sp>
        <p:sp>
          <p:nvSpPr>
            <p:cNvPr id="74817" name="Line 177"/>
            <p:cNvSpPr>
              <a:spLocks noChangeShapeType="1"/>
            </p:cNvSpPr>
            <p:nvPr/>
          </p:nvSpPr>
          <p:spPr bwMode="auto">
            <a:xfrm flipV="1">
              <a:off x="4138" y="1029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178"/>
            <p:cNvSpPr>
              <a:spLocks noChangeShapeType="1"/>
            </p:cNvSpPr>
            <p:nvPr/>
          </p:nvSpPr>
          <p:spPr bwMode="auto">
            <a:xfrm>
              <a:off x="4647" y="1029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179"/>
            <p:cNvSpPr>
              <a:spLocks noChangeShapeType="1"/>
            </p:cNvSpPr>
            <p:nvPr/>
          </p:nvSpPr>
          <p:spPr bwMode="auto">
            <a:xfrm flipH="1">
              <a:off x="3833" y="1328"/>
              <a:ext cx="19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180"/>
            <p:cNvSpPr>
              <a:spLocks noChangeShapeType="1"/>
            </p:cNvSpPr>
            <p:nvPr/>
          </p:nvSpPr>
          <p:spPr bwMode="auto">
            <a:xfrm flipH="1" flipV="1">
              <a:off x="4135" y="1329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181"/>
            <p:cNvSpPr>
              <a:spLocks noChangeShapeType="1"/>
            </p:cNvSpPr>
            <p:nvPr/>
          </p:nvSpPr>
          <p:spPr bwMode="auto">
            <a:xfrm flipH="1">
              <a:off x="3610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182"/>
            <p:cNvSpPr>
              <a:spLocks noChangeShapeType="1"/>
            </p:cNvSpPr>
            <p:nvPr/>
          </p:nvSpPr>
          <p:spPr bwMode="auto">
            <a:xfrm flipH="1" flipV="1">
              <a:off x="3783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183"/>
            <p:cNvSpPr>
              <a:spLocks noChangeShapeType="1"/>
            </p:cNvSpPr>
            <p:nvPr/>
          </p:nvSpPr>
          <p:spPr bwMode="auto">
            <a:xfrm flipH="1" flipV="1">
              <a:off x="5137" y="1328"/>
              <a:ext cx="138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184"/>
            <p:cNvSpPr>
              <a:spLocks noChangeShapeType="1"/>
            </p:cNvSpPr>
            <p:nvPr/>
          </p:nvSpPr>
          <p:spPr bwMode="auto">
            <a:xfrm flipH="1">
              <a:off x="4740" y="1344"/>
              <a:ext cx="2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Oval 185"/>
            <p:cNvSpPr>
              <a:spLocks noChangeArrowheads="1"/>
            </p:cNvSpPr>
            <p:nvPr/>
          </p:nvSpPr>
          <p:spPr bwMode="auto">
            <a:xfrm>
              <a:off x="4277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10</a:t>
              </a:r>
            </a:p>
          </p:txBody>
        </p:sp>
        <p:sp>
          <p:nvSpPr>
            <p:cNvPr id="74826" name="Oval 186"/>
            <p:cNvSpPr>
              <a:spLocks noChangeArrowheads="1"/>
            </p:cNvSpPr>
            <p:nvPr/>
          </p:nvSpPr>
          <p:spPr bwMode="auto">
            <a:xfrm>
              <a:off x="4034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74827" name="Line 187"/>
            <p:cNvSpPr>
              <a:spLocks noChangeShapeType="1"/>
            </p:cNvSpPr>
            <p:nvPr/>
          </p:nvSpPr>
          <p:spPr bwMode="auto">
            <a:xfrm flipH="1">
              <a:off x="4111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188"/>
            <p:cNvSpPr>
              <a:spLocks noChangeShapeType="1"/>
            </p:cNvSpPr>
            <p:nvPr/>
          </p:nvSpPr>
          <p:spPr bwMode="auto">
            <a:xfrm flipH="1" flipV="1">
              <a:off x="4264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Oval 189"/>
            <p:cNvSpPr>
              <a:spLocks noChangeArrowheads="1"/>
            </p:cNvSpPr>
            <p:nvPr/>
          </p:nvSpPr>
          <p:spPr bwMode="auto">
            <a:xfrm>
              <a:off x="4794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16</a:t>
              </a:r>
            </a:p>
          </p:txBody>
        </p:sp>
        <p:sp>
          <p:nvSpPr>
            <p:cNvPr id="74830" name="Oval 190"/>
            <p:cNvSpPr>
              <a:spLocks noChangeArrowheads="1"/>
            </p:cNvSpPr>
            <p:nvPr/>
          </p:nvSpPr>
          <p:spPr bwMode="auto">
            <a:xfrm>
              <a:off x="4513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74831" name="Line 191"/>
            <p:cNvSpPr>
              <a:spLocks noChangeShapeType="1"/>
            </p:cNvSpPr>
            <p:nvPr/>
          </p:nvSpPr>
          <p:spPr bwMode="auto">
            <a:xfrm flipH="1">
              <a:off x="4608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192"/>
            <p:cNvSpPr>
              <a:spLocks noChangeShapeType="1"/>
            </p:cNvSpPr>
            <p:nvPr/>
          </p:nvSpPr>
          <p:spPr bwMode="auto">
            <a:xfrm flipH="1" flipV="1">
              <a:off x="4781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Oval 193"/>
            <p:cNvSpPr>
              <a:spLocks noChangeArrowheads="1"/>
            </p:cNvSpPr>
            <p:nvPr/>
          </p:nvSpPr>
          <p:spPr bwMode="auto">
            <a:xfrm>
              <a:off x="5366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44</a:t>
              </a:r>
            </a:p>
          </p:txBody>
        </p:sp>
        <p:sp>
          <p:nvSpPr>
            <p:cNvPr id="74834" name="Oval 194"/>
            <p:cNvSpPr>
              <a:spLocks noChangeArrowheads="1"/>
            </p:cNvSpPr>
            <p:nvPr/>
          </p:nvSpPr>
          <p:spPr bwMode="auto">
            <a:xfrm>
              <a:off x="5085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20</a:t>
              </a:r>
            </a:p>
          </p:txBody>
        </p:sp>
        <p:sp>
          <p:nvSpPr>
            <p:cNvPr id="74835" name="Line 195"/>
            <p:cNvSpPr>
              <a:spLocks noChangeShapeType="1"/>
            </p:cNvSpPr>
            <p:nvPr/>
          </p:nvSpPr>
          <p:spPr bwMode="auto">
            <a:xfrm flipH="1">
              <a:off x="5180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196"/>
            <p:cNvSpPr>
              <a:spLocks noChangeShapeType="1"/>
            </p:cNvSpPr>
            <p:nvPr/>
          </p:nvSpPr>
          <p:spPr bwMode="auto">
            <a:xfrm flipH="1" flipV="1">
              <a:off x="5353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74766" name="Text Box 197"/>
          <p:cNvSpPr txBox="1">
            <a:spLocks noChangeArrowheads="1"/>
          </p:cNvSpPr>
          <p:nvPr/>
        </p:nvSpPr>
        <p:spPr bwMode="auto">
          <a:xfrm>
            <a:off x="8281988" y="2309813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4767" name="Text Box 198"/>
          <p:cNvSpPr txBox="1">
            <a:spLocks noChangeArrowheads="1"/>
          </p:cNvSpPr>
          <p:nvPr/>
        </p:nvSpPr>
        <p:spPr bwMode="auto">
          <a:xfrm>
            <a:off x="7902575" y="17018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4768" name="Text Box 199"/>
          <p:cNvSpPr txBox="1">
            <a:spLocks noChangeArrowheads="1"/>
          </p:cNvSpPr>
          <p:nvPr/>
        </p:nvSpPr>
        <p:spPr bwMode="auto">
          <a:xfrm>
            <a:off x="7429500" y="12700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4769" name="Oval 200"/>
          <p:cNvSpPr>
            <a:spLocks noChangeArrowheads="1"/>
          </p:cNvSpPr>
          <p:nvPr/>
        </p:nvSpPr>
        <p:spPr bwMode="auto">
          <a:xfrm>
            <a:off x="4572000" y="36449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/>
              <a:t>7</a:t>
            </a:r>
          </a:p>
        </p:txBody>
      </p:sp>
      <p:sp>
        <p:nvSpPr>
          <p:cNvPr id="74770" name="Text Box 201"/>
          <p:cNvSpPr txBox="1">
            <a:spLocks noChangeArrowheads="1"/>
          </p:cNvSpPr>
          <p:nvPr/>
        </p:nvSpPr>
        <p:spPr bwMode="auto">
          <a:xfrm>
            <a:off x="8328025" y="2709863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4771" name="Line 202"/>
          <p:cNvSpPr>
            <a:spLocks noChangeShapeType="1"/>
          </p:cNvSpPr>
          <p:nvPr/>
        </p:nvSpPr>
        <p:spPr bwMode="auto">
          <a:xfrm flipH="1">
            <a:off x="4765675" y="3286125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74772" name="Group 203"/>
          <p:cNvGrpSpPr>
            <a:grpSpLocks/>
          </p:cNvGrpSpPr>
          <p:nvPr/>
        </p:nvGrpSpPr>
        <p:grpSpPr bwMode="auto">
          <a:xfrm>
            <a:off x="2200275" y="4170363"/>
            <a:ext cx="3744913" cy="1995487"/>
            <a:chOff x="3515" y="935"/>
            <a:chExt cx="1996" cy="907"/>
          </a:xfrm>
        </p:grpSpPr>
        <p:sp>
          <p:nvSpPr>
            <p:cNvPr id="74779" name="Oval 204"/>
            <p:cNvSpPr>
              <a:spLocks noChangeArrowheads="1"/>
            </p:cNvSpPr>
            <p:nvPr/>
          </p:nvSpPr>
          <p:spPr bwMode="auto">
            <a:xfrm>
              <a:off x="4507" y="935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74780" name="Oval 205"/>
            <p:cNvSpPr>
              <a:spLocks noChangeArrowheads="1"/>
            </p:cNvSpPr>
            <p:nvPr/>
          </p:nvSpPr>
          <p:spPr bwMode="auto">
            <a:xfrm>
              <a:off x="4011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13</a:t>
              </a:r>
            </a:p>
          </p:txBody>
        </p:sp>
        <p:sp>
          <p:nvSpPr>
            <p:cNvPr id="74781" name="Oval 206"/>
            <p:cNvSpPr>
              <a:spLocks noChangeArrowheads="1"/>
            </p:cNvSpPr>
            <p:nvPr/>
          </p:nvSpPr>
          <p:spPr bwMode="auto">
            <a:xfrm>
              <a:off x="3688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74782" name="Oval 207"/>
            <p:cNvSpPr>
              <a:spLocks noChangeArrowheads="1"/>
            </p:cNvSpPr>
            <p:nvPr/>
          </p:nvSpPr>
          <p:spPr bwMode="auto">
            <a:xfrm>
              <a:off x="4143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74783" name="Oval 208"/>
            <p:cNvSpPr>
              <a:spLocks noChangeArrowheads="1"/>
            </p:cNvSpPr>
            <p:nvPr/>
          </p:nvSpPr>
          <p:spPr bwMode="auto">
            <a:xfrm>
              <a:off x="5009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46</a:t>
              </a:r>
            </a:p>
          </p:txBody>
        </p:sp>
        <p:sp>
          <p:nvSpPr>
            <p:cNvPr id="74784" name="Oval 209"/>
            <p:cNvSpPr>
              <a:spLocks noChangeArrowheads="1"/>
            </p:cNvSpPr>
            <p:nvPr/>
          </p:nvSpPr>
          <p:spPr bwMode="auto">
            <a:xfrm>
              <a:off x="5239" y="1480"/>
              <a:ext cx="146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18</a:t>
              </a:r>
            </a:p>
          </p:txBody>
        </p:sp>
        <p:sp>
          <p:nvSpPr>
            <p:cNvPr id="74785" name="Oval 210"/>
            <p:cNvSpPr>
              <a:spLocks noChangeArrowheads="1"/>
            </p:cNvSpPr>
            <p:nvPr/>
          </p:nvSpPr>
          <p:spPr bwMode="auto">
            <a:xfrm>
              <a:off x="4664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2</a:t>
              </a:r>
            </a:p>
          </p:txBody>
        </p:sp>
        <p:sp>
          <p:nvSpPr>
            <p:cNvPr id="74786" name="Oval 211"/>
            <p:cNvSpPr>
              <a:spLocks noChangeArrowheads="1"/>
            </p:cNvSpPr>
            <p:nvPr/>
          </p:nvSpPr>
          <p:spPr bwMode="auto">
            <a:xfrm>
              <a:off x="3796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74787" name="Oval 212"/>
            <p:cNvSpPr>
              <a:spLocks noChangeArrowheads="1"/>
            </p:cNvSpPr>
            <p:nvPr/>
          </p:nvSpPr>
          <p:spPr bwMode="auto">
            <a:xfrm>
              <a:off x="3515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12</a:t>
              </a:r>
            </a:p>
          </p:txBody>
        </p:sp>
        <p:sp>
          <p:nvSpPr>
            <p:cNvPr id="74788" name="Line 213"/>
            <p:cNvSpPr>
              <a:spLocks noChangeShapeType="1"/>
            </p:cNvSpPr>
            <p:nvPr/>
          </p:nvSpPr>
          <p:spPr bwMode="auto">
            <a:xfrm flipV="1">
              <a:off x="4138" y="1029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214"/>
            <p:cNvSpPr>
              <a:spLocks noChangeShapeType="1"/>
            </p:cNvSpPr>
            <p:nvPr/>
          </p:nvSpPr>
          <p:spPr bwMode="auto">
            <a:xfrm>
              <a:off x="4647" y="1029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215"/>
            <p:cNvSpPr>
              <a:spLocks noChangeShapeType="1"/>
            </p:cNvSpPr>
            <p:nvPr/>
          </p:nvSpPr>
          <p:spPr bwMode="auto">
            <a:xfrm flipH="1">
              <a:off x="3833" y="1328"/>
              <a:ext cx="19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216"/>
            <p:cNvSpPr>
              <a:spLocks noChangeShapeType="1"/>
            </p:cNvSpPr>
            <p:nvPr/>
          </p:nvSpPr>
          <p:spPr bwMode="auto">
            <a:xfrm flipH="1" flipV="1">
              <a:off x="4135" y="1329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217"/>
            <p:cNvSpPr>
              <a:spLocks noChangeShapeType="1"/>
            </p:cNvSpPr>
            <p:nvPr/>
          </p:nvSpPr>
          <p:spPr bwMode="auto">
            <a:xfrm flipH="1">
              <a:off x="3610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218"/>
            <p:cNvSpPr>
              <a:spLocks noChangeShapeType="1"/>
            </p:cNvSpPr>
            <p:nvPr/>
          </p:nvSpPr>
          <p:spPr bwMode="auto">
            <a:xfrm flipH="1" flipV="1">
              <a:off x="3783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219"/>
            <p:cNvSpPr>
              <a:spLocks noChangeShapeType="1"/>
            </p:cNvSpPr>
            <p:nvPr/>
          </p:nvSpPr>
          <p:spPr bwMode="auto">
            <a:xfrm flipH="1" flipV="1">
              <a:off x="5137" y="1328"/>
              <a:ext cx="138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220"/>
            <p:cNvSpPr>
              <a:spLocks noChangeShapeType="1"/>
            </p:cNvSpPr>
            <p:nvPr/>
          </p:nvSpPr>
          <p:spPr bwMode="auto">
            <a:xfrm flipH="1">
              <a:off x="4740" y="1344"/>
              <a:ext cx="2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Oval 221"/>
            <p:cNvSpPr>
              <a:spLocks noChangeArrowheads="1"/>
            </p:cNvSpPr>
            <p:nvPr/>
          </p:nvSpPr>
          <p:spPr bwMode="auto">
            <a:xfrm>
              <a:off x="4277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10</a:t>
              </a:r>
            </a:p>
          </p:txBody>
        </p:sp>
        <p:sp>
          <p:nvSpPr>
            <p:cNvPr id="74797" name="Oval 222"/>
            <p:cNvSpPr>
              <a:spLocks noChangeArrowheads="1"/>
            </p:cNvSpPr>
            <p:nvPr/>
          </p:nvSpPr>
          <p:spPr bwMode="auto">
            <a:xfrm>
              <a:off x="4034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74798" name="Line 223"/>
            <p:cNvSpPr>
              <a:spLocks noChangeShapeType="1"/>
            </p:cNvSpPr>
            <p:nvPr/>
          </p:nvSpPr>
          <p:spPr bwMode="auto">
            <a:xfrm flipH="1">
              <a:off x="4111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224"/>
            <p:cNvSpPr>
              <a:spLocks noChangeShapeType="1"/>
            </p:cNvSpPr>
            <p:nvPr/>
          </p:nvSpPr>
          <p:spPr bwMode="auto">
            <a:xfrm flipH="1" flipV="1">
              <a:off x="4264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Oval 225"/>
            <p:cNvSpPr>
              <a:spLocks noChangeArrowheads="1"/>
            </p:cNvSpPr>
            <p:nvPr/>
          </p:nvSpPr>
          <p:spPr bwMode="auto">
            <a:xfrm>
              <a:off x="4794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16</a:t>
              </a:r>
            </a:p>
          </p:txBody>
        </p:sp>
        <p:sp>
          <p:nvSpPr>
            <p:cNvPr id="74801" name="Oval 226"/>
            <p:cNvSpPr>
              <a:spLocks noChangeArrowheads="1"/>
            </p:cNvSpPr>
            <p:nvPr/>
          </p:nvSpPr>
          <p:spPr bwMode="auto">
            <a:xfrm>
              <a:off x="4513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74802" name="Line 227"/>
            <p:cNvSpPr>
              <a:spLocks noChangeShapeType="1"/>
            </p:cNvSpPr>
            <p:nvPr/>
          </p:nvSpPr>
          <p:spPr bwMode="auto">
            <a:xfrm flipH="1">
              <a:off x="4608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228"/>
            <p:cNvSpPr>
              <a:spLocks noChangeShapeType="1"/>
            </p:cNvSpPr>
            <p:nvPr/>
          </p:nvSpPr>
          <p:spPr bwMode="auto">
            <a:xfrm flipH="1" flipV="1">
              <a:off x="4781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Oval 229"/>
            <p:cNvSpPr>
              <a:spLocks noChangeArrowheads="1"/>
            </p:cNvSpPr>
            <p:nvPr/>
          </p:nvSpPr>
          <p:spPr bwMode="auto">
            <a:xfrm>
              <a:off x="5366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44</a:t>
              </a:r>
            </a:p>
          </p:txBody>
        </p:sp>
        <p:sp>
          <p:nvSpPr>
            <p:cNvPr id="74805" name="Oval 230"/>
            <p:cNvSpPr>
              <a:spLocks noChangeArrowheads="1"/>
            </p:cNvSpPr>
            <p:nvPr/>
          </p:nvSpPr>
          <p:spPr bwMode="auto">
            <a:xfrm>
              <a:off x="5085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20</a:t>
              </a:r>
            </a:p>
          </p:txBody>
        </p:sp>
        <p:sp>
          <p:nvSpPr>
            <p:cNvPr id="74806" name="Line 231"/>
            <p:cNvSpPr>
              <a:spLocks noChangeShapeType="1"/>
            </p:cNvSpPr>
            <p:nvPr/>
          </p:nvSpPr>
          <p:spPr bwMode="auto">
            <a:xfrm flipH="1">
              <a:off x="5180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232"/>
            <p:cNvSpPr>
              <a:spLocks noChangeShapeType="1"/>
            </p:cNvSpPr>
            <p:nvPr/>
          </p:nvSpPr>
          <p:spPr bwMode="auto">
            <a:xfrm flipH="1" flipV="1">
              <a:off x="5353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74773" name="Text Box 233"/>
          <p:cNvSpPr txBox="1">
            <a:spLocks noChangeArrowheads="1"/>
          </p:cNvSpPr>
          <p:nvPr/>
        </p:nvSpPr>
        <p:spPr bwMode="auto">
          <a:xfrm>
            <a:off x="5618163" y="51181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4774" name="Text Box 234"/>
          <p:cNvSpPr txBox="1">
            <a:spLocks noChangeArrowheads="1"/>
          </p:cNvSpPr>
          <p:nvPr/>
        </p:nvSpPr>
        <p:spPr bwMode="auto">
          <a:xfrm>
            <a:off x="5238750" y="451008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4775" name="Text Box 235"/>
          <p:cNvSpPr txBox="1">
            <a:spLocks noChangeArrowheads="1"/>
          </p:cNvSpPr>
          <p:nvPr/>
        </p:nvSpPr>
        <p:spPr bwMode="auto">
          <a:xfrm>
            <a:off x="5364163" y="4151313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4776" name="Oval 236"/>
          <p:cNvSpPr>
            <a:spLocks noChangeArrowheads="1"/>
          </p:cNvSpPr>
          <p:nvPr/>
        </p:nvSpPr>
        <p:spPr bwMode="auto">
          <a:xfrm>
            <a:off x="1908175" y="63817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/>
              <a:t>7</a:t>
            </a:r>
          </a:p>
        </p:txBody>
      </p:sp>
      <p:sp>
        <p:nvSpPr>
          <p:cNvPr id="74777" name="Text Box 237"/>
          <p:cNvSpPr txBox="1">
            <a:spLocks noChangeArrowheads="1"/>
          </p:cNvSpPr>
          <p:nvPr/>
        </p:nvSpPr>
        <p:spPr bwMode="auto">
          <a:xfrm>
            <a:off x="5664200" y="551815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4778" name="Line 238"/>
          <p:cNvSpPr>
            <a:spLocks noChangeShapeType="1"/>
          </p:cNvSpPr>
          <p:nvPr/>
        </p:nvSpPr>
        <p:spPr bwMode="auto">
          <a:xfrm flipH="1">
            <a:off x="2101850" y="6094413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76803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76804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FC2F3F1-9BC8-4190-9AB7-66572B069344}" type="slidenum">
              <a:rPr lang="es-ES_tradnl"/>
              <a:pPr/>
              <a:t>34</a:t>
            </a:fld>
            <a:endParaRPr lang="es-ES_tradnl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inserta en un minmaxheap?</a:t>
            </a:r>
          </a:p>
        </p:txBody>
      </p:sp>
      <p:grpSp>
        <p:nvGrpSpPr>
          <p:cNvPr id="76806" name="Group 3"/>
          <p:cNvGrpSpPr>
            <a:grpSpLocks/>
          </p:cNvGrpSpPr>
          <p:nvPr/>
        </p:nvGrpSpPr>
        <p:grpSpPr bwMode="auto">
          <a:xfrm>
            <a:off x="566738" y="1433513"/>
            <a:ext cx="3744912" cy="1995487"/>
            <a:chOff x="3515" y="935"/>
            <a:chExt cx="1996" cy="907"/>
          </a:xfrm>
        </p:grpSpPr>
        <p:sp>
          <p:nvSpPr>
            <p:cNvPr id="76887" name="Oval 4"/>
            <p:cNvSpPr>
              <a:spLocks noChangeArrowheads="1"/>
            </p:cNvSpPr>
            <p:nvPr/>
          </p:nvSpPr>
          <p:spPr bwMode="auto">
            <a:xfrm>
              <a:off x="4507" y="935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76888" name="Oval 5"/>
            <p:cNvSpPr>
              <a:spLocks noChangeArrowheads="1"/>
            </p:cNvSpPr>
            <p:nvPr/>
          </p:nvSpPr>
          <p:spPr bwMode="auto">
            <a:xfrm>
              <a:off x="4011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12</a:t>
              </a:r>
            </a:p>
          </p:txBody>
        </p:sp>
        <p:sp>
          <p:nvSpPr>
            <p:cNvPr id="76889" name="Oval 6"/>
            <p:cNvSpPr>
              <a:spLocks noChangeArrowheads="1"/>
            </p:cNvSpPr>
            <p:nvPr/>
          </p:nvSpPr>
          <p:spPr bwMode="auto">
            <a:xfrm>
              <a:off x="3688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76890" name="Oval 7"/>
            <p:cNvSpPr>
              <a:spLocks noChangeArrowheads="1"/>
            </p:cNvSpPr>
            <p:nvPr/>
          </p:nvSpPr>
          <p:spPr bwMode="auto">
            <a:xfrm>
              <a:off x="4143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76891" name="Oval 8"/>
            <p:cNvSpPr>
              <a:spLocks noChangeArrowheads="1"/>
            </p:cNvSpPr>
            <p:nvPr/>
          </p:nvSpPr>
          <p:spPr bwMode="auto">
            <a:xfrm>
              <a:off x="5009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46</a:t>
              </a:r>
            </a:p>
          </p:txBody>
        </p:sp>
        <p:sp>
          <p:nvSpPr>
            <p:cNvPr id="76892" name="Oval 9"/>
            <p:cNvSpPr>
              <a:spLocks noChangeArrowheads="1"/>
            </p:cNvSpPr>
            <p:nvPr/>
          </p:nvSpPr>
          <p:spPr bwMode="auto">
            <a:xfrm>
              <a:off x="5239" y="1480"/>
              <a:ext cx="146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18</a:t>
              </a:r>
            </a:p>
          </p:txBody>
        </p:sp>
        <p:sp>
          <p:nvSpPr>
            <p:cNvPr id="76893" name="Oval 10"/>
            <p:cNvSpPr>
              <a:spLocks noChangeArrowheads="1"/>
            </p:cNvSpPr>
            <p:nvPr/>
          </p:nvSpPr>
          <p:spPr bwMode="auto">
            <a:xfrm>
              <a:off x="4664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2</a:t>
              </a:r>
            </a:p>
          </p:txBody>
        </p:sp>
        <p:sp>
          <p:nvSpPr>
            <p:cNvPr id="76894" name="Oval 11"/>
            <p:cNvSpPr>
              <a:spLocks noChangeArrowheads="1"/>
            </p:cNvSpPr>
            <p:nvPr/>
          </p:nvSpPr>
          <p:spPr bwMode="auto">
            <a:xfrm>
              <a:off x="3796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76895" name="Oval 12"/>
            <p:cNvSpPr>
              <a:spLocks noChangeArrowheads="1"/>
            </p:cNvSpPr>
            <p:nvPr/>
          </p:nvSpPr>
          <p:spPr bwMode="auto">
            <a:xfrm>
              <a:off x="3515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7</a:t>
              </a:r>
            </a:p>
          </p:txBody>
        </p:sp>
        <p:sp>
          <p:nvSpPr>
            <p:cNvPr id="76896" name="Line 13"/>
            <p:cNvSpPr>
              <a:spLocks noChangeShapeType="1"/>
            </p:cNvSpPr>
            <p:nvPr/>
          </p:nvSpPr>
          <p:spPr bwMode="auto">
            <a:xfrm flipV="1">
              <a:off x="4138" y="1029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97" name="Line 14"/>
            <p:cNvSpPr>
              <a:spLocks noChangeShapeType="1"/>
            </p:cNvSpPr>
            <p:nvPr/>
          </p:nvSpPr>
          <p:spPr bwMode="auto">
            <a:xfrm>
              <a:off x="4647" y="1029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98" name="Line 15"/>
            <p:cNvSpPr>
              <a:spLocks noChangeShapeType="1"/>
            </p:cNvSpPr>
            <p:nvPr/>
          </p:nvSpPr>
          <p:spPr bwMode="auto">
            <a:xfrm flipH="1">
              <a:off x="3833" y="1328"/>
              <a:ext cx="19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99" name="Line 16"/>
            <p:cNvSpPr>
              <a:spLocks noChangeShapeType="1"/>
            </p:cNvSpPr>
            <p:nvPr/>
          </p:nvSpPr>
          <p:spPr bwMode="auto">
            <a:xfrm flipH="1" flipV="1">
              <a:off x="4135" y="1329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900" name="Line 17"/>
            <p:cNvSpPr>
              <a:spLocks noChangeShapeType="1"/>
            </p:cNvSpPr>
            <p:nvPr/>
          </p:nvSpPr>
          <p:spPr bwMode="auto">
            <a:xfrm flipH="1">
              <a:off x="3610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901" name="Line 18"/>
            <p:cNvSpPr>
              <a:spLocks noChangeShapeType="1"/>
            </p:cNvSpPr>
            <p:nvPr/>
          </p:nvSpPr>
          <p:spPr bwMode="auto">
            <a:xfrm flipH="1" flipV="1">
              <a:off x="3783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902" name="Line 19"/>
            <p:cNvSpPr>
              <a:spLocks noChangeShapeType="1"/>
            </p:cNvSpPr>
            <p:nvPr/>
          </p:nvSpPr>
          <p:spPr bwMode="auto">
            <a:xfrm flipH="1" flipV="1">
              <a:off x="5137" y="1328"/>
              <a:ext cx="138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903" name="Line 20"/>
            <p:cNvSpPr>
              <a:spLocks noChangeShapeType="1"/>
            </p:cNvSpPr>
            <p:nvPr/>
          </p:nvSpPr>
          <p:spPr bwMode="auto">
            <a:xfrm flipH="1">
              <a:off x="4740" y="1344"/>
              <a:ext cx="2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904" name="Oval 21"/>
            <p:cNvSpPr>
              <a:spLocks noChangeArrowheads="1"/>
            </p:cNvSpPr>
            <p:nvPr/>
          </p:nvSpPr>
          <p:spPr bwMode="auto">
            <a:xfrm>
              <a:off x="4277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10</a:t>
              </a:r>
            </a:p>
          </p:txBody>
        </p:sp>
        <p:sp>
          <p:nvSpPr>
            <p:cNvPr id="76905" name="Oval 22"/>
            <p:cNvSpPr>
              <a:spLocks noChangeArrowheads="1"/>
            </p:cNvSpPr>
            <p:nvPr/>
          </p:nvSpPr>
          <p:spPr bwMode="auto">
            <a:xfrm>
              <a:off x="4034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76906" name="Line 23"/>
            <p:cNvSpPr>
              <a:spLocks noChangeShapeType="1"/>
            </p:cNvSpPr>
            <p:nvPr/>
          </p:nvSpPr>
          <p:spPr bwMode="auto">
            <a:xfrm flipH="1">
              <a:off x="4111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907" name="Line 24"/>
            <p:cNvSpPr>
              <a:spLocks noChangeShapeType="1"/>
            </p:cNvSpPr>
            <p:nvPr/>
          </p:nvSpPr>
          <p:spPr bwMode="auto">
            <a:xfrm flipH="1" flipV="1">
              <a:off x="4264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908" name="Oval 25"/>
            <p:cNvSpPr>
              <a:spLocks noChangeArrowheads="1"/>
            </p:cNvSpPr>
            <p:nvPr/>
          </p:nvSpPr>
          <p:spPr bwMode="auto">
            <a:xfrm>
              <a:off x="4794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16</a:t>
              </a:r>
            </a:p>
          </p:txBody>
        </p:sp>
        <p:sp>
          <p:nvSpPr>
            <p:cNvPr id="76909" name="Oval 26"/>
            <p:cNvSpPr>
              <a:spLocks noChangeArrowheads="1"/>
            </p:cNvSpPr>
            <p:nvPr/>
          </p:nvSpPr>
          <p:spPr bwMode="auto">
            <a:xfrm>
              <a:off x="4513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76910" name="Line 27"/>
            <p:cNvSpPr>
              <a:spLocks noChangeShapeType="1"/>
            </p:cNvSpPr>
            <p:nvPr/>
          </p:nvSpPr>
          <p:spPr bwMode="auto">
            <a:xfrm flipH="1">
              <a:off x="4608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911" name="Line 28"/>
            <p:cNvSpPr>
              <a:spLocks noChangeShapeType="1"/>
            </p:cNvSpPr>
            <p:nvPr/>
          </p:nvSpPr>
          <p:spPr bwMode="auto">
            <a:xfrm flipH="1" flipV="1">
              <a:off x="4781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912" name="Oval 29"/>
            <p:cNvSpPr>
              <a:spLocks noChangeArrowheads="1"/>
            </p:cNvSpPr>
            <p:nvPr/>
          </p:nvSpPr>
          <p:spPr bwMode="auto">
            <a:xfrm>
              <a:off x="5366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44</a:t>
              </a:r>
            </a:p>
          </p:txBody>
        </p:sp>
        <p:sp>
          <p:nvSpPr>
            <p:cNvPr id="76913" name="Oval 30"/>
            <p:cNvSpPr>
              <a:spLocks noChangeArrowheads="1"/>
            </p:cNvSpPr>
            <p:nvPr/>
          </p:nvSpPr>
          <p:spPr bwMode="auto">
            <a:xfrm>
              <a:off x="5085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20</a:t>
              </a:r>
            </a:p>
          </p:txBody>
        </p:sp>
        <p:sp>
          <p:nvSpPr>
            <p:cNvPr id="76914" name="Line 31"/>
            <p:cNvSpPr>
              <a:spLocks noChangeShapeType="1"/>
            </p:cNvSpPr>
            <p:nvPr/>
          </p:nvSpPr>
          <p:spPr bwMode="auto">
            <a:xfrm flipH="1">
              <a:off x="5180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915" name="Line 32"/>
            <p:cNvSpPr>
              <a:spLocks noChangeShapeType="1"/>
            </p:cNvSpPr>
            <p:nvPr/>
          </p:nvSpPr>
          <p:spPr bwMode="auto">
            <a:xfrm flipH="1" flipV="1">
              <a:off x="5353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76807" name="Text Box 33"/>
          <p:cNvSpPr txBox="1">
            <a:spLocks noChangeArrowheads="1"/>
          </p:cNvSpPr>
          <p:nvPr/>
        </p:nvSpPr>
        <p:spPr bwMode="auto">
          <a:xfrm>
            <a:off x="3984625" y="238125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6808" name="Text Box 34"/>
          <p:cNvSpPr txBox="1">
            <a:spLocks noChangeArrowheads="1"/>
          </p:cNvSpPr>
          <p:nvPr/>
        </p:nvSpPr>
        <p:spPr bwMode="auto">
          <a:xfrm>
            <a:off x="3605213" y="17732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6809" name="Text Box 35"/>
          <p:cNvSpPr txBox="1">
            <a:spLocks noChangeArrowheads="1"/>
          </p:cNvSpPr>
          <p:nvPr/>
        </p:nvSpPr>
        <p:spPr bwMode="auto">
          <a:xfrm>
            <a:off x="3132138" y="13414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6810" name="Oval 36"/>
          <p:cNvSpPr>
            <a:spLocks noChangeArrowheads="1"/>
          </p:cNvSpPr>
          <p:nvPr/>
        </p:nvSpPr>
        <p:spPr bwMode="auto">
          <a:xfrm>
            <a:off x="250825" y="37163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/>
              <a:t>0</a:t>
            </a:r>
          </a:p>
        </p:txBody>
      </p:sp>
      <p:sp>
        <p:nvSpPr>
          <p:cNvPr id="76811" name="Text Box 37"/>
          <p:cNvSpPr txBox="1">
            <a:spLocks noChangeArrowheads="1"/>
          </p:cNvSpPr>
          <p:nvPr/>
        </p:nvSpPr>
        <p:spPr bwMode="auto">
          <a:xfrm>
            <a:off x="4030663" y="27813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6812" name="Line 38"/>
          <p:cNvSpPr>
            <a:spLocks noChangeShapeType="1"/>
          </p:cNvSpPr>
          <p:nvPr/>
        </p:nvSpPr>
        <p:spPr bwMode="auto">
          <a:xfrm flipH="1">
            <a:off x="468313" y="3357563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76813" name="Group 111"/>
          <p:cNvGrpSpPr>
            <a:grpSpLocks/>
          </p:cNvGrpSpPr>
          <p:nvPr/>
        </p:nvGrpSpPr>
        <p:grpSpPr bwMode="auto">
          <a:xfrm>
            <a:off x="4792663" y="1433513"/>
            <a:ext cx="3744912" cy="1995487"/>
            <a:chOff x="3515" y="935"/>
            <a:chExt cx="1996" cy="907"/>
          </a:xfrm>
        </p:grpSpPr>
        <p:sp>
          <p:nvSpPr>
            <p:cNvPr id="76858" name="Oval 112"/>
            <p:cNvSpPr>
              <a:spLocks noChangeArrowheads="1"/>
            </p:cNvSpPr>
            <p:nvPr/>
          </p:nvSpPr>
          <p:spPr bwMode="auto">
            <a:xfrm>
              <a:off x="4507" y="935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76859" name="Oval 113"/>
            <p:cNvSpPr>
              <a:spLocks noChangeArrowheads="1"/>
            </p:cNvSpPr>
            <p:nvPr/>
          </p:nvSpPr>
          <p:spPr bwMode="auto">
            <a:xfrm>
              <a:off x="4011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12</a:t>
              </a:r>
            </a:p>
          </p:txBody>
        </p:sp>
        <p:sp>
          <p:nvSpPr>
            <p:cNvPr id="76860" name="Oval 114"/>
            <p:cNvSpPr>
              <a:spLocks noChangeArrowheads="1"/>
            </p:cNvSpPr>
            <p:nvPr/>
          </p:nvSpPr>
          <p:spPr bwMode="auto">
            <a:xfrm>
              <a:off x="3688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0</a:t>
              </a:r>
            </a:p>
          </p:txBody>
        </p:sp>
        <p:sp>
          <p:nvSpPr>
            <p:cNvPr id="76861" name="Oval 115"/>
            <p:cNvSpPr>
              <a:spLocks noChangeArrowheads="1"/>
            </p:cNvSpPr>
            <p:nvPr/>
          </p:nvSpPr>
          <p:spPr bwMode="auto">
            <a:xfrm>
              <a:off x="4143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76862" name="Oval 116"/>
            <p:cNvSpPr>
              <a:spLocks noChangeArrowheads="1"/>
            </p:cNvSpPr>
            <p:nvPr/>
          </p:nvSpPr>
          <p:spPr bwMode="auto">
            <a:xfrm>
              <a:off x="5009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46</a:t>
              </a:r>
            </a:p>
          </p:txBody>
        </p:sp>
        <p:sp>
          <p:nvSpPr>
            <p:cNvPr id="76863" name="Oval 117"/>
            <p:cNvSpPr>
              <a:spLocks noChangeArrowheads="1"/>
            </p:cNvSpPr>
            <p:nvPr/>
          </p:nvSpPr>
          <p:spPr bwMode="auto">
            <a:xfrm>
              <a:off x="5239" y="1480"/>
              <a:ext cx="146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18</a:t>
              </a:r>
            </a:p>
          </p:txBody>
        </p:sp>
        <p:sp>
          <p:nvSpPr>
            <p:cNvPr id="76864" name="Oval 118"/>
            <p:cNvSpPr>
              <a:spLocks noChangeArrowheads="1"/>
            </p:cNvSpPr>
            <p:nvPr/>
          </p:nvSpPr>
          <p:spPr bwMode="auto">
            <a:xfrm>
              <a:off x="4664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2</a:t>
              </a:r>
            </a:p>
          </p:txBody>
        </p:sp>
        <p:sp>
          <p:nvSpPr>
            <p:cNvPr id="76865" name="Oval 119"/>
            <p:cNvSpPr>
              <a:spLocks noChangeArrowheads="1"/>
            </p:cNvSpPr>
            <p:nvPr/>
          </p:nvSpPr>
          <p:spPr bwMode="auto">
            <a:xfrm>
              <a:off x="3796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76866" name="Oval 120"/>
            <p:cNvSpPr>
              <a:spLocks noChangeArrowheads="1"/>
            </p:cNvSpPr>
            <p:nvPr/>
          </p:nvSpPr>
          <p:spPr bwMode="auto">
            <a:xfrm>
              <a:off x="3515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7</a:t>
              </a:r>
            </a:p>
          </p:txBody>
        </p:sp>
        <p:sp>
          <p:nvSpPr>
            <p:cNvPr id="76867" name="Line 121"/>
            <p:cNvSpPr>
              <a:spLocks noChangeShapeType="1"/>
            </p:cNvSpPr>
            <p:nvPr/>
          </p:nvSpPr>
          <p:spPr bwMode="auto">
            <a:xfrm flipV="1">
              <a:off x="4138" y="1029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68" name="Line 122"/>
            <p:cNvSpPr>
              <a:spLocks noChangeShapeType="1"/>
            </p:cNvSpPr>
            <p:nvPr/>
          </p:nvSpPr>
          <p:spPr bwMode="auto">
            <a:xfrm>
              <a:off x="4647" y="1029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69" name="Line 123"/>
            <p:cNvSpPr>
              <a:spLocks noChangeShapeType="1"/>
            </p:cNvSpPr>
            <p:nvPr/>
          </p:nvSpPr>
          <p:spPr bwMode="auto">
            <a:xfrm flipH="1">
              <a:off x="3833" y="1328"/>
              <a:ext cx="19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70" name="Line 124"/>
            <p:cNvSpPr>
              <a:spLocks noChangeShapeType="1"/>
            </p:cNvSpPr>
            <p:nvPr/>
          </p:nvSpPr>
          <p:spPr bwMode="auto">
            <a:xfrm flipH="1" flipV="1">
              <a:off x="4135" y="1329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71" name="Line 125"/>
            <p:cNvSpPr>
              <a:spLocks noChangeShapeType="1"/>
            </p:cNvSpPr>
            <p:nvPr/>
          </p:nvSpPr>
          <p:spPr bwMode="auto">
            <a:xfrm flipH="1">
              <a:off x="3610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72" name="Line 126"/>
            <p:cNvSpPr>
              <a:spLocks noChangeShapeType="1"/>
            </p:cNvSpPr>
            <p:nvPr/>
          </p:nvSpPr>
          <p:spPr bwMode="auto">
            <a:xfrm flipH="1" flipV="1">
              <a:off x="3783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73" name="Line 127"/>
            <p:cNvSpPr>
              <a:spLocks noChangeShapeType="1"/>
            </p:cNvSpPr>
            <p:nvPr/>
          </p:nvSpPr>
          <p:spPr bwMode="auto">
            <a:xfrm flipH="1" flipV="1">
              <a:off x="5137" y="1328"/>
              <a:ext cx="138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74" name="Line 128"/>
            <p:cNvSpPr>
              <a:spLocks noChangeShapeType="1"/>
            </p:cNvSpPr>
            <p:nvPr/>
          </p:nvSpPr>
          <p:spPr bwMode="auto">
            <a:xfrm flipH="1">
              <a:off x="4740" y="1344"/>
              <a:ext cx="2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75" name="Oval 129"/>
            <p:cNvSpPr>
              <a:spLocks noChangeArrowheads="1"/>
            </p:cNvSpPr>
            <p:nvPr/>
          </p:nvSpPr>
          <p:spPr bwMode="auto">
            <a:xfrm>
              <a:off x="4277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10</a:t>
              </a:r>
            </a:p>
          </p:txBody>
        </p:sp>
        <p:sp>
          <p:nvSpPr>
            <p:cNvPr id="76876" name="Oval 130"/>
            <p:cNvSpPr>
              <a:spLocks noChangeArrowheads="1"/>
            </p:cNvSpPr>
            <p:nvPr/>
          </p:nvSpPr>
          <p:spPr bwMode="auto">
            <a:xfrm>
              <a:off x="4034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76877" name="Line 131"/>
            <p:cNvSpPr>
              <a:spLocks noChangeShapeType="1"/>
            </p:cNvSpPr>
            <p:nvPr/>
          </p:nvSpPr>
          <p:spPr bwMode="auto">
            <a:xfrm flipH="1">
              <a:off x="4111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78" name="Line 132"/>
            <p:cNvSpPr>
              <a:spLocks noChangeShapeType="1"/>
            </p:cNvSpPr>
            <p:nvPr/>
          </p:nvSpPr>
          <p:spPr bwMode="auto">
            <a:xfrm flipH="1" flipV="1">
              <a:off x="4264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79" name="Oval 133"/>
            <p:cNvSpPr>
              <a:spLocks noChangeArrowheads="1"/>
            </p:cNvSpPr>
            <p:nvPr/>
          </p:nvSpPr>
          <p:spPr bwMode="auto">
            <a:xfrm>
              <a:off x="4794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16</a:t>
              </a:r>
            </a:p>
          </p:txBody>
        </p:sp>
        <p:sp>
          <p:nvSpPr>
            <p:cNvPr id="76880" name="Oval 134"/>
            <p:cNvSpPr>
              <a:spLocks noChangeArrowheads="1"/>
            </p:cNvSpPr>
            <p:nvPr/>
          </p:nvSpPr>
          <p:spPr bwMode="auto">
            <a:xfrm>
              <a:off x="4513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76881" name="Line 135"/>
            <p:cNvSpPr>
              <a:spLocks noChangeShapeType="1"/>
            </p:cNvSpPr>
            <p:nvPr/>
          </p:nvSpPr>
          <p:spPr bwMode="auto">
            <a:xfrm flipH="1">
              <a:off x="4608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82" name="Line 136"/>
            <p:cNvSpPr>
              <a:spLocks noChangeShapeType="1"/>
            </p:cNvSpPr>
            <p:nvPr/>
          </p:nvSpPr>
          <p:spPr bwMode="auto">
            <a:xfrm flipH="1" flipV="1">
              <a:off x="4781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83" name="Oval 137"/>
            <p:cNvSpPr>
              <a:spLocks noChangeArrowheads="1"/>
            </p:cNvSpPr>
            <p:nvPr/>
          </p:nvSpPr>
          <p:spPr bwMode="auto">
            <a:xfrm>
              <a:off x="5366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44</a:t>
              </a:r>
            </a:p>
          </p:txBody>
        </p:sp>
        <p:sp>
          <p:nvSpPr>
            <p:cNvPr id="76884" name="Oval 138"/>
            <p:cNvSpPr>
              <a:spLocks noChangeArrowheads="1"/>
            </p:cNvSpPr>
            <p:nvPr/>
          </p:nvSpPr>
          <p:spPr bwMode="auto">
            <a:xfrm>
              <a:off x="5085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20</a:t>
              </a:r>
            </a:p>
          </p:txBody>
        </p:sp>
        <p:sp>
          <p:nvSpPr>
            <p:cNvPr id="76885" name="Line 139"/>
            <p:cNvSpPr>
              <a:spLocks noChangeShapeType="1"/>
            </p:cNvSpPr>
            <p:nvPr/>
          </p:nvSpPr>
          <p:spPr bwMode="auto">
            <a:xfrm flipH="1">
              <a:off x="5180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86" name="Line 140"/>
            <p:cNvSpPr>
              <a:spLocks noChangeShapeType="1"/>
            </p:cNvSpPr>
            <p:nvPr/>
          </p:nvSpPr>
          <p:spPr bwMode="auto">
            <a:xfrm flipH="1" flipV="1">
              <a:off x="5353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76814" name="Text Box 141"/>
          <p:cNvSpPr txBox="1">
            <a:spLocks noChangeArrowheads="1"/>
          </p:cNvSpPr>
          <p:nvPr/>
        </p:nvSpPr>
        <p:spPr bwMode="auto">
          <a:xfrm>
            <a:off x="8210550" y="238125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6815" name="Text Box 142"/>
          <p:cNvSpPr txBox="1">
            <a:spLocks noChangeArrowheads="1"/>
          </p:cNvSpPr>
          <p:nvPr/>
        </p:nvSpPr>
        <p:spPr bwMode="auto">
          <a:xfrm>
            <a:off x="7831138" y="17732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6816" name="Text Box 143"/>
          <p:cNvSpPr txBox="1">
            <a:spLocks noChangeArrowheads="1"/>
          </p:cNvSpPr>
          <p:nvPr/>
        </p:nvSpPr>
        <p:spPr bwMode="auto">
          <a:xfrm>
            <a:off x="7358063" y="13414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6817" name="Oval 144"/>
          <p:cNvSpPr>
            <a:spLocks noChangeArrowheads="1"/>
          </p:cNvSpPr>
          <p:nvPr/>
        </p:nvSpPr>
        <p:spPr bwMode="auto">
          <a:xfrm>
            <a:off x="4476750" y="37163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/>
              <a:t>4</a:t>
            </a:r>
          </a:p>
        </p:txBody>
      </p:sp>
      <p:sp>
        <p:nvSpPr>
          <p:cNvPr id="76818" name="Text Box 145"/>
          <p:cNvSpPr txBox="1">
            <a:spLocks noChangeArrowheads="1"/>
          </p:cNvSpPr>
          <p:nvPr/>
        </p:nvSpPr>
        <p:spPr bwMode="auto">
          <a:xfrm>
            <a:off x="8256588" y="27813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6819" name="Line 146"/>
          <p:cNvSpPr>
            <a:spLocks noChangeShapeType="1"/>
          </p:cNvSpPr>
          <p:nvPr/>
        </p:nvSpPr>
        <p:spPr bwMode="auto">
          <a:xfrm flipH="1">
            <a:off x="4694238" y="3357563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6820" name="Text Box 147"/>
          <p:cNvSpPr txBox="1">
            <a:spLocks noChangeArrowheads="1"/>
          </p:cNvSpPr>
          <p:nvPr/>
        </p:nvSpPr>
        <p:spPr bwMode="auto">
          <a:xfrm>
            <a:off x="1042988" y="4829175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6821" name="Text Box 148"/>
          <p:cNvSpPr txBox="1">
            <a:spLocks noChangeArrowheads="1"/>
          </p:cNvSpPr>
          <p:nvPr/>
        </p:nvSpPr>
        <p:spPr bwMode="auto">
          <a:xfrm>
            <a:off x="1089025" y="5229225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grpSp>
        <p:nvGrpSpPr>
          <p:cNvPr id="76822" name="Group 149"/>
          <p:cNvGrpSpPr>
            <a:grpSpLocks/>
          </p:cNvGrpSpPr>
          <p:nvPr/>
        </p:nvGrpSpPr>
        <p:grpSpPr bwMode="auto">
          <a:xfrm>
            <a:off x="1851025" y="3881438"/>
            <a:ext cx="3744913" cy="1995487"/>
            <a:chOff x="3515" y="935"/>
            <a:chExt cx="1996" cy="907"/>
          </a:xfrm>
        </p:grpSpPr>
        <p:sp>
          <p:nvSpPr>
            <p:cNvPr id="76829" name="Oval 150"/>
            <p:cNvSpPr>
              <a:spLocks noChangeArrowheads="1"/>
            </p:cNvSpPr>
            <p:nvPr/>
          </p:nvSpPr>
          <p:spPr bwMode="auto">
            <a:xfrm>
              <a:off x="4507" y="935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0</a:t>
              </a:r>
            </a:p>
          </p:txBody>
        </p:sp>
        <p:sp>
          <p:nvSpPr>
            <p:cNvPr id="76830" name="Oval 151"/>
            <p:cNvSpPr>
              <a:spLocks noChangeArrowheads="1"/>
            </p:cNvSpPr>
            <p:nvPr/>
          </p:nvSpPr>
          <p:spPr bwMode="auto">
            <a:xfrm>
              <a:off x="4011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12</a:t>
              </a:r>
            </a:p>
          </p:txBody>
        </p:sp>
        <p:sp>
          <p:nvSpPr>
            <p:cNvPr id="76831" name="Oval 152"/>
            <p:cNvSpPr>
              <a:spLocks noChangeArrowheads="1"/>
            </p:cNvSpPr>
            <p:nvPr/>
          </p:nvSpPr>
          <p:spPr bwMode="auto">
            <a:xfrm>
              <a:off x="3688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76832" name="Oval 153"/>
            <p:cNvSpPr>
              <a:spLocks noChangeArrowheads="1"/>
            </p:cNvSpPr>
            <p:nvPr/>
          </p:nvSpPr>
          <p:spPr bwMode="auto">
            <a:xfrm>
              <a:off x="4143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76833" name="Oval 154"/>
            <p:cNvSpPr>
              <a:spLocks noChangeArrowheads="1"/>
            </p:cNvSpPr>
            <p:nvPr/>
          </p:nvSpPr>
          <p:spPr bwMode="auto">
            <a:xfrm>
              <a:off x="5009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46</a:t>
              </a:r>
            </a:p>
          </p:txBody>
        </p:sp>
        <p:sp>
          <p:nvSpPr>
            <p:cNvPr id="76834" name="Oval 155"/>
            <p:cNvSpPr>
              <a:spLocks noChangeArrowheads="1"/>
            </p:cNvSpPr>
            <p:nvPr/>
          </p:nvSpPr>
          <p:spPr bwMode="auto">
            <a:xfrm>
              <a:off x="5239" y="1480"/>
              <a:ext cx="146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18</a:t>
              </a:r>
            </a:p>
          </p:txBody>
        </p:sp>
        <p:sp>
          <p:nvSpPr>
            <p:cNvPr id="76835" name="Oval 156"/>
            <p:cNvSpPr>
              <a:spLocks noChangeArrowheads="1"/>
            </p:cNvSpPr>
            <p:nvPr/>
          </p:nvSpPr>
          <p:spPr bwMode="auto">
            <a:xfrm>
              <a:off x="4664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2</a:t>
              </a:r>
            </a:p>
          </p:txBody>
        </p:sp>
        <p:sp>
          <p:nvSpPr>
            <p:cNvPr id="76836" name="Oval 157"/>
            <p:cNvSpPr>
              <a:spLocks noChangeArrowheads="1"/>
            </p:cNvSpPr>
            <p:nvPr/>
          </p:nvSpPr>
          <p:spPr bwMode="auto">
            <a:xfrm>
              <a:off x="3796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76837" name="Oval 158"/>
            <p:cNvSpPr>
              <a:spLocks noChangeArrowheads="1"/>
            </p:cNvSpPr>
            <p:nvPr/>
          </p:nvSpPr>
          <p:spPr bwMode="auto">
            <a:xfrm>
              <a:off x="3515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7</a:t>
              </a:r>
            </a:p>
          </p:txBody>
        </p:sp>
        <p:sp>
          <p:nvSpPr>
            <p:cNvPr id="76838" name="Line 159"/>
            <p:cNvSpPr>
              <a:spLocks noChangeShapeType="1"/>
            </p:cNvSpPr>
            <p:nvPr/>
          </p:nvSpPr>
          <p:spPr bwMode="auto">
            <a:xfrm flipV="1">
              <a:off x="4138" y="1029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39" name="Line 160"/>
            <p:cNvSpPr>
              <a:spLocks noChangeShapeType="1"/>
            </p:cNvSpPr>
            <p:nvPr/>
          </p:nvSpPr>
          <p:spPr bwMode="auto">
            <a:xfrm>
              <a:off x="4647" y="1029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40" name="Line 161"/>
            <p:cNvSpPr>
              <a:spLocks noChangeShapeType="1"/>
            </p:cNvSpPr>
            <p:nvPr/>
          </p:nvSpPr>
          <p:spPr bwMode="auto">
            <a:xfrm flipH="1">
              <a:off x="3833" y="1328"/>
              <a:ext cx="19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41" name="Line 162"/>
            <p:cNvSpPr>
              <a:spLocks noChangeShapeType="1"/>
            </p:cNvSpPr>
            <p:nvPr/>
          </p:nvSpPr>
          <p:spPr bwMode="auto">
            <a:xfrm flipH="1" flipV="1">
              <a:off x="4135" y="1329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42" name="Line 163"/>
            <p:cNvSpPr>
              <a:spLocks noChangeShapeType="1"/>
            </p:cNvSpPr>
            <p:nvPr/>
          </p:nvSpPr>
          <p:spPr bwMode="auto">
            <a:xfrm flipH="1">
              <a:off x="3610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43" name="Line 164"/>
            <p:cNvSpPr>
              <a:spLocks noChangeShapeType="1"/>
            </p:cNvSpPr>
            <p:nvPr/>
          </p:nvSpPr>
          <p:spPr bwMode="auto">
            <a:xfrm flipH="1" flipV="1">
              <a:off x="3783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44" name="Line 165"/>
            <p:cNvSpPr>
              <a:spLocks noChangeShapeType="1"/>
            </p:cNvSpPr>
            <p:nvPr/>
          </p:nvSpPr>
          <p:spPr bwMode="auto">
            <a:xfrm flipH="1" flipV="1">
              <a:off x="5137" y="1328"/>
              <a:ext cx="138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45" name="Line 166"/>
            <p:cNvSpPr>
              <a:spLocks noChangeShapeType="1"/>
            </p:cNvSpPr>
            <p:nvPr/>
          </p:nvSpPr>
          <p:spPr bwMode="auto">
            <a:xfrm flipH="1">
              <a:off x="4740" y="1344"/>
              <a:ext cx="2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46" name="Oval 167"/>
            <p:cNvSpPr>
              <a:spLocks noChangeArrowheads="1"/>
            </p:cNvSpPr>
            <p:nvPr/>
          </p:nvSpPr>
          <p:spPr bwMode="auto">
            <a:xfrm>
              <a:off x="4277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10</a:t>
              </a:r>
            </a:p>
          </p:txBody>
        </p:sp>
        <p:sp>
          <p:nvSpPr>
            <p:cNvPr id="76847" name="Oval 168"/>
            <p:cNvSpPr>
              <a:spLocks noChangeArrowheads="1"/>
            </p:cNvSpPr>
            <p:nvPr/>
          </p:nvSpPr>
          <p:spPr bwMode="auto">
            <a:xfrm>
              <a:off x="4034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76848" name="Line 169"/>
            <p:cNvSpPr>
              <a:spLocks noChangeShapeType="1"/>
            </p:cNvSpPr>
            <p:nvPr/>
          </p:nvSpPr>
          <p:spPr bwMode="auto">
            <a:xfrm flipH="1">
              <a:off x="4111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49" name="Line 170"/>
            <p:cNvSpPr>
              <a:spLocks noChangeShapeType="1"/>
            </p:cNvSpPr>
            <p:nvPr/>
          </p:nvSpPr>
          <p:spPr bwMode="auto">
            <a:xfrm flipH="1" flipV="1">
              <a:off x="4264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50" name="Oval 171"/>
            <p:cNvSpPr>
              <a:spLocks noChangeArrowheads="1"/>
            </p:cNvSpPr>
            <p:nvPr/>
          </p:nvSpPr>
          <p:spPr bwMode="auto">
            <a:xfrm>
              <a:off x="4794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16</a:t>
              </a:r>
            </a:p>
          </p:txBody>
        </p:sp>
        <p:sp>
          <p:nvSpPr>
            <p:cNvPr id="76851" name="Oval 172"/>
            <p:cNvSpPr>
              <a:spLocks noChangeArrowheads="1"/>
            </p:cNvSpPr>
            <p:nvPr/>
          </p:nvSpPr>
          <p:spPr bwMode="auto">
            <a:xfrm>
              <a:off x="4513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76852" name="Line 173"/>
            <p:cNvSpPr>
              <a:spLocks noChangeShapeType="1"/>
            </p:cNvSpPr>
            <p:nvPr/>
          </p:nvSpPr>
          <p:spPr bwMode="auto">
            <a:xfrm flipH="1">
              <a:off x="4608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53" name="Line 174"/>
            <p:cNvSpPr>
              <a:spLocks noChangeShapeType="1"/>
            </p:cNvSpPr>
            <p:nvPr/>
          </p:nvSpPr>
          <p:spPr bwMode="auto">
            <a:xfrm flipH="1" flipV="1">
              <a:off x="4781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54" name="Oval 175"/>
            <p:cNvSpPr>
              <a:spLocks noChangeArrowheads="1"/>
            </p:cNvSpPr>
            <p:nvPr/>
          </p:nvSpPr>
          <p:spPr bwMode="auto">
            <a:xfrm>
              <a:off x="5366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44</a:t>
              </a:r>
            </a:p>
          </p:txBody>
        </p:sp>
        <p:sp>
          <p:nvSpPr>
            <p:cNvPr id="76855" name="Oval 176"/>
            <p:cNvSpPr>
              <a:spLocks noChangeArrowheads="1"/>
            </p:cNvSpPr>
            <p:nvPr/>
          </p:nvSpPr>
          <p:spPr bwMode="auto">
            <a:xfrm>
              <a:off x="5085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20</a:t>
              </a:r>
            </a:p>
          </p:txBody>
        </p:sp>
        <p:sp>
          <p:nvSpPr>
            <p:cNvPr id="76856" name="Line 177"/>
            <p:cNvSpPr>
              <a:spLocks noChangeShapeType="1"/>
            </p:cNvSpPr>
            <p:nvPr/>
          </p:nvSpPr>
          <p:spPr bwMode="auto">
            <a:xfrm flipH="1">
              <a:off x="5180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6857" name="Line 178"/>
            <p:cNvSpPr>
              <a:spLocks noChangeShapeType="1"/>
            </p:cNvSpPr>
            <p:nvPr/>
          </p:nvSpPr>
          <p:spPr bwMode="auto">
            <a:xfrm flipH="1" flipV="1">
              <a:off x="5353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76823" name="Text Box 179"/>
          <p:cNvSpPr txBox="1">
            <a:spLocks noChangeArrowheads="1"/>
          </p:cNvSpPr>
          <p:nvPr/>
        </p:nvSpPr>
        <p:spPr bwMode="auto">
          <a:xfrm>
            <a:off x="5268913" y="4829175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6824" name="Text Box 180"/>
          <p:cNvSpPr txBox="1">
            <a:spLocks noChangeArrowheads="1"/>
          </p:cNvSpPr>
          <p:nvPr/>
        </p:nvSpPr>
        <p:spPr bwMode="auto">
          <a:xfrm>
            <a:off x="4889500" y="4221163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6825" name="Text Box 181"/>
          <p:cNvSpPr txBox="1">
            <a:spLocks noChangeArrowheads="1"/>
          </p:cNvSpPr>
          <p:nvPr/>
        </p:nvSpPr>
        <p:spPr bwMode="auto">
          <a:xfrm>
            <a:off x="4416425" y="3789363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6826" name="Oval 182"/>
          <p:cNvSpPr>
            <a:spLocks noChangeArrowheads="1"/>
          </p:cNvSpPr>
          <p:nvPr/>
        </p:nvSpPr>
        <p:spPr bwMode="auto">
          <a:xfrm>
            <a:off x="1535113" y="61642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/>
              <a:t>4</a:t>
            </a:r>
          </a:p>
        </p:txBody>
      </p:sp>
      <p:sp>
        <p:nvSpPr>
          <p:cNvPr id="76827" name="Text Box 183"/>
          <p:cNvSpPr txBox="1">
            <a:spLocks noChangeArrowheads="1"/>
          </p:cNvSpPr>
          <p:nvPr/>
        </p:nvSpPr>
        <p:spPr bwMode="auto">
          <a:xfrm>
            <a:off x="5314950" y="5229225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6828" name="Line 184"/>
          <p:cNvSpPr>
            <a:spLocks noChangeShapeType="1"/>
          </p:cNvSpPr>
          <p:nvPr/>
        </p:nvSpPr>
        <p:spPr bwMode="auto">
          <a:xfrm flipH="1">
            <a:off x="1752600" y="5805488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78851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78852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839DD3B-1B76-4203-BA3C-DC0DBC963B47}" type="slidenum">
              <a:rPr lang="es-ES_tradnl"/>
              <a:pPr/>
              <a:t>35</a:t>
            </a:fld>
            <a:endParaRPr lang="es-ES_tradnl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inserta en un minmaxheap?</a:t>
            </a:r>
          </a:p>
        </p:txBody>
      </p:sp>
      <p:sp>
        <p:nvSpPr>
          <p:cNvPr id="78854" name="Oval 4"/>
          <p:cNvSpPr>
            <a:spLocks noChangeArrowheads="1"/>
          </p:cNvSpPr>
          <p:nvPr/>
        </p:nvSpPr>
        <p:spPr bwMode="auto">
          <a:xfrm>
            <a:off x="2427288" y="143351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5</a:t>
            </a:r>
          </a:p>
        </p:txBody>
      </p:sp>
      <p:sp>
        <p:nvSpPr>
          <p:cNvPr id="78855" name="Oval 5"/>
          <p:cNvSpPr>
            <a:spLocks noChangeArrowheads="1"/>
          </p:cNvSpPr>
          <p:nvPr/>
        </p:nvSpPr>
        <p:spPr bwMode="auto">
          <a:xfrm>
            <a:off x="1497013" y="206216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10</a:t>
            </a:r>
          </a:p>
        </p:txBody>
      </p:sp>
      <p:sp>
        <p:nvSpPr>
          <p:cNvPr id="78856" name="Oval 6"/>
          <p:cNvSpPr>
            <a:spLocks noChangeArrowheads="1"/>
          </p:cNvSpPr>
          <p:nvPr/>
        </p:nvSpPr>
        <p:spPr bwMode="auto">
          <a:xfrm>
            <a:off x="890588" y="259080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7</a:t>
            </a:r>
          </a:p>
        </p:txBody>
      </p:sp>
      <p:sp>
        <p:nvSpPr>
          <p:cNvPr id="78857" name="Oval 7"/>
          <p:cNvSpPr>
            <a:spLocks noChangeArrowheads="1"/>
          </p:cNvSpPr>
          <p:nvPr/>
        </p:nvSpPr>
        <p:spPr bwMode="auto">
          <a:xfrm>
            <a:off x="1744663" y="259080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9</a:t>
            </a:r>
          </a:p>
        </p:txBody>
      </p:sp>
      <p:sp>
        <p:nvSpPr>
          <p:cNvPr id="78858" name="Oval 8"/>
          <p:cNvSpPr>
            <a:spLocks noChangeArrowheads="1"/>
          </p:cNvSpPr>
          <p:nvPr/>
        </p:nvSpPr>
        <p:spPr bwMode="auto">
          <a:xfrm>
            <a:off x="3370263" y="2062163"/>
            <a:ext cx="271462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17</a:t>
            </a:r>
          </a:p>
        </p:txBody>
      </p:sp>
      <p:sp>
        <p:nvSpPr>
          <p:cNvPr id="78859" name="Oval 9"/>
          <p:cNvSpPr>
            <a:spLocks noChangeArrowheads="1"/>
          </p:cNvSpPr>
          <p:nvPr/>
        </p:nvSpPr>
        <p:spPr bwMode="auto">
          <a:xfrm>
            <a:off x="3802063" y="2632075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12</a:t>
            </a:r>
          </a:p>
        </p:txBody>
      </p:sp>
      <p:sp>
        <p:nvSpPr>
          <p:cNvPr id="78860" name="Oval 10"/>
          <p:cNvSpPr>
            <a:spLocks noChangeArrowheads="1"/>
          </p:cNvSpPr>
          <p:nvPr/>
        </p:nvSpPr>
        <p:spPr bwMode="auto">
          <a:xfrm>
            <a:off x="2722563" y="2590800"/>
            <a:ext cx="271462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78861" name="Oval 12"/>
          <p:cNvSpPr>
            <a:spLocks noChangeArrowheads="1"/>
          </p:cNvSpPr>
          <p:nvPr/>
        </p:nvSpPr>
        <p:spPr bwMode="auto">
          <a:xfrm>
            <a:off x="566738" y="3154363"/>
            <a:ext cx="271462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3</a:t>
            </a:r>
          </a:p>
        </p:txBody>
      </p:sp>
      <p:sp>
        <p:nvSpPr>
          <p:cNvPr id="78862" name="Line 13"/>
          <p:cNvSpPr>
            <a:spLocks noChangeShapeType="1"/>
          </p:cNvSpPr>
          <p:nvPr/>
        </p:nvSpPr>
        <p:spPr bwMode="auto">
          <a:xfrm flipV="1">
            <a:off x="1735138" y="1639888"/>
            <a:ext cx="706437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63" name="Line 14"/>
          <p:cNvSpPr>
            <a:spLocks noChangeShapeType="1"/>
          </p:cNvSpPr>
          <p:nvPr/>
        </p:nvSpPr>
        <p:spPr bwMode="auto">
          <a:xfrm>
            <a:off x="2690813" y="1639888"/>
            <a:ext cx="690562" cy="490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64" name="Line 15"/>
          <p:cNvSpPr>
            <a:spLocks noChangeShapeType="1"/>
          </p:cNvSpPr>
          <p:nvPr/>
        </p:nvSpPr>
        <p:spPr bwMode="auto">
          <a:xfrm flipH="1">
            <a:off x="1163638" y="2298700"/>
            <a:ext cx="360362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65" name="Line 16"/>
          <p:cNvSpPr>
            <a:spLocks noChangeShapeType="1"/>
          </p:cNvSpPr>
          <p:nvPr/>
        </p:nvSpPr>
        <p:spPr bwMode="auto">
          <a:xfrm flipH="1" flipV="1">
            <a:off x="1730375" y="2300288"/>
            <a:ext cx="157163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66" name="Line 17"/>
          <p:cNvSpPr>
            <a:spLocks noChangeShapeType="1"/>
          </p:cNvSpPr>
          <p:nvPr/>
        </p:nvSpPr>
        <p:spPr bwMode="auto">
          <a:xfrm flipH="1">
            <a:off x="744538" y="2854325"/>
            <a:ext cx="15875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 flipH="1" flipV="1">
            <a:off x="3609975" y="2298700"/>
            <a:ext cx="258763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 flipH="1">
            <a:off x="2865438" y="2333625"/>
            <a:ext cx="50958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69" name="Text Box 33"/>
          <p:cNvSpPr txBox="1">
            <a:spLocks noChangeArrowheads="1"/>
          </p:cNvSpPr>
          <p:nvPr/>
        </p:nvSpPr>
        <p:spPr bwMode="auto">
          <a:xfrm>
            <a:off x="3984625" y="238125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8870" name="Text Box 34"/>
          <p:cNvSpPr txBox="1">
            <a:spLocks noChangeArrowheads="1"/>
          </p:cNvSpPr>
          <p:nvPr/>
        </p:nvSpPr>
        <p:spPr bwMode="auto">
          <a:xfrm>
            <a:off x="3605213" y="17732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8871" name="Text Box 35"/>
          <p:cNvSpPr txBox="1">
            <a:spLocks noChangeArrowheads="1"/>
          </p:cNvSpPr>
          <p:nvPr/>
        </p:nvSpPr>
        <p:spPr bwMode="auto">
          <a:xfrm>
            <a:off x="3132138" y="13414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8872" name="Oval 115"/>
          <p:cNvSpPr>
            <a:spLocks noChangeArrowheads="1"/>
          </p:cNvSpPr>
          <p:nvPr/>
        </p:nvSpPr>
        <p:spPr bwMode="auto">
          <a:xfrm>
            <a:off x="6648450" y="1577975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5</a:t>
            </a:r>
          </a:p>
        </p:txBody>
      </p:sp>
      <p:sp>
        <p:nvSpPr>
          <p:cNvPr id="78873" name="Oval 116"/>
          <p:cNvSpPr>
            <a:spLocks noChangeArrowheads="1"/>
          </p:cNvSpPr>
          <p:nvPr/>
        </p:nvSpPr>
        <p:spPr bwMode="auto">
          <a:xfrm>
            <a:off x="5718175" y="2206625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10</a:t>
            </a:r>
          </a:p>
        </p:txBody>
      </p:sp>
      <p:sp>
        <p:nvSpPr>
          <p:cNvPr id="78874" name="Oval 117"/>
          <p:cNvSpPr>
            <a:spLocks noChangeArrowheads="1"/>
          </p:cNvSpPr>
          <p:nvPr/>
        </p:nvSpPr>
        <p:spPr bwMode="auto">
          <a:xfrm>
            <a:off x="5111750" y="273526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3</a:t>
            </a:r>
          </a:p>
        </p:txBody>
      </p:sp>
      <p:sp>
        <p:nvSpPr>
          <p:cNvPr id="78875" name="Oval 118"/>
          <p:cNvSpPr>
            <a:spLocks noChangeArrowheads="1"/>
          </p:cNvSpPr>
          <p:nvPr/>
        </p:nvSpPr>
        <p:spPr bwMode="auto">
          <a:xfrm>
            <a:off x="5965825" y="273526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9</a:t>
            </a:r>
          </a:p>
        </p:txBody>
      </p:sp>
      <p:sp>
        <p:nvSpPr>
          <p:cNvPr id="78876" name="Oval 119"/>
          <p:cNvSpPr>
            <a:spLocks noChangeArrowheads="1"/>
          </p:cNvSpPr>
          <p:nvPr/>
        </p:nvSpPr>
        <p:spPr bwMode="auto">
          <a:xfrm>
            <a:off x="7591425" y="2206625"/>
            <a:ext cx="271463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17</a:t>
            </a:r>
          </a:p>
        </p:txBody>
      </p:sp>
      <p:sp>
        <p:nvSpPr>
          <p:cNvPr id="78877" name="Oval 120"/>
          <p:cNvSpPr>
            <a:spLocks noChangeArrowheads="1"/>
          </p:cNvSpPr>
          <p:nvPr/>
        </p:nvSpPr>
        <p:spPr bwMode="auto">
          <a:xfrm>
            <a:off x="8023225" y="2776538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12</a:t>
            </a:r>
          </a:p>
        </p:txBody>
      </p:sp>
      <p:sp>
        <p:nvSpPr>
          <p:cNvPr id="78878" name="Oval 121"/>
          <p:cNvSpPr>
            <a:spLocks noChangeArrowheads="1"/>
          </p:cNvSpPr>
          <p:nvPr/>
        </p:nvSpPr>
        <p:spPr bwMode="auto">
          <a:xfrm>
            <a:off x="6943725" y="2735263"/>
            <a:ext cx="271463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15</a:t>
            </a:r>
          </a:p>
        </p:txBody>
      </p:sp>
      <p:sp>
        <p:nvSpPr>
          <p:cNvPr id="78879" name="Oval 122"/>
          <p:cNvSpPr>
            <a:spLocks noChangeArrowheads="1"/>
          </p:cNvSpPr>
          <p:nvPr/>
        </p:nvSpPr>
        <p:spPr bwMode="auto">
          <a:xfrm>
            <a:off x="4787900" y="3298825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7</a:t>
            </a:r>
          </a:p>
        </p:txBody>
      </p:sp>
      <p:sp>
        <p:nvSpPr>
          <p:cNvPr id="78880" name="Line 123"/>
          <p:cNvSpPr>
            <a:spLocks noChangeShapeType="1"/>
          </p:cNvSpPr>
          <p:nvPr/>
        </p:nvSpPr>
        <p:spPr bwMode="auto">
          <a:xfrm flipV="1">
            <a:off x="5956300" y="1784350"/>
            <a:ext cx="706438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81" name="Line 124"/>
          <p:cNvSpPr>
            <a:spLocks noChangeShapeType="1"/>
          </p:cNvSpPr>
          <p:nvPr/>
        </p:nvSpPr>
        <p:spPr bwMode="auto">
          <a:xfrm>
            <a:off x="6911975" y="1784350"/>
            <a:ext cx="690563" cy="490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82" name="Line 125"/>
          <p:cNvSpPr>
            <a:spLocks noChangeShapeType="1"/>
          </p:cNvSpPr>
          <p:nvPr/>
        </p:nvSpPr>
        <p:spPr bwMode="auto">
          <a:xfrm flipH="1">
            <a:off x="5384800" y="2443163"/>
            <a:ext cx="360363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83" name="Line 126"/>
          <p:cNvSpPr>
            <a:spLocks noChangeShapeType="1"/>
          </p:cNvSpPr>
          <p:nvPr/>
        </p:nvSpPr>
        <p:spPr bwMode="auto">
          <a:xfrm flipH="1" flipV="1">
            <a:off x="5951538" y="2444750"/>
            <a:ext cx="157162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84" name="Line 128"/>
          <p:cNvSpPr>
            <a:spLocks noChangeShapeType="1"/>
          </p:cNvSpPr>
          <p:nvPr/>
        </p:nvSpPr>
        <p:spPr bwMode="auto">
          <a:xfrm flipH="1" flipV="1">
            <a:off x="7831138" y="2443163"/>
            <a:ext cx="258762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85" name="Line 129"/>
          <p:cNvSpPr>
            <a:spLocks noChangeShapeType="1"/>
          </p:cNvSpPr>
          <p:nvPr/>
        </p:nvSpPr>
        <p:spPr bwMode="auto">
          <a:xfrm flipH="1">
            <a:off x="7162800" y="2478088"/>
            <a:ext cx="433388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86" name="Text Box 130"/>
          <p:cNvSpPr txBox="1">
            <a:spLocks noChangeArrowheads="1"/>
          </p:cNvSpPr>
          <p:nvPr/>
        </p:nvSpPr>
        <p:spPr bwMode="auto">
          <a:xfrm>
            <a:off x="8205788" y="2525713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8887" name="Text Box 131"/>
          <p:cNvSpPr txBox="1">
            <a:spLocks noChangeArrowheads="1"/>
          </p:cNvSpPr>
          <p:nvPr/>
        </p:nvSpPr>
        <p:spPr bwMode="auto">
          <a:xfrm>
            <a:off x="7826375" y="19177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8888" name="Text Box 132"/>
          <p:cNvSpPr txBox="1">
            <a:spLocks noChangeArrowheads="1"/>
          </p:cNvSpPr>
          <p:nvPr/>
        </p:nvSpPr>
        <p:spPr bwMode="auto">
          <a:xfrm>
            <a:off x="7353300" y="14859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8889" name="Oval 135"/>
          <p:cNvSpPr>
            <a:spLocks noChangeArrowheads="1"/>
          </p:cNvSpPr>
          <p:nvPr/>
        </p:nvSpPr>
        <p:spPr bwMode="auto">
          <a:xfrm>
            <a:off x="3941763" y="417036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3</a:t>
            </a:r>
          </a:p>
        </p:txBody>
      </p:sp>
      <p:sp>
        <p:nvSpPr>
          <p:cNvPr id="78890" name="Oval 136"/>
          <p:cNvSpPr>
            <a:spLocks noChangeArrowheads="1"/>
          </p:cNvSpPr>
          <p:nvPr/>
        </p:nvSpPr>
        <p:spPr bwMode="auto">
          <a:xfrm>
            <a:off x="3011488" y="479901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10</a:t>
            </a:r>
          </a:p>
        </p:txBody>
      </p:sp>
      <p:sp>
        <p:nvSpPr>
          <p:cNvPr id="78891" name="Oval 137"/>
          <p:cNvSpPr>
            <a:spLocks noChangeArrowheads="1"/>
          </p:cNvSpPr>
          <p:nvPr/>
        </p:nvSpPr>
        <p:spPr bwMode="auto">
          <a:xfrm>
            <a:off x="2405063" y="532765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5</a:t>
            </a:r>
          </a:p>
        </p:txBody>
      </p:sp>
      <p:sp>
        <p:nvSpPr>
          <p:cNvPr id="78892" name="Oval 138"/>
          <p:cNvSpPr>
            <a:spLocks noChangeArrowheads="1"/>
          </p:cNvSpPr>
          <p:nvPr/>
        </p:nvSpPr>
        <p:spPr bwMode="auto">
          <a:xfrm>
            <a:off x="3259138" y="532765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9</a:t>
            </a:r>
          </a:p>
        </p:txBody>
      </p:sp>
      <p:sp>
        <p:nvSpPr>
          <p:cNvPr id="78893" name="Oval 139"/>
          <p:cNvSpPr>
            <a:spLocks noChangeArrowheads="1"/>
          </p:cNvSpPr>
          <p:nvPr/>
        </p:nvSpPr>
        <p:spPr bwMode="auto">
          <a:xfrm>
            <a:off x="4884738" y="4799013"/>
            <a:ext cx="271462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17</a:t>
            </a:r>
          </a:p>
        </p:txBody>
      </p:sp>
      <p:sp>
        <p:nvSpPr>
          <p:cNvPr id="78894" name="Oval 140"/>
          <p:cNvSpPr>
            <a:spLocks noChangeArrowheads="1"/>
          </p:cNvSpPr>
          <p:nvPr/>
        </p:nvSpPr>
        <p:spPr bwMode="auto">
          <a:xfrm>
            <a:off x="5316538" y="5368925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12</a:t>
            </a:r>
          </a:p>
        </p:txBody>
      </p:sp>
      <p:sp>
        <p:nvSpPr>
          <p:cNvPr id="78895" name="Oval 141"/>
          <p:cNvSpPr>
            <a:spLocks noChangeArrowheads="1"/>
          </p:cNvSpPr>
          <p:nvPr/>
        </p:nvSpPr>
        <p:spPr bwMode="auto">
          <a:xfrm>
            <a:off x="4237038" y="5327650"/>
            <a:ext cx="271462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15</a:t>
            </a:r>
          </a:p>
        </p:txBody>
      </p:sp>
      <p:sp>
        <p:nvSpPr>
          <p:cNvPr id="78896" name="Oval 142"/>
          <p:cNvSpPr>
            <a:spLocks noChangeArrowheads="1"/>
          </p:cNvSpPr>
          <p:nvPr/>
        </p:nvSpPr>
        <p:spPr bwMode="auto">
          <a:xfrm>
            <a:off x="2133600" y="5943600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7</a:t>
            </a:r>
          </a:p>
        </p:txBody>
      </p:sp>
      <p:sp>
        <p:nvSpPr>
          <p:cNvPr id="78897" name="Line 143"/>
          <p:cNvSpPr>
            <a:spLocks noChangeShapeType="1"/>
          </p:cNvSpPr>
          <p:nvPr/>
        </p:nvSpPr>
        <p:spPr bwMode="auto">
          <a:xfrm flipV="1">
            <a:off x="3249613" y="4376738"/>
            <a:ext cx="706437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98" name="Line 144"/>
          <p:cNvSpPr>
            <a:spLocks noChangeShapeType="1"/>
          </p:cNvSpPr>
          <p:nvPr/>
        </p:nvSpPr>
        <p:spPr bwMode="auto">
          <a:xfrm>
            <a:off x="4205288" y="4376738"/>
            <a:ext cx="690562" cy="490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899" name="Line 145"/>
          <p:cNvSpPr>
            <a:spLocks noChangeShapeType="1"/>
          </p:cNvSpPr>
          <p:nvPr/>
        </p:nvSpPr>
        <p:spPr bwMode="auto">
          <a:xfrm flipH="1">
            <a:off x="2678113" y="5035550"/>
            <a:ext cx="360362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900" name="Line 146"/>
          <p:cNvSpPr>
            <a:spLocks noChangeShapeType="1"/>
          </p:cNvSpPr>
          <p:nvPr/>
        </p:nvSpPr>
        <p:spPr bwMode="auto">
          <a:xfrm flipH="1" flipV="1">
            <a:off x="3244850" y="5037138"/>
            <a:ext cx="157163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901" name="Line 147"/>
          <p:cNvSpPr>
            <a:spLocks noChangeShapeType="1"/>
          </p:cNvSpPr>
          <p:nvPr/>
        </p:nvSpPr>
        <p:spPr bwMode="auto">
          <a:xfrm flipH="1" flipV="1">
            <a:off x="5124450" y="5035550"/>
            <a:ext cx="258763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902" name="Line 148"/>
          <p:cNvSpPr>
            <a:spLocks noChangeShapeType="1"/>
          </p:cNvSpPr>
          <p:nvPr/>
        </p:nvSpPr>
        <p:spPr bwMode="auto">
          <a:xfrm flipH="1">
            <a:off x="4379913" y="5070475"/>
            <a:ext cx="50958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8903" name="Text Box 149"/>
          <p:cNvSpPr txBox="1">
            <a:spLocks noChangeArrowheads="1"/>
          </p:cNvSpPr>
          <p:nvPr/>
        </p:nvSpPr>
        <p:spPr bwMode="auto">
          <a:xfrm>
            <a:off x="5499100" y="51181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8904" name="Text Box 150"/>
          <p:cNvSpPr txBox="1">
            <a:spLocks noChangeArrowheads="1"/>
          </p:cNvSpPr>
          <p:nvPr/>
        </p:nvSpPr>
        <p:spPr bwMode="auto">
          <a:xfrm>
            <a:off x="5119688" y="451008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78905" name="Text Box 151"/>
          <p:cNvSpPr txBox="1">
            <a:spLocks noChangeArrowheads="1"/>
          </p:cNvSpPr>
          <p:nvPr/>
        </p:nvSpPr>
        <p:spPr bwMode="auto">
          <a:xfrm>
            <a:off x="4572000" y="4149725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78906" name="Line 153"/>
          <p:cNvSpPr>
            <a:spLocks noChangeShapeType="1"/>
          </p:cNvSpPr>
          <p:nvPr/>
        </p:nvSpPr>
        <p:spPr bwMode="auto">
          <a:xfrm flipH="1">
            <a:off x="49530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8907" name="Line 154"/>
          <p:cNvSpPr>
            <a:spLocks noChangeShapeType="1"/>
          </p:cNvSpPr>
          <p:nvPr/>
        </p:nvSpPr>
        <p:spPr bwMode="auto">
          <a:xfrm flipH="1">
            <a:off x="2286000" y="5562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8089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80900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76D7BBE-B782-4411-A847-E1C04CF2CD7B}" type="slidenum">
              <a:rPr lang="es-ES_tradnl"/>
              <a:pPr/>
              <a:t>36</a:t>
            </a:fld>
            <a:endParaRPr lang="es-ES_tradnl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642938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inserta en un minmaxheap?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189038"/>
            <a:ext cx="5003800" cy="452596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600" smtClean="0"/>
              <a:t>Cuando se desee </a:t>
            </a:r>
            <a:r>
              <a:rPr lang="es-ES" sz="1600" b="1" smtClean="0"/>
              <a:t>insertar</a:t>
            </a:r>
            <a:r>
              <a:rPr lang="es-ES" sz="1600" smtClean="0"/>
              <a:t> un elemento al minmaxheap: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Cabe un elemento más?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Es vacío el minmaxheap? – en caso que sí, insertar directamente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Sino, poner el nuevo elemento x al final.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Comprobar:</a:t>
            </a:r>
          </a:p>
          <a:p>
            <a:pPr marL="1371600" lvl="2" indent="-4572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Si el nivel del padre es max (nivel par):</a:t>
            </a:r>
          </a:p>
          <a:p>
            <a:pPr marL="1752600" lvl="3" indent="-3810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Si x&gt;padre(x) </a:t>
            </a:r>
          </a:p>
          <a:p>
            <a:pPr marL="2209800" lvl="4" indent="-3810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Intercambiarlos</a:t>
            </a:r>
          </a:p>
          <a:p>
            <a:pPr marL="2209800" lvl="4" indent="-3810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Comprobar </a:t>
            </a:r>
            <a:r>
              <a:rPr lang="es-ES" sz="1200" b="1" i="1" smtClean="0"/>
              <a:t>regla de los máximos</a:t>
            </a:r>
          </a:p>
          <a:p>
            <a:pPr marL="1752600" lvl="3" indent="-3810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Sino </a:t>
            </a:r>
          </a:p>
          <a:p>
            <a:pPr marL="2209800" lvl="4" indent="-3810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Dejarlo al nivel “min”</a:t>
            </a:r>
          </a:p>
          <a:p>
            <a:pPr marL="2209800" lvl="4" indent="-3810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Comprobar la regla de los mínimos</a:t>
            </a:r>
          </a:p>
          <a:p>
            <a:pPr marL="1371600" lvl="2" indent="-4572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Sino (el nivel del padre es min e.d. impar),</a:t>
            </a:r>
          </a:p>
          <a:p>
            <a:pPr marL="1752600" lvl="3" indent="-3810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Si x&lt;padre(x) </a:t>
            </a:r>
          </a:p>
          <a:p>
            <a:pPr marL="2209800" lvl="4" indent="-3810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Intercambiarlos</a:t>
            </a:r>
          </a:p>
          <a:p>
            <a:pPr marL="2209800" lvl="4" indent="-3810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Comprobar </a:t>
            </a:r>
            <a:r>
              <a:rPr lang="es-ES" sz="1200" b="1" i="1" smtClean="0"/>
              <a:t>regla de los mínimos</a:t>
            </a:r>
          </a:p>
          <a:p>
            <a:pPr marL="1752600" lvl="3" indent="-3810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Sino </a:t>
            </a:r>
          </a:p>
          <a:p>
            <a:pPr marL="2209800" lvl="4" indent="-3810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Dejarlo al nivel “max”</a:t>
            </a:r>
          </a:p>
          <a:p>
            <a:pPr marL="2209800" lvl="4" indent="-3810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Comprobar la regla de los máximos</a:t>
            </a:r>
          </a:p>
          <a:p>
            <a:pPr marL="1371600" lvl="2" indent="-457200">
              <a:lnSpc>
                <a:spcPct val="80000"/>
              </a:lnSpc>
              <a:buFontTx/>
              <a:buNone/>
            </a:pPr>
            <a:endParaRPr lang="es-ES" sz="1400" smtClean="0"/>
          </a:p>
          <a:p>
            <a:pPr marL="1371600" lvl="2" indent="-457200">
              <a:lnSpc>
                <a:spcPct val="80000"/>
              </a:lnSpc>
              <a:buFontTx/>
              <a:buAutoNum type="arabicPeriod"/>
            </a:pPr>
            <a:endParaRPr lang="es-ES" sz="1400" smtClean="0"/>
          </a:p>
          <a:p>
            <a:pPr marL="609600" indent="-609600">
              <a:lnSpc>
                <a:spcPct val="80000"/>
              </a:lnSpc>
            </a:pPr>
            <a:endParaRPr lang="es-ES" sz="1800" smtClean="0"/>
          </a:p>
        </p:txBody>
      </p:sp>
      <p:grpSp>
        <p:nvGrpSpPr>
          <p:cNvPr id="80903" name="Group 4"/>
          <p:cNvGrpSpPr>
            <a:grpSpLocks/>
          </p:cNvGrpSpPr>
          <p:nvPr/>
        </p:nvGrpSpPr>
        <p:grpSpPr bwMode="auto">
          <a:xfrm>
            <a:off x="5003800" y="2081213"/>
            <a:ext cx="3744913" cy="1995487"/>
            <a:chOff x="3515" y="935"/>
            <a:chExt cx="1996" cy="907"/>
          </a:xfrm>
        </p:grpSpPr>
        <p:sp>
          <p:nvSpPr>
            <p:cNvPr id="80910" name="Oval 5"/>
            <p:cNvSpPr>
              <a:spLocks noChangeArrowheads="1"/>
            </p:cNvSpPr>
            <p:nvPr/>
          </p:nvSpPr>
          <p:spPr bwMode="auto">
            <a:xfrm>
              <a:off x="4507" y="935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80911" name="Oval 6"/>
            <p:cNvSpPr>
              <a:spLocks noChangeArrowheads="1"/>
            </p:cNvSpPr>
            <p:nvPr/>
          </p:nvSpPr>
          <p:spPr bwMode="auto">
            <a:xfrm>
              <a:off x="4011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12</a:t>
              </a:r>
            </a:p>
          </p:txBody>
        </p:sp>
        <p:sp>
          <p:nvSpPr>
            <p:cNvPr id="80912" name="Oval 7"/>
            <p:cNvSpPr>
              <a:spLocks noChangeArrowheads="1"/>
            </p:cNvSpPr>
            <p:nvPr/>
          </p:nvSpPr>
          <p:spPr bwMode="auto">
            <a:xfrm>
              <a:off x="3688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80913" name="Oval 8"/>
            <p:cNvSpPr>
              <a:spLocks noChangeArrowheads="1"/>
            </p:cNvSpPr>
            <p:nvPr/>
          </p:nvSpPr>
          <p:spPr bwMode="auto">
            <a:xfrm>
              <a:off x="4143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80914" name="Oval 9"/>
            <p:cNvSpPr>
              <a:spLocks noChangeArrowheads="1"/>
            </p:cNvSpPr>
            <p:nvPr/>
          </p:nvSpPr>
          <p:spPr bwMode="auto">
            <a:xfrm>
              <a:off x="5009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46</a:t>
              </a:r>
            </a:p>
          </p:txBody>
        </p:sp>
        <p:sp>
          <p:nvSpPr>
            <p:cNvPr id="80915" name="Oval 10"/>
            <p:cNvSpPr>
              <a:spLocks noChangeArrowheads="1"/>
            </p:cNvSpPr>
            <p:nvPr/>
          </p:nvSpPr>
          <p:spPr bwMode="auto">
            <a:xfrm>
              <a:off x="5239" y="1480"/>
              <a:ext cx="146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18</a:t>
              </a:r>
            </a:p>
          </p:txBody>
        </p:sp>
        <p:sp>
          <p:nvSpPr>
            <p:cNvPr id="80916" name="Oval 11"/>
            <p:cNvSpPr>
              <a:spLocks noChangeArrowheads="1"/>
            </p:cNvSpPr>
            <p:nvPr/>
          </p:nvSpPr>
          <p:spPr bwMode="auto">
            <a:xfrm>
              <a:off x="4664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2</a:t>
              </a:r>
            </a:p>
          </p:txBody>
        </p:sp>
        <p:sp>
          <p:nvSpPr>
            <p:cNvPr id="80917" name="Oval 12"/>
            <p:cNvSpPr>
              <a:spLocks noChangeArrowheads="1"/>
            </p:cNvSpPr>
            <p:nvPr/>
          </p:nvSpPr>
          <p:spPr bwMode="auto">
            <a:xfrm>
              <a:off x="3796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80918" name="Oval 13"/>
            <p:cNvSpPr>
              <a:spLocks noChangeArrowheads="1"/>
            </p:cNvSpPr>
            <p:nvPr/>
          </p:nvSpPr>
          <p:spPr bwMode="auto">
            <a:xfrm>
              <a:off x="3515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7</a:t>
              </a:r>
            </a:p>
          </p:txBody>
        </p:sp>
        <p:sp>
          <p:nvSpPr>
            <p:cNvPr id="80919" name="Line 14"/>
            <p:cNvSpPr>
              <a:spLocks noChangeShapeType="1"/>
            </p:cNvSpPr>
            <p:nvPr/>
          </p:nvSpPr>
          <p:spPr bwMode="auto">
            <a:xfrm flipV="1">
              <a:off x="4138" y="1029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20" name="Line 15"/>
            <p:cNvSpPr>
              <a:spLocks noChangeShapeType="1"/>
            </p:cNvSpPr>
            <p:nvPr/>
          </p:nvSpPr>
          <p:spPr bwMode="auto">
            <a:xfrm>
              <a:off x="4647" y="1029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21" name="Line 16"/>
            <p:cNvSpPr>
              <a:spLocks noChangeShapeType="1"/>
            </p:cNvSpPr>
            <p:nvPr/>
          </p:nvSpPr>
          <p:spPr bwMode="auto">
            <a:xfrm flipH="1">
              <a:off x="3833" y="1328"/>
              <a:ext cx="19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22" name="Line 17"/>
            <p:cNvSpPr>
              <a:spLocks noChangeShapeType="1"/>
            </p:cNvSpPr>
            <p:nvPr/>
          </p:nvSpPr>
          <p:spPr bwMode="auto">
            <a:xfrm flipH="1" flipV="1">
              <a:off x="4135" y="1329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23" name="Line 18"/>
            <p:cNvSpPr>
              <a:spLocks noChangeShapeType="1"/>
            </p:cNvSpPr>
            <p:nvPr/>
          </p:nvSpPr>
          <p:spPr bwMode="auto">
            <a:xfrm flipH="1">
              <a:off x="3610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24" name="Line 19"/>
            <p:cNvSpPr>
              <a:spLocks noChangeShapeType="1"/>
            </p:cNvSpPr>
            <p:nvPr/>
          </p:nvSpPr>
          <p:spPr bwMode="auto">
            <a:xfrm flipH="1" flipV="1">
              <a:off x="3783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25" name="Line 20"/>
            <p:cNvSpPr>
              <a:spLocks noChangeShapeType="1"/>
            </p:cNvSpPr>
            <p:nvPr/>
          </p:nvSpPr>
          <p:spPr bwMode="auto">
            <a:xfrm flipH="1" flipV="1">
              <a:off x="5137" y="1328"/>
              <a:ext cx="138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26" name="Line 21"/>
            <p:cNvSpPr>
              <a:spLocks noChangeShapeType="1"/>
            </p:cNvSpPr>
            <p:nvPr/>
          </p:nvSpPr>
          <p:spPr bwMode="auto">
            <a:xfrm flipH="1">
              <a:off x="4740" y="1344"/>
              <a:ext cx="2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27" name="Oval 22"/>
            <p:cNvSpPr>
              <a:spLocks noChangeArrowheads="1"/>
            </p:cNvSpPr>
            <p:nvPr/>
          </p:nvSpPr>
          <p:spPr bwMode="auto">
            <a:xfrm>
              <a:off x="4277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10</a:t>
              </a:r>
            </a:p>
          </p:txBody>
        </p:sp>
        <p:sp>
          <p:nvSpPr>
            <p:cNvPr id="80928" name="Oval 23"/>
            <p:cNvSpPr>
              <a:spLocks noChangeArrowheads="1"/>
            </p:cNvSpPr>
            <p:nvPr/>
          </p:nvSpPr>
          <p:spPr bwMode="auto">
            <a:xfrm>
              <a:off x="4034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80929" name="Line 24"/>
            <p:cNvSpPr>
              <a:spLocks noChangeShapeType="1"/>
            </p:cNvSpPr>
            <p:nvPr/>
          </p:nvSpPr>
          <p:spPr bwMode="auto">
            <a:xfrm flipH="1">
              <a:off x="4111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30" name="Line 25"/>
            <p:cNvSpPr>
              <a:spLocks noChangeShapeType="1"/>
            </p:cNvSpPr>
            <p:nvPr/>
          </p:nvSpPr>
          <p:spPr bwMode="auto">
            <a:xfrm flipH="1" flipV="1">
              <a:off x="4264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31" name="Oval 26"/>
            <p:cNvSpPr>
              <a:spLocks noChangeArrowheads="1"/>
            </p:cNvSpPr>
            <p:nvPr/>
          </p:nvSpPr>
          <p:spPr bwMode="auto">
            <a:xfrm>
              <a:off x="4794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16</a:t>
              </a:r>
            </a:p>
          </p:txBody>
        </p:sp>
        <p:sp>
          <p:nvSpPr>
            <p:cNvPr id="80932" name="Oval 27"/>
            <p:cNvSpPr>
              <a:spLocks noChangeArrowheads="1"/>
            </p:cNvSpPr>
            <p:nvPr/>
          </p:nvSpPr>
          <p:spPr bwMode="auto">
            <a:xfrm>
              <a:off x="4513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80933" name="Line 28"/>
            <p:cNvSpPr>
              <a:spLocks noChangeShapeType="1"/>
            </p:cNvSpPr>
            <p:nvPr/>
          </p:nvSpPr>
          <p:spPr bwMode="auto">
            <a:xfrm flipH="1">
              <a:off x="4608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34" name="Line 29"/>
            <p:cNvSpPr>
              <a:spLocks noChangeShapeType="1"/>
            </p:cNvSpPr>
            <p:nvPr/>
          </p:nvSpPr>
          <p:spPr bwMode="auto">
            <a:xfrm flipH="1" flipV="1">
              <a:off x="4781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35" name="Oval 30"/>
            <p:cNvSpPr>
              <a:spLocks noChangeArrowheads="1"/>
            </p:cNvSpPr>
            <p:nvPr/>
          </p:nvSpPr>
          <p:spPr bwMode="auto">
            <a:xfrm>
              <a:off x="5366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44</a:t>
              </a:r>
            </a:p>
          </p:txBody>
        </p:sp>
        <p:sp>
          <p:nvSpPr>
            <p:cNvPr id="80936" name="Oval 31"/>
            <p:cNvSpPr>
              <a:spLocks noChangeArrowheads="1"/>
            </p:cNvSpPr>
            <p:nvPr/>
          </p:nvSpPr>
          <p:spPr bwMode="auto">
            <a:xfrm>
              <a:off x="5085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20</a:t>
              </a:r>
            </a:p>
          </p:txBody>
        </p:sp>
        <p:sp>
          <p:nvSpPr>
            <p:cNvPr id="80937" name="Line 32"/>
            <p:cNvSpPr>
              <a:spLocks noChangeShapeType="1"/>
            </p:cNvSpPr>
            <p:nvPr/>
          </p:nvSpPr>
          <p:spPr bwMode="auto">
            <a:xfrm flipH="1">
              <a:off x="5180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38" name="Line 33"/>
            <p:cNvSpPr>
              <a:spLocks noChangeShapeType="1"/>
            </p:cNvSpPr>
            <p:nvPr/>
          </p:nvSpPr>
          <p:spPr bwMode="auto">
            <a:xfrm flipH="1" flipV="1">
              <a:off x="5353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80904" name="Text Box 34"/>
          <p:cNvSpPr txBox="1">
            <a:spLocks noChangeArrowheads="1"/>
          </p:cNvSpPr>
          <p:nvPr/>
        </p:nvSpPr>
        <p:spPr bwMode="auto">
          <a:xfrm>
            <a:off x="8421688" y="302895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80905" name="Text Box 35"/>
          <p:cNvSpPr txBox="1">
            <a:spLocks noChangeArrowheads="1"/>
          </p:cNvSpPr>
          <p:nvPr/>
        </p:nvSpPr>
        <p:spPr bwMode="auto">
          <a:xfrm>
            <a:off x="8042275" y="24209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80906" name="Text Box 36"/>
          <p:cNvSpPr txBox="1">
            <a:spLocks noChangeArrowheads="1"/>
          </p:cNvSpPr>
          <p:nvPr/>
        </p:nvSpPr>
        <p:spPr bwMode="auto">
          <a:xfrm>
            <a:off x="7569200" y="19891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80907" name="Oval 37"/>
          <p:cNvSpPr>
            <a:spLocks noChangeArrowheads="1"/>
          </p:cNvSpPr>
          <p:nvPr/>
        </p:nvSpPr>
        <p:spPr bwMode="auto">
          <a:xfrm>
            <a:off x="5076825" y="42926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/>
              <a:t>8</a:t>
            </a:r>
          </a:p>
        </p:txBody>
      </p:sp>
      <p:sp>
        <p:nvSpPr>
          <p:cNvPr id="80908" name="Text Box 38"/>
          <p:cNvSpPr txBox="1">
            <a:spLocks noChangeArrowheads="1"/>
          </p:cNvSpPr>
          <p:nvPr/>
        </p:nvSpPr>
        <p:spPr bwMode="auto">
          <a:xfrm>
            <a:off x="8467725" y="34290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80909" name="Rectangle 39"/>
          <p:cNvSpPr>
            <a:spLocks noChangeArrowheads="1"/>
          </p:cNvSpPr>
          <p:nvPr/>
        </p:nvSpPr>
        <p:spPr bwMode="auto">
          <a:xfrm>
            <a:off x="4859338" y="5084763"/>
            <a:ext cx="3995737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1400">
                <a:solidFill>
                  <a:schemeClr val="accent2"/>
                </a:solidFill>
              </a:rPr>
              <a:t>Ejercicio: “dibujar” la inserción del elemento con clave 30.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s-ES" sz="140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1400">
                <a:solidFill>
                  <a:schemeClr val="accent2"/>
                </a:solidFill>
              </a:rPr>
              <a:t>Demostrar que el borrado en un minmaxheap tiene complejidad O(log n)!</a:t>
            </a:r>
            <a:endParaRPr lang="es-ES" sz="160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s-ES"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82947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82948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7E93AB3-42DE-4127-BB91-0B90FE09EDBE}" type="slidenum">
              <a:rPr lang="es-ES_tradnl"/>
              <a:pPr/>
              <a:t>37</a:t>
            </a:fld>
            <a:endParaRPr lang="es-ES_tradnl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inserta en un minmaxheap?</a:t>
            </a: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11325"/>
            <a:ext cx="5003800" cy="4525963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s-ES" sz="1600" smtClean="0"/>
              <a:t>Regla de los máximos:</a:t>
            </a:r>
          </a:p>
          <a:p>
            <a:pPr marL="990600" lvl="1" indent="-533400">
              <a:lnSpc>
                <a:spcPct val="80000"/>
              </a:lnSpc>
            </a:pPr>
            <a:r>
              <a:rPr lang="es-ES" sz="1400" smtClean="0"/>
              <a:t>Al intercambiar un elemento con su padre que está al nivel de los máximos, significa que hemos sustituido el padre con un elemento mayor.</a:t>
            </a:r>
          </a:p>
          <a:p>
            <a:pPr marL="990600" lvl="1" indent="-533400">
              <a:lnSpc>
                <a:spcPct val="80000"/>
              </a:lnSpc>
            </a:pPr>
            <a:r>
              <a:rPr lang="es-ES" sz="1400" smtClean="0"/>
              <a:t>Como el padre está al nivel par (de los máximos), es mayor que todos los ascendientes de niveles impar. </a:t>
            </a:r>
          </a:p>
          <a:p>
            <a:pPr marL="990600" lvl="1" indent="-533400">
              <a:lnSpc>
                <a:spcPct val="80000"/>
              </a:lnSpc>
            </a:pPr>
            <a:r>
              <a:rPr lang="es-ES" sz="1400" smtClean="0"/>
              <a:t>Lo único que queda comparar el nuevo elemento  con los niveles par e.d. que los “abuelos” son mayores que el nuevo elemento. Sino intercambiarlos. Repetir hasta la raíz.</a:t>
            </a:r>
          </a:p>
          <a:p>
            <a:pPr marL="990600" lvl="1" indent="-533400">
              <a:lnSpc>
                <a:spcPct val="80000"/>
              </a:lnSpc>
            </a:pPr>
            <a:endParaRPr lang="es-ES" sz="1400" smtClean="0"/>
          </a:p>
          <a:p>
            <a:pPr marL="609600" indent="-609600">
              <a:lnSpc>
                <a:spcPct val="80000"/>
              </a:lnSpc>
            </a:pPr>
            <a:r>
              <a:rPr lang="es-ES" sz="1600" smtClean="0"/>
              <a:t>Algoritmo:</a:t>
            </a:r>
          </a:p>
          <a:p>
            <a:pPr marL="990600" lvl="1" indent="-533400">
              <a:lnSpc>
                <a:spcPct val="80000"/>
              </a:lnSpc>
            </a:pPr>
            <a:r>
              <a:rPr lang="es-ES" sz="1400" smtClean="0"/>
              <a:t>Mientras no estamos en la raiz</a:t>
            </a:r>
          </a:p>
          <a:p>
            <a:pPr marL="1371600" lvl="2" indent="-457200">
              <a:lnSpc>
                <a:spcPct val="80000"/>
              </a:lnSpc>
            </a:pPr>
            <a:r>
              <a:rPr lang="es-ES" sz="1200" smtClean="0"/>
              <a:t>Comparar el nuevo elemento con el abuelo.</a:t>
            </a:r>
          </a:p>
          <a:p>
            <a:pPr marL="1371600" lvl="2" indent="-457200">
              <a:lnSpc>
                <a:spcPct val="80000"/>
              </a:lnSpc>
            </a:pPr>
            <a:r>
              <a:rPr lang="es-ES" sz="1200" smtClean="0"/>
              <a:t>Si el abuelo es menor que el nuevo elemento, intercambiarlos</a:t>
            </a:r>
          </a:p>
          <a:p>
            <a:pPr marL="1371600" lvl="2" indent="-457200">
              <a:lnSpc>
                <a:spcPct val="80000"/>
              </a:lnSpc>
            </a:pPr>
            <a:r>
              <a:rPr lang="es-ES" sz="1200" smtClean="0"/>
              <a:t>Sino, salir del bucle.</a:t>
            </a:r>
          </a:p>
          <a:p>
            <a:pPr marL="1371600" lvl="2" indent="-457200">
              <a:lnSpc>
                <a:spcPct val="80000"/>
              </a:lnSpc>
            </a:pPr>
            <a:endParaRPr lang="es-ES" sz="1200" smtClean="0"/>
          </a:p>
          <a:p>
            <a:pPr marL="609600" indent="-609600">
              <a:lnSpc>
                <a:spcPct val="80000"/>
              </a:lnSpc>
            </a:pPr>
            <a:endParaRPr lang="es-ES" sz="1800" smtClean="0"/>
          </a:p>
          <a:p>
            <a:pPr marL="609600" indent="-609600">
              <a:lnSpc>
                <a:spcPct val="80000"/>
              </a:lnSpc>
            </a:pPr>
            <a:endParaRPr lang="es-ES" sz="1800" smtClean="0"/>
          </a:p>
        </p:txBody>
      </p:sp>
      <p:grpSp>
        <p:nvGrpSpPr>
          <p:cNvPr id="82951" name="Group 4"/>
          <p:cNvGrpSpPr>
            <a:grpSpLocks/>
          </p:cNvGrpSpPr>
          <p:nvPr/>
        </p:nvGrpSpPr>
        <p:grpSpPr bwMode="auto">
          <a:xfrm>
            <a:off x="5003800" y="2081213"/>
            <a:ext cx="3744913" cy="1995487"/>
            <a:chOff x="3515" y="935"/>
            <a:chExt cx="1996" cy="907"/>
          </a:xfrm>
        </p:grpSpPr>
        <p:sp>
          <p:nvSpPr>
            <p:cNvPr id="82958" name="Oval 5"/>
            <p:cNvSpPr>
              <a:spLocks noChangeArrowheads="1"/>
            </p:cNvSpPr>
            <p:nvPr/>
          </p:nvSpPr>
          <p:spPr bwMode="auto">
            <a:xfrm>
              <a:off x="4507" y="935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82959" name="Oval 6"/>
            <p:cNvSpPr>
              <a:spLocks noChangeArrowheads="1"/>
            </p:cNvSpPr>
            <p:nvPr/>
          </p:nvSpPr>
          <p:spPr bwMode="auto">
            <a:xfrm>
              <a:off x="4011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12</a:t>
              </a:r>
            </a:p>
          </p:txBody>
        </p:sp>
        <p:sp>
          <p:nvSpPr>
            <p:cNvPr id="82960" name="Oval 7"/>
            <p:cNvSpPr>
              <a:spLocks noChangeArrowheads="1"/>
            </p:cNvSpPr>
            <p:nvPr/>
          </p:nvSpPr>
          <p:spPr bwMode="auto">
            <a:xfrm>
              <a:off x="3688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82961" name="Oval 8"/>
            <p:cNvSpPr>
              <a:spLocks noChangeArrowheads="1"/>
            </p:cNvSpPr>
            <p:nvPr/>
          </p:nvSpPr>
          <p:spPr bwMode="auto">
            <a:xfrm>
              <a:off x="4143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82962" name="Oval 9"/>
            <p:cNvSpPr>
              <a:spLocks noChangeArrowheads="1"/>
            </p:cNvSpPr>
            <p:nvPr/>
          </p:nvSpPr>
          <p:spPr bwMode="auto">
            <a:xfrm>
              <a:off x="5009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46</a:t>
              </a:r>
            </a:p>
          </p:txBody>
        </p:sp>
        <p:sp>
          <p:nvSpPr>
            <p:cNvPr id="82963" name="Oval 10"/>
            <p:cNvSpPr>
              <a:spLocks noChangeArrowheads="1"/>
            </p:cNvSpPr>
            <p:nvPr/>
          </p:nvSpPr>
          <p:spPr bwMode="auto">
            <a:xfrm>
              <a:off x="5239" y="1480"/>
              <a:ext cx="146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18</a:t>
              </a:r>
            </a:p>
          </p:txBody>
        </p:sp>
        <p:sp>
          <p:nvSpPr>
            <p:cNvPr id="82964" name="Oval 11"/>
            <p:cNvSpPr>
              <a:spLocks noChangeArrowheads="1"/>
            </p:cNvSpPr>
            <p:nvPr/>
          </p:nvSpPr>
          <p:spPr bwMode="auto">
            <a:xfrm>
              <a:off x="4664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2</a:t>
              </a:r>
            </a:p>
          </p:txBody>
        </p:sp>
        <p:sp>
          <p:nvSpPr>
            <p:cNvPr id="82965" name="Oval 12"/>
            <p:cNvSpPr>
              <a:spLocks noChangeArrowheads="1"/>
            </p:cNvSpPr>
            <p:nvPr/>
          </p:nvSpPr>
          <p:spPr bwMode="auto">
            <a:xfrm>
              <a:off x="3796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82966" name="Oval 13"/>
            <p:cNvSpPr>
              <a:spLocks noChangeArrowheads="1"/>
            </p:cNvSpPr>
            <p:nvPr/>
          </p:nvSpPr>
          <p:spPr bwMode="auto">
            <a:xfrm>
              <a:off x="3515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7</a:t>
              </a:r>
            </a:p>
          </p:txBody>
        </p:sp>
        <p:sp>
          <p:nvSpPr>
            <p:cNvPr id="82967" name="Line 14"/>
            <p:cNvSpPr>
              <a:spLocks noChangeShapeType="1"/>
            </p:cNvSpPr>
            <p:nvPr/>
          </p:nvSpPr>
          <p:spPr bwMode="auto">
            <a:xfrm flipV="1">
              <a:off x="4138" y="1029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968" name="Line 15"/>
            <p:cNvSpPr>
              <a:spLocks noChangeShapeType="1"/>
            </p:cNvSpPr>
            <p:nvPr/>
          </p:nvSpPr>
          <p:spPr bwMode="auto">
            <a:xfrm>
              <a:off x="4647" y="1029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969" name="Line 16"/>
            <p:cNvSpPr>
              <a:spLocks noChangeShapeType="1"/>
            </p:cNvSpPr>
            <p:nvPr/>
          </p:nvSpPr>
          <p:spPr bwMode="auto">
            <a:xfrm flipH="1">
              <a:off x="3833" y="1328"/>
              <a:ext cx="19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970" name="Line 17"/>
            <p:cNvSpPr>
              <a:spLocks noChangeShapeType="1"/>
            </p:cNvSpPr>
            <p:nvPr/>
          </p:nvSpPr>
          <p:spPr bwMode="auto">
            <a:xfrm flipH="1" flipV="1">
              <a:off x="4135" y="1329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971" name="Line 18"/>
            <p:cNvSpPr>
              <a:spLocks noChangeShapeType="1"/>
            </p:cNvSpPr>
            <p:nvPr/>
          </p:nvSpPr>
          <p:spPr bwMode="auto">
            <a:xfrm flipH="1">
              <a:off x="3610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972" name="Line 19"/>
            <p:cNvSpPr>
              <a:spLocks noChangeShapeType="1"/>
            </p:cNvSpPr>
            <p:nvPr/>
          </p:nvSpPr>
          <p:spPr bwMode="auto">
            <a:xfrm flipH="1" flipV="1">
              <a:off x="3783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973" name="Line 20"/>
            <p:cNvSpPr>
              <a:spLocks noChangeShapeType="1"/>
            </p:cNvSpPr>
            <p:nvPr/>
          </p:nvSpPr>
          <p:spPr bwMode="auto">
            <a:xfrm flipH="1" flipV="1">
              <a:off x="5137" y="1328"/>
              <a:ext cx="138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974" name="Line 21"/>
            <p:cNvSpPr>
              <a:spLocks noChangeShapeType="1"/>
            </p:cNvSpPr>
            <p:nvPr/>
          </p:nvSpPr>
          <p:spPr bwMode="auto">
            <a:xfrm flipH="1">
              <a:off x="4740" y="1344"/>
              <a:ext cx="2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975" name="Oval 22"/>
            <p:cNvSpPr>
              <a:spLocks noChangeArrowheads="1"/>
            </p:cNvSpPr>
            <p:nvPr/>
          </p:nvSpPr>
          <p:spPr bwMode="auto">
            <a:xfrm>
              <a:off x="4277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10</a:t>
              </a:r>
            </a:p>
          </p:txBody>
        </p:sp>
        <p:sp>
          <p:nvSpPr>
            <p:cNvPr id="82976" name="Oval 23"/>
            <p:cNvSpPr>
              <a:spLocks noChangeArrowheads="1"/>
            </p:cNvSpPr>
            <p:nvPr/>
          </p:nvSpPr>
          <p:spPr bwMode="auto">
            <a:xfrm>
              <a:off x="4034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82977" name="Line 24"/>
            <p:cNvSpPr>
              <a:spLocks noChangeShapeType="1"/>
            </p:cNvSpPr>
            <p:nvPr/>
          </p:nvSpPr>
          <p:spPr bwMode="auto">
            <a:xfrm flipH="1">
              <a:off x="4111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978" name="Line 25"/>
            <p:cNvSpPr>
              <a:spLocks noChangeShapeType="1"/>
            </p:cNvSpPr>
            <p:nvPr/>
          </p:nvSpPr>
          <p:spPr bwMode="auto">
            <a:xfrm flipH="1" flipV="1">
              <a:off x="4264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979" name="Oval 26"/>
            <p:cNvSpPr>
              <a:spLocks noChangeArrowheads="1"/>
            </p:cNvSpPr>
            <p:nvPr/>
          </p:nvSpPr>
          <p:spPr bwMode="auto">
            <a:xfrm>
              <a:off x="4794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16</a:t>
              </a:r>
            </a:p>
          </p:txBody>
        </p:sp>
        <p:sp>
          <p:nvSpPr>
            <p:cNvPr id="82980" name="Oval 27"/>
            <p:cNvSpPr>
              <a:spLocks noChangeArrowheads="1"/>
            </p:cNvSpPr>
            <p:nvPr/>
          </p:nvSpPr>
          <p:spPr bwMode="auto">
            <a:xfrm>
              <a:off x="4513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82981" name="Line 28"/>
            <p:cNvSpPr>
              <a:spLocks noChangeShapeType="1"/>
            </p:cNvSpPr>
            <p:nvPr/>
          </p:nvSpPr>
          <p:spPr bwMode="auto">
            <a:xfrm flipH="1">
              <a:off x="4608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982" name="Line 29"/>
            <p:cNvSpPr>
              <a:spLocks noChangeShapeType="1"/>
            </p:cNvSpPr>
            <p:nvPr/>
          </p:nvSpPr>
          <p:spPr bwMode="auto">
            <a:xfrm flipH="1" flipV="1">
              <a:off x="4781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983" name="Oval 30"/>
            <p:cNvSpPr>
              <a:spLocks noChangeArrowheads="1"/>
            </p:cNvSpPr>
            <p:nvPr/>
          </p:nvSpPr>
          <p:spPr bwMode="auto">
            <a:xfrm>
              <a:off x="5366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44</a:t>
              </a:r>
            </a:p>
          </p:txBody>
        </p:sp>
        <p:sp>
          <p:nvSpPr>
            <p:cNvPr id="82984" name="Oval 31"/>
            <p:cNvSpPr>
              <a:spLocks noChangeArrowheads="1"/>
            </p:cNvSpPr>
            <p:nvPr/>
          </p:nvSpPr>
          <p:spPr bwMode="auto">
            <a:xfrm>
              <a:off x="5085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20</a:t>
              </a:r>
            </a:p>
          </p:txBody>
        </p:sp>
        <p:sp>
          <p:nvSpPr>
            <p:cNvPr id="82985" name="Line 32"/>
            <p:cNvSpPr>
              <a:spLocks noChangeShapeType="1"/>
            </p:cNvSpPr>
            <p:nvPr/>
          </p:nvSpPr>
          <p:spPr bwMode="auto">
            <a:xfrm flipH="1">
              <a:off x="5180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986" name="Line 33"/>
            <p:cNvSpPr>
              <a:spLocks noChangeShapeType="1"/>
            </p:cNvSpPr>
            <p:nvPr/>
          </p:nvSpPr>
          <p:spPr bwMode="auto">
            <a:xfrm flipH="1" flipV="1">
              <a:off x="5353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82952" name="Text Box 34"/>
          <p:cNvSpPr txBox="1">
            <a:spLocks noChangeArrowheads="1"/>
          </p:cNvSpPr>
          <p:nvPr/>
        </p:nvSpPr>
        <p:spPr bwMode="auto">
          <a:xfrm>
            <a:off x="8421688" y="302895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82953" name="Text Box 35"/>
          <p:cNvSpPr txBox="1">
            <a:spLocks noChangeArrowheads="1"/>
          </p:cNvSpPr>
          <p:nvPr/>
        </p:nvSpPr>
        <p:spPr bwMode="auto">
          <a:xfrm>
            <a:off x="8042275" y="24209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82954" name="Text Box 36"/>
          <p:cNvSpPr txBox="1">
            <a:spLocks noChangeArrowheads="1"/>
          </p:cNvSpPr>
          <p:nvPr/>
        </p:nvSpPr>
        <p:spPr bwMode="auto">
          <a:xfrm>
            <a:off x="7569200" y="19891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82955" name="Oval 37"/>
          <p:cNvSpPr>
            <a:spLocks noChangeArrowheads="1"/>
          </p:cNvSpPr>
          <p:nvPr/>
        </p:nvSpPr>
        <p:spPr bwMode="auto">
          <a:xfrm>
            <a:off x="5076825" y="42926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/>
              <a:t>8</a:t>
            </a:r>
          </a:p>
        </p:txBody>
      </p:sp>
      <p:sp>
        <p:nvSpPr>
          <p:cNvPr id="82956" name="Text Box 38"/>
          <p:cNvSpPr txBox="1">
            <a:spLocks noChangeArrowheads="1"/>
          </p:cNvSpPr>
          <p:nvPr/>
        </p:nvSpPr>
        <p:spPr bwMode="auto">
          <a:xfrm>
            <a:off x="8467725" y="34290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82957" name="Rectangle 39"/>
          <p:cNvSpPr>
            <a:spLocks noChangeArrowheads="1"/>
          </p:cNvSpPr>
          <p:nvPr/>
        </p:nvSpPr>
        <p:spPr bwMode="auto">
          <a:xfrm>
            <a:off x="4859338" y="5084763"/>
            <a:ext cx="3995737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1400">
                <a:solidFill>
                  <a:schemeClr val="accent2"/>
                </a:solidFill>
              </a:rPr>
              <a:t>Ejercicio: “dibujar” la inserción del elemento 30.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s-ES" sz="140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1400">
                <a:solidFill>
                  <a:schemeClr val="accent2"/>
                </a:solidFill>
              </a:rPr>
              <a:t>El borrado en un minmaxheap tiene complejidad O(log n)</a:t>
            </a:r>
            <a:endParaRPr lang="es-ES" sz="160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s-ES"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84995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84996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9ABA9C0-D797-46F2-A394-4721332B42E8}" type="slidenum">
              <a:rPr lang="es-ES_tradnl"/>
              <a:pPr/>
              <a:t>38</a:t>
            </a:fld>
            <a:endParaRPr lang="es-ES_tradnl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571500"/>
            <a:ext cx="8183563" cy="4286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inserta en un minmaxheap?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601788"/>
            <a:ext cx="6769100" cy="525621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def insertar(self, x):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endParaRPr lang="es-ES" sz="1600" b="1" i="1" smtClean="0">
              <a:solidFill>
                <a:srgbClr val="6666FF"/>
              </a:solidFill>
              <a:latin typeface="Verdana" charset="0"/>
            </a:endParaRP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	numero+=1</a:t>
            </a:r>
            <a:r>
              <a:rPr lang="en-US" sz="1600" b="1" i="1" smtClean="0">
                <a:solidFill>
                  <a:srgbClr val="6666FF"/>
                </a:solidFill>
                <a:latin typeface="Verdana" charset="0"/>
              </a:rPr>
              <a:t> 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         pa=numero/2;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	if(pa==0):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	   cont[1]=x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            return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	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 	cont[numero]=x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	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	if(nivel(pa)==1):#MIN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		if(x&lt;cont[pa]):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		      cont[numero]=cont[pa]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		       cont[pa]=x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		       verificarmin(pa,x)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		else: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Wingdings 2" charset="2"/>
              <a:buNone/>
            </a:pPr>
            <a:r>
              <a:rPr lang="es-ES" sz="1600" b="1" i="1" smtClean="0">
                <a:solidFill>
                  <a:srgbClr val="6666FF"/>
                </a:solidFill>
                <a:latin typeface="Verdana" charset="0"/>
              </a:rPr>
              <a:t>                    verificarmax(numero,x)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600" b="1" i="1" smtClean="0">
                <a:solidFill>
                  <a:srgbClr val="6666FF"/>
                </a:solidFill>
              </a:rPr>
              <a:t>	</a:t>
            </a:r>
          </a:p>
        </p:txBody>
      </p:sp>
      <p:sp>
        <p:nvSpPr>
          <p:cNvPr id="84999" name="Rectangle 39"/>
          <p:cNvSpPr>
            <a:spLocks noChangeArrowheads="1"/>
          </p:cNvSpPr>
          <p:nvPr/>
        </p:nvSpPr>
        <p:spPr bwMode="auto">
          <a:xfrm>
            <a:off x="3995738" y="1844675"/>
            <a:ext cx="5148262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</a:pPr>
            <a:endParaRPr lang="es-ES" sz="1600" b="1" i="1">
              <a:solidFill>
                <a:srgbClr val="6666FF"/>
              </a:solidFill>
            </a:endParaRPr>
          </a:p>
        </p:txBody>
      </p:sp>
      <p:sp>
        <p:nvSpPr>
          <p:cNvPr id="85000" name="7 Rectángulo"/>
          <p:cNvSpPr>
            <a:spLocks noChangeArrowheads="1"/>
          </p:cNvSpPr>
          <p:nvPr/>
        </p:nvSpPr>
        <p:spPr bwMode="auto">
          <a:xfrm>
            <a:off x="4357688" y="2643188"/>
            <a:ext cx="4572000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</a:pPr>
            <a:r>
              <a:rPr lang="es-ES" sz="1600" b="1" i="1">
                <a:solidFill>
                  <a:srgbClr val="6666FF"/>
                </a:solidFill>
              </a:rPr>
              <a:t>      elif(nivel(pa)==0): # MAX</a:t>
            </a:r>
          </a:p>
          <a:p>
            <a:pPr marL="609600" indent="-609600">
              <a:lnSpc>
                <a:spcPct val="80000"/>
              </a:lnSpc>
            </a:pPr>
            <a:r>
              <a:rPr lang="es-ES" sz="1600" b="1" i="1">
                <a:solidFill>
                  <a:srgbClr val="6666FF"/>
                </a:solidFill>
              </a:rPr>
              <a:t>		if(x&gt;cont[pa]):</a:t>
            </a:r>
          </a:p>
          <a:p>
            <a:pPr marL="609600" indent="-609600">
              <a:lnSpc>
                <a:spcPct val="80000"/>
              </a:lnSpc>
            </a:pPr>
            <a:r>
              <a:rPr lang="es-ES" sz="1600" b="1" i="1">
                <a:solidFill>
                  <a:srgbClr val="6666FF"/>
                </a:solidFill>
              </a:rPr>
              <a:t>		      cont[numero]=cont[pa]</a:t>
            </a:r>
          </a:p>
          <a:p>
            <a:pPr marL="609600" indent="-609600">
              <a:lnSpc>
                <a:spcPct val="80000"/>
              </a:lnSpc>
            </a:pPr>
            <a:r>
              <a:rPr lang="es-ES" sz="1600" b="1" i="1">
                <a:solidFill>
                  <a:srgbClr val="6666FF"/>
                </a:solidFill>
              </a:rPr>
              <a:t>		      cont[pa]=x</a:t>
            </a:r>
          </a:p>
          <a:p>
            <a:pPr marL="609600" indent="-609600">
              <a:lnSpc>
                <a:spcPct val="80000"/>
              </a:lnSpc>
            </a:pPr>
            <a:r>
              <a:rPr lang="es-ES" sz="1600" b="1" i="1">
                <a:solidFill>
                  <a:srgbClr val="6666FF"/>
                </a:solidFill>
              </a:rPr>
              <a:t>		      verificarmax(pa,x)</a:t>
            </a:r>
          </a:p>
          <a:p>
            <a:pPr marL="609600" indent="-609600">
              <a:lnSpc>
                <a:spcPct val="80000"/>
              </a:lnSpc>
            </a:pPr>
            <a:r>
              <a:rPr lang="es-ES" sz="1600" b="1" i="1">
                <a:solidFill>
                  <a:srgbClr val="6666FF"/>
                </a:solidFill>
              </a:rPr>
              <a:t>		else: </a:t>
            </a:r>
          </a:p>
          <a:p>
            <a:pPr marL="609600" indent="-609600">
              <a:lnSpc>
                <a:spcPct val="80000"/>
              </a:lnSpc>
            </a:pPr>
            <a:r>
              <a:rPr lang="es-ES" sz="1600" b="1" i="1">
                <a:solidFill>
                  <a:srgbClr val="6666FF"/>
                </a:solidFill>
              </a:rPr>
              <a:t>		       verificarmin(numero,x)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87043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87044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F673156-868D-45D2-899C-F1C9FC7C8367}" type="slidenum">
              <a:rPr lang="es-ES_tradnl"/>
              <a:pPr/>
              <a:t>39</a:t>
            </a:fld>
            <a:endParaRPr lang="es-ES_tradnl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inserta en un minmaxheap?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1711325"/>
            <a:ext cx="3779837" cy="2654300"/>
          </a:xfrm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  <a:latin typeface="Verdana" charset="0"/>
              </a:rPr>
              <a:t>def nivel(self, pa):</a:t>
            </a:r>
          </a:p>
          <a:p>
            <a:pPr marL="609600" indent="-609600" eaLnBrk="1" hangingPunct="1">
              <a:spcBef>
                <a:spcPct val="20000"/>
              </a:spcBef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  <a:latin typeface="Verdana" charset="0"/>
              </a:rPr>
              <a:t>	i=0</a:t>
            </a:r>
          </a:p>
          <a:p>
            <a:pPr marL="609600" indent="-609600" eaLnBrk="1" hangingPunct="1">
              <a:spcBef>
                <a:spcPct val="20000"/>
              </a:spcBef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  <a:latin typeface="Verdana" charset="0"/>
              </a:rPr>
              <a:t>	while(pa&gt;=1):</a:t>
            </a:r>
          </a:p>
          <a:p>
            <a:pPr marL="609600" indent="-609600" eaLnBrk="1" hangingPunct="1">
              <a:spcBef>
                <a:spcPct val="20000"/>
              </a:spcBef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  <a:latin typeface="Verdana" charset="0"/>
              </a:rPr>
              <a:t>		pa/=2</a:t>
            </a:r>
          </a:p>
          <a:p>
            <a:pPr marL="609600" indent="-609600" eaLnBrk="1" hangingPunct="1">
              <a:spcBef>
                <a:spcPct val="20000"/>
              </a:spcBef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  <a:latin typeface="Verdana" charset="0"/>
              </a:rPr>
              <a:t>	 	i+=1</a:t>
            </a:r>
          </a:p>
          <a:p>
            <a:pPr marL="609600" indent="-609600" eaLnBrk="1" hangingPunct="1">
              <a:spcBef>
                <a:spcPct val="20000"/>
              </a:spcBef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  <a:latin typeface="Verdana" charset="0"/>
              </a:rPr>
              <a:t>	if(i/2*2==i) :</a:t>
            </a:r>
          </a:p>
          <a:p>
            <a:pPr marL="609600" indent="-609600" eaLnBrk="1" hangingPunct="1">
              <a:spcBef>
                <a:spcPct val="20000"/>
              </a:spcBef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  <a:latin typeface="Verdana" charset="0"/>
              </a:rPr>
              <a:t>	return 0 # min</a:t>
            </a:r>
          </a:p>
          <a:p>
            <a:pPr marL="609600" indent="-609600" eaLnBrk="1" hangingPunct="1">
              <a:spcBef>
                <a:spcPct val="20000"/>
              </a:spcBef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  <a:latin typeface="Verdana" charset="0"/>
              </a:rPr>
              <a:t>	return 1  # max</a:t>
            </a:r>
          </a:p>
        </p:txBody>
      </p:sp>
      <p:sp>
        <p:nvSpPr>
          <p:cNvPr id="87047" name="Rectangle 4"/>
          <p:cNvSpPr>
            <a:spLocks noChangeArrowheads="1"/>
          </p:cNvSpPr>
          <p:nvPr/>
        </p:nvSpPr>
        <p:spPr bwMode="auto">
          <a:xfrm>
            <a:off x="3924300" y="1125538"/>
            <a:ext cx="5040313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s-ES" b="1" i="1">
                <a:solidFill>
                  <a:srgbClr val="6666FF"/>
                </a:solidFill>
              </a:rPr>
              <a:t>def verificarmin(self, n, x):</a:t>
            </a:r>
          </a:p>
          <a:p>
            <a:pPr marL="609600" indent="-609600">
              <a:spcBef>
                <a:spcPct val="20000"/>
              </a:spcBef>
            </a:pPr>
            <a:r>
              <a:rPr lang="es-ES" b="1" i="1">
                <a:solidFill>
                  <a:srgbClr val="6666FF"/>
                </a:solidFill>
              </a:rPr>
              <a:t>	ab = n/4</a:t>
            </a:r>
          </a:p>
          <a:p>
            <a:pPr marL="609600" indent="-609600">
              <a:spcBef>
                <a:spcPct val="20000"/>
              </a:spcBef>
            </a:pPr>
            <a:r>
              <a:rPr lang="es-ES" b="1" i="1">
                <a:solidFill>
                  <a:srgbClr val="6666FF"/>
                </a:solidFill>
              </a:rPr>
              <a:t>	while(ab!=0 and(x&lt;cont[ab])):</a:t>
            </a:r>
          </a:p>
          <a:p>
            <a:pPr marL="609600" indent="-609600">
              <a:spcBef>
                <a:spcPct val="20000"/>
              </a:spcBef>
            </a:pPr>
            <a:r>
              <a:rPr lang="es-ES" b="1" i="1">
                <a:solidFill>
                  <a:srgbClr val="6666FF"/>
                </a:solidFill>
              </a:rPr>
              <a:t> 		cont[n]=cont[ab]	</a:t>
            </a:r>
          </a:p>
          <a:p>
            <a:pPr marL="609600" indent="-609600">
              <a:spcBef>
                <a:spcPct val="20000"/>
              </a:spcBef>
            </a:pPr>
            <a:r>
              <a:rPr lang="es-ES" b="1" i="1">
                <a:solidFill>
                  <a:srgbClr val="6666FF"/>
                </a:solidFill>
              </a:rPr>
              <a:t>		n=ab;</a:t>
            </a:r>
          </a:p>
          <a:p>
            <a:pPr marL="609600" indent="-609600">
              <a:spcBef>
                <a:spcPct val="20000"/>
              </a:spcBef>
            </a:pPr>
            <a:r>
              <a:rPr lang="es-ES" b="1" i="1">
                <a:solidFill>
                  <a:srgbClr val="6666FF"/>
                </a:solidFill>
              </a:rPr>
              <a:t>		ab= ab/4</a:t>
            </a:r>
          </a:p>
          <a:p>
            <a:pPr marL="609600" indent="-609600">
              <a:spcBef>
                <a:spcPct val="20000"/>
              </a:spcBef>
            </a:pPr>
            <a:endParaRPr lang="es-ES" b="1" i="1">
              <a:solidFill>
                <a:srgbClr val="6666FF"/>
              </a:solidFill>
            </a:endParaRPr>
          </a:p>
          <a:p>
            <a:pPr marL="609600" indent="-609600">
              <a:spcBef>
                <a:spcPct val="20000"/>
              </a:spcBef>
            </a:pPr>
            <a:r>
              <a:rPr lang="es-ES" b="1" i="1">
                <a:solidFill>
                  <a:srgbClr val="6666FF"/>
                </a:solidFill>
              </a:rPr>
              <a:t>def verificarmax(self, n, x):</a:t>
            </a:r>
          </a:p>
          <a:p>
            <a:pPr marL="609600" indent="-609600">
              <a:spcBef>
                <a:spcPct val="20000"/>
              </a:spcBef>
            </a:pPr>
            <a:r>
              <a:rPr lang="es-ES" b="1" i="1">
                <a:solidFill>
                  <a:srgbClr val="6666FF"/>
                </a:solidFill>
              </a:rPr>
              <a:t>	ab = n/4</a:t>
            </a:r>
          </a:p>
          <a:p>
            <a:pPr marL="609600" indent="-609600">
              <a:spcBef>
                <a:spcPct val="20000"/>
              </a:spcBef>
            </a:pPr>
            <a:r>
              <a:rPr lang="es-ES" b="1" i="1">
                <a:solidFill>
                  <a:srgbClr val="6666FF"/>
                </a:solidFill>
              </a:rPr>
              <a:t>	while(ab!=0 and (x&gt;cont[ab]))</a:t>
            </a:r>
          </a:p>
          <a:p>
            <a:pPr marL="609600" indent="-609600">
              <a:spcBef>
                <a:spcPct val="20000"/>
              </a:spcBef>
            </a:pPr>
            <a:r>
              <a:rPr lang="es-ES" b="1" i="1">
                <a:solidFill>
                  <a:srgbClr val="6666FF"/>
                </a:solidFill>
              </a:rPr>
              <a:t>		cont[n]=cont[ab];	</a:t>
            </a:r>
          </a:p>
          <a:p>
            <a:pPr marL="609600" indent="-609600">
              <a:spcBef>
                <a:spcPct val="20000"/>
              </a:spcBef>
            </a:pPr>
            <a:r>
              <a:rPr lang="es-ES" b="1" i="1">
                <a:solidFill>
                  <a:srgbClr val="6666FF"/>
                </a:solidFill>
              </a:rPr>
              <a:t>		n=ab</a:t>
            </a:r>
          </a:p>
          <a:p>
            <a:pPr marL="609600" indent="-609600">
              <a:spcBef>
                <a:spcPct val="20000"/>
              </a:spcBef>
            </a:pPr>
            <a:r>
              <a:rPr lang="es-ES" b="1" i="1">
                <a:solidFill>
                  <a:srgbClr val="6666FF"/>
                </a:solidFill>
              </a:rPr>
              <a:t>		ab/=4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21507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21508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50D4385-E923-4E43-832E-46DF538E17EB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_tradnl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</a:t>
            </a:r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Qué es un heap?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Definición: un heap 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 </a:t>
            </a:r>
          </a:p>
          <a:p>
            <a:pPr>
              <a:lnSpc>
                <a:spcPct val="80000"/>
              </a:lnSpc>
            </a:pPr>
            <a:r>
              <a:rPr lang="es-ES" sz="1600" smtClean="0"/>
              <a:t>un árbol binario </a:t>
            </a:r>
            <a:r>
              <a:rPr lang="es-ES" sz="1600" i="1" smtClean="0"/>
              <a:t>casi completo</a:t>
            </a:r>
            <a:r>
              <a:rPr lang="es-ES" sz="1600" smtClean="0"/>
              <a:t> donde  </a:t>
            </a:r>
          </a:p>
          <a:p>
            <a:pPr>
              <a:lnSpc>
                <a:spcPct val="80000"/>
              </a:lnSpc>
            </a:pPr>
            <a:endParaRPr lang="es-ES" sz="1600" smtClean="0"/>
          </a:p>
          <a:p>
            <a:pPr>
              <a:lnSpc>
                <a:spcPct val="80000"/>
              </a:lnSpc>
            </a:pPr>
            <a:r>
              <a:rPr lang="es-ES" sz="1600" smtClean="0"/>
              <a:t>cada nodo tiene mayor prioridad que sus hijos. 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Casi completo – todos los niveles están llenos excepto el último que se está llenando de izquierda a derecha.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Mayor prioridad –</a:t>
            </a:r>
          </a:p>
          <a:p>
            <a:pPr lvl="1">
              <a:lnSpc>
                <a:spcPct val="80000"/>
              </a:lnSpc>
            </a:pPr>
            <a:endParaRPr lang="es-ES" sz="1400" smtClean="0"/>
          </a:p>
          <a:p>
            <a:pPr lvl="1">
              <a:lnSpc>
                <a:spcPct val="80000"/>
              </a:lnSpc>
            </a:pPr>
            <a:r>
              <a:rPr lang="es-ES" sz="1400" smtClean="0"/>
              <a:t>Menor clave. En este caso hablamos de </a:t>
            </a:r>
            <a:r>
              <a:rPr lang="es-ES" sz="1400" smtClean="0">
                <a:solidFill>
                  <a:srgbClr val="CC00CC"/>
                </a:solidFill>
              </a:rPr>
              <a:t>minheap</a:t>
            </a:r>
            <a:r>
              <a:rPr lang="es-ES" sz="1400" smtClean="0"/>
              <a:t>.</a:t>
            </a:r>
          </a:p>
          <a:p>
            <a:pPr lvl="1">
              <a:lnSpc>
                <a:spcPct val="80000"/>
              </a:lnSpc>
            </a:pPr>
            <a:endParaRPr lang="es-ES" sz="1400" smtClean="0"/>
          </a:p>
          <a:p>
            <a:pPr lvl="1">
              <a:lnSpc>
                <a:spcPct val="80000"/>
              </a:lnSpc>
            </a:pPr>
            <a:r>
              <a:rPr lang="es-ES" sz="1400" smtClean="0"/>
              <a:t>Mayor clave. En este caso hablamos de </a:t>
            </a:r>
            <a:r>
              <a:rPr lang="es-ES" sz="1400" smtClean="0">
                <a:solidFill>
                  <a:srgbClr val="CC00CC"/>
                </a:solidFill>
              </a:rPr>
              <a:t>maxheap</a:t>
            </a:r>
            <a:r>
              <a:rPr lang="es-ES" sz="1400" smtClean="0"/>
              <a:t>.</a:t>
            </a:r>
          </a:p>
        </p:txBody>
      </p:sp>
      <p:sp>
        <p:nvSpPr>
          <p:cNvPr id="21511" name="Text Box 120"/>
          <p:cNvSpPr txBox="1">
            <a:spLocks noChangeArrowheads="1"/>
          </p:cNvSpPr>
          <p:nvPr/>
        </p:nvSpPr>
        <p:spPr bwMode="auto">
          <a:xfrm>
            <a:off x="6640513" y="1769591"/>
            <a:ext cx="1481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>
                <a:solidFill>
                  <a:srgbClr val="000099"/>
                </a:solidFill>
              </a:rPr>
              <a:t>balanceado</a:t>
            </a:r>
          </a:p>
        </p:txBody>
      </p:sp>
      <p:sp>
        <p:nvSpPr>
          <p:cNvPr id="21512" name="Rectangle 158"/>
          <p:cNvSpPr>
            <a:spLocks noChangeArrowheads="1"/>
          </p:cNvSpPr>
          <p:nvPr/>
        </p:nvSpPr>
        <p:spPr bwMode="auto">
          <a:xfrm>
            <a:off x="6419850" y="3819574"/>
            <a:ext cx="14446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endParaRPr lang="es-ES_tradnl" dirty="0"/>
          </a:p>
        </p:txBody>
      </p:sp>
      <p:sp>
        <p:nvSpPr>
          <p:cNvPr id="21514" name="Text Box 164"/>
          <p:cNvSpPr txBox="1">
            <a:spLocks noChangeArrowheads="1"/>
          </p:cNvSpPr>
          <p:nvPr/>
        </p:nvSpPr>
        <p:spPr bwMode="auto">
          <a:xfrm>
            <a:off x="6876256" y="3356992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99"/>
                </a:solidFill>
              </a:rPr>
              <a:t>completo</a:t>
            </a:r>
          </a:p>
        </p:txBody>
      </p:sp>
      <p:grpSp>
        <p:nvGrpSpPr>
          <p:cNvPr id="21515" name="Group 210"/>
          <p:cNvGrpSpPr>
            <a:grpSpLocks/>
          </p:cNvGrpSpPr>
          <p:nvPr/>
        </p:nvGrpSpPr>
        <p:grpSpPr bwMode="auto">
          <a:xfrm>
            <a:off x="6372225" y="764704"/>
            <a:ext cx="1901825" cy="862012"/>
            <a:chOff x="4014" y="901"/>
            <a:chExt cx="1198" cy="543"/>
          </a:xfrm>
        </p:grpSpPr>
        <p:sp>
          <p:nvSpPr>
            <p:cNvPr id="21571" name="Oval 6"/>
            <p:cNvSpPr>
              <a:spLocks noChangeArrowheads="1"/>
            </p:cNvSpPr>
            <p:nvPr/>
          </p:nvSpPr>
          <p:spPr bwMode="auto">
            <a:xfrm>
              <a:off x="4585" y="901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72" name="Oval 7"/>
            <p:cNvSpPr>
              <a:spLocks noChangeArrowheads="1"/>
            </p:cNvSpPr>
            <p:nvPr/>
          </p:nvSpPr>
          <p:spPr bwMode="auto">
            <a:xfrm>
              <a:off x="4236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73" name="Oval 8"/>
            <p:cNvSpPr>
              <a:spLocks noChangeArrowheads="1"/>
            </p:cNvSpPr>
            <p:nvPr/>
          </p:nvSpPr>
          <p:spPr bwMode="auto">
            <a:xfrm>
              <a:off x="4122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74" name="Oval 9"/>
            <p:cNvSpPr>
              <a:spLocks noChangeArrowheads="1"/>
            </p:cNvSpPr>
            <p:nvPr/>
          </p:nvSpPr>
          <p:spPr bwMode="auto">
            <a:xfrm>
              <a:off x="432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75" name="Oval 12"/>
            <p:cNvSpPr>
              <a:spLocks noChangeArrowheads="1"/>
            </p:cNvSpPr>
            <p:nvPr/>
          </p:nvSpPr>
          <p:spPr bwMode="auto">
            <a:xfrm>
              <a:off x="4939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76" name="Oval 13"/>
            <p:cNvSpPr>
              <a:spLocks noChangeArrowheads="1"/>
            </p:cNvSpPr>
            <p:nvPr/>
          </p:nvSpPr>
          <p:spPr bwMode="auto">
            <a:xfrm>
              <a:off x="5109" y="1216"/>
              <a:ext cx="103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77" name="Oval 14"/>
            <p:cNvSpPr>
              <a:spLocks noChangeArrowheads="1"/>
            </p:cNvSpPr>
            <p:nvPr/>
          </p:nvSpPr>
          <p:spPr bwMode="auto">
            <a:xfrm>
              <a:off x="493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78" name="Oval 17"/>
            <p:cNvSpPr>
              <a:spLocks noChangeArrowheads="1"/>
            </p:cNvSpPr>
            <p:nvPr/>
          </p:nvSpPr>
          <p:spPr bwMode="auto">
            <a:xfrm>
              <a:off x="4212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79" name="Oval 18"/>
            <p:cNvSpPr>
              <a:spLocks noChangeArrowheads="1"/>
            </p:cNvSpPr>
            <p:nvPr/>
          </p:nvSpPr>
          <p:spPr bwMode="auto">
            <a:xfrm>
              <a:off x="4014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80" name="Line 19"/>
            <p:cNvSpPr>
              <a:spLocks noChangeShapeType="1"/>
            </p:cNvSpPr>
            <p:nvPr/>
          </p:nvSpPr>
          <p:spPr bwMode="auto">
            <a:xfrm flipV="1">
              <a:off x="4325" y="957"/>
              <a:ext cx="265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81" name="Line 20"/>
            <p:cNvSpPr>
              <a:spLocks noChangeShapeType="1"/>
            </p:cNvSpPr>
            <p:nvPr/>
          </p:nvSpPr>
          <p:spPr bwMode="auto">
            <a:xfrm>
              <a:off x="4684" y="957"/>
              <a:ext cx="259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82" name="Line 23"/>
            <p:cNvSpPr>
              <a:spLocks noChangeShapeType="1"/>
            </p:cNvSpPr>
            <p:nvPr/>
          </p:nvSpPr>
          <p:spPr bwMode="auto">
            <a:xfrm flipH="1">
              <a:off x="4187" y="113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83" name="Line 24"/>
            <p:cNvSpPr>
              <a:spLocks noChangeShapeType="1"/>
            </p:cNvSpPr>
            <p:nvPr/>
          </p:nvSpPr>
          <p:spPr bwMode="auto">
            <a:xfrm flipH="1" flipV="1">
              <a:off x="4323" y="1137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84" name="Line 25"/>
            <p:cNvSpPr>
              <a:spLocks noChangeShapeType="1"/>
            </p:cNvSpPr>
            <p:nvPr/>
          </p:nvSpPr>
          <p:spPr bwMode="auto">
            <a:xfrm flipH="1">
              <a:off x="4081" y="1288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85" name="Line 26"/>
            <p:cNvSpPr>
              <a:spLocks noChangeShapeType="1"/>
            </p:cNvSpPr>
            <p:nvPr/>
          </p:nvSpPr>
          <p:spPr bwMode="auto">
            <a:xfrm flipH="1" flipV="1">
              <a:off x="4203" y="128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86" name="Line 28"/>
            <p:cNvSpPr>
              <a:spLocks noChangeShapeType="1"/>
            </p:cNvSpPr>
            <p:nvPr/>
          </p:nvSpPr>
          <p:spPr bwMode="auto">
            <a:xfrm flipH="1" flipV="1">
              <a:off x="5029" y="1136"/>
              <a:ext cx="97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87" name="Line 29"/>
            <p:cNvSpPr>
              <a:spLocks noChangeShapeType="1"/>
            </p:cNvSpPr>
            <p:nvPr/>
          </p:nvSpPr>
          <p:spPr bwMode="auto">
            <a:xfrm>
              <a:off x="4992" y="115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1516" name="Oval 173"/>
          <p:cNvSpPr>
            <a:spLocks noChangeArrowheads="1"/>
          </p:cNvSpPr>
          <p:nvPr/>
        </p:nvSpPr>
        <p:spPr bwMode="auto">
          <a:xfrm>
            <a:off x="7278688" y="2187104"/>
            <a:ext cx="161925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17" name="Oval 174"/>
          <p:cNvSpPr>
            <a:spLocks noChangeArrowheads="1"/>
          </p:cNvSpPr>
          <p:nvPr/>
        </p:nvSpPr>
        <p:spPr bwMode="auto">
          <a:xfrm>
            <a:off x="6724650" y="2504604"/>
            <a:ext cx="161925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18" name="Oval 175"/>
          <p:cNvSpPr>
            <a:spLocks noChangeArrowheads="1"/>
          </p:cNvSpPr>
          <p:nvPr/>
        </p:nvSpPr>
        <p:spPr bwMode="auto">
          <a:xfrm>
            <a:off x="6543675" y="2712542"/>
            <a:ext cx="161925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19" name="Oval 176"/>
          <p:cNvSpPr>
            <a:spLocks noChangeArrowheads="1"/>
          </p:cNvSpPr>
          <p:nvPr/>
        </p:nvSpPr>
        <p:spPr bwMode="auto">
          <a:xfrm>
            <a:off x="6872288" y="2712542"/>
            <a:ext cx="161925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20" name="Oval 179"/>
          <p:cNvSpPr>
            <a:spLocks noChangeArrowheads="1"/>
          </p:cNvSpPr>
          <p:nvPr/>
        </p:nvSpPr>
        <p:spPr bwMode="auto">
          <a:xfrm>
            <a:off x="7840663" y="2504604"/>
            <a:ext cx="161925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21" name="Oval 180"/>
          <p:cNvSpPr>
            <a:spLocks noChangeArrowheads="1"/>
          </p:cNvSpPr>
          <p:nvPr/>
        </p:nvSpPr>
        <p:spPr bwMode="auto">
          <a:xfrm>
            <a:off x="8110538" y="2712542"/>
            <a:ext cx="163512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22" name="Oval 181"/>
          <p:cNvSpPr>
            <a:spLocks noChangeArrowheads="1"/>
          </p:cNvSpPr>
          <p:nvPr/>
        </p:nvSpPr>
        <p:spPr bwMode="auto">
          <a:xfrm>
            <a:off x="7840663" y="2712542"/>
            <a:ext cx="161925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23" name="Oval 182"/>
          <p:cNvSpPr>
            <a:spLocks noChangeArrowheads="1"/>
          </p:cNvSpPr>
          <p:nvPr/>
        </p:nvSpPr>
        <p:spPr bwMode="auto">
          <a:xfrm>
            <a:off x="6686550" y="2996704"/>
            <a:ext cx="161925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24" name="Oval 183"/>
          <p:cNvSpPr>
            <a:spLocks noChangeArrowheads="1"/>
          </p:cNvSpPr>
          <p:nvPr/>
        </p:nvSpPr>
        <p:spPr bwMode="auto">
          <a:xfrm>
            <a:off x="6372225" y="2996704"/>
            <a:ext cx="161925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25" name="Line 184"/>
          <p:cNvSpPr>
            <a:spLocks noChangeShapeType="1"/>
          </p:cNvSpPr>
          <p:nvPr/>
        </p:nvSpPr>
        <p:spPr bwMode="auto">
          <a:xfrm flipV="1">
            <a:off x="6865938" y="2290291"/>
            <a:ext cx="420687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26" name="Line 185"/>
          <p:cNvSpPr>
            <a:spLocks noChangeShapeType="1"/>
          </p:cNvSpPr>
          <p:nvPr/>
        </p:nvSpPr>
        <p:spPr bwMode="auto">
          <a:xfrm>
            <a:off x="7435850" y="2290291"/>
            <a:ext cx="411163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27" name="Line 188"/>
          <p:cNvSpPr>
            <a:spLocks noChangeShapeType="1"/>
          </p:cNvSpPr>
          <p:nvPr/>
        </p:nvSpPr>
        <p:spPr bwMode="auto">
          <a:xfrm flipH="1">
            <a:off x="6646863" y="2564904"/>
            <a:ext cx="9366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28" name="Line 189"/>
          <p:cNvSpPr>
            <a:spLocks noChangeShapeType="1"/>
          </p:cNvSpPr>
          <p:nvPr/>
        </p:nvSpPr>
        <p:spPr bwMode="auto">
          <a:xfrm flipH="1" flipV="1">
            <a:off x="6862763" y="2566492"/>
            <a:ext cx="93662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29" name="Line 190"/>
          <p:cNvSpPr>
            <a:spLocks noChangeShapeType="1"/>
          </p:cNvSpPr>
          <p:nvPr/>
        </p:nvSpPr>
        <p:spPr bwMode="auto">
          <a:xfrm flipH="1">
            <a:off x="6478588" y="2847479"/>
            <a:ext cx="93662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30" name="Line 191"/>
          <p:cNvSpPr>
            <a:spLocks noChangeShapeType="1"/>
          </p:cNvSpPr>
          <p:nvPr/>
        </p:nvSpPr>
        <p:spPr bwMode="auto">
          <a:xfrm flipH="1" flipV="1">
            <a:off x="6672263" y="2842717"/>
            <a:ext cx="93662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31" name="Line 192"/>
          <p:cNvSpPr>
            <a:spLocks noChangeShapeType="1"/>
          </p:cNvSpPr>
          <p:nvPr/>
        </p:nvSpPr>
        <p:spPr bwMode="auto">
          <a:xfrm flipH="1" flipV="1">
            <a:off x="7983538" y="2564904"/>
            <a:ext cx="153987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32" name="Line 193"/>
          <p:cNvSpPr>
            <a:spLocks noChangeShapeType="1"/>
          </p:cNvSpPr>
          <p:nvPr/>
        </p:nvSpPr>
        <p:spPr bwMode="auto">
          <a:xfrm>
            <a:off x="7924800" y="2591892"/>
            <a:ext cx="0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33" name="Oval 197"/>
          <p:cNvSpPr>
            <a:spLocks noChangeArrowheads="1"/>
          </p:cNvSpPr>
          <p:nvPr/>
        </p:nvSpPr>
        <p:spPr bwMode="auto">
          <a:xfrm>
            <a:off x="6902450" y="2991942"/>
            <a:ext cx="161925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34" name="Oval 198"/>
          <p:cNvSpPr>
            <a:spLocks noChangeArrowheads="1"/>
          </p:cNvSpPr>
          <p:nvPr/>
        </p:nvSpPr>
        <p:spPr bwMode="auto">
          <a:xfrm>
            <a:off x="7118350" y="2991942"/>
            <a:ext cx="161925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35" name="Oval 200"/>
          <p:cNvSpPr>
            <a:spLocks noChangeArrowheads="1"/>
          </p:cNvSpPr>
          <p:nvPr/>
        </p:nvSpPr>
        <p:spPr bwMode="auto">
          <a:xfrm>
            <a:off x="7550150" y="2991942"/>
            <a:ext cx="161925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36" name="Oval 201"/>
          <p:cNvSpPr>
            <a:spLocks noChangeArrowheads="1"/>
          </p:cNvSpPr>
          <p:nvPr/>
        </p:nvSpPr>
        <p:spPr bwMode="auto">
          <a:xfrm>
            <a:off x="7794451" y="2996952"/>
            <a:ext cx="161925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37" name="Oval 202"/>
          <p:cNvSpPr>
            <a:spLocks noChangeArrowheads="1"/>
          </p:cNvSpPr>
          <p:nvPr/>
        </p:nvSpPr>
        <p:spPr bwMode="auto">
          <a:xfrm>
            <a:off x="7981950" y="2991942"/>
            <a:ext cx="161925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38" name="Oval 203"/>
          <p:cNvSpPr>
            <a:spLocks noChangeArrowheads="1"/>
          </p:cNvSpPr>
          <p:nvPr/>
        </p:nvSpPr>
        <p:spPr bwMode="auto">
          <a:xfrm>
            <a:off x="8197850" y="2991942"/>
            <a:ext cx="161925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539" name="Line 204"/>
          <p:cNvSpPr>
            <a:spLocks noChangeShapeType="1"/>
          </p:cNvSpPr>
          <p:nvPr/>
        </p:nvSpPr>
        <p:spPr bwMode="auto">
          <a:xfrm>
            <a:off x="6948488" y="2849067"/>
            <a:ext cx="0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s-ES"/>
          </a:p>
        </p:txBody>
      </p:sp>
      <p:sp>
        <p:nvSpPr>
          <p:cNvPr id="21540" name="Line 205"/>
          <p:cNvSpPr>
            <a:spLocks noChangeShapeType="1"/>
          </p:cNvSpPr>
          <p:nvPr/>
        </p:nvSpPr>
        <p:spPr bwMode="auto">
          <a:xfrm>
            <a:off x="7019925" y="2849067"/>
            <a:ext cx="14446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s-ES"/>
          </a:p>
        </p:txBody>
      </p:sp>
      <p:sp>
        <p:nvSpPr>
          <p:cNvPr id="21541" name="Line 206"/>
          <p:cNvSpPr>
            <a:spLocks noChangeShapeType="1"/>
          </p:cNvSpPr>
          <p:nvPr/>
        </p:nvSpPr>
        <p:spPr bwMode="auto">
          <a:xfrm flipH="1">
            <a:off x="7668344" y="2848620"/>
            <a:ext cx="217488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s-ES"/>
          </a:p>
        </p:txBody>
      </p:sp>
      <p:sp>
        <p:nvSpPr>
          <p:cNvPr id="21542" name="Line 207"/>
          <p:cNvSpPr>
            <a:spLocks noChangeShapeType="1"/>
          </p:cNvSpPr>
          <p:nvPr/>
        </p:nvSpPr>
        <p:spPr bwMode="auto">
          <a:xfrm flipH="1">
            <a:off x="7885113" y="2849067"/>
            <a:ext cx="0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s-ES"/>
          </a:p>
        </p:txBody>
      </p:sp>
      <p:sp>
        <p:nvSpPr>
          <p:cNvPr id="21543" name="Line 208"/>
          <p:cNvSpPr>
            <a:spLocks noChangeShapeType="1"/>
          </p:cNvSpPr>
          <p:nvPr/>
        </p:nvSpPr>
        <p:spPr bwMode="auto">
          <a:xfrm flipH="1">
            <a:off x="8101013" y="2849067"/>
            <a:ext cx="71437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s-ES"/>
          </a:p>
        </p:txBody>
      </p:sp>
      <p:sp>
        <p:nvSpPr>
          <p:cNvPr id="21544" name="Line 209"/>
          <p:cNvSpPr>
            <a:spLocks noChangeShapeType="1"/>
          </p:cNvSpPr>
          <p:nvPr/>
        </p:nvSpPr>
        <p:spPr bwMode="auto">
          <a:xfrm>
            <a:off x="8243888" y="2849067"/>
            <a:ext cx="73025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endParaRPr lang="es-ES"/>
          </a:p>
        </p:txBody>
      </p:sp>
      <p:sp>
        <p:nvSpPr>
          <p:cNvPr id="21570" name="Text Box 242"/>
          <p:cNvSpPr txBox="1">
            <a:spLocks noChangeArrowheads="1"/>
          </p:cNvSpPr>
          <p:nvPr/>
        </p:nvSpPr>
        <p:spPr bwMode="auto">
          <a:xfrm>
            <a:off x="6478588" y="5661025"/>
            <a:ext cx="186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">
                <a:solidFill>
                  <a:srgbClr val="000099"/>
                </a:solidFill>
              </a:rPr>
              <a:t>casi completo</a:t>
            </a:r>
          </a:p>
        </p:txBody>
      </p:sp>
      <p:grpSp>
        <p:nvGrpSpPr>
          <p:cNvPr id="85" name="Group 4"/>
          <p:cNvGrpSpPr>
            <a:grpSpLocks/>
          </p:cNvGrpSpPr>
          <p:nvPr/>
        </p:nvGrpSpPr>
        <p:grpSpPr bwMode="auto">
          <a:xfrm>
            <a:off x="5652120" y="4005064"/>
            <a:ext cx="2923232" cy="1728191"/>
            <a:chOff x="4014" y="901"/>
            <a:chExt cx="1235" cy="543"/>
          </a:xfrm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4585" y="901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100"/>
                <a:t>1</a:t>
              </a: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4236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100"/>
                <a:t>3</a:t>
              </a: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4122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100"/>
                <a:t>5</a:t>
              </a:r>
            </a:p>
          </p:txBody>
        </p:sp>
        <p:sp>
          <p:nvSpPr>
            <p:cNvPr id="89" name="Oval 8"/>
            <p:cNvSpPr>
              <a:spLocks noChangeArrowheads="1"/>
            </p:cNvSpPr>
            <p:nvPr/>
          </p:nvSpPr>
          <p:spPr bwMode="auto">
            <a:xfrm>
              <a:off x="432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100"/>
                <a:t>8</a:t>
              </a:r>
            </a:p>
          </p:txBody>
        </p:sp>
        <p:sp>
          <p:nvSpPr>
            <p:cNvPr id="90" name="Oval 9"/>
            <p:cNvSpPr>
              <a:spLocks noChangeArrowheads="1"/>
            </p:cNvSpPr>
            <p:nvPr/>
          </p:nvSpPr>
          <p:spPr bwMode="auto">
            <a:xfrm>
              <a:off x="4939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100"/>
                <a:t>6</a:t>
              </a:r>
            </a:p>
          </p:txBody>
        </p:sp>
        <p:sp>
          <p:nvSpPr>
            <p:cNvPr id="91" name="Oval 10"/>
            <p:cNvSpPr>
              <a:spLocks noChangeArrowheads="1"/>
            </p:cNvSpPr>
            <p:nvPr/>
          </p:nvSpPr>
          <p:spPr bwMode="auto">
            <a:xfrm>
              <a:off x="5109" y="1216"/>
              <a:ext cx="140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000"/>
                <a:t>11</a:t>
              </a:r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4929" y="1216"/>
              <a:ext cx="150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000"/>
                <a:t>17</a:t>
              </a:r>
            </a:p>
          </p:txBody>
        </p:sp>
        <p:sp>
          <p:nvSpPr>
            <p:cNvPr id="93" name="Oval 12"/>
            <p:cNvSpPr>
              <a:spLocks noChangeArrowheads="1"/>
            </p:cNvSpPr>
            <p:nvPr/>
          </p:nvSpPr>
          <p:spPr bwMode="auto">
            <a:xfrm>
              <a:off x="4212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100"/>
                <a:t>9</a:t>
              </a:r>
            </a:p>
          </p:txBody>
        </p:sp>
        <p:sp>
          <p:nvSpPr>
            <p:cNvPr id="94" name="Oval 13"/>
            <p:cNvSpPr>
              <a:spLocks noChangeArrowheads="1"/>
            </p:cNvSpPr>
            <p:nvPr/>
          </p:nvSpPr>
          <p:spPr bwMode="auto">
            <a:xfrm>
              <a:off x="4014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100"/>
                <a:t>7</a:t>
              </a:r>
            </a:p>
          </p:txBody>
        </p:sp>
        <p:sp>
          <p:nvSpPr>
            <p:cNvPr id="95" name="Line 14"/>
            <p:cNvSpPr>
              <a:spLocks noChangeShapeType="1"/>
            </p:cNvSpPr>
            <p:nvPr/>
          </p:nvSpPr>
          <p:spPr bwMode="auto">
            <a:xfrm flipV="1">
              <a:off x="4325" y="957"/>
              <a:ext cx="265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100"/>
            </a:p>
          </p:txBody>
        </p:sp>
        <p:sp>
          <p:nvSpPr>
            <p:cNvPr id="96" name="Line 15"/>
            <p:cNvSpPr>
              <a:spLocks noChangeShapeType="1"/>
            </p:cNvSpPr>
            <p:nvPr/>
          </p:nvSpPr>
          <p:spPr bwMode="auto">
            <a:xfrm>
              <a:off x="4684" y="957"/>
              <a:ext cx="259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100"/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>
              <a:off x="4187" y="113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100"/>
            </a:p>
          </p:txBody>
        </p:sp>
        <p:sp>
          <p:nvSpPr>
            <p:cNvPr id="98" name="Line 17"/>
            <p:cNvSpPr>
              <a:spLocks noChangeShapeType="1"/>
            </p:cNvSpPr>
            <p:nvPr/>
          </p:nvSpPr>
          <p:spPr bwMode="auto">
            <a:xfrm flipH="1" flipV="1">
              <a:off x="4323" y="1137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100"/>
            </a:p>
          </p:txBody>
        </p:sp>
        <p:sp>
          <p:nvSpPr>
            <p:cNvPr id="99" name="Line 18"/>
            <p:cNvSpPr>
              <a:spLocks noChangeShapeType="1"/>
            </p:cNvSpPr>
            <p:nvPr/>
          </p:nvSpPr>
          <p:spPr bwMode="auto">
            <a:xfrm flipH="1">
              <a:off x="4081" y="1288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100"/>
            </a:p>
          </p:txBody>
        </p:sp>
        <p:sp>
          <p:nvSpPr>
            <p:cNvPr id="100" name="Line 19"/>
            <p:cNvSpPr>
              <a:spLocks noChangeShapeType="1"/>
            </p:cNvSpPr>
            <p:nvPr/>
          </p:nvSpPr>
          <p:spPr bwMode="auto">
            <a:xfrm flipH="1" flipV="1">
              <a:off x="4203" y="128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100"/>
            </a:p>
          </p:txBody>
        </p:sp>
        <p:sp>
          <p:nvSpPr>
            <p:cNvPr id="101" name="Line 20"/>
            <p:cNvSpPr>
              <a:spLocks noChangeShapeType="1"/>
            </p:cNvSpPr>
            <p:nvPr/>
          </p:nvSpPr>
          <p:spPr bwMode="auto">
            <a:xfrm flipH="1" flipV="1">
              <a:off x="5029" y="1136"/>
              <a:ext cx="97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100"/>
            </a:p>
          </p:txBody>
        </p:sp>
        <p:sp>
          <p:nvSpPr>
            <p:cNvPr id="102" name="Line 21"/>
            <p:cNvSpPr>
              <a:spLocks noChangeShapeType="1"/>
            </p:cNvSpPr>
            <p:nvPr/>
          </p:nvSpPr>
          <p:spPr bwMode="auto">
            <a:xfrm>
              <a:off x="4992" y="115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89091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89092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F945096-3C49-4796-BC64-2C744D50F5C1}" type="slidenum">
              <a:rPr lang="es-ES_tradnl"/>
              <a:pPr/>
              <a:t>40</a:t>
            </a:fld>
            <a:endParaRPr lang="es-ES_tradnl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borra en un minmaxheap?</a:t>
            </a:r>
          </a:p>
        </p:txBody>
      </p:sp>
      <p:sp>
        <p:nvSpPr>
          <p:cNvPr id="89094" name="Oval 4"/>
          <p:cNvSpPr>
            <a:spLocks noChangeArrowheads="1"/>
          </p:cNvSpPr>
          <p:nvPr/>
        </p:nvSpPr>
        <p:spPr bwMode="auto">
          <a:xfrm>
            <a:off x="2184400" y="148431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endParaRPr lang="es-ES" sz="1600"/>
          </a:p>
        </p:txBody>
      </p:sp>
      <p:sp>
        <p:nvSpPr>
          <p:cNvPr id="89095" name="Oval 5"/>
          <p:cNvSpPr>
            <a:spLocks noChangeArrowheads="1"/>
          </p:cNvSpPr>
          <p:nvPr/>
        </p:nvSpPr>
        <p:spPr bwMode="auto">
          <a:xfrm>
            <a:off x="1254125" y="211296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12</a:t>
            </a:r>
          </a:p>
        </p:txBody>
      </p:sp>
      <p:sp>
        <p:nvSpPr>
          <p:cNvPr id="89096" name="Oval 6"/>
          <p:cNvSpPr>
            <a:spLocks noChangeArrowheads="1"/>
          </p:cNvSpPr>
          <p:nvPr/>
        </p:nvSpPr>
        <p:spPr bwMode="auto">
          <a:xfrm>
            <a:off x="647700" y="264160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</a:t>
            </a:r>
          </a:p>
        </p:txBody>
      </p:sp>
      <p:sp>
        <p:nvSpPr>
          <p:cNvPr id="89097" name="Oval 7"/>
          <p:cNvSpPr>
            <a:spLocks noChangeArrowheads="1"/>
          </p:cNvSpPr>
          <p:nvPr/>
        </p:nvSpPr>
        <p:spPr bwMode="auto">
          <a:xfrm>
            <a:off x="1501775" y="264160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3</a:t>
            </a:r>
          </a:p>
        </p:txBody>
      </p:sp>
      <p:sp>
        <p:nvSpPr>
          <p:cNvPr id="89098" name="Oval 8"/>
          <p:cNvSpPr>
            <a:spLocks noChangeArrowheads="1"/>
          </p:cNvSpPr>
          <p:nvPr/>
        </p:nvSpPr>
        <p:spPr bwMode="auto">
          <a:xfrm>
            <a:off x="3127375" y="2112963"/>
            <a:ext cx="271463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46</a:t>
            </a:r>
          </a:p>
        </p:txBody>
      </p:sp>
      <p:sp>
        <p:nvSpPr>
          <p:cNvPr id="89099" name="Oval 9"/>
          <p:cNvSpPr>
            <a:spLocks noChangeArrowheads="1"/>
          </p:cNvSpPr>
          <p:nvPr/>
        </p:nvSpPr>
        <p:spPr bwMode="auto">
          <a:xfrm>
            <a:off x="3559175" y="2682875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18</a:t>
            </a:r>
          </a:p>
        </p:txBody>
      </p:sp>
      <p:sp>
        <p:nvSpPr>
          <p:cNvPr id="89100" name="Oval 10"/>
          <p:cNvSpPr>
            <a:spLocks noChangeArrowheads="1"/>
          </p:cNvSpPr>
          <p:nvPr/>
        </p:nvSpPr>
        <p:spPr bwMode="auto">
          <a:xfrm>
            <a:off x="2479675" y="2641600"/>
            <a:ext cx="271463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2</a:t>
            </a:r>
          </a:p>
        </p:txBody>
      </p:sp>
      <p:sp>
        <p:nvSpPr>
          <p:cNvPr id="89101" name="Oval 11"/>
          <p:cNvSpPr>
            <a:spLocks noChangeArrowheads="1"/>
          </p:cNvSpPr>
          <p:nvPr/>
        </p:nvSpPr>
        <p:spPr bwMode="auto">
          <a:xfrm>
            <a:off x="850900" y="3205163"/>
            <a:ext cx="271463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9</a:t>
            </a:r>
          </a:p>
        </p:txBody>
      </p:sp>
      <p:sp>
        <p:nvSpPr>
          <p:cNvPr id="89102" name="Oval 12"/>
          <p:cNvSpPr>
            <a:spLocks noChangeArrowheads="1"/>
          </p:cNvSpPr>
          <p:nvPr/>
        </p:nvSpPr>
        <p:spPr bwMode="auto">
          <a:xfrm>
            <a:off x="323850" y="3205163"/>
            <a:ext cx="271463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7</a:t>
            </a:r>
          </a:p>
        </p:txBody>
      </p:sp>
      <p:sp>
        <p:nvSpPr>
          <p:cNvPr id="89103" name="Line 13"/>
          <p:cNvSpPr>
            <a:spLocks noChangeShapeType="1"/>
          </p:cNvSpPr>
          <p:nvPr/>
        </p:nvSpPr>
        <p:spPr bwMode="auto">
          <a:xfrm flipV="1">
            <a:off x="1492250" y="1690688"/>
            <a:ext cx="706438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04" name="Line 14"/>
          <p:cNvSpPr>
            <a:spLocks noChangeShapeType="1"/>
          </p:cNvSpPr>
          <p:nvPr/>
        </p:nvSpPr>
        <p:spPr bwMode="auto">
          <a:xfrm>
            <a:off x="2447925" y="1690688"/>
            <a:ext cx="690563" cy="490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05" name="Line 15"/>
          <p:cNvSpPr>
            <a:spLocks noChangeShapeType="1"/>
          </p:cNvSpPr>
          <p:nvPr/>
        </p:nvSpPr>
        <p:spPr bwMode="auto">
          <a:xfrm flipH="1">
            <a:off x="920750" y="2349500"/>
            <a:ext cx="360363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06" name="Line 16"/>
          <p:cNvSpPr>
            <a:spLocks noChangeShapeType="1"/>
          </p:cNvSpPr>
          <p:nvPr/>
        </p:nvSpPr>
        <p:spPr bwMode="auto">
          <a:xfrm flipH="1" flipV="1">
            <a:off x="1487488" y="2351088"/>
            <a:ext cx="157162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07" name="Line 17"/>
          <p:cNvSpPr>
            <a:spLocks noChangeShapeType="1"/>
          </p:cNvSpPr>
          <p:nvPr/>
        </p:nvSpPr>
        <p:spPr bwMode="auto">
          <a:xfrm flipH="1">
            <a:off x="501650" y="2905125"/>
            <a:ext cx="15875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08" name="Line 18"/>
          <p:cNvSpPr>
            <a:spLocks noChangeShapeType="1"/>
          </p:cNvSpPr>
          <p:nvPr/>
        </p:nvSpPr>
        <p:spPr bwMode="auto">
          <a:xfrm flipH="1" flipV="1">
            <a:off x="827088" y="2898775"/>
            <a:ext cx="157162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09" name="Line 19"/>
          <p:cNvSpPr>
            <a:spLocks noChangeShapeType="1"/>
          </p:cNvSpPr>
          <p:nvPr/>
        </p:nvSpPr>
        <p:spPr bwMode="auto">
          <a:xfrm flipH="1" flipV="1">
            <a:off x="3367088" y="2349500"/>
            <a:ext cx="258762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10" name="Line 20"/>
          <p:cNvSpPr>
            <a:spLocks noChangeShapeType="1"/>
          </p:cNvSpPr>
          <p:nvPr/>
        </p:nvSpPr>
        <p:spPr bwMode="auto">
          <a:xfrm flipH="1">
            <a:off x="2622550" y="2384425"/>
            <a:ext cx="509588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11" name="Oval 21"/>
          <p:cNvSpPr>
            <a:spLocks noChangeArrowheads="1"/>
          </p:cNvSpPr>
          <p:nvPr/>
        </p:nvSpPr>
        <p:spPr bwMode="auto">
          <a:xfrm>
            <a:off x="1754188" y="3205163"/>
            <a:ext cx="271462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10</a:t>
            </a:r>
          </a:p>
        </p:txBody>
      </p:sp>
      <p:sp>
        <p:nvSpPr>
          <p:cNvPr id="89112" name="Oval 22"/>
          <p:cNvSpPr>
            <a:spLocks noChangeArrowheads="1"/>
          </p:cNvSpPr>
          <p:nvPr/>
        </p:nvSpPr>
        <p:spPr bwMode="auto">
          <a:xfrm>
            <a:off x="1296988" y="3205163"/>
            <a:ext cx="273050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5</a:t>
            </a:r>
          </a:p>
        </p:txBody>
      </p:sp>
      <p:sp>
        <p:nvSpPr>
          <p:cNvPr id="89113" name="Line 23"/>
          <p:cNvSpPr>
            <a:spLocks noChangeShapeType="1"/>
          </p:cNvSpPr>
          <p:nvPr/>
        </p:nvSpPr>
        <p:spPr bwMode="auto">
          <a:xfrm flipH="1">
            <a:off x="1441450" y="2905125"/>
            <a:ext cx="15875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14" name="Line 24"/>
          <p:cNvSpPr>
            <a:spLocks noChangeShapeType="1"/>
          </p:cNvSpPr>
          <p:nvPr/>
        </p:nvSpPr>
        <p:spPr bwMode="auto">
          <a:xfrm flipH="1" flipV="1">
            <a:off x="1728788" y="2898775"/>
            <a:ext cx="157162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15" name="Oval 25"/>
          <p:cNvSpPr>
            <a:spLocks noChangeArrowheads="1"/>
          </p:cNvSpPr>
          <p:nvPr/>
        </p:nvSpPr>
        <p:spPr bwMode="auto">
          <a:xfrm>
            <a:off x="2724150" y="3187700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16</a:t>
            </a:r>
          </a:p>
        </p:txBody>
      </p:sp>
      <p:sp>
        <p:nvSpPr>
          <p:cNvPr id="89116" name="Oval 26"/>
          <p:cNvSpPr>
            <a:spLocks noChangeArrowheads="1"/>
          </p:cNvSpPr>
          <p:nvPr/>
        </p:nvSpPr>
        <p:spPr bwMode="auto">
          <a:xfrm>
            <a:off x="2197100" y="3187700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</a:t>
            </a:r>
          </a:p>
        </p:txBody>
      </p:sp>
      <p:sp>
        <p:nvSpPr>
          <p:cNvPr id="89117" name="Line 27"/>
          <p:cNvSpPr>
            <a:spLocks noChangeShapeType="1"/>
          </p:cNvSpPr>
          <p:nvPr/>
        </p:nvSpPr>
        <p:spPr bwMode="auto">
          <a:xfrm flipH="1">
            <a:off x="2374900" y="2887663"/>
            <a:ext cx="157163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18" name="Line 28"/>
          <p:cNvSpPr>
            <a:spLocks noChangeShapeType="1"/>
          </p:cNvSpPr>
          <p:nvPr/>
        </p:nvSpPr>
        <p:spPr bwMode="auto">
          <a:xfrm flipH="1" flipV="1">
            <a:off x="2698750" y="2881313"/>
            <a:ext cx="15875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19" name="Oval 29"/>
          <p:cNvSpPr>
            <a:spLocks noChangeArrowheads="1"/>
          </p:cNvSpPr>
          <p:nvPr/>
        </p:nvSpPr>
        <p:spPr bwMode="auto">
          <a:xfrm>
            <a:off x="3797300" y="3187700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44</a:t>
            </a:r>
          </a:p>
        </p:txBody>
      </p:sp>
      <p:sp>
        <p:nvSpPr>
          <p:cNvPr id="89120" name="Oval 30"/>
          <p:cNvSpPr>
            <a:spLocks noChangeArrowheads="1"/>
          </p:cNvSpPr>
          <p:nvPr/>
        </p:nvSpPr>
        <p:spPr bwMode="auto">
          <a:xfrm>
            <a:off x="3270250" y="3187700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20</a:t>
            </a:r>
          </a:p>
        </p:txBody>
      </p:sp>
      <p:sp>
        <p:nvSpPr>
          <p:cNvPr id="89121" name="Line 31"/>
          <p:cNvSpPr>
            <a:spLocks noChangeShapeType="1"/>
          </p:cNvSpPr>
          <p:nvPr/>
        </p:nvSpPr>
        <p:spPr bwMode="auto">
          <a:xfrm flipH="1">
            <a:off x="3448050" y="2887663"/>
            <a:ext cx="157163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22" name="Line 32"/>
          <p:cNvSpPr>
            <a:spLocks noChangeShapeType="1"/>
          </p:cNvSpPr>
          <p:nvPr/>
        </p:nvSpPr>
        <p:spPr bwMode="auto">
          <a:xfrm flipH="1" flipV="1">
            <a:off x="3771900" y="2881313"/>
            <a:ext cx="15875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23" name="Text Box 33"/>
          <p:cNvSpPr txBox="1">
            <a:spLocks noChangeArrowheads="1"/>
          </p:cNvSpPr>
          <p:nvPr/>
        </p:nvSpPr>
        <p:spPr bwMode="auto">
          <a:xfrm>
            <a:off x="3741738" y="243205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89124" name="Text Box 34"/>
          <p:cNvSpPr txBox="1">
            <a:spLocks noChangeArrowheads="1"/>
          </p:cNvSpPr>
          <p:nvPr/>
        </p:nvSpPr>
        <p:spPr bwMode="auto">
          <a:xfrm>
            <a:off x="3362325" y="18240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89125" name="Text Box 35"/>
          <p:cNvSpPr txBox="1">
            <a:spLocks noChangeArrowheads="1"/>
          </p:cNvSpPr>
          <p:nvPr/>
        </p:nvSpPr>
        <p:spPr bwMode="auto">
          <a:xfrm>
            <a:off x="2889250" y="13922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89126" name="Text Box 36"/>
          <p:cNvSpPr txBox="1">
            <a:spLocks noChangeArrowheads="1"/>
          </p:cNvSpPr>
          <p:nvPr/>
        </p:nvSpPr>
        <p:spPr bwMode="auto">
          <a:xfrm>
            <a:off x="3787775" y="28321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89127" name="Oval 37"/>
          <p:cNvSpPr>
            <a:spLocks noChangeArrowheads="1"/>
          </p:cNvSpPr>
          <p:nvPr/>
        </p:nvSpPr>
        <p:spPr bwMode="auto">
          <a:xfrm>
            <a:off x="6508750" y="143351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endParaRPr lang="es-ES" sz="1600"/>
          </a:p>
        </p:txBody>
      </p:sp>
      <p:sp>
        <p:nvSpPr>
          <p:cNvPr id="89128" name="Oval 38"/>
          <p:cNvSpPr>
            <a:spLocks noChangeArrowheads="1"/>
          </p:cNvSpPr>
          <p:nvPr/>
        </p:nvSpPr>
        <p:spPr bwMode="auto">
          <a:xfrm>
            <a:off x="5578475" y="206216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12</a:t>
            </a:r>
          </a:p>
        </p:txBody>
      </p:sp>
      <p:sp>
        <p:nvSpPr>
          <p:cNvPr id="89129" name="Oval 39"/>
          <p:cNvSpPr>
            <a:spLocks noChangeArrowheads="1"/>
          </p:cNvSpPr>
          <p:nvPr/>
        </p:nvSpPr>
        <p:spPr bwMode="auto">
          <a:xfrm>
            <a:off x="4972050" y="259080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</a:t>
            </a:r>
          </a:p>
        </p:txBody>
      </p:sp>
      <p:sp>
        <p:nvSpPr>
          <p:cNvPr id="89130" name="Oval 40"/>
          <p:cNvSpPr>
            <a:spLocks noChangeArrowheads="1"/>
          </p:cNvSpPr>
          <p:nvPr/>
        </p:nvSpPr>
        <p:spPr bwMode="auto">
          <a:xfrm>
            <a:off x="5826125" y="259080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3</a:t>
            </a:r>
          </a:p>
        </p:txBody>
      </p:sp>
      <p:sp>
        <p:nvSpPr>
          <p:cNvPr id="89131" name="Oval 41"/>
          <p:cNvSpPr>
            <a:spLocks noChangeArrowheads="1"/>
          </p:cNvSpPr>
          <p:nvPr/>
        </p:nvSpPr>
        <p:spPr bwMode="auto">
          <a:xfrm>
            <a:off x="7451725" y="2062163"/>
            <a:ext cx="271463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46</a:t>
            </a:r>
          </a:p>
        </p:txBody>
      </p:sp>
      <p:sp>
        <p:nvSpPr>
          <p:cNvPr id="89132" name="Oval 42"/>
          <p:cNvSpPr>
            <a:spLocks noChangeArrowheads="1"/>
          </p:cNvSpPr>
          <p:nvPr/>
        </p:nvSpPr>
        <p:spPr bwMode="auto">
          <a:xfrm>
            <a:off x="7883525" y="2632075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18</a:t>
            </a:r>
          </a:p>
        </p:txBody>
      </p:sp>
      <p:sp>
        <p:nvSpPr>
          <p:cNvPr id="89133" name="Oval 43"/>
          <p:cNvSpPr>
            <a:spLocks noChangeArrowheads="1"/>
          </p:cNvSpPr>
          <p:nvPr/>
        </p:nvSpPr>
        <p:spPr bwMode="auto">
          <a:xfrm>
            <a:off x="6804025" y="2590800"/>
            <a:ext cx="271463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>
                <a:solidFill>
                  <a:srgbClr val="CC00CC"/>
                </a:solidFill>
              </a:rPr>
              <a:t>2</a:t>
            </a:r>
          </a:p>
        </p:txBody>
      </p:sp>
      <p:sp>
        <p:nvSpPr>
          <p:cNvPr id="89134" name="Oval 44"/>
          <p:cNvSpPr>
            <a:spLocks noChangeArrowheads="1"/>
          </p:cNvSpPr>
          <p:nvPr/>
        </p:nvSpPr>
        <p:spPr bwMode="auto">
          <a:xfrm>
            <a:off x="5175250" y="3154363"/>
            <a:ext cx="271463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9</a:t>
            </a:r>
          </a:p>
        </p:txBody>
      </p:sp>
      <p:sp>
        <p:nvSpPr>
          <p:cNvPr id="89135" name="Oval 45"/>
          <p:cNvSpPr>
            <a:spLocks noChangeArrowheads="1"/>
          </p:cNvSpPr>
          <p:nvPr/>
        </p:nvSpPr>
        <p:spPr bwMode="auto">
          <a:xfrm>
            <a:off x="4648200" y="3154363"/>
            <a:ext cx="271463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7</a:t>
            </a:r>
          </a:p>
        </p:txBody>
      </p:sp>
      <p:sp>
        <p:nvSpPr>
          <p:cNvPr id="89136" name="Line 46"/>
          <p:cNvSpPr>
            <a:spLocks noChangeShapeType="1"/>
          </p:cNvSpPr>
          <p:nvPr/>
        </p:nvSpPr>
        <p:spPr bwMode="auto">
          <a:xfrm flipV="1">
            <a:off x="5816600" y="1639888"/>
            <a:ext cx="706438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37" name="Line 47"/>
          <p:cNvSpPr>
            <a:spLocks noChangeShapeType="1"/>
          </p:cNvSpPr>
          <p:nvPr/>
        </p:nvSpPr>
        <p:spPr bwMode="auto">
          <a:xfrm>
            <a:off x="6772275" y="1639888"/>
            <a:ext cx="690563" cy="490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38" name="Line 48"/>
          <p:cNvSpPr>
            <a:spLocks noChangeShapeType="1"/>
          </p:cNvSpPr>
          <p:nvPr/>
        </p:nvSpPr>
        <p:spPr bwMode="auto">
          <a:xfrm flipH="1">
            <a:off x="5245100" y="2298700"/>
            <a:ext cx="360363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39" name="Line 49"/>
          <p:cNvSpPr>
            <a:spLocks noChangeShapeType="1"/>
          </p:cNvSpPr>
          <p:nvPr/>
        </p:nvSpPr>
        <p:spPr bwMode="auto">
          <a:xfrm flipH="1" flipV="1">
            <a:off x="5811838" y="2300288"/>
            <a:ext cx="157162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40" name="Line 50"/>
          <p:cNvSpPr>
            <a:spLocks noChangeShapeType="1"/>
          </p:cNvSpPr>
          <p:nvPr/>
        </p:nvSpPr>
        <p:spPr bwMode="auto">
          <a:xfrm flipH="1">
            <a:off x="4826000" y="2854325"/>
            <a:ext cx="15875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41" name="Line 51"/>
          <p:cNvSpPr>
            <a:spLocks noChangeShapeType="1"/>
          </p:cNvSpPr>
          <p:nvPr/>
        </p:nvSpPr>
        <p:spPr bwMode="auto">
          <a:xfrm flipH="1" flipV="1">
            <a:off x="5151438" y="2847975"/>
            <a:ext cx="157162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42" name="Line 52"/>
          <p:cNvSpPr>
            <a:spLocks noChangeShapeType="1"/>
          </p:cNvSpPr>
          <p:nvPr/>
        </p:nvSpPr>
        <p:spPr bwMode="auto">
          <a:xfrm flipH="1" flipV="1">
            <a:off x="7691438" y="2298700"/>
            <a:ext cx="258762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43" name="Line 53"/>
          <p:cNvSpPr>
            <a:spLocks noChangeShapeType="1"/>
          </p:cNvSpPr>
          <p:nvPr/>
        </p:nvSpPr>
        <p:spPr bwMode="auto">
          <a:xfrm flipH="1">
            <a:off x="6946900" y="2333625"/>
            <a:ext cx="509588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44" name="Oval 54"/>
          <p:cNvSpPr>
            <a:spLocks noChangeArrowheads="1"/>
          </p:cNvSpPr>
          <p:nvPr/>
        </p:nvSpPr>
        <p:spPr bwMode="auto">
          <a:xfrm>
            <a:off x="6078538" y="3154363"/>
            <a:ext cx="271462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10</a:t>
            </a:r>
          </a:p>
        </p:txBody>
      </p:sp>
      <p:sp>
        <p:nvSpPr>
          <p:cNvPr id="89145" name="Oval 55"/>
          <p:cNvSpPr>
            <a:spLocks noChangeArrowheads="1"/>
          </p:cNvSpPr>
          <p:nvPr/>
        </p:nvSpPr>
        <p:spPr bwMode="auto">
          <a:xfrm>
            <a:off x="5621338" y="3154363"/>
            <a:ext cx="273050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5</a:t>
            </a:r>
          </a:p>
        </p:txBody>
      </p:sp>
      <p:sp>
        <p:nvSpPr>
          <p:cNvPr id="89146" name="Line 56"/>
          <p:cNvSpPr>
            <a:spLocks noChangeShapeType="1"/>
          </p:cNvSpPr>
          <p:nvPr/>
        </p:nvSpPr>
        <p:spPr bwMode="auto">
          <a:xfrm flipH="1">
            <a:off x="5765800" y="2854325"/>
            <a:ext cx="15875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47" name="Line 57"/>
          <p:cNvSpPr>
            <a:spLocks noChangeShapeType="1"/>
          </p:cNvSpPr>
          <p:nvPr/>
        </p:nvSpPr>
        <p:spPr bwMode="auto">
          <a:xfrm flipH="1" flipV="1">
            <a:off x="6053138" y="2847975"/>
            <a:ext cx="157162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48" name="Oval 58"/>
          <p:cNvSpPr>
            <a:spLocks noChangeArrowheads="1"/>
          </p:cNvSpPr>
          <p:nvPr/>
        </p:nvSpPr>
        <p:spPr bwMode="auto">
          <a:xfrm>
            <a:off x="7048500" y="3136900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16</a:t>
            </a:r>
          </a:p>
        </p:txBody>
      </p:sp>
      <p:sp>
        <p:nvSpPr>
          <p:cNvPr id="89149" name="Oval 59"/>
          <p:cNvSpPr>
            <a:spLocks noChangeArrowheads="1"/>
          </p:cNvSpPr>
          <p:nvPr/>
        </p:nvSpPr>
        <p:spPr bwMode="auto">
          <a:xfrm>
            <a:off x="6521450" y="3136900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</a:t>
            </a:r>
          </a:p>
        </p:txBody>
      </p:sp>
      <p:sp>
        <p:nvSpPr>
          <p:cNvPr id="89150" name="Line 60"/>
          <p:cNvSpPr>
            <a:spLocks noChangeShapeType="1"/>
          </p:cNvSpPr>
          <p:nvPr/>
        </p:nvSpPr>
        <p:spPr bwMode="auto">
          <a:xfrm flipH="1">
            <a:off x="6699250" y="2836863"/>
            <a:ext cx="157163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51" name="Line 61"/>
          <p:cNvSpPr>
            <a:spLocks noChangeShapeType="1"/>
          </p:cNvSpPr>
          <p:nvPr/>
        </p:nvSpPr>
        <p:spPr bwMode="auto">
          <a:xfrm flipH="1" flipV="1">
            <a:off x="7023100" y="2830513"/>
            <a:ext cx="15875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52" name="Oval 62"/>
          <p:cNvSpPr>
            <a:spLocks noChangeArrowheads="1"/>
          </p:cNvSpPr>
          <p:nvPr/>
        </p:nvSpPr>
        <p:spPr bwMode="auto">
          <a:xfrm>
            <a:off x="7594600" y="3136900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20</a:t>
            </a:r>
          </a:p>
        </p:txBody>
      </p:sp>
      <p:sp>
        <p:nvSpPr>
          <p:cNvPr id="89153" name="Line 63"/>
          <p:cNvSpPr>
            <a:spLocks noChangeShapeType="1"/>
          </p:cNvSpPr>
          <p:nvPr/>
        </p:nvSpPr>
        <p:spPr bwMode="auto">
          <a:xfrm flipH="1">
            <a:off x="7772400" y="2836863"/>
            <a:ext cx="157163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54" name="Text Box 64"/>
          <p:cNvSpPr txBox="1">
            <a:spLocks noChangeArrowheads="1"/>
          </p:cNvSpPr>
          <p:nvPr/>
        </p:nvSpPr>
        <p:spPr bwMode="auto">
          <a:xfrm>
            <a:off x="8066088" y="238125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89155" name="Text Box 65"/>
          <p:cNvSpPr txBox="1">
            <a:spLocks noChangeArrowheads="1"/>
          </p:cNvSpPr>
          <p:nvPr/>
        </p:nvSpPr>
        <p:spPr bwMode="auto">
          <a:xfrm>
            <a:off x="7686675" y="17732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89156" name="Text Box 66"/>
          <p:cNvSpPr txBox="1">
            <a:spLocks noChangeArrowheads="1"/>
          </p:cNvSpPr>
          <p:nvPr/>
        </p:nvSpPr>
        <p:spPr bwMode="auto">
          <a:xfrm>
            <a:off x="7213600" y="13414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89157" name="Text Box 67"/>
          <p:cNvSpPr txBox="1">
            <a:spLocks noChangeArrowheads="1"/>
          </p:cNvSpPr>
          <p:nvPr/>
        </p:nvSpPr>
        <p:spPr bwMode="auto">
          <a:xfrm>
            <a:off x="8112125" y="27813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89158" name="Oval 68"/>
          <p:cNvSpPr>
            <a:spLocks noChangeArrowheads="1"/>
          </p:cNvSpPr>
          <p:nvPr/>
        </p:nvSpPr>
        <p:spPr bwMode="auto">
          <a:xfrm>
            <a:off x="8459788" y="13414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 sz="1600"/>
              <a:t>44</a:t>
            </a:r>
          </a:p>
        </p:txBody>
      </p:sp>
      <p:sp>
        <p:nvSpPr>
          <p:cNvPr id="89159" name="Oval 69"/>
          <p:cNvSpPr>
            <a:spLocks noChangeArrowheads="1"/>
          </p:cNvSpPr>
          <p:nvPr/>
        </p:nvSpPr>
        <p:spPr bwMode="auto">
          <a:xfrm>
            <a:off x="2189163" y="373856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>
                <a:solidFill>
                  <a:srgbClr val="CC00CC"/>
                </a:solidFill>
              </a:rPr>
              <a:t>2</a:t>
            </a:r>
          </a:p>
        </p:txBody>
      </p:sp>
      <p:sp>
        <p:nvSpPr>
          <p:cNvPr id="89160" name="Oval 70"/>
          <p:cNvSpPr>
            <a:spLocks noChangeArrowheads="1"/>
          </p:cNvSpPr>
          <p:nvPr/>
        </p:nvSpPr>
        <p:spPr bwMode="auto">
          <a:xfrm>
            <a:off x="1258888" y="436721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12</a:t>
            </a:r>
          </a:p>
        </p:txBody>
      </p:sp>
      <p:sp>
        <p:nvSpPr>
          <p:cNvPr id="89161" name="Oval 71"/>
          <p:cNvSpPr>
            <a:spLocks noChangeArrowheads="1"/>
          </p:cNvSpPr>
          <p:nvPr/>
        </p:nvSpPr>
        <p:spPr bwMode="auto">
          <a:xfrm>
            <a:off x="652463" y="489585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</a:t>
            </a:r>
          </a:p>
        </p:txBody>
      </p:sp>
      <p:sp>
        <p:nvSpPr>
          <p:cNvPr id="89162" name="Oval 72"/>
          <p:cNvSpPr>
            <a:spLocks noChangeArrowheads="1"/>
          </p:cNvSpPr>
          <p:nvPr/>
        </p:nvSpPr>
        <p:spPr bwMode="auto">
          <a:xfrm>
            <a:off x="1506538" y="489585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3</a:t>
            </a:r>
          </a:p>
        </p:txBody>
      </p:sp>
      <p:sp>
        <p:nvSpPr>
          <p:cNvPr id="89163" name="Oval 73"/>
          <p:cNvSpPr>
            <a:spLocks noChangeArrowheads="1"/>
          </p:cNvSpPr>
          <p:nvPr/>
        </p:nvSpPr>
        <p:spPr bwMode="auto">
          <a:xfrm>
            <a:off x="3132138" y="4367213"/>
            <a:ext cx="271462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46</a:t>
            </a:r>
          </a:p>
        </p:txBody>
      </p:sp>
      <p:sp>
        <p:nvSpPr>
          <p:cNvPr id="89164" name="Oval 74"/>
          <p:cNvSpPr>
            <a:spLocks noChangeArrowheads="1"/>
          </p:cNvSpPr>
          <p:nvPr/>
        </p:nvSpPr>
        <p:spPr bwMode="auto">
          <a:xfrm>
            <a:off x="3563938" y="4937125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18</a:t>
            </a:r>
          </a:p>
        </p:txBody>
      </p:sp>
      <p:sp>
        <p:nvSpPr>
          <p:cNvPr id="89165" name="Oval 75"/>
          <p:cNvSpPr>
            <a:spLocks noChangeArrowheads="1"/>
          </p:cNvSpPr>
          <p:nvPr/>
        </p:nvSpPr>
        <p:spPr bwMode="auto">
          <a:xfrm>
            <a:off x="2484438" y="4941888"/>
            <a:ext cx="271462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endParaRPr lang="es-ES" sz="1200"/>
          </a:p>
        </p:txBody>
      </p:sp>
      <p:sp>
        <p:nvSpPr>
          <p:cNvPr id="89166" name="Oval 76"/>
          <p:cNvSpPr>
            <a:spLocks noChangeArrowheads="1"/>
          </p:cNvSpPr>
          <p:nvPr/>
        </p:nvSpPr>
        <p:spPr bwMode="auto">
          <a:xfrm>
            <a:off x="855663" y="5459413"/>
            <a:ext cx="271462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9</a:t>
            </a:r>
          </a:p>
        </p:txBody>
      </p:sp>
      <p:sp>
        <p:nvSpPr>
          <p:cNvPr id="89167" name="Oval 77"/>
          <p:cNvSpPr>
            <a:spLocks noChangeArrowheads="1"/>
          </p:cNvSpPr>
          <p:nvPr/>
        </p:nvSpPr>
        <p:spPr bwMode="auto">
          <a:xfrm>
            <a:off x="328613" y="5459413"/>
            <a:ext cx="271462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7</a:t>
            </a:r>
          </a:p>
        </p:txBody>
      </p:sp>
      <p:sp>
        <p:nvSpPr>
          <p:cNvPr id="89168" name="Line 78"/>
          <p:cNvSpPr>
            <a:spLocks noChangeShapeType="1"/>
          </p:cNvSpPr>
          <p:nvPr/>
        </p:nvSpPr>
        <p:spPr bwMode="auto">
          <a:xfrm flipV="1">
            <a:off x="1497013" y="3944938"/>
            <a:ext cx="706437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69" name="Line 79"/>
          <p:cNvSpPr>
            <a:spLocks noChangeShapeType="1"/>
          </p:cNvSpPr>
          <p:nvPr/>
        </p:nvSpPr>
        <p:spPr bwMode="auto">
          <a:xfrm>
            <a:off x="2452688" y="3944938"/>
            <a:ext cx="690562" cy="490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70" name="Line 80"/>
          <p:cNvSpPr>
            <a:spLocks noChangeShapeType="1"/>
          </p:cNvSpPr>
          <p:nvPr/>
        </p:nvSpPr>
        <p:spPr bwMode="auto">
          <a:xfrm flipH="1">
            <a:off x="925513" y="4603750"/>
            <a:ext cx="360362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71" name="Line 81"/>
          <p:cNvSpPr>
            <a:spLocks noChangeShapeType="1"/>
          </p:cNvSpPr>
          <p:nvPr/>
        </p:nvSpPr>
        <p:spPr bwMode="auto">
          <a:xfrm flipH="1" flipV="1">
            <a:off x="1492250" y="4605338"/>
            <a:ext cx="157163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72" name="Line 82"/>
          <p:cNvSpPr>
            <a:spLocks noChangeShapeType="1"/>
          </p:cNvSpPr>
          <p:nvPr/>
        </p:nvSpPr>
        <p:spPr bwMode="auto">
          <a:xfrm flipH="1">
            <a:off x="506413" y="5159375"/>
            <a:ext cx="15875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73" name="Line 83"/>
          <p:cNvSpPr>
            <a:spLocks noChangeShapeType="1"/>
          </p:cNvSpPr>
          <p:nvPr/>
        </p:nvSpPr>
        <p:spPr bwMode="auto">
          <a:xfrm flipH="1" flipV="1">
            <a:off x="831850" y="5153025"/>
            <a:ext cx="157163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74" name="Line 84"/>
          <p:cNvSpPr>
            <a:spLocks noChangeShapeType="1"/>
          </p:cNvSpPr>
          <p:nvPr/>
        </p:nvSpPr>
        <p:spPr bwMode="auto">
          <a:xfrm flipH="1" flipV="1">
            <a:off x="3371850" y="4603750"/>
            <a:ext cx="258763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75" name="Line 85"/>
          <p:cNvSpPr>
            <a:spLocks noChangeShapeType="1"/>
          </p:cNvSpPr>
          <p:nvPr/>
        </p:nvSpPr>
        <p:spPr bwMode="auto">
          <a:xfrm flipH="1">
            <a:off x="2627313" y="4638675"/>
            <a:ext cx="50958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76" name="Oval 86"/>
          <p:cNvSpPr>
            <a:spLocks noChangeArrowheads="1"/>
          </p:cNvSpPr>
          <p:nvPr/>
        </p:nvSpPr>
        <p:spPr bwMode="auto">
          <a:xfrm>
            <a:off x="1758950" y="5459413"/>
            <a:ext cx="271463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10</a:t>
            </a:r>
          </a:p>
        </p:txBody>
      </p:sp>
      <p:sp>
        <p:nvSpPr>
          <p:cNvPr id="89177" name="Oval 87"/>
          <p:cNvSpPr>
            <a:spLocks noChangeArrowheads="1"/>
          </p:cNvSpPr>
          <p:nvPr/>
        </p:nvSpPr>
        <p:spPr bwMode="auto">
          <a:xfrm>
            <a:off x="1301750" y="5459413"/>
            <a:ext cx="273050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5</a:t>
            </a:r>
          </a:p>
        </p:txBody>
      </p:sp>
      <p:sp>
        <p:nvSpPr>
          <p:cNvPr id="89178" name="Line 88"/>
          <p:cNvSpPr>
            <a:spLocks noChangeShapeType="1"/>
          </p:cNvSpPr>
          <p:nvPr/>
        </p:nvSpPr>
        <p:spPr bwMode="auto">
          <a:xfrm flipH="1">
            <a:off x="1446213" y="5159375"/>
            <a:ext cx="15875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79" name="Line 89"/>
          <p:cNvSpPr>
            <a:spLocks noChangeShapeType="1"/>
          </p:cNvSpPr>
          <p:nvPr/>
        </p:nvSpPr>
        <p:spPr bwMode="auto">
          <a:xfrm flipH="1" flipV="1">
            <a:off x="1733550" y="5153025"/>
            <a:ext cx="157163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80" name="Oval 90"/>
          <p:cNvSpPr>
            <a:spLocks noChangeArrowheads="1"/>
          </p:cNvSpPr>
          <p:nvPr/>
        </p:nvSpPr>
        <p:spPr bwMode="auto">
          <a:xfrm>
            <a:off x="2728913" y="5441950"/>
            <a:ext cx="271462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16</a:t>
            </a:r>
          </a:p>
        </p:txBody>
      </p:sp>
      <p:sp>
        <p:nvSpPr>
          <p:cNvPr id="89181" name="Oval 91"/>
          <p:cNvSpPr>
            <a:spLocks noChangeArrowheads="1"/>
          </p:cNvSpPr>
          <p:nvPr/>
        </p:nvSpPr>
        <p:spPr bwMode="auto">
          <a:xfrm>
            <a:off x="2195513" y="5445125"/>
            <a:ext cx="271462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>
                <a:solidFill>
                  <a:srgbClr val="CC00CC"/>
                </a:solidFill>
              </a:rPr>
              <a:t>4</a:t>
            </a:r>
          </a:p>
        </p:txBody>
      </p:sp>
      <p:sp>
        <p:nvSpPr>
          <p:cNvPr id="89182" name="Line 92"/>
          <p:cNvSpPr>
            <a:spLocks noChangeShapeType="1"/>
          </p:cNvSpPr>
          <p:nvPr/>
        </p:nvSpPr>
        <p:spPr bwMode="auto">
          <a:xfrm flipH="1">
            <a:off x="2379663" y="5141913"/>
            <a:ext cx="157162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83" name="Line 93"/>
          <p:cNvSpPr>
            <a:spLocks noChangeShapeType="1"/>
          </p:cNvSpPr>
          <p:nvPr/>
        </p:nvSpPr>
        <p:spPr bwMode="auto">
          <a:xfrm flipH="1" flipV="1">
            <a:off x="2703513" y="5135563"/>
            <a:ext cx="15875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84" name="Oval 94"/>
          <p:cNvSpPr>
            <a:spLocks noChangeArrowheads="1"/>
          </p:cNvSpPr>
          <p:nvPr/>
        </p:nvSpPr>
        <p:spPr bwMode="auto">
          <a:xfrm>
            <a:off x="3275013" y="5441950"/>
            <a:ext cx="271462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20</a:t>
            </a:r>
          </a:p>
        </p:txBody>
      </p:sp>
      <p:sp>
        <p:nvSpPr>
          <p:cNvPr id="89185" name="Line 95"/>
          <p:cNvSpPr>
            <a:spLocks noChangeShapeType="1"/>
          </p:cNvSpPr>
          <p:nvPr/>
        </p:nvSpPr>
        <p:spPr bwMode="auto">
          <a:xfrm flipH="1">
            <a:off x="3452813" y="5141913"/>
            <a:ext cx="157162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186" name="Text Box 96"/>
          <p:cNvSpPr txBox="1">
            <a:spLocks noChangeArrowheads="1"/>
          </p:cNvSpPr>
          <p:nvPr/>
        </p:nvSpPr>
        <p:spPr bwMode="auto">
          <a:xfrm>
            <a:off x="3746500" y="46863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89187" name="Text Box 97"/>
          <p:cNvSpPr txBox="1">
            <a:spLocks noChangeArrowheads="1"/>
          </p:cNvSpPr>
          <p:nvPr/>
        </p:nvSpPr>
        <p:spPr bwMode="auto">
          <a:xfrm>
            <a:off x="3367088" y="407828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89188" name="Text Box 98"/>
          <p:cNvSpPr txBox="1">
            <a:spLocks noChangeArrowheads="1"/>
          </p:cNvSpPr>
          <p:nvPr/>
        </p:nvSpPr>
        <p:spPr bwMode="auto">
          <a:xfrm>
            <a:off x="2894013" y="364648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89189" name="Text Box 99"/>
          <p:cNvSpPr txBox="1">
            <a:spLocks noChangeArrowheads="1"/>
          </p:cNvSpPr>
          <p:nvPr/>
        </p:nvSpPr>
        <p:spPr bwMode="auto">
          <a:xfrm>
            <a:off x="3792538" y="508635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89190" name="Oval 100"/>
          <p:cNvSpPr>
            <a:spLocks noChangeArrowheads="1"/>
          </p:cNvSpPr>
          <p:nvPr/>
        </p:nvSpPr>
        <p:spPr bwMode="auto">
          <a:xfrm>
            <a:off x="4140200" y="364648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 sz="1600"/>
              <a:t>44</a:t>
            </a:r>
          </a:p>
        </p:txBody>
      </p:sp>
      <p:sp>
        <p:nvSpPr>
          <p:cNvPr id="89191" name="Oval 101"/>
          <p:cNvSpPr>
            <a:spLocks noChangeArrowheads="1"/>
          </p:cNvSpPr>
          <p:nvPr/>
        </p:nvSpPr>
        <p:spPr bwMode="auto">
          <a:xfrm>
            <a:off x="6508750" y="3736975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2</a:t>
            </a:r>
          </a:p>
        </p:txBody>
      </p:sp>
      <p:sp>
        <p:nvSpPr>
          <p:cNvPr id="89192" name="Oval 102"/>
          <p:cNvSpPr>
            <a:spLocks noChangeArrowheads="1"/>
          </p:cNvSpPr>
          <p:nvPr/>
        </p:nvSpPr>
        <p:spPr bwMode="auto">
          <a:xfrm>
            <a:off x="5578475" y="4365625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12</a:t>
            </a:r>
          </a:p>
        </p:txBody>
      </p:sp>
      <p:sp>
        <p:nvSpPr>
          <p:cNvPr id="89193" name="Oval 103"/>
          <p:cNvSpPr>
            <a:spLocks noChangeArrowheads="1"/>
          </p:cNvSpPr>
          <p:nvPr/>
        </p:nvSpPr>
        <p:spPr bwMode="auto">
          <a:xfrm>
            <a:off x="4972050" y="489426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</a:t>
            </a:r>
          </a:p>
        </p:txBody>
      </p:sp>
      <p:sp>
        <p:nvSpPr>
          <p:cNvPr id="89194" name="Oval 104"/>
          <p:cNvSpPr>
            <a:spLocks noChangeArrowheads="1"/>
          </p:cNvSpPr>
          <p:nvPr/>
        </p:nvSpPr>
        <p:spPr bwMode="auto">
          <a:xfrm>
            <a:off x="5826125" y="489426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3</a:t>
            </a:r>
          </a:p>
        </p:txBody>
      </p:sp>
      <p:sp>
        <p:nvSpPr>
          <p:cNvPr id="89195" name="Oval 105"/>
          <p:cNvSpPr>
            <a:spLocks noChangeArrowheads="1"/>
          </p:cNvSpPr>
          <p:nvPr/>
        </p:nvSpPr>
        <p:spPr bwMode="auto">
          <a:xfrm>
            <a:off x="7451725" y="4365625"/>
            <a:ext cx="271463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46</a:t>
            </a:r>
          </a:p>
        </p:txBody>
      </p:sp>
      <p:sp>
        <p:nvSpPr>
          <p:cNvPr id="89196" name="Oval 106"/>
          <p:cNvSpPr>
            <a:spLocks noChangeArrowheads="1"/>
          </p:cNvSpPr>
          <p:nvPr/>
        </p:nvSpPr>
        <p:spPr bwMode="auto">
          <a:xfrm>
            <a:off x="7883525" y="4935538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18</a:t>
            </a:r>
          </a:p>
        </p:txBody>
      </p:sp>
      <p:sp>
        <p:nvSpPr>
          <p:cNvPr id="89197" name="Oval 107"/>
          <p:cNvSpPr>
            <a:spLocks noChangeArrowheads="1"/>
          </p:cNvSpPr>
          <p:nvPr/>
        </p:nvSpPr>
        <p:spPr bwMode="auto">
          <a:xfrm>
            <a:off x="6804025" y="4940300"/>
            <a:ext cx="271463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>
                <a:solidFill>
                  <a:srgbClr val="CC00CC"/>
                </a:solidFill>
              </a:rPr>
              <a:t>4</a:t>
            </a:r>
          </a:p>
        </p:txBody>
      </p:sp>
      <p:sp>
        <p:nvSpPr>
          <p:cNvPr id="89198" name="Oval 108"/>
          <p:cNvSpPr>
            <a:spLocks noChangeArrowheads="1"/>
          </p:cNvSpPr>
          <p:nvPr/>
        </p:nvSpPr>
        <p:spPr bwMode="auto">
          <a:xfrm>
            <a:off x="5175250" y="5457825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9</a:t>
            </a:r>
          </a:p>
        </p:txBody>
      </p:sp>
      <p:sp>
        <p:nvSpPr>
          <p:cNvPr id="89199" name="Oval 109"/>
          <p:cNvSpPr>
            <a:spLocks noChangeArrowheads="1"/>
          </p:cNvSpPr>
          <p:nvPr/>
        </p:nvSpPr>
        <p:spPr bwMode="auto">
          <a:xfrm>
            <a:off x="4648200" y="5457825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7</a:t>
            </a:r>
          </a:p>
        </p:txBody>
      </p:sp>
      <p:sp>
        <p:nvSpPr>
          <p:cNvPr id="89200" name="Line 110"/>
          <p:cNvSpPr>
            <a:spLocks noChangeShapeType="1"/>
          </p:cNvSpPr>
          <p:nvPr/>
        </p:nvSpPr>
        <p:spPr bwMode="auto">
          <a:xfrm flipV="1">
            <a:off x="5816600" y="3943350"/>
            <a:ext cx="706438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201" name="Line 111"/>
          <p:cNvSpPr>
            <a:spLocks noChangeShapeType="1"/>
          </p:cNvSpPr>
          <p:nvPr/>
        </p:nvSpPr>
        <p:spPr bwMode="auto">
          <a:xfrm>
            <a:off x="6772275" y="3943350"/>
            <a:ext cx="690563" cy="490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202" name="Line 112"/>
          <p:cNvSpPr>
            <a:spLocks noChangeShapeType="1"/>
          </p:cNvSpPr>
          <p:nvPr/>
        </p:nvSpPr>
        <p:spPr bwMode="auto">
          <a:xfrm flipH="1">
            <a:off x="5245100" y="4602163"/>
            <a:ext cx="360363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203" name="Line 113"/>
          <p:cNvSpPr>
            <a:spLocks noChangeShapeType="1"/>
          </p:cNvSpPr>
          <p:nvPr/>
        </p:nvSpPr>
        <p:spPr bwMode="auto">
          <a:xfrm flipH="1" flipV="1">
            <a:off x="5811838" y="4603750"/>
            <a:ext cx="157162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204" name="Line 114"/>
          <p:cNvSpPr>
            <a:spLocks noChangeShapeType="1"/>
          </p:cNvSpPr>
          <p:nvPr/>
        </p:nvSpPr>
        <p:spPr bwMode="auto">
          <a:xfrm flipH="1">
            <a:off x="4826000" y="5157788"/>
            <a:ext cx="15875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205" name="Line 115"/>
          <p:cNvSpPr>
            <a:spLocks noChangeShapeType="1"/>
          </p:cNvSpPr>
          <p:nvPr/>
        </p:nvSpPr>
        <p:spPr bwMode="auto">
          <a:xfrm flipH="1" flipV="1">
            <a:off x="5151438" y="5151438"/>
            <a:ext cx="157162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206" name="Line 116"/>
          <p:cNvSpPr>
            <a:spLocks noChangeShapeType="1"/>
          </p:cNvSpPr>
          <p:nvPr/>
        </p:nvSpPr>
        <p:spPr bwMode="auto">
          <a:xfrm flipH="1" flipV="1">
            <a:off x="7691438" y="4602163"/>
            <a:ext cx="258762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207" name="Line 117"/>
          <p:cNvSpPr>
            <a:spLocks noChangeShapeType="1"/>
          </p:cNvSpPr>
          <p:nvPr/>
        </p:nvSpPr>
        <p:spPr bwMode="auto">
          <a:xfrm flipH="1">
            <a:off x="6946900" y="4637088"/>
            <a:ext cx="509588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208" name="Oval 118"/>
          <p:cNvSpPr>
            <a:spLocks noChangeArrowheads="1"/>
          </p:cNvSpPr>
          <p:nvPr/>
        </p:nvSpPr>
        <p:spPr bwMode="auto">
          <a:xfrm>
            <a:off x="6078538" y="5457825"/>
            <a:ext cx="271462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10</a:t>
            </a:r>
          </a:p>
        </p:txBody>
      </p:sp>
      <p:sp>
        <p:nvSpPr>
          <p:cNvPr id="89209" name="Oval 119"/>
          <p:cNvSpPr>
            <a:spLocks noChangeArrowheads="1"/>
          </p:cNvSpPr>
          <p:nvPr/>
        </p:nvSpPr>
        <p:spPr bwMode="auto">
          <a:xfrm>
            <a:off x="5621338" y="5457825"/>
            <a:ext cx="273050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5</a:t>
            </a:r>
          </a:p>
        </p:txBody>
      </p:sp>
      <p:sp>
        <p:nvSpPr>
          <p:cNvPr id="89210" name="Line 120"/>
          <p:cNvSpPr>
            <a:spLocks noChangeShapeType="1"/>
          </p:cNvSpPr>
          <p:nvPr/>
        </p:nvSpPr>
        <p:spPr bwMode="auto">
          <a:xfrm flipH="1">
            <a:off x="5765800" y="5157788"/>
            <a:ext cx="15875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211" name="Line 121"/>
          <p:cNvSpPr>
            <a:spLocks noChangeShapeType="1"/>
          </p:cNvSpPr>
          <p:nvPr/>
        </p:nvSpPr>
        <p:spPr bwMode="auto">
          <a:xfrm flipH="1" flipV="1">
            <a:off x="6053138" y="5151438"/>
            <a:ext cx="157162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212" name="Oval 122"/>
          <p:cNvSpPr>
            <a:spLocks noChangeArrowheads="1"/>
          </p:cNvSpPr>
          <p:nvPr/>
        </p:nvSpPr>
        <p:spPr bwMode="auto">
          <a:xfrm>
            <a:off x="7048500" y="5440363"/>
            <a:ext cx="271463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16</a:t>
            </a:r>
          </a:p>
        </p:txBody>
      </p:sp>
      <p:sp>
        <p:nvSpPr>
          <p:cNvPr id="89213" name="Oval 123"/>
          <p:cNvSpPr>
            <a:spLocks noChangeArrowheads="1"/>
          </p:cNvSpPr>
          <p:nvPr/>
        </p:nvSpPr>
        <p:spPr bwMode="auto">
          <a:xfrm>
            <a:off x="6516688" y="5445125"/>
            <a:ext cx="271462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endParaRPr lang="es-ES" sz="1600"/>
          </a:p>
        </p:txBody>
      </p:sp>
      <p:sp>
        <p:nvSpPr>
          <p:cNvPr id="89214" name="Line 124"/>
          <p:cNvSpPr>
            <a:spLocks noChangeShapeType="1"/>
          </p:cNvSpPr>
          <p:nvPr/>
        </p:nvSpPr>
        <p:spPr bwMode="auto">
          <a:xfrm flipH="1">
            <a:off x="6699250" y="5140325"/>
            <a:ext cx="157163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215" name="Line 125"/>
          <p:cNvSpPr>
            <a:spLocks noChangeShapeType="1"/>
          </p:cNvSpPr>
          <p:nvPr/>
        </p:nvSpPr>
        <p:spPr bwMode="auto">
          <a:xfrm flipH="1" flipV="1">
            <a:off x="7023100" y="5133975"/>
            <a:ext cx="158750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216" name="Oval 126"/>
          <p:cNvSpPr>
            <a:spLocks noChangeArrowheads="1"/>
          </p:cNvSpPr>
          <p:nvPr/>
        </p:nvSpPr>
        <p:spPr bwMode="auto">
          <a:xfrm>
            <a:off x="7594600" y="5440363"/>
            <a:ext cx="271463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20</a:t>
            </a:r>
          </a:p>
        </p:txBody>
      </p:sp>
      <p:sp>
        <p:nvSpPr>
          <p:cNvPr id="89217" name="Line 127"/>
          <p:cNvSpPr>
            <a:spLocks noChangeShapeType="1"/>
          </p:cNvSpPr>
          <p:nvPr/>
        </p:nvSpPr>
        <p:spPr bwMode="auto">
          <a:xfrm flipH="1">
            <a:off x="7772400" y="5140325"/>
            <a:ext cx="157163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9218" name="Text Box 128"/>
          <p:cNvSpPr txBox="1">
            <a:spLocks noChangeArrowheads="1"/>
          </p:cNvSpPr>
          <p:nvPr/>
        </p:nvSpPr>
        <p:spPr bwMode="auto">
          <a:xfrm>
            <a:off x="8066088" y="4684713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89219" name="Text Box 129"/>
          <p:cNvSpPr txBox="1">
            <a:spLocks noChangeArrowheads="1"/>
          </p:cNvSpPr>
          <p:nvPr/>
        </p:nvSpPr>
        <p:spPr bwMode="auto">
          <a:xfrm>
            <a:off x="7686675" y="40767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89220" name="Text Box 130"/>
          <p:cNvSpPr txBox="1">
            <a:spLocks noChangeArrowheads="1"/>
          </p:cNvSpPr>
          <p:nvPr/>
        </p:nvSpPr>
        <p:spPr bwMode="auto">
          <a:xfrm>
            <a:off x="7213600" y="36449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89221" name="Text Box 131"/>
          <p:cNvSpPr txBox="1">
            <a:spLocks noChangeArrowheads="1"/>
          </p:cNvSpPr>
          <p:nvPr/>
        </p:nvSpPr>
        <p:spPr bwMode="auto">
          <a:xfrm>
            <a:off x="8112125" y="5084763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89222" name="Oval 132"/>
          <p:cNvSpPr>
            <a:spLocks noChangeArrowheads="1"/>
          </p:cNvSpPr>
          <p:nvPr/>
        </p:nvSpPr>
        <p:spPr bwMode="auto">
          <a:xfrm>
            <a:off x="6588125" y="6165850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 sz="1600"/>
              <a:t>44</a:t>
            </a:r>
          </a:p>
        </p:txBody>
      </p:sp>
      <p:sp>
        <p:nvSpPr>
          <p:cNvPr id="89223" name="Line 133"/>
          <p:cNvSpPr>
            <a:spLocks noChangeShapeType="1"/>
          </p:cNvSpPr>
          <p:nvPr/>
        </p:nvSpPr>
        <p:spPr bwMode="auto">
          <a:xfrm>
            <a:off x="4500563" y="1196975"/>
            <a:ext cx="0" cy="525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9224" name="Line 134"/>
          <p:cNvSpPr>
            <a:spLocks noChangeShapeType="1"/>
          </p:cNvSpPr>
          <p:nvPr/>
        </p:nvSpPr>
        <p:spPr bwMode="auto">
          <a:xfrm>
            <a:off x="250825" y="3573463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9225" name="Line 135"/>
          <p:cNvSpPr>
            <a:spLocks noChangeShapeType="1"/>
          </p:cNvSpPr>
          <p:nvPr/>
        </p:nvSpPr>
        <p:spPr bwMode="auto">
          <a:xfrm flipV="1">
            <a:off x="6732588" y="57340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9113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91140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F6770CF-4089-4AED-93E9-A5D136D168C4}" type="slidenum">
              <a:rPr lang="es-ES_tradnl"/>
              <a:pPr/>
              <a:t>41</a:t>
            </a:fld>
            <a:endParaRPr lang="es-ES_tradnl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borra en un minmaxheap?</a:t>
            </a:r>
          </a:p>
        </p:txBody>
      </p:sp>
      <p:grpSp>
        <p:nvGrpSpPr>
          <p:cNvPr id="91142" name="Group 4"/>
          <p:cNvGrpSpPr>
            <a:grpSpLocks/>
          </p:cNvGrpSpPr>
          <p:nvPr/>
        </p:nvGrpSpPr>
        <p:grpSpPr bwMode="auto">
          <a:xfrm>
            <a:off x="323850" y="1484313"/>
            <a:ext cx="3744913" cy="1995487"/>
            <a:chOff x="3515" y="935"/>
            <a:chExt cx="1996" cy="907"/>
          </a:xfrm>
        </p:grpSpPr>
        <p:sp>
          <p:nvSpPr>
            <p:cNvPr id="91246" name="Oval 5"/>
            <p:cNvSpPr>
              <a:spLocks noChangeArrowheads="1"/>
            </p:cNvSpPr>
            <p:nvPr/>
          </p:nvSpPr>
          <p:spPr bwMode="auto">
            <a:xfrm>
              <a:off x="4507" y="935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91247" name="Oval 6"/>
            <p:cNvSpPr>
              <a:spLocks noChangeArrowheads="1"/>
            </p:cNvSpPr>
            <p:nvPr/>
          </p:nvSpPr>
          <p:spPr bwMode="auto">
            <a:xfrm>
              <a:off x="4011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12</a:t>
              </a:r>
            </a:p>
          </p:txBody>
        </p:sp>
        <p:sp>
          <p:nvSpPr>
            <p:cNvPr id="91248" name="Oval 7"/>
            <p:cNvSpPr>
              <a:spLocks noChangeArrowheads="1"/>
            </p:cNvSpPr>
            <p:nvPr/>
          </p:nvSpPr>
          <p:spPr bwMode="auto">
            <a:xfrm>
              <a:off x="3688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91249" name="Oval 8"/>
            <p:cNvSpPr>
              <a:spLocks noChangeArrowheads="1"/>
            </p:cNvSpPr>
            <p:nvPr/>
          </p:nvSpPr>
          <p:spPr bwMode="auto">
            <a:xfrm>
              <a:off x="4143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91250" name="Oval 9"/>
            <p:cNvSpPr>
              <a:spLocks noChangeArrowheads="1"/>
            </p:cNvSpPr>
            <p:nvPr/>
          </p:nvSpPr>
          <p:spPr bwMode="auto">
            <a:xfrm>
              <a:off x="5009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46</a:t>
              </a:r>
            </a:p>
          </p:txBody>
        </p:sp>
        <p:sp>
          <p:nvSpPr>
            <p:cNvPr id="91251" name="Oval 10"/>
            <p:cNvSpPr>
              <a:spLocks noChangeArrowheads="1"/>
            </p:cNvSpPr>
            <p:nvPr/>
          </p:nvSpPr>
          <p:spPr bwMode="auto">
            <a:xfrm>
              <a:off x="5239" y="1480"/>
              <a:ext cx="146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18</a:t>
              </a:r>
            </a:p>
          </p:txBody>
        </p:sp>
        <p:sp>
          <p:nvSpPr>
            <p:cNvPr id="91252" name="Oval 11"/>
            <p:cNvSpPr>
              <a:spLocks noChangeArrowheads="1"/>
            </p:cNvSpPr>
            <p:nvPr/>
          </p:nvSpPr>
          <p:spPr bwMode="auto">
            <a:xfrm>
              <a:off x="4664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2</a:t>
              </a:r>
            </a:p>
          </p:txBody>
        </p:sp>
        <p:sp>
          <p:nvSpPr>
            <p:cNvPr id="91253" name="Oval 12"/>
            <p:cNvSpPr>
              <a:spLocks noChangeArrowheads="1"/>
            </p:cNvSpPr>
            <p:nvPr/>
          </p:nvSpPr>
          <p:spPr bwMode="auto">
            <a:xfrm>
              <a:off x="3796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91254" name="Oval 13"/>
            <p:cNvSpPr>
              <a:spLocks noChangeArrowheads="1"/>
            </p:cNvSpPr>
            <p:nvPr/>
          </p:nvSpPr>
          <p:spPr bwMode="auto">
            <a:xfrm>
              <a:off x="3515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7</a:t>
              </a:r>
            </a:p>
          </p:txBody>
        </p:sp>
        <p:sp>
          <p:nvSpPr>
            <p:cNvPr id="91255" name="Line 14"/>
            <p:cNvSpPr>
              <a:spLocks noChangeShapeType="1"/>
            </p:cNvSpPr>
            <p:nvPr/>
          </p:nvSpPr>
          <p:spPr bwMode="auto">
            <a:xfrm flipV="1">
              <a:off x="4138" y="1029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256" name="Line 15"/>
            <p:cNvSpPr>
              <a:spLocks noChangeShapeType="1"/>
            </p:cNvSpPr>
            <p:nvPr/>
          </p:nvSpPr>
          <p:spPr bwMode="auto">
            <a:xfrm>
              <a:off x="4647" y="1029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257" name="Line 16"/>
            <p:cNvSpPr>
              <a:spLocks noChangeShapeType="1"/>
            </p:cNvSpPr>
            <p:nvPr/>
          </p:nvSpPr>
          <p:spPr bwMode="auto">
            <a:xfrm flipH="1">
              <a:off x="3833" y="1328"/>
              <a:ext cx="19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258" name="Line 17"/>
            <p:cNvSpPr>
              <a:spLocks noChangeShapeType="1"/>
            </p:cNvSpPr>
            <p:nvPr/>
          </p:nvSpPr>
          <p:spPr bwMode="auto">
            <a:xfrm flipH="1" flipV="1">
              <a:off x="4135" y="1329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259" name="Line 18"/>
            <p:cNvSpPr>
              <a:spLocks noChangeShapeType="1"/>
            </p:cNvSpPr>
            <p:nvPr/>
          </p:nvSpPr>
          <p:spPr bwMode="auto">
            <a:xfrm flipH="1">
              <a:off x="3610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260" name="Line 19"/>
            <p:cNvSpPr>
              <a:spLocks noChangeShapeType="1"/>
            </p:cNvSpPr>
            <p:nvPr/>
          </p:nvSpPr>
          <p:spPr bwMode="auto">
            <a:xfrm flipH="1" flipV="1">
              <a:off x="3783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261" name="Line 20"/>
            <p:cNvSpPr>
              <a:spLocks noChangeShapeType="1"/>
            </p:cNvSpPr>
            <p:nvPr/>
          </p:nvSpPr>
          <p:spPr bwMode="auto">
            <a:xfrm flipH="1" flipV="1">
              <a:off x="5137" y="1328"/>
              <a:ext cx="138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262" name="Line 21"/>
            <p:cNvSpPr>
              <a:spLocks noChangeShapeType="1"/>
            </p:cNvSpPr>
            <p:nvPr/>
          </p:nvSpPr>
          <p:spPr bwMode="auto">
            <a:xfrm flipH="1">
              <a:off x="4740" y="1344"/>
              <a:ext cx="2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263" name="Oval 22"/>
            <p:cNvSpPr>
              <a:spLocks noChangeArrowheads="1"/>
            </p:cNvSpPr>
            <p:nvPr/>
          </p:nvSpPr>
          <p:spPr bwMode="auto">
            <a:xfrm>
              <a:off x="4277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10</a:t>
              </a:r>
            </a:p>
          </p:txBody>
        </p:sp>
        <p:sp>
          <p:nvSpPr>
            <p:cNvPr id="91264" name="Oval 23"/>
            <p:cNvSpPr>
              <a:spLocks noChangeArrowheads="1"/>
            </p:cNvSpPr>
            <p:nvPr/>
          </p:nvSpPr>
          <p:spPr bwMode="auto">
            <a:xfrm>
              <a:off x="4034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91265" name="Line 24"/>
            <p:cNvSpPr>
              <a:spLocks noChangeShapeType="1"/>
            </p:cNvSpPr>
            <p:nvPr/>
          </p:nvSpPr>
          <p:spPr bwMode="auto">
            <a:xfrm flipH="1">
              <a:off x="4111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266" name="Line 25"/>
            <p:cNvSpPr>
              <a:spLocks noChangeShapeType="1"/>
            </p:cNvSpPr>
            <p:nvPr/>
          </p:nvSpPr>
          <p:spPr bwMode="auto">
            <a:xfrm flipH="1" flipV="1">
              <a:off x="4264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267" name="Oval 26"/>
            <p:cNvSpPr>
              <a:spLocks noChangeArrowheads="1"/>
            </p:cNvSpPr>
            <p:nvPr/>
          </p:nvSpPr>
          <p:spPr bwMode="auto">
            <a:xfrm>
              <a:off x="4794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16</a:t>
              </a:r>
            </a:p>
          </p:txBody>
        </p:sp>
        <p:sp>
          <p:nvSpPr>
            <p:cNvPr id="91268" name="Oval 27"/>
            <p:cNvSpPr>
              <a:spLocks noChangeArrowheads="1"/>
            </p:cNvSpPr>
            <p:nvPr/>
          </p:nvSpPr>
          <p:spPr bwMode="auto">
            <a:xfrm>
              <a:off x="4513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44</a:t>
              </a:r>
            </a:p>
          </p:txBody>
        </p:sp>
        <p:sp>
          <p:nvSpPr>
            <p:cNvPr id="91269" name="Line 28"/>
            <p:cNvSpPr>
              <a:spLocks noChangeShapeType="1"/>
            </p:cNvSpPr>
            <p:nvPr/>
          </p:nvSpPr>
          <p:spPr bwMode="auto">
            <a:xfrm flipH="1">
              <a:off x="4608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270" name="Line 29"/>
            <p:cNvSpPr>
              <a:spLocks noChangeShapeType="1"/>
            </p:cNvSpPr>
            <p:nvPr/>
          </p:nvSpPr>
          <p:spPr bwMode="auto">
            <a:xfrm flipH="1" flipV="1">
              <a:off x="4781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271" name="Oval 30"/>
            <p:cNvSpPr>
              <a:spLocks noChangeArrowheads="1"/>
            </p:cNvSpPr>
            <p:nvPr/>
          </p:nvSpPr>
          <p:spPr bwMode="auto">
            <a:xfrm>
              <a:off x="5366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19</a:t>
              </a:r>
            </a:p>
          </p:txBody>
        </p:sp>
        <p:sp>
          <p:nvSpPr>
            <p:cNvPr id="91272" name="Oval 31"/>
            <p:cNvSpPr>
              <a:spLocks noChangeArrowheads="1"/>
            </p:cNvSpPr>
            <p:nvPr/>
          </p:nvSpPr>
          <p:spPr bwMode="auto">
            <a:xfrm>
              <a:off x="5085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20</a:t>
              </a:r>
            </a:p>
          </p:txBody>
        </p:sp>
        <p:sp>
          <p:nvSpPr>
            <p:cNvPr id="91273" name="Line 32"/>
            <p:cNvSpPr>
              <a:spLocks noChangeShapeType="1"/>
            </p:cNvSpPr>
            <p:nvPr/>
          </p:nvSpPr>
          <p:spPr bwMode="auto">
            <a:xfrm flipH="1">
              <a:off x="5180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274" name="Line 33"/>
            <p:cNvSpPr>
              <a:spLocks noChangeShapeType="1"/>
            </p:cNvSpPr>
            <p:nvPr/>
          </p:nvSpPr>
          <p:spPr bwMode="auto">
            <a:xfrm flipH="1" flipV="1">
              <a:off x="5353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91143" name="Text Box 34"/>
          <p:cNvSpPr txBox="1">
            <a:spLocks noChangeArrowheads="1"/>
          </p:cNvSpPr>
          <p:nvPr/>
        </p:nvSpPr>
        <p:spPr bwMode="auto">
          <a:xfrm>
            <a:off x="3741738" y="243205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91144" name="Text Box 35"/>
          <p:cNvSpPr txBox="1">
            <a:spLocks noChangeArrowheads="1"/>
          </p:cNvSpPr>
          <p:nvPr/>
        </p:nvSpPr>
        <p:spPr bwMode="auto">
          <a:xfrm>
            <a:off x="3362325" y="18240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91145" name="Text Box 36"/>
          <p:cNvSpPr txBox="1">
            <a:spLocks noChangeArrowheads="1"/>
          </p:cNvSpPr>
          <p:nvPr/>
        </p:nvSpPr>
        <p:spPr bwMode="auto">
          <a:xfrm>
            <a:off x="2889250" y="13922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91146" name="Text Box 38"/>
          <p:cNvSpPr txBox="1">
            <a:spLocks noChangeArrowheads="1"/>
          </p:cNvSpPr>
          <p:nvPr/>
        </p:nvSpPr>
        <p:spPr bwMode="auto">
          <a:xfrm>
            <a:off x="3787775" y="28321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91147" name="Oval 44"/>
          <p:cNvSpPr>
            <a:spLocks noChangeArrowheads="1"/>
          </p:cNvSpPr>
          <p:nvPr/>
        </p:nvSpPr>
        <p:spPr bwMode="auto">
          <a:xfrm>
            <a:off x="6508750" y="143351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endParaRPr lang="es-ES" sz="1600"/>
          </a:p>
        </p:txBody>
      </p:sp>
      <p:sp>
        <p:nvSpPr>
          <p:cNvPr id="91148" name="Oval 45"/>
          <p:cNvSpPr>
            <a:spLocks noChangeArrowheads="1"/>
          </p:cNvSpPr>
          <p:nvPr/>
        </p:nvSpPr>
        <p:spPr bwMode="auto">
          <a:xfrm>
            <a:off x="5578475" y="206216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12</a:t>
            </a:r>
          </a:p>
        </p:txBody>
      </p:sp>
      <p:sp>
        <p:nvSpPr>
          <p:cNvPr id="91149" name="Oval 46"/>
          <p:cNvSpPr>
            <a:spLocks noChangeArrowheads="1"/>
          </p:cNvSpPr>
          <p:nvPr/>
        </p:nvSpPr>
        <p:spPr bwMode="auto">
          <a:xfrm>
            <a:off x="4972050" y="259080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</a:t>
            </a:r>
          </a:p>
        </p:txBody>
      </p:sp>
      <p:sp>
        <p:nvSpPr>
          <p:cNvPr id="91150" name="Oval 47"/>
          <p:cNvSpPr>
            <a:spLocks noChangeArrowheads="1"/>
          </p:cNvSpPr>
          <p:nvPr/>
        </p:nvSpPr>
        <p:spPr bwMode="auto">
          <a:xfrm>
            <a:off x="5826125" y="259080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3</a:t>
            </a:r>
          </a:p>
        </p:txBody>
      </p:sp>
      <p:sp>
        <p:nvSpPr>
          <p:cNvPr id="91151" name="Oval 48"/>
          <p:cNvSpPr>
            <a:spLocks noChangeArrowheads="1"/>
          </p:cNvSpPr>
          <p:nvPr/>
        </p:nvSpPr>
        <p:spPr bwMode="auto">
          <a:xfrm>
            <a:off x="7451725" y="2062163"/>
            <a:ext cx="271463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46</a:t>
            </a:r>
          </a:p>
        </p:txBody>
      </p:sp>
      <p:sp>
        <p:nvSpPr>
          <p:cNvPr id="91152" name="Oval 49"/>
          <p:cNvSpPr>
            <a:spLocks noChangeArrowheads="1"/>
          </p:cNvSpPr>
          <p:nvPr/>
        </p:nvSpPr>
        <p:spPr bwMode="auto">
          <a:xfrm>
            <a:off x="7883525" y="2632075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18</a:t>
            </a:r>
          </a:p>
        </p:txBody>
      </p:sp>
      <p:sp>
        <p:nvSpPr>
          <p:cNvPr id="91153" name="Oval 50"/>
          <p:cNvSpPr>
            <a:spLocks noChangeArrowheads="1"/>
          </p:cNvSpPr>
          <p:nvPr/>
        </p:nvSpPr>
        <p:spPr bwMode="auto">
          <a:xfrm>
            <a:off x="6804025" y="2590800"/>
            <a:ext cx="271463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>
                <a:solidFill>
                  <a:srgbClr val="CC00CC"/>
                </a:solidFill>
              </a:rPr>
              <a:t>2</a:t>
            </a:r>
          </a:p>
        </p:txBody>
      </p:sp>
      <p:sp>
        <p:nvSpPr>
          <p:cNvPr id="91154" name="Oval 51"/>
          <p:cNvSpPr>
            <a:spLocks noChangeArrowheads="1"/>
          </p:cNvSpPr>
          <p:nvPr/>
        </p:nvSpPr>
        <p:spPr bwMode="auto">
          <a:xfrm>
            <a:off x="5175250" y="3154363"/>
            <a:ext cx="271463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9</a:t>
            </a:r>
          </a:p>
        </p:txBody>
      </p:sp>
      <p:sp>
        <p:nvSpPr>
          <p:cNvPr id="91155" name="Oval 52"/>
          <p:cNvSpPr>
            <a:spLocks noChangeArrowheads="1"/>
          </p:cNvSpPr>
          <p:nvPr/>
        </p:nvSpPr>
        <p:spPr bwMode="auto">
          <a:xfrm>
            <a:off x="4648200" y="3154363"/>
            <a:ext cx="271463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7</a:t>
            </a:r>
          </a:p>
        </p:txBody>
      </p:sp>
      <p:sp>
        <p:nvSpPr>
          <p:cNvPr id="91156" name="Line 53"/>
          <p:cNvSpPr>
            <a:spLocks noChangeShapeType="1"/>
          </p:cNvSpPr>
          <p:nvPr/>
        </p:nvSpPr>
        <p:spPr bwMode="auto">
          <a:xfrm flipV="1">
            <a:off x="5816600" y="1639888"/>
            <a:ext cx="706438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57" name="Line 54"/>
          <p:cNvSpPr>
            <a:spLocks noChangeShapeType="1"/>
          </p:cNvSpPr>
          <p:nvPr/>
        </p:nvSpPr>
        <p:spPr bwMode="auto">
          <a:xfrm>
            <a:off x="6772275" y="1639888"/>
            <a:ext cx="690563" cy="490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58" name="Line 55"/>
          <p:cNvSpPr>
            <a:spLocks noChangeShapeType="1"/>
          </p:cNvSpPr>
          <p:nvPr/>
        </p:nvSpPr>
        <p:spPr bwMode="auto">
          <a:xfrm flipH="1">
            <a:off x="5245100" y="2298700"/>
            <a:ext cx="360363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59" name="Line 56"/>
          <p:cNvSpPr>
            <a:spLocks noChangeShapeType="1"/>
          </p:cNvSpPr>
          <p:nvPr/>
        </p:nvSpPr>
        <p:spPr bwMode="auto">
          <a:xfrm flipH="1" flipV="1">
            <a:off x="5811838" y="2300288"/>
            <a:ext cx="157162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60" name="Line 57"/>
          <p:cNvSpPr>
            <a:spLocks noChangeShapeType="1"/>
          </p:cNvSpPr>
          <p:nvPr/>
        </p:nvSpPr>
        <p:spPr bwMode="auto">
          <a:xfrm flipH="1">
            <a:off x="4826000" y="2854325"/>
            <a:ext cx="15875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61" name="Line 58"/>
          <p:cNvSpPr>
            <a:spLocks noChangeShapeType="1"/>
          </p:cNvSpPr>
          <p:nvPr/>
        </p:nvSpPr>
        <p:spPr bwMode="auto">
          <a:xfrm flipH="1" flipV="1">
            <a:off x="5151438" y="2847975"/>
            <a:ext cx="157162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62" name="Line 59"/>
          <p:cNvSpPr>
            <a:spLocks noChangeShapeType="1"/>
          </p:cNvSpPr>
          <p:nvPr/>
        </p:nvSpPr>
        <p:spPr bwMode="auto">
          <a:xfrm flipH="1" flipV="1">
            <a:off x="7691438" y="2298700"/>
            <a:ext cx="258762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63" name="Line 60"/>
          <p:cNvSpPr>
            <a:spLocks noChangeShapeType="1"/>
          </p:cNvSpPr>
          <p:nvPr/>
        </p:nvSpPr>
        <p:spPr bwMode="auto">
          <a:xfrm flipH="1">
            <a:off x="6946900" y="2333625"/>
            <a:ext cx="509588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64" name="Oval 61"/>
          <p:cNvSpPr>
            <a:spLocks noChangeArrowheads="1"/>
          </p:cNvSpPr>
          <p:nvPr/>
        </p:nvSpPr>
        <p:spPr bwMode="auto">
          <a:xfrm>
            <a:off x="6078538" y="3154363"/>
            <a:ext cx="271462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10</a:t>
            </a:r>
          </a:p>
        </p:txBody>
      </p:sp>
      <p:sp>
        <p:nvSpPr>
          <p:cNvPr id="91165" name="Oval 62"/>
          <p:cNvSpPr>
            <a:spLocks noChangeArrowheads="1"/>
          </p:cNvSpPr>
          <p:nvPr/>
        </p:nvSpPr>
        <p:spPr bwMode="auto">
          <a:xfrm>
            <a:off x="5621338" y="3154363"/>
            <a:ext cx="273050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5</a:t>
            </a:r>
          </a:p>
        </p:txBody>
      </p:sp>
      <p:sp>
        <p:nvSpPr>
          <p:cNvPr id="91166" name="Line 63"/>
          <p:cNvSpPr>
            <a:spLocks noChangeShapeType="1"/>
          </p:cNvSpPr>
          <p:nvPr/>
        </p:nvSpPr>
        <p:spPr bwMode="auto">
          <a:xfrm flipH="1">
            <a:off x="5765800" y="2854325"/>
            <a:ext cx="15875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67" name="Line 64"/>
          <p:cNvSpPr>
            <a:spLocks noChangeShapeType="1"/>
          </p:cNvSpPr>
          <p:nvPr/>
        </p:nvSpPr>
        <p:spPr bwMode="auto">
          <a:xfrm flipH="1" flipV="1">
            <a:off x="6053138" y="2847975"/>
            <a:ext cx="157162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68" name="Oval 65"/>
          <p:cNvSpPr>
            <a:spLocks noChangeArrowheads="1"/>
          </p:cNvSpPr>
          <p:nvPr/>
        </p:nvSpPr>
        <p:spPr bwMode="auto">
          <a:xfrm>
            <a:off x="7048500" y="3136900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16</a:t>
            </a:r>
          </a:p>
        </p:txBody>
      </p:sp>
      <p:sp>
        <p:nvSpPr>
          <p:cNvPr id="91169" name="Oval 66"/>
          <p:cNvSpPr>
            <a:spLocks noChangeArrowheads="1"/>
          </p:cNvSpPr>
          <p:nvPr/>
        </p:nvSpPr>
        <p:spPr bwMode="auto">
          <a:xfrm>
            <a:off x="6521450" y="3136900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44</a:t>
            </a:r>
          </a:p>
        </p:txBody>
      </p:sp>
      <p:sp>
        <p:nvSpPr>
          <p:cNvPr id="91170" name="Line 67"/>
          <p:cNvSpPr>
            <a:spLocks noChangeShapeType="1"/>
          </p:cNvSpPr>
          <p:nvPr/>
        </p:nvSpPr>
        <p:spPr bwMode="auto">
          <a:xfrm flipH="1">
            <a:off x="6699250" y="2836863"/>
            <a:ext cx="157163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71" name="Line 68"/>
          <p:cNvSpPr>
            <a:spLocks noChangeShapeType="1"/>
          </p:cNvSpPr>
          <p:nvPr/>
        </p:nvSpPr>
        <p:spPr bwMode="auto">
          <a:xfrm flipH="1" flipV="1">
            <a:off x="7023100" y="2830513"/>
            <a:ext cx="15875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72" name="Oval 70"/>
          <p:cNvSpPr>
            <a:spLocks noChangeArrowheads="1"/>
          </p:cNvSpPr>
          <p:nvPr/>
        </p:nvSpPr>
        <p:spPr bwMode="auto">
          <a:xfrm>
            <a:off x="7594600" y="3136900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20</a:t>
            </a:r>
          </a:p>
        </p:txBody>
      </p:sp>
      <p:sp>
        <p:nvSpPr>
          <p:cNvPr id="91173" name="Line 71"/>
          <p:cNvSpPr>
            <a:spLocks noChangeShapeType="1"/>
          </p:cNvSpPr>
          <p:nvPr/>
        </p:nvSpPr>
        <p:spPr bwMode="auto">
          <a:xfrm flipH="1">
            <a:off x="7772400" y="2836863"/>
            <a:ext cx="157163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74" name="Text Box 73"/>
          <p:cNvSpPr txBox="1">
            <a:spLocks noChangeArrowheads="1"/>
          </p:cNvSpPr>
          <p:nvPr/>
        </p:nvSpPr>
        <p:spPr bwMode="auto">
          <a:xfrm>
            <a:off x="8066088" y="238125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91175" name="Text Box 74"/>
          <p:cNvSpPr txBox="1">
            <a:spLocks noChangeArrowheads="1"/>
          </p:cNvSpPr>
          <p:nvPr/>
        </p:nvSpPr>
        <p:spPr bwMode="auto">
          <a:xfrm>
            <a:off x="7686675" y="17732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91176" name="Text Box 75"/>
          <p:cNvSpPr txBox="1">
            <a:spLocks noChangeArrowheads="1"/>
          </p:cNvSpPr>
          <p:nvPr/>
        </p:nvSpPr>
        <p:spPr bwMode="auto">
          <a:xfrm>
            <a:off x="7213600" y="13414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91177" name="Text Box 76"/>
          <p:cNvSpPr txBox="1">
            <a:spLocks noChangeArrowheads="1"/>
          </p:cNvSpPr>
          <p:nvPr/>
        </p:nvSpPr>
        <p:spPr bwMode="auto">
          <a:xfrm>
            <a:off x="8112125" y="27813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91178" name="Oval 77"/>
          <p:cNvSpPr>
            <a:spLocks noChangeArrowheads="1"/>
          </p:cNvSpPr>
          <p:nvPr/>
        </p:nvSpPr>
        <p:spPr bwMode="auto">
          <a:xfrm>
            <a:off x="8459788" y="134143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 sz="1600"/>
              <a:t>19</a:t>
            </a:r>
          </a:p>
        </p:txBody>
      </p:sp>
      <p:sp>
        <p:nvSpPr>
          <p:cNvPr id="91179" name="Oval 78"/>
          <p:cNvSpPr>
            <a:spLocks noChangeArrowheads="1"/>
          </p:cNvSpPr>
          <p:nvPr/>
        </p:nvSpPr>
        <p:spPr bwMode="auto">
          <a:xfrm>
            <a:off x="2189163" y="373856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2</a:t>
            </a:r>
          </a:p>
        </p:txBody>
      </p:sp>
      <p:sp>
        <p:nvSpPr>
          <p:cNvPr id="91180" name="Oval 79"/>
          <p:cNvSpPr>
            <a:spLocks noChangeArrowheads="1"/>
          </p:cNvSpPr>
          <p:nvPr/>
        </p:nvSpPr>
        <p:spPr bwMode="auto">
          <a:xfrm>
            <a:off x="1258888" y="436721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12</a:t>
            </a:r>
          </a:p>
        </p:txBody>
      </p:sp>
      <p:sp>
        <p:nvSpPr>
          <p:cNvPr id="91181" name="Oval 80"/>
          <p:cNvSpPr>
            <a:spLocks noChangeArrowheads="1"/>
          </p:cNvSpPr>
          <p:nvPr/>
        </p:nvSpPr>
        <p:spPr bwMode="auto">
          <a:xfrm>
            <a:off x="652463" y="489585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</a:t>
            </a:r>
          </a:p>
        </p:txBody>
      </p:sp>
      <p:sp>
        <p:nvSpPr>
          <p:cNvPr id="91182" name="Oval 81"/>
          <p:cNvSpPr>
            <a:spLocks noChangeArrowheads="1"/>
          </p:cNvSpPr>
          <p:nvPr/>
        </p:nvSpPr>
        <p:spPr bwMode="auto">
          <a:xfrm>
            <a:off x="1506538" y="4895850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3</a:t>
            </a:r>
          </a:p>
        </p:txBody>
      </p:sp>
      <p:sp>
        <p:nvSpPr>
          <p:cNvPr id="91183" name="Oval 82"/>
          <p:cNvSpPr>
            <a:spLocks noChangeArrowheads="1"/>
          </p:cNvSpPr>
          <p:nvPr/>
        </p:nvSpPr>
        <p:spPr bwMode="auto">
          <a:xfrm>
            <a:off x="3132138" y="4367213"/>
            <a:ext cx="271462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46</a:t>
            </a:r>
          </a:p>
        </p:txBody>
      </p:sp>
      <p:sp>
        <p:nvSpPr>
          <p:cNvPr id="91184" name="Oval 83"/>
          <p:cNvSpPr>
            <a:spLocks noChangeArrowheads="1"/>
          </p:cNvSpPr>
          <p:nvPr/>
        </p:nvSpPr>
        <p:spPr bwMode="auto">
          <a:xfrm>
            <a:off x="3563938" y="4937125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18</a:t>
            </a:r>
          </a:p>
        </p:txBody>
      </p:sp>
      <p:sp>
        <p:nvSpPr>
          <p:cNvPr id="91185" name="Oval 84"/>
          <p:cNvSpPr>
            <a:spLocks noChangeArrowheads="1"/>
          </p:cNvSpPr>
          <p:nvPr/>
        </p:nvSpPr>
        <p:spPr bwMode="auto">
          <a:xfrm>
            <a:off x="2484438" y="4941888"/>
            <a:ext cx="271462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>
                <a:solidFill>
                  <a:srgbClr val="CC00CC"/>
                </a:solidFill>
              </a:rPr>
              <a:t>16</a:t>
            </a:r>
          </a:p>
        </p:txBody>
      </p:sp>
      <p:sp>
        <p:nvSpPr>
          <p:cNvPr id="91186" name="Oval 85"/>
          <p:cNvSpPr>
            <a:spLocks noChangeArrowheads="1"/>
          </p:cNvSpPr>
          <p:nvPr/>
        </p:nvSpPr>
        <p:spPr bwMode="auto">
          <a:xfrm>
            <a:off x="855663" y="5459413"/>
            <a:ext cx="271462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9</a:t>
            </a:r>
          </a:p>
        </p:txBody>
      </p:sp>
      <p:sp>
        <p:nvSpPr>
          <p:cNvPr id="91187" name="Oval 86"/>
          <p:cNvSpPr>
            <a:spLocks noChangeArrowheads="1"/>
          </p:cNvSpPr>
          <p:nvPr/>
        </p:nvSpPr>
        <p:spPr bwMode="auto">
          <a:xfrm>
            <a:off x="328613" y="5459413"/>
            <a:ext cx="271462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7</a:t>
            </a:r>
          </a:p>
        </p:txBody>
      </p:sp>
      <p:sp>
        <p:nvSpPr>
          <p:cNvPr id="91188" name="Line 87"/>
          <p:cNvSpPr>
            <a:spLocks noChangeShapeType="1"/>
          </p:cNvSpPr>
          <p:nvPr/>
        </p:nvSpPr>
        <p:spPr bwMode="auto">
          <a:xfrm flipV="1">
            <a:off x="1497013" y="3944938"/>
            <a:ext cx="706437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89" name="Line 88"/>
          <p:cNvSpPr>
            <a:spLocks noChangeShapeType="1"/>
          </p:cNvSpPr>
          <p:nvPr/>
        </p:nvSpPr>
        <p:spPr bwMode="auto">
          <a:xfrm>
            <a:off x="2452688" y="3944938"/>
            <a:ext cx="690562" cy="490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90" name="Line 89"/>
          <p:cNvSpPr>
            <a:spLocks noChangeShapeType="1"/>
          </p:cNvSpPr>
          <p:nvPr/>
        </p:nvSpPr>
        <p:spPr bwMode="auto">
          <a:xfrm flipH="1">
            <a:off x="925513" y="4603750"/>
            <a:ext cx="360362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91" name="Line 90"/>
          <p:cNvSpPr>
            <a:spLocks noChangeShapeType="1"/>
          </p:cNvSpPr>
          <p:nvPr/>
        </p:nvSpPr>
        <p:spPr bwMode="auto">
          <a:xfrm flipH="1" flipV="1">
            <a:off x="1492250" y="4605338"/>
            <a:ext cx="157163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92" name="Line 91"/>
          <p:cNvSpPr>
            <a:spLocks noChangeShapeType="1"/>
          </p:cNvSpPr>
          <p:nvPr/>
        </p:nvSpPr>
        <p:spPr bwMode="auto">
          <a:xfrm flipH="1">
            <a:off x="506413" y="5159375"/>
            <a:ext cx="15875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93" name="Line 92"/>
          <p:cNvSpPr>
            <a:spLocks noChangeShapeType="1"/>
          </p:cNvSpPr>
          <p:nvPr/>
        </p:nvSpPr>
        <p:spPr bwMode="auto">
          <a:xfrm flipH="1" flipV="1">
            <a:off x="831850" y="5153025"/>
            <a:ext cx="157163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94" name="Line 93"/>
          <p:cNvSpPr>
            <a:spLocks noChangeShapeType="1"/>
          </p:cNvSpPr>
          <p:nvPr/>
        </p:nvSpPr>
        <p:spPr bwMode="auto">
          <a:xfrm flipH="1" flipV="1">
            <a:off x="3371850" y="4603750"/>
            <a:ext cx="258763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95" name="Line 94"/>
          <p:cNvSpPr>
            <a:spLocks noChangeShapeType="1"/>
          </p:cNvSpPr>
          <p:nvPr/>
        </p:nvSpPr>
        <p:spPr bwMode="auto">
          <a:xfrm flipH="1">
            <a:off x="2627313" y="4638675"/>
            <a:ext cx="50958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96" name="Oval 95"/>
          <p:cNvSpPr>
            <a:spLocks noChangeArrowheads="1"/>
          </p:cNvSpPr>
          <p:nvPr/>
        </p:nvSpPr>
        <p:spPr bwMode="auto">
          <a:xfrm>
            <a:off x="1758950" y="5459413"/>
            <a:ext cx="271463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10</a:t>
            </a:r>
          </a:p>
        </p:txBody>
      </p:sp>
      <p:sp>
        <p:nvSpPr>
          <p:cNvPr id="91197" name="Oval 96"/>
          <p:cNvSpPr>
            <a:spLocks noChangeArrowheads="1"/>
          </p:cNvSpPr>
          <p:nvPr/>
        </p:nvSpPr>
        <p:spPr bwMode="auto">
          <a:xfrm>
            <a:off x="1301750" y="5459413"/>
            <a:ext cx="273050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5</a:t>
            </a:r>
          </a:p>
        </p:txBody>
      </p:sp>
      <p:sp>
        <p:nvSpPr>
          <p:cNvPr id="91198" name="Line 97"/>
          <p:cNvSpPr>
            <a:spLocks noChangeShapeType="1"/>
          </p:cNvSpPr>
          <p:nvPr/>
        </p:nvSpPr>
        <p:spPr bwMode="auto">
          <a:xfrm flipH="1">
            <a:off x="1446213" y="5159375"/>
            <a:ext cx="15875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199" name="Line 98"/>
          <p:cNvSpPr>
            <a:spLocks noChangeShapeType="1"/>
          </p:cNvSpPr>
          <p:nvPr/>
        </p:nvSpPr>
        <p:spPr bwMode="auto">
          <a:xfrm flipH="1" flipV="1">
            <a:off x="1733550" y="5153025"/>
            <a:ext cx="157163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00" name="Oval 99"/>
          <p:cNvSpPr>
            <a:spLocks noChangeArrowheads="1"/>
          </p:cNvSpPr>
          <p:nvPr/>
        </p:nvSpPr>
        <p:spPr bwMode="auto">
          <a:xfrm>
            <a:off x="2728913" y="5441950"/>
            <a:ext cx="271462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endParaRPr lang="es-ES" sz="1600"/>
          </a:p>
        </p:txBody>
      </p:sp>
      <p:sp>
        <p:nvSpPr>
          <p:cNvPr id="91201" name="Oval 100"/>
          <p:cNvSpPr>
            <a:spLocks noChangeArrowheads="1"/>
          </p:cNvSpPr>
          <p:nvPr/>
        </p:nvSpPr>
        <p:spPr bwMode="auto">
          <a:xfrm>
            <a:off x="2201863" y="5441950"/>
            <a:ext cx="271462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44</a:t>
            </a:r>
          </a:p>
        </p:txBody>
      </p:sp>
      <p:sp>
        <p:nvSpPr>
          <p:cNvPr id="91202" name="Line 101"/>
          <p:cNvSpPr>
            <a:spLocks noChangeShapeType="1"/>
          </p:cNvSpPr>
          <p:nvPr/>
        </p:nvSpPr>
        <p:spPr bwMode="auto">
          <a:xfrm flipH="1">
            <a:off x="2379663" y="5141913"/>
            <a:ext cx="157162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03" name="Line 102"/>
          <p:cNvSpPr>
            <a:spLocks noChangeShapeType="1"/>
          </p:cNvSpPr>
          <p:nvPr/>
        </p:nvSpPr>
        <p:spPr bwMode="auto">
          <a:xfrm flipH="1" flipV="1">
            <a:off x="2703513" y="5135563"/>
            <a:ext cx="15875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04" name="Oval 103"/>
          <p:cNvSpPr>
            <a:spLocks noChangeArrowheads="1"/>
          </p:cNvSpPr>
          <p:nvPr/>
        </p:nvSpPr>
        <p:spPr bwMode="auto">
          <a:xfrm>
            <a:off x="3275013" y="5441950"/>
            <a:ext cx="271462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20</a:t>
            </a:r>
          </a:p>
        </p:txBody>
      </p:sp>
      <p:sp>
        <p:nvSpPr>
          <p:cNvPr id="91205" name="Line 104"/>
          <p:cNvSpPr>
            <a:spLocks noChangeShapeType="1"/>
          </p:cNvSpPr>
          <p:nvPr/>
        </p:nvSpPr>
        <p:spPr bwMode="auto">
          <a:xfrm flipH="1">
            <a:off x="3452813" y="5141913"/>
            <a:ext cx="157162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06" name="Text Box 105"/>
          <p:cNvSpPr txBox="1">
            <a:spLocks noChangeArrowheads="1"/>
          </p:cNvSpPr>
          <p:nvPr/>
        </p:nvSpPr>
        <p:spPr bwMode="auto">
          <a:xfrm>
            <a:off x="3746500" y="46863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91207" name="Text Box 106"/>
          <p:cNvSpPr txBox="1">
            <a:spLocks noChangeArrowheads="1"/>
          </p:cNvSpPr>
          <p:nvPr/>
        </p:nvSpPr>
        <p:spPr bwMode="auto">
          <a:xfrm>
            <a:off x="3367088" y="407828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91208" name="Text Box 107"/>
          <p:cNvSpPr txBox="1">
            <a:spLocks noChangeArrowheads="1"/>
          </p:cNvSpPr>
          <p:nvPr/>
        </p:nvSpPr>
        <p:spPr bwMode="auto">
          <a:xfrm>
            <a:off x="2894013" y="364648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91209" name="Text Box 108"/>
          <p:cNvSpPr txBox="1">
            <a:spLocks noChangeArrowheads="1"/>
          </p:cNvSpPr>
          <p:nvPr/>
        </p:nvSpPr>
        <p:spPr bwMode="auto">
          <a:xfrm>
            <a:off x="3792538" y="508635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91210" name="Oval 109"/>
          <p:cNvSpPr>
            <a:spLocks noChangeArrowheads="1"/>
          </p:cNvSpPr>
          <p:nvPr/>
        </p:nvSpPr>
        <p:spPr bwMode="auto">
          <a:xfrm>
            <a:off x="4140200" y="3646488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 sz="1600"/>
              <a:t>19</a:t>
            </a:r>
          </a:p>
        </p:txBody>
      </p:sp>
      <p:sp>
        <p:nvSpPr>
          <p:cNvPr id="91211" name="Oval 110"/>
          <p:cNvSpPr>
            <a:spLocks noChangeArrowheads="1"/>
          </p:cNvSpPr>
          <p:nvPr/>
        </p:nvSpPr>
        <p:spPr bwMode="auto">
          <a:xfrm>
            <a:off x="6508750" y="3736975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2</a:t>
            </a:r>
          </a:p>
        </p:txBody>
      </p:sp>
      <p:sp>
        <p:nvSpPr>
          <p:cNvPr id="91212" name="Oval 111"/>
          <p:cNvSpPr>
            <a:spLocks noChangeArrowheads="1"/>
          </p:cNvSpPr>
          <p:nvPr/>
        </p:nvSpPr>
        <p:spPr bwMode="auto">
          <a:xfrm>
            <a:off x="5578475" y="4365625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12</a:t>
            </a:r>
          </a:p>
        </p:txBody>
      </p:sp>
      <p:sp>
        <p:nvSpPr>
          <p:cNvPr id="91213" name="Oval 112"/>
          <p:cNvSpPr>
            <a:spLocks noChangeArrowheads="1"/>
          </p:cNvSpPr>
          <p:nvPr/>
        </p:nvSpPr>
        <p:spPr bwMode="auto">
          <a:xfrm>
            <a:off x="4972050" y="489426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</a:t>
            </a:r>
          </a:p>
        </p:txBody>
      </p:sp>
      <p:sp>
        <p:nvSpPr>
          <p:cNvPr id="91214" name="Oval 113"/>
          <p:cNvSpPr>
            <a:spLocks noChangeArrowheads="1"/>
          </p:cNvSpPr>
          <p:nvPr/>
        </p:nvSpPr>
        <p:spPr bwMode="auto">
          <a:xfrm>
            <a:off x="5826125" y="4894263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3</a:t>
            </a:r>
          </a:p>
        </p:txBody>
      </p:sp>
      <p:sp>
        <p:nvSpPr>
          <p:cNvPr id="91215" name="Oval 114"/>
          <p:cNvSpPr>
            <a:spLocks noChangeArrowheads="1"/>
          </p:cNvSpPr>
          <p:nvPr/>
        </p:nvSpPr>
        <p:spPr bwMode="auto">
          <a:xfrm>
            <a:off x="7451725" y="4365625"/>
            <a:ext cx="271463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46</a:t>
            </a:r>
          </a:p>
        </p:txBody>
      </p:sp>
      <p:sp>
        <p:nvSpPr>
          <p:cNvPr id="91216" name="Oval 115"/>
          <p:cNvSpPr>
            <a:spLocks noChangeArrowheads="1"/>
          </p:cNvSpPr>
          <p:nvPr/>
        </p:nvSpPr>
        <p:spPr bwMode="auto">
          <a:xfrm>
            <a:off x="7883525" y="4935538"/>
            <a:ext cx="273050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18</a:t>
            </a:r>
          </a:p>
        </p:txBody>
      </p:sp>
      <p:sp>
        <p:nvSpPr>
          <p:cNvPr id="91217" name="Oval 116"/>
          <p:cNvSpPr>
            <a:spLocks noChangeArrowheads="1"/>
          </p:cNvSpPr>
          <p:nvPr/>
        </p:nvSpPr>
        <p:spPr bwMode="auto">
          <a:xfrm>
            <a:off x="6804025" y="4940300"/>
            <a:ext cx="271463" cy="279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200"/>
              <a:t> 16</a:t>
            </a:r>
          </a:p>
        </p:txBody>
      </p:sp>
      <p:sp>
        <p:nvSpPr>
          <p:cNvPr id="91218" name="Oval 117"/>
          <p:cNvSpPr>
            <a:spLocks noChangeArrowheads="1"/>
          </p:cNvSpPr>
          <p:nvPr/>
        </p:nvSpPr>
        <p:spPr bwMode="auto">
          <a:xfrm>
            <a:off x="5175250" y="5457825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9</a:t>
            </a:r>
          </a:p>
        </p:txBody>
      </p:sp>
      <p:sp>
        <p:nvSpPr>
          <p:cNvPr id="91219" name="Oval 118"/>
          <p:cNvSpPr>
            <a:spLocks noChangeArrowheads="1"/>
          </p:cNvSpPr>
          <p:nvPr/>
        </p:nvSpPr>
        <p:spPr bwMode="auto">
          <a:xfrm>
            <a:off x="4648200" y="5457825"/>
            <a:ext cx="271463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7</a:t>
            </a:r>
          </a:p>
        </p:txBody>
      </p:sp>
      <p:sp>
        <p:nvSpPr>
          <p:cNvPr id="91220" name="Line 119"/>
          <p:cNvSpPr>
            <a:spLocks noChangeShapeType="1"/>
          </p:cNvSpPr>
          <p:nvPr/>
        </p:nvSpPr>
        <p:spPr bwMode="auto">
          <a:xfrm flipV="1">
            <a:off x="5816600" y="3943350"/>
            <a:ext cx="706438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21" name="Line 120"/>
          <p:cNvSpPr>
            <a:spLocks noChangeShapeType="1"/>
          </p:cNvSpPr>
          <p:nvPr/>
        </p:nvSpPr>
        <p:spPr bwMode="auto">
          <a:xfrm>
            <a:off x="6772275" y="3943350"/>
            <a:ext cx="690563" cy="490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22" name="Line 121"/>
          <p:cNvSpPr>
            <a:spLocks noChangeShapeType="1"/>
          </p:cNvSpPr>
          <p:nvPr/>
        </p:nvSpPr>
        <p:spPr bwMode="auto">
          <a:xfrm flipH="1">
            <a:off x="5245100" y="4602163"/>
            <a:ext cx="360363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23" name="Line 122"/>
          <p:cNvSpPr>
            <a:spLocks noChangeShapeType="1"/>
          </p:cNvSpPr>
          <p:nvPr/>
        </p:nvSpPr>
        <p:spPr bwMode="auto">
          <a:xfrm flipH="1" flipV="1">
            <a:off x="5811838" y="4603750"/>
            <a:ext cx="157162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24" name="Line 123"/>
          <p:cNvSpPr>
            <a:spLocks noChangeShapeType="1"/>
          </p:cNvSpPr>
          <p:nvPr/>
        </p:nvSpPr>
        <p:spPr bwMode="auto">
          <a:xfrm flipH="1">
            <a:off x="4826000" y="5157788"/>
            <a:ext cx="15875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25" name="Line 124"/>
          <p:cNvSpPr>
            <a:spLocks noChangeShapeType="1"/>
          </p:cNvSpPr>
          <p:nvPr/>
        </p:nvSpPr>
        <p:spPr bwMode="auto">
          <a:xfrm flipH="1" flipV="1">
            <a:off x="5151438" y="5151438"/>
            <a:ext cx="157162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26" name="Line 125"/>
          <p:cNvSpPr>
            <a:spLocks noChangeShapeType="1"/>
          </p:cNvSpPr>
          <p:nvPr/>
        </p:nvSpPr>
        <p:spPr bwMode="auto">
          <a:xfrm flipH="1" flipV="1">
            <a:off x="7691438" y="4602163"/>
            <a:ext cx="258762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27" name="Line 126"/>
          <p:cNvSpPr>
            <a:spLocks noChangeShapeType="1"/>
          </p:cNvSpPr>
          <p:nvPr/>
        </p:nvSpPr>
        <p:spPr bwMode="auto">
          <a:xfrm flipH="1">
            <a:off x="6946900" y="4637088"/>
            <a:ext cx="509588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28" name="Oval 127"/>
          <p:cNvSpPr>
            <a:spLocks noChangeArrowheads="1"/>
          </p:cNvSpPr>
          <p:nvPr/>
        </p:nvSpPr>
        <p:spPr bwMode="auto">
          <a:xfrm>
            <a:off x="6078538" y="5457825"/>
            <a:ext cx="271462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10</a:t>
            </a:r>
          </a:p>
        </p:txBody>
      </p:sp>
      <p:sp>
        <p:nvSpPr>
          <p:cNvPr id="91229" name="Oval 128"/>
          <p:cNvSpPr>
            <a:spLocks noChangeArrowheads="1"/>
          </p:cNvSpPr>
          <p:nvPr/>
        </p:nvSpPr>
        <p:spPr bwMode="auto">
          <a:xfrm>
            <a:off x="5621338" y="5457825"/>
            <a:ext cx="273050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5</a:t>
            </a:r>
          </a:p>
        </p:txBody>
      </p:sp>
      <p:sp>
        <p:nvSpPr>
          <p:cNvPr id="91230" name="Line 129"/>
          <p:cNvSpPr>
            <a:spLocks noChangeShapeType="1"/>
          </p:cNvSpPr>
          <p:nvPr/>
        </p:nvSpPr>
        <p:spPr bwMode="auto">
          <a:xfrm flipH="1">
            <a:off x="5765800" y="5157788"/>
            <a:ext cx="158750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31" name="Line 130"/>
          <p:cNvSpPr>
            <a:spLocks noChangeShapeType="1"/>
          </p:cNvSpPr>
          <p:nvPr/>
        </p:nvSpPr>
        <p:spPr bwMode="auto">
          <a:xfrm flipH="1" flipV="1">
            <a:off x="6053138" y="5151438"/>
            <a:ext cx="157162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32" name="Oval 131"/>
          <p:cNvSpPr>
            <a:spLocks noChangeArrowheads="1"/>
          </p:cNvSpPr>
          <p:nvPr/>
        </p:nvSpPr>
        <p:spPr bwMode="auto">
          <a:xfrm>
            <a:off x="7048500" y="5440363"/>
            <a:ext cx="271463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>
                <a:solidFill>
                  <a:srgbClr val="CC00CC"/>
                </a:solidFill>
              </a:rPr>
              <a:t>19</a:t>
            </a:r>
          </a:p>
        </p:txBody>
      </p:sp>
      <p:sp>
        <p:nvSpPr>
          <p:cNvPr id="91233" name="Oval 132"/>
          <p:cNvSpPr>
            <a:spLocks noChangeArrowheads="1"/>
          </p:cNvSpPr>
          <p:nvPr/>
        </p:nvSpPr>
        <p:spPr bwMode="auto">
          <a:xfrm>
            <a:off x="6516688" y="5445125"/>
            <a:ext cx="271462" cy="2746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44</a:t>
            </a:r>
          </a:p>
        </p:txBody>
      </p:sp>
      <p:sp>
        <p:nvSpPr>
          <p:cNvPr id="91234" name="Line 133"/>
          <p:cNvSpPr>
            <a:spLocks noChangeShapeType="1"/>
          </p:cNvSpPr>
          <p:nvPr/>
        </p:nvSpPr>
        <p:spPr bwMode="auto">
          <a:xfrm flipH="1">
            <a:off x="6699250" y="5140325"/>
            <a:ext cx="157163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35" name="Line 134"/>
          <p:cNvSpPr>
            <a:spLocks noChangeShapeType="1"/>
          </p:cNvSpPr>
          <p:nvPr/>
        </p:nvSpPr>
        <p:spPr bwMode="auto">
          <a:xfrm flipH="1" flipV="1">
            <a:off x="7023100" y="5133975"/>
            <a:ext cx="158750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36" name="Oval 135"/>
          <p:cNvSpPr>
            <a:spLocks noChangeArrowheads="1"/>
          </p:cNvSpPr>
          <p:nvPr/>
        </p:nvSpPr>
        <p:spPr bwMode="auto">
          <a:xfrm>
            <a:off x="7594600" y="5440363"/>
            <a:ext cx="271463" cy="2746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" sz="1600"/>
              <a:t>20</a:t>
            </a:r>
          </a:p>
        </p:txBody>
      </p:sp>
      <p:sp>
        <p:nvSpPr>
          <p:cNvPr id="91237" name="Line 136"/>
          <p:cNvSpPr>
            <a:spLocks noChangeShapeType="1"/>
          </p:cNvSpPr>
          <p:nvPr/>
        </p:nvSpPr>
        <p:spPr bwMode="auto">
          <a:xfrm flipH="1">
            <a:off x="7772400" y="5140325"/>
            <a:ext cx="157163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1238" name="Text Box 137"/>
          <p:cNvSpPr txBox="1">
            <a:spLocks noChangeArrowheads="1"/>
          </p:cNvSpPr>
          <p:nvPr/>
        </p:nvSpPr>
        <p:spPr bwMode="auto">
          <a:xfrm>
            <a:off x="8066088" y="4684713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91239" name="Text Box 138"/>
          <p:cNvSpPr txBox="1">
            <a:spLocks noChangeArrowheads="1"/>
          </p:cNvSpPr>
          <p:nvPr/>
        </p:nvSpPr>
        <p:spPr bwMode="auto">
          <a:xfrm>
            <a:off x="7686675" y="40767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91240" name="Text Box 139"/>
          <p:cNvSpPr txBox="1">
            <a:spLocks noChangeArrowheads="1"/>
          </p:cNvSpPr>
          <p:nvPr/>
        </p:nvSpPr>
        <p:spPr bwMode="auto">
          <a:xfrm>
            <a:off x="7213600" y="36449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91241" name="Text Box 140"/>
          <p:cNvSpPr txBox="1">
            <a:spLocks noChangeArrowheads="1"/>
          </p:cNvSpPr>
          <p:nvPr/>
        </p:nvSpPr>
        <p:spPr bwMode="auto">
          <a:xfrm>
            <a:off x="8112125" y="5084763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91242" name="Oval 141"/>
          <p:cNvSpPr>
            <a:spLocks noChangeArrowheads="1"/>
          </p:cNvSpPr>
          <p:nvPr/>
        </p:nvSpPr>
        <p:spPr bwMode="auto">
          <a:xfrm>
            <a:off x="6588125" y="6165850"/>
            <a:ext cx="288925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/>
            <a:r>
              <a:rPr lang="es-ES_tradnl" sz="1600"/>
              <a:t>19</a:t>
            </a:r>
          </a:p>
        </p:txBody>
      </p:sp>
      <p:sp>
        <p:nvSpPr>
          <p:cNvPr id="91243" name="Line 142"/>
          <p:cNvSpPr>
            <a:spLocks noChangeShapeType="1"/>
          </p:cNvSpPr>
          <p:nvPr/>
        </p:nvSpPr>
        <p:spPr bwMode="auto">
          <a:xfrm>
            <a:off x="4500563" y="1196975"/>
            <a:ext cx="0" cy="525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1244" name="Line 143"/>
          <p:cNvSpPr>
            <a:spLocks noChangeShapeType="1"/>
          </p:cNvSpPr>
          <p:nvPr/>
        </p:nvSpPr>
        <p:spPr bwMode="auto">
          <a:xfrm>
            <a:off x="250825" y="3573463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1245" name="Line 144"/>
          <p:cNvSpPr>
            <a:spLocks noChangeShapeType="1"/>
          </p:cNvSpPr>
          <p:nvPr/>
        </p:nvSpPr>
        <p:spPr bwMode="auto">
          <a:xfrm flipV="1">
            <a:off x="6781800" y="5715000"/>
            <a:ext cx="38100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93187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93188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E59AF6E-F9A1-4538-9305-EB2824493DE2}" type="slidenum">
              <a:rPr lang="es-ES_tradnl"/>
              <a:pPr/>
              <a:t>42</a:t>
            </a:fld>
            <a:endParaRPr lang="es-ES_tradnl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borra en un minmaxheap?</a:t>
            </a:r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00188"/>
            <a:ext cx="5003800" cy="452596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400" b="1" smtClean="0"/>
              <a:t>Algoritmo</a:t>
            </a:r>
            <a:r>
              <a:rPr lang="es-ES" sz="1400" smtClean="0"/>
              <a:t>: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Guardamos la raíz  como resultado para retornar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s-ES" sz="140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Separamos el último elemento (ultimo) (pasamos de un vector de n elementos a n-1 elementos)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s-ES" sz="140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Mientras el elemento vacío tiene hijos: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endParaRPr lang="es-ES" sz="1400" smtClean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Buscamos el elemento mínimo (elmin) entre los hijos y los nietos. 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Si el último&lt;elmin,</a:t>
            </a:r>
          </a:p>
          <a:p>
            <a:pPr marL="1371600" lvl="2" indent="-457200">
              <a:lnSpc>
                <a:spcPct val="80000"/>
              </a:lnSpc>
            </a:pPr>
            <a:r>
              <a:rPr lang="es-ES" sz="1400" smtClean="0"/>
              <a:t>Movemos el ultimo elemento a la posición vacía, fin del borrado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endParaRPr lang="es-ES" sz="1400" smtClean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Sino, el elmin sube a la posición vacía 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Si elmin era hijo del vacio, significa que no tiene nietos (min), salir del bucle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400" smtClean="0"/>
              <a:t>Sino, comprobar que </a:t>
            </a:r>
          </a:p>
          <a:p>
            <a:pPr marL="1371600" lvl="2" indent="-457200">
              <a:lnSpc>
                <a:spcPct val="80000"/>
              </a:lnSpc>
            </a:pPr>
            <a:r>
              <a:rPr lang="es-ES" sz="1400" smtClean="0"/>
              <a:t>padre (elmin) &lt;ultimo, Sino intercambiarlos.</a:t>
            </a:r>
          </a:p>
          <a:p>
            <a:pPr marL="609600" indent="-609600">
              <a:lnSpc>
                <a:spcPct val="80000"/>
              </a:lnSpc>
            </a:pPr>
            <a:endParaRPr lang="es-ES" sz="1400" smtClean="0"/>
          </a:p>
        </p:txBody>
      </p:sp>
      <p:grpSp>
        <p:nvGrpSpPr>
          <p:cNvPr id="93191" name="Group 4"/>
          <p:cNvGrpSpPr>
            <a:grpSpLocks/>
          </p:cNvGrpSpPr>
          <p:nvPr/>
        </p:nvGrpSpPr>
        <p:grpSpPr bwMode="auto">
          <a:xfrm>
            <a:off x="5003800" y="2081213"/>
            <a:ext cx="3744913" cy="1995487"/>
            <a:chOff x="3515" y="935"/>
            <a:chExt cx="1996" cy="907"/>
          </a:xfrm>
        </p:grpSpPr>
        <p:sp>
          <p:nvSpPr>
            <p:cNvPr id="93197" name="Oval 5"/>
            <p:cNvSpPr>
              <a:spLocks noChangeArrowheads="1"/>
            </p:cNvSpPr>
            <p:nvPr/>
          </p:nvSpPr>
          <p:spPr bwMode="auto">
            <a:xfrm>
              <a:off x="4507" y="935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</a:t>
              </a:r>
            </a:p>
          </p:txBody>
        </p:sp>
        <p:sp>
          <p:nvSpPr>
            <p:cNvPr id="93198" name="Oval 6"/>
            <p:cNvSpPr>
              <a:spLocks noChangeArrowheads="1"/>
            </p:cNvSpPr>
            <p:nvPr/>
          </p:nvSpPr>
          <p:spPr bwMode="auto">
            <a:xfrm>
              <a:off x="4011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12</a:t>
              </a:r>
            </a:p>
          </p:txBody>
        </p:sp>
        <p:sp>
          <p:nvSpPr>
            <p:cNvPr id="93199" name="Oval 7"/>
            <p:cNvSpPr>
              <a:spLocks noChangeArrowheads="1"/>
            </p:cNvSpPr>
            <p:nvPr/>
          </p:nvSpPr>
          <p:spPr bwMode="auto">
            <a:xfrm>
              <a:off x="3688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</a:t>
              </a:r>
            </a:p>
          </p:txBody>
        </p:sp>
        <p:sp>
          <p:nvSpPr>
            <p:cNvPr id="93200" name="Oval 8"/>
            <p:cNvSpPr>
              <a:spLocks noChangeArrowheads="1"/>
            </p:cNvSpPr>
            <p:nvPr/>
          </p:nvSpPr>
          <p:spPr bwMode="auto">
            <a:xfrm>
              <a:off x="4143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93201" name="Oval 9"/>
            <p:cNvSpPr>
              <a:spLocks noChangeArrowheads="1"/>
            </p:cNvSpPr>
            <p:nvPr/>
          </p:nvSpPr>
          <p:spPr bwMode="auto">
            <a:xfrm>
              <a:off x="5009" y="122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46</a:t>
              </a:r>
            </a:p>
          </p:txBody>
        </p:sp>
        <p:sp>
          <p:nvSpPr>
            <p:cNvPr id="93202" name="Oval 10"/>
            <p:cNvSpPr>
              <a:spLocks noChangeArrowheads="1"/>
            </p:cNvSpPr>
            <p:nvPr/>
          </p:nvSpPr>
          <p:spPr bwMode="auto">
            <a:xfrm>
              <a:off x="5239" y="1480"/>
              <a:ext cx="146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18</a:t>
              </a:r>
            </a:p>
          </p:txBody>
        </p:sp>
        <p:sp>
          <p:nvSpPr>
            <p:cNvPr id="93203" name="Oval 11"/>
            <p:cNvSpPr>
              <a:spLocks noChangeArrowheads="1"/>
            </p:cNvSpPr>
            <p:nvPr/>
          </p:nvSpPr>
          <p:spPr bwMode="auto">
            <a:xfrm>
              <a:off x="4664" y="1461"/>
              <a:ext cx="145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200"/>
                <a:t>2</a:t>
              </a:r>
            </a:p>
          </p:txBody>
        </p:sp>
        <p:sp>
          <p:nvSpPr>
            <p:cNvPr id="93204" name="Oval 12"/>
            <p:cNvSpPr>
              <a:spLocks noChangeArrowheads="1"/>
            </p:cNvSpPr>
            <p:nvPr/>
          </p:nvSpPr>
          <p:spPr bwMode="auto">
            <a:xfrm>
              <a:off x="3796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9</a:t>
              </a:r>
            </a:p>
          </p:txBody>
        </p:sp>
        <p:sp>
          <p:nvSpPr>
            <p:cNvPr id="93205" name="Oval 13"/>
            <p:cNvSpPr>
              <a:spLocks noChangeArrowheads="1"/>
            </p:cNvSpPr>
            <p:nvPr/>
          </p:nvSpPr>
          <p:spPr bwMode="auto">
            <a:xfrm>
              <a:off x="3515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7</a:t>
              </a:r>
            </a:p>
          </p:txBody>
        </p:sp>
        <p:sp>
          <p:nvSpPr>
            <p:cNvPr id="93206" name="Line 14"/>
            <p:cNvSpPr>
              <a:spLocks noChangeShapeType="1"/>
            </p:cNvSpPr>
            <p:nvPr/>
          </p:nvSpPr>
          <p:spPr bwMode="auto">
            <a:xfrm flipV="1">
              <a:off x="4138" y="1029"/>
              <a:ext cx="376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07" name="Line 15"/>
            <p:cNvSpPr>
              <a:spLocks noChangeShapeType="1"/>
            </p:cNvSpPr>
            <p:nvPr/>
          </p:nvSpPr>
          <p:spPr bwMode="auto">
            <a:xfrm>
              <a:off x="4647" y="1029"/>
              <a:ext cx="368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08" name="Line 16"/>
            <p:cNvSpPr>
              <a:spLocks noChangeShapeType="1"/>
            </p:cNvSpPr>
            <p:nvPr/>
          </p:nvSpPr>
          <p:spPr bwMode="auto">
            <a:xfrm flipH="1">
              <a:off x="3833" y="1328"/>
              <a:ext cx="19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09" name="Line 17"/>
            <p:cNvSpPr>
              <a:spLocks noChangeShapeType="1"/>
            </p:cNvSpPr>
            <p:nvPr/>
          </p:nvSpPr>
          <p:spPr bwMode="auto">
            <a:xfrm flipH="1" flipV="1">
              <a:off x="4135" y="1329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10" name="Line 18"/>
            <p:cNvSpPr>
              <a:spLocks noChangeShapeType="1"/>
            </p:cNvSpPr>
            <p:nvPr/>
          </p:nvSpPr>
          <p:spPr bwMode="auto">
            <a:xfrm flipH="1">
              <a:off x="3610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11" name="Line 19"/>
            <p:cNvSpPr>
              <a:spLocks noChangeShapeType="1"/>
            </p:cNvSpPr>
            <p:nvPr/>
          </p:nvSpPr>
          <p:spPr bwMode="auto">
            <a:xfrm flipH="1" flipV="1">
              <a:off x="3783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12" name="Line 20"/>
            <p:cNvSpPr>
              <a:spLocks noChangeShapeType="1"/>
            </p:cNvSpPr>
            <p:nvPr/>
          </p:nvSpPr>
          <p:spPr bwMode="auto">
            <a:xfrm flipH="1" flipV="1">
              <a:off x="5137" y="1328"/>
              <a:ext cx="138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13" name="Line 21"/>
            <p:cNvSpPr>
              <a:spLocks noChangeShapeType="1"/>
            </p:cNvSpPr>
            <p:nvPr/>
          </p:nvSpPr>
          <p:spPr bwMode="auto">
            <a:xfrm flipH="1">
              <a:off x="4740" y="1344"/>
              <a:ext cx="2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14" name="Oval 22"/>
            <p:cNvSpPr>
              <a:spLocks noChangeArrowheads="1"/>
            </p:cNvSpPr>
            <p:nvPr/>
          </p:nvSpPr>
          <p:spPr bwMode="auto">
            <a:xfrm>
              <a:off x="4277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10</a:t>
              </a:r>
            </a:p>
          </p:txBody>
        </p:sp>
        <p:sp>
          <p:nvSpPr>
            <p:cNvPr id="93215" name="Oval 23"/>
            <p:cNvSpPr>
              <a:spLocks noChangeArrowheads="1"/>
            </p:cNvSpPr>
            <p:nvPr/>
          </p:nvSpPr>
          <p:spPr bwMode="auto">
            <a:xfrm>
              <a:off x="4034" y="1717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5</a:t>
              </a:r>
            </a:p>
          </p:txBody>
        </p:sp>
        <p:sp>
          <p:nvSpPr>
            <p:cNvPr id="93216" name="Line 24"/>
            <p:cNvSpPr>
              <a:spLocks noChangeShapeType="1"/>
            </p:cNvSpPr>
            <p:nvPr/>
          </p:nvSpPr>
          <p:spPr bwMode="auto">
            <a:xfrm flipH="1">
              <a:off x="4111" y="1581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17" name="Line 25"/>
            <p:cNvSpPr>
              <a:spLocks noChangeShapeType="1"/>
            </p:cNvSpPr>
            <p:nvPr/>
          </p:nvSpPr>
          <p:spPr bwMode="auto">
            <a:xfrm flipH="1" flipV="1">
              <a:off x="4264" y="1578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18" name="Oval 26"/>
            <p:cNvSpPr>
              <a:spLocks noChangeArrowheads="1"/>
            </p:cNvSpPr>
            <p:nvPr/>
          </p:nvSpPr>
          <p:spPr bwMode="auto">
            <a:xfrm>
              <a:off x="4794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16</a:t>
              </a:r>
            </a:p>
          </p:txBody>
        </p:sp>
        <p:sp>
          <p:nvSpPr>
            <p:cNvPr id="93219" name="Oval 27"/>
            <p:cNvSpPr>
              <a:spLocks noChangeArrowheads="1"/>
            </p:cNvSpPr>
            <p:nvPr/>
          </p:nvSpPr>
          <p:spPr bwMode="auto">
            <a:xfrm>
              <a:off x="4513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3</a:t>
              </a:r>
            </a:p>
          </p:txBody>
        </p:sp>
        <p:sp>
          <p:nvSpPr>
            <p:cNvPr id="93220" name="Line 28"/>
            <p:cNvSpPr>
              <a:spLocks noChangeShapeType="1"/>
            </p:cNvSpPr>
            <p:nvPr/>
          </p:nvSpPr>
          <p:spPr bwMode="auto">
            <a:xfrm flipH="1">
              <a:off x="4608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21" name="Line 29"/>
            <p:cNvSpPr>
              <a:spLocks noChangeShapeType="1"/>
            </p:cNvSpPr>
            <p:nvPr/>
          </p:nvSpPr>
          <p:spPr bwMode="auto">
            <a:xfrm flipH="1" flipV="1">
              <a:off x="4781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22" name="Oval 30"/>
            <p:cNvSpPr>
              <a:spLocks noChangeArrowheads="1"/>
            </p:cNvSpPr>
            <p:nvPr/>
          </p:nvSpPr>
          <p:spPr bwMode="auto">
            <a:xfrm>
              <a:off x="5366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44</a:t>
              </a:r>
            </a:p>
          </p:txBody>
        </p:sp>
        <p:sp>
          <p:nvSpPr>
            <p:cNvPr id="93223" name="Oval 31"/>
            <p:cNvSpPr>
              <a:spLocks noChangeArrowheads="1"/>
            </p:cNvSpPr>
            <p:nvPr/>
          </p:nvSpPr>
          <p:spPr bwMode="auto">
            <a:xfrm>
              <a:off x="5085" y="1709"/>
              <a:ext cx="145" cy="1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600"/>
                <a:t>20</a:t>
              </a:r>
            </a:p>
          </p:txBody>
        </p:sp>
        <p:sp>
          <p:nvSpPr>
            <p:cNvPr id="93224" name="Line 32"/>
            <p:cNvSpPr>
              <a:spLocks noChangeShapeType="1"/>
            </p:cNvSpPr>
            <p:nvPr/>
          </p:nvSpPr>
          <p:spPr bwMode="auto">
            <a:xfrm flipH="1">
              <a:off x="5180" y="1573"/>
              <a:ext cx="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25" name="Line 33"/>
            <p:cNvSpPr>
              <a:spLocks noChangeShapeType="1"/>
            </p:cNvSpPr>
            <p:nvPr/>
          </p:nvSpPr>
          <p:spPr bwMode="auto">
            <a:xfrm flipH="1" flipV="1">
              <a:off x="5353" y="1570"/>
              <a:ext cx="84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93192" name="Text Box 34"/>
          <p:cNvSpPr txBox="1">
            <a:spLocks noChangeArrowheads="1"/>
          </p:cNvSpPr>
          <p:nvPr/>
        </p:nvSpPr>
        <p:spPr bwMode="auto">
          <a:xfrm>
            <a:off x="8421688" y="302895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93193" name="Text Box 35"/>
          <p:cNvSpPr txBox="1">
            <a:spLocks noChangeArrowheads="1"/>
          </p:cNvSpPr>
          <p:nvPr/>
        </p:nvSpPr>
        <p:spPr bwMode="auto">
          <a:xfrm>
            <a:off x="8042275" y="24209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93194" name="Text Box 36"/>
          <p:cNvSpPr txBox="1">
            <a:spLocks noChangeArrowheads="1"/>
          </p:cNvSpPr>
          <p:nvPr/>
        </p:nvSpPr>
        <p:spPr bwMode="auto">
          <a:xfrm>
            <a:off x="7569200" y="19891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min</a:t>
            </a:r>
          </a:p>
        </p:txBody>
      </p:sp>
      <p:sp>
        <p:nvSpPr>
          <p:cNvPr id="93195" name="Text Box 37"/>
          <p:cNvSpPr txBox="1">
            <a:spLocks noChangeArrowheads="1"/>
          </p:cNvSpPr>
          <p:nvPr/>
        </p:nvSpPr>
        <p:spPr bwMode="auto">
          <a:xfrm>
            <a:off x="8467725" y="34290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lang="es-ES_tradnl"/>
              <a:t>max</a:t>
            </a:r>
          </a:p>
        </p:txBody>
      </p:sp>
      <p:sp>
        <p:nvSpPr>
          <p:cNvPr id="93196" name="Rectangle 38"/>
          <p:cNvSpPr>
            <a:spLocks noChangeArrowheads="1"/>
          </p:cNvSpPr>
          <p:nvPr/>
        </p:nvSpPr>
        <p:spPr bwMode="auto">
          <a:xfrm>
            <a:off x="4859338" y="4786313"/>
            <a:ext cx="3995737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1400">
                <a:solidFill>
                  <a:schemeClr val="accent2"/>
                </a:solidFill>
              </a:rPr>
              <a:t>Ejercicio: “dibujar” la inserción del elemento 30.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s-ES" sz="140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sz="1400">
                <a:solidFill>
                  <a:schemeClr val="accent2"/>
                </a:solidFill>
              </a:rPr>
              <a:t>Mostrar que el borrado en un minmaxheap tiene complejidad O(log n)</a:t>
            </a:r>
            <a:endParaRPr lang="es-ES" sz="160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s-ES"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95235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95236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02F7F67-9A00-4E01-817F-F2B9475F9ACB}" type="slidenum">
              <a:rPr lang="es-ES_tradnl"/>
              <a:pPr/>
              <a:t>43</a:t>
            </a:fld>
            <a:endParaRPr lang="es-ES_tradnl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borra en un minmaxheap?</a:t>
            </a:r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60475"/>
            <a:ext cx="3708400" cy="452596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200" b="1" smtClean="0"/>
              <a:t>Algoritmo</a:t>
            </a:r>
            <a:r>
              <a:rPr lang="es-ES" sz="1200" smtClean="0"/>
              <a:t>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s-ES" sz="120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Guardamos la raíz  como resultado para retornar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s-ES" sz="120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Separamos el último elemento (ultimo) (pasamos de un vector de n elementos a n-1 elementos)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s-ES" sz="120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Mientras el elemento vacío tiene hijos: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Buscamos el elemento mínimo (elmin) entre los hijos y los nietos. 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endParaRPr lang="es-ES" sz="1200" smtClean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Si el último&lt;elmin,</a:t>
            </a:r>
          </a:p>
          <a:p>
            <a:pPr marL="1371600" lvl="2" indent="-457200">
              <a:lnSpc>
                <a:spcPct val="80000"/>
              </a:lnSpc>
              <a:buFontTx/>
              <a:buNone/>
            </a:pPr>
            <a:r>
              <a:rPr lang="es-ES" sz="1200" smtClean="0"/>
              <a:t>      Movemos el ultimo elemento a la posición vacía, fin del borrado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Sino, el elmin sube a la posición vacía 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endParaRPr lang="es-ES" sz="1200" smtClean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Si elmin era hijo del vacio, significa que no tiene nietos (min), salir del bucle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endParaRPr lang="es-ES" sz="1200" smtClean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200" smtClean="0"/>
              <a:t>Sino, comprobar que </a:t>
            </a:r>
          </a:p>
          <a:p>
            <a:pPr marL="1371600" lvl="2" indent="-457200">
              <a:lnSpc>
                <a:spcPct val="80000"/>
              </a:lnSpc>
            </a:pPr>
            <a:r>
              <a:rPr lang="es-ES" sz="1200" smtClean="0"/>
              <a:t>padre (elmin) &lt;ultimo, Sino intercambiarlos.</a:t>
            </a:r>
          </a:p>
          <a:p>
            <a:pPr marL="609600" indent="-609600">
              <a:lnSpc>
                <a:spcPct val="80000"/>
              </a:lnSpc>
            </a:pPr>
            <a:endParaRPr lang="es-ES" sz="1200" smtClean="0"/>
          </a:p>
        </p:txBody>
      </p:sp>
      <p:sp>
        <p:nvSpPr>
          <p:cNvPr id="95239" name="Rectangle 38"/>
          <p:cNvSpPr>
            <a:spLocks noChangeArrowheads="1"/>
          </p:cNvSpPr>
          <p:nvPr/>
        </p:nvSpPr>
        <p:spPr bwMode="auto">
          <a:xfrm>
            <a:off x="3779838" y="1125538"/>
            <a:ext cx="5003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def borrado(self):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resultado=cont[1]</a:t>
            </a:r>
            <a:endParaRPr lang="en-US" sz="1200" b="1" i="1">
              <a:solidFill>
                <a:srgbClr val="6666FF"/>
              </a:solidFill>
            </a:endParaRPr>
          </a:p>
          <a:p>
            <a:pPr marL="609600" indent="-609600">
              <a:spcBef>
                <a:spcPct val="20000"/>
              </a:spcBef>
            </a:pPr>
            <a:r>
              <a:rPr lang="en-US" sz="1200" b="1" i="1">
                <a:solidFill>
                  <a:srgbClr val="6666FF"/>
                </a:solidFill>
              </a:rPr>
              <a:t>	</a:t>
            </a:r>
            <a:r>
              <a:rPr lang="es-ES" sz="1200" b="1" i="1">
                <a:solidFill>
                  <a:srgbClr val="6666FF"/>
                </a:solidFill>
              </a:rPr>
              <a:t>ultimo=cont[numero]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numero -= 1</a:t>
            </a:r>
            <a:r>
              <a:rPr lang="en-US" sz="1200" b="1" i="1">
                <a:solidFill>
                  <a:srgbClr val="6666FF"/>
                </a:solidFill>
              </a:rPr>
              <a:t> </a:t>
            </a:r>
          </a:p>
          <a:p>
            <a:pPr marL="609600" indent="-609600">
              <a:spcBef>
                <a:spcPct val="20000"/>
              </a:spcBef>
            </a:pPr>
            <a:r>
              <a:rPr lang="en-US" sz="1200" b="1" i="1">
                <a:solidFill>
                  <a:srgbClr val="6666FF"/>
                </a:solidFill>
              </a:rPr>
              <a:t>	</a:t>
            </a:r>
            <a:r>
              <a:rPr lang="es-ES" sz="1200" b="1" i="1">
                <a:solidFill>
                  <a:srgbClr val="6666FF"/>
                </a:solidFill>
              </a:rPr>
              <a:t>vacio=1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while(vacio&lt;=numero/2): # vacio tiene hijos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	elmin=minhijonieto(vacio)</a:t>
            </a:r>
            <a:r>
              <a:rPr lang="en-US" sz="1200" b="1" i="1">
                <a:solidFill>
                  <a:srgbClr val="6666FF"/>
                </a:solidFill>
              </a:rPr>
              <a:t> </a:t>
            </a:r>
          </a:p>
          <a:p>
            <a:pPr marL="609600" indent="-609600">
              <a:spcBef>
                <a:spcPct val="20000"/>
              </a:spcBef>
            </a:pPr>
            <a:r>
              <a:rPr lang="en-US" sz="1200" b="1" i="1">
                <a:solidFill>
                  <a:srgbClr val="6666FF"/>
                </a:solidFill>
              </a:rPr>
              <a:t>		</a:t>
            </a:r>
            <a:r>
              <a:rPr lang="es-ES" sz="1200" b="1" i="1">
                <a:solidFill>
                  <a:srgbClr val="6666FF"/>
                </a:solidFill>
              </a:rPr>
              <a:t>if(ultimo&lt;=cont[elmin]):</a:t>
            </a:r>
            <a:r>
              <a:rPr lang="en-US" sz="1200" b="1" i="1">
                <a:solidFill>
                  <a:srgbClr val="6666FF"/>
                </a:solidFill>
              </a:rPr>
              <a:t> </a:t>
            </a:r>
          </a:p>
          <a:p>
            <a:pPr marL="609600" indent="-609600">
              <a:spcBef>
                <a:spcPct val="20000"/>
              </a:spcBef>
            </a:pPr>
            <a:r>
              <a:rPr lang="en-US" sz="1200" b="1" i="1">
                <a:solidFill>
                  <a:srgbClr val="6666FF"/>
                </a:solidFill>
              </a:rPr>
              <a:t>		       </a:t>
            </a:r>
            <a:r>
              <a:rPr lang="es-ES" sz="1200" b="1" i="1">
                <a:solidFill>
                  <a:srgbClr val="6666FF"/>
                </a:solidFill>
              </a:rPr>
              <a:t>break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	else: # caso 2(b) o (c)</a:t>
            </a:r>
            <a:r>
              <a:rPr lang="en-US" sz="1200" b="1" i="1">
                <a:solidFill>
                  <a:srgbClr val="6666FF"/>
                </a:solidFill>
              </a:rPr>
              <a:t>  </a:t>
            </a:r>
          </a:p>
          <a:p>
            <a:pPr marL="609600" indent="-609600">
              <a:spcBef>
                <a:spcPct val="20000"/>
              </a:spcBef>
            </a:pPr>
            <a:r>
              <a:rPr lang="en-US" sz="1200" b="1" i="1">
                <a:solidFill>
                  <a:srgbClr val="6666FF"/>
                </a:solidFill>
              </a:rPr>
              <a:t>		       </a:t>
            </a:r>
            <a:r>
              <a:rPr lang="es-ES" sz="1200" b="1" i="1">
                <a:solidFill>
                  <a:srgbClr val="6666FF"/>
                </a:solidFill>
              </a:rPr>
              <a:t>cont[vacio]=cont[elmin];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	       if(elmin&lt;=2*vacio+1):</a:t>
            </a:r>
          </a:p>
          <a:p>
            <a:pPr marL="609600" indent="-609600">
              <a:spcBef>
                <a:spcPct val="20000"/>
              </a:spcBef>
            </a:pPr>
            <a:r>
              <a:rPr lang="en-US" sz="1200" b="1" i="1">
                <a:solidFill>
                  <a:srgbClr val="6666FF"/>
                </a:solidFill>
              </a:rPr>
              <a:t> </a:t>
            </a:r>
            <a:r>
              <a:rPr lang="es-ES" sz="1200" b="1" i="1">
                <a:solidFill>
                  <a:srgbClr val="6666FF"/>
                </a:solidFill>
              </a:rPr>
              <a:t>	                   break  #elmin es hijo de vacio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	        else: # elmin es nieto de i, 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	              pa=elmin/2; 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	              #padre de elmin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	              if(ultimo&gt;cont[pa]):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		 tmp=cont[pa]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		 cont[pa]=ultimo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		 ultimo=tmp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	         vacio=elmin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		 cont[vacio]=ultimo</a:t>
            </a:r>
          </a:p>
          <a:p>
            <a:pPr marL="609600" indent="-609600">
              <a:spcBef>
                <a:spcPct val="20000"/>
              </a:spcBef>
            </a:pPr>
            <a:r>
              <a:rPr lang="es-ES" sz="1200" b="1" i="1">
                <a:solidFill>
                  <a:srgbClr val="6666FF"/>
                </a:solidFill>
              </a:rPr>
              <a:t>             return resultado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6019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Verdana" charset="0"/>
              <a:ea typeface="ＭＳ Ｐゴシック" charset="-128"/>
            </a:endParaRPr>
          </a:p>
        </p:txBody>
      </p:sp>
      <p:sp>
        <p:nvSpPr>
          <p:cNvPr id="97283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Verdana" charset="0"/>
                <a:ea typeface="ＭＳ Ｐゴシック" charset="-128"/>
              </a:rPr>
              <a:t>Minmaxheap</a:t>
            </a:r>
            <a:endParaRPr lang="es-ES_tradnl" smtClean="0">
              <a:latin typeface="Verdana" charset="0"/>
              <a:ea typeface="ＭＳ Ｐゴシック" charset="-128"/>
            </a:endParaRPr>
          </a:p>
        </p:txBody>
      </p:sp>
      <p:sp>
        <p:nvSpPr>
          <p:cNvPr id="97284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9DCB385-DDC9-448F-A308-EDA23E04BEA5}" type="slidenum">
              <a:rPr lang="es-ES_tradnl"/>
              <a:pPr/>
              <a:t>44</a:t>
            </a:fld>
            <a:endParaRPr lang="es-ES_tradnl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0988"/>
            <a:ext cx="8229600" cy="647700"/>
          </a:xfrm>
        </p:spPr>
        <p:txBody>
          <a:bodyPr/>
          <a:lstStyle/>
          <a:p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borra en un minmaxheap?</a:t>
            </a:r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71563"/>
            <a:ext cx="4679950" cy="5545137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</a:rPr>
              <a:t>def minhijonieto(self, i):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</a:rPr>
              <a:t>	elmin=i*2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s-ES" sz="1800" b="1" i="1" smtClean="0">
              <a:solidFill>
                <a:srgbClr val="6666FF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</a:rPr>
              <a:t>	if(numero&gt;=i*2+1):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</a:rPr>
              <a:t>		if(cont[i*2+1]&lt;cont[elmin]):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</a:rPr>
              <a:t> 		    elmin=(i*2+1)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</a:rPr>
              <a:t>		else: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</a:rPr>
              <a:t>		    elmin = elmin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</a:rPr>
              <a:t>	if(numero&gt;=i*4):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</a:rPr>
              <a:t>		if(cont[i*4]&lt;cont[elmin]):		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</a:rPr>
              <a:t>		    elmin=(i*4)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</a:rPr>
              <a:t>		else: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</a:rPr>
              <a:t>		     elmin = elmin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b="1" i="1" smtClean="0">
                <a:solidFill>
                  <a:srgbClr val="6666FF"/>
                </a:solidFill>
              </a:rPr>
              <a:t>	</a:t>
            </a:r>
          </a:p>
        </p:txBody>
      </p:sp>
      <p:sp>
        <p:nvSpPr>
          <p:cNvPr id="97287" name="6 Rectángulo"/>
          <p:cNvSpPr>
            <a:spLocks noChangeArrowheads="1"/>
          </p:cNvSpPr>
          <p:nvPr/>
        </p:nvSpPr>
        <p:spPr bwMode="auto">
          <a:xfrm>
            <a:off x="4143375" y="1357313"/>
            <a:ext cx="45720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if(numero&gt;=i*4+1):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	if (cont[i*4+1]&lt;cont[elmin]):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	       elmin=(i*4+1)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	else: 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	      elmin =elmin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if(numero&gt;=i*4+2):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	if(cont[i*4+2]&lt;cont[elmin]):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 		     elmin=(i*4+2)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	else: 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	     elmin =elmin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if(numero&gt;=i*4+3):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	if(cont[i*4+3]&lt;cont[elmin]):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    	     elmin=(i*4+3)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	else: 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	     elmin =elmin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</a:t>
            </a:r>
          </a:p>
          <a:p>
            <a:pPr marL="609600" indent="-609600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s-ES" b="1" i="1">
                <a:solidFill>
                  <a:srgbClr val="6666FF"/>
                </a:solidFill>
                <a:latin typeface="Calibri" charset="0"/>
              </a:rPr>
              <a:t>	return elmin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23555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23556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D634273-348C-4E52-94B4-12D22C88139B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183563" cy="642937"/>
          </a:xfrm>
        </p:spPr>
        <p:txBody>
          <a:bodyPr/>
          <a:lstStyle/>
          <a:p>
            <a:r>
              <a:rPr lang="es-E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¿Cuáles son las propiedades de un heap?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5122863" cy="4137025"/>
          </a:xfrm>
        </p:spPr>
        <p:txBody>
          <a:bodyPr/>
          <a:lstStyle/>
          <a:p>
            <a:r>
              <a:rPr lang="es-ES" sz="2800" dirty="0" smtClean="0"/>
              <a:t>Propiedades: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¿La </a:t>
            </a:r>
            <a:r>
              <a:rPr lang="es-ES" sz="2400" dirty="0" smtClean="0"/>
              <a:t>raíz es el nodo de máxima prioridad?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¿Es cierto que cada nodo de nivel i tiene mayor prioridad que todos los nodos de nivel i+1?</a:t>
            </a:r>
          </a:p>
        </p:txBody>
      </p:sp>
      <p:grpSp>
        <p:nvGrpSpPr>
          <p:cNvPr id="23559" name="Group 4"/>
          <p:cNvGrpSpPr>
            <a:grpSpLocks/>
          </p:cNvGrpSpPr>
          <p:nvPr/>
        </p:nvGrpSpPr>
        <p:grpSpPr bwMode="auto">
          <a:xfrm>
            <a:off x="4929188" y="1287463"/>
            <a:ext cx="3643312" cy="2427287"/>
            <a:chOff x="4014" y="901"/>
            <a:chExt cx="1235" cy="543"/>
          </a:xfrm>
        </p:grpSpPr>
        <p:sp>
          <p:nvSpPr>
            <p:cNvPr id="23560" name="Oval 5"/>
            <p:cNvSpPr>
              <a:spLocks noChangeArrowheads="1"/>
            </p:cNvSpPr>
            <p:nvPr/>
          </p:nvSpPr>
          <p:spPr bwMode="auto">
            <a:xfrm>
              <a:off x="4585" y="901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1</a:t>
              </a:r>
            </a:p>
          </p:txBody>
        </p:sp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4236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3</a:t>
              </a:r>
            </a:p>
          </p:txBody>
        </p:sp>
        <p:sp>
          <p:nvSpPr>
            <p:cNvPr id="23562" name="Oval 7"/>
            <p:cNvSpPr>
              <a:spLocks noChangeArrowheads="1"/>
            </p:cNvSpPr>
            <p:nvPr/>
          </p:nvSpPr>
          <p:spPr bwMode="auto">
            <a:xfrm>
              <a:off x="4122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5</a:t>
              </a:r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432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8</a:t>
              </a:r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4939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6</a:t>
              </a:r>
            </a:p>
          </p:txBody>
        </p:sp>
        <p:sp>
          <p:nvSpPr>
            <p:cNvPr id="23565" name="Oval 10"/>
            <p:cNvSpPr>
              <a:spLocks noChangeArrowheads="1"/>
            </p:cNvSpPr>
            <p:nvPr/>
          </p:nvSpPr>
          <p:spPr bwMode="auto">
            <a:xfrm>
              <a:off x="5109" y="1216"/>
              <a:ext cx="140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11</a:t>
              </a:r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4929" y="1216"/>
              <a:ext cx="150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17</a:t>
              </a:r>
            </a:p>
          </p:txBody>
        </p:sp>
        <p:sp>
          <p:nvSpPr>
            <p:cNvPr id="23567" name="Oval 12"/>
            <p:cNvSpPr>
              <a:spLocks noChangeArrowheads="1"/>
            </p:cNvSpPr>
            <p:nvPr/>
          </p:nvSpPr>
          <p:spPr bwMode="auto">
            <a:xfrm>
              <a:off x="4212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9</a:t>
              </a:r>
            </a:p>
          </p:txBody>
        </p:sp>
        <p:sp>
          <p:nvSpPr>
            <p:cNvPr id="23568" name="Oval 13"/>
            <p:cNvSpPr>
              <a:spLocks noChangeArrowheads="1"/>
            </p:cNvSpPr>
            <p:nvPr/>
          </p:nvSpPr>
          <p:spPr bwMode="auto">
            <a:xfrm>
              <a:off x="4014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7</a:t>
              </a:r>
            </a:p>
          </p:txBody>
        </p:sp>
        <p:sp>
          <p:nvSpPr>
            <p:cNvPr id="23569" name="Line 14"/>
            <p:cNvSpPr>
              <a:spLocks noChangeShapeType="1"/>
            </p:cNvSpPr>
            <p:nvPr/>
          </p:nvSpPr>
          <p:spPr bwMode="auto">
            <a:xfrm flipV="1">
              <a:off x="4325" y="957"/>
              <a:ext cx="265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0" name="Line 15"/>
            <p:cNvSpPr>
              <a:spLocks noChangeShapeType="1"/>
            </p:cNvSpPr>
            <p:nvPr/>
          </p:nvSpPr>
          <p:spPr bwMode="auto">
            <a:xfrm>
              <a:off x="4684" y="957"/>
              <a:ext cx="259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1" name="Line 16"/>
            <p:cNvSpPr>
              <a:spLocks noChangeShapeType="1"/>
            </p:cNvSpPr>
            <p:nvPr/>
          </p:nvSpPr>
          <p:spPr bwMode="auto">
            <a:xfrm flipH="1">
              <a:off x="4187" y="113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2" name="Line 17"/>
            <p:cNvSpPr>
              <a:spLocks noChangeShapeType="1"/>
            </p:cNvSpPr>
            <p:nvPr/>
          </p:nvSpPr>
          <p:spPr bwMode="auto">
            <a:xfrm flipH="1" flipV="1">
              <a:off x="4323" y="1137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3" name="Line 18"/>
            <p:cNvSpPr>
              <a:spLocks noChangeShapeType="1"/>
            </p:cNvSpPr>
            <p:nvPr/>
          </p:nvSpPr>
          <p:spPr bwMode="auto">
            <a:xfrm flipH="1">
              <a:off x="4081" y="1288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4" name="Line 19"/>
            <p:cNvSpPr>
              <a:spLocks noChangeShapeType="1"/>
            </p:cNvSpPr>
            <p:nvPr/>
          </p:nvSpPr>
          <p:spPr bwMode="auto">
            <a:xfrm flipH="1" flipV="1">
              <a:off x="4203" y="128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5" name="Line 20"/>
            <p:cNvSpPr>
              <a:spLocks noChangeShapeType="1"/>
            </p:cNvSpPr>
            <p:nvPr/>
          </p:nvSpPr>
          <p:spPr bwMode="auto">
            <a:xfrm flipH="1" flipV="1">
              <a:off x="5029" y="1136"/>
              <a:ext cx="97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6" name="Line 21"/>
            <p:cNvSpPr>
              <a:spLocks noChangeShapeType="1"/>
            </p:cNvSpPr>
            <p:nvPr/>
          </p:nvSpPr>
          <p:spPr bwMode="auto">
            <a:xfrm>
              <a:off x="4992" y="115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25603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25604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82590CF-6F5F-48A1-99AD-8DE6B5C61384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42875"/>
            <a:ext cx="9144000" cy="1050925"/>
          </a:xfrm>
        </p:spPr>
        <p:txBody>
          <a:bodyPr/>
          <a:lstStyle/>
          <a:p>
            <a:r>
              <a:rPr lang="es-E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puede representar el TDA heap?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5915025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800" smtClean="0"/>
              <a:t>Recordemos: la representación de un árbol binario se puede hacer:</a:t>
            </a:r>
          </a:p>
          <a:p>
            <a:pPr>
              <a:lnSpc>
                <a:spcPct val="80000"/>
              </a:lnSpc>
            </a:pPr>
            <a:endParaRPr lang="es-ES" sz="1800" smtClean="0"/>
          </a:p>
          <a:p>
            <a:pPr lvl="1">
              <a:lnSpc>
                <a:spcPct val="80000"/>
              </a:lnSpc>
            </a:pPr>
            <a:r>
              <a:rPr lang="es-ES" sz="1600" smtClean="0"/>
              <a:t>Con enlaces, o</a:t>
            </a:r>
          </a:p>
          <a:p>
            <a:pPr lvl="1">
              <a:lnSpc>
                <a:spcPct val="80000"/>
              </a:lnSpc>
            </a:pPr>
            <a:endParaRPr lang="es-ES" sz="1600" smtClean="0"/>
          </a:p>
          <a:p>
            <a:pPr lvl="1">
              <a:lnSpc>
                <a:spcPct val="80000"/>
              </a:lnSpc>
            </a:pPr>
            <a:r>
              <a:rPr lang="es-ES" sz="1600" smtClean="0"/>
              <a:t>Representación secuencial.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1600" smtClean="0"/>
          </a:p>
          <a:p>
            <a:pPr>
              <a:lnSpc>
                <a:spcPct val="80000"/>
              </a:lnSpc>
            </a:pPr>
            <a:r>
              <a:rPr lang="es-ES" sz="2000" smtClean="0"/>
              <a:t>La representación secuencial es óptima para árboles completos (o casi completos) .</a:t>
            </a:r>
          </a:p>
          <a:p>
            <a:pPr lvl="1">
              <a:lnSpc>
                <a:spcPct val="80000"/>
              </a:lnSpc>
            </a:pPr>
            <a:r>
              <a:rPr lang="es-ES" sz="1600" smtClean="0"/>
              <a:t>	Ventaja: el direccionamiento de los padres y los hijos de un nodo i.</a:t>
            </a:r>
          </a:p>
          <a:p>
            <a:pPr lvl="1">
              <a:lnSpc>
                <a:spcPct val="80000"/>
              </a:lnSpc>
            </a:pPr>
            <a:endParaRPr lang="es-ES" sz="1600" smtClean="0"/>
          </a:p>
          <a:p>
            <a:pPr lvl="2">
              <a:lnSpc>
                <a:spcPct val="80000"/>
              </a:lnSpc>
            </a:pPr>
            <a:r>
              <a:rPr lang="es-ES" sz="1400" smtClean="0"/>
              <a:t>El padre está a posición i/2,</a:t>
            </a:r>
          </a:p>
          <a:p>
            <a:pPr lvl="2">
              <a:lnSpc>
                <a:spcPct val="80000"/>
              </a:lnSpc>
            </a:pPr>
            <a:r>
              <a:rPr lang="es-ES" sz="1400" smtClean="0"/>
              <a:t>El hijo izquierdo está a posición 2*i,</a:t>
            </a:r>
          </a:p>
          <a:p>
            <a:pPr lvl="2">
              <a:lnSpc>
                <a:spcPct val="80000"/>
              </a:lnSpc>
            </a:pPr>
            <a:r>
              <a:rPr lang="es-ES" sz="1400" smtClean="0"/>
              <a:t>El hijo derecho está a posición 2*i+1</a:t>
            </a:r>
          </a:p>
          <a:p>
            <a:pPr lvl="2">
              <a:lnSpc>
                <a:spcPct val="80000"/>
              </a:lnSpc>
            </a:pPr>
            <a:endParaRPr lang="es-ES" sz="1400" smtClean="0"/>
          </a:p>
          <a:p>
            <a:pPr>
              <a:lnSpc>
                <a:spcPct val="80000"/>
              </a:lnSpc>
            </a:pPr>
            <a:r>
              <a:rPr lang="es-ES" sz="1800" smtClean="0"/>
              <a:t>Cualquier secuencia ordenada se puede transformar en un heap para aprovechar sus facilidades.</a:t>
            </a:r>
          </a:p>
        </p:txBody>
      </p:sp>
      <p:grpSp>
        <p:nvGrpSpPr>
          <p:cNvPr id="25607" name="Group 64"/>
          <p:cNvGrpSpPr>
            <a:grpSpLocks/>
          </p:cNvGrpSpPr>
          <p:nvPr/>
        </p:nvGrpSpPr>
        <p:grpSpPr bwMode="auto">
          <a:xfrm>
            <a:off x="6227763" y="1125538"/>
            <a:ext cx="2700337" cy="1439862"/>
            <a:chOff x="4014" y="901"/>
            <a:chExt cx="1198" cy="543"/>
          </a:xfrm>
        </p:grpSpPr>
        <p:sp>
          <p:nvSpPr>
            <p:cNvPr id="25690" name="Oval 65"/>
            <p:cNvSpPr>
              <a:spLocks noChangeArrowheads="1"/>
            </p:cNvSpPr>
            <p:nvPr/>
          </p:nvSpPr>
          <p:spPr bwMode="auto">
            <a:xfrm>
              <a:off x="4585" y="901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1</a:t>
              </a:r>
            </a:p>
          </p:txBody>
        </p:sp>
        <p:sp>
          <p:nvSpPr>
            <p:cNvPr id="25691" name="Oval 66"/>
            <p:cNvSpPr>
              <a:spLocks noChangeArrowheads="1"/>
            </p:cNvSpPr>
            <p:nvPr/>
          </p:nvSpPr>
          <p:spPr bwMode="auto">
            <a:xfrm>
              <a:off x="4236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3</a:t>
              </a:r>
            </a:p>
          </p:txBody>
        </p:sp>
        <p:sp>
          <p:nvSpPr>
            <p:cNvPr id="25692" name="Oval 67"/>
            <p:cNvSpPr>
              <a:spLocks noChangeArrowheads="1"/>
            </p:cNvSpPr>
            <p:nvPr/>
          </p:nvSpPr>
          <p:spPr bwMode="auto">
            <a:xfrm>
              <a:off x="4122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5</a:t>
              </a:r>
            </a:p>
          </p:txBody>
        </p:sp>
        <p:sp>
          <p:nvSpPr>
            <p:cNvPr id="25693" name="Oval 68"/>
            <p:cNvSpPr>
              <a:spLocks noChangeArrowheads="1"/>
            </p:cNvSpPr>
            <p:nvPr/>
          </p:nvSpPr>
          <p:spPr bwMode="auto">
            <a:xfrm>
              <a:off x="432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8</a:t>
              </a:r>
            </a:p>
          </p:txBody>
        </p:sp>
        <p:sp>
          <p:nvSpPr>
            <p:cNvPr id="25694" name="Oval 69"/>
            <p:cNvSpPr>
              <a:spLocks noChangeArrowheads="1"/>
            </p:cNvSpPr>
            <p:nvPr/>
          </p:nvSpPr>
          <p:spPr bwMode="auto">
            <a:xfrm>
              <a:off x="4939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6</a:t>
              </a:r>
            </a:p>
          </p:txBody>
        </p:sp>
        <p:sp>
          <p:nvSpPr>
            <p:cNvPr id="25695" name="Oval 70"/>
            <p:cNvSpPr>
              <a:spLocks noChangeArrowheads="1"/>
            </p:cNvSpPr>
            <p:nvPr/>
          </p:nvSpPr>
          <p:spPr bwMode="auto">
            <a:xfrm>
              <a:off x="5109" y="1216"/>
              <a:ext cx="103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11</a:t>
              </a:r>
            </a:p>
          </p:txBody>
        </p:sp>
        <p:sp>
          <p:nvSpPr>
            <p:cNvPr id="25696" name="Oval 71"/>
            <p:cNvSpPr>
              <a:spLocks noChangeArrowheads="1"/>
            </p:cNvSpPr>
            <p:nvPr/>
          </p:nvSpPr>
          <p:spPr bwMode="auto">
            <a:xfrm>
              <a:off x="493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17</a:t>
              </a:r>
            </a:p>
          </p:txBody>
        </p:sp>
        <p:sp>
          <p:nvSpPr>
            <p:cNvPr id="25697" name="Oval 72"/>
            <p:cNvSpPr>
              <a:spLocks noChangeArrowheads="1"/>
            </p:cNvSpPr>
            <p:nvPr/>
          </p:nvSpPr>
          <p:spPr bwMode="auto">
            <a:xfrm>
              <a:off x="4212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9</a:t>
              </a:r>
            </a:p>
          </p:txBody>
        </p:sp>
        <p:sp>
          <p:nvSpPr>
            <p:cNvPr id="25698" name="Oval 73"/>
            <p:cNvSpPr>
              <a:spLocks noChangeArrowheads="1"/>
            </p:cNvSpPr>
            <p:nvPr/>
          </p:nvSpPr>
          <p:spPr bwMode="auto">
            <a:xfrm>
              <a:off x="4014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7</a:t>
              </a:r>
            </a:p>
          </p:txBody>
        </p:sp>
        <p:sp>
          <p:nvSpPr>
            <p:cNvPr id="25699" name="Line 74"/>
            <p:cNvSpPr>
              <a:spLocks noChangeShapeType="1"/>
            </p:cNvSpPr>
            <p:nvPr/>
          </p:nvSpPr>
          <p:spPr bwMode="auto">
            <a:xfrm flipV="1">
              <a:off x="4325" y="957"/>
              <a:ext cx="265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0" name="Line 75"/>
            <p:cNvSpPr>
              <a:spLocks noChangeShapeType="1"/>
            </p:cNvSpPr>
            <p:nvPr/>
          </p:nvSpPr>
          <p:spPr bwMode="auto">
            <a:xfrm>
              <a:off x="4684" y="957"/>
              <a:ext cx="259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1" name="Line 76"/>
            <p:cNvSpPr>
              <a:spLocks noChangeShapeType="1"/>
            </p:cNvSpPr>
            <p:nvPr/>
          </p:nvSpPr>
          <p:spPr bwMode="auto">
            <a:xfrm flipH="1">
              <a:off x="4187" y="113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2" name="Line 77"/>
            <p:cNvSpPr>
              <a:spLocks noChangeShapeType="1"/>
            </p:cNvSpPr>
            <p:nvPr/>
          </p:nvSpPr>
          <p:spPr bwMode="auto">
            <a:xfrm flipH="1" flipV="1">
              <a:off x="4323" y="1137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3" name="Line 78"/>
            <p:cNvSpPr>
              <a:spLocks noChangeShapeType="1"/>
            </p:cNvSpPr>
            <p:nvPr/>
          </p:nvSpPr>
          <p:spPr bwMode="auto">
            <a:xfrm flipH="1">
              <a:off x="4081" y="1288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4" name="Line 79"/>
            <p:cNvSpPr>
              <a:spLocks noChangeShapeType="1"/>
            </p:cNvSpPr>
            <p:nvPr/>
          </p:nvSpPr>
          <p:spPr bwMode="auto">
            <a:xfrm flipH="1" flipV="1">
              <a:off x="4203" y="128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5" name="Line 80"/>
            <p:cNvSpPr>
              <a:spLocks noChangeShapeType="1"/>
            </p:cNvSpPr>
            <p:nvPr/>
          </p:nvSpPr>
          <p:spPr bwMode="auto">
            <a:xfrm flipH="1" flipV="1">
              <a:off x="5029" y="1136"/>
              <a:ext cx="97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6" name="Line 81"/>
            <p:cNvSpPr>
              <a:spLocks noChangeShapeType="1"/>
            </p:cNvSpPr>
            <p:nvPr/>
          </p:nvSpPr>
          <p:spPr bwMode="auto">
            <a:xfrm>
              <a:off x="4992" y="115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5608" name="Group 142"/>
          <p:cNvGrpSpPr>
            <a:grpSpLocks/>
          </p:cNvGrpSpPr>
          <p:nvPr/>
        </p:nvGrpSpPr>
        <p:grpSpPr bwMode="auto">
          <a:xfrm>
            <a:off x="5580063" y="2708275"/>
            <a:ext cx="3455987" cy="1516063"/>
            <a:chOff x="3470" y="2251"/>
            <a:chExt cx="2177" cy="955"/>
          </a:xfrm>
        </p:grpSpPr>
        <p:grpSp>
          <p:nvGrpSpPr>
            <p:cNvPr id="25631" name="Group 85"/>
            <p:cNvGrpSpPr>
              <a:grpSpLocks/>
            </p:cNvGrpSpPr>
            <p:nvPr/>
          </p:nvGrpSpPr>
          <p:grpSpPr bwMode="auto">
            <a:xfrm>
              <a:off x="4232" y="2296"/>
              <a:ext cx="454" cy="75"/>
              <a:chOff x="4232" y="2296"/>
              <a:chExt cx="454" cy="75"/>
            </a:xfrm>
          </p:grpSpPr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88" name="Rectangle 10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89" name="Rectangle 84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5632" name="Group 86"/>
            <p:cNvGrpSpPr>
              <a:grpSpLocks/>
            </p:cNvGrpSpPr>
            <p:nvPr/>
          </p:nvGrpSpPr>
          <p:grpSpPr bwMode="auto">
            <a:xfrm>
              <a:off x="3833" y="2539"/>
              <a:ext cx="454" cy="75"/>
              <a:chOff x="4232" y="2296"/>
              <a:chExt cx="454" cy="75"/>
            </a:xfrm>
          </p:grpSpPr>
          <p:sp>
            <p:nvSpPr>
              <p:cNvPr id="179287" name="Rectangle 87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85" name="Rectangle 88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86" name="Rectangle 89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5633" name="Group 90"/>
            <p:cNvGrpSpPr>
              <a:grpSpLocks/>
            </p:cNvGrpSpPr>
            <p:nvPr/>
          </p:nvGrpSpPr>
          <p:grpSpPr bwMode="auto">
            <a:xfrm>
              <a:off x="4694" y="2523"/>
              <a:ext cx="454" cy="75"/>
              <a:chOff x="4232" y="2296"/>
              <a:chExt cx="454" cy="75"/>
            </a:xfrm>
          </p:grpSpPr>
          <p:sp>
            <p:nvSpPr>
              <p:cNvPr id="179291" name="Rectangle 91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82" name="Rectangle 92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83" name="Rectangle 93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5634" name="Group 94"/>
            <p:cNvGrpSpPr>
              <a:grpSpLocks/>
            </p:cNvGrpSpPr>
            <p:nvPr/>
          </p:nvGrpSpPr>
          <p:grpSpPr bwMode="auto">
            <a:xfrm>
              <a:off x="3560" y="2856"/>
              <a:ext cx="454" cy="75"/>
              <a:chOff x="4232" y="2296"/>
              <a:chExt cx="454" cy="75"/>
            </a:xfrm>
          </p:grpSpPr>
          <p:sp>
            <p:nvSpPr>
              <p:cNvPr id="179295" name="Rectangle 95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79" name="Rectangle 96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80" name="Rectangle 97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5635" name="Group 98"/>
            <p:cNvGrpSpPr>
              <a:grpSpLocks/>
            </p:cNvGrpSpPr>
            <p:nvPr/>
          </p:nvGrpSpPr>
          <p:grpSpPr bwMode="auto">
            <a:xfrm>
              <a:off x="4104" y="2840"/>
              <a:ext cx="454" cy="75"/>
              <a:chOff x="4232" y="2296"/>
              <a:chExt cx="454" cy="75"/>
            </a:xfrm>
          </p:grpSpPr>
          <p:sp>
            <p:nvSpPr>
              <p:cNvPr id="179299" name="Rectangle 99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76" name="Rectangle 100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77" name="Rectangle 101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5636" name="Group 102"/>
            <p:cNvGrpSpPr>
              <a:grpSpLocks/>
            </p:cNvGrpSpPr>
            <p:nvPr/>
          </p:nvGrpSpPr>
          <p:grpSpPr bwMode="auto">
            <a:xfrm>
              <a:off x="4694" y="2840"/>
              <a:ext cx="454" cy="75"/>
              <a:chOff x="4232" y="2296"/>
              <a:chExt cx="454" cy="75"/>
            </a:xfrm>
          </p:grpSpPr>
          <p:sp>
            <p:nvSpPr>
              <p:cNvPr id="179303" name="Rectangle 103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73" name="Rectangle 104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74" name="Rectangle 105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5637" name="Group 106"/>
            <p:cNvGrpSpPr>
              <a:grpSpLocks/>
            </p:cNvGrpSpPr>
            <p:nvPr/>
          </p:nvGrpSpPr>
          <p:grpSpPr bwMode="auto">
            <a:xfrm>
              <a:off x="5193" y="2840"/>
              <a:ext cx="454" cy="75"/>
              <a:chOff x="4232" y="2296"/>
              <a:chExt cx="454" cy="75"/>
            </a:xfrm>
          </p:grpSpPr>
          <p:sp>
            <p:nvSpPr>
              <p:cNvPr id="179307" name="Rectangle 107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70" name="Rectangle 108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71" name="Rectangle 109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5638" name="Group 110"/>
            <p:cNvGrpSpPr>
              <a:grpSpLocks/>
            </p:cNvGrpSpPr>
            <p:nvPr/>
          </p:nvGrpSpPr>
          <p:grpSpPr bwMode="auto">
            <a:xfrm>
              <a:off x="3470" y="3083"/>
              <a:ext cx="454" cy="75"/>
              <a:chOff x="4232" y="2296"/>
              <a:chExt cx="454" cy="75"/>
            </a:xfrm>
          </p:grpSpPr>
          <p:sp>
            <p:nvSpPr>
              <p:cNvPr id="179311" name="Rectangle 111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67" name="Rectangle 112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68" name="Rectangle 113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25639" name="Group 114"/>
            <p:cNvGrpSpPr>
              <a:grpSpLocks/>
            </p:cNvGrpSpPr>
            <p:nvPr/>
          </p:nvGrpSpPr>
          <p:grpSpPr bwMode="auto">
            <a:xfrm>
              <a:off x="4014" y="3083"/>
              <a:ext cx="454" cy="75"/>
              <a:chOff x="4232" y="2296"/>
              <a:chExt cx="454" cy="75"/>
            </a:xfrm>
          </p:grpSpPr>
          <p:sp>
            <p:nvSpPr>
              <p:cNvPr id="179315" name="Rectangle 115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64" name="Rectangle 116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65" name="Rectangle 117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5640" name="Line 118"/>
            <p:cNvSpPr>
              <a:spLocks noChangeShapeType="1"/>
            </p:cNvSpPr>
            <p:nvPr/>
          </p:nvSpPr>
          <p:spPr bwMode="auto">
            <a:xfrm flipH="1">
              <a:off x="4059" y="2341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1" name="Line 119"/>
            <p:cNvSpPr>
              <a:spLocks noChangeShapeType="1"/>
            </p:cNvSpPr>
            <p:nvPr/>
          </p:nvSpPr>
          <p:spPr bwMode="auto">
            <a:xfrm>
              <a:off x="4604" y="2341"/>
              <a:ext cx="27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2" name="Line 120"/>
            <p:cNvSpPr>
              <a:spLocks noChangeShapeType="1"/>
            </p:cNvSpPr>
            <p:nvPr/>
          </p:nvSpPr>
          <p:spPr bwMode="auto">
            <a:xfrm flipH="1">
              <a:off x="3696" y="2568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3" name="Line 121"/>
            <p:cNvSpPr>
              <a:spLocks noChangeShapeType="1"/>
            </p:cNvSpPr>
            <p:nvPr/>
          </p:nvSpPr>
          <p:spPr bwMode="auto">
            <a:xfrm>
              <a:off x="4195" y="2568"/>
              <a:ext cx="13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4" name="Line 122"/>
            <p:cNvSpPr>
              <a:spLocks noChangeShapeType="1"/>
            </p:cNvSpPr>
            <p:nvPr/>
          </p:nvSpPr>
          <p:spPr bwMode="auto">
            <a:xfrm>
              <a:off x="4785" y="25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5" name="Line 123"/>
            <p:cNvSpPr>
              <a:spLocks noChangeShapeType="1"/>
            </p:cNvSpPr>
            <p:nvPr/>
          </p:nvSpPr>
          <p:spPr bwMode="auto">
            <a:xfrm>
              <a:off x="5057" y="256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6" name="Line 124"/>
            <p:cNvSpPr>
              <a:spLocks noChangeShapeType="1"/>
            </p:cNvSpPr>
            <p:nvPr/>
          </p:nvSpPr>
          <p:spPr bwMode="auto">
            <a:xfrm flipH="1">
              <a:off x="3560" y="2886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7" name="Line 125"/>
            <p:cNvSpPr>
              <a:spLocks noChangeShapeType="1"/>
            </p:cNvSpPr>
            <p:nvPr/>
          </p:nvSpPr>
          <p:spPr bwMode="auto">
            <a:xfrm>
              <a:off x="3923" y="2886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8" name="Line 126"/>
            <p:cNvSpPr>
              <a:spLocks noChangeShapeType="1"/>
            </p:cNvSpPr>
            <p:nvPr/>
          </p:nvSpPr>
          <p:spPr bwMode="auto">
            <a:xfrm>
              <a:off x="4105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9" name="Line 127"/>
            <p:cNvSpPr>
              <a:spLocks noChangeShapeType="1"/>
            </p:cNvSpPr>
            <p:nvPr/>
          </p:nvSpPr>
          <p:spPr bwMode="auto">
            <a:xfrm>
              <a:off x="4422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0" name="Line 128"/>
            <p:cNvSpPr>
              <a:spLocks noChangeShapeType="1"/>
            </p:cNvSpPr>
            <p:nvPr/>
          </p:nvSpPr>
          <p:spPr bwMode="auto">
            <a:xfrm>
              <a:off x="4694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1" name="Line 129"/>
            <p:cNvSpPr>
              <a:spLocks noChangeShapeType="1"/>
            </p:cNvSpPr>
            <p:nvPr/>
          </p:nvSpPr>
          <p:spPr bwMode="auto">
            <a:xfrm>
              <a:off x="5012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2" name="Line 130"/>
            <p:cNvSpPr>
              <a:spLocks noChangeShapeType="1"/>
            </p:cNvSpPr>
            <p:nvPr/>
          </p:nvSpPr>
          <p:spPr bwMode="auto">
            <a:xfrm>
              <a:off x="5193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3" name="Line 131"/>
            <p:cNvSpPr>
              <a:spLocks noChangeShapeType="1"/>
            </p:cNvSpPr>
            <p:nvPr/>
          </p:nvSpPr>
          <p:spPr bwMode="auto">
            <a:xfrm>
              <a:off x="5511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4" name="Text Box 132"/>
            <p:cNvSpPr txBox="1">
              <a:spLocks noChangeArrowheads="1"/>
            </p:cNvSpPr>
            <p:nvPr/>
          </p:nvSpPr>
          <p:spPr bwMode="auto">
            <a:xfrm>
              <a:off x="4357" y="2251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1</a:t>
              </a:r>
            </a:p>
          </p:txBody>
        </p:sp>
        <p:sp>
          <p:nvSpPr>
            <p:cNvPr id="25655" name="Text Box 133"/>
            <p:cNvSpPr txBox="1">
              <a:spLocks noChangeArrowheads="1"/>
            </p:cNvSpPr>
            <p:nvPr/>
          </p:nvSpPr>
          <p:spPr bwMode="auto">
            <a:xfrm>
              <a:off x="3994" y="2505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3</a:t>
              </a:r>
            </a:p>
          </p:txBody>
        </p:sp>
        <p:sp>
          <p:nvSpPr>
            <p:cNvPr id="25656" name="Text Box 134"/>
            <p:cNvSpPr txBox="1">
              <a:spLocks noChangeArrowheads="1"/>
            </p:cNvSpPr>
            <p:nvPr/>
          </p:nvSpPr>
          <p:spPr bwMode="auto">
            <a:xfrm>
              <a:off x="4843" y="2478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6</a:t>
              </a:r>
            </a:p>
          </p:txBody>
        </p:sp>
        <p:sp>
          <p:nvSpPr>
            <p:cNvPr id="25657" name="Text Box 135"/>
            <p:cNvSpPr txBox="1">
              <a:spLocks noChangeArrowheads="1"/>
            </p:cNvSpPr>
            <p:nvPr/>
          </p:nvSpPr>
          <p:spPr bwMode="auto">
            <a:xfrm>
              <a:off x="3709" y="2825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5</a:t>
              </a:r>
            </a:p>
          </p:txBody>
        </p:sp>
        <p:sp>
          <p:nvSpPr>
            <p:cNvPr id="25658" name="Text Box 136"/>
            <p:cNvSpPr txBox="1">
              <a:spLocks noChangeArrowheads="1"/>
            </p:cNvSpPr>
            <p:nvPr/>
          </p:nvSpPr>
          <p:spPr bwMode="auto">
            <a:xfrm>
              <a:off x="4254" y="2795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8</a:t>
              </a:r>
            </a:p>
          </p:txBody>
        </p:sp>
        <p:sp>
          <p:nvSpPr>
            <p:cNvPr id="25659" name="Text Box 137"/>
            <p:cNvSpPr txBox="1">
              <a:spLocks noChangeArrowheads="1"/>
            </p:cNvSpPr>
            <p:nvPr/>
          </p:nvSpPr>
          <p:spPr bwMode="auto">
            <a:xfrm>
              <a:off x="4816" y="2795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17</a:t>
              </a:r>
            </a:p>
          </p:txBody>
        </p:sp>
        <p:sp>
          <p:nvSpPr>
            <p:cNvPr id="25660" name="Text Box 138"/>
            <p:cNvSpPr txBox="1">
              <a:spLocks noChangeArrowheads="1"/>
            </p:cNvSpPr>
            <p:nvPr/>
          </p:nvSpPr>
          <p:spPr bwMode="auto">
            <a:xfrm>
              <a:off x="5315" y="2795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11</a:t>
              </a:r>
            </a:p>
          </p:txBody>
        </p:sp>
        <p:sp>
          <p:nvSpPr>
            <p:cNvPr id="25661" name="Text Box 139"/>
            <p:cNvSpPr txBox="1">
              <a:spLocks noChangeArrowheads="1"/>
            </p:cNvSpPr>
            <p:nvPr/>
          </p:nvSpPr>
          <p:spPr bwMode="auto">
            <a:xfrm>
              <a:off x="3573" y="3052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7</a:t>
              </a:r>
            </a:p>
          </p:txBody>
        </p:sp>
        <p:sp>
          <p:nvSpPr>
            <p:cNvPr id="25662" name="Text Box 140"/>
            <p:cNvSpPr txBox="1">
              <a:spLocks noChangeArrowheads="1"/>
            </p:cNvSpPr>
            <p:nvPr/>
          </p:nvSpPr>
          <p:spPr bwMode="auto">
            <a:xfrm>
              <a:off x="4130" y="3049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9</a:t>
              </a:r>
            </a:p>
          </p:txBody>
        </p:sp>
      </p:grpSp>
      <p:grpSp>
        <p:nvGrpSpPr>
          <p:cNvPr id="25609" name="Group 175"/>
          <p:cNvGrpSpPr>
            <a:grpSpLocks/>
          </p:cNvGrpSpPr>
          <p:nvPr/>
        </p:nvGrpSpPr>
        <p:grpSpPr bwMode="auto">
          <a:xfrm>
            <a:off x="5148263" y="4652963"/>
            <a:ext cx="3781425" cy="317500"/>
            <a:chOff x="3243" y="2931"/>
            <a:chExt cx="2382" cy="200"/>
          </a:xfrm>
        </p:grpSpPr>
        <p:grpSp>
          <p:nvGrpSpPr>
            <p:cNvPr id="25610" name="Group 43"/>
            <p:cNvGrpSpPr>
              <a:grpSpLocks/>
            </p:cNvGrpSpPr>
            <p:nvPr/>
          </p:nvGrpSpPr>
          <p:grpSpPr bwMode="auto">
            <a:xfrm>
              <a:off x="3470" y="2950"/>
              <a:ext cx="2155" cy="164"/>
              <a:chOff x="2948" y="1207"/>
              <a:chExt cx="2699" cy="227"/>
            </a:xfrm>
          </p:grpSpPr>
          <p:sp>
            <p:nvSpPr>
              <p:cNvPr id="179244" name="Rectangle 44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762000"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22" name="Line 45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3" name="Line 46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4" name="Line 47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5" name="Line 48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6" name="Line 49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7" name="Line 50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8" name="Line 51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9" name="Line 52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30" name="Line 53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5611" name="Text Box 54"/>
            <p:cNvSpPr txBox="1">
              <a:spLocks noChangeArrowheads="1"/>
            </p:cNvSpPr>
            <p:nvPr/>
          </p:nvSpPr>
          <p:spPr bwMode="auto">
            <a:xfrm>
              <a:off x="3514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1</a:t>
              </a:r>
            </a:p>
          </p:txBody>
        </p:sp>
        <p:sp>
          <p:nvSpPr>
            <p:cNvPr id="25612" name="Text Box 55"/>
            <p:cNvSpPr txBox="1">
              <a:spLocks noChangeArrowheads="1"/>
            </p:cNvSpPr>
            <p:nvPr/>
          </p:nvSpPr>
          <p:spPr bwMode="auto">
            <a:xfrm>
              <a:off x="3741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3</a:t>
              </a:r>
            </a:p>
          </p:txBody>
        </p:sp>
        <p:sp>
          <p:nvSpPr>
            <p:cNvPr id="25613" name="Text Box 56"/>
            <p:cNvSpPr txBox="1">
              <a:spLocks noChangeArrowheads="1"/>
            </p:cNvSpPr>
            <p:nvPr/>
          </p:nvSpPr>
          <p:spPr bwMode="auto">
            <a:xfrm>
              <a:off x="3912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6</a:t>
              </a:r>
            </a:p>
          </p:txBody>
        </p:sp>
        <p:sp>
          <p:nvSpPr>
            <p:cNvPr id="25614" name="Text Box 57"/>
            <p:cNvSpPr txBox="1">
              <a:spLocks noChangeArrowheads="1"/>
            </p:cNvSpPr>
            <p:nvPr/>
          </p:nvSpPr>
          <p:spPr bwMode="auto">
            <a:xfrm>
              <a:off x="4155" y="2950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200"/>
                <a:t>5</a:t>
              </a:r>
            </a:p>
          </p:txBody>
        </p:sp>
        <p:sp>
          <p:nvSpPr>
            <p:cNvPr id="25615" name="Text Box 58"/>
            <p:cNvSpPr txBox="1">
              <a:spLocks noChangeArrowheads="1"/>
            </p:cNvSpPr>
            <p:nvPr/>
          </p:nvSpPr>
          <p:spPr bwMode="auto">
            <a:xfrm>
              <a:off x="4383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8</a:t>
              </a:r>
            </a:p>
          </p:txBody>
        </p:sp>
        <p:sp>
          <p:nvSpPr>
            <p:cNvPr id="25616" name="Text Box 59"/>
            <p:cNvSpPr txBox="1">
              <a:spLocks noChangeArrowheads="1"/>
            </p:cNvSpPr>
            <p:nvPr/>
          </p:nvSpPr>
          <p:spPr bwMode="auto">
            <a:xfrm>
              <a:off x="4601" y="2958"/>
              <a:ext cx="2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17</a:t>
              </a:r>
            </a:p>
          </p:txBody>
        </p:sp>
        <p:sp>
          <p:nvSpPr>
            <p:cNvPr id="25617" name="Text Box 60"/>
            <p:cNvSpPr txBox="1">
              <a:spLocks noChangeArrowheads="1"/>
            </p:cNvSpPr>
            <p:nvPr/>
          </p:nvSpPr>
          <p:spPr bwMode="auto">
            <a:xfrm>
              <a:off x="4770" y="2951"/>
              <a:ext cx="2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11</a:t>
              </a:r>
            </a:p>
          </p:txBody>
        </p:sp>
        <p:sp>
          <p:nvSpPr>
            <p:cNvPr id="25618" name="Text Box 61"/>
            <p:cNvSpPr txBox="1">
              <a:spLocks noChangeArrowheads="1"/>
            </p:cNvSpPr>
            <p:nvPr/>
          </p:nvSpPr>
          <p:spPr bwMode="auto">
            <a:xfrm>
              <a:off x="4987" y="2951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7</a:t>
              </a:r>
            </a:p>
          </p:txBody>
        </p:sp>
        <p:sp>
          <p:nvSpPr>
            <p:cNvPr id="25619" name="Text Box 83"/>
            <p:cNvSpPr txBox="1">
              <a:spLocks noChangeArrowheads="1"/>
            </p:cNvSpPr>
            <p:nvPr/>
          </p:nvSpPr>
          <p:spPr bwMode="auto">
            <a:xfrm>
              <a:off x="5198" y="2931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400"/>
                <a:t>9</a:t>
              </a:r>
            </a:p>
          </p:txBody>
        </p:sp>
        <p:sp>
          <p:nvSpPr>
            <p:cNvPr id="179365" name="Rectangle 165"/>
            <p:cNvSpPr>
              <a:spLocks noChangeArrowheads="1"/>
            </p:cNvSpPr>
            <p:nvPr/>
          </p:nvSpPr>
          <p:spPr bwMode="auto">
            <a:xfrm>
              <a:off x="3243" y="294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>
                <a:latin typeface="Verdana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3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3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3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25603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25604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82590CF-6F5F-48A1-99AD-8DE6B5C61384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42875"/>
            <a:ext cx="9144000" cy="1050925"/>
          </a:xfrm>
        </p:spPr>
        <p:txBody>
          <a:bodyPr/>
          <a:lstStyle/>
          <a:p>
            <a:r>
              <a:rPr lang="es-E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puede representar el TDA heap?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1" y="1600200"/>
            <a:ext cx="5112122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800" dirty="0" smtClean="0"/>
              <a:t>Recordemos: la representación de un árbol binario se puede hacer:</a:t>
            </a:r>
          </a:p>
          <a:p>
            <a:pPr>
              <a:lnSpc>
                <a:spcPct val="80000"/>
              </a:lnSpc>
            </a:pPr>
            <a:endParaRPr lang="es-ES" sz="1800" dirty="0" smtClean="0"/>
          </a:p>
          <a:p>
            <a:pPr lvl="1">
              <a:lnSpc>
                <a:spcPct val="80000"/>
              </a:lnSpc>
            </a:pPr>
            <a:r>
              <a:rPr lang="es-ES" sz="1600" dirty="0" smtClean="0"/>
              <a:t>Con enlaces, o</a:t>
            </a:r>
          </a:p>
          <a:p>
            <a:pPr lvl="1">
              <a:lnSpc>
                <a:spcPct val="80000"/>
              </a:lnSpc>
            </a:pPr>
            <a:endParaRPr lang="es-ES" sz="1600" dirty="0" smtClean="0"/>
          </a:p>
          <a:p>
            <a:pPr lvl="1">
              <a:lnSpc>
                <a:spcPct val="80000"/>
              </a:lnSpc>
            </a:pPr>
            <a:r>
              <a:rPr lang="es-ES" sz="1600" dirty="0" smtClean="0"/>
              <a:t>Representación secuencial</a:t>
            </a:r>
            <a:r>
              <a:rPr lang="es-ES" sz="1600" dirty="0" smtClean="0"/>
              <a:t>.</a:t>
            </a:r>
          </a:p>
          <a:p>
            <a:pPr lvl="1">
              <a:lnSpc>
                <a:spcPct val="80000"/>
              </a:lnSpc>
            </a:pPr>
            <a:endParaRPr lang="es-ES" sz="1600" dirty="0" smtClean="0"/>
          </a:p>
          <a:p>
            <a:pPr lvl="1">
              <a:lnSpc>
                <a:spcPct val="80000"/>
              </a:lnSpc>
            </a:pPr>
            <a:endParaRPr lang="es-ES" sz="1600" dirty="0" smtClean="0"/>
          </a:p>
          <a:p>
            <a:pPr lvl="1">
              <a:lnSpc>
                <a:spcPct val="80000"/>
              </a:lnSpc>
            </a:pPr>
            <a:endParaRPr lang="es-ES" sz="1600" dirty="0" smtClean="0"/>
          </a:p>
          <a:p>
            <a:pPr lvl="1">
              <a:lnSpc>
                <a:spcPct val="80000"/>
              </a:lnSpc>
              <a:buFontTx/>
              <a:buNone/>
            </a:pPr>
            <a:endParaRPr lang="es-ES" sz="1600" dirty="0" smtClean="0"/>
          </a:p>
          <a:p>
            <a:pPr>
              <a:lnSpc>
                <a:spcPct val="80000"/>
              </a:lnSpc>
            </a:pPr>
            <a:r>
              <a:rPr lang="es-ES" sz="2000" dirty="0" smtClean="0"/>
              <a:t>La representación secuencial es óptima para árboles completos (o casi completos) </a:t>
            </a:r>
            <a:r>
              <a:rPr lang="es-ES" sz="2000" dirty="0" smtClean="0"/>
              <a:t>.</a:t>
            </a:r>
          </a:p>
          <a:p>
            <a:pPr>
              <a:lnSpc>
                <a:spcPct val="80000"/>
              </a:lnSpc>
            </a:pPr>
            <a:endParaRPr lang="es-ES" sz="2000" dirty="0" smtClean="0"/>
          </a:p>
          <a:p>
            <a:pPr lvl="1">
              <a:lnSpc>
                <a:spcPct val="80000"/>
              </a:lnSpc>
            </a:pPr>
            <a:r>
              <a:rPr lang="es-ES" sz="1600" dirty="0" smtClean="0"/>
              <a:t>	Ventaja: el direccionamiento de los padres y los hijos de un nodo i.</a:t>
            </a:r>
          </a:p>
          <a:p>
            <a:pPr lvl="1">
              <a:lnSpc>
                <a:spcPct val="80000"/>
              </a:lnSpc>
            </a:pPr>
            <a:endParaRPr lang="es-ES" sz="1600" dirty="0" smtClean="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227763" y="1125538"/>
            <a:ext cx="2700337" cy="1439862"/>
            <a:chOff x="4014" y="901"/>
            <a:chExt cx="1198" cy="543"/>
          </a:xfrm>
        </p:grpSpPr>
        <p:sp>
          <p:nvSpPr>
            <p:cNvPr id="25690" name="Oval 65"/>
            <p:cNvSpPr>
              <a:spLocks noChangeArrowheads="1"/>
            </p:cNvSpPr>
            <p:nvPr/>
          </p:nvSpPr>
          <p:spPr bwMode="auto">
            <a:xfrm>
              <a:off x="4585" y="901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1</a:t>
              </a:r>
            </a:p>
          </p:txBody>
        </p:sp>
        <p:sp>
          <p:nvSpPr>
            <p:cNvPr id="25691" name="Oval 66"/>
            <p:cNvSpPr>
              <a:spLocks noChangeArrowheads="1"/>
            </p:cNvSpPr>
            <p:nvPr/>
          </p:nvSpPr>
          <p:spPr bwMode="auto">
            <a:xfrm>
              <a:off x="4236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3</a:t>
              </a:r>
            </a:p>
          </p:txBody>
        </p:sp>
        <p:sp>
          <p:nvSpPr>
            <p:cNvPr id="25692" name="Oval 67"/>
            <p:cNvSpPr>
              <a:spLocks noChangeArrowheads="1"/>
            </p:cNvSpPr>
            <p:nvPr/>
          </p:nvSpPr>
          <p:spPr bwMode="auto">
            <a:xfrm>
              <a:off x="4122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5</a:t>
              </a:r>
            </a:p>
          </p:txBody>
        </p:sp>
        <p:sp>
          <p:nvSpPr>
            <p:cNvPr id="25693" name="Oval 68"/>
            <p:cNvSpPr>
              <a:spLocks noChangeArrowheads="1"/>
            </p:cNvSpPr>
            <p:nvPr/>
          </p:nvSpPr>
          <p:spPr bwMode="auto">
            <a:xfrm>
              <a:off x="432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8</a:t>
              </a:r>
            </a:p>
          </p:txBody>
        </p:sp>
        <p:sp>
          <p:nvSpPr>
            <p:cNvPr id="25694" name="Oval 69"/>
            <p:cNvSpPr>
              <a:spLocks noChangeArrowheads="1"/>
            </p:cNvSpPr>
            <p:nvPr/>
          </p:nvSpPr>
          <p:spPr bwMode="auto">
            <a:xfrm>
              <a:off x="4939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6</a:t>
              </a:r>
            </a:p>
          </p:txBody>
        </p:sp>
        <p:sp>
          <p:nvSpPr>
            <p:cNvPr id="25695" name="Oval 70"/>
            <p:cNvSpPr>
              <a:spLocks noChangeArrowheads="1"/>
            </p:cNvSpPr>
            <p:nvPr/>
          </p:nvSpPr>
          <p:spPr bwMode="auto">
            <a:xfrm>
              <a:off x="5109" y="1216"/>
              <a:ext cx="103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11</a:t>
              </a:r>
            </a:p>
          </p:txBody>
        </p:sp>
        <p:sp>
          <p:nvSpPr>
            <p:cNvPr id="25696" name="Oval 71"/>
            <p:cNvSpPr>
              <a:spLocks noChangeArrowheads="1"/>
            </p:cNvSpPr>
            <p:nvPr/>
          </p:nvSpPr>
          <p:spPr bwMode="auto">
            <a:xfrm>
              <a:off x="493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17</a:t>
              </a:r>
            </a:p>
          </p:txBody>
        </p:sp>
        <p:sp>
          <p:nvSpPr>
            <p:cNvPr id="25697" name="Oval 72"/>
            <p:cNvSpPr>
              <a:spLocks noChangeArrowheads="1"/>
            </p:cNvSpPr>
            <p:nvPr/>
          </p:nvSpPr>
          <p:spPr bwMode="auto">
            <a:xfrm>
              <a:off x="4212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9</a:t>
              </a:r>
            </a:p>
          </p:txBody>
        </p:sp>
        <p:sp>
          <p:nvSpPr>
            <p:cNvPr id="25698" name="Oval 73"/>
            <p:cNvSpPr>
              <a:spLocks noChangeArrowheads="1"/>
            </p:cNvSpPr>
            <p:nvPr/>
          </p:nvSpPr>
          <p:spPr bwMode="auto">
            <a:xfrm>
              <a:off x="4014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7</a:t>
              </a:r>
            </a:p>
          </p:txBody>
        </p:sp>
        <p:sp>
          <p:nvSpPr>
            <p:cNvPr id="25699" name="Line 74"/>
            <p:cNvSpPr>
              <a:spLocks noChangeShapeType="1"/>
            </p:cNvSpPr>
            <p:nvPr/>
          </p:nvSpPr>
          <p:spPr bwMode="auto">
            <a:xfrm flipV="1">
              <a:off x="4325" y="957"/>
              <a:ext cx="265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0" name="Line 75"/>
            <p:cNvSpPr>
              <a:spLocks noChangeShapeType="1"/>
            </p:cNvSpPr>
            <p:nvPr/>
          </p:nvSpPr>
          <p:spPr bwMode="auto">
            <a:xfrm>
              <a:off x="4684" y="957"/>
              <a:ext cx="259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1" name="Line 76"/>
            <p:cNvSpPr>
              <a:spLocks noChangeShapeType="1"/>
            </p:cNvSpPr>
            <p:nvPr/>
          </p:nvSpPr>
          <p:spPr bwMode="auto">
            <a:xfrm flipH="1">
              <a:off x="4187" y="113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2" name="Line 77"/>
            <p:cNvSpPr>
              <a:spLocks noChangeShapeType="1"/>
            </p:cNvSpPr>
            <p:nvPr/>
          </p:nvSpPr>
          <p:spPr bwMode="auto">
            <a:xfrm flipH="1" flipV="1">
              <a:off x="4323" y="1137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3" name="Line 78"/>
            <p:cNvSpPr>
              <a:spLocks noChangeShapeType="1"/>
            </p:cNvSpPr>
            <p:nvPr/>
          </p:nvSpPr>
          <p:spPr bwMode="auto">
            <a:xfrm flipH="1">
              <a:off x="4081" y="1288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4" name="Line 79"/>
            <p:cNvSpPr>
              <a:spLocks noChangeShapeType="1"/>
            </p:cNvSpPr>
            <p:nvPr/>
          </p:nvSpPr>
          <p:spPr bwMode="auto">
            <a:xfrm flipH="1" flipV="1">
              <a:off x="4203" y="128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5" name="Line 80"/>
            <p:cNvSpPr>
              <a:spLocks noChangeShapeType="1"/>
            </p:cNvSpPr>
            <p:nvPr/>
          </p:nvSpPr>
          <p:spPr bwMode="auto">
            <a:xfrm flipH="1" flipV="1">
              <a:off x="5029" y="1136"/>
              <a:ext cx="97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6" name="Line 81"/>
            <p:cNvSpPr>
              <a:spLocks noChangeShapeType="1"/>
            </p:cNvSpPr>
            <p:nvPr/>
          </p:nvSpPr>
          <p:spPr bwMode="auto">
            <a:xfrm>
              <a:off x="4992" y="115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5580063" y="2708275"/>
            <a:ext cx="3455987" cy="1516063"/>
            <a:chOff x="3470" y="2251"/>
            <a:chExt cx="2177" cy="955"/>
          </a:xfrm>
        </p:grpSpPr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4232" y="2296"/>
              <a:ext cx="454" cy="75"/>
              <a:chOff x="4232" y="2296"/>
              <a:chExt cx="454" cy="75"/>
            </a:xfrm>
          </p:grpSpPr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88" name="Rectangle 10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89" name="Rectangle 84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" name="Group 86"/>
            <p:cNvGrpSpPr>
              <a:grpSpLocks/>
            </p:cNvGrpSpPr>
            <p:nvPr/>
          </p:nvGrpSpPr>
          <p:grpSpPr bwMode="auto">
            <a:xfrm>
              <a:off x="3833" y="2539"/>
              <a:ext cx="454" cy="75"/>
              <a:chOff x="4232" y="2296"/>
              <a:chExt cx="454" cy="75"/>
            </a:xfrm>
          </p:grpSpPr>
          <p:sp>
            <p:nvSpPr>
              <p:cNvPr id="179287" name="Rectangle 87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85" name="Rectangle 88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86" name="Rectangle 89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" name="Group 90"/>
            <p:cNvGrpSpPr>
              <a:grpSpLocks/>
            </p:cNvGrpSpPr>
            <p:nvPr/>
          </p:nvGrpSpPr>
          <p:grpSpPr bwMode="auto">
            <a:xfrm>
              <a:off x="4694" y="2523"/>
              <a:ext cx="454" cy="75"/>
              <a:chOff x="4232" y="2296"/>
              <a:chExt cx="454" cy="75"/>
            </a:xfrm>
          </p:grpSpPr>
          <p:sp>
            <p:nvSpPr>
              <p:cNvPr id="179291" name="Rectangle 91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82" name="Rectangle 92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83" name="Rectangle 93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7" name="Group 94"/>
            <p:cNvGrpSpPr>
              <a:grpSpLocks/>
            </p:cNvGrpSpPr>
            <p:nvPr/>
          </p:nvGrpSpPr>
          <p:grpSpPr bwMode="auto">
            <a:xfrm>
              <a:off x="3560" y="2856"/>
              <a:ext cx="454" cy="75"/>
              <a:chOff x="4232" y="2296"/>
              <a:chExt cx="454" cy="75"/>
            </a:xfrm>
          </p:grpSpPr>
          <p:sp>
            <p:nvSpPr>
              <p:cNvPr id="179295" name="Rectangle 95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79" name="Rectangle 96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80" name="Rectangle 97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8" name="Group 98"/>
            <p:cNvGrpSpPr>
              <a:grpSpLocks/>
            </p:cNvGrpSpPr>
            <p:nvPr/>
          </p:nvGrpSpPr>
          <p:grpSpPr bwMode="auto">
            <a:xfrm>
              <a:off x="4104" y="2840"/>
              <a:ext cx="454" cy="75"/>
              <a:chOff x="4232" y="2296"/>
              <a:chExt cx="454" cy="75"/>
            </a:xfrm>
          </p:grpSpPr>
          <p:sp>
            <p:nvSpPr>
              <p:cNvPr id="179299" name="Rectangle 99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76" name="Rectangle 100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77" name="Rectangle 101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9" name="Group 102"/>
            <p:cNvGrpSpPr>
              <a:grpSpLocks/>
            </p:cNvGrpSpPr>
            <p:nvPr/>
          </p:nvGrpSpPr>
          <p:grpSpPr bwMode="auto">
            <a:xfrm>
              <a:off x="4694" y="2840"/>
              <a:ext cx="454" cy="75"/>
              <a:chOff x="4232" y="2296"/>
              <a:chExt cx="454" cy="75"/>
            </a:xfrm>
          </p:grpSpPr>
          <p:sp>
            <p:nvSpPr>
              <p:cNvPr id="179303" name="Rectangle 103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73" name="Rectangle 104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74" name="Rectangle 105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0" name="Group 106"/>
            <p:cNvGrpSpPr>
              <a:grpSpLocks/>
            </p:cNvGrpSpPr>
            <p:nvPr/>
          </p:nvGrpSpPr>
          <p:grpSpPr bwMode="auto">
            <a:xfrm>
              <a:off x="5193" y="2840"/>
              <a:ext cx="454" cy="75"/>
              <a:chOff x="4232" y="2296"/>
              <a:chExt cx="454" cy="75"/>
            </a:xfrm>
          </p:grpSpPr>
          <p:sp>
            <p:nvSpPr>
              <p:cNvPr id="179307" name="Rectangle 107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70" name="Rectangle 108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71" name="Rectangle 109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1" name="Group 110"/>
            <p:cNvGrpSpPr>
              <a:grpSpLocks/>
            </p:cNvGrpSpPr>
            <p:nvPr/>
          </p:nvGrpSpPr>
          <p:grpSpPr bwMode="auto">
            <a:xfrm>
              <a:off x="3470" y="3083"/>
              <a:ext cx="454" cy="75"/>
              <a:chOff x="4232" y="2296"/>
              <a:chExt cx="454" cy="75"/>
            </a:xfrm>
          </p:grpSpPr>
          <p:sp>
            <p:nvSpPr>
              <p:cNvPr id="179311" name="Rectangle 111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67" name="Rectangle 112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68" name="Rectangle 113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" name="Group 114"/>
            <p:cNvGrpSpPr>
              <a:grpSpLocks/>
            </p:cNvGrpSpPr>
            <p:nvPr/>
          </p:nvGrpSpPr>
          <p:grpSpPr bwMode="auto">
            <a:xfrm>
              <a:off x="4014" y="3083"/>
              <a:ext cx="454" cy="75"/>
              <a:chOff x="4232" y="2296"/>
              <a:chExt cx="454" cy="75"/>
            </a:xfrm>
          </p:grpSpPr>
          <p:sp>
            <p:nvSpPr>
              <p:cNvPr id="179315" name="Rectangle 115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64" name="Rectangle 116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65" name="Rectangle 117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5640" name="Line 118"/>
            <p:cNvSpPr>
              <a:spLocks noChangeShapeType="1"/>
            </p:cNvSpPr>
            <p:nvPr/>
          </p:nvSpPr>
          <p:spPr bwMode="auto">
            <a:xfrm flipH="1">
              <a:off x="4059" y="2341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1" name="Line 119"/>
            <p:cNvSpPr>
              <a:spLocks noChangeShapeType="1"/>
            </p:cNvSpPr>
            <p:nvPr/>
          </p:nvSpPr>
          <p:spPr bwMode="auto">
            <a:xfrm>
              <a:off x="4604" y="2341"/>
              <a:ext cx="27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2" name="Line 120"/>
            <p:cNvSpPr>
              <a:spLocks noChangeShapeType="1"/>
            </p:cNvSpPr>
            <p:nvPr/>
          </p:nvSpPr>
          <p:spPr bwMode="auto">
            <a:xfrm flipH="1">
              <a:off x="3696" y="2568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3" name="Line 121"/>
            <p:cNvSpPr>
              <a:spLocks noChangeShapeType="1"/>
            </p:cNvSpPr>
            <p:nvPr/>
          </p:nvSpPr>
          <p:spPr bwMode="auto">
            <a:xfrm>
              <a:off x="4195" y="2568"/>
              <a:ext cx="13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4" name="Line 122"/>
            <p:cNvSpPr>
              <a:spLocks noChangeShapeType="1"/>
            </p:cNvSpPr>
            <p:nvPr/>
          </p:nvSpPr>
          <p:spPr bwMode="auto">
            <a:xfrm>
              <a:off x="4785" y="25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5" name="Line 123"/>
            <p:cNvSpPr>
              <a:spLocks noChangeShapeType="1"/>
            </p:cNvSpPr>
            <p:nvPr/>
          </p:nvSpPr>
          <p:spPr bwMode="auto">
            <a:xfrm>
              <a:off x="5057" y="256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6" name="Line 124"/>
            <p:cNvSpPr>
              <a:spLocks noChangeShapeType="1"/>
            </p:cNvSpPr>
            <p:nvPr/>
          </p:nvSpPr>
          <p:spPr bwMode="auto">
            <a:xfrm flipH="1">
              <a:off x="3560" y="2886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7" name="Line 125"/>
            <p:cNvSpPr>
              <a:spLocks noChangeShapeType="1"/>
            </p:cNvSpPr>
            <p:nvPr/>
          </p:nvSpPr>
          <p:spPr bwMode="auto">
            <a:xfrm>
              <a:off x="3923" y="2886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8" name="Line 126"/>
            <p:cNvSpPr>
              <a:spLocks noChangeShapeType="1"/>
            </p:cNvSpPr>
            <p:nvPr/>
          </p:nvSpPr>
          <p:spPr bwMode="auto">
            <a:xfrm>
              <a:off x="4105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9" name="Line 127"/>
            <p:cNvSpPr>
              <a:spLocks noChangeShapeType="1"/>
            </p:cNvSpPr>
            <p:nvPr/>
          </p:nvSpPr>
          <p:spPr bwMode="auto">
            <a:xfrm>
              <a:off x="4422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0" name="Line 128"/>
            <p:cNvSpPr>
              <a:spLocks noChangeShapeType="1"/>
            </p:cNvSpPr>
            <p:nvPr/>
          </p:nvSpPr>
          <p:spPr bwMode="auto">
            <a:xfrm>
              <a:off x="4694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1" name="Line 129"/>
            <p:cNvSpPr>
              <a:spLocks noChangeShapeType="1"/>
            </p:cNvSpPr>
            <p:nvPr/>
          </p:nvSpPr>
          <p:spPr bwMode="auto">
            <a:xfrm>
              <a:off x="5012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2" name="Line 130"/>
            <p:cNvSpPr>
              <a:spLocks noChangeShapeType="1"/>
            </p:cNvSpPr>
            <p:nvPr/>
          </p:nvSpPr>
          <p:spPr bwMode="auto">
            <a:xfrm>
              <a:off x="5193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3" name="Line 131"/>
            <p:cNvSpPr>
              <a:spLocks noChangeShapeType="1"/>
            </p:cNvSpPr>
            <p:nvPr/>
          </p:nvSpPr>
          <p:spPr bwMode="auto">
            <a:xfrm>
              <a:off x="5511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4" name="Text Box 132"/>
            <p:cNvSpPr txBox="1">
              <a:spLocks noChangeArrowheads="1"/>
            </p:cNvSpPr>
            <p:nvPr/>
          </p:nvSpPr>
          <p:spPr bwMode="auto">
            <a:xfrm>
              <a:off x="4357" y="2251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1</a:t>
              </a:r>
            </a:p>
          </p:txBody>
        </p:sp>
        <p:sp>
          <p:nvSpPr>
            <p:cNvPr id="25655" name="Text Box 133"/>
            <p:cNvSpPr txBox="1">
              <a:spLocks noChangeArrowheads="1"/>
            </p:cNvSpPr>
            <p:nvPr/>
          </p:nvSpPr>
          <p:spPr bwMode="auto">
            <a:xfrm>
              <a:off x="3994" y="2505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3</a:t>
              </a:r>
            </a:p>
          </p:txBody>
        </p:sp>
        <p:sp>
          <p:nvSpPr>
            <p:cNvPr id="25656" name="Text Box 134"/>
            <p:cNvSpPr txBox="1">
              <a:spLocks noChangeArrowheads="1"/>
            </p:cNvSpPr>
            <p:nvPr/>
          </p:nvSpPr>
          <p:spPr bwMode="auto">
            <a:xfrm>
              <a:off x="4843" y="2478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6</a:t>
              </a:r>
            </a:p>
          </p:txBody>
        </p:sp>
        <p:sp>
          <p:nvSpPr>
            <p:cNvPr id="25657" name="Text Box 135"/>
            <p:cNvSpPr txBox="1">
              <a:spLocks noChangeArrowheads="1"/>
            </p:cNvSpPr>
            <p:nvPr/>
          </p:nvSpPr>
          <p:spPr bwMode="auto">
            <a:xfrm>
              <a:off x="3709" y="2825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5</a:t>
              </a:r>
            </a:p>
          </p:txBody>
        </p:sp>
        <p:sp>
          <p:nvSpPr>
            <p:cNvPr id="25658" name="Text Box 136"/>
            <p:cNvSpPr txBox="1">
              <a:spLocks noChangeArrowheads="1"/>
            </p:cNvSpPr>
            <p:nvPr/>
          </p:nvSpPr>
          <p:spPr bwMode="auto">
            <a:xfrm>
              <a:off x="4254" y="2795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8</a:t>
              </a:r>
            </a:p>
          </p:txBody>
        </p:sp>
        <p:sp>
          <p:nvSpPr>
            <p:cNvPr id="25659" name="Text Box 137"/>
            <p:cNvSpPr txBox="1">
              <a:spLocks noChangeArrowheads="1"/>
            </p:cNvSpPr>
            <p:nvPr/>
          </p:nvSpPr>
          <p:spPr bwMode="auto">
            <a:xfrm>
              <a:off x="4816" y="2795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17</a:t>
              </a:r>
            </a:p>
          </p:txBody>
        </p:sp>
        <p:sp>
          <p:nvSpPr>
            <p:cNvPr id="25660" name="Text Box 138"/>
            <p:cNvSpPr txBox="1">
              <a:spLocks noChangeArrowheads="1"/>
            </p:cNvSpPr>
            <p:nvPr/>
          </p:nvSpPr>
          <p:spPr bwMode="auto">
            <a:xfrm>
              <a:off x="5315" y="2795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11</a:t>
              </a:r>
            </a:p>
          </p:txBody>
        </p:sp>
        <p:sp>
          <p:nvSpPr>
            <p:cNvPr id="25661" name="Text Box 139"/>
            <p:cNvSpPr txBox="1">
              <a:spLocks noChangeArrowheads="1"/>
            </p:cNvSpPr>
            <p:nvPr/>
          </p:nvSpPr>
          <p:spPr bwMode="auto">
            <a:xfrm>
              <a:off x="3573" y="3052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7</a:t>
              </a:r>
            </a:p>
          </p:txBody>
        </p:sp>
        <p:sp>
          <p:nvSpPr>
            <p:cNvPr id="25662" name="Text Box 140"/>
            <p:cNvSpPr txBox="1">
              <a:spLocks noChangeArrowheads="1"/>
            </p:cNvSpPr>
            <p:nvPr/>
          </p:nvSpPr>
          <p:spPr bwMode="auto">
            <a:xfrm>
              <a:off x="4130" y="3049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9</a:t>
              </a:r>
            </a:p>
          </p:txBody>
        </p:sp>
      </p:grpSp>
      <p:grpSp>
        <p:nvGrpSpPr>
          <p:cNvPr id="13" name="Group 175"/>
          <p:cNvGrpSpPr>
            <a:grpSpLocks/>
          </p:cNvGrpSpPr>
          <p:nvPr/>
        </p:nvGrpSpPr>
        <p:grpSpPr bwMode="auto">
          <a:xfrm>
            <a:off x="5148263" y="4652963"/>
            <a:ext cx="3781425" cy="317500"/>
            <a:chOff x="3243" y="2931"/>
            <a:chExt cx="2382" cy="200"/>
          </a:xfrm>
        </p:grpSpPr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3470" y="2950"/>
              <a:ext cx="2155" cy="164"/>
              <a:chOff x="2948" y="1207"/>
              <a:chExt cx="2699" cy="227"/>
            </a:xfrm>
          </p:grpSpPr>
          <p:sp>
            <p:nvSpPr>
              <p:cNvPr id="179244" name="Rectangle 44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762000"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22" name="Line 45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3" name="Line 46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4" name="Line 47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5" name="Line 48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6" name="Line 49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7" name="Line 50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8" name="Line 51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9" name="Line 52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30" name="Line 53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5611" name="Text Box 54"/>
            <p:cNvSpPr txBox="1">
              <a:spLocks noChangeArrowheads="1"/>
            </p:cNvSpPr>
            <p:nvPr/>
          </p:nvSpPr>
          <p:spPr bwMode="auto">
            <a:xfrm>
              <a:off x="3514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1</a:t>
              </a:r>
            </a:p>
          </p:txBody>
        </p:sp>
        <p:sp>
          <p:nvSpPr>
            <p:cNvPr id="25612" name="Text Box 55"/>
            <p:cNvSpPr txBox="1">
              <a:spLocks noChangeArrowheads="1"/>
            </p:cNvSpPr>
            <p:nvPr/>
          </p:nvSpPr>
          <p:spPr bwMode="auto">
            <a:xfrm>
              <a:off x="3741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3</a:t>
              </a:r>
            </a:p>
          </p:txBody>
        </p:sp>
        <p:sp>
          <p:nvSpPr>
            <p:cNvPr id="25613" name="Text Box 56"/>
            <p:cNvSpPr txBox="1">
              <a:spLocks noChangeArrowheads="1"/>
            </p:cNvSpPr>
            <p:nvPr/>
          </p:nvSpPr>
          <p:spPr bwMode="auto">
            <a:xfrm>
              <a:off x="3912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6</a:t>
              </a:r>
            </a:p>
          </p:txBody>
        </p:sp>
        <p:sp>
          <p:nvSpPr>
            <p:cNvPr id="25614" name="Text Box 57"/>
            <p:cNvSpPr txBox="1">
              <a:spLocks noChangeArrowheads="1"/>
            </p:cNvSpPr>
            <p:nvPr/>
          </p:nvSpPr>
          <p:spPr bwMode="auto">
            <a:xfrm>
              <a:off x="4155" y="2950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200"/>
                <a:t>5</a:t>
              </a:r>
            </a:p>
          </p:txBody>
        </p:sp>
        <p:sp>
          <p:nvSpPr>
            <p:cNvPr id="25615" name="Text Box 58"/>
            <p:cNvSpPr txBox="1">
              <a:spLocks noChangeArrowheads="1"/>
            </p:cNvSpPr>
            <p:nvPr/>
          </p:nvSpPr>
          <p:spPr bwMode="auto">
            <a:xfrm>
              <a:off x="4383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8</a:t>
              </a:r>
            </a:p>
          </p:txBody>
        </p:sp>
        <p:sp>
          <p:nvSpPr>
            <p:cNvPr id="25616" name="Text Box 59"/>
            <p:cNvSpPr txBox="1">
              <a:spLocks noChangeArrowheads="1"/>
            </p:cNvSpPr>
            <p:nvPr/>
          </p:nvSpPr>
          <p:spPr bwMode="auto">
            <a:xfrm>
              <a:off x="4601" y="2958"/>
              <a:ext cx="2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17</a:t>
              </a:r>
            </a:p>
          </p:txBody>
        </p:sp>
        <p:sp>
          <p:nvSpPr>
            <p:cNvPr id="25617" name="Text Box 60"/>
            <p:cNvSpPr txBox="1">
              <a:spLocks noChangeArrowheads="1"/>
            </p:cNvSpPr>
            <p:nvPr/>
          </p:nvSpPr>
          <p:spPr bwMode="auto">
            <a:xfrm>
              <a:off x="4770" y="2951"/>
              <a:ext cx="2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11</a:t>
              </a:r>
            </a:p>
          </p:txBody>
        </p:sp>
        <p:sp>
          <p:nvSpPr>
            <p:cNvPr id="25618" name="Text Box 61"/>
            <p:cNvSpPr txBox="1">
              <a:spLocks noChangeArrowheads="1"/>
            </p:cNvSpPr>
            <p:nvPr/>
          </p:nvSpPr>
          <p:spPr bwMode="auto">
            <a:xfrm>
              <a:off x="4987" y="2951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7</a:t>
              </a:r>
            </a:p>
          </p:txBody>
        </p:sp>
        <p:sp>
          <p:nvSpPr>
            <p:cNvPr id="25619" name="Text Box 83"/>
            <p:cNvSpPr txBox="1">
              <a:spLocks noChangeArrowheads="1"/>
            </p:cNvSpPr>
            <p:nvPr/>
          </p:nvSpPr>
          <p:spPr bwMode="auto">
            <a:xfrm>
              <a:off x="5198" y="2931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400"/>
                <a:t>9</a:t>
              </a:r>
            </a:p>
          </p:txBody>
        </p:sp>
        <p:sp>
          <p:nvSpPr>
            <p:cNvPr id="179365" name="Rectangle 165"/>
            <p:cNvSpPr>
              <a:spLocks noChangeArrowheads="1"/>
            </p:cNvSpPr>
            <p:nvPr/>
          </p:nvSpPr>
          <p:spPr bwMode="auto">
            <a:xfrm>
              <a:off x="3243" y="294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>
                <a:latin typeface="Verdana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3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25603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25604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82590CF-6F5F-48A1-99AD-8DE6B5C61384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42875"/>
            <a:ext cx="9144000" cy="1050925"/>
          </a:xfrm>
        </p:spPr>
        <p:txBody>
          <a:bodyPr/>
          <a:lstStyle/>
          <a:p>
            <a:r>
              <a:rPr lang="es-E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puede representar el TDA heap?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974" y="1600200"/>
            <a:ext cx="4968106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s-ES" sz="1600" dirty="0" smtClean="0"/>
          </a:p>
          <a:p>
            <a:pPr lvl="1">
              <a:lnSpc>
                <a:spcPct val="80000"/>
              </a:lnSpc>
              <a:buFontTx/>
              <a:buNone/>
            </a:pPr>
            <a:endParaRPr lang="es-ES" sz="1600" dirty="0" smtClean="0"/>
          </a:p>
          <a:p>
            <a:pPr>
              <a:lnSpc>
                <a:spcPct val="80000"/>
              </a:lnSpc>
            </a:pPr>
            <a:r>
              <a:rPr lang="es-ES" sz="2000" dirty="0" smtClean="0"/>
              <a:t>La representación secuencial es óptima para árboles completos (o casi completos) </a:t>
            </a:r>
          </a:p>
          <a:p>
            <a:pPr>
              <a:lnSpc>
                <a:spcPct val="80000"/>
              </a:lnSpc>
            </a:pPr>
            <a:endParaRPr lang="es-ES" sz="2000" dirty="0" smtClean="0"/>
          </a:p>
          <a:p>
            <a:pPr>
              <a:lnSpc>
                <a:spcPct val="80000"/>
              </a:lnSpc>
            </a:pPr>
            <a:r>
              <a:rPr lang="es-ES" sz="1600" dirty="0" smtClean="0"/>
              <a:t>Ventaja</a:t>
            </a:r>
            <a:r>
              <a:rPr lang="es-ES" sz="1600" dirty="0" smtClean="0"/>
              <a:t>: el direccionamiento de los padres y los hijos de un nodo i.</a:t>
            </a:r>
          </a:p>
          <a:p>
            <a:pPr lvl="1">
              <a:lnSpc>
                <a:spcPct val="80000"/>
              </a:lnSpc>
            </a:pPr>
            <a:endParaRPr lang="es-ES" sz="1600" dirty="0" smtClean="0"/>
          </a:p>
          <a:p>
            <a:pPr lvl="2">
              <a:lnSpc>
                <a:spcPct val="80000"/>
              </a:lnSpc>
            </a:pPr>
            <a:r>
              <a:rPr lang="es-ES" sz="1400" dirty="0" smtClean="0"/>
              <a:t>El padre está a posición i/2,</a:t>
            </a:r>
          </a:p>
          <a:p>
            <a:pPr lvl="2">
              <a:lnSpc>
                <a:spcPct val="80000"/>
              </a:lnSpc>
            </a:pPr>
            <a:r>
              <a:rPr lang="es-ES" sz="1400" dirty="0" smtClean="0"/>
              <a:t>El hijo izquierdo está a posición 2*i,</a:t>
            </a:r>
          </a:p>
          <a:p>
            <a:pPr lvl="2">
              <a:lnSpc>
                <a:spcPct val="80000"/>
              </a:lnSpc>
            </a:pPr>
            <a:r>
              <a:rPr lang="es-ES" sz="1400" dirty="0" smtClean="0"/>
              <a:t>El hijo derecho está a posición 2*i+1</a:t>
            </a:r>
          </a:p>
          <a:p>
            <a:pPr lvl="2">
              <a:lnSpc>
                <a:spcPct val="80000"/>
              </a:lnSpc>
            </a:pPr>
            <a:endParaRPr lang="es-ES" sz="1400" dirty="0" smtClean="0"/>
          </a:p>
          <a:p>
            <a:pPr lvl="2">
              <a:lnSpc>
                <a:spcPct val="80000"/>
              </a:lnSpc>
            </a:pPr>
            <a:endParaRPr lang="es-ES" sz="1400" dirty="0" smtClean="0"/>
          </a:p>
          <a:p>
            <a:pPr lvl="2">
              <a:lnSpc>
                <a:spcPct val="80000"/>
              </a:lnSpc>
            </a:pPr>
            <a:endParaRPr lang="es-ES" sz="1400" dirty="0" smtClean="0"/>
          </a:p>
          <a:p>
            <a:pPr>
              <a:lnSpc>
                <a:spcPct val="80000"/>
              </a:lnSpc>
            </a:pPr>
            <a:r>
              <a:rPr lang="es-ES" sz="1800" dirty="0" smtClean="0"/>
              <a:t>Cualquier secuencia ordenada se puede transformar en un </a:t>
            </a:r>
            <a:r>
              <a:rPr lang="es-ES" sz="1800" dirty="0" err="1" smtClean="0"/>
              <a:t>heap</a:t>
            </a:r>
            <a:r>
              <a:rPr lang="es-ES" sz="1800" dirty="0" smtClean="0"/>
              <a:t> para aprovechar sus facilidades.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796136" y="1125538"/>
            <a:ext cx="2700337" cy="1439862"/>
            <a:chOff x="4014" y="901"/>
            <a:chExt cx="1198" cy="543"/>
          </a:xfrm>
        </p:grpSpPr>
        <p:sp>
          <p:nvSpPr>
            <p:cNvPr id="25690" name="Oval 65"/>
            <p:cNvSpPr>
              <a:spLocks noChangeArrowheads="1"/>
            </p:cNvSpPr>
            <p:nvPr/>
          </p:nvSpPr>
          <p:spPr bwMode="auto">
            <a:xfrm>
              <a:off x="4585" y="901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000"/>
                <a:t>1</a:t>
              </a:r>
            </a:p>
          </p:txBody>
        </p:sp>
        <p:sp>
          <p:nvSpPr>
            <p:cNvPr id="25691" name="Oval 66"/>
            <p:cNvSpPr>
              <a:spLocks noChangeArrowheads="1"/>
            </p:cNvSpPr>
            <p:nvPr/>
          </p:nvSpPr>
          <p:spPr bwMode="auto">
            <a:xfrm>
              <a:off x="4236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000"/>
                <a:t>3</a:t>
              </a:r>
            </a:p>
          </p:txBody>
        </p:sp>
        <p:sp>
          <p:nvSpPr>
            <p:cNvPr id="25692" name="Oval 67"/>
            <p:cNvSpPr>
              <a:spLocks noChangeArrowheads="1"/>
            </p:cNvSpPr>
            <p:nvPr/>
          </p:nvSpPr>
          <p:spPr bwMode="auto">
            <a:xfrm>
              <a:off x="4122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000"/>
                <a:t>5</a:t>
              </a:r>
            </a:p>
          </p:txBody>
        </p:sp>
        <p:sp>
          <p:nvSpPr>
            <p:cNvPr id="25693" name="Oval 68"/>
            <p:cNvSpPr>
              <a:spLocks noChangeArrowheads="1"/>
            </p:cNvSpPr>
            <p:nvPr/>
          </p:nvSpPr>
          <p:spPr bwMode="auto">
            <a:xfrm>
              <a:off x="432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000"/>
                <a:t>8</a:t>
              </a:r>
            </a:p>
          </p:txBody>
        </p:sp>
        <p:sp>
          <p:nvSpPr>
            <p:cNvPr id="25694" name="Oval 69"/>
            <p:cNvSpPr>
              <a:spLocks noChangeArrowheads="1"/>
            </p:cNvSpPr>
            <p:nvPr/>
          </p:nvSpPr>
          <p:spPr bwMode="auto">
            <a:xfrm>
              <a:off x="4939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000"/>
                <a:t>6</a:t>
              </a:r>
            </a:p>
          </p:txBody>
        </p:sp>
        <p:sp>
          <p:nvSpPr>
            <p:cNvPr id="25695" name="Oval 70"/>
            <p:cNvSpPr>
              <a:spLocks noChangeArrowheads="1"/>
            </p:cNvSpPr>
            <p:nvPr/>
          </p:nvSpPr>
          <p:spPr bwMode="auto">
            <a:xfrm>
              <a:off x="5109" y="1216"/>
              <a:ext cx="103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800"/>
                <a:t>11</a:t>
              </a:r>
            </a:p>
          </p:txBody>
        </p:sp>
        <p:sp>
          <p:nvSpPr>
            <p:cNvPr id="25696" name="Oval 71"/>
            <p:cNvSpPr>
              <a:spLocks noChangeArrowheads="1"/>
            </p:cNvSpPr>
            <p:nvPr/>
          </p:nvSpPr>
          <p:spPr bwMode="auto">
            <a:xfrm>
              <a:off x="493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800"/>
                <a:t>17</a:t>
              </a:r>
            </a:p>
          </p:txBody>
        </p:sp>
        <p:sp>
          <p:nvSpPr>
            <p:cNvPr id="25697" name="Oval 72"/>
            <p:cNvSpPr>
              <a:spLocks noChangeArrowheads="1"/>
            </p:cNvSpPr>
            <p:nvPr/>
          </p:nvSpPr>
          <p:spPr bwMode="auto">
            <a:xfrm>
              <a:off x="4212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000"/>
                <a:t>9</a:t>
              </a:r>
            </a:p>
          </p:txBody>
        </p:sp>
        <p:sp>
          <p:nvSpPr>
            <p:cNvPr id="25698" name="Oval 73"/>
            <p:cNvSpPr>
              <a:spLocks noChangeArrowheads="1"/>
            </p:cNvSpPr>
            <p:nvPr/>
          </p:nvSpPr>
          <p:spPr bwMode="auto">
            <a:xfrm>
              <a:off x="4014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000"/>
                <a:t>7</a:t>
              </a:r>
            </a:p>
          </p:txBody>
        </p:sp>
        <p:sp>
          <p:nvSpPr>
            <p:cNvPr id="25699" name="Line 74"/>
            <p:cNvSpPr>
              <a:spLocks noChangeShapeType="1"/>
            </p:cNvSpPr>
            <p:nvPr/>
          </p:nvSpPr>
          <p:spPr bwMode="auto">
            <a:xfrm flipV="1">
              <a:off x="4325" y="957"/>
              <a:ext cx="265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000"/>
            </a:p>
          </p:txBody>
        </p:sp>
        <p:sp>
          <p:nvSpPr>
            <p:cNvPr id="25700" name="Line 75"/>
            <p:cNvSpPr>
              <a:spLocks noChangeShapeType="1"/>
            </p:cNvSpPr>
            <p:nvPr/>
          </p:nvSpPr>
          <p:spPr bwMode="auto">
            <a:xfrm>
              <a:off x="4684" y="957"/>
              <a:ext cx="259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000"/>
            </a:p>
          </p:txBody>
        </p:sp>
        <p:sp>
          <p:nvSpPr>
            <p:cNvPr id="25701" name="Line 76"/>
            <p:cNvSpPr>
              <a:spLocks noChangeShapeType="1"/>
            </p:cNvSpPr>
            <p:nvPr/>
          </p:nvSpPr>
          <p:spPr bwMode="auto">
            <a:xfrm flipH="1">
              <a:off x="4187" y="113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000"/>
            </a:p>
          </p:txBody>
        </p:sp>
        <p:sp>
          <p:nvSpPr>
            <p:cNvPr id="25702" name="Line 77"/>
            <p:cNvSpPr>
              <a:spLocks noChangeShapeType="1"/>
            </p:cNvSpPr>
            <p:nvPr/>
          </p:nvSpPr>
          <p:spPr bwMode="auto">
            <a:xfrm flipH="1" flipV="1">
              <a:off x="4323" y="1137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000"/>
            </a:p>
          </p:txBody>
        </p:sp>
        <p:sp>
          <p:nvSpPr>
            <p:cNvPr id="25703" name="Line 78"/>
            <p:cNvSpPr>
              <a:spLocks noChangeShapeType="1"/>
            </p:cNvSpPr>
            <p:nvPr/>
          </p:nvSpPr>
          <p:spPr bwMode="auto">
            <a:xfrm flipH="1">
              <a:off x="4081" y="1288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000"/>
            </a:p>
          </p:txBody>
        </p:sp>
        <p:sp>
          <p:nvSpPr>
            <p:cNvPr id="25704" name="Line 79"/>
            <p:cNvSpPr>
              <a:spLocks noChangeShapeType="1"/>
            </p:cNvSpPr>
            <p:nvPr/>
          </p:nvSpPr>
          <p:spPr bwMode="auto">
            <a:xfrm flipH="1" flipV="1">
              <a:off x="4203" y="128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000"/>
            </a:p>
          </p:txBody>
        </p:sp>
        <p:sp>
          <p:nvSpPr>
            <p:cNvPr id="25705" name="Line 80"/>
            <p:cNvSpPr>
              <a:spLocks noChangeShapeType="1"/>
            </p:cNvSpPr>
            <p:nvPr/>
          </p:nvSpPr>
          <p:spPr bwMode="auto">
            <a:xfrm flipH="1" flipV="1">
              <a:off x="5029" y="1136"/>
              <a:ext cx="97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000"/>
            </a:p>
          </p:txBody>
        </p:sp>
        <p:sp>
          <p:nvSpPr>
            <p:cNvPr id="25706" name="Line 81"/>
            <p:cNvSpPr>
              <a:spLocks noChangeShapeType="1"/>
            </p:cNvSpPr>
            <p:nvPr/>
          </p:nvSpPr>
          <p:spPr bwMode="auto">
            <a:xfrm>
              <a:off x="4992" y="115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 sz="1000"/>
            </a:p>
          </p:txBody>
        </p: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5148064" y="2708275"/>
            <a:ext cx="3455987" cy="1516063"/>
            <a:chOff x="3470" y="2251"/>
            <a:chExt cx="2177" cy="955"/>
          </a:xfrm>
        </p:grpSpPr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4232" y="2296"/>
              <a:ext cx="454" cy="75"/>
              <a:chOff x="4232" y="2296"/>
              <a:chExt cx="454" cy="75"/>
            </a:xfrm>
          </p:grpSpPr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88" name="Rectangle 10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89" name="Rectangle 84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" name="Group 86"/>
            <p:cNvGrpSpPr>
              <a:grpSpLocks/>
            </p:cNvGrpSpPr>
            <p:nvPr/>
          </p:nvGrpSpPr>
          <p:grpSpPr bwMode="auto">
            <a:xfrm>
              <a:off x="3833" y="2539"/>
              <a:ext cx="454" cy="75"/>
              <a:chOff x="4232" y="2296"/>
              <a:chExt cx="454" cy="75"/>
            </a:xfrm>
          </p:grpSpPr>
          <p:sp>
            <p:nvSpPr>
              <p:cNvPr id="179287" name="Rectangle 87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85" name="Rectangle 88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86" name="Rectangle 89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" name="Group 90"/>
            <p:cNvGrpSpPr>
              <a:grpSpLocks/>
            </p:cNvGrpSpPr>
            <p:nvPr/>
          </p:nvGrpSpPr>
          <p:grpSpPr bwMode="auto">
            <a:xfrm>
              <a:off x="4694" y="2523"/>
              <a:ext cx="454" cy="75"/>
              <a:chOff x="4232" y="2296"/>
              <a:chExt cx="454" cy="75"/>
            </a:xfrm>
          </p:grpSpPr>
          <p:sp>
            <p:nvSpPr>
              <p:cNvPr id="179291" name="Rectangle 91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82" name="Rectangle 92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83" name="Rectangle 93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7" name="Group 94"/>
            <p:cNvGrpSpPr>
              <a:grpSpLocks/>
            </p:cNvGrpSpPr>
            <p:nvPr/>
          </p:nvGrpSpPr>
          <p:grpSpPr bwMode="auto">
            <a:xfrm>
              <a:off x="3560" y="2856"/>
              <a:ext cx="454" cy="75"/>
              <a:chOff x="4232" y="2296"/>
              <a:chExt cx="454" cy="75"/>
            </a:xfrm>
          </p:grpSpPr>
          <p:sp>
            <p:nvSpPr>
              <p:cNvPr id="179295" name="Rectangle 95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79" name="Rectangle 96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80" name="Rectangle 97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8" name="Group 98"/>
            <p:cNvGrpSpPr>
              <a:grpSpLocks/>
            </p:cNvGrpSpPr>
            <p:nvPr/>
          </p:nvGrpSpPr>
          <p:grpSpPr bwMode="auto">
            <a:xfrm>
              <a:off x="4104" y="2840"/>
              <a:ext cx="454" cy="75"/>
              <a:chOff x="4232" y="2296"/>
              <a:chExt cx="454" cy="75"/>
            </a:xfrm>
          </p:grpSpPr>
          <p:sp>
            <p:nvSpPr>
              <p:cNvPr id="179299" name="Rectangle 99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76" name="Rectangle 100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77" name="Rectangle 101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9" name="Group 102"/>
            <p:cNvGrpSpPr>
              <a:grpSpLocks/>
            </p:cNvGrpSpPr>
            <p:nvPr/>
          </p:nvGrpSpPr>
          <p:grpSpPr bwMode="auto">
            <a:xfrm>
              <a:off x="4694" y="2840"/>
              <a:ext cx="454" cy="75"/>
              <a:chOff x="4232" y="2296"/>
              <a:chExt cx="454" cy="75"/>
            </a:xfrm>
          </p:grpSpPr>
          <p:sp>
            <p:nvSpPr>
              <p:cNvPr id="179303" name="Rectangle 103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73" name="Rectangle 104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74" name="Rectangle 105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0" name="Group 106"/>
            <p:cNvGrpSpPr>
              <a:grpSpLocks/>
            </p:cNvGrpSpPr>
            <p:nvPr/>
          </p:nvGrpSpPr>
          <p:grpSpPr bwMode="auto">
            <a:xfrm>
              <a:off x="5193" y="2840"/>
              <a:ext cx="454" cy="75"/>
              <a:chOff x="4232" y="2296"/>
              <a:chExt cx="454" cy="75"/>
            </a:xfrm>
          </p:grpSpPr>
          <p:sp>
            <p:nvSpPr>
              <p:cNvPr id="179307" name="Rectangle 107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70" name="Rectangle 108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71" name="Rectangle 109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1" name="Group 110"/>
            <p:cNvGrpSpPr>
              <a:grpSpLocks/>
            </p:cNvGrpSpPr>
            <p:nvPr/>
          </p:nvGrpSpPr>
          <p:grpSpPr bwMode="auto">
            <a:xfrm>
              <a:off x="3470" y="3083"/>
              <a:ext cx="454" cy="75"/>
              <a:chOff x="4232" y="2296"/>
              <a:chExt cx="454" cy="75"/>
            </a:xfrm>
          </p:grpSpPr>
          <p:sp>
            <p:nvSpPr>
              <p:cNvPr id="179311" name="Rectangle 111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67" name="Rectangle 112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68" name="Rectangle 113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" name="Group 114"/>
            <p:cNvGrpSpPr>
              <a:grpSpLocks/>
            </p:cNvGrpSpPr>
            <p:nvPr/>
          </p:nvGrpSpPr>
          <p:grpSpPr bwMode="auto">
            <a:xfrm>
              <a:off x="4014" y="3083"/>
              <a:ext cx="454" cy="75"/>
              <a:chOff x="4232" y="2296"/>
              <a:chExt cx="454" cy="75"/>
            </a:xfrm>
          </p:grpSpPr>
          <p:sp>
            <p:nvSpPr>
              <p:cNvPr id="179315" name="Rectangle 115"/>
              <p:cNvSpPr>
                <a:spLocks noChangeArrowheads="1"/>
              </p:cNvSpPr>
              <p:nvPr/>
            </p:nvSpPr>
            <p:spPr bwMode="auto">
              <a:xfrm>
                <a:off x="4377" y="2296"/>
                <a:ext cx="164" cy="7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64" name="Rectangle 116"/>
              <p:cNvSpPr>
                <a:spLocks noChangeArrowheads="1"/>
              </p:cNvSpPr>
              <p:nvPr/>
            </p:nvSpPr>
            <p:spPr bwMode="auto">
              <a:xfrm>
                <a:off x="4541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65" name="Rectangle 117"/>
              <p:cNvSpPr>
                <a:spLocks noChangeArrowheads="1"/>
              </p:cNvSpPr>
              <p:nvPr/>
            </p:nvSpPr>
            <p:spPr bwMode="auto">
              <a:xfrm>
                <a:off x="4232" y="2296"/>
                <a:ext cx="145" cy="75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5640" name="Line 118"/>
            <p:cNvSpPr>
              <a:spLocks noChangeShapeType="1"/>
            </p:cNvSpPr>
            <p:nvPr/>
          </p:nvSpPr>
          <p:spPr bwMode="auto">
            <a:xfrm flipH="1">
              <a:off x="4059" y="2341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1" name="Line 119"/>
            <p:cNvSpPr>
              <a:spLocks noChangeShapeType="1"/>
            </p:cNvSpPr>
            <p:nvPr/>
          </p:nvSpPr>
          <p:spPr bwMode="auto">
            <a:xfrm>
              <a:off x="4604" y="2341"/>
              <a:ext cx="27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2" name="Line 120"/>
            <p:cNvSpPr>
              <a:spLocks noChangeShapeType="1"/>
            </p:cNvSpPr>
            <p:nvPr/>
          </p:nvSpPr>
          <p:spPr bwMode="auto">
            <a:xfrm flipH="1">
              <a:off x="3696" y="2568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3" name="Line 121"/>
            <p:cNvSpPr>
              <a:spLocks noChangeShapeType="1"/>
            </p:cNvSpPr>
            <p:nvPr/>
          </p:nvSpPr>
          <p:spPr bwMode="auto">
            <a:xfrm>
              <a:off x="4195" y="2568"/>
              <a:ext cx="13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4" name="Line 122"/>
            <p:cNvSpPr>
              <a:spLocks noChangeShapeType="1"/>
            </p:cNvSpPr>
            <p:nvPr/>
          </p:nvSpPr>
          <p:spPr bwMode="auto">
            <a:xfrm>
              <a:off x="4785" y="25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5" name="Line 123"/>
            <p:cNvSpPr>
              <a:spLocks noChangeShapeType="1"/>
            </p:cNvSpPr>
            <p:nvPr/>
          </p:nvSpPr>
          <p:spPr bwMode="auto">
            <a:xfrm>
              <a:off x="5057" y="256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6" name="Line 124"/>
            <p:cNvSpPr>
              <a:spLocks noChangeShapeType="1"/>
            </p:cNvSpPr>
            <p:nvPr/>
          </p:nvSpPr>
          <p:spPr bwMode="auto">
            <a:xfrm flipH="1">
              <a:off x="3560" y="2886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7" name="Line 125"/>
            <p:cNvSpPr>
              <a:spLocks noChangeShapeType="1"/>
            </p:cNvSpPr>
            <p:nvPr/>
          </p:nvSpPr>
          <p:spPr bwMode="auto">
            <a:xfrm>
              <a:off x="3923" y="2886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8" name="Line 126"/>
            <p:cNvSpPr>
              <a:spLocks noChangeShapeType="1"/>
            </p:cNvSpPr>
            <p:nvPr/>
          </p:nvSpPr>
          <p:spPr bwMode="auto">
            <a:xfrm>
              <a:off x="4105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49" name="Line 127"/>
            <p:cNvSpPr>
              <a:spLocks noChangeShapeType="1"/>
            </p:cNvSpPr>
            <p:nvPr/>
          </p:nvSpPr>
          <p:spPr bwMode="auto">
            <a:xfrm>
              <a:off x="4422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0" name="Line 128"/>
            <p:cNvSpPr>
              <a:spLocks noChangeShapeType="1"/>
            </p:cNvSpPr>
            <p:nvPr/>
          </p:nvSpPr>
          <p:spPr bwMode="auto">
            <a:xfrm>
              <a:off x="4694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1" name="Line 129"/>
            <p:cNvSpPr>
              <a:spLocks noChangeShapeType="1"/>
            </p:cNvSpPr>
            <p:nvPr/>
          </p:nvSpPr>
          <p:spPr bwMode="auto">
            <a:xfrm>
              <a:off x="5012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2" name="Line 130"/>
            <p:cNvSpPr>
              <a:spLocks noChangeShapeType="1"/>
            </p:cNvSpPr>
            <p:nvPr/>
          </p:nvSpPr>
          <p:spPr bwMode="auto">
            <a:xfrm>
              <a:off x="5193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3" name="Line 131"/>
            <p:cNvSpPr>
              <a:spLocks noChangeShapeType="1"/>
            </p:cNvSpPr>
            <p:nvPr/>
          </p:nvSpPr>
          <p:spPr bwMode="auto">
            <a:xfrm>
              <a:off x="5511" y="2840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54" name="Text Box 132"/>
            <p:cNvSpPr txBox="1">
              <a:spLocks noChangeArrowheads="1"/>
            </p:cNvSpPr>
            <p:nvPr/>
          </p:nvSpPr>
          <p:spPr bwMode="auto">
            <a:xfrm>
              <a:off x="4357" y="2251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1</a:t>
              </a:r>
            </a:p>
          </p:txBody>
        </p:sp>
        <p:sp>
          <p:nvSpPr>
            <p:cNvPr id="25655" name="Text Box 133"/>
            <p:cNvSpPr txBox="1">
              <a:spLocks noChangeArrowheads="1"/>
            </p:cNvSpPr>
            <p:nvPr/>
          </p:nvSpPr>
          <p:spPr bwMode="auto">
            <a:xfrm>
              <a:off x="3994" y="2505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3</a:t>
              </a:r>
            </a:p>
          </p:txBody>
        </p:sp>
        <p:sp>
          <p:nvSpPr>
            <p:cNvPr id="25656" name="Text Box 134"/>
            <p:cNvSpPr txBox="1">
              <a:spLocks noChangeArrowheads="1"/>
            </p:cNvSpPr>
            <p:nvPr/>
          </p:nvSpPr>
          <p:spPr bwMode="auto">
            <a:xfrm>
              <a:off x="4843" y="2478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6</a:t>
              </a:r>
            </a:p>
          </p:txBody>
        </p:sp>
        <p:sp>
          <p:nvSpPr>
            <p:cNvPr id="25657" name="Text Box 135"/>
            <p:cNvSpPr txBox="1">
              <a:spLocks noChangeArrowheads="1"/>
            </p:cNvSpPr>
            <p:nvPr/>
          </p:nvSpPr>
          <p:spPr bwMode="auto">
            <a:xfrm>
              <a:off x="3709" y="2825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5</a:t>
              </a:r>
            </a:p>
          </p:txBody>
        </p:sp>
        <p:sp>
          <p:nvSpPr>
            <p:cNvPr id="25658" name="Text Box 136"/>
            <p:cNvSpPr txBox="1">
              <a:spLocks noChangeArrowheads="1"/>
            </p:cNvSpPr>
            <p:nvPr/>
          </p:nvSpPr>
          <p:spPr bwMode="auto">
            <a:xfrm>
              <a:off x="4254" y="2795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8</a:t>
              </a:r>
            </a:p>
          </p:txBody>
        </p:sp>
        <p:sp>
          <p:nvSpPr>
            <p:cNvPr id="25659" name="Text Box 137"/>
            <p:cNvSpPr txBox="1">
              <a:spLocks noChangeArrowheads="1"/>
            </p:cNvSpPr>
            <p:nvPr/>
          </p:nvSpPr>
          <p:spPr bwMode="auto">
            <a:xfrm>
              <a:off x="4816" y="2795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17</a:t>
              </a:r>
            </a:p>
          </p:txBody>
        </p:sp>
        <p:sp>
          <p:nvSpPr>
            <p:cNvPr id="25660" name="Text Box 138"/>
            <p:cNvSpPr txBox="1">
              <a:spLocks noChangeArrowheads="1"/>
            </p:cNvSpPr>
            <p:nvPr/>
          </p:nvSpPr>
          <p:spPr bwMode="auto">
            <a:xfrm>
              <a:off x="5315" y="2795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11</a:t>
              </a:r>
            </a:p>
          </p:txBody>
        </p:sp>
        <p:sp>
          <p:nvSpPr>
            <p:cNvPr id="25661" name="Text Box 139"/>
            <p:cNvSpPr txBox="1">
              <a:spLocks noChangeArrowheads="1"/>
            </p:cNvSpPr>
            <p:nvPr/>
          </p:nvSpPr>
          <p:spPr bwMode="auto">
            <a:xfrm>
              <a:off x="3573" y="3052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7</a:t>
              </a:r>
            </a:p>
          </p:txBody>
        </p:sp>
        <p:sp>
          <p:nvSpPr>
            <p:cNvPr id="25662" name="Text Box 140"/>
            <p:cNvSpPr txBox="1">
              <a:spLocks noChangeArrowheads="1"/>
            </p:cNvSpPr>
            <p:nvPr/>
          </p:nvSpPr>
          <p:spPr bwMode="auto">
            <a:xfrm>
              <a:off x="4130" y="3049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000" b="1"/>
                <a:t>9</a:t>
              </a:r>
            </a:p>
          </p:txBody>
        </p:sp>
      </p:grpSp>
      <p:grpSp>
        <p:nvGrpSpPr>
          <p:cNvPr id="13" name="Group 175"/>
          <p:cNvGrpSpPr>
            <a:grpSpLocks/>
          </p:cNvGrpSpPr>
          <p:nvPr/>
        </p:nvGrpSpPr>
        <p:grpSpPr bwMode="auto">
          <a:xfrm>
            <a:off x="4860032" y="4652963"/>
            <a:ext cx="3781425" cy="317500"/>
            <a:chOff x="3243" y="2931"/>
            <a:chExt cx="2382" cy="200"/>
          </a:xfrm>
        </p:grpSpPr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3470" y="2950"/>
              <a:ext cx="2155" cy="164"/>
              <a:chOff x="2948" y="1207"/>
              <a:chExt cx="2699" cy="227"/>
            </a:xfrm>
          </p:grpSpPr>
          <p:sp>
            <p:nvSpPr>
              <p:cNvPr id="179244" name="Rectangle 44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762000">
                  <a:defRPr/>
                </a:pPr>
                <a:endParaRPr lang="es-ES">
                  <a:latin typeface="Verdana" pitchFamily="34" charset="0"/>
                  <a:ea typeface="+mn-ea"/>
                </a:endParaRPr>
              </a:p>
            </p:txBody>
          </p:sp>
          <p:sp>
            <p:nvSpPr>
              <p:cNvPr id="25622" name="Line 45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3" name="Line 46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4" name="Line 47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5" name="Line 48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6" name="Line 49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7" name="Line 50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8" name="Line 51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29" name="Line 52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30" name="Line 53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5611" name="Text Box 54"/>
            <p:cNvSpPr txBox="1">
              <a:spLocks noChangeArrowheads="1"/>
            </p:cNvSpPr>
            <p:nvPr/>
          </p:nvSpPr>
          <p:spPr bwMode="auto">
            <a:xfrm>
              <a:off x="3514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1</a:t>
              </a:r>
            </a:p>
          </p:txBody>
        </p:sp>
        <p:sp>
          <p:nvSpPr>
            <p:cNvPr id="25612" name="Text Box 55"/>
            <p:cNvSpPr txBox="1">
              <a:spLocks noChangeArrowheads="1"/>
            </p:cNvSpPr>
            <p:nvPr/>
          </p:nvSpPr>
          <p:spPr bwMode="auto">
            <a:xfrm>
              <a:off x="3741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3</a:t>
              </a:r>
            </a:p>
          </p:txBody>
        </p:sp>
        <p:sp>
          <p:nvSpPr>
            <p:cNvPr id="25613" name="Text Box 56"/>
            <p:cNvSpPr txBox="1">
              <a:spLocks noChangeArrowheads="1"/>
            </p:cNvSpPr>
            <p:nvPr/>
          </p:nvSpPr>
          <p:spPr bwMode="auto">
            <a:xfrm>
              <a:off x="3912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6</a:t>
              </a:r>
            </a:p>
          </p:txBody>
        </p:sp>
        <p:sp>
          <p:nvSpPr>
            <p:cNvPr id="25614" name="Text Box 57"/>
            <p:cNvSpPr txBox="1">
              <a:spLocks noChangeArrowheads="1"/>
            </p:cNvSpPr>
            <p:nvPr/>
          </p:nvSpPr>
          <p:spPr bwMode="auto">
            <a:xfrm>
              <a:off x="4155" y="2950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200"/>
                <a:t>5</a:t>
              </a:r>
            </a:p>
          </p:txBody>
        </p:sp>
        <p:sp>
          <p:nvSpPr>
            <p:cNvPr id="25615" name="Text Box 58"/>
            <p:cNvSpPr txBox="1">
              <a:spLocks noChangeArrowheads="1"/>
            </p:cNvSpPr>
            <p:nvPr/>
          </p:nvSpPr>
          <p:spPr bwMode="auto">
            <a:xfrm>
              <a:off x="4383" y="294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8</a:t>
              </a:r>
            </a:p>
          </p:txBody>
        </p:sp>
        <p:sp>
          <p:nvSpPr>
            <p:cNvPr id="25616" name="Text Box 59"/>
            <p:cNvSpPr txBox="1">
              <a:spLocks noChangeArrowheads="1"/>
            </p:cNvSpPr>
            <p:nvPr/>
          </p:nvSpPr>
          <p:spPr bwMode="auto">
            <a:xfrm>
              <a:off x="4601" y="2958"/>
              <a:ext cx="2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17</a:t>
              </a:r>
            </a:p>
          </p:txBody>
        </p:sp>
        <p:sp>
          <p:nvSpPr>
            <p:cNvPr id="25617" name="Text Box 60"/>
            <p:cNvSpPr txBox="1">
              <a:spLocks noChangeArrowheads="1"/>
            </p:cNvSpPr>
            <p:nvPr/>
          </p:nvSpPr>
          <p:spPr bwMode="auto">
            <a:xfrm>
              <a:off x="4770" y="2951"/>
              <a:ext cx="2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11</a:t>
              </a:r>
            </a:p>
          </p:txBody>
        </p:sp>
        <p:sp>
          <p:nvSpPr>
            <p:cNvPr id="25618" name="Text Box 61"/>
            <p:cNvSpPr txBox="1">
              <a:spLocks noChangeArrowheads="1"/>
            </p:cNvSpPr>
            <p:nvPr/>
          </p:nvSpPr>
          <p:spPr bwMode="auto">
            <a:xfrm>
              <a:off x="4987" y="2951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200"/>
                <a:t>7</a:t>
              </a:r>
            </a:p>
          </p:txBody>
        </p:sp>
        <p:sp>
          <p:nvSpPr>
            <p:cNvPr id="25619" name="Text Box 83"/>
            <p:cNvSpPr txBox="1">
              <a:spLocks noChangeArrowheads="1"/>
            </p:cNvSpPr>
            <p:nvPr/>
          </p:nvSpPr>
          <p:spPr bwMode="auto">
            <a:xfrm>
              <a:off x="5198" y="2931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s-ES" sz="1400" dirty="0"/>
                <a:t>9</a:t>
              </a:r>
            </a:p>
          </p:txBody>
        </p:sp>
        <p:sp>
          <p:nvSpPr>
            <p:cNvPr id="179365" name="Rectangle 165"/>
            <p:cNvSpPr>
              <a:spLocks noChangeArrowheads="1"/>
            </p:cNvSpPr>
            <p:nvPr/>
          </p:nvSpPr>
          <p:spPr bwMode="auto">
            <a:xfrm>
              <a:off x="3243" y="2949"/>
              <a:ext cx="226" cy="16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62000">
                <a:defRPr/>
              </a:pPr>
              <a:endParaRPr lang="es-ES">
                <a:latin typeface="Verdana" pitchFamily="34" charset="0"/>
                <a:ea typeface="+mn-ea"/>
              </a:endParaRPr>
            </a:p>
          </p:txBody>
        </p:sp>
      </p:grpSp>
      <p:sp>
        <p:nvSpPr>
          <p:cNvPr id="107" name="106 Rectángulo"/>
          <p:cNvSpPr/>
          <p:nvPr/>
        </p:nvSpPr>
        <p:spPr>
          <a:xfrm>
            <a:off x="827584" y="5590981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b="1" dirty="0" smtClean="0"/>
          </a:p>
          <a:p>
            <a:r>
              <a:rPr lang="es-ES" b="1" dirty="0" smtClean="0"/>
              <a:t>Los elementos de un </a:t>
            </a:r>
            <a:r>
              <a:rPr lang="es-ES" b="1" dirty="0" err="1" smtClean="0"/>
              <a:t>heap</a:t>
            </a:r>
            <a:r>
              <a:rPr lang="es-ES" b="1" dirty="0" smtClean="0"/>
              <a:t> están ordenados  parcialmente!!!</a:t>
            </a: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3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  <p:bldP spid="10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Marcador de fecha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245225"/>
            <a:ext cx="2386013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Tema 14</a:t>
            </a:r>
          </a:p>
        </p:txBody>
      </p:sp>
      <p:sp>
        <p:nvSpPr>
          <p:cNvPr id="27651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Heaps</a:t>
            </a:r>
          </a:p>
        </p:txBody>
      </p:sp>
      <p:sp>
        <p:nvSpPr>
          <p:cNvPr id="27652" name="5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F9CECF6-8D93-4E56-92B7-C6ACE8EBA92E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286750" cy="1050925"/>
          </a:xfrm>
        </p:spPr>
        <p:txBody>
          <a:bodyPr/>
          <a:lstStyle/>
          <a:p>
            <a:r>
              <a:rPr lang="es-E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diseñar el TDA que corresponde al árbol heap?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863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800" smtClean="0"/>
              <a:t>ELEMENTOS: los elementos de un árbol heap son nodos. </a:t>
            </a:r>
          </a:p>
          <a:p>
            <a:pPr lvl="1">
              <a:lnSpc>
                <a:spcPct val="80000"/>
              </a:lnSpc>
            </a:pPr>
            <a:r>
              <a:rPr lang="es-ES" sz="1600" smtClean="0"/>
              <a:t>Cada nodo contiene datos (información) y una clave única que determina su prioridad.</a:t>
            </a:r>
          </a:p>
          <a:p>
            <a:pPr>
              <a:lnSpc>
                <a:spcPct val="80000"/>
              </a:lnSpc>
            </a:pPr>
            <a:endParaRPr lang="es-ES" sz="1800" smtClean="0"/>
          </a:p>
          <a:p>
            <a:pPr>
              <a:lnSpc>
                <a:spcPct val="80000"/>
              </a:lnSpc>
            </a:pPr>
            <a:r>
              <a:rPr lang="es-ES" sz="1800" smtClean="0"/>
              <a:t>ESTRUCTURA:un árbol heap posee una estructura jerárquica (excepto el árbol vacío). </a:t>
            </a:r>
          </a:p>
          <a:p>
            <a:pPr lvl="1">
              <a:lnSpc>
                <a:spcPct val="80000"/>
              </a:lnSpc>
            </a:pPr>
            <a:endParaRPr lang="es-ES" sz="1600" smtClean="0"/>
          </a:p>
          <a:p>
            <a:pPr lvl="1">
              <a:lnSpc>
                <a:spcPct val="80000"/>
              </a:lnSpc>
            </a:pPr>
            <a:r>
              <a:rPr lang="es-ES" sz="1600" smtClean="0"/>
              <a:t>Cada nodo contiene un elemento de un conjunto ordenado de valores.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s-ES" sz="1600" smtClean="0"/>
              <a:t>Los nodos forman un árbol binario casi completo, tal que cada padre contiene un elemento de mayor prioridad que sus hijos. </a:t>
            </a:r>
          </a:p>
          <a:p>
            <a:pPr lvl="1">
              <a:lnSpc>
                <a:spcPct val="80000"/>
              </a:lnSpc>
            </a:pPr>
            <a:endParaRPr lang="es-ES" sz="1600" smtClean="0"/>
          </a:p>
          <a:p>
            <a:pPr lvl="1">
              <a:lnSpc>
                <a:spcPct val="80000"/>
              </a:lnSpc>
            </a:pPr>
            <a:r>
              <a:rPr lang="es-ES" sz="1600" smtClean="0"/>
              <a:t>La relación de prioridad se puede establecer como mayor o mayor-igual.</a:t>
            </a:r>
          </a:p>
        </p:txBody>
      </p:sp>
      <p:grpSp>
        <p:nvGrpSpPr>
          <p:cNvPr id="27655" name="Group 6"/>
          <p:cNvGrpSpPr>
            <a:grpSpLocks/>
          </p:cNvGrpSpPr>
          <p:nvPr/>
        </p:nvGrpSpPr>
        <p:grpSpPr bwMode="auto">
          <a:xfrm>
            <a:off x="5072063" y="1857375"/>
            <a:ext cx="3676650" cy="2571750"/>
            <a:chOff x="4014" y="901"/>
            <a:chExt cx="1198" cy="543"/>
          </a:xfrm>
        </p:grpSpPr>
        <p:sp>
          <p:nvSpPr>
            <p:cNvPr id="27656" name="Oval 7"/>
            <p:cNvSpPr>
              <a:spLocks noChangeArrowheads="1"/>
            </p:cNvSpPr>
            <p:nvPr/>
          </p:nvSpPr>
          <p:spPr bwMode="auto">
            <a:xfrm>
              <a:off x="4585" y="901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1</a:t>
              </a:r>
            </a:p>
          </p:txBody>
        </p:sp>
        <p:sp>
          <p:nvSpPr>
            <p:cNvPr id="27657" name="Oval 8"/>
            <p:cNvSpPr>
              <a:spLocks noChangeArrowheads="1"/>
            </p:cNvSpPr>
            <p:nvPr/>
          </p:nvSpPr>
          <p:spPr bwMode="auto">
            <a:xfrm>
              <a:off x="4236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3</a:t>
              </a:r>
            </a:p>
          </p:txBody>
        </p:sp>
        <p:sp>
          <p:nvSpPr>
            <p:cNvPr id="27658" name="Oval 9"/>
            <p:cNvSpPr>
              <a:spLocks noChangeArrowheads="1"/>
            </p:cNvSpPr>
            <p:nvPr/>
          </p:nvSpPr>
          <p:spPr bwMode="auto">
            <a:xfrm>
              <a:off x="4122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5</a:t>
              </a:r>
            </a:p>
          </p:txBody>
        </p:sp>
        <p:sp>
          <p:nvSpPr>
            <p:cNvPr id="27659" name="Oval 10"/>
            <p:cNvSpPr>
              <a:spLocks noChangeArrowheads="1"/>
            </p:cNvSpPr>
            <p:nvPr/>
          </p:nvSpPr>
          <p:spPr bwMode="auto">
            <a:xfrm>
              <a:off x="432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8</a:t>
              </a:r>
            </a:p>
          </p:txBody>
        </p:sp>
        <p:sp>
          <p:nvSpPr>
            <p:cNvPr id="27660" name="Oval 11"/>
            <p:cNvSpPr>
              <a:spLocks noChangeArrowheads="1"/>
            </p:cNvSpPr>
            <p:nvPr/>
          </p:nvSpPr>
          <p:spPr bwMode="auto">
            <a:xfrm>
              <a:off x="4939" y="1072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6</a:t>
              </a:r>
            </a:p>
          </p:txBody>
        </p:sp>
        <p:sp>
          <p:nvSpPr>
            <p:cNvPr id="27661" name="Oval 12"/>
            <p:cNvSpPr>
              <a:spLocks noChangeArrowheads="1"/>
            </p:cNvSpPr>
            <p:nvPr/>
          </p:nvSpPr>
          <p:spPr bwMode="auto">
            <a:xfrm>
              <a:off x="5109" y="1216"/>
              <a:ext cx="103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11</a:t>
              </a:r>
            </a:p>
          </p:txBody>
        </p:sp>
        <p:sp>
          <p:nvSpPr>
            <p:cNvPr id="27662" name="Oval 13"/>
            <p:cNvSpPr>
              <a:spLocks noChangeArrowheads="1"/>
            </p:cNvSpPr>
            <p:nvPr/>
          </p:nvSpPr>
          <p:spPr bwMode="auto">
            <a:xfrm>
              <a:off x="4939" y="1216"/>
              <a:ext cx="102" cy="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 sz="1400"/>
                <a:t>17</a:t>
              </a:r>
            </a:p>
          </p:txBody>
        </p:sp>
        <p:sp>
          <p:nvSpPr>
            <p:cNvPr id="27663" name="Oval 14"/>
            <p:cNvSpPr>
              <a:spLocks noChangeArrowheads="1"/>
            </p:cNvSpPr>
            <p:nvPr/>
          </p:nvSpPr>
          <p:spPr bwMode="auto">
            <a:xfrm>
              <a:off x="4212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9</a:t>
              </a:r>
            </a:p>
          </p:txBody>
        </p:sp>
        <p:sp>
          <p:nvSpPr>
            <p:cNvPr id="27664" name="Oval 15"/>
            <p:cNvSpPr>
              <a:spLocks noChangeArrowheads="1"/>
            </p:cNvSpPr>
            <p:nvPr/>
          </p:nvSpPr>
          <p:spPr bwMode="auto">
            <a:xfrm>
              <a:off x="4014" y="1369"/>
              <a:ext cx="102" cy="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762000"/>
              <a:r>
                <a:rPr lang="es-ES"/>
                <a:t>7</a:t>
              </a:r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 flipV="1">
              <a:off x="4325" y="957"/>
              <a:ext cx="265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>
              <a:off x="4684" y="957"/>
              <a:ext cx="259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 flipH="1">
              <a:off x="4187" y="113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68" name="Line 19"/>
            <p:cNvSpPr>
              <a:spLocks noChangeShapeType="1"/>
            </p:cNvSpPr>
            <p:nvPr/>
          </p:nvSpPr>
          <p:spPr bwMode="auto">
            <a:xfrm flipH="1" flipV="1">
              <a:off x="4323" y="1137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 flipH="1">
              <a:off x="4081" y="1288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 flipH="1" flipV="1">
              <a:off x="4203" y="1286"/>
              <a:ext cx="59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 flipH="1" flipV="1">
              <a:off x="5029" y="1136"/>
              <a:ext cx="97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2" name="Line 23"/>
            <p:cNvSpPr>
              <a:spLocks noChangeShapeType="1"/>
            </p:cNvSpPr>
            <p:nvPr/>
          </p:nvSpPr>
          <p:spPr bwMode="auto">
            <a:xfrm>
              <a:off x="4992" y="115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3433</TotalTime>
  <Words>4108</Words>
  <Application>Microsoft Office PowerPoint</Application>
  <PresentationFormat>Presentación en pantalla (4:3)</PresentationFormat>
  <Paragraphs>1798</Paragraphs>
  <Slides>44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0" baseType="lpstr">
      <vt:lpstr>Verdana</vt:lpstr>
      <vt:lpstr>ＭＳ Ｐゴシック</vt:lpstr>
      <vt:lpstr>Arial</vt:lpstr>
      <vt:lpstr>Calibri</vt:lpstr>
      <vt:lpstr>Wingdings 2</vt:lpstr>
      <vt:lpstr>Aspecto</vt:lpstr>
      <vt:lpstr>Heaps</vt:lpstr>
      <vt:lpstr>Objetivos</vt:lpstr>
      <vt:lpstr>¿ Qué es un heap y por qué es útil?</vt:lpstr>
      <vt:lpstr>¿ Qué es un heap?</vt:lpstr>
      <vt:lpstr>¿Cuáles son las propiedades de un heap?</vt:lpstr>
      <vt:lpstr>¿Cómo se puede representar el TDA heap?</vt:lpstr>
      <vt:lpstr>¿Cómo se puede representar el TDA heap?</vt:lpstr>
      <vt:lpstr>¿Cómo se puede representar el TDA heap?</vt:lpstr>
      <vt:lpstr>¿Cómo diseñar el TDA que corresponde al árbol heap?</vt:lpstr>
      <vt:lpstr>¿Cuáles son las operaciones básicas de un heap?</vt:lpstr>
      <vt:lpstr>¿Cuáles son las operaciones básicas de un heap?</vt:lpstr>
      <vt:lpstr>¿Cómo implementamos un heap?</vt:lpstr>
      <vt:lpstr>¿Cuáles son las aplicaciones más importantes para la estructura de datos heap?</vt:lpstr>
      <vt:lpstr>¿Cómo se utiliza una estructura heap en una cola de prioridad?</vt:lpstr>
      <vt:lpstr>¿Cómo implementamos la inserción en un maxheap?</vt:lpstr>
      <vt:lpstr>¿Cómo se utiliza una estructura heap en una cola de prioridad?</vt:lpstr>
      <vt:lpstr>¿Cómo implementamos el borrado en un heap?</vt:lpstr>
      <vt:lpstr>¿Cómo generar un árbol heap a partir de una secuencia de elementos?</vt:lpstr>
      <vt:lpstr>¿Cómo generar un árbol heap a partir de una secuencia de elementos?</vt:lpstr>
      <vt:lpstr>¿Cómo generar un árbol heap a partir de una lista de elementos?</vt:lpstr>
      <vt:lpstr>¿Cómo se utiliza un heap para ordenar una secuencia de valores en forma ascendente o descendente (heapsort)?</vt:lpstr>
      <vt:lpstr>Conclusiones</vt:lpstr>
      <vt:lpstr>MinMaxHeap</vt:lpstr>
      <vt:lpstr>Objetivos</vt:lpstr>
      <vt:lpstr>¿ Qué es un minmaxheap y por qué es útil?</vt:lpstr>
      <vt:lpstr>¿ Qué es un minmaxheap?</vt:lpstr>
      <vt:lpstr>¿Cuáles son las propiedades de un minmaxheap?</vt:lpstr>
      <vt:lpstr>¿Cómo diseñar el TDA que corresponde al árbol minmaxheap?</vt:lpstr>
      <vt:lpstr>¿Cuáles son las operaciones básicas de un minmaxheap?</vt:lpstr>
      <vt:lpstr>¿Cuáles son las operaciones básicas de un minmaxheap?</vt:lpstr>
      <vt:lpstr>¿Cuál es el diseño lógico del TDA minmaxheap?</vt:lpstr>
      <vt:lpstr>¿Cómo se puede representar el TDA minmaxheap?</vt:lpstr>
      <vt:lpstr>¿Cómo se inserta en un minmaxheap?</vt:lpstr>
      <vt:lpstr>¿Cómo se inserta en un minmaxheap?</vt:lpstr>
      <vt:lpstr>¿Cómo se inserta en un minmaxheap?</vt:lpstr>
      <vt:lpstr>¿Cómo se inserta en un minmaxheap?</vt:lpstr>
      <vt:lpstr>¿Cómo se inserta en un minmaxheap?</vt:lpstr>
      <vt:lpstr>¿Cómo se inserta en un minmaxheap?</vt:lpstr>
      <vt:lpstr>¿Cómo se inserta en un minmaxheap?</vt:lpstr>
      <vt:lpstr>¿Cómo se borra en un minmaxheap?</vt:lpstr>
      <vt:lpstr>¿Cómo se borra en un minmaxheap?</vt:lpstr>
      <vt:lpstr>¿Cómo se borra en un minmaxheap?</vt:lpstr>
      <vt:lpstr>¿Cómo se borra en un minmaxheap?</vt:lpstr>
      <vt:lpstr>¿Cómo se borra en un minmaxheap?</vt:lpstr>
    </vt:vector>
  </TitlesOfParts>
  <Company>CVC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2: Abstracción de Datos</dc:title>
  <dc:creator>CVC115</dc:creator>
  <cp:lastModifiedBy>Petia</cp:lastModifiedBy>
  <cp:revision>177</cp:revision>
  <dcterms:created xsi:type="dcterms:W3CDTF">2010-04-28T21:02:34Z</dcterms:created>
  <dcterms:modified xsi:type="dcterms:W3CDTF">2012-04-25T23:20:15Z</dcterms:modified>
</cp:coreProperties>
</file>