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88" r:id="rId22"/>
    <p:sldId id="266" r:id="rId23"/>
    <p:sldId id="289" r:id="rId24"/>
    <p:sldId id="290" r:id="rId25"/>
    <p:sldId id="269" r:id="rId26"/>
    <p:sldId id="27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271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86" r:id="rId47"/>
  </p:sldIdLst>
  <p:sldSz cx="9144000" cy="6858000" type="screen4x3"/>
  <p:notesSz cx="7099300" cy="10234613"/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000099"/>
    <a:srgbClr val="FF0000"/>
    <a:srgbClr val="99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02" y="-7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C2193C9-2752-42CB-955C-E73C06F7C37A}" type="datetime1">
              <a:rPr lang="es-ES_tradnl"/>
              <a:pPr>
                <a:defRPr/>
              </a:pPr>
              <a:t>03/05/2012</a:t>
            </a:fld>
            <a:endParaRPr lang="es-ES_tradnl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454165C-D4CF-408A-979F-BA00E6D5A33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79234E7-65D4-4A9B-ABF7-1344417839D3}" type="datetime1">
              <a:rPr lang="es-ES_tradnl"/>
              <a:pPr>
                <a:defRPr/>
              </a:pPr>
              <a:t>03/05/2012</a:t>
            </a:fld>
            <a:endParaRPr lang="es-ES_tradnl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26DDF9-8DB6-45AA-8574-11528CD99BB4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F9E2DDE-E366-47CA-B2CF-A676246E366B}" type="datetime1">
              <a:rPr lang="es-ES_tradnl" smtClean="0"/>
              <a:pPr/>
              <a:t>03/05/2012</a:t>
            </a:fld>
            <a:endParaRPr lang="es-ES_tradnl" smtClean="0"/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48F6B-8CA5-4C00-8170-681BCAC204AF}" type="slidenum">
              <a:rPr lang="es-ES_tradnl" smtClean="0"/>
              <a:pPr/>
              <a:t>1</a:t>
            </a:fld>
            <a:endParaRPr lang="es-ES_tradnl" smtClean="0"/>
          </a:p>
        </p:txBody>
      </p:sp>
      <p:sp>
        <p:nvSpPr>
          <p:cNvPr id="36868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20" tIns="47160" rIns="94320" bIns="47160" anchor="b"/>
          <a:lstStyle/>
          <a:p>
            <a:pPr algn="r"/>
            <a:fld id="{B4AC6D02-1A15-45DC-BE36-1B45A9FD34F7}" type="slidenum">
              <a:rPr lang="es-ES_tradnl" sz="1200"/>
              <a:pPr algn="r"/>
              <a:t>1</a:t>
            </a:fld>
            <a:endParaRPr lang="es-ES_tradnl" sz="120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04F49-9B27-494A-BBB5-818C4E0DE5C9}" type="slidenum">
              <a:rPr lang="es-ES_tradnl" smtClean="0"/>
              <a:pPr/>
              <a:t>13</a:t>
            </a:fld>
            <a:endParaRPr lang="es-ES_tradnl" smtClean="0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768" tIns="47384" rIns="94768" bIns="47384"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9E667A-28EC-46C3-919E-9B08A851FD06}" type="slidenum">
              <a:rPr lang="es-ES_tradnl" smtClean="0"/>
              <a:pPr/>
              <a:t>14</a:t>
            </a:fld>
            <a:endParaRPr lang="es-ES_tradnl" smtClean="0"/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768" tIns="47384" rIns="94768" bIns="47384"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180B4A-1DB1-4AEA-B56C-940337716E4A}" type="slidenum">
              <a:rPr lang="es-ES_tradnl" smtClean="0"/>
              <a:pPr/>
              <a:t>15</a:t>
            </a:fld>
            <a:endParaRPr lang="es-ES_tradnl" smtClean="0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768" tIns="47384" rIns="94768" bIns="47384"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F39E4-7F56-4792-8F94-E5CF85E234BC}" type="slidenum">
              <a:rPr lang="es-ES_tradnl" smtClean="0"/>
              <a:pPr/>
              <a:t>16</a:t>
            </a:fld>
            <a:endParaRPr lang="es-ES_tradnl" smtClean="0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53058E-8964-4493-A72C-649A02017E80}" type="slidenum">
              <a:rPr lang="es-ES_tradnl" smtClean="0"/>
              <a:pPr/>
              <a:t>17</a:t>
            </a:fld>
            <a:endParaRPr lang="es-ES_tradnl" smtClean="0"/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FE207E-42CC-4994-AA4D-CEF9FFD0AC05}" type="slidenum">
              <a:rPr lang="es-ES_tradnl" smtClean="0"/>
              <a:pPr/>
              <a:t>18</a:t>
            </a:fld>
            <a:endParaRPr lang="es-ES_tradnl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2C403-3C7A-46A5-A7E6-F07F26204DA9}" type="slidenum">
              <a:rPr lang="es-ES_tradnl" smtClean="0"/>
              <a:pPr/>
              <a:t>19</a:t>
            </a:fld>
            <a:endParaRPr lang="es-ES_tradnl" smtClean="0"/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5A4E5-9A43-43FA-AFE7-8C40A9A305CE}" type="slidenum">
              <a:rPr lang="es-ES_tradnl" smtClean="0"/>
              <a:pPr/>
              <a:t>2</a:t>
            </a:fld>
            <a:endParaRPr lang="es-ES_tradnl" smtClean="0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EB0EA-26E2-4580-A895-BAF0C5B45FC7}" type="slidenum">
              <a:rPr lang="es-ES_tradnl" smtClean="0"/>
              <a:pPr/>
              <a:t>20</a:t>
            </a:fld>
            <a:endParaRPr lang="es-ES_tradnl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6FAE45-D563-4C02-ADB6-A1954E56C6B6}" type="slidenum">
              <a:rPr lang="es-ES_tradnl" smtClean="0"/>
              <a:pPr/>
              <a:t>21</a:t>
            </a:fld>
            <a:endParaRPr lang="es-ES_tradnl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C989E2-15E7-4620-9E12-703C52A0930B}" type="slidenum">
              <a:rPr lang="es-ES_tradnl" smtClean="0"/>
              <a:pPr/>
              <a:t>22</a:t>
            </a:fld>
            <a:endParaRPr lang="es-ES_tradnl" smtClean="0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3B4FA-3F7C-43C6-B4D7-D533B48B42EC}" type="slidenum">
              <a:rPr lang="es-ES_tradnl" smtClean="0"/>
              <a:pPr/>
              <a:t>23</a:t>
            </a:fld>
            <a:endParaRPr lang="es-ES_tradnl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5C7C41-FB26-4A6D-9886-A8ACE9347EB3}" type="slidenum">
              <a:rPr lang="es-ES_tradnl" smtClean="0"/>
              <a:pPr/>
              <a:t>24</a:t>
            </a:fld>
            <a:endParaRPr lang="es-ES_tradnl" smtClean="0"/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8A802D-4013-4427-8145-DB75A3A8B147}" type="slidenum">
              <a:rPr lang="es-ES_tradnl" smtClean="0"/>
              <a:pPr/>
              <a:t>25</a:t>
            </a:fld>
            <a:endParaRPr lang="es-ES_tradnl" smtClean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8CEDEC-545D-4212-8BD3-7BD5342E5D4C}" type="slidenum">
              <a:rPr lang="es-ES_tradnl" smtClean="0"/>
              <a:pPr/>
              <a:t>26</a:t>
            </a:fld>
            <a:endParaRPr lang="es-ES_tradnl" smtClean="0"/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100638" cy="3825875"/>
          </a:xfrm>
          <a:ln w="12700" cap="flat">
            <a:solidFill>
              <a:schemeClr val="tx1"/>
            </a:solidFill>
          </a:ln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 lIns="93770" tIns="46887" rIns="93770" bIns="46887"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100638" cy="3825875"/>
          </a:xfrm>
          <a:ln w="12700" cap="flat">
            <a:solidFill>
              <a:schemeClr val="tx1"/>
            </a:solidFill>
          </a:ln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 lIns="93770" tIns="46887" rIns="93770" bIns="46887"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5E307-184A-4F53-8262-32F38ED8F4AA}" type="slidenum">
              <a:rPr lang="es-ES_tradnl" smtClean="0"/>
              <a:pPr/>
              <a:t>35</a:t>
            </a:fld>
            <a:endParaRPr lang="es-ES_tradnl" smtClean="0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EB96F3-E33E-4094-87D4-3D6C3642E835}" type="slidenum">
              <a:rPr lang="es-ES_tradnl" smtClean="0"/>
              <a:pPr/>
              <a:t>36</a:t>
            </a:fld>
            <a:endParaRPr lang="es-ES_tradnl" smtClean="0"/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F254C-A76D-49AB-BB6F-9EB95FD29A50}" type="slidenum">
              <a:rPr lang="es-ES_tradnl" smtClean="0"/>
              <a:pPr/>
              <a:t>37</a:t>
            </a:fld>
            <a:endParaRPr lang="es-ES_tradnl" smtClean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9AD3FB-EE9E-469B-9404-7BBFE0391502}" type="slidenum">
              <a:rPr lang="es-ES_tradnl" smtClean="0"/>
              <a:pPr/>
              <a:t>38</a:t>
            </a:fld>
            <a:endParaRPr lang="es-ES_tradnl" smtClean="0"/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B49E3-C0AA-4E35-B43C-50E450D4F030}" type="slidenum">
              <a:rPr lang="es-ES_tradnl" smtClean="0"/>
              <a:pPr/>
              <a:t>39</a:t>
            </a:fld>
            <a:endParaRPr lang="es-ES_tradnl" smtClean="0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35B9DC-D3FB-44B4-A4DB-8E43F5284B23}" type="slidenum">
              <a:rPr lang="es-ES_tradnl" smtClean="0"/>
              <a:pPr/>
              <a:t>40</a:t>
            </a:fld>
            <a:endParaRPr lang="es-ES_tradnl" smtClean="0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A173B5-CDFA-442F-B172-F2AE44107CE9}" type="slidenum">
              <a:rPr lang="es-ES_tradnl" smtClean="0"/>
              <a:pPr/>
              <a:t>41</a:t>
            </a:fld>
            <a:endParaRPr lang="es-ES_tradnl" smtClean="0"/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9BB041-7123-4A50-A1D3-D0662160E0C9}" type="slidenum">
              <a:rPr lang="es-ES_tradnl" smtClean="0"/>
              <a:pPr/>
              <a:t>42</a:t>
            </a:fld>
            <a:endParaRPr lang="es-ES_tradnl" smtClean="0"/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7B00BC-F13C-4850-AFEA-622EC3B698C5}" type="slidenum">
              <a:rPr lang="es-ES_tradnl" smtClean="0"/>
              <a:pPr/>
              <a:t>43</a:t>
            </a:fld>
            <a:endParaRPr lang="es-ES_tradnl" smtClean="0"/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624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E2ED7A-3FF3-4DDB-8BB9-CE70B778C1EA}" type="slidenum">
              <a:rPr lang="es-ES_tradnl" smtClean="0"/>
              <a:pPr/>
              <a:t>44</a:t>
            </a:fld>
            <a:endParaRPr lang="es-ES_tradnl" smtClean="0"/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33AF6-680C-42C5-8310-F0DFB5DD94C6}" type="slidenum">
              <a:rPr lang="es-ES_tradnl" smtClean="0"/>
              <a:pPr/>
              <a:t>45</a:t>
            </a:fld>
            <a:endParaRPr lang="es-ES_tradnl" smtClean="0"/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POO</a:t>
            </a:r>
          </a:p>
        </p:txBody>
      </p:sp>
      <p:sp>
        <p:nvSpPr>
          <p:cNvPr id="645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A73C1B-5E23-474A-9230-1D8D07680C7E}" type="slidenum">
              <a:rPr lang="es-ES_tradnl" smtClean="0"/>
              <a:pPr/>
              <a:t>46</a:t>
            </a:fld>
            <a:endParaRPr lang="es-ES_tradnl" smtClean="0"/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5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7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 Hashing – estructuras hash </a:t>
            </a:r>
            <a:endParaRPr lang="es-ES_tradnl"/>
          </a:p>
        </p:txBody>
      </p: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BDA26C9-C26D-41FB-9CE5-3E755B3228B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 Hashing – estructuras hash </a:t>
            </a:r>
            <a:endParaRPr lang="es-ES_tradnl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8E516-DFCC-48C7-BD97-C7FB6E7FD18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 Hashing – estructuras hash </a:t>
            </a:r>
            <a:endParaRPr lang="es-ES_tradnl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DD9E9-6537-476D-8B77-04065E7A353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 txBox="1">
            <a:spLocks/>
          </p:cNvSpPr>
          <p:nvPr userDrawn="1"/>
        </p:nvSpPr>
        <p:spPr>
          <a:xfrm>
            <a:off x="6072188" y="6000750"/>
            <a:ext cx="2286000" cy="365125"/>
          </a:xfrm>
          <a:prstGeom prst="rect">
            <a:avLst/>
          </a:prstGeom>
        </p:spPr>
        <p:txBody>
          <a:bodyPr anchor="b"/>
          <a:lstStyle/>
          <a:p>
            <a:r>
              <a:rPr lang="es-ES_tradnl" sz="1000">
                <a:solidFill>
                  <a:srgbClr val="A7A399"/>
                </a:solidFill>
              </a:rPr>
              <a:t>Petia Ivanova Radeva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428604"/>
            <a:ext cx="8183880" cy="1051560"/>
          </a:xfrm>
        </p:spPr>
        <p:txBody>
          <a:bodyPr/>
          <a:lstStyle>
            <a:extLst/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183880" cy="4187952"/>
          </a:xfrm>
        </p:spPr>
        <p:txBody>
          <a:bodyPr/>
          <a:lstStyle>
            <a:extLst/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28625" y="6000750"/>
            <a:ext cx="2286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14625" y="6000750"/>
            <a:ext cx="22860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 Hashing – estructuras hash </a:t>
            </a:r>
            <a:endParaRPr lang="es-ES_tradn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774C018-BE17-4E4E-A595-20244D41E66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4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 Hashing – estructuras hash </a:t>
            </a:r>
            <a:endParaRPr lang="es-ES_tradnl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AAE56E3-8614-4D99-93A9-ED4BAA8BF7E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 Hashing – estructuras hash </a:t>
            </a:r>
            <a:endParaRPr lang="es-ES_tradnl"/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B13AA-651E-4ACF-B6A9-31D19E1841A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 Hashing – estructuras hash </a:t>
            </a:r>
            <a:endParaRPr lang="es-ES_tradnl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45ADE-2033-4E32-B72B-F661657588E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 Hashing – estructuras hash 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35F81-2500-47BF-98A4-3CBD84A8EFC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 Hashing – estructuras hash </a:t>
            </a:r>
            <a:endParaRPr lang="es-ES_tradnl"/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3D847F-67E9-4EC5-81BB-DE1129794C7F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 Hashing – estructuras hash </a:t>
            </a:r>
            <a:endParaRPr lang="es-ES_tradnl"/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0FEE6-4A58-46E4-BF20-2A5C0342465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5 Redondear rectángulo de esquina sencilla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/>
          </a:p>
        </p:txBody>
      </p:sp>
      <p:sp>
        <p:nvSpPr>
          <p:cNvPr id="7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 Hashing – estructuras hash </a:t>
            </a:r>
            <a:endParaRPr lang="es-ES_tradnl"/>
          </a:p>
        </p:txBody>
      </p:sp>
      <p:sp>
        <p:nvSpPr>
          <p:cNvPr id="9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2C7B3C-C29C-456B-B076-72A1D61A4879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0063" y="571500"/>
            <a:ext cx="8183562" cy="1050925"/>
          </a:xfrm>
          <a:prstGeom prst="rect">
            <a:avLst/>
          </a:prstGeom>
        </p:spPr>
        <p:txBody>
          <a:bodyPr vert="horz" anchor="b">
            <a:noAutofit/>
          </a:bodyPr>
          <a:lstStyle>
            <a:extLst/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1031" name="3 Marcador de texto"/>
          <p:cNvSpPr>
            <a:spLocks noGrp="1"/>
          </p:cNvSpPr>
          <p:nvPr>
            <p:ph type="body" idx="1"/>
          </p:nvPr>
        </p:nvSpPr>
        <p:spPr bwMode="auto">
          <a:xfrm>
            <a:off x="500063" y="1643063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A7A399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A7A399"/>
                </a:solidFill>
              </a:defRPr>
            </a:lvl1pPr>
          </a:lstStyle>
          <a:p>
            <a:pPr>
              <a:defRPr/>
            </a:pPr>
            <a:r>
              <a:rPr lang="es-ES"/>
              <a:t> Hashing – estructuras hash 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064138C2-151A-42AF-9159-3BD36CC5B15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67" r:id="rId4"/>
    <p:sldLayoutId id="2147483866" r:id="rId5"/>
    <p:sldLayoutId id="2147483865" r:id="rId6"/>
    <p:sldLayoutId id="2147483871" r:id="rId7"/>
    <p:sldLayoutId id="2147483864" r:id="rId8"/>
    <p:sldLayoutId id="2147483872" r:id="rId9"/>
    <p:sldLayoutId id="2147483863" r:id="rId10"/>
    <p:sldLayoutId id="214748386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7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"/>
              <a:t> Hashing – estructuras hash </a:t>
            </a:r>
            <a:endParaRPr lang="es-ES_tradnl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4000" dirty="0" smtClean="0"/>
              <a:t>Análisis de algoritmos - </a:t>
            </a:r>
            <a:r>
              <a:rPr lang="es-ES_tradnl" sz="4000" dirty="0" err="1" smtClean="0"/>
              <a:t>Hashing</a:t>
            </a:r>
            <a:endParaRPr lang="es-ES_tradnl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2313" y="3684588"/>
            <a:ext cx="7772400" cy="914400"/>
          </a:xfrm>
        </p:spPr>
        <p:txBody>
          <a:bodyPr/>
          <a:lstStyle/>
          <a:p>
            <a:pPr marL="36513" eaLnBrk="1" hangingPunct="1">
              <a:spcBef>
                <a:spcPct val="0"/>
              </a:spcBef>
            </a:pPr>
            <a:endParaRPr lang="es-ES" smtClean="0">
              <a:solidFill>
                <a:srgbClr val="79766F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8D714-CC3C-45ED-82D1-CA7B836EDB61}" type="slidenum">
              <a:rPr lang="es-ES_tradnl"/>
              <a:pPr>
                <a:defRPr/>
              </a:pPr>
              <a:t>1</a:t>
            </a:fld>
            <a:endParaRPr lang="es-ES_tradnl" dirty="0"/>
          </a:p>
        </p:txBody>
      </p:sp>
      <p:sp>
        <p:nvSpPr>
          <p:cNvPr id="7174" name="6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body" idx="4294967295"/>
          </p:nvPr>
        </p:nvSpPr>
        <p:spPr>
          <a:xfrm>
            <a:off x="467544" y="1340768"/>
            <a:ext cx="820737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DO" sz="2000" dirty="0" smtClean="0"/>
              <a:t>¿</a:t>
            </a:r>
            <a:r>
              <a:rPr lang="es-DO" dirty="0" smtClean="0"/>
              <a:t>Cómo se hace la búsqueda binaria en representaciones secuenciales?</a:t>
            </a:r>
          </a:p>
          <a:p>
            <a:pPr>
              <a:lnSpc>
                <a:spcPct val="90000"/>
              </a:lnSpc>
            </a:pPr>
            <a:endParaRPr lang="es-DO" dirty="0" smtClean="0"/>
          </a:p>
          <a:p>
            <a:pPr>
              <a:lnSpc>
                <a:spcPct val="90000"/>
              </a:lnSpc>
            </a:pPr>
            <a:r>
              <a:rPr lang="es-DO" sz="2000" dirty="0" smtClean="0"/>
              <a:t>¿</a:t>
            </a:r>
            <a:r>
              <a:rPr lang="es-DO" dirty="0" smtClean="0"/>
              <a:t>Cómo se hace la búsqueda binaria en listas?</a:t>
            </a:r>
          </a:p>
          <a:p>
            <a:pPr>
              <a:lnSpc>
                <a:spcPct val="90000"/>
              </a:lnSpc>
            </a:pPr>
            <a:endParaRPr lang="es-DO" dirty="0" smtClean="0"/>
          </a:p>
          <a:p>
            <a:pPr>
              <a:lnSpc>
                <a:spcPct val="90000"/>
              </a:lnSpc>
            </a:pPr>
            <a:r>
              <a:rPr lang="es-DO" dirty="0" smtClean="0"/>
              <a:t>Pero...</a:t>
            </a:r>
          </a:p>
          <a:p>
            <a:pPr lvl="1">
              <a:lnSpc>
                <a:spcPct val="90000"/>
              </a:lnSpc>
            </a:pPr>
            <a:r>
              <a:rPr lang="es-DO" dirty="0" smtClean="0"/>
              <a:t>gestionar es básicamente: buscar, insertar y borrar!</a:t>
            </a:r>
          </a:p>
          <a:p>
            <a:pPr lvl="1">
              <a:lnSpc>
                <a:spcPct val="90000"/>
              </a:lnSpc>
            </a:pPr>
            <a:r>
              <a:rPr lang="es-DO" dirty="0" smtClean="0"/>
              <a:t>¿cuánto tardamos insertar o borrar un elemento en una secuencia? </a:t>
            </a:r>
          </a:p>
          <a:p>
            <a:pPr lvl="2">
              <a:lnSpc>
                <a:spcPct val="90000"/>
              </a:lnSpc>
            </a:pPr>
            <a:r>
              <a:rPr lang="es-DO" dirty="0" smtClean="0"/>
              <a:t>(O(n))</a:t>
            </a:r>
          </a:p>
          <a:p>
            <a:pPr>
              <a:lnSpc>
                <a:spcPct val="90000"/>
              </a:lnSpc>
            </a:pPr>
            <a:endParaRPr lang="es-DO" dirty="0" smtClean="0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683568" y="404664"/>
            <a:ext cx="82057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s-DO" sz="2000" b="1" dirty="0">
                <a:solidFill>
                  <a:srgbClr val="FF8D3E"/>
                </a:solidFill>
                <a:latin typeface="Calibri" pitchFamily="34" charset="0"/>
              </a:rPr>
              <a:t>¿</a:t>
            </a:r>
            <a:r>
              <a:rPr lang="es-DO" sz="2800" b="1" dirty="0">
                <a:solidFill>
                  <a:srgbClr val="FF8D3E"/>
                </a:solidFill>
                <a:latin typeface="Calibri" pitchFamily="34" charset="0"/>
              </a:rPr>
              <a:t>Cómo representamos la tabla Hash?</a:t>
            </a:r>
          </a:p>
        </p:txBody>
      </p:sp>
      <p:grpSp>
        <p:nvGrpSpPr>
          <p:cNvPr id="92164" name="Group 4"/>
          <p:cNvGrpSpPr>
            <a:grpSpLocks/>
          </p:cNvGrpSpPr>
          <p:nvPr/>
        </p:nvGrpSpPr>
        <p:grpSpPr bwMode="auto">
          <a:xfrm>
            <a:off x="2903538" y="5157788"/>
            <a:ext cx="6007100" cy="584200"/>
            <a:chOff x="909" y="2704"/>
            <a:chExt cx="3000" cy="233"/>
          </a:xfrm>
        </p:grpSpPr>
        <p:sp>
          <p:nvSpPr>
            <p:cNvPr id="92165" name="Line 5"/>
            <p:cNvSpPr>
              <a:spLocks noChangeShapeType="1"/>
            </p:cNvSpPr>
            <p:nvPr/>
          </p:nvSpPr>
          <p:spPr bwMode="auto">
            <a:xfrm>
              <a:off x="1044" y="2765"/>
              <a:ext cx="27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66" name="Oval 6"/>
            <p:cNvSpPr>
              <a:spLocks noChangeArrowheads="1"/>
            </p:cNvSpPr>
            <p:nvPr/>
          </p:nvSpPr>
          <p:spPr bwMode="auto">
            <a:xfrm>
              <a:off x="1155" y="2704"/>
              <a:ext cx="118" cy="123"/>
            </a:xfrm>
            <a:prstGeom prst="ellipse">
              <a:avLst/>
            </a:prstGeom>
            <a:solidFill>
              <a:srgbClr val="666699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DO" sz="1400"/>
                <a:t>1</a:t>
              </a:r>
            </a:p>
          </p:txBody>
        </p:sp>
        <p:sp>
          <p:nvSpPr>
            <p:cNvPr id="92167" name="Oval 7"/>
            <p:cNvSpPr>
              <a:spLocks noChangeArrowheads="1"/>
            </p:cNvSpPr>
            <p:nvPr/>
          </p:nvSpPr>
          <p:spPr bwMode="auto">
            <a:xfrm>
              <a:off x="1392" y="2704"/>
              <a:ext cx="118" cy="123"/>
            </a:xfrm>
            <a:prstGeom prst="ellipse">
              <a:avLst/>
            </a:prstGeom>
            <a:solidFill>
              <a:srgbClr val="666699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DO" sz="1400"/>
                <a:t>3</a:t>
              </a:r>
            </a:p>
          </p:txBody>
        </p:sp>
        <p:sp>
          <p:nvSpPr>
            <p:cNvPr id="92168" name="Oval 8"/>
            <p:cNvSpPr>
              <a:spLocks noChangeArrowheads="1"/>
            </p:cNvSpPr>
            <p:nvPr/>
          </p:nvSpPr>
          <p:spPr bwMode="auto">
            <a:xfrm>
              <a:off x="1629" y="2704"/>
              <a:ext cx="118" cy="123"/>
            </a:xfrm>
            <a:prstGeom prst="ellipse">
              <a:avLst/>
            </a:prstGeom>
            <a:solidFill>
              <a:srgbClr val="666699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DO" sz="1400"/>
                <a:t>4</a:t>
              </a:r>
            </a:p>
          </p:txBody>
        </p:sp>
        <p:sp>
          <p:nvSpPr>
            <p:cNvPr id="92169" name="Oval 9"/>
            <p:cNvSpPr>
              <a:spLocks noChangeArrowheads="1"/>
            </p:cNvSpPr>
            <p:nvPr/>
          </p:nvSpPr>
          <p:spPr bwMode="auto">
            <a:xfrm>
              <a:off x="1866" y="2704"/>
              <a:ext cx="118" cy="123"/>
            </a:xfrm>
            <a:prstGeom prst="ellipse">
              <a:avLst/>
            </a:prstGeom>
            <a:solidFill>
              <a:srgbClr val="666699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DO" sz="1400"/>
                <a:t>5</a:t>
              </a:r>
            </a:p>
          </p:txBody>
        </p:sp>
        <p:sp>
          <p:nvSpPr>
            <p:cNvPr id="92170" name="Oval 10"/>
            <p:cNvSpPr>
              <a:spLocks noChangeArrowheads="1"/>
            </p:cNvSpPr>
            <p:nvPr/>
          </p:nvSpPr>
          <p:spPr bwMode="auto">
            <a:xfrm>
              <a:off x="2102" y="2704"/>
              <a:ext cx="119" cy="123"/>
            </a:xfrm>
            <a:prstGeom prst="ellipse">
              <a:avLst/>
            </a:prstGeom>
            <a:solidFill>
              <a:srgbClr val="666699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DO" sz="1400"/>
                <a:t>7</a:t>
              </a:r>
            </a:p>
          </p:txBody>
        </p:sp>
        <p:sp>
          <p:nvSpPr>
            <p:cNvPr id="92171" name="Oval 11"/>
            <p:cNvSpPr>
              <a:spLocks noChangeArrowheads="1"/>
            </p:cNvSpPr>
            <p:nvPr/>
          </p:nvSpPr>
          <p:spPr bwMode="auto">
            <a:xfrm>
              <a:off x="2339" y="2704"/>
              <a:ext cx="119" cy="123"/>
            </a:xfrm>
            <a:prstGeom prst="ellipse">
              <a:avLst/>
            </a:prstGeom>
            <a:solidFill>
              <a:srgbClr val="666699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DO" sz="14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92172" name="Oval 12"/>
            <p:cNvSpPr>
              <a:spLocks noChangeArrowheads="1"/>
            </p:cNvSpPr>
            <p:nvPr/>
          </p:nvSpPr>
          <p:spPr bwMode="auto">
            <a:xfrm>
              <a:off x="2576" y="2704"/>
              <a:ext cx="118" cy="123"/>
            </a:xfrm>
            <a:prstGeom prst="ellipse">
              <a:avLst/>
            </a:prstGeom>
            <a:solidFill>
              <a:srgbClr val="666699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DO" sz="1400"/>
                <a:t>9</a:t>
              </a:r>
            </a:p>
          </p:txBody>
        </p:sp>
        <p:sp>
          <p:nvSpPr>
            <p:cNvPr id="92173" name="Oval 13"/>
            <p:cNvSpPr>
              <a:spLocks noChangeArrowheads="1"/>
            </p:cNvSpPr>
            <p:nvPr/>
          </p:nvSpPr>
          <p:spPr bwMode="auto">
            <a:xfrm>
              <a:off x="2813" y="2704"/>
              <a:ext cx="118" cy="123"/>
            </a:xfrm>
            <a:prstGeom prst="ellipse">
              <a:avLst/>
            </a:prstGeom>
            <a:solidFill>
              <a:srgbClr val="666699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DO" sz="1400"/>
                <a:t>11</a:t>
              </a:r>
            </a:p>
          </p:txBody>
        </p:sp>
        <p:sp>
          <p:nvSpPr>
            <p:cNvPr id="92174" name="Oval 14"/>
            <p:cNvSpPr>
              <a:spLocks noChangeArrowheads="1"/>
            </p:cNvSpPr>
            <p:nvPr/>
          </p:nvSpPr>
          <p:spPr bwMode="auto">
            <a:xfrm>
              <a:off x="3050" y="2704"/>
              <a:ext cx="118" cy="123"/>
            </a:xfrm>
            <a:prstGeom prst="ellipse">
              <a:avLst/>
            </a:prstGeom>
            <a:solidFill>
              <a:srgbClr val="666699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DO" sz="1400"/>
                <a:t>14</a:t>
              </a:r>
            </a:p>
          </p:txBody>
        </p:sp>
        <p:sp>
          <p:nvSpPr>
            <p:cNvPr id="92175" name="Oval 15"/>
            <p:cNvSpPr>
              <a:spLocks noChangeArrowheads="1"/>
            </p:cNvSpPr>
            <p:nvPr/>
          </p:nvSpPr>
          <p:spPr bwMode="auto">
            <a:xfrm>
              <a:off x="3287" y="2704"/>
              <a:ext cx="118" cy="123"/>
            </a:xfrm>
            <a:prstGeom prst="ellipse">
              <a:avLst/>
            </a:prstGeom>
            <a:solidFill>
              <a:srgbClr val="666699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DO" sz="1400"/>
                <a:t>16</a:t>
              </a:r>
            </a:p>
          </p:txBody>
        </p:sp>
        <p:sp>
          <p:nvSpPr>
            <p:cNvPr id="92176" name="Oval 16"/>
            <p:cNvSpPr>
              <a:spLocks noChangeArrowheads="1"/>
            </p:cNvSpPr>
            <p:nvPr/>
          </p:nvSpPr>
          <p:spPr bwMode="auto">
            <a:xfrm>
              <a:off x="3523" y="2704"/>
              <a:ext cx="119" cy="123"/>
            </a:xfrm>
            <a:prstGeom prst="ellipse">
              <a:avLst/>
            </a:prstGeom>
            <a:solidFill>
              <a:srgbClr val="666699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DO" sz="1400"/>
                <a:t>18</a:t>
              </a:r>
            </a:p>
          </p:txBody>
        </p:sp>
        <p:sp>
          <p:nvSpPr>
            <p:cNvPr id="92177" name="Oval 17"/>
            <p:cNvSpPr>
              <a:spLocks noChangeArrowheads="1"/>
            </p:cNvSpPr>
            <p:nvPr/>
          </p:nvSpPr>
          <p:spPr bwMode="auto">
            <a:xfrm>
              <a:off x="3760" y="2704"/>
              <a:ext cx="119" cy="123"/>
            </a:xfrm>
            <a:prstGeom prst="ellipse">
              <a:avLst/>
            </a:prstGeom>
            <a:solidFill>
              <a:srgbClr val="666699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DO" sz="1400"/>
                <a:t>19</a:t>
              </a:r>
            </a:p>
          </p:txBody>
        </p:sp>
        <p:sp>
          <p:nvSpPr>
            <p:cNvPr id="92178" name="Oval 18"/>
            <p:cNvSpPr>
              <a:spLocks noChangeArrowheads="1"/>
            </p:cNvSpPr>
            <p:nvPr/>
          </p:nvSpPr>
          <p:spPr bwMode="auto">
            <a:xfrm>
              <a:off x="926" y="2704"/>
              <a:ext cx="118" cy="123"/>
            </a:xfrm>
            <a:prstGeom prst="ellipse">
              <a:avLst/>
            </a:prstGeom>
            <a:solidFill>
              <a:srgbClr val="666699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DO" sz="1400"/>
                <a:t>0</a:t>
              </a:r>
            </a:p>
          </p:txBody>
        </p:sp>
        <p:sp>
          <p:nvSpPr>
            <p:cNvPr id="92179" name="Text Box 19"/>
            <p:cNvSpPr txBox="1">
              <a:spLocks noChangeArrowheads="1"/>
            </p:cNvSpPr>
            <p:nvPr/>
          </p:nvSpPr>
          <p:spPr bwMode="auto">
            <a:xfrm>
              <a:off x="2298" y="2803"/>
              <a:ext cx="199" cy="134"/>
            </a:xfrm>
            <a:prstGeom prst="rect">
              <a:avLst/>
            </a:prstGeom>
            <a:solidFill>
              <a:srgbClr val="6666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s-DO" sz="1600" b="1" i="1"/>
                <a:t>m</a:t>
              </a:r>
            </a:p>
          </p:txBody>
        </p:sp>
        <p:sp>
          <p:nvSpPr>
            <p:cNvPr id="92180" name="Text Box 20"/>
            <p:cNvSpPr txBox="1">
              <a:spLocks noChangeArrowheads="1"/>
            </p:cNvSpPr>
            <p:nvPr/>
          </p:nvSpPr>
          <p:spPr bwMode="auto">
            <a:xfrm>
              <a:off x="909" y="2803"/>
              <a:ext cx="127" cy="134"/>
            </a:xfrm>
            <a:prstGeom prst="rect">
              <a:avLst/>
            </a:prstGeom>
            <a:solidFill>
              <a:srgbClr val="6666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s-DO" sz="1600" b="1" i="1"/>
                <a:t>l</a:t>
              </a:r>
            </a:p>
          </p:txBody>
        </p:sp>
        <p:sp>
          <p:nvSpPr>
            <p:cNvPr id="92181" name="Text Box 21"/>
            <p:cNvSpPr txBox="1">
              <a:spLocks noChangeArrowheads="1"/>
            </p:cNvSpPr>
            <p:nvPr/>
          </p:nvSpPr>
          <p:spPr bwMode="auto">
            <a:xfrm>
              <a:off x="3744" y="2803"/>
              <a:ext cx="165" cy="134"/>
            </a:xfrm>
            <a:prstGeom prst="rect">
              <a:avLst/>
            </a:prstGeom>
            <a:solidFill>
              <a:srgbClr val="6666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s-DO" sz="1600" b="1" i="1"/>
                <a:t>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_tradnl" smtClean="0">
                <a:effectLst/>
              </a:rPr>
              <a:t>Estructuras No Lineales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1628775"/>
            <a:ext cx="7772400" cy="4114800"/>
          </a:xfrm>
        </p:spPr>
        <p:txBody>
          <a:bodyPr/>
          <a:lstStyle/>
          <a:p>
            <a:r>
              <a:rPr lang="es-ES_tradnl" dirty="0" smtClean="0"/>
              <a:t>Estructuras Ordenadas No Lineales</a:t>
            </a:r>
          </a:p>
          <a:p>
            <a:pPr lvl="1"/>
            <a:endParaRPr lang="es-ES_tradnl" dirty="0" smtClean="0"/>
          </a:p>
          <a:p>
            <a:pPr lvl="1"/>
            <a:r>
              <a:rPr lang="es-ES_tradnl" dirty="0" smtClean="0"/>
              <a:t>Árboles de Búsqueda </a:t>
            </a:r>
            <a:r>
              <a:rPr lang="es-ES_tradnl" dirty="0" err="1" smtClean="0"/>
              <a:t>Bin</a:t>
            </a:r>
            <a:r>
              <a:rPr lang="en-US" dirty="0" smtClean="0"/>
              <a:t>a</a:t>
            </a:r>
            <a:r>
              <a:rPr lang="es-ES_tradnl" dirty="0" err="1" smtClean="0"/>
              <a:t>ria</a:t>
            </a:r>
            <a:r>
              <a:rPr lang="es-ES_tradnl" dirty="0" smtClean="0"/>
              <a:t> (ABB)</a:t>
            </a:r>
          </a:p>
          <a:p>
            <a:pPr lvl="2"/>
            <a:r>
              <a:rPr lang="es-ES_tradnl" sz="1800" dirty="0" smtClean="0"/>
              <a:t>Evaluemos el coste de buscar en un ABB</a:t>
            </a:r>
          </a:p>
          <a:p>
            <a:pPr lvl="2"/>
            <a:r>
              <a:rPr lang="es-ES_tradnl" sz="1800" dirty="0" smtClean="0"/>
              <a:t>Evaluemos el </a:t>
            </a:r>
            <a:r>
              <a:rPr lang="es-ES_tradnl" sz="1800" dirty="0" err="1" smtClean="0"/>
              <a:t>cost</a:t>
            </a:r>
            <a:r>
              <a:rPr lang="en-US" sz="1800" dirty="0" smtClean="0"/>
              <a:t>e</a:t>
            </a:r>
            <a:r>
              <a:rPr lang="es-ES_tradnl" sz="1800" dirty="0" smtClean="0"/>
              <a:t> de insertar en un ABB</a:t>
            </a:r>
          </a:p>
          <a:p>
            <a:pPr lvl="2"/>
            <a:r>
              <a:rPr lang="es-ES_tradnl" sz="1800" dirty="0" smtClean="0"/>
              <a:t>Evaluemos el </a:t>
            </a:r>
            <a:r>
              <a:rPr lang="es-ES_tradnl" sz="1800" dirty="0" err="1" smtClean="0"/>
              <a:t>cost</a:t>
            </a:r>
            <a:r>
              <a:rPr lang="en-US" sz="1800" dirty="0" smtClean="0"/>
              <a:t>e</a:t>
            </a:r>
            <a:r>
              <a:rPr lang="es-ES_tradnl" sz="1800" dirty="0" smtClean="0"/>
              <a:t> de borrar en un ABB</a:t>
            </a:r>
          </a:p>
          <a:p>
            <a:pPr lvl="2"/>
            <a:r>
              <a:rPr lang="es-ES_tradnl" sz="1800" dirty="0" smtClean="0"/>
              <a:t>Es óptimo en árboles balanceados. </a:t>
            </a:r>
          </a:p>
          <a:p>
            <a:pPr lvl="2"/>
            <a:r>
              <a:rPr lang="es-ES_tradnl" sz="1800" dirty="0" smtClean="0"/>
              <a:t>El balancear un árbol tiene su coste!</a:t>
            </a:r>
          </a:p>
          <a:p>
            <a:pPr lvl="2"/>
            <a:endParaRPr lang="es-ES_tradnl" sz="1800" dirty="0" smtClean="0"/>
          </a:p>
          <a:p>
            <a:pPr lvl="1"/>
            <a:r>
              <a:rPr lang="es-ES_tradnl" dirty="0" smtClean="0"/>
              <a:t>Los </a:t>
            </a:r>
            <a:r>
              <a:rPr lang="es-ES_tradnl" dirty="0" err="1" smtClean="0"/>
              <a:t>heaps</a:t>
            </a:r>
            <a:r>
              <a:rPr lang="es-ES_tradnl" dirty="0" smtClean="0"/>
              <a:t> (montones)</a:t>
            </a:r>
          </a:p>
          <a:p>
            <a:pPr lvl="2"/>
            <a:r>
              <a:rPr lang="es-ES_tradnl" sz="1800" dirty="0" smtClean="0"/>
              <a:t>Sirven para representar un diccionario?!</a:t>
            </a:r>
          </a:p>
          <a:p>
            <a:pPr lvl="1">
              <a:buFont typeface="Verdana" pitchFamily="34" charset="0"/>
              <a:buNone/>
            </a:pPr>
            <a:endParaRPr lang="es-ES_tradnl" sz="1800" dirty="0" smtClean="0"/>
          </a:p>
        </p:txBody>
      </p:sp>
      <p:sp>
        <p:nvSpPr>
          <p:cNvPr id="94212" name="Oval 4"/>
          <p:cNvSpPr>
            <a:spLocks noChangeArrowheads="1"/>
          </p:cNvSpPr>
          <p:nvPr/>
        </p:nvSpPr>
        <p:spPr bwMode="auto">
          <a:xfrm>
            <a:off x="7178675" y="4221163"/>
            <a:ext cx="209550" cy="225425"/>
          </a:xfrm>
          <a:prstGeom prst="ellipse">
            <a:avLst/>
          </a:prstGeom>
          <a:solidFill>
            <a:srgbClr val="6666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/>
            <a:r>
              <a:rPr lang="es-ES_tradnl">
                <a:sym typeface="Symbol" pitchFamily="18" charset="2"/>
              </a:rPr>
              <a:t>0</a:t>
            </a:r>
          </a:p>
        </p:txBody>
      </p:sp>
      <p:sp>
        <p:nvSpPr>
          <p:cNvPr id="94213" name="Oval 5"/>
          <p:cNvSpPr>
            <a:spLocks noChangeArrowheads="1"/>
          </p:cNvSpPr>
          <p:nvPr/>
        </p:nvSpPr>
        <p:spPr bwMode="auto">
          <a:xfrm>
            <a:off x="8099425" y="4583113"/>
            <a:ext cx="207963" cy="227012"/>
          </a:xfrm>
          <a:prstGeom prst="ellipse">
            <a:avLst/>
          </a:prstGeom>
          <a:solidFill>
            <a:srgbClr val="6666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/>
            <a:r>
              <a:rPr lang="es-ES_tradnl">
                <a:sym typeface="Symbol" pitchFamily="18" charset="2"/>
              </a:rPr>
              <a:t>3</a:t>
            </a:r>
          </a:p>
        </p:txBody>
      </p:sp>
      <p:sp>
        <p:nvSpPr>
          <p:cNvPr id="94214" name="Oval 6"/>
          <p:cNvSpPr>
            <a:spLocks noChangeArrowheads="1"/>
          </p:cNvSpPr>
          <p:nvPr/>
        </p:nvSpPr>
        <p:spPr bwMode="auto">
          <a:xfrm>
            <a:off x="6557963" y="4583113"/>
            <a:ext cx="207962" cy="227012"/>
          </a:xfrm>
          <a:prstGeom prst="ellipse">
            <a:avLst/>
          </a:prstGeom>
          <a:solidFill>
            <a:srgbClr val="6666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/>
            <a:r>
              <a:rPr lang="es-ES_tradnl">
                <a:sym typeface="Symbol" pitchFamily="18" charset="2"/>
              </a:rPr>
              <a:t>2</a:t>
            </a:r>
          </a:p>
        </p:txBody>
      </p:sp>
      <p:sp>
        <p:nvSpPr>
          <p:cNvPr id="94215" name="Oval 7"/>
          <p:cNvSpPr>
            <a:spLocks noChangeArrowheads="1"/>
          </p:cNvSpPr>
          <p:nvPr/>
        </p:nvSpPr>
        <p:spPr bwMode="auto">
          <a:xfrm>
            <a:off x="6940550" y="4933950"/>
            <a:ext cx="209550" cy="227013"/>
          </a:xfrm>
          <a:prstGeom prst="ellipse">
            <a:avLst/>
          </a:prstGeom>
          <a:solidFill>
            <a:srgbClr val="6666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/>
            <a:r>
              <a:rPr lang="es-ES_tradnl">
                <a:sym typeface="Symbol" pitchFamily="18" charset="2"/>
              </a:rPr>
              <a:t>4</a:t>
            </a:r>
          </a:p>
        </p:txBody>
      </p:sp>
      <p:sp>
        <p:nvSpPr>
          <p:cNvPr id="94216" name="Rectangle 8"/>
          <p:cNvSpPr>
            <a:spLocks noChangeAspect="1" noChangeArrowheads="1"/>
          </p:cNvSpPr>
          <p:nvPr/>
        </p:nvSpPr>
        <p:spPr bwMode="auto">
          <a:xfrm>
            <a:off x="6778625" y="5341938"/>
            <a:ext cx="150813" cy="163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94217" name="Rectangle 9"/>
          <p:cNvSpPr>
            <a:spLocks noChangeAspect="1" noChangeArrowheads="1"/>
          </p:cNvSpPr>
          <p:nvPr/>
        </p:nvSpPr>
        <p:spPr bwMode="auto">
          <a:xfrm>
            <a:off x="7161213" y="5341938"/>
            <a:ext cx="150812" cy="163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cxnSp>
        <p:nvCxnSpPr>
          <p:cNvPr id="94218" name="AutoShape 10"/>
          <p:cNvCxnSpPr>
            <a:cxnSpLocks noChangeShapeType="1"/>
            <a:stCxn id="94212" idx="3"/>
            <a:endCxn id="94214" idx="7"/>
          </p:cNvCxnSpPr>
          <p:nvPr/>
        </p:nvCxnSpPr>
        <p:spPr bwMode="auto">
          <a:xfrm flipH="1">
            <a:off x="6735763" y="4419600"/>
            <a:ext cx="474662" cy="1920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19" name="AutoShape 11"/>
          <p:cNvCxnSpPr>
            <a:cxnSpLocks noChangeShapeType="1"/>
            <a:stCxn id="94213" idx="1"/>
            <a:endCxn id="94212" idx="5"/>
          </p:cNvCxnSpPr>
          <p:nvPr/>
        </p:nvCxnSpPr>
        <p:spPr bwMode="auto">
          <a:xfrm flipH="1" flipV="1">
            <a:off x="7356475" y="4421188"/>
            <a:ext cx="773113" cy="188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0" name="AutoShape 12"/>
          <p:cNvCxnSpPr>
            <a:cxnSpLocks noChangeShapeType="1"/>
            <a:endCxn id="94213" idx="5"/>
          </p:cNvCxnSpPr>
          <p:nvPr/>
        </p:nvCxnSpPr>
        <p:spPr bwMode="auto">
          <a:xfrm flipH="1" flipV="1">
            <a:off x="8277225" y="4783138"/>
            <a:ext cx="244475" cy="176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1" name="AutoShape 13"/>
          <p:cNvCxnSpPr>
            <a:cxnSpLocks noChangeShapeType="1"/>
            <a:stCxn id="94231" idx="7"/>
            <a:endCxn id="94213" idx="3"/>
          </p:cNvCxnSpPr>
          <p:nvPr/>
        </p:nvCxnSpPr>
        <p:spPr bwMode="auto">
          <a:xfrm flipV="1">
            <a:off x="7954963" y="4783138"/>
            <a:ext cx="174625" cy="177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2" name="AutoShape 14"/>
          <p:cNvCxnSpPr>
            <a:cxnSpLocks noChangeShapeType="1"/>
            <a:stCxn id="94217" idx="0"/>
            <a:endCxn id="94215" idx="5"/>
          </p:cNvCxnSpPr>
          <p:nvPr/>
        </p:nvCxnSpPr>
        <p:spPr bwMode="auto">
          <a:xfrm flipH="1" flipV="1">
            <a:off x="7118350" y="5133975"/>
            <a:ext cx="119063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3" name="AutoShape 15"/>
          <p:cNvCxnSpPr>
            <a:cxnSpLocks noChangeShapeType="1"/>
            <a:stCxn id="94216" idx="0"/>
            <a:endCxn id="94215" idx="3"/>
          </p:cNvCxnSpPr>
          <p:nvPr/>
        </p:nvCxnSpPr>
        <p:spPr bwMode="auto">
          <a:xfrm flipV="1">
            <a:off x="6854825" y="5133975"/>
            <a:ext cx="117475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4" name="AutoShape 16"/>
          <p:cNvCxnSpPr>
            <a:cxnSpLocks noChangeShapeType="1"/>
            <a:stCxn id="94226" idx="7"/>
            <a:endCxn id="94214" idx="3"/>
          </p:cNvCxnSpPr>
          <p:nvPr/>
        </p:nvCxnSpPr>
        <p:spPr bwMode="auto">
          <a:xfrm flipV="1">
            <a:off x="6353175" y="4783138"/>
            <a:ext cx="234950" cy="177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5" name="AutoShape 17"/>
          <p:cNvCxnSpPr>
            <a:cxnSpLocks noChangeShapeType="1"/>
            <a:stCxn id="94215" idx="1"/>
            <a:endCxn id="94214" idx="5"/>
          </p:cNvCxnSpPr>
          <p:nvPr/>
        </p:nvCxnSpPr>
        <p:spPr bwMode="auto">
          <a:xfrm flipH="1" flipV="1">
            <a:off x="6735763" y="4783138"/>
            <a:ext cx="236537" cy="177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226" name="Oval 18"/>
          <p:cNvSpPr>
            <a:spLocks noChangeArrowheads="1"/>
          </p:cNvSpPr>
          <p:nvPr/>
        </p:nvSpPr>
        <p:spPr bwMode="auto">
          <a:xfrm>
            <a:off x="6173788" y="4933950"/>
            <a:ext cx="209550" cy="227013"/>
          </a:xfrm>
          <a:prstGeom prst="ellipse">
            <a:avLst/>
          </a:prstGeom>
          <a:solidFill>
            <a:srgbClr val="6666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/>
            <a:r>
              <a:rPr lang="es-ES_tradnl">
                <a:sym typeface="Symbol" pitchFamily="18" charset="2"/>
              </a:rPr>
              <a:t>5</a:t>
            </a:r>
          </a:p>
        </p:txBody>
      </p:sp>
      <p:sp>
        <p:nvSpPr>
          <p:cNvPr id="94227" name="Rectangle 19"/>
          <p:cNvSpPr>
            <a:spLocks noChangeAspect="1" noChangeArrowheads="1"/>
          </p:cNvSpPr>
          <p:nvPr/>
        </p:nvSpPr>
        <p:spPr bwMode="auto">
          <a:xfrm>
            <a:off x="6011863" y="5341938"/>
            <a:ext cx="150812" cy="163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94228" name="Rectangle 20"/>
          <p:cNvSpPr>
            <a:spLocks noChangeAspect="1" noChangeArrowheads="1"/>
          </p:cNvSpPr>
          <p:nvPr/>
        </p:nvSpPr>
        <p:spPr bwMode="auto">
          <a:xfrm>
            <a:off x="6394450" y="5341938"/>
            <a:ext cx="150813" cy="163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cxnSp>
        <p:nvCxnSpPr>
          <p:cNvPr id="94229" name="AutoShape 21"/>
          <p:cNvCxnSpPr>
            <a:cxnSpLocks noChangeShapeType="1"/>
            <a:stCxn id="94228" idx="0"/>
            <a:endCxn id="94226" idx="5"/>
          </p:cNvCxnSpPr>
          <p:nvPr/>
        </p:nvCxnSpPr>
        <p:spPr bwMode="auto">
          <a:xfrm flipH="1" flipV="1">
            <a:off x="6353175" y="5133975"/>
            <a:ext cx="117475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0" name="AutoShape 22"/>
          <p:cNvCxnSpPr>
            <a:cxnSpLocks noChangeShapeType="1"/>
            <a:stCxn id="94227" idx="0"/>
            <a:endCxn id="94226" idx="3"/>
          </p:cNvCxnSpPr>
          <p:nvPr/>
        </p:nvCxnSpPr>
        <p:spPr bwMode="auto">
          <a:xfrm flipV="1">
            <a:off x="6088063" y="5133975"/>
            <a:ext cx="115887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231" name="Oval 23"/>
          <p:cNvSpPr>
            <a:spLocks noChangeArrowheads="1"/>
          </p:cNvSpPr>
          <p:nvPr/>
        </p:nvSpPr>
        <p:spPr bwMode="auto">
          <a:xfrm>
            <a:off x="7777163" y="4933950"/>
            <a:ext cx="209550" cy="227013"/>
          </a:xfrm>
          <a:prstGeom prst="ellipse">
            <a:avLst/>
          </a:prstGeom>
          <a:solidFill>
            <a:srgbClr val="6666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/>
            <a:r>
              <a:rPr lang="es-ES_tradnl">
                <a:sym typeface="Symbol" pitchFamily="18" charset="2"/>
              </a:rPr>
              <a:t>8</a:t>
            </a:r>
          </a:p>
        </p:txBody>
      </p:sp>
      <p:sp>
        <p:nvSpPr>
          <p:cNvPr id="94232" name="Rectangle 24"/>
          <p:cNvSpPr>
            <a:spLocks noChangeAspect="1" noChangeArrowheads="1"/>
          </p:cNvSpPr>
          <p:nvPr/>
        </p:nvSpPr>
        <p:spPr bwMode="auto">
          <a:xfrm>
            <a:off x="7615238" y="5341938"/>
            <a:ext cx="150812" cy="163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94233" name="Rectangle 25"/>
          <p:cNvSpPr>
            <a:spLocks noChangeAspect="1" noChangeArrowheads="1"/>
          </p:cNvSpPr>
          <p:nvPr/>
        </p:nvSpPr>
        <p:spPr bwMode="auto">
          <a:xfrm>
            <a:off x="7997825" y="5341938"/>
            <a:ext cx="150813" cy="163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cxnSp>
        <p:nvCxnSpPr>
          <p:cNvPr id="94234" name="AutoShape 26"/>
          <p:cNvCxnSpPr>
            <a:cxnSpLocks noChangeShapeType="1"/>
            <a:stCxn id="94233" idx="0"/>
            <a:endCxn id="94231" idx="5"/>
          </p:cNvCxnSpPr>
          <p:nvPr/>
        </p:nvCxnSpPr>
        <p:spPr bwMode="auto">
          <a:xfrm flipH="1" flipV="1">
            <a:off x="7954963" y="5133975"/>
            <a:ext cx="119062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5" name="AutoShape 27"/>
          <p:cNvCxnSpPr>
            <a:cxnSpLocks noChangeShapeType="1"/>
            <a:stCxn id="94232" idx="0"/>
            <a:endCxn id="94231" idx="3"/>
          </p:cNvCxnSpPr>
          <p:nvPr/>
        </p:nvCxnSpPr>
        <p:spPr bwMode="auto">
          <a:xfrm flipV="1">
            <a:off x="7691438" y="5133975"/>
            <a:ext cx="117475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94236" name="Group 28"/>
          <p:cNvGrpSpPr>
            <a:grpSpLocks/>
          </p:cNvGrpSpPr>
          <p:nvPr/>
        </p:nvGrpSpPr>
        <p:grpSpPr bwMode="auto">
          <a:xfrm>
            <a:off x="6084888" y="2420938"/>
            <a:ext cx="2584450" cy="1284287"/>
            <a:chOff x="2953" y="2544"/>
            <a:chExt cx="2496" cy="1142"/>
          </a:xfrm>
        </p:grpSpPr>
        <p:sp>
          <p:nvSpPr>
            <p:cNvPr id="94237" name="Oval 29"/>
            <p:cNvSpPr>
              <a:spLocks noChangeArrowheads="1"/>
            </p:cNvSpPr>
            <p:nvPr/>
          </p:nvSpPr>
          <p:spPr bwMode="auto">
            <a:xfrm>
              <a:off x="4080" y="2544"/>
              <a:ext cx="202" cy="201"/>
            </a:xfrm>
            <a:prstGeom prst="ellipse">
              <a:avLst/>
            </a:prstGeom>
            <a:solidFill>
              <a:srgbClr val="666699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/>
              <a:r>
                <a:rPr lang="es-ES_tradnl">
                  <a:sym typeface="Symbol" pitchFamily="18" charset="2"/>
                </a:rPr>
                <a:t>6</a:t>
              </a:r>
            </a:p>
          </p:txBody>
        </p:sp>
        <p:sp>
          <p:nvSpPr>
            <p:cNvPr id="94238" name="Oval 30"/>
            <p:cNvSpPr>
              <a:spLocks noChangeArrowheads="1"/>
            </p:cNvSpPr>
            <p:nvPr/>
          </p:nvSpPr>
          <p:spPr bwMode="auto">
            <a:xfrm>
              <a:off x="4969" y="2866"/>
              <a:ext cx="201" cy="202"/>
            </a:xfrm>
            <a:prstGeom prst="ellipse">
              <a:avLst/>
            </a:prstGeom>
            <a:solidFill>
              <a:srgbClr val="666699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/>
              <a:r>
                <a:rPr lang="es-ES_tradnl">
                  <a:sym typeface="Symbol" pitchFamily="18" charset="2"/>
                </a:rPr>
                <a:t>9</a:t>
              </a:r>
            </a:p>
          </p:txBody>
        </p:sp>
        <p:sp>
          <p:nvSpPr>
            <p:cNvPr id="94239" name="Oval 31"/>
            <p:cNvSpPr>
              <a:spLocks noChangeArrowheads="1"/>
            </p:cNvSpPr>
            <p:nvPr/>
          </p:nvSpPr>
          <p:spPr bwMode="auto">
            <a:xfrm>
              <a:off x="3480" y="2866"/>
              <a:ext cx="201" cy="202"/>
            </a:xfrm>
            <a:prstGeom prst="ellipse">
              <a:avLst/>
            </a:prstGeom>
            <a:solidFill>
              <a:srgbClr val="666699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/>
              <a:r>
                <a:rPr lang="es-ES_tradnl">
                  <a:sym typeface="Symbol" pitchFamily="18" charset="2"/>
                </a:rPr>
                <a:t>2</a:t>
              </a:r>
            </a:p>
          </p:txBody>
        </p:sp>
        <p:sp>
          <p:nvSpPr>
            <p:cNvPr id="94240" name="Oval 32"/>
            <p:cNvSpPr>
              <a:spLocks noChangeArrowheads="1"/>
            </p:cNvSpPr>
            <p:nvPr/>
          </p:nvSpPr>
          <p:spPr bwMode="auto">
            <a:xfrm>
              <a:off x="3850" y="3178"/>
              <a:ext cx="202" cy="202"/>
            </a:xfrm>
            <a:prstGeom prst="ellipse">
              <a:avLst/>
            </a:prstGeom>
            <a:solidFill>
              <a:srgbClr val="666699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/>
              <a:r>
                <a:rPr lang="es-ES_tradnl">
                  <a:sym typeface="Symbol" pitchFamily="18" charset="2"/>
                </a:rPr>
                <a:t>4</a:t>
              </a:r>
            </a:p>
          </p:txBody>
        </p:sp>
        <p:sp>
          <p:nvSpPr>
            <p:cNvPr id="94241" name="Rectangle 33"/>
            <p:cNvSpPr>
              <a:spLocks noChangeAspect="1" noChangeArrowheads="1"/>
            </p:cNvSpPr>
            <p:nvPr/>
          </p:nvSpPr>
          <p:spPr bwMode="auto">
            <a:xfrm>
              <a:off x="3694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ES"/>
            </a:p>
          </p:txBody>
        </p:sp>
        <p:sp>
          <p:nvSpPr>
            <p:cNvPr id="94242" name="Rectangle 34"/>
            <p:cNvSpPr>
              <a:spLocks noChangeAspect="1" noChangeArrowheads="1"/>
            </p:cNvSpPr>
            <p:nvPr/>
          </p:nvSpPr>
          <p:spPr bwMode="auto">
            <a:xfrm>
              <a:off x="4063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ES"/>
            </a:p>
          </p:txBody>
        </p:sp>
        <p:sp>
          <p:nvSpPr>
            <p:cNvPr id="94243" name="Rectangle 35"/>
            <p:cNvSpPr>
              <a:spLocks noChangeAspect="1" noChangeArrowheads="1"/>
            </p:cNvSpPr>
            <p:nvPr/>
          </p:nvSpPr>
          <p:spPr bwMode="auto">
            <a:xfrm>
              <a:off x="5304" y="3206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ES"/>
            </a:p>
          </p:txBody>
        </p:sp>
        <p:cxnSp>
          <p:nvCxnSpPr>
            <p:cNvPr id="94244" name="AutoShape 36"/>
            <p:cNvCxnSpPr>
              <a:cxnSpLocks noChangeShapeType="1"/>
              <a:stCxn id="94237" idx="3"/>
              <a:endCxn id="94239" idx="7"/>
            </p:cNvCxnSpPr>
            <p:nvPr/>
          </p:nvCxnSpPr>
          <p:spPr bwMode="auto">
            <a:xfrm flipH="1">
              <a:off x="3652" y="2721"/>
              <a:ext cx="458" cy="1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45" name="AutoShape 37"/>
            <p:cNvCxnSpPr>
              <a:cxnSpLocks noChangeShapeType="1"/>
              <a:stCxn id="94238" idx="1"/>
              <a:endCxn id="94237" idx="5"/>
            </p:cNvCxnSpPr>
            <p:nvPr/>
          </p:nvCxnSpPr>
          <p:spPr bwMode="auto">
            <a:xfrm flipH="1" flipV="1">
              <a:off x="4252" y="2722"/>
              <a:ext cx="746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46" name="AutoShape 38"/>
            <p:cNvCxnSpPr>
              <a:cxnSpLocks noChangeShapeType="1"/>
              <a:stCxn id="94243" idx="0"/>
              <a:endCxn id="94238" idx="5"/>
            </p:cNvCxnSpPr>
            <p:nvPr/>
          </p:nvCxnSpPr>
          <p:spPr bwMode="auto">
            <a:xfrm flipH="1" flipV="1">
              <a:off x="5141" y="3044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47" name="AutoShape 39"/>
            <p:cNvCxnSpPr>
              <a:cxnSpLocks noChangeShapeType="1"/>
              <a:stCxn id="94257" idx="7"/>
              <a:endCxn id="94238" idx="3"/>
            </p:cNvCxnSpPr>
            <p:nvPr/>
          </p:nvCxnSpPr>
          <p:spPr bwMode="auto">
            <a:xfrm flipV="1">
              <a:off x="4830" y="3044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48" name="AutoShape 40"/>
            <p:cNvCxnSpPr>
              <a:cxnSpLocks noChangeShapeType="1"/>
              <a:stCxn id="94242" idx="0"/>
              <a:endCxn id="94240" idx="5"/>
            </p:cNvCxnSpPr>
            <p:nvPr/>
          </p:nvCxnSpPr>
          <p:spPr bwMode="auto">
            <a:xfrm flipH="1" flipV="1">
              <a:off x="402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49" name="AutoShape 41"/>
            <p:cNvCxnSpPr>
              <a:cxnSpLocks noChangeShapeType="1"/>
              <a:stCxn id="94241" idx="0"/>
              <a:endCxn id="94240" idx="3"/>
            </p:cNvCxnSpPr>
            <p:nvPr/>
          </p:nvCxnSpPr>
          <p:spPr bwMode="auto">
            <a:xfrm flipV="1">
              <a:off x="3767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50" name="AutoShape 42"/>
            <p:cNvCxnSpPr>
              <a:cxnSpLocks noChangeShapeType="1"/>
              <a:stCxn id="94252" idx="7"/>
              <a:endCxn id="94239" idx="3"/>
            </p:cNvCxnSpPr>
            <p:nvPr/>
          </p:nvCxnSpPr>
          <p:spPr bwMode="auto">
            <a:xfrm flipV="1">
              <a:off x="3282" y="3044"/>
              <a:ext cx="227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51" name="AutoShape 43"/>
            <p:cNvCxnSpPr>
              <a:cxnSpLocks noChangeShapeType="1"/>
              <a:stCxn id="94240" idx="1"/>
              <a:endCxn id="94239" idx="5"/>
            </p:cNvCxnSpPr>
            <p:nvPr/>
          </p:nvCxnSpPr>
          <p:spPr bwMode="auto">
            <a:xfrm flipH="1" flipV="1">
              <a:off x="3652" y="3044"/>
              <a:ext cx="22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4252" name="Oval 44"/>
            <p:cNvSpPr>
              <a:spLocks noChangeArrowheads="1"/>
            </p:cNvSpPr>
            <p:nvPr/>
          </p:nvSpPr>
          <p:spPr bwMode="auto">
            <a:xfrm>
              <a:off x="3110" y="3178"/>
              <a:ext cx="201" cy="202"/>
            </a:xfrm>
            <a:prstGeom prst="ellipse">
              <a:avLst/>
            </a:prstGeom>
            <a:solidFill>
              <a:srgbClr val="666699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/>
              <a:r>
                <a:rPr lang="es-ES_tradnl">
                  <a:sym typeface="Symbol" pitchFamily="18" charset="2"/>
                </a:rPr>
                <a:t>1</a:t>
              </a:r>
            </a:p>
          </p:txBody>
        </p:sp>
        <p:sp>
          <p:nvSpPr>
            <p:cNvPr id="94253" name="Rectangle 45"/>
            <p:cNvSpPr>
              <a:spLocks noChangeAspect="1" noChangeArrowheads="1"/>
            </p:cNvSpPr>
            <p:nvPr/>
          </p:nvSpPr>
          <p:spPr bwMode="auto">
            <a:xfrm>
              <a:off x="295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ES"/>
            </a:p>
          </p:txBody>
        </p:sp>
        <p:sp>
          <p:nvSpPr>
            <p:cNvPr id="94254" name="Rectangle 46"/>
            <p:cNvSpPr>
              <a:spLocks noChangeAspect="1" noChangeArrowheads="1"/>
            </p:cNvSpPr>
            <p:nvPr/>
          </p:nvSpPr>
          <p:spPr bwMode="auto">
            <a:xfrm>
              <a:off x="332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ES"/>
            </a:p>
          </p:txBody>
        </p:sp>
        <p:cxnSp>
          <p:nvCxnSpPr>
            <p:cNvPr id="94255" name="AutoShape 47"/>
            <p:cNvCxnSpPr>
              <a:cxnSpLocks noChangeShapeType="1"/>
              <a:stCxn id="94254" idx="0"/>
              <a:endCxn id="94252" idx="5"/>
            </p:cNvCxnSpPr>
            <p:nvPr/>
          </p:nvCxnSpPr>
          <p:spPr bwMode="auto">
            <a:xfrm flipH="1" flipV="1">
              <a:off x="328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56" name="AutoShape 48"/>
            <p:cNvCxnSpPr>
              <a:cxnSpLocks noChangeShapeType="1"/>
              <a:stCxn id="94253" idx="0"/>
              <a:endCxn id="94252" idx="3"/>
            </p:cNvCxnSpPr>
            <p:nvPr/>
          </p:nvCxnSpPr>
          <p:spPr bwMode="auto">
            <a:xfrm flipV="1">
              <a:off x="3026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4257" name="Oval 49"/>
            <p:cNvSpPr>
              <a:spLocks noChangeArrowheads="1"/>
            </p:cNvSpPr>
            <p:nvPr/>
          </p:nvSpPr>
          <p:spPr bwMode="auto">
            <a:xfrm>
              <a:off x="4658" y="3178"/>
              <a:ext cx="202" cy="202"/>
            </a:xfrm>
            <a:prstGeom prst="ellipse">
              <a:avLst/>
            </a:prstGeom>
            <a:solidFill>
              <a:srgbClr val="666699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/>
              <a:r>
                <a:rPr lang="es-ES_tradnl">
                  <a:sym typeface="Symbol" pitchFamily="18" charset="2"/>
                </a:rPr>
                <a:t>8</a:t>
              </a:r>
            </a:p>
          </p:txBody>
        </p:sp>
        <p:sp>
          <p:nvSpPr>
            <p:cNvPr id="94258" name="Rectangle 50"/>
            <p:cNvSpPr>
              <a:spLocks noChangeAspect="1" noChangeArrowheads="1"/>
            </p:cNvSpPr>
            <p:nvPr/>
          </p:nvSpPr>
          <p:spPr bwMode="auto">
            <a:xfrm>
              <a:off x="4502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ES"/>
            </a:p>
          </p:txBody>
        </p:sp>
        <p:sp>
          <p:nvSpPr>
            <p:cNvPr id="94259" name="Rectangle 51"/>
            <p:cNvSpPr>
              <a:spLocks noChangeAspect="1" noChangeArrowheads="1"/>
            </p:cNvSpPr>
            <p:nvPr/>
          </p:nvSpPr>
          <p:spPr bwMode="auto">
            <a:xfrm>
              <a:off x="4871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ES"/>
            </a:p>
          </p:txBody>
        </p:sp>
        <p:cxnSp>
          <p:nvCxnSpPr>
            <p:cNvPr id="94260" name="AutoShape 52"/>
            <p:cNvCxnSpPr>
              <a:cxnSpLocks noChangeShapeType="1"/>
              <a:stCxn id="94259" idx="0"/>
              <a:endCxn id="94257" idx="5"/>
            </p:cNvCxnSpPr>
            <p:nvPr/>
          </p:nvCxnSpPr>
          <p:spPr bwMode="auto">
            <a:xfrm flipH="1" flipV="1">
              <a:off x="4830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61" name="AutoShape 53"/>
            <p:cNvCxnSpPr>
              <a:cxnSpLocks noChangeShapeType="1"/>
              <a:stCxn id="94258" idx="0"/>
              <a:endCxn id="94257" idx="3"/>
            </p:cNvCxnSpPr>
            <p:nvPr/>
          </p:nvCxnSpPr>
          <p:spPr bwMode="auto">
            <a:xfrm flipV="1">
              <a:off x="4575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94262" name="Rectangle 54"/>
          <p:cNvSpPr>
            <a:spLocks noChangeArrowheads="1"/>
          </p:cNvSpPr>
          <p:nvPr/>
        </p:nvSpPr>
        <p:spPr bwMode="auto">
          <a:xfrm>
            <a:off x="5364163" y="5661025"/>
            <a:ext cx="3384550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4263" name="Rectangle 55"/>
          <p:cNvSpPr>
            <a:spLocks noChangeArrowheads="1"/>
          </p:cNvSpPr>
          <p:nvPr/>
        </p:nvSpPr>
        <p:spPr bwMode="auto">
          <a:xfrm>
            <a:off x="5364163" y="5661025"/>
            <a:ext cx="287337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sz="1400"/>
              <a:t>0</a:t>
            </a:r>
          </a:p>
        </p:txBody>
      </p:sp>
      <p:sp>
        <p:nvSpPr>
          <p:cNvPr id="94264" name="Rectangle 56"/>
          <p:cNvSpPr>
            <a:spLocks noChangeArrowheads="1"/>
          </p:cNvSpPr>
          <p:nvPr/>
        </p:nvSpPr>
        <p:spPr bwMode="auto">
          <a:xfrm>
            <a:off x="5651500" y="5661025"/>
            <a:ext cx="287338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sz="1400"/>
              <a:t>2</a:t>
            </a:r>
          </a:p>
        </p:txBody>
      </p:sp>
      <p:sp>
        <p:nvSpPr>
          <p:cNvPr id="94265" name="Rectangle 57"/>
          <p:cNvSpPr>
            <a:spLocks noChangeArrowheads="1"/>
          </p:cNvSpPr>
          <p:nvPr/>
        </p:nvSpPr>
        <p:spPr bwMode="auto">
          <a:xfrm>
            <a:off x="5940425" y="5661025"/>
            <a:ext cx="287338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sz="1400"/>
              <a:t>3</a:t>
            </a:r>
          </a:p>
        </p:txBody>
      </p:sp>
      <p:sp>
        <p:nvSpPr>
          <p:cNvPr id="94266" name="Rectangle 58"/>
          <p:cNvSpPr>
            <a:spLocks noChangeArrowheads="1"/>
          </p:cNvSpPr>
          <p:nvPr/>
        </p:nvSpPr>
        <p:spPr bwMode="auto">
          <a:xfrm>
            <a:off x="6229350" y="5661025"/>
            <a:ext cx="287338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sz="1400"/>
              <a:t>5</a:t>
            </a:r>
          </a:p>
        </p:txBody>
      </p:sp>
      <p:sp>
        <p:nvSpPr>
          <p:cNvPr id="94267" name="Rectangle 59"/>
          <p:cNvSpPr>
            <a:spLocks noChangeArrowheads="1"/>
          </p:cNvSpPr>
          <p:nvPr/>
        </p:nvSpPr>
        <p:spPr bwMode="auto">
          <a:xfrm>
            <a:off x="6516688" y="5661025"/>
            <a:ext cx="287337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sz="1400"/>
              <a:t>4</a:t>
            </a:r>
          </a:p>
        </p:txBody>
      </p:sp>
      <p:sp>
        <p:nvSpPr>
          <p:cNvPr id="94268" name="Rectangle 60"/>
          <p:cNvSpPr>
            <a:spLocks noChangeArrowheads="1"/>
          </p:cNvSpPr>
          <p:nvPr/>
        </p:nvSpPr>
        <p:spPr bwMode="auto">
          <a:xfrm>
            <a:off x="6804025" y="5661025"/>
            <a:ext cx="287338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sz="1400"/>
              <a:t>8</a:t>
            </a:r>
          </a:p>
        </p:txBody>
      </p:sp>
      <p:sp>
        <p:nvSpPr>
          <p:cNvPr id="94269" name="Rectangle 61"/>
          <p:cNvSpPr>
            <a:spLocks noChangeArrowheads="1"/>
          </p:cNvSpPr>
          <p:nvPr/>
        </p:nvSpPr>
        <p:spPr bwMode="auto">
          <a:xfrm>
            <a:off x="7092950" y="5661025"/>
            <a:ext cx="287338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sz="1400"/>
              <a:t>6</a:t>
            </a:r>
          </a:p>
        </p:txBody>
      </p:sp>
      <p:sp>
        <p:nvSpPr>
          <p:cNvPr id="94270" name="Rectangle 62"/>
          <p:cNvSpPr>
            <a:spLocks noChangeArrowheads="1"/>
          </p:cNvSpPr>
          <p:nvPr/>
        </p:nvSpPr>
        <p:spPr bwMode="auto">
          <a:xfrm>
            <a:off x="7380288" y="5661025"/>
            <a:ext cx="287337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4271" name="Rectangle 63"/>
          <p:cNvSpPr>
            <a:spLocks noChangeArrowheads="1"/>
          </p:cNvSpPr>
          <p:nvPr/>
        </p:nvSpPr>
        <p:spPr bwMode="auto">
          <a:xfrm>
            <a:off x="7669213" y="5661025"/>
            <a:ext cx="287337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4272" name="Rectangle 64"/>
          <p:cNvSpPr>
            <a:spLocks noChangeArrowheads="1"/>
          </p:cNvSpPr>
          <p:nvPr/>
        </p:nvSpPr>
        <p:spPr bwMode="auto">
          <a:xfrm>
            <a:off x="7956550" y="5661025"/>
            <a:ext cx="287338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4273" name="Rectangle 65"/>
          <p:cNvSpPr>
            <a:spLocks noChangeArrowheads="1"/>
          </p:cNvSpPr>
          <p:nvPr/>
        </p:nvSpPr>
        <p:spPr bwMode="auto">
          <a:xfrm>
            <a:off x="8243888" y="5661025"/>
            <a:ext cx="287337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4274" name="Rectangle 66"/>
          <p:cNvSpPr>
            <a:spLocks noChangeArrowheads="1"/>
          </p:cNvSpPr>
          <p:nvPr/>
        </p:nvSpPr>
        <p:spPr bwMode="auto">
          <a:xfrm>
            <a:off x="8532813" y="5661025"/>
            <a:ext cx="287337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4275" name="Oval 67"/>
          <p:cNvSpPr>
            <a:spLocks noChangeArrowheads="1"/>
          </p:cNvSpPr>
          <p:nvPr/>
        </p:nvSpPr>
        <p:spPr bwMode="auto">
          <a:xfrm>
            <a:off x="8394700" y="4868863"/>
            <a:ext cx="209550" cy="227012"/>
          </a:xfrm>
          <a:prstGeom prst="ellipse">
            <a:avLst/>
          </a:prstGeom>
          <a:solidFill>
            <a:srgbClr val="6666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/>
            <a:r>
              <a:rPr lang="es-ES_tradnl">
                <a:sym typeface="Symbol" pitchFamily="18" charset="2"/>
              </a:rPr>
              <a:t>6</a:t>
            </a:r>
          </a:p>
        </p:txBody>
      </p:sp>
      <p:sp>
        <p:nvSpPr>
          <p:cNvPr id="94276" name="Text Box 68"/>
          <p:cNvSpPr txBox="1">
            <a:spLocks noChangeArrowheads="1"/>
          </p:cNvSpPr>
          <p:nvPr/>
        </p:nvSpPr>
        <p:spPr bwMode="auto">
          <a:xfrm>
            <a:off x="6711950" y="3729038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400"/>
              <a:t>O(log n)</a:t>
            </a:r>
          </a:p>
        </p:txBody>
      </p:sp>
      <p:sp>
        <p:nvSpPr>
          <p:cNvPr id="94277" name="Text Box 69"/>
          <p:cNvSpPr txBox="1">
            <a:spLocks noChangeArrowheads="1"/>
          </p:cNvSpPr>
          <p:nvPr/>
        </p:nvSpPr>
        <p:spPr bwMode="auto">
          <a:xfrm>
            <a:off x="6424613" y="5818188"/>
            <a:ext cx="1462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400"/>
              <a:t>O(</a:t>
            </a:r>
            <a:r>
              <a:rPr lang="en-US" sz="2400"/>
              <a:t>log </a:t>
            </a:r>
            <a:r>
              <a:rPr lang="es-ES_tradnl" sz="2400"/>
              <a:t>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_tradnl" sz="4000" dirty="0" smtClean="0">
                <a:effectLst/>
              </a:rPr>
              <a:t>Pero...</a:t>
            </a:r>
          </a:p>
        </p:txBody>
      </p:sp>
      <p:sp>
        <p:nvSpPr>
          <p:cNvPr id="96259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484313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 smtClean="0"/>
              <a:t>¿Existen formas de buscar aun más directas</a:t>
            </a:r>
            <a:r>
              <a:rPr lang="en-US" sz="2800" dirty="0" smtClean="0"/>
              <a:t>?</a:t>
            </a:r>
            <a:r>
              <a:rPr lang="es-ES_tradnl" sz="2800" dirty="0" smtClean="0"/>
              <a:t> – </a:t>
            </a:r>
          </a:p>
          <a:p>
            <a:pPr>
              <a:lnSpc>
                <a:spcPct val="90000"/>
              </a:lnSpc>
            </a:pPr>
            <a:endParaRPr lang="es-ES_tradnl" sz="2800" dirty="0" smtClean="0"/>
          </a:p>
          <a:p>
            <a:pPr lvl="1">
              <a:lnSpc>
                <a:spcPct val="90000"/>
              </a:lnSpc>
            </a:pPr>
            <a:r>
              <a:rPr lang="es-ES_tradnl" sz="2400" dirty="0" smtClean="0"/>
              <a:t>Calculando! </a:t>
            </a:r>
          </a:p>
          <a:p>
            <a:pPr lvl="1">
              <a:lnSpc>
                <a:spcPct val="90000"/>
              </a:lnSpc>
            </a:pPr>
            <a:endParaRPr lang="es-ES_tradnl" sz="2400" dirty="0" smtClean="0"/>
          </a:p>
          <a:p>
            <a:pPr lvl="1">
              <a:lnSpc>
                <a:spcPct val="90000"/>
              </a:lnSpc>
            </a:pPr>
            <a:r>
              <a:rPr lang="es-ES_tradnl" sz="2400" dirty="0" smtClean="0"/>
              <a:t>Por lo tanto, hablamos de estructuras con:</a:t>
            </a:r>
          </a:p>
          <a:p>
            <a:pPr lvl="2">
              <a:lnSpc>
                <a:spcPct val="90000"/>
              </a:lnSpc>
            </a:pPr>
            <a:endParaRPr lang="es-ES_tradnl" sz="2400" dirty="0" smtClean="0"/>
          </a:p>
          <a:p>
            <a:pPr lvl="2">
              <a:lnSpc>
                <a:spcPct val="90000"/>
              </a:lnSpc>
            </a:pPr>
            <a:r>
              <a:rPr lang="es-ES_tradnl" sz="2400" dirty="0" smtClean="0"/>
              <a:t>Representación </a:t>
            </a:r>
            <a:r>
              <a:rPr lang="en-US" sz="2400" dirty="0" smtClean="0"/>
              <a:t>continua</a:t>
            </a:r>
            <a:endParaRPr lang="es-ES_tradnl" sz="2400" dirty="0" smtClean="0"/>
          </a:p>
          <a:p>
            <a:pPr lvl="2">
              <a:lnSpc>
                <a:spcPct val="90000"/>
              </a:lnSpc>
            </a:pPr>
            <a:r>
              <a:rPr lang="es-ES_tradnl" sz="2400" dirty="0" smtClean="0"/>
              <a:t>Y una función h(x) que nos calcula la dirección del elemento x.</a:t>
            </a:r>
          </a:p>
          <a:p>
            <a:pPr lvl="2">
              <a:lnSpc>
                <a:spcPct val="90000"/>
              </a:lnSpc>
            </a:pPr>
            <a:endParaRPr lang="es-ES_tradnl" sz="2400" dirty="0" smtClean="0"/>
          </a:p>
        </p:txBody>
      </p:sp>
      <p:grpSp>
        <p:nvGrpSpPr>
          <p:cNvPr id="96260" name="Group 4"/>
          <p:cNvGrpSpPr>
            <a:grpSpLocks/>
          </p:cNvGrpSpPr>
          <p:nvPr/>
        </p:nvGrpSpPr>
        <p:grpSpPr bwMode="auto">
          <a:xfrm>
            <a:off x="3471863" y="1958975"/>
            <a:ext cx="3476625" cy="606425"/>
            <a:chOff x="3366" y="3320"/>
            <a:chExt cx="2190" cy="382"/>
          </a:xfrm>
        </p:grpSpPr>
        <p:sp>
          <p:nvSpPr>
            <p:cNvPr id="96261" name="Rectangle 5"/>
            <p:cNvSpPr>
              <a:spLocks noChangeArrowheads="1"/>
            </p:cNvSpPr>
            <p:nvPr/>
          </p:nvSpPr>
          <p:spPr bwMode="auto">
            <a:xfrm>
              <a:off x="3379" y="3566"/>
              <a:ext cx="2132" cy="13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262" name="Rectangle 6"/>
            <p:cNvSpPr>
              <a:spLocks noChangeArrowheads="1"/>
            </p:cNvSpPr>
            <p:nvPr/>
          </p:nvSpPr>
          <p:spPr bwMode="auto">
            <a:xfrm>
              <a:off x="3379" y="3566"/>
              <a:ext cx="181" cy="13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0</a:t>
              </a:r>
            </a:p>
          </p:txBody>
        </p:sp>
        <p:sp>
          <p:nvSpPr>
            <p:cNvPr id="96263" name="Rectangle 7"/>
            <p:cNvSpPr>
              <a:spLocks noChangeArrowheads="1"/>
            </p:cNvSpPr>
            <p:nvPr/>
          </p:nvSpPr>
          <p:spPr bwMode="auto">
            <a:xfrm>
              <a:off x="3560" y="3566"/>
              <a:ext cx="181" cy="13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2</a:t>
              </a:r>
            </a:p>
          </p:txBody>
        </p:sp>
        <p:sp>
          <p:nvSpPr>
            <p:cNvPr id="96264" name="Rectangle 8"/>
            <p:cNvSpPr>
              <a:spLocks noChangeArrowheads="1"/>
            </p:cNvSpPr>
            <p:nvPr/>
          </p:nvSpPr>
          <p:spPr bwMode="auto">
            <a:xfrm>
              <a:off x="3742" y="3566"/>
              <a:ext cx="181" cy="13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3</a:t>
              </a:r>
            </a:p>
          </p:txBody>
        </p:sp>
        <p:sp>
          <p:nvSpPr>
            <p:cNvPr id="96265" name="Rectangle 9"/>
            <p:cNvSpPr>
              <a:spLocks noChangeArrowheads="1"/>
            </p:cNvSpPr>
            <p:nvPr/>
          </p:nvSpPr>
          <p:spPr bwMode="auto">
            <a:xfrm>
              <a:off x="3924" y="3566"/>
              <a:ext cx="181" cy="13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5</a:t>
              </a:r>
            </a:p>
          </p:txBody>
        </p:sp>
        <p:sp>
          <p:nvSpPr>
            <p:cNvPr id="96266" name="Rectangle 10"/>
            <p:cNvSpPr>
              <a:spLocks noChangeArrowheads="1"/>
            </p:cNvSpPr>
            <p:nvPr/>
          </p:nvSpPr>
          <p:spPr bwMode="auto">
            <a:xfrm>
              <a:off x="4105" y="3566"/>
              <a:ext cx="181" cy="13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4</a:t>
              </a:r>
            </a:p>
          </p:txBody>
        </p:sp>
        <p:sp>
          <p:nvSpPr>
            <p:cNvPr id="96267" name="Rectangle 11"/>
            <p:cNvSpPr>
              <a:spLocks noChangeArrowheads="1"/>
            </p:cNvSpPr>
            <p:nvPr/>
          </p:nvSpPr>
          <p:spPr bwMode="auto">
            <a:xfrm>
              <a:off x="4286" y="3566"/>
              <a:ext cx="181" cy="13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8</a:t>
              </a:r>
            </a:p>
          </p:txBody>
        </p:sp>
        <p:sp>
          <p:nvSpPr>
            <p:cNvPr id="96268" name="Rectangle 12"/>
            <p:cNvSpPr>
              <a:spLocks noChangeArrowheads="1"/>
            </p:cNvSpPr>
            <p:nvPr/>
          </p:nvSpPr>
          <p:spPr bwMode="auto">
            <a:xfrm>
              <a:off x="4468" y="3566"/>
              <a:ext cx="181" cy="13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6</a:t>
              </a:r>
            </a:p>
          </p:txBody>
        </p:sp>
        <p:sp>
          <p:nvSpPr>
            <p:cNvPr id="96269" name="Rectangle 13"/>
            <p:cNvSpPr>
              <a:spLocks noChangeArrowheads="1"/>
            </p:cNvSpPr>
            <p:nvPr/>
          </p:nvSpPr>
          <p:spPr bwMode="auto">
            <a:xfrm>
              <a:off x="4649" y="3566"/>
              <a:ext cx="181" cy="13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270" name="Rectangle 14"/>
            <p:cNvSpPr>
              <a:spLocks noChangeArrowheads="1"/>
            </p:cNvSpPr>
            <p:nvPr/>
          </p:nvSpPr>
          <p:spPr bwMode="auto">
            <a:xfrm>
              <a:off x="4831" y="3566"/>
              <a:ext cx="181" cy="13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271" name="Rectangle 15"/>
            <p:cNvSpPr>
              <a:spLocks noChangeArrowheads="1"/>
            </p:cNvSpPr>
            <p:nvPr/>
          </p:nvSpPr>
          <p:spPr bwMode="auto">
            <a:xfrm>
              <a:off x="5012" y="3566"/>
              <a:ext cx="181" cy="13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272" name="Rectangle 16"/>
            <p:cNvSpPr>
              <a:spLocks noChangeArrowheads="1"/>
            </p:cNvSpPr>
            <p:nvPr/>
          </p:nvSpPr>
          <p:spPr bwMode="auto">
            <a:xfrm>
              <a:off x="5193" y="3566"/>
              <a:ext cx="181" cy="13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273" name="Rectangle 17"/>
            <p:cNvSpPr>
              <a:spLocks noChangeArrowheads="1"/>
            </p:cNvSpPr>
            <p:nvPr/>
          </p:nvSpPr>
          <p:spPr bwMode="auto">
            <a:xfrm>
              <a:off x="5375" y="3566"/>
              <a:ext cx="181" cy="13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3366" y="3320"/>
              <a:ext cx="17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600"/>
                <a:t>0   1   2   3   4   5   6   7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9219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4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D8C89-8DF8-4F51-A648-E1D818679F97}" type="slidenum">
              <a:rPr lang="es-ES_tradnl"/>
              <a:pPr>
                <a:defRPr/>
              </a:pPr>
              <a:t>13</a:t>
            </a:fld>
            <a:endParaRPr lang="es-ES_tradnl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25413"/>
            <a:ext cx="7772400" cy="874712"/>
          </a:xfrm>
        </p:spPr>
        <p:txBody>
          <a:bodyPr/>
          <a:lstStyle/>
          <a:p>
            <a:pPr>
              <a:defRPr/>
            </a:pPr>
            <a:r>
              <a:rPr lang="es-ES_tradnl" dirty="0"/>
              <a:t>Direccionamiento Abierto</a:t>
            </a:r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409575" y="1285875"/>
            <a:ext cx="44481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2000"/>
              <a:t>Df. Definimos la tabla hash como un </a:t>
            </a:r>
            <a:r>
              <a:rPr lang="en-US" sz="2000"/>
              <a:t>vector</a:t>
            </a:r>
            <a:r>
              <a:rPr lang="es-ES_tradnl" sz="2000"/>
              <a:t> con n cubetas (filas) donde cada cubeta tiene m células.</a:t>
            </a:r>
          </a:p>
          <a:p>
            <a:endParaRPr lang="es-ES_tradnl" sz="2000"/>
          </a:p>
          <a:p>
            <a:r>
              <a:rPr lang="es-ES_tradnl" sz="2000"/>
              <a:t>Df. El número de cubeta representará la dirección hash </a:t>
            </a:r>
            <a:r>
              <a:rPr lang="es-ES_tradnl" sz="2000" b="1"/>
              <a:t>h(x)</a:t>
            </a:r>
            <a:r>
              <a:rPr lang="es-ES_tradnl" sz="2000"/>
              <a:t> de los elementos. </a:t>
            </a:r>
          </a:p>
          <a:p>
            <a:endParaRPr lang="es-ES_tradnl" sz="2000"/>
          </a:p>
          <a:p>
            <a:r>
              <a:rPr lang="es-ES_tradnl" sz="2000"/>
              <a:t>Df. La capacidad de la tabla es m*n.</a:t>
            </a:r>
          </a:p>
        </p:txBody>
      </p:sp>
      <p:grpSp>
        <p:nvGrpSpPr>
          <p:cNvPr id="9223" name="Group 4"/>
          <p:cNvGrpSpPr>
            <a:grpSpLocks/>
          </p:cNvGrpSpPr>
          <p:nvPr/>
        </p:nvGrpSpPr>
        <p:grpSpPr bwMode="auto">
          <a:xfrm>
            <a:off x="234950" y="4991100"/>
            <a:ext cx="5891213" cy="1306513"/>
            <a:chOff x="158" y="3203"/>
            <a:chExt cx="3711" cy="823"/>
          </a:xfrm>
        </p:grpSpPr>
        <p:sp>
          <p:nvSpPr>
            <p:cNvPr id="354309" name="Text Box 5"/>
            <p:cNvSpPr txBox="1">
              <a:spLocks noChangeArrowheads="1"/>
            </p:cNvSpPr>
            <p:nvPr/>
          </p:nvSpPr>
          <p:spPr bwMode="auto">
            <a:xfrm>
              <a:off x="158" y="3476"/>
              <a:ext cx="636" cy="312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_tradnl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clave</a:t>
              </a:r>
            </a:p>
          </p:txBody>
        </p:sp>
        <p:sp>
          <p:nvSpPr>
            <p:cNvPr id="354310" name="AutoShape 6"/>
            <p:cNvSpPr>
              <a:spLocks noChangeArrowheads="1"/>
            </p:cNvSpPr>
            <p:nvPr/>
          </p:nvSpPr>
          <p:spPr bwMode="auto">
            <a:xfrm>
              <a:off x="1066" y="3203"/>
              <a:ext cx="1261" cy="823"/>
            </a:xfrm>
            <a:prstGeom prst="flowChartPredefinedProcess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s-ES_tradnl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Función</a:t>
              </a:r>
            </a:p>
            <a:p>
              <a:pPr>
                <a:defRPr/>
              </a:pPr>
              <a:r>
                <a:rPr lang="es-ES_tradnl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Hash</a:t>
              </a:r>
            </a:p>
          </p:txBody>
        </p:sp>
        <p:sp>
          <p:nvSpPr>
            <p:cNvPr id="9261" name="Text Box 7"/>
            <p:cNvSpPr txBox="1">
              <a:spLocks noChangeArrowheads="1"/>
            </p:cNvSpPr>
            <p:nvPr/>
          </p:nvSpPr>
          <p:spPr bwMode="auto">
            <a:xfrm>
              <a:off x="2653" y="3473"/>
              <a:ext cx="1216" cy="544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 sz="1600" b="1"/>
                <a:t>Dirección Hash</a:t>
              </a:r>
            </a:p>
            <a:p>
              <a:r>
                <a:rPr lang="es-ES_tradnl" sz="1600" b="1"/>
                <a:t>entero entre</a:t>
              </a:r>
            </a:p>
            <a:p>
              <a:r>
                <a:rPr lang="es-ES_tradnl" sz="1600" b="1"/>
                <a:t>0 </a:t>
              </a:r>
              <a:r>
                <a:rPr lang="en-US" sz="1600" b="1"/>
                <a:t>y </a:t>
              </a:r>
              <a:r>
                <a:rPr lang="es-ES_tradnl" sz="1600" b="1"/>
                <a:t>(n - 1)</a:t>
              </a:r>
            </a:p>
          </p:txBody>
        </p:sp>
        <p:sp>
          <p:nvSpPr>
            <p:cNvPr id="9262" name="AutoShape 8"/>
            <p:cNvSpPr>
              <a:spLocks noChangeArrowheads="1"/>
            </p:cNvSpPr>
            <p:nvPr/>
          </p:nvSpPr>
          <p:spPr bwMode="auto">
            <a:xfrm>
              <a:off x="748" y="3612"/>
              <a:ext cx="317" cy="115"/>
            </a:xfrm>
            <a:prstGeom prst="rightArrow">
              <a:avLst>
                <a:gd name="adj1" fmla="val 50000"/>
                <a:gd name="adj2" fmla="val 6891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a-ES"/>
            </a:p>
          </p:txBody>
        </p:sp>
        <p:sp>
          <p:nvSpPr>
            <p:cNvPr id="9263" name="AutoShape 9"/>
            <p:cNvSpPr>
              <a:spLocks noChangeArrowheads="1"/>
            </p:cNvSpPr>
            <p:nvPr/>
          </p:nvSpPr>
          <p:spPr bwMode="auto">
            <a:xfrm>
              <a:off x="2336" y="3612"/>
              <a:ext cx="317" cy="115"/>
            </a:xfrm>
            <a:prstGeom prst="rightArrow">
              <a:avLst>
                <a:gd name="adj1" fmla="val 50000"/>
                <a:gd name="adj2" fmla="val 6891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a-ES"/>
            </a:p>
          </p:txBody>
        </p:sp>
      </p:grpSp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5092700" y="1557338"/>
            <a:ext cx="1135063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 b="1"/>
          </a:p>
        </p:txBody>
      </p:sp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6227763" y="1557338"/>
            <a:ext cx="2106612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 b="1"/>
          </a:p>
        </p:txBody>
      </p:sp>
      <p:sp>
        <p:nvSpPr>
          <p:cNvPr id="9226" name="Text Box 12"/>
          <p:cNvSpPr txBox="1">
            <a:spLocks noChangeArrowheads="1"/>
          </p:cNvSpPr>
          <p:nvPr/>
        </p:nvSpPr>
        <p:spPr bwMode="auto">
          <a:xfrm>
            <a:off x="5092700" y="2052638"/>
            <a:ext cx="1135063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 b="1"/>
          </a:p>
        </p:txBody>
      </p:sp>
      <p:sp>
        <p:nvSpPr>
          <p:cNvPr id="9227" name="Text Box 13"/>
          <p:cNvSpPr txBox="1">
            <a:spLocks noChangeArrowheads="1"/>
          </p:cNvSpPr>
          <p:nvPr/>
        </p:nvSpPr>
        <p:spPr bwMode="auto">
          <a:xfrm>
            <a:off x="6227763" y="2052638"/>
            <a:ext cx="2106612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 b="1"/>
          </a:p>
        </p:txBody>
      </p:sp>
      <p:sp>
        <p:nvSpPr>
          <p:cNvPr id="9228" name="Text Box 14"/>
          <p:cNvSpPr txBox="1">
            <a:spLocks noChangeArrowheads="1"/>
          </p:cNvSpPr>
          <p:nvPr/>
        </p:nvSpPr>
        <p:spPr bwMode="auto">
          <a:xfrm>
            <a:off x="5092700" y="2547938"/>
            <a:ext cx="1135063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 b="1"/>
          </a:p>
        </p:txBody>
      </p:sp>
      <p:sp>
        <p:nvSpPr>
          <p:cNvPr id="9229" name="Text Box 15"/>
          <p:cNvSpPr txBox="1">
            <a:spLocks noChangeArrowheads="1"/>
          </p:cNvSpPr>
          <p:nvPr/>
        </p:nvSpPr>
        <p:spPr bwMode="auto">
          <a:xfrm>
            <a:off x="6227763" y="2547938"/>
            <a:ext cx="2106612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 b="1"/>
          </a:p>
        </p:txBody>
      </p:sp>
      <p:sp>
        <p:nvSpPr>
          <p:cNvPr id="9230" name="Text Box 16"/>
          <p:cNvSpPr txBox="1">
            <a:spLocks noChangeArrowheads="1"/>
          </p:cNvSpPr>
          <p:nvPr/>
        </p:nvSpPr>
        <p:spPr bwMode="auto">
          <a:xfrm>
            <a:off x="5092700" y="3043238"/>
            <a:ext cx="1135063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 b="1"/>
          </a:p>
        </p:txBody>
      </p:sp>
      <p:sp>
        <p:nvSpPr>
          <p:cNvPr id="9231" name="Text Box 17"/>
          <p:cNvSpPr txBox="1">
            <a:spLocks noChangeArrowheads="1"/>
          </p:cNvSpPr>
          <p:nvPr/>
        </p:nvSpPr>
        <p:spPr bwMode="auto">
          <a:xfrm>
            <a:off x="6227763" y="3043238"/>
            <a:ext cx="2106612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 b="1"/>
          </a:p>
        </p:txBody>
      </p:sp>
      <p:sp>
        <p:nvSpPr>
          <p:cNvPr id="9232" name="Text Box 18"/>
          <p:cNvSpPr txBox="1">
            <a:spLocks noChangeArrowheads="1"/>
          </p:cNvSpPr>
          <p:nvPr/>
        </p:nvSpPr>
        <p:spPr bwMode="auto">
          <a:xfrm>
            <a:off x="5092700" y="3538538"/>
            <a:ext cx="1135063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 b="1"/>
          </a:p>
        </p:txBody>
      </p:sp>
      <p:sp>
        <p:nvSpPr>
          <p:cNvPr id="9233" name="Text Box 19"/>
          <p:cNvSpPr txBox="1">
            <a:spLocks noChangeArrowheads="1"/>
          </p:cNvSpPr>
          <p:nvPr/>
        </p:nvSpPr>
        <p:spPr bwMode="auto">
          <a:xfrm>
            <a:off x="6227763" y="3538538"/>
            <a:ext cx="2106612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 b="1"/>
          </a:p>
        </p:txBody>
      </p:sp>
      <p:sp>
        <p:nvSpPr>
          <p:cNvPr id="9234" name="Text Box 20"/>
          <p:cNvSpPr txBox="1">
            <a:spLocks noChangeArrowheads="1"/>
          </p:cNvSpPr>
          <p:nvPr/>
        </p:nvSpPr>
        <p:spPr bwMode="auto">
          <a:xfrm>
            <a:off x="5092700" y="4033838"/>
            <a:ext cx="1135063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 b="1"/>
          </a:p>
        </p:txBody>
      </p:sp>
      <p:sp>
        <p:nvSpPr>
          <p:cNvPr id="9235" name="Text Box 21"/>
          <p:cNvSpPr txBox="1">
            <a:spLocks noChangeArrowheads="1"/>
          </p:cNvSpPr>
          <p:nvPr/>
        </p:nvSpPr>
        <p:spPr bwMode="auto">
          <a:xfrm>
            <a:off x="6227763" y="4033838"/>
            <a:ext cx="2106612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 b="1"/>
          </a:p>
        </p:txBody>
      </p:sp>
      <p:sp>
        <p:nvSpPr>
          <p:cNvPr id="9236" name="Text Box 22"/>
          <p:cNvSpPr txBox="1">
            <a:spLocks noChangeArrowheads="1"/>
          </p:cNvSpPr>
          <p:nvPr/>
        </p:nvSpPr>
        <p:spPr bwMode="auto">
          <a:xfrm>
            <a:off x="5092700" y="4529138"/>
            <a:ext cx="1135063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 b="1"/>
          </a:p>
        </p:txBody>
      </p:sp>
      <p:sp>
        <p:nvSpPr>
          <p:cNvPr id="9237" name="Text Box 23"/>
          <p:cNvSpPr txBox="1">
            <a:spLocks noChangeArrowheads="1"/>
          </p:cNvSpPr>
          <p:nvPr/>
        </p:nvSpPr>
        <p:spPr bwMode="auto">
          <a:xfrm>
            <a:off x="6227763" y="4529138"/>
            <a:ext cx="2106612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 b="1"/>
          </a:p>
        </p:txBody>
      </p:sp>
      <p:sp>
        <p:nvSpPr>
          <p:cNvPr id="9238" name="Text Box 24"/>
          <p:cNvSpPr txBox="1">
            <a:spLocks noChangeArrowheads="1"/>
          </p:cNvSpPr>
          <p:nvPr/>
        </p:nvSpPr>
        <p:spPr bwMode="auto">
          <a:xfrm>
            <a:off x="5076825" y="5013325"/>
            <a:ext cx="1135063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 b="1"/>
          </a:p>
        </p:txBody>
      </p:sp>
      <p:sp>
        <p:nvSpPr>
          <p:cNvPr id="9239" name="Text Box 25"/>
          <p:cNvSpPr txBox="1">
            <a:spLocks noChangeArrowheads="1"/>
          </p:cNvSpPr>
          <p:nvPr/>
        </p:nvSpPr>
        <p:spPr bwMode="auto">
          <a:xfrm>
            <a:off x="6227763" y="5024438"/>
            <a:ext cx="2106612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 b="1"/>
          </a:p>
        </p:txBody>
      </p:sp>
      <p:sp>
        <p:nvSpPr>
          <p:cNvPr id="9240" name="Text Box 26"/>
          <p:cNvSpPr txBox="1">
            <a:spLocks noChangeArrowheads="1"/>
          </p:cNvSpPr>
          <p:nvPr/>
        </p:nvSpPr>
        <p:spPr bwMode="auto">
          <a:xfrm>
            <a:off x="7235825" y="1557338"/>
            <a:ext cx="1081088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 b="1"/>
          </a:p>
        </p:txBody>
      </p:sp>
      <p:sp>
        <p:nvSpPr>
          <p:cNvPr id="9241" name="Text Box 27"/>
          <p:cNvSpPr txBox="1">
            <a:spLocks noChangeArrowheads="1"/>
          </p:cNvSpPr>
          <p:nvPr/>
        </p:nvSpPr>
        <p:spPr bwMode="auto">
          <a:xfrm>
            <a:off x="7235825" y="2060575"/>
            <a:ext cx="1081088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 b="1"/>
          </a:p>
        </p:txBody>
      </p:sp>
      <p:sp>
        <p:nvSpPr>
          <p:cNvPr id="9242" name="Text Box 28"/>
          <p:cNvSpPr txBox="1">
            <a:spLocks noChangeArrowheads="1"/>
          </p:cNvSpPr>
          <p:nvPr/>
        </p:nvSpPr>
        <p:spPr bwMode="auto">
          <a:xfrm>
            <a:off x="7235825" y="2565400"/>
            <a:ext cx="1081088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 b="1"/>
          </a:p>
        </p:txBody>
      </p:sp>
      <p:sp>
        <p:nvSpPr>
          <p:cNvPr id="9243" name="Text Box 29"/>
          <p:cNvSpPr txBox="1">
            <a:spLocks noChangeArrowheads="1"/>
          </p:cNvSpPr>
          <p:nvPr/>
        </p:nvSpPr>
        <p:spPr bwMode="auto">
          <a:xfrm>
            <a:off x="7235825" y="3068638"/>
            <a:ext cx="1081088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 b="1"/>
          </a:p>
        </p:txBody>
      </p:sp>
      <p:sp>
        <p:nvSpPr>
          <p:cNvPr id="9244" name="Text Box 30"/>
          <p:cNvSpPr txBox="1">
            <a:spLocks noChangeArrowheads="1"/>
          </p:cNvSpPr>
          <p:nvPr/>
        </p:nvSpPr>
        <p:spPr bwMode="auto">
          <a:xfrm>
            <a:off x="7235825" y="3509963"/>
            <a:ext cx="1081088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 b="1"/>
          </a:p>
        </p:txBody>
      </p:sp>
      <p:sp>
        <p:nvSpPr>
          <p:cNvPr id="9245" name="Text Box 31"/>
          <p:cNvSpPr txBox="1">
            <a:spLocks noChangeArrowheads="1"/>
          </p:cNvSpPr>
          <p:nvPr/>
        </p:nvSpPr>
        <p:spPr bwMode="auto">
          <a:xfrm>
            <a:off x="7235825" y="4005263"/>
            <a:ext cx="1081088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 b="1"/>
          </a:p>
        </p:txBody>
      </p:sp>
      <p:sp>
        <p:nvSpPr>
          <p:cNvPr id="9246" name="Text Box 32"/>
          <p:cNvSpPr txBox="1">
            <a:spLocks noChangeArrowheads="1"/>
          </p:cNvSpPr>
          <p:nvPr/>
        </p:nvSpPr>
        <p:spPr bwMode="auto">
          <a:xfrm>
            <a:off x="7235825" y="4508500"/>
            <a:ext cx="1081088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 b="1"/>
          </a:p>
        </p:txBody>
      </p:sp>
      <p:sp>
        <p:nvSpPr>
          <p:cNvPr id="9247" name="Text Box 33"/>
          <p:cNvSpPr txBox="1">
            <a:spLocks noChangeArrowheads="1"/>
          </p:cNvSpPr>
          <p:nvPr/>
        </p:nvSpPr>
        <p:spPr bwMode="auto">
          <a:xfrm>
            <a:off x="7235825" y="5013325"/>
            <a:ext cx="1081088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 b="1"/>
          </a:p>
        </p:txBody>
      </p:sp>
      <p:sp>
        <p:nvSpPr>
          <p:cNvPr id="9248" name="Rectangle 34"/>
          <p:cNvSpPr>
            <a:spLocks noChangeArrowheads="1"/>
          </p:cNvSpPr>
          <p:nvPr/>
        </p:nvSpPr>
        <p:spPr bwMode="auto">
          <a:xfrm>
            <a:off x="4211638" y="973138"/>
            <a:ext cx="1206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b="1"/>
              <a:t>índice</a:t>
            </a:r>
          </a:p>
        </p:txBody>
      </p:sp>
      <p:sp>
        <p:nvSpPr>
          <p:cNvPr id="9249" name="Text Box 35"/>
          <p:cNvSpPr txBox="1">
            <a:spLocks noChangeArrowheads="1"/>
          </p:cNvSpPr>
          <p:nvPr/>
        </p:nvSpPr>
        <p:spPr bwMode="auto">
          <a:xfrm>
            <a:off x="4589463" y="1624013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 b="1"/>
              <a:t>0</a:t>
            </a:r>
          </a:p>
        </p:txBody>
      </p:sp>
      <p:sp>
        <p:nvSpPr>
          <p:cNvPr id="9250" name="Rectangle 36"/>
          <p:cNvSpPr>
            <a:spLocks noChangeArrowheads="1"/>
          </p:cNvSpPr>
          <p:nvPr/>
        </p:nvSpPr>
        <p:spPr bwMode="auto">
          <a:xfrm>
            <a:off x="4556125" y="2027238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b="1"/>
              <a:t>1</a:t>
            </a:r>
          </a:p>
        </p:txBody>
      </p:sp>
      <p:sp>
        <p:nvSpPr>
          <p:cNvPr id="9251" name="Rectangle 37"/>
          <p:cNvSpPr>
            <a:spLocks noChangeArrowheads="1"/>
          </p:cNvSpPr>
          <p:nvPr/>
        </p:nvSpPr>
        <p:spPr bwMode="auto">
          <a:xfrm>
            <a:off x="4572000" y="2484438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b="1"/>
              <a:t>2</a:t>
            </a:r>
          </a:p>
        </p:txBody>
      </p:sp>
      <p:sp>
        <p:nvSpPr>
          <p:cNvPr id="9252" name="Rectangle 38"/>
          <p:cNvSpPr>
            <a:spLocks noChangeArrowheads="1"/>
          </p:cNvSpPr>
          <p:nvPr/>
        </p:nvSpPr>
        <p:spPr bwMode="auto">
          <a:xfrm>
            <a:off x="4572000" y="298926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b="1"/>
              <a:t>3</a:t>
            </a:r>
          </a:p>
        </p:txBody>
      </p:sp>
      <p:sp>
        <p:nvSpPr>
          <p:cNvPr id="9253" name="Rectangle 39"/>
          <p:cNvSpPr>
            <a:spLocks noChangeArrowheads="1"/>
          </p:cNvSpPr>
          <p:nvPr/>
        </p:nvSpPr>
        <p:spPr bwMode="auto">
          <a:xfrm>
            <a:off x="4572000" y="3492500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b="1"/>
              <a:t>4</a:t>
            </a:r>
          </a:p>
        </p:txBody>
      </p:sp>
      <p:sp>
        <p:nvSpPr>
          <p:cNvPr id="9254" name="Rectangle 40"/>
          <p:cNvSpPr>
            <a:spLocks noChangeArrowheads="1"/>
          </p:cNvSpPr>
          <p:nvPr/>
        </p:nvSpPr>
        <p:spPr bwMode="auto">
          <a:xfrm>
            <a:off x="4572000" y="3997325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b="1"/>
              <a:t>5</a:t>
            </a:r>
          </a:p>
        </p:txBody>
      </p:sp>
      <p:sp>
        <p:nvSpPr>
          <p:cNvPr id="9255" name="Rectangle 41"/>
          <p:cNvSpPr>
            <a:spLocks noChangeArrowheads="1"/>
          </p:cNvSpPr>
          <p:nvPr/>
        </p:nvSpPr>
        <p:spPr bwMode="auto">
          <a:xfrm>
            <a:off x="4643438" y="4500563"/>
            <a:ext cx="512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b="1"/>
              <a:t>...</a:t>
            </a:r>
          </a:p>
        </p:txBody>
      </p:sp>
      <p:sp>
        <p:nvSpPr>
          <p:cNvPr id="9256" name="Rectangle 42"/>
          <p:cNvSpPr>
            <a:spLocks noChangeArrowheads="1"/>
          </p:cNvSpPr>
          <p:nvPr/>
        </p:nvSpPr>
        <p:spPr bwMode="auto">
          <a:xfrm>
            <a:off x="4195763" y="4994275"/>
            <a:ext cx="76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b="1"/>
              <a:t>n-1</a:t>
            </a:r>
          </a:p>
        </p:txBody>
      </p:sp>
      <p:sp>
        <p:nvSpPr>
          <p:cNvPr id="9257" name="Text Box 43"/>
          <p:cNvSpPr txBox="1">
            <a:spLocks noChangeArrowheads="1"/>
          </p:cNvSpPr>
          <p:nvPr/>
        </p:nvSpPr>
        <p:spPr bwMode="auto">
          <a:xfrm>
            <a:off x="8080375" y="993775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m</a:t>
            </a:r>
          </a:p>
        </p:txBody>
      </p:sp>
      <p:sp>
        <p:nvSpPr>
          <p:cNvPr id="9258" name="Rectangle 44"/>
          <p:cNvSpPr>
            <a:spLocks noChangeArrowheads="1"/>
          </p:cNvSpPr>
          <p:nvPr/>
        </p:nvSpPr>
        <p:spPr bwMode="auto">
          <a:xfrm>
            <a:off x="5219700" y="1549400"/>
            <a:ext cx="941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b="1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10243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3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9072A-85DF-4BF0-A9A2-A70107966921}" type="slidenum">
              <a:rPr lang="es-ES_tradnl"/>
              <a:pPr>
                <a:defRPr/>
              </a:pPr>
              <a:t>14</a:t>
            </a:fld>
            <a:endParaRPr lang="es-ES_tradnl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¿Como i</a:t>
            </a:r>
            <a:r>
              <a:rPr lang="es-ES_tradnl"/>
              <a:t>nser</a:t>
            </a:r>
            <a:r>
              <a:rPr lang="en-US"/>
              <a:t>tamos</a:t>
            </a:r>
            <a:r>
              <a:rPr lang="es-ES_tradnl"/>
              <a:t> en la tabla</a:t>
            </a:r>
            <a:r>
              <a:rPr lang="en-US"/>
              <a:t>?</a:t>
            </a:r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6823075" y="1597025"/>
            <a:ext cx="2039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key2: dato2</a:t>
            </a:r>
          </a:p>
        </p:txBody>
      </p:sp>
      <p:sp>
        <p:nvSpPr>
          <p:cNvPr id="356356" name="AutoShape 4"/>
          <p:cNvSpPr>
            <a:spLocks noChangeArrowheads="1"/>
          </p:cNvSpPr>
          <p:nvPr/>
        </p:nvSpPr>
        <p:spPr bwMode="auto">
          <a:xfrm>
            <a:off x="6783388" y="3294063"/>
            <a:ext cx="1674812" cy="1262062"/>
          </a:xfrm>
          <a:prstGeom prst="flowChartPredefined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ca-ES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Funcció</a:t>
            </a:r>
            <a:r>
              <a:rPr lang="ca-ES"/>
              <a:t> </a:t>
            </a:r>
          </a:p>
          <a:p>
            <a:pPr>
              <a:defRPr/>
            </a:pPr>
            <a:r>
              <a:rPr lang="ca-ES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Hash</a:t>
            </a:r>
          </a:p>
          <a:p>
            <a:pPr>
              <a:defRPr/>
            </a:pPr>
            <a:endParaRPr lang="ca-E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248" name="Line 5"/>
          <p:cNvSpPr>
            <a:spLocks noChangeShapeType="1"/>
          </p:cNvSpPr>
          <p:nvPr/>
        </p:nvSpPr>
        <p:spPr bwMode="auto">
          <a:xfrm>
            <a:off x="7620000" y="2265363"/>
            <a:ext cx="0" cy="825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249" name="Line 6"/>
          <p:cNvSpPr>
            <a:spLocks noChangeShapeType="1"/>
          </p:cNvSpPr>
          <p:nvPr/>
        </p:nvSpPr>
        <p:spPr bwMode="auto">
          <a:xfrm>
            <a:off x="7620000" y="4759325"/>
            <a:ext cx="0" cy="825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6359" name="Text Box 7"/>
          <p:cNvSpPr txBox="1">
            <a:spLocks noChangeArrowheads="1"/>
          </p:cNvSpPr>
          <p:nvPr/>
        </p:nvSpPr>
        <p:spPr bwMode="auto">
          <a:xfrm>
            <a:off x="7437438" y="5681663"/>
            <a:ext cx="442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356360" name="AutoShape 8"/>
          <p:cNvSpPr>
            <a:spLocks noChangeArrowheads="1"/>
          </p:cNvSpPr>
          <p:nvPr/>
        </p:nvSpPr>
        <p:spPr bwMode="auto">
          <a:xfrm>
            <a:off x="6804025" y="3284538"/>
            <a:ext cx="1674813" cy="1262062"/>
          </a:xfrm>
          <a:prstGeom prst="flowChartPredefinedProcess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ca-E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Función</a:t>
            </a:r>
            <a:r>
              <a:rPr lang="ca-ES" sz="2000">
                <a:solidFill>
                  <a:schemeClr val="bg1"/>
                </a:solidFill>
              </a:rPr>
              <a:t> </a:t>
            </a:r>
          </a:p>
          <a:p>
            <a:pPr>
              <a:defRPr/>
            </a:pPr>
            <a:r>
              <a:rPr lang="ca-E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Hash</a:t>
            </a:r>
          </a:p>
          <a:p>
            <a:pPr>
              <a:defRPr/>
            </a:pP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h(key2)=1</a:t>
            </a:r>
          </a:p>
        </p:txBody>
      </p:sp>
      <p:grpSp>
        <p:nvGrpSpPr>
          <p:cNvPr id="10252" name="Group 9"/>
          <p:cNvGrpSpPr>
            <a:grpSpLocks/>
          </p:cNvGrpSpPr>
          <p:nvPr/>
        </p:nvGrpSpPr>
        <p:grpSpPr bwMode="auto">
          <a:xfrm>
            <a:off x="2767013" y="1492250"/>
            <a:ext cx="3533775" cy="4457700"/>
            <a:chOff x="1743" y="1126"/>
            <a:chExt cx="2042" cy="2808"/>
          </a:xfrm>
        </p:grpSpPr>
        <p:sp>
          <p:nvSpPr>
            <p:cNvPr id="10253" name="Text Box 10"/>
            <p:cNvSpPr txBox="1">
              <a:spLocks noChangeArrowheads="1"/>
            </p:cNvSpPr>
            <p:nvPr/>
          </p:nvSpPr>
          <p:spPr bwMode="auto">
            <a:xfrm>
              <a:off x="1743" y="112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índice</a:t>
              </a:r>
              <a:endParaRPr lang="en-US" b="1"/>
            </a:p>
          </p:txBody>
        </p:sp>
        <p:sp>
          <p:nvSpPr>
            <p:cNvPr id="10254" name="Text Box 11"/>
            <p:cNvSpPr txBox="1">
              <a:spLocks noChangeArrowheads="1"/>
            </p:cNvSpPr>
            <p:nvPr/>
          </p:nvSpPr>
          <p:spPr bwMode="auto">
            <a:xfrm>
              <a:off x="2458" y="1126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data</a:t>
              </a:r>
            </a:p>
          </p:txBody>
        </p:sp>
        <p:sp>
          <p:nvSpPr>
            <p:cNvPr id="10255" name="Text Box 12"/>
            <p:cNvSpPr txBox="1">
              <a:spLocks noChangeArrowheads="1"/>
            </p:cNvSpPr>
            <p:nvPr/>
          </p:nvSpPr>
          <p:spPr bwMode="auto">
            <a:xfrm>
              <a:off x="1743" y="143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0</a:t>
              </a:r>
            </a:p>
          </p:txBody>
        </p:sp>
        <p:sp>
          <p:nvSpPr>
            <p:cNvPr id="10256" name="Text Box 13"/>
            <p:cNvSpPr txBox="1">
              <a:spLocks noChangeArrowheads="1"/>
            </p:cNvSpPr>
            <p:nvPr/>
          </p:nvSpPr>
          <p:spPr bwMode="auto">
            <a:xfrm>
              <a:off x="2458" y="1438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ca-ES" b="1"/>
            </a:p>
          </p:txBody>
        </p:sp>
        <p:sp>
          <p:nvSpPr>
            <p:cNvPr id="10257" name="Text Box 14"/>
            <p:cNvSpPr txBox="1">
              <a:spLocks noChangeArrowheads="1"/>
            </p:cNvSpPr>
            <p:nvPr/>
          </p:nvSpPr>
          <p:spPr bwMode="auto">
            <a:xfrm>
              <a:off x="1743" y="175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1</a:t>
              </a:r>
            </a:p>
          </p:txBody>
        </p:sp>
        <p:sp>
          <p:nvSpPr>
            <p:cNvPr id="10258" name="Text Box 15"/>
            <p:cNvSpPr txBox="1">
              <a:spLocks noChangeArrowheads="1"/>
            </p:cNvSpPr>
            <p:nvPr/>
          </p:nvSpPr>
          <p:spPr bwMode="auto">
            <a:xfrm>
              <a:off x="2458" y="1750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1600" b="1"/>
                <a:t>key2:dato2(h=1)</a:t>
              </a:r>
            </a:p>
          </p:txBody>
        </p:sp>
        <p:sp>
          <p:nvSpPr>
            <p:cNvPr id="10259" name="Text Box 16"/>
            <p:cNvSpPr txBox="1">
              <a:spLocks noChangeArrowheads="1"/>
            </p:cNvSpPr>
            <p:nvPr/>
          </p:nvSpPr>
          <p:spPr bwMode="auto">
            <a:xfrm>
              <a:off x="1743" y="206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2</a:t>
              </a:r>
            </a:p>
          </p:txBody>
        </p:sp>
        <p:sp>
          <p:nvSpPr>
            <p:cNvPr id="10260" name="Text Box 17"/>
            <p:cNvSpPr txBox="1">
              <a:spLocks noChangeArrowheads="1"/>
            </p:cNvSpPr>
            <p:nvPr/>
          </p:nvSpPr>
          <p:spPr bwMode="auto">
            <a:xfrm>
              <a:off x="2458" y="2062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ca-ES" b="1"/>
            </a:p>
          </p:txBody>
        </p:sp>
        <p:sp>
          <p:nvSpPr>
            <p:cNvPr id="10261" name="Text Box 18"/>
            <p:cNvSpPr txBox="1">
              <a:spLocks noChangeArrowheads="1"/>
            </p:cNvSpPr>
            <p:nvPr/>
          </p:nvSpPr>
          <p:spPr bwMode="auto">
            <a:xfrm>
              <a:off x="1743" y="2374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3</a:t>
              </a:r>
            </a:p>
          </p:txBody>
        </p:sp>
        <p:sp>
          <p:nvSpPr>
            <p:cNvPr id="10262" name="Text Box 19"/>
            <p:cNvSpPr txBox="1">
              <a:spLocks noChangeArrowheads="1"/>
            </p:cNvSpPr>
            <p:nvPr/>
          </p:nvSpPr>
          <p:spPr bwMode="auto">
            <a:xfrm>
              <a:off x="1743" y="268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4</a:t>
              </a:r>
            </a:p>
          </p:txBody>
        </p:sp>
        <p:sp>
          <p:nvSpPr>
            <p:cNvPr id="10263" name="Text Box 20"/>
            <p:cNvSpPr txBox="1">
              <a:spLocks noChangeArrowheads="1"/>
            </p:cNvSpPr>
            <p:nvPr/>
          </p:nvSpPr>
          <p:spPr bwMode="auto">
            <a:xfrm>
              <a:off x="1743" y="299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5</a:t>
              </a:r>
            </a:p>
          </p:txBody>
        </p:sp>
        <p:sp>
          <p:nvSpPr>
            <p:cNvPr id="10264" name="Text Box 21"/>
            <p:cNvSpPr txBox="1">
              <a:spLocks noChangeArrowheads="1"/>
            </p:cNvSpPr>
            <p:nvPr/>
          </p:nvSpPr>
          <p:spPr bwMode="auto">
            <a:xfrm>
              <a:off x="2458" y="2998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0265" name="Text Box 22"/>
            <p:cNvSpPr txBox="1">
              <a:spLocks noChangeArrowheads="1"/>
            </p:cNvSpPr>
            <p:nvPr/>
          </p:nvSpPr>
          <p:spPr bwMode="auto">
            <a:xfrm>
              <a:off x="1743" y="331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...</a:t>
              </a:r>
            </a:p>
          </p:txBody>
        </p:sp>
        <p:sp>
          <p:nvSpPr>
            <p:cNvPr id="10266" name="Text Box 23"/>
            <p:cNvSpPr txBox="1">
              <a:spLocks noChangeArrowheads="1"/>
            </p:cNvSpPr>
            <p:nvPr/>
          </p:nvSpPr>
          <p:spPr bwMode="auto">
            <a:xfrm>
              <a:off x="2458" y="3310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ca-ES" b="1"/>
            </a:p>
          </p:txBody>
        </p:sp>
        <p:sp>
          <p:nvSpPr>
            <p:cNvPr id="10267" name="Text Box 24"/>
            <p:cNvSpPr txBox="1">
              <a:spLocks noChangeArrowheads="1"/>
            </p:cNvSpPr>
            <p:nvPr/>
          </p:nvSpPr>
          <p:spPr bwMode="auto">
            <a:xfrm>
              <a:off x="1743" y="362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n-1</a:t>
              </a:r>
            </a:p>
          </p:txBody>
        </p:sp>
        <p:sp>
          <p:nvSpPr>
            <p:cNvPr id="10268" name="Text Box 25"/>
            <p:cNvSpPr txBox="1">
              <a:spLocks noChangeArrowheads="1"/>
            </p:cNvSpPr>
            <p:nvPr/>
          </p:nvSpPr>
          <p:spPr bwMode="auto">
            <a:xfrm>
              <a:off x="2458" y="3622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ca-ES" b="1"/>
            </a:p>
          </p:txBody>
        </p:sp>
        <p:sp>
          <p:nvSpPr>
            <p:cNvPr id="10269" name="Text Box 26"/>
            <p:cNvSpPr txBox="1">
              <a:spLocks noChangeArrowheads="1"/>
            </p:cNvSpPr>
            <p:nvPr/>
          </p:nvSpPr>
          <p:spPr bwMode="auto">
            <a:xfrm>
              <a:off x="2458" y="2374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1600" b="1"/>
                <a:t>key1:dato1(h=3</a:t>
              </a:r>
              <a:r>
                <a:rPr lang="en-US" b="1"/>
                <a:t>)</a:t>
              </a:r>
            </a:p>
          </p:txBody>
        </p:sp>
        <p:sp>
          <p:nvSpPr>
            <p:cNvPr id="10270" name="Text Box 27"/>
            <p:cNvSpPr txBox="1">
              <a:spLocks noChangeArrowheads="1"/>
            </p:cNvSpPr>
            <p:nvPr/>
          </p:nvSpPr>
          <p:spPr bwMode="auto">
            <a:xfrm>
              <a:off x="2458" y="2686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11267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2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7E0383-3A1A-48A3-9D77-3D28114A766A}" type="slidenum">
              <a:rPr lang="es-ES_tradnl"/>
              <a:pPr>
                <a:defRPr/>
              </a:pPr>
              <a:t>15</a:t>
            </a:fld>
            <a:endParaRPr lang="es-ES_tradnl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¿Como borramos</a:t>
            </a:r>
            <a:r>
              <a:rPr lang="es-ES_tradnl"/>
              <a:t> </a:t>
            </a:r>
            <a:r>
              <a:rPr lang="en-US"/>
              <a:t>de</a:t>
            </a:r>
            <a:r>
              <a:rPr lang="es-ES_tradnl"/>
              <a:t> la tabla</a:t>
            </a:r>
            <a:r>
              <a:rPr lang="en-US"/>
              <a:t>?</a:t>
            </a:r>
          </a:p>
        </p:txBody>
      </p:sp>
      <p:sp>
        <p:nvSpPr>
          <p:cNvPr id="358403" name="Text Box 3"/>
          <p:cNvSpPr txBox="1">
            <a:spLocks noChangeArrowheads="1"/>
          </p:cNvSpPr>
          <p:nvPr/>
        </p:nvSpPr>
        <p:spPr bwMode="auto">
          <a:xfrm>
            <a:off x="6823075" y="1597025"/>
            <a:ext cx="2039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key2: dato2</a:t>
            </a:r>
          </a:p>
        </p:txBody>
      </p:sp>
      <p:sp>
        <p:nvSpPr>
          <p:cNvPr id="358404" name="AutoShape 4"/>
          <p:cNvSpPr>
            <a:spLocks noChangeArrowheads="1"/>
          </p:cNvSpPr>
          <p:nvPr/>
        </p:nvSpPr>
        <p:spPr bwMode="auto">
          <a:xfrm>
            <a:off x="6783388" y="3294063"/>
            <a:ext cx="1674812" cy="1262062"/>
          </a:xfrm>
          <a:prstGeom prst="flowChartPredefined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ca-ES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Funcció</a:t>
            </a:r>
            <a:r>
              <a:rPr lang="ca-ES"/>
              <a:t> </a:t>
            </a:r>
          </a:p>
          <a:p>
            <a:pPr>
              <a:defRPr/>
            </a:pPr>
            <a:r>
              <a:rPr lang="ca-ES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Hash</a:t>
            </a:r>
          </a:p>
          <a:p>
            <a:pPr>
              <a:defRPr/>
            </a:pPr>
            <a:endParaRPr lang="ca-E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72" name="Line 5"/>
          <p:cNvSpPr>
            <a:spLocks noChangeShapeType="1"/>
          </p:cNvSpPr>
          <p:nvPr/>
        </p:nvSpPr>
        <p:spPr bwMode="auto">
          <a:xfrm>
            <a:off x="7620000" y="2265363"/>
            <a:ext cx="0" cy="825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273" name="Line 6"/>
          <p:cNvSpPr>
            <a:spLocks noChangeShapeType="1"/>
          </p:cNvSpPr>
          <p:nvPr/>
        </p:nvSpPr>
        <p:spPr bwMode="auto">
          <a:xfrm flipH="1" flipV="1">
            <a:off x="3581400" y="2819400"/>
            <a:ext cx="3124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08" name="AutoShape 8"/>
          <p:cNvSpPr>
            <a:spLocks noChangeArrowheads="1"/>
          </p:cNvSpPr>
          <p:nvPr/>
        </p:nvSpPr>
        <p:spPr bwMode="auto">
          <a:xfrm>
            <a:off x="6804025" y="3284538"/>
            <a:ext cx="1674813" cy="1262062"/>
          </a:xfrm>
          <a:prstGeom prst="flowChartPredefinedProcess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ca-E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Función</a:t>
            </a:r>
            <a:r>
              <a:rPr lang="ca-ES" sz="2000">
                <a:solidFill>
                  <a:schemeClr val="bg1"/>
                </a:solidFill>
              </a:rPr>
              <a:t> </a:t>
            </a:r>
          </a:p>
          <a:p>
            <a:pPr>
              <a:defRPr/>
            </a:pPr>
            <a:r>
              <a:rPr lang="ca-E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Hash</a:t>
            </a:r>
          </a:p>
          <a:p>
            <a:pPr>
              <a:defRPr/>
            </a:pP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h(key2)=1</a:t>
            </a:r>
          </a:p>
        </p:txBody>
      </p:sp>
      <p:grpSp>
        <p:nvGrpSpPr>
          <p:cNvPr id="11275" name="Group 9"/>
          <p:cNvGrpSpPr>
            <a:grpSpLocks/>
          </p:cNvGrpSpPr>
          <p:nvPr/>
        </p:nvGrpSpPr>
        <p:grpSpPr bwMode="auto">
          <a:xfrm>
            <a:off x="2767013" y="1492250"/>
            <a:ext cx="3533775" cy="4457700"/>
            <a:chOff x="1743" y="1126"/>
            <a:chExt cx="2042" cy="2808"/>
          </a:xfrm>
        </p:grpSpPr>
        <p:sp>
          <p:nvSpPr>
            <p:cNvPr id="11276" name="Text Box 10"/>
            <p:cNvSpPr txBox="1">
              <a:spLocks noChangeArrowheads="1"/>
            </p:cNvSpPr>
            <p:nvPr/>
          </p:nvSpPr>
          <p:spPr bwMode="auto">
            <a:xfrm>
              <a:off x="1743" y="112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índice</a:t>
              </a:r>
              <a:endParaRPr lang="en-US" b="1"/>
            </a:p>
          </p:txBody>
        </p:sp>
        <p:sp>
          <p:nvSpPr>
            <p:cNvPr id="11277" name="Text Box 11"/>
            <p:cNvSpPr txBox="1">
              <a:spLocks noChangeArrowheads="1"/>
            </p:cNvSpPr>
            <p:nvPr/>
          </p:nvSpPr>
          <p:spPr bwMode="auto">
            <a:xfrm>
              <a:off x="2458" y="1126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data</a:t>
              </a:r>
            </a:p>
          </p:txBody>
        </p:sp>
        <p:sp>
          <p:nvSpPr>
            <p:cNvPr id="11278" name="Text Box 12"/>
            <p:cNvSpPr txBox="1">
              <a:spLocks noChangeArrowheads="1"/>
            </p:cNvSpPr>
            <p:nvPr/>
          </p:nvSpPr>
          <p:spPr bwMode="auto">
            <a:xfrm>
              <a:off x="1743" y="143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0</a:t>
              </a:r>
            </a:p>
          </p:txBody>
        </p:sp>
        <p:sp>
          <p:nvSpPr>
            <p:cNvPr id="11279" name="Text Box 13"/>
            <p:cNvSpPr txBox="1">
              <a:spLocks noChangeArrowheads="1"/>
            </p:cNvSpPr>
            <p:nvPr/>
          </p:nvSpPr>
          <p:spPr bwMode="auto">
            <a:xfrm>
              <a:off x="2458" y="1438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ca-ES" b="1"/>
            </a:p>
          </p:txBody>
        </p:sp>
        <p:sp>
          <p:nvSpPr>
            <p:cNvPr id="11280" name="Text Box 14"/>
            <p:cNvSpPr txBox="1">
              <a:spLocks noChangeArrowheads="1"/>
            </p:cNvSpPr>
            <p:nvPr/>
          </p:nvSpPr>
          <p:spPr bwMode="auto">
            <a:xfrm>
              <a:off x="1743" y="175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1</a:t>
              </a:r>
            </a:p>
          </p:txBody>
        </p:sp>
        <p:sp>
          <p:nvSpPr>
            <p:cNvPr id="11281" name="Text Box 15"/>
            <p:cNvSpPr txBox="1">
              <a:spLocks noChangeArrowheads="1"/>
            </p:cNvSpPr>
            <p:nvPr/>
          </p:nvSpPr>
          <p:spPr bwMode="auto">
            <a:xfrm>
              <a:off x="2458" y="1750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1600" b="1"/>
                <a:t>key2:dato2(h=1)</a:t>
              </a:r>
            </a:p>
          </p:txBody>
        </p:sp>
        <p:sp>
          <p:nvSpPr>
            <p:cNvPr id="11282" name="Text Box 16"/>
            <p:cNvSpPr txBox="1">
              <a:spLocks noChangeArrowheads="1"/>
            </p:cNvSpPr>
            <p:nvPr/>
          </p:nvSpPr>
          <p:spPr bwMode="auto">
            <a:xfrm>
              <a:off x="1743" y="206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2</a:t>
              </a:r>
            </a:p>
          </p:txBody>
        </p:sp>
        <p:sp>
          <p:nvSpPr>
            <p:cNvPr id="11283" name="Text Box 17"/>
            <p:cNvSpPr txBox="1">
              <a:spLocks noChangeArrowheads="1"/>
            </p:cNvSpPr>
            <p:nvPr/>
          </p:nvSpPr>
          <p:spPr bwMode="auto">
            <a:xfrm>
              <a:off x="2458" y="2062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ca-ES" b="1"/>
            </a:p>
          </p:txBody>
        </p:sp>
        <p:sp>
          <p:nvSpPr>
            <p:cNvPr id="11284" name="Text Box 18"/>
            <p:cNvSpPr txBox="1">
              <a:spLocks noChangeArrowheads="1"/>
            </p:cNvSpPr>
            <p:nvPr/>
          </p:nvSpPr>
          <p:spPr bwMode="auto">
            <a:xfrm>
              <a:off x="1743" y="2374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3</a:t>
              </a:r>
            </a:p>
          </p:txBody>
        </p:sp>
        <p:sp>
          <p:nvSpPr>
            <p:cNvPr id="11285" name="Text Box 19"/>
            <p:cNvSpPr txBox="1">
              <a:spLocks noChangeArrowheads="1"/>
            </p:cNvSpPr>
            <p:nvPr/>
          </p:nvSpPr>
          <p:spPr bwMode="auto">
            <a:xfrm>
              <a:off x="1743" y="268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4</a:t>
              </a:r>
            </a:p>
          </p:txBody>
        </p:sp>
        <p:sp>
          <p:nvSpPr>
            <p:cNvPr id="11286" name="Text Box 20"/>
            <p:cNvSpPr txBox="1">
              <a:spLocks noChangeArrowheads="1"/>
            </p:cNvSpPr>
            <p:nvPr/>
          </p:nvSpPr>
          <p:spPr bwMode="auto">
            <a:xfrm>
              <a:off x="1743" y="299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5</a:t>
              </a:r>
            </a:p>
          </p:txBody>
        </p:sp>
        <p:sp>
          <p:nvSpPr>
            <p:cNvPr id="11287" name="Text Box 21"/>
            <p:cNvSpPr txBox="1">
              <a:spLocks noChangeArrowheads="1"/>
            </p:cNvSpPr>
            <p:nvPr/>
          </p:nvSpPr>
          <p:spPr bwMode="auto">
            <a:xfrm>
              <a:off x="2458" y="2998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1288" name="Text Box 22"/>
            <p:cNvSpPr txBox="1">
              <a:spLocks noChangeArrowheads="1"/>
            </p:cNvSpPr>
            <p:nvPr/>
          </p:nvSpPr>
          <p:spPr bwMode="auto">
            <a:xfrm>
              <a:off x="1743" y="331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...</a:t>
              </a:r>
            </a:p>
          </p:txBody>
        </p:sp>
        <p:sp>
          <p:nvSpPr>
            <p:cNvPr id="11289" name="Text Box 23"/>
            <p:cNvSpPr txBox="1">
              <a:spLocks noChangeArrowheads="1"/>
            </p:cNvSpPr>
            <p:nvPr/>
          </p:nvSpPr>
          <p:spPr bwMode="auto">
            <a:xfrm>
              <a:off x="2458" y="3310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ca-ES" b="1"/>
            </a:p>
          </p:txBody>
        </p:sp>
        <p:sp>
          <p:nvSpPr>
            <p:cNvPr id="11290" name="Text Box 24"/>
            <p:cNvSpPr txBox="1">
              <a:spLocks noChangeArrowheads="1"/>
            </p:cNvSpPr>
            <p:nvPr/>
          </p:nvSpPr>
          <p:spPr bwMode="auto">
            <a:xfrm>
              <a:off x="1743" y="362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n-1</a:t>
              </a:r>
            </a:p>
          </p:txBody>
        </p:sp>
        <p:sp>
          <p:nvSpPr>
            <p:cNvPr id="11291" name="Text Box 25"/>
            <p:cNvSpPr txBox="1">
              <a:spLocks noChangeArrowheads="1"/>
            </p:cNvSpPr>
            <p:nvPr/>
          </p:nvSpPr>
          <p:spPr bwMode="auto">
            <a:xfrm>
              <a:off x="2458" y="3622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ca-ES" b="1"/>
            </a:p>
          </p:txBody>
        </p:sp>
        <p:sp>
          <p:nvSpPr>
            <p:cNvPr id="11292" name="Text Box 26"/>
            <p:cNvSpPr txBox="1">
              <a:spLocks noChangeArrowheads="1"/>
            </p:cNvSpPr>
            <p:nvPr/>
          </p:nvSpPr>
          <p:spPr bwMode="auto">
            <a:xfrm>
              <a:off x="2458" y="2374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1600" b="1"/>
                <a:t>key1:dato1(h=3</a:t>
              </a:r>
              <a:r>
                <a:rPr lang="en-US" b="1"/>
                <a:t>)</a:t>
              </a:r>
            </a:p>
          </p:txBody>
        </p:sp>
        <p:sp>
          <p:nvSpPr>
            <p:cNvPr id="11293" name="Text Box 27"/>
            <p:cNvSpPr txBox="1">
              <a:spLocks noChangeArrowheads="1"/>
            </p:cNvSpPr>
            <p:nvPr/>
          </p:nvSpPr>
          <p:spPr bwMode="auto">
            <a:xfrm>
              <a:off x="2458" y="2686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12291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3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ECEBE-C91F-4DB1-ABE9-CFE9956C8D7B}" type="slidenum">
              <a:rPr lang="es-ES_tradnl"/>
              <a:pPr>
                <a:defRPr/>
              </a:pPr>
              <a:t>16</a:t>
            </a:fld>
            <a:endParaRPr lang="es-ES_tradnl"/>
          </a:p>
        </p:txBody>
      </p:sp>
      <p:sp>
        <p:nvSpPr>
          <p:cNvPr id="300034" name="Text Box 2"/>
          <p:cNvSpPr txBox="1">
            <a:spLocks noChangeArrowheads="1"/>
          </p:cNvSpPr>
          <p:nvPr/>
        </p:nvSpPr>
        <p:spPr bwMode="auto">
          <a:xfrm>
            <a:off x="6823075" y="1609725"/>
            <a:ext cx="157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key5: dato5</a:t>
            </a:r>
          </a:p>
        </p:txBody>
      </p:sp>
      <p:sp>
        <p:nvSpPr>
          <p:cNvPr id="300035" name="AutoShape 3"/>
          <p:cNvSpPr>
            <a:spLocks noChangeArrowheads="1"/>
          </p:cNvSpPr>
          <p:nvPr/>
        </p:nvSpPr>
        <p:spPr bwMode="auto">
          <a:xfrm>
            <a:off x="6783388" y="3222625"/>
            <a:ext cx="1674812" cy="1262063"/>
          </a:xfrm>
          <a:prstGeom prst="flowChartPredefinedProcess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ES_tradnl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Función</a:t>
            </a:r>
            <a:r>
              <a:rPr lang="es-ES_tradnl">
                <a:solidFill>
                  <a:schemeClr val="bg1"/>
                </a:solidFill>
              </a:rPr>
              <a:t> </a:t>
            </a:r>
          </a:p>
          <a:p>
            <a:pPr>
              <a:defRPr/>
            </a:pPr>
            <a:r>
              <a:rPr lang="es-ES_tradnl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Hash</a:t>
            </a:r>
          </a:p>
          <a:p>
            <a:pPr>
              <a:defRPr/>
            </a:pPr>
            <a:r>
              <a:rPr lang="es-ES_tradnl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h(key5)=3</a:t>
            </a:r>
          </a:p>
        </p:txBody>
      </p:sp>
      <p:sp>
        <p:nvSpPr>
          <p:cNvPr id="12295" name="Line 4"/>
          <p:cNvSpPr>
            <a:spLocks noChangeShapeType="1"/>
          </p:cNvSpPr>
          <p:nvPr/>
        </p:nvSpPr>
        <p:spPr bwMode="auto">
          <a:xfrm>
            <a:off x="7620000" y="2193925"/>
            <a:ext cx="0" cy="825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296" name="Line 5"/>
          <p:cNvSpPr>
            <a:spLocks noChangeShapeType="1"/>
          </p:cNvSpPr>
          <p:nvPr/>
        </p:nvSpPr>
        <p:spPr bwMode="auto">
          <a:xfrm>
            <a:off x="7620000" y="4687888"/>
            <a:ext cx="0" cy="825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0038" name="Text Box 6"/>
          <p:cNvSpPr txBox="1">
            <a:spLocks noChangeArrowheads="1"/>
          </p:cNvSpPr>
          <p:nvPr/>
        </p:nvSpPr>
        <p:spPr bwMode="auto">
          <a:xfrm>
            <a:off x="7437438" y="5721350"/>
            <a:ext cx="37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00039" name="Rectangle 7"/>
          <p:cNvSpPr>
            <a:spLocks noGrp="1" noChangeArrowheads="1"/>
          </p:cNvSpPr>
          <p:nvPr>
            <p:ph type="title"/>
          </p:nvPr>
        </p:nvSpPr>
        <p:spPr>
          <a:xfrm>
            <a:off x="428625" y="142875"/>
            <a:ext cx="8458200" cy="1143000"/>
          </a:xfrm>
        </p:spPr>
        <p:txBody>
          <a:bodyPr/>
          <a:lstStyle/>
          <a:p>
            <a:pPr>
              <a:defRPr/>
            </a:pPr>
            <a:r>
              <a:rPr lang="es-ES" dirty="0"/>
              <a:t>Y cuando ocurre la sobrecarga en la inserción?!...</a:t>
            </a:r>
          </a:p>
        </p:txBody>
      </p:sp>
      <p:grpSp>
        <p:nvGrpSpPr>
          <p:cNvPr id="12299" name="Group 28"/>
          <p:cNvGrpSpPr>
            <a:grpSpLocks/>
          </p:cNvGrpSpPr>
          <p:nvPr/>
        </p:nvGrpSpPr>
        <p:grpSpPr bwMode="auto">
          <a:xfrm>
            <a:off x="2767013" y="1557338"/>
            <a:ext cx="3559175" cy="4457700"/>
            <a:chOff x="1743" y="981"/>
            <a:chExt cx="2242" cy="2808"/>
          </a:xfrm>
        </p:grpSpPr>
        <p:grpSp>
          <p:nvGrpSpPr>
            <p:cNvPr id="12300" name="Group 8"/>
            <p:cNvGrpSpPr>
              <a:grpSpLocks/>
            </p:cNvGrpSpPr>
            <p:nvPr/>
          </p:nvGrpSpPr>
          <p:grpSpPr bwMode="auto">
            <a:xfrm>
              <a:off x="1743" y="981"/>
              <a:ext cx="2226" cy="2808"/>
              <a:chOff x="1743" y="1126"/>
              <a:chExt cx="2042" cy="2808"/>
            </a:xfrm>
          </p:grpSpPr>
          <p:sp>
            <p:nvSpPr>
              <p:cNvPr id="12302" name="Text Box 9"/>
              <p:cNvSpPr txBox="1">
                <a:spLocks noChangeArrowheads="1"/>
              </p:cNvSpPr>
              <p:nvPr/>
            </p:nvSpPr>
            <p:spPr bwMode="auto">
              <a:xfrm>
                <a:off x="1743" y="1126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b="1"/>
                  <a:t>índice</a:t>
                </a:r>
              </a:p>
            </p:txBody>
          </p:sp>
          <p:sp>
            <p:nvSpPr>
              <p:cNvPr id="12303" name="Text Box 10"/>
              <p:cNvSpPr txBox="1">
                <a:spLocks noChangeArrowheads="1"/>
              </p:cNvSpPr>
              <p:nvPr/>
            </p:nvSpPr>
            <p:spPr bwMode="auto">
              <a:xfrm>
                <a:off x="2458" y="1126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b="1"/>
                  <a:t>dato</a:t>
                </a:r>
              </a:p>
            </p:txBody>
          </p:sp>
          <p:sp>
            <p:nvSpPr>
              <p:cNvPr id="12304" name="Text Box 11"/>
              <p:cNvSpPr txBox="1">
                <a:spLocks noChangeArrowheads="1"/>
              </p:cNvSpPr>
              <p:nvPr/>
            </p:nvSpPr>
            <p:spPr bwMode="auto">
              <a:xfrm>
                <a:off x="1743" y="1438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b="1"/>
                  <a:t>0</a:t>
                </a:r>
              </a:p>
            </p:txBody>
          </p:sp>
          <p:sp>
            <p:nvSpPr>
              <p:cNvPr id="12305" name="Text Box 12"/>
              <p:cNvSpPr txBox="1">
                <a:spLocks noChangeArrowheads="1"/>
              </p:cNvSpPr>
              <p:nvPr/>
            </p:nvSpPr>
            <p:spPr bwMode="auto">
              <a:xfrm>
                <a:off x="2458" y="1438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b="1"/>
              </a:p>
            </p:txBody>
          </p:sp>
          <p:sp>
            <p:nvSpPr>
              <p:cNvPr id="12306" name="Text Box 13"/>
              <p:cNvSpPr txBox="1">
                <a:spLocks noChangeArrowheads="1"/>
              </p:cNvSpPr>
              <p:nvPr/>
            </p:nvSpPr>
            <p:spPr bwMode="auto">
              <a:xfrm>
                <a:off x="1743" y="1750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b="1"/>
                  <a:t>1</a:t>
                </a:r>
              </a:p>
            </p:txBody>
          </p:sp>
          <p:sp>
            <p:nvSpPr>
              <p:cNvPr id="12307" name="Text Box 14"/>
              <p:cNvSpPr txBox="1">
                <a:spLocks noChangeArrowheads="1"/>
              </p:cNvSpPr>
              <p:nvPr/>
            </p:nvSpPr>
            <p:spPr bwMode="auto">
              <a:xfrm>
                <a:off x="2458" y="1750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b="1"/>
                  <a:t>key2:dato2(h=1)</a:t>
                </a:r>
              </a:p>
            </p:txBody>
          </p:sp>
          <p:sp>
            <p:nvSpPr>
              <p:cNvPr id="12308" name="Text Box 15"/>
              <p:cNvSpPr txBox="1">
                <a:spLocks noChangeArrowheads="1"/>
              </p:cNvSpPr>
              <p:nvPr/>
            </p:nvSpPr>
            <p:spPr bwMode="auto">
              <a:xfrm>
                <a:off x="1743" y="2062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b="1"/>
                  <a:t>2</a:t>
                </a:r>
              </a:p>
            </p:txBody>
          </p:sp>
          <p:sp>
            <p:nvSpPr>
              <p:cNvPr id="12309" name="Text Box 16"/>
              <p:cNvSpPr txBox="1">
                <a:spLocks noChangeArrowheads="1"/>
              </p:cNvSpPr>
              <p:nvPr/>
            </p:nvSpPr>
            <p:spPr bwMode="auto">
              <a:xfrm>
                <a:off x="2458" y="2062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b="1"/>
              </a:p>
            </p:txBody>
          </p:sp>
          <p:sp>
            <p:nvSpPr>
              <p:cNvPr id="12310" name="Text Box 17"/>
              <p:cNvSpPr txBox="1">
                <a:spLocks noChangeArrowheads="1"/>
              </p:cNvSpPr>
              <p:nvPr/>
            </p:nvSpPr>
            <p:spPr bwMode="auto">
              <a:xfrm>
                <a:off x="1743" y="2374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b="1"/>
                  <a:t>3</a:t>
                </a:r>
              </a:p>
            </p:txBody>
          </p:sp>
          <p:sp>
            <p:nvSpPr>
              <p:cNvPr id="12311" name="Text Box 18"/>
              <p:cNvSpPr txBox="1">
                <a:spLocks noChangeArrowheads="1"/>
              </p:cNvSpPr>
              <p:nvPr/>
            </p:nvSpPr>
            <p:spPr bwMode="auto">
              <a:xfrm>
                <a:off x="1743" y="2686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b="1"/>
                  <a:t>4</a:t>
                </a:r>
              </a:p>
            </p:txBody>
          </p:sp>
          <p:sp>
            <p:nvSpPr>
              <p:cNvPr id="12312" name="Text Box 19"/>
              <p:cNvSpPr txBox="1">
                <a:spLocks noChangeArrowheads="1"/>
              </p:cNvSpPr>
              <p:nvPr/>
            </p:nvSpPr>
            <p:spPr bwMode="auto">
              <a:xfrm>
                <a:off x="1743" y="2998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b="1"/>
                  <a:t>5</a:t>
                </a:r>
              </a:p>
            </p:txBody>
          </p:sp>
          <p:sp>
            <p:nvSpPr>
              <p:cNvPr id="12313" name="Text Box 20"/>
              <p:cNvSpPr txBox="1">
                <a:spLocks noChangeArrowheads="1"/>
              </p:cNvSpPr>
              <p:nvPr/>
            </p:nvSpPr>
            <p:spPr bwMode="auto">
              <a:xfrm>
                <a:off x="2458" y="2998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b="1"/>
                  <a:t>key4:dato4(h=5)</a:t>
                </a:r>
              </a:p>
            </p:txBody>
          </p:sp>
          <p:sp>
            <p:nvSpPr>
              <p:cNvPr id="12314" name="Text Box 21"/>
              <p:cNvSpPr txBox="1">
                <a:spLocks noChangeArrowheads="1"/>
              </p:cNvSpPr>
              <p:nvPr/>
            </p:nvSpPr>
            <p:spPr bwMode="auto">
              <a:xfrm>
                <a:off x="1743" y="3310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b="1"/>
                  <a:t>...</a:t>
                </a:r>
              </a:p>
            </p:txBody>
          </p:sp>
          <p:sp>
            <p:nvSpPr>
              <p:cNvPr id="12315" name="Text Box 22"/>
              <p:cNvSpPr txBox="1">
                <a:spLocks noChangeArrowheads="1"/>
              </p:cNvSpPr>
              <p:nvPr/>
            </p:nvSpPr>
            <p:spPr bwMode="auto">
              <a:xfrm>
                <a:off x="2458" y="3310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b="1"/>
              </a:p>
            </p:txBody>
          </p:sp>
          <p:sp>
            <p:nvSpPr>
              <p:cNvPr id="12316" name="Text Box 23"/>
              <p:cNvSpPr txBox="1">
                <a:spLocks noChangeArrowheads="1"/>
              </p:cNvSpPr>
              <p:nvPr/>
            </p:nvSpPr>
            <p:spPr bwMode="auto">
              <a:xfrm>
                <a:off x="1743" y="3622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b="1"/>
                  <a:t>n-1</a:t>
                </a:r>
              </a:p>
            </p:txBody>
          </p:sp>
          <p:sp>
            <p:nvSpPr>
              <p:cNvPr id="12317" name="Text Box 24"/>
              <p:cNvSpPr txBox="1">
                <a:spLocks noChangeArrowheads="1"/>
              </p:cNvSpPr>
              <p:nvPr/>
            </p:nvSpPr>
            <p:spPr bwMode="auto">
              <a:xfrm>
                <a:off x="2458" y="3622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b="1"/>
              </a:p>
            </p:txBody>
          </p:sp>
          <p:sp>
            <p:nvSpPr>
              <p:cNvPr id="12318" name="Text Box 25"/>
              <p:cNvSpPr txBox="1">
                <a:spLocks noChangeArrowheads="1"/>
              </p:cNvSpPr>
              <p:nvPr/>
            </p:nvSpPr>
            <p:spPr bwMode="auto">
              <a:xfrm>
                <a:off x="2458" y="2374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b="1"/>
                  <a:t>key1:dato1(h=3)</a:t>
                </a:r>
              </a:p>
            </p:txBody>
          </p:sp>
          <p:sp>
            <p:nvSpPr>
              <p:cNvPr id="12319" name="Text Box 26"/>
              <p:cNvSpPr txBox="1">
                <a:spLocks noChangeArrowheads="1"/>
              </p:cNvSpPr>
              <p:nvPr/>
            </p:nvSpPr>
            <p:spPr bwMode="auto">
              <a:xfrm>
                <a:off x="2458" y="2686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b="1"/>
                  <a:t>key3:dato3(h=4)</a:t>
                </a:r>
              </a:p>
            </p:txBody>
          </p:sp>
        </p:grpSp>
        <p:sp>
          <p:nvSpPr>
            <p:cNvPr id="12301" name="Rectangle 27"/>
            <p:cNvSpPr>
              <a:spLocks noChangeArrowheads="1"/>
            </p:cNvSpPr>
            <p:nvPr/>
          </p:nvSpPr>
          <p:spPr bwMode="auto">
            <a:xfrm>
              <a:off x="2472" y="3297"/>
              <a:ext cx="15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 b="1"/>
                <a:t>key5:dato5(h=3)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13315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3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BBC95-D8FF-4345-985D-76B6E7EA8E03}" type="slidenum">
              <a:rPr lang="es-ES_tradnl"/>
              <a:pPr>
                <a:defRPr/>
              </a:pPr>
              <a:t>17</a:t>
            </a:fld>
            <a:endParaRPr lang="es-ES_tradnl"/>
          </a:p>
        </p:txBody>
      </p:sp>
      <p:sp>
        <p:nvSpPr>
          <p:cNvPr id="302082" name="Text Box 2"/>
          <p:cNvSpPr txBox="1">
            <a:spLocks noChangeArrowheads="1"/>
          </p:cNvSpPr>
          <p:nvPr/>
        </p:nvSpPr>
        <p:spPr bwMode="auto">
          <a:xfrm>
            <a:off x="6823075" y="1681163"/>
            <a:ext cx="157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key6: dato6</a:t>
            </a:r>
          </a:p>
        </p:txBody>
      </p:sp>
      <p:sp>
        <p:nvSpPr>
          <p:cNvPr id="302083" name="AutoShape 3"/>
          <p:cNvSpPr>
            <a:spLocks noChangeArrowheads="1"/>
          </p:cNvSpPr>
          <p:nvPr/>
        </p:nvSpPr>
        <p:spPr bwMode="auto">
          <a:xfrm>
            <a:off x="6783388" y="3294063"/>
            <a:ext cx="1674812" cy="1262062"/>
          </a:xfrm>
          <a:prstGeom prst="flowChartPredefinedProcess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ES_tradnl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Función</a:t>
            </a:r>
            <a:r>
              <a:rPr lang="es-ES_tradnl">
                <a:solidFill>
                  <a:schemeClr val="bg1"/>
                </a:solidFill>
              </a:rPr>
              <a:t> </a:t>
            </a:r>
          </a:p>
          <a:p>
            <a:pPr>
              <a:defRPr/>
            </a:pPr>
            <a:r>
              <a:rPr lang="es-ES_tradnl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Hash</a:t>
            </a:r>
          </a:p>
          <a:p>
            <a:pPr>
              <a:defRPr/>
            </a:pPr>
            <a:r>
              <a:rPr lang="es-ES_tradnl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h(key6)=3</a:t>
            </a:r>
          </a:p>
        </p:txBody>
      </p:sp>
      <p:sp>
        <p:nvSpPr>
          <p:cNvPr id="13319" name="Line 4"/>
          <p:cNvSpPr>
            <a:spLocks noChangeShapeType="1"/>
          </p:cNvSpPr>
          <p:nvPr/>
        </p:nvSpPr>
        <p:spPr bwMode="auto">
          <a:xfrm>
            <a:off x="7620000" y="2265363"/>
            <a:ext cx="0" cy="825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>
            <a:off x="7620000" y="4759325"/>
            <a:ext cx="0" cy="825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7437438" y="5792788"/>
            <a:ext cx="37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02087" name="Rectangle 7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642938"/>
          </a:xfrm>
        </p:spPr>
        <p:txBody>
          <a:bodyPr/>
          <a:lstStyle/>
          <a:p>
            <a:pPr>
              <a:defRPr/>
            </a:pPr>
            <a:r>
              <a:rPr lang="es-ES_tradnl" sz="3600" dirty="0"/>
              <a:t>Inserción en la tabla: sondeo lineal</a:t>
            </a:r>
          </a:p>
        </p:txBody>
      </p:sp>
      <p:grpSp>
        <p:nvGrpSpPr>
          <p:cNvPr id="13323" name="Group 8"/>
          <p:cNvGrpSpPr>
            <a:grpSpLocks/>
          </p:cNvGrpSpPr>
          <p:nvPr/>
        </p:nvGrpSpPr>
        <p:grpSpPr bwMode="auto">
          <a:xfrm>
            <a:off x="2786063" y="1357313"/>
            <a:ext cx="3533775" cy="4457700"/>
            <a:chOff x="1743" y="1126"/>
            <a:chExt cx="2042" cy="2808"/>
          </a:xfrm>
        </p:grpSpPr>
        <p:sp>
          <p:nvSpPr>
            <p:cNvPr id="13326" name="Text Box 9"/>
            <p:cNvSpPr txBox="1">
              <a:spLocks noChangeArrowheads="1"/>
            </p:cNvSpPr>
            <p:nvPr/>
          </p:nvSpPr>
          <p:spPr bwMode="auto">
            <a:xfrm>
              <a:off x="1743" y="112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índice</a:t>
              </a:r>
            </a:p>
          </p:txBody>
        </p:sp>
        <p:sp>
          <p:nvSpPr>
            <p:cNvPr id="13327" name="Text Box 10"/>
            <p:cNvSpPr txBox="1">
              <a:spLocks noChangeArrowheads="1"/>
            </p:cNvSpPr>
            <p:nvPr/>
          </p:nvSpPr>
          <p:spPr bwMode="auto">
            <a:xfrm>
              <a:off x="2458" y="1126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dato</a:t>
              </a:r>
            </a:p>
          </p:txBody>
        </p:sp>
        <p:sp>
          <p:nvSpPr>
            <p:cNvPr id="13328" name="Text Box 11"/>
            <p:cNvSpPr txBox="1">
              <a:spLocks noChangeArrowheads="1"/>
            </p:cNvSpPr>
            <p:nvPr/>
          </p:nvSpPr>
          <p:spPr bwMode="auto">
            <a:xfrm>
              <a:off x="1743" y="143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0</a:t>
              </a:r>
            </a:p>
          </p:txBody>
        </p:sp>
        <p:sp>
          <p:nvSpPr>
            <p:cNvPr id="13329" name="Text Box 12"/>
            <p:cNvSpPr txBox="1">
              <a:spLocks noChangeArrowheads="1"/>
            </p:cNvSpPr>
            <p:nvPr/>
          </p:nvSpPr>
          <p:spPr bwMode="auto">
            <a:xfrm>
              <a:off x="2458" y="1438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13330" name="Text Box 13"/>
            <p:cNvSpPr txBox="1">
              <a:spLocks noChangeArrowheads="1"/>
            </p:cNvSpPr>
            <p:nvPr/>
          </p:nvSpPr>
          <p:spPr bwMode="auto">
            <a:xfrm>
              <a:off x="1743" y="175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1</a:t>
              </a:r>
            </a:p>
          </p:txBody>
        </p:sp>
        <p:sp>
          <p:nvSpPr>
            <p:cNvPr id="13331" name="Text Box 14"/>
            <p:cNvSpPr txBox="1">
              <a:spLocks noChangeArrowheads="1"/>
            </p:cNvSpPr>
            <p:nvPr/>
          </p:nvSpPr>
          <p:spPr bwMode="auto">
            <a:xfrm>
              <a:off x="2458" y="1750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key2:dato2(h=1)</a:t>
              </a:r>
            </a:p>
          </p:txBody>
        </p:sp>
        <p:sp>
          <p:nvSpPr>
            <p:cNvPr id="13332" name="Text Box 15"/>
            <p:cNvSpPr txBox="1">
              <a:spLocks noChangeArrowheads="1"/>
            </p:cNvSpPr>
            <p:nvPr/>
          </p:nvSpPr>
          <p:spPr bwMode="auto">
            <a:xfrm>
              <a:off x="1743" y="206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2</a:t>
              </a:r>
            </a:p>
          </p:txBody>
        </p:sp>
        <p:sp>
          <p:nvSpPr>
            <p:cNvPr id="13333" name="Text Box 16"/>
            <p:cNvSpPr txBox="1">
              <a:spLocks noChangeArrowheads="1"/>
            </p:cNvSpPr>
            <p:nvPr/>
          </p:nvSpPr>
          <p:spPr bwMode="auto">
            <a:xfrm>
              <a:off x="2458" y="2062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13334" name="Text Box 17"/>
            <p:cNvSpPr txBox="1">
              <a:spLocks noChangeArrowheads="1"/>
            </p:cNvSpPr>
            <p:nvPr/>
          </p:nvSpPr>
          <p:spPr bwMode="auto">
            <a:xfrm>
              <a:off x="1743" y="2374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3</a:t>
              </a:r>
            </a:p>
          </p:txBody>
        </p:sp>
        <p:sp>
          <p:nvSpPr>
            <p:cNvPr id="13335" name="Text Box 18"/>
            <p:cNvSpPr txBox="1">
              <a:spLocks noChangeArrowheads="1"/>
            </p:cNvSpPr>
            <p:nvPr/>
          </p:nvSpPr>
          <p:spPr bwMode="auto">
            <a:xfrm>
              <a:off x="1743" y="268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4</a:t>
              </a:r>
            </a:p>
          </p:txBody>
        </p:sp>
        <p:sp>
          <p:nvSpPr>
            <p:cNvPr id="13336" name="Text Box 19"/>
            <p:cNvSpPr txBox="1">
              <a:spLocks noChangeArrowheads="1"/>
            </p:cNvSpPr>
            <p:nvPr/>
          </p:nvSpPr>
          <p:spPr bwMode="auto">
            <a:xfrm>
              <a:off x="1743" y="299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5</a:t>
              </a:r>
            </a:p>
          </p:txBody>
        </p:sp>
        <p:sp>
          <p:nvSpPr>
            <p:cNvPr id="13337" name="Text Box 20"/>
            <p:cNvSpPr txBox="1">
              <a:spLocks noChangeArrowheads="1"/>
            </p:cNvSpPr>
            <p:nvPr/>
          </p:nvSpPr>
          <p:spPr bwMode="auto">
            <a:xfrm>
              <a:off x="2458" y="2998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key4:dato4(h=5)</a:t>
              </a:r>
            </a:p>
          </p:txBody>
        </p:sp>
        <p:sp>
          <p:nvSpPr>
            <p:cNvPr id="13338" name="Text Box 21"/>
            <p:cNvSpPr txBox="1">
              <a:spLocks noChangeArrowheads="1"/>
            </p:cNvSpPr>
            <p:nvPr/>
          </p:nvSpPr>
          <p:spPr bwMode="auto">
            <a:xfrm>
              <a:off x="1743" y="331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...</a:t>
              </a:r>
            </a:p>
          </p:txBody>
        </p:sp>
        <p:sp>
          <p:nvSpPr>
            <p:cNvPr id="13339" name="Text Box 22"/>
            <p:cNvSpPr txBox="1">
              <a:spLocks noChangeArrowheads="1"/>
            </p:cNvSpPr>
            <p:nvPr/>
          </p:nvSpPr>
          <p:spPr bwMode="auto">
            <a:xfrm>
              <a:off x="2458" y="3310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13340" name="Text Box 23"/>
            <p:cNvSpPr txBox="1">
              <a:spLocks noChangeArrowheads="1"/>
            </p:cNvSpPr>
            <p:nvPr/>
          </p:nvSpPr>
          <p:spPr bwMode="auto">
            <a:xfrm>
              <a:off x="1743" y="362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n-1</a:t>
              </a:r>
            </a:p>
          </p:txBody>
        </p:sp>
        <p:sp>
          <p:nvSpPr>
            <p:cNvPr id="13341" name="Text Box 24"/>
            <p:cNvSpPr txBox="1">
              <a:spLocks noChangeArrowheads="1"/>
            </p:cNvSpPr>
            <p:nvPr/>
          </p:nvSpPr>
          <p:spPr bwMode="auto">
            <a:xfrm>
              <a:off x="2458" y="3622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13342" name="Text Box 25"/>
            <p:cNvSpPr txBox="1">
              <a:spLocks noChangeArrowheads="1"/>
            </p:cNvSpPr>
            <p:nvPr/>
          </p:nvSpPr>
          <p:spPr bwMode="auto">
            <a:xfrm>
              <a:off x="2458" y="2374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key1:dato1(h=3)</a:t>
              </a:r>
            </a:p>
          </p:txBody>
        </p:sp>
        <p:sp>
          <p:nvSpPr>
            <p:cNvPr id="13343" name="Text Box 26"/>
            <p:cNvSpPr txBox="1">
              <a:spLocks noChangeArrowheads="1"/>
            </p:cNvSpPr>
            <p:nvPr/>
          </p:nvSpPr>
          <p:spPr bwMode="auto">
            <a:xfrm>
              <a:off x="2458" y="2686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key3:dato3(h=4)</a:t>
              </a:r>
            </a:p>
          </p:txBody>
        </p:sp>
      </p:grpSp>
      <p:sp>
        <p:nvSpPr>
          <p:cNvPr id="13324" name="Rectangle 27"/>
          <p:cNvSpPr>
            <a:spLocks noChangeArrowheads="1"/>
          </p:cNvSpPr>
          <p:nvPr/>
        </p:nvSpPr>
        <p:spPr bwMode="auto">
          <a:xfrm>
            <a:off x="3924300" y="5305425"/>
            <a:ext cx="24018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b="1"/>
              <a:t>key5:dato5(h=3)</a:t>
            </a:r>
          </a:p>
        </p:txBody>
      </p:sp>
      <p:sp>
        <p:nvSpPr>
          <p:cNvPr id="13325" name="Rectangle 28"/>
          <p:cNvSpPr>
            <a:spLocks noChangeArrowheads="1"/>
          </p:cNvSpPr>
          <p:nvPr/>
        </p:nvSpPr>
        <p:spPr bwMode="auto">
          <a:xfrm>
            <a:off x="3924300" y="5784850"/>
            <a:ext cx="24018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b="1"/>
              <a:t>key6:dato6(h=3)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14339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3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62CFEC-40A3-48F9-8A8B-537150635088}" type="slidenum">
              <a:rPr lang="es-ES_tradnl"/>
              <a:pPr>
                <a:defRPr/>
              </a:pPr>
              <a:t>18</a:t>
            </a:fld>
            <a:endParaRPr lang="es-ES_tradnl"/>
          </a:p>
        </p:txBody>
      </p:sp>
      <p:sp>
        <p:nvSpPr>
          <p:cNvPr id="304130" name="Text Box 2"/>
          <p:cNvSpPr txBox="1">
            <a:spLocks noChangeArrowheads="1"/>
          </p:cNvSpPr>
          <p:nvPr/>
        </p:nvSpPr>
        <p:spPr bwMode="auto">
          <a:xfrm>
            <a:off x="6823075" y="1277938"/>
            <a:ext cx="1417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key7: dato7</a:t>
            </a:r>
          </a:p>
        </p:txBody>
      </p:sp>
      <p:sp>
        <p:nvSpPr>
          <p:cNvPr id="304131" name="AutoShape 3"/>
          <p:cNvSpPr>
            <a:spLocks noChangeArrowheads="1"/>
          </p:cNvSpPr>
          <p:nvPr/>
        </p:nvSpPr>
        <p:spPr bwMode="auto">
          <a:xfrm>
            <a:off x="6783388" y="2873375"/>
            <a:ext cx="1674812" cy="1262063"/>
          </a:xfrm>
          <a:prstGeom prst="flowChartPredefinedProcess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ES_tradnl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Función</a:t>
            </a:r>
            <a:r>
              <a:rPr lang="es-ES_tradnl" sz="1600">
                <a:solidFill>
                  <a:schemeClr val="bg1"/>
                </a:solidFill>
              </a:rPr>
              <a:t> </a:t>
            </a:r>
          </a:p>
          <a:p>
            <a:pPr>
              <a:defRPr/>
            </a:pPr>
            <a:r>
              <a:rPr lang="es-ES_tradnl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Hash</a:t>
            </a:r>
          </a:p>
          <a:p>
            <a:pPr>
              <a:defRPr/>
            </a:pPr>
            <a:r>
              <a:rPr lang="es-ES_tradnl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h(key7)</a:t>
            </a:r>
          </a:p>
          <a:p>
            <a:pPr>
              <a:defRPr/>
            </a:pPr>
            <a:endParaRPr lang="es-ES_tradnl" sz="1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43" name="Line 4"/>
          <p:cNvSpPr>
            <a:spLocks noChangeShapeType="1"/>
          </p:cNvSpPr>
          <p:nvPr/>
        </p:nvSpPr>
        <p:spPr bwMode="auto">
          <a:xfrm>
            <a:off x="7620000" y="1844675"/>
            <a:ext cx="0" cy="825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344" name="Line 5"/>
          <p:cNvSpPr>
            <a:spLocks noChangeShapeType="1"/>
          </p:cNvSpPr>
          <p:nvPr/>
        </p:nvSpPr>
        <p:spPr bwMode="auto">
          <a:xfrm>
            <a:off x="7620000" y="4338638"/>
            <a:ext cx="0" cy="825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4134" name="Text Box 6"/>
          <p:cNvSpPr txBox="1">
            <a:spLocks noChangeArrowheads="1"/>
          </p:cNvSpPr>
          <p:nvPr/>
        </p:nvSpPr>
        <p:spPr bwMode="auto">
          <a:xfrm>
            <a:off x="7437438" y="5414963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04135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s-ES_tradnl"/>
              <a:t>Inserción en la tabla:</a:t>
            </a:r>
          </a:p>
        </p:txBody>
      </p:sp>
      <p:grpSp>
        <p:nvGrpSpPr>
          <p:cNvPr id="14347" name="Group 8"/>
          <p:cNvGrpSpPr>
            <a:grpSpLocks/>
          </p:cNvGrpSpPr>
          <p:nvPr/>
        </p:nvGrpSpPr>
        <p:grpSpPr bwMode="auto">
          <a:xfrm>
            <a:off x="2767013" y="1366838"/>
            <a:ext cx="3533775" cy="4457700"/>
            <a:chOff x="1743" y="1126"/>
            <a:chExt cx="2042" cy="2808"/>
          </a:xfrm>
        </p:grpSpPr>
        <p:sp>
          <p:nvSpPr>
            <p:cNvPr id="14351" name="Text Box 9"/>
            <p:cNvSpPr txBox="1">
              <a:spLocks noChangeArrowheads="1"/>
            </p:cNvSpPr>
            <p:nvPr/>
          </p:nvSpPr>
          <p:spPr bwMode="auto">
            <a:xfrm>
              <a:off x="1743" y="112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índice</a:t>
              </a:r>
            </a:p>
          </p:txBody>
        </p:sp>
        <p:sp>
          <p:nvSpPr>
            <p:cNvPr id="14352" name="Text Box 10"/>
            <p:cNvSpPr txBox="1">
              <a:spLocks noChangeArrowheads="1"/>
            </p:cNvSpPr>
            <p:nvPr/>
          </p:nvSpPr>
          <p:spPr bwMode="auto">
            <a:xfrm>
              <a:off x="2458" y="1126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dato</a:t>
              </a:r>
            </a:p>
          </p:txBody>
        </p:sp>
        <p:sp>
          <p:nvSpPr>
            <p:cNvPr id="14353" name="Text Box 11"/>
            <p:cNvSpPr txBox="1">
              <a:spLocks noChangeArrowheads="1"/>
            </p:cNvSpPr>
            <p:nvPr/>
          </p:nvSpPr>
          <p:spPr bwMode="auto">
            <a:xfrm>
              <a:off x="1743" y="143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0</a:t>
              </a:r>
            </a:p>
          </p:txBody>
        </p:sp>
        <p:sp>
          <p:nvSpPr>
            <p:cNvPr id="14354" name="Text Box 12"/>
            <p:cNvSpPr txBox="1">
              <a:spLocks noChangeArrowheads="1"/>
            </p:cNvSpPr>
            <p:nvPr/>
          </p:nvSpPr>
          <p:spPr bwMode="auto">
            <a:xfrm>
              <a:off x="2458" y="1438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14355" name="Text Box 13"/>
            <p:cNvSpPr txBox="1">
              <a:spLocks noChangeArrowheads="1"/>
            </p:cNvSpPr>
            <p:nvPr/>
          </p:nvSpPr>
          <p:spPr bwMode="auto">
            <a:xfrm>
              <a:off x="1743" y="175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1</a:t>
              </a:r>
            </a:p>
          </p:txBody>
        </p:sp>
        <p:sp>
          <p:nvSpPr>
            <p:cNvPr id="14356" name="Text Box 14"/>
            <p:cNvSpPr txBox="1">
              <a:spLocks noChangeArrowheads="1"/>
            </p:cNvSpPr>
            <p:nvPr/>
          </p:nvSpPr>
          <p:spPr bwMode="auto">
            <a:xfrm>
              <a:off x="2458" y="1750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key2:dato2(h=1)</a:t>
              </a:r>
            </a:p>
          </p:txBody>
        </p:sp>
        <p:sp>
          <p:nvSpPr>
            <p:cNvPr id="14357" name="Text Box 15"/>
            <p:cNvSpPr txBox="1">
              <a:spLocks noChangeArrowheads="1"/>
            </p:cNvSpPr>
            <p:nvPr/>
          </p:nvSpPr>
          <p:spPr bwMode="auto">
            <a:xfrm>
              <a:off x="1743" y="206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2</a:t>
              </a:r>
            </a:p>
          </p:txBody>
        </p:sp>
        <p:sp>
          <p:nvSpPr>
            <p:cNvPr id="14358" name="Text Box 16"/>
            <p:cNvSpPr txBox="1">
              <a:spLocks noChangeArrowheads="1"/>
            </p:cNvSpPr>
            <p:nvPr/>
          </p:nvSpPr>
          <p:spPr bwMode="auto">
            <a:xfrm>
              <a:off x="2458" y="2062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14359" name="Text Box 17"/>
            <p:cNvSpPr txBox="1">
              <a:spLocks noChangeArrowheads="1"/>
            </p:cNvSpPr>
            <p:nvPr/>
          </p:nvSpPr>
          <p:spPr bwMode="auto">
            <a:xfrm>
              <a:off x="1743" y="2374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3</a:t>
              </a:r>
            </a:p>
          </p:txBody>
        </p:sp>
        <p:sp>
          <p:nvSpPr>
            <p:cNvPr id="14360" name="Text Box 18"/>
            <p:cNvSpPr txBox="1">
              <a:spLocks noChangeArrowheads="1"/>
            </p:cNvSpPr>
            <p:nvPr/>
          </p:nvSpPr>
          <p:spPr bwMode="auto">
            <a:xfrm>
              <a:off x="1743" y="268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4</a:t>
              </a:r>
            </a:p>
          </p:txBody>
        </p:sp>
        <p:sp>
          <p:nvSpPr>
            <p:cNvPr id="14361" name="Text Box 19"/>
            <p:cNvSpPr txBox="1">
              <a:spLocks noChangeArrowheads="1"/>
            </p:cNvSpPr>
            <p:nvPr/>
          </p:nvSpPr>
          <p:spPr bwMode="auto">
            <a:xfrm>
              <a:off x="1743" y="299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5</a:t>
              </a:r>
            </a:p>
          </p:txBody>
        </p:sp>
        <p:sp>
          <p:nvSpPr>
            <p:cNvPr id="14362" name="Text Box 20"/>
            <p:cNvSpPr txBox="1">
              <a:spLocks noChangeArrowheads="1"/>
            </p:cNvSpPr>
            <p:nvPr/>
          </p:nvSpPr>
          <p:spPr bwMode="auto">
            <a:xfrm>
              <a:off x="2458" y="2998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key4:dato4(h=5)</a:t>
              </a:r>
            </a:p>
          </p:txBody>
        </p:sp>
        <p:sp>
          <p:nvSpPr>
            <p:cNvPr id="14363" name="Text Box 21"/>
            <p:cNvSpPr txBox="1">
              <a:spLocks noChangeArrowheads="1"/>
            </p:cNvSpPr>
            <p:nvPr/>
          </p:nvSpPr>
          <p:spPr bwMode="auto">
            <a:xfrm>
              <a:off x="1743" y="331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...</a:t>
              </a:r>
            </a:p>
          </p:txBody>
        </p:sp>
        <p:sp>
          <p:nvSpPr>
            <p:cNvPr id="14364" name="Text Box 22"/>
            <p:cNvSpPr txBox="1">
              <a:spLocks noChangeArrowheads="1"/>
            </p:cNvSpPr>
            <p:nvPr/>
          </p:nvSpPr>
          <p:spPr bwMode="auto">
            <a:xfrm>
              <a:off x="2458" y="3310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14365" name="Text Box 23"/>
            <p:cNvSpPr txBox="1">
              <a:spLocks noChangeArrowheads="1"/>
            </p:cNvSpPr>
            <p:nvPr/>
          </p:nvSpPr>
          <p:spPr bwMode="auto">
            <a:xfrm>
              <a:off x="1743" y="362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n-1</a:t>
              </a:r>
            </a:p>
          </p:txBody>
        </p:sp>
        <p:sp>
          <p:nvSpPr>
            <p:cNvPr id="14366" name="Text Box 24"/>
            <p:cNvSpPr txBox="1">
              <a:spLocks noChangeArrowheads="1"/>
            </p:cNvSpPr>
            <p:nvPr/>
          </p:nvSpPr>
          <p:spPr bwMode="auto">
            <a:xfrm>
              <a:off x="2458" y="3622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14367" name="Text Box 25"/>
            <p:cNvSpPr txBox="1">
              <a:spLocks noChangeArrowheads="1"/>
            </p:cNvSpPr>
            <p:nvPr/>
          </p:nvSpPr>
          <p:spPr bwMode="auto">
            <a:xfrm>
              <a:off x="2458" y="2374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key1:dato1(h=3)</a:t>
              </a:r>
            </a:p>
          </p:txBody>
        </p:sp>
        <p:sp>
          <p:nvSpPr>
            <p:cNvPr id="14368" name="Text Box 26"/>
            <p:cNvSpPr txBox="1">
              <a:spLocks noChangeArrowheads="1"/>
            </p:cNvSpPr>
            <p:nvPr/>
          </p:nvSpPr>
          <p:spPr bwMode="auto">
            <a:xfrm>
              <a:off x="2458" y="2686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key3:dato3(h=4)</a:t>
              </a:r>
            </a:p>
          </p:txBody>
        </p:sp>
      </p:grpSp>
      <p:sp>
        <p:nvSpPr>
          <p:cNvPr id="14348" name="Rectangle 27"/>
          <p:cNvSpPr>
            <a:spLocks noChangeArrowheads="1"/>
          </p:cNvSpPr>
          <p:nvPr/>
        </p:nvSpPr>
        <p:spPr bwMode="auto">
          <a:xfrm>
            <a:off x="3924300" y="4902200"/>
            <a:ext cx="2157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 b="1"/>
              <a:t>key5:dato5(h=3)</a:t>
            </a:r>
          </a:p>
        </p:txBody>
      </p:sp>
      <p:sp>
        <p:nvSpPr>
          <p:cNvPr id="14349" name="Rectangle 28"/>
          <p:cNvSpPr>
            <a:spLocks noChangeArrowheads="1"/>
          </p:cNvSpPr>
          <p:nvPr/>
        </p:nvSpPr>
        <p:spPr bwMode="auto">
          <a:xfrm>
            <a:off x="3924300" y="5381625"/>
            <a:ext cx="2157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 b="1"/>
              <a:t>key6:dato6(h=3)</a:t>
            </a:r>
          </a:p>
        </p:txBody>
      </p:sp>
      <p:sp>
        <p:nvSpPr>
          <p:cNvPr id="14350" name="Rectangle 29"/>
          <p:cNvSpPr>
            <a:spLocks noChangeArrowheads="1"/>
          </p:cNvSpPr>
          <p:nvPr/>
        </p:nvSpPr>
        <p:spPr bwMode="auto">
          <a:xfrm>
            <a:off x="3924300" y="2022475"/>
            <a:ext cx="2157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 b="1"/>
              <a:t>key7:dato7(h=3)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15363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3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05ABA6-4EAF-42DC-B81F-876DB90DC859}" type="slidenum">
              <a:rPr lang="es-ES_tradnl"/>
              <a:pPr>
                <a:defRPr/>
              </a:pPr>
              <a:t>19</a:t>
            </a:fld>
            <a:endParaRPr lang="es-ES_tradnl"/>
          </a:p>
        </p:txBody>
      </p:sp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6677025" y="1020763"/>
            <a:ext cx="1417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key8: dato8</a:t>
            </a:r>
          </a:p>
        </p:txBody>
      </p:sp>
      <p:sp>
        <p:nvSpPr>
          <p:cNvPr id="306179" name="AutoShape 3"/>
          <p:cNvSpPr>
            <a:spLocks noChangeArrowheads="1"/>
          </p:cNvSpPr>
          <p:nvPr/>
        </p:nvSpPr>
        <p:spPr bwMode="auto">
          <a:xfrm>
            <a:off x="6637338" y="2608263"/>
            <a:ext cx="1674812" cy="1262062"/>
          </a:xfrm>
          <a:prstGeom prst="flowChartPredefinedProcess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ES_tradnl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Función</a:t>
            </a:r>
            <a:r>
              <a:rPr lang="es-ES_tradnl" sz="1600">
                <a:solidFill>
                  <a:schemeClr val="bg1"/>
                </a:solidFill>
              </a:rPr>
              <a:t> </a:t>
            </a:r>
          </a:p>
          <a:p>
            <a:pPr>
              <a:defRPr/>
            </a:pPr>
            <a:r>
              <a:rPr lang="es-ES_tradnl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Hash</a:t>
            </a:r>
          </a:p>
          <a:p>
            <a:pPr>
              <a:defRPr/>
            </a:pPr>
            <a:r>
              <a:rPr lang="es-ES_tradnl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h(key8)=3</a:t>
            </a:r>
          </a:p>
        </p:txBody>
      </p:sp>
      <p:sp>
        <p:nvSpPr>
          <p:cNvPr id="15367" name="Line 4"/>
          <p:cNvSpPr>
            <a:spLocks noChangeShapeType="1"/>
          </p:cNvSpPr>
          <p:nvPr/>
        </p:nvSpPr>
        <p:spPr bwMode="auto">
          <a:xfrm>
            <a:off x="7473950" y="1579563"/>
            <a:ext cx="0" cy="825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368" name="Line 5"/>
          <p:cNvSpPr>
            <a:spLocks noChangeShapeType="1"/>
          </p:cNvSpPr>
          <p:nvPr/>
        </p:nvSpPr>
        <p:spPr bwMode="auto">
          <a:xfrm>
            <a:off x="7473950" y="4073525"/>
            <a:ext cx="0" cy="825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6182" name="Text Box 6"/>
          <p:cNvSpPr txBox="1">
            <a:spLocks noChangeArrowheads="1"/>
          </p:cNvSpPr>
          <p:nvPr/>
        </p:nvSpPr>
        <p:spPr bwMode="auto">
          <a:xfrm>
            <a:off x="7286625" y="4818063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06183" name="Rectangle 7"/>
          <p:cNvSpPr>
            <a:spLocks noGrp="1" noChangeArrowheads="1"/>
          </p:cNvSpPr>
          <p:nvPr>
            <p:ph type="title"/>
          </p:nvPr>
        </p:nvSpPr>
        <p:spPr>
          <a:xfrm>
            <a:off x="500063" y="571500"/>
            <a:ext cx="2317750" cy="1143000"/>
          </a:xfrm>
        </p:spPr>
        <p:txBody>
          <a:bodyPr/>
          <a:lstStyle/>
          <a:p>
            <a:pPr>
              <a:defRPr/>
            </a:pPr>
            <a:r>
              <a:rPr lang="es-ES_tradnl" dirty="0"/>
              <a:t>Inserción en la tabla:</a:t>
            </a:r>
          </a:p>
        </p:txBody>
      </p:sp>
      <p:grpSp>
        <p:nvGrpSpPr>
          <p:cNvPr id="15371" name="Group 8"/>
          <p:cNvGrpSpPr>
            <a:grpSpLocks/>
          </p:cNvGrpSpPr>
          <p:nvPr/>
        </p:nvGrpSpPr>
        <p:grpSpPr bwMode="auto">
          <a:xfrm>
            <a:off x="2895600" y="571500"/>
            <a:ext cx="3533775" cy="4457700"/>
            <a:chOff x="1743" y="1126"/>
            <a:chExt cx="2042" cy="2808"/>
          </a:xfrm>
        </p:grpSpPr>
        <p:sp>
          <p:nvSpPr>
            <p:cNvPr id="15377" name="Text Box 9"/>
            <p:cNvSpPr txBox="1">
              <a:spLocks noChangeArrowheads="1"/>
            </p:cNvSpPr>
            <p:nvPr/>
          </p:nvSpPr>
          <p:spPr bwMode="auto">
            <a:xfrm>
              <a:off x="1743" y="112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índice</a:t>
              </a:r>
            </a:p>
          </p:txBody>
        </p:sp>
        <p:sp>
          <p:nvSpPr>
            <p:cNvPr id="15378" name="Text Box 10"/>
            <p:cNvSpPr txBox="1">
              <a:spLocks noChangeArrowheads="1"/>
            </p:cNvSpPr>
            <p:nvPr/>
          </p:nvSpPr>
          <p:spPr bwMode="auto">
            <a:xfrm>
              <a:off x="2458" y="1126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dato</a:t>
              </a:r>
            </a:p>
          </p:txBody>
        </p:sp>
        <p:sp>
          <p:nvSpPr>
            <p:cNvPr id="15379" name="Text Box 11"/>
            <p:cNvSpPr txBox="1">
              <a:spLocks noChangeArrowheads="1"/>
            </p:cNvSpPr>
            <p:nvPr/>
          </p:nvSpPr>
          <p:spPr bwMode="auto">
            <a:xfrm>
              <a:off x="1743" y="143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0</a:t>
              </a:r>
            </a:p>
          </p:txBody>
        </p:sp>
        <p:sp>
          <p:nvSpPr>
            <p:cNvPr id="15380" name="Text Box 12"/>
            <p:cNvSpPr txBox="1">
              <a:spLocks noChangeArrowheads="1"/>
            </p:cNvSpPr>
            <p:nvPr/>
          </p:nvSpPr>
          <p:spPr bwMode="auto">
            <a:xfrm>
              <a:off x="2458" y="1438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15381" name="Text Box 13"/>
            <p:cNvSpPr txBox="1">
              <a:spLocks noChangeArrowheads="1"/>
            </p:cNvSpPr>
            <p:nvPr/>
          </p:nvSpPr>
          <p:spPr bwMode="auto">
            <a:xfrm>
              <a:off x="1743" y="175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1</a:t>
              </a:r>
            </a:p>
          </p:txBody>
        </p:sp>
        <p:sp>
          <p:nvSpPr>
            <p:cNvPr id="15382" name="Text Box 14"/>
            <p:cNvSpPr txBox="1">
              <a:spLocks noChangeArrowheads="1"/>
            </p:cNvSpPr>
            <p:nvPr/>
          </p:nvSpPr>
          <p:spPr bwMode="auto">
            <a:xfrm>
              <a:off x="2458" y="1750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key2:dato2(h=1)</a:t>
              </a:r>
            </a:p>
          </p:txBody>
        </p:sp>
        <p:sp>
          <p:nvSpPr>
            <p:cNvPr id="15383" name="Text Box 15"/>
            <p:cNvSpPr txBox="1">
              <a:spLocks noChangeArrowheads="1"/>
            </p:cNvSpPr>
            <p:nvPr/>
          </p:nvSpPr>
          <p:spPr bwMode="auto">
            <a:xfrm>
              <a:off x="1743" y="206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2</a:t>
              </a:r>
            </a:p>
          </p:txBody>
        </p:sp>
        <p:sp>
          <p:nvSpPr>
            <p:cNvPr id="15384" name="Text Box 16"/>
            <p:cNvSpPr txBox="1">
              <a:spLocks noChangeArrowheads="1"/>
            </p:cNvSpPr>
            <p:nvPr/>
          </p:nvSpPr>
          <p:spPr bwMode="auto">
            <a:xfrm>
              <a:off x="2458" y="2062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15385" name="Text Box 17"/>
            <p:cNvSpPr txBox="1">
              <a:spLocks noChangeArrowheads="1"/>
            </p:cNvSpPr>
            <p:nvPr/>
          </p:nvSpPr>
          <p:spPr bwMode="auto">
            <a:xfrm>
              <a:off x="1743" y="2374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3</a:t>
              </a:r>
            </a:p>
          </p:txBody>
        </p:sp>
        <p:sp>
          <p:nvSpPr>
            <p:cNvPr id="15386" name="Text Box 18"/>
            <p:cNvSpPr txBox="1">
              <a:spLocks noChangeArrowheads="1"/>
            </p:cNvSpPr>
            <p:nvPr/>
          </p:nvSpPr>
          <p:spPr bwMode="auto">
            <a:xfrm>
              <a:off x="1743" y="268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4</a:t>
              </a:r>
            </a:p>
          </p:txBody>
        </p:sp>
        <p:sp>
          <p:nvSpPr>
            <p:cNvPr id="15387" name="Text Box 19"/>
            <p:cNvSpPr txBox="1">
              <a:spLocks noChangeArrowheads="1"/>
            </p:cNvSpPr>
            <p:nvPr/>
          </p:nvSpPr>
          <p:spPr bwMode="auto">
            <a:xfrm>
              <a:off x="1743" y="299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5</a:t>
              </a:r>
            </a:p>
          </p:txBody>
        </p:sp>
        <p:sp>
          <p:nvSpPr>
            <p:cNvPr id="15388" name="Text Box 20"/>
            <p:cNvSpPr txBox="1">
              <a:spLocks noChangeArrowheads="1"/>
            </p:cNvSpPr>
            <p:nvPr/>
          </p:nvSpPr>
          <p:spPr bwMode="auto">
            <a:xfrm>
              <a:off x="2458" y="2998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key4:dato4(h=5)</a:t>
              </a:r>
            </a:p>
          </p:txBody>
        </p:sp>
        <p:sp>
          <p:nvSpPr>
            <p:cNvPr id="15389" name="Text Box 21"/>
            <p:cNvSpPr txBox="1">
              <a:spLocks noChangeArrowheads="1"/>
            </p:cNvSpPr>
            <p:nvPr/>
          </p:nvSpPr>
          <p:spPr bwMode="auto">
            <a:xfrm>
              <a:off x="1743" y="331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...</a:t>
              </a:r>
            </a:p>
          </p:txBody>
        </p:sp>
        <p:sp>
          <p:nvSpPr>
            <p:cNvPr id="15390" name="Text Box 22"/>
            <p:cNvSpPr txBox="1">
              <a:spLocks noChangeArrowheads="1"/>
            </p:cNvSpPr>
            <p:nvPr/>
          </p:nvSpPr>
          <p:spPr bwMode="auto">
            <a:xfrm>
              <a:off x="2458" y="3310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15391" name="Text Box 23"/>
            <p:cNvSpPr txBox="1">
              <a:spLocks noChangeArrowheads="1"/>
            </p:cNvSpPr>
            <p:nvPr/>
          </p:nvSpPr>
          <p:spPr bwMode="auto">
            <a:xfrm>
              <a:off x="1743" y="362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n-1</a:t>
              </a:r>
            </a:p>
          </p:txBody>
        </p:sp>
        <p:sp>
          <p:nvSpPr>
            <p:cNvPr id="15392" name="Text Box 24"/>
            <p:cNvSpPr txBox="1">
              <a:spLocks noChangeArrowheads="1"/>
            </p:cNvSpPr>
            <p:nvPr/>
          </p:nvSpPr>
          <p:spPr bwMode="auto">
            <a:xfrm>
              <a:off x="2458" y="3622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15393" name="Text Box 25"/>
            <p:cNvSpPr txBox="1">
              <a:spLocks noChangeArrowheads="1"/>
            </p:cNvSpPr>
            <p:nvPr/>
          </p:nvSpPr>
          <p:spPr bwMode="auto">
            <a:xfrm>
              <a:off x="2458" y="2374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key1:dato1(h=3)</a:t>
              </a:r>
            </a:p>
          </p:txBody>
        </p:sp>
        <p:sp>
          <p:nvSpPr>
            <p:cNvPr id="15394" name="Text Box 26"/>
            <p:cNvSpPr txBox="1">
              <a:spLocks noChangeArrowheads="1"/>
            </p:cNvSpPr>
            <p:nvPr/>
          </p:nvSpPr>
          <p:spPr bwMode="auto">
            <a:xfrm>
              <a:off x="2458" y="2686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key3:dato3(h=4)</a:t>
              </a:r>
            </a:p>
          </p:txBody>
        </p:sp>
      </p:grpSp>
      <p:sp>
        <p:nvSpPr>
          <p:cNvPr id="15372" name="Rectangle 27"/>
          <p:cNvSpPr>
            <a:spLocks noChangeArrowheads="1"/>
          </p:cNvSpPr>
          <p:nvPr/>
        </p:nvSpPr>
        <p:spPr bwMode="auto">
          <a:xfrm>
            <a:off x="4137025" y="4178300"/>
            <a:ext cx="2157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 b="1"/>
              <a:t>key5:dato5(h=3)</a:t>
            </a:r>
          </a:p>
        </p:txBody>
      </p:sp>
      <p:sp>
        <p:nvSpPr>
          <p:cNvPr id="15373" name="Rectangle 28"/>
          <p:cNvSpPr>
            <a:spLocks noChangeArrowheads="1"/>
          </p:cNvSpPr>
          <p:nvPr/>
        </p:nvSpPr>
        <p:spPr bwMode="auto">
          <a:xfrm>
            <a:off x="4137025" y="4657725"/>
            <a:ext cx="2157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 b="1"/>
              <a:t>key6:dato6(h=3)</a:t>
            </a:r>
          </a:p>
        </p:txBody>
      </p:sp>
      <p:sp>
        <p:nvSpPr>
          <p:cNvPr id="15374" name="Rectangle 29"/>
          <p:cNvSpPr>
            <a:spLocks noChangeArrowheads="1"/>
          </p:cNvSpPr>
          <p:nvPr/>
        </p:nvSpPr>
        <p:spPr bwMode="auto">
          <a:xfrm>
            <a:off x="4137025" y="1257300"/>
            <a:ext cx="2157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 b="1"/>
              <a:t>key7:dato7(h=3)</a:t>
            </a:r>
          </a:p>
        </p:txBody>
      </p:sp>
      <p:sp>
        <p:nvSpPr>
          <p:cNvPr id="15375" name="Rectangle 30"/>
          <p:cNvSpPr>
            <a:spLocks noChangeArrowheads="1"/>
          </p:cNvSpPr>
          <p:nvPr/>
        </p:nvSpPr>
        <p:spPr bwMode="auto">
          <a:xfrm>
            <a:off x="4160838" y="2233613"/>
            <a:ext cx="2157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 b="1"/>
              <a:t>key8:dato8(h=3)</a:t>
            </a:r>
          </a:p>
        </p:txBody>
      </p:sp>
      <p:sp>
        <p:nvSpPr>
          <p:cNvPr id="15376" name="Text Box 31"/>
          <p:cNvSpPr txBox="1">
            <a:spLocks noChangeArrowheads="1"/>
          </p:cNvSpPr>
          <p:nvPr/>
        </p:nvSpPr>
        <p:spPr bwMode="auto">
          <a:xfrm>
            <a:off x="357188" y="5214938"/>
            <a:ext cx="8439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6666FF"/>
                </a:solidFill>
              </a:rPr>
              <a:t>Esto significa que buscar un elemento, para consultar, modificar o borrar necesitará  recorrer toda la tabla, en el caso peor.</a:t>
            </a:r>
            <a:endParaRPr lang="es-ES_tradnl" sz="2000">
              <a:solidFill>
                <a:srgbClr val="66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8195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6B933-205D-40AB-8701-83D716BC1EBB}" type="slidenum">
              <a:rPr lang="es-ES_tradnl"/>
              <a:pPr>
                <a:defRPr/>
              </a:pPr>
              <a:t>2</a:t>
            </a:fld>
            <a:endParaRPr lang="es-ES_tradnl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>
              <a:defRPr/>
            </a:pPr>
            <a:r>
              <a:rPr lang="es-ES"/>
              <a:t>Objetivos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mtClean="0"/>
              <a:t>Definir que es una tabla Hash  </a:t>
            </a:r>
          </a:p>
          <a:p>
            <a:pPr lvl="1">
              <a:lnSpc>
                <a:spcPct val="80000"/>
              </a:lnSpc>
            </a:pPr>
            <a:r>
              <a:rPr lang="es-ES" smtClean="0"/>
              <a:t>Ventajas de las tablas Hash</a:t>
            </a:r>
          </a:p>
          <a:p>
            <a:pPr lvl="1">
              <a:lnSpc>
                <a:spcPct val="80000"/>
              </a:lnSpc>
            </a:pPr>
            <a:r>
              <a:rPr lang="es-ES" smtClean="0"/>
              <a:t>Los problemas de la sobrecarga en las tablas Hash</a:t>
            </a:r>
          </a:p>
          <a:p>
            <a:pPr lvl="1">
              <a:lnSpc>
                <a:spcPct val="80000"/>
              </a:lnSpc>
            </a:pPr>
            <a:r>
              <a:rPr lang="es-ES" smtClean="0"/>
              <a:t>Soluciones de la sobrecarga</a:t>
            </a:r>
          </a:p>
          <a:p>
            <a:pPr lvl="1">
              <a:lnSpc>
                <a:spcPct val="80000"/>
              </a:lnSpc>
            </a:pPr>
            <a:r>
              <a:rPr lang="es-ES" smtClean="0"/>
              <a:t>Complejidad de las tablas Hash</a:t>
            </a:r>
          </a:p>
          <a:p>
            <a:pPr>
              <a:lnSpc>
                <a:spcPct val="80000"/>
              </a:lnSpc>
            </a:pPr>
            <a:endParaRPr lang="es-ES" smtClean="0"/>
          </a:p>
          <a:p>
            <a:pPr>
              <a:lnSpc>
                <a:spcPct val="80000"/>
              </a:lnSpc>
            </a:pPr>
            <a:r>
              <a:rPr lang="es-ES" smtClean="0"/>
              <a:t>Definir alternativas a las tablas Hash  </a:t>
            </a:r>
          </a:p>
          <a:p>
            <a:pPr lvl="1">
              <a:lnSpc>
                <a:spcPct val="80000"/>
              </a:lnSpc>
            </a:pPr>
            <a:r>
              <a:rPr lang="es-ES" smtClean="0"/>
              <a:t>Evaluar la complejidad</a:t>
            </a:r>
          </a:p>
          <a:p>
            <a:pPr lvl="1">
              <a:lnSpc>
                <a:spcPct val="80000"/>
              </a:lnSpc>
            </a:pPr>
            <a:endParaRPr lang="es-ES" smtClean="0"/>
          </a:p>
          <a:p>
            <a:pPr>
              <a:lnSpc>
                <a:spcPct val="80000"/>
              </a:lnSpc>
            </a:pPr>
            <a:r>
              <a:rPr lang="es-ES" smtClean="0"/>
              <a:t>Conclusiones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16387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2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13CC80-07A4-4C7A-8235-6397100D11DA}" type="slidenum">
              <a:rPr lang="es-ES_tradnl"/>
              <a:pPr>
                <a:defRPr/>
              </a:pPr>
              <a:t>20</a:t>
            </a:fld>
            <a:endParaRPr lang="es-ES_tradnl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title"/>
          </p:nvPr>
        </p:nvSpPr>
        <p:spPr>
          <a:xfrm>
            <a:off x="500063" y="500063"/>
            <a:ext cx="62865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¿</a:t>
            </a:r>
            <a:r>
              <a:rPr lang="en-US" sz="3600" dirty="0" err="1" smtClean="0"/>
              <a:t>Cómo</a:t>
            </a:r>
            <a:r>
              <a:rPr lang="en-US" sz="3600" dirty="0" smtClean="0"/>
              <a:t> </a:t>
            </a:r>
            <a:r>
              <a:rPr lang="en-US" sz="3600" dirty="0" err="1"/>
              <a:t>implementar</a:t>
            </a:r>
            <a:r>
              <a:rPr lang="en-US" sz="3600" dirty="0"/>
              <a:t> </a:t>
            </a:r>
            <a:r>
              <a:rPr lang="en-US" sz="3600" dirty="0" err="1"/>
              <a:t>una</a:t>
            </a:r>
            <a:r>
              <a:rPr lang="en-US" sz="3600" dirty="0"/>
              <a:t> </a:t>
            </a:r>
            <a:r>
              <a:rPr lang="en-US" sz="3600" dirty="0" err="1"/>
              <a:t>tabla</a:t>
            </a:r>
            <a:r>
              <a:rPr lang="en-US" sz="3600" dirty="0"/>
              <a:t> hash?</a:t>
            </a:r>
            <a:endParaRPr lang="es-ES_tradnl" sz="3600" dirty="0"/>
          </a:p>
        </p:txBody>
      </p:sp>
      <p:grpSp>
        <p:nvGrpSpPr>
          <p:cNvPr id="16390" name="Group 8"/>
          <p:cNvGrpSpPr>
            <a:grpSpLocks/>
          </p:cNvGrpSpPr>
          <p:nvPr/>
        </p:nvGrpSpPr>
        <p:grpSpPr bwMode="auto">
          <a:xfrm>
            <a:off x="7002463" y="500063"/>
            <a:ext cx="1712912" cy="1781175"/>
            <a:chOff x="1743" y="981"/>
            <a:chExt cx="2323" cy="2861"/>
          </a:xfrm>
        </p:grpSpPr>
        <p:grpSp>
          <p:nvGrpSpPr>
            <p:cNvPr id="16392" name="Group 9"/>
            <p:cNvGrpSpPr>
              <a:grpSpLocks/>
            </p:cNvGrpSpPr>
            <p:nvPr/>
          </p:nvGrpSpPr>
          <p:grpSpPr bwMode="auto">
            <a:xfrm>
              <a:off x="1743" y="981"/>
              <a:ext cx="2226" cy="2808"/>
              <a:chOff x="1743" y="1126"/>
              <a:chExt cx="2042" cy="2808"/>
            </a:xfrm>
          </p:grpSpPr>
          <p:sp>
            <p:nvSpPr>
              <p:cNvPr id="16394" name="Text Box 10"/>
              <p:cNvSpPr txBox="1">
                <a:spLocks noChangeArrowheads="1"/>
              </p:cNvSpPr>
              <p:nvPr/>
            </p:nvSpPr>
            <p:spPr bwMode="auto">
              <a:xfrm>
                <a:off x="1743" y="1126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índice</a:t>
                </a:r>
              </a:p>
            </p:txBody>
          </p:sp>
          <p:sp>
            <p:nvSpPr>
              <p:cNvPr id="16395" name="Text Box 11"/>
              <p:cNvSpPr txBox="1">
                <a:spLocks noChangeArrowheads="1"/>
              </p:cNvSpPr>
              <p:nvPr/>
            </p:nvSpPr>
            <p:spPr bwMode="auto">
              <a:xfrm>
                <a:off x="2458" y="1126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dato</a:t>
                </a:r>
              </a:p>
            </p:txBody>
          </p:sp>
          <p:sp>
            <p:nvSpPr>
              <p:cNvPr id="16396" name="Text Box 12"/>
              <p:cNvSpPr txBox="1">
                <a:spLocks noChangeArrowheads="1"/>
              </p:cNvSpPr>
              <p:nvPr/>
            </p:nvSpPr>
            <p:spPr bwMode="auto">
              <a:xfrm>
                <a:off x="1743" y="1438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0</a:t>
                </a:r>
              </a:p>
            </p:txBody>
          </p:sp>
          <p:sp>
            <p:nvSpPr>
              <p:cNvPr id="16397" name="Text Box 13"/>
              <p:cNvSpPr txBox="1">
                <a:spLocks noChangeArrowheads="1"/>
              </p:cNvSpPr>
              <p:nvPr/>
            </p:nvSpPr>
            <p:spPr bwMode="auto">
              <a:xfrm>
                <a:off x="2458" y="1438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800" b="1"/>
              </a:p>
            </p:txBody>
          </p:sp>
          <p:sp>
            <p:nvSpPr>
              <p:cNvPr id="16398" name="Text Box 14"/>
              <p:cNvSpPr txBox="1">
                <a:spLocks noChangeArrowheads="1"/>
              </p:cNvSpPr>
              <p:nvPr/>
            </p:nvSpPr>
            <p:spPr bwMode="auto">
              <a:xfrm>
                <a:off x="1743" y="1750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1</a:t>
                </a:r>
              </a:p>
            </p:txBody>
          </p:sp>
          <p:sp>
            <p:nvSpPr>
              <p:cNvPr id="16399" name="Text Box 15"/>
              <p:cNvSpPr txBox="1">
                <a:spLocks noChangeArrowheads="1"/>
              </p:cNvSpPr>
              <p:nvPr/>
            </p:nvSpPr>
            <p:spPr bwMode="auto">
              <a:xfrm>
                <a:off x="2458" y="1750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key2:dato2(h=1)</a:t>
                </a:r>
              </a:p>
            </p:txBody>
          </p:sp>
          <p:sp>
            <p:nvSpPr>
              <p:cNvPr id="16400" name="Text Box 16"/>
              <p:cNvSpPr txBox="1">
                <a:spLocks noChangeArrowheads="1"/>
              </p:cNvSpPr>
              <p:nvPr/>
            </p:nvSpPr>
            <p:spPr bwMode="auto">
              <a:xfrm>
                <a:off x="1743" y="2062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2</a:t>
                </a:r>
              </a:p>
            </p:txBody>
          </p:sp>
          <p:sp>
            <p:nvSpPr>
              <p:cNvPr id="16401" name="Text Box 17"/>
              <p:cNvSpPr txBox="1">
                <a:spLocks noChangeArrowheads="1"/>
              </p:cNvSpPr>
              <p:nvPr/>
            </p:nvSpPr>
            <p:spPr bwMode="auto">
              <a:xfrm>
                <a:off x="2458" y="2062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800" b="1"/>
              </a:p>
            </p:txBody>
          </p:sp>
          <p:sp>
            <p:nvSpPr>
              <p:cNvPr id="16402" name="Text Box 18"/>
              <p:cNvSpPr txBox="1">
                <a:spLocks noChangeArrowheads="1"/>
              </p:cNvSpPr>
              <p:nvPr/>
            </p:nvSpPr>
            <p:spPr bwMode="auto">
              <a:xfrm>
                <a:off x="1743" y="2374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3</a:t>
                </a:r>
              </a:p>
            </p:txBody>
          </p:sp>
          <p:sp>
            <p:nvSpPr>
              <p:cNvPr id="16403" name="Text Box 19"/>
              <p:cNvSpPr txBox="1">
                <a:spLocks noChangeArrowheads="1"/>
              </p:cNvSpPr>
              <p:nvPr/>
            </p:nvSpPr>
            <p:spPr bwMode="auto">
              <a:xfrm>
                <a:off x="1743" y="2686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4</a:t>
                </a:r>
              </a:p>
            </p:txBody>
          </p:sp>
          <p:sp>
            <p:nvSpPr>
              <p:cNvPr id="16404" name="Text Box 20"/>
              <p:cNvSpPr txBox="1">
                <a:spLocks noChangeArrowheads="1"/>
              </p:cNvSpPr>
              <p:nvPr/>
            </p:nvSpPr>
            <p:spPr bwMode="auto">
              <a:xfrm>
                <a:off x="1743" y="2998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5</a:t>
                </a:r>
              </a:p>
            </p:txBody>
          </p:sp>
          <p:sp>
            <p:nvSpPr>
              <p:cNvPr id="16405" name="Text Box 21"/>
              <p:cNvSpPr txBox="1">
                <a:spLocks noChangeArrowheads="1"/>
              </p:cNvSpPr>
              <p:nvPr/>
            </p:nvSpPr>
            <p:spPr bwMode="auto">
              <a:xfrm>
                <a:off x="2458" y="2998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key4:dato4(h=5)</a:t>
                </a:r>
              </a:p>
            </p:txBody>
          </p:sp>
          <p:sp>
            <p:nvSpPr>
              <p:cNvPr id="16406" name="Text Box 22"/>
              <p:cNvSpPr txBox="1">
                <a:spLocks noChangeArrowheads="1"/>
              </p:cNvSpPr>
              <p:nvPr/>
            </p:nvSpPr>
            <p:spPr bwMode="auto">
              <a:xfrm>
                <a:off x="1743" y="3310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...</a:t>
                </a:r>
              </a:p>
            </p:txBody>
          </p:sp>
          <p:sp>
            <p:nvSpPr>
              <p:cNvPr id="16407" name="Text Box 23"/>
              <p:cNvSpPr txBox="1">
                <a:spLocks noChangeArrowheads="1"/>
              </p:cNvSpPr>
              <p:nvPr/>
            </p:nvSpPr>
            <p:spPr bwMode="auto">
              <a:xfrm>
                <a:off x="2458" y="3310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800" b="1"/>
              </a:p>
            </p:txBody>
          </p:sp>
          <p:sp>
            <p:nvSpPr>
              <p:cNvPr id="16408" name="Text Box 24"/>
              <p:cNvSpPr txBox="1">
                <a:spLocks noChangeArrowheads="1"/>
              </p:cNvSpPr>
              <p:nvPr/>
            </p:nvSpPr>
            <p:spPr bwMode="auto">
              <a:xfrm>
                <a:off x="1743" y="3622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n-1</a:t>
                </a:r>
              </a:p>
            </p:txBody>
          </p:sp>
          <p:sp>
            <p:nvSpPr>
              <p:cNvPr id="16409" name="Text Box 25"/>
              <p:cNvSpPr txBox="1">
                <a:spLocks noChangeArrowheads="1"/>
              </p:cNvSpPr>
              <p:nvPr/>
            </p:nvSpPr>
            <p:spPr bwMode="auto">
              <a:xfrm>
                <a:off x="2458" y="3622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800" b="1"/>
              </a:p>
            </p:txBody>
          </p:sp>
          <p:sp>
            <p:nvSpPr>
              <p:cNvPr id="16410" name="Text Box 26"/>
              <p:cNvSpPr txBox="1">
                <a:spLocks noChangeArrowheads="1"/>
              </p:cNvSpPr>
              <p:nvPr/>
            </p:nvSpPr>
            <p:spPr bwMode="auto">
              <a:xfrm>
                <a:off x="2458" y="2374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key1:dato1(h=3)</a:t>
                </a:r>
              </a:p>
            </p:txBody>
          </p:sp>
          <p:sp>
            <p:nvSpPr>
              <p:cNvPr id="16411" name="Text Box 27"/>
              <p:cNvSpPr txBox="1">
                <a:spLocks noChangeArrowheads="1"/>
              </p:cNvSpPr>
              <p:nvPr/>
            </p:nvSpPr>
            <p:spPr bwMode="auto">
              <a:xfrm>
                <a:off x="2458" y="2686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key3:dato3(h=4)</a:t>
                </a:r>
              </a:p>
            </p:txBody>
          </p:sp>
        </p:grpSp>
        <p:sp>
          <p:nvSpPr>
            <p:cNvPr id="16393" name="Rectangle 28"/>
            <p:cNvSpPr>
              <a:spLocks noChangeArrowheads="1"/>
            </p:cNvSpPr>
            <p:nvPr/>
          </p:nvSpPr>
          <p:spPr bwMode="auto">
            <a:xfrm>
              <a:off x="2471" y="3498"/>
              <a:ext cx="1595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 sz="800" b="1"/>
                <a:t>key5:dato5(h=3)</a:t>
              </a:r>
            </a:p>
          </p:txBody>
        </p:sp>
      </p:grpSp>
      <p:sp>
        <p:nvSpPr>
          <p:cNvPr id="16391" name="28 Marcador de contenido"/>
          <p:cNvSpPr>
            <a:spLocks noGrp="1"/>
          </p:cNvSpPr>
          <p:nvPr>
            <p:ph idx="1"/>
          </p:nvPr>
        </p:nvSpPr>
        <p:spPr>
          <a:xfrm>
            <a:off x="500063" y="2265511"/>
            <a:ext cx="8183562" cy="418782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i="1" dirty="0" smtClean="0">
                <a:solidFill>
                  <a:srgbClr val="6666FF"/>
                </a:solidFill>
              </a:rPr>
              <a:t>class </a:t>
            </a:r>
            <a:r>
              <a:rPr lang="en-US" b="1" i="1" dirty="0" err="1" smtClean="0">
                <a:solidFill>
                  <a:srgbClr val="6666FF"/>
                </a:solidFill>
              </a:rPr>
              <a:t>HashTable</a:t>
            </a:r>
            <a:r>
              <a:rPr lang="en-US" b="1" i="1" dirty="0" smtClean="0">
                <a:solidFill>
                  <a:srgbClr val="6666FF"/>
                </a:solidFill>
              </a:rPr>
              <a:t>:</a:t>
            </a:r>
          </a:p>
          <a:p>
            <a:pPr>
              <a:buFont typeface="Wingdings 2" pitchFamily="18" charset="2"/>
              <a:buNone/>
            </a:pPr>
            <a:r>
              <a:rPr lang="en-US" b="1" i="1" dirty="0" smtClean="0">
                <a:solidFill>
                  <a:srgbClr val="6666FF"/>
                </a:solidFill>
              </a:rPr>
              <a:t>	def __init__(</a:t>
            </a:r>
            <a:r>
              <a:rPr lang="en-US" b="1" i="1" dirty="0" err="1" smtClean="0">
                <a:solidFill>
                  <a:srgbClr val="6666FF"/>
                </a:solidFill>
              </a:rPr>
              <a:t>self,size</a:t>
            </a:r>
            <a:r>
              <a:rPr lang="en-US" b="1" i="1" dirty="0" smtClean="0">
                <a:solidFill>
                  <a:srgbClr val="6666FF"/>
                </a:solidFill>
              </a:rPr>
              <a:t>):</a:t>
            </a:r>
          </a:p>
          <a:p>
            <a:pPr>
              <a:buFont typeface="Wingdings 2" pitchFamily="18" charset="2"/>
              <a:buNone/>
            </a:pPr>
            <a:r>
              <a:rPr lang="es-ES_tradnl" b="1" i="1" dirty="0" smtClean="0">
                <a:solidFill>
                  <a:srgbClr val="6666FF"/>
                </a:solidFill>
              </a:rPr>
              <a:t>		</a:t>
            </a:r>
            <a:r>
              <a:rPr lang="es-ES_tradnl" b="1" i="1" dirty="0" err="1" smtClean="0">
                <a:solidFill>
                  <a:srgbClr val="6666FF"/>
                </a:solidFill>
              </a:rPr>
              <a:t>self.slots</a:t>
            </a:r>
            <a:r>
              <a:rPr lang="es-ES_tradnl" b="1" i="1" dirty="0" smtClean="0">
                <a:solidFill>
                  <a:srgbClr val="6666FF"/>
                </a:solidFill>
              </a:rPr>
              <a:t> = [</a:t>
            </a:r>
            <a:r>
              <a:rPr lang="es-ES_tradnl" b="1" i="1" dirty="0" err="1" smtClean="0">
                <a:solidFill>
                  <a:srgbClr val="6666FF"/>
                </a:solidFill>
              </a:rPr>
              <a:t>None</a:t>
            </a:r>
            <a:r>
              <a:rPr lang="es-ES_tradnl" b="1" i="1" dirty="0" smtClean="0">
                <a:solidFill>
                  <a:srgbClr val="6666FF"/>
                </a:solidFill>
              </a:rPr>
              <a:t>] * </a:t>
            </a:r>
            <a:r>
              <a:rPr lang="es-ES_tradnl" b="1" i="1" dirty="0" err="1" smtClean="0">
                <a:solidFill>
                  <a:srgbClr val="6666FF"/>
                </a:solidFill>
              </a:rPr>
              <a:t>size</a:t>
            </a:r>
            <a:endParaRPr lang="es-ES_tradnl" b="1" i="1" dirty="0" smtClean="0">
              <a:solidFill>
                <a:srgbClr val="6666FF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s-ES_tradnl" b="1" i="1" dirty="0" smtClean="0">
                <a:solidFill>
                  <a:srgbClr val="6666FF"/>
                </a:solidFill>
              </a:rPr>
              <a:t>		</a:t>
            </a:r>
            <a:r>
              <a:rPr lang="es-ES_tradnl" b="1" i="1" dirty="0" err="1" smtClean="0">
                <a:solidFill>
                  <a:srgbClr val="6666FF"/>
                </a:solidFill>
              </a:rPr>
              <a:t>self.data</a:t>
            </a:r>
            <a:r>
              <a:rPr lang="es-ES_tradnl" b="1" i="1" dirty="0" smtClean="0">
                <a:solidFill>
                  <a:srgbClr val="6666FF"/>
                </a:solidFill>
              </a:rPr>
              <a:t> = [</a:t>
            </a:r>
            <a:r>
              <a:rPr lang="es-ES_tradnl" b="1" i="1" dirty="0" err="1" smtClean="0">
                <a:solidFill>
                  <a:srgbClr val="6666FF"/>
                </a:solidFill>
              </a:rPr>
              <a:t>None</a:t>
            </a:r>
            <a:r>
              <a:rPr lang="es-ES_tradnl" b="1" i="1" dirty="0" smtClean="0">
                <a:solidFill>
                  <a:srgbClr val="6666FF"/>
                </a:solidFill>
              </a:rPr>
              <a:t>] * </a:t>
            </a:r>
            <a:r>
              <a:rPr lang="es-ES_tradnl" b="1" i="1" dirty="0" err="1" smtClean="0">
                <a:solidFill>
                  <a:srgbClr val="6666FF"/>
                </a:solidFill>
              </a:rPr>
              <a:t>size</a:t>
            </a:r>
            <a:endParaRPr lang="es-ES_tradnl" b="1" i="1" dirty="0" smtClean="0">
              <a:solidFill>
                <a:srgbClr val="6666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17411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2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8FE29-15E4-4C48-AF15-9A32E3F05C09}" type="slidenum">
              <a:rPr lang="es-ES_tradnl"/>
              <a:pPr>
                <a:defRPr/>
              </a:pPr>
              <a:t>21</a:t>
            </a:fld>
            <a:endParaRPr lang="es-ES_tradnl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title"/>
          </p:nvPr>
        </p:nvSpPr>
        <p:spPr>
          <a:xfrm>
            <a:off x="500063" y="500063"/>
            <a:ext cx="6500812" cy="642937"/>
          </a:xfrm>
        </p:spPr>
        <p:txBody>
          <a:bodyPr/>
          <a:lstStyle/>
          <a:p>
            <a:pPr>
              <a:defRPr/>
            </a:pPr>
            <a:r>
              <a:rPr lang="en-US" dirty="0"/>
              <a:t>¿Como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tabla</a:t>
            </a:r>
            <a:r>
              <a:rPr lang="en-US" dirty="0"/>
              <a:t> hash?</a:t>
            </a:r>
            <a:endParaRPr lang="es-ES_tradnl" dirty="0"/>
          </a:p>
        </p:txBody>
      </p:sp>
      <p:grpSp>
        <p:nvGrpSpPr>
          <p:cNvPr id="17414" name="Group 8"/>
          <p:cNvGrpSpPr>
            <a:grpSpLocks/>
          </p:cNvGrpSpPr>
          <p:nvPr/>
        </p:nvGrpSpPr>
        <p:grpSpPr bwMode="auto">
          <a:xfrm>
            <a:off x="7002463" y="500063"/>
            <a:ext cx="1712912" cy="1781175"/>
            <a:chOff x="1743" y="981"/>
            <a:chExt cx="2323" cy="2861"/>
          </a:xfrm>
        </p:grpSpPr>
        <p:grpSp>
          <p:nvGrpSpPr>
            <p:cNvPr id="17416" name="Group 9"/>
            <p:cNvGrpSpPr>
              <a:grpSpLocks/>
            </p:cNvGrpSpPr>
            <p:nvPr/>
          </p:nvGrpSpPr>
          <p:grpSpPr bwMode="auto">
            <a:xfrm>
              <a:off x="1743" y="981"/>
              <a:ext cx="2226" cy="2808"/>
              <a:chOff x="1743" y="1126"/>
              <a:chExt cx="2042" cy="2808"/>
            </a:xfrm>
          </p:grpSpPr>
          <p:sp>
            <p:nvSpPr>
              <p:cNvPr id="17418" name="Text Box 10"/>
              <p:cNvSpPr txBox="1">
                <a:spLocks noChangeArrowheads="1"/>
              </p:cNvSpPr>
              <p:nvPr/>
            </p:nvSpPr>
            <p:spPr bwMode="auto">
              <a:xfrm>
                <a:off x="1743" y="1126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índice</a:t>
                </a:r>
              </a:p>
            </p:txBody>
          </p:sp>
          <p:sp>
            <p:nvSpPr>
              <p:cNvPr id="17419" name="Text Box 11"/>
              <p:cNvSpPr txBox="1">
                <a:spLocks noChangeArrowheads="1"/>
              </p:cNvSpPr>
              <p:nvPr/>
            </p:nvSpPr>
            <p:spPr bwMode="auto">
              <a:xfrm>
                <a:off x="2458" y="1126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dato</a:t>
                </a:r>
              </a:p>
            </p:txBody>
          </p:sp>
          <p:sp>
            <p:nvSpPr>
              <p:cNvPr id="17420" name="Text Box 12"/>
              <p:cNvSpPr txBox="1">
                <a:spLocks noChangeArrowheads="1"/>
              </p:cNvSpPr>
              <p:nvPr/>
            </p:nvSpPr>
            <p:spPr bwMode="auto">
              <a:xfrm>
                <a:off x="1743" y="1438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0</a:t>
                </a:r>
              </a:p>
            </p:txBody>
          </p:sp>
          <p:sp>
            <p:nvSpPr>
              <p:cNvPr id="17421" name="Text Box 13"/>
              <p:cNvSpPr txBox="1">
                <a:spLocks noChangeArrowheads="1"/>
              </p:cNvSpPr>
              <p:nvPr/>
            </p:nvSpPr>
            <p:spPr bwMode="auto">
              <a:xfrm>
                <a:off x="2458" y="1438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800" b="1"/>
              </a:p>
            </p:txBody>
          </p:sp>
          <p:sp>
            <p:nvSpPr>
              <p:cNvPr id="17422" name="Text Box 14"/>
              <p:cNvSpPr txBox="1">
                <a:spLocks noChangeArrowheads="1"/>
              </p:cNvSpPr>
              <p:nvPr/>
            </p:nvSpPr>
            <p:spPr bwMode="auto">
              <a:xfrm>
                <a:off x="1743" y="1750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1</a:t>
                </a:r>
              </a:p>
            </p:txBody>
          </p:sp>
          <p:sp>
            <p:nvSpPr>
              <p:cNvPr id="17423" name="Text Box 15"/>
              <p:cNvSpPr txBox="1">
                <a:spLocks noChangeArrowheads="1"/>
              </p:cNvSpPr>
              <p:nvPr/>
            </p:nvSpPr>
            <p:spPr bwMode="auto">
              <a:xfrm>
                <a:off x="2458" y="1750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key2:dato2(h=1)</a:t>
                </a:r>
              </a:p>
            </p:txBody>
          </p:sp>
          <p:sp>
            <p:nvSpPr>
              <p:cNvPr id="17424" name="Text Box 16"/>
              <p:cNvSpPr txBox="1">
                <a:spLocks noChangeArrowheads="1"/>
              </p:cNvSpPr>
              <p:nvPr/>
            </p:nvSpPr>
            <p:spPr bwMode="auto">
              <a:xfrm>
                <a:off x="1743" y="2062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2</a:t>
                </a:r>
              </a:p>
            </p:txBody>
          </p:sp>
          <p:sp>
            <p:nvSpPr>
              <p:cNvPr id="17425" name="Text Box 17"/>
              <p:cNvSpPr txBox="1">
                <a:spLocks noChangeArrowheads="1"/>
              </p:cNvSpPr>
              <p:nvPr/>
            </p:nvSpPr>
            <p:spPr bwMode="auto">
              <a:xfrm>
                <a:off x="2458" y="2062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800" b="1"/>
              </a:p>
            </p:txBody>
          </p:sp>
          <p:sp>
            <p:nvSpPr>
              <p:cNvPr id="17426" name="Text Box 18"/>
              <p:cNvSpPr txBox="1">
                <a:spLocks noChangeArrowheads="1"/>
              </p:cNvSpPr>
              <p:nvPr/>
            </p:nvSpPr>
            <p:spPr bwMode="auto">
              <a:xfrm>
                <a:off x="1743" y="2374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3</a:t>
                </a:r>
              </a:p>
            </p:txBody>
          </p:sp>
          <p:sp>
            <p:nvSpPr>
              <p:cNvPr id="17427" name="Text Box 19"/>
              <p:cNvSpPr txBox="1">
                <a:spLocks noChangeArrowheads="1"/>
              </p:cNvSpPr>
              <p:nvPr/>
            </p:nvSpPr>
            <p:spPr bwMode="auto">
              <a:xfrm>
                <a:off x="1743" y="2686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4</a:t>
                </a:r>
              </a:p>
            </p:txBody>
          </p:sp>
          <p:sp>
            <p:nvSpPr>
              <p:cNvPr id="17428" name="Text Box 20"/>
              <p:cNvSpPr txBox="1">
                <a:spLocks noChangeArrowheads="1"/>
              </p:cNvSpPr>
              <p:nvPr/>
            </p:nvSpPr>
            <p:spPr bwMode="auto">
              <a:xfrm>
                <a:off x="1743" y="2998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5</a:t>
                </a:r>
              </a:p>
            </p:txBody>
          </p:sp>
          <p:sp>
            <p:nvSpPr>
              <p:cNvPr id="17429" name="Text Box 21"/>
              <p:cNvSpPr txBox="1">
                <a:spLocks noChangeArrowheads="1"/>
              </p:cNvSpPr>
              <p:nvPr/>
            </p:nvSpPr>
            <p:spPr bwMode="auto">
              <a:xfrm>
                <a:off x="2458" y="2998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key4:dato4(h=5)</a:t>
                </a:r>
              </a:p>
            </p:txBody>
          </p:sp>
          <p:sp>
            <p:nvSpPr>
              <p:cNvPr id="17430" name="Text Box 22"/>
              <p:cNvSpPr txBox="1">
                <a:spLocks noChangeArrowheads="1"/>
              </p:cNvSpPr>
              <p:nvPr/>
            </p:nvSpPr>
            <p:spPr bwMode="auto">
              <a:xfrm>
                <a:off x="1743" y="3310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...</a:t>
                </a:r>
              </a:p>
            </p:txBody>
          </p:sp>
          <p:sp>
            <p:nvSpPr>
              <p:cNvPr id="17431" name="Text Box 23"/>
              <p:cNvSpPr txBox="1">
                <a:spLocks noChangeArrowheads="1"/>
              </p:cNvSpPr>
              <p:nvPr/>
            </p:nvSpPr>
            <p:spPr bwMode="auto">
              <a:xfrm>
                <a:off x="2458" y="3310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800" b="1"/>
              </a:p>
            </p:txBody>
          </p:sp>
          <p:sp>
            <p:nvSpPr>
              <p:cNvPr id="17432" name="Text Box 24"/>
              <p:cNvSpPr txBox="1">
                <a:spLocks noChangeArrowheads="1"/>
              </p:cNvSpPr>
              <p:nvPr/>
            </p:nvSpPr>
            <p:spPr bwMode="auto">
              <a:xfrm>
                <a:off x="1743" y="3622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n-1</a:t>
                </a:r>
              </a:p>
            </p:txBody>
          </p:sp>
          <p:sp>
            <p:nvSpPr>
              <p:cNvPr id="17433" name="Text Box 25"/>
              <p:cNvSpPr txBox="1">
                <a:spLocks noChangeArrowheads="1"/>
              </p:cNvSpPr>
              <p:nvPr/>
            </p:nvSpPr>
            <p:spPr bwMode="auto">
              <a:xfrm>
                <a:off x="2458" y="3622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800" b="1"/>
              </a:p>
            </p:txBody>
          </p:sp>
          <p:sp>
            <p:nvSpPr>
              <p:cNvPr id="17434" name="Text Box 26"/>
              <p:cNvSpPr txBox="1">
                <a:spLocks noChangeArrowheads="1"/>
              </p:cNvSpPr>
              <p:nvPr/>
            </p:nvSpPr>
            <p:spPr bwMode="auto">
              <a:xfrm>
                <a:off x="2458" y="2374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key1:dato1(h=3)</a:t>
                </a:r>
              </a:p>
            </p:txBody>
          </p:sp>
          <p:sp>
            <p:nvSpPr>
              <p:cNvPr id="17435" name="Text Box 27"/>
              <p:cNvSpPr txBox="1">
                <a:spLocks noChangeArrowheads="1"/>
              </p:cNvSpPr>
              <p:nvPr/>
            </p:nvSpPr>
            <p:spPr bwMode="auto">
              <a:xfrm>
                <a:off x="2458" y="2686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key3:dato3(h=4)</a:t>
                </a:r>
              </a:p>
            </p:txBody>
          </p:sp>
        </p:grpSp>
        <p:sp>
          <p:nvSpPr>
            <p:cNvPr id="17417" name="Rectangle 28"/>
            <p:cNvSpPr>
              <a:spLocks noChangeArrowheads="1"/>
            </p:cNvSpPr>
            <p:nvPr/>
          </p:nvSpPr>
          <p:spPr bwMode="auto">
            <a:xfrm>
              <a:off x="2471" y="3498"/>
              <a:ext cx="1595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 sz="800" b="1"/>
                <a:t>key5:dato5(h=3)</a:t>
              </a:r>
            </a:p>
          </p:txBody>
        </p:sp>
      </p:grpSp>
      <p:sp>
        <p:nvSpPr>
          <p:cNvPr id="17415" name="28 Marcador de contenido"/>
          <p:cNvSpPr>
            <a:spLocks noGrp="1"/>
          </p:cNvSpPr>
          <p:nvPr>
            <p:ph idx="1"/>
          </p:nvPr>
        </p:nvSpPr>
        <p:spPr>
          <a:xfrm>
            <a:off x="285750" y="1143000"/>
            <a:ext cx="8183563" cy="418782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s-ES_tradnl" b="1" i="1" smtClean="0">
                <a:solidFill>
                  <a:srgbClr val="6666FF"/>
                </a:solidFill>
              </a:rPr>
              <a:t>def store(self,item,data):</a:t>
            </a:r>
          </a:p>
          <a:p>
            <a:pPr>
              <a:buFont typeface="Wingdings 2" pitchFamily="18" charset="2"/>
              <a:buNone/>
            </a:pPr>
            <a:r>
              <a:rPr lang="es-ES_tradnl" b="1" i="1" smtClean="0">
                <a:solidFill>
                  <a:srgbClr val="6666FF"/>
                </a:solidFill>
              </a:rPr>
              <a:t>    hashvalue = self.hashfunction(item,len(self.slots))</a:t>
            </a:r>
          </a:p>
          <a:p>
            <a:pPr>
              <a:buFont typeface="Wingdings 2" pitchFamily="18" charset="2"/>
              <a:buNone/>
            </a:pPr>
            <a:r>
              <a:rPr lang="en-US" b="1" i="1" smtClean="0">
                <a:solidFill>
                  <a:srgbClr val="6666FF"/>
                </a:solidFill>
              </a:rPr>
              <a:t>    if self.slots[hashvalue] == None:</a:t>
            </a:r>
          </a:p>
          <a:p>
            <a:pPr>
              <a:buFont typeface="Wingdings 2" pitchFamily="18" charset="2"/>
              <a:buNone/>
            </a:pPr>
            <a:r>
              <a:rPr lang="es-ES_tradnl" b="1" i="1" smtClean="0">
                <a:solidFill>
                  <a:srgbClr val="6666FF"/>
                </a:solidFill>
              </a:rPr>
              <a:t>		self.slots[hashvalue] = item</a:t>
            </a:r>
          </a:p>
          <a:p>
            <a:pPr>
              <a:buFont typeface="Wingdings 2" pitchFamily="18" charset="2"/>
              <a:buNone/>
            </a:pPr>
            <a:r>
              <a:rPr lang="es-ES_tradnl" b="1" i="1" smtClean="0">
                <a:solidFill>
                  <a:srgbClr val="6666FF"/>
                </a:solidFill>
              </a:rPr>
              <a:t>		self.data[hashvalue] = data</a:t>
            </a:r>
          </a:p>
          <a:p>
            <a:pPr>
              <a:buFont typeface="Wingdings 2" pitchFamily="18" charset="2"/>
              <a:buNone/>
            </a:pPr>
            <a:r>
              <a:rPr lang="pt-BR" b="1" i="1" smtClean="0">
                <a:solidFill>
                  <a:srgbClr val="6666FF"/>
                </a:solidFill>
              </a:rPr>
              <a:t>	else :</a:t>
            </a:r>
          </a:p>
          <a:p>
            <a:pPr>
              <a:buFont typeface="Wingdings 2" pitchFamily="18" charset="2"/>
              <a:buNone/>
            </a:pPr>
            <a:r>
              <a:rPr lang="pt-BR" b="1" i="1" smtClean="0">
                <a:solidFill>
                  <a:srgbClr val="6666FF"/>
                </a:solidFill>
              </a:rPr>
              <a:t>		</a:t>
            </a:r>
            <a:r>
              <a:rPr lang="es-ES_tradnl" b="1" i="1" smtClean="0">
                <a:solidFill>
                  <a:srgbClr val="6666FF"/>
                </a:solidFill>
              </a:rPr>
              <a:t>nextslot = self.rehash(hashvalue,len(self.slots))</a:t>
            </a:r>
          </a:p>
          <a:p>
            <a:pPr>
              <a:buFont typeface="Wingdings 2" pitchFamily="18" charset="2"/>
              <a:buNone/>
            </a:pPr>
            <a:r>
              <a:rPr lang="en-US" b="1" i="1" smtClean="0">
                <a:solidFill>
                  <a:srgbClr val="6666FF"/>
                </a:solidFill>
              </a:rPr>
              <a:t>		while self.slots[nextslot] != None:</a:t>
            </a:r>
          </a:p>
          <a:p>
            <a:pPr>
              <a:buFont typeface="Wingdings 2" pitchFamily="18" charset="2"/>
              <a:buNone/>
            </a:pPr>
            <a:r>
              <a:rPr lang="es-ES_tradnl" b="1" i="1" smtClean="0">
                <a:solidFill>
                  <a:srgbClr val="6666FF"/>
                </a:solidFill>
              </a:rPr>
              <a:t>			nextslot = self.rehash(nextslot,len(self.slots))</a:t>
            </a:r>
          </a:p>
          <a:p>
            <a:pPr>
              <a:buFont typeface="Wingdings 2" pitchFamily="18" charset="2"/>
              <a:buNone/>
            </a:pPr>
            <a:r>
              <a:rPr lang="es-ES_tradnl" b="1" i="1" smtClean="0">
                <a:solidFill>
                  <a:srgbClr val="6666FF"/>
                </a:solidFill>
              </a:rPr>
              <a:t>		self.slots[nextslot]=item</a:t>
            </a:r>
          </a:p>
          <a:p>
            <a:pPr>
              <a:buFont typeface="Wingdings 2" pitchFamily="18" charset="2"/>
              <a:buNone/>
            </a:pPr>
            <a:r>
              <a:rPr lang="es-ES_tradnl" b="1" i="1" smtClean="0">
                <a:solidFill>
                  <a:srgbClr val="6666FF"/>
                </a:solidFill>
              </a:rPr>
              <a:t>		self.data[nextslot]=data</a:t>
            </a:r>
          </a:p>
          <a:p>
            <a:pPr>
              <a:buFont typeface="Wingdings 2" pitchFamily="18" charset="2"/>
              <a:buNone/>
            </a:pPr>
            <a:endParaRPr lang="es-ES_tradnl" b="1" i="1" smtClean="0">
              <a:solidFill>
                <a:srgbClr val="6666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18435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2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948D5-1D28-4859-ABC5-9E28F1CCA6EB}" type="slidenum">
              <a:rPr lang="es-ES_tradnl"/>
              <a:pPr>
                <a:defRPr/>
              </a:pPr>
              <a:t>22</a:t>
            </a:fld>
            <a:endParaRPr lang="es-ES_tradnl"/>
          </a:p>
        </p:txBody>
      </p:sp>
      <p:sp>
        <p:nvSpPr>
          <p:cNvPr id="345094" name="Rectangle 6"/>
          <p:cNvSpPr>
            <a:spLocks noGrp="1" noChangeArrowheads="1"/>
          </p:cNvSpPr>
          <p:nvPr>
            <p:ph type="title"/>
          </p:nvPr>
        </p:nvSpPr>
        <p:spPr>
          <a:xfrm>
            <a:off x="433388" y="428625"/>
            <a:ext cx="56388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¿Como </a:t>
            </a:r>
            <a:r>
              <a:rPr lang="en-US" sz="3600" dirty="0" err="1"/>
              <a:t>implementar</a:t>
            </a:r>
            <a:r>
              <a:rPr lang="en-US" sz="3600" dirty="0"/>
              <a:t> </a:t>
            </a:r>
            <a:r>
              <a:rPr lang="en-US" sz="3600" dirty="0" err="1"/>
              <a:t>una</a:t>
            </a:r>
            <a:r>
              <a:rPr lang="en-US" sz="3600" dirty="0"/>
              <a:t> </a:t>
            </a:r>
            <a:r>
              <a:rPr lang="en-US" sz="3600" dirty="0" err="1"/>
              <a:t>tabla</a:t>
            </a:r>
            <a:r>
              <a:rPr lang="en-US" sz="3600" dirty="0"/>
              <a:t> hash?</a:t>
            </a:r>
            <a:endParaRPr lang="es-ES_tradnl" sz="3600" dirty="0"/>
          </a:p>
        </p:txBody>
      </p:sp>
      <p:grpSp>
        <p:nvGrpSpPr>
          <p:cNvPr id="18438" name="Group 9"/>
          <p:cNvGrpSpPr>
            <a:grpSpLocks/>
          </p:cNvGrpSpPr>
          <p:nvPr/>
        </p:nvGrpSpPr>
        <p:grpSpPr bwMode="auto">
          <a:xfrm>
            <a:off x="6929438" y="500063"/>
            <a:ext cx="1712912" cy="1781175"/>
            <a:chOff x="1743" y="981"/>
            <a:chExt cx="2323" cy="2861"/>
          </a:xfrm>
        </p:grpSpPr>
        <p:grpSp>
          <p:nvGrpSpPr>
            <p:cNvPr id="18440" name="Group 10"/>
            <p:cNvGrpSpPr>
              <a:grpSpLocks/>
            </p:cNvGrpSpPr>
            <p:nvPr/>
          </p:nvGrpSpPr>
          <p:grpSpPr bwMode="auto">
            <a:xfrm>
              <a:off x="1743" y="981"/>
              <a:ext cx="2226" cy="2808"/>
              <a:chOff x="1743" y="1126"/>
              <a:chExt cx="2042" cy="2808"/>
            </a:xfrm>
          </p:grpSpPr>
          <p:sp>
            <p:nvSpPr>
              <p:cNvPr id="18442" name="Text Box 11"/>
              <p:cNvSpPr txBox="1">
                <a:spLocks noChangeArrowheads="1"/>
              </p:cNvSpPr>
              <p:nvPr/>
            </p:nvSpPr>
            <p:spPr bwMode="auto">
              <a:xfrm>
                <a:off x="1743" y="1126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índice</a:t>
                </a:r>
              </a:p>
            </p:txBody>
          </p:sp>
          <p:sp>
            <p:nvSpPr>
              <p:cNvPr id="18443" name="Text Box 12"/>
              <p:cNvSpPr txBox="1">
                <a:spLocks noChangeArrowheads="1"/>
              </p:cNvSpPr>
              <p:nvPr/>
            </p:nvSpPr>
            <p:spPr bwMode="auto">
              <a:xfrm>
                <a:off x="2458" y="1126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dato</a:t>
                </a:r>
              </a:p>
            </p:txBody>
          </p:sp>
          <p:sp>
            <p:nvSpPr>
              <p:cNvPr id="18444" name="Text Box 13"/>
              <p:cNvSpPr txBox="1">
                <a:spLocks noChangeArrowheads="1"/>
              </p:cNvSpPr>
              <p:nvPr/>
            </p:nvSpPr>
            <p:spPr bwMode="auto">
              <a:xfrm>
                <a:off x="1743" y="1438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0</a:t>
                </a:r>
              </a:p>
            </p:txBody>
          </p:sp>
          <p:sp>
            <p:nvSpPr>
              <p:cNvPr id="18445" name="Text Box 14"/>
              <p:cNvSpPr txBox="1">
                <a:spLocks noChangeArrowheads="1"/>
              </p:cNvSpPr>
              <p:nvPr/>
            </p:nvSpPr>
            <p:spPr bwMode="auto">
              <a:xfrm>
                <a:off x="2458" y="1438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800" b="1"/>
              </a:p>
            </p:txBody>
          </p:sp>
          <p:sp>
            <p:nvSpPr>
              <p:cNvPr id="18446" name="Text Box 15"/>
              <p:cNvSpPr txBox="1">
                <a:spLocks noChangeArrowheads="1"/>
              </p:cNvSpPr>
              <p:nvPr/>
            </p:nvSpPr>
            <p:spPr bwMode="auto">
              <a:xfrm>
                <a:off x="1743" y="1750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1</a:t>
                </a:r>
              </a:p>
            </p:txBody>
          </p:sp>
          <p:sp>
            <p:nvSpPr>
              <p:cNvPr id="18447" name="Text Box 16"/>
              <p:cNvSpPr txBox="1">
                <a:spLocks noChangeArrowheads="1"/>
              </p:cNvSpPr>
              <p:nvPr/>
            </p:nvSpPr>
            <p:spPr bwMode="auto">
              <a:xfrm>
                <a:off x="2458" y="1750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key2:dato2(h=1)</a:t>
                </a:r>
              </a:p>
            </p:txBody>
          </p:sp>
          <p:sp>
            <p:nvSpPr>
              <p:cNvPr id="18448" name="Text Box 17"/>
              <p:cNvSpPr txBox="1">
                <a:spLocks noChangeArrowheads="1"/>
              </p:cNvSpPr>
              <p:nvPr/>
            </p:nvSpPr>
            <p:spPr bwMode="auto">
              <a:xfrm>
                <a:off x="1743" y="2062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2</a:t>
                </a:r>
              </a:p>
            </p:txBody>
          </p:sp>
          <p:sp>
            <p:nvSpPr>
              <p:cNvPr id="18449" name="Text Box 18"/>
              <p:cNvSpPr txBox="1">
                <a:spLocks noChangeArrowheads="1"/>
              </p:cNvSpPr>
              <p:nvPr/>
            </p:nvSpPr>
            <p:spPr bwMode="auto">
              <a:xfrm>
                <a:off x="2458" y="2062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800" b="1"/>
              </a:p>
            </p:txBody>
          </p:sp>
          <p:sp>
            <p:nvSpPr>
              <p:cNvPr id="18450" name="Text Box 19"/>
              <p:cNvSpPr txBox="1">
                <a:spLocks noChangeArrowheads="1"/>
              </p:cNvSpPr>
              <p:nvPr/>
            </p:nvSpPr>
            <p:spPr bwMode="auto">
              <a:xfrm>
                <a:off x="1743" y="2374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3</a:t>
                </a:r>
              </a:p>
            </p:txBody>
          </p:sp>
          <p:sp>
            <p:nvSpPr>
              <p:cNvPr id="18451" name="Text Box 20"/>
              <p:cNvSpPr txBox="1">
                <a:spLocks noChangeArrowheads="1"/>
              </p:cNvSpPr>
              <p:nvPr/>
            </p:nvSpPr>
            <p:spPr bwMode="auto">
              <a:xfrm>
                <a:off x="1743" y="2686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4</a:t>
                </a:r>
              </a:p>
            </p:txBody>
          </p:sp>
          <p:sp>
            <p:nvSpPr>
              <p:cNvPr id="18452" name="Text Box 21"/>
              <p:cNvSpPr txBox="1">
                <a:spLocks noChangeArrowheads="1"/>
              </p:cNvSpPr>
              <p:nvPr/>
            </p:nvSpPr>
            <p:spPr bwMode="auto">
              <a:xfrm>
                <a:off x="1743" y="2998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5</a:t>
                </a:r>
              </a:p>
            </p:txBody>
          </p:sp>
          <p:sp>
            <p:nvSpPr>
              <p:cNvPr id="18453" name="Text Box 22"/>
              <p:cNvSpPr txBox="1">
                <a:spLocks noChangeArrowheads="1"/>
              </p:cNvSpPr>
              <p:nvPr/>
            </p:nvSpPr>
            <p:spPr bwMode="auto">
              <a:xfrm>
                <a:off x="2458" y="2998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key4:dato4(h=5)</a:t>
                </a:r>
              </a:p>
            </p:txBody>
          </p:sp>
          <p:sp>
            <p:nvSpPr>
              <p:cNvPr id="18454" name="Text Box 23"/>
              <p:cNvSpPr txBox="1">
                <a:spLocks noChangeArrowheads="1"/>
              </p:cNvSpPr>
              <p:nvPr/>
            </p:nvSpPr>
            <p:spPr bwMode="auto">
              <a:xfrm>
                <a:off x="1743" y="3310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...</a:t>
                </a:r>
              </a:p>
            </p:txBody>
          </p:sp>
          <p:sp>
            <p:nvSpPr>
              <p:cNvPr id="18455" name="Text Box 24"/>
              <p:cNvSpPr txBox="1">
                <a:spLocks noChangeArrowheads="1"/>
              </p:cNvSpPr>
              <p:nvPr/>
            </p:nvSpPr>
            <p:spPr bwMode="auto">
              <a:xfrm>
                <a:off x="2458" y="3310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800" b="1"/>
              </a:p>
            </p:txBody>
          </p:sp>
          <p:sp>
            <p:nvSpPr>
              <p:cNvPr id="18456" name="Text Box 25"/>
              <p:cNvSpPr txBox="1">
                <a:spLocks noChangeArrowheads="1"/>
              </p:cNvSpPr>
              <p:nvPr/>
            </p:nvSpPr>
            <p:spPr bwMode="auto">
              <a:xfrm>
                <a:off x="1743" y="3622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n-1</a:t>
                </a:r>
              </a:p>
            </p:txBody>
          </p:sp>
          <p:sp>
            <p:nvSpPr>
              <p:cNvPr id="18457" name="Text Box 26"/>
              <p:cNvSpPr txBox="1">
                <a:spLocks noChangeArrowheads="1"/>
              </p:cNvSpPr>
              <p:nvPr/>
            </p:nvSpPr>
            <p:spPr bwMode="auto">
              <a:xfrm>
                <a:off x="2458" y="3622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800" b="1"/>
              </a:p>
            </p:txBody>
          </p:sp>
          <p:sp>
            <p:nvSpPr>
              <p:cNvPr id="18458" name="Text Box 27"/>
              <p:cNvSpPr txBox="1">
                <a:spLocks noChangeArrowheads="1"/>
              </p:cNvSpPr>
              <p:nvPr/>
            </p:nvSpPr>
            <p:spPr bwMode="auto">
              <a:xfrm>
                <a:off x="2458" y="2374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key1:dato1(h=3)</a:t>
                </a:r>
              </a:p>
            </p:txBody>
          </p:sp>
          <p:sp>
            <p:nvSpPr>
              <p:cNvPr id="18459" name="Text Box 28"/>
              <p:cNvSpPr txBox="1">
                <a:spLocks noChangeArrowheads="1"/>
              </p:cNvSpPr>
              <p:nvPr/>
            </p:nvSpPr>
            <p:spPr bwMode="auto">
              <a:xfrm>
                <a:off x="2458" y="2686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key3:dato3(h=4)</a:t>
                </a:r>
              </a:p>
            </p:txBody>
          </p:sp>
        </p:grpSp>
        <p:sp>
          <p:nvSpPr>
            <p:cNvPr id="18441" name="Rectangle 29"/>
            <p:cNvSpPr>
              <a:spLocks noChangeArrowheads="1"/>
            </p:cNvSpPr>
            <p:nvPr/>
          </p:nvSpPr>
          <p:spPr bwMode="auto">
            <a:xfrm>
              <a:off x="2471" y="3498"/>
              <a:ext cx="1595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 sz="800" b="1"/>
                <a:t>key5:dato5(h=3)</a:t>
              </a:r>
            </a:p>
          </p:txBody>
        </p:sp>
      </p:grpSp>
      <p:sp>
        <p:nvSpPr>
          <p:cNvPr id="18439" name="28 Marcador de contenido"/>
          <p:cNvSpPr>
            <a:spLocks noGrp="1"/>
          </p:cNvSpPr>
          <p:nvPr>
            <p:ph idx="1"/>
          </p:nvPr>
        </p:nvSpPr>
        <p:spPr>
          <a:xfrm>
            <a:off x="500063" y="1428750"/>
            <a:ext cx="8183562" cy="418782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s-ES_tradnl" b="1" i="1" dirty="0" err="1" smtClean="0">
                <a:solidFill>
                  <a:srgbClr val="6666FF"/>
                </a:solidFill>
              </a:rPr>
              <a:t>def</a:t>
            </a:r>
            <a:r>
              <a:rPr lang="es-ES_tradnl" b="1" i="1" dirty="0" smtClean="0">
                <a:solidFill>
                  <a:srgbClr val="6666FF"/>
                </a:solidFill>
              </a:rPr>
              <a:t> </a:t>
            </a:r>
            <a:r>
              <a:rPr lang="es-ES_tradnl" b="1" i="1" dirty="0" err="1" smtClean="0">
                <a:solidFill>
                  <a:srgbClr val="6666FF"/>
                </a:solidFill>
              </a:rPr>
              <a:t>hashfunction</a:t>
            </a:r>
            <a:r>
              <a:rPr lang="es-ES_tradnl" b="1" i="1" dirty="0" smtClean="0">
                <a:solidFill>
                  <a:srgbClr val="6666FF"/>
                </a:solidFill>
              </a:rPr>
              <a:t>(</a:t>
            </a:r>
            <a:r>
              <a:rPr lang="es-ES_tradnl" b="1" i="1" dirty="0" err="1" smtClean="0">
                <a:solidFill>
                  <a:srgbClr val="6666FF"/>
                </a:solidFill>
              </a:rPr>
              <a:t>self,item,size</a:t>
            </a:r>
            <a:r>
              <a:rPr lang="es-ES_tradnl" b="1" i="1" dirty="0" smtClean="0">
                <a:solidFill>
                  <a:srgbClr val="6666FF"/>
                </a:solidFill>
              </a:rPr>
              <a:t>):</a:t>
            </a:r>
          </a:p>
          <a:p>
            <a:pPr>
              <a:buFont typeface="Wingdings 2" pitchFamily="18" charset="2"/>
              <a:buNone/>
            </a:pPr>
            <a:r>
              <a:rPr lang="es-ES_tradnl" b="1" i="1" dirty="0" smtClean="0">
                <a:solidFill>
                  <a:srgbClr val="6666FF"/>
                </a:solidFill>
              </a:rPr>
              <a:t>		</a:t>
            </a:r>
            <a:r>
              <a:rPr lang="es-ES_tradnl" b="1" i="1" dirty="0" err="1" smtClean="0">
                <a:solidFill>
                  <a:srgbClr val="6666FF"/>
                </a:solidFill>
              </a:rPr>
              <a:t>return</a:t>
            </a:r>
            <a:r>
              <a:rPr lang="es-ES_tradnl" b="1" i="1" dirty="0" smtClean="0">
                <a:solidFill>
                  <a:srgbClr val="6666FF"/>
                </a:solidFill>
              </a:rPr>
              <a:t> </a:t>
            </a:r>
            <a:r>
              <a:rPr lang="es-ES_tradnl" b="1" i="1" dirty="0" err="1" smtClean="0">
                <a:solidFill>
                  <a:srgbClr val="6666FF"/>
                </a:solidFill>
              </a:rPr>
              <a:t>item%size</a:t>
            </a:r>
            <a:endParaRPr lang="es-ES_tradnl" b="1" i="1" dirty="0" smtClean="0">
              <a:solidFill>
                <a:srgbClr val="6666FF"/>
              </a:solidFill>
            </a:endParaRPr>
          </a:p>
          <a:p>
            <a:pPr>
              <a:buFont typeface="Wingdings 2" pitchFamily="18" charset="2"/>
              <a:buNone/>
            </a:pPr>
            <a:endParaRPr lang="es-ES_tradnl" b="1" i="1" dirty="0" smtClean="0">
              <a:solidFill>
                <a:srgbClr val="6666FF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s-ES_tradnl" b="1" i="1" dirty="0" err="1" smtClean="0">
                <a:solidFill>
                  <a:srgbClr val="6666FF"/>
                </a:solidFill>
              </a:rPr>
              <a:t>def</a:t>
            </a:r>
            <a:r>
              <a:rPr lang="es-ES_tradnl" b="1" i="1" dirty="0" smtClean="0">
                <a:solidFill>
                  <a:srgbClr val="6666FF"/>
                </a:solidFill>
              </a:rPr>
              <a:t> </a:t>
            </a:r>
            <a:r>
              <a:rPr lang="es-ES_tradnl" b="1" i="1" dirty="0" err="1" smtClean="0">
                <a:solidFill>
                  <a:srgbClr val="6666FF"/>
                </a:solidFill>
              </a:rPr>
              <a:t>rehash</a:t>
            </a:r>
            <a:r>
              <a:rPr lang="es-ES_tradnl" b="1" i="1" dirty="0" smtClean="0">
                <a:solidFill>
                  <a:srgbClr val="6666FF"/>
                </a:solidFill>
              </a:rPr>
              <a:t>(</a:t>
            </a:r>
            <a:r>
              <a:rPr lang="es-ES_tradnl" b="1" i="1" dirty="0" err="1" smtClean="0">
                <a:solidFill>
                  <a:srgbClr val="6666FF"/>
                </a:solidFill>
              </a:rPr>
              <a:t>self,oldhash,size</a:t>
            </a:r>
            <a:r>
              <a:rPr lang="es-ES_tradnl" b="1" i="1" dirty="0" smtClean="0">
                <a:solidFill>
                  <a:srgbClr val="6666FF"/>
                </a:solidFill>
              </a:rPr>
              <a:t>):</a:t>
            </a:r>
          </a:p>
          <a:p>
            <a:pPr>
              <a:buFont typeface="Wingdings 2" pitchFamily="18" charset="2"/>
              <a:buNone/>
            </a:pPr>
            <a:r>
              <a:rPr lang="en-US" b="1" i="1" dirty="0" smtClean="0">
                <a:solidFill>
                  <a:srgbClr val="6666FF"/>
                </a:solidFill>
              </a:rPr>
              <a:t>		return (oldhash+1)%size</a:t>
            </a:r>
          </a:p>
          <a:p>
            <a:pPr>
              <a:buFont typeface="Wingdings 2" pitchFamily="18" charset="2"/>
              <a:buNone/>
            </a:pPr>
            <a:endParaRPr lang="en-US" b="1" i="1" dirty="0" smtClean="0">
              <a:solidFill>
                <a:srgbClr val="6666FF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b="1" i="1" dirty="0" smtClean="0">
                <a:solidFill>
                  <a:srgbClr val="6666FF"/>
                </a:solidFill>
              </a:rPr>
              <a:t>def __</a:t>
            </a:r>
            <a:r>
              <a:rPr lang="en-US" b="1" i="1" dirty="0" err="1" smtClean="0">
                <a:solidFill>
                  <a:srgbClr val="6666FF"/>
                </a:solidFill>
              </a:rPr>
              <a:t>getitem</a:t>
            </a:r>
            <a:r>
              <a:rPr lang="en-US" b="1" i="1" dirty="0" smtClean="0">
                <a:solidFill>
                  <a:srgbClr val="6666FF"/>
                </a:solidFill>
              </a:rPr>
              <a:t>__(</a:t>
            </a:r>
            <a:r>
              <a:rPr lang="en-US" b="1" i="1" dirty="0" err="1" smtClean="0">
                <a:solidFill>
                  <a:srgbClr val="6666FF"/>
                </a:solidFill>
              </a:rPr>
              <a:t>self,item</a:t>
            </a:r>
            <a:r>
              <a:rPr lang="en-US" b="1" i="1" dirty="0" smtClean="0">
                <a:solidFill>
                  <a:srgbClr val="6666FF"/>
                </a:solidFill>
              </a:rPr>
              <a:t>):</a:t>
            </a:r>
          </a:p>
          <a:p>
            <a:pPr>
              <a:buFont typeface="Wingdings 2" pitchFamily="18" charset="2"/>
              <a:buNone/>
            </a:pPr>
            <a:r>
              <a:rPr lang="en-US" b="1" i="1" dirty="0" smtClean="0">
                <a:solidFill>
                  <a:srgbClr val="6666FF"/>
                </a:solidFill>
              </a:rPr>
              <a:t>	return </a:t>
            </a:r>
            <a:r>
              <a:rPr lang="en-US" b="1" i="1" dirty="0" err="1" smtClean="0">
                <a:solidFill>
                  <a:srgbClr val="6666FF"/>
                </a:solidFill>
              </a:rPr>
              <a:t>self.search</a:t>
            </a:r>
            <a:r>
              <a:rPr lang="en-US" b="1" i="1" dirty="0" smtClean="0">
                <a:solidFill>
                  <a:srgbClr val="6666FF"/>
                </a:solidFill>
              </a:rPr>
              <a:t>(</a:t>
            </a:r>
            <a:r>
              <a:rPr lang="en-US" b="1" i="1" dirty="0" err="1" smtClean="0">
                <a:solidFill>
                  <a:srgbClr val="6666FF"/>
                </a:solidFill>
              </a:rPr>
              <a:t>item,data</a:t>
            </a:r>
            <a:r>
              <a:rPr lang="en-US" b="1" i="1" dirty="0" smtClean="0">
                <a:solidFill>
                  <a:srgbClr val="6666FF"/>
                </a:solidFill>
              </a:rPr>
              <a:t>)</a:t>
            </a:r>
          </a:p>
          <a:p>
            <a:pPr>
              <a:buFont typeface="Wingdings 2" pitchFamily="18" charset="2"/>
              <a:buNone/>
            </a:pPr>
            <a:endParaRPr lang="en-US" b="1" i="1" dirty="0" smtClean="0">
              <a:solidFill>
                <a:srgbClr val="6666FF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b="1" i="1" dirty="0" smtClean="0">
                <a:solidFill>
                  <a:srgbClr val="6666FF"/>
                </a:solidFill>
              </a:rPr>
              <a:t>def __</a:t>
            </a:r>
            <a:r>
              <a:rPr lang="en-US" b="1" i="1" dirty="0" err="1" smtClean="0">
                <a:solidFill>
                  <a:srgbClr val="6666FF"/>
                </a:solidFill>
              </a:rPr>
              <a:t>setitem</a:t>
            </a:r>
            <a:r>
              <a:rPr lang="en-US" b="1" i="1" dirty="0" smtClean="0">
                <a:solidFill>
                  <a:srgbClr val="6666FF"/>
                </a:solidFill>
              </a:rPr>
              <a:t>__(</a:t>
            </a:r>
            <a:r>
              <a:rPr lang="en-US" b="1" i="1" dirty="0" err="1" smtClean="0">
                <a:solidFill>
                  <a:srgbClr val="6666FF"/>
                </a:solidFill>
              </a:rPr>
              <a:t>self,item,data</a:t>
            </a:r>
            <a:r>
              <a:rPr lang="en-US" b="1" i="1" dirty="0" smtClean="0">
                <a:solidFill>
                  <a:srgbClr val="6666FF"/>
                </a:solidFill>
              </a:rPr>
              <a:t>):</a:t>
            </a:r>
          </a:p>
          <a:p>
            <a:pPr>
              <a:buFont typeface="Wingdings 2" pitchFamily="18" charset="2"/>
              <a:buNone/>
            </a:pPr>
            <a:r>
              <a:rPr lang="en-US" b="1" i="1" dirty="0" smtClean="0">
                <a:solidFill>
                  <a:srgbClr val="6666FF"/>
                </a:solidFill>
              </a:rPr>
              <a:t>	</a:t>
            </a:r>
            <a:r>
              <a:rPr lang="en-US" b="1" i="1" dirty="0" err="1" smtClean="0">
                <a:solidFill>
                  <a:srgbClr val="6666FF"/>
                </a:solidFill>
              </a:rPr>
              <a:t>self.store</a:t>
            </a:r>
            <a:r>
              <a:rPr lang="en-US" b="1" i="1" dirty="0" smtClean="0">
                <a:solidFill>
                  <a:srgbClr val="6666FF"/>
                </a:solidFill>
              </a:rPr>
              <a:t>(</a:t>
            </a:r>
            <a:r>
              <a:rPr lang="en-US" b="1" i="1" dirty="0" err="1" smtClean="0">
                <a:solidFill>
                  <a:srgbClr val="6666FF"/>
                </a:solidFill>
              </a:rPr>
              <a:t>item,data</a:t>
            </a:r>
            <a:r>
              <a:rPr lang="en-US" b="1" i="1" dirty="0" smtClean="0">
                <a:solidFill>
                  <a:srgbClr val="6666FF"/>
                </a:solidFill>
              </a:rPr>
              <a:t>)</a:t>
            </a:r>
          </a:p>
          <a:p>
            <a:pPr>
              <a:buFont typeface="Wingdings 2" pitchFamily="18" charset="2"/>
              <a:buNone/>
            </a:pPr>
            <a:endParaRPr lang="es-ES_tradnl" b="1" i="1" dirty="0" smtClean="0">
              <a:solidFill>
                <a:srgbClr val="6666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19459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2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8FE500-F8E2-47E5-BBC7-36CDFB40573D}" type="slidenum">
              <a:rPr lang="es-ES_tradnl"/>
              <a:pPr>
                <a:defRPr/>
              </a:pPr>
              <a:t>23</a:t>
            </a:fld>
            <a:endParaRPr lang="es-ES_tradnl"/>
          </a:p>
        </p:txBody>
      </p:sp>
      <p:sp>
        <p:nvSpPr>
          <p:cNvPr id="345094" name="Rectangle 6"/>
          <p:cNvSpPr>
            <a:spLocks noGrp="1" noChangeArrowheads="1"/>
          </p:cNvSpPr>
          <p:nvPr>
            <p:ph type="title"/>
          </p:nvPr>
        </p:nvSpPr>
        <p:spPr>
          <a:xfrm>
            <a:off x="433388" y="428625"/>
            <a:ext cx="56388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¿Como </a:t>
            </a:r>
            <a:r>
              <a:rPr lang="en-US" sz="3600" dirty="0" err="1"/>
              <a:t>implementar</a:t>
            </a:r>
            <a:r>
              <a:rPr lang="en-US" sz="3600" dirty="0"/>
              <a:t> </a:t>
            </a:r>
            <a:r>
              <a:rPr lang="en-US" sz="3600" dirty="0" err="1"/>
              <a:t>una</a:t>
            </a:r>
            <a:r>
              <a:rPr lang="en-US" sz="3600" dirty="0"/>
              <a:t> </a:t>
            </a:r>
            <a:r>
              <a:rPr lang="en-US" sz="3600" dirty="0" err="1"/>
              <a:t>tabla</a:t>
            </a:r>
            <a:r>
              <a:rPr lang="en-US" sz="3600" dirty="0"/>
              <a:t> hash?</a:t>
            </a:r>
            <a:endParaRPr lang="es-ES_tradnl" sz="3600" dirty="0"/>
          </a:p>
        </p:txBody>
      </p:sp>
      <p:grpSp>
        <p:nvGrpSpPr>
          <p:cNvPr id="19462" name="Group 9"/>
          <p:cNvGrpSpPr>
            <a:grpSpLocks/>
          </p:cNvGrpSpPr>
          <p:nvPr/>
        </p:nvGrpSpPr>
        <p:grpSpPr bwMode="auto">
          <a:xfrm>
            <a:off x="6929438" y="500063"/>
            <a:ext cx="1712912" cy="1781175"/>
            <a:chOff x="1743" y="981"/>
            <a:chExt cx="2323" cy="2861"/>
          </a:xfrm>
        </p:grpSpPr>
        <p:grpSp>
          <p:nvGrpSpPr>
            <p:cNvPr id="19464" name="Group 10"/>
            <p:cNvGrpSpPr>
              <a:grpSpLocks/>
            </p:cNvGrpSpPr>
            <p:nvPr/>
          </p:nvGrpSpPr>
          <p:grpSpPr bwMode="auto">
            <a:xfrm>
              <a:off x="1743" y="981"/>
              <a:ext cx="2226" cy="2808"/>
              <a:chOff x="1743" y="1126"/>
              <a:chExt cx="2042" cy="2808"/>
            </a:xfrm>
          </p:grpSpPr>
          <p:sp>
            <p:nvSpPr>
              <p:cNvPr id="19466" name="Text Box 11"/>
              <p:cNvSpPr txBox="1">
                <a:spLocks noChangeArrowheads="1"/>
              </p:cNvSpPr>
              <p:nvPr/>
            </p:nvSpPr>
            <p:spPr bwMode="auto">
              <a:xfrm>
                <a:off x="1743" y="1126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índice</a:t>
                </a:r>
              </a:p>
            </p:txBody>
          </p:sp>
          <p:sp>
            <p:nvSpPr>
              <p:cNvPr id="19467" name="Text Box 12"/>
              <p:cNvSpPr txBox="1">
                <a:spLocks noChangeArrowheads="1"/>
              </p:cNvSpPr>
              <p:nvPr/>
            </p:nvSpPr>
            <p:spPr bwMode="auto">
              <a:xfrm>
                <a:off x="2458" y="1126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 dirty="0"/>
                  <a:t>dato</a:t>
                </a:r>
              </a:p>
            </p:txBody>
          </p:sp>
          <p:sp>
            <p:nvSpPr>
              <p:cNvPr id="19468" name="Text Box 13"/>
              <p:cNvSpPr txBox="1">
                <a:spLocks noChangeArrowheads="1"/>
              </p:cNvSpPr>
              <p:nvPr/>
            </p:nvSpPr>
            <p:spPr bwMode="auto">
              <a:xfrm>
                <a:off x="1743" y="1438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0</a:t>
                </a:r>
              </a:p>
            </p:txBody>
          </p:sp>
          <p:sp>
            <p:nvSpPr>
              <p:cNvPr id="19469" name="Text Box 14"/>
              <p:cNvSpPr txBox="1">
                <a:spLocks noChangeArrowheads="1"/>
              </p:cNvSpPr>
              <p:nvPr/>
            </p:nvSpPr>
            <p:spPr bwMode="auto">
              <a:xfrm>
                <a:off x="2458" y="1438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800" b="1"/>
              </a:p>
            </p:txBody>
          </p:sp>
          <p:sp>
            <p:nvSpPr>
              <p:cNvPr id="19470" name="Text Box 15"/>
              <p:cNvSpPr txBox="1">
                <a:spLocks noChangeArrowheads="1"/>
              </p:cNvSpPr>
              <p:nvPr/>
            </p:nvSpPr>
            <p:spPr bwMode="auto">
              <a:xfrm>
                <a:off x="1743" y="1750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1</a:t>
                </a:r>
              </a:p>
            </p:txBody>
          </p:sp>
          <p:sp>
            <p:nvSpPr>
              <p:cNvPr id="19471" name="Text Box 16"/>
              <p:cNvSpPr txBox="1">
                <a:spLocks noChangeArrowheads="1"/>
              </p:cNvSpPr>
              <p:nvPr/>
            </p:nvSpPr>
            <p:spPr bwMode="auto">
              <a:xfrm>
                <a:off x="2458" y="1750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 dirty="0"/>
                  <a:t>key2:dato2(h=1)</a:t>
                </a:r>
              </a:p>
            </p:txBody>
          </p:sp>
          <p:sp>
            <p:nvSpPr>
              <p:cNvPr id="19472" name="Text Box 17"/>
              <p:cNvSpPr txBox="1">
                <a:spLocks noChangeArrowheads="1"/>
              </p:cNvSpPr>
              <p:nvPr/>
            </p:nvSpPr>
            <p:spPr bwMode="auto">
              <a:xfrm>
                <a:off x="1743" y="2062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2</a:t>
                </a:r>
              </a:p>
            </p:txBody>
          </p:sp>
          <p:sp>
            <p:nvSpPr>
              <p:cNvPr id="19473" name="Text Box 18"/>
              <p:cNvSpPr txBox="1">
                <a:spLocks noChangeArrowheads="1"/>
              </p:cNvSpPr>
              <p:nvPr/>
            </p:nvSpPr>
            <p:spPr bwMode="auto">
              <a:xfrm>
                <a:off x="2458" y="2062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800" b="1"/>
              </a:p>
            </p:txBody>
          </p:sp>
          <p:sp>
            <p:nvSpPr>
              <p:cNvPr id="19474" name="Text Box 19"/>
              <p:cNvSpPr txBox="1">
                <a:spLocks noChangeArrowheads="1"/>
              </p:cNvSpPr>
              <p:nvPr/>
            </p:nvSpPr>
            <p:spPr bwMode="auto">
              <a:xfrm>
                <a:off x="1743" y="2374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3</a:t>
                </a:r>
              </a:p>
            </p:txBody>
          </p:sp>
          <p:sp>
            <p:nvSpPr>
              <p:cNvPr id="19475" name="Text Box 20"/>
              <p:cNvSpPr txBox="1">
                <a:spLocks noChangeArrowheads="1"/>
              </p:cNvSpPr>
              <p:nvPr/>
            </p:nvSpPr>
            <p:spPr bwMode="auto">
              <a:xfrm>
                <a:off x="1743" y="2686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4</a:t>
                </a:r>
              </a:p>
            </p:txBody>
          </p:sp>
          <p:sp>
            <p:nvSpPr>
              <p:cNvPr id="19476" name="Text Box 21"/>
              <p:cNvSpPr txBox="1">
                <a:spLocks noChangeArrowheads="1"/>
              </p:cNvSpPr>
              <p:nvPr/>
            </p:nvSpPr>
            <p:spPr bwMode="auto">
              <a:xfrm>
                <a:off x="1743" y="2998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5</a:t>
                </a:r>
              </a:p>
            </p:txBody>
          </p:sp>
          <p:sp>
            <p:nvSpPr>
              <p:cNvPr id="19477" name="Text Box 22"/>
              <p:cNvSpPr txBox="1">
                <a:spLocks noChangeArrowheads="1"/>
              </p:cNvSpPr>
              <p:nvPr/>
            </p:nvSpPr>
            <p:spPr bwMode="auto">
              <a:xfrm>
                <a:off x="2458" y="2998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key4:dato4(h=5)</a:t>
                </a:r>
              </a:p>
            </p:txBody>
          </p:sp>
          <p:sp>
            <p:nvSpPr>
              <p:cNvPr id="19478" name="Text Box 23"/>
              <p:cNvSpPr txBox="1">
                <a:spLocks noChangeArrowheads="1"/>
              </p:cNvSpPr>
              <p:nvPr/>
            </p:nvSpPr>
            <p:spPr bwMode="auto">
              <a:xfrm>
                <a:off x="1743" y="3310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...</a:t>
                </a:r>
              </a:p>
            </p:txBody>
          </p:sp>
          <p:sp>
            <p:nvSpPr>
              <p:cNvPr id="19479" name="Text Box 24"/>
              <p:cNvSpPr txBox="1">
                <a:spLocks noChangeArrowheads="1"/>
              </p:cNvSpPr>
              <p:nvPr/>
            </p:nvSpPr>
            <p:spPr bwMode="auto">
              <a:xfrm>
                <a:off x="2458" y="3310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800" b="1"/>
              </a:p>
            </p:txBody>
          </p:sp>
          <p:sp>
            <p:nvSpPr>
              <p:cNvPr id="19480" name="Text Box 25"/>
              <p:cNvSpPr txBox="1">
                <a:spLocks noChangeArrowheads="1"/>
              </p:cNvSpPr>
              <p:nvPr/>
            </p:nvSpPr>
            <p:spPr bwMode="auto">
              <a:xfrm>
                <a:off x="1743" y="3622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n-1</a:t>
                </a:r>
              </a:p>
            </p:txBody>
          </p:sp>
          <p:sp>
            <p:nvSpPr>
              <p:cNvPr id="19481" name="Text Box 26"/>
              <p:cNvSpPr txBox="1">
                <a:spLocks noChangeArrowheads="1"/>
              </p:cNvSpPr>
              <p:nvPr/>
            </p:nvSpPr>
            <p:spPr bwMode="auto">
              <a:xfrm>
                <a:off x="2458" y="3622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800" b="1"/>
              </a:p>
            </p:txBody>
          </p:sp>
          <p:sp>
            <p:nvSpPr>
              <p:cNvPr id="19482" name="Text Box 27"/>
              <p:cNvSpPr txBox="1">
                <a:spLocks noChangeArrowheads="1"/>
              </p:cNvSpPr>
              <p:nvPr/>
            </p:nvSpPr>
            <p:spPr bwMode="auto">
              <a:xfrm>
                <a:off x="2458" y="2374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key1:dato1(h=3)</a:t>
                </a:r>
              </a:p>
            </p:txBody>
          </p:sp>
          <p:sp>
            <p:nvSpPr>
              <p:cNvPr id="19483" name="Text Box 28"/>
              <p:cNvSpPr txBox="1">
                <a:spLocks noChangeArrowheads="1"/>
              </p:cNvSpPr>
              <p:nvPr/>
            </p:nvSpPr>
            <p:spPr bwMode="auto">
              <a:xfrm>
                <a:off x="2458" y="2686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key3:dato3(h=4)</a:t>
                </a:r>
              </a:p>
            </p:txBody>
          </p:sp>
        </p:grpSp>
        <p:sp>
          <p:nvSpPr>
            <p:cNvPr id="19465" name="Rectangle 29"/>
            <p:cNvSpPr>
              <a:spLocks noChangeArrowheads="1"/>
            </p:cNvSpPr>
            <p:nvPr/>
          </p:nvSpPr>
          <p:spPr bwMode="auto">
            <a:xfrm>
              <a:off x="2471" y="3498"/>
              <a:ext cx="1595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 sz="800" b="1"/>
                <a:t>key5:dato5(h=3)</a:t>
              </a:r>
            </a:p>
          </p:txBody>
        </p:sp>
      </p:grpSp>
      <p:sp>
        <p:nvSpPr>
          <p:cNvPr id="19463" name="28 Marcador de contenido"/>
          <p:cNvSpPr>
            <a:spLocks noGrp="1"/>
          </p:cNvSpPr>
          <p:nvPr>
            <p:ph idx="1"/>
          </p:nvPr>
        </p:nvSpPr>
        <p:spPr>
          <a:xfrm>
            <a:off x="500063" y="1428750"/>
            <a:ext cx="8183562" cy="418782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s-ES_tradnl" sz="2000" b="1" i="1" dirty="0" err="1" smtClean="0">
                <a:solidFill>
                  <a:srgbClr val="6666FF"/>
                </a:solidFill>
              </a:rPr>
              <a:t>def</a:t>
            </a:r>
            <a:r>
              <a:rPr lang="es-ES_tradnl" sz="2000" b="1" i="1" dirty="0" smtClean="0">
                <a:solidFill>
                  <a:srgbClr val="6666FF"/>
                </a:solidFill>
              </a:rPr>
              <a:t> </a:t>
            </a:r>
            <a:r>
              <a:rPr lang="es-ES" sz="2000" b="1" i="1" dirty="0" err="1" smtClean="0">
                <a:solidFill>
                  <a:srgbClr val="6666FF"/>
                </a:solidFill>
              </a:rPr>
              <a:t>search</a:t>
            </a:r>
            <a:r>
              <a:rPr lang="es-ES" sz="2000" b="1" i="1" dirty="0" smtClean="0">
                <a:solidFill>
                  <a:srgbClr val="6666FF"/>
                </a:solidFill>
              </a:rPr>
              <a:t>(</a:t>
            </a:r>
            <a:r>
              <a:rPr lang="es-ES" sz="2000" b="1" i="1" dirty="0" err="1" smtClean="0">
                <a:solidFill>
                  <a:srgbClr val="6666FF"/>
                </a:solidFill>
              </a:rPr>
              <a:t>self,item</a:t>
            </a:r>
            <a:r>
              <a:rPr lang="es-ES" sz="2000" b="1" i="1" dirty="0" smtClean="0">
                <a:solidFill>
                  <a:srgbClr val="6666FF"/>
                </a:solidFill>
              </a:rPr>
              <a:t>):</a:t>
            </a:r>
          </a:p>
          <a:p>
            <a:pPr>
              <a:buFont typeface="Wingdings 2" pitchFamily="18" charset="2"/>
              <a:buNone/>
            </a:pPr>
            <a:r>
              <a:rPr lang="es-ES" sz="2000" b="1" i="1" dirty="0" smtClean="0">
                <a:solidFill>
                  <a:srgbClr val="6666FF"/>
                </a:solidFill>
              </a:rPr>
              <a:t>	</a:t>
            </a:r>
            <a:r>
              <a:rPr lang="es-ES" sz="2000" b="1" i="1" dirty="0" err="1" smtClean="0">
                <a:solidFill>
                  <a:srgbClr val="6666FF"/>
                </a:solidFill>
              </a:rPr>
              <a:t>startslot</a:t>
            </a:r>
            <a:r>
              <a:rPr lang="es-ES" sz="2000" b="1" i="1" dirty="0" smtClean="0">
                <a:solidFill>
                  <a:srgbClr val="6666FF"/>
                </a:solidFill>
              </a:rPr>
              <a:t>=</a:t>
            </a:r>
            <a:r>
              <a:rPr lang="es-ES" sz="2000" b="1" i="1" dirty="0" err="1" smtClean="0">
                <a:solidFill>
                  <a:srgbClr val="6666FF"/>
                </a:solidFill>
              </a:rPr>
              <a:t>self.hashfunction</a:t>
            </a:r>
            <a:r>
              <a:rPr lang="es-ES" sz="2000" b="1" i="1" dirty="0" smtClean="0">
                <a:solidFill>
                  <a:srgbClr val="6666FF"/>
                </a:solidFill>
              </a:rPr>
              <a:t>(</a:t>
            </a:r>
            <a:r>
              <a:rPr lang="es-ES" sz="2000" b="1" i="1" dirty="0" err="1" smtClean="0">
                <a:solidFill>
                  <a:srgbClr val="6666FF"/>
                </a:solidFill>
              </a:rPr>
              <a:t>item,len</a:t>
            </a:r>
            <a:r>
              <a:rPr lang="es-ES" sz="2000" b="1" i="1" dirty="0" smtClean="0">
                <a:solidFill>
                  <a:srgbClr val="6666FF"/>
                </a:solidFill>
              </a:rPr>
              <a:t>(</a:t>
            </a:r>
            <a:r>
              <a:rPr lang="es-ES" sz="2000" b="1" i="1" dirty="0" err="1" smtClean="0">
                <a:solidFill>
                  <a:srgbClr val="6666FF"/>
                </a:solidFill>
              </a:rPr>
              <a:t>self.slots</a:t>
            </a:r>
            <a:r>
              <a:rPr lang="es-ES" sz="2000" b="1" i="1" dirty="0" smtClean="0">
                <a:solidFill>
                  <a:srgbClr val="6666FF"/>
                </a:solidFill>
              </a:rPr>
              <a:t>))</a:t>
            </a:r>
          </a:p>
          <a:p>
            <a:pPr>
              <a:buFont typeface="Wingdings 2" pitchFamily="18" charset="2"/>
              <a:buNone/>
            </a:pPr>
            <a:endParaRPr lang="es-ES" sz="2000" b="1" i="1" dirty="0" smtClean="0">
              <a:solidFill>
                <a:srgbClr val="6666FF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s-ES" sz="2000" b="1" i="1" dirty="0" smtClean="0">
                <a:solidFill>
                  <a:srgbClr val="6666FF"/>
                </a:solidFill>
              </a:rPr>
              <a:t>	</a:t>
            </a:r>
            <a:r>
              <a:rPr lang="es-ES" sz="2000" b="1" i="1" dirty="0" err="1" smtClean="0">
                <a:solidFill>
                  <a:srgbClr val="6666FF"/>
                </a:solidFill>
              </a:rPr>
              <a:t>data,stop</a:t>
            </a:r>
            <a:r>
              <a:rPr lang="es-ES" sz="2000" b="1" i="1" dirty="0" smtClean="0">
                <a:solidFill>
                  <a:srgbClr val="6666FF"/>
                </a:solidFill>
              </a:rPr>
              <a:t>=</a:t>
            </a:r>
            <a:r>
              <a:rPr lang="es-ES" sz="2000" b="1" i="1" dirty="0" err="1" smtClean="0">
                <a:solidFill>
                  <a:srgbClr val="6666FF"/>
                </a:solidFill>
              </a:rPr>
              <a:t>None,False</a:t>
            </a:r>
            <a:endParaRPr lang="es-ES" sz="2000" b="1" i="1" dirty="0" smtClean="0">
              <a:solidFill>
                <a:srgbClr val="6666FF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s-ES" sz="2000" b="1" i="1" dirty="0" smtClean="0">
                <a:solidFill>
                  <a:srgbClr val="6666FF"/>
                </a:solidFill>
              </a:rPr>
              <a:t>	</a:t>
            </a:r>
            <a:r>
              <a:rPr lang="es-ES" sz="2000" b="1" i="1" dirty="0" err="1" smtClean="0">
                <a:solidFill>
                  <a:srgbClr val="6666FF"/>
                </a:solidFill>
              </a:rPr>
              <a:t>found</a:t>
            </a:r>
            <a:r>
              <a:rPr lang="es-ES" sz="2000" b="1" i="1" dirty="0" smtClean="0">
                <a:solidFill>
                  <a:srgbClr val="6666FF"/>
                </a:solidFill>
              </a:rPr>
              <a:t>, position=False, </a:t>
            </a:r>
            <a:r>
              <a:rPr lang="es-ES" sz="2000" b="1" i="1" dirty="0" err="1" smtClean="0">
                <a:solidFill>
                  <a:srgbClr val="6666FF"/>
                </a:solidFill>
              </a:rPr>
              <a:t>startslot</a:t>
            </a:r>
            <a:endParaRPr lang="es-ES" sz="2000" b="1" i="1" dirty="0" smtClean="0">
              <a:solidFill>
                <a:srgbClr val="6666FF"/>
              </a:solidFill>
            </a:endParaRPr>
          </a:p>
          <a:p>
            <a:pPr>
              <a:buFont typeface="Wingdings 2" pitchFamily="18" charset="2"/>
              <a:buNone/>
            </a:pPr>
            <a:endParaRPr lang="es-ES" sz="2000" b="1" i="1" dirty="0" smtClean="0">
              <a:solidFill>
                <a:srgbClr val="6666FF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s-ES" sz="2000" b="1" i="1" dirty="0" smtClean="0">
                <a:solidFill>
                  <a:srgbClr val="6666FF"/>
                </a:solidFill>
              </a:rPr>
              <a:t>	</a:t>
            </a:r>
            <a:r>
              <a:rPr lang="es-ES" sz="2000" b="1" i="1" dirty="0" err="1" smtClean="0">
                <a:solidFill>
                  <a:srgbClr val="6666FF"/>
                </a:solidFill>
              </a:rPr>
              <a:t>while</a:t>
            </a:r>
            <a:r>
              <a:rPr lang="es-ES" sz="2000" b="1" i="1" dirty="0" smtClean="0">
                <a:solidFill>
                  <a:srgbClr val="6666FF"/>
                </a:solidFill>
              </a:rPr>
              <a:t> </a:t>
            </a:r>
            <a:r>
              <a:rPr lang="es-ES" sz="2000" b="1" i="1" dirty="0" err="1" smtClean="0">
                <a:solidFill>
                  <a:srgbClr val="6666FF"/>
                </a:solidFill>
              </a:rPr>
              <a:t>self.slots</a:t>
            </a:r>
            <a:r>
              <a:rPr lang="es-ES" sz="2000" b="1" i="1" dirty="0" smtClean="0">
                <a:solidFill>
                  <a:srgbClr val="6666FF"/>
                </a:solidFill>
              </a:rPr>
              <a:t>[position]!=</a:t>
            </a:r>
            <a:r>
              <a:rPr lang="es-ES" sz="2000" b="1" i="1" dirty="0" err="1" smtClean="0">
                <a:solidFill>
                  <a:srgbClr val="6666FF"/>
                </a:solidFill>
              </a:rPr>
              <a:t>None</a:t>
            </a:r>
            <a:r>
              <a:rPr lang="es-ES" sz="2000" b="1" i="1" dirty="0" smtClean="0">
                <a:solidFill>
                  <a:srgbClr val="6666FF"/>
                </a:solidFill>
              </a:rPr>
              <a:t> and </a:t>
            </a:r>
            <a:r>
              <a:rPr lang="es-ES" sz="2000" b="1" i="1" dirty="0" err="1" smtClean="0">
                <a:solidFill>
                  <a:srgbClr val="6666FF"/>
                </a:solidFill>
              </a:rPr>
              <a:t>not</a:t>
            </a:r>
            <a:r>
              <a:rPr lang="es-ES" sz="2000" b="1" i="1" dirty="0" smtClean="0">
                <a:solidFill>
                  <a:srgbClr val="6666FF"/>
                </a:solidFill>
              </a:rPr>
              <a:t> </a:t>
            </a:r>
            <a:r>
              <a:rPr lang="es-ES" sz="2000" b="1" i="1" dirty="0" err="1" smtClean="0">
                <a:solidFill>
                  <a:srgbClr val="6666FF"/>
                </a:solidFill>
              </a:rPr>
              <a:t>found</a:t>
            </a:r>
            <a:r>
              <a:rPr lang="es-ES" sz="2000" b="1" i="1" dirty="0" smtClean="0">
                <a:solidFill>
                  <a:srgbClr val="6666FF"/>
                </a:solidFill>
              </a:rPr>
              <a:t> and </a:t>
            </a:r>
            <a:r>
              <a:rPr lang="es-ES" sz="2000" b="1" i="1" dirty="0" err="1" smtClean="0">
                <a:solidFill>
                  <a:srgbClr val="6666FF"/>
                </a:solidFill>
              </a:rPr>
              <a:t>not</a:t>
            </a:r>
            <a:r>
              <a:rPr lang="es-ES" sz="2000" b="1" i="1" dirty="0" smtClean="0">
                <a:solidFill>
                  <a:srgbClr val="6666FF"/>
                </a:solidFill>
              </a:rPr>
              <a:t> stop:</a:t>
            </a:r>
          </a:p>
          <a:p>
            <a:pPr>
              <a:buFont typeface="Wingdings 2" pitchFamily="18" charset="2"/>
              <a:buNone/>
            </a:pPr>
            <a:r>
              <a:rPr lang="es-ES" sz="2000" b="1" i="1" dirty="0" smtClean="0">
                <a:solidFill>
                  <a:srgbClr val="6666FF"/>
                </a:solidFill>
              </a:rPr>
              <a:t>		</a:t>
            </a:r>
            <a:r>
              <a:rPr lang="es-ES" sz="2000" b="1" i="1" dirty="0" err="1" smtClean="0">
                <a:solidFill>
                  <a:srgbClr val="6666FF"/>
                </a:solidFill>
              </a:rPr>
              <a:t>if</a:t>
            </a:r>
            <a:r>
              <a:rPr lang="es-ES" sz="2000" b="1" i="1" dirty="0" smtClean="0">
                <a:solidFill>
                  <a:srgbClr val="6666FF"/>
                </a:solidFill>
              </a:rPr>
              <a:t> </a:t>
            </a:r>
            <a:r>
              <a:rPr lang="es-ES" sz="2000" b="1" i="1" dirty="0" err="1" smtClean="0">
                <a:solidFill>
                  <a:srgbClr val="6666FF"/>
                </a:solidFill>
              </a:rPr>
              <a:t>self.slots</a:t>
            </a:r>
            <a:r>
              <a:rPr lang="es-ES" sz="2000" b="1" i="1" dirty="0" smtClean="0">
                <a:solidFill>
                  <a:srgbClr val="6666FF"/>
                </a:solidFill>
              </a:rPr>
              <a:t>[position]==</a:t>
            </a:r>
            <a:r>
              <a:rPr lang="es-ES" sz="2000" b="1" i="1" dirty="0" err="1" smtClean="0">
                <a:solidFill>
                  <a:srgbClr val="6666FF"/>
                </a:solidFill>
              </a:rPr>
              <a:t>item</a:t>
            </a:r>
            <a:r>
              <a:rPr lang="es-ES" sz="2000" b="1" i="1" dirty="0" smtClean="0">
                <a:solidFill>
                  <a:srgbClr val="6666FF"/>
                </a:solidFill>
              </a:rPr>
              <a:t>:</a:t>
            </a:r>
          </a:p>
          <a:p>
            <a:pPr>
              <a:buFont typeface="Wingdings 2" pitchFamily="18" charset="2"/>
              <a:buNone/>
            </a:pPr>
            <a:r>
              <a:rPr lang="es-ES" sz="2000" b="1" i="1" dirty="0" smtClean="0">
                <a:solidFill>
                  <a:srgbClr val="6666FF"/>
                </a:solidFill>
              </a:rPr>
              <a:t>			</a:t>
            </a:r>
            <a:r>
              <a:rPr lang="es-ES" sz="2000" b="1" i="1" dirty="0" err="1" smtClean="0">
                <a:solidFill>
                  <a:srgbClr val="6666FF"/>
                </a:solidFill>
              </a:rPr>
              <a:t>found</a:t>
            </a:r>
            <a:r>
              <a:rPr lang="es-ES" sz="2000" b="1" i="1" dirty="0" smtClean="0">
                <a:solidFill>
                  <a:srgbClr val="6666FF"/>
                </a:solidFill>
              </a:rPr>
              <a:t>, data =True, </a:t>
            </a:r>
            <a:r>
              <a:rPr lang="es-ES" sz="2000" b="1" i="1" dirty="0" err="1" smtClean="0">
                <a:solidFill>
                  <a:srgbClr val="6666FF"/>
                </a:solidFill>
              </a:rPr>
              <a:t>self.data</a:t>
            </a:r>
            <a:r>
              <a:rPr lang="es-ES" sz="2000" b="1" i="1" dirty="0" smtClean="0">
                <a:solidFill>
                  <a:srgbClr val="6666FF"/>
                </a:solidFill>
              </a:rPr>
              <a:t>[position]</a:t>
            </a:r>
          </a:p>
          <a:p>
            <a:pPr>
              <a:buFont typeface="Wingdings 2" pitchFamily="18" charset="2"/>
              <a:buNone/>
            </a:pPr>
            <a:r>
              <a:rPr lang="es-ES" sz="2000" b="1" i="1" dirty="0" smtClean="0">
                <a:solidFill>
                  <a:srgbClr val="6666FF"/>
                </a:solidFill>
              </a:rPr>
              <a:t>		</a:t>
            </a:r>
            <a:r>
              <a:rPr lang="es-ES" sz="2000" b="1" i="1" dirty="0" err="1" smtClean="0">
                <a:solidFill>
                  <a:srgbClr val="6666FF"/>
                </a:solidFill>
              </a:rPr>
              <a:t>else</a:t>
            </a:r>
            <a:r>
              <a:rPr lang="es-ES" sz="2000" b="1" i="1" dirty="0" smtClean="0">
                <a:solidFill>
                  <a:srgbClr val="6666FF"/>
                </a:solidFill>
              </a:rPr>
              <a:t>: position=</a:t>
            </a:r>
            <a:r>
              <a:rPr lang="es-ES" sz="2000" b="1" i="1" dirty="0" err="1" smtClean="0">
                <a:solidFill>
                  <a:srgbClr val="6666FF"/>
                </a:solidFill>
              </a:rPr>
              <a:t>self.rehash</a:t>
            </a:r>
            <a:r>
              <a:rPr lang="es-ES" sz="2000" b="1" i="1" dirty="0" smtClean="0">
                <a:solidFill>
                  <a:srgbClr val="6666FF"/>
                </a:solidFill>
              </a:rPr>
              <a:t>(</a:t>
            </a:r>
            <a:r>
              <a:rPr lang="es-ES" sz="2000" b="1" i="1" dirty="0" err="1" smtClean="0">
                <a:solidFill>
                  <a:srgbClr val="6666FF"/>
                </a:solidFill>
              </a:rPr>
              <a:t>position,len</a:t>
            </a:r>
            <a:r>
              <a:rPr lang="es-ES" sz="2000" b="1" i="1" dirty="0" smtClean="0">
                <a:solidFill>
                  <a:srgbClr val="6666FF"/>
                </a:solidFill>
              </a:rPr>
              <a:t>(</a:t>
            </a:r>
            <a:r>
              <a:rPr lang="es-ES" sz="2000" b="1" i="1" dirty="0" err="1" smtClean="0">
                <a:solidFill>
                  <a:srgbClr val="6666FF"/>
                </a:solidFill>
              </a:rPr>
              <a:t>self.slots</a:t>
            </a:r>
            <a:r>
              <a:rPr lang="es-ES" sz="2000" b="1" i="1" dirty="0" smtClean="0">
                <a:solidFill>
                  <a:srgbClr val="6666FF"/>
                </a:solidFill>
              </a:rPr>
              <a:t>))</a:t>
            </a:r>
          </a:p>
          <a:p>
            <a:pPr>
              <a:buFont typeface="Wingdings 2" pitchFamily="18" charset="2"/>
              <a:buNone/>
            </a:pPr>
            <a:r>
              <a:rPr lang="es-ES" sz="2000" b="1" i="1" dirty="0" smtClean="0">
                <a:solidFill>
                  <a:srgbClr val="6666FF"/>
                </a:solidFill>
              </a:rPr>
              <a:t>			</a:t>
            </a:r>
            <a:r>
              <a:rPr lang="es-ES" sz="2000" b="1" i="1" dirty="0" err="1" smtClean="0">
                <a:solidFill>
                  <a:srgbClr val="6666FF"/>
                </a:solidFill>
              </a:rPr>
              <a:t>if</a:t>
            </a:r>
            <a:r>
              <a:rPr lang="es-ES" sz="2000" b="1" i="1" dirty="0" smtClean="0">
                <a:solidFill>
                  <a:srgbClr val="6666FF"/>
                </a:solidFill>
              </a:rPr>
              <a:t> position==</a:t>
            </a:r>
            <a:r>
              <a:rPr lang="es-ES" sz="2000" b="1" i="1" dirty="0" err="1" smtClean="0">
                <a:solidFill>
                  <a:srgbClr val="6666FF"/>
                </a:solidFill>
              </a:rPr>
              <a:t>startslot</a:t>
            </a:r>
            <a:r>
              <a:rPr lang="es-ES" sz="2000" b="1" i="1" dirty="0" smtClean="0">
                <a:solidFill>
                  <a:srgbClr val="6666FF"/>
                </a:solidFill>
              </a:rPr>
              <a:t>: </a:t>
            </a:r>
          </a:p>
          <a:p>
            <a:pPr>
              <a:buFont typeface="Wingdings 2" pitchFamily="18" charset="2"/>
              <a:buNone/>
            </a:pPr>
            <a:r>
              <a:rPr lang="es-ES" sz="2000" b="1" i="1" dirty="0" smtClean="0">
                <a:solidFill>
                  <a:srgbClr val="6666FF"/>
                </a:solidFill>
              </a:rPr>
              <a:t>				stop=True</a:t>
            </a:r>
          </a:p>
          <a:p>
            <a:pPr>
              <a:buFont typeface="Wingdings 2" pitchFamily="18" charset="2"/>
              <a:buNone/>
            </a:pPr>
            <a:r>
              <a:rPr lang="es-ES" sz="2000" b="1" i="1" dirty="0" smtClean="0">
                <a:solidFill>
                  <a:srgbClr val="6666FF"/>
                </a:solidFill>
              </a:rPr>
              <a:t>	</a:t>
            </a:r>
            <a:r>
              <a:rPr lang="es-ES" sz="2000" b="1" i="1" dirty="0" err="1" smtClean="0">
                <a:solidFill>
                  <a:srgbClr val="6666FF"/>
                </a:solidFill>
              </a:rPr>
              <a:t>return</a:t>
            </a:r>
            <a:r>
              <a:rPr lang="es-ES" sz="2000" b="1" i="1" dirty="0" smtClean="0">
                <a:solidFill>
                  <a:srgbClr val="6666FF"/>
                </a:solidFill>
              </a:rPr>
              <a:t> data</a:t>
            </a:r>
          </a:p>
          <a:p>
            <a:pPr>
              <a:buFont typeface="Wingdings 2" pitchFamily="18" charset="2"/>
              <a:buNone/>
            </a:pPr>
            <a:endParaRPr lang="es-ES" sz="2000" b="1" i="1" dirty="0" smtClean="0">
              <a:solidFill>
                <a:srgbClr val="6666FF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s-ES" sz="2000" b="1" i="1" dirty="0" smtClean="0">
                <a:solidFill>
                  <a:srgbClr val="6666FF"/>
                </a:solidFill>
              </a:rPr>
              <a:t>			</a:t>
            </a:r>
          </a:p>
          <a:p>
            <a:pPr>
              <a:buFont typeface="Wingdings 2" pitchFamily="18" charset="2"/>
              <a:buNone/>
            </a:pPr>
            <a:endParaRPr lang="es-ES" sz="2000" b="1" i="1" dirty="0" smtClean="0">
              <a:solidFill>
                <a:srgbClr val="6666FF"/>
              </a:solidFill>
            </a:endParaRPr>
          </a:p>
          <a:p>
            <a:pPr>
              <a:buFont typeface="Wingdings 2" pitchFamily="18" charset="2"/>
              <a:buNone/>
            </a:pPr>
            <a:endParaRPr lang="es-ES" sz="2000" b="1" i="1" dirty="0" smtClean="0">
              <a:solidFill>
                <a:srgbClr val="6666FF"/>
              </a:solidFill>
            </a:endParaRPr>
          </a:p>
          <a:p>
            <a:pPr>
              <a:buFont typeface="Wingdings 2" pitchFamily="18" charset="2"/>
              <a:buNone/>
            </a:pPr>
            <a:endParaRPr lang="es-ES_tradnl" sz="2000" b="1" i="1" dirty="0" smtClean="0">
              <a:solidFill>
                <a:srgbClr val="6666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20483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2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F8B03-09C3-47A0-A677-84684C8A84B9}" type="slidenum">
              <a:rPr lang="es-ES_tradnl"/>
              <a:pPr>
                <a:defRPr/>
              </a:pPr>
              <a:t>24</a:t>
            </a:fld>
            <a:endParaRPr lang="es-ES_tradnl"/>
          </a:p>
        </p:txBody>
      </p:sp>
      <p:sp>
        <p:nvSpPr>
          <p:cNvPr id="345094" name="Rectangle 6"/>
          <p:cNvSpPr>
            <a:spLocks noGrp="1" noChangeArrowheads="1"/>
          </p:cNvSpPr>
          <p:nvPr>
            <p:ph type="title"/>
          </p:nvPr>
        </p:nvSpPr>
        <p:spPr>
          <a:xfrm>
            <a:off x="433388" y="428625"/>
            <a:ext cx="56388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¿Como </a:t>
            </a:r>
            <a:r>
              <a:rPr lang="en-US" sz="3600" dirty="0" err="1"/>
              <a:t>implementar</a:t>
            </a:r>
            <a:r>
              <a:rPr lang="en-US" sz="3600" dirty="0"/>
              <a:t> </a:t>
            </a:r>
            <a:r>
              <a:rPr lang="en-US" sz="3600" dirty="0" err="1"/>
              <a:t>una</a:t>
            </a:r>
            <a:r>
              <a:rPr lang="en-US" sz="3600" dirty="0"/>
              <a:t> </a:t>
            </a:r>
            <a:r>
              <a:rPr lang="en-US" sz="3600" dirty="0" err="1"/>
              <a:t>tabla</a:t>
            </a:r>
            <a:r>
              <a:rPr lang="en-US" sz="3600" dirty="0"/>
              <a:t> hash?</a:t>
            </a:r>
            <a:endParaRPr lang="es-ES_tradnl" sz="3600" dirty="0"/>
          </a:p>
        </p:txBody>
      </p:sp>
      <p:grpSp>
        <p:nvGrpSpPr>
          <p:cNvPr id="20486" name="Group 9"/>
          <p:cNvGrpSpPr>
            <a:grpSpLocks/>
          </p:cNvGrpSpPr>
          <p:nvPr/>
        </p:nvGrpSpPr>
        <p:grpSpPr bwMode="auto">
          <a:xfrm>
            <a:off x="6929438" y="500063"/>
            <a:ext cx="1712912" cy="1781175"/>
            <a:chOff x="1743" y="981"/>
            <a:chExt cx="2323" cy="2861"/>
          </a:xfrm>
        </p:grpSpPr>
        <p:grpSp>
          <p:nvGrpSpPr>
            <p:cNvPr id="20489" name="Group 10"/>
            <p:cNvGrpSpPr>
              <a:grpSpLocks/>
            </p:cNvGrpSpPr>
            <p:nvPr/>
          </p:nvGrpSpPr>
          <p:grpSpPr bwMode="auto">
            <a:xfrm>
              <a:off x="1743" y="981"/>
              <a:ext cx="2226" cy="2808"/>
              <a:chOff x="1743" y="1126"/>
              <a:chExt cx="2042" cy="2808"/>
            </a:xfrm>
          </p:grpSpPr>
          <p:sp>
            <p:nvSpPr>
              <p:cNvPr id="20491" name="Text Box 11"/>
              <p:cNvSpPr txBox="1">
                <a:spLocks noChangeArrowheads="1"/>
              </p:cNvSpPr>
              <p:nvPr/>
            </p:nvSpPr>
            <p:spPr bwMode="auto">
              <a:xfrm>
                <a:off x="1743" y="1126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índice</a:t>
                </a:r>
              </a:p>
            </p:txBody>
          </p:sp>
          <p:sp>
            <p:nvSpPr>
              <p:cNvPr id="20492" name="Text Box 12"/>
              <p:cNvSpPr txBox="1">
                <a:spLocks noChangeArrowheads="1"/>
              </p:cNvSpPr>
              <p:nvPr/>
            </p:nvSpPr>
            <p:spPr bwMode="auto">
              <a:xfrm>
                <a:off x="2458" y="1126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dato</a:t>
                </a:r>
              </a:p>
            </p:txBody>
          </p:sp>
          <p:sp>
            <p:nvSpPr>
              <p:cNvPr id="20493" name="Text Box 13"/>
              <p:cNvSpPr txBox="1">
                <a:spLocks noChangeArrowheads="1"/>
              </p:cNvSpPr>
              <p:nvPr/>
            </p:nvSpPr>
            <p:spPr bwMode="auto">
              <a:xfrm>
                <a:off x="1743" y="1438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0</a:t>
                </a:r>
              </a:p>
            </p:txBody>
          </p:sp>
          <p:sp>
            <p:nvSpPr>
              <p:cNvPr id="20494" name="Text Box 14"/>
              <p:cNvSpPr txBox="1">
                <a:spLocks noChangeArrowheads="1"/>
              </p:cNvSpPr>
              <p:nvPr/>
            </p:nvSpPr>
            <p:spPr bwMode="auto">
              <a:xfrm>
                <a:off x="2458" y="1438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800" b="1"/>
              </a:p>
            </p:txBody>
          </p:sp>
          <p:sp>
            <p:nvSpPr>
              <p:cNvPr id="20495" name="Text Box 15"/>
              <p:cNvSpPr txBox="1">
                <a:spLocks noChangeArrowheads="1"/>
              </p:cNvSpPr>
              <p:nvPr/>
            </p:nvSpPr>
            <p:spPr bwMode="auto">
              <a:xfrm>
                <a:off x="1743" y="1750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1</a:t>
                </a:r>
              </a:p>
            </p:txBody>
          </p:sp>
          <p:sp>
            <p:nvSpPr>
              <p:cNvPr id="20496" name="Text Box 16"/>
              <p:cNvSpPr txBox="1">
                <a:spLocks noChangeArrowheads="1"/>
              </p:cNvSpPr>
              <p:nvPr/>
            </p:nvSpPr>
            <p:spPr bwMode="auto">
              <a:xfrm>
                <a:off x="2458" y="1750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key2:dato2(h=1)</a:t>
                </a:r>
              </a:p>
            </p:txBody>
          </p:sp>
          <p:sp>
            <p:nvSpPr>
              <p:cNvPr id="20497" name="Text Box 17"/>
              <p:cNvSpPr txBox="1">
                <a:spLocks noChangeArrowheads="1"/>
              </p:cNvSpPr>
              <p:nvPr/>
            </p:nvSpPr>
            <p:spPr bwMode="auto">
              <a:xfrm>
                <a:off x="1743" y="2062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2</a:t>
                </a:r>
              </a:p>
            </p:txBody>
          </p:sp>
          <p:sp>
            <p:nvSpPr>
              <p:cNvPr id="20498" name="Text Box 18"/>
              <p:cNvSpPr txBox="1">
                <a:spLocks noChangeArrowheads="1"/>
              </p:cNvSpPr>
              <p:nvPr/>
            </p:nvSpPr>
            <p:spPr bwMode="auto">
              <a:xfrm>
                <a:off x="2458" y="2062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800" b="1"/>
              </a:p>
            </p:txBody>
          </p:sp>
          <p:sp>
            <p:nvSpPr>
              <p:cNvPr id="20499" name="Text Box 19"/>
              <p:cNvSpPr txBox="1">
                <a:spLocks noChangeArrowheads="1"/>
              </p:cNvSpPr>
              <p:nvPr/>
            </p:nvSpPr>
            <p:spPr bwMode="auto">
              <a:xfrm>
                <a:off x="1743" y="2374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3</a:t>
                </a:r>
              </a:p>
            </p:txBody>
          </p:sp>
          <p:sp>
            <p:nvSpPr>
              <p:cNvPr id="20500" name="Text Box 20"/>
              <p:cNvSpPr txBox="1">
                <a:spLocks noChangeArrowheads="1"/>
              </p:cNvSpPr>
              <p:nvPr/>
            </p:nvSpPr>
            <p:spPr bwMode="auto">
              <a:xfrm>
                <a:off x="1743" y="2686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4</a:t>
                </a:r>
              </a:p>
            </p:txBody>
          </p:sp>
          <p:sp>
            <p:nvSpPr>
              <p:cNvPr id="20501" name="Text Box 21"/>
              <p:cNvSpPr txBox="1">
                <a:spLocks noChangeArrowheads="1"/>
              </p:cNvSpPr>
              <p:nvPr/>
            </p:nvSpPr>
            <p:spPr bwMode="auto">
              <a:xfrm>
                <a:off x="1743" y="2998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5</a:t>
                </a:r>
              </a:p>
            </p:txBody>
          </p:sp>
          <p:sp>
            <p:nvSpPr>
              <p:cNvPr id="20502" name="Text Box 22"/>
              <p:cNvSpPr txBox="1">
                <a:spLocks noChangeArrowheads="1"/>
              </p:cNvSpPr>
              <p:nvPr/>
            </p:nvSpPr>
            <p:spPr bwMode="auto">
              <a:xfrm>
                <a:off x="2458" y="2998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key4:dato4(h=5)</a:t>
                </a:r>
              </a:p>
            </p:txBody>
          </p:sp>
          <p:sp>
            <p:nvSpPr>
              <p:cNvPr id="20503" name="Text Box 23"/>
              <p:cNvSpPr txBox="1">
                <a:spLocks noChangeArrowheads="1"/>
              </p:cNvSpPr>
              <p:nvPr/>
            </p:nvSpPr>
            <p:spPr bwMode="auto">
              <a:xfrm>
                <a:off x="1743" y="3310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...</a:t>
                </a:r>
              </a:p>
            </p:txBody>
          </p:sp>
          <p:sp>
            <p:nvSpPr>
              <p:cNvPr id="20504" name="Text Box 24"/>
              <p:cNvSpPr txBox="1">
                <a:spLocks noChangeArrowheads="1"/>
              </p:cNvSpPr>
              <p:nvPr/>
            </p:nvSpPr>
            <p:spPr bwMode="auto">
              <a:xfrm>
                <a:off x="2458" y="3310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800" b="1"/>
              </a:p>
            </p:txBody>
          </p:sp>
          <p:sp>
            <p:nvSpPr>
              <p:cNvPr id="20505" name="Text Box 25"/>
              <p:cNvSpPr txBox="1">
                <a:spLocks noChangeArrowheads="1"/>
              </p:cNvSpPr>
              <p:nvPr/>
            </p:nvSpPr>
            <p:spPr bwMode="auto">
              <a:xfrm>
                <a:off x="1743" y="3622"/>
                <a:ext cx="715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n-1</a:t>
                </a:r>
              </a:p>
            </p:txBody>
          </p:sp>
          <p:sp>
            <p:nvSpPr>
              <p:cNvPr id="20506" name="Text Box 26"/>
              <p:cNvSpPr txBox="1">
                <a:spLocks noChangeArrowheads="1"/>
              </p:cNvSpPr>
              <p:nvPr/>
            </p:nvSpPr>
            <p:spPr bwMode="auto">
              <a:xfrm>
                <a:off x="2458" y="3622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800" b="1"/>
              </a:p>
            </p:txBody>
          </p:sp>
          <p:sp>
            <p:nvSpPr>
              <p:cNvPr id="20507" name="Text Box 27"/>
              <p:cNvSpPr txBox="1">
                <a:spLocks noChangeArrowheads="1"/>
              </p:cNvSpPr>
              <p:nvPr/>
            </p:nvSpPr>
            <p:spPr bwMode="auto">
              <a:xfrm>
                <a:off x="2458" y="2374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key1:dato1(h=3)</a:t>
                </a:r>
              </a:p>
            </p:txBody>
          </p:sp>
          <p:sp>
            <p:nvSpPr>
              <p:cNvPr id="20508" name="Text Box 28"/>
              <p:cNvSpPr txBox="1">
                <a:spLocks noChangeArrowheads="1"/>
              </p:cNvSpPr>
              <p:nvPr/>
            </p:nvSpPr>
            <p:spPr bwMode="auto">
              <a:xfrm>
                <a:off x="2458" y="2686"/>
                <a:ext cx="1327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800" b="1"/>
                  <a:t>key3:dato3(h=4)</a:t>
                </a:r>
              </a:p>
            </p:txBody>
          </p:sp>
        </p:grpSp>
        <p:sp>
          <p:nvSpPr>
            <p:cNvPr id="20490" name="Rectangle 29"/>
            <p:cNvSpPr>
              <a:spLocks noChangeArrowheads="1"/>
            </p:cNvSpPr>
            <p:nvPr/>
          </p:nvSpPr>
          <p:spPr bwMode="auto">
            <a:xfrm>
              <a:off x="2471" y="3498"/>
              <a:ext cx="1595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 sz="800" b="1"/>
                <a:t>key5:dato5(h=3)</a:t>
              </a:r>
            </a:p>
          </p:txBody>
        </p:sp>
      </p:grpSp>
      <p:sp>
        <p:nvSpPr>
          <p:cNvPr id="20487" name="28 Marcador de contenido"/>
          <p:cNvSpPr>
            <a:spLocks noGrp="1"/>
          </p:cNvSpPr>
          <p:nvPr>
            <p:ph idx="1"/>
          </p:nvPr>
        </p:nvSpPr>
        <p:spPr>
          <a:xfrm>
            <a:off x="388938" y="1428750"/>
            <a:ext cx="8397875" cy="418782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s-ES" sz="2000" b="1" i="1" smtClean="0">
                <a:solidFill>
                  <a:srgbClr val="6666FF"/>
                </a:solidFill>
              </a:rPr>
              <a:t>&gt;&gt;&gt;H=HashTable(11)</a:t>
            </a:r>
          </a:p>
          <a:p>
            <a:pPr>
              <a:buFont typeface="Wingdings 2" pitchFamily="18" charset="2"/>
              <a:buNone/>
            </a:pPr>
            <a:r>
              <a:rPr lang="es-ES" sz="2000" b="1" i="1" smtClean="0">
                <a:solidFill>
                  <a:srgbClr val="6666FF"/>
                </a:solidFill>
              </a:rPr>
              <a:t>&gt;&gt;&gt;H[54]=“cat”</a:t>
            </a:r>
          </a:p>
          <a:p>
            <a:pPr>
              <a:buFont typeface="Wingdings 2" pitchFamily="18" charset="2"/>
              <a:buNone/>
            </a:pPr>
            <a:r>
              <a:rPr lang="es-ES" sz="2000" b="1" i="1" smtClean="0">
                <a:solidFill>
                  <a:srgbClr val="6666FF"/>
                </a:solidFill>
              </a:rPr>
              <a:t>&gt;&gt;&gt;H[26]=“dog”</a:t>
            </a:r>
          </a:p>
          <a:p>
            <a:pPr>
              <a:buFont typeface="Wingdings 2" pitchFamily="18" charset="2"/>
              <a:buNone/>
            </a:pPr>
            <a:r>
              <a:rPr lang="es-ES" sz="2000" b="1" i="1" smtClean="0">
                <a:solidFill>
                  <a:srgbClr val="6666FF"/>
                </a:solidFill>
              </a:rPr>
              <a:t>&gt;&gt;&gt;H[93]=“lion”</a:t>
            </a:r>
          </a:p>
          <a:p>
            <a:pPr>
              <a:buFont typeface="Wingdings 2" pitchFamily="18" charset="2"/>
              <a:buNone/>
            </a:pPr>
            <a:r>
              <a:rPr lang="es-ES" sz="2000" b="1" i="1" smtClean="0">
                <a:solidFill>
                  <a:srgbClr val="6666FF"/>
                </a:solidFill>
              </a:rPr>
              <a:t>&gt;&gt;&gt;H[17]=“tiger”</a:t>
            </a:r>
          </a:p>
          <a:p>
            <a:pPr>
              <a:buFont typeface="Wingdings 2" pitchFamily="18" charset="2"/>
              <a:buNone/>
            </a:pPr>
            <a:r>
              <a:rPr lang="es-ES" sz="2000" b="1" i="1" smtClean="0">
                <a:solidFill>
                  <a:srgbClr val="6666FF"/>
                </a:solidFill>
              </a:rPr>
              <a:t>&gt;&gt;&gt;H[77]=“bird”</a:t>
            </a:r>
          </a:p>
          <a:p>
            <a:pPr>
              <a:buFont typeface="Wingdings 2" pitchFamily="18" charset="2"/>
              <a:buNone/>
            </a:pPr>
            <a:r>
              <a:rPr lang="es-ES" sz="2000" b="1" i="1" smtClean="0">
                <a:solidFill>
                  <a:srgbClr val="6666FF"/>
                </a:solidFill>
              </a:rPr>
              <a:t>&gt;&gt;&gt;H[31]=“cow”</a:t>
            </a:r>
          </a:p>
          <a:p>
            <a:pPr>
              <a:buFont typeface="Wingdings 2" pitchFamily="18" charset="2"/>
              <a:buNone/>
            </a:pPr>
            <a:r>
              <a:rPr lang="es-ES" sz="2000" b="1" i="1" smtClean="0">
                <a:solidFill>
                  <a:srgbClr val="6666FF"/>
                </a:solidFill>
              </a:rPr>
              <a:t>&gt;&gt;&gt;H[44]=“goat”</a:t>
            </a:r>
          </a:p>
          <a:p>
            <a:pPr>
              <a:buFont typeface="Wingdings 2" pitchFamily="18" charset="2"/>
              <a:buNone/>
            </a:pPr>
            <a:r>
              <a:rPr lang="es-ES" sz="2000" b="1" i="1" smtClean="0">
                <a:solidFill>
                  <a:srgbClr val="6666FF"/>
                </a:solidFill>
              </a:rPr>
              <a:t>&gt;&gt;&gt;H[55]=“pig”</a:t>
            </a:r>
          </a:p>
          <a:p>
            <a:pPr>
              <a:buFont typeface="Wingdings 2" pitchFamily="18" charset="2"/>
              <a:buNone/>
            </a:pPr>
            <a:r>
              <a:rPr lang="es-ES" sz="2000" b="1" i="1" smtClean="0">
                <a:solidFill>
                  <a:srgbClr val="6666FF"/>
                </a:solidFill>
              </a:rPr>
              <a:t>&gt;&gt;&gt;H[20]=“chicken”</a:t>
            </a:r>
          </a:p>
          <a:p>
            <a:pPr>
              <a:buFont typeface="Wingdings 2" pitchFamily="18" charset="2"/>
              <a:buNone/>
            </a:pPr>
            <a:r>
              <a:rPr lang="es-ES" sz="2000" b="1" i="1" smtClean="0">
                <a:solidFill>
                  <a:srgbClr val="6666FF"/>
                </a:solidFill>
              </a:rPr>
              <a:t>&gt;&gt;&gt;H.slots</a:t>
            </a:r>
          </a:p>
          <a:p>
            <a:pPr>
              <a:buFont typeface="Wingdings 2" pitchFamily="18" charset="2"/>
              <a:buNone/>
            </a:pPr>
            <a:r>
              <a:rPr lang="es-ES" sz="2000" b="1" i="1" smtClean="0">
                <a:solidFill>
                  <a:srgbClr val="6666FF"/>
                </a:solidFill>
              </a:rPr>
              <a:t>[77,44,55,20,26,93,17,None,None,31,54]</a:t>
            </a:r>
          </a:p>
          <a:p>
            <a:pPr>
              <a:buFont typeface="Wingdings 2" pitchFamily="18" charset="2"/>
              <a:buNone/>
            </a:pPr>
            <a:r>
              <a:rPr lang="es-ES" sz="2000" b="1" i="1" smtClean="0">
                <a:solidFill>
                  <a:srgbClr val="6666FF"/>
                </a:solidFill>
              </a:rPr>
              <a:t>&gt;&gt;&gt;H.data=[‘bird’,’goat,’pig’,’chicken’,’dog,’lion’,’tiger’,None,None,’cow’,’cat’]</a:t>
            </a:r>
          </a:p>
          <a:p>
            <a:pPr>
              <a:buFont typeface="Wingdings 2" pitchFamily="18" charset="2"/>
              <a:buNone/>
            </a:pPr>
            <a:endParaRPr lang="es-ES" sz="2000" b="1" i="1" smtClean="0">
              <a:solidFill>
                <a:srgbClr val="6666FF"/>
              </a:solidFill>
            </a:endParaRPr>
          </a:p>
          <a:p>
            <a:pPr>
              <a:buFont typeface="Wingdings 2" pitchFamily="18" charset="2"/>
              <a:buNone/>
            </a:pPr>
            <a:endParaRPr lang="es-ES" sz="2000" b="1" i="1" smtClean="0">
              <a:solidFill>
                <a:srgbClr val="6666FF"/>
              </a:solidFill>
            </a:endParaRPr>
          </a:p>
          <a:p>
            <a:pPr>
              <a:buFont typeface="Wingdings 2" pitchFamily="18" charset="2"/>
              <a:buNone/>
            </a:pPr>
            <a:endParaRPr lang="es-ES" sz="2000" b="1" i="1" smtClean="0">
              <a:solidFill>
                <a:srgbClr val="6666FF"/>
              </a:solidFill>
            </a:endParaRPr>
          </a:p>
          <a:p>
            <a:pPr>
              <a:buFont typeface="Wingdings 2" pitchFamily="18" charset="2"/>
              <a:buNone/>
            </a:pPr>
            <a:endParaRPr lang="es-ES_tradnl" sz="2000" b="1" i="1" smtClean="0">
              <a:solidFill>
                <a:srgbClr val="6666FF"/>
              </a:solidFill>
            </a:endParaRPr>
          </a:p>
        </p:txBody>
      </p:sp>
      <p:sp>
        <p:nvSpPr>
          <p:cNvPr id="30" name="29 Rectángulo"/>
          <p:cNvSpPr>
            <a:spLocks noChangeArrowheads="1"/>
          </p:cNvSpPr>
          <p:nvPr/>
        </p:nvSpPr>
        <p:spPr bwMode="auto">
          <a:xfrm>
            <a:off x="6215063" y="3214688"/>
            <a:ext cx="15573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b="1" i="1">
                <a:solidFill>
                  <a:srgbClr val="6666FF"/>
                </a:solidFill>
              </a:rPr>
              <a:t>&gt;&gt;&gt;H[20]</a:t>
            </a:r>
          </a:p>
          <a:p>
            <a:r>
              <a:rPr lang="es-ES" b="1" i="1">
                <a:solidFill>
                  <a:srgbClr val="6666FF"/>
                </a:solidFill>
              </a:rPr>
              <a:t>‘chicken’</a:t>
            </a:r>
          </a:p>
          <a:p>
            <a:r>
              <a:rPr lang="es-ES" b="1" i="1">
                <a:solidFill>
                  <a:srgbClr val="6666FF"/>
                </a:solidFill>
              </a:rPr>
              <a:t>&gt;&gt;&gt;H[17]</a:t>
            </a:r>
          </a:p>
          <a:p>
            <a:r>
              <a:rPr lang="es-ES" b="1" i="1">
                <a:solidFill>
                  <a:srgbClr val="6666FF"/>
                </a:solidFill>
              </a:rPr>
              <a:t>‘tiger’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21507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3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A34ED-DD63-4224-A00B-E96B7230414A}" type="slidenum">
              <a:rPr lang="es-ES_tradnl"/>
              <a:pPr>
                <a:defRPr/>
              </a:pPr>
              <a:t>25</a:t>
            </a:fld>
            <a:endParaRPr lang="es-ES_tradnl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s-ES_tradnl"/>
              <a:t>Hacemos las cuentas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45339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000" smtClean="0"/>
              <a:t>Insertar un elemento:</a:t>
            </a:r>
          </a:p>
          <a:p>
            <a:pPr lvl="1">
              <a:lnSpc>
                <a:spcPct val="90000"/>
              </a:lnSpc>
            </a:pPr>
            <a:r>
              <a:rPr lang="es-ES_tradnl" sz="1800" smtClean="0"/>
              <a:t>calcular h(key) O(1)</a:t>
            </a:r>
          </a:p>
          <a:p>
            <a:pPr lvl="1">
              <a:lnSpc>
                <a:spcPct val="90000"/>
              </a:lnSpc>
            </a:pPr>
            <a:r>
              <a:rPr lang="es-ES_tradnl" sz="1800" smtClean="0"/>
              <a:t>encontrar la posición en la tabla: (h(x)+i)%n, 0&lt;=i&lt;n, O(n) </a:t>
            </a:r>
          </a:p>
          <a:p>
            <a:pPr lvl="1">
              <a:lnSpc>
                <a:spcPct val="90000"/>
              </a:lnSpc>
            </a:pPr>
            <a:endParaRPr lang="es-ES_tradnl" sz="1800" smtClean="0"/>
          </a:p>
          <a:p>
            <a:pPr>
              <a:lnSpc>
                <a:spcPct val="90000"/>
              </a:lnSpc>
            </a:pPr>
            <a:r>
              <a:rPr lang="es-ES_tradnl" sz="2000" smtClean="0"/>
              <a:t>Buscar un elemento</a:t>
            </a:r>
          </a:p>
          <a:p>
            <a:pPr lvl="1">
              <a:lnSpc>
                <a:spcPct val="90000"/>
              </a:lnSpc>
            </a:pPr>
            <a:r>
              <a:rPr lang="es-ES_tradnl" sz="1800" smtClean="0"/>
              <a:t>calcular h(key) O(1)</a:t>
            </a:r>
          </a:p>
          <a:p>
            <a:pPr lvl="1">
              <a:lnSpc>
                <a:spcPct val="90000"/>
              </a:lnSpc>
            </a:pPr>
            <a:r>
              <a:rPr lang="es-ES_tradnl" sz="1800" smtClean="0"/>
              <a:t>encontrar el elemento O(n)</a:t>
            </a:r>
          </a:p>
          <a:p>
            <a:pPr>
              <a:lnSpc>
                <a:spcPct val="90000"/>
              </a:lnSpc>
            </a:pPr>
            <a:endParaRPr lang="es-ES_tradnl" sz="2000" smtClean="0"/>
          </a:p>
          <a:p>
            <a:pPr>
              <a:lnSpc>
                <a:spcPct val="90000"/>
              </a:lnSpc>
            </a:pPr>
            <a:r>
              <a:rPr lang="es-ES_tradnl" sz="2000" smtClean="0"/>
              <a:t>Borrar un elemento</a:t>
            </a:r>
          </a:p>
          <a:p>
            <a:pPr lvl="1">
              <a:lnSpc>
                <a:spcPct val="90000"/>
              </a:lnSpc>
            </a:pPr>
            <a:r>
              <a:rPr lang="es-ES_tradnl" sz="1800" smtClean="0"/>
              <a:t>calcular h(key) O(1)</a:t>
            </a:r>
          </a:p>
          <a:p>
            <a:pPr lvl="1">
              <a:lnSpc>
                <a:spcPct val="90000"/>
              </a:lnSpc>
            </a:pPr>
            <a:r>
              <a:rPr lang="es-ES_tradnl" sz="1800" smtClean="0"/>
              <a:t>encontrar el elemento O(n)</a:t>
            </a:r>
          </a:p>
          <a:p>
            <a:pPr lvl="1">
              <a:lnSpc>
                <a:spcPct val="90000"/>
              </a:lnSpc>
            </a:pPr>
            <a:r>
              <a:rPr lang="es-ES_tradnl" sz="1800" smtClean="0"/>
              <a:t>borrarlo O(m)</a:t>
            </a:r>
          </a:p>
        </p:txBody>
      </p:sp>
      <p:grpSp>
        <p:nvGrpSpPr>
          <p:cNvPr id="21511" name="Group 4"/>
          <p:cNvGrpSpPr>
            <a:grpSpLocks/>
          </p:cNvGrpSpPr>
          <p:nvPr/>
        </p:nvGrpSpPr>
        <p:grpSpPr bwMode="auto">
          <a:xfrm>
            <a:off x="5148263" y="1279525"/>
            <a:ext cx="3533775" cy="4457700"/>
            <a:chOff x="1743" y="1126"/>
            <a:chExt cx="2042" cy="2808"/>
          </a:xfrm>
        </p:grpSpPr>
        <p:sp>
          <p:nvSpPr>
            <p:cNvPr id="21519" name="Text Box 5"/>
            <p:cNvSpPr txBox="1">
              <a:spLocks noChangeArrowheads="1"/>
            </p:cNvSpPr>
            <p:nvPr/>
          </p:nvSpPr>
          <p:spPr bwMode="auto">
            <a:xfrm>
              <a:off x="1743" y="1126"/>
              <a:ext cx="715" cy="312"/>
            </a:xfrm>
            <a:prstGeom prst="rect">
              <a:avLst/>
            </a:prstGeom>
            <a:noFill/>
            <a:ln w="38100">
              <a:solidFill>
                <a:srgbClr val="6666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índice</a:t>
              </a:r>
            </a:p>
          </p:txBody>
        </p:sp>
        <p:sp>
          <p:nvSpPr>
            <p:cNvPr id="21520" name="Text Box 6"/>
            <p:cNvSpPr txBox="1">
              <a:spLocks noChangeArrowheads="1"/>
            </p:cNvSpPr>
            <p:nvPr/>
          </p:nvSpPr>
          <p:spPr bwMode="auto">
            <a:xfrm>
              <a:off x="2458" y="1126"/>
              <a:ext cx="1327" cy="312"/>
            </a:xfrm>
            <a:prstGeom prst="rect">
              <a:avLst/>
            </a:prstGeom>
            <a:noFill/>
            <a:ln w="38100">
              <a:solidFill>
                <a:srgbClr val="6666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dato</a:t>
              </a:r>
            </a:p>
          </p:txBody>
        </p:sp>
        <p:sp>
          <p:nvSpPr>
            <p:cNvPr id="21521" name="Text Box 7"/>
            <p:cNvSpPr txBox="1">
              <a:spLocks noChangeArrowheads="1"/>
            </p:cNvSpPr>
            <p:nvPr/>
          </p:nvSpPr>
          <p:spPr bwMode="auto">
            <a:xfrm>
              <a:off x="1743" y="1438"/>
              <a:ext cx="715" cy="312"/>
            </a:xfrm>
            <a:prstGeom prst="rect">
              <a:avLst/>
            </a:prstGeom>
            <a:noFill/>
            <a:ln w="38100">
              <a:solidFill>
                <a:srgbClr val="6666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0</a:t>
              </a:r>
            </a:p>
          </p:txBody>
        </p:sp>
        <p:sp>
          <p:nvSpPr>
            <p:cNvPr id="21522" name="Text Box 8"/>
            <p:cNvSpPr txBox="1">
              <a:spLocks noChangeArrowheads="1"/>
            </p:cNvSpPr>
            <p:nvPr/>
          </p:nvSpPr>
          <p:spPr bwMode="auto">
            <a:xfrm>
              <a:off x="2458" y="1438"/>
              <a:ext cx="1327" cy="312"/>
            </a:xfrm>
            <a:prstGeom prst="rect">
              <a:avLst/>
            </a:prstGeom>
            <a:noFill/>
            <a:ln w="38100">
              <a:solidFill>
                <a:srgbClr val="6666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21523" name="Text Box 9"/>
            <p:cNvSpPr txBox="1">
              <a:spLocks noChangeArrowheads="1"/>
            </p:cNvSpPr>
            <p:nvPr/>
          </p:nvSpPr>
          <p:spPr bwMode="auto">
            <a:xfrm>
              <a:off x="1743" y="1750"/>
              <a:ext cx="715" cy="312"/>
            </a:xfrm>
            <a:prstGeom prst="rect">
              <a:avLst/>
            </a:prstGeom>
            <a:noFill/>
            <a:ln w="38100">
              <a:solidFill>
                <a:srgbClr val="6666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1</a:t>
              </a:r>
            </a:p>
          </p:txBody>
        </p:sp>
        <p:sp>
          <p:nvSpPr>
            <p:cNvPr id="21524" name="Text Box 10"/>
            <p:cNvSpPr txBox="1">
              <a:spLocks noChangeArrowheads="1"/>
            </p:cNvSpPr>
            <p:nvPr/>
          </p:nvSpPr>
          <p:spPr bwMode="auto">
            <a:xfrm>
              <a:off x="2458" y="1750"/>
              <a:ext cx="1327" cy="312"/>
            </a:xfrm>
            <a:prstGeom prst="rect">
              <a:avLst/>
            </a:prstGeom>
            <a:noFill/>
            <a:ln w="38100">
              <a:solidFill>
                <a:srgbClr val="6666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key2:dato2(h=1)</a:t>
              </a:r>
            </a:p>
          </p:txBody>
        </p:sp>
        <p:sp>
          <p:nvSpPr>
            <p:cNvPr id="21525" name="Text Box 11"/>
            <p:cNvSpPr txBox="1">
              <a:spLocks noChangeArrowheads="1"/>
            </p:cNvSpPr>
            <p:nvPr/>
          </p:nvSpPr>
          <p:spPr bwMode="auto">
            <a:xfrm>
              <a:off x="1743" y="2062"/>
              <a:ext cx="715" cy="312"/>
            </a:xfrm>
            <a:prstGeom prst="rect">
              <a:avLst/>
            </a:prstGeom>
            <a:noFill/>
            <a:ln w="38100">
              <a:solidFill>
                <a:srgbClr val="6666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2</a:t>
              </a:r>
            </a:p>
          </p:txBody>
        </p:sp>
        <p:sp>
          <p:nvSpPr>
            <p:cNvPr id="21526" name="Text Box 12"/>
            <p:cNvSpPr txBox="1">
              <a:spLocks noChangeArrowheads="1"/>
            </p:cNvSpPr>
            <p:nvPr/>
          </p:nvSpPr>
          <p:spPr bwMode="auto">
            <a:xfrm>
              <a:off x="2458" y="2062"/>
              <a:ext cx="1327" cy="312"/>
            </a:xfrm>
            <a:prstGeom prst="rect">
              <a:avLst/>
            </a:prstGeom>
            <a:noFill/>
            <a:ln w="38100">
              <a:solidFill>
                <a:srgbClr val="6666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21527" name="Text Box 13"/>
            <p:cNvSpPr txBox="1">
              <a:spLocks noChangeArrowheads="1"/>
            </p:cNvSpPr>
            <p:nvPr/>
          </p:nvSpPr>
          <p:spPr bwMode="auto">
            <a:xfrm>
              <a:off x="1743" y="2374"/>
              <a:ext cx="715" cy="312"/>
            </a:xfrm>
            <a:prstGeom prst="rect">
              <a:avLst/>
            </a:prstGeom>
            <a:noFill/>
            <a:ln w="38100">
              <a:solidFill>
                <a:srgbClr val="6666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3</a:t>
              </a:r>
            </a:p>
          </p:txBody>
        </p:sp>
        <p:sp>
          <p:nvSpPr>
            <p:cNvPr id="21528" name="Text Box 14"/>
            <p:cNvSpPr txBox="1">
              <a:spLocks noChangeArrowheads="1"/>
            </p:cNvSpPr>
            <p:nvPr/>
          </p:nvSpPr>
          <p:spPr bwMode="auto">
            <a:xfrm>
              <a:off x="1743" y="2686"/>
              <a:ext cx="715" cy="312"/>
            </a:xfrm>
            <a:prstGeom prst="rect">
              <a:avLst/>
            </a:prstGeom>
            <a:noFill/>
            <a:ln w="38100">
              <a:solidFill>
                <a:srgbClr val="6666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4</a:t>
              </a:r>
            </a:p>
          </p:txBody>
        </p:sp>
        <p:sp>
          <p:nvSpPr>
            <p:cNvPr id="21529" name="Text Box 15"/>
            <p:cNvSpPr txBox="1">
              <a:spLocks noChangeArrowheads="1"/>
            </p:cNvSpPr>
            <p:nvPr/>
          </p:nvSpPr>
          <p:spPr bwMode="auto">
            <a:xfrm>
              <a:off x="1743" y="2998"/>
              <a:ext cx="715" cy="312"/>
            </a:xfrm>
            <a:prstGeom prst="rect">
              <a:avLst/>
            </a:prstGeom>
            <a:noFill/>
            <a:ln w="38100">
              <a:solidFill>
                <a:srgbClr val="6666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5</a:t>
              </a:r>
            </a:p>
          </p:txBody>
        </p:sp>
        <p:sp>
          <p:nvSpPr>
            <p:cNvPr id="21530" name="Text Box 16"/>
            <p:cNvSpPr txBox="1">
              <a:spLocks noChangeArrowheads="1"/>
            </p:cNvSpPr>
            <p:nvPr/>
          </p:nvSpPr>
          <p:spPr bwMode="auto">
            <a:xfrm>
              <a:off x="2458" y="2998"/>
              <a:ext cx="1327" cy="312"/>
            </a:xfrm>
            <a:prstGeom prst="rect">
              <a:avLst/>
            </a:prstGeom>
            <a:noFill/>
            <a:ln w="38100">
              <a:solidFill>
                <a:srgbClr val="6666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key4:dato4(h=5)</a:t>
              </a:r>
            </a:p>
          </p:txBody>
        </p:sp>
        <p:sp>
          <p:nvSpPr>
            <p:cNvPr id="21531" name="Text Box 17"/>
            <p:cNvSpPr txBox="1">
              <a:spLocks noChangeArrowheads="1"/>
            </p:cNvSpPr>
            <p:nvPr/>
          </p:nvSpPr>
          <p:spPr bwMode="auto">
            <a:xfrm>
              <a:off x="1743" y="3310"/>
              <a:ext cx="715" cy="312"/>
            </a:xfrm>
            <a:prstGeom prst="rect">
              <a:avLst/>
            </a:prstGeom>
            <a:noFill/>
            <a:ln w="38100">
              <a:solidFill>
                <a:srgbClr val="6666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...</a:t>
              </a:r>
            </a:p>
          </p:txBody>
        </p:sp>
        <p:sp>
          <p:nvSpPr>
            <p:cNvPr id="21532" name="Text Box 18"/>
            <p:cNvSpPr txBox="1">
              <a:spLocks noChangeArrowheads="1"/>
            </p:cNvSpPr>
            <p:nvPr/>
          </p:nvSpPr>
          <p:spPr bwMode="auto">
            <a:xfrm>
              <a:off x="2458" y="3310"/>
              <a:ext cx="1327" cy="312"/>
            </a:xfrm>
            <a:prstGeom prst="rect">
              <a:avLst/>
            </a:prstGeom>
            <a:noFill/>
            <a:ln w="38100">
              <a:solidFill>
                <a:srgbClr val="6666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21533" name="Text Box 19"/>
            <p:cNvSpPr txBox="1">
              <a:spLocks noChangeArrowheads="1"/>
            </p:cNvSpPr>
            <p:nvPr/>
          </p:nvSpPr>
          <p:spPr bwMode="auto">
            <a:xfrm>
              <a:off x="1743" y="3622"/>
              <a:ext cx="715" cy="312"/>
            </a:xfrm>
            <a:prstGeom prst="rect">
              <a:avLst/>
            </a:prstGeom>
            <a:noFill/>
            <a:ln w="38100">
              <a:solidFill>
                <a:srgbClr val="6666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n-1</a:t>
              </a:r>
            </a:p>
          </p:txBody>
        </p:sp>
        <p:sp>
          <p:nvSpPr>
            <p:cNvPr id="21534" name="Text Box 20"/>
            <p:cNvSpPr txBox="1">
              <a:spLocks noChangeArrowheads="1"/>
            </p:cNvSpPr>
            <p:nvPr/>
          </p:nvSpPr>
          <p:spPr bwMode="auto">
            <a:xfrm>
              <a:off x="2458" y="3622"/>
              <a:ext cx="1327" cy="312"/>
            </a:xfrm>
            <a:prstGeom prst="rect">
              <a:avLst/>
            </a:prstGeom>
            <a:noFill/>
            <a:ln w="38100">
              <a:solidFill>
                <a:srgbClr val="6666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21535" name="Text Box 21"/>
            <p:cNvSpPr txBox="1">
              <a:spLocks noChangeArrowheads="1"/>
            </p:cNvSpPr>
            <p:nvPr/>
          </p:nvSpPr>
          <p:spPr bwMode="auto">
            <a:xfrm>
              <a:off x="2458" y="2374"/>
              <a:ext cx="1327" cy="312"/>
            </a:xfrm>
            <a:prstGeom prst="rect">
              <a:avLst/>
            </a:prstGeom>
            <a:noFill/>
            <a:ln w="38100">
              <a:solidFill>
                <a:srgbClr val="6666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key1:dato1(h=3)</a:t>
              </a:r>
            </a:p>
          </p:txBody>
        </p:sp>
        <p:sp>
          <p:nvSpPr>
            <p:cNvPr id="21536" name="Text Box 22"/>
            <p:cNvSpPr txBox="1">
              <a:spLocks noChangeArrowheads="1"/>
            </p:cNvSpPr>
            <p:nvPr/>
          </p:nvSpPr>
          <p:spPr bwMode="auto">
            <a:xfrm>
              <a:off x="2458" y="2686"/>
              <a:ext cx="1327" cy="312"/>
            </a:xfrm>
            <a:prstGeom prst="rect">
              <a:avLst/>
            </a:prstGeom>
            <a:noFill/>
            <a:ln w="38100">
              <a:solidFill>
                <a:srgbClr val="6666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key3:dato3(h=4)</a:t>
              </a:r>
            </a:p>
          </p:txBody>
        </p:sp>
      </p:grpSp>
      <p:sp>
        <p:nvSpPr>
          <p:cNvPr id="21512" name="Rectangle 23"/>
          <p:cNvSpPr>
            <a:spLocks noChangeArrowheads="1"/>
          </p:cNvSpPr>
          <p:nvPr/>
        </p:nvSpPr>
        <p:spPr bwMode="auto">
          <a:xfrm>
            <a:off x="6450013" y="4822825"/>
            <a:ext cx="2157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 b="1"/>
              <a:t>key5:dato5(h=3)</a:t>
            </a:r>
          </a:p>
        </p:txBody>
      </p:sp>
      <p:sp>
        <p:nvSpPr>
          <p:cNvPr id="21513" name="Rectangle 24"/>
          <p:cNvSpPr>
            <a:spLocks noChangeArrowheads="1"/>
          </p:cNvSpPr>
          <p:nvPr/>
        </p:nvSpPr>
        <p:spPr bwMode="auto">
          <a:xfrm>
            <a:off x="6450013" y="5302250"/>
            <a:ext cx="2157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 b="1"/>
              <a:t>key6:dato6(h=3)</a:t>
            </a:r>
          </a:p>
        </p:txBody>
      </p:sp>
      <p:sp>
        <p:nvSpPr>
          <p:cNvPr id="21514" name="Rectangle 25"/>
          <p:cNvSpPr>
            <a:spLocks noChangeArrowheads="1"/>
          </p:cNvSpPr>
          <p:nvPr/>
        </p:nvSpPr>
        <p:spPr bwMode="auto">
          <a:xfrm>
            <a:off x="6450013" y="1943100"/>
            <a:ext cx="2157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 b="1"/>
              <a:t>key7:dato7(h=3)</a:t>
            </a:r>
          </a:p>
        </p:txBody>
      </p:sp>
      <p:sp>
        <p:nvSpPr>
          <p:cNvPr id="21515" name="Rectangle 26"/>
          <p:cNvSpPr>
            <a:spLocks noChangeArrowheads="1"/>
          </p:cNvSpPr>
          <p:nvPr/>
        </p:nvSpPr>
        <p:spPr bwMode="auto">
          <a:xfrm>
            <a:off x="6450013" y="2878138"/>
            <a:ext cx="2157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 b="1"/>
              <a:t>key8:dato8(h=3)</a:t>
            </a:r>
          </a:p>
        </p:txBody>
      </p:sp>
      <p:sp>
        <p:nvSpPr>
          <p:cNvPr id="21516" name="Text Box 27"/>
          <p:cNvSpPr txBox="1">
            <a:spLocks noChangeArrowheads="1"/>
          </p:cNvSpPr>
          <p:nvPr/>
        </p:nvSpPr>
        <p:spPr bwMode="auto">
          <a:xfrm>
            <a:off x="500063" y="2271713"/>
            <a:ext cx="714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O(n)</a:t>
            </a:r>
          </a:p>
        </p:txBody>
      </p:sp>
      <p:sp>
        <p:nvSpPr>
          <p:cNvPr id="21517" name="Text Box 28"/>
          <p:cNvSpPr txBox="1">
            <a:spLocks noChangeArrowheads="1"/>
          </p:cNvSpPr>
          <p:nvPr/>
        </p:nvSpPr>
        <p:spPr bwMode="auto">
          <a:xfrm>
            <a:off x="428625" y="3571875"/>
            <a:ext cx="714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O(n)</a:t>
            </a:r>
          </a:p>
        </p:txBody>
      </p:sp>
      <p:sp>
        <p:nvSpPr>
          <p:cNvPr id="21518" name="Text Box 29"/>
          <p:cNvSpPr txBox="1">
            <a:spLocks noChangeArrowheads="1"/>
          </p:cNvSpPr>
          <p:nvPr/>
        </p:nvSpPr>
        <p:spPr bwMode="auto">
          <a:xfrm>
            <a:off x="428625" y="4929188"/>
            <a:ext cx="714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22531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9A5D03-C7E2-41EB-8F1D-C9DE8ED25A36}" type="slidenum">
              <a:rPr lang="es-ES_tradnl"/>
              <a:pPr>
                <a:defRPr/>
              </a:pPr>
              <a:t>26</a:t>
            </a:fld>
            <a:endParaRPr lang="es-ES_tradnl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s-ES" sz="4000"/>
              <a:t>El “Balance”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484313"/>
            <a:ext cx="7772400" cy="4114800"/>
          </a:xfrm>
        </p:spPr>
        <p:txBody>
          <a:bodyPr/>
          <a:lstStyle/>
          <a:p>
            <a:r>
              <a:rPr lang="es-ES" sz="2800" dirty="0" smtClean="0"/>
              <a:t>Los casos peores</a:t>
            </a:r>
          </a:p>
          <a:p>
            <a:pPr lvl="1"/>
            <a:r>
              <a:rPr lang="es-ES" sz="2400" dirty="0" smtClean="0"/>
              <a:t>La formación de agrupaciones</a:t>
            </a:r>
          </a:p>
          <a:p>
            <a:pPr lvl="1"/>
            <a:r>
              <a:rPr lang="es-ES" sz="2400" dirty="0" smtClean="0"/>
              <a:t>Colisión de agrupaciones</a:t>
            </a:r>
          </a:p>
          <a:p>
            <a:pPr lvl="1"/>
            <a:r>
              <a:rPr lang="es-ES" sz="2400" dirty="0" smtClean="0"/>
              <a:t>Poco probables, en promedio m=(</a:t>
            </a:r>
            <a:r>
              <a:rPr lang="es-ES" sz="2400" dirty="0" smtClean="0">
                <a:ea typeface="Arial Unicode MS" pitchFamily="34" charset="-128"/>
                <a:cs typeface="Arial Unicode MS" pitchFamily="34" charset="-128"/>
              </a:rPr>
              <a:t>(2-</a:t>
            </a:r>
            <a:r>
              <a:rPr lang="es-ES" sz="2400" dirty="0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</a:t>
            </a:r>
            <a:r>
              <a:rPr lang="es-ES" sz="2400" dirty="0" smtClean="0"/>
              <a:t>)/(2-2 </a:t>
            </a:r>
            <a:r>
              <a:rPr lang="es-ES" sz="2400" dirty="0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</a:t>
            </a:r>
            <a:r>
              <a:rPr lang="es-ES" sz="2400" dirty="0" smtClean="0"/>
              <a:t>)  donde </a:t>
            </a:r>
            <a:r>
              <a:rPr lang="es-E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=</a:t>
            </a:r>
            <a:r>
              <a:rPr lang="es-ES" sz="2400" dirty="0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k/n. Si </a:t>
            </a:r>
            <a:r>
              <a:rPr lang="es-E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=1/2,  el promedio es</a:t>
            </a:r>
            <a:r>
              <a:rPr lang="es-ES" sz="2400" dirty="0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1,5.</a:t>
            </a:r>
          </a:p>
          <a:p>
            <a:pPr lvl="1"/>
            <a:endParaRPr lang="es-ES" sz="2400" dirty="0" smtClean="0"/>
          </a:p>
          <a:p>
            <a:r>
              <a:rPr lang="es-ES" sz="2800" dirty="0" smtClean="0"/>
              <a:t>Hemos ganado o hemos perdido?!</a:t>
            </a:r>
          </a:p>
          <a:p>
            <a:pPr lvl="1"/>
            <a:r>
              <a:rPr lang="es-ES" sz="2400" dirty="0" smtClean="0"/>
              <a:t>ABB –&gt; O(log(n)) 	vs. 	Tablas Hash –&gt; O(n)</a:t>
            </a:r>
          </a:p>
          <a:p>
            <a:pPr lvl="1"/>
            <a:endParaRPr lang="es-E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39750" y="0"/>
            <a:ext cx="6202363" cy="11430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_tradnl" smtClean="0">
                <a:effectLst/>
              </a:rPr>
              <a:t>Las funciones Hash</a:t>
            </a:r>
          </a:p>
        </p:txBody>
      </p:sp>
      <p:sp>
        <p:nvSpPr>
          <p:cNvPr id="98307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1125538"/>
            <a:ext cx="6192936" cy="5040312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s-ES_tradnl" sz="2000" dirty="0" smtClean="0"/>
              <a:t>Consideremos algunos identificadores: </a:t>
            </a:r>
            <a:r>
              <a:rPr lang="es-ES_tradnl" sz="2000" i="1" dirty="0" smtClean="0"/>
              <a:t>x,y,z,x1,xx,xy,xyz,x2,x22,x3,x0,i,j,k,l,m, </a:t>
            </a:r>
            <a:r>
              <a:rPr lang="es-ES_tradnl" sz="2000" i="1" dirty="0" err="1" smtClean="0"/>
              <a:t>a,b,c</a:t>
            </a:r>
            <a:r>
              <a:rPr lang="es-ES_tradnl" sz="2000" i="1" dirty="0" smtClean="0"/>
              <a:t>, </a:t>
            </a:r>
            <a:r>
              <a:rPr lang="es-ES_tradnl" sz="2000" i="1" dirty="0" err="1" smtClean="0"/>
              <a:t>index</a:t>
            </a:r>
            <a:r>
              <a:rPr lang="es-ES_tradnl" sz="2000" i="1" dirty="0" smtClean="0"/>
              <a:t>, peso, nombre,  tamaño, index1, index2, </a:t>
            </a:r>
            <a:r>
              <a:rPr lang="es-ES_tradnl" sz="2000" i="1" dirty="0" err="1" smtClean="0"/>
              <a:t>coordenadax</a:t>
            </a:r>
            <a:r>
              <a:rPr lang="es-ES_tradnl" sz="2000" i="1" dirty="0" smtClean="0"/>
              <a:t>, </a:t>
            </a:r>
            <a:r>
              <a:rPr lang="es-ES_tradnl" sz="2000" i="1" dirty="0" err="1" smtClean="0"/>
              <a:t>coordenaday</a:t>
            </a:r>
            <a:r>
              <a:rPr lang="es-ES_tradnl" sz="2000" i="1" dirty="0" smtClean="0"/>
              <a:t>, coordenada1, coordenada2,...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s-ES_tradnl" sz="1050" dirty="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s-ES_tradnl" sz="2000" dirty="0" smtClean="0"/>
              <a:t>¿Qué función hash podemos definir para optimizar la sobrecarga?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s-ES_tradnl" sz="1400" dirty="0" smtClean="0">
              <a:solidFill>
                <a:srgbClr val="CC00FF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s-ES_tradnl" sz="2000" dirty="0" smtClean="0">
                <a:solidFill>
                  <a:srgbClr val="CC00FF"/>
                </a:solidFill>
              </a:rPr>
              <a:t>Requisitos:</a:t>
            </a:r>
            <a:r>
              <a:rPr lang="es-ES_tradnl" sz="2000" dirty="0" smtClean="0"/>
              <a:t> fácil de calcular y que minimice las colisiones.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s-ES_tradnl" sz="1400" dirty="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s-ES_tradnl" sz="2000" dirty="0" err="1" smtClean="0"/>
              <a:t>Df.</a:t>
            </a:r>
            <a:r>
              <a:rPr lang="es-ES_tradnl" sz="2000" dirty="0" smtClean="0"/>
              <a:t> Una función hash es </a:t>
            </a:r>
            <a:r>
              <a:rPr lang="es-ES_tradnl" sz="2000" dirty="0" smtClean="0">
                <a:solidFill>
                  <a:srgbClr val="CC00FF"/>
                </a:solidFill>
              </a:rPr>
              <a:t>uniforme</a:t>
            </a:r>
            <a:r>
              <a:rPr lang="es-ES_tradnl" sz="2000" dirty="0" smtClean="0"/>
              <a:t> si </a:t>
            </a:r>
            <a:r>
              <a:rPr lang="en-US" sz="2000" dirty="0" smtClean="0"/>
              <a:t>en e</a:t>
            </a:r>
            <a:r>
              <a:rPr lang="es-ES_tradnl" sz="2000" dirty="0" smtClean="0"/>
              <a:t>l espacio de los identificadores la probabilidad de cada cubeta de recibir un nuevo elemento es la misma P(</a:t>
            </a:r>
            <a:r>
              <a:rPr lang="es-ES_tradnl" sz="2000" dirty="0" err="1" smtClean="0"/>
              <a:t>cubeta</a:t>
            </a:r>
            <a:r>
              <a:rPr lang="es-ES_tradnl" sz="2000" baseline="-25000" dirty="0" err="1" smtClean="0"/>
              <a:t>i</a:t>
            </a:r>
            <a:r>
              <a:rPr lang="es-ES_tradnl" sz="2000" dirty="0" smtClean="0"/>
              <a:t>)=1/n, i=1,...n.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s-ES_tradnl" sz="1400" i="1" dirty="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s-ES_tradnl" sz="2000" i="1" dirty="0" smtClean="0"/>
              <a:t>Contraejemplo</a:t>
            </a:r>
            <a:r>
              <a:rPr lang="es-ES_tradnl" sz="2000" dirty="0" smtClean="0"/>
              <a:t>: codificar sólo la primera o la última letra.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s-ES_tradnl" sz="1600" dirty="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s-ES_tradnl" sz="2000" dirty="0" smtClean="0">
                <a:solidFill>
                  <a:srgbClr val="CC00FF"/>
                </a:solidFill>
              </a:rPr>
              <a:t>Recordemos</a:t>
            </a:r>
            <a:r>
              <a:rPr lang="es-ES_tradnl" sz="2000" dirty="0" smtClean="0"/>
              <a:t>: h(x)=1..n, n es el número de cubetas.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s-ES_tradnl" sz="1800" b="1" dirty="0" smtClean="0"/>
          </a:p>
        </p:txBody>
      </p:sp>
      <p:grpSp>
        <p:nvGrpSpPr>
          <p:cNvPr id="98308" name="Group 4"/>
          <p:cNvGrpSpPr>
            <a:grpSpLocks/>
          </p:cNvGrpSpPr>
          <p:nvPr/>
        </p:nvGrpSpPr>
        <p:grpSpPr bwMode="auto">
          <a:xfrm>
            <a:off x="6476305" y="764704"/>
            <a:ext cx="2416175" cy="3154363"/>
            <a:chOff x="2971" y="697"/>
            <a:chExt cx="2794" cy="2774"/>
          </a:xfrm>
        </p:grpSpPr>
        <p:sp>
          <p:nvSpPr>
            <p:cNvPr id="98309" name="Text Box 5"/>
            <p:cNvSpPr txBox="1">
              <a:spLocks noChangeArrowheads="1"/>
            </p:cNvSpPr>
            <p:nvPr/>
          </p:nvSpPr>
          <p:spPr bwMode="auto">
            <a:xfrm>
              <a:off x="3526" y="935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endParaRPr lang="es-ES" sz="1000" b="1"/>
            </a:p>
          </p:txBody>
        </p:sp>
        <p:sp>
          <p:nvSpPr>
            <p:cNvPr id="98310" name="Text Box 6"/>
            <p:cNvSpPr txBox="1">
              <a:spLocks noChangeArrowheads="1"/>
            </p:cNvSpPr>
            <p:nvPr/>
          </p:nvSpPr>
          <p:spPr bwMode="auto">
            <a:xfrm>
              <a:off x="4241" y="935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1000" b="1"/>
            </a:p>
          </p:txBody>
        </p:sp>
        <p:sp>
          <p:nvSpPr>
            <p:cNvPr id="98311" name="Text Box 7"/>
            <p:cNvSpPr txBox="1">
              <a:spLocks noChangeArrowheads="1"/>
            </p:cNvSpPr>
            <p:nvPr/>
          </p:nvSpPr>
          <p:spPr bwMode="auto">
            <a:xfrm>
              <a:off x="3526" y="1247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endParaRPr lang="es-ES" sz="1000" b="1"/>
            </a:p>
          </p:txBody>
        </p:sp>
        <p:sp>
          <p:nvSpPr>
            <p:cNvPr id="98312" name="Text Box 8"/>
            <p:cNvSpPr txBox="1">
              <a:spLocks noChangeArrowheads="1"/>
            </p:cNvSpPr>
            <p:nvPr/>
          </p:nvSpPr>
          <p:spPr bwMode="auto">
            <a:xfrm>
              <a:off x="4241" y="1247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1000" b="1"/>
            </a:p>
          </p:txBody>
        </p:sp>
        <p:sp>
          <p:nvSpPr>
            <p:cNvPr id="98313" name="Text Box 9"/>
            <p:cNvSpPr txBox="1">
              <a:spLocks noChangeArrowheads="1"/>
            </p:cNvSpPr>
            <p:nvPr/>
          </p:nvSpPr>
          <p:spPr bwMode="auto">
            <a:xfrm>
              <a:off x="3526" y="1559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endParaRPr lang="es-ES" sz="1000" b="1"/>
            </a:p>
          </p:txBody>
        </p:sp>
        <p:sp>
          <p:nvSpPr>
            <p:cNvPr id="98314" name="Text Box 10"/>
            <p:cNvSpPr txBox="1">
              <a:spLocks noChangeArrowheads="1"/>
            </p:cNvSpPr>
            <p:nvPr/>
          </p:nvSpPr>
          <p:spPr bwMode="auto">
            <a:xfrm>
              <a:off x="4241" y="1559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1000" b="1"/>
            </a:p>
          </p:txBody>
        </p:sp>
        <p:sp>
          <p:nvSpPr>
            <p:cNvPr id="98315" name="Text Box 11"/>
            <p:cNvSpPr txBox="1">
              <a:spLocks noChangeArrowheads="1"/>
            </p:cNvSpPr>
            <p:nvPr/>
          </p:nvSpPr>
          <p:spPr bwMode="auto">
            <a:xfrm>
              <a:off x="3526" y="1871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endParaRPr lang="es-ES" sz="1000" b="1"/>
            </a:p>
          </p:txBody>
        </p:sp>
        <p:sp>
          <p:nvSpPr>
            <p:cNvPr id="98316" name="Text Box 12"/>
            <p:cNvSpPr txBox="1">
              <a:spLocks noChangeArrowheads="1"/>
            </p:cNvSpPr>
            <p:nvPr/>
          </p:nvSpPr>
          <p:spPr bwMode="auto">
            <a:xfrm>
              <a:off x="4241" y="1871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1000" b="1"/>
            </a:p>
          </p:txBody>
        </p:sp>
        <p:sp>
          <p:nvSpPr>
            <p:cNvPr id="98317" name="Text Box 13"/>
            <p:cNvSpPr txBox="1">
              <a:spLocks noChangeArrowheads="1"/>
            </p:cNvSpPr>
            <p:nvPr/>
          </p:nvSpPr>
          <p:spPr bwMode="auto">
            <a:xfrm>
              <a:off x="3526" y="2183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endParaRPr lang="es-ES" sz="1000" b="1"/>
            </a:p>
          </p:txBody>
        </p:sp>
        <p:sp>
          <p:nvSpPr>
            <p:cNvPr id="98318" name="Text Box 14"/>
            <p:cNvSpPr txBox="1">
              <a:spLocks noChangeArrowheads="1"/>
            </p:cNvSpPr>
            <p:nvPr/>
          </p:nvSpPr>
          <p:spPr bwMode="auto">
            <a:xfrm>
              <a:off x="4241" y="2183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1000" b="1"/>
            </a:p>
          </p:txBody>
        </p:sp>
        <p:sp>
          <p:nvSpPr>
            <p:cNvPr id="98319" name="Text Box 15"/>
            <p:cNvSpPr txBox="1">
              <a:spLocks noChangeArrowheads="1"/>
            </p:cNvSpPr>
            <p:nvPr/>
          </p:nvSpPr>
          <p:spPr bwMode="auto">
            <a:xfrm>
              <a:off x="3526" y="2495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endParaRPr lang="es-ES" sz="1000" b="1"/>
            </a:p>
          </p:txBody>
        </p:sp>
        <p:sp>
          <p:nvSpPr>
            <p:cNvPr id="98320" name="Text Box 16"/>
            <p:cNvSpPr txBox="1">
              <a:spLocks noChangeArrowheads="1"/>
            </p:cNvSpPr>
            <p:nvPr/>
          </p:nvSpPr>
          <p:spPr bwMode="auto">
            <a:xfrm>
              <a:off x="4241" y="2495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1000" b="1"/>
            </a:p>
          </p:txBody>
        </p:sp>
        <p:sp>
          <p:nvSpPr>
            <p:cNvPr id="98321" name="Text Box 17"/>
            <p:cNvSpPr txBox="1">
              <a:spLocks noChangeArrowheads="1"/>
            </p:cNvSpPr>
            <p:nvPr/>
          </p:nvSpPr>
          <p:spPr bwMode="auto">
            <a:xfrm>
              <a:off x="3526" y="2807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endParaRPr lang="es-ES" sz="1000" b="1"/>
            </a:p>
          </p:txBody>
        </p:sp>
        <p:sp>
          <p:nvSpPr>
            <p:cNvPr id="98322" name="Text Box 18"/>
            <p:cNvSpPr txBox="1">
              <a:spLocks noChangeArrowheads="1"/>
            </p:cNvSpPr>
            <p:nvPr/>
          </p:nvSpPr>
          <p:spPr bwMode="auto">
            <a:xfrm>
              <a:off x="4241" y="2807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1000" b="1"/>
            </a:p>
          </p:txBody>
        </p:sp>
        <p:sp>
          <p:nvSpPr>
            <p:cNvPr id="98323" name="Text Box 19"/>
            <p:cNvSpPr txBox="1">
              <a:spLocks noChangeArrowheads="1"/>
            </p:cNvSpPr>
            <p:nvPr/>
          </p:nvSpPr>
          <p:spPr bwMode="auto">
            <a:xfrm>
              <a:off x="3526" y="3119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endParaRPr lang="es-ES" sz="1000" b="1"/>
            </a:p>
          </p:txBody>
        </p:sp>
        <p:sp>
          <p:nvSpPr>
            <p:cNvPr id="98324" name="Text Box 20"/>
            <p:cNvSpPr txBox="1">
              <a:spLocks noChangeArrowheads="1"/>
            </p:cNvSpPr>
            <p:nvPr/>
          </p:nvSpPr>
          <p:spPr bwMode="auto">
            <a:xfrm>
              <a:off x="4241" y="3119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1000" b="1"/>
            </a:p>
          </p:txBody>
        </p:sp>
        <p:sp>
          <p:nvSpPr>
            <p:cNvPr id="98325" name="Text Box 21"/>
            <p:cNvSpPr txBox="1">
              <a:spLocks noChangeArrowheads="1"/>
            </p:cNvSpPr>
            <p:nvPr/>
          </p:nvSpPr>
          <p:spPr bwMode="auto">
            <a:xfrm>
              <a:off x="4876" y="935"/>
              <a:ext cx="681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1000" b="1"/>
            </a:p>
          </p:txBody>
        </p:sp>
        <p:sp>
          <p:nvSpPr>
            <p:cNvPr id="98326" name="Text Box 22"/>
            <p:cNvSpPr txBox="1">
              <a:spLocks noChangeArrowheads="1"/>
            </p:cNvSpPr>
            <p:nvPr/>
          </p:nvSpPr>
          <p:spPr bwMode="auto">
            <a:xfrm>
              <a:off x="4876" y="1252"/>
              <a:ext cx="681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1000" b="1"/>
            </a:p>
          </p:txBody>
        </p:sp>
        <p:sp>
          <p:nvSpPr>
            <p:cNvPr id="98327" name="Text Box 23"/>
            <p:cNvSpPr txBox="1">
              <a:spLocks noChangeArrowheads="1"/>
            </p:cNvSpPr>
            <p:nvPr/>
          </p:nvSpPr>
          <p:spPr bwMode="auto">
            <a:xfrm>
              <a:off x="4876" y="1570"/>
              <a:ext cx="681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1000" b="1"/>
            </a:p>
          </p:txBody>
        </p:sp>
        <p:sp>
          <p:nvSpPr>
            <p:cNvPr id="98328" name="Text Box 24"/>
            <p:cNvSpPr txBox="1">
              <a:spLocks noChangeArrowheads="1"/>
            </p:cNvSpPr>
            <p:nvPr/>
          </p:nvSpPr>
          <p:spPr bwMode="auto">
            <a:xfrm>
              <a:off x="4876" y="1887"/>
              <a:ext cx="681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1000" b="1"/>
            </a:p>
          </p:txBody>
        </p:sp>
        <p:sp>
          <p:nvSpPr>
            <p:cNvPr id="98329" name="Text Box 25"/>
            <p:cNvSpPr txBox="1">
              <a:spLocks noChangeArrowheads="1"/>
            </p:cNvSpPr>
            <p:nvPr/>
          </p:nvSpPr>
          <p:spPr bwMode="auto">
            <a:xfrm>
              <a:off x="4876" y="2165"/>
              <a:ext cx="681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1000" b="1"/>
            </a:p>
          </p:txBody>
        </p:sp>
        <p:sp>
          <p:nvSpPr>
            <p:cNvPr id="98330" name="Text Box 26"/>
            <p:cNvSpPr txBox="1">
              <a:spLocks noChangeArrowheads="1"/>
            </p:cNvSpPr>
            <p:nvPr/>
          </p:nvSpPr>
          <p:spPr bwMode="auto">
            <a:xfrm>
              <a:off x="4876" y="2477"/>
              <a:ext cx="681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1000" b="1"/>
            </a:p>
          </p:txBody>
        </p:sp>
        <p:sp>
          <p:nvSpPr>
            <p:cNvPr id="98331" name="Text Box 27"/>
            <p:cNvSpPr txBox="1">
              <a:spLocks noChangeArrowheads="1"/>
            </p:cNvSpPr>
            <p:nvPr/>
          </p:nvSpPr>
          <p:spPr bwMode="auto">
            <a:xfrm>
              <a:off x="4876" y="2794"/>
              <a:ext cx="681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1000" b="1"/>
            </a:p>
          </p:txBody>
        </p:sp>
        <p:sp>
          <p:nvSpPr>
            <p:cNvPr id="98332" name="Text Box 28"/>
            <p:cNvSpPr txBox="1">
              <a:spLocks noChangeArrowheads="1"/>
            </p:cNvSpPr>
            <p:nvPr/>
          </p:nvSpPr>
          <p:spPr bwMode="auto">
            <a:xfrm>
              <a:off x="4876" y="3112"/>
              <a:ext cx="681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1000" b="1"/>
            </a:p>
          </p:txBody>
        </p:sp>
        <p:sp>
          <p:nvSpPr>
            <p:cNvPr id="98333" name="Rectangle 29"/>
            <p:cNvSpPr>
              <a:spLocks noChangeArrowheads="1"/>
            </p:cNvSpPr>
            <p:nvPr/>
          </p:nvSpPr>
          <p:spPr bwMode="auto">
            <a:xfrm>
              <a:off x="2971" y="697"/>
              <a:ext cx="80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200" b="1"/>
                <a:t>índice</a:t>
              </a:r>
            </a:p>
          </p:txBody>
        </p:sp>
        <p:sp>
          <p:nvSpPr>
            <p:cNvPr id="98334" name="Text Box 30"/>
            <p:cNvSpPr txBox="1">
              <a:spLocks noChangeArrowheads="1"/>
            </p:cNvSpPr>
            <p:nvPr/>
          </p:nvSpPr>
          <p:spPr bwMode="auto">
            <a:xfrm>
              <a:off x="3211" y="1091"/>
              <a:ext cx="307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900" b="1"/>
                <a:t>0</a:t>
              </a:r>
            </a:p>
          </p:txBody>
        </p:sp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188" y="1370"/>
              <a:ext cx="31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000" b="1"/>
                <a:t>1</a:t>
              </a: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199" y="1662"/>
              <a:ext cx="31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000" b="1"/>
                <a:t>2</a:t>
              </a: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199" y="1977"/>
              <a:ext cx="31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000" b="1"/>
                <a:t>3</a:t>
              </a: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199" y="2296"/>
              <a:ext cx="31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000" b="1"/>
                <a:t>4</a:t>
              </a:r>
            </a:p>
          </p:txBody>
        </p:sp>
        <p:sp>
          <p:nvSpPr>
            <p:cNvPr id="98339" name="Rectangle 35"/>
            <p:cNvSpPr>
              <a:spLocks noChangeArrowheads="1"/>
            </p:cNvSpPr>
            <p:nvPr/>
          </p:nvSpPr>
          <p:spPr bwMode="auto">
            <a:xfrm>
              <a:off x="3199" y="2612"/>
              <a:ext cx="31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000" b="1"/>
                <a:t>5</a:t>
              </a:r>
            </a:p>
          </p:txBody>
        </p:sp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3243" y="2928"/>
              <a:ext cx="372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000" b="1"/>
                <a:t>...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2971" y="3248"/>
              <a:ext cx="503" cy="22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sz="1000" b="1"/>
                <a:t>n-1</a:t>
              </a:r>
            </a:p>
          </p:txBody>
        </p:sp>
        <p:sp>
          <p:nvSpPr>
            <p:cNvPr id="98342" name="Text Box 38"/>
            <p:cNvSpPr txBox="1">
              <a:spLocks noChangeArrowheads="1"/>
            </p:cNvSpPr>
            <p:nvPr/>
          </p:nvSpPr>
          <p:spPr bwMode="auto">
            <a:xfrm>
              <a:off x="5409" y="724"/>
              <a:ext cx="356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000"/>
                <a:t>m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3604" y="1071"/>
              <a:ext cx="127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000" b="1"/>
                <a:t>A	</a:t>
              </a:r>
            </a:p>
          </p:txBody>
        </p:sp>
        <p:sp>
          <p:nvSpPr>
            <p:cNvPr id="98344" name="Text Box 40"/>
            <p:cNvSpPr txBox="1">
              <a:spLocks noChangeArrowheads="1"/>
            </p:cNvSpPr>
            <p:nvPr/>
          </p:nvSpPr>
          <p:spPr bwMode="auto">
            <a:xfrm>
              <a:off x="4500" y="1039"/>
              <a:ext cx="40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000"/>
                <a:t>A1</a:t>
              </a:r>
            </a:p>
          </p:txBody>
        </p:sp>
        <p:sp>
          <p:nvSpPr>
            <p:cNvPr id="98345" name="Text Box 41"/>
            <p:cNvSpPr txBox="1">
              <a:spLocks noChangeArrowheads="1"/>
            </p:cNvSpPr>
            <p:nvPr/>
          </p:nvSpPr>
          <p:spPr bwMode="auto">
            <a:xfrm>
              <a:off x="5089" y="1087"/>
              <a:ext cx="415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000"/>
                <a:t>AA</a:t>
              </a:r>
            </a:p>
          </p:txBody>
        </p:sp>
        <p:sp>
          <p:nvSpPr>
            <p:cNvPr id="98346" name="Text Box 42"/>
            <p:cNvSpPr txBox="1">
              <a:spLocks noChangeArrowheads="1"/>
            </p:cNvSpPr>
            <p:nvPr/>
          </p:nvSpPr>
          <p:spPr bwMode="auto">
            <a:xfrm>
              <a:off x="3786" y="2024"/>
              <a:ext cx="32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000"/>
                <a:t>D</a:t>
              </a:r>
            </a:p>
          </p:txBody>
        </p:sp>
        <p:sp>
          <p:nvSpPr>
            <p:cNvPr id="98347" name="Text Box 43"/>
            <p:cNvSpPr txBox="1">
              <a:spLocks noChangeArrowheads="1"/>
            </p:cNvSpPr>
            <p:nvPr/>
          </p:nvSpPr>
          <p:spPr bwMode="auto">
            <a:xfrm>
              <a:off x="4375" y="2024"/>
              <a:ext cx="562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000"/>
                <a:t>Data</a:t>
              </a:r>
            </a:p>
          </p:txBody>
        </p:sp>
        <p:sp>
          <p:nvSpPr>
            <p:cNvPr id="98348" name="Text Box 44"/>
            <p:cNvSpPr txBox="1">
              <a:spLocks noChangeArrowheads="1"/>
            </p:cNvSpPr>
            <p:nvPr/>
          </p:nvSpPr>
          <p:spPr bwMode="auto">
            <a:xfrm>
              <a:off x="5056" y="2024"/>
              <a:ext cx="62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000"/>
                <a:t>Di</a:t>
              </a:r>
              <a:r>
                <a:rPr lang="en-US" sz="1000"/>
                <a:t>cho</a:t>
              </a:r>
              <a:endParaRPr lang="es-ES_tradnl" sz="1000"/>
            </a:p>
          </p:txBody>
        </p:sp>
        <p:sp>
          <p:nvSpPr>
            <p:cNvPr id="98349" name="Text Box 45"/>
            <p:cNvSpPr txBox="1">
              <a:spLocks noChangeArrowheads="1"/>
            </p:cNvSpPr>
            <p:nvPr/>
          </p:nvSpPr>
          <p:spPr bwMode="auto">
            <a:xfrm>
              <a:off x="3604" y="2345"/>
              <a:ext cx="61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000"/>
                <a:t>Elena</a:t>
              </a:r>
            </a:p>
          </p:txBody>
        </p:sp>
        <p:sp>
          <p:nvSpPr>
            <p:cNvPr id="98350" name="Text Box 46"/>
            <p:cNvSpPr txBox="1">
              <a:spLocks noChangeArrowheads="1"/>
            </p:cNvSpPr>
            <p:nvPr/>
          </p:nvSpPr>
          <p:spPr bwMode="auto">
            <a:xfrm>
              <a:off x="4375" y="2345"/>
              <a:ext cx="47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000"/>
                <a:t>Eco</a:t>
              </a:r>
            </a:p>
          </p:txBody>
        </p:sp>
        <p:sp>
          <p:nvSpPr>
            <p:cNvPr id="98351" name="Text Box 47"/>
            <p:cNvSpPr txBox="1">
              <a:spLocks noChangeArrowheads="1"/>
            </p:cNvSpPr>
            <p:nvPr/>
          </p:nvSpPr>
          <p:spPr bwMode="auto">
            <a:xfrm>
              <a:off x="3604" y="1390"/>
              <a:ext cx="582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000"/>
                <a:t>Bebe</a:t>
              </a:r>
            </a:p>
          </p:txBody>
        </p:sp>
        <p:sp>
          <p:nvSpPr>
            <p:cNvPr id="98352" name="Text Box 48"/>
            <p:cNvSpPr txBox="1">
              <a:spLocks noChangeArrowheads="1"/>
            </p:cNvSpPr>
            <p:nvPr/>
          </p:nvSpPr>
          <p:spPr bwMode="auto">
            <a:xfrm>
              <a:off x="4318" y="1402"/>
              <a:ext cx="402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000"/>
                <a:t>Be</a:t>
              </a:r>
            </a:p>
          </p:txBody>
        </p:sp>
        <p:sp>
          <p:nvSpPr>
            <p:cNvPr id="98353" name="Text Box 49"/>
            <p:cNvSpPr txBox="1">
              <a:spLocks noChangeArrowheads="1"/>
            </p:cNvSpPr>
            <p:nvPr/>
          </p:nvSpPr>
          <p:spPr bwMode="auto">
            <a:xfrm>
              <a:off x="4952" y="1402"/>
              <a:ext cx="67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000"/>
                <a:t>B</a:t>
              </a:r>
              <a:r>
                <a:rPr lang="en-US" sz="1000"/>
                <a:t>ueno</a:t>
              </a:r>
              <a:endParaRPr lang="es-ES_tradnl" sz="1000"/>
            </a:p>
          </p:txBody>
        </p:sp>
        <p:sp>
          <p:nvSpPr>
            <p:cNvPr id="98354" name="Text Box 50"/>
            <p:cNvSpPr txBox="1">
              <a:spLocks noChangeArrowheads="1"/>
            </p:cNvSpPr>
            <p:nvPr/>
          </p:nvSpPr>
          <p:spPr bwMode="auto">
            <a:xfrm>
              <a:off x="3604" y="1707"/>
              <a:ext cx="586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000"/>
                <a:t>Circ</a:t>
              </a:r>
              <a:r>
                <a:rPr lang="en-US" sz="1000"/>
                <a:t>o</a:t>
              </a:r>
              <a:endParaRPr lang="es-ES_tradnl" sz="1000"/>
            </a:p>
          </p:txBody>
        </p:sp>
        <p:sp>
          <p:nvSpPr>
            <p:cNvPr id="98355" name="Text Box 51"/>
            <p:cNvSpPr txBox="1">
              <a:spLocks noChangeArrowheads="1"/>
            </p:cNvSpPr>
            <p:nvPr/>
          </p:nvSpPr>
          <p:spPr bwMode="auto">
            <a:xfrm>
              <a:off x="4285" y="1707"/>
              <a:ext cx="560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000"/>
                <a:t>Cura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6705600" y="5029200"/>
            <a:ext cx="533400" cy="5334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0355" name="Rectangle 3"/>
          <p:cNvSpPr>
            <a:spLocks noGrp="1"/>
          </p:cNvSpPr>
          <p:nvPr>
            <p:ph type="body" idx="4294967295"/>
          </p:nvPr>
        </p:nvSpPr>
        <p:spPr>
          <a:xfrm>
            <a:off x="500063" y="2136775"/>
            <a:ext cx="7729537" cy="846138"/>
          </a:xfrm>
          <a:noFill/>
        </p:spPr>
        <p:txBody>
          <a:bodyPr lIns="92075" tIns="46038" rIns="92075" bIns="46038"/>
          <a:lstStyle/>
          <a:p>
            <a:pPr>
              <a:spcBef>
                <a:spcPct val="50000"/>
              </a:spcBef>
            </a:pPr>
            <a:r>
              <a:rPr lang="en-US" sz="1600" smtClean="0"/>
              <a:t>A. </a:t>
            </a:r>
            <a:r>
              <a:rPr lang="en-US" sz="1600" b="1" smtClean="0"/>
              <a:t>Aho</a:t>
            </a:r>
            <a:r>
              <a:rPr lang="en-US" sz="1600" smtClean="0"/>
              <a:t>, J. Hopcroft, J. Ullman, </a:t>
            </a:r>
            <a:r>
              <a:rPr lang="en-US" sz="1600" i="1" smtClean="0"/>
              <a:t>“Data Structures and Algorithms”, </a:t>
            </a:r>
            <a:r>
              <a:rPr lang="en-US" sz="1600" smtClean="0"/>
              <a:t>1983, Addison-Wesley.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676400" y="3124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latin typeface="Arial Unicode MS" pitchFamily="34" charset="-128"/>
              </a:rPr>
              <a:t>‘A’ = 65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3581400" y="3124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latin typeface="Arial Unicode MS" pitchFamily="34" charset="-128"/>
              </a:rPr>
              <a:t>‘h’ = 104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5638800" y="3124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latin typeface="Arial Unicode MS" pitchFamily="34" charset="-128"/>
              </a:rPr>
              <a:t>‘o’ = 111</a:t>
            </a: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1828800" y="4038600"/>
            <a:ext cx="556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</a:rPr>
              <a:t>value = (65 + 31 * 0) % 101 = 65 </a:t>
            </a: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1828800" y="4572000"/>
            <a:ext cx="556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</a:rPr>
              <a:t>value = (104 + 31 * 65) % 101 = 99</a:t>
            </a: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1828800" y="5105400"/>
            <a:ext cx="556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</a:rPr>
              <a:t>value = (111 + 31 * 99) % 101 = 49</a:t>
            </a:r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 flipH="1">
            <a:off x="5257800" y="4343400"/>
            <a:ext cx="12954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 flipH="1">
            <a:off x="5257800" y="4876800"/>
            <a:ext cx="16002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457200" y="457200"/>
            <a:ext cx="8001000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3600" b="1" i="1" u="sng">
                <a:solidFill>
                  <a:schemeClr val="accent2"/>
                </a:solidFill>
                <a:latin typeface="Arial Unicode MS" pitchFamily="34" charset="-128"/>
              </a:rPr>
              <a:t>Ejemplo:</a:t>
            </a:r>
            <a:r>
              <a:rPr lang="en-AU" sz="3600" i="1">
                <a:solidFill>
                  <a:schemeClr val="accent2"/>
                </a:solidFill>
                <a:latin typeface="Arial Unicode MS" pitchFamily="34" charset="-128"/>
              </a:rPr>
              <a:t>  Función Hash #1</a:t>
            </a:r>
            <a:endParaRPr lang="en-AU" sz="3600" b="1" i="1" u="sng">
              <a:solidFill>
                <a:schemeClr val="accent2"/>
              </a:solidFill>
              <a:latin typeface="Arial Unicode MS" pitchFamily="34" charset="-128"/>
            </a:endParaRPr>
          </a:p>
        </p:txBody>
      </p:sp>
      <p:sp>
        <p:nvSpPr>
          <p:cNvPr id="100365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1219200"/>
            <a:ext cx="6477000" cy="768350"/>
          </a:xfrm>
          <a:noFill/>
        </p:spPr>
        <p:txBody>
          <a:bodyPr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sz="1600" b="0" i="1" smtClean="0">
                <a:solidFill>
                  <a:schemeClr val="accent2"/>
                </a:solidFill>
                <a:effectLst/>
                <a:latin typeface="Arial Unicode MS" pitchFamily="34" charset="-128"/>
              </a:rPr>
              <a:t>value = (s[i] + 31*value) % 101;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nimBg="1"/>
      <p:bldP spid="100357" grpId="0" build="p" autoUpdateAnimBg="0"/>
      <p:bldP spid="100358" grpId="0" build="p" autoUpdateAnimBg="0"/>
      <p:bldP spid="100359" grpId="0" build="p" autoUpdateAnimBg="0"/>
      <p:bldP spid="100360" grpId="0" build="p" autoUpdateAnimBg="0"/>
      <p:bldP spid="100361" grpId="0" build="p" autoUpdateAnimBg="0"/>
      <p:bldP spid="100362" grpId="0" animBg="1"/>
      <p:bldP spid="10036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762000" y="2776218"/>
            <a:ext cx="7772400" cy="230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s-ES_tradnl" sz="2400" b="1" i="1" dirty="0" err="1">
                <a:solidFill>
                  <a:srgbClr val="6666FF"/>
                </a:solidFill>
              </a:rPr>
              <a:t>def</a:t>
            </a:r>
            <a:r>
              <a:rPr lang="es-ES_tradnl" sz="2400" b="1" i="1" dirty="0">
                <a:solidFill>
                  <a:srgbClr val="6666FF"/>
                </a:solidFill>
              </a:rPr>
              <a:t> hash(s):</a:t>
            </a:r>
          </a:p>
          <a:p>
            <a:pPr eaLnBrk="0" hangingPunct="0"/>
            <a:r>
              <a:rPr lang="es-ES_tradnl" sz="2400" b="1" i="1" dirty="0">
                <a:solidFill>
                  <a:srgbClr val="6666FF"/>
                </a:solidFill>
              </a:rPr>
              <a:t>   i = 0</a:t>
            </a:r>
          </a:p>
          <a:p>
            <a:pPr eaLnBrk="0" hangingPunct="0"/>
            <a:r>
              <a:rPr lang="es-ES_tradnl" sz="2400" b="1" i="1" dirty="0">
                <a:solidFill>
                  <a:srgbClr val="6666FF"/>
                </a:solidFill>
              </a:rPr>
              <a:t>   </a:t>
            </a:r>
            <a:r>
              <a:rPr lang="es-ES_tradnl" sz="2400" b="1" i="1" dirty="0" err="1">
                <a:solidFill>
                  <a:srgbClr val="6666FF"/>
                </a:solidFill>
              </a:rPr>
              <a:t>value</a:t>
            </a:r>
            <a:r>
              <a:rPr lang="es-ES_tradnl" sz="2400" b="1" i="1" dirty="0">
                <a:solidFill>
                  <a:srgbClr val="6666FF"/>
                </a:solidFill>
              </a:rPr>
              <a:t> = 0</a:t>
            </a:r>
          </a:p>
          <a:p>
            <a:pPr eaLnBrk="0" hangingPunct="0"/>
            <a:r>
              <a:rPr lang="es-ES_tradnl" sz="2400" b="1" i="1" dirty="0">
                <a:solidFill>
                  <a:srgbClr val="6666FF"/>
                </a:solidFill>
              </a:rPr>
              <a:t>   </a:t>
            </a:r>
            <a:r>
              <a:rPr lang="es-ES_tradnl" sz="2400" b="1" i="1" dirty="0" err="1">
                <a:solidFill>
                  <a:srgbClr val="6666FF"/>
                </a:solidFill>
              </a:rPr>
              <a:t>for</a:t>
            </a:r>
            <a:r>
              <a:rPr lang="es-ES_tradnl" sz="2400" b="1" i="1" dirty="0">
                <a:solidFill>
                  <a:srgbClr val="6666FF"/>
                </a:solidFill>
              </a:rPr>
              <a:t> i in s:</a:t>
            </a:r>
          </a:p>
          <a:p>
            <a:pPr eaLnBrk="0" hangingPunct="0"/>
            <a:r>
              <a:rPr lang="es-ES_tradnl" sz="2400" b="1" i="1" dirty="0">
                <a:solidFill>
                  <a:srgbClr val="6666FF"/>
                </a:solidFill>
              </a:rPr>
              <a:t>         </a:t>
            </a:r>
            <a:r>
              <a:rPr lang="es-ES_tradnl" sz="2400" b="1" i="1" dirty="0" err="1">
                <a:solidFill>
                  <a:srgbClr val="6666FF"/>
                </a:solidFill>
              </a:rPr>
              <a:t>value</a:t>
            </a:r>
            <a:r>
              <a:rPr lang="es-ES_tradnl" sz="2400" b="1" i="1" dirty="0">
                <a:solidFill>
                  <a:srgbClr val="6666FF"/>
                </a:solidFill>
              </a:rPr>
              <a:t> = (s[i] + 31*</a:t>
            </a:r>
            <a:r>
              <a:rPr lang="es-ES_tradnl" sz="2400" b="1" i="1" dirty="0" err="1">
                <a:solidFill>
                  <a:srgbClr val="6666FF"/>
                </a:solidFill>
              </a:rPr>
              <a:t>value</a:t>
            </a:r>
            <a:r>
              <a:rPr lang="es-ES_tradnl" sz="2400" b="1" i="1" dirty="0">
                <a:solidFill>
                  <a:srgbClr val="6666FF"/>
                </a:solidFill>
              </a:rPr>
              <a:t>) % 101</a:t>
            </a:r>
          </a:p>
          <a:p>
            <a:pPr eaLnBrk="0" hangingPunct="0"/>
            <a:r>
              <a:rPr lang="es-ES_tradnl" sz="2400" b="1" i="1" dirty="0" smtClean="0">
                <a:solidFill>
                  <a:srgbClr val="6666FF"/>
                </a:solidFill>
              </a:rPr>
              <a:t>   </a:t>
            </a:r>
            <a:r>
              <a:rPr lang="es-ES_tradnl" sz="2400" b="1" i="1" dirty="0" err="1" smtClean="0">
                <a:solidFill>
                  <a:srgbClr val="6666FF"/>
                </a:solidFill>
              </a:rPr>
              <a:t>return</a:t>
            </a:r>
            <a:r>
              <a:rPr lang="es-ES_tradnl" sz="2400" b="1" i="1" dirty="0" smtClean="0">
                <a:solidFill>
                  <a:srgbClr val="6666FF"/>
                </a:solidFill>
              </a:rPr>
              <a:t> </a:t>
            </a:r>
            <a:r>
              <a:rPr lang="es-ES_tradnl" sz="2400" b="1" i="1" dirty="0" err="1">
                <a:solidFill>
                  <a:srgbClr val="6666FF"/>
                </a:solidFill>
              </a:rPr>
              <a:t>value</a:t>
            </a:r>
            <a:endParaRPr lang="es-ES_tradnl" sz="2400" b="1" i="1" dirty="0">
              <a:solidFill>
                <a:srgbClr val="6666FF"/>
              </a:solidFill>
            </a:endParaRP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468313" y="1635125"/>
            <a:ext cx="8001000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3600" b="1" u="sng" dirty="0">
                <a:latin typeface="Arial Unicode MS" pitchFamily="34" charset="-128"/>
              </a:rPr>
              <a:t>Ejemplo:</a:t>
            </a:r>
            <a:r>
              <a:rPr lang="es-ES_tradnl" sz="3600" dirty="0">
                <a:latin typeface="Arial Unicode MS" pitchFamily="34" charset="-128"/>
              </a:rPr>
              <a:t>  Función Hash</a:t>
            </a:r>
            <a:endParaRPr lang="es-ES_tradnl" sz="3600" b="1" u="sng" dirty="0">
              <a:latin typeface="Arial Unicode MS" pitchFamily="34" charset="-128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683568" y="332656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s-ES_tradnl" sz="4000" b="1" dirty="0">
                <a:solidFill>
                  <a:srgbClr val="FF8D3E"/>
                </a:solidFill>
                <a:latin typeface="Calibri" pitchFamily="34" charset="0"/>
              </a:rPr>
              <a:t>Ha de ser fácil de calcular!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85800" y="333375"/>
            <a:ext cx="7772400" cy="11430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</a:rPr>
              <a:t>Diccionario</a:t>
            </a:r>
          </a:p>
        </p:txBody>
      </p:sp>
      <p:sp>
        <p:nvSpPr>
          <p:cNvPr id="77827" name="Rectangle 3"/>
          <p:cNvSpPr>
            <a:spLocks noGrp="1"/>
          </p:cNvSpPr>
          <p:nvPr>
            <p:ph type="body" idx="4294967295"/>
          </p:nvPr>
        </p:nvSpPr>
        <p:spPr>
          <a:xfrm>
            <a:off x="652463" y="1670050"/>
            <a:ext cx="7729537" cy="38068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 2" pitchFamily="18" charset="2"/>
              <a:buNone/>
            </a:pPr>
            <a:r>
              <a:rPr lang="en-US" sz="1800" smtClean="0"/>
              <a:t>geek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i="1" smtClean="0"/>
              <a:t>Pronunciation</a:t>
            </a:r>
            <a:r>
              <a:rPr lang="en-US" sz="1400" smtClean="0"/>
              <a:t>: 'gEk</a:t>
            </a:r>
            <a:br>
              <a:rPr lang="en-US" sz="1400" smtClean="0"/>
            </a:br>
            <a:r>
              <a:rPr lang="en-US" sz="1400" i="1" smtClean="0"/>
              <a:t>Function</a:t>
            </a:r>
            <a:r>
              <a:rPr lang="en-US" sz="1400" smtClean="0"/>
              <a:t>: </a:t>
            </a:r>
            <a:r>
              <a:rPr lang="en-US" sz="1400" i="1" smtClean="0"/>
              <a:t>noun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i="1" smtClean="0"/>
              <a:t>Etymology</a:t>
            </a:r>
            <a:r>
              <a:rPr lang="en-US" sz="1400" smtClean="0"/>
              <a:t>: probably from English dialect </a:t>
            </a:r>
            <a:r>
              <a:rPr lang="en-US" sz="1400" i="1" smtClean="0"/>
              <a:t>geek, geck </a:t>
            </a:r>
            <a:r>
              <a:rPr lang="en-US" sz="1400" smtClean="0"/>
              <a:t>fool, from Low German </a:t>
            </a:r>
            <a:r>
              <a:rPr lang="en-US" sz="1400" i="1" smtClean="0"/>
              <a:t>geck, </a:t>
            </a:r>
            <a:r>
              <a:rPr lang="en-US" sz="1400" smtClean="0"/>
              <a:t>from Middle Low German</a:t>
            </a:r>
            <a:br>
              <a:rPr lang="en-US" sz="1400" smtClean="0"/>
            </a:br>
            <a:r>
              <a:rPr lang="en-US" sz="1400" i="1" smtClean="0"/>
              <a:t>Date</a:t>
            </a:r>
            <a:r>
              <a:rPr lang="en-US" sz="1400" smtClean="0"/>
              <a:t>: 1914</a:t>
            </a:r>
            <a:br>
              <a:rPr lang="en-US" sz="1400" smtClean="0"/>
            </a:br>
            <a:endParaRPr lang="en-US" sz="1400" smtClean="0"/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Verdana" pitchFamily="34" charset="0"/>
              <a:buNone/>
            </a:pPr>
            <a:r>
              <a:rPr lang="en-US" sz="1200" i="1" smtClean="0"/>
              <a:t>1</a:t>
            </a:r>
            <a:r>
              <a:rPr lang="en-US" sz="1200" smtClean="0"/>
              <a:t>: a carnival performer often billed as a wild man whose act usually includes biting the head off a live chicken or snake</a:t>
            </a:r>
            <a:br>
              <a:rPr lang="en-US" sz="1200" smtClean="0"/>
            </a:br>
            <a:endParaRPr lang="en-US" sz="1200" smtClean="0"/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Verdana" pitchFamily="34" charset="0"/>
              <a:buNone/>
            </a:pPr>
            <a:r>
              <a:rPr lang="en-US" sz="1200" i="1" smtClean="0"/>
              <a:t>2</a:t>
            </a:r>
            <a:r>
              <a:rPr lang="en-US" sz="1200" smtClean="0"/>
              <a:t>: a person often of an intellectual bent who is disapproved of</a:t>
            </a:r>
            <a:br>
              <a:rPr lang="en-US" sz="1200" smtClean="0"/>
            </a:br>
            <a:endParaRPr lang="en-US" sz="1200" smtClean="0"/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Verdana" pitchFamily="34" charset="0"/>
              <a:buNone/>
            </a:pPr>
            <a:r>
              <a:rPr lang="en-US" sz="1200" i="1" smtClean="0"/>
              <a:t>3</a:t>
            </a:r>
            <a:r>
              <a:rPr lang="en-US" sz="1200" smtClean="0"/>
              <a:t>: short for computer geek, an individual with a passion for computers, to the exclusion of other normal human interests. Depending on the context, it can be used in either a derogatory or affectionate manner. Basically, geek and nerd are synonymous. </a:t>
            </a:r>
          </a:p>
        </p:txBody>
      </p:sp>
      <p:grpSp>
        <p:nvGrpSpPr>
          <p:cNvPr id="77828" name="Group 4"/>
          <p:cNvGrpSpPr>
            <a:grpSpLocks/>
          </p:cNvGrpSpPr>
          <p:nvPr/>
        </p:nvGrpSpPr>
        <p:grpSpPr bwMode="auto">
          <a:xfrm>
            <a:off x="406400" y="1081088"/>
            <a:ext cx="2722563" cy="1238250"/>
            <a:chOff x="256" y="681"/>
            <a:chExt cx="1715" cy="780"/>
          </a:xfrm>
        </p:grpSpPr>
        <p:sp>
          <p:nvSpPr>
            <p:cNvPr id="77829" name="Oval 5"/>
            <p:cNvSpPr>
              <a:spLocks noChangeArrowheads="1"/>
            </p:cNvSpPr>
            <p:nvPr/>
          </p:nvSpPr>
          <p:spPr bwMode="auto">
            <a:xfrm>
              <a:off x="256" y="933"/>
              <a:ext cx="761" cy="528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7830" name="Text Box 6"/>
            <p:cNvSpPr txBox="1">
              <a:spLocks noChangeArrowheads="1"/>
            </p:cNvSpPr>
            <p:nvPr/>
          </p:nvSpPr>
          <p:spPr bwMode="auto">
            <a:xfrm>
              <a:off x="1335" y="681"/>
              <a:ext cx="636" cy="312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clave</a:t>
              </a:r>
            </a:p>
          </p:txBody>
        </p:sp>
        <p:cxnSp>
          <p:nvCxnSpPr>
            <p:cNvPr id="77831" name="AutoShape 7"/>
            <p:cNvCxnSpPr>
              <a:cxnSpLocks noChangeShapeType="1"/>
              <a:stCxn id="77830" idx="1"/>
              <a:endCxn id="77829" idx="7"/>
            </p:cNvCxnSpPr>
            <p:nvPr/>
          </p:nvCxnSpPr>
          <p:spPr bwMode="auto">
            <a:xfrm flipH="1">
              <a:off x="906" y="842"/>
              <a:ext cx="417" cy="156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_tradnl" sz="4000" dirty="0" smtClean="0">
                <a:effectLst/>
              </a:rPr>
              <a:t>Función Hash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_tradnl" dirty="0" smtClean="0"/>
              <a:t>Si tenemos conocimiento de la aplicación ayuda definir una buena función hash</a:t>
            </a:r>
          </a:p>
          <a:p>
            <a:pPr lvl="1"/>
            <a:r>
              <a:rPr lang="es-ES_tradnl" dirty="0" smtClean="0"/>
              <a:t>¿Qué sabemos sobre el nuestro Mundo de las variables? </a:t>
            </a:r>
          </a:p>
          <a:p>
            <a:pPr lvl="2"/>
            <a:r>
              <a:rPr lang="es-ES_tradnl" dirty="0" smtClean="0"/>
              <a:t>identificadores (alfanuméricos)</a:t>
            </a:r>
          </a:p>
          <a:p>
            <a:pPr lvl="2"/>
            <a:r>
              <a:rPr lang="es-ES_tradnl" dirty="0" smtClean="0"/>
              <a:t>Definitivamente no son aleatorios (normalmente con prefijos y sufijos repetidos </a:t>
            </a:r>
            <a:r>
              <a:rPr lang="es-ES_tradnl" dirty="0" err="1" smtClean="0"/>
              <a:t>p.e.</a:t>
            </a:r>
            <a:r>
              <a:rPr lang="es-ES_tradnl" dirty="0" smtClean="0"/>
              <a:t> temp1, temp2)</a:t>
            </a:r>
          </a:p>
          <a:p>
            <a:r>
              <a:rPr lang="es-ES_tradnl" dirty="0" smtClean="0"/>
              <a:t>Pasos</a:t>
            </a:r>
          </a:p>
          <a:p>
            <a:pPr lvl="1"/>
            <a:r>
              <a:rPr lang="es-ES_tradnl" dirty="0" smtClean="0"/>
              <a:t>Convertir las letras en números (de hecho el compilador lo hace)</a:t>
            </a:r>
          </a:p>
          <a:p>
            <a:pPr lvl="1"/>
            <a:r>
              <a:rPr lang="es-ES_tradnl" dirty="0" smtClean="0"/>
              <a:t>Combinar los números para obtener números más simples </a:t>
            </a:r>
          </a:p>
          <a:p>
            <a:pPr lvl="1"/>
            <a:r>
              <a:rPr lang="es-ES_tradnl" dirty="0" err="1" smtClean="0"/>
              <a:t>Reescalar</a:t>
            </a:r>
            <a:r>
              <a:rPr lang="es-ES_tradnl" dirty="0" smtClean="0"/>
              <a:t> los números </a:t>
            </a:r>
            <a:r>
              <a:rPr lang="en-US" dirty="0" smtClean="0"/>
              <a:t>en e</a:t>
            </a:r>
            <a:r>
              <a:rPr lang="es-ES_tradnl" dirty="0" smtClean="0"/>
              <a:t>l dominio: [0:n-1].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_tradnl" sz="4000" dirty="0" smtClean="0">
                <a:effectLst/>
              </a:rPr>
              <a:t>Las funciones Hash</a:t>
            </a:r>
          </a:p>
        </p:txBody>
      </p:sp>
      <p:sp>
        <p:nvSpPr>
          <p:cNvPr id="106499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557338"/>
            <a:ext cx="8207375" cy="4392612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s-ES_tradnl" sz="2000" b="1" dirty="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s-ES_tradnl" sz="2000" b="1" dirty="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s-ES_tradnl" b="1" dirty="0" smtClean="0"/>
              <a:t>1. La función </a:t>
            </a:r>
            <a:r>
              <a:rPr lang="en-US" b="1" dirty="0" err="1" smtClean="0"/>
              <a:t>mediana</a:t>
            </a:r>
            <a:r>
              <a:rPr lang="en-US" b="1" dirty="0" smtClean="0"/>
              <a:t> </a:t>
            </a:r>
            <a:r>
              <a:rPr lang="es-ES_tradnl" b="1" dirty="0" smtClean="0"/>
              <a:t>cuadrática</a:t>
            </a:r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n-US" sz="1600" dirty="0" smtClean="0"/>
              <a:t>I</a:t>
            </a:r>
            <a:r>
              <a:rPr lang="es-ES_tradnl" sz="1600" dirty="0" err="1" smtClean="0"/>
              <a:t>dentificador</a:t>
            </a:r>
            <a:r>
              <a:rPr lang="es-ES_tradnl" sz="1600" dirty="0" smtClean="0"/>
              <a:t>	Codificación	Cuadrado    </a:t>
            </a:r>
            <a:r>
              <a:rPr lang="es-ES_tradnl" sz="1600" dirty="0" err="1" smtClean="0"/>
              <a:t>Binarización</a:t>
            </a:r>
            <a:r>
              <a:rPr lang="es-ES_tradnl" sz="1600" dirty="0" smtClean="0"/>
              <a:t>	</a:t>
            </a:r>
          </a:p>
          <a:p>
            <a:pPr lvl="1">
              <a:lnSpc>
                <a:spcPct val="80000"/>
              </a:lnSpc>
            </a:pPr>
            <a:r>
              <a:rPr lang="es-ES_tradnl" dirty="0" smtClean="0"/>
              <a:t>x		00000024	576	0101</a:t>
            </a:r>
            <a:r>
              <a:rPr lang="es-ES_tradnl" b="1" dirty="0" smtClean="0"/>
              <a:t>011</a:t>
            </a:r>
            <a:r>
              <a:rPr lang="es-ES_tradnl" dirty="0" smtClean="0"/>
              <a:t>10110</a:t>
            </a:r>
          </a:p>
          <a:p>
            <a:pPr lvl="1">
              <a:lnSpc>
                <a:spcPct val="80000"/>
              </a:lnSpc>
            </a:pPr>
            <a:r>
              <a:rPr lang="es-ES_tradnl" dirty="0" smtClean="0"/>
              <a:t>Y		00000025	625	0110</a:t>
            </a:r>
            <a:r>
              <a:rPr lang="es-ES_tradnl" b="1" dirty="0" smtClean="0"/>
              <a:t>001</a:t>
            </a:r>
            <a:r>
              <a:rPr lang="es-ES_tradnl" dirty="0" smtClean="0"/>
              <a:t>10101...</a:t>
            </a:r>
          </a:p>
          <a:p>
            <a:pPr>
              <a:lnSpc>
                <a:spcPct val="80000"/>
              </a:lnSpc>
            </a:pPr>
            <a:endParaRPr lang="es-ES_tradnl" dirty="0" smtClean="0"/>
          </a:p>
          <a:p>
            <a:pPr>
              <a:lnSpc>
                <a:spcPct val="80000"/>
              </a:lnSpc>
            </a:pPr>
            <a:r>
              <a:rPr lang="es-ES_tradnl" dirty="0" smtClean="0"/>
              <a:t>Cuántos bits escoger?!</a:t>
            </a:r>
          </a:p>
          <a:p>
            <a:pPr lvl="1">
              <a:lnSpc>
                <a:spcPct val="80000"/>
              </a:lnSpc>
            </a:pPr>
            <a:r>
              <a:rPr lang="es-ES_tradnl" dirty="0" smtClean="0"/>
              <a:t>Si escogemos r bits, obtenemos 2 </a:t>
            </a:r>
            <a:r>
              <a:rPr lang="es-ES_tradnl" sz="2800" baseline="30000" dirty="0" smtClean="0"/>
              <a:t>r </a:t>
            </a:r>
            <a:r>
              <a:rPr lang="es-ES_tradnl" dirty="0" smtClean="0"/>
              <a:t> diferentes direcciones, necesitamos n=2</a:t>
            </a:r>
            <a:r>
              <a:rPr lang="es-ES_tradnl" baseline="30000" dirty="0" smtClean="0"/>
              <a:t>r</a:t>
            </a:r>
            <a:r>
              <a:rPr lang="en-US" dirty="0" smtClean="0"/>
              <a:t>.</a:t>
            </a:r>
            <a:r>
              <a:rPr lang="en-US" baseline="30000" dirty="0" smtClean="0"/>
              <a:t> </a:t>
            </a:r>
            <a:r>
              <a:rPr lang="es-ES_tradnl" dirty="0" smtClean="0"/>
              <a:t>Por lo tanto, r=log n.</a:t>
            </a:r>
          </a:p>
          <a:p>
            <a:pPr>
              <a:lnSpc>
                <a:spcPct val="80000"/>
              </a:lnSpc>
            </a:pPr>
            <a:endParaRPr lang="es-ES_tradnl" sz="2000" dirty="0" smtClean="0"/>
          </a:p>
          <a:p>
            <a:pPr>
              <a:lnSpc>
                <a:spcPct val="80000"/>
              </a:lnSpc>
            </a:pPr>
            <a:r>
              <a:rPr lang="es-ES_tradnl" dirty="0" smtClean="0"/>
              <a:t>Desventajas</a:t>
            </a:r>
          </a:p>
          <a:p>
            <a:pPr lvl="1">
              <a:lnSpc>
                <a:spcPct val="80000"/>
              </a:lnSpc>
            </a:pPr>
            <a:r>
              <a:rPr lang="es-ES_tradnl" sz="1800" dirty="0" smtClean="0"/>
              <a:t>Calcular el cuadrado de números grandes.</a:t>
            </a:r>
          </a:p>
        </p:txBody>
      </p:sp>
      <p:grpSp>
        <p:nvGrpSpPr>
          <p:cNvPr id="106500" name="Group 4"/>
          <p:cNvGrpSpPr>
            <a:grpSpLocks/>
          </p:cNvGrpSpPr>
          <p:nvPr/>
        </p:nvGrpSpPr>
        <p:grpSpPr bwMode="auto">
          <a:xfrm>
            <a:off x="6804248" y="541164"/>
            <a:ext cx="1805111" cy="1951732"/>
            <a:chOff x="1743" y="1126"/>
            <a:chExt cx="2042" cy="2808"/>
          </a:xfrm>
        </p:grpSpPr>
        <p:sp>
          <p:nvSpPr>
            <p:cNvPr id="106501" name="Text Box 5"/>
            <p:cNvSpPr txBox="1">
              <a:spLocks noChangeArrowheads="1"/>
            </p:cNvSpPr>
            <p:nvPr/>
          </p:nvSpPr>
          <p:spPr bwMode="auto">
            <a:xfrm>
              <a:off x="1743" y="112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1050" b="1"/>
                <a:t>índice</a:t>
              </a:r>
            </a:p>
          </p:txBody>
        </p:sp>
        <p:sp>
          <p:nvSpPr>
            <p:cNvPr id="106502" name="Text Box 6"/>
            <p:cNvSpPr txBox="1">
              <a:spLocks noChangeArrowheads="1"/>
            </p:cNvSpPr>
            <p:nvPr/>
          </p:nvSpPr>
          <p:spPr bwMode="auto">
            <a:xfrm>
              <a:off x="2458" y="1126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r>
                <a:rPr lang="es-ES_tradnl" sz="1050" b="1"/>
                <a:t>datos</a:t>
              </a:r>
            </a:p>
          </p:txBody>
        </p:sp>
        <p:sp>
          <p:nvSpPr>
            <p:cNvPr id="106503" name="Text Box 7"/>
            <p:cNvSpPr txBox="1">
              <a:spLocks noChangeArrowheads="1"/>
            </p:cNvSpPr>
            <p:nvPr/>
          </p:nvSpPr>
          <p:spPr bwMode="auto">
            <a:xfrm>
              <a:off x="1743" y="143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1050" b="1"/>
                <a:t>0</a:t>
              </a:r>
            </a:p>
          </p:txBody>
        </p:sp>
        <p:sp>
          <p:nvSpPr>
            <p:cNvPr id="106504" name="Text Box 8"/>
            <p:cNvSpPr txBox="1">
              <a:spLocks noChangeArrowheads="1"/>
            </p:cNvSpPr>
            <p:nvPr/>
          </p:nvSpPr>
          <p:spPr bwMode="auto">
            <a:xfrm>
              <a:off x="2458" y="1438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1050" b="1"/>
            </a:p>
          </p:txBody>
        </p:sp>
        <p:sp>
          <p:nvSpPr>
            <p:cNvPr id="106505" name="Text Box 9"/>
            <p:cNvSpPr txBox="1">
              <a:spLocks noChangeArrowheads="1"/>
            </p:cNvSpPr>
            <p:nvPr/>
          </p:nvSpPr>
          <p:spPr bwMode="auto">
            <a:xfrm>
              <a:off x="1743" y="175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1050" b="1"/>
                <a:t>1</a:t>
              </a:r>
            </a:p>
          </p:txBody>
        </p:sp>
        <p:sp>
          <p:nvSpPr>
            <p:cNvPr id="106506" name="Text Box 10"/>
            <p:cNvSpPr txBox="1">
              <a:spLocks noChangeArrowheads="1"/>
            </p:cNvSpPr>
            <p:nvPr/>
          </p:nvSpPr>
          <p:spPr bwMode="auto">
            <a:xfrm>
              <a:off x="2458" y="1750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r>
                <a:rPr lang="es-ES_tradnl" sz="1050" b="1"/>
                <a:t>key2:dato2</a:t>
              </a:r>
            </a:p>
          </p:txBody>
        </p:sp>
        <p:sp>
          <p:nvSpPr>
            <p:cNvPr id="106507" name="Text Box 11"/>
            <p:cNvSpPr txBox="1">
              <a:spLocks noChangeArrowheads="1"/>
            </p:cNvSpPr>
            <p:nvPr/>
          </p:nvSpPr>
          <p:spPr bwMode="auto">
            <a:xfrm>
              <a:off x="1743" y="206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1050" b="1"/>
                <a:t>2</a:t>
              </a:r>
            </a:p>
          </p:txBody>
        </p:sp>
        <p:sp>
          <p:nvSpPr>
            <p:cNvPr id="106508" name="Text Box 12"/>
            <p:cNvSpPr txBox="1">
              <a:spLocks noChangeArrowheads="1"/>
            </p:cNvSpPr>
            <p:nvPr/>
          </p:nvSpPr>
          <p:spPr bwMode="auto">
            <a:xfrm>
              <a:off x="2458" y="2062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1050" b="1"/>
            </a:p>
          </p:txBody>
        </p:sp>
        <p:sp>
          <p:nvSpPr>
            <p:cNvPr id="106509" name="Text Box 13"/>
            <p:cNvSpPr txBox="1">
              <a:spLocks noChangeArrowheads="1"/>
            </p:cNvSpPr>
            <p:nvPr/>
          </p:nvSpPr>
          <p:spPr bwMode="auto">
            <a:xfrm>
              <a:off x="1743" y="2374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1050" b="1"/>
                <a:t>3</a:t>
              </a:r>
            </a:p>
          </p:txBody>
        </p:sp>
        <p:sp>
          <p:nvSpPr>
            <p:cNvPr id="106510" name="Text Box 14"/>
            <p:cNvSpPr txBox="1">
              <a:spLocks noChangeArrowheads="1"/>
            </p:cNvSpPr>
            <p:nvPr/>
          </p:nvSpPr>
          <p:spPr bwMode="auto">
            <a:xfrm>
              <a:off x="1743" y="268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1050" b="1"/>
                <a:t>4</a:t>
              </a:r>
            </a:p>
          </p:txBody>
        </p:sp>
        <p:sp>
          <p:nvSpPr>
            <p:cNvPr id="106511" name="Text Box 15"/>
            <p:cNvSpPr txBox="1">
              <a:spLocks noChangeArrowheads="1"/>
            </p:cNvSpPr>
            <p:nvPr/>
          </p:nvSpPr>
          <p:spPr bwMode="auto">
            <a:xfrm>
              <a:off x="1743" y="299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1050" b="1"/>
                <a:t>5</a:t>
              </a:r>
            </a:p>
          </p:txBody>
        </p:sp>
        <p:sp>
          <p:nvSpPr>
            <p:cNvPr id="106512" name="Text Box 16"/>
            <p:cNvSpPr txBox="1">
              <a:spLocks noChangeArrowheads="1"/>
            </p:cNvSpPr>
            <p:nvPr/>
          </p:nvSpPr>
          <p:spPr bwMode="auto">
            <a:xfrm>
              <a:off x="2458" y="2998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r>
                <a:rPr lang="es-ES_tradnl" sz="1050" b="1"/>
                <a:t>key4:dato4</a:t>
              </a:r>
            </a:p>
          </p:txBody>
        </p:sp>
        <p:sp>
          <p:nvSpPr>
            <p:cNvPr id="106513" name="Text Box 17"/>
            <p:cNvSpPr txBox="1">
              <a:spLocks noChangeArrowheads="1"/>
            </p:cNvSpPr>
            <p:nvPr/>
          </p:nvSpPr>
          <p:spPr bwMode="auto">
            <a:xfrm>
              <a:off x="1743" y="331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1050" b="1"/>
                <a:t>...</a:t>
              </a:r>
            </a:p>
          </p:txBody>
        </p:sp>
        <p:sp>
          <p:nvSpPr>
            <p:cNvPr id="106514" name="Text Box 18"/>
            <p:cNvSpPr txBox="1">
              <a:spLocks noChangeArrowheads="1"/>
            </p:cNvSpPr>
            <p:nvPr/>
          </p:nvSpPr>
          <p:spPr bwMode="auto">
            <a:xfrm>
              <a:off x="2458" y="3310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1050" b="1"/>
            </a:p>
          </p:txBody>
        </p:sp>
        <p:sp>
          <p:nvSpPr>
            <p:cNvPr id="106515" name="Text Box 19"/>
            <p:cNvSpPr txBox="1">
              <a:spLocks noChangeArrowheads="1"/>
            </p:cNvSpPr>
            <p:nvPr/>
          </p:nvSpPr>
          <p:spPr bwMode="auto">
            <a:xfrm>
              <a:off x="1743" y="362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1050" b="1"/>
                <a:t>n-1</a:t>
              </a:r>
            </a:p>
          </p:txBody>
        </p:sp>
        <p:sp>
          <p:nvSpPr>
            <p:cNvPr id="106516" name="Text Box 20"/>
            <p:cNvSpPr txBox="1">
              <a:spLocks noChangeArrowheads="1"/>
            </p:cNvSpPr>
            <p:nvPr/>
          </p:nvSpPr>
          <p:spPr bwMode="auto">
            <a:xfrm>
              <a:off x="2458" y="3622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1050" b="1"/>
            </a:p>
          </p:txBody>
        </p:sp>
        <p:sp>
          <p:nvSpPr>
            <p:cNvPr id="106517" name="Text Box 21"/>
            <p:cNvSpPr txBox="1">
              <a:spLocks noChangeArrowheads="1"/>
            </p:cNvSpPr>
            <p:nvPr/>
          </p:nvSpPr>
          <p:spPr bwMode="auto">
            <a:xfrm>
              <a:off x="2458" y="2374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r>
                <a:rPr lang="es-ES_tradnl" sz="1050" b="1"/>
                <a:t>key1:dato1</a:t>
              </a:r>
            </a:p>
          </p:txBody>
        </p:sp>
        <p:sp>
          <p:nvSpPr>
            <p:cNvPr id="106518" name="Text Box 22"/>
            <p:cNvSpPr txBox="1">
              <a:spLocks noChangeArrowheads="1"/>
            </p:cNvSpPr>
            <p:nvPr/>
          </p:nvSpPr>
          <p:spPr bwMode="auto">
            <a:xfrm>
              <a:off x="2458" y="2686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r>
                <a:rPr lang="es-ES_tradnl" sz="1050" b="1"/>
                <a:t>key3:dato3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0063" y="188640"/>
            <a:ext cx="8183562" cy="1050925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_tradnl" dirty="0" smtClean="0">
                <a:effectLst/>
              </a:rPr>
              <a:t>Las funciones Hash</a:t>
            </a:r>
          </a:p>
        </p:txBody>
      </p:sp>
      <p:sp>
        <p:nvSpPr>
          <p:cNvPr id="108547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556792"/>
            <a:ext cx="8207375" cy="3176587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s-ES_tradnl" b="1" dirty="0" smtClean="0"/>
              <a:t>2. La función de división entera –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dirty="0" smtClean="0"/>
              <a:t>	</a:t>
            </a:r>
            <a:r>
              <a:rPr lang="es-ES_tradnl" sz="2000" dirty="0" smtClean="0"/>
              <a:t>Necesitamos obtener con la función hash números de 0 a 1-n</a:t>
            </a:r>
            <a:r>
              <a:rPr lang="en-US" sz="2000" dirty="0" smtClean="0"/>
              <a:t>.</a:t>
            </a:r>
            <a:r>
              <a:rPr lang="es-ES_tradnl" sz="2000" dirty="0" smtClean="0"/>
              <a:t> </a:t>
            </a:r>
            <a:endParaRPr lang="en-US" sz="2000" dirty="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dirty="0" smtClean="0"/>
              <a:t>	</a:t>
            </a:r>
            <a:r>
              <a:rPr lang="es-ES_tradnl" sz="2000" dirty="0" smtClean="0"/>
              <a:t>Nos quedamos con el residuo de la división entera. </a:t>
            </a:r>
            <a:endParaRPr lang="en-US" sz="2000" dirty="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dirty="0" smtClean="0"/>
              <a:t>	</a:t>
            </a:r>
            <a:r>
              <a:rPr lang="es-ES_tradnl" sz="2000" dirty="0" smtClean="0"/>
              <a:t>Por ejemplo, si n=9: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s-ES_tradnl" sz="2000" dirty="0" smtClean="0"/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s-ES_tradnl" sz="1100" b="1" dirty="0" smtClean="0"/>
              <a:t>Identificador	Codificación	 	Residuo</a:t>
            </a:r>
            <a:r>
              <a:rPr lang="es-ES_tradnl" sz="1100" dirty="0" smtClean="0"/>
              <a:t>   	</a:t>
            </a:r>
            <a:r>
              <a:rPr lang="es-ES_tradnl" sz="1100" b="1" dirty="0" smtClean="0"/>
              <a:t>Codificación 		Residuo</a:t>
            </a:r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s-ES_tradnl" sz="1100" b="1" dirty="0" smtClean="0"/>
              <a:t>			 (</a:t>
            </a:r>
            <a:r>
              <a:rPr lang="es-ES_tradnl" sz="1100" b="1" dirty="0" err="1" smtClean="0"/>
              <a:t>ajustaDerecha</a:t>
            </a:r>
            <a:r>
              <a:rPr lang="es-ES_tradnl" sz="1100" b="1" dirty="0" smtClean="0"/>
              <a:t>)		 (</a:t>
            </a:r>
            <a:r>
              <a:rPr lang="es-ES_tradnl" sz="1100" b="1" dirty="0" err="1" smtClean="0"/>
              <a:t>ajustaIzquiera</a:t>
            </a:r>
            <a:r>
              <a:rPr lang="es-ES_tradnl" sz="1100" b="1" dirty="0" smtClean="0"/>
              <a:t>)</a:t>
            </a:r>
            <a:endParaRPr lang="es-ES_tradnl" sz="1100" dirty="0" smtClean="0"/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s-ES_tradnl" sz="1200" dirty="0" smtClean="0"/>
              <a:t>	x		240000000000	 0	000000000024	0</a:t>
            </a:r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s-ES_tradnl" sz="1200" dirty="0" smtClean="0"/>
              <a:t>	x1		242800000000	 0	000000002428	4</a:t>
            </a:r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s-ES_tradnl" sz="1200" dirty="0" smtClean="0"/>
              <a:t>xxxxx1		242424242428	 4	 242424242428	4</a:t>
            </a:r>
          </a:p>
          <a:p>
            <a:pPr>
              <a:lnSpc>
                <a:spcPct val="80000"/>
              </a:lnSpc>
            </a:pPr>
            <a:endParaRPr lang="es-ES_tradnl" dirty="0" smtClean="0"/>
          </a:p>
          <a:p>
            <a:pPr>
              <a:lnSpc>
                <a:spcPct val="80000"/>
              </a:lnSpc>
            </a:pPr>
            <a:r>
              <a:rPr lang="es-ES_tradnl" b="1" dirty="0" smtClean="0"/>
              <a:t>Nota:</a:t>
            </a:r>
            <a:r>
              <a:rPr lang="es-ES_tradnl" dirty="0" smtClean="0"/>
              <a:t> Se puede demostrar que si el divisor es múltiple de 2, los números pares van a cubetas pares y viceversa.</a:t>
            </a:r>
          </a:p>
          <a:p>
            <a:pPr>
              <a:lnSpc>
                <a:spcPct val="80000"/>
              </a:lnSpc>
            </a:pPr>
            <a:endParaRPr lang="es-ES_tradnl" dirty="0" smtClean="0"/>
          </a:p>
          <a:p>
            <a:pPr>
              <a:lnSpc>
                <a:spcPct val="80000"/>
              </a:lnSpc>
            </a:pPr>
            <a:r>
              <a:rPr lang="es-ES_tradnl" b="1" dirty="0" smtClean="0"/>
              <a:t>Pregunta: </a:t>
            </a:r>
            <a:r>
              <a:rPr lang="es-ES_tradnl" dirty="0" smtClean="0"/>
              <a:t>Que ha de ser el divisor para que la función hash sea uniforme?! Una solución: números primos!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s-ES_tradnl" dirty="0" smtClean="0"/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7092280" y="404664"/>
            <a:ext cx="1589087" cy="1591692"/>
            <a:chOff x="1743" y="1126"/>
            <a:chExt cx="2042" cy="2808"/>
          </a:xfrm>
        </p:grpSpPr>
        <p:sp>
          <p:nvSpPr>
            <p:cNvPr id="108549" name="Text Box 5"/>
            <p:cNvSpPr txBox="1">
              <a:spLocks noChangeArrowheads="1"/>
            </p:cNvSpPr>
            <p:nvPr/>
          </p:nvSpPr>
          <p:spPr bwMode="auto">
            <a:xfrm>
              <a:off x="1743" y="112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900" b="1"/>
                <a:t>índice</a:t>
              </a:r>
            </a:p>
          </p:txBody>
        </p:sp>
        <p:sp>
          <p:nvSpPr>
            <p:cNvPr id="108550" name="Text Box 6"/>
            <p:cNvSpPr txBox="1">
              <a:spLocks noChangeArrowheads="1"/>
            </p:cNvSpPr>
            <p:nvPr/>
          </p:nvSpPr>
          <p:spPr bwMode="auto">
            <a:xfrm>
              <a:off x="2458" y="1126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r>
                <a:rPr lang="es-ES_tradnl" sz="900" b="1"/>
                <a:t>datos</a:t>
              </a:r>
            </a:p>
          </p:txBody>
        </p:sp>
        <p:sp>
          <p:nvSpPr>
            <p:cNvPr id="108551" name="Text Box 7"/>
            <p:cNvSpPr txBox="1">
              <a:spLocks noChangeArrowheads="1"/>
            </p:cNvSpPr>
            <p:nvPr/>
          </p:nvSpPr>
          <p:spPr bwMode="auto">
            <a:xfrm>
              <a:off x="1743" y="143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900" b="1"/>
                <a:t>0</a:t>
              </a:r>
            </a:p>
          </p:txBody>
        </p:sp>
        <p:sp>
          <p:nvSpPr>
            <p:cNvPr id="108552" name="Text Box 8"/>
            <p:cNvSpPr txBox="1">
              <a:spLocks noChangeArrowheads="1"/>
            </p:cNvSpPr>
            <p:nvPr/>
          </p:nvSpPr>
          <p:spPr bwMode="auto">
            <a:xfrm>
              <a:off x="2458" y="1438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900" b="1"/>
            </a:p>
          </p:txBody>
        </p:sp>
        <p:sp>
          <p:nvSpPr>
            <p:cNvPr id="108553" name="Text Box 9"/>
            <p:cNvSpPr txBox="1">
              <a:spLocks noChangeArrowheads="1"/>
            </p:cNvSpPr>
            <p:nvPr/>
          </p:nvSpPr>
          <p:spPr bwMode="auto">
            <a:xfrm>
              <a:off x="1743" y="175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900" b="1"/>
                <a:t>1</a:t>
              </a:r>
            </a:p>
          </p:txBody>
        </p:sp>
        <p:sp>
          <p:nvSpPr>
            <p:cNvPr id="108554" name="Text Box 10"/>
            <p:cNvSpPr txBox="1">
              <a:spLocks noChangeArrowheads="1"/>
            </p:cNvSpPr>
            <p:nvPr/>
          </p:nvSpPr>
          <p:spPr bwMode="auto">
            <a:xfrm>
              <a:off x="2458" y="1750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r>
                <a:rPr lang="es-ES_tradnl" sz="900" b="1"/>
                <a:t>key2:dato2</a:t>
              </a:r>
            </a:p>
          </p:txBody>
        </p:sp>
        <p:sp>
          <p:nvSpPr>
            <p:cNvPr id="108555" name="Text Box 11"/>
            <p:cNvSpPr txBox="1">
              <a:spLocks noChangeArrowheads="1"/>
            </p:cNvSpPr>
            <p:nvPr/>
          </p:nvSpPr>
          <p:spPr bwMode="auto">
            <a:xfrm>
              <a:off x="1743" y="206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900" b="1"/>
                <a:t>2</a:t>
              </a:r>
            </a:p>
          </p:txBody>
        </p:sp>
        <p:sp>
          <p:nvSpPr>
            <p:cNvPr id="108556" name="Text Box 12"/>
            <p:cNvSpPr txBox="1">
              <a:spLocks noChangeArrowheads="1"/>
            </p:cNvSpPr>
            <p:nvPr/>
          </p:nvSpPr>
          <p:spPr bwMode="auto">
            <a:xfrm>
              <a:off x="2458" y="2062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900" b="1"/>
            </a:p>
          </p:txBody>
        </p:sp>
        <p:sp>
          <p:nvSpPr>
            <p:cNvPr id="108557" name="Text Box 13"/>
            <p:cNvSpPr txBox="1">
              <a:spLocks noChangeArrowheads="1"/>
            </p:cNvSpPr>
            <p:nvPr/>
          </p:nvSpPr>
          <p:spPr bwMode="auto">
            <a:xfrm>
              <a:off x="1743" y="2374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900" b="1"/>
                <a:t>3</a:t>
              </a:r>
            </a:p>
          </p:txBody>
        </p:sp>
        <p:sp>
          <p:nvSpPr>
            <p:cNvPr id="108558" name="Text Box 14"/>
            <p:cNvSpPr txBox="1">
              <a:spLocks noChangeArrowheads="1"/>
            </p:cNvSpPr>
            <p:nvPr/>
          </p:nvSpPr>
          <p:spPr bwMode="auto">
            <a:xfrm>
              <a:off x="1743" y="268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900" b="1"/>
                <a:t>4</a:t>
              </a:r>
            </a:p>
          </p:txBody>
        </p:sp>
        <p:sp>
          <p:nvSpPr>
            <p:cNvPr id="108559" name="Text Box 15"/>
            <p:cNvSpPr txBox="1">
              <a:spLocks noChangeArrowheads="1"/>
            </p:cNvSpPr>
            <p:nvPr/>
          </p:nvSpPr>
          <p:spPr bwMode="auto">
            <a:xfrm>
              <a:off x="1743" y="299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900" b="1"/>
                <a:t>5</a:t>
              </a:r>
            </a:p>
          </p:txBody>
        </p:sp>
        <p:sp>
          <p:nvSpPr>
            <p:cNvPr id="108560" name="Text Box 16"/>
            <p:cNvSpPr txBox="1">
              <a:spLocks noChangeArrowheads="1"/>
            </p:cNvSpPr>
            <p:nvPr/>
          </p:nvSpPr>
          <p:spPr bwMode="auto">
            <a:xfrm>
              <a:off x="2458" y="2998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r>
                <a:rPr lang="es-ES_tradnl" sz="900" b="1"/>
                <a:t>key4:dato4</a:t>
              </a:r>
            </a:p>
          </p:txBody>
        </p:sp>
        <p:sp>
          <p:nvSpPr>
            <p:cNvPr id="108561" name="Text Box 17"/>
            <p:cNvSpPr txBox="1">
              <a:spLocks noChangeArrowheads="1"/>
            </p:cNvSpPr>
            <p:nvPr/>
          </p:nvSpPr>
          <p:spPr bwMode="auto">
            <a:xfrm>
              <a:off x="1743" y="331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900" b="1"/>
                <a:t>...</a:t>
              </a:r>
            </a:p>
          </p:txBody>
        </p:sp>
        <p:sp>
          <p:nvSpPr>
            <p:cNvPr id="108562" name="Text Box 18"/>
            <p:cNvSpPr txBox="1">
              <a:spLocks noChangeArrowheads="1"/>
            </p:cNvSpPr>
            <p:nvPr/>
          </p:nvSpPr>
          <p:spPr bwMode="auto">
            <a:xfrm>
              <a:off x="2458" y="3310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900" b="1"/>
            </a:p>
          </p:txBody>
        </p:sp>
        <p:sp>
          <p:nvSpPr>
            <p:cNvPr id="108563" name="Text Box 19"/>
            <p:cNvSpPr txBox="1">
              <a:spLocks noChangeArrowheads="1"/>
            </p:cNvSpPr>
            <p:nvPr/>
          </p:nvSpPr>
          <p:spPr bwMode="auto">
            <a:xfrm>
              <a:off x="1743" y="362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900" b="1"/>
                <a:t>n-1</a:t>
              </a:r>
            </a:p>
          </p:txBody>
        </p:sp>
        <p:sp>
          <p:nvSpPr>
            <p:cNvPr id="108564" name="Text Box 20"/>
            <p:cNvSpPr txBox="1">
              <a:spLocks noChangeArrowheads="1"/>
            </p:cNvSpPr>
            <p:nvPr/>
          </p:nvSpPr>
          <p:spPr bwMode="auto">
            <a:xfrm>
              <a:off x="2458" y="3622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900" b="1"/>
            </a:p>
          </p:txBody>
        </p:sp>
        <p:sp>
          <p:nvSpPr>
            <p:cNvPr id="108565" name="Text Box 21"/>
            <p:cNvSpPr txBox="1">
              <a:spLocks noChangeArrowheads="1"/>
            </p:cNvSpPr>
            <p:nvPr/>
          </p:nvSpPr>
          <p:spPr bwMode="auto">
            <a:xfrm>
              <a:off x="2458" y="2374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r>
                <a:rPr lang="es-ES_tradnl" sz="900" b="1"/>
                <a:t>key1:dato1</a:t>
              </a:r>
            </a:p>
          </p:txBody>
        </p:sp>
        <p:sp>
          <p:nvSpPr>
            <p:cNvPr id="108566" name="Text Box 22"/>
            <p:cNvSpPr txBox="1">
              <a:spLocks noChangeArrowheads="1"/>
            </p:cNvSpPr>
            <p:nvPr/>
          </p:nvSpPr>
          <p:spPr bwMode="auto">
            <a:xfrm>
              <a:off x="2458" y="2686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r>
                <a:rPr lang="es-ES_tradnl" sz="900" b="1"/>
                <a:t>key3:dato3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39750" y="188913"/>
            <a:ext cx="7772400" cy="11430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_tradnl" smtClean="0">
                <a:effectLst/>
              </a:rPr>
              <a:t>L</a:t>
            </a:r>
            <a:r>
              <a:rPr lang="en-US" smtClean="0">
                <a:effectLst/>
              </a:rPr>
              <a:t>a</a:t>
            </a:r>
            <a:r>
              <a:rPr lang="es-ES_tradnl" smtClean="0">
                <a:effectLst/>
              </a:rPr>
              <a:t>s funciones Hash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>
          <a:xfrm>
            <a:off x="684213" y="1484313"/>
            <a:ext cx="8893175" cy="3176587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s-ES_tradnl" sz="1600" dirty="0" smtClean="0"/>
              <a:t>3. </a:t>
            </a:r>
            <a:r>
              <a:rPr lang="es-ES_tradnl" sz="1800" b="1" dirty="0" smtClean="0"/>
              <a:t>La función de doblado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s-ES_tradnl" sz="1800" b="1" dirty="0" smtClean="0"/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s-ES_tradnl" sz="1400" dirty="0" smtClean="0"/>
              <a:t>Identificador	Codificación	</a:t>
            </a:r>
            <a:r>
              <a:rPr lang="es-ES_tradnl" sz="1400" dirty="0" err="1" smtClean="0"/>
              <a:t>Binarización</a:t>
            </a:r>
            <a:r>
              <a:rPr lang="es-ES_tradnl" sz="1400" dirty="0" smtClean="0"/>
              <a:t>		Doblado		</a:t>
            </a:r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s-ES_tradnl" sz="1600" dirty="0" smtClean="0"/>
              <a:t>	x		00000024	010101110110	010+101+110+011=100</a:t>
            </a:r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s-ES_tradnl" sz="1600" dirty="0" smtClean="0"/>
              <a:t>	y		00000025	011000110101	011+000+110+101=110</a:t>
            </a:r>
          </a:p>
          <a:p>
            <a:pPr lvl="2">
              <a:lnSpc>
                <a:spcPct val="80000"/>
              </a:lnSpc>
            </a:pPr>
            <a:endParaRPr lang="es-ES_tradnl" sz="2400" dirty="0" smtClean="0">
              <a:solidFill>
                <a:srgbClr val="6666FF"/>
              </a:solidFill>
            </a:endParaRPr>
          </a:p>
          <a:p>
            <a:pPr>
              <a:lnSpc>
                <a:spcPct val="80000"/>
              </a:lnSpc>
            </a:pPr>
            <a:r>
              <a:rPr lang="es-ES_tradnl" sz="1600" dirty="0" smtClean="0">
                <a:solidFill>
                  <a:srgbClr val="6666FF"/>
                </a:solidFill>
              </a:rPr>
              <a:t>En cuántos bits separamos?! (</a:t>
            </a:r>
            <a:r>
              <a:rPr lang="es-ES_tradnl" sz="1600" dirty="0" smtClean="0"/>
              <a:t>n=2</a:t>
            </a:r>
            <a:r>
              <a:rPr lang="es-ES_tradnl" sz="1600" baseline="30000" dirty="0" smtClean="0"/>
              <a:t>r  </a:t>
            </a:r>
            <a:r>
              <a:rPr lang="es-ES_tradnl" sz="1600" dirty="0" smtClean="0"/>
              <a:t>Por lo tanto, r=log n).</a:t>
            </a:r>
          </a:p>
          <a:p>
            <a:pPr>
              <a:lnSpc>
                <a:spcPct val="80000"/>
              </a:lnSpc>
            </a:pPr>
            <a:endParaRPr lang="es-ES_tradnl" sz="1600" dirty="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s-ES_tradnl" sz="1800" b="1" dirty="0" smtClean="0">
                <a:solidFill>
                  <a:srgbClr val="000099"/>
                </a:solidFill>
              </a:rPr>
              <a:t>4. El análisis digital		</a:t>
            </a:r>
            <a:r>
              <a:rPr lang="es-ES_tradnl" sz="1600" i="1" dirty="0" smtClean="0">
                <a:solidFill>
                  <a:srgbClr val="6666FF"/>
                </a:solidFill>
              </a:rPr>
              <a:t>123456789.....		2347</a:t>
            </a:r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s-ES_tradnl" sz="1400" dirty="0" smtClean="0"/>
              <a:t>		</a:t>
            </a:r>
            <a:r>
              <a:rPr lang="es-ES_tradnl" sz="1400" b="1" dirty="0" smtClean="0"/>
              <a:t>	</a:t>
            </a:r>
            <a:r>
              <a:rPr lang="es-ES_tradnl" sz="1200" b="1" dirty="0" smtClean="0"/>
              <a:t>x 	001111110100		0111</a:t>
            </a:r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s-ES_tradnl" sz="1200" b="1" dirty="0" smtClean="0"/>
              <a:t>			y	011001110101		1101</a:t>
            </a:r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s-ES_tradnl" sz="1200" b="1" dirty="0" smtClean="0"/>
              <a:t>			x1	010101010101		1011</a:t>
            </a:r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s-ES_tradnl" sz="1200" b="1" dirty="0" smtClean="0"/>
              <a:t>			xxxx1	000001000011		0000</a:t>
            </a:r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endParaRPr lang="es-ES_tradnl" sz="1200" b="1" dirty="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s-ES_tradnl" sz="1600" b="1" dirty="0" smtClean="0">
              <a:solidFill>
                <a:srgbClr val="6666FF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s-ES_tradnl" sz="1600" dirty="0" smtClean="0">
                <a:solidFill>
                  <a:srgbClr val="6666FF"/>
                </a:solidFill>
              </a:rPr>
              <a:t>Quedarse con los bits más informativos/discriminantes (2,3,4,7). ¿Cuántos bits?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s-ES_tradnl" sz="1600" dirty="0" smtClean="0">
              <a:solidFill>
                <a:srgbClr val="6666FF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s-ES_tradnl" sz="1600" dirty="0" smtClean="0">
                <a:solidFill>
                  <a:srgbClr val="6666FF"/>
                </a:solidFill>
              </a:rPr>
              <a:t>¿Podemos asegurar que todas las funciones eviten el problema de la sobrecarga?</a:t>
            </a:r>
          </a:p>
        </p:txBody>
      </p:sp>
      <p:grpSp>
        <p:nvGrpSpPr>
          <p:cNvPr id="110608" name="Group 16"/>
          <p:cNvGrpSpPr>
            <a:grpSpLocks/>
          </p:cNvGrpSpPr>
          <p:nvPr/>
        </p:nvGrpSpPr>
        <p:grpSpPr bwMode="auto">
          <a:xfrm>
            <a:off x="7019925" y="549275"/>
            <a:ext cx="1589088" cy="1663700"/>
            <a:chOff x="1743" y="1126"/>
            <a:chExt cx="2042" cy="2808"/>
          </a:xfrm>
        </p:grpSpPr>
        <p:sp>
          <p:nvSpPr>
            <p:cNvPr id="110609" name="Text Box 17"/>
            <p:cNvSpPr txBox="1">
              <a:spLocks noChangeArrowheads="1"/>
            </p:cNvSpPr>
            <p:nvPr/>
          </p:nvSpPr>
          <p:spPr bwMode="auto">
            <a:xfrm>
              <a:off x="1743" y="112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900" b="1"/>
                <a:t>índice</a:t>
              </a:r>
            </a:p>
          </p:txBody>
        </p:sp>
        <p:sp>
          <p:nvSpPr>
            <p:cNvPr id="110610" name="Text Box 18"/>
            <p:cNvSpPr txBox="1">
              <a:spLocks noChangeArrowheads="1"/>
            </p:cNvSpPr>
            <p:nvPr/>
          </p:nvSpPr>
          <p:spPr bwMode="auto">
            <a:xfrm>
              <a:off x="2458" y="1126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r>
                <a:rPr lang="es-ES_tradnl" sz="900" b="1"/>
                <a:t>datos</a:t>
              </a:r>
            </a:p>
          </p:txBody>
        </p:sp>
        <p:sp>
          <p:nvSpPr>
            <p:cNvPr id="110611" name="Text Box 19"/>
            <p:cNvSpPr txBox="1">
              <a:spLocks noChangeArrowheads="1"/>
            </p:cNvSpPr>
            <p:nvPr/>
          </p:nvSpPr>
          <p:spPr bwMode="auto">
            <a:xfrm>
              <a:off x="1743" y="143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900" b="1"/>
                <a:t>0</a:t>
              </a:r>
            </a:p>
          </p:txBody>
        </p:sp>
        <p:sp>
          <p:nvSpPr>
            <p:cNvPr id="110612" name="Text Box 20"/>
            <p:cNvSpPr txBox="1">
              <a:spLocks noChangeArrowheads="1"/>
            </p:cNvSpPr>
            <p:nvPr/>
          </p:nvSpPr>
          <p:spPr bwMode="auto">
            <a:xfrm>
              <a:off x="2458" y="1438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900" b="1"/>
            </a:p>
          </p:txBody>
        </p:sp>
        <p:sp>
          <p:nvSpPr>
            <p:cNvPr id="110613" name="Text Box 21"/>
            <p:cNvSpPr txBox="1">
              <a:spLocks noChangeArrowheads="1"/>
            </p:cNvSpPr>
            <p:nvPr/>
          </p:nvSpPr>
          <p:spPr bwMode="auto">
            <a:xfrm>
              <a:off x="1743" y="175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900" b="1"/>
                <a:t>1</a:t>
              </a:r>
            </a:p>
          </p:txBody>
        </p:sp>
        <p:sp>
          <p:nvSpPr>
            <p:cNvPr id="110614" name="Text Box 22"/>
            <p:cNvSpPr txBox="1">
              <a:spLocks noChangeArrowheads="1"/>
            </p:cNvSpPr>
            <p:nvPr/>
          </p:nvSpPr>
          <p:spPr bwMode="auto">
            <a:xfrm>
              <a:off x="2458" y="1750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r>
                <a:rPr lang="es-ES_tradnl" sz="900" b="1"/>
                <a:t>key2:dato2</a:t>
              </a:r>
            </a:p>
          </p:txBody>
        </p:sp>
        <p:sp>
          <p:nvSpPr>
            <p:cNvPr id="110615" name="Text Box 23"/>
            <p:cNvSpPr txBox="1">
              <a:spLocks noChangeArrowheads="1"/>
            </p:cNvSpPr>
            <p:nvPr/>
          </p:nvSpPr>
          <p:spPr bwMode="auto">
            <a:xfrm>
              <a:off x="1743" y="206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900" b="1"/>
                <a:t>2</a:t>
              </a:r>
            </a:p>
          </p:txBody>
        </p:sp>
        <p:sp>
          <p:nvSpPr>
            <p:cNvPr id="110616" name="Text Box 24"/>
            <p:cNvSpPr txBox="1">
              <a:spLocks noChangeArrowheads="1"/>
            </p:cNvSpPr>
            <p:nvPr/>
          </p:nvSpPr>
          <p:spPr bwMode="auto">
            <a:xfrm>
              <a:off x="2458" y="2062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900" b="1"/>
            </a:p>
          </p:txBody>
        </p:sp>
        <p:sp>
          <p:nvSpPr>
            <p:cNvPr id="110617" name="Text Box 25"/>
            <p:cNvSpPr txBox="1">
              <a:spLocks noChangeArrowheads="1"/>
            </p:cNvSpPr>
            <p:nvPr/>
          </p:nvSpPr>
          <p:spPr bwMode="auto">
            <a:xfrm>
              <a:off x="1743" y="2374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900" b="1"/>
                <a:t>3</a:t>
              </a:r>
            </a:p>
          </p:txBody>
        </p:sp>
        <p:sp>
          <p:nvSpPr>
            <p:cNvPr id="110618" name="Text Box 26"/>
            <p:cNvSpPr txBox="1">
              <a:spLocks noChangeArrowheads="1"/>
            </p:cNvSpPr>
            <p:nvPr/>
          </p:nvSpPr>
          <p:spPr bwMode="auto">
            <a:xfrm>
              <a:off x="1743" y="268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900" b="1"/>
                <a:t>4</a:t>
              </a:r>
            </a:p>
          </p:txBody>
        </p:sp>
        <p:sp>
          <p:nvSpPr>
            <p:cNvPr id="110619" name="Text Box 27"/>
            <p:cNvSpPr txBox="1">
              <a:spLocks noChangeArrowheads="1"/>
            </p:cNvSpPr>
            <p:nvPr/>
          </p:nvSpPr>
          <p:spPr bwMode="auto">
            <a:xfrm>
              <a:off x="1743" y="299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900" b="1"/>
                <a:t>5</a:t>
              </a:r>
            </a:p>
          </p:txBody>
        </p:sp>
        <p:sp>
          <p:nvSpPr>
            <p:cNvPr id="110620" name="Text Box 28"/>
            <p:cNvSpPr txBox="1">
              <a:spLocks noChangeArrowheads="1"/>
            </p:cNvSpPr>
            <p:nvPr/>
          </p:nvSpPr>
          <p:spPr bwMode="auto">
            <a:xfrm>
              <a:off x="2458" y="2998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r>
                <a:rPr lang="es-ES_tradnl" sz="900" b="1"/>
                <a:t>key4:dato4</a:t>
              </a:r>
            </a:p>
          </p:txBody>
        </p:sp>
        <p:sp>
          <p:nvSpPr>
            <p:cNvPr id="110621" name="Text Box 29"/>
            <p:cNvSpPr txBox="1">
              <a:spLocks noChangeArrowheads="1"/>
            </p:cNvSpPr>
            <p:nvPr/>
          </p:nvSpPr>
          <p:spPr bwMode="auto">
            <a:xfrm>
              <a:off x="1743" y="331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900" b="1"/>
                <a:t>...</a:t>
              </a:r>
            </a:p>
          </p:txBody>
        </p:sp>
        <p:sp>
          <p:nvSpPr>
            <p:cNvPr id="110622" name="Text Box 30"/>
            <p:cNvSpPr txBox="1">
              <a:spLocks noChangeArrowheads="1"/>
            </p:cNvSpPr>
            <p:nvPr/>
          </p:nvSpPr>
          <p:spPr bwMode="auto">
            <a:xfrm>
              <a:off x="2458" y="3310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900" b="1"/>
            </a:p>
          </p:txBody>
        </p:sp>
        <p:sp>
          <p:nvSpPr>
            <p:cNvPr id="110623" name="Text Box 31"/>
            <p:cNvSpPr txBox="1">
              <a:spLocks noChangeArrowheads="1"/>
            </p:cNvSpPr>
            <p:nvPr/>
          </p:nvSpPr>
          <p:spPr bwMode="auto">
            <a:xfrm>
              <a:off x="1743" y="362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s-ES_tradnl" sz="900" b="1"/>
                <a:t>n-1</a:t>
              </a:r>
            </a:p>
          </p:txBody>
        </p:sp>
        <p:sp>
          <p:nvSpPr>
            <p:cNvPr id="110624" name="Text Box 32"/>
            <p:cNvSpPr txBox="1">
              <a:spLocks noChangeArrowheads="1"/>
            </p:cNvSpPr>
            <p:nvPr/>
          </p:nvSpPr>
          <p:spPr bwMode="auto">
            <a:xfrm>
              <a:off x="2458" y="3622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lang="es-ES" sz="900" b="1"/>
            </a:p>
          </p:txBody>
        </p:sp>
        <p:sp>
          <p:nvSpPr>
            <p:cNvPr id="110625" name="Text Box 33"/>
            <p:cNvSpPr txBox="1">
              <a:spLocks noChangeArrowheads="1"/>
            </p:cNvSpPr>
            <p:nvPr/>
          </p:nvSpPr>
          <p:spPr bwMode="auto">
            <a:xfrm>
              <a:off x="2458" y="2374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r>
                <a:rPr lang="es-ES_tradnl" sz="900" b="1"/>
                <a:t>key1:dato1</a:t>
              </a:r>
            </a:p>
          </p:txBody>
        </p:sp>
        <p:sp>
          <p:nvSpPr>
            <p:cNvPr id="110626" name="Text Box 34"/>
            <p:cNvSpPr txBox="1">
              <a:spLocks noChangeArrowheads="1"/>
            </p:cNvSpPr>
            <p:nvPr/>
          </p:nvSpPr>
          <p:spPr bwMode="auto">
            <a:xfrm>
              <a:off x="2458" y="2686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r>
                <a:rPr lang="es-ES_tradnl" sz="900" b="1"/>
                <a:t>key3:dato3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_tradnl" smtClean="0">
                <a:effectLst/>
              </a:rPr>
              <a:t>Cuestiones prácticas</a:t>
            </a:r>
          </a:p>
        </p:txBody>
      </p:sp>
      <p:sp>
        <p:nvSpPr>
          <p:cNvPr id="1126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sz="2000" dirty="0" smtClean="0"/>
              <a:t>¿Cómo de grande ha de ser la estructura hash?</a:t>
            </a:r>
          </a:p>
          <a:p>
            <a:pPr lvl="1">
              <a:lnSpc>
                <a:spcPct val="90000"/>
              </a:lnSpc>
            </a:pPr>
            <a:endParaRPr lang="es-ES_tradnl" sz="1800" dirty="0" smtClean="0"/>
          </a:p>
          <a:p>
            <a:pPr lvl="1">
              <a:lnSpc>
                <a:spcPct val="90000"/>
              </a:lnSpc>
            </a:pPr>
            <a:r>
              <a:rPr lang="es-ES_tradnl" sz="1800" dirty="0" smtClean="0"/>
              <a:t>Normalmente, determinada por la aplicación (p</a:t>
            </a:r>
            <a:r>
              <a:rPr lang="en-US" sz="1800" dirty="0" smtClean="0"/>
              <a:t>.</a:t>
            </a:r>
            <a:r>
              <a:rPr lang="es-ES_tradnl" sz="1800" dirty="0" smtClean="0"/>
              <a:t>e. el compilador).</a:t>
            </a:r>
          </a:p>
          <a:p>
            <a:pPr lvl="1">
              <a:lnSpc>
                <a:spcPct val="90000"/>
              </a:lnSpc>
            </a:pPr>
            <a:endParaRPr lang="es-ES_tradnl" sz="1800" dirty="0" smtClean="0"/>
          </a:p>
          <a:p>
            <a:pPr lvl="1">
              <a:lnSpc>
                <a:spcPct val="90000"/>
              </a:lnSpc>
            </a:pPr>
            <a:r>
              <a:rPr lang="es-ES_tradnl" sz="1800" dirty="0" err="1" smtClean="0"/>
              <a:t>Rehashing</a:t>
            </a:r>
            <a:r>
              <a:rPr lang="es-ES_tradnl" sz="1800" dirty="0" smtClean="0"/>
              <a:t> es muy costoso</a:t>
            </a:r>
          </a:p>
          <a:p>
            <a:pPr lvl="1">
              <a:lnSpc>
                <a:spcPct val="90000"/>
              </a:lnSpc>
            </a:pPr>
            <a:endParaRPr lang="es-ES_tradnl" sz="1800" dirty="0" smtClean="0"/>
          </a:p>
          <a:p>
            <a:pPr lvl="1">
              <a:lnSpc>
                <a:spcPct val="90000"/>
              </a:lnSpc>
            </a:pPr>
            <a:r>
              <a:rPr lang="es-ES_tradnl" sz="1800" dirty="0" smtClean="0"/>
              <a:t>No es extensible</a:t>
            </a:r>
          </a:p>
          <a:p>
            <a:pPr lvl="1">
              <a:lnSpc>
                <a:spcPct val="90000"/>
              </a:lnSpc>
            </a:pPr>
            <a:endParaRPr lang="es-ES_tradnl" sz="1800" dirty="0" smtClean="0"/>
          </a:p>
          <a:p>
            <a:pPr lvl="1">
              <a:lnSpc>
                <a:spcPct val="90000"/>
              </a:lnSpc>
            </a:pPr>
            <a:r>
              <a:rPr lang="es-ES_tradnl" sz="1800" dirty="0" smtClean="0"/>
              <a:t>Si la medida es demasiado pequeña, la tabla hash funciona pero malgasta memoria</a:t>
            </a:r>
          </a:p>
          <a:p>
            <a:pPr lvl="1">
              <a:lnSpc>
                <a:spcPct val="90000"/>
              </a:lnSpc>
            </a:pPr>
            <a:endParaRPr lang="es-ES_tradnl" sz="1800" dirty="0" smtClean="0"/>
          </a:p>
          <a:p>
            <a:pPr>
              <a:lnSpc>
                <a:spcPct val="90000"/>
              </a:lnSpc>
            </a:pPr>
            <a:r>
              <a:rPr lang="es-ES_tradnl" sz="2000" dirty="0" smtClean="0"/>
              <a:t>Para las consideraciones de la función hash, ha de ten</a:t>
            </a:r>
            <a:r>
              <a:rPr lang="en-US" sz="2000" dirty="0" smtClean="0"/>
              <a:t>e</a:t>
            </a:r>
            <a:r>
              <a:rPr lang="es-ES_tradnl" sz="2000" dirty="0" smtClean="0"/>
              <a:t>r una medida de números primos.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23555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3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7D3A4-BE2B-472F-BDA7-BF7CC4C9DC43}" type="slidenum">
              <a:rPr lang="es-ES_tradnl"/>
              <a:pPr>
                <a:defRPr/>
              </a:pPr>
              <a:t>35</a:t>
            </a:fld>
            <a:endParaRPr lang="es-ES_tradnl"/>
          </a:p>
        </p:txBody>
      </p:sp>
      <p:sp>
        <p:nvSpPr>
          <p:cNvPr id="312322" name="Text Box 2"/>
          <p:cNvSpPr txBox="1">
            <a:spLocks noChangeArrowheads="1"/>
          </p:cNvSpPr>
          <p:nvPr/>
        </p:nvSpPr>
        <p:spPr bwMode="auto">
          <a:xfrm>
            <a:off x="6605588" y="1204913"/>
            <a:ext cx="1417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key5: dato5</a:t>
            </a:r>
          </a:p>
        </p:txBody>
      </p:sp>
      <p:sp>
        <p:nvSpPr>
          <p:cNvPr id="312323" name="AutoShape 3"/>
          <p:cNvSpPr>
            <a:spLocks noChangeArrowheads="1"/>
          </p:cNvSpPr>
          <p:nvPr/>
        </p:nvSpPr>
        <p:spPr bwMode="auto">
          <a:xfrm>
            <a:off x="6565900" y="2800350"/>
            <a:ext cx="1674813" cy="1262063"/>
          </a:xfrm>
          <a:prstGeom prst="flowChartPredefinedProcess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ES_tradnl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Función</a:t>
            </a:r>
            <a:r>
              <a:rPr lang="es-ES_tradnl" sz="1600">
                <a:solidFill>
                  <a:schemeClr val="bg1"/>
                </a:solidFill>
              </a:rPr>
              <a:t> </a:t>
            </a:r>
          </a:p>
          <a:p>
            <a:pPr>
              <a:defRPr/>
            </a:pPr>
            <a:r>
              <a:rPr lang="es-ES_tradnl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Hash</a:t>
            </a:r>
          </a:p>
          <a:p>
            <a:pPr>
              <a:defRPr/>
            </a:pPr>
            <a:r>
              <a:rPr lang="es-ES_tradnl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h(key5)=3</a:t>
            </a:r>
          </a:p>
        </p:txBody>
      </p:sp>
      <p:sp>
        <p:nvSpPr>
          <p:cNvPr id="23559" name="Line 4"/>
          <p:cNvSpPr>
            <a:spLocks noChangeShapeType="1"/>
          </p:cNvSpPr>
          <p:nvPr/>
        </p:nvSpPr>
        <p:spPr bwMode="auto">
          <a:xfrm>
            <a:off x="7402513" y="1771650"/>
            <a:ext cx="0" cy="825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3560" name="Line 5"/>
          <p:cNvSpPr>
            <a:spLocks noChangeShapeType="1"/>
          </p:cNvSpPr>
          <p:nvPr/>
        </p:nvSpPr>
        <p:spPr bwMode="auto">
          <a:xfrm>
            <a:off x="7402513" y="4265613"/>
            <a:ext cx="0" cy="825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12326" name="Text Box 6"/>
          <p:cNvSpPr txBox="1">
            <a:spLocks noChangeArrowheads="1"/>
          </p:cNvSpPr>
          <p:nvPr/>
        </p:nvSpPr>
        <p:spPr bwMode="auto">
          <a:xfrm>
            <a:off x="7219950" y="5341938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2327" name="Rectangle 7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s-ES_tradnl"/>
              <a:t>Recordemos</a:t>
            </a:r>
          </a:p>
        </p:txBody>
      </p:sp>
      <p:grpSp>
        <p:nvGrpSpPr>
          <p:cNvPr id="23563" name="Group 8"/>
          <p:cNvGrpSpPr>
            <a:grpSpLocks/>
          </p:cNvGrpSpPr>
          <p:nvPr/>
        </p:nvGrpSpPr>
        <p:grpSpPr bwMode="auto">
          <a:xfrm>
            <a:off x="2549525" y="1293813"/>
            <a:ext cx="3533775" cy="4457700"/>
            <a:chOff x="1743" y="1126"/>
            <a:chExt cx="2042" cy="2808"/>
          </a:xfrm>
        </p:grpSpPr>
        <p:sp>
          <p:nvSpPr>
            <p:cNvPr id="23565" name="Text Box 9"/>
            <p:cNvSpPr txBox="1">
              <a:spLocks noChangeArrowheads="1"/>
            </p:cNvSpPr>
            <p:nvPr/>
          </p:nvSpPr>
          <p:spPr bwMode="auto">
            <a:xfrm>
              <a:off x="1743" y="112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índice</a:t>
              </a:r>
            </a:p>
          </p:txBody>
        </p:sp>
        <p:sp>
          <p:nvSpPr>
            <p:cNvPr id="23566" name="Text Box 10"/>
            <p:cNvSpPr txBox="1">
              <a:spLocks noChangeArrowheads="1"/>
            </p:cNvSpPr>
            <p:nvPr/>
          </p:nvSpPr>
          <p:spPr bwMode="auto">
            <a:xfrm>
              <a:off x="2458" y="1126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dato</a:t>
              </a:r>
            </a:p>
          </p:txBody>
        </p:sp>
        <p:sp>
          <p:nvSpPr>
            <p:cNvPr id="23567" name="Text Box 11"/>
            <p:cNvSpPr txBox="1">
              <a:spLocks noChangeArrowheads="1"/>
            </p:cNvSpPr>
            <p:nvPr/>
          </p:nvSpPr>
          <p:spPr bwMode="auto">
            <a:xfrm>
              <a:off x="1743" y="143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0</a:t>
              </a:r>
            </a:p>
          </p:txBody>
        </p:sp>
        <p:sp>
          <p:nvSpPr>
            <p:cNvPr id="23568" name="Text Box 12"/>
            <p:cNvSpPr txBox="1">
              <a:spLocks noChangeArrowheads="1"/>
            </p:cNvSpPr>
            <p:nvPr/>
          </p:nvSpPr>
          <p:spPr bwMode="auto">
            <a:xfrm>
              <a:off x="2458" y="1438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23569" name="Text Box 13"/>
            <p:cNvSpPr txBox="1">
              <a:spLocks noChangeArrowheads="1"/>
            </p:cNvSpPr>
            <p:nvPr/>
          </p:nvSpPr>
          <p:spPr bwMode="auto">
            <a:xfrm>
              <a:off x="1743" y="175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1</a:t>
              </a:r>
            </a:p>
          </p:txBody>
        </p:sp>
        <p:sp>
          <p:nvSpPr>
            <p:cNvPr id="23570" name="Text Box 14"/>
            <p:cNvSpPr txBox="1">
              <a:spLocks noChangeArrowheads="1"/>
            </p:cNvSpPr>
            <p:nvPr/>
          </p:nvSpPr>
          <p:spPr bwMode="auto">
            <a:xfrm>
              <a:off x="2458" y="1750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key2:dato2(h=1)</a:t>
              </a:r>
            </a:p>
          </p:txBody>
        </p:sp>
        <p:sp>
          <p:nvSpPr>
            <p:cNvPr id="23571" name="Text Box 15"/>
            <p:cNvSpPr txBox="1">
              <a:spLocks noChangeArrowheads="1"/>
            </p:cNvSpPr>
            <p:nvPr/>
          </p:nvSpPr>
          <p:spPr bwMode="auto">
            <a:xfrm>
              <a:off x="1743" y="206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2</a:t>
              </a:r>
            </a:p>
          </p:txBody>
        </p:sp>
        <p:sp>
          <p:nvSpPr>
            <p:cNvPr id="23572" name="Text Box 16"/>
            <p:cNvSpPr txBox="1">
              <a:spLocks noChangeArrowheads="1"/>
            </p:cNvSpPr>
            <p:nvPr/>
          </p:nvSpPr>
          <p:spPr bwMode="auto">
            <a:xfrm>
              <a:off x="2458" y="2062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23573" name="Text Box 17"/>
            <p:cNvSpPr txBox="1">
              <a:spLocks noChangeArrowheads="1"/>
            </p:cNvSpPr>
            <p:nvPr/>
          </p:nvSpPr>
          <p:spPr bwMode="auto">
            <a:xfrm>
              <a:off x="1743" y="2374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3</a:t>
              </a:r>
            </a:p>
          </p:txBody>
        </p:sp>
        <p:sp>
          <p:nvSpPr>
            <p:cNvPr id="23574" name="Text Box 18"/>
            <p:cNvSpPr txBox="1">
              <a:spLocks noChangeArrowheads="1"/>
            </p:cNvSpPr>
            <p:nvPr/>
          </p:nvSpPr>
          <p:spPr bwMode="auto">
            <a:xfrm>
              <a:off x="1743" y="268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4</a:t>
              </a:r>
            </a:p>
          </p:txBody>
        </p:sp>
        <p:sp>
          <p:nvSpPr>
            <p:cNvPr id="23575" name="Text Box 19"/>
            <p:cNvSpPr txBox="1">
              <a:spLocks noChangeArrowheads="1"/>
            </p:cNvSpPr>
            <p:nvPr/>
          </p:nvSpPr>
          <p:spPr bwMode="auto">
            <a:xfrm>
              <a:off x="1743" y="299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5</a:t>
              </a:r>
            </a:p>
          </p:txBody>
        </p:sp>
        <p:sp>
          <p:nvSpPr>
            <p:cNvPr id="23576" name="Text Box 20"/>
            <p:cNvSpPr txBox="1">
              <a:spLocks noChangeArrowheads="1"/>
            </p:cNvSpPr>
            <p:nvPr/>
          </p:nvSpPr>
          <p:spPr bwMode="auto">
            <a:xfrm>
              <a:off x="2458" y="2998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key4:dato4(h=5)</a:t>
              </a:r>
            </a:p>
          </p:txBody>
        </p:sp>
        <p:sp>
          <p:nvSpPr>
            <p:cNvPr id="23577" name="Text Box 21"/>
            <p:cNvSpPr txBox="1">
              <a:spLocks noChangeArrowheads="1"/>
            </p:cNvSpPr>
            <p:nvPr/>
          </p:nvSpPr>
          <p:spPr bwMode="auto">
            <a:xfrm>
              <a:off x="1743" y="331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...</a:t>
              </a:r>
            </a:p>
          </p:txBody>
        </p:sp>
        <p:sp>
          <p:nvSpPr>
            <p:cNvPr id="23578" name="Text Box 22"/>
            <p:cNvSpPr txBox="1">
              <a:spLocks noChangeArrowheads="1"/>
            </p:cNvSpPr>
            <p:nvPr/>
          </p:nvSpPr>
          <p:spPr bwMode="auto">
            <a:xfrm>
              <a:off x="2458" y="3310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23579" name="Text Box 23"/>
            <p:cNvSpPr txBox="1">
              <a:spLocks noChangeArrowheads="1"/>
            </p:cNvSpPr>
            <p:nvPr/>
          </p:nvSpPr>
          <p:spPr bwMode="auto">
            <a:xfrm>
              <a:off x="1743" y="362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n-1</a:t>
              </a:r>
            </a:p>
          </p:txBody>
        </p:sp>
        <p:sp>
          <p:nvSpPr>
            <p:cNvPr id="23580" name="Text Box 24"/>
            <p:cNvSpPr txBox="1">
              <a:spLocks noChangeArrowheads="1"/>
            </p:cNvSpPr>
            <p:nvPr/>
          </p:nvSpPr>
          <p:spPr bwMode="auto">
            <a:xfrm>
              <a:off x="2458" y="3622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23581" name="Text Box 25"/>
            <p:cNvSpPr txBox="1">
              <a:spLocks noChangeArrowheads="1"/>
            </p:cNvSpPr>
            <p:nvPr/>
          </p:nvSpPr>
          <p:spPr bwMode="auto">
            <a:xfrm>
              <a:off x="2458" y="2374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key1:dato1(h=3)</a:t>
              </a:r>
            </a:p>
          </p:txBody>
        </p:sp>
        <p:sp>
          <p:nvSpPr>
            <p:cNvPr id="23582" name="Text Box 26"/>
            <p:cNvSpPr txBox="1">
              <a:spLocks noChangeArrowheads="1"/>
            </p:cNvSpPr>
            <p:nvPr/>
          </p:nvSpPr>
          <p:spPr bwMode="auto">
            <a:xfrm>
              <a:off x="2458" y="2686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key3:dato3(h=4)</a:t>
              </a:r>
            </a:p>
          </p:txBody>
        </p:sp>
      </p:grpSp>
      <p:sp>
        <p:nvSpPr>
          <p:cNvPr id="23564" name="Rectangle 27"/>
          <p:cNvSpPr>
            <a:spLocks noChangeArrowheads="1"/>
          </p:cNvSpPr>
          <p:nvPr/>
        </p:nvSpPr>
        <p:spPr bwMode="auto">
          <a:xfrm>
            <a:off x="3862388" y="4829175"/>
            <a:ext cx="2157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 b="1"/>
              <a:t>key5:dato5(h=3)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24579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3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5B807-C7E9-471B-8C7A-B9F5C06E2629}" type="slidenum">
              <a:rPr lang="es-ES_tradnl"/>
              <a:pPr>
                <a:defRPr/>
              </a:pPr>
              <a:t>36</a:t>
            </a:fld>
            <a:endParaRPr lang="es-ES_tradnl"/>
          </a:p>
        </p:txBody>
      </p:sp>
      <p:sp>
        <p:nvSpPr>
          <p:cNvPr id="314370" name="Text Box 2"/>
          <p:cNvSpPr txBox="1">
            <a:spLocks noChangeArrowheads="1"/>
          </p:cNvSpPr>
          <p:nvPr/>
        </p:nvSpPr>
        <p:spPr bwMode="auto">
          <a:xfrm>
            <a:off x="6605588" y="1285875"/>
            <a:ext cx="1417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key6: dato6</a:t>
            </a:r>
          </a:p>
        </p:txBody>
      </p:sp>
      <p:sp>
        <p:nvSpPr>
          <p:cNvPr id="314371" name="AutoShape 3"/>
          <p:cNvSpPr>
            <a:spLocks noChangeArrowheads="1"/>
          </p:cNvSpPr>
          <p:nvPr/>
        </p:nvSpPr>
        <p:spPr bwMode="auto">
          <a:xfrm>
            <a:off x="6565900" y="2873375"/>
            <a:ext cx="1674813" cy="1262063"/>
          </a:xfrm>
          <a:prstGeom prst="flowChartPredefinedProcess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ES_tradnl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Función</a:t>
            </a:r>
            <a:r>
              <a:rPr lang="es-ES_tradnl" sz="1600">
                <a:solidFill>
                  <a:schemeClr val="bg1"/>
                </a:solidFill>
              </a:rPr>
              <a:t> </a:t>
            </a:r>
          </a:p>
          <a:p>
            <a:pPr>
              <a:defRPr/>
            </a:pPr>
            <a:r>
              <a:rPr lang="es-ES_tradnl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Hash</a:t>
            </a:r>
          </a:p>
          <a:p>
            <a:pPr>
              <a:defRPr/>
            </a:pPr>
            <a:r>
              <a:rPr lang="es-ES_tradnl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h(key6)=3</a:t>
            </a:r>
          </a:p>
        </p:txBody>
      </p:sp>
      <p:sp>
        <p:nvSpPr>
          <p:cNvPr id="24583" name="Line 4"/>
          <p:cNvSpPr>
            <a:spLocks noChangeShapeType="1"/>
          </p:cNvSpPr>
          <p:nvPr/>
        </p:nvSpPr>
        <p:spPr bwMode="auto">
          <a:xfrm>
            <a:off x="7402513" y="1844675"/>
            <a:ext cx="0" cy="825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4584" name="Line 5"/>
          <p:cNvSpPr>
            <a:spLocks noChangeShapeType="1"/>
          </p:cNvSpPr>
          <p:nvPr/>
        </p:nvSpPr>
        <p:spPr bwMode="auto">
          <a:xfrm>
            <a:off x="7402513" y="4338638"/>
            <a:ext cx="0" cy="825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14374" name="Text Box 6"/>
          <p:cNvSpPr txBox="1">
            <a:spLocks noChangeArrowheads="1"/>
          </p:cNvSpPr>
          <p:nvPr/>
        </p:nvSpPr>
        <p:spPr bwMode="auto">
          <a:xfrm>
            <a:off x="7219950" y="5422900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4375" name="Rectangle 7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s-ES_tradnl"/>
              <a:t>Inserción en la tabla:</a:t>
            </a:r>
          </a:p>
        </p:txBody>
      </p:sp>
      <p:grpSp>
        <p:nvGrpSpPr>
          <p:cNvPr id="24587" name="Group 8"/>
          <p:cNvGrpSpPr>
            <a:grpSpLocks/>
          </p:cNvGrpSpPr>
          <p:nvPr/>
        </p:nvGrpSpPr>
        <p:grpSpPr bwMode="auto">
          <a:xfrm>
            <a:off x="2549525" y="1366838"/>
            <a:ext cx="3533775" cy="4457700"/>
            <a:chOff x="1743" y="1126"/>
            <a:chExt cx="2042" cy="2808"/>
          </a:xfrm>
        </p:grpSpPr>
        <p:sp>
          <p:nvSpPr>
            <p:cNvPr id="24590" name="Text Box 9"/>
            <p:cNvSpPr txBox="1">
              <a:spLocks noChangeArrowheads="1"/>
            </p:cNvSpPr>
            <p:nvPr/>
          </p:nvSpPr>
          <p:spPr bwMode="auto">
            <a:xfrm>
              <a:off x="1743" y="112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índice</a:t>
              </a:r>
            </a:p>
          </p:txBody>
        </p:sp>
        <p:sp>
          <p:nvSpPr>
            <p:cNvPr id="24591" name="Text Box 10"/>
            <p:cNvSpPr txBox="1">
              <a:spLocks noChangeArrowheads="1"/>
            </p:cNvSpPr>
            <p:nvPr/>
          </p:nvSpPr>
          <p:spPr bwMode="auto">
            <a:xfrm>
              <a:off x="2458" y="1126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dato</a:t>
              </a:r>
            </a:p>
          </p:txBody>
        </p:sp>
        <p:sp>
          <p:nvSpPr>
            <p:cNvPr id="24592" name="Text Box 11"/>
            <p:cNvSpPr txBox="1">
              <a:spLocks noChangeArrowheads="1"/>
            </p:cNvSpPr>
            <p:nvPr/>
          </p:nvSpPr>
          <p:spPr bwMode="auto">
            <a:xfrm>
              <a:off x="1743" y="143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0</a:t>
              </a:r>
            </a:p>
          </p:txBody>
        </p:sp>
        <p:sp>
          <p:nvSpPr>
            <p:cNvPr id="24593" name="Text Box 12"/>
            <p:cNvSpPr txBox="1">
              <a:spLocks noChangeArrowheads="1"/>
            </p:cNvSpPr>
            <p:nvPr/>
          </p:nvSpPr>
          <p:spPr bwMode="auto">
            <a:xfrm>
              <a:off x="2458" y="1438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24594" name="Text Box 13"/>
            <p:cNvSpPr txBox="1">
              <a:spLocks noChangeArrowheads="1"/>
            </p:cNvSpPr>
            <p:nvPr/>
          </p:nvSpPr>
          <p:spPr bwMode="auto">
            <a:xfrm>
              <a:off x="1743" y="175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1</a:t>
              </a:r>
            </a:p>
          </p:txBody>
        </p:sp>
        <p:sp>
          <p:nvSpPr>
            <p:cNvPr id="24595" name="Text Box 14"/>
            <p:cNvSpPr txBox="1">
              <a:spLocks noChangeArrowheads="1"/>
            </p:cNvSpPr>
            <p:nvPr/>
          </p:nvSpPr>
          <p:spPr bwMode="auto">
            <a:xfrm>
              <a:off x="2458" y="1750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key2:dato2(h=1)</a:t>
              </a:r>
            </a:p>
          </p:txBody>
        </p:sp>
        <p:sp>
          <p:nvSpPr>
            <p:cNvPr id="24596" name="Text Box 15"/>
            <p:cNvSpPr txBox="1">
              <a:spLocks noChangeArrowheads="1"/>
            </p:cNvSpPr>
            <p:nvPr/>
          </p:nvSpPr>
          <p:spPr bwMode="auto">
            <a:xfrm>
              <a:off x="1743" y="206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2</a:t>
              </a:r>
            </a:p>
          </p:txBody>
        </p:sp>
        <p:sp>
          <p:nvSpPr>
            <p:cNvPr id="24597" name="Text Box 16"/>
            <p:cNvSpPr txBox="1">
              <a:spLocks noChangeArrowheads="1"/>
            </p:cNvSpPr>
            <p:nvPr/>
          </p:nvSpPr>
          <p:spPr bwMode="auto">
            <a:xfrm>
              <a:off x="2458" y="2062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24598" name="Text Box 17"/>
            <p:cNvSpPr txBox="1">
              <a:spLocks noChangeArrowheads="1"/>
            </p:cNvSpPr>
            <p:nvPr/>
          </p:nvSpPr>
          <p:spPr bwMode="auto">
            <a:xfrm>
              <a:off x="1743" y="2374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3</a:t>
              </a:r>
            </a:p>
          </p:txBody>
        </p:sp>
        <p:sp>
          <p:nvSpPr>
            <p:cNvPr id="24599" name="Text Box 18"/>
            <p:cNvSpPr txBox="1">
              <a:spLocks noChangeArrowheads="1"/>
            </p:cNvSpPr>
            <p:nvPr/>
          </p:nvSpPr>
          <p:spPr bwMode="auto">
            <a:xfrm>
              <a:off x="1743" y="268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4</a:t>
              </a:r>
            </a:p>
          </p:txBody>
        </p:sp>
        <p:sp>
          <p:nvSpPr>
            <p:cNvPr id="24600" name="Text Box 19"/>
            <p:cNvSpPr txBox="1">
              <a:spLocks noChangeArrowheads="1"/>
            </p:cNvSpPr>
            <p:nvPr/>
          </p:nvSpPr>
          <p:spPr bwMode="auto">
            <a:xfrm>
              <a:off x="1743" y="299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5</a:t>
              </a:r>
            </a:p>
          </p:txBody>
        </p:sp>
        <p:sp>
          <p:nvSpPr>
            <p:cNvPr id="24601" name="Text Box 20"/>
            <p:cNvSpPr txBox="1">
              <a:spLocks noChangeArrowheads="1"/>
            </p:cNvSpPr>
            <p:nvPr/>
          </p:nvSpPr>
          <p:spPr bwMode="auto">
            <a:xfrm>
              <a:off x="2458" y="2998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key4:dato4(h=5)</a:t>
              </a:r>
            </a:p>
          </p:txBody>
        </p:sp>
        <p:sp>
          <p:nvSpPr>
            <p:cNvPr id="24602" name="Text Box 21"/>
            <p:cNvSpPr txBox="1">
              <a:spLocks noChangeArrowheads="1"/>
            </p:cNvSpPr>
            <p:nvPr/>
          </p:nvSpPr>
          <p:spPr bwMode="auto">
            <a:xfrm>
              <a:off x="1743" y="331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...</a:t>
              </a:r>
            </a:p>
          </p:txBody>
        </p:sp>
        <p:sp>
          <p:nvSpPr>
            <p:cNvPr id="24603" name="Text Box 22"/>
            <p:cNvSpPr txBox="1">
              <a:spLocks noChangeArrowheads="1"/>
            </p:cNvSpPr>
            <p:nvPr/>
          </p:nvSpPr>
          <p:spPr bwMode="auto">
            <a:xfrm>
              <a:off x="2458" y="3310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24604" name="Text Box 23"/>
            <p:cNvSpPr txBox="1">
              <a:spLocks noChangeArrowheads="1"/>
            </p:cNvSpPr>
            <p:nvPr/>
          </p:nvSpPr>
          <p:spPr bwMode="auto">
            <a:xfrm>
              <a:off x="1743" y="362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n-1</a:t>
              </a:r>
            </a:p>
          </p:txBody>
        </p:sp>
        <p:sp>
          <p:nvSpPr>
            <p:cNvPr id="24605" name="Text Box 24"/>
            <p:cNvSpPr txBox="1">
              <a:spLocks noChangeArrowheads="1"/>
            </p:cNvSpPr>
            <p:nvPr/>
          </p:nvSpPr>
          <p:spPr bwMode="auto">
            <a:xfrm>
              <a:off x="2458" y="3622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24606" name="Text Box 25"/>
            <p:cNvSpPr txBox="1">
              <a:spLocks noChangeArrowheads="1"/>
            </p:cNvSpPr>
            <p:nvPr/>
          </p:nvSpPr>
          <p:spPr bwMode="auto">
            <a:xfrm>
              <a:off x="2458" y="2374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key1:dato1(h=3)</a:t>
              </a:r>
            </a:p>
          </p:txBody>
        </p:sp>
        <p:sp>
          <p:nvSpPr>
            <p:cNvPr id="24607" name="Text Box 26"/>
            <p:cNvSpPr txBox="1">
              <a:spLocks noChangeArrowheads="1"/>
            </p:cNvSpPr>
            <p:nvPr/>
          </p:nvSpPr>
          <p:spPr bwMode="auto">
            <a:xfrm>
              <a:off x="2458" y="2686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key3:dato3(h=4)</a:t>
              </a:r>
            </a:p>
          </p:txBody>
        </p:sp>
      </p:grpSp>
      <p:sp>
        <p:nvSpPr>
          <p:cNvPr id="24588" name="Rectangle 27"/>
          <p:cNvSpPr>
            <a:spLocks noChangeArrowheads="1"/>
          </p:cNvSpPr>
          <p:nvPr/>
        </p:nvSpPr>
        <p:spPr bwMode="auto">
          <a:xfrm>
            <a:off x="3706813" y="4910138"/>
            <a:ext cx="2157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 b="1"/>
              <a:t>key5:dato5(h=3)</a:t>
            </a:r>
          </a:p>
        </p:txBody>
      </p:sp>
      <p:sp>
        <p:nvSpPr>
          <p:cNvPr id="24589" name="Rectangle 28"/>
          <p:cNvSpPr>
            <a:spLocks noChangeArrowheads="1"/>
          </p:cNvSpPr>
          <p:nvPr/>
        </p:nvSpPr>
        <p:spPr bwMode="auto">
          <a:xfrm>
            <a:off x="3706813" y="5389563"/>
            <a:ext cx="2157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 b="1"/>
              <a:t>key6:dato6(h=3)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25603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2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4BE5B-3DE6-40B4-9C92-29C10273B6AF}" type="slidenum">
              <a:rPr lang="es-ES_tradnl"/>
              <a:pPr>
                <a:defRPr/>
              </a:pPr>
              <a:t>37</a:t>
            </a:fld>
            <a:endParaRPr lang="es-ES_tradnl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158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s-ES_tradnl"/>
              <a:t>El problema de l</a:t>
            </a:r>
            <a:r>
              <a:rPr lang="en-US"/>
              <a:t>a</a:t>
            </a:r>
            <a:r>
              <a:rPr lang="es-ES_tradnl"/>
              <a:t>s agrupaciones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5040313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sz="2000" dirty="0" smtClean="0"/>
              <a:t>Sondeo cuadrático: </a:t>
            </a:r>
          </a:p>
          <a:p>
            <a:pPr lvl="1">
              <a:lnSpc>
                <a:spcPct val="80000"/>
              </a:lnSpc>
            </a:pPr>
            <a:r>
              <a:rPr lang="es-ES_tradnl" sz="1800" dirty="0" smtClean="0"/>
              <a:t>(h(x)+i </a:t>
            </a:r>
            <a:r>
              <a:rPr lang="es-ES_tradnl" sz="1800" baseline="30000" dirty="0" smtClean="0"/>
              <a:t>2</a:t>
            </a:r>
            <a:r>
              <a:rPr lang="es-ES_tradnl" sz="1800" dirty="0" smtClean="0"/>
              <a:t>)%n, (h(x)-i </a:t>
            </a:r>
            <a:r>
              <a:rPr lang="es-ES_tradnl" sz="1800" baseline="30000" dirty="0" smtClean="0"/>
              <a:t>2</a:t>
            </a:r>
            <a:r>
              <a:rPr lang="es-ES_tradnl" sz="1800" dirty="0" smtClean="0"/>
              <a:t>)%n, 0&lt;=i&lt;(n-1)/2  </a:t>
            </a:r>
          </a:p>
          <a:p>
            <a:pPr lvl="1">
              <a:lnSpc>
                <a:spcPct val="80000"/>
              </a:lnSpc>
            </a:pPr>
            <a:r>
              <a:rPr lang="es-ES_tradnl" sz="1800" dirty="0" smtClean="0"/>
              <a:t>Comparar con el sondeo lineal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s-ES_tradnl" sz="2000" dirty="0" smtClean="0"/>
              <a:t>Peligro: </a:t>
            </a:r>
          </a:p>
          <a:p>
            <a:pPr lvl="1">
              <a:lnSpc>
                <a:spcPct val="80000"/>
              </a:lnSpc>
            </a:pPr>
            <a:r>
              <a:rPr lang="es-ES_tradnl" dirty="0" smtClean="0"/>
              <a:t>No entramos en bucle infinito?!</a:t>
            </a:r>
          </a:p>
          <a:p>
            <a:pPr lvl="1">
              <a:lnSpc>
                <a:spcPct val="80000"/>
              </a:lnSpc>
            </a:pPr>
            <a:r>
              <a:rPr lang="es-ES_tradnl" dirty="0" smtClean="0"/>
              <a:t>No! Está demostrado que para los números  primos de tipo n=4j+3, donde j es un número entero, recorremos  todas las células de la tabla.  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s-ES_tradnl" sz="2000" dirty="0" smtClean="0"/>
              <a:t>Alternativa: </a:t>
            </a:r>
          </a:p>
          <a:p>
            <a:pPr lvl="1">
              <a:lnSpc>
                <a:spcPct val="80000"/>
              </a:lnSpc>
            </a:pPr>
            <a:r>
              <a:rPr lang="es-ES_tradnl" dirty="0" err="1" smtClean="0"/>
              <a:t>rehashing</a:t>
            </a:r>
            <a:r>
              <a:rPr lang="es-ES_tradnl" dirty="0" smtClean="0"/>
              <a:t> - predefinir h1,h2,h3,h4,..</a:t>
            </a:r>
          </a:p>
          <a:p>
            <a:pPr lvl="1">
              <a:lnSpc>
                <a:spcPct val="80000"/>
              </a:lnSpc>
            </a:pPr>
            <a:r>
              <a:rPr lang="es-ES_tradnl" dirty="0" smtClean="0"/>
              <a:t>recorrido aleatorio</a:t>
            </a:r>
          </a:p>
          <a:p>
            <a:pPr>
              <a:lnSpc>
                <a:spcPct val="80000"/>
              </a:lnSpc>
            </a:pPr>
            <a:endParaRPr lang="es-ES_tradnl" sz="2000" dirty="0" smtClean="0"/>
          </a:p>
        </p:txBody>
      </p:sp>
      <p:grpSp>
        <p:nvGrpSpPr>
          <p:cNvPr id="25607" name="Group 4"/>
          <p:cNvGrpSpPr>
            <a:grpSpLocks/>
          </p:cNvGrpSpPr>
          <p:nvPr/>
        </p:nvGrpSpPr>
        <p:grpSpPr bwMode="auto">
          <a:xfrm>
            <a:off x="5364088" y="1195388"/>
            <a:ext cx="3241750" cy="4457700"/>
            <a:chOff x="1743" y="1126"/>
            <a:chExt cx="2042" cy="2808"/>
          </a:xfrm>
        </p:grpSpPr>
        <p:sp>
          <p:nvSpPr>
            <p:cNvPr id="25610" name="Text Box 5"/>
            <p:cNvSpPr txBox="1">
              <a:spLocks noChangeArrowheads="1"/>
            </p:cNvSpPr>
            <p:nvPr/>
          </p:nvSpPr>
          <p:spPr bwMode="auto">
            <a:xfrm>
              <a:off x="1743" y="112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índice</a:t>
              </a:r>
            </a:p>
          </p:txBody>
        </p:sp>
        <p:sp>
          <p:nvSpPr>
            <p:cNvPr id="25611" name="Text Box 6"/>
            <p:cNvSpPr txBox="1">
              <a:spLocks noChangeArrowheads="1"/>
            </p:cNvSpPr>
            <p:nvPr/>
          </p:nvSpPr>
          <p:spPr bwMode="auto">
            <a:xfrm>
              <a:off x="2458" y="1126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dato</a:t>
              </a:r>
            </a:p>
          </p:txBody>
        </p:sp>
        <p:sp>
          <p:nvSpPr>
            <p:cNvPr id="25612" name="Text Box 7"/>
            <p:cNvSpPr txBox="1">
              <a:spLocks noChangeArrowheads="1"/>
            </p:cNvSpPr>
            <p:nvPr/>
          </p:nvSpPr>
          <p:spPr bwMode="auto">
            <a:xfrm>
              <a:off x="1743" y="143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0</a:t>
              </a:r>
            </a:p>
          </p:txBody>
        </p:sp>
        <p:sp>
          <p:nvSpPr>
            <p:cNvPr id="25613" name="Text Box 8"/>
            <p:cNvSpPr txBox="1">
              <a:spLocks noChangeArrowheads="1"/>
            </p:cNvSpPr>
            <p:nvPr/>
          </p:nvSpPr>
          <p:spPr bwMode="auto">
            <a:xfrm>
              <a:off x="2458" y="1438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25614" name="Text Box 9"/>
            <p:cNvSpPr txBox="1">
              <a:spLocks noChangeArrowheads="1"/>
            </p:cNvSpPr>
            <p:nvPr/>
          </p:nvSpPr>
          <p:spPr bwMode="auto">
            <a:xfrm>
              <a:off x="1743" y="175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1</a:t>
              </a:r>
            </a:p>
          </p:txBody>
        </p:sp>
        <p:sp>
          <p:nvSpPr>
            <p:cNvPr id="25615" name="Text Box 10"/>
            <p:cNvSpPr txBox="1">
              <a:spLocks noChangeArrowheads="1"/>
            </p:cNvSpPr>
            <p:nvPr/>
          </p:nvSpPr>
          <p:spPr bwMode="auto">
            <a:xfrm>
              <a:off x="2458" y="1750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25616" name="Text Box 11"/>
            <p:cNvSpPr txBox="1">
              <a:spLocks noChangeArrowheads="1"/>
            </p:cNvSpPr>
            <p:nvPr/>
          </p:nvSpPr>
          <p:spPr bwMode="auto">
            <a:xfrm>
              <a:off x="1743" y="206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2</a:t>
              </a:r>
            </a:p>
          </p:txBody>
        </p:sp>
        <p:sp>
          <p:nvSpPr>
            <p:cNvPr id="25617" name="Text Box 12"/>
            <p:cNvSpPr txBox="1">
              <a:spLocks noChangeArrowheads="1"/>
            </p:cNvSpPr>
            <p:nvPr/>
          </p:nvSpPr>
          <p:spPr bwMode="auto">
            <a:xfrm>
              <a:off x="2458" y="2062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25618" name="Text Box 13"/>
            <p:cNvSpPr txBox="1">
              <a:spLocks noChangeArrowheads="1"/>
            </p:cNvSpPr>
            <p:nvPr/>
          </p:nvSpPr>
          <p:spPr bwMode="auto">
            <a:xfrm>
              <a:off x="1743" y="2374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3</a:t>
              </a:r>
            </a:p>
          </p:txBody>
        </p:sp>
        <p:sp>
          <p:nvSpPr>
            <p:cNvPr id="25619" name="Text Box 14"/>
            <p:cNvSpPr txBox="1">
              <a:spLocks noChangeArrowheads="1"/>
            </p:cNvSpPr>
            <p:nvPr/>
          </p:nvSpPr>
          <p:spPr bwMode="auto">
            <a:xfrm>
              <a:off x="1743" y="268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4</a:t>
              </a:r>
            </a:p>
          </p:txBody>
        </p:sp>
        <p:sp>
          <p:nvSpPr>
            <p:cNvPr id="25620" name="Text Box 15"/>
            <p:cNvSpPr txBox="1">
              <a:spLocks noChangeArrowheads="1"/>
            </p:cNvSpPr>
            <p:nvPr/>
          </p:nvSpPr>
          <p:spPr bwMode="auto">
            <a:xfrm>
              <a:off x="1743" y="299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5</a:t>
              </a:r>
            </a:p>
          </p:txBody>
        </p:sp>
        <p:sp>
          <p:nvSpPr>
            <p:cNvPr id="25621" name="Text Box 16"/>
            <p:cNvSpPr txBox="1">
              <a:spLocks noChangeArrowheads="1"/>
            </p:cNvSpPr>
            <p:nvPr/>
          </p:nvSpPr>
          <p:spPr bwMode="auto">
            <a:xfrm>
              <a:off x="2458" y="2998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25622" name="Text Box 17"/>
            <p:cNvSpPr txBox="1">
              <a:spLocks noChangeArrowheads="1"/>
            </p:cNvSpPr>
            <p:nvPr/>
          </p:nvSpPr>
          <p:spPr bwMode="auto">
            <a:xfrm>
              <a:off x="1743" y="331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...</a:t>
              </a:r>
            </a:p>
          </p:txBody>
        </p:sp>
        <p:sp>
          <p:nvSpPr>
            <p:cNvPr id="25623" name="Text Box 18"/>
            <p:cNvSpPr txBox="1">
              <a:spLocks noChangeArrowheads="1"/>
            </p:cNvSpPr>
            <p:nvPr/>
          </p:nvSpPr>
          <p:spPr bwMode="auto">
            <a:xfrm>
              <a:off x="2458" y="3310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25624" name="Text Box 19"/>
            <p:cNvSpPr txBox="1">
              <a:spLocks noChangeArrowheads="1"/>
            </p:cNvSpPr>
            <p:nvPr/>
          </p:nvSpPr>
          <p:spPr bwMode="auto">
            <a:xfrm>
              <a:off x="1743" y="362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n-1</a:t>
              </a:r>
            </a:p>
          </p:txBody>
        </p:sp>
        <p:sp>
          <p:nvSpPr>
            <p:cNvPr id="25625" name="Text Box 20"/>
            <p:cNvSpPr txBox="1">
              <a:spLocks noChangeArrowheads="1"/>
            </p:cNvSpPr>
            <p:nvPr/>
          </p:nvSpPr>
          <p:spPr bwMode="auto">
            <a:xfrm>
              <a:off x="2458" y="3622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1600" b="1"/>
            </a:p>
          </p:txBody>
        </p:sp>
        <p:sp>
          <p:nvSpPr>
            <p:cNvPr id="25626" name="Text Box 21"/>
            <p:cNvSpPr txBox="1">
              <a:spLocks noChangeArrowheads="1"/>
            </p:cNvSpPr>
            <p:nvPr/>
          </p:nvSpPr>
          <p:spPr bwMode="auto">
            <a:xfrm>
              <a:off x="2458" y="2374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key1:dato1(h=3)</a:t>
              </a:r>
            </a:p>
          </p:txBody>
        </p:sp>
        <p:sp>
          <p:nvSpPr>
            <p:cNvPr id="25627" name="Text Box 22"/>
            <p:cNvSpPr txBox="1">
              <a:spLocks noChangeArrowheads="1"/>
            </p:cNvSpPr>
            <p:nvPr/>
          </p:nvSpPr>
          <p:spPr bwMode="auto">
            <a:xfrm>
              <a:off x="2458" y="2686"/>
              <a:ext cx="1327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key3:dato3(h=4)</a:t>
              </a:r>
            </a:p>
          </p:txBody>
        </p:sp>
      </p:grpSp>
      <p:sp>
        <p:nvSpPr>
          <p:cNvPr id="25608" name="Rectangle 23"/>
          <p:cNvSpPr>
            <a:spLocks noChangeArrowheads="1"/>
          </p:cNvSpPr>
          <p:nvPr/>
        </p:nvSpPr>
        <p:spPr bwMode="auto">
          <a:xfrm>
            <a:off x="6516216" y="4725144"/>
            <a:ext cx="2157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 b="1" dirty="0"/>
              <a:t>key5:dato5(h=3)</a:t>
            </a:r>
          </a:p>
        </p:txBody>
      </p:sp>
      <p:sp>
        <p:nvSpPr>
          <p:cNvPr id="25609" name="Rectangle 24"/>
          <p:cNvSpPr>
            <a:spLocks noChangeArrowheads="1"/>
          </p:cNvSpPr>
          <p:nvPr/>
        </p:nvSpPr>
        <p:spPr bwMode="auto">
          <a:xfrm>
            <a:off x="6516216" y="2780928"/>
            <a:ext cx="2157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 b="1"/>
              <a:t>key2:dato2(h=2)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26627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83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4777F-3ACC-49FA-BF36-8725DD3A2CFC}" type="slidenum">
              <a:rPr lang="es-ES_tradnl"/>
              <a:pPr>
                <a:defRPr/>
              </a:pPr>
              <a:t>38</a:t>
            </a:fld>
            <a:endParaRPr lang="es-ES_tradnl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27763" y="1492250"/>
            <a:ext cx="2627312" cy="4457700"/>
            <a:chOff x="4105" y="981"/>
            <a:chExt cx="1655" cy="2808"/>
          </a:xfrm>
        </p:grpSpPr>
        <p:grpSp>
          <p:nvGrpSpPr>
            <p:cNvPr id="26653" name="Group 3"/>
            <p:cNvGrpSpPr>
              <a:grpSpLocks/>
            </p:cNvGrpSpPr>
            <p:nvPr/>
          </p:nvGrpSpPr>
          <p:grpSpPr bwMode="auto">
            <a:xfrm>
              <a:off x="4105" y="981"/>
              <a:ext cx="1270" cy="2808"/>
              <a:chOff x="1743" y="1126"/>
              <a:chExt cx="2042" cy="2808"/>
            </a:xfrm>
          </p:grpSpPr>
          <p:sp>
            <p:nvSpPr>
              <p:cNvPr id="26690" name="Text Box 4"/>
              <p:cNvSpPr txBox="1">
                <a:spLocks noChangeArrowheads="1"/>
              </p:cNvSpPr>
              <p:nvPr/>
            </p:nvSpPr>
            <p:spPr bwMode="auto">
              <a:xfrm>
                <a:off x="1743" y="1126"/>
                <a:ext cx="715" cy="3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1600" b="1"/>
                  <a:t>índice</a:t>
                </a:r>
              </a:p>
            </p:txBody>
          </p:sp>
          <p:sp>
            <p:nvSpPr>
              <p:cNvPr id="26691" name="Text Box 5"/>
              <p:cNvSpPr txBox="1">
                <a:spLocks noChangeArrowheads="1"/>
              </p:cNvSpPr>
              <p:nvPr/>
            </p:nvSpPr>
            <p:spPr bwMode="auto">
              <a:xfrm>
                <a:off x="2458" y="1126"/>
                <a:ext cx="1327" cy="3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2000" b="1"/>
              </a:p>
            </p:txBody>
          </p:sp>
          <p:sp>
            <p:nvSpPr>
              <p:cNvPr id="26692" name="Text Box 6"/>
              <p:cNvSpPr txBox="1">
                <a:spLocks noChangeArrowheads="1"/>
              </p:cNvSpPr>
              <p:nvPr/>
            </p:nvSpPr>
            <p:spPr bwMode="auto">
              <a:xfrm>
                <a:off x="1743" y="1438"/>
                <a:ext cx="715" cy="3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2000" b="1"/>
                  <a:t>0</a:t>
                </a:r>
              </a:p>
            </p:txBody>
          </p:sp>
          <p:sp>
            <p:nvSpPr>
              <p:cNvPr id="26693" name="Text Box 7"/>
              <p:cNvSpPr txBox="1">
                <a:spLocks noChangeArrowheads="1"/>
              </p:cNvSpPr>
              <p:nvPr/>
            </p:nvSpPr>
            <p:spPr bwMode="auto">
              <a:xfrm>
                <a:off x="2458" y="1438"/>
                <a:ext cx="1327" cy="3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2000" b="1"/>
              </a:p>
            </p:txBody>
          </p:sp>
          <p:sp>
            <p:nvSpPr>
              <p:cNvPr id="26694" name="Text Box 8"/>
              <p:cNvSpPr txBox="1">
                <a:spLocks noChangeArrowheads="1"/>
              </p:cNvSpPr>
              <p:nvPr/>
            </p:nvSpPr>
            <p:spPr bwMode="auto">
              <a:xfrm>
                <a:off x="1743" y="1750"/>
                <a:ext cx="715" cy="3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2000" b="1"/>
                  <a:t>1</a:t>
                </a:r>
              </a:p>
            </p:txBody>
          </p:sp>
          <p:sp>
            <p:nvSpPr>
              <p:cNvPr id="26695" name="Text Box 9"/>
              <p:cNvSpPr txBox="1">
                <a:spLocks noChangeArrowheads="1"/>
              </p:cNvSpPr>
              <p:nvPr/>
            </p:nvSpPr>
            <p:spPr bwMode="auto">
              <a:xfrm>
                <a:off x="2458" y="1750"/>
                <a:ext cx="1327" cy="3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2000" b="1"/>
              </a:p>
            </p:txBody>
          </p:sp>
          <p:sp>
            <p:nvSpPr>
              <p:cNvPr id="26696" name="Text Box 10"/>
              <p:cNvSpPr txBox="1">
                <a:spLocks noChangeArrowheads="1"/>
              </p:cNvSpPr>
              <p:nvPr/>
            </p:nvSpPr>
            <p:spPr bwMode="auto">
              <a:xfrm>
                <a:off x="1743" y="2062"/>
                <a:ext cx="715" cy="3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2000" b="1"/>
                  <a:t>2</a:t>
                </a:r>
              </a:p>
            </p:txBody>
          </p:sp>
          <p:sp>
            <p:nvSpPr>
              <p:cNvPr id="26697" name="Text Box 11"/>
              <p:cNvSpPr txBox="1">
                <a:spLocks noChangeArrowheads="1"/>
              </p:cNvSpPr>
              <p:nvPr/>
            </p:nvSpPr>
            <p:spPr bwMode="auto">
              <a:xfrm>
                <a:off x="2458" y="2062"/>
                <a:ext cx="1327" cy="3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2000" b="1"/>
              </a:p>
            </p:txBody>
          </p:sp>
          <p:sp>
            <p:nvSpPr>
              <p:cNvPr id="26698" name="Text Box 12"/>
              <p:cNvSpPr txBox="1">
                <a:spLocks noChangeArrowheads="1"/>
              </p:cNvSpPr>
              <p:nvPr/>
            </p:nvSpPr>
            <p:spPr bwMode="auto">
              <a:xfrm>
                <a:off x="1743" y="2374"/>
                <a:ext cx="715" cy="3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2000" b="1"/>
                  <a:t>3</a:t>
                </a:r>
              </a:p>
            </p:txBody>
          </p:sp>
          <p:sp>
            <p:nvSpPr>
              <p:cNvPr id="26699" name="Text Box 13"/>
              <p:cNvSpPr txBox="1">
                <a:spLocks noChangeArrowheads="1"/>
              </p:cNvSpPr>
              <p:nvPr/>
            </p:nvSpPr>
            <p:spPr bwMode="auto">
              <a:xfrm>
                <a:off x="1743" y="2686"/>
                <a:ext cx="715" cy="3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2000" b="1"/>
                  <a:t>4</a:t>
                </a:r>
              </a:p>
            </p:txBody>
          </p:sp>
          <p:sp>
            <p:nvSpPr>
              <p:cNvPr id="26700" name="Text Box 14"/>
              <p:cNvSpPr txBox="1">
                <a:spLocks noChangeArrowheads="1"/>
              </p:cNvSpPr>
              <p:nvPr/>
            </p:nvSpPr>
            <p:spPr bwMode="auto">
              <a:xfrm>
                <a:off x="1743" y="2998"/>
                <a:ext cx="715" cy="3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2000" b="1"/>
                  <a:t>5</a:t>
                </a:r>
              </a:p>
            </p:txBody>
          </p:sp>
          <p:sp>
            <p:nvSpPr>
              <p:cNvPr id="26701" name="Text Box 15"/>
              <p:cNvSpPr txBox="1">
                <a:spLocks noChangeArrowheads="1"/>
              </p:cNvSpPr>
              <p:nvPr/>
            </p:nvSpPr>
            <p:spPr bwMode="auto">
              <a:xfrm>
                <a:off x="2458" y="2998"/>
                <a:ext cx="1327" cy="3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2000" b="1"/>
              </a:p>
            </p:txBody>
          </p:sp>
          <p:sp>
            <p:nvSpPr>
              <p:cNvPr id="26702" name="Text Box 16"/>
              <p:cNvSpPr txBox="1">
                <a:spLocks noChangeArrowheads="1"/>
              </p:cNvSpPr>
              <p:nvPr/>
            </p:nvSpPr>
            <p:spPr bwMode="auto">
              <a:xfrm>
                <a:off x="1743" y="3310"/>
                <a:ext cx="715" cy="3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2000" b="1"/>
                  <a:t>...</a:t>
                </a:r>
              </a:p>
            </p:txBody>
          </p:sp>
          <p:sp>
            <p:nvSpPr>
              <p:cNvPr id="26703" name="Text Box 17"/>
              <p:cNvSpPr txBox="1">
                <a:spLocks noChangeArrowheads="1"/>
              </p:cNvSpPr>
              <p:nvPr/>
            </p:nvSpPr>
            <p:spPr bwMode="auto">
              <a:xfrm>
                <a:off x="2458" y="3310"/>
                <a:ext cx="1327" cy="3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2000" b="1"/>
              </a:p>
            </p:txBody>
          </p:sp>
          <p:sp>
            <p:nvSpPr>
              <p:cNvPr id="26704" name="Text Box 18"/>
              <p:cNvSpPr txBox="1">
                <a:spLocks noChangeArrowheads="1"/>
              </p:cNvSpPr>
              <p:nvPr/>
            </p:nvSpPr>
            <p:spPr bwMode="auto">
              <a:xfrm>
                <a:off x="1743" y="3622"/>
                <a:ext cx="715" cy="3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s-ES_tradnl" sz="2000" b="1"/>
                  <a:t>n-1</a:t>
                </a:r>
              </a:p>
            </p:txBody>
          </p:sp>
          <p:sp>
            <p:nvSpPr>
              <p:cNvPr id="26705" name="Text Box 19"/>
              <p:cNvSpPr txBox="1">
                <a:spLocks noChangeArrowheads="1"/>
              </p:cNvSpPr>
              <p:nvPr/>
            </p:nvSpPr>
            <p:spPr bwMode="auto">
              <a:xfrm>
                <a:off x="2458" y="3622"/>
                <a:ext cx="1327" cy="3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2000" b="1"/>
              </a:p>
            </p:txBody>
          </p:sp>
          <p:sp>
            <p:nvSpPr>
              <p:cNvPr id="26706" name="Text Box 20"/>
              <p:cNvSpPr txBox="1">
                <a:spLocks noChangeArrowheads="1"/>
              </p:cNvSpPr>
              <p:nvPr/>
            </p:nvSpPr>
            <p:spPr bwMode="auto">
              <a:xfrm>
                <a:off x="2458" y="2374"/>
                <a:ext cx="1327" cy="3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2000" b="1"/>
              </a:p>
            </p:txBody>
          </p:sp>
          <p:sp>
            <p:nvSpPr>
              <p:cNvPr id="26707" name="Text Box 21"/>
              <p:cNvSpPr txBox="1">
                <a:spLocks noChangeArrowheads="1"/>
              </p:cNvSpPr>
              <p:nvPr/>
            </p:nvSpPr>
            <p:spPr bwMode="auto">
              <a:xfrm>
                <a:off x="2458" y="2686"/>
                <a:ext cx="1327" cy="3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ES" sz="2000" b="1"/>
              </a:p>
            </p:txBody>
          </p:sp>
        </p:grpSp>
        <p:grpSp>
          <p:nvGrpSpPr>
            <p:cNvPr id="26654" name="Group 22"/>
            <p:cNvGrpSpPr>
              <a:grpSpLocks/>
            </p:cNvGrpSpPr>
            <p:nvPr/>
          </p:nvGrpSpPr>
          <p:grpSpPr bwMode="auto">
            <a:xfrm>
              <a:off x="5276" y="1071"/>
              <a:ext cx="484" cy="127"/>
              <a:chOff x="2784" y="3000"/>
              <a:chExt cx="716" cy="255"/>
            </a:xfrm>
          </p:grpSpPr>
          <p:sp>
            <p:nvSpPr>
              <p:cNvPr id="26687" name="Line 23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88" name="Line 24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89" name="Line 25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6655" name="Group 26"/>
            <p:cNvGrpSpPr>
              <a:grpSpLocks/>
            </p:cNvGrpSpPr>
            <p:nvPr/>
          </p:nvGrpSpPr>
          <p:grpSpPr bwMode="auto">
            <a:xfrm>
              <a:off x="5276" y="1389"/>
              <a:ext cx="484" cy="127"/>
              <a:chOff x="2784" y="3000"/>
              <a:chExt cx="716" cy="255"/>
            </a:xfrm>
          </p:grpSpPr>
          <p:sp>
            <p:nvSpPr>
              <p:cNvPr id="26684" name="Line 27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85" name="Line 28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86" name="Line 29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6656" name="Group 30"/>
            <p:cNvGrpSpPr>
              <a:grpSpLocks/>
            </p:cNvGrpSpPr>
            <p:nvPr/>
          </p:nvGrpSpPr>
          <p:grpSpPr bwMode="auto">
            <a:xfrm>
              <a:off x="5276" y="1706"/>
              <a:ext cx="484" cy="127"/>
              <a:chOff x="2784" y="3000"/>
              <a:chExt cx="716" cy="255"/>
            </a:xfrm>
          </p:grpSpPr>
          <p:sp>
            <p:nvSpPr>
              <p:cNvPr id="26681" name="Line 31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82" name="Line 32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83" name="Line 33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6657" name="Group 34"/>
            <p:cNvGrpSpPr>
              <a:grpSpLocks/>
            </p:cNvGrpSpPr>
            <p:nvPr/>
          </p:nvGrpSpPr>
          <p:grpSpPr bwMode="auto">
            <a:xfrm>
              <a:off x="5276" y="2024"/>
              <a:ext cx="484" cy="127"/>
              <a:chOff x="2784" y="3000"/>
              <a:chExt cx="716" cy="255"/>
            </a:xfrm>
          </p:grpSpPr>
          <p:sp>
            <p:nvSpPr>
              <p:cNvPr id="26678" name="Line 35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79" name="Line 36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80" name="Line 37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6658" name="Group 38"/>
            <p:cNvGrpSpPr>
              <a:grpSpLocks/>
            </p:cNvGrpSpPr>
            <p:nvPr/>
          </p:nvGrpSpPr>
          <p:grpSpPr bwMode="auto">
            <a:xfrm>
              <a:off x="5276" y="2341"/>
              <a:ext cx="484" cy="127"/>
              <a:chOff x="2784" y="3000"/>
              <a:chExt cx="716" cy="255"/>
            </a:xfrm>
          </p:grpSpPr>
          <p:sp>
            <p:nvSpPr>
              <p:cNvPr id="26675" name="Line 39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76" name="Line 40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77" name="Line 41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6659" name="Group 42"/>
            <p:cNvGrpSpPr>
              <a:grpSpLocks/>
            </p:cNvGrpSpPr>
            <p:nvPr/>
          </p:nvGrpSpPr>
          <p:grpSpPr bwMode="auto">
            <a:xfrm>
              <a:off x="5276" y="2659"/>
              <a:ext cx="484" cy="127"/>
              <a:chOff x="2784" y="3000"/>
              <a:chExt cx="716" cy="255"/>
            </a:xfrm>
          </p:grpSpPr>
          <p:sp>
            <p:nvSpPr>
              <p:cNvPr id="26672" name="Line 43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73" name="Line 44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74" name="Line 45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6660" name="Group 46"/>
            <p:cNvGrpSpPr>
              <a:grpSpLocks/>
            </p:cNvGrpSpPr>
            <p:nvPr/>
          </p:nvGrpSpPr>
          <p:grpSpPr bwMode="auto">
            <a:xfrm>
              <a:off x="5276" y="2931"/>
              <a:ext cx="484" cy="127"/>
              <a:chOff x="2784" y="3000"/>
              <a:chExt cx="716" cy="255"/>
            </a:xfrm>
          </p:grpSpPr>
          <p:sp>
            <p:nvSpPr>
              <p:cNvPr id="26669" name="Line 47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70" name="Line 48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71" name="Line 49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6661" name="Group 50"/>
            <p:cNvGrpSpPr>
              <a:grpSpLocks/>
            </p:cNvGrpSpPr>
            <p:nvPr/>
          </p:nvGrpSpPr>
          <p:grpSpPr bwMode="auto">
            <a:xfrm>
              <a:off x="5276" y="3249"/>
              <a:ext cx="484" cy="127"/>
              <a:chOff x="2784" y="3000"/>
              <a:chExt cx="716" cy="255"/>
            </a:xfrm>
          </p:grpSpPr>
          <p:sp>
            <p:nvSpPr>
              <p:cNvPr id="26666" name="Line 51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67" name="Line 52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68" name="Line 53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6662" name="Group 54"/>
            <p:cNvGrpSpPr>
              <a:grpSpLocks/>
            </p:cNvGrpSpPr>
            <p:nvPr/>
          </p:nvGrpSpPr>
          <p:grpSpPr bwMode="auto">
            <a:xfrm>
              <a:off x="5276" y="3566"/>
              <a:ext cx="484" cy="127"/>
              <a:chOff x="2784" y="3000"/>
              <a:chExt cx="716" cy="255"/>
            </a:xfrm>
          </p:grpSpPr>
          <p:sp>
            <p:nvSpPr>
              <p:cNvPr id="26663" name="Line 55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64" name="Line 56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65" name="Line 57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sp>
        <p:nvSpPr>
          <p:cNvPr id="318522" name="Rectangle 58"/>
          <p:cNvSpPr>
            <a:spLocks noGrp="1" noChangeArrowheads="1"/>
          </p:cNvSpPr>
          <p:nvPr>
            <p:ph type="title"/>
          </p:nvPr>
        </p:nvSpPr>
        <p:spPr>
          <a:xfrm>
            <a:off x="469900" y="188640"/>
            <a:ext cx="8674100" cy="1143000"/>
          </a:xfrm>
        </p:spPr>
        <p:txBody>
          <a:bodyPr/>
          <a:lstStyle/>
          <a:p>
            <a:pPr>
              <a:defRPr/>
            </a:pPr>
            <a:r>
              <a:rPr lang="en-US" sz="3600" dirty="0" err="1"/>
              <a:t>Volvamos</a:t>
            </a:r>
            <a:r>
              <a:rPr lang="es-ES_tradnl" sz="3600" dirty="0"/>
              <a:t> al problema de la sobrecarga</a:t>
            </a:r>
          </a:p>
        </p:txBody>
      </p:sp>
      <p:sp>
        <p:nvSpPr>
          <p:cNvPr id="26631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757863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mtClean="0"/>
              <a:t>Los “culpables”:</a:t>
            </a:r>
          </a:p>
          <a:p>
            <a:pPr lvl="1">
              <a:lnSpc>
                <a:spcPct val="90000"/>
              </a:lnSpc>
            </a:pPr>
            <a:r>
              <a:rPr lang="es-ES_tradnl" smtClean="0"/>
              <a:t>La función hash y</a:t>
            </a:r>
            <a:r>
              <a:rPr lang="en-US" smtClean="0"/>
              <a:t>/o</a:t>
            </a:r>
            <a:r>
              <a:rPr lang="es-ES_tradnl" smtClean="0"/>
              <a:t> la tabla</a:t>
            </a:r>
            <a:r>
              <a:rPr lang="en-US" smtClean="0"/>
              <a:t>?!</a:t>
            </a:r>
            <a:endParaRPr lang="es-ES_tradnl" smtClean="0"/>
          </a:p>
          <a:p>
            <a:pPr lvl="1">
              <a:lnSpc>
                <a:spcPct val="90000"/>
              </a:lnSpc>
            </a:pPr>
            <a:r>
              <a:rPr lang="es-ES_tradnl" smtClean="0"/>
              <a:t>Estructuras alternativas</a:t>
            </a:r>
          </a:p>
          <a:p>
            <a:pPr lvl="2">
              <a:lnSpc>
                <a:spcPct val="90000"/>
              </a:lnSpc>
            </a:pPr>
            <a:r>
              <a:rPr lang="es-ES_tradnl" sz="1800" smtClean="0"/>
              <a:t>List</a:t>
            </a:r>
            <a:r>
              <a:rPr lang="en-US" sz="1800" smtClean="0"/>
              <a:t>a</a:t>
            </a:r>
            <a:r>
              <a:rPr lang="es-ES_tradnl" sz="1800" smtClean="0"/>
              <a:t>s</a:t>
            </a:r>
          </a:p>
          <a:p>
            <a:pPr lvl="2">
              <a:lnSpc>
                <a:spcPct val="90000"/>
              </a:lnSpc>
            </a:pPr>
            <a:endParaRPr lang="es-ES_tradnl" sz="1800" smtClean="0"/>
          </a:p>
          <a:p>
            <a:pPr>
              <a:lnSpc>
                <a:spcPct val="90000"/>
              </a:lnSpc>
            </a:pPr>
            <a:r>
              <a:rPr lang="es-ES_tradnl" smtClean="0"/>
              <a:t>Guardamos</a:t>
            </a:r>
          </a:p>
          <a:p>
            <a:pPr lvl="1">
              <a:lnSpc>
                <a:spcPct val="90000"/>
              </a:lnSpc>
            </a:pPr>
            <a:r>
              <a:rPr lang="es-ES_tradnl" smtClean="0"/>
              <a:t>La dirección hash</a:t>
            </a:r>
          </a:p>
          <a:p>
            <a:pPr>
              <a:lnSpc>
                <a:spcPct val="90000"/>
              </a:lnSpc>
            </a:pPr>
            <a:endParaRPr lang="es-ES_tradnl" smtClean="0"/>
          </a:p>
          <a:p>
            <a:pPr>
              <a:lnSpc>
                <a:spcPct val="90000"/>
              </a:lnSpc>
            </a:pPr>
            <a:r>
              <a:rPr lang="es-ES_tradnl" smtClean="0"/>
              <a:t>Cambiamos</a:t>
            </a:r>
          </a:p>
          <a:p>
            <a:pPr lvl="1">
              <a:lnSpc>
                <a:spcPct val="90000"/>
              </a:lnSpc>
            </a:pPr>
            <a:r>
              <a:rPr lang="es-ES_tradnl" smtClean="0"/>
              <a:t>La tabla para un vector de apuntadores</a:t>
            </a:r>
          </a:p>
          <a:p>
            <a:pPr>
              <a:lnSpc>
                <a:spcPct val="90000"/>
              </a:lnSpc>
            </a:pPr>
            <a:endParaRPr lang="es-ES_tradnl" smtClean="0"/>
          </a:p>
        </p:txBody>
      </p:sp>
      <p:grpSp>
        <p:nvGrpSpPr>
          <p:cNvPr id="13" name="Group 60"/>
          <p:cNvGrpSpPr>
            <a:grpSpLocks/>
          </p:cNvGrpSpPr>
          <p:nvPr/>
        </p:nvGrpSpPr>
        <p:grpSpPr bwMode="auto">
          <a:xfrm>
            <a:off x="6227763" y="1485900"/>
            <a:ext cx="2016125" cy="4457700"/>
            <a:chOff x="2290" y="981"/>
            <a:chExt cx="1270" cy="2808"/>
          </a:xfrm>
        </p:grpSpPr>
        <p:sp>
          <p:nvSpPr>
            <p:cNvPr id="26634" name="Text Box 61"/>
            <p:cNvSpPr txBox="1">
              <a:spLocks noChangeArrowheads="1"/>
            </p:cNvSpPr>
            <p:nvPr/>
          </p:nvSpPr>
          <p:spPr bwMode="auto">
            <a:xfrm>
              <a:off x="2290" y="3165"/>
              <a:ext cx="44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2000" b="1"/>
                <a:t>...</a:t>
              </a:r>
            </a:p>
          </p:txBody>
        </p:sp>
        <p:sp>
          <p:nvSpPr>
            <p:cNvPr id="26635" name="Rectangle 62"/>
            <p:cNvSpPr>
              <a:spLocks noChangeArrowheads="1"/>
            </p:cNvSpPr>
            <p:nvPr/>
          </p:nvSpPr>
          <p:spPr bwMode="auto">
            <a:xfrm>
              <a:off x="2789" y="3508"/>
              <a:ext cx="5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 sz="2000" b="1"/>
                <a:t>key5</a:t>
              </a:r>
            </a:p>
          </p:txBody>
        </p:sp>
        <p:sp>
          <p:nvSpPr>
            <p:cNvPr id="26636" name="Text Box 63"/>
            <p:cNvSpPr txBox="1">
              <a:spLocks noChangeArrowheads="1"/>
            </p:cNvSpPr>
            <p:nvPr/>
          </p:nvSpPr>
          <p:spPr bwMode="auto">
            <a:xfrm>
              <a:off x="2290" y="981"/>
              <a:ext cx="44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1600" b="1"/>
                <a:t>índice</a:t>
              </a:r>
            </a:p>
          </p:txBody>
        </p:sp>
        <p:sp>
          <p:nvSpPr>
            <p:cNvPr id="26637" name="Text Box 64"/>
            <p:cNvSpPr txBox="1">
              <a:spLocks noChangeArrowheads="1"/>
            </p:cNvSpPr>
            <p:nvPr/>
          </p:nvSpPr>
          <p:spPr bwMode="auto">
            <a:xfrm>
              <a:off x="2735" y="981"/>
              <a:ext cx="82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2000" b="1"/>
                <a:t>dato</a:t>
              </a:r>
            </a:p>
          </p:txBody>
        </p:sp>
        <p:sp>
          <p:nvSpPr>
            <p:cNvPr id="26638" name="Text Box 65"/>
            <p:cNvSpPr txBox="1">
              <a:spLocks noChangeArrowheads="1"/>
            </p:cNvSpPr>
            <p:nvPr/>
          </p:nvSpPr>
          <p:spPr bwMode="auto">
            <a:xfrm>
              <a:off x="2290" y="1293"/>
              <a:ext cx="44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2000" b="1"/>
                <a:t>0</a:t>
              </a:r>
            </a:p>
          </p:txBody>
        </p:sp>
        <p:sp>
          <p:nvSpPr>
            <p:cNvPr id="26639" name="Text Box 66"/>
            <p:cNvSpPr txBox="1">
              <a:spLocks noChangeArrowheads="1"/>
            </p:cNvSpPr>
            <p:nvPr/>
          </p:nvSpPr>
          <p:spPr bwMode="auto">
            <a:xfrm>
              <a:off x="2735" y="1293"/>
              <a:ext cx="82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2000" b="1"/>
            </a:p>
          </p:txBody>
        </p:sp>
        <p:sp>
          <p:nvSpPr>
            <p:cNvPr id="26640" name="Text Box 67"/>
            <p:cNvSpPr txBox="1">
              <a:spLocks noChangeArrowheads="1"/>
            </p:cNvSpPr>
            <p:nvPr/>
          </p:nvSpPr>
          <p:spPr bwMode="auto">
            <a:xfrm>
              <a:off x="2290" y="1605"/>
              <a:ext cx="44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2000" b="1"/>
                <a:t>1</a:t>
              </a:r>
            </a:p>
          </p:txBody>
        </p:sp>
        <p:sp>
          <p:nvSpPr>
            <p:cNvPr id="26641" name="Text Box 68"/>
            <p:cNvSpPr txBox="1">
              <a:spLocks noChangeArrowheads="1"/>
            </p:cNvSpPr>
            <p:nvPr/>
          </p:nvSpPr>
          <p:spPr bwMode="auto">
            <a:xfrm>
              <a:off x="2735" y="1605"/>
              <a:ext cx="82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2000" b="1"/>
            </a:p>
          </p:txBody>
        </p:sp>
        <p:sp>
          <p:nvSpPr>
            <p:cNvPr id="26642" name="Text Box 69"/>
            <p:cNvSpPr txBox="1">
              <a:spLocks noChangeArrowheads="1"/>
            </p:cNvSpPr>
            <p:nvPr/>
          </p:nvSpPr>
          <p:spPr bwMode="auto">
            <a:xfrm>
              <a:off x="2290" y="1917"/>
              <a:ext cx="44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2000" b="1"/>
                <a:t>2</a:t>
              </a:r>
            </a:p>
          </p:txBody>
        </p:sp>
        <p:sp>
          <p:nvSpPr>
            <p:cNvPr id="26643" name="Text Box 70"/>
            <p:cNvSpPr txBox="1">
              <a:spLocks noChangeArrowheads="1"/>
            </p:cNvSpPr>
            <p:nvPr/>
          </p:nvSpPr>
          <p:spPr bwMode="auto">
            <a:xfrm>
              <a:off x="2735" y="1917"/>
              <a:ext cx="82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2000" b="1"/>
            </a:p>
          </p:txBody>
        </p:sp>
        <p:sp>
          <p:nvSpPr>
            <p:cNvPr id="26644" name="Text Box 71"/>
            <p:cNvSpPr txBox="1">
              <a:spLocks noChangeArrowheads="1"/>
            </p:cNvSpPr>
            <p:nvPr/>
          </p:nvSpPr>
          <p:spPr bwMode="auto">
            <a:xfrm>
              <a:off x="2290" y="2229"/>
              <a:ext cx="44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2000" b="1"/>
                <a:t>3</a:t>
              </a:r>
            </a:p>
          </p:txBody>
        </p:sp>
        <p:sp>
          <p:nvSpPr>
            <p:cNvPr id="26645" name="Text Box 72"/>
            <p:cNvSpPr txBox="1">
              <a:spLocks noChangeArrowheads="1"/>
            </p:cNvSpPr>
            <p:nvPr/>
          </p:nvSpPr>
          <p:spPr bwMode="auto">
            <a:xfrm>
              <a:off x="2290" y="2541"/>
              <a:ext cx="44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2000" b="1"/>
                <a:t>4</a:t>
              </a:r>
            </a:p>
          </p:txBody>
        </p:sp>
        <p:sp>
          <p:nvSpPr>
            <p:cNvPr id="26646" name="Text Box 73"/>
            <p:cNvSpPr txBox="1">
              <a:spLocks noChangeArrowheads="1"/>
            </p:cNvSpPr>
            <p:nvPr/>
          </p:nvSpPr>
          <p:spPr bwMode="auto">
            <a:xfrm>
              <a:off x="2290" y="2853"/>
              <a:ext cx="44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2000" b="1"/>
                <a:t>5</a:t>
              </a:r>
            </a:p>
          </p:txBody>
        </p:sp>
        <p:sp>
          <p:nvSpPr>
            <p:cNvPr id="26647" name="Text Box 74"/>
            <p:cNvSpPr txBox="1">
              <a:spLocks noChangeArrowheads="1"/>
            </p:cNvSpPr>
            <p:nvPr/>
          </p:nvSpPr>
          <p:spPr bwMode="auto">
            <a:xfrm>
              <a:off x="2735" y="2853"/>
              <a:ext cx="82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2000" b="1"/>
            </a:p>
          </p:txBody>
        </p:sp>
        <p:sp>
          <p:nvSpPr>
            <p:cNvPr id="26648" name="Text Box 75"/>
            <p:cNvSpPr txBox="1">
              <a:spLocks noChangeArrowheads="1"/>
            </p:cNvSpPr>
            <p:nvPr/>
          </p:nvSpPr>
          <p:spPr bwMode="auto">
            <a:xfrm>
              <a:off x="2735" y="3165"/>
              <a:ext cx="82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2000" b="1"/>
            </a:p>
          </p:txBody>
        </p:sp>
        <p:sp>
          <p:nvSpPr>
            <p:cNvPr id="26649" name="Text Box 76"/>
            <p:cNvSpPr txBox="1">
              <a:spLocks noChangeArrowheads="1"/>
            </p:cNvSpPr>
            <p:nvPr/>
          </p:nvSpPr>
          <p:spPr bwMode="auto">
            <a:xfrm>
              <a:off x="2290" y="3477"/>
              <a:ext cx="44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2000" b="1"/>
                <a:t>n-1</a:t>
              </a:r>
            </a:p>
          </p:txBody>
        </p:sp>
        <p:sp>
          <p:nvSpPr>
            <p:cNvPr id="26650" name="Text Box 77"/>
            <p:cNvSpPr txBox="1">
              <a:spLocks noChangeArrowheads="1"/>
            </p:cNvSpPr>
            <p:nvPr/>
          </p:nvSpPr>
          <p:spPr bwMode="auto">
            <a:xfrm>
              <a:off x="2735" y="3477"/>
              <a:ext cx="82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2000" b="1"/>
            </a:p>
          </p:txBody>
        </p:sp>
        <p:sp>
          <p:nvSpPr>
            <p:cNvPr id="26651" name="Text Box 78"/>
            <p:cNvSpPr txBox="1">
              <a:spLocks noChangeArrowheads="1"/>
            </p:cNvSpPr>
            <p:nvPr/>
          </p:nvSpPr>
          <p:spPr bwMode="auto">
            <a:xfrm>
              <a:off x="2735" y="2229"/>
              <a:ext cx="82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2000" b="1"/>
                <a:t>key1</a:t>
              </a:r>
            </a:p>
          </p:txBody>
        </p:sp>
        <p:sp>
          <p:nvSpPr>
            <p:cNvPr id="26652" name="Text Box 79"/>
            <p:cNvSpPr txBox="1">
              <a:spLocks noChangeArrowheads="1"/>
            </p:cNvSpPr>
            <p:nvPr/>
          </p:nvSpPr>
          <p:spPr bwMode="auto">
            <a:xfrm>
              <a:off x="2735" y="2541"/>
              <a:ext cx="82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2000" b="1"/>
                <a:t>key3</a:t>
              </a:r>
            </a:p>
          </p:txBody>
        </p:sp>
      </p:grpSp>
      <p:sp>
        <p:nvSpPr>
          <p:cNvPr id="318544" name="Rectangle 80"/>
          <p:cNvSpPr>
            <a:spLocks noChangeArrowheads="1"/>
          </p:cNvSpPr>
          <p:nvPr/>
        </p:nvSpPr>
        <p:spPr bwMode="auto">
          <a:xfrm>
            <a:off x="6996113" y="1549400"/>
            <a:ext cx="1176337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400" b="1"/>
              <a:t>Dirección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54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27651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5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AFDE5-2C9E-4E0C-A8E4-028999F69B72}" type="slidenum">
              <a:rPr lang="es-ES_tradnl"/>
              <a:pPr>
                <a:defRPr/>
              </a:pPr>
              <a:t>39</a:t>
            </a:fld>
            <a:endParaRPr lang="es-ES_tradnl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s-ES_tradnl"/>
              <a:t>Listas Hash</a:t>
            </a:r>
          </a:p>
        </p:txBody>
      </p:sp>
      <p:grpSp>
        <p:nvGrpSpPr>
          <p:cNvPr id="27654" name="Group 3"/>
          <p:cNvGrpSpPr>
            <a:grpSpLocks/>
          </p:cNvGrpSpPr>
          <p:nvPr/>
        </p:nvGrpSpPr>
        <p:grpSpPr bwMode="auto">
          <a:xfrm>
            <a:off x="563563" y="1366838"/>
            <a:ext cx="3246437" cy="4457700"/>
            <a:chOff x="355" y="1126"/>
            <a:chExt cx="2045" cy="2808"/>
          </a:xfrm>
        </p:grpSpPr>
        <p:sp>
          <p:nvSpPr>
            <p:cNvPr id="27655" name="Text Box 4"/>
            <p:cNvSpPr txBox="1">
              <a:spLocks noChangeArrowheads="1"/>
            </p:cNvSpPr>
            <p:nvPr/>
          </p:nvSpPr>
          <p:spPr bwMode="auto">
            <a:xfrm>
              <a:off x="355" y="112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índice</a:t>
              </a:r>
            </a:p>
          </p:txBody>
        </p:sp>
        <p:sp>
          <p:nvSpPr>
            <p:cNvPr id="27656" name="Text Box 5"/>
            <p:cNvSpPr txBox="1">
              <a:spLocks noChangeArrowheads="1"/>
            </p:cNvSpPr>
            <p:nvPr/>
          </p:nvSpPr>
          <p:spPr bwMode="auto">
            <a:xfrm>
              <a:off x="1070" y="1126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2000" b="1"/>
                <a:t>Dirección</a:t>
              </a:r>
            </a:p>
          </p:txBody>
        </p:sp>
        <p:sp>
          <p:nvSpPr>
            <p:cNvPr id="27657" name="Text Box 6"/>
            <p:cNvSpPr txBox="1">
              <a:spLocks noChangeArrowheads="1"/>
            </p:cNvSpPr>
            <p:nvPr/>
          </p:nvSpPr>
          <p:spPr bwMode="auto">
            <a:xfrm>
              <a:off x="355" y="143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0</a:t>
              </a:r>
            </a:p>
          </p:txBody>
        </p:sp>
        <p:sp>
          <p:nvSpPr>
            <p:cNvPr id="27658" name="Text Box 7"/>
            <p:cNvSpPr txBox="1">
              <a:spLocks noChangeArrowheads="1"/>
            </p:cNvSpPr>
            <p:nvPr/>
          </p:nvSpPr>
          <p:spPr bwMode="auto">
            <a:xfrm>
              <a:off x="1070" y="1438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27659" name="Text Box 8"/>
            <p:cNvSpPr txBox="1">
              <a:spLocks noChangeArrowheads="1"/>
            </p:cNvSpPr>
            <p:nvPr/>
          </p:nvSpPr>
          <p:spPr bwMode="auto">
            <a:xfrm>
              <a:off x="355" y="175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1</a:t>
              </a:r>
            </a:p>
          </p:txBody>
        </p:sp>
        <p:sp>
          <p:nvSpPr>
            <p:cNvPr id="27660" name="Text Box 9"/>
            <p:cNvSpPr txBox="1">
              <a:spLocks noChangeArrowheads="1"/>
            </p:cNvSpPr>
            <p:nvPr/>
          </p:nvSpPr>
          <p:spPr bwMode="auto">
            <a:xfrm>
              <a:off x="1070" y="1750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27661" name="Text Box 10"/>
            <p:cNvSpPr txBox="1">
              <a:spLocks noChangeArrowheads="1"/>
            </p:cNvSpPr>
            <p:nvPr/>
          </p:nvSpPr>
          <p:spPr bwMode="auto">
            <a:xfrm>
              <a:off x="355" y="206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2</a:t>
              </a:r>
            </a:p>
          </p:txBody>
        </p:sp>
        <p:sp>
          <p:nvSpPr>
            <p:cNvPr id="27662" name="Text Box 11"/>
            <p:cNvSpPr txBox="1">
              <a:spLocks noChangeArrowheads="1"/>
            </p:cNvSpPr>
            <p:nvPr/>
          </p:nvSpPr>
          <p:spPr bwMode="auto">
            <a:xfrm>
              <a:off x="1070" y="2062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27663" name="Text Box 12"/>
            <p:cNvSpPr txBox="1">
              <a:spLocks noChangeArrowheads="1"/>
            </p:cNvSpPr>
            <p:nvPr/>
          </p:nvSpPr>
          <p:spPr bwMode="auto">
            <a:xfrm>
              <a:off x="355" y="2374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3</a:t>
              </a:r>
            </a:p>
          </p:txBody>
        </p:sp>
        <p:sp>
          <p:nvSpPr>
            <p:cNvPr id="27664" name="Text Box 13"/>
            <p:cNvSpPr txBox="1">
              <a:spLocks noChangeArrowheads="1"/>
            </p:cNvSpPr>
            <p:nvPr/>
          </p:nvSpPr>
          <p:spPr bwMode="auto">
            <a:xfrm>
              <a:off x="355" y="268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4</a:t>
              </a:r>
            </a:p>
          </p:txBody>
        </p:sp>
        <p:sp>
          <p:nvSpPr>
            <p:cNvPr id="27665" name="Text Box 14"/>
            <p:cNvSpPr txBox="1">
              <a:spLocks noChangeArrowheads="1"/>
            </p:cNvSpPr>
            <p:nvPr/>
          </p:nvSpPr>
          <p:spPr bwMode="auto">
            <a:xfrm>
              <a:off x="355" y="299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5</a:t>
              </a:r>
            </a:p>
          </p:txBody>
        </p:sp>
        <p:sp>
          <p:nvSpPr>
            <p:cNvPr id="27666" name="Text Box 15"/>
            <p:cNvSpPr txBox="1">
              <a:spLocks noChangeArrowheads="1"/>
            </p:cNvSpPr>
            <p:nvPr/>
          </p:nvSpPr>
          <p:spPr bwMode="auto">
            <a:xfrm>
              <a:off x="1070" y="2998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27667" name="Text Box 16"/>
            <p:cNvSpPr txBox="1">
              <a:spLocks noChangeArrowheads="1"/>
            </p:cNvSpPr>
            <p:nvPr/>
          </p:nvSpPr>
          <p:spPr bwMode="auto">
            <a:xfrm>
              <a:off x="355" y="331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...</a:t>
              </a:r>
            </a:p>
          </p:txBody>
        </p:sp>
        <p:sp>
          <p:nvSpPr>
            <p:cNvPr id="27668" name="Text Box 17"/>
            <p:cNvSpPr txBox="1">
              <a:spLocks noChangeArrowheads="1"/>
            </p:cNvSpPr>
            <p:nvPr/>
          </p:nvSpPr>
          <p:spPr bwMode="auto">
            <a:xfrm>
              <a:off x="1070" y="3310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27669" name="Text Box 18"/>
            <p:cNvSpPr txBox="1">
              <a:spLocks noChangeArrowheads="1"/>
            </p:cNvSpPr>
            <p:nvPr/>
          </p:nvSpPr>
          <p:spPr bwMode="auto">
            <a:xfrm>
              <a:off x="355" y="362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n-1</a:t>
              </a:r>
            </a:p>
          </p:txBody>
        </p:sp>
        <p:sp>
          <p:nvSpPr>
            <p:cNvPr id="27670" name="Text Box 19"/>
            <p:cNvSpPr txBox="1">
              <a:spLocks noChangeArrowheads="1"/>
            </p:cNvSpPr>
            <p:nvPr/>
          </p:nvSpPr>
          <p:spPr bwMode="auto">
            <a:xfrm>
              <a:off x="1070" y="3622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27671" name="Text Box 20"/>
            <p:cNvSpPr txBox="1">
              <a:spLocks noChangeArrowheads="1"/>
            </p:cNvSpPr>
            <p:nvPr/>
          </p:nvSpPr>
          <p:spPr bwMode="auto">
            <a:xfrm>
              <a:off x="1070" y="2374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27672" name="Text Box 21"/>
            <p:cNvSpPr txBox="1">
              <a:spLocks noChangeArrowheads="1"/>
            </p:cNvSpPr>
            <p:nvPr/>
          </p:nvSpPr>
          <p:spPr bwMode="auto">
            <a:xfrm>
              <a:off x="1070" y="2686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grpSp>
          <p:nvGrpSpPr>
            <p:cNvPr id="27673" name="Group 22"/>
            <p:cNvGrpSpPr>
              <a:grpSpLocks/>
            </p:cNvGrpSpPr>
            <p:nvPr/>
          </p:nvGrpSpPr>
          <p:grpSpPr bwMode="auto">
            <a:xfrm>
              <a:off x="1916" y="1534"/>
              <a:ext cx="484" cy="127"/>
              <a:chOff x="2784" y="3000"/>
              <a:chExt cx="716" cy="255"/>
            </a:xfrm>
          </p:grpSpPr>
          <p:sp>
            <p:nvSpPr>
              <p:cNvPr id="27702" name="Line 23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7703" name="Line 24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7704" name="Line 25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7674" name="Group 26"/>
            <p:cNvGrpSpPr>
              <a:grpSpLocks/>
            </p:cNvGrpSpPr>
            <p:nvPr/>
          </p:nvGrpSpPr>
          <p:grpSpPr bwMode="auto">
            <a:xfrm>
              <a:off x="1916" y="1846"/>
              <a:ext cx="484" cy="127"/>
              <a:chOff x="2784" y="3000"/>
              <a:chExt cx="716" cy="255"/>
            </a:xfrm>
          </p:grpSpPr>
          <p:sp>
            <p:nvSpPr>
              <p:cNvPr id="27699" name="Line 27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7700" name="Line 28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7701" name="Line 29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7675" name="Group 30"/>
            <p:cNvGrpSpPr>
              <a:grpSpLocks/>
            </p:cNvGrpSpPr>
            <p:nvPr/>
          </p:nvGrpSpPr>
          <p:grpSpPr bwMode="auto">
            <a:xfrm>
              <a:off x="1916" y="2158"/>
              <a:ext cx="484" cy="127"/>
              <a:chOff x="2784" y="3000"/>
              <a:chExt cx="716" cy="255"/>
            </a:xfrm>
          </p:grpSpPr>
          <p:sp>
            <p:nvSpPr>
              <p:cNvPr id="27696" name="Line 31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7697" name="Line 32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7698" name="Line 33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7676" name="Group 34"/>
            <p:cNvGrpSpPr>
              <a:grpSpLocks/>
            </p:cNvGrpSpPr>
            <p:nvPr/>
          </p:nvGrpSpPr>
          <p:grpSpPr bwMode="auto">
            <a:xfrm>
              <a:off x="1916" y="2470"/>
              <a:ext cx="484" cy="127"/>
              <a:chOff x="2784" y="3000"/>
              <a:chExt cx="716" cy="255"/>
            </a:xfrm>
          </p:grpSpPr>
          <p:sp>
            <p:nvSpPr>
              <p:cNvPr id="27693" name="Line 35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7694" name="Line 36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7695" name="Line 37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7677" name="Group 38"/>
            <p:cNvGrpSpPr>
              <a:grpSpLocks/>
            </p:cNvGrpSpPr>
            <p:nvPr/>
          </p:nvGrpSpPr>
          <p:grpSpPr bwMode="auto">
            <a:xfrm>
              <a:off x="1916" y="2782"/>
              <a:ext cx="484" cy="127"/>
              <a:chOff x="2784" y="3000"/>
              <a:chExt cx="716" cy="255"/>
            </a:xfrm>
          </p:grpSpPr>
          <p:sp>
            <p:nvSpPr>
              <p:cNvPr id="27690" name="Line 39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7691" name="Line 40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7692" name="Line 41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7678" name="Group 42"/>
            <p:cNvGrpSpPr>
              <a:grpSpLocks/>
            </p:cNvGrpSpPr>
            <p:nvPr/>
          </p:nvGrpSpPr>
          <p:grpSpPr bwMode="auto">
            <a:xfrm>
              <a:off x="1916" y="3094"/>
              <a:ext cx="484" cy="127"/>
              <a:chOff x="2784" y="3000"/>
              <a:chExt cx="716" cy="255"/>
            </a:xfrm>
          </p:grpSpPr>
          <p:sp>
            <p:nvSpPr>
              <p:cNvPr id="27687" name="Line 43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7688" name="Line 44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7689" name="Line 45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7679" name="Group 46"/>
            <p:cNvGrpSpPr>
              <a:grpSpLocks/>
            </p:cNvGrpSpPr>
            <p:nvPr/>
          </p:nvGrpSpPr>
          <p:grpSpPr bwMode="auto">
            <a:xfrm>
              <a:off x="1916" y="3719"/>
              <a:ext cx="484" cy="127"/>
              <a:chOff x="2784" y="3000"/>
              <a:chExt cx="716" cy="255"/>
            </a:xfrm>
          </p:grpSpPr>
          <p:sp>
            <p:nvSpPr>
              <p:cNvPr id="27684" name="Line 47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7685" name="Line 48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7686" name="Line 49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7680" name="Group 50"/>
            <p:cNvGrpSpPr>
              <a:grpSpLocks/>
            </p:cNvGrpSpPr>
            <p:nvPr/>
          </p:nvGrpSpPr>
          <p:grpSpPr bwMode="auto">
            <a:xfrm>
              <a:off x="1916" y="3406"/>
              <a:ext cx="484" cy="127"/>
              <a:chOff x="2784" y="3000"/>
              <a:chExt cx="716" cy="255"/>
            </a:xfrm>
          </p:grpSpPr>
          <p:sp>
            <p:nvSpPr>
              <p:cNvPr id="27681" name="Line 51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7682" name="Line 52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7683" name="Line 53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body" idx="4294967295"/>
          </p:nvPr>
        </p:nvSpPr>
        <p:spPr>
          <a:xfrm>
            <a:off x="683568" y="1124744"/>
            <a:ext cx="67818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000" dirty="0" smtClean="0"/>
              <a:t>Diccionario (ortográfico, bilingüe, sinónimos, etc.) de palabras</a:t>
            </a:r>
          </a:p>
          <a:p>
            <a:pPr>
              <a:lnSpc>
                <a:spcPct val="90000"/>
              </a:lnSpc>
            </a:pPr>
            <a:r>
              <a:rPr lang="es-ES_tradnl" sz="2000" dirty="0" smtClean="0"/>
              <a:t>Enciclopedia, corrector lingüístico</a:t>
            </a:r>
          </a:p>
          <a:p>
            <a:pPr>
              <a:lnSpc>
                <a:spcPct val="90000"/>
              </a:lnSpc>
            </a:pPr>
            <a:r>
              <a:rPr lang="es-ES_tradnl" sz="2000" dirty="0" smtClean="0"/>
              <a:t>Compiladores, bases de datos</a:t>
            </a:r>
          </a:p>
          <a:p>
            <a:pPr>
              <a:lnSpc>
                <a:spcPct val="90000"/>
              </a:lnSpc>
            </a:pPr>
            <a:r>
              <a:rPr lang="es-ES_tradnl" sz="2000" dirty="0" smtClean="0"/>
              <a:t>100mln de objetos celestiales: http://www.sdss.org</a:t>
            </a:r>
          </a:p>
          <a:p>
            <a:pPr>
              <a:lnSpc>
                <a:spcPct val="90000"/>
              </a:lnSpc>
            </a:pPr>
            <a:r>
              <a:rPr lang="es-ES_tradnl" sz="2000" dirty="0" smtClean="0"/>
              <a:t>Observaciones de la tierra: http://eos.nasa.gov</a:t>
            </a:r>
            <a:endParaRPr lang="es-ES_tradnl" sz="20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s-ES_tradnl" sz="2000" dirty="0" smtClean="0"/>
              <a:t>Secuencias DNA de los organismos: http://doegenomestolife.org</a:t>
            </a:r>
          </a:p>
          <a:p>
            <a:pPr>
              <a:lnSpc>
                <a:spcPct val="90000"/>
              </a:lnSpc>
            </a:pPr>
            <a:r>
              <a:rPr lang="es-ES_tradnl" sz="2000" dirty="0" smtClean="0"/>
              <a:t>Flujos simulados de combustión turbulenta: http://scidac.psc.edu</a:t>
            </a:r>
          </a:p>
          <a:p>
            <a:pPr>
              <a:lnSpc>
                <a:spcPct val="90000"/>
              </a:lnSpc>
            </a:pPr>
            <a:r>
              <a:rPr lang="es-ES_tradnl" sz="2000" dirty="0" smtClean="0"/>
              <a:t>Datos </a:t>
            </a:r>
            <a:r>
              <a:rPr lang="es-ES_tradnl" sz="2000" dirty="0" err="1" smtClean="0"/>
              <a:t>meteorólogicos</a:t>
            </a:r>
            <a:r>
              <a:rPr lang="es-ES_tradnl" sz="2000" dirty="0" smtClean="0"/>
              <a:t>: http://www-pcmdi.llnl.gov</a:t>
            </a: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611188" y="1670050"/>
            <a:ext cx="7964487" cy="4206875"/>
            <a:chOff x="131" y="346"/>
            <a:chExt cx="5471" cy="3013"/>
          </a:xfrm>
        </p:grpSpPr>
        <p:pic>
          <p:nvPicPr>
            <p:cNvPr id="79876" name="Picture 4" descr="galaxy"/>
            <p:cNvPicPr>
              <a:picLocks noChangeAspect="1" noChangeArrowheads="1"/>
            </p:cNvPicPr>
            <p:nvPr/>
          </p:nvPicPr>
          <p:blipFill>
            <a:blip r:embed="rId3" cstate="print"/>
            <a:srcRect t="17241" b="13792"/>
            <a:stretch>
              <a:fillRect/>
            </a:stretch>
          </p:blipFill>
          <p:spPr bwMode="auto">
            <a:xfrm>
              <a:off x="4526" y="346"/>
              <a:ext cx="1076" cy="742"/>
            </a:xfrm>
            <a:prstGeom prst="rect">
              <a:avLst/>
            </a:prstGeom>
            <a:noFill/>
          </p:spPr>
        </p:pic>
        <p:pic>
          <p:nvPicPr>
            <p:cNvPr id="79877" name="Picture 5" descr="simulated-au5000au"/>
            <p:cNvPicPr>
              <a:picLocks noChangeAspect="1" noChangeArrowheads="1"/>
            </p:cNvPicPr>
            <p:nvPr/>
          </p:nvPicPr>
          <p:blipFill>
            <a:blip r:embed="rId4" cstate="print"/>
            <a:srcRect t="14349" b="10313"/>
            <a:stretch>
              <a:fillRect/>
            </a:stretch>
          </p:blipFill>
          <p:spPr bwMode="auto">
            <a:xfrm>
              <a:off x="4526" y="1367"/>
              <a:ext cx="1076" cy="730"/>
            </a:xfrm>
            <a:prstGeom prst="rect">
              <a:avLst/>
            </a:prstGeom>
            <a:noFill/>
          </p:spPr>
        </p:pic>
        <p:pic>
          <p:nvPicPr>
            <p:cNvPr id="79878" name="Picture 6" descr="Ozon021101"/>
            <p:cNvPicPr>
              <a:picLocks noChangeAspect="1" noChangeArrowheads="1"/>
            </p:cNvPicPr>
            <p:nvPr/>
          </p:nvPicPr>
          <p:blipFill>
            <a:blip r:embed="rId5" cstate="print"/>
            <a:srcRect l="9297" t="9296" r="9685" b="25194"/>
            <a:stretch>
              <a:fillRect/>
            </a:stretch>
          </p:blipFill>
          <p:spPr bwMode="auto">
            <a:xfrm>
              <a:off x="2623" y="2436"/>
              <a:ext cx="1522" cy="922"/>
            </a:xfrm>
            <a:prstGeom prst="rect">
              <a:avLst/>
            </a:prstGeom>
            <a:noFill/>
          </p:spPr>
        </p:pic>
        <p:pic>
          <p:nvPicPr>
            <p:cNvPr id="79879" name="Picture 7" descr="ho2-7-16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331" y="2432"/>
              <a:ext cx="890" cy="890"/>
            </a:xfrm>
            <a:prstGeom prst="rect">
              <a:avLst/>
            </a:prstGeom>
            <a:noFill/>
          </p:spPr>
        </p:pic>
        <p:pic>
          <p:nvPicPr>
            <p:cNvPr id="79880" name="Picture 8" descr="ho2-7-13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31" y="2432"/>
              <a:ext cx="890" cy="890"/>
            </a:xfrm>
            <a:prstGeom prst="rect">
              <a:avLst/>
            </a:prstGeom>
            <a:noFill/>
          </p:spPr>
        </p:pic>
        <p:pic>
          <p:nvPicPr>
            <p:cNvPr id="79881" name="Picture 9" descr="protein-genome20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526" y="2395"/>
              <a:ext cx="1076" cy="964"/>
            </a:xfrm>
            <a:prstGeom prst="rect">
              <a:avLst/>
            </a:prstGeom>
            <a:noFill/>
          </p:spPr>
        </p:pic>
      </p:grpSp>
      <p:sp>
        <p:nvSpPr>
          <p:cNvPr id="79882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73025"/>
            <a:ext cx="7772400" cy="108585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ca-ES" smtClean="0">
                <a:effectLst/>
              </a:rPr>
              <a:t>Imaginemos...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28675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6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72801-8B35-41DB-BC9F-6A2F4CCAF316}" type="slidenum">
              <a:rPr lang="es-ES_tradnl"/>
              <a:pPr>
                <a:defRPr/>
              </a:pPr>
              <a:t>40</a:t>
            </a:fld>
            <a:endParaRPr lang="es-ES_tradnl"/>
          </a:p>
        </p:txBody>
      </p:sp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7153275" y="292100"/>
            <a:ext cx="172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key1: dato1</a:t>
            </a:r>
          </a:p>
        </p:txBody>
      </p:sp>
      <p:sp>
        <p:nvSpPr>
          <p:cNvPr id="322563" name="AutoShape 3"/>
          <p:cNvSpPr>
            <a:spLocks noChangeArrowheads="1"/>
          </p:cNvSpPr>
          <p:nvPr/>
        </p:nvSpPr>
        <p:spPr bwMode="auto">
          <a:xfrm>
            <a:off x="7113588" y="1385888"/>
            <a:ext cx="1674812" cy="742950"/>
          </a:xfrm>
          <a:prstGeom prst="flowChartPredefinedProcess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ES_tradnl" sz="2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Función</a:t>
            </a:r>
          </a:p>
          <a:p>
            <a:pPr>
              <a:defRPr/>
            </a:pPr>
            <a:r>
              <a:rPr lang="es-ES_tradnl" sz="2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Hash</a:t>
            </a:r>
          </a:p>
        </p:txBody>
      </p:sp>
      <p:sp>
        <p:nvSpPr>
          <p:cNvPr id="28679" name="Line 4"/>
          <p:cNvSpPr>
            <a:spLocks noChangeShapeType="1"/>
          </p:cNvSpPr>
          <p:nvPr/>
        </p:nvSpPr>
        <p:spPr bwMode="auto">
          <a:xfrm>
            <a:off x="7951788" y="855663"/>
            <a:ext cx="0" cy="371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7735888" y="2865438"/>
            <a:ext cx="409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28681" name="Line 6"/>
          <p:cNvSpPr>
            <a:spLocks noChangeShapeType="1"/>
          </p:cNvSpPr>
          <p:nvPr/>
        </p:nvSpPr>
        <p:spPr bwMode="auto">
          <a:xfrm>
            <a:off x="7951788" y="2286000"/>
            <a:ext cx="0" cy="371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8682" name="Group 7"/>
          <p:cNvGrpSpPr>
            <a:grpSpLocks/>
          </p:cNvGrpSpPr>
          <p:nvPr/>
        </p:nvGrpSpPr>
        <p:grpSpPr bwMode="auto">
          <a:xfrm>
            <a:off x="563563" y="1571625"/>
            <a:ext cx="6162675" cy="4457700"/>
            <a:chOff x="355" y="1126"/>
            <a:chExt cx="3882" cy="2808"/>
          </a:xfrm>
        </p:grpSpPr>
        <p:grpSp>
          <p:nvGrpSpPr>
            <p:cNvPr id="28684" name="Group 8"/>
            <p:cNvGrpSpPr>
              <a:grpSpLocks/>
            </p:cNvGrpSpPr>
            <p:nvPr/>
          </p:nvGrpSpPr>
          <p:grpSpPr bwMode="auto">
            <a:xfrm>
              <a:off x="3753" y="2471"/>
              <a:ext cx="484" cy="127"/>
              <a:chOff x="2784" y="3000"/>
              <a:chExt cx="716" cy="255"/>
            </a:xfrm>
          </p:grpSpPr>
          <p:sp>
            <p:nvSpPr>
              <p:cNvPr id="28734" name="Line 9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8735" name="Line 10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8736" name="Line 11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28685" name="Text Box 12"/>
            <p:cNvSpPr txBox="1">
              <a:spLocks noChangeArrowheads="1"/>
            </p:cNvSpPr>
            <p:nvPr/>
          </p:nvSpPr>
          <p:spPr bwMode="auto">
            <a:xfrm>
              <a:off x="2400" y="2378"/>
              <a:ext cx="1268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2000" b="1"/>
                <a:t>key1:dato1</a:t>
              </a:r>
            </a:p>
          </p:txBody>
        </p:sp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3668" y="2378"/>
              <a:ext cx="163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2000" b="1"/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355" y="112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2000" b="1"/>
                <a:t>índice</a:t>
              </a: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1070" y="1126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2000" b="1"/>
                <a:t>Dirección</a:t>
              </a: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355" y="143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2000" b="1"/>
                <a:t>0</a:t>
              </a:r>
            </a:p>
          </p:txBody>
        </p:sp>
        <p:sp>
          <p:nvSpPr>
            <p:cNvPr id="28690" name="Text Box 17"/>
            <p:cNvSpPr txBox="1">
              <a:spLocks noChangeArrowheads="1"/>
            </p:cNvSpPr>
            <p:nvPr/>
          </p:nvSpPr>
          <p:spPr bwMode="auto">
            <a:xfrm>
              <a:off x="1070" y="1438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2000" b="1"/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355" y="175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2000" b="1"/>
                <a:t>1</a:t>
              </a:r>
            </a:p>
          </p:txBody>
        </p:sp>
        <p:sp>
          <p:nvSpPr>
            <p:cNvPr id="28692" name="Text Box 19"/>
            <p:cNvSpPr txBox="1">
              <a:spLocks noChangeArrowheads="1"/>
            </p:cNvSpPr>
            <p:nvPr/>
          </p:nvSpPr>
          <p:spPr bwMode="auto">
            <a:xfrm>
              <a:off x="1070" y="1750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2000" b="1"/>
            </a:p>
          </p:txBody>
        </p:sp>
        <p:sp>
          <p:nvSpPr>
            <p:cNvPr id="28693" name="Text Box 20"/>
            <p:cNvSpPr txBox="1">
              <a:spLocks noChangeArrowheads="1"/>
            </p:cNvSpPr>
            <p:nvPr/>
          </p:nvSpPr>
          <p:spPr bwMode="auto">
            <a:xfrm>
              <a:off x="355" y="206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2000" b="1"/>
                <a:t>2</a:t>
              </a:r>
            </a:p>
          </p:txBody>
        </p:sp>
        <p:sp>
          <p:nvSpPr>
            <p:cNvPr id="28694" name="Text Box 21"/>
            <p:cNvSpPr txBox="1">
              <a:spLocks noChangeArrowheads="1"/>
            </p:cNvSpPr>
            <p:nvPr/>
          </p:nvSpPr>
          <p:spPr bwMode="auto">
            <a:xfrm>
              <a:off x="1070" y="2062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2000" b="1"/>
            </a:p>
          </p:txBody>
        </p:sp>
        <p:sp>
          <p:nvSpPr>
            <p:cNvPr id="28695" name="Text Box 22"/>
            <p:cNvSpPr txBox="1">
              <a:spLocks noChangeArrowheads="1"/>
            </p:cNvSpPr>
            <p:nvPr/>
          </p:nvSpPr>
          <p:spPr bwMode="auto">
            <a:xfrm>
              <a:off x="355" y="2374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2000" b="1"/>
                <a:t>3</a:t>
              </a:r>
            </a:p>
          </p:txBody>
        </p:sp>
        <p:sp>
          <p:nvSpPr>
            <p:cNvPr id="28696" name="Text Box 23"/>
            <p:cNvSpPr txBox="1">
              <a:spLocks noChangeArrowheads="1"/>
            </p:cNvSpPr>
            <p:nvPr/>
          </p:nvSpPr>
          <p:spPr bwMode="auto">
            <a:xfrm>
              <a:off x="355" y="268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2000" b="1"/>
                <a:t>4</a:t>
              </a:r>
            </a:p>
          </p:txBody>
        </p:sp>
        <p:sp>
          <p:nvSpPr>
            <p:cNvPr id="28697" name="Text Box 24"/>
            <p:cNvSpPr txBox="1">
              <a:spLocks noChangeArrowheads="1"/>
            </p:cNvSpPr>
            <p:nvPr/>
          </p:nvSpPr>
          <p:spPr bwMode="auto">
            <a:xfrm>
              <a:off x="355" y="299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2000" b="1"/>
                <a:t>5</a:t>
              </a:r>
            </a:p>
          </p:txBody>
        </p:sp>
        <p:sp>
          <p:nvSpPr>
            <p:cNvPr id="28698" name="Text Box 25"/>
            <p:cNvSpPr txBox="1">
              <a:spLocks noChangeArrowheads="1"/>
            </p:cNvSpPr>
            <p:nvPr/>
          </p:nvSpPr>
          <p:spPr bwMode="auto">
            <a:xfrm>
              <a:off x="1070" y="2998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2000" b="1"/>
            </a:p>
          </p:txBody>
        </p:sp>
        <p:sp>
          <p:nvSpPr>
            <p:cNvPr id="28699" name="Text Box 26"/>
            <p:cNvSpPr txBox="1">
              <a:spLocks noChangeArrowheads="1"/>
            </p:cNvSpPr>
            <p:nvPr/>
          </p:nvSpPr>
          <p:spPr bwMode="auto">
            <a:xfrm>
              <a:off x="355" y="331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2000" b="1"/>
                <a:t>...</a:t>
              </a:r>
            </a:p>
          </p:txBody>
        </p:sp>
        <p:sp>
          <p:nvSpPr>
            <p:cNvPr id="28700" name="Text Box 27"/>
            <p:cNvSpPr txBox="1">
              <a:spLocks noChangeArrowheads="1"/>
            </p:cNvSpPr>
            <p:nvPr/>
          </p:nvSpPr>
          <p:spPr bwMode="auto">
            <a:xfrm>
              <a:off x="1070" y="3310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2000" b="1"/>
            </a:p>
          </p:txBody>
        </p:sp>
        <p:sp>
          <p:nvSpPr>
            <p:cNvPr id="28701" name="Text Box 28"/>
            <p:cNvSpPr txBox="1">
              <a:spLocks noChangeArrowheads="1"/>
            </p:cNvSpPr>
            <p:nvPr/>
          </p:nvSpPr>
          <p:spPr bwMode="auto">
            <a:xfrm>
              <a:off x="355" y="362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2000" b="1"/>
                <a:t>n-1</a:t>
              </a:r>
            </a:p>
          </p:txBody>
        </p:sp>
        <p:sp>
          <p:nvSpPr>
            <p:cNvPr id="28702" name="Text Box 29"/>
            <p:cNvSpPr txBox="1">
              <a:spLocks noChangeArrowheads="1"/>
            </p:cNvSpPr>
            <p:nvPr/>
          </p:nvSpPr>
          <p:spPr bwMode="auto">
            <a:xfrm>
              <a:off x="1070" y="3622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2000" b="1"/>
            </a:p>
          </p:txBody>
        </p:sp>
        <p:sp>
          <p:nvSpPr>
            <p:cNvPr id="28703" name="Text Box 30"/>
            <p:cNvSpPr txBox="1">
              <a:spLocks noChangeArrowheads="1"/>
            </p:cNvSpPr>
            <p:nvPr/>
          </p:nvSpPr>
          <p:spPr bwMode="auto">
            <a:xfrm>
              <a:off x="1070" y="2374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2000" b="1"/>
            </a:p>
          </p:txBody>
        </p:sp>
        <p:sp>
          <p:nvSpPr>
            <p:cNvPr id="28704" name="Text Box 31"/>
            <p:cNvSpPr txBox="1">
              <a:spLocks noChangeArrowheads="1"/>
            </p:cNvSpPr>
            <p:nvPr/>
          </p:nvSpPr>
          <p:spPr bwMode="auto">
            <a:xfrm>
              <a:off x="1070" y="2686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2000" b="1"/>
            </a:p>
          </p:txBody>
        </p:sp>
        <p:grpSp>
          <p:nvGrpSpPr>
            <p:cNvPr id="28705" name="Group 32"/>
            <p:cNvGrpSpPr>
              <a:grpSpLocks/>
            </p:cNvGrpSpPr>
            <p:nvPr/>
          </p:nvGrpSpPr>
          <p:grpSpPr bwMode="auto">
            <a:xfrm>
              <a:off x="1916" y="1534"/>
              <a:ext cx="484" cy="127"/>
              <a:chOff x="2784" y="3000"/>
              <a:chExt cx="716" cy="255"/>
            </a:xfrm>
          </p:grpSpPr>
          <p:sp>
            <p:nvSpPr>
              <p:cNvPr id="28731" name="Line 33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8732" name="Line 34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8733" name="Line 35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8706" name="Group 36"/>
            <p:cNvGrpSpPr>
              <a:grpSpLocks/>
            </p:cNvGrpSpPr>
            <p:nvPr/>
          </p:nvGrpSpPr>
          <p:grpSpPr bwMode="auto">
            <a:xfrm>
              <a:off x="1916" y="1846"/>
              <a:ext cx="484" cy="127"/>
              <a:chOff x="2784" y="3000"/>
              <a:chExt cx="716" cy="255"/>
            </a:xfrm>
          </p:grpSpPr>
          <p:sp>
            <p:nvSpPr>
              <p:cNvPr id="28728" name="Line 37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8729" name="Line 38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8730" name="Line 39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8707" name="Group 40"/>
            <p:cNvGrpSpPr>
              <a:grpSpLocks/>
            </p:cNvGrpSpPr>
            <p:nvPr/>
          </p:nvGrpSpPr>
          <p:grpSpPr bwMode="auto">
            <a:xfrm>
              <a:off x="1916" y="2158"/>
              <a:ext cx="484" cy="127"/>
              <a:chOff x="2784" y="3000"/>
              <a:chExt cx="716" cy="255"/>
            </a:xfrm>
          </p:grpSpPr>
          <p:sp>
            <p:nvSpPr>
              <p:cNvPr id="28725" name="Line 41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8726" name="Line 42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8727" name="Line 43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28708" name="Line 44"/>
            <p:cNvSpPr>
              <a:spLocks noChangeShapeType="1"/>
            </p:cNvSpPr>
            <p:nvPr/>
          </p:nvSpPr>
          <p:spPr bwMode="auto">
            <a:xfrm>
              <a:off x="1916" y="2533"/>
              <a:ext cx="4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28709" name="Group 45"/>
            <p:cNvGrpSpPr>
              <a:grpSpLocks/>
            </p:cNvGrpSpPr>
            <p:nvPr/>
          </p:nvGrpSpPr>
          <p:grpSpPr bwMode="auto">
            <a:xfrm>
              <a:off x="1916" y="2782"/>
              <a:ext cx="484" cy="127"/>
              <a:chOff x="2784" y="3000"/>
              <a:chExt cx="716" cy="255"/>
            </a:xfrm>
          </p:grpSpPr>
          <p:sp>
            <p:nvSpPr>
              <p:cNvPr id="28722" name="Line 46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8723" name="Line 47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8724" name="Line 48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8710" name="Group 49"/>
            <p:cNvGrpSpPr>
              <a:grpSpLocks/>
            </p:cNvGrpSpPr>
            <p:nvPr/>
          </p:nvGrpSpPr>
          <p:grpSpPr bwMode="auto">
            <a:xfrm>
              <a:off x="1916" y="3094"/>
              <a:ext cx="484" cy="127"/>
              <a:chOff x="2784" y="3000"/>
              <a:chExt cx="716" cy="255"/>
            </a:xfrm>
          </p:grpSpPr>
          <p:sp>
            <p:nvSpPr>
              <p:cNvPr id="28719" name="Line 50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8720" name="Line 51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8721" name="Line 52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8711" name="Group 53"/>
            <p:cNvGrpSpPr>
              <a:grpSpLocks/>
            </p:cNvGrpSpPr>
            <p:nvPr/>
          </p:nvGrpSpPr>
          <p:grpSpPr bwMode="auto">
            <a:xfrm>
              <a:off x="1916" y="3719"/>
              <a:ext cx="484" cy="127"/>
              <a:chOff x="2784" y="3000"/>
              <a:chExt cx="716" cy="255"/>
            </a:xfrm>
          </p:grpSpPr>
          <p:sp>
            <p:nvSpPr>
              <p:cNvPr id="28716" name="Line 54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8717" name="Line 55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8718" name="Line 56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8712" name="Group 57"/>
            <p:cNvGrpSpPr>
              <a:grpSpLocks/>
            </p:cNvGrpSpPr>
            <p:nvPr/>
          </p:nvGrpSpPr>
          <p:grpSpPr bwMode="auto">
            <a:xfrm>
              <a:off x="1916" y="3406"/>
              <a:ext cx="484" cy="127"/>
              <a:chOff x="2784" y="3000"/>
              <a:chExt cx="716" cy="255"/>
            </a:xfrm>
          </p:grpSpPr>
          <p:sp>
            <p:nvSpPr>
              <p:cNvPr id="28713" name="Line 58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8714" name="Line 59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8715" name="Line 60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sp>
        <p:nvSpPr>
          <p:cNvPr id="322621" name="Rectangle 61"/>
          <p:cNvSpPr>
            <a:spLocks noGrp="1" noChangeArrowheads="1"/>
          </p:cNvSpPr>
          <p:nvPr>
            <p:ph type="title"/>
          </p:nvPr>
        </p:nvSpPr>
        <p:spPr>
          <a:xfrm>
            <a:off x="395288" y="-26988"/>
            <a:ext cx="7772400" cy="1143001"/>
          </a:xfrm>
        </p:spPr>
        <p:txBody>
          <a:bodyPr/>
          <a:lstStyle/>
          <a:p>
            <a:pPr>
              <a:defRPr/>
            </a:pPr>
            <a:r>
              <a:rPr lang="es-ES_tradnl" sz="4000"/>
              <a:t>Listas Hash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29699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6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7F9DC8-4A10-47C3-AF39-ED85F470825A}" type="slidenum">
              <a:rPr lang="es-ES_tradnl"/>
              <a:pPr>
                <a:defRPr/>
              </a:pPr>
              <a:t>41</a:t>
            </a:fld>
            <a:endParaRPr lang="es-ES_tradnl"/>
          </a:p>
        </p:txBody>
      </p:sp>
      <p:sp>
        <p:nvSpPr>
          <p:cNvPr id="324610" name="Text Box 2"/>
          <p:cNvSpPr txBox="1">
            <a:spLocks noChangeArrowheads="1"/>
          </p:cNvSpPr>
          <p:nvPr/>
        </p:nvSpPr>
        <p:spPr bwMode="auto">
          <a:xfrm>
            <a:off x="7153275" y="333375"/>
            <a:ext cx="157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key2: dato2</a:t>
            </a:r>
          </a:p>
        </p:txBody>
      </p:sp>
      <p:sp>
        <p:nvSpPr>
          <p:cNvPr id="324611" name="AutoShape 3"/>
          <p:cNvSpPr>
            <a:spLocks noChangeArrowheads="1"/>
          </p:cNvSpPr>
          <p:nvPr/>
        </p:nvSpPr>
        <p:spPr bwMode="auto">
          <a:xfrm>
            <a:off x="7113588" y="1401763"/>
            <a:ext cx="1674812" cy="742950"/>
          </a:xfrm>
          <a:prstGeom prst="flowChartPredefinedProcess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ES_tradnl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Función </a:t>
            </a:r>
          </a:p>
          <a:p>
            <a:pPr>
              <a:defRPr/>
            </a:pPr>
            <a:r>
              <a:rPr lang="es-ES_tradnl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Hash</a:t>
            </a:r>
          </a:p>
        </p:txBody>
      </p:sp>
      <p:sp>
        <p:nvSpPr>
          <p:cNvPr id="29703" name="Line 4"/>
          <p:cNvSpPr>
            <a:spLocks noChangeShapeType="1"/>
          </p:cNvSpPr>
          <p:nvPr/>
        </p:nvSpPr>
        <p:spPr bwMode="auto">
          <a:xfrm>
            <a:off x="7951788" y="871538"/>
            <a:ext cx="0" cy="371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7735888" y="2932113"/>
            <a:ext cx="37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29705" name="Line 6"/>
          <p:cNvSpPr>
            <a:spLocks noChangeShapeType="1"/>
          </p:cNvSpPr>
          <p:nvPr/>
        </p:nvSpPr>
        <p:spPr bwMode="auto">
          <a:xfrm>
            <a:off x="7951788" y="2301875"/>
            <a:ext cx="0" cy="371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9706" name="Group 7"/>
          <p:cNvGrpSpPr>
            <a:grpSpLocks/>
          </p:cNvGrpSpPr>
          <p:nvPr/>
        </p:nvGrpSpPr>
        <p:grpSpPr bwMode="auto">
          <a:xfrm>
            <a:off x="563563" y="1587500"/>
            <a:ext cx="6162675" cy="4457700"/>
            <a:chOff x="355" y="1126"/>
            <a:chExt cx="3882" cy="2808"/>
          </a:xfrm>
        </p:grpSpPr>
        <p:grpSp>
          <p:nvGrpSpPr>
            <p:cNvPr id="29708" name="Group 8"/>
            <p:cNvGrpSpPr>
              <a:grpSpLocks/>
            </p:cNvGrpSpPr>
            <p:nvPr/>
          </p:nvGrpSpPr>
          <p:grpSpPr bwMode="auto">
            <a:xfrm>
              <a:off x="3753" y="2471"/>
              <a:ext cx="484" cy="127"/>
              <a:chOff x="2784" y="3000"/>
              <a:chExt cx="716" cy="255"/>
            </a:xfrm>
          </p:grpSpPr>
          <p:sp>
            <p:nvSpPr>
              <p:cNvPr id="29761" name="Line 9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762" name="Line 10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763" name="Line 11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29709" name="Text Box 12"/>
            <p:cNvSpPr txBox="1">
              <a:spLocks noChangeArrowheads="1"/>
            </p:cNvSpPr>
            <p:nvPr/>
          </p:nvSpPr>
          <p:spPr bwMode="auto">
            <a:xfrm>
              <a:off x="2400" y="2378"/>
              <a:ext cx="1268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key1:dato1</a:t>
              </a:r>
            </a:p>
          </p:txBody>
        </p:sp>
        <p:sp>
          <p:nvSpPr>
            <p:cNvPr id="29710" name="Text Box 13"/>
            <p:cNvSpPr txBox="1">
              <a:spLocks noChangeArrowheads="1"/>
            </p:cNvSpPr>
            <p:nvPr/>
          </p:nvSpPr>
          <p:spPr bwMode="auto">
            <a:xfrm>
              <a:off x="3668" y="2378"/>
              <a:ext cx="163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29711" name="Text Box 14"/>
            <p:cNvSpPr txBox="1">
              <a:spLocks noChangeArrowheads="1"/>
            </p:cNvSpPr>
            <p:nvPr/>
          </p:nvSpPr>
          <p:spPr bwMode="auto">
            <a:xfrm>
              <a:off x="355" y="112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índice</a:t>
              </a:r>
            </a:p>
          </p:txBody>
        </p:sp>
        <p:sp>
          <p:nvSpPr>
            <p:cNvPr id="29712" name="Text Box 15"/>
            <p:cNvSpPr txBox="1">
              <a:spLocks noChangeArrowheads="1"/>
            </p:cNvSpPr>
            <p:nvPr/>
          </p:nvSpPr>
          <p:spPr bwMode="auto">
            <a:xfrm>
              <a:off x="1070" y="1126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Dirección</a:t>
              </a:r>
            </a:p>
          </p:txBody>
        </p:sp>
        <p:sp>
          <p:nvSpPr>
            <p:cNvPr id="29713" name="Text Box 16"/>
            <p:cNvSpPr txBox="1">
              <a:spLocks noChangeArrowheads="1"/>
            </p:cNvSpPr>
            <p:nvPr/>
          </p:nvSpPr>
          <p:spPr bwMode="auto">
            <a:xfrm>
              <a:off x="355" y="143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0</a:t>
              </a:r>
            </a:p>
          </p:txBody>
        </p:sp>
        <p:sp>
          <p:nvSpPr>
            <p:cNvPr id="29714" name="Text Box 17"/>
            <p:cNvSpPr txBox="1">
              <a:spLocks noChangeArrowheads="1"/>
            </p:cNvSpPr>
            <p:nvPr/>
          </p:nvSpPr>
          <p:spPr bwMode="auto">
            <a:xfrm>
              <a:off x="1070" y="1438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29715" name="Text Box 18"/>
            <p:cNvSpPr txBox="1">
              <a:spLocks noChangeArrowheads="1"/>
            </p:cNvSpPr>
            <p:nvPr/>
          </p:nvSpPr>
          <p:spPr bwMode="auto">
            <a:xfrm>
              <a:off x="355" y="175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1</a:t>
              </a:r>
            </a:p>
          </p:txBody>
        </p:sp>
        <p:sp>
          <p:nvSpPr>
            <p:cNvPr id="29716" name="Text Box 19"/>
            <p:cNvSpPr txBox="1">
              <a:spLocks noChangeArrowheads="1"/>
            </p:cNvSpPr>
            <p:nvPr/>
          </p:nvSpPr>
          <p:spPr bwMode="auto">
            <a:xfrm>
              <a:off x="1070" y="1750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29717" name="Text Box 20"/>
            <p:cNvSpPr txBox="1">
              <a:spLocks noChangeArrowheads="1"/>
            </p:cNvSpPr>
            <p:nvPr/>
          </p:nvSpPr>
          <p:spPr bwMode="auto">
            <a:xfrm>
              <a:off x="355" y="206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2</a:t>
              </a:r>
            </a:p>
          </p:txBody>
        </p:sp>
        <p:sp>
          <p:nvSpPr>
            <p:cNvPr id="29718" name="Text Box 21"/>
            <p:cNvSpPr txBox="1">
              <a:spLocks noChangeArrowheads="1"/>
            </p:cNvSpPr>
            <p:nvPr/>
          </p:nvSpPr>
          <p:spPr bwMode="auto">
            <a:xfrm>
              <a:off x="1070" y="2062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29719" name="Text Box 22"/>
            <p:cNvSpPr txBox="1">
              <a:spLocks noChangeArrowheads="1"/>
            </p:cNvSpPr>
            <p:nvPr/>
          </p:nvSpPr>
          <p:spPr bwMode="auto">
            <a:xfrm>
              <a:off x="355" y="2374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3</a:t>
              </a:r>
            </a:p>
          </p:txBody>
        </p:sp>
        <p:sp>
          <p:nvSpPr>
            <p:cNvPr id="29720" name="Text Box 23"/>
            <p:cNvSpPr txBox="1">
              <a:spLocks noChangeArrowheads="1"/>
            </p:cNvSpPr>
            <p:nvPr/>
          </p:nvSpPr>
          <p:spPr bwMode="auto">
            <a:xfrm>
              <a:off x="355" y="268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4</a:t>
              </a:r>
            </a:p>
          </p:txBody>
        </p:sp>
        <p:sp>
          <p:nvSpPr>
            <p:cNvPr id="29721" name="Text Box 24"/>
            <p:cNvSpPr txBox="1">
              <a:spLocks noChangeArrowheads="1"/>
            </p:cNvSpPr>
            <p:nvPr/>
          </p:nvSpPr>
          <p:spPr bwMode="auto">
            <a:xfrm>
              <a:off x="355" y="299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5</a:t>
              </a:r>
            </a:p>
          </p:txBody>
        </p:sp>
        <p:sp>
          <p:nvSpPr>
            <p:cNvPr id="29722" name="Text Box 25"/>
            <p:cNvSpPr txBox="1">
              <a:spLocks noChangeArrowheads="1"/>
            </p:cNvSpPr>
            <p:nvPr/>
          </p:nvSpPr>
          <p:spPr bwMode="auto">
            <a:xfrm>
              <a:off x="1070" y="2998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29723" name="Text Box 26"/>
            <p:cNvSpPr txBox="1">
              <a:spLocks noChangeArrowheads="1"/>
            </p:cNvSpPr>
            <p:nvPr/>
          </p:nvSpPr>
          <p:spPr bwMode="auto">
            <a:xfrm>
              <a:off x="355" y="331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...</a:t>
              </a:r>
            </a:p>
          </p:txBody>
        </p:sp>
        <p:sp>
          <p:nvSpPr>
            <p:cNvPr id="29724" name="Text Box 27"/>
            <p:cNvSpPr txBox="1">
              <a:spLocks noChangeArrowheads="1"/>
            </p:cNvSpPr>
            <p:nvPr/>
          </p:nvSpPr>
          <p:spPr bwMode="auto">
            <a:xfrm>
              <a:off x="1070" y="3310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29725" name="Text Box 28"/>
            <p:cNvSpPr txBox="1">
              <a:spLocks noChangeArrowheads="1"/>
            </p:cNvSpPr>
            <p:nvPr/>
          </p:nvSpPr>
          <p:spPr bwMode="auto">
            <a:xfrm>
              <a:off x="355" y="362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n-1</a:t>
              </a:r>
            </a:p>
          </p:txBody>
        </p:sp>
        <p:sp>
          <p:nvSpPr>
            <p:cNvPr id="29726" name="Text Box 29"/>
            <p:cNvSpPr txBox="1">
              <a:spLocks noChangeArrowheads="1"/>
            </p:cNvSpPr>
            <p:nvPr/>
          </p:nvSpPr>
          <p:spPr bwMode="auto">
            <a:xfrm>
              <a:off x="1070" y="3622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29727" name="Text Box 30"/>
            <p:cNvSpPr txBox="1">
              <a:spLocks noChangeArrowheads="1"/>
            </p:cNvSpPr>
            <p:nvPr/>
          </p:nvSpPr>
          <p:spPr bwMode="auto">
            <a:xfrm>
              <a:off x="1070" y="2374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29728" name="Text Box 31"/>
            <p:cNvSpPr txBox="1">
              <a:spLocks noChangeArrowheads="1"/>
            </p:cNvSpPr>
            <p:nvPr/>
          </p:nvSpPr>
          <p:spPr bwMode="auto">
            <a:xfrm>
              <a:off x="1070" y="2686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grpSp>
          <p:nvGrpSpPr>
            <p:cNvPr id="29729" name="Group 32"/>
            <p:cNvGrpSpPr>
              <a:grpSpLocks/>
            </p:cNvGrpSpPr>
            <p:nvPr/>
          </p:nvGrpSpPr>
          <p:grpSpPr bwMode="auto">
            <a:xfrm>
              <a:off x="1916" y="1534"/>
              <a:ext cx="484" cy="127"/>
              <a:chOff x="2784" y="3000"/>
              <a:chExt cx="716" cy="255"/>
            </a:xfrm>
          </p:grpSpPr>
          <p:sp>
            <p:nvSpPr>
              <p:cNvPr id="29758" name="Line 33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759" name="Line 34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760" name="Line 35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9730" name="Group 36"/>
            <p:cNvGrpSpPr>
              <a:grpSpLocks/>
            </p:cNvGrpSpPr>
            <p:nvPr/>
          </p:nvGrpSpPr>
          <p:grpSpPr bwMode="auto">
            <a:xfrm>
              <a:off x="1916" y="2158"/>
              <a:ext cx="484" cy="127"/>
              <a:chOff x="2784" y="3000"/>
              <a:chExt cx="716" cy="255"/>
            </a:xfrm>
          </p:grpSpPr>
          <p:sp>
            <p:nvSpPr>
              <p:cNvPr id="29755" name="Line 37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756" name="Line 38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757" name="Line 39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29731" name="Line 40"/>
            <p:cNvSpPr>
              <a:spLocks noChangeShapeType="1"/>
            </p:cNvSpPr>
            <p:nvPr/>
          </p:nvSpPr>
          <p:spPr bwMode="auto">
            <a:xfrm>
              <a:off x="1916" y="2533"/>
              <a:ext cx="4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29732" name="Group 41"/>
            <p:cNvGrpSpPr>
              <a:grpSpLocks/>
            </p:cNvGrpSpPr>
            <p:nvPr/>
          </p:nvGrpSpPr>
          <p:grpSpPr bwMode="auto">
            <a:xfrm>
              <a:off x="1916" y="2782"/>
              <a:ext cx="484" cy="127"/>
              <a:chOff x="2784" y="3000"/>
              <a:chExt cx="716" cy="255"/>
            </a:xfrm>
          </p:grpSpPr>
          <p:sp>
            <p:nvSpPr>
              <p:cNvPr id="29752" name="Line 42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753" name="Line 43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754" name="Line 44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9733" name="Group 45"/>
            <p:cNvGrpSpPr>
              <a:grpSpLocks/>
            </p:cNvGrpSpPr>
            <p:nvPr/>
          </p:nvGrpSpPr>
          <p:grpSpPr bwMode="auto">
            <a:xfrm>
              <a:off x="1916" y="3094"/>
              <a:ext cx="484" cy="127"/>
              <a:chOff x="2784" y="3000"/>
              <a:chExt cx="716" cy="255"/>
            </a:xfrm>
          </p:grpSpPr>
          <p:sp>
            <p:nvSpPr>
              <p:cNvPr id="29749" name="Line 46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750" name="Line 47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751" name="Line 48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9734" name="Group 49"/>
            <p:cNvGrpSpPr>
              <a:grpSpLocks/>
            </p:cNvGrpSpPr>
            <p:nvPr/>
          </p:nvGrpSpPr>
          <p:grpSpPr bwMode="auto">
            <a:xfrm>
              <a:off x="1916" y="3719"/>
              <a:ext cx="484" cy="127"/>
              <a:chOff x="2784" y="3000"/>
              <a:chExt cx="716" cy="255"/>
            </a:xfrm>
          </p:grpSpPr>
          <p:sp>
            <p:nvSpPr>
              <p:cNvPr id="29746" name="Line 50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747" name="Line 51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748" name="Line 52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9735" name="Group 53"/>
            <p:cNvGrpSpPr>
              <a:grpSpLocks/>
            </p:cNvGrpSpPr>
            <p:nvPr/>
          </p:nvGrpSpPr>
          <p:grpSpPr bwMode="auto">
            <a:xfrm>
              <a:off x="1916" y="3406"/>
              <a:ext cx="484" cy="127"/>
              <a:chOff x="2784" y="3000"/>
              <a:chExt cx="716" cy="255"/>
            </a:xfrm>
          </p:grpSpPr>
          <p:sp>
            <p:nvSpPr>
              <p:cNvPr id="29743" name="Line 54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744" name="Line 55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745" name="Line 56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29736" name="Text Box 57"/>
            <p:cNvSpPr txBox="1">
              <a:spLocks noChangeArrowheads="1"/>
            </p:cNvSpPr>
            <p:nvPr/>
          </p:nvSpPr>
          <p:spPr bwMode="auto">
            <a:xfrm>
              <a:off x="2406" y="1750"/>
              <a:ext cx="1268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key2:dato2</a:t>
              </a:r>
            </a:p>
          </p:txBody>
        </p:sp>
        <p:sp>
          <p:nvSpPr>
            <p:cNvPr id="29737" name="Text Box 58"/>
            <p:cNvSpPr txBox="1">
              <a:spLocks noChangeArrowheads="1"/>
            </p:cNvSpPr>
            <p:nvPr/>
          </p:nvSpPr>
          <p:spPr bwMode="auto">
            <a:xfrm>
              <a:off x="3674" y="1750"/>
              <a:ext cx="163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grpSp>
          <p:nvGrpSpPr>
            <p:cNvPr id="29738" name="Group 59"/>
            <p:cNvGrpSpPr>
              <a:grpSpLocks/>
            </p:cNvGrpSpPr>
            <p:nvPr/>
          </p:nvGrpSpPr>
          <p:grpSpPr bwMode="auto">
            <a:xfrm>
              <a:off x="3752" y="1845"/>
              <a:ext cx="484" cy="127"/>
              <a:chOff x="2784" y="3000"/>
              <a:chExt cx="716" cy="255"/>
            </a:xfrm>
          </p:grpSpPr>
          <p:sp>
            <p:nvSpPr>
              <p:cNvPr id="29740" name="Line 60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741" name="Line 61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742" name="Line 62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29739" name="Line 63"/>
            <p:cNvSpPr>
              <a:spLocks noChangeShapeType="1"/>
            </p:cNvSpPr>
            <p:nvPr/>
          </p:nvSpPr>
          <p:spPr bwMode="auto">
            <a:xfrm>
              <a:off x="1916" y="1910"/>
              <a:ext cx="4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24672" name="Rectangle 64"/>
          <p:cNvSpPr>
            <a:spLocks noGrp="1" noChangeArrowheads="1"/>
          </p:cNvSpPr>
          <p:nvPr>
            <p:ph type="title"/>
          </p:nvPr>
        </p:nvSpPr>
        <p:spPr>
          <a:xfrm>
            <a:off x="685800" y="409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s-ES_tradnl" sz="3600"/>
              <a:t>Listas Hash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30723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7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446FB9-2C09-42B8-A946-E5402060E34A}" type="slidenum">
              <a:rPr lang="es-ES_tradnl"/>
              <a:pPr>
                <a:defRPr/>
              </a:pPr>
              <a:t>42</a:t>
            </a:fld>
            <a:endParaRPr lang="es-ES_tradnl"/>
          </a:p>
        </p:txBody>
      </p:sp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7153275" y="333375"/>
            <a:ext cx="157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key3: dato3</a:t>
            </a:r>
          </a:p>
        </p:txBody>
      </p:sp>
      <p:sp>
        <p:nvSpPr>
          <p:cNvPr id="326659" name="AutoShape 3"/>
          <p:cNvSpPr>
            <a:spLocks noChangeArrowheads="1"/>
          </p:cNvSpPr>
          <p:nvPr/>
        </p:nvSpPr>
        <p:spPr bwMode="auto">
          <a:xfrm>
            <a:off x="7113588" y="1401763"/>
            <a:ext cx="1674812" cy="742950"/>
          </a:xfrm>
          <a:prstGeom prst="flowChartPredefinedProcess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ES_tradnl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Función</a:t>
            </a:r>
          </a:p>
          <a:p>
            <a:pPr>
              <a:defRPr/>
            </a:pPr>
            <a:r>
              <a:rPr lang="es-ES_tradnl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Hash</a:t>
            </a:r>
          </a:p>
        </p:txBody>
      </p:sp>
      <p:sp>
        <p:nvSpPr>
          <p:cNvPr id="30727" name="Line 4"/>
          <p:cNvSpPr>
            <a:spLocks noChangeShapeType="1"/>
          </p:cNvSpPr>
          <p:nvPr/>
        </p:nvSpPr>
        <p:spPr bwMode="auto">
          <a:xfrm>
            <a:off x="7951788" y="871538"/>
            <a:ext cx="0" cy="371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7735888" y="2932113"/>
            <a:ext cx="37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0729" name="Line 6"/>
          <p:cNvSpPr>
            <a:spLocks noChangeShapeType="1"/>
          </p:cNvSpPr>
          <p:nvPr/>
        </p:nvSpPr>
        <p:spPr bwMode="auto">
          <a:xfrm>
            <a:off x="7951788" y="2301875"/>
            <a:ext cx="0" cy="371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30730" name="Group 7"/>
          <p:cNvGrpSpPr>
            <a:grpSpLocks/>
          </p:cNvGrpSpPr>
          <p:nvPr/>
        </p:nvGrpSpPr>
        <p:grpSpPr bwMode="auto">
          <a:xfrm>
            <a:off x="563563" y="1587500"/>
            <a:ext cx="6172200" cy="4457700"/>
            <a:chOff x="355" y="1126"/>
            <a:chExt cx="3888" cy="2808"/>
          </a:xfrm>
        </p:grpSpPr>
        <p:grpSp>
          <p:nvGrpSpPr>
            <p:cNvPr id="30732" name="Group 8"/>
            <p:cNvGrpSpPr>
              <a:grpSpLocks/>
            </p:cNvGrpSpPr>
            <p:nvPr/>
          </p:nvGrpSpPr>
          <p:grpSpPr bwMode="auto">
            <a:xfrm>
              <a:off x="3753" y="2471"/>
              <a:ext cx="484" cy="127"/>
              <a:chOff x="2784" y="3000"/>
              <a:chExt cx="716" cy="255"/>
            </a:xfrm>
          </p:grpSpPr>
          <p:sp>
            <p:nvSpPr>
              <p:cNvPr id="30788" name="Line 9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0789" name="Line 10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0790" name="Line 11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30733" name="Text Box 12"/>
            <p:cNvSpPr txBox="1">
              <a:spLocks noChangeArrowheads="1"/>
            </p:cNvSpPr>
            <p:nvPr/>
          </p:nvSpPr>
          <p:spPr bwMode="auto">
            <a:xfrm>
              <a:off x="2400" y="2378"/>
              <a:ext cx="1268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key1:dato1</a:t>
              </a:r>
            </a:p>
          </p:txBody>
        </p:sp>
        <p:sp>
          <p:nvSpPr>
            <p:cNvPr id="30734" name="Text Box 13"/>
            <p:cNvSpPr txBox="1">
              <a:spLocks noChangeArrowheads="1"/>
            </p:cNvSpPr>
            <p:nvPr/>
          </p:nvSpPr>
          <p:spPr bwMode="auto">
            <a:xfrm>
              <a:off x="3668" y="2378"/>
              <a:ext cx="163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30735" name="Text Box 14"/>
            <p:cNvSpPr txBox="1">
              <a:spLocks noChangeArrowheads="1"/>
            </p:cNvSpPr>
            <p:nvPr/>
          </p:nvSpPr>
          <p:spPr bwMode="auto">
            <a:xfrm>
              <a:off x="355" y="112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índice</a:t>
              </a:r>
            </a:p>
          </p:txBody>
        </p:sp>
        <p:sp>
          <p:nvSpPr>
            <p:cNvPr id="30736" name="Text Box 15"/>
            <p:cNvSpPr txBox="1">
              <a:spLocks noChangeArrowheads="1"/>
            </p:cNvSpPr>
            <p:nvPr/>
          </p:nvSpPr>
          <p:spPr bwMode="auto">
            <a:xfrm>
              <a:off x="1070" y="1126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Dirección</a:t>
              </a:r>
            </a:p>
          </p:txBody>
        </p:sp>
        <p:sp>
          <p:nvSpPr>
            <p:cNvPr id="30737" name="Text Box 16"/>
            <p:cNvSpPr txBox="1">
              <a:spLocks noChangeArrowheads="1"/>
            </p:cNvSpPr>
            <p:nvPr/>
          </p:nvSpPr>
          <p:spPr bwMode="auto">
            <a:xfrm>
              <a:off x="355" y="143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0</a:t>
              </a:r>
            </a:p>
          </p:txBody>
        </p:sp>
        <p:sp>
          <p:nvSpPr>
            <p:cNvPr id="30738" name="Text Box 17"/>
            <p:cNvSpPr txBox="1">
              <a:spLocks noChangeArrowheads="1"/>
            </p:cNvSpPr>
            <p:nvPr/>
          </p:nvSpPr>
          <p:spPr bwMode="auto">
            <a:xfrm>
              <a:off x="1070" y="1438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30739" name="Text Box 18"/>
            <p:cNvSpPr txBox="1">
              <a:spLocks noChangeArrowheads="1"/>
            </p:cNvSpPr>
            <p:nvPr/>
          </p:nvSpPr>
          <p:spPr bwMode="auto">
            <a:xfrm>
              <a:off x="355" y="175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1</a:t>
              </a:r>
            </a:p>
          </p:txBody>
        </p:sp>
        <p:sp>
          <p:nvSpPr>
            <p:cNvPr id="30740" name="Text Box 19"/>
            <p:cNvSpPr txBox="1">
              <a:spLocks noChangeArrowheads="1"/>
            </p:cNvSpPr>
            <p:nvPr/>
          </p:nvSpPr>
          <p:spPr bwMode="auto">
            <a:xfrm>
              <a:off x="1070" y="1750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30741" name="Text Box 20"/>
            <p:cNvSpPr txBox="1">
              <a:spLocks noChangeArrowheads="1"/>
            </p:cNvSpPr>
            <p:nvPr/>
          </p:nvSpPr>
          <p:spPr bwMode="auto">
            <a:xfrm>
              <a:off x="355" y="206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2</a:t>
              </a:r>
            </a:p>
          </p:txBody>
        </p:sp>
        <p:sp>
          <p:nvSpPr>
            <p:cNvPr id="30742" name="Text Box 21"/>
            <p:cNvSpPr txBox="1">
              <a:spLocks noChangeArrowheads="1"/>
            </p:cNvSpPr>
            <p:nvPr/>
          </p:nvSpPr>
          <p:spPr bwMode="auto">
            <a:xfrm>
              <a:off x="1070" y="2062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30743" name="Text Box 22"/>
            <p:cNvSpPr txBox="1">
              <a:spLocks noChangeArrowheads="1"/>
            </p:cNvSpPr>
            <p:nvPr/>
          </p:nvSpPr>
          <p:spPr bwMode="auto">
            <a:xfrm>
              <a:off x="355" y="2374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3</a:t>
              </a:r>
            </a:p>
          </p:txBody>
        </p:sp>
        <p:sp>
          <p:nvSpPr>
            <p:cNvPr id="30744" name="Text Box 23"/>
            <p:cNvSpPr txBox="1">
              <a:spLocks noChangeArrowheads="1"/>
            </p:cNvSpPr>
            <p:nvPr/>
          </p:nvSpPr>
          <p:spPr bwMode="auto">
            <a:xfrm>
              <a:off x="355" y="268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4</a:t>
              </a:r>
            </a:p>
          </p:txBody>
        </p:sp>
        <p:sp>
          <p:nvSpPr>
            <p:cNvPr id="30745" name="Text Box 24"/>
            <p:cNvSpPr txBox="1">
              <a:spLocks noChangeArrowheads="1"/>
            </p:cNvSpPr>
            <p:nvPr/>
          </p:nvSpPr>
          <p:spPr bwMode="auto">
            <a:xfrm>
              <a:off x="355" y="299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5</a:t>
              </a:r>
            </a:p>
          </p:txBody>
        </p:sp>
        <p:sp>
          <p:nvSpPr>
            <p:cNvPr id="30746" name="Text Box 25"/>
            <p:cNvSpPr txBox="1">
              <a:spLocks noChangeArrowheads="1"/>
            </p:cNvSpPr>
            <p:nvPr/>
          </p:nvSpPr>
          <p:spPr bwMode="auto">
            <a:xfrm>
              <a:off x="1070" y="2998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30747" name="Text Box 26"/>
            <p:cNvSpPr txBox="1">
              <a:spLocks noChangeArrowheads="1"/>
            </p:cNvSpPr>
            <p:nvPr/>
          </p:nvSpPr>
          <p:spPr bwMode="auto">
            <a:xfrm>
              <a:off x="355" y="331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...</a:t>
              </a:r>
            </a:p>
          </p:txBody>
        </p:sp>
        <p:sp>
          <p:nvSpPr>
            <p:cNvPr id="30748" name="Text Box 27"/>
            <p:cNvSpPr txBox="1">
              <a:spLocks noChangeArrowheads="1"/>
            </p:cNvSpPr>
            <p:nvPr/>
          </p:nvSpPr>
          <p:spPr bwMode="auto">
            <a:xfrm>
              <a:off x="1070" y="3310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30749" name="Text Box 28"/>
            <p:cNvSpPr txBox="1">
              <a:spLocks noChangeArrowheads="1"/>
            </p:cNvSpPr>
            <p:nvPr/>
          </p:nvSpPr>
          <p:spPr bwMode="auto">
            <a:xfrm>
              <a:off x="355" y="362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n-1</a:t>
              </a:r>
            </a:p>
          </p:txBody>
        </p:sp>
        <p:sp>
          <p:nvSpPr>
            <p:cNvPr id="30750" name="Text Box 29"/>
            <p:cNvSpPr txBox="1">
              <a:spLocks noChangeArrowheads="1"/>
            </p:cNvSpPr>
            <p:nvPr/>
          </p:nvSpPr>
          <p:spPr bwMode="auto">
            <a:xfrm>
              <a:off x="1070" y="3622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30751" name="Text Box 30"/>
            <p:cNvSpPr txBox="1">
              <a:spLocks noChangeArrowheads="1"/>
            </p:cNvSpPr>
            <p:nvPr/>
          </p:nvSpPr>
          <p:spPr bwMode="auto">
            <a:xfrm>
              <a:off x="1070" y="2374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30752" name="Text Box 31"/>
            <p:cNvSpPr txBox="1">
              <a:spLocks noChangeArrowheads="1"/>
            </p:cNvSpPr>
            <p:nvPr/>
          </p:nvSpPr>
          <p:spPr bwMode="auto">
            <a:xfrm>
              <a:off x="1070" y="2686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grpSp>
          <p:nvGrpSpPr>
            <p:cNvPr id="30753" name="Group 32"/>
            <p:cNvGrpSpPr>
              <a:grpSpLocks/>
            </p:cNvGrpSpPr>
            <p:nvPr/>
          </p:nvGrpSpPr>
          <p:grpSpPr bwMode="auto">
            <a:xfrm>
              <a:off x="1916" y="1534"/>
              <a:ext cx="484" cy="127"/>
              <a:chOff x="2784" y="3000"/>
              <a:chExt cx="716" cy="255"/>
            </a:xfrm>
          </p:grpSpPr>
          <p:sp>
            <p:nvSpPr>
              <p:cNvPr id="30785" name="Line 33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0786" name="Line 34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0787" name="Line 35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30754" name="Group 36"/>
            <p:cNvGrpSpPr>
              <a:grpSpLocks/>
            </p:cNvGrpSpPr>
            <p:nvPr/>
          </p:nvGrpSpPr>
          <p:grpSpPr bwMode="auto">
            <a:xfrm>
              <a:off x="1916" y="2158"/>
              <a:ext cx="484" cy="127"/>
              <a:chOff x="2784" y="3000"/>
              <a:chExt cx="716" cy="255"/>
            </a:xfrm>
          </p:grpSpPr>
          <p:sp>
            <p:nvSpPr>
              <p:cNvPr id="30782" name="Line 37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0783" name="Line 38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0784" name="Line 39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30755" name="Line 40"/>
            <p:cNvSpPr>
              <a:spLocks noChangeShapeType="1"/>
            </p:cNvSpPr>
            <p:nvPr/>
          </p:nvSpPr>
          <p:spPr bwMode="auto">
            <a:xfrm>
              <a:off x="1916" y="2533"/>
              <a:ext cx="4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30756" name="Group 41"/>
            <p:cNvGrpSpPr>
              <a:grpSpLocks/>
            </p:cNvGrpSpPr>
            <p:nvPr/>
          </p:nvGrpSpPr>
          <p:grpSpPr bwMode="auto">
            <a:xfrm>
              <a:off x="1916" y="3094"/>
              <a:ext cx="484" cy="127"/>
              <a:chOff x="2784" y="3000"/>
              <a:chExt cx="716" cy="255"/>
            </a:xfrm>
          </p:grpSpPr>
          <p:sp>
            <p:nvSpPr>
              <p:cNvPr id="30779" name="Line 42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0780" name="Line 43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0781" name="Line 44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30757" name="Group 45"/>
            <p:cNvGrpSpPr>
              <a:grpSpLocks/>
            </p:cNvGrpSpPr>
            <p:nvPr/>
          </p:nvGrpSpPr>
          <p:grpSpPr bwMode="auto">
            <a:xfrm>
              <a:off x="1916" y="3719"/>
              <a:ext cx="484" cy="127"/>
              <a:chOff x="2784" y="3000"/>
              <a:chExt cx="716" cy="255"/>
            </a:xfrm>
          </p:grpSpPr>
          <p:sp>
            <p:nvSpPr>
              <p:cNvPr id="30776" name="Line 46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0777" name="Line 47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0778" name="Line 48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30758" name="Group 49"/>
            <p:cNvGrpSpPr>
              <a:grpSpLocks/>
            </p:cNvGrpSpPr>
            <p:nvPr/>
          </p:nvGrpSpPr>
          <p:grpSpPr bwMode="auto">
            <a:xfrm>
              <a:off x="1916" y="3406"/>
              <a:ext cx="484" cy="127"/>
              <a:chOff x="2784" y="3000"/>
              <a:chExt cx="716" cy="255"/>
            </a:xfrm>
          </p:grpSpPr>
          <p:sp>
            <p:nvSpPr>
              <p:cNvPr id="30773" name="Line 50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0774" name="Line 51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0775" name="Line 52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30759" name="Text Box 53"/>
            <p:cNvSpPr txBox="1">
              <a:spLocks noChangeArrowheads="1"/>
            </p:cNvSpPr>
            <p:nvPr/>
          </p:nvSpPr>
          <p:spPr bwMode="auto">
            <a:xfrm>
              <a:off x="2406" y="1750"/>
              <a:ext cx="1268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key2:dato2</a:t>
              </a:r>
            </a:p>
          </p:txBody>
        </p:sp>
        <p:sp>
          <p:nvSpPr>
            <p:cNvPr id="30760" name="Text Box 54"/>
            <p:cNvSpPr txBox="1">
              <a:spLocks noChangeArrowheads="1"/>
            </p:cNvSpPr>
            <p:nvPr/>
          </p:nvSpPr>
          <p:spPr bwMode="auto">
            <a:xfrm>
              <a:off x="3674" y="1750"/>
              <a:ext cx="163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grpSp>
          <p:nvGrpSpPr>
            <p:cNvPr id="30761" name="Group 55"/>
            <p:cNvGrpSpPr>
              <a:grpSpLocks/>
            </p:cNvGrpSpPr>
            <p:nvPr/>
          </p:nvGrpSpPr>
          <p:grpSpPr bwMode="auto">
            <a:xfrm>
              <a:off x="3752" y="1845"/>
              <a:ext cx="484" cy="127"/>
              <a:chOff x="2784" y="3000"/>
              <a:chExt cx="716" cy="255"/>
            </a:xfrm>
          </p:grpSpPr>
          <p:sp>
            <p:nvSpPr>
              <p:cNvPr id="30770" name="Line 56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0771" name="Line 57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0772" name="Line 58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30762" name="Line 59"/>
            <p:cNvSpPr>
              <a:spLocks noChangeShapeType="1"/>
            </p:cNvSpPr>
            <p:nvPr/>
          </p:nvSpPr>
          <p:spPr bwMode="auto">
            <a:xfrm>
              <a:off x="1916" y="1910"/>
              <a:ext cx="4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30763" name="Group 60"/>
            <p:cNvGrpSpPr>
              <a:grpSpLocks/>
            </p:cNvGrpSpPr>
            <p:nvPr/>
          </p:nvGrpSpPr>
          <p:grpSpPr bwMode="auto">
            <a:xfrm>
              <a:off x="3759" y="2783"/>
              <a:ext cx="484" cy="127"/>
              <a:chOff x="2784" y="3000"/>
              <a:chExt cx="716" cy="255"/>
            </a:xfrm>
          </p:grpSpPr>
          <p:sp>
            <p:nvSpPr>
              <p:cNvPr id="30767" name="Line 61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0768" name="Line 62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0769" name="Line 63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30764" name="Text Box 64"/>
            <p:cNvSpPr txBox="1">
              <a:spLocks noChangeArrowheads="1"/>
            </p:cNvSpPr>
            <p:nvPr/>
          </p:nvSpPr>
          <p:spPr bwMode="auto">
            <a:xfrm>
              <a:off x="2398" y="2690"/>
              <a:ext cx="1268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key3:dato3</a:t>
              </a:r>
            </a:p>
          </p:txBody>
        </p:sp>
        <p:sp>
          <p:nvSpPr>
            <p:cNvPr id="30765" name="Text Box 65"/>
            <p:cNvSpPr txBox="1">
              <a:spLocks noChangeArrowheads="1"/>
            </p:cNvSpPr>
            <p:nvPr/>
          </p:nvSpPr>
          <p:spPr bwMode="auto">
            <a:xfrm>
              <a:off x="3666" y="2690"/>
              <a:ext cx="163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30766" name="Line 66"/>
            <p:cNvSpPr>
              <a:spLocks noChangeShapeType="1"/>
            </p:cNvSpPr>
            <p:nvPr/>
          </p:nvSpPr>
          <p:spPr bwMode="auto">
            <a:xfrm>
              <a:off x="1916" y="2845"/>
              <a:ext cx="4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26723" name="Rectangle 67"/>
          <p:cNvSpPr>
            <a:spLocks noGrp="1" noChangeArrowheads="1"/>
          </p:cNvSpPr>
          <p:nvPr>
            <p:ph type="title"/>
          </p:nvPr>
        </p:nvSpPr>
        <p:spPr>
          <a:xfrm>
            <a:off x="685800" y="409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s-ES_tradnl" sz="3600"/>
              <a:t>Listas Hash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31747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7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07CCED-434A-436F-A24B-F62F384F4BE5}" type="slidenum">
              <a:rPr lang="es-ES_tradnl"/>
              <a:pPr>
                <a:defRPr/>
              </a:pPr>
              <a:t>43</a:t>
            </a:fld>
            <a:endParaRPr lang="es-ES_tradnl"/>
          </a:p>
        </p:txBody>
      </p:sp>
      <p:sp>
        <p:nvSpPr>
          <p:cNvPr id="328706" name="Text Box 2"/>
          <p:cNvSpPr txBox="1">
            <a:spLocks noChangeArrowheads="1"/>
          </p:cNvSpPr>
          <p:nvPr/>
        </p:nvSpPr>
        <p:spPr bwMode="auto">
          <a:xfrm>
            <a:off x="7153275" y="397991"/>
            <a:ext cx="157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key4: dato4</a:t>
            </a:r>
          </a:p>
        </p:txBody>
      </p:sp>
      <p:sp>
        <p:nvSpPr>
          <p:cNvPr id="328707" name="AutoShape 3"/>
          <p:cNvSpPr>
            <a:spLocks noChangeArrowheads="1"/>
          </p:cNvSpPr>
          <p:nvPr/>
        </p:nvSpPr>
        <p:spPr bwMode="auto">
          <a:xfrm>
            <a:off x="7113588" y="1336675"/>
            <a:ext cx="1674812" cy="742950"/>
          </a:xfrm>
          <a:prstGeom prst="flowChartPredefinedProcess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ES_tradnl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Función </a:t>
            </a:r>
          </a:p>
          <a:p>
            <a:pPr>
              <a:defRPr/>
            </a:pPr>
            <a:r>
              <a:rPr lang="es-ES_tradnl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Hash</a:t>
            </a:r>
          </a:p>
        </p:txBody>
      </p:sp>
      <p:sp>
        <p:nvSpPr>
          <p:cNvPr id="31751" name="Line 4"/>
          <p:cNvSpPr>
            <a:spLocks noChangeShapeType="1"/>
          </p:cNvSpPr>
          <p:nvPr/>
        </p:nvSpPr>
        <p:spPr bwMode="auto">
          <a:xfrm>
            <a:off x="7951788" y="806450"/>
            <a:ext cx="0" cy="371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7735888" y="2859088"/>
            <a:ext cx="37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753" name="Line 6"/>
          <p:cNvSpPr>
            <a:spLocks noChangeShapeType="1"/>
          </p:cNvSpPr>
          <p:nvPr/>
        </p:nvSpPr>
        <p:spPr bwMode="auto">
          <a:xfrm>
            <a:off x="7951788" y="2236788"/>
            <a:ext cx="0" cy="371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8456613" y="3509963"/>
            <a:ext cx="258762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 b="1"/>
          </a:p>
        </p:txBody>
      </p:sp>
      <p:grpSp>
        <p:nvGrpSpPr>
          <p:cNvPr id="31755" name="Group 8"/>
          <p:cNvGrpSpPr>
            <a:grpSpLocks/>
          </p:cNvGrpSpPr>
          <p:nvPr/>
        </p:nvGrpSpPr>
        <p:grpSpPr bwMode="auto">
          <a:xfrm>
            <a:off x="563563" y="1522413"/>
            <a:ext cx="8467725" cy="4457700"/>
            <a:chOff x="355" y="1126"/>
            <a:chExt cx="5334" cy="2808"/>
          </a:xfrm>
        </p:grpSpPr>
        <p:sp>
          <p:nvSpPr>
            <p:cNvPr id="31758" name="Text Box 9"/>
            <p:cNvSpPr txBox="1">
              <a:spLocks noChangeArrowheads="1"/>
            </p:cNvSpPr>
            <p:nvPr/>
          </p:nvSpPr>
          <p:spPr bwMode="auto">
            <a:xfrm>
              <a:off x="2400" y="2378"/>
              <a:ext cx="1268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key4:dato4</a:t>
              </a:r>
            </a:p>
          </p:txBody>
        </p:sp>
        <p:sp>
          <p:nvSpPr>
            <p:cNvPr id="31759" name="Text Box 10"/>
            <p:cNvSpPr txBox="1">
              <a:spLocks noChangeArrowheads="1"/>
            </p:cNvSpPr>
            <p:nvPr/>
          </p:nvSpPr>
          <p:spPr bwMode="auto">
            <a:xfrm>
              <a:off x="3668" y="2378"/>
              <a:ext cx="163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31760" name="Text Box 11"/>
            <p:cNvSpPr txBox="1">
              <a:spLocks noChangeArrowheads="1"/>
            </p:cNvSpPr>
            <p:nvPr/>
          </p:nvSpPr>
          <p:spPr bwMode="auto">
            <a:xfrm>
              <a:off x="355" y="112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índice</a:t>
              </a:r>
            </a:p>
          </p:txBody>
        </p:sp>
        <p:sp>
          <p:nvSpPr>
            <p:cNvPr id="31761" name="Text Box 12"/>
            <p:cNvSpPr txBox="1">
              <a:spLocks noChangeArrowheads="1"/>
            </p:cNvSpPr>
            <p:nvPr/>
          </p:nvSpPr>
          <p:spPr bwMode="auto">
            <a:xfrm>
              <a:off x="1070" y="1126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Dirección</a:t>
              </a:r>
            </a:p>
          </p:txBody>
        </p:sp>
        <p:sp>
          <p:nvSpPr>
            <p:cNvPr id="31762" name="Text Box 13"/>
            <p:cNvSpPr txBox="1">
              <a:spLocks noChangeArrowheads="1"/>
            </p:cNvSpPr>
            <p:nvPr/>
          </p:nvSpPr>
          <p:spPr bwMode="auto">
            <a:xfrm>
              <a:off x="355" y="143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0</a:t>
              </a:r>
            </a:p>
          </p:txBody>
        </p:sp>
        <p:sp>
          <p:nvSpPr>
            <p:cNvPr id="31763" name="Text Box 14"/>
            <p:cNvSpPr txBox="1">
              <a:spLocks noChangeArrowheads="1"/>
            </p:cNvSpPr>
            <p:nvPr/>
          </p:nvSpPr>
          <p:spPr bwMode="auto">
            <a:xfrm>
              <a:off x="1070" y="1438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31764" name="Text Box 15"/>
            <p:cNvSpPr txBox="1">
              <a:spLocks noChangeArrowheads="1"/>
            </p:cNvSpPr>
            <p:nvPr/>
          </p:nvSpPr>
          <p:spPr bwMode="auto">
            <a:xfrm>
              <a:off x="355" y="175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1</a:t>
              </a:r>
            </a:p>
          </p:txBody>
        </p:sp>
        <p:sp>
          <p:nvSpPr>
            <p:cNvPr id="31765" name="Text Box 16"/>
            <p:cNvSpPr txBox="1">
              <a:spLocks noChangeArrowheads="1"/>
            </p:cNvSpPr>
            <p:nvPr/>
          </p:nvSpPr>
          <p:spPr bwMode="auto">
            <a:xfrm>
              <a:off x="1070" y="1750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31766" name="Text Box 17"/>
            <p:cNvSpPr txBox="1">
              <a:spLocks noChangeArrowheads="1"/>
            </p:cNvSpPr>
            <p:nvPr/>
          </p:nvSpPr>
          <p:spPr bwMode="auto">
            <a:xfrm>
              <a:off x="355" y="206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2</a:t>
              </a:r>
            </a:p>
          </p:txBody>
        </p:sp>
        <p:sp>
          <p:nvSpPr>
            <p:cNvPr id="31767" name="Text Box 18"/>
            <p:cNvSpPr txBox="1">
              <a:spLocks noChangeArrowheads="1"/>
            </p:cNvSpPr>
            <p:nvPr/>
          </p:nvSpPr>
          <p:spPr bwMode="auto">
            <a:xfrm>
              <a:off x="1070" y="2062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31768" name="Text Box 19"/>
            <p:cNvSpPr txBox="1">
              <a:spLocks noChangeArrowheads="1"/>
            </p:cNvSpPr>
            <p:nvPr/>
          </p:nvSpPr>
          <p:spPr bwMode="auto">
            <a:xfrm>
              <a:off x="355" y="2374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3</a:t>
              </a:r>
            </a:p>
          </p:txBody>
        </p:sp>
        <p:sp>
          <p:nvSpPr>
            <p:cNvPr id="31769" name="Text Box 20"/>
            <p:cNvSpPr txBox="1">
              <a:spLocks noChangeArrowheads="1"/>
            </p:cNvSpPr>
            <p:nvPr/>
          </p:nvSpPr>
          <p:spPr bwMode="auto">
            <a:xfrm>
              <a:off x="355" y="268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4</a:t>
              </a:r>
            </a:p>
          </p:txBody>
        </p:sp>
        <p:sp>
          <p:nvSpPr>
            <p:cNvPr id="31770" name="Text Box 21"/>
            <p:cNvSpPr txBox="1">
              <a:spLocks noChangeArrowheads="1"/>
            </p:cNvSpPr>
            <p:nvPr/>
          </p:nvSpPr>
          <p:spPr bwMode="auto">
            <a:xfrm>
              <a:off x="355" y="299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5</a:t>
              </a:r>
            </a:p>
          </p:txBody>
        </p:sp>
        <p:sp>
          <p:nvSpPr>
            <p:cNvPr id="31771" name="Text Box 22"/>
            <p:cNvSpPr txBox="1">
              <a:spLocks noChangeArrowheads="1"/>
            </p:cNvSpPr>
            <p:nvPr/>
          </p:nvSpPr>
          <p:spPr bwMode="auto">
            <a:xfrm>
              <a:off x="1070" y="2998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31772" name="Text Box 23"/>
            <p:cNvSpPr txBox="1">
              <a:spLocks noChangeArrowheads="1"/>
            </p:cNvSpPr>
            <p:nvPr/>
          </p:nvSpPr>
          <p:spPr bwMode="auto">
            <a:xfrm>
              <a:off x="355" y="331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...</a:t>
              </a:r>
            </a:p>
          </p:txBody>
        </p:sp>
        <p:sp>
          <p:nvSpPr>
            <p:cNvPr id="31773" name="Text Box 24"/>
            <p:cNvSpPr txBox="1">
              <a:spLocks noChangeArrowheads="1"/>
            </p:cNvSpPr>
            <p:nvPr/>
          </p:nvSpPr>
          <p:spPr bwMode="auto">
            <a:xfrm>
              <a:off x="1070" y="3310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31774" name="Text Box 25"/>
            <p:cNvSpPr txBox="1">
              <a:spLocks noChangeArrowheads="1"/>
            </p:cNvSpPr>
            <p:nvPr/>
          </p:nvSpPr>
          <p:spPr bwMode="auto">
            <a:xfrm>
              <a:off x="355" y="362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n-1</a:t>
              </a:r>
            </a:p>
          </p:txBody>
        </p:sp>
        <p:sp>
          <p:nvSpPr>
            <p:cNvPr id="31775" name="Text Box 26"/>
            <p:cNvSpPr txBox="1">
              <a:spLocks noChangeArrowheads="1"/>
            </p:cNvSpPr>
            <p:nvPr/>
          </p:nvSpPr>
          <p:spPr bwMode="auto">
            <a:xfrm>
              <a:off x="1070" y="3622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31776" name="Text Box 27"/>
            <p:cNvSpPr txBox="1">
              <a:spLocks noChangeArrowheads="1"/>
            </p:cNvSpPr>
            <p:nvPr/>
          </p:nvSpPr>
          <p:spPr bwMode="auto">
            <a:xfrm>
              <a:off x="1070" y="2374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31777" name="Text Box 28"/>
            <p:cNvSpPr txBox="1">
              <a:spLocks noChangeArrowheads="1"/>
            </p:cNvSpPr>
            <p:nvPr/>
          </p:nvSpPr>
          <p:spPr bwMode="auto">
            <a:xfrm>
              <a:off x="1070" y="2686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grpSp>
          <p:nvGrpSpPr>
            <p:cNvPr id="31778" name="Group 29"/>
            <p:cNvGrpSpPr>
              <a:grpSpLocks/>
            </p:cNvGrpSpPr>
            <p:nvPr/>
          </p:nvGrpSpPr>
          <p:grpSpPr bwMode="auto">
            <a:xfrm>
              <a:off x="1916" y="1534"/>
              <a:ext cx="484" cy="127"/>
              <a:chOff x="2784" y="3000"/>
              <a:chExt cx="716" cy="255"/>
            </a:xfrm>
          </p:grpSpPr>
          <p:sp>
            <p:nvSpPr>
              <p:cNvPr id="31816" name="Line 30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1817" name="Line 31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1818" name="Line 32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31779" name="Group 33"/>
            <p:cNvGrpSpPr>
              <a:grpSpLocks/>
            </p:cNvGrpSpPr>
            <p:nvPr/>
          </p:nvGrpSpPr>
          <p:grpSpPr bwMode="auto">
            <a:xfrm>
              <a:off x="1916" y="2158"/>
              <a:ext cx="484" cy="127"/>
              <a:chOff x="2784" y="3000"/>
              <a:chExt cx="716" cy="255"/>
            </a:xfrm>
          </p:grpSpPr>
          <p:sp>
            <p:nvSpPr>
              <p:cNvPr id="31813" name="Line 34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1814" name="Line 35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1815" name="Line 36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31780" name="Line 37"/>
            <p:cNvSpPr>
              <a:spLocks noChangeShapeType="1"/>
            </p:cNvSpPr>
            <p:nvPr/>
          </p:nvSpPr>
          <p:spPr bwMode="auto">
            <a:xfrm>
              <a:off x="1916" y="2533"/>
              <a:ext cx="4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31781" name="Group 38"/>
            <p:cNvGrpSpPr>
              <a:grpSpLocks/>
            </p:cNvGrpSpPr>
            <p:nvPr/>
          </p:nvGrpSpPr>
          <p:grpSpPr bwMode="auto">
            <a:xfrm>
              <a:off x="1916" y="3094"/>
              <a:ext cx="484" cy="127"/>
              <a:chOff x="2784" y="3000"/>
              <a:chExt cx="716" cy="255"/>
            </a:xfrm>
          </p:grpSpPr>
          <p:sp>
            <p:nvSpPr>
              <p:cNvPr id="31810" name="Line 39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1811" name="Line 40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1812" name="Line 41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31782" name="Group 42"/>
            <p:cNvGrpSpPr>
              <a:grpSpLocks/>
            </p:cNvGrpSpPr>
            <p:nvPr/>
          </p:nvGrpSpPr>
          <p:grpSpPr bwMode="auto">
            <a:xfrm>
              <a:off x="1916" y="3719"/>
              <a:ext cx="484" cy="127"/>
              <a:chOff x="2784" y="3000"/>
              <a:chExt cx="716" cy="255"/>
            </a:xfrm>
          </p:grpSpPr>
          <p:sp>
            <p:nvSpPr>
              <p:cNvPr id="31807" name="Line 43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1808" name="Line 44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1809" name="Line 45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31783" name="Group 46"/>
            <p:cNvGrpSpPr>
              <a:grpSpLocks/>
            </p:cNvGrpSpPr>
            <p:nvPr/>
          </p:nvGrpSpPr>
          <p:grpSpPr bwMode="auto">
            <a:xfrm>
              <a:off x="1916" y="3406"/>
              <a:ext cx="484" cy="127"/>
              <a:chOff x="2784" y="3000"/>
              <a:chExt cx="716" cy="255"/>
            </a:xfrm>
          </p:grpSpPr>
          <p:sp>
            <p:nvSpPr>
              <p:cNvPr id="31804" name="Line 47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1805" name="Line 48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1806" name="Line 49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31784" name="Text Box 50"/>
            <p:cNvSpPr txBox="1">
              <a:spLocks noChangeArrowheads="1"/>
            </p:cNvSpPr>
            <p:nvPr/>
          </p:nvSpPr>
          <p:spPr bwMode="auto">
            <a:xfrm>
              <a:off x="2406" y="1750"/>
              <a:ext cx="1268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key2:dato2</a:t>
              </a:r>
            </a:p>
          </p:txBody>
        </p:sp>
        <p:sp>
          <p:nvSpPr>
            <p:cNvPr id="31785" name="Text Box 51"/>
            <p:cNvSpPr txBox="1">
              <a:spLocks noChangeArrowheads="1"/>
            </p:cNvSpPr>
            <p:nvPr/>
          </p:nvSpPr>
          <p:spPr bwMode="auto">
            <a:xfrm>
              <a:off x="3674" y="1750"/>
              <a:ext cx="163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grpSp>
          <p:nvGrpSpPr>
            <p:cNvPr id="31786" name="Group 52"/>
            <p:cNvGrpSpPr>
              <a:grpSpLocks/>
            </p:cNvGrpSpPr>
            <p:nvPr/>
          </p:nvGrpSpPr>
          <p:grpSpPr bwMode="auto">
            <a:xfrm>
              <a:off x="3752" y="1845"/>
              <a:ext cx="484" cy="127"/>
              <a:chOff x="2784" y="3000"/>
              <a:chExt cx="716" cy="255"/>
            </a:xfrm>
          </p:grpSpPr>
          <p:sp>
            <p:nvSpPr>
              <p:cNvPr id="31801" name="Line 53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1802" name="Line 54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1803" name="Line 55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31787" name="Line 56"/>
            <p:cNvSpPr>
              <a:spLocks noChangeShapeType="1"/>
            </p:cNvSpPr>
            <p:nvPr/>
          </p:nvSpPr>
          <p:spPr bwMode="auto">
            <a:xfrm>
              <a:off x="1916" y="1910"/>
              <a:ext cx="4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31788" name="Group 57"/>
            <p:cNvGrpSpPr>
              <a:grpSpLocks/>
            </p:cNvGrpSpPr>
            <p:nvPr/>
          </p:nvGrpSpPr>
          <p:grpSpPr bwMode="auto">
            <a:xfrm>
              <a:off x="3759" y="2783"/>
              <a:ext cx="484" cy="127"/>
              <a:chOff x="2784" y="3000"/>
              <a:chExt cx="716" cy="255"/>
            </a:xfrm>
          </p:grpSpPr>
          <p:sp>
            <p:nvSpPr>
              <p:cNvPr id="31798" name="Line 58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1799" name="Line 59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1800" name="Line 60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31789" name="Text Box 61"/>
            <p:cNvSpPr txBox="1">
              <a:spLocks noChangeArrowheads="1"/>
            </p:cNvSpPr>
            <p:nvPr/>
          </p:nvSpPr>
          <p:spPr bwMode="auto">
            <a:xfrm>
              <a:off x="2398" y="2690"/>
              <a:ext cx="1268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key3:dato3</a:t>
              </a:r>
            </a:p>
          </p:txBody>
        </p:sp>
        <p:sp>
          <p:nvSpPr>
            <p:cNvPr id="31790" name="Text Box 62"/>
            <p:cNvSpPr txBox="1">
              <a:spLocks noChangeArrowheads="1"/>
            </p:cNvSpPr>
            <p:nvPr/>
          </p:nvSpPr>
          <p:spPr bwMode="auto">
            <a:xfrm>
              <a:off x="3666" y="2690"/>
              <a:ext cx="163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b="1"/>
            </a:p>
          </p:txBody>
        </p:sp>
        <p:sp>
          <p:nvSpPr>
            <p:cNvPr id="31791" name="Line 63"/>
            <p:cNvSpPr>
              <a:spLocks noChangeShapeType="1"/>
            </p:cNvSpPr>
            <p:nvPr/>
          </p:nvSpPr>
          <p:spPr bwMode="auto">
            <a:xfrm>
              <a:off x="1916" y="2845"/>
              <a:ext cx="4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31792" name="Group 64"/>
            <p:cNvGrpSpPr>
              <a:grpSpLocks/>
            </p:cNvGrpSpPr>
            <p:nvPr/>
          </p:nvGrpSpPr>
          <p:grpSpPr bwMode="auto">
            <a:xfrm>
              <a:off x="5418" y="2471"/>
              <a:ext cx="271" cy="127"/>
              <a:chOff x="4738" y="3592"/>
              <a:chExt cx="271" cy="127"/>
            </a:xfrm>
          </p:grpSpPr>
          <p:sp>
            <p:nvSpPr>
              <p:cNvPr id="31795" name="Line 65"/>
              <p:cNvSpPr>
                <a:spLocks noChangeShapeType="1"/>
              </p:cNvSpPr>
              <p:nvPr/>
            </p:nvSpPr>
            <p:spPr bwMode="auto">
              <a:xfrm>
                <a:off x="4738" y="3655"/>
                <a:ext cx="27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1796" name="Line 66"/>
              <p:cNvSpPr>
                <a:spLocks noChangeShapeType="1"/>
              </p:cNvSpPr>
              <p:nvPr/>
            </p:nvSpPr>
            <p:spPr bwMode="auto">
              <a:xfrm rot="-5400000">
                <a:off x="4879" y="3656"/>
                <a:ext cx="12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1797" name="Line 67"/>
              <p:cNvSpPr>
                <a:spLocks noChangeShapeType="1"/>
              </p:cNvSpPr>
              <p:nvPr/>
            </p:nvSpPr>
            <p:spPr bwMode="auto">
              <a:xfrm rot="-5400000">
                <a:off x="4944" y="3656"/>
                <a:ext cx="12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31793" name="Text Box 68"/>
            <p:cNvSpPr txBox="1">
              <a:spLocks noChangeArrowheads="1"/>
            </p:cNvSpPr>
            <p:nvPr/>
          </p:nvSpPr>
          <p:spPr bwMode="auto">
            <a:xfrm>
              <a:off x="4059" y="2378"/>
              <a:ext cx="1268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b="1"/>
                <a:t>key1:dato1</a:t>
              </a:r>
            </a:p>
          </p:txBody>
        </p:sp>
        <p:sp>
          <p:nvSpPr>
            <p:cNvPr id="31794" name="Line 69"/>
            <p:cNvSpPr>
              <a:spLocks noChangeShapeType="1"/>
            </p:cNvSpPr>
            <p:nvPr/>
          </p:nvSpPr>
          <p:spPr bwMode="auto">
            <a:xfrm>
              <a:off x="3751" y="2534"/>
              <a:ext cx="30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28774" name="Text Box 70"/>
          <p:cNvSpPr txBox="1">
            <a:spLocks noChangeArrowheads="1"/>
          </p:cNvSpPr>
          <p:nvPr/>
        </p:nvSpPr>
        <p:spPr bwMode="auto">
          <a:xfrm>
            <a:off x="5334000" y="4752975"/>
            <a:ext cx="3635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Definimos los algoritmos</a:t>
            </a:r>
          </a:p>
          <a:p>
            <a:pPr>
              <a:buFontTx/>
              <a:buChar char="•"/>
              <a:defRPr/>
            </a:pP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Buscar</a:t>
            </a:r>
          </a:p>
          <a:p>
            <a:pPr>
              <a:buFontTx/>
              <a:buChar char="•"/>
              <a:defRPr/>
            </a:pP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Insertar</a:t>
            </a:r>
          </a:p>
          <a:p>
            <a:pPr>
              <a:buFontTx/>
              <a:buChar char="•"/>
              <a:defRPr/>
            </a:pP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Borrar</a:t>
            </a:r>
          </a:p>
        </p:txBody>
      </p:sp>
      <p:sp>
        <p:nvSpPr>
          <p:cNvPr id="328775" name="Rectangle 71"/>
          <p:cNvSpPr>
            <a:spLocks noGrp="1" noChangeArrowheads="1"/>
          </p:cNvSpPr>
          <p:nvPr>
            <p:ph type="title"/>
          </p:nvPr>
        </p:nvSpPr>
        <p:spPr>
          <a:xfrm>
            <a:off x="685800" y="344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s-ES_tradnl" sz="3600" dirty="0"/>
              <a:t>Listas Hash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7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32771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6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678F0-AFBD-42D2-8D78-9E466A7FB7CC}" type="slidenum">
              <a:rPr lang="es-ES_tradnl"/>
              <a:pPr>
                <a:defRPr/>
              </a:pPr>
              <a:t>44</a:t>
            </a:fld>
            <a:endParaRPr lang="es-ES_tradnl"/>
          </a:p>
        </p:txBody>
      </p:sp>
      <p:grpSp>
        <p:nvGrpSpPr>
          <p:cNvPr id="32773" name="Group 2"/>
          <p:cNvGrpSpPr>
            <a:grpSpLocks/>
          </p:cNvGrpSpPr>
          <p:nvPr/>
        </p:nvGrpSpPr>
        <p:grpSpPr bwMode="auto">
          <a:xfrm>
            <a:off x="563563" y="1582738"/>
            <a:ext cx="4152900" cy="2433637"/>
            <a:chOff x="355" y="1126"/>
            <a:chExt cx="5334" cy="2808"/>
          </a:xfrm>
        </p:grpSpPr>
        <p:sp>
          <p:nvSpPr>
            <p:cNvPr id="32777" name="Text Box 3"/>
            <p:cNvSpPr txBox="1">
              <a:spLocks noChangeArrowheads="1"/>
            </p:cNvSpPr>
            <p:nvPr/>
          </p:nvSpPr>
          <p:spPr bwMode="auto">
            <a:xfrm>
              <a:off x="2400" y="2378"/>
              <a:ext cx="1268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900" b="1"/>
                <a:t>key4:dato4</a:t>
              </a:r>
            </a:p>
          </p:txBody>
        </p:sp>
        <p:sp>
          <p:nvSpPr>
            <p:cNvPr id="32778" name="Text Box 4"/>
            <p:cNvSpPr txBox="1">
              <a:spLocks noChangeArrowheads="1"/>
            </p:cNvSpPr>
            <p:nvPr/>
          </p:nvSpPr>
          <p:spPr bwMode="auto">
            <a:xfrm>
              <a:off x="3668" y="2378"/>
              <a:ext cx="163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900" b="1"/>
            </a:p>
          </p:txBody>
        </p:sp>
        <p:sp>
          <p:nvSpPr>
            <p:cNvPr id="32779" name="Text Box 5"/>
            <p:cNvSpPr txBox="1">
              <a:spLocks noChangeArrowheads="1"/>
            </p:cNvSpPr>
            <p:nvPr/>
          </p:nvSpPr>
          <p:spPr bwMode="auto">
            <a:xfrm>
              <a:off x="355" y="112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900" b="1"/>
            </a:p>
          </p:txBody>
        </p:sp>
        <p:sp>
          <p:nvSpPr>
            <p:cNvPr id="32780" name="Text Box 6"/>
            <p:cNvSpPr txBox="1">
              <a:spLocks noChangeArrowheads="1"/>
            </p:cNvSpPr>
            <p:nvPr/>
          </p:nvSpPr>
          <p:spPr bwMode="auto">
            <a:xfrm>
              <a:off x="1070" y="1126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900" b="1"/>
                <a:t>Dirección</a:t>
              </a:r>
            </a:p>
          </p:txBody>
        </p:sp>
        <p:sp>
          <p:nvSpPr>
            <p:cNvPr id="32781" name="Text Box 7"/>
            <p:cNvSpPr txBox="1">
              <a:spLocks noChangeArrowheads="1"/>
            </p:cNvSpPr>
            <p:nvPr/>
          </p:nvSpPr>
          <p:spPr bwMode="auto">
            <a:xfrm>
              <a:off x="355" y="143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900" b="1"/>
                <a:t>0</a:t>
              </a:r>
            </a:p>
          </p:txBody>
        </p:sp>
        <p:sp>
          <p:nvSpPr>
            <p:cNvPr id="32782" name="Text Box 8"/>
            <p:cNvSpPr txBox="1">
              <a:spLocks noChangeArrowheads="1"/>
            </p:cNvSpPr>
            <p:nvPr/>
          </p:nvSpPr>
          <p:spPr bwMode="auto">
            <a:xfrm>
              <a:off x="1070" y="1438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900" b="1"/>
            </a:p>
          </p:txBody>
        </p:sp>
        <p:sp>
          <p:nvSpPr>
            <p:cNvPr id="32783" name="Text Box 9"/>
            <p:cNvSpPr txBox="1">
              <a:spLocks noChangeArrowheads="1"/>
            </p:cNvSpPr>
            <p:nvPr/>
          </p:nvSpPr>
          <p:spPr bwMode="auto">
            <a:xfrm>
              <a:off x="355" y="175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900" b="1"/>
                <a:t>1</a:t>
              </a:r>
            </a:p>
          </p:txBody>
        </p:sp>
        <p:sp>
          <p:nvSpPr>
            <p:cNvPr id="32784" name="Text Box 10"/>
            <p:cNvSpPr txBox="1">
              <a:spLocks noChangeArrowheads="1"/>
            </p:cNvSpPr>
            <p:nvPr/>
          </p:nvSpPr>
          <p:spPr bwMode="auto">
            <a:xfrm>
              <a:off x="1070" y="1750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900" b="1"/>
            </a:p>
          </p:txBody>
        </p:sp>
        <p:sp>
          <p:nvSpPr>
            <p:cNvPr id="32785" name="Text Box 11"/>
            <p:cNvSpPr txBox="1">
              <a:spLocks noChangeArrowheads="1"/>
            </p:cNvSpPr>
            <p:nvPr/>
          </p:nvSpPr>
          <p:spPr bwMode="auto">
            <a:xfrm>
              <a:off x="355" y="206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900" b="1"/>
                <a:t>2</a:t>
              </a:r>
            </a:p>
          </p:txBody>
        </p:sp>
        <p:sp>
          <p:nvSpPr>
            <p:cNvPr id="32786" name="Text Box 12"/>
            <p:cNvSpPr txBox="1">
              <a:spLocks noChangeArrowheads="1"/>
            </p:cNvSpPr>
            <p:nvPr/>
          </p:nvSpPr>
          <p:spPr bwMode="auto">
            <a:xfrm>
              <a:off x="1070" y="2062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900" b="1"/>
            </a:p>
          </p:txBody>
        </p:sp>
        <p:sp>
          <p:nvSpPr>
            <p:cNvPr id="32787" name="Text Box 13"/>
            <p:cNvSpPr txBox="1">
              <a:spLocks noChangeArrowheads="1"/>
            </p:cNvSpPr>
            <p:nvPr/>
          </p:nvSpPr>
          <p:spPr bwMode="auto">
            <a:xfrm>
              <a:off x="355" y="2374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900" b="1"/>
                <a:t>3</a:t>
              </a:r>
            </a:p>
          </p:txBody>
        </p:sp>
        <p:sp>
          <p:nvSpPr>
            <p:cNvPr id="32788" name="Text Box 14"/>
            <p:cNvSpPr txBox="1">
              <a:spLocks noChangeArrowheads="1"/>
            </p:cNvSpPr>
            <p:nvPr/>
          </p:nvSpPr>
          <p:spPr bwMode="auto">
            <a:xfrm>
              <a:off x="355" y="2686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900" b="1"/>
                <a:t>4</a:t>
              </a:r>
            </a:p>
          </p:txBody>
        </p:sp>
        <p:sp>
          <p:nvSpPr>
            <p:cNvPr id="32789" name="Text Box 15"/>
            <p:cNvSpPr txBox="1">
              <a:spLocks noChangeArrowheads="1"/>
            </p:cNvSpPr>
            <p:nvPr/>
          </p:nvSpPr>
          <p:spPr bwMode="auto">
            <a:xfrm>
              <a:off x="355" y="2998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900" b="1"/>
                <a:t>5</a:t>
              </a:r>
            </a:p>
          </p:txBody>
        </p:sp>
        <p:sp>
          <p:nvSpPr>
            <p:cNvPr id="32790" name="Text Box 16"/>
            <p:cNvSpPr txBox="1">
              <a:spLocks noChangeArrowheads="1"/>
            </p:cNvSpPr>
            <p:nvPr/>
          </p:nvSpPr>
          <p:spPr bwMode="auto">
            <a:xfrm>
              <a:off x="1070" y="2998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900" b="1"/>
            </a:p>
          </p:txBody>
        </p:sp>
        <p:sp>
          <p:nvSpPr>
            <p:cNvPr id="32791" name="Text Box 17"/>
            <p:cNvSpPr txBox="1">
              <a:spLocks noChangeArrowheads="1"/>
            </p:cNvSpPr>
            <p:nvPr/>
          </p:nvSpPr>
          <p:spPr bwMode="auto">
            <a:xfrm>
              <a:off x="355" y="3310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900" b="1"/>
                <a:t>...</a:t>
              </a:r>
            </a:p>
          </p:txBody>
        </p:sp>
        <p:sp>
          <p:nvSpPr>
            <p:cNvPr id="32792" name="Text Box 18"/>
            <p:cNvSpPr txBox="1">
              <a:spLocks noChangeArrowheads="1"/>
            </p:cNvSpPr>
            <p:nvPr/>
          </p:nvSpPr>
          <p:spPr bwMode="auto">
            <a:xfrm>
              <a:off x="1070" y="3310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900" b="1"/>
            </a:p>
          </p:txBody>
        </p:sp>
        <p:sp>
          <p:nvSpPr>
            <p:cNvPr id="32793" name="Text Box 19"/>
            <p:cNvSpPr txBox="1">
              <a:spLocks noChangeArrowheads="1"/>
            </p:cNvSpPr>
            <p:nvPr/>
          </p:nvSpPr>
          <p:spPr bwMode="auto">
            <a:xfrm>
              <a:off x="355" y="3622"/>
              <a:ext cx="715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900" b="1"/>
            </a:p>
          </p:txBody>
        </p:sp>
        <p:sp>
          <p:nvSpPr>
            <p:cNvPr id="32794" name="Text Box 20"/>
            <p:cNvSpPr txBox="1">
              <a:spLocks noChangeArrowheads="1"/>
            </p:cNvSpPr>
            <p:nvPr/>
          </p:nvSpPr>
          <p:spPr bwMode="auto">
            <a:xfrm>
              <a:off x="1070" y="3622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900" b="1"/>
            </a:p>
          </p:txBody>
        </p:sp>
        <p:sp>
          <p:nvSpPr>
            <p:cNvPr id="32795" name="Text Box 21"/>
            <p:cNvSpPr txBox="1">
              <a:spLocks noChangeArrowheads="1"/>
            </p:cNvSpPr>
            <p:nvPr/>
          </p:nvSpPr>
          <p:spPr bwMode="auto">
            <a:xfrm>
              <a:off x="1070" y="2374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900" b="1"/>
            </a:p>
          </p:txBody>
        </p:sp>
        <p:sp>
          <p:nvSpPr>
            <p:cNvPr id="32796" name="Text Box 22"/>
            <p:cNvSpPr txBox="1">
              <a:spLocks noChangeArrowheads="1"/>
            </p:cNvSpPr>
            <p:nvPr/>
          </p:nvSpPr>
          <p:spPr bwMode="auto">
            <a:xfrm>
              <a:off x="1070" y="2686"/>
              <a:ext cx="942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900" b="1"/>
            </a:p>
          </p:txBody>
        </p:sp>
        <p:grpSp>
          <p:nvGrpSpPr>
            <p:cNvPr id="32797" name="Group 23"/>
            <p:cNvGrpSpPr>
              <a:grpSpLocks/>
            </p:cNvGrpSpPr>
            <p:nvPr/>
          </p:nvGrpSpPr>
          <p:grpSpPr bwMode="auto">
            <a:xfrm>
              <a:off x="1916" y="1534"/>
              <a:ext cx="484" cy="127"/>
              <a:chOff x="2784" y="3000"/>
              <a:chExt cx="716" cy="255"/>
            </a:xfrm>
          </p:grpSpPr>
          <p:sp>
            <p:nvSpPr>
              <p:cNvPr id="32835" name="Line 24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36" name="Line 25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37" name="Line 26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32798" name="Group 27"/>
            <p:cNvGrpSpPr>
              <a:grpSpLocks/>
            </p:cNvGrpSpPr>
            <p:nvPr/>
          </p:nvGrpSpPr>
          <p:grpSpPr bwMode="auto">
            <a:xfrm>
              <a:off x="1916" y="2158"/>
              <a:ext cx="484" cy="127"/>
              <a:chOff x="2784" y="3000"/>
              <a:chExt cx="716" cy="255"/>
            </a:xfrm>
          </p:grpSpPr>
          <p:sp>
            <p:nvSpPr>
              <p:cNvPr id="32832" name="Line 28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33" name="Line 29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34" name="Line 30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>
              <a:off x="1916" y="2533"/>
              <a:ext cx="4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32800" name="Group 32"/>
            <p:cNvGrpSpPr>
              <a:grpSpLocks/>
            </p:cNvGrpSpPr>
            <p:nvPr/>
          </p:nvGrpSpPr>
          <p:grpSpPr bwMode="auto">
            <a:xfrm>
              <a:off x="1916" y="3094"/>
              <a:ext cx="484" cy="127"/>
              <a:chOff x="2784" y="3000"/>
              <a:chExt cx="716" cy="255"/>
            </a:xfrm>
          </p:grpSpPr>
          <p:sp>
            <p:nvSpPr>
              <p:cNvPr id="32829" name="Line 33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30" name="Line 34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31" name="Line 35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32801" name="Group 36"/>
            <p:cNvGrpSpPr>
              <a:grpSpLocks/>
            </p:cNvGrpSpPr>
            <p:nvPr/>
          </p:nvGrpSpPr>
          <p:grpSpPr bwMode="auto">
            <a:xfrm>
              <a:off x="1916" y="3719"/>
              <a:ext cx="484" cy="127"/>
              <a:chOff x="2784" y="3000"/>
              <a:chExt cx="716" cy="255"/>
            </a:xfrm>
          </p:grpSpPr>
          <p:sp>
            <p:nvSpPr>
              <p:cNvPr id="32826" name="Line 37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27" name="Line 38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28" name="Line 39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32802" name="Group 40"/>
            <p:cNvGrpSpPr>
              <a:grpSpLocks/>
            </p:cNvGrpSpPr>
            <p:nvPr/>
          </p:nvGrpSpPr>
          <p:grpSpPr bwMode="auto">
            <a:xfrm>
              <a:off x="1916" y="3406"/>
              <a:ext cx="484" cy="127"/>
              <a:chOff x="2784" y="3000"/>
              <a:chExt cx="716" cy="255"/>
            </a:xfrm>
          </p:grpSpPr>
          <p:sp>
            <p:nvSpPr>
              <p:cNvPr id="32823" name="Line 41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24" name="Line 42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25" name="Line 43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32803" name="Text Box 44"/>
            <p:cNvSpPr txBox="1">
              <a:spLocks noChangeArrowheads="1"/>
            </p:cNvSpPr>
            <p:nvPr/>
          </p:nvSpPr>
          <p:spPr bwMode="auto">
            <a:xfrm>
              <a:off x="2406" y="1750"/>
              <a:ext cx="1268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900" b="1"/>
                <a:t>key2:dato2</a:t>
              </a:r>
            </a:p>
          </p:txBody>
        </p:sp>
        <p:sp>
          <p:nvSpPr>
            <p:cNvPr id="32804" name="Text Box 45"/>
            <p:cNvSpPr txBox="1">
              <a:spLocks noChangeArrowheads="1"/>
            </p:cNvSpPr>
            <p:nvPr/>
          </p:nvSpPr>
          <p:spPr bwMode="auto">
            <a:xfrm>
              <a:off x="3674" y="1750"/>
              <a:ext cx="163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900" b="1"/>
            </a:p>
          </p:txBody>
        </p:sp>
        <p:grpSp>
          <p:nvGrpSpPr>
            <p:cNvPr id="32805" name="Group 46"/>
            <p:cNvGrpSpPr>
              <a:grpSpLocks/>
            </p:cNvGrpSpPr>
            <p:nvPr/>
          </p:nvGrpSpPr>
          <p:grpSpPr bwMode="auto">
            <a:xfrm>
              <a:off x="3752" y="1845"/>
              <a:ext cx="484" cy="127"/>
              <a:chOff x="2784" y="3000"/>
              <a:chExt cx="716" cy="255"/>
            </a:xfrm>
          </p:grpSpPr>
          <p:sp>
            <p:nvSpPr>
              <p:cNvPr id="32820" name="Line 47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21" name="Line 48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22" name="Line 49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32806" name="Line 50"/>
            <p:cNvSpPr>
              <a:spLocks noChangeShapeType="1"/>
            </p:cNvSpPr>
            <p:nvPr/>
          </p:nvSpPr>
          <p:spPr bwMode="auto">
            <a:xfrm>
              <a:off x="1916" y="1910"/>
              <a:ext cx="4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32807" name="Group 51"/>
            <p:cNvGrpSpPr>
              <a:grpSpLocks/>
            </p:cNvGrpSpPr>
            <p:nvPr/>
          </p:nvGrpSpPr>
          <p:grpSpPr bwMode="auto">
            <a:xfrm>
              <a:off x="3759" y="2783"/>
              <a:ext cx="484" cy="127"/>
              <a:chOff x="2784" y="3000"/>
              <a:chExt cx="716" cy="255"/>
            </a:xfrm>
          </p:grpSpPr>
          <p:sp>
            <p:nvSpPr>
              <p:cNvPr id="32817" name="Line 52"/>
              <p:cNvSpPr>
                <a:spLocks noChangeShapeType="1"/>
              </p:cNvSpPr>
              <p:nvPr/>
            </p:nvSpPr>
            <p:spPr bwMode="auto">
              <a:xfrm>
                <a:off x="2784" y="3127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18" name="Line 53"/>
              <p:cNvSpPr>
                <a:spLocks noChangeShapeType="1"/>
              </p:cNvSpPr>
              <p:nvPr/>
            </p:nvSpPr>
            <p:spPr bwMode="auto">
              <a:xfrm rot="-5400000">
                <a:off x="3275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19" name="Line 54"/>
              <p:cNvSpPr>
                <a:spLocks noChangeShapeType="1"/>
              </p:cNvSpPr>
              <p:nvPr/>
            </p:nvSpPr>
            <p:spPr bwMode="auto">
              <a:xfrm rot="-5400000">
                <a:off x="3371" y="3128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32808" name="Text Box 55"/>
            <p:cNvSpPr txBox="1">
              <a:spLocks noChangeArrowheads="1"/>
            </p:cNvSpPr>
            <p:nvPr/>
          </p:nvSpPr>
          <p:spPr bwMode="auto">
            <a:xfrm>
              <a:off x="2398" y="2690"/>
              <a:ext cx="1268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900" b="1"/>
                <a:t>key3:dato3</a:t>
              </a:r>
            </a:p>
          </p:txBody>
        </p:sp>
        <p:sp>
          <p:nvSpPr>
            <p:cNvPr id="32809" name="Text Box 56"/>
            <p:cNvSpPr txBox="1">
              <a:spLocks noChangeArrowheads="1"/>
            </p:cNvSpPr>
            <p:nvPr/>
          </p:nvSpPr>
          <p:spPr bwMode="auto">
            <a:xfrm>
              <a:off x="3666" y="2690"/>
              <a:ext cx="163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 sz="900" b="1"/>
            </a:p>
          </p:txBody>
        </p:sp>
        <p:sp>
          <p:nvSpPr>
            <p:cNvPr id="32810" name="Line 57"/>
            <p:cNvSpPr>
              <a:spLocks noChangeShapeType="1"/>
            </p:cNvSpPr>
            <p:nvPr/>
          </p:nvSpPr>
          <p:spPr bwMode="auto">
            <a:xfrm>
              <a:off x="1916" y="2845"/>
              <a:ext cx="4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32811" name="Group 58"/>
            <p:cNvGrpSpPr>
              <a:grpSpLocks/>
            </p:cNvGrpSpPr>
            <p:nvPr/>
          </p:nvGrpSpPr>
          <p:grpSpPr bwMode="auto">
            <a:xfrm>
              <a:off x="5418" y="2471"/>
              <a:ext cx="271" cy="127"/>
              <a:chOff x="4738" y="3592"/>
              <a:chExt cx="271" cy="127"/>
            </a:xfrm>
          </p:grpSpPr>
          <p:sp>
            <p:nvSpPr>
              <p:cNvPr id="32814" name="Line 59"/>
              <p:cNvSpPr>
                <a:spLocks noChangeShapeType="1"/>
              </p:cNvSpPr>
              <p:nvPr/>
            </p:nvSpPr>
            <p:spPr bwMode="auto">
              <a:xfrm>
                <a:off x="4738" y="3655"/>
                <a:ext cx="27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15" name="Line 60"/>
              <p:cNvSpPr>
                <a:spLocks noChangeShapeType="1"/>
              </p:cNvSpPr>
              <p:nvPr/>
            </p:nvSpPr>
            <p:spPr bwMode="auto">
              <a:xfrm rot="-5400000">
                <a:off x="4879" y="3656"/>
                <a:ext cx="12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16" name="Line 61"/>
              <p:cNvSpPr>
                <a:spLocks noChangeShapeType="1"/>
              </p:cNvSpPr>
              <p:nvPr/>
            </p:nvSpPr>
            <p:spPr bwMode="auto">
              <a:xfrm rot="-5400000">
                <a:off x="4944" y="3656"/>
                <a:ext cx="12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32812" name="Text Box 62"/>
            <p:cNvSpPr txBox="1">
              <a:spLocks noChangeArrowheads="1"/>
            </p:cNvSpPr>
            <p:nvPr/>
          </p:nvSpPr>
          <p:spPr bwMode="auto">
            <a:xfrm>
              <a:off x="4059" y="2378"/>
              <a:ext cx="1268" cy="3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s-ES_tradnl" sz="900" b="1"/>
                <a:t>key1:dato1</a:t>
              </a:r>
            </a:p>
          </p:txBody>
        </p:sp>
        <p:sp>
          <p:nvSpPr>
            <p:cNvPr id="32813" name="Line 63"/>
            <p:cNvSpPr>
              <a:spLocks noChangeShapeType="1"/>
            </p:cNvSpPr>
            <p:nvPr/>
          </p:nvSpPr>
          <p:spPr bwMode="auto">
            <a:xfrm>
              <a:off x="3751" y="2534"/>
              <a:ext cx="30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30816" name="Text Box 64"/>
          <p:cNvSpPr txBox="1">
            <a:spLocks noChangeArrowheads="1"/>
          </p:cNvSpPr>
          <p:nvPr/>
        </p:nvSpPr>
        <p:spPr bwMode="auto">
          <a:xfrm>
            <a:off x="4787900" y="1495425"/>
            <a:ext cx="40671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Definimos los algoritmos</a:t>
            </a:r>
          </a:p>
          <a:p>
            <a:pPr>
              <a:buFontTx/>
              <a:buChar char="•"/>
              <a:defRPr/>
            </a:pP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Buscar</a:t>
            </a:r>
          </a:p>
          <a:p>
            <a:pPr>
              <a:buFontTx/>
              <a:buChar char="•"/>
              <a:defRPr/>
            </a:pP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Insertar – donde?! </a:t>
            </a:r>
          </a:p>
          <a:p>
            <a:pPr lvl="1">
              <a:buFontTx/>
              <a:buChar char="•"/>
              <a:defRPr/>
            </a:pP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 promedio: m=1+</a:t>
            </a: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/2</a:t>
            </a:r>
          </a:p>
          <a:p>
            <a:pPr lvl="1">
              <a:buFontTx/>
              <a:buChar char="•"/>
              <a:defRPr/>
            </a:pP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Si =0.5 -&gt; m=1.25</a:t>
            </a:r>
          </a:p>
          <a:p>
            <a:pPr>
              <a:buFontTx/>
              <a:buChar char="•"/>
              <a:defRPr/>
            </a:pP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Borrar</a:t>
            </a:r>
          </a:p>
          <a:p>
            <a:pPr>
              <a:buFontTx/>
              <a:buChar char="•"/>
              <a:defRPr/>
            </a:pPr>
            <a:endParaRPr lang="es-ES_tradnl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Char char="•"/>
              <a:defRPr/>
            </a:pPr>
            <a:endParaRPr lang="es-ES_tradnl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Char char="•"/>
              <a:defRPr/>
            </a:pPr>
            <a:endParaRPr lang="es-ES_tradnl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Char char="•"/>
              <a:defRPr/>
            </a:pPr>
            <a:endParaRPr lang="es-ES_tradnl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0817" name="Rectangle 65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s-ES_tradnl" sz="3600"/>
              <a:t>Listas Hash</a:t>
            </a:r>
          </a:p>
        </p:txBody>
      </p:sp>
      <p:sp>
        <p:nvSpPr>
          <p:cNvPr id="330818" name="Text Box 66"/>
          <p:cNvSpPr txBox="1">
            <a:spLocks noChangeArrowheads="1"/>
          </p:cNvSpPr>
          <p:nvPr/>
        </p:nvSpPr>
        <p:spPr bwMode="auto">
          <a:xfrm>
            <a:off x="323850" y="4179888"/>
            <a:ext cx="8351838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_tradnl" dirty="0"/>
              <a:t>El recorrido de las listas Hash es una combinación óptima entre el direccionamiento directo </a:t>
            </a:r>
            <a:r>
              <a:rPr lang="en-US" dirty="0"/>
              <a:t>y</a:t>
            </a:r>
            <a:r>
              <a:rPr lang="es-ES_tradnl" dirty="0"/>
              <a:t> el recorrido secuencial!</a:t>
            </a:r>
          </a:p>
          <a:p>
            <a:pPr>
              <a:defRPr/>
            </a:pPr>
            <a:endParaRPr lang="es-ES_tradnl" dirty="0"/>
          </a:p>
          <a:p>
            <a:pPr>
              <a:defRPr/>
            </a:pPr>
            <a:r>
              <a:rPr lang="es-ES_tradnl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Compar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s-ES_tradnl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mos</a:t>
            </a: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las tablas hash y las listas </a:t>
            </a:r>
            <a:r>
              <a:rPr lang="es-ES_tradnl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hash!</a:t>
            </a:r>
            <a:endParaRPr lang="es-ES_tradnl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33795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6F670-5C70-4B1D-AAE7-DBAC5D3F4018}" type="slidenum">
              <a:rPr lang="es-ES_tradnl"/>
              <a:pPr>
                <a:defRPr/>
              </a:pPr>
              <a:t>45</a:t>
            </a:fld>
            <a:endParaRPr lang="es-ES_tradnl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493713"/>
            <a:ext cx="8213725" cy="1143000"/>
          </a:xfrm>
        </p:spPr>
        <p:txBody>
          <a:bodyPr/>
          <a:lstStyle/>
          <a:p>
            <a:pPr>
              <a:defRPr/>
            </a:pPr>
            <a:r>
              <a:rPr lang="es-ES_tradnl" sz="2800" dirty="0"/>
              <a:t>Comparación entre las tablas Hash y las </a:t>
            </a:r>
            <a:r>
              <a:rPr lang="en-US" sz="2800" dirty="0"/>
              <a:t>l</a:t>
            </a:r>
            <a:r>
              <a:rPr lang="es-ES_tradnl" sz="2800" dirty="0" err="1"/>
              <a:t>istas</a:t>
            </a:r>
            <a:r>
              <a:rPr lang="es-ES_tradnl" sz="2800" dirty="0"/>
              <a:t> Hash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62125"/>
            <a:ext cx="8137525" cy="4114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s-ES_tradnl" dirty="0"/>
              <a:t>Imaginemos que tenemos n=100 elementos, necesitamos para cada dato 5 palabras y el coeficiente de carga es </a:t>
            </a: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=0.5.</a:t>
            </a:r>
          </a:p>
          <a:p>
            <a:pPr>
              <a:lnSpc>
                <a:spcPct val="80000"/>
              </a:lnSpc>
              <a:defRPr/>
            </a:pPr>
            <a:endParaRPr lang="es-ES_tradnl" dirty="0"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  <a:p>
            <a:pPr lvl="1">
              <a:lnSpc>
                <a:spcPct val="80000"/>
              </a:lnSpc>
              <a:defRPr/>
            </a:pP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La tabla </a:t>
            </a:r>
            <a:r>
              <a:rPr lang="es-ES_tradnl" dirty="0">
                <a:sym typeface="Symbol" pitchFamily="18" charset="2"/>
              </a:rPr>
              <a:t>hash </a:t>
            </a: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tendrá 100/0.5*5=1000 palabras. Solo, 500 están usadas. </a:t>
            </a:r>
            <a:r>
              <a:rPr lang="es-ES_tradnl" dirty="0">
                <a:sym typeface="Symbol" pitchFamily="18" charset="2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endParaRPr lang="es-ES_tradnl" dirty="0">
              <a:sym typeface="Symbol" pitchFamily="18" charset="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sym typeface="Symbol" pitchFamily="18" charset="2"/>
              </a:rPr>
              <a:t>En el </a:t>
            </a:r>
            <a:r>
              <a:rPr lang="en-US" dirty="0" err="1">
                <a:sym typeface="Symbol" pitchFamily="18" charset="2"/>
              </a:rPr>
              <a:t>caso</a:t>
            </a:r>
            <a:r>
              <a:rPr lang="en-US" dirty="0">
                <a:sym typeface="Symbol" pitchFamily="18" charset="2"/>
              </a:rPr>
              <a:t> de </a:t>
            </a:r>
            <a:r>
              <a:rPr lang="en-US" dirty="0" err="1">
                <a:sym typeface="Symbol" pitchFamily="18" charset="2"/>
              </a:rPr>
              <a:t>listas</a:t>
            </a:r>
            <a:r>
              <a:rPr lang="en-US" dirty="0">
                <a:sym typeface="Symbol" pitchFamily="18" charset="2"/>
              </a:rPr>
              <a:t>: s</a:t>
            </a:r>
            <a:r>
              <a:rPr lang="es-ES_tradnl" dirty="0">
                <a:sym typeface="Symbol" pitchFamily="18" charset="2"/>
              </a:rPr>
              <a:t>i para cada dirección necesitamos 1 palabra, </a:t>
            </a:r>
          </a:p>
          <a:p>
            <a:pPr lvl="2">
              <a:lnSpc>
                <a:spcPct val="80000"/>
              </a:lnSpc>
              <a:defRPr/>
            </a:pPr>
            <a:r>
              <a:rPr lang="es-ES_tradnl" sz="1800" dirty="0">
                <a:sym typeface="Symbol" pitchFamily="18" charset="2"/>
              </a:rPr>
              <a:t>las listas necesitan 100*6</a:t>
            </a:r>
          </a:p>
          <a:p>
            <a:pPr lvl="2">
              <a:lnSpc>
                <a:spcPct val="80000"/>
              </a:lnSpc>
              <a:defRPr/>
            </a:pPr>
            <a:r>
              <a:rPr lang="es-ES_tradnl" sz="1800" dirty="0">
                <a:sym typeface="Symbol" pitchFamily="18" charset="2"/>
              </a:rPr>
              <a:t>El vector de apuntadores si tiene 200 cubetas, ocupará 200 palabras.</a:t>
            </a:r>
          </a:p>
          <a:p>
            <a:pPr lvl="2">
              <a:lnSpc>
                <a:spcPct val="80000"/>
              </a:lnSpc>
              <a:defRPr/>
            </a:pPr>
            <a:r>
              <a:rPr lang="es-ES_tradnl" sz="1800" dirty="0">
                <a:sym typeface="Symbol" pitchFamily="18" charset="2"/>
              </a:rPr>
              <a:t>En total tenemos 600+200=800 palabras (20% menos comparado con la tabla hash).</a:t>
            </a:r>
          </a:p>
          <a:p>
            <a:pPr lvl="1">
              <a:lnSpc>
                <a:spcPct val="80000"/>
              </a:lnSpc>
              <a:defRPr/>
            </a:pPr>
            <a:endParaRPr lang="es-ES_tradnl" dirty="0">
              <a:sym typeface="Symbol" pitchFamily="18" charset="2"/>
            </a:endParaRPr>
          </a:p>
          <a:p>
            <a:pPr lvl="1">
              <a:lnSpc>
                <a:spcPct val="80000"/>
              </a:lnSpc>
              <a:defRPr/>
            </a:pPr>
            <a:r>
              <a:rPr lang="es-ES_tradnl" dirty="0">
                <a:sym typeface="Symbol" pitchFamily="18" charset="2"/>
              </a:rPr>
              <a:t>Si </a:t>
            </a: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-&gt;1, en las listas hash puede ser que utilizamos más memoria, pero lo compensamos con la rapidez de la búsqueda.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ca-ES" smtClean="0"/>
          </a:p>
        </p:txBody>
      </p:sp>
      <p:sp>
        <p:nvSpPr>
          <p:cNvPr id="34819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 </a:t>
            </a:r>
            <a:r>
              <a:rPr lang="en-US"/>
              <a:t>Hashing – estructuras hash 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E7B756-73F6-449A-8940-FD1FCE1061A3}" type="slidenum">
              <a:rPr lang="es-ES_tradnl"/>
              <a:pPr>
                <a:defRPr/>
              </a:pPr>
              <a:t>46</a:t>
            </a:fld>
            <a:endParaRPr lang="es-ES_tradnl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>
              <a:defRPr/>
            </a:pPr>
            <a:r>
              <a:rPr lang="es-ES_tradnl" sz="4000"/>
              <a:t>Conclusiones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mtClean="0"/>
              <a:t>Hemos visto dos estructuras nuevas (la tabla hash y la lista hash)</a:t>
            </a:r>
            <a:endParaRPr lang="en-US" smtClean="0"/>
          </a:p>
          <a:p>
            <a:pPr>
              <a:lnSpc>
                <a:spcPct val="90000"/>
              </a:lnSpc>
            </a:pPr>
            <a:endParaRPr lang="es-ES_tradnl" smtClean="0"/>
          </a:p>
          <a:p>
            <a:pPr lvl="1">
              <a:lnSpc>
                <a:spcPct val="90000"/>
              </a:lnSpc>
            </a:pPr>
            <a:r>
              <a:rPr lang="es-ES_tradnl" smtClean="0"/>
              <a:t>Permiten gestionar (buscar, insertar y borrar) de forma eficiente grandes volúmenes de datos.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r>
              <a:rPr lang="es-ES_tradnl" smtClean="0"/>
              <a:t>Gracias a las funciones hash permiten un direccionamiento directo o semi-directo.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r>
              <a:rPr lang="es-ES_tradnl" smtClean="0"/>
              <a:t>Comparado con las otras estructuras ordenadas (p.e. secuencias ordenadas) presentan varias ventajas. 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r>
              <a:rPr lang="es-ES_tradnl" smtClean="0"/>
              <a:t>Dependen de la definición óptima de la función hash. </a:t>
            </a:r>
          </a:p>
          <a:p>
            <a:pPr lvl="1">
              <a:lnSpc>
                <a:spcPct val="90000"/>
              </a:lnSpc>
            </a:pPr>
            <a:endParaRPr lang="es-ES_trad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ca-ES" smtClean="0">
                <a:effectLst/>
              </a:rPr>
              <a:t>Lo normal</a:t>
            </a:r>
          </a:p>
        </p:txBody>
      </p:sp>
      <p:sp>
        <p:nvSpPr>
          <p:cNvPr id="8192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500063" y="1643063"/>
            <a:ext cx="7807325" cy="418782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s-ES_tradnl" dirty="0" smtClean="0"/>
              <a:t>Que </a:t>
            </a:r>
            <a:r>
              <a:rPr lang="es-ES_tradnl" b="1" dirty="0" smtClean="0"/>
              <a:t>necesitamos</a:t>
            </a:r>
            <a:r>
              <a:rPr lang="es-ES_tradnl" dirty="0" smtClean="0"/>
              <a:t>?!</a:t>
            </a:r>
          </a:p>
          <a:p>
            <a:pPr lvl="1">
              <a:buFont typeface="Verdana" pitchFamily="34" charset="0"/>
              <a:buNone/>
            </a:pPr>
            <a:endParaRPr lang="es-ES_tradnl" dirty="0" smtClean="0"/>
          </a:p>
          <a:p>
            <a:pPr lvl="2"/>
            <a:r>
              <a:rPr lang="es-ES_tradnl" dirty="0" smtClean="0"/>
              <a:t>Hemos de poder </a:t>
            </a:r>
            <a:r>
              <a:rPr lang="es-ES_tradnl" b="1" dirty="0" smtClean="0"/>
              <a:t>buscar, </a:t>
            </a:r>
            <a:r>
              <a:rPr lang="en-US" b="1" dirty="0" err="1" smtClean="0"/>
              <a:t>actualizar</a:t>
            </a:r>
            <a:r>
              <a:rPr lang="en-US" b="1" dirty="0" smtClean="0"/>
              <a:t>, </a:t>
            </a:r>
            <a:r>
              <a:rPr lang="es-ES_tradnl" b="1" dirty="0" smtClean="0"/>
              <a:t>insertar y borrar</a:t>
            </a:r>
            <a:r>
              <a:rPr lang="es-ES_tradnl" dirty="0" smtClean="0"/>
              <a:t> elementos de forma rápida y eficiente.</a:t>
            </a:r>
          </a:p>
          <a:p>
            <a:pPr lvl="2"/>
            <a:endParaRPr lang="es-ES_tradnl" dirty="0" smtClean="0"/>
          </a:p>
          <a:p>
            <a:pPr lvl="2"/>
            <a:r>
              <a:rPr lang="es-ES_tradnl" dirty="0" smtClean="0"/>
              <a:t>Cada elemento tiene una </a:t>
            </a:r>
            <a:r>
              <a:rPr lang="es-ES_tradnl" b="1" dirty="0" smtClean="0"/>
              <a:t>única clave</a:t>
            </a:r>
          </a:p>
          <a:p>
            <a:pPr lvl="2"/>
            <a:endParaRPr lang="es-ES_tradnl" dirty="0" smtClean="0"/>
          </a:p>
          <a:p>
            <a:pPr lvl="2"/>
            <a:r>
              <a:rPr lang="es-ES_tradnl" dirty="0" smtClean="0"/>
              <a:t>Hemos de gestionar </a:t>
            </a:r>
            <a:r>
              <a:rPr lang="es-ES_tradnl" b="1" dirty="0" smtClean="0"/>
              <a:t>conjuntos de datos enormes</a:t>
            </a:r>
            <a:r>
              <a:rPr lang="es-ES_tradnl" dirty="0" smtClean="0"/>
              <a:t>!</a:t>
            </a:r>
          </a:p>
          <a:p>
            <a:pPr lvl="2"/>
            <a:endParaRPr lang="es-ES_tradnl" dirty="0" smtClean="0"/>
          </a:p>
          <a:p>
            <a:pPr>
              <a:buFont typeface="Wingdings 2" pitchFamily="18" charset="2"/>
              <a:buNone/>
            </a:pPr>
            <a:r>
              <a:rPr lang="es-ES_tradnl" dirty="0" smtClean="0"/>
              <a:t>Que </a:t>
            </a:r>
            <a:r>
              <a:rPr lang="es-ES_tradnl" b="1" dirty="0" smtClean="0"/>
              <a:t>no necesitamos</a:t>
            </a:r>
            <a:r>
              <a:rPr lang="es-ES_tradnl" dirty="0" smtClean="0"/>
              <a:t>?!</a:t>
            </a:r>
          </a:p>
          <a:p>
            <a:pPr lvl="2"/>
            <a:r>
              <a:rPr lang="es-ES_tradnl" dirty="0" smtClean="0"/>
              <a:t>No necesitamos </a:t>
            </a:r>
            <a:r>
              <a:rPr lang="es-ES_tradnl" b="1" dirty="0" smtClean="0"/>
              <a:t>recorrer todo el diccionario</a:t>
            </a:r>
            <a:r>
              <a:rPr lang="es-ES_tradnl" dirty="0" smtClean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 smtClean="0">
                <a:effectLst/>
              </a:rPr>
              <a:t>Las tablas de símbolos &amp; TDA</a:t>
            </a:r>
          </a:p>
        </p:txBody>
      </p:sp>
      <p:sp>
        <p:nvSpPr>
          <p:cNvPr id="83971" name="Rectangle 3"/>
          <p:cNvSpPr>
            <a:spLocks noGrp="1"/>
          </p:cNvSpPr>
          <p:nvPr>
            <p:ph type="body" idx="4294967295"/>
          </p:nvPr>
        </p:nvSpPr>
        <p:spPr>
          <a:xfrm>
            <a:off x="611560" y="2276872"/>
            <a:ext cx="8183562" cy="4187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000" dirty="0" smtClean="0"/>
              <a:t>Consideramos todos estos conjuntos de datos como una </a:t>
            </a:r>
            <a:r>
              <a:rPr lang="es-ES" sz="2000" b="1" dirty="0" smtClean="0"/>
              <a:t>tabla de símbolos de parejas</a:t>
            </a:r>
            <a:r>
              <a:rPr lang="es-ES" sz="2000" dirty="0" smtClean="0"/>
              <a:t>:</a:t>
            </a:r>
          </a:p>
          <a:p>
            <a:pPr lvl="2">
              <a:lnSpc>
                <a:spcPct val="90000"/>
              </a:lnSpc>
            </a:pPr>
            <a:r>
              <a:rPr lang="es-ES" sz="1800" dirty="0" smtClean="0"/>
              <a:t>Nombre – atributos</a:t>
            </a:r>
          </a:p>
          <a:p>
            <a:pPr>
              <a:lnSpc>
                <a:spcPct val="90000"/>
              </a:lnSpc>
            </a:pPr>
            <a:endParaRPr lang="es-ES" sz="2000" dirty="0" smtClean="0"/>
          </a:p>
          <a:p>
            <a:pPr>
              <a:lnSpc>
                <a:spcPct val="90000"/>
              </a:lnSpc>
            </a:pPr>
            <a:r>
              <a:rPr lang="es-ES" sz="2000" dirty="0" smtClean="0"/>
              <a:t>Gestionar significa manipular: </a:t>
            </a:r>
            <a:r>
              <a:rPr lang="es-ES" sz="2000" b="1" dirty="0" smtClean="0"/>
              <a:t>buscar, insertar, modificar y borrar</a:t>
            </a:r>
            <a:r>
              <a:rPr lang="es-ES" sz="2000" dirty="0" smtClean="0"/>
              <a:t>.</a:t>
            </a:r>
          </a:p>
          <a:p>
            <a:pPr>
              <a:lnSpc>
                <a:spcPct val="90000"/>
              </a:lnSpc>
            </a:pPr>
            <a:endParaRPr lang="es-ES" sz="2000" dirty="0" smtClean="0"/>
          </a:p>
          <a:p>
            <a:pPr>
              <a:lnSpc>
                <a:spcPct val="90000"/>
              </a:lnSpc>
            </a:pPr>
            <a:r>
              <a:rPr lang="es-ES" sz="2000" dirty="0" smtClean="0"/>
              <a:t>¿Podemos considerar la tabla de símbolos como </a:t>
            </a:r>
            <a:r>
              <a:rPr lang="es-ES" sz="2000" b="1" dirty="0" smtClean="0"/>
              <a:t>un tipo de datos abstracto</a:t>
            </a:r>
            <a:r>
              <a:rPr lang="es-ES" sz="2000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 smtClean="0">
                <a:effectLst/>
              </a:rPr>
              <a:t>La tabla de símbolos como TDA</a:t>
            </a:r>
          </a:p>
        </p:txBody>
      </p:sp>
      <p:sp>
        <p:nvSpPr>
          <p:cNvPr id="8601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31800" y="1773238"/>
            <a:ext cx="8964613" cy="3671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800" dirty="0" smtClean="0"/>
              <a:t>¿Qué queremos que tenga este TDA?!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s-ES" sz="1800" dirty="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s-ES" sz="1800" dirty="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s-ES" sz="1800" b="1" i="1" dirty="0" err="1" smtClean="0">
                <a:solidFill>
                  <a:srgbClr val="6666FF"/>
                </a:solidFill>
              </a:rPr>
              <a:t>class</a:t>
            </a:r>
            <a:r>
              <a:rPr lang="es-ES" sz="1800" b="1" i="1" dirty="0" smtClean="0">
                <a:solidFill>
                  <a:srgbClr val="6666FF"/>
                </a:solidFill>
              </a:rPr>
              <a:t> Hash(</a:t>
            </a:r>
            <a:r>
              <a:rPr lang="es-ES" sz="1800" b="1" i="1" dirty="0" err="1" smtClean="0">
                <a:solidFill>
                  <a:srgbClr val="6666FF"/>
                </a:solidFill>
              </a:rPr>
              <a:t>object</a:t>
            </a:r>
            <a:r>
              <a:rPr lang="es-ES" sz="1800" b="1" i="1" dirty="0" smtClean="0">
                <a:solidFill>
                  <a:srgbClr val="6666FF"/>
                </a:solidFill>
              </a:rPr>
              <a:t>): #</a:t>
            </a:r>
            <a:r>
              <a:rPr lang="es-ES" sz="1600" b="1" i="1" dirty="0" smtClean="0">
                <a:solidFill>
                  <a:srgbClr val="6666FF"/>
                </a:solidFill>
              </a:rPr>
              <a:t> un conjunto de nombre - atributos donde el nombre es único</a:t>
            </a:r>
            <a:endParaRPr lang="es-ES" sz="1800" b="1" i="1" dirty="0" smtClean="0">
              <a:solidFill>
                <a:srgbClr val="6666FF"/>
              </a:solidFill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s-ES" sz="1800" b="1" i="1" dirty="0" smtClean="0">
                <a:solidFill>
                  <a:srgbClr val="6666FF"/>
                </a:solidFill>
              </a:rPr>
              <a:t>	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s-ES" sz="1800" b="1" i="1" dirty="0" smtClean="0">
                <a:solidFill>
                  <a:srgbClr val="6666FF"/>
                </a:solidFill>
              </a:rPr>
              <a:t>	</a:t>
            </a:r>
            <a:r>
              <a:rPr lang="es-ES" sz="1800" b="1" i="1" dirty="0" err="1" smtClean="0">
                <a:solidFill>
                  <a:srgbClr val="6666FF"/>
                </a:solidFill>
              </a:rPr>
              <a:t>def</a:t>
            </a:r>
            <a:r>
              <a:rPr lang="es-ES" sz="1800" b="1" i="1" dirty="0" smtClean="0">
                <a:solidFill>
                  <a:srgbClr val="6666FF"/>
                </a:solidFill>
              </a:rPr>
              <a:t> __</a:t>
            </a:r>
            <a:r>
              <a:rPr lang="es-ES" sz="1800" b="1" i="1" dirty="0" err="1" smtClean="0">
                <a:solidFill>
                  <a:srgbClr val="6666FF"/>
                </a:solidFill>
              </a:rPr>
              <a:t>init</a:t>
            </a:r>
            <a:r>
              <a:rPr lang="es-ES" sz="1800" b="1" i="1" dirty="0" smtClean="0">
                <a:solidFill>
                  <a:srgbClr val="6666FF"/>
                </a:solidFill>
              </a:rPr>
              <a:t>__(</a:t>
            </a:r>
            <a:r>
              <a:rPr lang="es-ES" sz="1800" b="1" i="1" dirty="0" err="1" smtClean="0">
                <a:solidFill>
                  <a:srgbClr val="6666FF"/>
                </a:solidFill>
              </a:rPr>
              <a:t>self</a:t>
            </a:r>
            <a:r>
              <a:rPr lang="es-ES" sz="1800" b="1" i="1" dirty="0" smtClean="0">
                <a:solidFill>
                  <a:srgbClr val="6666FF"/>
                </a:solidFill>
              </a:rPr>
              <a:t>): #</a:t>
            </a:r>
            <a:r>
              <a:rPr lang="es-ES" sz="1600" b="1" i="1" dirty="0" smtClean="0">
                <a:solidFill>
                  <a:srgbClr val="6666FF"/>
                </a:solidFill>
              </a:rPr>
              <a:t>crea una tabla hash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s-ES" sz="1800" b="1" i="1" dirty="0" smtClean="0">
                <a:solidFill>
                  <a:srgbClr val="6666FF"/>
                </a:solidFill>
              </a:rPr>
              <a:t>	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s-ES" sz="1800" b="1" i="1" dirty="0" smtClean="0">
                <a:solidFill>
                  <a:srgbClr val="6666FF"/>
                </a:solidFill>
              </a:rPr>
              <a:t>	</a:t>
            </a:r>
            <a:r>
              <a:rPr lang="es-ES" sz="1800" b="1" i="1" dirty="0" err="1" smtClean="0">
                <a:solidFill>
                  <a:srgbClr val="6666FF"/>
                </a:solidFill>
              </a:rPr>
              <a:t>def</a:t>
            </a:r>
            <a:r>
              <a:rPr lang="es-ES" sz="1800" b="1" i="1" dirty="0" smtClean="0">
                <a:solidFill>
                  <a:srgbClr val="6666FF"/>
                </a:solidFill>
              </a:rPr>
              <a:t> </a:t>
            </a:r>
            <a:r>
              <a:rPr lang="es-ES" sz="1800" b="1" i="1" dirty="0" err="1" smtClean="0">
                <a:solidFill>
                  <a:srgbClr val="6666FF"/>
                </a:solidFill>
              </a:rPr>
              <a:t>Search</a:t>
            </a:r>
            <a:r>
              <a:rPr lang="es-ES" sz="1800" b="1" i="1" dirty="0" smtClean="0">
                <a:solidFill>
                  <a:srgbClr val="6666FF"/>
                </a:solidFill>
              </a:rPr>
              <a:t>(</a:t>
            </a:r>
            <a:r>
              <a:rPr lang="es-ES" sz="1800" b="1" i="1" dirty="0" err="1" smtClean="0">
                <a:solidFill>
                  <a:srgbClr val="6666FF"/>
                </a:solidFill>
              </a:rPr>
              <a:t>self,nombre</a:t>
            </a:r>
            <a:r>
              <a:rPr lang="es-ES" sz="1800" b="1" i="1" dirty="0" smtClean="0">
                <a:solidFill>
                  <a:srgbClr val="6666FF"/>
                </a:solidFill>
              </a:rPr>
              <a:t>): #</a:t>
            </a:r>
            <a:r>
              <a:rPr lang="es-ES" sz="1600" b="1" i="1" dirty="0" smtClean="0">
                <a:solidFill>
                  <a:srgbClr val="6666FF"/>
                </a:solidFill>
              </a:rPr>
              <a:t>si el nombre está en la tabla retorna True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s-ES" sz="1800" b="1" i="1" dirty="0" smtClean="0">
              <a:solidFill>
                <a:srgbClr val="6666FF"/>
              </a:solidFill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s-ES" sz="1800" b="1" i="1" dirty="0" smtClean="0">
                <a:solidFill>
                  <a:srgbClr val="6666FF"/>
                </a:solidFill>
              </a:rPr>
              <a:t>	</a:t>
            </a:r>
            <a:r>
              <a:rPr lang="es-ES" sz="1800" b="1" i="1" dirty="0" err="1" smtClean="0">
                <a:solidFill>
                  <a:srgbClr val="6666FF"/>
                </a:solidFill>
              </a:rPr>
              <a:t>def</a:t>
            </a:r>
            <a:r>
              <a:rPr lang="es-ES" sz="1800" b="1" i="1" dirty="0" smtClean="0">
                <a:solidFill>
                  <a:srgbClr val="6666FF"/>
                </a:solidFill>
              </a:rPr>
              <a:t> </a:t>
            </a:r>
            <a:r>
              <a:rPr lang="es-ES" sz="1800" b="1" i="1" dirty="0" err="1" smtClean="0">
                <a:solidFill>
                  <a:srgbClr val="6666FF"/>
                </a:solidFill>
              </a:rPr>
              <a:t>Insert</a:t>
            </a:r>
            <a:r>
              <a:rPr lang="es-ES" sz="1800" b="1" i="1" dirty="0" smtClean="0">
                <a:solidFill>
                  <a:srgbClr val="6666FF"/>
                </a:solidFill>
              </a:rPr>
              <a:t>(</a:t>
            </a:r>
            <a:r>
              <a:rPr lang="es-ES" sz="1800" b="1" i="1" dirty="0" err="1" smtClean="0">
                <a:solidFill>
                  <a:srgbClr val="6666FF"/>
                </a:solidFill>
              </a:rPr>
              <a:t>self,nombre</a:t>
            </a:r>
            <a:r>
              <a:rPr lang="es-ES" sz="1800" b="1" i="1" dirty="0" smtClean="0">
                <a:solidFill>
                  <a:srgbClr val="6666FF"/>
                </a:solidFill>
              </a:rPr>
              <a:t>, </a:t>
            </a:r>
            <a:r>
              <a:rPr lang="es-ES" sz="1800" b="1" i="1" dirty="0" err="1" smtClean="0">
                <a:solidFill>
                  <a:srgbClr val="6666FF"/>
                </a:solidFill>
              </a:rPr>
              <a:t>atrib</a:t>
            </a:r>
            <a:r>
              <a:rPr lang="es-ES" sz="1800" b="1" i="1" dirty="0" smtClean="0">
                <a:solidFill>
                  <a:srgbClr val="6666FF"/>
                </a:solidFill>
              </a:rPr>
              <a:t>): #</a:t>
            </a:r>
            <a:r>
              <a:rPr lang="es-ES" sz="1600" b="1" i="1" dirty="0" smtClean="0">
                <a:solidFill>
                  <a:srgbClr val="6666FF"/>
                </a:solidFill>
              </a:rPr>
              <a:t> si el nombre está en la tabla, cambiar sus atributos con </a:t>
            </a:r>
            <a:r>
              <a:rPr lang="es-ES" sz="1600" b="1" i="1" dirty="0" err="1" smtClean="0">
                <a:solidFill>
                  <a:srgbClr val="6666FF"/>
                </a:solidFill>
              </a:rPr>
              <a:t>atrib</a:t>
            </a:r>
            <a:r>
              <a:rPr lang="es-ES" sz="1600" b="1" i="1" dirty="0" smtClean="0">
                <a:solidFill>
                  <a:srgbClr val="6666FF"/>
                </a:solidFill>
              </a:rPr>
              <a:t>,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s-ES" sz="1600" b="1" i="1" dirty="0" smtClean="0">
                <a:solidFill>
                  <a:srgbClr val="6666FF"/>
                </a:solidFill>
              </a:rPr>
              <a:t>			sino insertar la pareja (nombre, </a:t>
            </a:r>
            <a:r>
              <a:rPr lang="es-ES" sz="1600" b="1" i="1" dirty="0" err="1" smtClean="0">
                <a:solidFill>
                  <a:srgbClr val="6666FF"/>
                </a:solidFill>
              </a:rPr>
              <a:t>atrib</a:t>
            </a:r>
            <a:r>
              <a:rPr lang="es-ES" sz="1600" b="1" i="1" dirty="0" smtClean="0">
                <a:solidFill>
                  <a:srgbClr val="6666FF"/>
                </a:solidFill>
              </a:rPr>
              <a:t>) en la tabla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s-ES" sz="1800" b="1" i="1" dirty="0" smtClean="0">
              <a:solidFill>
                <a:srgbClr val="6666FF"/>
              </a:solidFill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s-ES" sz="1800" b="1" i="1" dirty="0" smtClean="0">
                <a:solidFill>
                  <a:srgbClr val="6666FF"/>
                </a:solidFill>
              </a:rPr>
              <a:t>	</a:t>
            </a:r>
            <a:r>
              <a:rPr lang="es-ES" sz="1800" b="1" i="1" dirty="0" err="1" smtClean="0">
                <a:solidFill>
                  <a:srgbClr val="6666FF"/>
                </a:solidFill>
              </a:rPr>
              <a:t>def</a:t>
            </a:r>
            <a:r>
              <a:rPr lang="es-ES" sz="1800" b="1" i="1" dirty="0" smtClean="0">
                <a:solidFill>
                  <a:srgbClr val="6666FF"/>
                </a:solidFill>
              </a:rPr>
              <a:t> </a:t>
            </a:r>
            <a:r>
              <a:rPr lang="es-ES" sz="1800" b="1" i="1" dirty="0" err="1" smtClean="0">
                <a:solidFill>
                  <a:srgbClr val="6666FF"/>
                </a:solidFill>
              </a:rPr>
              <a:t>Remove</a:t>
            </a:r>
            <a:r>
              <a:rPr lang="es-ES" sz="1800" b="1" i="1" dirty="0" smtClean="0">
                <a:solidFill>
                  <a:srgbClr val="6666FF"/>
                </a:solidFill>
              </a:rPr>
              <a:t>(</a:t>
            </a:r>
            <a:r>
              <a:rPr lang="es-ES" sz="1800" b="1" i="1" dirty="0" err="1" smtClean="0">
                <a:solidFill>
                  <a:srgbClr val="6666FF"/>
                </a:solidFill>
              </a:rPr>
              <a:t>self</a:t>
            </a:r>
            <a:r>
              <a:rPr lang="es-ES" sz="1800" b="1" i="1" dirty="0" smtClean="0">
                <a:solidFill>
                  <a:srgbClr val="6666FF"/>
                </a:solidFill>
              </a:rPr>
              <a:t>, nombre): </a:t>
            </a:r>
            <a:r>
              <a:rPr lang="es-ES" sz="1600" b="1" i="1" dirty="0" smtClean="0">
                <a:solidFill>
                  <a:srgbClr val="6666FF"/>
                </a:solidFill>
              </a:rPr>
              <a:t>#si el nombre está en la tabla, borrar (</a:t>
            </a:r>
            <a:r>
              <a:rPr lang="es-ES" sz="1600" b="1" i="1" dirty="0" err="1" smtClean="0">
                <a:solidFill>
                  <a:srgbClr val="6666FF"/>
                </a:solidFill>
              </a:rPr>
              <a:t>nombre,atr</a:t>
            </a:r>
            <a:r>
              <a:rPr lang="es-ES" sz="1600" b="1" i="1" dirty="0" smtClean="0">
                <a:solidFill>
                  <a:srgbClr val="6666FF"/>
                </a:solidFill>
              </a:rPr>
              <a:t>)</a:t>
            </a:r>
            <a:r>
              <a:rPr lang="es-ES" sz="1800" b="1" i="1" dirty="0" smtClean="0">
                <a:solidFill>
                  <a:srgbClr val="6666FF"/>
                </a:solidFill>
              </a:rPr>
              <a:t> </a:t>
            </a:r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7019925" y="1700213"/>
          <a:ext cx="1436688" cy="957262"/>
        </p:xfrm>
        <a:graphic>
          <a:graphicData uri="http://schemas.openxmlformats.org/presentationml/2006/ole">
            <p:oleObj spid="_x0000_s86020" name="Clip" r:id="rId4" imgW="4572396" imgH="304761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 sz="2800" dirty="0" smtClean="0">
                <a:effectLst/>
              </a:rPr>
              <a:t>¿Cómo representamos la tabla Hash para que la búsqueda sea óptima?</a:t>
            </a:r>
          </a:p>
        </p:txBody>
      </p:sp>
      <p:sp>
        <p:nvSpPr>
          <p:cNvPr id="88067" name="Rectangle 3"/>
          <p:cNvSpPr>
            <a:spLocks noGrp="1"/>
          </p:cNvSpPr>
          <p:nvPr>
            <p:ph type="body" idx="4294967295"/>
          </p:nvPr>
        </p:nvSpPr>
        <p:spPr>
          <a:xfrm>
            <a:off x="727075" y="1712913"/>
            <a:ext cx="7729538" cy="3808412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s-ES" sz="2000" dirty="0" smtClean="0"/>
              <a:t>Opciones: # </a:t>
            </a:r>
            <a:r>
              <a:rPr lang="es-ES" sz="1800" i="1" dirty="0" smtClean="0"/>
              <a:t>repasemos las estructuras que conocemos</a:t>
            </a:r>
          </a:p>
          <a:p>
            <a:pPr>
              <a:lnSpc>
                <a:spcPct val="80000"/>
              </a:lnSpc>
            </a:pPr>
            <a:endParaRPr lang="es-ES" sz="2000" dirty="0" smtClean="0"/>
          </a:p>
          <a:p>
            <a:pPr>
              <a:lnSpc>
                <a:spcPct val="80000"/>
              </a:lnSpc>
            </a:pPr>
            <a:r>
              <a:rPr lang="es-ES" sz="2000" dirty="0" smtClean="0"/>
              <a:t>Estructuras lineales</a:t>
            </a:r>
          </a:p>
          <a:p>
            <a:pPr lvl="1">
              <a:lnSpc>
                <a:spcPct val="80000"/>
              </a:lnSpc>
            </a:pPr>
            <a:r>
              <a:rPr lang="es-ES" sz="1800" dirty="0" smtClean="0"/>
              <a:t>Representación secuencial (ordenado o no ordenado)</a:t>
            </a:r>
          </a:p>
          <a:p>
            <a:pPr lvl="1">
              <a:lnSpc>
                <a:spcPct val="80000"/>
              </a:lnSpc>
            </a:pPr>
            <a:r>
              <a:rPr lang="es-ES" sz="1800" dirty="0" smtClean="0"/>
              <a:t>Representación con enlaces</a:t>
            </a:r>
          </a:p>
          <a:p>
            <a:pPr lvl="1">
              <a:lnSpc>
                <a:spcPct val="80000"/>
              </a:lnSpc>
            </a:pPr>
            <a:endParaRPr lang="es-ES" sz="1800" dirty="0" smtClean="0"/>
          </a:p>
          <a:p>
            <a:pPr>
              <a:lnSpc>
                <a:spcPct val="80000"/>
              </a:lnSpc>
            </a:pPr>
            <a:r>
              <a:rPr lang="es-ES" sz="2000" dirty="0" smtClean="0"/>
              <a:t>Como buscamos en un diccionario (secuencia ordenada)?! – </a:t>
            </a:r>
          </a:p>
          <a:p>
            <a:pPr lvl="1">
              <a:lnSpc>
                <a:spcPct val="80000"/>
              </a:lnSpc>
            </a:pPr>
            <a:endParaRPr lang="es-ES" sz="1800" dirty="0" smtClean="0"/>
          </a:p>
          <a:p>
            <a:pPr lvl="1">
              <a:lnSpc>
                <a:spcPct val="80000"/>
              </a:lnSpc>
            </a:pPr>
            <a:r>
              <a:rPr lang="es-ES" sz="1800" dirty="0" smtClean="0"/>
              <a:t>Búsqueda binaria</a:t>
            </a:r>
          </a:p>
          <a:p>
            <a:pPr lvl="2">
              <a:lnSpc>
                <a:spcPct val="80000"/>
              </a:lnSpc>
            </a:pPr>
            <a:r>
              <a:rPr lang="es-ES" sz="1800" dirty="0" smtClean="0"/>
              <a:t>Como el juego “más arriba, más abajo”</a:t>
            </a:r>
          </a:p>
          <a:p>
            <a:pPr lvl="2">
              <a:lnSpc>
                <a:spcPct val="80000"/>
              </a:lnSpc>
            </a:pPr>
            <a:r>
              <a:rPr lang="es-ES" sz="1800" dirty="0" smtClean="0"/>
              <a:t>A cada paso, eliminamos la mitad de los elementos</a:t>
            </a:r>
          </a:p>
          <a:p>
            <a:pPr lvl="2">
              <a:lnSpc>
                <a:spcPct val="80000"/>
              </a:lnSpc>
            </a:pPr>
            <a:r>
              <a:rPr lang="es-ES" sz="1800" dirty="0" smtClean="0"/>
              <a:t>Por lo tanto, tardaremos como máximo O(</a:t>
            </a:r>
            <a:r>
              <a:rPr lang="es-ES" sz="1800" i="1" dirty="0" smtClean="0"/>
              <a:t>log</a:t>
            </a:r>
            <a:r>
              <a:rPr lang="es-ES" sz="1800" dirty="0" smtClean="0"/>
              <a:t> n) pasos (recordemos log(1.000.000)=apr.20)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_tradnl" sz="2000" smtClean="0">
                <a:effectLst/>
              </a:rPr>
              <a:t>¿</a:t>
            </a:r>
            <a:r>
              <a:rPr lang="es-ES_tradnl" sz="2800" smtClean="0">
                <a:effectLst/>
              </a:rPr>
              <a:t>Como representamos la tabla Hash?</a:t>
            </a:r>
          </a:p>
        </p:txBody>
      </p:sp>
      <p:sp>
        <p:nvSpPr>
          <p:cNvPr id="90115" name="Rectangle 3"/>
          <p:cNvSpPr>
            <a:spLocks noGrp="1"/>
          </p:cNvSpPr>
          <p:nvPr>
            <p:ph type="body" idx="4294967295"/>
          </p:nvPr>
        </p:nvSpPr>
        <p:spPr>
          <a:xfrm>
            <a:off x="684213" y="1690688"/>
            <a:ext cx="8207375" cy="4114800"/>
          </a:xfrm>
        </p:spPr>
        <p:txBody>
          <a:bodyPr/>
          <a:lstStyle/>
          <a:p>
            <a:r>
              <a:rPr lang="es-ES_tradnl" sz="2000" smtClean="0"/>
              <a:t>Estructuras lineales</a:t>
            </a:r>
          </a:p>
          <a:p>
            <a:pPr lvl="2"/>
            <a:r>
              <a:rPr lang="es-ES_tradnl" sz="1800" smtClean="0"/>
              <a:t>Representación consecutiva vs. con enlaces </a:t>
            </a:r>
          </a:p>
          <a:p>
            <a:pPr lvl="2"/>
            <a:r>
              <a:rPr lang="es-ES_tradnl" sz="1800" smtClean="0"/>
              <a:t>Búsqueda: ¿Cómo buscamos en un diccionario? – </a:t>
            </a:r>
          </a:p>
          <a:p>
            <a:pPr lvl="3"/>
            <a:r>
              <a:rPr lang="es-ES_tradnl" sz="1800" smtClean="0"/>
              <a:t>Búsqueda secuencial  (tardaremos O(n)!!! )</a:t>
            </a:r>
          </a:p>
          <a:p>
            <a:pPr lvl="3"/>
            <a:r>
              <a:rPr lang="es-ES_tradnl" sz="1800" smtClean="0"/>
              <a:t>Búsqueda binaria (tardaremos O(log n) )</a:t>
            </a:r>
          </a:p>
          <a:p>
            <a:pPr lvl="3"/>
            <a:endParaRPr lang="en-US" sz="1800" smtClean="0"/>
          </a:p>
          <a:p>
            <a:pPr lvl="3">
              <a:buFont typeface="Verdana" pitchFamily="34" charset="0"/>
              <a:buNone/>
            </a:pPr>
            <a:r>
              <a:rPr lang="en-US" sz="1800" smtClean="0"/>
              <a:t>Si buscamos el elemento 7:</a:t>
            </a:r>
            <a:endParaRPr lang="es-ES_tradnl" sz="1800" smtClean="0"/>
          </a:p>
        </p:txBody>
      </p:sp>
      <p:grpSp>
        <p:nvGrpSpPr>
          <p:cNvPr id="90116" name="Group 4"/>
          <p:cNvGrpSpPr>
            <a:grpSpLocks/>
          </p:cNvGrpSpPr>
          <p:nvPr/>
        </p:nvGrpSpPr>
        <p:grpSpPr bwMode="auto">
          <a:xfrm>
            <a:off x="1416050" y="4292600"/>
            <a:ext cx="4824413" cy="1684338"/>
            <a:chOff x="623" y="2526"/>
            <a:chExt cx="4927" cy="1657"/>
          </a:xfrm>
        </p:grpSpPr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>
              <a:off x="869" y="2622"/>
              <a:ext cx="4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0118" name="Oval 6"/>
            <p:cNvSpPr>
              <a:spLocks noChangeArrowheads="1"/>
            </p:cNvSpPr>
            <p:nvPr/>
          </p:nvSpPr>
          <p:spPr bwMode="auto">
            <a:xfrm>
              <a:off x="1049" y="2526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1</a:t>
              </a:r>
            </a:p>
          </p:txBody>
        </p:sp>
        <p:sp>
          <p:nvSpPr>
            <p:cNvPr id="90119" name="Oval 7"/>
            <p:cNvSpPr>
              <a:spLocks noChangeArrowheads="1"/>
            </p:cNvSpPr>
            <p:nvPr/>
          </p:nvSpPr>
          <p:spPr bwMode="auto">
            <a:xfrm>
              <a:off x="1433" y="2526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3</a:t>
              </a:r>
            </a:p>
          </p:txBody>
        </p:sp>
        <p:sp>
          <p:nvSpPr>
            <p:cNvPr id="90120" name="Oval 8"/>
            <p:cNvSpPr>
              <a:spLocks noChangeArrowheads="1"/>
            </p:cNvSpPr>
            <p:nvPr/>
          </p:nvSpPr>
          <p:spPr bwMode="auto">
            <a:xfrm>
              <a:off x="1817" y="2526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4</a:t>
              </a:r>
            </a:p>
          </p:txBody>
        </p:sp>
        <p:sp>
          <p:nvSpPr>
            <p:cNvPr id="90121" name="Oval 9"/>
            <p:cNvSpPr>
              <a:spLocks noChangeArrowheads="1"/>
            </p:cNvSpPr>
            <p:nvPr/>
          </p:nvSpPr>
          <p:spPr bwMode="auto">
            <a:xfrm>
              <a:off x="2201" y="2526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5</a:t>
              </a:r>
            </a:p>
          </p:txBody>
        </p:sp>
        <p:sp>
          <p:nvSpPr>
            <p:cNvPr id="90122" name="Oval 10"/>
            <p:cNvSpPr>
              <a:spLocks noChangeArrowheads="1"/>
            </p:cNvSpPr>
            <p:nvPr/>
          </p:nvSpPr>
          <p:spPr bwMode="auto">
            <a:xfrm>
              <a:off x="2585" y="2526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7</a:t>
              </a:r>
            </a:p>
          </p:txBody>
        </p:sp>
        <p:sp>
          <p:nvSpPr>
            <p:cNvPr id="90123" name="Oval 11"/>
            <p:cNvSpPr>
              <a:spLocks noChangeArrowheads="1"/>
            </p:cNvSpPr>
            <p:nvPr/>
          </p:nvSpPr>
          <p:spPr bwMode="auto">
            <a:xfrm>
              <a:off x="2969" y="2526"/>
              <a:ext cx="192" cy="19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90124" name="Oval 12"/>
            <p:cNvSpPr>
              <a:spLocks noChangeArrowheads="1"/>
            </p:cNvSpPr>
            <p:nvPr/>
          </p:nvSpPr>
          <p:spPr bwMode="auto">
            <a:xfrm>
              <a:off x="3353" y="2526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9</a:t>
              </a:r>
            </a:p>
          </p:txBody>
        </p:sp>
        <p:sp>
          <p:nvSpPr>
            <p:cNvPr id="90125" name="Oval 13"/>
            <p:cNvSpPr>
              <a:spLocks noChangeArrowheads="1"/>
            </p:cNvSpPr>
            <p:nvPr/>
          </p:nvSpPr>
          <p:spPr bwMode="auto">
            <a:xfrm>
              <a:off x="3737" y="2526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11</a:t>
              </a:r>
            </a:p>
          </p:txBody>
        </p:sp>
        <p:sp>
          <p:nvSpPr>
            <p:cNvPr id="90126" name="Oval 14"/>
            <p:cNvSpPr>
              <a:spLocks noChangeArrowheads="1"/>
            </p:cNvSpPr>
            <p:nvPr/>
          </p:nvSpPr>
          <p:spPr bwMode="auto">
            <a:xfrm>
              <a:off x="4121" y="2526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14</a:t>
              </a:r>
            </a:p>
          </p:txBody>
        </p:sp>
        <p:sp>
          <p:nvSpPr>
            <p:cNvPr id="90127" name="Oval 15"/>
            <p:cNvSpPr>
              <a:spLocks noChangeArrowheads="1"/>
            </p:cNvSpPr>
            <p:nvPr/>
          </p:nvSpPr>
          <p:spPr bwMode="auto">
            <a:xfrm>
              <a:off x="4505" y="2526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16</a:t>
              </a:r>
            </a:p>
          </p:txBody>
        </p:sp>
        <p:sp>
          <p:nvSpPr>
            <p:cNvPr id="90128" name="Oval 16"/>
            <p:cNvSpPr>
              <a:spLocks noChangeArrowheads="1"/>
            </p:cNvSpPr>
            <p:nvPr/>
          </p:nvSpPr>
          <p:spPr bwMode="auto">
            <a:xfrm>
              <a:off x="4889" y="2526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18</a:t>
              </a:r>
            </a:p>
          </p:txBody>
        </p:sp>
        <p:sp>
          <p:nvSpPr>
            <p:cNvPr id="90129" name="Oval 17"/>
            <p:cNvSpPr>
              <a:spLocks noChangeArrowheads="1"/>
            </p:cNvSpPr>
            <p:nvPr/>
          </p:nvSpPr>
          <p:spPr bwMode="auto">
            <a:xfrm>
              <a:off x="5273" y="2526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19</a:t>
              </a:r>
            </a:p>
          </p:txBody>
        </p:sp>
        <p:sp>
          <p:nvSpPr>
            <p:cNvPr id="90130" name="Line 18"/>
            <p:cNvSpPr>
              <a:spLocks noChangeShapeType="1"/>
            </p:cNvSpPr>
            <p:nvPr/>
          </p:nvSpPr>
          <p:spPr bwMode="auto">
            <a:xfrm>
              <a:off x="773" y="3006"/>
              <a:ext cx="4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0131" name="Oval 19"/>
            <p:cNvSpPr>
              <a:spLocks noChangeArrowheads="1"/>
            </p:cNvSpPr>
            <p:nvPr/>
          </p:nvSpPr>
          <p:spPr bwMode="auto">
            <a:xfrm>
              <a:off x="1049" y="291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1</a:t>
              </a:r>
            </a:p>
          </p:txBody>
        </p:sp>
        <p:sp>
          <p:nvSpPr>
            <p:cNvPr id="90132" name="Oval 20"/>
            <p:cNvSpPr>
              <a:spLocks noChangeArrowheads="1"/>
            </p:cNvSpPr>
            <p:nvPr/>
          </p:nvSpPr>
          <p:spPr bwMode="auto">
            <a:xfrm>
              <a:off x="1433" y="2910"/>
              <a:ext cx="192" cy="19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90133" name="Oval 21"/>
            <p:cNvSpPr>
              <a:spLocks noChangeArrowheads="1"/>
            </p:cNvSpPr>
            <p:nvPr/>
          </p:nvSpPr>
          <p:spPr bwMode="auto">
            <a:xfrm>
              <a:off x="1817" y="291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4</a:t>
              </a:r>
            </a:p>
          </p:txBody>
        </p:sp>
        <p:sp>
          <p:nvSpPr>
            <p:cNvPr id="90134" name="Oval 22"/>
            <p:cNvSpPr>
              <a:spLocks noChangeArrowheads="1"/>
            </p:cNvSpPr>
            <p:nvPr/>
          </p:nvSpPr>
          <p:spPr bwMode="auto">
            <a:xfrm>
              <a:off x="2201" y="291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5</a:t>
              </a:r>
            </a:p>
          </p:txBody>
        </p:sp>
        <p:sp>
          <p:nvSpPr>
            <p:cNvPr id="90135" name="Oval 23"/>
            <p:cNvSpPr>
              <a:spLocks noChangeArrowheads="1"/>
            </p:cNvSpPr>
            <p:nvPr/>
          </p:nvSpPr>
          <p:spPr bwMode="auto">
            <a:xfrm>
              <a:off x="2585" y="291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7</a:t>
              </a:r>
            </a:p>
          </p:txBody>
        </p:sp>
        <p:sp>
          <p:nvSpPr>
            <p:cNvPr id="90136" name="Oval 24"/>
            <p:cNvSpPr>
              <a:spLocks noChangeArrowheads="1"/>
            </p:cNvSpPr>
            <p:nvPr/>
          </p:nvSpPr>
          <p:spPr bwMode="auto">
            <a:xfrm>
              <a:off x="2969" y="2910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8</a:t>
              </a:r>
            </a:p>
          </p:txBody>
        </p:sp>
        <p:sp>
          <p:nvSpPr>
            <p:cNvPr id="90137" name="Oval 25"/>
            <p:cNvSpPr>
              <a:spLocks noChangeArrowheads="1"/>
            </p:cNvSpPr>
            <p:nvPr/>
          </p:nvSpPr>
          <p:spPr bwMode="auto">
            <a:xfrm>
              <a:off x="3353" y="2910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9</a:t>
              </a:r>
            </a:p>
          </p:txBody>
        </p:sp>
        <p:sp>
          <p:nvSpPr>
            <p:cNvPr id="90138" name="Oval 26"/>
            <p:cNvSpPr>
              <a:spLocks noChangeArrowheads="1"/>
            </p:cNvSpPr>
            <p:nvPr/>
          </p:nvSpPr>
          <p:spPr bwMode="auto">
            <a:xfrm>
              <a:off x="3737" y="2910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11</a:t>
              </a:r>
            </a:p>
          </p:txBody>
        </p:sp>
        <p:sp>
          <p:nvSpPr>
            <p:cNvPr id="90139" name="Oval 27"/>
            <p:cNvSpPr>
              <a:spLocks noChangeArrowheads="1"/>
            </p:cNvSpPr>
            <p:nvPr/>
          </p:nvSpPr>
          <p:spPr bwMode="auto">
            <a:xfrm>
              <a:off x="4121" y="2910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14</a:t>
              </a:r>
            </a:p>
          </p:txBody>
        </p:sp>
        <p:sp>
          <p:nvSpPr>
            <p:cNvPr id="90140" name="Oval 28"/>
            <p:cNvSpPr>
              <a:spLocks noChangeArrowheads="1"/>
            </p:cNvSpPr>
            <p:nvPr/>
          </p:nvSpPr>
          <p:spPr bwMode="auto">
            <a:xfrm>
              <a:off x="4505" y="2910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16</a:t>
              </a:r>
            </a:p>
          </p:txBody>
        </p:sp>
        <p:sp>
          <p:nvSpPr>
            <p:cNvPr id="90141" name="Oval 29"/>
            <p:cNvSpPr>
              <a:spLocks noChangeArrowheads="1"/>
            </p:cNvSpPr>
            <p:nvPr/>
          </p:nvSpPr>
          <p:spPr bwMode="auto">
            <a:xfrm>
              <a:off x="4889" y="2910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18</a:t>
              </a:r>
            </a:p>
          </p:txBody>
        </p:sp>
        <p:sp>
          <p:nvSpPr>
            <p:cNvPr id="90142" name="Oval 30"/>
            <p:cNvSpPr>
              <a:spLocks noChangeArrowheads="1"/>
            </p:cNvSpPr>
            <p:nvPr/>
          </p:nvSpPr>
          <p:spPr bwMode="auto">
            <a:xfrm>
              <a:off x="5273" y="2910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19</a:t>
              </a:r>
            </a:p>
          </p:txBody>
        </p:sp>
        <p:sp>
          <p:nvSpPr>
            <p:cNvPr id="90143" name="Line 31"/>
            <p:cNvSpPr>
              <a:spLocks noChangeShapeType="1"/>
            </p:cNvSpPr>
            <p:nvPr/>
          </p:nvSpPr>
          <p:spPr bwMode="auto">
            <a:xfrm>
              <a:off x="821" y="3390"/>
              <a:ext cx="4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0144" name="Oval 32"/>
            <p:cNvSpPr>
              <a:spLocks noChangeArrowheads="1"/>
            </p:cNvSpPr>
            <p:nvPr/>
          </p:nvSpPr>
          <p:spPr bwMode="auto">
            <a:xfrm>
              <a:off x="1049" y="3294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1</a:t>
              </a:r>
            </a:p>
          </p:txBody>
        </p:sp>
        <p:sp>
          <p:nvSpPr>
            <p:cNvPr id="90145" name="Oval 33"/>
            <p:cNvSpPr>
              <a:spLocks noChangeArrowheads="1"/>
            </p:cNvSpPr>
            <p:nvPr/>
          </p:nvSpPr>
          <p:spPr bwMode="auto">
            <a:xfrm>
              <a:off x="1433" y="3294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3</a:t>
              </a:r>
            </a:p>
          </p:txBody>
        </p:sp>
        <p:sp>
          <p:nvSpPr>
            <p:cNvPr id="90146" name="Oval 34"/>
            <p:cNvSpPr>
              <a:spLocks noChangeArrowheads="1"/>
            </p:cNvSpPr>
            <p:nvPr/>
          </p:nvSpPr>
          <p:spPr bwMode="auto">
            <a:xfrm>
              <a:off x="1817" y="329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4</a:t>
              </a:r>
            </a:p>
          </p:txBody>
        </p:sp>
        <p:sp>
          <p:nvSpPr>
            <p:cNvPr id="90147" name="Oval 35"/>
            <p:cNvSpPr>
              <a:spLocks noChangeArrowheads="1"/>
            </p:cNvSpPr>
            <p:nvPr/>
          </p:nvSpPr>
          <p:spPr bwMode="auto">
            <a:xfrm>
              <a:off x="2201" y="3294"/>
              <a:ext cx="192" cy="19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90148" name="Oval 36"/>
            <p:cNvSpPr>
              <a:spLocks noChangeArrowheads="1"/>
            </p:cNvSpPr>
            <p:nvPr/>
          </p:nvSpPr>
          <p:spPr bwMode="auto">
            <a:xfrm>
              <a:off x="2585" y="329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7</a:t>
              </a:r>
            </a:p>
          </p:txBody>
        </p:sp>
        <p:sp>
          <p:nvSpPr>
            <p:cNvPr id="90149" name="Oval 37"/>
            <p:cNvSpPr>
              <a:spLocks noChangeArrowheads="1"/>
            </p:cNvSpPr>
            <p:nvPr/>
          </p:nvSpPr>
          <p:spPr bwMode="auto">
            <a:xfrm>
              <a:off x="2969" y="3294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8</a:t>
              </a:r>
            </a:p>
          </p:txBody>
        </p:sp>
        <p:sp>
          <p:nvSpPr>
            <p:cNvPr id="90150" name="Oval 38"/>
            <p:cNvSpPr>
              <a:spLocks noChangeArrowheads="1"/>
            </p:cNvSpPr>
            <p:nvPr/>
          </p:nvSpPr>
          <p:spPr bwMode="auto">
            <a:xfrm>
              <a:off x="3353" y="3294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9</a:t>
              </a:r>
            </a:p>
          </p:txBody>
        </p:sp>
        <p:sp>
          <p:nvSpPr>
            <p:cNvPr id="90151" name="Oval 39"/>
            <p:cNvSpPr>
              <a:spLocks noChangeArrowheads="1"/>
            </p:cNvSpPr>
            <p:nvPr/>
          </p:nvSpPr>
          <p:spPr bwMode="auto">
            <a:xfrm>
              <a:off x="3737" y="3294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11</a:t>
              </a:r>
            </a:p>
          </p:txBody>
        </p:sp>
        <p:sp>
          <p:nvSpPr>
            <p:cNvPr id="90152" name="Oval 40"/>
            <p:cNvSpPr>
              <a:spLocks noChangeArrowheads="1"/>
            </p:cNvSpPr>
            <p:nvPr/>
          </p:nvSpPr>
          <p:spPr bwMode="auto">
            <a:xfrm>
              <a:off x="4121" y="3294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14</a:t>
              </a:r>
            </a:p>
          </p:txBody>
        </p:sp>
        <p:sp>
          <p:nvSpPr>
            <p:cNvPr id="90153" name="Oval 41"/>
            <p:cNvSpPr>
              <a:spLocks noChangeArrowheads="1"/>
            </p:cNvSpPr>
            <p:nvPr/>
          </p:nvSpPr>
          <p:spPr bwMode="auto">
            <a:xfrm>
              <a:off x="4505" y="3294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16</a:t>
              </a:r>
            </a:p>
          </p:txBody>
        </p:sp>
        <p:sp>
          <p:nvSpPr>
            <p:cNvPr id="90154" name="Oval 42"/>
            <p:cNvSpPr>
              <a:spLocks noChangeArrowheads="1"/>
            </p:cNvSpPr>
            <p:nvPr/>
          </p:nvSpPr>
          <p:spPr bwMode="auto">
            <a:xfrm>
              <a:off x="4889" y="3294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18</a:t>
              </a:r>
            </a:p>
          </p:txBody>
        </p:sp>
        <p:sp>
          <p:nvSpPr>
            <p:cNvPr id="90155" name="Oval 43"/>
            <p:cNvSpPr>
              <a:spLocks noChangeArrowheads="1"/>
            </p:cNvSpPr>
            <p:nvPr/>
          </p:nvSpPr>
          <p:spPr bwMode="auto">
            <a:xfrm>
              <a:off x="5273" y="3294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19</a:t>
              </a:r>
            </a:p>
          </p:txBody>
        </p:sp>
        <p:sp>
          <p:nvSpPr>
            <p:cNvPr id="90156" name="Line 44"/>
            <p:cNvSpPr>
              <a:spLocks noChangeShapeType="1"/>
            </p:cNvSpPr>
            <p:nvPr/>
          </p:nvSpPr>
          <p:spPr bwMode="auto">
            <a:xfrm>
              <a:off x="869" y="3774"/>
              <a:ext cx="4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0157" name="Oval 45"/>
            <p:cNvSpPr>
              <a:spLocks noChangeArrowheads="1"/>
            </p:cNvSpPr>
            <p:nvPr/>
          </p:nvSpPr>
          <p:spPr bwMode="auto">
            <a:xfrm>
              <a:off x="1049" y="3678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1</a:t>
              </a:r>
            </a:p>
          </p:txBody>
        </p:sp>
        <p:sp>
          <p:nvSpPr>
            <p:cNvPr id="90158" name="Oval 46"/>
            <p:cNvSpPr>
              <a:spLocks noChangeArrowheads="1"/>
            </p:cNvSpPr>
            <p:nvPr/>
          </p:nvSpPr>
          <p:spPr bwMode="auto">
            <a:xfrm>
              <a:off x="1433" y="3678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3</a:t>
              </a:r>
            </a:p>
          </p:txBody>
        </p:sp>
        <p:sp>
          <p:nvSpPr>
            <p:cNvPr id="90159" name="Oval 47"/>
            <p:cNvSpPr>
              <a:spLocks noChangeArrowheads="1"/>
            </p:cNvSpPr>
            <p:nvPr/>
          </p:nvSpPr>
          <p:spPr bwMode="auto">
            <a:xfrm>
              <a:off x="1791" y="3678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4</a:t>
              </a:r>
            </a:p>
          </p:txBody>
        </p:sp>
        <p:sp>
          <p:nvSpPr>
            <p:cNvPr id="90160" name="Oval 48"/>
            <p:cNvSpPr>
              <a:spLocks noChangeArrowheads="1"/>
            </p:cNvSpPr>
            <p:nvPr/>
          </p:nvSpPr>
          <p:spPr bwMode="auto">
            <a:xfrm>
              <a:off x="2201" y="3678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5</a:t>
              </a:r>
            </a:p>
          </p:txBody>
        </p:sp>
        <p:sp>
          <p:nvSpPr>
            <p:cNvPr id="90161" name="Oval 49"/>
            <p:cNvSpPr>
              <a:spLocks noChangeArrowheads="1"/>
            </p:cNvSpPr>
            <p:nvPr/>
          </p:nvSpPr>
          <p:spPr bwMode="auto">
            <a:xfrm>
              <a:off x="2585" y="3678"/>
              <a:ext cx="192" cy="19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90162" name="Oval 50"/>
            <p:cNvSpPr>
              <a:spLocks noChangeArrowheads="1"/>
            </p:cNvSpPr>
            <p:nvPr/>
          </p:nvSpPr>
          <p:spPr bwMode="auto">
            <a:xfrm>
              <a:off x="2969" y="3678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8</a:t>
              </a:r>
            </a:p>
          </p:txBody>
        </p:sp>
        <p:sp>
          <p:nvSpPr>
            <p:cNvPr id="90163" name="Oval 51"/>
            <p:cNvSpPr>
              <a:spLocks noChangeArrowheads="1"/>
            </p:cNvSpPr>
            <p:nvPr/>
          </p:nvSpPr>
          <p:spPr bwMode="auto">
            <a:xfrm>
              <a:off x="3353" y="3678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9</a:t>
              </a:r>
            </a:p>
          </p:txBody>
        </p:sp>
        <p:sp>
          <p:nvSpPr>
            <p:cNvPr id="90164" name="Oval 52"/>
            <p:cNvSpPr>
              <a:spLocks noChangeArrowheads="1"/>
            </p:cNvSpPr>
            <p:nvPr/>
          </p:nvSpPr>
          <p:spPr bwMode="auto">
            <a:xfrm>
              <a:off x="3737" y="3678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11</a:t>
              </a:r>
            </a:p>
          </p:txBody>
        </p:sp>
        <p:sp>
          <p:nvSpPr>
            <p:cNvPr id="90165" name="Oval 53"/>
            <p:cNvSpPr>
              <a:spLocks noChangeArrowheads="1"/>
            </p:cNvSpPr>
            <p:nvPr/>
          </p:nvSpPr>
          <p:spPr bwMode="auto">
            <a:xfrm>
              <a:off x="4121" y="3678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14</a:t>
              </a:r>
            </a:p>
          </p:txBody>
        </p:sp>
        <p:sp>
          <p:nvSpPr>
            <p:cNvPr id="90166" name="Oval 54"/>
            <p:cNvSpPr>
              <a:spLocks noChangeArrowheads="1"/>
            </p:cNvSpPr>
            <p:nvPr/>
          </p:nvSpPr>
          <p:spPr bwMode="auto">
            <a:xfrm>
              <a:off x="4505" y="3678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16</a:t>
              </a:r>
            </a:p>
          </p:txBody>
        </p:sp>
        <p:sp>
          <p:nvSpPr>
            <p:cNvPr id="90167" name="Oval 55"/>
            <p:cNvSpPr>
              <a:spLocks noChangeArrowheads="1"/>
            </p:cNvSpPr>
            <p:nvPr/>
          </p:nvSpPr>
          <p:spPr bwMode="auto">
            <a:xfrm>
              <a:off x="4889" y="3678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18</a:t>
              </a:r>
            </a:p>
          </p:txBody>
        </p:sp>
        <p:sp>
          <p:nvSpPr>
            <p:cNvPr id="90168" name="Oval 56"/>
            <p:cNvSpPr>
              <a:spLocks noChangeArrowheads="1"/>
            </p:cNvSpPr>
            <p:nvPr/>
          </p:nvSpPr>
          <p:spPr bwMode="auto">
            <a:xfrm>
              <a:off x="5273" y="3678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19</a:t>
              </a:r>
            </a:p>
          </p:txBody>
        </p:sp>
        <p:sp>
          <p:nvSpPr>
            <p:cNvPr id="90169" name="Oval 57"/>
            <p:cNvSpPr>
              <a:spLocks noChangeArrowheads="1"/>
            </p:cNvSpPr>
            <p:nvPr/>
          </p:nvSpPr>
          <p:spPr bwMode="auto">
            <a:xfrm>
              <a:off x="677" y="2526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0</a:t>
              </a:r>
            </a:p>
          </p:txBody>
        </p:sp>
        <p:sp>
          <p:nvSpPr>
            <p:cNvPr id="90170" name="Oval 58"/>
            <p:cNvSpPr>
              <a:spLocks noChangeArrowheads="1"/>
            </p:cNvSpPr>
            <p:nvPr/>
          </p:nvSpPr>
          <p:spPr bwMode="auto">
            <a:xfrm>
              <a:off x="677" y="291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0</a:t>
              </a:r>
            </a:p>
          </p:txBody>
        </p:sp>
        <p:sp>
          <p:nvSpPr>
            <p:cNvPr id="90171" name="Oval 59"/>
            <p:cNvSpPr>
              <a:spLocks noChangeArrowheads="1"/>
            </p:cNvSpPr>
            <p:nvPr/>
          </p:nvSpPr>
          <p:spPr bwMode="auto">
            <a:xfrm>
              <a:off x="677" y="3294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0</a:t>
              </a:r>
            </a:p>
          </p:txBody>
        </p:sp>
        <p:sp>
          <p:nvSpPr>
            <p:cNvPr id="90172" name="Oval 60"/>
            <p:cNvSpPr>
              <a:spLocks noChangeArrowheads="1"/>
            </p:cNvSpPr>
            <p:nvPr/>
          </p:nvSpPr>
          <p:spPr bwMode="auto">
            <a:xfrm>
              <a:off x="683" y="3678"/>
              <a:ext cx="192" cy="1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400"/>
                <a:t>0</a:t>
              </a:r>
            </a:p>
          </p:txBody>
        </p:sp>
        <p:sp>
          <p:nvSpPr>
            <p:cNvPr id="90173" name="Text Box 61"/>
            <p:cNvSpPr txBox="1">
              <a:spLocks noChangeArrowheads="1"/>
            </p:cNvSpPr>
            <p:nvPr/>
          </p:nvSpPr>
          <p:spPr bwMode="auto">
            <a:xfrm>
              <a:off x="2858" y="2679"/>
              <a:ext cx="407" cy="3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s-ES_tradnl" sz="1600" b="1" i="1"/>
                <a:t>m</a:t>
              </a:r>
            </a:p>
          </p:txBody>
        </p:sp>
        <p:sp>
          <p:nvSpPr>
            <p:cNvPr id="90174" name="Text Box 62"/>
            <p:cNvSpPr txBox="1">
              <a:spLocks noChangeArrowheads="1"/>
            </p:cNvSpPr>
            <p:nvPr/>
          </p:nvSpPr>
          <p:spPr bwMode="auto">
            <a:xfrm>
              <a:off x="623" y="2679"/>
              <a:ext cx="259" cy="3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s-ES_tradnl" sz="1600" b="1" i="1"/>
                <a:t>l</a:t>
              </a:r>
            </a:p>
          </p:txBody>
        </p:sp>
        <p:sp>
          <p:nvSpPr>
            <p:cNvPr id="90175" name="Text Box 63"/>
            <p:cNvSpPr txBox="1">
              <a:spLocks noChangeArrowheads="1"/>
            </p:cNvSpPr>
            <p:nvPr/>
          </p:nvSpPr>
          <p:spPr bwMode="auto">
            <a:xfrm>
              <a:off x="5214" y="2679"/>
              <a:ext cx="336" cy="3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s-ES_tradnl" sz="1600" b="1" i="1"/>
                <a:t>h</a:t>
              </a:r>
            </a:p>
          </p:txBody>
        </p:sp>
        <p:sp>
          <p:nvSpPr>
            <p:cNvPr id="90176" name="Text Box 64"/>
            <p:cNvSpPr txBox="1">
              <a:spLocks noChangeArrowheads="1"/>
            </p:cNvSpPr>
            <p:nvPr/>
          </p:nvSpPr>
          <p:spPr bwMode="auto">
            <a:xfrm>
              <a:off x="1322" y="3069"/>
              <a:ext cx="407" cy="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s-ES_tradnl" sz="1600" b="1" i="1"/>
                <a:t>m</a:t>
              </a:r>
            </a:p>
          </p:txBody>
        </p:sp>
        <p:sp>
          <p:nvSpPr>
            <p:cNvPr id="90177" name="Text Box 65"/>
            <p:cNvSpPr txBox="1">
              <a:spLocks noChangeArrowheads="1"/>
            </p:cNvSpPr>
            <p:nvPr/>
          </p:nvSpPr>
          <p:spPr bwMode="auto">
            <a:xfrm>
              <a:off x="623" y="3073"/>
              <a:ext cx="259" cy="3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s-ES_tradnl" sz="1600" b="1" i="1"/>
                <a:t>l</a:t>
              </a:r>
            </a:p>
          </p:txBody>
        </p:sp>
        <p:sp>
          <p:nvSpPr>
            <p:cNvPr id="90178" name="Text Box 66"/>
            <p:cNvSpPr txBox="1">
              <a:spLocks noChangeArrowheads="1"/>
            </p:cNvSpPr>
            <p:nvPr/>
          </p:nvSpPr>
          <p:spPr bwMode="auto">
            <a:xfrm>
              <a:off x="2513" y="3069"/>
              <a:ext cx="336" cy="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s-ES_tradnl" sz="1600" b="1" i="1"/>
                <a:t>h</a:t>
              </a:r>
            </a:p>
          </p:txBody>
        </p:sp>
        <p:sp>
          <p:nvSpPr>
            <p:cNvPr id="90179" name="Text Box 67"/>
            <p:cNvSpPr txBox="1">
              <a:spLocks noChangeArrowheads="1"/>
            </p:cNvSpPr>
            <p:nvPr/>
          </p:nvSpPr>
          <p:spPr bwMode="auto">
            <a:xfrm>
              <a:off x="2100" y="3458"/>
              <a:ext cx="407" cy="3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s-ES_tradnl" sz="1600" b="1" i="1"/>
                <a:t>m</a:t>
              </a:r>
            </a:p>
          </p:txBody>
        </p:sp>
        <p:sp>
          <p:nvSpPr>
            <p:cNvPr id="90180" name="Text Box 68"/>
            <p:cNvSpPr txBox="1">
              <a:spLocks noChangeArrowheads="1"/>
            </p:cNvSpPr>
            <p:nvPr/>
          </p:nvSpPr>
          <p:spPr bwMode="auto">
            <a:xfrm>
              <a:off x="1776" y="3461"/>
              <a:ext cx="259" cy="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s-ES_tradnl" sz="1600" b="1" i="1"/>
                <a:t>l</a:t>
              </a:r>
            </a:p>
          </p:txBody>
        </p:sp>
        <p:sp>
          <p:nvSpPr>
            <p:cNvPr id="90181" name="Text Box 69"/>
            <p:cNvSpPr txBox="1">
              <a:spLocks noChangeArrowheads="1"/>
            </p:cNvSpPr>
            <p:nvPr/>
          </p:nvSpPr>
          <p:spPr bwMode="auto">
            <a:xfrm>
              <a:off x="2572" y="3461"/>
              <a:ext cx="217" cy="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s-ES_tradnl" sz="1600" b="1" i="1"/>
                <a:t>h</a:t>
              </a:r>
            </a:p>
          </p:txBody>
        </p:sp>
        <p:sp>
          <p:nvSpPr>
            <p:cNvPr id="90182" name="Text Box 70"/>
            <p:cNvSpPr txBox="1">
              <a:spLocks noChangeArrowheads="1"/>
            </p:cNvSpPr>
            <p:nvPr/>
          </p:nvSpPr>
          <p:spPr bwMode="auto">
            <a:xfrm>
              <a:off x="2213" y="3852"/>
              <a:ext cx="925" cy="3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s-ES_tradnl" sz="1600" b="1" i="1"/>
                <a:t>l</a:t>
              </a:r>
              <a:r>
                <a:rPr lang="es-ES_tradnl" sz="1600">
                  <a:latin typeface="Symbol" pitchFamily="18" charset="2"/>
                </a:rPr>
                <a:t>=</a:t>
              </a:r>
              <a:r>
                <a:rPr lang="es-ES_tradnl" sz="1600" b="1" i="1"/>
                <a:t>m </a:t>
              </a:r>
              <a:r>
                <a:rPr lang="es-ES_tradnl" sz="1600">
                  <a:latin typeface="Symbol" pitchFamily="18" charset="2"/>
                </a:rPr>
                <a:t>=</a:t>
              </a:r>
              <a:r>
                <a:rPr lang="es-ES_tradnl" sz="1600" b="1" i="1"/>
                <a:t>h</a:t>
              </a:r>
            </a:p>
          </p:txBody>
        </p:sp>
      </p:grpSp>
      <p:sp>
        <p:nvSpPr>
          <p:cNvPr id="90183" name="Text Box 71"/>
          <p:cNvSpPr txBox="1">
            <a:spLocks noChangeArrowheads="1"/>
          </p:cNvSpPr>
          <p:nvPr/>
        </p:nvSpPr>
        <p:spPr bwMode="auto">
          <a:xfrm>
            <a:off x="6443663" y="4437063"/>
            <a:ext cx="2746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>
                <a:solidFill>
                  <a:schemeClr val="accent2"/>
                </a:solidFill>
              </a:rPr>
              <a:t>O(1.000.000)</a:t>
            </a:r>
          </a:p>
          <a:p>
            <a:r>
              <a:rPr lang="es-ES_tradnl">
                <a:solidFill>
                  <a:schemeClr val="accent2"/>
                </a:solidFill>
              </a:rPr>
              <a:t>Vs. O(log(1.000.000))</a:t>
            </a:r>
          </a:p>
          <a:p>
            <a:endParaRPr lang="es-ES_tradnl">
              <a:solidFill>
                <a:schemeClr val="accent2"/>
              </a:solidFill>
            </a:endParaRPr>
          </a:p>
          <a:p>
            <a:r>
              <a:rPr lang="es-ES_tradnl">
                <a:solidFill>
                  <a:schemeClr val="accent2"/>
                </a:solidFill>
              </a:rPr>
              <a:t>log(30000)=20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2713</TotalTime>
  <Words>2670</Words>
  <Application>Microsoft Office PowerPoint</Application>
  <PresentationFormat>Presentación en pantalla (4:3)</PresentationFormat>
  <Paragraphs>1066</Paragraphs>
  <Slides>46</Slides>
  <Notes>46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48" baseType="lpstr">
      <vt:lpstr>Aspecto</vt:lpstr>
      <vt:lpstr>Clip</vt:lpstr>
      <vt:lpstr>Análisis de algoritmos - Hashing</vt:lpstr>
      <vt:lpstr>Objetivos</vt:lpstr>
      <vt:lpstr>Diccionario</vt:lpstr>
      <vt:lpstr>Imaginemos...</vt:lpstr>
      <vt:lpstr>Lo normal</vt:lpstr>
      <vt:lpstr>Las tablas de símbolos &amp; TDA</vt:lpstr>
      <vt:lpstr>La tabla de símbolos como TDA</vt:lpstr>
      <vt:lpstr>¿Cómo representamos la tabla Hash para que la búsqueda sea óptima?</vt:lpstr>
      <vt:lpstr>¿Como representamos la tabla Hash?</vt:lpstr>
      <vt:lpstr>Diapositiva 10</vt:lpstr>
      <vt:lpstr>Estructuras No Lineales</vt:lpstr>
      <vt:lpstr>Pero...</vt:lpstr>
      <vt:lpstr>Direccionamiento Abierto</vt:lpstr>
      <vt:lpstr>¿Como insertamos en la tabla?</vt:lpstr>
      <vt:lpstr>¿Como borramos de la tabla?</vt:lpstr>
      <vt:lpstr>Y cuando ocurre la sobrecarga en la inserción?!...</vt:lpstr>
      <vt:lpstr>Inserción en la tabla: sondeo lineal</vt:lpstr>
      <vt:lpstr>Inserción en la tabla:</vt:lpstr>
      <vt:lpstr>Inserción en la tabla:</vt:lpstr>
      <vt:lpstr>¿Cómo implementar una tabla hash?</vt:lpstr>
      <vt:lpstr>¿Como implementar una tabla hash?</vt:lpstr>
      <vt:lpstr>¿Como implementar una tabla hash?</vt:lpstr>
      <vt:lpstr>¿Como implementar una tabla hash?</vt:lpstr>
      <vt:lpstr>¿Como implementar una tabla hash?</vt:lpstr>
      <vt:lpstr>Hacemos las cuentas</vt:lpstr>
      <vt:lpstr>El “Balance”</vt:lpstr>
      <vt:lpstr>Las funciones Hash</vt:lpstr>
      <vt:lpstr>value = (s[i] + 31*value) % 101;</vt:lpstr>
      <vt:lpstr>Diapositiva 29</vt:lpstr>
      <vt:lpstr>Función Hash</vt:lpstr>
      <vt:lpstr>Las funciones Hash</vt:lpstr>
      <vt:lpstr>Las funciones Hash</vt:lpstr>
      <vt:lpstr>Las funciones Hash</vt:lpstr>
      <vt:lpstr>Cuestiones prácticas</vt:lpstr>
      <vt:lpstr>Recordemos</vt:lpstr>
      <vt:lpstr>Inserción en la tabla:</vt:lpstr>
      <vt:lpstr>El problema de las agrupaciones</vt:lpstr>
      <vt:lpstr>Volvamos al problema de la sobrecarga</vt:lpstr>
      <vt:lpstr>Listas Hash</vt:lpstr>
      <vt:lpstr>Listas Hash</vt:lpstr>
      <vt:lpstr>Listas Hash</vt:lpstr>
      <vt:lpstr>Listas Hash</vt:lpstr>
      <vt:lpstr>Listas Hash</vt:lpstr>
      <vt:lpstr>Listas Hash</vt:lpstr>
      <vt:lpstr>Comparación entre las tablas Hash y las listas Hash</vt:lpstr>
      <vt:lpstr>Conclusiones</vt:lpstr>
    </vt:vector>
  </TitlesOfParts>
  <Company>CVC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2: Abstracción de Datos</dc:title>
  <dc:creator>CVC115</dc:creator>
  <cp:lastModifiedBy>Petia</cp:lastModifiedBy>
  <cp:revision>150</cp:revision>
  <dcterms:created xsi:type="dcterms:W3CDTF">2005-02-06T13:04:10Z</dcterms:created>
  <dcterms:modified xsi:type="dcterms:W3CDTF">2012-05-03T00:49:39Z</dcterms:modified>
</cp:coreProperties>
</file>