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B0AF61-7BC6-4AC8-AE1E-633D3D26F43F}">
  <a:tblStyle styleId="{7EB0AF61-7BC6-4AC8-AE1E-633D3D26F43F}"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5a6418712_1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5a641871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5a6418712_1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5a641871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5a5346785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5a534678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5a5346785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5a534678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5a534678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5a534678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5a5346785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5a534678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5a5346785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5a53467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5a5346785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5a534678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5a6418712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5a641871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5a6418712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5a641871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5a6418712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5a641871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5a6418712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5a641871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5a6418712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5a641871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8.jpg"/><Relationship Id="rId5" Type="http://schemas.openxmlformats.org/officeDocument/2006/relationships/image" Target="../media/image14.jpg"/><Relationship Id="rId6"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g"/><Relationship Id="rId4" Type="http://schemas.openxmlformats.org/officeDocument/2006/relationships/image" Target="../media/image11.jpg"/><Relationship Id="rId5" Type="http://schemas.openxmlformats.org/officeDocument/2006/relationships/image" Target="../media/image9.jpg"/><Relationship Id="rId6" Type="http://schemas.openxmlformats.org/officeDocument/2006/relationships/image" Target="../media/image15.jpg"/><Relationship Id="rId7"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844464" y="1596789"/>
            <a:ext cx="10363200" cy="57384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Verdana"/>
              <a:buNone/>
            </a:pPr>
            <a:r>
              <a:rPr b="1" lang="en-GB" sz="3200">
                <a:latin typeface="Verdana"/>
                <a:ea typeface="Verdana"/>
                <a:cs typeface="Verdana"/>
                <a:sym typeface="Verdana"/>
              </a:rPr>
              <a:t>FitLink</a:t>
            </a:r>
            <a:endParaRPr b="1" sz="3200">
              <a:latin typeface="Verdana"/>
              <a:ea typeface="Verdana"/>
              <a:cs typeface="Verdana"/>
              <a:sym typeface="Verdana"/>
            </a:endParaRPr>
          </a:p>
        </p:txBody>
      </p:sp>
      <p:sp>
        <p:nvSpPr>
          <p:cNvPr id="85" name="Google Shape;85;p13"/>
          <p:cNvSpPr txBox="1"/>
          <p:nvPr>
            <p:ph idx="1" type="subTitle"/>
          </p:nvPr>
        </p:nvSpPr>
        <p:spPr>
          <a:xfrm>
            <a:off x="790469" y="2721956"/>
            <a:ext cx="3970594" cy="5521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GB"/>
              <a:t>Batch Number:</a:t>
            </a:r>
            <a:endParaRPr/>
          </a:p>
          <a:p>
            <a:pPr indent="0" lvl="0" marL="0" rtl="0" algn="l">
              <a:lnSpc>
                <a:spcPct val="90000"/>
              </a:lnSpc>
              <a:spcBef>
                <a:spcPts val="1000"/>
              </a:spcBef>
              <a:spcAft>
                <a:spcPts val="0"/>
              </a:spcAft>
              <a:buClr>
                <a:schemeClr val="dk1"/>
              </a:buClr>
              <a:buSzPts val="2400"/>
              <a:buNone/>
            </a:pPr>
            <a:r>
              <a:t/>
            </a:r>
            <a:endParaRPr/>
          </a:p>
        </p:txBody>
      </p:sp>
      <p:graphicFrame>
        <p:nvGraphicFramePr>
          <p:cNvPr id="86" name="Google Shape;86;p13"/>
          <p:cNvGraphicFramePr/>
          <p:nvPr/>
        </p:nvGraphicFramePr>
        <p:xfrm>
          <a:off x="630904" y="3274141"/>
          <a:ext cx="3000000" cy="3000000"/>
        </p:xfrm>
        <a:graphic>
          <a:graphicData uri="http://schemas.openxmlformats.org/drawingml/2006/table">
            <a:tbl>
              <a:tblPr bandRow="1" firstRow="1">
                <a:noFill/>
                <a:tableStyleId>{7EB0AF61-7BC6-4AC8-AE1E-633D3D26F43F}</a:tableStyleId>
              </a:tblPr>
              <a:tblGrid>
                <a:gridCol w="2085000"/>
                <a:gridCol w="3333675"/>
              </a:tblGrid>
              <a:tr h="370850">
                <a:tc>
                  <a:txBody>
                    <a:bodyPr/>
                    <a:lstStyle/>
                    <a:p>
                      <a:pPr indent="0" lvl="0" marL="0" marR="0" rtl="0" algn="ctr">
                        <a:spcBef>
                          <a:spcPts val="0"/>
                        </a:spcBef>
                        <a:spcAft>
                          <a:spcPts val="0"/>
                        </a:spcAft>
                        <a:buNone/>
                      </a:pPr>
                      <a:r>
                        <a:rPr b="1" lang="en-GB" sz="2400" u="none" cap="none" strike="noStrike">
                          <a:solidFill>
                            <a:schemeClr val="dk1"/>
                          </a:solidFill>
                        </a:rPr>
                        <a:t>Roll Number</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GB" sz="2400" u="none" cap="none" strike="noStrike">
                          <a:solidFill>
                            <a:schemeClr val="dk1"/>
                          </a:solidFill>
                        </a:rPr>
                        <a:t>Student Name</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20201CIT0021</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Mohammed Raihaan Hussain</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ctr">
                        <a:spcBef>
                          <a:spcPts val="0"/>
                        </a:spcBef>
                        <a:spcAft>
                          <a:spcPts val="0"/>
                        </a:spcAft>
                        <a:buClr>
                          <a:schemeClr val="dk1"/>
                        </a:buClr>
                        <a:buFont typeface="Arial"/>
                        <a:buNone/>
                      </a:pPr>
                      <a:r>
                        <a:rPr lang="en-GB" sz="1800"/>
                        <a:t>20201CIT0045</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Abhinay Kumar</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ctr">
                        <a:spcBef>
                          <a:spcPts val="0"/>
                        </a:spcBef>
                        <a:spcAft>
                          <a:spcPts val="0"/>
                        </a:spcAft>
                        <a:buClr>
                          <a:schemeClr val="dk1"/>
                        </a:buClr>
                        <a:buFont typeface="Arial"/>
                        <a:buNone/>
                      </a:pPr>
                      <a:r>
                        <a:rPr lang="en-GB" sz="1800"/>
                        <a:t>20201CIT0133</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Shaikh Hannan</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ctr">
                        <a:spcBef>
                          <a:spcPts val="0"/>
                        </a:spcBef>
                        <a:spcAft>
                          <a:spcPts val="0"/>
                        </a:spcAft>
                        <a:buClr>
                          <a:schemeClr val="dk1"/>
                        </a:buClr>
                        <a:buFont typeface="Arial"/>
                        <a:buNone/>
                      </a:pPr>
                      <a:r>
                        <a:rPr lang="en-GB" sz="1800"/>
                        <a:t>20201CIT0018</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Kaparthi Baji</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ctr">
                        <a:spcBef>
                          <a:spcPts val="0"/>
                        </a:spcBef>
                        <a:spcAft>
                          <a:spcPts val="0"/>
                        </a:spcAft>
                        <a:buClr>
                          <a:schemeClr val="dk1"/>
                        </a:buClr>
                        <a:buFont typeface="Arial"/>
                        <a:buNone/>
                      </a:pPr>
                      <a:r>
                        <a:rPr lang="en-GB" sz="1800"/>
                        <a:t>20201CIT0031</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Mohammed Farhan</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87" name="Google Shape;87;p13"/>
          <p:cNvSpPr txBox="1"/>
          <p:nvPr/>
        </p:nvSpPr>
        <p:spPr>
          <a:xfrm>
            <a:off x="6454795" y="3274140"/>
            <a:ext cx="5514292" cy="243348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2000"/>
              <a:buFont typeface="Arial"/>
              <a:buNone/>
            </a:pPr>
            <a:r>
              <a:rPr b="1" i="0" lang="en-GB" sz="2000" u="none" cap="none" strike="noStrike">
                <a:solidFill>
                  <a:schemeClr val="dk1"/>
                </a:solidFill>
                <a:latin typeface="Verdana"/>
                <a:ea typeface="Verdana"/>
                <a:cs typeface="Verdana"/>
                <a:sym typeface="Verdana"/>
              </a:rPr>
              <a:t>Under the Supervision of,</a:t>
            </a:r>
            <a:endParaRPr/>
          </a:p>
          <a:p>
            <a:pPr indent="0" lvl="0" marL="0" marR="0" rtl="0" algn="ctr">
              <a:spcBef>
                <a:spcPts val="400"/>
              </a:spcBef>
              <a:spcAft>
                <a:spcPts val="0"/>
              </a:spcAft>
              <a:buClr>
                <a:srgbClr val="323F4F"/>
              </a:buClr>
              <a:buSzPts val="2000"/>
              <a:buFont typeface="Arial"/>
              <a:buNone/>
            </a:pPr>
            <a:r>
              <a:t/>
            </a:r>
            <a:endParaRPr b="1" i="0" sz="2000" u="none" cap="none" strike="noStrike">
              <a:solidFill>
                <a:schemeClr val="dk1"/>
              </a:solidFill>
              <a:latin typeface="Verdana"/>
              <a:ea typeface="Verdana"/>
              <a:cs typeface="Verdana"/>
              <a:sym typeface="Verdana"/>
            </a:endParaRPr>
          </a:p>
          <a:p>
            <a:pPr indent="0" lvl="0" marL="0" marR="0" rtl="0" algn="l">
              <a:spcBef>
                <a:spcPts val="340"/>
              </a:spcBef>
              <a:spcAft>
                <a:spcPts val="0"/>
              </a:spcAft>
              <a:buClr>
                <a:schemeClr val="dk1"/>
              </a:buClr>
              <a:buSzPts val="1700"/>
              <a:buFont typeface="Arial"/>
              <a:buNone/>
            </a:pPr>
            <a:r>
              <a:rPr b="1" i="0" lang="en-GB" sz="1700" u="none" cap="none" strike="noStrike">
                <a:solidFill>
                  <a:schemeClr val="dk1"/>
                </a:solidFill>
                <a:latin typeface="Verdana"/>
                <a:ea typeface="Verdana"/>
                <a:cs typeface="Verdana"/>
                <a:sym typeface="Verdana"/>
              </a:rPr>
              <a:t>Dr. </a:t>
            </a:r>
            <a:r>
              <a:rPr b="1" lang="en-GB" sz="1700">
                <a:solidFill>
                  <a:schemeClr val="dk1"/>
                </a:solidFill>
                <a:latin typeface="Verdana"/>
                <a:ea typeface="Verdana"/>
                <a:cs typeface="Verdana"/>
                <a:sym typeface="Verdana"/>
              </a:rPr>
              <a:t>Mohana S D</a:t>
            </a:r>
            <a:endParaRPr/>
          </a:p>
          <a:p>
            <a:pPr indent="0" lvl="0" marL="0" marR="0" rtl="0" algn="l">
              <a:spcBef>
                <a:spcPts val="340"/>
              </a:spcBef>
              <a:spcAft>
                <a:spcPts val="0"/>
              </a:spcAft>
              <a:buClr>
                <a:schemeClr val="dk1"/>
              </a:buClr>
              <a:buSzPts val="1700"/>
              <a:buFont typeface="Arial"/>
              <a:buNone/>
            </a:pPr>
            <a:r>
              <a:rPr b="1" i="0" lang="en-GB" sz="1700" u="none" cap="none" strike="noStrike">
                <a:solidFill>
                  <a:schemeClr val="dk1"/>
                </a:solidFill>
                <a:latin typeface="Verdana"/>
                <a:ea typeface="Verdana"/>
                <a:cs typeface="Verdana"/>
                <a:sym typeface="Verdana"/>
              </a:rPr>
              <a:t>Assistant Professor</a:t>
            </a:r>
            <a:endParaRPr/>
          </a:p>
          <a:p>
            <a:pPr indent="0" lvl="0" marL="0" marR="0" rtl="0" algn="l">
              <a:spcBef>
                <a:spcPts val="340"/>
              </a:spcBef>
              <a:spcAft>
                <a:spcPts val="0"/>
              </a:spcAft>
              <a:buClr>
                <a:schemeClr val="dk1"/>
              </a:buClr>
              <a:buSzPts val="1700"/>
              <a:buFont typeface="Arial"/>
              <a:buNone/>
            </a:pPr>
            <a:r>
              <a:rPr b="1" i="0" lang="en-GB" sz="1700" u="none" cap="none" strike="noStrike">
                <a:solidFill>
                  <a:schemeClr val="dk1"/>
                </a:solidFill>
                <a:latin typeface="Verdana"/>
                <a:ea typeface="Verdana"/>
                <a:cs typeface="Verdana"/>
                <a:sym typeface="Verdana"/>
              </a:rPr>
              <a:t>School of Computer Science Engineering Presidency University</a:t>
            </a:r>
            <a:endParaRPr/>
          </a:p>
          <a:p>
            <a:pPr indent="0" lvl="0" marL="0" marR="0" rtl="0" algn="l">
              <a:spcBef>
                <a:spcPts val="400"/>
              </a:spcBef>
              <a:spcAft>
                <a:spcPts val="0"/>
              </a:spcAft>
              <a:buClr>
                <a:srgbClr val="323F4F"/>
              </a:buClr>
              <a:buSzPts val="2000"/>
              <a:buFont typeface="Arial"/>
              <a:buNone/>
            </a:pPr>
            <a:r>
              <a:t/>
            </a:r>
            <a:endParaRPr b="1" i="0" sz="2000" u="none" cap="none" strike="noStrike">
              <a:solidFill>
                <a:srgbClr val="323F4F"/>
              </a:solidFill>
              <a:latin typeface="Verdana"/>
              <a:ea typeface="Verdana"/>
              <a:cs typeface="Verdana"/>
              <a:sym typeface="Verdana"/>
            </a:endParaRPr>
          </a:p>
        </p:txBody>
      </p:sp>
      <p:sp>
        <p:nvSpPr>
          <p:cNvPr id="88" name="Google Shape;88;p13"/>
          <p:cNvSpPr txBox="1"/>
          <p:nvPr/>
        </p:nvSpPr>
        <p:spPr>
          <a:xfrm>
            <a:off x="790469" y="334088"/>
            <a:ext cx="10700946" cy="10306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Arial"/>
              <a:buNone/>
            </a:pPr>
            <a:r>
              <a:rPr b="1" i="0" lang="en-GB" sz="2800" u="none" cap="none" strike="noStrike">
                <a:solidFill>
                  <a:schemeClr val="dk1"/>
                </a:solidFill>
                <a:latin typeface="Verdana"/>
                <a:ea typeface="Verdana"/>
                <a:cs typeface="Verdana"/>
                <a:sym typeface="Verdana"/>
              </a:rPr>
              <a:t>PIP104 PROFESSIONAL PRACTICE-II</a:t>
            </a:r>
            <a:endParaRPr/>
          </a:p>
          <a:p>
            <a:pPr indent="0" lvl="0" marL="0" marR="0" rtl="0" algn="ctr">
              <a:spcBef>
                <a:spcPts val="560"/>
              </a:spcBef>
              <a:spcAft>
                <a:spcPts val="0"/>
              </a:spcAft>
              <a:buClr>
                <a:schemeClr val="dk1"/>
              </a:buClr>
              <a:buSzPts val="2800"/>
              <a:buFont typeface="Arial"/>
              <a:buNone/>
            </a:pPr>
            <a:r>
              <a:rPr b="1" i="0" lang="en-GB" sz="2800" u="none" cap="none" strike="noStrike">
                <a:solidFill>
                  <a:schemeClr val="dk1"/>
                </a:solidFill>
                <a:latin typeface="Verdana"/>
                <a:ea typeface="Verdana"/>
                <a:cs typeface="Verdana"/>
                <a:sym typeface="Verdana"/>
              </a:rPr>
              <a:t>VIVA-VOCE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838200" y="653300"/>
            <a:ext cx="10515600" cy="4351200"/>
          </a:xfrm>
          <a:prstGeom prst="rect">
            <a:avLst/>
          </a:prstGeom>
        </p:spPr>
        <p:txBody>
          <a:bodyPr anchorCtr="0" anchor="t" bIns="45700" lIns="91425" spcFirstLastPara="1" rIns="91425" wrap="square" tIns="45700">
            <a:normAutofit fontScale="77500" lnSpcReduction="20000"/>
          </a:bodyPr>
          <a:lstStyle/>
          <a:p>
            <a:pPr indent="0" lvl="0" marL="0" rtl="0" algn="l">
              <a:lnSpc>
                <a:spcPct val="150000"/>
              </a:lnSpc>
              <a:spcBef>
                <a:spcPts val="0"/>
              </a:spcBef>
              <a:spcAft>
                <a:spcPts val="0"/>
              </a:spcAft>
              <a:buNone/>
            </a:pPr>
            <a:r>
              <a:rPr b="1" lang="en-GB" sz="3600">
                <a:latin typeface="Times New Roman"/>
                <a:ea typeface="Times New Roman"/>
                <a:cs typeface="Times New Roman"/>
                <a:sym typeface="Times New Roman"/>
              </a:rPr>
              <a:t>3) Web-Based Technologies in Infectious Disease Surveillance</a:t>
            </a:r>
            <a:endParaRPr b="1" sz="36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ct val="39285"/>
              <a:buFont typeface="Arial"/>
              <a:buNone/>
            </a:pPr>
            <a:r>
              <a:t/>
            </a:r>
            <a:endParaRPr b="1">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GB" sz="2859">
                <a:latin typeface="Times New Roman"/>
                <a:ea typeface="Times New Roman"/>
                <a:cs typeface="Times New Roman"/>
                <a:sym typeface="Times New Roman"/>
              </a:rPr>
              <a:t>Research Gap: </a:t>
            </a:r>
            <a:r>
              <a:rPr lang="en-GB" sz="2859">
                <a:latin typeface="Times New Roman"/>
                <a:ea typeface="Times New Roman"/>
                <a:cs typeface="Times New Roman"/>
                <a:sym typeface="Times New Roman"/>
              </a:rPr>
              <a:t>Addressing the challenges related to data accuracy and privacy concerns in utilizing web-based intelligence for infectious disease surveillance.</a:t>
            </a:r>
            <a:endParaRPr sz="2859">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ct val="38466"/>
              <a:buFont typeface="Arial"/>
              <a:buNone/>
            </a:pPr>
            <a:r>
              <a:t/>
            </a:r>
            <a:endParaRPr sz="2859">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ct val="38466"/>
              <a:buFont typeface="Arial"/>
              <a:buNone/>
            </a:pPr>
            <a:r>
              <a:rPr b="1" lang="en-GB" sz="2859">
                <a:latin typeface="Times New Roman"/>
                <a:ea typeface="Times New Roman"/>
                <a:cs typeface="Times New Roman"/>
                <a:sym typeface="Times New Roman"/>
              </a:rPr>
              <a:t>Future Research Opportunities: </a:t>
            </a:r>
            <a:r>
              <a:rPr lang="en-GB" sz="2859">
                <a:latin typeface="Times New Roman"/>
                <a:ea typeface="Times New Roman"/>
                <a:cs typeface="Times New Roman"/>
                <a:sym typeface="Times New Roman"/>
              </a:rPr>
              <a:t>Ongoing exploration needed to refine methodologies and enhance the participatory approach in public health initiatives using web-based technologies.</a:t>
            </a:r>
            <a:endParaRPr sz="2859">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b="1" lang="en-GB" sz="2800">
                <a:latin typeface="Times New Roman"/>
                <a:ea typeface="Times New Roman"/>
                <a:cs typeface="Times New Roman"/>
                <a:sym typeface="Times New Roman"/>
              </a:rPr>
              <a:t>4) Gamification in Health and Fitness Apps</a:t>
            </a:r>
            <a:endParaRPr sz="2800"/>
          </a:p>
        </p:txBody>
      </p:sp>
      <p:sp>
        <p:nvSpPr>
          <p:cNvPr id="143" name="Google Shape;143;p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None/>
            </a:pPr>
            <a:r>
              <a:rPr b="1" lang="en-GB" sz="2400">
                <a:latin typeface="Times New Roman"/>
                <a:ea typeface="Times New Roman"/>
                <a:cs typeface="Times New Roman"/>
                <a:sym typeface="Times New Roman"/>
              </a:rPr>
              <a:t>Research Gap:</a:t>
            </a:r>
            <a:r>
              <a:rPr lang="en-GB" sz="2400">
                <a:latin typeface="Times New Roman"/>
                <a:ea typeface="Times New Roman"/>
                <a:cs typeface="Times New Roman"/>
                <a:sym typeface="Times New Roman"/>
              </a:rPr>
              <a:t> Limited research on the efficacy of gamification in achieving health behavior change outcomes.</a:t>
            </a:r>
            <a:endParaRPr sz="2400">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rPr b="1" lang="en-GB" sz="2400">
                <a:latin typeface="Times New Roman"/>
                <a:ea typeface="Times New Roman"/>
                <a:cs typeface="Times New Roman"/>
                <a:sym typeface="Times New Roman"/>
              </a:rPr>
              <a:t>Future Research Opportunities: </a:t>
            </a:r>
            <a:r>
              <a:rPr lang="en-GB" sz="2400">
                <a:latin typeface="Times New Roman"/>
                <a:ea typeface="Times New Roman"/>
                <a:cs typeface="Times New Roman"/>
                <a:sym typeface="Times New Roman"/>
              </a:rPr>
              <a:t>The need for industry standards to guide developers and health practitioners in the design and implementation of gamified features in health and fitness apps.</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b="1" lang="en-GB" sz="2800">
                <a:latin typeface="Times New Roman"/>
                <a:ea typeface="Times New Roman"/>
                <a:cs typeface="Times New Roman"/>
                <a:sym typeface="Times New Roman"/>
              </a:rPr>
              <a:t>5) Social Media in Health Promotion</a:t>
            </a:r>
            <a:endParaRPr sz="5800"/>
          </a:p>
        </p:txBody>
      </p:sp>
      <p:sp>
        <p:nvSpPr>
          <p:cNvPr id="149" name="Google Shape;149;p24"/>
          <p:cNvSpPr txBox="1"/>
          <p:nvPr>
            <p:ph idx="1" type="body"/>
          </p:nvPr>
        </p:nvSpPr>
        <p:spPr>
          <a:xfrm>
            <a:off x="838200" y="1794900"/>
            <a:ext cx="10515600" cy="4351200"/>
          </a:xfrm>
          <a:prstGeom prst="rect">
            <a:avLst/>
          </a:prstGeom>
        </p:spPr>
        <p:txBody>
          <a:bodyPr anchorCtr="0" anchor="t" bIns="45700" lIns="91425" spcFirstLastPara="1" rIns="91425" wrap="square" tIns="45700">
            <a:normAutofit/>
          </a:bodyPr>
          <a:lstStyle/>
          <a:p>
            <a:pPr indent="0" lvl="0" marL="457200" rtl="0" algn="just">
              <a:lnSpc>
                <a:spcPct val="150000"/>
              </a:lnSpc>
              <a:spcBef>
                <a:spcPts val="0"/>
              </a:spcBef>
              <a:spcAft>
                <a:spcPts val="0"/>
              </a:spcAft>
              <a:buNone/>
            </a:pPr>
            <a:r>
              <a:rPr b="1" lang="en-GB" sz="2400">
                <a:latin typeface="Times New Roman"/>
                <a:ea typeface="Times New Roman"/>
                <a:cs typeface="Times New Roman"/>
                <a:sym typeface="Times New Roman"/>
              </a:rPr>
              <a:t>Research Gap: </a:t>
            </a:r>
            <a:r>
              <a:rPr lang="en-GB" sz="2400">
                <a:latin typeface="Times New Roman"/>
                <a:ea typeface="Times New Roman"/>
                <a:cs typeface="Times New Roman"/>
                <a:sym typeface="Times New Roman"/>
              </a:rPr>
              <a:t>In-depth exploration needed on user behaviors, motivations, and the cost-effectiveness of social media interventions.</a:t>
            </a:r>
            <a:endParaRPr sz="2400">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rPr b="1" lang="en-GB" sz="2400">
                <a:latin typeface="Times New Roman"/>
                <a:ea typeface="Times New Roman"/>
                <a:cs typeface="Times New Roman"/>
                <a:sym typeface="Times New Roman"/>
              </a:rPr>
              <a:t>Future Research Opportunities: </a:t>
            </a:r>
            <a:r>
              <a:rPr lang="en-GB" sz="2400">
                <a:latin typeface="Times New Roman"/>
                <a:ea typeface="Times New Roman"/>
                <a:cs typeface="Times New Roman"/>
                <a:sym typeface="Times New Roman"/>
              </a:rPr>
              <a:t>Continued research to refine strategies and optimize the potential of social media platforms for health promotion and behavior change.</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Proposed Design</a:t>
            </a:r>
            <a:endParaRPr b="1"/>
          </a:p>
        </p:txBody>
      </p:sp>
      <p:pic>
        <p:nvPicPr>
          <p:cNvPr id="155" name="Google Shape;155;p25"/>
          <p:cNvPicPr preferRelativeResize="0"/>
          <p:nvPr/>
        </p:nvPicPr>
        <p:blipFill>
          <a:blip r:embed="rId3">
            <a:alphaModFix/>
          </a:blip>
          <a:stretch>
            <a:fillRect/>
          </a:stretch>
        </p:blipFill>
        <p:spPr>
          <a:xfrm>
            <a:off x="2732825" y="1290337"/>
            <a:ext cx="6726350" cy="4277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GB"/>
              <a:t>Proposed Methodology</a:t>
            </a:r>
            <a:endParaRPr/>
          </a:p>
        </p:txBody>
      </p:sp>
      <p:sp>
        <p:nvSpPr>
          <p:cNvPr id="161" name="Google Shape;161;p26"/>
          <p:cNvSpPr/>
          <p:nvPr/>
        </p:nvSpPr>
        <p:spPr>
          <a:xfrm>
            <a:off x="264100" y="2895900"/>
            <a:ext cx="1826400" cy="106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Create Account</a:t>
            </a:r>
            <a:endParaRPr>
              <a:latin typeface="Calibri"/>
              <a:ea typeface="Calibri"/>
              <a:cs typeface="Calibri"/>
              <a:sym typeface="Calibri"/>
            </a:endParaRPr>
          </a:p>
        </p:txBody>
      </p:sp>
      <p:sp>
        <p:nvSpPr>
          <p:cNvPr id="162" name="Google Shape;162;p26"/>
          <p:cNvSpPr/>
          <p:nvPr/>
        </p:nvSpPr>
        <p:spPr>
          <a:xfrm>
            <a:off x="2723450" y="2895900"/>
            <a:ext cx="1826400" cy="106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Create Workout Plans</a:t>
            </a:r>
            <a:endParaRPr>
              <a:latin typeface="Calibri"/>
              <a:ea typeface="Calibri"/>
              <a:cs typeface="Calibri"/>
              <a:sym typeface="Calibri"/>
            </a:endParaRPr>
          </a:p>
        </p:txBody>
      </p:sp>
      <p:sp>
        <p:nvSpPr>
          <p:cNvPr id="163" name="Google Shape;163;p26"/>
          <p:cNvSpPr/>
          <p:nvPr/>
        </p:nvSpPr>
        <p:spPr>
          <a:xfrm>
            <a:off x="5182800" y="2895900"/>
            <a:ext cx="1826400" cy="106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Create Groups</a:t>
            </a:r>
            <a:endParaRPr>
              <a:latin typeface="Calibri"/>
              <a:ea typeface="Calibri"/>
              <a:cs typeface="Calibri"/>
              <a:sym typeface="Calibri"/>
            </a:endParaRPr>
          </a:p>
        </p:txBody>
      </p:sp>
      <p:sp>
        <p:nvSpPr>
          <p:cNvPr id="164" name="Google Shape;164;p26"/>
          <p:cNvSpPr/>
          <p:nvPr/>
        </p:nvSpPr>
        <p:spPr>
          <a:xfrm>
            <a:off x="7642150" y="2895900"/>
            <a:ext cx="1826400" cy="106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Classification</a:t>
            </a:r>
            <a:endParaRPr>
              <a:latin typeface="Calibri"/>
              <a:ea typeface="Calibri"/>
              <a:cs typeface="Calibri"/>
              <a:sym typeface="Calibri"/>
            </a:endParaRPr>
          </a:p>
        </p:txBody>
      </p:sp>
      <p:sp>
        <p:nvSpPr>
          <p:cNvPr id="165" name="Google Shape;165;p26"/>
          <p:cNvSpPr/>
          <p:nvPr/>
        </p:nvSpPr>
        <p:spPr>
          <a:xfrm>
            <a:off x="10101500" y="2895900"/>
            <a:ext cx="1826400" cy="106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Display Leaderboards</a:t>
            </a:r>
            <a:endParaRPr>
              <a:latin typeface="Calibri"/>
              <a:ea typeface="Calibri"/>
              <a:cs typeface="Calibri"/>
              <a:sym typeface="Calibri"/>
            </a:endParaRPr>
          </a:p>
        </p:txBody>
      </p:sp>
      <p:cxnSp>
        <p:nvCxnSpPr>
          <p:cNvPr id="166" name="Google Shape;166;p26"/>
          <p:cNvCxnSpPr>
            <a:stCxn id="161" idx="3"/>
            <a:endCxn id="162" idx="1"/>
          </p:cNvCxnSpPr>
          <p:nvPr/>
        </p:nvCxnSpPr>
        <p:spPr>
          <a:xfrm>
            <a:off x="2090500" y="3429000"/>
            <a:ext cx="633000" cy="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6"/>
          <p:cNvCxnSpPr>
            <a:stCxn id="162" idx="3"/>
            <a:endCxn id="163" idx="1"/>
          </p:cNvCxnSpPr>
          <p:nvPr/>
        </p:nvCxnSpPr>
        <p:spPr>
          <a:xfrm>
            <a:off x="4549850" y="3429000"/>
            <a:ext cx="633000" cy="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6"/>
          <p:cNvCxnSpPr>
            <a:stCxn id="163" idx="3"/>
            <a:endCxn id="164" idx="1"/>
          </p:cNvCxnSpPr>
          <p:nvPr/>
        </p:nvCxnSpPr>
        <p:spPr>
          <a:xfrm>
            <a:off x="7009200" y="3429000"/>
            <a:ext cx="6330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6"/>
          <p:cNvCxnSpPr>
            <a:stCxn id="164" idx="3"/>
            <a:endCxn id="165" idx="1"/>
          </p:cNvCxnSpPr>
          <p:nvPr/>
        </p:nvCxnSpPr>
        <p:spPr>
          <a:xfrm>
            <a:off x="9468550" y="3429000"/>
            <a:ext cx="633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Objectives</a:t>
            </a:r>
            <a:endParaRPr/>
          </a:p>
        </p:txBody>
      </p:sp>
      <p:sp>
        <p:nvSpPr>
          <p:cNvPr id="175" name="Google Shape;175;p27"/>
          <p:cNvSpPr txBox="1"/>
          <p:nvPr>
            <p:ph idx="1" type="body"/>
          </p:nvPr>
        </p:nvSpPr>
        <p:spPr>
          <a:xfrm>
            <a:off x="838200" y="1460125"/>
            <a:ext cx="10515600" cy="4351200"/>
          </a:xfrm>
          <a:prstGeom prst="rect">
            <a:avLst/>
          </a:prstGeom>
          <a:noFill/>
          <a:ln>
            <a:noFill/>
          </a:ln>
        </p:spPr>
        <p:txBody>
          <a:bodyPr anchorCtr="0" anchor="t" bIns="45700" lIns="91425" spcFirstLastPara="1" rIns="91425" wrap="square" tIns="45700">
            <a:normAutofit/>
          </a:bodyPr>
          <a:lstStyle/>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Develop a User-Friendly Interface</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Integrate Social Networking Capabilities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Implement Personalized Fitness Tracking</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Incorporate Gamification Elements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Promote Community Building </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Ensure Data Privacy and Security</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EnableGoalSettingandMonitoring</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SupportMulti-PlatformAccessibility</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FacilitateUserFeedbackandImprovement</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OfferDiverseExerciseRoutines</a:t>
            </a:r>
            <a:endParaRPr sz="19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57700" y="1079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System Design &amp; Implementation</a:t>
            </a:r>
            <a:endParaRPr b="1"/>
          </a:p>
        </p:txBody>
      </p:sp>
      <p:pic>
        <p:nvPicPr>
          <p:cNvPr id="181" name="Google Shape;181;p28"/>
          <p:cNvPicPr preferRelativeResize="0"/>
          <p:nvPr/>
        </p:nvPicPr>
        <p:blipFill>
          <a:blip r:embed="rId3">
            <a:alphaModFix/>
          </a:blip>
          <a:stretch>
            <a:fillRect/>
          </a:stretch>
        </p:blipFill>
        <p:spPr>
          <a:xfrm>
            <a:off x="3410625" y="1100125"/>
            <a:ext cx="5668150" cy="4276725"/>
          </a:xfrm>
          <a:prstGeom prst="rect">
            <a:avLst/>
          </a:prstGeom>
          <a:noFill/>
          <a:ln>
            <a:noFill/>
          </a:ln>
        </p:spPr>
      </p:pic>
      <p:sp>
        <p:nvSpPr>
          <p:cNvPr id="182" name="Google Shape;182;p28"/>
          <p:cNvSpPr txBox="1"/>
          <p:nvPr/>
        </p:nvSpPr>
        <p:spPr>
          <a:xfrm>
            <a:off x="4911200" y="5460275"/>
            <a:ext cx="30384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APPLICATION ARCHITECTURE</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GB"/>
              <a:t>System Design &amp; Implementation</a:t>
            </a:r>
            <a:endParaRPr/>
          </a:p>
        </p:txBody>
      </p:sp>
      <p:pic>
        <p:nvPicPr>
          <p:cNvPr id="188" name="Google Shape;188;p29"/>
          <p:cNvPicPr preferRelativeResize="0"/>
          <p:nvPr/>
        </p:nvPicPr>
        <p:blipFill>
          <a:blip r:embed="rId3">
            <a:alphaModFix/>
          </a:blip>
          <a:stretch>
            <a:fillRect/>
          </a:stretch>
        </p:blipFill>
        <p:spPr>
          <a:xfrm>
            <a:off x="2331863" y="996512"/>
            <a:ext cx="7858126" cy="4864975"/>
          </a:xfrm>
          <a:prstGeom prst="rect">
            <a:avLst/>
          </a:prstGeom>
          <a:noFill/>
          <a:ln>
            <a:noFill/>
          </a:ln>
        </p:spPr>
      </p:pic>
      <p:sp>
        <p:nvSpPr>
          <p:cNvPr id="189" name="Google Shape;189;p29"/>
          <p:cNvSpPr txBox="1"/>
          <p:nvPr/>
        </p:nvSpPr>
        <p:spPr>
          <a:xfrm>
            <a:off x="5198913" y="5641100"/>
            <a:ext cx="21240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SEQUENCE DIAGRAM</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33425" y="-1378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Timeline of Project</a:t>
            </a:r>
            <a:endParaRPr b="1"/>
          </a:p>
        </p:txBody>
      </p:sp>
      <p:pic>
        <p:nvPicPr>
          <p:cNvPr id="195" name="Google Shape;195;p30"/>
          <p:cNvPicPr preferRelativeResize="0"/>
          <p:nvPr/>
        </p:nvPicPr>
        <p:blipFill>
          <a:blip r:embed="rId3">
            <a:alphaModFix/>
          </a:blip>
          <a:stretch>
            <a:fillRect/>
          </a:stretch>
        </p:blipFill>
        <p:spPr>
          <a:xfrm rot="-5400000">
            <a:off x="3718075" y="-1724026"/>
            <a:ext cx="4755851" cy="103060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838200" y="2139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Outcomes / Results Obtained</a:t>
            </a:r>
            <a:endParaRPr b="1"/>
          </a:p>
        </p:txBody>
      </p:sp>
      <p:sp>
        <p:nvSpPr>
          <p:cNvPr id="201" name="Google Shape;201;p31"/>
          <p:cNvSpPr txBox="1"/>
          <p:nvPr>
            <p:ph idx="1" type="body"/>
          </p:nvPr>
        </p:nvSpPr>
        <p:spPr>
          <a:xfrm>
            <a:off x="838200" y="1462775"/>
            <a:ext cx="5074200" cy="4351200"/>
          </a:xfrm>
          <a:prstGeom prst="rect">
            <a:avLst/>
          </a:prstGeom>
          <a:noFill/>
          <a:ln>
            <a:noFill/>
          </a:ln>
        </p:spPr>
        <p:txBody>
          <a:bodyPr anchorCtr="0" anchor="t" bIns="45700" lIns="91425" spcFirstLastPara="1" rIns="91425" wrap="square" tIns="45700">
            <a:normAutofit/>
          </a:bodyPr>
          <a:lstStyle/>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Develop a User-Friendly Interface</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Integrate Social Networking Capabilities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Implement Personalized Fitness Tracking</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Incorporate Gamification Elements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Promote Community Building</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Calibri"/>
              <a:buChar char="•"/>
            </a:pPr>
            <a:r>
              <a:rPr lang="en-GB" sz="1900"/>
              <a:t>Ensure Data Privacy and Security</a:t>
            </a:r>
            <a:endParaRPr sz="1900"/>
          </a:p>
          <a:p>
            <a:pPr indent="-349250" lvl="0" marL="457200" rtl="0" algn="l">
              <a:lnSpc>
                <a:spcPct val="150000"/>
              </a:lnSpc>
              <a:spcBef>
                <a:spcPts val="0"/>
              </a:spcBef>
              <a:spcAft>
                <a:spcPts val="0"/>
              </a:spcAft>
              <a:buSzPts val="1900"/>
              <a:buFont typeface="Calibri"/>
              <a:buChar char="•"/>
            </a:pPr>
            <a:r>
              <a:rPr lang="en-GB" sz="1900"/>
              <a:t>Enable Goal Setting and Monitoring</a:t>
            </a:r>
            <a:endParaRPr sz="1900"/>
          </a:p>
          <a:p>
            <a:pPr indent="-349250" lvl="0" marL="457200" rtl="0" algn="l">
              <a:lnSpc>
                <a:spcPct val="150000"/>
              </a:lnSpc>
              <a:spcBef>
                <a:spcPts val="0"/>
              </a:spcBef>
              <a:spcAft>
                <a:spcPts val="0"/>
              </a:spcAft>
              <a:buSzPts val="1900"/>
              <a:buFont typeface="Calibri"/>
              <a:buChar char="•"/>
            </a:pPr>
            <a:r>
              <a:rPr lang="en-GB" sz="1900"/>
              <a:t>Support Multi-Platform Accessibility</a:t>
            </a:r>
            <a:endParaRPr sz="1900"/>
          </a:p>
          <a:p>
            <a:pPr indent="-349250" lvl="0" marL="457200" rtl="0" algn="l">
              <a:lnSpc>
                <a:spcPct val="150000"/>
              </a:lnSpc>
              <a:spcBef>
                <a:spcPts val="0"/>
              </a:spcBef>
              <a:spcAft>
                <a:spcPts val="0"/>
              </a:spcAft>
              <a:buSzPts val="1900"/>
              <a:buFont typeface="Calibri"/>
              <a:buChar char="•"/>
            </a:pPr>
            <a:r>
              <a:rPr lang="en-GB" sz="1900"/>
              <a:t>Facilitate UserFeedback and Improvement</a:t>
            </a:r>
            <a:endParaRPr sz="1900"/>
          </a:p>
          <a:p>
            <a:pPr indent="-349250" lvl="0" marL="457200" rtl="0" algn="l">
              <a:lnSpc>
                <a:spcPct val="150000"/>
              </a:lnSpc>
              <a:spcBef>
                <a:spcPts val="0"/>
              </a:spcBef>
              <a:spcAft>
                <a:spcPts val="0"/>
              </a:spcAft>
              <a:buSzPts val="1900"/>
              <a:buFont typeface="Calibri"/>
              <a:buChar char="•"/>
            </a:pPr>
            <a:r>
              <a:rPr lang="en-GB" sz="1900"/>
              <a:t>Offer Diverse Exercise Routines</a:t>
            </a:r>
            <a:endParaRPr sz="1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Introduction</a:t>
            </a:r>
            <a:endParaRPr b="1"/>
          </a:p>
        </p:txBody>
      </p:sp>
      <p:sp>
        <p:nvSpPr>
          <p:cNvPr id="94" name="Google Shape;9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340201" lvl="0" marL="457200" rtl="0" algn="just">
              <a:lnSpc>
                <a:spcPct val="115000"/>
              </a:lnSpc>
              <a:spcBef>
                <a:spcPts val="0"/>
              </a:spcBef>
              <a:spcAft>
                <a:spcPts val="0"/>
              </a:spcAft>
              <a:buSzPct val="100000"/>
              <a:buFont typeface="Times New Roman"/>
              <a:buChar char="●"/>
            </a:pPr>
            <a:r>
              <a:rPr lang="en-GB" sz="1900">
                <a:latin typeface="Times New Roman"/>
                <a:ea typeface="Times New Roman"/>
                <a:cs typeface="Times New Roman"/>
                <a:sym typeface="Times New Roman"/>
              </a:rPr>
              <a:t>The research aims to develop a novel Application Programming Interface (API) that bridges social media platforms like Facebook, LinkedIn, and WhatsApp with personal health management. </a:t>
            </a:r>
            <a:endParaRPr sz="1900">
              <a:latin typeface="Times New Roman"/>
              <a:ea typeface="Times New Roman"/>
              <a:cs typeface="Times New Roman"/>
              <a:sym typeface="Times New Roman"/>
            </a:endParaRPr>
          </a:p>
          <a:p>
            <a:pPr indent="-50800" lvl="0" marL="228600" rtl="0" algn="just">
              <a:lnSpc>
                <a:spcPct val="115000"/>
              </a:lnSpc>
              <a:spcBef>
                <a:spcPts val="0"/>
              </a:spcBef>
              <a:spcAft>
                <a:spcPts val="0"/>
              </a:spcAft>
              <a:buClr>
                <a:schemeClr val="dk1"/>
              </a:buClr>
              <a:buSzPct val="44868"/>
              <a:buNone/>
            </a:pPr>
            <a:r>
              <a:t/>
            </a:r>
            <a:endParaRPr sz="1900">
              <a:latin typeface="Times New Roman"/>
              <a:ea typeface="Times New Roman"/>
              <a:cs typeface="Times New Roman"/>
              <a:sym typeface="Times New Roman"/>
            </a:endParaRPr>
          </a:p>
          <a:p>
            <a:pPr indent="-50800" lvl="0" marL="228600" rtl="0" algn="just">
              <a:lnSpc>
                <a:spcPct val="115000"/>
              </a:lnSpc>
              <a:spcBef>
                <a:spcPts val="0"/>
              </a:spcBef>
              <a:spcAft>
                <a:spcPts val="0"/>
              </a:spcAft>
              <a:buClr>
                <a:schemeClr val="dk1"/>
              </a:buClr>
              <a:buSzPct val="44868"/>
              <a:buNone/>
            </a:pPr>
            <a:r>
              <a:t/>
            </a:r>
            <a:endParaRPr sz="1900">
              <a:latin typeface="Times New Roman"/>
              <a:ea typeface="Times New Roman"/>
              <a:cs typeface="Times New Roman"/>
              <a:sym typeface="Times New Roman"/>
            </a:endParaRPr>
          </a:p>
          <a:p>
            <a:pPr indent="-340201" lvl="0" marL="457200" rtl="0" algn="just">
              <a:lnSpc>
                <a:spcPct val="115000"/>
              </a:lnSpc>
              <a:spcBef>
                <a:spcPts val="0"/>
              </a:spcBef>
              <a:spcAft>
                <a:spcPts val="0"/>
              </a:spcAft>
              <a:buSzPct val="100000"/>
              <a:buFont typeface="Times New Roman"/>
              <a:buChar char="●"/>
            </a:pPr>
            <a:r>
              <a:rPr lang="en-GB" sz="1900">
                <a:latin typeface="Times New Roman"/>
                <a:ea typeface="Times New Roman"/>
                <a:cs typeface="Times New Roman"/>
                <a:sym typeface="Times New Roman"/>
              </a:rPr>
              <a:t>This project focuses on leveraging the immense reach of social media for promoting health and wellbeing in a community-driven approach. Social media has transformed communication and information exchange, impacting how people influence each other. Simultaneously, there is a growing interest and awareness in personal fitness and health. However, there's often a disconnect between social media use and health-related actions.</a:t>
            </a:r>
            <a:endParaRPr sz="19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4868"/>
              <a:buFont typeface="Arial"/>
              <a:buNone/>
            </a:pPr>
            <a:r>
              <a:t/>
            </a:r>
            <a:endParaRPr sz="19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4868"/>
              <a:buFont typeface="Arial"/>
              <a:buNone/>
            </a:pPr>
            <a:r>
              <a:t/>
            </a:r>
            <a:endParaRPr sz="1900">
              <a:latin typeface="Times New Roman"/>
              <a:ea typeface="Times New Roman"/>
              <a:cs typeface="Times New Roman"/>
              <a:sym typeface="Times New Roman"/>
            </a:endParaRPr>
          </a:p>
          <a:p>
            <a:pPr indent="-340201" lvl="0" marL="457200" rtl="0" algn="just">
              <a:lnSpc>
                <a:spcPct val="115000"/>
              </a:lnSpc>
              <a:spcBef>
                <a:spcPts val="0"/>
              </a:spcBef>
              <a:spcAft>
                <a:spcPts val="0"/>
              </a:spcAft>
              <a:buSzPct val="100000"/>
              <a:buFont typeface="Times New Roman"/>
              <a:buChar char="●"/>
            </a:pPr>
            <a:r>
              <a:rPr lang="en-GB" sz="1900">
                <a:latin typeface="Times New Roman"/>
                <a:ea typeface="Times New Roman"/>
                <a:cs typeface="Times New Roman"/>
                <a:sym typeface="Times New Roman"/>
              </a:rPr>
              <a:t>This initiative theorizes that social networks, if utilized effectively, can be powerful motivators for healthy lifestyles. The API is designed to make personal health efforts engaging and interactive, enabling users to participate in health challenges with friends and acquaintances, like achieving a certain number of steps monthly or adopting healthier eating habits.</a:t>
            </a:r>
            <a:endParaRPr sz="1900">
              <a:latin typeface="Times New Roman"/>
              <a:ea typeface="Times New Roman"/>
              <a:cs typeface="Times New Roman"/>
              <a:sym typeface="Times New Roman"/>
            </a:endParaRPr>
          </a:p>
          <a:p>
            <a:pPr indent="-50800" lvl="0" marL="228600" rtl="0" algn="just">
              <a:lnSpc>
                <a:spcPct val="80000"/>
              </a:lnSpc>
              <a:spcBef>
                <a:spcPts val="0"/>
              </a:spcBef>
              <a:spcAft>
                <a:spcPts val="0"/>
              </a:spcAft>
              <a:buClr>
                <a:schemeClr val="dk1"/>
              </a:buClr>
              <a:buSzPct val="120555"/>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838200" y="1103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Results (SCREENSHOTS)</a:t>
            </a:r>
            <a:endParaRPr b="1"/>
          </a:p>
        </p:txBody>
      </p:sp>
      <p:pic>
        <p:nvPicPr>
          <p:cNvPr id="207" name="Google Shape;207;p32"/>
          <p:cNvPicPr preferRelativeResize="0"/>
          <p:nvPr/>
        </p:nvPicPr>
        <p:blipFill>
          <a:blip r:embed="rId3">
            <a:alphaModFix/>
          </a:blip>
          <a:stretch>
            <a:fillRect/>
          </a:stretch>
        </p:blipFill>
        <p:spPr>
          <a:xfrm>
            <a:off x="675725" y="1389125"/>
            <a:ext cx="1905000" cy="4248150"/>
          </a:xfrm>
          <a:prstGeom prst="rect">
            <a:avLst/>
          </a:prstGeom>
          <a:noFill/>
          <a:ln>
            <a:noFill/>
          </a:ln>
        </p:spPr>
      </p:pic>
      <p:pic>
        <p:nvPicPr>
          <p:cNvPr id="208" name="Google Shape;208;p32"/>
          <p:cNvPicPr preferRelativeResize="0"/>
          <p:nvPr/>
        </p:nvPicPr>
        <p:blipFill>
          <a:blip r:embed="rId4">
            <a:alphaModFix/>
          </a:blip>
          <a:stretch>
            <a:fillRect/>
          </a:stretch>
        </p:blipFill>
        <p:spPr>
          <a:xfrm>
            <a:off x="3356125" y="1389125"/>
            <a:ext cx="2038350" cy="4248150"/>
          </a:xfrm>
          <a:prstGeom prst="rect">
            <a:avLst/>
          </a:prstGeom>
          <a:noFill/>
          <a:ln>
            <a:noFill/>
          </a:ln>
        </p:spPr>
      </p:pic>
      <p:pic>
        <p:nvPicPr>
          <p:cNvPr id="209" name="Google Shape;209;p32"/>
          <p:cNvPicPr preferRelativeResize="0"/>
          <p:nvPr/>
        </p:nvPicPr>
        <p:blipFill>
          <a:blip r:embed="rId5">
            <a:alphaModFix/>
          </a:blip>
          <a:stretch>
            <a:fillRect/>
          </a:stretch>
        </p:blipFill>
        <p:spPr>
          <a:xfrm>
            <a:off x="6169875" y="1389125"/>
            <a:ext cx="2192325" cy="4248150"/>
          </a:xfrm>
          <a:prstGeom prst="rect">
            <a:avLst/>
          </a:prstGeom>
          <a:noFill/>
          <a:ln>
            <a:noFill/>
          </a:ln>
        </p:spPr>
      </p:pic>
      <p:pic>
        <p:nvPicPr>
          <p:cNvPr id="210" name="Google Shape;210;p32"/>
          <p:cNvPicPr preferRelativeResize="0"/>
          <p:nvPr/>
        </p:nvPicPr>
        <p:blipFill>
          <a:blip r:embed="rId6">
            <a:alphaModFix/>
          </a:blip>
          <a:stretch>
            <a:fillRect/>
          </a:stretch>
        </p:blipFill>
        <p:spPr>
          <a:xfrm>
            <a:off x="9137600" y="1389125"/>
            <a:ext cx="2124075" cy="4248150"/>
          </a:xfrm>
          <a:prstGeom prst="rect">
            <a:avLst/>
          </a:prstGeom>
          <a:noFill/>
          <a:ln>
            <a:noFill/>
          </a:ln>
        </p:spPr>
      </p:pic>
      <p:sp>
        <p:nvSpPr>
          <p:cNvPr id="211" name="Google Shape;211;p32"/>
          <p:cNvSpPr txBox="1"/>
          <p:nvPr/>
        </p:nvSpPr>
        <p:spPr>
          <a:xfrm>
            <a:off x="968075" y="5615075"/>
            <a:ext cx="13203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HOME PAGE</a:t>
            </a:r>
            <a:endParaRPr b="1">
              <a:solidFill>
                <a:schemeClr val="dk1"/>
              </a:solidFill>
              <a:latin typeface="Times New Roman"/>
              <a:ea typeface="Times New Roman"/>
              <a:cs typeface="Times New Roman"/>
              <a:sym typeface="Times New Roman"/>
            </a:endParaRPr>
          </a:p>
        </p:txBody>
      </p:sp>
      <p:sp>
        <p:nvSpPr>
          <p:cNvPr id="212" name="Google Shape;212;p32"/>
          <p:cNvSpPr txBox="1"/>
          <p:nvPr/>
        </p:nvSpPr>
        <p:spPr>
          <a:xfrm>
            <a:off x="3226500" y="5570825"/>
            <a:ext cx="23790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CREATE ACCOUNT PAGE</a:t>
            </a:r>
            <a:endParaRPr b="1">
              <a:solidFill>
                <a:schemeClr val="dk1"/>
              </a:solidFill>
              <a:latin typeface="Times New Roman"/>
              <a:ea typeface="Times New Roman"/>
              <a:cs typeface="Times New Roman"/>
              <a:sym typeface="Times New Roman"/>
            </a:endParaRPr>
          </a:p>
        </p:txBody>
      </p:sp>
      <p:sp>
        <p:nvSpPr>
          <p:cNvPr id="213" name="Google Shape;213;p32"/>
          <p:cNvSpPr txBox="1"/>
          <p:nvPr/>
        </p:nvSpPr>
        <p:spPr>
          <a:xfrm>
            <a:off x="6617550" y="5570825"/>
            <a:ext cx="13203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HOMEPAGE</a:t>
            </a:r>
            <a:endParaRPr b="1">
              <a:solidFill>
                <a:schemeClr val="dk1"/>
              </a:solidFill>
              <a:latin typeface="Times New Roman"/>
              <a:ea typeface="Times New Roman"/>
              <a:cs typeface="Times New Roman"/>
              <a:sym typeface="Times New Roman"/>
            </a:endParaRPr>
          </a:p>
        </p:txBody>
      </p:sp>
      <p:sp>
        <p:nvSpPr>
          <p:cNvPr id="214" name="Google Shape;214;p32"/>
          <p:cNvSpPr txBox="1"/>
          <p:nvPr/>
        </p:nvSpPr>
        <p:spPr>
          <a:xfrm>
            <a:off x="9436588" y="5541425"/>
            <a:ext cx="15261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POST DETAILS</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838200" y="2592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GB"/>
              <a:t>Results (SCREENSHOTS)</a:t>
            </a:r>
            <a:endParaRPr b="1"/>
          </a:p>
          <a:p>
            <a:pPr indent="0" lvl="0" marL="0" rtl="0" algn="l">
              <a:spcBef>
                <a:spcPts val="0"/>
              </a:spcBef>
              <a:spcAft>
                <a:spcPts val="0"/>
              </a:spcAft>
              <a:buNone/>
            </a:pPr>
            <a:r>
              <a:t/>
            </a:r>
            <a:endParaRPr/>
          </a:p>
        </p:txBody>
      </p:sp>
      <p:pic>
        <p:nvPicPr>
          <p:cNvPr id="220" name="Google Shape;220;p33"/>
          <p:cNvPicPr preferRelativeResize="0"/>
          <p:nvPr/>
        </p:nvPicPr>
        <p:blipFill>
          <a:blip r:embed="rId3">
            <a:alphaModFix/>
          </a:blip>
          <a:stretch>
            <a:fillRect/>
          </a:stretch>
        </p:blipFill>
        <p:spPr>
          <a:xfrm>
            <a:off x="429300" y="1162850"/>
            <a:ext cx="2009775" cy="4314825"/>
          </a:xfrm>
          <a:prstGeom prst="rect">
            <a:avLst/>
          </a:prstGeom>
          <a:noFill/>
          <a:ln>
            <a:noFill/>
          </a:ln>
        </p:spPr>
      </p:pic>
      <p:pic>
        <p:nvPicPr>
          <p:cNvPr id="221" name="Google Shape;221;p33"/>
          <p:cNvPicPr preferRelativeResize="0"/>
          <p:nvPr/>
        </p:nvPicPr>
        <p:blipFill>
          <a:blip r:embed="rId4">
            <a:alphaModFix/>
          </a:blip>
          <a:stretch>
            <a:fillRect/>
          </a:stretch>
        </p:blipFill>
        <p:spPr>
          <a:xfrm>
            <a:off x="2702250" y="1162850"/>
            <a:ext cx="2160000" cy="4314825"/>
          </a:xfrm>
          <a:prstGeom prst="rect">
            <a:avLst/>
          </a:prstGeom>
          <a:noFill/>
          <a:ln>
            <a:noFill/>
          </a:ln>
        </p:spPr>
      </p:pic>
      <p:pic>
        <p:nvPicPr>
          <p:cNvPr id="222" name="Google Shape;222;p33"/>
          <p:cNvPicPr preferRelativeResize="0"/>
          <p:nvPr/>
        </p:nvPicPr>
        <p:blipFill>
          <a:blip r:embed="rId5">
            <a:alphaModFix/>
          </a:blip>
          <a:stretch>
            <a:fillRect/>
          </a:stretch>
        </p:blipFill>
        <p:spPr>
          <a:xfrm>
            <a:off x="5125425" y="1162850"/>
            <a:ext cx="2160000" cy="4314825"/>
          </a:xfrm>
          <a:prstGeom prst="rect">
            <a:avLst/>
          </a:prstGeom>
          <a:noFill/>
          <a:ln>
            <a:noFill/>
          </a:ln>
        </p:spPr>
      </p:pic>
      <p:pic>
        <p:nvPicPr>
          <p:cNvPr id="223" name="Google Shape;223;p33"/>
          <p:cNvPicPr preferRelativeResize="0"/>
          <p:nvPr/>
        </p:nvPicPr>
        <p:blipFill>
          <a:blip r:embed="rId6">
            <a:alphaModFix/>
          </a:blip>
          <a:stretch>
            <a:fillRect/>
          </a:stretch>
        </p:blipFill>
        <p:spPr>
          <a:xfrm>
            <a:off x="7574738" y="1162850"/>
            <a:ext cx="2087775" cy="4314825"/>
          </a:xfrm>
          <a:prstGeom prst="rect">
            <a:avLst/>
          </a:prstGeom>
          <a:noFill/>
          <a:ln>
            <a:noFill/>
          </a:ln>
        </p:spPr>
      </p:pic>
      <p:pic>
        <p:nvPicPr>
          <p:cNvPr id="224" name="Google Shape;224;p33"/>
          <p:cNvPicPr preferRelativeResize="0"/>
          <p:nvPr/>
        </p:nvPicPr>
        <p:blipFill>
          <a:blip r:embed="rId7">
            <a:alphaModFix/>
          </a:blip>
          <a:stretch>
            <a:fillRect/>
          </a:stretch>
        </p:blipFill>
        <p:spPr>
          <a:xfrm>
            <a:off x="9874300" y="1181850"/>
            <a:ext cx="2087775" cy="4276825"/>
          </a:xfrm>
          <a:prstGeom prst="rect">
            <a:avLst/>
          </a:prstGeom>
          <a:noFill/>
          <a:ln>
            <a:noFill/>
          </a:ln>
        </p:spPr>
      </p:pic>
      <p:sp>
        <p:nvSpPr>
          <p:cNvPr id="225" name="Google Shape;225;p33"/>
          <p:cNvSpPr txBox="1"/>
          <p:nvPr/>
        </p:nvSpPr>
        <p:spPr>
          <a:xfrm>
            <a:off x="198038" y="5411225"/>
            <a:ext cx="24723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CREATE POST OR STORY PAGE</a:t>
            </a:r>
            <a:endParaRPr b="1">
              <a:solidFill>
                <a:schemeClr val="dk1"/>
              </a:solidFill>
              <a:latin typeface="Times New Roman"/>
              <a:ea typeface="Times New Roman"/>
              <a:cs typeface="Times New Roman"/>
              <a:sym typeface="Times New Roman"/>
            </a:endParaRPr>
          </a:p>
        </p:txBody>
      </p:sp>
      <p:sp>
        <p:nvSpPr>
          <p:cNvPr id="226" name="Google Shape;226;p33"/>
          <p:cNvSpPr txBox="1"/>
          <p:nvPr/>
        </p:nvSpPr>
        <p:spPr>
          <a:xfrm>
            <a:off x="3154200" y="5483225"/>
            <a:ext cx="1256100" cy="5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CHAT PAGE</a:t>
            </a:r>
            <a:endParaRPr b="1">
              <a:solidFill>
                <a:schemeClr val="dk1"/>
              </a:solidFill>
              <a:latin typeface="Times New Roman"/>
              <a:ea typeface="Times New Roman"/>
              <a:cs typeface="Times New Roman"/>
              <a:sym typeface="Times New Roman"/>
            </a:endParaRPr>
          </a:p>
        </p:txBody>
      </p:sp>
      <p:sp>
        <p:nvSpPr>
          <p:cNvPr id="227" name="Google Shape;227;p33"/>
          <p:cNvSpPr txBox="1"/>
          <p:nvPr/>
        </p:nvSpPr>
        <p:spPr>
          <a:xfrm>
            <a:off x="5360200" y="5389025"/>
            <a:ext cx="17166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LEADERBOARDS PAGE</a:t>
            </a:r>
            <a:endParaRPr b="1">
              <a:solidFill>
                <a:schemeClr val="dk1"/>
              </a:solidFill>
              <a:latin typeface="Times New Roman"/>
              <a:ea typeface="Times New Roman"/>
              <a:cs typeface="Times New Roman"/>
              <a:sym typeface="Times New Roman"/>
            </a:endParaRPr>
          </a:p>
        </p:txBody>
      </p:sp>
      <p:sp>
        <p:nvSpPr>
          <p:cNvPr id="228" name="Google Shape;228;p33"/>
          <p:cNvSpPr txBox="1"/>
          <p:nvPr/>
        </p:nvSpPr>
        <p:spPr>
          <a:xfrm>
            <a:off x="7804423" y="5483225"/>
            <a:ext cx="1628400" cy="5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ACTIVITY PAGE</a:t>
            </a:r>
            <a:endParaRPr b="1">
              <a:solidFill>
                <a:schemeClr val="dk1"/>
              </a:solidFill>
              <a:latin typeface="Times New Roman"/>
              <a:ea typeface="Times New Roman"/>
              <a:cs typeface="Times New Roman"/>
              <a:sym typeface="Times New Roman"/>
            </a:endParaRPr>
          </a:p>
        </p:txBody>
      </p:sp>
      <p:sp>
        <p:nvSpPr>
          <p:cNvPr id="229" name="Google Shape;229;p33"/>
          <p:cNvSpPr txBox="1"/>
          <p:nvPr/>
        </p:nvSpPr>
        <p:spPr>
          <a:xfrm>
            <a:off x="10059888" y="5477675"/>
            <a:ext cx="1716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EXERCISE PAGE</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Conclusion</a:t>
            </a:r>
            <a:endParaRPr/>
          </a:p>
        </p:txBody>
      </p:sp>
      <p:sp>
        <p:nvSpPr>
          <p:cNvPr id="235" name="Google Shape;235;p34"/>
          <p:cNvSpPr txBox="1"/>
          <p:nvPr>
            <p:ph idx="1" type="body"/>
          </p:nvPr>
        </p:nvSpPr>
        <p:spPr>
          <a:xfrm>
            <a:off x="838200" y="1462775"/>
            <a:ext cx="10515600" cy="4351200"/>
          </a:xfrm>
          <a:prstGeom prst="rect">
            <a:avLst/>
          </a:prstGeom>
          <a:noFill/>
          <a:ln>
            <a:noFill/>
          </a:ln>
        </p:spPr>
        <p:txBody>
          <a:bodyPr anchorCtr="0" anchor="t" bIns="45700" lIns="91425" spcFirstLastPara="1" rIns="91425" wrap="square" tIns="45700">
            <a:normAutofit lnSpcReduction="10000"/>
          </a:bodyPr>
          <a:lstStyle/>
          <a:p>
            <a:pPr indent="-349250" lvl="0" marL="457200" rtl="0" algn="l">
              <a:lnSpc>
                <a:spcPct val="2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Successful Integration of Social Connectivity</a:t>
            </a:r>
            <a:endParaRPr sz="1900">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Increased User Engagement and Retention</a:t>
            </a:r>
            <a:endParaRPr sz="1900">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Positive Impact on Fitness Goals Achievement</a:t>
            </a:r>
            <a:endParaRPr sz="1900">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High User Satisfaction</a:t>
            </a:r>
            <a:endParaRPr sz="1900">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Importance of User-Centric Design</a:t>
            </a:r>
            <a:endParaRPr sz="1900">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Pioneering Model in Digital Health</a:t>
            </a:r>
            <a:endParaRPr sz="1900">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Future Development Opportunities</a:t>
            </a:r>
            <a:endParaRPr sz="1900">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Adapting to Technological Advancements</a:t>
            </a:r>
            <a:endParaRPr sz="19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References</a:t>
            </a:r>
            <a:endParaRPr/>
          </a:p>
        </p:txBody>
      </p:sp>
      <p:sp>
        <p:nvSpPr>
          <p:cNvPr id="241" name="Google Shape;241;p35"/>
          <p:cNvSpPr txBox="1"/>
          <p:nvPr>
            <p:ph idx="1" type="body"/>
          </p:nvPr>
        </p:nvSpPr>
        <p:spPr>
          <a:xfrm>
            <a:off x="838200" y="1405725"/>
            <a:ext cx="10515600" cy="43512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Nie, J., Luo, J., Xiong, Z., Niyato, D., Wang, P., &amp; Guizani, M. (2019). An incentive mechanism designed for socially aware crowdsensing services with incomplete information. IEEE Communications Magazine, 57(4), 74-80. </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Dinh-Le, C., Chuang, R., Chokshi, S., &amp; Mann, D. (2019). Wearable health technology and electronic health record integration: scoping review and future directions. JMIR mHealth and uHealth, 7(9), e12861</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Lister, C., West, J. H., Cannon, B., Sax, T., &amp; Brodegard, D. (2014). Just a fad? Gamification in health and fitness apps. JMIR serious games, 2(2), e3413</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Reda, R., Piccinini, F., Martinelli, G., &amp; Carbonaro, A. (2022). Heterogeneous self-tracked health and fitness data integration and sharing according to a linked open data approach. Computing, 104(4), 835-857</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Korda, H., &amp; Itani, Z. (2013). Harnessing social media for health promotion and behavior change. Health promotion practice, 14(1), 15-23.</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Yang, Y. T., Horneffer, M., &amp; DiLisio, N. (2013). Mining social media and web searches for disease detection. Journal of public health research, 2(1), jphr-2013</a:t>
            </a:r>
            <a:endParaRPr sz="19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GB"/>
              <a:t>References</a:t>
            </a:r>
            <a:endParaRPr/>
          </a:p>
        </p:txBody>
      </p:sp>
      <p:sp>
        <p:nvSpPr>
          <p:cNvPr id="247" name="Google Shape;247;p3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9250" lvl="0" marL="457200" rtl="0" algn="l">
              <a:lnSpc>
                <a:spcPct val="1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Tong, H. L., Coiera, E., Tong, W., Wang, Y., Quiroz, J. C., Martin, P., &amp; Laranjo, L. (2019). Efficacy of a mobile social networking intervention in promoting physical activity: Quasi-experimental study. JMIR mHealth and uHealth, 7(3), e12181.</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Mazeas, A., Duclos, M., Pereira, B., &amp; Chalabaev, A. (2022). Evaluating the effectiveness of gamification on physical activity: systematic review and meta-analysis of randomized controlled trials. Journal of medical Internet research, 24(1), e26779.</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Milne-Ives, M., Lam, C., Van Velthoven, M. H., &amp; Meinert, E. (2020). Mobile apps for health behavior change: Protocol for a systematic review. JMIR research protocols, 9(1), e16931 School of Computer Science Engineering &amp; Information Science, Presidency University. 40 FitLink</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Laranjo, L., Arguel, A., Neves, A. L., Gallagher, A. M., Kaplan, R., Mortimer, N., ... &amp; Lau, A. Y. (2015). The influence of social networking sites on health behavior change: a systematic review and meta-analysis. Journal of the American Medical Informatics Association, 22(1), 243-256.</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Löfblom, J. (2017). Defining user experience principles for developing health and fitness wearables and smartwatches.</a:t>
            </a:r>
            <a:endParaRPr sz="19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838200" y="1326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Publication Details</a:t>
            </a:r>
            <a:endParaRPr b="1"/>
          </a:p>
        </p:txBody>
      </p:sp>
      <p:pic>
        <p:nvPicPr>
          <p:cNvPr id="253" name="Google Shape;253;p37"/>
          <p:cNvPicPr preferRelativeResize="0"/>
          <p:nvPr/>
        </p:nvPicPr>
        <p:blipFill rotWithShape="1">
          <a:blip r:embed="rId3">
            <a:alphaModFix/>
          </a:blip>
          <a:srcRect b="5159" l="16551" r="17689" t="14480"/>
          <a:stretch/>
        </p:blipFill>
        <p:spPr>
          <a:xfrm>
            <a:off x="2786075" y="1157650"/>
            <a:ext cx="6619850" cy="454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idx="1" type="body"/>
          </p:nvPr>
        </p:nvSpPr>
        <p:spPr>
          <a:xfrm>
            <a:off x="5749120" y="2076401"/>
            <a:ext cx="5468203" cy="94169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9600"/>
              <a:buNone/>
            </a:pPr>
            <a:r>
              <a:rPr lang="en-GB" sz="9600"/>
              <a:t>Thank You</a:t>
            </a:r>
            <a:endParaRPr sz="9600"/>
          </a:p>
        </p:txBody>
      </p:sp>
      <p:pic>
        <p:nvPicPr>
          <p:cNvPr descr="http://cdn.worldofflowers.eu/media/productphotos/1146.jpg" id="259" name="Google Shape;259;p38"/>
          <p:cNvPicPr preferRelativeResize="0"/>
          <p:nvPr/>
        </p:nvPicPr>
        <p:blipFill rotWithShape="1">
          <a:blip r:embed="rId3">
            <a:alphaModFix/>
          </a:blip>
          <a:srcRect b="8088" l="0" r="0" t="5981"/>
          <a:stretch/>
        </p:blipFill>
        <p:spPr>
          <a:xfrm>
            <a:off x="694805" y="1025204"/>
            <a:ext cx="4493025" cy="38610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584175"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Literature Review</a:t>
            </a:r>
            <a:endParaRPr/>
          </a:p>
        </p:txBody>
      </p:sp>
      <p:sp>
        <p:nvSpPr>
          <p:cNvPr id="100" name="Google Shape;100;p15"/>
          <p:cNvSpPr txBox="1"/>
          <p:nvPr>
            <p:ph idx="1" type="body"/>
          </p:nvPr>
        </p:nvSpPr>
        <p:spPr>
          <a:xfrm>
            <a:off x="691650" y="1356700"/>
            <a:ext cx="10515600" cy="4543800"/>
          </a:xfrm>
          <a:prstGeom prst="rect">
            <a:avLst/>
          </a:prstGeom>
          <a:noFill/>
          <a:ln>
            <a:noFill/>
          </a:ln>
        </p:spPr>
        <p:txBody>
          <a:bodyPr anchorCtr="0" anchor="t" bIns="45700" lIns="91425" spcFirstLastPara="1" rIns="91425" wrap="square" tIns="45700">
            <a:normAutofit/>
          </a:bodyPr>
          <a:lstStyle/>
          <a:p>
            <a:pPr indent="-381000" lvl="0" marL="457200" rtl="0" algn="just">
              <a:lnSpc>
                <a:spcPct val="90000"/>
              </a:lnSpc>
              <a:spcBef>
                <a:spcPts val="0"/>
              </a:spcBef>
              <a:spcAft>
                <a:spcPts val="0"/>
              </a:spcAft>
              <a:buSzPts val="2400"/>
              <a:buFont typeface="Times New Roman"/>
              <a:buAutoNum type="arabicParenR"/>
            </a:pPr>
            <a:r>
              <a:rPr b="1" lang="en-GB" sz="2400">
                <a:latin typeface="Times New Roman"/>
                <a:ea typeface="Times New Roman"/>
                <a:cs typeface="Times New Roman"/>
                <a:sym typeface="Times New Roman"/>
              </a:rPr>
              <a:t>An Incentive Mechanism Design for Socially Aware Crowdsensing Services with Incomplete Information</a:t>
            </a:r>
            <a:endParaRPr b="1" sz="2400">
              <a:latin typeface="Times New Roman"/>
              <a:ea typeface="Times New Roman"/>
              <a:cs typeface="Times New Roman"/>
              <a:sym typeface="Times New Roman"/>
            </a:endParaRPr>
          </a:p>
          <a:p>
            <a:pPr indent="-48600" lvl="0" marL="228600" rtl="0" algn="just">
              <a:lnSpc>
                <a:spcPct val="90000"/>
              </a:lnSpc>
              <a:spcBef>
                <a:spcPts val="0"/>
              </a:spcBef>
              <a:spcAft>
                <a:spcPts val="0"/>
              </a:spcAft>
              <a:buClr>
                <a:schemeClr val="dk1"/>
              </a:buClr>
              <a:buSzPts val="2800"/>
              <a:buNone/>
            </a:pPr>
            <a:r>
              <a:t/>
            </a:r>
            <a:endParaRPr sz="2400">
              <a:latin typeface="Times New Roman"/>
              <a:ea typeface="Times New Roman"/>
              <a:cs typeface="Times New Roman"/>
              <a:sym typeface="Times New Roman"/>
            </a:endParaRPr>
          </a:p>
          <a:p>
            <a:pPr indent="-48600" lvl="0" marL="228600" rtl="0" algn="just">
              <a:lnSpc>
                <a:spcPct val="90000"/>
              </a:lnSpc>
              <a:spcBef>
                <a:spcPts val="0"/>
              </a:spcBef>
              <a:spcAft>
                <a:spcPts val="0"/>
              </a:spcAft>
              <a:buClr>
                <a:schemeClr val="dk1"/>
              </a:buClr>
              <a:buSzPts val="2800"/>
              <a:buNone/>
            </a:pPr>
            <a:r>
              <a:t/>
            </a:r>
            <a:endParaRPr sz="24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sz="2850">
              <a:latin typeface="Times New Roman"/>
              <a:ea typeface="Times New Roman"/>
              <a:cs typeface="Times New Roman"/>
              <a:sym typeface="Times New Roman"/>
            </a:endParaRPr>
          </a:p>
        </p:txBody>
      </p:sp>
      <p:sp>
        <p:nvSpPr>
          <p:cNvPr id="101" name="Google Shape;101;p15"/>
          <p:cNvSpPr txBox="1"/>
          <p:nvPr/>
        </p:nvSpPr>
        <p:spPr>
          <a:xfrm>
            <a:off x="1224150" y="2365100"/>
            <a:ext cx="9812100" cy="37449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chemeClr val="dk1"/>
              </a:buClr>
              <a:buSzPts val="1700"/>
              <a:buFont typeface="Times New Roman"/>
              <a:buChar char="●"/>
            </a:pPr>
            <a:r>
              <a:rPr lang="en-GB" sz="1700">
                <a:solidFill>
                  <a:schemeClr val="dk1"/>
                </a:solidFill>
                <a:latin typeface="Times New Roman"/>
                <a:ea typeface="Times New Roman"/>
                <a:cs typeface="Times New Roman"/>
                <a:sym typeface="Times New Roman"/>
              </a:rPr>
              <a:t>This literature review explores the evolving field of socially-aware crowdsensing, which integrates human participation with data collection and sharing through social networks. </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lang="en-GB" sz="1700">
                <a:solidFill>
                  <a:schemeClr val="dk1"/>
                </a:solidFill>
                <a:latin typeface="Times New Roman"/>
                <a:ea typeface="Times New Roman"/>
                <a:cs typeface="Times New Roman"/>
                <a:sym typeface="Times New Roman"/>
              </a:rPr>
              <a:t>This approach is gaining traction in various sectors, including healthcare and entertainment. </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lang="en-GB" sz="1700">
                <a:solidFill>
                  <a:schemeClr val="dk1"/>
                </a:solidFill>
                <a:latin typeface="Times New Roman"/>
                <a:ea typeface="Times New Roman"/>
                <a:cs typeface="Times New Roman"/>
                <a:sym typeface="Times New Roman"/>
              </a:rPr>
              <a:t>The review highlights the significant shift from sensor-driven systems to socially-aware services, emphasizing the influence of social network effects on user behavior. </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lang="en-GB" sz="1700">
                <a:solidFill>
                  <a:schemeClr val="dk1"/>
                </a:solidFill>
                <a:latin typeface="Times New Roman"/>
                <a:ea typeface="Times New Roman"/>
                <a:cs typeface="Times New Roman"/>
                <a:sym typeface="Times New Roman"/>
              </a:rPr>
              <a:t>It also discusses the critical role of incentive mechanisms in sustaining profitable crowdsensing services.</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lang="en-GB" sz="1700">
                <a:solidFill>
                  <a:schemeClr val="dk1"/>
                </a:solidFill>
                <a:latin typeface="Times New Roman"/>
                <a:ea typeface="Times New Roman"/>
                <a:cs typeface="Times New Roman"/>
                <a:sym typeface="Times New Roman"/>
              </a:rPr>
              <a:t>The paper delves into game theory's application in crowdsensing, specifically examining various game models like the Stackelberg game and bargaining game, and addressing challenges such as bounded rationality and incomplete social tie information.</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838200" y="605700"/>
            <a:ext cx="10515600" cy="601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GB" sz="2400">
                <a:latin typeface="Times New Roman"/>
                <a:ea typeface="Times New Roman"/>
                <a:cs typeface="Times New Roman"/>
                <a:sym typeface="Times New Roman"/>
              </a:rPr>
              <a:t>2)	Wearable Health Technology and Electronic Health Record Integration</a:t>
            </a:r>
            <a:endParaRPr b="1" sz="2400">
              <a:latin typeface="Times New Roman"/>
              <a:ea typeface="Times New Roman"/>
              <a:cs typeface="Times New Roman"/>
              <a:sym typeface="Times New Roman"/>
            </a:endParaRPr>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342900" lvl="0" marL="457200" rtl="0" algn="just">
              <a:lnSpc>
                <a:spcPct val="150000"/>
              </a:lnSpc>
              <a:spcBef>
                <a:spcPts val="1000"/>
              </a:spcBef>
              <a:spcAft>
                <a:spcPts val="0"/>
              </a:spcAft>
              <a:buSzPts val="1800"/>
              <a:buFont typeface="Times New Roman"/>
              <a:buChar char="●"/>
            </a:pPr>
            <a:r>
              <a:rPr lang="en-GB" sz="1800">
                <a:latin typeface="Times New Roman"/>
                <a:ea typeface="Times New Roman"/>
                <a:cs typeface="Times New Roman"/>
                <a:sym typeface="Times New Roman"/>
              </a:rPr>
              <a:t>This scoping review explores the integration of wearable health technology into Electronic Health Records (EHRs). The adoption of EHRs surged after the 2009 Health Information Technology Act, with policies like Meaningful Use encouraging growth. Wearable devices collect diverse patient data, and integration platforms like Apple HealthKit and Google Fit are on the rise.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Challenges include privacy concerns, interoperability, and data management.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Researchers aim for plug-and-play interoperability, using third-party apps to bridge the gap. Handling the data overload requires machine learning and user-friendly interfaces.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Innovations involve partnerships with wearable brands and insurance incentives. Future studies will continue to analyze this evolving field.</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838200" y="468925"/>
            <a:ext cx="10515600" cy="5346600"/>
          </a:xfrm>
          <a:prstGeom prst="rect">
            <a:avLst/>
          </a:prstGeom>
        </p:spPr>
        <p:txBody>
          <a:bodyPr anchorCtr="0" anchor="t" bIns="45700" lIns="91425" spcFirstLastPara="1" rIns="91425" wrap="square" tIns="45700">
            <a:normAutofit/>
          </a:bodyPr>
          <a:lstStyle/>
          <a:p>
            <a:pPr indent="0" lvl="0" marL="0" rtl="0" algn="just">
              <a:lnSpc>
                <a:spcPct val="150000"/>
              </a:lnSpc>
              <a:spcBef>
                <a:spcPts val="0"/>
              </a:spcBef>
              <a:spcAft>
                <a:spcPts val="0"/>
              </a:spcAft>
              <a:buNone/>
            </a:pPr>
            <a:r>
              <a:rPr b="1" lang="en-GB" sz="2400">
                <a:latin typeface="Times New Roman"/>
                <a:ea typeface="Times New Roman"/>
                <a:cs typeface="Times New Roman"/>
                <a:sym typeface="Times New Roman"/>
              </a:rPr>
              <a:t>3) 	Just a Fad? Gamification in Health and Fitness Apps</a:t>
            </a:r>
            <a:endParaRPr b="1" sz="24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This literature review addresses the growing trend of incorporating gamification elements into health and fitness apps. It highlights the significant potential of mobile technology in promoting health behavior change and emphasizes the widespread adoption of health apps.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Gamification, defined as integrating game design elements into non-game contexts, has gained popularity in this domain, aiming to enhance user engagement and sustain desired behaviors. However, empirical evidence on its effectiveness in achieving health-related outcomes is lacking.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The review draws insights from an analysis of 132 health and fitness apps, revealing prevalent gamification components like leaderboards and social pressure. It also underscores the absence of industry standards in gamification, raising concerns about its impact on behavior change effectiveness. Future research should focus on evaluating gamification's efficacy and establishing guidelines for developers and health practitioners.</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838200" y="291875"/>
            <a:ext cx="10515600" cy="5843100"/>
          </a:xfrm>
          <a:prstGeom prst="rect">
            <a:avLst/>
          </a:prstGeom>
        </p:spPr>
        <p:txBody>
          <a:bodyPr anchorCtr="0" anchor="t" bIns="45700" lIns="91425" spcFirstLastPara="1" rIns="91425" wrap="square" tIns="45700">
            <a:normAutofit fontScale="55000"/>
          </a:bodyPr>
          <a:lstStyle/>
          <a:p>
            <a:pPr indent="0" lvl="0" marL="0" rtl="0" algn="l">
              <a:lnSpc>
                <a:spcPct val="150000"/>
              </a:lnSpc>
              <a:spcBef>
                <a:spcPts val="0"/>
              </a:spcBef>
              <a:spcAft>
                <a:spcPts val="0"/>
              </a:spcAft>
              <a:buNone/>
            </a:pPr>
            <a:r>
              <a:rPr b="1" lang="en-GB" sz="4350">
                <a:latin typeface="Times New Roman"/>
                <a:ea typeface="Times New Roman"/>
                <a:cs typeface="Times New Roman"/>
                <a:sym typeface="Times New Roman"/>
              </a:rPr>
              <a:t>4) Integrating Health and Fitness Data from Wearable Devices</a:t>
            </a:r>
            <a:endParaRPr b="1" sz="435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2400">
              <a:latin typeface="Times New Roman"/>
              <a:ea typeface="Times New Roman"/>
              <a:cs typeface="Times New Roman"/>
              <a:sym typeface="Times New Roman"/>
            </a:endParaRPr>
          </a:p>
          <a:p>
            <a:pPr indent="-342106" lvl="0" marL="457200" rtl="0" algn="just">
              <a:lnSpc>
                <a:spcPct val="150000"/>
              </a:lnSpc>
              <a:spcBef>
                <a:spcPts val="0"/>
              </a:spcBef>
              <a:spcAft>
                <a:spcPts val="0"/>
              </a:spcAft>
              <a:buSzPct val="100000"/>
              <a:buFont typeface="Times New Roman"/>
              <a:buChar char="●"/>
            </a:pPr>
            <a:r>
              <a:rPr lang="en-GB" sz="3250">
                <a:latin typeface="Times New Roman"/>
                <a:ea typeface="Times New Roman"/>
                <a:cs typeface="Times New Roman"/>
                <a:sym typeface="Times New Roman"/>
              </a:rPr>
              <a:t>This literature review explores the landscape of wearable devices, focusing on fitness trackers as cost-effective health monitoring tools. Approximately 50% of individuals in developed countries use wearables, but data heterogeneity across devices hinders effective data sharing and integration. </a:t>
            </a:r>
            <a:endParaRPr sz="3250">
              <a:latin typeface="Times New Roman"/>
              <a:ea typeface="Times New Roman"/>
              <a:cs typeface="Times New Roman"/>
              <a:sym typeface="Times New Roman"/>
            </a:endParaRPr>
          </a:p>
          <a:p>
            <a:pPr indent="-342106" lvl="0" marL="457200" rtl="0" algn="just">
              <a:lnSpc>
                <a:spcPct val="150000"/>
              </a:lnSpc>
              <a:spcBef>
                <a:spcPts val="0"/>
              </a:spcBef>
              <a:spcAft>
                <a:spcPts val="0"/>
              </a:spcAft>
              <a:buSzPct val="100000"/>
              <a:buFont typeface="Times New Roman"/>
              <a:buChar char="●"/>
            </a:pPr>
            <a:r>
              <a:rPr lang="en-GB" sz="3250">
                <a:latin typeface="Times New Roman"/>
                <a:ea typeface="Times New Roman"/>
                <a:cs typeface="Times New Roman"/>
                <a:sym typeface="Times New Roman"/>
              </a:rPr>
              <a:t>To address this, the review proposes a virtual integration approach using RDF graphs to convert heterogeneous IoT data into structured formats, improving scalability and interoperability. It also highlights the importance of assessing the validity and reliability of fitness trackers, especially in medical applications. </a:t>
            </a:r>
            <a:endParaRPr sz="3250">
              <a:latin typeface="Times New Roman"/>
              <a:ea typeface="Times New Roman"/>
              <a:cs typeface="Times New Roman"/>
              <a:sym typeface="Times New Roman"/>
            </a:endParaRPr>
          </a:p>
          <a:p>
            <a:pPr indent="-342106" lvl="0" marL="457200" rtl="0" algn="just">
              <a:lnSpc>
                <a:spcPct val="150000"/>
              </a:lnSpc>
              <a:spcBef>
                <a:spcPts val="0"/>
              </a:spcBef>
              <a:spcAft>
                <a:spcPts val="0"/>
              </a:spcAft>
              <a:buSzPct val="100000"/>
              <a:buFont typeface="Times New Roman"/>
              <a:buChar char="●"/>
            </a:pPr>
            <a:r>
              <a:rPr lang="en-GB" sz="3250">
                <a:latin typeface="Times New Roman"/>
                <a:ea typeface="Times New Roman"/>
                <a:cs typeface="Times New Roman"/>
                <a:sym typeface="Times New Roman"/>
              </a:rPr>
              <a:t>Semantic Web technologies and the RDF Mapping Language (RML) are examined for their role in data integration. </a:t>
            </a:r>
            <a:endParaRPr sz="3250">
              <a:latin typeface="Times New Roman"/>
              <a:ea typeface="Times New Roman"/>
              <a:cs typeface="Times New Roman"/>
              <a:sym typeface="Times New Roman"/>
            </a:endParaRPr>
          </a:p>
          <a:p>
            <a:pPr indent="-342106" lvl="0" marL="457200" rtl="0" algn="just">
              <a:lnSpc>
                <a:spcPct val="150000"/>
              </a:lnSpc>
              <a:spcBef>
                <a:spcPts val="0"/>
              </a:spcBef>
              <a:spcAft>
                <a:spcPts val="0"/>
              </a:spcAft>
              <a:buSzPct val="100000"/>
              <a:buFont typeface="Times New Roman"/>
              <a:buChar char="●"/>
            </a:pPr>
            <a:r>
              <a:rPr lang="en-GB" sz="3250">
                <a:latin typeface="Times New Roman"/>
                <a:ea typeface="Times New Roman"/>
                <a:cs typeface="Times New Roman"/>
                <a:sym typeface="Times New Roman"/>
              </a:rPr>
              <a:t>The review concludes by emphasizing the potential of self-tracked health data and the need for collaboration to advance medical applications, particularly in fields like oncology. Funding sources and acknowledgments are also noted.</a:t>
            </a:r>
            <a:endParaRPr sz="325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838200" y="371250"/>
            <a:ext cx="10515600" cy="5307300"/>
          </a:xfrm>
          <a:prstGeom prst="rect">
            <a:avLst/>
          </a:prstGeom>
        </p:spPr>
        <p:txBody>
          <a:bodyPr anchorCtr="0" anchor="t" bIns="45700" lIns="91425" spcFirstLastPara="1" rIns="91425" wrap="square" tIns="45700">
            <a:normAutofit lnSpcReduction="10000"/>
          </a:bodyPr>
          <a:lstStyle/>
          <a:p>
            <a:pPr indent="0" lvl="0" marL="0" rtl="0" algn="l">
              <a:lnSpc>
                <a:spcPct val="150000"/>
              </a:lnSpc>
              <a:spcBef>
                <a:spcPts val="0"/>
              </a:spcBef>
              <a:spcAft>
                <a:spcPts val="0"/>
              </a:spcAft>
              <a:buNone/>
            </a:pPr>
            <a:r>
              <a:rPr b="1" lang="en-GB" sz="2400">
                <a:latin typeface="Times New Roman"/>
                <a:ea typeface="Times New Roman"/>
                <a:cs typeface="Times New Roman"/>
                <a:sym typeface="Times New Roman"/>
              </a:rPr>
              <a:t>5) Harnessing Social Media for Health Promotion and Behavior Change</a:t>
            </a:r>
            <a:endParaRPr b="1" sz="24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24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This literature review explores the utilization of social media as a dynamic platform for health promotion. It delves into the various types of social media employed in this context, emphasizing their potential to engage diverse audiences and empower individuals in health-related interactions. </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The review acknowledges that a significant portion of the population, spanning various demographics, seeks health information online, with social media platforms being valuable resources for health information seekers. Research indicates that social media interventions can positively impact health knowledge and behavior, especially when driven by behavior change theories. </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Customizing messages, adapting content, and robustly evaluating interventions are key strategies for success. However, challenges like information overload and sustaining user engagement persist, emphasizing the need for ongoing research to optimize the role of social media in health promotion.</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838200" y="3046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Research Gaps Identified</a:t>
            </a:r>
            <a:endParaRPr b="1"/>
          </a:p>
        </p:txBody>
      </p:sp>
      <p:sp>
        <p:nvSpPr>
          <p:cNvPr id="127" name="Google Shape;127;p20"/>
          <p:cNvSpPr txBox="1"/>
          <p:nvPr>
            <p:ph idx="1" type="body"/>
          </p:nvPr>
        </p:nvSpPr>
        <p:spPr>
          <a:xfrm>
            <a:off x="838200" y="176517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Font typeface="Times New Roman"/>
              <a:buAutoNum type="arabicParenR"/>
            </a:pPr>
            <a:r>
              <a:rPr b="1" lang="en-GB">
                <a:latin typeface="Times New Roman"/>
                <a:ea typeface="Times New Roman"/>
                <a:cs typeface="Times New Roman"/>
                <a:sym typeface="Times New Roman"/>
              </a:rPr>
              <a:t>Socially-Aware Crowdsensing</a:t>
            </a:r>
            <a:endParaRPr b="1">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b="1" sz="24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b="1" sz="2400">
              <a:latin typeface="Times New Roman"/>
              <a:ea typeface="Times New Roman"/>
              <a:cs typeface="Times New Roman"/>
              <a:sym typeface="Times New Roman"/>
            </a:endParaRPr>
          </a:p>
          <a:p>
            <a:pPr indent="-50800" lvl="0" marL="228600" rtl="0" algn="just">
              <a:lnSpc>
                <a:spcPct val="90000"/>
              </a:lnSpc>
              <a:spcBef>
                <a:spcPts val="0"/>
              </a:spcBef>
              <a:spcAft>
                <a:spcPts val="0"/>
              </a:spcAft>
              <a:buClr>
                <a:schemeClr val="dk1"/>
              </a:buClr>
              <a:buSzPts val="2800"/>
              <a:buNone/>
            </a:pPr>
            <a:r>
              <a:rPr b="1" lang="en-GB" sz="2400">
                <a:latin typeface="Times New Roman"/>
                <a:ea typeface="Times New Roman"/>
                <a:cs typeface="Times New Roman"/>
                <a:sym typeface="Times New Roman"/>
              </a:rPr>
              <a:t>Research Gap:</a:t>
            </a:r>
            <a:r>
              <a:rPr lang="en-GB" sz="2400">
                <a:latin typeface="Times New Roman"/>
                <a:ea typeface="Times New Roman"/>
                <a:cs typeface="Times New Roman"/>
                <a:sym typeface="Times New Roman"/>
              </a:rPr>
              <a:t> in this area lies in the lack of a comprehensive exploration of security considerations within incentive mechanisms for socially-aware crowdsensing. </a:t>
            </a:r>
            <a:endParaRPr sz="2400">
              <a:latin typeface="Times New Roman"/>
              <a:ea typeface="Times New Roman"/>
              <a:cs typeface="Times New Roman"/>
              <a:sym typeface="Times New Roman"/>
            </a:endParaRPr>
          </a:p>
          <a:p>
            <a:pPr indent="-50800" lvl="0" marL="228600" rtl="0" algn="just">
              <a:lnSpc>
                <a:spcPct val="90000"/>
              </a:lnSpc>
              <a:spcBef>
                <a:spcPts val="0"/>
              </a:spcBef>
              <a:spcAft>
                <a:spcPts val="0"/>
              </a:spcAft>
              <a:buClr>
                <a:schemeClr val="dk1"/>
              </a:buClr>
              <a:buSzPts val="2800"/>
              <a:buNone/>
            </a:pPr>
            <a:r>
              <a:t/>
            </a:r>
            <a:endParaRPr sz="2400">
              <a:latin typeface="Times New Roman"/>
              <a:ea typeface="Times New Roman"/>
              <a:cs typeface="Times New Roman"/>
              <a:sym typeface="Times New Roman"/>
            </a:endParaRPr>
          </a:p>
          <a:p>
            <a:pPr indent="-50800" lvl="0" marL="228600" rtl="0" algn="just">
              <a:lnSpc>
                <a:spcPct val="90000"/>
              </a:lnSpc>
              <a:spcBef>
                <a:spcPts val="0"/>
              </a:spcBef>
              <a:spcAft>
                <a:spcPts val="0"/>
              </a:spcAft>
              <a:buClr>
                <a:schemeClr val="dk1"/>
              </a:buClr>
              <a:buSzPts val="2800"/>
              <a:buNone/>
            </a:pPr>
            <a:r>
              <a:t/>
            </a:r>
            <a:endParaRPr sz="2400">
              <a:latin typeface="Times New Roman"/>
              <a:ea typeface="Times New Roman"/>
              <a:cs typeface="Times New Roman"/>
              <a:sym typeface="Times New Roman"/>
            </a:endParaRPr>
          </a:p>
          <a:p>
            <a:pPr indent="-50800" lvl="0" marL="228600" rtl="0" algn="just">
              <a:lnSpc>
                <a:spcPct val="90000"/>
              </a:lnSpc>
              <a:spcBef>
                <a:spcPts val="0"/>
              </a:spcBef>
              <a:spcAft>
                <a:spcPts val="0"/>
              </a:spcAft>
              <a:buClr>
                <a:schemeClr val="dk1"/>
              </a:buClr>
              <a:buSzPts val="2800"/>
              <a:buNone/>
            </a:pPr>
            <a:r>
              <a:rPr b="1" lang="en-GB" sz="2400">
                <a:latin typeface="Times New Roman"/>
                <a:ea typeface="Times New Roman"/>
                <a:cs typeface="Times New Roman"/>
                <a:sym typeface="Times New Roman"/>
              </a:rPr>
              <a:t>Future Research Opportunities:</a:t>
            </a:r>
            <a:r>
              <a:rPr lang="en-GB" sz="2400">
                <a:latin typeface="Times New Roman"/>
                <a:ea typeface="Times New Roman"/>
                <a:cs typeface="Times New Roman"/>
                <a:sym typeface="Times New Roman"/>
              </a:rPr>
              <a:t> include practical implementation and validation of the Bayesian game-theoretic model for optimizing strategies.</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838200" y="682600"/>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GB">
                <a:latin typeface="Times New Roman"/>
                <a:ea typeface="Times New Roman"/>
                <a:cs typeface="Times New Roman"/>
                <a:sym typeface="Times New Roman"/>
              </a:rPr>
              <a:t>2) Wearable Health Technology</a:t>
            </a:r>
            <a:endParaRPr b="1">
              <a:latin typeface="Times New Roman"/>
              <a:ea typeface="Times New Roman"/>
              <a:cs typeface="Times New Roman"/>
              <a:sym typeface="Times New Roman"/>
            </a:endParaRPr>
          </a:p>
          <a:p>
            <a:pPr indent="0" lvl="0" marL="0" rtl="0" algn="l">
              <a:spcBef>
                <a:spcPts val="1000"/>
              </a:spcBef>
              <a:spcAft>
                <a:spcPts val="0"/>
              </a:spcAft>
              <a:buNone/>
            </a:pPr>
            <a:r>
              <a:t/>
            </a:r>
            <a:endParaRPr b="1">
              <a:latin typeface="Times New Roman"/>
              <a:ea typeface="Times New Roman"/>
              <a:cs typeface="Times New Roman"/>
              <a:sym typeface="Times New Roman"/>
            </a:endParaRPr>
          </a:p>
          <a:p>
            <a:pPr indent="0" lvl="0" marL="0" rtl="0" algn="l">
              <a:spcBef>
                <a:spcPts val="1000"/>
              </a:spcBef>
              <a:spcAft>
                <a:spcPts val="0"/>
              </a:spcAft>
              <a:buNone/>
            </a:pPr>
            <a:r>
              <a:rPr b="1" lang="en-GB" sz="2400">
                <a:latin typeface="Times New Roman"/>
                <a:ea typeface="Times New Roman"/>
                <a:cs typeface="Times New Roman"/>
                <a:sym typeface="Times New Roman"/>
              </a:rPr>
              <a:t>Research Gap:</a:t>
            </a:r>
            <a:r>
              <a:rPr lang="en-GB" sz="2400">
                <a:latin typeface="Times New Roman"/>
                <a:ea typeface="Times New Roman"/>
                <a:cs typeface="Times New Roman"/>
                <a:sym typeface="Times New Roman"/>
              </a:rPr>
              <a:t>  exist in understanding evolving best practices, challenges, and solutions in data movement from patients to providers using wearable health technology. </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sz="2400">
              <a:latin typeface="Times New Roman"/>
              <a:ea typeface="Times New Roman"/>
              <a:cs typeface="Times New Roman"/>
              <a:sym typeface="Times New Roman"/>
            </a:endParaRPr>
          </a:p>
          <a:p>
            <a:pPr indent="0" lvl="0" marL="0" rtl="0" algn="l">
              <a:spcBef>
                <a:spcPts val="1000"/>
              </a:spcBef>
              <a:spcAft>
                <a:spcPts val="0"/>
              </a:spcAft>
              <a:buNone/>
            </a:pPr>
            <a:r>
              <a:rPr b="1" lang="en-GB" sz="2400">
                <a:latin typeface="Times New Roman"/>
                <a:ea typeface="Times New Roman"/>
                <a:cs typeface="Times New Roman"/>
                <a:sym typeface="Times New Roman"/>
              </a:rPr>
              <a:t>F</a:t>
            </a:r>
            <a:r>
              <a:rPr b="1" lang="en-GB" sz="2400">
                <a:latin typeface="Times New Roman"/>
                <a:ea typeface="Times New Roman"/>
                <a:cs typeface="Times New Roman"/>
                <a:sym typeface="Times New Roman"/>
              </a:rPr>
              <a:t>uture Research Opportunities:</a:t>
            </a:r>
            <a:r>
              <a:rPr lang="en-GB" sz="2400">
                <a:latin typeface="Times New Roman"/>
                <a:ea typeface="Times New Roman"/>
                <a:cs typeface="Times New Roman"/>
                <a:sym typeface="Times New Roman"/>
              </a:rPr>
              <a:t> </a:t>
            </a:r>
            <a:r>
              <a:rPr lang="en-GB" sz="2400">
                <a:latin typeface="Times New Roman"/>
                <a:ea typeface="Times New Roman"/>
                <a:cs typeface="Times New Roman"/>
                <a:sym typeface="Times New Roman"/>
              </a:rPr>
              <a:t> should delve deeper into this field, exploring emerging challenges and innovative solutions.</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idency University 45 Yr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