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8" r:id="rId3"/>
    <p:sldId id="259" r:id="rId4"/>
    <p:sldId id="262" r:id="rId5"/>
    <p:sldId id="276" r:id="rId6"/>
    <p:sldId id="277" r:id="rId7"/>
    <p:sldId id="282" r:id="rId8"/>
    <p:sldId id="278" r:id="rId9"/>
    <p:sldId id="283" r:id="rId10"/>
    <p:sldId id="279" r:id="rId11"/>
    <p:sldId id="281" r:id="rId12"/>
    <p:sldId id="28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6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FD43E-D9E9-433F-8AE9-349BE41B73C1}" type="datetimeFigureOut">
              <a:rPr lang="en-US" smtClean="0"/>
              <a:t>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6FD73-AD58-46DC-8FAB-7186B4395D29}" type="slidenum">
              <a:rPr lang="en-US" smtClean="0"/>
              <a:t>‹#›</a:t>
            </a:fld>
            <a:endParaRPr lang="en-US"/>
          </a:p>
        </p:txBody>
      </p:sp>
    </p:spTree>
    <p:extLst>
      <p:ext uri="{BB962C8B-B14F-4D97-AF65-F5344CB8AC3E}">
        <p14:creationId xmlns:p14="http://schemas.microsoft.com/office/powerpoint/2010/main" val="1689364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DF92B8-9C03-4263-9EB6-4D596D11BC7E}" type="datetime1">
              <a:rPr lang="en-US" smtClean="0"/>
              <a:t>3/1/2023</a:t>
            </a:fld>
            <a:endParaRPr lang="en-US"/>
          </a:p>
        </p:txBody>
      </p:sp>
      <p:sp>
        <p:nvSpPr>
          <p:cNvPr id="5" name="Footer Placeholder 4"/>
          <p:cNvSpPr>
            <a:spLocks noGrp="1"/>
          </p:cNvSpPr>
          <p:nvPr>
            <p:ph type="ftr" sz="quarter" idx="11"/>
          </p:nvPr>
        </p:nvSpPr>
        <p:spPr/>
        <p:txBody>
          <a:bodyPr/>
          <a:lstStyle/>
          <a:p>
            <a:r>
              <a:rPr lang="en-US"/>
              <a:t>https://youtube.com/c/EkoZulkaryantoTV</a:t>
            </a:r>
          </a:p>
        </p:txBody>
      </p:sp>
      <p:sp>
        <p:nvSpPr>
          <p:cNvPr id="6" name="Slide Number Placeholder 5"/>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761397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0B68AB-FDF4-4F43-9956-2424EECDC13E}" type="datetime1">
              <a:rPr lang="en-US" smtClean="0"/>
              <a:t>3/1/2023</a:t>
            </a:fld>
            <a:endParaRPr lang="en-US"/>
          </a:p>
        </p:txBody>
      </p:sp>
      <p:sp>
        <p:nvSpPr>
          <p:cNvPr id="6" name="Footer Placeholder 5"/>
          <p:cNvSpPr>
            <a:spLocks noGrp="1"/>
          </p:cNvSpPr>
          <p:nvPr>
            <p:ph type="ftr" sz="quarter" idx="11"/>
          </p:nvPr>
        </p:nvSpPr>
        <p:spPr/>
        <p:txBody>
          <a:bodyPr/>
          <a:lstStyle/>
          <a:p>
            <a:r>
              <a:rPr lang="en-US"/>
              <a:t>https://youtube.com/c/EkoZulkaryantoTV</a:t>
            </a:r>
          </a:p>
        </p:txBody>
      </p:sp>
      <p:sp>
        <p:nvSpPr>
          <p:cNvPr id="7" name="Slide Number Placeholder 6"/>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3458865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1849DF-51D3-42D7-80A0-19E6F9DD79CD}" type="datetime1">
              <a:rPr lang="en-US" smtClean="0"/>
              <a:t>3/1/2023</a:t>
            </a:fld>
            <a:endParaRPr lang="en-US"/>
          </a:p>
        </p:txBody>
      </p:sp>
      <p:sp>
        <p:nvSpPr>
          <p:cNvPr id="6" name="Footer Placeholder 5"/>
          <p:cNvSpPr>
            <a:spLocks noGrp="1"/>
          </p:cNvSpPr>
          <p:nvPr>
            <p:ph type="ftr" sz="quarter" idx="11"/>
          </p:nvPr>
        </p:nvSpPr>
        <p:spPr/>
        <p:txBody>
          <a:bodyPr/>
          <a:lstStyle/>
          <a:p>
            <a:r>
              <a:rPr lang="en-US"/>
              <a:t>https://youtube.com/c/EkoZulkaryantoTV</a:t>
            </a:r>
          </a:p>
        </p:txBody>
      </p:sp>
      <p:sp>
        <p:nvSpPr>
          <p:cNvPr id="7" name="Slide Number Placeholder 6"/>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849819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37D5FE-AEAB-46EC-9DF4-691887F0C4C5}" type="datetime1">
              <a:rPr lang="en-US" smtClean="0"/>
              <a:t>3/1/2023</a:t>
            </a:fld>
            <a:endParaRPr lang="en-US"/>
          </a:p>
        </p:txBody>
      </p:sp>
      <p:sp>
        <p:nvSpPr>
          <p:cNvPr id="6" name="Footer Placeholder 5"/>
          <p:cNvSpPr>
            <a:spLocks noGrp="1"/>
          </p:cNvSpPr>
          <p:nvPr>
            <p:ph type="ftr" sz="quarter" idx="11"/>
          </p:nvPr>
        </p:nvSpPr>
        <p:spPr/>
        <p:txBody>
          <a:bodyPr/>
          <a:lstStyle/>
          <a:p>
            <a:r>
              <a:rPr lang="en-US"/>
              <a:t>https://youtube.com/c/EkoZulkaryantoTV</a:t>
            </a:r>
          </a:p>
        </p:txBody>
      </p:sp>
      <p:sp>
        <p:nvSpPr>
          <p:cNvPr id="7" name="Slide Number Placeholder 6"/>
          <p:cNvSpPr>
            <a:spLocks noGrp="1"/>
          </p:cNvSpPr>
          <p:nvPr>
            <p:ph type="sldNum" sz="quarter" idx="12"/>
          </p:nvPr>
        </p:nvSpPr>
        <p:spPr/>
        <p:txBody>
          <a:bodyPr/>
          <a:lstStyle/>
          <a:p>
            <a:fld id="{3B7A9836-D9B0-49A9-9979-DE06BCEEBA9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543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2FF719-0C75-44BD-B0F4-96815288F066}" type="datetime1">
              <a:rPr lang="en-US" smtClean="0"/>
              <a:t>3/1/2023</a:t>
            </a:fld>
            <a:endParaRPr lang="en-US"/>
          </a:p>
        </p:txBody>
      </p:sp>
      <p:sp>
        <p:nvSpPr>
          <p:cNvPr id="6" name="Footer Placeholder 5"/>
          <p:cNvSpPr>
            <a:spLocks noGrp="1"/>
          </p:cNvSpPr>
          <p:nvPr>
            <p:ph type="ftr" sz="quarter" idx="11"/>
          </p:nvPr>
        </p:nvSpPr>
        <p:spPr/>
        <p:txBody>
          <a:bodyPr/>
          <a:lstStyle/>
          <a:p>
            <a:r>
              <a:rPr lang="en-US"/>
              <a:t>https://youtube.com/c/EkoZulkaryantoTV</a:t>
            </a:r>
          </a:p>
        </p:txBody>
      </p:sp>
      <p:sp>
        <p:nvSpPr>
          <p:cNvPr id="7" name="Slide Number Placeholder 6"/>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139291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9CCA5CD-3464-4B73-93FE-A03C6DCDA45C}" type="datetime1">
              <a:rPr lang="en-US" smtClean="0"/>
              <a:t>3/1/2023</a:t>
            </a:fld>
            <a:endParaRPr lang="en-US"/>
          </a:p>
        </p:txBody>
      </p:sp>
      <p:sp>
        <p:nvSpPr>
          <p:cNvPr id="4" name="Footer Placeholder 3"/>
          <p:cNvSpPr>
            <a:spLocks noGrp="1"/>
          </p:cNvSpPr>
          <p:nvPr>
            <p:ph type="ftr" sz="quarter" idx="11"/>
          </p:nvPr>
        </p:nvSpPr>
        <p:spPr/>
        <p:txBody>
          <a:bodyPr/>
          <a:lstStyle/>
          <a:p>
            <a:r>
              <a:rPr lang="en-US"/>
              <a:t>https://youtube.com/c/EkoZulkaryantoTV</a:t>
            </a:r>
          </a:p>
        </p:txBody>
      </p:sp>
      <p:sp>
        <p:nvSpPr>
          <p:cNvPr id="5" name="Slide Number Placeholder 4"/>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3019815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71AB2F9-BC29-427F-954C-1D8552E7611B}" type="datetime1">
              <a:rPr lang="en-US" smtClean="0"/>
              <a:t>3/1/2023</a:t>
            </a:fld>
            <a:endParaRPr lang="en-US"/>
          </a:p>
        </p:txBody>
      </p:sp>
      <p:sp>
        <p:nvSpPr>
          <p:cNvPr id="4" name="Footer Placeholder 3"/>
          <p:cNvSpPr>
            <a:spLocks noGrp="1"/>
          </p:cNvSpPr>
          <p:nvPr>
            <p:ph type="ftr" sz="quarter" idx="11"/>
          </p:nvPr>
        </p:nvSpPr>
        <p:spPr/>
        <p:txBody>
          <a:bodyPr/>
          <a:lstStyle/>
          <a:p>
            <a:r>
              <a:rPr lang="en-US"/>
              <a:t>https://youtube.com/c/EkoZulkaryantoTV</a:t>
            </a:r>
          </a:p>
        </p:txBody>
      </p:sp>
      <p:sp>
        <p:nvSpPr>
          <p:cNvPr id="5" name="Slide Number Placeholder 4"/>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1766186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AABD36-33DF-495D-8575-BFE4D9C38094}" type="datetime1">
              <a:rPr lang="en-US" smtClean="0"/>
              <a:t>3/1/2023</a:t>
            </a:fld>
            <a:endParaRPr lang="en-US"/>
          </a:p>
        </p:txBody>
      </p:sp>
      <p:sp>
        <p:nvSpPr>
          <p:cNvPr id="5" name="Footer Placeholder 4"/>
          <p:cNvSpPr>
            <a:spLocks noGrp="1"/>
          </p:cNvSpPr>
          <p:nvPr>
            <p:ph type="ftr" sz="quarter" idx="11"/>
          </p:nvPr>
        </p:nvSpPr>
        <p:spPr/>
        <p:txBody>
          <a:bodyPr/>
          <a:lstStyle/>
          <a:p>
            <a:r>
              <a:rPr lang="en-US"/>
              <a:t>https://youtube.com/c/EkoZulkaryantoTV</a:t>
            </a:r>
          </a:p>
        </p:txBody>
      </p:sp>
      <p:sp>
        <p:nvSpPr>
          <p:cNvPr id="6" name="Slide Number Placeholder 5"/>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2411007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CCCF8E-8F41-4822-B578-595540D7F724}" type="datetime1">
              <a:rPr lang="en-US" smtClean="0"/>
              <a:t>3/1/2023</a:t>
            </a:fld>
            <a:endParaRPr lang="en-US"/>
          </a:p>
        </p:txBody>
      </p:sp>
      <p:sp>
        <p:nvSpPr>
          <p:cNvPr id="5" name="Footer Placeholder 4"/>
          <p:cNvSpPr>
            <a:spLocks noGrp="1"/>
          </p:cNvSpPr>
          <p:nvPr>
            <p:ph type="ftr" sz="quarter" idx="11"/>
          </p:nvPr>
        </p:nvSpPr>
        <p:spPr/>
        <p:txBody>
          <a:bodyPr/>
          <a:lstStyle/>
          <a:p>
            <a:r>
              <a:rPr lang="en-US"/>
              <a:t>https://youtube.com/c/EkoZulkaryantoTV</a:t>
            </a:r>
          </a:p>
        </p:txBody>
      </p:sp>
      <p:sp>
        <p:nvSpPr>
          <p:cNvPr id="6" name="Slide Number Placeholder 5"/>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188478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E7D78-77E1-49C9-AA6F-CBCF78AE027C}" type="datetime1">
              <a:rPr lang="en-US" smtClean="0"/>
              <a:t>3/1/2023</a:t>
            </a:fld>
            <a:endParaRPr lang="en-US"/>
          </a:p>
        </p:txBody>
      </p:sp>
      <p:sp>
        <p:nvSpPr>
          <p:cNvPr id="5" name="Footer Placeholder 4"/>
          <p:cNvSpPr>
            <a:spLocks noGrp="1"/>
          </p:cNvSpPr>
          <p:nvPr>
            <p:ph type="ftr" sz="quarter" idx="11"/>
          </p:nvPr>
        </p:nvSpPr>
        <p:spPr/>
        <p:txBody>
          <a:bodyPr/>
          <a:lstStyle/>
          <a:p>
            <a:r>
              <a:rPr lang="en-US"/>
              <a:t>https://youtube.com/c/EkoZulkaryantoTV</a:t>
            </a:r>
          </a:p>
        </p:txBody>
      </p:sp>
      <p:sp>
        <p:nvSpPr>
          <p:cNvPr id="6" name="Slide Number Placeholder 5"/>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44143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A4D7E7-BBAC-4696-AA47-0B319535A637}" type="datetime1">
              <a:rPr lang="en-US" smtClean="0"/>
              <a:t>3/1/2023</a:t>
            </a:fld>
            <a:endParaRPr lang="en-US"/>
          </a:p>
        </p:txBody>
      </p:sp>
      <p:sp>
        <p:nvSpPr>
          <p:cNvPr id="5" name="Footer Placeholder 4"/>
          <p:cNvSpPr>
            <a:spLocks noGrp="1"/>
          </p:cNvSpPr>
          <p:nvPr>
            <p:ph type="ftr" sz="quarter" idx="11"/>
          </p:nvPr>
        </p:nvSpPr>
        <p:spPr/>
        <p:txBody>
          <a:bodyPr/>
          <a:lstStyle/>
          <a:p>
            <a:r>
              <a:rPr lang="en-US"/>
              <a:t>https://youtube.com/c/EkoZulkaryantoTV</a:t>
            </a:r>
          </a:p>
        </p:txBody>
      </p:sp>
      <p:sp>
        <p:nvSpPr>
          <p:cNvPr id="6" name="Slide Number Placeholder 5"/>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965933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39707F-FE69-4DC8-9C09-EB878F6AC260}" type="datetime1">
              <a:rPr lang="en-US" smtClean="0"/>
              <a:t>3/1/2023</a:t>
            </a:fld>
            <a:endParaRPr lang="en-US"/>
          </a:p>
        </p:txBody>
      </p:sp>
      <p:sp>
        <p:nvSpPr>
          <p:cNvPr id="6" name="Footer Placeholder 5"/>
          <p:cNvSpPr>
            <a:spLocks noGrp="1"/>
          </p:cNvSpPr>
          <p:nvPr>
            <p:ph type="ftr" sz="quarter" idx="11"/>
          </p:nvPr>
        </p:nvSpPr>
        <p:spPr/>
        <p:txBody>
          <a:bodyPr/>
          <a:lstStyle/>
          <a:p>
            <a:r>
              <a:rPr lang="en-US"/>
              <a:t>https://youtube.com/c/EkoZulkaryantoTV</a:t>
            </a:r>
          </a:p>
        </p:txBody>
      </p:sp>
      <p:sp>
        <p:nvSpPr>
          <p:cNvPr id="7" name="Slide Number Placeholder 6"/>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1474387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26BE1E-32F5-4438-A23F-8AD756D66992}" type="datetime1">
              <a:rPr lang="en-US" smtClean="0"/>
              <a:t>3/1/2023</a:t>
            </a:fld>
            <a:endParaRPr lang="en-US"/>
          </a:p>
        </p:txBody>
      </p:sp>
      <p:sp>
        <p:nvSpPr>
          <p:cNvPr id="8" name="Footer Placeholder 7"/>
          <p:cNvSpPr>
            <a:spLocks noGrp="1"/>
          </p:cNvSpPr>
          <p:nvPr>
            <p:ph type="ftr" sz="quarter" idx="11"/>
          </p:nvPr>
        </p:nvSpPr>
        <p:spPr/>
        <p:txBody>
          <a:bodyPr/>
          <a:lstStyle/>
          <a:p>
            <a:r>
              <a:rPr lang="en-US"/>
              <a:t>https://youtube.com/c/EkoZulkaryantoTV</a:t>
            </a:r>
          </a:p>
        </p:txBody>
      </p:sp>
      <p:sp>
        <p:nvSpPr>
          <p:cNvPr id="9" name="Slide Number Placeholder 8"/>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3203823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8561B5-170C-4593-A0C0-B6F8A0950A7F}" type="datetime1">
              <a:rPr lang="en-US" smtClean="0"/>
              <a:t>3/1/2023</a:t>
            </a:fld>
            <a:endParaRPr lang="en-US"/>
          </a:p>
        </p:txBody>
      </p:sp>
      <p:sp>
        <p:nvSpPr>
          <p:cNvPr id="4" name="Footer Placeholder 3"/>
          <p:cNvSpPr>
            <a:spLocks noGrp="1"/>
          </p:cNvSpPr>
          <p:nvPr>
            <p:ph type="ftr" sz="quarter" idx="11"/>
          </p:nvPr>
        </p:nvSpPr>
        <p:spPr/>
        <p:txBody>
          <a:bodyPr/>
          <a:lstStyle/>
          <a:p>
            <a:r>
              <a:rPr lang="en-US"/>
              <a:t>https://youtube.com/c/EkoZulkaryantoTV</a:t>
            </a:r>
          </a:p>
        </p:txBody>
      </p:sp>
      <p:sp>
        <p:nvSpPr>
          <p:cNvPr id="5" name="Slide Number Placeholder 4"/>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3554577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55A5D-DE9C-4F92-BC56-F89AC0C740BD}" type="datetime1">
              <a:rPr lang="en-US" smtClean="0"/>
              <a:t>3/1/2023</a:t>
            </a:fld>
            <a:endParaRPr lang="en-US"/>
          </a:p>
        </p:txBody>
      </p:sp>
      <p:sp>
        <p:nvSpPr>
          <p:cNvPr id="3" name="Footer Placeholder 2"/>
          <p:cNvSpPr>
            <a:spLocks noGrp="1"/>
          </p:cNvSpPr>
          <p:nvPr>
            <p:ph type="ftr" sz="quarter" idx="11"/>
          </p:nvPr>
        </p:nvSpPr>
        <p:spPr/>
        <p:txBody>
          <a:bodyPr/>
          <a:lstStyle/>
          <a:p>
            <a:r>
              <a:rPr lang="en-US"/>
              <a:t>https://youtube.com/c/EkoZulkaryantoTV</a:t>
            </a:r>
          </a:p>
        </p:txBody>
      </p:sp>
      <p:sp>
        <p:nvSpPr>
          <p:cNvPr id="4" name="Slide Number Placeholder 3"/>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2648663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027944-3077-4BCA-839B-0E9BB6AEB2BB}" type="datetime1">
              <a:rPr lang="en-US" smtClean="0"/>
              <a:t>3/1/2023</a:t>
            </a:fld>
            <a:endParaRPr lang="en-US"/>
          </a:p>
        </p:txBody>
      </p:sp>
      <p:sp>
        <p:nvSpPr>
          <p:cNvPr id="6" name="Footer Placeholder 5"/>
          <p:cNvSpPr>
            <a:spLocks noGrp="1"/>
          </p:cNvSpPr>
          <p:nvPr>
            <p:ph type="ftr" sz="quarter" idx="11"/>
          </p:nvPr>
        </p:nvSpPr>
        <p:spPr/>
        <p:txBody>
          <a:bodyPr/>
          <a:lstStyle/>
          <a:p>
            <a:r>
              <a:rPr lang="en-US"/>
              <a:t>https://youtube.com/c/EkoZulkaryantoTV</a:t>
            </a:r>
          </a:p>
        </p:txBody>
      </p:sp>
      <p:sp>
        <p:nvSpPr>
          <p:cNvPr id="7" name="Slide Number Placeholder 6"/>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194780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CAADD6-1526-4C5C-8B5A-E2A73CE8316B}" type="datetime1">
              <a:rPr lang="en-US" smtClean="0"/>
              <a:t>3/1/2023</a:t>
            </a:fld>
            <a:endParaRPr lang="en-US"/>
          </a:p>
        </p:txBody>
      </p:sp>
      <p:sp>
        <p:nvSpPr>
          <p:cNvPr id="6" name="Footer Placeholder 5"/>
          <p:cNvSpPr>
            <a:spLocks noGrp="1"/>
          </p:cNvSpPr>
          <p:nvPr>
            <p:ph type="ftr" sz="quarter" idx="11"/>
          </p:nvPr>
        </p:nvSpPr>
        <p:spPr/>
        <p:txBody>
          <a:bodyPr/>
          <a:lstStyle/>
          <a:p>
            <a:r>
              <a:rPr lang="en-US"/>
              <a:t>https://youtube.com/c/EkoZulkaryantoTV</a:t>
            </a:r>
          </a:p>
        </p:txBody>
      </p:sp>
      <p:sp>
        <p:nvSpPr>
          <p:cNvPr id="7" name="Slide Number Placeholder 6"/>
          <p:cNvSpPr>
            <a:spLocks noGrp="1"/>
          </p:cNvSpPr>
          <p:nvPr>
            <p:ph type="sldNum" sz="quarter" idx="12"/>
          </p:nvPr>
        </p:nvSpPr>
        <p:spPr/>
        <p:txBody>
          <a:bodyPr/>
          <a:lstStyle/>
          <a:p>
            <a:fld id="{3B7A9836-D9B0-49A9-9979-DE06BCEEBA97}" type="slidenum">
              <a:rPr lang="en-US" smtClean="0"/>
              <a:t>‹#›</a:t>
            </a:fld>
            <a:endParaRPr lang="en-US"/>
          </a:p>
        </p:txBody>
      </p:sp>
    </p:spTree>
    <p:extLst>
      <p:ext uri="{BB962C8B-B14F-4D97-AF65-F5344CB8AC3E}">
        <p14:creationId xmlns:p14="http://schemas.microsoft.com/office/powerpoint/2010/main" val="194027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F1720A1-2740-46D7-A2AD-0E8176B91EC1}" type="datetime1">
              <a:rPr lang="en-US" smtClean="0"/>
              <a:t>3/1/2023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https://youtube.com/c/EkoZulkaryantoTV</a:t>
            </a: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B7A9836-D9B0-49A9-9979-DE06BCEEBA97}" type="slidenum">
              <a:rPr lang="en-US" smtClean="0"/>
              <a:t>‹#›</a:t>
            </a:fld>
            <a:endParaRPr lang="en-US"/>
          </a:p>
        </p:txBody>
      </p:sp>
    </p:spTree>
    <p:extLst>
      <p:ext uri="{BB962C8B-B14F-4D97-AF65-F5344CB8AC3E}">
        <p14:creationId xmlns:p14="http://schemas.microsoft.com/office/powerpoint/2010/main" val="8064973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STRUKTUR KONTROL PERULANGAN</a:t>
            </a:r>
          </a:p>
        </p:txBody>
      </p:sp>
      <p:sp>
        <p:nvSpPr>
          <p:cNvPr id="3" name="Subtitle 2"/>
          <p:cNvSpPr>
            <a:spLocks noGrp="1"/>
          </p:cNvSpPr>
          <p:nvPr>
            <p:ph type="subTitle" idx="1"/>
          </p:nvPr>
        </p:nvSpPr>
        <p:spPr>
          <a:xfrm>
            <a:off x="1524000" y="4156220"/>
            <a:ext cx="9144000" cy="1655762"/>
          </a:xfrm>
        </p:spPr>
        <p:txBody>
          <a:bodyPr>
            <a:normAutofit/>
          </a:bodyPr>
          <a:lstStyle/>
          <a:p>
            <a:r>
              <a:rPr lang="en-US" dirty="0"/>
              <a:t>PEMROGRAMAN DASAR PYTHON – SEMESTER 6</a:t>
            </a:r>
          </a:p>
          <a:p>
            <a:endParaRPr lang="en-US" dirty="0"/>
          </a:p>
          <a:p>
            <a:endParaRPr lang="en-US" dirty="0"/>
          </a:p>
        </p:txBody>
      </p:sp>
    </p:spTree>
    <p:extLst>
      <p:ext uri="{BB962C8B-B14F-4D97-AF65-F5344CB8AC3E}">
        <p14:creationId xmlns:p14="http://schemas.microsoft.com/office/powerpoint/2010/main" val="41579989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0"/>
            <a:ext cx="10353761" cy="1326321"/>
          </a:xfrm>
        </p:spPr>
        <p:txBody>
          <a:bodyPr/>
          <a:lstStyle/>
          <a:p>
            <a:r>
              <a:rPr lang="en-US" dirty="0"/>
              <a:t>CONTOH 7 (PERULANGAN FOR)</a:t>
            </a:r>
          </a:p>
        </p:txBody>
      </p:sp>
      <p:sp>
        <p:nvSpPr>
          <p:cNvPr id="3" name="Content Placeholder 2"/>
          <p:cNvSpPr>
            <a:spLocks noGrp="1"/>
          </p:cNvSpPr>
          <p:nvPr>
            <p:ph idx="1"/>
          </p:nvPr>
        </p:nvSpPr>
        <p:spPr>
          <a:xfrm>
            <a:off x="913795" y="875763"/>
            <a:ext cx="10353762" cy="5795493"/>
          </a:xfrm>
        </p:spPr>
        <p:txBody>
          <a:bodyPr>
            <a:noAutofit/>
          </a:bodyPr>
          <a:lstStyle/>
          <a:p>
            <a:pPr marL="0" indent="0">
              <a:lnSpc>
                <a:spcPct val="100000"/>
              </a:lnSpc>
              <a:spcBef>
                <a:spcPts val="0"/>
              </a:spcBef>
              <a:buNone/>
            </a:pPr>
            <a:r>
              <a:rPr lang="en-US" sz="2800" b="1" dirty="0">
                <a:latin typeface="Courier New" panose="02070309020205020404" pitchFamily="49" charset="0"/>
                <a:cs typeface="Courier New" panose="02070309020205020404" pitchFamily="49" charset="0"/>
              </a:rPr>
              <a:t>Listing Program : </a:t>
            </a:r>
          </a:p>
          <a:p>
            <a:pPr marL="0" indent="0">
              <a:lnSpc>
                <a:spcPct val="100000"/>
              </a:lnSpc>
              <a:spcBef>
                <a:spcPts val="0"/>
              </a:spcBef>
              <a:buNone/>
            </a:pPr>
            <a:endParaRPr lang="en-US" sz="2800" b="1" dirty="0">
              <a:latin typeface="Courier New" panose="02070309020205020404" pitchFamily="49" charset="0"/>
              <a:cs typeface="Courier New" panose="02070309020205020404" pitchFamily="49" charset="0"/>
            </a:endParaRPr>
          </a:p>
          <a:p>
            <a:pPr marL="0" indent="0" algn="l">
              <a:buNone/>
            </a:pPr>
            <a:r>
              <a:rPr lang="id-ID" sz="2800" b="0" i="0" dirty="0">
                <a:effectLst/>
                <a:latin typeface="inherit"/>
              </a:rPr>
              <a:t># menghasilkan bilangan genap 0,2,4,6,8,10,12,14</a:t>
            </a:r>
            <a:endParaRPr lang="id-ID" sz="2800" b="0" i="0" dirty="0">
              <a:effectLst/>
              <a:latin typeface="Source Code Pro" panose="020B0509030403020204" pitchFamily="49" charset="0"/>
            </a:endParaRPr>
          </a:p>
          <a:p>
            <a:pPr marL="0" indent="0" algn="l">
              <a:buNone/>
            </a:pPr>
            <a:r>
              <a:rPr lang="id-ID" sz="2800" b="1" i="0" dirty="0">
                <a:effectLst/>
                <a:latin typeface="inherit"/>
              </a:rPr>
              <a:t>for</a:t>
            </a:r>
            <a:r>
              <a:rPr lang="id-ID" sz="2800" b="0" i="0" dirty="0">
                <a:effectLst/>
                <a:latin typeface="inherit"/>
              </a:rPr>
              <a:t> i </a:t>
            </a:r>
            <a:r>
              <a:rPr lang="id-ID" sz="2800" b="1" i="0" dirty="0">
                <a:effectLst/>
                <a:latin typeface="inherit"/>
              </a:rPr>
              <a:t>in</a:t>
            </a:r>
            <a:r>
              <a:rPr lang="id-ID" sz="2800" b="0" i="0" dirty="0">
                <a:effectLst/>
                <a:latin typeface="inherit"/>
              </a:rPr>
              <a:t> range(15):</a:t>
            </a:r>
            <a:endParaRPr lang="id-ID" sz="2800" b="0" i="0" dirty="0">
              <a:effectLst/>
              <a:latin typeface="Source Code Pro" panose="020B0509030403020204" pitchFamily="49" charset="0"/>
            </a:endParaRPr>
          </a:p>
          <a:p>
            <a:pPr marL="0" indent="0" algn="l">
              <a:buNone/>
            </a:pPr>
            <a:r>
              <a:rPr lang="id-ID" sz="2800" b="0" i="0" dirty="0">
                <a:effectLst/>
                <a:latin typeface="inherit"/>
              </a:rPr>
              <a:t># cek jika i bilangan genap</a:t>
            </a:r>
            <a:endParaRPr lang="id-ID" sz="2800" b="0" i="0" dirty="0">
              <a:effectLst/>
              <a:latin typeface="Source Code Pro" panose="020B0509030403020204" pitchFamily="49" charset="0"/>
            </a:endParaRPr>
          </a:p>
          <a:p>
            <a:pPr marL="0" indent="0" algn="l">
              <a:buNone/>
            </a:pPr>
            <a:r>
              <a:rPr lang="en-ID" sz="2800" b="1" i="0" dirty="0">
                <a:effectLst/>
                <a:latin typeface="inherit"/>
              </a:rPr>
              <a:t>	</a:t>
            </a:r>
            <a:r>
              <a:rPr lang="id-ID" sz="2800" b="1" i="0" dirty="0">
                <a:effectLst/>
                <a:latin typeface="inherit"/>
              </a:rPr>
              <a:t>if</a:t>
            </a:r>
            <a:r>
              <a:rPr lang="id-ID" sz="2800" b="0" i="0" dirty="0">
                <a:effectLst/>
                <a:latin typeface="inherit"/>
              </a:rPr>
              <a:t> i % 2 == 1:</a:t>
            </a:r>
            <a:endParaRPr lang="id-ID" sz="2800" b="0" i="0" dirty="0">
              <a:effectLst/>
              <a:latin typeface="Source Code Pro" panose="020B0509030403020204" pitchFamily="49" charset="0"/>
            </a:endParaRPr>
          </a:p>
          <a:p>
            <a:pPr marL="0" indent="0" algn="l">
              <a:buNone/>
            </a:pPr>
            <a:r>
              <a:rPr lang="en-ID" sz="2800" b="1" i="0" dirty="0">
                <a:effectLst/>
                <a:latin typeface="inherit"/>
              </a:rPr>
              <a:t>		</a:t>
            </a:r>
            <a:r>
              <a:rPr lang="id-ID" sz="2800" b="1" i="0" dirty="0">
                <a:effectLst/>
                <a:latin typeface="inherit"/>
              </a:rPr>
              <a:t>continue</a:t>
            </a:r>
            <a:endParaRPr lang="id-ID" sz="2800" b="0" i="0" dirty="0">
              <a:effectLst/>
              <a:latin typeface="Source Code Pro" panose="020B0509030403020204" pitchFamily="49" charset="0"/>
            </a:endParaRPr>
          </a:p>
          <a:p>
            <a:pPr marL="0" indent="0" algn="l">
              <a:buNone/>
            </a:pPr>
            <a:r>
              <a:rPr lang="en-ID" sz="2800" b="0" i="0" dirty="0">
                <a:effectLst/>
                <a:latin typeface="inherit"/>
              </a:rPr>
              <a:t>	</a:t>
            </a:r>
            <a:r>
              <a:rPr lang="id-ID" sz="2800" b="0" i="0" dirty="0">
                <a:effectLst/>
                <a:latin typeface="inherit"/>
              </a:rPr>
              <a:t>print(i)</a:t>
            </a:r>
            <a:endParaRPr lang="id-ID" sz="2800" b="0" i="0" dirty="0">
              <a:effectLst/>
              <a:latin typeface="Source Code Pro" panose="020B0509030403020204" pitchFamily="49" charset="0"/>
            </a:endParaRPr>
          </a:p>
        </p:txBody>
      </p:sp>
    </p:spTree>
    <p:extLst>
      <p:ext uri="{BB962C8B-B14F-4D97-AF65-F5344CB8AC3E}">
        <p14:creationId xmlns:p14="http://schemas.microsoft.com/office/powerpoint/2010/main" val="369418190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0"/>
            <a:ext cx="10353761" cy="1326321"/>
          </a:xfrm>
        </p:spPr>
        <p:txBody>
          <a:bodyPr/>
          <a:lstStyle/>
          <a:p>
            <a:r>
              <a:rPr lang="en-US" dirty="0"/>
              <a:t>CONTOH 8 (PERULANGAN FOR)</a:t>
            </a:r>
          </a:p>
        </p:txBody>
      </p:sp>
      <p:sp>
        <p:nvSpPr>
          <p:cNvPr id="3" name="Content Placeholder 2"/>
          <p:cNvSpPr>
            <a:spLocks noGrp="1"/>
          </p:cNvSpPr>
          <p:nvPr>
            <p:ph idx="1"/>
          </p:nvPr>
        </p:nvSpPr>
        <p:spPr>
          <a:xfrm>
            <a:off x="913795" y="875763"/>
            <a:ext cx="10353762" cy="5795493"/>
          </a:xfrm>
        </p:spPr>
        <p:txBody>
          <a:bodyPr>
            <a:noAutofit/>
          </a:bodyPr>
          <a:lstStyle/>
          <a:p>
            <a:pPr marL="0" indent="0">
              <a:lnSpc>
                <a:spcPct val="100000"/>
              </a:lnSpc>
              <a:spcBef>
                <a:spcPts val="0"/>
              </a:spcBef>
              <a:buNone/>
            </a:pPr>
            <a:r>
              <a:rPr lang="en-US" sz="2800" b="1" dirty="0">
                <a:latin typeface="Courier New" panose="02070309020205020404" pitchFamily="49" charset="0"/>
                <a:cs typeface="Courier New" panose="02070309020205020404" pitchFamily="49" charset="0"/>
              </a:rPr>
              <a:t>Listing Program : </a:t>
            </a:r>
          </a:p>
          <a:p>
            <a:pPr marL="0" indent="0">
              <a:lnSpc>
                <a:spcPct val="100000"/>
              </a:lnSpc>
              <a:spcBef>
                <a:spcPts val="0"/>
              </a:spcBef>
              <a:buNone/>
            </a:pPr>
            <a:endParaRPr lang="en-US" sz="2800" b="1" dirty="0">
              <a:latin typeface="Courier New" panose="02070309020205020404" pitchFamily="49" charset="0"/>
              <a:cs typeface="Courier New" panose="02070309020205020404" pitchFamily="49" charset="0"/>
            </a:endParaRPr>
          </a:p>
          <a:p>
            <a:pPr marL="0" indent="0" algn="l">
              <a:buNone/>
            </a:pPr>
            <a:r>
              <a:rPr lang="id-ID" sz="2800" b="0" i="0" dirty="0">
                <a:effectLst/>
                <a:latin typeface="inherit"/>
              </a:rPr>
              <a:t># menghasilkan bilangan g</a:t>
            </a:r>
            <a:r>
              <a:rPr lang="en-ID" sz="2800" b="0" i="0" dirty="0" err="1">
                <a:effectLst/>
                <a:latin typeface="inherit"/>
              </a:rPr>
              <a:t>anjil</a:t>
            </a:r>
            <a:r>
              <a:rPr lang="id-ID" sz="2800" b="0" i="0" dirty="0">
                <a:effectLst/>
                <a:latin typeface="inherit"/>
              </a:rPr>
              <a:t> </a:t>
            </a:r>
            <a:r>
              <a:rPr lang="en-ID" sz="2800" b="0" i="0" dirty="0">
                <a:effectLst/>
                <a:latin typeface="inherit"/>
              </a:rPr>
              <a:t>1,3,5,7,9,11,13</a:t>
            </a:r>
            <a:endParaRPr lang="id-ID" sz="2800" b="0" i="0" dirty="0">
              <a:effectLst/>
              <a:latin typeface="Source Code Pro" panose="020B0509030403020204" pitchFamily="49" charset="0"/>
            </a:endParaRPr>
          </a:p>
          <a:p>
            <a:pPr marL="0" indent="0" algn="l">
              <a:buNone/>
            </a:pPr>
            <a:r>
              <a:rPr lang="id-ID" sz="2800" b="1" i="0" dirty="0">
                <a:effectLst/>
                <a:latin typeface="inherit"/>
              </a:rPr>
              <a:t>for</a:t>
            </a:r>
            <a:r>
              <a:rPr lang="id-ID" sz="2800" b="0" i="0" dirty="0">
                <a:effectLst/>
                <a:latin typeface="inherit"/>
              </a:rPr>
              <a:t> i </a:t>
            </a:r>
            <a:r>
              <a:rPr lang="id-ID" sz="2800" b="1" i="0" dirty="0">
                <a:effectLst/>
                <a:latin typeface="inherit"/>
              </a:rPr>
              <a:t>in</a:t>
            </a:r>
            <a:r>
              <a:rPr lang="id-ID" sz="2800" b="0" i="0" dirty="0">
                <a:effectLst/>
                <a:latin typeface="inherit"/>
              </a:rPr>
              <a:t> range(15):</a:t>
            </a:r>
            <a:endParaRPr lang="id-ID" sz="2800" b="0" i="0" dirty="0">
              <a:effectLst/>
              <a:latin typeface="Source Code Pro" panose="020B0509030403020204" pitchFamily="49" charset="0"/>
            </a:endParaRPr>
          </a:p>
          <a:p>
            <a:pPr marL="0" indent="0" algn="l">
              <a:buNone/>
            </a:pPr>
            <a:r>
              <a:rPr lang="id-ID" sz="2800" b="0" i="0" dirty="0">
                <a:effectLst/>
                <a:latin typeface="inherit"/>
              </a:rPr>
              <a:t># cek jika i bilangan g</a:t>
            </a:r>
            <a:r>
              <a:rPr lang="en-ID" sz="2800" b="0" i="0" dirty="0" err="1">
                <a:effectLst/>
                <a:latin typeface="inherit"/>
              </a:rPr>
              <a:t>anjil</a:t>
            </a:r>
            <a:endParaRPr lang="id-ID" sz="2800" b="0" i="0" dirty="0">
              <a:effectLst/>
              <a:latin typeface="Source Code Pro" panose="020B0509030403020204" pitchFamily="49" charset="0"/>
            </a:endParaRPr>
          </a:p>
          <a:p>
            <a:pPr marL="0" indent="0" algn="l">
              <a:buNone/>
            </a:pPr>
            <a:r>
              <a:rPr lang="en-ID" sz="2800" b="1" i="0" dirty="0">
                <a:effectLst/>
                <a:latin typeface="inherit"/>
              </a:rPr>
              <a:t>	</a:t>
            </a:r>
            <a:r>
              <a:rPr lang="id-ID" sz="2800" b="1" i="0" dirty="0">
                <a:effectLst/>
                <a:latin typeface="inherit"/>
              </a:rPr>
              <a:t>if</a:t>
            </a:r>
            <a:r>
              <a:rPr lang="id-ID" sz="2800" b="0" i="0" dirty="0">
                <a:effectLst/>
                <a:latin typeface="inherit"/>
              </a:rPr>
              <a:t> i % 2 == </a:t>
            </a:r>
            <a:r>
              <a:rPr lang="en-ID" sz="2800" b="0" i="0" dirty="0">
                <a:effectLst/>
                <a:latin typeface="inherit"/>
              </a:rPr>
              <a:t>0</a:t>
            </a:r>
            <a:r>
              <a:rPr lang="id-ID" sz="2800" b="0" i="0" dirty="0">
                <a:effectLst/>
                <a:latin typeface="inherit"/>
              </a:rPr>
              <a:t>:</a:t>
            </a:r>
            <a:endParaRPr lang="id-ID" sz="2800" b="0" i="0" dirty="0">
              <a:effectLst/>
              <a:latin typeface="Source Code Pro" panose="020B0509030403020204" pitchFamily="49" charset="0"/>
            </a:endParaRPr>
          </a:p>
          <a:p>
            <a:pPr marL="0" indent="0" algn="l">
              <a:buNone/>
            </a:pPr>
            <a:r>
              <a:rPr lang="en-ID" sz="2800" b="1" i="0" dirty="0">
                <a:effectLst/>
                <a:latin typeface="inherit"/>
              </a:rPr>
              <a:t>		</a:t>
            </a:r>
            <a:r>
              <a:rPr lang="id-ID" sz="2800" b="1" i="0" dirty="0">
                <a:effectLst/>
                <a:latin typeface="inherit"/>
              </a:rPr>
              <a:t>continue</a:t>
            </a:r>
            <a:endParaRPr lang="id-ID" sz="2800" b="0" i="0" dirty="0">
              <a:effectLst/>
              <a:latin typeface="Source Code Pro" panose="020B0509030403020204" pitchFamily="49" charset="0"/>
            </a:endParaRPr>
          </a:p>
          <a:p>
            <a:pPr marL="0" indent="0" algn="l">
              <a:buNone/>
            </a:pPr>
            <a:r>
              <a:rPr lang="en-ID" sz="2800" b="0" i="0" dirty="0">
                <a:effectLst/>
                <a:latin typeface="inherit"/>
              </a:rPr>
              <a:t>	</a:t>
            </a:r>
            <a:r>
              <a:rPr lang="id-ID" sz="2800" b="0" i="0" dirty="0">
                <a:effectLst/>
                <a:latin typeface="inherit"/>
              </a:rPr>
              <a:t>print(i)</a:t>
            </a:r>
            <a:endParaRPr lang="id-ID" sz="2800" b="0" i="0" dirty="0">
              <a:effectLst/>
              <a:latin typeface="Source Code Pro" panose="020B0509030403020204" pitchFamily="49" charset="0"/>
            </a:endParaRPr>
          </a:p>
        </p:txBody>
      </p:sp>
    </p:spTree>
    <p:extLst>
      <p:ext uri="{BB962C8B-B14F-4D97-AF65-F5344CB8AC3E}">
        <p14:creationId xmlns:p14="http://schemas.microsoft.com/office/powerpoint/2010/main" val="341350432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0"/>
            <a:ext cx="10353761" cy="1326321"/>
          </a:xfrm>
        </p:spPr>
        <p:txBody>
          <a:bodyPr/>
          <a:lstStyle/>
          <a:p>
            <a:r>
              <a:rPr lang="en-US" dirty="0"/>
              <a:t>CONTOH 9 (PERULANGAN FOR)</a:t>
            </a:r>
          </a:p>
        </p:txBody>
      </p:sp>
      <p:sp>
        <p:nvSpPr>
          <p:cNvPr id="3" name="Content Placeholder 2"/>
          <p:cNvSpPr>
            <a:spLocks noGrp="1"/>
          </p:cNvSpPr>
          <p:nvPr>
            <p:ph idx="1"/>
          </p:nvPr>
        </p:nvSpPr>
        <p:spPr>
          <a:xfrm>
            <a:off x="913795" y="875763"/>
            <a:ext cx="10353762" cy="6220496"/>
          </a:xfrm>
        </p:spPr>
        <p:txBody>
          <a:bodyPr>
            <a:noAutofit/>
          </a:bodyPr>
          <a:lstStyle/>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Listing Program : </a:t>
            </a: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x = ["</a:t>
            </a:r>
            <a:r>
              <a:rPr lang="en-US" sz="2400" b="1" dirty="0" err="1">
                <a:latin typeface="Courier New" panose="02070309020205020404" pitchFamily="49" charset="0"/>
                <a:cs typeface="Courier New" panose="02070309020205020404" pitchFamily="49" charset="0"/>
              </a:rPr>
              <a:t>anjing</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kucing</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monyet</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gajah</a:t>
            </a:r>
            <a:r>
              <a:rPr lang="en-US" sz="24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for </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 in x:</a:t>
            </a: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print(</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panjang</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elemen</a:t>
            </a:r>
            <a:r>
              <a:rPr lang="en-US" sz="2400" b="1" dirty="0">
                <a:latin typeface="Courier New" panose="02070309020205020404" pitchFamily="49" charset="0"/>
                <a:cs typeface="Courier New" panose="02070309020205020404" pitchFamily="49" charset="0"/>
              </a:rPr>
              <a:t> list", </a:t>
            </a:r>
            <a:r>
              <a:rPr lang="en-US" sz="2400" b="1" dirty="0" err="1">
                <a:latin typeface="Courier New" panose="02070309020205020404" pitchFamily="49" charset="0"/>
                <a:cs typeface="Courier New" panose="02070309020205020404" pitchFamily="49" charset="0"/>
              </a:rPr>
              <a:t>len</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a:t>
            </a: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else:</a:t>
            </a: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    		print("</a:t>
            </a:r>
            <a:r>
              <a:rPr lang="en-US" sz="2400" b="1" dirty="0" err="1">
                <a:latin typeface="Courier New" panose="02070309020205020404" pitchFamily="49" charset="0"/>
                <a:cs typeface="Courier New" panose="02070309020205020404" pitchFamily="49" charset="0"/>
              </a:rPr>
              <a:t>Semua</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isi</a:t>
            </a:r>
            <a:r>
              <a:rPr lang="en-US" sz="2400" b="1" dirty="0">
                <a:latin typeface="Courier New" panose="02070309020205020404" pitchFamily="49" charset="0"/>
                <a:cs typeface="Courier New" panose="02070309020205020404" pitchFamily="49" charset="0"/>
              </a:rPr>
              <a:t> list </a:t>
            </a:r>
            <a:r>
              <a:rPr lang="en-US" sz="2400" b="1" dirty="0" err="1">
                <a:latin typeface="Courier New" panose="02070309020205020404" pitchFamily="49" charset="0"/>
                <a:cs typeface="Courier New" panose="02070309020205020404" pitchFamily="49" charset="0"/>
              </a:rPr>
              <a:t>telah</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dijalankan</a:t>
            </a:r>
            <a:r>
              <a:rPr lang="en-US" sz="2400" b="1" dirty="0">
                <a:latin typeface="Courier New" panose="02070309020205020404" pitchFamily="49" charset="0"/>
                <a:cs typeface="Courier New" panose="02070309020205020404" pitchFamily="49" charset="0"/>
              </a:rPr>
              <a:t>");</a:t>
            </a:r>
          </a:p>
          <a:p>
            <a:pPr marL="0" indent="0">
              <a:lnSpc>
                <a:spcPct val="100000"/>
              </a:lnSpc>
              <a:spcBef>
                <a:spcPts val="0"/>
              </a:spcBef>
              <a:buNone/>
            </a:pPr>
            <a:endParaRPr lang="en-US"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2400" b="1" dirty="0">
                <a:latin typeface="Courier New" panose="02070309020205020404" pitchFamily="49" charset="0"/>
                <a:cs typeface="Courier New" panose="02070309020205020404" pitchFamily="49" charset="0"/>
              </a:rPr>
              <a:t>Output Program : </a:t>
            </a:r>
          </a:p>
          <a:p>
            <a:pPr marL="0" indent="0">
              <a:lnSpc>
                <a:spcPct val="100000"/>
              </a:lnSpc>
              <a:spcBef>
                <a:spcPts val="0"/>
              </a:spcBef>
              <a:buNone/>
            </a:pPr>
            <a:r>
              <a:rPr lang="en-US" sz="2400" b="1" dirty="0" err="1">
                <a:latin typeface="Courier New" panose="02070309020205020404" pitchFamily="49" charset="0"/>
                <a:cs typeface="Courier New" panose="02070309020205020404" pitchFamily="49" charset="0"/>
              </a:rPr>
              <a:t>anjing</a:t>
            </a:r>
            <a:r>
              <a:rPr lang="en-US" sz="2400" b="1" dirty="0">
                <a:latin typeface="Courier New" panose="02070309020205020404" pitchFamily="49" charset="0"/>
                <a:cs typeface="Courier New" panose="02070309020205020404" pitchFamily="49" charset="0"/>
              </a:rPr>
              <a:t> Panjang </a:t>
            </a:r>
            <a:r>
              <a:rPr lang="en-US" sz="2400" b="1" dirty="0" err="1">
                <a:latin typeface="Courier New" panose="02070309020205020404" pitchFamily="49" charset="0"/>
                <a:cs typeface="Courier New" panose="02070309020205020404" pitchFamily="49" charset="0"/>
              </a:rPr>
              <a:t>elemen</a:t>
            </a:r>
            <a:r>
              <a:rPr lang="en-US" sz="2400" b="1" dirty="0">
                <a:latin typeface="Courier New" panose="02070309020205020404" pitchFamily="49" charset="0"/>
                <a:cs typeface="Courier New" panose="02070309020205020404" pitchFamily="49" charset="0"/>
              </a:rPr>
              <a:t> list 6</a:t>
            </a:r>
          </a:p>
          <a:p>
            <a:pPr marL="0" indent="0">
              <a:lnSpc>
                <a:spcPct val="100000"/>
              </a:lnSpc>
              <a:spcBef>
                <a:spcPts val="0"/>
              </a:spcBef>
              <a:buNone/>
            </a:pPr>
            <a:r>
              <a:rPr lang="en-US" sz="2400" b="1" dirty="0" err="1">
                <a:latin typeface="Courier New" panose="02070309020205020404" pitchFamily="49" charset="0"/>
                <a:cs typeface="Courier New" panose="02070309020205020404" pitchFamily="49" charset="0"/>
              </a:rPr>
              <a:t>kucing</a:t>
            </a:r>
            <a:r>
              <a:rPr lang="en-US" sz="2400" b="1" dirty="0">
                <a:latin typeface="Courier New" panose="02070309020205020404" pitchFamily="49" charset="0"/>
                <a:cs typeface="Courier New" panose="02070309020205020404" pitchFamily="49" charset="0"/>
              </a:rPr>
              <a:t> Panjang </a:t>
            </a:r>
            <a:r>
              <a:rPr lang="en-US" sz="2400" b="1" dirty="0" err="1">
                <a:latin typeface="Courier New" panose="02070309020205020404" pitchFamily="49" charset="0"/>
                <a:cs typeface="Courier New" panose="02070309020205020404" pitchFamily="49" charset="0"/>
              </a:rPr>
              <a:t>elemen</a:t>
            </a:r>
            <a:r>
              <a:rPr lang="en-US" sz="2400" b="1" dirty="0">
                <a:latin typeface="Courier New" panose="02070309020205020404" pitchFamily="49" charset="0"/>
                <a:cs typeface="Courier New" panose="02070309020205020404" pitchFamily="49" charset="0"/>
              </a:rPr>
              <a:t> list 6</a:t>
            </a:r>
          </a:p>
          <a:p>
            <a:pPr marL="0" indent="0">
              <a:lnSpc>
                <a:spcPct val="100000"/>
              </a:lnSpc>
              <a:spcBef>
                <a:spcPts val="0"/>
              </a:spcBef>
              <a:buNone/>
            </a:pPr>
            <a:r>
              <a:rPr lang="en-US" sz="2400" b="1" dirty="0" err="1">
                <a:latin typeface="Courier New" panose="02070309020205020404" pitchFamily="49" charset="0"/>
                <a:cs typeface="Courier New" panose="02070309020205020404" pitchFamily="49" charset="0"/>
              </a:rPr>
              <a:t>monyet</a:t>
            </a:r>
            <a:r>
              <a:rPr lang="en-US" sz="2400" b="1" dirty="0">
                <a:latin typeface="Courier New" panose="02070309020205020404" pitchFamily="49" charset="0"/>
                <a:cs typeface="Courier New" panose="02070309020205020404" pitchFamily="49" charset="0"/>
              </a:rPr>
              <a:t> Panjang </a:t>
            </a:r>
            <a:r>
              <a:rPr lang="en-US" sz="2400" b="1" dirty="0" err="1">
                <a:latin typeface="Courier New" panose="02070309020205020404" pitchFamily="49" charset="0"/>
                <a:cs typeface="Courier New" panose="02070309020205020404" pitchFamily="49" charset="0"/>
              </a:rPr>
              <a:t>elemen</a:t>
            </a:r>
            <a:r>
              <a:rPr lang="en-US" sz="2400" b="1" dirty="0">
                <a:latin typeface="Courier New" panose="02070309020205020404" pitchFamily="49" charset="0"/>
                <a:cs typeface="Courier New" panose="02070309020205020404" pitchFamily="49" charset="0"/>
              </a:rPr>
              <a:t> list 6</a:t>
            </a:r>
          </a:p>
          <a:p>
            <a:pPr marL="0" indent="0">
              <a:lnSpc>
                <a:spcPct val="100000"/>
              </a:lnSpc>
              <a:spcBef>
                <a:spcPts val="0"/>
              </a:spcBef>
              <a:buNone/>
            </a:pPr>
            <a:r>
              <a:rPr lang="en-US" sz="2400" b="1" dirty="0" err="1">
                <a:latin typeface="Courier New" panose="02070309020205020404" pitchFamily="49" charset="0"/>
                <a:cs typeface="Courier New" panose="02070309020205020404" pitchFamily="49" charset="0"/>
              </a:rPr>
              <a:t>gajah</a:t>
            </a:r>
            <a:r>
              <a:rPr lang="en-US" sz="2400" b="1" dirty="0">
                <a:latin typeface="Courier New" panose="02070309020205020404" pitchFamily="49" charset="0"/>
                <a:cs typeface="Courier New" panose="02070309020205020404" pitchFamily="49" charset="0"/>
              </a:rPr>
              <a:t> Panjang </a:t>
            </a:r>
            <a:r>
              <a:rPr lang="en-US" sz="2400" b="1" dirty="0" err="1">
                <a:latin typeface="Courier New" panose="02070309020205020404" pitchFamily="49" charset="0"/>
                <a:cs typeface="Courier New" panose="02070309020205020404" pitchFamily="49" charset="0"/>
              </a:rPr>
              <a:t>elemen</a:t>
            </a:r>
            <a:r>
              <a:rPr lang="en-US" sz="2400" b="1" dirty="0">
                <a:latin typeface="Courier New" panose="02070309020205020404" pitchFamily="49" charset="0"/>
                <a:cs typeface="Courier New" panose="02070309020205020404" pitchFamily="49" charset="0"/>
              </a:rPr>
              <a:t> list 5</a:t>
            </a:r>
          </a:p>
          <a:p>
            <a:pPr marL="0" indent="0">
              <a:lnSpc>
                <a:spcPct val="100000"/>
              </a:lnSpc>
              <a:spcBef>
                <a:spcPts val="0"/>
              </a:spcBef>
              <a:buNone/>
            </a:pPr>
            <a:r>
              <a:rPr lang="en-US" sz="2400" b="1" dirty="0" err="1">
                <a:latin typeface="Courier New" panose="02070309020205020404" pitchFamily="49" charset="0"/>
                <a:cs typeface="Courier New" panose="02070309020205020404" pitchFamily="49" charset="0"/>
              </a:rPr>
              <a:t>Semua</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isi</a:t>
            </a:r>
            <a:r>
              <a:rPr lang="en-US" sz="2400" b="1" dirty="0">
                <a:latin typeface="Courier New" panose="02070309020205020404" pitchFamily="49" charset="0"/>
                <a:cs typeface="Courier New" panose="02070309020205020404" pitchFamily="49" charset="0"/>
              </a:rPr>
              <a:t> list </a:t>
            </a:r>
            <a:r>
              <a:rPr lang="en-US" sz="2400" b="1" dirty="0" err="1">
                <a:latin typeface="Courier New" panose="02070309020205020404" pitchFamily="49" charset="0"/>
                <a:cs typeface="Courier New" panose="02070309020205020404" pitchFamily="49" charset="0"/>
              </a:rPr>
              <a:t>telah</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dijalankan</a:t>
            </a:r>
            <a:endParaRPr lang="en-US" sz="2400" b="1" dirty="0">
              <a:latin typeface="Courier New" panose="02070309020205020404" pitchFamily="49" charset="0"/>
              <a:cs typeface="Courier New" panose="02070309020205020404" pitchFamily="49" charset="0"/>
            </a:endParaRPr>
          </a:p>
          <a:p>
            <a:pPr marL="0" indent="0">
              <a:lnSpc>
                <a:spcPct val="100000"/>
              </a:lnSpc>
              <a:spcBef>
                <a:spcPts val="0"/>
              </a:spcBef>
              <a:buNone/>
            </a:pP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4412665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PENGERTIAN</a:t>
            </a:r>
          </a:p>
        </p:txBody>
      </p:sp>
      <p:sp>
        <p:nvSpPr>
          <p:cNvPr id="3" name="Content Placeholder 2"/>
          <p:cNvSpPr>
            <a:spLocks noGrp="1"/>
          </p:cNvSpPr>
          <p:nvPr>
            <p:ph idx="1"/>
          </p:nvPr>
        </p:nvSpPr>
        <p:spPr/>
        <p:txBody>
          <a:bodyPr>
            <a:normAutofit/>
          </a:bodyPr>
          <a:lstStyle/>
          <a:p>
            <a:r>
              <a:rPr lang="en-US" sz="3600" dirty="0" err="1"/>
              <a:t>Kontrol</a:t>
            </a:r>
            <a:r>
              <a:rPr lang="en-US" sz="3600" dirty="0"/>
              <a:t> </a:t>
            </a:r>
            <a:r>
              <a:rPr lang="en-US" sz="3600" dirty="0" err="1"/>
              <a:t>Perulangan</a:t>
            </a:r>
            <a:r>
              <a:rPr lang="en-US" sz="3600" dirty="0"/>
              <a:t> </a:t>
            </a:r>
            <a:r>
              <a:rPr lang="en-US" sz="3600" dirty="0" err="1"/>
              <a:t>adalah</a:t>
            </a:r>
            <a:r>
              <a:rPr lang="en-US" sz="3600" dirty="0"/>
              <a:t> </a:t>
            </a:r>
            <a:r>
              <a:rPr lang="en-US" sz="3600" dirty="0" err="1"/>
              <a:t>kontrol</a:t>
            </a:r>
            <a:r>
              <a:rPr lang="en-US" sz="3600" dirty="0"/>
              <a:t> yang </a:t>
            </a:r>
            <a:r>
              <a:rPr lang="en-US" sz="3600" dirty="0" err="1"/>
              <a:t>digunakan</a:t>
            </a:r>
            <a:r>
              <a:rPr lang="en-US" sz="3600" dirty="0"/>
              <a:t> </a:t>
            </a:r>
            <a:r>
              <a:rPr lang="en-US" sz="3600" dirty="0" err="1"/>
              <a:t>untuk</a:t>
            </a:r>
            <a:r>
              <a:rPr lang="en-US" sz="3600" dirty="0"/>
              <a:t> </a:t>
            </a:r>
            <a:r>
              <a:rPr lang="en-US" sz="3600" dirty="0" err="1"/>
              <a:t>mengulang</a:t>
            </a:r>
            <a:r>
              <a:rPr lang="en-US" sz="3600" dirty="0"/>
              <a:t> </a:t>
            </a:r>
            <a:r>
              <a:rPr lang="en-US" sz="3600" dirty="0" err="1"/>
              <a:t>suatu</a:t>
            </a:r>
            <a:r>
              <a:rPr lang="en-US" sz="3600" dirty="0"/>
              <a:t> </a:t>
            </a:r>
            <a:r>
              <a:rPr lang="en-US" sz="3600" dirty="0" err="1"/>
              <a:t>perintah</a:t>
            </a:r>
            <a:r>
              <a:rPr lang="en-US" sz="3600" dirty="0"/>
              <a:t> </a:t>
            </a:r>
            <a:r>
              <a:rPr lang="en-US" sz="3600" dirty="0" err="1"/>
              <a:t>atau</a:t>
            </a:r>
            <a:r>
              <a:rPr lang="en-US" sz="3600" dirty="0"/>
              <a:t> statement </a:t>
            </a:r>
            <a:r>
              <a:rPr lang="en-US" sz="3600" dirty="0" err="1"/>
              <a:t>sebanyak</a:t>
            </a:r>
            <a:r>
              <a:rPr lang="en-US" sz="3600" dirty="0"/>
              <a:t> </a:t>
            </a:r>
            <a:r>
              <a:rPr lang="en-US" sz="3600" dirty="0" err="1"/>
              <a:t>kondisi</a:t>
            </a:r>
            <a:r>
              <a:rPr lang="en-US" sz="3600" dirty="0"/>
              <a:t> yang </a:t>
            </a:r>
            <a:r>
              <a:rPr lang="en-US" sz="3600" dirty="0" err="1"/>
              <a:t>diatur</a:t>
            </a:r>
            <a:r>
              <a:rPr lang="en-US" sz="3600" dirty="0"/>
              <a:t> </a:t>
            </a:r>
            <a:r>
              <a:rPr lang="en-US" sz="3600" dirty="0" err="1"/>
              <a:t>dalam</a:t>
            </a:r>
            <a:r>
              <a:rPr lang="en-US" sz="3600" dirty="0"/>
              <a:t> </a:t>
            </a:r>
            <a:r>
              <a:rPr lang="en-US" sz="3600" dirty="0" err="1"/>
              <a:t>kontrol</a:t>
            </a:r>
            <a:r>
              <a:rPr lang="en-US" sz="3600" dirty="0"/>
              <a:t> </a:t>
            </a:r>
            <a:r>
              <a:rPr lang="en-US" sz="3600" dirty="0" err="1"/>
              <a:t>perulangan</a:t>
            </a:r>
            <a:r>
              <a:rPr lang="en-US" sz="3600" dirty="0"/>
              <a:t> </a:t>
            </a:r>
            <a:r>
              <a:rPr lang="en-US" sz="3600" dirty="0" err="1"/>
              <a:t>tersebut</a:t>
            </a:r>
            <a:r>
              <a:rPr lang="en-US" sz="3600" dirty="0"/>
              <a:t>.</a:t>
            </a:r>
          </a:p>
        </p:txBody>
      </p:sp>
    </p:spTree>
    <p:extLst>
      <p:ext uri="{BB962C8B-B14F-4D97-AF65-F5344CB8AC3E}">
        <p14:creationId xmlns:p14="http://schemas.microsoft.com/office/powerpoint/2010/main" val="120446775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Struktur</a:t>
            </a:r>
            <a:r>
              <a:rPr lang="en-US" dirty="0"/>
              <a:t> </a:t>
            </a:r>
            <a:r>
              <a:rPr lang="en-US" dirty="0" err="1"/>
              <a:t>kontrol</a:t>
            </a:r>
            <a:r>
              <a:rPr lang="en-US" dirty="0"/>
              <a:t> </a:t>
            </a:r>
            <a:r>
              <a:rPr lang="en-US" dirty="0" err="1"/>
              <a:t>perulangan</a:t>
            </a:r>
            <a:endParaRPr lang="en-US" dirty="0"/>
          </a:p>
        </p:txBody>
      </p:sp>
      <p:sp>
        <p:nvSpPr>
          <p:cNvPr id="3" name="Content Placeholder 2"/>
          <p:cNvSpPr>
            <a:spLocks noGrp="1"/>
          </p:cNvSpPr>
          <p:nvPr>
            <p:ph idx="1"/>
          </p:nvPr>
        </p:nvSpPr>
        <p:spPr>
          <a:xfrm>
            <a:off x="913794" y="1808437"/>
            <a:ext cx="10353762" cy="4553729"/>
          </a:xfrm>
        </p:spPr>
        <p:txBody>
          <a:bodyPr>
            <a:noAutofit/>
          </a:bodyPr>
          <a:lstStyle/>
          <a:p>
            <a:pPr lvl="1"/>
            <a:r>
              <a:rPr lang="en-US" sz="2000" dirty="0" err="1"/>
              <a:t>Perulangan</a:t>
            </a:r>
            <a:r>
              <a:rPr lang="en-US" sz="2000" dirty="0"/>
              <a:t> FOR : </a:t>
            </a:r>
            <a:r>
              <a:rPr lang="id-ID" sz="2000" b="0" i="0" dirty="0">
                <a:effectLst/>
                <a:latin typeface="Merriweather" panose="020B0604020202020204" pitchFamily="2" charset="0"/>
              </a:rPr>
              <a:t>Perulangan for digunakan dalam kasus di mana Anda perlu mengeksekusi beberapa bagian kode sampai kondisi yang diberikan terpenuhi. Perulangan for juga disebut sebagai perulangan yang telah diuji. Lebih baik menggunakan for loop jika jumlah iterasi diketahui sebelumnya.</a:t>
            </a:r>
            <a:endParaRPr lang="en-US" sz="2000" dirty="0"/>
          </a:p>
          <a:p>
            <a:pPr lvl="1"/>
            <a:r>
              <a:rPr lang="en-US" sz="2000" dirty="0" err="1"/>
              <a:t>Perulangan</a:t>
            </a:r>
            <a:r>
              <a:rPr lang="en-US" sz="2000" dirty="0"/>
              <a:t> WHILE : </a:t>
            </a:r>
            <a:r>
              <a:rPr lang="id-ID" sz="2000" b="0" i="0" dirty="0">
                <a:effectLst/>
                <a:latin typeface="Merriweather" panose="00000500000000000000" pitchFamily="2" charset="0"/>
              </a:rPr>
              <a:t>Perulangan while akan digunakan dalam skenario di mana Anda tidak mengetahui jumlah iterasi sebelumnya. Blok pernyataan dieksekusi di loop sementara sampai kondisi yang ditentukan di loop sementara terpenuhi. Ini juga disebut loop yang telah diuji sebelumnya.</a:t>
            </a:r>
            <a:endParaRPr lang="en-US" sz="2000" dirty="0"/>
          </a:p>
        </p:txBody>
      </p:sp>
    </p:spTree>
    <p:extLst>
      <p:ext uri="{BB962C8B-B14F-4D97-AF65-F5344CB8AC3E}">
        <p14:creationId xmlns:p14="http://schemas.microsoft.com/office/powerpoint/2010/main" val="11654132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0"/>
            <a:ext cx="10353761" cy="1326321"/>
          </a:xfrm>
        </p:spPr>
        <p:txBody>
          <a:bodyPr/>
          <a:lstStyle/>
          <a:p>
            <a:r>
              <a:rPr lang="en-US" dirty="0"/>
              <a:t>CONTOH 1 (PERULANGAN FOR)</a:t>
            </a:r>
          </a:p>
        </p:txBody>
      </p:sp>
      <p:sp>
        <p:nvSpPr>
          <p:cNvPr id="3" name="Content Placeholder 2"/>
          <p:cNvSpPr>
            <a:spLocks noGrp="1"/>
          </p:cNvSpPr>
          <p:nvPr>
            <p:ph idx="1"/>
          </p:nvPr>
        </p:nvSpPr>
        <p:spPr>
          <a:xfrm>
            <a:off x="913795" y="875763"/>
            <a:ext cx="10353762" cy="5795493"/>
          </a:xfrm>
        </p:spPr>
        <p:txBody>
          <a:bodyPr>
            <a:noAutofit/>
          </a:bodyPr>
          <a:lstStyle/>
          <a:p>
            <a:pPr marL="0" indent="0">
              <a:lnSpc>
                <a:spcPct val="100000"/>
              </a:lnSpc>
              <a:spcBef>
                <a:spcPts val="0"/>
              </a:spcBef>
              <a:buNone/>
            </a:pPr>
            <a:r>
              <a:rPr lang="en-US" sz="2800" b="1" dirty="0">
                <a:latin typeface="Courier New" panose="02070309020205020404" pitchFamily="49" charset="0"/>
                <a:cs typeface="Courier New" panose="02070309020205020404" pitchFamily="49" charset="0"/>
              </a:rPr>
              <a:t>Listing Program : </a:t>
            </a:r>
          </a:p>
          <a:p>
            <a:pPr marL="0" indent="0">
              <a:lnSpc>
                <a:spcPct val="100000"/>
              </a:lnSpc>
              <a:spcBef>
                <a:spcPts val="0"/>
              </a:spcBef>
              <a:buNone/>
            </a:pPr>
            <a:endParaRPr lang="en-US" sz="2800" b="1" dirty="0">
              <a:latin typeface="Courier New" panose="02070309020205020404" pitchFamily="49" charset="0"/>
              <a:cs typeface="Courier New" panose="02070309020205020404" pitchFamily="49" charset="0"/>
            </a:endParaRPr>
          </a:p>
          <a:p>
            <a:pPr marL="0" indent="0" algn="l">
              <a:buNone/>
            </a:pPr>
            <a:r>
              <a:rPr lang="id-ID" sz="3200" b="0" i="0" dirty="0">
                <a:effectLst/>
                <a:latin typeface="inherit"/>
              </a:rPr>
              <a:t>for karakter in "Pemrograman PYTHON":</a:t>
            </a:r>
          </a:p>
          <a:p>
            <a:pPr marL="0" indent="0" algn="l">
              <a:buNone/>
            </a:pPr>
            <a:r>
              <a:rPr lang="id-ID" sz="3200" b="0" i="0" dirty="0">
                <a:effectLst/>
                <a:latin typeface="inherit"/>
              </a:rPr>
              <a:t>  print(karakter)</a:t>
            </a:r>
            <a:endParaRPr lang="id-ID" sz="3200" b="0" i="0" dirty="0">
              <a:effectLst/>
              <a:latin typeface="Source Code Pro" panose="020B0604020202020204" pitchFamily="49" charset="0"/>
            </a:endParaRPr>
          </a:p>
        </p:txBody>
      </p:sp>
    </p:spTree>
    <p:extLst>
      <p:ext uri="{BB962C8B-B14F-4D97-AF65-F5344CB8AC3E}">
        <p14:creationId xmlns:p14="http://schemas.microsoft.com/office/powerpoint/2010/main" val="244356475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0"/>
            <a:ext cx="10353761" cy="1326321"/>
          </a:xfrm>
        </p:spPr>
        <p:txBody>
          <a:bodyPr/>
          <a:lstStyle/>
          <a:p>
            <a:r>
              <a:rPr lang="en-US" dirty="0"/>
              <a:t>CONTOH 2 (PERULANGAN FOR)</a:t>
            </a:r>
          </a:p>
        </p:txBody>
      </p:sp>
      <p:sp>
        <p:nvSpPr>
          <p:cNvPr id="3" name="Content Placeholder 2"/>
          <p:cNvSpPr>
            <a:spLocks noGrp="1"/>
          </p:cNvSpPr>
          <p:nvPr>
            <p:ph idx="1"/>
          </p:nvPr>
        </p:nvSpPr>
        <p:spPr>
          <a:xfrm>
            <a:off x="913795" y="875763"/>
            <a:ext cx="10353762" cy="5795493"/>
          </a:xfrm>
        </p:spPr>
        <p:txBody>
          <a:bodyPr>
            <a:noAutofit/>
          </a:bodyPr>
          <a:lstStyle/>
          <a:p>
            <a:pPr marL="0" indent="0">
              <a:lnSpc>
                <a:spcPct val="100000"/>
              </a:lnSpc>
              <a:spcBef>
                <a:spcPts val="0"/>
              </a:spcBef>
              <a:buNone/>
            </a:pPr>
            <a:r>
              <a:rPr lang="en-US" sz="2800" b="1" dirty="0">
                <a:latin typeface="Courier New" panose="02070309020205020404" pitchFamily="49" charset="0"/>
                <a:cs typeface="Courier New" panose="02070309020205020404" pitchFamily="49" charset="0"/>
              </a:rPr>
              <a:t>Listing Program : </a:t>
            </a:r>
          </a:p>
          <a:p>
            <a:pPr marL="0" indent="0">
              <a:lnSpc>
                <a:spcPct val="100000"/>
              </a:lnSpc>
              <a:spcBef>
                <a:spcPts val="0"/>
              </a:spcBef>
              <a:buNone/>
            </a:pPr>
            <a:endParaRPr lang="en-US" sz="2800" b="1" dirty="0">
              <a:latin typeface="Courier New" panose="02070309020205020404" pitchFamily="49" charset="0"/>
              <a:cs typeface="Courier New" panose="02070309020205020404" pitchFamily="49" charset="0"/>
            </a:endParaRPr>
          </a:p>
          <a:p>
            <a:pPr marL="0" indent="0" algn="l">
              <a:buNone/>
            </a:pPr>
            <a:r>
              <a:rPr lang="id-ID" sz="2800" b="0" i="0" dirty="0">
                <a:effectLst/>
                <a:latin typeface="inherit"/>
              </a:rPr>
              <a:t># menghasilkan 0,1,2,3,4,5,6,7,8,9,10</a:t>
            </a:r>
            <a:endParaRPr lang="id-ID" sz="2800" b="0" i="0" dirty="0">
              <a:effectLst/>
              <a:latin typeface="Source Code Pro" panose="020B0509030403020204" pitchFamily="49" charset="0"/>
            </a:endParaRPr>
          </a:p>
          <a:p>
            <a:pPr marL="0" indent="0" algn="l">
              <a:buNone/>
            </a:pPr>
            <a:r>
              <a:rPr lang="id-ID" sz="2800" b="1" i="0" dirty="0">
                <a:effectLst/>
                <a:latin typeface="inherit"/>
              </a:rPr>
              <a:t>for</a:t>
            </a:r>
            <a:r>
              <a:rPr lang="id-ID" sz="2800" b="0" i="0" dirty="0">
                <a:effectLst/>
                <a:latin typeface="inherit"/>
              </a:rPr>
              <a:t> i </a:t>
            </a:r>
            <a:r>
              <a:rPr lang="id-ID" sz="2800" b="1" i="0" dirty="0">
                <a:effectLst/>
                <a:latin typeface="inherit"/>
              </a:rPr>
              <a:t>in</a:t>
            </a:r>
            <a:r>
              <a:rPr lang="id-ID" sz="2800" b="0" i="0" dirty="0">
                <a:effectLst/>
                <a:latin typeface="inherit"/>
              </a:rPr>
              <a:t> range(11):</a:t>
            </a:r>
            <a:endParaRPr lang="id-ID" sz="2800" b="0" i="0" dirty="0">
              <a:effectLst/>
              <a:latin typeface="Source Code Pro" panose="020B0509030403020204" pitchFamily="49" charset="0"/>
            </a:endParaRPr>
          </a:p>
          <a:p>
            <a:pPr marL="0" indent="0" algn="l">
              <a:buNone/>
            </a:pPr>
            <a:r>
              <a:rPr lang="en-ID" sz="2800" b="0" i="0" dirty="0">
                <a:effectLst/>
                <a:latin typeface="inherit"/>
              </a:rPr>
              <a:t>	</a:t>
            </a:r>
            <a:r>
              <a:rPr lang="id-ID" sz="2800" b="0" i="0" dirty="0">
                <a:effectLst/>
                <a:latin typeface="inherit"/>
              </a:rPr>
              <a:t>print(i)</a:t>
            </a:r>
            <a:endParaRPr lang="id-ID" sz="2800" b="0" i="0" dirty="0">
              <a:effectLst/>
              <a:latin typeface="Source Code Pro" panose="020B0509030403020204" pitchFamily="49" charset="0"/>
            </a:endParaRPr>
          </a:p>
        </p:txBody>
      </p:sp>
    </p:spTree>
    <p:extLst>
      <p:ext uri="{BB962C8B-B14F-4D97-AF65-F5344CB8AC3E}">
        <p14:creationId xmlns:p14="http://schemas.microsoft.com/office/powerpoint/2010/main" val="36497243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0"/>
            <a:ext cx="10353761" cy="1326321"/>
          </a:xfrm>
        </p:spPr>
        <p:txBody>
          <a:bodyPr/>
          <a:lstStyle/>
          <a:p>
            <a:r>
              <a:rPr lang="en-US" dirty="0"/>
              <a:t>CONTOH 3 (PERULANGAN FOR)</a:t>
            </a:r>
          </a:p>
        </p:txBody>
      </p:sp>
      <p:sp>
        <p:nvSpPr>
          <p:cNvPr id="3" name="Content Placeholder 2"/>
          <p:cNvSpPr>
            <a:spLocks noGrp="1"/>
          </p:cNvSpPr>
          <p:nvPr>
            <p:ph idx="1"/>
          </p:nvPr>
        </p:nvSpPr>
        <p:spPr>
          <a:xfrm>
            <a:off x="913795" y="875763"/>
            <a:ext cx="10353762" cy="5795493"/>
          </a:xfrm>
        </p:spPr>
        <p:txBody>
          <a:bodyPr>
            <a:noAutofit/>
          </a:bodyPr>
          <a:lstStyle/>
          <a:p>
            <a:pPr marL="0" indent="0">
              <a:lnSpc>
                <a:spcPct val="100000"/>
              </a:lnSpc>
              <a:spcBef>
                <a:spcPts val="0"/>
              </a:spcBef>
              <a:buNone/>
            </a:pPr>
            <a:r>
              <a:rPr lang="en-US" sz="2800" b="1" dirty="0">
                <a:latin typeface="Courier New" panose="02070309020205020404" pitchFamily="49" charset="0"/>
                <a:cs typeface="Courier New" panose="02070309020205020404" pitchFamily="49" charset="0"/>
              </a:rPr>
              <a:t>Listing Program : </a:t>
            </a:r>
          </a:p>
          <a:p>
            <a:pPr marL="0" indent="0">
              <a:lnSpc>
                <a:spcPct val="100000"/>
              </a:lnSpc>
              <a:spcBef>
                <a:spcPts val="0"/>
              </a:spcBef>
              <a:buNone/>
            </a:pPr>
            <a:endParaRPr lang="en-US" sz="2800" b="1" dirty="0">
              <a:latin typeface="Courier New" panose="02070309020205020404" pitchFamily="49" charset="0"/>
              <a:cs typeface="Courier New" panose="02070309020205020404" pitchFamily="49" charset="0"/>
            </a:endParaRPr>
          </a:p>
          <a:p>
            <a:pPr marL="0" indent="0" algn="l">
              <a:buNone/>
            </a:pPr>
            <a:r>
              <a:rPr lang="id-ID" sz="3200" b="0" i="0" dirty="0">
                <a:effectLst/>
                <a:latin typeface="inherit"/>
              </a:rPr>
              <a:t># menghasilkan 5,6,7,8</a:t>
            </a:r>
            <a:endParaRPr lang="id-ID" sz="3200" b="0" i="0" dirty="0">
              <a:effectLst/>
              <a:latin typeface="Source Code Pro" panose="020B0509030403020204" pitchFamily="49" charset="0"/>
            </a:endParaRPr>
          </a:p>
          <a:p>
            <a:pPr marL="0" indent="0" algn="l">
              <a:buNone/>
            </a:pPr>
            <a:r>
              <a:rPr lang="id-ID" sz="3200" b="1" i="0" dirty="0">
                <a:effectLst/>
                <a:latin typeface="inherit"/>
              </a:rPr>
              <a:t>for</a:t>
            </a:r>
            <a:r>
              <a:rPr lang="id-ID" sz="3200" b="0" i="0" dirty="0">
                <a:effectLst/>
                <a:latin typeface="inherit"/>
              </a:rPr>
              <a:t> i </a:t>
            </a:r>
            <a:r>
              <a:rPr lang="id-ID" sz="3200" b="1" i="0" dirty="0">
                <a:effectLst/>
                <a:latin typeface="inherit"/>
              </a:rPr>
              <a:t>in</a:t>
            </a:r>
            <a:r>
              <a:rPr lang="id-ID" sz="3200" b="0" i="0" dirty="0">
                <a:effectLst/>
                <a:latin typeface="inherit"/>
              </a:rPr>
              <a:t> range(5, 9):</a:t>
            </a:r>
            <a:endParaRPr lang="id-ID" sz="3200" b="0" i="0" dirty="0">
              <a:effectLst/>
              <a:latin typeface="Source Code Pro" panose="020B0509030403020204" pitchFamily="49" charset="0"/>
            </a:endParaRPr>
          </a:p>
          <a:p>
            <a:pPr marL="0" indent="0" algn="l">
              <a:buNone/>
            </a:pPr>
            <a:r>
              <a:rPr lang="en-ID" sz="3200" b="0" i="0" dirty="0">
                <a:effectLst/>
                <a:latin typeface="inherit"/>
              </a:rPr>
              <a:t>	</a:t>
            </a:r>
            <a:r>
              <a:rPr lang="id-ID" sz="3200" b="0" i="0" dirty="0">
                <a:effectLst/>
                <a:latin typeface="inherit"/>
              </a:rPr>
              <a:t>print(i)</a:t>
            </a:r>
            <a:endParaRPr lang="id-ID" sz="3200" b="0" i="0" dirty="0">
              <a:effectLst/>
              <a:latin typeface="Source Code Pro" panose="020B0509030403020204" pitchFamily="49" charset="0"/>
            </a:endParaRPr>
          </a:p>
        </p:txBody>
      </p:sp>
    </p:spTree>
    <p:extLst>
      <p:ext uri="{BB962C8B-B14F-4D97-AF65-F5344CB8AC3E}">
        <p14:creationId xmlns:p14="http://schemas.microsoft.com/office/powerpoint/2010/main" val="57170286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0"/>
            <a:ext cx="10353761" cy="1326321"/>
          </a:xfrm>
        </p:spPr>
        <p:txBody>
          <a:bodyPr/>
          <a:lstStyle/>
          <a:p>
            <a:r>
              <a:rPr lang="en-US" dirty="0"/>
              <a:t>CONTOH 4 (PERULANGAN FOR)</a:t>
            </a:r>
          </a:p>
        </p:txBody>
      </p:sp>
      <p:sp>
        <p:nvSpPr>
          <p:cNvPr id="3" name="Content Placeholder 2"/>
          <p:cNvSpPr>
            <a:spLocks noGrp="1"/>
          </p:cNvSpPr>
          <p:nvPr>
            <p:ph idx="1"/>
          </p:nvPr>
        </p:nvSpPr>
        <p:spPr>
          <a:xfrm>
            <a:off x="913795" y="875763"/>
            <a:ext cx="10353762" cy="5795493"/>
          </a:xfrm>
        </p:spPr>
        <p:txBody>
          <a:bodyPr>
            <a:noAutofit/>
          </a:bodyPr>
          <a:lstStyle/>
          <a:p>
            <a:pPr marL="0" indent="0">
              <a:lnSpc>
                <a:spcPct val="100000"/>
              </a:lnSpc>
              <a:spcBef>
                <a:spcPts val="0"/>
              </a:spcBef>
              <a:buNone/>
            </a:pPr>
            <a:r>
              <a:rPr lang="en-US" sz="2800" b="1" dirty="0">
                <a:latin typeface="Courier New" panose="02070309020205020404" pitchFamily="49" charset="0"/>
                <a:cs typeface="Courier New" panose="02070309020205020404" pitchFamily="49" charset="0"/>
              </a:rPr>
              <a:t>Listing Program : </a:t>
            </a:r>
          </a:p>
          <a:p>
            <a:pPr marL="0" indent="0">
              <a:lnSpc>
                <a:spcPct val="100000"/>
              </a:lnSpc>
              <a:spcBef>
                <a:spcPts val="0"/>
              </a:spcBef>
              <a:buNone/>
            </a:pPr>
            <a:endParaRPr lang="en-US" sz="2800" b="1" dirty="0">
              <a:latin typeface="Courier New" panose="02070309020205020404" pitchFamily="49" charset="0"/>
              <a:cs typeface="Courier New" panose="02070309020205020404" pitchFamily="49" charset="0"/>
            </a:endParaRPr>
          </a:p>
          <a:p>
            <a:pPr marL="0" indent="0" algn="l">
              <a:buNone/>
            </a:pPr>
            <a:r>
              <a:rPr lang="id-ID" sz="3200" b="0" i="0" dirty="0">
                <a:effectLst/>
                <a:latin typeface="inherit"/>
              </a:rPr>
              <a:t># menghasilkan </a:t>
            </a:r>
            <a:r>
              <a:rPr lang="en-ID" sz="3200" dirty="0">
                <a:effectLst/>
                <a:latin typeface="inherit"/>
              </a:rPr>
              <a:t>-3,-2,-1,0,1</a:t>
            </a:r>
            <a:endParaRPr lang="id-ID" sz="3200" b="0" i="0" dirty="0">
              <a:effectLst/>
              <a:latin typeface="Source Code Pro" panose="020B0509030403020204" pitchFamily="49" charset="0"/>
            </a:endParaRPr>
          </a:p>
          <a:p>
            <a:pPr marL="0" indent="0" algn="l">
              <a:buNone/>
            </a:pPr>
            <a:r>
              <a:rPr lang="id-ID" sz="3200" b="1" i="0" dirty="0">
                <a:effectLst/>
                <a:latin typeface="inherit"/>
              </a:rPr>
              <a:t>for</a:t>
            </a:r>
            <a:r>
              <a:rPr lang="id-ID" sz="3200" b="0" i="0" dirty="0">
                <a:effectLst/>
                <a:latin typeface="inherit"/>
              </a:rPr>
              <a:t> i </a:t>
            </a:r>
            <a:r>
              <a:rPr lang="id-ID" sz="3200" b="1" i="0" dirty="0">
                <a:effectLst/>
                <a:latin typeface="inherit"/>
              </a:rPr>
              <a:t>in</a:t>
            </a:r>
            <a:r>
              <a:rPr lang="id-ID" sz="3200" b="0" i="0" dirty="0">
                <a:effectLst/>
                <a:latin typeface="inherit"/>
              </a:rPr>
              <a:t> range(</a:t>
            </a:r>
            <a:r>
              <a:rPr lang="en-ID" sz="3200" b="0" i="0" dirty="0">
                <a:effectLst/>
                <a:latin typeface="inherit"/>
              </a:rPr>
              <a:t>-3</a:t>
            </a:r>
            <a:r>
              <a:rPr lang="id-ID" sz="3200" b="0" i="0" dirty="0">
                <a:effectLst/>
                <a:latin typeface="inherit"/>
              </a:rPr>
              <a:t>, </a:t>
            </a:r>
            <a:r>
              <a:rPr lang="en-ID" sz="3200" dirty="0">
                <a:effectLst/>
                <a:latin typeface="inherit"/>
              </a:rPr>
              <a:t>2</a:t>
            </a:r>
            <a:r>
              <a:rPr lang="id-ID" sz="3200" b="0" i="0" dirty="0">
                <a:effectLst/>
                <a:latin typeface="inherit"/>
              </a:rPr>
              <a:t>):</a:t>
            </a:r>
            <a:endParaRPr lang="id-ID" sz="3200" b="0" i="0" dirty="0">
              <a:effectLst/>
              <a:latin typeface="Source Code Pro" panose="020B0509030403020204" pitchFamily="49" charset="0"/>
            </a:endParaRPr>
          </a:p>
          <a:p>
            <a:pPr marL="0" indent="0" algn="l">
              <a:buNone/>
            </a:pPr>
            <a:r>
              <a:rPr lang="en-ID" sz="3200" b="0" i="0" dirty="0">
                <a:effectLst/>
                <a:latin typeface="inherit"/>
              </a:rPr>
              <a:t>	</a:t>
            </a:r>
            <a:r>
              <a:rPr lang="id-ID" sz="3200" b="0" i="0" dirty="0">
                <a:effectLst/>
                <a:latin typeface="inherit"/>
              </a:rPr>
              <a:t>print(i)</a:t>
            </a:r>
            <a:endParaRPr lang="id-ID" sz="3200" b="0" i="0" dirty="0">
              <a:effectLst/>
              <a:latin typeface="Source Code Pro" panose="020B0509030403020204" pitchFamily="49" charset="0"/>
            </a:endParaRPr>
          </a:p>
        </p:txBody>
      </p:sp>
    </p:spTree>
    <p:extLst>
      <p:ext uri="{BB962C8B-B14F-4D97-AF65-F5344CB8AC3E}">
        <p14:creationId xmlns:p14="http://schemas.microsoft.com/office/powerpoint/2010/main" val="275211869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0"/>
            <a:ext cx="10353761" cy="1326321"/>
          </a:xfrm>
        </p:spPr>
        <p:txBody>
          <a:bodyPr/>
          <a:lstStyle/>
          <a:p>
            <a:r>
              <a:rPr lang="en-US" dirty="0"/>
              <a:t>CONTOH 5 (PERULANGAN FOR)</a:t>
            </a:r>
          </a:p>
        </p:txBody>
      </p:sp>
      <p:sp>
        <p:nvSpPr>
          <p:cNvPr id="3" name="Content Placeholder 2"/>
          <p:cNvSpPr>
            <a:spLocks noGrp="1"/>
          </p:cNvSpPr>
          <p:nvPr>
            <p:ph idx="1"/>
          </p:nvPr>
        </p:nvSpPr>
        <p:spPr>
          <a:xfrm>
            <a:off x="913795" y="875763"/>
            <a:ext cx="10353762" cy="5795493"/>
          </a:xfrm>
        </p:spPr>
        <p:txBody>
          <a:bodyPr>
            <a:noAutofit/>
          </a:bodyPr>
          <a:lstStyle/>
          <a:p>
            <a:pPr marL="0" indent="0">
              <a:lnSpc>
                <a:spcPct val="100000"/>
              </a:lnSpc>
              <a:spcBef>
                <a:spcPts val="0"/>
              </a:spcBef>
              <a:buNone/>
            </a:pPr>
            <a:r>
              <a:rPr lang="en-US" sz="2800" b="1" dirty="0">
                <a:latin typeface="Courier New" panose="02070309020205020404" pitchFamily="49" charset="0"/>
                <a:cs typeface="Courier New" panose="02070309020205020404" pitchFamily="49" charset="0"/>
              </a:rPr>
              <a:t>Listing Program : </a:t>
            </a:r>
          </a:p>
          <a:p>
            <a:pPr marL="0" indent="0">
              <a:lnSpc>
                <a:spcPct val="100000"/>
              </a:lnSpc>
              <a:spcBef>
                <a:spcPts val="0"/>
              </a:spcBef>
              <a:buNone/>
            </a:pPr>
            <a:endParaRPr lang="en-US" sz="2800" b="1" dirty="0">
              <a:latin typeface="Courier New" panose="02070309020205020404" pitchFamily="49" charset="0"/>
              <a:cs typeface="Courier New" panose="02070309020205020404" pitchFamily="49" charset="0"/>
            </a:endParaRPr>
          </a:p>
          <a:p>
            <a:pPr marL="0" indent="0" algn="l">
              <a:buNone/>
            </a:pPr>
            <a:r>
              <a:rPr lang="id-ID" sz="3200" b="0" i="0" dirty="0">
                <a:effectLst/>
                <a:latin typeface="inherit"/>
              </a:rPr>
              <a:t># menghasilkan 1,6</a:t>
            </a:r>
            <a:endParaRPr lang="id-ID" sz="3200" b="0" i="0" dirty="0">
              <a:effectLst/>
              <a:latin typeface="Source Code Pro" panose="020B0509030403020204" pitchFamily="49" charset="0"/>
            </a:endParaRPr>
          </a:p>
          <a:p>
            <a:pPr marL="0" indent="0" algn="l">
              <a:buNone/>
            </a:pPr>
            <a:r>
              <a:rPr lang="id-ID" sz="3200" b="1" i="0" dirty="0">
                <a:effectLst/>
                <a:latin typeface="inherit"/>
              </a:rPr>
              <a:t>for</a:t>
            </a:r>
            <a:r>
              <a:rPr lang="id-ID" sz="3200" b="0" i="0" dirty="0">
                <a:effectLst/>
                <a:latin typeface="inherit"/>
              </a:rPr>
              <a:t> i </a:t>
            </a:r>
            <a:r>
              <a:rPr lang="id-ID" sz="3200" b="1" i="0" dirty="0">
                <a:effectLst/>
                <a:latin typeface="inherit"/>
              </a:rPr>
              <a:t>in</a:t>
            </a:r>
            <a:r>
              <a:rPr lang="id-ID" sz="3200" b="0" i="0" dirty="0">
                <a:effectLst/>
                <a:latin typeface="inherit"/>
              </a:rPr>
              <a:t> range(1, 9, 5):</a:t>
            </a:r>
            <a:endParaRPr lang="id-ID" sz="3200" b="0" i="0" dirty="0">
              <a:effectLst/>
              <a:latin typeface="Source Code Pro" panose="020B0509030403020204" pitchFamily="49" charset="0"/>
            </a:endParaRPr>
          </a:p>
          <a:p>
            <a:pPr marL="0" indent="0" algn="l">
              <a:buNone/>
            </a:pPr>
            <a:r>
              <a:rPr lang="en-ID" sz="3200" b="0" i="0" dirty="0">
                <a:effectLst/>
                <a:latin typeface="inherit"/>
              </a:rPr>
              <a:t>	</a:t>
            </a:r>
            <a:r>
              <a:rPr lang="id-ID" sz="3200" b="0" i="0" dirty="0">
                <a:effectLst/>
                <a:latin typeface="inherit"/>
              </a:rPr>
              <a:t>print(i)</a:t>
            </a:r>
            <a:endParaRPr lang="id-ID" sz="3200" b="0" i="0" dirty="0">
              <a:effectLst/>
              <a:latin typeface="Source Code Pro" panose="020B0509030403020204" pitchFamily="49" charset="0"/>
            </a:endParaRPr>
          </a:p>
        </p:txBody>
      </p:sp>
    </p:spTree>
    <p:extLst>
      <p:ext uri="{BB962C8B-B14F-4D97-AF65-F5344CB8AC3E}">
        <p14:creationId xmlns:p14="http://schemas.microsoft.com/office/powerpoint/2010/main" val="140295850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0"/>
            <a:ext cx="10353761" cy="1326321"/>
          </a:xfrm>
        </p:spPr>
        <p:txBody>
          <a:bodyPr/>
          <a:lstStyle/>
          <a:p>
            <a:r>
              <a:rPr lang="en-US" dirty="0"/>
              <a:t>CONTOH 6 (PERULANGAN FOR)</a:t>
            </a:r>
          </a:p>
        </p:txBody>
      </p:sp>
      <p:sp>
        <p:nvSpPr>
          <p:cNvPr id="3" name="Content Placeholder 2"/>
          <p:cNvSpPr>
            <a:spLocks noGrp="1"/>
          </p:cNvSpPr>
          <p:nvPr>
            <p:ph idx="1"/>
          </p:nvPr>
        </p:nvSpPr>
        <p:spPr>
          <a:xfrm>
            <a:off x="913795" y="875763"/>
            <a:ext cx="10353762" cy="5795493"/>
          </a:xfrm>
        </p:spPr>
        <p:txBody>
          <a:bodyPr>
            <a:noAutofit/>
          </a:bodyPr>
          <a:lstStyle/>
          <a:p>
            <a:pPr marL="0" indent="0">
              <a:lnSpc>
                <a:spcPct val="100000"/>
              </a:lnSpc>
              <a:spcBef>
                <a:spcPts val="0"/>
              </a:spcBef>
              <a:buNone/>
            </a:pPr>
            <a:r>
              <a:rPr lang="en-US" sz="2800" b="1" dirty="0">
                <a:latin typeface="Courier New" panose="02070309020205020404" pitchFamily="49" charset="0"/>
                <a:cs typeface="Courier New" panose="02070309020205020404" pitchFamily="49" charset="0"/>
              </a:rPr>
              <a:t>Listing Program : </a:t>
            </a:r>
          </a:p>
          <a:p>
            <a:pPr marL="0" indent="0">
              <a:lnSpc>
                <a:spcPct val="100000"/>
              </a:lnSpc>
              <a:spcBef>
                <a:spcPts val="0"/>
              </a:spcBef>
              <a:buNone/>
            </a:pPr>
            <a:endParaRPr lang="en-US" sz="2800" b="1" dirty="0">
              <a:latin typeface="Courier New" panose="02070309020205020404" pitchFamily="49" charset="0"/>
              <a:cs typeface="Courier New" panose="02070309020205020404" pitchFamily="49" charset="0"/>
            </a:endParaRPr>
          </a:p>
          <a:p>
            <a:pPr marL="0" indent="0" algn="l">
              <a:buNone/>
            </a:pPr>
            <a:r>
              <a:rPr lang="id-ID" sz="3200" b="0" i="0" dirty="0">
                <a:effectLst/>
                <a:latin typeface="inherit"/>
              </a:rPr>
              <a:t># menghasilkan </a:t>
            </a:r>
            <a:r>
              <a:rPr lang="en-ID" sz="3200" dirty="0">
                <a:effectLst/>
                <a:latin typeface="inherit"/>
              </a:rPr>
              <a:t>-2,-4,-6,-8,-10</a:t>
            </a:r>
            <a:endParaRPr lang="id-ID" sz="3200" b="0" i="0" dirty="0">
              <a:effectLst/>
              <a:latin typeface="Source Code Pro" panose="020B0509030403020204" pitchFamily="49" charset="0"/>
            </a:endParaRPr>
          </a:p>
          <a:p>
            <a:pPr marL="0" indent="0" algn="l">
              <a:buNone/>
            </a:pPr>
            <a:r>
              <a:rPr lang="id-ID" sz="3200" b="1" i="0" dirty="0">
                <a:effectLst/>
                <a:latin typeface="inherit"/>
              </a:rPr>
              <a:t>for</a:t>
            </a:r>
            <a:r>
              <a:rPr lang="id-ID" sz="3200" b="0" i="0" dirty="0">
                <a:effectLst/>
                <a:latin typeface="inherit"/>
              </a:rPr>
              <a:t> i </a:t>
            </a:r>
            <a:r>
              <a:rPr lang="id-ID" sz="3200" b="1" i="0" dirty="0">
                <a:effectLst/>
                <a:latin typeface="inherit"/>
              </a:rPr>
              <a:t>in</a:t>
            </a:r>
            <a:r>
              <a:rPr lang="id-ID" sz="3200" b="0" i="0" dirty="0">
                <a:effectLst/>
                <a:latin typeface="inherit"/>
              </a:rPr>
              <a:t> range(</a:t>
            </a:r>
            <a:r>
              <a:rPr lang="en-ID" sz="3200" b="0" i="0" dirty="0">
                <a:effectLst/>
                <a:latin typeface="inherit"/>
              </a:rPr>
              <a:t>-2</a:t>
            </a:r>
            <a:r>
              <a:rPr lang="id-ID" sz="3200" b="0" i="0" dirty="0">
                <a:effectLst/>
                <a:latin typeface="inherit"/>
              </a:rPr>
              <a:t>, </a:t>
            </a:r>
            <a:r>
              <a:rPr lang="en-ID" sz="3200" dirty="0">
                <a:effectLst/>
                <a:latin typeface="inherit"/>
              </a:rPr>
              <a:t>-12</a:t>
            </a:r>
            <a:r>
              <a:rPr lang="id-ID" sz="3200" b="0" i="0" dirty="0">
                <a:effectLst/>
                <a:latin typeface="inherit"/>
              </a:rPr>
              <a:t>, </a:t>
            </a:r>
            <a:r>
              <a:rPr lang="en-ID" sz="3200" b="0" i="0" dirty="0">
                <a:effectLst/>
                <a:latin typeface="inherit"/>
              </a:rPr>
              <a:t>-2</a:t>
            </a:r>
            <a:r>
              <a:rPr lang="id-ID" sz="3200" b="0" i="0" dirty="0">
                <a:effectLst/>
                <a:latin typeface="inherit"/>
              </a:rPr>
              <a:t>):</a:t>
            </a:r>
            <a:endParaRPr lang="id-ID" sz="3200" b="0" i="0" dirty="0">
              <a:effectLst/>
              <a:latin typeface="Source Code Pro" panose="020B0509030403020204" pitchFamily="49" charset="0"/>
            </a:endParaRPr>
          </a:p>
          <a:p>
            <a:pPr marL="0" indent="0" algn="l">
              <a:buNone/>
            </a:pPr>
            <a:r>
              <a:rPr lang="en-ID" sz="3200" b="0" i="0" dirty="0">
                <a:effectLst/>
                <a:latin typeface="inherit"/>
              </a:rPr>
              <a:t>	</a:t>
            </a:r>
            <a:r>
              <a:rPr lang="id-ID" sz="3200" b="0" i="0" dirty="0">
                <a:effectLst/>
                <a:latin typeface="inherit"/>
              </a:rPr>
              <a:t>print(i)</a:t>
            </a:r>
            <a:endParaRPr lang="id-ID" sz="3200" b="0" i="0" dirty="0">
              <a:effectLst/>
              <a:latin typeface="Source Code Pro" panose="020B0509030403020204" pitchFamily="49" charset="0"/>
            </a:endParaRPr>
          </a:p>
        </p:txBody>
      </p:sp>
    </p:spTree>
    <p:extLst>
      <p:ext uri="{BB962C8B-B14F-4D97-AF65-F5344CB8AC3E}">
        <p14:creationId xmlns:p14="http://schemas.microsoft.com/office/powerpoint/2010/main" val="2237690977"/>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723</TotalTime>
  <Words>462</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Bookman Old Style</vt:lpstr>
      <vt:lpstr>Calibri</vt:lpstr>
      <vt:lpstr>Courier New</vt:lpstr>
      <vt:lpstr>inherit</vt:lpstr>
      <vt:lpstr>Merriweather</vt:lpstr>
      <vt:lpstr>Rockwell</vt:lpstr>
      <vt:lpstr>Source Code Pro</vt:lpstr>
      <vt:lpstr>Damask</vt:lpstr>
      <vt:lpstr>STRUKTUR KONTROL PERULANGAN</vt:lpstr>
      <vt:lpstr>PENGERTIAN</vt:lpstr>
      <vt:lpstr>Struktur kontrol perulangan</vt:lpstr>
      <vt:lpstr>CONTOH 1 (PERULANGAN FOR)</vt:lpstr>
      <vt:lpstr>CONTOH 2 (PERULANGAN FOR)</vt:lpstr>
      <vt:lpstr>CONTOH 3 (PERULANGAN FOR)</vt:lpstr>
      <vt:lpstr>CONTOH 4 (PERULANGAN FOR)</vt:lpstr>
      <vt:lpstr>CONTOH 5 (PERULANGAN FOR)</vt:lpstr>
      <vt:lpstr>CONTOH 6 (PERULANGAN FOR)</vt:lpstr>
      <vt:lpstr>CONTOH 7 (PERULANGAN FOR)</vt:lpstr>
      <vt:lpstr>CONTOH 8 (PERULANGAN FOR)</vt:lpstr>
      <vt:lpstr>CONTOH 9 (PERULANGAN FOR)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STRUKTUR KONTROL PERULANGAN</dc:title>
  <dc:creator>User</dc:creator>
  <cp:lastModifiedBy>marissa 25061982</cp:lastModifiedBy>
  <cp:revision>24</cp:revision>
  <dcterms:created xsi:type="dcterms:W3CDTF">2020-11-01T05:53:30Z</dcterms:created>
  <dcterms:modified xsi:type="dcterms:W3CDTF">2023-03-01T07:58:51Z</dcterms:modified>
</cp:coreProperties>
</file>