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7" r:id="rId3"/>
    <p:sldId id="324" r:id="rId4"/>
    <p:sldId id="325" r:id="rId5"/>
    <p:sldId id="258" r:id="rId6"/>
    <p:sldId id="259" r:id="rId7"/>
    <p:sldId id="269" r:id="rId8"/>
    <p:sldId id="266" r:id="rId9"/>
    <p:sldId id="267" r:id="rId10"/>
    <p:sldId id="268" r:id="rId11"/>
    <p:sldId id="265" r:id="rId12"/>
    <p:sldId id="272" r:id="rId13"/>
    <p:sldId id="326" r:id="rId14"/>
    <p:sldId id="293" r:id="rId15"/>
    <p:sldId id="274" r:id="rId16"/>
    <p:sldId id="275" r:id="rId17"/>
    <p:sldId id="276" r:id="rId18"/>
    <p:sldId id="277" r:id="rId19"/>
    <p:sldId id="294" r:id="rId20"/>
    <p:sldId id="295" r:id="rId21"/>
    <p:sldId id="296" r:id="rId22"/>
    <p:sldId id="327" r:id="rId23"/>
    <p:sldId id="273" r:id="rId24"/>
    <p:sldId id="278" r:id="rId25"/>
    <p:sldId id="279" r:id="rId26"/>
    <p:sldId id="309" r:id="rId27"/>
    <p:sldId id="280" r:id="rId28"/>
    <p:sldId id="281" r:id="rId29"/>
    <p:sldId id="282" r:id="rId30"/>
    <p:sldId id="283" r:id="rId31"/>
    <p:sldId id="284" r:id="rId32"/>
    <p:sldId id="285" r:id="rId33"/>
    <p:sldId id="302" r:id="rId34"/>
    <p:sldId id="303" r:id="rId35"/>
    <p:sldId id="304" r:id="rId36"/>
    <p:sldId id="305" r:id="rId37"/>
    <p:sldId id="306" r:id="rId38"/>
    <p:sldId id="307" r:id="rId39"/>
    <p:sldId id="328" r:id="rId40"/>
    <p:sldId id="308" r:id="rId41"/>
    <p:sldId id="286" r:id="rId42"/>
    <p:sldId id="287" r:id="rId43"/>
    <p:sldId id="288" r:id="rId44"/>
    <p:sldId id="289" r:id="rId45"/>
    <p:sldId id="290" r:id="rId46"/>
    <p:sldId id="291"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0" autoAdjust="0"/>
    <p:restoredTop sz="78955" autoAdjust="0"/>
  </p:normalViewPr>
  <p:slideViewPr>
    <p:cSldViewPr>
      <p:cViewPr varScale="1">
        <p:scale>
          <a:sx n="67" d="100"/>
          <a:sy n="67" d="100"/>
        </p:scale>
        <p:origin x="182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7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FDD47C-F2ED-4600-9A96-6C853E9E4831}" type="datetimeFigureOut">
              <a:rPr lang="en-US" smtClean="0"/>
              <a:t>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F24E6E-653F-49B2-9AF2-55EDBE5F1A38}" type="slidenum">
              <a:rPr lang="en-US" smtClean="0"/>
              <a:t>‹#›</a:t>
            </a:fld>
            <a:endParaRPr lang="en-US"/>
          </a:p>
        </p:txBody>
      </p:sp>
    </p:spTree>
    <p:extLst>
      <p:ext uri="{BB962C8B-B14F-4D97-AF65-F5344CB8AC3E}">
        <p14:creationId xmlns:p14="http://schemas.microsoft.com/office/powerpoint/2010/main" val="3722243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C1BFB6-973E-49C1-AF06-BDE5086A4808}" type="datetimeFigureOut">
              <a:rPr lang="en-US" smtClean="0"/>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DD844A-F38E-43FA-B1A3-26213BC994D4}" type="slidenum">
              <a:rPr lang="en-US" smtClean="0"/>
              <a:pPr/>
              <a:t>‹#›</a:t>
            </a:fld>
            <a:endParaRPr lang="en-US" dirty="0"/>
          </a:p>
        </p:txBody>
      </p:sp>
    </p:spTree>
    <p:extLst>
      <p:ext uri="{BB962C8B-B14F-4D97-AF65-F5344CB8AC3E}">
        <p14:creationId xmlns:p14="http://schemas.microsoft.com/office/powerpoint/2010/main" val="20704640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Himpunan</a:t>
            </a:r>
            <a:r>
              <a:rPr lang="en-US" dirty="0"/>
              <a:t> data </a:t>
            </a:r>
            <a:r>
              <a:rPr lang="en-US" dirty="0" err="1"/>
              <a:t>yg</a:t>
            </a:r>
            <a:r>
              <a:rPr lang="en-US" dirty="0"/>
              <a:t> </a:t>
            </a:r>
            <a:r>
              <a:rPr lang="en-US" dirty="0" err="1"/>
              <a:t>diatur</a:t>
            </a:r>
            <a:r>
              <a:rPr lang="en-US" dirty="0"/>
              <a:t> </a:t>
            </a:r>
            <a:r>
              <a:rPr lang="en-US" dirty="0" err="1"/>
              <a:t>sedemikian</a:t>
            </a:r>
            <a:r>
              <a:rPr lang="en-US" dirty="0"/>
              <a:t> </a:t>
            </a:r>
            <a:r>
              <a:rPr lang="en-US" dirty="0" err="1"/>
              <a:t>rupa</a:t>
            </a:r>
            <a:r>
              <a:rPr lang="en-US" dirty="0"/>
              <a:t>.</a:t>
            </a:r>
          </a:p>
          <a:p>
            <a:r>
              <a:rPr lang="en-US" dirty="0" err="1"/>
              <a:t>Butuh</a:t>
            </a:r>
            <a:r>
              <a:rPr lang="en-US" dirty="0"/>
              <a:t> </a:t>
            </a:r>
            <a:r>
              <a:rPr lang="en-US" dirty="0" err="1"/>
              <a:t>cara</a:t>
            </a:r>
            <a:r>
              <a:rPr lang="en-US" dirty="0"/>
              <a:t> </a:t>
            </a:r>
            <a:r>
              <a:rPr lang="en-US" dirty="0" err="1"/>
              <a:t>supaya</a:t>
            </a:r>
            <a:r>
              <a:rPr lang="en-US" dirty="0"/>
              <a:t> </a:t>
            </a:r>
            <a:r>
              <a:rPr lang="en-US" dirty="0" err="1"/>
              <a:t>bisa</a:t>
            </a:r>
            <a:r>
              <a:rPr lang="en-US" dirty="0"/>
              <a:t> </a:t>
            </a:r>
            <a:r>
              <a:rPr lang="en-US" dirty="0" err="1"/>
              <a:t>diatur</a:t>
            </a:r>
            <a:r>
              <a:rPr lang="en-US" dirty="0"/>
              <a:t> dg </a:t>
            </a:r>
            <a:r>
              <a:rPr lang="en-US" dirty="0" err="1"/>
              <a:t>efektif</a:t>
            </a:r>
            <a:r>
              <a:rPr lang="en-US" dirty="0"/>
              <a:t>, </a:t>
            </a:r>
            <a:r>
              <a:rPr lang="en-US" dirty="0" err="1"/>
              <a:t>efisien</a:t>
            </a:r>
            <a:r>
              <a:rPr lang="en-US" dirty="0"/>
              <a:t>.</a:t>
            </a:r>
          </a:p>
        </p:txBody>
      </p:sp>
      <p:sp>
        <p:nvSpPr>
          <p:cNvPr id="4" name="Slide Number Placeholder 3"/>
          <p:cNvSpPr>
            <a:spLocks noGrp="1"/>
          </p:cNvSpPr>
          <p:nvPr>
            <p:ph type="sldNum" sz="quarter" idx="5"/>
          </p:nvPr>
        </p:nvSpPr>
        <p:spPr/>
        <p:txBody>
          <a:bodyPr/>
          <a:lstStyle/>
          <a:p>
            <a:fld id="{27DD844A-F38E-43FA-B1A3-26213BC994D4}" type="slidenum">
              <a:rPr lang="en-US" smtClean="0"/>
              <a:pPr/>
              <a:t>1</a:t>
            </a:fld>
            <a:endParaRPr lang="en-US" dirty="0"/>
          </a:p>
        </p:txBody>
      </p:sp>
    </p:spTree>
    <p:extLst>
      <p:ext uri="{BB962C8B-B14F-4D97-AF65-F5344CB8AC3E}">
        <p14:creationId xmlns:p14="http://schemas.microsoft.com/office/powerpoint/2010/main" val="156460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6408" y="8687425"/>
            <a:ext cx="2971593" cy="456575"/>
          </a:xfrm>
          <a:prstGeom prst="rect">
            <a:avLst/>
          </a:prstGeom>
          <a:noFill/>
          <a:ln w="9525">
            <a:noFill/>
            <a:miter lim="800000"/>
            <a:headEnd/>
            <a:tailEnd/>
          </a:ln>
        </p:spPr>
        <p:txBody>
          <a:bodyPr wrap="none" lIns="91427" tIns="45714" rIns="91427" bIns="45714" anchor="b"/>
          <a:lstStyle/>
          <a:p>
            <a:pPr algn="r" defTabSz="914274"/>
            <a:fld id="{05767B05-8189-41D0-BFF7-90C4EF631870}" type="slidenum">
              <a:rPr lang="en-US" sz="1300"/>
              <a:pPr algn="r" defTabSz="914274"/>
              <a:t>14</a:t>
            </a:fld>
            <a:endParaRPr lang="en-US" sz="13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r>
              <a:rPr lang="en-US" dirty="0">
                <a:latin typeface="Times New Roman" pitchFamily="18" charset="0"/>
              </a:rPr>
              <a:t>- Buffer = </a:t>
            </a:r>
            <a:r>
              <a:rPr lang="en-US" dirty="0" err="1">
                <a:latin typeface="Times New Roman" pitchFamily="18" charset="0"/>
              </a:rPr>
              <a:t>menampung</a:t>
            </a:r>
            <a:r>
              <a:rPr lang="en-US" dirty="0">
                <a:latin typeface="Times New Roman" pitchFamily="18" charset="0"/>
              </a:rPr>
              <a:t> </a:t>
            </a:r>
            <a:r>
              <a:rPr lang="en-US" dirty="0" err="1">
                <a:latin typeface="Times New Roman" pitchFamily="18" charset="0"/>
              </a:rPr>
              <a:t>sebanyak</a:t>
            </a:r>
            <a:r>
              <a:rPr lang="en-US" dirty="0">
                <a:latin typeface="Times New Roman" pitchFamily="18" charset="0"/>
              </a:rPr>
              <a:t> </a:t>
            </a:r>
            <a:r>
              <a:rPr lang="en-US" dirty="0" err="1">
                <a:latin typeface="Times New Roman" pitchFamily="18" charset="0"/>
              </a:rPr>
              <a:t>mungkin</a:t>
            </a:r>
            <a:r>
              <a:rPr lang="en-US" dirty="0">
                <a:latin typeface="Times New Roman" pitchFamily="18" charset="0"/>
              </a:rPr>
              <a:t> data di </a:t>
            </a:r>
            <a:r>
              <a:rPr lang="en-US" dirty="0" err="1">
                <a:latin typeface="Times New Roman" pitchFamily="18" charset="0"/>
              </a:rPr>
              <a:t>memori</a:t>
            </a:r>
            <a:r>
              <a:rPr lang="en-US" dirty="0">
                <a:latin typeface="Times New Roman" pitchFamily="18" charset="0"/>
              </a:rPr>
              <a:t>, </a:t>
            </a:r>
            <a:r>
              <a:rPr lang="en-US" dirty="0" err="1">
                <a:latin typeface="Times New Roman" pitchFamily="18" charset="0"/>
              </a:rPr>
              <a:t>supaya</a:t>
            </a:r>
            <a:r>
              <a:rPr lang="en-US" dirty="0">
                <a:latin typeface="Times New Roman" pitchFamily="18" charset="0"/>
              </a:rPr>
              <a:t> </a:t>
            </a:r>
            <a:r>
              <a:rPr lang="en-US" dirty="0" err="1">
                <a:latin typeface="Times New Roman" pitchFamily="18" charset="0"/>
              </a:rPr>
              <a:t>ga</a:t>
            </a:r>
            <a:r>
              <a:rPr lang="en-US" dirty="0">
                <a:latin typeface="Times New Roman" pitchFamily="18" charset="0"/>
              </a:rPr>
              <a:t> </a:t>
            </a:r>
            <a:r>
              <a:rPr lang="en-US" dirty="0" err="1">
                <a:latin typeface="Times New Roman" pitchFamily="18" charset="0"/>
              </a:rPr>
              <a:t>banyak</a:t>
            </a:r>
            <a:r>
              <a:rPr lang="en-US" dirty="0">
                <a:latin typeface="Times New Roman" pitchFamily="18" charset="0"/>
              </a:rPr>
              <a:t> </a:t>
            </a:r>
            <a:r>
              <a:rPr lang="en-US" dirty="0" err="1">
                <a:latin typeface="Times New Roman" pitchFamily="18" charset="0"/>
              </a:rPr>
              <a:t>operasi</a:t>
            </a:r>
            <a:r>
              <a:rPr lang="en-US" dirty="0">
                <a:latin typeface="Times New Roman" pitchFamily="18" charset="0"/>
              </a:rPr>
              <a:t> </a:t>
            </a:r>
            <a:r>
              <a:rPr lang="en-US" dirty="0" err="1">
                <a:latin typeface="Times New Roman" pitchFamily="18" charset="0"/>
              </a:rPr>
              <a:t>baca</a:t>
            </a:r>
            <a:r>
              <a:rPr lang="en-US" dirty="0">
                <a:latin typeface="Times New Roman" pitchFamily="18" charset="0"/>
              </a:rPr>
              <a:t> </a:t>
            </a:r>
            <a:r>
              <a:rPr lang="en-US" dirty="0" err="1">
                <a:latin typeface="Times New Roman" pitchFamily="18" charset="0"/>
              </a:rPr>
              <a:t>tulis</a:t>
            </a:r>
            <a:r>
              <a:rPr lang="en-US" dirty="0">
                <a:latin typeface="Times New Roman" pitchFamily="18" charset="0"/>
              </a:rPr>
              <a:t> disk.</a:t>
            </a:r>
          </a:p>
          <a:p>
            <a:r>
              <a:rPr lang="en-US" dirty="0">
                <a:latin typeface="Times New Roman" pitchFamily="18" charset="0"/>
              </a:rPr>
              <a:t>- Waktu </a:t>
            </a:r>
            <a:r>
              <a:rPr lang="en-US" dirty="0" err="1">
                <a:latin typeface="Times New Roman" pitchFamily="18" charset="0"/>
              </a:rPr>
              <a:t>terlama</a:t>
            </a:r>
            <a:r>
              <a:rPr lang="en-US" dirty="0">
                <a:latin typeface="Times New Roman" pitchFamily="18" charset="0"/>
              </a:rPr>
              <a:t> pada proses </a:t>
            </a:r>
            <a:r>
              <a:rPr lang="en-US" dirty="0" err="1">
                <a:latin typeface="Times New Roman" pitchFamily="18" charset="0"/>
              </a:rPr>
              <a:t>adalah</a:t>
            </a:r>
            <a:r>
              <a:rPr lang="en-US" dirty="0">
                <a:latin typeface="Times New Roman" pitchFamily="18" charset="0"/>
              </a:rPr>
              <a:t> pada </a:t>
            </a:r>
            <a:r>
              <a:rPr lang="en-US" dirty="0" err="1">
                <a:latin typeface="Times New Roman" pitchFamily="18" charset="0"/>
              </a:rPr>
              <a:t>cari</a:t>
            </a:r>
            <a:r>
              <a:rPr lang="en-US" dirty="0">
                <a:latin typeface="Times New Roman" pitchFamily="18" charset="0"/>
              </a:rPr>
              <a:t> data dan transfer </a:t>
            </a:r>
            <a:r>
              <a:rPr lang="en-US" dirty="0" err="1">
                <a:latin typeface="Times New Roman" pitchFamily="18" charset="0"/>
              </a:rPr>
              <a:t>ke</a:t>
            </a:r>
            <a:r>
              <a:rPr lang="en-US" dirty="0">
                <a:latin typeface="Times New Roman" pitchFamily="18" charset="0"/>
              </a:rPr>
              <a:t> DISK</a:t>
            </a:r>
          </a:p>
        </p:txBody>
      </p:sp>
    </p:spTree>
    <p:extLst>
      <p:ext uri="{BB962C8B-B14F-4D97-AF65-F5344CB8AC3E}">
        <p14:creationId xmlns:p14="http://schemas.microsoft.com/office/powerpoint/2010/main" val="720397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000000"/>
                </a:solidFill>
                <a:effectLst/>
                <a:latin typeface="Raleway" panose="020B0604020202020204" pitchFamily="2" charset="0"/>
              </a:rPr>
              <a:t>Field </a:t>
            </a:r>
            <a:r>
              <a:rPr lang="en-US" b="0" i="1" dirty="0" err="1">
                <a:solidFill>
                  <a:srgbClr val="000000"/>
                </a:solidFill>
                <a:effectLst/>
                <a:latin typeface="Raleway" panose="020B0604020202020204" pitchFamily="2" charset="0"/>
              </a:rPr>
              <a:t>adalah</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kumpulan</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dari</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karakter</a:t>
            </a:r>
            <a:r>
              <a:rPr lang="en-US" b="0" i="0" dirty="0">
                <a:solidFill>
                  <a:srgbClr val="000000"/>
                </a:solidFill>
                <a:effectLst/>
                <a:latin typeface="Raleway" panose="020B0604020202020204" pitchFamily="2" charset="0"/>
              </a:rPr>
              <a:t> yang </a:t>
            </a:r>
            <a:r>
              <a:rPr lang="en-US" b="0" i="0" dirty="0" err="1">
                <a:solidFill>
                  <a:srgbClr val="000000"/>
                </a:solidFill>
                <a:effectLst/>
                <a:latin typeface="Raleway" panose="020B0604020202020204" pitchFamily="2" charset="0"/>
              </a:rPr>
              <a:t>membentuk</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satu</a:t>
            </a:r>
            <a:r>
              <a:rPr lang="en-US" b="0" i="0" dirty="0">
                <a:solidFill>
                  <a:srgbClr val="000000"/>
                </a:solidFill>
                <a:effectLst/>
                <a:latin typeface="Raleway" panose="020B0604020202020204" pitchFamily="2" charset="0"/>
              </a:rPr>
              <a:t> arti, </a:t>
            </a:r>
            <a:r>
              <a:rPr lang="en-US" b="0" i="0" dirty="0" err="1">
                <a:solidFill>
                  <a:srgbClr val="000000"/>
                </a:solidFill>
                <a:effectLst/>
                <a:latin typeface="Raleway" panose="020B0604020202020204" pitchFamily="2" charset="0"/>
              </a:rPr>
              <a:t>maka</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jika</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terdapat</a:t>
            </a:r>
            <a:r>
              <a:rPr lang="en-US" b="0" i="0" dirty="0">
                <a:solidFill>
                  <a:srgbClr val="000000"/>
                </a:solidFill>
                <a:effectLst/>
                <a:latin typeface="Raleway" panose="020B0604020202020204" pitchFamily="2" charset="0"/>
              </a:rPr>
              <a:t> field </a:t>
            </a:r>
            <a:r>
              <a:rPr lang="en-US" b="0" i="0" dirty="0" err="1">
                <a:solidFill>
                  <a:srgbClr val="000000"/>
                </a:solidFill>
                <a:effectLst/>
                <a:latin typeface="Raleway" panose="020B0604020202020204" pitchFamily="2" charset="0"/>
              </a:rPr>
              <a:t>misalnya</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seperti</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NomerBarang</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atau</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NamaBarang</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maka</a:t>
            </a:r>
            <a:r>
              <a:rPr lang="en-US" b="0" i="0" dirty="0">
                <a:solidFill>
                  <a:srgbClr val="000000"/>
                </a:solidFill>
                <a:effectLst/>
                <a:latin typeface="Raleway" panose="020B0604020202020204" pitchFamily="2" charset="0"/>
              </a:rPr>
              <a:t> yang </a:t>
            </a:r>
            <a:r>
              <a:rPr lang="en-US" b="0" i="0" dirty="0" err="1">
                <a:solidFill>
                  <a:srgbClr val="000000"/>
                </a:solidFill>
                <a:effectLst/>
                <a:latin typeface="Raleway" panose="020B0604020202020204" pitchFamily="2" charset="0"/>
              </a:rPr>
              <a:t>dipaparkan</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dalam</a:t>
            </a:r>
            <a:r>
              <a:rPr lang="en-US" b="0" i="0" dirty="0">
                <a:solidFill>
                  <a:srgbClr val="000000"/>
                </a:solidFill>
                <a:effectLst/>
                <a:latin typeface="Raleway" panose="020B0604020202020204" pitchFamily="2" charset="0"/>
              </a:rPr>
              <a:t> field </a:t>
            </a:r>
            <a:r>
              <a:rPr lang="en-US" b="0" i="0" dirty="0" err="1">
                <a:solidFill>
                  <a:srgbClr val="000000"/>
                </a:solidFill>
                <a:effectLst/>
                <a:latin typeface="Raleway" panose="020B0604020202020204" pitchFamily="2" charset="0"/>
              </a:rPr>
              <a:t>tersebut</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harus</a:t>
            </a:r>
            <a:r>
              <a:rPr lang="en-US" b="0" i="0" dirty="0">
                <a:solidFill>
                  <a:srgbClr val="000000"/>
                </a:solidFill>
                <a:effectLst/>
                <a:latin typeface="Raleway" panose="020B0604020202020204" pitchFamily="2" charset="0"/>
              </a:rPr>
              <a:t> yang </a:t>
            </a:r>
            <a:r>
              <a:rPr lang="en-US" b="0" i="0" dirty="0" err="1">
                <a:solidFill>
                  <a:srgbClr val="000000"/>
                </a:solidFill>
                <a:effectLst/>
                <a:latin typeface="Raleway" panose="020B0604020202020204" pitchFamily="2" charset="0"/>
              </a:rPr>
              <a:t>berkaitan</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dengan</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nomer</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barang</a:t>
            </a:r>
            <a:r>
              <a:rPr lang="en-US" b="0" i="0" dirty="0">
                <a:solidFill>
                  <a:srgbClr val="000000"/>
                </a:solidFill>
                <a:effectLst/>
                <a:latin typeface="Raleway" panose="020B0604020202020204" pitchFamily="2" charset="0"/>
              </a:rPr>
              <a:t> dan </a:t>
            </a:r>
            <a:r>
              <a:rPr lang="en-US" b="0" i="0" dirty="0" err="1">
                <a:solidFill>
                  <a:srgbClr val="000000"/>
                </a:solidFill>
                <a:effectLst/>
                <a:latin typeface="Raleway" panose="020B0604020202020204" pitchFamily="2" charset="0"/>
              </a:rPr>
              <a:t>nama</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barang</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Atau</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definisi</a:t>
            </a:r>
            <a:r>
              <a:rPr lang="en-US" b="0" i="0" dirty="0">
                <a:solidFill>
                  <a:srgbClr val="000000"/>
                </a:solidFill>
                <a:effectLst/>
                <a:latin typeface="Raleway" panose="020B0604020202020204" pitchFamily="2" charset="0"/>
              </a:rPr>
              <a:t> field yang </a:t>
            </a:r>
            <a:r>
              <a:rPr lang="en-US" b="0" i="0" dirty="0" err="1">
                <a:solidFill>
                  <a:srgbClr val="000000"/>
                </a:solidFill>
                <a:effectLst/>
                <a:latin typeface="Raleway" panose="020B0604020202020204" pitchFamily="2" charset="0"/>
              </a:rPr>
              <a:t>lainnya</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yaitu</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tempat</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atau</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kolom</a:t>
            </a:r>
            <a:r>
              <a:rPr lang="en-US" b="0" i="0" dirty="0">
                <a:solidFill>
                  <a:srgbClr val="000000"/>
                </a:solidFill>
                <a:effectLst/>
                <a:latin typeface="Raleway" panose="020B0604020202020204" pitchFamily="2" charset="0"/>
              </a:rPr>
              <a:t> yang </a:t>
            </a:r>
            <a:r>
              <a:rPr lang="en-US" b="0" i="0" dirty="0" err="1">
                <a:solidFill>
                  <a:srgbClr val="000000"/>
                </a:solidFill>
                <a:effectLst/>
                <a:latin typeface="Raleway" panose="020B0604020202020204" pitchFamily="2" charset="0"/>
              </a:rPr>
              <a:t>terdapat</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dalam</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suatu</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tabel</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untuk</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mengisikan</a:t>
            </a:r>
            <a:r>
              <a:rPr lang="en-US" b="0" i="0" dirty="0">
                <a:solidFill>
                  <a:srgbClr val="000000"/>
                </a:solidFill>
                <a:effectLst/>
                <a:latin typeface="Raleway" panose="020B0604020202020204" pitchFamily="2" charset="0"/>
              </a:rPr>
              <a:t> </a:t>
            </a:r>
            <a:r>
              <a:rPr lang="en-US" b="0" i="0" dirty="0" err="1">
                <a:solidFill>
                  <a:srgbClr val="000000"/>
                </a:solidFill>
                <a:effectLst/>
                <a:latin typeface="Raleway" panose="020B0604020202020204" pitchFamily="2" charset="0"/>
              </a:rPr>
              <a:t>nama-nama</a:t>
            </a:r>
            <a:r>
              <a:rPr lang="en-US" b="0" i="0" dirty="0">
                <a:solidFill>
                  <a:srgbClr val="000000"/>
                </a:solidFill>
                <a:effectLst/>
                <a:latin typeface="Raleway" panose="020B0604020202020204" pitchFamily="2" charset="0"/>
              </a:rPr>
              <a:t> (data) field yang </a:t>
            </a:r>
            <a:r>
              <a:rPr lang="en-US" b="0" i="0" dirty="0" err="1">
                <a:solidFill>
                  <a:srgbClr val="000000"/>
                </a:solidFill>
                <a:effectLst/>
                <a:latin typeface="Raleway" panose="020B0604020202020204" pitchFamily="2" charset="0"/>
              </a:rPr>
              <a:t>akan</a:t>
            </a:r>
            <a:r>
              <a:rPr lang="en-US" b="0" i="0" dirty="0">
                <a:solidFill>
                  <a:srgbClr val="000000"/>
                </a:solidFill>
                <a:effectLst/>
                <a:latin typeface="Raleway" panose="020B0604020202020204" pitchFamily="2" charset="0"/>
              </a:rPr>
              <a:t> di </a:t>
            </a:r>
            <a:r>
              <a:rPr lang="en-US" b="0" i="0" dirty="0" err="1">
                <a:solidFill>
                  <a:srgbClr val="000000"/>
                </a:solidFill>
                <a:effectLst/>
                <a:latin typeface="Raleway" panose="020B0604020202020204" pitchFamily="2" charset="0"/>
              </a:rPr>
              <a:t>isikan</a:t>
            </a:r>
            <a:r>
              <a:rPr lang="en-US" b="0" i="0" dirty="0">
                <a:solidFill>
                  <a:srgbClr val="000000"/>
                </a:solidFill>
                <a:effectLst/>
                <a:latin typeface="Raleway" panose="020B0604020202020204" pitchFamily="2" charset="0"/>
              </a:rPr>
              <a:t>.</a:t>
            </a:r>
          </a:p>
          <a:p>
            <a:r>
              <a:rPr lang="en-US" b="0" i="1" dirty="0">
                <a:solidFill>
                  <a:srgbClr val="000000"/>
                </a:solidFill>
                <a:effectLst/>
                <a:latin typeface="Raleway" pitchFamily="2" charset="0"/>
              </a:rPr>
              <a:t>Record </a:t>
            </a:r>
            <a:r>
              <a:rPr lang="en-US" b="0" i="1" dirty="0" err="1">
                <a:solidFill>
                  <a:srgbClr val="000000"/>
                </a:solidFill>
                <a:effectLst/>
                <a:latin typeface="Raleway" pitchFamily="2" charset="0"/>
              </a:rPr>
              <a:t>adalah</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kumpulan</a:t>
            </a:r>
            <a:r>
              <a:rPr lang="en-US" b="0" i="0" dirty="0">
                <a:solidFill>
                  <a:srgbClr val="000000"/>
                </a:solidFill>
                <a:effectLst/>
                <a:latin typeface="Raleway" pitchFamily="2" charset="0"/>
              </a:rPr>
              <a:t> field yang sangat </a:t>
            </a:r>
            <a:r>
              <a:rPr lang="en-US" b="0" i="0" dirty="0" err="1">
                <a:solidFill>
                  <a:srgbClr val="000000"/>
                </a:solidFill>
                <a:effectLst/>
                <a:latin typeface="Raleway" pitchFamily="2" charset="0"/>
              </a:rPr>
              <a:t>lengkap</a:t>
            </a:r>
            <a:r>
              <a:rPr lang="en-US" b="0" i="0" dirty="0">
                <a:solidFill>
                  <a:srgbClr val="000000"/>
                </a:solidFill>
                <a:effectLst/>
                <a:latin typeface="Raleway" pitchFamily="2" charset="0"/>
              </a:rPr>
              <a:t>, dan </a:t>
            </a:r>
            <a:r>
              <a:rPr lang="en-US" b="0" i="0" dirty="0" err="1">
                <a:solidFill>
                  <a:srgbClr val="000000"/>
                </a:solidFill>
                <a:effectLst/>
                <a:latin typeface="Raleway" pitchFamily="2" charset="0"/>
              </a:rPr>
              <a:t>biasanya</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dihitung</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dalam</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satuan</a:t>
            </a:r>
            <a:r>
              <a:rPr lang="en-US" b="0" i="0" dirty="0">
                <a:solidFill>
                  <a:srgbClr val="000000"/>
                </a:solidFill>
                <a:effectLst/>
                <a:latin typeface="Raleway" pitchFamily="2" charset="0"/>
              </a:rPr>
              <a:t> baris. </a:t>
            </a:r>
            <a:r>
              <a:rPr lang="en-US" b="0" i="1" dirty="0" err="1">
                <a:solidFill>
                  <a:srgbClr val="000000"/>
                </a:solidFill>
                <a:effectLst/>
                <a:latin typeface="Raleway" pitchFamily="2" charset="0"/>
              </a:rPr>
              <a:t>Tabel</a:t>
            </a:r>
            <a:r>
              <a:rPr lang="en-US" b="0" i="1" dirty="0">
                <a:solidFill>
                  <a:srgbClr val="000000"/>
                </a:solidFill>
                <a:effectLst/>
                <a:latin typeface="Raleway" pitchFamily="2" charset="0"/>
              </a:rPr>
              <a:t> </a:t>
            </a:r>
            <a:r>
              <a:rPr lang="en-US" b="0" i="1" dirty="0" err="1">
                <a:solidFill>
                  <a:srgbClr val="000000"/>
                </a:solidFill>
                <a:effectLst/>
                <a:latin typeface="Raleway" pitchFamily="2" charset="0"/>
              </a:rPr>
              <a:t>adalah</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merupakan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kumpulan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dari</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beberapa</a:t>
            </a:r>
            <a:r>
              <a:rPr lang="en-US" b="0" i="0" dirty="0">
                <a:solidFill>
                  <a:srgbClr val="000000"/>
                </a:solidFill>
                <a:effectLst/>
                <a:latin typeface="Raleway" pitchFamily="2" charset="0"/>
              </a:rPr>
              <a:t> record dan juga field. </a:t>
            </a:r>
            <a:r>
              <a:rPr lang="en-US" b="0" i="1" dirty="0">
                <a:solidFill>
                  <a:srgbClr val="000000"/>
                </a:solidFill>
                <a:effectLst/>
                <a:latin typeface="Raleway" pitchFamily="2" charset="0"/>
              </a:rPr>
              <a:t>File </a:t>
            </a:r>
            <a:r>
              <a:rPr lang="en-US" b="0" i="1" dirty="0" err="1">
                <a:solidFill>
                  <a:srgbClr val="000000"/>
                </a:solidFill>
                <a:effectLst/>
                <a:latin typeface="Raleway" pitchFamily="2" charset="0"/>
              </a:rPr>
              <a:t>adalah</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terdiri</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dari</a:t>
            </a:r>
            <a:r>
              <a:rPr lang="en-US" b="0" i="0" dirty="0">
                <a:solidFill>
                  <a:srgbClr val="000000"/>
                </a:solidFill>
                <a:effectLst/>
                <a:latin typeface="Raleway" pitchFamily="2" charset="0"/>
              </a:rPr>
              <a:t> record-record yang </a:t>
            </a:r>
            <a:r>
              <a:rPr lang="en-US" b="0" i="0" dirty="0" err="1">
                <a:solidFill>
                  <a:srgbClr val="000000"/>
                </a:solidFill>
                <a:effectLst/>
                <a:latin typeface="Raleway" pitchFamily="2" charset="0"/>
              </a:rPr>
              <a:t>menggambarkan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dari</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satu</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kesatuan</a:t>
            </a:r>
            <a:r>
              <a:rPr lang="en-US" b="0" i="0" dirty="0">
                <a:solidFill>
                  <a:srgbClr val="000000"/>
                </a:solidFill>
                <a:effectLst/>
                <a:latin typeface="Raleway" pitchFamily="2" charset="0"/>
              </a:rPr>
              <a:t> data yang </a:t>
            </a:r>
            <a:r>
              <a:rPr lang="en-US" b="0" i="0" dirty="0" err="1">
                <a:solidFill>
                  <a:srgbClr val="000000"/>
                </a:solidFill>
                <a:effectLst/>
                <a:latin typeface="Raleway" pitchFamily="2" charset="0"/>
              </a:rPr>
              <a:t>sejenis</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Misalnya</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seperti</a:t>
            </a:r>
            <a:r>
              <a:rPr lang="en-US" b="0" i="0" dirty="0">
                <a:solidFill>
                  <a:srgbClr val="000000"/>
                </a:solidFill>
                <a:effectLst/>
                <a:latin typeface="Raleway" pitchFamily="2" charset="0"/>
              </a:rPr>
              <a:t> file </a:t>
            </a:r>
            <a:r>
              <a:rPr lang="en-US" b="0" i="0" dirty="0" err="1">
                <a:solidFill>
                  <a:srgbClr val="000000"/>
                </a:solidFill>
                <a:effectLst/>
                <a:latin typeface="Raleway" pitchFamily="2" charset="0"/>
              </a:rPr>
              <a:t>nama</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barang</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berisikan</a:t>
            </a:r>
            <a:r>
              <a:rPr lang="en-US" b="0" i="0" dirty="0">
                <a:solidFill>
                  <a:srgbClr val="000000"/>
                </a:solidFill>
                <a:effectLst/>
                <a:latin typeface="Raleway" pitchFamily="2" charset="0"/>
              </a:rPr>
              <a:t> data </a:t>
            </a:r>
            <a:r>
              <a:rPr lang="en-US" b="0" i="0" dirty="0" err="1">
                <a:solidFill>
                  <a:srgbClr val="000000"/>
                </a:solidFill>
                <a:effectLst/>
                <a:latin typeface="Raleway" pitchFamily="2" charset="0"/>
              </a:rPr>
              <a:t>tentang</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semua</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nama</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barang</a:t>
            </a:r>
            <a:r>
              <a:rPr lang="en-US" b="0" i="0" dirty="0">
                <a:solidFill>
                  <a:srgbClr val="000000"/>
                </a:solidFill>
                <a:effectLst/>
                <a:latin typeface="Raleway" pitchFamily="2" charset="0"/>
              </a:rPr>
              <a:t> yang </a:t>
            </a:r>
            <a:r>
              <a:rPr lang="en-US" b="0" i="0" dirty="0" err="1">
                <a:solidFill>
                  <a:srgbClr val="000000"/>
                </a:solidFill>
                <a:effectLst/>
                <a:latin typeface="Raleway" pitchFamily="2" charset="0"/>
              </a:rPr>
              <a:t>ada</a:t>
            </a:r>
            <a:r>
              <a:rPr lang="en-US" b="0" i="0" dirty="0">
                <a:solidFill>
                  <a:srgbClr val="000000"/>
                </a:solidFill>
                <a:effectLst/>
                <a:latin typeface="Raleway" pitchFamily="2" charset="0"/>
              </a:rPr>
              <a:t>. </a:t>
            </a:r>
            <a:r>
              <a:rPr lang="en-US" b="0" i="1" dirty="0">
                <a:solidFill>
                  <a:srgbClr val="000000"/>
                </a:solidFill>
                <a:effectLst/>
                <a:latin typeface="Raleway" pitchFamily="2" charset="0"/>
              </a:rPr>
              <a:t>Data </a:t>
            </a:r>
            <a:r>
              <a:rPr lang="en-US" b="0" i="1" dirty="0" err="1">
                <a:solidFill>
                  <a:srgbClr val="000000"/>
                </a:solidFill>
                <a:effectLst/>
                <a:latin typeface="Raleway" pitchFamily="2" charset="0"/>
              </a:rPr>
              <a:t>adalah</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kumpulan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fakta</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atau</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kejadian</a:t>
            </a:r>
            <a:r>
              <a:rPr lang="en-US" b="0" i="0" dirty="0">
                <a:solidFill>
                  <a:srgbClr val="000000"/>
                </a:solidFill>
                <a:effectLst/>
                <a:latin typeface="Raleway" pitchFamily="2" charset="0"/>
              </a:rPr>
              <a:t> yang </a:t>
            </a:r>
            <a:r>
              <a:rPr lang="en-US" b="0" i="0" dirty="0" err="1">
                <a:solidFill>
                  <a:srgbClr val="000000"/>
                </a:solidFill>
                <a:effectLst/>
                <a:latin typeface="Raleway" pitchFamily="2" charset="0"/>
              </a:rPr>
              <a:t>digunakan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sebagai</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penyelesaian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masalah</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dalam</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bentuk</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informasi</a:t>
            </a:r>
            <a:r>
              <a:rPr lang="en-US" b="0" i="0" dirty="0">
                <a:solidFill>
                  <a:srgbClr val="000000"/>
                </a:solidFill>
                <a:effectLst/>
                <a:latin typeface="Raleway" pitchFamily="2" charset="0"/>
              </a:rPr>
              <a:t>. </a:t>
            </a:r>
            <a:r>
              <a:rPr lang="en-US" b="0" i="1" dirty="0" err="1">
                <a:solidFill>
                  <a:srgbClr val="000000"/>
                </a:solidFill>
                <a:effectLst/>
                <a:latin typeface="Raleway" pitchFamily="2" charset="0"/>
              </a:rPr>
              <a:t>Pengertian</a:t>
            </a:r>
            <a:r>
              <a:rPr lang="en-US" b="0" i="1" dirty="0">
                <a:solidFill>
                  <a:srgbClr val="000000"/>
                </a:solidFill>
                <a:effectLst/>
                <a:latin typeface="Raleway" pitchFamily="2" charset="0"/>
              </a:rPr>
              <a:t> basis data (database) </a:t>
            </a:r>
            <a:r>
              <a:rPr lang="en-US" b="0" i="1" dirty="0" err="1">
                <a:solidFill>
                  <a:srgbClr val="000000"/>
                </a:solidFill>
                <a:effectLst/>
                <a:latin typeface="Raleway" pitchFamily="2" charset="0"/>
              </a:rPr>
              <a:t>adalah</a:t>
            </a:r>
            <a:r>
              <a:rPr lang="en-US" b="0" i="0" dirty="0">
                <a:solidFill>
                  <a:srgbClr val="000000"/>
                </a:solidFill>
                <a:effectLst/>
                <a:latin typeface="Raleway" pitchFamily="2" charset="0"/>
              </a:rPr>
              <a:t> basis data yang </a:t>
            </a:r>
            <a:r>
              <a:rPr lang="en-US" b="0" i="0" dirty="0" err="1">
                <a:solidFill>
                  <a:srgbClr val="000000"/>
                </a:solidFill>
                <a:effectLst/>
                <a:latin typeface="Raleway" pitchFamily="2" charset="0"/>
              </a:rPr>
              <a:t>terdiri</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dari</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dua</a:t>
            </a:r>
            <a:r>
              <a:rPr lang="en-US" b="0" i="0" dirty="0">
                <a:solidFill>
                  <a:srgbClr val="000000"/>
                </a:solidFill>
                <a:effectLst/>
                <a:latin typeface="Raleway" pitchFamily="2" charset="0"/>
              </a:rPr>
              <a:t> kata, </a:t>
            </a:r>
            <a:r>
              <a:rPr lang="en-US" b="0" i="0" dirty="0" err="1">
                <a:solidFill>
                  <a:srgbClr val="000000"/>
                </a:solidFill>
                <a:effectLst/>
                <a:latin typeface="Raleway" pitchFamily="2" charset="0"/>
              </a:rPr>
              <a:t>yaitu</a:t>
            </a:r>
            <a:r>
              <a:rPr lang="en-US" b="0" i="0" dirty="0">
                <a:solidFill>
                  <a:srgbClr val="000000"/>
                </a:solidFill>
                <a:effectLst/>
                <a:latin typeface="Raleway" pitchFamily="2" charset="0"/>
              </a:rPr>
              <a:t> kata basis dan data. Basis </a:t>
            </a:r>
            <a:r>
              <a:rPr lang="en-US" b="0" i="0" dirty="0" err="1">
                <a:solidFill>
                  <a:srgbClr val="000000"/>
                </a:solidFill>
                <a:effectLst/>
                <a:latin typeface="Raleway" pitchFamily="2" charset="0"/>
              </a:rPr>
              <a:t>dapat</a:t>
            </a:r>
            <a:r>
              <a:rPr lang="en-US" b="0" i="0" dirty="0">
                <a:solidFill>
                  <a:srgbClr val="000000"/>
                </a:solidFill>
                <a:effectLst/>
                <a:latin typeface="Raleway" pitchFamily="2" charset="0"/>
              </a:rPr>
              <a:t> di </a:t>
            </a:r>
            <a:r>
              <a:rPr lang="en-US" b="0" i="0" dirty="0" err="1">
                <a:solidFill>
                  <a:srgbClr val="000000"/>
                </a:solidFill>
                <a:effectLst/>
                <a:latin typeface="Raleway" pitchFamily="2" charset="0"/>
              </a:rPr>
              <a:t>artikan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markas</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ataupun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gudang</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maupun</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tempat</a:t>
            </a:r>
            <a:r>
              <a:rPr lang="en-US" b="0" i="0" dirty="0">
                <a:solidFill>
                  <a:srgbClr val="000000"/>
                </a:solidFill>
                <a:effectLst/>
                <a:latin typeface="Raleway" pitchFamily="2" charset="0"/>
              </a:rPr>
              <a:t> </a:t>
            </a:r>
            <a:r>
              <a:rPr lang="en-US" b="0" i="0" dirty="0" err="1">
                <a:solidFill>
                  <a:srgbClr val="000000"/>
                </a:solidFill>
                <a:effectLst/>
                <a:latin typeface="Raleway" pitchFamily="2" charset="0"/>
              </a:rPr>
              <a:t>berkumpul</a:t>
            </a:r>
            <a:endParaRPr lang="en-US" b="0" i="0" dirty="0">
              <a:solidFill>
                <a:srgbClr val="000000"/>
              </a:solidFill>
              <a:effectLst/>
              <a:latin typeface="Raleway" pitchFamily="2" charset="0"/>
            </a:endParaRPr>
          </a:p>
          <a:p>
            <a:endParaRPr lang="en-US"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15</a:t>
            </a:fld>
            <a:endParaRPr lang="en-US" dirty="0"/>
          </a:p>
        </p:txBody>
      </p:sp>
    </p:spTree>
    <p:extLst>
      <p:ext uri="{BB962C8B-B14F-4D97-AF65-F5344CB8AC3E}">
        <p14:creationId xmlns:p14="http://schemas.microsoft.com/office/powerpoint/2010/main" val="44556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Menghindari</a:t>
            </a:r>
            <a:r>
              <a:rPr lang="en-US" dirty="0"/>
              <a:t> data yang </a:t>
            </a:r>
            <a:r>
              <a:rPr lang="en-US" dirty="0" err="1"/>
              <a:t>hilang</a:t>
            </a:r>
            <a:r>
              <a:rPr lang="en-US" dirty="0"/>
              <a:t>, </a:t>
            </a:r>
            <a:r>
              <a:rPr lang="en-US" dirty="0" err="1"/>
              <a:t>maka</a:t>
            </a:r>
            <a:r>
              <a:rPr lang="en-US" dirty="0"/>
              <a:t> </a:t>
            </a:r>
            <a:r>
              <a:rPr lang="en-US" dirty="0" err="1"/>
              <a:t>hasil</a:t>
            </a:r>
            <a:r>
              <a:rPr lang="en-US" dirty="0"/>
              <a:t> </a:t>
            </a:r>
            <a:r>
              <a:rPr lang="en-US" dirty="0" err="1"/>
              <a:t>transaksi</a:t>
            </a:r>
            <a:r>
              <a:rPr lang="en-US" dirty="0"/>
              <a:t> (update record) </a:t>
            </a:r>
            <a:r>
              <a:rPr lang="en-US" dirty="0" err="1"/>
              <a:t>biasanya</a:t>
            </a:r>
            <a:r>
              <a:rPr lang="en-US" dirty="0"/>
              <a:t> </a:t>
            </a:r>
            <a:r>
              <a:rPr lang="en-US" dirty="0" err="1"/>
              <a:t>langsung</a:t>
            </a:r>
            <a:r>
              <a:rPr lang="en-US" dirty="0"/>
              <a:t> </a:t>
            </a:r>
            <a:r>
              <a:rPr lang="en-US" dirty="0" err="1"/>
              <a:t>ditulis</a:t>
            </a:r>
            <a:r>
              <a:rPr lang="en-US" dirty="0"/>
              <a:t> di disk</a:t>
            </a:r>
          </a:p>
          <a:p>
            <a:pPr marL="171450" indent="-171450">
              <a:buFontTx/>
              <a:buChar char="-"/>
            </a:pPr>
            <a:r>
              <a:rPr lang="en-US" dirty="0" err="1"/>
              <a:t>Tapi</a:t>
            </a:r>
            <a:r>
              <a:rPr lang="en-US" dirty="0"/>
              <a:t> </a:t>
            </a:r>
            <a:r>
              <a:rPr lang="en-US" dirty="0" err="1"/>
              <a:t>ini</a:t>
            </a:r>
            <a:r>
              <a:rPr lang="en-US" dirty="0"/>
              <a:t> </a:t>
            </a:r>
            <a:r>
              <a:rPr lang="en-US" dirty="0" err="1"/>
              <a:t>biasanya</a:t>
            </a:r>
            <a:r>
              <a:rPr lang="en-US" dirty="0"/>
              <a:t> </a:t>
            </a:r>
            <a:r>
              <a:rPr lang="en-US" dirty="0" err="1"/>
              <a:t>membebani</a:t>
            </a:r>
            <a:r>
              <a:rPr lang="en-US" dirty="0"/>
              <a:t> disk, </a:t>
            </a:r>
            <a:r>
              <a:rPr lang="en-US" dirty="0" err="1"/>
              <a:t>karna</a:t>
            </a:r>
            <a:r>
              <a:rPr lang="en-US" dirty="0"/>
              <a:t>  DISK </a:t>
            </a:r>
            <a:r>
              <a:rPr lang="en-US" dirty="0" err="1"/>
              <a:t>harus</a:t>
            </a:r>
            <a:r>
              <a:rPr lang="en-US" dirty="0"/>
              <a:t> </a:t>
            </a:r>
            <a:r>
              <a:rPr lang="en-US" dirty="0" err="1"/>
              <a:t>sering</a:t>
            </a:r>
            <a:r>
              <a:rPr lang="en-US" dirty="0"/>
              <a:t> </a:t>
            </a:r>
            <a:r>
              <a:rPr lang="en-US" dirty="0" err="1"/>
              <a:t>melakukan</a:t>
            </a:r>
            <a:r>
              <a:rPr lang="en-US" dirty="0"/>
              <a:t> </a:t>
            </a:r>
            <a:r>
              <a:rPr lang="en-US" dirty="0" err="1"/>
              <a:t>operasi</a:t>
            </a:r>
            <a:r>
              <a:rPr lang="en-US" dirty="0"/>
              <a:t> </a:t>
            </a:r>
          </a:p>
          <a:p>
            <a:pPr marL="171450" indent="-171450">
              <a:buFontTx/>
              <a:buChar char="-"/>
            </a:pPr>
            <a:r>
              <a:rPr lang="en-US" dirty="0" err="1"/>
              <a:t>Solusinya</a:t>
            </a:r>
            <a:r>
              <a:rPr lang="en-US" dirty="0"/>
              <a:t> </a:t>
            </a:r>
            <a:r>
              <a:rPr lang="en-US" dirty="0" err="1"/>
              <a:t>pake</a:t>
            </a:r>
            <a:r>
              <a:rPr lang="en-US" dirty="0"/>
              <a:t> NVRAM, </a:t>
            </a:r>
            <a:r>
              <a:rPr lang="en-US" dirty="0" err="1"/>
              <a:t>hasil</a:t>
            </a:r>
            <a:r>
              <a:rPr lang="en-US" dirty="0"/>
              <a:t> </a:t>
            </a:r>
            <a:r>
              <a:rPr lang="en-US" dirty="0" err="1"/>
              <a:t>transaksi</a:t>
            </a:r>
            <a:r>
              <a:rPr lang="en-US" dirty="0"/>
              <a:t> </a:t>
            </a:r>
            <a:r>
              <a:rPr lang="en-US" dirty="0" err="1"/>
              <a:t>disimpan</a:t>
            </a:r>
            <a:r>
              <a:rPr lang="en-US" dirty="0"/>
              <a:t> di NVRAM, NVRAM </a:t>
            </a:r>
            <a:r>
              <a:rPr lang="en-US" dirty="0" err="1"/>
              <a:t>kasih</a:t>
            </a:r>
            <a:r>
              <a:rPr lang="en-US" dirty="0"/>
              <a:t> </a:t>
            </a:r>
            <a:r>
              <a:rPr lang="en-US" dirty="0" err="1"/>
              <a:t>tahu</a:t>
            </a:r>
            <a:r>
              <a:rPr lang="en-US" dirty="0"/>
              <a:t> OS </a:t>
            </a:r>
            <a:r>
              <a:rPr lang="en-US" dirty="0" err="1"/>
              <a:t>kalo</a:t>
            </a:r>
            <a:r>
              <a:rPr lang="en-US" dirty="0"/>
              <a:t> data AMAN.</a:t>
            </a:r>
          </a:p>
          <a:p>
            <a:pPr marL="171450" indent="-171450">
              <a:buFontTx/>
              <a:buChar char="-"/>
            </a:pPr>
            <a:r>
              <a:rPr lang="en-US" dirty="0" err="1"/>
              <a:t>Begitu</a:t>
            </a:r>
            <a:r>
              <a:rPr lang="en-US" dirty="0"/>
              <a:t> disk </a:t>
            </a:r>
            <a:r>
              <a:rPr lang="en-US" dirty="0" err="1"/>
              <a:t>nganggur</a:t>
            </a:r>
            <a:r>
              <a:rPr lang="en-US" dirty="0"/>
              <a:t>, </a:t>
            </a:r>
            <a:r>
              <a:rPr lang="en-US" dirty="0" err="1"/>
              <a:t>maka</a:t>
            </a:r>
            <a:r>
              <a:rPr lang="en-US" dirty="0"/>
              <a:t> data di NVRAM </a:t>
            </a:r>
            <a:r>
              <a:rPr lang="en-US" dirty="0" err="1"/>
              <a:t>baru</a:t>
            </a:r>
            <a:r>
              <a:rPr lang="en-US" dirty="0"/>
              <a:t> </a:t>
            </a:r>
            <a:r>
              <a:rPr lang="en-US" dirty="0" err="1"/>
              <a:t>dipindah</a:t>
            </a:r>
            <a:r>
              <a:rPr lang="en-US" dirty="0"/>
              <a:t> </a:t>
            </a:r>
            <a:r>
              <a:rPr lang="en-US" dirty="0" err="1"/>
              <a:t>ke</a:t>
            </a:r>
            <a:r>
              <a:rPr lang="en-US" dirty="0"/>
              <a:t> disk</a:t>
            </a:r>
          </a:p>
        </p:txBody>
      </p:sp>
      <p:sp>
        <p:nvSpPr>
          <p:cNvPr id="4" name="Slide Number Placeholder 3"/>
          <p:cNvSpPr>
            <a:spLocks noGrp="1"/>
          </p:cNvSpPr>
          <p:nvPr>
            <p:ph type="sldNum" sz="quarter" idx="5"/>
          </p:nvPr>
        </p:nvSpPr>
        <p:spPr/>
        <p:txBody>
          <a:bodyPr/>
          <a:lstStyle/>
          <a:p>
            <a:fld id="{27DD844A-F38E-43FA-B1A3-26213BC994D4}" type="slidenum">
              <a:rPr lang="en-US" smtClean="0"/>
              <a:pPr/>
              <a:t>18</a:t>
            </a:fld>
            <a:endParaRPr lang="en-US" dirty="0"/>
          </a:p>
        </p:txBody>
      </p:sp>
    </p:spTree>
    <p:extLst>
      <p:ext uri="{BB962C8B-B14F-4D97-AF65-F5344CB8AC3E}">
        <p14:creationId xmlns:p14="http://schemas.microsoft.com/office/powerpoint/2010/main" val="82502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6408" y="8687425"/>
            <a:ext cx="2971593" cy="456575"/>
          </a:xfrm>
          <a:prstGeom prst="rect">
            <a:avLst/>
          </a:prstGeom>
          <a:noFill/>
          <a:ln w="9525">
            <a:noFill/>
            <a:miter lim="800000"/>
            <a:headEnd/>
            <a:tailEnd/>
          </a:ln>
        </p:spPr>
        <p:txBody>
          <a:bodyPr wrap="none" lIns="91427" tIns="45714" rIns="91427" bIns="45714" anchor="b"/>
          <a:lstStyle/>
          <a:p>
            <a:pPr algn="r" defTabSz="914274"/>
            <a:fld id="{5B83AA16-7935-4B00-BB18-4E28B051BA68}" type="slidenum">
              <a:rPr lang="en-US" sz="1300"/>
              <a:pPr algn="r" defTabSz="914274"/>
              <a:t>19</a:t>
            </a:fld>
            <a:endParaRPr lang="en-US" sz="130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1238540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6408" y="8687425"/>
            <a:ext cx="2971593" cy="456575"/>
          </a:xfrm>
          <a:prstGeom prst="rect">
            <a:avLst/>
          </a:prstGeom>
          <a:noFill/>
          <a:ln w="9525">
            <a:noFill/>
            <a:miter lim="800000"/>
            <a:headEnd/>
            <a:tailEnd/>
          </a:ln>
        </p:spPr>
        <p:txBody>
          <a:bodyPr wrap="none" lIns="91427" tIns="45714" rIns="91427" bIns="45714" anchor="b"/>
          <a:lstStyle/>
          <a:p>
            <a:pPr algn="r" defTabSz="914274"/>
            <a:fld id="{DFB64418-B6FB-4BF4-98AF-948CC3DFF974}" type="slidenum">
              <a:rPr lang="en-US" sz="1300"/>
              <a:pPr algn="r" defTabSz="914274"/>
              <a:t>20</a:t>
            </a:fld>
            <a:endParaRPr lang="en-US" sz="13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marL="171450" indent="-171450">
              <a:buFontTx/>
              <a:buChar char="-"/>
            </a:pPr>
            <a:r>
              <a:rPr lang="en-US" b="0" dirty="0" err="1">
                <a:solidFill>
                  <a:srgbClr val="000099"/>
                </a:solidFill>
              </a:rPr>
              <a:t>Tujuan</a:t>
            </a:r>
            <a:r>
              <a:rPr lang="en-US" b="0" dirty="0">
                <a:solidFill>
                  <a:srgbClr val="000099"/>
                </a:solidFill>
              </a:rPr>
              <a:t> </a:t>
            </a:r>
            <a:r>
              <a:rPr lang="en-US" sz="800" kern="1200" dirty="0">
                <a:solidFill>
                  <a:schemeClr val="tx1"/>
                </a:solidFill>
                <a:latin typeface="+mn-lt"/>
                <a:ea typeface="+mn-ea"/>
                <a:cs typeface="+mn-cs"/>
              </a:rPr>
              <a:t>Buffer-Replacement Policies = </a:t>
            </a:r>
            <a:r>
              <a:rPr lang="en-US" sz="800" kern="1200" dirty="0" err="1">
                <a:solidFill>
                  <a:schemeClr val="tx1"/>
                </a:solidFill>
                <a:latin typeface="+mn-lt"/>
                <a:ea typeface="+mn-ea"/>
                <a:cs typeface="+mn-cs"/>
              </a:rPr>
              <a:t>meminimalkan</a:t>
            </a:r>
            <a:r>
              <a:rPr lang="en-US" sz="800" kern="1200" dirty="0">
                <a:solidFill>
                  <a:schemeClr val="tx1"/>
                </a:solidFill>
                <a:latin typeface="+mn-lt"/>
                <a:ea typeface="+mn-ea"/>
                <a:cs typeface="+mn-cs"/>
              </a:rPr>
              <a:t> </a:t>
            </a:r>
            <a:r>
              <a:rPr lang="en-US" sz="800" kern="1200" err="1">
                <a:solidFill>
                  <a:schemeClr val="tx1"/>
                </a:solidFill>
                <a:latin typeface="+mn-lt"/>
                <a:ea typeface="+mn-ea"/>
                <a:cs typeface="+mn-cs"/>
              </a:rPr>
              <a:t>akses</a:t>
            </a:r>
            <a:r>
              <a:rPr lang="en-US" sz="800" kern="1200">
                <a:solidFill>
                  <a:schemeClr val="tx1"/>
                </a:solidFill>
                <a:latin typeface="+mn-lt"/>
                <a:ea typeface="+mn-ea"/>
                <a:cs typeface="+mn-cs"/>
              </a:rPr>
              <a:t> disk, namun penggunaan BUFFER jg harus efisien.</a:t>
            </a:r>
            <a:endParaRPr lang="en-US" b="0" dirty="0">
              <a:solidFill>
                <a:srgbClr val="000099"/>
              </a:solidFill>
            </a:endParaRPr>
          </a:p>
          <a:p>
            <a:pPr marL="171450" indent="-171450">
              <a:buFontTx/>
              <a:buChar char="-"/>
            </a:pPr>
            <a:r>
              <a:rPr lang="en-US" b="0" dirty="0">
                <a:solidFill>
                  <a:srgbClr val="000099"/>
                </a:solidFill>
              </a:rPr>
              <a:t>least recently used</a:t>
            </a:r>
            <a:r>
              <a:rPr lang="en-US" b="0" dirty="0"/>
              <a:t> </a:t>
            </a:r>
            <a:r>
              <a:rPr lang="en-US" b="0"/>
              <a:t>= meramal mana tuple yg hendak digunakan</a:t>
            </a:r>
            <a:endParaRPr lang="en-US" b="0" dirty="0"/>
          </a:p>
          <a:p>
            <a:pPr marL="171450" indent="-171450">
              <a:buFontTx/>
              <a:buChar char="-"/>
            </a:pPr>
            <a:r>
              <a:rPr lang="en-US" b="0" dirty="0"/>
              <a:t>DBMS punya </a:t>
            </a:r>
            <a:r>
              <a:rPr lang="en-US" b="0" dirty="0" err="1"/>
              <a:t>itung-itungan</a:t>
            </a:r>
            <a:r>
              <a:rPr lang="en-US" b="0" dirty="0"/>
              <a:t>, </a:t>
            </a:r>
            <a:r>
              <a:rPr lang="en-US" b="0" dirty="0" err="1"/>
              <a:t>kalo</a:t>
            </a:r>
            <a:r>
              <a:rPr lang="en-US" b="0" dirty="0"/>
              <a:t> </a:t>
            </a:r>
            <a:r>
              <a:rPr lang="en-US" b="0" dirty="0" err="1"/>
              <a:t>dia</a:t>
            </a:r>
            <a:r>
              <a:rPr lang="en-US" b="0" dirty="0"/>
              <a:t> </a:t>
            </a:r>
            <a:r>
              <a:rPr lang="en-US" b="0" dirty="0" err="1"/>
              <a:t>mau</a:t>
            </a:r>
            <a:r>
              <a:rPr lang="en-US" b="0" dirty="0"/>
              <a:t> </a:t>
            </a:r>
            <a:r>
              <a:rPr lang="en-US" b="0" dirty="0" err="1"/>
              <a:t>melakukan</a:t>
            </a:r>
            <a:r>
              <a:rPr lang="en-US" b="0" dirty="0"/>
              <a:t> </a:t>
            </a:r>
            <a:r>
              <a:rPr lang="en-US" b="0" dirty="0" err="1"/>
              <a:t>operasi</a:t>
            </a:r>
            <a:r>
              <a:rPr lang="en-US" b="0" dirty="0"/>
              <a:t> </a:t>
            </a:r>
            <a:r>
              <a:rPr lang="en-US" b="0" dirty="0" err="1"/>
              <a:t>tertentu</a:t>
            </a:r>
            <a:r>
              <a:rPr lang="en-US" b="0" dirty="0"/>
              <a:t>, </a:t>
            </a:r>
            <a:r>
              <a:rPr lang="en-US" b="0" dirty="0" err="1"/>
              <a:t>maka</a:t>
            </a:r>
            <a:r>
              <a:rPr lang="en-US" b="0" dirty="0"/>
              <a:t> </a:t>
            </a:r>
            <a:r>
              <a:rPr lang="en-US" b="0" dirty="0" err="1"/>
              <a:t>akan</a:t>
            </a:r>
            <a:r>
              <a:rPr lang="en-US" b="0" dirty="0"/>
              <a:t> </a:t>
            </a:r>
            <a:r>
              <a:rPr lang="en-US" b="0" dirty="0" err="1"/>
              <a:t>butuh</a:t>
            </a:r>
            <a:r>
              <a:rPr lang="en-US" b="0" dirty="0"/>
              <a:t> block mana </a:t>
            </a:r>
            <a:r>
              <a:rPr lang="en-US" b="0" dirty="0" err="1"/>
              <a:t>saja</a:t>
            </a:r>
            <a:r>
              <a:rPr lang="en-US" b="0" dirty="0"/>
              <a:t>. </a:t>
            </a:r>
            <a:r>
              <a:rPr lang="en-US" b="0" dirty="0" err="1"/>
              <a:t>Informasi</a:t>
            </a:r>
            <a:r>
              <a:rPr lang="en-US" b="0" dirty="0"/>
              <a:t> </a:t>
            </a:r>
            <a:r>
              <a:rPr lang="en-US" b="0" dirty="0" err="1"/>
              <a:t>ini</a:t>
            </a:r>
            <a:r>
              <a:rPr lang="en-US" b="0" dirty="0"/>
              <a:t> </a:t>
            </a:r>
            <a:r>
              <a:rPr lang="en-US" b="0" dirty="0" err="1"/>
              <a:t>yg</a:t>
            </a:r>
            <a:r>
              <a:rPr lang="en-US" b="0" dirty="0"/>
              <a:t> </a:t>
            </a:r>
            <a:r>
              <a:rPr lang="en-US" b="0" dirty="0" err="1"/>
              <a:t>dipakai</a:t>
            </a:r>
            <a:r>
              <a:rPr lang="en-US" b="0" dirty="0"/>
              <a:t> </a:t>
            </a:r>
            <a:r>
              <a:rPr lang="en-US" b="0" dirty="0" err="1"/>
              <a:t>utk</a:t>
            </a:r>
            <a:r>
              <a:rPr lang="en-US" b="0" dirty="0"/>
              <a:t> </a:t>
            </a:r>
            <a:r>
              <a:rPr lang="en-US" b="0" dirty="0" err="1"/>
              <a:t>memininmalkan</a:t>
            </a:r>
            <a:r>
              <a:rPr lang="en-US" b="0" dirty="0"/>
              <a:t> </a:t>
            </a:r>
            <a:r>
              <a:rPr lang="en-US" b="0"/>
              <a:t>disk access.</a:t>
            </a:r>
            <a:endParaRPr lang="en-US" b="0" dirty="0"/>
          </a:p>
        </p:txBody>
      </p:sp>
    </p:spTree>
    <p:extLst>
      <p:ext uri="{BB962C8B-B14F-4D97-AF65-F5344CB8AC3E}">
        <p14:creationId xmlns:p14="http://schemas.microsoft.com/office/powerpoint/2010/main" val="4287651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6408" y="8687425"/>
            <a:ext cx="2971593" cy="456575"/>
          </a:xfrm>
          <a:prstGeom prst="rect">
            <a:avLst/>
          </a:prstGeom>
          <a:noFill/>
          <a:ln w="9525">
            <a:noFill/>
            <a:miter lim="800000"/>
            <a:headEnd/>
            <a:tailEnd/>
          </a:ln>
        </p:spPr>
        <p:txBody>
          <a:bodyPr wrap="none" lIns="91427" tIns="45714" rIns="91427" bIns="45714" anchor="b"/>
          <a:lstStyle/>
          <a:p>
            <a:pPr algn="r" defTabSz="914274"/>
            <a:fld id="{29357DD0-113C-4FE8-BECC-B5291B51E06D}" type="slidenum">
              <a:rPr lang="en-US" sz="1300"/>
              <a:pPr algn="r" defTabSz="914274"/>
              <a:t>21</a:t>
            </a:fld>
            <a:endParaRPr lang="en-US" sz="13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marL="171450" indent="-171450">
              <a:buFontTx/>
              <a:buChar char="-"/>
            </a:pPr>
            <a:r>
              <a:rPr lang="en-US" dirty="0">
                <a:latin typeface="Times New Roman" pitchFamily="18" charset="0"/>
              </a:rPr>
              <a:t>Pinned block = TARUH </a:t>
            </a:r>
            <a:r>
              <a:rPr lang="en-US" dirty="0" err="1">
                <a:latin typeface="Times New Roman" pitchFamily="18" charset="0"/>
              </a:rPr>
              <a:t>aja</a:t>
            </a:r>
            <a:r>
              <a:rPr lang="en-US" dirty="0">
                <a:latin typeface="Times New Roman" pitchFamily="18" charset="0"/>
              </a:rPr>
              <a:t> di </a:t>
            </a:r>
            <a:r>
              <a:rPr lang="en-US" dirty="0" err="1">
                <a:latin typeface="Times New Roman" pitchFamily="18" charset="0"/>
              </a:rPr>
              <a:t>sana</a:t>
            </a:r>
            <a:r>
              <a:rPr lang="en-US" dirty="0">
                <a:latin typeface="Times New Roman" pitchFamily="18" charset="0"/>
              </a:rPr>
              <a:t>, </a:t>
            </a:r>
            <a:r>
              <a:rPr lang="en-US" dirty="0" err="1">
                <a:latin typeface="Times New Roman" pitchFamily="18" charset="0"/>
              </a:rPr>
              <a:t>sampai</a:t>
            </a:r>
            <a:r>
              <a:rPr lang="en-US" dirty="0">
                <a:latin typeface="Times New Roman" pitchFamily="18" charset="0"/>
              </a:rPr>
              <a:t> proses </a:t>
            </a:r>
            <a:r>
              <a:rPr lang="en-US" dirty="0" err="1">
                <a:latin typeface="Times New Roman" pitchFamily="18" charset="0"/>
              </a:rPr>
              <a:t>selesai</a:t>
            </a:r>
            <a:r>
              <a:rPr lang="en-US" dirty="0">
                <a:latin typeface="Times New Roman" pitchFamily="18" charset="0"/>
              </a:rPr>
              <a:t>. </a:t>
            </a:r>
            <a:r>
              <a:rPr lang="en-US" dirty="0" err="1">
                <a:latin typeface="Times New Roman" pitchFamily="18" charset="0"/>
              </a:rPr>
              <a:t>Suatu</a:t>
            </a:r>
            <a:r>
              <a:rPr lang="en-US" dirty="0">
                <a:latin typeface="Times New Roman" pitchFamily="18" charset="0"/>
              </a:rPr>
              <a:t> BLOCK </a:t>
            </a:r>
            <a:r>
              <a:rPr lang="en-US" dirty="0" err="1">
                <a:latin typeface="Times New Roman" pitchFamily="18" charset="0"/>
              </a:rPr>
              <a:t>sdg</a:t>
            </a:r>
            <a:r>
              <a:rPr lang="en-US" dirty="0">
                <a:latin typeface="Times New Roman" pitchFamily="18" charset="0"/>
              </a:rPr>
              <a:t> proses </a:t>
            </a:r>
            <a:r>
              <a:rPr lang="en-US" dirty="0" err="1">
                <a:latin typeface="Times New Roman" pitchFamily="18" charset="0"/>
              </a:rPr>
              <a:t>transaksi</a:t>
            </a:r>
            <a:r>
              <a:rPr lang="en-US" dirty="0">
                <a:latin typeface="Times New Roman" pitchFamily="18" charset="0"/>
              </a:rPr>
              <a:t> di BUFFER, </a:t>
            </a:r>
            <a:r>
              <a:rPr lang="en-US" dirty="0" err="1">
                <a:latin typeface="Times New Roman" pitchFamily="18" charset="0"/>
              </a:rPr>
              <a:t>tiba-tiba</a:t>
            </a:r>
            <a:r>
              <a:rPr lang="en-US" dirty="0">
                <a:latin typeface="Times New Roman" pitchFamily="18" charset="0"/>
              </a:rPr>
              <a:t> CRASH. </a:t>
            </a:r>
            <a:r>
              <a:rPr lang="en-US" dirty="0" err="1">
                <a:latin typeface="Times New Roman" pitchFamily="18" charset="0"/>
              </a:rPr>
              <a:t>Ketika</a:t>
            </a:r>
            <a:r>
              <a:rPr lang="en-US" dirty="0">
                <a:latin typeface="Times New Roman" pitchFamily="18" charset="0"/>
              </a:rPr>
              <a:t> recovery, BLOCK </a:t>
            </a:r>
            <a:r>
              <a:rPr lang="en-US" dirty="0" err="1">
                <a:latin typeface="Times New Roman" pitchFamily="18" charset="0"/>
              </a:rPr>
              <a:t>tersebut</a:t>
            </a:r>
            <a:r>
              <a:rPr lang="en-US" dirty="0">
                <a:latin typeface="Times New Roman" pitchFamily="18" charset="0"/>
              </a:rPr>
              <a:t> </a:t>
            </a:r>
            <a:r>
              <a:rPr lang="en-US" dirty="0" err="1">
                <a:latin typeface="Times New Roman" pitchFamily="18" charset="0"/>
              </a:rPr>
              <a:t>tidak</a:t>
            </a:r>
            <a:r>
              <a:rPr lang="en-US" dirty="0">
                <a:latin typeface="Times New Roman" pitchFamily="18" charset="0"/>
              </a:rPr>
              <a:t> </a:t>
            </a:r>
            <a:r>
              <a:rPr lang="en-US" dirty="0" err="1">
                <a:latin typeface="Times New Roman" pitchFamily="18" charset="0"/>
              </a:rPr>
              <a:t>boleh</a:t>
            </a:r>
            <a:r>
              <a:rPr lang="en-US" dirty="0">
                <a:latin typeface="Times New Roman" pitchFamily="18" charset="0"/>
              </a:rPr>
              <a:t> </a:t>
            </a:r>
            <a:r>
              <a:rPr lang="en-US" dirty="0" err="1">
                <a:latin typeface="Times New Roman" pitchFamily="18" charset="0"/>
              </a:rPr>
              <a:t>kembali</a:t>
            </a:r>
            <a:r>
              <a:rPr lang="en-US" dirty="0">
                <a:latin typeface="Times New Roman" pitchFamily="18" charset="0"/>
              </a:rPr>
              <a:t> </a:t>
            </a:r>
            <a:r>
              <a:rPr lang="en-US" dirty="0" err="1">
                <a:latin typeface="Times New Roman" pitchFamily="18" charset="0"/>
              </a:rPr>
              <a:t>ke</a:t>
            </a:r>
            <a:r>
              <a:rPr lang="en-US" dirty="0">
                <a:latin typeface="Times New Roman" pitchFamily="18" charset="0"/>
              </a:rPr>
              <a:t> disk </a:t>
            </a:r>
            <a:r>
              <a:rPr lang="en-US" dirty="0" err="1">
                <a:latin typeface="Times New Roman" pitchFamily="18" charset="0"/>
              </a:rPr>
              <a:t>secara</a:t>
            </a:r>
            <a:r>
              <a:rPr lang="en-US" dirty="0">
                <a:latin typeface="Times New Roman" pitchFamily="18" charset="0"/>
              </a:rPr>
              <a:t> </a:t>
            </a:r>
            <a:r>
              <a:rPr lang="en-US" dirty="0" err="1">
                <a:latin typeface="Times New Roman" pitchFamily="18" charset="0"/>
              </a:rPr>
              <a:t>langsung</a:t>
            </a:r>
            <a:r>
              <a:rPr lang="en-US" dirty="0">
                <a:latin typeface="Times New Roman" pitchFamily="18" charset="0"/>
              </a:rPr>
              <a:t>, </a:t>
            </a:r>
            <a:r>
              <a:rPr lang="en-US" dirty="0" err="1">
                <a:latin typeface="Times New Roman" pitchFamily="18" charset="0"/>
              </a:rPr>
              <a:t>tapi</a:t>
            </a:r>
            <a:r>
              <a:rPr lang="en-US" dirty="0">
                <a:latin typeface="Times New Roman" pitchFamily="18" charset="0"/>
              </a:rPr>
              <a:t> di PINNED di BUFFER </a:t>
            </a:r>
            <a:r>
              <a:rPr lang="en-US" dirty="0" err="1">
                <a:latin typeface="Times New Roman" pitchFamily="18" charset="0"/>
              </a:rPr>
              <a:t>terlebih</a:t>
            </a:r>
            <a:r>
              <a:rPr lang="en-US" dirty="0">
                <a:latin typeface="Times New Roman" pitchFamily="18" charset="0"/>
              </a:rPr>
              <a:t> </a:t>
            </a:r>
            <a:r>
              <a:rPr lang="en-US" dirty="0" err="1">
                <a:latin typeface="Times New Roman" pitchFamily="18" charset="0"/>
              </a:rPr>
              <a:t>dahulu</a:t>
            </a:r>
            <a:r>
              <a:rPr lang="en-US" dirty="0">
                <a:latin typeface="Times New Roman" pitchFamily="18" charset="0"/>
              </a:rPr>
              <a:t> </a:t>
            </a:r>
            <a:r>
              <a:rPr lang="en-US" dirty="0" err="1">
                <a:latin typeface="Times New Roman" pitchFamily="18" charset="0"/>
              </a:rPr>
              <a:t>utk</a:t>
            </a:r>
            <a:r>
              <a:rPr lang="en-US" dirty="0">
                <a:latin typeface="Times New Roman" pitchFamily="18" charset="0"/>
              </a:rPr>
              <a:t> </a:t>
            </a:r>
            <a:r>
              <a:rPr lang="en-US" dirty="0" err="1">
                <a:latin typeface="Times New Roman" pitchFamily="18" charset="0"/>
              </a:rPr>
              <a:t>menyelesaikan</a:t>
            </a:r>
            <a:r>
              <a:rPr lang="en-US" dirty="0">
                <a:latin typeface="Times New Roman" pitchFamily="18" charset="0"/>
              </a:rPr>
              <a:t> process </a:t>
            </a:r>
            <a:r>
              <a:rPr lang="en-US" dirty="0" err="1">
                <a:latin typeface="Times New Roman" pitchFamily="18" charset="0"/>
              </a:rPr>
              <a:t>nya</a:t>
            </a:r>
            <a:endParaRPr lang="en-US" dirty="0">
              <a:latin typeface="Times New Roman" pitchFamily="18" charset="0"/>
            </a:endParaRPr>
          </a:p>
          <a:p>
            <a:pPr marL="171450" indent="-171450">
              <a:buFontTx/>
              <a:buChar char="-"/>
            </a:pPr>
            <a:r>
              <a:rPr lang="en-US" i="1" dirty="0"/>
              <a:t>structural dependency </a:t>
            </a:r>
            <a:r>
              <a:rPr lang="en-US" i="0" dirty="0"/>
              <a:t>= </a:t>
            </a:r>
            <a:r>
              <a:rPr lang="en-US" i="0" dirty="0" err="1"/>
              <a:t>begitu</a:t>
            </a:r>
            <a:r>
              <a:rPr lang="en-US" i="0" dirty="0"/>
              <a:t> </a:t>
            </a:r>
            <a:r>
              <a:rPr lang="en-US" i="0" dirty="0" err="1"/>
              <a:t>selesai</a:t>
            </a:r>
            <a:r>
              <a:rPr lang="en-US" i="0" dirty="0"/>
              <a:t> di proses, block </a:t>
            </a:r>
            <a:r>
              <a:rPr lang="en-US" i="0" dirty="0" err="1"/>
              <a:t>langsung</a:t>
            </a:r>
            <a:r>
              <a:rPr lang="en-US" i="0" dirty="0"/>
              <a:t> di </a:t>
            </a:r>
            <a:r>
              <a:rPr lang="en-US" i="0" dirty="0" err="1"/>
              <a:t>buang</a:t>
            </a:r>
            <a:r>
              <a:rPr lang="en-US" i="0" dirty="0"/>
              <a:t> </a:t>
            </a:r>
            <a:r>
              <a:rPr lang="en-US" i="0" dirty="0" err="1"/>
              <a:t>dari</a:t>
            </a:r>
            <a:r>
              <a:rPr lang="en-US" i="0" dirty="0"/>
              <a:t> buffer</a:t>
            </a:r>
            <a:endParaRPr lang="en-US" i="0" dirty="0">
              <a:latin typeface="Times New Roman" pitchFamily="18" charset="0"/>
            </a:endParaRPr>
          </a:p>
          <a:p>
            <a:pPr marL="171450" indent="-171450">
              <a:buFontTx/>
              <a:buChar char="-"/>
            </a:pPr>
            <a:r>
              <a:rPr lang="en-US" dirty="0" err="1">
                <a:latin typeface="Times New Roman" pitchFamily="18" charset="0"/>
              </a:rPr>
              <a:t>Misalnya</a:t>
            </a:r>
            <a:r>
              <a:rPr lang="en-US" dirty="0">
                <a:latin typeface="Times New Roman" pitchFamily="18" charset="0"/>
              </a:rPr>
              <a:t> </a:t>
            </a:r>
            <a:r>
              <a:rPr lang="en-US" dirty="0" err="1">
                <a:latin typeface="Times New Roman" pitchFamily="18" charset="0"/>
              </a:rPr>
              <a:t>ada</a:t>
            </a:r>
            <a:r>
              <a:rPr lang="en-US" dirty="0">
                <a:latin typeface="Times New Roman" pitchFamily="18" charset="0"/>
              </a:rPr>
              <a:t> </a:t>
            </a:r>
            <a:r>
              <a:rPr lang="en-US" dirty="0" err="1">
                <a:latin typeface="Times New Roman" pitchFamily="18" charset="0"/>
              </a:rPr>
              <a:t>dua</a:t>
            </a:r>
            <a:r>
              <a:rPr lang="en-US" dirty="0">
                <a:latin typeface="Times New Roman" pitchFamily="18" charset="0"/>
              </a:rPr>
              <a:t> </a:t>
            </a:r>
            <a:r>
              <a:rPr lang="en-US" dirty="0" err="1">
                <a:latin typeface="Times New Roman" pitchFamily="18" charset="0"/>
              </a:rPr>
              <a:t>buah</a:t>
            </a:r>
            <a:r>
              <a:rPr lang="en-US" dirty="0">
                <a:latin typeface="Times New Roman" pitchFamily="18" charset="0"/>
              </a:rPr>
              <a:t> </a:t>
            </a:r>
            <a:r>
              <a:rPr lang="en-US" dirty="0" err="1">
                <a:latin typeface="Times New Roman" pitchFamily="18" charset="0"/>
              </a:rPr>
              <a:t>relasi</a:t>
            </a:r>
            <a:r>
              <a:rPr lang="en-US" dirty="0">
                <a:latin typeface="Times New Roman" pitchFamily="18" charset="0"/>
              </a:rPr>
              <a:t> di proses </a:t>
            </a:r>
            <a:r>
              <a:rPr lang="en-US" dirty="0" err="1">
                <a:latin typeface="Times New Roman" pitchFamily="18" charset="0"/>
              </a:rPr>
              <a:t>dalam</a:t>
            </a:r>
            <a:r>
              <a:rPr lang="en-US" dirty="0">
                <a:latin typeface="Times New Roman" pitchFamily="18" charset="0"/>
              </a:rPr>
              <a:t> </a:t>
            </a:r>
            <a:r>
              <a:rPr lang="en-US" dirty="0" err="1">
                <a:latin typeface="Times New Roman" pitchFamily="18" charset="0"/>
              </a:rPr>
              <a:t>sebuah</a:t>
            </a:r>
            <a:r>
              <a:rPr lang="en-US" dirty="0">
                <a:latin typeface="Times New Roman" pitchFamily="18" charset="0"/>
              </a:rPr>
              <a:t> </a:t>
            </a:r>
            <a:r>
              <a:rPr lang="en-US" dirty="0" err="1">
                <a:latin typeface="Times New Roman" pitchFamily="18" charset="0"/>
              </a:rPr>
              <a:t>transaksi</a:t>
            </a:r>
            <a:r>
              <a:rPr lang="en-US" dirty="0">
                <a:latin typeface="Times New Roman" pitchFamily="18" charset="0"/>
              </a:rPr>
              <a:t>. </a:t>
            </a:r>
            <a:r>
              <a:rPr lang="en-US" dirty="0" err="1">
                <a:latin typeface="Times New Roman" pitchFamily="18" charset="0"/>
              </a:rPr>
              <a:t>Jika</a:t>
            </a:r>
            <a:r>
              <a:rPr lang="en-US" dirty="0">
                <a:latin typeface="Times New Roman" pitchFamily="18" charset="0"/>
              </a:rPr>
              <a:t> salah </a:t>
            </a:r>
            <a:r>
              <a:rPr lang="en-US" dirty="0" err="1">
                <a:latin typeface="Times New Roman" pitchFamily="18" charset="0"/>
              </a:rPr>
              <a:t>satu</a:t>
            </a:r>
            <a:r>
              <a:rPr lang="en-US" dirty="0">
                <a:latin typeface="Times New Roman" pitchFamily="18" charset="0"/>
              </a:rPr>
              <a:t> </a:t>
            </a:r>
            <a:r>
              <a:rPr lang="en-US" dirty="0" err="1">
                <a:latin typeface="Times New Roman" pitchFamily="18" charset="0"/>
              </a:rPr>
              <a:t>relasi</a:t>
            </a:r>
            <a:r>
              <a:rPr lang="en-US" dirty="0">
                <a:latin typeface="Times New Roman" pitchFamily="18" charset="0"/>
              </a:rPr>
              <a:t> (</a:t>
            </a:r>
            <a:r>
              <a:rPr lang="en-US" dirty="0" err="1">
                <a:latin typeface="Times New Roman" pitchFamily="18" charset="0"/>
              </a:rPr>
              <a:t>misal</a:t>
            </a:r>
            <a:r>
              <a:rPr lang="en-US" dirty="0">
                <a:latin typeface="Times New Roman" pitchFamily="18" charset="0"/>
              </a:rPr>
              <a:t>: </a:t>
            </a:r>
            <a:r>
              <a:rPr lang="en-US" i="1" dirty="0">
                <a:latin typeface="Times New Roman" pitchFamily="18" charset="0"/>
              </a:rPr>
              <a:t>instructor</a:t>
            </a:r>
            <a:r>
              <a:rPr lang="en-US" dirty="0">
                <a:latin typeface="Times New Roman" pitchFamily="18" charset="0"/>
              </a:rPr>
              <a:t>) </a:t>
            </a:r>
            <a:r>
              <a:rPr lang="en-US" dirty="0" err="1">
                <a:latin typeface="Times New Roman" pitchFamily="18" charset="0"/>
              </a:rPr>
              <a:t>selesai</a:t>
            </a:r>
            <a:r>
              <a:rPr lang="en-US" dirty="0">
                <a:latin typeface="Times New Roman" pitchFamily="18" charset="0"/>
              </a:rPr>
              <a:t> di proses, </a:t>
            </a:r>
            <a:r>
              <a:rPr lang="en-US" dirty="0" err="1">
                <a:latin typeface="Times New Roman" pitchFamily="18" charset="0"/>
              </a:rPr>
              <a:t>maka</a:t>
            </a:r>
            <a:r>
              <a:rPr lang="en-US" dirty="0">
                <a:latin typeface="Times New Roman" pitchFamily="18" charset="0"/>
              </a:rPr>
              <a:t> block-block </a:t>
            </a:r>
            <a:r>
              <a:rPr lang="en-US" dirty="0" err="1">
                <a:latin typeface="Times New Roman" pitchFamily="18" charset="0"/>
              </a:rPr>
              <a:t>dari</a:t>
            </a:r>
            <a:r>
              <a:rPr lang="en-US" dirty="0">
                <a:latin typeface="Times New Roman" pitchFamily="18" charset="0"/>
              </a:rPr>
              <a:t> </a:t>
            </a:r>
            <a:r>
              <a:rPr lang="en-US" dirty="0" err="1">
                <a:latin typeface="Times New Roman" pitchFamily="18" charset="0"/>
              </a:rPr>
              <a:t>relasi</a:t>
            </a:r>
            <a:r>
              <a:rPr lang="en-US" dirty="0">
                <a:latin typeface="Times New Roman" pitchFamily="18" charset="0"/>
              </a:rPr>
              <a:t> </a:t>
            </a:r>
            <a:r>
              <a:rPr lang="en-US" i="1" dirty="0">
                <a:latin typeface="Times New Roman" pitchFamily="18" charset="0"/>
              </a:rPr>
              <a:t>instructor</a:t>
            </a:r>
            <a:r>
              <a:rPr lang="en-US" dirty="0">
                <a:latin typeface="Times New Roman" pitchFamily="18" charset="0"/>
              </a:rPr>
              <a:t> </a:t>
            </a:r>
            <a:r>
              <a:rPr lang="en-US" dirty="0" err="1">
                <a:latin typeface="Times New Roman" pitchFamily="18" charset="0"/>
              </a:rPr>
              <a:t>akan</a:t>
            </a:r>
            <a:r>
              <a:rPr lang="en-US" dirty="0">
                <a:latin typeface="Times New Roman" pitchFamily="18" charset="0"/>
              </a:rPr>
              <a:t> </a:t>
            </a:r>
            <a:r>
              <a:rPr lang="en-US" dirty="0" err="1">
                <a:latin typeface="Times New Roman" pitchFamily="18" charset="0"/>
              </a:rPr>
              <a:t>segera</a:t>
            </a:r>
            <a:r>
              <a:rPr lang="en-US" dirty="0">
                <a:latin typeface="Times New Roman" pitchFamily="18" charset="0"/>
              </a:rPr>
              <a:t> </a:t>
            </a:r>
            <a:r>
              <a:rPr lang="en-US" dirty="0" err="1">
                <a:latin typeface="Times New Roman" pitchFamily="18" charset="0"/>
              </a:rPr>
              <a:t>dibuang</a:t>
            </a:r>
            <a:r>
              <a:rPr lang="en-US" dirty="0">
                <a:latin typeface="Times New Roman" pitchFamily="18" charset="0"/>
              </a:rPr>
              <a:t> </a:t>
            </a:r>
            <a:r>
              <a:rPr lang="en-US" dirty="0" err="1">
                <a:latin typeface="Times New Roman" pitchFamily="18" charset="0"/>
              </a:rPr>
              <a:t>dari</a:t>
            </a:r>
            <a:r>
              <a:rPr lang="en-US" dirty="0">
                <a:latin typeface="Times New Roman" pitchFamily="18" charset="0"/>
              </a:rPr>
              <a:t> buffer.</a:t>
            </a:r>
          </a:p>
          <a:p>
            <a:pPr marL="171450" indent="-171450">
              <a:buFontTx/>
              <a:buChar char="-"/>
            </a:pPr>
            <a:r>
              <a:rPr lang="en-US" dirty="0">
                <a:latin typeface="Times New Roman" pitchFamily="18" charset="0"/>
              </a:rPr>
              <a:t>MRU = block </a:t>
            </a:r>
            <a:r>
              <a:rPr lang="en-US" dirty="0" err="1">
                <a:latin typeface="Times New Roman" pitchFamily="18" charset="0"/>
              </a:rPr>
              <a:t>yg</a:t>
            </a:r>
            <a:r>
              <a:rPr lang="en-US" dirty="0">
                <a:latin typeface="Times New Roman" pitchFamily="18" charset="0"/>
              </a:rPr>
              <a:t> </a:t>
            </a:r>
            <a:r>
              <a:rPr lang="en-US" dirty="0" err="1">
                <a:latin typeface="Times New Roman" pitchFamily="18" charset="0"/>
              </a:rPr>
              <a:t>terakhir</a:t>
            </a:r>
            <a:r>
              <a:rPr lang="en-US" dirty="0">
                <a:latin typeface="Times New Roman" pitchFamily="18" charset="0"/>
              </a:rPr>
              <a:t> kali di PINNED</a:t>
            </a:r>
          </a:p>
        </p:txBody>
      </p:sp>
    </p:spTree>
    <p:extLst>
      <p:ext uri="{BB962C8B-B14F-4D97-AF65-F5344CB8AC3E}">
        <p14:creationId xmlns:p14="http://schemas.microsoft.com/office/powerpoint/2010/main" val="3441969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a:t>Lebih bagus menaruh sebuah data pada block dan track yg sama. Mengurangi pergerakan lengan DISK.</a:t>
            </a:r>
          </a:p>
          <a:p>
            <a:pPr marL="171450" indent="-171450">
              <a:buFontTx/>
              <a:buChar char="-"/>
            </a:pPr>
            <a:r>
              <a:rPr lang="en-ID"/>
              <a:t>Seiring waktu, mungkin saja sebuah data dapat tersimpan pada beberapa fragmen block. Utk meningkatkan access, bias gunakan defragment.</a:t>
            </a:r>
          </a:p>
          <a:p>
            <a:pPr marL="171450" indent="-171450">
              <a:buFontTx/>
              <a:buChar char="-"/>
            </a:pPr>
            <a:endParaRPr lang="en-ID"/>
          </a:p>
        </p:txBody>
      </p:sp>
      <p:sp>
        <p:nvSpPr>
          <p:cNvPr id="4" name="Slide Number Placeholder 3"/>
          <p:cNvSpPr>
            <a:spLocks noGrp="1"/>
          </p:cNvSpPr>
          <p:nvPr>
            <p:ph type="sldNum" sz="quarter" idx="5"/>
          </p:nvPr>
        </p:nvSpPr>
        <p:spPr/>
        <p:txBody>
          <a:bodyPr/>
          <a:lstStyle/>
          <a:p>
            <a:fld id="{27DD844A-F38E-43FA-B1A3-26213BC994D4}" type="slidenum">
              <a:rPr lang="en-US" smtClean="0"/>
              <a:pPr/>
              <a:t>23</a:t>
            </a:fld>
            <a:endParaRPr lang="en-US" dirty="0"/>
          </a:p>
        </p:txBody>
      </p:sp>
    </p:spTree>
    <p:extLst>
      <p:ext uri="{BB962C8B-B14F-4D97-AF65-F5344CB8AC3E}">
        <p14:creationId xmlns:p14="http://schemas.microsoft.com/office/powerpoint/2010/main" val="4006303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19CE4A6-5C96-4B80-89DF-2F80F102523B}" type="slidenum">
              <a:rPr lang="en-US"/>
              <a:pPr/>
              <a:t>25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627574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d-ID"/>
              <a:t>Unspanned </a:t>
            </a:r>
            <a:r>
              <a:rPr lang="id-ID" dirty="0"/>
              <a:t>= </a:t>
            </a:r>
            <a:r>
              <a:rPr lang="id-ID"/>
              <a:t>tidak direncanakan</a:t>
            </a:r>
            <a:endParaRPr lang="en-ID"/>
          </a:p>
          <a:p>
            <a:pPr marL="171450" indent="-171450">
              <a:buFontTx/>
              <a:buChar char="-"/>
            </a:pPr>
            <a:r>
              <a:rPr lang="en-US" i="1">
                <a:solidFill>
                  <a:srgbClr val="00B0F0"/>
                </a:solidFill>
              </a:rPr>
              <a:t>Blocking factor </a:t>
            </a:r>
            <a:r>
              <a:rPr lang="en-US" i="0">
                <a:solidFill>
                  <a:srgbClr val="00B0F0"/>
                </a:solidFill>
              </a:rPr>
              <a:t>(Bfr) = jumlah record yang bisa ditampung dalam sebuah lock</a:t>
            </a:r>
          </a:p>
          <a:p>
            <a:pPr marL="171450" indent="-171450">
              <a:buFontTx/>
              <a:buChar char="-"/>
            </a:pPr>
            <a:endParaRPr lang="id-ID" i="0"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26</a:t>
            </a:fld>
            <a:endParaRPr lang="en-US" dirty="0"/>
          </a:p>
        </p:txBody>
      </p:sp>
    </p:spTree>
    <p:extLst>
      <p:ext uri="{BB962C8B-B14F-4D97-AF65-F5344CB8AC3E}">
        <p14:creationId xmlns:p14="http://schemas.microsoft.com/office/powerpoint/2010/main" val="99361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2271124-7157-486D-9491-492E302633BD}" type="slidenum">
              <a:rPr lang="en-US"/>
              <a:pPr/>
              <a:t>27</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d-ID" dirty="0"/>
              <a:t>Bagaimana cara menata </a:t>
            </a:r>
            <a:r>
              <a:rPr lang="id-ID" dirty="0" err="1"/>
              <a:t>record</a:t>
            </a:r>
            <a:r>
              <a:rPr lang="id-ID" dirty="0"/>
              <a:t> </a:t>
            </a:r>
            <a:r>
              <a:rPr lang="id-ID" dirty="0" err="1"/>
              <a:t>yg</a:t>
            </a:r>
            <a:r>
              <a:rPr lang="id-ID" dirty="0"/>
              <a:t> panjang </a:t>
            </a:r>
            <a:r>
              <a:rPr lang="id-ID" dirty="0" err="1"/>
              <a:t>nya</a:t>
            </a:r>
            <a:r>
              <a:rPr lang="id-ID" dirty="0"/>
              <a:t> FIX, tetap.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d-ID" dirty="0" err="1"/>
              <a:t>Unspanned</a:t>
            </a:r>
            <a:r>
              <a:rPr lang="id-ID" dirty="0"/>
              <a:t> = tidak direncanakan</a:t>
            </a:r>
            <a:endParaRPr lang="en-US" dirty="0">
              <a:latin typeface="Times New Roman"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D" dirty="0"/>
              <a:t>CONTOH-CONTOH </a:t>
            </a:r>
            <a:r>
              <a:rPr lang="en-ID" dirty="0" err="1"/>
              <a:t>selanjutnya</a:t>
            </a:r>
            <a:r>
              <a:rPr lang="en-ID" dirty="0"/>
              <a:t> </a:t>
            </a:r>
            <a:r>
              <a:rPr lang="en-ID" dirty="0" err="1"/>
              <a:t>akan</a:t>
            </a:r>
            <a:r>
              <a:rPr lang="en-ID" dirty="0"/>
              <a:t> </a:t>
            </a:r>
            <a:r>
              <a:rPr lang="en-ID" dirty="0" err="1"/>
              <a:t>menggunakan</a:t>
            </a:r>
            <a:r>
              <a:rPr lang="en-ID" dirty="0"/>
              <a:t> FIXED LENGTH, </a:t>
            </a:r>
            <a:r>
              <a:rPr lang="en-ID" dirty="0" err="1"/>
              <a:t>seperti</a:t>
            </a:r>
            <a:r>
              <a:rPr lang="en-ID" dirty="0"/>
              <a:t> </a:t>
            </a:r>
            <a:r>
              <a:rPr lang="en-ID" dirty="0" err="1"/>
              <a:t>yg</a:t>
            </a:r>
            <a:r>
              <a:rPr lang="en-ID" dirty="0"/>
              <a:t> </a:t>
            </a:r>
            <a:r>
              <a:rPr lang="en-ID" dirty="0" err="1"/>
              <a:t>disampaikan</a:t>
            </a:r>
            <a:r>
              <a:rPr lang="en-ID" dirty="0"/>
              <a:t> di slide di </a:t>
            </a:r>
            <a:r>
              <a:rPr lang="en-ID" dirty="0" err="1"/>
              <a:t>atas</a:t>
            </a:r>
            <a:r>
              <a:rPr lang="en-ID"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D" dirty="0"/>
              <a:t>IMPLEMENTASI </a:t>
            </a:r>
            <a:r>
              <a:rPr lang="en-ID" dirty="0" err="1"/>
              <a:t>untuk</a:t>
            </a:r>
            <a:r>
              <a:rPr lang="en-ID" dirty="0"/>
              <a:t> FIXED Length record. </a:t>
            </a:r>
            <a:r>
              <a:rPr lang="en-ID" dirty="0" err="1"/>
              <a:t>Untuk</a:t>
            </a:r>
            <a:r>
              <a:rPr lang="en-ID" dirty="0"/>
              <a:t> </a:t>
            </a:r>
            <a:r>
              <a:rPr lang="en-ID" dirty="0" err="1"/>
              <a:t>yg</a:t>
            </a:r>
            <a:r>
              <a:rPr lang="en-ID" dirty="0"/>
              <a:t> VAR, </a:t>
            </a:r>
            <a:r>
              <a:rPr lang="en-ID" dirty="0" err="1"/>
              <a:t>dijelasin</a:t>
            </a:r>
            <a:r>
              <a:rPr lang="en-ID" dirty="0"/>
              <a:t> di slide </a:t>
            </a:r>
            <a:r>
              <a:rPr lang="en-ID" dirty="0" err="1"/>
              <a:t>selanjutnya</a:t>
            </a:r>
            <a:endParaRPr lang="id-ID" dirty="0"/>
          </a:p>
        </p:txBody>
      </p:sp>
    </p:spTree>
    <p:extLst>
      <p:ext uri="{BB962C8B-B14F-4D97-AF65-F5344CB8AC3E}">
        <p14:creationId xmlns:p14="http://schemas.microsoft.com/office/powerpoint/2010/main" val="3101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2</a:t>
            </a:fld>
            <a:endParaRPr lang="en-US" dirty="0"/>
          </a:p>
        </p:txBody>
      </p:sp>
    </p:spTree>
    <p:extLst>
      <p:ext uri="{BB962C8B-B14F-4D97-AF65-F5344CB8AC3E}">
        <p14:creationId xmlns:p14="http://schemas.microsoft.com/office/powerpoint/2010/main" val="3052344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4C2E5E2-1D3E-4016-B004-3F490E65DD8B}" type="slidenum">
              <a:rPr lang="en-US"/>
              <a:pPr/>
              <a:t>28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700387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B4E7283-3530-4B30-817A-0B093CCC5ECD}" type="slidenum">
              <a:rPr lang="en-US"/>
              <a:pPr/>
              <a:t>29</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30352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DD1E291-ABF3-4D56-8214-695BE6319424}" type="slidenum">
              <a:rPr lang="en-US"/>
              <a:pPr/>
              <a:t>30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marL="171450" indent="-171450">
              <a:buFontTx/>
              <a:buChar char="-"/>
            </a:pPr>
            <a:r>
              <a:rPr lang="en-US" dirty="0">
                <a:latin typeface="Times New Roman" pitchFamily="18" charset="0"/>
              </a:rPr>
              <a:t>Pada </a:t>
            </a:r>
            <a:r>
              <a:rPr lang="en-US" dirty="0" err="1">
                <a:latin typeface="Times New Roman" pitchFamily="18" charset="0"/>
              </a:rPr>
              <a:t>metode</a:t>
            </a:r>
            <a:r>
              <a:rPr lang="en-US" dirty="0">
                <a:latin typeface="Times New Roman" pitchFamily="18" charset="0"/>
              </a:rPr>
              <a:t> </a:t>
            </a:r>
            <a:r>
              <a:rPr lang="en-US" dirty="0" err="1">
                <a:latin typeface="Times New Roman" pitchFamily="18" charset="0"/>
              </a:rPr>
              <a:t>ketiga</a:t>
            </a:r>
            <a:r>
              <a:rPr lang="en-US" dirty="0">
                <a:latin typeface="Times New Roman" pitchFamily="18" charset="0"/>
              </a:rPr>
              <a:t> </a:t>
            </a:r>
            <a:r>
              <a:rPr lang="en-US" dirty="0" err="1">
                <a:latin typeface="Times New Roman" pitchFamily="18" charset="0"/>
              </a:rPr>
              <a:t>ini</a:t>
            </a:r>
            <a:r>
              <a:rPr lang="en-US" dirty="0">
                <a:latin typeface="Times New Roman" pitchFamily="18" charset="0"/>
              </a:rPr>
              <a:t> </a:t>
            </a:r>
            <a:r>
              <a:rPr lang="en-US" dirty="0" err="1">
                <a:latin typeface="Times New Roman" pitchFamily="18" charset="0"/>
              </a:rPr>
              <a:t>tidak</a:t>
            </a:r>
            <a:r>
              <a:rPr lang="en-US" dirty="0">
                <a:latin typeface="Times New Roman" pitchFamily="18" charset="0"/>
              </a:rPr>
              <a:t> </a:t>
            </a:r>
            <a:r>
              <a:rPr lang="en-US" dirty="0" err="1">
                <a:latin typeface="Times New Roman" pitchFamily="18" charset="0"/>
              </a:rPr>
              <a:t>dilakukan</a:t>
            </a:r>
            <a:r>
              <a:rPr lang="en-US" dirty="0">
                <a:latin typeface="Times New Roman" pitchFamily="18" charset="0"/>
              </a:rPr>
              <a:t> </a:t>
            </a:r>
            <a:r>
              <a:rPr lang="en-US" dirty="0" err="1">
                <a:latin typeface="Times New Roman" pitchFamily="18" charset="0"/>
              </a:rPr>
              <a:t>geser</a:t>
            </a:r>
            <a:r>
              <a:rPr lang="en-US" dirty="0">
                <a:latin typeface="Times New Roman" pitchFamily="18" charset="0"/>
              </a:rPr>
              <a:t> </a:t>
            </a:r>
            <a:r>
              <a:rPr lang="en-US" dirty="0" err="1">
                <a:latin typeface="Times New Roman" pitchFamily="18" charset="0"/>
              </a:rPr>
              <a:t>menggeser</a:t>
            </a:r>
            <a:r>
              <a:rPr lang="en-US" dirty="0">
                <a:latin typeface="Times New Roman" pitchFamily="18" charset="0"/>
              </a:rPr>
              <a:t>, </a:t>
            </a:r>
          </a:p>
          <a:p>
            <a:pPr marL="171450" indent="-171450">
              <a:buFontTx/>
              <a:buChar char="-"/>
            </a:pPr>
            <a:r>
              <a:rPr lang="en-US" dirty="0">
                <a:latin typeface="Times New Roman" pitchFamily="18" charset="0"/>
              </a:rPr>
              <a:t>Ada DAFTAR </a:t>
            </a:r>
            <a:r>
              <a:rPr lang="en-US" dirty="0" err="1">
                <a:latin typeface="Times New Roman" pitchFamily="18" charset="0"/>
              </a:rPr>
              <a:t>tempat</a:t>
            </a:r>
            <a:r>
              <a:rPr lang="en-US" dirty="0">
                <a:latin typeface="Times New Roman" pitchFamily="18" charset="0"/>
              </a:rPr>
              <a:t> </a:t>
            </a:r>
            <a:r>
              <a:rPr lang="en-US" dirty="0" err="1">
                <a:latin typeface="Times New Roman" pitchFamily="18" charset="0"/>
              </a:rPr>
              <a:t>kosong</a:t>
            </a:r>
            <a:endParaRPr lang="en-US" dirty="0">
              <a:latin typeface="Times New Roman" pitchFamily="18" charset="0"/>
            </a:endParaRPr>
          </a:p>
          <a:p>
            <a:pPr marL="171450" indent="-171450">
              <a:buFontTx/>
              <a:buChar char="-"/>
            </a:pPr>
            <a:r>
              <a:rPr lang="en-US" dirty="0" err="1">
                <a:latin typeface="Times New Roman" pitchFamily="18" charset="0"/>
              </a:rPr>
              <a:t>Digunakan</a:t>
            </a:r>
            <a:r>
              <a:rPr lang="en-US" dirty="0">
                <a:latin typeface="Times New Roman" pitchFamily="18" charset="0"/>
              </a:rPr>
              <a:t> LIST </a:t>
            </a:r>
            <a:r>
              <a:rPr lang="en-US" dirty="0" err="1">
                <a:latin typeface="Times New Roman" pitchFamily="18" charset="0"/>
              </a:rPr>
              <a:t>utk</a:t>
            </a:r>
            <a:r>
              <a:rPr lang="en-US" dirty="0">
                <a:latin typeface="Times New Roman" pitchFamily="18" charset="0"/>
              </a:rPr>
              <a:t> </a:t>
            </a:r>
            <a:r>
              <a:rPr lang="en-US" dirty="0" err="1">
                <a:latin typeface="Times New Roman" pitchFamily="18" charset="0"/>
              </a:rPr>
              <a:t>mendaftar</a:t>
            </a:r>
            <a:r>
              <a:rPr lang="en-US" dirty="0">
                <a:latin typeface="Times New Roman" pitchFamily="18" charset="0"/>
              </a:rPr>
              <a:t> </a:t>
            </a:r>
            <a:r>
              <a:rPr lang="en-US" dirty="0" err="1">
                <a:latin typeface="Times New Roman" pitchFamily="18" charset="0"/>
              </a:rPr>
              <a:t>alamat-alamat</a:t>
            </a:r>
            <a:r>
              <a:rPr lang="en-US" dirty="0">
                <a:latin typeface="Times New Roman" pitchFamily="18" charset="0"/>
              </a:rPr>
              <a:t> mana </a:t>
            </a:r>
            <a:r>
              <a:rPr lang="en-US" dirty="0" err="1">
                <a:latin typeface="Times New Roman" pitchFamily="18" charset="0"/>
              </a:rPr>
              <a:t>yg</a:t>
            </a:r>
            <a:r>
              <a:rPr lang="en-US" dirty="0">
                <a:latin typeface="Times New Roman" pitchFamily="18" charset="0"/>
              </a:rPr>
              <a:t> </a:t>
            </a:r>
            <a:r>
              <a:rPr lang="en-US" dirty="0" err="1">
                <a:latin typeface="Times New Roman" pitchFamily="18" charset="0"/>
              </a:rPr>
              <a:t>tersedia</a:t>
            </a:r>
            <a:r>
              <a:rPr lang="en-US" dirty="0">
                <a:latin typeface="Times New Roman" pitchFamily="18" charset="0"/>
              </a:rPr>
              <a:t> </a:t>
            </a:r>
            <a:r>
              <a:rPr lang="en-US" dirty="0" err="1">
                <a:latin typeface="Times New Roman" pitchFamily="18" charset="0"/>
              </a:rPr>
              <a:t>jika</a:t>
            </a:r>
            <a:r>
              <a:rPr lang="en-US" dirty="0">
                <a:latin typeface="Times New Roman" pitchFamily="18" charset="0"/>
              </a:rPr>
              <a:t> </a:t>
            </a:r>
            <a:r>
              <a:rPr lang="en-US" dirty="0" err="1">
                <a:latin typeface="Times New Roman" pitchFamily="18" charset="0"/>
              </a:rPr>
              <a:t>akan</a:t>
            </a:r>
            <a:r>
              <a:rPr lang="en-US" dirty="0">
                <a:latin typeface="Times New Roman" pitchFamily="18" charset="0"/>
              </a:rPr>
              <a:t> </a:t>
            </a:r>
            <a:r>
              <a:rPr lang="en-US" dirty="0" err="1">
                <a:latin typeface="Times New Roman" pitchFamily="18" charset="0"/>
              </a:rPr>
              <a:t>ada</a:t>
            </a:r>
            <a:r>
              <a:rPr lang="en-US" dirty="0">
                <a:latin typeface="Times New Roman" pitchFamily="18" charset="0"/>
              </a:rPr>
              <a:t> record </a:t>
            </a:r>
            <a:r>
              <a:rPr lang="en-US" dirty="0" err="1">
                <a:latin typeface="Times New Roman" pitchFamily="18" charset="0"/>
              </a:rPr>
              <a:t>baru</a:t>
            </a:r>
            <a:r>
              <a:rPr lang="en-US" dirty="0">
                <a:latin typeface="Times New Roman" pitchFamily="18" charset="0"/>
              </a:rPr>
              <a:t> </a:t>
            </a:r>
            <a:r>
              <a:rPr lang="en-US" dirty="0" err="1">
                <a:latin typeface="Times New Roman" pitchFamily="18" charset="0"/>
              </a:rPr>
              <a:t>yg</a:t>
            </a:r>
            <a:r>
              <a:rPr lang="en-US" dirty="0">
                <a:latin typeface="Times New Roman" pitchFamily="18" charset="0"/>
              </a:rPr>
              <a:t> </a:t>
            </a:r>
            <a:r>
              <a:rPr lang="en-US" dirty="0" err="1">
                <a:latin typeface="Times New Roman" pitchFamily="18" charset="0"/>
              </a:rPr>
              <a:t>akan</a:t>
            </a:r>
            <a:r>
              <a:rPr lang="en-US" dirty="0">
                <a:latin typeface="Times New Roman" pitchFamily="18" charset="0"/>
              </a:rPr>
              <a:t> </a:t>
            </a:r>
            <a:r>
              <a:rPr lang="en-US" dirty="0" err="1">
                <a:latin typeface="Times New Roman" pitchFamily="18" charset="0"/>
              </a:rPr>
              <a:t>dimasukkan</a:t>
            </a:r>
            <a:r>
              <a:rPr lang="en-US" dirty="0">
                <a:latin typeface="Times New Roman" pitchFamily="18" charset="0"/>
              </a:rPr>
              <a:t>.</a:t>
            </a:r>
          </a:p>
          <a:p>
            <a:pPr marL="171450" indent="-171450">
              <a:buFontTx/>
              <a:buChar char="-"/>
            </a:pPr>
            <a:r>
              <a:rPr lang="en-US" dirty="0" err="1">
                <a:latin typeface="Times New Roman" pitchFamily="18" charset="0"/>
              </a:rPr>
              <a:t>Kalo</a:t>
            </a:r>
            <a:r>
              <a:rPr lang="en-US" dirty="0">
                <a:latin typeface="Times New Roman" pitchFamily="18" charset="0"/>
              </a:rPr>
              <a:t> </a:t>
            </a:r>
            <a:r>
              <a:rPr lang="en-US" dirty="0" err="1">
                <a:latin typeface="Times New Roman" pitchFamily="18" charset="0"/>
              </a:rPr>
              <a:t>ada</a:t>
            </a:r>
            <a:r>
              <a:rPr lang="en-US" dirty="0">
                <a:latin typeface="Times New Roman" pitchFamily="18" charset="0"/>
              </a:rPr>
              <a:t> record </a:t>
            </a:r>
            <a:r>
              <a:rPr lang="en-US" dirty="0" err="1">
                <a:latin typeface="Times New Roman" pitchFamily="18" charset="0"/>
              </a:rPr>
              <a:t>baru</a:t>
            </a:r>
            <a:r>
              <a:rPr lang="en-US" dirty="0">
                <a:latin typeface="Times New Roman" pitchFamily="18" charset="0"/>
              </a:rPr>
              <a:t> </a:t>
            </a:r>
            <a:r>
              <a:rPr lang="en-US" dirty="0" err="1">
                <a:latin typeface="Times New Roman" pitchFamily="18" charset="0"/>
              </a:rPr>
              <a:t>mau</a:t>
            </a:r>
            <a:r>
              <a:rPr lang="en-US" dirty="0">
                <a:latin typeface="Times New Roman" pitchFamily="18" charset="0"/>
              </a:rPr>
              <a:t> </a:t>
            </a:r>
            <a:r>
              <a:rPr lang="en-US" dirty="0" err="1">
                <a:latin typeface="Times New Roman" pitchFamily="18" charset="0"/>
              </a:rPr>
              <a:t>masuk</a:t>
            </a:r>
            <a:r>
              <a:rPr lang="en-US" dirty="0">
                <a:latin typeface="Times New Roman" pitchFamily="18" charset="0"/>
              </a:rPr>
              <a:t>, </a:t>
            </a:r>
            <a:r>
              <a:rPr lang="en-US" dirty="0" err="1">
                <a:latin typeface="Times New Roman" pitchFamily="18" charset="0"/>
              </a:rPr>
              <a:t>tinggal</a:t>
            </a:r>
            <a:r>
              <a:rPr lang="en-US" dirty="0">
                <a:latin typeface="Times New Roman" pitchFamily="18" charset="0"/>
              </a:rPr>
              <a:t> </a:t>
            </a:r>
            <a:r>
              <a:rPr lang="en-US" dirty="0" err="1">
                <a:latin typeface="Times New Roman" pitchFamily="18" charset="0"/>
              </a:rPr>
              <a:t>ambil</a:t>
            </a:r>
            <a:r>
              <a:rPr lang="en-US" dirty="0">
                <a:latin typeface="Times New Roman" pitchFamily="18" charset="0"/>
              </a:rPr>
              <a:t> </a:t>
            </a:r>
            <a:r>
              <a:rPr lang="en-US" dirty="0" err="1">
                <a:latin typeface="Times New Roman" pitchFamily="18" charset="0"/>
              </a:rPr>
              <a:t>tempat</a:t>
            </a:r>
            <a:r>
              <a:rPr lang="en-US" dirty="0">
                <a:latin typeface="Times New Roman" pitchFamily="18" charset="0"/>
              </a:rPr>
              <a:t> </a:t>
            </a:r>
            <a:r>
              <a:rPr lang="en-US" dirty="0" err="1">
                <a:latin typeface="Times New Roman" pitchFamily="18" charset="0"/>
              </a:rPr>
              <a:t>dimana</a:t>
            </a:r>
            <a:r>
              <a:rPr lang="en-US" dirty="0">
                <a:latin typeface="Times New Roman" pitchFamily="18" charset="0"/>
              </a:rPr>
              <a:t> HEADER MENUNJUK.</a:t>
            </a:r>
          </a:p>
          <a:p>
            <a:pPr marL="171450" indent="-171450">
              <a:buFontTx/>
              <a:buChar char="-"/>
            </a:pPr>
            <a:endParaRPr lang="en-US" dirty="0">
              <a:latin typeface="Times New Roman" pitchFamily="18" charset="0"/>
            </a:endParaRPr>
          </a:p>
          <a:p>
            <a:pPr marL="171450" indent="-171450">
              <a:buFontTx/>
              <a:buChar char="-"/>
            </a:pPr>
            <a:r>
              <a:rPr lang="en-US" dirty="0" err="1">
                <a:latin typeface="Times New Roman" pitchFamily="18" charset="0"/>
              </a:rPr>
              <a:t>Artinya</a:t>
            </a:r>
            <a:r>
              <a:rPr lang="en-US" dirty="0">
                <a:latin typeface="Times New Roman" pitchFamily="18" charset="0"/>
              </a:rPr>
              <a:t> </a:t>
            </a:r>
            <a:r>
              <a:rPr lang="en-US" dirty="0" err="1">
                <a:latin typeface="Times New Roman" pitchFamily="18" charset="0"/>
              </a:rPr>
              <a:t>kalo</a:t>
            </a:r>
            <a:r>
              <a:rPr lang="en-US" dirty="0">
                <a:latin typeface="Times New Roman" pitchFamily="18" charset="0"/>
              </a:rPr>
              <a:t> </a:t>
            </a:r>
            <a:r>
              <a:rPr lang="en-US" dirty="0" err="1">
                <a:latin typeface="Times New Roman" pitchFamily="18" charset="0"/>
              </a:rPr>
              <a:t>pake</a:t>
            </a:r>
            <a:r>
              <a:rPr lang="en-US" dirty="0">
                <a:latin typeface="Times New Roman" pitchFamily="18" charset="0"/>
              </a:rPr>
              <a:t> LIST, </a:t>
            </a:r>
            <a:r>
              <a:rPr lang="en-US" dirty="0" err="1">
                <a:latin typeface="Times New Roman" pitchFamily="18" charset="0"/>
              </a:rPr>
              <a:t>harus</a:t>
            </a:r>
            <a:r>
              <a:rPr lang="en-US" dirty="0">
                <a:latin typeface="Times New Roman" pitchFamily="18" charset="0"/>
              </a:rPr>
              <a:t> </a:t>
            </a:r>
            <a:r>
              <a:rPr lang="en-US" dirty="0" err="1">
                <a:latin typeface="Times New Roman" pitchFamily="18" charset="0"/>
              </a:rPr>
              <a:t>buat</a:t>
            </a:r>
            <a:r>
              <a:rPr lang="en-US" dirty="0">
                <a:latin typeface="Times New Roman" pitchFamily="18" charset="0"/>
              </a:rPr>
              <a:t> LIST, </a:t>
            </a:r>
            <a:r>
              <a:rPr lang="en-US" dirty="0" err="1">
                <a:latin typeface="Times New Roman" pitchFamily="18" charset="0"/>
              </a:rPr>
              <a:t>bikin</a:t>
            </a:r>
            <a:r>
              <a:rPr lang="en-US" dirty="0">
                <a:latin typeface="Times New Roman" pitchFamily="18" charset="0"/>
              </a:rPr>
              <a:t> </a:t>
            </a:r>
            <a:r>
              <a:rPr lang="en-US" dirty="0" err="1">
                <a:latin typeface="Times New Roman" pitchFamily="18" charset="0"/>
              </a:rPr>
              <a:t>cara</a:t>
            </a:r>
            <a:r>
              <a:rPr lang="en-US" dirty="0">
                <a:latin typeface="Times New Roman" pitchFamily="18" charset="0"/>
              </a:rPr>
              <a:t> </a:t>
            </a:r>
            <a:r>
              <a:rPr lang="en-US" dirty="0" err="1">
                <a:latin typeface="Times New Roman" pitchFamily="18" charset="0"/>
              </a:rPr>
              <a:t>bacanya</a:t>
            </a:r>
            <a:r>
              <a:rPr lang="en-US" dirty="0">
                <a:latin typeface="Times New Roman" pitchFamily="18" charset="0"/>
              </a:rPr>
              <a:t> </a:t>
            </a:r>
            <a:r>
              <a:rPr lang="en-US" dirty="0" err="1">
                <a:latin typeface="Times New Roman" pitchFamily="18" charset="0"/>
              </a:rPr>
              <a:t>gimana</a:t>
            </a:r>
            <a:r>
              <a:rPr lang="en-US" dirty="0">
                <a:latin typeface="Times New Roman" pitchFamily="18" charset="0"/>
              </a:rPr>
              <a:t>, </a:t>
            </a:r>
            <a:r>
              <a:rPr lang="en-US" dirty="0" err="1">
                <a:latin typeface="Times New Roman" pitchFamily="18" charset="0"/>
              </a:rPr>
              <a:t>dsb</a:t>
            </a:r>
            <a:r>
              <a:rPr lang="en-US" dirty="0">
                <a:latin typeface="Times New Roman" pitchFamily="18" charset="0"/>
              </a:rPr>
              <a:t>.</a:t>
            </a:r>
          </a:p>
        </p:txBody>
      </p:sp>
    </p:spTree>
    <p:extLst>
      <p:ext uri="{BB962C8B-B14F-4D97-AF65-F5344CB8AC3E}">
        <p14:creationId xmlns:p14="http://schemas.microsoft.com/office/powerpoint/2010/main" val="1658612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EE6E293-D1F6-407B-AF33-A586C08BF4F8}" type="slidenum">
              <a:rPr lang="en-US"/>
              <a:pPr/>
              <a:t>31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marL="171450" indent="-171450">
              <a:buFontTx/>
              <a:buChar char="-"/>
            </a:pPr>
            <a:r>
              <a:rPr lang="en-US" dirty="0">
                <a:latin typeface="Times New Roman" pitchFamily="18" charset="0"/>
              </a:rPr>
              <a:t>VAR RECORD </a:t>
            </a:r>
            <a:r>
              <a:rPr lang="en-US" dirty="0" err="1">
                <a:latin typeface="Times New Roman" pitchFamily="18" charset="0"/>
              </a:rPr>
              <a:t>dapat</a:t>
            </a:r>
            <a:r>
              <a:rPr lang="en-US" dirty="0">
                <a:latin typeface="Times New Roman" pitchFamily="18" charset="0"/>
              </a:rPr>
              <a:t> </a:t>
            </a:r>
            <a:r>
              <a:rPr lang="en-US" dirty="0" err="1">
                <a:latin typeface="Times New Roman" pitchFamily="18" charset="0"/>
              </a:rPr>
              <a:t>terjadi</a:t>
            </a:r>
            <a:r>
              <a:rPr lang="en-US" dirty="0">
                <a:latin typeface="Times New Roman" pitchFamily="18" charset="0"/>
              </a:rPr>
              <a:t> </a:t>
            </a:r>
            <a:r>
              <a:rPr lang="en-US" dirty="0" err="1">
                <a:latin typeface="Times New Roman" pitchFamily="18" charset="0"/>
              </a:rPr>
              <a:t>jika</a:t>
            </a:r>
            <a:r>
              <a:rPr lang="en-US" dirty="0">
                <a:latin typeface="Times New Roman" pitchFamily="18" charset="0"/>
              </a:rPr>
              <a:t>: </a:t>
            </a:r>
            <a:r>
              <a:rPr lang="en-US" dirty="0" err="1">
                <a:latin typeface="Times New Roman" pitchFamily="18" charset="0"/>
              </a:rPr>
              <a:t>mengandung</a:t>
            </a:r>
            <a:r>
              <a:rPr lang="en-US" dirty="0">
                <a:latin typeface="Times New Roman" pitchFamily="18" charset="0"/>
              </a:rPr>
              <a:t> data variable (VAR), </a:t>
            </a:r>
            <a:r>
              <a:rPr lang="en-US" dirty="0" err="1">
                <a:latin typeface="Times New Roman" pitchFamily="18" charset="0"/>
              </a:rPr>
              <a:t>kolom</a:t>
            </a:r>
            <a:r>
              <a:rPr lang="en-US" dirty="0">
                <a:latin typeface="Times New Roman" pitchFamily="18" charset="0"/>
              </a:rPr>
              <a:t> </a:t>
            </a:r>
            <a:r>
              <a:rPr lang="en-US" dirty="0" err="1">
                <a:latin typeface="Times New Roman" pitchFamily="18" charset="0"/>
              </a:rPr>
              <a:t>mengandung</a:t>
            </a:r>
            <a:r>
              <a:rPr lang="en-US" dirty="0">
                <a:latin typeface="Times New Roman" pitchFamily="18" charset="0"/>
              </a:rPr>
              <a:t> multiple value.</a:t>
            </a:r>
          </a:p>
          <a:p>
            <a:pPr marL="171450" indent="-171450">
              <a:buFontTx/>
              <a:buChar char="-"/>
            </a:pPr>
            <a:endParaRPr lang="en-US" dirty="0">
              <a:latin typeface="Times New Roman" pitchFamily="18" charset="0"/>
            </a:endParaRPr>
          </a:p>
          <a:p>
            <a:pPr marL="171450" indent="-171450">
              <a:buFontTx/>
              <a:buChar char="-"/>
            </a:pPr>
            <a:endParaRPr lang="en-US" dirty="0">
              <a:latin typeface="Times New Roman" pitchFamily="18" charset="0"/>
            </a:endParaRPr>
          </a:p>
          <a:p>
            <a:pPr marL="171450" indent="-171450">
              <a:buFontTx/>
              <a:buChar char="-"/>
            </a:pPr>
            <a:r>
              <a:rPr lang="en-US" dirty="0" err="1">
                <a:latin typeface="Times New Roman" pitchFamily="18" charset="0"/>
              </a:rPr>
              <a:t>Adanya</a:t>
            </a:r>
            <a:r>
              <a:rPr lang="en-US" dirty="0">
                <a:latin typeface="Times New Roman" pitchFamily="18" charset="0"/>
              </a:rPr>
              <a:t> VAR-length </a:t>
            </a:r>
            <a:r>
              <a:rPr lang="en-US" dirty="0" err="1">
                <a:latin typeface="Times New Roman" pitchFamily="18" charset="0"/>
              </a:rPr>
              <a:t>ini</a:t>
            </a:r>
            <a:r>
              <a:rPr lang="en-US" dirty="0">
                <a:latin typeface="Times New Roman" pitchFamily="18" charset="0"/>
              </a:rPr>
              <a:t> </a:t>
            </a:r>
            <a:r>
              <a:rPr lang="en-US" dirty="0" err="1">
                <a:latin typeface="Times New Roman" pitchFamily="18" charset="0"/>
              </a:rPr>
              <a:t>karena</a:t>
            </a:r>
            <a:r>
              <a:rPr lang="en-US" dirty="0">
                <a:latin typeface="Times New Roman" pitchFamily="18" charset="0"/>
              </a:rPr>
              <a:t> </a:t>
            </a:r>
            <a:r>
              <a:rPr lang="en-US" dirty="0" err="1">
                <a:latin typeface="Times New Roman" pitchFamily="18" charset="0"/>
              </a:rPr>
              <a:t>ada</a:t>
            </a:r>
            <a:r>
              <a:rPr lang="en-US" dirty="0">
                <a:latin typeface="Times New Roman" pitchFamily="18" charset="0"/>
              </a:rPr>
              <a:t> </a:t>
            </a:r>
            <a:r>
              <a:rPr lang="en-US" dirty="0" err="1">
                <a:latin typeface="Times New Roman" pitchFamily="18" charset="0"/>
              </a:rPr>
              <a:t>tipe</a:t>
            </a:r>
            <a:r>
              <a:rPr lang="en-US" dirty="0">
                <a:latin typeface="Times New Roman" pitchFamily="18" charset="0"/>
              </a:rPr>
              <a:t> data VARCHAR, </a:t>
            </a:r>
            <a:r>
              <a:rPr lang="en-US" dirty="0" err="1">
                <a:latin typeface="Times New Roman" pitchFamily="18" charset="0"/>
              </a:rPr>
              <a:t>yg</a:t>
            </a:r>
            <a:r>
              <a:rPr lang="en-US" dirty="0">
                <a:latin typeface="Times New Roman" pitchFamily="18" charset="0"/>
              </a:rPr>
              <a:t> size </a:t>
            </a:r>
            <a:r>
              <a:rPr lang="en-US" dirty="0" err="1">
                <a:latin typeface="Times New Roman" pitchFamily="18" charset="0"/>
              </a:rPr>
              <a:t>nya</a:t>
            </a:r>
            <a:r>
              <a:rPr lang="en-US" dirty="0">
                <a:latin typeface="Times New Roman" pitchFamily="18" charset="0"/>
              </a:rPr>
              <a:t> </a:t>
            </a:r>
            <a:r>
              <a:rPr lang="en-US" dirty="0" err="1">
                <a:latin typeface="Times New Roman" pitchFamily="18" charset="0"/>
              </a:rPr>
              <a:t>beda</a:t>
            </a:r>
            <a:endParaRPr lang="en-US" dirty="0">
              <a:latin typeface="Times New Roman" pitchFamily="18" charset="0"/>
            </a:endParaRPr>
          </a:p>
          <a:p>
            <a:pPr marL="171450" indent="-171450">
              <a:buFontTx/>
              <a:buChar char="-"/>
            </a:pPr>
            <a:r>
              <a:rPr lang="en-US" dirty="0" err="1">
                <a:latin typeface="Times New Roman" pitchFamily="18" charset="0"/>
              </a:rPr>
              <a:t>Intinya</a:t>
            </a:r>
            <a:r>
              <a:rPr lang="en-US" dirty="0">
                <a:latin typeface="Times New Roman" pitchFamily="18" charset="0"/>
              </a:rPr>
              <a:t> </a:t>
            </a:r>
            <a:r>
              <a:rPr lang="en-US" dirty="0" err="1">
                <a:latin typeface="Times New Roman" pitchFamily="18" charset="0"/>
              </a:rPr>
              <a:t>adalah</a:t>
            </a:r>
            <a:r>
              <a:rPr lang="en-US" dirty="0">
                <a:latin typeface="Times New Roman" pitchFamily="18" charset="0"/>
              </a:rPr>
              <a:t>, </a:t>
            </a:r>
            <a:r>
              <a:rPr lang="en-US" dirty="0" err="1">
                <a:latin typeface="Times New Roman" pitchFamily="18" charset="0"/>
              </a:rPr>
              <a:t>bagaimana</a:t>
            </a:r>
            <a:r>
              <a:rPr lang="en-US" dirty="0">
                <a:latin typeface="Times New Roman" pitchFamily="18" charset="0"/>
              </a:rPr>
              <a:t> VAR-length </a:t>
            </a:r>
            <a:r>
              <a:rPr lang="en-US" dirty="0" err="1">
                <a:latin typeface="Times New Roman" pitchFamily="18" charset="0"/>
              </a:rPr>
              <a:t>ini</a:t>
            </a:r>
            <a:r>
              <a:rPr lang="en-US" dirty="0">
                <a:latin typeface="Times New Roman" pitchFamily="18" charset="0"/>
              </a:rPr>
              <a:t> bias </a:t>
            </a:r>
            <a:r>
              <a:rPr lang="en-US" dirty="0" err="1">
                <a:latin typeface="Times New Roman" pitchFamily="18" charset="0"/>
              </a:rPr>
              <a:t>diekstrak</a:t>
            </a:r>
            <a:r>
              <a:rPr lang="en-US" dirty="0">
                <a:latin typeface="Times New Roman" pitchFamily="18" charset="0"/>
              </a:rPr>
              <a:t> </a:t>
            </a:r>
            <a:r>
              <a:rPr lang="en-US" dirty="0" err="1">
                <a:latin typeface="Times New Roman" pitchFamily="18" charset="0"/>
              </a:rPr>
              <a:t>secara</a:t>
            </a:r>
            <a:r>
              <a:rPr lang="en-US" dirty="0">
                <a:latin typeface="Times New Roman" pitchFamily="18" charset="0"/>
              </a:rPr>
              <a:t> </a:t>
            </a:r>
            <a:r>
              <a:rPr lang="en-US" dirty="0" err="1">
                <a:latin typeface="Times New Roman" pitchFamily="18" charset="0"/>
              </a:rPr>
              <a:t>mudah</a:t>
            </a:r>
            <a:r>
              <a:rPr lang="en-US" dirty="0">
                <a:latin typeface="Times New Roman" pitchFamily="18" charset="0"/>
              </a:rPr>
              <a:t> </a:t>
            </a:r>
            <a:r>
              <a:rPr lang="en-US" dirty="0" err="1">
                <a:latin typeface="Times New Roman" pitchFamily="18" charset="0"/>
              </a:rPr>
              <a:t>dengan</a:t>
            </a:r>
            <a:r>
              <a:rPr lang="en-US" dirty="0">
                <a:latin typeface="Times New Roman" pitchFamily="18" charset="0"/>
              </a:rPr>
              <a:t> </a:t>
            </a:r>
            <a:r>
              <a:rPr lang="en-US" dirty="0" err="1">
                <a:latin typeface="Times New Roman" pitchFamily="18" charset="0"/>
              </a:rPr>
              <a:t>cara</a:t>
            </a:r>
            <a:r>
              <a:rPr lang="en-US" dirty="0">
                <a:latin typeface="Times New Roman" pitchFamily="18" charset="0"/>
              </a:rPr>
              <a:t> </a:t>
            </a:r>
            <a:r>
              <a:rPr lang="en-US" dirty="0" err="1">
                <a:latin typeface="Times New Roman" pitchFamily="18" charset="0"/>
              </a:rPr>
              <a:t>yg</a:t>
            </a:r>
            <a:r>
              <a:rPr lang="en-US" dirty="0">
                <a:latin typeface="Times New Roman" pitchFamily="18" charset="0"/>
              </a:rPr>
              <a:t> </a:t>
            </a:r>
            <a:r>
              <a:rPr lang="en-US" dirty="0" err="1">
                <a:latin typeface="Times New Roman" pitchFamily="18" charset="0"/>
              </a:rPr>
              <a:t>efisien</a:t>
            </a:r>
            <a:endParaRPr lang="en-US" dirty="0">
              <a:latin typeface="Times New Roman" pitchFamily="18" charset="0"/>
            </a:endParaRPr>
          </a:p>
          <a:p>
            <a:pPr marL="171450" indent="-171450">
              <a:buFontTx/>
              <a:buChar char="-"/>
            </a:pPr>
            <a:endParaRPr lang="en-US" dirty="0">
              <a:latin typeface="Times New Roman" pitchFamily="18" charset="0"/>
            </a:endParaRPr>
          </a:p>
        </p:txBody>
      </p:sp>
    </p:spTree>
    <p:extLst>
      <p:ext uri="{BB962C8B-B14F-4D97-AF65-F5344CB8AC3E}">
        <p14:creationId xmlns:p14="http://schemas.microsoft.com/office/powerpoint/2010/main" val="4292039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C476D9CF-C306-4877-89AE-FCA56E0128F8}" type="slidenum">
              <a:rPr lang="en-US"/>
              <a:pPr/>
              <a:t>32</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marL="171450" indent="-171450">
              <a:buFontTx/>
              <a:buChar char="-"/>
            </a:pPr>
            <a:r>
              <a:rPr lang="en-US" dirty="0">
                <a:latin typeface="Times New Roman" pitchFamily="18" charset="0"/>
              </a:rPr>
              <a:t>Ada HEADER </a:t>
            </a:r>
            <a:r>
              <a:rPr lang="en-US" dirty="0" err="1">
                <a:latin typeface="Times New Roman" pitchFamily="18" charset="0"/>
              </a:rPr>
              <a:t>dengan</a:t>
            </a:r>
            <a:r>
              <a:rPr lang="en-US" dirty="0">
                <a:latin typeface="Times New Roman" pitchFamily="18" charset="0"/>
              </a:rPr>
              <a:t> POINTER, </a:t>
            </a:r>
            <a:r>
              <a:rPr lang="en-US" dirty="0" err="1">
                <a:latin typeface="Times New Roman" pitchFamily="18" charset="0"/>
              </a:rPr>
              <a:t>karna</a:t>
            </a:r>
            <a:r>
              <a:rPr lang="en-US" dirty="0">
                <a:latin typeface="Times New Roman" pitchFamily="18" charset="0"/>
              </a:rPr>
              <a:t> </a:t>
            </a:r>
            <a:r>
              <a:rPr lang="en-US" dirty="0" err="1">
                <a:latin typeface="Times New Roman" pitchFamily="18" charset="0"/>
              </a:rPr>
              <a:t>panjangnya</a:t>
            </a:r>
            <a:r>
              <a:rPr lang="en-US" dirty="0">
                <a:latin typeface="Times New Roman" pitchFamily="18" charset="0"/>
              </a:rPr>
              <a:t> </a:t>
            </a:r>
            <a:r>
              <a:rPr lang="en-US" dirty="0" err="1">
                <a:latin typeface="Times New Roman" pitchFamily="18" charset="0"/>
              </a:rPr>
              <a:t>bisa</a:t>
            </a:r>
            <a:r>
              <a:rPr lang="en-US" dirty="0">
                <a:latin typeface="Times New Roman" pitchFamily="18" charset="0"/>
              </a:rPr>
              <a:t> </a:t>
            </a:r>
            <a:r>
              <a:rPr lang="en-US" dirty="0" err="1">
                <a:latin typeface="Times New Roman" pitchFamily="18" charset="0"/>
              </a:rPr>
              <a:t>bisa</a:t>
            </a:r>
            <a:r>
              <a:rPr lang="en-US" dirty="0">
                <a:latin typeface="Times New Roman" pitchFamily="18" charset="0"/>
              </a:rPr>
              <a:t> </a:t>
            </a:r>
            <a:r>
              <a:rPr lang="en-US" dirty="0" err="1">
                <a:latin typeface="Times New Roman" pitchFamily="18" charset="0"/>
              </a:rPr>
              <a:t>bervariasi</a:t>
            </a:r>
            <a:endParaRPr lang="en-US" dirty="0">
              <a:latin typeface="Times New Roman" pitchFamily="18" charset="0"/>
            </a:endParaRPr>
          </a:p>
          <a:p>
            <a:pPr marL="171450" indent="-171450">
              <a:buFontTx/>
              <a:buChar char="-"/>
            </a:pPr>
            <a:r>
              <a:rPr lang="en-US" dirty="0">
                <a:latin typeface="Times New Roman" pitchFamily="18" charset="0"/>
              </a:rPr>
              <a:t>Slotted page header </a:t>
            </a:r>
            <a:r>
              <a:rPr lang="en-US" dirty="0" err="1">
                <a:latin typeface="Times New Roman" pitchFamily="18" charset="0"/>
              </a:rPr>
              <a:t>mengandung</a:t>
            </a:r>
            <a:r>
              <a:rPr lang="en-US" dirty="0">
                <a:latin typeface="Times New Roman" pitchFamily="18" charset="0"/>
              </a:rPr>
              <a:t>: </a:t>
            </a:r>
            <a:r>
              <a:rPr lang="en-US" dirty="0" err="1">
                <a:latin typeface="Times New Roman" pitchFamily="18" charset="0"/>
              </a:rPr>
              <a:t>jumlah</a:t>
            </a:r>
            <a:r>
              <a:rPr lang="en-US" dirty="0">
                <a:latin typeface="Times New Roman" pitchFamily="18" charset="0"/>
              </a:rPr>
              <a:t> record, free space, </a:t>
            </a:r>
            <a:r>
              <a:rPr lang="en-US" dirty="0" err="1">
                <a:latin typeface="Times New Roman" pitchFamily="18" charset="0"/>
              </a:rPr>
              <a:t>lokasi</a:t>
            </a:r>
            <a:r>
              <a:rPr lang="en-US" dirty="0">
                <a:latin typeface="Times New Roman" pitchFamily="18" charset="0"/>
              </a:rPr>
              <a:t> dan size masing2 record.</a:t>
            </a:r>
          </a:p>
          <a:p>
            <a:pPr marL="171450" indent="-171450">
              <a:buFontTx/>
              <a:buChar char="-"/>
            </a:pPr>
            <a:r>
              <a:rPr lang="en-US" dirty="0" err="1">
                <a:latin typeface="Times New Roman" pitchFamily="18" charset="0"/>
              </a:rPr>
              <a:t>Kalo</a:t>
            </a:r>
            <a:r>
              <a:rPr lang="en-US" dirty="0">
                <a:latin typeface="Times New Roman" pitchFamily="18" charset="0"/>
              </a:rPr>
              <a:t> </a:t>
            </a:r>
            <a:r>
              <a:rPr lang="en-US" dirty="0" err="1">
                <a:latin typeface="Times New Roman" pitchFamily="18" charset="0"/>
              </a:rPr>
              <a:t>ga</a:t>
            </a:r>
            <a:r>
              <a:rPr lang="en-US" dirty="0">
                <a:latin typeface="Times New Roman" pitchFamily="18" charset="0"/>
              </a:rPr>
              <a:t> </a:t>
            </a:r>
            <a:r>
              <a:rPr lang="en-US" dirty="0" err="1">
                <a:latin typeface="Times New Roman" pitchFamily="18" charset="0"/>
              </a:rPr>
              <a:t>ada</a:t>
            </a:r>
            <a:r>
              <a:rPr lang="en-US" dirty="0">
                <a:latin typeface="Times New Roman" pitchFamily="18" charset="0"/>
              </a:rPr>
              <a:t> Slotted page header, RECORD </a:t>
            </a:r>
            <a:r>
              <a:rPr lang="en-US" dirty="0" err="1">
                <a:latin typeface="Times New Roman" pitchFamily="18" charset="0"/>
              </a:rPr>
              <a:t>tidak</a:t>
            </a:r>
            <a:r>
              <a:rPr lang="en-US" dirty="0">
                <a:latin typeface="Times New Roman" pitchFamily="18" charset="0"/>
              </a:rPr>
              <a:t> </a:t>
            </a:r>
            <a:r>
              <a:rPr lang="en-US" dirty="0" err="1">
                <a:latin typeface="Times New Roman" pitchFamily="18" charset="0"/>
              </a:rPr>
              <a:t>bisa</a:t>
            </a:r>
            <a:r>
              <a:rPr lang="en-US" dirty="0">
                <a:latin typeface="Times New Roman" pitchFamily="18" charset="0"/>
              </a:rPr>
              <a:t> </a:t>
            </a:r>
            <a:r>
              <a:rPr lang="en-US" dirty="0" err="1">
                <a:latin typeface="Times New Roman" pitchFamily="18" charset="0"/>
              </a:rPr>
              <a:t>diambil</a:t>
            </a:r>
            <a:r>
              <a:rPr lang="en-US" dirty="0">
                <a:latin typeface="Times New Roman" pitchFamily="18" charset="0"/>
              </a:rPr>
              <a:t>/</a:t>
            </a:r>
            <a:r>
              <a:rPr lang="en-US" dirty="0" err="1">
                <a:latin typeface="Times New Roman" pitchFamily="18" charset="0"/>
              </a:rPr>
              <a:t>diketahui</a:t>
            </a:r>
            <a:r>
              <a:rPr lang="en-US" dirty="0">
                <a:latin typeface="Times New Roman" pitchFamily="18" charset="0"/>
              </a:rPr>
              <a:t>.</a:t>
            </a:r>
          </a:p>
          <a:p>
            <a:pPr marL="171450" indent="-171450">
              <a:buFontTx/>
              <a:buChar char="-"/>
            </a:pPr>
            <a:endParaRPr lang="en-US" dirty="0">
              <a:latin typeface="Times New Roman" pitchFamily="18" charset="0"/>
            </a:endParaRPr>
          </a:p>
          <a:p>
            <a:pPr marL="171450" indent="-171450">
              <a:buFontTx/>
              <a:buChar char="-"/>
            </a:pPr>
            <a:r>
              <a:rPr lang="en-US" dirty="0">
                <a:latin typeface="Times New Roman" pitchFamily="18" charset="0"/>
              </a:rPr>
              <a:t>Free space </a:t>
            </a:r>
            <a:r>
              <a:rPr lang="en-US" dirty="0" err="1">
                <a:latin typeface="Times New Roman" pitchFamily="18" charset="0"/>
              </a:rPr>
              <a:t>contigu</a:t>
            </a:r>
            <a:r>
              <a:rPr lang="en-US" dirty="0">
                <a:latin typeface="Times New Roman" pitchFamily="18" charset="0"/>
              </a:rPr>
              <a:t>.</a:t>
            </a:r>
          </a:p>
          <a:p>
            <a:pPr marL="171450" indent="-171450">
              <a:buFontTx/>
              <a:buChar char="-"/>
            </a:pPr>
            <a:r>
              <a:rPr lang="en-US" dirty="0">
                <a:latin typeface="Times New Roman" pitchFamily="18" charset="0"/>
              </a:rPr>
              <a:t>Record </a:t>
            </a:r>
            <a:r>
              <a:rPr lang="en-US" dirty="0" err="1">
                <a:latin typeface="Times New Roman" pitchFamily="18" charset="0"/>
              </a:rPr>
              <a:t>ditaruh</a:t>
            </a:r>
            <a:r>
              <a:rPr lang="en-US" dirty="0">
                <a:latin typeface="Times New Roman" pitchFamily="18" charset="0"/>
              </a:rPr>
              <a:t> </a:t>
            </a:r>
            <a:r>
              <a:rPr lang="en-US" dirty="0" err="1">
                <a:latin typeface="Times New Roman" pitchFamily="18" charset="0"/>
              </a:rPr>
              <a:t>berurutan</a:t>
            </a:r>
            <a:r>
              <a:rPr lang="en-US" dirty="0">
                <a:latin typeface="Times New Roman" pitchFamily="18" charset="0"/>
              </a:rPr>
              <a:t> </a:t>
            </a:r>
            <a:r>
              <a:rPr lang="en-US" dirty="0" err="1">
                <a:latin typeface="Times New Roman" pitchFamily="18" charset="0"/>
              </a:rPr>
              <a:t>dari</a:t>
            </a:r>
            <a:r>
              <a:rPr lang="en-US" dirty="0">
                <a:latin typeface="Times New Roman" pitchFamily="18" charset="0"/>
              </a:rPr>
              <a:t> </a:t>
            </a:r>
            <a:r>
              <a:rPr lang="en-US" dirty="0" err="1">
                <a:latin typeface="Times New Roman" pitchFamily="18" charset="0"/>
              </a:rPr>
              <a:t>belakang</a:t>
            </a:r>
            <a:r>
              <a:rPr lang="en-US" dirty="0">
                <a:latin typeface="Times New Roman" pitchFamily="18" charset="0"/>
              </a:rPr>
              <a:t>, record </a:t>
            </a:r>
            <a:r>
              <a:rPr lang="en-US" dirty="0" err="1">
                <a:latin typeface="Times New Roman" pitchFamily="18" charset="0"/>
              </a:rPr>
              <a:t>berikutnya</a:t>
            </a:r>
            <a:r>
              <a:rPr lang="en-US" dirty="0">
                <a:latin typeface="Times New Roman" pitchFamily="18" charset="0"/>
              </a:rPr>
              <a:t> </a:t>
            </a:r>
            <a:r>
              <a:rPr lang="en-US" dirty="0" err="1">
                <a:latin typeface="Times New Roman" pitchFamily="18" charset="0"/>
              </a:rPr>
              <a:t>ditaruh</a:t>
            </a:r>
            <a:r>
              <a:rPr lang="en-US" dirty="0">
                <a:latin typeface="Times New Roman" pitchFamily="18" charset="0"/>
              </a:rPr>
              <a:t> </a:t>
            </a:r>
            <a:r>
              <a:rPr lang="en-US" dirty="0" err="1">
                <a:latin typeface="Times New Roman" pitchFamily="18" charset="0"/>
              </a:rPr>
              <a:t>didepannya</a:t>
            </a:r>
            <a:r>
              <a:rPr lang="en-US" dirty="0">
                <a:latin typeface="Times New Roman" pitchFamily="18" charset="0"/>
              </a:rPr>
              <a:t>, </a:t>
            </a:r>
            <a:r>
              <a:rPr lang="en-US" dirty="0" err="1">
                <a:latin typeface="Times New Roman" pitchFamily="18" charset="0"/>
              </a:rPr>
              <a:t>begitu</a:t>
            </a:r>
            <a:r>
              <a:rPr lang="en-US" dirty="0">
                <a:latin typeface="Times New Roman" pitchFamily="18" charset="0"/>
              </a:rPr>
              <a:t> </a:t>
            </a:r>
            <a:r>
              <a:rPr lang="en-US" dirty="0" err="1">
                <a:latin typeface="Times New Roman" pitchFamily="18" charset="0"/>
              </a:rPr>
              <a:t>seterusnya</a:t>
            </a:r>
            <a:r>
              <a:rPr lang="en-US" dirty="0">
                <a:latin typeface="Times New Roman" pitchFamily="18" charset="0"/>
              </a:rPr>
              <a:t> </a:t>
            </a:r>
            <a:r>
              <a:rPr lang="en-US" dirty="0" err="1">
                <a:latin typeface="Times New Roman" pitchFamily="18" charset="0"/>
              </a:rPr>
              <a:t>sampai</a:t>
            </a:r>
            <a:r>
              <a:rPr lang="en-US" dirty="0">
                <a:latin typeface="Times New Roman" pitchFamily="18" charset="0"/>
              </a:rPr>
              <a:t> block </a:t>
            </a:r>
            <a:r>
              <a:rPr lang="en-US" dirty="0" err="1">
                <a:latin typeface="Times New Roman" pitchFamily="18" charset="0"/>
              </a:rPr>
              <a:t>penuh</a:t>
            </a:r>
            <a:r>
              <a:rPr lang="en-US" dirty="0">
                <a:latin typeface="Times New Roman" pitchFamily="18" charset="0"/>
              </a:rPr>
              <a:t>.</a:t>
            </a:r>
          </a:p>
        </p:txBody>
      </p:sp>
    </p:spTree>
    <p:extLst>
      <p:ext uri="{BB962C8B-B14F-4D97-AF65-F5344CB8AC3E}">
        <p14:creationId xmlns:p14="http://schemas.microsoft.com/office/powerpoint/2010/main" val="81644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r>
              <a:rPr lang="en-US" dirty="0"/>
              <a:t>Arbitrary</a:t>
            </a:r>
            <a:r>
              <a:rPr lang="id-ID" dirty="0"/>
              <a:t> record = record acak (semaunya mau ambil record yg mana, tidak musti </a:t>
            </a:r>
            <a:r>
              <a:rPr lang="id-ID" dirty="0" err="1"/>
              <a:t>skuensial</a:t>
            </a:r>
            <a:r>
              <a:rPr lang="id-ID" dirty="0"/>
              <a:t>)</a:t>
            </a:r>
          </a:p>
          <a:p>
            <a:endParaRPr lang="id-ID" dirty="0"/>
          </a:p>
          <a:p>
            <a:r>
              <a:rPr lang="id-ID" dirty="0"/>
              <a:t>Parameter2 untuk melihat kinerja </a:t>
            </a:r>
            <a:r>
              <a:rPr lang="id-ID" dirty="0" err="1"/>
              <a:t>file</a:t>
            </a:r>
            <a:endParaRPr lang="id-ID" dirty="0"/>
          </a:p>
          <a:p>
            <a:r>
              <a:rPr lang="id-ID" dirty="0"/>
              <a:t>- </a:t>
            </a:r>
            <a:r>
              <a:rPr lang="id-ID" dirty="0" err="1"/>
              <a:t>R</a:t>
            </a:r>
            <a:r>
              <a:rPr lang="id-ID" dirty="0"/>
              <a:t>: Ukuran </a:t>
            </a:r>
            <a:r>
              <a:rPr lang="id-ID" dirty="0" err="1"/>
              <a:t>record</a:t>
            </a:r>
            <a:endParaRPr lang="id-ID" dirty="0"/>
          </a:p>
          <a:p>
            <a:r>
              <a:rPr lang="id-ID" dirty="0"/>
              <a:t>- TF: waktu </a:t>
            </a:r>
            <a:r>
              <a:rPr lang="id-ID" dirty="0" err="1"/>
              <a:t>yg</a:t>
            </a:r>
            <a:r>
              <a:rPr lang="id-ID" dirty="0"/>
              <a:t> diperlukan untuk menangkap </a:t>
            </a:r>
            <a:r>
              <a:rPr lang="id-ID" dirty="0" err="1"/>
              <a:t>rekord</a:t>
            </a:r>
            <a:r>
              <a:rPr lang="id-ID" dirty="0"/>
              <a:t> (</a:t>
            </a:r>
            <a:r>
              <a:rPr lang="id-ID" dirty="0" err="1"/>
              <a:t>arbitary</a:t>
            </a:r>
            <a:r>
              <a:rPr lang="id-ID" dirty="0"/>
              <a:t> </a:t>
            </a:r>
            <a:r>
              <a:rPr lang="id-ID" dirty="0" err="1"/>
              <a:t>record</a:t>
            </a:r>
            <a:r>
              <a:rPr lang="id-ID" dirty="0"/>
              <a:t>: rata-rata).</a:t>
            </a:r>
          </a:p>
          <a:p>
            <a:r>
              <a:rPr lang="id-ID" dirty="0"/>
              <a:t>- Waktu </a:t>
            </a:r>
            <a:r>
              <a:rPr lang="id-ID" dirty="0" err="1"/>
              <a:t>yg</a:t>
            </a:r>
            <a:r>
              <a:rPr lang="id-ID" dirty="0"/>
              <a:t> diperlukan untuk menangkap </a:t>
            </a:r>
            <a:r>
              <a:rPr lang="id-ID" dirty="0" err="1"/>
              <a:t>next</a:t>
            </a:r>
            <a:r>
              <a:rPr lang="id-ID" dirty="0"/>
              <a:t> </a:t>
            </a:r>
            <a:r>
              <a:rPr lang="id-ID" dirty="0" err="1"/>
              <a:t>record</a:t>
            </a:r>
            <a:r>
              <a:rPr lang="id-ID" dirty="0"/>
              <a:t> dari </a:t>
            </a:r>
            <a:r>
              <a:rPr lang="id-ID" dirty="0" err="1"/>
              <a:t>file</a:t>
            </a:r>
            <a:endParaRPr lang="id-ID" dirty="0"/>
          </a:p>
          <a:p>
            <a:r>
              <a:rPr lang="id-ID" dirty="0"/>
              <a:t>- TI : waktu yang diperlukan jika ada perubahan </a:t>
            </a:r>
            <a:r>
              <a:rPr lang="id-ID" dirty="0" err="1"/>
              <a:t>by</a:t>
            </a:r>
            <a:r>
              <a:rPr lang="id-ID" dirty="0"/>
              <a:t> INSERT</a:t>
            </a:r>
          </a:p>
          <a:p>
            <a:r>
              <a:rPr lang="id-ID" dirty="0"/>
              <a:t>- TU: waktu </a:t>
            </a:r>
            <a:r>
              <a:rPr lang="id-ID" dirty="0" err="1"/>
              <a:t>yg</a:t>
            </a:r>
            <a:r>
              <a:rPr lang="id-ID" dirty="0"/>
              <a:t> dibutuhkan </a:t>
            </a:r>
            <a:r>
              <a:rPr lang="id-ID" dirty="0" err="1"/>
              <a:t>utk</a:t>
            </a:r>
            <a:r>
              <a:rPr lang="id-ID" dirty="0"/>
              <a:t> perubahan </a:t>
            </a:r>
            <a:r>
              <a:rPr lang="id-ID" dirty="0" err="1"/>
              <a:t>by</a:t>
            </a:r>
            <a:r>
              <a:rPr lang="id-ID" dirty="0"/>
              <a:t> UPDATE</a:t>
            </a:r>
          </a:p>
          <a:p>
            <a:r>
              <a:rPr lang="id-ID" dirty="0"/>
              <a:t>- TX: Waktu baca semua </a:t>
            </a:r>
            <a:r>
              <a:rPr lang="id-ID" dirty="0" err="1"/>
              <a:t>record</a:t>
            </a:r>
            <a:r>
              <a:rPr lang="id-ID" dirty="0"/>
              <a:t> pada </a:t>
            </a:r>
            <a:r>
              <a:rPr lang="id-ID" dirty="0" err="1"/>
              <a:t>file</a:t>
            </a:r>
            <a:endParaRPr lang="id-ID" dirty="0"/>
          </a:p>
          <a:p>
            <a:r>
              <a:rPr lang="id-ID" dirty="0"/>
              <a:t>- TY: waktu </a:t>
            </a:r>
            <a:r>
              <a:rPr lang="id-ID" dirty="0" err="1"/>
              <a:t>yg</a:t>
            </a:r>
            <a:r>
              <a:rPr lang="id-ID" dirty="0"/>
              <a:t> dibutuhkan </a:t>
            </a:r>
            <a:r>
              <a:rPr lang="id-ID" dirty="0" err="1"/>
              <a:t>utk</a:t>
            </a:r>
            <a:r>
              <a:rPr lang="id-ID" dirty="0"/>
              <a:t> </a:t>
            </a:r>
            <a:r>
              <a:rPr lang="id-ID" dirty="0" err="1"/>
              <a:t>re</a:t>
            </a:r>
            <a:r>
              <a:rPr lang="id-ID" dirty="0"/>
              <a:t> organisasi </a:t>
            </a:r>
            <a:r>
              <a:rPr lang="id-ID" dirty="0" err="1"/>
              <a:t>file</a:t>
            </a:r>
            <a:r>
              <a:rPr lang="id-ID" dirty="0"/>
              <a:t>. jika ada </a:t>
            </a:r>
            <a:r>
              <a:rPr lang="id-ID" dirty="0" err="1"/>
              <a:t>yg</a:t>
            </a:r>
            <a:r>
              <a:rPr lang="id-ID" dirty="0"/>
              <a:t> bolong-bolong.</a:t>
            </a:r>
          </a:p>
        </p:txBody>
      </p:sp>
      <p:sp>
        <p:nvSpPr>
          <p:cNvPr id="4" name="Slide Number Placeholder 3"/>
          <p:cNvSpPr>
            <a:spLocks noGrp="1"/>
          </p:cNvSpPr>
          <p:nvPr>
            <p:ph type="sldNum" sz="quarter" idx="5"/>
          </p:nvPr>
        </p:nvSpPr>
        <p:spPr/>
        <p:txBody>
          <a:bodyPr/>
          <a:lstStyle/>
          <a:p>
            <a:fld id="{27DD844A-F38E-43FA-B1A3-26213BC994D4}" type="slidenum">
              <a:rPr lang="en-US" smtClean="0"/>
              <a:pPr/>
              <a:t>33</a:t>
            </a:fld>
            <a:endParaRPr lang="en-US" dirty="0"/>
          </a:p>
        </p:txBody>
      </p:sp>
    </p:spTree>
    <p:extLst>
      <p:ext uri="{BB962C8B-B14F-4D97-AF65-F5344CB8AC3E}">
        <p14:creationId xmlns:p14="http://schemas.microsoft.com/office/powerpoint/2010/main" val="2665963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Advantageous = </a:t>
            </a:r>
            <a:r>
              <a:rPr lang="en-US" dirty="0" err="1"/>
              <a:t>berguna</a:t>
            </a:r>
            <a:endParaRPr lang="en-US" dirty="0"/>
          </a:p>
          <a:p>
            <a:pPr marL="171450" indent="-171450">
              <a:buFontTx/>
              <a:buChar char="-"/>
            </a:pPr>
            <a:r>
              <a:rPr lang="en-ID" dirty="0" err="1"/>
              <a:t>Jumlah</a:t>
            </a:r>
            <a:r>
              <a:rPr lang="en-ID" dirty="0"/>
              <a:t> record </a:t>
            </a:r>
            <a:r>
              <a:rPr lang="en-ID" dirty="0" err="1"/>
              <a:t>perlu</a:t>
            </a:r>
            <a:r>
              <a:rPr lang="en-ID" dirty="0"/>
              <a:t> </a:t>
            </a:r>
            <a:r>
              <a:rPr lang="en-ID" dirty="0" err="1"/>
              <a:t>informasi</a:t>
            </a:r>
            <a:r>
              <a:rPr lang="en-ID" dirty="0"/>
              <a:t>, </a:t>
            </a:r>
            <a:r>
              <a:rPr lang="en-ID" dirty="0" err="1"/>
              <a:t>memberikan</a:t>
            </a:r>
            <a:r>
              <a:rPr lang="en-ID" dirty="0"/>
              <a:t> </a:t>
            </a:r>
            <a:r>
              <a:rPr lang="en-ID" dirty="0" err="1"/>
              <a:t>keuntungan</a:t>
            </a:r>
            <a:r>
              <a:rPr lang="en-ID" dirty="0"/>
              <a:t> </a:t>
            </a:r>
            <a:r>
              <a:rPr lang="en-ID" dirty="0" err="1"/>
              <a:t>jika</a:t>
            </a:r>
            <a:r>
              <a:rPr lang="en-ID" dirty="0"/>
              <a:t> </a:t>
            </a:r>
            <a:r>
              <a:rPr lang="en-ID" dirty="0" err="1"/>
              <a:t>menyimpan</a:t>
            </a:r>
            <a:r>
              <a:rPr lang="en-ID" dirty="0"/>
              <a:t> data </a:t>
            </a:r>
            <a:r>
              <a:rPr lang="en-ID" dirty="0" err="1"/>
              <a:t>heterogen</a:t>
            </a:r>
            <a:r>
              <a:rPr lang="en-ID" dirty="0"/>
              <a:t>.</a:t>
            </a:r>
          </a:p>
          <a:p>
            <a:pPr marL="171450" indent="-171450">
              <a:buFontTx/>
              <a:buChar char="-"/>
            </a:pPr>
            <a:endParaRPr lang="en-ID" dirty="0"/>
          </a:p>
          <a:p>
            <a:pPr marL="171450" indent="-171450">
              <a:buFontTx/>
              <a:buChar char="-"/>
            </a:pPr>
            <a:r>
              <a:rPr lang="en-ID" dirty="0"/>
              <a:t>INFO record size </a:t>
            </a:r>
            <a:r>
              <a:rPr lang="en-ID" dirty="0" err="1"/>
              <a:t>disimpan</a:t>
            </a:r>
            <a:r>
              <a:rPr lang="en-ID" dirty="0"/>
              <a:t> FAT (File Allocation Table): </a:t>
            </a:r>
            <a:r>
              <a:rPr lang="en-ID" dirty="0" err="1"/>
              <a:t>berisi</a:t>
            </a:r>
            <a:r>
              <a:rPr lang="en-ID" dirty="0"/>
              <a:t> </a:t>
            </a:r>
            <a:r>
              <a:rPr lang="en-ID" dirty="0" err="1"/>
              <a:t>bagaimana</a:t>
            </a:r>
            <a:r>
              <a:rPr lang="en-ID" dirty="0"/>
              <a:t> </a:t>
            </a:r>
            <a:r>
              <a:rPr lang="en-ID" dirty="0" err="1"/>
              <a:t>cara</a:t>
            </a:r>
            <a:r>
              <a:rPr lang="en-ID" dirty="0"/>
              <a:t> </a:t>
            </a:r>
            <a:r>
              <a:rPr lang="en-ID" dirty="0" err="1"/>
              <a:t>akses</a:t>
            </a:r>
            <a:r>
              <a:rPr lang="en-ID" dirty="0"/>
              <a:t> data, </a:t>
            </a:r>
            <a:r>
              <a:rPr lang="en-ID" dirty="0" err="1"/>
              <a:t>deskripsi</a:t>
            </a:r>
            <a:r>
              <a:rPr lang="en-ID" dirty="0"/>
              <a:t> data (</a:t>
            </a:r>
            <a:r>
              <a:rPr lang="en-ID" dirty="0" err="1"/>
              <a:t>keterangan</a:t>
            </a:r>
            <a:r>
              <a:rPr lang="en-ID" dirty="0"/>
              <a:t>).</a:t>
            </a:r>
          </a:p>
        </p:txBody>
      </p:sp>
      <p:sp>
        <p:nvSpPr>
          <p:cNvPr id="4" name="Slide Number Placeholder 3"/>
          <p:cNvSpPr>
            <a:spLocks noGrp="1"/>
          </p:cNvSpPr>
          <p:nvPr>
            <p:ph type="sldNum" sz="quarter" idx="5"/>
          </p:nvPr>
        </p:nvSpPr>
        <p:spPr/>
        <p:txBody>
          <a:bodyPr/>
          <a:lstStyle/>
          <a:p>
            <a:fld id="{27DD844A-F38E-43FA-B1A3-26213BC994D4}" type="slidenum">
              <a:rPr lang="en-US" smtClean="0"/>
              <a:pPr/>
              <a:t>34</a:t>
            </a:fld>
            <a:endParaRPr lang="en-US" dirty="0"/>
          </a:p>
        </p:txBody>
      </p:sp>
    </p:spTree>
    <p:extLst>
      <p:ext uri="{BB962C8B-B14F-4D97-AF65-F5344CB8AC3E}">
        <p14:creationId xmlns:p14="http://schemas.microsoft.com/office/powerpoint/2010/main" val="2334346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err="1"/>
              <a:t>Nangkap</a:t>
            </a:r>
            <a:r>
              <a:rPr lang="en-ID" dirty="0"/>
              <a:t> data TF TN, dan </a:t>
            </a:r>
            <a:r>
              <a:rPr lang="en-ID" dirty="0" err="1"/>
              <a:t>dipindah</a:t>
            </a:r>
            <a:r>
              <a:rPr lang="en-ID" dirty="0"/>
              <a:t> </a:t>
            </a:r>
            <a:r>
              <a:rPr lang="en-ID" dirty="0" err="1"/>
              <a:t>ke</a:t>
            </a:r>
            <a:r>
              <a:rPr lang="en-ID" dirty="0"/>
              <a:t> memory</a:t>
            </a:r>
          </a:p>
          <a:p>
            <a:pPr marL="171450" indent="-171450">
              <a:buFontTx/>
              <a:buChar char="-"/>
            </a:pPr>
            <a:r>
              <a:rPr lang="en-ID" dirty="0" err="1"/>
              <a:t>Bagaimana</a:t>
            </a:r>
            <a:r>
              <a:rPr lang="en-ID" dirty="0"/>
              <a:t> </a:t>
            </a:r>
            <a:r>
              <a:rPr lang="en-ID" dirty="0" err="1"/>
              <a:t>cara</a:t>
            </a:r>
            <a:r>
              <a:rPr lang="en-ID" dirty="0"/>
              <a:t> </a:t>
            </a:r>
            <a:r>
              <a:rPr lang="en-ID" dirty="0" err="1"/>
              <a:t>nangkap</a:t>
            </a:r>
            <a:r>
              <a:rPr lang="en-ID" dirty="0"/>
              <a:t> </a:t>
            </a:r>
            <a:r>
              <a:rPr lang="en-ID" dirty="0" err="1"/>
              <a:t>suatu</a:t>
            </a:r>
            <a:r>
              <a:rPr lang="en-ID" dirty="0"/>
              <a:t> record? </a:t>
            </a:r>
            <a:r>
              <a:rPr lang="en-ID" dirty="0" err="1"/>
              <a:t>ya</a:t>
            </a:r>
            <a:r>
              <a:rPr lang="en-ID" dirty="0"/>
              <a:t> </a:t>
            </a:r>
            <a:r>
              <a:rPr lang="en-ID" dirty="0" err="1"/>
              <a:t>harus</a:t>
            </a:r>
            <a:r>
              <a:rPr lang="en-ID" dirty="0"/>
              <a:t> punya KEY </a:t>
            </a:r>
            <a:r>
              <a:rPr lang="en-ID" dirty="0" err="1"/>
              <a:t>yg</a:t>
            </a:r>
            <a:r>
              <a:rPr lang="en-ID" dirty="0"/>
              <a:t> </a:t>
            </a:r>
            <a:r>
              <a:rPr lang="en-ID" dirty="0" err="1"/>
              <a:t>unik</a:t>
            </a:r>
            <a:r>
              <a:rPr lang="en-ID" dirty="0"/>
              <a:t>.</a:t>
            </a:r>
          </a:p>
          <a:p>
            <a:pPr marL="171450" indent="-171450">
              <a:buFontTx/>
              <a:buChar char="-"/>
            </a:pPr>
            <a:r>
              <a:rPr lang="id-ID" dirty="0"/>
              <a:t>Secara umum record itu ga punya nomor, jadi kalo mau akses record dg mudah ya caranya dg menulusuri satu persatu</a:t>
            </a:r>
            <a:endParaRPr lang="en-ID" dirty="0"/>
          </a:p>
          <a:p>
            <a:pPr marL="171450" indent="-171450">
              <a:buFontTx/>
              <a:buChar char="-"/>
            </a:pPr>
            <a:endParaRPr lang="id-ID"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35</a:t>
            </a:fld>
            <a:endParaRPr lang="en-US" dirty="0"/>
          </a:p>
        </p:txBody>
      </p:sp>
    </p:spTree>
    <p:extLst>
      <p:ext uri="{BB962C8B-B14F-4D97-AF65-F5344CB8AC3E}">
        <p14:creationId xmlns:p14="http://schemas.microsoft.com/office/powerpoint/2010/main" val="3241650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i="0" dirty="0">
                <a:solidFill>
                  <a:srgbClr val="002060"/>
                </a:solidFill>
              </a:rPr>
              <a:t>Data </a:t>
            </a:r>
            <a:r>
              <a:rPr lang="en-US" i="0" dirty="0" err="1">
                <a:solidFill>
                  <a:srgbClr val="002060"/>
                </a:solidFill>
              </a:rPr>
              <a:t>biasanya</a:t>
            </a:r>
            <a:r>
              <a:rPr lang="en-US" i="0" dirty="0">
                <a:solidFill>
                  <a:srgbClr val="002060"/>
                </a:solidFill>
              </a:rPr>
              <a:t> </a:t>
            </a:r>
            <a:r>
              <a:rPr lang="en-US" i="0" dirty="0" err="1">
                <a:solidFill>
                  <a:srgbClr val="002060"/>
                </a:solidFill>
              </a:rPr>
              <a:t>disimpan</a:t>
            </a:r>
            <a:r>
              <a:rPr lang="en-US" i="0" dirty="0">
                <a:solidFill>
                  <a:srgbClr val="002060"/>
                </a:solidFill>
              </a:rPr>
              <a:t> </a:t>
            </a:r>
            <a:r>
              <a:rPr lang="en-US" i="0" dirty="0" err="1">
                <a:solidFill>
                  <a:srgbClr val="002060"/>
                </a:solidFill>
              </a:rPr>
              <a:t>berkelompok</a:t>
            </a:r>
            <a:r>
              <a:rPr lang="en-US" i="0" dirty="0">
                <a:solidFill>
                  <a:srgbClr val="002060"/>
                </a:solidFill>
              </a:rPr>
              <a:t> </a:t>
            </a:r>
            <a:r>
              <a:rPr lang="en-US" i="0" dirty="0" err="1">
                <a:solidFill>
                  <a:srgbClr val="002060"/>
                </a:solidFill>
              </a:rPr>
              <a:t>berdasarkan</a:t>
            </a:r>
            <a:r>
              <a:rPr lang="en-US" i="0" dirty="0">
                <a:solidFill>
                  <a:srgbClr val="002060"/>
                </a:solidFill>
              </a:rPr>
              <a:t> </a:t>
            </a:r>
            <a:r>
              <a:rPr lang="en-US" i="0" dirty="0" err="1">
                <a:solidFill>
                  <a:srgbClr val="002060"/>
                </a:solidFill>
              </a:rPr>
              <a:t>kriteria</a:t>
            </a:r>
            <a:r>
              <a:rPr lang="en-US" i="0" dirty="0">
                <a:solidFill>
                  <a:srgbClr val="002060"/>
                </a:solidFill>
              </a:rPr>
              <a:t> </a:t>
            </a:r>
            <a:r>
              <a:rPr lang="en-US" i="0" dirty="0" err="1">
                <a:solidFill>
                  <a:srgbClr val="002060"/>
                </a:solidFill>
              </a:rPr>
              <a:t>tertentu</a:t>
            </a:r>
            <a:r>
              <a:rPr lang="en-US" i="0" dirty="0">
                <a:solidFill>
                  <a:srgbClr val="002060"/>
                </a:solidFill>
              </a:rPr>
              <a:t>. Ada successor </a:t>
            </a:r>
            <a:r>
              <a:rPr lang="en-US" i="0" dirty="0" err="1">
                <a:solidFill>
                  <a:srgbClr val="002060"/>
                </a:solidFill>
              </a:rPr>
              <a:t>ada</a:t>
            </a:r>
            <a:r>
              <a:rPr lang="en-US" i="0" dirty="0">
                <a:solidFill>
                  <a:srgbClr val="002060"/>
                </a:solidFill>
              </a:rPr>
              <a:t> predecessor. </a:t>
            </a:r>
          </a:p>
          <a:p>
            <a:pPr marL="171450" indent="-171450">
              <a:buFontTx/>
              <a:buChar char="-"/>
            </a:pPr>
            <a:r>
              <a:rPr lang="en-US" i="0" dirty="0" err="1">
                <a:solidFill>
                  <a:srgbClr val="002060"/>
                </a:solidFill>
              </a:rPr>
              <a:t>Jika</a:t>
            </a:r>
            <a:r>
              <a:rPr lang="en-US" i="0" dirty="0">
                <a:solidFill>
                  <a:srgbClr val="002060"/>
                </a:solidFill>
              </a:rPr>
              <a:t> </a:t>
            </a:r>
            <a:r>
              <a:rPr lang="en-US" i="0" dirty="0" err="1">
                <a:solidFill>
                  <a:srgbClr val="002060"/>
                </a:solidFill>
              </a:rPr>
              <a:t>secara</a:t>
            </a:r>
            <a:r>
              <a:rPr lang="en-US" i="0" dirty="0">
                <a:solidFill>
                  <a:srgbClr val="002060"/>
                </a:solidFill>
              </a:rPr>
              <a:t> </a:t>
            </a:r>
            <a:r>
              <a:rPr lang="en-US" i="0" dirty="0" err="1">
                <a:solidFill>
                  <a:srgbClr val="002060"/>
                </a:solidFill>
              </a:rPr>
              <a:t>fisik</a:t>
            </a:r>
            <a:r>
              <a:rPr lang="en-US" i="0" dirty="0">
                <a:solidFill>
                  <a:srgbClr val="002060"/>
                </a:solidFill>
              </a:rPr>
              <a:t> </a:t>
            </a:r>
            <a:r>
              <a:rPr lang="en-US" i="0" dirty="0" err="1">
                <a:solidFill>
                  <a:srgbClr val="002060"/>
                </a:solidFill>
              </a:rPr>
              <a:t>disimpan</a:t>
            </a:r>
            <a:r>
              <a:rPr lang="en-US" i="0" dirty="0">
                <a:solidFill>
                  <a:srgbClr val="002060"/>
                </a:solidFill>
              </a:rPr>
              <a:t> pada </a:t>
            </a:r>
            <a:r>
              <a:rPr lang="en-US" i="0" dirty="0" err="1">
                <a:solidFill>
                  <a:srgbClr val="002060"/>
                </a:solidFill>
              </a:rPr>
              <a:t>tempat</a:t>
            </a:r>
            <a:r>
              <a:rPr lang="en-US" i="0" dirty="0">
                <a:solidFill>
                  <a:srgbClr val="002060"/>
                </a:solidFill>
              </a:rPr>
              <a:t> </a:t>
            </a:r>
            <a:r>
              <a:rPr lang="en-US" i="0" dirty="0" err="1">
                <a:solidFill>
                  <a:srgbClr val="002060"/>
                </a:solidFill>
              </a:rPr>
              <a:t>yg</a:t>
            </a:r>
            <a:r>
              <a:rPr lang="en-US" i="0" dirty="0">
                <a:solidFill>
                  <a:srgbClr val="002060"/>
                </a:solidFill>
              </a:rPr>
              <a:t> </a:t>
            </a:r>
            <a:r>
              <a:rPr lang="en-US" i="0" dirty="0" err="1">
                <a:solidFill>
                  <a:srgbClr val="002060"/>
                </a:solidFill>
              </a:rPr>
              <a:t>berbeda</a:t>
            </a:r>
            <a:r>
              <a:rPr lang="en-US" i="0" dirty="0">
                <a:solidFill>
                  <a:srgbClr val="002060"/>
                </a:solidFill>
              </a:rPr>
              <a:t>, </a:t>
            </a:r>
            <a:r>
              <a:rPr lang="en-US" i="0" dirty="0" err="1">
                <a:solidFill>
                  <a:srgbClr val="002060"/>
                </a:solidFill>
              </a:rPr>
              <a:t>maka</a:t>
            </a:r>
            <a:r>
              <a:rPr lang="en-US" i="0" dirty="0">
                <a:solidFill>
                  <a:srgbClr val="002060"/>
                </a:solidFill>
              </a:rPr>
              <a:t> </a:t>
            </a:r>
            <a:r>
              <a:rPr lang="en-US" i="0" dirty="0" err="1">
                <a:solidFill>
                  <a:srgbClr val="002060"/>
                </a:solidFill>
              </a:rPr>
              <a:t>mencari</a:t>
            </a:r>
            <a:r>
              <a:rPr lang="en-US" i="0" dirty="0">
                <a:solidFill>
                  <a:srgbClr val="002060"/>
                </a:solidFill>
              </a:rPr>
              <a:t> record </a:t>
            </a:r>
            <a:r>
              <a:rPr lang="en-US" i="0" dirty="0" err="1">
                <a:solidFill>
                  <a:srgbClr val="002060"/>
                </a:solidFill>
              </a:rPr>
              <a:t>selanjutnya</a:t>
            </a:r>
            <a:r>
              <a:rPr lang="en-US" i="0" dirty="0">
                <a:solidFill>
                  <a:srgbClr val="002060"/>
                </a:solidFill>
              </a:rPr>
              <a:t> </a:t>
            </a:r>
            <a:r>
              <a:rPr lang="en-US" i="0" dirty="0" err="1">
                <a:solidFill>
                  <a:srgbClr val="002060"/>
                </a:solidFill>
              </a:rPr>
              <a:t>akan</a:t>
            </a:r>
            <a:r>
              <a:rPr lang="en-US" i="0" dirty="0">
                <a:solidFill>
                  <a:srgbClr val="002060"/>
                </a:solidFill>
              </a:rPr>
              <a:t> </a:t>
            </a:r>
            <a:r>
              <a:rPr lang="en-US" i="0" dirty="0" err="1">
                <a:solidFill>
                  <a:srgbClr val="002060"/>
                </a:solidFill>
              </a:rPr>
              <a:t>memakan</a:t>
            </a:r>
            <a:r>
              <a:rPr lang="en-US" i="0" dirty="0">
                <a:solidFill>
                  <a:srgbClr val="002060"/>
                </a:solidFill>
              </a:rPr>
              <a:t> </a:t>
            </a:r>
            <a:r>
              <a:rPr lang="en-US" i="0" dirty="0" err="1">
                <a:solidFill>
                  <a:srgbClr val="002060"/>
                </a:solidFill>
              </a:rPr>
              <a:t>banyak</a:t>
            </a:r>
            <a:r>
              <a:rPr lang="en-US" i="0" dirty="0">
                <a:solidFill>
                  <a:srgbClr val="002060"/>
                </a:solidFill>
              </a:rPr>
              <a:t> </a:t>
            </a:r>
            <a:r>
              <a:rPr lang="en-US" i="0" dirty="0" err="1">
                <a:solidFill>
                  <a:srgbClr val="002060"/>
                </a:solidFill>
              </a:rPr>
              <a:t>waktu</a:t>
            </a:r>
            <a:r>
              <a:rPr lang="en-US" i="0" dirty="0">
                <a:solidFill>
                  <a:srgbClr val="002060"/>
                </a:solidFill>
              </a:rPr>
              <a:t>.</a:t>
            </a:r>
          </a:p>
          <a:p>
            <a:pPr marL="171450" indent="-171450">
              <a:buFontTx/>
              <a:buChar char="-"/>
            </a:pPr>
            <a:endParaRPr lang="en-US" i="0" dirty="0">
              <a:solidFill>
                <a:srgbClr val="002060"/>
              </a:solidFill>
            </a:endParaRPr>
          </a:p>
          <a:p>
            <a:pPr marL="171450" indent="-171450">
              <a:buFontTx/>
              <a:buChar char="-"/>
            </a:pPr>
            <a:r>
              <a:rPr lang="en-US" i="0" dirty="0">
                <a:solidFill>
                  <a:srgbClr val="002060"/>
                </a:solidFill>
              </a:rPr>
              <a:t>Implies</a:t>
            </a:r>
            <a:r>
              <a:rPr lang="id-ID" i="0" dirty="0">
                <a:solidFill>
                  <a:srgbClr val="002060"/>
                </a:solidFill>
              </a:rPr>
              <a:t> = menunjukkan / berarti</a:t>
            </a:r>
          </a:p>
          <a:p>
            <a:pPr marL="171450" indent="-171450">
              <a:buFontTx/>
              <a:buChar char="-"/>
            </a:pPr>
            <a:r>
              <a:rPr lang="en-US" dirty="0"/>
              <a:t>can be obtained most rapidly </a:t>
            </a:r>
            <a:r>
              <a:rPr lang="id-ID" dirty="0"/>
              <a:t>= dapat diperoleh dengan cepat</a:t>
            </a:r>
          </a:p>
        </p:txBody>
      </p:sp>
      <p:sp>
        <p:nvSpPr>
          <p:cNvPr id="4" name="Slide Number Placeholder 3"/>
          <p:cNvSpPr>
            <a:spLocks noGrp="1"/>
          </p:cNvSpPr>
          <p:nvPr>
            <p:ph type="sldNum" sz="quarter" idx="5"/>
          </p:nvPr>
        </p:nvSpPr>
        <p:spPr/>
        <p:txBody>
          <a:bodyPr/>
          <a:lstStyle/>
          <a:p>
            <a:fld id="{27DD844A-F38E-43FA-B1A3-26213BC994D4}" type="slidenum">
              <a:rPr lang="en-US" smtClean="0"/>
              <a:pPr/>
              <a:t>36</a:t>
            </a:fld>
            <a:endParaRPr lang="en-US" dirty="0"/>
          </a:p>
        </p:txBody>
      </p:sp>
    </p:spTree>
    <p:extLst>
      <p:ext uri="{BB962C8B-B14F-4D97-AF65-F5344CB8AC3E}">
        <p14:creationId xmlns:p14="http://schemas.microsoft.com/office/powerpoint/2010/main" val="1839865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b="0" dirty="0" err="1"/>
              <a:t>Setiap</a:t>
            </a:r>
            <a:r>
              <a:rPr lang="en-ID" b="0" dirty="0"/>
              <a:t> </a:t>
            </a:r>
            <a:r>
              <a:rPr lang="en-ID" b="0" dirty="0" err="1"/>
              <a:t>perangkat</a:t>
            </a:r>
            <a:r>
              <a:rPr lang="en-ID" b="0" dirty="0"/>
              <a:t> </a:t>
            </a:r>
            <a:r>
              <a:rPr lang="en-ID" b="0" dirty="0" err="1"/>
              <a:t>lunak</a:t>
            </a:r>
            <a:r>
              <a:rPr lang="en-ID" b="0" dirty="0"/>
              <a:t> </a:t>
            </a:r>
            <a:r>
              <a:rPr lang="en-ID" b="0" dirty="0" err="1"/>
              <a:t>secara</a:t>
            </a:r>
            <a:r>
              <a:rPr lang="en-ID" b="0" dirty="0"/>
              <a:t> regular </a:t>
            </a:r>
            <a:r>
              <a:rPr lang="en-ID" b="0" dirty="0" err="1"/>
              <a:t>menambahkan</a:t>
            </a:r>
            <a:r>
              <a:rPr lang="en-ID" b="0" dirty="0"/>
              <a:t> data record </a:t>
            </a:r>
            <a:r>
              <a:rPr lang="en-ID" b="0" dirty="0" err="1"/>
              <a:t>kedalam</a:t>
            </a:r>
            <a:r>
              <a:rPr lang="en-ID" b="0" dirty="0"/>
              <a:t> </a:t>
            </a:r>
            <a:r>
              <a:rPr lang="en-ID" b="0" dirty="0" err="1"/>
              <a:t>sebuah</a:t>
            </a:r>
            <a:r>
              <a:rPr lang="en-ID" b="0" dirty="0"/>
              <a:t> file, agar </a:t>
            </a:r>
            <a:r>
              <a:rPr lang="en-ID" b="0" dirty="0" err="1"/>
              <a:t>perangkat</a:t>
            </a:r>
            <a:r>
              <a:rPr lang="en-ID" b="0" dirty="0"/>
              <a:t> </a:t>
            </a:r>
            <a:r>
              <a:rPr lang="en-ID" b="0" dirty="0" err="1"/>
              <a:t>lunak</a:t>
            </a:r>
            <a:r>
              <a:rPr lang="en-ID" b="0" dirty="0"/>
              <a:t> </a:t>
            </a:r>
            <a:r>
              <a:rPr lang="en-ID" b="0" dirty="0" err="1"/>
              <a:t>itu</a:t>
            </a:r>
            <a:r>
              <a:rPr lang="en-ID" b="0" dirty="0"/>
              <a:t> </a:t>
            </a:r>
            <a:r>
              <a:rPr lang="en-ID" b="0" dirty="0" err="1"/>
              <a:t>selalu</a:t>
            </a:r>
            <a:r>
              <a:rPr lang="en-ID" b="0" dirty="0"/>
              <a:t> </a:t>
            </a:r>
            <a:r>
              <a:rPr lang="en-ID" b="0" dirty="0" err="1"/>
              <a:t>dalam</a:t>
            </a:r>
            <a:r>
              <a:rPr lang="en-ID" b="0" dirty="0"/>
              <a:t> </a:t>
            </a:r>
            <a:r>
              <a:rPr lang="en-ID" b="0" dirty="0" err="1"/>
              <a:t>keadaan</a:t>
            </a:r>
            <a:r>
              <a:rPr lang="en-ID" b="0" dirty="0"/>
              <a:t> UP TO DATE.</a:t>
            </a:r>
          </a:p>
          <a:p>
            <a:pPr marL="171450" indent="-171450">
              <a:buFontTx/>
              <a:buChar char="-"/>
            </a:pPr>
            <a:endParaRPr lang="en-ID" b="0" dirty="0"/>
          </a:p>
          <a:p>
            <a:pPr marL="171450" indent="-171450">
              <a:buFontTx/>
              <a:buChar char="-"/>
            </a:pPr>
            <a:r>
              <a:rPr lang="en-ID" b="0" dirty="0"/>
              <a:t>INSERT (</a:t>
            </a:r>
            <a:r>
              <a:rPr lang="en-ID" b="0" dirty="0" err="1"/>
              <a:t>tambah</a:t>
            </a:r>
            <a:r>
              <a:rPr lang="en-ID" b="0" dirty="0"/>
              <a:t>, SISIP) juga </a:t>
            </a:r>
            <a:r>
              <a:rPr lang="en-ID" b="0" dirty="0" err="1"/>
              <a:t>belum</a:t>
            </a:r>
            <a:r>
              <a:rPr lang="en-ID" b="0" dirty="0"/>
              <a:t> </a:t>
            </a:r>
            <a:r>
              <a:rPr lang="en-ID" b="0" dirty="0" err="1"/>
              <a:t>tentu</a:t>
            </a:r>
            <a:r>
              <a:rPr lang="en-ID" b="0" dirty="0"/>
              <a:t> </a:t>
            </a:r>
            <a:r>
              <a:rPr lang="en-ID" b="0" dirty="0" err="1"/>
              <a:t>dengan</a:t>
            </a:r>
            <a:r>
              <a:rPr lang="en-ID" b="0" dirty="0"/>
              <a:t> </a:t>
            </a:r>
            <a:r>
              <a:rPr lang="en-ID" b="0" dirty="0" err="1"/>
              <a:t>mudah</a:t>
            </a:r>
            <a:r>
              <a:rPr lang="en-ID" b="0" dirty="0"/>
              <a:t>, </a:t>
            </a:r>
            <a:r>
              <a:rPr lang="en-ID" b="0" dirty="0" err="1"/>
              <a:t>mungkin</a:t>
            </a:r>
            <a:r>
              <a:rPr lang="en-ID" b="0" dirty="0"/>
              <a:t> </a:t>
            </a:r>
            <a:r>
              <a:rPr lang="en-ID" b="0" dirty="0" err="1"/>
              <a:t>saja</a:t>
            </a:r>
            <a:r>
              <a:rPr lang="en-ID" b="0" dirty="0"/>
              <a:t> INSERT </a:t>
            </a:r>
            <a:r>
              <a:rPr lang="en-ID" b="0" dirty="0" err="1"/>
              <a:t>perlu</a:t>
            </a:r>
            <a:r>
              <a:rPr lang="en-ID" b="0" dirty="0"/>
              <a:t> </a:t>
            </a:r>
            <a:r>
              <a:rPr lang="en-ID" b="0" dirty="0" err="1"/>
              <a:t>menggeser</a:t>
            </a:r>
            <a:r>
              <a:rPr lang="en-ID" b="0" dirty="0"/>
              <a:t> record lain.</a:t>
            </a:r>
          </a:p>
          <a:p>
            <a:pPr marL="171450" indent="-171450">
              <a:buFontTx/>
              <a:buChar char="-"/>
            </a:pPr>
            <a:endParaRPr lang="en-ID" b="0" dirty="0"/>
          </a:p>
          <a:p>
            <a:pPr marL="171450" indent="-171450">
              <a:buFontTx/>
              <a:buChar char="-"/>
            </a:pPr>
            <a:r>
              <a:rPr lang="en-ID" b="0" dirty="0"/>
              <a:t>MASALAH: </a:t>
            </a:r>
            <a:r>
              <a:rPr lang="en-ID" b="0" dirty="0" err="1"/>
              <a:t>Mencari</a:t>
            </a:r>
            <a:r>
              <a:rPr lang="en-ID" b="0" dirty="0"/>
              <a:t> </a:t>
            </a:r>
            <a:r>
              <a:rPr lang="en-ID" b="0" dirty="0" err="1"/>
              <a:t>lokasi</a:t>
            </a:r>
            <a:r>
              <a:rPr lang="en-ID" b="0" dirty="0"/>
              <a:t> </a:t>
            </a:r>
            <a:r>
              <a:rPr lang="en-ID" b="0" dirty="0" err="1"/>
              <a:t>tenpat</a:t>
            </a:r>
            <a:r>
              <a:rPr lang="en-ID" b="0" dirty="0"/>
              <a:t> </a:t>
            </a:r>
            <a:r>
              <a:rPr lang="en-ID" b="0" dirty="0" err="1"/>
              <a:t>yg</a:t>
            </a:r>
            <a:r>
              <a:rPr lang="en-ID" b="0" dirty="0"/>
              <a:t> </a:t>
            </a:r>
            <a:r>
              <a:rPr lang="en-ID" b="0" dirty="0" err="1"/>
              <a:t>kosong</a:t>
            </a:r>
            <a:r>
              <a:rPr lang="en-ID" b="0" dirty="0"/>
              <a:t>. </a:t>
            </a:r>
            <a:r>
              <a:rPr lang="en-ID" b="0" dirty="0" err="1"/>
              <a:t>sebaiknya</a:t>
            </a:r>
            <a:r>
              <a:rPr lang="en-ID" b="0" dirty="0"/>
              <a:t> </a:t>
            </a:r>
            <a:r>
              <a:rPr lang="en-ID" b="0" dirty="0" err="1"/>
              <a:t>didekat</a:t>
            </a:r>
            <a:r>
              <a:rPr lang="en-ID" b="0" dirty="0"/>
              <a:t> </a:t>
            </a:r>
            <a:r>
              <a:rPr lang="en-ID" b="0" dirty="0" err="1"/>
              <a:t>tempat</a:t>
            </a:r>
            <a:r>
              <a:rPr lang="en-ID" b="0" dirty="0"/>
              <a:t> </a:t>
            </a:r>
            <a:r>
              <a:rPr lang="en-ID" b="0" dirty="0" err="1"/>
              <a:t>yg</a:t>
            </a:r>
            <a:r>
              <a:rPr lang="en-ID" b="0" dirty="0"/>
              <a:t> </a:t>
            </a:r>
            <a:r>
              <a:rPr lang="en-ID" b="0" dirty="0" err="1"/>
              <a:t>sejenis</a:t>
            </a:r>
            <a:r>
              <a:rPr lang="en-ID" b="0" dirty="0"/>
              <a:t>.</a:t>
            </a:r>
          </a:p>
          <a:p>
            <a:pPr marL="628650" lvl="1" indent="-171450">
              <a:buFontTx/>
              <a:buChar char="-"/>
            </a:pPr>
            <a:r>
              <a:rPr lang="en-ID" b="0" dirty="0" err="1"/>
              <a:t>Alokasi</a:t>
            </a:r>
            <a:r>
              <a:rPr lang="en-ID" b="0" dirty="0"/>
              <a:t> BLOCK, </a:t>
            </a:r>
            <a:r>
              <a:rPr lang="en-ID" b="0" dirty="0" err="1"/>
              <a:t>dimana</a:t>
            </a:r>
            <a:r>
              <a:rPr lang="en-ID" b="0" dirty="0"/>
              <a:t> record </a:t>
            </a:r>
            <a:r>
              <a:rPr lang="en-ID" b="0" dirty="0" err="1"/>
              <a:t>baru</a:t>
            </a:r>
            <a:r>
              <a:rPr lang="en-ID" b="0" dirty="0"/>
              <a:t> </a:t>
            </a:r>
            <a:r>
              <a:rPr lang="en-ID" b="0" dirty="0" err="1"/>
              <a:t>itu</a:t>
            </a:r>
            <a:r>
              <a:rPr lang="en-ID" b="0" dirty="0"/>
              <a:t> </a:t>
            </a:r>
            <a:r>
              <a:rPr lang="en-ID" b="0" dirty="0" err="1"/>
              <a:t>ditempatkan</a:t>
            </a:r>
            <a:endParaRPr lang="en-ID" b="0" dirty="0"/>
          </a:p>
          <a:p>
            <a:pPr marL="628650" lvl="1" indent="-171450">
              <a:buFontTx/>
              <a:buChar char="-"/>
            </a:pPr>
            <a:r>
              <a:rPr lang="en-ID" b="0" dirty="0"/>
              <a:t>Read block, </a:t>
            </a:r>
            <a:r>
              <a:rPr lang="en-ID" b="0" dirty="0" err="1"/>
              <a:t>untuk</a:t>
            </a:r>
            <a:r>
              <a:rPr lang="en-ID" b="0" dirty="0"/>
              <a:t> </a:t>
            </a:r>
            <a:r>
              <a:rPr lang="en-ID" b="0" dirty="0" err="1"/>
              <a:t>mencari</a:t>
            </a:r>
            <a:r>
              <a:rPr lang="en-ID" b="0" dirty="0"/>
              <a:t> </a:t>
            </a:r>
            <a:r>
              <a:rPr lang="en-ID" b="0" dirty="0" err="1"/>
              <a:t>letak</a:t>
            </a:r>
            <a:r>
              <a:rPr lang="en-ID" b="0" dirty="0"/>
              <a:t> </a:t>
            </a:r>
            <a:r>
              <a:rPr lang="en-ID" b="0" dirty="0" err="1"/>
              <a:t>persis</a:t>
            </a:r>
            <a:r>
              <a:rPr lang="en-ID" b="0" dirty="0"/>
              <a:t> </a:t>
            </a:r>
            <a:r>
              <a:rPr lang="en-ID" b="0" dirty="0" err="1"/>
              <a:t>nya</a:t>
            </a:r>
            <a:endParaRPr lang="en-ID" b="0" dirty="0"/>
          </a:p>
          <a:p>
            <a:pPr marL="628650" lvl="1" indent="-171450">
              <a:buFontTx/>
              <a:buChar char="-"/>
            </a:pPr>
            <a:r>
              <a:rPr lang="en-ID" b="0" dirty="0"/>
              <a:t>rewrite block dg record </a:t>
            </a:r>
            <a:r>
              <a:rPr lang="en-ID" b="0" dirty="0" err="1"/>
              <a:t>yg</a:t>
            </a:r>
            <a:r>
              <a:rPr lang="en-ID" b="0" dirty="0"/>
              <a:t> </a:t>
            </a:r>
            <a:r>
              <a:rPr lang="en-ID" b="0" dirty="0" err="1"/>
              <a:t>baru</a:t>
            </a:r>
            <a:endParaRPr lang="en-ID" b="0" dirty="0"/>
          </a:p>
          <a:p>
            <a:pPr marL="171450" indent="-171450">
              <a:buFontTx/>
              <a:buChar char="-"/>
            </a:pPr>
            <a:r>
              <a:rPr lang="en-ID" b="0" dirty="0" err="1"/>
              <a:t>Kondisi</a:t>
            </a:r>
            <a:r>
              <a:rPr lang="en-ID" b="0" dirty="0"/>
              <a:t> </a:t>
            </a:r>
            <a:r>
              <a:rPr lang="en-ID" b="0" dirty="0" err="1"/>
              <a:t>spesifik</a:t>
            </a:r>
            <a:r>
              <a:rPr lang="en-ID" b="0" dirty="0"/>
              <a:t>, </a:t>
            </a:r>
            <a:r>
              <a:rPr lang="en-ID" b="0" dirty="0" err="1"/>
              <a:t>bila</a:t>
            </a:r>
            <a:r>
              <a:rPr lang="en-ID" b="0" dirty="0"/>
              <a:t> </a:t>
            </a:r>
            <a:r>
              <a:rPr lang="en-ID" b="0" dirty="0" err="1"/>
              <a:t>perlu</a:t>
            </a:r>
            <a:r>
              <a:rPr lang="en-ID" b="0" dirty="0"/>
              <a:t> </a:t>
            </a:r>
            <a:r>
              <a:rPr lang="en-ID" b="0" dirty="0" err="1"/>
              <a:t>harus</a:t>
            </a:r>
            <a:r>
              <a:rPr lang="en-ID" b="0" dirty="0"/>
              <a:t> </a:t>
            </a:r>
            <a:r>
              <a:rPr lang="en-ID" b="0" dirty="0" err="1"/>
              <a:t>menggeser</a:t>
            </a:r>
            <a:r>
              <a:rPr lang="en-ID" b="0" dirty="0"/>
              <a:t> record lain (</a:t>
            </a:r>
            <a:r>
              <a:rPr lang="en-ID" b="0" dirty="0" err="1"/>
              <a:t>misalnya</a:t>
            </a:r>
            <a:r>
              <a:rPr lang="en-ID" b="0" dirty="0"/>
              <a:t> </a:t>
            </a:r>
            <a:r>
              <a:rPr lang="en-ID" b="0" dirty="0" err="1"/>
              <a:t>supaya</a:t>
            </a:r>
            <a:r>
              <a:rPr lang="en-ID" b="0" dirty="0"/>
              <a:t> URUT), </a:t>
            </a:r>
            <a:r>
              <a:rPr lang="en-ID" b="0" dirty="0" err="1"/>
              <a:t>atau</a:t>
            </a:r>
            <a:r>
              <a:rPr lang="en-ID" b="0" dirty="0"/>
              <a:t> </a:t>
            </a:r>
            <a:r>
              <a:rPr lang="en-ID" b="0" dirty="0" err="1"/>
              <a:t>modifikasi</a:t>
            </a:r>
            <a:r>
              <a:rPr lang="en-ID" b="0" dirty="0"/>
              <a:t> file </a:t>
            </a:r>
            <a:r>
              <a:rPr lang="en-ID" b="0" dirty="0" err="1"/>
              <a:t>supaya</a:t>
            </a:r>
            <a:r>
              <a:rPr lang="en-ID" b="0" dirty="0"/>
              <a:t> </a:t>
            </a:r>
            <a:r>
              <a:rPr lang="en-ID" b="0" dirty="0" err="1"/>
              <a:t>bisa</a:t>
            </a:r>
            <a:r>
              <a:rPr lang="en-ID" b="0" dirty="0"/>
              <a:t> </a:t>
            </a:r>
            <a:r>
              <a:rPr lang="en-ID" b="0" dirty="0" err="1"/>
              <a:t>geser</a:t>
            </a:r>
            <a:r>
              <a:rPr lang="en-ID" b="0" dirty="0"/>
              <a:t> (</a:t>
            </a:r>
            <a:r>
              <a:rPr lang="en-ID" b="0" dirty="0" err="1"/>
              <a:t>misalnya</a:t>
            </a:r>
            <a:r>
              <a:rPr lang="en-ID" b="0" dirty="0"/>
              <a:t> </a:t>
            </a:r>
            <a:r>
              <a:rPr lang="en-ID" b="0" dirty="0" err="1"/>
              <a:t>modifikasi</a:t>
            </a:r>
            <a:r>
              <a:rPr lang="en-ID" b="0" dirty="0"/>
              <a:t> </a:t>
            </a:r>
            <a:r>
              <a:rPr lang="en-ID" b="0" dirty="0" err="1"/>
              <a:t>alamat</a:t>
            </a:r>
            <a:r>
              <a:rPr lang="en-ID" b="0" dirty="0"/>
              <a:t>).</a:t>
            </a:r>
          </a:p>
          <a:p>
            <a:pPr marL="171450" indent="-171450">
              <a:buFontTx/>
              <a:buChar char="-"/>
            </a:pPr>
            <a:r>
              <a:rPr lang="en-ID" b="0" dirty="0" err="1"/>
              <a:t>Lebih</a:t>
            </a:r>
            <a:r>
              <a:rPr lang="en-ID" b="0" dirty="0"/>
              <a:t> </a:t>
            </a:r>
            <a:r>
              <a:rPr lang="en-ID" b="0" dirty="0" err="1"/>
              <a:t>mudah</a:t>
            </a:r>
            <a:r>
              <a:rPr lang="en-ID" b="0" dirty="0"/>
              <a:t> </a:t>
            </a:r>
            <a:r>
              <a:rPr lang="en-ID" b="0" dirty="0" err="1"/>
              <a:t>memang</a:t>
            </a:r>
            <a:r>
              <a:rPr lang="en-ID" b="0" dirty="0"/>
              <a:t> </a:t>
            </a:r>
            <a:r>
              <a:rPr lang="en-ID" b="0" dirty="0" err="1"/>
              <a:t>menaruh</a:t>
            </a:r>
            <a:r>
              <a:rPr lang="en-ID" b="0" dirty="0"/>
              <a:t> record </a:t>
            </a:r>
            <a:r>
              <a:rPr lang="en-ID" b="0" dirty="0" err="1"/>
              <a:t>baru</a:t>
            </a:r>
            <a:r>
              <a:rPr lang="en-ID" b="0" dirty="0"/>
              <a:t> di </a:t>
            </a:r>
            <a:r>
              <a:rPr lang="en-ID" b="0" dirty="0" err="1"/>
              <a:t>akhir</a:t>
            </a:r>
            <a:r>
              <a:rPr lang="en-ID" b="0" dirty="0"/>
              <a:t> FILE.</a:t>
            </a:r>
          </a:p>
          <a:p>
            <a:pPr marL="171450" indent="-171450">
              <a:buFontTx/>
              <a:buChar char="-"/>
            </a:pPr>
            <a:endParaRPr lang="en-ID"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Comprises</a:t>
            </a:r>
            <a:r>
              <a:rPr lang="id-ID" b="0" dirty="0"/>
              <a:t> = meliputi / mengandung</a:t>
            </a:r>
            <a:endParaRPr lang="en-ID" b="0" dirty="0"/>
          </a:p>
          <a:p>
            <a:pPr marL="171450" indent="-171450">
              <a:buFontTx/>
              <a:buChar char="-"/>
            </a:pPr>
            <a:endParaRPr lang="id-ID" b="0"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37</a:t>
            </a:fld>
            <a:endParaRPr lang="en-US" dirty="0"/>
          </a:p>
        </p:txBody>
      </p:sp>
    </p:spTree>
    <p:extLst>
      <p:ext uri="{BB962C8B-B14F-4D97-AF65-F5344CB8AC3E}">
        <p14:creationId xmlns:p14="http://schemas.microsoft.com/office/powerpoint/2010/main" val="285031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91B4839-AC81-4EED-9CA6-E868BCB7BC90}" type="slidenum">
              <a:rPr lang="en-US"/>
              <a:pPr/>
              <a:t>6</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Times New Roman" pitchFamily="18" charset="0"/>
              </a:rPr>
              <a:t>cylinder : </a:t>
            </a:r>
            <a:r>
              <a:rPr lang="en-US" dirty="0" err="1">
                <a:latin typeface="Times New Roman" pitchFamily="18" charset="0"/>
              </a:rPr>
              <a:t>tumpukan</a:t>
            </a:r>
            <a:r>
              <a:rPr lang="en-US" dirty="0">
                <a:latin typeface="Times New Roman" pitchFamily="18" charset="0"/>
              </a:rPr>
              <a:t> plat/</a:t>
            </a:r>
            <a:r>
              <a:rPr lang="en-US" dirty="0" err="1">
                <a:latin typeface="Times New Roman" pitchFamily="18" charset="0"/>
              </a:rPr>
              <a:t>piring</a:t>
            </a:r>
            <a:endParaRPr lang="en-US" dirty="0">
              <a:latin typeface="Times New Roman" pitchFamily="18" charset="0"/>
            </a:endParaRPr>
          </a:p>
        </p:txBody>
      </p:sp>
    </p:spTree>
    <p:extLst>
      <p:ext uri="{BB962C8B-B14F-4D97-AF65-F5344CB8AC3E}">
        <p14:creationId xmlns:p14="http://schemas.microsoft.com/office/powerpoint/2010/main" val="2353578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sym typeface="Wingdings" pitchFamily="2" charset="2"/>
              </a:rPr>
              <a:t>Perubahan</a:t>
            </a:r>
            <a:r>
              <a:rPr lang="en-US" dirty="0">
                <a:sym typeface="Wingdings" pitchFamily="2" charset="2"/>
              </a:rPr>
              <a:t> </a:t>
            </a:r>
            <a:r>
              <a:rPr lang="en-US" dirty="0" err="1">
                <a:sym typeface="Wingdings" pitchFamily="2" charset="2"/>
              </a:rPr>
              <a:t>terjadi</a:t>
            </a:r>
            <a:r>
              <a:rPr lang="en-US" dirty="0">
                <a:sym typeface="Wingdings" pitchFamily="2" charset="2"/>
              </a:rPr>
              <a:t> </a:t>
            </a:r>
            <a:r>
              <a:rPr lang="en-US" dirty="0" err="1">
                <a:sym typeface="Wingdings" pitchFamily="2" charset="2"/>
              </a:rPr>
              <a:t>sebagian</a:t>
            </a:r>
            <a:r>
              <a:rPr lang="en-US" dirty="0">
                <a:sym typeface="Wingdings" pitchFamily="2" charset="2"/>
              </a:rPr>
              <a:t>.</a:t>
            </a:r>
          </a:p>
          <a:p>
            <a:pPr marL="171450" indent="-171450">
              <a:buFontTx/>
              <a:buChar char="-"/>
            </a:pPr>
            <a:r>
              <a:rPr lang="en-US" dirty="0" err="1">
                <a:sym typeface="Wingdings" pitchFamily="2" charset="2"/>
              </a:rPr>
              <a:t>Harus</a:t>
            </a:r>
            <a:r>
              <a:rPr lang="en-US" dirty="0">
                <a:sym typeface="Wingdings" pitchFamily="2" charset="2"/>
              </a:rPr>
              <a:t> </a:t>
            </a:r>
            <a:r>
              <a:rPr lang="en-US" dirty="0" err="1">
                <a:sym typeface="Wingdings" pitchFamily="2" charset="2"/>
              </a:rPr>
              <a:t>melihat</a:t>
            </a:r>
            <a:r>
              <a:rPr lang="en-US" dirty="0">
                <a:sym typeface="Wingdings" pitchFamily="2" charset="2"/>
              </a:rPr>
              <a:t> old dan new data</a:t>
            </a:r>
          </a:p>
          <a:p>
            <a:pPr marL="171450" indent="-171450">
              <a:buFontTx/>
              <a:buChar char="-"/>
            </a:pPr>
            <a:r>
              <a:rPr lang="en-US" dirty="0">
                <a:sym typeface="Wingdings" pitchFamily="2" charset="2"/>
              </a:rPr>
              <a:t>BLOCK main </a:t>
            </a:r>
            <a:r>
              <a:rPr lang="en-US" dirty="0" err="1">
                <a:sym typeface="Wingdings" pitchFamily="2" charset="2"/>
              </a:rPr>
              <a:t>memori</a:t>
            </a:r>
            <a:r>
              <a:rPr lang="en-US" dirty="0">
                <a:sym typeface="Wingdings" pitchFamily="2" charset="2"/>
              </a:rPr>
              <a:t>, old </a:t>
            </a:r>
            <a:r>
              <a:rPr lang="en-US" dirty="0" err="1">
                <a:sym typeface="Wingdings" pitchFamily="2" charset="2"/>
              </a:rPr>
              <a:t>ditimpah</a:t>
            </a:r>
            <a:r>
              <a:rPr lang="en-US" dirty="0">
                <a:sym typeface="Wingdings" pitchFamily="2" charset="2"/>
              </a:rPr>
              <a:t> new data.</a:t>
            </a:r>
          </a:p>
          <a:p>
            <a:pPr marL="171450" indent="-171450">
              <a:buFontTx/>
              <a:buChar char="-"/>
            </a:pPr>
            <a:r>
              <a:rPr lang="en-US" dirty="0" err="1">
                <a:sym typeface="Wingdings" pitchFamily="2" charset="2"/>
              </a:rPr>
              <a:t>Variabel</a:t>
            </a:r>
            <a:r>
              <a:rPr lang="en-US" dirty="0">
                <a:sym typeface="Wingdings" pitchFamily="2" charset="2"/>
              </a:rPr>
              <a:t>-length: SIZE </a:t>
            </a:r>
            <a:r>
              <a:rPr lang="en-US" dirty="0" err="1">
                <a:sym typeface="Wingdings" pitchFamily="2" charset="2"/>
              </a:rPr>
              <a:t>nya</a:t>
            </a:r>
            <a:r>
              <a:rPr lang="en-US" dirty="0">
                <a:sym typeface="Wingdings" pitchFamily="2" charset="2"/>
              </a:rPr>
              <a:t> </a:t>
            </a:r>
            <a:r>
              <a:rPr lang="en-US" dirty="0" err="1">
                <a:sym typeface="Wingdings" pitchFamily="2" charset="2"/>
              </a:rPr>
              <a:t>membesar</a:t>
            </a:r>
            <a:r>
              <a:rPr lang="en-US" dirty="0">
                <a:sym typeface="Wingdings" pitchFamily="2" charset="2"/>
              </a:rPr>
              <a:t>, delete old, insert </a:t>
            </a:r>
            <a:r>
              <a:rPr lang="en-US" dirty="0" err="1">
                <a:sym typeface="Wingdings" pitchFamily="2" charset="2"/>
              </a:rPr>
              <a:t>tempat</a:t>
            </a:r>
            <a:r>
              <a:rPr lang="en-US" dirty="0">
                <a:sym typeface="Wingdings" pitchFamily="2" charset="2"/>
              </a:rPr>
              <a:t> </a:t>
            </a:r>
            <a:r>
              <a:rPr lang="en-US" dirty="0" err="1">
                <a:sym typeface="Wingdings" pitchFamily="2" charset="2"/>
              </a:rPr>
              <a:t>baru</a:t>
            </a:r>
            <a:r>
              <a:rPr lang="en-US" dirty="0">
                <a:sym typeface="Wingdings" pitchFamily="2" charset="2"/>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ym typeface="Wingdings" pitchFamily="2" charset="2"/>
              </a:rPr>
              <a:t>the delete is now converted to an update</a:t>
            </a:r>
            <a:r>
              <a:rPr lang="id-ID" dirty="0">
                <a:sym typeface="Wingdings" pitchFamily="2" charset="2"/>
              </a:rPr>
              <a:t> = maksudnya </a:t>
            </a:r>
            <a:r>
              <a:rPr lang="id-ID" dirty="0" err="1">
                <a:sym typeface="Wingdings" pitchFamily="2" charset="2"/>
              </a:rPr>
              <a:t>mengupdate</a:t>
            </a:r>
            <a:r>
              <a:rPr lang="id-ID" dirty="0">
                <a:sym typeface="Wingdings" pitchFamily="2" charset="2"/>
              </a:rPr>
              <a:t> status </a:t>
            </a:r>
            <a:r>
              <a:rPr lang="id-ID" dirty="0" err="1">
                <a:sym typeface="Wingdings" pitchFamily="2" charset="2"/>
              </a:rPr>
              <a:t>record</a:t>
            </a:r>
            <a:r>
              <a:rPr lang="id-ID" dirty="0">
                <a:sym typeface="Wingdings" pitchFamily="2" charset="2"/>
              </a:rPr>
              <a:t>, bahwa </a:t>
            </a:r>
            <a:r>
              <a:rPr lang="id-ID" dirty="0" err="1">
                <a:sym typeface="Wingdings" pitchFamily="2" charset="2"/>
              </a:rPr>
              <a:t>record</a:t>
            </a:r>
            <a:r>
              <a:rPr lang="id-ID" dirty="0">
                <a:sym typeface="Wingdings" pitchFamily="2" charset="2"/>
              </a:rPr>
              <a:t> tersebut </a:t>
            </a:r>
            <a:r>
              <a:rPr lang="id-ID" dirty="0" err="1">
                <a:sym typeface="Wingdings" pitchFamily="2" charset="2"/>
              </a:rPr>
              <a:t>se</a:t>
            </a:r>
            <a:r>
              <a:rPr lang="en-ID" dirty="0">
                <a:sym typeface="Wingdings" pitchFamily="2" charset="2"/>
              </a:rPr>
              <a:t>k</a:t>
            </a:r>
            <a:r>
              <a:rPr lang="id-ID" dirty="0">
                <a:sym typeface="Wingdings" pitchFamily="2" charset="2"/>
              </a:rPr>
              <a:t>arang tidak valid</a:t>
            </a:r>
            <a:endParaRPr lang="en-ID" dirty="0">
              <a:sym typeface="Wingdings"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ym typeface="Wingdings" pitchFamily="2" charset="2"/>
            </a:endParaRPr>
          </a:p>
          <a:p>
            <a:pPr marL="171450" indent="-171450">
              <a:buFontTx/>
              <a:buChar char="-"/>
            </a:pPr>
            <a:r>
              <a:rPr lang="en-US" dirty="0">
                <a:sym typeface="Wingdings" pitchFamily="2" charset="2"/>
              </a:rPr>
              <a:t>Update record </a:t>
            </a:r>
            <a:r>
              <a:rPr lang="en-US" dirty="0" err="1">
                <a:sym typeface="Wingdings" pitchFamily="2" charset="2"/>
              </a:rPr>
              <a:t>tidak</a:t>
            </a:r>
            <a:r>
              <a:rPr lang="en-US" dirty="0">
                <a:sym typeface="Wingdings" pitchFamily="2" charset="2"/>
              </a:rPr>
              <a:t> </a:t>
            </a:r>
            <a:r>
              <a:rPr lang="en-US" dirty="0" err="1">
                <a:sym typeface="Wingdings" pitchFamily="2" charset="2"/>
              </a:rPr>
              <a:t>semudah</a:t>
            </a:r>
            <a:r>
              <a:rPr lang="en-US" dirty="0">
                <a:sym typeface="Wingdings" pitchFamily="2" charset="2"/>
              </a:rPr>
              <a:t> </a:t>
            </a:r>
            <a:r>
              <a:rPr lang="en-US" dirty="0" err="1">
                <a:sym typeface="Wingdings" pitchFamily="2" charset="2"/>
              </a:rPr>
              <a:t>itu</a:t>
            </a:r>
            <a:r>
              <a:rPr lang="en-US" dirty="0">
                <a:sym typeface="Wingdings" pitchFamily="2" charset="2"/>
              </a:rPr>
              <a:t>, </a:t>
            </a:r>
            <a:r>
              <a:rPr lang="en-US" dirty="0" err="1">
                <a:sym typeface="Wingdings" pitchFamily="2" charset="2"/>
              </a:rPr>
              <a:t>perlu</a:t>
            </a:r>
            <a:r>
              <a:rPr lang="en-US" dirty="0">
                <a:sym typeface="Wingdings" pitchFamily="2" charset="2"/>
              </a:rPr>
              <a:t> juga </a:t>
            </a:r>
            <a:r>
              <a:rPr lang="en-US" dirty="0" err="1">
                <a:sym typeface="Wingdings" pitchFamily="2" charset="2"/>
              </a:rPr>
              <a:t>memikirkan</a:t>
            </a:r>
            <a:r>
              <a:rPr lang="en-US" dirty="0">
                <a:sym typeface="Wingdings" pitchFamily="2" charset="2"/>
              </a:rPr>
              <a:t> </a:t>
            </a:r>
            <a:r>
              <a:rPr lang="en-US" dirty="0" err="1">
                <a:sym typeface="Wingdings" pitchFamily="2" charset="2"/>
              </a:rPr>
              <a:t>apabila</a:t>
            </a:r>
            <a:r>
              <a:rPr lang="en-US" dirty="0">
                <a:sym typeface="Wingdings" pitchFamily="2" charset="2"/>
              </a:rPr>
              <a:t> UPDATE </a:t>
            </a:r>
            <a:r>
              <a:rPr lang="en-US" dirty="0" err="1">
                <a:sym typeface="Wingdings" pitchFamily="2" charset="2"/>
              </a:rPr>
              <a:t>membutuhkan</a:t>
            </a:r>
            <a:r>
              <a:rPr lang="en-US" dirty="0">
                <a:sym typeface="Wingdings" pitchFamily="2" charset="2"/>
              </a:rPr>
              <a:t> </a:t>
            </a:r>
            <a:r>
              <a:rPr lang="en-US" dirty="0" err="1">
                <a:sym typeface="Wingdings" pitchFamily="2" charset="2"/>
              </a:rPr>
              <a:t>ruang</a:t>
            </a:r>
            <a:r>
              <a:rPr lang="en-US" dirty="0">
                <a:sym typeface="Wingdings" pitchFamily="2" charset="2"/>
              </a:rPr>
              <a:t> </a:t>
            </a:r>
            <a:r>
              <a:rPr lang="en-US" dirty="0" err="1">
                <a:sym typeface="Wingdings" pitchFamily="2" charset="2"/>
              </a:rPr>
              <a:t>yg</a:t>
            </a:r>
            <a:r>
              <a:rPr lang="en-US" dirty="0">
                <a:sym typeface="Wingdings" pitchFamily="2" charset="2"/>
              </a:rPr>
              <a:t> </a:t>
            </a:r>
            <a:r>
              <a:rPr lang="en-US" dirty="0" err="1">
                <a:sym typeface="Wingdings" pitchFamily="2" charset="2"/>
              </a:rPr>
              <a:t>lebih</a:t>
            </a:r>
            <a:r>
              <a:rPr lang="en-US" dirty="0">
                <a:sym typeface="Wingdings" pitchFamily="2" charset="2"/>
              </a:rPr>
              <a:t> </a:t>
            </a:r>
            <a:r>
              <a:rPr lang="en-US" dirty="0" err="1">
                <a:sym typeface="Wingdings" pitchFamily="2" charset="2"/>
              </a:rPr>
              <a:t>besar</a:t>
            </a:r>
            <a:r>
              <a:rPr lang="en-US" dirty="0">
                <a:sym typeface="Wingdings" pitchFamily="2" charset="2"/>
              </a:rPr>
              <a:t>. </a:t>
            </a:r>
            <a:r>
              <a:rPr lang="en-US" dirty="0" err="1">
                <a:sym typeface="Wingdings" pitchFamily="2" charset="2"/>
              </a:rPr>
              <a:t>Ini</a:t>
            </a:r>
            <a:r>
              <a:rPr lang="en-US" dirty="0">
                <a:sym typeface="Wingdings" pitchFamily="2" charset="2"/>
              </a:rPr>
              <a:t> </a:t>
            </a:r>
            <a:r>
              <a:rPr lang="en-US" dirty="0" err="1">
                <a:sym typeface="Wingdings" pitchFamily="2" charset="2"/>
              </a:rPr>
              <a:t>akan</a:t>
            </a:r>
            <a:r>
              <a:rPr lang="en-US" dirty="0">
                <a:sym typeface="Wingdings" pitchFamily="2" charset="2"/>
              </a:rPr>
              <a:t> </a:t>
            </a:r>
            <a:r>
              <a:rPr lang="en-US" dirty="0" err="1">
                <a:sym typeface="Wingdings" pitchFamily="2" charset="2"/>
              </a:rPr>
              <a:t>jadi</a:t>
            </a:r>
            <a:r>
              <a:rPr lang="en-US" dirty="0">
                <a:sym typeface="Wingdings" pitchFamily="2" charset="2"/>
              </a:rPr>
              <a:t> </a:t>
            </a:r>
            <a:r>
              <a:rPr lang="en-US" dirty="0" err="1">
                <a:sym typeface="Wingdings" pitchFamily="2" charset="2"/>
              </a:rPr>
              <a:t>rumit</a:t>
            </a:r>
            <a:r>
              <a:rPr lang="en-US" dirty="0">
                <a:sym typeface="Wingdings" pitchFamily="2" charset="2"/>
              </a:rPr>
              <a:t> </a:t>
            </a:r>
            <a:r>
              <a:rPr lang="en-US" dirty="0" err="1">
                <a:sym typeface="Wingdings" pitchFamily="2" charset="2"/>
              </a:rPr>
              <a:t>bila</a:t>
            </a:r>
            <a:r>
              <a:rPr lang="en-US" dirty="0">
                <a:sym typeface="Wingdings" pitchFamily="2" charset="2"/>
              </a:rPr>
              <a:t> record </a:t>
            </a:r>
            <a:r>
              <a:rPr lang="en-US" dirty="0" err="1">
                <a:sym typeface="Wingdings" pitchFamily="2" charset="2"/>
              </a:rPr>
              <a:t>berada</a:t>
            </a:r>
            <a:r>
              <a:rPr lang="en-US" dirty="0">
                <a:sym typeface="Wingdings" pitchFamily="2" charset="2"/>
              </a:rPr>
              <a:t> di TENGAH, dan </a:t>
            </a:r>
            <a:r>
              <a:rPr lang="en-US" dirty="0" err="1">
                <a:sym typeface="Wingdings" pitchFamily="2" charset="2"/>
              </a:rPr>
              <a:t>tidak</a:t>
            </a:r>
            <a:r>
              <a:rPr lang="en-US" dirty="0">
                <a:sym typeface="Wingdings" pitchFamily="2" charset="2"/>
              </a:rPr>
              <a:t> </a:t>
            </a:r>
            <a:r>
              <a:rPr lang="en-US" dirty="0" err="1">
                <a:sym typeface="Wingdings" pitchFamily="2" charset="2"/>
              </a:rPr>
              <a:t>memungkinkan</a:t>
            </a:r>
            <a:r>
              <a:rPr lang="en-US" dirty="0">
                <a:sym typeface="Wingdings" pitchFamily="2" charset="2"/>
              </a:rPr>
              <a:t> record lain </a:t>
            </a:r>
            <a:r>
              <a:rPr lang="en-US" dirty="0" err="1">
                <a:sym typeface="Wingdings" pitchFamily="2" charset="2"/>
              </a:rPr>
              <a:t>untuk</a:t>
            </a:r>
            <a:r>
              <a:rPr lang="en-US" dirty="0">
                <a:sym typeface="Wingdings" pitchFamily="2" charset="2"/>
              </a:rPr>
              <a:t> </a:t>
            </a:r>
            <a:r>
              <a:rPr lang="en-US" dirty="0" err="1">
                <a:sym typeface="Wingdings" pitchFamily="2" charset="2"/>
              </a:rPr>
              <a:t>digeser</a:t>
            </a:r>
            <a:r>
              <a:rPr lang="en-US" dirty="0">
                <a:sym typeface="Wingdings" pitchFamily="2" charset="2"/>
              </a:rPr>
              <a:t> (missal block </a:t>
            </a:r>
            <a:r>
              <a:rPr lang="en-US" dirty="0" err="1">
                <a:sym typeface="Wingdings" pitchFamily="2" charset="2"/>
              </a:rPr>
              <a:t>itu</a:t>
            </a:r>
            <a:r>
              <a:rPr lang="en-US" dirty="0">
                <a:sym typeface="Wingdings" pitchFamily="2" charset="2"/>
              </a:rPr>
              <a:t> </a:t>
            </a:r>
            <a:r>
              <a:rPr lang="en-US" dirty="0" err="1">
                <a:sym typeface="Wingdings" pitchFamily="2" charset="2"/>
              </a:rPr>
              <a:t>udah</a:t>
            </a:r>
            <a:r>
              <a:rPr lang="en-US" dirty="0">
                <a:sym typeface="Wingdings" pitchFamily="2" charset="2"/>
              </a:rPr>
              <a:t> </a:t>
            </a:r>
            <a:r>
              <a:rPr lang="en-US" dirty="0" err="1">
                <a:sym typeface="Wingdings" pitchFamily="2" charset="2"/>
              </a:rPr>
              <a:t>penuh</a:t>
            </a:r>
            <a:r>
              <a:rPr lang="en-US" dirty="0">
                <a:sym typeface="Wingdings" pitchFamily="2" charset="2"/>
              </a:rPr>
              <a:t>, </a:t>
            </a:r>
            <a:r>
              <a:rPr lang="en-US" dirty="0" err="1">
                <a:sym typeface="Wingdings" pitchFamily="2" charset="2"/>
              </a:rPr>
              <a:t>maka</a:t>
            </a:r>
            <a:r>
              <a:rPr lang="en-US" dirty="0">
                <a:sym typeface="Wingdings" pitchFamily="2" charset="2"/>
              </a:rPr>
              <a:t> </a:t>
            </a:r>
            <a:r>
              <a:rPr lang="en-US" dirty="0" err="1">
                <a:sym typeface="Wingdings" pitchFamily="2" charset="2"/>
              </a:rPr>
              <a:t>ga</a:t>
            </a:r>
            <a:r>
              <a:rPr lang="en-US" dirty="0">
                <a:sym typeface="Wingdings" pitchFamily="2" charset="2"/>
              </a:rPr>
              <a:t> </a:t>
            </a:r>
            <a:r>
              <a:rPr lang="en-US" dirty="0" err="1">
                <a:sym typeface="Wingdings" pitchFamily="2" charset="2"/>
              </a:rPr>
              <a:t>ada</a:t>
            </a:r>
            <a:r>
              <a:rPr lang="en-US" dirty="0">
                <a:sym typeface="Wingdings" pitchFamily="2" charset="2"/>
              </a:rPr>
              <a:t> </a:t>
            </a:r>
            <a:r>
              <a:rPr lang="en-US" dirty="0" err="1">
                <a:sym typeface="Wingdings" pitchFamily="2" charset="2"/>
              </a:rPr>
              <a:t>cara</a:t>
            </a:r>
            <a:r>
              <a:rPr lang="en-US" dirty="0">
                <a:sym typeface="Wingdings" pitchFamily="2" charset="2"/>
              </a:rPr>
              <a:t> lain </a:t>
            </a:r>
            <a:r>
              <a:rPr lang="en-US" dirty="0" err="1">
                <a:sym typeface="Wingdings" pitchFamily="2" charset="2"/>
              </a:rPr>
              <a:t>selain</a:t>
            </a:r>
            <a:r>
              <a:rPr lang="en-US" dirty="0">
                <a:sym typeface="Wingdings" pitchFamily="2" charset="2"/>
              </a:rPr>
              <a:t> </a:t>
            </a:r>
            <a:r>
              <a:rPr lang="en-US" dirty="0" err="1">
                <a:sym typeface="Wingdings" pitchFamily="2" charset="2"/>
              </a:rPr>
              <a:t>pindah</a:t>
            </a:r>
            <a:r>
              <a:rPr lang="en-US" dirty="0">
                <a:sym typeface="Wingdings" pitchFamily="2" charset="2"/>
              </a:rPr>
              <a:t> </a:t>
            </a:r>
            <a:r>
              <a:rPr lang="en-US" dirty="0" err="1">
                <a:sym typeface="Wingdings" pitchFamily="2" charset="2"/>
              </a:rPr>
              <a:t>ke</a:t>
            </a:r>
            <a:r>
              <a:rPr lang="en-US" dirty="0">
                <a:sym typeface="Wingdings" pitchFamily="2" charset="2"/>
              </a:rPr>
              <a:t> block lain).</a:t>
            </a:r>
          </a:p>
          <a:p>
            <a:pPr marL="171450" indent="-171450">
              <a:buFontTx/>
              <a:buChar char="-"/>
            </a:pPr>
            <a:endParaRPr lang="id-ID" dirty="0"/>
          </a:p>
          <a:p>
            <a:pPr marL="171450" indent="-171450">
              <a:buFontTx/>
              <a:buChar char="-"/>
            </a:pPr>
            <a:endParaRPr lang="id-ID"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38</a:t>
            </a:fld>
            <a:endParaRPr lang="en-US" dirty="0"/>
          </a:p>
        </p:txBody>
      </p:sp>
    </p:spTree>
    <p:extLst>
      <p:ext uri="{BB962C8B-B14F-4D97-AF65-F5344CB8AC3E}">
        <p14:creationId xmlns:p14="http://schemas.microsoft.com/office/powerpoint/2010/main" val="736031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d-ID" dirty="0"/>
              <a:t>Reorganize file ini seringkali bergantung pada file system, tapi sebenarnya lebih bergantung pada aplikasi (daripada SO). Contoh pada update PK, si apps (MySQL) yg akan mengatur organisasi </a:t>
            </a:r>
            <a:r>
              <a:rPr lang="id-ID"/>
              <a:t>file nya</a:t>
            </a:r>
            <a:r>
              <a:rPr lang="en-ID"/>
              <a:t>. </a:t>
            </a:r>
          </a:p>
          <a:p>
            <a:pPr marL="171450" indent="-171450">
              <a:buFontTx/>
              <a:buChar char="-"/>
            </a:pPr>
            <a:r>
              <a:rPr lang="en-ID"/>
              <a:t>KENAPA? Ini karena SO hanya berkepentingan bagaimana file disimpan didalam stroge, TIDAK pada optimasinya.</a:t>
            </a:r>
          </a:p>
          <a:p>
            <a:pPr marL="171450" indent="-171450">
              <a:buFontTx/>
              <a:buChar char="-"/>
            </a:pPr>
            <a:r>
              <a:rPr lang="en-ID"/>
              <a:t>Nah, di slide selanjutnya kita akan bicara cara-cara apa saja yg bisa dipake</a:t>
            </a:r>
            <a:endParaRPr lang="id-ID" dirty="0"/>
          </a:p>
          <a:p>
            <a:pPr marL="171450" indent="-171450">
              <a:buFontTx/>
              <a:buChar char="-"/>
            </a:pPr>
            <a:r>
              <a:rPr lang="en-US"/>
              <a:t>Tombstones = batu nisan (tanda sudah dihapus)</a:t>
            </a:r>
          </a:p>
          <a:p>
            <a:pPr marL="171450" indent="-171450">
              <a:buFontTx/>
              <a:buChar char="-"/>
            </a:pPr>
            <a:endParaRPr lang="id-ID"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40</a:t>
            </a:fld>
            <a:endParaRPr lang="en-US" dirty="0"/>
          </a:p>
        </p:txBody>
      </p:sp>
    </p:spTree>
    <p:extLst>
      <p:ext uri="{BB962C8B-B14F-4D97-AF65-F5344CB8AC3E}">
        <p14:creationId xmlns:p14="http://schemas.microsoft.com/office/powerpoint/2010/main" val="2452285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FD36B4D-761B-4E9E-8784-F43985BFE3E0}" type="slidenum">
              <a:rPr lang="en-US"/>
              <a:pPr/>
              <a:t>41</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marL="171450" indent="-171450">
              <a:buFontTx/>
              <a:buChar char="-"/>
            </a:pPr>
            <a:r>
              <a:rPr lang="en-US">
                <a:latin typeface="Times New Roman" pitchFamily="18" charset="0"/>
              </a:rPr>
              <a:t>Heap = taruh disembarang tempat yg masih kosong pada FILE</a:t>
            </a:r>
          </a:p>
          <a:p>
            <a:pPr marL="171450" indent="-171450">
              <a:buFontTx/>
              <a:buChar char="-"/>
            </a:pPr>
            <a:r>
              <a:rPr lang="en-US">
                <a:latin typeface="Times New Roman" pitchFamily="18" charset="0"/>
              </a:rPr>
              <a:t>Squential = ditaruh berurutan pada FILE, berdasarkan kata kunci tertentu</a:t>
            </a:r>
          </a:p>
          <a:p>
            <a:pPr marL="171450" indent="-171450">
              <a:buFontTx/>
              <a:buChar char="-"/>
            </a:pPr>
            <a:r>
              <a:rPr lang="en-US">
                <a:latin typeface="Times New Roman" pitchFamily="18" charset="0"/>
              </a:rPr>
              <a:t>Hashing = Dapet alamat record berdasarkan hitungan rumus KEY tertentu</a:t>
            </a:r>
          </a:p>
          <a:p>
            <a:pPr marL="171450" indent="-171450">
              <a:buFontTx/>
              <a:buChar char="-"/>
            </a:pPr>
            <a:r>
              <a:rPr lang="en-US" b="1">
                <a:solidFill>
                  <a:srgbClr val="000099"/>
                </a:solidFill>
              </a:rPr>
              <a:t>multitable clustering file organization</a:t>
            </a:r>
            <a:r>
              <a:rPr lang="en-US" b="0">
                <a:solidFill>
                  <a:srgbClr val="000099"/>
                </a:solidFill>
              </a:rPr>
              <a:t> = umumnya beda file jika beda relasi. Tapi untuk record yg punya relasi, bisa disimpan dalam block yg sama.</a:t>
            </a:r>
            <a:endParaRPr lang="en-US" b="0">
              <a:latin typeface="Times New Roman" pitchFamily="18" charset="0"/>
            </a:endParaRPr>
          </a:p>
        </p:txBody>
      </p:sp>
    </p:spTree>
    <p:extLst>
      <p:ext uri="{BB962C8B-B14F-4D97-AF65-F5344CB8AC3E}">
        <p14:creationId xmlns:p14="http://schemas.microsoft.com/office/powerpoint/2010/main" val="2746438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FAFC8E4-C8F8-4D6F-88E7-8E4E6808F61D}" type="slidenum">
              <a:rPr lang="en-US"/>
              <a:pPr/>
              <a:t>42</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marL="171450" indent="-171450">
              <a:buFontTx/>
              <a:buChar char="-"/>
            </a:pPr>
            <a:r>
              <a:rPr lang="id-ID" dirty="0">
                <a:latin typeface="Times New Roman" pitchFamily="18" charset="0"/>
              </a:rPr>
              <a:t>Satu dengan lain dihubungkan dengan pointer</a:t>
            </a:r>
          </a:p>
          <a:p>
            <a:pPr marL="171450" indent="-171450">
              <a:buFontTx/>
              <a:buChar char="-"/>
            </a:pPr>
            <a:r>
              <a:rPr lang="id-ID" dirty="0">
                <a:latin typeface="Times New Roman" pitchFamily="18" charset="0"/>
              </a:rPr>
              <a:t>Kenapa? Apa g bisa langsung aja ditelusuri samping nya secara squensial? Jawaban dari pertanyaan ini ada di slide selanjutnya</a:t>
            </a:r>
          </a:p>
          <a:p>
            <a:pPr marL="171450" indent="-171450">
              <a:buFontTx/>
              <a:buChar char="-"/>
            </a:pPr>
            <a:r>
              <a:rPr lang="id-ID" dirty="0">
                <a:latin typeface="Times New Roman" pitchFamily="18" charset="0"/>
              </a:rPr>
              <a:t>Yaitu pada kasus delete, akan ada record yg tidak squensial, nah masa inilah pointer akan sangat dibutuhkan</a:t>
            </a:r>
            <a:endParaRPr lang="en-US" dirty="0">
              <a:latin typeface="Times New Roman" pitchFamily="18" charset="0"/>
            </a:endParaRPr>
          </a:p>
        </p:txBody>
      </p:sp>
    </p:spTree>
    <p:extLst>
      <p:ext uri="{BB962C8B-B14F-4D97-AF65-F5344CB8AC3E}">
        <p14:creationId xmlns:p14="http://schemas.microsoft.com/office/powerpoint/2010/main" val="2663841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766B0202-608F-422C-959D-16B688BF0ABC}" type="slidenum">
              <a:rPr lang="en-US"/>
              <a:pPr/>
              <a:t>43</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marL="171450" indent="-171450">
              <a:buFontTx/>
              <a:buChar char="-"/>
            </a:pPr>
            <a:r>
              <a:rPr lang="en-US" b="0">
                <a:solidFill>
                  <a:srgbClr val="000099"/>
                </a:solidFill>
                <a:ea typeface="ＭＳ Ｐゴシック" pitchFamily="34" charset="-128"/>
              </a:rPr>
              <a:t>Overflow</a:t>
            </a:r>
            <a:r>
              <a:rPr lang="id-ID" b="0">
                <a:solidFill>
                  <a:srgbClr val="000099"/>
                </a:solidFill>
                <a:ea typeface="ＭＳ Ｐゴシック" pitchFamily="34" charset="-128"/>
              </a:rPr>
              <a:t> </a:t>
            </a:r>
            <a:r>
              <a:rPr lang="id-ID" b="0" dirty="0">
                <a:solidFill>
                  <a:srgbClr val="000099"/>
                </a:solidFill>
                <a:ea typeface="ＭＳ Ｐゴシック" pitchFamily="34" charset="-128"/>
              </a:rPr>
              <a:t>= </a:t>
            </a:r>
            <a:r>
              <a:rPr lang="id-ID" b="0">
                <a:solidFill>
                  <a:srgbClr val="000099"/>
                </a:solidFill>
                <a:ea typeface="ＭＳ Ｐゴシック" pitchFamily="34" charset="-128"/>
              </a:rPr>
              <a:t>bermakna ujung</a:t>
            </a:r>
            <a:r>
              <a:rPr lang="en-ID" b="0">
                <a:solidFill>
                  <a:srgbClr val="000099"/>
                </a:solidFill>
                <a:ea typeface="ＭＳ Ｐゴシック" pitchFamily="34" charset="-128"/>
              </a:rPr>
              <a:t> (diujung table, tapi dihubungkan dengan pointer)</a:t>
            </a:r>
          </a:p>
          <a:p>
            <a:pPr marL="171450" indent="-171450">
              <a:buFontTx/>
              <a:buChar char="-"/>
            </a:pPr>
            <a:r>
              <a:rPr lang="en-ID" b="0">
                <a:solidFill>
                  <a:srgbClr val="000099"/>
                </a:solidFill>
                <a:latin typeface="Times New Roman" pitchFamily="18" charset="0"/>
                <a:ea typeface="ＭＳ Ｐゴシック" pitchFamily="34" charset="-128"/>
              </a:rPr>
              <a:t>32222 lebih kecil dari 32343, oleh karena itu pointer dapat berperan baik disini, karna tidak perlu geser record 32343…n</a:t>
            </a:r>
            <a:endParaRPr lang="en-US" b="0" dirty="0">
              <a:latin typeface="Times New Roman" pitchFamily="18" charset="0"/>
            </a:endParaRPr>
          </a:p>
        </p:txBody>
      </p:sp>
    </p:spTree>
    <p:extLst>
      <p:ext uri="{BB962C8B-B14F-4D97-AF65-F5344CB8AC3E}">
        <p14:creationId xmlns:p14="http://schemas.microsoft.com/office/powerpoint/2010/main" val="2574891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09C28E95-B0B3-4ACD-A3B8-206808F85BEA}" type="slidenum">
              <a:rPr lang="en-US"/>
              <a:pPr/>
              <a:t>44</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marL="171450" indent="-171450">
              <a:buFontTx/>
              <a:buChar char="-"/>
            </a:pPr>
            <a:r>
              <a:rPr lang="id-ID" dirty="0">
                <a:latin typeface="Times New Roman" pitchFamily="18" charset="0"/>
              </a:rPr>
              <a:t>Dalam suatu organisasi, biasanya seseorang itu ada di suatu divisi, </a:t>
            </a:r>
            <a:r>
              <a:rPr lang="id-ID">
                <a:latin typeface="Times New Roman" pitchFamily="18" charset="0"/>
              </a:rPr>
              <a:t>nah </a:t>
            </a:r>
            <a:r>
              <a:rPr lang="en-ID">
                <a:latin typeface="Times New Roman" pitchFamily="18" charset="0"/>
              </a:rPr>
              <a:t>NAMA </a:t>
            </a:r>
            <a:r>
              <a:rPr lang="id-ID">
                <a:latin typeface="Times New Roman" pitchFamily="18" charset="0"/>
              </a:rPr>
              <a:t>divisi </a:t>
            </a:r>
            <a:r>
              <a:rPr lang="id-ID" dirty="0">
                <a:latin typeface="Times New Roman" pitchFamily="18" charset="0"/>
              </a:rPr>
              <a:t>inilah yang akan </a:t>
            </a:r>
            <a:r>
              <a:rPr lang="id-ID">
                <a:latin typeface="Times New Roman" pitchFamily="18" charset="0"/>
              </a:rPr>
              <a:t>digunakan sebagai</a:t>
            </a:r>
            <a:r>
              <a:rPr lang="en-ID">
                <a:latin typeface="Times New Roman" pitchFamily="18" charset="0"/>
              </a:rPr>
              <a:t> penghubung antar dua tabel</a:t>
            </a:r>
            <a:endParaRPr lang="en-ID" dirty="0">
              <a:latin typeface="Times New Roman" pitchFamily="18" charset="0"/>
            </a:endParaRPr>
          </a:p>
          <a:p>
            <a:pPr marL="171450" indent="-171450">
              <a:buFontTx/>
              <a:buChar char="-"/>
            </a:pPr>
            <a:r>
              <a:rPr lang="id-ID" dirty="0">
                <a:latin typeface="Times New Roman" pitchFamily="18" charset="0"/>
              </a:rPr>
              <a:t> </a:t>
            </a:r>
            <a:endParaRPr lang="en-US" dirty="0">
              <a:latin typeface="Times New Roman" pitchFamily="18" charset="0"/>
            </a:endParaRPr>
          </a:p>
        </p:txBody>
      </p:sp>
    </p:spTree>
    <p:extLst>
      <p:ext uri="{BB962C8B-B14F-4D97-AF65-F5344CB8AC3E}">
        <p14:creationId xmlns:p14="http://schemas.microsoft.com/office/powerpoint/2010/main" val="2297819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solidFill>
                  <a:srgbClr val="C00000"/>
                </a:solidFill>
              </a:rPr>
              <a:t>bad</a:t>
            </a:r>
            <a:r>
              <a:rPr lang="en-US"/>
              <a:t> for queries involving only </a:t>
            </a:r>
            <a:r>
              <a:rPr lang="en-US" i="1"/>
              <a:t>department </a:t>
            </a:r>
            <a:r>
              <a:rPr lang="en-US" i="0"/>
              <a:t>= karna ketika mau nampilkan department, harus melewati banyak record instructor (yg tidak diperlukan dalam kasus ini)</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i="0"/>
          </a:p>
          <a:p>
            <a:endParaRPr lang="id-ID"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45</a:t>
            </a:fld>
            <a:endParaRPr lang="en-US" dirty="0"/>
          </a:p>
        </p:txBody>
      </p:sp>
    </p:spTree>
    <p:extLst>
      <p:ext uri="{BB962C8B-B14F-4D97-AF65-F5344CB8AC3E}">
        <p14:creationId xmlns:p14="http://schemas.microsoft.com/office/powerpoint/2010/main" val="860214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5FF4B13-B269-4404-8FB8-A2AC94EC73A5}" type="slidenum">
              <a:rPr lang="en-US"/>
              <a:pPr/>
              <a:t>46</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marL="171450" indent="-171450">
              <a:buFontTx/>
              <a:buChar char="-"/>
            </a:pPr>
            <a:r>
              <a:rPr lang="en-US" dirty="0">
                <a:latin typeface="Times New Roman" pitchFamily="18" charset="0"/>
              </a:rPr>
              <a:t>DBMS </a:t>
            </a:r>
            <a:r>
              <a:rPr lang="en-US" dirty="0" err="1">
                <a:latin typeface="Times New Roman" pitchFamily="18" charset="0"/>
              </a:rPr>
              <a:t>perlu</a:t>
            </a:r>
            <a:r>
              <a:rPr lang="en-US" dirty="0">
                <a:latin typeface="Times New Roman" pitchFamily="18" charset="0"/>
              </a:rPr>
              <a:t> </a:t>
            </a:r>
            <a:r>
              <a:rPr lang="en-US" dirty="0" err="1">
                <a:latin typeface="Times New Roman" pitchFamily="18" charset="0"/>
              </a:rPr>
              <a:t>memantain</a:t>
            </a:r>
            <a:r>
              <a:rPr lang="en-US" dirty="0">
                <a:latin typeface="Times New Roman" pitchFamily="18" charset="0"/>
              </a:rPr>
              <a:t> data </a:t>
            </a:r>
            <a:r>
              <a:rPr lang="en-US" dirty="0" err="1">
                <a:latin typeface="Times New Roman" pitchFamily="18" charset="0"/>
              </a:rPr>
              <a:t>ttg</a:t>
            </a:r>
            <a:r>
              <a:rPr lang="en-US" dirty="0">
                <a:latin typeface="Times New Roman" pitchFamily="18" charset="0"/>
              </a:rPr>
              <a:t> </a:t>
            </a:r>
            <a:r>
              <a:rPr lang="en-US" dirty="0" err="1">
                <a:latin typeface="Times New Roman" pitchFamily="18" charset="0"/>
              </a:rPr>
              <a:t>relasi</a:t>
            </a:r>
            <a:r>
              <a:rPr lang="en-US" dirty="0">
                <a:latin typeface="Times New Roman" pitchFamily="18" charset="0"/>
              </a:rPr>
              <a:t>. </a:t>
            </a:r>
            <a:r>
              <a:rPr lang="en-US" dirty="0" err="1">
                <a:latin typeface="Times New Roman" pitchFamily="18" charset="0"/>
              </a:rPr>
              <a:t>Misalnya</a:t>
            </a:r>
            <a:r>
              <a:rPr lang="en-US" dirty="0">
                <a:latin typeface="Times New Roman" pitchFamily="18" charset="0"/>
              </a:rPr>
              <a:t>: </a:t>
            </a:r>
            <a:r>
              <a:rPr lang="en-US" dirty="0" err="1">
                <a:latin typeface="Times New Roman" pitchFamily="18" charset="0"/>
              </a:rPr>
              <a:t>skema</a:t>
            </a:r>
            <a:r>
              <a:rPr lang="en-US" dirty="0">
                <a:latin typeface="Times New Roman" pitchFamily="18" charset="0"/>
              </a:rPr>
              <a:t> </a:t>
            </a:r>
            <a:r>
              <a:rPr lang="en-US" dirty="0" err="1">
                <a:latin typeface="Times New Roman" pitchFamily="18" charset="0"/>
              </a:rPr>
              <a:t>antar</a:t>
            </a:r>
            <a:r>
              <a:rPr lang="en-US" dirty="0">
                <a:latin typeface="Times New Roman" pitchFamily="18" charset="0"/>
              </a:rPr>
              <a:t> </a:t>
            </a:r>
            <a:r>
              <a:rPr lang="en-US" dirty="0" err="1">
                <a:latin typeface="Times New Roman" pitchFamily="18" charset="0"/>
              </a:rPr>
              <a:t>relasi</a:t>
            </a:r>
            <a:r>
              <a:rPr lang="en-US" dirty="0">
                <a:latin typeface="Times New Roman" pitchFamily="18" charset="0"/>
              </a:rPr>
              <a:t>.</a:t>
            </a:r>
          </a:p>
          <a:p>
            <a:pPr marL="171450" indent="-171450">
              <a:buFontTx/>
              <a:buChar char="-"/>
            </a:pPr>
            <a:endParaRPr lang="en-US" dirty="0">
              <a:latin typeface="Times New Roman" pitchFamily="18" charset="0"/>
            </a:endParaRPr>
          </a:p>
        </p:txBody>
      </p:sp>
    </p:spTree>
    <p:extLst>
      <p:ext uri="{BB962C8B-B14F-4D97-AF65-F5344CB8AC3E}">
        <p14:creationId xmlns:p14="http://schemas.microsoft.com/office/powerpoint/2010/main" val="855241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CAC430E-0A13-4E54-9ACA-1D4AD8BF1ACC}" type="slidenum">
              <a:rPr lang="en-US" altLang="en-US"/>
              <a:pPr/>
              <a:t>47</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3260" y="4343713"/>
            <a:ext cx="5031482" cy="4113862"/>
          </a:xfrm>
          <a:noFill/>
          <a:ln/>
        </p:spPr>
        <p:txBody>
          <a:bodyPr/>
          <a:lstStyle/>
          <a:p>
            <a:pPr marL="171450" indent="-171450">
              <a:buFontTx/>
              <a:buChar char="-"/>
            </a:pPr>
            <a:r>
              <a:rPr lang="en-US" altLang="en-US" dirty="0" err="1">
                <a:latin typeface="Times New Roman" pitchFamily="18" charset="0"/>
              </a:rPr>
              <a:t>Implementasi</a:t>
            </a:r>
            <a:r>
              <a:rPr lang="en-US" altLang="en-US" dirty="0">
                <a:latin typeface="Times New Roman" pitchFamily="18" charset="0"/>
              </a:rPr>
              <a:t> index </a:t>
            </a:r>
            <a:r>
              <a:rPr lang="en-US" altLang="en-US" dirty="0" err="1">
                <a:latin typeface="Times New Roman" pitchFamily="18" charset="0"/>
              </a:rPr>
              <a:t>yaitu</a:t>
            </a:r>
            <a:r>
              <a:rPr lang="en-US" altLang="en-US" dirty="0">
                <a:latin typeface="Times New Roman" pitchFamily="18" charset="0"/>
              </a:rPr>
              <a:t> </a:t>
            </a:r>
            <a:r>
              <a:rPr lang="en-US" altLang="en-US" dirty="0" err="1">
                <a:latin typeface="Times New Roman" pitchFamily="18" charset="0"/>
              </a:rPr>
              <a:t>sebuah</a:t>
            </a:r>
            <a:r>
              <a:rPr lang="en-US" altLang="en-US" dirty="0">
                <a:latin typeface="Times New Roman" pitchFamily="18" charset="0"/>
              </a:rPr>
              <a:t> file yang </a:t>
            </a:r>
            <a:r>
              <a:rPr lang="en-US" altLang="en-US" dirty="0" err="1">
                <a:latin typeface="Times New Roman" pitchFamily="18" charset="0"/>
              </a:rPr>
              <a:t>terpisah</a:t>
            </a:r>
            <a:r>
              <a:rPr lang="en-US" altLang="en-US" dirty="0">
                <a:latin typeface="Times New Roman" pitchFamily="18" charset="0"/>
              </a:rPr>
              <a:t> </a:t>
            </a:r>
            <a:r>
              <a:rPr lang="en-US" altLang="en-US" dirty="0" err="1">
                <a:latin typeface="Times New Roman" pitchFamily="18" charset="0"/>
              </a:rPr>
              <a:t>dari</a:t>
            </a:r>
            <a:r>
              <a:rPr lang="en-US" altLang="en-US" dirty="0">
                <a:latin typeface="Times New Roman" pitchFamily="18" charset="0"/>
              </a:rPr>
              <a:t> file </a:t>
            </a:r>
            <a:r>
              <a:rPr lang="en-US" altLang="en-US" dirty="0" err="1">
                <a:latin typeface="Times New Roman" pitchFamily="18" charset="0"/>
              </a:rPr>
              <a:t>relasi</a:t>
            </a:r>
            <a:r>
              <a:rPr lang="en-US" altLang="en-US" dirty="0">
                <a:latin typeface="Times New Roman" pitchFamily="18" charset="0"/>
              </a:rPr>
              <a:t> </a:t>
            </a:r>
            <a:r>
              <a:rPr lang="en-US" altLang="en-US" dirty="0" err="1">
                <a:latin typeface="Times New Roman" pitchFamily="18" charset="0"/>
              </a:rPr>
              <a:t>asli</a:t>
            </a:r>
            <a:endParaRPr lang="en-US" altLang="en-US" dirty="0">
              <a:latin typeface="Times New Roman" pitchFamily="18" charset="0"/>
            </a:endParaRPr>
          </a:p>
          <a:p>
            <a:pPr marL="171450" indent="-171450">
              <a:buFontTx/>
              <a:buChar char="-"/>
            </a:pPr>
            <a:r>
              <a:rPr lang="en-US" altLang="en-US" dirty="0" err="1">
                <a:latin typeface="Times New Roman" pitchFamily="18" charset="0"/>
              </a:rPr>
              <a:t>Biasanya</a:t>
            </a:r>
            <a:r>
              <a:rPr lang="en-US" altLang="en-US" dirty="0">
                <a:latin typeface="Times New Roman" pitchFamily="18" charset="0"/>
              </a:rPr>
              <a:t> </a:t>
            </a:r>
            <a:r>
              <a:rPr lang="en-US" altLang="en-US" dirty="0" err="1">
                <a:latin typeface="Times New Roman" pitchFamily="18" charset="0"/>
              </a:rPr>
              <a:t>ukurannya</a:t>
            </a:r>
            <a:r>
              <a:rPr lang="en-US" altLang="en-US" dirty="0">
                <a:latin typeface="Times New Roman" pitchFamily="18" charset="0"/>
              </a:rPr>
              <a:t> </a:t>
            </a:r>
            <a:r>
              <a:rPr lang="en-US" altLang="en-US" dirty="0" err="1">
                <a:latin typeface="Times New Roman" pitchFamily="18" charset="0"/>
              </a:rPr>
              <a:t>lebih</a:t>
            </a:r>
            <a:r>
              <a:rPr lang="en-US" altLang="en-US" dirty="0">
                <a:latin typeface="Times New Roman" pitchFamily="18" charset="0"/>
              </a:rPr>
              <a:t> </a:t>
            </a:r>
            <a:r>
              <a:rPr lang="en-US" altLang="en-US" dirty="0" err="1">
                <a:latin typeface="Times New Roman" pitchFamily="18" charset="0"/>
              </a:rPr>
              <a:t>kecil</a:t>
            </a:r>
            <a:r>
              <a:rPr lang="en-US" altLang="en-US" dirty="0">
                <a:latin typeface="Times New Roman" pitchFamily="18" charset="0"/>
              </a:rPr>
              <a:t> </a:t>
            </a:r>
            <a:r>
              <a:rPr lang="en-US" altLang="en-US" dirty="0" err="1">
                <a:latin typeface="Times New Roman" pitchFamily="18" charset="0"/>
              </a:rPr>
              <a:t>dari</a:t>
            </a:r>
            <a:r>
              <a:rPr lang="en-US" altLang="en-US" dirty="0">
                <a:latin typeface="Times New Roman" pitchFamily="18" charset="0"/>
              </a:rPr>
              <a:t> file </a:t>
            </a:r>
            <a:r>
              <a:rPr lang="en-US" altLang="en-US" err="1">
                <a:latin typeface="Times New Roman" pitchFamily="18" charset="0"/>
              </a:rPr>
              <a:t>relasi</a:t>
            </a:r>
            <a:r>
              <a:rPr lang="en-US" altLang="en-US">
                <a:latin typeface="Times New Roman" pitchFamily="18" charset="0"/>
              </a:rPr>
              <a:t> asli</a:t>
            </a:r>
          </a:p>
          <a:p>
            <a:pPr marL="171450" indent="-171450">
              <a:buFontTx/>
              <a:buChar char="-"/>
            </a:pPr>
            <a:r>
              <a:rPr lang="en-US" altLang="en-US">
                <a:solidFill>
                  <a:schemeClr val="tx1">
                    <a:lumMod val="65000"/>
                    <a:lumOff val="35000"/>
                  </a:schemeClr>
                </a:solidFill>
                <a:ea typeface="ＭＳ Ｐゴシック" pitchFamily="34" charset="-128"/>
              </a:rPr>
              <a:t>Uniformly = merata</a:t>
            </a:r>
            <a:endParaRPr lang="en-US" altLang="en-US" dirty="0">
              <a:latin typeface="Times New Roman" pitchFamily="18" charset="0"/>
            </a:endParaRPr>
          </a:p>
        </p:txBody>
      </p:sp>
    </p:spTree>
    <p:extLst>
      <p:ext uri="{BB962C8B-B14F-4D97-AF65-F5344CB8AC3E}">
        <p14:creationId xmlns:p14="http://schemas.microsoft.com/office/powerpoint/2010/main" val="124433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1260355-F649-4468-8165-A3556A633ACE}" type="slidenum">
              <a:rPr lang="en-US" altLang="en-US"/>
              <a:pPr/>
              <a:t>48</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3260" y="4343713"/>
            <a:ext cx="5031482" cy="4113862"/>
          </a:xfrm>
          <a:noFill/>
          <a:ln/>
        </p:spPr>
        <p:txBody>
          <a:bodyPr/>
          <a:lstStyle/>
          <a:p>
            <a:pPr marL="171450" indent="-171450">
              <a:buFontTx/>
              <a:buChar char="-"/>
            </a:pPr>
            <a:r>
              <a:rPr lang="en-US" altLang="en-US" dirty="0">
                <a:latin typeface="Times New Roman" pitchFamily="18" charset="0"/>
              </a:rPr>
              <a:t>Access type : </a:t>
            </a:r>
            <a:r>
              <a:rPr lang="en-US" altLang="en-US" dirty="0" err="1">
                <a:latin typeface="Times New Roman" pitchFamily="18" charset="0"/>
              </a:rPr>
              <a:t>bagaimana</a:t>
            </a:r>
            <a:r>
              <a:rPr lang="en-US" altLang="en-US" dirty="0">
                <a:latin typeface="Times New Roman" pitchFamily="18" charset="0"/>
              </a:rPr>
              <a:t> </a:t>
            </a:r>
            <a:r>
              <a:rPr lang="en-US" altLang="en-US" dirty="0" err="1">
                <a:latin typeface="Times New Roman" pitchFamily="18" charset="0"/>
              </a:rPr>
              <a:t>sebuah</a:t>
            </a:r>
            <a:r>
              <a:rPr lang="en-US" altLang="en-US" dirty="0">
                <a:latin typeface="Times New Roman" pitchFamily="18" charset="0"/>
              </a:rPr>
              <a:t> </a:t>
            </a:r>
            <a:r>
              <a:rPr lang="en-US" altLang="en-US" dirty="0" err="1">
                <a:latin typeface="Times New Roman" pitchFamily="18" charset="0"/>
              </a:rPr>
              <a:t>algoritma</a:t>
            </a:r>
            <a:r>
              <a:rPr lang="en-US" altLang="en-US" dirty="0">
                <a:latin typeface="Times New Roman" pitchFamily="18" charset="0"/>
              </a:rPr>
              <a:t> indexing </a:t>
            </a:r>
            <a:r>
              <a:rPr lang="en-US" altLang="en-US" dirty="0" err="1">
                <a:latin typeface="Times New Roman" pitchFamily="18" charset="0"/>
              </a:rPr>
              <a:t>dapat</a:t>
            </a:r>
            <a:r>
              <a:rPr lang="en-US" altLang="en-US" dirty="0">
                <a:latin typeface="Times New Roman" pitchFamily="18" charset="0"/>
              </a:rPr>
              <a:t> </a:t>
            </a:r>
            <a:r>
              <a:rPr lang="en-US" altLang="en-US" dirty="0" err="1">
                <a:latin typeface="Times New Roman" pitchFamily="18" charset="0"/>
              </a:rPr>
              <a:t>mendukung</a:t>
            </a:r>
            <a:r>
              <a:rPr lang="en-US" altLang="en-US" dirty="0">
                <a:latin typeface="Times New Roman" pitchFamily="18" charset="0"/>
              </a:rPr>
              <a:t> </a:t>
            </a:r>
            <a:r>
              <a:rPr lang="en-US" altLang="en-US" dirty="0" err="1">
                <a:latin typeface="Times New Roman" pitchFamily="18" charset="0"/>
              </a:rPr>
              <a:t>tipe</a:t>
            </a:r>
            <a:r>
              <a:rPr lang="en-US" altLang="en-US" dirty="0">
                <a:latin typeface="Times New Roman" pitchFamily="18" charset="0"/>
              </a:rPr>
              <a:t> access (by value, </a:t>
            </a:r>
            <a:r>
              <a:rPr lang="en-US" altLang="en-US" dirty="0" err="1">
                <a:latin typeface="Times New Roman" pitchFamily="18" charset="0"/>
              </a:rPr>
              <a:t>atau</a:t>
            </a:r>
            <a:r>
              <a:rPr lang="en-US" altLang="en-US" dirty="0">
                <a:latin typeface="Times New Roman" pitchFamily="18" charset="0"/>
              </a:rPr>
              <a:t> range) </a:t>
            </a:r>
            <a:r>
              <a:rPr lang="en-US" altLang="en-US" dirty="0" err="1">
                <a:latin typeface="Times New Roman" pitchFamily="18" charset="0"/>
              </a:rPr>
              <a:t>secara</a:t>
            </a:r>
            <a:r>
              <a:rPr lang="en-US" altLang="en-US" dirty="0">
                <a:latin typeface="Times New Roman" pitchFamily="18" charset="0"/>
              </a:rPr>
              <a:t> </a:t>
            </a:r>
            <a:r>
              <a:rPr lang="en-US" altLang="en-US" dirty="0" err="1">
                <a:latin typeface="Times New Roman" pitchFamily="18" charset="0"/>
              </a:rPr>
              <a:t>efisien</a:t>
            </a:r>
            <a:endParaRPr lang="en-US" altLang="en-US" dirty="0">
              <a:latin typeface="Times New Roman" pitchFamily="18" charset="0"/>
            </a:endParaRPr>
          </a:p>
          <a:p>
            <a:pPr marL="171450" indent="-171450">
              <a:buFontTx/>
              <a:buChar char="-"/>
            </a:pPr>
            <a:r>
              <a:rPr lang="en-US" altLang="en-US" dirty="0">
                <a:latin typeface="Times New Roman" pitchFamily="18" charset="0"/>
              </a:rPr>
              <a:t>Access time : </a:t>
            </a:r>
            <a:r>
              <a:rPr lang="en-US" altLang="en-US" dirty="0" err="1">
                <a:latin typeface="Times New Roman" pitchFamily="18" charset="0"/>
              </a:rPr>
              <a:t>waktu</a:t>
            </a:r>
            <a:r>
              <a:rPr lang="en-US" altLang="en-US" dirty="0">
                <a:latin typeface="Times New Roman" pitchFamily="18" charset="0"/>
              </a:rPr>
              <a:t> yang </a:t>
            </a:r>
            <a:r>
              <a:rPr lang="en-US" altLang="en-US" dirty="0" err="1">
                <a:latin typeface="Times New Roman" pitchFamily="18" charset="0"/>
              </a:rPr>
              <a:t>dibutuhkan</a:t>
            </a:r>
            <a:r>
              <a:rPr lang="en-US" altLang="en-US" dirty="0">
                <a:latin typeface="Times New Roman" pitchFamily="18" charset="0"/>
              </a:rPr>
              <a:t> </a:t>
            </a:r>
            <a:r>
              <a:rPr lang="en-US" altLang="en-US" dirty="0" err="1">
                <a:latin typeface="Times New Roman" pitchFamily="18" charset="0"/>
              </a:rPr>
              <a:t>untuk</a:t>
            </a:r>
            <a:r>
              <a:rPr lang="en-US" altLang="en-US" dirty="0">
                <a:latin typeface="Times New Roman" pitchFamily="18" charset="0"/>
              </a:rPr>
              <a:t> </a:t>
            </a:r>
            <a:r>
              <a:rPr lang="en-US" altLang="en-US" dirty="0" err="1">
                <a:latin typeface="Times New Roman" pitchFamily="18" charset="0"/>
              </a:rPr>
              <a:t>menemukan</a:t>
            </a:r>
            <a:r>
              <a:rPr lang="en-US" altLang="en-US" dirty="0">
                <a:latin typeface="Times New Roman" pitchFamily="18" charset="0"/>
              </a:rPr>
              <a:t> </a:t>
            </a:r>
            <a:r>
              <a:rPr lang="en-US" altLang="en-US" dirty="0" err="1">
                <a:latin typeface="Times New Roman" pitchFamily="18" charset="0"/>
              </a:rPr>
              <a:t>sebuah</a:t>
            </a:r>
            <a:r>
              <a:rPr lang="en-US" altLang="en-US" dirty="0">
                <a:latin typeface="Times New Roman" pitchFamily="18" charset="0"/>
              </a:rPr>
              <a:t> data, </a:t>
            </a:r>
            <a:r>
              <a:rPr lang="en-US" altLang="en-US" dirty="0" err="1">
                <a:latin typeface="Times New Roman" pitchFamily="18" charset="0"/>
              </a:rPr>
              <a:t>kumpulan</a:t>
            </a:r>
            <a:r>
              <a:rPr lang="en-US" altLang="en-US" dirty="0">
                <a:latin typeface="Times New Roman" pitchFamily="18" charset="0"/>
              </a:rPr>
              <a:t> data,</a:t>
            </a:r>
          </a:p>
          <a:p>
            <a:pPr marL="171450" indent="-171450">
              <a:buFontTx/>
              <a:buChar char="-"/>
            </a:pPr>
            <a:r>
              <a:rPr lang="en-US" altLang="en-US" dirty="0">
                <a:latin typeface="Times New Roman" pitchFamily="18" charset="0"/>
              </a:rPr>
              <a:t>Insertion time : </a:t>
            </a:r>
            <a:r>
              <a:rPr lang="en-US" altLang="en-US" dirty="0" err="1">
                <a:latin typeface="Times New Roman" pitchFamily="18" charset="0"/>
              </a:rPr>
              <a:t>waktu</a:t>
            </a:r>
            <a:r>
              <a:rPr lang="en-US" altLang="en-US" dirty="0">
                <a:latin typeface="Times New Roman" pitchFamily="18" charset="0"/>
              </a:rPr>
              <a:t> yang </a:t>
            </a:r>
            <a:r>
              <a:rPr lang="en-US" altLang="en-US" dirty="0" err="1">
                <a:latin typeface="Times New Roman" pitchFamily="18" charset="0"/>
              </a:rPr>
              <a:t>dibutuhkan</a:t>
            </a:r>
            <a:r>
              <a:rPr lang="en-US" altLang="en-US" dirty="0">
                <a:latin typeface="Times New Roman" pitchFamily="18" charset="0"/>
              </a:rPr>
              <a:t> </a:t>
            </a:r>
            <a:r>
              <a:rPr lang="en-US" altLang="en-US" dirty="0" err="1">
                <a:latin typeface="Times New Roman" pitchFamily="18" charset="0"/>
              </a:rPr>
              <a:t>utk</a:t>
            </a:r>
            <a:r>
              <a:rPr lang="en-US" altLang="en-US" dirty="0">
                <a:latin typeface="Times New Roman" pitchFamily="18" charset="0"/>
              </a:rPr>
              <a:t> </a:t>
            </a:r>
            <a:r>
              <a:rPr lang="en-US" altLang="en-US" dirty="0" err="1">
                <a:latin typeface="Times New Roman" pitchFamily="18" charset="0"/>
              </a:rPr>
              <a:t>menemukan</a:t>
            </a:r>
            <a:r>
              <a:rPr lang="en-US" altLang="en-US" dirty="0">
                <a:latin typeface="Times New Roman" pitchFamily="18" charset="0"/>
              </a:rPr>
              <a:t> </a:t>
            </a:r>
            <a:r>
              <a:rPr lang="en-US" altLang="en-US" dirty="0" err="1">
                <a:latin typeface="Times New Roman" pitchFamily="18" charset="0"/>
              </a:rPr>
              <a:t>tempat</a:t>
            </a:r>
            <a:r>
              <a:rPr lang="en-US" altLang="en-US" dirty="0">
                <a:latin typeface="Times New Roman" pitchFamily="18" charset="0"/>
              </a:rPr>
              <a:t> yang </a:t>
            </a:r>
            <a:r>
              <a:rPr lang="en-US" altLang="en-US" dirty="0" err="1">
                <a:latin typeface="Times New Roman" pitchFamily="18" charset="0"/>
              </a:rPr>
              <a:t>tepat</a:t>
            </a:r>
            <a:r>
              <a:rPr lang="en-US" altLang="en-US" dirty="0">
                <a:latin typeface="Times New Roman" pitchFamily="18" charset="0"/>
              </a:rPr>
              <a:t> </a:t>
            </a:r>
            <a:r>
              <a:rPr lang="en-US" altLang="en-US" dirty="0" err="1">
                <a:latin typeface="Times New Roman" pitchFamily="18" charset="0"/>
              </a:rPr>
              <a:t>utk</a:t>
            </a:r>
            <a:r>
              <a:rPr lang="en-US" altLang="en-US" dirty="0">
                <a:latin typeface="Times New Roman" pitchFamily="18" charset="0"/>
              </a:rPr>
              <a:t> </a:t>
            </a:r>
            <a:r>
              <a:rPr lang="en-US" altLang="en-US" dirty="0" err="1">
                <a:latin typeface="Times New Roman" pitchFamily="18" charset="0"/>
              </a:rPr>
              <a:t>sebuah</a:t>
            </a:r>
            <a:r>
              <a:rPr lang="en-US" altLang="en-US" dirty="0">
                <a:latin typeface="Times New Roman" pitchFamily="18" charset="0"/>
              </a:rPr>
              <a:t> record. </a:t>
            </a:r>
            <a:r>
              <a:rPr lang="en-US" altLang="en-US" dirty="0" err="1">
                <a:latin typeface="Times New Roman" pitchFamily="18" charset="0"/>
              </a:rPr>
              <a:t>Termasuk</a:t>
            </a:r>
            <a:r>
              <a:rPr lang="en-US" altLang="en-US" dirty="0">
                <a:latin typeface="Times New Roman" pitchFamily="18" charset="0"/>
              </a:rPr>
              <a:t> </a:t>
            </a:r>
            <a:r>
              <a:rPr lang="en-US" altLang="en-US" dirty="0" err="1">
                <a:latin typeface="Times New Roman" pitchFamily="18" charset="0"/>
              </a:rPr>
              <a:t>didalamnya</a:t>
            </a:r>
            <a:r>
              <a:rPr lang="en-US" altLang="en-US" dirty="0">
                <a:latin typeface="Times New Roman" pitchFamily="18" charset="0"/>
              </a:rPr>
              <a:t> </a:t>
            </a:r>
            <a:r>
              <a:rPr lang="en-US" altLang="en-US" dirty="0" err="1">
                <a:latin typeface="Times New Roman" pitchFamily="18" charset="0"/>
              </a:rPr>
              <a:t>adalah</a:t>
            </a:r>
            <a:r>
              <a:rPr lang="en-US" altLang="en-US" dirty="0">
                <a:latin typeface="Times New Roman" pitchFamily="18" charset="0"/>
              </a:rPr>
              <a:t> </a:t>
            </a:r>
            <a:r>
              <a:rPr lang="en-US" altLang="en-US" dirty="0" err="1">
                <a:latin typeface="Times New Roman" pitchFamily="18" charset="0"/>
              </a:rPr>
              <a:t>waktu</a:t>
            </a:r>
            <a:r>
              <a:rPr lang="en-US" altLang="en-US" dirty="0">
                <a:latin typeface="Times New Roman" pitchFamily="18" charset="0"/>
              </a:rPr>
              <a:t> </a:t>
            </a:r>
            <a:r>
              <a:rPr lang="en-US" altLang="en-US" dirty="0" err="1">
                <a:latin typeface="Times New Roman" pitchFamily="18" charset="0"/>
              </a:rPr>
              <a:t>utk</a:t>
            </a:r>
            <a:r>
              <a:rPr lang="en-US" altLang="en-US" dirty="0">
                <a:latin typeface="Times New Roman" pitchFamily="18" charset="0"/>
              </a:rPr>
              <a:t> </a:t>
            </a:r>
            <a:r>
              <a:rPr lang="en-US" altLang="en-US" dirty="0" err="1">
                <a:latin typeface="Times New Roman" pitchFamily="18" charset="0"/>
              </a:rPr>
              <a:t>mengubah</a:t>
            </a:r>
            <a:r>
              <a:rPr lang="en-US" altLang="en-US" dirty="0">
                <a:latin typeface="Times New Roman" pitchFamily="18" charset="0"/>
              </a:rPr>
              <a:t> </a:t>
            </a:r>
            <a:r>
              <a:rPr lang="en-US" altLang="en-US" dirty="0" err="1">
                <a:latin typeface="Times New Roman" pitchFamily="18" charset="0"/>
              </a:rPr>
              <a:t>struktur</a:t>
            </a:r>
            <a:r>
              <a:rPr lang="en-US" altLang="en-US" dirty="0">
                <a:latin typeface="Times New Roman" pitchFamily="18" charset="0"/>
              </a:rPr>
              <a:t> index.</a:t>
            </a:r>
          </a:p>
          <a:p>
            <a:pPr marL="171450" indent="-171450">
              <a:buFontTx/>
              <a:buChar char="-"/>
            </a:pPr>
            <a:r>
              <a:rPr lang="en-US" altLang="en-US" dirty="0">
                <a:latin typeface="Times New Roman" pitchFamily="18" charset="0"/>
              </a:rPr>
              <a:t>Deletion time : </a:t>
            </a:r>
            <a:r>
              <a:rPr lang="en-US" altLang="en-US" dirty="0" err="1">
                <a:latin typeface="Times New Roman" pitchFamily="18" charset="0"/>
              </a:rPr>
              <a:t>waktu</a:t>
            </a:r>
            <a:r>
              <a:rPr lang="en-US" altLang="en-US" dirty="0">
                <a:latin typeface="Times New Roman" pitchFamily="18" charset="0"/>
              </a:rPr>
              <a:t> yang </a:t>
            </a:r>
            <a:r>
              <a:rPr lang="en-US" altLang="en-US" dirty="0" err="1">
                <a:latin typeface="Times New Roman" pitchFamily="18" charset="0"/>
              </a:rPr>
              <a:t>diperlukan</a:t>
            </a:r>
            <a:r>
              <a:rPr lang="en-US" altLang="en-US" dirty="0">
                <a:latin typeface="Times New Roman" pitchFamily="18" charset="0"/>
              </a:rPr>
              <a:t> </a:t>
            </a:r>
            <a:r>
              <a:rPr lang="en-US" altLang="en-US" dirty="0" err="1">
                <a:latin typeface="Times New Roman" pitchFamily="18" charset="0"/>
              </a:rPr>
              <a:t>untuk</a:t>
            </a:r>
            <a:r>
              <a:rPr lang="en-US" altLang="en-US" dirty="0">
                <a:latin typeface="Times New Roman" pitchFamily="18" charset="0"/>
              </a:rPr>
              <a:t> </a:t>
            </a:r>
            <a:r>
              <a:rPr lang="en-US" altLang="en-US" dirty="0" err="1">
                <a:latin typeface="Times New Roman" pitchFamily="18" charset="0"/>
              </a:rPr>
              <a:t>menemukan</a:t>
            </a:r>
            <a:r>
              <a:rPr lang="en-US" altLang="en-US" dirty="0">
                <a:latin typeface="Times New Roman" pitchFamily="18" charset="0"/>
              </a:rPr>
              <a:t> data, </a:t>
            </a:r>
            <a:r>
              <a:rPr lang="en-US" altLang="en-US" dirty="0" err="1">
                <a:latin typeface="Times New Roman" pitchFamily="18" charset="0"/>
              </a:rPr>
              <a:t>kemudian</a:t>
            </a:r>
            <a:r>
              <a:rPr lang="en-US" altLang="en-US" dirty="0">
                <a:latin typeface="Times New Roman" pitchFamily="18" charset="0"/>
              </a:rPr>
              <a:t> </a:t>
            </a:r>
            <a:r>
              <a:rPr lang="en-US" altLang="en-US" dirty="0" err="1">
                <a:latin typeface="Times New Roman" pitchFamily="18" charset="0"/>
              </a:rPr>
              <a:t>menghapusnya</a:t>
            </a:r>
            <a:r>
              <a:rPr lang="en-US" altLang="en-US" dirty="0">
                <a:latin typeface="Times New Roman" pitchFamily="18" charset="0"/>
              </a:rPr>
              <a:t>, </a:t>
            </a:r>
            <a:r>
              <a:rPr lang="en-US" altLang="en-US" dirty="0" err="1">
                <a:latin typeface="Times New Roman" pitchFamily="18" charset="0"/>
              </a:rPr>
              <a:t>termasuk</a:t>
            </a:r>
            <a:r>
              <a:rPr lang="en-US" altLang="en-US" dirty="0">
                <a:latin typeface="Times New Roman" pitchFamily="18" charset="0"/>
              </a:rPr>
              <a:t> </a:t>
            </a:r>
            <a:r>
              <a:rPr lang="en-US" altLang="en-US" dirty="0" err="1">
                <a:latin typeface="Times New Roman" pitchFamily="18" charset="0"/>
              </a:rPr>
              <a:t>waktu</a:t>
            </a:r>
            <a:r>
              <a:rPr lang="en-US" altLang="en-US" dirty="0">
                <a:latin typeface="Times New Roman" pitchFamily="18" charset="0"/>
              </a:rPr>
              <a:t> </a:t>
            </a:r>
            <a:r>
              <a:rPr lang="en-US" altLang="en-US" dirty="0" err="1">
                <a:latin typeface="Times New Roman" pitchFamily="18" charset="0"/>
              </a:rPr>
              <a:t>utk</a:t>
            </a:r>
            <a:r>
              <a:rPr lang="en-US" altLang="en-US" dirty="0">
                <a:latin typeface="Times New Roman" pitchFamily="18" charset="0"/>
              </a:rPr>
              <a:t> </a:t>
            </a:r>
            <a:r>
              <a:rPr lang="en-US" altLang="en-US" dirty="0" err="1">
                <a:latin typeface="Times New Roman" pitchFamily="18" charset="0"/>
              </a:rPr>
              <a:t>mengupdate</a:t>
            </a:r>
            <a:r>
              <a:rPr lang="en-US" altLang="en-US" dirty="0">
                <a:latin typeface="Times New Roman" pitchFamily="18" charset="0"/>
              </a:rPr>
              <a:t> </a:t>
            </a:r>
            <a:r>
              <a:rPr lang="en-US" altLang="en-US" dirty="0" err="1">
                <a:latin typeface="Times New Roman" pitchFamily="18" charset="0"/>
              </a:rPr>
              <a:t>struktur</a:t>
            </a:r>
            <a:r>
              <a:rPr lang="en-US" altLang="en-US" dirty="0">
                <a:latin typeface="Times New Roman" pitchFamily="18" charset="0"/>
              </a:rPr>
              <a:t> index.</a:t>
            </a:r>
          </a:p>
          <a:p>
            <a:pPr marL="171450" indent="-171450">
              <a:buFontTx/>
              <a:buChar char="-"/>
            </a:pPr>
            <a:r>
              <a:rPr lang="en-US" altLang="en-US" dirty="0">
                <a:latin typeface="Times New Roman" pitchFamily="18" charset="0"/>
              </a:rPr>
              <a:t>Space overhead: </a:t>
            </a:r>
            <a:r>
              <a:rPr lang="en-US" altLang="en-US" dirty="0" err="1">
                <a:latin typeface="Times New Roman" pitchFamily="18" charset="0"/>
              </a:rPr>
              <a:t>ruang</a:t>
            </a:r>
            <a:r>
              <a:rPr lang="en-US" altLang="en-US" dirty="0">
                <a:latin typeface="Times New Roman" pitchFamily="18" charset="0"/>
              </a:rPr>
              <a:t> </a:t>
            </a:r>
            <a:r>
              <a:rPr lang="en-US" altLang="en-US" dirty="0" err="1">
                <a:latin typeface="Times New Roman" pitchFamily="18" charset="0"/>
              </a:rPr>
              <a:t>tambahan</a:t>
            </a:r>
            <a:r>
              <a:rPr lang="en-US" altLang="en-US" dirty="0">
                <a:latin typeface="Times New Roman" pitchFamily="18" charset="0"/>
              </a:rPr>
              <a:t> yang </a:t>
            </a:r>
            <a:r>
              <a:rPr lang="en-US" altLang="en-US" dirty="0" err="1">
                <a:latin typeface="Times New Roman" pitchFamily="18" charset="0"/>
              </a:rPr>
              <a:t>dibutuhkan</a:t>
            </a:r>
            <a:r>
              <a:rPr lang="en-US" altLang="en-US" dirty="0">
                <a:latin typeface="Times New Roman" pitchFamily="18" charset="0"/>
              </a:rPr>
              <a:t>. </a:t>
            </a:r>
            <a:r>
              <a:rPr lang="en-US" altLang="en-US" dirty="0" err="1">
                <a:latin typeface="Times New Roman" pitchFamily="18" charset="0"/>
              </a:rPr>
              <a:t>Tidak</a:t>
            </a:r>
            <a:r>
              <a:rPr lang="en-US" altLang="en-US" dirty="0">
                <a:latin typeface="Times New Roman" pitchFamily="18" charset="0"/>
              </a:rPr>
              <a:t> </a:t>
            </a:r>
            <a:r>
              <a:rPr lang="en-US" altLang="en-US" dirty="0" err="1">
                <a:latin typeface="Times New Roman" pitchFamily="18" charset="0"/>
              </a:rPr>
              <a:t>mengapa</a:t>
            </a:r>
            <a:r>
              <a:rPr lang="en-US" altLang="en-US" dirty="0">
                <a:latin typeface="Times New Roman" pitchFamily="18" charset="0"/>
              </a:rPr>
              <a:t> </a:t>
            </a:r>
            <a:r>
              <a:rPr lang="en-US" altLang="en-US" dirty="0" err="1">
                <a:latin typeface="Times New Roman" pitchFamily="18" charset="0"/>
              </a:rPr>
              <a:t>asalkan</a:t>
            </a:r>
            <a:r>
              <a:rPr lang="en-US" altLang="en-US" dirty="0">
                <a:latin typeface="Times New Roman" pitchFamily="18" charset="0"/>
              </a:rPr>
              <a:t> </a:t>
            </a:r>
            <a:r>
              <a:rPr lang="en-US" altLang="en-US" dirty="0" err="1">
                <a:latin typeface="Times New Roman" pitchFamily="18" charset="0"/>
              </a:rPr>
              <a:t>memberikan</a:t>
            </a:r>
            <a:r>
              <a:rPr lang="en-US" altLang="en-US" dirty="0">
                <a:latin typeface="Times New Roman" pitchFamily="18" charset="0"/>
              </a:rPr>
              <a:t> </a:t>
            </a:r>
            <a:r>
              <a:rPr lang="en-US" altLang="en-US" dirty="0" err="1">
                <a:latin typeface="Times New Roman" pitchFamily="18" charset="0"/>
              </a:rPr>
              <a:t>efek</a:t>
            </a:r>
            <a:r>
              <a:rPr lang="en-US" altLang="en-US" dirty="0">
                <a:latin typeface="Times New Roman" pitchFamily="18" charset="0"/>
              </a:rPr>
              <a:t> </a:t>
            </a:r>
            <a:r>
              <a:rPr lang="en-US" altLang="en-US" dirty="0" err="1">
                <a:latin typeface="Times New Roman" pitchFamily="18" charset="0"/>
              </a:rPr>
              <a:t>peningkatan</a:t>
            </a:r>
            <a:r>
              <a:rPr lang="en-US" altLang="en-US" dirty="0">
                <a:latin typeface="Times New Roman" pitchFamily="18" charset="0"/>
              </a:rPr>
              <a:t> </a:t>
            </a:r>
            <a:r>
              <a:rPr lang="en-US" altLang="en-US" dirty="0" err="1">
                <a:latin typeface="Times New Roman" pitchFamily="18" charset="0"/>
              </a:rPr>
              <a:t>kinerja</a:t>
            </a:r>
            <a:r>
              <a:rPr lang="en-US" altLang="en-US" dirty="0">
                <a:latin typeface="Times New Roman" pitchFamily="18" charset="0"/>
              </a:rPr>
              <a:t> </a:t>
            </a:r>
            <a:r>
              <a:rPr lang="en-US" altLang="en-US" dirty="0" err="1">
                <a:latin typeface="Times New Roman" pitchFamily="18" charset="0"/>
              </a:rPr>
              <a:t>yg</a:t>
            </a:r>
            <a:r>
              <a:rPr lang="en-US" altLang="en-US" dirty="0">
                <a:latin typeface="Times New Roman" pitchFamily="18" charset="0"/>
              </a:rPr>
              <a:t> </a:t>
            </a:r>
            <a:r>
              <a:rPr lang="en-US" altLang="en-US" dirty="0" err="1">
                <a:latin typeface="Times New Roman" pitchFamily="18" charset="0"/>
              </a:rPr>
              <a:t>baik</a:t>
            </a:r>
            <a:r>
              <a:rPr lang="en-US" altLang="en-US" dirty="0">
                <a:latin typeface="Times New Roman" pitchFamily="18" charset="0"/>
              </a:rPr>
              <a:t>.</a:t>
            </a:r>
          </a:p>
          <a:p>
            <a:pPr marL="171450" indent="-171450">
              <a:buFontTx/>
              <a:buChar char="-"/>
            </a:pPr>
            <a:endParaRPr lang="en-US" altLang="en-US" dirty="0">
              <a:latin typeface="Times New Roman" pitchFamily="18" charset="0"/>
            </a:endParaRPr>
          </a:p>
          <a:p>
            <a:pPr marL="171450" indent="-171450">
              <a:buFontTx/>
              <a:buChar char="-"/>
            </a:pPr>
            <a:r>
              <a:rPr lang="en-US" altLang="en-US" dirty="0">
                <a:latin typeface="Times New Roman" pitchFamily="18" charset="0"/>
              </a:rPr>
              <a:t>Space overhead : </a:t>
            </a:r>
            <a:r>
              <a:rPr lang="en-US" altLang="en-US" dirty="0" err="1">
                <a:latin typeface="Times New Roman" pitchFamily="18" charset="0"/>
              </a:rPr>
              <a:t>terjadi</a:t>
            </a:r>
            <a:r>
              <a:rPr lang="en-US" altLang="en-US" dirty="0">
                <a:latin typeface="Times New Roman" pitchFamily="18" charset="0"/>
              </a:rPr>
              <a:t> pada HASHING. </a:t>
            </a:r>
          </a:p>
          <a:p>
            <a:pPr marL="171450" indent="-171450">
              <a:buFontTx/>
              <a:buChar char="-"/>
            </a:pPr>
            <a:endParaRPr lang="en-US" altLang="en-US" dirty="0">
              <a:latin typeface="Times New Roman" pitchFamily="18" charset="0"/>
            </a:endParaRPr>
          </a:p>
        </p:txBody>
      </p:sp>
    </p:spTree>
    <p:extLst>
      <p:ext uri="{BB962C8B-B14F-4D97-AF65-F5344CB8AC3E}">
        <p14:creationId xmlns:p14="http://schemas.microsoft.com/office/powerpoint/2010/main" val="233920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Surface = </a:t>
            </a:r>
            <a:r>
              <a:rPr lang="en-US" dirty="0" err="1"/>
              <a:t>permukaan</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7</a:t>
            </a:fld>
            <a:endParaRPr lang="en-US" dirty="0"/>
          </a:p>
        </p:txBody>
      </p:sp>
    </p:spTree>
    <p:extLst>
      <p:ext uri="{BB962C8B-B14F-4D97-AF65-F5344CB8AC3E}">
        <p14:creationId xmlns:p14="http://schemas.microsoft.com/office/powerpoint/2010/main" val="2171200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820A1D6-0BA4-42BE-95F3-A1CF3D3296DD}" type="slidenum">
              <a:rPr lang="en-US" altLang="en-US"/>
              <a:pPr/>
              <a:t>49</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13260" y="4343713"/>
            <a:ext cx="5031482" cy="4113862"/>
          </a:xfrm>
          <a:noFill/>
          <a:ln/>
        </p:spPr>
        <p:txBody>
          <a:bodyPr/>
          <a:lstStyle/>
          <a:p>
            <a:pPr marL="171450" indent="-171450">
              <a:buFontTx/>
              <a:buChar char="-"/>
            </a:pPr>
            <a:r>
              <a:rPr lang="en-US" altLang="en-US" dirty="0">
                <a:latin typeface="Times New Roman" pitchFamily="18" charset="0"/>
              </a:rPr>
              <a:t>Ordered index = </a:t>
            </a:r>
            <a:r>
              <a:rPr lang="en-ID" dirty="0" err="1">
                <a:effectLst/>
              </a:rPr>
              <a:t>entri</a:t>
            </a:r>
            <a:r>
              <a:rPr lang="en-ID" dirty="0">
                <a:effectLst/>
              </a:rPr>
              <a:t> </a:t>
            </a:r>
            <a:r>
              <a:rPr lang="en-ID" dirty="0" err="1">
                <a:effectLst/>
              </a:rPr>
              <a:t>indeks</a:t>
            </a:r>
            <a:r>
              <a:rPr lang="en-ID" dirty="0">
                <a:effectLst/>
              </a:rPr>
              <a:t> yang </a:t>
            </a:r>
            <a:r>
              <a:rPr lang="en-ID" dirty="0" err="1">
                <a:effectLst/>
              </a:rPr>
              <a:t>tersimpan</a:t>
            </a:r>
            <a:r>
              <a:rPr lang="en-ID" dirty="0">
                <a:effectLst/>
              </a:rPr>
              <a:t> </a:t>
            </a:r>
            <a:r>
              <a:rPr lang="en-ID" dirty="0" err="1">
                <a:effectLst/>
              </a:rPr>
              <a:t>diurutkan</a:t>
            </a:r>
            <a:r>
              <a:rPr lang="en-ID" dirty="0">
                <a:effectLst/>
              </a:rPr>
              <a:t> pada </a:t>
            </a:r>
            <a:r>
              <a:rPr lang="en-ID" dirty="0" err="1">
                <a:effectLst/>
              </a:rPr>
              <a:t>nilai</a:t>
            </a:r>
            <a:r>
              <a:rPr lang="en-ID" dirty="0">
                <a:effectLst/>
              </a:rPr>
              <a:t> </a:t>
            </a:r>
            <a:r>
              <a:rPr lang="en-ID" dirty="0" err="1">
                <a:effectLst/>
              </a:rPr>
              <a:t>kunci</a:t>
            </a:r>
            <a:r>
              <a:rPr lang="en-ID" dirty="0">
                <a:effectLst/>
              </a:rPr>
              <a:t> </a:t>
            </a:r>
            <a:r>
              <a:rPr lang="en-ID" dirty="0" err="1">
                <a:effectLst/>
              </a:rPr>
              <a:t>pencarian</a:t>
            </a:r>
            <a:endParaRPr lang="en-ID" dirty="0">
              <a:effectLst/>
            </a:endParaRPr>
          </a:p>
          <a:p>
            <a:pPr marL="171450" indent="-171450">
              <a:buFontTx/>
              <a:buChar char="-"/>
            </a:pPr>
            <a:r>
              <a:rPr lang="en-US" altLang="en-US" dirty="0">
                <a:latin typeface="Times New Roman" pitchFamily="18" charset="0"/>
              </a:rPr>
              <a:t>Primary index = search key pada primary key</a:t>
            </a:r>
          </a:p>
          <a:p>
            <a:pPr marL="171450" indent="-171450">
              <a:buFontTx/>
              <a:buChar char="-"/>
            </a:pPr>
            <a:r>
              <a:rPr lang="en-US" altLang="en-US" dirty="0">
                <a:latin typeface="Times New Roman" pitchFamily="18" charset="0"/>
              </a:rPr>
              <a:t>Secondary index = </a:t>
            </a:r>
            <a:r>
              <a:rPr lang="en-US" altLang="en-US" dirty="0" err="1">
                <a:latin typeface="Times New Roman" pitchFamily="18" charset="0"/>
              </a:rPr>
              <a:t>tidak</a:t>
            </a:r>
            <a:r>
              <a:rPr lang="en-US" altLang="en-US" dirty="0">
                <a:latin typeface="Times New Roman" pitchFamily="18" charset="0"/>
              </a:rPr>
              <a:t> sequential, </a:t>
            </a:r>
            <a:r>
              <a:rPr lang="en-US" altLang="en-US" dirty="0" err="1">
                <a:latin typeface="Times New Roman" pitchFamily="18" charset="0"/>
              </a:rPr>
              <a:t>lihat</a:t>
            </a:r>
            <a:r>
              <a:rPr lang="en-US" altLang="en-US" dirty="0">
                <a:latin typeface="Times New Roman" pitchFamily="18" charset="0"/>
              </a:rPr>
              <a:t> slide </a:t>
            </a:r>
            <a:r>
              <a:rPr lang="en-US" altLang="en-US" dirty="0" err="1">
                <a:latin typeface="Times New Roman" pitchFamily="18" charset="0"/>
              </a:rPr>
              <a:t>selanjutnya</a:t>
            </a:r>
            <a:r>
              <a:rPr lang="en-US" altLang="en-US" dirty="0">
                <a:latin typeface="Times New Roman" pitchFamily="18" charset="0"/>
              </a:rPr>
              <a:t>. </a:t>
            </a:r>
            <a:r>
              <a:rPr lang="en-US" altLang="en-US" dirty="0" err="1">
                <a:latin typeface="Times New Roman" pitchFamily="18" charset="0"/>
              </a:rPr>
              <a:t>Tidak</a:t>
            </a:r>
            <a:r>
              <a:rPr lang="en-US" altLang="en-US" dirty="0">
                <a:latin typeface="Times New Roman" pitchFamily="18" charset="0"/>
              </a:rPr>
              <a:t> </a:t>
            </a:r>
            <a:r>
              <a:rPr lang="en-US" altLang="en-US" dirty="0" err="1">
                <a:latin typeface="Times New Roman" pitchFamily="18" charset="0"/>
              </a:rPr>
              <a:t>mengacu</a:t>
            </a:r>
            <a:r>
              <a:rPr lang="en-US" altLang="en-US" dirty="0">
                <a:latin typeface="Times New Roman" pitchFamily="18" charset="0"/>
              </a:rPr>
              <a:t> pada </a:t>
            </a:r>
            <a:r>
              <a:rPr lang="en-US" altLang="en-US" dirty="0" err="1">
                <a:latin typeface="Times New Roman" pitchFamily="18" charset="0"/>
              </a:rPr>
              <a:t>kunci</a:t>
            </a:r>
            <a:r>
              <a:rPr lang="en-US" altLang="en-US" dirty="0">
                <a:latin typeface="Times New Roman" pitchFamily="18" charset="0"/>
              </a:rPr>
              <a:t> </a:t>
            </a:r>
            <a:r>
              <a:rPr lang="en-US" altLang="en-US" dirty="0" err="1">
                <a:latin typeface="Times New Roman" pitchFamily="18" charset="0"/>
              </a:rPr>
              <a:t>pencarian</a:t>
            </a:r>
            <a:r>
              <a:rPr lang="en-US" altLang="en-US" dirty="0">
                <a:latin typeface="Times New Roman" pitchFamily="18" charset="0"/>
              </a:rPr>
              <a:t> UTAMA.</a:t>
            </a:r>
          </a:p>
        </p:txBody>
      </p:sp>
    </p:spTree>
    <p:extLst>
      <p:ext uri="{BB962C8B-B14F-4D97-AF65-F5344CB8AC3E}">
        <p14:creationId xmlns:p14="http://schemas.microsoft.com/office/powerpoint/2010/main" val="3063728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B1F63AE-5AF0-4705-AB5F-E73C6F359B32}" type="slidenum">
              <a:rPr lang="en-US" altLang="en-US"/>
              <a:pPr/>
              <a:t>50</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13260" y="4343713"/>
            <a:ext cx="5031482" cy="4113862"/>
          </a:xfrm>
          <a:noFill/>
          <a:ln/>
        </p:spPr>
        <p:txBody>
          <a:bodyPr/>
          <a:lstStyle/>
          <a:p>
            <a:pPr marL="171450" indent="-171450">
              <a:buFontTx/>
              <a:buChar char="-"/>
            </a:pPr>
            <a:r>
              <a:rPr lang="en-US" altLang="en-US">
                <a:latin typeface="Times New Roman" pitchFamily="18" charset="0"/>
              </a:rPr>
              <a:t>Terdiri dari search key dan pointer yang mengarah ke record tertentu</a:t>
            </a:r>
          </a:p>
          <a:p>
            <a:pPr marL="171450" indent="-171450">
              <a:buFontTx/>
              <a:buChar char="-"/>
            </a:pPr>
            <a:endParaRPr lang="en-US" altLang="en-US">
              <a:latin typeface="Times New Roman" pitchFamily="18" charset="0"/>
            </a:endParaRPr>
          </a:p>
        </p:txBody>
      </p:sp>
    </p:spTree>
    <p:extLst>
      <p:ext uri="{BB962C8B-B14F-4D97-AF65-F5344CB8AC3E}">
        <p14:creationId xmlns:p14="http://schemas.microsoft.com/office/powerpoint/2010/main" val="26121657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586668F-8389-4594-B2CA-287C373FA50E}" type="slidenum">
              <a:rPr lang="en-US" altLang="en-US"/>
              <a:pPr/>
              <a:t>51</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3260" y="4343713"/>
            <a:ext cx="5031482" cy="4113862"/>
          </a:xfrm>
          <a:noFill/>
          <a:ln/>
        </p:spPr>
        <p:txBody>
          <a:bodyPr/>
          <a:lstStyle/>
          <a:p>
            <a:pPr marL="171450" indent="-171450">
              <a:buFontTx/>
              <a:buChar char="-"/>
            </a:pPr>
            <a:r>
              <a:rPr lang="en-US" altLang="en-US">
                <a:latin typeface="Times New Roman" pitchFamily="18" charset="0"/>
              </a:rPr>
              <a:t>Sepertinya sama dengan SPARSE index, tetapi kalo dilihat lebih detail, maka ini bukan clustering. Search key menunjukan kepada DEPARTMEN NAME</a:t>
            </a:r>
          </a:p>
          <a:p>
            <a:pPr marL="171450" indent="-171450">
              <a:buFontTx/>
              <a:buChar char="-"/>
            </a:pPr>
            <a:endParaRPr lang="en-US" altLang="en-US">
              <a:latin typeface="Times New Roman" pitchFamily="18" charset="0"/>
            </a:endParaRPr>
          </a:p>
        </p:txBody>
      </p:sp>
    </p:spTree>
    <p:extLst>
      <p:ext uri="{BB962C8B-B14F-4D97-AF65-F5344CB8AC3E}">
        <p14:creationId xmlns:p14="http://schemas.microsoft.com/office/powerpoint/2010/main" val="2427678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A9B0E2C-7503-4DCA-8169-1F240F6A7171}" type="slidenum">
              <a:rPr lang="en-US" altLang="en-US"/>
              <a:pPr/>
              <a:t>52</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13260" y="4343713"/>
            <a:ext cx="5031482" cy="4113862"/>
          </a:xfrm>
          <a:noFill/>
          <a:ln/>
        </p:spPr>
        <p:txBody>
          <a:bodyPr/>
          <a:lstStyle/>
          <a:p>
            <a:pPr marL="171450" indent="-171450">
              <a:buFontTx/>
              <a:buChar char="-"/>
            </a:pPr>
            <a:r>
              <a:rPr lang="en-US" altLang="en-US">
                <a:latin typeface="Times New Roman" pitchFamily="18" charset="0"/>
              </a:rPr>
              <a:t>Kluster, pointer menunjuk kepada HEAD of KELOMPOK record</a:t>
            </a:r>
          </a:p>
          <a:p>
            <a:pPr marL="171450" indent="-171450">
              <a:buFontTx/>
              <a:buChar char="-"/>
            </a:pPr>
            <a:endParaRPr lang="en-US" altLang="en-US">
              <a:latin typeface="Times New Roman" pitchFamily="18" charset="0"/>
            </a:endParaRPr>
          </a:p>
        </p:txBody>
      </p:sp>
    </p:spTree>
    <p:extLst>
      <p:ext uri="{BB962C8B-B14F-4D97-AF65-F5344CB8AC3E}">
        <p14:creationId xmlns:p14="http://schemas.microsoft.com/office/powerpoint/2010/main" val="2469465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C42A1FC-2CBE-43C4-95B3-C01F7F90B64E}" type="slidenum">
              <a:rPr lang="en-US" altLang="en-US"/>
              <a:pPr/>
              <a:t>53</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3260" y="4343713"/>
            <a:ext cx="5031482" cy="4113862"/>
          </a:xfrm>
          <a:noFill/>
          <a:ln/>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en-US" dirty="0">
                <a:ea typeface="ＭＳ Ｐゴシック" pitchFamily="34" charset="-128"/>
              </a:rPr>
              <a:t>Less space and less maintenance overhead for </a:t>
            </a:r>
            <a:r>
              <a:rPr lang="en-US" altLang="en-US" b="1" dirty="0">
                <a:ea typeface="ＭＳ Ｐゴシック" pitchFamily="34" charset="-128"/>
              </a:rPr>
              <a:t>insertions and deletions</a:t>
            </a:r>
            <a:r>
              <a:rPr lang="en-US" altLang="en-US" dirty="0">
                <a:ea typeface="ＭＳ Ｐゴシック" pitchFamily="34" charset="-128"/>
              </a:rPr>
              <a:t>.</a:t>
            </a:r>
            <a:r>
              <a:rPr lang="en-US" altLang="en-US" dirty="0">
                <a:latin typeface="Times New Roman" pitchFamily="18" charset="0"/>
                <a:ea typeface="ＭＳ Ｐゴシック" pitchFamily="34" charset="-128"/>
              </a:rPr>
              <a:t> = </a:t>
            </a:r>
            <a:r>
              <a:rPr lang="en-US" altLang="en-US" err="1">
                <a:latin typeface="Times New Roman" pitchFamily="18" charset="0"/>
                <a:ea typeface="ＭＳ Ｐゴシック" pitchFamily="34" charset="-128"/>
              </a:rPr>
              <a:t>Kalo</a:t>
            </a:r>
            <a:r>
              <a:rPr lang="en-US" altLang="en-US">
                <a:latin typeface="Times New Roman" pitchFamily="18" charset="0"/>
                <a:ea typeface="ＭＳ Ｐゴシック" pitchFamily="34" charset="-128"/>
              </a:rPr>
              <a:t> sparse ini </a:t>
            </a:r>
            <a:r>
              <a:rPr lang="en-US" altLang="en-US" dirty="0" err="1">
                <a:latin typeface="Times New Roman" pitchFamily="18" charset="0"/>
                <a:ea typeface="ＭＳ Ｐゴシック" pitchFamily="34" charset="-128"/>
              </a:rPr>
              <a:t>dia</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harus</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ngecek</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batas</a:t>
            </a:r>
            <a:r>
              <a:rPr lang="en-US" altLang="en-US" dirty="0">
                <a:latin typeface="Times New Roman" pitchFamily="18" charset="0"/>
                <a:ea typeface="ＭＳ Ｐゴシック" pitchFamily="34" charset="-128"/>
              </a:rPr>
              <a:t> record </a:t>
            </a:r>
            <a:r>
              <a:rPr lang="en-US" altLang="en-US" dirty="0" err="1">
                <a:latin typeface="Times New Roman" pitchFamily="18" charset="0"/>
                <a:ea typeface="ＭＳ Ｐゴシック" pitchFamily="34" charset="-128"/>
              </a:rPr>
              <a:t>anggota</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tiap</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kategori</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tuh</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dimana</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jangan</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sampe</a:t>
            </a:r>
            <a:r>
              <a:rPr lang="en-US" altLang="en-US" dirty="0">
                <a:latin typeface="Times New Roman" pitchFamily="18" charset="0"/>
                <a:ea typeface="ＭＳ Ｐゴシック" pitchFamily="34" charset="-128"/>
              </a:rPr>
              <a:t> </a:t>
            </a:r>
            <a:r>
              <a:rPr lang="en-US" altLang="en-US" dirty="0" err="1">
                <a:latin typeface="Times New Roman" pitchFamily="18" charset="0"/>
                <a:ea typeface="ＭＳ Ｐゴシック" pitchFamily="34" charset="-128"/>
              </a:rPr>
              <a:t>keliwat</a:t>
            </a:r>
            <a:endParaRPr lang="en-US" altLang="en-US" dirty="0">
              <a:latin typeface="Times New Roman" pitchFamily="18" charset="0"/>
              <a:ea typeface="ＭＳ Ｐゴシック" pitchFamily="34" charset="-128"/>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en-US" dirty="0">
              <a:ea typeface="ＭＳ Ｐゴシック" pitchFamily="34" charset="-128"/>
            </a:endParaRPr>
          </a:p>
        </p:txBody>
      </p:sp>
    </p:spTree>
    <p:extLst>
      <p:ext uri="{BB962C8B-B14F-4D97-AF65-F5344CB8AC3E}">
        <p14:creationId xmlns:p14="http://schemas.microsoft.com/office/powerpoint/2010/main" val="1955446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6408" y="8687425"/>
            <a:ext cx="2971593" cy="456575"/>
          </a:xfrm>
          <a:prstGeom prst="rect">
            <a:avLst/>
          </a:prstGeom>
          <a:noFill/>
          <a:ln w="9525">
            <a:noFill/>
            <a:miter lim="800000"/>
            <a:headEnd/>
            <a:tailEnd/>
          </a:ln>
        </p:spPr>
        <p:txBody>
          <a:bodyPr wrap="none" lIns="91431" tIns="45716" rIns="91431" bIns="45716" anchor="b"/>
          <a:lstStyle/>
          <a:p>
            <a:pPr algn="r" defTabSz="914274"/>
            <a:fld id="{A886FEBB-B5D4-4C19-9915-6AD29E2E2451}" type="slidenum">
              <a:rPr lang="en-US" altLang="en-US" sz="1200"/>
              <a:pPr algn="r" defTabSz="914274"/>
              <a:t>54</a:t>
            </a:fld>
            <a:endParaRPr lang="en-US" altLang="en-US" sz="1200"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3260" y="4343713"/>
            <a:ext cx="5031482" cy="4113862"/>
          </a:xfrm>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19391650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6408" y="8687425"/>
            <a:ext cx="2971593" cy="456575"/>
          </a:xfrm>
          <a:prstGeom prst="rect">
            <a:avLst/>
          </a:prstGeom>
          <a:noFill/>
          <a:ln w="9525">
            <a:noFill/>
            <a:miter lim="800000"/>
            <a:headEnd/>
            <a:tailEnd/>
          </a:ln>
        </p:spPr>
        <p:txBody>
          <a:bodyPr wrap="none" lIns="91431" tIns="45716" rIns="91431" bIns="45716" anchor="b"/>
          <a:lstStyle/>
          <a:p>
            <a:pPr algn="r" defTabSz="914274"/>
            <a:fld id="{6B03F94F-8FA4-49EE-BFCF-46645325089F}" type="slidenum">
              <a:rPr lang="en-US" altLang="en-US" sz="1200"/>
              <a:pPr algn="r" defTabSz="914274"/>
              <a:t>55</a:t>
            </a:fld>
            <a:endParaRPr lang="en-US" altLang="en-US" sz="1200"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3260" y="4343713"/>
            <a:ext cx="5031482" cy="4113862"/>
          </a:xfrm>
          <a:noFill/>
          <a:ln/>
        </p:spPr>
        <p:txBody>
          <a:bodyPr/>
          <a:lstStyle/>
          <a:p>
            <a:pPr marL="171450" indent="-171450">
              <a:buFontTx/>
              <a:buChar char="-"/>
            </a:pPr>
            <a:r>
              <a:rPr lang="en-US" altLang="en-US" sz="1200"/>
              <a:t>Imposes = menyebabkan</a:t>
            </a:r>
          </a:p>
          <a:p>
            <a:pPr marL="171450" indent="-171450">
              <a:buFontTx/>
              <a:buChar char="-"/>
            </a:pPr>
            <a:endParaRPr lang="en-US" altLang="en-US" dirty="0">
              <a:latin typeface="Times New Roman" pitchFamily="18" charset="0"/>
            </a:endParaRPr>
          </a:p>
        </p:txBody>
      </p:sp>
    </p:spTree>
    <p:extLst>
      <p:ext uri="{BB962C8B-B14F-4D97-AF65-F5344CB8AC3E}">
        <p14:creationId xmlns:p14="http://schemas.microsoft.com/office/powerpoint/2010/main" val="39066695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B817EEA4-3287-4C14-B5FF-C99A436C2DFE}" type="slidenum">
              <a:rPr lang="en-US" altLang="en-US"/>
              <a:pPr/>
              <a:t>56</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3260" y="4343713"/>
            <a:ext cx="5031482" cy="4113862"/>
          </a:xfrm>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2739573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657D624-278F-453B-BF15-00117155D82A}" type="slidenum">
              <a:rPr lang="en-US" altLang="en-US"/>
              <a:pPr/>
              <a:t>57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13260" y="4343713"/>
            <a:ext cx="5031482" cy="4113862"/>
          </a:xfrm>
          <a:noFill/>
          <a:ln/>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3069912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F7A48B8-867E-4D28-8A49-A6366DDB06A3}" type="slidenum">
              <a:rPr lang="en-US" altLang="en-US"/>
              <a:pPr/>
              <a:t>58</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3260" y="4343713"/>
            <a:ext cx="5031482" cy="4113862"/>
          </a:xfrm>
          <a:noFill/>
          <a:ln/>
        </p:spPr>
        <p:txBody>
          <a:bodyPr/>
          <a:lstStyle/>
          <a:p>
            <a:endParaRPr lang="en-US" altLang="en-US" dirty="0">
              <a:latin typeface="Times New Roman" pitchFamily="18" charset="0"/>
            </a:endParaRPr>
          </a:p>
        </p:txBody>
      </p:sp>
    </p:spTree>
    <p:extLst>
      <p:ext uri="{BB962C8B-B14F-4D97-AF65-F5344CB8AC3E}">
        <p14:creationId xmlns:p14="http://schemas.microsoft.com/office/powerpoint/2010/main" val="49062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ea typeface="ＭＳ Ｐゴシック" pitchFamily="34" charset="-128"/>
              </a:rPr>
              <a:t>Spindle = </a:t>
            </a:r>
            <a:r>
              <a:rPr lang="en-US" sz="1200" dirty="0" err="1">
                <a:ea typeface="ＭＳ Ｐゴシック" pitchFamily="34" charset="-128"/>
              </a:rPr>
              <a:t>poros</a:t>
            </a:r>
            <a:r>
              <a:rPr lang="en-US" sz="1200" dirty="0">
                <a:ea typeface="ＭＳ Ｐゴシック" pitchFamily="34" charset="-128"/>
              </a:rPr>
              <a:t> (</a:t>
            </a:r>
            <a:r>
              <a:rPr lang="en-US" sz="1200" dirty="0" err="1">
                <a:ea typeface="ＭＳ Ｐゴシック" pitchFamily="34" charset="-128"/>
              </a:rPr>
              <a:t>tengah</a:t>
            </a:r>
            <a:r>
              <a:rPr lang="en-US" sz="1200" dirty="0">
                <a:ea typeface="ＭＳ Ｐゴシック" pitchFamily="34" charset="-128"/>
              </a:rPr>
              <a:t>) </a:t>
            </a:r>
            <a:r>
              <a:rPr lang="en-US" sz="1200" dirty="0" err="1">
                <a:ea typeface="ＭＳ Ｐゴシック" pitchFamily="34" charset="-128"/>
              </a:rPr>
              <a:t>hdd</a:t>
            </a:r>
            <a:r>
              <a:rPr lang="en-US" sz="1200" dirty="0">
                <a:ea typeface="ＭＳ Ｐゴシック" pitchFamily="34" charset="-128"/>
              </a:rPr>
              <a:t>, </a:t>
            </a:r>
            <a:r>
              <a:rPr lang="en-US" sz="1200" dirty="0" err="1">
                <a:ea typeface="ＭＳ Ｐゴシック" pitchFamily="34" charset="-128"/>
              </a:rPr>
              <a:t>tempat</a:t>
            </a:r>
            <a:r>
              <a:rPr lang="en-US" sz="1200" dirty="0">
                <a:ea typeface="ＭＳ Ｐゴシック" pitchFamily="34" charset="-128"/>
              </a:rPr>
              <a:t> </a:t>
            </a:r>
            <a:r>
              <a:rPr lang="en-US" sz="1200" dirty="0" err="1">
                <a:ea typeface="ＭＳ Ｐゴシック" pitchFamily="34" charset="-128"/>
              </a:rPr>
              <a:t>piring</a:t>
            </a:r>
            <a:r>
              <a:rPr lang="en-US" sz="1200" dirty="0">
                <a:ea typeface="ＭＳ Ｐゴシック" pitchFamily="34" charset="-128"/>
              </a:rPr>
              <a:t> bias muter</a:t>
            </a:r>
          </a:p>
          <a:p>
            <a:pPr marL="171450" indent="-171450">
              <a:buFontTx/>
              <a:buChar char="-"/>
            </a:pPr>
            <a:r>
              <a:rPr lang="en-US" sz="1200" dirty="0" err="1">
                <a:ea typeface="ＭＳ Ｐゴシック" pitchFamily="34" charset="-128"/>
              </a:rPr>
              <a:t>Untuk</a:t>
            </a:r>
            <a:r>
              <a:rPr lang="en-US" sz="1200" dirty="0">
                <a:ea typeface="ＭＳ Ｐゴシック" pitchFamily="34" charset="-128"/>
              </a:rPr>
              <a:t> </a:t>
            </a:r>
            <a:r>
              <a:rPr lang="en-US" sz="1200" dirty="0" err="1">
                <a:ea typeface="ＭＳ Ｐゴシック" pitchFamily="34" charset="-128"/>
              </a:rPr>
              <a:t>baca</a:t>
            </a:r>
            <a:r>
              <a:rPr lang="en-US" sz="1200" dirty="0">
                <a:ea typeface="ＭＳ Ｐゴシック" pitchFamily="34" charset="-128"/>
              </a:rPr>
              <a:t> </a:t>
            </a:r>
            <a:r>
              <a:rPr lang="en-US" sz="1200" dirty="0" err="1">
                <a:ea typeface="ＭＳ Ｐゴシック" pitchFamily="34" charset="-128"/>
              </a:rPr>
              <a:t>tulis</a:t>
            </a:r>
            <a:r>
              <a:rPr lang="en-US" sz="1200" dirty="0">
                <a:ea typeface="ＭＳ Ｐゴシック" pitchFamily="34" charset="-128"/>
              </a:rPr>
              <a:t> </a:t>
            </a:r>
            <a:r>
              <a:rPr lang="en-US" sz="1200" dirty="0" err="1">
                <a:ea typeface="ＭＳ Ｐゴシック" pitchFamily="34" charset="-128"/>
              </a:rPr>
              <a:t>dia</a:t>
            </a:r>
            <a:r>
              <a:rPr lang="en-US" sz="1200" dirty="0">
                <a:ea typeface="ＭＳ Ｐゴシック" pitchFamily="34" charset="-128"/>
              </a:rPr>
              <a:t> </a:t>
            </a:r>
            <a:r>
              <a:rPr lang="en-US" sz="1200" dirty="0" err="1">
                <a:ea typeface="ＭＳ Ｐゴシック" pitchFamily="34" charset="-128"/>
              </a:rPr>
              <a:t>akan</a:t>
            </a:r>
            <a:r>
              <a:rPr lang="en-US" sz="1200" dirty="0">
                <a:ea typeface="ＭＳ Ｐゴシック" pitchFamily="34" charset="-128"/>
              </a:rPr>
              <a:t> </a:t>
            </a:r>
            <a:r>
              <a:rPr lang="en-US" sz="1200" dirty="0" err="1">
                <a:ea typeface="ＭＳ Ｐゴシック" pitchFamily="34" charset="-128"/>
              </a:rPr>
              <a:t>berputar</a:t>
            </a:r>
            <a:r>
              <a:rPr lang="en-US" sz="1200" dirty="0">
                <a:ea typeface="ＭＳ Ｐゴシック" pitchFamily="34" charset="-128"/>
              </a:rPr>
              <a:t> </a:t>
            </a:r>
            <a:r>
              <a:rPr lang="en-US" sz="1200" dirty="0" err="1">
                <a:ea typeface="ＭＳ Ｐゴシック" pitchFamily="34" charset="-128"/>
              </a:rPr>
              <a:t>terus</a:t>
            </a:r>
            <a:r>
              <a:rPr lang="en-US" sz="1200" dirty="0">
                <a:ea typeface="ＭＳ Ｐゴシック" pitchFamily="34" charset="-128"/>
              </a:rPr>
              <a:t> pada track </a:t>
            </a:r>
            <a:r>
              <a:rPr lang="en-US" sz="1200" dirty="0" err="1">
                <a:ea typeface="ＭＳ Ｐゴシック" pitchFamily="34" charset="-128"/>
              </a:rPr>
              <a:t>yg</a:t>
            </a:r>
            <a:r>
              <a:rPr lang="en-US" sz="1200" dirty="0">
                <a:ea typeface="ＭＳ Ｐゴシック" pitchFamily="34" charset="-128"/>
              </a:rPr>
              <a:t> </a:t>
            </a:r>
            <a:r>
              <a:rPr lang="en-US" sz="1200" dirty="0" err="1">
                <a:ea typeface="ＭＳ Ｐゴシック" pitchFamily="34" charset="-128"/>
              </a:rPr>
              <a:t>sesuai</a:t>
            </a:r>
            <a:endParaRPr lang="en-US" sz="1200" dirty="0">
              <a:ea typeface="ＭＳ Ｐゴシック" pitchFamily="34" charset="-128"/>
            </a:endParaRPr>
          </a:p>
          <a:p>
            <a:pPr marL="171450" indent="-171450">
              <a:buFontTx/>
              <a:buChar char="-"/>
            </a:pPr>
            <a:r>
              <a:rPr lang="en-US" sz="1200" dirty="0">
                <a:ea typeface="ＭＳ Ｐゴシック" pitchFamily="34" charset="-128"/>
              </a:rPr>
              <a:t>File Allocation </a:t>
            </a:r>
            <a:r>
              <a:rPr lang="en-US" sz="1200" dirty="0" err="1">
                <a:ea typeface="ＭＳ Ｐゴシック" pitchFamily="34" charset="-128"/>
              </a:rPr>
              <a:t>tabel</a:t>
            </a:r>
            <a:r>
              <a:rPr lang="en-US" sz="1200" dirty="0">
                <a:ea typeface="ＭＳ Ｐゴシック" pitchFamily="34" charset="-128"/>
              </a:rPr>
              <a:t>, </a:t>
            </a:r>
            <a:r>
              <a:rPr lang="en-US" sz="1200" dirty="0" err="1">
                <a:ea typeface="ＭＳ Ｐゴシック" pitchFamily="34" charset="-128"/>
              </a:rPr>
              <a:t>menyimpan</a:t>
            </a:r>
            <a:r>
              <a:rPr lang="en-US" sz="1200" dirty="0">
                <a:ea typeface="ＭＳ Ｐゴシック" pitchFamily="34" charset="-128"/>
              </a:rPr>
              <a:t> </a:t>
            </a:r>
            <a:r>
              <a:rPr lang="en-US" sz="1200" dirty="0" err="1">
                <a:ea typeface="ＭＳ Ｐゴシック" pitchFamily="34" charset="-128"/>
              </a:rPr>
              <a:t>lokasi</a:t>
            </a:r>
            <a:r>
              <a:rPr lang="en-US" sz="1200" dirty="0">
                <a:ea typeface="ＭＳ Ｐゴシック" pitchFamily="34" charset="-128"/>
              </a:rPr>
              <a:t> </a:t>
            </a:r>
            <a:r>
              <a:rPr lang="en-US" sz="1200" dirty="0" err="1">
                <a:ea typeface="ＭＳ Ｐゴシック" pitchFamily="34" charset="-128"/>
              </a:rPr>
              <a:t>sebuah</a:t>
            </a:r>
            <a:r>
              <a:rPr lang="en-US" sz="1200" dirty="0">
                <a:ea typeface="ＭＳ Ｐゴシック" pitchFamily="34" charset="-128"/>
              </a:rPr>
              <a:t> file </a:t>
            </a:r>
            <a:r>
              <a:rPr lang="en-US" sz="1200" dirty="0" err="1">
                <a:ea typeface="ＭＳ Ｐゴシック" pitchFamily="34" charset="-128"/>
              </a:rPr>
              <a:t>itu</a:t>
            </a:r>
            <a:r>
              <a:rPr lang="en-US" sz="1200" dirty="0">
                <a:ea typeface="ＭＳ Ｐゴシック" pitchFamily="34" charset="-128"/>
              </a:rPr>
              <a:t> </a:t>
            </a:r>
            <a:r>
              <a:rPr lang="en-US" sz="1200" dirty="0" err="1">
                <a:ea typeface="ＭＳ Ｐゴシック" pitchFamily="34" charset="-128"/>
              </a:rPr>
              <a:t>dimana</a:t>
            </a:r>
            <a:endParaRPr lang="en-US" sz="1200" dirty="0">
              <a:ea typeface="ＭＳ Ｐゴシック" pitchFamily="34" charset="-128"/>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7DD844A-F38E-43FA-B1A3-26213BC994D4}" type="slidenum">
              <a:rPr lang="en-US" smtClean="0"/>
              <a:pPr/>
              <a:t>8</a:t>
            </a:fld>
            <a:endParaRPr lang="en-US" dirty="0"/>
          </a:p>
        </p:txBody>
      </p:sp>
    </p:spTree>
    <p:extLst>
      <p:ext uri="{BB962C8B-B14F-4D97-AF65-F5344CB8AC3E}">
        <p14:creationId xmlns:p14="http://schemas.microsoft.com/office/powerpoint/2010/main" val="16722028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C6684DF-F3D9-404C-8071-CA5BE0DD1C44}" type="slidenum">
              <a:rPr lang="en-US" altLang="en-US"/>
              <a:pPr/>
              <a:t>59</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13260" y="4343713"/>
            <a:ext cx="5031482" cy="4113862"/>
          </a:xfrm>
          <a:noFill/>
          <a:ln/>
        </p:spPr>
        <p:txBody>
          <a:bodyPr/>
          <a:lstStyle/>
          <a:p>
            <a:r>
              <a:rPr lang="en-US" altLang="en-US" dirty="0">
                <a:latin typeface="Times New Roman" pitchFamily="18" charset="0"/>
              </a:rPr>
              <a:t>- </a:t>
            </a:r>
            <a:r>
              <a:rPr lang="en-US" altLang="en-US" dirty="0" err="1">
                <a:latin typeface="Times New Roman" pitchFamily="18" charset="0"/>
              </a:rPr>
              <a:t>Kalo</a:t>
            </a:r>
            <a:r>
              <a:rPr lang="en-US" altLang="en-US" dirty="0">
                <a:latin typeface="Times New Roman" pitchFamily="18" charset="0"/>
              </a:rPr>
              <a:t> </a:t>
            </a:r>
            <a:r>
              <a:rPr lang="en-US" altLang="en-US" dirty="0" err="1">
                <a:latin typeface="Times New Roman" pitchFamily="18" charset="0"/>
              </a:rPr>
              <a:t>udah</a:t>
            </a:r>
            <a:r>
              <a:rPr lang="en-US" altLang="en-US" dirty="0">
                <a:latin typeface="Times New Roman" pitchFamily="18" charset="0"/>
              </a:rPr>
              <a:t> </a:t>
            </a:r>
            <a:r>
              <a:rPr lang="en-US" altLang="en-US" dirty="0" err="1">
                <a:latin typeface="Times New Roman" pitchFamily="18" charset="0"/>
              </a:rPr>
              <a:t>ada</a:t>
            </a:r>
            <a:r>
              <a:rPr lang="en-US" altLang="en-US" dirty="0">
                <a:latin typeface="Times New Roman" pitchFamily="18" charset="0"/>
              </a:rPr>
              <a:t> </a:t>
            </a:r>
            <a:r>
              <a:rPr lang="en-US" altLang="en-US" dirty="0" err="1">
                <a:latin typeface="Times New Roman" pitchFamily="18" charset="0"/>
              </a:rPr>
              <a:t>blok</a:t>
            </a:r>
            <a:r>
              <a:rPr lang="en-US" altLang="en-US" dirty="0">
                <a:latin typeface="Times New Roman" pitchFamily="18" charset="0"/>
              </a:rPr>
              <a:t>, </a:t>
            </a:r>
            <a:r>
              <a:rPr lang="en-US" altLang="en-US" dirty="0" err="1">
                <a:latin typeface="Times New Roman" pitchFamily="18" charset="0"/>
              </a:rPr>
              <a:t>nggak</a:t>
            </a:r>
            <a:r>
              <a:rPr lang="en-US" altLang="en-US" dirty="0">
                <a:latin typeface="Times New Roman" pitchFamily="18" charset="0"/>
              </a:rPr>
              <a:t> </a:t>
            </a:r>
            <a:r>
              <a:rPr lang="en-US" altLang="en-US" dirty="0" err="1">
                <a:latin typeface="Times New Roman" pitchFamily="18" charset="0"/>
              </a:rPr>
              <a:t>perlu</a:t>
            </a:r>
            <a:r>
              <a:rPr lang="en-US" altLang="en-US" dirty="0">
                <a:latin typeface="Times New Roman" pitchFamily="18" charset="0"/>
              </a:rPr>
              <a:t> </a:t>
            </a:r>
            <a:r>
              <a:rPr lang="en-US" altLang="en-US" dirty="0" err="1">
                <a:latin typeface="Times New Roman" pitchFamily="18" charset="0"/>
              </a:rPr>
              <a:t>buat</a:t>
            </a:r>
            <a:r>
              <a:rPr lang="en-US" altLang="en-US" dirty="0">
                <a:latin typeface="Times New Roman" pitchFamily="18" charset="0"/>
              </a:rPr>
              <a:t> KEY BARU</a:t>
            </a:r>
          </a:p>
        </p:txBody>
      </p:sp>
    </p:spTree>
    <p:extLst>
      <p:ext uri="{BB962C8B-B14F-4D97-AF65-F5344CB8AC3E}">
        <p14:creationId xmlns:p14="http://schemas.microsoft.com/office/powerpoint/2010/main" val="4137031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Disk controller </a:t>
            </a:r>
            <a:r>
              <a:rPr lang="en-US" dirty="0" err="1"/>
              <a:t>diimplementasikan</a:t>
            </a:r>
            <a:r>
              <a:rPr lang="en-US" dirty="0"/>
              <a:t> di </a:t>
            </a:r>
            <a:r>
              <a:rPr lang="en-US" dirty="0" err="1"/>
              <a:t>dalam</a:t>
            </a:r>
            <a:r>
              <a:rPr lang="en-US" dirty="0"/>
              <a:t> disk drive unit</a:t>
            </a:r>
          </a:p>
          <a:p>
            <a:pPr marL="171450" indent="-171450">
              <a:buFontTx/>
              <a:buChar char="-"/>
            </a:pPr>
            <a:r>
              <a:rPr lang="en-US" dirty="0" err="1"/>
              <a:t>Menerima</a:t>
            </a:r>
            <a:r>
              <a:rPr lang="en-US" dirty="0"/>
              <a:t> </a:t>
            </a:r>
            <a:r>
              <a:rPr lang="en-US" dirty="0" err="1"/>
              <a:t>perintah</a:t>
            </a:r>
            <a:r>
              <a:rPr lang="en-US" dirty="0"/>
              <a:t> </a:t>
            </a:r>
            <a:r>
              <a:rPr lang="en-US" dirty="0" err="1"/>
              <a:t>dari</a:t>
            </a:r>
            <a:r>
              <a:rPr lang="en-US" dirty="0"/>
              <a:t> SO </a:t>
            </a:r>
            <a:r>
              <a:rPr lang="en-US" dirty="0" err="1"/>
              <a:t>utk</a:t>
            </a:r>
            <a:r>
              <a:rPr lang="en-US" dirty="0"/>
              <a:t> </a:t>
            </a:r>
            <a:r>
              <a:rPr lang="en-US" dirty="0" err="1"/>
              <a:t>baca</a:t>
            </a:r>
            <a:r>
              <a:rPr lang="en-US" dirty="0"/>
              <a:t> </a:t>
            </a:r>
            <a:r>
              <a:rPr lang="en-US" dirty="0" err="1"/>
              <a:t>tulis</a:t>
            </a:r>
            <a:endParaRPr lang="en-US" dirty="0"/>
          </a:p>
          <a:p>
            <a:pPr marL="171450" indent="-171450">
              <a:buFontTx/>
              <a:buChar char="-"/>
            </a:pPr>
            <a:r>
              <a:rPr lang="en-US" dirty="0" err="1"/>
              <a:t>Menggerakkan</a:t>
            </a:r>
            <a:r>
              <a:rPr lang="en-US" dirty="0"/>
              <a:t> disk arm </a:t>
            </a:r>
            <a:r>
              <a:rPr lang="en-US" dirty="0" err="1"/>
              <a:t>ke</a:t>
            </a:r>
            <a:r>
              <a:rPr lang="en-US" dirty="0"/>
              <a:t> track </a:t>
            </a:r>
            <a:r>
              <a:rPr lang="en-US" dirty="0" err="1"/>
              <a:t>yg</a:t>
            </a:r>
            <a:r>
              <a:rPr lang="en-US" dirty="0"/>
              <a:t> </a:t>
            </a:r>
            <a:r>
              <a:rPr lang="en-US" dirty="0" err="1"/>
              <a:t>tepat</a:t>
            </a:r>
            <a:endParaRPr lang="en-US" dirty="0"/>
          </a:p>
          <a:p>
            <a:pPr marL="171450" indent="-171450">
              <a:buFontTx/>
              <a:buChar char="-"/>
            </a:pPr>
            <a:r>
              <a:rPr lang="en-US" dirty="0" err="1"/>
              <a:t>Mengatur</a:t>
            </a:r>
            <a:r>
              <a:rPr lang="en-US" dirty="0"/>
              <a:t> </a:t>
            </a:r>
            <a:r>
              <a:rPr lang="en-US" dirty="0" err="1"/>
              <a:t>ulang</a:t>
            </a:r>
            <a:r>
              <a:rPr lang="en-US" dirty="0"/>
              <a:t> bad sector, </a:t>
            </a:r>
            <a:r>
              <a:rPr lang="en-US" dirty="0" err="1"/>
              <a:t>memetakan</a:t>
            </a:r>
            <a:r>
              <a:rPr lang="en-US" dirty="0"/>
              <a:t>. </a:t>
            </a:r>
            <a:r>
              <a:rPr lang="en-US" dirty="0" err="1"/>
              <a:t>bisa</a:t>
            </a:r>
            <a:r>
              <a:rPr lang="en-US" dirty="0"/>
              <a:t> recovery.</a:t>
            </a:r>
          </a:p>
        </p:txBody>
      </p:sp>
      <p:sp>
        <p:nvSpPr>
          <p:cNvPr id="4" name="Slide Number Placeholder 3"/>
          <p:cNvSpPr>
            <a:spLocks noGrp="1"/>
          </p:cNvSpPr>
          <p:nvPr>
            <p:ph type="sldNum" sz="quarter" idx="5"/>
          </p:nvPr>
        </p:nvSpPr>
        <p:spPr/>
        <p:txBody>
          <a:bodyPr/>
          <a:lstStyle/>
          <a:p>
            <a:fld id="{27DD844A-F38E-43FA-B1A3-26213BC994D4}" type="slidenum">
              <a:rPr lang="en-US" smtClean="0"/>
              <a:pPr/>
              <a:t>9</a:t>
            </a:fld>
            <a:endParaRPr lang="en-US" dirty="0"/>
          </a:p>
        </p:txBody>
      </p:sp>
    </p:spTree>
    <p:extLst>
      <p:ext uri="{BB962C8B-B14F-4D97-AF65-F5344CB8AC3E}">
        <p14:creationId xmlns:p14="http://schemas.microsoft.com/office/powerpoint/2010/main" val="29266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Access time = </a:t>
            </a:r>
            <a:r>
              <a:rPr lang="en-US" dirty="0" err="1"/>
              <a:t>dari</a:t>
            </a:r>
            <a:r>
              <a:rPr lang="en-US" dirty="0"/>
              <a:t> </a:t>
            </a:r>
            <a:r>
              <a:rPr lang="en-US" dirty="0" err="1"/>
              <a:t>permintaan</a:t>
            </a:r>
            <a:r>
              <a:rPr lang="en-US" dirty="0"/>
              <a:t> dating, </a:t>
            </a:r>
            <a:r>
              <a:rPr lang="en-US" dirty="0" err="1"/>
              <a:t>sampai</a:t>
            </a:r>
            <a:r>
              <a:rPr lang="en-US" dirty="0"/>
              <a:t> data </a:t>
            </a:r>
            <a:r>
              <a:rPr lang="en-US" dirty="0" err="1"/>
              <a:t>siap</a:t>
            </a:r>
            <a:r>
              <a:rPr lang="en-US" dirty="0"/>
              <a:t> di transfer</a:t>
            </a:r>
          </a:p>
          <a:p>
            <a:pPr marL="171450" indent="-171450">
              <a:buFontTx/>
              <a:buChar char="-"/>
            </a:pPr>
            <a:r>
              <a:rPr lang="en-US" dirty="0"/>
              <a:t>Average seek = </a:t>
            </a:r>
            <a:r>
              <a:rPr lang="en-US" dirty="0" err="1"/>
              <a:t>setengah</a:t>
            </a:r>
            <a:r>
              <a:rPr lang="en-US" dirty="0"/>
              <a:t> </a:t>
            </a:r>
            <a:r>
              <a:rPr lang="en-US" dirty="0" err="1"/>
              <a:t>dari</a:t>
            </a:r>
            <a:r>
              <a:rPr lang="en-US" dirty="0"/>
              <a:t> </a:t>
            </a:r>
            <a:r>
              <a:rPr lang="en-US" dirty="0" err="1"/>
              <a:t>maksimum</a:t>
            </a:r>
            <a:r>
              <a:rPr lang="en-US" dirty="0"/>
              <a:t> (worst case) seek time</a:t>
            </a:r>
          </a:p>
          <a:p>
            <a:pPr marL="171450" indent="-171450">
              <a:buFontTx/>
              <a:buChar char="-"/>
            </a:pPr>
            <a:r>
              <a:rPr lang="en-US" dirty="0" err="1"/>
              <a:t>Latensi</a:t>
            </a:r>
            <a:r>
              <a:rPr lang="en-US" dirty="0"/>
              <a:t> = </a:t>
            </a:r>
            <a:r>
              <a:rPr lang="en-US" dirty="0" err="1"/>
              <a:t>jeda</a:t>
            </a:r>
            <a:r>
              <a:rPr lang="en-US" dirty="0"/>
              <a:t> </a:t>
            </a:r>
            <a:r>
              <a:rPr lang="en-US" dirty="0" err="1"/>
              <a:t>waktu</a:t>
            </a:r>
            <a:r>
              <a:rPr lang="en-US" dirty="0"/>
              <a:t> </a:t>
            </a:r>
            <a:r>
              <a:rPr lang="en-US" dirty="0" err="1"/>
              <a:t>antara</a:t>
            </a:r>
            <a:r>
              <a:rPr lang="en-US" dirty="0"/>
              <a:t> </a:t>
            </a:r>
            <a:r>
              <a:rPr lang="en-US" dirty="0" err="1"/>
              <a:t>permintaan</a:t>
            </a:r>
            <a:r>
              <a:rPr lang="en-US" dirty="0"/>
              <a:t> dan </a:t>
            </a:r>
            <a:r>
              <a:rPr lang="en-US" dirty="0" err="1"/>
              <a:t>respon</a:t>
            </a:r>
            <a:endParaRPr lang="en-US" dirty="0"/>
          </a:p>
          <a:p>
            <a:pPr marL="171450" indent="-171450">
              <a:buFontTx/>
              <a:buChar char="-"/>
            </a:pPr>
            <a:r>
              <a:rPr lang="en-US" dirty="0" err="1"/>
              <a:t>Latensi</a:t>
            </a:r>
            <a:r>
              <a:rPr lang="en-US" dirty="0"/>
              <a:t> Rotational = </a:t>
            </a:r>
            <a:r>
              <a:rPr lang="en-US" dirty="0" err="1"/>
              <a:t>waktu</a:t>
            </a:r>
            <a:r>
              <a:rPr lang="en-US" dirty="0"/>
              <a:t> </a:t>
            </a:r>
            <a:r>
              <a:rPr lang="en-US" dirty="0" err="1"/>
              <a:t>yg</a:t>
            </a:r>
            <a:r>
              <a:rPr lang="en-US" dirty="0"/>
              <a:t> </a:t>
            </a:r>
            <a:r>
              <a:rPr lang="en-US" dirty="0" err="1"/>
              <a:t>dibutuhkan</a:t>
            </a:r>
            <a:r>
              <a:rPr lang="en-US" dirty="0"/>
              <a:t> oleh </a:t>
            </a:r>
            <a:r>
              <a:rPr lang="en-US" dirty="0" err="1"/>
              <a:t>sebuah</a:t>
            </a:r>
            <a:r>
              <a:rPr lang="en-US" dirty="0"/>
              <a:t> sector </a:t>
            </a:r>
            <a:r>
              <a:rPr lang="en-US" dirty="0" err="1"/>
              <a:t>utk</a:t>
            </a:r>
            <a:r>
              <a:rPr lang="en-US" dirty="0"/>
              <a:t> </a:t>
            </a:r>
            <a:r>
              <a:rPr lang="en-US" dirty="0" err="1"/>
              <a:t>dapat</a:t>
            </a:r>
            <a:r>
              <a:rPr lang="en-US" dirty="0"/>
              <a:t> </a:t>
            </a:r>
            <a:r>
              <a:rPr lang="en-US" dirty="0" err="1"/>
              <a:t>diakses</a:t>
            </a:r>
            <a:r>
              <a:rPr lang="en-US" dirty="0"/>
              <a:t> </a:t>
            </a:r>
          </a:p>
        </p:txBody>
      </p:sp>
      <p:sp>
        <p:nvSpPr>
          <p:cNvPr id="4" name="Slide Number Placeholder 3"/>
          <p:cNvSpPr>
            <a:spLocks noGrp="1"/>
          </p:cNvSpPr>
          <p:nvPr>
            <p:ph type="sldNum" sz="quarter" idx="5"/>
          </p:nvPr>
        </p:nvSpPr>
        <p:spPr/>
        <p:txBody>
          <a:bodyPr/>
          <a:lstStyle/>
          <a:p>
            <a:fld id="{27DD844A-F38E-43FA-B1A3-26213BC994D4}" type="slidenum">
              <a:rPr lang="en-US" smtClean="0"/>
              <a:pPr/>
              <a:t>10</a:t>
            </a:fld>
            <a:endParaRPr lang="en-US" dirty="0"/>
          </a:p>
        </p:txBody>
      </p:sp>
    </p:spTree>
    <p:extLst>
      <p:ext uri="{BB962C8B-B14F-4D97-AF65-F5344CB8AC3E}">
        <p14:creationId xmlns:p14="http://schemas.microsoft.com/office/powerpoint/2010/main" val="206984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82DBEAF-6E5E-4D9B-8D2F-1EA86A0D3495}" type="slidenum">
              <a:rPr lang="en-US"/>
              <a:pPr/>
              <a:t>11</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89947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1 block NTFS = 4KB, </a:t>
            </a:r>
          </a:p>
          <a:p>
            <a:pPr marL="171450" indent="-171450">
              <a:buFontTx/>
              <a:buChar char="-"/>
            </a:pPr>
            <a:r>
              <a:rPr lang="en-US" dirty="0"/>
              <a:t>FAT32 512 byte</a:t>
            </a:r>
          </a:p>
          <a:p>
            <a:pPr marL="171450" indent="-171450">
              <a:buFontTx/>
              <a:buChar char="-"/>
            </a:pPr>
            <a:r>
              <a:rPr lang="en-US" dirty="0"/>
              <a:t>1 block EXT3 = 1KB, 2KB, </a:t>
            </a:r>
            <a:r>
              <a:rPr lang="en-US" dirty="0" err="1"/>
              <a:t>atau</a:t>
            </a:r>
            <a:r>
              <a:rPr lang="en-US" dirty="0"/>
              <a:t> 4KB</a:t>
            </a:r>
          </a:p>
          <a:p>
            <a:pPr marL="171450" indent="-171450">
              <a:buFontTx/>
              <a:buChar char="-"/>
            </a:pPr>
            <a:r>
              <a:rPr lang="en-US" dirty="0"/>
              <a:t>EXT4 = 4KB</a:t>
            </a:r>
          </a:p>
        </p:txBody>
      </p:sp>
      <p:sp>
        <p:nvSpPr>
          <p:cNvPr id="4" name="Slide Number Placeholder 3"/>
          <p:cNvSpPr>
            <a:spLocks noGrp="1"/>
          </p:cNvSpPr>
          <p:nvPr>
            <p:ph type="sldNum" sz="quarter" idx="5"/>
          </p:nvPr>
        </p:nvSpPr>
        <p:spPr/>
        <p:txBody>
          <a:bodyPr/>
          <a:lstStyle/>
          <a:p>
            <a:fld id="{27DD844A-F38E-43FA-B1A3-26213BC994D4}" type="slidenum">
              <a:rPr lang="en-US" smtClean="0"/>
              <a:pPr/>
              <a:t>12</a:t>
            </a:fld>
            <a:endParaRPr lang="en-US" dirty="0"/>
          </a:p>
        </p:txBody>
      </p:sp>
    </p:spTree>
    <p:extLst>
      <p:ext uri="{BB962C8B-B14F-4D97-AF65-F5344CB8AC3E}">
        <p14:creationId xmlns:p14="http://schemas.microsoft.com/office/powerpoint/2010/main" val="71210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57158" y="6429396"/>
            <a:ext cx="1000132" cy="428604"/>
          </a:xfrm>
        </p:spPr>
        <p:txBody>
          <a:bodyPr/>
          <a:lstStyle/>
          <a:p>
            <a:fld id="{BC236DEB-6E26-46A8-AD4C-02C1D6094C44}"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FDA8-9166-46DE-A930-F798CEDAC6F9}"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19D80-0ED7-449E-80E1-C808B8A5FC5F}"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AE3B07-F1C2-4992-B72A-C873812C2496}"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9AE345-6085-47F8-91B9-9261DB836FE7}"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EEE0D2-6B0D-40C8-8A84-901459E3868C}" type="datetime1">
              <a:rPr lang="en-US" smtClean="0"/>
              <a:pPr/>
              <a:t>2/9/2022</a:t>
            </a:fld>
            <a:endParaRPr lang="en-US" dirty="0"/>
          </a:p>
        </p:txBody>
      </p:sp>
      <p:sp>
        <p:nvSpPr>
          <p:cNvPr id="8" name="Footer Placeholder 7"/>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9" name="Slide Number Placeholder 8"/>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A9BB1A-411D-4DC5-862A-25A1B6B423B5}" type="datetime1">
              <a:rPr lang="en-US" smtClean="0"/>
              <a:pPr/>
              <a:t>2/9/2022</a:t>
            </a:fld>
            <a:endParaRPr lang="en-US" dirty="0"/>
          </a:p>
        </p:txBody>
      </p:sp>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50EFB-D8C1-4FEF-A402-03FEC3F58E61}" type="datetime1">
              <a:rPr lang="en-US" smtClean="0"/>
              <a:pPr/>
              <a:t>2/9/2022</a:t>
            </a:fld>
            <a:endParaRPr lang="en-US" dirty="0"/>
          </a:p>
        </p:txBody>
      </p:sp>
      <p:sp>
        <p:nvSpPr>
          <p:cNvPr id="3" name="Footer Placeholder 2"/>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4" name="Slide Number Placeholder 3"/>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87E78-FCF4-4414-80D8-12238E54A0F8}"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F697F9-F953-42BA-B2E1-F91417294630}"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57158" y="6429396"/>
            <a:ext cx="1000132" cy="428604"/>
          </a:xfrm>
          <a:prstGeom prst="rect">
            <a:avLst/>
          </a:prstGeom>
        </p:spPr>
        <p:txBody>
          <a:bodyPr vert="horz" lIns="91440" tIns="45720" rIns="91440" bIns="45720" rtlCol="0" anchor="ctr"/>
          <a:lstStyle>
            <a:lvl1pPr algn="l">
              <a:defRPr sz="1200">
                <a:solidFill>
                  <a:srgbClr val="0070C0"/>
                </a:solidFill>
              </a:defRPr>
            </a:lvl1pPr>
          </a:lstStyle>
          <a:p>
            <a:fld id="{CE5846D1-0545-4DD4-82F8-73C76D2BD6F3}" type="datetime1">
              <a:rPr lang="en-US" smtClean="0"/>
              <a:pPr/>
              <a:t>2/9/2022</a:t>
            </a:fld>
            <a:endParaRPr lang="en-US" dirty="0"/>
          </a:p>
        </p:txBody>
      </p:sp>
      <p:sp>
        <p:nvSpPr>
          <p:cNvPr id="5" name="Footer Placeholder 4"/>
          <p:cNvSpPr>
            <a:spLocks noGrp="1"/>
          </p:cNvSpPr>
          <p:nvPr>
            <p:ph type="ftr" sz="quarter" idx="3"/>
          </p:nvPr>
        </p:nvSpPr>
        <p:spPr>
          <a:xfrm>
            <a:off x="1500166" y="6429396"/>
            <a:ext cx="6643734" cy="365125"/>
          </a:xfrm>
          <a:prstGeom prst="rect">
            <a:avLst/>
          </a:prstGeom>
        </p:spPr>
        <p:txBody>
          <a:bodyPr vert="horz" lIns="91440" tIns="45720" rIns="91440" bIns="45720" rtlCol="0" anchor="ctr"/>
          <a:lstStyle>
            <a:lvl1pPr algn="ctr">
              <a:defRPr sz="1200">
                <a:solidFill>
                  <a:srgbClr val="0070C0"/>
                </a:solidFill>
              </a:defRPr>
            </a:lvl1p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4"/>
          </p:nvPr>
        </p:nvSpPr>
        <p:spPr>
          <a:xfrm>
            <a:off x="8286776" y="6429396"/>
            <a:ext cx="400024" cy="365125"/>
          </a:xfrm>
          <a:prstGeom prst="rect">
            <a:avLst/>
          </a:prstGeom>
        </p:spPr>
        <p:txBody>
          <a:bodyPr vert="horz" lIns="91440" tIns="45720" rIns="91440" bIns="45720" rtlCol="0" anchor="ctr"/>
          <a:lstStyle>
            <a:lvl1pPr algn="r">
              <a:defRPr sz="1200">
                <a:solidFill>
                  <a:srgbClr val="0070C0"/>
                </a:solidFill>
              </a:defRPr>
            </a:lvl1pPr>
          </a:lstStyle>
          <a:p>
            <a:fld id="{D2B6A008-1658-481F-B325-0100205FD83E}" type="slidenum">
              <a:rPr lang="en-US" smtClean="0"/>
              <a:pPr/>
              <a:t>‹#›</a:t>
            </a:fld>
            <a:endParaRPr lang="en-US" dirty="0"/>
          </a:p>
        </p:txBody>
      </p:sp>
      <p:pic>
        <p:nvPicPr>
          <p:cNvPr id="7" name="Picture 8" descr="itb-seal-1920"/>
          <p:cNvPicPr>
            <a:picLocks noChangeAspect="1" noChangeArrowheads="1"/>
          </p:cNvPicPr>
          <p:nvPr userDrawn="1"/>
        </p:nvPicPr>
        <p:blipFill>
          <a:blip r:embed="rId13" cstate="print"/>
          <a:srcRect/>
          <a:stretch>
            <a:fillRect/>
          </a:stretch>
        </p:blipFill>
        <p:spPr bwMode="auto">
          <a:xfrm>
            <a:off x="0" y="0"/>
            <a:ext cx="1008832" cy="983227"/>
          </a:xfrm>
          <a:prstGeom prst="rect">
            <a:avLst/>
          </a:prstGeom>
          <a:noFill/>
          <a:ln w="9525">
            <a:noFill/>
            <a:miter lim="800000"/>
            <a:headEnd/>
            <a:tailEnd/>
          </a:ln>
        </p:spPr>
      </p:pic>
      <p:sp>
        <p:nvSpPr>
          <p:cNvPr id="8" name="Line 2052"/>
          <p:cNvSpPr>
            <a:spLocks noChangeShapeType="1"/>
          </p:cNvSpPr>
          <p:nvPr userDrawn="1"/>
        </p:nvSpPr>
        <p:spPr bwMode="auto">
          <a:xfrm>
            <a:off x="0" y="6357958"/>
            <a:ext cx="9147175" cy="0"/>
          </a:xfrm>
          <a:prstGeom prst="line">
            <a:avLst/>
          </a:prstGeom>
          <a:noFill/>
          <a:ln w="57149" cmpd="tri">
            <a:solidFill>
              <a:schemeClr val="tx1"/>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9.png"/><Relationship Id="rId4" Type="http://schemas.openxmlformats.org/officeDocument/2006/relationships/image" Target="../media/image18.jpe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0" fontAlgn="base" hangingPunct="0">
              <a:spcAft>
                <a:spcPct val="0"/>
              </a:spcAft>
            </a:pPr>
            <a:r>
              <a:rPr lang="en-US" sz="3600" b="1">
                <a:solidFill>
                  <a:srgbClr val="000099"/>
                </a:solidFill>
              </a:rPr>
              <a:t>Storage and File Structure</a:t>
            </a:r>
            <a:endParaRPr lang="en-US" sz="3600" b="1" dirty="0">
              <a:solidFill>
                <a:srgbClr val="000099"/>
              </a:solidFill>
            </a:endParaRPr>
          </a:p>
        </p:txBody>
      </p:sp>
      <p:sp>
        <p:nvSpPr>
          <p:cNvPr id="3" name="Subtitle 2"/>
          <p:cNvSpPr>
            <a:spLocks noGrp="1"/>
          </p:cNvSpPr>
          <p:nvPr>
            <p:ph type="subTitle" idx="1"/>
          </p:nvPr>
        </p:nvSpPr>
        <p:spPr>
          <a:xfrm>
            <a:off x="1371600" y="3886200"/>
            <a:ext cx="6400800" cy="2186006"/>
          </a:xfrm>
        </p:spPr>
        <p:txBody>
          <a:bodyPr>
            <a:normAutofit fontScale="62500" lnSpcReduction="20000"/>
          </a:bodyPr>
          <a:lstStyle/>
          <a:p>
            <a:pPr>
              <a:spcBef>
                <a:spcPct val="50000"/>
              </a:spcBef>
            </a:pPr>
            <a:r>
              <a:rPr lang="en-US" b="1" u="sng" dirty="0">
                <a:solidFill>
                  <a:srgbClr val="002060"/>
                </a:solidFill>
              </a:rPr>
              <a:t>Sumber</a:t>
            </a:r>
            <a:r>
              <a:rPr lang="en-US" b="1" dirty="0">
                <a:solidFill>
                  <a:srgbClr val="002060"/>
                </a:solidFill>
              </a:rPr>
              <a:t>:</a:t>
            </a:r>
            <a:r>
              <a:rPr lang="en-US" b="1" dirty="0"/>
              <a:t> </a:t>
            </a:r>
            <a:r>
              <a:rPr lang="en-US" b="1" dirty="0">
                <a:solidFill>
                  <a:srgbClr val="CC3300"/>
                </a:solidFill>
              </a:rPr>
              <a:t>Silberschatz, Korth and Sudarshan, </a:t>
            </a:r>
            <a:r>
              <a:rPr lang="en-US" b="1" dirty="0">
                <a:solidFill>
                  <a:srgbClr val="0070C0"/>
                </a:solidFill>
              </a:rPr>
              <a:t>Database System Concepts, </a:t>
            </a:r>
            <a:r>
              <a:rPr lang="en-US" b="1" dirty="0">
                <a:solidFill>
                  <a:srgbClr val="FFC000"/>
                </a:solidFill>
              </a:rPr>
              <a:t>6</a:t>
            </a:r>
            <a:r>
              <a:rPr lang="en-US" b="1" baseline="30000" dirty="0">
                <a:solidFill>
                  <a:srgbClr val="FFC000"/>
                </a:solidFill>
              </a:rPr>
              <a:t>th</a:t>
            </a:r>
            <a:r>
              <a:rPr lang="en-US" b="1" dirty="0">
                <a:solidFill>
                  <a:srgbClr val="FFC000"/>
                </a:solidFill>
              </a:rPr>
              <a:t> Ed</a:t>
            </a:r>
            <a:r>
              <a:rPr lang="en-US" dirty="0">
                <a:solidFill>
                  <a:srgbClr val="FFC000"/>
                </a:solidFill>
              </a:rPr>
              <a:t>.</a:t>
            </a:r>
          </a:p>
          <a:p>
            <a:pPr marL="342900" indent="-342900"/>
            <a:r>
              <a:rPr lang="en-US" sz="3100" b="1" dirty="0">
                <a:solidFill>
                  <a:srgbClr val="CC3300"/>
                </a:solidFill>
              </a:rPr>
              <a:t>D. Grosshans</a:t>
            </a:r>
            <a:r>
              <a:rPr lang="en-US" sz="3100" b="1" dirty="0">
                <a:solidFill>
                  <a:srgbClr val="C00000"/>
                </a:solidFill>
              </a:rPr>
              <a:t>,</a:t>
            </a:r>
            <a:r>
              <a:rPr lang="en-US" sz="3100" b="1" dirty="0">
                <a:solidFill>
                  <a:srgbClr val="0070C0"/>
                </a:solidFill>
              </a:rPr>
              <a:t> File Systems Design and Implementation</a:t>
            </a:r>
          </a:p>
          <a:p>
            <a:pPr>
              <a:spcBef>
                <a:spcPct val="50000"/>
              </a:spcBef>
            </a:pPr>
            <a:endParaRPr lang="en-US" dirty="0"/>
          </a:p>
          <a:p>
            <a:r>
              <a:rPr lang="en-US" dirty="0">
                <a:solidFill>
                  <a:srgbClr val="002060"/>
                </a:solidFill>
              </a:rPr>
              <a:t>Program Studi Teknik Informatika</a:t>
            </a:r>
          </a:p>
          <a:p>
            <a:r>
              <a:rPr lang="en-US" dirty="0">
                <a:solidFill>
                  <a:srgbClr val="002060"/>
                </a:solidFill>
              </a:rPr>
              <a:t>Institut Teknologi Bandung</a:t>
            </a:r>
          </a:p>
        </p:txBody>
      </p:sp>
      <p:sp>
        <p:nvSpPr>
          <p:cNvPr id="4" name="Date Placeholder 3"/>
          <p:cNvSpPr>
            <a:spLocks noGrp="1"/>
          </p:cNvSpPr>
          <p:nvPr>
            <p:ph type="dt" sz="half" idx="10"/>
          </p:nvPr>
        </p:nvSpPr>
        <p:spPr/>
        <p:txBody>
          <a:bodyPr/>
          <a:lstStyle/>
          <a:p>
            <a:fld id="{410D247C-3A70-4BFF-A94B-5406BA4A940A}" type="datetime1">
              <a:rPr lang="en-US" smtClean="0"/>
              <a:pPr/>
              <a:t>2/9/2022</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a:t>
            </a:fld>
            <a:endParaRPr lang="en-US" dirty="0"/>
          </a:p>
        </p:txBody>
      </p:sp>
      <p:sp>
        <p:nvSpPr>
          <p:cNvPr id="6" name="Footer Placeholder 5"/>
          <p:cNvSpPr>
            <a:spLocks noGrp="1"/>
          </p:cNvSpPr>
          <p:nvPr>
            <p:ph type="ftr" sz="quarter" idx="11"/>
          </p:nvPr>
        </p:nvSpPr>
        <p:spPr/>
        <p:txBody>
          <a:bodyPr/>
          <a:lstStyle/>
          <a:p>
            <a:r>
              <a:rPr lang="en-US"/>
              <a:t>Storage and File Structure (Taken from the slides of the original books and modified by TW)</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Measures of Disks</a:t>
            </a:r>
          </a:p>
        </p:txBody>
      </p:sp>
      <p:sp>
        <p:nvSpPr>
          <p:cNvPr id="3" name="Content Placeholder 2"/>
          <p:cNvSpPr>
            <a:spLocks noGrp="1"/>
          </p:cNvSpPr>
          <p:nvPr>
            <p:ph idx="1"/>
          </p:nvPr>
        </p:nvSpPr>
        <p:spPr/>
        <p:txBody>
          <a:bodyPr>
            <a:noAutofit/>
          </a:bodyPr>
          <a:lstStyle/>
          <a:p>
            <a:pPr>
              <a:lnSpc>
                <a:spcPct val="80000"/>
              </a:lnSpc>
            </a:pPr>
            <a:r>
              <a:rPr lang="en-US" sz="2000" b="1">
                <a:solidFill>
                  <a:srgbClr val="000099"/>
                </a:solidFill>
              </a:rPr>
              <a:t>Access time</a:t>
            </a:r>
            <a:r>
              <a:rPr lang="en-US" sz="2000"/>
              <a:t> – the time it takes from when a read or write request is issued to when data transfer begins.  Consists of: </a:t>
            </a:r>
          </a:p>
          <a:p>
            <a:pPr lvl="1">
              <a:lnSpc>
                <a:spcPct val="80000"/>
              </a:lnSpc>
            </a:pPr>
            <a:r>
              <a:rPr lang="en-US" sz="2000" b="1">
                <a:solidFill>
                  <a:srgbClr val="000099"/>
                </a:solidFill>
                <a:ea typeface="ＭＳ Ｐゴシック" pitchFamily="34" charset="-128"/>
              </a:rPr>
              <a:t>Seek time</a:t>
            </a:r>
            <a:r>
              <a:rPr lang="en-US" sz="2000">
                <a:ea typeface="ＭＳ Ｐゴシック" pitchFamily="34" charset="-128"/>
              </a:rPr>
              <a:t> – time it takes to reposition the arm over the correct track. </a:t>
            </a:r>
          </a:p>
          <a:p>
            <a:pPr lvl="2">
              <a:lnSpc>
                <a:spcPct val="80000"/>
              </a:lnSpc>
            </a:pPr>
            <a:r>
              <a:rPr lang="en-US" sz="2000">
                <a:ea typeface="ＭＳ Ｐゴシック" pitchFamily="34" charset="-128"/>
              </a:rPr>
              <a:t> Average seek time is 1/2 the worst case seek time.</a:t>
            </a:r>
          </a:p>
          <a:p>
            <a:pPr lvl="3">
              <a:lnSpc>
                <a:spcPct val="80000"/>
              </a:lnSpc>
            </a:pPr>
            <a:r>
              <a:rPr lang="en-US">
                <a:ea typeface="ＭＳ Ｐゴシック" pitchFamily="34" charset="-128"/>
              </a:rPr>
              <a:t>Would be 1/3 if all tracks had the same number of sectors, and we ignore the time to start and stop arm movement</a:t>
            </a:r>
          </a:p>
          <a:p>
            <a:pPr lvl="2">
              <a:lnSpc>
                <a:spcPct val="80000"/>
              </a:lnSpc>
            </a:pPr>
            <a:r>
              <a:rPr lang="en-US" sz="2000">
                <a:ea typeface="ＭＳ Ｐゴシック" pitchFamily="34" charset="-128"/>
              </a:rPr>
              <a:t>4 to 10 milliseconds on typical disks</a:t>
            </a:r>
          </a:p>
          <a:p>
            <a:pPr lvl="1">
              <a:lnSpc>
                <a:spcPct val="80000"/>
              </a:lnSpc>
            </a:pPr>
            <a:r>
              <a:rPr lang="en-US" sz="2000" b="1">
                <a:solidFill>
                  <a:srgbClr val="000099"/>
                </a:solidFill>
                <a:ea typeface="ＭＳ Ｐゴシック" pitchFamily="34" charset="-128"/>
              </a:rPr>
              <a:t>Rotational latency</a:t>
            </a:r>
            <a:r>
              <a:rPr lang="en-US" sz="2000">
                <a:ea typeface="ＭＳ Ｐゴシック" pitchFamily="34" charset="-128"/>
              </a:rPr>
              <a:t> – time it takes for the sector to be accessed to appear under the head. </a:t>
            </a:r>
          </a:p>
          <a:p>
            <a:pPr lvl="2">
              <a:lnSpc>
                <a:spcPct val="80000"/>
              </a:lnSpc>
            </a:pPr>
            <a:r>
              <a:rPr lang="en-US" sz="2000">
                <a:ea typeface="ＭＳ Ｐゴシック" pitchFamily="34" charset="-128"/>
              </a:rPr>
              <a:t> Average latency is 1/2 of the worst case latency.</a:t>
            </a:r>
          </a:p>
          <a:p>
            <a:pPr lvl="2">
              <a:lnSpc>
                <a:spcPct val="80000"/>
              </a:lnSpc>
            </a:pPr>
            <a:r>
              <a:rPr lang="en-US" sz="2000">
                <a:ea typeface="ＭＳ Ｐゴシック" pitchFamily="34" charset="-128"/>
              </a:rPr>
              <a:t>4 to 11 milliseconds on typical disks (5400 to 15000 r.p.m.)</a:t>
            </a:r>
          </a:p>
          <a:p>
            <a:pPr>
              <a:lnSpc>
                <a:spcPct val="80000"/>
              </a:lnSpc>
            </a:pPr>
            <a:r>
              <a:rPr lang="en-US" sz="2000" b="1">
                <a:solidFill>
                  <a:srgbClr val="000099"/>
                </a:solidFill>
              </a:rPr>
              <a:t>Data-transfer rate</a:t>
            </a:r>
            <a:r>
              <a:rPr lang="en-US" sz="2000" b="1"/>
              <a:t> </a:t>
            </a:r>
            <a:r>
              <a:rPr lang="en-US" sz="2000"/>
              <a:t>– the rate at which data can be retrieved from or stored to the disk.</a:t>
            </a:r>
          </a:p>
          <a:p>
            <a:pPr lvl="1">
              <a:lnSpc>
                <a:spcPct val="80000"/>
              </a:lnSpc>
            </a:pPr>
            <a:r>
              <a:rPr lang="en-US" sz="2000">
                <a:ea typeface="ＭＳ Ｐゴシック" pitchFamily="34" charset="-128"/>
              </a:rPr>
              <a:t>25 to 100 MB per second max rate, lower for inner tracks</a:t>
            </a:r>
          </a:p>
          <a:p>
            <a:pPr lvl="1">
              <a:lnSpc>
                <a:spcPct val="80000"/>
              </a:lnSpc>
            </a:pPr>
            <a:r>
              <a:rPr lang="en-US" sz="2000">
                <a:ea typeface="ＭＳ Ｐゴシック" pitchFamily="34" charset="-128"/>
              </a:rPr>
              <a:t>Multiple disks may share a controller, so rate that controller can handle is also important</a:t>
            </a:r>
          </a:p>
        </p:txBody>
      </p:sp>
      <p:sp>
        <p:nvSpPr>
          <p:cNvPr id="4" name="Date Placeholder 3"/>
          <p:cNvSpPr>
            <a:spLocks noGrp="1"/>
          </p:cNvSpPr>
          <p:nvPr>
            <p:ph type="dt" sz="half" idx="10"/>
          </p:nvPr>
        </p:nvSpPr>
        <p:spPr/>
        <p:txBody>
          <a:bodyPr/>
          <a:lstStyle/>
          <a:p>
            <a:fld id="{96505999-8ECD-4A5F-8375-0A5428A0AF1D}"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defRPr/>
            </a:pPr>
            <a:r>
              <a:rPr lang="en-US">
                <a:ea typeface="+mj-ea"/>
              </a:rPr>
              <a:t>Performance Measures (Cont.)</a:t>
            </a:r>
          </a:p>
        </p:txBody>
      </p:sp>
      <p:sp>
        <p:nvSpPr>
          <p:cNvPr id="46083" name="Rectangle 3"/>
          <p:cNvSpPr>
            <a:spLocks noGrp="1" noChangeArrowheads="1"/>
          </p:cNvSpPr>
          <p:nvPr>
            <p:ph type="body" idx="1"/>
          </p:nvPr>
        </p:nvSpPr>
        <p:spPr>
          <a:xfrm>
            <a:off x="914400" y="1265238"/>
            <a:ext cx="7500938" cy="4859337"/>
          </a:xfrm>
        </p:spPr>
        <p:txBody>
          <a:bodyPr>
            <a:normAutofit fontScale="92500" lnSpcReduction="10000"/>
          </a:bodyPr>
          <a:lstStyle/>
          <a:p>
            <a:r>
              <a:rPr lang="en-US" b="1">
                <a:solidFill>
                  <a:srgbClr val="000099"/>
                </a:solidFill>
              </a:rPr>
              <a:t>Mean time to failure (MTTF)</a:t>
            </a:r>
            <a:r>
              <a:rPr lang="en-US"/>
              <a:t> – the average time the disk is expected to run continuously without any failure.</a:t>
            </a:r>
          </a:p>
          <a:p>
            <a:pPr lvl="1"/>
            <a:r>
              <a:rPr lang="en-US">
                <a:ea typeface="ＭＳ Ｐゴシック" pitchFamily="34" charset="-128"/>
              </a:rPr>
              <a:t>Typically 3 to 5 years</a:t>
            </a:r>
          </a:p>
          <a:p>
            <a:pPr lvl="1"/>
            <a:r>
              <a:rPr lang="en-US">
                <a:ea typeface="ＭＳ Ｐゴシック" pitchFamily="34" charset="-128"/>
              </a:rPr>
              <a:t>Probability of failure of new disks is quite low, corresponding to a</a:t>
            </a:r>
            <a:br>
              <a:rPr lang="en-US">
                <a:ea typeface="ＭＳ Ｐゴシック" pitchFamily="34" charset="-128"/>
              </a:rPr>
            </a:br>
            <a:r>
              <a:rPr lang="en-US">
                <a:ea typeface="ＭＳ Ｐゴシック" pitchFamily="34" charset="-128"/>
              </a:rPr>
              <a:t>“theoretical MTTF” of 500,000 to 1,200,000 hours for a new disk</a:t>
            </a:r>
          </a:p>
          <a:p>
            <a:pPr lvl="2"/>
            <a:r>
              <a:rPr lang="en-US">
                <a:ea typeface="ＭＳ Ｐゴシック" pitchFamily="34" charset="-128"/>
              </a:rPr>
              <a:t>E.g., an MTTF of 1,200,000 hours for a new disk means that given 1000 relatively new disks, on an average one will fail every 1200 hours</a:t>
            </a:r>
          </a:p>
          <a:p>
            <a:pPr lvl="1"/>
            <a:r>
              <a:rPr lang="en-US">
                <a:ea typeface="ＭＳ Ｐゴシック" pitchFamily="34" charset="-128"/>
              </a:rPr>
              <a:t>MTTF decreases as disk ages</a:t>
            </a:r>
          </a:p>
          <a:p>
            <a:pPr lvl="1">
              <a:buFont typeface="Monotype Sorts" charset="2"/>
              <a:buNone/>
            </a:pPr>
            <a:endParaRPr lang="en-US">
              <a:ea typeface="ＭＳ Ｐゴシック" pitchFamily="34" charset="-128"/>
            </a:endParaRPr>
          </a:p>
          <a:p>
            <a:endParaRPr lang="en-US"/>
          </a:p>
        </p:txBody>
      </p:sp>
      <p:sp>
        <p:nvSpPr>
          <p:cNvPr id="4" name="Date Placeholder 3"/>
          <p:cNvSpPr>
            <a:spLocks noGrp="1"/>
          </p:cNvSpPr>
          <p:nvPr>
            <p:ph type="dt" sz="half" idx="10"/>
          </p:nvPr>
        </p:nvSpPr>
        <p:spPr/>
        <p:txBody>
          <a:bodyPr/>
          <a:lstStyle/>
          <a:p>
            <a:fld id="{7BE50ADF-D48C-452A-A13C-3096C8F6022C}" type="datetime1">
              <a:rPr lang="en-US" smtClean="0"/>
              <a:pPr/>
              <a:t>2/9/2022</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Disk-Block Access</a:t>
            </a:r>
          </a:p>
        </p:txBody>
      </p:sp>
      <p:sp>
        <p:nvSpPr>
          <p:cNvPr id="3" name="Content Placeholder 2"/>
          <p:cNvSpPr>
            <a:spLocks noGrp="1"/>
          </p:cNvSpPr>
          <p:nvPr>
            <p:ph idx="1"/>
          </p:nvPr>
        </p:nvSpPr>
        <p:spPr/>
        <p:txBody>
          <a:bodyPr/>
          <a:lstStyle/>
          <a:p>
            <a:r>
              <a:rPr lang="en-US" b="1">
                <a:solidFill>
                  <a:srgbClr val="000099"/>
                </a:solidFill>
              </a:rPr>
              <a:t>Block</a:t>
            </a:r>
            <a:r>
              <a:rPr lang="en-US" b="1">
                <a:solidFill>
                  <a:schemeClr val="tx2"/>
                </a:solidFill>
              </a:rPr>
              <a:t> </a:t>
            </a:r>
            <a:r>
              <a:rPr lang="en-US"/>
              <a:t>– a contiguous sequence of sectors from a single track </a:t>
            </a:r>
          </a:p>
          <a:p>
            <a:pPr lvl="1"/>
            <a:r>
              <a:rPr lang="en-US">
                <a:ea typeface="ＭＳ Ｐゴシック" pitchFamily="34" charset="-128"/>
              </a:rPr>
              <a:t>data is transferred between disk and main memory in blocks </a:t>
            </a:r>
          </a:p>
          <a:p>
            <a:pPr lvl="1"/>
            <a:r>
              <a:rPr lang="en-US">
                <a:ea typeface="ＭＳ Ｐゴシック" pitchFamily="34" charset="-128"/>
              </a:rPr>
              <a:t>sizes range from 512 bytes to several kilobytes</a:t>
            </a:r>
          </a:p>
          <a:p>
            <a:pPr lvl="2"/>
            <a:r>
              <a:rPr lang="en-US">
                <a:ea typeface="ＭＳ Ｐゴシック" pitchFamily="34" charset="-128"/>
              </a:rPr>
              <a:t>Smaller blocks: more transfers from disk</a:t>
            </a:r>
          </a:p>
          <a:p>
            <a:pPr lvl="2"/>
            <a:r>
              <a:rPr lang="en-US">
                <a:ea typeface="ＭＳ Ｐゴシック" pitchFamily="34" charset="-128"/>
              </a:rPr>
              <a:t>Larger blocks:  more space wasted due to partially filled blocks</a:t>
            </a:r>
          </a:p>
          <a:p>
            <a:pPr lvl="2"/>
            <a:r>
              <a:rPr lang="en-US">
                <a:ea typeface="ＭＳ Ｐゴシック" pitchFamily="34" charset="-128"/>
              </a:rPr>
              <a:t>Typical block sizes today range from 4 to 16 kilobytes</a:t>
            </a:r>
            <a:endParaRPr lang="en-US"/>
          </a:p>
        </p:txBody>
      </p:sp>
      <p:sp>
        <p:nvSpPr>
          <p:cNvPr id="4" name="Date Placeholder 3"/>
          <p:cNvSpPr>
            <a:spLocks noGrp="1"/>
          </p:cNvSpPr>
          <p:nvPr>
            <p:ph type="dt" sz="half" idx="10"/>
          </p:nvPr>
        </p:nvSpPr>
        <p:spPr/>
        <p:txBody>
          <a:bodyPr/>
          <a:lstStyle/>
          <a:p>
            <a:fld id="{D9092BC7-7D19-40AE-8DB2-62338A1A8B32}"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51EE-3765-DE48-8EB1-7A1D4C49F9F3}"/>
              </a:ext>
            </a:extLst>
          </p:cNvPr>
          <p:cNvSpPr>
            <a:spLocks noGrp="1"/>
          </p:cNvSpPr>
          <p:nvPr>
            <p:ph type="title"/>
          </p:nvPr>
        </p:nvSpPr>
        <p:spPr>
          <a:xfrm>
            <a:off x="225771" y="3140968"/>
            <a:ext cx="8229600" cy="1143000"/>
          </a:xfrm>
        </p:spPr>
        <p:txBody>
          <a:bodyPr>
            <a:normAutofit/>
          </a:bodyPr>
          <a:lstStyle/>
          <a:p>
            <a:r>
              <a:rPr lang="en-US" dirty="0" err="1">
                <a:solidFill>
                  <a:srgbClr val="FF0000"/>
                </a:solidFill>
              </a:rPr>
              <a:t>Peran</a:t>
            </a:r>
            <a:r>
              <a:rPr lang="en-US" dirty="0">
                <a:solidFill>
                  <a:srgbClr val="FF0000"/>
                </a:solidFill>
              </a:rPr>
              <a:t> Buffer Manager</a:t>
            </a:r>
          </a:p>
        </p:txBody>
      </p:sp>
      <p:sp>
        <p:nvSpPr>
          <p:cNvPr id="4" name="Date Placeholder 3">
            <a:extLst>
              <a:ext uri="{FF2B5EF4-FFF2-40B4-BE49-F238E27FC236}">
                <a16:creationId xmlns:a16="http://schemas.microsoft.com/office/drawing/2014/main" id="{976A28EC-CF3F-0046-80B6-C14077CE1E7E}"/>
              </a:ext>
            </a:extLst>
          </p:cNvPr>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a:extLst>
              <a:ext uri="{FF2B5EF4-FFF2-40B4-BE49-F238E27FC236}">
                <a16:creationId xmlns:a16="http://schemas.microsoft.com/office/drawing/2014/main" id="{0C50815C-6E72-644A-9406-493D6B03109F}"/>
              </a:ext>
            </a:extLst>
          </p:cNvPr>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a:extLst>
              <a:ext uri="{FF2B5EF4-FFF2-40B4-BE49-F238E27FC236}">
                <a16:creationId xmlns:a16="http://schemas.microsoft.com/office/drawing/2014/main" id="{60770F1C-9ADD-CB4F-9DFF-3FA431DBC679}"/>
              </a:ext>
            </a:extLst>
          </p:cNvPr>
          <p:cNvSpPr>
            <a:spLocks noGrp="1"/>
          </p:cNvSpPr>
          <p:nvPr>
            <p:ph type="sldNum" sz="quarter" idx="12"/>
          </p:nvPr>
        </p:nvSpPr>
        <p:spPr/>
        <p:txBody>
          <a:bodyPr/>
          <a:lstStyle/>
          <a:p>
            <a:fld id="{D2B6A008-1658-481F-B325-0100205FD83E}" type="slidenum">
              <a:rPr lang="en-US" smtClean="0"/>
              <a:pPr/>
              <a:t>13</a:t>
            </a:fld>
            <a:endParaRPr lang="en-US" dirty="0"/>
          </a:p>
        </p:txBody>
      </p:sp>
    </p:spTree>
    <p:extLst>
      <p:ext uri="{BB962C8B-B14F-4D97-AF65-F5344CB8AC3E}">
        <p14:creationId xmlns:p14="http://schemas.microsoft.com/office/powerpoint/2010/main" val="115159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en-US">
                <a:ea typeface="+mj-ea"/>
              </a:rPr>
              <a:t>Storage Access</a:t>
            </a:r>
          </a:p>
        </p:txBody>
      </p:sp>
      <p:sp>
        <p:nvSpPr>
          <p:cNvPr id="163843" name="Rectangle 3"/>
          <p:cNvSpPr>
            <a:spLocks noGrp="1" noChangeArrowheads="1"/>
          </p:cNvSpPr>
          <p:nvPr>
            <p:ph idx="1"/>
          </p:nvPr>
        </p:nvSpPr>
        <p:spPr/>
        <p:txBody>
          <a:bodyPr>
            <a:normAutofit fontScale="85000" lnSpcReduction="10000"/>
          </a:bodyPr>
          <a:lstStyle/>
          <a:p>
            <a:r>
              <a:rPr lang="en-US"/>
              <a:t>A database file is partitioned into fixed-length storage units called </a:t>
            </a:r>
            <a:r>
              <a:rPr lang="en-US" b="1">
                <a:solidFill>
                  <a:srgbClr val="000099"/>
                </a:solidFill>
              </a:rPr>
              <a:t>blocks</a:t>
            </a:r>
            <a:r>
              <a:rPr lang="en-US"/>
              <a:t>.  Blocks are units of both storage allocation and data transfer.</a:t>
            </a:r>
          </a:p>
          <a:p>
            <a:r>
              <a:rPr lang="en-US"/>
              <a:t>Database system seeks to minimize the number of block transfers between the disk and memory.  We can reduce the number of disk accesses by keeping as many blocks as possible in main memory.</a:t>
            </a:r>
          </a:p>
          <a:p>
            <a:r>
              <a:rPr lang="en-US" b="1">
                <a:solidFill>
                  <a:srgbClr val="000099"/>
                </a:solidFill>
              </a:rPr>
              <a:t>Buffer</a:t>
            </a:r>
            <a:r>
              <a:rPr lang="en-US" b="1"/>
              <a:t> </a:t>
            </a:r>
            <a:r>
              <a:rPr lang="en-US"/>
              <a:t>– portion of main memory available to store copies of disk blocks.</a:t>
            </a:r>
          </a:p>
          <a:p>
            <a:r>
              <a:rPr lang="en-US" b="1">
                <a:solidFill>
                  <a:srgbClr val="000099"/>
                </a:solidFill>
              </a:rPr>
              <a:t>Buffer manager</a:t>
            </a:r>
            <a:r>
              <a:rPr lang="en-US"/>
              <a:t> – subsystem responsible for allocating buffer space in main memory.</a:t>
            </a:r>
          </a:p>
        </p:txBody>
      </p:sp>
      <p:sp>
        <p:nvSpPr>
          <p:cNvPr id="4" name="Date Placeholder 3"/>
          <p:cNvSpPr>
            <a:spLocks noGrp="1"/>
          </p:cNvSpPr>
          <p:nvPr>
            <p:ph type="dt" sz="half" idx="10"/>
          </p:nvPr>
        </p:nvSpPr>
        <p:spPr/>
        <p:txBody>
          <a:bodyPr/>
          <a:lstStyle/>
          <a:p>
            <a:fld id="{F1476DFA-7085-4128-89C2-1E06267CB8B4}"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14</a:t>
            </a:fld>
            <a:endParaRPr lang="en-US" dirty="0"/>
          </a:p>
        </p:txBody>
      </p:sp>
      <p:pic>
        <p:nvPicPr>
          <p:cNvPr id="2" name="Picture 1"/>
          <p:cNvPicPr>
            <a:picLocks noChangeAspect="1"/>
          </p:cNvPicPr>
          <p:nvPr/>
        </p:nvPicPr>
        <p:blipFill>
          <a:blip r:embed="rId3"/>
          <a:stretch>
            <a:fillRect/>
          </a:stretch>
        </p:blipFill>
        <p:spPr>
          <a:xfrm>
            <a:off x="994154" y="251782"/>
            <a:ext cx="506012" cy="5364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0390"/>
            <a:ext cx="2328850" cy="3511552"/>
          </a:xfrm>
        </p:spPr>
        <p:txBody>
          <a:bodyPr>
            <a:normAutofit/>
          </a:bodyPr>
          <a:lstStyle/>
          <a:p>
            <a:r>
              <a:rPr lang="en-US" dirty="0"/>
              <a:t>Fields, Records, and Files</a:t>
            </a:r>
          </a:p>
        </p:txBody>
      </p:sp>
      <p:sp>
        <p:nvSpPr>
          <p:cNvPr id="3" name="Date Placeholder 2"/>
          <p:cNvSpPr>
            <a:spLocks noGrp="1"/>
          </p:cNvSpPr>
          <p:nvPr>
            <p:ph type="dt" sz="half" idx="10"/>
          </p:nvPr>
        </p:nvSpPr>
        <p:spPr/>
        <p:txBody>
          <a:bodyPr/>
          <a:lstStyle/>
          <a:p>
            <a:fld id="{224E9BA2-AA70-443D-979B-33DE2958D964}" type="datetime1">
              <a:rPr lang="en-US" smtClean="0"/>
              <a:pPr/>
              <a:t>2/9/2022</a:t>
            </a:fld>
            <a:endParaRPr lang="en-US" dirty="0"/>
          </a:p>
        </p:txBody>
      </p:sp>
      <p:sp>
        <p:nvSpPr>
          <p:cNvPr id="4" name="Footer Placeholder 3"/>
          <p:cNvSpPr>
            <a:spLocks noGrp="1"/>
          </p:cNvSpPr>
          <p:nvPr>
            <p:ph type="ftr" sz="quarter" idx="11"/>
          </p:nvPr>
        </p:nvSpPr>
        <p:spPr/>
        <p:txBody>
          <a:bodyPr/>
          <a:lstStyle/>
          <a:p>
            <a:r>
              <a:rPr lang="en-US"/>
              <a:t>Storage and File Structure</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15</a:t>
            </a:fld>
            <a:endParaRPr lang="en-US" dirty="0"/>
          </a:p>
        </p:txBody>
      </p:sp>
      <p:pic>
        <p:nvPicPr>
          <p:cNvPr id="7" name="Picture 3" descr="file-disk"/>
          <p:cNvPicPr>
            <a:picLocks noChangeAspect="1" noChangeArrowheads="1"/>
          </p:cNvPicPr>
          <p:nvPr/>
        </p:nvPicPr>
        <p:blipFill>
          <a:blip r:embed="rId3" cstate="print"/>
          <a:srcRect/>
          <a:stretch>
            <a:fillRect/>
          </a:stretch>
        </p:blipFill>
        <p:spPr bwMode="auto">
          <a:xfrm>
            <a:off x="3000364" y="0"/>
            <a:ext cx="5819775" cy="68580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975866" y="228664"/>
            <a:ext cx="506012" cy="5364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Disk-Block Transfer</a:t>
            </a:r>
          </a:p>
        </p:txBody>
      </p:sp>
      <p:sp>
        <p:nvSpPr>
          <p:cNvPr id="3" name="Date Placeholder 2"/>
          <p:cNvSpPr>
            <a:spLocks noGrp="1"/>
          </p:cNvSpPr>
          <p:nvPr>
            <p:ph type="dt" sz="half" idx="10"/>
          </p:nvPr>
        </p:nvSpPr>
        <p:spPr/>
        <p:txBody>
          <a:bodyPr/>
          <a:lstStyle/>
          <a:p>
            <a:fld id="{74B6383C-011F-4326-9B9C-AA8E8EA242B3}" type="datetime1">
              <a:rPr lang="en-US" smtClean="0"/>
              <a:pPr/>
              <a:t>2/9/2022</a:t>
            </a:fld>
            <a:endParaRPr lang="en-US" dirty="0"/>
          </a:p>
        </p:txBody>
      </p:sp>
      <p:sp>
        <p:nvSpPr>
          <p:cNvPr id="4" name="Footer Placeholder 3"/>
          <p:cNvSpPr>
            <a:spLocks noGrp="1"/>
          </p:cNvSpPr>
          <p:nvPr>
            <p:ph type="ftr" sz="quarter" idx="11"/>
          </p:nvPr>
        </p:nvSpPr>
        <p:spPr/>
        <p:txBody>
          <a:bodyPr/>
          <a:lstStyle/>
          <a:p>
            <a:r>
              <a:rPr lang="en-US"/>
              <a:t>Storage and File Structure</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16</a:t>
            </a:fld>
            <a:endParaRPr lang="en-US" dirty="0"/>
          </a:p>
        </p:txBody>
      </p:sp>
      <p:pic>
        <p:nvPicPr>
          <p:cNvPr id="6" name="Picture 3" descr="filesystem_u1901"/>
          <p:cNvPicPr>
            <a:picLocks noChangeAspect="1" noChangeArrowheads="1"/>
          </p:cNvPicPr>
          <p:nvPr/>
        </p:nvPicPr>
        <p:blipFill>
          <a:blip r:embed="rId2" cstate="print"/>
          <a:srcRect/>
          <a:stretch>
            <a:fillRect/>
          </a:stretch>
        </p:blipFill>
        <p:spPr bwMode="auto">
          <a:xfrm>
            <a:off x="1828800" y="1619250"/>
            <a:ext cx="5486400" cy="4343400"/>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994154" y="251782"/>
            <a:ext cx="506012" cy="53649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Record Access Mechanism</a:t>
            </a:r>
          </a:p>
        </p:txBody>
      </p:sp>
      <p:sp>
        <p:nvSpPr>
          <p:cNvPr id="3" name="Date Placeholder 2"/>
          <p:cNvSpPr>
            <a:spLocks noGrp="1"/>
          </p:cNvSpPr>
          <p:nvPr>
            <p:ph type="dt" sz="half" idx="10"/>
          </p:nvPr>
        </p:nvSpPr>
        <p:spPr/>
        <p:txBody>
          <a:bodyPr/>
          <a:lstStyle/>
          <a:p>
            <a:fld id="{28BB9569-5865-47D3-B671-18F7D7E13F4D}" type="datetime1">
              <a:rPr lang="en-US" smtClean="0"/>
              <a:pPr/>
              <a:t>2/9/2022</a:t>
            </a:fld>
            <a:endParaRPr lang="en-US" dirty="0"/>
          </a:p>
        </p:txBody>
      </p:sp>
      <p:sp>
        <p:nvSpPr>
          <p:cNvPr id="4" name="Footer Placeholder 3"/>
          <p:cNvSpPr>
            <a:spLocks noGrp="1"/>
          </p:cNvSpPr>
          <p:nvPr>
            <p:ph type="ftr" sz="quarter" idx="11"/>
          </p:nvPr>
        </p:nvSpPr>
        <p:spPr/>
        <p:txBody>
          <a:bodyPr/>
          <a:lstStyle/>
          <a:p>
            <a:r>
              <a:rPr lang="en-US"/>
              <a:t>Storage and File Structure</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17</a:t>
            </a:fld>
            <a:endParaRPr lang="en-US" dirty="0"/>
          </a:p>
        </p:txBody>
      </p:sp>
      <p:grpSp>
        <p:nvGrpSpPr>
          <p:cNvPr id="6" name="Group 5"/>
          <p:cNvGrpSpPr/>
          <p:nvPr/>
        </p:nvGrpSpPr>
        <p:grpSpPr>
          <a:xfrm>
            <a:off x="1196975" y="1357298"/>
            <a:ext cx="6750050" cy="4724400"/>
            <a:chOff x="1524000" y="1524000"/>
            <a:chExt cx="6750050" cy="4724400"/>
          </a:xfrm>
        </p:grpSpPr>
        <p:sp>
          <p:nvSpPr>
            <p:cNvPr id="7" name="Rectangle 3"/>
            <p:cNvSpPr>
              <a:spLocks noChangeArrowheads="1"/>
            </p:cNvSpPr>
            <p:nvPr/>
          </p:nvSpPr>
          <p:spPr bwMode="auto">
            <a:xfrm>
              <a:off x="1524000" y="1524000"/>
              <a:ext cx="4038600" cy="3352800"/>
            </a:xfrm>
            <a:prstGeom prst="rect">
              <a:avLst/>
            </a:prstGeom>
            <a:noFill/>
            <a:ln w="9525">
              <a:solidFill>
                <a:schemeClr val="tx1"/>
              </a:solidFill>
              <a:miter lim="800000"/>
              <a:headEnd/>
              <a:tailEnd/>
            </a:ln>
          </p:spPr>
          <p:txBody>
            <a:bodyPr wrap="none" anchor="ctr"/>
            <a:lstStyle/>
            <a:p>
              <a:endParaRPr lang="en-US"/>
            </a:p>
          </p:txBody>
        </p:sp>
        <p:sp>
          <p:nvSpPr>
            <p:cNvPr id="8" name="AutoShape 4"/>
            <p:cNvSpPr>
              <a:spLocks noChangeArrowheads="1"/>
            </p:cNvSpPr>
            <p:nvPr/>
          </p:nvSpPr>
          <p:spPr bwMode="auto">
            <a:xfrm>
              <a:off x="6324600" y="4648200"/>
              <a:ext cx="1828800" cy="1600200"/>
            </a:xfrm>
            <a:prstGeom prst="flowChartMagneticDisk">
              <a:avLst/>
            </a:prstGeom>
            <a:solidFill>
              <a:srgbClr val="339933"/>
            </a:solidFill>
            <a:ln w="9525">
              <a:solidFill>
                <a:schemeClr val="tx1"/>
              </a:solidFill>
              <a:round/>
              <a:headEnd/>
              <a:tailEnd/>
            </a:ln>
          </p:spPr>
          <p:txBody>
            <a:bodyPr wrap="none" anchor="ctr"/>
            <a:lstStyle/>
            <a:p>
              <a:endParaRPr lang="en-US"/>
            </a:p>
          </p:txBody>
        </p:sp>
        <p:sp>
          <p:nvSpPr>
            <p:cNvPr id="9" name="Text Box 5"/>
            <p:cNvSpPr txBox="1">
              <a:spLocks noChangeArrowheads="1"/>
            </p:cNvSpPr>
            <p:nvPr/>
          </p:nvSpPr>
          <p:spPr bwMode="auto">
            <a:xfrm>
              <a:off x="2819400" y="4343400"/>
              <a:ext cx="2238375" cy="376238"/>
            </a:xfrm>
            <a:prstGeom prst="rect">
              <a:avLst/>
            </a:prstGeom>
            <a:solidFill>
              <a:srgbClr val="CCFFFF"/>
            </a:solidFill>
            <a:ln w="9525">
              <a:solidFill>
                <a:schemeClr val="tx1"/>
              </a:solidFill>
              <a:miter lim="800000"/>
              <a:headEnd/>
              <a:tailEnd/>
            </a:ln>
          </p:spPr>
          <p:txBody>
            <a:bodyPr>
              <a:spAutoFit/>
            </a:bodyPr>
            <a:lstStyle/>
            <a:p>
              <a:pPr eaLnBrk="1" hangingPunct="1"/>
              <a:r>
                <a:rPr lang="en-US">
                  <a:cs typeface="Arial" charset="0"/>
                </a:rPr>
                <a:t>1 block</a:t>
              </a:r>
            </a:p>
          </p:txBody>
        </p:sp>
        <p:sp>
          <p:nvSpPr>
            <p:cNvPr id="10" name="Text Box 6"/>
            <p:cNvSpPr txBox="1">
              <a:spLocks noChangeArrowheads="1"/>
            </p:cNvSpPr>
            <p:nvPr/>
          </p:nvSpPr>
          <p:spPr bwMode="auto">
            <a:xfrm>
              <a:off x="1600200" y="1600200"/>
              <a:ext cx="3352800" cy="650875"/>
            </a:xfrm>
            <a:prstGeom prst="rect">
              <a:avLst/>
            </a:prstGeom>
            <a:solidFill>
              <a:srgbClr val="FFCC99"/>
            </a:solidFill>
            <a:ln w="9525">
              <a:solidFill>
                <a:schemeClr val="tx1"/>
              </a:solidFill>
              <a:miter lim="800000"/>
              <a:headEnd/>
              <a:tailEnd/>
            </a:ln>
          </p:spPr>
          <p:txBody>
            <a:bodyPr>
              <a:spAutoFit/>
            </a:bodyPr>
            <a:lstStyle/>
            <a:p>
              <a:pPr eaLnBrk="1" hangingPunct="1"/>
              <a:r>
                <a:rPr lang="en-US">
                  <a:cs typeface="Arial" charset="0"/>
                </a:rPr>
                <a:t>                               User buffer</a:t>
              </a:r>
            </a:p>
            <a:p>
              <a:pPr eaLnBrk="1" hangingPunct="1"/>
              <a:endParaRPr lang="en-US">
                <a:cs typeface="Arial" charset="0"/>
              </a:endParaRPr>
            </a:p>
          </p:txBody>
        </p:sp>
        <p:sp>
          <p:nvSpPr>
            <p:cNvPr id="11" name="Freeform 7"/>
            <p:cNvSpPr>
              <a:spLocks/>
            </p:cNvSpPr>
            <p:nvPr/>
          </p:nvSpPr>
          <p:spPr bwMode="auto">
            <a:xfrm>
              <a:off x="1854200" y="2133600"/>
              <a:ext cx="1117600" cy="2209800"/>
            </a:xfrm>
            <a:custGeom>
              <a:avLst/>
              <a:gdLst>
                <a:gd name="T0" fmla="*/ 2147483647 w 512"/>
                <a:gd name="T1" fmla="*/ 2147483647 h 1200"/>
                <a:gd name="T2" fmla="*/ 2147483647 w 512"/>
                <a:gd name="T3" fmla="*/ 2147483647 h 1200"/>
                <a:gd name="T4" fmla="*/ 2147483647 w 512"/>
                <a:gd name="T5" fmla="*/ 0 h 1200"/>
                <a:gd name="T6" fmla="*/ 0 60000 65536"/>
                <a:gd name="T7" fmla="*/ 0 60000 65536"/>
                <a:gd name="T8" fmla="*/ 0 60000 65536"/>
                <a:gd name="T9" fmla="*/ 0 w 512"/>
                <a:gd name="T10" fmla="*/ 0 h 1200"/>
                <a:gd name="T11" fmla="*/ 512 w 512"/>
                <a:gd name="T12" fmla="*/ 1200 h 1200"/>
              </a:gdLst>
              <a:ahLst/>
              <a:cxnLst>
                <a:cxn ang="T6">
                  <a:pos x="T0" y="T1"/>
                </a:cxn>
                <a:cxn ang="T7">
                  <a:pos x="T2" y="T3"/>
                </a:cxn>
                <a:cxn ang="T8">
                  <a:pos x="T4" y="T5"/>
                </a:cxn>
              </a:cxnLst>
              <a:rect l="T9" t="T10" r="T11" b="T12"/>
              <a:pathLst>
                <a:path w="512" h="1200">
                  <a:moveTo>
                    <a:pt x="512" y="1200"/>
                  </a:moveTo>
                  <a:cubicBezTo>
                    <a:pt x="336" y="1060"/>
                    <a:pt x="160" y="920"/>
                    <a:pt x="80" y="720"/>
                  </a:cubicBezTo>
                  <a:cubicBezTo>
                    <a:pt x="0" y="520"/>
                    <a:pt x="16" y="260"/>
                    <a:pt x="32" y="0"/>
                  </a:cubicBezTo>
                </a:path>
              </a:pathLst>
            </a:custGeom>
            <a:noFill/>
            <a:ln w="19050">
              <a:solidFill>
                <a:schemeClr val="tx1"/>
              </a:solidFill>
              <a:round/>
              <a:headEnd/>
              <a:tailEnd type="stealth" w="lg" len="lg"/>
            </a:ln>
          </p:spPr>
          <p:txBody>
            <a:bodyPr/>
            <a:lstStyle/>
            <a:p>
              <a:endParaRPr lang="en-US"/>
            </a:p>
          </p:txBody>
        </p:sp>
        <p:sp>
          <p:nvSpPr>
            <p:cNvPr id="12" name="Freeform 8"/>
            <p:cNvSpPr>
              <a:spLocks/>
            </p:cNvSpPr>
            <p:nvPr/>
          </p:nvSpPr>
          <p:spPr bwMode="auto">
            <a:xfrm>
              <a:off x="2667000" y="2133600"/>
              <a:ext cx="762000" cy="2209800"/>
            </a:xfrm>
            <a:custGeom>
              <a:avLst/>
              <a:gdLst>
                <a:gd name="T0" fmla="*/ 0 w 432"/>
                <a:gd name="T1" fmla="*/ 0 h 1200"/>
                <a:gd name="T2" fmla="*/ 2147483647 w 432"/>
                <a:gd name="T3" fmla="*/ 2147483647 h 1200"/>
                <a:gd name="T4" fmla="*/ 2147483647 w 432"/>
                <a:gd name="T5" fmla="*/ 2147483647 h 1200"/>
                <a:gd name="T6" fmla="*/ 0 60000 65536"/>
                <a:gd name="T7" fmla="*/ 0 60000 65536"/>
                <a:gd name="T8" fmla="*/ 0 60000 65536"/>
                <a:gd name="T9" fmla="*/ 0 w 432"/>
                <a:gd name="T10" fmla="*/ 0 h 1200"/>
                <a:gd name="T11" fmla="*/ 432 w 432"/>
                <a:gd name="T12" fmla="*/ 1200 h 1200"/>
              </a:gdLst>
              <a:ahLst/>
              <a:cxnLst>
                <a:cxn ang="T6">
                  <a:pos x="T0" y="T1"/>
                </a:cxn>
                <a:cxn ang="T7">
                  <a:pos x="T2" y="T3"/>
                </a:cxn>
                <a:cxn ang="T8">
                  <a:pos x="T4" y="T5"/>
                </a:cxn>
              </a:cxnLst>
              <a:rect l="T9" t="T10" r="T11" b="T12"/>
              <a:pathLst>
                <a:path w="432" h="1200">
                  <a:moveTo>
                    <a:pt x="0" y="0"/>
                  </a:moveTo>
                  <a:cubicBezTo>
                    <a:pt x="132" y="140"/>
                    <a:pt x="264" y="280"/>
                    <a:pt x="336" y="480"/>
                  </a:cubicBezTo>
                  <a:cubicBezTo>
                    <a:pt x="408" y="680"/>
                    <a:pt x="420" y="940"/>
                    <a:pt x="432" y="1200"/>
                  </a:cubicBezTo>
                </a:path>
              </a:pathLst>
            </a:custGeom>
            <a:noFill/>
            <a:ln w="19050">
              <a:solidFill>
                <a:schemeClr val="tx1"/>
              </a:solidFill>
              <a:round/>
              <a:headEnd/>
              <a:tailEnd type="stealth" w="lg" len="lg"/>
            </a:ln>
          </p:spPr>
          <p:txBody>
            <a:bodyPr/>
            <a:lstStyle/>
            <a:p>
              <a:endParaRPr lang="en-US"/>
            </a:p>
          </p:txBody>
        </p:sp>
        <p:sp>
          <p:nvSpPr>
            <p:cNvPr id="13" name="Text Box 9"/>
            <p:cNvSpPr txBox="1">
              <a:spLocks noChangeArrowheads="1"/>
            </p:cNvSpPr>
            <p:nvPr/>
          </p:nvSpPr>
          <p:spPr bwMode="auto">
            <a:xfrm>
              <a:off x="2057400" y="2971800"/>
              <a:ext cx="1314450" cy="366713"/>
            </a:xfrm>
            <a:prstGeom prst="rect">
              <a:avLst/>
            </a:prstGeom>
            <a:noFill/>
            <a:ln w="9525">
              <a:noFill/>
              <a:miter lim="800000"/>
              <a:headEnd/>
              <a:tailEnd/>
            </a:ln>
          </p:spPr>
          <p:txBody>
            <a:bodyPr wrap="none">
              <a:spAutoFit/>
            </a:bodyPr>
            <a:lstStyle/>
            <a:p>
              <a:pPr eaLnBrk="1" hangingPunct="1"/>
              <a:r>
                <a:rPr lang="en-US" b="1" i="1">
                  <a:cs typeface="Arial" charset="0"/>
                </a:rPr>
                <a:t>per record</a:t>
              </a:r>
            </a:p>
          </p:txBody>
        </p:sp>
        <p:sp>
          <p:nvSpPr>
            <p:cNvPr id="14" name="Text Box 10"/>
            <p:cNvSpPr txBox="1">
              <a:spLocks noChangeArrowheads="1"/>
            </p:cNvSpPr>
            <p:nvPr/>
          </p:nvSpPr>
          <p:spPr bwMode="auto">
            <a:xfrm>
              <a:off x="6400800" y="5181600"/>
              <a:ext cx="1692275" cy="314325"/>
            </a:xfrm>
            <a:prstGeom prst="rect">
              <a:avLst/>
            </a:prstGeom>
            <a:solidFill>
              <a:srgbClr val="CCFFFF"/>
            </a:solidFill>
            <a:ln w="9525">
              <a:solidFill>
                <a:schemeClr val="tx1"/>
              </a:solidFill>
              <a:miter lim="800000"/>
              <a:headEnd/>
              <a:tailEnd/>
            </a:ln>
          </p:spPr>
          <p:txBody>
            <a:bodyPr>
              <a:spAutoFit/>
            </a:bodyPr>
            <a:lstStyle/>
            <a:p>
              <a:pPr eaLnBrk="1" hangingPunct="1"/>
              <a:r>
                <a:rPr lang="en-US" sz="1400">
                  <a:cs typeface="Arial" charset="0"/>
                </a:rPr>
                <a:t>Block-1</a:t>
              </a:r>
            </a:p>
          </p:txBody>
        </p:sp>
        <p:sp>
          <p:nvSpPr>
            <p:cNvPr id="15" name="Text Box 11"/>
            <p:cNvSpPr txBox="1">
              <a:spLocks noChangeArrowheads="1"/>
            </p:cNvSpPr>
            <p:nvPr/>
          </p:nvSpPr>
          <p:spPr bwMode="auto">
            <a:xfrm>
              <a:off x="6400800" y="5486400"/>
              <a:ext cx="1692275" cy="314325"/>
            </a:xfrm>
            <a:prstGeom prst="rect">
              <a:avLst/>
            </a:prstGeom>
            <a:solidFill>
              <a:srgbClr val="CCFFFF"/>
            </a:solidFill>
            <a:ln w="9525">
              <a:solidFill>
                <a:schemeClr val="tx1"/>
              </a:solidFill>
              <a:miter lim="800000"/>
              <a:headEnd/>
              <a:tailEnd/>
            </a:ln>
          </p:spPr>
          <p:txBody>
            <a:bodyPr>
              <a:spAutoFit/>
            </a:bodyPr>
            <a:lstStyle/>
            <a:p>
              <a:pPr eaLnBrk="1" hangingPunct="1"/>
              <a:r>
                <a:rPr lang="en-US" sz="1400">
                  <a:cs typeface="Arial" charset="0"/>
                </a:rPr>
                <a:t>Block-2</a:t>
              </a:r>
            </a:p>
          </p:txBody>
        </p:sp>
        <p:sp>
          <p:nvSpPr>
            <p:cNvPr id="16" name="Text Box 12"/>
            <p:cNvSpPr txBox="1">
              <a:spLocks noChangeArrowheads="1"/>
            </p:cNvSpPr>
            <p:nvPr/>
          </p:nvSpPr>
          <p:spPr bwMode="auto">
            <a:xfrm>
              <a:off x="1752600" y="1776413"/>
              <a:ext cx="939800" cy="346075"/>
            </a:xfrm>
            <a:prstGeom prst="rect">
              <a:avLst/>
            </a:prstGeom>
            <a:solidFill>
              <a:srgbClr val="CCFFFF"/>
            </a:solidFill>
            <a:ln w="9525">
              <a:solidFill>
                <a:schemeClr val="tx1"/>
              </a:solidFill>
              <a:miter lim="800000"/>
              <a:headEnd/>
              <a:tailEnd/>
            </a:ln>
          </p:spPr>
          <p:txBody>
            <a:bodyPr wrap="none">
              <a:spAutoFit/>
            </a:bodyPr>
            <a:lstStyle/>
            <a:p>
              <a:pPr eaLnBrk="1" hangingPunct="1"/>
              <a:r>
                <a:rPr lang="en-US" sz="1600">
                  <a:cs typeface="Arial" charset="0"/>
                </a:rPr>
                <a:t>1 record</a:t>
              </a:r>
            </a:p>
          </p:txBody>
        </p:sp>
        <p:sp>
          <p:nvSpPr>
            <p:cNvPr id="17" name="Text Box 13"/>
            <p:cNvSpPr txBox="1">
              <a:spLocks noChangeArrowheads="1"/>
            </p:cNvSpPr>
            <p:nvPr/>
          </p:nvSpPr>
          <p:spPr bwMode="auto">
            <a:xfrm>
              <a:off x="3810000" y="3886200"/>
              <a:ext cx="1162050" cy="366713"/>
            </a:xfrm>
            <a:prstGeom prst="rect">
              <a:avLst/>
            </a:prstGeom>
            <a:noFill/>
            <a:ln w="9525">
              <a:noFill/>
              <a:miter lim="800000"/>
              <a:headEnd/>
              <a:tailEnd/>
            </a:ln>
          </p:spPr>
          <p:txBody>
            <a:bodyPr wrap="none">
              <a:spAutoFit/>
            </a:bodyPr>
            <a:lstStyle/>
            <a:p>
              <a:pPr eaLnBrk="1" hangingPunct="1"/>
              <a:r>
                <a:rPr lang="en-US">
                  <a:cs typeface="Arial" charset="0"/>
                </a:rPr>
                <a:t>I/O Buffer</a:t>
              </a:r>
            </a:p>
          </p:txBody>
        </p:sp>
        <p:sp>
          <p:nvSpPr>
            <p:cNvPr id="18" name="Freeform 14"/>
            <p:cNvSpPr>
              <a:spLocks/>
            </p:cNvSpPr>
            <p:nvPr/>
          </p:nvSpPr>
          <p:spPr bwMode="auto">
            <a:xfrm>
              <a:off x="4495800" y="4724400"/>
              <a:ext cx="1828800" cy="685800"/>
            </a:xfrm>
            <a:custGeom>
              <a:avLst/>
              <a:gdLst>
                <a:gd name="T0" fmla="*/ 0 w 1488"/>
                <a:gd name="T1" fmla="*/ 0 h 624"/>
                <a:gd name="T2" fmla="*/ 2147483647 w 1488"/>
                <a:gd name="T3" fmla="*/ 2147483647 h 624"/>
                <a:gd name="T4" fmla="*/ 2147483647 w 1488"/>
                <a:gd name="T5" fmla="*/ 2147483647 h 624"/>
                <a:gd name="T6" fmla="*/ 0 60000 65536"/>
                <a:gd name="T7" fmla="*/ 0 60000 65536"/>
                <a:gd name="T8" fmla="*/ 0 60000 65536"/>
                <a:gd name="T9" fmla="*/ 0 w 1488"/>
                <a:gd name="T10" fmla="*/ 0 h 624"/>
                <a:gd name="T11" fmla="*/ 1488 w 1488"/>
                <a:gd name="T12" fmla="*/ 624 h 624"/>
              </a:gdLst>
              <a:ahLst/>
              <a:cxnLst>
                <a:cxn ang="T6">
                  <a:pos x="T0" y="T1"/>
                </a:cxn>
                <a:cxn ang="T7">
                  <a:pos x="T2" y="T3"/>
                </a:cxn>
                <a:cxn ang="T8">
                  <a:pos x="T4" y="T5"/>
                </a:cxn>
              </a:cxnLst>
              <a:rect l="T9" t="T10" r="T11" b="T12"/>
              <a:pathLst>
                <a:path w="1488" h="624">
                  <a:moveTo>
                    <a:pt x="0" y="0"/>
                  </a:moveTo>
                  <a:cubicBezTo>
                    <a:pt x="68" y="164"/>
                    <a:pt x="136" y="328"/>
                    <a:pt x="384" y="432"/>
                  </a:cubicBezTo>
                  <a:cubicBezTo>
                    <a:pt x="632" y="536"/>
                    <a:pt x="1060" y="580"/>
                    <a:pt x="1488" y="624"/>
                  </a:cubicBezTo>
                </a:path>
              </a:pathLst>
            </a:custGeom>
            <a:noFill/>
            <a:ln w="19050">
              <a:solidFill>
                <a:schemeClr val="tx1"/>
              </a:solidFill>
              <a:round/>
              <a:headEnd/>
              <a:tailEnd type="stealth" w="lg" len="lg"/>
            </a:ln>
          </p:spPr>
          <p:txBody>
            <a:bodyPr/>
            <a:lstStyle/>
            <a:p>
              <a:endParaRPr lang="en-US"/>
            </a:p>
          </p:txBody>
        </p:sp>
        <p:sp>
          <p:nvSpPr>
            <p:cNvPr id="19" name="Freeform 15"/>
            <p:cNvSpPr>
              <a:spLocks/>
            </p:cNvSpPr>
            <p:nvPr/>
          </p:nvSpPr>
          <p:spPr bwMode="auto">
            <a:xfrm>
              <a:off x="3429000" y="4724400"/>
              <a:ext cx="2819400" cy="914400"/>
            </a:xfrm>
            <a:custGeom>
              <a:avLst/>
              <a:gdLst>
                <a:gd name="T0" fmla="*/ 2147483647 w 2208"/>
                <a:gd name="T1" fmla="*/ 2147483647 h 816"/>
                <a:gd name="T2" fmla="*/ 2147483647 w 2208"/>
                <a:gd name="T3" fmla="*/ 2147483647 h 816"/>
                <a:gd name="T4" fmla="*/ 0 w 2208"/>
                <a:gd name="T5" fmla="*/ 0 h 816"/>
                <a:gd name="T6" fmla="*/ 0 60000 65536"/>
                <a:gd name="T7" fmla="*/ 0 60000 65536"/>
                <a:gd name="T8" fmla="*/ 0 60000 65536"/>
                <a:gd name="T9" fmla="*/ 0 w 2208"/>
                <a:gd name="T10" fmla="*/ 0 h 816"/>
                <a:gd name="T11" fmla="*/ 2208 w 2208"/>
                <a:gd name="T12" fmla="*/ 816 h 816"/>
              </a:gdLst>
              <a:ahLst/>
              <a:cxnLst>
                <a:cxn ang="T6">
                  <a:pos x="T0" y="T1"/>
                </a:cxn>
                <a:cxn ang="T7">
                  <a:pos x="T2" y="T3"/>
                </a:cxn>
                <a:cxn ang="T8">
                  <a:pos x="T4" y="T5"/>
                </a:cxn>
              </a:cxnLst>
              <a:rect l="T9" t="T10" r="T11" b="T12"/>
              <a:pathLst>
                <a:path w="2208" h="816">
                  <a:moveTo>
                    <a:pt x="2208" y="816"/>
                  </a:moveTo>
                  <a:cubicBezTo>
                    <a:pt x="1528" y="788"/>
                    <a:pt x="848" y="760"/>
                    <a:pt x="480" y="624"/>
                  </a:cubicBezTo>
                  <a:cubicBezTo>
                    <a:pt x="112" y="488"/>
                    <a:pt x="56" y="244"/>
                    <a:pt x="0" y="0"/>
                  </a:cubicBezTo>
                </a:path>
              </a:pathLst>
            </a:custGeom>
            <a:noFill/>
            <a:ln w="19050">
              <a:solidFill>
                <a:schemeClr val="tx1"/>
              </a:solidFill>
              <a:round/>
              <a:headEnd/>
              <a:tailEnd type="stealth" w="lg" len="lg"/>
            </a:ln>
          </p:spPr>
          <p:txBody>
            <a:bodyPr/>
            <a:lstStyle/>
            <a:p>
              <a:endParaRPr lang="en-US"/>
            </a:p>
          </p:txBody>
        </p:sp>
        <p:sp>
          <p:nvSpPr>
            <p:cNvPr id="20" name="Text Box 16"/>
            <p:cNvSpPr txBox="1">
              <a:spLocks noChangeArrowheads="1"/>
            </p:cNvSpPr>
            <p:nvPr/>
          </p:nvSpPr>
          <p:spPr bwMode="auto">
            <a:xfrm>
              <a:off x="3810000" y="5029200"/>
              <a:ext cx="1200150" cy="366713"/>
            </a:xfrm>
            <a:prstGeom prst="rect">
              <a:avLst/>
            </a:prstGeom>
            <a:noFill/>
            <a:ln w="9525">
              <a:noFill/>
              <a:miter lim="800000"/>
              <a:headEnd/>
              <a:tailEnd/>
            </a:ln>
          </p:spPr>
          <p:txBody>
            <a:bodyPr wrap="none">
              <a:spAutoFit/>
            </a:bodyPr>
            <a:lstStyle/>
            <a:p>
              <a:pPr eaLnBrk="1" hangingPunct="1"/>
              <a:r>
                <a:rPr lang="en-US" b="1" i="1">
                  <a:cs typeface="Arial" charset="0"/>
                </a:rPr>
                <a:t>per block</a:t>
              </a:r>
            </a:p>
          </p:txBody>
        </p:sp>
        <p:sp>
          <p:nvSpPr>
            <p:cNvPr id="21" name="Text Box 17"/>
            <p:cNvSpPr txBox="1">
              <a:spLocks noChangeArrowheads="1"/>
            </p:cNvSpPr>
            <p:nvPr/>
          </p:nvSpPr>
          <p:spPr bwMode="auto">
            <a:xfrm>
              <a:off x="4953000" y="2743200"/>
              <a:ext cx="1568450" cy="641350"/>
            </a:xfrm>
            <a:prstGeom prst="rect">
              <a:avLst/>
            </a:prstGeom>
            <a:noFill/>
            <a:ln w="9525">
              <a:noFill/>
              <a:miter lim="800000"/>
              <a:headEnd/>
              <a:tailEnd/>
            </a:ln>
          </p:spPr>
          <p:txBody>
            <a:bodyPr wrap="none">
              <a:spAutoFit/>
            </a:bodyPr>
            <a:lstStyle/>
            <a:p>
              <a:pPr algn="ctr" eaLnBrk="1" hangingPunct="1"/>
              <a:r>
                <a:rPr lang="en-US">
                  <a:cs typeface="Arial" charset="0"/>
                </a:rPr>
                <a:t>Main Memory</a:t>
              </a:r>
            </a:p>
            <a:p>
              <a:pPr algn="ctr" eaLnBrk="1" hangingPunct="1"/>
              <a:r>
                <a:rPr lang="en-US">
                  <a:cs typeface="Arial" charset="0"/>
                </a:rPr>
                <a:t>(elektronis)</a:t>
              </a:r>
            </a:p>
          </p:txBody>
        </p:sp>
        <p:sp>
          <p:nvSpPr>
            <p:cNvPr id="22" name="Text Box 18"/>
            <p:cNvSpPr txBox="1">
              <a:spLocks noChangeArrowheads="1"/>
            </p:cNvSpPr>
            <p:nvPr/>
          </p:nvSpPr>
          <p:spPr bwMode="auto">
            <a:xfrm>
              <a:off x="7086600" y="3886200"/>
              <a:ext cx="1187450" cy="641350"/>
            </a:xfrm>
            <a:prstGeom prst="rect">
              <a:avLst/>
            </a:prstGeom>
            <a:noFill/>
            <a:ln w="9525">
              <a:noFill/>
              <a:miter lim="800000"/>
              <a:headEnd/>
              <a:tailEnd/>
            </a:ln>
          </p:spPr>
          <p:txBody>
            <a:bodyPr wrap="none">
              <a:spAutoFit/>
            </a:bodyPr>
            <a:lstStyle/>
            <a:p>
              <a:pPr algn="ctr" eaLnBrk="1" hangingPunct="1"/>
              <a:r>
                <a:rPr lang="en-US">
                  <a:cs typeface="Arial" charset="0"/>
                </a:rPr>
                <a:t>Storage </a:t>
              </a:r>
            </a:p>
            <a:p>
              <a:pPr algn="ctr" eaLnBrk="1" hangingPunct="1"/>
              <a:r>
                <a:rPr lang="en-US">
                  <a:cs typeface="Arial" charset="0"/>
                </a:rPr>
                <a:t>(mekanis)</a:t>
              </a:r>
            </a:p>
          </p:txBody>
        </p:sp>
        <p:sp>
          <p:nvSpPr>
            <p:cNvPr id="23" name="Rectangle 19"/>
            <p:cNvSpPr>
              <a:spLocks noChangeArrowheads="1"/>
            </p:cNvSpPr>
            <p:nvPr/>
          </p:nvSpPr>
          <p:spPr bwMode="auto">
            <a:xfrm>
              <a:off x="2819400" y="4419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 name="Rectangle 20"/>
            <p:cNvSpPr>
              <a:spLocks noChangeArrowheads="1"/>
            </p:cNvSpPr>
            <p:nvPr/>
          </p:nvSpPr>
          <p:spPr bwMode="auto">
            <a:xfrm>
              <a:off x="3276600" y="4419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 name="Rectangle 21"/>
            <p:cNvSpPr>
              <a:spLocks noChangeArrowheads="1"/>
            </p:cNvSpPr>
            <p:nvPr/>
          </p:nvSpPr>
          <p:spPr bwMode="auto">
            <a:xfrm>
              <a:off x="3733800" y="4419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 name="Rectangle 22"/>
            <p:cNvSpPr>
              <a:spLocks noChangeArrowheads="1"/>
            </p:cNvSpPr>
            <p:nvPr/>
          </p:nvSpPr>
          <p:spPr bwMode="auto">
            <a:xfrm>
              <a:off x="4191000" y="4419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 name="Rectangle 23"/>
            <p:cNvSpPr>
              <a:spLocks noChangeArrowheads="1"/>
            </p:cNvSpPr>
            <p:nvPr/>
          </p:nvSpPr>
          <p:spPr bwMode="auto">
            <a:xfrm>
              <a:off x="4648200" y="4419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grpSp>
      <p:pic>
        <p:nvPicPr>
          <p:cNvPr id="28" name="Picture 27"/>
          <p:cNvPicPr>
            <a:picLocks noChangeAspect="1"/>
          </p:cNvPicPr>
          <p:nvPr/>
        </p:nvPicPr>
        <p:blipFill>
          <a:blip r:embed="rId2"/>
          <a:stretch>
            <a:fillRect/>
          </a:stretch>
        </p:blipFill>
        <p:spPr>
          <a:xfrm>
            <a:off x="994154" y="163499"/>
            <a:ext cx="506012" cy="5364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Optimization of Disk Block Access</a:t>
            </a:r>
          </a:p>
        </p:txBody>
      </p:sp>
      <p:sp>
        <p:nvSpPr>
          <p:cNvPr id="7" name="Content Placeholder 6"/>
          <p:cNvSpPr>
            <a:spLocks noGrp="1"/>
          </p:cNvSpPr>
          <p:nvPr>
            <p:ph idx="1"/>
          </p:nvPr>
        </p:nvSpPr>
        <p:spPr/>
        <p:txBody>
          <a:bodyPr>
            <a:normAutofit lnSpcReduction="10000"/>
          </a:bodyPr>
          <a:lstStyle/>
          <a:p>
            <a:r>
              <a:rPr lang="en-US" sz="2400" b="1" dirty="0">
                <a:solidFill>
                  <a:srgbClr val="000099"/>
                </a:solidFill>
              </a:rPr>
              <a:t>Nonvolatile write buffers</a:t>
            </a:r>
            <a:r>
              <a:rPr lang="en-US" sz="2400" dirty="0"/>
              <a:t> speed up disk writes by writing blocks to a non-volatile RAM buffer immediately</a:t>
            </a:r>
          </a:p>
          <a:p>
            <a:pPr lvl="1"/>
            <a:r>
              <a:rPr lang="en-US" sz="2400" dirty="0">
                <a:ea typeface="ＭＳ Ｐゴシック" pitchFamily="34" charset="-128"/>
              </a:rPr>
              <a:t>Non-volatile RAM:  battery backed up RAM or flash memory</a:t>
            </a:r>
          </a:p>
          <a:p>
            <a:pPr lvl="2"/>
            <a:r>
              <a:rPr lang="en-US" dirty="0">
                <a:ea typeface="ＭＳ Ｐゴシック" pitchFamily="34" charset="-128"/>
              </a:rPr>
              <a:t>Even if power fails, the data is safe and will be written to disk when power returns</a:t>
            </a:r>
          </a:p>
          <a:p>
            <a:pPr lvl="1"/>
            <a:r>
              <a:rPr lang="en-US" sz="2400" dirty="0">
                <a:ea typeface="ＭＳ Ｐゴシック" pitchFamily="34" charset="-128"/>
              </a:rPr>
              <a:t>Controller then writes to disk whenever the disk has no other requests or request has been pending for some time</a:t>
            </a:r>
          </a:p>
          <a:p>
            <a:pPr lvl="1"/>
            <a:r>
              <a:rPr lang="en-US" sz="2400" dirty="0">
                <a:ea typeface="ＭＳ Ｐゴシック" pitchFamily="34" charset="-128"/>
              </a:rPr>
              <a:t>Database operations that require data to be safely stored before continuing can continue without waiting for data to be written to disk</a:t>
            </a:r>
          </a:p>
          <a:p>
            <a:pPr lvl="1"/>
            <a:r>
              <a:rPr lang="en-US" sz="2400" i="1" dirty="0">
                <a:ea typeface="ＭＳ Ｐゴシック" pitchFamily="34" charset="-128"/>
              </a:rPr>
              <a:t>Writes can be reordered to minimize disk arm movement</a:t>
            </a:r>
          </a:p>
        </p:txBody>
      </p:sp>
      <p:sp>
        <p:nvSpPr>
          <p:cNvPr id="3" name="Date Placeholder 2"/>
          <p:cNvSpPr>
            <a:spLocks noGrp="1"/>
          </p:cNvSpPr>
          <p:nvPr>
            <p:ph type="dt" sz="half" idx="10"/>
          </p:nvPr>
        </p:nvSpPr>
        <p:spPr/>
        <p:txBody>
          <a:bodyPr/>
          <a:lstStyle/>
          <a:p>
            <a:fld id="{5F823C1B-1BC0-47B3-BC8D-3D822165EF55}" type="datetime1">
              <a:rPr lang="en-US" smtClean="0"/>
              <a:pPr/>
              <a:t>2/9/2022</a:t>
            </a:fld>
            <a:endParaRPr lang="en-US" dirty="0"/>
          </a:p>
        </p:txBody>
      </p:sp>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18</a:t>
            </a:fld>
            <a:endParaRPr lang="en-US" dirty="0"/>
          </a:p>
        </p:txBody>
      </p:sp>
      <p:pic>
        <p:nvPicPr>
          <p:cNvPr id="2" name="Picture 1"/>
          <p:cNvPicPr>
            <a:picLocks noChangeAspect="1"/>
          </p:cNvPicPr>
          <p:nvPr/>
        </p:nvPicPr>
        <p:blipFill>
          <a:blip r:embed="rId3"/>
          <a:stretch>
            <a:fillRect/>
          </a:stretch>
        </p:blipFill>
        <p:spPr>
          <a:xfrm>
            <a:off x="994154" y="122940"/>
            <a:ext cx="506012" cy="53649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defRPr/>
            </a:pPr>
            <a:r>
              <a:rPr lang="en-US">
                <a:ea typeface="+mj-ea"/>
              </a:rPr>
              <a:t>Buffer Manager</a:t>
            </a:r>
          </a:p>
        </p:txBody>
      </p:sp>
      <p:sp>
        <p:nvSpPr>
          <p:cNvPr id="165891" name="Rectangle 3"/>
          <p:cNvSpPr>
            <a:spLocks noGrp="1" noChangeArrowheads="1"/>
          </p:cNvSpPr>
          <p:nvPr>
            <p:ph idx="1"/>
          </p:nvPr>
        </p:nvSpPr>
        <p:spPr/>
        <p:txBody>
          <a:bodyPr>
            <a:normAutofit fontScale="92500" lnSpcReduction="10000"/>
          </a:bodyPr>
          <a:lstStyle/>
          <a:p>
            <a:pPr marL="381000" indent="-381000"/>
            <a:r>
              <a:rPr lang="en-US"/>
              <a:t>Programs call on the buffer manager when they need a block from disk.</a:t>
            </a:r>
          </a:p>
          <a:p>
            <a:pPr marL="800100" lvl="1" indent="-342900">
              <a:buFont typeface="Monotype Sorts" charset="2"/>
              <a:buAutoNum type="arabicPeriod"/>
            </a:pPr>
            <a:r>
              <a:rPr lang="en-US">
                <a:ea typeface="ＭＳ Ｐゴシック" pitchFamily="34" charset="-128"/>
              </a:rPr>
              <a:t>If the block is already in the buffer, buffer manager returns the address of the block in main memory</a:t>
            </a:r>
          </a:p>
          <a:p>
            <a:pPr marL="800100" lvl="1" indent="-342900">
              <a:buFont typeface="Monotype Sorts" charset="2"/>
              <a:buAutoNum type="arabicPeriod"/>
            </a:pPr>
            <a:r>
              <a:rPr lang="en-US">
                <a:ea typeface="ＭＳ Ｐゴシック" pitchFamily="34" charset="-128"/>
              </a:rPr>
              <a:t>If the block is not in the buffer, the buffer manager</a:t>
            </a:r>
          </a:p>
          <a:p>
            <a:pPr marL="1200150" lvl="2" indent="-342900">
              <a:buFont typeface="Monotype Sorts" charset="2"/>
              <a:buAutoNum type="arabicPeriod"/>
            </a:pPr>
            <a:r>
              <a:rPr lang="en-US">
                <a:ea typeface="ＭＳ Ｐゴシック" pitchFamily="34" charset="-128"/>
              </a:rPr>
              <a:t>Allocates space in the buffer for the block</a:t>
            </a:r>
          </a:p>
          <a:p>
            <a:pPr marL="1543050" lvl="3" indent="-342900">
              <a:buFont typeface="Monotype Sorts" charset="2"/>
              <a:buAutoNum type="arabicPeriod"/>
            </a:pPr>
            <a:r>
              <a:rPr lang="en-US">
                <a:ea typeface="ＭＳ Ｐゴシック" pitchFamily="34" charset="-128"/>
              </a:rPr>
              <a:t>Replacing (throwing out) some other block, if required, to make space for the new block.</a:t>
            </a:r>
          </a:p>
          <a:p>
            <a:pPr marL="1543050" lvl="3" indent="-342900">
              <a:buFont typeface="Monotype Sorts" charset="2"/>
              <a:buAutoNum type="arabicPeriod"/>
            </a:pPr>
            <a:r>
              <a:rPr lang="en-US">
                <a:ea typeface="ＭＳ Ｐゴシック" pitchFamily="34" charset="-128"/>
              </a:rPr>
              <a:t>Replaced block written back to disk only if it was modified since the most recent time that it was written to/fetched from the disk.</a:t>
            </a:r>
          </a:p>
          <a:p>
            <a:pPr marL="1200150" lvl="2" indent="-342900">
              <a:buFont typeface="Monotype Sorts" charset="2"/>
              <a:buAutoNum type="arabicPeriod"/>
            </a:pPr>
            <a:r>
              <a:rPr lang="en-US">
                <a:ea typeface="ＭＳ Ｐゴシック" pitchFamily="34" charset="-128"/>
              </a:rPr>
              <a:t>Reads the block from the disk to the buffer, and returns the address of the block in main memory to requester. </a:t>
            </a:r>
          </a:p>
        </p:txBody>
      </p:sp>
      <p:sp>
        <p:nvSpPr>
          <p:cNvPr id="4" name="Date Placeholder 3"/>
          <p:cNvSpPr>
            <a:spLocks noGrp="1"/>
          </p:cNvSpPr>
          <p:nvPr>
            <p:ph type="dt" sz="half" idx="10"/>
          </p:nvPr>
        </p:nvSpPr>
        <p:spPr/>
        <p:txBody>
          <a:bodyPr/>
          <a:lstStyle/>
          <a:p>
            <a:fld id="{D8BCF000-C37E-4DA6-9026-07BA8F289ED4}"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19</a:t>
            </a:fld>
            <a:endParaRPr lang="en-US" dirty="0"/>
          </a:p>
        </p:txBody>
      </p:sp>
      <p:pic>
        <p:nvPicPr>
          <p:cNvPr id="2" name="Picture 1"/>
          <p:cNvPicPr>
            <a:picLocks noChangeAspect="1"/>
          </p:cNvPicPr>
          <p:nvPr/>
        </p:nvPicPr>
        <p:blipFill>
          <a:blip r:embed="rId3"/>
          <a:stretch>
            <a:fillRect/>
          </a:stretch>
        </p:blipFill>
        <p:spPr>
          <a:xfrm>
            <a:off x="1049018" y="268926"/>
            <a:ext cx="506012" cy="5364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lvl="0"/>
            <a:r>
              <a:rPr lang="en-AU"/>
              <a:t>Explain the concepts of records, record types, and files</a:t>
            </a:r>
            <a:endParaRPr lang="en-US"/>
          </a:p>
          <a:p>
            <a:r>
              <a:rPr lang="en-AU"/>
              <a:t>Explain the different techniques for placing records on file</a:t>
            </a:r>
          </a:p>
          <a:p>
            <a:pPr lvl="0"/>
            <a:r>
              <a:rPr lang="en-AU"/>
              <a:t>Explain how index can improve performance</a:t>
            </a:r>
            <a:endParaRPr lang="en-US"/>
          </a:p>
          <a:p>
            <a:r>
              <a:rPr lang="en-AU"/>
              <a:t>Give examples of the application of primary, secondary, and clustering indexes</a:t>
            </a:r>
            <a:endParaRPr lang="en-US" dirty="0"/>
          </a:p>
        </p:txBody>
      </p:sp>
      <p:sp>
        <p:nvSpPr>
          <p:cNvPr id="4" name="Date Placeholder 3"/>
          <p:cNvSpPr>
            <a:spLocks noGrp="1"/>
          </p:cNvSpPr>
          <p:nvPr>
            <p:ph type="dt" sz="half" idx="10"/>
          </p:nvPr>
        </p:nvSpPr>
        <p:spPr/>
        <p:txBody>
          <a:bodyPr/>
          <a:lstStyle/>
          <a:p>
            <a:fld id="{50621D2C-A659-48AB-9047-CF32B3382AB5}"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a:t>
            </a:fld>
            <a:endParaRPr lang="en-US" dirty="0"/>
          </a:p>
        </p:txBody>
      </p:sp>
      <p:sp>
        <p:nvSpPr>
          <p:cNvPr id="7" name="TextBox 6"/>
          <p:cNvSpPr txBox="1"/>
          <p:nvPr/>
        </p:nvSpPr>
        <p:spPr>
          <a:xfrm>
            <a:off x="1141266" y="274638"/>
            <a:ext cx="432048" cy="400110"/>
          </a:xfrm>
          <a:prstGeom prst="rect">
            <a:avLst/>
          </a:prstGeom>
          <a:noFill/>
          <a:ln>
            <a:solidFill>
              <a:schemeClr val="tx1"/>
            </a:solidFill>
          </a:ln>
        </p:spPr>
        <p:txBody>
          <a:bodyPr wrap="square" rtlCol="0">
            <a:spAutoFit/>
          </a:bodyPr>
          <a:lstStyle/>
          <a:p>
            <a:r>
              <a:rPr lang="id-ID" sz="2000" b="1" dirty="0"/>
              <a:t>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dirty="0">
                <a:ea typeface="+mj-ea"/>
              </a:rPr>
              <a:t>Buffer-Replacement Policies</a:t>
            </a:r>
          </a:p>
        </p:txBody>
      </p:sp>
      <p:sp>
        <p:nvSpPr>
          <p:cNvPr id="167939" name="Rectangle 3"/>
          <p:cNvSpPr>
            <a:spLocks noGrp="1" noChangeArrowheads="1"/>
          </p:cNvSpPr>
          <p:nvPr>
            <p:ph idx="1"/>
          </p:nvPr>
        </p:nvSpPr>
        <p:spPr/>
        <p:txBody>
          <a:bodyPr>
            <a:normAutofit fontScale="70000" lnSpcReduction="20000"/>
          </a:bodyPr>
          <a:lstStyle/>
          <a:p>
            <a:r>
              <a:rPr lang="en-US" dirty="0"/>
              <a:t>Most operating systems replace the block </a:t>
            </a:r>
            <a:r>
              <a:rPr lang="en-US" b="1" dirty="0">
                <a:solidFill>
                  <a:srgbClr val="000099"/>
                </a:solidFill>
              </a:rPr>
              <a:t>least recently used</a:t>
            </a:r>
            <a:r>
              <a:rPr lang="en-US" dirty="0"/>
              <a:t> (</a:t>
            </a:r>
            <a:r>
              <a:rPr lang="en-US" dirty="0">
                <a:solidFill>
                  <a:srgbClr val="000099"/>
                </a:solidFill>
              </a:rPr>
              <a:t>LRU strategy</a:t>
            </a:r>
            <a:r>
              <a:rPr lang="en-US" dirty="0"/>
              <a:t>)</a:t>
            </a:r>
          </a:p>
          <a:p>
            <a:r>
              <a:rPr lang="en-US" dirty="0"/>
              <a:t>Idea behind LRU – use past pattern of block references as a predictor of future references</a:t>
            </a:r>
          </a:p>
          <a:p>
            <a:r>
              <a:rPr lang="en-US" dirty="0"/>
              <a:t>Queries have well-defined access patterns (such as sequential scans), and a database system can use the information in a user’s query to predict future references</a:t>
            </a:r>
          </a:p>
          <a:p>
            <a:pPr lvl="1"/>
            <a:r>
              <a:rPr lang="en-US" dirty="0">
                <a:ea typeface="ＭＳ Ｐゴシック" pitchFamily="34" charset="-128"/>
              </a:rPr>
              <a:t>LRU can be a bad strategy for certain access patterns involving </a:t>
            </a:r>
            <a:r>
              <a:rPr lang="en-US" u="sng" dirty="0">
                <a:ea typeface="ＭＳ Ｐゴシック" pitchFamily="34" charset="-128"/>
              </a:rPr>
              <a:t>repeated scans of data</a:t>
            </a:r>
          </a:p>
          <a:p>
            <a:pPr lvl="2"/>
            <a:r>
              <a:rPr lang="en-US" dirty="0">
                <a:ea typeface="ＭＳ Ｐゴシック" pitchFamily="34" charset="-128"/>
              </a:rPr>
              <a:t>For example: when computing the join of 2 relations r and s by a nested loops </a:t>
            </a:r>
            <a:br>
              <a:rPr lang="en-US" dirty="0">
                <a:ea typeface="ＭＳ Ｐゴシック" pitchFamily="34" charset="-128"/>
              </a:rPr>
            </a:br>
            <a:r>
              <a:rPr lang="en-US" dirty="0">
                <a:ea typeface="ＭＳ Ｐゴシック" pitchFamily="34" charset="-128"/>
              </a:rPr>
              <a:t>  for each tuple </a:t>
            </a:r>
            <a:r>
              <a:rPr lang="en-US" i="1" dirty="0">
                <a:ea typeface="ＭＳ Ｐゴシック" pitchFamily="34" charset="-128"/>
              </a:rPr>
              <a:t>tr</a:t>
            </a:r>
            <a:r>
              <a:rPr lang="en-US" dirty="0">
                <a:ea typeface="ＭＳ Ｐゴシック" pitchFamily="34" charset="-128"/>
              </a:rPr>
              <a:t> of </a:t>
            </a:r>
            <a:r>
              <a:rPr lang="en-US" i="1" dirty="0">
                <a:ea typeface="ＭＳ Ｐゴシック" pitchFamily="34" charset="-128"/>
              </a:rPr>
              <a:t>r</a:t>
            </a:r>
            <a:r>
              <a:rPr lang="en-US" dirty="0">
                <a:ea typeface="ＭＳ Ｐゴシック" pitchFamily="34" charset="-128"/>
              </a:rPr>
              <a:t> do </a:t>
            </a:r>
            <a:br>
              <a:rPr lang="en-US" dirty="0">
                <a:ea typeface="ＭＳ Ｐゴシック" pitchFamily="34" charset="-128"/>
              </a:rPr>
            </a:br>
            <a:r>
              <a:rPr lang="en-US" dirty="0">
                <a:ea typeface="ＭＳ Ｐゴシック" pitchFamily="34" charset="-128"/>
              </a:rPr>
              <a:t>     for each tuple </a:t>
            </a:r>
            <a:r>
              <a:rPr lang="en-US" i="1" dirty="0" err="1">
                <a:ea typeface="ＭＳ Ｐゴシック" pitchFamily="34" charset="-128"/>
              </a:rPr>
              <a:t>ts</a:t>
            </a:r>
            <a:r>
              <a:rPr lang="en-US" dirty="0">
                <a:ea typeface="ＭＳ Ｐゴシック" pitchFamily="34" charset="-128"/>
              </a:rPr>
              <a:t> of </a:t>
            </a:r>
            <a:r>
              <a:rPr lang="en-US" i="1" dirty="0">
                <a:ea typeface="ＭＳ Ｐゴシック" pitchFamily="34" charset="-128"/>
              </a:rPr>
              <a:t>s</a:t>
            </a:r>
            <a:r>
              <a:rPr lang="en-US" dirty="0">
                <a:ea typeface="ＭＳ Ｐゴシック" pitchFamily="34" charset="-128"/>
              </a:rPr>
              <a:t> do </a:t>
            </a:r>
            <a:br>
              <a:rPr lang="en-US" dirty="0">
                <a:ea typeface="ＭＳ Ｐゴシック" pitchFamily="34" charset="-128"/>
              </a:rPr>
            </a:br>
            <a:r>
              <a:rPr lang="en-US" dirty="0">
                <a:ea typeface="ＭＳ Ｐゴシック" pitchFamily="34" charset="-128"/>
              </a:rPr>
              <a:t>       if the tuples </a:t>
            </a:r>
            <a:r>
              <a:rPr lang="en-US" i="1" dirty="0">
                <a:ea typeface="ＭＳ Ｐゴシック" pitchFamily="34" charset="-128"/>
              </a:rPr>
              <a:t>tr</a:t>
            </a:r>
            <a:r>
              <a:rPr lang="en-US" dirty="0">
                <a:ea typeface="ＭＳ Ｐゴシック" pitchFamily="34" charset="-128"/>
              </a:rPr>
              <a:t> and </a:t>
            </a:r>
            <a:r>
              <a:rPr lang="en-US" i="1" dirty="0" err="1">
                <a:ea typeface="ＭＳ Ｐゴシック" pitchFamily="34" charset="-128"/>
              </a:rPr>
              <a:t>ts</a:t>
            </a:r>
            <a:r>
              <a:rPr lang="en-US" dirty="0">
                <a:ea typeface="ＭＳ Ｐゴシック" pitchFamily="34" charset="-128"/>
              </a:rPr>
              <a:t> match …</a:t>
            </a:r>
          </a:p>
          <a:p>
            <a:pPr lvl="1"/>
            <a:r>
              <a:rPr lang="en-US" dirty="0">
                <a:ea typeface="ＭＳ Ｐゴシック" pitchFamily="34" charset="-128"/>
              </a:rPr>
              <a:t>Mixed strategy with hints on replacement strategy provided</a:t>
            </a:r>
            <a:br>
              <a:rPr lang="en-US" dirty="0">
                <a:ea typeface="ＭＳ Ｐゴシック" pitchFamily="34" charset="-128"/>
              </a:rPr>
            </a:br>
            <a:r>
              <a:rPr lang="en-US" dirty="0">
                <a:ea typeface="ＭＳ Ｐゴシック" pitchFamily="34" charset="-128"/>
              </a:rPr>
              <a:t>by the query optimizer is preferable</a:t>
            </a:r>
          </a:p>
        </p:txBody>
      </p:sp>
      <p:sp>
        <p:nvSpPr>
          <p:cNvPr id="4" name="Date Placeholder 3"/>
          <p:cNvSpPr>
            <a:spLocks noGrp="1"/>
          </p:cNvSpPr>
          <p:nvPr>
            <p:ph type="dt" sz="half" idx="10"/>
          </p:nvPr>
        </p:nvSpPr>
        <p:spPr/>
        <p:txBody>
          <a:bodyPr/>
          <a:lstStyle/>
          <a:p>
            <a:fld id="{725A14ED-344D-4FA7-8B40-64FAE431DECC}"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normAutofit fontScale="90000"/>
          </a:bodyPr>
          <a:lstStyle/>
          <a:p>
            <a:pPr>
              <a:defRPr/>
            </a:pPr>
            <a:r>
              <a:rPr lang="en-US">
                <a:ea typeface="+mj-ea"/>
              </a:rPr>
              <a:t>Buffer-Replacement Policies (Cont.)</a:t>
            </a:r>
          </a:p>
        </p:txBody>
      </p:sp>
      <p:sp>
        <p:nvSpPr>
          <p:cNvPr id="169987" name="Rectangle 3"/>
          <p:cNvSpPr>
            <a:spLocks noGrp="1" noChangeArrowheads="1"/>
          </p:cNvSpPr>
          <p:nvPr>
            <p:ph idx="1"/>
          </p:nvPr>
        </p:nvSpPr>
        <p:spPr/>
        <p:txBody>
          <a:bodyPr>
            <a:normAutofit fontScale="70000" lnSpcReduction="20000"/>
          </a:bodyPr>
          <a:lstStyle/>
          <a:p>
            <a:r>
              <a:rPr lang="en-US" b="1" dirty="0">
                <a:solidFill>
                  <a:srgbClr val="000099"/>
                </a:solidFill>
              </a:rPr>
              <a:t>Pinned block</a:t>
            </a:r>
            <a:r>
              <a:rPr lang="en-US" dirty="0"/>
              <a:t> – memory block that is not allowed to be written back to disk.</a:t>
            </a:r>
          </a:p>
          <a:p>
            <a:r>
              <a:rPr lang="en-US" b="1" dirty="0">
                <a:solidFill>
                  <a:srgbClr val="000099"/>
                </a:solidFill>
              </a:rPr>
              <a:t>Toss-immediate</a:t>
            </a:r>
            <a:r>
              <a:rPr lang="en-US" dirty="0"/>
              <a:t> strategy – frees the space occupied by a block as soon as the final tuple of that block has been processed</a:t>
            </a:r>
          </a:p>
          <a:p>
            <a:r>
              <a:rPr lang="en-US" b="1" dirty="0">
                <a:solidFill>
                  <a:srgbClr val="000099"/>
                </a:solidFill>
              </a:rPr>
              <a:t>Most recently used (MRU) strategy</a:t>
            </a:r>
            <a:r>
              <a:rPr lang="en-US" dirty="0"/>
              <a:t> –  system must pin the block currently being processed.  After the final tuple of that block has been processed, the block is unpinned, and it becomes the most recently used block.</a:t>
            </a:r>
          </a:p>
          <a:p>
            <a:r>
              <a:rPr lang="en-US" dirty="0"/>
              <a:t>Buffer manager can use statistical information regarding the probability that a request will reference a particular relation</a:t>
            </a:r>
          </a:p>
          <a:p>
            <a:pPr lvl="1"/>
            <a:r>
              <a:rPr lang="en-US" dirty="0">
                <a:ea typeface="ＭＳ Ｐゴシック" pitchFamily="34" charset="-128"/>
              </a:rPr>
              <a:t>E.g., the data dictionary is frequently accessed.  Heuristic:  keep data-dictionary blocks in main memory buffer</a:t>
            </a:r>
          </a:p>
          <a:p>
            <a:r>
              <a:rPr lang="en-US" dirty="0"/>
              <a:t>Buffer managers also support </a:t>
            </a:r>
            <a:r>
              <a:rPr lang="en-US" b="1" dirty="0">
                <a:solidFill>
                  <a:srgbClr val="000099"/>
                </a:solidFill>
              </a:rPr>
              <a:t>forced output</a:t>
            </a:r>
            <a:r>
              <a:rPr lang="en-US" dirty="0"/>
              <a:t> of blocks for the purpose of recovery</a:t>
            </a:r>
          </a:p>
        </p:txBody>
      </p:sp>
      <p:sp>
        <p:nvSpPr>
          <p:cNvPr id="4" name="Date Placeholder 3"/>
          <p:cNvSpPr>
            <a:spLocks noGrp="1"/>
          </p:cNvSpPr>
          <p:nvPr>
            <p:ph type="dt" sz="half" idx="10"/>
          </p:nvPr>
        </p:nvSpPr>
        <p:spPr/>
        <p:txBody>
          <a:bodyPr/>
          <a:lstStyle/>
          <a:p>
            <a:fld id="{536A0565-7E0D-41EE-86F4-66DDF5287A9E}"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1F36-075B-614D-A89C-F949B899561C}"/>
              </a:ext>
            </a:extLst>
          </p:cNvPr>
          <p:cNvSpPr>
            <a:spLocks noGrp="1"/>
          </p:cNvSpPr>
          <p:nvPr>
            <p:ph type="title"/>
          </p:nvPr>
        </p:nvSpPr>
        <p:spPr>
          <a:xfrm>
            <a:off x="457200" y="2857500"/>
            <a:ext cx="8229600" cy="1143000"/>
          </a:xfrm>
        </p:spPr>
        <p:txBody>
          <a:bodyPr>
            <a:normAutofit/>
          </a:bodyPr>
          <a:lstStyle/>
          <a:p>
            <a:r>
              <a:rPr lang="en-US" dirty="0">
                <a:solidFill>
                  <a:srgbClr val="FF0000"/>
                </a:solidFill>
              </a:rPr>
              <a:t>Cara </a:t>
            </a:r>
            <a:r>
              <a:rPr lang="en-US" dirty="0" err="1">
                <a:solidFill>
                  <a:srgbClr val="FF0000"/>
                </a:solidFill>
              </a:rPr>
              <a:t>akses</a:t>
            </a:r>
            <a:r>
              <a:rPr lang="en-US" dirty="0">
                <a:solidFill>
                  <a:srgbClr val="FF0000"/>
                </a:solidFill>
              </a:rPr>
              <a:t> secondary storage</a:t>
            </a:r>
          </a:p>
        </p:txBody>
      </p:sp>
      <p:sp>
        <p:nvSpPr>
          <p:cNvPr id="4" name="Date Placeholder 3">
            <a:extLst>
              <a:ext uri="{FF2B5EF4-FFF2-40B4-BE49-F238E27FC236}">
                <a16:creationId xmlns:a16="http://schemas.microsoft.com/office/drawing/2014/main" id="{6B0C94C6-1051-7644-B425-E59A282BD16C}"/>
              </a:ext>
            </a:extLst>
          </p:cNvPr>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a:extLst>
              <a:ext uri="{FF2B5EF4-FFF2-40B4-BE49-F238E27FC236}">
                <a16:creationId xmlns:a16="http://schemas.microsoft.com/office/drawing/2014/main" id="{466286F7-4AB8-A64C-A140-39C51F60C266}"/>
              </a:ext>
            </a:extLst>
          </p:cNvPr>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a:extLst>
              <a:ext uri="{FF2B5EF4-FFF2-40B4-BE49-F238E27FC236}">
                <a16:creationId xmlns:a16="http://schemas.microsoft.com/office/drawing/2014/main" id="{368B2300-2834-014F-81E3-80E5A264E82C}"/>
              </a:ext>
            </a:extLst>
          </p:cNvPr>
          <p:cNvSpPr>
            <a:spLocks noGrp="1"/>
          </p:cNvSpPr>
          <p:nvPr>
            <p:ph type="sldNum" sz="quarter" idx="12"/>
          </p:nvPr>
        </p:nvSpPr>
        <p:spPr/>
        <p:txBody>
          <a:bodyPr/>
          <a:lstStyle/>
          <a:p>
            <a:fld id="{D2B6A008-1658-481F-B325-0100205FD83E}" type="slidenum">
              <a:rPr lang="en-US" smtClean="0"/>
              <a:pPr/>
              <a:t>22</a:t>
            </a:fld>
            <a:endParaRPr lang="en-US" dirty="0"/>
          </a:p>
        </p:txBody>
      </p:sp>
    </p:spTree>
    <p:extLst>
      <p:ext uri="{BB962C8B-B14F-4D97-AF65-F5344CB8AC3E}">
        <p14:creationId xmlns:p14="http://schemas.microsoft.com/office/powerpoint/2010/main" val="225529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Optimization of Disk Block Access</a:t>
            </a:r>
          </a:p>
        </p:txBody>
      </p:sp>
      <p:sp>
        <p:nvSpPr>
          <p:cNvPr id="3" name="Content Placeholder 2"/>
          <p:cNvSpPr>
            <a:spLocks noGrp="1"/>
          </p:cNvSpPr>
          <p:nvPr>
            <p:ph idx="1"/>
          </p:nvPr>
        </p:nvSpPr>
        <p:spPr/>
        <p:txBody>
          <a:bodyPr>
            <a:normAutofit fontScale="85000" lnSpcReduction="20000"/>
          </a:bodyPr>
          <a:lstStyle/>
          <a:p>
            <a:r>
              <a:rPr lang="en-US" b="1" dirty="0">
                <a:solidFill>
                  <a:srgbClr val="C00000"/>
                </a:solidFill>
              </a:rPr>
              <a:t>File organization</a:t>
            </a:r>
            <a:r>
              <a:rPr lang="en-US" dirty="0"/>
              <a:t> – optimize block access time by organizing the blocks to correspond to how data will be accessed</a:t>
            </a:r>
          </a:p>
          <a:p>
            <a:pPr lvl="1"/>
            <a:r>
              <a:rPr lang="en-US" dirty="0">
                <a:ea typeface="ＭＳ Ｐゴシック" pitchFamily="34" charset="-128"/>
              </a:rPr>
              <a:t>E.g.  Store related information on the same or nearby cylinders.</a:t>
            </a:r>
          </a:p>
          <a:p>
            <a:pPr lvl="1"/>
            <a:r>
              <a:rPr lang="en-US" dirty="0">
                <a:ea typeface="ＭＳ Ｐゴシック" pitchFamily="34" charset="-128"/>
              </a:rPr>
              <a:t>Files may get </a:t>
            </a:r>
            <a:r>
              <a:rPr lang="en-US" b="1" dirty="0">
                <a:solidFill>
                  <a:srgbClr val="000099"/>
                </a:solidFill>
                <a:ea typeface="ＭＳ Ｐゴシック" pitchFamily="34" charset="-128"/>
              </a:rPr>
              <a:t>fragmented</a:t>
            </a:r>
            <a:r>
              <a:rPr lang="en-US" dirty="0">
                <a:ea typeface="ＭＳ Ｐゴシック" pitchFamily="34" charset="-128"/>
              </a:rPr>
              <a:t> over time</a:t>
            </a:r>
          </a:p>
          <a:p>
            <a:pPr lvl="2"/>
            <a:r>
              <a:rPr lang="en-US" dirty="0">
                <a:ea typeface="ＭＳ Ｐゴシック" pitchFamily="34" charset="-128"/>
              </a:rPr>
              <a:t>E.g. if data is inserted to/deleted from the file</a:t>
            </a:r>
          </a:p>
          <a:p>
            <a:pPr lvl="2"/>
            <a:r>
              <a:rPr lang="en-US" dirty="0">
                <a:ea typeface="ＭＳ Ｐゴシック" pitchFamily="34" charset="-128"/>
              </a:rPr>
              <a:t>Or free blocks on disk are scattered, and newly created file has its blocks scattered over the disk</a:t>
            </a:r>
          </a:p>
          <a:p>
            <a:pPr lvl="2"/>
            <a:r>
              <a:rPr lang="en-US" dirty="0">
                <a:ea typeface="ＭＳ Ｐゴシック" pitchFamily="34" charset="-128"/>
              </a:rPr>
              <a:t>Sequential access to a fragmented file results in increased disk arm movement</a:t>
            </a:r>
          </a:p>
          <a:p>
            <a:pPr lvl="1"/>
            <a:r>
              <a:rPr lang="en-US" dirty="0">
                <a:ea typeface="ＭＳ Ｐゴシック" pitchFamily="34" charset="-128"/>
              </a:rPr>
              <a:t>Some systems have utilities to </a:t>
            </a:r>
            <a:r>
              <a:rPr lang="en-US" dirty="0">
                <a:solidFill>
                  <a:srgbClr val="000099"/>
                </a:solidFill>
                <a:ea typeface="ＭＳ Ｐゴシック" pitchFamily="34" charset="-128"/>
              </a:rPr>
              <a:t>defragment</a:t>
            </a:r>
            <a:r>
              <a:rPr lang="en-US" dirty="0">
                <a:ea typeface="ＭＳ Ｐゴシック" pitchFamily="34" charset="-128"/>
              </a:rPr>
              <a:t> the file system, in order to speed up file access</a:t>
            </a:r>
            <a:endParaRPr lang="en-US" dirty="0"/>
          </a:p>
        </p:txBody>
      </p:sp>
      <p:sp>
        <p:nvSpPr>
          <p:cNvPr id="4" name="Date Placeholder 3"/>
          <p:cNvSpPr>
            <a:spLocks noGrp="1"/>
          </p:cNvSpPr>
          <p:nvPr>
            <p:ph type="dt" sz="half" idx="10"/>
          </p:nvPr>
        </p:nvSpPr>
        <p:spPr/>
        <p:txBody>
          <a:bodyPr/>
          <a:lstStyle/>
          <a:p>
            <a:fld id="{C66C927E-58D1-4C57-87BD-A9240B0783EF}"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23</a:t>
            </a:fld>
            <a:endParaRPr lang="en-US" dirty="0"/>
          </a:p>
        </p:txBody>
      </p:sp>
      <p:pic>
        <p:nvPicPr>
          <p:cNvPr id="7" name="Picture 6"/>
          <p:cNvPicPr>
            <a:picLocks noChangeAspect="1"/>
          </p:cNvPicPr>
          <p:nvPr/>
        </p:nvPicPr>
        <p:blipFill>
          <a:blip r:embed="rId3"/>
          <a:stretch>
            <a:fillRect/>
          </a:stretch>
        </p:blipFill>
        <p:spPr>
          <a:xfrm>
            <a:off x="994154" y="92076"/>
            <a:ext cx="506012" cy="536494"/>
          </a:xfrm>
          <a:prstGeom prst="rect">
            <a:avLst/>
          </a:prstGeom>
          <a:ln>
            <a:solidFill>
              <a:srgbClr val="FF0000"/>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Grp="1" noChangeArrowheads="1"/>
          </p:cNvSpPr>
          <p:nvPr>
            <p:ph type="title"/>
          </p:nvPr>
        </p:nvSpPr>
        <p:spPr>
          <a:noFill/>
          <a:ln/>
        </p:spPr>
        <p:txBody>
          <a:bodyPr>
            <a:normAutofit fontScale="90000"/>
          </a:bodyPr>
          <a:lstStyle/>
          <a:p>
            <a:r>
              <a:rPr lang="en-US" dirty="0">
                <a:effectLst/>
              </a:rPr>
              <a:t>File Organization, Record Organization, and Storage Access</a:t>
            </a:r>
          </a:p>
        </p:txBody>
      </p:sp>
      <p:sp>
        <p:nvSpPr>
          <p:cNvPr id="4" name="Text Placeholder 3"/>
          <p:cNvSpPr>
            <a:spLocks noGrp="1"/>
          </p:cNvSpPr>
          <p:nvPr>
            <p:ph type="body" idx="1"/>
          </p:nvPr>
        </p:nvSpPr>
        <p:spPr/>
        <p:txBody>
          <a:bodyPr/>
          <a:lstStyle/>
          <a:p>
            <a:endParaRPr lang="en-US"/>
          </a:p>
        </p:txBody>
      </p:sp>
      <p:sp>
        <p:nvSpPr>
          <p:cNvPr id="5" name="Date Placeholder 4"/>
          <p:cNvSpPr>
            <a:spLocks noGrp="1"/>
          </p:cNvSpPr>
          <p:nvPr>
            <p:ph type="dt" sz="half" idx="10"/>
          </p:nvPr>
        </p:nvSpPr>
        <p:spPr/>
        <p:txBody>
          <a:bodyPr/>
          <a:lstStyle/>
          <a:p>
            <a:fld id="{311F1275-C691-46A5-9DF6-3629F4212B16}"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defRPr/>
            </a:pPr>
            <a:r>
              <a:rPr lang="en-US">
                <a:ea typeface="+mj-ea"/>
              </a:rPr>
              <a:t>File Organization</a:t>
            </a:r>
          </a:p>
        </p:txBody>
      </p:sp>
      <p:sp>
        <p:nvSpPr>
          <p:cNvPr id="93187" name="Rectangle 3"/>
          <p:cNvSpPr>
            <a:spLocks noGrp="1" noChangeArrowheads="1"/>
          </p:cNvSpPr>
          <p:nvPr>
            <p:ph idx="1"/>
          </p:nvPr>
        </p:nvSpPr>
        <p:spPr/>
        <p:txBody>
          <a:bodyPr>
            <a:normAutofit lnSpcReduction="10000"/>
          </a:bodyPr>
          <a:lstStyle/>
          <a:p>
            <a:r>
              <a:rPr lang="en-US" dirty="0"/>
              <a:t>The database is stored as a collection of </a:t>
            </a:r>
            <a:r>
              <a:rPr lang="en-US" i="1" dirty="0"/>
              <a:t>files</a:t>
            </a:r>
            <a:r>
              <a:rPr lang="en-US" dirty="0"/>
              <a:t>.  Each file is a sequence of </a:t>
            </a:r>
            <a:r>
              <a:rPr lang="en-US" i="1" dirty="0"/>
              <a:t>records.  </a:t>
            </a:r>
            <a:r>
              <a:rPr lang="en-US" dirty="0"/>
              <a:t>A record is a sequence of fields.</a:t>
            </a:r>
          </a:p>
          <a:p>
            <a:r>
              <a:rPr lang="en-US" dirty="0"/>
              <a:t>One approach:</a:t>
            </a:r>
          </a:p>
          <a:p>
            <a:pPr marL="465138" lvl="1" indent="-7938"/>
            <a:r>
              <a:rPr lang="en-US" dirty="0">
                <a:ea typeface="ＭＳ Ｐゴシック" pitchFamily="34" charset="-128"/>
              </a:rPr>
              <a:t>assume record size is fixed</a:t>
            </a:r>
          </a:p>
          <a:p>
            <a:pPr marL="465138" lvl="1" indent="-7938"/>
            <a:r>
              <a:rPr lang="en-US" dirty="0">
                <a:ea typeface="ＭＳ Ｐゴシック" pitchFamily="34" charset="-128"/>
              </a:rPr>
              <a:t>each file has records of one particular type only </a:t>
            </a:r>
          </a:p>
          <a:p>
            <a:pPr marL="465138" lvl="1" indent="-7938"/>
            <a:r>
              <a:rPr lang="en-US" dirty="0">
                <a:ea typeface="ＭＳ Ｐゴシック" pitchFamily="34" charset="-128"/>
              </a:rPr>
              <a:t>different files are used for different relations</a:t>
            </a:r>
          </a:p>
          <a:p>
            <a:pPr marL="465138" lvl="1" indent="-7938">
              <a:buFont typeface="Monotype Sorts" charset="2"/>
              <a:buNone/>
            </a:pPr>
            <a:r>
              <a:rPr lang="en-US" dirty="0">
                <a:ea typeface="ＭＳ Ｐゴシック" pitchFamily="34" charset="-128"/>
              </a:rPr>
              <a:t>This case is easiest to implement; will consider variable length records later.</a:t>
            </a:r>
          </a:p>
        </p:txBody>
      </p:sp>
      <p:sp>
        <p:nvSpPr>
          <p:cNvPr id="4" name="Date Placeholder 3"/>
          <p:cNvSpPr>
            <a:spLocks noGrp="1"/>
          </p:cNvSpPr>
          <p:nvPr>
            <p:ph type="dt" sz="half" idx="10"/>
          </p:nvPr>
        </p:nvSpPr>
        <p:spPr/>
        <p:txBody>
          <a:bodyPr/>
          <a:lstStyle/>
          <a:p>
            <a:fld id="{9A60560E-FD88-4A59-B087-0902433755D0}"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25</a:t>
            </a:fld>
            <a:endParaRPr lang="en-US" dirty="0"/>
          </a:p>
        </p:txBody>
      </p:sp>
      <p:pic>
        <p:nvPicPr>
          <p:cNvPr id="2" name="Picture 1"/>
          <p:cNvPicPr>
            <a:picLocks noChangeAspect="1"/>
          </p:cNvPicPr>
          <p:nvPr/>
        </p:nvPicPr>
        <p:blipFill>
          <a:blip r:embed="rId3"/>
          <a:stretch>
            <a:fillRect/>
          </a:stretch>
        </p:blipFill>
        <p:spPr>
          <a:xfrm>
            <a:off x="1092091" y="274638"/>
            <a:ext cx="530398" cy="5608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Records and Blocking</a:t>
            </a:r>
          </a:p>
        </p:txBody>
      </p:sp>
      <p:sp>
        <p:nvSpPr>
          <p:cNvPr id="3" name="Content Placeholder 2"/>
          <p:cNvSpPr>
            <a:spLocks noGrp="1"/>
          </p:cNvSpPr>
          <p:nvPr>
            <p:ph idx="1"/>
          </p:nvPr>
        </p:nvSpPr>
        <p:spPr/>
        <p:txBody>
          <a:bodyPr/>
          <a:lstStyle/>
          <a:p>
            <a:r>
              <a:rPr lang="en-US" dirty="0"/>
              <a:t>The fitting of records into blocks is referred to as </a:t>
            </a:r>
            <a:r>
              <a:rPr lang="en-US" i="1" dirty="0">
                <a:solidFill>
                  <a:srgbClr val="00B0F0"/>
                </a:solidFill>
              </a:rPr>
              <a:t>blocking</a:t>
            </a:r>
            <a:r>
              <a:rPr lang="en-US" dirty="0"/>
              <a:t>.</a:t>
            </a:r>
          </a:p>
          <a:p>
            <a:r>
              <a:rPr lang="en-US" i="1" dirty="0">
                <a:solidFill>
                  <a:srgbClr val="00B0F0"/>
                </a:solidFill>
              </a:rPr>
              <a:t>Blocking factor</a:t>
            </a:r>
            <a:r>
              <a:rPr lang="en-US" dirty="0"/>
              <a:t>, denoted by </a:t>
            </a:r>
            <a:r>
              <a:rPr lang="en-US" i="1" dirty="0" err="1">
                <a:solidFill>
                  <a:srgbClr val="00B0F0"/>
                </a:solidFill>
              </a:rPr>
              <a:t>Bfr</a:t>
            </a:r>
            <a:r>
              <a:rPr lang="en-US" dirty="0"/>
              <a:t>, is the number of records expected within a block.</a:t>
            </a:r>
          </a:p>
          <a:p>
            <a:r>
              <a:rPr lang="en-US" dirty="0"/>
              <a:t>The blocking can be </a:t>
            </a:r>
            <a:r>
              <a:rPr lang="en-US" dirty="0">
                <a:solidFill>
                  <a:srgbClr val="00B0F0"/>
                </a:solidFill>
              </a:rPr>
              <a:t>spanned</a:t>
            </a:r>
            <a:r>
              <a:rPr lang="en-US" dirty="0"/>
              <a:t> or </a:t>
            </a:r>
            <a:r>
              <a:rPr lang="en-US" dirty="0" err="1">
                <a:solidFill>
                  <a:srgbClr val="00B0F0"/>
                </a:solidFill>
              </a:rPr>
              <a:t>unspanned</a:t>
            </a:r>
            <a:r>
              <a:rPr lang="en-US" dirty="0"/>
              <a:t>. </a:t>
            </a:r>
            <a:r>
              <a:rPr lang="en-US" dirty="0" err="1"/>
              <a:t>Unspanned</a:t>
            </a:r>
            <a:r>
              <a:rPr lang="en-US" dirty="0"/>
              <a:t> blocking requires all records fit within blocks.</a:t>
            </a:r>
          </a:p>
          <a:p>
            <a:endParaRPr lang="en-US" dirty="0"/>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dirty="0"/>
              <a:t>Storage and File Structure</a:t>
            </a:r>
          </a:p>
        </p:txBody>
      </p:sp>
      <p:sp>
        <p:nvSpPr>
          <p:cNvPr id="6" name="Slide Number Placeholder 5"/>
          <p:cNvSpPr>
            <a:spLocks noGrp="1"/>
          </p:cNvSpPr>
          <p:nvPr>
            <p:ph type="sldNum" sz="quarter" idx="12"/>
          </p:nvPr>
        </p:nvSpPr>
        <p:spPr/>
        <p:txBody>
          <a:bodyPr/>
          <a:lstStyle/>
          <a:p>
            <a:fld id="{D2B6A008-1658-481F-B325-0100205FD83E}" type="slidenum">
              <a:rPr lang="en-US" smtClean="0"/>
              <a:pPr/>
              <a:t>26</a:t>
            </a:fld>
            <a:endParaRPr lang="en-US" dirty="0"/>
          </a:p>
        </p:txBody>
      </p:sp>
      <p:pic>
        <p:nvPicPr>
          <p:cNvPr id="7" name="Picture 6"/>
          <p:cNvPicPr>
            <a:picLocks noChangeAspect="1"/>
          </p:cNvPicPr>
          <p:nvPr/>
        </p:nvPicPr>
        <p:blipFill>
          <a:blip r:embed="rId3"/>
          <a:stretch>
            <a:fillRect/>
          </a:stretch>
        </p:blipFill>
        <p:spPr>
          <a:xfrm>
            <a:off x="1092091" y="92076"/>
            <a:ext cx="530398" cy="5608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24"/>
            <a:ext cx="8229600" cy="1143000"/>
          </a:xfrm>
        </p:spPr>
        <p:txBody>
          <a:bodyPr/>
          <a:lstStyle/>
          <a:p>
            <a:pPr>
              <a:defRPr/>
            </a:pPr>
            <a:r>
              <a:rPr lang="en-US" dirty="0">
                <a:ea typeface="+mj-ea"/>
              </a:rPr>
              <a:t>Fixed-Length Records</a:t>
            </a:r>
          </a:p>
        </p:txBody>
      </p:sp>
      <p:sp>
        <p:nvSpPr>
          <p:cNvPr id="95235" name="Rectangle 3"/>
          <p:cNvSpPr>
            <a:spLocks noGrp="1" noChangeArrowheads="1"/>
          </p:cNvSpPr>
          <p:nvPr>
            <p:ph sz="half" idx="1"/>
          </p:nvPr>
        </p:nvSpPr>
        <p:spPr>
          <a:xfrm>
            <a:off x="457200" y="1000108"/>
            <a:ext cx="8329642" cy="5286412"/>
          </a:xfrm>
        </p:spPr>
        <p:txBody>
          <a:bodyPr>
            <a:normAutofit fontScale="85000" lnSpcReduction="20000"/>
          </a:bodyPr>
          <a:lstStyle/>
          <a:p>
            <a:r>
              <a:rPr lang="en-US" dirty="0"/>
              <a:t>Simple approach:</a:t>
            </a:r>
          </a:p>
          <a:p>
            <a:pPr lvl="1"/>
            <a:r>
              <a:rPr lang="en-US" dirty="0">
                <a:ea typeface="ＭＳ Ｐゴシック" pitchFamily="34" charset="-128"/>
              </a:rPr>
              <a:t>Store record </a:t>
            </a:r>
            <a:r>
              <a:rPr lang="en-US" i="1" dirty="0" err="1">
                <a:ea typeface="ＭＳ Ｐゴシック" pitchFamily="34" charset="-128"/>
              </a:rPr>
              <a:t>i</a:t>
            </a:r>
            <a:r>
              <a:rPr lang="en-US" dirty="0">
                <a:ea typeface="ＭＳ Ｐゴシック" pitchFamily="34" charset="-128"/>
              </a:rPr>
              <a:t> starting from byte </a:t>
            </a:r>
            <a:r>
              <a:rPr lang="en-US" i="1" dirty="0">
                <a:ea typeface="ＭＳ Ｐゴシック" pitchFamily="34" charset="-128"/>
                <a:sym typeface="Greek Symbols" pitchFamily="18" charset="2"/>
              </a:rPr>
              <a:t>n </a:t>
            </a:r>
            <a:r>
              <a:rPr lang="en-US" i="1" dirty="0">
                <a:ea typeface="ＭＳ Ｐゴシック" pitchFamily="34" charset="-128"/>
                <a:sym typeface="Symbol" pitchFamily="18" charset="2"/>
              </a:rPr>
              <a:t> (</a:t>
            </a:r>
            <a:r>
              <a:rPr lang="en-US" i="1" dirty="0" err="1">
                <a:ea typeface="ＭＳ Ｐゴシック" pitchFamily="34" charset="-128"/>
                <a:sym typeface="Symbol" pitchFamily="18" charset="2"/>
              </a:rPr>
              <a:t>i</a:t>
            </a:r>
            <a:r>
              <a:rPr lang="en-US" i="1" dirty="0">
                <a:ea typeface="ＭＳ Ｐゴシック" pitchFamily="34" charset="-128"/>
                <a:sym typeface="Symbol" pitchFamily="18" charset="2"/>
              </a:rPr>
              <a:t> – </a:t>
            </a:r>
            <a:r>
              <a:rPr lang="en-US" dirty="0">
                <a:ea typeface="ＭＳ Ｐゴシック" pitchFamily="34" charset="-128"/>
                <a:sym typeface="Symbol" pitchFamily="18" charset="2"/>
              </a:rPr>
              <a:t>1), where </a:t>
            </a:r>
            <a:r>
              <a:rPr lang="en-US" i="1" dirty="0">
                <a:ea typeface="ＭＳ Ｐゴシック" pitchFamily="34" charset="-128"/>
                <a:sym typeface="Symbol" pitchFamily="18" charset="2"/>
              </a:rPr>
              <a:t>n </a:t>
            </a:r>
            <a:r>
              <a:rPr lang="en-US" dirty="0">
                <a:ea typeface="ＭＳ Ｐゴシック" pitchFamily="34" charset="-128"/>
                <a:sym typeface="Symbol" pitchFamily="18" charset="2"/>
              </a:rPr>
              <a:t>is the size of each record.</a:t>
            </a:r>
          </a:p>
          <a:p>
            <a:pPr lvl="1"/>
            <a:r>
              <a:rPr lang="en-US" dirty="0">
                <a:ea typeface="ＭＳ Ｐゴシック" pitchFamily="34" charset="-128"/>
                <a:sym typeface="Symbol" pitchFamily="18" charset="2"/>
              </a:rPr>
              <a:t>Record access is simple but records may cross blocks</a:t>
            </a:r>
          </a:p>
          <a:p>
            <a:pPr lvl="2"/>
            <a:r>
              <a:rPr lang="en-US" dirty="0">
                <a:ea typeface="ＭＳ Ｐゴシック" pitchFamily="34" charset="-128"/>
                <a:sym typeface="Symbol" pitchFamily="18" charset="2"/>
              </a:rPr>
              <a:t>Modification: do not allow records to cross block boundaries</a:t>
            </a:r>
          </a:p>
          <a:p>
            <a:r>
              <a:rPr lang="en-US" dirty="0"/>
              <a:t>For </a:t>
            </a:r>
            <a:r>
              <a:rPr lang="en-US" dirty="0" err="1"/>
              <a:t>unspanned</a:t>
            </a:r>
            <a:r>
              <a:rPr lang="en-US" dirty="0"/>
              <a:t> fixed blocking,</a:t>
            </a:r>
            <a:br>
              <a:rPr lang="en-US" dirty="0"/>
            </a:br>
            <a:r>
              <a:rPr lang="en-US" dirty="0"/>
              <a:t>     </a:t>
            </a:r>
            <a:r>
              <a:rPr lang="en-US" i="1" dirty="0" err="1"/>
              <a:t>Bfr</a:t>
            </a:r>
            <a:r>
              <a:rPr lang="en-US" i="1" dirty="0"/>
              <a:t> = </a:t>
            </a:r>
            <a:r>
              <a:rPr lang="en-US" i="1" dirty="0">
                <a:sym typeface="Symbol"/>
              </a:rPr>
              <a:t>B/R</a:t>
            </a:r>
            <a:r>
              <a:rPr lang="en-US" dirty="0">
                <a:sym typeface="Symbol"/>
              </a:rPr>
              <a:t>      where </a:t>
            </a:r>
            <a:br>
              <a:rPr lang="en-US" dirty="0">
                <a:sym typeface="Symbol"/>
              </a:rPr>
            </a:br>
            <a:r>
              <a:rPr lang="en-US" dirty="0">
                <a:sym typeface="Symbol"/>
              </a:rPr>
              <a:t>  B is the block size and</a:t>
            </a:r>
            <a:br>
              <a:rPr lang="en-US" dirty="0">
                <a:sym typeface="Symbol"/>
              </a:rPr>
            </a:br>
            <a:r>
              <a:rPr lang="en-US" dirty="0">
                <a:sym typeface="Symbol"/>
              </a:rPr>
              <a:t>  R is the record size</a:t>
            </a:r>
            <a:endParaRPr lang="en-US" dirty="0"/>
          </a:p>
          <a:p>
            <a:r>
              <a:rPr lang="en-US" dirty="0"/>
              <a:t>Deletion of record </a:t>
            </a:r>
            <a:r>
              <a:rPr lang="en-US" i="1" dirty="0" err="1"/>
              <a:t>i</a:t>
            </a:r>
            <a:r>
              <a:rPr lang="en-US" i="1" dirty="0"/>
              <a:t>: </a:t>
            </a:r>
            <a:br>
              <a:rPr lang="en-US" i="1" dirty="0"/>
            </a:br>
            <a:r>
              <a:rPr lang="en-US" dirty="0"/>
              <a:t>alternatives</a:t>
            </a:r>
            <a:r>
              <a:rPr lang="en-US" i="1" dirty="0"/>
              <a:t>:</a:t>
            </a:r>
          </a:p>
          <a:p>
            <a:pPr marL="914400" lvl="1" indent="-457200">
              <a:buFont typeface="+mj-lt"/>
              <a:buAutoNum type="arabicPeriod"/>
            </a:pPr>
            <a:r>
              <a:rPr lang="en-US" dirty="0">
                <a:ea typeface="ＭＳ Ｐゴシック" pitchFamily="34" charset="-128"/>
              </a:rPr>
              <a:t>move records </a:t>
            </a:r>
            <a:r>
              <a:rPr lang="en-US" i="1" dirty="0" err="1">
                <a:ea typeface="ＭＳ Ｐゴシック" pitchFamily="34" charset="-128"/>
              </a:rPr>
              <a:t>i</a:t>
            </a:r>
            <a:r>
              <a:rPr lang="en-US" dirty="0">
                <a:ea typeface="ＭＳ Ｐゴシック" pitchFamily="34" charset="-128"/>
              </a:rPr>
              <a:t> + 1, . . ., </a:t>
            </a:r>
            <a:r>
              <a:rPr lang="en-US" i="1" dirty="0">
                <a:ea typeface="ＭＳ Ｐゴシック" pitchFamily="34" charset="-128"/>
              </a:rPr>
              <a:t>n</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to </a:t>
            </a:r>
            <a:r>
              <a:rPr lang="en-US" i="1" dirty="0" err="1">
                <a:ea typeface="ＭＳ Ｐゴシック" pitchFamily="34" charset="-128"/>
              </a:rPr>
              <a:t>i</a:t>
            </a:r>
            <a:r>
              <a:rPr lang="en-US" i="1" dirty="0">
                <a:ea typeface="ＭＳ Ｐゴシック" pitchFamily="34" charset="-128"/>
              </a:rPr>
              <a:t>, . . . , n </a:t>
            </a:r>
            <a:r>
              <a:rPr lang="en-US" i="1" dirty="0">
                <a:ea typeface="ＭＳ Ｐゴシック" pitchFamily="34" charset="-128"/>
                <a:sym typeface="Symbol" pitchFamily="18" charset="2"/>
              </a:rPr>
              <a:t>– </a:t>
            </a:r>
            <a:r>
              <a:rPr lang="en-US" dirty="0">
                <a:ea typeface="ＭＳ Ｐゴシック" pitchFamily="34" charset="-128"/>
                <a:sym typeface="Symbol" pitchFamily="18" charset="2"/>
              </a:rPr>
              <a:t>1</a:t>
            </a:r>
          </a:p>
          <a:p>
            <a:pPr marL="914400" lvl="1" indent="-457200">
              <a:buFont typeface="+mj-lt"/>
              <a:buAutoNum type="arabicPeriod"/>
            </a:pPr>
            <a:r>
              <a:rPr lang="en-US" dirty="0">
                <a:ea typeface="ＭＳ Ｐゴシック" pitchFamily="34" charset="-128"/>
                <a:sym typeface="Symbol" pitchFamily="18" charset="2"/>
              </a:rPr>
              <a:t>move record </a:t>
            </a:r>
            <a:r>
              <a:rPr lang="en-US" i="1" dirty="0">
                <a:ea typeface="ＭＳ Ｐゴシック" pitchFamily="34" charset="-128"/>
                <a:sym typeface="Symbol" pitchFamily="18" charset="2"/>
              </a:rPr>
              <a:t>n </a:t>
            </a:r>
            <a:r>
              <a:rPr lang="en-US" dirty="0">
                <a:ea typeface="ＭＳ Ｐゴシック" pitchFamily="34" charset="-128"/>
                <a:sym typeface="Symbol" pitchFamily="18" charset="2"/>
              </a:rPr>
              <a:t> to </a:t>
            </a:r>
            <a:r>
              <a:rPr lang="en-US" i="1" dirty="0" err="1">
                <a:ea typeface="ＭＳ Ｐゴシック" pitchFamily="34" charset="-128"/>
                <a:sym typeface="Symbol" pitchFamily="18" charset="2"/>
              </a:rPr>
              <a:t>i</a:t>
            </a:r>
            <a:endParaRPr lang="en-US" dirty="0">
              <a:ea typeface="ＭＳ Ｐゴシック" pitchFamily="34" charset="-128"/>
              <a:sym typeface="Symbol" pitchFamily="18" charset="2"/>
            </a:endParaRPr>
          </a:p>
          <a:p>
            <a:pPr marL="914400" lvl="1" indent="-457200">
              <a:buFont typeface="+mj-lt"/>
              <a:buAutoNum type="arabicPeriod"/>
            </a:pPr>
            <a:r>
              <a:rPr lang="en-US" dirty="0">
                <a:ea typeface="ＭＳ Ｐゴシック" pitchFamily="34" charset="-128"/>
                <a:sym typeface="Symbol" pitchFamily="18" charset="2"/>
              </a:rPr>
              <a:t>do not move records, but </a:t>
            </a:r>
            <a:br>
              <a:rPr lang="en-US" dirty="0">
                <a:ea typeface="ＭＳ Ｐゴシック" pitchFamily="34" charset="-128"/>
                <a:sym typeface="Symbol" pitchFamily="18" charset="2"/>
              </a:rPr>
            </a:br>
            <a:r>
              <a:rPr lang="en-US" dirty="0">
                <a:ea typeface="ＭＳ Ｐゴシック" pitchFamily="34" charset="-128"/>
                <a:sym typeface="Symbol" pitchFamily="18" charset="2"/>
              </a:rPr>
              <a:t>link all free records on a</a:t>
            </a:r>
            <a:br>
              <a:rPr lang="en-US" dirty="0">
                <a:ea typeface="ＭＳ Ｐゴシック" pitchFamily="34" charset="-128"/>
                <a:sym typeface="Symbol" pitchFamily="18" charset="2"/>
              </a:rPr>
            </a:br>
            <a:r>
              <a:rPr lang="en-US" i="1" dirty="0">
                <a:ea typeface="ＭＳ Ｐゴシック" pitchFamily="34" charset="-128"/>
                <a:sym typeface="Symbol" pitchFamily="18" charset="2"/>
              </a:rPr>
              <a:t>free list</a:t>
            </a:r>
            <a:endParaRPr lang="en-US" dirty="0">
              <a:ea typeface="ＭＳ Ｐゴシック" pitchFamily="34" charset="-128"/>
              <a:sym typeface="Symbol" pitchFamily="18" charset="2"/>
            </a:endParaRPr>
          </a:p>
        </p:txBody>
      </p:sp>
      <p:sp>
        <p:nvSpPr>
          <p:cNvPr id="5" name="Date Placeholder 4"/>
          <p:cNvSpPr>
            <a:spLocks noGrp="1"/>
          </p:cNvSpPr>
          <p:nvPr>
            <p:ph type="dt" sz="half" idx="10"/>
          </p:nvPr>
        </p:nvSpPr>
        <p:spPr/>
        <p:txBody>
          <a:bodyPr/>
          <a:lstStyle/>
          <a:p>
            <a:fld id="{57AA748B-2171-48D8-956F-E62A5FFD7562}"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27</a:t>
            </a:fld>
            <a:endParaRPr lang="en-US" dirty="0"/>
          </a:p>
        </p:txBody>
      </p:sp>
      <p:pic>
        <p:nvPicPr>
          <p:cNvPr id="95236" name="Picture 10"/>
          <p:cNvPicPr>
            <a:picLocks noChangeAspect="1" noChangeArrowheads="1"/>
          </p:cNvPicPr>
          <p:nvPr/>
        </p:nvPicPr>
        <p:blipFill>
          <a:blip r:embed="rId3" cstate="print"/>
          <a:srcRect/>
          <a:stretch>
            <a:fillRect/>
          </a:stretch>
        </p:blipFill>
        <p:spPr bwMode="auto">
          <a:xfrm>
            <a:off x="4498975" y="3429000"/>
            <a:ext cx="4419600" cy="28448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092091" y="219602"/>
            <a:ext cx="530398" cy="56088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899592" y="-24"/>
            <a:ext cx="8003108" cy="1143000"/>
          </a:xfrm>
        </p:spPr>
        <p:txBody>
          <a:bodyPr>
            <a:normAutofit fontScale="90000"/>
          </a:bodyPr>
          <a:lstStyle/>
          <a:p>
            <a:pPr>
              <a:defRPr/>
            </a:pPr>
            <a:r>
              <a:rPr lang="en-US" dirty="0">
                <a:ea typeface="+mj-ea"/>
              </a:rPr>
              <a:t>1. Deleting record 3 and compacting</a:t>
            </a:r>
          </a:p>
        </p:txBody>
      </p:sp>
      <p:sp>
        <p:nvSpPr>
          <p:cNvPr id="5" name="Date Placeholder 4"/>
          <p:cNvSpPr>
            <a:spLocks noGrp="1"/>
          </p:cNvSpPr>
          <p:nvPr>
            <p:ph type="dt" sz="half" idx="10"/>
          </p:nvPr>
        </p:nvSpPr>
        <p:spPr/>
        <p:txBody>
          <a:bodyPr/>
          <a:lstStyle/>
          <a:p>
            <a:fld id="{4031EF96-9784-4DC7-888F-C5F4F3DC83DE}"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28</a:t>
            </a:fld>
            <a:endParaRPr lang="en-US" dirty="0"/>
          </a:p>
        </p:txBody>
      </p:sp>
      <p:pic>
        <p:nvPicPr>
          <p:cNvPr id="97283" name="Picture 5"/>
          <p:cNvPicPr>
            <a:picLocks noChangeAspect="1" noChangeArrowheads="1"/>
          </p:cNvPicPr>
          <p:nvPr/>
        </p:nvPicPr>
        <p:blipFill>
          <a:blip r:embed="rId3" cstate="print"/>
          <a:srcRect/>
          <a:stretch>
            <a:fillRect/>
          </a:stretch>
        </p:blipFill>
        <p:spPr bwMode="auto">
          <a:xfrm>
            <a:off x="777875" y="1214422"/>
            <a:ext cx="8124825" cy="4754562"/>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91959" y="1121264"/>
            <a:ext cx="530398" cy="5608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969768" y="71414"/>
            <a:ext cx="7994720" cy="1143000"/>
          </a:xfrm>
        </p:spPr>
        <p:txBody>
          <a:bodyPr>
            <a:normAutofit fontScale="90000"/>
          </a:bodyPr>
          <a:lstStyle/>
          <a:p>
            <a:pPr>
              <a:defRPr/>
            </a:pPr>
            <a:r>
              <a:rPr lang="en-US" dirty="0">
                <a:ea typeface="+mj-ea"/>
              </a:rPr>
              <a:t>2. Deleting record 3 and moving last record</a:t>
            </a:r>
          </a:p>
        </p:txBody>
      </p:sp>
      <p:sp>
        <p:nvSpPr>
          <p:cNvPr id="5" name="Date Placeholder 4"/>
          <p:cNvSpPr>
            <a:spLocks noGrp="1"/>
          </p:cNvSpPr>
          <p:nvPr>
            <p:ph type="dt" sz="half" idx="10"/>
          </p:nvPr>
        </p:nvSpPr>
        <p:spPr/>
        <p:txBody>
          <a:bodyPr/>
          <a:lstStyle/>
          <a:p>
            <a:fld id="{26920929-C112-4EAD-AC42-693AA3FA15BA}"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29</a:t>
            </a:fld>
            <a:endParaRPr lang="en-US" dirty="0"/>
          </a:p>
        </p:txBody>
      </p:sp>
      <p:pic>
        <p:nvPicPr>
          <p:cNvPr id="99331" name="Picture 5"/>
          <p:cNvPicPr>
            <a:picLocks noChangeAspect="1" noChangeArrowheads="1"/>
          </p:cNvPicPr>
          <p:nvPr/>
        </p:nvPicPr>
        <p:blipFill>
          <a:blip r:embed="rId3" cstate="print"/>
          <a:srcRect/>
          <a:stretch>
            <a:fillRect/>
          </a:stretch>
        </p:blipFill>
        <p:spPr bwMode="auto">
          <a:xfrm>
            <a:off x="722313" y="1409718"/>
            <a:ext cx="7967662" cy="4662488"/>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969768" y="670242"/>
            <a:ext cx="530398" cy="5608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D227-3DB1-6645-BFB1-04736E9E904C}"/>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CE2014CD-9208-9046-9781-D1C0EE8B3D60}"/>
              </a:ext>
            </a:extLst>
          </p:cNvPr>
          <p:cNvSpPr>
            <a:spLocks noGrp="1"/>
          </p:cNvSpPr>
          <p:nvPr>
            <p:ph idx="1"/>
          </p:nvPr>
        </p:nvSpPr>
        <p:spPr/>
        <p:txBody>
          <a:bodyPr/>
          <a:lstStyle/>
          <a:p>
            <a:r>
              <a:rPr lang="en-US" dirty="0" err="1"/>
              <a:t>Mekanisme</a:t>
            </a:r>
            <a:r>
              <a:rPr lang="en-US" dirty="0"/>
              <a:t> </a:t>
            </a:r>
            <a:r>
              <a:rPr lang="en-US" dirty="0" err="1"/>
              <a:t>kerja</a:t>
            </a:r>
            <a:r>
              <a:rPr lang="en-US" dirty="0"/>
              <a:t> magnetic disk</a:t>
            </a:r>
          </a:p>
          <a:p>
            <a:r>
              <a:rPr lang="en-US" dirty="0" err="1"/>
              <a:t>Peran</a:t>
            </a:r>
            <a:r>
              <a:rPr lang="en-US" dirty="0"/>
              <a:t> Buffer Manager</a:t>
            </a:r>
          </a:p>
          <a:p>
            <a:r>
              <a:rPr lang="en-US" dirty="0"/>
              <a:t>Cara </a:t>
            </a:r>
            <a:r>
              <a:rPr lang="en-US" dirty="0" err="1"/>
              <a:t>akses</a:t>
            </a:r>
            <a:r>
              <a:rPr lang="en-US" dirty="0"/>
              <a:t> secondary storage</a:t>
            </a:r>
          </a:p>
          <a:p>
            <a:r>
              <a:rPr lang="en-US" dirty="0" err="1"/>
              <a:t>Organisasi</a:t>
            </a:r>
            <a:r>
              <a:rPr lang="en-US" dirty="0"/>
              <a:t> file</a:t>
            </a:r>
          </a:p>
        </p:txBody>
      </p:sp>
      <p:sp>
        <p:nvSpPr>
          <p:cNvPr id="4" name="Date Placeholder 3">
            <a:extLst>
              <a:ext uri="{FF2B5EF4-FFF2-40B4-BE49-F238E27FC236}">
                <a16:creationId xmlns:a16="http://schemas.microsoft.com/office/drawing/2014/main" id="{BE1CA3AD-DCF9-0040-A49E-728D06CF342A}"/>
              </a:ext>
            </a:extLst>
          </p:cNvPr>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a:extLst>
              <a:ext uri="{FF2B5EF4-FFF2-40B4-BE49-F238E27FC236}">
                <a16:creationId xmlns:a16="http://schemas.microsoft.com/office/drawing/2014/main" id="{CB571583-3138-664D-83B0-D9DDBCDF7F93}"/>
              </a:ext>
            </a:extLst>
          </p:cNvPr>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a:extLst>
              <a:ext uri="{FF2B5EF4-FFF2-40B4-BE49-F238E27FC236}">
                <a16:creationId xmlns:a16="http://schemas.microsoft.com/office/drawing/2014/main" id="{6FD73968-6A42-D249-B676-F8E40156EDBC}"/>
              </a:ext>
            </a:extLst>
          </p:cNvPr>
          <p:cNvSpPr>
            <a:spLocks noGrp="1"/>
          </p:cNvSpPr>
          <p:nvPr>
            <p:ph type="sldNum" sz="quarter" idx="12"/>
          </p:nvPr>
        </p:nvSpPr>
        <p:spPr/>
        <p:txBody>
          <a:bodyPr/>
          <a:lstStyle/>
          <a:p>
            <a:fld id="{D2B6A008-1658-481F-B325-0100205FD83E}" type="slidenum">
              <a:rPr lang="en-US" smtClean="0"/>
              <a:pPr/>
              <a:t>3</a:t>
            </a:fld>
            <a:endParaRPr lang="en-US" dirty="0"/>
          </a:p>
        </p:txBody>
      </p:sp>
    </p:spTree>
    <p:extLst>
      <p:ext uri="{BB962C8B-B14F-4D97-AF65-F5344CB8AC3E}">
        <p14:creationId xmlns:p14="http://schemas.microsoft.com/office/powerpoint/2010/main" val="1677599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57200" y="71414"/>
            <a:ext cx="8229600" cy="1143000"/>
          </a:xfrm>
        </p:spPr>
        <p:txBody>
          <a:bodyPr/>
          <a:lstStyle/>
          <a:p>
            <a:pPr>
              <a:defRPr/>
            </a:pPr>
            <a:r>
              <a:rPr lang="en-US" dirty="0">
                <a:ea typeface="+mj-ea"/>
              </a:rPr>
              <a:t>3. Free Lists</a:t>
            </a:r>
          </a:p>
        </p:txBody>
      </p:sp>
      <p:sp>
        <p:nvSpPr>
          <p:cNvPr id="101379" name="Rectangle 3"/>
          <p:cNvSpPr>
            <a:spLocks noGrp="1" noChangeArrowheads="1"/>
          </p:cNvSpPr>
          <p:nvPr>
            <p:ph sz="half" idx="1"/>
          </p:nvPr>
        </p:nvSpPr>
        <p:spPr>
          <a:xfrm>
            <a:off x="214282" y="1011198"/>
            <a:ext cx="8715436" cy="2000263"/>
          </a:xfrm>
        </p:spPr>
        <p:txBody>
          <a:bodyPr>
            <a:normAutofit fontScale="70000" lnSpcReduction="20000"/>
          </a:bodyPr>
          <a:lstStyle/>
          <a:p>
            <a:r>
              <a:rPr lang="en-US"/>
              <a:t>Store the address of the first deleted record in the file header.</a:t>
            </a:r>
          </a:p>
          <a:p>
            <a:r>
              <a:rPr lang="en-US"/>
              <a:t>Use this first record to store the address of the second deleted record, and so on</a:t>
            </a:r>
          </a:p>
          <a:p>
            <a:r>
              <a:rPr lang="en-US"/>
              <a:t>Can think of these stored addresses as </a:t>
            </a:r>
            <a:r>
              <a:rPr lang="en-US">
                <a:solidFill>
                  <a:srgbClr val="000099"/>
                </a:solidFill>
              </a:rPr>
              <a:t>pointers</a:t>
            </a:r>
            <a:r>
              <a:rPr lang="en-US" i="1"/>
              <a:t> </a:t>
            </a:r>
            <a:r>
              <a:rPr lang="en-US"/>
              <a:t>since they “point” to the location of a record.</a:t>
            </a:r>
          </a:p>
          <a:p>
            <a:r>
              <a:rPr lang="en-US"/>
              <a:t>More space efficient representation:  reuse space for normal attributes of free records to store pointers.  (No pointers stored in in-use records.)</a:t>
            </a:r>
          </a:p>
          <a:p>
            <a:endParaRPr lang="en-US"/>
          </a:p>
        </p:txBody>
      </p:sp>
      <p:sp>
        <p:nvSpPr>
          <p:cNvPr id="5" name="Date Placeholder 4"/>
          <p:cNvSpPr>
            <a:spLocks noGrp="1"/>
          </p:cNvSpPr>
          <p:nvPr>
            <p:ph type="dt" sz="half" idx="10"/>
          </p:nvPr>
        </p:nvSpPr>
        <p:spPr/>
        <p:txBody>
          <a:bodyPr/>
          <a:lstStyle/>
          <a:p>
            <a:fld id="{D2881533-3F29-4637-83CB-1F5412B581C4}"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30</a:t>
            </a:fld>
            <a:endParaRPr lang="en-US" dirty="0"/>
          </a:p>
        </p:txBody>
      </p:sp>
      <p:pic>
        <p:nvPicPr>
          <p:cNvPr id="101380" name="Picture 11"/>
          <p:cNvPicPr>
            <a:picLocks noChangeAspect="1" noChangeArrowheads="1"/>
          </p:cNvPicPr>
          <p:nvPr/>
        </p:nvPicPr>
        <p:blipFill>
          <a:blip r:embed="rId3" cstate="print"/>
          <a:srcRect/>
          <a:stretch>
            <a:fillRect/>
          </a:stretch>
        </p:blipFill>
        <p:spPr bwMode="auto">
          <a:xfrm>
            <a:off x="2001838" y="3130571"/>
            <a:ext cx="5140325" cy="3227387"/>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092091" y="209325"/>
            <a:ext cx="530398" cy="56088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7200" y="-24"/>
            <a:ext cx="8229600" cy="1143000"/>
          </a:xfrm>
        </p:spPr>
        <p:txBody>
          <a:bodyPr/>
          <a:lstStyle/>
          <a:p>
            <a:pPr>
              <a:defRPr/>
            </a:pPr>
            <a:r>
              <a:rPr lang="en-US">
                <a:ea typeface="+mj-ea"/>
              </a:rPr>
              <a:t>Variable-Length Records</a:t>
            </a:r>
          </a:p>
        </p:txBody>
      </p:sp>
      <p:sp>
        <p:nvSpPr>
          <p:cNvPr id="103427" name="Rectangle 3"/>
          <p:cNvSpPr>
            <a:spLocks noGrp="1" noChangeArrowheads="1"/>
          </p:cNvSpPr>
          <p:nvPr>
            <p:ph idx="1"/>
          </p:nvPr>
        </p:nvSpPr>
        <p:spPr>
          <a:xfrm>
            <a:off x="457200" y="1011198"/>
            <a:ext cx="8229600" cy="4000528"/>
          </a:xfrm>
        </p:spPr>
        <p:txBody>
          <a:bodyPr>
            <a:normAutofit fontScale="77500" lnSpcReduction="20000"/>
          </a:bodyPr>
          <a:lstStyle/>
          <a:p>
            <a:r>
              <a:rPr lang="en-US" dirty="0"/>
              <a:t>Variable-length records arise in database systems in several ways:</a:t>
            </a:r>
          </a:p>
          <a:p>
            <a:pPr lvl="1"/>
            <a:r>
              <a:rPr lang="en-US" dirty="0">
                <a:ea typeface="ＭＳ Ｐゴシック" pitchFamily="34" charset="-128"/>
              </a:rPr>
              <a:t>Storage of multiple record types in a file.</a:t>
            </a:r>
          </a:p>
          <a:p>
            <a:pPr lvl="1"/>
            <a:r>
              <a:rPr lang="en-US" dirty="0">
                <a:ea typeface="ＭＳ Ｐゴシック" pitchFamily="34" charset="-128"/>
              </a:rPr>
              <a:t>Record types that allow variable lengths for one or more fields such as strings (</a:t>
            </a:r>
            <a:r>
              <a:rPr lang="en-US" b="1" dirty="0" err="1">
                <a:ea typeface="ＭＳ Ｐゴシック" pitchFamily="34" charset="-128"/>
              </a:rPr>
              <a:t>varchar</a:t>
            </a:r>
            <a:r>
              <a:rPr lang="en-US" dirty="0">
                <a:ea typeface="ＭＳ Ｐゴシック" pitchFamily="34" charset="-128"/>
              </a:rPr>
              <a:t>)</a:t>
            </a:r>
          </a:p>
          <a:p>
            <a:pPr lvl="1"/>
            <a:r>
              <a:rPr lang="en-US" dirty="0">
                <a:ea typeface="ＭＳ Ｐゴシック" pitchFamily="34" charset="-128"/>
              </a:rPr>
              <a:t>Record types that allow repeating fields (used in some older data models).</a:t>
            </a:r>
          </a:p>
          <a:p>
            <a:r>
              <a:rPr lang="en-US" dirty="0"/>
              <a:t>Attributes are stored in order</a:t>
            </a:r>
          </a:p>
          <a:p>
            <a:r>
              <a:rPr lang="en-US" dirty="0"/>
              <a:t>Variable length attributes represented by fixed size (offset, length), with actual data stored after all fixed length attributes</a:t>
            </a:r>
          </a:p>
          <a:p>
            <a:r>
              <a:rPr lang="en-US" dirty="0"/>
              <a:t>Null values represented by null-value bitmap</a:t>
            </a:r>
          </a:p>
          <a:p>
            <a:pPr>
              <a:buFont typeface="Monotype Sorts" charset="2"/>
              <a:buNone/>
            </a:pPr>
            <a:endParaRPr lang="en-US" dirty="0"/>
          </a:p>
        </p:txBody>
      </p:sp>
      <p:sp>
        <p:nvSpPr>
          <p:cNvPr id="5" name="Date Placeholder 4"/>
          <p:cNvSpPr>
            <a:spLocks noGrp="1"/>
          </p:cNvSpPr>
          <p:nvPr>
            <p:ph type="dt" sz="half" idx="10"/>
          </p:nvPr>
        </p:nvSpPr>
        <p:spPr/>
        <p:txBody>
          <a:bodyPr/>
          <a:lstStyle/>
          <a:p>
            <a:fld id="{7472770B-B9C7-4355-9CF6-58D8AFE4B5E0}"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31</a:t>
            </a:fld>
            <a:endParaRPr lang="en-US" dirty="0"/>
          </a:p>
        </p:txBody>
      </p:sp>
      <p:pic>
        <p:nvPicPr>
          <p:cNvPr id="103428" name="Picture 4"/>
          <p:cNvPicPr>
            <a:picLocks noChangeAspect="1" noChangeArrowheads="1"/>
          </p:cNvPicPr>
          <p:nvPr/>
        </p:nvPicPr>
        <p:blipFill>
          <a:blip r:embed="rId3" cstate="print"/>
          <a:srcRect/>
          <a:stretch>
            <a:fillRect/>
          </a:stretch>
        </p:blipFill>
        <p:spPr bwMode="auto">
          <a:xfrm>
            <a:off x="531813" y="4849813"/>
            <a:ext cx="8220075" cy="1544637"/>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969768" y="238867"/>
            <a:ext cx="530398" cy="56088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24"/>
            <a:ext cx="8229600" cy="1143000"/>
          </a:xfrm>
        </p:spPr>
        <p:txBody>
          <a:bodyPr/>
          <a:lstStyle/>
          <a:p>
            <a:pPr>
              <a:defRPr/>
            </a:pPr>
            <a:r>
              <a:rPr lang="en-US" sz="2800">
                <a:ea typeface="+mj-ea"/>
              </a:rPr>
              <a:t>Variable-Length Records: Slotted Page Structure</a:t>
            </a:r>
          </a:p>
        </p:txBody>
      </p:sp>
      <p:sp>
        <p:nvSpPr>
          <p:cNvPr id="105475" name="Rectangle 3"/>
          <p:cNvSpPr>
            <a:spLocks noGrp="1" noChangeArrowheads="1"/>
          </p:cNvSpPr>
          <p:nvPr>
            <p:ph idx="1"/>
          </p:nvPr>
        </p:nvSpPr>
        <p:spPr>
          <a:xfrm>
            <a:off x="457200" y="3000372"/>
            <a:ext cx="8229600" cy="3125791"/>
          </a:xfrm>
        </p:spPr>
        <p:txBody>
          <a:bodyPr>
            <a:normAutofit fontScale="77500" lnSpcReduction="20000"/>
          </a:bodyPr>
          <a:lstStyle/>
          <a:p>
            <a:r>
              <a:rPr lang="en-US" b="1">
                <a:solidFill>
                  <a:srgbClr val="000099"/>
                </a:solidFill>
              </a:rPr>
              <a:t>Slotted page</a:t>
            </a:r>
            <a:r>
              <a:rPr lang="en-US"/>
              <a:t> header contains:</a:t>
            </a:r>
          </a:p>
          <a:p>
            <a:pPr lvl="1"/>
            <a:r>
              <a:rPr lang="en-US">
                <a:ea typeface="ＭＳ Ｐゴシック" pitchFamily="34" charset="-128"/>
              </a:rPr>
              <a:t>number of record entries</a:t>
            </a:r>
          </a:p>
          <a:p>
            <a:pPr lvl="1"/>
            <a:r>
              <a:rPr lang="en-US">
                <a:ea typeface="ＭＳ Ｐゴシック" pitchFamily="34" charset="-128"/>
              </a:rPr>
              <a:t>end of free space in the block</a:t>
            </a:r>
          </a:p>
          <a:p>
            <a:pPr lvl="1"/>
            <a:r>
              <a:rPr lang="en-US">
                <a:ea typeface="ＭＳ Ｐゴシック" pitchFamily="34" charset="-128"/>
              </a:rPr>
              <a:t>location and size of each record</a:t>
            </a:r>
          </a:p>
          <a:p>
            <a:r>
              <a:rPr lang="en-US"/>
              <a:t>Records can be moved around within a page to keep them contiguous with no empty space between them; entry in the header must be updated.</a:t>
            </a:r>
          </a:p>
          <a:p>
            <a:r>
              <a:rPr lang="en-US"/>
              <a:t>Pointers should not point directly to record — instead they should point to the entry for the record in header.</a:t>
            </a:r>
          </a:p>
        </p:txBody>
      </p:sp>
      <p:sp>
        <p:nvSpPr>
          <p:cNvPr id="5" name="Date Placeholder 4"/>
          <p:cNvSpPr>
            <a:spLocks noGrp="1"/>
          </p:cNvSpPr>
          <p:nvPr>
            <p:ph type="dt" sz="half" idx="10"/>
          </p:nvPr>
        </p:nvSpPr>
        <p:spPr/>
        <p:txBody>
          <a:bodyPr/>
          <a:lstStyle/>
          <a:p>
            <a:fld id="{88E9DE8D-322E-4521-B911-F2D6F743067A}"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32</a:t>
            </a:fld>
            <a:endParaRPr lang="en-US" dirty="0"/>
          </a:p>
        </p:txBody>
      </p:sp>
      <p:pic>
        <p:nvPicPr>
          <p:cNvPr id="105476" name="Picture 10"/>
          <p:cNvPicPr>
            <a:picLocks noChangeAspect="1" noChangeArrowheads="1"/>
          </p:cNvPicPr>
          <p:nvPr/>
        </p:nvPicPr>
        <p:blipFill>
          <a:blip r:embed="rId3" cstate="print"/>
          <a:srcRect/>
          <a:stretch>
            <a:fillRect/>
          </a:stretch>
        </p:blipFill>
        <p:spPr bwMode="auto">
          <a:xfrm>
            <a:off x="1244600" y="755650"/>
            <a:ext cx="6702425" cy="22764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File Performance Parameters</a:t>
            </a:r>
          </a:p>
        </p:txBody>
      </p:sp>
      <p:sp>
        <p:nvSpPr>
          <p:cNvPr id="9" name="Content Placeholder 8"/>
          <p:cNvSpPr>
            <a:spLocks noGrp="1"/>
          </p:cNvSpPr>
          <p:nvPr>
            <p:ph idx="1"/>
          </p:nvPr>
        </p:nvSpPr>
        <p:spPr>
          <a:xfrm>
            <a:off x="457200" y="1517655"/>
            <a:ext cx="8229600" cy="4768865"/>
          </a:xfrm>
        </p:spPr>
        <p:txBody>
          <a:bodyPr>
            <a:normAutofit fontScale="85000" lnSpcReduction="20000"/>
          </a:bodyPr>
          <a:lstStyle/>
          <a:p>
            <a:r>
              <a:rPr lang="en-US" dirty="0"/>
              <a:t>R: The amount of storage required for a record</a:t>
            </a:r>
          </a:p>
          <a:p>
            <a:r>
              <a:rPr lang="en-US" dirty="0"/>
              <a:t>T</a:t>
            </a:r>
            <a:r>
              <a:rPr lang="en-US" baseline="-25000" dirty="0"/>
              <a:t>F</a:t>
            </a:r>
            <a:r>
              <a:rPr lang="en-US" dirty="0"/>
              <a:t>: The time needed to fetch an arbitrary record from the file</a:t>
            </a:r>
          </a:p>
          <a:p>
            <a:r>
              <a:rPr lang="en-US" dirty="0"/>
              <a:t>T</a:t>
            </a:r>
            <a:r>
              <a:rPr lang="en-US" baseline="-25000" dirty="0"/>
              <a:t>N</a:t>
            </a:r>
            <a:r>
              <a:rPr lang="en-US" dirty="0"/>
              <a:t>: The time needed to get the next record within the file</a:t>
            </a:r>
          </a:p>
          <a:p>
            <a:r>
              <a:rPr lang="en-US" dirty="0"/>
              <a:t>T</a:t>
            </a:r>
            <a:r>
              <a:rPr lang="en-US" baseline="-25000" dirty="0"/>
              <a:t>I</a:t>
            </a:r>
            <a:r>
              <a:rPr lang="en-US" dirty="0"/>
              <a:t>: The time required to update the file by inserting a record</a:t>
            </a:r>
          </a:p>
          <a:p>
            <a:r>
              <a:rPr lang="en-US" dirty="0"/>
              <a:t>T</a:t>
            </a:r>
            <a:r>
              <a:rPr lang="en-US" baseline="-25000" dirty="0"/>
              <a:t>U</a:t>
            </a:r>
            <a:r>
              <a:rPr lang="en-US" dirty="0"/>
              <a:t>: The time required to update the file by changing a record</a:t>
            </a:r>
          </a:p>
          <a:p>
            <a:r>
              <a:rPr lang="en-US" dirty="0"/>
              <a:t>T</a:t>
            </a:r>
            <a:r>
              <a:rPr lang="en-US" baseline="-25000" dirty="0"/>
              <a:t>X</a:t>
            </a:r>
            <a:r>
              <a:rPr lang="en-US" dirty="0"/>
              <a:t>: The time needed for exhaustive reading of the entire file</a:t>
            </a:r>
          </a:p>
          <a:p>
            <a:r>
              <a:rPr lang="en-US" dirty="0"/>
              <a:t>T</a:t>
            </a:r>
            <a:r>
              <a:rPr lang="en-US" baseline="-25000" dirty="0"/>
              <a:t>Y</a:t>
            </a:r>
            <a:r>
              <a:rPr lang="en-US" dirty="0"/>
              <a:t>: The time needed for reorganization of the file</a:t>
            </a:r>
          </a:p>
        </p:txBody>
      </p:sp>
      <p:sp>
        <p:nvSpPr>
          <p:cNvPr id="5" name="Date Placeholder 4"/>
          <p:cNvSpPr>
            <a:spLocks noGrp="1"/>
          </p:cNvSpPr>
          <p:nvPr>
            <p:ph type="dt" sz="half" idx="10"/>
          </p:nvPr>
        </p:nvSpPr>
        <p:spPr/>
        <p:txBody>
          <a:bodyPr/>
          <a:lstStyle/>
          <a:p>
            <a:fld id="{CD9AE345-6085-47F8-91B9-9261DB836FE7}"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dirty="0"/>
              <a:t>Storage and File Structure</a:t>
            </a:r>
          </a:p>
        </p:txBody>
      </p:sp>
      <p:sp>
        <p:nvSpPr>
          <p:cNvPr id="7" name="Slide Number Placeholder 6"/>
          <p:cNvSpPr>
            <a:spLocks noGrp="1"/>
          </p:cNvSpPr>
          <p:nvPr>
            <p:ph type="sldNum" sz="quarter" idx="12"/>
          </p:nvPr>
        </p:nvSpPr>
        <p:spPr/>
        <p:txBody>
          <a:bodyPr/>
          <a:lstStyle/>
          <a:p>
            <a:fld id="{D2B6A008-1658-481F-B325-0100205FD83E}"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Size</a:t>
            </a:r>
          </a:p>
        </p:txBody>
      </p:sp>
      <p:sp>
        <p:nvSpPr>
          <p:cNvPr id="3" name="Content Placeholder 2"/>
          <p:cNvSpPr>
            <a:spLocks noGrp="1"/>
          </p:cNvSpPr>
          <p:nvPr>
            <p:ph idx="1"/>
          </p:nvPr>
        </p:nvSpPr>
        <p:spPr/>
        <p:txBody>
          <a:bodyPr/>
          <a:lstStyle/>
          <a:p>
            <a:r>
              <a:rPr lang="en-US" dirty="0"/>
              <a:t>Beside the data, a record may also stores </a:t>
            </a:r>
            <a:r>
              <a:rPr lang="en-US" dirty="0">
                <a:solidFill>
                  <a:schemeClr val="accent6">
                    <a:lumMod val="75000"/>
                  </a:schemeClr>
                </a:solidFill>
              </a:rPr>
              <a:t>descriptive</a:t>
            </a:r>
            <a:r>
              <a:rPr lang="en-US" dirty="0"/>
              <a:t> and </a:t>
            </a:r>
            <a:r>
              <a:rPr lang="en-US" dirty="0">
                <a:solidFill>
                  <a:schemeClr val="accent6">
                    <a:lumMod val="75000"/>
                  </a:schemeClr>
                </a:solidFill>
              </a:rPr>
              <a:t>access information</a:t>
            </a:r>
            <a:r>
              <a:rPr lang="en-US" dirty="0"/>
              <a:t>.</a:t>
            </a:r>
          </a:p>
          <a:p>
            <a:r>
              <a:rPr lang="en-US" dirty="0"/>
              <a:t>Descriptive information is advantageous when storing heterogeneous data.</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dirty="0"/>
              <a:t>Storage and File Structure</a:t>
            </a:r>
          </a:p>
        </p:txBody>
      </p:sp>
      <p:sp>
        <p:nvSpPr>
          <p:cNvPr id="6" name="Slide Number Placeholder 5"/>
          <p:cNvSpPr>
            <a:spLocks noGrp="1"/>
          </p:cNvSpPr>
          <p:nvPr>
            <p:ph type="sldNum" sz="quarter" idx="12"/>
          </p:nvPr>
        </p:nvSpPr>
        <p:spPr/>
        <p:txBody>
          <a:bodyPr/>
          <a:lstStyle/>
          <a:p>
            <a:fld id="{D2B6A008-1658-481F-B325-0100205FD83E}" type="slidenum">
              <a:rPr lang="en-US" smtClean="0"/>
              <a:pPr/>
              <a:t>34</a:t>
            </a:fld>
            <a:endParaRPr lang="en-US" dirty="0"/>
          </a:p>
        </p:txBody>
      </p:sp>
      <p:pic>
        <p:nvPicPr>
          <p:cNvPr id="7" name="Picture 6"/>
          <p:cNvPicPr>
            <a:picLocks noChangeAspect="1"/>
          </p:cNvPicPr>
          <p:nvPr/>
        </p:nvPicPr>
        <p:blipFill>
          <a:blip r:embed="rId3"/>
          <a:stretch>
            <a:fillRect/>
          </a:stretch>
        </p:blipFill>
        <p:spPr>
          <a:xfrm>
            <a:off x="1234967" y="274638"/>
            <a:ext cx="530398" cy="56088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effectLst>
                  <a:outerShdw blurRad="38100" dist="38100" dir="2700000" algn="tl">
                    <a:srgbClr val="000000">
                      <a:alpha val="43137"/>
                    </a:srgbClr>
                  </a:outerShdw>
                </a:effectLst>
              </a:rPr>
              <a:t>Fetch A Record</a:t>
            </a:r>
          </a:p>
        </p:txBody>
      </p:sp>
      <p:sp>
        <p:nvSpPr>
          <p:cNvPr id="3" name="Content Placeholder 2"/>
          <p:cNvSpPr>
            <a:spLocks noGrp="1"/>
          </p:cNvSpPr>
          <p:nvPr>
            <p:ph idx="1"/>
          </p:nvPr>
        </p:nvSpPr>
        <p:spPr/>
        <p:txBody>
          <a:bodyPr>
            <a:normAutofit fontScale="85000" lnSpcReduction="20000"/>
          </a:bodyPr>
          <a:lstStyle/>
          <a:p>
            <a:pPr marL="0" indent="0" algn="ctr">
              <a:spcAft>
                <a:spcPts val="1200"/>
              </a:spcAft>
              <a:buNone/>
            </a:pPr>
            <a:r>
              <a:rPr lang="en-US" i="1" dirty="0">
                <a:solidFill>
                  <a:srgbClr val="002060"/>
                </a:solidFill>
              </a:rPr>
              <a:t>To be able to use data from a file, a record containing the data has to be read into the memory</a:t>
            </a:r>
            <a:r>
              <a:rPr lang="en-US" i="1" dirty="0"/>
              <a:t>.</a:t>
            </a:r>
          </a:p>
          <a:p>
            <a:r>
              <a:rPr lang="en-US" b="1" dirty="0"/>
              <a:t>Fetch</a:t>
            </a:r>
            <a:r>
              <a:rPr lang="en-US" dirty="0"/>
              <a:t> is an </a:t>
            </a:r>
            <a:r>
              <a:rPr lang="en-US" i="1" dirty="0"/>
              <a:t>associative</a:t>
            </a:r>
            <a:r>
              <a:rPr lang="en-US" dirty="0"/>
              <a:t> retrieval of a data element based on a key value.</a:t>
            </a:r>
          </a:p>
          <a:p>
            <a:r>
              <a:rPr lang="en-US" dirty="0"/>
              <a:t>Fetching a record consists of </a:t>
            </a:r>
            <a:r>
              <a:rPr lang="en-US" b="1" dirty="0"/>
              <a:t>2 steps</a:t>
            </a:r>
            <a:r>
              <a:rPr lang="en-US" dirty="0"/>
              <a:t>:</a:t>
            </a:r>
          </a:p>
          <a:p>
            <a:pPr lvl="1"/>
            <a:r>
              <a:rPr lang="en-US" dirty="0"/>
              <a:t>Locating the position of the record</a:t>
            </a:r>
          </a:p>
          <a:p>
            <a:pPr lvl="1"/>
            <a:r>
              <a:rPr lang="en-US" dirty="0"/>
              <a:t>The actual reading</a:t>
            </a:r>
          </a:p>
          <a:p>
            <a:r>
              <a:rPr lang="en-US" dirty="0"/>
              <a:t>In general, the records of a file </a:t>
            </a:r>
            <a:r>
              <a:rPr lang="en-US" dirty="0">
                <a:solidFill>
                  <a:srgbClr val="FF0000"/>
                </a:solidFill>
              </a:rPr>
              <a:t>cannot be directly located on the basis of a subscript value </a:t>
            </a:r>
            <a:r>
              <a:rPr lang="en-US" dirty="0"/>
              <a:t>or record number</a:t>
            </a:r>
          </a:p>
          <a:p>
            <a:pPr lvl="1"/>
            <a:r>
              <a:rPr lang="en-US" dirty="0"/>
              <a:t>Therefore, a simple address computation cannot be performed</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dirty="0"/>
              <a:t>Storage and File Structure</a:t>
            </a:r>
          </a:p>
        </p:txBody>
      </p:sp>
      <p:sp>
        <p:nvSpPr>
          <p:cNvPr id="6" name="Slide Number Placeholder 5"/>
          <p:cNvSpPr>
            <a:spLocks noGrp="1"/>
          </p:cNvSpPr>
          <p:nvPr>
            <p:ph type="sldNum" sz="quarter" idx="12"/>
          </p:nvPr>
        </p:nvSpPr>
        <p:spPr/>
        <p:txBody>
          <a:bodyPr/>
          <a:lstStyle/>
          <a:p>
            <a:fld id="{D2B6A008-1658-481F-B325-0100205FD83E}" type="slidenum">
              <a:rPr lang="en-US" smtClean="0"/>
              <a:pPr/>
              <a:t>35</a:t>
            </a:fld>
            <a:endParaRPr lang="en-US" dirty="0"/>
          </a:p>
        </p:txBody>
      </p:sp>
      <p:pic>
        <p:nvPicPr>
          <p:cNvPr id="7" name="Picture 6"/>
          <p:cNvPicPr>
            <a:picLocks noChangeAspect="1"/>
          </p:cNvPicPr>
          <p:nvPr/>
        </p:nvPicPr>
        <p:blipFill>
          <a:blip r:embed="rId3"/>
          <a:stretch>
            <a:fillRect/>
          </a:stretch>
        </p:blipFill>
        <p:spPr>
          <a:xfrm>
            <a:off x="1234967" y="285257"/>
            <a:ext cx="530398" cy="56088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Next Record</a:t>
            </a:r>
          </a:p>
        </p:txBody>
      </p:sp>
      <p:sp>
        <p:nvSpPr>
          <p:cNvPr id="3" name="Content Placeholder 2"/>
          <p:cNvSpPr>
            <a:spLocks noGrp="1"/>
          </p:cNvSpPr>
          <p:nvPr>
            <p:ph idx="1"/>
          </p:nvPr>
        </p:nvSpPr>
        <p:spPr/>
        <p:txBody>
          <a:bodyPr>
            <a:normAutofit fontScale="92500" lnSpcReduction="20000"/>
          </a:bodyPr>
          <a:lstStyle/>
          <a:p>
            <a:pPr marL="0" indent="0" algn="ctr">
              <a:spcAft>
                <a:spcPts val="1200"/>
              </a:spcAft>
              <a:buNone/>
            </a:pPr>
            <a:r>
              <a:rPr lang="en-US" i="1" dirty="0">
                <a:solidFill>
                  <a:srgbClr val="002060"/>
                </a:solidFill>
              </a:rPr>
              <a:t>Information is mainly generated </a:t>
            </a:r>
            <a:r>
              <a:rPr lang="en-US" i="1" dirty="0">
                <a:solidFill>
                  <a:schemeClr val="accent6">
                    <a:lumMod val="75000"/>
                  </a:schemeClr>
                </a:solidFill>
              </a:rPr>
              <a:t>by relating one fact with another</a:t>
            </a:r>
            <a:r>
              <a:rPr lang="en-US" i="1" dirty="0">
                <a:solidFill>
                  <a:srgbClr val="002060"/>
                </a:solidFill>
              </a:rPr>
              <a:t>; this implies getting the next record according to </a:t>
            </a:r>
            <a:r>
              <a:rPr lang="en-US" i="1" dirty="0">
                <a:solidFill>
                  <a:schemeClr val="accent6">
                    <a:lumMod val="75000"/>
                  </a:schemeClr>
                </a:solidFill>
              </a:rPr>
              <a:t>some criterion</a:t>
            </a:r>
            <a:r>
              <a:rPr lang="en-US" i="1" dirty="0">
                <a:solidFill>
                  <a:srgbClr val="002060"/>
                </a:solidFill>
              </a:rPr>
              <a:t>.</a:t>
            </a:r>
            <a:endParaRPr lang="en-US" i="1" dirty="0"/>
          </a:p>
          <a:p>
            <a:r>
              <a:rPr lang="en-US" b="1" dirty="0"/>
              <a:t>Get-Next</a:t>
            </a:r>
            <a:r>
              <a:rPr lang="en-US" dirty="0"/>
              <a:t> is a retrieval using a </a:t>
            </a:r>
            <a:r>
              <a:rPr lang="en-US" i="1" dirty="0"/>
              <a:t>structural dependency</a:t>
            </a:r>
            <a:r>
              <a:rPr lang="en-US" dirty="0"/>
              <a:t>.</a:t>
            </a:r>
          </a:p>
          <a:p>
            <a:r>
              <a:rPr lang="en-US" dirty="0"/>
              <a:t>A successor record can be obtained most rapidly when related data is kept together; that is, when the locality of these data is strong.</a:t>
            </a:r>
          </a:p>
          <a:p>
            <a:pPr lvl="1"/>
            <a:r>
              <a:rPr lang="en-US" dirty="0"/>
              <a:t>When the records are </a:t>
            </a:r>
            <a:r>
              <a:rPr lang="en-US" dirty="0">
                <a:solidFill>
                  <a:srgbClr val="FF0000"/>
                </a:solidFill>
              </a:rPr>
              <a:t>not physically ordered according to the criterion</a:t>
            </a:r>
            <a:r>
              <a:rPr lang="en-US" dirty="0"/>
              <a:t>, Get-Next is </a:t>
            </a:r>
            <a:r>
              <a:rPr lang="en-US" dirty="0">
                <a:solidFill>
                  <a:srgbClr val="FF0000"/>
                </a:solidFill>
              </a:rPr>
              <a:t>time consuming</a:t>
            </a:r>
            <a:r>
              <a:rPr lang="en-US" dirty="0"/>
              <a:t>.</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dirty="0"/>
              <a:t>Storage and File Structure</a:t>
            </a:r>
          </a:p>
        </p:txBody>
      </p:sp>
      <p:sp>
        <p:nvSpPr>
          <p:cNvPr id="6" name="Slide Number Placeholder 5"/>
          <p:cNvSpPr>
            <a:spLocks noGrp="1"/>
          </p:cNvSpPr>
          <p:nvPr>
            <p:ph type="sldNum" sz="quarter" idx="12"/>
          </p:nvPr>
        </p:nvSpPr>
        <p:spPr/>
        <p:txBody>
          <a:bodyPr/>
          <a:lstStyle/>
          <a:p>
            <a:fld id="{D2B6A008-1658-481F-B325-0100205FD83E}" type="slidenum">
              <a:rPr lang="en-US" smtClean="0"/>
              <a:pPr/>
              <a:t>36</a:t>
            </a:fld>
            <a:endParaRPr lang="en-US" dirty="0"/>
          </a:p>
        </p:txBody>
      </p:sp>
      <p:pic>
        <p:nvPicPr>
          <p:cNvPr id="7" name="Picture 6"/>
          <p:cNvPicPr>
            <a:picLocks noChangeAspect="1"/>
          </p:cNvPicPr>
          <p:nvPr/>
        </p:nvPicPr>
        <p:blipFill>
          <a:blip r:embed="rId3"/>
          <a:stretch>
            <a:fillRect/>
          </a:stretch>
        </p:blipFill>
        <p:spPr>
          <a:xfrm>
            <a:off x="979337" y="712112"/>
            <a:ext cx="530398" cy="56088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 Record</a:t>
            </a:r>
          </a:p>
        </p:txBody>
      </p:sp>
      <p:sp>
        <p:nvSpPr>
          <p:cNvPr id="3" name="Content Placeholder 2"/>
          <p:cNvSpPr>
            <a:spLocks noGrp="1"/>
          </p:cNvSpPr>
          <p:nvPr>
            <p:ph idx="1"/>
          </p:nvPr>
        </p:nvSpPr>
        <p:spPr/>
        <p:txBody>
          <a:bodyPr>
            <a:normAutofit fontScale="77500" lnSpcReduction="20000"/>
          </a:bodyPr>
          <a:lstStyle/>
          <a:p>
            <a:pPr marL="0" indent="0" algn="ctr">
              <a:spcAft>
                <a:spcPts val="1200"/>
              </a:spcAft>
              <a:buNone/>
            </a:pPr>
            <a:r>
              <a:rPr lang="en-US" i="1" dirty="0">
                <a:solidFill>
                  <a:srgbClr val="002060"/>
                </a:solidFill>
              </a:rPr>
              <a:t>Most applications require regular insertion of new data records into their files to remain up to date.</a:t>
            </a:r>
          </a:p>
          <a:p>
            <a:r>
              <a:rPr lang="en-US" b="1" dirty="0"/>
              <a:t>Inserting a record comprises of</a:t>
            </a:r>
            <a:r>
              <a:rPr lang="en-US" dirty="0"/>
              <a:t>:</a:t>
            </a:r>
          </a:p>
          <a:p>
            <a:pPr lvl="1"/>
            <a:r>
              <a:rPr lang="en-US" dirty="0"/>
              <a:t>Locating the block where the record will be inserted</a:t>
            </a:r>
          </a:p>
          <a:p>
            <a:pPr lvl="1"/>
            <a:r>
              <a:rPr lang="en-US" dirty="0"/>
              <a:t>Reading the block</a:t>
            </a:r>
          </a:p>
          <a:p>
            <a:pPr lvl="1"/>
            <a:r>
              <a:rPr lang="en-US" dirty="0"/>
              <a:t>Rewriting the changed block</a:t>
            </a:r>
          </a:p>
          <a:p>
            <a:r>
              <a:rPr lang="en-US" dirty="0"/>
              <a:t>When a record has to be put in a specific place within the file, other records may have to be shifted or modified.</a:t>
            </a:r>
          </a:p>
          <a:p>
            <a:r>
              <a:rPr lang="en-US" dirty="0">
                <a:solidFill>
                  <a:srgbClr val="FF0000"/>
                </a:solidFill>
              </a:rPr>
              <a:t>Insertions to the end of the file</a:t>
            </a:r>
            <a:r>
              <a:rPr lang="en-US" dirty="0"/>
              <a:t>, Append, are </a:t>
            </a:r>
            <a:r>
              <a:rPr lang="en-US" dirty="0">
                <a:solidFill>
                  <a:srgbClr val="FF0000"/>
                </a:solidFill>
              </a:rPr>
              <a:t>easier to handle</a:t>
            </a:r>
            <a:r>
              <a:rPr lang="en-US" dirty="0"/>
              <a:t>.</a:t>
            </a:r>
          </a:p>
          <a:p>
            <a:pPr lvl="1"/>
            <a:r>
              <a:rPr lang="en-US" dirty="0"/>
              <a:t>If the address of the last block of the file is known, the performance of this operation can be improved.</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dirty="0"/>
              <a:t>Storage and File Structure</a:t>
            </a:r>
          </a:p>
        </p:txBody>
      </p:sp>
      <p:sp>
        <p:nvSpPr>
          <p:cNvPr id="6" name="Slide Number Placeholder 5"/>
          <p:cNvSpPr>
            <a:spLocks noGrp="1"/>
          </p:cNvSpPr>
          <p:nvPr>
            <p:ph type="sldNum" sz="quarter" idx="12"/>
          </p:nvPr>
        </p:nvSpPr>
        <p:spPr/>
        <p:txBody>
          <a:bodyPr/>
          <a:lstStyle/>
          <a:p>
            <a:fld id="{D2B6A008-1658-481F-B325-0100205FD83E}" type="slidenum">
              <a:rPr lang="en-US" smtClean="0"/>
              <a:pPr/>
              <a:t>37</a:t>
            </a:fld>
            <a:endParaRPr lang="en-US" dirty="0"/>
          </a:p>
        </p:txBody>
      </p:sp>
      <p:pic>
        <p:nvPicPr>
          <p:cNvPr id="7" name="Picture 6"/>
          <p:cNvPicPr>
            <a:picLocks noChangeAspect="1"/>
          </p:cNvPicPr>
          <p:nvPr/>
        </p:nvPicPr>
        <p:blipFill>
          <a:blip r:embed="rId3"/>
          <a:stretch>
            <a:fillRect/>
          </a:stretch>
        </p:blipFill>
        <p:spPr>
          <a:xfrm>
            <a:off x="1430442" y="565697"/>
            <a:ext cx="530398" cy="56088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Record</a:t>
            </a:r>
          </a:p>
        </p:txBody>
      </p:sp>
      <p:sp>
        <p:nvSpPr>
          <p:cNvPr id="3" name="Content Placeholder 2"/>
          <p:cNvSpPr>
            <a:spLocks noGrp="1"/>
          </p:cNvSpPr>
          <p:nvPr>
            <p:ph idx="1"/>
          </p:nvPr>
        </p:nvSpPr>
        <p:spPr/>
        <p:txBody>
          <a:bodyPr>
            <a:normAutofit fontScale="70000" lnSpcReduction="20000"/>
          </a:bodyPr>
          <a:lstStyle/>
          <a:p>
            <a:pPr marL="0" indent="0" algn="ctr">
              <a:spcAft>
                <a:spcPts val="1200"/>
              </a:spcAft>
              <a:buNone/>
            </a:pPr>
            <a:r>
              <a:rPr lang="en-US" i="1" dirty="0">
                <a:solidFill>
                  <a:srgbClr val="002060"/>
                </a:solidFill>
              </a:rPr>
              <a:t>All changes of data do not require insertion of a new record.</a:t>
            </a:r>
          </a:p>
          <a:p>
            <a:r>
              <a:rPr lang="en-US" dirty="0"/>
              <a:t>When data within a stored record must be changed, the new, updated record is created.</a:t>
            </a:r>
          </a:p>
          <a:p>
            <a:pPr lvl="1"/>
            <a:r>
              <a:rPr lang="en-US" dirty="0"/>
              <a:t>The old data and the changes are merged to create a new record, </a:t>
            </a:r>
          </a:p>
          <a:p>
            <a:pPr lvl="1"/>
            <a:r>
              <a:rPr lang="en-US" dirty="0"/>
              <a:t>The new record is inserted into the position of the old record within the block, and</a:t>
            </a:r>
          </a:p>
          <a:p>
            <a:pPr lvl="1"/>
            <a:r>
              <a:rPr lang="en-US" dirty="0"/>
              <a:t>The block is rewritten into the file.</a:t>
            </a:r>
          </a:p>
          <a:p>
            <a:r>
              <a:rPr lang="en-US" dirty="0"/>
              <a:t>If the record has grown in size, it may not be possible to use the old position </a:t>
            </a:r>
            <a:r>
              <a:rPr lang="en-US" dirty="0">
                <a:sym typeface="Wingdings" pitchFamily="2" charset="2"/>
              </a:rPr>
              <a:t> </a:t>
            </a:r>
            <a:r>
              <a:rPr lang="en-US" dirty="0">
                <a:solidFill>
                  <a:srgbClr val="00B0F0"/>
                </a:solidFill>
                <a:sym typeface="Wingdings" pitchFamily="2" charset="2"/>
              </a:rPr>
              <a:t>delete</a:t>
            </a:r>
            <a:r>
              <a:rPr lang="en-US" dirty="0">
                <a:sym typeface="Wingdings" pitchFamily="2" charset="2"/>
              </a:rPr>
              <a:t> the old record and </a:t>
            </a:r>
            <a:r>
              <a:rPr lang="en-US" dirty="0">
                <a:solidFill>
                  <a:srgbClr val="00B0F0"/>
                </a:solidFill>
                <a:sym typeface="Wingdings" pitchFamily="2" charset="2"/>
              </a:rPr>
              <a:t>insert</a:t>
            </a:r>
            <a:r>
              <a:rPr lang="en-US" dirty="0">
                <a:sym typeface="Wingdings" pitchFamily="2" charset="2"/>
              </a:rPr>
              <a:t> a new one.</a:t>
            </a:r>
            <a:endParaRPr lang="en-US" dirty="0"/>
          </a:p>
          <a:p>
            <a:r>
              <a:rPr lang="en-US" dirty="0"/>
              <a:t>Deleting a record is not performed immediately, but instead the record to be deleted is marked with an indicator that the record is now invalid </a:t>
            </a:r>
            <a:r>
              <a:rPr lang="en-US" dirty="0">
                <a:sym typeface="Wingdings" pitchFamily="2" charset="2"/>
              </a:rPr>
              <a:t> the delete is now converted to an update.</a:t>
            </a:r>
            <a:endParaRPr lang="en-US" dirty="0"/>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dirty="0"/>
              <a:t>Storage and File Structure</a:t>
            </a:r>
          </a:p>
        </p:txBody>
      </p:sp>
      <p:sp>
        <p:nvSpPr>
          <p:cNvPr id="6" name="Slide Number Placeholder 5"/>
          <p:cNvSpPr>
            <a:spLocks noGrp="1"/>
          </p:cNvSpPr>
          <p:nvPr>
            <p:ph type="sldNum" sz="quarter" idx="12"/>
          </p:nvPr>
        </p:nvSpPr>
        <p:spPr/>
        <p:txBody>
          <a:bodyPr/>
          <a:lstStyle/>
          <a:p>
            <a:fld id="{D2B6A008-1658-481F-B325-0100205FD83E}" type="slidenum">
              <a:rPr lang="en-US" smtClean="0"/>
              <a:pPr/>
              <a:t>38</a:t>
            </a:fld>
            <a:endParaRPr lang="en-US" dirty="0"/>
          </a:p>
        </p:txBody>
      </p:sp>
      <p:pic>
        <p:nvPicPr>
          <p:cNvPr id="7" name="Picture 6"/>
          <p:cNvPicPr>
            <a:picLocks noChangeAspect="1"/>
          </p:cNvPicPr>
          <p:nvPr/>
        </p:nvPicPr>
        <p:blipFill>
          <a:blip r:embed="rId3"/>
          <a:stretch>
            <a:fillRect/>
          </a:stretch>
        </p:blipFill>
        <p:spPr>
          <a:xfrm>
            <a:off x="1234967" y="270070"/>
            <a:ext cx="530398" cy="56088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B1B2-6A6F-7347-8F65-03038E5CD301}"/>
              </a:ext>
            </a:extLst>
          </p:cNvPr>
          <p:cNvSpPr>
            <a:spLocks noGrp="1"/>
          </p:cNvSpPr>
          <p:nvPr>
            <p:ph type="title"/>
          </p:nvPr>
        </p:nvSpPr>
        <p:spPr>
          <a:xfrm>
            <a:off x="384068" y="2857500"/>
            <a:ext cx="8229600" cy="1143000"/>
          </a:xfrm>
        </p:spPr>
        <p:txBody>
          <a:bodyPr>
            <a:normAutofit/>
          </a:bodyPr>
          <a:lstStyle/>
          <a:p>
            <a:r>
              <a:rPr lang="en-US" dirty="0" err="1">
                <a:solidFill>
                  <a:srgbClr val="FF0000"/>
                </a:solidFill>
              </a:rPr>
              <a:t>Organisasi</a:t>
            </a:r>
            <a:r>
              <a:rPr lang="en-US" dirty="0">
                <a:solidFill>
                  <a:srgbClr val="FF0000"/>
                </a:solidFill>
              </a:rPr>
              <a:t> file</a:t>
            </a:r>
          </a:p>
        </p:txBody>
      </p:sp>
      <p:sp>
        <p:nvSpPr>
          <p:cNvPr id="4" name="Date Placeholder 3">
            <a:extLst>
              <a:ext uri="{FF2B5EF4-FFF2-40B4-BE49-F238E27FC236}">
                <a16:creationId xmlns:a16="http://schemas.microsoft.com/office/drawing/2014/main" id="{E20CA184-2C9B-FF4B-9C26-BF955C07D35F}"/>
              </a:ext>
            </a:extLst>
          </p:cNvPr>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a:extLst>
              <a:ext uri="{FF2B5EF4-FFF2-40B4-BE49-F238E27FC236}">
                <a16:creationId xmlns:a16="http://schemas.microsoft.com/office/drawing/2014/main" id="{C62987CE-DDF0-8B4E-BE82-A6A67CEC691C}"/>
              </a:ext>
            </a:extLst>
          </p:cNvPr>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a:extLst>
              <a:ext uri="{FF2B5EF4-FFF2-40B4-BE49-F238E27FC236}">
                <a16:creationId xmlns:a16="http://schemas.microsoft.com/office/drawing/2014/main" id="{4BFAF910-BBED-A246-9908-49167B9ADF95}"/>
              </a:ext>
            </a:extLst>
          </p:cNvPr>
          <p:cNvSpPr>
            <a:spLocks noGrp="1"/>
          </p:cNvSpPr>
          <p:nvPr>
            <p:ph type="sldNum" sz="quarter" idx="12"/>
          </p:nvPr>
        </p:nvSpPr>
        <p:spPr/>
        <p:txBody>
          <a:bodyPr/>
          <a:lstStyle/>
          <a:p>
            <a:fld id="{D2B6A008-1658-481F-B325-0100205FD83E}" type="slidenum">
              <a:rPr lang="en-US" smtClean="0"/>
              <a:pPr/>
              <a:t>39</a:t>
            </a:fld>
            <a:endParaRPr lang="en-US" dirty="0"/>
          </a:p>
        </p:txBody>
      </p:sp>
    </p:spTree>
    <p:extLst>
      <p:ext uri="{BB962C8B-B14F-4D97-AF65-F5344CB8AC3E}">
        <p14:creationId xmlns:p14="http://schemas.microsoft.com/office/powerpoint/2010/main" val="396411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BA3C-911F-D54D-A5A8-5A6E3E37B47E}"/>
              </a:ext>
            </a:extLst>
          </p:cNvPr>
          <p:cNvSpPr>
            <a:spLocks noGrp="1"/>
          </p:cNvSpPr>
          <p:nvPr>
            <p:ph type="title"/>
          </p:nvPr>
        </p:nvSpPr>
        <p:spPr>
          <a:xfrm>
            <a:off x="257188" y="3291681"/>
            <a:ext cx="8229600" cy="1143000"/>
          </a:xfrm>
        </p:spPr>
        <p:txBody>
          <a:bodyPr>
            <a:normAutofit fontScale="90000"/>
          </a:bodyPr>
          <a:lstStyle/>
          <a:p>
            <a:r>
              <a:rPr lang="en-US" dirty="0" err="1">
                <a:solidFill>
                  <a:srgbClr val="FF0000"/>
                </a:solidFill>
              </a:rPr>
              <a:t>Mekanisme</a:t>
            </a:r>
            <a:r>
              <a:rPr lang="en-US" dirty="0">
                <a:solidFill>
                  <a:srgbClr val="FF0000"/>
                </a:solidFill>
              </a:rPr>
              <a:t> </a:t>
            </a:r>
            <a:r>
              <a:rPr lang="en-US" dirty="0" err="1">
                <a:solidFill>
                  <a:srgbClr val="FF0000"/>
                </a:solidFill>
              </a:rPr>
              <a:t>kerja</a:t>
            </a:r>
            <a:r>
              <a:rPr lang="en-US" dirty="0">
                <a:solidFill>
                  <a:srgbClr val="FF0000"/>
                </a:solidFill>
              </a:rPr>
              <a:t> magnetic disk</a:t>
            </a:r>
            <a:br>
              <a:rPr lang="en-US" dirty="0">
                <a:solidFill>
                  <a:srgbClr val="FF0000"/>
                </a:solidFill>
              </a:rPr>
            </a:br>
            <a:endParaRPr lang="en-US" dirty="0">
              <a:solidFill>
                <a:srgbClr val="FF0000"/>
              </a:solidFill>
            </a:endParaRPr>
          </a:p>
        </p:txBody>
      </p:sp>
      <p:sp>
        <p:nvSpPr>
          <p:cNvPr id="4" name="Date Placeholder 3">
            <a:extLst>
              <a:ext uri="{FF2B5EF4-FFF2-40B4-BE49-F238E27FC236}">
                <a16:creationId xmlns:a16="http://schemas.microsoft.com/office/drawing/2014/main" id="{4A2151D3-751F-544D-8C82-E7559E110BC7}"/>
              </a:ext>
            </a:extLst>
          </p:cNvPr>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a:extLst>
              <a:ext uri="{FF2B5EF4-FFF2-40B4-BE49-F238E27FC236}">
                <a16:creationId xmlns:a16="http://schemas.microsoft.com/office/drawing/2014/main" id="{0CC1B7AB-0E8B-4142-891E-1DDB54F6ACFF}"/>
              </a:ext>
            </a:extLst>
          </p:cNvPr>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a:extLst>
              <a:ext uri="{FF2B5EF4-FFF2-40B4-BE49-F238E27FC236}">
                <a16:creationId xmlns:a16="http://schemas.microsoft.com/office/drawing/2014/main" id="{6C625039-290B-0B4C-BE38-54F9EABA4B70}"/>
              </a:ext>
            </a:extLst>
          </p:cNvPr>
          <p:cNvSpPr>
            <a:spLocks noGrp="1"/>
          </p:cNvSpPr>
          <p:nvPr>
            <p:ph type="sldNum" sz="quarter" idx="12"/>
          </p:nvPr>
        </p:nvSpPr>
        <p:spPr/>
        <p:txBody>
          <a:bodyPr/>
          <a:lstStyle/>
          <a:p>
            <a:fld id="{D2B6A008-1658-481F-B325-0100205FD83E}" type="slidenum">
              <a:rPr lang="en-US" smtClean="0"/>
              <a:pPr/>
              <a:t>4</a:t>
            </a:fld>
            <a:endParaRPr lang="en-US" dirty="0"/>
          </a:p>
        </p:txBody>
      </p:sp>
    </p:spTree>
    <p:extLst>
      <p:ext uri="{BB962C8B-B14F-4D97-AF65-F5344CB8AC3E}">
        <p14:creationId xmlns:p14="http://schemas.microsoft.com/office/powerpoint/2010/main" val="1293310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Reorganize the File</a:t>
            </a:r>
          </a:p>
        </p:txBody>
      </p:sp>
      <p:sp>
        <p:nvSpPr>
          <p:cNvPr id="3" name="Content Placeholder 2"/>
          <p:cNvSpPr>
            <a:spLocks noGrp="1"/>
          </p:cNvSpPr>
          <p:nvPr>
            <p:ph idx="1"/>
          </p:nvPr>
        </p:nvSpPr>
        <p:spPr/>
        <p:txBody>
          <a:bodyPr>
            <a:normAutofit fontScale="92500" lnSpcReduction="20000"/>
          </a:bodyPr>
          <a:lstStyle/>
          <a:p>
            <a:pPr marL="0" indent="0" algn="ctr">
              <a:spcAft>
                <a:spcPts val="1200"/>
              </a:spcAft>
              <a:buNone/>
            </a:pPr>
            <a:r>
              <a:rPr lang="en-US" i="1" dirty="0">
                <a:solidFill>
                  <a:srgbClr val="002060"/>
                </a:solidFill>
              </a:rPr>
              <a:t>Reorganization removes deleted and invalidated records, reclaims the space for new data, and restores clustering.</a:t>
            </a:r>
          </a:p>
          <a:p>
            <a:r>
              <a:rPr lang="en-US" dirty="0"/>
              <a:t>It is especially important for file organizations which create tombstones for deletion and updates.</a:t>
            </a:r>
          </a:p>
          <a:p>
            <a:r>
              <a:rPr lang="en-US" dirty="0"/>
              <a:t>Its frequency depends on the type of file organization used but </a:t>
            </a:r>
            <a:r>
              <a:rPr lang="en-US" dirty="0">
                <a:solidFill>
                  <a:srgbClr val="FF0000"/>
                </a:solidFill>
              </a:rPr>
              <a:t>varies greatly with the application</a:t>
            </a:r>
            <a:r>
              <a:rPr lang="en-US" dirty="0"/>
              <a:t>.</a:t>
            </a:r>
          </a:p>
          <a:p>
            <a:r>
              <a:rPr lang="en-US" dirty="0"/>
              <a:t>It has many similarities with “garbage collection”.</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dirty="0"/>
              <a:t>Storage and File Structure</a:t>
            </a:r>
          </a:p>
        </p:txBody>
      </p:sp>
      <p:sp>
        <p:nvSpPr>
          <p:cNvPr id="6" name="Slide Number Placeholder 5"/>
          <p:cNvSpPr>
            <a:spLocks noGrp="1"/>
          </p:cNvSpPr>
          <p:nvPr>
            <p:ph type="sldNum" sz="quarter" idx="12"/>
          </p:nvPr>
        </p:nvSpPr>
        <p:spPr/>
        <p:txBody>
          <a:bodyPr/>
          <a:lstStyle/>
          <a:p>
            <a:fld id="{D2B6A008-1658-481F-B325-0100205FD83E}" type="slidenum">
              <a:rPr lang="en-US" smtClean="0"/>
              <a:pPr/>
              <a:t>40</a:t>
            </a:fld>
            <a:endParaRPr lang="en-US" dirty="0"/>
          </a:p>
        </p:txBody>
      </p:sp>
      <p:pic>
        <p:nvPicPr>
          <p:cNvPr id="7" name="Picture 6"/>
          <p:cNvPicPr>
            <a:picLocks noChangeAspect="1"/>
          </p:cNvPicPr>
          <p:nvPr/>
        </p:nvPicPr>
        <p:blipFill>
          <a:blip r:embed="rId3"/>
          <a:stretch>
            <a:fillRect/>
          </a:stretch>
        </p:blipFill>
        <p:spPr>
          <a:xfrm>
            <a:off x="1092091" y="274638"/>
            <a:ext cx="530398" cy="56088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en-US" dirty="0">
                <a:solidFill>
                  <a:srgbClr val="FF0000"/>
                </a:solidFill>
                <a:effectLst>
                  <a:outerShdw blurRad="38100" dist="38100" dir="2700000" algn="tl">
                    <a:srgbClr val="000000">
                      <a:alpha val="43137"/>
                    </a:srgbClr>
                  </a:outerShdw>
                </a:effectLst>
                <a:ea typeface="+mj-ea"/>
              </a:rPr>
              <a:t>Organization of Records in Files</a:t>
            </a:r>
          </a:p>
        </p:txBody>
      </p:sp>
      <p:sp>
        <p:nvSpPr>
          <p:cNvPr id="107523" name="Rectangle 3"/>
          <p:cNvSpPr>
            <a:spLocks noGrp="1" noChangeArrowheads="1"/>
          </p:cNvSpPr>
          <p:nvPr>
            <p:ph idx="1"/>
          </p:nvPr>
        </p:nvSpPr>
        <p:spPr/>
        <p:txBody>
          <a:bodyPr>
            <a:normAutofit fontScale="77500" lnSpcReduction="20000"/>
          </a:bodyPr>
          <a:lstStyle/>
          <a:p>
            <a:r>
              <a:rPr lang="en-US" b="1" dirty="0">
                <a:solidFill>
                  <a:srgbClr val="000099"/>
                </a:solidFill>
              </a:rPr>
              <a:t>Heap</a:t>
            </a:r>
            <a:r>
              <a:rPr lang="en-US" b="1" dirty="0"/>
              <a:t> </a:t>
            </a:r>
            <a:r>
              <a:rPr lang="en-US" dirty="0"/>
              <a:t>– a record can be placed anywhere in the file where there is space</a:t>
            </a:r>
          </a:p>
          <a:p>
            <a:r>
              <a:rPr lang="en-US" b="1" dirty="0">
                <a:solidFill>
                  <a:srgbClr val="000099"/>
                </a:solidFill>
              </a:rPr>
              <a:t>Sequential</a:t>
            </a:r>
            <a:r>
              <a:rPr lang="en-US" b="1" dirty="0">
                <a:solidFill>
                  <a:schemeClr val="tx2"/>
                </a:solidFill>
              </a:rPr>
              <a:t> </a:t>
            </a:r>
            <a:r>
              <a:rPr lang="en-US" dirty="0"/>
              <a:t>– store records in sequential order, based on the value of the search key of each record</a:t>
            </a:r>
          </a:p>
          <a:p>
            <a:r>
              <a:rPr lang="en-US" b="1" dirty="0">
                <a:solidFill>
                  <a:srgbClr val="000099"/>
                </a:solidFill>
              </a:rPr>
              <a:t>Hashing</a:t>
            </a:r>
            <a:r>
              <a:rPr lang="en-US" dirty="0"/>
              <a:t> – a hash function computed on some attribute of each record; the result specifies in which block of the file the record should be placed</a:t>
            </a:r>
          </a:p>
          <a:p>
            <a:r>
              <a:rPr lang="en-US" dirty="0"/>
              <a:t>Records of each relation may be stored in a separate file. In a  </a:t>
            </a:r>
            <a:r>
              <a:rPr lang="en-US" b="1" dirty="0" err="1">
                <a:solidFill>
                  <a:srgbClr val="000099"/>
                </a:solidFill>
              </a:rPr>
              <a:t>multitable</a:t>
            </a:r>
            <a:r>
              <a:rPr lang="en-US" b="1" dirty="0">
                <a:solidFill>
                  <a:srgbClr val="000099"/>
                </a:solidFill>
              </a:rPr>
              <a:t> clustering file organization</a:t>
            </a:r>
            <a:r>
              <a:rPr lang="en-US" b="1" dirty="0">
                <a:solidFill>
                  <a:schemeClr val="tx2"/>
                </a:solidFill>
              </a:rPr>
              <a:t> </a:t>
            </a:r>
            <a:r>
              <a:rPr lang="en-US" dirty="0"/>
              <a:t>records of several different relations can be stored in the same file</a:t>
            </a:r>
          </a:p>
          <a:p>
            <a:pPr lvl="1"/>
            <a:r>
              <a:rPr lang="en-US" dirty="0">
                <a:ea typeface="ＭＳ Ｐゴシック" pitchFamily="34" charset="-128"/>
              </a:rPr>
              <a:t>Motivation: store related records on the same block to minimize I/O</a:t>
            </a:r>
          </a:p>
        </p:txBody>
      </p:sp>
      <p:sp>
        <p:nvSpPr>
          <p:cNvPr id="4" name="Date Placeholder 3"/>
          <p:cNvSpPr>
            <a:spLocks noGrp="1"/>
          </p:cNvSpPr>
          <p:nvPr>
            <p:ph type="dt" sz="half" idx="10"/>
          </p:nvPr>
        </p:nvSpPr>
        <p:spPr/>
        <p:txBody>
          <a:bodyPr/>
          <a:lstStyle/>
          <a:p>
            <a:fld id="{DFE4C474-8CC5-45CA-8126-51B225A47BBC}" type="datetime1">
              <a:rPr lang="en-US" smtClean="0"/>
              <a:pPr/>
              <a:t>2/9/2022</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41</a:t>
            </a:fld>
            <a:endParaRPr lang="en-US" dirty="0"/>
          </a:p>
        </p:txBody>
      </p:sp>
      <p:pic>
        <p:nvPicPr>
          <p:cNvPr id="2" name="Picture 1"/>
          <p:cNvPicPr>
            <a:picLocks noChangeAspect="1"/>
          </p:cNvPicPr>
          <p:nvPr/>
        </p:nvPicPr>
        <p:blipFill>
          <a:blip r:embed="rId3"/>
          <a:stretch>
            <a:fillRect/>
          </a:stretch>
        </p:blipFill>
        <p:spPr>
          <a:xfrm>
            <a:off x="1302426" y="86364"/>
            <a:ext cx="530398" cy="56088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457200" y="-24"/>
            <a:ext cx="8229600" cy="1143000"/>
          </a:xfrm>
        </p:spPr>
        <p:txBody>
          <a:bodyPr/>
          <a:lstStyle/>
          <a:p>
            <a:pPr>
              <a:defRPr/>
            </a:pPr>
            <a:r>
              <a:rPr lang="en-US" dirty="0">
                <a:solidFill>
                  <a:srgbClr val="FF0000"/>
                </a:solidFill>
                <a:ea typeface="+mj-ea"/>
              </a:rPr>
              <a:t>Sequential File Organization</a:t>
            </a:r>
          </a:p>
        </p:txBody>
      </p:sp>
      <p:sp>
        <p:nvSpPr>
          <p:cNvPr id="109571" name="Rectangle 3"/>
          <p:cNvSpPr>
            <a:spLocks noGrp="1" noChangeArrowheads="1"/>
          </p:cNvSpPr>
          <p:nvPr>
            <p:ph idx="1"/>
          </p:nvPr>
        </p:nvSpPr>
        <p:spPr>
          <a:xfrm>
            <a:off x="457200" y="903301"/>
            <a:ext cx="8229600" cy="1311253"/>
          </a:xfrm>
        </p:spPr>
        <p:txBody>
          <a:bodyPr>
            <a:normAutofit fontScale="85000" lnSpcReduction="10000"/>
          </a:bodyPr>
          <a:lstStyle/>
          <a:p>
            <a:r>
              <a:rPr lang="en-US" dirty="0"/>
              <a:t>Suitable for applications that require sequential processing of the entire file </a:t>
            </a:r>
          </a:p>
          <a:p>
            <a:r>
              <a:rPr lang="en-US" dirty="0"/>
              <a:t>The records in the file are ordered by a </a:t>
            </a:r>
            <a:r>
              <a:rPr lang="en-US" dirty="0">
                <a:solidFill>
                  <a:srgbClr val="000099"/>
                </a:solidFill>
              </a:rPr>
              <a:t>search-key</a:t>
            </a:r>
          </a:p>
        </p:txBody>
      </p:sp>
      <p:sp>
        <p:nvSpPr>
          <p:cNvPr id="5" name="Date Placeholder 4"/>
          <p:cNvSpPr>
            <a:spLocks noGrp="1"/>
          </p:cNvSpPr>
          <p:nvPr>
            <p:ph type="dt" sz="half" idx="10"/>
          </p:nvPr>
        </p:nvSpPr>
        <p:spPr/>
        <p:txBody>
          <a:bodyPr/>
          <a:lstStyle/>
          <a:p>
            <a:fld id="{8EF6E6A0-D1FF-480B-9B5E-999A27651DB4}"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42</a:t>
            </a:fld>
            <a:endParaRPr lang="en-US" dirty="0"/>
          </a:p>
        </p:txBody>
      </p:sp>
      <p:pic>
        <p:nvPicPr>
          <p:cNvPr id="109572" name="Picture 11"/>
          <p:cNvPicPr>
            <a:picLocks noChangeAspect="1" noChangeArrowheads="1"/>
          </p:cNvPicPr>
          <p:nvPr/>
        </p:nvPicPr>
        <p:blipFill>
          <a:blip r:embed="rId3" cstate="print"/>
          <a:srcRect/>
          <a:stretch>
            <a:fillRect/>
          </a:stretch>
        </p:blipFill>
        <p:spPr bwMode="auto">
          <a:xfrm>
            <a:off x="1266825" y="2212975"/>
            <a:ext cx="6430963" cy="42799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061208" y="-22705"/>
            <a:ext cx="530398" cy="560881"/>
          </a:xfrm>
          <a:prstGeom prst="rect">
            <a:avLst/>
          </a:prstGeom>
        </p:spPr>
      </p:pic>
      <p:cxnSp>
        <p:nvCxnSpPr>
          <p:cNvPr id="4" name="Straight Arrow Connector 3">
            <a:extLst>
              <a:ext uri="{FF2B5EF4-FFF2-40B4-BE49-F238E27FC236}">
                <a16:creationId xmlns:a16="http://schemas.microsoft.com/office/drawing/2014/main" id="{E4A78F8C-1640-4E3A-B255-259782E6AE91}"/>
              </a:ext>
            </a:extLst>
          </p:cNvPr>
          <p:cNvCxnSpPr>
            <a:cxnSpLocks/>
          </p:cNvCxnSpPr>
          <p:nvPr/>
        </p:nvCxnSpPr>
        <p:spPr>
          <a:xfrm flipH="1">
            <a:off x="7034336" y="2348880"/>
            <a:ext cx="11095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7E793EDB-075E-414D-B309-99A6F9E3B599}"/>
              </a:ext>
            </a:extLst>
          </p:cNvPr>
          <p:cNvSpPr/>
          <p:nvPr/>
        </p:nvSpPr>
        <p:spPr>
          <a:xfrm>
            <a:off x="7985449" y="2093506"/>
            <a:ext cx="1109564" cy="50404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id-ID" i="1" dirty="0"/>
              <a:t>Pointer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28680" y="-24"/>
            <a:ext cx="8229600" cy="1143000"/>
          </a:xfrm>
        </p:spPr>
        <p:txBody>
          <a:bodyPr>
            <a:normAutofit fontScale="90000"/>
          </a:bodyPr>
          <a:lstStyle/>
          <a:p>
            <a:pPr>
              <a:defRPr/>
            </a:pPr>
            <a:r>
              <a:rPr lang="en-US" dirty="0">
                <a:solidFill>
                  <a:srgbClr val="FF0000"/>
                </a:solidFill>
                <a:ea typeface="+mj-ea"/>
              </a:rPr>
              <a:t>Sequential File Organization (Cont.)</a:t>
            </a:r>
          </a:p>
        </p:txBody>
      </p:sp>
      <p:sp>
        <p:nvSpPr>
          <p:cNvPr id="111619" name="Rectangle 3"/>
          <p:cNvSpPr>
            <a:spLocks noGrp="1" noChangeArrowheads="1"/>
          </p:cNvSpPr>
          <p:nvPr>
            <p:ph idx="1"/>
          </p:nvPr>
        </p:nvSpPr>
        <p:spPr>
          <a:xfrm>
            <a:off x="142844" y="928670"/>
            <a:ext cx="8858312" cy="3214710"/>
          </a:xfrm>
        </p:spPr>
        <p:txBody>
          <a:bodyPr>
            <a:normAutofit fontScale="77500" lnSpcReduction="20000"/>
          </a:bodyPr>
          <a:lstStyle/>
          <a:p>
            <a:r>
              <a:rPr lang="en-US" dirty="0"/>
              <a:t>Deletion – use pointer chains</a:t>
            </a:r>
          </a:p>
          <a:p>
            <a:r>
              <a:rPr lang="en-US" dirty="0"/>
              <a:t>Insertion – locate the position where the record is to be inserted</a:t>
            </a:r>
          </a:p>
          <a:p>
            <a:pPr lvl="1"/>
            <a:r>
              <a:rPr lang="en-US" dirty="0">
                <a:ea typeface="ＭＳ Ｐゴシック" pitchFamily="34" charset="-128"/>
              </a:rPr>
              <a:t>if there is free space insert there </a:t>
            </a:r>
          </a:p>
          <a:p>
            <a:pPr lvl="1"/>
            <a:r>
              <a:rPr lang="en-US" dirty="0">
                <a:ea typeface="ＭＳ Ｐゴシック" pitchFamily="34" charset="-128"/>
              </a:rPr>
              <a:t>if no free space, insert the record in an </a:t>
            </a:r>
            <a:r>
              <a:rPr lang="en-US" b="1" dirty="0">
                <a:solidFill>
                  <a:srgbClr val="000099"/>
                </a:solidFill>
                <a:ea typeface="ＭＳ Ｐゴシック" pitchFamily="34" charset="-128"/>
              </a:rPr>
              <a:t>overflow block</a:t>
            </a:r>
          </a:p>
          <a:p>
            <a:pPr lvl="1"/>
            <a:r>
              <a:rPr lang="en-US" dirty="0">
                <a:ea typeface="ＭＳ Ｐゴシック" pitchFamily="34" charset="-128"/>
              </a:rPr>
              <a:t>In either case, pointer chain must be updated</a:t>
            </a:r>
          </a:p>
          <a:p>
            <a:r>
              <a:rPr lang="en-US" dirty="0"/>
              <a:t>Need to reorganize the file </a:t>
            </a:r>
            <a:br>
              <a:rPr lang="en-US" dirty="0"/>
            </a:br>
            <a:r>
              <a:rPr lang="en-US" dirty="0"/>
              <a:t>from time to time to restore </a:t>
            </a:r>
            <a:br>
              <a:rPr lang="en-US" dirty="0"/>
            </a:br>
            <a:r>
              <a:rPr lang="en-US" dirty="0"/>
              <a:t>sequential order</a:t>
            </a:r>
          </a:p>
        </p:txBody>
      </p:sp>
      <p:sp>
        <p:nvSpPr>
          <p:cNvPr id="5" name="Date Placeholder 4"/>
          <p:cNvSpPr>
            <a:spLocks noGrp="1"/>
          </p:cNvSpPr>
          <p:nvPr>
            <p:ph type="dt" sz="half" idx="10"/>
          </p:nvPr>
        </p:nvSpPr>
        <p:spPr/>
        <p:txBody>
          <a:bodyPr/>
          <a:lstStyle/>
          <a:p>
            <a:fld id="{87C2F819-5A11-469B-8468-40DCE9D2C24D}"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43</a:t>
            </a:fld>
            <a:endParaRPr lang="en-US" dirty="0"/>
          </a:p>
        </p:txBody>
      </p:sp>
      <p:pic>
        <p:nvPicPr>
          <p:cNvPr id="111620" name="Picture 11"/>
          <p:cNvPicPr>
            <a:picLocks noChangeAspect="1" noChangeArrowheads="1"/>
          </p:cNvPicPr>
          <p:nvPr/>
        </p:nvPicPr>
        <p:blipFill>
          <a:blip r:embed="rId3" cstate="print"/>
          <a:srcRect/>
          <a:stretch>
            <a:fillRect/>
          </a:stretch>
        </p:blipFill>
        <p:spPr bwMode="auto">
          <a:xfrm>
            <a:off x="4357686" y="2786058"/>
            <a:ext cx="4708525" cy="34559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457200" y="71414"/>
            <a:ext cx="8686800" cy="857256"/>
          </a:xfrm>
        </p:spPr>
        <p:txBody>
          <a:bodyPr>
            <a:normAutofit fontScale="90000"/>
          </a:bodyPr>
          <a:lstStyle/>
          <a:p>
            <a:pPr>
              <a:defRPr/>
            </a:pPr>
            <a:r>
              <a:rPr lang="en-US" dirty="0" err="1">
                <a:ea typeface="+mj-ea"/>
              </a:rPr>
              <a:t>Multitable</a:t>
            </a:r>
            <a:r>
              <a:rPr lang="en-US" dirty="0">
                <a:ea typeface="+mj-ea"/>
              </a:rPr>
              <a:t> Clustering File Organization</a:t>
            </a:r>
          </a:p>
        </p:txBody>
      </p:sp>
      <p:sp>
        <p:nvSpPr>
          <p:cNvPr id="11" name="Date Placeholder 10"/>
          <p:cNvSpPr>
            <a:spLocks noGrp="1"/>
          </p:cNvSpPr>
          <p:nvPr>
            <p:ph type="dt" sz="half" idx="10"/>
          </p:nvPr>
        </p:nvSpPr>
        <p:spPr/>
        <p:txBody>
          <a:bodyPr/>
          <a:lstStyle/>
          <a:p>
            <a:fld id="{3CB4F5EB-71A0-4679-8006-5F0120FE7A98}" type="datetime1">
              <a:rPr lang="en-US" smtClean="0"/>
              <a:pPr/>
              <a:t>2/9/2022</a:t>
            </a:fld>
            <a:endParaRPr lang="en-US" dirty="0"/>
          </a:p>
        </p:txBody>
      </p:sp>
      <p:sp>
        <p:nvSpPr>
          <p:cNvPr id="13" name="Footer Placeholder 12"/>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12" name="Slide Number Placeholder 11"/>
          <p:cNvSpPr>
            <a:spLocks noGrp="1"/>
          </p:cNvSpPr>
          <p:nvPr>
            <p:ph type="sldNum" sz="quarter" idx="12"/>
          </p:nvPr>
        </p:nvSpPr>
        <p:spPr/>
        <p:txBody>
          <a:bodyPr/>
          <a:lstStyle/>
          <a:p>
            <a:fld id="{D2B6A008-1658-481F-B325-0100205FD83E}" type="slidenum">
              <a:rPr lang="en-US" smtClean="0"/>
              <a:pPr/>
              <a:t>44</a:t>
            </a:fld>
            <a:endParaRPr lang="en-US" dirty="0"/>
          </a:p>
        </p:txBody>
      </p:sp>
      <p:sp>
        <p:nvSpPr>
          <p:cNvPr id="113667" name="Rectangle 3"/>
          <p:cNvSpPr>
            <a:spLocks noChangeArrowheads="1"/>
          </p:cNvSpPr>
          <p:nvPr/>
        </p:nvSpPr>
        <p:spPr bwMode="auto">
          <a:xfrm>
            <a:off x="868363" y="1016000"/>
            <a:ext cx="6784975" cy="641350"/>
          </a:xfrm>
          <a:prstGeom prst="rect">
            <a:avLst/>
          </a:prstGeom>
          <a:noFill/>
          <a:ln w="9525">
            <a:noFill/>
            <a:miter lim="800000"/>
            <a:headEnd/>
            <a:tailEnd/>
          </a:ln>
        </p:spPr>
        <p:txBody>
          <a:bodyPr>
            <a:spAutoFit/>
          </a:bodyPr>
          <a:lstStyle/>
          <a:p>
            <a:r>
              <a:rPr kumimoji="1" lang="en-US" sz="1800"/>
              <a:t>Store several relations in one file using a </a:t>
            </a:r>
            <a:r>
              <a:rPr kumimoji="1" lang="en-US" sz="1800" b="1">
                <a:solidFill>
                  <a:srgbClr val="000099"/>
                </a:solidFill>
              </a:rPr>
              <a:t>multitable clustering</a:t>
            </a:r>
            <a:r>
              <a:rPr kumimoji="1" lang="en-US" sz="1800" b="1"/>
              <a:t> </a:t>
            </a:r>
            <a:r>
              <a:rPr kumimoji="1" lang="en-US" sz="1800"/>
              <a:t>file organization</a:t>
            </a:r>
          </a:p>
        </p:txBody>
      </p:sp>
      <p:pic>
        <p:nvPicPr>
          <p:cNvPr id="113668" name="Picture 4" descr="10"/>
          <p:cNvPicPr>
            <a:picLocks noChangeAspect="1" noChangeArrowheads="1"/>
          </p:cNvPicPr>
          <p:nvPr/>
        </p:nvPicPr>
        <p:blipFill>
          <a:blip r:embed="rId3" cstate="print"/>
          <a:srcRect/>
          <a:stretch>
            <a:fillRect/>
          </a:stretch>
        </p:blipFill>
        <p:spPr bwMode="auto">
          <a:xfrm>
            <a:off x="3067050" y="1538288"/>
            <a:ext cx="5046663" cy="1131887"/>
          </a:xfrm>
          <a:prstGeom prst="rect">
            <a:avLst/>
          </a:prstGeom>
          <a:noFill/>
          <a:ln w="9525">
            <a:noFill/>
            <a:miter lim="800000"/>
            <a:headEnd/>
            <a:tailEnd/>
          </a:ln>
        </p:spPr>
      </p:pic>
      <p:pic>
        <p:nvPicPr>
          <p:cNvPr id="113669" name="Picture 5" descr="10"/>
          <p:cNvPicPr>
            <a:picLocks noChangeAspect="1" noChangeArrowheads="1"/>
          </p:cNvPicPr>
          <p:nvPr/>
        </p:nvPicPr>
        <p:blipFill>
          <a:blip r:embed="rId4" cstate="print"/>
          <a:srcRect/>
          <a:stretch>
            <a:fillRect/>
          </a:stretch>
        </p:blipFill>
        <p:spPr bwMode="auto">
          <a:xfrm>
            <a:off x="3063875" y="2778125"/>
            <a:ext cx="5308600" cy="1527175"/>
          </a:xfrm>
          <a:prstGeom prst="rect">
            <a:avLst/>
          </a:prstGeom>
          <a:noFill/>
          <a:ln w="9525">
            <a:noFill/>
            <a:miter lim="800000"/>
            <a:headEnd/>
            <a:tailEnd/>
          </a:ln>
        </p:spPr>
      </p:pic>
      <p:pic>
        <p:nvPicPr>
          <p:cNvPr id="113670" name="Picture 35"/>
          <p:cNvPicPr>
            <a:picLocks noChangeAspect="1" noChangeArrowheads="1"/>
          </p:cNvPicPr>
          <p:nvPr/>
        </p:nvPicPr>
        <p:blipFill>
          <a:blip r:embed="rId5" cstate="print"/>
          <a:srcRect/>
          <a:stretch>
            <a:fillRect/>
          </a:stretch>
        </p:blipFill>
        <p:spPr bwMode="auto">
          <a:xfrm>
            <a:off x="3116263" y="4464050"/>
            <a:ext cx="5246687" cy="2000250"/>
          </a:xfrm>
          <a:prstGeom prst="rect">
            <a:avLst/>
          </a:prstGeom>
          <a:noFill/>
          <a:ln w="9525">
            <a:noFill/>
            <a:miter lim="800000"/>
            <a:headEnd/>
            <a:tailEnd/>
          </a:ln>
        </p:spPr>
      </p:pic>
      <p:sp>
        <p:nvSpPr>
          <p:cNvPr id="113671" name="Text Box 7"/>
          <p:cNvSpPr txBox="1">
            <a:spLocks noChangeArrowheads="1"/>
          </p:cNvSpPr>
          <p:nvPr/>
        </p:nvSpPr>
        <p:spPr bwMode="auto">
          <a:xfrm>
            <a:off x="1203325" y="1895475"/>
            <a:ext cx="1339850" cy="366713"/>
          </a:xfrm>
          <a:prstGeom prst="rect">
            <a:avLst/>
          </a:prstGeom>
          <a:noFill/>
          <a:ln w="9525">
            <a:noFill/>
            <a:miter lim="800000"/>
            <a:headEnd/>
            <a:tailEnd/>
          </a:ln>
          <a:effectLst/>
        </p:spPr>
        <p:txBody>
          <a:bodyPr wrap="none">
            <a:spAutoFit/>
          </a:bodyPr>
          <a:lstStyle/>
          <a:p>
            <a:r>
              <a:rPr lang="en-US" sz="1800" i="1" dirty="0">
                <a:solidFill>
                  <a:srgbClr val="FF0000"/>
                </a:solidFill>
              </a:rPr>
              <a:t>department</a:t>
            </a:r>
          </a:p>
        </p:txBody>
      </p:sp>
      <p:sp>
        <p:nvSpPr>
          <p:cNvPr id="113672" name="Text Box 8"/>
          <p:cNvSpPr txBox="1">
            <a:spLocks noChangeArrowheads="1"/>
          </p:cNvSpPr>
          <p:nvPr/>
        </p:nvSpPr>
        <p:spPr bwMode="auto">
          <a:xfrm>
            <a:off x="1263650" y="3238500"/>
            <a:ext cx="1123950" cy="366713"/>
          </a:xfrm>
          <a:prstGeom prst="rect">
            <a:avLst/>
          </a:prstGeom>
          <a:noFill/>
          <a:ln w="9525">
            <a:noFill/>
            <a:miter lim="800000"/>
            <a:headEnd/>
            <a:tailEnd/>
          </a:ln>
          <a:effectLst/>
        </p:spPr>
        <p:txBody>
          <a:bodyPr wrap="none">
            <a:spAutoFit/>
          </a:bodyPr>
          <a:lstStyle/>
          <a:p>
            <a:r>
              <a:rPr lang="en-US" sz="1800" i="1" dirty="0">
                <a:solidFill>
                  <a:srgbClr val="FF0000"/>
                </a:solidFill>
              </a:rPr>
              <a:t>instructor</a:t>
            </a:r>
          </a:p>
        </p:txBody>
      </p:sp>
      <p:sp>
        <p:nvSpPr>
          <p:cNvPr id="113673" name="Text Box 9"/>
          <p:cNvSpPr txBox="1">
            <a:spLocks noChangeArrowheads="1"/>
          </p:cNvSpPr>
          <p:nvPr/>
        </p:nvSpPr>
        <p:spPr bwMode="auto">
          <a:xfrm>
            <a:off x="728663" y="4738688"/>
            <a:ext cx="2114810" cy="923330"/>
          </a:xfrm>
          <a:prstGeom prst="rect">
            <a:avLst/>
          </a:prstGeom>
          <a:noFill/>
          <a:ln w="9525">
            <a:noFill/>
            <a:miter lim="800000"/>
            <a:headEnd/>
            <a:tailEnd/>
          </a:ln>
          <a:effectLst/>
        </p:spPr>
        <p:txBody>
          <a:bodyPr wrap="none">
            <a:spAutoFit/>
          </a:bodyPr>
          <a:lstStyle/>
          <a:p>
            <a:r>
              <a:rPr lang="en-US" sz="1800" dirty="0" err="1">
                <a:solidFill>
                  <a:srgbClr val="FF0000"/>
                </a:solidFill>
              </a:rPr>
              <a:t>multitable</a:t>
            </a:r>
            <a:r>
              <a:rPr lang="en-US" sz="1800" dirty="0">
                <a:solidFill>
                  <a:srgbClr val="FF0000"/>
                </a:solidFill>
              </a:rPr>
              <a:t> clustering</a:t>
            </a:r>
          </a:p>
          <a:p>
            <a:r>
              <a:rPr lang="en-US" sz="1800" dirty="0">
                <a:solidFill>
                  <a:srgbClr val="FF0000"/>
                </a:solidFill>
              </a:rPr>
              <a:t>of</a:t>
            </a:r>
            <a:r>
              <a:rPr lang="en-US" sz="1800" i="1" dirty="0">
                <a:solidFill>
                  <a:srgbClr val="FF0000"/>
                </a:solidFill>
              </a:rPr>
              <a:t> department </a:t>
            </a:r>
            <a:r>
              <a:rPr lang="en-US" sz="1800" dirty="0">
                <a:solidFill>
                  <a:srgbClr val="FF0000"/>
                </a:solidFill>
              </a:rPr>
              <a:t>and</a:t>
            </a:r>
            <a:r>
              <a:rPr lang="en-US" sz="1800" i="1" dirty="0">
                <a:solidFill>
                  <a:srgbClr val="FF0000"/>
                </a:solidFill>
              </a:rPr>
              <a:t> </a:t>
            </a:r>
          </a:p>
          <a:p>
            <a:r>
              <a:rPr lang="en-US" sz="1800" i="1" dirty="0">
                <a:solidFill>
                  <a:srgbClr val="FF0000"/>
                </a:solidFill>
              </a:rPr>
              <a:t>instructor</a:t>
            </a:r>
          </a:p>
        </p:txBody>
      </p:sp>
      <p:pic>
        <p:nvPicPr>
          <p:cNvPr id="2" name="Picture 1"/>
          <p:cNvPicPr>
            <a:picLocks noChangeAspect="1"/>
          </p:cNvPicPr>
          <p:nvPr/>
        </p:nvPicPr>
        <p:blipFill>
          <a:blip r:embed="rId6"/>
          <a:stretch>
            <a:fillRect/>
          </a:stretch>
        </p:blipFill>
        <p:spPr>
          <a:xfrm>
            <a:off x="91959" y="1123328"/>
            <a:ext cx="530398" cy="560881"/>
          </a:xfrm>
          <a:prstGeom prst="rect">
            <a:avLst/>
          </a:prstGeom>
        </p:spPr>
      </p:pic>
      <p:cxnSp>
        <p:nvCxnSpPr>
          <p:cNvPr id="4" name="Straight Arrow Connector 3">
            <a:extLst>
              <a:ext uri="{FF2B5EF4-FFF2-40B4-BE49-F238E27FC236}">
                <a16:creationId xmlns:a16="http://schemas.microsoft.com/office/drawing/2014/main" id="{CFD2FBDD-0E3E-4C93-AB80-B68938EE147C}"/>
              </a:ext>
            </a:extLst>
          </p:cNvPr>
          <p:cNvCxnSpPr/>
          <p:nvPr/>
        </p:nvCxnSpPr>
        <p:spPr>
          <a:xfrm flipH="1">
            <a:off x="8399419" y="4581128"/>
            <a:ext cx="6057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D275C24-C757-4C18-83F5-40AC5116AF77}"/>
              </a:ext>
            </a:extLst>
          </p:cNvPr>
          <p:cNvCxnSpPr/>
          <p:nvPr/>
        </p:nvCxnSpPr>
        <p:spPr>
          <a:xfrm flipH="1">
            <a:off x="8399419" y="5949280"/>
            <a:ext cx="6057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8">
            <a:extLst>
              <a:ext uri="{FF2B5EF4-FFF2-40B4-BE49-F238E27FC236}">
                <a16:creationId xmlns:a16="http://schemas.microsoft.com/office/drawing/2014/main" id="{9530AB21-49A0-0D45-AB05-CC904C5AA356}"/>
              </a:ext>
            </a:extLst>
          </p:cNvPr>
          <p:cNvSpPr txBox="1">
            <a:spLocks noChangeArrowheads="1"/>
          </p:cNvSpPr>
          <p:nvPr/>
        </p:nvSpPr>
        <p:spPr bwMode="auto">
          <a:xfrm>
            <a:off x="8448994" y="4563481"/>
            <a:ext cx="592598" cy="307777"/>
          </a:xfrm>
          <a:prstGeom prst="rect">
            <a:avLst/>
          </a:prstGeom>
          <a:noFill/>
          <a:ln w="9525">
            <a:noFill/>
            <a:miter lim="800000"/>
            <a:headEnd/>
            <a:tailEnd/>
          </a:ln>
          <a:effectLst/>
        </p:spPr>
        <p:txBody>
          <a:bodyPr wrap="none">
            <a:spAutoFit/>
          </a:bodyPr>
          <a:lstStyle/>
          <a:p>
            <a:r>
              <a:rPr lang="en-US" sz="1400" i="1" dirty="0" err="1">
                <a:solidFill>
                  <a:srgbClr val="FF0000"/>
                </a:solidFill>
              </a:rPr>
              <a:t>batas</a:t>
            </a:r>
            <a:endParaRPr lang="en-US" sz="1400" i="1" dirty="0">
              <a:solidFill>
                <a:srgbClr val="FF0000"/>
              </a:solidFill>
            </a:endParaRPr>
          </a:p>
        </p:txBody>
      </p:sp>
      <p:sp>
        <p:nvSpPr>
          <p:cNvPr id="18" name="Text Box 8">
            <a:extLst>
              <a:ext uri="{FF2B5EF4-FFF2-40B4-BE49-F238E27FC236}">
                <a16:creationId xmlns:a16="http://schemas.microsoft.com/office/drawing/2014/main" id="{0C89FB45-9CA7-5042-B355-9C1EEEDCD3E2}"/>
              </a:ext>
            </a:extLst>
          </p:cNvPr>
          <p:cNvSpPr txBox="1">
            <a:spLocks noChangeArrowheads="1"/>
          </p:cNvSpPr>
          <p:nvPr/>
        </p:nvSpPr>
        <p:spPr bwMode="auto">
          <a:xfrm>
            <a:off x="8448994" y="5949280"/>
            <a:ext cx="592598" cy="307777"/>
          </a:xfrm>
          <a:prstGeom prst="rect">
            <a:avLst/>
          </a:prstGeom>
          <a:noFill/>
          <a:ln w="9525">
            <a:noFill/>
            <a:miter lim="800000"/>
            <a:headEnd/>
            <a:tailEnd/>
          </a:ln>
          <a:effectLst/>
        </p:spPr>
        <p:txBody>
          <a:bodyPr wrap="none">
            <a:spAutoFit/>
          </a:bodyPr>
          <a:lstStyle/>
          <a:p>
            <a:r>
              <a:rPr lang="en-US" sz="1400" i="1" dirty="0" err="1">
                <a:solidFill>
                  <a:srgbClr val="FF0000"/>
                </a:solidFill>
              </a:rPr>
              <a:t>batas</a:t>
            </a:r>
            <a:endParaRPr lang="en-US" sz="1400" i="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71414"/>
            <a:ext cx="8229600" cy="1143000"/>
          </a:xfrm>
          <a:noFill/>
          <a:ln/>
        </p:spPr>
        <p:txBody>
          <a:bodyPr>
            <a:noAutofit/>
          </a:bodyPr>
          <a:lstStyle/>
          <a:p>
            <a:r>
              <a:rPr lang="en-US" sz="3600" dirty="0" err="1">
                <a:effectLst>
                  <a:outerShdw blurRad="38100" dist="38100" dir="2700000" algn="tl">
                    <a:srgbClr val="C0C0C0"/>
                  </a:outerShdw>
                </a:effectLst>
              </a:rPr>
              <a:t>Multitable</a:t>
            </a:r>
            <a:r>
              <a:rPr lang="en-US" sz="3600" dirty="0">
                <a:effectLst>
                  <a:outerShdw blurRad="38100" dist="38100" dir="2700000" algn="tl">
                    <a:srgbClr val="C0C0C0"/>
                  </a:outerShdw>
                </a:effectLst>
              </a:rPr>
              <a:t> Clustering File Organization (cont.)</a:t>
            </a:r>
          </a:p>
        </p:txBody>
      </p:sp>
      <p:sp>
        <p:nvSpPr>
          <p:cNvPr id="182275" name="Rectangle 3"/>
          <p:cNvSpPr>
            <a:spLocks noGrp="1" noChangeArrowheads="1"/>
          </p:cNvSpPr>
          <p:nvPr>
            <p:ph idx="1"/>
          </p:nvPr>
        </p:nvSpPr>
        <p:spPr>
          <a:xfrm>
            <a:off x="457200" y="1142984"/>
            <a:ext cx="8229600" cy="3357586"/>
          </a:xfrm>
        </p:spPr>
        <p:txBody>
          <a:bodyPr>
            <a:normAutofit fontScale="92500" lnSpcReduction="10000"/>
          </a:bodyPr>
          <a:lstStyle/>
          <a:p>
            <a:r>
              <a:rPr lang="en-US" dirty="0">
                <a:solidFill>
                  <a:srgbClr val="C00000"/>
                </a:solidFill>
              </a:rPr>
              <a:t>good</a:t>
            </a:r>
            <a:r>
              <a:rPr lang="en-US" dirty="0"/>
              <a:t> for queries involving the join of </a:t>
            </a:r>
            <a:r>
              <a:rPr lang="en-US" i="1" dirty="0"/>
              <a:t>department</a:t>
            </a:r>
            <a:r>
              <a:rPr lang="en-US" dirty="0"/>
              <a:t> and </a:t>
            </a:r>
            <a:r>
              <a:rPr lang="en-US" i="1" dirty="0"/>
              <a:t>instructor</a:t>
            </a:r>
            <a:r>
              <a:rPr lang="en-US" dirty="0"/>
              <a:t>, and for queries involving one single department and its instructors</a:t>
            </a:r>
          </a:p>
          <a:p>
            <a:r>
              <a:rPr lang="en-US" dirty="0">
                <a:solidFill>
                  <a:srgbClr val="C00000"/>
                </a:solidFill>
              </a:rPr>
              <a:t>bad</a:t>
            </a:r>
            <a:r>
              <a:rPr lang="en-US" dirty="0"/>
              <a:t> for queries involving only </a:t>
            </a:r>
            <a:r>
              <a:rPr lang="en-US" i="1" dirty="0"/>
              <a:t>department</a:t>
            </a:r>
          </a:p>
          <a:p>
            <a:r>
              <a:rPr lang="en-US" dirty="0"/>
              <a:t>results in variable size records</a:t>
            </a:r>
          </a:p>
          <a:p>
            <a:r>
              <a:rPr lang="en-US" dirty="0"/>
              <a:t>Can add </a:t>
            </a:r>
            <a:r>
              <a:rPr lang="en-US" dirty="0">
                <a:solidFill>
                  <a:srgbClr val="0070C0"/>
                </a:solidFill>
              </a:rPr>
              <a:t>pointer chains</a:t>
            </a:r>
            <a:r>
              <a:rPr lang="en-US" dirty="0"/>
              <a:t> to link records of a particular relation</a:t>
            </a:r>
          </a:p>
        </p:txBody>
      </p:sp>
      <p:sp>
        <p:nvSpPr>
          <p:cNvPr id="6" name="Date Placeholder 5"/>
          <p:cNvSpPr>
            <a:spLocks noGrp="1"/>
          </p:cNvSpPr>
          <p:nvPr>
            <p:ph type="dt" sz="half" idx="10"/>
          </p:nvPr>
        </p:nvSpPr>
        <p:spPr/>
        <p:txBody>
          <a:bodyPr/>
          <a:lstStyle/>
          <a:p>
            <a:fld id="{7A1A5680-3514-4002-8EE9-F48A16B8F6FB}" type="datetime1">
              <a:rPr lang="en-US" smtClean="0"/>
              <a:pPr/>
              <a:t>2/9/2022</a:t>
            </a:fld>
            <a:endParaRPr lang="en-US" dirty="0"/>
          </a:p>
        </p:txBody>
      </p:sp>
      <p:sp>
        <p:nvSpPr>
          <p:cNvPr id="8" name="Footer Placeholder 7"/>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45</a:t>
            </a:fld>
            <a:endParaRPr lang="en-US" dirty="0"/>
          </a:p>
        </p:txBody>
      </p:sp>
      <p:pic>
        <p:nvPicPr>
          <p:cNvPr id="182276" name="Picture 4"/>
          <p:cNvPicPr>
            <a:picLocks noChangeAspect="1" noChangeArrowheads="1"/>
          </p:cNvPicPr>
          <p:nvPr/>
        </p:nvPicPr>
        <p:blipFill>
          <a:blip r:embed="rId3" cstate="print"/>
          <a:srcRect/>
          <a:stretch>
            <a:fillRect/>
          </a:stretch>
        </p:blipFill>
        <p:spPr bwMode="auto">
          <a:xfrm>
            <a:off x="1077913" y="4476770"/>
            <a:ext cx="7334250" cy="180975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023049" y="642914"/>
            <a:ext cx="530398" cy="56088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24"/>
            <a:ext cx="8229600" cy="1143000"/>
          </a:xfrm>
        </p:spPr>
        <p:txBody>
          <a:bodyPr/>
          <a:lstStyle/>
          <a:p>
            <a:pPr>
              <a:defRPr/>
            </a:pPr>
            <a:r>
              <a:rPr lang="en-US" dirty="0">
                <a:solidFill>
                  <a:srgbClr val="FF0000"/>
                </a:solidFill>
                <a:ea typeface="+mj-ea"/>
              </a:rPr>
              <a:t>Data Dictionary Storage</a:t>
            </a:r>
          </a:p>
        </p:txBody>
      </p:sp>
      <p:sp>
        <p:nvSpPr>
          <p:cNvPr id="117763" name="Rectangle 3"/>
          <p:cNvSpPr>
            <a:spLocks noGrp="1" noChangeArrowheads="1"/>
          </p:cNvSpPr>
          <p:nvPr>
            <p:ph idx="1"/>
          </p:nvPr>
        </p:nvSpPr>
        <p:spPr>
          <a:xfrm>
            <a:off x="457200" y="2071678"/>
            <a:ext cx="8229600" cy="4286280"/>
          </a:xfrm>
        </p:spPr>
        <p:txBody>
          <a:bodyPr>
            <a:normAutofit fontScale="85000" lnSpcReduction="20000"/>
          </a:bodyPr>
          <a:lstStyle/>
          <a:p>
            <a:pPr>
              <a:lnSpc>
                <a:spcPct val="90000"/>
              </a:lnSpc>
            </a:pPr>
            <a:r>
              <a:rPr lang="en-US" dirty="0"/>
              <a:t>Information about relations</a:t>
            </a:r>
          </a:p>
          <a:p>
            <a:pPr lvl="1">
              <a:lnSpc>
                <a:spcPct val="90000"/>
              </a:lnSpc>
            </a:pPr>
            <a:r>
              <a:rPr lang="en-US" dirty="0">
                <a:ea typeface="ＭＳ Ｐゴシック" pitchFamily="34" charset="-128"/>
              </a:rPr>
              <a:t>names of relations</a:t>
            </a:r>
          </a:p>
          <a:p>
            <a:pPr lvl="1">
              <a:lnSpc>
                <a:spcPct val="90000"/>
              </a:lnSpc>
            </a:pPr>
            <a:r>
              <a:rPr lang="en-US" dirty="0">
                <a:ea typeface="ＭＳ Ｐゴシック" pitchFamily="34" charset="-128"/>
              </a:rPr>
              <a:t>names, types and lengths of attributes of each relation</a:t>
            </a:r>
          </a:p>
          <a:p>
            <a:pPr lvl="1">
              <a:lnSpc>
                <a:spcPct val="90000"/>
              </a:lnSpc>
            </a:pPr>
            <a:r>
              <a:rPr lang="en-US" dirty="0">
                <a:ea typeface="ＭＳ Ｐゴシック" pitchFamily="34" charset="-128"/>
              </a:rPr>
              <a:t>names and definitions of views</a:t>
            </a:r>
          </a:p>
          <a:p>
            <a:pPr lvl="1">
              <a:lnSpc>
                <a:spcPct val="90000"/>
              </a:lnSpc>
            </a:pPr>
            <a:r>
              <a:rPr lang="en-US" dirty="0">
                <a:ea typeface="ＭＳ Ｐゴシック" pitchFamily="34" charset="-128"/>
              </a:rPr>
              <a:t>integrity constraints</a:t>
            </a:r>
          </a:p>
          <a:p>
            <a:pPr>
              <a:lnSpc>
                <a:spcPct val="90000"/>
              </a:lnSpc>
            </a:pPr>
            <a:r>
              <a:rPr lang="en-US" dirty="0"/>
              <a:t>User and accounting information, including passwords</a:t>
            </a:r>
          </a:p>
          <a:p>
            <a:pPr>
              <a:lnSpc>
                <a:spcPct val="90000"/>
              </a:lnSpc>
            </a:pPr>
            <a:r>
              <a:rPr lang="en-US" dirty="0"/>
              <a:t>Statistical and descriptive data</a:t>
            </a:r>
          </a:p>
          <a:p>
            <a:pPr lvl="1">
              <a:lnSpc>
                <a:spcPct val="90000"/>
              </a:lnSpc>
            </a:pPr>
            <a:r>
              <a:rPr lang="en-US" dirty="0">
                <a:ea typeface="ＭＳ Ｐゴシック" pitchFamily="34" charset="-128"/>
              </a:rPr>
              <a:t>number of tuples in each relation</a:t>
            </a:r>
          </a:p>
          <a:p>
            <a:pPr>
              <a:lnSpc>
                <a:spcPct val="90000"/>
              </a:lnSpc>
            </a:pPr>
            <a:r>
              <a:rPr lang="en-US" dirty="0"/>
              <a:t>Physical file organization information</a:t>
            </a:r>
          </a:p>
          <a:p>
            <a:pPr lvl="1">
              <a:lnSpc>
                <a:spcPct val="90000"/>
              </a:lnSpc>
            </a:pPr>
            <a:r>
              <a:rPr lang="en-US" dirty="0">
                <a:ea typeface="ＭＳ Ｐゴシック" pitchFamily="34" charset="-128"/>
              </a:rPr>
              <a:t>How relation is stored (sequential/hash/…)</a:t>
            </a:r>
          </a:p>
          <a:p>
            <a:pPr lvl="1">
              <a:lnSpc>
                <a:spcPct val="90000"/>
              </a:lnSpc>
            </a:pPr>
            <a:r>
              <a:rPr lang="en-US" dirty="0">
                <a:ea typeface="ＭＳ Ｐゴシック" pitchFamily="34" charset="-128"/>
              </a:rPr>
              <a:t>Physical location of relation </a:t>
            </a:r>
          </a:p>
          <a:p>
            <a:pPr>
              <a:lnSpc>
                <a:spcPct val="90000"/>
              </a:lnSpc>
            </a:pPr>
            <a:r>
              <a:rPr lang="en-US" dirty="0"/>
              <a:t>Information about indices</a:t>
            </a:r>
          </a:p>
        </p:txBody>
      </p:sp>
      <p:sp>
        <p:nvSpPr>
          <p:cNvPr id="5" name="Date Placeholder 4"/>
          <p:cNvSpPr>
            <a:spLocks noGrp="1"/>
          </p:cNvSpPr>
          <p:nvPr>
            <p:ph type="dt" sz="half" idx="10"/>
          </p:nvPr>
        </p:nvSpPr>
        <p:spPr/>
        <p:txBody>
          <a:bodyPr/>
          <a:lstStyle/>
          <a:p>
            <a:fld id="{C4184E31-7F70-47D2-AEF5-A3E7812DC213}" type="datetime1">
              <a:rPr lang="en-US" smtClean="0"/>
              <a:pPr/>
              <a:t>2/9/2022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46</a:t>
            </a:fld>
            <a:endParaRPr lang="en-US" dirty="0"/>
          </a:p>
        </p:txBody>
      </p:sp>
      <p:sp>
        <p:nvSpPr>
          <p:cNvPr id="117764" name="Text Box 6"/>
          <p:cNvSpPr txBox="1">
            <a:spLocks noChangeArrowheads="1"/>
          </p:cNvSpPr>
          <p:nvPr/>
        </p:nvSpPr>
        <p:spPr bwMode="auto">
          <a:xfrm>
            <a:off x="357158" y="951697"/>
            <a:ext cx="8358246" cy="954107"/>
          </a:xfrm>
          <a:prstGeom prst="rect">
            <a:avLst/>
          </a:prstGeom>
          <a:noFill/>
          <a:ln w="9525">
            <a:noFill/>
            <a:miter lim="800000"/>
            <a:headEnd/>
            <a:tailEnd/>
          </a:ln>
        </p:spPr>
        <p:txBody>
          <a:bodyPr wrap="square" anchor="ctr">
            <a:spAutoFit/>
          </a:bodyPr>
          <a:lstStyle/>
          <a:p>
            <a:pPr>
              <a:spcBef>
                <a:spcPct val="50000"/>
              </a:spcBef>
            </a:pPr>
            <a:r>
              <a:rPr lang="en-US" sz="2800"/>
              <a:t>The</a:t>
            </a:r>
            <a:r>
              <a:rPr lang="en-US" sz="2800">
                <a:solidFill>
                  <a:srgbClr val="000099"/>
                </a:solidFill>
              </a:rPr>
              <a:t> </a:t>
            </a:r>
            <a:r>
              <a:rPr lang="en-US" sz="2800" b="1">
                <a:solidFill>
                  <a:srgbClr val="000099"/>
                </a:solidFill>
              </a:rPr>
              <a:t>Data dictionary</a:t>
            </a:r>
            <a:r>
              <a:rPr lang="en-US" sz="2800"/>
              <a:t> (also called </a:t>
            </a:r>
            <a:r>
              <a:rPr lang="en-US" sz="2800" b="1">
                <a:solidFill>
                  <a:srgbClr val="000099"/>
                </a:solidFill>
              </a:rPr>
              <a:t>system catalog</a:t>
            </a:r>
            <a:r>
              <a:rPr lang="en-US" sz="2800"/>
              <a:t>) stores </a:t>
            </a:r>
            <a:r>
              <a:rPr lang="en-US" sz="2800" b="1">
                <a:solidFill>
                  <a:srgbClr val="000099"/>
                </a:solidFill>
              </a:rPr>
              <a:t>metadata</a:t>
            </a:r>
            <a:r>
              <a:rPr lang="en-US" sz="2800"/>
              <a:t>; that is, data about data, such as:</a:t>
            </a:r>
          </a:p>
        </p:txBody>
      </p:sp>
      <p:pic>
        <p:nvPicPr>
          <p:cNvPr id="2" name="Picture 1"/>
          <p:cNvPicPr>
            <a:picLocks noChangeAspect="1"/>
          </p:cNvPicPr>
          <p:nvPr/>
        </p:nvPicPr>
        <p:blipFill>
          <a:blip r:embed="rId3"/>
          <a:stretch>
            <a:fillRect/>
          </a:stretch>
        </p:blipFill>
        <p:spPr>
          <a:xfrm>
            <a:off x="1092091" y="188869"/>
            <a:ext cx="530398" cy="56088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p:txBody>
          <a:bodyPr>
            <a:normAutofit/>
          </a:bodyPr>
          <a:lstStyle/>
          <a:p>
            <a:pPr>
              <a:defRPr/>
            </a:pPr>
            <a:r>
              <a:rPr lang="en-US" sz="4800" dirty="0">
                <a:solidFill>
                  <a:srgbClr val="FF0000"/>
                </a:solidFill>
                <a:ea typeface="+mj-ea"/>
              </a:rPr>
              <a:t>Use of Index</a:t>
            </a:r>
          </a:p>
        </p:txBody>
      </p:sp>
      <p:sp>
        <p:nvSpPr>
          <p:cNvPr id="5123" name="Rectangle 3"/>
          <p:cNvSpPr>
            <a:spLocks noGrp="1" noChangeArrowheads="1"/>
          </p:cNvSpPr>
          <p:nvPr>
            <p:ph type="body" idx="1"/>
          </p:nvPr>
        </p:nvSpPr>
        <p:spPr>
          <a:xfrm>
            <a:off x="500035" y="1285860"/>
            <a:ext cx="8099454" cy="5053028"/>
          </a:xfrm>
        </p:spPr>
        <p:txBody>
          <a:bodyPr>
            <a:normAutofit fontScale="77500" lnSpcReduction="20000"/>
          </a:bodyPr>
          <a:lstStyle/>
          <a:p>
            <a:r>
              <a:rPr lang="en-US" altLang="en-US" dirty="0"/>
              <a:t>Indexing mechanisms used to speed up access to desired data.</a:t>
            </a:r>
          </a:p>
          <a:p>
            <a:pPr lvl="1"/>
            <a:r>
              <a:rPr lang="en-US" altLang="en-US" dirty="0">
                <a:ea typeface="ＭＳ Ｐゴシック" pitchFamily="34" charset="-128"/>
              </a:rPr>
              <a:t>E.g., author catalog in library</a:t>
            </a:r>
          </a:p>
          <a:p>
            <a:r>
              <a:rPr lang="en-US" altLang="en-US" b="1" dirty="0">
                <a:solidFill>
                  <a:srgbClr val="000099"/>
                </a:solidFill>
              </a:rPr>
              <a:t>Search Key</a:t>
            </a:r>
            <a:r>
              <a:rPr lang="en-US" altLang="en-US" dirty="0"/>
              <a:t> - attribute to set of attributes used to look up records in a file.</a:t>
            </a:r>
          </a:p>
          <a:p>
            <a:r>
              <a:rPr lang="en-US" altLang="en-US" dirty="0"/>
              <a:t>An </a:t>
            </a:r>
            <a:r>
              <a:rPr lang="en-US" altLang="en-US" b="1" dirty="0">
                <a:solidFill>
                  <a:srgbClr val="000099"/>
                </a:solidFill>
              </a:rPr>
              <a:t>index file</a:t>
            </a:r>
            <a:r>
              <a:rPr lang="en-US" altLang="en-US" b="1" dirty="0"/>
              <a:t> </a:t>
            </a:r>
            <a:r>
              <a:rPr lang="en-US" altLang="en-US" dirty="0"/>
              <a:t>consists of records (called </a:t>
            </a:r>
            <a:r>
              <a:rPr lang="en-US" altLang="en-US" b="1" dirty="0">
                <a:solidFill>
                  <a:srgbClr val="000099"/>
                </a:solidFill>
              </a:rPr>
              <a:t>index entries</a:t>
            </a:r>
            <a:r>
              <a:rPr lang="en-US" altLang="en-US" dirty="0"/>
              <a:t>) of the form</a:t>
            </a:r>
            <a:br>
              <a:rPr lang="en-US" altLang="en-US" dirty="0"/>
            </a:br>
            <a:br>
              <a:rPr lang="en-US" altLang="en-US" dirty="0"/>
            </a:br>
            <a:endParaRPr lang="en-US" altLang="en-US" dirty="0"/>
          </a:p>
          <a:p>
            <a:r>
              <a:rPr lang="en-US" altLang="en-US" dirty="0"/>
              <a:t>Index files are typically much smaller than the original file </a:t>
            </a:r>
          </a:p>
          <a:p>
            <a:r>
              <a:rPr lang="en-US" altLang="en-US" dirty="0"/>
              <a:t>Two basic kinds of indices:</a:t>
            </a:r>
          </a:p>
          <a:p>
            <a:pPr lvl="1"/>
            <a:r>
              <a:rPr lang="en-US" altLang="en-US" b="1" dirty="0">
                <a:ea typeface="ＭＳ Ｐゴシック" pitchFamily="34" charset="-128"/>
              </a:rPr>
              <a:t>Ordered indices:  </a:t>
            </a:r>
            <a:r>
              <a:rPr lang="en-US" altLang="en-US" dirty="0">
                <a:ea typeface="ＭＳ Ｐゴシック" pitchFamily="34" charset="-128"/>
              </a:rPr>
              <a:t>search keys are stored in sorted order</a:t>
            </a:r>
          </a:p>
          <a:p>
            <a:pPr lvl="1"/>
            <a:r>
              <a:rPr lang="en-US" altLang="en-US" b="1" dirty="0">
                <a:solidFill>
                  <a:schemeClr val="tx1">
                    <a:lumMod val="65000"/>
                    <a:lumOff val="35000"/>
                  </a:schemeClr>
                </a:solidFill>
                <a:ea typeface="ＭＳ Ｐゴシック" pitchFamily="34" charset="-128"/>
              </a:rPr>
              <a:t>Hash indices:</a:t>
            </a:r>
            <a:r>
              <a:rPr lang="en-US" altLang="en-US" dirty="0">
                <a:solidFill>
                  <a:schemeClr val="tx1">
                    <a:lumMod val="65000"/>
                    <a:lumOff val="35000"/>
                  </a:schemeClr>
                </a:solidFill>
                <a:ea typeface="ＭＳ Ｐゴシック" pitchFamily="34" charset="-128"/>
              </a:rPr>
              <a:t>  search keys are distributed uniformly across “buckets” using a “hash function”. </a:t>
            </a:r>
          </a:p>
        </p:txBody>
      </p:sp>
      <p:sp>
        <p:nvSpPr>
          <p:cNvPr id="5124" name="Rectangle 4"/>
          <p:cNvSpPr>
            <a:spLocks noChangeArrowheads="1"/>
          </p:cNvSpPr>
          <p:nvPr/>
        </p:nvSpPr>
        <p:spPr bwMode="auto">
          <a:xfrm>
            <a:off x="2214546" y="3644901"/>
            <a:ext cx="1506538" cy="355603"/>
          </a:xfrm>
          <a:prstGeom prst="rect">
            <a:avLst/>
          </a:prstGeom>
          <a:solidFill>
            <a:schemeClr val="accent1"/>
          </a:solidFill>
          <a:ln w="9525">
            <a:solidFill>
              <a:schemeClr val="tx1"/>
            </a:solidFill>
            <a:miter lim="800000"/>
            <a:headEnd/>
            <a:tailEnd/>
          </a:ln>
        </p:spPr>
        <p:txBody>
          <a:bodyPr wrap="none" anchor="ctr"/>
          <a:lstStyle/>
          <a:p>
            <a:pPr algn="ctr"/>
            <a:r>
              <a:rPr lang="en-US" altLang="en-US" sz="1800" dirty="0"/>
              <a:t>search-key</a:t>
            </a:r>
          </a:p>
        </p:txBody>
      </p:sp>
      <p:sp>
        <p:nvSpPr>
          <p:cNvPr id="5125" name="Rectangle 5"/>
          <p:cNvSpPr>
            <a:spLocks noChangeArrowheads="1"/>
          </p:cNvSpPr>
          <p:nvPr/>
        </p:nvSpPr>
        <p:spPr bwMode="auto">
          <a:xfrm>
            <a:off x="3714744" y="3643314"/>
            <a:ext cx="1184275" cy="357190"/>
          </a:xfrm>
          <a:prstGeom prst="rect">
            <a:avLst/>
          </a:prstGeom>
          <a:solidFill>
            <a:schemeClr val="accent1"/>
          </a:solidFill>
          <a:ln w="9525">
            <a:solidFill>
              <a:schemeClr val="tx1"/>
            </a:solidFill>
            <a:miter lim="800000"/>
            <a:headEnd/>
            <a:tailEnd/>
          </a:ln>
        </p:spPr>
        <p:txBody>
          <a:bodyPr wrap="none" anchor="ctr"/>
          <a:lstStyle/>
          <a:p>
            <a:pPr algn="ctr"/>
            <a:r>
              <a:rPr lang="en-US" altLang="en-US" sz="1800" dirty="0"/>
              <a:t>pointer</a:t>
            </a:r>
          </a:p>
        </p:txBody>
      </p:sp>
      <p:sp>
        <p:nvSpPr>
          <p:cNvPr id="6" name="Date Placeholder 5"/>
          <p:cNvSpPr>
            <a:spLocks noGrp="1"/>
          </p:cNvSpPr>
          <p:nvPr>
            <p:ph type="dt" sz="half" idx="10"/>
          </p:nvPr>
        </p:nvSpPr>
        <p:spPr/>
        <p:txBody>
          <a:bodyPr/>
          <a:lstStyle/>
          <a:p>
            <a:fld id="{047BEA84-A2B7-4BAA-AE1D-6CD9D25C8C93}" type="datetime1">
              <a:rPr lang="en-US" smtClean="0"/>
              <a:pPr/>
              <a:t>2/9/2022</a:t>
            </a:fld>
            <a:endParaRPr lang="en-US" dirty="0"/>
          </a:p>
        </p:txBody>
      </p:sp>
      <p:sp>
        <p:nvSpPr>
          <p:cNvPr id="7" name="Slide Number Placeholder 6"/>
          <p:cNvSpPr>
            <a:spLocks noGrp="1"/>
          </p:cNvSpPr>
          <p:nvPr>
            <p:ph type="sldNum" sz="quarter" idx="12"/>
          </p:nvPr>
        </p:nvSpPr>
        <p:spPr/>
        <p:txBody>
          <a:bodyPr/>
          <a:lstStyle/>
          <a:p>
            <a:fld id="{D2B6A008-1658-481F-B325-0100205FD83E}" type="slidenum">
              <a:rPr lang="en-US" smtClean="0"/>
              <a:pPr/>
              <a:t>47</a:t>
            </a:fld>
            <a:endParaRPr lang="en-US" dirty="0"/>
          </a:p>
        </p:txBody>
      </p:sp>
      <p:sp>
        <p:nvSpPr>
          <p:cNvPr id="8" name="Footer Placeholder 7"/>
          <p:cNvSpPr>
            <a:spLocks noGrp="1"/>
          </p:cNvSpPr>
          <p:nvPr>
            <p:ph type="ftr" sz="quarter" idx="11"/>
          </p:nvPr>
        </p:nvSpPr>
        <p:spPr/>
        <p:txBody>
          <a:bodyPr/>
          <a:lstStyle/>
          <a:p>
            <a:r>
              <a:rPr lang="en-US"/>
              <a:t>Storage and File Structure (©Silberschatz, Korth and Sudarshan, modified by TW)</a:t>
            </a:r>
            <a:endParaRPr lang="en-US" dirty="0"/>
          </a:p>
        </p:txBody>
      </p:sp>
      <p:pic>
        <p:nvPicPr>
          <p:cNvPr id="2" name="Picture 1"/>
          <p:cNvPicPr>
            <a:picLocks noChangeAspect="1"/>
          </p:cNvPicPr>
          <p:nvPr/>
        </p:nvPicPr>
        <p:blipFill>
          <a:blip r:embed="rId3"/>
          <a:stretch>
            <a:fillRect/>
          </a:stretch>
        </p:blipFill>
        <p:spPr>
          <a:xfrm>
            <a:off x="1092091" y="219368"/>
            <a:ext cx="530398" cy="56088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p:txBody>
          <a:bodyPr/>
          <a:lstStyle/>
          <a:p>
            <a:pPr>
              <a:defRPr/>
            </a:pPr>
            <a:r>
              <a:rPr lang="en-US" dirty="0">
                <a:ea typeface="+mj-ea"/>
              </a:rPr>
              <a:t>Index Evaluation Metrics</a:t>
            </a:r>
          </a:p>
        </p:txBody>
      </p:sp>
      <p:sp>
        <p:nvSpPr>
          <p:cNvPr id="6147" name="Rectangle 3"/>
          <p:cNvSpPr>
            <a:spLocks noGrp="1" noChangeArrowheads="1"/>
          </p:cNvSpPr>
          <p:nvPr>
            <p:ph type="body" idx="1"/>
          </p:nvPr>
        </p:nvSpPr>
        <p:spPr/>
        <p:txBody>
          <a:bodyPr/>
          <a:lstStyle/>
          <a:p>
            <a:r>
              <a:rPr lang="en-US" altLang="en-US" dirty="0"/>
              <a:t>Access types supported efficiently.  E.g., </a:t>
            </a:r>
          </a:p>
          <a:p>
            <a:pPr lvl="1"/>
            <a:r>
              <a:rPr lang="en-US" altLang="en-US" dirty="0">
                <a:ea typeface="ＭＳ Ｐゴシック" pitchFamily="34" charset="-128"/>
              </a:rPr>
              <a:t>Find records with a specified value in the attribute</a:t>
            </a:r>
          </a:p>
          <a:p>
            <a:pPr lvl="1"/>
            <a:r>
              <a:rPr lang="en-US" altLang="en-US" dirty="0">
                <a:ea typeface="ＭＳ Ｐゴシック" pitchFamily="34" charset="-128"/>
              </a:rPr>
              <a:t>or records with an attribute value falling in a specified </a:t>
            </a:r>
            <a:r>
              <a:rPr lang="en-US" altLang="en-US" dirty="0">
                <a:solidFill>
                  <a:srgbClr val="FF0000"/>
                </a:solidFill>
                <a:ea typeface="ＭＳ Ｐゴシック" pitchFamily="34" charset="-128"/>
              </a:rPr>
              <a:t>range of values</a:t>
            </a:r>
            <a:r>
              <a:rPr lang="en-US" altLang="en-US" dirty="0">
                <a:ea typeface="ＭＳ Ｐゴシック" pitchFamily="34" charset="-128"/>
              </a:rPr>
              <a:t>.</a:t>
            </a:r>
          </a:p>
          <a:p>
            <a:r>
              <a:rPr lang="en-US" altLang="en-US" dirty="0"/>
              <a:t>Access time</a:t>
            </a:r>
          </a:p>
          <a:p>
            <a:r>
              <a:rPr lang="en-US" altLang="en-US" dirty="0"/>
              <a:t>Insertion time</a:t>
            </a:r>
          </a:p>
          <a:p>
            <a:r>
              <a:rPr lang="en-US" altLang="en-US" dirty="0"/>
              <a:t>Deletion time</a:t>
            </a:r>
          </a:p>
          <a:p>
            <a:r>
              <a:rPr lang="en-US" altLang="en-US" dirty="0"/>
              <a:t>Space overhead</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48</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pic>
        <p:nvPicPr>
          <p:cNvPr id="2" name="Picture 1"/>
          <p:cNvPicPr>
            <a:picLocks noChangeAspect="1"/>
          </p:cNvPicPr>
          <p:nvPr/>
        </p:nvPicPr>
        <p:blipFill>
          <a:blip r:embed="rId3"/>
          <a:stretch>
            <a:fillRect/>
          </a:stretch>
        </p:blipFill>
        <p:spPr>
          <a:xfrm>
            <a:off x="969768" y="298977"/>
            <a:ext cx="530398" cy="56088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pPr>
              <a:defRPr/>
            </a:pPr>
            <a:r>
              <a:rPr lang="en-US">
                <a:ea typeface="+mj-ea"/>
              </a:rPr>
              <a:t>Ordered Indices</a:t>
            </a:r>
          </a:p>
        </p:txBody>
      </p:sp>
      <p:sp>
        <p:nvSpPr>
          <p:cNvPr id="1103875" name="Rectangle 3"/>
          <p:cNvSpPr>
            <a:spLocks noGrp="1" noChangeArrowheads="1"/>
          </p:cNvSpPr>
          <p:nvPr>
            <p:ph type="body" idx="1"/>
          </p:nvPr>
        </p:nvSpPr>
        <p:spPr>
          <a:xfrm>
            <a:off x="500034" y="1489075"/>
            <a:ext cx="8297891" cy="4876800"/>
          </a:xfrm>
        </p:spPr>
        <p:txBody>
          <a:bodyPr>
            <a:normAutofit fontScale="85000" lnSpcReduction="20000"/>
          </a:bodyPr>
          <a:lstStyle/>
          <a:p>
            <a:r>
              <a:rPr lang="en-US" altLang="en-US" dirty="0"/>
              <a:t>In an </a:t>
            </a:r>
            <a:r>
              <a:rPr lang="en-US" altLang="en-US" b="1" dirty="0">
                <a:solidFill>
                  <a:srgbClr val="000099"/>
                </a:solidFill>
              </a:rPr>
              <a:t>ordered index</a:t>
            </a:r>
            <a:r>
              <a:rPr lang="en-US" altLang="en-US" b="1" dirty="0"/>
              <a:t>, </a:t>
            </a:r>
            <a:r>
              <a:rPr lang="en-US" altLang="en-US" dirty="0"/>
              <a:t>index entries are stored sorted on the search key value.  E.g., author catalog in library.</a:t>
            </a:r>
          </a:p>
          <a:p>
            <a:r>
              <a:rPr lang="en-US" altLang="en-US" b="1" dirty="0">
                <a:solidFill>
                  <a:srgbClr val="000099"/>
                </a:solidFill>
              </a:rPr>
              <a:t>Primary index</a:t>
            </a:r>
            <a:r>
              <a:rPr lang="en-US" altLang="en-US" b="1" dirty="0"/>
              <a:t>: </a:t>
            </a:r>
            <a:r>
              <a:rPr lang="en-US" altLang="en-US" dirty="0"/>
              <a:t>in a sequentially ordered file, the index whose search key specifies the sequential order of the file.</a:t>
            </a:r>
          </a:p>
          <a:p>
            <a:pPr lvl="1"/>
            <a:r>
              <a:rPr lang="en-US" altLang="en-US" dirty="0">
                <a:ea typeface="ＭＳ Ｐゴシック" pitchFamily="34" charset="-128"/>
              </a:rPr>
              <a:t>Also called </a:t>
            </a:r>
            <a:r>
              <a:rPr lang="en-US" altLang="en-US" b="1" dirty="0">
                <a:solidFill>
                  <a:srgbClr val="000099"/>
                </a:solidFill>
                <a:ea typeface="ＭＳ Ｐゴシック" pitchFamily="34" charset="-128"/>
              </a:rPr>
              <a:t>clustering index</a:t>
            </a:r>
            <a:endParaRPr lang="en-US" altLang="en-US" dirty="0">
              <a:solidFill>
                <a:srgbClr val="000099"/>
              </a:solidFill>
              <a:ea typeface="ＭＳ Ｐゴシック" pitchFamily="34" charset="-128"/>
            </a:endParaRPr>
          </a:p>
          <a:p>
            <a:pPr lvl="1"/>
            <a:r>
              <a:rPr lang="en-US" altLang="en-US" dirty="0">
                <a:ea typeface="ＭＳ Ｐゴシック" pitchFamily="34" charset="-128"/>
              </a:rPr>
              <a:t>The search key of a primary index is usually but not necessarily the primary key.</a:t>
            </a:r>
          </a:p>
          <a:p>
            <a:r>
              <a:rPr lang="en-US" altLang="en-US" b="1" dirty="0">
                <a:solidFill>
                  <a:srgbClr val="000099"/>
                </a:solidFill>
              </a:rPr>
              <a:t>Secondary index</a:t>
            </a:r>
            <a:r>
              <a:rPr lang="en-US" altLang="en-US" dirty="0"/>
              <a:t>:</a:t>
            </a:r>
            <a:r>
              <a:rPr lang="en-US" altLang="en-US" b="1" dirty="0"/>
              <a:t> </a:t>
            </a:r>
            <a:r>
              <a:rPr lang="en-US" altLang="en-US" dirty="0"/>
              <a:t>an index whose search key specifies an order different from the sequential order of the file.  Also called </a:t>
            </a:r>
            <a:r>
              <a:rPr lang="en-US" altLang="en-US" dirty="0">
                <a:solidFill>
                  <a:srgbClr val="000099"/>
                </a:solidFill>
              </a:rPr>
              <a:t>non-clustering index</a:t>
            </a:r>
            <a:r>
              <a:rPr lang="en-US" altLang="en-US" b="1" dirty="0"/>
              <a:t>.</a:t>
            </a:r>
            <a:endParaRPr lang="en-US" altLang="en-US" dirty="0"/>
          </a:p>
          <a:p>
            <a:r>
              <a:rPr lang="en-US" altLang="en-US" dirty="0">
                <a:solidFill>
                  <a:srgbClr val="000099"/>
                </a:solidFill>
              </a:rPr>
              <a:t>Index-sequential file</a:t>
            </a:r>
            <a:r>
              <a:rPr lang="en-US" altLang="en-US" b="1" dirty="0"/>
              <a:t>:</a:t>
            </a:r>
            <a:r>
              <a:rPr lang="en-US" altLang="en-US" dirty="0"/>
              <a:t> ordered sequential file with a primary index.</a:t>
            </a:r>
          </a:p>
        </p:txBody>
      </p:sp>
      <p:sp>
        <p:nvSpPr>
          <p:cNvPr id="4" name="Date Placeholder 3"/>
          <p:cNvSpPr>
            <a:spLocks noGrp="1"/>
          </p:cNvSpPr>
          <p:nvPr>
            <p:ph type="dt" sz="half" idx="10"/>
          </p:nvPr>
        </p:nvSpPr>
        <p:spPr/>
        <p:txBody>
          <a:bodyPr/>
          <a:lstStyle/>
          <a:p>
            <a:fld id="{047BEA84-A2B7-4BAA-AE1D-6CD9D25C8C93}" type="datetime1">
              <a:rPr lang="en-US" smtClean="0"/>
              <a:pPr/>
              <a:t>2/9/2022</a:t>
            </a:fld>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49</a:t>
            </a:fld>
            <a:endParaRPr lang="en-US" dirty="0"/>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pic>
        <p:nvPicPr>
          <p:cNvPr id="2" name="Picture 1"/>
          <p:cNvPicPr>
            <a:picLocks noChangeAspect="1"/>
          </p:cNvPicPr>
          <p:nvPr/>
        </p:nvPicPr>
        <p:blipFill>
          <a:blip r:embed="rId3"/>
          <a:stretch>
            <a:fillRect/>
          </a:stretch>
        </p:blipFill>
        <p:spPr>
          <a:xfrm>
            <a:off x="1092091" y="224837"/>
            <a:ext cx="530398" cy="5608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3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Hierarchy</a:t>
            </a:r>
          </a:p>
        </p:txBody>
      </p:sp>
      <p:sp>
        <p:nvSpPr>
          <p:cNvPr id="3" name="Content Placeholder 2"/>
          <p:cNvSpPr>
            <a:spLocks noGrp="1"/>
          </p:cNvSpPr>
          <p:nvPr>
            <p:ph idx="1"/>
          </p:nvPr>
        </p:nvSpPr>
        <p:spPr/>
        <p:txBody>
          <a:bodyPr>
            <a:normAutofit fontScale="92500" lnSpcReduction="10000"/>
          </a:bodyPr>
          <a:lstStyle/>
          <a:p>
            <a:r>
              <a:rPr lang="en-US" b="1">
                <a:solidFill>
                  <a:srgbClr val="000099"/>
                </a:solidFill>
              </a:rPr>
              <a:t>primary storage</a:t>
            </a:r>
            <a:r>
              <a:rPr lang="en-US" b="1"/>
              <a:t>: </a:t>
            </a:r>
            <a:r>
              <a:rPr lang="en-US"/>
              <a:t>Fastest media but volatile (cache, main memory).</a:t>
            </a:r>
          </a:p>
          <a:p>
            <a:r>
              <a:rPr lang="en-US" b="1">
                <a:solidFill>
                  <a:srgbClr val="000099"/>
                </a:solidFill>
              </a:rPr>
              <a:t>secondary storage</a:t>
            </a:r>
            <a:r>
              <a:rPr lang="en-US" b="1"/>
              <a:t>:</a:t>
            </a:r>
            <a:r>
              <a:rPr lang="en-US"/>
              <a:t> next level in hierarchy, non-volatile, moderately fast access time</a:t>
            </a:r>
          </a:p>
          <a:p>
            <a:pPr lvl="1"/>
            <a:r>
              <a:rPr lang="en-US">
                <a:ea typeface="ＭＳ Ｐゴシック" pitchFamily="34" charset="-128"/>
              </a:rPr>
              <a:t>also called </a:t>
            </a:r>
            <a:r>
              <a:rPr lang="en-US" b="1">
                <a:solidFill>
                  <a:srgbClr val="000099"/>
                </a:solidFill>
                <a:ea typeface="ＭＳ Ｐゴシック" pitchFamily="34" charset="-128"/>
              </a:rPr>
              <a:t>on-line storage</a:t>
            </a:r>
            <a:r>
              <a:rPr lang="en-US" b="1">
                <a:ea typeface="ＭＳ Ｐゴシック" pitchFamily="34" charset="-128"/>
              </a:rPr>
              <a:t> </a:t>
            </a:r>
            <a:endParaRPr lang="en-US">
              <a:ea typeface="ＭＳ Ｐゴシック" pitchFamily="34" charset="-128"/>
            </a:endParaRPr>
          </a:p>
          <a:p>
            <a:pPr lvl="1"/>
            <a:r>
              <a:rPr lang="en-US">
                <a:ea typeface="ＭＳ Ｐゴシック" pitchFamily="34" charset="-128"/>
              </a:rPr>
              <a:t>E.g. flash memory, magnetic disks</a:t>
            </a:r>
          </a:p>
          <a:p>
            <a:r>
              <a:rPr lang="en-US" b="1">
                <a:solidFill>
                  <a:srgbClr val="000099"/>
                </a:solidFill>
              </a:rPr>
              <a:t>tertiary storage</a:t>
            </a:r>
            <a:r>
              <a:rPr lang="en-US" b="1"/>
              <a:t>:</a:t>
            </a:r>
            <a:r>
              <a:rPr lang="en-US"/>
              <a:t> lowest level in hierarchy, non-volatile, slow access time</a:t>
            </a:r>
          </a:p>
          <a:p>
            <a:pPr lvl="1"/>
            <a:r>
              <a:rPr lang="en-US">
                <a:ea typeface="ＭＳ Ｐゴシック" pitchFamily="34" charset="-128"/>
              </a:rPr>
              <a:t>also called </a:t>
            </a:r>
            <a:r>
              <a:rPr lang="en-US" b="1">
                <a:solidFill>
                  <a:srgbClr val="000099"/>
                </a:solidFill>
                <a:ea typeface="ＭＳ Ｐゴシック" pitchFamily="34" charset="-128"/>
              </a:rPr>
              <a:t>off-line storage</a:t>
            </a:r>
            <a:r>
              <a:rPr lang="en-US">
                <a:ea typeface="ＭＳ Ｐゴシック" pitchFamily="34" charset="-128"/>
              </a:rPr>
              <a:t> </a:t>
            </a:r>
          </a:p>
          <a:p>
            <a:pPr lvl="1"/>
            <a:r>
              <a:rPr lang="en-US">
                <a:ea typeface="ＭＳ Ｐゴシック" pitchFamily="34" charset="-128"/>
              </a:rPr>
              <a:t>E.g. magnetic tape, optical storage</a:t>
            </a:r>
            <a:endParaRPr lang="en-US" b="1">
              <a:ea typeface="ＭＳ Ｐゴシック" pitchFamily="34" charset="-128"/>
            </a:endParaRPr>
          </a:p>
        </p:txBody>
      </p:sp>
      <p:sp>
        <p:nvSpPr>
          <p:cNvPr id="4" name="Date Placeholder 3"/>
          <p:cNvSpPr>
            <a:spLocks noGrp="1"/>
          </p:cNvSpPr>
          <p:nvPr>
            <p:ph type="dt" sz="half" idx="10"/>
          </p:nvPr>
        </p:nvSpPr>
        <p:spPr/>
        <p:txBody>
          <a:bodyPr/>
          <a:lstStyle/>
          <a:p>
            <a:fld id="{7EABB22E-B49C-4F42-885F-FFBF88B13AAD}"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a:t>
            </a:fld>
            <a:endParaRPr lang="en-US" dirty="0"/>
          </a:p>
        </p:txBody>
      </p:sp>
      <p:pic>
        <p:nvPicPr>
          <p:cNvPr id="7" name="Picture 6"/>
          <p:cNvPicPr>
            <a:picLocks noChangeAspect="1"/>
          </p:cNvPicPr>
          <p:nvPr/>
        </p:nvPicPr>
        <p:blipFill>
          <a:blip r:embed="rId2"/>
          <a:stretch>
            <a:fillRect/>
          </a:stretch>
        </p:blipFill>
        <p:spPr>
          <a:xfrm>
            <a:off x="1030730" y="274638"/>
            <a:ext cx="506012" cy="53649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457200" y="71414"/>
            <a:ext cx="8229600" cy="1143000"/>
          </a:xfrm>
        </p:spPr>
        <p:txBody>
          <a:bodyPr/>
          <a:lstStyle/>
          <a:p>
            <a:pPr>
              <a:defRPr/>
            </a:pPr>
            <a:r>
              <a:rPr lang="en-US" dirty="0">
                <a:ea typeface="+mj-ea"/>
              </a:rPr>
              <a:t>Dense Index Files</a:t>
            </a:r>
          </a:p>
        </p:txBody>
      </p:sp>
      <p:sp>
        <p:nvSpPr>
          <p:cNvPr id="8195" name="Rectangle 3"/>
          <p:cNvSpPr>
            <a:spLocks noGrp="1" noChangeArrowheads="1"/>
          </p:cNvSpPr>
          <p:nvPr>
            <p:ph type="body" idx="1"/>
          </p:nvPr>
        </p:nvSpPr>
        <p:spPr>
          <a:xfrm>
            <a:off x="814388" y="1093788"/>
            <a:ext cx="7661275" cy="1165225"/>
          </a:xfrm>
        </p:spPr>
        <p:txBody>
          <a:bodyPr/>
          <a:lstStyle/>
          <a:p>
            <a:r>
              <a:rPr lang="en-US" altLang="en-US" sz="2000" b="1">
                <a:solidFill>
                  <a:srgbClr val="000099"/>
                </a:solidFill>
              </a:rPr>
              <a:t>Dense index</a:t>
            </a:r>
            <a:r>
              <a:rPr lang="en-US" altLang="en-US" sz="2000"/>
              <a:t> — Index record appears for every search-key value in the file. </a:t>
            </a:r>
          </a:p>
          <a:p>
            <a:r>
              <a:rPr lang="en-US" altLang="en-US" sz="2000"/>
              <a:t>E.g. index on </a:t>
            </a:r>
            <a:r>
              <a:rPr lang="en-US" altLang="en-US" sz="2000" i="1"/>
              <a:t>ID</a:t>
            </a:r>
            <a:r>
              <a:rPr lang="en-US" altLang="en-US" sz="2000"/>
              <a:t> attribute of </a:t>
            </a:r>
            <a:r>
              <a:rPr lang="en-US" altLang="en-US" sz="2000" i="1"/>
              <a:t>instructor</a:t>
            </a:r>
            <a:r>
              <a:rPr lang="en-US" altLang="en-US" sz="2000"/>
              <a:t> relation </a:t>
            </a:r>
          </a:p>
        </p:txBody>
      </p:sp>
      <p:pic>
        <p:nvPicPr>
          <p:cNvPr id="8196" name="Picture 8"/>
          <p:cNvPicPr>
            <a:picLocks noChangeAspect="1" noChangeArrowheads="1"/>
          </p:cNvPicPr>
          <p:nvPr/>
        </p:nvPicPr>
        <p:blipFill>
          <a:blip r:embed="rId3"/>
          <a:srcRect/>
          <a:stretch>
            <a:fillRect/>
          </a:stretch>
        </p:blipFill>
        <p:spPr bwMode="auto">
          <a:xfrm>
            <a:off x="1087438" y="2446338"/>
            <a:ext cx="8056562" cy="3913187"/>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47BEA84-A2B7-4BAA-AE1D-6CD9D25C8C93}"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pic>
        <p:nvPicPr>
          <p:cNvPr id="2" name="Picture 1"/>
          <p:cNvPicPr>
            <a:picLocks noChangeAspect="1"/>
          </p:cNvPicPr>
          <p:nvPr/>
        </p:nvPicPr>
        <p:blipFill>
          <a:blip r:embed="rId4"/>
          <a:stretch>
            <a:fillRect/>
          </a:stretch>
        </p:blipFill>
        <p:spPr>
          <a:xfrm>
            <a:off x="1092091" y="217531"/>
            <a:ext cx="530398" cy="56088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ChangeArrowheads="1"/>
          </p:cNvSpPr>
          <p:nvPr>
            <p:ph type="title"/>
          </p:nvPr>
        </p:nvSpPr>
        <p:spPr/>
        <p:txBody>
          <a:bodyPr/>
          <a:lstStyle/>
          <a:p>
            <a:pPr>
              <a:defRPr/>
            </a:pPr>
            <a:r>
              <a:rPr lang="en-US">
                <a:ea typeface="+mj-ea"/>
              </a:rPr>
              <a:t>Dense Index Files (Cont.)</a:t>
            </a:r>
          </a:p>
        </p:txBody>
      </p:sp>
      <p:sp>
        <p:nvSpPr>
          <p:cNvPr id="9219" name="Rectangle 3"/>
          <p:cNvSpPr>
            <a:spLocks noGrp="1" noChangeArrowheads="1"/>
          </p:cNvSpPr>
          <p:nvPr>
            <p:ph type="body" idx="1"/>
          </p:nvPr>
        </p:nvSpPr>
        <p:spPr>
          <a:xfrm>
            <a:off x="814388" y="1390643"/>
            <a:ext cx="7661275" cy="966787"/>
          </a:xfrm>
        </p:spPr>
        <p:txBody>
          <a:bodyPr/>
          <a:lstStyle/>
          <a:p>
            <a:r>
              <a:rPr lang="en-US" altLang="en-US" sz="2000" dirty="0"/>
              <a:t>Dense index on </a:t>
            </a:r>
            <a:r>
              <a:rPr lang="en-US" altLang="en-US" sz="2000" i="1" dirty="0" err="1"/>
              <a:t>dept_name</a:t>
            </a:r>
            <a:r>
              <a:rPr lang="en-US" altLang="en-US" sz="2000" dirty="0"/>
              <a:t>, with </a:t>
            </a:r>
            <a:r>
              <a:rPr lang="en-US" altLang="en-US" sz="2000" i="1" dirty="0"/>
              <a:t>instructor </a:t>
            </a:r>
            <a:r>
              <a:rPr lang="en-US" altLang="en-US" sz="2000" dirty="0"/>
              <a:t>file sorted on </a:t>
            </a:r>
            <a:r>
              <a:rPr lang="en-US" altLang="en-US" sz="2000" i="1" dirty="0" err="1"/>
              <a:t>dept_name</a:t>
            </a:r>
            <a:endParaRPr lang="en-US" altLang="en-US" sz="2000" dirty="0"/>
          </a:p>
        </p:txBody>
      </p:sp>
      <p:pic>
        <p:nvPicPr>
          <p:cNvPr id="9220" name="Picture 7"/>
          <p:cNvPicPr>
            <a:picLocks noChangeAspect="1" noChangeArrowheads="1"/>
          </p:cNvPicPr>
          <p:nvPr/>
        </p:nvPicPr>
        <p:blipFill>
          <a:blip r:embed="rId3"/>
          <a:srcRect/>
          <a:stretch>
            <a:fillRect/>
          </a:stretch>
        </p:blipFill>
        <p:spPr bwMode="auto">
          <a:xfrm>
            <a:off x="431800" y="2279650"/>
            <a:ext cx="8507413" cy="353695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47BEA84-A2B7-4BAA-AE1D-6CD9D25C8C93}"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51</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a:xfrm>
            <a:off x="457200" y="-24"/>
            <a:ext cx="8229600" cy="1143000"/>
          </a:xfrm>
        </p:spPr>
        <p:txBody>
          <a:bodyPr/>
          <a:lstStyle/>
          <a:p>
            <a:pPr>
              <a:defRPr/>
            </a:pPr>
            <a:r>
              <a:rPr lang="en-US" dirty="0">
                <a:ea typeface="+mj-ea"/>
              </a:rPr>
              <a:t>Sparse Index Files</a:t>
            </a:r>
          </a:p>
        </p:txBody>
      </p:sp>
      <p:sp>
        <p:nvSpPr>
          <p:cNvPr id="10243" name="Rectangle 3"/>
          <p:cNvSpPr>
            <a:spLocks noGrp="1" noChangeArrowheads="1"/>
          </p:cNvSpPr>
          <p:nvPr>
            <p:ph type="body" idx="1"/>
          </p:nvPr>
        </p:nvSpPr>
        <p:spPr>
          <a:xfrm>
            <a:off x="642910" y="1093788"/>
            <a:ext cx="7604153" cy="2495550"/>
          </a:xfrm>
        </p:spPr>
        <p:txBody>
          <a:bodyPr>
            <a:normAutofit fontScale="70000" lnSpcReduction="20000"/>
          </a:bodyPr>
          <a:lstStyle/>
          <a:p>
            <a:r>
              <a:rPr lang="en-US" altLang="en-US" b="1" dirty="0">
                <a:solidFill>
                  <a:srgbClr val="000099"/>
                </a:solidFill>
              </a:rPr>
              <a:t>Sparse Index</a:t>
            </a:r>
            <a:r>
              <a:rPr lang="en-US" altLang="en-US" dirty="0"/>
              <a:t>:  contains index records for only some search-key values.</a:t>
            </a:r>
          </a:p>
          <a:p>
            <a:pPr lvl="1"/>
            <a:r>
              <a:rPr lang="en-US" altLang="en-US" dirty="0">
                <a:ea typeface="ＭＳ Ｐゴシック" pitchFamily="34" charset="-128"/>
              </a:rPr>
              <a:t>Applicable when records are sequentially ordered on search-key</a:t>
            </a:r>
          </a:p>
          <a:p>
            <a:r>
              <a:rPr lang="en-US" altLang="en-US" dirty="0"/>
              <a:t>To locate a record with search-key value </a:t>
            </a:r>
            <a:r>
              <a:rPr lang="en-US" altLang="en-US" i="1" dirty="0"/>
              <a:t>K</a:t>
            </a:r>
            <a:r>
              <a:rPr lang="en-US" altLang="en-US" dirty="0"/>
              <a:t> we:</a:t>
            </a:r>
          </a:p>
          <a:p>
            <a:pPr lvl="1"/>
            <a:r>
              <a:rPr lang="en-US" altLang="en-US" dirty="0">
                <a:ea typeface="ＭＳ Ｐゴシック" pitchFamily="34" charset="-128"/>
              </a:rPr>
              <a:t>Find index record with largest search-key value &lt; </a:t>
            </a:r>
            <a:r>
              <a:rPr lang="en-US" altLang="en-US" i="1" dirty="0">
                <a:ea typeface="ＭＳ Ｐゴシック" pitchFamily="34" charset="-128"/>
              </a:rPr>
              <a:t>K</a:t>
            </a:r>
            <a:endParaRPr lang="en-US" altLang="en-US" dirty="0">
              <a:ea typeface="ＭＳ Ｐゴシック" pitchFamily="34" charset="-128"/>
            </a:endParaRPr>
          </a:p>
          <a:p>
            <a:pPr lvl="1"/>
            <a:r>
              <a:rPr lang="en-US" altLang="en-US" dirty="0">
                <a:ea typeface="ＭＳ Ｐゴシック" pitchFamily="34" charset="-128"/>
              </a:rPr>
              <a:t>Search file sequentially starting at the record to which the index record points</a:t>
            </a:r>
          </a:p>
        </p:txBody>
      </p:sp>
      <p:pic>
        <p:nvPicPr>
          <p:cNvPr id="10244" name="Picture 7"/>
          <p:cNvPicPr>
            <a:picLocks noChangeAspect="1" noChangeArrowheads="1"/>
          </p:cNvPicPr>
          <p:nvPr/>
        </p:nvPicPr>
        <p:blipFill>
          <a:blip r:embed="rId3"/>
          <a:srcRect/>
          <a:stretch>
            <a:fillRect/>
          </a:stretch>
        </p:blipFill>
        <p:spPr bwMode="auto">
          <a:xfrm>
            <a:off x="1450975" y="3214686"/>
            <a:ext cx="6835801" cy="3154362"/>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47BEA84-A2B7-4BAA-AE1D-6CD9D25C8C93}"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52</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pic>
        <p:nvPicPr>
          <p:cNvPr id="2" name="Picture 1"/>
          <p:cNvPicPr>
            <a:picLocks noChangeAspect="1"/>
          </p:cNvPicPr>
          <p:nvPr/>
        </p:nvPicPr>
        <p:blipFill>
          <a:blip r:embed="rId4"/>
          <a:stretch>
            <a:fillRect/>
          </a:stretch>
        </p:blipFill>
        <p:spPr>
          <a:xfrm>
            <a:off x="1234967" y="291443"/>
            <a:ext cx="530398" cy="56088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Grp="1" noChangeArrowheads="1"/>
          </p:cNvSpPr>
          <p:nvPr>
            <p:ph type="title"/>
          </p:nvPr>
        </p:nvSpPr>
        <p:spPr/>
        <p:txBody>
          <a:bodyPr/>
          <a:lstStyle/>
          <a:p>
            <a:pPr>
              <a:defRPr/>
            </a:pPr>
            <a:r>
              <a:rPr lang="en-US">
                <a:ea typeface="+mj-ea"/>
              </a:rPr>
              <a:t>Sparse Index Files (Cont.)</a:t>
            </a:r>
          </a:p>
        </p:txBody>
      </p:sp>
      <p:sp>
        <p:nvSpPr>
          <p:cNvPr id="11267" name="Rectangle 3"/>
          <p:cNvSpPr>
            <a:spLocks noGrp="1" noChangeArrowheads="1"/>
          </p:cNvSpPr>
          <p:nvPr>
            <p:ph type="body" idx="1"/>
          </p:nvPr>
        </p:nvSpPr>
        <p:spPr>
          <a:xfrm>
            <a:off x="457200" y="1285860"/>
            <a:ext cx="8229600" cy="2357454"/>
          </a:xfrm>
        </p:spPr>
        <p:txBody>
          <a:bodyPr>
            <a:normAutofit fontScale="77500" lnSpcReduction="20000"/>
          </a:bodyPr>
          <a:lstStyle/>
          <a:p>
            <a:r>
              <a:rPr lang="en-US" altLang="en-US" dirty="0"/>
              <a:t>Compared to dense indices:</a:t>
            </a:r>
          </a:p>
          <a:p>
            <a:pPr lvl="1"/>
            <a:r>
              <a:rPr lang="en-US" altLang="en-US" dirty="0">
                <a:ea typeface="ＭＳ Ｐゴシック" pitchFamily="34" charset="-128"/>
              </a:rPr>
              <a:t>Less space and less maintenance overhead for insertions and deletions.</a:t>
            </a:r>
          </a:p>
          <a:p>
            <a:pPr lvl="1"/>
            <a:r>
              <a:rPr lang="en-US" altLang="en-US" dirty="0">
                <a:ea typeface="ＭＳ Ｐゴシック" pitchFamily="34" charset="-128"/>
              </a:rPr>
              <a:t>Generally slower than dense index for locating records.</a:t>
            </a:r>
          </a:p>
          <a:p>
            <a:r>
              <a:rPr lang="en-US" altLang="en-US" b="1" dirty="0"/>
              <a:t>Good tradeoff</a:t>
            </a:r>
            <a:r>
              <a:rPr lang="en-US" altLang="en-US" dirty="0"/>
              <a:t>: sparse index with an index entry for every block in file, corresponding to least search-key value in the block.</a:t>
            </a:r>
          </a:p>
        </p:txBody>
      </p:sp>
      <p:sp>
        <p:nvSpPr>
          <p:cNvPr id="8" name="Footer Placeholder 7"/>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9" name="Date Placeholder 8"/>
          <p:cNvSpPr>
            <a:spLocks noGrp="1"/>
          </p:cNvSpPr>
          <p:nvPr>
            <p:ph type="dt" sz="half" idx="10"/>
          </p:nvPr>
        </p:nvSpPr>
        <p:spPr/>
        <p:txBody>
          <a:bodyPr/>
          <a:lstStyle/>
          <a:p>
            <a:fld id="{047BEA84-A2B7-4BAA-AE1D-6CD9D25C8C93}" type="datetime1">
              <a:rPr lang="en-US" smtClean="0"/>
              <a:pPr/>
              <a:t>2/9/2022</a:t>
            </a:fld>
            <a:endParaRPr lang="en-US" dirty="0"/>
          </a:p>
        </p:txBody>
      </p:sp>
      <p:sp>
        <p:nvSpPr>
          <p:cNvPr id="10" name="Slide Number Placeholder 9"/>
          <p:cNvSpPr>
            <a:spLocks noGrp="1"/>
          </p:cNvSpPr>
          <p:nvPr>
            <p:ph type="sldNum" sz="quarter" idx="12"/>
          </p:nvPr>
        </p:nvSpPr>
        <p:spPr/>
        <p:txBody>
          <a:bodyPr/>
          <a:lstStyle/>
          <a:p>
            <a:fld id="{D2B6A008-1658-481F-B325-0100205FD83E}" type="slidenum">
              <a:rPr lang="en-US" smtClean="0"/>
              <a:pPr/>
              <a:t>53</a:t>
            </a:fld>
            <a:endParaRPr lang="en-US" dirty="0"/>
          </a:p>
        </p:txBody>
      </p:sp>
      <p:pic>
        <p:nvPicPr>
          <p:cNvPr id="11" name="Picture 2"/>
          <p:cNvPicPr>
            <a:picLocks noChangeAspect="1" noChangeArrowheads="1"/>
          </p:cNvPicPr>
          <p:nvPr/>
        </p:nvPicPr>
        <p:blipFill>
          <a:blip r:embed="rId3"/>
          <a:srcRect r="55144" b="69907"/>
          <a:stretch>
            <a:fillRect/>
          </a:stretch>
        </p:blipFill>
        <p:spPr bwMode="auto">
          <a:xfrm>
            <a:off x="2571736" y="3429024"/>
            <a:ext cx="3114672" cy="2786058"/>
          </a:xfrm>
          <a:prstGeom prst="rect">
            <a:avLst/>
          </a:prstGeom>
          <a:noFill/>
          <a:ln w="9525">
            <a:noFill/>
            <a:miter lim="800000"/>
            <a:headEnd/>
            <a:tailEnd/>
          </a:ln>
          <a:effectLst/>
        </p:spPr>
      </p:pic>
      <p:pic>
        <p:nvPicPr>
          <p:cNvPr id="2" name="Picture 1"/>
          <p:cNvPicPr>
            <a:picLocks noChangeAspect="1"/>
          </p:cNvPicPr>
          <p:nvPr/>
        </p:nvPicPr>
        <p:blipFill>
          <a:blip r:embed="rId4"/>
          <a:stretch>
            <a:fillRect/>
          </a:stretch>
        </p:blipFill>
        <p:spPr>
          <a:xfrm>
            <a:off x="969768" y="219368"/>
            <a:ext cx="530398" cy="56088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idx="4294967295"/>
          </p:nvPr>
        </p:nvSpPr>
        <p:spPr>
          <a:xfrm>
            <a:off x="768350" y="96838"/>
            <a:ext cx="8077200" cy="609600"/>
          </a:xfrm>
        </p:spPr>
        <p:txBody>
          <a:bodyPr>
            <a:normAutofit fontScale="90000"/>
          </a:bodyPr>
          <a:lstStyle/>
          <a:p>
            <a:pPr>
              <a:defRPr/>
            </a:pPr>
            <a:r>
              <a:rPr lang="en-US" altLang="en-US">
                <a:effectLst>
                  <a:outerShdw blurRad="38100" dist="38100" dir="2700000" algn="tl">
                    <a:srgbClr val="C0C0C0"/>
                  </a:outerShdw>
                </a:effectLst>
              </a:rPr>
              <a:t>Secondary Indices Example</a:t>
            </a:r>
          </a:p>
        </p:txBody>
      </p:sp>
      <p:sp>
        <p:nvSpPr>
          <p:cNvPr id="12291" name="Rectangle 3"/>
          <p:cNvSpPr>
            <a:spLocks noGrp="1" noChangeArrowheads="1"/>
          </p:cNvSpPr>
          <p:nvPr>
            <p:ph type="body" sz="half" idx="4294967295"/>
          </p:nvPr>
        </p:nvSpPr>
        <p:spPr>
          <a:xfrm>
            <a:off x="900113" y="5140325"/>
            <a:ext cx="7661275" cy="1189038"/>
          </a:xfrm>
        </p:spPr>
        <p:txBody>
          <a:bodyPr/>
          <a:lstStyle/>
          <a:p>
            <a:r>
              <a:rPr lang="en-US" altLang="en-US" sz="2000"/>
              <a:t>Index record points to a bucket that contains pointers to all the actual records with that particular search-key value.</a:t>
            </a:r>
          </a:p>
          <a:p>
            <a:r>
              <a:rPr lang="en-US" altLang="en-US" sz="2000"/>
              <a:t>Secondary indices have to be dense</a:t>
            </a:r>
          </a:p>
        </p:txBody>
      </p:sp>
      <p:sp>
        <p:nvSpPr>
          <p:cNvPr id="12292" name="Text Box 4"/>
          <p:cNvSpPr txBox="1">
            <a:spLocks noChangeArrowheads="1"/>
          </p:cNvSpPr>
          <p:nvPr/>
        </p:nvSpPr>
        <p:spPr bwMode="auto">
          <a:xfrm>
            <a:off x="2208213" y="4602163"/>
            <a:ext cx="4489450" cy="336550"/>
          </a:xfrm>
          <a:prstGeom prst="rect">
            <a:avLst/>
          </a:prstGeom>
          <a:noFill/>
          <a:ln w="9525">
            <a:noFill/>
            <a:miter lim="800000"/>
            <a:headEnd/>
            <a:tailEnd/>
          </a:ln>
        </p:spPr>
        <p:txBody>
          <a:bodyPr wrap="none">
            <a:spAutoFit/>
          </a:bodyPr>
          <a:lstStyle/>
          <a:p>
            <a:r>
              <a:rPr lang="en-US" altLang="en-US" b="1"/>
              <a:t>Secondary index on </a:t>
            </a:r>
            <a:r>
              <a:rPr lang="en-US" altLang="en-US" b="1" i="1"/>
              <a:t>salary </a:t>
            </a:r>
            <a:r>
              <a:rPr lang="en-US" altLang="en-US" b="1"/>
              <a:t>field of </a:t>
            </a:r>
            <a:r>
              <a:rPr lang="en-US" altLang="en-US" b="1" i="1"/>
              <a:t>instructor</a:t>
            </a:r>
            <a:endParaRPr lang="en-US" altLang="en-US" b="1"/>
          </a:p>
        </p:txBody>
      </p:sp>
      <p:pic>
        <p:nvPicPr>
          <p:cNvPr id="12293" name="Picture 7"/>
          <p:cNvPicPr>
            <a:picLocks noChangeAspect="1" noChangeArrowheads="1"/>
          </p:cNvPicPr>
          <p:nvPr/>
        </p:nvPicPr>
        <p:blipFill>
          <a:blip r:embed="rId3"/>
          <a:srcRect/>
          <a:stretch>
            <a:fillRect/>
          </a:stretch>
        </p:blipFill>
        <p:spPr bwMode="auto">
          <a:xfrm>
            <a:off x="914400" y="774700"/>
            <a:ext cx="7924800" cy="384016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7" name="Date Placeholder 6"/>
          <p:cNvSpPr>
            <a:spLocks noGrp="1"/>
          </p:cNvSpPr>
          <p:nvPr>
            <p:ph type="dt" sz="half" idx="10"/>
          </p:nvPr>
        </p:nvSpPr>
        <p:spPr/>
        <p:txBody>
          <a:bodyPr/>
          <a:lstStyle/>
          <a:p>
            <a:fld id="{94050EFB-D8C1-4FEF-A402-03FEC3F58E61}" type="datetime1">
              <a:rPr lang="en-US" smtClean="0"/>
              <a:pPr/>
              <a:t>2/9/2022</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54</a:t>
            </a:fld>
            <a:endParaRPr lang="en-US" dirty="0"/>
          </a:p>
        </p:txBody>
      </p:sp>
      <p:pic>
        <p:nvPicPr>
          <p:cNvPr id="2" name="Picture 1"/>
          <p:cNvPicPr>
            <a:picLocks noChangeAspect="1"/>
          </p:cNvPicPr>
          <p:nvPr/>
        </p:nvPicPr>
        <p:blipFill>
          <a:blip r:embed="rId4"/>
          <a:stretch>
            <a:fillRect/>
          </a:stretch>
        </p:blipFill>
        <p:spPr>
          <a:xfrm>
            <a:off x="1092091" y="179688"/>
            <a:ext cx="530398" cy="56088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Primary and Secondary Indices</a:t>
            </a:r>
          </a:p>
        </p:txBody>
      </p:sp>
      <p:sp>
        <p:nvSpPr>
          <p:cNvPr id="13315" name="Rectangle 3"/>
          <p:cNvSpPr>
            <a:spLocks noGrp="1" noChangeArrowheads="1"/>
          </p:cNvSpPr>
          <p:nvPr>
            <p:ph type="body" idx="4294967295"/>
          </p:nvPr>
        </p:nvSpPr>
        <p:spPr/>
        <p:txBody>
          <a:bodyPr>
            <a:normAutofit fontScale="92500"/>
          </a:bodyPr>
          <a:lstStyle/>
          <a:p>
            <a:r>
              <a:rPr lang="en-US" altLang="en-US" sz="2800" dirty="0"/>
              <a:t>Indices offer substantial benefits when searching for records.</a:t>
            </a:r>
          </a:p>
          <a:p>
            <a:r>
              <a:rPr lang="en-US" altLang="en-US" sz="2800" b="1" dirty="0">
                <a:solidFill>
                  <a:srgbClr val="FF0000"/>
                </a:solidFill>
              </a:rPr>
              <a:t>BUT</a:t>
            </a:r>
            <a:r>
              <a:rPr lang="en-US" altLang="en-US" sz="2800" dirty="0"/>
              <a:t>: Updating indices imposes overhead on database modification --when a file is modified, every index on the file must be updated, </a:t>
            </a:r>
          </a:p>
          <a:p>
            <a:r>
              <a:rPr lang="en-US" altLang="en-US" sz="2800" dirty="0"/>
              <a:t>Sequential scan using primary index is efficient, but a sequential scan using a secondary index is expensive </a:t>
            </a:r>
          </a:p>
          <a:p>
            <a:pPr lvl="1"/>
            <a:r>
              <a:rPr lang="en-US" altLang="en-US" dirty="0">
                <a:ea typeface="ＭＳ Ｐゴシック" pitchFamily="34" charset="-128"/>
              </a:rPr>
              <a:t>Each record access may fetch a new block from disk</a:t>
            </a:r>
          </a:p>
          <a:p>
            <a:pPr lvl="1"/>
            <a:r>
              <a:rPr lang="en-US" altLang="en-US" dirty="0">
                <a:ea typeface="ＭＳ Ｐゴシック" pitchFamily="34" charset="-128"/>
              </a:rPr>
              <a:t>Block fetch requires about 5 to 10 milliseconds, versus about 100 nanoseconds for memory access</a:t>
            </a:r>
          </a:p>
        </p:txBody>
      </p:sp>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Date Placeholder 4"/>
          <p:cNvSpPr>
            <a:spLocks noGrp="1"/>
          </p:cNvSpPr>
          <p:nvPr>
            <p:ph type="dt" sz="half" idx="10"/>
          </p:nvPr>
        </p:nvSpPr>
        <p:spPr/>
        <p:txBody>
          <a:bodyPr/>
          <a:lstStyle/>
          <a:p>
            <a:fld id="{94050EFB-D8C1-4FEF-A402-03FEC3F58E61}"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55</a:t>
            </a:fld>
            <a:endParaRPr lang="en-US" dirty="0"/>
          </a:p>
        </p:txBody>
      </p:sp>
      <p:pic>
        <p:nvPicPr>
          <p:cNvPr id="2" name="Picture 1"/>
          <p:cNvPicPr>
            <a:picLocks noChangeAspect="1"/>
          </p:cNvPicPr>
          <p:nvPr/>
        </p:nvPicPr>
        <p:blipFill>
          <a:blip r:embed="rId3"/>
          <a:stretch>
            <a:fillRect/>
          </a:stretch>
        </p:blipFill>
        <p:spPr>
          <a:xfrm>
            <a:off x="284006" y="1137197"/>
            <a:ext cx="530398" cy="560881"/>
          </a:xfrm>
          <a:prstGeom prst="rect">
            <a:avLst/>
          </a:prstGeom>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p:txBody>
          <a:bodyPr/>
          <a:lstStyle/>
          <a:p>
            <a:pPr>
              <a:defRPr/>
            </a:pPr>
            <a:r>
              <a:rPr lang="en-US">
                <a:ea typeface="+mj-ea"/>
              </a:rPr>
              <a:t>Multilevel Index</a:t>
            </a:r>
          </a:p>
        </p:txBody>
      </p:sp>
      <p:sp>
        <p:nvSpPr>
          <p:cNvPr id="1345539" name="Rectangle 3"/>
          <p:cNvSpPr>
            <a:spLocks noGrp="1" noChangeArrowheads="1"/>
          </p:cNvSpPr>
          <p:nvPr>
            <p:ph type="body" idx="1"/>
          </p:nvPr>
        </p:nvSpPr>
        <p:spPr>
          <a:xfrm>
            <a:off x="571472" y="1285860"/>
            <a:ext cx="7959753" cy="4905390"/>
          </a:xfrm>
        </p:spPr>
        <p:txBody>
          <a:bodyPr>
            <a:normAutofit lnSpcReduction="10000"/>
          </a:bodyPr>
          <a:lstStyle/>
          <a:p>
            <a:r>
              <a:rPr lang="en-US" altLang="en-US" sz="2800" dirty="0"/>
              <a:t>If primary index does not fit in memory, access becomes expensive.</a:t>
            </a:r>
          </a:p>
          <a:p>
            <a:r>
              <a:rPr lang="en-US" altLang="en-US" sz="2800" dirty="0">
                <a:solidFill>
                  <a:srgbClr val="FF0000"/>
                </a:solidFill>
              </a:rPr>
              <a:t>Solution</a:t>
            </a:r>
            <a:r>
              <a:rPr lang="en-US" altLang="en-US" sz="2800" dirty="0"/>
              <a:t>: treat primary index kept on disk as a sequential file and </a:t>
            </a:r>
            <a:r>
              <a:rPr lang="en-US" altLang="en-US" sz="2800" dirty="0">
                <a:solidFill>
                  <a:srgbClr val="FF0000"/>
                </a:solidFill>
              </a:rPr>
              <a:t>construct a sparse index </a:t>
            </a:r>
            <a:r>
              <a:rPr lang="en-US" altLang="en-US" sz="2800" dirty="0"/>
              <a:t>on it.</a:t>
            </a:r>
          </a:p>
          <a:p>
            <a:pPr lvl="1"/>
            <a:r>
              <a:rPr lang="en-US" altLang="en-US" dirty="0">
                <a:ea typeface="ＭＳ Ｐゴシック" pitchFamily="34" charset="-128"/>
              </a:rPr>
              <a:t>outer index – a sparse index of primary index</a:t>
            </a:r>
          </a:p>
          <a:p>
            <a:pPr lvl="1"/>
            <a:r>
              <a:rPr lang="en-US" altLang="en-US" dirty="0">
                <a:ea typeface="ＭＳ Ｐゴシック" pitchFamily="34" charset="-128"/>
              </a:rPr>
              <a:t>inner index – the primary index file</a:t>
            </a:r>
          </a:p>
          <a:p>
            <a:r>
              <a:rPr lang="en-US" altLang="en-US" sz="2800" dirty="0"/>
              <a:t>If even outer index is too large to fit in main memory, yet another level of index can be created, and so on.</a:t>
            </a:r>
          </a:p>
          <a:p>
            <a:r>
              <a:rPr lang="en-US" altLang="en-US" sz="2800" dirty="0"/>
              <a:t>Indices at </a:t>
            </a:r>
            <a:r>
              <a:rPr lang="en-US" altLang="en-US" sz="2800" dirty="0">
                <a:solidFill>
                  <a:srgbClr val="FF0000"/>
                </a:solidFill>
              </a:rPr>
              <a:t>all levels must be updated </a:t>
            </a:r>
            <a:r>
              <a:rPr lang="en-US" altLang="en-US" sz="2800" dirty="0"/>
              <a:t>on insertion or deletion from the file.</a:t>
            </a:r>
          </a:p>
        </p:txBody>
      </p:sp>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Date Placeholder 4"/>
          <p:cNvSpPr>
            <a:spLocks noGrp="1"/>
          </p:cNvSpPr>
          <p:nvPr>
            <p:ph type="dt" sz="half" idx="10"/>
          </p:nvPr>
        </p:nvSpPr>
        <p:spPr/>
        <p:txBody>
          <a:bodyPr/>
          <a:lstStyle/>
          <a:p>
            <a:fld id="{047BEA84-A2B7-4BAA-AE1D-6CD9D25C8C93}"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56</a:t>
            </a:fld>
            <a:endParaRPr lang="en-US" dirty="0"/>
          </a:p>
        </p:txBody>
      </p:sp>
      <p:pic>
        <p:nvPicPr>
          <p:cNvPr id="2" name="Picture 1"/>
          <p:cNvPicPr>
            <a:picLocks noChangeAspect="1"/>
          </p:cNvPicPr>
          <p:nvPr/>
        </p:nvPicPr>
        <p:blipFill>
          <a:blip r:embed="rId3"/>
          <a:stretch>
            <a:fillRect/>
          </a:stretch>
        </p:blipFill>
        <p:spPr>
          <a:xfrm>
            <a:off x="1092091" y="302610"/>
            <a:ext cx="530398" cy="5608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5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5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55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title"/>
          </p:nvPr>
        </p:nvSpPr>
        <p:spPr>
          <a:xfrm>
            <a:off x="285720" y="1071546"/>
            <a:ext cx="3000396" cy="1143008"/>
          </a:xfrm>
        </p:spPr>
        <p:txBody>
          <a:bodyPr>
            <a:normAutofit/>
          </a:bodyPr>
          <a:lstStyle/>
          <a:p>
            <a:pPr>
              <a:defRPr/>
            </a:pPr>
            <a:r>
              <a:rPr lang="en-US" sz="2800" dirty="0">
                <a:ea typeface="+mj-ea"/>
              </a:rPr>
              <a:t>Multilevel Index (Cont.)</a:t>
            </a:r>
          </a:p>
        </p:txBody>
      </p:sp>
      <p:pic>
        <p:nvPicPr>
          <p:cNvPr id="15363" name="Picture 5"/>
          <p:cNvPicPr>
            <a:picLocks noChangeAspect="1" noChangeArrowheads="1"/>
          </p:cNvPicPr>
          <p:nvPr/>
        </p:nvPicPr>
        <p:blipFill>
          <a:blip r:embed="rId3"/>
          <a:srcRect/>
          <a:stretch>
            <a:fillRect/>
          </a:stretch>
        </p:blipFill>
        <p:spPr bwMode="auto">
          <a:xfrm>
            <a:off x="3602065" y="354032"/>
            <a:ext cx="4899025" cy="5932488"/>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Date Placeholder 4"/>
          <p:cNvSpPr>
            <a:spLocks noGrp="1"/>
          </p:cNvSpPr>
          <p:nvPr>
            <p:ph type="dt" sz="half" idx="10"/>
          </p:nvPr>
        </p:nvSpPr>
        <p:spPr/>
        <p:txBody>
          <a:bodyPr/>
          <a:lstStyle/>
          <a:p>
            <a:fld id="{047BEA84-A2B7-4BAA-AE1D-6CD9D25C8C93}"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57</a:t>
            </a:fld>
            <a:endParaRPr lang="en-US" dirty="0"/>
          </a:p>
        </p:txBody>
      </p:sp>
      <p:pic>
        <p:nvPicPr>
          <p:cNvPr id="2" name="Picture 1"/>
          <p:cNvPicPr>
            <a:picLocks noChangeAspect="1"/>
          </p:cNvPicPr>
          <p:nvPr/>
        </p:nvPicPr>
        <p:blipFill>
          <a:blip r:embed="rId4"/>
          <a:stretch>
            <a:fillRect/>
          </a:stretch>
        </p:blipFill>
        <p:spPr>
          <a:xfrm>
            <a:off x="1092091" y="158787"/>
            <a:ext cx="530398" cy="560881"/>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a:xfrm>
            <a:off x="500034" y="71414"/>
            <a:ext cx="8229600" cy="1143000"/>
          </a:xfrm>
        </p:spPr>
        <p:txBody>
          <a:bodyPr/>
          <a:lstStyle/>
          <a:p>
            <a:pPr>
              <a:defRPr/>
            </a:pPr>
            <a:r>
              <a:rPr lang="en-US" dirty="0">
                <a:ea typeface="+mj-ea"/>
              </a:rPr>
              <a:t>Index Update:  Deletion</a:t>
            </a:r>
          </a:p>
        </p:txBody>
      </p:sp>
      <p:sp>
        <p:nvSpPr>
          <p:cNvPr id="16387" name="Rectangle 3"/>
          <p:cNvSpPr>
            <a:spLocks noGrp="1" noChangeArrowheads="1"/>
          </p:cNvSpPr>
          <p:nvPr>
            <p:ph type="body" idx="1"/>
          </p:nvPr>
        </p:nvSpPr>
        <p:spPr>
          <a:xfrm>
            <a:off x="288925" y="3360738"/>
            <a:ext cx="7993063" cy="3275012"/>
          </a:xfrm>
        </p:spPr>
        <p:txBody>
          <a:bodyPr/>
          <a:lstStyle/>
          <a:p>
            <a:r>
              <a:rPr lang="en-US" altLang="en-US" sz="2000" b="1" dirty="0"/>
              <a:t>Single-level index entry deletion:</a:t>
            </a:r>
          </a:p>
          <a:p>
            <a:pPr lvl="1"/>
            <a:r>
              <a:rPr lang="en-US" altLang="en-US" sz="2000" b="1" dirty="0">
                <a:ea typeface="ＭＳ Ｐゴシック" pitchFamily="34" charset="-128"/>
              </a:rPr>
              <a:t>Dense indices</a:t>
            </a:r>
            <a:r>
              <a:rPr lang="en-US" altLang="en-US" sz="2000" dirty="0">
                <a:ea typeface="ＭＳ Ｐゴシック" pitchFamily="34" charset="-128"/>
              </a:rPr>
              <a:t> – deletion of search-key is similar to file record deletion.</a:t>
            </a:r>
          </a:p>
          <a:p>
            <a:pPr lvl="1"/>
            <a:r>
              <a:rPr lang="en-US" altLang="en-US" sz="2000" b="1" dirty="0">
                <a:ea typeface="ＭＳ Ｐゴシック" pitchFamily="34" charset="-128"/>
              </a:rPr>
              <a:t>Sparse indices</a:t>
            </a:r>
            <a:r>
              <a:rPr lang="en-US" altLang="en-US" sz="2000" dirty="0">
                <a:ea typeface="ＭＳ Ｐゴシック" pitchFamily="34" charset="-128"/>
              </a:rPr>
              <a:t> –</a:t>
            </a:r>
          </a:p>
          <a:p>
            <a:pPr lvl="2"/>
            <a:r>
              <a:rPr lang="en-US" altLang="en-US" sz="2000" dirty="0">
                <a:ea typeface="ＭＳ Ｐゴシック" pitchFamily="34" charset="-128"/>
              </a:rPr>
              <a:t> if an entry for the search key exists in the index, it is deleted by </a:t>
            </a:r>
            <a:r>
              <a:rPr lang="en-US" altLang="en-US" sz="2000" dirty="0">
                <a:solidFill>
                  <a:srgbClr val="FF0000"/>
                </a:solidFill>
                <a:ea typeface="ＭＳ Ｐゴシック" pitchFamily="34" charset="-128"/>
              </a:rPr>
              <a:t>replacing the entry in the index with the next search-key </a:t>
            </a:r>
            <a:r>
              <a:rPr lang="en-US" altLang="en-US" sz="2000" dirty="0">
                <a:ea typeface="ＭＳ Ｐゴシック" pitchFamily="34" charset="-128"/>
              </a:rPr>
              <a:t>value in the file (in search-key order).  </a:t>
            </a:r>
          </a:p>
          <a:p>
            <a:pPr lvl="2"/>
            <a:r>
              <a:rPr lang="en-US" altLang="en-US" sz="2000" dirty="0">
                <a:ea typeface="ＭＳ Ｐゴシック" pitchFamily="34" charset="-128"/>
              </a:rPr>
              <a:t>If the next search-key value already has an index entry, the entry is deleted instead of being replaced.</a:t>
            </a:r>
          </a:p>
        </p:txBody>
      </p:sp>
      <p:pic>
        <p:nvPicPr>
          <p:cNvPr id="16388" name="Picture 7"/>
          <p:cNvPicPr>
            <a:picLocks noChangeAspect="1" noChangeArrowheads="1"/>
          </p:cNvPicPr>
          <p:nvPr/>
        </p:nvPicPr>
        <p:blipFill>
          <a:blip r:embed="rId3"/>
          <a:srcRect/>
          <a:stretch>
            <a:fillRect/>
          </a:stretch>
        </p:blipFill>
        <p:spPr bwMode="auto">
          <a:xfrm>
            <a:off x="2936906" y="1066803"/>
            <a:ext cx="6064250" cy="2790825"/>
          </a:xfrm>
          <a:prstGeom prst="rect">
            <a:avLst/>
          </a:prstGeom>
          <a:noFill/>
          <a:ln w="9525">
            <a:noFill/>
            <a:miter lim="800000"/>
            <a:headEnd/>
            <a:tailEnd/>
          </a:ln>
        </p:spPr>
      </p:pic>
      <p:sp>
        <p:nvSpPr>
          <p:cNvPr id="16389" name="Rectangle 3"/>
          <p:cNvSpPr>
            <a:spLocks noChangeArrowheads="1"/>
          </p:cNvSpPr>
          <p:nvPr/>
        </p:nvSpPr>
        <p:spPr bwMode="auto">
          <a:xfrm>
            <a:off x="260350" y="1739900"/>
            <a:ext cx="3740150" cy="1522413"/>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altLang="en-US" sz="2000"/>
              <a:t>If deleted record was the only record in the file with its particular search-key value, the search-key is deleted from the index also.</a:t>
            </a:r>
          </a:p>
        </p:txBody>
      </p:sp>
      <p:sp>
        <p:nvSpPr>
          <p:cNvPr id="6" name="Footer Placeholder 5"/>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7" name="Date Placeholder 6"/>
          <p:cNvSpPr>
            <a:spLocks noGrp="1"/>
          </p:cNvSpPr>
          <p:nvPr>
            <p:ph type="dt" sz="half" idx="10"/>
          </p:nvPr>
        </p:nvSpPr>
        <p:spPr/>
        <p:txBody>
          <a:bodyPr/>
          <a:lstStyle/>
          <a:p>
            <a:fld id="{047BEA84-A2B7-4BAA-AE1D-6CD9D25C8C93}" type="datetime1">
              <a:rPr lang="en-US" smtClean="0"/>
              <a:pPr/>
              <a:t>2/9/2022</a:t>
            </a:fld>
            <a:endParaRPr lang="en-US" dirty="0"/>
          </a:p>
        </p:txBody>
      </p:sp>
      <p:sp>
        <p:nvSpPr>
          <p:cNvPr id="8" name="Slide Number Placeholder 7"/>
          <p:cNvSpPr>
            <a:spLocks noGrp="1"/>
          </p:cNvSpPr>
          <p:nvPr>
            <p:ph type="sldNum" sz="quarter" idx="12"/>
          </p:nvPr>
        </p:nvSpPr>
        <p:spPr/>
        <p:txBody>
          <a:bodyPr/>
          <a:lstStyle/>
          <a:p>
            <a:fld id="{D2B6A008-1658-481F-B325-0100205FD83E}" type="slidenum">
              <a:rPr lang="en-US" smtClean="0"/>
              <a:pPr/>
              <a:t>58</a:t>
            </a:fld>
            <a:endParaRPr lang="en-US" dirty="0"/>
          </a:p>
        </p:txBody>
      </p:sp>
      <p:pic>
        <p:nvPicPr>
          <p:cNvPr id="2" name="Picture 1"/>
          <p:cNvPicPr>
            <a:picLocks noChangeAspect="1"/>
          </p:cNvPicPr>
          <p:nvPr/>
        </p:nvPicPr>
        <p:blipFill>
          <a:blip r:embed="rId4"/>
          <a:stretch>
            <a:fillRect/>
          </a:stretch>
        </p:blipFill>
        <p:spPr>
          <a:xfrm>
            <a:off x="1092091" y="362473"/>
            <a:ext cx="530398" cy="56088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p:txBody>
          <a:bodyPr/>
          <a:lstStyle/>
          <a:p>
            <a:pPr>
              <a:defRPr/>
            </a:pPr>
            <a:r>
              <a:rPr lang="en-US">
                <a:ea typeface="+mj-ea"/>
              </a:rPr>
              <a:t>Index Update:  Insertion</a:t>
            </a:r>
          </a:p>
        </p:txBody>
      </p:sp>
      <p:sp>
        <p:nvSpPr>
          <p:cNvPr id="17411" name="Rectangle 3"/>
          <p:cNvSpPr>
            <a:spLocks noGrp="1" noChangeArrowheads="1"/>
          </p:cNvSpPr>
          <p:nvPr>
            <p:ph type="body" idx="1"/>
          </p:nvPr>
        </p:nvSpPr>
        <p:spPr>
          <a:xfrm>
            <a:off x="642910" y="1357298"/>
            <a:ext cx="7832753" cy="4776802"/>
          </a:xfrm>
        </p:spPr>
        <p:txBody>
          <a:bodyPr/>
          <a:lstStyle/>
          <a:p>
            <a:r>
              <a:rPr lang="en-US" altLang="en-US" sz="2000" b="1" dirty="0"/>
              <a:t>Single-level index insertion:</a:t>
            </a:r>
          </a:p>
          <a:p>
            <a:pPr lvl="1"/>
            <a:r>
              <a:rPr lang="en-US" altLang="en-US" sz="2000" dirty="0">
                <a:ea typeface="ＭＳ Ｐゴシック" pitchFamily="34" charset="-128"/>
              </a:rPr>
              <a:t>Perform a lookup using the search-key value appearing in the record to be inserted.</a:t>
            </a:r>
          </a:p>
          <a:p>
            <a:pPr lvl="1"/>
            <a:r>
              <a:rPr lang="en-US" altLang="en-US" sz="2000" b="1" dirty="0">
                <a:ea typeface="ＭＳ Ｐゴシック" pitchFamily="34" charset="-128"/>
              </a:rPr>
              <a:t>Dense indices</a:t>
            </a:r>
            <a:r>
              <a:rPr lang="en-US" altLang="en-US" sz="2000" dirty="0">
                <a:ea typeface="ＭＳ Ｐゴシック" pitchFamily="34" charset="-128"/>
              </a:rPr>
              <a:t> – if the search-key value does not appear in the index, insert it.</a:t>
            </a:r>
          </a:p>
          <a:p>
            <a:pPr lvl="1"/>
            <a:r>
              <a:rPr lang="en-US" altLang="en-US" sz="2000" b="1" dirty="0">
                <a:ea typeface="ＭＳ Ｐゴシック" pitchFamily="34" charset="-128"/>
              </a:rPr>
              <a:t>Sparse indices</a:t>
            </a:r>
            <a:r>
              <a:rPr lang="en-US" altLang="en-US" sz="2000" dirty="0">
                <a:ea typeface="ＭＳ Ｐゴシック" pitchFamily="34" charset="-128"/>
              </a:rPr>
              <a:t> – if index stores an entry for each block of the file, no change needs to be made to the index unless a new block is created.  </a:t>
            </a:r>
          </a:p>
          <a:p>
            <a:pPr lvl="2"/>
            <a:r>
              <a:rPr lang="en-US" altLang="en-US" sz="2000" dirty="0">
                <a:ea typeface="ＭＳ Ｐゴシック" pitchFamily="34" charset="-128"/>
              </a:rPr>
              <a:t>If a new block is created, the first search-key value appearing in the new block is inserted into the index.</a:t>
            </a:r>
          </a:p>
          <a:p>
            <a:r>
              <a:rPr lang="en-US" altLang="en-US" sz="2000" b="1" dirty="0"/>
              <a:t>Multilevel insertion and deletion:</a:t>
            </a:r>
            <a:r>
              <a:rPr lang="en-US" altLang="en-US" sz="2000" dirty="0"/>
              <a:t>  algorithms are simple extensions of the single-level algorithms</a:t>
            </a:r>
          </a:p>
        </p:txBody>
      </p:sp>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Date Placeholder 4"/>
          <p:cNvSpPr>
            <a:spLocks noGrp="1"/>
          </p:cNvSpPr>
          <p:nvPr>
            <p:ph type="dt" sz="half" idx="10"/>
          </p:nvPr>
        </p:nvSpPr>
        <p:spPr/>
        <p:txBody>
          <a:bodyPr/>
          <a:lstStyle/>
          <a:p>
            <a:fld id="{047BEA84-A2B7-4BAA-AE1D-6CD9D25C8C93}"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59</a:t>
            </a:fld>
            <a:endParaRPr lang="en-US" dirty="0"/>
          </a:p>
        </p:txBody>
      </p:sp>
      <p:pic>
        <p:nvPicPr>
          <p:cNvPr id="2" name="Picture 1"/>
          <p:cNvPicPr>
            <a:picLocks noChangeAspect="1"/>
          </p:cNvPicPr>
          <p:nvPr/>
        </p:nvPicPr>
        <p:blipFill>
          <a:blip r:embed="rId3"/>
          <a:stretch>
            <a:fillRect/>
          </a:stretch>
        </p:blipFill>
        <p:spPr>
          <a:xfrm>
            <a:off x="969768" y="251782"/>
            <a:ext cx="530398" cy="560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24"/>
            <a:ext cx="8229600" cy="1143000"/>
          </a:xfrm>
        </p:spPr>
        <p:txBody>
          <a:bodyPr/>
          <a:lstStyle/>
          <a:p>
            <a:pPr>
              <a:defRPr/>
            </a:pPr>
            <a:r>
              <a:rPr lang="en-US">
                <a:ea typeface="+mj-ea"/>
              </a:rPr>
              <a:t>Magnetic Hard Disk Mechanism</a:t>
            </a:r>
          </a:p>
        </p:txBody>
      </p:sp>
      <p:sp>
        <p:nvSpPr>
          <p:cNvPr id="35843" name="Text Box 7"/>
          <p:cNvSpPr txBox="1">
            <a:spLocks noChangeArrowheads="1"/>
          </p:cNvSpPr>
          <p:nvPr/>
        </p:nvSpPr>
        <p:spPr bwMode="auto">
          <a:xfrm>
            <a:off x="492125" y="5907088"/>
            <a:ext cx="7747000" cy="336550"/>
          </a:xfrm>
          <a:prstGeom prst="rect">
            <a:avLst/>
          </a:prstGeom>
          <a:noFill/>
          <a:ln w="9525">
            <a:noFill/>
            <a:miter lim="800000"/>
            <a:headEnd/>
            <a:tailEnd/>
          </a:ln>
        </p:spPr>
        <p:txBody>
          <a:bodyPr wrap="none">
            <a:spAutoFit/>
          </a:bodyPr>
          <a:lstStyle/>
          <a:p>
            <a:r>
              <a:rPr lang="en-US" b="1"/>
              <a:t>NOTE: Diagram is schematic, and simplifies the structure of actual disk drives</a:t>
            </a:r>
          </a:p>
        </p:txBody>
      </p:sp>
      <p:pic>
        <p:nvPicPr>
          <p:cNvPr id="35844" name="Picture 10"/>
          <p:cNvPicPr>
            <a:picLocks noChangeAspect="1" noChangeArrowheads="1"/>
          </p:cNvPicPr>
          <p:nvPr/>
        </p:nvPicPr>
        <p:blipFill>
          <a:blip r:embed="rId3" cstate="print"/>
          <a:srcRect/>
          <a:stretch>
            <a:fillRect/>
          </a:stretch>
        </p:blipFill>
        <p:spPr bwMode="auto">
          <a:xfrm>
            <a:off x="140839" y="2164428"/>
            <a:ext cx="4332870" cy="328865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CA2913F5-B111-4B66-938C-F50C9177185C}" type="datetime1">
              <a:rPr lang="en-US" smtClean="0"/>
              <a:pPr/>
              <a:t>2/9/2022</a:t>
            </a:fld>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a:t>Storage and File Structure (©Silberschatz, Korth and Sudarshan, modified by TW)</a:t>
            </a:r>
            <a:endParaRPr lang="en-US" dirty="0"/>
          </a:p>
        </p:txBody>
      </p:sp>
      <p:pic>
        <p:nvPicPr>
          <p:cNvPr id="2" name="Picture 1"/>
          <p:cNvPicPr>
            <a:picLocks noChangeAspect="1"/>
          </p:cNvPicPr>
          <p:nvPr/>
        </p:nvPicPr>
        <p:blipFill>
          <a:blip r:embed="rId4"/>
          <a:stretch>
            <a:fillRect/>
          </a:stretch>
        </p:blipFill>
        <p:spPr>
          <a:xfrm>
            <a:off x="274911" y="1060487"/>
            <a:ext cx="506012" cy="536494"/>
          </a:xfrm>
          <a:prstGeom prst="rect">
            <a:avLst/>
          </a:prstGeom>
        </p:spPr>
      </p:pic>
      <p:pic>
        <p:nvPicPr>
          <p:cNvPr id="1026" name="Picture 2">
            <a:extLst>
              <a:ext uri="{FF2B5EF4-FFF2-40B4-BE49-F238E27FC236}">
                <a16:creationId xmlns:a16="http://schemas.microsoft.com/office/drawing/2014/main" id="{1D507DB6-CB2B-4D90-848B-9C4D0A96AC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5971" y="1060487"/>
            <a:ext cx="4113158" cy="34296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Magnetic Hard Disk</a:t>
            </a:r>
            <a:br>
              <a:rPr lang="en-US"/>
            </a:br>
            <a:r>
              <a:rPr lang="en-US"/>
              <a:t>Tracks and Sectors</a:t>
            </a:r>
          </a:p>
        </p:txBody>
      </p:sp>
      <p:sp>
        <p:nvSpPr>
          <p:cNvPr id="8" name="Content Placeholder 7"/>
          <p:cNvSpPr>
            <a:spLocks noGrp="1"/>
          </p:cNvSpPr>
          <p:nvPr>
            <p:ph sz="half" idx="2"/>
          </p:nvPr>
        </p:nvSpPr>
        <p:spPr/>
        <p:txBody>
          <a:bodyPr>
            <a:normAutofit fontScale="92500" lnSpcReduction="20000"/>
          </a:bodyPr>
          <a:lstStyle/>
          <a:p>
            <a:pPr>
              <a:lnSpc>
                <a:spcPct val="90000"/>
              </a:lnSpc>
            </a:pPr>
            <a:r>
              <a:rPr lang="en-US" sz="2400"/>
              <a:t>Surface of platter divided into circular </a:t>
            </a:r>
            <a:r>
              <a:rPr lang="en-US" sz="2400" b="1">
                <a:solidFill>
                  <a:srgbClr val="000099"/>
                </a:solidFill>
              </a:rPr>
              <a:t>tracks</a:t>
            </a:r>
          </a:p>
          <a:p>
            <a:pPr lvl="1">
              <a:lnSpc>
                <a:spcPct val="90000"/>
              </a:lnSpc>
            </a:pPr>
            <a:r>
              <a:rPr lang="en-US">
                <a:ea typeface="ＭＳ Ｐゴシック" pitchFamily="34" charset="-128"/>
              </a:rPr>
              <a:t>Over 50K-100K tracks per platter on typical hard disks</a:t>
            </a:r>
          </a:p>
          <a:p>
            <a:pPr>
              <a:lnSpc>
                <a:spcPct val="90000"/>
              </a:lnSpc>
            </a:pPr>
            <a:r>
              <a:rPr lang="en-US" sz="2400"/>
              <a:t>Each track is divided into </a:t>
            </a:r>
            <a:r>
              <a:rPr lang="en-US" sz="2400" b="1">
                <a:solidFill>
                  <a:srgbClr val="000099"/>
                </a:solidFill>
              </a:rPr>
              <a:t>sectors</a:t>
            </a:r>
            <a:r>
              <a:rPr lang="en-US" sz="2400" b="1"/>
              <a:t>.</a:t>
            </a:r>
            <a:r>
              <a:rPr lang="en-US" sz="2400"/>
              <a:t>  </a:t>
            </a:r>
          </a:p>
          <a:p>
            <a:pPr lvl="1">
              <a:lnSpc>
                <a:spcPct val="90000"/>
              </a:lnSpc>
            </a:pPr>
            <a:r>
              <a:rPr lang="en-US">
                <a:ea typeface="ＭＳ Ｐゴシック" pitchFamily="34" charset="-128"/>
              </a:rPr>
              <a:t>A sector is the smallest unit of data that can be read or written.</a:t>
            </a:r>
          </a:p>
          <a:p>
            <a:pPr lvl="1">
              <a:lnSpc>
                <a:spcPct val="90000"/>
              </a:lnSpc>
            </a:pPr>
            <a:r>
              <a:rPr lang="en-US">
                <a:ea typeface="ＭＳ Ｐゴシック" pitchFamily="34" charset="-128"/>
              </a:rPr>
              <a:t>Sector size typically 512 bytes</a:t>
            </a:r>
          </a:p>
          <a:p>
            <a:pPr lvl="1">
              <a:lnSpc>
                <a:spcPct val="90000"/>
              </a:lnSpc>
            </a:pPr>
            <a:r>
              <a:rPr lang="en-US">
                <a:ea typeface="ＭＳ Ｐゴシック" pitchFamily="34" charset="-128"/>
              </a:rPr>
              <a:t>Typical sectors per track: 500 to 1000 (on inner tracks) to 1000 to 2000 (on outer tracks)</a:t>
            </a:r>
          </a:p>
        </p:txBody>
      </p:sp>
      <p:sp>
        <p:nvSpPr>
          <p:cNvPr id="3" name="Date Placeholder 2"/>
          <p:cNvSpPr>
            <a:spLocks noGrp="1"/>
          </p:cNvSpPr>
          <p:nvPr>
            <p:ph type="dt" sz="half" idx="10"/>
          </p:nvPr>
        </p:nvSpPr>
        <p:spPr/>
        <p:txBody>
          <a:bodyPr/>
          <a:lstStyle/>
          <a:p>
            <a:fld id="{1E5666D7-A621-4E81-A861-7A074A9E5C93}" type="datetime1">
              <a:rPr lang="en-US" smtClean="0"/>
              <a:pPr/>
              <a:t>2/9/2022</a:t>
            </a:fld>
            <a:endParaRPr lang="en-US" dirty="0"/>
          </a:p>
        </p:txBody>
      </p:sp>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7</a:t>
            </a:fld>
            <a:endParaRPr lang="en-US" dirty="0"/>
          </a:p>
        </p:txBody>
      </p:sp>
      <p:pic>
        <p:nvPicPr>
          <p:cNvPr id="6" name="Picture 3" descr="MAGDISK"/>
          <p:cNvPicPr>
            <a:picLocks noChangeAspect="1" noChangeArrowheads="1"/>
          </p:cNvPicPr>
          <p:nvPr/>
        </p:nvPicPr>
        <p:blipFill>
          <a:blip r:embed="rId3" cstate="print"/>
          <a:srcRect/>
          <a:stretch>
            <a:fillRect/>
          </a:stretch>
        </p:blipFill>
        <p:spPr bwMode="auto">
          <a:xfrm>
            <a:off x="214282" y="1523999"/>
            <a:ext cx="3987815" cy="4915255"/>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1030730" y="274638"/>
            <a:ext cx="506012" cy="5364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Magnetic Disks</a:t>
            </a:r>
          </a:p>
        </p:txBody>
      </p:sp>
      <p:sp>
        <p:nvSpPr>
          <p:cNvPr id="7" name="Content Placeholder 6"/>
          <p:cNvSpPr>
            <a:spLocks noGrp="1"/>
          </p:cNvSpPr>
          <p:nvPr>
            <p:ph idx="1"/>
          </p:nvPr>
        </p:nvSpPr>
        <p:spPr/>
        <p:txBody>
          <a:bodyPr>
            <a:normAutofit lnSpcReduction="10000"/>
          </a:bodyPr>
          <a:lstStyle/>
          <a:p>
            <a:pPr>
              <a:lnSpc>
                <a:spcPct val="90000"/>
              </a:lnSpc>
            </a:pPr>
            <a:r>
              <a:rPr lang="en-US" sz="2400" b="1" dirty="0"/>
              <a:t>Read-write head</a:t>
            </a:r>
            <a:r>
              <a:rPr lang="en-US" sz="2400" dirty="0"/>
              <a:t> </a:t>
            </a:r>
          </a:p>
          <a:p>
            <a:pPr lvl="1">
              <a:lnSpc>
                <a:spcPct val="90000"/>
              </a:lnSpc>
            </a:pPr>
            <a:r>
              <a:rPr lang="en-US" sz="2400" dirty="0">
                <a:ea typeface="ＭＳ Ｐゴシック" pitchFamily="34" charset="-128"/>
              </a:rPr>
              <a:t>Positioned very close to the platter surface (almost touching it)</a:t>
            </a:r>
          </a:p>
          <a:p>
            <a:pPr lvl="1">
              <a:lnSpc>
                <a:spcPct val="90000"/>
              </a:lnSpc>
            </a:pPr>
            <a:r>
              <a:rPr lang="en-US" sz="2400" dirty="0">
                <a:ea typeface="ＭＳ Ｐゴシック" pitchFamily="34" charset="-128"/>
              </a:rPr>
              <a:t>Reads or writes magnetically encoded information.</a:t>
            </a:r>
          </a:p>
          <a:p>
            <a:pPr>
              <a:lnSpc>
                <a:spcPct val="90000"/>
              </a:lnSpc>
            </a:pPr>
            <a:r>
              <a:rPr lang="en-US" sz="2400" dirty="0"/>
              <a:t>To read/write a sector</a:t>
            </a:r>
          </a:p>
          <a:p>
            <a:pPr lvl="1">
              <a:lnSpc>
                <a:spcPct val="90000"/>
              </a:lnSpc>
            </a:pPr>
            <a:r>
              <a:rPr lang="en-US" sz="2400" dirty="0">
                <a:ea typeface="ＭＳ Ｐゴシック" pitchFamily="34" charset="-128"/>
              </a:rPr>
              <a:t>disk arm swings to position head on right track</a:t>
            </a:r>
          </a:p>
          <a:p>
            <a:pPr lvl="1">
              <a:lnSpc>
                <a:spcPct val="90000"/>
              </a:lnSpc>
            </a:pPr>
            <a:r>
              <a:rPr lang="en-US" sz="2400" dirty="0">
                <a:ea typeface="ＭＳ Ｐゴシック" pitchFamily="34" charset="-128"/>
              </a:rPr>
              <a:t>platter spins continually; data is read/written as sector passes under head</a:t>
            </a:r>
          </a:p>
          <a:p>
            <a:pPr>
              <a:lnSpc>
                <a:spcPct val="90000"/>
              </a:lnSpc>
            </a:pPr>
            <a:r>
              <a:rPr lang="en-US" sz="2400" dirty="0"/>
              <a:t>Head-disk assemblies </a:t>
            </a:r>
          </a:p>
          <a:p>
            <a:pPr lvl="1">
              <a:lnSpc>
                <a:spcPct val="90000"/>
              </a:lnSpc>
            </a:pPr>
            <a:r>
              <a:rPr lang="en-US" sz="2400" dirty="0">
                <a:ea typeface="ＭＳ Ｐゴシック" pitchFamily="34" charset="-128"/>
              </a:rPr>
              <a:t>multiple disk platters on a single spindle (1 to 5 usually)</a:t>
            </a:r>
          </a:p>
          <a:p>
            <a:pPr lvl="1">
              <a:lnSpc>
                <a:spcPct val="90000"/>
              </a:lnSpc>
            </a:pPr>
            <a:r>
              <a:rPr lang="en-US" sz="2400" dirty="0">
                <a:ea typeface="ＭＳ Ｐゴシック" pitchFamily="34" charset="-128"/>
              </a:rPr>
              <a:t>one head per platter, mounted on a common arm.</a:t>
            </a:r>
          </a:p>
          <a:p>
            <a:pPr>
              <a:lnSpc>
                <a:spcPct val="90000"/>
              </a:lnSpc>
            </a:pPr>
            <a:r>
              <a:rPr lang="en-US" sz="2400" b="1" dirty="0">
                <a:solidFill>
                  <a:srgbClr val="000099"/>
                </a:solidFill>
              </a:rPr>
              <a:t>Cylinder</a:t>
            </a:r>
            <a:r>
              <a:rPr lang="en-US" sz="2400" i="1" dirty="0"/>
              <a:t> </a:t>
            </a:r>
            <a:r>
              <a:rPr lang="en-US" sz="2400" i="1" dirty="0" err="1"/>
              <a:t>i</a:t>
            </a:r>
            <a:r>
              <a:rPr lang="en-US" sz="2400" b="1" i="1" dirty="0"/>
              <a:t> </a:t>
            </a:r>
            <a:r>
              <a:rPr lang="en-US" sz="2400" dirty="0"/>
              <a:t>consists of </a:t>
            </a:r>
            <a:r>
              <a:rPr lang="en-US" sz="2400" i="1" dirty="0" err="1"/>
              <a:t>i</a:t>
            </a:r>
            <a:r>
              <a:rPr lang="en-US" sz="2400" baseline="30000" dirty="0" err="1"/>
              <a:t>th</a:t>
            </a:r>
            <a:r>
              <a:rPr lang="en-US" sz="2400" dirty="0"/>
              <a:t> track of all the platters </a:t>
            </a:r>
          </a:p>
        </p:txBody>
      </p:sp>
      <p:sp>
        <p:nvSpPr>
          <p:cNvPr id="3" name="Date Placeholder 2"/>
          <p:cNvSpPr>
            <a:spLocks noGrp="1"/>
          </p:cNvSpPr>
          <p:nvPr>
            <p:ph type="dt" sz="half" idx="10"/>
          </p:nvPr>
        </p:nvSpPr>
        <p:spPr/>
        <p:txBody>
          <a:bodyPr/>
          <a:lstStyle/>
          <a:p>
            <a:fld id="{08250583-D660-499A-A0F8-1D43D68BF2E4}" type="datetime1">
              <a:rPr lang="en-US" smtClean="0"/>
              <a:pPr/>
              <a:t>2/9/2022</a:t>
            </a:fld>
            <a:endParaRPr lang="en-US" dirty="0"/>
          </a:p>
        </p:txBody>
      </p:sp>
      <p:sp>
        <p:nvSpPr>
          <p:cNvPr id="4" name="Footer Placeholder 3"/>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5" name="Slide Number Placeholder 4"/>
          <p:cNvSpPr>
            <a:spLocks noGrp="1"/>
          </p:cNvSpPr>
          <p:nvPr>
            <p:ph type="sldNum" sz="quarter" idx="12"/>
          </p:nvPr>
        </p:nvSpPr>
        <p:spPr/>
        <p:txBody>
          <a:bodyPr/>
          <a:lstStyle/>
          <a:p>
            <a:fld id="{D2B6A008-1658-481F-B325-0100205FD83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Magnetic Disks (Cont.)</a:t>
            </a:r>
          </a:p>
        </p:txBody>
      </p:sp>
      <p:sp>
        <p:nvSpPr>
          <p:cNvPr id="3" name="Content Placeholder 2"/>
          <p:cNvSpPr>
            <a:spLocks noGrp="1"/>
          </p:cNvSpPr>
          <p:nvPr>
            <p:ph idx="1"/>
          </p:nvPr>
        </p:nvSpPr>
        <p:spPr/>
        <p:txBody>
          <a:bodyPr>
            <a:normAutofit/>
          </a:bodyPr>
          <a:lstStyle/>
          <a:p>
            <a:pPr>
              <a:lnSpc>
                <a:spcPct val="90000"/>
              </a:lnSpc>
            </a:pPr>
            <a:r>
              <a:rPr lang="en-US" sz="2400" b="1" dirty="0">
                <a:solidFill>
                  <a:srgbClr val="000099"/>
                </a:solidFill>
              </a:rPr>
              <a:t>Disk controller</a:t>
            </a:r>
            <a:r>
              <a:rPr lang="en-US" sz="2400" dirty="0"/>
              <a:t> – interfaces between the computer system and the actual disk drive hardware.</a:t>
            </a:r>
          </a:p>
          <a:p>
            <a:pPr lvl="1">
              <a:lnSpc>
                <a:spcPct val="90000"/>
              </a:lnSpc>
            </a:pPr>
            <a:r>
              <a:rPr lang="en-US" sz="2400" dirty="0">
                <a:ea typeface="ＭＳ Ｐゴシック" pitchFamily="34" charset="-128"/>
              </a:rPr>
              <a:t>accepts high-level commands to read or write a sector </a:t>
            </a:r>
          </a:p>
          <a:p>
            <a:pPr lvl="1">
              <a:lnSpc>
                <a:spcPct val="90000"/>
              </a:lnSpc>
            </a:pPr>
            <a:r>
              <a:rPr lang="en-US" sz="2400" dirty="0">
                <a:ea typeface="ＭＳ Ｐゴシック" pitchFamily="34" charset="-128"/>
              </a:rPr>
              <a:t>initiates actions such as moving the disk arm to the right track and actually reading or writing the data</a:t>
            </a:r>
          </a:p>
          <a:p>
            <a:pPr lvl="1">
              <a:lnSpc>
                <a:spcPct val="90000"/>
              </a:lnSpc>
            </a:pPr>
            <a:r>
              <a:rPr lang="en-US" sz="2400" dirty="0">
                <a:ea typeface="ＭＳ Ｐゴシック" pitchFamily="34" charset="-128"/>
              </a:rPr>
              <a:t>Computes and attaches </a:t>
            </a:r>
            <a:r>
              <a:rPr lang="en-US" sz="2400" b="1" dirty="0">
                <a:solidFill>
                  <a:srgbClr val="000099"/>
                </a:solidFill>
                <a:ea typeface="ＭＳ Ｐゴシック" pitchFamily="34" charset="-128"/>
              </a:rPr>
              <a:t>checksums</a:t>
            </a:r>
            <a:r>
              <a:rPr lang="en-US" sz="2400" dirty="0">
                <a:ea typeface="ＭＳ Ｐゴシック" pitchFamily="34" charset="-128"/>
              </a:rPr>
              <a:t> to each sector to verify that data is read back correctly</a:t>
            </a:r>
          </a:p>
          <a:p>
            <a:pPr lvl="2">
              <a:lnSpc>
                <a:spcPct val="90000"/>
              </a:lnSpc>
            </a:pPr>
            <a:r>
              <a:rPr lang="en-US" dirty="0">
                <a:ea typeface="ＭＳ Ｐゴシック" pitchFamily="34" charset="-128"/>
              </a:rPr>
              <a:t>If data is corrupted, with very high probability stored checksum won’t match recomputed checksum</a:t>
            </a:r>
          </a:p>
          <a:p>
            <a:pPr lvl="1">
              <a:lnSpc>
                <a:spcPct val="90000"/>
              </a:lnSpc>
            </a:pPr>
            <a:r>
              <a:rPr lang="en-US" sz="2400" dirty="0">
                <a:ea typeface="ＭＳ Ｐゴシック" pitchFamily="34" charset="-128"/>
              </a:rPr>
              <a:t>Ensures successful writing by reading back sector after writing it</a:t>
            </a:r>
          </a:p>
          <a:p>
            <a:pPr lvl="1">
              <a:lnSpc>
                <a:spcPct val="90000"/>
              </a:lnSpc>
            </a:pPr>
            <a:r>
              <a:rPr lang="en-US" sz="2400" dirty="0">
                <a:ea typeface="ＭＳ Ｐゴシック" pitchFamily="34" charset="-128"/>
              </a:rPr>
              <a:t>Performs </a:t>
            </a:r>
            <a:r>
              <a:rPr lang="en-US" sz="2400" dirty="0">
                <a:solidFill>
                  <a:srgbClr val="000099"/>
                </a:solidFill>
                <a:ea typeface="ＭＳ Ｐゴシック" pitchFamily="34" charset="-128"/>
              </a:rPr>
              <a:t>remapping of bad sectors</a:t>
            </a:r>
          </a:p>
        </p:txBody>
      </p:sp>
      <p:sp>
        <p:nvSpPr>
          <p:cNvPr id="4" name="Date Placeholder 3"/>
          <p:cNvSpPr>
            <a:spLocks noGrp="1"/>
          </p:cNvSpPr>
          <p:nvPr>
            <p:ph type="dt" sz="half" idx="10"/>
          </p:nvPr>
        </p:nvSpPr>
        <p:spPr/>
        <p:txBody>
          <a:bodyPr/>
          <a:lstStyle/>
          <a:p>
            <a:fld id="{88EFD1F9-E8D4-415D-91BB-28CA1E768312}" type="datetime1">
              <a:rPr lang="en-US" smtClean="0"/>
              <a:pPr/>
              <a:t>2/9/2022</a:t>
            </a:fld>
            <a:endParaRPr lang="en-US" dirty="0"/>
          </a:p>
        </p:txBody>
      </p:sp>
      <p:sp>
        <p:nvSpPr>
          <p:cNvPr id="5" name="Footer Placeholder 4"/>
          <p:cNvSpPr>
            <a:spLocks noGrp="1"/>
          </p:cNvSpPr>
          <p:nvPr>
            <p:ph type="ftr" sz="quarter" idx="11"/>
          </p:nvPr>
        </p:nvSpPr>
        <p:spPr/>
        <p:txBody>
          <a:bodyPr/>
          <a:lstStyle/>
          <a:p>
            <a:r>
              <a:rPr lang="en-US"/>
              <a:t>Storage and File Structure (©Silberschatz, Korth and Sudarshan, modified by TW)</a:t>
            </a:r>
            <a:endParaRPr lang="en-US" dirty="0"/>
          </a:p>
        </p:txBody>
      </p:sp>
      <p:sp>
        <p:nvSpPr>
          <p:cNvPr id="6" name="Slide Number Placeholder 5"/>
          <p:cNvSpPr>
            <a:spLocks noGrp="1"/>
          </p:cNvSpPr>
          <p:nvPr>
            <p:ph type="sldNum" sz="quarter" idx="12"/>
          </p:nvPr>
        </p:nvSpPr>
        <p:spPr/>
        <p:txBody>
          <a:bodyPr/>
          <a:lstStyle/>
          <a:p>
            <a:fld id="{D2B6A008-1658-481F-B325-0100205FD83E}"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11091</TotalTime>
  <Words>6521</Words>
  <Application>Microsoft Office PowerPoint</Application>
  <PresentationFormat>On-screen Show (4:3)</PresentationFormat>
  <Paragraphs>711</Paragraphs>
  <Slides>59</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Monotype Sorts</vt:lpstr>
      <vt:lpstr>Raleway</vt:lpstr>
      <vt:lpstr>Times New Roman</vt:lpstr>
      <vt:lpstr>Office Theme</vt:lpstr>
      <vt:lpstr>Storage and File Structure</vt:lpstr>
      <vt:lpstr>Learning Outcomes</vt:lpstr>
      <vt:lpstr>Outline </vt:lpstr>
      <vt:lpstr>Mekanisme kerja magnetic disk </vt:lpstr>
      <vt:lpstr>Storage Hierarchy</vt:lpstr>
      <vt:lpstr>Magnetic Hard Disk Mechanism</vt:lpstr>
      <vt:lpstr>Magnetic Hard Disk Tracks and Sectors</vt:lpstr>
      <vt:lpstr>Magnetic Disks</vt:lpstr>
      <vt:lpstr>Magnetic Disks (Cont.)</vt:lpstr>
      <vt:lpstr>Performance Measures of Disks</vt:lpstr>
      <vt:lpstr>Performance Measures (Cont.)</vt:lpstr>
      <vt:lpstr>Disk-Block Access</vt:lpstr>
      <vt:lpstr>Peran Buffer Manager</vt:lpstr>
      <vt:lpstr>Storage Access</vt:lpstr>
      <vt:lpstr>Fields, Records, and Files</vt:lpstr>
      <vt:lpstr>Disk-Block Transfer</vt:lpstr>
      <vt:lpstr>Record Access Mechanism</vt:lpstr>
      <vt:lpstr>Optimization of Disk Block Access</vt:lpstr>
      <vt:lpstr>Buffer Manager</vt:lpstr>
      <vt:lpstr>Buffer-Replacement Policies</vt:lpstr>
      <vt:lpstr>Buffer-Replacement Policies (Cont.)</vt:lpstr>
      <vt:lpstr>Cara akses secondary storage</vt:lpstr>
      <vt:lpstr>Optimization of Disk Block Access</vt:lpstr>
      <vt:lpstr>File Organization, Record Organization, and Storage Access</vt:lpstr>
      <vt:lpstr>File Organization</vt:lpstr>
      <vt:lpstr>Records and Blocking</vt:lpstr>
      <vt:lpstr>Fixed-Length Records</vt:lpstr>
      <vt:lpstr>1. Deleting record 3 and compacting</vt:lpstr>
      <vt:lpstr>2. Deleting record 3 and moving last record</vt:lpstr>
      <vt:lpstr>3. Free Lists</vt:lpstr>
      <vt:lpstr>Variable-Length Records</vt:lpstr>
      <vt:lpstr>Variable-Length Records: Slotted Page Structure</vt:lpstr>
      <vt:lpstr>File Performance Parameters</vt:lpstr>
      <vt:lpstr>Record Size</vt:lpstr>
      <vt:lpstr>Fetch A Record</vt:lpstr>
      <vt:lpstr>Get the Next Record</vt:lpstr>
      <vt:lpstr>Insert A Record</vt:lpstr>
      <vt:lpstr>Update A Record</vt:lpstr>
      <vt:lpstr>Organisasi file</vt:lpstr>
      <vt:lpstr>Reorganize the File</vt:lpstr>
      <vt:lpstr>Organization of Records in Files</vt:lpstr>
      <vt:lpstr>Sequential File Organization</vt:lpstr>
      <vt:lpstr>Sequential File Organization (Cont.)</vt:lpstr>
      <vt:lpstr>Multitable Clustering File Organization</vt:lpstr>
      <vt:lpstr>Multitable Clustering File Organization (cont.)</vt:lpstr>
      <vt:lpstr>Data Dictionary Storage</vt:lpstr>
      <vt:lpstr>Use of Index</vt:lpstr>
      <vt:lpstr>Index Evaluation Metrics</vt:lpstr>
      <vt:lpstr>Ordered Indices</vt:lpstr>
      <vt:lpstr>Dense Index Files</vt:lpstr>
      <vt:lpstr>Dense Index Files (Cont.)</vt:lpstr>
      <vt:lpstr>Sparse Index Files</vt:lpstr>
      <vt:lpstr>Sparse Index Files (Cont.)</vt:lpstr>
      <vt:lpstr>Secondary Indices Example</vt:lpstr>
      <vt:lpstr>Primary and Secondary Indices</vt:lpstr>
      <vt:lpstr>Multilevel Index</vt:lpstr>
      <vt:lpstr>Multilevel Index (Cont.)</vt:lpstr>
      <vt:lpstr>Index Update:  Deletion</vt:lpstr>
      <vt:lpstr>Index Update:  Insertion</vt:lpstr>
    </vt:vector>
  </TitlesOfParts>
  <Company>ditdik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itb</dc:creator>
  <cp:lastModifiedBy>office1jteif</cp:lastModifiedBy>
  <cp:revision>174</cp:revision>
  <dcterms:created xsi:type="dcterms:W3CDTF">2014-01-22T05:41:16Z</dcterms:created>
  <dcterms:modified xsi:type="dcterms:W3CDTF">2022-02-09T05:11:04Z</dcterms:modified>
</cp:coreProperties>
</file>