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81" r:id="rId13"/>
    <p:sldId id="282" r:id="rId14"/>
    <p:sldId id="287" r:id="rId15"/>
    <p:sldId id="285" r:id="rId16"/>
    <p:sldId id="284" r:id="rId17"/>
    <p:sldId id="283" r:id="rId18"/>
    <p:sldId id="266" r:id="rId19"/>
    <p:sldId id="267" r:id="rId20"/>
    <p:sldId id="286" r:id="rId21"/>
    <p:sldId id="271" r:id="rId22"/>
    <p:sldId id="272" r:id="rId23"/>
    <p:sldId id="273" r:id="rId24"/>
    <p:sldId id="274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29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33880-B683-4D95-8980-BB58D920406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844A-F38E-43FA-B1A3-26213BC99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Involves = </a:t>
            </a:r>
            <a:r>
              <a:rPr lang="en-ID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melibatkan</a:t>
            </a:r>
          </a:p>
          <a:p>
            <a:pPr marL="171450" indent="-171450">
              <a:buFontTx/>
              <a:buChar char="-"/>
            </a:pP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3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/>
              <a:t>loosely speaking, an object corresponds to an entity in the e-r model. </a:t>
            </a:r>
            <a:r>
              <a:rPr lang="id-ID"/>
              <a:t>= </a:t>
            </a:r>
            <a:r>
              <a:rPr lang="en-ID"/>
              <a:t>secara bebas bisa diartikan:</a:t>
            </a:r>
            <a:r>
              <a:rPr lang="id-ID"/>
              <a:t> </a:t>
            </a:r>
            <a:r>
              <a:rPr lang="id-ID" dirty="0"/>
              <a:t>sebuah objek berhubungan dengan entitas dalam model e-r.</a:t>
            </a:r>
          </a:p>
          <a:p>
            <a:pPr marL="171450" indent="-171450">
              <a:buFontTx/>
              <a:buChar char="-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0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247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b"/>
          <a:lstStyle/>
          <a:p>
            <a:pPr algn="r" defTabSz="914274"/>
            <a:fld id="{B760A241-C9FD-4368-88D5-FF650E9A8B81}" type="slidenum">
              <a:rPr lang="en-US" sz="1200"/>
              <a:pPr algn="r" defTabSz="914274"/>
              <a:t>12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6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D8083477-1A5C-4DAC-9E67-5E42398994FA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0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7494D-8176-44DE-8806-C51087364D6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54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Precisely</a:t>
            </a:r>
            <a:r>
              <a:rPr lang="id-ID" sz="1200" dirty="0"/>
              <a:t> = tepat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Arbitrary</a:t>
            </a:r>
            <a:r>
              <a:rPr lang="id-ID" sz="1200"/>
              <a:t> = acak, semaunya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D844A-F38E-43FA-B1A3-26213BC994D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1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7158" y="6429396"/>
            <a:ext cx="1000132" cy="428604"/>
          </a:xfrm>
        </p:spPr>
        <p:txBody>
          <a:bodyPr/>
          <a:lstStyle>
            <a:lvl1pPr algn="r">
              <a:defRPr/>
            </a:lvl1pPr>
          </a:lstStyle>
          <a:p>
            <a:fld id="{D21BA494-6CBA-4B61-98D1-A1009E0947B9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3850-E5E8-4321-A3A2-0F829EB59DA7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B765-6F9F-4070-BE0A-8065B09A1BEE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7349-E369-4A22-AEB2-EDAC6FD071D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E46-B582-4814-B898-8254FC09DB99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737-64EC-40AE-8F28-5C467594AFA3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EF3B-3DB2-4224-83A3-A4C9BD31F3F7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2906-E23C-4BF9-85BA-EB946E572CFD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24C2-DA9A-43E9-8D5A-73CA7258F0A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8AED-A1A9-4866-80C3-ACADC64E501C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2151-257C-4610-91B1-AE1DCF7C6A94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6429396"/>
            <a:ext cx="1000132" cy="428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47478071-95DD-44C8-9B18-055DC772C1E4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66" y="6429396"/>
            <a:ext cx="6643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429396"/>
            <a:ext cx="40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2B6A008-1658-481F-B325-0100205FD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8" descr="itb-seal-192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832" cy="9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052"/>
          <p:cNvSpPr>
            <a:spLocks noChangeShapeType="1"/>
          </p:cNvSpPr>
          <p:nvPr userDrawn="1"/>
        </p:nvSpPr>
        <p:spPr bwMode="auto">
          <a:xfrm>
            <a:off x="0" y="6357958"/>
            <a:ext cx="9147175" cy="0"/>
          </a:xfrm>
          <a:prstGeom prst="line">
            <a:avLst/>
          </a:prstGeom>
          <a:noFill/>
          <a:ln w="57149" cmpd="tri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hysical_data_model" TargetMode="External"/><Relationship Id="rId3" Type="http://schemas.openxmlformats.org/officeDocument/2006/relationships/hyperlink" Target="http://en.wikipedia.org/wiki/Software_development_process" TargetMode="External"/><Relationship Id="rId7" Type="http://schemas.openxmlformats.org/officeDocument/2006/relationships/hyperlink" Target="http://en.wikipedia.org/wiki/Logical_data_mod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nceptual_schema" TargetMode="External"/><Relationship Id="rId5" Type="http://schemas.openxmlformats.org/officeDocument/2006/relationships/hyperlink" Target="http://en.wikipedia.org/wiki/Business_process" TargetMode="External"/><Relationship Id="rId4" Type="http://schemas.openxmlformats.org/officeDocument/2006/relationships/hyperlink" Target="http://en.wikipedia.org/wiki/Requir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3600" b="1">
                <a:solidFill>
                  <a:srgbClr val="000099"/>
                </a:solidFill>
              </a:rPr>
              <a:t>Data Modeling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86006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ct val="50000"/>
              </a:spcBef>
            </a:pPr>
            <a:r>
              <a:rPr lang="en-US" b="1" u="sng" dirty="0">
                <a:solidFill>
                  <a:srgbClr val="002060"/>
                </a:solidFill>
              </a:rPr>
              <a:t>Sumber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>
                <a:solidFill>
                  <a:srgbClr val="CC3300"/>
                </a:solidFill>
              </a:rPr>
              <a:t>Silberschatz, Korth and Sudarshan, </a:t>
            </a:r>
            <a:r>
              <a:rPr lang="en-US" b="1" dirty="0">
                <a:solidFill>
                  <a:srgbClr val="0070C0"/>
                </a:solidFill>
              </a:rPr>
              <a:t>Database System Concepts,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b="1" baseline="30000" dirty="0">
                <a:solidFill>
                  <a:srgbClr val="FFC000"/>
                </a:solidFill>
              </a:rPr>
              <a:t>th</a:t>
            </a:r>
            <a:r>
              <a:rPr lang="en-US" b="1" dirty="0">
                <a:solidFill>
                  <a:srgbClr val="FFC000"/>
                </a:solidFill>
              </a:rPr>
              <a:t> Ed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</a:rPr>
              <a:t>Jeffrey A. Hoffer, Mary B. Prescott, Fred R. McFadden, </a:t>
            </a:r>
            <a:r>
              <a:rPr lang="en-US" b="1" dirty="0">
                <a:solidFill>
                  <a:srgbClr val="0070C0"/>
                </a:solidFill>
              </a:rPr>
              <a:t>Modern Database Management, </a:t>
            </a:r>
            <a:r>
              <a:rPr lang="en-US" b="1" dirty="0">
                <a:solidFill>
                  <a:srgbClr val="FFC000"/>
                </a:solidFill>
              </a:rPr>
              <a:t>8</a:t>
            </a:r>
            <a:r>
              <a:rPr lang="en-US" b="1" baseline="30000" dirty="0">
                <a:solidFill>
                  <a:srgbClr val="FFC000"/>
                </a:solidFill>
              </a:rPr>
              <a:t>th</a:t>
            </a:r>
            <a:r>
              <a:rPr lang="en-US" b="1" dirty="0">
                <a:solidFill>
                  <a:srgbClr val="FFC000"/>
                </a:solidFill>
              </a:rPr>
              <a:t> Ed.</a:t>
            </a:r>
            <a:endParaRPr lang="en-US" dirty="0">
              <a:solidFill>
                <a:srgbClr val="FFC000"/>
              </a:solidFill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Program Studi Teknik Informatika</a:t>
            </a:r>
          </a:p>
          <a:p>
            <a:r>
              <a:rPr lang="en-US" dirty="0">
                <a:solidFill>
                  <a:srgbClr val="002060"/>
                </a:solidFill>
              </a:rPr>
              <a:t>Institut Teknologi Bandung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80B3-7F37-4751-A0CF-C8DF1F3BEDB1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(Taken from the slides of the original books and modified by TW)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 object has associated with it: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set of </a:t>
            </a:r>
            <a:r>
              <a:rPr lang="en-US" sz="2000" b="1">
                <a:solidFill>
                  <a:schemeClr val="tx2"/>
                </a:solidFill>
              </a:rPr>
              <a:t>variables</a:t>
            </a:r>
            <a:r>
              <a:rPr lang="en-US" sz="2000"/>
              <a:t> that contain the data for the object.  The value of each variable is itself an object.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set of </a:t>
            </a:r>
            <a:r>
              <a:rPr lang="en-US" sz="2000" b="1">
                <a:solidFill>
                  <a:schemeClr val="tx2"/>
                </a:solidFill>
              </a:rPr>
              <a:t>messages</a:t>
            </a:r>
            <a:r>
              <a:rPr lang="en-US" sz="2000" i="1"/>
              <a:t> </a:t>
            </a:r>
            <a:r>
              <a:rPr lang="en-US" sz="2000"/>
              <a:t>to which the object responds; each message may have zero, one, or more </a:t>
            </a:r>
            <a:r>
              <a:rPr lang="en-US" sz="2000" i="1"/>
              <a:t>parameters.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A set of </a:t>
            </a:r>
            <a:r>
              <a:rPr lang="en-US" sz="2000" b="1">
                <a:solidFill>
                  <a:schemeClr val="tx2"/>
                </a:solidFill>
              </a:rPr>
              <a:t>methods</a:t>
            </a:r>
            <a:r>
              <a:rPr lang="en-US" sz="2000" i="1"/>
              <a:t>, </a:t>
            </a:r>
            <a:r>
              <a:rPr lang="en-US" sz="2000"/>
              <a:t>each of which is a body of code to implement a message; a method returns a value as the </a:t>
            </a:r>
            <a:r>
              <a:rPr lang="en-US" sz="2000" i="1"/>
              <a:t>response </a:t>
            </a:r>
            <a:r>
              <a:rPr lang="en-US" sz="2000"/>
              <a:t> to the message</a:t>
            </a:r>
          </a:p>
          <a:p>
            <a:pPr>
              <a:lnSpc>
                <a:spcPct val="90000"/>
              </a:lnSpc>
            </a:pPr>
            <a:r>
              <a:rPr lang="en-US" sz="2400"/>
              <a:t>The physical representation of data is visible only to the implementor of the object</a:t>
            </a:r>
          </a:p>
          <a:p>
            <a:pPr>
              <a:lnSpc>
                <a:spcPct val="90000"/>
              </a:lnSpc>
            </a:pPr>
            <a:r>
              <a:rPr lang="en-US" sz="2400"/>
              <a:t>Messages and responses provide the only external interface to an object.</a:t>
            </a:r>
          </a:p>
          <a:p>
            <a:pPr>
              <a:lnSpc>
                <a:spcPct val="90000"/>
              </a:lnSpc>
            </a:pPr>
            <a:r>
              <a:rPr lang="en-US" sz="2400"/>
              <a:t>The term message does not necessarily imply physical message passing.  Messages can be implemented as procedure </a:t>
            </a:r>
            <a:r>
              <a:rPr lang="en-US" sz="2400">
                <a:solidFill>
                  <a:schemeClr val="tx2"/>
                </a:solidFill>
              </a:rPr>
              <a:t>invocations</a:t>
            </a:r>
            <a:r>
              <a:rPr lang="en-US" sz="240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58B-EAB3-46B9-9276-030CB0A65CB5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wrap="square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74A60-2EBC-4387-B8CA-937C2E27CD07}" type="slidenum"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38200" y="78457"/>
            <a:ext cx="7910264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7030A0"/>
                </a:solidFill>
                <a:cs typeface="Tahoma" pitchFamily="34" charset="0"/>
              </a:rPr>
              <a:t>Figure 15-6a</a:t>
            </a:r>
          </a:p>
          <a:p>
            <a:r>
              <a:rPr lang="en-US" altLang="en-US" sz="2400" dirty="0">
                <a:solidFill>
                  <a:srgbClr val="7030A0"/>
                </a:solidFill>
                <a:cs typeface="Tahoma" pitchFamily="34" charset="0"/>
              </a:rPr>
              <a:t>Class diagram showing association classes</a:t>
            </a:r>
          </a:p>
        </p:txBody>
      </p:sp>
      <p:sp>
        <p:nvSpPr>
          <p:cNvPr id="14340" name="Text Box 15"/>
          <p:cNvSpPr txBox="1">
            <a:spLocks noChangeArrowheads="1"/>
          </p:cNvSpPr>
          <p:nvPr/>
        </p:nvSpPr>
        <p:spPr bwMode="auto">
          <a:xfrm>
            <a:off x="990600" y="5410200"/>
            <a:ext cx="716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990000"/>
                </a:solidFill>
              </a:rPr>
              <a:t>Registration class implements a many-to-many association between Student and Course</a:t>
            </a:r>
          </a:p>
        </p:txBody>
      </p:sp>
      <p:pic>
        <p:nvPicPr>
          <p:cNvPr id="14341" name="Picture 7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915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24C2-DA9A-43E9-8D5A-73CA7258F0A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Modeling (</a:t>
            </a:r>
            <a:r>
              <a:rPr lang="en-US" altLang="en-US" dirty="0"/>
              <a:t>© 2009 Pearson Education, Inc.  Publishing as Prentice Hall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00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effectLst/>
              </a:rPr>
              <a:t>Object-Relational Data Models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311294"/>
            <a:ext cx="7661275" cy="490378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Relational model: flat, “atomic” values</a:t>
            </a:r>
          </a:p>
          <a:p>
            <a:r>
              <a:rPr lang="en-US"/>
              <a:t>Object Relational Data Models</a:t>
            </a:r>
          </a:p>
          <a:p>
            <a:pPr lvl="1"/>
            <a:r>
              <a:rPr lang="en-US"/>
              <a:t>Extend the relational data model by including object orientation and constructs to deal with added data types.</a:t>
            </a:r>
          </a:p>
          <a:p>
            <a:pPr lvl="1"/>
            <a:r>
              <a:rPr lang="en-US"/>
              <a:t>Allow attributes of tuples to have complex types, including non-atomic values such as nested relations.</a:t>
            </a:r>
          </a:p>
          <a:p>
            <a:pPr lvl="1"/>
            <a:r>
              <a:rPr lang="en-US"/>
              <a:t>Preserve relational foundations, in particular the declarative access to data, while extending modeling power.</a:t>
            </a:r>
          </a:p>
          <a:p>
            <a:pPr lvl="1"/>
            <a:r>
              <a:rPr lang="en-US"/>
              <a:t>Provide upward compatibility with existing relational languages.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24C2-DA9A-43E9-8D5A-73CA7258F0A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Structured Data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en-US" dirty="0"/>
              <a:t>Paradigm shift caused by Web Technology:</a:t>
            </a:r>
          </a:p>
          <a:p>
            <a:pPr lvl="1"/>
            <a:r>
              <a:rPr lang="en-US" dirty="0"/>
              <a:t>from relational model to semi structured data</a:t>
            </a:r>
          </a:p>
          <a:p>
            <a:pPr lvl="1"/>
            <a:r>
              <a:rPr lang="en-US" dirty="0"/>
              <a:t>from data processing to data/query translation</a:t>
            </a:r>
          </a:p>
          <a:p>
            <a:pPr lvl="1"/>
            <a:r>
              <a:rPr lang="en-US" dirty="0"/>
              <a:t>from storage to transport</a:t>
            </a:r>
          </a:p>
          <a:p>
            <a:r>
              <a:rPr lang="en-US" dirty="0"/>
              <a:t>Origins:</a:t>
            </a:r>
          </a:p>
          <a:p>
            <a:pPr lvl="1"/>
            <a:r>
              <a:rPr lang="en-US" dirty="0"/>
              <a:t>Integration of heterogeneous sources</a:t>
            </a:r>
          </a:p>
          <a:p>
            <a:pPr lvl="1"/>
            <a:r>
              <a:rPr lang="en-US" dirty="0"/>
              <a:t>Data sources with non-rigid structure</a:t>
            </a:r>
          </a:p>
          <a:p>
            <a:pPr lvl="2"/>
            <a:r>
              <a:rPr lang="en-US" dirty="0"/>
              <a:t>Biological data</a:t>
            </a:r>
          </a:p>
          <a:p>
            <a:pPr lvl="2"/>
            <a:r>
              <a:rPr lang="en-US" dirty="0"/>
              <a:t>Web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24C2-DA9A-43E9-8D5A-73CA7258F0A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Semi Structured Data Model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fontScale="92500"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organized in semantic entities</a:t>
            </a:r>
          </a:p>
          <a:p>
            <a:pPr lvl="1"/>
            <a:r>
              <a:rPr lang="en-US" dirty="0"/>
              <a:t>similar entities are grouped together</a:t>
            </a:r>
          </a:p>
          <a:p>
            <a:pPr lvl="1"/>
            <a:r>
              <a:rPr lang="en-US" dirty="0"/>
              <a:t>entities in same group may not have same attributes</a:t>
            </a:r>
          </a:p>
          <a:p>
            <a:pPr lvl="1"/>
            <a:r>
              <a:rPr lang="en-US" dirty="0"/>
              <a:t>order of attributes not necessarily important</a:t>
            </a:r>
          </a:p>
          <a:p>
            <a:pPr lvl="1"/>
            <a:r>
              <a:rPr lang="en-US" dirty="0"/>
              <a:t>not all attributes may be required</a:t>
            </a:r>
          </a:p>
          <a:p>
            <a:pPr lvl="1"/>
            <a:r>
              <a:rPr lang="en-US" dirty="0"/>
              <a:t>size of same attributes in a group may differ</a:t>
            </a:r>
          </a:p>
          <a:p>
            <a:pPr lvl="1"/>
            <a:r>
              <a:rPr lang="en-US" dirty="0"/>
              <a:t>type of same attributes in a group may differ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Self-describing, irregular data, no a priori structure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24C2-DA9A-43E9-8D5A-73CA7258F0A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dirty="0"/>
              <a:t>Semi Structured Data – Graph Representation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2906-E23C-4BF9-85BA-EB946E572CFD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Modeling (©http://www.dcs.bbk.ac.uk/~ptw/teaching/ssd/notes.html)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2" descr="http://www.dcs.bbk.ac.uk/~ptw/teaching/ssd/semi-data-model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www.dcs.bbk.ac.uk/~ptw/teaching/ssd/semi-data-model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http://www.dcs.bbk.ac.uk/~ptw/teaching/ssd/ssd-ex2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5106259" cy="198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460375" y="1844824"/>
            <a:ext cx="1879377" cy="648072"/>
          </a:xfrm>
          <a:prstGeom prst="wedgeEllipseCallout">
            <a:avLst>
              <a:gd name="adj1" fmla="val 68691"/>
              <a:gd name="adj2" fmla="val 16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 Object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948264" y="2835796"/>
            <a:ext cx="1879377" cy="648072"/>
          </a:xfrm>
          <a:prstGeom prst="wedgeEllipseCallout">
            <a:avLst>
              <a:gd name="adj1" fmla="val -49377"/>
              <a:gd name="adj2" fmla="val 128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 Object</a:t>
            </a:r>
          </a:p>
        </p:txBody>
      </p:sp>
    </p:spTree>
    <p:extLst>
      <p:ext uri="{BB962C8B-B14F-4D97-AF65-F5344CB8AC3E}">
        <p14:creationId xmlns:p14="http://schemas.microsoft.com/office/powerpoint/2010/main" val="219011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XML:  Extensible Markup Language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760"/>
            <a:ext cx="7777360" cy="504056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Defined by the WWW Consortium (W3C)</a:t>
            </a:r>
          </a:p>
          <a:p>
            <a:r>
              <a:rPr lang="en-US" altLang="en-US" dirty="0"/>
              <a:t>Originally intended as a document markup language not a database language</a:t>
            </a:r>
          </a:p>
          <a:p>
            <a:r>
              <a:rPr lang="en-US" altLang="en-US" dirty="0"/>
              <a:t>The ability to specify new tags, and to create nested tag structures made XML a great way to exchange </a:t>
            </a:r>
            <a:r>
              <a:rPr lang="en-US" altLang="en-US" b="1" dirty="0"/>
              <a:t>data</a:t>
            </a:r>
            <a:r>
              <a:rPr lang="en-US" altLang="en-US" dirty="0"/>
              <a:t>, not just documents</a:t>
            </a:r>
          </a:p>
          <a:p>
            <a:r>
              <a:rPr lang="en-US" altLang="en-US" dirty="0"/>
              <a:t>XML has become the basis for all new generation data interchange formats.</a:t>
            </a:r>
          </a:p>
          <a:p>
            <a:r>
              <a:rPr lang="en-US" altLang="en-US" dirty="0"/>
              <a:t>A wide variety of tools is available for parsing, browsing and querying XML documents/data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24C2-DA9A-43E9-8D5A-73CA7258F0A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872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Semi 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Bib: &amp;o1 { paper: &amp;o12 { … },</a:t>
            </a:r>
          </a:p>
          <a:p>
            <a:pPr marL="0" indent="0">
              <a:buNone/>
            </a:pPr>
            <a:r>
              <a:rPr lang="en-US" dirty="0"/>
              <a:t>	    book: &amp;o24 { … },</a:t>
            </a:r>
          </a:p>
          <a:p>
            <a:pPr marL="0" indent="0">
              <a:buNone/>
            </a:pPr>
            <a:r>
              <a:rPr lang="en-US" dirty="0"/>
              <a:t>	    paper: &amp;o29</a:t>
            </a:r>
          </a:p>
          <a:p>
            <a:pPr marL="0" indent="0">
              <a:buNone/>
            </a:pPr>
            <a:r>
              <a:rPr lang="en-US" dirty="0"/>
              <a:t>		{ author: &amp;o52 “</a:t>
            </a:r>
            <a:r>
              <a:rPr lang="en-US" dirty="0" err="1"/>
              <a:t>Abiteboul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  author: &amp;o96 { </a:t>
            </a:r>
            <a:r>
              <a:rPr lang="en-US" dirty="0" err="1"/>
              <a:t>firstname</a:t>
            </a:r>
            <a:r>
              <a:rPr lang="en-US" dirty="0"/>
              <a:t>: &amp;243 “Victor”,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lastname</a:t>
            </a:r>
            <a:r>
              <a:rPr lang="en-US" dirty="0"/>
              <a:t>: &amp;o206 “</a:t>
            </a:r>
            <a:r>
              <a:rPr lang="en-US" dirty="0" err="1"/>
              <a:t>Vianu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  title: &amp;o93 “Regular path queries with constraints”,</a:t>
            </a:r>
          </a:p>
          <a:p>
            <a:pPr marL="0" indent="0">
              <a:buNone/>
            </a:pPr>
            <a:r>
              <a:rPr lang="en-US" dirty="0"/>
              <a:t>		  references: &amp;o12,</a:t>
            </a:r>
          </a:p>
          <a:p>
            <a:pPr marL="0" indent="0">
              <a:buNone/>
            </a:pPr>
            <a:r>
              <a:rPr lang="en-US" dirty="0"/>
              <a:t>		  references: &amp;o24,</a:t>
            </a:r>
          </a:p>
          <a:p>
            <a:pPr marL="0" indent="0">
              <a:buNone/>
            </a:pPr>
            <a:r>
              <a:rPr lang="en-US" dirty="0"/>
              <a:t>		  pages: &amp;o25 { first: &amp;o64 122, last: &amp;o92 133}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7349-E369-4A22-AEB2-EDAC6FD071D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80526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Observe: Nested tuples, set-values, </a:t>
            </a:r>
            <a:r>
              <a:rPr lang="en-US" sz="2400" dirty="0" err="1">
                <a:solidFill>
                  <a:srgbClr val="0000FF"/>
                </a:solidFill>
              </a:rPr>
              <a:t>oids</a:t>
            </a:r>
            <a:r>
              <a:rPr lang="en-US" sz="2400" dirty="0">
                <a:solidFill>
                  <a:srgbClr val="0000FF"/>
                </a:solidFill>
              </a:rPr>
              <a:t> (</a:t>
            </a:r>
            <a:r>
              <a:rPr lang="en-US" sz="2400" dirty="0" err="1">
                <a:solidFill>
                  <a:srgbClr val="0000FF"/>
                </a:solidFill>
              </a:rPr>
              <a:t>oids</a:t>
            </a:r>
            <a:r>
              <a:rPr lang="en-US" sz="2400" dirty="0">
                <a:solidFill>
                  <a:srgbClr val="0000FF"/>
                </a:solidFill>
              </a:rPr>
              <a:t> may be omitted)</a:t>
            </a:r>
          </a:p>
        </p:txBody>
      </p:sp>
    </p:spTree>
    <p:extLst>
      <p:ext uri="{BB962C8B-B14F-4D97-AF65-F5344CB8AC3E}">
        <p14:creationId xmlns:p14="http://schemas.microsoft.com/office/powerpoint/2010/main" val="34078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77850" algn="l"/>
                <a:tab pos="3203575" algn="l"/>
                <a:tab pos="3824288" algn="l"/>
              </a:tabLst>
            </a:pPr>
            <a:r>
              <a:rPr lang="en-US" sz="2400"/>
              <a:t>Data are represented by collections of </a:t>
            </a:r>
            <a:r>
              <a:rPr lang="en-US" sz="2400" i="1"/>
              <a:t>records</a:t>
            </a:r>
            <a:r>
              <a:rPr lang="en-US" sz="2400"/>
              <a:t>.</a:t>
            </a:r>
          </a:p>
          <a:p>
            <a:pPr lvl="1">
              <a:tabLst>
                <a:tab pos="577850" algn="l"/>
                <a:tab pos="3203575" algn="l"/>
                <a:tab pos="3824288" algn="l"/>
              </a:tabLst>
            </a:pPr>
            <a:r>
              <a:rPr lang="en-US" sz="2000"/>
              <a:t>similar to an entity in the </a:t>
            </a:r>
            <a:r>
              <a:rPr lang="en-US" sz="1900"/>
              <a:t>E-R</a:t>
            </a:r>
            <a:r>
              <a:rPr lang="en-US" sz="2000"/>
              <a:t> model</a:t>
            </a:r>
          </a:p>
          <a:p>
            <a:pPr lvl="1">
              <a:tabLst>
                <a:tab pos="577850" algn="l"/>
                <a:tab pos="3203575" algn="l"/>
                <a:tab pos="3824288" algn="l"/>
              </a:tabLst>
            </a:pPr>
            <a:r>
              <a:rPr lang="en-US" sz="2000"/>
              <a:t>Records and their fields are represented as </a:t>
            </a:r>
            <a:r>
              <a:rPr lang="en-US" sz="2000" i="1"/>
              <a:t>record type</a:t>
            </a:r>
          </a:p>
          <a:p>
            <a:pPr>
              <a:buFontTx/>
              <a:buNone/>
              <a:tabLst>
                <a:tab pos="577850" algn="l"/>
                <a:tab pos="3203575" algn="l"/>
                <a:tab pos="3824288" algn="l"/>
              </a:tabLst>
            </a:pPr>
            <a:r>
              <a:rPr lang="en-US" sz="2000" b="1"/>
              <a:t>type	</a:t>
            </a:r>
            <a:r>
              <a:rPr lang="en-US" sz="2000" i="1"/>
              <a:t>customer = </a:t>
            </a:r>
            <a:r>
              <a:rPr lang="en-US" sz="2000" b="1"/>
              <a:t>record		type	</a:t>
            </a:r>
            <a:r>
              <a:rPr lang="en-US" sz="2000" i="1"/>
              <a:t>account</a:t>
            </a:r>
            <a:r>
              <a:rPr lang="en-US" sz="2000"/>
              <a:t> = </a:t>
            </a:r>
            <a:r>
              <a:rPr lang="en-US" sz="2000" b="1"/>
              <a:t>record</a:t>
            </a:r>
            <a:br>
              <a:rPr lang="en-US" sz="2000" b="1"/>
            </a:br>
            <a:r>
              <a:rPr lang="en-US" sz="2000" i="1"/>
              <a:t>	customer-name: </a:t>
            </a:r>
            <a:r>
              <a:rPr lang="en-US" sz="2000"/>
              <a:t>string;		</a:t>
            </a:r>
            <a:r>
              <a:rPr lang="en-US" sz="2000" i="1"/>
              <a:t>account-number: </a:t>
            </a:r>
            <a:r>
              <a:rPr lang="en-US" sz="2000"/>
              <a:t>integer;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i="1"/>
              <a:t>customer-street:</a:t>
            </a:r>
            <a:r>
              <a:rPr lang="en-US" sz="2000"/>
              <a:t> string;		</a:t>
            </a:r>
            <a:r>
              <a:rPr lang="en-US" sz="2000" i="1"/>
              <a:t>balance:</a:t>
            </a:r>
            <a:r>
              <a:rPr lang="en-US" sz="2000"/>
              <a:t> integer;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i="1"/>
              <a:t>customer-city: </a:t>
            </a:r>
            <a:r>
              <a:rPr lang="en-US" sz="2000"/>
              <a:t>string;</a:t>
            </a:r>
          </a:p>
          <a:p>
            <a:pPr>
              <a:buFontTx/>
              <a:buNone/>
              <a:tabLst>
                <a:tab pos="577850" algn="l"/>
                <a:tab pos="3203575" algn="l"/>
                <a:tab pos="3824288" algn="l"/>
              </a:tabLst>
            </a:pPr>
            <a:r>
              <a:rPr lang="en-US" sz="2000" b="1"/>
              <a:t>end			end</a:t>
            </a:r>
          </a:p>
          <a:p>
            <a:pPr>
              <a:tabLst>
                <a:tab pos="577850" algn="l"/>
                <a:tab pos="3203575" algn="l"/>
                <a:tab pos="3824288" algn="l"/>
              </a:tabLst>
            </a:pPr>
            <a:r>
              <a:rPr lang="en-US" sz="2400"/>
              <a:t>Relationships among data are represented by </a:t>
            </a:r>
            <a:r>
              <a:rPr lang="en-US" sz="2400" i="1"/>
              <a:t>links</a:t>
            </a:r>
            <a:endParaRPr lang="en-US" sz="2400"/>
          </a:p>
          <a:p>
            <a:pPr lvl="1">
              <a:tabLst>
                <a:tab pos="577850" algn="l"/>
                <a:tab pos="3203575" algn="l"/>
                <a:tab pos="3824288" algn="l"/>
              </a:tabLst>
            </a:pPr>
            <a:r>
              <a:rPr lang="en-US" sz="2000"/>
              <a:t>similar to a restricted (binary) form of an </a:t>
            </a:r>
            <a:r>
              <a:rPr lang="en-US" sz="1900"/>
              <a:t>E-R</a:t>
            </a:r>
            <a:r>
              <a:rPr lang="en-US" sz="2000"/>
              <a:t> relationship</a:t>
            </a:r>
          </a:p>
          <a:p>
            <a:pPr lvl="1">
              <a:tabLst>
                <a:tab pos="577850" algn="l"/>
                <a:tab pos="3203575" algn="l"/>
                <a:tab pos="3824288" algn="l"/>
              </a:tabLst>
            </a:pPr>
            <a:r>
              <a:rPr lang="en-US" sz="2000"/>
              <a:t>restrictions on links depend on whether the relationship is many-many, many-to-one, or one-to-one.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E575-4EE0-4A52-9CC0-5789A004EF2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Model</a:t>
            </a:r>
            <a:br>
              <a:rPr lang="en-US" dirty="0"/>
            </a:br>
            <a:r>
              <a:rPr lang="en-US" dirty="0"/>
              <a:t>Data-Structure Diagrams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Schema representing the design of a network database.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data-structure diagram consists of two basic components: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Boxes</a:t>
            </a:r>
            <a:r>
              <a:rPr lang="en-US" sz="2400" dirty="0"/>
              <a:t>, which correspond to record types.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Lines</a:t>
            </a:r>
            <a:r>
              <a:rPr lang="en-US" sz="2400" dirty="0"/>
              <a:t>, which correspond to links.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Specifies the overall logical structure of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B979-C14D-405D-9C73-DE6A21789792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Categorize data models based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types of concepts </a:t>
            </a:r>
            <a:r>
              <a:rPr lang="en-US" dirty="0"/>
              <a:t>that they provide to describe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database structure</a:t>
            </a:r>
            <a:r>
              <a:rPr lang="en-US" dirty="0"/>
              <a:t>—that is, </a:t>
            </a:r>
            <a:r>
              <a:rPr lang="en-US" b="1" dirty="0"/>
              <a:t>conceptual</a:t>
            </a:r>
            <a:r>
              <a:rPr lang="en-US" dirty="0"/>
              <a:t> data model, </a:t>
            </a:r>
            <a:r>
              <a:rPr lang="en-US" b="1" dirty="0"/>
              <a:t>logical data </a:t>
            </a:r>
            <a:r>
              <a:rPr lang="en-US" dirty="0"/>
              <a:t>model, and </a:t>
            </a:r>
            <a:r>
              <a:rPr lang="en-US" b="1" dirty="0"/>
              <a:t>physical</a:t>
            </a:r>
            <a:r>
              <a:rPr lang="en-US" dirty="0"/>
              <a:t> data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6296-32CA-4C20-8570-11B4A546B84D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en-US" dirty="0"/>
              <a:t>Example Schema</a:t>
            </a:r>
          </a:p>
        </p:txBody>
      </p:sp>
      <p:pic>
        <p:nvPicPr>
          <p:cNvPr id="443398" name="Picture 6" descr="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293837"/>
            <a:ext cx="79502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399" name="Picture 7" descr="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379812"/>
            <a:ext cx="8394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2906-E23C-4BF9-85BA-EB946E572CFD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Model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hierarchical database consists of a collection of </a:t>
            </a:r>
            <a:r>
              <a:rPr lang="en-US" sz="2800" i="1" dirty="0"/>
              <a:t>records</a:t>
            </a:r>
            <a:r>
              <a:rPr lang="en-US" sz="2800" dirty="0"/>
              <a:t> which are connected to one another through </a:t>
            </a:r>
            <a:r>
              <a:rPr lang="en-US" sz="2800" i="1" dirty="0"/>
              <a:t>links.</a:t>
            </a:r>
            <a:endParaRPr lang="en-US" sz="2800" dirty="0"/>
          </a:p>
          <a:p>
            <a:r>
              <a:rPr lang="en-US" sz="2800" dirty="0"/>
              <a:t>a record is a collection of fields, each of which contains only one data value.</a:t>
            </a:r>
          </a:p>
          <a:p>
            <a:r>
              <a:rPr lang="en-US" sz="2800" dirty="0"/>
              <a:t>A link is an association between precisely two records.</a:t>
            </a:r>
          </a:p>
          <a:p>
            <a:r>
              <a:rPr lang="en-US" sz="2800" dirty="0"/>
              <a:t>The hierarchical model differs from the network model in that the records are organized as collections of trees rather than as arbitrary graphs.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029E-72D1-4D1A-89BD-F7AB739D1506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Model</a:t>
            </a:r>
            <a:br>
              <a:rPr lang="en-US" dirty="0"/>
            </a:br>
            <a:r>
              <a:rPr lang="en-US" dirty="0"/>
              <a:t>Tree-Structure Diagrams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The schema for a hierarchical database consists of </a:t>
            </a:r>
          </a:p>
          <a:p>
            <a:pPr lvl="1">
              <a:lnSpc>
                <a:spcPct val="90000"/>
              </a:lnSpc>
            </a:pPr>
            <a:r>
              <a:rPr lang="en-US" i="1"/>
              <a:t>boxes,</a:t>
            </a:r>
            <a:r>
              <a:rPr lang="en-US"/>
              <a:t> which correspond to record types</a:t>
            </a:r>
          </a:p>
          <a:p>
            <a:pPr lvl="1">
              <a:lnSpc>
                <a:spcPct val="90000"/>
              </a:lnSpc>
            </a:pPr>
            <a:r>
              <a:rPr lang="en-US" i="1"/>
              <a:t>lines,</a:t>
            </a:r>
            <a:r>
              <a:rPr lang="en-US"/>
              <a:t> which correspond to links</a:t>
            </a:r>
          </a:p>
          <a:p>
            <a:pPr>
              <a:lnSpc>
                <a:spcPct val="90000"/>
              </a:lnSpc>
            </a:pPr>
            <a:r>
              <a:rPr lang="en-US"/>
              <a:t>Record types are organized in the form of a </a:t>
            </a:r>
            <a:r>
              <a:rPr lang="en-US" i="1"/>
              <a:t>rooted tree.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No cycles in the underlying graph.</a:t>
            </a:r>
          </a:p>
          <a:p>
            <a:pPr lvl="1">
              <a:lnSpc>
                <a:spcPct val="90000"/>
              </a:lnSpc>
            </a:pPr>
            <a:r>
              <a:rPr lang="en-US"/>
              <a:t>Relationships formed in the graph must be such that only </a:t>
            </a:r>
            <a:br>
              <a:rPr lang="en-US"/>
            </a:br>
            <a:r>
              <a:rPr lang="en-US"/>
              <a:t>one-to-many or one-to-one relationships exist between a parent and a child.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B8D5-300B-465A-B96D-495670C19A6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Model</a:t>
            </a:r>
            <a:br>
              <a:rPr lang="en-US" dirty="0"/>
            </a:br>
            <a:r>
              <a:rPr lang="en-US" dirty="0"/>
              <a:t>General Structure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99025"/>
            <a:ext cx="7772400" cy="87788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A parent </a:t>
            </a:r>
            <a:r>
              <a:rPr lang="en-US" sz="2800" i="1"/>
              <a:t>may</a:t>
            </a:r>
            <a:r>
              <a:rPr lang="en-US" sz="2800"/>
              <a:t> have an arrow pointing to a child, but a child </a:t>
            </a:r>
            <a:r>
              <a:rPr lang="en-US" sz="2800" i="1"/>
              <a:t>must</a:t>
            </a:r>
            <a:r>
              <a:rPr lang="en-US" sz="2800"/>
              <a:t> have an arrow pointing to its parent.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 l="1335" t="21820" r="1335" b="22144"/>
          <a:stretch>
            <a:fillRect/>
          </a:stretch>
        </p:blipFill>
        <p:spPr bwMode="auto">
          <a:xfrm>
            <a:off x="1282700" y="1761157"/>
            <a:ext cx="6364288" cy="2747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0E33-3D05-4BEF-940B-5C4BEBD8C565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 Diagrams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Database schema is represented as a collection of tree-structure diagrams.</a:t>
            </a:r>
          </a:p>
          <a:p>
            <a:pPr lvl="1">
              <a:lnSpc>
                <a:spcPct val="90000"/>
              </a:lnSpc>
            </a:pPr>
            <a:r>
              <a:rPr lang="en-US" i="1"/>
              <a:t>single</a:t>
            </a:r>
            <a:r>
              <a:rPr lang="en-US"/>
              <a:t> instance of a database tree</a:t>
            </a:r>
          </a:p>
          <a:p>
            <a:pPr lvl="1">
              <a:lnSpc>
                <a:spcPct val="90000"/>
              </a:lnSpc>
            </a:pPr>
            <a:r>
              <a:rPr lang="en-US"/>
              <a:t>The root of this tree is a dummy node</a:t>
            </a:r>
          </a:p>
          <a:p>
            <a:pPr lvl="1">
              <a:lnSpc>
                <a:spcPct val="90000"/>
              </a:lnSpc>
            </a:pPr>
            <a:r>
              <a:rPr lang="en-US"/>
              <a:t>The children of that node are actual instances of the appropriate record type</a:t>
            </a:r>
          </a:p>
          <a:p>
            <a:pPr>
              <a:lnSpc>
                <a:spcPct val="90000"/>
              </a:lnSpc>
            </a:pPr>
            <a:r>
              <a:rPr lang="en-US"/>
              <a:t>When transforming </a:t>
            </a:r>
            <a:r>
              <a:rPr lang="en-US" sz="3000"/>
              <a:t>E-R</a:t>
            </a:r>
            <a:r>
              <a:rPr lang="en-US"/>
              <a:t> diagrams to corresponding tree-structure diagrams, we must ensure that the resulting diagrams are in the form of rooted trees.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2C3-914F-4DC8-87A2-E910CD050751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/>
              <a:t>Sample Database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 l="8615" t="960" r="8615" b="960"/>
          <a:stretch>
            <a:fillRect/>
          </a:stretch>
        </p:blipFill>
        <p:spPr bwMode="auto">
          <a:xfrm>
            <a:off x="1498600" y="1008083"/>
            <a:ext cx="5938838" cy="52784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73DD-CF45-4313-BCD9-FFAA37FE718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modeling is a </a:t>
            </a:r>
            <a:r>
              <a:rPr lang="en-US" dirty="0">
                <a:hlinkClick r:id="rId3" tooltip="Software development process"/>
              </a:rPr>
              <a:t>process</a:t>
            </a:r>
            <a:r>
              <a:rPr lang="en-US" dirty="0"/>
              <a:t> used to define and analyze data </a:t>
            </a:r>
            <a:r>
              <a:rPr lang="en-US" dirty="0">
                <a:hlinkClick r:id="rId4" tooltip="Requirement"/>
              </a:rPr>
              <a:t>requirements</a:t>
            </a:r>
            <a:r>
              <a:rPr lang="en-US" dirty="0"/>
              <a:t> needed to support the </a:t>
            </a:r>
            <a:r>
              <a:rPr lang="en-US" dirty="0">
                <a:hlinkClick r:id="rId5" tooltip="Business process"/>
              </a:rPr>
              <a:t>business processes</a:t>
            </a:r>
            <a:r>
              <a:rPr lang="en-US" dirty="0"/>
              <a:t> within the scope of corresponding information systems in organizations.</a:t>
            </a:r>
          </a:p>
          <a:p>
            <a:pPr lvl="1"/>
            <a:r>
              <a:rPr lang="en-US" dirty="0"/>
              <a:t>Involves professional data modelers working closely with business stakeholders, as well as potential users of the information system.</a:t>
            </a:r>
          </a:p>
          <a:p>
            <a:r>
              <a:rPr lang="en-US" dirty="0"/>
              <a:t>There are three different types of data models produced while </a:t>
            </a:r>
            <a:r>
              <a:rPr lang="en-US" dirty="0">
                <a:solidFill>
                  <a:srgbClr val="FF0000"/>
                </a:solidFill>
              </a:rPr>
              <a:t>progressing from requirements to the actual database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6" tooltip="Conceptual schema"/>
              </a:rPr>
              <a:t>Conceptual data model</a:t>
            </a:r>
            <a:r>
              <a:rPr lang="en-US" dirty="0"/>
              <a:t>: a set of technology independent specifications about the data and is used to discuss initial requirements with the business stakeholders.</a:t>
            </a:r>
          </a:p>
          <a:p>
            <a:pPr lvl="1"/>
            <a:r>
              <a:rPr lang="en-US" dirty="0">
                <a:hlinkClick r:id="rId7" tooltip="Logical data model"/>
              </a:rPr>
              <a:t>Logical data model</a:t>
            </a:r>
            <a:r>
              <a:rPr lang="en-US" dirty="0"/>
              <a:t>: the structures of the data that can be implemented in databases.</a:t>
            </a:r>
          </a:p>
          <a:p>
            <a:pPr lvl="1"/>
            <a:r>
              <a:rPr lang="en-US" dirty="0">
                <a:hlinkClick r:id="rId8" tooltip="Physical data model"/>
              </a:rPr>
              <a:t>Physical data model</a:t>
            </a:r>
            <a:r>
              <a:rPr lang="en-US" dirty="0"/>
              <a:t>: that organizes the data into tables, and accounts for access, performance and storage details.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7349-E369-4A22-AEB2-EDAC6FD071D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2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25" y="1403366"/>
            <a:ext cx="6961188" cy="43116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data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data constraints</a:t>
            </a:r>
          </a:p>
          <a:p>
            <a:pPr>
              <a:lnSpc>
                <a:spcPct val="8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Entity-Relationship model</a:t>
            </a:r>
          </a:p>
          <a:p>
            <a:pPr>
              <a:lnSpc>
                <a:spcPct val="90000"/>
              </a:lnSpc>
            </a:pPr>
            <a:r>
              <a:rPr lang="en-US" sz="2800"/>
              <a:t>Relational model</a:t>
            </a:r>
          </a:p>
          <a:p>
            <a:pPr>
              <a:lnSpc>
                <a:spcPct val="90000"/>
              </a:lnSpc>
            </a:pPr>
            <a:r>
              <a:rPr lang="en-US" sz="2800"/>
              <a:t>Other models: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object-oriented model</a:t>
            </a:r>
          </a:p>
          <a:p>
            <a:pPr lvl="1">
              <a:lnSpc>
                <a:spcPct val="70000"/>
              </a:lnSpc>
            </a:pPr>
            <a:r>
              <a:rPr lang="en-US" sz="2400"/>
              <a:t>semi-structured data models</a:t>
            </a:r>
          </a:p>
          <a:p>
            <a:pPr lvl="1">
              <a:lnSpc>
                <a:spcPct val="60000"/>
              </a:lnSpc>
            </a:pPr>
            <a:r>
              <a:rPr lang="en-US" sz="2400"/>
              <a:t>Older models: network &amp; hierarchical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1A59-9AC2-4808-9FE2-E45C5E58188C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Entity-Relationship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739900"/>
            <a:ext cx="7029450" cy="4048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Example of schema in the entity-relationship model</a:t>
            </a: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 cstate="print"/>
          <a:srcRect l="1144" t="30066" r="1308" b="30501"/>
          <a:stretch>
            <a:fillRect/>
          </a:stretch>
        </p:blipFill>
        <p:spPr bwMode="auto">
          <a:xfrm>
            <a:off x="857250" y="3090863"/>
            <a:ext cx="7508875" cy="22764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A46C-32A4-4127-8A36-AE672F8DB214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Relationship Model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E-R model of real world</a:t>
            </a:r>
          </a:p>
          <a:p>
            <a:pPr lvl="1"/>
            <a:r>
              <a:rPr lang="en-US" sz="2400"/>
              <a:t>Entities (objects) </a:t>
            </a:r>
          </a:p>
          <a:p>
            <a:pPr lvl="2"/>
            <a:r>
              <a:rPr lang="en-US" sz="2000"/>
              <a:t>E.g. customers, accounts, bank branch</a:t>
            </a:r>
          </a:p>
          <a:p>
            <a:pPr lvl="1"/>
            <a:r>
              <a:rPr lang="en-US" sz="2400"/>
              <a:t>Relationships between entities</a:t>
            </a:r>
          </a:p>
          <a:p>
            <a:pPr lvl="2"/>
            <a:r>
              <a:rPr lang="en-US" sz="2000"/>
              <a:t>E.g. Account A-101 is held by customer Johnson</a:t>
            </a:r>
          </a:p>
          <a:p>
            <a:pPr lvl="2"/>
            <a:r>
              <a:rPr lang="en-US" sz="2000"/>
              <a:t>Relationship set </a:t>
            </a:r>
            <a:r>
              <a:rPr lang="en-US" sz="2000" i="1"/>
              <a:t>depositor</a:t>
            </a:r>
            <a:r>
              <a:rPr lang="en-US" sz="2000"/>
              <a:t> associates customers with accounts</a:t>
            </a:r>
          </a:p>
          <a:p>
            <a:r>
              <a:rPr lang="en-US" sz="2800"/>
              <a:t>Widely used for database design</a:t>
            </a:r>
          </a:p>
          <a:p>
            <a:pPr lvl="1"/>
            <a:r>
              <a:rPr lang="en-US" sz="2400"/>
              <a:t>Database design in E-R model usually converted to design in the relational model (coming up next) which is used for storage and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977-6D05-4021-8621-07C1B31082B0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7298"/>
            <a:ext cx="7772400" cy="709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Example of tabular data in the relational model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903288" y="2722579"/>
            <a:ext cx="7515225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895350" y="3341704"/>
            <a:ext cx="7515225" cy="251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609850" y="2746392"/>
            <a:ext cx="1084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latin typeface="Helvetica" pitchFamily="34" charset="0"/>
              </a:rPr>
              <a:t>customer-</a:t>
            </a:r>
          </a:p>
          <a:p>
            <a:r>
              <a:rPr lang="en-US" sz="1600" i="1">
                <a:latin typeface="Helvetica" pitchFamily="34" charset="0"/>
              </a:rPr>
              <a:t>name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14400" y="2786058"/>
            <a:ext cx="1285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i="1">
                <a:latin typeface="Helvetica" pitchFamily="34" charset="0"/>
              </a:rPr>
              <a:t>Customer-id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251325" y="2709879"/>
            <a:ext cx="1084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latin typeface="Helvetica" pitchFamily="34" charset="0"/>
              </a:rPr>
              <a:t>customer-</a:t>
            </a:r>
          </a:p>
          <a:p>
            <a:r>
              <a:rPr lang="en-US" sz="1600" i="1">
                <a:latin typeface="Helvetica" pitchFamily="34" charset="0"/>
              </a:rPr>
              <a:t>street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692775" y="2709879"/>
            <a:ext cx="1084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latin typeface="Helvetica" pitchFamily="34" charset="0"/>
              </a:rPr>
              <a:t>customer-</a:t>
            </a:r>
          </a:p>
          <a:p>
            <a:r>
              <a:rPr lang="en-US" sz="1600" i="1">
                <a:latin typeface="Helvetica" pitchFamily="34" charset="0"/>
              </a:rPr>
              <a:t>city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197725" y="2714642"/>
            <a:ext cx="9636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latin typeface="Helvetica" pitchFamily="34" charset="0"/>
              </a:rPr>
              <a:t>account-</a:t>
            </a:r>
          </a:p>
          <a:p>
            <a:r>
              <a:rPr lang="en-US" sz="1600" i="1">
                <a:latin typeface="Helvetica" pitchFamily="34" charset="0"/>
              </a:rPr>
              <a:t>number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312988" y="2733692"/>
            <a:ext cx="0" cy="5254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4011613" y="2732104"/>
            <a:ext cx="0" cy="5445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6927850" y="2730517"/>
            <a:ext cx="0" cy="5365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647950" y="3408379"/>
            <a:ext cx="9509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Johnson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Smith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Johnson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Jones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Smith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2317750" y="3346467"/>
            <a:ext cx="0" cy="2498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3994150" y="3340117"/>
            <a:ext cx="0" cy="24955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5480050" y="3355992"/>
            <a:ext cx="0" cy="2481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6934200" y="3354404"/>
            <a:ext cx="0" cy="24971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914400" y="3416317"/>
            <a:ext cx="133508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192-83-7465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019-28-3746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192-83-7465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321-12-3123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019-28-3746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4371975" y="3511567"/>
            <a:ext cx="68103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Alma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North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Alma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Main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North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5680075" y="3517917"/>
            <a:ext cx="99536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Palo Alto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Rye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Palo Alto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Harrison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Rye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7261225" y="3511567"/>
            <a:ext cx="72548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A-101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A-215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A-201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A-217</a:t>
            </a:r>
          </a:p>
          <a:p>
            <a:endParaRPr lang="en-US" sz="1600">
              <a:latin typeface="Helvetica" pitchFamily="34" charset="0"/>
            </a:endParaRPr>
          </a:p>
          <a:p>
            <a:r>
              <a:rPr lang="en-US" sz="1600">
                <a:latin typeface="Helvetica" pitchFamily="34" charset="0"/>
              </a:rPr>
              <a:t>A-201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505450" y="2722579"/>
            <a:ext cx="0" cy="5445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H="1">
            <a:off x="7154863" y="2062179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7556500" y="1773254"/>
            <a:ext cx="1042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Attributes</a:t>
            </a:r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H="1">
            <a:off x="6270625" y="2090754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C71-2CF1-4EDF-8F85-E0D7AD6905C7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000132"/>
          </a:xfrm>
        </p:spPr>
        <p:txBody>
          <a:bodyPr/>
          <a:lstStyle/>
          <a:p>
            <a:r>
              <a:rPr lang="en-US"/>
              <a:t>A Sample Relational Database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 l="21957" t="1437" r="21823" b="69559"/>
          <a:stretch>
            <a:fillRect/>
          </a:stretch>
        </p:blipFill>
        <p:spPr bwMode="auto">
          <a:xfrm>
            <a:off x="1281113" y="881063"/>
            <a:ext cx="6588125" cy="25511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 l="35521" t="62489" r="35367" b="4849"/>
          <a:stretch>
            <a:fillRect/>
          </a:stretch>
        </p:blipFill>
        <p:spPr bwMode="auto">
          <a:xfrm>
            <a:off x="4410075" y="3605213"/>
            <a:ext cx="2970213" cy="25003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 cstate="print"/>
          <a:srcRect l="37886" t="30975" r="37030" b="39034"/>
          <a:stretch>
            <a:fillRect/>
          </a:stretch>
        </p:blipFill>
        <p:spPr bwMode="auto">
          <a:xfrm>
            <a:off x="865188" y="3632200"/>
            <a:ext cx="2857500" cy="25638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02C-9816-4F98-B864-EA339A4EEFF1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Data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648200"/>
          </a:xfrm>
        </p:spPr>
        <p:txBody>
          <a:bodyPr/>
          <a:lstStyle/>
          <a:p>
            <a:r>
              <a:rPr lang="en-US" sz="2800" dirty="0"/>
              <a:t>Loosely speaking, an </a:t>
            </a:r>
            <a:r>
              <a:rPr lang="en-US" sz="2800" b="1" dirty="0">
                <a:solidFill>
                  <a:schemeClr val="tx2"/>
                </a:solidFill>
              </a:rPr>
              <a:t>object</a:t>
            </a:r>
            <a:r>
              <a:rPr lang="en-US" sz="2800" dirty="0"/>
              <a:t> corresponds to an entity in the E-R model.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object-oriented paradigm</a:t>
            </a:r>
            <a:r>
              <a:rPr lang="en-US" sz="2800" dirty="0"/>
              <a:t> is based on </a:t>
            </a:r>
            <a:r>
              <a:rPr lang="en-US" sz="2800" i="1" dirty="0">
                <a:solidFill>
                  <a:schemeClr val="tx2"/>
                </a:solidFill>
              </a:rPr>
              <a:t>encapsulating</a:t>
            </a:r>
            <a:r>
              <a:rPr lang="en-US" sz="2800" dirty="0"/>
              <a:t> code and data related to an object into single unit.</a:t>
            </a:r>
          </a:p>
          <a:p>
            <a:r>
              <a:rPr lang="en-US" sz="2800" dirty="0"/>
              <a:t>The object-oriented data model is a logical data model (like the E-R model).</a:t>
            </a:r>
          </a:p>
          <a:p>
            <a:r>
              <a:rPr lang="en-US" sz="2800" dirty="0"/>
              <a:t>Adaptation of the object-oriented programming paradigm (e.g., Smalltalk, C++) to database systems.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F68-4142-42C3-B768-ED0B1F38DDEC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008-1658-481F-B325-0100205FD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Modeling (©Silberschatz, Korth and Sudarshan)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1721</Words>
  <Application>Microsoft Office PowerPoint</Application>
  <PresentationFormat>On-screen Show (4:3)</PresentationFormat>
  <Paragraphs>285</Paragraphs>
  <Slides>25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Tahoma</vt:lpstr>
      <vt:lpstr>Times New Roman</vt:lpstr>
      <vt:lpstr>Office Theme</vt:lpstr>
      <vt:lpstr>Data Modeling</vt:lpstr>
      <vt:lpstr>Learning Outcomes</vt:lpstr>
      <vt:lpstr>Data Modeling</vt:lpstr>
      <vt:lpstr>Data Models</vt:lpstr>
      <vt:lpstr>Entity-Relationship Model</vt:lpstr>
      <vt:lpstr>Entity Relationship Model (Cont.)</vt:lpstr>
      <vt:lpstr>Relational Model</vt:lpstr>
      <vt:lpstr>A Sample Relational Database</vt:lpstr>
      <vt:lpstr>Object-Oriented Data Model</vt:lpstr>
      <vt:lpstr>Object Structure</vt:lpstr>
      <vt:lpstr>PowerPoint Presentation</vt:lpstr>
      <vt:lpstr>Object-Relational Data Models</vt:lpstr>
      <vt:lpstr>Semi Structured Data Model</vt:lpstr>
      <vt:lpstr>Semi Structured Data Model (cont.)</vt:lpstr>
      <vt:lpstr>Semi Structured Data – Graph Representation</vt:lpstr>
      <vt:lpstr>XML:  Extensible Markup Language</vt:lpstr>
      <vt:lpstr>Syntax for Semi Structured Data</vt:lpstr>
      <vt:lpstr>Network Model</vt:lpstr>
      <vt:lpstr>Network Model Data-Structure Diagrams</vt:lpstr>
      <vt:lpstr>Example Schema</vt:lpstr>
      <vt:lpstr>Hierarchical Model</vt:lpstr>
      <vt:lpstr>Hierarchical Model Tree-Structure Diagrams</vt:lpstr>
      <vt:lpstr>Hierarchical Model General Structure</vt:lpstr>
      <vt:lpstr>Tree-Structure Diagrams (Cont.)</vt:lpstr>
      <vt:lpstr>Sample Database</vt:lpstr>
    </vt:vector>
  </TitlesOfParts>
  <Company>ditdik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itb</dc:creator>
  <cp:lastModifiedBy>office1jteif</cp:lastModifiedBy>
  <cp:revision>46</cp:revision>
  <dcterms:created xsi:type="dcterms:W3CDTF">2014-01-22T05:41:16Z</dcterms:created>
  <dcterms:modified xsi:type="dcterms:W3CDTF">2022-02-15T18:05:33Z</dcterms:modified>
</cp:coreProperties>
</file>