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8" r:id="rId27"/>
    <p:sldId id="280" r:id="rId28"/>
    <p:sldId id="281" r:id="rId29"/>
    <p:sldId id="282" r:id="rId30"/>
    <p:sldId id="283" r:id="rId31"/>
    <p:sldId id="284" r:id="rId32"/>
    <p:sldId id="285" r:id="rId33"/>
    <p:sldId id="290" r:id="rId34"/>
    <p:sldId id="291" r:id="rId35"/>
    <p:sldId id="292" r:id="rId36"/>
    <p:sldId id="286"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81250" autoAdjust="0"/>
  </p:normalViewPr>
  <p:slideViewPr>
    <p:cSldViewPr>
      <p:cViewPr varScale="1">
        <p:scale>
          <a:sx n="70" d="100"/>
          <a:sy n="70" d="100"/>
        </p:scale>
        <p:origin x="210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B33880-B683-4D95-8980-BB58D9204066}" type="datetimeFigureOut">
              <a:rPr lang="en-US" smtClean="0"/>
              <a:pPr/>
              <a:t>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DD844A-F38E-43FA-B1A3-26213BC994D4}" type="slidenum">
              <a:rPr lang="en-US" smtClean="0"/>
              <a:pPr/>
              <a:t>‹#›</a:t>
            </a:fld>
            <a:endParaRPr lang="en-US" dirty="0"/>
          </a:p>
        </p:txBody>
      </p:sp>
    </p:spTree>
    <p:extLst>
      <p:ext uri="{BB962C8B-B14F-4D97-AF65-F5344CB8AC3E}">
        <p14:creationId xmlns:p14="http://schemas.microsoft.com/office/powerpoint/2010/main" val="54842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 Possessed = semua instan/record punya property ITU</a:t>
            </a:r>
            <a:endParaRPr lang="en-ID"/>
          </a:p>
        </p:txBody>
      </p:sp>
      <p:sp>
        <p:nvSpPr>
          <p:cNvPr id="4" name="Slide Number Placeholder 3"/>
          <p:cNvSpPr>
            <a:spLocks noGrp="1"/>
          </p:cNvSpPr>
          <p:nvPr>
            <p:ph type="sldNum" sz="quarter" idx="5"/>
          </p:nvPr>
        </p:nvSpPr>
        <p:spPr/>
        <p:txBody>
          <a:bodyPr/>
          <a:lstStyle/>
          <a:p>
            <a:fld id="{27DD844A-F38E-43FA-B1A3-26213BC994D4}" type="slidenum">
              <a:rPr lang="en-US" smtClean="0"/>
              <a:pPr/>
              <a:t>6</a:t>
            </a:fld>
            <a:endParaRPr lang="en-US" dirty="0"/>
          </a:p>
        </p:txBody>
      </p:sp>
    </p:spTree>
    <p:extLst>
      <p:ext uri="{BB962C8B-B14F-4D97-AF65-F5344CB8AC3E}">
        <p14:creationId xmlns:p14="http://schemas.microsoft.com/office/powerpoint/2010/main" val="1446884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a:t>Involve = terdiri</a:t>
            </a:r>
          </a:p>
          <a:p>
            <a:pPr marL="171450" indent="-171450">
              <a:buFontTx/>
              <a:buChar char="-"/>
            </a:pPr>
            <a:endParaRPr lang="en-ID"/>
          </a:p>
        </p:txBody>
      </p:sp>
      <p:sp>
        <p:nvSpPr>
          <p:cNvPr id="4" name="Slide Number Placeholder 3"/>
          <p:cNvSpPr>
            <a:spLocks noGrp="1"/>
          </p:cNvSpPr>
          <p:nvPr>
            <p:ph type="sldNum" sz="quarter" idx="5"/>
          </p:nvPr>
        </p:nvSpPr>
        <p:spPr/>
        <p:txBody>
          <a:bodyPr/>
          <a:lstStyle/>
          <a:p>
            <a:fld id="{27DD844A-F38E-43FA-B1A3-26213BC994D4}" type="slidenum">
              <a:rPr lang="en-US" smtClean="0"/>
              <a:pPr/>
              <a:t>11</a:t>
            </a:fld>
            <a:endParaRPr lang="en-US" dirty="0"/>
          </a:p>
        </p:txBody>
      </p:sp>
    </p:spTree>
    <p:extLst>
      <p:ext uri="{BB962C8B-B14F-4D97-AF65-F5344CB8AC3E}">
        <p14:creationId xmlns:p14="http://schemas.microsoft.com/office/powerpoint/2010/main" val="316549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1B60D13-08BE-46F5-84F1-871E77D4FFFC}" type="slidenum">
              <a:rPr lang="en-US" smtClean="0"/>
              <a:pPr/>
              <a:t>13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a:spcBef>
                <a:spcPct val="0"/>
              </a:spcBef>
            </a:pPr>
            <a:r>
              <a:rPr lang="en-US" sz="1700">
                <a:latin typeface="Helvetica" pitchFamily="34" charset="0"/>
              </a:rPr>
              <a:t>Note: Some elements in A and B may not be mapped to any </a:t>
            </a:r>
          </a:p>
          <a:p>
            <a:pPr>
              <a:spcBef>
                <a:spcPct val="0"/>
              </a:spcBef>
            </a:pPr>
            <a:r>
              <a:rPr lang="en-US" sz="1700">
                <a:latin typeface="Helvetica" pitchFamily="34" charset="0"/>
              </a:rPr>
              <a:t>elements in the other set</a:t>
            </a:r>
          </a:p>
          <a:p>
            <a:endParaRPr lang="en-US"/>
          </a:p>
        </p:txBody>
      </p:sp>
    </p:spTree>
    <p:extLst>
      <p:ext uri="{BB962C8B-B14F-4D97-AF65-F5344CB8AC3E}">
        <p14:creationId xmlns:p14="http://schemas.microsoft.com/office/powerpoint/2010/main" val="420589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BB5B1A9-873A-4CE7-8AE9-DE875A68A149}" type="slidenum">
              <a:rPr lang="en-US" smtClean="0"/>
              <a:pPr/>
              <a:t>19</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z="900" dirty="0"/>
              <a:t>One-to-one relationship:</a:t>
            </a:r>
          </a:p>
          <a:p>
            <a:pPr lvl="1">
              <a:buFontTx/>
              <a:buChar char="•"/>
            </a:pPr>
            <a:r>
              <a:rPr lang="en-US" sz="900" dirty="0"/>
              <a:t>A customer is associated with at most one loan via the relationship </a:t>
            </a:r>
            <a:r>
              <a:rPr lang="en-US" sz="900" i="1" dirty="0"/>
              <a:t>borrower</a:t>
            </a:r>
          </a:p>
          <a:p>
            <a:pPr lvl="1">
              <a:buFontTx/>
              <a:buChar char="•"/>
            </a:pPr>
            <a:r>
              <a:rPr lang="en-US" sz="900" dirty="0"/>
              <a:t>A loan is associated with at most one customer via </a:t>
            </a:r>
            <a:r>
              <a:rPr lang="en-US" sz="900" i="1" dirty="0"/>
              <a:t>borrower</a:t>
            </a:r>
            <a:endParaRPr lang="en-US" sz="900" dirty="0"/>
          </a:p>
          <a:p>
            <a:endParaRPr lang="en-US" dirty="0"/>
          </a:p>
          <a:p>
            <a:r>
              <a:rPr lang="en-US" dirty="0"/>
              <a:t>In the one-to-many relationship a loan is associated with at most one customer via </a:t>
            </a:r>
            <a:r>
              <a:rPr lang="en-US" i="1" dirty="0"/>
              <a:t>borrower</a:t>
            </a:r>
            <a:r>
              <a:rPr lang="en-US" dirty="0"/>
              <a:t>, a customer is associated with several (including 0) loans via </a:t>
            </a:r>
            <a:r>
              <a:rPr lang="en-US" i="1" dirty="0"/>
              <a:t>borrower</a:t>
            </a:r>
            <a:endParaRPr lang="en-US" dirty="0"/>
          </a:p>
          <a:p>
            <a:endParaRPr lang="en-US" dirty="0"/>
          </a:p>
        </p:txBody>
      </p:sp>
    </p:spTree>
    <p:extLst>
      <p:ext uri="{BB962C8B-B14F-4D97-AF65-F5344CB8AC3E}">
        <p14:creationId xmlns:p14="http://schemas.microsoft.com/office/powerpoint/2010/main" val="415390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972B0BE-A1C6-42E1-A9EC-3896A9C7DD13}" type="slidenum">
              <a:rPr lang="en-US" smtClean="0"/>
              <a:pPr/>
              <a:t>20</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dirty="0"/>
              <a:t>In a many-to-one relationship a loan is associated with several (including 0) customers via </a:t>
            </a:r>
            <a:r>
              <a:rPr lang="en-US" i="1" dirty="0"/>
              <a:t>borrower</a:t>
            </a:r>
            <a:r>
              <a:rPr lang="en-US" dirty="0"/>
              <a:t>, a customer is associated with at most one loan via </a:t>
            </a:r>
            <a:r>
              <a:rPr lang="en-US" i="1" dirty="0"/>
              <a:t>borrower</a:t>
            </a:r>
            <a:endParaRPr lang="en-US" dirty="0"/>
          </a:p>
          <a:p>
            <a:endParaRPr lang="en-US" dirty="0"/>
          </a:p>
          <a:p>
            <a:r>
              <a:rPr lang="en-US" dirty="0"/>
              <a:t>In a many-to-many relationship:</a:t>
            </a:r>
          </a:p>
          <a:p>
            <a:pPr lvl="1">
              <a:buFontTx/>
              <a:buChar char="•"/>
            </a:pPr>
            <a:r>
              <a:rPr lang="en-US" dirty="0"/>
              <a:t>A customer is associated with several (possibly 0) loans via borrower</a:t>
            </a:r>
          </a:p>
          <a:p>
            <a:pPr lvl="1">
              <a:buFontTx/>
              <a:buChar char="•"/>
            </a:pPr>
            <a:r>
              <a:rPr lang="en-US" dirty="0"/>
              <a:t>A loan is associated with several (possibly 0) customers via borrower</a:t>
            </a:r>
          </a:p>
          <a:p>
            <a:endParaRPr lang="en-US" dirty="0"/>
          </a:p>
        </p:txBody>
      </p:sp>
    </p:spTree>
    <p:extLst>
      <p:ext uri="{BB962C8B-B14F-4D97-AF65-F5344CB8AC3E}">
        <p14:creationId xmlns:p14="http://schemas.microsoft.com/office/powerpoint/2010/main" val="198866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a:t>Load (hutang/pinjaman) pasti memiliki relasi ke customer. Ga mungkin ada pinjaman tapi ga ada yg meminjam</a:t>
            </a:r>
          </a:p>
          <a:p>
            <a:pPr marL="171450" indent="-171450">
              <a:buFontTx/>
              <a:buChar char="-"/>
            </a:pPr>
            <a:r>
              <a:rPr lang="en-ID"/>
              <a:t>Sebaliknya, customer (nasabah) belum pasti punya hutang atau pinjaman di bank</a:t>
            </a:r>
          </a:p>
        </p:txBody>
      </p:sp>
      <p:sp>
        <p:nvSpPr>
          <p:cNvPr id="4" name="Slide Number Placeholder 3"/>
          <p:cNvSpPr>
            <a:spLocks noGrp="1"/>
          </p:cNvSpPr>
          <p:nvPr>
            <p:ph type="sldNum" sz="quarter" idx="5"/>
          </p:nvPr>
        </p:nvSpPr>
        <p:spPr/>
        <p:txBody>
          <a:bodyPr/>
          <a:lstStyle/>
          <a:p>
            <a:fld id="{27DD844A-F38E-43FA-B1A3-26213BC994D4}" type="slidenum">
              <a:rPr lang="en-US" smtClean="0"/>
              <a:pPr/>
              <a:t>21</a:t>
            </a:fld>
            <a:endParaRPr lang="en-US" dirty="0"/>
          </a:p>
        </p:txBody>
      </p:sp>
    </p:spTree>
    <p:extLst>
      <p:ext uri="{BB962C8B-B14F-4D97-AF65-F5344CB8AC3E}">
        <p14:creationId xmlns:p14="http://schemas.microsoft.com/office/powerpoint/2010/main" val="96696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t>Hal ini biasanya terjadi saat relasi MANY-TO-MANY, yg nantinya menghasilkan TABEL BARU</a:t>
            </a:r>
          </a:p>
        </p:txBody>
      </p:sp>
      <p:sp>
        <p:nvSpPr>
          <p:cNvPr id="4" name="Slide Number Placeholder 3"/>
          <p:cNvSpPr>
            <a:spLocks noGrp="1"/>
          </p:cNvSpPr>
          <p:nvPr>
            <p:ph type="sldNum" sz="quarter" idx="5"/>
          </p:nvPr>
        </p:nvSpPr>
        <p:spPr/>
        <p:txBody>
          <a:bodyPr/>
          <a:lstStyle/>
          <a:p>
            <a:fld id="{27DD844A-F38E-43FA-B1A3-26213BC994D4}" type="slidenum">
              <a:rPr lang="en-US" smtClean="0"/>
              <a:pPr/>
              <a:t>24</a:t>
            </a:fld>
            <a:endParaRPr lang="en-US" dirty="0"/>
          </a:p>
        </p:txBody>
      </p:sp>
    </p:spTree>
    <p:extLst>
      <p:ext uri="{BB962C8B-B14F-4D97-AF65-F5344CB8AC3E}">
        <p14:creationId xmlns:p14="http://schemas.microsoft.com/office/powerpoint/2010/main" val="39272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t>Alternatif pembacaan ternary:</a:t>
            </a:r>
          </a:p>
          <a:p>
            <a:pPr marL="171450" indent="-171450">
              <a:buFontTx/>
              <a:buChar char="-"/>
            </a:pPr>
            <a:r>
              <a:rPr lang="en-ID"/>
              <a:t>Masing-masing entitas A berasosiasi unik dengan entitas B dan C, atau</a:t>
            </a:r>
          </a:p>
          <a:p>
            <a:pPr marL="171450" indent="-171450">
              <a:buFontTx/>
              <a:buChar char="-"/>
            </a:pPr>
            <a:r>
              <a:rPr lang="en-ID"/>
              <a:t>Pasangan A dan B berasosiasi unik ke C</a:t>
            </a:r>
          </a:p>
        </p:txBody>
      </p:sp>
      <p:sp>
        <p:nvSpPr>
          <p:cNvPr id="4" name="Slide Number Placeholder 3"/>
          <p:cNvSpPr>
            <a:spLocks noGrp="1"/>
          </p:cNvSpPr>
          <p:nvPr>
            <p:ph type="sldNum" sz="quarter" idx="5"/>
          </p:nvPr>
        </p:nvSpPr>
        <p:spPr/>
        <p:txBody>
          <a:bodyPr/>
          <a:lstStyle/>
          <a:p>
            <a:fld id="{27DD844A-F38E-43FA-B1A3-26213BC994D4}" type="slidenum">
              <a:rPr lang="en-US" smtClean="0"/>
              <a:pPr/>
              <a:t>28</a:t>
            </a:fld>
            <a:endParaRPr lang="en-US" dirty="0"/>
          </a:p>
        </p:txBody>
      </p:sp>
    </p:spTree>
    <p:extLst>
      <p:ext uri="{BB962C8B-B14F-4D97-AF65-F5344CB8AC3E}">
        <p14:creationId xmlns:p14="http://schemas.microsoft.com/office/powerpoint/2010/main" val="247120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a:t>Ternary disarankan dikonvert ke binary. Contoh ternary : AYAH-IBU-Anak &gt; Coba di ekstrak &gt; AYAH-ANAK, atau IBU-ANAK, tapi ada resiko dia kehilangan salah satu informasi, misalnya: ada ayah ga ada ibunya, atau sebaliknya.</a:t>
            </a:r>
          </a:p>
          <a:p>
            <a:pPr marL="171450" indent="-171450">
              <a:buFontTx/>
              <a:buChar char="-"/>
            </a:pPr>
            <a:r>
              <a:rPr lang="en-ID"/>
              <a:t>Tapi ada juga yg memang harus tiga, misanya: Work-On</a:t>
            </a:r>
          </a:p>
        </p:txBody>
      </p:sp>
      <p:sp>
        <p:nvSpPr>
          <p:cNvPr id="4" name="Slide Number Placeholder 3"/>
          <p:cNvSpPr>
            <a:spLocks noGrp="1"/>
          </p:cNvSpPr>
          <p:nvPr>
            <p:ph type="sldNum" sz="quarter" idx="5"/>
          </p:nvPr>
        </p:nvSpPr>
        <p:spPr/>
        <p:txBody>
          <a:bodyPr/>
          <a:lstStyle/>
          <a:p>
            <a:fld id="{27DD844A-F38E-43FA-B1A3-26213BC994D4}" type="slidenum">
              <a:rPr lang="en-US" smtClean="0"/>
              <a:pPr/>
              <a:t>29</a:t>
            </a:fld>
            <a:endParaRPr lang="en-US" dirty="0"/>
          </a:p>
        </p:txBody>
      </p:sp>
    </p:spTree>
    <p:extLst>
      <p:ext uri="{BB962C8B-B14F-4D97-AF65-F5344CB8AC3E}">
        <p14:creationId xmlns:p14="http://schemas.microsoft.com/office/powerpoint/2010/main" val="401452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57158" y="6429396"/>
            <a:ext cx="1000132" cy="428604"/>
          </a:xfrm>
        </p:spPr>
        <p:txBody>
          <a:bodyPr/>
          <a:lstStyle>
            <a:lvl1pPr algn="r">
              <a:defRPr/>
            </a:lvl1pPr>
          </a:lstStyle>
          <a:p>
            <a:fld id="{C546E327-BF14-4021-8872-2EC7D4D10742}" type="datetime1">
              <a:rPr lang="en-US" smtClean="0"/>
              <a:pPr/>
              <a:t>2/20/20</a:t>
            </a:fld>
            <a:endParaRPr lang="en-US" dirty="0"/>
          </a:p>
        </p:txBody>
      </p:sp>
      <p:sp>
        <p:nvSpPr>
          <p:cNvPr id="5" name="Footer Placeholder 4"/>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54E4F-9152-4BFD-BC01-E683CAC40123}" type="datetime1">
              <a:rPr lang="en-US" smtClean="0"/>
              <a:pPr/>
              <a:t>2/20/20</a:t>
            </a:fld>
            <a:endParaRPr lang="en-US" dirty="0"/>
          </a:p>
        </p:txBody>
      </p:sp>
      <p:sp>
        <p:nvSpPr>
          <p:cNvPr id="5" name="Footer Placeholder 4"/>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4C933C-0A41-4BDC-B961-AFBBC2D266E7}" type="datetime1">
              <a:rPr lang="en-US" smtClean="0"/>
              <a:pPr/>
              <a:t>2/20/20</a:t>
            </a:fld>
            <a:endParaRPr lang="en-US" dirty="0"/>
          </a:p>
        </p:txBody>
      </p:sp>
      <p:sp>
        <p:nvSpPr>
          <p:cNvPr id="5" name="Footer Placeholder 4"/>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5250"/>
            <a:ext cx="7772400" cy="688975"/>
          </a:xfrm>
        </p:spPr>
        <p:txBody>
          <a:bodyPr/>
          <a:lstStyle/>
          <a:p>
            <a:r>
              <a:rPr lang="en-US"/>
              <a:t>Click to edit Master title style</a:t>
            </a:r>
          </a:p>
        </p:txBody>
      </p:sp>
      <p:sp>
        <p:nvSpPr>
          <p:cNvPr id="3" name="Content Placeholder 2"/>
          <p:cNvSpPr>
            <a:spLocks noGrp="1"/>
          </p:cNvSpPr>
          <p:nvPr>
            <p:ph sz="quarter" idx="1"/>
          </p:nvPr>
        </p:nvSpPr>
        <p:spPr>
          <a:xfrm>
            <a:off x="685800" y="985838"/>
            <a:ext cx="38100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 y="3616325"/>
            <a:ext cx="38100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half" idx="3"/>
          </p:nvPr>
        </p:nvSpPr>
        <p:spPr>
          <a:xfrm>
            <a:off x="4648200" y="985838"/>
            <a:ext cx="38100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8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146EEB-BA7B-4E3F-85BA-AC1D11E4D574}" type="datetime1">
              <a:rPr lang="en-US" smtClean="0"/>
              <a:pPr/>
              <a:t>2/20/20</a:t>
            </a:fld>
            <a:endParaRPr lang="en-US" dirty="0"/>
          </a:p>
        </p:txBody>
      </p:sp>
      <p:sp>
        <p:nvSpPr>
          <p:cNvPr id="5" name="Footer Placeholder 4"/>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F4C63-15E4-472F-A156-50EF3C8C4008}" type="datetime1">
              <a:rPr lang="en-US" smtClean="0"/>
              <a:pPr/>
              <a:t>2/20/20</a:t>
            </a:fld>
            <a:endParaRPr lang="en-US" dirty="0"/>
          </a:p>
        </p:txBody>
      </p:sp>
      <p:sp>
        <p:nvSpPr>
          <p:cNvPr id="5" name="Footer Placeholder 4"/>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C2348F-5516-42A6-9865-7B296D3B8B47}" type="datetime1">
              <a:rPr lang="en-US" smtClean="0"/>
              <a:pPr/>
              <a:t>2/20/20</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9E6F7-8A80-49F6-A503-99B7A09A8E5A}" type="datetime1">
              <a:rPr lang="en-US" smtClean="0"/>
              <a:pPr/>
              <a:t>2/20/20</a:t>
            </a:fld>
            <a:endParaRPr lang="en-US" dirty="0"/>
          </a:p>
        </p:txBody>
      </p:sp>
      <p:sp>
        <p:nvSpPr>
          <p:cNvPr id="8" name="Footer Placeholder 7"/>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9" name="Slide Number Placeholder 8"/>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6B6738-FD4E-49B9-AD9A-CDCF0CA1122B}" type="datetime1">
              <a:rPr lang="en-US" smtClean="0"/>
              <a:pPr/>
              <a:t>2/20/20</a:t>
            </a:fld>
            <a:endParaRPr lang="en-US" dirty="0"/>
          </a:p>
        </p:txBody>
      </p:sp>
      <p:sp>
        <p:nvSpPr>
          <p:cNvPr id="4" name="Footer Placeholder 3"/>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53A7D-F716-4A4D-8E6A-1F6F1FF37E4C}" type="datetime1">
              <a:rPr lang="en-US" smtClean="0"/>
              <a:pPr/>
              <a:t>2/20/20</a:t>
            </a:fld>
            <a:endParaRPr lang="en-US" dirty="0"/>
          </a:p>
        </p:txBody>
      </p:sp>
      <p:sp>
        <p:nvSpPr>
          <p:cNvPr id="3" name="Footer Placeholder 2"/>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4" name="Slide Number Placeholder 3"/>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AF6A2-2A62-4747-B502-73444B4875AB}" type="datetime1">
              <a:rPr lang="en-US" smtClean="0"/>
              <a:pPr/>
              <a:t>2/20/20</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6AB5-28CF-47FF-A1CC-D496961ECCA0}" type="datetime1">
              <a:rPr lang="en-US" smtClean="0"/>
              <a:pPr/>
              <a:t>2/20/20</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57158" y="6429396"/>
            <a:ext cx="1000132" cy="428604"/>
          </a:xfrm>
          <a:prstGeom prst="rect">
            <a:avLst/>
          </a:prstGeom>
        </p:spPr>
        <p:txBody>
          <a:bodyPr vert="horz" lIns="91440" tIns="45720" rIns="91440" bIns="45720" rtlCol="0" anchor="ctr"/>
          <a:lstStyle>
            <a:lvl1pPr algn="r">
              <a:defRPr sz="1200">
                <a:solidFill>
                  <a:srgbClr val="0070C0"/>
                </a:solidFill>
              </a:defRPr>
            </a:lvl1pPr>
          </a:lstStyle>
          <a:p>
            <a:fld id="{BA6E7137-11F5-455F-86B9-92CA9CF756DE}" type="datetime1">
              <a:rPr lang="en-US" smtClean="0"/>
              <a:pPr/>
              <a:t>2/20/20</a:t>
            </a:fld>
            <a:endParaRPr lang="en-US" dirty="0"/>
          </a:p>
        </p:txBody>
      </p:sp>
      <p:sp>
        <p:nvSpPr>
          <p:cNvPr id="5" name="Footer Placeholder 4"/>
          <p:cNvSpPr>
            <a:spLocks noGrp="1"/>
          </p:cNvSpPr>
          <p:nvPr>
            <p:ph type="ftr" sz="quarter" idx="3"/>
          </p:nvPr>
        </p:nvSpPr>
        <p:spPr>
          <a:xfrm>
            <a:off x="1500166" y="6429396"/>
            <a:ext cx="6643734" cy="365125"/>
          </a:xfrm>
          <a:prstGeom prst="rect">
            <a:avLst/>
          </a:prstGeom>
        </p:spPr>
        <p:txBody>
          <a:bodyPr vert="horz" lIns="91440" tIns="45720" rIns="91440" bIns="45720" rtlCol="0" anchor="ctr"/>
          <a:lstStyle>
            <a:lvl1pPr algn="ctr">
              <a:defRPr sz="1200">
                <a:solidFill>
                  <a:srgbClr val="0070C0"/>
                </a:solidFill>
              </a:defRPr>
            </a:lvl1pPr>
          </a:lstStyle>
          <a:p>
            <a:r>
              <a:rPr lang="en-US"/>
              <a:t>ER Modeling (Taken from the slides of the original books and modified by TW)</a:t>
            </a:r>
            <a:endParaRPr lang="en-US" dirty="0"/>
          </a:p>
        </p:txBody>
      </p:sp>
      <p:sp>
        <p:nvSpPr>
          <p:cNvPr id="6" name="Slide Number Placeholder 5"/>
          <p:cNvSpPr>
            <a:spLocks noGrp="1"/>
          </p:cNvSpPr>
          <p:nvPr>
            <p:ph type="sldNum" sz="quarter" idx="4"/>
          </p:nvPr>
        </p:nvSpPr>
        <p:spPr>
          <a:xfrm>
            <a:off x="8286776" y="6429396"/>
            <a:ext cx="400024" cy="365125"/>
          </a:xfrm>
          <a:prstGeom prst="rect">
            <a:avLst/>
          </a:prstGeom>
        </p:spPr>
        <p:txBody>
          <a:bodyPr vert="horz" lIns="91440" tIns="45720" rIns="91440" bIns="45720" rtlCol="0" anchor="ctr"/>
          <a:lstStyle>
            <a:lvl1pPr algn="r">
              <a:defRPr sz="1200">
                <a:solidFill>
                  <a:srgbClr val="0070C0"/>
                </a:solidFill>
              </a:defRPr>
            </a:lvl1pPr>
          </a:lstStyle>
          <a:p>
            <a:fld id="{D2B6A008-1658-481F-B325-0100205FD83E}" type="slidenum">
              <a:rPr lang="en-US" smtClean="0"/>
              <a:pPr/>
              <a:t>‹#›</a:t>
            </a:fld>
            <a:endParaRPr lang="en-US" dirty="0"/>
          </a:p>
        </p:txBody>
      </p:sp>
      <p:pic>
        <p:nvPicPr>
          <p:cNvPr id="7" name="Picture 8" descr="itb-seal-1920"/>
          <p:cNvPicPr>
            <a:picLocks noChangeAspect="1" noChangeArrowheads="1"/>
          </p:cNvPicPr>
          <p:nvPr userDrawn="1"/>
        </p:nvPicPr>
        <p:blipFill>
          <a:blip r:embed="rId14" cstate="print"/>
          <a:srcRect/>
          <a:stretch>
            <a:fillRect/>
          </a:stretch>
        </p:blipFill>
        <p:spPr bwMode="auto">
          <a:xfrm>
            <a:off x="0" y="0"/>
            <a:ext cx="1008832" cy="983227"/>
          </a:xfrm>
          <a:prstGeom prst="rect">
            <a:avLst/>
          </a:prstGeom>
          <a:noFill/>
          <a:ln w="9525">
            <a:noFill/>
            <a:miter lim="800000"/>
            <a:headEnd/>
            <a:tailEnd/>
          </a:ln>
        </p:spPr>
      </p:pic>
      <p:sp>
        <p:nvSpPr>
          <p:cNvPr id="8" name="Line 2052"/>
          <p:cNvSpPr>
            <a:spLocks noChangeShapeType="1"/>
          </p:cNvSpPr>
          <p:nvPr userDrawn="1"/>
        </p:nvSpPr>
        <p:spPr bwMode="auto">
          <a:xfrm>
            <a:off x="0" y="6357958"/>
            <a:ext cx="9147175" cy="0"/>
          </a:xfrm>
          <a:prstGeom prst="line">
            <a:avLst/>
          </a:prstGeom>
          <a:noFill/>
          <a:ln w="57149" cmpd="tri">
            <a:solidFill>
              <a:schemeClr val="tx1"/>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0" fontAlgn="base" hangingPunct="0">
              <a:spcAft>
                <a:spcPct val="0"/>
              </a:spcAft>
            </a:pPr>
            <a:r>
              <a:rPr lang="en-US" sz="3600" b="1" dirty="0">
                <a:solidFill>
                  <a:srgbClr val="000099"/>
                </a:solidFill>
              </a:rPr>
              <a:t>Entity-Relationship Modeling</a:t>
            </a:r>
          </a:p>
        </p:txBody>
      </p:sp>
      <p:sp>
        <p:nvSpPr>
          <p:cNvPr id="3" name="Subtitle 2"/>
          <p:cNvSpPr>
            <a:spLocks noGrp="1"/>
          </p:cNvSpPr>
          <p:nvPr>
            <p:ph type="subTitle" idx="1"/>
          </p:nvPr>
        </p:nvSpPr>
        <p:spPr>
          <a:xfrm>
            <a:off x="1371600" y="3886200"/>
            <a:ext cx="6400800" cy="2186006"/>
          </a:xfrm>
        </p:spPr>
        <p:txBody>
          <a:bodyPr>
            <a:normAutofit fontScale="85000" lnSpcReduction="20000"/>
          </a:bodyPr>
          <a:lstStyle/>
          <a:p>
            <a:pPr>
              <a:spcBef>
                <a:spcPct val="50000"/>
              </a:spcBef>
            </a:pPr>
            <a:r>
              <a:rPr lang="en-US" b="1" u="sng" dirty="0">
                <a:solidFill>
                  <a:srgbClr val="002060"/>
                </a:solidFill>
              </a:rPr>
              <a:t>Sumber</a:t>
            </a:r>
            <a:r>
              <a:rPr lang="en-US" b="1" dirty="0">
                <a:solidFill>
                  <a:srgbClr val="002060"/>
                </a:solidFill>
              </a:rPr>
              <a:t>:</a:t>
            </a:r>
            <a:r>
              <a:rPr lang="en-US" b="1" dirty="0"/>
              <a:t> </a:t>
            </a:r>
            <a:r>
              <a:rPr lang="en-US" b="1" dirty="0">
                <a:solidFill>
                  <a:srgbClr val="CC3300"/>
                </a:solidFill>
              </a:rPr>
              <a:t>Silberschatz, Korth and Sudarshan, </a:t>
            </a:r>
            <a:r>
              <a:rPr lang="en-US" b="1" dirty="0">
                <a:solidFill>
                  <a:srgbClr val="0070C0"/>
                </a:solidFill>
              </a:rPr>
              <a:t>Database System Concepts, </a:t>
            </a:r>
            <a:r>
              <a:rPr lang="en-US" b="1" dirty="0">
                <a:solidFill>
                  <a:srgbClr val="FFC000"/>
                </a:solidFill>
              </a:rPr>
              <a:t>6</a:t>
            </a:r>
            <a:r>
              <a:rPr lang="en-US" b="1" baseline="30000" dirty="0">
                <a:solidFill>
                  <a:srgbClr val="FFC000"/>
                </a:solidFill>
              </a:rPr>
              <a:t>th</a:t>
            </a:r>
            <a:r>
              <a:rPr lang="en-US" b="1" dirty="0">
                <a:solidFill>
                  <a:srgbClr val="FFC000"/>
                </a:solidFill>
              </a:rPr>
              <a:t> Ed</a:t>
            </a:r>
            <a:r>
              <a:rPr lang="en-US" dirty="0">
                <a:solidFill>
                  <a:srgbClr val="FFC000"/>
                </a:solidFill>
              </a:rPr>
              <a:t>.</a:t>
            </a:r>
          </a:p>
          <a:p>
            <a:pPr>
              <a:spcBef>
                <a:spcPct val="50000"/>
              </a:spcBef>
            </a:pPr>
            <a:endParaRPr lang="en-US" dirty="0"/>
          </a:p>
          <a:p>
            <a:r>
              <a:rPr lang="en-US" dirty="0">
                <a:solidFill>
                  <a:srgbClr val="002060"/>
                </a:solidFill>
              </a:rPr>
              <a:t>Program Studi Teknik Informatika</a:t>
            </a:r>
          </a:p>
          <a:p>
            <a:r>
              <a:rPr lang="en-US" dirty="0">
                <a:solidFill>
                  <a:srgbClr val="002060"/>
                </a:solidFill>
              </a:rPr>
              <a:t>Institut Teknologi Bandung</a:t>
            </a:r>
          </a:p>
        </p:txBody>
      </p:sp>
      <p:sp>
        <p:nvSpPr>
          <p:cNvPr id="4" name="Date Placeholder 3"/>
          <p:cNvSpPr>
            <a:spLocks noGrp="1"/>
          </p:cNvSpPr>
          <p:nvPr>
            <p:ph type="dt" sz="half" idx="10"/>
          </p:nvPr>
        </p:nvSpPr>
        <p:spPr/>
        <p:txBody>
          <a:bodyPr/>
          <a:lstStyle/>
          <a:p>
            <a:fld id="{A44D6FCC-1795-4F44-9298-92497574BA04}"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Relationship Sets (Cont.)</a:t>
            </a:r>
          </a:p>
        </p:txBody>
      </p:sp>
      <p:sp>
        <p:nvSpPr>
          <p:cNvPr id="10243" name="Rectangle 3"/>
          <p:cNvSpPr>
            <a:spLocks noGrp="1" noChangeArrowheads="1"/>
          </p:cNvSpPr>
          <p:nvPr>
            <p:ph type="body" idx="1"/>
          </p:nvPr>
        </p:nvSpPr>
        <p:spPr>
          <a:xfrm>
            <a:off x="815975" y="1328731"/>
            <a:ext cx="7848600" cy="1457327"/>
          </a:xfrm>
        </p:spPr>
        <p:txBody>
          <a:bodyPr>
            <a:normAutofit fontScale="92500" lnSpcReduction="10000"/>
          </a:bodyPr>
          <a:lstStyle/>
          <a:p>
            <a:pPr>
              <a:lnSpc>
                <a:spcPct val="90000"/>
              </a:lnSpc>
            </a:pPr>
            <a:r>
              <a:rPr lang="en-US" sz="2800"/>
              <a:t>An </a:t>
            </a:r>
            <a:r>
              <a:rPr lang="en-US" sz="2800" i="1"/>
              <a:t>attribute</a:t>
            </a:r>
            <a:r>
              <a:rPr lang="en-US" sz="2800"/>
              <a:t> can also be property of a relationship set.</a:t>
            </a:r>
          </a:p>
          <a:p>
            <a:pPr>
              <a:lnSpc>
                <a:spcPct val="90000"/>
              </a:lnSpc>
            </a:pPr>
            <a:r>
              <a:rPr lang="en-US" sz="2800"/>
              <a:t>For instance, the </a:t>
            </a:r>
            <a:r>
              <a:rPr lang="en-US" sz="2800" i="1"/>
              <a:t>depositor </a:t>
            </a:r>
            <a:r>
              <a:rPr lang="en-US" sz="2800"/>
              <a:t>relationship set between entity sets </a:t>
            </a:r>
            <a:r>
              <a:rPr lang="en-US" sz="2800" i="1"/>
              <a:t>customer </a:t>
            </a:r>
            <a:r>
              <a:rPr lang="en-US" sz="2800"/>
              <a:t>and </a:t>
            </a:r>
            <a:r>
              <a:rPr lang="en-US" sz="2800" i="1"/>
              <a:t>account </a:t>
            </a:r>
            <a:r>
              <a:rPr lang="en-US" sz="2800"/>
              <a:t>may have the attribute </a:t>
            </a:r>
            <a:r>
              <a:rPr lang="en-US" sz="2800" i="1"/>
              <a:t>access-date</a:t>
            </a:r>
            <a:endParaRPr lang="en-US" sz="2800"/>
          </a:p>
        </p:txBody>
      </p:sp>
      <p:pic>
        <p:nvPicPr>
          <p:cNvPr id="10244" name="Picture 4"/>
          <p:cNvPicPr>
            <a:picLocks noChangeAspect="1" noChangeArrowheads="1"/>
          </p:cNvPicPr>
          <p:nvPr/>
        </p:nvPicPr>
        <p:blipFill>
          <a:blip r:embed="rId2" cstate="print"/>
          <a:srcRect l="1291" t="7312" r="3548" b="7742"/>
          <a:stretch>
            <a:fillRect/>
          </a:stretch>
        </p:blipFill>
        <p:spPr bwMode="auto">
          <a:xfrm>
            <a:off x="2144713" y="2997200"/>
            <a:ext cx="4487862" cy="3005138"/>
          </a:xfrm>
          <a:prstGeom prst="rect">
            <a:avLst/>
          </a:prstGeom>
          <a:noFill/>
          <a:ln w="76200" cmpd="tri">
            <a:solidFill>
              <a:schemeClr val="tx2"/>
            </a:solidFill>
            <a:miter lim="800000"/>
            <a:headEnd/>
            <a:tailEnd/>
          </a:ln>
        </p:spPr>
      </p:pic>
      <p:sp>
        <p:nvSpPr>
          <p:cNvPr id="5" name="Date Placeholder 4"/>
          <p:cNvSpPr>
            <a:spLocks noGrp="1"/>
          </p:cNvSpPr>
          <p:nvPr>
            <p:ph type="dt" sz="half" idx="10"/>
          </p:nvPr>
        </p:nvSpPr>
        <p:spPr/>
        <p:txBody>
          <a:bodyPr/>
          <a:lstStyle/>
          <a:p>
            <a:fld id="{0D2205A3-8F22-4E8C-A9A4-2A960BA87C15}"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Degree of a Relationship Set</a:t>
            </a:r>
          </a:p>
        </p:txBody>
      </p:sp>
      <p:sp>
        <p:nvSpPr>
          <p:cNvPr id="11267" name="Rectangle 3"/>
          <p:cNvSpPr>
            <a:spLocks noGrp="1" noChangeArrowheads="1"/>
          </p:cNvSpPr>
          <p:nvPr>
            <p:ph type="body" idx="1"/>
          </p:nvPr>
        </p:nvSpPr>
        <p:spPr>
          <a:xfrm>
            <a:off x="428596" y="1303338"/>
            <a:ext cx="8361392" cy="4983182"/>
          </a:xfrm>
        </p:spPr>
        <p:txBody>
          <a:bodyPr>
            <a:normAutofit fontScale="92500"/>
          </a:bodyPr>
          <a:lstStyle/>
          <a:p>
            <a:pPr>
              <a:lnSpc>
                <a:spcPct val="90000"/>
              </a:lnSpc>
            </a:pPr>
            <a:r>
              <a:rPr lang="en-US" sz="2800"/>
              <a:t>Refers to number of entity sets that participate in a relationship set.</a:t>
            </a:r>
          </a:p>
          <a:p>
            <a:pPr>
              <a:lnSpc>
                <a:spcPct val="90000"/>
              </a:lnSpc>
            </a:pPr>
            <a:r>
              <a:rPr lang="en-US" sz="2800"/>
              <a:t>Relationship sets that involve two entity sets are </a:t>
            </a:r>
            <a:r>
              <a:rPr lang="en-US" sz="2800" i="1">
                <a:solidFill>
                  <a:schemeClr val="tx2"/>
                </a:solidFill>
              </a:rPr>
              <a:t>binary</a:t>
            </a:r>
            <a:r>
              <a:rPr lang="en-US" sz="2800"/>
              <a:t> (or degree two).  Generally, most relationship sets in a database system are binary.</a:t>
            </a:r>
          </a:p>
          <a:p>
            <a:pPr>
              <a:lnSpc>
                <a:spcPct val="90000"/>
              </a:lnSpc>
            </a:pPr>
            <a:r>
              <a:rPr lang="en-US" sz="2800"/>
              <a:t>Relationship sets may involve more than two entity sets. </a:t>
            </a:r>
          </a:p>
          <a:p>
            <a:pPr>
              <a:lnSpc>
                <a:spcPct val="90000"/>
              </a:lnSpc>
            </a:pPr>
            <a:r>
              <a:rPr lang="en-US" sz="2800"/>
              <a:t>Relationships between more than two entity sets are rare.  Most relationships are binary. (More on this later.)</a:t>
            </a:r>
          </a:p>
          <a:p>
            <a:pPr lvl="1">
              <a:buClr>
                <a:srgbClr val="CC6600"/>
              </a:buClr>
              <a:buSzPct val="105000"/>
              <a:buFont typeface="Webdings" pitchFamily="18" charset="2"/>
              <a:buChar char="4"/>
            </a:pPr>
            <a:r>
              <a:rPr lang="en-US" sz="2400"/>
              <a:t>Example: </a:t>
            </a:r>
            <a:r>
              <a:rPr lang="en-US" sz="2400" i="1"/>
              <a:t>students</a:t>
            </a:r>
            <a:r>
              <a:rPr lang="en-US" sz="2400"/>
              <a:t> work on research </a:t>
            </a:r>
            <a:r>
              <a:rPr lang="en-US" sz="2400" i="1"/>
              <a:t>projects</a:t>
            </a:r>
            <a:r>
              <a:rPr lang="en-US" sz="2400"/>
              <a:t> under the guidance of an </a:t>
            </a:r>
            <a:r>
              <a:rPr lang="en-US" sz="2400" i="1"/>
              <a:t>instructor</a:t>
            </a:r>
            <a:r>
              <a:rPr lang="en-US" sz="2400"/>
              <a:t>. </a:t>
            </a:r>
          </a:p>
          <a:p>
            <a:pPr lvl="1">
              <a:buClr>
                <a:srgbClr val="CC6600"/>
              </a:buClr>
              <a:buSzPct val="105000"/>
              <a:buFont typeface="Webdings" pitchFamily="18" charset="2"/>
              <a:buChar char="4"/>
            </a:pPr>
            <a:r>
              <a:rPr lang="en-US" sz="2400"/>
              <a:t>relationship </a:t>
            </a:r>
            <a:r>
              <a:rPr lang="en-US" sz="2400" i="1"/>
              <a:t>proj_guide</a:t>
            </a:r>
            <a:r>
              <a:rPr lang="en-US" sz="2400"/>
              <a:t> is a ternary relationship between </a:t>
            </a:r>
            <a:r>
              <a:rPr lang="en-US" sz="2400" i="1"/>
              <a:t>instructor, student, </a:t>
            </a:r>
            <a:r>
              <a:rPr lang="en-US" sz="2400"/>
              <a:t>and </a:t>
            </a:r>
            <a:r>
              <a:rPr lang="en-US" sz="2400" i="1"/>
              <a:t>project</a:t>
            </a:r>
            <a:endParaRPr lang="en-US" sz="2400"/>
          </a:p>
          <a:p>
            <a:pPr lvl="1">
              <a:lnSpc>
                <a:spcPct val="90000"/>
              </a:lnSpc>
            </a:pPr>
            <a:endParaRPr lang="en-US" sz="2400"/>
          </a:p>
        </p:txBody>
      </p:sp>
      <p:sp>
        <p:nvSpPr>
          <p:cNvPr id="4" name="Date Placeholder 3"/>
          <p:cNvSpPr>
            <a:spLocks noGrp="1"/>
          </p:cNvSpPr>
          <p:nvPr>
            <p:ph type="dt" sz="half" idx="10"/>
          </p:nvPr>
        </p:nvSpPr>
        <p:spPr/>
        <p:txBody>
          <a:bodyPr/>
          <a:lstStyle/>
          <a:p>
            <a:fld id="{2178799D-1386-4BD1-800D-ABAA625CBEAA}"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Mapping Cardinalities</a:t>
            </a:r>
          </a:p>
        </p:txBody>
      </p:sp>
      <p:sp>
        <p:nvSpPr>
          <p:cNvPr id="12291" name="Rectangle 3"/>
          <p:cNvSpPr>
            <a:spLocks noGrp="1" noChangeArrowheads="1"/>
          </p:cNvSpPr>
          <p:nvPr>
            <p:ph type="body" idx="1"/>
          </p:nvPr>
        </p:nvSpPr>
        <p:spPr>
          <a:xfrm>
            <a:off x="833438" y="1428736"/>
            <a:ext cx="7505700" cy="4714908"/>
          </a:xfrm>
        </p:spPr>
        <p:txBody>
          <a:bodyPr>
            <a:normAutofit/>
          </a:bodyPr>
          <a:lstStyle/>
          <a:p>
            <a:pPr>
              <a:lnSpc>
                <a:spcPct val="90000"/>
              </a:lnSpc>
            </a:pPr>
            <a:r>
              <a:rPr lang="en-US" sz="2800"/>
              <a:t>Express the number of entities to which another entity can be associated via a relationship set.</a:t>
            </a:r>
          </a:p>
          <a:p>
            <a:pPr>
              <a:lnSpc>
                <a:spcPct val="90000"/>
              </a:lnSpc>
            </a:pPr>
            <a:r>
              <a:rPr lang="en-US" sz="2800"/>
              <a:t>Most useful in describing binary relationship sets.</a:t>
            </a:r>
          </a:p>
          <a:p>
            <a:pPr>
              <a:lnSpc>
                <a:spcPct val="90000"/>
              </a:lnSpc>
            </a:pPr>
            <a:r>
              <a:rPr lang="en-US" sz="2800"/>
              <a:t>For a binary relationship set the mapping cardinality must be one of the following types:</a:t>
            </a:r>
          </a:p>
          <a:p>
            <a:pPr lvl="1">
              <a:lnSpc>
                <a:spcPct val="90000"/>
              </a:lnSpc>
            </a:pPr>
            <a:r>
              <a:rPr lang="en-US" sz="2400"/>
              <a:t>One to one</a:t>
            </a:r>
          </a:p>
          <a:p>
            <a:pPr lvl="1">
              <a:lnSpc>
                <a:spcPct val="90000"/>
              </a:lnSpc>
            </a:pPr>
            <a:r>
              <a:rPr lang="en-US" sz="2400"/>
              <a:t>One to many</a:t>
            </a:r>
          </a:p>
          <a:p>
            <a:pPr lvl="1">
              <a:lnSpc>
                <a:spcPct val="90000"/>
              </a:lnSpc>
            </a:pPr>
            <a:r>
              <a:rPr lang="en-US" sz="2400"/>
              <a:t>Many to one</a:t>
            </a:r>
          </a:p>
          <a:p>
            <a:pPr lvl="1">
              <a:lnSpc>
                <a:spcPct val="90000"/>
              </a:lnSpc>
            </a:pPr>
            <a:r>
              <a:rPr lang="en-US" sz="2400"/>
              <a:t>Many to many </a:t>
            </a:r>
          </a:p>
        </p:txBody>
      </p:sp>
      <p:sp>
        <p:nvSpPr>
          <p:cNvPr id="4" name="Date Placeholder 3"/>
          <p:cNvSpPr>
            <a:spLocks noGrp="1"/>
          </p:cNvSpPr>
          <p:nvPr>
            <p:ph type="dt" sz="half" idx="10"/>
          </p:nvPr>
        </p:nvSpPr>
        <p:spPr/>
        <p:txBody>
          <a:bodyPr/>
          <a:lstStyle/>
          <a:p>
            <a:fld id="{38848E6A-D4D6-483F-ACC4-B40A5A0B0582}"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12</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Mapping Cardinalities</a:t>
            </a:r>
            <a:r>
              <a:rPr lang="id-ID"/>
              <a:t> (Cont.)</a:t>
            </a:r>
            <a:endParaRPr lang="en-US"/>
          </a:p>
        </p:txBody>
      </p:sp>
      <p:pic>
        <p:nvPicPr>
          <p:cNvPr id="13315" name="Picture 3"/>
          <p:cNvPicPr>
            <a:picLocks noChangeAspect="1" noChangeArrowheads="1"/>
          </p:cNvPicPr>
          <p:nvPr/>
        </p:nvPicPr>
        <p:blipFill>
          <a:blip r:embed="rId3" cstate="print"/>
          <a:srcRect l="1100" t="10025" r="1834" b="10269"/>
          <a:stretch>
            <a:fillRect/>
          </a:stretch>
        </p:blipFill>
        <p:spPr bwMode="auto">
          <a:xfrm>
            <a:off x="2730500" y="1436706"/>
            <a:ext cx="3444875" cy="2120900"/>
          </a:xfrm>
          <a:prstGeom prst="rect">
            <a:avLst/>
          </a:prstGeom>
          <a:noFill/>
          <a:ln w="76200" cmpd="tri">
            <a:solidFill>
              <a:schemeClr val="tx2"/>
            </a:solidFill>
            <a:miter lim="800000"/>
            <a:headEnd/>
            <a:tailEnd/>
          </a:ln>
        </p:spPr>
      </p:pic>
      <p:sp>
        <p:nvSpPr>
          <p:cNvPr id="13316" name="Text Box 4"/>
          <p:cNvSpPr txBox="1">
            <a:spLocks noChangeArrowheads="1"/>
          </p:cNvSpPr>
          <p:nvPr/>
        </p:nvSpPr>
        <p:spPr bwMode="auto">
          <a:xfrm>
            <a:off x="1003300" y="2174893"/>
            <a:ext cx="1416050" cy="366713"/>
          </a:xfrm>
          <a:prstGeom prst="rect">
            <a:avLst/>
          </a:prstGeom>
          <a:noFill/>
          <a:ln w="9525">
            <a:noFill/>
            <a:miter lim="800000"/>
            <a:headEnd/>
            <a:tailEnd/>
          </a:ln>
        </p:spPr>
        <p:txBody>
          <a:bodyPr>
            <a:spAutoFit/>
          </a:bodyPr>
          <a:lstStyle/>
          <a:p>
            <a:pPr algn="ctr">
              <a:spcBef>
                <a:spcPct val="50000"/>
              </a:spcBef>
            </a:pPr>
            <a:r>
              <a:rPr lang="en-US" sz="1800">
                <a:latin typeface="Helvetica" pitchFamily="34" charset="0"/>
              </a:rPr>
              <a:t>One to one</a:t>
            </a:r>
          </a:p>
        </p:txBody>
      </p:sp>
      <p:sp>
        <p:nvSpPr>
          <p:cNvPr id="13317" name="Text Box 5"/>
          <p:cNvSpPr txBox="1">
            <a:spLocks noChangeArrowheads="1"/>
          </p:cNvSpPr>
          <p:nvPr/>
        </p:nvSpPr>
        <p:spPr bwMode="auto">
          <a:xfrm>
            <a:off x="6537325" y="2174893"/>
            <a:ext cx="1487488" cy="366713"/>
          </a:xfrm>
          <a:prstGeom prst="rect">
            <a:avLst/>
          </a:prstGeom>
          <a:noFill/>
          <a:ln w="9525">
            <a:noFill/>
            <a:miter lim="800000"/>
            <a:headEnd/>
            <a:tailEnd/>
          </a:ln>
        </p:spPr>
        <p:txBody>
          <a:bodyPr wrap="none">
            <a:spAutoFit/>
          </a:bodyPr>
          <a:lstStyle/>
          <a:p>
            <a:pPr algn="ctr">
              <a:spcBef>
                <a:spcPct val="50000"/>
              </a:spcBef>
            </a:pPr>
            <a:r>
              <a:rPr lang="en-US" sz="1800">
                <a:latin typeface="Helvetica" pitchFamily="34" charset="0"/>
              </a:rPr>
              <a:t>One to many</a:t>
            </a:r>
          </a:p>
        </p:txBody>
      </p:sp>
      <p:pic>
        <p:nvPicPr>
          <p:cNvPr id="13318" name="Picture 6"/>
          <p:cNvPicPr>
            <a:picLocks noChangeAspect="1" noChangeArrowheads="1"/>
          </p:cNvPicPr>
          <p:nvPr/>
        </p:nvPicPr>
        <p:blipFill>
          <a:blip r:embed="rId4" cstate="print"/>
          <a:srcRect l="2501" t="10112" r="1250" b="8778"/>
          <a:stretch>
            <a:fillRect/>
          </a:stretch>
        </p:blipFill>
        <p:spPr bwMode="auto">
          <a:xfrm>
            <a:off x="2732088" y="3894156"/>
            <a:ext cx="3446462" cy="2178050"/>
          </a:xfrm>
          <a:prstGeom prst="rect">
            <a:avLst/>
          </a:prstGeom>
          <a:noFill/>
          <a:ln w="76200" cmpd="tri">
            <a:solidFill>
              <a:schemeClr val="tx2"/>
            </a:solidFill>
            <a:miter lim="800000"/>
            <a:headEnd/>
            <a:tailEnd/>
          </a:ln>
        </p:spPr>
      </p:pic>
      <p:sp>
        <p:nvSpPr>
          <p:cNvPr id="13319" name="Text Box 7"/>
          <p:cNvSpPr txBox="1">
            <a:spLocks noChangeArrowheads="1"/>
          </p:cNvSpPr>
          <p:nvPr/>
        </p:nvSpPr>
        <p:spPr bwMode="auto">
          <a:xfrm>
            <a:off x="950913" y="4722831"/>
            <a:ext cx="1436687" cy="366712"/>
          </a:xfrm>
          <a:prstGeom prst="rect">
            <a:avLst/>
          </a:prstGeom>
          <a:noFill/>
          <a:ln w="9525">
            <a:noFill/>
            <a:miter lim="800000"/>
            <a:headEnd/>
            <a:tailEnd/>
          </a:ln>
        </p:spPr>
        <p:txBody>
          <a:bodyPr wrap="none">
            <a:spAutoFit/>
          </a:bodyPr>
          <a:lstStyle/>
          <a:p>
            <a:pPr algn="ctr">
              <a:spcBef>
                <a:spcPct val="50000"/>
              </a:spcBef>
            </a:pPr>
            <a:r>
              <a:rPr lang="en-US" sz="1800">
                <a:latin typeface="Helvetica" pitchFamily="34" charset="0"/>
              </a:rPr>
              <a:t>Many to one</a:t>
            </a:r>
          </a:p>
        </p:txBody>
      </p:sp>
      <p:sp>
        <p:nvSpPr>
          <p:cNvPr id="13320" name="Text Box 8"/>
          <p:cNvSpPr txBox="1">
            <a:spLocks noChangeArrowheads="1"/>
          </p:cNvSpPr>
          <p:nvPr/>
        </p:nvSpPr>
        <p:spPr bwMode="auto">
          <a:xfrm>
            <a:off x="6553200" y="4708543"/>
            <a:ext cx="1609725" cy="366713"/>
          </a:xfrm>
          <a:prstGeom prst="rect">
            <a:avLst/>
          </a:prstGeom>
          <a:noFill/>
          <a:ln w="9525">
            <a:noFill/>
            <a:miter lim="800000"/>
            <a:headEnd/>
            <a:tailEnd/>
          </a:ln>
        </p:spPr>
        <p:txBody>
          <a:bodyPr wrap="none">
            <a:spAutoFit/>
          </a:bodyPr>
          <a:lstStyle/>
          <a:p>
            <a:pPr algn="ctr">
              <a:spcBef>
                <a:spcPct val="50000"/>
              </a:spcBef>
            </a:pPr>
            <a:r>
              <a:rPr lang="en-US" sz="1800">
                <a:latin typeface="Helvetica" pitchFamily="34" charset="0"/>
              </a:rPr>
              <a:t>Many to many</a:t>
            </a:r>
          </a:p>
        </p:txBody>
      </p:sp>
      <p:sp>
        <p:nvSpPr>
          <p:cNvPr id="9" name="Date Placeholder 8"/>
          <p:cNvSpPr>
            <a:spLocks noGrp="1"/>
          </p:cNvSpPr>
          <p:nvPr>
            <p:ph type="dt" sz="half" idx="10"/>
          </p:nvPr>
        </p:nvSpPr>
        <p:spPr/>
        <p:txBody>
          <a:bodyPr/>
          <a:lstStyle/>
          <a:p>
            <a:fld id="{7C5A4D5D-603E-4960-9773-37E74CBC3567}" type="datetime1">
              <a:rPr lang="en-US" smtClean="0"/>
              <a:pPr/>
              <a:t>2/20/20</a:t>
            </a:fld>
            <a:endParaRPr lang="en-US" dirty="0"/>
          </a:p>
        </p:txBody>
      </p:sp>
      <p:sp>
        <p:nvSpPr>
          <p:cNvPr id="10" name="Slide Number Placeholder 9"/>
          <p:cNvSpPr>
            <a:spLocks noGrp="1"/>
          </p:cNvSpPr>
          <p:nvPr>
            <p:ph type="sldNum" sz="quarter" idx="12"/>
          </p:nvPr>
        </p:nvSpPr>
        <p:spPr/>
        <p:txBody>
          <a:bodyPr/>
          <a:lstStyle/>
          <a:p>
            <a:fld id="{D2B6A008-1658-481F-B325-0100205FD83E}" type="slidenum">
              <a:rPr lang="en-US" smtClean="0"/>
              <a:pPr/>
              <a:t>13</a:t>
            </a:fld>
            <a:endParaRPr lang="en-US" dirty="0"/>
          </a:p>
        </p:txBody>
      </p:sp>
      <p:sp>
        <p:nvSpPr>
          <p:cNvPr id="11" name="Footer Placeholder 10"/>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000100"/>
          </a:xfrm>
        </p:spPr>
        <p:txBody>
          <a:bodyPr/>
          <a:lstStyle/>
          <a:p>
            <a:r>
              <a:rPr lang="en-US" sz="3000"/>
              <a:t>Mapping Cardinalities affect ER Design</a:t>
            </a:r>
          </a:p>
        </p:txBody>
      </p:sp>
      <p:pic>
        <p:nvPicPr>
          <p:cNvPr id="14339" name="Picture 3"/>
          <p:cNvPicPr>
            <a:picLocks noChangeAspect="1" noChangeArrowheads="1"/>
          </p:cNvPicPr>
          <p:nvPr/>
        </p:nvPicPr>
        <p:blipFill>
          <a:blip r:embed="rId2" cstate="print"/>
          <a:srcRect l="1593" t="11800" r="3009" b="12743"/>
          <a:stretch>
            <a:fillRect/>
          </a:stretch>
        </p:blipFill>
        <p:spPr bwMode="auto">
          <a:xfrm>
            <a:off x="1155700" y="2300307"/>
            <a:ext cx="6950075" cy="3914775"/>
          </a:xfrm>
          <a:prstGeom prst="rect">
            <a:avLst/>
          </a:prstGeom>
          <a:noFill/>
          <a:ln w="76200" cmpd="tri">
            <a:solidFill>
              <a:schemeClr val="tx2"/>
            </a:solidFill>
            <a:miter lim="800000"/>
            <a:headEnd/>
            <a:tailEnd/>
          </a:ln>
        </p:spPr>
      </p:pic>
      <p:sp>
        <p:nvSpPr>
          <p:cNvPr id="14340" name="Rectangle 4"/>
          <p:cNvSpPr>
            <a:spLocks noChangeArrowheads="1"/>
          </p:cNvSpPr>
          <p:nvPr/>
        </p:nvSpPr>
        <p:spPr bwMode="auto">
          <a:xfrm>
            <a:off x="739775" y="839807"/>
            <a:ext cx="8001000" cy="129857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pPr>
            <a:r>
              <a:rPr kumimoji="1" lang="en-US" sz="2000">
                <a:latin typeface="Helvetica" pitchFamily="34" charset="0"/>
              </a:rPr>
              <a:t>Can make </a:t>
            </a:r>
            <a:r>
              <a:rPr kumimoji="1" lang="en-US" sz="2000" i="1">
                <a:latin typeface="Helvetica" pitchFamily="34" charset="0"/>
              </a:rPr>
              <a:t>access-date </a:t>
            </a:r>
            <a:r>
              <a:rPr kumimoji="1" lang="en-US" sz="2000">
                <a:latin typeface="Helvetica" pitchFamily="34" charset="0"/>
              </a:rPr>
              <a:t>an attribute of account, instead of a relationship attribute, if each account can have only one customer </a:t>
            </a:r>
          </a:p>
          <a:p>
            <a:pPr marL="742950" lvl="1" indent="-285750">
              <a:spcBef>
                <a:spcPct val="35000"/>
              </a:spcBef>
              <a:buClr>
                <a:schemeClr val="tx2"/>
              </a:buClr>
              <a:buSzPct val="90000"/>
              <a:buFont typeface="Monotype Sorts" pitchFamily="2" charset="2"/>
              <a:buChar char="n"/>
            </a:pPr>
            <a:r>
              <a:rPr kumimoji="1" lang="en-US" sz="2000">
                <a:latin typeface="Helvetica" pitchFamily="34" charset="0"/>
              </a:rPr>
              <a:t>I.e., the relationship from account to customer is many to one, or equivalently, customer to account is one to many</a:t>
            </a:r>
            <a:endParaRPr kumimoji="1" lang="en-US" sz="2000" i="1">
              <a:latin typeface="Helvetica" pitchFamily="34" charset="0"/>
            </a:endParaRPr>
          </a:p>
        </p:txBody>
      </p:sp>
      <p:sp>
        <p:nvSpPr>
          <p:cNvPr id="5" name="Date Placeholder 4"/>
          <p:cNvSpPr>
            <a:spLocks noGrp="1"/>
          </p:cNvSpPr>
          <p:nvPr>
            <p:ph type="dt" sz="half" idx="10"/>
          </p:nvPr>
        </p:nvSpPr>
        <p:spPr/>
        <p:txBody>
          <a:bodyPr/>
          <a:lstStyle/>
          <a:p>
            <a:fld id="{51A3DBB5-05C1-4C78-BD41-A627B709C8BC}"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9900" y="0"/>
            <a:ext cx="8267700" cy="609600"/>
          </a:xfrm>
        </p:spPr>
        <p:txBody>
          <a:bodyPr>
            <a:normAutofit fontScale="90000"/>
          </a:bodyPr>
          <a:lstStyle/>
          <a:p>
            <a:r>
              <a:rPr lang="en-US"/>
              <a:t>E-R Diagrams</a:t>
            </a:r>
          </a:p>
        </p:txBody>
      </p:sp>
      <p:pic>
        <p:nvPicPr>
          <p:cNvPr id="15363" name="Picture 3"/>
          <p:cNvPicPr>
            <a:picLocks noChangeAspect="1" noChangeArrowheads="1"/>
          </p:cNvPicPr>
          <p:nvPr/>
        </p:nvPicPr>
        <p:blipFill>
          <a:blip r:embed="rId2" cstate="print"/>
          <a:srcRect l="1064" t="30733" r="1064" b="30733"/>
          <a:stretch>
            <a:fillRect/>
          </a:stretch>
        </p:blipFill>
        <p:spPr bwMode="auto">
          <a:xfrm>
            <a:off x="839788" y="658813"/>
            <a:ext cx="7956550" cy="2349500"/>
          </a:xfrm>
          <a:prstGeom prst="rect">
            <a:avLst/>
          </a:prstGeom>
          <a:noFill/>
          <a:ln w="76200" cmpd="tri">
            <a:solidFill>
              <a:schemeClr val="tx2"/>
            </a:solidFill>
            <a:miter lim="800000"/>
            <a:headEnd/>
            <a:tailEnd/>
          </a:ln>
        </p:spPr>
      </p:pic>
      <p:sp>
        <p:nvSpPr>
          <p:cNvPr id="15364" name="Rectangle 4"/>
          <p:cNvSpPr>
            <a:spLocks noChangeArrowheads="1"/>
          </p:cNvSpPr>
          <p:nvPr/>
        </p:nvSpPr>
        <p:spPr bwMode="auto">
          <a:xfrm>
            <a:off x="377825" y="3222625"/>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pPr>
            <a:r>
              <a:rPr kumimoji="1" lang="en-US" sz="2000" b="1">
                <a:latin typeface="Helvetica" pitchFamily="34" charset="0"/>
              </a:rPr>
              <a:t>Rectangles</a:t>
            </a:r>
            <a:r>
              <a:rPr kumimoji="1" lang="en-US" sz="2000">
                <a:latin typeface="Helvetica" pitchFamily="34" charset="0"/>
              </a:rPr>
              <a:t> represent entity sets.</a:t>
            </a:r>
          </a:p>
          <a:p>
            <a:pPr marL="342900" indent="-342900">
              <a:spcBef>
                <a:spcPct val="35000"/>
              </a:spcBef>
              <a:buClr>
                <a:schemeClr val="tx2"/>
              </a:buClr>
              <a:buSzPct val="90000"/>
              <a:buFont typeface="Monotype Sorts" pitchFamily="2" charset="2"/>
              <a:buChar char="n"/>
            </a:pPr>
            <a:r>
              <a:rPr kumimoji="1" lang="en-US" sz="2000" b="1">
                <a:latin typeface="Helvetica" pitchFamily="34" charset="0"/>
              </a:rPr>
              <a:t>Diamonds</a:t>
            </a:r>
            <a:r>
              <a:rPr kumimoji="1" lang="en-US" sz="2000">
                <a:latin typeface="Helvetica" pitchFamily="34" charset="0"/>
              </a:rPr>
              <a:t> represent relationship sets.</a:t>
            </a:r>
          </a:p>
          <a:p>
            <a:pPr marL="342900" indent="-342900">
              <a:spcBef>
                <a:spcPct val="35000"/>
              </a:spcBef>
              <a:buClr>
                <a:schemeClr val="tx2"/>
              </a:buClr>
              <a:buSzPct val="90000"/>
              <a:buFont typeface="Monotype Sorts" pitchFamily="2" charset="2"/>
              <a:buChar char="n"/>
            </a:pPr>
            <a:r>
              <a:rPr kumimoji="1" lang="en-US" sz="2000" b="1">
                <a:latin typeface="Helvetica" pitchFamily="34" charset="0"/>
              </a:rPr>
              <a:t>Lines</a:t>
            </a:r>
            <a:r>
              <a:rPr kumimoji="1" lang="en-US" sz="2000">
                <a:latin typeface="Helvetica" pitchFamily="34" charset="0"/>
              </a:rPr>
              <a:t> link attributes to entity sets and entity sets to relationship sets.</a:t>
            </a:r>
          </a:p>
          <a:p>
            <a:pPr marL="342900" indent="-342900">
              <a:spcBef>
                <a:spcPct val="35000"/>
              </a:spcBef>
              <a:buClr>
                <a:schemeClr val="tx2"/>
              </a:buClr>
              <a:buSzPct val="90000"/>
              <a:buFont typeface="Monotype Sorts" pitchFamily="2" charset="2"/>
              <a:buChar char="n"/>
            </a:pPr>
            <a:r>
              <a:rPr kumimoji="1" lang="en-US" sz="2000" b="1">
                <a:latin typeface="Helvetica" pitchFamily="34" charset="0"/>
              </a:rPr>
              <a:t>Ellipses</a:t>
            </a:r>
            <a:r>
              <a:rPr kumimoji="1" lang="en-US" sz="2000">
                <a:latin typeface="Helvetica" pitchFamily="34" charset="0"/>
              </a:rPr>
              <a:t> represent attributes</a:t>
            </a:r>
          </a:p>
          <a:p>
            <a:pPr marL="742950" lvl="1" indent="-285750">
              <a:spcBef>
                <a:spcPct val="35000"/>
              </a:spcBef>
              <a:buClr>
                <a:schemeClr val="tx2"/>
              </a:buClr>
              <a:buSzPct val="90000"/>
              <a:buFont typeface="Monotype Sorts" pitchFamily="2" charset="2"/>
              <a:buChar char="n"/>
            </a:pPr>
            <a:r>
              <a:rPr kumimoji="1" lang="en-US" sz="2000" b="1">
                <a:latin typeface="Helvetica" pitchFamily="34" charset="0"/>
              </a:rPr>
              <a:t>Double ellipses</a:t>
            </a:r>
            <a:r>
              <a:rPr kumimoji="1" lang="en-US" sz="2000">
                <a:latin typeface="Helvetica" pitchFamily="34" charset="0"/>
              </a:rPr>
              <a:t> represent multivalued attributes.</a:t>
            </a:r>
          </a:p>
          <a:p>
            <a:pPr marL="742950" lvl="1" indent="-285750">
              <a:spcBef>
                <a:spcPct val="35000"/>
              </a:spcBef>
              <a:buClr>
                <a:schemeClr val="tx2"/>
              </a:buClr>
              <a:buSzPct val="90000"/>
              <a:buFont typeface="Monotype Sorts" pitchFamily="2" charset="2"/>
              <a:buChar char="n"/>
            </a:pPr>
            <a:r>
              <a:rPr kumimoji="1" lang="en-US" sz="2000" b="1">
                <a:latin typeface="Helvetica" pitchFamily="34" charset="0"/>
              </a:rPr>
              <a:t>Dashed ellipses</a:t>
            </a:r>
            <a:r>
              <a:rPr kumimoji="1" lang="en-US" sz="2000">
                <a:latin typeface="Helvetica" pitchFamily="34" charset="0"/>
              </a:rPr>
              <a:t> denote derived attributes.</a:t>
            </a:r>
          </a:p>
          <a:p>
            <a:pPr marL="342900" indent="-342900">
              <a:spcBef>
                <a:spcPct val="35000"/>
              </a:spcBef>
              <a:buClr>
                <a:schemeClr val="tx2"/>
              </a:buClr>
              <a:buSzPct val="90000"/>
              <a:buFont typeface="Monotype Sorts" pitchFamily="2" charset="2"/>
              <a:buChar char="n"/>
            </a:pPr>
            <a:r>
              <a:rPr kumimoji="1" lang="en-US" sz="2000" b="1">
                <a:latin typeface="Helvetica" pitchFamily="34" charset="0"/>
              </a:rPr>
              <a:t>Underline</a:t>
            </a:r>
            <a:r>
              <a:rPr kumimoji="1" lang="en-US" sz="2000">
                <a:latin typeface="Helvetica" pitchFamily="34" charset="0"/>
              </a:rPr>
              <a:t> indicates primary key attributes (will study later)</a:t>
            </a:r>
          </a:p>
        </p:txBody>
      </p:sp>
      <p:sp>
        <p:nvSpPr>
          <p:cNvPr id="5" name="Date Placeholder 4"/>
          <p:cNvSpPr>
            <a:spLocks noGrp="1"/>
          </p:cNvSpPr>
          <p:nvPr>
            <p:ph type="dt" sz="half" idx="10"/>
          </p:nvPr>
        </p:nvSpPr>
        <p:spPr/>
        <p:txBody>
          <a:bodyPr/>
          <a:lstStyle/>
          <a:p>
            <a:fld id="{335C5D0A-A7ED-4DDE-A654-BDCB7E567271}"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5025" y="0"/>
            <a:ext cx="8077200" cy="1092200"/>
          </a:xfrm>
        </p:spPr>
        <p:txBody>
          <a:bodyPr/>
          <a:lstStyle/>
          <a:p>
            <a:r>
              <a:rPr lang="en-US" sz="2800"/>
              <a:t>E-R Diagram With Composite, Multivalued, and Derived Attributes</a:t>
            </a:r>
          </a:p>
        </p:txBody>
      </p:sp>
      <p:pic>
        <p:nvPicPr>
          <p:cNvPr id="16387" name="Picture 3"/>
          <p:cNvPicPr>
            <a:picLocks noChangeAspect="1" noChangeArrowheads="1"/>
          </p:cNvPicPr>
          <p:nvPr/>
        </p:nvPicPr>
        <p:blipFill>
          <a:blip r:embed="rId2" cstate="print"/>
          <a:srcRect l="948" t="14647" r="1704" b="16919"/>
          <a:stretch>
            <a:fillRect/>
          </a:stretch>
        </p:blipFill>
        <p:spPr bwMode="auto">
          <a:xfrm>
            <a:off x="579438" y="1627188"/>
            <a:ext cx="8051800" cy="4244975"/>
          </a:xfrm>
          <a:prstGeom prst="rect">
            <a:avLst/>
          </a:prstGeom>
          <a:noFill/>
          <a:ln w="76200" cmpd="tri">
            <a:solidFill>
              <a:schemeClr val="tx2"/>
            </a:solidFill>
            <a:miter lim="800000"/>
            <a:headEnd/>
            <a:tailEnd/>
          </a:ln>
        </p:spPr>
      </p:pic>
      <p:sp>
        <p:nvSpPr>
          <p:cNvPr id="4" name="Date Placeholder 3"/>
          <p:cNvSpPr>
            <a:spLocks noGrp="1"/>
          </p:cNvSpPr>
          <p:nvPr>
            <p:ph type="dt" sz="half" idx="10"/>
          </p:nvPr>
        </p:nvSpPr>
        <p:spPr/>
        <p:txBody>
          <a:bodyPr/>
          <a:lstStyle/>
          <a:p>
            <a:fld id="{F72FB9AD-514E-4A5F-BBD5-78807417FBB0}"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16</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Relationship Sets with Attributes</a:t>
            </a:r>
          </a:p>
        </p:txBody>
      </p:sp>
      <p:pic>
        <p:nvPicPr>
          <p:cNvPr id="17411" name="Picture 3"/>
          <p:cNvPicPr>
            <a:picLocks noChangeAspect="1" noChangeArrowheads="1"/>
          </p:cNvPicPr>
          <p:nvPr/>
        </p:nvPicPr>
        <p:blipFill>
          <a:blip r:embed="rId2" cstate="print"/>
          <a:srcRect l="1100" t="28851" r="1651" b="28606"/>
          <a:stretch>
            <a:fillRect/>
          </a:stretch>
        </p:blipFill>
        <p:spPr bwMode="auto">
          <a:xfrm>
            <a:off x="527050" y="1801813"/>
            <a:ext cx="8323263" cy="2730500"/>
          </a:xfrm>
          <a:prstGeom prst="rect">
            <a:avLst/>
          </a:prstGeom>
          <a:noFill/>
          <a:ln w="76200" cmpd="tri">
            <a:solidFill>
              <a:schemeClr val="tx2"/>
            </a:solidFill>
            <a:miter lim="800000"/>
            <a:headEnd/>
            <a:tailEnd/>
          </a:ln>
        </p:spPr>
      </p:pic>
      <p:sp>
        <p:nvSpPr>
          <p:cNvPr id="4" name="Date Placeholder 3"/>
          <p:cNvSpPr>
            <a:spLocks noGrp="1"/>
          </p:cNvSpPr>
          <p:nvPr>
            <p:ph type="dt" sz="half" idx="10"/>
          </p:nvPr>
        </p:nvSpPr>
        <p:spPr/>
        <p:txBody>
          <a:bodyPr/>
          <a:lstStyle/>
          <a:p>
            <a:fld id="{A2C66B0E-5967-4CC3-97EE-465D6903091B}"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17</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1414"/>
            <a:ext cx="8229600" cy="1143000"/>
          </a:xfrm>
        </p:spPr>
        <p:txBody>
          <a:bodyPr/>
          <a:lstStyle/>
          <a:p>
            <a:r>
              <a:rPr lang="en-US"/>
              <a:t>Roles</a:t>
            </a:r>
          </a:p>
        </p:txBody>
      </p:sp>
      <p:sp>
        <p:nvSpPr>
          <p:cNvPr id="18435" name="Rectangle 3"/>
          <p:cNvSpPr>
            <a:spLocks noGrp="1" noChangeArrowheads="1"/>
          </p:cNvSpPr>
          <p:nvPr>
            <p:ph type="body" idx="1"/>
          </p:nvPr>
        </p:nvSpPr>
        <p:spPr>
          <a:xfrm>
            <a:off x="971550" y="944563"/>
            <a:ext cx="7689850" cy="2382837"/>
          </a:xfrm>
        </p:spPr>
        <p:txBody>
          <a:bodyPr/>
          <a:lstStyle/>
          <a:p>
            <a:r>
              <a:rPr lang="en-US" sz="2400"/>
              <a:t>Entity sets of a relationship need not be distinct</a:t>
            </a:r>
            <a:endParaRPr lang="en-US" sz="2000"/>
          </a:p>
          <a:p>
            <a:pPr lvl="1"/>
            <a:r>
              <a:rPr lang="en-US" sz="1800"/>
              <a:t>The labels “manager” and “worker” are called </a:t>
            </a:r>
            <a:r>
              <a:rPr lang="en-US" sz="1800">
                <a:solidFill>
                  <a:schemeClr val="tx2"/>
                </a:solidFill>
              </a:rPr>
              <a:t>roles</a:t>
            </a:r>
            <a:r>
              <a:rPr lang="en-US" sz="1800"/>
              <a:t>; they specify how employee entities interact via the works-for relationship set.</a:t>
            </a:r>
          </a:p>
          <a:p>
            <a:pPr lvl="1"/>
            <a:r>
              <a:rPr lang="en-US" sz="1800"/>
              <a:t>Roles are indicated in E-R diagrams by labeling the lines that connect diamonds to rectangles.</a:t>
            </a:r>
          </a:p>
          <a:p>
            <a:pPr lvl="1"/>
            <a:r>
              <a:rPr lang="en-US" sz="1800"/>
              <a:t>Role labels are optional, and are used to clarify semantics of the relationship</a:t>
            </a:r>
          </a:p>
        </p:txBody>
      </p:sp>
      <p:pic>
        <p:nvPicPr>
          <p:cNvPr id="18436" name="Picture 4"/>
          <p:cNvPicPr>
            <a:picLocks noChangeAspect="1" noChangeArrowheads="1"/>
          </p:cNvPicPr>
          <p:nvPr/>
        </p:nvPicPr>
        <p:blipFill>
          <a:blip r:embed="rId2" cstate="print"/>
          <a:srcRect l="1768" t="22791" r="2357" b="23051"/>
          <a:stretch>
            <a:fillRect/>
          </a:stretch>
        </p:blipFill>
        <p:spPr bwMode="auto">
          <a:xfrm>
            <a:off x="1358900" y="3221038"/>
            <a:ext cx="6738938" cy="2854325"/>
          </a:xfrm>
          <a:prstGeom prst="rect">
            <a:avLst/>
          </a:prstGeom>
          <a:noFill/>
          <a:ln w="76200" cmpd="tri">
            <a:solidFill>
              <a:schemeClr val="tx2"/>
            </a:solidFill>
            <a:miter lim="800000"/>
            <a:headEnd/>
            <a:tailEnd/>
          </a:ln>
        </p:spPr>
      </p:pic>
      <p:sp>
        <p:nvSpPr>
          <p:cNvPr id="5" name="Date Placeholder 4"/>
          <p:cNvSpPr>
            <a:spLocks noGrp="1"/>
          </p:cNvSpPr>
          <p:nvPr>
            <p:ph type="dt" sz="half" idx="10"/>
          </p:nvPr>
        </p:nvSpPr>
        <p:spPr/>
        <p:txBody>
          <a:bodyPr/>
          <a:lstStyle/>
          <a:p>
            <a:fld id="{33B465FE-2901-423A-B135-E2849AB989C8}"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1414"/>
            <a:ext cx="8229600" cy="785818"/>
          </a:xfrm>
        </p:spPr>
        <p:txBody>
          <a:bodyPr/>
          <a:lstStyle/>
          <a:p>
            <a:r>
              <a:rPr lang="en-US"/>
              <a:t>Cardinality Constraints</a:t>
            </a:r>
          </a:p>
        </p:txBody>
      </p:sp>
      <p:sp>
        <p:nvSpPr>
          <p:cNvPr id="19459" name="Rectangle 3"/>
          <p:cNvSpPr>
            <a:spLocks noGrp="1" noChangeArrowheads="1"/>
          </p:cNvSpPr>
          <p:nvPr>
            <p:ph type="body" idx="1"/>
          </p:nvPr>
        </p:nvSpPr>
        <p:spPr>
          <a:xfrm>
            <a:off x="582612" y="712788"/>
            <a:ext cx="8132792" cy="1501766"/>
          </a:xfrm>
        </p:spPr>
        <p:txBody>
          <a:bodyPr/>
          <a:lstStyle/>
          <a:p>
            <a:r>
              <a:rPr lang="en-US" sz="2000"/>
              <a:t>We express cardinality constraints by drawing either a directed line (</a:t>
            </a:r>
            <a:r>
              <a:rPr lang="en-US" sz="2000">
                <a:sym typeface="Symbol" pitchFamily="18" charset="2"/>
              </a:rPr>
              <a:t>), signifying “one,” or an undirected line (—), signifying “many,” between the relationship set and the entity set.</a:t>
            </a:r>
          </a:p>
          <a:p>
            <a:r>
              <a:rPr lang="en-US" sz="2000"/>
              <a:t>One-to-one relationship:</a:t>
            </a:r>
          </a:p>
        </p:txBody>
      </p:sp>
      <p:pic>
        <p:nvPicPr>
          <p:cNvPr id="19460" name="Picture 4"/>
          <p:cNvPicPr>
            <a:picLocks noChangeAspect="1" noChangeArrowheads="1"/>
          </p:cNvPicPr>
          <p:nvPr/>
        </p:nvPicPr>
        <p:blipFill>
          <a:blip r:embed="rId3" cstate="print"/>
          <a:srcRect l="16525" t="63831" r="16737" b="5560"/>
          <a:stretch>
            <a:fillRect/>
          </a:stretch>
        </p:blipFill>
        <p:spPr bwMode="auto">
          <a:xfrm>
            <a:off x="1916113" y="2217742"/>
            <a:ext cx="5391150" cy="1854200"/>
          </a:xfrm>
          <a:prstGeom prst="rect">
            <a:avLst/>
          </a:prstGeom>
          <a:noFill/>
          <a:ln w="76200" cmpd="tri">
            <a:solidFill>
              <a:schemeClr val="tx2"/>
            </a:solidFill>
            <a:miter lim="800000"/>
            <a:headEnd/>
            <a:tailEnd/>
          </a:ln>
        </p:spPr>
      </p:pic>
      <p:sp>
        <p:nvSpPr>
          <p:cNvPr id="19461" name="Rectangle 5"/>
          <p:cNvSpPr>
            <a:spLocks noChangeArrowheads="1"/>
          </p:cNvSpPr>
          <p:nvPr/>
        </p:nvSpPr>
        <p:spPr bwMode="auto">
          <a:xfrm>
            <a:off x="723900" y="4143379"/>
            <a:ext cx="7848600" cy="376233"/>
          </a:xfrm>
          <a:prstGeom prst="rect">
            <a:avLst/>
          </a:prstGeom>
          <a:noFill/>
          <a:ln w="9525">
            <a:noFill/>
            <a:miter lim="800000"/>
            <a:headEnd/>
            <a:tailEnd/>
          </a:ln>
        </p:spPr>
        <p:txBody>
          <a:bodyPr/>
          <a:lstStyle/>
          <a:p>
            <a:pPr marL="342900" indent="-342900">
              <a:spcBef>
                <a:spcPct val="20000"/>
              </a:spcBef>
              <a:buFontTx/>
              <a:buChar char="•"/>
            </a:pPr>
            <a:r>
              <a:rPr lang="en-US" sz="2000">
                <a:latin typeface="Tahoma" pitchFamily="34" charset="0"/>
              </a:rPr>
              <a:t>One-to-many relationship:</a:t>
            </a:r>
          </a:p>
        </p:txBody>
      </p:sp>
      <p:pic>
        <p:nvPicPr>
          <p:cNvPr id="19462" name="Picture 6"/>
          <p:cNvPicPr>
            <a:picLocks noChangeAspect="1" noChangeArrowheads="1"/>
          </p:cNvPicPr>
          <p:nvPr/>
        </p:nvPicPr>
        <p:blipFill>
          <a:blip r:embed="rId3" cstate="print"/>
          <a:srcRect l="16525" t="847" r="16737" b="72424"/>
          <a:stretch>
            <a:fillRect/>
          </a:stretch>
        </p:blipFill>
        <p:spPr bwMode="auto">
          <a:xfrm>
            <a:off x="1895475" y="4554538"/>
            <a:ext cx="5416550" cy="1627187"/>
          </a:xfrm>
          <a:prstGeom prst="rect">
            <a:avLst/>
          </a:prstGeom>
          <a:noFill/>
          <a:ln w="76200" cmpd="tri">
            <a:solidFill>
              <a:schemeClr val="tx2"/>
            </a:solidFill>
            <a:miter lim="800000"/>
            <a:headEnd/>
            <a:tailEnd/>
          </a:ln>
        </p:spPr>
      </p:pic>
      <p:sp>
        <p:nvSpPr>
          <p:cNvPr id="7" name="Date Placeholder 6"/>
          <p:cNvSpPr>
            <a:spLocks noGrp="1"/>
          </p:cNvSpPr>
          <p:nvPr>
            <p:ph type="dt" sz="half" idx="10"/>
          </p:nvPr>
        </p:nvSpPr>
        <p:spPr/>
        <p:txBody>
          <a:bodyPr/>
          <a:lstStyle/>
          <a:p>
            <a:fld id="{33DBD897-2F44-40FE-989A-B157D3A45988}" type="datetime1">
              <a:rPr lang="en-US" smtClean="0"/>
              <a:pPr/>
              <a:t>2/20/20</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lvl="0"/>
            <a:r>
              <a:rPr lang="en-AU"/>
              <a:t>Define the fundamental terminology used in the ER data model</a:t>
            </a:r>
            <a:endParaRPr lang="en-US"/>
          </a:p>
          <a:p>
            <a:pPr lvl="0"/>
            <a:r>
              <a:rPr lang="en-AU"/>
              <a:t>Describe the basic principles of the ER data model</a:t>
            </a:r>
            <a:endParaRPr lang="en-US"/>
          </a:p>
          <a:p>
            <a:pPr lvl="0"/>
            <a:r>
              <a:rPr lang="en-AU"/>
              <a:t>Apply the basic modeling concepts and notation of the ER data model</a:t>
            </a:r>
            <a:endParaRPr lang="en-US"/>
          </a:p>
          <a:p>
            <a:pPr lvl="0"/>
            <a:r>
              <a:rPr lang="en-AU"/>
              <a:t>Apply the advance modeling concepts and notation of the ER data model</a:t>
            </a:r>
            <a:endParaRPr lang="en-US"/>
          </a:p>
          <a:p>
            <a:pPr lvl="0"/>
            <a:endParaRPr lang="en-US" dirty="0"/>
          </a:p>
        </p:txBody>
      </p:sp>
      <p:sp>
        <p:nvSpPr>
          <p:cNvPr id="4" name="Date Placeholder 3"/>
          <p:cNvSpPr>
            <a:spLocks noGrp="1"/>
          </p:cNvSpPr>
          <p:nvPr>
            <p:ph type="dt" sz="half" idx="10"/>
          </p:nvPr>
        </p:nvSpPr>
        <p:spPr/>
        <p:txBody>
          <a:bodyPr/>
          <a:lstStyle/>
          <a:p>
            <a:fld id="{BD306747-0209-49EF-A46A-8B35822DC677}" type="datetime1">
              <a:rPr lang="en-US" smtClean="0"/>
              <a:pPr/>
              <a:t>2/20/20</a:t>
            </a:fld>
            <a:endParaRPr lang="en-US" dirty="0"/>
          </a:p>
        </p:txBody>
      </p:sp>
      <p:sp>
        <p:nvSpPr>
          <p:cNvPr id="5" name="Footer Placeholder 4"/>
          <p:cNvSpPr>
            <a:spLocks noGrp="1"/>
          </p:cNvSpPr>
          <p:nvPr>
            <p:ph type="ftr" sz="quarter" idx="11"/>
          </p:nvPr>
        </p:nvSpPr>
        <p:spPr/>
        <p:txBody>
          <a:bodyPr/>
          <a:lstStyle/>
          <a:p>
            <a:r>
              <a:rPr lang="en-US"/>
              <a:t>ER Modeling</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12763" y="495300"/>
            <a:ext cx="8113712" cy="457200"/>
          </a:xfrm>
        </p:spPr>
        <p:txBody>
          <a:bodyPr>
            <a:normAutofit fontScale="90000"/>
          </a:bodyPr>
          <a:lstStyle/>
          <a:p>
            <a:r>
              <a:rPr lang="en-US"/>
              <a:t>Cardinality Constraints (Cont.)</a:t>
            </a:r>
          </a:p>
        </p:txBody>
      </p:sp>
      <p:pic>
        <p:nvPicPr>
          <p:cNvPr id="20483" name="Picture 3"/>
          <p:cNvPicPr>
            <a:picLocks noChangeAspect="1" noChangeArrowheads="1"/>
          </p:cNvPicPr>
          <p:nvPr/>
        </p:nvPicPr>
        <p:blipFill>
          <a:blip r:embed="rId3" cstate="print"/>
          <a:srcRect l="16525" t="31747" r="16737" b="39993"/>
          <a:stretch>
            <a:fillRect/>
          </a:stretch>
        </p:blipFill>
        <p:spPr bwMode="auto">
          <a:xfrm>
            <a:off x="1709738" y="1741488"/>
            <a:ext cx="5897562" cy="1873250"/>
          </a:xfrm>
          <a:prstGeom prst="rect">
            <a:avLst/>
          </a:prstGeom>
          <a:noFill/>
          <a:ln w="76200" cmpd="tri">
            <a:solidFill>
              <a:schemeClr val="tx2"/>
            </a:solidFill>
            <a:miter lim="800000"/>
            <a:headEnd/>
            <a:tailEnd/>
          </a:ln>
        </p:spPr>
      </p:pic>
      <p:sp>
        <p:nvSpPr>
          <p:cNvPr id="20484" name="Rectangle 4"/>
          <p:cNvSpPr>
            <a:spLocks noGrp="1" noChangeArrowheads="1"/>
          </p:cNvSpPr>
          <p:nvPr>
            <p:ph type="body" idx="1"/>
          </p:nvPr>
        </p:nvSpPr>
        <p:spPr>
          <a:xfrm>
            <a:off x="655638" y="1249363"/>
            <a:ext cx="7848600" cy="422275"/>
          </a:xfrm>
          <a:noFill/>
        </p:spPr>
        <p:txBody>
          <a:bodyPr/>
          <a:lstStyle/>
          <a:p>
            <a:pPr>
              <a:lnSpc>
                <a:spcPct val="90000"/>
              </a:lnSpc>
            </a:pPr>
            <a:r>
              <a:rPr lang="en-US" sz="2400"/>
              <a:t>Many-to-one relationship:</a:t>
            </a:r>
          </a:p>
        </p:txBody>
      </p:sp>
      <p:sp>
        <p:nvSpPr>
          <p:cNvPr id="20485" name="Rectangle 5"/>
          <p:cNvSpPr>
            <a:spLocks noChangeArrowheads="1"/>
          </p:cNvSpPr>
          <p:nvPr/>
        </p:nvSpPr>
        <p:spPr bwMode="auto">
          <a:xfrm>
            <a:off x="655638" y="3811588"/>
            <a:ext cx="7848600" cy="422275"/>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a:latin typeface="Tahoma" pitchFamily="34" charset="0"/>
              </a:rPr>
              <a:t>Many-to-many relationship:</a:t>
            </a:r>
          </a:p>
        </p:txBody>
      </p:sp>
      <p:pic>
        <p:nvPicPr>
          <p:cNvPr id="20486" name="Picture 6"/>
          <p:cNvPicPr>
            <a:picLocks noChangeAspect="1" noChangeArrowheads="1"/>
          </p:cNvPicPr>
          <p:nvPr/>
        </p:nvPicPr>
        <p:blipFill>
          <a:blip r:embed="rId4" cstate="print"/>
          <a:srcRect l="1064" t="30733" r="1064" b="30733"/>
          <a:stretch>
            <a:fillRect/>
          </a:stretch>
        </p:blipFill>
        <p:spPr bwMode="auto">
          <a:xfrm>
            <a:off x="1687513" y="4276725"/>
            <a:ext cx="5895975" cy="1741488"/>
          </a:xfrm>
          <a:prstGeom prst="rect">
            <a:avLst/>
          </a:prstGeom>
          <a:noFill/>
          <a:ln w="76200" cmpd="tri">
            <a:solidFill>
              <a:schemeClr val="tx2"/>
            </a:solidFill>
            <a:miter lim="800000"/>
            <a:headEnd/>
            <a:tailEnd/>
          </a:ln>
        </p:spPr>
      </p:pic>
      <p:sp>
        <p:nvSpPr>
          <p:cNvPr id="7" name="Date Placeholder 6"/>
          <p:cNvSpPr>
            <a:spLocks noGrp="1"/>
          </p:cNvSpPr>
          <p:nvPr>
            <p:ph type="dt" sz="half" idx="10"/>
          </p:nvPr>
        </p:nvSpPr>
        <p:spPr/>
        <p:txBody>
          <a:bodyPr/>
          <a:lstStyle/>
          <a:p>
            <a:fld id="{BD118B00-EDEA-4F04-8E98-DE995092ABC0}" type="datetime1">
              <a:rPr lang="en-US" smtClean="0"/>
              <a:pPr/>
              <a:t>2/20/20</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20</a:t>
            </a:fld>
            <a:endParaRPr lang="en-US" dirty="0"/>
          </a:p>
        </p:txBody>
      </p:sp>
      <p:sp>
        <p:nvSpPr>
          <p:cNvPr id="9" name="Footer Placeholder 8"/>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30300" y="298450"/>
            <a:ext cx="7594600" cy="571500"/>
          </a:xfrm>
        </p:spPr>
        <p:txBody>
          <a:bodyPr>
            <a:normAutofit fontScale="90000"/>
          </a:bodyPr>
          <a:lstStyle/>
          <a:p>
            <a:r>
              <a:rPr lang="en-US" sz="3200"/>
              <a:t>Participation of an Entity Set in a Relationship Set</a:t>
            </a:r>
          </a:p>
        </p:txBody>
      </p:sp>
      <p:pic>
        <p:nvPicPr>
          <p:cNvPr id="21507" name="Picture 3"/>
          <p:cNvPicPr>
            <a:picLocks noChangeAspect="1" noChangeArrowheads="1"/>
          </p:cNvPicPr>
          <p:nvPr/>
        </p:nvPicPr>
        <p:blipFill>
          <a:blip r:embed="rId3" cstate="print"/>
          <a:srcRect l="1141" t="32826" r="978" b="34566"/>
          <a:stretch>
            <a:fillRect/>
          </a:stretch>
        </p:blipFill>
        <p:spPr bwMode="auto">
          <a:xfrm>
            <a:off x="419100" y="3670300"/>
            <a:ext cx="8437563" cy="2108200"/>
          </a:xfrm>
          <a:prstGeom prst="rect">
            <a:avLst/>
          </a:prstGeom>
          <a:noFill/>
          <a:ln w="76200" cmpd="tri">
            <a:solidFill>
              <a:schemeClr val="tx2"/>
            </a:solidFill>
            <a:miter lim="800000"/>
            <a:headEnd/>
            <a:tailEnd/>
          </a:ln>
        </p:spPr>
      </p:pic>
      <p:sp>
        <p:nvSpPr>
          <p:cNvPr id="21508" name="Rectangle 4"/>
          <p:cNvSpPr>
            <a:spLocks noChangeArrowheads="1"/>
          </p:cNvSpPr>
          <p:nvPr/>
        </p:nvSpPr>
        <p:spPr bwMode="auto">
          <a:xfrm>
            <a:off x="884238" y="1001713"/>
            <a:ext cx="7777162" cy="244951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pPr>
            <a:r>
              <a:rPr kumimoji="1" lang="en-US" sz="1800">
                <a:solidFill>
                  <a:schemeClr val="tx2"/>
                </a:solidFill>
                <a:latin typeface="Helvetica" pitchFamily="34" charset="0"/>
              </a:rPr>
              <a:t>Total</a:t>
            </a:r>
            <a:r>
              <a:rPr kumimoji="1" lang="en-US" sz="1800">
                <a:latin typeface="Helvetica" pitchFamily="34" charset="0"/>
              </a:rPr>
              <a:t> </a:t>
            </a:r>
            <a:r>
              <a:rPr kumimoji="1" lang="en-US" sz="1800">
                <a:solidFill>
                  <a:schemeClr val="tx2"/>
                </a:solidFill>
                <a:latin typeface="Helvetica" pitchFamily="34" charset="0"/>
              </a:rPr>
              <a:t>participation</a:t>
            </a:r>
            <a:r>
              <a:rPr kumimoji="1" lang="en-US" sz="1800">
                <a:latin typeface="Helvetica" pitchFamily="34" charset="0"/>
              </a:rPr>
              <a:t> (indicated by double line):  every entity in the entity set participates in at least one relationship in the relationship set</a:t>
            </a:r>
          </a:p>
          <a:p>
            <a:pPr marL="742950" lvl="1" indent="-285750">
              <a:spcBef>
                <a:spcPct val="35000"/>
              </a:spcBef>
              <a:buClr>
                <a:schemeClr val="tx2"/>
              </a:buClr>
              <a:buSzPct val="90000"/>
              <a:buFont typeface="Monotype Sorts" pitchFamily="2" charset="2"/>
              <a:buChar char="n"/>
            </a:pPr>
            <a:r>
              <a:rPr kumimoji="1" lang="en-US" sz="1800">
                <a:latin typeface="Helvetica" pitchFamily="34" charset="0"/>
              </a:rPr>
              <a:t>E.g. participation of </a:t>
            </a:r>
            <a:r>
              <a:rPr kumimoji="1" lang="en-US" sz="1800" i="1">
                <a:latin typeface="Helvetica" pitchFamily="34" charset="0"/>
              </a:rPr>
              <a:t>loan</a:t>
            </a:r>
            <a:r>
              <a:rPr kumimoji="1" lang="en-US" sz="1800">
                <a:latin typeface="Helvetica" pitchFamily="34" charset="0"/>
              </a:rPr>
              <a:t> in </a:t>
            </a:r>
            <a:r>
              <a:rPr kumimoji="1" lang="en-US" sz="1800" i="1">
                <a:latin typeface="Helvetica" pitchFamily="34" charset="0"/>
              </a:rPr>
              <a:t>borrower</a:t>
            </a:r>
            <a:r>
              <a:rPr kumimoji="1" lang="en-US" sz="1800">
                <a:latin typeface="Helvetica" pitchFamily="34" charset="0"/>
              </a:rPr>
              <a:t> is total</a:t>
            </a:r>
          </a:p>
          <a:p>
            <a:pPr marL="1085850" lvl="2" indent="-228600">
              <a:spcBef>
                <a:spcPct val="35000"/>
              </a:spcBef>
              <a:buClr>
                <a:schemeClr val="tx2"/>
              </a:buClr>
              <a:buSzPct val="90000"/>
              <a:buFont typeface="Monotype Sorts" pitchFamily="2" charset="2"/>
              <a:buChar char="n"/>
            </a:pPr>
            <a:r>
              <a:rPr kumimoji="1" lang="en-US" sz="1800">
                <a:latin typeface="Helvetica" pitchFamily="34" charset="0"/>
              </a:rPr>
              <a:t> every loan must have a customer associated to it via borrower</a:t>
            </a:r>
          </a:p>
          <a:p>
            <a:pPr marL="342900" indent="-342900">
              <a:spcBef>
                <a:spcPct val="35000"/>
              </a:spcBef>
              <a:buClr>
                <a:schemeClr val="tx2"/>
              </a:buClr>
              <a:buSzPct val="90000"/>
              <a:buFont typeface="Monotype Sorts" pitchFamily="2" charset="2"/>
              <a:buChar char="n"/>
            </a:pPr>
            <a:r>
              <a:rPr kumimoji="1" lang="en-US" sz="1800">
                <a:solidFill>
                  <a:schemeClr val="tx2"/>
                </a:solidFill>
                <a:latin typeface="Helvetica" pitchFamily="34" charset="0"/>
              </a:rPr>
              <a:t>Partial participation</a:t>
            </a:r>
            <a:r>
              <a:rPr kumimoji="1" lang="en-US" sz="1800">
                <a:latin typeface="Helvetica" pitchFamily="34" charset="0"/>
              </a:rPr>
              <a:t>:  some entities may not participate in any relationship in the relationship set</a:t>
            </a:r>
          </a:p>
          <a:p>
            <a:pPr marL="742950" lvl="1" indent="-285750">
              <a:spcBef>
                <a:spcPct val="35000"/>
              </a:spcBef>
              <a:buClr>
                <a:schemeClr val="tx2"/>
              </a:buClr>
              <a:buSzPct val="90000"/>
              <a:buFont typeface="Monotype Sorts" pitchFamily="2" charset="2"/>
              <a:buChar char="n"/>
            </a:pPr>
            <a:r>
              <a:rPr kumimoji="1" lang="en-US" sz="1800">
                <a:latin typeface="Helvetica" pitchFamily="34" charset="0"/>
              </a:rPr>
              <a:t>E.g. participation of </a:t>
            </a:r>
            <a:r>
              <a:rPr kumimoji="1" lang="en-US" sz="1800" i="1">
                <a:latin typeface="Helvetica" pitchFamily="34" charset="0"/>
              </a:rPr>
              <a:t>customer</a:t>
            </a:r>
            <a:r>
              <a:rPr kumimoji="1" lang="en-US" sz="1800">
                <a:latin typeface="Helvetica" pitchFamily="34" charset="0"/>
              </a:rPr>
              <a:t> in </a:t>
            </a:r>
            <a:r>
              <a:rPr kumimoji="1" lang="en-US" sz="1800" i="1">
                <a:latin typeface="Helvetica" pitchFamily="34" charset="0"/>
              </a:rPr>
              <a:t>borrower</a:t>
            </a:r>
            <a:r>
              <a:rPr kumimoji="1" lang="en-US" sz="1800">
                <a:latin typeface="Helvetica" pitchFamily="34" charset="0"/>
              </a:rPr>
              <a:t> is partial</a:t>
            </a:r>
          </a:p>
        </p:txBody>
      </p:sp>
      <p:sp>
        <p:nvSpPr>
          <p:cNvPr id="5" name="Date Placeholder 4"/>
          <p:cNvSpPr>
            <a:spLocks noGrp="1"/>
          </p:cNvSpPr>
          <p:nvPr>
            <p:ph type="dt" sz="half" idx="10"/>
          </p:nvPr>
        </p:nvSpPr>
        <p:spPr/>
        <p:txBody>
          <a:bodyPr/>
          <a:lstStyle/>
          <a:p>
            <a:fld id="{5FCCECFB-AD33-49F4-A779-990BCCDBF974}"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23900" y="269888"/>
            <a:ext cx="8077200" cy="1012825"/>
          </a:xfrm>
        </p:spPr>
        <p:txBody>
          <a:bodyPr>
            <a:normAutofit fontScale="90000"/>
          </a:bodyPr>
          <a:lstStyle/>
          <a:p>
            <a:r>
              <a:rPr lang="en-US"/>
              <a:t>Alternative Notation for Cardinality Limits</a:t>
            </a:r>
          </a:p>
        </p:txBody>
      </p:sp>
      <p:pic>
        <p:nvPicPr>
          <p:cNvPr id="22531" name="Picture 3"/>
          <p:cNvPicPr>
            <a:picLocks noChangeAspect="1" noChangeArrowheads="1"/>
          </p:cNvPicPr>
          <p:nvPr/>
        </p:nvPicPr>
        <p:blipFill>
          <a:blip r:embed="rId2" cstate="print"/>
          <a:srcRect l="1701" t="30498" r="1323" b="29489"/>
          <a:stretch>
            <a:fillRect/>
          </a:stretch>
        </p:blipFill>
        <p:spPr bwMode="auto">
          <a:xfrm>
            <a:off x="508000" y="2749563"/>
            <a:ext cx="8197850" cy="2536825"/>
          </a:xfrm>
          <a:prstGeom prst="rect">
            <a:avLst/>
          </a:prstGeom>
          <a:noFill/>
          <a:ln w="76200" cmpd="tri">
            <a:solidFill>
              <a:schemeClr val="tx2"/>
            </a:solidFill>
            <a:miter lim="800000"/>
            <a:headEnd/>
            <a:tailEnd/>
          </a:ln>
        </p:spPr>
      </p:pic>
      <p:sp>
        <p:nvSpPr>
          <p:cNvPr id="22532" name="Rectangle 4"/>
          <p:cNvSpPr>
            <a:spLocks noChangeArrowheads="1"/>
          </p:cNvSpPr>
          <p:nvPr/>
        </p:nvSpPr>
        <p:spPr bwMode="auto">
          <a:xfrm>
            <a:off x="933450" y="1557351"/>
            <a:ext cx="7689850" cy="1912937"/>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pPr>
            <a:r>
              <a:rPr kumimoji="1" lang="en-US" sz="2400">
                <a:latin typeface="Helvetica" pitchFamily="34" charset="0"/>
              </a:rPr>
              <a:t>Cardinality limits can also express participation constraints</a:t>
            </a:r>
          </a:p>
        </p:txBody>
      </p:sp>
      <p:sp>
        <p:nvSpPr>
          <p:cNvPr id="5" name="Date Placeholder 4"/>
          <p:cNvSpPr>
            <a:spLocks noGrp="1"/>
          </p:cNvSpPr>
          <p:nvPr>
            <p:ph type="dt" sz="half" idx="10"/>
          </p:nvPr>
        </p:nvSpPr>
        <p:spPr/>
        <p:txBody>
          <a:bodyPr/>
          <a:lstStyle/>
          <a:p>
            <a:fld id="{A96D813B-1960-40FE-A484-CCC105849B02}"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Keys</a:t>
            </a:r>
          </a:p>
        </p:txBody>
      </p:sp>
      <p:sp>
        <p:nvSpPr>
          <p:cNvPr id="23555" name="Rectangle 3"/>
          <p:cNvSpPr>
            <a:spLocks noGrp="1" noChangeArrowheads="1"/>
          </p:cNvSpPr>
          <p:nvPr>
            <p:ph type="body" idx="1"/>
          </p:nvPr>
        </p:nvSpPr>
        <p:spPr>
          <a:xfrm>
            <a:off x="1003300" y="1320820"/>
            <a:ext cx="7334250" cy="4965700"/>
          </a:xfrm>
        </p:spPr>
        <p:txBody>
          <a:bodyPr/>
          <a:lstStyle/>
          <a:p>
            <a:pPr>
              <a:lnSpc>
                <a:spcPct val="90000"/>
              </a:lnSpc>
            </a:pPr>
            <a:r>
              <a:rPr lang="en-US" sz="2800"/>
              <a:t>A </a:t>
            </a:r>
            <a:r>
              <a:rPr lang="en-US" sz="2800" i="1">
                <a:solidFill>
                  <a:schemeClr val="accent2"/>
                </a:solidFill>
              </a:rPr>
              <a:t>super key</a:t>
            </a:r>
            <a:r>
              <a:rPr lang="en-US" sz="2800"/>
              <a:t> of an entity set is a set of one or more attributes whose values uniquely determine each entity.</a:t>
            </a:r>
          </a:p>
          <a:p>
            <a:pPr>
              <a:lnSpc>
                <a:spcPct val="90000"/>
              </a:lnSpc>
            </a:pPr>
            <a:r>
              <a:rPr lang="en-US" sz="2800"/>
              <a:t>A </a:t>
            </a:r>
            <a:r>
              <a:rPr lang="en-US" sz="2800" i="1">
                <a:solidFill>
                  <a:schemeClr val="accent2"/>
                </a:solidFill>
              </a:rPr>
              <a:t>candidate key</a:t>
            </a:r>
            <a:r>
              <a:rPr lang="en-US" sz="2800"/>
              <a:t> of an entity set is a minimal super key</a:t>
            </a:r>
          </a:p>
          <a:p>
            <a:pPr lvl="1">
              <a:lnSpc>
                <a:spcPct val="90000"/>
              </a:lnSpc>
            </a:pPr>
            <a:r>
              <a:rPr lang="en-US" sz="2400" i="1"/>
              <a:t>Customer-id</a:t>
            </a:r>
            <a:r>
              <a:rPr lang="en-US" sz="2400"/>
              <a:t> is candidate key of </a:t>
            </a:r>
            <a:r>
              <a:rPr lang="en-US" sz="2400" i="1"/>
              <a:t>customer</a:t>
            </a:r>
            <a:endParaRPr lang="en-US" sz="2400"/>
          </a:p>
          <a:p>
            <a:pPr lvl="1">
              <a:lnSpc>
                <a:spcPct val="90000"/>
              </a:lnSpc>
            </a:pPr>
            <a:r>
              <a:rPr lang="en-US" sz="2400" i="1"/>
              <a:t>account-number</a:t>
            </a:r>
            <a:r>
              <a:rPr lang="en-US" sz="2400"/>
              <a:t> is candidate key of </a:t>
            </a:r>
            <a:r>
              <a:rPr lang="en-US" sz="2400" i="1"/>
              <a:t>account</a:t>
            </a:r>
            <a:endParaRPr lang="en-US" sz="2400"/>
          </a:p>
          <a:p>
            <a:pPr>
              <a:lnSpc>
                <a:spcPct val="90000"/>
              </a:lnSpc>
            </a:pPr>
            <a:r>
              <a:rPr lang="en-US" sz="2800"/>
              <a:t>Although several candidate keys may exist, one of the candidate keys is selected to be the </a:t>
            </a:r>
            <a:r>
              <a:rPr lang="en-US" sz="2800" i="1">
                <a:solidFill>
                  <a:schemeClr val="accent2"/>
                </a:solidFill>
              </a:rPr>
              <a:t>primary key</a:t>
            </a:r>
            <a:r>
              <a:rPr lang="en-US" sz="2800"/>
              <a:t>.</a:t>
            </a:r>
          </a:p>
          <a:p>
            <a:pPr lvl="1">
              <a:lnSpc>
                <a:spcPct val="90000"/>
              </a:lnSpc>
            </a:pPr>
            <a:r>
              <a:rPr lang="en-US" sz="2400"/>
              <a:t>All other candidate keys are called </a:t>
            </a:r>
            <a:r>
              <a:rPr lang="en-US" sz="2400" i="1">
                <a:solidFill>
                  <a:schemeClr val="accent2"/>
                </a:solidFill>
              </a:rPr>
              <a:t>alternate keys</a:t>
            </a:r>
            <a:r>
              <a:rPr lang="en-US" sz="2400"/>
              <a:t>.</a:t>
            </a:r>
          </a:p>
        </p:txBody>
      </p:sp>
      <p:sp>
        <p:nvSpPr>
          <p:cNvPr id="4" name="Date Placeholder 3"/>
          <p:cNvSpPr>
            <a:spLocks noGrp="1"/>
          </p:cNvSpPr>
          <p:nvPr>
            <p:ph type="dt" sz="half" idx="10"/>
          </p:nvPr>
        </p:nvSpPr>
        <p:spPr/>
        <p:txBody>
          <a:bodyPr/>
          <a:lstStyle/>
          <a:p>
            <a:fld id="{B5D2F399-69CB-4F46-AE46-B5D9F40B5C9A}"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23</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Keys for Relationship Sets</a:t>
            </a:r>
          </a:p>
        </p:txBody>
      </p:sp>
      <p:sp>
        <p:nvSpPr>
          <p:cNvPr id="24579" name="Rectangle 3"/>
          <p:cNvSpPr>
            <a:spLocks noGrp="1" noChangeArrowheads="1"/>
          </p:cNvSpPr>
          <p:nvPr>
            <p:ph type="body" idx="1"/>
          </p:nvPr>
        </p:nvSpPr>
        <p:spPr>
          <a:xfrm>
            <a:off x="742950" y="1247796"/>
            <a:ext cx="7772400" cy="5110162"/>
          </a:xfrm>
        </p:spPr>
        <p:txBody>
          <a:bodyPr>
            <a:normAutofit lnSpcReduction="10000"/>
          </a:bodyPr>
          <a:lstStyle/>
          <a:p>
            <a:pPr>
              <a:lnSpc>
                <a:spcPct val="90000"/>
              </a:lnSpc>
            </a:pPr>
            <a:r>
              <a:rPr lang="en-US" sz="2800"/>
              <a:t>The combination of primary keys of the participating entity sets forms a super key of a relationship set.</a:t>
            </a:r>
          </a:p>
          <a:p>
            <a:pPr lvl="1">
              <a:lnSpc>
                <a:spcPct val="90000"/>
              </a:lnSpc>
            </a:pPr>
            <a:r>
              <a:rPr lang="en-US" sz="2400"/>
              <a:t>(</a:t>
            </a:r>
            <a:r>
              <a:rPr lang="en-US" sz="2400" i="1"/>
              <a:t>customer-id, account-number</a:t>
            </a:r>
            <a:r>
              <a:rPr lang="en-US" sz="2400"/>
              <a:t>) is the super key of </a:t>
            </a:r>
            <a:r>
              <a:rPr lang="en-US" sz="2400" i="1"/>
              <a:t>depositor</a:t>
            </a:r>
          </a:p>
          <a:p>
            <a:pPr lvl="1">
              <a:lnSpc>
                <a:spcPct val="90000"/>
              </a:lnSpc>
            </a:pPr>
            <a:r>
              <a:rPr lang="en-US" sz="2400" i="1"/>
              <a:t>NOTE:  this means a pair of entity sets can have at most one relationship in a particular relationship set.  </a:t>
            </a:r>
            <a:endParaRPr lang="en-US" sz="2400"/>
          </a:p>
          <a:p>
            <a:pPr>
              <a:lnSpc>
                <a:spcPct val="90000"/>
              </a:lnSpc>
            </a:pPr>
            <a:r>
              <a:rPr lang="en-US" sz="2800"/>
              <a:t>Must consider the mapping cardinality of the relationship set when deciding what are the candidate keys </a:t>
            </a:r>
          </a:p>
          <a:p>
            <a:pPr>
              <a:lnSpc>
                <a:spcPct val="90000"/>
              </a:lnSpc>
            </a:pPr>
            <a:r>
              <a:rPr lang="en-US" sz="2800"/>
              <a:t>Need to consider semantics of relationship set in selecting the </a:t>
            </a:r>
            <a:r>
              <a:rPr lang="en-US" sz="2800" i="1"/>
              <a:t>primary key  </a:t>
            </a:r>
            <a:r>
              <a:rPr lang="en-US" sz="2800"/>
              <a:t>in case of more than one candidate key</a:t>
            </a:r>
          </a:p>
        </p:txBody>
      </p:sp>
      <p:sp>
        <p:nvSpPr>
          <p:cNvPr id="4" name="Date Placeholder 3"/>
          <p:cNvSpPr>
            <a:spLocks noGrp="1"/>
          </p:cNvSpPr>
          <p:nvPr>
            <p:ph type="dt" sz="half" idx="10"/>
          </p:nvPr>
        </p:nvSpPr>
        <p:spPr/>
        <p:txBody>
          <a:bodyPr/>
          <a:lstStyle/>
          <a:p>
            <a:fld id="{92281518-8637-4903-9F19-6BB34D60B28E}"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24</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Case Study 1</a:t>
            </a:r>
          </a:p>
        </p:txBody>
      </p:sp>
      <p:sp>
        <p:nvSpPr>
          <p:cNvPr id="32771" name="Rectangle 3"/>
          <p:cNvSpPr>
            <a:spLocks noGrp="1" noChangeArrowheads="1"/>
          </p:cNvSpPr>
          <p:nvPr>
            <p:ph type="body" idx="1"/>
          </p:nvPr>
        </p:nvSpPr>
        <p:spPr/>
        <p:txBody>
          <a:bodyPr/>
          <a:lstStyle/>
          <a:p>
            <a:pPr>
              <a:lnSpc>
                <a:spcPct val="90000"/>
              </a:lnSpc>
              <a:buFontTx/>
              <a:buNone/>
            </a:pPr>
            <a:r>
              <a:rPr lang="en-US" sz="2800"/>
              <a:t>	Sebuah perusahaan asuransi mengelola sejumlah pelanggan yang memiliki informasi No SIM, Nama, dan Alamat. Setiap pelanggan dapat memiliki sejumlah kendaraan, dan untuk setiap kendaraan perlu disimpan informasi No Kendaraan, Model, dan Tahun. Setiap kendaraan dapat terlibat dalam sejumlah kecelakaan yang dilaporkan. Untuk setiap kecelakaan, perlu disimpan informasi No Laporan, Lokasi, dan Tanggal, serta Nilai Kerusakan untuk setiap kendaraan yang terlibat di dalam kecelakaan tersebut. </a:t>
            </a:r>
          </a:p>
        </p:txBody>
      </p:sp>
      <p:sp>
        <p:nvSpPr>
          <p:cNvPr id="4" name="Date Placeholder 3"/>
          <p:cNvSpPr>
            <a:spLocks noGrp="1"/>
          </p:cNvSpPr>
          <p:nvPr>
            <p:ph type="dt" sz="half" idx="10"/>
          </p:nvPr>
        </p:nvSpPr>
        <p:spPr/>
        <p:txBody>
          <a:bodyPr/>
          <a:lstStyle/>
          <a:p>
            <a:fld id="{077B0AB0-700F-45AB-8AE0-33E2A219130B}"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25</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extLst>
      <p:ext uri="{BB962C8B-B14F-4D97-AF65-F5344CB8AC3E}">
        <p14:creationId xmlns:p14="http://schemas.microsoft.com/office/powerpoint/2010/main" val="1394173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Case Study 1 (Cont.)</a:t>
            </a:r>
          </a:p>
        </p:txBody>
      </p:sp>
      <p:graphicFrame>
        <p:nvGraphicFramePr>
          <p:cNvPr id="108629" name="Group 85"/>
          <p:cNvGraphicFramePr>
            <a:graphicFrameLocks noGrp="1"/>
          </p:cNvGraphicFramePr>
          <p:nvPr>
            <p:ph sz="quarter" idx="1"/>
          </p:nvPr>
        </p:nvGraphicFramePr>
        <p:xfrm>
          <a:off x="685800" y="1235075"/>
          <a:ext cx="7769225" cy="914400"/>
        </p:xfrm>
        <a:graphic>
          <a:graphicData uri="http://schemas.openxmlformats.org/drawingml/2006/table">
            <a:tbl>
              <a:tblPr/>
              <a:tblGrid>
                <a:gridCol w="2589213">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89212">
                  <a:extLst>
                    <a:ext uri="{9D8B030D-6E8A-4147-A177-3AD203B41FA5}">
                      <a16:colId xmlns:a16="http://schemas.microsoft.com/office/drawing/2014/main" val="20002"/>
                    </a:ext>
                  </a:extLst>
                </a:gridCol>
              </a:tblGrid>
              <a:tr h="387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NO SIM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NAMA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ALAMAT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387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8631" name="Group 87"/>
          <p:cNvGraphicFramePr>
            <a:graphicFrameLocks noGrp="1"/>
          </p:cNvGraphicFramePr>
          <p:nvPr/>
        </p:nvGraphicFramePr>
        <p:xfrm>
          <a:off x="692150" y="2811463"/>
          <a:ext cx="7762875" cy="1219200"/>
        </p:xfrm>
        <a:graphic>
          <a:graphicData uri="http://schemas.openxmlformats.org/drawingml/2006/table">
            <a:tbl>
              <a:tblPr/>
              <a:tblGrid>
                <a:gridCol w="1939925">
                  <a:extLst>
                    <a:ext uri="{9D8B030D-6E8A-4147-A177-3AD203B41FA5}">
                      <a16:colId xmlns:a16="http://schemas.microsoft.com/office/drawing/2014/main" val="20000"/>
                    </a:ext>
                  </a:extLst>
                </a:gridCol>
                <a:gridCol w="1941513">
                  <a:extLst>
                    <a:ext uri="{9D8B030D-6E8A-4147-A177-3AD203B41FA5}">
                      <a16:colId xmlns:a16="http://schemas.microsoft.com/office/drawing/2014/main" val="20001"/>
                    </a:ext>
                  </a:extLst>
                </a:gridCol>
                <a:gridCol w="1941512">
                  <a:extLst>
                    <a:ext uri="{9D8B030D-6E8A-4147-A177-3AD203B41FA5}">
                      <a16:colId xmlns:a16="http://schemas.microsoft.com/office/drawing/2014/main" val="20002"/>
                    </a:ext>
                  </a:extLst>
                </a:gridCol>
                <a:gridCol w="1939925">
                  <a:extLst>
                    <a:ext uri="{9D8B030D-6E8A-4147-A177-3AD203B41FA5}">
                      <a16:colId xmlns:a16="http://schemas.microsoft.com/office/drawing/2014/main" val="20003"/>
                    </a:ext>
                  </a:extLst>
                </a:gridCol>
              </a:tblGrid>
              <a:tr h="542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NO KENDARAAN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TAHUN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PEMILIK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438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8734" name="Group 190"/>
          <p:cNvGraphicFramePr>
            <a:graphicFrameLocks noGrp="1"/>
          </p:cNvGraphicFramePr>
          <p:nvPr/>
        </p:nvGraphicFramePr>
        <p:xfrm>
          <a:off x="155575" y="4603750"/>
          <a:ext cx="8863013" cy="1579245"/>
        </p:xfrm>
        <a:graphic>
          <a:graphicData uri="http://schemas.openxmlformats.org/drawingml/2006/table">
            <a:tbl>
              <a:tblPr/>
              <a:tblGrid>
                <a:gridCol w="1782763">
                  <a:extLst>
                    <a:ext uri="{9D8B030D-6E8A-4147-A177-3AD203B41FA5}">
                      <a16:colId xmlns:a16="http://schemas.microsoft.com/office/drawing/2014/main" val="20000"/>
                    </a:ext>
                  </a:extLst>
                </a:gridCol>
                <a:gridCol w="1046162">
                  <a:extLst>
                    <a:ext uri="{9D8B030D-6E8A-4147-A177-3AD203B41FA5}">
                      <a16:colId xmlns:a16="http://schemas.microsoft.com/office/drawing/2014/main" val="20001"/>
                    </a:ext>
                  </a:extLst>
                </a:gridCol>
                <a:gridCol w="1312863">
                  <a:extLst>
                    <a:ext uri="{9D8B030D-6E8A-4147-A177-3AD203B41FA5}">
                      <a16:colId xmlns:a16="http://schemas.microsoft.com/office/drawing/2014/main" val="20002"/>
                    </a:ext>
                  </a:extLst>
                </a:gridCol>
                <a:gridCol w="2162175">
                  <a:extLst>
                    <a:ext uri="{9D8B030D-6E8A-4147-A177-3AD203B41FA5}">
                      <a16:colId xmlns:a16="http://schemas.microsoft.com/office/drawing/2014/main" val="20003"/>
                    </a:ext>
                  </a:extLst>
                </a:gridCol>
                <a:gridCol w="930275">
                  <a:extLst>
                    <a:ext uri="{9D8B030D-6E8A-4147-A177-3AD203B41FA5}">
                      <a16:colId xmlns:a16="http://schemas.microsoft.com/office/drawing/2014/main" val="20004"/>
                    </a:ext>
                  </a:extLst>
                </a:gridCol>
                <a:gridCol w="1628775">
                  <a:extLst>
                    <a:ext uri="{9D8B030D-6E8A-4147-A177-3AD203B41FA5}">
                      <a16:colId xmlns:a16="http://schemas.microsoft.com/office/drawing/2014/main" val="20005"/>
                    </a:ext>
                  </a:extLst>
                </a:gridCol>
              </a:tblGrid>
              <a:tr h="542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NO LAPORAN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LOKASI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TANGGAL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lumMod val="85000"/>
                      </a:schemeClr>
                    </a:solidFill>
                  </a:tcPr>
                </a:tc>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KENDARAAN TERLIBAT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NO KENDARAAN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SUPIR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KERUSAKAN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438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1" name="Text Box 166"/>
          <p:cNvSpPr txBox="1">
            <a:spLocks noChangeArrowheads="1"/>
          </p:cNvSpPr>
          <p:nvPr/>
        </p:nvSpPr>
        <p:spPr bwMode="auto">
          <a:xfrm>
            <a:off x="593725" y="762000"/>
            <a:ext cx="2541588" cy="457200"/>
          </a:xfrm>
          <a:prstGeom prst="rect">
            <a:avLst/>
          </a:prstGeom>
          <a:noFill/>
          <a:ln w="9525">
            <a:noFill/>
            <a:miter lim="800000"/>
            <a:headEnd/>
            <a:tailEnd/>
          </a:ln>
        </p:spPr>
        <p:txBody>
          <a:bodyPr wrap="none">
            <a:spAutoFit/>
          </a:bodyPr>
          <a:lstStyle/>
          <a:p>
            <a:r>
              <a:rPr lang="en-US"/>
              <a:t>Catatan Pelanggan:</a:t>
            </a:r>
          </a:p>
        </p:txBody>
      </p:sp>
      <p:sp>
        <p:nvSpPr>
          <p:cNvPr id="33852" name="Text Box 167"/>
          <p:cNvSpPr txBox="1">
            <a:spLocks noChangeArrowheads="1"/>
          </p:cNvSpPr>
          <p:nvPr/>
        </p:nvSpPr>
        <p:spPr bwMode="auto">
          <a:xfrm>
            <a:off x="611188" y="2327275"/>
            <a:ext cx="2592387" cy="457200"/>
          </a:xfrm>
          <a:prstGeom prst="rect">
            <a:avLst/>
          </a:prstGeom>
          <a:noFill/>
          <a:ln w="9525">
            <a:noFill/>
            <a:miter lim="800000"/>
            <a:headEnd/>
            <a:tailEnd/>
          </a:ln>
        </p:spPr>
        <p:txBody>
          <a:bodyPr wrap="none">
            <a:spAutoFit/>
          </a:bodyPr>
          <a:lstStyle/>
          <a:p>
            <a:r>
              <a:rPr lang="en-US"/>
              <a:t>Catatan Kendaraan:</a:t>
            </a:r>
          </a:p>
        </p:txBody>
      </p:sp>
      <p:sp>
        <p:nvSpPr>
          <p:cNvPr id="33853" name="Text Box 168"/>
          <p:cNvSpPr txBox="1">
            <a:spLocks noChangeArrowheads="1"/>
          </p:cNvSpPr>
          <p:nvPr/>
        </p:nvSpPr>
        <p:spPr bwMode="auto">
          <a:xfrm>
            <a:off x="619125" y="4151313"/>
            <a:ext cx="2692400" cy="457200"/>
          </a:xfrm>
          <a:prstGeom prst="rect">
            <a:avLst/>
          </a:prstGeom>
          <a:noFill/>
          <a:ln w="9525">
            <a:noFill/>
            <a:miter lim="800000"/>
            <a:headEnd/>
            <a:tailEnd/>
          </a:ln>
        </p:spPr>
        <p:txBody>
          <a:bodyPr wrap="none">
            <a:spAutoFit/>
          </a:bodyPr>
          <a:lstStyle/>
          <a:p>
            <a:r>
              <a:rPr lang="en-US"/>
              <a:t>Catatan Kecelakaan:</a:t>
            </a:r>
          </a:p>
        </p:txBody>
      </p:sp>
    </p:spTree>
    <p:extLst>
      <p:ext uri="{BB962C8B-B14F-4D97-AF65-F5344CB8AC3E}">
        <p14:creationId xmlns:p14="http://schemas.microsoft.com/office/powerpoint/2010/main" val="3914422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t>E-R Diagram with a Ternary Relationship</a:t>
            </a:r>
          </a:p>
        </p:txBody>
      </p:sp>
      <p:pic>
        <p:nvPicPr>
          <p:cNvPr id="25603" name="Picture 3"/>
          <p:cNvPicPr>
            <a:picLocks noChangeAspect="1" noChangeArrowheads="1"/>
          </p:cNvPicPr>
          <p:nvPr/>
        </p:nvPicPr>
        <p:blipFill>
          <a:blip r:embed="rId2" cstate="print"/>
          <a:srcRect l="1160" t="27061" r="774" b="26804"/>
          <a:stretch>
            <a:fillRect/>
          </a:stretch>
        </p:blipFill>
        <p:spPr bwMode="auto">
          <a:xfrm>
            <a:off x="533400" y="2008198"/>
            <a:ext cx="8278813" cy="2921000"/>
          </a:xfrm>
          <a:prstGeom prst="rect">
            <a:avLst/>
          </a:prstGeom>
          <a:noFill/>
          <a:ln w="76200" cmpd="tri">
            <a:solidFill>
              <a:schemeClr val="tx2"/>
            </a:solidFill>
            <a:miter lim="800000"/>
            <a:headEnd/>
            <a:tailEnd/>
          </a:ln>
        </p:spPr>
      </p:pic>
      <p:sp>
        <p:nvSpPr>
          <p:cNvPr id="4" name="Date Placeholder 3"/>
          <p:cNvSpPr>
            <a:spLocks noGrp="1"/>
          </p:cNvSpPr>
          <p:nvPr>
            <p:ph type="dt" sz="half" idx="10"/>
          </p:nvPr>
        </p:nvSpPr>
        <p:spPr/>
        <p:txBody>
          <a:bodyPr/>
          <a:lstStyle/>
          <a:p>
            <a:fld id="{42B402E8-9071-4A21-A106-07698E106E1E}"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27</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47700" y="452438"/>
            <a:ext cx="8077200" cy="609600"/>
          </a:xfrm>
        </p:spPr>
        <p:txBody>
          <a:bodyPr>
            <a:normAutofit fontScale="90000"/>
          </a:bodyPr>
          <a:lstStyle/>
          <a:p>
            <a:r>
              <a:rPr lang="en-US"/>
              <a:t>Cardinality Constraints on Ternary Relationship</a:t>
            </a:r>
          </a:p>
        </p:txBody>
      </p:sp>
      <p:sp>
        <p:nvSpPr>
          <p:cNvPr id="26627" name="Rectangle 3"/>
          <p:cNvSpPr>
            <a:spLocks noGrp="1" noChangeArrowheads="1"/>
          </p:cNvSpPr>
          <p:nvPr>
            <p:ph type="body" idx="1"/>
          </p:nvPr>
        </p:nvSpPr>
        <p:spPr>
          <a:xfrm>
            <a:off x="438150" y="1635145"/>
            <a:ext cx="8285163" cy="4579937"/>
          </a:xfrm>
        </p:spPr>
        <p:txBody>
          <a:bodyPr/>
          <a:lstStyle/>
          <a:p>
            <a:pPr>
              <a:lnSpc>
                <a:spcPct val="90000"/>
              </a:lnSpc>
            </a:pPr>
            <a:r>
              <a:rPr lang="en-US" sz="2400"/>
              <a:t>We allow at most one arrow out of a ternary (or greater degree) relationship to indicate a cardinality constraint</a:t>
            </a:r>
          </a:p>
          <a:p>
            <a:pPr>
              <a:lnSpc>
                <a:spcPct val="90000"/>
              </a:lnSpc>
            </a:pPr>
            <a:r>
              <a:rPr lang="en-US" sz="2400"/>
              <a:t>E.g. an arrow from </a:t>
            </a:r>
            <a:r>
              <a:rPr lang="en-US" sz="2400" i="1"/>
              <a:t>works-on</a:t>
            </a:r>
            <a:r>
              <a:rPr lang="en-US" sz="2400"/>
              <a:t> to</a:t>
            </a:r>
            <a:r>
              <a:rPr lang="en-US" sz="2400" i="1"/>
              <a:t> job</a:t>
            </a:r>
            <a:r>
              <a:rPr lang="en-US" sz="2400"/>
              <a:t> indicates each employee works on at most one job at any branch.</a:t>
            </a:r>
          </a:p>
          <a:p>
            <a:pPr>
              <a:lnSpc>
                <a:spcPct val="90000"/>
              </a:lnSpc>
            </a:pPr>
            <a:r>
              <a:rPr lang="en-US" sz="2400"/>
              <a:t>If there is more than one arrow, there are two ways of defining the meaning.  </a:t>
            </a:r>
          </a:p>
          <a:p>
            <a:pPr lvl="1">
              <a:lnSpc>
                <a:spcPct val="90000"/>
              </a:lnSpc>
            </a:pPr>
            <a:r>
              <a:rPr lang="en-US" sz="2000"/>
              <a:t>E.g a ternary relationship </a:t>
            </a:r>
            <a:r>
              <a:rPr lang="en-US" sz="2000" i="1"/>
              <a:t>R </a:t>
            </a:r>
            <a:r>
              <a:rPr lang="en-US" sz="2000"/>
              <a:t>between </a:t>
            </a:r>
            <a:r>
              <a:rPr lang="en-US" sz="2000" i="1"/>
              <a:t>A</a:t>
            </a:r>
            <a:r>
              <a:rPr lang="en-US" sz="2000"/>
              <a:t>,</a:t>
            </a:r>
            <a:r>
              <a:rPr lang="en-US" sz="2000" i="1"/>
              <a:t> B </a:t>
            </a:r>
            <a:r>
              <a:rPr lang="en-US" sz="2000"/>
              <a:t>and </a:t>
            </a:r>
            <a:r>
              <a:rPr lang="en-US" sz="2000" i="1"/>
              <a:t>C </a:t>
            </a:r>
            <a:r>
              <a:rPr lang="en-US" sz="2000"/>
              <a:t>with arrows to </a:t>
            </a:r>
            <a:r>
              <a:rPr lang="en-US" sz="2000" i="1"/>
              <a:t>B </a:t>
            </a:r>
            <a:r>
              <a:rPr lang="en-US" sz="2000"/>
              <a:t>and </a:t>
            </a:r>
            <a:r>
              <a:rPr lang="en-US" sz="2000" i="1"/>
              <a:t>C </a:t>
            </a:r>
            <a:r>
              <a:rPr lang="en-US" sz="2000"/>
              <a:t>could mean</a:t>
            </a:r>
          </a:p>
          <a:p>
            <a:pPr lvl="1">
              <a:lnSpc>
                <a:spcPct val="90000"/>
              </a:lnSpc>
              <a:buFontTx/>
              <a:buNone/>
            </a:pPr>
            <a:r>
              <a:rPr lang="en-US" sz="2000"/>
              <a:t>1. each </a:t>
            </a:r>
            <a:r>
              <a:rPr lang="en-US" sz="2000" i="1"/>
              <a:t>A </a:t>
            </a:r>
            <a:r>
              <a:rPr lang="en-US" sz="2000"/>
              <a:t>entity is associated with a unique entity from </a:t>
            </a:r>
            <a:r>
              <a:rPr lang="en-US" sz="2000" i="1"/>
              <a:t>B </a:t>
            </a:r>
            <a:r>
              <a:rPr lang="en-US" sz="2000"/>
              <a:t>and </a:t>
            </a:r>
            <a:r>
              <a:rPr lang="en-US" sz="2000" i="1"/>
              <a:t>C, </a:t>
            </a:r>
            <a:r>
              <a:rPr lang="en-US" sz="2000"/>
              <a:t>or </a:t>
            </a:r>
          </a:p>
          <a:p>
            <a:pPr lvl="1">
              <a:lnSpc>
                <a:spcPct val="90000"/>
              </a:lnSpc>
              <a:buFontTx/>
              <a:buNone/>
            </a:pPr>
            <a:r>
              <a:rPr lang="en-US" sz="2000"/>
              <a:t>2. each pair of entities from (</a:t>
            </a:r>
            <a:r>
              <a:rPr lang="en-US" sz="2000" i="1"/>
              <a:t>A, B</a:t>
            </a:r>
            <a:r>
              <a:rPr lang="en-US" sz="2000"/>
              <a:t>) is associated with a unique </a:t>
            </a:r>
            <a:r>
              <a:rPr lang="en-US" sz="2000" i="1"/>
              <a:t>C </a:t>
            </a:r>
            <a:r>
              <a:rPr lang="en-US" sz="2000"/>
              <a:t>entity, and each pair (</a:t>
            </a:r>
            <a:r>
              <a:rPr lang="en-US" sz="2000" i="1"/>
              <a:t>A, C</a:t>
            </a:r>
            <a:r>
              <a:rPr lang="en-US" sz="2000"/>
              <a:t>) is associated with a unique </a:t>
            </a:r>
            <a:r>
              <a:rPr lang="en-US" sz="2000" i="1"/>
              <a:t>B</a:t>
            </a:r>
          </a:p>
          <a:p>
            <a:pPr lvl="1">
              <a:lnSpc>
                <a:spcPct val="90000"/>
              </a:lnSpc>
            </a:pPr>
            <a:r>
              <a:rPr lang="en-US" sz="2000"/>
              <a:t>Each alternative has been used in different formalisms</a:t>
            </a:r>
          </a:p>
          <a:p>
            <a:pPr lvl="1">
              <a:lnSpc>
                <a:spcPct val="90000"/>
              </a:lnSpc>
            </a:pPr>
            <a:r>
              <a:rPr lang="en-US" sz="2000"/>
              <a:t>To avoid confusion we outlaw more than one arrow</a:t>
            </a:r>
          </a:p>
        </p:txBody>
      </p:sp>
      <p:sp>
        <p:nvSpPr>
          <p:cNvPr id="4" name="Date Placeholder 3"/>
          <p:cNvSpPr>
            <a:spLocks noGrp="1"/>
          </p:cNvSpPr>
          <p:nvPr>
            <p:ph type="dt" sz="half" idx="10"/>
          </p:nvPr>
        </p:nvSpPr>
        <p:spPr/>
        <p:txBody>
          <a:bodyPr/>
          <a:lstStyle/>
          <a:p>
            <a:fld id="{12970188-9EAF-403E-A7F5-0960C045BCAC}"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28</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t>Binary Vs. Non-Binary Relationships</a:t>
            </a:r>
          </a:p>
        </p:txBody>
      </p:sp>
      <p:sp>
        <p:nvSpPr>
          <p:cNvPr id="27651" name="Rectangle 3"/>
          <p:cNvSpPr>
            <a:spLocks noGrp="1" noChangeArrowheads="1"/>
          </p:cNvSpPr>
          <p:nvPr>
            <p:ph type="body" idx="1"/>
          </p:nvPr>
        </p:nvSpPr>
        <p:spPr>
          <a:xfrm>
            <a:off x="469900" y="1214421"/>
            <a:ext cx="8204200" cy="5119703"/>
          </a:xfrm>
        </p:spPr>
        <p:txBody>
          <a:bodyPr>
            <a:normAutofit lnSpcReduction="10000"/>
          </a:bodyPr>
          <a:lstStyle/>
          <a:p>
            <a:r>
              <a:rPr lang="en-US"/>
              <a:t>Some relationships that appear to be non-binary may be better represented using binary relationships</a:t>
            </a:r>
          </a:p>
          <a:p>
            <a:pPr lvl="1"/>
            <a:r>
              <a:rPr lang="en-US"/>
              <a:t>E.g.  A ternary relationship </a:t>
            </a:r>
            <a:r>
              <a:rPr lang="en-US" i="1"/>
              <a:t>parents</a:t>
            </a:r>
            <a:r>
              <a:rPr lang="en-US"/>
              <a:t>, relating a child to his/her father and mother, is best replaced by two binary relationships,  </a:t>
            </a:r>
            <a:r>
              <a:rPr lang="en-US" i="1"/>
              <a:t>father</a:t>
            </a:r>
            <a:r>
              <a:rPr lang="en-US"/>
              <a:t> and </a:t>
            </a:r>
            <a:r>
              <a:rPr lang="en-US" i="1"/>
              <a:t>mother</a:t>
            </a:r>
          </a:p>
          <a:p>
            <a:pPr lvl="2"/>
            <a:r>
              <a:rPr lang="en-US"/>
              <a:t>Using two binary relationships allows partial information (e.g. only mother being know)</a:t>
            </a:r>
          </a:p>
          <a:p>
            <a:pPr lvl="1"/>
            <a:r>
              <a:rPr lang="en-US"/>
              <a:t>But there are some relationships that are naturally non-binary</a:t>
            </a:r>
          </a:p>
          <a:p>
            <a:pPr lvl="2"/>
            <a:r>
              <a:rPr lang="en-US"/>
              <a:t>E.g. </a:t>
            </a:r>
            <a:r>
              <a:rPr lang="en-US" i="1"/>
              <a:t>works-on</a:t>
            </a:r>
          </a:p>
        </p:txBody>
      </p:sp>
      <p:sp>
        <p:nvSpPr>
          <p:cNvPr id="4" name="Date Placeholder 3"/>
          <p:cNvSpPr>
            <a:spLocks noGrp="1"/>
          </p:cNvSpPr>
          <p:nvPr>
            <p:ph type="dt" sz="half" idx="10"/>
          </p:nvPr>
        </p:nvSpPr>
        <p:spPr/>
        <p:txBody>
          <a:bodyPr/>
          <a:lstStyle/>
          <a:p>
            <a:fld id="{938D33E1-045A-4ECF-BDAC-4113E1DF3ED8}"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29</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Entity Sets</a:t>
            </a:r>
          </a:p>
        </p:txBody>
      </p:sp>
      <p:sp>
        <p:nvSpPr>
          <p:cNvPr id="3075" name="Rectangle 3"/>
          <p:cNvSpPr>
            <a:spLocks noGrp="1" noChangeArrowheads="1"/>
          </p:cNvSpPr>
          <p:nvPr>
            <p:ph type="body" idx="1"/>
          </p:nvPr>
        </p:nvSpPr>
        <p:spPr>
          <a:xfrm>
            <a:off x="685800" y="1219221"/>
            <a:ext cx="7772400" cy="5067299"/>
          </a:xfrm>
        </p:spPr>
        <p:txBody>
          <a:bodyPr>
            <a:normAutofit lnSpcReduction="10000"/>
          </a:bodyPr>
          <a:lstStyle/>
          <a:p>
            <a:pPr>
              <a:lnSpc>
                <a:spcPct val="90000"/>
              </a:lnSpc>
            </a:pPr>
            <a:r>
              <a:rPr lang="en-US" sz="2400"/>
              <a:t>A </a:t>
            </a:r>
            <a:r>
              <a:rPr lang="en-US" sz="2400" i="1"/>
              <a:t>database</a:t>
            </a:r>
            <a:r>
              <a:rPr lang="en-US" sz="2400"/>
              <a:t> can be modeled as:</a:t>
            </a:r>
          </a:p>
          <a:p>
            <a:pPr lvl="1">
              <a:lnSpc>
                <a:spcPct val="90000"/>
              </a:lnSpc>
            </a:pPr>
            <a:r>
              <a:rPr lang="en-US" sz="2000"/>
              <a:t>a collection of entities,</a:t>
            </a:r>
          </a:p>
          <a:p>
            <a:pPr lvl="1">
              <a:lnSpc>
                <a:spcPct val="90000"/>
              </a:lnSpc>
            </a:pPr>
            <a:r>
              <a:rPr lang="en-US" sz="2000"/>
              <a:t>relationship among entities.</a:t>
            </a:r>
          </a:p>
          <a:p>
            <a:pPr>
              <a:lnSpc>
                <a:spcPct val="90000"/>
              </a:lnSpc>
            </a:pPr>
            <a:r>
              <a:rPr lang="en-US" sz="2400"/>
              <a:t>An </a:t>
            </a:r>
            <a:r>
              <a:rPr lang="en-US" sz="2400" i="1">
                <a:solidFill>
                  <a:schemeClr val="tx2"/>
                </a:solidFill>
              </a:rPr>
              <a:t>entity</a:t>
            </a:r>
            <a:r>
              <a:rPr lang="en-US" sz="2400"/>
              <a:t> is an object that exists and is distinguishable from other objects.</a:t>
            </a:r>
          </a:p>
          <a:p>
            <a:pPr lvl="1">
              <a:lnSpc>
                <a:spcPct val="90000"/>
              </a:lnSpc>
            </a:pPr>
            <a:r>
              <a:rPr lang="en-US" sz="2000"/>
              <a:t>People: employee, student, patient</a:t>
            </a:r>
          </a:p>
          <a:p>
            <a:pPr lvl="1">
              <a:lnSpc>
                <a:spcPct val="90000"/>
              </a:lnSpc>
            </a:pPr>
            <a:r>
              <a:rPr lang="en-US" sz="2000"/>
              <a:t>Place: store, warehouse, state</a:t>
            </a:r>
          </a:p>
          <a:p>
            <a:pPr lvl="1">
              <a:lnSpc>
                <a:spcPct val="90000"/>
              </a:lnSpc>
            </a:pPr>
            <a:r>
              <a:rPr lang="en-US" sz="2000"/>
              <a:t>Object: machine, building, automobile</a:t>
            </a:r>
          </a:p>
          <a:p>
            <a:pPr lvl="1">
              <a:lnSpc>
                <a:spcPct val="90000"/>
              </a:lnSpc>
            </a:pPr>
            <a:r>
              <a:rPr lang="en-US" sz="2000"/>
              <a:t>Event: sale, registration, renewal</a:t>
            </a:r>
          </a:p>
          <a:p>
            <a:pPr lvl="1">
              <a:lnSpc>
                <a:spcPct val="90000"/>
              </a:lnSpc>
            </a:pPr>
            <a:r>
              <a:rPr lang="en-US" sz="2000"/>
              <a:t>Concept: account, course, work center</a:t>
            </a:r>
            <a:endParaRPr lang="en-US" sz="1800"/>
          </a:p>
          <a:p>
            <a:pPr>
              <a:lnSpc>
                <a:spcPct val="90000"/>
              </a:lnSpc>
            </a:pPr>
            <a:r>
              <a:rPr lang="en-US" sz="2400"/>
              <a:t>Entities have </a:t>
            </a:r>
            <a:r>
              <a:rPr lang="en-US" sz="2400" i="1"/>
              <a:t>attributes</a:t>
            </a:r>
          </a:p>
          <a:p>
            <a:pPr lvl="1">
              <a:lnSpc>
                <a:spcPct val="90000"/>
              </a:lnSpc>
            </a:pPr>
            <a:r>
              <a:rPr lang="en-US" sz="2000"/>
              <a:t>Example: people have </a:t>
            </a:r>
            <a:r>
              <a:rPr lang="en-US" sz="2000" i="1"/>
              <a:t>names </a:t>
            </a:r>
            <a:r>
              <a:rPr lang="en-US" sz="2000"/>
              <a:t>and </a:t>
            </a:r>
            <a:r>
              <a:rPr lang="en-US" sz="2000" i="1"/>
              <a:t>addresses	</a:t>
            </a:r>
          </a:p>
          <a:p>
            <a:pPr>
              <a:lnSpc>
                <a:spcPct val="90000"/>
              </a:lnSpc>
            </a:pPr>
            <a:r>
              <a:rPr lang="en-US" sz="2400"/>
              <a:t>An </a:t>
            </a:r>
            <a:r>
              <a:rPr lang="en-US" sz="2400" i="1">
                <a:solidFill>
                  <a:schemeClr val="tx2"/>
                </a:solidFill>
              </a:rPr>
              <a:t>entity set</a:t>
            </a:r>
            <a:r>
              <a:rPr lang="en-US" sz="2400"/>
              <a:t> is a set of entities of the same type that share the same properties.</a:t>
            </a:r>
          </a:p>
          <a:p>
            <a:pPr lvl="1">
              <a:lnSpc>
                <a:spcPct val="90000"/>
              </a:lnSpc>
            </a:pPr>
            <a:r>
              <a:rPr lang="en-US" sz="2000"/>
              <a:t>Example: set of all persons, companies, trees, holidays</a:t>
            </a:r>
          </a:p>
        </p:txBody>
      </p:sp>
      <p:sp>
        <p:nvSpPr>
          <p:cNvPr id="4" name="Date Placeholder 3"/>
          <p:cNvSpPr>
            <a:spLocks noGrp="1"/>
          </p:cNvSpPr>
          <p:nvPr>
            <p:ph type="dt" sz="half" idx="10"/>
          </p:nvPr>
        </p:nvSpPr>
        <p:spPr/>
        <p:txBody>
          <a:bodyPr/>
          <a:lstStyle/>
          <a:p>
            <a:fld id="{8B1B8426-8849-4C97-8FA9-BB2D30100BB6}"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23900" y="225424"/>
            <a:ext cx="8077200" cy="846121"/>
          </a:xfrm>
        </p:spPr>
        <p:txBody>
          <a:bodyPr>
            <a:noAutofit/>
          </a:bodyPr>
          <a:lstStyle/>
          <a:p>
            <a:r>
              <a:rPr lang="en-US" sz="3600"/>
              <a:t>Converting Non-Binary Relationships to Binary Form</a:t>
            </a:r>
          </a:p>
        </p:txBody>
      </p:sp>
      <p:sp>
        <p:nvSpPr>
          <p:cNvPr id="28675" name="Rectangle 3"/>
          <p:cNvSpPr>
            <a:spLocks noGrp="1" noChangeArrowheads="1"/>
          </p:cNvSpPr>
          <p:nvPr>
            <p:ph type="body" idx="1"/>
          </p:nvPr>
        </p:nvSpPr>
        <p:spPr>
          <a:xfrm>
            <a:off x="357158" y="1357298"/>
            <a:ext cx="8501122" cy="4857784"/>
          </a:xfrm>
        </p:spPr>
        <p:txBody>
          <a:bodyPr>
            <a:normAutofit lnSpcReduction="10000"/>
          </a:bodyPr>
          <a:lstStyle/>
          <a:p>
            <a:pPr>
              <a:lnSpc>
                <a:spcPct val="90000"/>
              </a:lnSpc>
            </a:pPr>
            <a:r>
              <a:rPr lang="en-US" sz="2800"/>
              <a:t>In general, any non-binary relationship can be represented using binary relationships by creating an artificial entity set.</a:t>
            </a:r>
          </a:p>
          <a:p>
            <a:pPr lvl="1">
              <a:lnSpc>
                <a:spcPct val="90000"/>
              </a:lnSpc>
            </a:pPr>
            <a:r>
              <a:rPr lang="en-US"/>
              <a:t>Replace </a:t>
            </a:r>
            <a:r>
              <a:rPr lang="en-US" i="1"/>
              <a:t>R </a:t>
            </a:r>
            <a:r>
              <a:rPr lang="en-US"/>
              <a:t>between entity sets A, B and C</a:t>
            </a:r>
            <a:r>
              <a:rPr lang="en-US" i="1"/>
              <a:t> </a:t>
            </a:r>
            <a:r>
              <a:rPr lang="en-US"/>
              <a:t>by an entity set </a:t>
            </a:r>
            <a:r>
              <a:rPr lang="en-US" i="1"/>
              <a:t>E</a:t>
            </a:r>
            <a:r>
              <a:rPr lang="en-US"/>
              <a:t>, and three relationship sets: </a:t>
            </a:r>
          </a:p>
          <a:p>
            <a:pPr>
              <a:lnSpc>
                <a:spcPct val="90000"/>
              </a:lnSpc>
              <a:buFontTx/>
              <a:buNone/>
            </a:pPr>
            <a:r>
              <a:rPr lang="en-US" sz="2400"/>
              <a:t>		1. </a:t>
            </a:r>
            <a:r>
              <a:rPr lang="en-US" sz="2400" i="1"/>
              <a:t>R</a:t>
            </a:r>
            <a:r>
              <a:rPr lang="en-US" sz="2400" i="1" baseline="-25000"/>
              <a:t>A</a:t>
            </a:r>
            <a:r>
              <a:rPr lang="en-US" sz="2400"/>
              <a:t>, relating </a:t>
            </a:r>
            <a:r>
              <a:rPr lang="en-US" sz="2400" i="1"/>
              <a:t>E </a:t>
            </a:r>
            <a:r>
              <a:rPr lang="en-US" sz="2400"/>
              <a:t>and </a:t>
            </a:r>
            <a:r>
              <a:rPr lang="en-US" sz="2400" i="1"/>
              <a:t>A </a:t>
            </a:r>
            <a:r>
              <a:rPr lang="en-US" sz="2400"/>
              <a:t>		  2.</a:t>
            </a:r>
            <a:r>
              <a:rPr lang="en-US" sz="2400" i="1"/>
              <a:t>R</a:t>
            </a:r>
            <a:r>
              <a:rPr lang="en-US" sz="2400" i="1" baseline="-25000"/>
              <a:t>B</a:t>
            </a:r>
            <a:r>
              <a:rPr lang="en-US" sz="2400"/>
              <a:t>, relating </a:t>
            </a:r>
            <a:r>
              <a:rPr lang="en-US" sz="2400" i="1"/>
              <a:t>E </a:t>
            </a:r>
            <a:r>
              <a:rPr lang="en-US" sz="2400"/>
              <a:t>and </a:t>
            </a:r>
            <a:r>
              <a:rPr lang="en-US" sz="2400" i="1"/>
              <a:t>B</a:t>
            </a:r>
          </a:p>
          <a:p>
            <a:pPr>
              <a:lnSpc>
                <a:spcPct val="90000"/>
              </a:lnSpc>
              <a:buFontTx/>
              <a:buNone/>
            </a:pPr>
            <a:r>
              <a:rPr lang="en-US" sz="2400"/>
              <a:t>		3. </a:t>
            </a:r>
            <a:r>
              <a:rPr lang="en-US" sz="2400" i="1"/>
              <a:t>R</a:t>
            </a:r>
            <a:r>
              <a:rPr lang="en-US" sz="2400" i="1" baseline="-25000"/>
              <a:t>C</a:t>
            </a:r>
            <a:r>
              <a:rPr lang="en-US" sz="2400"/>
              <a:t>, relating </a:t>
            </a:r>
            <a:r>
              <a:rPr lang="en-US" sz="2400" i="1"/>
              <a:t>E </a:t>
            </a:r>
            <a:r>
              <a:rPr lang="en-US" sz="2400"/>
              <a:t>and </a:t>
            </a:r>
            <a:r>
              <a:rPr lang="en-US" sz="2400" i="1"/>
              <a:t>C</a:t>
            </a:r>
          </a:p>
          <a:p>
            <a:pPr lvl="1">
              <a:lnSpc>
                <a:spcPct val="90000"/>
              </a:lnSpc>
            </a:pPr>
            <a:r>
              <a:rPr lang="en-US" sz="2400"/>
              <a:t>Create a special identifying attribute for </a:t>
            </a:r>
            <a:r>
              <a:rPr lang="en-US" sz="2400" i="1"/>
              <a:t>E</a:t>
            </a:r>
          </a:p>
          <a:p>
            <a:pPr lvl="1">
              <a:lnSpc>
                <a:spcPct val="90000"/>
              </a:lnSpc>
            </a:pPr>
            <a:r>
              <a:rPr lang="en-US" sz="2400"/>
              <a:t>Add any attributes of </a:t>
            </a:r>
            <a:r>
              <a:rPr lang="en-US" sz="2400" i="1"/>
              <a:t>R </a:t>
            </a:r>
            <a:r>
              <a:rPr lang="en-US" sz="2400"/>
              <a:t>to </a:t>
            </a:r>
            <a:r>
              <a:rPr lang="en-US" sz="2400" i="1"/>
              <a:t>E </a:t>
            </a:r>
          </a:p>
          <a:p>
            <a:pPr lvl="1">
              <a:lnSpc>
                <a:spcPct val="90000"/>
              </a:lnSpc>
            </a:pPr>
            <a:r>
              <a:rPr lang="en-US" sz="2400"/>
              <a:t>For each relationship (</a:t>
            </a:r>
            <a:r>
              <a:rPr lang="en-US" sz="2400" i="1"/>
              <a:t>a</a:t>
            </a:r>
            <a:r>
              <a:rPr lang="en-US" sz="2400" i="1" baseline="-25000"/>
              <a:t>i</a:t>
            </a:r>
            <a:r>
              <a:rPr lang="en-US" sz="2400" i="1"/>
              <a:t> , b</a:t>
            </a:r>
            <a:r>
              <a:rPr lang="en-US" sz="2400" i="1" baseline="-25000"/>
              <a:t>i</a:t>
            </a:r>
            <a:r>
              <a:rPr lang="en-US" sz="2400" i="1"/>
              <a:t> , c</a:t>
            </a:r>
            <a:r>
              <a:rPr lang="en-US" sz="2400" i="1" baseline="-25000"/>
              <a:t>i</a:t>
            </a:r>
            <a:r>
              <a:rPr lang="en-US" sz="2400"/>
              <a:t>) in </a:t>
            </a:r>
            <a:r>
              <a:rPr lang="en-US" sz="2400" i="1"/>
              <a:t>R,</a:t>
            </a:r>
            <a:r>
              <a:rPr lang="en-US" sz="2400"/>
              <a:t> create </a:t>
            </a:r>
          </a:p>
          <a:p>
            <a:pPr>
              <a:lnSpc>
                <a:spcPct val="90000"/>
              </a:lnSpc>
              <a:buFontTx/>
              <a:buNone/>
            </a:pPr>
            <a:r>
              <a:rPr lang="en-US" sz="2400"/>
              <a:t>	      1. a new entity </a:t>
            </a:r>
            <a:r>
              <a:rPr lang="en-US" sz="2400" i="1"/>
              <a:t>e</a:t>
            </a:r>
            <a:r>
              <a:rPr lang="en-US" sz="2400" i="1" baseline="-25000"/>
              <a:t>i</a:t>
            </a:r>
            <a:r>
              <a:rPr lang="en-US" sz="2400" i="1"/>
              <a:t> </a:t>
            </a:r>
            <a:r>
              <a:rPr lang="en-US" sz="2400"/>
              <a:t>in the entity set </a:t>
            </a:r>
            <a:r>
              <a:rPr lang="en-US" sz="2400" i="1"/>
              <a:t>E       </a:t>
            </a:r>
            <a:r>
              <a:rPr lang="en-US" sz="2400"/>
              <a:t>2. add (</a:t>
            </a:r>
            <a:r>
              <a:rPr lang="en-US" sz="2400" i="1"/>
              <a:t>e</a:t>
            </a:r>
            <a:r>
              <a:rPr lang="en-US" sz="2400" i="1" baseline="-25000"/>
              <a:t>i</a:t>
            </a:r>
            <a:r>
              <a:rPr lang="en-US" sz="2400" i="1"/>
              <a:t> , a</a:t>
            </a:r>
            <a:r>
              <a:rPr lang="en-US" sz="2400" i="1" baseline="-25000"/>
              <a:t>i </a:t>
            </a:r>
            <a:r>
              <a:rPr lang="en-US" sz="2400"/>
              <a:t>) to </a:t>
            </a:r>
            <a:r>
              <a:rPr lang="en-US" sz="2400" i="1"/>
              <a:t>R</a:t>
            </a:r>
            <a:r>
              <a:rPr lang="en-US" sz="2400" i="1" baseline="-25000"/>
              <a:t>A</a:t>
            </a:r>
          </a:p>
          <a:p>
            <a:pPr>
              <a:lnSpc>
                <a:spcPct val="90000"/>
              </a:lnSpc>
              <a:buFontTx/>
              <a:buNone/>
            </a:pPr>
            <a:r>
              <a:rPr lang="en-US" sz="2400"/>
              <a:t>	      3. add (</a:t>
            </a:r>
            <a:r>
              <a:rPr lang="en-US" sz="2400" i="1"/>
              <a:t>e</a:t>
            </a:r>
            <a:r>
              <a:rPr lang="en-US" sz="2400" i="1" baseline="-25000"/>
              <a:t>i</a:t>
            </a:r>
            <a:r>
              <a:rPr lang="en-US" sz="2400" i="1"/>
              <a:t> , b</a:t>
            </a:r>
            <a:r>
              <a:rPr lang="en-US" sz="2400" i="1" baseline="-25000"/>
              <a:t>i</a:t>
            </a:r>
            <a:r>
              <a:rPr lang="en-US" sz="2400" i="1"/>
              <a:t> </a:t>
            </a:r>
            <a:r>
              <a:rPr lang="en-US" sz="2400"/>
              <a:t>) to </a:t>
            </a:r>
            <a:r>
              <a:rPr lang="en-US" sz="2400" i="1"/>
              <a:t>R</a:t>
            </a:r>
            <a:r>
              <a:rPr lang="en-US" sz="2400" i="1" baseline="-25000"/>
              <a:t>B</a:t>
            </a:r>
            <a:r>
              <a:rPr lang="en-US" sz="2000" i="1"/>
              <a:t> </a:t>
            </a:r>
            <a:r>
              <a:rPr lang="en-US" sz="2400" i="1"/>
              <a:t>     </a:t>
            </a:r>
            <a:r>
              <a:rPr lang="en-US" sz="2400"/>
              <a:t>	                            4. add (</a:t>
            </a:r>
            <a:r>
              <a:rPr lang="en-US" sz="2400" i="1"/>
              <a:t>e</a:t>
            </a:r>
            <a:r>
              <a:rPr lang="en-US" sz="2400" i="1" baseline="-25000"/>
              <a:t>i</a:t>
            </a:r>
            <a:r>
              <a:rPr lang="en-US" sz="2400" i="1"/>
              <a:t> , c</a:t>
            </a:r>
            <a:r>
              <a:rPr lang="en-US" sz="2400" i="1" baseline="-25000"/>
              <a:t>i </a:t>
            </a:r>
            <a:r>
              <a:rPr lang="en-US" sz="2400"/>
              <a:t>) to </a:t>
            </a:r>
            <a:r>
              <a:rPr lang="en-US" sz="2400" i="1"/>
              <a:t>R</a:t>
            </a:r>
            <a:r>
              <a:rPr lang="en-US" sz="2400" i="1" baseline="-25000"/>
              <a:t>C</a:t>
            </a:r>
          </a:p>
        </p:txBody>
      </p:sp>
      <p:sp>
        <p:nvSpPr>
          <p:cNvPr id="4" name="Date Placeholder 3"/>
          <p:cNvSpPr>
            <a:spLocks noGrp="1"/>
          </p:cNvSpPr>
          <p:nvPr>
            <p:ph type="dt" sz="half" idx="10"/>
          </p:nvPr>
        </p:nvSpPr>
        <p:spPr/>
        <p:txBody>
          <a:bodyPr/>
          <a:lstStyle/>
          <a:p>
            <a:fld id="{D506EBE3-F733-499D-BAE9-477E0E95814A}"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93738" y="0"/>
            <a:ext cx="8077200" cy="1142984"/>
          </a:xfrm>
        </p:spPr>
        <p:txBody>
          <a:bodyPr>
            <a:normAutofit/>
          </a:bodyPr>
          <a:lstStyle/>
          <a:p>
            <a:r>
              <a:rPr lang="en-US" sz="3200"/>
              <a:t>Converting Non-Binary Relationships (Cont.)</a:t>
            </a:r>
          </a:p>
        </p:txBody>
      </p:sp>
      <p:sp>
        <p:nvSpPr>
          <p:cNvPr id="29699" name="Rectangle 3"/>
          <p:cNvSpPr>
            <a:spLocks noGrp="1" noChangeArrowheads="1"/>
          </p:cNvSpPr>
          <p:nvPr>
            <p:ph type="body" idx="1"/>
          </p:nvPr>
        </p:nvSpPr>
        <p:spPr>
          <a:xfrm>
            <a:off x="457200" y="3225825"/>
            <a:ext cx="8096250" cy="3132133"/>
          </a:xfrm>
        </p:spPr>
        <p:txBody>
          <a:bodyPr/>
          <a:lstStyle/>
          <a:p>
            <a:r>
              <a:rPr lang="en-US" sz="2800"/>
              <a:t>Also need to translate constraints</a:t>
            </a:r>
          </a:p>
          <a:p>
            <a:pPr lvl="1"/>
            <a:r>
              <a:rPr lang="en-US" sz="2400"/>
              <a:t>Translating all constraints may not be possible</a:t>
            </a:r>
          </a:p>
          <a:p>
            <a:pPr lvl="1"/>
            <a:r>
              <a:rPr lang="en-US" sz="2400"/>
              <a:t>There may be instances in the translated schema that cannot correspond to any instance of </a:t>
            </a:r>
            <a:r>
              <a:rPr lang="en-US" sz="2400" i="1"/>
              <a:t>R</a:t>
            </a:r>
          </a:p>
          <a:p>
            <a:pPr lvl="1"/>
            <a:r>
              <a:rPr lang="en-US" sz="2400"/>
              <a:t>We can avoid creating an identifying attribute by making E a weak entity set (described shortly) identified by the three relationship sets </a:t>
            </a:r>
          </a:p>
          <a:p>
            <a:endParaRPr lang="en-US" sz="2800"/>
          </a:p>
        </p:txBody>
      </p:sp>
      <p:pic>
        <p:nvPicPr>
          <p:cNvPr id="29700" name="Picture 4"/>
          <p:cNvPicPr>
            <a:picLocks noChangeAspect="1" noChangeArrowheads="1"/>
          </p:cNvPicPr>
          <p:nvPr/>
        </p:nvPicPr>
        <p:blipFill>
          <a:blip r:embed="rId2" cstate="print"/>
          <a:srcRect l="1071" t="3810" r="1071" b="59761"/>
          <a:stretch>
            <a:fillRect/>
          </a:stretch>
        </p:blipFill>
        <p:spPr bwMode="auto">
          <a:xfrm>
            <a:off x="1371600" y="1357337"/>
            <a:ext cx="6375400" cy="1779588"/>
          </a:xfrm>
          <a:prstGeom prst="rect">
            <a:avLst/>
          </a:prstGeom>
          <a:noFill/>
          <a:ln w="76200" cmpd="tri">
            <a:solidFill>
              <a:schemeClr val="tx2"/>
            </a:solidFill>
            <a:miter lim="800000"/>
            <a:headEnd/>
            <a:tailEnd/>
          </a:ln>
        </p:spPr>
      </p:pic>
      <p:sp>
        <p:nvSpPr>
          <p:cNvPr id="5" name="Date Placeholder 4"/>
          <p:cNvSpPr>
            <a:spLocks noGrp="1"/>
          </p:cNvSpPr>
          <p:nvPr>
            <p:ph type="dt" sz="half" idx="10"/>
          </p:nvPr>
        </p:nvSpPr>
        <p:spPr/>
        <p:txBody>
          <a:bodyPr/>
          <a:lstStyle/>
          <a:p>
            <a:fld id="{4715E7B4-BCD5-4F13-A6EE-F0A21B77E93F}"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Design Issues</a:t>
            </a:r>
          </a:p>
        </p:txBody>
      </p:sp>
      <p:sp>
        <p:nvSpPr>
          <p:cNvPr id="30723" name="Rectangle 3"/>
          <p:cNvSpPr>
            <a:spLocks noGrp="1" noChangeArrowheads="1"/>
          </p:cNvSpPr>
          <p:nvPr>
            <p:ph type="body" idx="1"/>
          </p:nvPr>
        </p:nvSpPr>
        <p:spPr>
          <a:xfrm>
            <a:off x="517525" y="1427165"/>
            <a:ext cx="8139113" cy="4930793"/>
          </a:xfrm>
        </p:spPr>
        <p:txBody>
          <a:bodyPr>
            <a:normAutofit/>
          </a:bodyPr>
          <a:lstStyle/>
          <a:p>
            <a:pPr>
              <a:lnSpc>
                <a:spcPct val="90000"/>
              </a:lnSpc>
            </a:pPr>
            <a:r>
              <a:rPr lang="en-US" sz="2400"/>
              <a:t>Use of entity sets vs. attributes</a:t>
            </a:r>
            <a:br>
              <a:rPr lang="en-US" sz="2400"/>
            </a:br>
            <a:r>
              <a:rPr lang="en-US" sz="2400"/>
              <a:t>Choice mainly depends on the structure of the enterprise being modeled, and on the semantics associated with the attribute in question.</a:t>
            </a:r>
          </a:p>
          <a:p>
            <a:pPr>
              <a:lnSpc>
                <a:spcPct val="90000"/>
              </a:lnSpc>
            </a:pPr>
            <a:r>
              <a:rPr lang="en-US" sz="2400"/>
              <a:t>Use of entity sets vs. relationship sets</a:t>
            </a:r>
            <a:br>
              <a:rPr lang="en-US" sz="2400"/>
            </a:br>
            <a:r>
              <a:rPr lang="en-US" sz="2400"/>
              <a:t>Possible guideline is to designate a relationship set to describe an action that occurs between entities</a:t>
            </a:r>
          </a:p>
          <a:p>
            <a:pPr>
              <a:lnSpc>
                <a:spcPct val="90000"/>
              </a:lnSpc>
            </a:pPr>
            <a:r>
              <a:rPr lang="en-US" sz="2400"/>
              <a:t>Binary versus </a:t>
            </a:r>
            <a:r>
              <a:rPr lang="en-US" sz="2400" i="1"/>
              <a:t>n</a:t>
            </a:r>
            <a:r>
              <a:rPr lang="en-US" sz="2400"/>
              <a:t>-ary relationship sets</a:t>
            </a:r>
            <a:br>
              <a:rPr lang="en-US" sz="2400"/>
            </a:br>
            <a:r>
              <a:rPr lang="en-US" sz="2400"/>
              <a:t>Although it is possible to replace any nonbinary (</a:t>
            </a:r>
            <a:r>
              <a:rPr lang="en-US" sz="2400" i="1"/>
              <a:t>n</a:t>
            </a:r>
            <a:r>
              <a:rPr lang="en-US" sz="2400"/>
              <a:t>-ary, for </a:t>
            </a:r>
            <a:r>
              <a:rPr lang="en-US" sz="2400" i="1"/>
              <a:t>n</a:t>
            </a:r>
            <a:r>
              <a:rPr lang="en-US" sz="2400"/>
              <a:t> &gt; 2) relationship set by a number of distinct binary relationship sets, a </a:t>
            </a:r>
            <a:r>
              <a:rPr lang="en-US" sz="2400" i="1"/>
              <a:t>n</a:t>
            </a:r>
            <a:r>
              <a:rPr lang="en-US" sz="2400"/>
              <a:t>-ary relationship set shows more clearly that several entities participate in a single relationship.</a:t>
            </a:r>
          </a:p>
          <a:p>
            <a:pPr>
              <a:lnSpc>
                <a:spcPct val="90000"/>
              </a:lnSpc>
            </a:pPr>
            <a:r>
              <a:rPr lang="en-US" sz="2400"/>
              <a:t>Placement of relationship attributes</a:t>
            </a:r>
          </a:p>
        </p:txBody>
      </p:sp>
      <p:sp>
        <p:nvSpPr>
          <p:cNvPr id="4" name="Date Placeholder 3"/>
          <p:cNvSpPr>
            <a:spLocks noGrp="1"/>
          </p:cNvSpPr>
          <p:nvPr>
            <p:ph type="dt" sz="half" idx="10"/>
          </p:nvPr>
        </p:nvSpPr>
        <p:spPr/>
        <p:txBody>
          <a:bodyPr/>
          <a:lstStyle/>
          <a:p>
            <a:fld id="{FD268219-41E7-4190-B493-6C5EE524779B}"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32</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LATIHAN di kelas</a:t>
            </a:r>
          </a:p>
        </p:txBody>
      </p:sp>
      <p:sp>
        <p:nvSpPr>
          <p:cNvPr id="3" name="Date Placeholder 2"/>
          <p:cNvSpPr>
            <a:spLocks noGrp="1"/>
          </p:cNvSpPr>
          <p:nvPr>
            <p:ph type="dt" sz="half" idx="10"/>
          </p:nvPr>
        </p:nvSpPr>
        <p:spPr/>
        <p:txBody>
          <a:bodyPr/>
          <a:lstStyle/>
          <a:p>
            <a:fld id="{0D6B6738-FD4E-49B9-AD9A-CDCF0CA1122B}" type="datetime1">
              <a:rPr lang="en-US" smtClean="0"/>
              <a:pPr/>
              <a:t>2/20/20</a:t>
            </a:fld>
            <a:endParaRPr lang="en-US" dirty="0"/>
          </a:p>
        </p:txBody>
      </p:sp>
      <p:sp>
        <p:nvSpPr>
          <p:cNvPr id="4" name="Footer Placeholder 3"/>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33</a:t>
            </a:fld>
            <a:endParaRPr lang="en-US" dirty="0"/>
          </a:p>
        </p:txBody>
      </p:sp>
      <p:sp>
        <p:nvSpPr>
          <p:cNvPr id="6" name="Rectangle 5"/>
          <p:cNvSpPr/>
          <p:nvPr/>
        </p:nvSpPr>
        <p:spPr>
          <a:xfrm>
            <a:off x="449940" y="1417638"/>
            <a:ext cx="8514548" cy="5663089"/>
          </a:xfrm>
          <a:prstGeom prst="rect">
            <a:avLst/>
          </a:prstGeom>
        </p:spPr>
        <p:txBody>
          <a:bodyPr wrap="square">
            <a:spAutoFit/>
          </a:bodyPr>
          <a:lstStyle/>
          <a:p>
            <a:r>
              <a:rPr lang="id-ID" sz="2800" dirty="0"/>
              <a:t>CONTOH KASUS ERD</a:t>
            </a:r>
          </a:p>
          <a:p>
            <a:endParaRPr lang="id-ID" sz="2800" dirty="0"/>
          </a:p>
          <a:p>
            <a:r>
              <a:rPr lang="id-ID" sz="2800" dirty="0"/>
              <a:t>Pada saat mendaftar menjadi anggota perpustakaan Fakultas, dicatatlah nama, nomor mahasiswa dan alamat mahasiswa. Setelah itu mereka baru bisa meminjam buku di perpustakaan. Buku-buku yang dimiliki perpustakaan banyak sekali jumlahnya. Tiap buku memiliki data nomor buku, judul, pengarang, penerbit, tahun terbit. Satu buku bisa ditulis oleh beberapa pengarang. Tentukan entitas, atribut dan relasi dari deskripsi di atas, dengan menggambar ERDnya.</a:t>
            </a:r>
          </a:p>
          <a:p>
            <a:r>
              <a:rPr lang="id-ID" dirty="0"/>
              <a:t>  </a:t>
            </a:r>
          </a:p>
          <a:p>
            <a:endParaRPr lang="id-ID" dirty="0"/>
          </a:p>
          <a:p>
            <a:endParaRPr lang="id-ID" dirty="0"/>
          </a:p>
        </p:txBody>
      </p:sp>
      <p:sp>
        <p:nvSpPr>
          <p:cNvPr id="8" name="AutoShape 2" descr="data:image/png;base64,iVBORw0KGgoAAAANSUhEUgAAA48AAAIhCAIAAABhahhyAAAgAElEQVR4nOy9+1tSWf//T1ZqWZrlobRMKy3Lymo6N2V2PljT+Vw2kzaZzdQ0NTPNNJUKKAJyRvGsqOBZEBUUBAEFBQQE5CxaM3Pd1329/4fvD+sbH2+t7s5513r8MFeDm73XXnvreq7Xeq3nC+GAQCAQCAQCgUAmKohP3QAIBAKBQCAQCOSlQLUKgUAgEAgEApm4QLUKgUAgEAgEApm4QLUKgUAgEAgEApm4QLUKgUAgEAgEApm4QLUKgUAgEAgEApm4QLUKgUAgEAgEApm4QLUKgUAgEAgEApm4QLUKgUAgEAgEApm4QLUKgUAgEAgEApm4QLUKgUAgEAgEApm4QLUKgUAgEAgEApm4QLUKgbwTzk/Hp751CAQCgUA+BlCtQiBvwAv1ot1uH3OY/f3xspaAH0EVC4FAIJDPHqhWIZBXMUYF2u12m81ms9nsdrvFYtFoNFKpVCQSicViySg6OztF74nOzs4xJ5dIJGKxuLOzU6FQmEwm0Bjbc+x2u9PpHBoagsoVAoFAIJ8HUK1CIA7Hyxf0HQ6HzWazWCyDg4MKhaK5ubmhoaGpqYnL5dbV1RUVFRGJRCwWixsFHo8nEokkEolMJlPeDTKZTCQSc3JycP8JHo/H4XB0Op3FYjU2NnK5XA6H09DQ0NDQ0N7ertFoLBaL1WqF8VcIBAKBfAZAtQr5Qhkj3axWq8Fg0Gq1Go1Gq9Vqtdr+/n6NRtPV1dXQ0FBaWlpUVESn0zEYDBqNRqPRmZmZaDQahUKhUCgcDkelUul0Oo1Go1AoDAajrq5OKBR2dXWBOOhbIJFIurq6xGIxh8MpLi6mUCg0Go1Op4OrEInEzMxMJBIJWgJAoVBoNBqPxzMYjOLiYiaT2draqlQq+/v7wb3o9XqLxTKmBz7dE4BAIBAI5LWAahXyZeFWqCAr1Gq1DgwM9PT08Hi80tJSKpVKJBLJZDKVSqVSqUB94nA4IAppNFpFRQWbza6qqqqsrKysrKyqqmKz2Xw+X6PRDAwM6PV6nU43MDBgtVrfV4MtFovRaNTpdHq9Xq/XDwwM9Pf3S6XShoaGioqKylGwWKyqqqri4mICgQCUa05ODtC4ZDI5JyeHwWA0NDSIRKKuri6VSmWxWMYHX99XsyEQCAQCeV9AtQr5UnCLVLPZrNfrxWJxU1NTfX19eXk5kUhEIpEoFAqLxYJFdgKBkJ+fX1NTw3tOa2trT0+PxWKx2WzW/wSkin5MHA7H+GaAT3Q6nUQi4fF4zc3N4L9sNptKpYIUguzs7MzMTAwGk5eXV1tbKxAIVCqV0WgE+a+OUcr1Uz8uCAQCgUD+f6BahXzmuLWX2WzWaDSdnZ21tbVFRUUEAgGJRKanp2dkZGCxWAqFUlpayufzZTKZVCqVyWRqtdpsNo/Znv8K+fjxb+oVjQENBgJ0cHBQqVTKZDKRSFRXV5efn4/H41EoVFpaGpCtxcXFlZWVbW1t3d3dvb29Wq3WarWCfVof+b4gEAgEAhkPVKuQz5PR0s1isfT19TU0NOTm5mKxWDQajUQisVhsfn5+VVVVdXV1W1ubQqHQ6/U2m80t0SaCKn07XtZsEFfu7+8XiUT19fUsFqu0tJRAIGRkZIC4MoFAIJFIxcXF7e3tBoPBbSzwv3LjEAgEAvksgWoV8rkB1BVwmNJqtR0dHVVVVXl5eVlZWUgkMjs7m0aj1dXViUQilUo1ODgIFvcd40Tep76P98zoWwMuBxaLxWAwyGQyDodTVlZGJBJxOBwGg0EikTgcrqqqqqenB0SXHTBDAAKBQCCfDqhWIZ8PQEsNDg6C8CEQqSBeyGAwCgsL6+rqJBIJWOJ3f+ULFGFjRLnNZjMYDCqVSqlUdnR0MJlMGo0GkneLi4u5XK5cLgeBZwd0EoBAIBDIRweq1U/My5abX/j5R+BT98fbAFo+NDRktVoVCkVNTQ2NRsNgMBkZGWg0urS0VCqVGgyGwcFBsFX/f/pm3ztjXgCQLaDRaLhcLoVCAZvPcDgckK1isViv18Peg0AgEMjHBKrViYvbAVT3/tDr9e6w4mcDUE4DAwN8Pp/BYKDR6LS0NBQKhcfji4uLZTLZ0HOgzPqvuKW/xWKRy+VVVVVkMjk7OxuFQiGRSDweX1FRIZPJLBYL7EkIBAKBfBygWv2ouKXA0NCQzWbTarVyuVwmk8lH0d3d3dPTI5VKW1paysvL8/PzCwsLi9+ZoqIicJ6mpiapVNrd3d3d3T36uqAZwIbT5XJN8AAkkJ5GoxHsdu/s7GSxWMAYlUQiFRYW1tfXS6VStVo9ODg4Ye9iIgM6zWQyKZVKPp/PYrHy8vKAbKVQKBwOR6PRAOuuT91SCAQCgXzmQLX6oXjZOru7mLtOp+NwOCQSCYvFgiqdoyGRSEB7ZWRkIN8faDQai8UCA/wxl8Pj8QQCgclk9vX1ORyOVzuJOp6rmU+I1WoVCoWFhYUEAgGPx4Ol/5ycnIaGhr6+vrcIIb9CoE9w7f6BGP3SWiyW7u7ukpISDAbz5MkTHA7X2Nio1+vBxOZTtxQCgUAgnzNQrb43xqtSg8Ggf87AwIBOpxOLxTU1NRUVFVVVVWVlZRQKBYVCpaenj9GUQKG663m+F3Jzc2k0Wk5OTmZm5gsVcEZGRkZGBlg9Z7FYoJF8Pr+3t9fdfoPBMLp0p+MTyTidTicQCFgsFp1Oz87OBgZMYKe/WCzWarU2m+1N7UJHq/DxX/wy1aobp9PpcrmsVmtvby+fzy8sLEShUEQisbGxsb+/H0ZYIRAIBPJBgWr1nRijUB0Oh81m0+l03d3dLS0tJSUlNBqNRqPl5ubm5eXl5eWRSCRQaB6FQmVnZ+fl5ZWXl1dUVDD/k7KysvLych6Pp1Ao3DXr3wWQ/Nrb29va2lpZWQnOzxxHQUEBHo/PzMxEo9FoNDorK4tAILiVLoVCKSgoaGxsBIkEMpkMhDDHO+d/uN4eGhrS6/VNTU04HC49PR2FQmVmZoKaqO3t7SCe+hYNcDqdSqWSzWYXFxcLBAKLxeIWu06n02KxSKXS6urq+vr63t5eq9X6ZYoz8HAtFotQKKTRaEgkMisrq6SkRCKRuLNHPlWr3i8f/y4gEAgE8gqgWn0zxoxqNpvNbDYPDg5qtVqJRNLa2srhcIqLi3E4HCjUjsFgMBgMgUAoKSmpra1tek59fX1LS4tCoTCbzeNLaAIvzBeagL7jGOw22rS+CLVa3dbW1tjY2NjYyOFwOBxOU1MTqEcPttpgMBgsFgv+gcFgaDRaTU1Nc3Nze3u7QqEwmUwfru780NCQw+EwGAxtbW25ublZWVlYLLaoqAj0ant7u1arBQnBb/FABwYGcDjcypUrfX194+PjS0pKLBbL8PCw0+l8+vRpT0/PnTt3Fi1atGnTJiqVqtfrR0ZG3F8f+k/G3PLofhh9sPuwF344+uuvPv9HBtyLxWKRyWRMJhNkBeTl5cnlcovFAp7++73WfwW80oPvCfeEZ/zvzod4qyEQCATyOkC1+l944aBls9mMRqNarRYIBGw2m8lkFhYW5uTkgCV1PB5PJpPpdHp5eXlra2tnZ6dUKtVqtWA4tz3HLeyGXsQHGhTBaV94RaDzRrfQ3U6DwdDd3d3Z2cnn89lsNp1OBykKJBIpMzMzPT09KyuLRqMxmczW1tbu7m61Wq3T6dwxyHcf451OJ3CnYrFYQDFXVlZ2dHSARX93Z74FoKsVCsX9+/fnzZuHQCAmTZoEBOvg4OCzZ8+ePXsmEomOHTuGQCAiIiJQKFR/f//Tp0/dPTamr0D3jtes4EPQvXa7fWhoyOVyuVwu9xnch73wK27cbX7rznx3wNX1en1LSwuNRgOrBCwWSyQSGQyG0XfxRucc/7vmcDjsdjv4XVOpVJpRqNVqjUbT29vb0dFRXV0N1igq343y8vLa2tquri61Wt3f3z/6WiqVqr+/f3Qy9MsaDIFAIJD3DlSrL8Y9Ao3WCkajsbu7WywW8/n8qqoqOp2OxWJRKBTI+MRisXl5eZWVlUKhsK+vT61W6/V6YPDpeEmg6NPe4wt5YTtHN9VkMqnVanCDUqm0oaGhpKSERCKBzFcsFksmk6lUKrDnlEql/f39YLeWW8m9kdgCVwfCKC8vD4VCoVCosrKy7u5udy37d+lMt1p98OBBREQEAoFAIBDe3t579+6tqqqy2Wz//POPRCI5deqUp6dnZGRkVlaWVqt9+vSpw+FQq9WVlZUYDAZkHqPRaCqV2tbWZjabwW2qVKqampqioqL29nZQ+hWPx2dkZDAYDKFQaDQa+/r6KioqQGZIfn5+Z2cnuClw43q9vrm5mUwmgzxj4HtaU1Oj1Wo/eaoo6HObzaZUKlksVnZ29pMnT8hkcktLy+Dg4GuqVffcacwvmsPhMJlM7gkSSFCmUqm5/wlIyCYQCO7NiKh3ALzAmZmZIPslLy9v9IWoVCqDwWhoaOjo6JBIJEqlcnBw0DFqruJ4H7MyCAQCgbwQqFbH4h5v7Ha7Xq8XiUTuNfHKykoymZyVlZWVlZWTk1NaWtrU1NTS0sLj8bhcrlAoBH5JL9xH/6lv610Zfzvgv2azeWBgAPhtcTiciooKEokExv7MzEwikVhSUlJfX9/U1CQUCrVardVqdccgX6dngNUXn88nEAhpaWk5OTn19fVqtRrso3r3+xqtVsPDw6dMmTJnzhw/Pz8fH5+DBw+y2ey///5bJpOdOXPGy8srKioqOztbp9MNDg6WlpZeuHAhOjo6JCRkwYIFYWFhCxYsCA0N3blzZ05Ojlqt/uuvv2pra48cObJ48eLdu3dfvHhx+/btCxcu9Pf3DwsLi4uLu3jx4smTJ9esWTN37tzZs2eHhoYeOXKkoKBgYGBgaGiIx+P9+OOP69evnz9//vz588PCwsLCwubNm7dmzZq7d+8KBIL31QPvgtPpdLlcarWayWRmZWWh0Wg6nV5XV9fV1WU0Gl/2fMdMBa1Wq1arFYlEjY2NDQ0N4NfN7fOanZ0Nkk9GAzQleLWam5t5PF7L+6C1tbW+vj4vLw+LxWZlZWWPA4vFYjAYHA6Xl5dXXV3N5XKbmpoaGxubmpq6uroMBoPNZvuv8z0IBAKBvClQrf4/wIgCisuLxeK6urr8/PycnBwwDGdmZuJwODKZDDYbtba26nQ6h8NhH4XjC6tLOWYkBuHnvr4+gUBQUVFBo9FA7BmQk5PDYDBKSkoqKyvb29v7+/tBdOoV3QU86kUiUX5+fkZGBgaDqaio6Ovre49L4aMzAUJDQ2fNmnXu3Llr167NmzfPy8vrxIkTAoGgq6vr8uXL06ZNW7p0KQ6H0+v1vb29Dx482L59+7Fjx1AoFPB1unTp0vz58z08PLZs2VJaWup0OquqqrZu3erh4eHt7b1v3z4UCkUikS5duhQSEoJAIKZOnRoXF/fkyRMMBnP27NmAgIApU6YcPny4tbXVZrPl5uYeOHAgPj7+3r17hYWFVCr19u3bsbGxHh4eCxYsePDggUKhAJm176Uf3qUDbTZbT09PaWlpVlYWiDEXFxdLpVJ3BYExos1ms5lMJo1G097eXlVVVVJSwmAwcnJyQKo32Dbn3uRXVFTE5XK7urqAPbBMJpPJZFKpVKFQDAwMuMP27wWHw2E2m9VqtVwul0qlsufI5fKenp6urq7a2tq8vDxgrDG6qUA9g9K+crlcp9NpNBqtVgvmrqCjoGyFQCCQtwaq1f+3HGmz2Xp7e+vr64HMco9DIJhKo9E4HE5vb6/BYDAajZ9lAPWtGdMPdrsdyBHgM1VeXl5QUOCWIygUCoPBkMnkioqKrq4u4N4/vgOdTqfVau3p6SkrK8NgMCQSqbGxUaPRON6r1atbrd67dy84ONjPz+/3338Xi8UPHz5cuHChr69vYmIinU4/f/78rFmzli5dCjIBhoeH+/r6amtrSSRSTk4OHo+/efNmbGzstGnTEAhEZGRkdna2wWCora3dsWOHp6fnwoUL09LSrFbr8PBwQUHBxo0bEQhEWFgYDodzuVyDg4O5ublr1qxBIBCbNm2qqqpyOBxGo7G1tRVoIxKJ9ODBg/j4+MDAwEmTJvn5+V29erW9vf3p06cT4a0bGhoC3rcMBgNM7TAYTFVVlVqtdjgcIDfXbrdbrVaj0Qg8sCoqKigUCgaDcb8SeDy+oKAA+KYxmcyKigoOh9PT02MymcA6+3heFsV8d154LYfDYbFYwEpCfX19RUUFaG1FRUVubi6om4DBYIhEIoVCIZFINBqNzWa3t7dLJJLu7u6BgYEPtwcRAoFAPm++aLUKBgywr1+r1fL5/Ly8PJC+hsFgCgoKGhoawBJhW1tbd3e329gIjjSvZrRsBVu2+/v7RSIRj8dramoqLi4GyjU9PR14dvb19RmNxjEmqS6XS6/X19XVZWdnI5FINpsNlsjfb8+Pjq0GBwf7+Pjcv3/fZrOpVCqQyTpv3rzt27evWrVqxowZMTExWCxWp9MNDAwUFBScO3du6dKloaGh27dvv3Hjxq1bt7Zt2+bt7b1kyZKsrCyDwVBTU7N9+3Zvb++1a9fm5uYODw8/ffq0qKho06ZNXl5e69evLysr+9e//mWxWHJzc9euXYtAIHbs2FFbW2uz2Zqbm1NTU7/66qv58+evXbv24sWLP/74Y0JCQkBAwOzZsy9fvszn8yeIWnU833rY09NTWVmJx+ORSGRhYSFYHDeZTHK5nMvl1tfXV1ZWUqlUNBoN3K8IBAIorsbj8UQiUX9/P7DCAA4V45NBP5rOe6F+Hf1vdyPtdrvFYlEoFAKBoLm5ua6uDsSJcTice00Gi8VSKJSKigoejyeTyXQ6ndFodG/YmiBPEAKBQCYyX6haBSPE4OCgWq1ub28HVSVxOBwejy8sLKytrRUKhRqNBuzi/zJX+d8Lo8d70IdWq7W/v18ul/N4vKKiIhKJRCAQqFQqk8kEG4/c27CsVmt3d3dZWVlWVhYKhWKxWAMDA+/9EYyOrQYFBXl7e//www/Ao6qvr+/hw4fLli2bPHnypEmTJk2atHbtWhKJpFary8rKNm/e7OXltWbNmj/++IPP52u12paWlhMnTnh4eCxatAiLxZpMJjab/fXXX3t5ecXGxtJotKGhoeHhYQaDsX79ek9Pz6+++qqkpOSff/4xmUwUCmX16tUIBCI+Pr6+vl4ikVy5csXLy2vu3LnJyckNDQ1arbanp+f27duzZ8/28/O7cuWKQCAYGRmZOC+ky+Wy2+2dnZ1AjxKJxIKCgrKyspKSEgqFgkaj09PT09PTQVi9qKioublZLpeDTXgOh8O9WDHxJ4Sj32r39An8lbBarSqVSiaTicViDodTUlJCJBKzsrIyMjLS0tIyMzMpFEphYWFJSUlDQwMwHwD5EhP2ZiEQCGQi8CWqVfeif11dHSiGBFYha2pqxGKxXq8HjveOF20tetMLuVyu4eHhF0YE3R5GX8hANSZMBcoodHR05OXlPX78OC0tDY/Hs9lspVLpcDhcLld/f39NTQ0Oh8vMzGQwGMD8/733lVut/vTTT35+fpMnT05NTe3v7x8eHgbL/Y8fP46MjAReAStXriQSiWq1urCw8KuvvvLw8Fi8ePF3332HRCJ/++23M2fOREVFeXh4zJ0799dff1WpVCwWa8uWLR4eHitWrCCTyUCt5uXlrVmzZtKkSbGxsQUFBX///bfJZCKTyTExMSC2WldX19HRcf78+SlTpvj6+h47duzx48cPHz68du3aV199NXXqVG9v7yNHjtTX10+El8ct2hwOR19fX3V1NUj1dlfBAGFUOp1eWVlZXV0NROr7NTibCIy/C4vFotfru7q6OBxOTU1NTU1NZWUlnU4HqwqZmZl4PJ7BYPB4PK1W63yR8RkEAoFAAF+WWgVjqtFobG9vLygoQKPRjx8/JpFIPB5Pp9O9dxsasGFLo9G4UzPdPwKZnf39/Tqdbkwt0y8B99hsNBoFAkFRUVFOTg5YIKbT6QKBwGg0ajSayspKUK2qsbHxFXvM37ElTqdTo9Egkcg1a9bExsZiMBjgwQTEpVqtxuFwW7du9fPz2759e2FhodFo7O/vx+PxO3fuDAoKmjVr1oIFC3bt2vXrr79mZGQkJCSsXLny7t27crlcIBBcvXo1Ojr62LFj1dXV4IQNDQ1nzpxZtmzZmTNnGhsb//rrL4vFUl1d/c0330RGRiYmJnZ0dNhsNjabfe7cuQULFvj5+QUEBKxZsyYlJQWLxV69ejUmJubIkSNVVVWfvF4AuLTVatXr9Xw+n8FggI1HWCwWbKqrr69va2sTiUSgeARYPXd8Lgr1ZYyZ4rpLcphMpr6+PrcnF9iUhsFgysrKwKa0D2e0DIFAIP/TfEFqFewFUSqV1dXVBAIBxDZyc3Obm5v1ev37jW0MDw9rtVoGg/HNN99s3779t99+k8lkLpfLbSnf29ubkZFx+PDhpKSk+vp6t/EN+PobxXRfeNirv/iOMeP3i9VqHRgY6O7ubmxsBJuxCAQCi8VqaWkpLy/Pzs6mUCjt7e0gFPeBWgt8Q5ubm1taWlQqlftzp9PpcrlMJlN7ezubzebxeBqNxm63gw/FYjEo1lpeXt7W1jYwMGCz2WQyWVNTk0QiAbWRZDIZl8vt7Ow0GAzgnEajsbOzk8PhiMVi4KXvcDgMBoNQKORwOGDbGVhVBxatJSUlJSUljY2NYNOSSqXicrmtra1gw9mnArzGZrO5q6uLxWIxGAwCgUAikRgMRlFRUV1dXWdnp0ajeWFh3k/+yn1Mxv+uuWeqnZ2dTCYzOzs7PT2dQqE0NjbK5XK9Xj/mrwEEAoFAvhS16nK5QBiPwWCA1UmwuOwOqb5HnE7n8PCwRCK5detWUFAQAoEIDQ29ffu2RCIZGRkZGRmx2+08Hu/IkSOenp6rVq2iUCjuYN7LGC1kX33k233308bn3CEok8nU1tZGJBJRKBQWiwWWYc3NzSBj9SM0Y3xXOP+zMqrzRTVUx3Ts6MOc4woijL7QCz8cc1230Jk4z2toaAhsRGtsbCSTyWlpaUgksqSkRCaTGY3GwcFBsP3oNeXpqw/7/ASu+2k6HA69Xt/a2kqn00HWRHZ2dkFBgUAgAC/80Kf204VAIJAJwhehVp1Op9VqFYlEdDodiUQ+efKEQqHw+Xyz2fwhHCuBWhWLxampqXPnzgUpj6Ghoffu3evp6Xn27JnD4eBwOAkJCdOmTVu7di2FQgG7i5xOp8Vi6enpaWlp4XK5zc3Nzc3NICznHrqMRqNcLpfL5QMDA2azuaenp62trbW1FfixDw0NGY3Grq6u1tbW1tZWmUw2OgnB6XTa7XaVSsXn83nPAfvJPrnVvHsI1+v1PB4vNzcX2BuRyWSQsfoRmvcKVfRCzeT8T154nld/8Y0u8Trt/NCAZ2QymYRCIcilycjIwOFwRUVFMplsjMJ+i5N/Tqr0vwLu12639/T0sNlsMpmMwWBA6eaqqiqFQvFB1xMgEAjkf4jPXK06nxc0B9aVoD5NcXGxUCgEK7MfYiRwPo+t/vjjj8AuHrBo0aIHDx5oNBqn09nW1vbNN9/4+PisX7+eTqdbLBaz2czj8R49enTw4MFVq1atWrUqNjY2NjY2Li7u7t27zc3NDofDbDbX1dVdvXo1ISHh7t27jx8/PnHixOrVq1etWrV79+779+9TKJRffvll165dq1atiomJ2b9//+PHj4VCocPhsNlsYrGYQqGcPXt2zZo1K1euXL16dWxs7JYtWxITE0tLS3U63UQYGoeGhiwWi1gsBhUBCAQCmFe8d7U6Xgi+TH1CHM91KshPqKmpIRKJIJGmrq5OIpGoVKq32AMHpmdyuRx4rEokEqvVCvxZnc9dO4RCYVVVFUiE+CwfCnjZBgcHlUple3t7cXExSOCm0WgtLS2gBAkMskIgkC+cz1ytAuv1trY2Mpn85MkTJBKZl5fX1dXl+JA2h06nc2RkRCwW37p1C9TM3Lt3L9imEx4enpaWptVqJRLJ6dOngVrNz893uVwSiSQ5OXnRokUxMTHnz59PTU1NTk7etWtXUFDQ7Nmzz507x+fzBwcH8/LyVq5c6eHhERgYuHPnzosXL168eHHDhg3Tpk0Dhkfr168/derUxYsXV61aNXny5ODg4B9++EEul6vVaiQSuXbt2sWLFx8+fPj777+/cePGsWPHFi9e7OPjs3Xr1ry8PCAKP60mGHqe11tSUpKWlkYgEFpbW1+/9Px/Bagu12swwSWC+0Y+wiNzjsrfzcvLy8zMzMvL6+jo0Gq1b71HEEzqFApFWlraunXrFixYcOHCBQ6HY7fbh4eHQeauUCj8/vvvV6xYkZCQwGQyRzvyOv9basSYecj4w1744fifvku0+PW7wh1nVavVIL8CuD4zmczRG7A+UAMgEAhkgvM5q1Wn02k2m8ViMYPBAIUcCwsLhUIh2MXyQa8L1GpKSsq8efNWrFiRkZFRXFx89OjRKVOmLF++HIPB1NTUXLhwwdfXd/369bm5uTabTa/XA8Om3NxcsEaPRqN37do1Y8YM4J2Ul5dnMBiAdxICgQgPD8/IyFAqlSaTKScnZ8mSJQgEYsmSJU+ePAGBridPnsydO3fKlCkHDhyor683m83t7e1UKpVIJNbW1oJg84ULF0AV0NmzZ//000+9vb3OT50tBwJ4vb29lZWVoDh7QUFBZ2fn+7KlNJvNfX19IpGIz+cLBAKBQCAUCsVisVgsFgqF4BM+ny8UCkE3vpeb+hBYLBZQI1SlUoEath8Ip9MJdqFVV1fj8fgnT56QSKS2tjZ3Is3bPRSgVoVCYXJyckBAAAKB8PPzO3fuHIfDcblcT58+tdlsdXV1+/btmzp1amxsLJ1OB7Op0QLdbYfsfGXO8RjZOmYq4nxJxvDo848/7L0DehKsLUilUiaTicFgMjIyqFRqS0sLKI0xwWdQEAgE8oH4bNUqGGK7u1CAtkoAACAASURBVLuZTCZwiiktLe3u7v4ICZputXrz5s25c+cuWbIEjUb39/c3Njbu379/2rRpUVFRly5dio+PnzVr1saNG3Nzc4HBjUAgePz48Z49e1avXr1jx46EhIS4uLiQkJCpU6cuX76cSqUaDIbi4mKgVrdt2wZMkVwuV15eXkxMzOTJk/fs2VNXVzcyMvL06VMCgRAZGTl9+vTDhw83NDQ4nU6FQkGj0U6dOrV69eoNGzYcOXLk4MGDUVFR3t7ec+bMSU1N7e7u/uRq1fF8gVgqlRYVFaFQqKysrKampvEuYG9xWvBc7t27t3bt2tDQ0IULFy5cuDAiIiIyMjIqKmrRokXh4eELFy6cP3/+unXrHjx40NXV5c5sfnWewJgPX51O8LIkhFcf6T4ACPqOjo7bt29v2bLlwoULNTU1drv9Q2zAAi+DVCotLCxMT09HoVCFhYUikchkMjnebYECqNXOzs4bN26407tnzJhx5coVd5muxsbGw4cPz5w5c9OmTQwGw2w2u1wuq9WqUCiqq6upVCqZTKZQKKBSlEwmA4kEVqsVlFCuq6uTSqU9PT01NTVUKpVOp7PZbIVCAdIPSktLyWQynU6vra3t6+tz78S32+16vZ7L5dLpdDKZDC5RUlIiEAgMBsNH+OsBLqHRaNhsNhKJTEtLy8vLa2lp6evrm8jTJwgEAvlwfJ5q1fncFaihoQG4lDMYjI6ODpBa96EX1Mao1fDw8EePHg0MDPzzzz/V1dUHDhzw8fGZMWOGr6+vj4/Ptm3biouLrVYri8WKj4/38/OLiopKTEwkk8kymYzFYh08eHDGjBnLly+n0WhGo9GtVnfs2FFdXQ1Km5LJ5Ojo6ClTpuzbt6+urs7hcNjtdgwGA1b5jx8/zuPxOjo6rl27FhISEhIScujQIZDPKhKJbt68GRgY6O/v/8MPPyiVygmiVp1Op1qtZrFYwGe+oaFhYGDA8c7yyOVydXd3E4nEpKSkM2fOXLp06dixY6BalaenZ0xMzLFjxy5dunTmzJmkpCQymdzT0zN+OXh8xM4xKiDn9il79WGjzzN+rXn0j0arVfcl7HZ7bW3tgQMHQLPz8vKA+HvFyvjbYbFY3BXFCARCfX39+3LOAg0WiUQpKSkhISFeXl7+/v5Tp06dM2dOYmJiZ2enw+FoaWk5cuTIzJkzN2/eXFhY6HQ6tVotlUo9duxYZGRkSEhIeHh4VFTUggULIiIijh07VlxcPDg4aDQai4qKdu7cGRUVlZCQcP78+U2bNs2bNy8gICA8PPzo0aMgB2bp0qVz586dNWtWeHj4pUuX2Gy21Wo1Go1sNjslJWXVqlWBgYFhYWGRkZFgDrN9+3Y0Gg1mdB/hb4jdbpfL5Uwmk0AgYLFYUL4VVDX75L+hEAgE8pH5bNWqxWJRKpVMJhOFQqHR6Nra2o+2i8g9DF+/fn3OnDmhoaEPHjxQq9V//fWXy+VqaGg4ceLEzJkzEQjE5MmTt2zZUlxcbDAYsFjsnDlzEAhEXFwchUIBRdVTUlLCwsIQCMSiRYvweLxOpysoKAAlOjdv3lxZWQmKPbozAXbu3MlisUAzUChUWFiYl5fX0aNHm5ubWSzWxo0bQbbA77//XlNT09jY+OTJkw0bNkyePHn69OlJSUkgo3cijIXgCUokkpKSEiwWS6VSwdLzuz8+UNjdZDKB6KBcLr9161ZgYGBISMjPP/8sk8kcDgf4Kai7O/TcaUggELDZbBaLVV1d3dHR4fYYcjqdOp1OLBa3t7er1erBwUGpVNrQ0MBisdra2rRarfsk4L9arZbP59fU1LgNXI1Go0wmEwgEo7eBA3eIxsbGqqoqcNGmpiaFQmGz2YAJWm1tLZjJrFu3Lj8/X6lUcjic6upqLperVCrdF31rwJK0SCTKzc0FexMlEsl7TKB0jsoEAAkz33333alTp0DBhZSUlK6uro6OjlOnTvn6+oJfE/BrdePGja1bt545cyYzMxPkdx4/fjwgIMDT0/PAgQONjY0Gg4FKpa5atQqkuBw7duzRo0fgMD8/Pw8Pjzlz5uzbt+/Ro0dZWVn79++fNGmSj48PkMhKpRKJRO7ZsychIeGPP/4ASvHatWtLly6dOnXqihUrsrOz3Q4e794Jr8Zutw8MDEgkktraWgKB8Oeff+JwuNbWVpPJ9BGuDoFAIBOHz1Ctgr/j/f391dXVOBwuKysrLy9PIBCAP/EfR62OjIx0dXWlpqYGBwdHRkai0WitVjsyMjI8POxwOHg83sWLF2fPnu3l5bV169aSkhKHw9HS0nLhwoWgoCAfH5+QkJBly5bFxcVdvHjx6NGjYWFhgYGB9+/f12g0VVVV27Zt8/Ly2r17d11dHYjBgGKe3t7ehw8fbmpqArdJJBJXrFgxa9asc+fOCQSC7u7uBw8eLFu2bPr06YGBgVFRURs3bjx58iSwCPDz80tISOBwODabDTTyk+NyuXQ6XW1tLbBPZ7FYYB32HZ+g83nm4vDw8N9//93T0wNscYHFmFKp/Pvvv8EuH3CYTqerrKxMTU3dtGnTokWLIiIilixZsnXr1rt373I4HLPZ/PTp07q6ugsXLmzfvj0pKen+/fsHDx6Mjo4OCwvbsGHD7du3W1tbgcQ0m81cLjc1NXXdunURERERERGxsbHffvvto0ePzp07t2fPnsePH4MSAJ2dnaB4xPLly8EVlyxZEhMTc+rUKQaDAYRyQ0PD0aNHZ82aFR0dfenSpXPnzq1cuXLRokUrVqxITEwE3fXW+dlOp9Nms8nl8qKioszMzJKSkt7eXsfzQrXv0v+jL+FWq0FBQatXryYQCFwu9/r16zNnzgwNDf3hhx9yc3NPnTrl7++/ZcuW/Px8q9VqNpslEkllZSWVSiUQCCgU6urVq2vWrJk+ffqkSZPWrFnDYDD0ej2DwVi7di0CgVi9enVJSYnFYrHZbFQqdenSpQgEAmhfq9U6PDycmZkZGhrq6emZkJDQ2NgIfGQbGhoYDAaRSMzKyrpz586uXbvATDIwMPDnn39WqVQfJ4XU+dyHQa1Wc7nc/Px8IpGYm5srFArffTYCgUAg/0N8tmpVpVIVFxc/efIkJyeHw+GAwOpHa8PQ0JBer6+trQUeTJ2dnVarFYwuLpcLmEkRCIQHDx5QKBSpVOpe+CORSLdv3/7+++/v3LlDp9NlMllXV1deXl5aWhqbzTabzSqVqqCgIC0trbi4WKPRAPUgk8nodHp6enpZWVl/fz8Y5Lq6uqhUakZGBovF0uv1Lperv7+/tLT0t99+S0lJSU1NRaPRzc3NPT091dXVGRkZdDpdoVBMnFFwaGhIq9XW1dXh8XgUCpWbm8vn899jmQCglqRSKciFCAkJ+emnn+Ry+cjIiHvlvb+/H4vFrl27dsaMGWvXrk1JSXnw4MHNmzfXr18fGBgYHx8PRE9ZWdm6des8PDzAmvWVK1euX7++detWT0/POXPmfPfdd0Kh0GazMZnMffv2TZs2bfbs2bt3705OTk5OTt6/f/+iRYu8vLx8fX2TkpKUSqXRaEQikbGxsStWrDh37tz9+/fv3bt3+vTpxYsXe3l5bd68OT8/32AwtLa2njx5ctq0ad7e3qtWrTp//vz333+fkJAQHBzs7e194MCBqqoqEAp9i55xOBz9/f1sNhuLxRYUFHR1db33hO/RajUwMHDp0qUgbNnd3f3tt9/6+/sHBwfv3Llz3bp1/v7+X3/9dVFREcgPIZPJp0+fXrZsWURERFxc3LVr165cuRITEzN9+vTY2Ni8vDy9Xg/mbwgEIj4+nsPhgKlCTk5OdHT01KlTjxw5wuPxQEIFCoUKDw/38fE5ceJES0uLwWBgsVipqalfffVVWFjYmjVrLl++nJqaGhcX5+fnFxQU9NNPP300teruKLCE0tPTU1paisFgCgoKQLG0j9MACAQC+eR8tmpVrVaXl5enp6fn5OTweLyPsD1iPGCMGV8rCyghUD3cZrON3nEM1qnNZrPZbAb6AHw4+jw2m238acGH4FQv/NCdkAoCVGazGSw6uz8c//VPi9PpBPtpKisrcTgcEokkEAi1tbXAsPbdNeur1SqYVFRWVu7evXvKlCnz58//8ccfGxoahEJhfX19SkpKYGDg9OnTz507x+PxysrKtmzZ4uXltWzZMiQSOTAwYLfbGQzGunXrPD09t23bxmazJRJJUlLSrFmzAgICbt26BVwOrFZrXV3d6dOnZ82a5evrm5ycLJVK7Xa7RCIpKCig0WgsFovL5RKJxKNHjwYHByMQiJCQkPv374OqECdOnPD09AwKCrp79253d7fFYmlpaTl58qSHh0dISMijR49UKtWb1r8AfWs0GrlcLvBkaGpqAhvS37HDX9j/QqEwKSkpMDBwyZIlGRkZBoPhX//6V0dHBzAKmDRpkoeHx/Tp03fu3MlkMi0WC51Oj4yM9PDw2LhxY1ZWFp/P12g0BQUFoP9XrVoF1Gpubm5sbCzIjamrqxsaGjKZTNnZ2eC7Bw8ebGxsdDgcFoslLS1t/vz5Pj4+p0+f5vP5HA5n//79U6dOjYiIuHPnDnjfmpubL168OHPmTH9//4+vVgEjIyMajaaiogKDwaSnpwM3VpCT8DGbAYFAIJ+Ez1mtMpnMjIyMnJwcLpf7IYbb12nJy7a8OF9iljk0ygoUNHj8Sdw7aV59oZd9OPr8zv+0rpxoyXDA45PD4RAIhCdPnqBQqPz8fBCK/qBqFTwFoG9WrFgxadKkGTNmRERELF++PDo6eunSpREREbNnzw4LC7ty5UpTU1NxcfGWLVv8/PwOHTpUX1//119//fXXX2w2Oz4+fsaMGWA/HJ/PP336NPAsKy4udrlc//zzzz///GM0GnE4XFRUlK+v77Vr12QyGVCrSCTy4MGDMTExGzduPHr06JEjR1auXOnt7T137tw7d+50d3e3tbUdO3ZsxowZa9asKSgoePr06cjIiEQi+fbbb318fObNm/fgwYPe3l4gvt+oW0wmU0dHB4PBSEtLw+PxHA7nQ0z2QP+3t7cnJibOnDlz4cKFT5480Wq1z549GxkZ6ezsvHXrFrBXA+nd5eXlwKxt/vz5CAQiNjb2119/BS/G8ePHQRmO8PDwzMxMjUaTm5u7YsUKkN5dXV0NbiozMxNkge/Zs6e+vt7hcFgslkePHgUFBU2dOvXkyZOtra01NTVff/01KD6XnJzszltdtWrVlClTvL29ExMTJRKJw+H4oC54L+wug8HQ0tJCoVCePHmSmZlZUVGhVquhWoVAIF8CUK1CJi7O506ftbW1ZDJ59LZ05zt7F7jVKgiUhoSE3LlzZ4xaJZFIa9as8fDwCA0NPX369C+//ALW5e/du3fr1q2ff/65uLgY5Jxs3LgRqNXa2lowGWAymTt27JgxY0ZcXFxtbS2Irc6ZMycqKiorK8tgMIyMjIyMjHR3d9+/f3/+/Pl+fn43b97s6ekRi8UgkhcaGnru3DmQK9Le3p6UlDR79uzg4OCff/5ZqVSCcmggRQEUmHA6ne3t7ZcvX/bx8Zk/f/4ff/zR19f3RmoVTAN6e3uBdxgWi62oqJDL5cDs9l16+xX9f//+/djY2D179uTn5xuNxpGRETCVkslkv/322+rVq8PDw48fP15bWzs8PCyTyR4+fLhhw4aQkJCwsLDo6OiEhITff//9559/3rp168qVK4Hkra+vP3bs2JIlSy5duiQQCECkvLi4eM+ePVFRUcnJySKRCKxa5ObmxsXFxcTE3LlzRyaTabVaGo22f//+hQsXLliwIDIy8uuvv75169Yff/xx/PhxkBPc3t5ut9s/slp1OBxDQ0MGg6G+vj4nJyczM5NGo/F4PL1e/3HS8SEQCOQTAtXq+7yue/vOGCZ+YaQJC3iaGo0GDNJIJJJIJDY3N7sL5771OA3UklgsTk5O9vPzCwgI+OGHH6RSKZB34HkBG7Lg4OA5c+ZcvHgxPz+/oqKirKwMjUafP3/++PHjWCxWoVAUFhauWbPGy8trz549LBYLqNXS0tLNmzdPnTp106ZNlZWVFouFwWBs3Lhx2rRpsbGx9+/fz8/PLygouHnz5tKlSz09PQMDA2/fvi2XyxsbG0F4b9GiRb/88guTySwpKbl///7q1as9PDz8/f2///57qVTa0tKSkJDg5eW1YsUKKpUKuoLP5587d27KlClBQUG//fabUql809iqy+VSqVRFRUXp6ekEAqGlpeXDVdMAIc/Ozk4Wi9XU1NTf3w98/h3Pt3PpdDoOh1NSUsLlcvv7+92zCA6Hk5ubSyaTi4qKOjs7QXENHo/HYrHEYrHVah0YGGhpaWGz2R0dHaAQmtPp1Gq1LS0tNTU1IpHIbWYHNjCx2WyxWAz8XC0Wi1AoLC0tpVAoubm5TU1NWq3WZDJ1dXWxWCwej/fuZmpv3V0Oh0OtVrPZ7KysLDQaXVJS0tPTA9UqBAL57Pmc1WppaWlaWhrIW/0ICV4g5RTYPboxGAxGo3FwcNBt3v5B2/D5AZ4myOPE4XAYDAaDwVCpVDabzefz+/r63JZPbzpgO53OkZGRnp6ee/fuhYaGRkRE/Pnnn729vcCX3vFcCotEoj/++GPr1q3BwcHAgHP+/Plz5syJiIg4d+5cRUXF4OAgk8ncunVrYGDgmTNnwPYdYFWWkJAwa9asuLi4qqqqv/76S6fTUanUXbt2zZ4929fXd+7cuStXrty1a9fXX389b968oKCg69evd3d3q9XqjIyM1atX+/j4zJo1a968eWvXrj179uz169c3bNgQGBh4/Pjxtra2jo6Os2fPzp49e+PGjYWFhUDJSaXSGzduBAYGRkZGZmZm9vf3v2ls1b3cnJ2dXVZWJpfLP0JBDffVx/zv+OwU94fuElMvzKhxvKhAg3MUYz50X330RUdXyZogv7xgtaGlpQWLxQK1qlAoHJ9COkMgEMjH5LNVqxqNprKyEo1G5+TkNDY2arXaD/cHHQwhfD4/LS3t0qVL33zzzZEjR44cOZKQkHDo0KFDhw59++23VCpVoVBMwNzQCQ5Yrm1rawOrn3Q6vaKioqCgAI1Go9Ho3NzclpaW/v5+4I36prJ1aGhocHBQIBCQyWQqlSoUCkFtT/cBQKmYTCbQAJAJ8Msvvzx69Ki0tFSpVNpsNpfL1dPTU1RURCQSGxoaDAYDaINOp6upqcHj8WVlZSqVymQy1dbW3r17NzEx8c6dO2lpaRgMpqSkhM1m379/f+HChTNnzvzuu++kUim4Yl1dXUZGBrgihUKRSCQDAwNNTU0EAgGc0F2qt7i42F2EzGw2t7S0kEik3NxciUQCpPxr9obzuZUEnU5HoVBUKrWjo+ONzvB2vPqpvfCnzv8ssvDCI1/2xdf5EPzvmGTut5sUvV+ATO/r66usrMzJySktLVUoFJ+8VRAIBPKh+QzVquO5t7y7Bg+ZTHZbar/3P+tgSNPpdCgUavny5VOmTJk+fTrIqIuOjo6KigoMDPTy8goMDDx69GhZWRnQQ6OHQNd/MiaE447rOJ9nGozZIzXmYNc4xgzDr3+2iQBQq3w+n0gk5uTk1NXVgQ1GwBY+IyMDh8MxGIyqqiq3Ob/jzUNN7kDdeNw9BpwZQI1cq9XqeP5oXnEGUGnM4XC4XC6NRpOVlbVixYqAgICTJ08WFBRwudympqb09HR3egAej9fr9eC5gCkQuCIIzIMPwTnBtUb/+zVv5xWAO5VIJBQKBYlEUqlUUFDqTWOKzpfzpk2CjMfpdFqtVoFAAOYkYIoFuxcCgXzefLZq1eFw6HQ64CSKQqFqa2tBePVDqFWn06lWq//8888FCxZ4e3sfPXqUyWR2d3crFIru7m4mk3n27FlfX18PD49du3ZVVVUNDg4CXyGgA0wmk0aj6evrAwEzsPDqfL4WaTabjUYjsGu1Wq1arValUqnVapC4OWZfv91uNxgMqueAOknuoKPD4bBYLAaDwWQyAUEDDtZoNO9e9v1DAPoHRJKA8adSqXS5XEajUSKR1NfXFxYWAnOrjIyMzMxMEonEYrG6u7vfKD1gfBTtZce8TNy/7AzOUYvIYKd/Wlra1q1bQcnQJUuWLF68ODg4eN68efHx8Tgcrre31/1WjL7imKc8eqrzml4Qr4PzeWyVRqOB2OqbutCPDkm+jLd4x97xjibsTOztAGq1o6ODRCKhUKiSkpKPma0BgUAgn4TPWa3q9fr6+vrs7GwUCkWj0Zqbm7Va7Xj303cEjIUajebx48cRERG+vr5XrlwRi8XPnj0DXjxPnz7l8XinTp2aPn36jBkzrl69KpFIQEl3lUpVXl7+ww8/HD169NChQwkJCZcuXSISiUql0uFwuFyu3t5eGo32008/kUik+vp6HA534cKFAwcOHDp0KCUlhclkarVaEHIzm81SqZREIl29evXIkSOHDh06cuTIiRMnUlJSysrKQCWtwcFBNpt99+7de/fuFRUV5ebmpqamHj58+MSJE3fu3GGz2R+t3Ndr4nQ63eWsMBgMi8XS6XTuUlt2u12r1fJ4vPz8fAqFQiAQMjMz0Wg0nU5vbW3V6/VvkRvw4QDKyWq1gqSC33///ddff/3ll19+//13MpkMNgN98lXmd1GrQEVpNBqhUNjS0tLS0sLj8Xg8XnNzM5fL5fF4QqFQq9U63nxSZDAY5HK5TCbT6XRvFDPW6XRSqVQmk4F9UZ8HbrVKJBLT0tLy8vLAxjKoViEQyGfM56lWAVarFWz4pdFoSCQSg8FUV1eDldb3KAvGqNWZM2deuHBBIBC4gzrPnj3r7+9HIpGRkZEIBGLbtm1cLtflcrW3t9+8eXPFihWhoaFr1qzZu3fv9u3bw8PDFy1adOnSpZqaGqvVCgyJAgICFixYsGHDhi1btmzbtm3Tpk0hISHAi/7evXtdXV0Oh4PH412+fHnBggVhYWFbt27dt2/fnj17YmJi/P39V69ejUKhDAaDXq9/9OjRokWLpk2btmzZsi1btuzYsSM2NhYY3X/99dc0Gg1Uvfrk8s753LuquroaFNgEG0psNps7ygjUlcVi0Wg0vb29YDc9yBDIzs5mMplCobC3t9doNLrPORHkoPN5aSJ3UoF7B96nbR4I5YK6aG+qVt1ZBI8ePYqPj1+5cuXKlStXrFixfPny5cuXL1u2LDo6evPmzdevX2ez2aAg2fibHTO1AOcEZVRPnDhx8OBBHA43ZoXkhZkG4N96vT4nJ2fPnj0JCQklJSVAz726h8ef6r8e+dYHvDXgV0MkEpFIpPT0dAaD0dXVBdUqBAL5vPmc1arD4QCrxs3NzTk5OY8fPyaRSFwuV6fTvcdLvFCt8vl8t/4YGRnR6/VUKhWUgtyyZUtzc7NGo/npp58CAgICAwMTExNra2v7+vpEItHDhw8XL148bdq048ePg3DU1atXZ8yYgUAg4uLiKBSKWCyWyWRUKnXnzp3A9ui3335TqVSdnZ1IJPL27dtgc0xHR0d2dnZ8fPy0adMQCMThw4fBRdPT08PDwxEIRHR0dFpamlgs5nA4N2/enDdvnpeX19mzZzs7Oz+535Y7uaKqqgqNRoMhWSwWv1A5uTXB0NAQKCIPqlMCzUqj0aqqqvh8vlKpdFeq/LQBV/fytHuV/9Pq1DG9IZFI6HQ6Go2m0Wgikeh11KrzefZCVVXV/v37vby8vLy81q9ff/78+cTExKtXr166dCkuLm727Nmenp67d+8uKioyGAzuGPnQi5KtQZ8MDw/L5fLbt2/7+/t7eHhcvny5q6sLfD4mMWP0t4DflkQiSUxMBOVw09LSTCbT0LjSG69owMuOGXPw+Gc3/mzvmAgxvrctFktbWxuJRCISiWALqdv5CwKBQD5LPnO1CsYbrVbL5XKpVCoajQaG50ql0vmfKYDvconXia1mZmYuXboUFC4H22sOHTqEQCBALaIDBw4kJCQcPHhw48aNs2fPnjp16ubNm0tKSvh8/rVr1/z9/efPn49Go8HZnj59arFY8Hg80J2HDh1qaWkxm809PT0EAuHy5cvffPPN6dOn9+3bBwrQT5o0affu3dXV1X19fUCt+vv7g3SF//u//zMajSQSaeXKlV5eXidOnBAKhZ9QrYKHYrPZent7q6urcTic2/Xzv24lcT7P3NVqtc3NzQwGA4/Ho9FoJBKZnZ1NpVLLyspaWloUCoVOpzMYDGCn1KdVrp+Q0XdtsVhUKlVHR0dtbW1hYWFOTk5WVhaVSn3NvYlutVpRUbFnz55p06a5KyA4HA4Q9uvo6ADzLn9//9TUVJlM5lacdrtdo9F0dna2tbW1tbUJBILe3l6HwwG8imUy2e3btwMCAry8vEAdKaBHzWZzb29vR0dHa2tra2trW1tbZ2cnmIgCHSwSia5evert7T1nzpyMjAyz2Tw8PGy1WpVKpUQiUalUFovF8TxUqdPpxGIxOE9bW1t7e/toczSr1drf3y+Xy9Vqtdls1ul0IpGIz+eLRCKVSuWOa7rfQNCZra2tfD6/t7cXJIv39PQoFAqQMv4uT81qtUokEgaDkZ2dDTwBHBMv4xwCgUDeL5+5WgWAaERHRweZTAZFC+vq6kAO63tXq76+vomJiZ2dnaAS5vDw8LNnz9rb2y9evOjr6zt9+vRr166JRCIWixUfH49AIHx8fGJiYr7++utt27Zt27Zt586du3fvPn78+MOHD4VCoUAgSExMnDVr1sKFC7OysoBaffbsmdVqJRAIERERCATim2++aWxsrKioOHv27MKFCxcuXBgXF/fw4UOQ7rl27VovL69du3bV1taqVCqgVgMCAoDD/L///W+dTofD4VauXOnj43P27FmRSPSp1CoY7I1Go0AgyM/PR6PRmZmZBQUFAoEA2EK95knA4x4YGOju7m5oaCguLiaTyWg0GoVC4XA4IpFIpVKLioo4HE53d7dOp3Orls9buY6/QZPJpFQqfBoPQgAAIABJREFUOzo6qquraTQaDodDoVBoNDo7OxuLxWZnZxcUFIhEIqvV6npldYAxsVUfH59ly5ZlZ2cDpetwOEDeS2JiYlBQ0OLFix88eNDT0wPEqFqtptFoJ0+eXLlyZWRkZFRU1JIlS44ePcpgMNRqNaj1dffu3eDg4OnTpyclJfX09ICszT///HPPnj3Lli2LjIxcsWJFdHT02rVrk5KSampqQOUtiURy7do1UIQWj8ePjIzodDoSibR79+6NGzcCb12Xy6VUKqlU6vnz51etWrV48eLo6GiQwHD48GEikdjX1zc8PKxQKJ48ebJr165Tp049ePDg+vXr69atW7hw4dKlS0+dOlVUVKTVaoH41mg0dDr98OHDERER4eHhUVFRx44de/jw4d27d/ft23f58mXQPHdc+S2eoM1ma25uxmAwID0GVgeAQCBfAl+KWnW5XHq9vrm5mUajYTAYAoFQUlLC4XBkMpnBYHiXdbShUZ4AYWFh06dPP3XqVHV1tUKhUCqVCoWirq4uKSkpKCho0qRJW7duLS8vHxwclMvlycnJ/v7+QUFB3377LZPJbGtrA2XKkUhkamoqDoeTyWQdHR3fffedn5+fh4fHvn378vPz5XK5QqEoKCgAS64BAQEPHz7k8/k///wzsMo6e/Ysi8Xq6ekBH86bNw9kEVRXV/f29j558mTBggWzZs0Cm73+/e9/a7VaEPf19PQ8efLkJ4mtuodhhUJRVVWFxWLT09NzcnJqa2t7e3vfYlLhHr+tVqvBYJDJZFwut7GxkclkkslkMNKjUCg8Hl9UVNTQ0NDV1QXqFZnNZnC5MXyY+/7gjLkFq9U6ODhoMpkUCkVrayuLxaJQKKAqUlZWFhaLzcnJKSoqAr2EQqGIROLr1IFzxxRZLNahQ4d8fHx8fX3j4uKSkpJSU1Nv3bqVlJQUFxc3Z86cJUuW/PrrrzKZzOl0Pn36tLOz84cffoiIiAgKCoqPj79+/fr3339/+PBhMOlKSkrq6Ojo7e29f/8+UKs3btxQq9V9fX337t2LiYmJjY09ffp0SkrK9evX9+3bFxQUNG3atIMHDwJF2N3dnZycPHPmzPnz5+Px+M7Ozt9//z0mJiY4OHjfvn15eXkDAwN2u51CoWzfvj06Onr//v3JyckpKSnnzp1bvnz51KlTo6OjQYUFiUTy3XffzZgxw8PDY/HixYcOHbpw4cKhQ4dCQ0O9vLy2bdtWWFjocDhAEd3FixdPmTIlIiLi6NGjly9fPnLkCEgNnzJlyoYNG2g0mslkGhkZeeunaTabORxOdnZ2ZmZmWVkZ2JH5v/uKQiAQyOvwRahVAMhrVCgUAoGgqKgI2B4RCAQulzvaDerthJFWq01PT1+yZMnkyZMDAgLWrVsXHx+/a9euuLi4yMjI6dOnBwYG7t27l06nG41Gl8tls9kaGxuvXbsWFRUVEhLy1VdfHTx4cP/+/Rs2bIiIiFi/fv2DBw+kUqlQKLx27VpwcLCvr29kZOSGDRt27Nixbdu2+fPne3p6Ll68+McffxSLxVqtlkAgrFu3burUqSEhIdu2bdu/f/+RI0cOHjy4atUqb2/vFStWEInE7u7utLS0+fPn+/v7Jycny2Qyd2w1Kipq8uTJx48f/8ixVXdYTqfTtba20un0jIwMNBoNKmoCX623bsxooQasScGCLJ/PZzKZNBoNi8UikUhQzbWwsLC8vJzNZotEIuAmNjAwALIFHP8p+yagfh3fvNEtBCvdcrm8ubmZyWSWlpbSaDQ0Gg1svwgEQnFxcWNjo1AolEqlYMtaVVVVdnY2Go3Oz88XCoUg6fMVV3er1cOHD0+fPt3Dw2PevHnR0dErV65ctWpVTEzMggULZs6cuXjx4tTU1NbWVrDJDIlEhoaGenp67tixIysrq6ampqamhkql7t69G4FABAcHo1AooDJDQ0PBukRPT4/JZOLxeFQqlU6nV1ZWVlVVZWRk7N+/PzAwEIFALF26FIPBDAwMKJXKGzduzJkzx9/ff+/evTt37pw9e3Z4ePjdu3clEonD4QAWDZ2dnYWFhWQyubS0tKamhkKhJCYmLlu2DIFA+Pn5JSYmikQimUyWnJzs6+vr6ekJstIHBwelUmlycvKMGTOCg4P//PNPjUbDYDBAts+2bdvy8vKAg4FCoXj8+DFI2tmwYQOdTn87tepOamppaaHT6VlZWQwGQyQSubOxIRAI5DPmC1Krjud6FNQBz83NRaFQaWlpNBqNy+XKZDKgjRxvuHkcHGy1Wpuamu7du/fNN9/s3bt37969+/bt27dv3969e3ft2nX+/HkCgSCRSNy2iOD8SqWSwWB8++23e/fu3bNnz549e/bv35+SklJeXq5SqZxOZ2tr68WLF+fNm7dp06Y//vgjLS3t1KlTu3btio+Pv3LlSn5+vlqtBuJSo9EUFxdfv359//79e/bsOXr0aFpaGpfLZbFYt27dun79ekVFhUajqa6uvnHjRlJSUllZmV6vHxkZAZ5K9+7du3DhAhaLBSf8CGrMfQkw8DOZTAwGk56eTiaTm5qaNBrNGzl9/tdrjcZmsw0MDPT19XV0dFRWVjIYDJAgC6x58Xg8KG3FZDJbW1vBtjYQgAeSFxjyv1AgfmghO/5a7txr2yhAEWC1Wi2VSkUiEZfLLSwsJBAIWVlZ4B6pVGppaWllZWVTU1NXVxdIh3AXMrXb7T09PcXFxWlpadnZ2U1NTQMDA69IBnCOygQ4cOCAj4/PwoULb926VV1dzeVyORxOc3NzWVlZSkpKRETE9OnTDx06VF1dLZfLU1NTwS7AwMDAJUuWREVFgUyAgIAAb2/viIiIjIyM9vb2MWrVYrEIBIJHjx7t378/JiZm8+bNCQkJe/fuXbp0qZeXV2RkJBKJ1Ol0SqXy1q1bQUFBHh4evr6+oaGhAQEBYWFhKSkpnZ2dIA/BbrfL5XIqlXrx4sV169YBa47Dhw9v2LBh5syZs2bNunjxYkdHB1CrAQEB4eHhKBTKbrc/e/ZMrVb//PPPc+fOXbBgwePHj5VKZXZ2NogBp6amqlSqZ8+e/fXXX//+97/b2toOHjzo4+Pz1VdfvXVs1eVy6XS6uro68K7SaDQgml+dpAGBQCCfB1+WWnWMWk3r6+tra2urrKwEi6EEAqG8vJzH4wFpAmxZ30h52Gw2o9Go0WjUarVKpep7zmjP/9Hyyx2RAt/q7e3t7e11G/WD0ZTH450+fXr27NkbNmwoLi52OBxAZoHIH9BzzueOTuBUYKlUq9WCbUkOhwN4V5nNZmCcNDAwMDAwMNp31m63m0ymgYGBwcHBd9kC8jq4NZbVagWPgMViAYPPrKyssrIyqVQK8g4/kOwbrSntdvvg4KBarRYKha2trU1NTYWFhXg8HiRugtzNrKwsIpHIZDIbGxvB9riGhgaBQKBSqQYHBy0Wi/k5g4ODwI7qFUL2XXA4HDabbfQVgQGWyWTq6uricDgNDQ1NTU0cDofL5YLSCXg8/v9j78z/myrT/l8ccBSRTbYBBFQYEQFF2VEZdATBQQF3UHAUFEFgkKWlLRS6ptmafW3SNGmWZmvSNknbbE3SNkuz72mbtAWcmef5K74/XN+eJ7YF2UqLnPcPviRNzrnvk5NzPue6r+tzwRI/zIVOp0skEp1O53K5YrFYMpkcVmqGkEqlLBYLjUbD4XAqlSoUCt2hWt21a9czzzzz6quvUqnU/v7+mzdvQup2X1+fUqncsWNHTk7O4sWLMRiM3W7Pzc2dNm3a5MmT161b9/333+fl5eXn5+fm5p4+ffqnn34qKipqaWnp6Oi4ePHiggULpk6deuLECafT2dzcvG/fvmnTpr344ouHDx9mMBh2u12hUMCLL730Unl5eTgchtjq9OnTp02bdvDgQR6PV1hY+Morr8yZM+ebb75pbW1Np9Pd3d1nzpz5y1/+Mnv27J07d5aUlDQ1NZnN5kuXLj3//PMzZsz45ptvLBYL5O0899xzL7zwQllZWTKZHBgYcLlcZ86cmT9//pIlS4qLi0OhEJvNfuGFF5588smvvvqqra0tnU7fuHFjcHBQIpFs2bJlypQpGzZsuNvYamao0YnFYpFIJJCBTSQSoccv6lqFgoLymPDYqVUEuA3E43GLxQJ950tKSkCa8Hg8jUYDXeCR9IDf1U+Z37Y7GtWRZ+Sn4CODg4PZb0Y2ZTAYvvzyy+eee27z5s0CgWBwcPDGjRujOuykR1jnICNHtpnOavQ6TDePusEHCHL0MkMCGkqpsFgsBoPB4XAsFkun04VCIUT6PASQUYFGh9Jvp9PZ1dXV2dlpMBhqa2vJZDKsiUMFEiS8EggENpstEAhqa2tra2tFIpFIJBIKhQqFwmq1+ny+QCAAzy0PBL/fHwgE3G53c3OzSCRC9ltbWysUCqGMDDojICDjZDAYMpnMarV2dXV1d3dn9za71VkNL8ZiscbGRhKJRKFQGhoafD5f9tPRsPfDVyaRSP7+979PmTJlwYIFx48fF4vFWq1Wo9FoNBoOh/PPf/5zwYIFkyZN2rRpExig1tfX79ixY9q0aa+++mphYaFer7dYLBqNJjc39/333//666/lcrnD4Th37tzs2bMnT558/Phxm83G4/FWr16dk5Ozbt06HA5nMBiUSuXZs2fBz3jx4sWFhYU+n8/lch09enTy5MmzZ88mEom//vqrx+M5f/78/Pnzn3766a+//lqn0xmNxgMHDuTk5MyaNevEiRMajUan0+Hx+Pfee2/KlClPPfXU/v37DQaD3W7/7rvvpk+fvnDhwqKiong8PjAw0NXVdfLkyRkzZsydO7egoCAajVoslsOHD8+dO3f+/PmHDh3icrnQ0WPPnj2Qer5t2zY2m31XarW/vz+RSLS1tYFpNHynCoUiEAik0XRVFBSUx4bHWq0it+pAIAApfXQ6HYPBwGopm81ua2uD5EXExT2dvrs8gfscntvtplKpx48fr6iosNls424gf7cgx6qnpycUCnV1dYH1j1gsBs//a9euVVRUCIVCaJc6XhMcVbpByNntdut0OolEIhKJpEPU1NRQKBQQiBgMprKyEmQ3FoutqqqiUqk0Go36oEF0M+wRg8HAALBYLIfDgQxOQCKRiMViuVxusVhCodBIo9k7PMjRaLSlpYXBYFRWVkql0kAgMGo9IqJWNRrNwYMHodpv/vz5L7744vLly1esWLF8+fLFixfPnDlz7ty5e/bsYbFY0FwtmUxKpdKvvvoK3rBy5cpVq1a9/PLLS5cuffPNN3/55Rer1RoIBK5du/bSSy/Nmzfv/PnzPp/PZrOdPn36pZdemjVr1pIlS1auXLl9+/bDhw8fPnx41apVf/nLX3788Udwmzp16tTs2bNXrFhBo9HgmdBut58+fXrRokVr1qwhEomdnZ00Gm3r1q2zZ8+eP3/+8uXL169fv2/fvmPHjr3zzjtz5szZvn27TCbr7Ow8ffr0kiVL1q5dSyQSoajf5/Pl5+cvW7bshRdeKCoqCofD6XRap9MdO3bsxRdfnDVr1tKlS1955ZV33nnnvffeW7ly5YwZM7Zs2UKn0+9crWYymUAg0NjYCLWhYMAnFApRHwAUFJTHjcdXrSLAdb+3txccHPV6vUwmo9PplZWVVVVVAoFALpfX19crlUqj0ej1emFJPf1QZGtfX18ymYRF27Feo38gDDsmkHjgcrkaGxv5fD40R8Xj8VQqFQJvXC43Pz+fQCA4nU6IDY/j4LPJVnWw/p5NKBSy2+3QWVSv1/P5/MuXLxcUFFRWVoKsJD1oiEQiJNSKxWK9Xg8OEnq9vrm5uaWlBcxBhw1yWFrCPRyEgYGBeDyu1+vJZHJVVZVYLNbpdN3d3SPbF8MugsGgQqEoLi4+e/bsmTNnTp8+ferUqVOnTv38888nT548d+4cmUw2m83IkgVoXJ/PV1tbe+nSpRMnTvz0008nT54sKSnRaDQQaO/t7TUajSQSCY/HNzU1gQeqz+erqam5cOHCiRMn/vWvf3G5XK/XGwgEamtry8rKRCIRZOIqlcry8nIajQY9BcDb1eFwQCi6ubk5Ho/39PQ0Nzdfu3bt5MmTJ06cwGAw4JjW3NxcWVlJoVDsdns0GlWpVJWVlUwmE1rHQSpLa2trVVUVDofT6/W9vb1gePzTTz+dOHEiLy/v0qVLpaWlarW6urp627ZtkydPfvPNN1ksViKR+F21CscHDj6JRCotLS0tLa2qqlKpVD6f7x6+ShQUFJRHGlSt/n+yF4Xj8bjH42lpaRGLxWw2m8ViMZlMuGEzmUy5XG42m7u7u5PJZPZnx0K8ZoZSAiZ4VDV7+olEwu/3u93urq6upqam6upqKpUKSovNZtfW1up0uq6uLvDnb29vB6EAFWODg4MTcJqZ0UgP5Q+k02mlUnn69OkLFy7IZDK32+10OjvHgI6ODpfLFQ6HYb99WdxqkPd5MOHj4XBYo9EQCISioqKysjKBQNDV1QXib+T2kaayyRFAIVfmt5kemaHWU/CRRCIB2bSZrAKy7OK2dFYoF9lLX18fpLLA3hEx3dvbm/3PdNajKfI67KWnpwc2BQF+mBq8DTnawzaFDAxyfwcHBzUazT/+8Y8ZM2Zs2rSpuLhYIBBADd/hw4efffbZJ5988uuvvzYajTDa2xxzpPy/ubkZ6WlCo9EUCoXX632A1YcoKCgojwqoWh1OdkQtHo+HQqFgMBgMBm02m1AorKysLCkpwWKxdDpdLpcbjUa32w328rcSDeM8nwfHrfQQzDGVSgUCAavVCsEkEPeVlZVlZWU0Gq2xsdHj8YTDYahgg0/19/enUimbzcZgMPLz84lEItKYfuIft8xQA9W+vj65XH769OmCgoK2traxFtwPXJL+7u7S6bTX61UoFAQCobS0FIvFymQypNUT8h7k/feQvZ0Zypwe9W3IoR724sgE7sxvG9Td6oPDXswec3bZYvbbfndTAwMDwWCwpqYGmnTMnDlz3rx5CxYsmDVrFtR+HTt2rLGxEXEFudXRBqM9u91eW1sLWUlMJhNC2rFYDLFUQ0FBQXmsQNXqLclWA4gnqE6n43A4eDweCllgcVAqlSoUiubm5s7OznA4HIvFotFoNBrNXr5/yCLjnrmNHk2n05CWkE0kEvH5fCaTqb6+vrq6GumHBMv9UqkUDN6RMv+Rcx8YGIhEIg0NDaWlpUVFRRKJJBAITNjjkw0Msre3t76+/syZM4WFha2trdn1bQ+ccZxsJBJxOBxNTU0MBgOHwzGZTJlMZjQaH3Jh3EQmk8n09fV1d3fX1NQUFBScP3/+woULFy5cuHbtmlgs9vl8t3kMyww5hPh8PrVaTSaTS0tLcTicRCIZ35RuFBQUlIkAqlbvFJALqVQqHA53dHSo1eqamhoOh4MUZkHOIpfL5fP51dXVfD5fLpdbrVa32+31emOxGCxlDlvAnWj0jSCdTieTSZ/PZ7fb1Wo1n8/n8Xh8Pr+mpqampobH47FYLCKRCAXLRCIRdEx7e7vP58uu77nVHjNDCYVdXV0YDObkyZN0Oh06Xj6cKd8zI9VqS0vLH1JVwEz7+/vj8XhTUxOJRCopKSkrKyMQCGKxuKOjI5VKoYI1nbWOn51GnJ1ycJvPxmIxk8nE5/MxGAw43Wo0mkgkkvltwBgFBQXlMQRVq3cH3LaR4qdoNNrV1aXVauVyuUKhUCqVUqmUyWSWl5eXlJRAoyAKhcJiseRyucFgMBqNRqOxtbXVYDBYrdZgMJjO6qE1LIo2JtG5W295YGAgFou1t7e3tLS0tLS0tbW1tbUZjUaTydTQ0MDlckkkEvQshZqPkpISMKmFidfX16tUKrPZ7PP5IKM3e4+/C4QkDQbDlStXfvnll7q6OnCkv8OPjwswu8dBrQKgw+AkkcvlHA4H2g3Q6fTm5uZIJAJZEH/U6d85md+mQ9w+pNrX1+f1esF4mEQiFRcXQ+F/Y2Oj1+sdZtKMgoKC8niCqtV7JFuKZfcQisViBoOBw+FQKBToHlRWVgaWogiVlZVQqtzU1OT3+8PhcHCIaDQKWbBjPXjo5xQIBGC/oVAoHA6bTCYmkwnWSNghkAGXlZWBTwKdTqfRaBQKRSaT+f1+qD6B/95PETqshKpUqrNnz164cEGlUiGZkROTx02tIoAJqNVq5XA40LqWSqW2trZCg4n0w3J5e9RBqqnkcjkWi4XfF5FIlEgkHo8HTVFFQUFBQUDV6v2SHZ4EpQINpTwej81mU6lU1dXVFAqlsrISnDIRF3csFkuhUNhsNpfL5XA4YD5QW1ur1+s7OzvBoH4sgC0bjUaxWMxisdhsNmcIOp2Ox+MxWcBQSSQSj8erra2VyWStra1ut7u7u9vtdgeDQaRk6p5Fajb9/f3hcLihoaGkpCQ7h3VihpceZ7UKFXIdHR11dXUEAgG6wVVXV6tUKpvNFggEhmUqj/eQJxDIUkZPT09XV5dUKsXj8WVlZRQKRaVSORyOYDAIz2nocUNBQUEBULU6tkClfHt7e2NjI7TuBJqbm5VKJTRzqqioAHt5+C+BQCCOPTgcLjuGCmIai8UymUylUqnT6WCcjY2NjY2NZrM5GAzG4/FkMnkPPWnviv7+/t7eXofDQSaTi4qKpFIpssQ8Rnu8Zx5DtZq9nhCLxWw2W3V1NXTTgDMZ/ofNZuv1+lAodP8R90edkSk36XS6t7cXDKpoNFpZWVlJSQmZTFar1eFweOJYDqOgoKBMHFC1OoYg9yfEMDKbVCoFjXna29ttNpvdbnc4HCaTSSwWU6lUCoVCGzMoFAqVShUIBDqdDvaLDMPtdsNibvZQh/XqHOvjBql+drudRCIVFBQIhUKop55oEdbHR60O+/Y9Ho9MJiMSiSUlJXg8XiqVms3m9vZ2pVLJYrHIZDIejyeTyVwuVyQSyWSytrY2v9+fSCRGuryN98zGhFtNMJlMer1eo9EolUoZDAY8l7LZbLVa3dHREQqFUC9VFBQUlFFB1erDYGR85TZ361gs5h9joPt8OBweNTfuDsc5pkAOq8PhACtWPB7f1taWTCYnlBZ8HNQq8rjV09Pj9/vb2toaGhr4fH5VVRWXy9XpdNlFdYlEIhQK+Xw+q9WqVCrZbDaBQAA7MyaTKRaLDQaDx+NJJBLZVv9/APE66iyg23BHR4fVam1vbzcajTKZjEqlEggEEonEZrOVSiWIVKTPCAoKCgrKqKBqdZy5jZAdF8b7ePwfmUymv78/Go1qNJrS0tLLly/LZLJoNHrjxo0JMk44Yn9ItZoZSsLOZDLRaNRoNIpEoqqqqqKiIjqd3tbWFggEwE74VmdRT09PIBCwWCyNjY0qlUooFJLJZBwOR6fTpVKpVqvV6XSdnZ3xeDyRSECSyTD9Ot7H4HYMm2xvby/MIhaLhcNhm83W1NSkVqsFAgGVSgVjEPgvj8dTq9V2ux3SJNKPyHxRUFBQxhdUraJMXDJD7T07OzupVOrVq1c1Gk0ymZwgzlZ/SLUKk0KCqSaTSS6XQ1ozdM31+XxIA9VbzRRRYJAD09fXF41GOzo6oBMvBoMpKSmpqKig0+m1tbUikUgoFCqVyvb2do/H4/f7Y7HYsO2Mr6QbdRgwKZ/P53a7W1tbpVJpbW2tUCisrq4G+2FolwqJEFar1WKxDKugQkUqCgoKyh2CqlWUiU5/f//169dtNhsej79y5UpNTY3H44Fm6+N7s//DqNVMVgfRTCYTCoUMBgP0Ga6oqICGZF6vNzsWeOdbzqa3t7e7u7upqamuro5Go4G/G4DBYIhEIpVKhe4SFotlZAr1yA3ev5z93Q1mfpt33tfXF4/HOzs7DQaDSCSi0+lUKpVIJIIPMR6Pr66uFolE0JbZ4/HE43HY0SMUOUZBQUGZaKBqFeURANJYu7q62Gz2pUuXKisrdTodVKWM46gedbWarZySyWQoFIK1ey6Xe+3aNehT1dbWFo1G4W33OTVkX319fYlEoqurq6WlRa/X6/V6tVoNbXuxWCwGgwHnUQhMNjc3NzY2arVajUbT3t4eiUSSyWQymUyMIJVK3Soz4TbStre3d9StJZPJVCqVSCT8fr/RaGxoaNBoNDASsVhMIpHAAKGiooJIJIKZv16vt1gssMTf09Mz6mAe1HeHgoKC8liBqlWURwPEy7apqQmLxV68eLGwsFAul8fjcegY9PClwKOrVhHxlEqlPB5PY2Mjl8slEok0Gq2urk6r1RqNxkAgAK13H7jMypatQDKZ9Pv9TqfT4XBoNBoejwcxSxwOBx19AfD9Ff6W2tpagUAgEAjq6+vB6hWpI/xd3G63wWCoq6sTCASwjp8NpChwOBxY2YeRVFRUEAgEOp3OYDCEQiFk30aj0ey6MSRK/QAPGgoKCsrjDKpWUR4ZMkMNLe12e0VFxddff33u3LmGhoZIJIIIhYc8nkdLrSJCqqenJ5FIuFwuiURSUVFx9epV6EwGxrqIQh3Tudwq6JhMJqG7m9PpbGxsFIvFEolEKpXKZLLq6mocDgcdKzAjqKysJJPJd2vlhsfjb7VBpDUGn8+XSqUSiUQsFkulUr1e7/P5QqFQJBIZVik1Yb/6Pzx3FVMfC8b7AKCg/MFB1SrKI8bAwEAymWxvbxeLxZWVlYWFhRUVFWw222KxQP+khzaSzJCeUygUZ86cyc/P1+v1E1CtIjfU3t7eaDQKKlAkEtXU1NTW1srlcovFgtiZje/dd9jtv6enB9b9U6kU+BObTCZIHjBk0dLS0tLSotVqocKJSCSS7oCqqioCgUClUkUiUXNzc2tra0tLS/ZmYS82my0YDKZSqeQQD7Z/G8rtuY06zP5nb29vPB4Ph8OReyU8xN1+KhaLjXxoQXUtCsqDBVWrKI8kmUymr68vEAjU19dfuXLl7NmzV65cgU6t6aEO7A+H/v5+tVp9+vTp3NxcnU43odQqoqeh9ZTBYKBQKDgcrrYjoBUOAAAgAElEQVS2trm5ub29PRqNQlh6Yi5ej7zN992CdDoNJgZdd0NnZ6fL5QqFQlDCdasto4LjIXOrLx3+BHkjbrfb7XZ7PJ7u7m6Px2MymaRSaXV1NY/Hq7l7eFnw+fw7/BSfz+dwOCKRSK/XO51Or9frGcLtdnu9XkgRyZ5FerwfCFFQHlFQtYrySJIdUwmFQhaLhUKhXLlypba2NhQKXb9+faxvBplMJpFI2O12pVKJxWIvXbrE4XBcLtdEUKvZt/l4PO50OhsaGsRiMZvNptPpKpXK7/fDXx+5G+dYBK7GYpsod86oBxzygGOxmMPhMBqNRqPRZDJZLBar1arVajkcDkTHyWQyhUIBK99bZXTcHmh8DU4UcrlcIBBQKJS72hS0ywY/XRgMiUSCLHCpVNra2mq1Ws1mM8zCarX6/f7bG1yM9xeCgjIRQdUqyqNNJpMZHBzs7+93Op10Or2wsFAgEDyETq2Dg4OBQIDJZH7//fdff/01BoNxOp2Dg4Njt8fbk8lyoUqn0729vT6fTy6XMxgMSLvU6XQulysejz+KIvXO+V3piSqD8WXk8e/p6YnFYtFoNBqNxmKxYDBos9kaGxsVCoVIJAL7BSQ1GfQlBoMhEAhkMhmkYVVVVVVVFZ/Pb2pqMhqNZrPZdGcYjca2tjaTyeTxeHp6enp7eyORSGdnZ1tbG7x+e8xms8Vi0ev1IpGITCYTCISqqqrsVBM8Hg9jRoZNJBK5XK5KpTKbzT6fD5k4zD2VSo08SuP6daGgTBRQtYryRwCEaUdHB4vFunTpEhaLbWlpgU6tY7RHUKs0Gu3bb789ePAgBoPxeDzj0mcLuaWBpX8kEnE4HFqtViAQgA+U1WoF49L00Ir/Qx4hCgqivZAFcZCGYMsgFAq5XC6Xy+XxeBwOh0wmYzAY8K9ls9l8Pp/P58MyfXV1dXV1Nfg/QA4ALLu73W7ovAC7u1XGyG0ySbLV4Z1/CiYSjUa7u7tdLhckJ0B+ArTDqKmp4XA4MHjwlygtLS0rKyMSiSwWC+ZVXV3N4XD4fH5DQ4Pdbne5XH6/H7q7ZY9tfL45FJSJAapWUf4gQHAxEokgnVrFYnEoFBocHByLCz0SWz169OjXX39dUVHhcrnGaF8jGRagSiQSZrNZKBTy+Xz4b21tbUtLi9vthsxU9G6HMi5ki9RUKhUMBq1Wq8FgaG1t1el0EJKEJhSVlZVYLLaysrKyshKHw3E4HJlMZjAYvF5vdgASapsSiUTfb+1s03cfVr9V/PJ+tjNsmyPDxmazWa1W19fX8/l8AoFQUVGBzQKPxxOJxKqqKi6Xq1ar9Xp9W1uby+WC+abRmCvKYwyqVlH+OGQyGQimQlZAUVGRSqUCQ9YHfnEfL7WK3KggJ9Xn83V0dKhUqvLy8jNnzly5cqW+vt7j8cRiMSjvQIOpKA8fRFH19fUlEolgMGixWBQKBY/HIxKJ0FihsrIS3BtoNJpQKDQYDJDfCfmpXq8X2j2kH9n8zlHH3NfX19vbm0qlAoGAzWaDfFzIKDAajUqlkslkQv4AmPvC8ohYLDYYDG63G3zThrlSjPdEUVAeBqhaRfmj0d/fPzg46HA4SCTS5cuX+Xx+d3d3+kEbBTxktQq3pf7+/p6eHq/X29ra2tTUpFara2trq6urVSoVFHB4PJ5EIoHexlAePtlnHYhUv99vNpvlcjmbzcbj8dBhgUgkwqq3WCxubW11uVw+nw8M1DJDeQJ/4OXvYSpzWFIB2LSBsq+pqREIBDU1NVQqtaKiAofD0Wg0FoslEAigJwX4TKM/dpTHBFStovwBAWHqdrurq6sLCgowGIxOp4tGow9QsD40tYqEZGAlUafTkcnkkpISMpmsVCohew/SUtH7Fsq4kBkq7IOuE93d3S0tLSBSsVgs9ADD4/FQXWSxWPx+P/S2vU3odNj2Rz2xH/UTftSJZ4ayJuLxeCKRiMViXV1dYJBMJpOhqVtlZWVVVRXIVrvdDle2R/pQoKD8LqhavV9udcW5K8Z7En9AMplMf39/MpnU6/UVFRWXL1+WyWSRSORBCcqxVqvIiRGLxTweT1tbm1Qqhb6jarXaZDL5/f6RzegfyK5RUO4cUFder7epqUkikQiFQkSkQgk8h8PRaDTQFHekc9Nd7egxOclH3iCQvh56vb6uro5OpyNNiauqquRyucPhCIfDSIbAeM8ABeXBg6rV0blzlQl5SPfDnexuvI/HI0lmqFOrzWYjkUjFxcVKpTIej6cfRI/WsVOrMGwIpnZ1danVajabXV1d3dTUZLPZwKwRPTdQxp3M0NOU2Wzm8XiVlZUlJSWlpaXQrpbH42k0GrvdHggEoMnc3Z6x8OZ4PN7a2ioUChsaGkKhENi09fX1BYPBhoYGqVRqs9mSySSy2dvsaNTr6p2//74O1n2QPQAo2/J6vQaDgcvlgnNCZWUliUSqrq5ubm6G9ijoZQHljweqVv8P5KLQ29ubSCTi8TisxdwGl8tlMBiahmi+M5D3a7Xa5ubmzs7OaDQ66vaRMaAC5Z4ZGBjo6ekxmUw4HK6goKCmpgbSWO/zMIJaZTAY//znP7/66qvy8vL7V6uZoRX/QCDQ2toKPXXUajWIVMSdBz0HUMYdSKF2uVxyubyqqqqsrIxEIonFYo1Go9Pp2tvbET+pe75qwep2Z2fnqVOnli1btn79+oqKCq/X++uvv/b09KjV6o8++uiNN964du2a1+u9ceMGYrEMmaCZ35YYjvpP5P2wO+QNyJuRpNLsv44j2Tcpj8ej1+tlMhmDwQBXVwKBUFtbO0y+o6D8MXgc1erIJ2zkh93f39/b2+t2u5VKpUAgEIlE4ltTV1cH1QNYLBaHw+FwuMo7A94Mdi14PJ7FYt1qRyKRSCQSqdVqv98/LOdy1FmgV6hRgWCM0+mkUCjl5eUGgyGRSAwMDNzPNgcHB/1+P5VKPXz48GeffVZSUgLdAe7tK4DvbnBw0Ov1sliskpISOp2uVqshKQ39flEmDnAe9vX12e326urq8vLyoqIiCoWi1+sjkUg6Syze5xk7MDDQ19dnsVgOHz781FNP5eTkrFy5EoPBwNO7RCLZvHnzggULzp4963a7f/3110Qi0dHRodFoZDKZTCZrbGzs6uoC02X4k8ViMZlMTU1NSqVSrVabzeaurq62tjalUqlUKo1GI+QqILWMOp1OJpNJpVKlUmk2m0OhUHrChC0zQyt7yWSyu7tbr9fz+fzy8vLi4mIajabX65PJ5Fh4oaCgjBePi1rNvt8PW7uH8lWPx2O32+12u9VqVSgURCLx2rVrYON8G7K784FfIMhQRL9mA6+DYM3u2ofBYMrLy0fdfklJSUlJSVVVlVqtdjgcDofDZrNZrVa32x2Px6H5yrC5oMpmVECwWiyWhoaGzs7Ou20cMPKpYHBwMB6PNzY2kkgkHA4nk8nC4TB0fL1zkIBNX19fT0+Pz+draGggEAg4HK6xsTF7/XTsjgwKyh0CpyK0SQN/X3Chqq6u1ul0oVAoMxSSfCBnLKhVq9X63XffzZs3b/LkyZMnT964cSOLxYrFYhqNZseOHUuXLs3Ly/N4PMFgEIfD7d+//5NPPvnxxx+PHDmya9euTz75hMViJZNJi8Xy/fffb9myZf/+/SdOnDh8+PBbb721adOmL7744qeffjp69Oi777771ltv5ebm2my2VCpVX1///ffff/jhh4cPH/7xxx/37dv3/vvvX7x40Wq1gpy9/9k9EJDLSCwWa21tZTAYpaWlxcXFTCbTarWOaXsUFJSHzB9Hrd5GE6Sz6lWhp7xWq9VqtY2NjRqNRqPRSKVSGo2GxWLBq5lIJEL76TuBSqWSyeSqqio2m61QKMD4uuXWqFQqNpsNPQOpVCqVSr3NxpHWggQCARG7GAwGHPhUKpVarW5oaNBqtTARo9Ho8/ni8XgymfzdjNjx/sbGAXhQuXMTR+SVVCoFiRkjszVisVgsFvvdpJFRSSaTkIVmsVjkcrlIJGpqauru7oZyaUTLol8cykQgk8mEQiG9Xs9isSoqKvB4vEAgsFgs0IHige8O1KrJZDp06NDy5cvfeeedDz74YPny5W+//TaLxZJIJLt3716+fHlBQUFXV5dUKv3iiy8OHDhAp9NNJhOHw9m7d++cOXP27t2r1+s1Gs1bb701adKkPXv2aDSapqamL7/88plnnlm7di2FQrFYLCdPnpw5c+a6det4PJ7ZbL548eLu3bvz8vKam5tVKtXZs2eXLVu2YsWK0tJSv99/48aNBz7Z+wEEayqV6ujokEql8PxMpVIbGhp8Ph9kkY33GFFQ7pdHXq0i9++RbfGgjtLn87nd7ra2NplMJhAIeDweiUQqLy8vLS0tLy8nEAh0Op0zBIPB4HA4CoXCYrG4XK6uO6Ozs9PhcHR3d8diMbhq36ZTHzi8dHZ2dnZ23snGnU5ne3t7fX09m81msVgcDofNZsNo2Ww2k8msqqqC6SCNCmtqakQikV6vdzqd3d3d4XAYfLaHjeRxkD7DdB6SqZb+rdNhJpNJpVKhUKi7uxvpnQjtE30+n9Pp1Gq1QqGwpqam9rfU1dVJJBKpVCoWi2vvGKFQKBQKBQIBm82G5xAGgyEQCLRardPpDAQCgUCgu7u7u7sbnMCzBzzqvFAtizJ2wEmVSCTsdrtIJIJqdAqFotFo/H4/PFaNxYmHqNUvvvhi+fLlx44dk0gkubm5q1at2rhx47Fjx7Zt27Zy5cr8/Hyn02m1WiF989q1axcuXPj222+3bt363HPP7dy5U6FQNDQ07Ny5c+HChb/88ksikQiHw2fOnHnxxRf37dtnNBpv3LhRUlIyf/78VatW0Wg0l8slFosJBEJpaWl+fv7x48f37du3aNGiF154IS8vz+12j0uD5d8FrmyRSMTlcmk0Ghi/QCBwOp3wHY33AFFQ7otHVa1mi9R4PO5yuYxGo9FoNA9hNBqhsx/EPolEItIdhEAgVFdXi8VimUzW0tLicrmCwWAoFAoGg/A/kBd1z6P6Xe52s4jXZjaBQCAYDPr9fqPRCMlVMpmspqYGtDgIcRKJRKFQ+Hw+hF1NJpPJZIL/gdKuYQfzj0H2oYYV9uyUiUgk0tnZiRwH6CJjtVqhozecLVQqlZYFhUIhEAgYDCY78QOhoqJi1Nd/F7gX5uXlXb16FYvF0mg0JpPJZDJpNBoMg06nQw8bq9UKKXdtbW0Wi8XtdicSieyElp4h+kZ0PEdBuU/ACc5ms1VXV0NuEplMbm1thUyVsZNBiFr99NNPFy5ceOTIESjeKigoeOWVV+bNm/f000+//PLLV69edTgcDAZj165d27ZtO3LkCJPJFAgER44cWbhw4d///ndQq7t27QK5GYvFuru7f/rppxUrVnz++ecmkymTyVy+fHnu3Llr165lMBhqtfro0aNbt27ds2dPaWmpWCwuLS1dvXr1smXLIOtgYqrV9NAPf2BgIBQKKRQKWIurr6/3er2QJDbeA0RBuXceJbWafQ/u6emJx+Mej0en04nFYjqdDkvkkBVKIBCQNXo8Hg9Gyo2NjbAWbzabvV5vMplMpVK3WS6/1esPRIPe1ZZvD/Txg+mEQiG73d7S0qLT6erq6iCFoKqqCuQXlUoF1VVZWUmhUIRCIcRfkYW8e5vLeHGrb6G3tzcej8diMb/f39raCiUUkDWhVqvFYjGS9QGpxkieMRyrqqoqYhYEAoFKpdbX1+v1+tvneNwtBoMBDCUgEaVqCGTXkNMMyc1w44GWNiwWq76+Xq1Wq4ZQKpUKhUKlUrW1tUFf9Xg8Puq5Pd5fGsojBhSednV1iUSiysrK0tJSGo2m1WpDodBYF/GAWjUajfv3758zZ85nn31mNBr/+9//ejyey5cvL1u2LCcn54UXXiguLrbZbEVFRUuWLHn55ZfLysocDodEItm3b9/MmTM3bdrE5XKlUum77767aNGi8+fPRyIRj8dz7Nix559//uOPP25paUmn06BWV69eTaPRBALB3/72t3nz5h0+fNhgMLS0tFy8eHHZsmVz58796aef7HY7pKeP3cTvExhbNBptaWmh0+kYDIbP53d0dKApASiPNBNdrQ670fb09MBKR2NjY21tLY1GQwznqFQqsqAvlUohfIgspodCIYg8DVsH/wP8ekfKEZggHCin0wm5Cl1dXe3t7Wq1ms/ns9lsGo0G+p5CodTU1DQ1NXV1dWX7S09MiTNsmsjKeF9fXzgc9nq9LperpaWlrq6Oy+WyWCwCgQCRZoiAQjUbDodjMBjVQ3A4HBaLJRaLTSZTV1eX2+2G4wZ0dXVBO9P0rRM87gfIV3G5XJ2dnbBHl8vlcrk6Ojp0Op1AIGCxWFwuF4bK4/E4HA6VSq2srARv8Ox5VVRUEIlEJpPJ5XJFIlFra6vT6fR6vfC1DjuAE+prRZmwDAwMJBKJlpYWMpmMwWCEQqHdbk8kEg/h/IEEA5fLdfny5f3791+5cqWjo+P69es3btzw+Xw4HG7Pnj379++vrq4OBoMmk+nChQt79uz56quvTp48mZ+ff/HixYMHD3777bfgVfyvf/3ryy+/ZDAYqVQqGo1isdjPPvssPz+/s7NzcHBQJBJ99dVX3377rVwu93q9NBrt008//fjjj48dO3bu3LmCgoKjR49++umnly5dslqtE8HK6vbADzwSiWi1WhwOV1FRIRaLOzo6EFsxFJRHjomoVrNvqNl39I6ODq1WKxAIKBQK2EVRqVSxWKxQKJqamjo6OkKhUCwWA+/SYUv5E1Z+PXBuP01o6BeJRNxud3Nzs1AopFKpGAwGj8eDv7RWq7Xb7aBvRvoMPPzppEdTqIlEwu12WywWWBk3m80g7CgUCoQkQcBhMBgSiSQUCpHoI9DU1ORyuaLRKJwt0Wg0EonE4/G+W1eKjFTwD5ZRd9rb2xuLxSKRCAwSyrnC4TDY9NTX1yMzguCxQqGora0F80so1q6qqiKRSDU1NXq93mQy2e327Me2kWMYr68YZWKSyWR6e3udTiekq9bU1Lhcrr6+vvt0f7srenp6gsEgVP1nP0uDyZTH44FqgUwmA/eI1tZWg8HQ0dERDoeDwWB3dzckdwUCAa/Xi6Q/hcPh7u7uQCDQ09OTyWQSiYTP54MS1Uwmk0qluru7TSaTTqczm82BQABKILxeL7QXmfjAUfL5fPX19SBYKRSKXC7PDoqPxVULBWWMmFhqFfkNJJPJaDQaDAatVqtGo5HL5QKBgEgklpaWkkgkqVRqMBjMZrPT6UQS+NKj/fbS6A0466gOOzKQDut0Oo1GY0tLi0wmo9PpRCKRRCIJBAKQd0qlEpp8wsryw7lUjdxLT08PBCB1Op1CoZBIJOB0i+SSQogRh8NB2oNIJGpubjYajaC80+n0nfcPGzmYsZvpbXZ0+5sE5KoOMy/r6ekJh8MOh8NkMun1eqFQCPIdSdomEAg8Hk8mk6lUKpPJ5PP5IpHIsEc79FaEAsBpEI/HdTodFostKSmpq6vz+/2ZscxVHRXoSDcsogkvZguvYR4a2Z9C/olsAfkrMtmRbx72z+z3T3wyQy3xoGgMOo3x+Xy3251+cJe121ymbnNRRUG5ByaKWkVOaKg8lUqlXC4XnJ4qKipKS0uhDKWurs5sNsdisfTQenfmgTr8PVYgB61vyKwArJQgjgLlFGVlZQQCAfxijEYj4nswFpchZJsQ+UulUoFAwOl0dnR0NDc3CwQCyF4AJ1pYBCeTyVwul8fj8Xg8iUQCa99QSj8y5eMPc/W8kxtDb28vRI/cbrfZbJZIJDwej81mE4lEaI9ZVVUFFhNisbilpQUSZrq6uiCClUZl62NPZqhhkkQigVA99D5N36vWGSb7MqNJzztZZM+MkJ7D/nrPJ20mk0EU8KN1uRh5HYALYH9/PzxvUKlUiPWIRCKTyQTJTnfoSzOqDU5nZ6fL5YJ+EOnfy5K6/cUKBeVOGH+1ivy0fD5fS0uLXC6n0WiI9z4OhwMf09bWVkgffIBS6fbbeXx+UchMIXIQDAbb2tpUKpVcLufz+bCyXF5ejsPh6HR6XV2dXq93u92IXdeD+iIgRu73+00mk8FgaGho4PP5UCgGYVTI/airq2toaFCr1RqNxmazBYPBSCQCS/nDOj0+Jl/fMEZOH8rOotGo1+s1m81qtRpatUFSLxhnQs4AmUzm8/mNjY1WqxWVrY8z8HVHIhG1Wg01iPdfWg4dreHXCp56yJ9SqVQkEgmHw8iv+He3k0gkHngKJtRFhEKh2+cFjTuj/saTyWQymQRvkFAoZDaboTC0qalJKBSSSCSkf01VVRXYeFfdK7BiQ6FQwLQEqRkdiU6ns1qtgUAALMB7enqgJnjUazV6kUG5DeOmVhF5lMlkYrGY0WjkcrlQAQ3rlVqt1mg0tre3d3d3I5e2B3tCZ6u0YZt9bH8/maFoK1z+AoGAw+HQaDRcLpdCoVRVVUHGMI1Gq62t1el04D59z2UHyEGORCJgxcXhcMC4AIQUDoejUChSqbS1tdVisUApWLZh091e7DJZK4Z3+9dHlOyD0zdk6RUKhWw2W3Nzc01NDYVCAUdxMO6Fai0ej6dWq9vb2/1+P9pV63EDvuhwOCyTyUpLS3E4nFqtDofD9/bTgI+0tbUVFhZ+/vnnn3/+eXl5ud1uT6fTN27ccLlcVVVVhw4d+uijjy5evNjU1JRMJgcHB5GA67BFeYPBUFhYeOHChYaGhv7+/sHBwZFB2UxWHPdO/jowMJBKpQwGwy+//PL999/X1NSEw2FopJz9zuxbRvY2M7/1ckZeyWRlKdxqMHd1GJHfILjGAlCEAM26oetsTU0NgUBAnPWg3TfSXAYi5YhRzD2DWPvdhoqKiqqqKj6fL5FI6uvrZTIZjFOj0UBuMTylQBzq9rNGLz6POeOgVpG7ZiKR8Pv9VqtVIpEQCITi4mISiaRQKCDXEDGPTI+BIWgmk4nH41arVSaTqdVqn8+XHnJXhrFFIhEI9JpMJmjU/gD3PvHJvjpkhpzzfT5fV1eXXq+HeiZQk9XV1RaLBWqE7/woZW8/lUp1dnaKxWI8Hl9cXFxWVlZVVVVdXS0QCGQymclkQkryh332ns8KeMQfNUrUN2RiOpEjK/fDsKMHCQNer9fpdBoMBolEUlNTw+VyCQQCLG5A+wy5XO50OoeFQ8Z7KihjCHy/oVCovr4evN6EQmFHR0cqlbqHTYENFpfL3bhx4+TJkydNmvTmm29yOJxEInHz5s2ampotW7ZMmTJl0qRJa9asIRKJkUjk5s2bYFMIdmzwvDQwMDA4OMhkMl955ZXFixcXFxdD375hrfvgSg4VpfBxKKUadtmBv0Le9uDgYDKZbGhoOHr06Jdffslms0Oh0PXr19PpdDKZhHcie4FHvuxs776sJnnDXkF+aNlzQV6/wwOIABGEjo4OpVLJ4XCYTCaLxaLRaHg8HrEHKS8vh6dNoVCItCOpq6urq6uDV+rr600mk9fr9fv9vvvA4/FAfnxNTY3gt8B+BQIBl8uF/jXZBibl5eVYLJZKpULLG7Dks1gsiC8K4sfS1dXl8/ngrOv7Y5n5oNwtD1ut9vf3Qz/0trY2qVSK+KTi8fiampr29vZEIjGs2+QDHwNczlpbW48dO7ZkyZKXXnrp7NmzdrsdHnwHBwdTqZRUKt27d+/LL7989OjRlpYWeMjO/jjCsBEOG3bm1k/hvxveu9V7sg/O7Tf1QBj2XfT19cXj8a6urvr6egKBUFJSQiAQFAqFx+Ppu4OuNrAdJC3VbDbL5XImk4nBYHA4HI/H02g0Vqs1FAqlUqmRdvf3M024Z7S2tlZUVBQUFNTV1UUiEWTAAwMD0WhUrVZXVFRQqVSbzdbT0/MIFVXcAyO/WVikg5YTCoWCy+UiORgsFkulUkF9dPaTJMrDJzP2wO8imUxarVY+n4/4zA97sL/D0cJln81mr1+/fvLkyTk5OUuWLMnNzXW73ZFIpKCgYP78+Tk5OTk5OWvXriUSiV6v12Qy4XC4vLy8vLy8ixcvFhcX19fXRyKRGzdusFisV155ZebMmQcOHKioqCgsLLx48SIOh9PpdMlkMpPJhMNhhUJRXFwMHz9//nxZWRn8dWBgIBgMKhQKDAYDLlfnz5+n0WgdHR3QAYFIJGIwGL1en0gkgsGgWCy+evXqpUuXLly4UFhYyOfzOzs7zWYznU6HT/X390ciEaVSWVFRwePxuru7YQB1dXU0Gk2v18OiPIlEys3NzcvLy83NLSoqEgqFPp/vVlezYd8FRHYCgYDValUoFLD6hIRLQfaJxeLGxsampiaNRqPVas1mM0R8ksnkqA2fb5NLeuekhzIQRt0FdKuGizy0B0canmu12vr6egaDgXhdQ6wXlu8IQ8AE4coDriYejweePVAz6ceQh6dW4QIXi8Xa2to4HA6sERCJRC6X29jYaLfbg8Fgeshjb+yGkRmqlKyvr9+zZ8+f//znnJychQsXnjlzxuFw3Lx58+bNm/F4nEQivfrqq1OnTt27d29DQwOyBgTDy47AZUYkEsCNHFkYQt6GLANlP3aPKmSHbX/UegLkQvYwA4HZByEWi5nN5urqaiiDY7FYLS0tkUhk1AtH9pU3EomYTCapVMpms7FYbFlZGZPJbGxstNlsoVAIycp/sMVzsDWv15ufn79gwYInn3xyw4YNJBIpEonASuLNmzftdvvBgwenTp26Zs0aKpUaDochuJL57UJediUyMrvseuSRJSOjvjhseMO2//CzEbKv+6BcfT6f3W63WCwajYbBYEBEhM1mw5pDOBzOPPTy8MeTe7glg/2Z3+/3+/2BuwRMmmB3iUTCYDDgcLjS0lKJROL3+9N3maqeGVKrTCZzy5YtixYtWrRo0dKlS/fs2SORSNRq9cGDBxctWvT888/PmTNn69atlZWVZDJ5//7927dvP3/+PBaLPawCks4AACAASURBVHny5JtvvrllyxYSiRSLxWpqal577bVnn312165dGAymqKho586dS5Ys+fzzz9va2oLBYGVl5TvvvPP+++/n5+dTKJRDhw4tX778/fffF4lE3d3dWCx2y5YtO3bsyM/PLyoq+uSTTz766CMajebz+aRS6fvvv79582YymQwdB9avX//ee+8VFBQUFxcfPHjwyJEjPB5PJBJ98sknGzZsIBKJ8Xhcr9fv379/xowZmzdvrq2tTSQSarV6586dmzdvhovbl19++fbbb//8888VFRW//PLL5s2b161bV1RU5HK5suMgyOECx0b44vx+v9lsFovFTCYTnD2IRCKLxVKr1RaLpb293Wq1QocXuBGMvDHdRmveP7fZfvbFpHcE4EJotVrb29ttNlt7e7vFYoGFO0hRoNPpdDqdwWBQKBQMBlNSUoLBYJhMplAolEgkzc3NTqfT7/eHQqFkMjlyPA9kdigTioehVpGrlcvlqq+vx+PxUJKsUCgcDgf4FT/MkwzkoEKh+Pjjj5999ll4pl+wYEFubq7H4/n1119TqRSVSn399dfh8V2r1SICJRQKabVaMpkMTbOYTCY8hcMbIBQhFAqVSqXL5XI4HLW1tRgMhkwmKxQKr9ebSqXguRxs+VUqVSAQSGepwN7eXrPZzGKxID2URCIplcpwOAzyBUp05XJ5bW2tRqPRaDQcDqeyspLBYBgMhoeZsZAZEv0+n6+hoYFEIhUXF+PxeIlE0tXVhXyh6awbGzQ8NJlMYrG4qqoKPAcIBMKwj4zRaQBq0uFwnDlzZu7cufClr1+/HlQpPKUYjcYPPvggJydnxYoVBAIhFArduHEDrvg9PT2JRCIej8fj8UQiAStTiKBEkkFhvvBmqALJDD1sZL+Y/Vnk+QQWHAFYcxzHy+6wXSeTScjWIBAI165du3r1KplMbm5ujkajqFp9sIyqKpCHUjAZtdvtcI8fFbvdbrfb29raxGIxg8FgMBisO4PJZDIYDCaTKZVKwf3N4XBYrVapVAohdh6PB8tfd3VawrUilUpRKJQtW7a88cYbH3/88dtvv7127doLFy6cP3/+rbfe2rBhw4EDB1577bVNmzYVFxcTicT8/HwsFqtUKqurq3/55Ze1a9fOnTv3hx9+sNlsPB5vzZo1CxcuLCws7O3t9fl8hYWFzz///IYNG0QikdvtJpFIZ86codFo9fX1tbW1R48eXbhw4ezZswsLC61Wa0FBwYsvvrhmzZqzZ8+SSCQqlVpTUwN23RwO580331y5ciUGg2ltbf3pp58WLFiwYcOG/Px8JpMJ9b7QQOTSpUubNm366aefmpqaGAzGunXrJk+evHjx4vz8/Kampry8vDVr1nz++edKpbK2tjY3N7ekpASKVgsLCzdu3Dhz5sz9+/drNJphq3bpdDoajba1tdXW1sIqP4PBgPLH6urq2tpalUrV3t7u8/myJdqtTpsJwq1U7Mh39vb2hkIhr9fr9Xoh2cDv9zscDpVKBfkGdDq9vLy8pKQE6hmgyUtDQ4PVarXb7V6vF/Jf0ZyBPyRjrlbhdAmFQnq9nslkQjJcTU2NxWKJx+PZD39jPRIERK1+9NFH06dPnzZt2nPPPffEE088//zzubm5gUCgt7eXxWK98cYbs2bN+uSTT5qamm7evJlIJJRK5YkTJ1577bVFixYtW7bshRdeWLx48caNG/Pz861W682bN71eb0lJyfr169etW/f5559/8skn69evX7x48cKFC1999dVPP/30+++/371796pVq55//vl58+atXbv2X//6l8FggOnbbLZr165t27YNYg8vvvjiggULVq5cefToUYVCAc+jQqFw586dixcvfvXVV9evXw+beu21106cONHW1nYrV5cxIjOU79/Z2dnQ0MDlcmFZSqfTgdPNwMBAT09Pd3d3S0uLRCKh0+mgwiGtSqvV2mw2CNGN9TkAorCzs/PcuXOLFy8GtTplypRt27ax2exEIvE///M/Vqt17969f/rTn1avXk0mk6HMIhqN6nS6a9eufffdd998882RI0eOHj2am5tbV1eHBBetViuRSLx69apEImlqasLhcD/88MPhw4cLCwvr6+s7Ozu1Wm1RUdG333773XffFRYWKpVK0HmgYu12O4VCOXny5DfffHP48OF//vOfJ0+epFAoDodj3LMRsu8u4XDYYrGo1WoIijMYjPr6eqvVGg6H76dU/PHkNrdwWEKF5dRoNOp2u8Eio7m5GTHKgNYP0Bl4VPB4PB6Px+Fw+PsAtoPD4eBni8VihULh3TYIQNQqiUTasGHDli1b8vPzz549+/rrr2/cuHHNmjXr16//4YcfLl++/Pbbb7/55pvXrl1jMBjFxcU//vjjd999d+rUqR9++GHdunULFy48fvy43W4Htbp06VIMBvOf//wnGo0WFxcvX75869atdXV1Ho+nurr61KlTx48f//7778+ePXvw4MGlS5fOmTMnPz8/GAxaLJbKysqvvvpqy5Ytq1at2rBhw6FDh2pqapxOJ4/H27x586pVq8rLy51OZ3Nzc3Fx8aFDh958882//vWvW7du/fHHHwUCQSgUUqlU33zzze7du8+cOXP8+PHt27fv3r377bffPnjw4MWLF3fs2PHWW29BSoNKpSoqKjp69Oh333138uTJEydObNq0ad68eQcOHEDUKnzvPT09brdbLpfDw3xxcTEEFPl8vtVqBWtkEKkTVpjeLbf6FWSDPMmHw+HOzk6dTqfVaqFbNaQKIOc5LPtotVqDwQA5A7cyHxjveaPcC2OrVjOZTDKZdDgcSI9pCoWi1WoDgcCd5DiOEaBW5XL5hx9+OHPmzG3btp06dWrHjh1PP/30smXLysrK3G43n8/fuHHjrFmzPvvsM4PBMDg4CItEU6dOffHFF3/44YeqqioKhfLZZ5/NnDlz5syZhw8fNpvNbrc7Nzd34cKFOTk5y5Yt++GHH4hE4uXLl7dv3/7kk08+8cQTy5YtO3LkCA6Hu3r16qZNm3JychYvXlxUVBQOh9vb248dOzZv3rzp06fv2bMHArcnTpxYsWLFtGnT3n77bZFIFI1Gq6ur161bl5OT8+yzz3744YdXr16lUCg0Gk0qlXo8nvSDs32+c+BuBHFlFotVXFyMw+GQRn8mkwlxe4B2WY2NjUhMPT0GJXSjAmq1o6Pj7NmzCxcufPrpp1966aXnn3/+qaee2rp1K4/Hu3nzpsPh2LdvH6hVKpUajUa7u7uLi4u3bt26ZMmSFStWvPHGG6+//vrLL788Z86ctWvXXr582el03rx5UygUbtu2bdasWatXr961axfcBefOnTt79my4yW3duvX1119fsWLF3Llzp0+fvmnTJiwWC6kvAoFg79698PDz+uuvv/HGG6tXr54/f/7SpUuPHDmiVquTyeREiF8iXxNEs9RqNZlMhiCHXC4PBAKZ0bw1UIZxq/tlMpkMhUKBQMBms0FATiAQQDwJ0vuQIhWoUwHfMRqNNjJESqfTIV7Y3Nxst9s7Ozs7Ojocdwa8ubm5mc/nw2osmPJyOBxwOyYQCCKRyOFwIDYRdzJlUKsEAmH16tWvvfYaHo/n8XjvvvsuJGJt27aNRqNRKJStW7euXr362LFj+/bt++tf//ree+8xmcyOjo7a2trt27c/99xzR44csVgsHA7n5Zdfnjdv3rVr127cuBEKhQoLC5csWbJ161aBQKBQKD788MP58+d/9tlnIpHI5XJVVFS8+OKL06ZNO3PmjFarxePxFy9epNFoDQ0NBAJhz549M2fO3LVrFxiSbN68+ZVXXikuLm5oaCgtLc3Ly6urqxOLxRgM5p133nnuuef27t2r1WpjsRiEihcvXvz6668fPXq0rq4uLy9v48aNf/3rX5cvX3769Glodn3s2LHFixdv2rSJRCJBmHDPnj3Tp0/fvXu3SqUC6wO4JdntdrhUgrk4m83m8XhNTU2w/jYukZ1xYdgch6nMvqHelh6Pp6Ojw2KxQOUDnU4nkUiQWobFYplMJp/PF4lEWq22q6sLciqgHAJVro8oY6VW4SQIBAJNTU10Oh2as0OP6Tu/zI0RiFrds2fPM888s2vXLrlcLpPJPvzww8mTJ69duxYaV27btm3u3Llffvlla2ur1+s9d+7cc889N2fOnLNnz7pcrkwmc/36daPReOTIkenTpy9btgyHw9nt9itXrixbtiwnJ+eDDz5oa2u7efOmy+U6d+7c7Nmzc3Jy9u3bZzQa0+m01+s9ceLE1KlTZ82ade7cuc7OTiaT+dJLL02aNOmjjz7SarW9vb03btwIBoPFxcWLFi2aMmUKxBX4fD7I3LVr17LZ7Gg0Ojg4+JCzV0eCCFaHwyEUCuGRl0qlslgssGstLS3l8XgWiwV6uj78iwWiVk+dOjV37tz58+efOnWqsLDw5ZdfnjJlys6dO9VqtdFo/Pzzz5988klQq9Cftqys7NChQ3l5eQqFwmg0slisQ4cOLViwICcnZ8OGDQKBIJPJSCSSTZs2TZo0aebMmUeOHJHL5Tqd7uzZs0uWLMnJyZk6derBgwfr6+uVSuXPP/+8YMGCSZMm7dmzx2Aw9PT08Pn8b7/99scff+RyuZDOe/bs2VdffTUnJ2fRokV5eXlOp3Nkctt4AV9Zf38/WGrw+fyKigoSiaTRaBwOB7QNmyBDnVBkn/BgH9bZ2Qmr+Q6Hw2KxqFQqNpsNVmKgTaGyra6uTiKRSKVSqVQqkUjg/8VicX19vV6v93g84A+aTTAYDAQCkUjknu1IwXY0EAgEg8FQKBQOhwOBgN1ur6urAzVAo9FARd1hYSVkgtFotA0bNqxfv55Op7e3t//yyy9/+ctfpkyZ8s0335hMprq6uu3bt2/YsCE3N/fnn39+880333777dLSUiaTeenSpW3bti1ZsuSTTz5paGgADwFYr79x40Y4HC4tLX355Zfhkd5gMHz33XcrVqz48MMPy8vLGQzGiRMn1q5du3DhwqNHj/L5/Ly8vHfffffAgQNgk7d37961a9eePn3aaDSKRKIdO3Zs2LABHLvOnj27devWL774orKysqKi4oMPPli7di2U5P773/82mUyHDh2aOXPmqlWrCARCMBiUyWTbt29/9tlnt2/fLpFI/vOf/3R3dxcUFKxatWrjxo1XrlxhMBhFRUU7duxYvHjxjh074OoBF3CXyyUSicrLy6uqqlQqlcvlCoVC0Wg0O6vqwZLJKqUYtv3MOBn5ZbK6iN3qDSNvHIlEAp707Ha7Wq2uG0IgELBYLEj2oNPpFAqFyWSq1Wqbzeb3+5EG1OmHFTFBuU/GSq329/fHYjG9Xl9VVVVUVEQmk5uamkKh0EQ4LbLV6tSpU7dv365SqVKplEaj2bNnz6xZs1auXPm3v/1t+fLl8+fP//rrr9va2mw227fffjtjxozVq1czGIz+/v5ff/31119/hUWov/zlLzNmzDh//nxLS0tRUdFLL700derUw4cPO53O//73v06n8+zZs/PmzXvmmWeOHz/u8/kGBwddLteJEyemT58+f/783Nxcq9VaVlY2d+7cZ5555ty5c7FY7ObNm7/++uvNmzfr6urWrFkDSletVnO53C1btjz55JO7d+/WarUgmidITAuuNdBVHI/Hg0jF4XB8Pl+r1XZ2dsZisfGKwCFq9eeff541a9bcuXPLy8v9fj/Ee6ZOnfrRRx+VlZX94x//mDZt2po1a0gkElRZQaPtgoKC48eP//jjjwcOHFi5cuVTTz2Vk5PzyiuvUKnUVColk8ngS3nttdfodPrg4ODNmzdZLBZks61bt04gEPzv//5vMpmkUChr1qyZNGnS3/72N7VaPTAwAFUslZWVp0+fPnHixNdff71+/frZs2c/8cQTc+bM+fHHHy0Wy40bNybC94uQGcpaDgQCDQ0N0HAOAuqdnZ3gvzveYxw3Rt5QM0Pr++FwuKOjQ6vVCgQCJPcdi8Vmtw7mcrlQAQ2t48AZY1Ru30D4wQLr/h0dHTwer6ys7Nq1a5WVlQKBwGq1Ii4utz8m6XTaarWCaDCbzT09PVarFZa8GxoaEomEy+ViMpk0Gg2cjPh8fn5+fl5eXnFxMRQ2geFRe3u7w+Hg8Xh0Or2trQ2itq2trXg8nkwmQ9C3vb2dQqFAAT6MUygUEolEgUDgdDp9Pp9MJisuLj537tyFCxfy8/O5XK7b7e7p6enq6mKz2TQazWQyxWIxr9fL4/Hy8vIuXLiQm5t79erVmpoaWMK6fv16IpFoamrCYrF0Or2rqwt+DgKBoLS0FEr+r1+/3tfX53a7a2pqLl++DG4AHA5HJBJBLNlgMIBtaltbG5fLhaulQqEIBoNIhsDY/fDBDMvn80FvSASwIIAHlXswLLsfent7I5GI3++PRCLZBmG3YthZmh5yJwQSiYTH44H+CDKZjMViQfo1FovlcDhKpVKr1ba1tUHOAJrqOvEZE7Xa29sbCASam5uhjriyslIul4NUnQi3MUSt7t69++mnn962bVtdXV1fX9/NmzeVSuWBAwdmzJgxadKkSZMmzZ49G9Sq3++/ePEixOQuXLgAF6yBgQGDwfDVV18988wzkERlsVgKCwuXLl369NNPHzp0qKOj49///ndHR8fp06fnzp07derUH374we12g2z64Ycfpk2bNmfOnAsXLjidTjabvWLFij/96U8HDhzQ6XQ9PT0DAwMej6egoGDBggUQW7VYLNXV1Rs3bpw6der+/fubm5thGON9RP8/8DuPxWIGgwG8yWg0mlar9fl8D7zrzN0yTK3OnDmzqKhoYGAgEolgsdjVq1fPnj171apVS5cufeqpp9avX89gMMLhsM1my8vL27x586JFi1566aUvvvgCj8djsdidO3c+9dRTK1eupFKpPT09Uql006ZNf/7zn2Et8vr16wMDA3Q6/bXXXnv66ae3b99eX1//v//7v/F4nEgkrl69evLkybt27Wpubo7FYiwW64MPPli6dOnzzz+/c+fOK1eukMnkb775Zt68efPmzZuYahWAKAjc+ysrK4uKikCwOhyO+wnsPbog9zlY6wC543a7u7u7HQ6HWq3m8XhkMhlaMODxeAaDAYvsLBaLx+OpVCqLxRIIBMCPM9ta5FYi8mFODRZPoC02lIGWlZWBQ3a2e91tBjasYj2dTg/zNoZ/wu5AMyFuqfBZ0OhwcLI/iJQ5ZvubIh+HbcLH00PuNJATHI1Gs/sjjqyph2FEo1HwWx3pk4qMOXuO2ctcmaHMy1gsFovFELNVyFKFxitEIhH6SKtUqu7ublh9eqBf4P8B84pEIjwe7/PPP//73/9+9epVl8sFR2ZwcDAUCgkEgu+///6XX35paWmBO9FtTFEyWTHabEuT/ls0REDeP+zN/f39Lpfr2rVrhw8fJhAIgUDgbteUsn8a2SWwiLl7e3u7XC7ncrkkEqmsrAwSmZhMZl1dXVtbm9Pp9Hq9sPo3QQJAKNk8YLUKJ0o4HFar1eBXzGAwmpuboXTpwe7r3kCuQTKZ7P333//Tn/60cePG2traZDJ58+bNdDrd0NDw2WefzZgxA9ZwP/vsM71ef/36dZVKtXfv3pkzZy5btuzLL78sKCi4fPny7t27Z8yYAarC4XC43e4LFy7Mnz//iSee+OKLLxwOB6jVkydPTp8+/YknnvjnP//pdDqh3Oe7776bMmXKs88+e+bMGa/X29HR8a9//Wvx4sXPPvvsu+++e/HixWvXrn355ZeLFy+eNm3azp07FQpFLBZjs9mrV6/Oycn58MMPGxsb0xNGrWaG7MRbWlo4HA4WiyWRSHq9HhI/xv3Hj6jVk/+Pve98a2rp3sau2AtYkCZdEFAEQbGgB0VQQIoKAgpIVREpKggWOgklEGrohA6BQIAkpEAghBRagISagOD5Pc91vf/E+2Fd7CsH1MejcDxtfYKd2bNn7z17Zs2ae933kye7d+/euXPnq1evJicnl5aWxsfH09PTTUxMNmzYANlX586dw+FwQ0NDGAxGS0try5Ytly9fxmAwXC53aGiorKzs0qVLcnJy2tra2dnZMzMz1dXVQCRpZmZWUlICWLTs7Gx9fX1I5KqqqvrPf/4jEonQaLSuru7GjRttbGza2to6Ojpu3769ceNGdXX1169fg7PS2dnp7u6+ZcuWffv2+fv7d3d3Ly4u/jmHTumyZnJbW1teXh5ECrFYLIFAGB4e/udEKZB5ETIO6XQ6hUKpr68vKCgAWHlWVpYsoq66urqrq0sgEEAEa2RkRCgUrpCV/nM+OmC5Hx4ehs8cELQ4HK6rqwshUfqSOLb0t/vLX/lX+jnxpxW/rnCAVlcl6wkhBWTLy9b/2Xokq1yrFdGW1eU/u4G++l4+fvw4OzuLAP2BJAfgsOv66mWnv9u3b+/cuXPjxo1nzpzJzs6emJhYWlr69OkTMB4cP3787NmzZWVlMDPOzc2JRCLAmYyNjSHJXhKJZHZ2dnp6GtQWQFsLFhhTU1NjY2NCoVAkEiFrVzgFfoKqIK65sLAwNzfX2tp648YNBQUFNzc3KpW6JrzOKz4osVgsFAp7e3ubmprKysowGAz04YyMDMAMlJeXMxgM5EX8ab/Ef6Cti7c6OjpaU1MTFxeHQqEaGxuFQuHP9aiQMQVZ8C0uLlIoFB8fHwMDAy8vLyqVKpVKl5aWIIjV1dX15MkTbW1tPT290NDQ3t7e//znP3Nzc6AcaGlpqaampqmpqampqaWldePGjbS0NB6P99///lckEuXm5l65cuX06dNv374dHR3973//OzY2lpGRceHCBRMTk/j4+ImJicXFxfHx8aSkJDMzs/Pnz6enp4tEosXFxeHh4ezsbBsbG3V1dU1NTW1tbRUVlbNnz0ZGRnZ1dcG+Un19vZ2dna6ublBQUE9Pz8ePH8E3+ulf1MLCAjL+QjodkUiEV//T2yaR8VYDAwO3b98uLy//+vVrkUi0sLAAif9ZWVkIdbmxsXFBQcHw8HBpaen58+e3bdt2+PDha9eueXh4uLm53bp1y9DQEA5GR0cPDQ3V1NSYmpoi3irMSVgsVtZbhe6Rnp6uo6OzYcOGGzdukEik7u5uHx+fPXv27Nixw8zM7P79+25ubnfu3LGwsNi7dy/gEwAw8Gd4hl8yqVQ6PT0NfG1AvpuVldXS0oKo8v7sBq6jwYg3OzvL5XLb2tqqqqqwWCwoniQnJ0PCMhBkEggECoUCDOcikWi17MVfYl5E2jk7Ozs8PEylUmtra7OzszMyMioqKhobG1tbW4Em4l/lsy+ZVCoFPse6ujoQIwCs6sjIyHqP5PAxslgsf39/LS0tS0vLixcvampq2tratrS0SKXS//u//4MNPXV1dQsLi8rKSkCFFhUVAftBUFCQt7d3WFhYY2PjxMSEWCyur6+Pjo5+9epVbGzsixcvfH19fX19YaflxYsXjx498vX1TU1NZbFYICVAJBKjo6MDAgKCgoL8/PwCAwPz8/OHhob6+voiIiI0NTW3bdtmYGDw5MmT+vr6tUUPyvZGyGvs6+vr6urq6OiorKwERFNCQkJ6enp9ff3AwABInQEc4t9u/NNtXbxVoVBYV1cHmVVNTU2jo6M/ccaCTaIVehtTU1Ojo6Pd3d0kEqmnp2diYgIpAPQxAoGgs7MTckfGx8dB3G96enpiYgL0WisrK/F4fHNzc19f38TEBCwuQbqDSqWSyWQejwebR1AblUqlUCg8Hg+uLhaLeTwelUqlUqkCgQAR/xCLxZA3Cip5tbW1XV1dQqFwZmYGdIZGRkZoNBpw6UPDkGb/3Cwr6TIZbWZmZk5ODo1GA4ayn9WkFQYtHBkZycjIsLW1dXFxwePxyPYlOKwVFRWurq7Gxsaenp6QjC8SiSorKz09Pc+cOaOtrW1mZvbo0aOCgoKKioqAgACgbhgaGmIymWFhYTY2Ni9evAAesfn5+fb29uDgYBsbG8Al//rrrzMzM62trX5+fjdu3AA+AQCTREREXLhwQUdH59SpU/b29pBlHxMTc/PmTSB0/JMPlNLlNBoGg1FYWIhGoyFjvbq6WiAQ/I3JraRS6dzcnFAoJJPJoHiSkJAAQEYcDgdw7d7eXi6XOzw8DOGov01WB3ILk5OT3d3dZWVlkByGQqGys7NLS0shnWV0dPTnDk1/QpufnxeLxV1dXZB/DOl0PT09690rYKATCoXJycmGhoZAU1BcXHz9+nU1NbXQ0ND+/v7/9//+3+DgYGxsrKam5pUrVxoaGvh8fmJi4uXLl52dnbOyssrKyh4+fKiurn7p0qXy8nIulxsdHa2srKyhofH8+fPs7GxQiDx06JCLi0tqaurz5891dHT09PSSk5MHBwdramocHR2vXr0aHR1dVVUVExNjamqqq6sbHR3d09NTUFBgaWl56NAha2trDAbDYrF+r6b3tz8K2WpBs4bP51MolIqKCiwWi8FgcnNzS0pKysvL29raBgYGhELhuiI0/rX/aWvvrUokEoitApaZTqeLxeKf9Y4BmNja2pqRkfHu3bsPHz4AKT3o0YPgGwCw4mUsISEhNTU1MzMzMzMThUIlJCQgx1NSUoDpEDEAPCDngrQ6rJhlOfNkD4JBVSsOwjSPVI7BYNLT02EWhAJJSUnp6enQsPj4+A8fPrx79y4lJaWqqmp4ePhnxbAh16G7uzs/Px+yIng8nuR3KjT+AQbUJ4ODg6Ojoyvotefn5wFvDXkYyFYXDGRcLpfFYvX398OYJZFIxsfHBwcHIRsAkgMA84TseUHqN1IGOTg6Ojo4OAjbpsjmFJ/PB1J3SKyRSqVisVggEAwPD09OTv6hz+h7TSqVTkxMtLe3Z2RkQEfNzs5uaGhgMBgQZP3ZDVxLQxx0NptdVVUFOYVZWVnV1dXt7e1cLheiMj/C9filwn+qaCXSktHRURKJlJOTA7mVgHnIzMwsLi5ueUDTZgAAIABJREFUbm6m0+lCofB/Alv/ITY/Pz85OUmj0fLy8hITE0GiqaenR7LOfBqwRdPR0XHz5s09e/bY29sTiUQWi+Xr67tr1y4dHZ2cnJxPnz4NDw+/fftWU1Pz8uXLdXV1fD4/Nzc3KioKaNFycnI8PDyOHTt2+PDh+Pj4np6eyMhIJSUlCwsLPB4vEomKi4tNTExUVVXfvHnD5/NbWlqsrKyOHj0aHBwMbM1v3rxJTU0tKSkpLi4ODw83MTHZsWOHs7Mzm81ms9n3799XVVX18/Pr6+v7A7hQVnyboCsuEAgQyRtIfcNgMCUlJUgI5s82r/1DbF281ZGRETwen5WVRSQSf67aDXirRCIxLS0tJibm7du375ft3bt379+/B2Ee+Hv1T8ivSAHkp7i4uLi4uM+eLnvilw6uvsSX6ocCsm2TPevt27cxMTGJiYl4PH54ePjjx48/5TlDYJVEImVmZiYlJQFHN0Quf0p7vmIIhmz1OCiVSgEYsDqH4OOyIcgzWRybVIZ4ZcWJXzmIHIFzV9S/usI/uUmlUlix4HA4WIalpaWBimZHRwe44D+7jWtg0mXkn1gs7u/vr6qqSkxMfPfuHaCeEA6v73BPV1xF8gXH9E/o7UHQTiQSEYlEoL3MzMwEmdDk5GQgWm5rawORTCTO+ie8kT/GEG8V5HJSUlIKCgp6e3vX+4EsLS3xeLzXr1+rqKjs2rXr8uXLQUFBYWFhtra2Bw4c2LZtm5OTE5VKHRoaiouL09LSAh4uDoeDwWB8fHy8vLx8fX2joqIePXoEyjiJiYk9PT0vX75UV1e3s7MjkUiTk5PFxcUWFhampqZYLFYoFLa0tFy7dk1ZWTk4OJhKpTY0NISEhDx8+NDT0zMsLCw0NPTChQt79+69e/cum83u7u52cXFRUVEJCAjgcrmfPn36g2cQ6TJocGRkBCiloRuD25qfn89kMpEow79Lrz/Y1tFbxWAwABv/iaBV6bJGCCKb+ee0H2/ez9pug89VLBZTqVRQlC0tLe3t7f298oz/2t/AwIfj8XgdHR3Ac56UlITBYNrb2/8G3ioyRU1OTrJYrJqaGiwWm5mZicVigcV9aGjox0VPpFLp1NQUh8NpbGwEAWdZ4SihUNjR0dHU1MRisVY/0m+ZOz+7SPtK4W+8F/DghUIhj8fjcDh0Or2mpqagoCAjIyMpKQnUp0tKSpqamnp6ejgcjkAgEK+iDfqHTP+rkQBYLJZEIq0fXTE4YSKRKCsrS19fX0lJ6dGjRzgcrqSkpKioqLy8PDIy8sSJE4qKilFRUUwm88OHDxoaGpcuXcLj8XV1dVeuXNm3b9+9e/fq6upGRkbQaLS6uvrBgwdjYmK6urpevHhx/PjxGzduQHAqPz//zJkzp06dysjIGBoaamhouHTpkpKSUlBQUH19fVBQ0KFDh86dO4dGo4eHh1taWm7evLl9+/bbt28zGAwmk3n37t1jx449ePCAwWAAwcKaP41veVzAN9ff308ikfB4PKSQQkJhe3t7X18fgg1YTRPxr62Tra+32tLSMjExsebeqvRzGaNf+nU1m8bX7ePHj4uLi0tLSxDoWm9DLge0R99nP3FvAj7UiYkJIpEIWc8woknWYdiFayH7iV8q8H1jxx88U/5dJ2boh/39/WVlZcAh+veIrUql0pmZGT6f39XVVV9fn52dHR8fj0KhgLFrbGxsTZgppVLp0tISh8OJiYk5ffq0hobG48ePyWSyRCJZWlqamZlpamq6ffu2kZFRVFTU4OAgcC2vHty+ktW+YtCQ/Ve2GV+v839eEVLIBQIBg8FobGzE4XCAmAKEFQaDKSgoqKurA4EDhFMW/pCs+jr+Hl8KchcLCwsSiWRoaKipqSk7Oxtod/Py8uh0umR90FPQB3p7e58/f66lpeXo6EgkEpFQztLSEpvNDg4O1tDQcHNzq6+vR6FQ5ubmt27dampqotFoT548MTAwuHbtWnh4eEJCQlBQ0Llz57S1tV+8eEEgEKKjow0MDIA8Z2pqqrKy8vLlyxcuXMjLyxsfH6dSqc7Oznp6ehEREWQyGYPBWFpampiY+Pj4JCYmRkZG3rp1S01N7caNGzU1NVwuNzU1FfR4vb290Wg0mUyempr6iR1gZmZGLBbz+fzOzs7a2tr8/Pz09HQMBpOdnQ2Q1p6envHx8Z/Stn+a/SW91enp6aGhod7eXoASAkEa8uvs7Cysirq7u/v6+hAM4jeaSCSC8MDIyMi6ckZKpVJoal9fH4PBgASs9bvcOhmMIyKRiEQipaWlJSUlVVdXDw4OrkduDTJmfdbV+8Hp7e/qPv7BBjG2vr4+kLn6e3irUql0bGyMTCYXFRWBgnRycnJhYSGFQoF42FoBNsBbpVKp7u7ue/bskZOT279//927d4lE4uLi4uzsbHl5ubGx8c6dO318fLhc7tLS0sLCwtTUFI/HYzAYFAqFRqOBDAc0CUYYAGqPj4/39/fTaDQ2mw2kBKOjoz09PQwGg8PhIKcg68++vj4ajUahUJhMJviUUAAA2QKBYGhoaGhoiMViMZlMwFtLVq0YgdVrcHCwp6eHQCBAtBUyr5OSktBodEFBQXV1NYh1VVVVEQiEnp4ekGVe/Uiln7Mff+xrbl9vJPJeurq6gAUM8tCJRKJYLF6nm5JKpePj4x0dHaWlpe3t7YDQW1gmSZ2dne3r6ysvL6+pqWGz2SwWq7q6urGxETSfuFxuZWUlSP7m5uYSCITW1taKiorW1taBgQEajVZWVtbc3Dw6Ojo3NycQCGpqaqqqqjgcDvCdtba2lpSUUCgUkUgEwDwQOMzIyKiqquro6KiqqsLj8SwWC9KI6+rq4FqFhYUMBuMnequre7JAIIBnmJKS8uHDh8TExMzMzIaGhqGhoYW/FHDrr2h/MW91YWFhenqaRCI9fvz41KlTWlpaZmZmERERdDpdKpVCNLSnp+f169fnzp0D4XVfX9/W1lYYapFGrh5KpMv013g83tnZ2dLS8s2bNxwOR7IMTv9SL/yWofOzZYDHqqio6ObNm/r6+sBIhURJvz7YfWkc/+ylv6PB325QyQpvdc0zwaVSKci61tTUFBYWggY6EsGF0Z/H47W0tBQXFxcXFxMIBBCn+Z9tgAIQA6itrW1vbwei0LVq+WevODIyQiQSCwsLYUz/O2XNQ7IaSAT/DbxVGBZGR0ebm5tBeCk+Ph4o8Xk8HqIhvIaXW1paIpPJHh4ex48f19LS0tfXP3bs2PXr1ysrK6empurr6y0tLRUUFAIDAyG22t/fDynbqqqqR48ePX78uKmpaWRkJIVCkUqlQqEwIyPD1dXVzc0tMDDw0qVLysrKZ8+eDQ4OTk9PDwoKMjAwUFFRsbCwSE5OHhoakkql09PT7e3toaGhxsbGx48fP3LkiLq6urW1NRqNHhgYWFpaGh4eTk5OvnPnjqOjo7Ozs5GRka6ubkBAACgJrxjtZZ/P9PT08PAwi8UiEAiVlZWlpaU5OTmAC0xJSQHcCOSe5ufnEwgEFovF4XAGBgb6+/vZbPbAwAAEJuZ+a5L/5R2uk62+KGKybUPCzGw2u7+/f2BgoLe3l0QilZaWZmdnp6eno1AoICrOz88nk8lisXjN4zvfeDuSZS791bc5NzcHpDeIuoFs4RWnrK5EFqwskUiApWdqagrBgMq+SqTA9PT0nyc7E54DoDh6enpqamqg98JKo62tbWJiQrLOeXL/cFvfLKs1x60uLi4KhUIMBmNkZCS3bMbGxllZWTMzM8BImpuba2xsjPwKABrQspv/rSH9D9kUGxsbS01NVVdX37p167179+h0+vz8/NLSkuwpyJ2urm1FmRXFVvy9sLAwMTFBIBCioqL8/PwyMjK4XO6KalecIvntbvjqq8iO1LIlV9zpiiM/8oF91ltd29iqVCpdXFxksVgvXrxQU1PbsWPH7t27LS0tc3Nzx8bG4LUODg6+f//+1KlT8vLy8vLyRkZGcXFxg4ODC8v5Up99X5LlXTkSieTu7q6mpnb9+nU8Hj8/Py+b8PTZW15d1epiq8tIpdKPHz+SSCQ3Nzc1NbVLly4VFhZOTU0hQotfqnb1S//KwRVz9pfufT1s/u/lrUIMrLOzEyCGAMtmMBhisXg9HqNUKl1aWuro6Lh3756qqqqLiwsajfby8lJRUblw4UJWVlZRUdG1a9eOHz/+7NkzPp/f3d3t5+enrKysqqpqbW3t6elpZ2enra2tqKjo4ODQ3Nzc398fEhJy8ODBXbt2WVpa3rt3z9ra+tixY9u2bVNVVbW1tb179+7Zs2d37dplaGiIxWKHhoaqq6uBof3kyZP29vYeHh5WVlbKysrq6uohISEDAwMDAwMBAQH79u3btWvXuXPnnJ2dPTw8YmNjYdP2S6O9bJ8EWamJiQnw21paWlpbW9va2hobG4uKitLT01NTU9FodNqyodFoFAoFlK5tbW0UCoVMJnd2dra3t3d1dQEDAxD8gYuzQmRhnUwikSAXRWx6elooFDKZzM7Ozs7OTgqF0tnZWV9fn5ubi0aj4abQaDRCx4vD4QgEAqxdARYJiOSvh0h+pIPNfyF9U/rbrNAVV5eumj5WTCUrCssekf52mFpdlWx5+PUrw+/PNaQ909PTfD6fTCbX1dWBjm5lZWVnZ+fAwAACyP7X1tbW0VuFCPng4KBk7RYci4uLo6OjmZmZZ8+eBY737du3Hz169MmTJxwOZ35+ns/nP3/+XEFBAXSJNmzYYGRkBDJuIAgkFouZTGbLshGJRAaDMTY2JpVKP378ODY2hkKhtLW19+zZ4+3tTaVSe3t7Ozs7W1tbe3p6ZIVGpMuU4DDatrS0NDc3UygUgUAgG9ID8WgajUYkEmFU6unpQbZ7kKyU/v5+kPuC4yKRiMVitbW1EQiElpYWKpWKcNaOjY11d3czllmBpMuhwd7eXiqVyuFwENgD7A/Cxh9MrhCeJJFIzc3N0GYqlTo4OPgjFO5Ig9va2tBodFJS0prjVuHVtLa2Ojk57dy5ExYhe/bsefz4MZ1O//XXX+fm5lpaWmxtbZElyv79+x8/fsxisWAIhlEPkVWUVVYEFoWGhgZra+utW7caGBgUFRXBVCGryoO0BAZZybLiIqK7uHo4li2DXA6K8fn8qqqqjIwMHA7X3d0Nz39FI5FTZPvStz9VpDDULHvv0G3WaSaY/7sgAaC1w8PDDQ0N6enpycnJWCy2paUFBrR1enpSqXRpaamzsxNyTVxdXWFzPyAgQElJSVdX19bWVl9fX1NT8+XLl93d3SgUSlNTU01NLT4+XiAQfPr0aXx8vLCw0NjY+PDhw+Hh4Z2dnWFhYQcPHtTX18/Pzx8fHyeRSPb29nv37rWysqqvr5+cnMThcCdPngSpCwqFEhgYeODAAVNT04qKCpFItLS0NDAwEBUVpaKiYmBggMViu7q6goODDx8+bGZmVlBQAIgphK7rW+5RtvvJdkvYae3p6WEymc3NzUVFRVgsNicnJy8vLz8/Pzc3F1AEiYmJSUlJsIGempoKypl1dXUAJ4BEruHh4ZGRkeF1s5GRkf7+/paWlurqagTJUFdXV1dXV1ZWlp6eDjReoEqfmpqalpaGxWLz8vLy8vKwWGx+fn5dXR3MF+C7t7e3A7S3oqIC5hrJKrdvrWx17FP2+E/3tP4kzfiKyb6U6enpnp4eHA4HtH25ublUKnVycvJP6Gr/1W0dtayAcBGByKxJ/eCtZmRkmJiYHDp06NSpU2fOnDl27Ni1a9dqa2vFYnFDQ4Odnd2RI0c0NDQUFRW3bt16+vRpDAYzNjYmEokaGhrCw8MvXbqkp6dnaGhoZGRkaGh48eLFsLCwzs5O2LLJyMjQ19ffv3//9evX/f39r1+/bmRkpKOjc/ny5Xfv3vX09AAagU6no9FoBweHU6dOnTp1ytjY2NDQ0MzMzN3dvaioCJzLsbGxmpoaPz+/c+fOGRoaGhgY6OrqWllZxcbGUqlUwMHU19e7u7tfuXIlJiYGOEq7urqioqKuXr0Kp+jp6Z09ezYoKIhIJI6OjjY0NNy7d8/S0jI2NpbL5QKarbKy0s7OzsjIyN/fH3IyQKwrODj48uXLISEh7e3tdDo9OTn5+vXrJ0+ehHs3NjY2NTV99OhRdXX12NjY94XA4Y1PTEyAt5qYmFhcXNzd3S0WiyVr5LAi3qqzs7OCgsL+/fsVFRUPHjxoZWVVWlq6tLQkEonS0tKMjY03b968devWTZs2KSoq+vv7I94qJJ+CRHtKSgok4ba3t4tEIghqNjY22tra7tmzx8zMLDc3t7OzE7If8vPzYehBpg1Y7RQVFYErBvNQdXW1rFQ6pOPU1tbC9AMMNV1dXVNTU+A7isXi7u7uhoaGzs5OoVAItzk2NtbW1padnQ2YLRANh+Ax/FRSUgLyYMgSpb29vbCwEI/HDwwMgAcAcmLl5eV4PB5wY8CVA0SY0JjMzMzGxsa1XUYiBm1gs9mlpaVJSUmA6yKRSH85b1UikQiFwvb2dgwG8+7dO5ARhl3a9bsRxFt1dXVVVFS0tbVta2sD7z8gIAAknTds2KCqqvr69evu7u7U1FQNDQ11dfXExMShoaFff/1VJBIVFRWdPn368OHDYWFhHR0doaGhhw4dMjU1raurm5+fh7TrI0eOuLi4dHV1ffz4sby83NDQ8MiRI2/evCGTyQEBAQcOHDh37hwejxeLxZ8+feJyuW/evFFRUdHX18/KyqJSqYGBgUpKStbW1k1NTXNzc7/++uv3PRbpKoPjsIwfHh4WCAQCgWBwcHBoaIjH43V1ddXV1VVUVODxeNBPyc3NBbcVYcsC7d/CwsLCwsKCdbP8/HwYIhITExHvGf5OT08vKSmprq6uqakpLS0FPq+GhgYOhwNIX4D8ikQiWSTJ+Pg4iNlCEg8ejyeTyWw2e2JiYq362/z8PAwaBQUFWVlZwKUKjBPT09MsFqusrCwjI6OsrKy7uxshdVn9dmBq6+joqKmpodPpMzMz87/d1vvS+/2fb39ubm5sbIxAIOTn57e0tCAxmi9Vsvrfrz+rrzTm+wzG86mpKQqFgsVigRa9uLiYxWLBY1mTq/xrYGvsrUqWIYZMJrOgoCAtLa22tnZwcHDNvVVjY2MFBQUbGxtfX199fX0tLa2EhIS+vr6kpCRtbW0NDQ0XFxcTE5MtW7YYGRlhsdiJiQkymezl5aWrq2tpaRkQEPDy5cugoKCrV6/u37//4MGDXl5eDAYDgARGRkabN29WVFS8cuWKj4+Pv7//2bNnN23adPTo0fDwcB6PJxAI4uPjIXXx/v374eHhYWFhLi4umpqaO3fuPH/+fGlp6eTkZGNjo5WV1aZNmzQ0NB49evT69WtXV1c1NbWjR48+fPiQRqONjIykpKSoq6vLycndunULMiQeP368e/fugwcP2tvbv379+vHjx8bGxocOHbK1ta2oqGhoaLh9+/aWLVvMzc1ra2slEgmEk+Xl5eXk5PT09FAoFOwsJyUlHTt27MCBAyEhIQQC4f3792ZmZsbGxu7u7i9fvgwJCblz546SktKOHTusra3xeDwy6HzHG5+Zmenv76+pqYHgR0VFxRpCV8FbJRKJd+7cUVRU1NfXt7a2NjAw0NTUjIqKAmV2Hx+fEydOgBzUgQMHDh8+HBwcDOw/BALBx8fH2NhYTU1NXV0duoeKioqlpWV8fDyXy5VIJC0tLQ4ODnv37lVXV7exsbl+/bqWltaRI0cOHz5sbW2dm5srFAo/ffrU29v79u3bK1euaGhogPqutra2srLyyZMnfX19W1paQEqgvLzcw8NDX19fVVX1xIkTampqx48fv3TpUnJyMofDWVpaolAo3t7eOjo6NjY24BNQqdTw8HBTU1NopLq6upKSkrGxcVhYGI1GA/9AW1vb2tq6oqJiYWEBHoirq6uCgoK2tjYKhZqenv748ePAwEBoaKimpiZgDEgkUmxs7MWLF9XU1FRUVLS0tDQ0NFRVVY2MjJ4+fdrZ2Ql7jj/+jiTLmeDDw8OdnZ3V1dU5OTngOuTk5JDJ5L+WtyqVSmdnZ1ksVl5eHoSHYe6ULkfN1++6gAS4c+fO3r17ra2tCQSCRCL59OlTT0/PkydPFBQU5OTkDh8+HBERMTg4yGQyfX194c3a2tp6e3s7Ojrq6+sfOXLE3t6eQCD09fUFBQXt2rXLyMioqqoK5KOdnZ0PHDhgb2/f0dEhkUiKiop0dHT2798fERHB4XCqq6ttbGyOHDliaGjo5OTk7e0NWkdqamrBwcEAIfXx8Tlw4MClS5dqa2uh463tQ/isSSQSWH2B4KdYLBaJRBwOp7Ozs62tDbBnsHrMzMwEut91MhQKhUajAVwLmISOjo6Ojg4SidTW1sZgMEZGRgAVwOVy8Xh8aWkpk8kEv/BLDrp0GXxfV1cHoVlYWNbW1vJ4vB8H8MAoSqVSHz16pKamtmvXLjMzM4jj/Pe//+3v7w8LC9PR0dmxY8epU6fevXsHdKcrdpmgGQCtvnfvnr6+fmRkJEQ6VkOekG0o2X2eL/0K21xzc3NMJjM4OPjixYvh4eE9PT2QRyhdxrZKV2HbZB/giqf0WdzCinv57ucpaxB4YrFYeDwe9mHy8/M7OzvHx8f/dVjX0NbFW5VKpSKRqLm5GYVCAdsihFd/fLoCbzU9Pd3Q0FBBQcHNzQ2FQt24cQMY2vLz8728vA4fPmxhYRETE3P9+vXNmzcDblUoFIpEotbW1ry8PIAKVVdXv3r1ytzcfNu2bXJycmZmZjU1NbOzs3l5efr6+hs2bDA3N8/LyxMKhXNzc5mZmTo6Ops3b7548SIej5+cnARkXm5uLuw9paengy8lJyenoKAQExMDmRm//PLL5s2bjY2NExMTW1paSktLAwICbty4ERUVxeFwRkdHk5OTNTQ05OTkHB0daTTawMCAv7//7t27jx079uTJk8bGxtra2jdv3ty8edPX1xdygNLS0nR0dFRUVEC9s7S09OrVq0pKSioqKmpqavfu3QM1V19f3507d1pYWNTU1MzMzDCZzOLi4vz8/Nra2sbGxpSUFBsbm71798rJycFOIkhhfd87grNGR0eJRGJGRkZubi6TyZTNbPsRky7HVh0dHQ8dOmRpaRkSEnL79u1jx465uLjARHX+/HkVFRVHR0cA/B06dOjJkycgyJ6ammplZWVnZ/f+/fvy8nIsFuvv76+trS0nJ6evr4/BYEZHR9vb252cnLZv375ly5bz589HRUVlZGQ8ffpUQ0Nj48aN58+fB5nWxsZGV1dXS0vLwMBAHA5XVFQUGxt75cqV7du3HzhwIDAwEFSn7927Jy8vr6io+Pjx49LS0ry8PAcHh4MHD5qYmOTl5QEP0eXLlzdt2qSjo4PFYvv7+2NjY5WUlLZv325ra4vBYCorKwMDA9XV1dXU1KKjo+l0ekpKioqKyvbt24ODg0FxNyEhQUtLC5APrq6udDp9dna2trbWwsJi165drq6uTU1NZWVlzs7OV65cCQ8PLyoqwuFwYWFh5ubmW7duPXr06IsXLyCv/Mc/TPjqx8bGSCQSBoMBobiSkpLOzk4OhzM2NvZn3tf7rI2Pj7e1tWVmZsLW3vola8uadJnB6v3793Z2dpGRkX19feAf/Prrr2w2Ozo62srKytHRsbi4eGZm5tOnTwKBICsrCzZ5dHR0dHV1L1y4EBUVxWAwPn36JBaLMzMzbWxsfHx8GAzG4uIim82OjIy0traOjo6GtVNHR4e7u7udnR10zo8fP3Z3d8fGxsIelI6OjoGBwa1btzIzM/l8/n/+85/x8fGUlJTbt2+HhIQwmUypVApEWn/AauRLrt7s7Gx/f39lZSXIDtXX1/f09PT393M4nP61Njab3dfXx2azBwcHETVdxGQJOOfn52dmZgYGBvB4fHV1NZfL/TrmCp6hSCSi0+nFxcXJyckfPnxITU0FQN3k5OSPrP9hFG1ra7Ozs9u+fbucnNy+ffv8/f17e3t//fXX6upqc3NzGEwUFBSeP3/OZrOlUimHwyESifX19Y2Nje3t7QMDAzMzM//3f//X2tp6+fLl7du3Ozg41NfXt7a2EolEGo02NDQEQDipVDo+Ps5gMJqbm+vr65uamshk8vDwsEQmsbWnp6elpaWhoaGpqYlOp4Pmn0AgKCoqio+Pr66uHhkZmZ+fFwqFNBoN6mlpaWGxWBMTExMTE6AmAGtIpMLe3l7IdpJIJCMjI319fXw+f2pqCl5Ea2trQ0NDQ0NDW1tbf38/sA183/Nc/XglEsnw8DCBQECj0e/fv8/JyWEymb+Lj+hf+7qto7dKJBJTU1Pj4+NxOByDwVgTwV9Zb/XAgQOenp7V1dURERE6OjonT568ceOGgYGBjo5OUFBQQUGBnZ3dxo0bDQwMMjIygBCxubk5NDTU1NRUQ0PjwoULTk5OkHOwZcuWM2fO4PH42dnZnJyckydP7t6929PTs7u7G8hQy8rKLCws5OXlz507V1JSMjU1xWaz0Wi0jY2NlpaWsbGxvb09RDXk5eUPHjwYFhYmFAonJyfr6upevHhx+/ZtExMT0P84c+aMj49PUVERwKpSUlK0tbU3btxob29PpVKlUmlXV9f79+/v3r174cIFLS2t48eP6+rqOjg4pKSkdHd3T01N0el0d3d3FRUVBweH/Pz8wMBAHR0dR0fHFy9eXLp0ycTEBHajLl++rKGh8fLlSx6Pt7CwANVeu3ZNQ0PD1NTUycnp1q1b2traW7ZsUVFRefv2rUAg+JFdTqBBAa3npKSk0tJSZHv6R964RMZbdXBwOHDgwNWrV1NTU8PDw3V1dSH9+dmzZ1paWmfOnImMjHz+/LmGhsb+/fv9/PzYbDYMdq2trfn5+UCSFx4ebm5uDvRASkpKr169GhgY6OjocHR0lJeXV1NTS0xMBCoxGo3m5ua2adOmI0eS/NMrAAAgAElEQVSOfPjwAVh1QBIdg8Fgsdi4uDhHR8fjx49v3Lhx27Ztt27dam1tFQgE796909fXP3r0qKOjY2pqKgaDCQ0NvX///suXL+l0+uLiYlNT07Vr17Zv366np5eVlTU0NARLDgUFBSCjyM3NffPmjYeHh7+/f01NzcLCAoPBgBbevHmTSCS2tra6urpqa2ubmZlpaGgYGhomJyf39/cnJSVpaWkZGBhA1GR2dhZmPiC5jImJuXnz5uHDhzds2CAvLw8+LuC5f+QFwSsWCASNjY3I9mhxcXFvb+9fcTsMngaDwcBiscnJydCT1xUAgNjc3ByQ+AwMDPT09IBLBNvHIyMjIyMjPB6vu7u7p6eHx+PBQaFQODw83NvbSyaT29ra2tvbGQwGn88XCoWg8QtVsVgs2IAWCARAmQeVDw8P8/l8KMDlcoHramxsTCAQMJlMiBeSyWQWiwU/jYyMQJ0sFquvrw/hsQKdqvV+PqsN8Qvn5uZYLFZhYWFqamphYSGggNY7EP4lQ8oAv1htbS0ijv31SRB+nZubGxwcbG9vr6qqysnJSUtLy8rKQjieVl/lG1sL+Z2Ojo6Kiory8vIKCgpWVlZ4PH5wcDAxMVFbW3vnzp3bt2+HWaOlpQVCMM7OzgEBAY8ePbp+/bqzs3NRUdHs7CyZTLa1td25c+epU6f8/Pz8/Pxu3rx54cIFf3//jo4OCJG+fv365s2b9+7de/r06b179y5fvuzj40MgECYnJxkMxqtXrxwcHDw8PPz8/Gxtbe3s7NBo9NDQEJfLff36taOjIwqF4nK5FAolNDTUzs7Oy8srICDgzp07bm5uOByutbU1MjLy5s2bqampIpFobGwsMzPz4sWL1tbWMEGPj4+/ffv29u3bsbGxra2tWCzW1dXVwcHBz8/P19f3xo0bt27dwmAwwIOxJp82dDYej1dVVQVSAsXFxeD0/wFDxz/B1t5bBZuenka2hhMSErKysoDi4QeX4Ii3eurUqT179nh6elIolLKyskuXLu3YsUNeXn7btm1XrlwpLi5uamqys7OTk5MzNDTMyckZHR3F4XCnT5+Wl5c3NDR88uRJZWUlbNNcvXp1+/btst6qvr4+VM5gMKALFhYWmpmZ7dy589KlSzU1NVQq1cPD4+DBg5AJkZaW1tvby2AwgoODFRQUDh48+OrVK9ing0AjEM7Fxsb6+/tfvnz5wIEDOjo6qamp/f396enpenp6GzdudHBwIJPJfD6/qKgIjUYTCISamprk5OSnT586ODgcP3780KFD3t7ekJSTlZV1+vTp48ePW1lZmZiYmJqaJiUltbS0BAcH6+vrg8965MgRGxsbEok0Pz9PIBDs7Oz27dunqal5//79vLw8DodDpVI9PT3l5eWVlZXfv3//I7FViUQCgYTu7u7CwsL4+HgAgUA44Qc/V1lvdd++fZcuXcLhcGVlZRBT19PT09fXV1FR8fLyKi0tffnypZqa2r59+wIDAwcGBqamphoaGnx8fAwNDZWUlExNTb29vYODg69evbpnzx4lJaWIiAjwVu3t7ffs2XP27NnS0lLA4dHpdC8vrx07dhw7diw+Pl4oFLLZ7Hfv3l25ckVJSUlbW9vBwQEGYlVV1V27dt24caOxsXFhYYHL5eJwuKioqDt37gCiAIAHoaGhTU1Nk5OTTU1N169fl5eX19XVzcjIgM3N+vr6uLi4R48enT59+siRI8eOHTt9+rSXl1d+fv7w8PD4+DgWizUyMjIwMAgLC3v16pWJicnVq1fj4uIePnyop6fn4uKSkpJiZ2enrq7+6NEjFos1OztLoVAiIyPPnz9/7NgxbW1tZ2fnp0+fOjo6Hj16dOfOnU5OToBc/JFJHYmqNjQ0oNHo+Pj4xMTE3NxcMpkMWYl/LW8VbmdychJw2KmpqXg8nsfj/QFTDjwoKpWKRqOjoqJev379+vXriIiIsGWLiIh4/fr1mzdvoqOjX758CQCk8PDwly9fRkdHx8bGvn37FqSYX716BSeGh4e/evUKToEjUElMTAxSeURExJs3b968efPq1Su4EJwVExMTu2zR0dGRkZHIFaHOqKioiIiI0NDQkJCQtLQ0JpO5msHqjzGpVLqwsDAwMIDD4YDIk0QiQTh8deL5Wtm3NAzc6P7+/pycHBQKBXiA/3kuUmB6eprD4YD3Ex8fn5WV1dzcDHmxv7cl8IiIRKK9vb22tvbZs2dNTEx0dHRevnxZXFzs6empo6Nz7tw5AwMDAwOD8PDwtLQ0b2/vBw8elJSU0On0oqIiOzu7Q4cOAYCkvb3d1tZ29+7dtra2wLqKQqH09PQ0NTVTU1OHhoYKCgocHR1hsd3b25uWlmZqagrRXDqdnpGRoaOjc+LEidjYWCKRiMPhYmJicDjc4OAgmUx2cHBQVVUNDg6mUChxcXHKysr6+vqpqakUCgWYE2pqahgMRlxc3JkzZzw8PCgUCpVKdXNzk5eX37t377Nnz4Dc98aNG8bGxh8+fMDhcH5+fq6urrm5uV1dXdXV1S4uLgcPHrS0tKyoqJCsKV+yZHmPMTs7Ozs7GwFB/euw/ritl7cKJhQKyWRyfn5+fHw8vLmhoSHIv/k+W1paGhkZQaFQsC9/9+7d7u5uFovl4eGxefNmOTm5rVu3+vr6DgwMUCgUa2trgHJmZ2fz+fx3795BRvkvv/yCxWKbmpoKCws9PDyOHDkCxQoLC0UiUXZ2tra29vbt2+/evdvV1QWdLC8vz8jIaOvWrZaWltXV1fX19efOnZOTk9PU1IyOjoZs0FevXp0+fXrTpk27du0KDQ3t7u7OyckxNDRUVFT09PQsKSlpbW3F4XBOTk5btmzZv3//u3fv+vv70Wi0pqamnJycvb19Z2cniUQCt9La2hpY3Kqqqp4/fw7xsDt37tBotKWlJQaD4ePjA/v4W7dutbOzI5PJc3NzOBzu3LlzGzduhP39t2/fisXipaUlLBarq6sLbF9xcXEtLS0VFRWhoaEnT57csGGDoqJiZGQkkCp890cFsVUWi4XD4RISEoBBvaCggEKhQCLRj9AOAEwTHMpz586VlZXR6XQ/P79Dhw7Jyclt2rQJsJt0Oj0iIkJJSWnfvn3Pnj3jcDhkMhlC7JqampGRkSBvyGAwvLy8du7cefTo0VevXnG53I6Ojtu3b+/evdvExASHw4HXTqFQ3N3dt23bpqysnJKS0tfXFx0dvW/fPnl5eWdn5/Lycg6HMzw8nJSUpKGhIS8vb2dn19LSwmQy3759GxwcDKN8bW1tXl5eYGCghobGnj17nJ2d29vbm5ubb968uXPnzpMnT2ZlZbHZ7JycnMDAwNTU1K6urubm5tLS0ujoaHNz8507dxobG+fm5s7NzQkEgocPHyoqKqqpqenr6+vr6z979qyrq6u4uBhC5gYGBqBqmJ+fPzc3x+VyPT09N23atH///kePHlVUVPD5/L6+vqioKFVV1e3bt/9gbFW6nNfF5XIbGxuzsrJSUlLS09MLCgra29shG+wvN0ZDzkRXV1d+fj4ajYaUwT8magjPis1mV1RUAOwyPT0947eGHFn905dsvUsCjhM+hx9hF/nBRzc/Pz84OFhXV5eZmZmSkoLD4Wg0GnCh/PHtWd22trY2FApVV1f37XTO8PlAahSZTC4oKIiPj09ISCgqKurq6uLz+RMTE7JcXf+ztoWFBQKBcOvWLUNDQy8vr8DAQGNjY4iYnj9//tq1a8+ePbOzs9PT03v+/Hl5eXlpaSkKhXr37l1oaOijR48sLCwOHjx4/fr1pqYmEolka2t78OBBf3//ycnJhYWF8vJyc3NzLS2txMREgUBAoVDS0tJSU1PfvHnz4sULd3d3PT29HTt2uLm5sVisrq6u0NDQ8+fPm5mZWVlZubi4fPjwoaurC5LA7O3tVVVVg4KC6HR6c3Ozj4+PpaWlubn55cuX3d3d09PTaTTa1NRUa2vrgwcPbGxs4uPjMzIyrK2ttbW1T5w44eLikp2d/ezZszNnzri7u1OpVBaLVVRUlJCQ8OHDhxcvXvj5+V26dGn//v0mJib5+fnQaddqpJJKpYuLi3w+v6SkBIVCFRUV9fT0rBUo7h9u6+itwicEkxkMIunp6aCEIRAIJMus+7+rzsXFRZFIVFJSYm5uvm/fPk9PT/CxsrKyQOLF2Ng4JydHIpGw2ey7d+/u2rXLwsKirKxscnKyo6PDw8Pj6NGj+/btU1NTMzIyun79up+fn4uLi7q6+okTJ5KTk8fGxoqKis6cOXPo0CEfHx8WiwUZLdXV1dbW1goKCuCR8Hi8+Ph4Y2NjiM+dPHnS0tLywYMH3t7e5ubmhw8fdnd3p9PpPT09b968AYYBdXV1AwMDDQ2N48ePm5ubR0VF9fX1icXigoICU1PT/fv3e3p69vb2ikSinJycy5cvQ+BWX19fR0dHWVlZV1f30aNH9fX1U1NTS0tLEomkoqLi/Pnz4Eu9fPkSwPIsFisgIGDv3r3bt2+/f/8+RM4WFxcZDEZYWNjJkyf379+vpKRkYGBw8eJFLy8vb29vMzMzFRUVPz8/Go22QoDx2180hBBASxCDwYAmeE5ODsjVVFVV9fX1/eAeFpFItLW13bZtm6GhYXFxsUAgQKFQ4IJv2LDh2rVrBAIBcowOHTokLy//5MkTUHmGRYuSkpK3t3dCQkJsbKyXl5eBgcGmTZv27dvn5+fX3d0Ni4Rt27YZGBjk5+cDUQCZTL579+6GDRuOHj2alJTU3d0dHh4uLy+/adOmX375JSYm5sOHDyEhIVZWVnv27Nm8ebOlpWVVVVVbWxtksWhra/v6+kLCMqR4KygowOUIBMK1a9c2b96so6OTk5PDYrEiIyOVlZUPHz7s5OQUGxuLRqMDAgL09PR27txpZWVVWVkJr6awsNDU1BTgZaampgUFBRKJZHBwELDOgEULCgrq7e39+PFjb2+vi4uLnJycvLz87du3Y2Ji4uPjg4KCLCwsdu7cuWHDBisrq6amJsnvWUggMyjyKnk8Hh6PT01NTUlJqaioYDKZo6OjIGu0VmGt39kff8jm5+dFIlFjYyMQPtTW1gJV8/fVBi7Cx48fgT8SuRfpMnvaiuMSiWRubg7hTl/N5TkzMwNkT6uZPtfEvvsSwHK6Bi/gB2xubo7P51dUVABsmkAgjI+P/5RYr6xBH+jv78/Ly0tISOjo6PhdvpF0Gf/K5XKBGCQrKys9PR2LxVZXV1OpVJAuQwp/qWZoRlNT040bN3R0dEJDQwsKCu7cuaOsrCwvL6+trf38+fPc3FwXFxdtbW0fH5+XL186OTldunTJ29s7Nze3tLT0wYMHR48e/eWXXwgEAolEsrGx2bdvn4+PD+iOlpSUmJmZ6erqJicnd3d3JyYmWlhYXLt27enTp0VFRZmZmVZWVrt370ZI2UpLSzMzM9+/f//gwQOYg27evFleXk4kEl1cXFRVVYHfhkwmQ4ZAZGSko6OjiYnJiRMn7O3t6+vrR0ZG8vLyrl+/bmFhYWNjY2NjExMTExIScv36dVtbWyMjo6tXr+bl5cF2pb29vZmZmYeHR1ZWVlVVlZ+f3+HDh8+cOQML+7VFXX/8+JHP5wMpCoScgNBqrer/x9r6xlYly3l5PB4PBpGYmBgUCtXY2AiUnJJvYJ2QNalUCgymtbW1OTk5RCIR1AdgVY3BYOrq6gCJMjk5CTlVtbW1AO6WSCRcLrekpCQxMREcgqamJiBGqampycvLo9FoEomEz+eXl5fn5OS0t7cjUqiAns7NzQV9OYlEMjEx0dzcnJ6e/u7du7i4OEDpjYyMQCy5vr5+fHwcKLHa29vhs4Q9NQwG09HRMT4+Ll3GJ9XU1EA4CnZOgUwE9tPhlOTk5Lq6OqDclyynRo6OjhIIBAwGU1pa2t/fD3tDkE2Vm5sLRDMA+QdC0KGhocbGxrS0tNjY2ISEBDgL0mIQupDf6xxIlymyx8fHmUxmSUlJSkoK7LaMjo6y2WzYw0pMTMRisW1tbbK5Ar/rpS8uLnZ3d4eEhOjr69+8ebOmpgaekr+//5EjR7S0tGJjYwE8h0ajgfogISEBoMOgFnbs2DFFRcXjx49bWlqGhYWlpKQ4OzufPHnS29u7q6uLyWT6+flpa2vb2dnV1taCD8HhcCIiIvT09CwtLYuLiycnJ6lUalBQkI6OzsGDB48ePWpgYODp6Zmamvrs2bPTp09fvHgRh8MBYjswMFBPT+/QoUMqKioqKipKSkrnz5+PjY1lMpkLCws0Gs3Pz09PT8/Ozq6mpgbySd++fWtubq6oqKikpKSqqgqLCn9/f+hL4K0CqAvy+oOCgiBvRiqVFhUVXbx48ciRIzdv3qyurp6bm/v48ePU1FRjY6Onp6eampqCgsLRo0fPnj37+PHjpKQkHx8fAwMDa2vr2tra2dnZz6YqS1fx1yCvG6ALHA6HRCKVl5dDNCsrK4tEIgEvD5QBQ9K3EROLxZP/y+Csqamp38X0/u1d90u2sLAgFoubmpqA6aympmZ0dPS7PR7giufz+Xw+f2xsDGEkhZFhcHCQz+ePjIzISi5LV0k5ICaRSKampoCMD6bY9bDJycmhoaHh4WEICH27/cHritX28ePHiYmJ2tpaWCT/SbxVyfK0Bbttzc3N35HCIV2mRICRtrS0FLABQMZXWVnZ0dEBKglzMuJesjXMz88vLCw0NjZeu3ZNRUUlPDycQqFERUUpKyuDhg4Oh2tubnZyclJXV3d3d/fy8tLR0TEyMsrIyOBwOLW1tQ4ODvv37zczMysrKyMSiTY2Nnv27Hn48CFsnRUXF585c0ZTUzMhIYFMJvv7+8NWe35+PofDwWKxkNxpZ2dXVFT09u1byPyrr68nEonh4eHq6uqnT5/Oz89HvNWAgIC6uro3b95cvXo1JCSkrq6ORCIFBwcfO3YMskdgDeDt7b1nz579+/e7ublRKJTm5maAKCgqKkZERIyNjY2Njb1//15FRUVDQyMhIaG3t7e1tdXNzW3//v3a2tpoNHpqampte+/CwgKPxyspKUlKSoLpHi6xVvX/Y23dvVXJMgUjbBcWFhZiMJiMjIzCwsKmpqbu7u6hoSEE2PH1HgMuGoVCaWhogDTD+vp6PB5fWVkJosYEAqGxsbGmpqayshKPx9fV1cGR6upq5EhTU1NjY2NDQ0NjY2NjY2N9fT0kPCInVldXQ5ZiXV0dHo+vqKioqKioqqqCKzY0NFRXV+Px+JqaGijWuGz19fV1dXWNjY3QMNA+rqmpQRoG2YhwSm1tbWVlZWVlJRSAy1VWVlZUVCANkD0FqbNy2aqqqhoaGggEQlNTE9SGtJNAIBAIBGg/FMbj8cBdsKLB9fX1cIm6ujo6nf7tJKmyK/6mpiYcDpeVlZWRkZGfn9/e3j42NgbfPzBW5uXlJSUloVCo7Ozs8vJyOp2OkAh+46gtlUqnpqb6+/vb2tpAKwGO9/f3NzU1EYlEWKJAfBdUZPh8PmzxzM7OcjichoaG8vLyioqKjo4O8BugNmjM5OQkJKjSaDQYfMH1HxgYaGtr6+zsRPQOgEAAj8eXl5c3NjZyudyZmRlYpZBIJD6fD6OSUCjs7OyEYuXl5dXV1XQ6HWYpcAjYbDZcHRGaBxLW2traiooKIEwlkUirdRb4fH5bWxuRSORwOEj6LWiOEwgEJpMJgu/Ic+Pz+c3NzZWVlRC3AD33oaEhMpmMyNzLJjXDibOzs0KhkMfj8fl8gYyx2eympqbi4mIcDofFYlEoFMQg0Wh0enp6Xl5eySoDLdwVR1YXW2E4HA6Hw1VXV9NoNGDchAaA5zc8PCwLKJKVbfxBz3V+mT0xNzcXhUKVlpb29fV9I++9rEF6DYFA8Pf3B2S5j49Pc3MzoIRBHdrc3PzMmTN3796tqqqCvrrwOQNfcHFxkcvlpqSk3LlzJywsjMlkzs/PA7/Pirn2s/XMr+L6Wf0reHtFRUVOTk6enp4tLS1TU1PQ4M9WJV3FGSRd1kNacS2kzP9s23ebdJlHr6SkBGFKlv0Wfq5Bf6DRaMXFxfBgv6Nh0uVdLBiFSkpKsrOzU1JSQCUBi8WCJDUiUTsvQ4MKr4bBYISHh9+9ezc7OxtE2vz9/S9evBgaGspms3k8XnR09P379zEYTENDQ0xMjL29/YMHD4KDgwEq7eHh4e3tXV5ezmAw3r59e+/ePRQKBV9ie3u7n5+fk5MTDocDfuugoCBbW1s3N7cXL168efMmMjLy7t27T548AYHrhIQENze3+/fve3t7u7i4eHh4YLFYgUDA4XBiYmLu37+fkZHR19dHJpMh6crd3d3X1/f+/fsPHz7Mz88fGhpaWlqampqqrKy8e/euvb19Xl7e+Pj4yMhIUlLS9evXPTw8CATC4uKiRCKh0WhRUVH29vb3798PCAgAUPjDhw/d3NyysrLWHLO0sLAgEAhAHgV4mv/1VtfE/ghvFTFQ2+vu7i4tLYVvTFYhRpb7Y3XXgQ+1v78/Nzc3PDz8yZMnz58/DwkJefr06ZMnT54+ffr8+fPQ0NDnz58jR0JCQp4/f44cQYq9WDY4HSn57NkzpIxs5UhtkE/wdNlCQkKQquD0p0+fPnv2DLko2LNnz0JDQ5GSoaGhUBKqXX05pJIXMiZboewNwi3LVggHkavI2mcbjDSyuLj464ySyKuBAoCmys/PT0hIiIuLKywsBFcPUXaGktPT02w2u6amJjMzE8RdMBgMeCErggH/s/+s6BtIY2SPyx6EYshkifz02YDQZx0d2folv516V9f22Rl6RckVZb5S8+pTZO9O9lzZ01eXly2M+Arzy9SDYrGYzWZ3dXXRaDQ6nU6n0xkMBp1O7+joAOqDzFUGOEUUCgXck6shjIgBPACFQhUWFiJrwsrKSiwWi/z0dQMnWPbqAJrMy8sD1hsmk0mn02k0Go1GY7FYwNswMzOz2nn9lg6GnCIWi0FJGIVCQZbVN3ZRxACzlJ2dfebMGUBuKCsrx8XFSaXS6elpyJKE4ydPnszIyADyhNnZWZFIJFy2sbExsVgMbsevv/5Ko9Hc3d0PHDjwyy+/NDU1iUQiCHKvSOOAYXZ0dHR0dFQoFI6Pj4vFYmRhA4ZcaHR0dHx8HK6+uLgIbMF+fn4vXryABJGPHz8iFY6MjExMTCApPrOzs1MySqeSZU4DiIhLlmOKcASGhc+2bU0SMefn5wEGkJqaCtuvkGX13XWurcGYyefzs7Ky0Gg0g8H4biwj8vDFYjHAA/B4PNAbwwCblpZWXFyMcEJJZD6EmZmZ8fHx0dFRGHhBWHhwcBBKwr+wFJxb1lkE6UQejwep95DxOT09PTExAbyQ8K6np6eBLwLQtBKJZGJior+/n06nd3d3Dw4OisVi8CbhFFAuhdEGtMeQHjI2NjY6Oop0DGDVZTKZNBqtt7cXvnHkzcK6enh4eGoZXA66EkKhULbY5OQkKBXT6fSBgQHgwEKK/ejbXfV2BgYGILaanp5OIpH+RQKsif1x3ioyX0IAjEgkFhQUIDTOhYWFDQ0NNBoNut2XNovhEx0fHx/719baYI/+S+8O/hCLxWNjY6Ojo729vTU1NWlpaYmJiampqTgcrqurC+a2FW8N3vjY2Fhvb29XV1dHR0dFRUVaWlpKSgqyhwVSAis8sK/0ohX/rjjls5V81mtZ4fB95cTfVdXqYl/59dtP+cYbXHFkhRcLe9M9PT1tbW0NDQ14PB7Us0AHCAzEtJKTk9PT07Ozs7FYLBaLzcrKysrKKiwsbG5upi0b/bdG+611dXVRqVQ6nQ7ykmAwh8FPtC8b1Nbe3l5eXp6VlQXsY9hlw2AwaDQ6edkQDaHy8vKGhoaWlhYGgzE0NAR9Fbwx6Spgw1ee7ezsbGdnJwqFSkpKKi8v53K5vzf+t7i4ODExkZmZaWpqCqx2R44c8fX1hbnfx8dHT09PVVVVUVHRxMQEg8HA5J2XlxcQEODq6urq6nr37t179+4FBARgMBg2m/3p0ycGg/Ho0aNjx45ZWFiEhYU9ffrU3d3d1dU1JiaGSqUCVapAICgpKQkKCnJ2dnZ1db13756bm5uPjw8Kherr64MPnMlkpqen+/j4ODs7Ozk5eXl5paamMhgMqVQKhBWRkZExMTGQy8LhcDAYjLe3NxR++PAhUOnNzc2RyWSgICASiQsLC9PT00QiMTIy8sWLF/X19ZDfSaFQ3r17B2V4PB4QTsu2zdfXNz09vb+/H0aAb3/CK94acHEUFxcDGInBYPyslK/PGvQrkUgEfJwlJSUjIyM/oqqAdGNYeACxSVVVVV5eHqSIZGZmlpaWtra2ynp40uUlK/Rn+BvC51KZ4Lfsr7J/I4Fz2V+R9siG1ZF/V5y+YuWMjE6yVcle97PNkH2tsjWvOCKVGdtXVLK6zJoYNHhoaAhAesnJyXl5eVQq9d8sqzWxPzS2Cgb9Y2pqanh4mMfj9fX1NTY2YjCYhIQEEAipr6/v7e0FLNeKqWXFZ/OvraGt+JyQkUIqlU5NTQkEgu7u7sbGxuLi4sLCQnBx0Gh0ZWUleAaIsPVn3zhyHLaxSCQSaIF++PAhKSmpqKiIRqN9S67Av/Z1k31rkmWdmKmpKT6f39/fz2Qym5ubS0pKMjMzk5OT4+LikI8OEAtlZWVlZWWlpaUlJSWQw8Hlcvl8Po/H43K5AwMDgDyW/BY88D9NsspN/MYTZ2ZmhELhwMAAl8vl8XiATIBBo6WlBZpavmxFRUXp6elxcXEg91pYWAiCCHg8nkKhsNnsgYEBJAPs69s4wByMw+FQKFRBQQGC4vj2bol4q2ZmZidOnLCystLT07t8+fKHDx8SExPPnz9//vx5JycnIyMjkBSamJggkUjPnz+3tra2srICruUdO3Zs2rTpxIkTMTExQKoaFBR07NixXbt26evrX7hwAQSoDx06dPfu3ba2tvn5eTKZHBoaamNjczihKD8AACAASURBVOXKFUtLS11d3R07dmzcuFFFReXly5cDAwNQiaqq6vHjx83MzCwtLU+ePKmpqenl5UUmkwcHBz98+KCurm5hYVFXV9fb2xsaGqqsrAzsb1euXNHV1VVXV/f29m5vb6+oqLhy5YqysnJISMjY2NjQ0FBoaChoI/v4+LDZ7MnJyTdv3qirq5ubm+fk5LS0tISHh9va2l65cuXChQtAvbJx40Z1dXWgPf4+oQo4BWDlubm5GAymra3tK8PRzzLoP8B+n5qauiZOjOxnBahWgUDA5XIZDEZ5eTks5DIzM4uKisBtBYEDCJSu+Da/fokfbOGPV74mk8J6zyww8HZ3d+fn5wOTGhB3Sv5kXfEvaj/BWwVD+o1UKgXUYEVFBRqNTkhIAL7GhoYGCoUC2hhzv820+Flt/icY8pBhn2h2dnZ4eLitrS0vLw8CohB1A2RYR0cHaH19y0uRfYOgSYjoJSYnJ2dmZlZXV3d0dHA4HNmdxH/f+FcM+YJkHxS8NbFYzOFwKBQKiURqaGjIy8uDPXQISQKDOoQhyWTywMDA+Pj4xMTE+LKNLe9Bf/aiv9d+sIbP3vvU1NS4jMG+Hp1OJxKJTU1NpaWl6enp0FdhWQVp1BUVFS0tLR0dHUwmE0GtfPaK4P1kZWUlJSXl5ua2tbUBWvobeyPsqqenp5uYmBgYGHh7ezs4OJw9e/b8+fNXrlw5efLkgwcPIiMjzc3Nz549i0ajJycnQf0uPj7+6dOnQJmupKS0YcOGbdu2PXjwgMFg9Pb2BgQEHD58WF1dPSIiorOzk8lkRkVFgezIu3fvYIe3ra0tMTHx6dOnjx8/vn37tqqq6oYNG3bs2OHo6EihUDgcTnh4uJGR0YULFzw8PJ48eRIcHOzj4xMTE0OhUAC5CLwl9fX1bDb71atXRkZGFhYWDx48eP78eWBgoI+Pz6tXr8hkMo/He//+vb6+PuQm1tfXOzk5GRsbnzlz5saNGyUlJVVVVf+fvS9/T/Ja104Hh2rr2GrjUFu381jbWoe21tpaW2utHZyqVWs0TpmMmnkwZoIECAQIAQIBkgCBTCQhIQQIEOYQZgIhgSSme5+9zzn7us6f8P3wfHkvdqJWrZmU+4delcD7rrXe9a71rGe47x9++GH9+vV37tzRaDR2u72+vh46GBERgXRwzpw5P/74o0QieQprFb5vsVgaGhqIRCIKhSopKVGr1YMToubwRICp1dPTIxAIcnNzqVTqM1SdCJ66gUCgr6/PZrNJpVIej0ehUKBkEMnYAZdQc3Nza2urTqcbVZv16PcuhLGA4YJMHrPZLBQKsVgsBoMRCAQWi+VJwzIhPAyTZq0igCfd399vt9tVKlVjY2NpaSkcCsGxweVygagVMWL8ITvm2WHU8gTpSmazua2trbq6uqqqCtQK8vLyMBgMiNZCphHU6zzdU4Cf+Hw+t9sNdKcsFgsMKSKRWFlZCbUCUGA+qp3PtvvTEWPHobe3F7LKQCkRygqhTig/Px+DweDxeDweD3F8mUwGykZer/dhKZ5TfLQf1lo4YkEKXWdnp1KpbG1tZbFYxcXFkHGLJDngcDgGgyEUClUqFWKpIwY6bDA6nY5Op0MEgEgkSiSSnp6exzQvwFrFYDDbtm3bvHlzYmLi3bt3P/vss5dffnn27Nnbt2/PysrKz8+HQquioiKr1cpms0+cOPHBBx8cP368qKiovLz85s2bGzZsWLhw4a+//iqXyzs6Oi5evPj2228fPHiwpqZmcHDwH//4B4vF2rVrFzAH6/V6gUBw4sSJrVu3Hj16FPhiU1JStm7d+sYbb3z//fdQniwSiSAj+d69e7///vt333135MiRixcvMplMtVqdkZHx3nvv7dq1C6Qvm5ubIdXy3r17ERERR44cgWoVBoPR39+vUCh+//33/fv3Q/3N4cOHb9++nZKS8v3330dGRp47d27fvn2nT59uaWnx+/0cDufYsWNbt2796aefcDgc0BKBcOCxY8daW1uf1FoFE8HtdovFYjwen5mZGcy48tSza/wAs9RkMvH5fBqNBmrJz7ypwa8DxDAVCgWfz6dQKJB6B0pLcGolkUhsNruxsdFoNLpGEMxHNvVXg0kEMiaBQMDtdre3t9PpdMiqKi8vNxqNIVP1GWLyrVUA8j5AITaPxysqKsrLy4OtpbCwkEQicblcqVSq1WoNBoPD4RjlF5nsHkwzjLJQ+/v7XS6XwWBob2+vrKwkk8mQk5qbm4vH4xkMRk1NTWdnp8PhGHVmeCZtQNIDyGRyXl4e5MISCAQo4Ver1Xq93mq1ImvoC/7Q4UTR1dWl1Wr1ej2ExcvKyshkcnFxMWRbwopJJBKBCgAG0OFwPN/70KgewXricDhAX7S9vZ3H47FYLBqNhsPhYMPG4/EUCqW0tJRCoUDyg06ng+AdKAlxuVwsFgvZkI2NjRaL5XGCCcPDw06nE4VCrV27dvXq1ZmZmVVVVSdPnoTKqu+//57P55NIpO3bt2/cuLGoqKijoyMqKmrRokWLFy8+c+YMgUAoKyuLjY1ds2bNnDlzQDFILpefP39+4cKF+/bt4/F4gUDg/v37VCp1+/btS5YsSUxMbG9vT0pKmjdv3qxZs44dO0YkEqlU6p07dzZu3Dhjxoz9+/cLBIKWlparV6/u27cvIiICKAV//vnnZcuWrVixIjk5WSaTpaenr1ixYufOnRwOp7m5+erVq3v37r148SJY7ceOHQNi4Pj4eCDToFAoQDm8YsWKs2fPAodGZGTkunXr5s+f/+mnnxKJRJfLZTabr127Nnv27Llz54KqUGlpaXx8/Lp161599dXPP/9cIBBAQuHjP+7+/n7Eq5qTk4PBYICGcyrnCMLMARlFFoulVCrHw2BF7oW8C+C87+7u1mq1DQ0NHA6HyWSSyWRgGIQdtrS0tKSkBKHrQTJ/xubzjEdrpwuCFxmv12s2m3U6HaTJ4XC4nJwcLBZbXV0NOo5TeSpOO0wVaxUAM2BgYMDhcCgUCmDqqaiowOPxaDS6oKAAAhkEAoHD4TQ1NanVaqfTidScht6lx0FgpJjX4/GAmmhra6tYLObxeGQyGYvFQi02BoPB4XBMJhM4nkZp/T3DQR51UGlsbKyqqoKycSg8x+FweDy+rKxMJBJ1dHRAHR60H3IQX5zn7vV6DQZDS0sLn8+HcgqoQIIQPzw1CoXC5/Pr6+ubmpq0Wi3iLxynxzdlERiD/hHifYvFIpfLa2traTQaDF3wAALvektLi16v7+npsdlsYrG4pKQESAzYbLZarYYi+kfc/f79+x6Ph0qlQv4omUzW6/WFhYXgas3MzLRarXw+/8CBA3v27CGRSA6Ho6Ki4tixY++8885bb7317rvvfvXVV7GxsVeuXPnkk0++++47Doej0WiSkpLef//948ePNzY2Dg4O/vHHH5WVlYcOHdqxYwcKhTKbzeBbfffddxcvXvzuu+/u27cvJibm+vXrn3322YEDB5hMpsFgwGKx+/btW7ly5bJly5YvX758+fKNGzdGRkZKJBKr1YrD4T7++ONvvvmmtrbWbDaD/Pry5cvDw8NXrFgRHh6+cePGy5cvQwOGhoaMRuPt27ffe++9zZs3A3ul1+slkUgfffTRypUrb9y4odFo7t+/7/V6y8vLjx07tmrVqrfeeuu9997bv39/bGzstWvXPvnkkwMHDgCl8WP6ovr7+91ut0KhKC8vB4Hc0tLS1tZWh8Phn/I5goODgw6Ho7q6GvIBQCtnXM2aUS9+X18fxLV0Op1YLK6vr4f1BIPBICs/UHCA5SoWi5FTHLBAjN0OpviY/0WMWkOAT9psNjc2NlIoFFg9QBOnpqZGpVKFclXHA1PLWgUg0wJ2WafTCYy+RCIRSijAb1RQUABF5ZWVlVBwGnxIfRFeocdH8GgEAgHgw6usrGSz2RAvhmJwUEwtLi6ura3t6OgAvYNg7pvxbqR/xHGo0+kaGxupVGpOTk52djY8cTQaDWoIPB6Py+XyeLxRqpjP69IZCAQGBwch8Eqj0YD+CY1Go9Fo0MoCoiXI0IASCshe9YdK1oIAQ4HYQz6fz2w2K5VKpVKpUCjq6+tJJFJOTk5eXh6yvMAc0+l0QqGwoKDg3r17BQUFAoHgcVICfD6f0WgEMmODwQD19dXV1TweT6fT9ff3G41GPp9fWVmpVCrBelCpVCwWCwRsa2pqgGK2qalJKBRqNBqg/wO9NJvNBokcRqNRKBSy2WylUglHOL1eDxfB4XA8Hs9oNDocDolEwuPxQFLObrdLpdLS0lLgf8DhcOAKgj24s7OzqqqKy+VCrojH42lvbyeRSOCKLioq4nK5JpMJ7H7Qu1Kr1UDtrNfrgUHMZDJBOopSqfR4PD6fDxQftFot0BcWFRUJBAIQTWhtbYW2weHzTx/i4OAgUIwVFxdnZ2ejUCgOh4MopDyz6TJuAJoUvV5PIpGwWCzCpjIxdx/1FsAqAdMGZMwhBIHBYO7du5efnw+7A9RiAh95S0sLlCs87OLPxyL8wI4AKza8tki5alZWFsjqAhGnP7Tqjg+morUKQCbKwAjdenNzM9Djg4Q3WDAQn4K1Ty6Xq1Qq2LCRyl//SHrTizZ7AkFcm0iFNVQWQ8wiOzsb+PnA9CkpKQFtgsbGRiDbR6zbiWwz8rAcDodUKuVyuRUVFeADg80VYSzKz89nsVhSqbSjo0OhUEAZB7D2jur+43BjTU0gj6C3t1er1ZaXlyMJZ5AswWAwKioqBAJBZ2dn8Pefjw1j/DBqcCCm3NzczGQyIZsCDm+5ubmlpaVNTU3Nzc2QwI1GoxkMhlQqhVPBA8d5YGDAZrPV19cXFxej0WgoT4SnBrVukK0BVinkEebm5oICE7i1gNcPnjJUbECBI/JP5C0Afk3kmiDDAZcFJqNgclw43sBPEP8ZBKzg55CEg9wRro9cDfk+JLJDA+CO0C/oCHIR8Dkh34ScLrhdcNugwWVlZRqN5hELNbI4eDwemUxGJpNB+R2DwdTX1zudzrH0eVMWAwMDXq+3pqaGSqW2tbX19PRMSsh41EIBKS6g+VJbW0ulUkGmDsJc+fn5QK0NKpLAdtzR0aFUKmEFRioNwNMEVwsmjZriuzAywYI3Taio6ezs7Ojo6OjokEgk5eXleXl52dnZ8D4C5UJdXZ3BYOjv75+C5X3PDaautRqMQFDw2ul0QrFzVVUVmUxGVnYI58HCitQ7QzjP4/GMcjU9EJPdyyfDIzoCQCpOLBZLe3t7fX19TU0NHAeRCDsWiyWTyVVVVc3NzRDoGSV3OYm96+/vB2cPkFQD+yboZsEuiGzDEMMFR3tdXZ1IJFIqlXa7HdE9fwRj/BScD0gDEHJiqVRaXV0NhzSovxGJRC0tLR0dHcC2HZwUMVnNnqYIfl+AjFatVre2tjY3N/N4PLBcyWRyeXk5i8Xicrnl5eVQdQQqmlBrGHwdv98/ODhos9mqq6tzcnISEhKSk5NBPic5OTklJSUlJeWB/0Q+SU1NTU1NHfVh8E+QPz3wIklJSchFUlJSxl5k1I3ga6P+hPwQPkkNwqh7PaIjD/tmcNsSExMTEhJSU1MJBIJSqRwrbxH8Mvp8vq6urtraWuBqwOPxFRUVYrEYFvlpNPkHBgZ6e3tFIhEcEhgMhkaj8U/q+xu89PX19UGkWy6Xi8VisVjc3NwMCVpYLBaPxxOJRBKJBMzHcLYpKCgoKSnhcrkNDQ0NDQ2NjY0qlQqMV18Q+p9ESHmCAQ4dgMPhAFLq+vp6IKWGHAkkWQIsDTqdDkqHkB0xWc/uBcH0sFYByKzy+/1IVZBGo5HL5dXV1aWlpWC8IixL4KsoKSkpLy/ncDiNjY0GgwFkVKxWa3d3N6KrMer6D8OkdPZhLYG3y+VyWa1Wi8ViDQJk07e1tVVVVZWXl4N5B2NSVFREJBJLS0t5PJ5cLgfuPZfLNUrqZiJ7+giMeuKI8a1QKGpra8vKykpKSigUCoVCIZFIGAwGKcsDpyObza6oqKiqqqqsrORyuS0tLcETwGKx2Gy2R2gi+J+1aftE1wkEAj09PXK5nMFgwJQmk8kNDQ1arRa4vuHcP9Ue2bRG8GSDzEi9Xg/eFNifaDQanU6HNHogWygpKamoqJBKpUjGJKC/vx/ywq0hPB5AISn4QQTParvd3tbWVllZCaJN+fn5VCpVKpUiyknTC9A1h8PB4XCuX79+5cqV6urqKfUiB6+6AKfTCRuuRqPp7OxUqVQKhQLU1GEdhkUYCQKQSCRYfkHAnMViIVowyCJstVptI0BmAkhMBad4PVv09PRY/3PTtNlswH8HVZhsNhtRtYU9BYPBkEikkpISMpnMYDDAIaLVaoN148eptSEgmE7WKoJRaxlsDKDqBnYM5DUCiQ8Ev4APi0AgkEZAIBCIRGJFRUVrayvMPOAZCH4/AT6f70/9ss8cfr8fDnlIM5BoPniXlUqlTCbjcrlQCU4aAzDcoeoZuA+rq6sVCgVI5wWzaY4az6mJ4MEBZhaHwwHijQ6Hw2QyicViLpcLKXc8Ho/P51dVVVEolIKCAgjpQiI8mUwmk8klJSUkEgkUQWUymVqtVo0AAltKpdJkMoEC4dgpMWpuPKbDwD9ChvowOJ1OvV4PzVAoFDU1NQQCAYqdq6qqtFotsjKOxyP702tO5XnyDBs2doS7u7shqxVJ9CwtLWWz2aWlpWg0GhQWKioqgsWEYUqMUt8I4dEIHvP+/n5gZFOpVFKptKqqCoPBQGI9Ho8XCoUmk6n/8QTwpiZgeuh0urKyMpBZMZlMU60vj15tYB1GGJr1en1TU1Nw7hYc6tBBwOFw4JdFAKsxwssBKzONRqupqQGOYdUzglqtVqvVHR0dAoEANk2kJWQyGdzGSMYO1AZAtm5lZSVwaLpcLofDAc6d4CGa2Gfy4mJaWqvBGPU6IYYFVC1otdrW1tampiYejwcE6VBgjgigQy4XiExyOBzRg4AEl61WK9DRAUHjMwfCc26z2TQaTXNzc11dXX19PTSjsbERAhMcDgePxwfTexUVFeFHAKkRxcXFFRUVTU1NYrEYwuKIyTt+5s6E4WGGYLB97/P5QAEvOzv7zp07QMVVXFwMoSskKxHS+ND/CViwSkpK+Hx+Y2PjA2eFSCRqaGior69vaGhQKBQPnBujuOshtFRXV9fQ0DDqUo2NjU1NTcCJCHmBkFzIYDDq6uqAE9Q/wgM6AUP6p98ZjzY8NcavYXDNgYEBj8cDtUSQiEkikUC+BJLpgcIC/El8Pr+hoUEsFmu1WkSF/Dl46cYJo0amt7fXZrN1dnY2NzdzOBxI/AV3AwaDYbPZDQ0NarW6p6fHP/0NhcCIV8JgMJSUlNBoNIvF4p/a/Rq79o5ahAFGoxFeFg6H0zqClpYWHo9HJBJHbcTwTsFRJDc3F/6LVNY+W0CSNP4/gWyaLBarqakJmgpMCCaTCeJvD+tyCBOGaW+tjgKyuwRPpr6+PpfLZTKZOjs7Ozs7IZah1Wo7OzvFYnFFRQWVSi0tLcVisVCBnhsE5BNIpmYymZDBNk5gMplMJpNOp5NIJDBZIBgBjcnOzgZPG4VCodPpVCoV3i6NRqPT6bRaLcRoOjs7dTqdw+FA8sTHjsnzB+jj0NAQlAw3NjaiUKikpKSsrCwmk9ne3q7VanU6nU6nUygU1dXVDAajrKyMwWDQ/xPwIY1GI5FI4DmD1fOBgCeCw+FoNBrMDWR6lJeXMxgMBoMBz5RGoxUVFeXm5oLe6ajrwDkekqKguoVAINTV1ZnN5gngZAgEAk6ns7W1lcvlIpSiA/9Z9gHV4iKRSCaTQdR7iiAQCFitVlDtAjKg8bjFwEitZ0tLC4VCgVhnRUWFSqWyWq1dXV3Nzc1UKhXRs0Wj0cXFxQwGA15Po9FosVjAxvJPbS/1BGDsfu/z+axWK3C/QGYwFLJAKheVSi0vLxeLxVarFck+n9QePDPAkuV0OplMZnZ2NpfLdTqdg4ODk92up0QgEIAwQldXl1AoZLFYOp1uYGAAYWx1uVxAEd3Z2QkLslqtbmpqYrPZNBqtrKyMOYKxK/NfBI1Go1KpEMeHu8OOieQ26HQ6q9UKx0tk6/SHCvynDJ43a3UU/vQYBC5Yu90O6k1CoVAgEAgfBGCi4fF45eXl4NqE898zAZgsGAyGyWQKBAKgmE1PT4cdsaampqamRigUVldXCwQCOPDZ7XabzQZ870/X9+cMsFD6fD61Wl1SUpKcnJyeno7H49va2kaxXPX19bndbtvDAemGwKLF5/MfNiUQAC0Rl8tlsVgEAgGONyQSicPh8IIAj2/U1WpqagQCAZPJxOPxiEBiRUWFWq1GtOnH1U6FkiAikbh//36Q3MzKyjKZTPfv3w+MZEgPDQ21t7dHRUV99NFHx44dq6io8Pl8yJ76py6H4A8f+LVHz9WHXT8wUohGo9G++OKLjz/+GI1GOxyOcSrLhVuDJ6y+vp7JZAL3c0NDA1hRwL9YUVFBJBKhhhoSkMBtQ6PRhEKhXC43m81QyPiipR0jPUVqxoGKQaFQiEQiOp2Ow+EQIgIKhcLj8VpaWoxGo81mczqdwV7qye7KswSsSJ2dnZD6Oa0FkODpuN1ugUBAo9E6Ozv7+vqCczwe2K/e3l6Hw/GIBfkZ4k8zYh+9lIUwiXjOrdVRGLvtBU9KoB2AQvJHwOFwaLVaqVTa1tYmfUZoa2tra2tDQvZA6lZUVJSUlEShUAwGA8S4ER2ER/flRXvNAiO0I1arlc/nZ2ZmpqenV1ZWjq3XfiL4/X5kzB89JQCQwqXT6VpbWyUSicFgAIKFYIz6CdSha7VaDocD9k1paalYLLY9iST9Xxy3vr6+ioqKQ4cOzZw5E5SW3n//fTKZ7HK5gBJoYGBgcHAQqOxnzJjx7rvvolAor9d7//59JCMzeNyQHETkLoEgChvky/D/o34+9rejMhqRr8H/DA4O9vX1ZWdnL1y4cObMmdeuXdPr9UNDQwPjxgcE9+3t7TUajZWVlcDPWlZWplAoIGIIbMEymay1tbW6urqkpAQoLMAOA/liHo8nFAoRQWn/Q6boOHVhAvDAviAabK2trXBOA5YSRBEX0m+qq6slEglEYPteAMFC6JrL5aqsrMzKyqqsrARx+clu19NgYGDA6/U2NjYyGIyWlhav1/tAP/GfLb2ThokfsRAeHy+WtfpoPNGc7h8HIG0A6Rc+nx8TE5OYmCiTyfx+P3iMQi9VMJDR8Hq97e3tWCw2OTm5uLhYoVCA2tBf8VI89Xo36mk+EGCogV+zpqYGuCehlApaPgFPGXZEtVp97dq15cuXr1y5ElTp586de/To0fr6+vv37yM2JZ/P/+qrr1577bU1a9ag0Wiv1zs0NNTf3w/UjBwOB/IfgHvBZrMFRkxhk8nU2tra3t4OEXORSMRms7lcbnt7OwjR6fX6mpqa8vJyPp8vl8uDRd7B99ba2lpZWQm1uhwOp7a2FqgNBwYG3G53Y2Pj77//Pn/+/NmzZx8+fBiPx0skknHVNEK6BuT/OBzu3r17WCy2qakJhgW+BglI3d3dRqNRpVIJhUIGg0GlUgkEAliuEOauqKiQSCRms9ntdiNUD/1/RlQyHv16Ujy6bUgvYBy6urokEgmLxSKTycCWDSnjeDy+tLS0rKyMz+fLZDKLxYLQdEydno43AoFAf3+/UqmkUCgEAkGhUExH9+rAwIDP51MqlWVlZUKh0OVyvThPMIQJQMhafRo8mf3yJIDrDw4OejweLpd748aNxMTEjo4O/zhL800vBIJcbiaTSSAQEInEtLS07Ozs2tra8YsFP2bbHmeNDgQCIAJUXl5eUFBAIpHEYrHD4QiMpEhOQDsHBwddLheBQNi+ffubb7558uTJwsLCU6dOzZw5c+HChbdv3+7q6gJ1zcHBQYFAcOjQoTlz5qxfvx6Hw3m93q6uruLi4iNHjrzzzjtvv/32ihUr3nnnnXfeeef999+Pi4uTSCSDg4NutxuFQu3du3fPnj2XL18+d+7chx9+uHjx4oULF3700UdXr15NSEj4+eef169fP3/+/DfffHP37t0ZGRkqlQraVllZeeHChS1btoSHh4eHh69atWrlypVr1qw5efIkn893OByNjY2nT59+8803X3755ZdeemnWrFkrV648c+ZMU1PTn4qjPpMxdLvdMpmMTqdD8Lq9vR0kA8ZGP8FP73A41Gp1XV0dg8GA3A9IKCIQCGw2WyQSIfEWhUJhNpvH+u/BJT9+S9DjAyIDY4MG3d3dCoUC6QjU1kBhAEI1TyAQIOtJqVQ6HA4gDH7RUiOCMTAw0NPTI5VKy8vL6+vr4bw3jcYBmqpWq2k0Gp/PD9aXCSGEZ4KQtToVAdZqXV1dYmJicnJyc3NzT09P6M33j9iCEFI0Go21tbX5+fkxMTG3bt2i0Wh6vb6vr2/qq4mA5idoHWVlZWGx2MbGRpfLNZEthwhdS0vLsWPHZs6cuWXLFiKR6HK52Gz2hx9+OHPmzF27dtHpdJ/PBxF/xFrdsGEDgUBwuVw1NTW//PLLhx9+ePLkyZSUlLy8vLi4uE8//XTu3LmLFy+OiooymUxOpzM1NXXZsmVhYWErV648efJkamrqlStXtm/fPnv27FdffXXp0qU//PDDrVu3IiIitmzZMmPGjHfeeefevXsej0en00VHR3/wwQeHDh26fft2bm5uamrqsWPH3n777VmzZn333Xc8Hk+tVpeVlR05cuSNN96YNWvW7t274+LiGAyGwWDoG38dzkCQgkN1dTUGgykqKqqpqbFarQMPYrlHTNj+EYEcsVjMYrGIRGJxcTFwq4EJm5OTg0KhaDSaQCBA0tYFAkF1dXVdXZ1SqYQMPEiwBs7R8e4scOdZrVa4r81mU6lUdXV1kI0dnN9Pp9PRaDQ4j8FCzcrKysrKwuPxPB4PDPHOzk6Hw4Gkoj73NaCPlVHsnQAAIABJREFUA0RUAii6EKW0yW7XnyMQCAwODhoMhqqqKhaLpVKpJuDtC+FFQ8hanYqARcput3M4nMTExKysLKlU6n+OKmGfArCl+Xw+nU4HRKQJCQnx8fE4HE4kEmm1WrfbPfXDZ9ALk8lUUVEB1Dw0Gq21tRXKdCay8cPDw2azOTMz891333399dfPnz+vVCr/+OMPo9GYkpICFuHZs2dlMtnAwMAff/yBWKvr1q3DYDAej8fhcIjFYiaTSaVSaTQaHo+/dOnSxo0bZ8yY8fLLLx89erS1tdVms929e3f58uUzZ8784osvhELhv/71L71eHxcXt3Tp0rCwsK+//losFt+/f1+tVl+/fn3hwoWvvfbatWvXTCaT1+vt6OjgcDhUKrWsrIxCocTHx+/Zs2fBggVhYWGbNm3CYDA9PT3Dw8MFBQXLli2bP39+TEyMTqeb4D0eUm/lcjmQ4wKZg8FgcLlcD5S3CXZP9vX12Ww2o9FoMBjgv+3t7QKBoLy8nE6nEwgEhHcC/gf0HouLi4G8gk6nl5aWcjgciUSCEIM8c+h0OjCs4Vkgty4uLs7Pz0eaB/QpeXl5oM3BYrHq6urEYnFZWdnt27cjIiIyMjKqq6t1Oh2izxkYKSGfsIc1lQFJn62traBr09HR0d/fjySWTFnAu2a1Wqurq2k0mlQq9Xg805fWIIQpi5C1OkUBke7Gxsb4+PioqCiRSPTCLuuBkeC4yWRiMpnx8fHXr19PS0vD4XB1dXVg500X3wxszxqNpqSkBHjOW1tbe3t7J/jJQtplZWXl3r17w8LCZs+evWvXroiIiLi4uGvXrn377bevv/56WFjY2rVrs7Oz7Xb7v/71r9ra2uBMAKglKi4u/uWXXzZu3Lh27dpDhw5dunTphx9+WLVqFfg+m5ubrVZrZmYmmJJnzpyRy+X/93//Zzabb9++vWzZstdff/3ixYsmk+l///d/tVptVFTUm2++OW/evJiYmO7ubqfTyeVyL1++/OGHH65du3bfvn3nz58/ffr0tm3bZs+evWnTpsLCQtgXc3Nzw8PDFyxYEBUVZTAYhoeHJ3KPh4nX3d0tEAhA5gqNRpeWlkokEnCPPfqHo74Aopcul8tut6tUKoTTF0h5QVke8j6BwByFQo2ikCx6pkCuCdTUcEc4aGEwGDqdXlNTA5zEDQ0NwbrHbrcbgvtWq7W+vp5CoWRnZ9++fTstLY1AIJSVlVVUVHR0dCCO4Wnx/o4rYKFzOp2VlZVFRUV1dXVOp3OKr/mwoHk8nsbGRhqNVltba7fbQ48yhPFAyFqdooBFSiKRZGZm3r59m8vlAl9j/zSUGfwrADPU7XY3NzejUKiYmJj4+PjS0tLOzs5ggqfpsjiCO02hUJSUlOTm5hKJRKlU2j+G3HS82zA4OCiRSC5cuDBv3rywsLC5c+e+/fbb4eHhb49gwYIFL7/88owZMw4ePAiakHV1dV9//fVrr722YcMGIpGo0+mysrL+9re/zZs379tvvy0oKJDJZEajEY/Hb968+aWXXjp8+DCUW6Wnp4eHh8+bN+/MmTPt7e3//ve/DQZDTEzMkiVLwFrV6/X//Oc/VSrVlStXFi5cOG/evNu3bxuNxqqqqs8++2zGjBlbt25NSkpqaGiwWCx8Pv/gwYMzZ87cuHEjFov1eDx+v//u3btvvfXWvHnzrl+/rtFoJt7FDjPQaDSy2Ww0Gp2dnY1Coeh0ulwuR2bpE10K+Umw1Fl/fz+kCyNya6DQI5FIgDYL9C+Izxpw2crKyra2NtAWUiqVCoVCpVIhbFyj2hn4T0CGq9ForKuro9FomZmZ0dHR8fHxaWlpeXl5HA7HaDQiVEdTP0IyfoBjpEwmKyoqSklJKSwslMlkExx1eSIMDg56vV4QiObxeF1dXRO8moXw4iBkrU5p9Pb2trS03L1798aNG+np6QKBwO12vyBBlsAIP5FGo6FQKKmpqTgcrqmpCZFmnna7GpiqSGUVyHVqtdqJzPEC68HlcoGFFxYWtnnz5tTU1NraWlBKE4lE9fX1eDx+3759YWFh8+bNu3jxolwuB2t15syZa9asKS4uViqVsbGxixcvnjVr1pEjRwgEQmVlZW5u7pEjRxYvXhwWFrZv3z4+n9/V1ZWSkrJ48eLXXnvt+PHjEonk3//+t16vv3HjxqJFi2bOnHn27FmtVvvPf/5TqVRevnz59ddfnz179s2bNzs7O0tKSjZt2gSMWhkZGWw2u7i4+Pz586tWrXrppZfeeeedtLQ0u90+ODiYn58fHh7+0ksv7d69OyUlhUajgWk7kdMD7AyDwSAQCCBEjsFgRCKRy+V66okaeBDGfg34gy0WS3d3t3UcYLFYLBYLhO+frpHI24oY3BqNpr29vaysLC4uLiIiIisri8vldnR0WCwWkMOYLtGSZwvocm9vb11dHSRzczicqalED+0xmUxAQ8bhcNRq9VQ2rEOY7ghZq1MXgUBgeHhYq9VmZWWdOnUqIiKCwWC43e6pn8n01xEIBIaGhux2u0AguHv3bnp6OpfLhTpZhKFzstv4xICKHJlMRiQSc3JyiEQisD1MsFEVCASsVmtSUtKyZcvee++99PT07u7uoaEhoCkdHBwcHh7u6ekhkUh79uxZsWLFiRMnxGKxTCa7fPnyunXrvvjiCxaL5XK5amtrf/vtt9WrVy9dunTFihWbNm368ccfb9++fenSpW3btn3++ec0Gq2rq4tIJH788ccbNmwAG/Rf//pXd3d3bm7ujh071q9fn5iY2NXV9Y9//MNoNKanp2/evHnjxo05OTkul0uj0SQlJb3//vtLliwJDw9/9913v/zyy7i4uPj4+L17965bty4mJsZoNP79739vamo6e/bsO++8s2DBgkWLFm3ZsiU6OlomkwFf7ISNLdyru7uby+VCjVF9ff14BEYfaCBOCp6i5cEO1N7e3vb2dgaDgUKh4uPj4+Pjc3JyGAxGe3u7zWYLVnF7intNU8DgdHd3Q9ZHeXm5QqGYagYrNMZut1Op1NjYWAwGo1arp+myHMJ0QchanboIBAJDQ0MqlSo9Pf3UqVNXr17lcDgej+f+/fuT3bTxQmCEiLSvrw/0ERITE4uKiqDgYFqvhrC+u1yu5uZmAoFQUFBQXl5uNBonnsEAbieTyUpLS5lMpk6nG0vR7/f7bTabQCAoKSmpr68HjqG2tjYGgyEUCs1mM1jeGo2GzWZDDTuZTJbJZF6v12w2Q2mwVqv1er1Go5HL5TKZTODPHxwc7O3t1Wg0FRUVLBaro6MDKMR9Pp9KpQJGVZVKBU4au91eV1eHwWBycnIKCwsbGxs9Ho/b7YaAclNTE4QawGMNwqfZ2dkEAqG5uTmYt3XCBjYQCNhsNj6fH5y96nK5/BN7JpkWQGZaf3+/0+kENtbc3Ny4uLiEhAQQTNZoNGCz+oMs3clu+EQAummz2UDS+a946J85oNrVYDDU1dVxOByhUKhQKF6coF8Ik4WQtTqlMTQ0ZDabqVRqVFTUpUuXMBgMwns/2U17xgjeuiwWS1VVVVpaWmZmpkAgsNvt46pONDEYGBjweDzt7e0UCgWSGtVqNbITTwoezcEeGFE6GPsT5AuBoNxKOE4gtYCP+OHDPhnbANihkYTIQCAAkgr+IPJ5pCXB2ZOP1f9nDRgNSK4F8So0Gs3n861Wqz9krT4EgRHuZL/f7/P57Ha7XC6HYsoLFy6kpqay2eza2tqmpia9Xg9JwH9R9WNaALrpdrtBegMOdVNkDRwaGjIYDGVlZZWVlUajcbKbE8KLgpC1OqUB27DRaCwoKPj1118jIyMpFIrZbH7OkgECI+xUUqm0tLQ0JycnNTW1pKRErVZPC/7UxwHsPU1NTTgcLicnh8ViWSyWSfRGPM6uP8qbNda5hfhixyqmBhvBD/vhKEP5YR8+8PpjLzgQhEmZMIERKh8+n19QUIBCoQoLCwUCwcTo6E53BE/I3t5elUpVWVmJw+ESEhKuXbsWFxeXlZVVXFzc0NDQ1dUFcrXPt9kKB7Du7u6KioqSkhK9Xj/pyQDIfsTn88vLy1UqlX8kuWgSWxXCC4KQtTqlAc4km82GwWBOnDhx/vx5Eon0PFmrgRF+dTisR0VFRURE5OTkNDc3Twv+1McHYq0WFRWBtQrx9GfbwUdf7bkZzKmJsdYqBoMRCoUha/WJEAgqyXI6nQqFQiwWC4XC4uLixMTEW7dupaWlYbFYkUhkMpl6enr8z6nBBKYhSHBnZGTQ6XSTyTTpKn2QsE6lUqVSaU9PzxRx94bwIiBkrU5pwMLd1dVVWFh4+vTpS5culZSUmEym52ONgD3G6XTW1dVlZmZevHjx5s2bbDa7q6vL/9ztQGCtNjc34/H4nJyc8vLyrq6uZ+UsGeVZHDt0j/7r41/8rzf1MW83HWvpxlqraDS6uro6ZK0+BRC3PfwT5OtMJlNdXV1xcXFmZmZ8fPzNmzeLi4s7OjqA2i/w3DEJIL5MDoeDx+Pb2tr8kzeRBgYGenp6RCIRjUaDXPbnYxsKYbogZK1OacBq5Xa7JRIJlUrNyspKT0+vqqqadirSowA+Y5/P19HRQSAQkpOTUSgUg8EAyb5pZ6Y8DgKBQF9fHwTRsFgsgUAANfBnsuKDJFJnZ6dKpdLpdA6HA8ndBB+Vy+UyGAxKpVKj0Vit1ifKl+3p6enq6jIYDIhU5rjC5XLp9Xq1Wm02m6EUerzv+KwwylpFo9E4HA740v0ha/VpgSSHwHkJspMtFguPx0tKSrp27VpycjIGgxEIBBqNxm63IwvI8zHggUDA5/NBVSKXy9VqtZPCEgW8qgqFgslkcrlck8kU4lUNYYIRslanAWDldTgcDAYjMjIyNzdXpVJN6+V4cHDQbrfz+fz09PSMjAyoREFIxSe7deOFgYGBvr4+uVxOJpNzc3PJZHJnZ+dfDO3BNaVSaVJS0pdffvnZZ599++23mZmZUFYPNUk6nS4/P//HH3/cu3fvoUOH4uPjm5ubH2e0BwcH3W63UCiMjIw8duxYbm6uXq8fv1jk0NCQ1+vlcDinTp364osvbt68KZPJ7t+/P12mRGCkjru6ujo/P7+wsJDH4xkMhgkw8V8cIK73/v5+o9HY2NhIoVCSk5Pj4+MTExPz8/Nra2u1Wq3D4XhuuD8HBwchAEUmkxsaGia+yhZO2lqttqKigs1mK5XK52ZsQ5hGCFmr0wDgibTb7aWlpZcuXUKhUFqtdto5IJFtJhAIqFSqoqKipKSk4uJisKue74IJAHiGpFIpiUTKzc3F4/ENDQ02m+2pl/5AIAAWHplM3rlz50svvRQWFhYWFrZjxw4SieRyuf7+9797vV4Gg/HRRx/BX19++eXNmzdjMBjgxAEMDg4OBQGJwg8PD9tstoKCgnXr1r3yyis//vijVCodHh4GadOxwfqxl4KvBX8HmQZjbwcSjjweLzY29vz581lZWQqFAv469srIrQMjRAHBWzh8OOruo3IMxrYEvv/U5nggEPB4PAqFoqysLC8vD4fDQfr1830Gmywgo+r1ek0mU2NjY2lpaVZWVlxcXFxcHIFAUCqVfX19cNqZ1uM/MDDg9XqVSiWbzUbOPxPWIxg9i8UiFAopFEpbW9vkMpmE8MIiZK1OA8C2arfbmUxmdHR0Xl6eXC6fRqdbWO9AxgZC0jgcLjIysrCwUK/XDw8PT5eO/EUgvlU6nY5Go/Pz80tKSqRS6VM7SxBrFY/Hf/TRR7NmzZo9e/Yrr7yyYsWK6OhonU73X//1XyaTKTk5+e233wZD9qWXXtq0aVNBQYHD4QC7rbe312KxaLXazs5OjUaj1WpBTjMQCPzxxx82m62wsHDjxo1z5849efKkVCp1Op16vV6v11sslt7eXqTlSMqBXq/vHIHBYECE4P0j3kdILdBoNGq1WqvVIteBK/T09FgsFrPZbLfbEVJ0n89ntVp1Oh00squrq6enB/7k9XpBxgkKbgA+n89ms3V1dTmdTiQpoq+vz+Vymc1mhHm+v7/fZrNptVqNRgMNNplMbrfb/+SBeziK6PV6FotVWFiYn5+Pw+FEIpHD4Zju1tJURiCIAMvv92s0mtzc3F9++eXs2bM4HA5I4p6DlFbIGW1oaKBSqQ0NDS6Xa8LoRGDQwLHKYDA0Gs3zQdISwrRDyFqdHoDVQa/XU6nUmzdvYjAYSGCa+plDsJdAOTwajU5ISLh9+3ZaWhqdTtfr9RCtnuw2Tig8Ho9UKiWTyXl5eUQiUSqVPvVzRKxVAoGwc+fON998c+vWrdu2bVu5cuXBgweFQuH9+/dFItGxY8eWL1++YsWKt99+e+7cudu3b8disT09PT6fTyKR3L179+uvv96wYcOGDRu2bt26devWL7/8Mj09XS6X379/3+Fw4HC4bdu2LViw4ODBgzdv3vz555/hy4cOHSooKNDr9YihVlpaevbs2e3bt69bt27z5s2bN2/euXNnREQEl8sFF2NPT09jY2NCQsL+/fs3bdq0bt26TZs2HTp0KD8/v7Oz0+/3+3y+hoaG69ev//zzz/n5+Xq9fmhoqLOzs7Cw8OjRo1u3bl2/fv369ev37NkTHx8vkUggQnrhwoVvv/02Ly/PaDT+4x//8Hg81dXVv/322549e65duyaXywcGBu7fvy+Xy2/dugW9aG9vV6vVFArlxx9/hO5Agz/55JOoqKi6ujqg9nz8XXlwcBBkEbBYbF5eHgqFolAoUDc9fY2kaQR4F0CxorS0NCUlJSEhISEhAYvFCgQCpVKJaDQgYZxp9FAGBgZ8Pl9zczMOh6PT6UajcWLaH5zcUlZWplQqp1cqeQjPE0LW6rTB0NCQ2+3m8/lQWADu1als6gVG2Kl0Ol1paWlUVNSpU6cgwisWi5/UGng+ABFqjUZDoVBAfLW9vf2Z+FZ37NixdOnSb7/99syZM1u2bNmwYQMaje7u7sbj8Vu2bFm3bt3hw4c/+eST+fPnb926lUAg9Pf3d3R0RERErF+/ftu2bd9///3JkydPnDjx8ccfz5s3780337x48aJSqXQ6nUQi8YMPPnjppZfeeuut3bt3Hz169NChQ2vWrJk9e/Z7772XlpZms9ncbjcajd61a9e6desOHDhw/Pjx06dPf/XVVytWrJg9e/bnn3/OZrMdDodQKPz222/feOONlStXHjp06MyZMwcOHFi+fPmSJUvOnz+vUCicTmdhYeHf/va3WbNmHTlypKmpSaPRREVFLVu2bNGiRZ988smpU6eOHj26bt26BQsWfPPNN2w2WyAQfPfdd6+++urOnTu5XO5///d/G43GW7duhYeHh4WFvffeewQCAdyuxcXFmzZtmj9//uXLl4VC4d27d/fs2bN+/fqDBw+eOHHi1KlTn3/++dKlS+fNm/fdd99VVVU9ZsEfzHOHwyESiQgEAhqNhnNIU1MTOFafZqKE8Bfg8/ksFktLSwuJRMrIyIiPj79161ZRURGfz4cpDUc1/xhi4CkL5EBIIpGysrLq6up6enomYPEfGBjweDxNTU1MJhORjhvvm4YQwgMRslanDYaGhpxOZ0VFRWRkZHp6ulqt9vv9U9a3Ctu8w+GoqalJSUm5cOHCnTt3SktL6+vru7u7/Q+XUHq+AZaNwWBgMpn5+fkoFKq8vLyjo+PpshuDrdVt27aFh4efPXs2Ozv78OHDq1atOn/+PJ1Ov3z5cnh4+N69e2/duvXTTz/Nmzdv06ZNWCzW4/FYLBYOh1NYWAjhRYFAcO/evYMHDy5YsCAsLGznzp3l5eU2m62kpOT9998PCwvbvn17UVGRxWJxOBx4PH7Tpk1hYWFffPFFTU2N2+1uaWkpKioiEAgCgaChoYFIJJ49e/Zvf/tbWFhYeHh4UlKSXq/n8/mffvrpjBkzduzYkZ+f39bWxmKxIiMjP/vssxs3bqjVaqfTiUajV69ePWvWrO+++66pqamjo+PcuXPz5s0LDw+Pjo4WiUR1dXUpKSkHDhw4ceKEUCh0Op0oFCo8PHzx4sUZGRl2u53H433zzTcrV65csGBBeHj4qVOnJBJJV1dXTEzM22+/vXv3biaTabVaRSJRUVERiUSqqakRCoVFRUUnT55csWJFWFjYypUrMzMzgaPn0Q8FyUaQSCQEAgHSkXk8XkdHh9VqBf2tvzZlQngyBOcG+Hw+k8nU3NxMp9PT0tIiIyNjY2NBxZfFYkmlUoR3IjBGb2KqITAimEyn0/l8/gSISEGakEqlolKp1dXVHo9nig9RCM83QtbqtMHg4CAEUtPS0lJSUkAjZwrafIERdiqlUonD4S5dunT58mUsFtvR0dHb2+t/Ue1UBGDc6HQ6Ho+HxWLv3btXXFwskUiewmANtla3bt26ZMmSc+fOsVis27dvr1u3btu2bUeOHPnoo4/WrFkTGRlJIBBOnTo1b968jRs3YjAYj8fj9XrFYnFmZub333+/e/fuL7744uuvv967d++yZctmzpz5wQcfUKlUq9VKJpO3b98+Z86c48ePd3R0/POf/wwEAhwO59NPP33llVf27NlTUVHh8XhMJlNJScmFCxc+/fTTvXv3Hjx4cP/+/Rs2bJg9e/aSJUuioqIMBkNvby+Lxfr9998PHDjwwQcfbNu2bceOHZ999tnly5c5HI7L5QIf7dq1a1977bXDhw+LRKKBgYGmpqb4+Phvv/12586d8JNdu3YdP34ci8VCFp1YLP7555+XLVt24sQJOp2ekJCwefPmo0ePXr58effu3du2bUOhUKWlpV9++eXq1atjYmIgBUWpVBIIhNOnT+/atWvXrl1ff/31l19+CT7j5cuXJycn2+32R7PMgsfLYrE0NTVRKJS8vDzgAXiGTLohPDWCc1V7e3s1Gk1ZWdndu3eTkpJiYmIuX7589erVjIwMFovV0tJiNBrB2zqVyz2h3EoqlQLjqdPpHNdpNjg4aDAYGAwGn883m82hKR3C5CJkrU4nDAwMOJ1OPp8fHx+fkpIilUpBmHSy2/X/ERgpsrZYLFwu9+7du2lpaWQyWSQSIRt/aL3zj7hJnE5nW1sbhUIpKCigUql1dXWdnZ2QXfeYLvPgvNWtW7cuWrTozJkzYrGYwWDs3bv3jTfeeO211+bOnbtnzx4qlSoQCH755Ze5c+du3LiRQCB4PB6BQHDgwIF58+atW7fuwoULRCKxra2NSqV+8cUXc+fO3bFjB41GA2t127Ztr7/++qlTp2Qy2fDwcG9vb1lZ2Z49e1555ZX9+/cLBAKVShUVFbV06VLIRsjMzKyvr6+rq7ty5cqSJUveeuut2NhYKGYqKyujUqk1NTVFRUU3b948d+7c3r17V69e/fnnn+PxeK1Wi8PhNmzYMGfOnCNHjohEIqvVyuPxSCQSZM4lJiZGRkYePHhwzZo127dvj42N7ejo8Pv9JBJp27Ztq1ev/vrrrz///PPt27dnZmYKhcLr169v3Ljxq6++2r9//4oVK7788ksul/vHH3+0traePHlyyZIlK1eu/PHHH+/evSsSiYRC4W+//bZo0aKlS5cmJyeDb/VhzwIG3+l0NjQ04HC4e/fuQfTfarX6n7xIK4TxA2K2er1eh8PR3d2tUCgqKiqKi4sxGExycnJsbOzdu3cZDEZTU1N3d3d/f79/qh6qh4aGDAYDhUKprKzs7u4ep0bCZU0mk0AgYLFYnZ2dU3M0QnihELJWpxOGhoZ6e3vr6uqio6Pj4uIkEskUKbRC9gOPx9PS0lJQUJCSkkKlUjUaTXB+2GQ3cwohECQ5W1VVhUajs7Oz8Xh8XV0dWPaPM1yItQoW3ty5c3/++ee2tjaJRHLixIk5c+aEhYXNmTPn119/lcvlzc3NR44cmTFjxtq1awkEgsViKSgoeOutt8LCwg4ePMhmszs7OxsbG6OiolauXBkWFrZp0yYSidTd3Q3pnjNnzvzpp58kEsnw8LDX66VSqR9++GFYWNi+ffu4XG5NTc2+ffvCwsJWrVqVmZkpk8mUSmVBQcHevXtffvnlhQsXRkVFyeXykpKS3bt3b9myJT4+vqmpqauri8/n//rrr2+88caSJUuSkpJUKhUWi12zZs3MmTMPHz7c2NjY0NDw448/rlmz5tSpU5WVlXq9vq2t7c6dOytXrpw9e/bRo0ebmpr+53/+R6VSnTt3DnIYXn/99W+++UYoFPr9/vLy8p07d86cOTMsLGzFihWJiYlGo3F4eJhGo0GWwtatW3E4XEdHh0wmu3fv3gcffPDKK68sXLjw5s2b3d3dD7NW4UObzdbY2FhcXJyTk4PBYGpra51OZ+hINjWBhPvhAfX19fX19bnd7o6OjpqaGiwWGxsbe+3atcTERBKJ1NLSgig/T6kHGhhhSWOz2Q0NDeNRwwcXdLvdtbW1paWlMpnM6/VOhV0mhBccIWt1OgESiaRSaU5OTkJCAofDgQ11EpuErJUQDyWTyWlpaSgUCpgmp6N+5kQCUiZUKhWNRsvNzc3OziaRSGKx2GAwOJ1O8PE8GnCAoVKpu3bteuutt06dOiWVSt1ud2Fh4YYNG1599dV169ahUCir1SqTyU6ePDl//vwdO3ZQqVSfz1dfX3/s2LHFixfPnz9/9erVW7duPXDgwK+//nr48OHw8PCVK1dmZGQYDAYwTOfPn3/69Gnwrfb19XE4nP3798+ZM+fQoUMNDQ16vT41NXXt2rWvv/768uXLN27cuHfv3p9++unEiRMbN26cP38+WLoymez69etr1qxZvHjx6tWrt23btnbt2uXLl2/YsOHq1astLS12u51EIr3//vuLFi06fvx4a2trd3d3Tk7Ozp07Fy1atHLlyq1bt27atGnFihWrVq364YcfaDSazWb7+9//7vF4mEzmRx999MorryxdujQmJkar1f773/9Wq9UXLlxYuHDhK6+88t1339XV1fn9/uHhYalUGhkZuWrVqjfeeOOdd95TkVdiAAAgAElEQVTZsmXLp59+evz48WPHjq1fv37hwoVnzpzp6OgYW8iIJKqq1Wo2m11QUJCTk5Ofn8/j8ZCE7HGaLSE8KwRbrvBPu91eX1+PRqPj4uIuX74cFxcHVPxardbr9fqDDuST3fb/r9lBo9EKCgokEskzNyURtiw6nd7Y2AjEzM/w+iGE8HQIWavTDEBlIhKJUlJS4uPja2trgTlyUpZRhJ2qvr4+LS0tIiLizp07HA6nq6sLnL5TYXGf4oCkOoPB0NLSUlFRgcfj0Wg01C8bDAbI9HjEMAYCAWDtIRAISUlJZWVl3d3dw8PDQGp748YNNBoNZGcOh4PFYqWkpGCxWKVSOTg42NfX19HRgUajf//999OnT0dGRpaWlhqNRpVKhcPhUlJSeDye0+mE7yQmJpaXl1utVuDPNxgMJSUlSUlJJSUlZrPZ7/fb7fby8vIbN26cOXPmt99+y87OlkgkJpOJzWYnJycXFRWZTKaBgYHu7m4Oh3Pz5s2zZ8+eOnXq7NmzsbGx5eXlZrMZnM1KpRKLxaalpXE4HIvFcv/+fZfL1djYmJGRce7cudOnT//666+RkZE4HA74dBAHmMVioVAocXFxOTk5sIsPDw/39PTU1tampKTcvn27srISiCphPLu6ushk8pUrV06fPv3777+j0WiZTAa5CsnJyRQKxWKx+P/T+oTR7u7ubmhoIBAIOTk5WCwWvFw6nQ7SskOYXgiMwO/3u91unU5XU1ODx+NTUlJiY2NTU1NLSkpAH6unpwdRgJvElQ22ALFYnJ+fj8fjzWbz0NDQs7o4KKzK5XImkwkZ2FMkfBdCCCFrdZoBEkNbWlqSkpJu3LghEAig7niCV08kkK3RaIhEYmRkZERERGFhYXt7O5z1Q3bqEwFJFKusrEShUBkZGYWFhXw+X6fTeTwe/2N47Hw+X29vL8KFDp94vd5g2c++vj7kO8hN+/r6PB5PT0+Px+MBVyKoGMA3/X5/f38/XByh2R91NX/QfPB6vT09PcAQFAgEwDHZ29vb29uLkLTDJz09PW63u6enx+v1Bp9tRt0O8Wn5fD7kJx6PB6b9qH20r69vVJfhgkgDggccGgx9RxoMHwaPEgBu5PF4Ojo6gM8hJyeHQqGAP3jUyIQwHREIqsrq6enRaDQikai4uDg2NjYiIiIuLg6LxTY0NNjtdv+kuloR7z6IBcjlctDy+OtXhkmu0WhYLBaLxVKr1dNIgyaE5x4ha3WaARaUpqamxMTE6Ojo2traiWTJCQRpVwJldGJi4rlz5xISEoRC4Z/WUIcwFoirBnx+Vqu1tbWVx+PRaDQCgUAmk6uqqpRKJZKg9sBnHfxckA8HglRGH/YJ8sNg8VLkw8CIANXYiz/ijsilkJ8/UBY1GKP8l8F3f2A7H5ZhMraDwbd72PdHXXDgP9VZ4dZ9fX0mk6mmpgaHw2VnZ2OxWD6fr9frkchGaFN/bhBstrpcLolEUlxcfOfOnYiIiOvXrxcVFVVXV6vV6uAD2ARPALidxWKpra2l0+kQKvkrDUDabzAYeDwenU5vb28PCQGEMKUQslanGWBZ6erqYjKZycnJBQUF7e3tE3ACRvxY/f39UMyORqMvXrx45coVIpGo1Wr9Ixyr49qMaY3AIwF+Qbfb7Xa77Xa7TCaj0Wj37t3LzMwkEAh1dXVms3kUpXnISBoPjBrbvr4+u90ukUhA0CE3N5dOp8tkMqQKZ7LbG8K4IHgOeL3erq6u5uZmCoVy9+7d2NjYpKQkPB7P5XI1Gg0EB5CDzcRMCcgubW5uhpqwv7IFQDzBarU2NDTQaDQWiwWEelOHbSaEEPwha3U6IhAIDA0NqVSqrKysa9euMZlMJHtvnG6HmFMajYbBYGRkZCQkJNy8eTM7O1skEgXnAoYACIzUcATD7/f39/f39fVBiLmvr89sNqtUqs7OTpVKJRAIMBhMZmZmVlZWTk7OvXv3cnNzsVgshUIhkUg4HK6kpKSiokIikZjN5p6eHiT6HDJb/yIeaPp7vV6LxaJUKgUCQWlpaVFRETyC+vr6rq6ux5S5CuE5QCCIScDr9RqNxra2NqD1vXz5ckxMDBqN5nK5crlcq9VarVZIaxnv6REIBPr7+00mk1AoZLFYMpns6QzWQCAAaejl5eVsNru1tdVkMj21ul4IIYwfQtbq9EMgEBgeHlapVBkZGdeuXWOz2eNU0oR4C2w2m1gsZjKZubm5iYmJOTk5FRUVKpUK6tZfzG37gf5RZJeCDE6PxwMk/D6fz+l0qlSqmpoaHo8nEAiEQiGHw8nNzb1582ZcXFxcXFxqampubm5+fj7kRGKx2OrqaqPR6PF4jEZjbW1tUVERlJ8TicSqqqrW1taOjg6NRuN0OpEUz5DP9fExyoHq8/lcLpfBYAA2q5qaGgqFgsVic3Jy0Gg0h8NRqVR2ux1RuJjs5ocw0QgEBf09Ho9cLqdQKOnp6TExMVevXo2KioqOjr57965QKASb1T/OWgNQEdXa2opCochkMqhbPZGVCaaqxWIRCoUMBkOpVPpDbIMhTFWErNXpB/CtdnZ25uXlRUdH0+l0p9Ppf6Y7KLKR+3w+hUKBwWAuX75848aN4uJihULhcrmQGpcXYV17oGE66q99fX02m81sNlutVoPBUFdXRyaTsVgsgUAgEonAQ56ZmRkXFxcVFQUbW2JiIh6PZ7PZTCaTyWQ2NzdbLBao+HG73R6PB6n7GRgYgPoeNpuNw+FAiR6EW/F4PIfDEYlEarXa4XC4XC6HwwHFy/6HeA1fZIwaDaCL12q1YrG4vr6ey+WWlJQEDy8Wi6XRaGKx2Gaz+UO5LiH4/f7/XB4h0ZzNZtPp9Pz8/Li4uJs3b+bl5TGZzNbWVovFglTBPvOZA4apyWSiUCi5ubkggPz4/ADQJCDNoFAocrm8t7c3FCULYcoiZK1OSwwMDIA0+b179xITE7lc7rNKMwq2vWQyGYPBuHXr1oULF9LS0urq6kDd5/lmUQ38ZxAf8b1BBL+vrw/qhSUSiVQqlclkcrkcXHFoNDolJSUlJSU1NTU5OTkpKSkxMTEpKSkpKen27duZmZllZWVNTU1tbW0tLS1isVgul9tsNiiBR2r5x94aaRKwUGm12tbWVg6HQ6PRyGQyBoPJycnJy8sjEolMJrO8vByUEmUyGfhl/X7/KMt18oZ2chBssgMJgMViMRqNWq1WJBKVl5cTiUQ0Gp2bm5ubm1tQUEAikahUKpPJrK2tVavVFosFaq5fwKEL4RFA3lb/CJGFzWZTqVRcLjcjI+PSpUuRkZEZGRllZWVisdhsNo9HhgDU/6lUKjabDdoZj190Ozg42Nvb29jYSKfTQW4wNMlDmMoIWavTEuBetVqtaDT60qVLBALB4XAMDQ39xbUGFtOenp7Gxsbs7OzIyMizZ8/GxMTQ6XSDwfB8BP3HeklHZZcCMZPX64UIPlKkX1FRwePxqqqqIPwXFRUVGxsbFxcXGxsbGxubnJwMrjg0Gk0gEOrr63U6XXd3d1dXl8lkMhqN3d3dYDuOasxY2/RPW97X1wc+VJPJ1NbWVl1dDfKt+fn5eXl54BcsLCwkEol8Ph84+bVardvtHjsC4zLEk4qxzxfOGPAo5XI5lFHj8fiioqKCggIYLjQaTSKR2Gx2U1OTwWCw2+1OpxPhDnsuByqEZ4VAUArQwMCAz+cDgbqcnJybN29eunTp0qVLaWlpPB4PGHz9zzRDAFy8ra2tIGj8mHoxgUDA4/EolUoGg8HlckFvNpSrGsJURshanZYIBAKDg4NWq5VAIERHRxMIhK6urr+y/CHeO61WW1JSEh0dffbs2cjIyLy8vJaWFo/Hg3gRph0Qk3SUiQb/39vba7PZuru7rVar3W7v6uqqqakhEAg4HK6oqAiPx6NQKOAJj46OBgs1IyODQqFUVVVVVVVVVlZyOJzKysrm5mar1erz+SBRdayjNLgBf8VYHPtzqPyQy+Xt7e1SqVQkEjEYDKgKwmKxKBQKjUYTiUQwxXQ6ndPp9Hq9SP7lI/CsHsF44BFtBv83ZFN0d3e3tbXV1tby+Xwmk4nFYvPy8lAoFAaDgaqp6upqiUTS3t6u0+kgxcX/vBv0IYwfgs9Ibrdbo9Hw+XwUCgXp6dnZ2aWlpWKxGNYK/39aun9lQVCpVAwGA9yrf3op+KtOp2OxWGw2O8SrGsK0QMhana4AS0utVhcWFt66dYtOp5vN5qdIBgiM0GECf2pycvKFCxcSEhKQOir/9HEvQTtH2YhIGT5QEanV6ra2tra2NplM1tLSwmKxsrKyEhISkpOTU1NT09LS0tPT09LSUlNTU1NTExMTQVRTKpUqFAoI/et0OrfbDRdEMMo8nbDhQh5N/wjA/u7q6jIYDM3NzRDpRqFQOTk5BQUFRCKRRqOVlZXV1dV1dnYajUZIlu0fg+DrT5b19mhLelRrIX1Fo9E0NTWVl5fTaDQGg1FaWgoWam5uLgqFwuFwFApFKBQqlcpRffdPn3kewtQHshoA5Z/BYKivr8/Nzb1y5crly5dTUlJA2dVoNHq9XmQBeboZGAgEvF6vTCYrKyurra212WyPuA78yWg08vl84FWF/Pi/3OMQQhhfhKzV6QpYDXt6eigUSmRkJAqF0ul09+/ff/x1B/EBOJ3O9vZ2HA539erVa9euEQgElUoFHD1TKvT/CNslMOI9Bb+ay+UC0SObzdbS0sIeAR6PT05OjomJiY6Ojo6OvnnzZkZGBgaDIRAIRUVFWCyWTCY3Nzd3d3dbLBaz2Ww2mx0OxwMr7ifXjHvMwQH9J6PR2NzcXFNTg1QR5efng3OxqKiISqUKhULwL0ql0ra2NolE0traqlAouru7wQvrHQHCiD4B8I/IcY0FKGRKJBKJRNLW1iaVSqVSaWNjY1lZGQaDQaFQENwvKCiAQjQ2my0QCOrr6+VyucVieSBtbWACDxgTc6MQJh0wrxCztbu7u7q6urCwMCkpKTIy8tKlS8nJyZBxXl1drVKpgItwbCDoT3H//n2z2UyhUNBodH19PSImMrY9fr/f6XSKRCJIV3U4HCFe1RCmBULW6nQFLEYOhwOPx1+6dAmLxZpMpj/++OMxfwthfYPBUFlZmZubm5SUlJ+fz2KxWltbnU4nVIZO7rYa+M9ssODG9Pf3u1wuo9Go0+n0er1erzcYDCaTSaVSVVdX43C4nJwciIDn5+enpKTExcVFR0fHxMTk5uYymUw+n19dXV1ZWSkQCBQKhdPpRKwisMYeHcGfxDF5UiANBudNT0+PwWCQy+VSqbSmpqa0tBSHw6FQKKQEHuw8yH8tLCyk0+l8Pl8oFAoEAj6fz+fz6+vrNRqN3W63jSfg+iaTSSwW83g8eF4AgUAAz45EIkGSLtJmNBpdVFRUXFxMoVB4PF5LS4tMJmtvbwe2hGAX+KQ8x+D7Tse5FMJfBPLEPR6PXq+vqamBw3NUVNS1a9ciIiISEhI4HI5arUYyUvyPLfE6MFJ3m5eXRyaTu7u7/Q86FwUCAY/HI5VKy8rKqqqqrFbrNM3vCuEFRMhana6Ata+np4fL5aakpGRnZ/N4PGDf9D/SfxMYcco2NTVlZGScO3cOaLBMJpN/kvbRYA8EYiAixfJgZNhsNqlU2tzc3NLSUltbSyQSk5OT4+PjExMTExMTExIS7ty5k5CQ8P/YO++/ps6+8YNVi1r3rKMuRKW1tdpaR6fWWtta7XBg1daJCE5EFJCdQQZhQxJIgBAIARLCSICQyQgkZO9JANvnfp7nn/j+cD2cb+qqVSBBrvcP9+tuDOdc5+Tk5H2u6zMSEhIePnwIVvOTkpKwWCyLxZJKpRKJRCwWDwwMgAb0vlX6n3TTiTz2icH3YwVHDWI65XJ5fX09nU4HtcEBDAajsrKytLSURCKhUChQcwCkzGOx2IKCAiqVShl/CgsLcTgcaB+FHgWMJysrq6ioqKKiorKysrKyEoyfxWKJxWKlUqlWq81mM/h8/V7Jy3e/IG28t7dXq9X6xg1P8JAgfgSxTxDYCur7tre3UyiUlJSUu3fvxsbG4nA48LgFyoYgf/j8SwUIa2NjY3l5uVAoNJvNj71/cHDQ6XT29PSUlZVVVlYqlUqYWQWZREBbncQg06tVVVXR0dHnzp1Do9Eikeg5nUjAjVKhUJSUlERFRZ0/fx6LxXZ0dFit1gmuS+VrqG63G2Ti2+12MM2pVCo5HE5paSmNRisvLy8vLyeRSHFxcdHR0deuXYuNjc3IyCCRSAUFBYWFhQUFBXl5ednZ2WQyubm5WaVSGQwGnU6n1WrBvKmvrEzqudIx4bFjR9q9IoAUJZ1OJ5VKGxsbuVwuj8dramri8Xh1dXXFxcVgFhY3noBd5OXlMZlMZO88Hq+xsZHD4fD5/L6+PpBHhQwbxP+5/bfE/9Tz7Ha7QQ2Hrq6upqamioqK/Px8Op3e2NgIZtHcMDZgSvLY9QnCzZubm9FoNJhqBSWuUShURUUFcov+x2kIs9lcW1tbUlLS19fne/F7PJ6hoSGNRsNisSoqKiQSCcysgkwuoK1OYsDtyWaz1dXVRUZG/vTTT4mJie3t7Q6H48lQJHDnMplMXC734cOHFy5ciI2NraqqAiH54+qpvmKKAOb2BgYGNBqNRCKprKwECewEAgGPx6NQKDB1CnJpb9++jcFgqqurORwOm80GZYZA/Xz7KC+yjj9OBzh5eVLsHjtdzr8DHiSkUqlUKpWNJ2A6XKFQgH5pT+a0PWvw/j6jbrdPuQmDwSCTybhcbmVlZV5eXlZWFnYUDAaTm5vLYrG6uroMBoPNZvP3qCH+Abk9er1esIgEOrumpqbeuHHj2rVrV65cuXPnDoVCEYvFBoMBefx+6nZcLldTUxNS7X9wtBys2WxWKpU8Ho9MJnd2dgbOlwUCeUGgrU5ikIfp6urqyMjIEydOpKeni8Vip9P5mK16PJ7h4WGLxcJkMqOioo4fPx4fHy8QCMawhKqvMTzmi263G2glWNYH0tPU1PTw4cObN2/evXv39u3bly9fPnPmzOnTp0+cOBEREXHv3r2ampqenp7u7m65XN7V1aVWq8HMGXCXJ/fyGq/j+4tA0MHnmHQAggzPbDZ3dnbSaLTs7Gw8Hg8MFSR+EQgEZPIYj8fn5ubS6fTOzk7YSQiCXD82mw10xZNIJPn5+RcuXDhz5kxkZCSBQECaTg0+o+6VRqNpbGyk0Whyudzr9Q4NDTkcDjabnZCQkJ6ezufzwZ/75QAhkJcG2uokxjMagVpbWxsTExMREZGamtre3m6z2ZBIAOSp3WQyNTQ0xMXFnT59Oi4urq6uzmKxDA8Pv8ROnw9Y9wS5MgaDQavVisXiioqKwsLCkpISCoVCpVJLSkoyMjJAKMLvv/9+48YNHA6HlByiUCgNDQ0ajWZoaOjJhftAlpUpwj9eA2OIv4/1RfGMZi6CRX8ul1taWpqVlZWRkQFSwQoKCmpqalpaWlpbW1taWlgsVmFhIQaDSUtLQ6PRdDpdLpeDb+7kOnDImAMuAOQJvKenh06no1Coy5cvX7x4MTU1taysDKSHgil536d0sNrW2tpKIBAaGxvBzIXBYKBSqdeuXUtJSenu7oYPRZDJCLTVyQ246SgUCjKZHB0dfeHCBTweL5VKQTAAuOs5HA6JREIkEiMjIyMjI3NycmQy2XNiWx/b/pOTl4/VuXS5XFqtFizgyuVyDoeTk5OTmpqampqanp6empr68OHDuLi4O3fugBwCkBqVk5PD5XJbW1ubmpqEQqFOpwMzr0hmlRumTkMCHkQsbDYbqPZaW1ubk5MDDDUnJ6eoqIhMJldWVnZ2dppMJuSLYzabJRIJg8EoKirC4/EYDKagoAC0QAPBD1BbIe7ROzyoFc3hcNBodExMzIULF2JiYlJTU8lkcnt7u0ajsdvtntHK2S6Xq729HYPBEIlEUDO7qamJTqczmUyRSPRk9hUEMimAtjrp8Xq9YGH91q1bP/zww+3bt/l8vtPpHBoaAtVGqVRqXFzcH3/88eDBg7q6OoPBgCzQu5+YJ3vMTUFiPpL/ZLFYuru7uVxufX09dxQWi0UgEGJjY0GA6f3799PS0jIzMzMyMtLS0rBYLFjo7O/vVygUYHG/t7dXr9f7hvl7nqgJ4L8zCoH8M8hXBnQlaGlpoVAoJBIJi8WiUKisrCwKhSIQCFQqlU6nA9l+vgsFg4ODYBViYGCgtbW1uLgYFBHLzs4G35fHOuX692AhfsTjU7HVYDCIRKLy8nI0Gn3jxo0LFy5ERUUhbV2dTqfH4xkeHjYajVwuNycnp7KysrW1lU6nc7nc53cNgEACHGirkx6v12u1Wpubmx88eHDq1Kn79++3tLQYDIbOzk40Gh0ZGRkbG0sgEFgsVl9fH1gYetbyutPpNJvNBoPBZDJZLBatVsvn80tLS0ENy+Li4tzc3NTU1Js3b8bExNy4cSMmJiYmJubu3bt4PL6srKy0tJRKpXK5XKVSCfK1QZV+UIz9yZynybjgC4EgF63JZJLL5Y2NjaWlpaBbWEFBQX19vUAgEAqFSqUSzHg96yJHXrfb7SqVis/nM5lMEomUnp5OIBAqKytBp9znbwQydfD4VL+yWCwymYzBYGRlZUVFRV2+fDklJQVMtYLqwhaLRSAQZGdnZ2RkMBgM0Jr7RdbTIJDABNrqpAfcvPR6vVQqpdPpaWlpiYmJDx8+vHHjRmRkJAaDaWtrs1qtyE+db4tOlUolkUikUqlcLpfL5Q0NDXg8Pjk5OTU1NS0tLSUlJSkpKT4+Pi4uDiziJycnUyiU5ubm9vZ2Pp/f0tLS3Nzc0dGh0WhA1rbD4UBSoLxeLzDjp0qqv08bBPKvAZeuw+HQarXd3d1sNhuUpMXj8YWFhSwWq6enx2azga+k+4WnRcHbQHiASCSqrKwEzXJBpfempiaFQqFWq/V6PZg8g1+fqYzHp22K2+02mUzNzc1ZWVnXr1+/dOlSTExMUlISmUzu6Ohoa2sDbZZ7enpgaVXIZAfa6t941sxf4ANyP7u6ujAYzJkzZyIiIhISElgslkqlAlObJpNJIpGAClBcLrehoaGiogKFQt25cyc2Nvbu3btxcXHJyclZWVmghhQIe6qrq+vp6VGr1SqVSqlUgqrmT+4dcdPnTNxOEfx9CUPGBc9oEhWy6J+dnQ2CU0tLSzs6OrRardVqdb9ssDXyV2BWTK1Wt7S0gDQsHA6Xl5eXn59fWlrK5/P1ej282CYpY3urQe66brfbarX29PTU1taSSKT4+PioqKjo6Oj4+HgqlapQKFwuF5LGAHlF/H0RTV2grf4Nu91uMpmMkxBQ1F2lUlVUVCQkJGCx2Obm5s7OzsrKSrCITyKREhISQPW+yMjIq1ev3r17l0gk0mg0Go1GpVJLS0s5HA6YxRkYGFCpVAMDAwaDwWq1+tY0BfXYTU/g7xPgN3wP32KxgGcDyOsB8vvkcDj0ej2oboHD4VAoFA6HKyoq4nK5KpXK6XSOVVIU2AiIau3t7a2pqQGFWtFodGZmJoFAYDAYMpnMZDLBbliTC5fLZbVajUajwWAY8/sPaBxtMpmQGixZWVn379/Pz8+Xy+VGo9FsNo/hTqcUvnd4s9kMvneQiQfaqtvtdns8HqfTqdFoWltbKyoq6JOT8vJyBoNRWFiYlJT04MGD1NTUBw8eREVFXbp06eLFi1FRUXFxcQ8fPkxJSUlMTExKSkKj0WQymclkMplMBoPBYDCqqqpA100A6MPp78OaBJSXl9PpdBqNVl9fr1AowHKtvy9qyCuBWKDdbu/r6+NyuVQqlUAgZGZmEolEkF6tVquR+dRxGoDFYlEoFG1tbTU1NUj1ABKJVFZWxuFw+vv7fVu1jfkYIGOFzWbr7e0FXY5pNNo43YVAL2JwP6dSqaDbH3KDgrw04ASWlZXV1tZ2d3e/YEUdyNgCbfX/fhWMRiOHwyESiSgUCiTnTkZwOBwGg0lKSrp9+/aNGzfi4+NBU3VwREQikUQi5eTkkEYhEol4PN6346Vvux3IiwOmvoqLi0F3Bngvm7wg5mcwGCQSCZfLLS4uzszMRKPRJSUltbW1QqHQYDCMYWeNfxyJ2+22Wq0qlaq9vZ3NZhcVFaFQKDQaTaFQuFyuXC4HFTZgMY0ABMyU9/X1gflOFAo13vcipAkFkUgkEAjwlj4mYDCYjIyMgoKCxyqaQyYMaKv/95NgMBhqamrQaDQOh6PRaC0tLWKxWCQSdU5ahEKhSCSS/B3RE/h7mJMbcAJBtg2Yq5ZKpdBWJynIoj8I8q6oqCAQCFgsFofDFRYWgkV/JI9wIr3Qd3cOh0OpVNbX1xcUFBAIBAwGA8ID5HK5b3jAhI0N8nyArXZ3d5eUlGAwmOzs7JqaGqFQONl/X6YI4FeyoaEhLy8PjUYXFRUJhUKkpS1kIoG2+v9tlc1mY7FYAoHQ0NCg1+tB9LprEvLYAfp7OK8z4PqRyWSFhYXQVicjyDI6CBXt6+traGigUqlEIhHEiVZVVYnFYq1WC/oG+XfNHRmtzWZTqVQikQiZsSORSKWlpY2NjWMbRwt5RcCl1dvbS6VSMRhMXl6eUCh0jz5R+PsGBvkH3G43+PjIZDK0Vf8CbfUptlpXV6fT6WASJeQfAfcsqVRaUFAQILaKjM1fA5gsgLPkdDpB+qBer+fz+cgie0lJCZvNFgqFer3e7W9JfQzkI3a5XFqtVigU1tbWguclcBF2dHTo9XqQ8BdQI/cXfvxSeJ6w1Y6ODhdM0p8kgKe+np6ekpISFAoFbdWPQFt9iq2y2WytVgsvR8g/4vF4XC6XWCz2u616PB5QzsYz5dXkH/GMPmaA+qa1tbVMJrOsrCwnJweHwxUUFHA4HKT0G7g/+HvITwcZGEgFq6urA+EBOTk5VCq1oaGhq6sLxNghv77+HfDEgwiHfwfga6vt7e1w+WWyAK6crq6uktc/AM0AACAASURBVJISOLfqX6CtQluFvDyBYKuIe9lsNrVazeVya2pqJBIJaAkxYcMIfBBjs9lsGo1GLpez2eycnJyMjIz09HQcDsdgMMRisUqlAhX+J4veIeMEhVpBASMsFpuRkZGXl8fhcLq6unQ6ndPpdE+lqXfPaEVSjUbT2NjIYDDa29tNJpN7YuN6oa1OaqCtBg7QVqGtQl4ev9uqx+NxOp1KpbKsrCwmJub777/fuHHjBx98kJKSolQqh4eHp4KX/COInzkcDo1Gw+PxCgoKsFgsHo+n0+kcDofH43V2dvou+k/G8wbEyOVy6XS6zs7O2tpaMpmMx+OzsrLIZDKPx5NIJFqt1ul0ukYTxSbjYb4gHo/HbDZzudwrV65s2rRp5cqVMTEx3d3dyNPdhA0D2urkBdpq4ABtFdoq5OXxr616vV6n09nR0XHjxo1t27YtXbp09uzZwcHBa9asuXfvXl9f3xS3VV8bA2n+LBarpKQkOzubQCAUFRU1NTXpdDoko+L1sDdfNe/v76+trQXhAWg0Go/Hk8nkuro6qVRqNpuRg30NjtoXEBWjVCrxePzBgwcXL14cHBw8c+bMixcvyuVyaKuQFwfaauAAbRXaKuTl8butWq3W1tbWhw8fPnz4kEKhPHjwIDw8fP369fHx8QqFYsraKnLUVqtVqVSKxeKamhoCgZCRkYHH41ksVnd3t06n8y2t/5qdKN/wAJ1OJ5VKWSwW0uAgJyenrq5OJBJ1d3crlUoQNPLanAFwIN3d3SQSKSUl5erVq9u3b1+6dCm0Vci/Bdpq4ABtFdoq5OXxeySAy+WyWq0mk8npdJrNZjqd/vHHH69Zs+bu3btT0FbBdxnUohoYGOjo6KitrS0qKgJlU/F4PJVKBcGLHn8n30wYiIba7XaDwdDe3k6lUkFPEDweD+aYeTyeRqNxu92v0zmx2+1ms9nlcjGZzH379s2fP//cuXNSqRTMvE7YMKCtTmqgrQYO0FahrUJeHr/bqnv053B4eNhoNBYUFLz77rtLly69efNmb2/v1LFVZH7UZrMNDAy0t7eXlpai0ej09HQ0Gl1YWAiSjbRaLeiaOEVOCwJyfhwOh1arlUgkoIBAZmZmeno6BoOh0+mdnZ0ajcZqtb42QRFDQ0N//vlnZWXl9u3bZ86cGRERIZFIoK0+CRjkc74X//gG5G1er/f5bwOpb08SmN9KaKuBA7RVaKuQlycQbBUwODhoNps5HE50dPS5c+dKSko0Gs1UKGgFDtDj8djt9u7ubiaTSSKRCARCfn4+jUarqqpqaGjo6emZXGn+4wdyBmw2W1dXV319PZPJpNPpeXl5OBwuLy+PxWL19vYGfvWuFwHIE5/Pv3Hjxi+//JKVlaVUKt1uN4wEeAyXy/WsJm1I4ITT6QT5ec/aCBItjVw8T32Py+Wy2+1Wq9VqtVpGsdlsTqfTM1rGAZjxGB/kSwFtNXCAtgptFfLyBI6tAux2u8ViMZvNNpvtOb8rrwGIerpcLrVa3dbWBhb9wVeYRqOJxWKz2exwOHwrN/l71IECcjacTifoNNvZ2VlWVgZ6ypeUlNTW1ra3t2u12tegeoDT6bRYLCaTyWq1gothIglkWwVjU6vVlZWVKSkpJBKJy+X29vYij3bgcVer1dbU1GCx2OLi4q6uLvcTJgq2YzAYmEzmvXv30tPT29ra3H9/KgAbVCqVpaWlN2/ePH/+/NmzZ3/77bfTp0+fPn362rVrBAKBy+UqFAqNRqPT6ZDWcRN7Sh4H2mrgAG0V2irk5Qk0W/WM9gh47a9eELALglPLysoyMzNRKFRxcXFTU5NCoQCdnKZyVfwXweOD0+k0GAzd3d2NjY1FRUUZGRlIeIBWqwXhAf4e70sCvhRDQ0N++VIEsq2Ciczy8vJ9+/bNmjVr3rx5u3fvTk1NVavVIyMjXq/Xbrd3dHTExsZu3rx5+fLlv/zyC4fDeWzJHhyg0WjMy8vbs2fPnDlzFixYcO7cOT6f73Q6h4aG3KMfgcvlIpFIW7dunTFjxsyZMxcvXrx+/foNGzasW7du3bp1oaGhH3744Q8//HDixIkLFy7k5uYqFAq/rw5BWw0coK1OhK16/s5Lv+dFdvHKg30ZpqwTBJqtvvaAy8zhcPT09IB2o3g8Pi8vD5RN7evr803z9/dgJxPISbPb7T09PRwOh06nk0gkPB5fWFhYW1sLwgPghf1vCVhbRZ5sSSTSxo0bg4KCgoKCFi1adOXKlYGBgf/93/9VKBRoNPrrr78GAvrrr7/SaDSdTvfYyIeHh51OZ1VV1aFDh8LDw3/++eft27evW7cuKiqqp6dnaGgImaZ1OBwJCQmzZs0KCgoKDQ29f/9+S0tLW1ubQCCora29evXqokWLpk2bNm3atJkzZ27fvh2Px2u1Wv8KK7TVwAHa6rjbqudpPPkG33mgl/itfRXTfXWmrB9AW50wfK8xtVpdXV2NQqFSU1MxGExtbS1In5qy1+FY4XsCtVptdXU1Go1++PAhBoOpqalRq9UvkmoD8SXwbTUvL2/r1q3AVlesWHHnzh2TyTQ0NIRGozds2DBt2rTp06f/8ssvLS0tDocDzJX6bmRkZMRgMCQlJb333ntHjx6l0Wjnz5+fO3funj17uFwumL4F+3I6ncnJyfPmzQsKCvrwww/Lysr+85///PXXXyMjI//93//NYrE2b94cNMqbb7557tw5oVDo35UiaKuBA7TVcbdVo9EoFosbGhpYLBaLxWpra0Na5iB7HxgYaGlpYbPZLBaLy+XK5XIQOfSC47dYLHK5vLGxUSAQaDQaEGo2JoP/x127XC69Xs/n86uqqng83sDAwITtPRCAtjreeEaTPEwmk1qt7uvrk0gkVVVVJBIpOzubQqE0NjYqlUqXywUtaqzwjGbNK5VKDodTUlKSk5OTk5PDZDIlEolGo/GNsvD3YAOdwLfV/Px8xFbfeeed2NhYHo+XkZERHh4+Y8aMDRs2REVF8Xg8m832ZPITkNeWlpZjx46FhYXdvn1bJpPR6fQ9e/aEhYWlpKSo1epHjx4htpqSkjJ//vygoKDt27eTyWQwAJDjVVhYuHbtWsRWFy1aFBMTI5fL/ZtxBW01cIC2Ol62Cm5SdrudwWD89NNP77zzzsKFCxctWrR3714CgaBWq4eHh8FPQnd3d3x8PCg8tHjx4o0bN164cEEgECB3NGTyFZnYQH4kwF2gs7MzOjp669atX375ZXFxsdFoHB4efvLNTz3wx6Z1X+RtyD8NDQ3Z7XYOh3P06NFVq1YdO3asrq7O7VO10XfkT27/WTv9V68/5+RMANBWxwnfz9put/f19bHZ7IKCgpycHBKJRCKRGAyGXC43GAxjkjfjeS6vvn23z4Xqu9mx3cV44HA4DAaDVCqtqKggEol4PB7UZwUdXN0wfe2f8EwqW128ePFHH3306aefvv3229OmTZs7d+7p06fb29v/+uuvp5b9stlsAoEABLYeOHCgtrbW4/E4HI779++vWbNm165dNBoN2RGw1UWLFgUFBS1fvvzo0aMPHjxISkqKj4+/cuXKvn375s2bN3/+/KVLl27YsCEiIoLNZiMLJhN/fgAeaKsBA7TV8bJVIE8GgwGLxYaHhyOPjLNmzTpy5EhTU9OjR49GRkYsFguJRNq+fXuQD/v27aPRaGaz2Vc6n9w48vvH4/GOHTv25ptvrly58uHDhzqdbmRkxONjtE/GxT91eeWxd3qeVmPP98XBwUGHwwG+yRkZGXQ6vb+/H/kBfuqwHwtCevLX+lmi8OSLT93FU8c8fnigrY41yKcM+t13dHRUVlbm5+cTicSysjIejycQCKRSqV6v9zztCeql9/icf33FK+pZF+qzLvWAAgwefBYymayhoaG4uBj0FGCz2SKRCLRaCORD8C+TwlbDw8ODg4ODgoJAi9q1a9ceO3bsyJEja9eu3bhxY1RUVGdnJ3izx+cpy2azVVVVnTp1Kjw8/J133jl//jyPx+vt7VUoFDk5OZ988sny5cvPnz8vEomGh4dBeGtKSsrSpUuDgoLeeOONOXPmLFy4cMGCBQsWLNiwYcM333wTHR1NJBKLi4vpdLpQKLRYLIFwltzQVgMDaKvjO7dqMBiysrK2bds2c+bMpUuXLlmyZPr06Zs2bcLhcGaz+dGjR319fdeuXVuyZElISMjKlStnz549bdq0zz//vKyszGKxjIyMmM3mzs5OBoNBHoVGowkEAqPR6B7V1ubm5l9//XXu3Llr1qxJSEiQSCQCgYBOp5PJ5IqKipaWFq1Wi/ycgIFZLJa2trby8nIKhUImkykUCo1G4/P54AaB6KbT6ZTJZEwmk0qlgrfV1dX19fXZ7XZkg2azWSKRNDc3SyQS3y5BZrOZz+eXlZWBYZeVlbW2tiJvAEVz2Gx2R0eHyWTyPWMCgaCmpqatrQ0co2c057S9vb2+vl4sFlutVrALjUbT3NxMo9HALigUCpPJlMlkoJPkGFwcL/ApQ1sdQ8BFZbFY+vv7Ozs7y8vLiUQiWPFvbm4GUS6+73z1PbpcLpVK1djYWFFRQaPRysrKqKNQKJSysrK6urre3t5XiTQADXL5fD6dTqdQKBQKpaqqSiqVKpXK5uZmFoslEolAvZ6ABfFRh8PR399fX19fXFwMPpqamhqRSKRWq5F7AtRWXyaLrYKJkpkzZ+7Zsyc7O1utVisUigcPHqxZsyYkJOTIkSNsNttut4N5EDDPKhAITp8+PXv27ODg4FmzZm3YsOHjjz/evXv37t27P/jggyVLlrzxxhvh4eF4PN5qtY6MjLhcrpSUlIULFwYFBW3YsCE6OppGo9Hp9LKyMjabLZfLQe8x8B0PkAsJ2mrgAG11Imz1vffemzdv3t69e/fv37948eJ58+adPn1aKBQ6nc7q6uovvvhi2rRp69evP3LkCIhq//zzzysrKy0Wi0QiiY+P37Nnz7p169avXx8WFrZx48Z33nln586dt2/fbm1tdTgcw8PDLS0tp06dAg+pX3zxxfHjxz/99NOwsLC1a9euXr16x44dsbGxHR0doJ6I1WptbGy8cePG9u3bV69evWnTpk2bNm3cuHHVqlW7du1KTEwUi8XgnPT29pJIpG+//Xbjxo2bNm0KCwt75513QkNDjx07RiKRFArF0NCQ0+nkcrnHjx/fuHEjqG8C6p60tLTExcXt2bMHDDssLGz16tXbtm27evVqfX29w+GQSCRXr14NDw//4YcfqqqqwH3QarWWlJR8+umnq1at+vbbb2k0mtVqBSETTCbz4MGDmzdvvn79ek9Pj8lkqq6u/v3337dt27Z+/fqNGzeGhYWtW7cOPKPjcLienh5gGGN1nTzrU4a2+ur4Ph319/ez2WwSiYTFYolEYnV1dVdXl8Fg8E2iGpOfMbBHrVZLIBB27dr19ttvr169esOGDZs2bdq8efPmzZvXr1+/atWqtWvXHj58GI/HP/WTRUb+1EAUj8czMjKiVqsJBMJnn322cuXKdevWhYWF7dix48aNG6mpqZ999tn69evPnz/f2dnpHo0CfOqWn+rKvmcDef/4/cwjW7bZbHq9XiQS0el0AoGAwWB8wwNegxKtY0jg26pvltWyZcuio6MHBgZA/pNKpXr48OGaNWumTZsGVvwsFguYKFWpVHfu3FmxYgWIMT1w4MDZs2cjIiJOnjx58uTJs2fP/vTTT9u2bVu0aNE333xTXV3tdruHhoZSU1NBltX27dspFMrIyAjot+f5e1+AwLl4oK0GDtBWJ8JW33333fnz53/77bfR0dH79u176623PvjgAzKZ3NPTk5iYuHbt2rfeeuu77767efPme++9FxQUtH//fiaTKRQKL126NGfOnEWLFh07diw9PZ1IJCYmJn722WczZsxYtmxZZGSkTCb7z3/+09bWFhERMX/+/ODg4BUrVnzzzTexsbEYDCYyMjI8PHzatGkrVqy4fv16d3f38PAwj8f76aef5s6du3z58hMnToBDvnfv3o4dO4KCgpYuXXrv3j21Wj0wMJCcnLx+/fqZM2d+8cUXKBSqsLDwzp07O3bseOutt95//30SiQRKi5eXl+/cuTMoKOijjz6qqKgYHh7m8/nILn777bfs7GwSiRQREbF8+fIFCxacPHmyra2tr6/v9u3bixcvXrx48d27dzUazZ9//tnZ2Xnu3LmZM2eCO+D58+clEonX69VqtXfu3JkzZ87cuXPj4+OVSmVlZeXevXtDQkI2b9589epVDAZDJBKvXr0aFhY2ffr0d999F4vFTkD1E19bxWAwpaWlcrnc4/GA4o6Q5+CrnqB4qkqlam1tLSkpycrKIhKJpaWlYN7d87SV9FdncHDQ6/V2dXVdv359zpw5QUFBmzZtunjxIqgzgMFg7t+/f+zYsRUrVrzxxhtLliw5fvw4mF4a9Fl8eHJgvqMdHBwcHh5mMpngC7J8+fKIiIisrKyioqKKiop79+6BH/v9+/fX1dW5XK7h4WFkC8/fMvLKU0cy3j/2ntHwAK1W29TUVFxcjMfjiUQilUplsVgdHR2PdXB9TLunFKDUq0KhCFhb9a1gtWTJkqioKJVK9eeff3q93uHhYbVanZKSsn79+uDg4J07d+bk5JjNZpPJVFhYuG3btqCgoAULFnz//fcsFstutxuNRoPBYDAYbDYbKIAVFhY2d+7cP/74o6ura2RkJC0tDVSw2rJlS05OjtvtBtFuAeKmTwJtNXCAtjoRthoeHj537lwwQ3Pt2rVly5YtXrw4Ojq6oKDgp59+WrBgwXvvvZeQkJCZmfnBBx8EBQV99dVXlZWVAoEgISHhxIkTmZmZMpnM7XZrNJrq6uqTJ0/OmzfvjTfeOHDgAIfD+a//+q+Ojo6IiIh58+bNnTs3IiKCy+XabLZHjx719PTExsYuX748KCjom2++4XA4Tqezubk5Ojo6IiIiNze3r6/PZrMplcry8vLvvvtu2rRpM2bM+PXXX9va2hQKBXh0nj59+tdff00kEplMZmNjI5lMvnLlyvnz52k0mtPptNvtFRUVu3fvBg/fDAZjZGSEy+V+9dVXM2bMWLFixe+//15cXNzQ0NDQ0IBCoU6fPh0XFycUCt1ud01Nzeeffx4SEnLo0CEej+d2u8lk8u7du1euXLl169YVK1bs2rWLSqVaLJbq6uo9e/bMmjVr//79bDbbYrHU1NScP3/+3LlzpaWler3eZrP19vYSicS9e/dOnz59/vz5kZGRXV1d4AdjTK6TZ33KvrZKpVJlMpndbgdZrpDnA9J0rFarVCqtqqrKy8sjEAiFhYVcLrevrw9kUI3fLxkwie7u7hs3boA85cOHD9fX14MVbTBH2N/fj8fjP/roo6CgoNmzZ//+++9tbW2Ie9ntdplMVllZWVRUVFBQUFRUhITKDA4OulwumUxGo9F+//13sPoZGhp67dq1srKy+vr60tLSs2fPgtffe++9W7du0Wg0iURitVpB8qJUKmUwGGDLBQUFJSUl9fX1KpUKiUmwWq1yuZzNZvN4PIVC0d7eTqfTCwoKaDQaEl0zrnhGc+AMBoNcLq+trSUSiZmZmSATq6ampqurC3TUBPj7cvMP4CLv7e0tLS3FYDC5ubkBYqvu0a8AnU7ft2/f7NmzFy5cuHfv3rS0NNAdwDOa3qDRaFAo1Lvvvrto0aLjx4+3tbXJZLLLly8vXbp0y5YtN2/epNFoWq0WCC5geHh4aGhIIpH88ccfixYt+vjjjysqKhwOR2FhYWho6Jw5c/bv319ZWekZDSoIWKCtBg7QVifCVrdu3TpnzpzDhw9XVVVRKJTdu3fPnz9/x44dhw4d2rBhw9y5c3/99VdQ6hzY6meffVZRUQH6Z/L5/KysrDt37ty8efOPP/7Yu3fv0qVLp0+fHhIScvDgwYaGhr/++qu9vf3kyZNz585dvXp1YmKiRqN59OjRX3/9pdPpsFhsaGhoUFDQgQMHmEwmqEKiVqu5XC4ajb5161Z0dPSZM2c++uijBQsWgCTQX3/9tampyel0ikSizMzML774YtmyZYsWLVq8ePGOHTtOnTp19+5dMpkMZmqBre7Zs+eNN97Yt29fRUWFx+Mxm801NTXXrl179913FyxYsGjRotWrV+/fv//SpUsJCQn19fUmk2lkZESpVMbFxa1cuXLDhg2pqamtra1RUVHr1q07dOjQgwcPDh48GBoaGhsb297enpiYuHjxYpBDplarh4aGHA7HwMAAk8lMSUkBR/Hrr7++++67IPB36dKlV65ckclkntH6R+MEYqskEun+/fsPHz7MyckpLS2l0+k0yDMoKyuj0WiVlZUcDofP5zc0NBQVFZFIJBqN9ljjx/GeIPR6vT09Pbdu3VqwYAF4omOz2S6X69GjR4ODg+AXV6PRJCcnv/POO0FBQe+//35eXp7dbne73RKJJC0tbd++fQsXLpw/f/7ChQvB/3nnnXfOnTvX2NjY398Pnj9BYF9QUNCMGTPAG8LDwzdu3Ai+ceD1t956a8uWLQkJCT09Pb29vWg0+vPPP1+yZMmCBQvAlufNm7dmzZrffvuturoarMZ2dXXdvHkzLCxs8+bN33777d69e1evXr1gwYK1a9eeP3++qanJ/ffWl+N3GgEgfp3H49XV1dHp9JycHDKZDMr2VVZWIp/71IRMJpNIJBwOV1hYCIKyAkF3wO1xYGCgoqIiJSUlLy+vubkZabGBvMfr9Wo0mqqqKiwWW1ZWplKpjEZjfX19enp6UVFRX1+f1Wp9cuOgHUBjYyMKhSKRSN3d3R6Pp7+/v6SkJC0traamxmAwBM6K/7OAtho4QFsdd1vF4XBbt26dNWvWN998U19fLxKJrly5snz58mnTpoWEhMyYMWPt2rXJyckgsAmsrXz11VcVFRVtbW1ZWVkHDx5cuXLlsmXL9uzZExMTk5GRce7cudWrV8+aNevQoUNcLvc///kPYqurVq2Kj4/v7+8fGhoCAXNoNDo0NDQ4OPjQoUN1dXU2m62tre3u3bufffbZihUrli5d+sUXX8TFxWVlZYE8rTlz5gBbdbvder1eKpXW1dWBxdlbt259+eWXixcvnjNnzubNm2NjY7u6uqxWK5PJ3Ldv3/Tp0/ft20en08GEa19fX2tra3l5eV5eXnp6+tmzZ99///25c+fOnTt37969JBLJYrE4HA4Wi7V///4VK1YcOnQoMjJy9+7d27ZtS05OFggEiYmJ77777qeffnrjxo3Dhw8vXbr04MGDXC730aNHJpOppqYmOjr6ww8/XLJkybp167799tuEhITk5OTDhw8vWLBg8eLFUVFREzO36na7xWIxgUC4fv361atXb968eefOndjY2DuQ5xIfH5+amopCoTAYTHFxsUAgMJvN7gks6vSkrR48eBAsaCLtIsEEalFR0c6dO6dNm7Z8+fLk5GQQtHDz5s0VK1YsXLjw4MGDiYmJeXl5aWlpR48enT9//owZM37++efa2trm5ua8vLyTJ08uWbIkKCho/fr1Z8+eTU9Px+FwqampP/30E5hb3bJly8WLF4lEYmtra3t7+507d5YtWzZr1qwDBw4kJycTCAQ0Gn306NE5c+aEhIQcPXq0qalpeHi4o6Pj+PHjs2fPDgoKmjt37o8//piUlJSZmYnBYCgUikwmm8jKx8hHBnZqNpvb2tpKSkpSU1Nv3rx56dKlqKioO1P4e5GQkIBGo/F4fElJSeDYKgJYC0IiNx77V+RFMEcOsqDAnzidzud/W5FVpqfua3yOZiyBtho4QFsdd1vFYrGbN29+8803Dxw4wGazDQZDXl7eli1bQJxQcHDwl19+yWQyjUZjcXExeP3rr78uKChITEwMCwsDC4UZGRkikUir1YrF4ujoaJBu+fnnn9fW1v7555/t7e0nTpyYO3fu22+/fffu3b6+vqGhoUePHg0MDGRkZKxfvz4oKOjbb7/lcrkajebOnTshISEglysrK0ssFmu12tbW1tOnT0+fPn3mzJlHjx5tbm7u7u6+f//+p59+evr06ZqaGqPRaLPZhELhzZs3QQmSzz77jMVimc3m6urqvXv3Tps2bc+ePQwGw+v1cjicY8eO7dix4+7du3K53GKxaLXaysrKH374ARz1mTNnenp6vF6vTqdLTk4ODw9ftGgRiGo9cOBAXV2d3W5nMplff/31woULly9fPm/evPDw8MzMTK1W+z//8z9tbW0nT56cM2fO9OnTv//+ezqdDhJxampqDh8+HBISMmfOHBDzOmFzq0BWsrOz6+vrpVKpXC6XQZ6NVCptamoik8loNDozM7O4uLijowPY6oQFsb2grVqt1sLCwp07dwYHBy9cuPDevXt6vV6lUqHR6N9++y0lJUUkEpnNZqvVKhAIrl+//vbbbwcFBe3cubOoqMhkMg0PD5eUlGzatAlUpqPT6Xa7fXh42GKxEAgEMGV76NCh+vp6l8s1MjIil8szMzPPnDmTlJQkEAhsNpvJZGpvbwdbDg4O3r59O5VK9Xq9IpEoIiJi9uzZISEh3333HYfDAVcjWHNHiidMDL7KAmy1vb29qKgoLS0tPT09NzeXw+H4+6LzD3K5XC6XNzc3FxcXZ2Vl5efnB04kAMKzQqWf+p6n/ueLb/kfdxRQQFsNHKCtjq+tGo1GLBa7ceNGIJc1NTWDg4N8Pv/w4cNgEfCtt966fPlyV1eXxWIpKCjYsGFDUFDQl19+SaVSCQTCxx9/DCo2Hzly5Pr165GRkcePHwer9kFBQatWrcrKynI4HG1tbb/88ktISMiqVasSExNVKhWYWwW2umbNGvBLzOVyDQZDenr6qlWrgoOD165d+/PPP4PNHjly5P333583b960adO2bdtWVFTU3d2dlJQEsqxCQ0OPHz9+9erVixcvfvrpp/Pnz3/77bevX7/e29trt9urqqp27doVFBT08ccfCjrinAAAIABJREFUMxiMoaGhpqamI0eOzJ07d/bs2bt27fr999+vXbt24sSJrVu3ggwtAoFgNptBKpJAIDhz5kxISAiI8Y+JiQHtT6RSaWRkJAgofOutt3777bfOzs7BwcE///xTIpFERkYCad66devvv/8eExNz6dKl77//ftOmTWBT+/btA5EPj7UKHFt841bBMllXV5fb7QbZXZDn4HA4lEoln89nsViFhYW5ubnl5eWNjY2gPtrg+OcFe17AVr1er9lsJhAIoCDlypUrk5KSDAaD2+3WaDRNTU0kEun27duXLl06e/bsoUOHwOUXHBy8a9euoqIii8UCcq5BFssnn3xCpVIdDsdff/1lMpnQaDT4bn799dcsFsvpdI6MjDgcDrVazefziUTi9evXL126dO7cuf37969fvz4kJGT69Ok7d+6kUCjAVk+dOhUSErJ8+fJbt2719vaCwMEJtgHkAzWbzVKptLm5mcPhVFRU5OTkFBYWslis9vZ2tVqNhCBPNQYHB4eGhvr6+srKygItbhXyj3igrQYM0FbH11bBYveJEyc++uij6OhooVA4MjJiMpny8vK+/vrr8PDwn3/+mclkgiJzjY2NP//887Zt26KjoyUSiVarLS4uPnr06NatW0NDQ7du3Xro0KGUlJTy8vK0tLT9+/eDwng2m62np+f+/fuffPLJkSNHysrKgAgODQ1ZLBYGg/Hjjz/u3Lnzzp07oItdf38/Doc7dOjQli1bQkNDP/jgg2PHjqFQKCaTmZSUtHfv3i+++KKgoMBut2s0GjqdfurUqa1bt27atGnLli1hYWHvv//+r7/+mp+f39fXB5rmgdoFO3fuvHz5Mp/P93q9YBYWjUYfOHAAVLAC+/rkk0+uX78OJpiRW7ndbgfTrlu3bj1z5gyXywXJ0S6Xi8ViHT9+/L333jt+/DiLxXI4HEBwHQ5HR0dHQkLCZ599Fhoaunnz5m3btoG8MQqFEhMT8/HHHx87dozFYlkslgmzVTQajazAQlt9EcA5tFqtEomEwWDk5OTg8fjCwkIej6dSqUwmk6/ijMdn95itfvvtt/X19W63+9GjR16vd2RkBLwhJiYGNODZvXt3aWmp0+lUKBSZmZlff/11aGhoWFjY3r17Y2Ji8vPzExMTQenKXbt2kclki8XidrtzcnLAUyh4EWRA6nS6jIyMVatWgXjZurq6wcHBv/76C8ytHj58eMOGDWvXrv3888+vXbtGIBBu3769devWN998c8eOHaWlpUNDQ4itrl69Oj4+XqFQgGJAY36innX2AA6Hw2Qy9fT01NXVkUgkFAqFx+MLCgqYTKZUKn2sMsAUBGQyBWBNAMiL4IG2GjBAWx0vW0WwWCygufnAwABINwYv9vb2isXi/v5+pNY9SGyXSCQqlcrhcACTU6lUIpGIz+e3tbV1d3eD3z+r1drb2yuVSrVarcvlstvtarVaKpV2d3cjFfWRvff29spkMtDdG9w9bTZbX19fZ2dna2trR0cHCJP3er0mk0kulyObBdmaGo1GLBYLBAI+n9/a2trZ2TkwMOCbrO1wOPr7+0G1cyQ/ZnC0dmZbWxt/FJlMhjQCQM4PWGxVKBRisVilUiGNNMHh9/f3gxMCAqSQj8ztdpvN5p6eHrD9jo4O8B6Xy6XX6+VyeXd3t8lkGu/1UA+st/pqgKvF7XaD2hTIgml2dnZZWZlIJAIXPPK2McS3JgCoAfnNN9+wWCxw2djtdqvV2tnZee/ePTAzunjx4tu3b4MvbHFxMShRGRoampKSAjpWSKVS0HAS5GPl5uaCLyOJRFq3bh0o8VZUVITYalpa2rJly4KCgj7//HM6nQ7EjkgkhoWFBQcHb9y4EYSz63Q6qVQaFxe3evXq4ODg8PDwgoICj8fT2dl58uTJmTNngvifnp6eCbNV8HE4nU6dTtfS0kImk/F4PIFAKCkpqa6uBpOpvp46AUMKWDyBWm8V8iJAWw0coK2Ou60ij9ePxe6ASh+Df6+S+Ng7kbch+Jbxe3KDT64APrlN5JUX2axntCYf8rYXGfaz9gJ48tfrqVt4bCPPOq4XOYrxA9rqmPDYEw6LxcrOzsZisbm5uRUVFa2traDUmu9S8qvvFFwnPT09N2/eBLa6cuXKQ4cOnT179uLFixcvXjx16tTevXsXLFgwY8aMzZs337hxo6OjY3h42GazMRgM0NRj/vz5+/fvv3z58vXr1yMiInbt2rV69eo33nhj2bJlMTExwCBzc3NXr14NbLWkpMRms4EVfzKZvH379uDg4AULFnz66ad//PFHbGzsxYsXd+zYERISMm/evP3791+7di0yMvLUqVOguQCo2nHr1i2dTicSiU6ePAn2FRsbOwG2ipx5q9Xa1dXF4XDodDqRSESj0Xl5eRwOZ2BgAOTTjOHHNNmBtjqpgbYaOEBbHXdbRfby0i8+69b/pMD92yG9yGZ93/mcX6DnvP6CP13/dsuPbf/5Gx8noK2OIchHaTab+/r6hEIhnU7HYDAZGRn5+fnNzc16vX4MO696RvMgKRTKjz/++OGHH4aHh2/evDk0NBRp8BYWFrZnz55r167V1NRoNBrw8ObxePR6PZPJvHjx4s6dO8E7v/rqq/v379NotOLi4jNnzuzfvz8xMRHEkjY2Np4+fXr37t3R0dECgcDpdHq93qGhIZVKlZ2d/d13323ZsmXDhg1bt2796aefQAW0K1eu7N69G/SQ++KLL+7fv19dXZ2bm/vzzz+DhnM6nU6tVmMwmK+++urHH3+kUql6vX78gl6Qj8bpdA4MDNTX1xOJxNTUVDweD/qYDAwMgOaxUFIfA9rqpAbaauAAbXWCbBXyWgJtdcxBxMjlcmk0GoFAUFlZmZ+fTyQSaTRac3NzR0eHTCbT6/WeMepxZTQa5XJ5e3t7a2trS0tL8yhNTU0tLS0SieTJfSHDEwqFzc3NPB5PJpOBmgZut7u/v18kEvX394P5YBCNI5FIlEolqNWKHKbNZuvu7ubz+c3Nza2traBVutPp1Gg0nZ2dYABSqdRkMoFwcIVCIRQK+/v7Qe6/TqeTSCRSqdRgMIxTSSDPaNsq0AKAw+GUlJQQCISioiLQtgrknEFJfRbQVic10FYDB2ir0FYhLw+01XECsR+XywVsr6amJi8vLycnBzTyraqqksvlRqMRBDq/ii15XqAv6FMXHHzf4BuI8tif+L7Tdzsvst/BvzdPf9aWx9wUkfPpcDiMRiNorEUikUAGFYfDAbH1MDL1H4G2OqmBtho4QFuFtgp5eaCtjjee0Yq5ZrNZpVL19vZ2dnZWVlaSSKTs7GwymdzY2Aj6kb5KTIjnubzIHz75+j++8vyNvOCWx1wWwQYHBwedTqdSqQSTqdnZ2UQikcFgiEQilUoFskWhp74I0FYnNdBWAwdoq9BWIS8PtNWJwdcdwao0n88vKirCYDBYLLa0tLS5uRkso0OLemk8o9EOoKpGc3MzmUzGYrGg2RifzzcajZ4xir6YOkBbndRAWw0coK1CW4W8PNBWJxhk5g8UdxMKhTU1Nbm5uRkZGTgcjslkdnV1GY1GmJn+gvg+BjgcDr1eL5PJGAwGFotFo9H5+flsNhuZT4We+hJAW53UQFsNHKCtQluFvDzQVv0FMs9qsVjEYnFVVVVxcTGBQACFWnk8HqgKDPpuuP99xYzXHs9oWLDb7XY6nSqVisvlkslkIpGYnZ1dVFRUXV3d1dVltVp93w/5t0BbndRAWw0coK1CW4W8PNBW/Qv48jqdTqvVqtFoWltbCwsLMzMzs7KyaDQaj8cTCARisVin0yFv9veQ/Y9nNM1frVaLRCKBQNDY2FhWVoYs+gsEAp1OZ7FYYBLVqwNtdVIDbTVwgLYKbRXy8kBbDQSQtWyn06lWq9vb21ksVn5+PgaDQaPR2dnZVVVVMpnMaDQiBaSmLKBNF2guUFFRQSQSsVgsFostKCiora0ViUSg6d3guDW8nWpAW53UQFsNHKCtQluFvDzQVgMKRFvNZnNLS0teXl5GRgYKhcJisSBCQCAQmEymoaGhKeVhSLDv4OCg0WgUCAQUCgV4akZGRkZGRl5eXltbG2ibDINTxxZoq5MaaKuBA7RVaKuQlwfaagACTj4osF9bW1tSUkIkEjMzM1EoFIVCEQqFvmlY/h7suAMuUYfDYbfbjUZjR0dHSUkJCoVCo9EEAoFIJBYXFzc1Nen1eqCz/h7v6wa01UkNtNXAAdoqtFXIywNtNZDxeDxWqxV0lmKxWCQSCQQGlJaWcrlchUKB5Lm/fqventE6tRaLRSqV1tXVVVVV0Wi07OzszMzMnJycurq6zs5OqVSqUCisVutrdviBA7TVSQ201cAB2iq0VcjLA201kPHVUKPRKBKJqquri4qKwAp4YWFhS0uLXq93jeJ+LWZbkUO22+1KpbKhoQFU+EpPT8fhcMXFxbW1tWKxGNSmfexPIGMOtNVJDbTVwAHaKrRVyMsDbTXwQZzV5XJZrValUtnY2Jifn4/FYolEYnl5OYfD4fF4IpFIr9dP6sBNZD5Vr9eLRCI2m00mkwkEAg6Ho1AoHA6ns7NTpVLZbDbf1l+T9GAnC0/aakdHh8vl8nq9HkjAA+4GPT09IH4G2qofgbYKbRXy8nigrU4ekF8gm82mVqslEkl1dTVYGc/MzCQSidXV1XK5XKfTORwO5M3+HvU/g4zTbrcj5f1xOFxGRkZubm59fb1MJtNqtXa7HZk/nhTH9XrgecJWhUKhezS6GhLgeDwer9erUCigrfodaKvQViEvD7TVSQcyZeJ2u41Go1AoZLFYDAajtLQ0NzeXQCAUFRU1Njaq1Wqn0+kObLdDxuZwOAYGBrhcbmFhYXZ2NolEIpPJbDZbJpNZrdbXNTZ3UgAutu7u7pKSEgwGQyKR2Gy2RCLp6uqSy+Wy1xG5XA4OTSKR+Hssrwo4Fh6Pl5+fj0ajCwsLoa36C2ir0FYhLw+01ckL+OK7XC6n0+lwOHQ6HWguAIpekclkLpcrkUiMRqM78JwVGY/BYJBIJPX19cXFxWg0OjMzs7i4uK2tzWAwwJnUQADYqkKhoNFoWCwW1FPDYrFZryl4PB6Px6enpz948CAxMRGNRuPxeBwO5+9xvTw4HA40Is7IyCgoKGhvb7fZbPAOP/FAW32KrdbV1el0OlCUEQJ5DuCeJZFIoK1OUpDPcXBw0OFwKBSKuro6MpmMx+NRKFR2dnZNTY1EIgE185HP3b+j9Xg8NptNpVKJxWImk4nH4zMzM7Ozs8lkckNDg1KpBOX9J28A7muGx+OxWq1yuZzFYlGpVMprSmlpaXl5eVlZWWpq6uXLl2NiYnA4HJVKLS0t9ffQXhUqlUqlUslkMggWstvt8Js18UBbfbqtarVaj8fjhECeC8glh7b6euAZzcQCrZ7odDoOh8NgMAQCoaSkhMfjaTQa8IlPsLP6WrLL5QKL/kVFRQQCAY1G43C4iooKqVSq1+utVqv7tahs8JoBfk3MZrNOp9NqtbrXDr1ebzQaBwYGOBxOcnLy/fv3q6qqVCqVyWTy99DGDK1WazAYQJKivy+oqQi01f9vqzU1NRgMBofDlZSUsFgsDofTAIG8AKCDJbTV1wNwQ3C5XCCzvr6+vrCwMDMzE4vFUigUNpstEolMJtMEzLP6GqrD4dBoNEKhEFn0R6PRxcXF9fX1wFNdLhecTA1kxmY1JyAZHBwcGhrS6/UMBiMhIQGHwyHL5f4e2tjj7+to6gJt9f9uIiaTqampCdS1wWAwWAjkXwJsVSKRQFt9DUB+mex2e29vb319PZlMJhKJSHiAXC4HEy3ucYgNRX4aQckt0JSruLiYQCBgsdjs7GwKhVJfX9/X14c05YK/oxC/AGJO7HZ7Q0NDfHz8nTt3OBwOfHaCjDnQVt3u0RVAk8kE8hXq6urA/0IgLwJyzfD5fJVK5XQ64W369QCxQJfLZTQaxWIxCA9AoVBZWVnFxcU8Hk+tVoPiUGOijMgW7Ha7QqFgs9n5+fk4HC4zMxOU9weL/iaTyRnwJQsgrz0ej2doaMjlcgkEggcPHkRHR1dXV5tMpqGhIX8PDfK6AW31byAJwn4MhYRMRhwOB7hsYEjT6wcwQjBXpNVqm5qaSkpKQMwoHo+nUqksFkssFoPqAcjq58vtxeVyaTQagUDAYrGKiopAVnJOTk5ubi6FQmlubtbpdG4oqZDAwGKxqFQqPp+Px+MTEhJKS0uVSiW8OCHjAbTVvzEmcS2QqYy/L2HIOAI+YrvdPjAwIJVKWSxWdnZ2enp6eno6CA/o7e0F+cL/qo8r2KzL5TKbzRKJpKKiAofDpaWlgYo5jY2N3d3d/f39Go0GbBxeZhC/Mzg46HK5eDze/fv3L1++HB8fX19fb7Va4fUJGSegrUIgEMi/APk9NhgMYrG4vr6eSqXicDjQRryhoYHP5wuFQpVKBaqIP+tJBrwIYv5UKpVAIKiurs7NzUWhUKAlLI/Hk8vlwADccD4VEhiAi9Zms7W1tSUnJ0dERMTExFRWVur1eq/XC0P2IeMEtFUIBAL51yDuaLfbNRoNCA/Izs7OysoCpUWoVGpHR4dWqzWbzRaLxel0PjYND6plabVagUBAJpOzsrJABlVpaWlbWxtI83dDSYUEEh6PZ2RkxGg0VlZW3rt3Ly0tDbT2NZlM/h4a5DUH2ioEAoG8JL7Oqtfru7q6ampqsrOzMzMzUSgUiUQqKioik8lVVVUSicRisSB/aLFYZDJZVVVVQUFBVlYWCoXKzc1taGjo7e01mUxIzhb0VEhAAWZVuVxufHz8vXv3GhoaXC6X1+uFFypkvIG2CoFAIK+KZ7SxmdFolEgkDQ0NdDo9JycHNGxEo9EFBQW1tbUCgaC9vb2trY3NZoOOEmDdH2T6W63Wl07SgkDGFVCpSqPRlJaWXrt2LSYmhsVigaKqcPUfMgFAW4VAIJCxwXeqVafTyeVyLpdLp9NBIWfQIx6ECoB2A1Qqtbm5ubu7W6fTOZ1OWKISErAMDg6azebq6urbt2/funWrvLxco9F4vV5/jwsyVYC2CoFAIGOJ7yK+zWYzGAwKhYLH45WXl4PiqXl5eWVlZY2NjUql0uFwwEV/SCADLs7+/v7S0tLo6Oi4uDgOh2Oz2aCqQiYSaKsQCAQyLvhqqN1uNxqNXV1dAoFALpfr9Xq73e6GSVSQwAaEuBgMhoqKiqioqJiYGAaDYTAYYAAAZIKBtgqBQCDji6+2wkx/yGQBKVbFZDLv3LmTlJTU1NQEiv76e2iQKQe0VQgEApkg4KI/ZBLh8XhsNptAIEhPT4+LiwNdVYeHh/09LshUBNoqBAKBQCCQv+H1evV6PYPBSEhIQKPRbW1tMFYV4kegrUIgEAgEAvn/eDyeR48edXd3JyUlXb58mUajuVyuoaEhuCwA8RfQViEQCAQCgfwfIFhFp9MxGIy4uLiMjIz29na32w3TqiB+BNoqBAKBQCAQt9vtBo2pent7s7OzL1++HBcX19LSApqr+XtokCkNtFUIBAKBQCBu0J9Co9FQqdTr168/ePCAw+FYLJahoSF/Dw0y1YG2CoFAIBDIVAeoqlwux+PxFy5cSEpKEgqFDocDZlZBAgFoqxAIBAKBTF08Ho/L5TKZTFKptKCg4OrVqw8ePGhsbLRYLLAbMCRAgLYKgUAgEMgUZXBwcGhoyGg0lpeX37p1Kzo6GovFikQiGKsKCSigrUIgEAgEMhXxeDxer1en01VVVUVFRf3yyy8PHjxobW212+0wVhUSUEBbhUAgEAhkygFmVRUKRV5e3tWrV//444+EhAQWi2UymWCsKiTQgLYKgUAgEMjUAqzya7VaKpV68+bNlJSUhoaGgYEBs9mM/CsEEjhAW4VAIBCIH4BK5C+8Xq/L5ZLJZDgcDqT/i0Qi92ixVX+PDgJ5CtBWIRAIBDJBeEZ57BU/DmkK4vV6lUplYWFhVFRUQkJCU1OTxWKBqgoJZKCtQiAQCGTcASbkcrlcLpfValUqlXK5XK1WO51OkH4OtXW88Xg8g4ODTqdTLBZnZWVFRkai0WiJROKGXVUhAQ+0VQgEAoGMF8BBgSSp1eq2tjYul8tms6lUak5ODpVK5XA4YrHYYDAAkYXaOn6A4ql9fX14PP78+fOJiYmtra1OpxMWVYUEPtBWIRAIBDL2IJOpFotFq9V2dnbSaDQcDpeZmYn2AYvFZmdnU6nU+vp6sVis0WjsdjuyBSivY4LH4xkaGnI6nRKJBIfDXb9+HY/Hd3V1uWH0MGSSAG0VAoFAIGMGIpcWi0WlUgmFwurq6sLCQhwOh0ajc3Jy6HQ6i8WqHaWsrIxAIKBQKAwGQyAQiouLGxoaRCKRSqWy2WwgTsD9tIBXyIvjcrkGBwdlMllqaurZs2cfPnzY3t7udDphUVXIZAHaKgQCgUBeCV+VdDqdZrNZqVQ2NjYWFBRgsVgUCoXFYolEYllZmVAoNBqNLpfL6XQ6HA6n06nVaoVCYUNDA5VKJRAIWCwWjUZnZWWRyeT6+vrGxkaBQNDb22s0Gp1OJ5xt/beAyqldXV0MBiMtLe3ChQuxsbFcLhcEAPh7dBDIiwJtFQKBQCAvCeKOTqfTYDAolcr29nYGg1FUVJSVlYXBYPLy8srKyng8Xnd3t0ajcTgcg4ODIFASweVyORwOjUYjFou5XC6NRsvJycFisZmZmSgUCo/HFxQUVFZW8vn8np4eEOEKtfVFACdnYGCgoKDgjz/++O2335KTk7lcrslkgrGqkMkFtFUIBAKB/GtA7pTH4zGbzb29vXw+n8FgFBYW4vF4FAqVmZlJIpHYbHZPT49er7fb7cCNnmpIj2mrXq+XyWSNjY2VlZV5eXlZWVkgwhWPx+fk5JSXl7e0tMjlcqPR+NifT+jxBzxer9dutwuFQjwef+nSpVOnTj18+FAsFoOoAH+PDgL5d0BbhUAgEMiLgnihy+UCnspms3NzczEYTGZmZkZGBh6Pp9PpLS0tPT09JpPJPZqK/iI2+VhEgdFolMvlQqGwtbW1uro6Ly8PiSsA8a88Hk8mkxkMBqfT6Yba6oPH4/F6vb29vUQi8cqVK4mJieXl5Z2dnXa7HXZVhUxGoK1CIBAI5B94bOFeo9G0trbSaDQw94nD4QoLC0tLS8HEp06ne8VaVL5/C4JcQc6WQCBgMplFRUVgBheLxZJIJAqF0tDQIJPJ1Gq1zWbz3cJYnoLJw+DgoN1u7+zsxGAw169fz87OlsvlU/ZsQF4PoK1CIBAI5J9xOBwGg6G7u5vP59NoNDDNmZ+fz2Aw+Hy+SqUym802mw0s+o+VLHr+jtPptNlsoG5rTU0NmUwGpQZAPQEymczhcCQSycDAgM1mQ4oJvPowJhGDg4Ogq2paWtqZM2eSk5OR9P+pdiogrxPQViEQCATydIAjWiyWnp6epqamioqKvLw8PB5PIBDy8/Orq6u7urqsVuuEFZnynd8F2trR0cFms8lkMpFIxOFwoHorhUKpq6sTCoVKpdJsNoNiAuM3qsDB4/HY7XaxWEwgEC5evHj37l0ul2u1WmGlKshkB9oqBAKBQJ4CyKOy2WxSqZRCoaBQqIyMDBQKlZ2dzeFwlEqlyWQCKTsT74K+cQJWq1Wj0QgEguLiYjQaDUq3/j/23vM9rStd3CZucVxSZ5LjTDJXnOI4xZMy4yQzmTSnnTRPMpPmuZLYjnvci2xZtixbiN6RKAJEESCEhAAhBAIEogoQIHovKo5zrjPnn/h9WK/3SyTZcRFIstf9IZcjw95rr72xbp71rOfB4XA0Go3FYqnV6tHR0duhjAC4X2azua6ubsuWLfv27Wtvb4/H47fwJUNuH6CtQiAQCOT/B1G6TCYzPDzc29srFAoJBAIGgyEQCEwms7u7e3R0dHx8fD5UQQJDHRsbSyQSVqtVpVLxeDwqlUokEsHGLzqd3tnZaTKZQP2sXC43JRI855cwW4AcgI6Ojl27du3YsYPFYgUCgerco1tsJiHzEGirEAgEAvlV5dR0Oj0yMqJWq5ubm/F4PFj3l8lkRqPR4/Ekk8nivMwHLRQK2Ww2FApZrVa1Ws3j8eh0OkhsJZFIfD5fLpcrlcqBgQG/3x+LxRKJxC3TcQCs9RuNxrNnz+7YsQOLxTocjkqr6tjY2Pj4+Pj4+IKeOsiCANoqBAKB3L5M2cMUj8dNJpNIJALlonA4HIfD0ev1IyMjqVQKKRQ116OemfL0gGw2G4lE7HZ7T0+PQCCg0Wig3QAWi6VQKCwWi8vlggoGbrc7Go0u6BpYIKrqcrkIBMKhQ4cYDIbT6axoXVUQzy4Wi6lUyuv1dnV1yeVyu92eyWQW3OxBFgTQViEQCOS2o1zLstlsPB4fHh7W6XRisZhEIqHRaBqNJpfLDQaD1+vN5XILKwBZvhkLNNmy2WxarVYsFtPpdLAfC4fDgQxXCoUiFAr7+vocDkc4HM5ms8UFVQBrfHw8k8n09vaePn16+/btdDo9FAohNlkJQJaI2+3mcrn79u378MMPH3300ZdeegmDwYRCIVh8AFIJoK1CIBDIbQTiYZlMJhqNejwerVYrEonodDpocwoW/e12ezqdnvKWBUe5thYKhVgs5nK5hoaGDAaDXC7ncrktLS0UCgW0eKXRaHw+X6VSud1uJEY4z68djM1sNjc2Nu7du5dMJlc6qgpaZPX19e3atevFF1986qmnHnrooTvuuOOJJ55oaGgIBoPQViGVANoqBAKB3OIgW5HGxsZyuVwkEnE6nWq1WiAQ0Ol0LBaLx+NbWlrkcrnJZPL7/eWb/W8N8ygPDIOAazKZDIfDgUDAbDYrFAoejweCylgslsViaTQau90+Ojo6bzMEwA1NJpMajeb06dP79+/n8XhAFit63vHx8XQ63dfXV19f39TUJBaLa2tr161b99RTT0FbhVQOaKsQCARyy4JEFsF2+HgABUz3AAAgAElEQVQ8Pjg4KBQKyWQy6EFFJBKbm5t7enp8Pt+UyqlzPfaKUJoG6DgwOjpqsVi6uro4HA4OhwPprQKBQK1WW63WcDgMignMH20dHx/P5XIDAwMnT5787rvviESix+MBX0gqfWpQ7DaVShWLxXg8zuVyX3jhhbVr1549ezYQCExOTs6H+YHcYkBbhUAgkFsQxKvS6bTdblcoFGKxGOw3wmAwFApFoVDYbDaPxxMIBFKp1PzxsCpTni2QyWQ8Ho9SqeRwOGQyGYPBAG1tbW3t6uqyWq2gS1b5G+dkzOPj46lUSqfTNTQ0bN269ezZswMDA9lsdnx8vDoDAJHdycnJSCRCoVCeeeaZP/7xj3V1ddBWIRUC2ioEAoHcOiCL/tlsNhgM2u32rq4uUIgKi8WSyWQOhwM8NR6Pl78FGka5s0ajUavV2tXVJRAIgLaC5q4sFkupVFosFp/Pl0ql5qR0K8jQ0Gg0R44c2bFjB4FAsNlsoOFtFc4+ZSSJRKKrq+unn37auXOnUCiMRqOwoBWkEkBbhUCuxvR1Q8isM9c3+VagfCZTqVR5byc8Ht/W1tbb29vf3z84OBgIBEB0EM7/jCDTAtInotHo4OBgT0+PUCikUqlA+vF4PIvFUigUAwMDXq8XlG6tQuUEcOR4PN7X11dXV7d169bGxkaHwzExMVGFBIArkc1mk8lkIpHIZrNA3yGQWQfaKgRyNQqQyjPXN3lhg+hRMpkcGRmx2WwKhYLFYlGpVBqNxuVytVptMBgEu4UKt3pa6ixSrq2geqvD4QBlsJhMJg6Ha2xsJBAIbDZbKBRKJBKdTud2u8PhcOU6DkxOTiYSCZlMdujQoZ07d5LJZKvVmsvlqpYAMCOlUgn0CJhDY4bc8kBbhUCuSCKR8Hg8FovFYrEMQmYbMKugNxKUpxugdLnEUi6X8/v93d3dzc3NJBIJtEhtb293OBzRaBSsEcNI6g1TPnWgNq3b7dZqtVKplMFgYLFYDAYD5pxOpyOlWyORyOzWE0Dqqp48efL777+nUCjBYLA4j5s1QCCzCLRVCGQGQEDF6/W2t7eDfdNkMplEIhEhswSZTCYSiVQqVSaTVa2b+a1Buf2Ew2GTyaRQKNhsNolEolAofD6/t7fX5XLFYrHi5RzHuR7yLUK59IMaWF6vV6/Xy2QyFotFo9FIJBIWi8XhcDQaTSAQ9PT02O12pONA8Sai2qVSaWxszGq1nj9/ftu2bRcuXLDZbKDx6axeIgQyT4G2CoHMALDV4eFhkUiEVKMUCARtkNlAIBCAtVQCgSCRSAKBANyZcS0gqpTJZEZGRgYHByUSCWgo2tzc3Nvb6/P5otFoeQLljR1/Old5/c1f0c0cYU4on5Z8Pp9IJILBYCAQsFqtcrmcw+GQSKSmpiagra2trd3d3Xa7PRgM3kDDBfDKZDLZ39/f2Ni4Y8eOmpoarVaL5BtU8DohkHkDtFUIZAYQWxWLxaA3Y19fXywWS6VSqVQqCbkJ0ul0JBLp6ekBJT+lUimw1bm+5/OUKb6YzWa9Xq9SqQSN7+l0eltbm1qtHh4eBu2XbsZTx67KlGNe6efXfkbkCDfw9nnCFKcvFArpdDocDlssFqVSidQTQKoxqFQqq9Xq9/uTyWTh2uoJjI2NpVKpvr6+mpqa77//HovFmkwmpNUWBHKbAG0VApmBclsFBRdNJlM+n0d+PUNumImJiVwup9PpoK1eBTBXY2NjIHQXjUZHRkaMRqNcLm9paSESiWCt2WQyxWKx8m09N3a6XC4XDAatVuvAwIDRaOwvw2Aw2Gy2aDQKxgNOkU6nh4eHjUajxWIJhULXu1WuVCql02mPx2MwGAYHB0HLqBse/Pyh/C5ks9nR0VGr1apSqfh8PpVKxeFwoLcth8Pp6Ogwm80jIyORSCQWi10pt7hUKhUKBYfDQSAQtm7devr0abPZnM/n4ecFcrsBbRUCmYHSNFs1Go3Ib5S5Ht3CZmxsDGwWIZFI0FangzxjpVIpFosZjUaRSAQ62lOpVAaDIRQKdTqd1+uNx+M3vOiPAEKbVqu1trb2jTfe2LBhw3PPPff0ZdatW7du3bpXX311z549Uqk0EomAXEmr1Xr48OE///nPH3/8sUAgyGQyiMhOGcmMBlYqlcxm848//rh+/frPPvtMJpOlUqkpLUNntLffnLfpL77J+bkxkDMi0VaHw6FSqYRCIbIxi0wms9lsPp8vkUj6+/u9Xu+ULA7w9aBQKAQCga6uLh6Pp9PpEokE/FcIchsCbRUCmQFoq5UD2uqVQBwFdFTq7+9vb28HMTksFkulUjs7O4eHh1OpFNi1c/NPY6lUAg08JRLJpk2b7rjjjsWLF//pT3/68ssvf/jhh61bt3799dd/+ctfVqxYsXTp0mefffbMmTNer3dsbGx4eJjJZB4+fPjChQsGgwFERsHKA6hkhPwZoVxnC4WC0+nE4XC7d+9Go9GDg4PZbBZ4MzgO8pbyg0xR3vKXjf+a6WeffoTqMCXaGovFXC6XRqMRi8V0Oh2LxTY1NWEwGDwez2AwxGIxKIMFvocgqQLFYjGfzyM/gUBuQ6CtQiAzAG21ckBbnQIiNIVCIZVKeb3enp4eBoOBRqPJZLJMJjObzU6n0+v1JpPJ4mxIavmpx8fH8/m8RCJ55513Fi1a9OCDD548edLn82UymWw2m81mNRrNt99+u3r1ahQKtXHjRrFYnE6nx8bGIpGIz+dDdg4VCoVkMunxeEDxplwuF4/HnU7nwMDAwMAA6FlaKBQQZwUL5R6PJxgMlst3qVQCxzGZTEaj0Wg0DgwMOJ3OKSUOEomE2+0G5c8ymYzf7zeZTMiJ8vl8oVBIJBIul8toNJpMpqGhoUgkMiuTdsNTjQAmx+Px6PV6iUTCYrEYDAbSMYvJZIrFYoVCAUoKRKNRkKUKyztAbmegrUIgMwBttXJAWy0HPFH5fD4ajRoMhra2NhqNBtaIJRKJ0WiMxWKFQgGJSs7u44fYqlQqfffdd5csWbJmzZqGhoZkMnnp0qVffvnlf//3fyORyPnz5x955BEUCvX000+zWKxEIuHz+Wpra19//fUvv/xSLpeD/FqNRrNly5aNGzfu3LmTTqefOHHi73//+/r165944omnn37666+/lkgk8Xh8cnISFGPav3//yy+//PXXX6tUqkwmA0rf9/T0HDly5LXXXnviiSfWr1+/fv36J5988s9//vOePXuUSmUikfj555/j8TiHw/noo4/eeOON/fv319fX/+tf/3r22WeffPLJZ5555osvvkCj0TQa7cCBA2+++ea6deueeOKJ559/fuvWrTKZLBwOz+2nuDzaCrQ1EokEAgGz2SyTybhcLpVKBVXeSCQSg8Hg8Xjd3d0+nw8kCczVsCGQuQXaKgQyA9BWKwe01XJfyWQyw8PDGo1GKBRSKBQGgyGTyfr7+0OhEOhjWf7iSoxkiq0++OCDR44csVgsfr/f7/e73e7m5ua333572bJlixYt+uijj3Q6XbFY1Ov1n3zyyaJFix5//HEikQi6PfH5/D//+c8oFOquu+568cUXv/jii23btv373//+29/+tnr16kWLFm3cuLG1tRUkuXZ3d//9739HoVDr1q1rbm5OpVLFYpHNZr/yyisrVqx47LHHPv300x9//HHHjh2bNm164IEHVq5c+cEHH8hksp9//jkQCBw9evS//uu/UCjUPffc8/rrr2/ZsuX7779/6623Vq1atWjRorvuumvNmjWvvfba119//dVXX73wwgvLli1bvHjxO++8I5FIUqnU5ORkJebzuij9mmKxmMlkQqGQ2Wzu6OjgcDhkMhmPx6PRaDweL5fLg8EgDK9CblugrUIgMwBttXJU2VanJDhO/0mVbyiyDh6Px4eHh1UqFZPJJBAITCZTLpc7nc50Ol1pSS0fDGKr77///pIlSxYvXrx27dq//vWvb7311ltvvbVx48aHH3542bJlDz744D/+8Q+hUJhOpycmJnp7ezdv3rx8+fKnn36aQqEgtvrqq6+iUKgHHnjgxx9/1Ov1ID2gu7v7ww8/RKFQq1at2rNnj9PpvHjxYk9Pz6ZNm1Ao1LPPPstisUBhOAKB8M4772zevFkgECSTyVQqNTw8TCKRgAQ/+uijTU1NuVwuFAqdOHFizZo1QHbRaLTf7x8bG+vt7X333XdRKBQKhfrrX//K5/OTyWQkEqHT6evXr0ehUI8//jgajR4dHb148WJFJ/baQW702NhYLpcbHh7WarUikailpQXYalNTE5VK7e7uHh0dXdDVviCQmwHaKgQyA9BWK0eVbRWIVDqdzmQyYJ9KoVDI5XKZTAb5SYVOPQWQsBiNRt1ut06nEwqFdDqdSCTy+fyBgYFAIAASQKv5jE2x1aVLly5ZsuTJJ598880333///ffff//dd9/98MMPt23bxmQyXS5XPp+fmJgolUparfYf//jHihUrnnnmGSqVCiZZIBBs3LgRhUK98MILXC43m83+8ssvk5OTXq9327ZtixcvXrVq1Q8//GC1WicnJ9Vq9XvvvYdCoZ5//vmWlpZ4PD4xMRGLxYaGhuRyeXNzM9iEtH379hdeeGH58uV33HHHY4891tDQkEqlQqFQTU3NmjVrli5d+v7776tUqvHx8f/85z/Dw8Pbt29fvXr1qlWrvv/+e6fT+Z///KdQKIjF4pdffhmFQj322GP19fXBYHD+2GqxWMzn86Ojo3a7XavVcjgcAoEAGmdQKBQej6dQKAYGBm6ZIl8QyI0BbRUCmQFoq5WjarY6NjaWzWbNZjMajf7xxx8PHz7M4/ECgYDT6SSRSPv27du7dy+dTne73aCS7qwPAFAeOXO73e3t7SQSCY1GU6nUjo4Ok8kUCoWKl/cPVT/QOz0T4OjRo0NDQ+FwOBKJhEKhcDgMStkjG+1/01ZffPFFDocDFtxLpZLb7d6+ffuSJUvuvvvuH3/8cWhoaIqtglzYTCaj0+nq6urefPPNhx566JFHHnn33Xd/+umn3bt3v/TSS8uXL1+7dm1jY2M6nS631Q8//LCrq6tQKFy6dMnlcu3cufO+++5bvXr1d999NzQ09Msvv6TTaR6P98ILL4DYakNDw5zbKrjR4+Pj8XjcZrNpNBqBQADaPWCxWBaL1dXVZTAYLBbLyMgIiLXP4WghkPkAtFUIZAagrVaOqtnq5ORkMplsbW3dsGHD4sWL77nnnm+++WZgYEChULz11ltg1fu///u/VSpVNpudUuxzdgH7091ut0KhwOPxYN+3SqUKh8PFOe0+Wvp1TYDFixc/+OCDdXV1kUjk4sWLFy9enJiYmJiYKE+ZALaq0Wg2b9581113rV+/vjwT4C9/+QsQ0Obm5kQiAWzV6XR+//33ixYtWr169bZt22w2W7mtbtiwgcfjJZNJvV7/xRdfLFu2bNWqVV9++SWXyzWbzaOjo+3t7e++++7ixYsffvjh+vp6EFs9fvz4Qw89tGjRok2bNnV0dOTz+UuXLjmdzm3btt19992rVq3asmWL1WoFtsrlcjds2DAfYqvgXoPpisViZrOZz+fj8XjQ76qpqYlMJqtUqtHRUcRQ4b85EEgR2ioEMiPQVitHNW01lUohcbVly5a9++67EomkubkZ5EGiUKiPP/5YpVLlcrlZt1XwqMRiMYfDodfrRSIRg8Gg0Wh8Pt9kMoXD4UwmU5xWS7/KlC7XWxWLxW+++SYKhbr33nuPHj3q8/lAPHj6W8CdUqvVH3/8MdhlRSKRgH7xeLwXX3wRhUI999xzHA4nnU4jtrplyxYUCrV8+fLvv/9+cHDw4sWLGo1muq1u3rwZhUItWbLk448/xuFwNBrtzJkzH330ERDT5cuX//DDDw6Hw+fzHT169Pe//z0KhXrvvfdUKlWpVLp06ZLD4fjuu+9WrFhx5513fvXVVxaLBbHVZ555BmS+njlzJhAI/Pzzz1WeZ0A+nw+Hw4ODg2q1ms/nUygUsO5PIpG4XG5nZydY9EcSl6s5SAhkPgNtFQKZAWirlaNqtjoxMZFIJPh8/muvvQb2Cb366qu7du367rvvXnrppUcfffShhx7617/+NSux1dI0wLq5x+MRi8VUKhWDwTQ0NJDJZI1GAwqClr94ti75BgBKqtfrt27d+vjjj7/yyitkMhn0WZ1xYCDIarPZ9u/fv379+vfff18oFAIP02q1//znP//whz98+umnarUa2co2Ojp6+vTpJ5988vnnnz9//nwoFPr5558RW33++efZbDZoeSCRSL7++uunnnrqkUceeeKJJ1566aWvvvrq7NmzdXV1n3766fr16//9738bDIbR0VE6nf7aa6+tX7/+8OHDLpcLRIL9fn99ff0LL7ywYcOGU6dODQ8PX7p0qVQq6XS6r7766g9/+MPbb7/N4XBisVjVagKUB1Oj0ajZbBYIBGDFn0AgkMlkGo3GZrN7enr8fj/4AgOBQKYDbRUCmQFoq5Wjyrba2tr62muvPfzww6+88sorr7wCSnK+88477733HqjN2dXVdQO2ivgooFgsFgqF/GXS6XQgELBarTabzePxWK3Wzs5OLpfLZDKbm5t5PJ5KpXI4HKBMVXGOuoOWk0gkBgcHFQqFVqsNBAJXT5QslUrZbNZut3d2dur1eqSCaTKZNBgM7e3tOp0uFoshFRjy+bzb7e7q6urp6QkGg6VSKZfLKRSK119/HYVCrV+/nslkxuPxn3/+OZfLeb1epVLJ5XLZbLZUKnW5XGCTnMPhAKeLxWK5XC4YDKrV6s7OTqfTifR9zWazXq9XpVJ1d3e73W6kqH4qlbJarR0dHTqdrjrblZC7CTqvulwupVLJ4/HIZDIOh6NQKK2trT09PeDxGBkZSaVSc/4MQCDzGWirEMgMQFutHNXMBIjH4ywWa8OGDX/4wx82b9782Wef/f73v//jH//4zTfffPPNN+vWrfvggw86OjquYqvTw6VIBicoLJDNZjOZjNvtVqlUcrm8s7Ozp6dHJpMRCIQjR46w2WywsJvNZsPh8NDQENBWGo1GpVI5HE53d7fNZpvez2nWZ+M3KV1PAwLkZeWvv8obS6XSxMRENps1mUx0Ov3YsWObN2/+3e9+h0KhXn75ZVCvCqQNINMLjLm8lev00U4/6YwR6ylh72ubjxsEOT4onmq1WlUqFZvNbmpqQqPRJBJJIpFYrdbR0VFwx8tHWNGBQSALGmirEMgMQFutHFXeZdXW1vbOO+/89a9/PXny5Llz5zZt2vTRRx81NTXV1ta+/fbb3377rVqtLrfV0kwUi0XQFjUcDodCIRA3FYlEJBIJSCeZTD5x4sSBAwdOnz7N5XK7u7uVSqVcLjeZTIlEolzCQMdRh8OhVqtbW1tpNBqFQmGz2QqFwmKxgEamSIP4aj5s1ytzM77+SgcplUoXL16Mx+PNzc1vvvnmvffeu3r16gceeOC11167cOGCx+Mp/lpAy78VXOnIVznXtQ/s5il/TsbGxgqFQiQSMZlMCoWCz+eTSKSmpiYcDsfhcLRard1uD4fDSAda+O8JBHKNQFuFQGYA2mrlqJqtlkqlfD4fDAb7+/v1er3H4/H5fEajEUjh8PCw0Wi0Wq2JRAIpzFQsW9DP5XKxWMxut5tMpsHBQb1ez2az6+rqTp482djYSKFQsFjsqVOn6uvrBQIBONTg4KDL5YpEIuDtoFv9lCEhZLPZSCTidrs1Gk1rayudTqdSqc3NzTKZDLSSSiQS098167NUNUqlUi6X8/l8Go1GLBaLxeLOzs7BwcF4PF6c691mNwzyzIAvM6OjozabTSaTkclkNBqNxWLpdHpra6tKpfJ6veAfkOKCvVgIZA6BtgqBzAC01cpR/c6r5Qmm5S2sgM6m0+lkMhmPx+PxuM/n0+l07e3tYrFYKpWy2eza2tq9e/eePHmSTCazWCywgi8SiWw22+joaDAYHB0dBV1Di1eOy06n/G+BtrpcLlB3k06nUygUJpMplUqNRuPw8HAikchms7lcrljJGGF1mDI502OoCwLkFqTT6eHhYbPZbDAYlEolh8MhEolYLJZMJvP5fLVa7XA4IpFIeZrHXI8dAlmQQFuFQGagcrZaKmv7OZ2b/809/w2g0raKaFBpWqYp2PIyOjrq9XqHh4fdbndnZyeJRMLj8TQaTSAQcDic8+fPHzp06PDhw3g8XiaTdXV1yeVytVrt8XhABft0Og3EsfzgNxz+LH9XPp+PxWIej6e/vx9UvKJSqS0tLWKxuKOjQ6vVut3uSCSClL5aoPZzM9M1tyCPVi6XSyQSgUCgt7e3paUFh8NhsVgsFovH46lUKo/H6+/vByH24kK+UxDI/AHaKgQyA5WzVbDQnM1mwe6cKSAadDNnAcvQ87b/zSzaanmIDvkzmOFcLgfikalUyuVyGQwGo9EI6p6eP3/+9OnTdDqdx+NRqdSzZ8+ePXuWwWD09PQMDg4ODQ3ZbDa73R4IBLLZLDgasuNniv7OIuUCVygUYrEYyFsABWJBVU4wZo1G43K5kG06UIaqQPkkJxIJi8UiFovBfcHj8S0tLW1tbRKJRKPRuN3ucDiczWbnpDkZBHKrAm0VApmBStgqaASq1+sJBEJNTc2RI0d++umnvWXs37+/oaFBqVQiJYGud8z5fN7hcDCZzMbGRrlcPjo6Og9/Wd6ArU6Jxk3xALCaH4/Ho9FoIBAwGo1isVgkEnV0dHR1dYnF4oaGhqNHj2IwGKFQKBKJWCxWW1ubxWIJBAKRy6RSKUTxSzNRjan59cUWi8VCoZBMJv1+v8lk0mq1XV1dXC6XQqHQaDQej9fd3W2326csNM/DO75wKb8RiUTC6/UajUapVEqn00H3KTqdrlQqQbYGKBBRhCv+EEgFgLYKgczArNsqECy/33/o0KGHH3542bJld91113333ffQQw/913/910MPPXT//fevXLkSNF7fuXNnd3d3NpsFDle6nDww/dTl0T5QXpRCoTz//POrV6/+7LPPQI+f0uUFcZBpUH6NM+YeIKebsZXRzXMttjrdFMurmeZyuUgk4vF4XC6X0+ns6enhcDhcLretra21tRWNRh8/fhyHw8nl8r6+vt7eXpVKpdVqnU5nPB4HUW0gpqVf10ydKz29CuWXD8pgBYNBm82mUqk4HA7QVi6Xq1Qqh4aGwuFwOp2e8kbIDVD+vSiXy42MjOh0OrFYDBb9GxsbSSSSWCweGBjwer1glxjc4w+BVBRoq9VmxrANZL4BRM3r9c6irRaLRbvdvnXr1jvvvHPx4sV/+9vfcDicVqtVq9U9PT2dnZ21tbXPPffcHXfccdddd23dunVoaAi8EWhKNpsFaXDlIHvPS6XS+Ph4JBK5cOHCY489tmTJkjfffFMikeTzeeCdIP2g/AjgJzPmDCCHvYErvZapmGKrwWBwYmJiyu/7XC6XTqdB0NTtduv1eq1WC+yzo6ODTqcTCAQOh8Pn8xkMBpvN1ul0drvd4XAMDQ05HA5QCiqXy5XvzS9Ny2RdKJQ/nMXLZbDsdnt3dzeo3kqj0VgslkKhsNlsgUBgysavOR37QgKZ5Hw+D74R9ff38/l8PB6PRqPxeDybzRaJRHq9HukyAGcYAqkC0FarR/m/awXI/AbcI6/X297eDnZOzIqtOp3OHTt2rFixYuXKlV999ZXZbP7Pf/5z8eLFycnJ//mf/zGbzVu2bFmxYgUKhfr8889NJlOpVMrlcmq1uq6urqampqurC7TnAdbl8/l4PF5dXV1zc7PH4wGxVSwW+9RTTy1fvvy9995TKBQTExOFQmFwcBCLxZ44cUIgEIRCoYmJiXg83tnZWVdXV19fr9Focrkcsi3J4/EwGIza2loul+v3+wuFwuz+Mp5iqzKZLBgMjo2NpdPpcDgcDAZDodDQ0JBcLheJRDKZDLgCiUTi8/kymUwqlba1tbW3t/f39/t8vlAoNDo6mkgkystFXelLyCxexRwyxekjkYjFYmlrayORSKDjPJvN7ujoGBgYGBkZSSaThctN52+xeZhdkMlJJBIul6uvr08kEtHpdBwOh8FgmEymTCbr7+8HlcXK6zPM9cAhkNsCaKtVolAogPo4LpfL4XDYIfMbcI96e3ubm5sbGhpIJNJs2erOnTtXr1595513vvHGGyQSSafTaTQajUbT3d1dU1Pz7LPP/u53v3v99dfpdHoikZiYmAgEAsePH7/vvvtWrFixb9++4eFhsOg/Pj4ul8vfeuutVatWvfzyy2w2e3x8PJvN4vH4p556asWKFR9//HFvb28ulxMKhR988MHKlSsffPDBHTt2WK3Wn3/+2el07tu373e/+93vf//748ePh0Kh8fFx0G2Iz+dv2LBh2bJlf//730UiEWgyNIufBWCrOp2OSqUSiURQrFSv1wsEAgaDweFweDwejUYjEolisRjMT29vr9vtTiQSqcuA/U/FW11Mrw7yvSWfz4+OjrpcLq1Wy+fz6XQ6Ho8Hu38kEgnQ1tHR0VgsBjNcp1A+h9Fo1OPxqFQqBoOBwWCampqIRGJLS4tUKrXZbFO8f64HDoHcXkBbrQbj4+OpVKqrq+vcuXNnz55taWkRiUQikUgIma+Au8NkMs+dO3fy5Ek8Hm80GnO53M3b6p49ex544AEUCrV06dL77rtvzZo1IG/1gQceWL58+eLFi9evX3/+/PmRkRGwgu/xeA4dOnT33XejUKgvv/zSaDSWSiXQo1IgELz88ssoFOrxxx8nEomlUgnY6rp16+6+++4PP/ywqanp8OHDTz/99KpVqzZs2HD8+PHe3t5kMnnx4kWr1frjjz+uWLFi+fLlO3bscDgc4LDJZJLBYDz22GMoFOrFF19saWlJJBIVslUGg0EikZhMZmtra0tLC4vFUiqVg4ODTqfT5XKB5WwkV7U4UwWAWRzVggaZGVC61ePx6HQ68ACDsDSdTgf71hjj7BgAACAASURBVHt7ez0eTywWQx7m21C/yq8afOeJRqMGg0EgEFCpVCD6HA5HLpcPDAwEg0HwHN6GEwWBzB+grVYDsETL4/F2795dV1dnsVji8XgsFotA5iXRaDQWi4XD4cHBQR6P19TUNFt5qyC2eu+99y5evHjt2rVffPHFvn379u3bt3fv3n379m3evHnt2rV33333iy++WFdXNzQ0VCgUQGz1gQceWLx48Zdfftnf34/YqkgkevXVV5cuXfr0009TqVQgK0Qi8fnnn1++fPmaNWsefvjhpUuXolCoJ598Eo/HJ5NJUNV1cnLSZrPt2rXrnnvuWbly5Y4dO+x2e7FYnJycTKfTLBbr6aefRqFQGzdu5HA4FbLV3t5eMplMIBBEIpHD4QBx0/Ik2tszXHozlE9UPp9PJBKgX5dEIqHT6SQSCVSWpVKpQqGwp6cHbDsD2b23Q9QQubpCoQDqx8XjcYfDodPpRCIRmUzGYDA4HK6lpaWnp2dkZATGoSGQ+QO01WowPj6eSCTa2tr279+PRqN9Pt+UPSWQ+Qayhb+9vR2Hw8163uqKFSs+//xznU43MTEBKoMCMSUQCOvWrUOhUI899lh9fX0oFIpEIjU1NcBWv/nmm4GBgbGxMZDqKpPJXn/99WXLlq1fv36KraJQqDvuuGP58uUrV65ctmzZ/fff/+2332o0mkKhMDk5OcVWd+/e7XQ6S6XSxYsXc7lca2vrM888UwVbRfJWR0dHJycnp3wiZvGMtxtT5hDkILndbqvVqlAoWlpayGQyqL4kEAgkEgkIaYfD4UwmU55fMacXMZsg15JOp4PB4NDQUHd3t1gsBuFnDAZz4cIFMpksk8nMZnMgEEgmk8WbLnsMgUBmEWir1QDYqlAo3L9/f2Njo8fjgf8OznNKFahgVSyz1bvuuuuf//znwMDA//3f/126dOnixYu//PLL5ORkZ2fnxo0bUSjUypUrv//+e9C28cSJE/fdd9/ixYu3bNlisVguXrx46dKlXC7X3Nz8/PPPL1my5JlnnkFslUAgANd85JFH9u7dSyKRvvnmm3vuuWfx4sWffPJJR0dHNpv95ZdfQCbA6tWrV65cuXfvXq/XOzk5eenSpWg0isVi//jHP6JQqFdeeaUKtlqFzqu3LVO0tVAopNPpQCBgsViUSiWXyyWRSFgsFofDkclkDofT2dkJklxvDW1FLj+Tyfh8PovFAgrWguV+cOEkEonL5SoUCqPRGA6HkRjzXI8dAoH8Cmir1QDa6oKjQrZqt9u3bdt25513Ll26dNOmTVwu1+12O51Oh8PhcrmkUuk333wDUlTXrl179uzZQCAQjUZPnTp1//33o1Col19+mUAggB1gdDr9nXfeWbJkCQqFWr9+PZlMBraKwWDWrl27dOnSt99+u6ur6+LFi319fZ9//jk46SeffNLZ2VksFt1u9759+1atWoVCod566y0Wi2Wz2axWKwaD2bhx46JFi0BstXJ5q9BWq0x53BoshQcCAavVajQae3t7hUIhSMzA4/EsFksul/f394+MjID0jOKCWhBHxlkoFDKZTCgU0uv1HA4Hj8eDvVM4HK61tbWnp8dgMFgslmAwiBR3WxAXCIHchkBbrQbQVhcclbDVUqk0PDwMdlktXrz4zjvvfPTRR5+7zLPPPrtmzZply5atWLHihRdeqKurc7lc4FydnZ1ffPHFvffeu3Tp0vvvv3/9+vUbN2784IMPNm3atHbt2jvvvPNPf/oTk8kElcyJROK6detWrly5efNmrVZ76dKlQqGg1Wq/+uqrO++88/7779+9ezfIUm1vb9+0adOKFSvAYdetW/fqq6++//77b7zxxpo1a5YsWfK3v/1NIBBUqCYAtNU5pNznwH9jsZjT6QR7s2g0Gg6HAyUFQKUwv9+fTCbnf9d7ZGypVMrv95vNZoVCwWKxQMIuk8nk8XhCobC7u3t4eBik39wCIWQI5HYA2mo1gLa64Jh1WwW5sKlUSi6XHzly5Ntvv/38888/++yzTy/zySeffPLJJ998882ZM2e0Wm0ymUTSZwuFgs1mO3/+/Lfffvvxxx9/9tlnu3btEolEFouFy+UeOnQIjUYPDg6CFxsMhrq6up9++onP54dCIVDuqlgsmkymM2fO7Nq1q7m52e/3X7x4MZPJ6PX6urq6f/3rXx999NGnn3568OBBUKeTRqMdOHCASCS6XK58Pj+7Ta2grc4fSr8mn88nk0m3293X1wf6i+JwOAKBgFQbBXXE5uEG+fJgqsfj6ezsZDKZRCIRg8FgMBgqldrR0eFyueLxeDKZhNunIJAFB7TVagBtdcEx67aKkM/nM5lMKpVKJpOJaYBKooingreAP+dyuVQqhbysUCiANlegOzmylR78JJ1Ol3eiKpV1hwIvRn5VZ7NZZCSgbyewlimHnUWgrc5Pyu2tUCikUilQUqC9vZ1CoeDxeFB8VCaTIeVvEe2b25GDj4bP5zMajUqlksPhEIlEAoFApVJFIlFfXx+oflD8tZ3P7ZghEMh1AW21GkBbXXBUzlZLpRKow38lxsfHp58C+OuU14AfgrKsyFvA8cEPp593ys+nDOYqh51FoK3Oc8p9rlQqhcPhnp4eCoWCRqNxOBwOhyMSiUwmUyKRmM1mUBZtThQQPL25XM7tdnd2djY3N4NaB42NjWQyWS6X2+32eDxensBQzeFBIJBZBNpqNYC2uuConK1CoK0uFEqXmzwFAoG+vj6xWNzS0gL6uwJz5fF4Wq3W4/HE4/Epy+sV/ZiUr/t7vd6Ojg4ikdjY2AhMmkKhtLe3u93uXC6HmHTlBgOBQKoAtNVqAG11wQFttXJAW11wFAqFXC4Xi8W8Xq/RaJRKpSwWi0KhgFArg8EQiURqtdrj8UQikVgslk6nK9FuoPyA0Wh0YGBAJpOBdX8Q7hUKhX19fQ6HIxwOg1IGEAjk1gDaajWAtrrggLZaOaCtLkQQU8zn8/F43O/3DwwMSKVSNptNJBJBWSgGg8Fms/l8fldX19DQUDgcBtpavOmF+PJs2mAwaLPZpFIpmUxubGxsampiMpk9PT3AlUFH2Vm7bAgEMj+AtloNoK0uOKCtVg5oqwuX6TuxRkZGTCaTQqHgcDhkMhmPx+NwOCwWSyQSeTxed3e3xWIJhUJT2g1cy+eo/JWZTMbv95tMpo6ODhaLRSAQQD9koVCo1WpdLlcymSzvhVaNuYBAIFUE2mo1gLa64IC2Wjmgrd4alH8W0un0yMiIw+Gw2Wwajaa1tZVKpeJwuKamJhKJxOPxFArFwMBAMBhMpVJItYoZ5RL8ZGxsLJvNxuPxSCQSCAT6+/s5HA6SL0uj0QQCgcFgiEaj87CcFgQCmXWgrVYDaKsLDmirlQPa6i3GlA8FaB/lcDjUajWfz6fRaFgsFmgrm80GBX0dDsfw8PCUDfsIhUIhHo+bTCahUMhms8FmfxwO19zcLBKJdDqd1+uNRCLZbBaJp87d1UMgkGoAbbUaQFtdcEBbrRzQVm9VpqzyZ7PZcDhst9tBiywqlQryBIhEIolEYjAY7e3toHRrMpnMZDKZTCYej3s8Hr1eL5FIgObi8XgCgUCj0WQymcvlSiQS5Z1g5/qKIRBIlYC2Wg2grS44oK1WDmirtwPlgdJ8Ph+Lxdxud39/v0gkQsKlWCwWi8UymUyxWCyXyzs6OkCRLDweD2qmgpKuLpdreHg4FouBjhjwAwiB3IZAW60G0FYXHNBWKwe01duK8oBrPp9PJBLRaHRkZGRgYEChUICSAiBVAHRJJRKJHA6nvb3dYDCMjo6CtNQiDKZCILc30FarAbTVBQe01coBbfX2ZEqeQLFYzOVygUDAZDIplUoWi8VisUBWayAQmFL6Cn7oIJDbHGir1QDa6oID2mrlgLYKKU4rKeDz+Xw+XzKZrERbAQgEstCBtloNoK0uOKCtVg5oq5Byyj9T0FMhEMiMQFutBtBWFxzQVisHtFUIBAKBXBfQVqsBtNUFB7TVygFtFQKBQCDXBbTVagBtdcEBbbVyQFuFQCAQyHUBbbUaQFtdcEBbrRzQViEQCARyXUBbrQY3YKtjY2Pj4+Pj4+PQjeYEaKuVA9oqBAKBQK4LaKvV4NpttVQqjY2NjY2NFQqFVCqVSqVAm0FIlYG2WjmgrUIgEAjkuoC2Wg2uy1aLxaLL5aJQKFu3bj169KhGo0mn0/B3eZWZbqsDAwP5fB58lyhBboKJiYlcLqfT6aCtQiAQCORagLZaDa7FVkulUqFQ8Pv9HA7n008/veeeexYvXrxx40Y2m51IJCYnJ+dq8LcnpZlsFcS5CzdBPp8HHXrK//c3ucmTVo58Pn+Nl1DO2NhYNpvt6+ujUCjQViEQCATym0BbrQbXYqsTExOpVEoqlf7www8bN25ct27dypUrX3nlFTabnUwmJyYm5mrwtyfltorH48lkslQqNRgMxuthYGBgYGDA9GuMRqPBYNBoNHK5XCaTqdVqo9EIfj7j2w0GQ39//3Wd98bQ6/U6na6vr89gMIBTz/gy5K/KL+0qr5/xCHq9XiwWE4lEIpHY3t4ObRUCgUAgVwHaajW4xthqNpt1uVwDAwNdXV01NTVPPvnkX/7yl5aWFhhbrT7AVt1ud1tbW1NTU1NTE+56wOPxBAKBRCJRKBQKhYLD4ZqamjAYDBqNrq2tPXDgwK5du7Zv375r165Tp05hsVg8Ho+8F4vFYrFYAoFAIBDQaPSxY8cOHz587tw5cNjrGgYGg6mvr6+rq2tsbLz6aDEYzNmzZ48dO3bw4METJ05cuHABj8fPeDosFtvQ0HDq1KlTp05duHCBQCBQKBQqlUomk4lE4rWPEIvFotFoHA4nFov9fj+skgGBQCCQKwFttRpcV02AS5cuBQKB06dPP/bYYy+//DK01TkB3J1QKKTX66VSqVQqBaHQqyC/TEdHR2dnZ1dXl0AgwGAwiJ7u3Llz165dx44dO3/+PIlE4nA4bW1tEolk+nE6OjqkUimTyaypqTl48GBjYyOfzwcHv/oYpgxGLBbjcLj6+noul9vR0XH1t4vFYoFAcOHChd27dx8+fLi5ubmzs7P8XeCYUqm0ubn51KlT27dv3759+8GDB0+fPo3BYAQCQVdXF/KW3xwtOJRcLu/v749EIlBVIRAIBHIloK1Wg+vaZXXp0iWv13v06NGHHnroueeeYzKZ0Fbnilwul06nk8lkMplMXZV0Op3NZnO5XKFQSCQSFotFIpFcuHBhz549Bw4cIJFIYrG4ra1NKBT29/eHQqFEIgHelU6nZzzU6OioRCL56aefLly4YDabk8lkJpO5+himHCSdTkej0c7OThaL5XQ6M5nM9HNNP6/b7WaxWMePH6dSqeBd088bjUZtNptYLG5sbNy7d+933323d+9eDAYjFovBUAuFQi6Xy2azVz8jmNh0Op3P5+f6VkMgEAhk/gJttRpcV2z14sWLgUAAh8O9+eab//jHPyQSCcxbnUNm3NUOKgOMX2ZsbKxYLOZyuUgkEggErFYrnU7fvXv3d999d+jQITKZbLPZwJ4koLPgCFfaMj82NjYxMZFMJmUy2Z49ey5cuOB0OsHprn3fPRhhJpPp6enhcrl+vx+M8zffNTEx4Xa7MRjM0aNHxWJxMplE6v5OeWUmkzEajSQS6eDBg9u3b9+yZcvOnTupVOrg4GAwGIzFYoVCoXi5KNvVzz7XNxkCgUAg8xpoq9XgersDgNCaw+Fwu93xeBz81ofMLeWiViqV8vl8NpsF8dRAINDb29vW1nbhwoVDhw4dP368vr4ei8WKxWKn0xmNRvP5PNC1a8nOLJVKuVzOarVSKJSTJ0+2trYGg8Hi5eSE6xptIpHo6uricDjDw8PX6IUTExP5fN5kMp0+ffrQoUNyuTyVSk0P7YOjZbPZWCxmt9tFIhEOhzt+/PhPP/106NChw4cPNzQ0CAQCsIfM7/eDcgpQTyEQCARyA0BbrQY30MsKCY/BX+1zy5QoYD6fj8ViDoejo6ODyWQymcyWlhawF6q2tpZGo/H5/Pb2dqvVGo/Hi9fvZ+DFkUiExWLt3buXTCZ7PJ4baGl2w7YKHrxEIqFUKs+ePXvhwoWenp5oNHqVF4NpSSaTNptNJpPx+XwikXjy5Mndu3dv27btxx9/PHnyZEtLi1qtDoVC5cYPn20IBAKBXAvQVqvBDdhq8TpjaZDZAvmegBhVNpsNBAJ2u91sNiuVSiwWe/LkyZMnT544ceLEiRMnT56kUqkajcbhcIDlb5CFeWNfNsAZY7FYS0vLjh07iETi8PDwxMRE1WwVeXuxWDSbzWg0+uDBg21tbbFY7EpHQGasWCyCjNV4PO5yuZRKJZlMrqurO3r06J49e3bt2oXBYFQqldvtzmQyRfiVDAKBQCDXBrTVanBjtgqpJqWynrfZy4RCIZPJJBKJ0Gj0kSNHDh48WFNT09jY2NraajAYhoeHvV6v1+uNRqMgG/Umo4bgjel0ur+/v6mp6fTp03K5PBKJ3LD13rCtFovF8fFxkPZaU1Nz6tSp7u7udDp99ZGUi/7Y2BiIQwcCgeHhYb1ez2Awzp07d+TIkRMnTjCZTIVC4XQ6s9lsPp+H0VYIBAKBXAVoq9UA2uo8ZIpcFgqFVCoVDAZVKhWTyQQ1RLFYbE1NzbFjx8hkskAgkEqlfX19wWAwm80Wy9bBZysdExwwEomQSKS9e/cymcwbLpt/87ZaLBbHx8cjkYhEItm/f//Zs2etVitIwL32AZTPTCqV8vv9vb29LBYLaGttbS2VSpVKpQ6HA1QSgNFWCAQCgUwH2mo1gLY6f5iybJ3P5+PxuMfj6e7uBsvWp0+fPnPmDKh+TyKRFAqFzWaLx+NIl1FEUisxtkwmYzabGxoaTpw4oVAoEonEjZWDmBVbBa8fHR2VSqVnz55tamrS6XSpVOoGhlQ+ael02u/3m81mPp9/7ty5U6dO1dTUYLFYmUw2ODgYiUTKt2Rd74kgEAgEcusBbbUaQFudW6akooIVapPJ1NHRIRKJaDRaTU3N0aNH0Wh0c3OzXq8PhUKRSCQcDk8P+FXurpVKpcnJSb/fj8Ph9u/fz+Vyr5Iqei1Hu3lbRQ5VKBRUKtXRo0ePHTvW29uL6P6NHQ15+HO5XDgcHhwc5PP5aDT61KlTR44cwWKxQqHQYDAkEonyu3Zjp4NAIBDILQC01WoAbbXKIKv8yDyDomCBQMBisfD5fBwOd+rUqQMHDhw+fLixsZHD4eh0ulAoBJb4y5MvqxbhA1JoMpnOnDlz7Nixzs7OXC53Y2kAxdm2VZASIJPJzp49i8Ph+vr6ksnkTc5MeZA7n8+Hw2Gz2dze3o7FYg8fPnzixAkWi2U2m6PRaHneBfzgQCAQyG0ItNVqAG21OpSnooKF+1wu5/f7dTodj8err68HW/hra2sbGxvb29tNJpPVah0ZGUmn08Vfh/2qP/KJiQm73Y7D4Y4dOyYQCEZHR0FY94YPOFu2CgCbroxGY21t7eHDhzs7O9Pp9MWLF2crWxe5a8Fg0GazyeXyxsbGI0eOgLqt/f39o6OjuVyu0skYEAgEApmHQFutBtBWK8GUfTxgSguFQjqddjgcnZ2dbW1tXC733Llzhw8frq+vJxKJVCpVIpE4HI5wOIxE7OaD+oBh6HS648ePHzlypLe39wZqrE4/4CzaKvDpTCbT0dFRU1NTX1/f29ubSqVuOPp7pTGD25HL5dxut0QiwWKxp06dOnz4MAaDaW1tFYlEKpUKtBuY0hVstoYBgUAgkPkGtNVqAG11FplRLguFQiKRcDqdCoWCSCSeOXPm+PHjBw8erK2tZTKZarXa5XLF43HQeqr06738c3UhCKDYk81mIxKJp06dEolEoVDoJp+QWbdVhGw2OzAwAFqzgjqss/4wI7cG7IGz2+1KpRJ09jp48ODx48fPnTtHp9O7u7u9Xm8qlSp/yywOAwKBQCDzBGir1QDa6s1TLqnJZHJ4eNhgMOh0OoPB0N/fr1QqCQTC8ePHT506VV9fD+qhOhwOr9eL9JSat1t2xsfHC4VCd3c36NpqsVhuXrwqZ6vj4+PpdFqlUp04caKurk6tVqdSqUrM6pQMgWg06vV67XZ7X18fg8Goq6urqampqamhUqldXV12uz2VSsHcVggEArklgbZaDaCtFqct3F8voLen3+9Xq9VMJvP8+fOHDx/ev3//wYMHDx06VFNTg8Fg+Hy+0WgMh8Ogm9SUI8z1BMwMEKxUKqVQKI4ePVpbW2s2m8EPb/KwFbLVYrE4NjaWTqdNJhMWiz1x4gSfzw+HwxMTEzc55isx/T5mMplgMKjT6VpaWhoaGsADwOPxbDZbIpFA7j5MEoBAIJBbA2ir1eC2stUr6ebNHHBsbMzpdNLp9Pr6+qNHj54+fZrNZnd1dWm1WpVK1dPTYzQakW1JVd7Lf5Mgu5cuXLhQW1urUChGR0dvfvAVtdVisQhKrur1+pMnTx44cKCzszORSMxiDuuVAFeBFBPIZrM+n0+v1/N4vKamJjwez2QyJRKJxWKJRqO5XG5KemulhweBQCCQSgBttRrcqraKmGj58isouY8A/jeRSAwPD9tsNvv143A4HA4HqN7PYDB6enp8Pl8ymUR2/YOt4sU5qjx1k0xMTCQSCYlEsnv37rq6OrfbXSwWbz5IWWlbRULCRqORQqHU19cLBIKRkZFqPtjl0dN0Ou31eo1GY1tbGw6Hw2KxdDpdIpGoVCqDwQC+yUBthUAgkAUKtNVqsNBt9Srh0nw+D7Yu5fP5dDo9MjJiNBrVarVWq+3t7e3t7dXpdFqtVi6Xt7S0EIlEMplMvU7IZDKZTOZwOJ2dnb29vQaDAeSq9vX16S6j1WqNRqPf789kMuX+Oosh3kowNjaWyWQMBgMaja6trW1vb49Go7MyzkrbKnKW8fFxm8127ty5/fv3C4XCdDo9Pj5eoZSAqwwDuTrQKMtgMMjlcolEwuVym5qayGRyW1tbX19fKBQqb5Q1354HCAQCgcwItNVqsBBtdYrkgd3Z4XB4dHQ0HA6Hw+FIJOJ2u1UqlVgsFovFUqlULBZzuVwSiYTFYvGXweFweDyeQqG0tLRwbggul8vlclksFp1Op1AoBAIBPw0cDgeMFgxGJBJpNBqPxwPGCcacSqXKFXauJ/j/qwkViUT4fP7OnTuxWKzX6y3ORmC1WC1bLRaLExMTuVzOaDQiTQ1mqw7rDVAqK2SWzWbT6TToldXd3d3c3IxGo0kkEp/P7+3t9fl8mUymBHNbIRAIZCEAbbUaLAhbnR6DBIv4sVjM4/EYjUaxWNzc3MxkMltaWlpaWlgsFpPJJJFI5Vba0tIikUgUCkXHZaRSqVwu7+/v9/l8sVgsHo/HrpN4PB6Px4EZy2QymUzWMQ2JRMJkMnE4HBgGHo8nkUgMBgMMlcFgsNlshUJhMplAL4BCoTDlkudktrPZrMlkwuFwNTU1QqFwtgKrxSraavFylQC5XA4KMnR0dLjd7mQyWYlzXSPTn+REIuFyuVQqFYvFamxsRKPRQqHQ6XRmMpk5fxhuhtLNMdfDh0AgkGsC2mo1mM+2ivzeAkv5iUQCxFDtdrtOp9NoNFKplMFgYLFYDAZDIpFoNBqdTqfRaFQqlcfj9fT0gKX5vr6+/v5+t9sNNmXnfs2V1uWv69dqbibAueLxuMPh0Ov1er3eYDAYjcbu7m4OhwPGSaFQiEQiFovF4XAsFquzs1Ov13u93sRlMplMsboxV3CuSCTS3Ny8c+dOKpXq9Xpn8akAx6+OrYIjZzKZgYGBxsbG7777bs+ePSKRKBqNjo2N3WSbg9kaHhJzzWQyHo9HKBQ2NDTgcLjW1tbu7m6n0+n3+2Ox2JR6AtUf53WpZOlyhQTwGCevAfABTyaToPDwb57lSh9GCAQCqSbQVqvB/LRV5HcPiDwNDg7K5XKRSCQSiXg8Ho1GQ6PRIApFJBLZbHZ7e7vRaHS73W632+VyOZ3OYDAIsgBBFBaJUZXX3p+tldYrWSxyfGQMYBipVGpkZMTlcrlcLofD0dfXJxKJGAwGDodrbGzE4XAtLS1CoVAkEonFYrVa7fP5pmQ0VvQGAb2zWq1YLPbIkSNisTgajc6i2FXTVgHj4+O5XK6/v//cuXNbt249ceJEV1dXMpmsQqGAawR5YMbHx1OplMPhUKvVzc3NBAKhubmZRqM1Nzd3dHQMDg7GYjHwFFWoeuuM/le4TLFYBPVl/X6/3+8fuTJ+v99ut6vVarFYLBQKxWKx5LcAr5RIJP39/R6Px+/3+3y+GU8E/ioYDCaTSTAqZHjQXyEQSJWBtloN5putIr8dwb4ok8nU0dHBYDCAm5JIJIFAoFQqu7q6lEplZ2dnf3//yMhIIpEAPjflUPPk99bVRwJSGpxOZ29vr1KpVCqVcrmczWbjcDg0Go3FYrlcrlartdls0Wh0inzP+lBBZurIyAiZTD506BCbzfb5fLN7rurbKgA8Uf39/TQa7ezZs0wms6ury+v1lm66guwsUi6IsVjM6/UODQ1ptdq2tjYCgdDY2MhkMmUymcViQUTthj+wM3zBurw9ESGbzYZCocHBQbPZPDg4aLVajUZje3t7eeJNOc3NzSAVByRzE4lEUAYBd22AV1IoFCaTyWazWSwW+G9zczM4MoDJZDIYDA6Ho1QqzWaz1Wq1WCwmk8nhcCQSifLSH1dSWGixEAhktoC2Wg3mla2WSqVcLhcMBvv7+zs6OlpbW4lEYlNTE5FIFAgEfX19TqczEolkMplsNpvJZDKZzILYXz8j0wecy+XARaXT6UAgYDabgc+RSCQikUij0UDZI41GYzabI5FIJUYF7r7f7z9//vyuXbsEAkEsFpucnJzFU8yVrZYuBy+tVuuFCxf+/e9///DDDzweL5FIzIf1hHKmPBjgy5vP5+vr65NKpWQyubGxkcFgzmZ32wAAIABJREFUtLe3g2hrPp+/3jksXU6wSaVS6XQ6nU6DVfvh4WG9Xq9SqdRqtUaj6e7ubmtrI5FIBAKBSCQSiUQSiUShUGhXAPwVn8/XaDQDAwPmG2JgYADkzBgMBo1GIxAIKBQKlUqdci4kkQZAIBAYDIZUKtVoNBqNRqVSqVQqs9kcDAZTqRT4WKVSqVQqhaxUVOr+QSCQ2wloq9VgPthq6XLP0mAwaDabxWIxhULB4XBEIpHBYPD5fJ1OFwqFQE3KhSim18L06wKJjJFIxGazyWQyCoWCwWCamppwOByNRuvo6BgaGgqFQtlsdhaHASqVGgyGhoaGU6dOKZXKWS+tP1e2ChgbG8vlcjabjU6nnzx5sq6ujsfjuVyubDY7P58lMDnl9QSCwaDJZJLL5RQK5fz580QiUS6XBwKB38xsQf42lUohB0FyTiQSiVAoZLFYoHQGSAcHTQ14PB6fz+fxeDwer7293WQygdV5/0yMjIxEo1HwWBZuDpD5HYlEkJSA8sQAt9vd29srEAhaW1v5fD74A5VKLQ/T0mg0Ho8Hrk4sFre1tYlEop6eHrvdHolErjFBFgKBQK4CtNVqMB9sFeTq6fV6DodDJpPxeDwGg2lsbGxubjYajUii3u32ewXR1rGxsXA4rFAowOSAOllEIpFCoQgEArvdPlumBc5lt9sbGxuPHj0qFotjsdisT/vc2ioyABDFp9Fou3fvplAoPp9vcnJynj9g5d/QQAKJVqs9d+7cgQMH2traRkZGUqkU+LAUZwreAwWMxWIGgwEUdANBU0wZeDyeTCZTKBQSiYTD4RgMhlarjUajmUwmlUolk8l0Oo2EcueWYrGYy+XADi0QPQ0EAjKZDFxU+VUgV9fU1ITFYkF4WCKRuN3u8l2M048PgUAgvwm01Wow57ZaKBQikYjRaGxtbcXj8VgsFqx683i8vr6+cDhcnKUynwsXEA70+XyDg4Mmk0mtVrPZbDwe39TURCKRJBKJz+dDGn7eDKVSaXJy0ul0nj59et++fVKpNJfLzfpWJKACc2irxWIRpATkcjmJRLJv374zZ84MDAzMt3yAq1C6nNUQj8dNJpNUKm1raxMKhUql0mazBQKBdDpdLBaz2Ww8Ho9EIpFIxO/39/f3d3d3KxSK1tZWAoEAsqLBCgbIDWWz2R0dHQaDwWq1glxVm802OjpaLBZBY4V5ZXJT5HJ8fDyfz3u9XovFArJsBwcHe3t7RSIRUtgOZNPi8Xg0Gk0mk4VCoUqlcjgckUgkGo1Go9FwOAwyX4u//m4AgUAgVwLaajWYQ1sFv3Gj0aharaZSqSDsAfa+DA0NhcNhpN4kpHg5MFYqldLptN1ub29vJ5PJoAF9d3c3ovU3c+9KpVI8Hu/u7j59+vT58+f1en0+n5/1rwrzwVYBhUIhEAh0dHScP38eg8FoNJp4PL7gBKVUKuVyOb/fb7FY1Gp1e3t7Z2enxWKx2+3A1cBCOZvNJhKJaDQajUbj8XgWiwW26oOP28jIiM/nGxkZicfjSP0KZKP9AmJKLgHowuDz+ZBcApvN1tnZ2draSqFQmpqaMBgMg8EQXIbH40mlUoPBAAre3Z6rOhAI5LqAtloN5spWgQPFYjG9Xt/S0oLFYgkEQltb2+DgICjeDn9DTAGJ9ICpC4fDVqtVqVSy2WwqlSoSiex2eyaTuZkd4hMTEwMDA6Dzk1KpBAkGs34X5o+tFovFiYmJVCrV1dV14MCB48eP9/f3Z7PZiYmJORnMjYEUji2VSqFQSK1Wi0QiNpsNmquB9E1QAAv0HO7p6dHpdC6XKxqNxuNxpI8aoPwxK2fKD6/9llU5QjltPX/qeQuFQiqVCgQCFotFq9WqVCqBQAASBkCqLog3M5lMqVSq1+udTmcqlYJ9xSAQyJWAtloNgK0KBIK9e/c2NDRUx1bB0rbb7QYBQhaLpVarQTz1BnY334Yg85PNZv1+f0dHB5lMZjAYPT09wWCw/AXXfsBSqZTNZpVK5bFjx86ePWsymSqUxzmvbBW4VzQalUqldXV1TU1Nvb29yWRyoSSflC6nbyYSCYfDIZfLmUwmgUAgEAgkEonFYnV1dVksFr/fD9qkgX1L0ytpVHSE8+oTjQwGzAYo0eVyuWw2W19fn0QiARWySCQSMFcGg9Hd3e31eudbe2QIBDJPgLZaDSYmJhKJBJ/PB7bqdrsr+m8xOHg8Htfr9Ww2m0wmi0Qi0GRyvv1Wm/+ULm8VTyaTZrOZy+USCAQej2e1WpPJZOl6yoiOj48XCoW+vr66urqamhq1Wp1OpytkbPPKVpEh5fP53t7e06dPHzt2rLu7e57vFkcinfl83ufzqVSq/8femz82VeX//77HmbczKoIgIDCjiCiCLA4wOO4bo44CLiCICCggspSytBQEFGnTJmm2ZmvWZumepEuaptmaZt+afd+apBs688v7f/j+8Ppwv7GFytKV3sdPJdzce87Jufc87+u8FjabDUF4JBIJimD19PT4/f5UKnWnafP7+/sjkYharebz+eDMymaz+Xw+j8djsVjg/SkUCnU6XSKRGH1a5My5XC6RSFgsFqlUqlQqIefaTY2UN23PiA9H/H3vv87ok/T19UG1PLfbrVarGxoaGAwGBDVSKBSBQNDV1RUIBFD3ABQUlHxQtToZ9Pf3J5NJnU4nFArB/XHinsJw5mQy2dnZSSaTaTSaQqGAAvRjGHRv9b/jrm4RBTCaO73K7WiC8SKXy0HAkNFoZDKZV69era6uNplMtx8gBb2ORqMikaigoODHH380mUwTV5V0eqrVwcHBUCgkEonOnDlz9epVjUYDAzuFrboVuRtFTYPBoEajYbPZWCwWSUus0WggjUZ+xrc7Ovnw8LDRaCwsLFy7du2iRYsWL178+OOPP/LII3PmzFmwYMHixYuXLFmyefPmn3/+ORAIXL9+HfFDQIC7Znh42G63nz9//sUXX9yxY0dbW1s2mx0eHkYOyL/oaG2af98hX4FgL/ivcazmNVptZzKZdDrtdruhqBgkFiCRSLW1teBHEY/Hs7/V0CgoKLMTVK1OHsj+4MQFVeRyOQj/V6lUDAYDh8PV1tb6fL7BwcHbeeLfdNEd99bmV8HJL4cztp6+1akmM0IF9J9Op+NyuRDsrNfrvV4vEikyBgMDA7FYrKOj48cff7x8+XJLSwskrpq4pk43tQoMDQ35/f7q6urjx49jsViXy5XJZKabS0Aul0skElarVSqVQtr88vJyOp3e2tpqNBo9Hg8Ext2LjOvv7/f7/RKJhEgkYrHYkpKSd9999+GHH16yZMmXX375888/Y7FYGo2mUqni8Xg0Gu3p6WlpaZHJZK2tra2trSqVqre3N51O//LLLyaT6fDhw4sWLXrzzTdramoMBkNXV1d7ezuynQJ2XKvVqtfrPR4P3Gt9fX0QNGaz2SC5gdfrhVCwaDTqdDrlcjn0F/FxH88hzmazefo1kUg4nU6tVltfXw9xjRUVFTDgDocjFApBC1FQUGYtqFqdPO5Cjd0pAwMD4XAYwv9LS0uZTKZKpRrDQRAWLZfLVV9fz+Vy1Wo1hL8ghkCFQiEQCDo6OkbkBL0Lu2Yul0ulUhaLRSQSwXYqxFtgMJiysjIajabRaOLxeO4W+5L5nyAuufX19XV1dXa7HfaUR3/lVme4a2DEbDYbn8+vqKggEokcDkelUsF27RhfHBoaCofDPB7vu+++u3btWm9vb24ii5FOW7WKVJ0Vi8U//fQTFovt6upKJBLTxMIKQ+T3+zs6OiAwsbS0tLKyUiQSmc1m5Fcel5FEkvMPDQ05HI7z58//9a9/3bRpE5vNjsfjcBumUqnu7u7Lly+//fbba9asWb169erVq1etWrV58+aDBw9KJJJsNmuz2QoKCp566qlVq1bt2LFj69at69evX7ly5ccff0yj0Xw+3y+//NLZ2fnNN99s3bq1vLw8GAwODAz4fL4rV6689dZbR48e1ev1iUSCRqNt27Zt7969hYWFX3zxxYsvvrhy5cqtW7disVi73Z6dsCR3+TMzFAp1dXWxWCyIx4JIrIaGBpvNls1mp8kkQUFBmXxQtTrZTKho6O/vd7vdtbW1WCyWQCC0tbVBtqBbHT80NBQIBMhk8j/+8Y+5c+e+9957NTU1sVjsl19+geKZBw8efO655/bt26fX63O5HGwRDgwMIHuFyN9jNyyXyw0NDXk8HiwWu3Hjxrlz5z7xxBNLlixZunTpkiVLFi5cuHTp0tdee+3q1asGg6Gvrw85/4itTPjk+vXroVCIQqG88sorr776KpVKDYVCsFuaf/wYZ7jrnwDOkEgk9Ho9h8OpqKgoKyvjcDjd3d0Q1HyrLw4MDAQCAR6Pd/LkyfLycqfTmZ3IHLfTVq1mb4xhMpkUCATff//9Tz/91NPTM02qBvT398fj8fb2dhKJVFpaisVimUymQqEAT8pxf9uEe+qXX36x2+2nT59esmTJhg0b6HR6PB6/fv360NBQOp3u6emprKw8fvz4N998s3v37ldeeeXxxx9/4IEH5syZ88033xiNRofDce7cuWXLlj300EMvv/zyd999d/z48X/+85/z5s3btGkTh8Pp7+9vbGzcvHnz448/fvjwYafT2d/fb7PZvvrqq0ceeeT1119va2sLh8MXL15csGDBn//859dee+348ePffffd22+/PX/+/LVr1+LxeL/fPzw8PI59Hz0UMDHS6bTT6WxubqZQKHB/4fH4hoYGp9OZTqenmxkeBQVlckDV6iQxwhJ5F7bJ3z1/Npv1+/2tra1VVVVEIlEqlULK8VtdIpfLDQ8PO53OkpKSZcuWPfDAA3/84x83bdpEoVCi0ejQ0JBKpfr444//8pe/vP/++0qlsr+/f2hoKJlMOp3Orq6utra2trY2tVo99lXyr2W328+ePQsuenv37mWz2Y2NjQ0NDRgM5u23337kkUdWr15dWVkJ0Utut9toNPb29kLGqL6+vkAgYDQabTYb/F1aWrp8+fLly5eXl5eHQqHh4WGXywVJHJPJZDKZdLlcsLMJWaIymYzP5zMajVarNRqN3sto9/f3+3w+qVRKIpHKysoIBEJDQwOYrG56/ODgYCwWa25uPn/+PORYBSvyLPQEAHK53ODgoM/nEwgEly9fxuFwYGGd2kZCvTe1Ws1gMDAYDIlEAqveBGUZA+DWsFqthYWFS5YsWb9+PY1Gi0QiYFvNZDJer7e2trawsPCrr746evTo/v37X3755YcffvjPf/7zp59+2tXVZbfbCwsLly1btnbtWiKRCHObxWJt3Lhx8eLFRUVFgUCgubn51VdfXbp06alTp7xe79DQkMvlOnTo0BNPPPHee+/B5smFCxeWLl363HPPYTCYaDQaiURYLNaGDRsWLVp06tQpu91+/fr1Sfh14JUAXG4g71V5eTmENqpUqmAwOOPS06KgoNw7qFqdcJB1DjSW1Wq12+2RSGREjpt7v0o2m3U4HAKBoKKigkQiaTQayFQ1xleGh4dhC/LZZ59duXLl5s2bly1btmbNmqtXrwaDQaPRuGfPnvnz52/btk2n0w0MDHg8HhKJ9MEHHzz99NNLlixZvHjx8uXLd+/eLRAIxg4dQ65VUlLy9NNPL1q0aM+ePVQqVSAQ8Pn8ixcvvvLKK8uXL9+zZ49cLoet9hMnTrz22mtnz541mUy//vprMBgkk8lvv/32zp07W1tbfT5fZWXlqlWr1q5dS6FQ7Ha7QCDYvn37W2+9RSQSI5GIXq8/duzYa6+9Vlxc7HQ6BwcHI5EIBoN54403vvjii5aWluw9mDbB6RDUKhS7amho8Pv9t1KruVzO5XLRaLQjR46QSCSfzzehbgDZaa9WARDxMpmssLCwuLi4s7MznU5PVR7WTCaTTCZNJhOPx8NisQwGQ61Wg/Kb0HFD1GpBQcGiRYvWrl1bVVUViUSGhoaGhobcbjcGg9mwYcOyZcv279/f3Nzc09NDIBA2btw4Z86cHTt2dHV12Wy2kydPLl269I033mhoaBgcHPzPf/7T2Nj4xhtvLF68uKCgwOPxSCSSV199df78+fv27dPpdMFgUCqVfvDBB3PmzNm6dSsEYp4/f37ZsmUvv/xyTU3NL7/8ks1mhULh5s2bFy9eXFhYOGlqNXvD+t7X1+fxeBQKhVgsptFo5eXlZDJZoVBEo9FpOJlRUFAmFFStTiDI3lY8HrdarR0dHQKBoKqqisFgNDQ0tLW1dXZ22u12SGN0j89f+K7T6RSJRJBhR6VSjW0TyuVy169fdzgcRUVFzzzzzJtvvllZWXnlypV169atWLGiqKiopqbmq6+++utf/7pz506DweD1ei9cuPDss88+9dRT//73v48fP/7tt9+++eabCxcuXLt2bVlZGci1m14OseNevnx5xYoVDz744Pz585955pnnnntu5cqVS5YsmTt37rPPPltcXOxyufr6+rq6uj744IPHHnvs888/V6lU//3vfz0eT0lJyZNPPrlu3ToOh+PxeMhk8oYNG55//vl9+/bt3r179erVa9euLS4u7u7uHhoaamlpeffdd+fNm7d7926DwTAwMOD1eo8fP75gwYL169fz+XzwN7i7Mc/dKHYlFAoJBAIOh6uuru7q6opEIiMcD7LZbCgUksvlBAIBSTU6CUbEGaFWYdqDhfWHH37A4XAajQYs65PZDDBhBgIBhUIBsYlUKlWlUsG+80Q3Bm4Ns9l87NixefPmrVq1ikKhgFodHh622WxFRUVLly595JFH3njjjcOHDxcWFh44cGDDhg1z58595ZVXRCKRyWQ6ceLEggULtmzZIhQKs9ns8PCwSCTasmXL448/fuLECY/HYzAYDh48OH/+/CeeeGLr1q379u375JNPnnrqqT/96U9vvfWWXC4Ph8Pnzp2Du4PJZA4ODqZSKQ6Hs27dugULFhQUFEymWkVGJncjbLS9vZ1AIFRUVDQ1Nfl8PggUm7SWoKCgTDmoWh1/EJEKz1mLxdLe3k6n08vLy6FoeEVFBQaDKS0tLS8vB684u90eDAYh0PjuVAWiVsViMahVqBh0m2r16aeffvXVV2traz0eD5FIXL9+/dKlS19//fWXXnrpb3/72759+9RqdW1t7T//+c+FCxeeOHHCarVev369v79fq9Vu37790Ucfff/999vb2yFkBCl3nn8txLa6fPnyJUuWfP311zQaraamhsfj0en0kydPPvfcc08++SSsi1qtdseOHQsXLty7d29PT8///d//BQKBK1euPPXUU3//+995PJ7X66XRaBs3bvzTn/40Z86cxx9//LHHHvvoo4/a2toymcx///tfmUy2devWJ5988sCBA9DaUCh05syZZcuWbd68uaam5l7UavZGfaaOjg4qlYrBYLBYLJ/Pt9ls+R0H5ep0OisqKj799NNvvvmmpqYGHAYmQQNNf7WazUu41tbWduHCBSQP6yTIRATwlbRYLFwut7S0lEQijQ4rnFDApZtMJm/btm3//v0SiSSZTA4ODoJ3r1ar/fHHHz/44IOXXnppy5Ytu3btwuPxVVVVR44c+frrr0UikcvlolKpn3766fHjx7u6urLZ7ODgYGdn57Fjx7Zt20YkEsHptqurq6Cg4JVXXtmwYcP7779fUlJy9uzZTz755NixYxqNJpFIMJnMTz/99PDhwzKZDPK1yeXyQ4cOffLJJ1Qq1efzDQ0NTcJo5INsQSDlOchkMmjrLJrZCgVlNoGq1fEEWd5yuVwkEtFoNJD+BovF4nA4LpcrkUggAU1LS0tjYyOLxcLhcDgcjkwmQzokxLB0pyvlXatV8CX929/+tnHjRjabDWm2SCTSxo0bH3zwwQceeGDu3LkHDhzQarVNTU1vvvnm/PnzDxw4oNFoBgYGUqmUTCZ777335syZs23bNih539fXF4/Hk8nkiFKT4Ld67ty5v/71r6tWraqoqACBnkgkotFoXV3d5s2bH3jggXfeeUen03V3d3/22WePPfbYhx9+2NbWNjQ0pNFovv766/nz52/atKmmpsbr9ZLJ5DVr1syZM+df//rXpUuXPvnkk2efffbLL7+Uy+XDw8NtbW1bt26dO3fuRx991N7eHo1Gu7q6du7cOWfOnH/84x8CgQB5N7i73xp2seVyOahVPB4vFArtdnv+HMjlcsFgsLm5uaioaP/+/T/++KNCoRg7GGu8mClqNXvDhzUSidTW1p49e7a0tFStVk9mPA2oVavVyufzIT2F0WicTOtdLpdLp9OBQMBisTgcjtEZo+LxuN1uV6lUWq0WPLlTqZTf73c6ncFgMJVKBYNBq9XqcrmQTE/xeNzlclksFr/fjwxmKBQymUxarRZctyFTldPpBIeHUChks9lcLhfyFIrH406n02q1BoPBdDo9OaMxGsj+plQqKRTKtWvXxGKxz+fLomoVBWU2garVcQDRAX19fdFo1GKxyOVykUhEJpNBp9LpdKlU6nK5kslk+gaJRMJutzc3N1OpVCwWi8Viq6qqIC22xWKJRCJ35NU6Wq3CVubt2FYhoHjDhg0MBiOZTP7666+RSIRCoWzcuPEPf/jDQw899NVXX1mt1kgkUlFR8dJLLy1ZsmTTpk3bt2//8MMPX3zxxSeeeOL1119nMpmRSMTr9RKJxCNHjlRUVFitVsSIiHgCQCTHH/7whzVr1mzfvn3Xrl27du3697//vW7dunnz5q1evfratWuhUMjn84GHK8Q179mz5/PPP1+zZs1f/vKXzZs38/l8j8dDIBCee+65559/nkQihcPhlpaWrVu3Ll68eOfOnZ2dnRaLBfr18MMPb9q0aefOnZ9//vkLL7zw0EMPbd68WSgU3qMnQDQa1ev1PB4PKnByuVxIC4CcEMxCZrP5ypUrO3fuPHbsmFgsDgaDkyPCZpBaBXK5XCwWU6lU165dO3/+fH19fSwWm5xEAUhCtJqaGgwGQ6VS9Xo9khNt0sjdImFF7rfVNPLTZSAHj/7uGJ+MPsnvfmVqZ05/f384HFYoFGQyuaysrL6+/nYiO1FQUO4nULV6TyAKIJ1Ou1yu1tZWPp9PoVCQsjdisbi7u9vv9yeTSeR4hEwmE4/HvV4vlLmqrKyEPWUKhcLn8+VyOeQhz//iGC3JZrMOh0MoFGKx2NuJssreSALK5/P37t174sSJzs7Ovr6+4eFh2DfncDi7d+/evn07mUwOh8PDw8PJZLK1tfXEiRP//Oc/n3vuuVWrVv3zn/88d+6cSqWCVc1kMp07d+6dd945efIk+I8ivg1DQ0OxWKy2tnbv3r0bN25cv379unXr1q9fv3bt2lWrVm3atOnIkSPNzc2QaRIy7JSXl2/dunXt2rXvvPNOUVERBoPZt2/f0aNH5XJ5PB5va2s7dOjQ4cOHkfo9Uqn022+//frrr2tra/v7+3t7e69du/bWW2+tXr36/fffv3Llys8///z1118fPXpUoVDkcrm7U6uwhPv9/ubmZiTKqr6+PhAI5EcI5XK5cDgsk8kuXrx4/PhxJOx9cnJGzji1ms1mBwcH0+l0U1PTmTNnfvjhB3C8ngRxP7VqNTcmo48c4zy3OvkYn4y40K2uexf9Gkfy1SoGg4GIxunQMBQUlEkDVat3CSI3Q6GQwWBob2/ncDhQORCPx7PZbIlEotFoAoFA9tZaM/9zv9+vVCrBPQCPx8N5+Hy+QqEwmUyhUCidTo9R5jH3W9sqHo9vbGzs7e0du1BQMpmECIyuri61Wg3ZnaxWq81ms9vtZrNZq9WqVCq9Xg8fulwuh8PR09PT0dEhk8laWlo6OjqMRqPL5XI6nTabzWAwKJXK1tZWhULR09Njs9msv8VoNKpUqo6Ojra2ttYbtLS0yOXy7u5uh8MB57HZbA6Hw2QyQaqsjo4OvV5vNps1Gg3STqPRqNFoNBqNwWCwWq3wRa1Wq1QqdTqdzWZzOp1GoxHa09HR0dPTYzQatVqtWq3u6ekxm80OhwOKvN/pr9/f3+/1ehG1SiQSm5qaQqEQKFHkN1IoFBcvXrx48WJra2s8Hp/MvdSZqFZzN/KwKpXKioqKH374QSwWBwKB20noey8gapXP52MwGBqNBkl/J2G4+n+Pe2xD7vcqkuRuYU+dVlOlv78/Go1CKWkMBoPaVlFQZiGoWr0zEJGaSCRCoZDRaKytrSUQCGVlZRgMBnb8dTqd1+tFpMntPFJzNxwJQD5qtVrwEMBgMBgMhkwmi0QiuVxuMBgCgQCoq5uKj3g83t3dzWazoQyMRCJB5PJNO+JwOKqrq4uKigoLC8+ePXvq1KmCgoKTJ0+ePHmyoKDg9OnT586dKyoqOnPmDHxeUFAARxYXF5eUlJSUlJw/f/7s2bOFhYUFBQUFBQWnTp06e/ZsUVERnA2+AuSf8/z58+fPny/JY8R5gDNnzhQXF58/f764uPjs2bNnzpw5d+7cuXPn4LDCwsL8fyJtO3fu3OnTp8c+w6lTp44fP37+/Hk+nw+Vae9oAkSjUbVazWQyy8vLy8vLa2pqzGYzVLlEDhscHOzo6CgsLCwqKurq6hoeHp40R8zszFSrAEgllUpVXFxcWFjY2NiIJM2YuCum02mz2czhcK5du1ZVVTW6rNpEkEwm3W63TqdTKpUqlUqtVut0Onib6urqUiqV3d3dHo/nrl9ywLfVbrd7vd5bvZJFo1Gr1WowGMATNJVKud1um83m8/nu4i1uIoB56/f7W1paoGQD6reKgjILQdXq7YI8GVOplMvlamlp4XK5EEFFJBLBmGo2m+PxOHL8nT5M878ClcGbmprYbDaRSCwvL6+oqKBQKBwOp6WlBcq6jL7KwMAAhBNBCgIajdbR0RGJREbvPsMXIWsPl8tlMpksFot9J3BucNP/us3v5jPGwXfUsFtdLv8TFotVXV1dU1OjUqmi0eht6kgYtEQiYTAYoJAVlUoVi8V6vT5/zxo/2AeEAAAgAElEQVTeZ/x+P5/PP3/+fGVlpdlsnoQ8AKObOhPVavaGLU2pVGKx2B9//FEsFrvd7uyEqRP4vdxud3NzM4FAwGKxbDbbaDRmJ7LW6NDQkMViuXjx4muvvQZpg1966aXNmzdv3rx5w4YNL7744po1a9577z0sFhsMBgcHB6Fo3OANRkyn/htV5eCYoaEhCKAsLS397LPPfvrpJ5fLNTAwMDw8jHw3l8sNDAxIpdIvvvji/fffZzKZuVzOZrMVFxfv2LEDg8GAZ8sUzpncjYQA0WhUpVLRaDRw7pfL5aFQKIuqVRSU2QSqVm9JLo/+G+moDAYD6FQcDldWVobD4Xg8nlarhQ1lZKd+XC6dzWZTqZTP51MqlRwOh0Ag4PH4iooKHA7H4XBaW1u7u7uhskt+O8HHSyaTgTsB2CFutepAmfJ0Op1KpdKzkvzEBb/LwMBAX1+fw+GoqakhEon19fU2my0ajY6wQsFhzc3NZ86cuXTpkk6nm/z0kDNarWaz2YGBgUwmo9frr1y5cvz4cbFYDOWdJu6KfX19wWBQqVQyGAzI8GCz2dITk5oATO9Op5NMJn///fcHDhz47LPPXnzxxf/93/+dO3fua6+99uWXXx48eLCwsFAoFEJhOfBxj0Qi4XA4EomAHzyYnDOZTDqdhkQByWQyGo3GYrGBgQG1Wr1r16558+Z98cUXRqMxmUzCGZDv9vf3KxSK06dPHzt2TCKRpNNpmUz29ttvP/bYYzt37tTpdJPjDnGrIYIJbDab5XI5l8stLy/H4XBQom8KG4aCgjIloGr1JiD78sjyEAqFzGZzXV0dkUiEnKl0Or21tdVkMnm9Xnh0jrsaQM6ZSqU8Ho/FYunp6Wlra4MNaAjuEYlERqMxEomAVs7mZVyXSqUUCoVCochkMo/Hc6sq57nfRhzPNm7nJ0PeBFKplNVqFYvFiHdjOp0e8SYABweDwerq6oKCAhwO53K5Jt9GNdPVKjLgbW1tFy9eLCoqkkqlqVRqQn1YBwcHA4FAY2MjDocrLS1lsVjgEjBBV4TqWYlEIpPJGI3GwsLCJ598cv369VVVVUhyN0gJ5/F4WCzW/v37//Wvf73zzjsffPDByZMnm5ubIfYxEAgIBILTp0+fP3++qKho27Zt27dvhxDPAwcOPPXUU9u3b8disSdPnvzwww/ffvvto0eP1tXVhcPhoaEhtVp98eLFM2fONDY2tre3Hzp0aOnSpQ888MCCBQs+/PBDOp3u8/lu8zYZR3K5XDqddjgc4BAFaTdoNJpEIgFf/Bk0k1FQUMYFVK2OBGwYHo9Ho9E0NDRwuVwOh8Plcmk0WmVlJYlEYrFYzc3NFosFKhJlJ35DKv/8iUTCYrFIpVIOh0MikfB4PIVC4fF4MpnMYDDY7XaPxwMOlIlEoqenBwptc7lcSOaKlti+O8CyrlAomEwmmUyurq5ua2tzu92jbTyDg4PhcLi+vv7cuXOlpaU9PT2TE9g+gpmuVrPZLGxVh0IhkUh05swZDAaj0+nAjD1B07i/vx+yaFVXV8NLKY/HM5vNE+TBCYocCqX29vYWFRUtW7bs73//O4vFSqfTv/766/DwMGT1//7771988cXly5eDw8Czzz67aNGiTZs2lZeXBwIBu91++vTppUuXPvroo6tWrfr73//+2muvnTlzpqqq6vDhw08//fTSpUtfffXVd955Z8uWLX/7298ee+yxDRs2gI+BQCDYuHHj6tWrS0tLGxoa9u7du3jx4v/5n/+ZO3fum2++SSQS3W735DuxZDIZs9lcU1NTWVkJoatUKhUcAGbWHEZBQRkvULX6/0C2+z0ej1QqZTAYRCKxsrISqTuFwWAYDEZXVxfEOY3Xpv8dtRCA7ftQKKTRaKqrqzEYTHl5OYFAIJPJJBKJwWC0tbWFQiHYNvV6vVKplEwmUyiUhoaGrq4ur9ebRV2+bo+BgYFEIuFwOLq6umpqaggEAo1G6+zsDAQC6XT6ppppaGgoGAyy2ezvvvsOg8F4vd7JN01l7wu1CvT390cikY6ODgwGc+XKFZjeUA9sgq6YSCSsVqtIJKqoqIBqc1BTF3GjHF9yudzw8LDVai0sLFyyZMn69etpNBpSedXj8fz8888rVqyYO3fu1q1bCwoKiouLDx48uGXLltWrVx86dKi7u9tmsxUUFCxatOjZZ5+9evWqxWIJhUKQTv/rr79euHDhCy+8cO3aNbvdHolEmpqaPv744wULFmzbtq2trY3FYq1Zs+bpp58uLy+PRqMSieSDDz548skn9+zZo1arwWdgMoGftbe3t6GhobKyEtlEup0MJygoKPcxqFr9/3354/G42+2Wy+WQJ6WiooJAIDAYDA6Hw2QyORxOR0cHZCma2oUfrj4wMBCPx8GlFTK8wuKKwWCqqqqUSqXP50smk5lMpre3VygUlpaWlpWVVVZWtrS0QIzClKio6U++E3Amk3E4HCKRCIfDQbS4XC6PRqOws39Tt4pMJmO1WikUypkzZ2g0ms/nm5LZct+o1Ww2Ozg4mEgkhELht99++9lnn124cMFoNP7yyy8TJFzgdzcajXw+H9LR0+n07u7uZDLZfyN58DgOZr5affLJJ9etW0elUhG16nA4iouLFy9e/MQTTxw4cACKFYPpt6SkhMlkejwes9l8/PjxpUuXvvnmmw0NDdls9tdff/3Pf/6j0+n27t27YMGC/M9dLteJEyeefPLJt99+u66ujsVirV+/fsWKFXg8PpPJdHZ2fvTRR8uWLfv+++8DgcDw8PAkzJn88czlcoFAQCaTQaIVcACor6+3Wq0T5EOMgoIyI5jVahV5PiaTSfCRYjAYsL1Oo9GEQmF7ezskcwEikUh60ivcjEEmk4nFYl6v12AwyGSyhoYGoVBIo9HweDzsVre0tLhcrkAgoFQq6XQ6DoeDxAJNTU0OhwPJuDRzdcz4gowDWK+j0ajBYBAIBFC1AY/HIxnBbrpqwiuEz+fjcrmnTp2qrKyEJXZKxvZ+Uqv9/f19fX0ajebq1av79u07ceJEXV0dbApPXI8SiQSUQm1oaIAti9bWVqPRCHGNwLjIVlCrFovl5MmTCxYsWL16NYVCAbUKxTuYTOaWLVvmzp371ltvXblyhUQi/fjjj7t37/7Xv/517do1t9ttsViOHj26cOHCV155RSwWp1IpULoajWbv3r1z5syZO3fujh07SktLCQTCd999t2rVqiVLlhw7dsxkMrFYrJUrVy5duhSDwfT19XV1de3YsWPevHmbN28uKSlhMBh6vX6CQppG3G6Qz0utVtfX11dVVdFoNLFY3NHR4XA4wuEwvHiPextQUFBmCrNRreZvqUMdKYlEUl1dDQWoiESiUCjs7u6GhPzZ3776T0/6+vpSqRSkgNXpdHw+v7KyEiwTHA5HIpEolUq1Wq1UKhsaGqAeLJPJbG5u1ul04OeanQndnCCQXkNcnc1m6+rq6ujoaGxspNFoFRUVeDyeSqU2NTW5XK7srbMagTnWYrHg8fjvv/+exWLB9jGqVu+dXC6XTqehUjGFQrlw4QKRSDSZTJlMZuISBcBwhcPhrq4uNptNIpFIJFJNTU1bW5tCodDr9ZCUFFTUXQ9v7kZR4suXL7/wwgtvvPEGj8eDim5wTr/fX1NT89lnny1dunT+/PkLFiyYP3/+mjVrTpw40dbWlslkXC7XhQsX1q5du337dplMhqhVo9F4+vTpTZs2vffee3v27Nm8efPChQvnzJmzcuXKEydOaDSawcHBurq6119/fd26dXg8vr+/3+fz/fzzz+vWrXv00Ufnzp27adMmIpEIKd7GZfLkP2QgyMzpdKpUqvb29ubmZhaLVVlZSSaTxWIxZANEKvnd+6VRUFBmNLNLrSLPSkjCr9PpBAIBHo8vLS2tqKhgsVgKhcLpdIJORXb9prrVvw/Sr/7+/nQ6HQgEbDZbW1sbg8EoLy8vKysjkUiNjY1ms9lut8vlcjabDcmwiEQik8msq6vT6XThcDj/VDOi4/dCfjfT6XRvb69cLheLxWCchtgOHA7H5/M1Go3D4YhGo2NYd+A8brebxWIVFRVRKBSj0TgdEgDdH2o1mycHHQ5HRUXF8ePHGQzGRLsFw0XhnjKZTBKJhEqlQkkIIpEIAZd6vd7tdicSiRHtvKOrJBIJs9nc1NTU1tYGGTyQk4Bngt1ur6+vp9PpFAqFwWC0t7cj/jzwXalUqlQq81PaxWIxk8kkl8tNJpPD4QB3fDqd3tLSArWgYCugo6NDKpXabDa4nNfrBX9WOp0OKUeQt9l7HEawkYdCIb/f73Q6u7q6amtr6XQ6Ho+HitPgbQVZ4cbLdI2CgnJ/MFvUKvLISyaTdru9qakJYvxhZ1wgELS2tjocDti3ndGPSKT9ECwik8nA/Q6Hw0FxAYlE0tnZ2d7e3tDQwGAwQJYRicS6urru7m6n04mkDrgvlSvSI8hSGQ6HLRZLR0cHj8eDVRNC1hgMhlgsVigUSOD/2OMAmslut5eVlR05ckQoFIbD4UkOps7n/lOr2Ru+FuBMzGazL168SCAQIC3ohHo05r/lms3m5uZmuKfKy8uhOAidTm9qaoLbB1KF3Iq7a0B+tjUkUd2I2XXTkyMysf/WtVVHNOze58lNew1ZNZRKJY/Ho1KpFAoFHr84HI5Op4vF4vb29t7e3gnKBoiCgjLTuc/VKvLU6+vr83q9arVaIpGARKuoqCCRSAKBQK/XR6PR++wpmd/xYDCoVqt5PB5U3oKEVi0tLeAe0NnZCbK1srKysrKSwWA0NjZqNBqn0xkOh0envp9ZozSitfBHMpkMh8Mmk6m1tVUkEpHJZFg1wT2xsbFRrVbbbLYRqv13L5ROp/V6fVlZ2alTp2pra1G1OkGAZvV6vXQ6/ciRIzgcDno30SE4yADCS47BYGhtbRUKhRDjCNXm6HQ6pDaLxWKxWCwajUaj0UgkEolE4vH4CM+im8rEMX6jXF5q5BGH3eq7+Z+Plq23+m7+kWPPmZv2JZ1Ox2KxSCQCdQpCoRCYeCEjFUSvkkgkOp3e0NCgVCodDgcknc2Oh1ZGQUG5L7lv1SryQg+R/lqtVigUQtJvDAbDYrHkcrnVag2FQrejU3M3MiPmVz4cUQjx9nckwS6CHA8nv6Mz3CZIv1KpFISMtLa2IsUFSCRSU1OTwWCw2WwOh0Oj0QgEAhiiyspKKEwqEolgb663t9flcnm93vykrbdad6eQmzYpFot5PJ7e3l632200GqVSaU1NDdjGYByYTGZjY+NNTcu3c1HQSVCa6Ny5c9XV1TabbWpzmEPj70u1mr2xOW61Wlks1uXLl8lk8ojitxMHMrUymUwqlQqFQlarVS6Xi0QiKpWKxWLxeHx1dbVIJBKJREKhUCgUCgQCoVAIbuJwB/X19UGcVnbUjJ22v9FN24n0AobC7XY7nU6tVltfXw99F4vFyL1WWVnJZrMlEglk3XK5XDAUWVSkoqCg/B73lVrNf4wmEgnw329sbGQymeCJWFVVVVtbK5fL7XY7RMTf5lMSQlbBWBKLxeJ5IB8i8RZjk18mEY6HaIN4PD5xca+5vCxdVqsVsSnCPia4i/X09Oh0uo6ODolEwmazIS83FoslkUg0Go1Go1GpVDabLZPJtFqtXq93uVxgLkLql45ez8Z9EbrVJfKvBeV/MpkMpErVaDSNjY0MBoNGo9Hp9KqqKsRnl8PhSKXS7u5ut9sdj8dHqIfbbxWUWtXr9SUlJSdPnpTJZIlEYmhoaBw7fqfc32o1e2NKh0IhLpd77Nixq1ev2mw2sAhOWgOQIU2lUpFIxOFwKBSK+vp6CM6rqKjAYrE4HA57A3gJbG5u1mg0er2+u7vbYrFEo9HsjUkL8zb7e/N8ons09p0FpNNpn88HD42enh6lUikWi8GtlkAgQN9hC6uyspLL5UokEr1eHwgEkskkUu54onuEgoJy33A/qFXkeZdOpxOJBFSiam9vZzAYkIIUNnmFQiFs+t+R5SyXy2UyGZ1Od/Xq1Z07d37wwQfbt2/ftWvXV199tXfv3p07d27btu3jjz/+6quvyGSyw+HIZrODg4P5S2Yub1sNdjC5XO6ZM2ewWKzFYoFI5/Ly8qNHj5JIJKfTicQCg8F1HG2uSJczmUw4HNZqtXw+n0gkwoKKx+O5XK5Kpert7bXZbHq93mg0mkwmKPfKYrGIRCIsPzgcDo/HM5nM+vp6iUQikUja29vNZjOUIIefAHT8rXY/75psNptKpUa8MACJRCIYDJpMpvb2dqlU2tLSAroB2gy6vKampqOjQ6fTdXd3G41Gr9eL+Dnc9cIJ33I4HFQqtbi4mE6nOxyOKU9jDq26j9VqNpsFRwuIbLtw4UJVVdWURLblz8++vr5YLOZwOHQ6HUwzvV6v1+uVSqVAIABXHOQOwuPx8P7c2tra2toqk8lkMplGo/F6vTCfR7wVw7Qf+83wHm+udDqN3Ln5d1Y4HLbZbAqFAu6s1tZWqVTK4/EIBAI8OnA4HA6HIxAIRCKRRqPV1taqVCrQsgaDwe/3w4024nIoKCgot8mMV6vIIuHz+To7O4VCIZfLZTKZlZWVkHhIKBQqlUqbzRYOh+/UOTV3I45VJpMdPHhw3bp1K1asgNKFDz744B//+Mf58+evWLHi+eef37x589mzZ7VaLcRpjTCRQkLBbDY7NDSk0Wi+/PLL+fPnv/rqq7W1tfF4XK/Xnzp16oMPPjh//rzRaBwaGgJ5CnmpUqkUCL5xTyID7ndWq7WjowPc7/B4PIlEgt06SNAD4cCpVCoYDEKeAT6fz+Px+Hx+TU1NTU0Nh8MBvUulUnk8Xk1NjUAgqKmp4fF4XC5XKBRCxkSPx+O+N2Ar32g0SiQSLpeLNCAfLpdLpVJxOBxkImOz2Xw+n8PhiESizs5Oh8MBGXORfJnZ8diChF1plUp15syZs2fPtre39/X1TVylpdsE+nV/q9XsjTs0Ho9LJJKzZ89evny5q6sre+ssYxPdGGSQM3nAP0OhkN1uVygUAoGAw+HABIb6yYjxFZzpYd6OmNt8Pp/L5YpEIrVa7XQ67/2GGn1/gR4VCoVI8xB4PB6dTgevUwCernDLQ9vq6+u7u7vBXygcDsNT6673K1BQUFDymdlqFVK422y2zs5OkUhEIpGQDTgqlSqVSp1O5whrxF1cJZPJRKNRsDhCHpmdO3c+/PDDc+fOPX78uFartdlsNpvN7/dD8hdIyuhyucDAZrfb+Xw+iUTq7OzMZDJarXb37t2PP/74yy+/XFNTE4/HfT4fi8W6cuUKn8/3eDxDQ0PRaFSpVBKJxJKSkuLi4p9++kkoFDqdzvF1hRxhUIFUCRByhNQXaG5uVqvVLpcLTCNg10QiSGKxmN/v12g0TU1N4DyAw+EqfwuRSKyqqqqqqqKMB2QymUAgVI4CPD2IRCKPx2tqapJKpWq12uv1QpjL7wa43OMYOp3O6urq4uJiCoVisViyU6SWRjfsvler2Rv5Sn0+H5PJPHXqFA6Hs1qt2Rs1PKeqSWMYL/MdioLBoFarlUqlUqlUJpO1tLSIxWJ44xpxK4EtFtKRjuMNhQAnhNoocCEEsASzWKzGxsaWlhaZTCaRSNra2sxmM9xc0CN40t6q4ygoKCj3wkxVq/AE9Hq9MpkMHu4Qzy6RSMAnDJL2jdcTE0w4w8PDv/76q9FoPHz48Lx58xYuXHjlypVkMnn9+vWhoSH4r2+//Xbx4sWvv/56bW1tOp0eGhoSCASvvvrqsmXLTp06BXWn9u/fv2jRIjgmFot1dnZ++umny5cv379/f3d3dzgcJpFIb7zxxooVK1544YXVq1c//fTTzz///KFDh+RyeSqVGt9lGBmf/v7+aDRqsVhUKlVtbS2FQoFFC4/HMxgMuVyeX3U2H/C79Xg8er0edj9hA7Snp0er1UISBiqVCm6jdw2VSqVSqXw+Xy6X9/T0gNtfPhqNxmAweL1ecIzLz9c4catmLpcbHBxsa2srKCgoKSnp7OycJsvz7FGr2Ru3Z29vLxaLPXbsGJ1On+g8rHfHTZUcbLwgwHYH4kiAADcUlHqC2+Eeb6h8aDRaVVUV4lM74v7SarVgNAXfbnBavZVDwlSPMQoKyv3JDFarmUzGYrEwGIyysjKI7K6vr+/t7c1ms/liZRwvCmkBdDrdgQMHQK1euHAhGAyCg+n169d1Ot2uXbsefvjhjRs38ng8UJYcDmfjxo3z5s07fPiwy+UaoVYjkYhEInnrrbegOqJKpdLpdF988cWjjz763HPPnTt3rqamBofD7dixY8eOHUwmMxqNDg0NTcSqgKzufX19JpOppqYGtvghcJ7NZjudzpsqAGScM6PIZrPgRgzx+PdCb29vb2+v3+8H54TR1xodZD3uQzSi16lUyuVydXd3MxiM4uJiKpVqt9vB7XhCL32bzZs9ajWbzeZyub6+PnggXLp0iUajGY3GTCYzhUnEbpObCr5bzW2Qs3A73PPm/8j7a0S+gjHuLFSboqCgTDIzWK1ms9lAICCXy6urq8EESKFQ6urqOjs7NRqNyWRC6l6O14MV1KpWq0XUaklJSSAQyFeru3fvfuyxx1555RWRSJTJZK5fvy4UCl955ZWFCxd+//33brd7tFqVSqVbt25dsGDBJ5980tXVlUwm6+rqDh48uHHjxvfff//s2bOXLl06evQo+ORNnG01m82GQiGDwdDR0QFSFWyrULNHqVSGw+Gxh/GmpqPxXdXGuMQkL5+Dg4OhUIjP5xcUFHzzzTfl5eUWi2X6LOGzTa1mb+RhdbvdVVVVR44cwePxkEdsGhpZx2aqJvk0ubNQUFBQRjNT1SqQuZFOVafTNTc3V1dXI3HrJBKpoaHBbDYj/v73/sxF1Or+/fvnzp37xBNPnD9/foRa/fLLL+fMmbNp0yawreZyORqN9uKLLz7++OOIWv36668XLlz42muvIbbV9957b/78+Tt27FAoFP39/R6PB6orsVgsJpN59uzZdevWganVbDbnxikROgxIJpOB/DtGo1EkEoE9lUKhMJlMLpcrk8m6u7s9Hg9YNFEQhoaGQqFQdXX1wYMHv/jiCwwG43a7h4eHp7pd/49ZqFazN9yFrVYrk8m8dOnS5cuXWSyWwWAY93c8FBQUFJTJZGar1WxeFYBEIuHz+XQ6HUT8EAgESFzF5XLb2toMBkMgELjHglWgVtVq9d69e//85z/PmTPn3LlzoFbBq7W3t/fSpUvLly+fN2/eZ599BpU833vvvQcffPChhx46evRob2+vXq/fs2fPY489tmXLFpFIBGr1jTfeeOSRRz7++GOlUmk2m8+ePfv666/v27ePRqOJxeJLly6tWLHiD3/4w44dO5RKZfbeIkiQEUin036/v6enRyaTQWg/FB2tq6szmUyBQCAYDObXmLnrK95/9Pf3Q+UqLBZ76NChgoKCmpqaYDA4ODg41U37f8xOtZrNy8MqFAqPHDmya9euS5cu9fT0jMgrh4KCgoIyg5jxahVAFBjk3g8Gg93d3TKZjMViQVFESCaqVqsDgQDkMLqLxRu2Gq1W6/nz51etWrV+/XocDheLxcA3DlLE63S6wsLC1atXL1y4cOXKlVu3bv3888+3bNmyZs2akpISr9frcDiKiorWrFnz0UcfSSSSRCLR3d29b9++559/HqKsEokEk8l87733nn766eXLlz///PPPPffc888//+WXX9bX10ej0buWqvnGVL/f39nZyWazwTMVh8NxOJzW1la9Xh8KhbK/3Ra8u8vdr+RyuaGhIbfbTafTDx48uHv3bhKJ5PP5ptVYzVq1mr3xLud0OhsbGysqKkpKSqqqqnp6epCCIFPdQBQUFBSUO+M+UasI+QIrnU67XK6Wlpbq6moor0IgEKCqislkgvjWu1i9ksmk0WgUi8VNTU12uz0/qxRowd7e3sbGRgKBQKFQoG6WUqkUiUQajSaZTCaTSZPJVFtbK5PJfD4fnFClUonF4s7OznA4PDg4mEgk9Ho9l8sFrwYCgSAWi+12e/ZubZyITo3FYkajsampicPhQLUqMpnMZrPb29u9Xu94pSC9vwGztFarraioOH78eGFhoVgsjsVi08o/cjarVQBuzGg0KpfLL1y4UFJS0tbWlkqlprbGGAoKCgrKXXC/qVUERLaCHbGnp6e1tZXP51dWVpaVlUE21p6eHiiyMo5GROQ8kI8G9iVzo+oFjPjKiE+QApJIXpvsXVUHgMb09/cnk0kok9jU1EShUCB5PmSDMpvN4z4I9zHw09jtdgKBcOrUKTabbTQaQ6EQUkxymoCqVZj5Q0ND8XhcIBCcPn362rVr3d3dqVQKdQlAQUFBmVnct2oVyPcQgHIyWq0WCgZCilYOh6NSqQKBQH5hwNs/7a0OzuVVW83+1uI7+p+3+qQ/jzuVGsjxoFM7OzshcwIOh4MCpHq9PhwOo8bUOwVqm2k0mkuXLp08eRJ8OaZhmiRUrQLQ61gs1t7efu3atR9++KGpqQncaWbhaKCgoKDMUO5ztYqAWBn7+voCgYDFYmltbaVSqRgMhkAgcDicxsZGcA/I15dT3eo7Y4SGjkajBoOhoaGBxWJBvBedTpfL5VarNRgM9vX13YUInuWATc5msxEIhHPnznG5XJfLlZ2WIWioWkXI5XIDAwOJRKKxsbGwsPDSpUtKpRIyW01101BQUFBQbovZolYRENkaj8fNZnNLSwuXyyUSiRUVFeAeYDQa3W43eLVmp6UQGQGiQsBnAFJ6GQwG2PQHz1Q+n9/a2mqz2ZLJJCpS75qBgYFUKqVWq4uKik6dOiWXy5PJ5PTJA5APqlZH0N/fH4lE2tvby8rKrly50tDQEAwGZ/mYoKCgoMwUZp1aBZBVKp1OBwIBk8nU0dHB5XKhRnZ1dXVjY6NOp8tPejXVTb4luVwulUq53W6VStXe3t7c3KW5ZFsAACAASURBVMxgMLBYLIFAqKmpUSgUFoslGAyOV9LZWQsY5s1mc1VVVUlJCYPBcDgc09ZEh6rV0QwODqbT6Y6OjuLi4qKiIrlcHovFZvmYoKCgoMwIZqlaBfL3zfv6+rxer1wu53K5VCoVh8NB5lGDweDxeNxut8fjgUID02R5g2aEw+He3l61Wg0BZOXl5ZWVlTQajcvldnZ2+v3+/BSz06TlMxTYTW5paSkoKLh48aJKpQJviqlu181B1epoYFMlGo3W1dUVFxf/9NNParU6OxP2T1BQUFBmObNarSKMMLWq1WoGg3Ht2jUsFltVVcVgMKhUKoPBaG1thQzwU7vww9UHBgbi8bhcLmcwGAQCAdLKYjCY6urq7u5uJEod1SjjBVQE6OjoKCwsLCoqAt/HaVshCVWrNwViFnU63aVLl7777ruGhgbEgXuqm4aCgoKCcktQtfobYN0KhUJdXV1cLpdMJkPy/GvXrkHeq46ODo/HAxWeJtNgmW8fhfT+EOlPp9PLysrweDyVSqXRaHw+X61WR6NRJAcWyngBZjmJRHLu3LkrV65oNBrUtjrjgEEIBoNNTU1Xr14tLy8HfwD0fkFBQUGZzqBq9eYkk8lQKGSxWFpaWoRCoUAgEAgE1dXVVVVVVCq1trZWr9dHo9HcxCcQQE4OUV+xWKynp6euro5Op5PJZAaDIRKJOjs7HQ6Hx+NBUnGhjCPIS4JCofjhhx9++OEHmUwWi8Wy03gTGVWrY5DL5dLptMFg+OmnnwoLC6EA8t3tmeRugwnqBQoKCsrsAVWrNwdZZpLJZPQGLpdLKpWSSKTy8nIKhdLQ0KBWqx0OB1LRcXxXJuSciUTCbrfrdDqlUtnU1ESlUsvKykgkUlNTk8PhSCQS+RFUs3N1zO/47QiIOwIMb8lkUiQSHTt2rLS01GQygbiZ2l6PAbQcVau3YmhoKJ1Ot7S0XL58+YcffuDxeFqtNhAIZG9ssNwO2Wy2r68vOSYjHMfviCxaABkFBQUlm82ianVsRkiWbDYbi8WcTqdSqRQKhQQCoaysjEajyeXy3t7eeDw+LgkEkCum02m4XGtra1VVFQaDKSsrIxAIQqGws7PTZrNBdtjZs5iNsaiPIJVKRSKR4D0TCAQgbDyTyXR0dPz4449Xrlxpb2+Px+OQXv53WzJVQHtQtZrPiB8LVKnNZqNQKIcOHfruu+/odLrJZAqFQrczeUKhkNvt1mg0zc3NjY2NklE0NTU1NzdrtVqfz3dHUy4ajcKT5He7MMt/UBQUlNkDqlbvDFghMplMMBjs6uoSCoUMBoNIJFZVVYlEIp1OF41G765AVP4K1NfXFwqF1Gq1UCikUqkkEqm6uprP54vF4s7OTp/PN6tqUCHDkhlFNpuF/LI2m81mszkcDqfTabfbVSpVXV0dj8fj3hscDqepqclgMJjNZhqNdubMmcrKSo1G43K5kKS8+Y2ZPhoCVaujVV3+L5VMJv1+v9vtttvtDQ0NxcXFhw8fLi4uhuTEQqHwdycPj8errq4mkUgVFRUYDKaioqL8ZpBIJBaLdZvzDS7a2Nio1+vtdrvD4bDngXjMT88ph4KCgjJxoGr1jsnXlIlEore3t7OzUyQSUSgUMplcW1urVCqdTmcikbjNqPz8E8ZiMYfDoVAohEIhiUSqqqqqq6vr6uqChQo2Fm/nnDOaETojk8mk02m/39/T06PRaNQ3gL8lEgmDwSCRSCQSiUKhwK9QWVkJ6gGPx1feLZBmoaKigkAgkMlkqNYLfxOJRCaT2dzcrFKptFqtSqVSq9UmkykYDOb/QFNoA5ttavWmA97X15dOp9PpdCKRcDqdarVapVJpNBqdTieXy3k8HvyUJBIJfm7QnRgMpry8HIvFjjE3cDgcJAypra2Vy+UKhaKjo0P+W+DD2tpaCoWCw+F+dyoiaT0qKiqIRCKZTIbJjMBms1taWqALXV1darXaYrGEw+FpMuVQUFBQJg5Urd49I1Sm0Wisra2l0WgEAoFOp4vFYoVC4fF4xrCDImdIp9Nut7u9vV0kEtHpdAKBQKVS6+vrLRYLWFOy97URJX+JhST80Wg0GAxGIhG/36/X66VSKY/HI5FIoBIQSCQS4xZUV1eLxWKVSmWxWCwWi/m2sVgsVqvVZDKBvwedTmcwGEwmk8PhgLW1urqawWDQaDQikQjtAVFLJpO5XG5bW5vZbPb7/aFQKBQKxWIxZFd3MpXE7FGr+W81sVgM9uihurJcLm9qampqaqqvr2cymaBHKyoqQIlSKBT4cVksFo/HA7smi8Wqrq7mcDgtLS1Go/FWk8dkMhkMBrvdHolE+vr6MplM383IZDKRSMRutxuNRpPJNMZ8MxgM7e3tPB4Ppi6TycyfzKB3QcjCzK+oqMDhcFVVVTU1Ne3t7TabLRAIhEIhcCeAWZe9rx8aKCgoswpUrd4rIxbL3t5epVLJYrHKysqwWCyPx1MoFHa7PRqNZkfJskwmEw6HbTZbR0cHm80G3cPlctVqNbLRfH8vNrlRW7SRSESn04lEourqajabzWKxKBQKGEopFEpNTU19fX1tba1QKBSLxWDG9vl8/t/i8/l8Pt89VnNIp9OhUMjr9Y4+fyAQsNvtCoWitrZWIBDU1tbW1tby+XwikQgmNxaLxWKx2Gx2Q0ODXq+3Wq0ulwvaMznvHve9Ws3vTiwWc7lcOp2urq6uuroaRp5KpeLxeNiOr6ysrK6urq2traurE4vFAoFAKpWazWafzxcIBEZPnkAgEI/Hb78ZY3ObPUokEoFAYPR883q9JpOppaVFJBKJxWKkFxwOp7KyEoPB4PF4Go3GZrPZbDZ0v66uTqVSuVwuxAV2Mt+UUFBQUMYdVK2OG8hi0NfXB5q1qamJyWSCFQcMpbFYLHGDSCRiNBpFIhHsMjMYjObmZrVa7fF48heYqe7WRJG7EeYSDocNBkNnZ2dnZ6dSqWxoaAB5CtvusCUKBiSDwRAMBhOJRPwGI5IhTCbZbDadTkMzoEnBYNBgMIAZmEgk4vF4HA6H9ILBYNTW1ra3tyuVSrPZHIlEkskkvI1M0PDm7he1etPB7+vri0QiTqdTo9HU19fTaDTYTyfmQSKRwGGjq6vL5XIhv1Q8Hk8mkzc9811Mg7to/52SyWSSyWQsFkPmWywW83q9Wq1WoVDIZDIul0skEisrKwkEAjgV4HA4Op1eX1+vUCgcDkc0GoVe5yeKvv0uoKCgoEwtqFodf5AFIJlMQlnU2tpaMplcVVUlEAjq6urAOsjj8aqqqiATVnd3d29vL5Iq9f5eQmCNTKfTwWDQYrE0NTWRyWQkSAWDwRAIBLFYrNFoYB/WarWCP+johXYKB+pW2iWZTPp8PqvVajablUqlQCCg0Whg5EO2oUF/S6VSm82WSqUmoi9wwpmuVhGtFovFAoEAGB19Pp/T6ezs7AQ/DXgloNFoAoFApVJZrVar1Yps3/f29o72pZnyyXOn3GqywY5EIpHweDxIlzUaDbgkQSlmLBbLZDLBLiuTyYxGo9frDQQCoFzzzz+lXURBQUEZC1StThT5C0A4HNZqtQ0NDQwGA4xtPB5PLBY3NTV1d3dPTpWBqQVZYiERmN/vVygUPB6PQqFgsVgYkIaGhoaGhsbGRqVSCXkPkNGYKfIiv52gyEOhkNPpVCgU0LXGxkYej0cgEEpLSzEYDIPB6OzsDAQC45L7bHRLZq5azZf+4LjM4XBoNBr4ENPpdAh1YjAYYrG4q6urt7cX4o1G93FmdfyOGH1fgLiPRCIulwsyY8D2DhIvCGPI5XJbW1v1er3FYgFBj0zaqesNCgoKyi1B1eqEg9iHUqmUx+PRarU9PT1+vx+ilWeDZ2ruRlw/lFoA/wc8Ho8oto6ODp/Pl0ql0ul0KpUaHeM81Z24Y0Y0HulXKpXyer09PT2tra1MJhOivwUCQXt7u9lsBufmcSkBOqPVKowAJIljsVhQ/RjC6iEbg0QiUSqVOp0O9vfhW7cyQM4SRnccbNLgLKFUKiElQmtrK5fLhSHF4/GQYKu5uVmj0bjd7lvleUVBQUGZWlC1OkkgSwiyo42UzJnqpk0g0M1kMmk2m6VSaW1trUgkolKpOByOSCSy2ezm5maz2ZxIJLK/rSE01Q0fT5BOQQfhk1QqZbfbm5qaSCRSWVkZBoOhUChSqbS3tzedTiNH3uNFZ5xahUYmk0mLxVJXVwdGQUi2IJfLTSYTVBhG0o5m72vT6T2SL1sRIP1IW1sbl8slk8kgW+FlgMvlarXaUCiURY2sKCgo0wxUrU4GoE5sNptCoYAKAtn7fT1ATKp+v18ulzMYDCSZJR6P5/P5Op0OnOdmoTknd8MjIhwO6/X6hoYGNpsNvq0cDkej0SDOIfdyiZmlVnM3smTAhKHRaBgMprKysqGhwWw2B4NBcPDNznCj++RzU3tzMpkMh8Nms7m9vV0sFlOp1IqKirKyMgqFolQqw+FwFn0NQEFBmU6ganUyGBgYiEajAoHg1KlTZWVldrv93o1n0xlY5+LxuNFoFAqFYCFDtnFbW1shDe1ssC6PASLoIUqmvb0d6uuCRLPb7clk8q4HZ2apVZCqsVisp6eHz+dDyB2bzVapVGDqu1/t7lNF/lZPJBIxm80KhaKmpoZAIDCZzMbGxu7ubtTIioKCMn1A1epkAGqVz+cfO3bs6tWrNpvtPlaruVwunU57PJ62tjbY9IcyPFKpVK/X9/b2JpPJ+7j7dwriIZBIJMxmM3j0lpWVcTicnp6eVCo1MDBwd6edEWoVkexut1sqlVZVVYEnpUwmc7lckC53Gjb7/iD/BQCs2h0dHXQ6vbS0tLKysq6uzmq1gl/KVLcUBQVltoOq1ckAsa2ePHmytLT0/ratDgwM+P3+pqamysrKq1evEggEiUQC7phwwHjpj/Eytt3pSSZCPyHnDAaDCoWiqqqqoqJCKBTabLa7K3AwI9QqtAfqQYAvBI/H0+v14XAYsrlNtwbfr8DcABdzq9VaV1eHx+MxGAybzbZardNw5qCgoMw2ULU6GcwetQqdstvtPB4PQqmam5tdLldfX9/AwMD4dnkK1eo9XvFWwKyIRqOtra3gPsFisXQ6XTwevztJPZ3VKjTG6/XKZDIymfzzzz8zGAyDwQDm5PFqKoiwgd8y3e6+XF4E3hgH5B/zu1+5l2ZEIhG1Ws1isQgEQl1dndPpBL+dcbwWCgoKyh2BqtXJYJaoVdBDbre7sbGRQCCQSCS5XB6JRLLjqvDgVKFQSK1Wy2Synp4eJFvkHbUTPBZcLpdCodBqtZD0dOxvZTIZr9fb0dHR3t7udDrvpazr2FdB9mQrKip4PJ7JZAIf1tu/3IxQq5lMxmQyQTf5fL7BYABdPo5XgSj4VCqVSqWSNwAz//S5BzOZDKQKGeOA/ORut/OVuwY0a19fn9Vq5XA4RCJRIpEEAoEsaupGQUGZOlC1OhnMBrUK3QkEAm1tbWQyGayqPp8PTFnjeKH+/v50Ot3a2vr555+/8MIL33//vcViAfvZTe1P+Z8gZrbBwcHr16+HQiEymfzmm2/u2rVLIpGk0+mhoaFbnWRwcDAej/P5/HfffffNN9+kUqnRaHRwcHAifsf+/v5oNNrZ2Qn5rerr671e7x3Zt6a5WoXG+P1+iURCIpE4HI7JZBrH7BBw/kgkIpfLsVhsSUlJUVHR2bNnz5w5c/bs2cuXLwsEArfbPboCRf8NRrQk35Cfy+Oml/7dkyDXgkbKZDIqlSqVSoPBIGL6he+CcDSZTOACrlKpEomE3++vr68nk8nt7e3RaHQiHiaDg4PhcLi+vr68vLyqqqqzszMcDk+f+YOCgjLbQNXqZDAb1Gp/f38qlerp6amuri4tLWUymVarNTsB9piBgYFEIiEQCF5++eX//d//3bFjR3d3dzabDYVCkIwTCaWPxWIOh8PpdEYiEZB6YLbU6/VardbhcJjN5h9//HH58uVbtmzh8/lQhN3pdMJJ4HLRaNTpdDqdzkQiEYlESCTSypUrV65cicViJ1StplIpg8FQXV1dVlbG5XItFssdpQiY5mo1m83G43GFQkGhUMDbIZFIjONNAa8lBoPhxIkTS5cuffjhh5ctW7Zq1aoXXnhhxYoVCxcufOaZZ/bv3y+TySAx1mhxOWKrPV/LjniTuek/kVywNz0tfAjC1GazffPNN8uXL//6668NBsN//vMfRBP39/cPDQ0lEon6+vovvvjik08+EQqF8XhcrVbv2rVr5cqVJ0+eNJvN8Io1LuOW385kMmkymfh8Pg6Hq66uHpfEaigoKCh3B6pWJwNUrd4jsLSDOyOoVZFI9MYbbzz22GN79uyxWCzhcLisrOzDDz88deqUVquFNb6urm7Xrl2ff/65QCBIpVLwE+zdu3f16tVPP/30W2+9dfTo0b179z7zzDPvvvtuY2Njb28vhUL5+OOPjxw5olarM5nMwMBAQ0PDl19++emnn4pEong8zmKx1q1b9+KLLxKJxIlTq9DlcDisVCrpdDoej6+trXW5XPm2wN/9+rRVqzBVtNr/r707f2+yzPcH7pwz4/GgUPZFRAQBFRFllSKL6KAMMo4ObiACRRSVQdlKd5a22ZdmX5o2bdosbdMlTdo0TdqmzZ5m37emC8x4zbnOP3F+uL8839gCVi2l4Of1A1et7ZP7eZJeeefz3Pfn7sZOze12/7rWB/d4iLGxsa6uriNHjsydO3fdunUFBQVqtVqr1crl8hMnTsyePfvJJ588c+aMxWK5efPm0NCQ2WyWy+VcLpfL5VZWVqK2oygyRqPRgYEBlUo1MDBgs9laW1uFQqFIJNJqtVhrUlQEtdvtCoWCw+Gw2ezKysr29nafz4f+2NEeGWq1WqfToT1RJRJJd3e3Vqv99NNPFy9efPjwYYVC0dHRIRAIhEKhSqXyer1jY2OpVKq3t5dGo5HJZJ1OZ7PZyGTyK6+88tRTT+3cuROPx/f29v6WZmd3hL1+WlpaCAQCkUhsbGz0eDwz51UEAPhdgbQ6HX5vaZVOp7e2tnq93vQUpdVkMhmLxdAORiitSiSSvXv3ZmVlff755zabzeFwHDt2bM6cOW+++WZjY+OtW7dCoRCRSFy5cuWKFSsIBILT6eRwOFu3bp0zZ86rr776wQcf5OTkHDp0aNWqVU899dS7777b0tJiMpm++eab+fPnb9++va6uDk1LpVAoa9asWbZsWXl5eTgcFgqFGzdu3LBhw/1Oq1h5lc/n37hxA6X/RyOtjo6OxuPxtrY2EolEJBLr6+tdLtf9SKs6ne7YsWNLlizZvn07n89HM1Y9Hk9xcfHixYv/9Kc/5eTkWCyWYDBYXV398ccfr1mzZunSpUuWLFmyZMnmzZtzc3N7enrS6bTZbL58+fLmzZvffffdI0eOZGdnL1iwYPbs2du2bSstLbXb7SMjI4FAoKqq6tNPP12zZs3ChQsXL168bNmy11577YcfftDpdMlk0ufzFRcXb926ddOmTVu3bn322WdXrlx55MgRDodz4sSJ5cuXb9269e9//3t2dva8efPmzJmzdu3aM2fOdHZ2hkIhhULxwQcf/OUvf2EymXw+/7333nv88cf/8Ic/PP744y+99FJBQYHD4UAl26m6gMO32zU0NzcTCAQymdzU1OT1emfOqwgA8LsCaXU6/E7SajweNxgMHA5HJBKNmxT4Ww47NDTU0tJy/vz5s2fPKpVK9H6pUCj27ds3Z86czz77zGq1OhyOEydOLFq06C9/+UtbW9uPP/4YjUZpNNratWvXrFlDpVL1ev2ZM2fmzZu3Y8cOqVQajUZv3rzZ3t7+0UcfLViwYN++fUql0mw2nz17dtmyZXv27FEoFMPDw2NjY2w2e+PGjStXrsTj8dOcVmOxWE9PD5oMwOfzLRbLo5FW0UtFpVKRyWQSiVRfX38/aqujo6N6vf7LL79ctGjR7NmzX3vttYMHDx46dGjfvn3PPffc/Pnz33777bq6ulAoxOFwNm3atGDBgu3btx87duz48ePvvPPOkiVLli1bdvbsWZPJNDAwkJOTM3v27Llz5x4+fJhIJF67dm3//v1ZWVmbN2+urKwMhUKVlZWbN2+ePXv25s2bjx49euLEiQMHDixevDgrK+vUqVM2m83n8507d27OnDlZWVmHDh0qLCwkkUiVlZUNDQ3Hjx+fNWvWokWLPvjgg2vXruHx+NOnT69cufKpp57KycnR6/VCoXDz5s3r168nk8mdnZ3l5eUbN26cN29ednZ2SUlJR0cHukc/hc8vOlQwGFQqlQQCgUKhKJVKSKsAgAcF0up0+P2k1Z6eHi6Xy2azp2qW29jY2NDQELr/Pnv27JMnT/b19cViMZFItGXLllmzZn3xxRcOh8PpdB4/fjwrK2vPnj0ymSydTpvN5osXL6LZihUVFXq9/uuvv54/f/6OHTvkcnk8Hv/nP/+p1Wo/+eST+fPn7927F6XV7777buHChVu2bBEKhcFg0OfzFRUVrVy58tlnnyUSieFwWCAQoJkAFArlfqfVeDyOaqvYzIrJr0Oa4Wk1FothtdW6urr7UVvNTKuzZs1at27dzp0733jjjZ07d7733ntFRUV6vT6dTtvt9rNnz2ZlZS1cuPDvf/97cXFxSUnJxYsXjxw58vHHH5eVldlstv7+/pycnKVLl+7evbu2tvbWrVuxWIxMJq9du3bt2rU0Gs3hcBQVFWVlZc2ZM+eDDz4oLi6+evXqpUuXjhw58v7771+9etXhcLjd7rNnzy5dunTnzp21tbWpVAp9EjOZTJ9//vmcOXN27dolk8lGR0f//e9/u93unJycuXPn7t+/X6FQCASCHTt2bNiwgcViRSIRjUbz/vvvr1q16ttvvzWbzf/85z+n9uqlb6fVcDiMaquQVgEADxak1enwi9Lq3RZz3HGV8cyRORMA9RW3WCzp3zwTAJ2y0Wj85ptvFi5cuGjRonfffffYsWOvv/76vHnzXn75ZSKRGI1Gw+EwWi+VlZW1c+fOnJyczz//fNOmTU888cSaNWvIZPLg4CB6y58/f/7WrVuPHj36zTffvP/++ytWrPjjH/+4d+/ehoYGt9tNJpNfeumlWbNmbdmy5ejRozk5Odu3b3/iiSeefvppEokUDof5fP4LL7xwv1dZpdPp4eHhaDRqMBiwhVZWq/XRqK0ODw+nUimbzSaRSMhkMofD6ejoCIVCUzhCbN7q0aNHFyxY8MorrxCJRKvVarfbrVary+VCi7pu3rzpdDovX768ePHiJUuWnDlzpqGhQaVSNTQ0XL9+/dy5c3w+3+Px9Pb2Hj9+fOnSpQcOHGhpafmf//mfRCJBIpHWrFmzbt06KpXqcrnKysoWLlw4Z86cEydO1NXVqdVqhUJRWlp69uxZFovl9XpdLteZM2eWLFny5ptvymSykZGRW7dujY6Omkymo0ePPv744+vWrSstLbVYLH6/X6lUvvvuu7NmzTp06FBra6tAINi2bdv69etRJ4q2trYDBw4sXbr0s88+a25uDgaDsVjs3v3Xfqnh4eGhoSG/39/U1ITD4QgEAmrxMXNeRQCA3xVIq9Phl9ZWh4aGxnVSHLrt/g/2V0JpFdVWUS3QYrFMyXsbOkhfX19RUdGOHTtWr179/PPPr1+//qOPPuLxeC6XC13M/v7+kpKSnTt3rlmz5rXXXvv8888vXrx46NChv/71rxwOJxaLRaPR2traTz75BMXN3bt3nz59+ty5cwcPHvz666/VanUqlRocHCwvL9+zZ8/zzz+/YcOGL7744sKFC3//+98PHDjA4XCi0ahSqfzwww8PHjzI5/MjkciUb3mAoC5dZrO5pqaGSCRyudxfWqueyWk1ndFslc/nk0gkgUDQ19c3hf1rUVrt7u4+cuQIul8vFotv3bqFypBYszN0nZubm48cOfLMM88sXbr0tdde27lz56ZNm9asWfPOO+9wudxgMNjf33/8+PGFCxf++c9/bmxs/PHHH2OxGB6PX7Vq1erVq8lkciAQ0Ol0J0+efPbZZxcsWPDyyy/v2rVr8+bNa9eu3bt3L41GCwQCXq/366+/XrBgwRtvvFFbWzs0NIQ+6phMpi+++GLWrFmLFy9+44039u/fv3Xr1lWrVqFh0+l0h8NRWVn56quvojktoVBoYGDg1KlTWVlZTz755Jo1az755BOxWBwIBMbGxqbk6qXTafTi0Wg0bDYbNbFSqVSBQGBGvYoAAL8fkFanw2TSKio4ORwOhULBYDC4XG5HR0ckEkGFFg6HQ6PROByOQqGw2+1T2JlyqqA10Q6HQyqVEolE1KMxHA5PSZ5D75FoaXZnZ6dGozEYDG63OzPfoPdXs9nc1dWl1+tdLlckEnE4HGaz2ev1YjdePR6PXq/v6OgwGo1+vz8SidjtdofDEYlE0FlEo1GLxdLV1dXd3Y0O4nK5TCaTx+NJp9ORSMRsNg8MDPzsbgK/BbpX3tXVVVFRcePGjdraWjQP+JHpt5q+fY46na6iogKHw9XU1FitVvQ0/faDo9sRg4ODbDY7JycnPz+/q6sLfXPiTw4NDVksFiqV+tFHH+3atWv37t379u07d+5ca2trJBIZGxtzuVxMJvPUqVNlZWX9/f03b95EGfcf//jHd999p1Qqo9Ho2NiYw+FgsViHDx/euXPnrl279u/ff+7cuYaGBvQxIxQK8Xi8r776qri42GAwYIuiPB4Pi8X6/vvv8Xg8k8n87rvvdu/evXfv3tOnT8tksng8nkqltFrtxYsXv/76a7lcHolEhoaGmpqavvrqq7feeis7O/vYsWM1NTVTmFbR2Lxeb21tLZFIFAqF3d3dwWBwJn9aBgA82iCtTofJpNWxsTHUmOmtt9564oknnnzyyU8++aSjo0OpVO7fv3/27NlPPPFEVlbWvn37xGLx1DannCrojd9sNldXV5NIJBaLpdfrUbCeksA6mK19pwAAIABJREFUkrEFAFYhm/gD99hmM/MX7/gzP3uQifM07odYLDYwMIAKqywWS6vVhsPh9C+ZVjHz0yoWE4VCYWlpKYlEUigUbrc7PXW7TA0NDSUSiWg0ijLfPUaCPmtFIpFgMBgIBILBIOoJhUaSeRwssWF9KrCdscYdJBQKoa69mQeJxWLjBoO+j/oVpFKpaDQaDAZDoVAsFkO/m06nU6kUujmQTCbRbBD0nVAoFAwGw+FwIpGYqiiJrrzf729vb2cymTQaTa1Wo+1wp+T4AADwK0BanQ6TT6tVVVXZ2dmPPfbYH/7wh9dff/3GjRtXr1599dVX58+fj1YT79ixQyAQxOPxGZhW0+n08PAwmr3K5/OJRCKfz+/q6kI9Kaeqvc7wbff+gd9yhIkHmVgIn/R4f4Hh4eHR0dFEIqHT6dhsdnl5OYVCaWtrCwQCv/RBZ35aRSKRSG9vb01NDQ6Ho1KpaEvbSCQyVaPFPnv87NONJg9gxv0K9kkps5Y/8ciTOcjEwYz7GDbxdyc+FvoO9kC//Y8LKzxHo1Gj0Yg+KeFwuMrKSqPROFU1bwAA+HUgrU6HyafV6urqN998c968eevWrdu6deubb765Z8+ebdu2HThw4O23396wYcObb74pEAhmZm0VGRsbc7vdEomEQCCUlpbS6XS5XG42m7Gd7mfmsB84FBcSicTAwIBQKCwvL+dyuVqt1u/3/4qy2cOSVlHR0e12t7a2cjgcKpVaUVEhk8ksFksikZixL/JHCfbCSCaTLperpaWFwWCUl5dTqVT0RKAKMTwRAIAHCNLqdJh8WhUKhTt37ly+fPmf//zn3bt3L1q0aOnSpe+9994333xz+PDhjRs37tq1i8vlzuS0iqZ+9vb2isViMplcXl5OIBB4PJ5Go3G73ajD/8xMTg9EZoL3er3t7e0sFqusrAxN/I1EIr+upvWwpNX07aFikx+oVCqBQOByuWgjqPTkauHgl8q8qsFg0GAwyOVyPp9PpVLRTlr9/f2hUOhBDxMAANJpSKvTYzJp9ebNm2hjzy1btjz33HMnT548fvw42orpzJkz+fn5H3744bp1615//XU2mz2T02r69ooxt9vd1tbGZrMJBAK6z8vn86VSaV9fH5qFmf7dF2zQ6cdiMbfbbTAYxGIxgUAoLy/PnEHx6y7RQ5RWETTpMxgMOhwOtVqNYlN1dbVer8c+5KQnMc0D3Bsq4Q8NDUUiEY/H43Q6jUZjfX09mUwuLS2tqKhobm52u91wtQEAMwqk1ekwmbSKJix2dHTk5+efP39eLBbX1tbm5eVduXKlsbGxubmZSqVevHixpKQELXqY4W8k6ARjsVh/f39dXV1FRQXKYeXl5QwGo6Ghobe31+l0Ynd7Z/K5TDmsrJVMJm02W2NjI5fLJZPJeDyeTqc3NDQ4HI7f2M7poUur6YzLgppLNDY2MplM1JBVJpNptVqn04k1Fh3+qQc99plo+E7S6XQ8Hrfb7Q0NDRwOh8lkMhgMJpNZVVXV0tIyMDAQjUZ/h3+SAIAZDtLqdJh8v9VUKhWPx9FC42QyGY/H0QriVCp1xwXFMxwqmPn9fqPR2NbWVlNTw2QySSQSHo8nkUhoeoDf70//9J31QY/6PsLSWDQa9Xg8Wq1WKBTi8fjS0lI8Hl9VVWUwGMLh8G8vnD+MaRXBxomahbW3t0skEiaTSaFQWCyWRCJpb2+32+1oOTy2eP/38OKZJOxSDA0NxePxUCiEGhQEAgG3293d3V1XV8dms2k0mlgsbm9v1+l0/f39gUAA6qkAgBkL0up0mHxaHb69+DezTxN6/5jk6uaZJvONMxAIWCyW1tZWtOC9rKyMTCbX1dXp9Xqn04liR/pRSa7jalro9ms4HB4cHOzu7pbJZHw+n0KhEIlEVNlSqVRYU9XffuIPb1rFDN9e+hMKhaxWq0ajkUgkQqFQdJtQKKyurm5tbe3v7/d6vaiT1B0Lig/Xif9S4850aGgomUyij4itra1isbiysrK6ulokEnG5XDqdXlFRUVVV1dnZiaYFjzvIAzwRAAC4G0ir0+GX7mX16Ml8L4zFYiaTqa2trba2lkaj4fF4MpnM5XIbGhq6urpsNhsqLU+84fugT+LnZabtoaEhVBFPJBKoN6fFYpHL5SwWC1WX8Xg8lUqVSqUDAwN+vx/d+p+q03wE0mr6py+bZDKJWpm6XK6urq76+noul0skEolEIloY1Nra2tvb63a7Ue/SxG2P0syBO6ZwFE/Ry8zn8xkMhpaWFpFIRKPRiEQiHo8nEoloNkVTU5NGo7FYLIFAAGuE/FBfEADA7wSk1ekAaRWDvTWmUqlAINDV1VVVVUWj0VCAIxKJPB5PKpUqFAq1Wm2xWEKhUObGXXcpnD2Ad9x7DwCtcFcqlTKZTC6XKxSKuro6Ho9Hp9NpNBqLxRKLxR0dHWazGd2BnfKZgo9GWsWMu8hoKoXb7e7t7W1qahIIBFQqFYut6IIrFAq5XC6Xy1tbW202Wzgcxrru3zG/PsDX0h1P825DisVi4XA4FAqFw+FwOOx0Ojs7OxUKhUwmk8lklZWVFAoFh8MRCAQKhcLj8ZRKZU9PD5ryO+5D4AM5RwAA+BUgrU4HSKvjYG/AqVQqFAqZzWa1Wl1fXy8Wi3k8HolEKi8vJ5FIDAZDJBKpVKqBgQGr1Wqz2TweD9rjZ+hO0vehFnuP6JD5uPF43OVyWa1Wq9VqNBqVSiWLxUKryqhUqkAgqK6urq+v7+rqstvtHo8nGAxmFremZKgTh/3IpNVxMq8bmmEyMDDQ1NRUU1NTU1NTXV3N4XDQqwiHw5FIJDabLRQKeTwen89vaGjo6emx2WxoW907vpAmvpamQfour2q0P5bb7bbb7SaTCdVN+Xy+UCisrKzkcrlUKhWV6tGnIHQRmpqaenp6PB5PIpEYd9EemZcBAOD3A9LqdIC0ejfYe2cqlUK3yx0OR0dHh0Kh4PF4FAoFtYuvqKhAXwsEgubmZp1Op9Ppurq6sC+0Wm1PT0/mXeDJ1M8mnyHQ3pjxeBzdXA4EAiaTSavVdnZ2okdvampis9lUKpXBYLBYLDqdjkarVCq7u7tdLhdaIXefIvXdLuyjmlYxmZcRvX7QuiKbzdbZ2alSqRobG1HllUQiUSgU9CqiUChkMpnJZEqlUrVajZ5ERKvVarVanU7ncDhisVhiukSjUZfLZTAYOjo6tFpt5nja29vlcjmHwyGTyRQKhUQiEYlEMplMIpFIJBK6xd/W1qbRaMxmczgcRhcB26P1kXzeAQC/N5BWpwOk1XtDb6jYNUH3eR0OR19fn9Fo7O3tbW5uFggEdDodtW5FlSQCgUAkEtF7NpFIpNFoIpEI3QWWyWRqtdput3u9Xr/f7/sNrFYrSs9ofkJDQ0NjY2NtbS2DwcDhcKh6h1ocMJnM6urqtrY2g8HQ29trNBrdbje29GeauwL9TtIqBotl2KsIfTCIxWJ2u72/v7+vr6+/v99oNKrV6urqahaLxeFweDwel8utqKhA8zsJBAIej8fhcGjTYLlc3jBdZDKZUChE9WD8bQQCgUaj8W7jcDgcDgfN0DUajX19fb29vWiSQyqVumM9+ME+KQAAMFUgrU4HSKu/SGZRE/0bjUa9Xq/ZbG5paamrq6uvr5dKpVKpFJXNUGxFgQOlDRwOR6FQOByOQCAQ/gYCgYDD4VAoFHRYPB6P4ilKxmgYaDwqlcpisaCGShPvJj+oa/j7Savj3COxJRIJv98/ODjocrlcLpfT6UTbOEkkEqlUimZ/1tfX83g81CEY+3R0n+BwuLKyMnQfv6amRiaTSaXS+vp6iUSCusw6HA6Xy+V2u91ut8vl8nq90WgUncu0leoBAODBgrQ6HSCt/joTC0XxeDwSiUQikVgsFo1GnU5nd3e3RqPp6Ojo7Ozs6OhAX6Cv1Wq1UqkUCoXozi+6CzwZ6K4xmuOoVqs1Gk3mMdVqdW9vr8fjiUajsVgMjQfbS32GRIe7pdXp9ABPP9PdxoZ9gWr5kUgkGo1iz6ndbu/s7ETPfsf9pNFoVCpVZ2en2WwOBoPohY29yO/dlmtGXWcAALh/IK1OB0irU+KO79NoGQoybm0K2mrB4/GYzWaz2WyZHLPZbDKZLBYLWtGFDjXusHdbhfOgr9D/h/r1xmIxpVLJ5/MdDscD6dT7UASsu41w3FN//9zjFTXTrhUAADwQkFanA6TV++feZaff8n5/P475203mfLGwFYlElEqlQCCw2+3JZNLj8QwMDBiNxoH7DM0QxaZUjnOPZPbALy9mktd5aj3okwYAgBkK0up0gLT6YD0a0WH49sp37E5x9E5isZjP5zMajR0dHajbEYfDaWxsbG1tFYlEZDIZLU3DFpXfJwQCgcFgyGSy9vZ2dL9bo9Go1WqVSqXT6ZxOJzadA4OdFLr9DQAAACCQVqcDpFXwi2SG5pGREbQwCC0JQru2SiQSbKkZWpRTX19fd1tVVRWTySQSiahFPJqJSyAQqFQq6jxaef+hnqB0Op14G2rdgMfjKRSKQCCora2tvw07i7q6OqlU2tnZabfbXS6Xz+dD+/HO8A8SAAAA7itIq9MB0ir4WZlpbNxkXKfT2dDQwOFwmExmRUUFauOFrVXPXLROuA2tKsMWlpHJZBwOx+PxdDod2pvAf58Fg0GLxVJfX08mkzPHg1a8oSSNOkaNWyCPx+NpNBqTyWSz2VKp1GKxoB2Y7jaR4EE/bwAAAO47SKvTAdIqyHTHiQdoTVg0Gg0EAj09Pc3Nzc3NzUqlsrm5WSKRVFRUlJWVlZaWojCH2oVyOBwWi8VgMLhcrlwu1+l0BoNBr9fr9XqDwdDT09PT02MwGNA3u7q6+vv7g8FgOp3Gmr/eP6Ojo4lEwmazGQyG7u5ubDzYkND30SIwJpPJYrHYbDaHw2Gz2TQaDYfDlZaWUqlUsViMLgK6GkqlsqOjY3BwEM15mPnL3QAAAPx2kFanA6RVkP5pqEomk1jXT9RH02AwyGQykUgkFAorKipQoZROp6NdW9GOmlVVVbW1te3t7Var1e12Dw4ODg4OOp3OwcHBUCg0dLs97T1M8yn/7GBisZjb7XY4HOgssNkOUqm0urq6qqpKLBZXVlYyGAwSiYQqr1QqlcfjVVZWSiQSrVZrs9mwS+H1etHGvGkovgIAwCME0up0gLT6+zSx4JdMJn0+n8lkUqvVVVVVDAajoqKCwWAwGAwKhYJujtPp9JqamsbGxubmZoPB4Ha7sW6g6F+08/u4188kS54/O8gp8atHNfzTBqjofH0+X29vb0tLS2Njo1KplMlkbDYbzSIgk8l0Op3BYNDp9IqKCoFA0NTU1NfXhy7aHfsP3J+nGgAAwH0EaXU6QFr9XcnMRqlUKhKJBINBj8djNBqbm5tFIhG6042CKZvNZrPZTCaTyWSKxWK1Wm00GgOBANaG82cT3mSG8asP8tuvwK946Ik/jK5GMpkcGhqKRqNWq7Wzs1Mmk3E4HAaDgWYRoPpraWkpkUgUCARyuVypVHZ2djqdTr/fHw6HsZQPf3oAAPBwgbQ6HSCt/k5kpqtwOIx29ZRKpSKRSCAQVFRUlJeXl5aW0mi0yspKhULR09ODbuXb7Xa73e73+1OpFDoONrV0ko878lPDP9ffPp1Ox2Ixm81mNBqnqgNrf39/X19ff3+/y+VCk0rv3Qx/ZIK7ne/EpJtKpUKhELp0aBaBxWJpa2urra0ViUQsFguPx9+4cYNEInG5XDRtQKVSof2iksnk/c7rAAAAphCk1ekAafXRhuUe1JDfbrdrtVqpVMrlcmk0GpFIxOFwVCq1urq6qalJpVL19PT4fD50q3ricSaZ2LCEisJxMplMJBLJZBIVICORyMDAgEqlamlpaZtApVKpVCqpVEomk69evXrt2rUbU+TatWvXr19nMBhSqRQ90MRHb2lpUavVDocDGzA2+HRG8r5HRfZuFyoWi4XDYb/fb7FYNBpNS0uLXC5nsVho2gCRSKTT6WKx2GAwhEKhVCoFmRUAAB4KkFanA6TVRxIWdIaHh1OplNvt7ujokEgkXC6XRCKVlZWRSKSqqqrOzs6+vj6z2ez1euPxOOrH9LM56Y5ZDUkmk6gFVTAYDIfDXq9Xo9Gg1UgikQgtyeLz+TgcrqCg4MqVK/n5+QU/lZ+fn5+fX1RUdOPGjbL74Nq1a4WFhRMfFz10Xl5eUVERjUZDo0WrqQQCgUQiMRgMXq83HA4HAgG/3x+JRLBi8z0uy8T/lU6n0cyBSCSC+hKgFmBkMhmPx1dUVIjF4ubmZpvNlkgksCcR/iQBAGBmgrQ6HSCtPmJQ/S+VSgUCAafTabPZ9Hp9TU0NCqlEIpHD4YjFYo1G4/F4UDZNT2Ktz7gfwG7ZR6NRp9NpMplMJpPRaFQqlahpAGpiSiQSr127hlJgXl7elStXcnNzCwsLiUQii8XicrmcCdBET6lUajKZPB4Ptqb+N0L9DQYHB3U6XW1tLYvFwjptYbhcLo/HY7PZZWVleXl5ubm52LDz8/PRvXu04IxIJHK53La2NpPJZDab+/v7BwYGBgcH4/E4ujj3uKQTvx+Px91ut8FgEIvF6GnC4/F8Pr+jo8Nms9ntdp/Ph5Ir/GECAMBMA2l1OkBafcSMjIzEYjGj0SiRSBgMBo1GQ6mRyWTW1dV1dHTY7fbMuuAky6john4sFguFQmazub29Hd1Ml0gkJBKpqKiosLCwOAP6zrVr17hcrkKhaGhoUCgUcrlcKpU2NzdbLJZIJJJIJOJ3kbnqaGqhE7nbg6KSZ29vb2Njo0wmk8vlDQ0NTU1NEomERqOVlJQUFhYWFRUV/1RhYeHVq1fpdLpcLm9tbe3s7LRYLKFQCJWr73GdMweGSuB6vb6hoYHH46EdtlA/AZFIpNVqA4FAekK/BQAAAA8WpNXpAGn1UZJMJl0uV0tLC4vFwuFw6N43iUQSi8U9PT3hcDhzIf89jpOZ7RKJhM/nMxgMCoVCJBKhuQQFBQW5ubmXL18uLCwsKyvDejZVV1d3dHQYDAadTqfT6dAs2Mztr9Bkg/SdljGNW9J0n16EwxNWfU2UTqczd6hKp9OxWMzhcKCNDPR6fXd3t0qlqqysRNtckUikGzdu5OXlXb58+dKlSwUFBSQSic/nV1dXt7a2Wq3WzOLo3U5t+HaROx6PW61WuVxOo9HKy8vLysrKy8upVKpMJjObzbFYDP48AQBg5oC0Oh3GpVWbzTY6Ogpvhw+X4eHh0dHRoaEht9stk8kIBAKJRBIKhfX19TKZTK1Wu1yuVCo1mRSYWYD0eDw6nU4mkzGZzOvXr+fn56N74teuXUMzO2tqalpbW202m8fjcblcLpcLrRBKZ0wVGM7oIXDvuDZzjBtqZh8DbJsDNNfC4XA4HA40waCurk4oFAoEAjabXV5efuXKlYsXLxYWFuJwOBaLpVQq+/v7vV7vz1ZbUVwOBoOozlpfX19VVUWlUnE4nEAgMJvNaaiwAgDAjAFpdTpgafUf//hHeXn54ODg2NjYNOx+CaYQyjdut7ulpYVGo12/fp3NZuv1+mAwGIvF7tixfyLsaIFAQKvV1tfXMxgMdO8b3f4mEAhisVgmkzU2Nmq1WrPZbLfbXS4XehT0Wpo4tml4DU+bezwFqVQKrfqPRCKBQMBkMjU3N/N4vLKyssLbUEcCmUzW29vr9/uxZlV3eyC04W0kEvF6vWq1msFgEAiEmpoai8WCLcACAADwYEFanQ4orVZVVX333XcFBQWofY/dbreCh4fNZtPpdGKxmEqlEggEoVCo0+lCodAkb6mjH4jH44FAoKenp7Ky8urVq5cuXbp06dL169fFYrFOp7Narb29vSKR6Msvv9yzZ8/OnTtff/317du3b9my5Y033sjJyamrqwsGg+mMO9qjP5U5jOGMVlAjIyPoByZOQcH+F/Z/M1ufZv7uuB/LPAIG+4HJ/O4dRzjxtgP6X2NjY2NjY+gI2KFSqZTP57NarUajsbOzUygUlpeXFxUV5efnl5WVoUZaJpMpHo/fbe4N9lFkZGTE6/U2NTVRKJTy8nI+n28wGBKJBDoXAAAADxCk1ekwOjoaiUQkEsn3339/6tSp77///vLly2j6HXhY5ObmFhcXEwgEFovV2NjodDqxxf6TkUwm7Xa7TCYjk8lFRUV5eXnFxcU0Gq22trarqysYDA4PD//rX/9yuVx5eXkrV67805/+tHr16jfeeOPPf/7zzp07V61a9dRTT73wwgslJSVut3tkZGRsbCydTsfjcWyTUlTfxWIZtvkTevRYLBaLxbBb5OnbYRHNmo1Go7FYDJtggDXwxxZ+RaNR9DPjVjVhu0yhfzMfZWhoCBse9ruZHakyp9iiuunEKjX6IpFIjDty5go29JNom6vBwcH29nYajZaXl/fDDz/k5uaSSKTW1lafz5e+Z/EbHcrv92s0GtTrqqGhIRQKjY6O/qI/dgAAAFMO0up0GB4eTiQSAwMDDQ0NYrG4GjxUxGJxVVUVmUwuKSkhEon19fVOpxOrIP7sUz88PByPx7u7uxkMRmFh4ZUrV4qKiigUSnNzs9frxX5sZGTkn//8p81mO3fu3LJly9avX08kEgcHB1OpVDAYFAgE69ate+yxx9566y2NRoMiZmNj45UrV7788suTJ0/m5OQUFha2t7dHo9GbN2+GQqGWlpby8nImk6lQKHA43Ndff52Tk3P9+nWtVhuNRsfGxoaHh91ut0gk+v77748fP/7tt98KBIKGhgY2m83n800mUzqdNpvNbDb7+++/z8nJ+fLLL0+fPn3mzJnCwkK5XB4IBEZHR51OZ3V19fXr12k0WllZWU5OznfffVdbW+t0Ojs7O69fv3769OmTJ0+eOnXqq6+++vbbb0kkkl6vRzVLnU5HpVLJZLJMJuPxeN9++21OTs7ly5cVCkU4HEb1zmAw2NTUdOXKlRMnTpw+fZpAIDQ3NwsEAgaDodFootHouBk1o6OjyWTSarXW1dURCITi4uL8/Pzi4mKRSGQ2m9HE4ns8X6Ojo9FotKWlhUql8vl8vV4fiUSgvAoAAA8WpNXpg1WhwMMF1Rc7OzvRxlT19fWDg4OTXCeHfVDh8/m5ubm5ublcLler1drt9kQikXlnfHh4+NatWzab7fz58ytWrFi9evXZs2fREqv6+voLFy48/fTT//Ef//HZZ5/19fVZrdbS0tLs7Oznn39+06ZN2dnZL7744ooVK3bv3k2j0SKRiMvlKigoWLVq1bJly/bs2bN79+6NGzcuXLhw4cKFf/vb3xobG0dHR81m8/nz559//vm5c+c+//zzmzdvfvfdd7Ozs5cvX75lyxaRSBSJRGQy2fHjx994440dO3Zs3rx5xYoVjz/++J/+9Kfs7Gw+nx+NRjs7Oz/++ON58+YtXrx4/fr1L7300vbt2wsKChQKBYlE+tvf/rZjx47s7OwNGzbMmzfvP//zPxcuXHjs2DGdTjc8PMzn8zdt2rRo0aJt27a9/fbbGzdufOaZZ2bPnp2dnc3hcEKhUCAQIBKJW7duzcrKWrFixaZNm/bu3bt///7Vq1e/+OKL+fn5Lpfr5s2bE+c/pNPpcDjscDja2tqIROKlS5cKCgqqq6sdDse9K+Kjo6PxeFylUqGWZHV1dW63G8qrAADwYEFanT6ZM+TAQ2RsbCyVSmFpVSKROJ3OkUn0IBsZ+X8Ls2pqatDeTnQ6vbu7Gy3fGflpxQ6lVYfDceXKleeeew4Fu+eee27t2rUrVqxYuHDhmjVrTpw4oVarfT4fi8XasGHDrFmzduzYcerUqfPnz3/22Wfr16+fO3fu+++/r9FoHA5Hfn7+8uXLFy5ceOLECblc3t3dXVhYuGbNmmXLlhUXF9vtdjqd/vzzzy9evPjrr79WqVQ6nU4oFB44cOCPf/zjM888U1FRkUgknE6nTCYrKSn5xz/+cfLkyV27ds2bN++xxx5btGjRxYsX7Xa7RqP561//Onv27FdffbW0tFStVnd3d5vNZqfTqdPpuFzulStXvvnmm08++eTll1/+r//6r8cee2zTpk01NTXJZFIgELz00kuzZ88+ePCgUCjs6OhgMBjbtm3Lysr64osvent7FQrFrl275s+ff/jw4ZqamoGBAalUevLkSRS7z50753A4xqXVzL+1sbGxcDjc2tpKJBJzc3NLS0sVCoXf779H+hwdHY3FYq2trWQymUgkSqVSr9cLaRUAAB4sSKsA/IyRkZFEIqFWq1GCkUgkg4ODk0yrQ0NDDoeDzWb/8MMP165da2lpQVMh7xiwbt26ZbfbL168iOLpgQMHfvjhBzR54OrVq+hx//Wvf3k8nsLCwuXLl8+fP/+zzz6rqKioqanhcrnXrl07f/48nU5HmzPl5uauWLFiy5YtlZWViUTi3//+t0Qiyc7OfuaZZ/Ly8vR6fWFh4ZIlSzZu3CgUCm/evPnjjz+GQqG8vLxFixatXr2ayWR6vV6RSPTpp59mZ2d/8cUXDAajoqLi+PHjTz/99LJlyy5evOhwOFBaXbp06dGjRw0Gw82bN2/dujU6OmowGK5cubJv3759+/ZdunRJIBCUlZW9/fbbTz755KZNm8RicTKZ5HK5L7/88po1a65duxYOh2/evGkwGP72t78tXLjw6NGjWq2Ww+GsX7/+2WefLSsrCwQC//u//xuNRnk83iuvvLJkyZLvv//+bmkVu/6jo6PBYLCmpubKlSuovHrvWimqrba1tZHJZBKJJJPJIK0CAMADB2kVgJ+BpVUSiUQgEOrq6lwu12TmraK06nQ6eTzehQsXSkpK0J3lO/YQQGnVarV+9913qJKKw+E8Hs/o6Cja/wkd8NatW8FgkMvlbtu2bfbs2fv27SMSiU1NTTwe78yZM4cOHSoqKrLb7Xa7/cKFC4sXL964caNIJEokEjdv3uTxeK+++urixYuQeov1AAAQOklEQVRzc3MdDodIJNq6deuSJUs+/vhjoVAolUrxePzevXv/+7//+6WXXhIIBJ2dnZ9++uns2bNXr179ww8/SKXSurq6M2fOLF26dN68eadPn+7v71er1QcPHpw3b97hw4e7urrGxsZu3bqVSCTIZDKqEO/evZtCoTQ2NrJYrAMHDjz++OPr1q1jMpnhcJjJZK5du/bZZ58tKSlBE1U1Gs0777wze/bsjz/+uKenp729/f3331+2bNk777xDJpNbWlrYbPZHH320cOHCp59++sKFC06n8x5pFfXHtdvtAoEgNze3qKiopqZmMmm1vb0d7f5aV1eHnoJf+JIBAAAwlSCtAvAzUFdOs9lcVVVFJBI5HI5Wq41EIsMZPe3v9ovpdNrv97e0tODx+Nzc3JKSkoaGhkAggOYYjJtwiWYC5OXlrVu3btu2bSwWKxKJ/Pjjj5nTW1FEHhwcZLFY77777vLlyxcvXvz0008vXbp07dq1n332mUQiSSQSLperuLj4xRdf3LNnT11dHUqr1dXVe/bsWbt2bXFxMeowSiQSd+3atXz58ueee27jxo0HDx7Mzs6eO3fuiy++yOVyBwcHiUTi9u3bFyxYsGDBgjVr1vzlL385e/bshx9+uGHDhsOHD7e2tnZ1dR07dmzt2rU5OTkGgwGbOKFSqU6ePPncc8/Nmzdv6dKlr7322tGjR7/99ts9e/Zs2rSpqKjIarVWVVVlZ2dv3LgRh8NFIpHR0dHu7u7Dhw8/++yzJ0+etFgsqVRKLBb/9a9/XbVq1TPPPPPKK6+89dZb+/fvf/rpp5cvX/7DDz/Y7fZ7zwRwuVyVlZVFRUW5ubk0Gk2r1aJYfMefR+vhzGazRCLB4XAwEwAAAGYISKsA/DwUWPv6+rhcLg6Ho1KpjY2Ndrs9mUyO3LPfKvq+z+eTy+VFRUUXL15Eq9qdTmcoFBr36yMjI9FoVKvVstlsoVA4MDCAfuCOhx0aGurt7WUwGPn5+RcuXMjPz+fz+Q6HI317YTuaNlpTU+NwOIaGhkZHR202W01NDYfD6erqikQiarX67Nmz77333kcfffTVV19duHDhypUr+/fvz8rKevXVV6uqqlBvgdbWVgKBcOHChatXr8rlco/HYzaba2tra2trLRaLz+drbm5ms9ktLS2ZvWBHRkYGBwerqqpKSkouX75MoVB0Ol0gEOjs7BQIBK2trX6/32q1VldXCwSC3t7eoaGhkZGRQCCgUChYLFZbW1swGDQajUVFRYcOHfrwww9PnDiBRnjkyJFly5atWrXq6tWrHo8nM61ioTOZTAaDQZPJVF9ff+3atQsXLpSVlbW1taEeAuOuJDahPBwOd3Z2cjic8vJyCoWC9WqdfJ8yAAAA9wOkVQAmZXh4OBKJ9PX11dTUoCkBaGGQxWIJBAIobN3td1OplMvlampqIhAIubm5hYWFRCKRz+drtdpQKDQ0NIQFJqwRKeoneo/BoOosamWFoDFgw8hsm4pB+5oODw9Ho1GJRHLw4MGVK1euX79+7969e/bseeGFF+bOnbt+/fqCggKLxXLz5k1UVkylUpmzEdDjZvZknfhA2I8lk8lEIoFW4qMJu5lnN/F30XdGRkaSySQq0K5bt+6FF17Izs7et2/fxo0bFyxY8Mwzz5w6daqzszOVSqFWXCMZG7d6vd7W1lYOh1NaWpqXl4cWt2k0mswwjV1G9LQ6HA6LxYKSNA6HY7PZnZ2d6GmFqAoAAA8cpFUAJgtFKLPZLBaLCQQCkUik0WhMJrOurq6/vz8Wi91jYsDw8HAsFuvr6xMIBCUlJWjHgRs3bggEgra2NovFEolEUIwbvr1DFVb2u9t4hn+6BdTEquG4+QbjvhMKhbq6uvB4/OnTp48fP/7FF18cO3bs/PnzYrE4c3It9igjGc22MgPiPWZEoIcb97vjvp44IwL7TiQS6e/v5/F4Z8+ePXbsGBrhN998w2azLRZL+va8CNQYLhwO9/X1NTY2crncoqIidIVLS0vr6upsNtvExlUoNzscDqVSyePxGAwGjUZjsVhyudxqtSbvvmUrAACAaQZpFYDJQkEqGo0aDAaBQEAgEHA4HA6Hw+PxbDZbrVYHg0EsmU3MRiha+Xy+/v7+lpYWFot148aN/Pz8goICAoHA5XJFIlFDQ4PZbEaTBNIZm06NM1Wng26aRyKRUCgUCoXC4XA8HsdqvVPyKL9xhOiixePxSCQSDoej0Sga4cjtbVcNBoNMJqusrETF1Pz8/KKiorKyssrKSpVKZTKZIpFIekJJFW0igPa5JZFI6HksLS3l8XgDAwOpVArmqgIAwMwBaRWAXwDFuEAgoFKpWCwWiUQikUh4PB6Hw3G5XI1G43a7o9Ho3QIfFjdTqVQgEDCbzUqlksVilZeXFxQUXL58OT8//8aNGxUVFQqFwmg0mkym/v5+p9OJIhqSnpBff8vpZFZn71ijnWZ3PDWsRptMJt1ut8Vi0ev19fX1aIOxvLw8tOSfSCSikGq329GzgB0w88iJRMLn8xmNxtraWjSpg0QioUq5XC53Op0wAQAAAGYUSKsA/GLDw8OhUAj1b2pra5PL5Uwmk0AgEAgENpstk8k6OjocDkc8Hk//NH5hv47959DQUDgcNplMLS0taNJkUVFRYWFhUVFRcXFxUVER2qa1vr6+paWlpaVFpVIZjUa/3x+NRiORSCwWw5Lxr3C/r9KvGE8ymUSnFolE/H5/b29va2trc3OzSqVSqVRotX5hYSG6REVFRSUlJVQqVSKRqFSqwcHBZDKJbvpjcwwyL3UsFnO73RqNhsfjoZIqnU6vqalpaWlpb283GAwejwfNAbivVwYAAMAvAmkVgF8JrQdKp9PhcFiv19fW1jIYDBKJVF5ejsfjuVxue3u70+kMBoNo86r0T3NqOmMCKPpPtIy9u7u7o6Ojrq6OQqHgcLgbN24UFBSgXVsvX7585cqV8vJyNG1AIBDU1dX19PQMDg66XK7BwcHBwUGn0+lwODweTyKR+NlT+NUxd5LRE12liQ+KMrrL5XI6nYO3uVwuu92uVqvFYrFQKKysrGSz2WVlZejE0b+FhYXo8lZUVEilUq1Wq9frHQ4HWmQ2nLFXXOYAwuGw2+3u6+traGgQCoUUCgUdQSgUtre3u91utL/uxKECAACYCSCtAvArYbEMzaEMBoM2m62zs7Ouro7D4RCJRCKRyGaza2trOzs7jUaj2Wz2+/0oRE6MrZmr2tPpdCQScblcDofDYDAoFAqhUCgUClFCJZPJ+fn5Fy9evHTpUn5+fllZGYlEolAoZDIZ7cCEx+MZDEZjY2N3d7fhTvR6vcFgsFqtqPqbmmpDQ0OhUAjdr9fpdOMevaenp6urq7a2lkKhEIlEEolEvo1IJF67di0vL+/y5cuXL1++dOlScXExlUoVCARCoVAgEDQ0NKCpEV6vF9WV0xmrtbBiKvZ09Pf3owvI4/FoNBoOhysrK0N3/E0mEzrIxKcDAADAjAJpFYApgGWdVCoVDodtNlt3d7dUKmUwGGQymUKhkEgkOp0uFoubm5uNRmMoFEI3rCcadwsb9ahCd8aj0Wg4HLbb7e3t7Uqlsq2tTSaT0Wi04uLigoKC4tvQLfLi4uKSkhL07zjom2Qyua6urqmpqbGxsWHqoKOJRCIikYgGM3EAaAxokNiYCwoKSkpKeDxeU1MTuvvf1NTU0dFht9tDoVA0Go1Go9hS/ZEM2MUfGhqKRCJWq1Wj0dTX13M4HBqNhnalwuPx6Pq3trYODAygblaT2T4XAADAAwdpFYApM65EF41GnU6nwWCor6/n8XgcDodOp6PVPFVVVU1NTQMDAz6fz+fzeb1er9eLIuy4Q40LslgsQz8Zj8ddLld/f7/RaOzv7+/v7zeZTCaTSafTicViMpmMx+NRs62JysvLi4qK8vLyUFPSKYGOdvXqVbQX1ERodi+NRlMoFL29vSaTaWBgAI2/r69vYGDA7/dj9+WxVqwT7++n0+lYLObz+Twej9/v9/v9NptNpVKJxWI2m40t8ycQCEwms7q6Wq1W22y2QCCAZmVAJRUAAB4ikFYBmHqZeQgt7kE7nfb09DQ1NQmFQhqNRiaTKyoqOBwOh8NhsVhMJrO2tlar1RqNRqvV6vP5sCZWd6u/jqssZj46elC/3++7ExTvBgYGpFIpmmNQOUXQLfumpiaTyeTz+QKBwB0HMC413u3UMhNqKpXy+/0WiwWFcr1er1AoOBwOg8FA15DJZKKZvmQymcfj1dfXy+Xy9vZ2u90eDofHXcwH8aIAAADwK0FaBeD+yiyLopIhWure1tYmEokqMtBoNNRKiU6nV1dXt7W19ff3e71e1GoUiUQima1Y0z+dPouF14mZb1y6RUu70EZTUw7Vfe8xhonjwaBpD5nn6/P5BgYG1Gp1bW0ti8XCZrtSqVR6Bh6P19jYqNFodDqdzWZDHazQSCCkAgDAQw3SKgDTZ/in26t6PB6z2Ww2my0Wi8Vi0el0MpmMz+dTKJTS0tLy8nI6nS4UCmtqampra2tra8VisVQq1Wg0VqsVNQFwOp1Op9PlcoXDYWwf1MzOrOnby7YmLkgamdBpdQphdeU7jgf7z3g87vF4HA4HOguHw6HVamUymVgsrqmpkUgkNTU1lZWVTCYTj8eXlpai0imbzZZIJBqNxmQyWa1WdA2dTidKqJlnCgkVAAAeAZBWAXgA7ljtS6VS0WjU7XZ3d3ejxU9oxZJYLKbT6Xg8HjVvolAoLBaLy+VyOBw2m42+lsvlXV1der2+u7sbLfnvuQ2txO/u7u7v7/f5fKj2mbyf0JJ81BMgsy8BNh69Xo/aBTQ3NwsEAhaLxWazuVwum82mUqnoTHE4HJVKFYlECoWisbFRqVSiC6LRaGw2WzgcntiiK7NGO41PJgAAgPsL0ioAD9LEiZvpdDqVSmF31ZPJJNr1Sq/Xd3V1KRQKNptNp9MrforJZHI4HC6Xy+VyWSwWnU7Helphna0qKirEYnFDQ4NSqWy6n5RKpUQiwfb6Iv8UlUpFo0Vpe+KJ1NfXo0aqAwMDXq/3jtMM7njdAAAAPJIgrQIw49wxiqF73KgPq3MCh8Nht9sdDofD4ejt7W1qaqqqqqqsrBSJRFU/VT0tqqqqJj406hcrkUi6urqsVisa7bgTcblcoVDobnvMQjYFAIDfIUirADwE7hba7pjeUIvW6F2EpwXqDntH8XgcS6I/e2oP5nIDAACYSSCtAvCowaLexBX3E79z/9zxsTK/+aCvEwAAgIcDpFUAAAAAADBzQVoFAAAAAAAzF6RVAAAAAAAwc0FaBQAAAAAAMxekVQAAAAAAMHNBWgUAAAAAADMXpFUAAAAAADBzQVoFAAAAAAAzF6RVAAAAAAAwc0FaBQAAAAAAMxekVQAAAAAAMHNBWgUAAAAAADMXpFUAAAAAADBzQVoFAAAAAAAzF6RVAAAAAAAwc0FaBQAAAAAAMxekVQAAAAAAMHNBWgUAAAAAADMXpFUAAAAAADBzQVoFAAAAAAAzF6RVAAAAAAAwc/0fT1+WrlZeegEAAAAASUVORK5CYII="/>
          <p:cNvSpPr>
            <a:spLocks noChangeAspect="1" noChangeArrowheads="1"/>
          </p:cNvSpPr>
          <p:nvPr/>
        </p:nvSpPr>
        <p:spPr bwMode="auto">
          <a:xfrm>
            <a:off x="31750" y="685800"/>
            <a:ext cx="3810000" cy="2276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1328145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id-ID" dirty="0"/>
              <a:t>JAWABAN</a:t>
            </a:r>
          </a:p>
        </p:txBody>
      </p:sp>
      <p:sp>
        <p:nvSpPr>
          <p:cNvPr id="3" name="Date Placeholder 2"/>
          <p:cNvSpPr>
            <a:spLocks noGrp="1"/>
          </p:cNvSpPr>
          <p:nvPr>
            <p:ph type="dt" sz="half" idx="10"/>
          </p:nvPr>
        </p:nvSpPr>
        <p:spPr/>
        <p:txBody>
          <a:bodyPr/>
          <a:lstStyle/>
          <a:p>
            <a:fld id="{0D6B6738-FD4E-49B9-AD9A-CDCF0CA1122B}" type="datetime1">
              <a:rPr lang="en-US" smtClean="0"/>
              <a:pPr/>
              <a:t>2/20/20</a:t>
            </a:fld>
            <a:endParaRPr lang="en-US" dirty="0"/>
          </a:p>
        </p:txBody>
      </p:sp>
      <p:sp>
        <p:nvSpPr>
          <p:cNvPr id="4" name="Footer Placeholder 3"/>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34</a:t>
            </a:fld>
            <a:endParaRPr lang="en-US" dirty="0"/>
          </a:p>
        </p:txBody>
      </p:sp>
      <p:sp>
        <p:nvSpPr>
          <p:cNvPr id="6" name="Rectangle 5"/>
          <p:cNvSpPr/>
          <p:nvPr/>
        </p:nvSpPr>
        <p:spPr>
          <a:xfrm>
            <a:off x="407179" y="1124744"/>
            <a:ext cx="8329642" cy="2154436"/>
          </a:xfrm>
          <a:prstGeom prst="rect">
            <a:avLst/>
          </a:prstGeom>
        </p:spPr>
        <p:txBody>
          <a:bodyPr wrap="square">
            <a:spAutoFit/>
          </a:bodyPr>
          <a:lstStyle/>
          <a:p>
            <a:r>
              <a:rPr lang="id-ID" dirty="0"/>
              <a:t> </a:t>
            </a:r>
          </a:p>
          <a:p>
            <a:r>
              <a:rPr lang="id-ID" sz="2400" dirty="0"/>
              <a:t>Entitas : Mahasiswa</a:t>
            </a:r>
            <a:r>
              <a:rPr lang="id-ID" sz="2400"/>
              <a:t>, </a:t>
            </a:r>
            <a:r>
              <a:rPr lang="en-ID" sz="2400"/>
              <a:t>Anggota</a:t>
            </a:r>
            <a:r>
              <a:rPr lang="id-ID" sz="2400"/>
              <a:t>, </a:t>
            </a:r>
            <a:r>
              <a:rPr lang="id-ID" sz="2400" dirty="0"/>
              <a:t>Buku</a:t>
            </a:r>
          </a:p>
          <a:p>
            <a:endParaRPr lang="id-ID" sz="800" dirty="0"/>
          </a:p>
          <a:p>
            <a:r>
              <a:rPr lang="id-ID" sz="2400" dirty="0"/>
              <a:t>Atribut : Nama, no.mahasiswa, Alamat mahasiswa, No.buku, Judul,Pengarang, Penerbit dan tahun terbit.</a:t>
            </a:r>
          </a:p>
          <a:p>
            <a:endParaRPr lang="id-ID" sz="1200" dirty="0"/>
          </a:p>
          <a:p>
            <a:r>
              <a:rPr lang="id-ID" sz="2400" dirty="0"/>
              <a:t>Relasi : Daftar dan Pinjam   </a:t>
            </a:r>
          </a:p>
        </p:txBody>
      </p:sp>
    </p:spTree>
    <p:extLst>
      <p:ext uri="{BB962C8B-B14F-4D97-AF65-F5344CB8AC3E}">
        <p14:creationId xmlns:p14="http://schemas.microsoft.com/office/powerpoint/2010/main" val="2940460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Diagram E-R</a:t>
            </a:r>
          </a:p>
        </p:txBody>
      </p:sp>
      <p:sp>
        <p:nvSpPr>
          <p:cNvPr id="3" name="Date Placeholder 2"/>
          <p:cNvSpPr>
            <a:spLocks noGrp="1"/>
          </p:cNvSpPr>
          <p:nvPr>
            <p:ph type="dt" sz="half" idx="10"/>
          </p:nvPr>
        </p:nvSpPr>
        <p:spPr/>
        <p:txBody>
          <a:bodyPr/>
          <a:lstStyle/>
          <a:p>
            <a:fld id="{0D6B6738-FD4E-49B9-AD9A-CDCF0CA1122B}" type="datetime1">
              <a:rPr lang="en-US" smtClean="0"/>
              <a:pPr/>
              <a:t>2/20/20</a:t>
            </a:fld>
            <a:endParaRPr lang="en-US" dirty="0"/>
          </a:p>
        </p:txBody>
      </p:sp>
      <p:sp>
        <p:nvSpPr>
          <p:cNvPr id="4" name="Footer Placeholder 3"/>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35</a:t>
            </a:fld>
            <a:endParaRPr lang="en-US" dirty="0"/>
          </a:p>
        </p:txBody>
      </p:sp>
      <p:pic>
        <p:nvPicPr>
          <p:cNvPr id="6" name="Picture 5"/>
          <p:cNvPicPr>
            <a:picLocks noChangeAspect="1"/>
          </p:cNvPicPr>
          <p:nvPr/>
        </p:nvPicPr>
        <p:blipFill rotWithShape="1">
          <a:blip r:embed="rId2"/>
          <a:srcRect l="10152" t="32484" r="54981" b="28344"/>
          <a:stretch/>
        </p:blipFill>
        <p:spPr>
          <a:xfrm>
            <a:off x="683736" y="1628800"/>
            <a:ext cx="7056616" cy="4161656"/>
          </a:xfrm>
          <a:prstGeom prst="rect">
            <a:avLst/>
          </a:prstGeom>
        </p:spPr>
      </p:pic>
    </p:spTree>
    <p:extLst>
      <p:ext uri="{BB962C8B-B14F-4D97-AF65-F5344CB8AC3E}">
        <p14:creationId xmlns:p14="http://schemas.microsoft.com/office/powerpoint/2010/main" val="1078363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Case Study 2</a:t>
            </a:r>
          </a:p>
        </p:txBody>
      </p:sp>
      <p:sp>
        <p:nvSpPr>
          <p:cNvPr id="31747" name="Content Placeholder 2"/>
          <p:cNvSpPr>
            <a:spLocks noGrp="1"/>
          </p:cNvSpPr>
          <p:nvPr>
            <p:ph idx="1"/>
          </p:nvPr>
        </p:nvSpPr>
        <p:spPr/>
        <p:txBody>
          <a:bodyPr/>
          <a:lstStyle/>
          <a:p>
            <a:pPr>
              <a:buFontTx/>
              <a:buNone/>
            </a:pPr>
            <a:r>
              <a:rPr lang="en-US"/>
              <a:t>	A university consists of a number of departments. Each department offers several courses. A number of modules make up each course. Students enroll in a particular course and take modules towards the completion of that course. Each module is taught by a lecturer from the appropriate department, and each lecturer tutors a group of students</a:t>
            </a:r>
          </a:p>
        </p:txBody>
      </p:sp>
      <p:sp>
        <p:nvSpPr>
          <p:cNvPr id="4" name="Date Placeholder 3"/>
          <p:cNvSpPr>
            <a:spLocks noGrp="1"/>
          </p:cNvSpPr>
          <p:nvPr>
            <p:ph type="dt" sz="half" idx="10"/>
          </p:nvPr>
        </p:nvSpPr>
        <p:spPr/>
        <p:txBody>
          <a:bodyPr/>
          <a:lstStyle/>
          <a:p>
            <a:fld id="{CBE71C2B-1F6A-4A78-BCD7-441636CA838D}"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36</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 CASE STUDY 2</a:t>
            </a:r>
          </a:p>
        </p:txBody>
      </p:sp>
      <p:sp>
        <p:nvSpPr>
          <p:cNvPr id="3" name="Content Placeholder 2"/>
          <p:cNvSpPr>
            <a:spLocks noGrp="1"/>
          </p:cNvSpPr>
          <p:nvPr>
            <p:ph idx="1"/>
          </p:nvPr>
        </p:nvSpPr>
        <p:spPr/>
        <p:txBody>
          <a:bodyPr/>
          <a:lstStyle/>
          <a:p>
            <a:pPr marL="514350" indent="-514350">
              <a:buFont typeface="+mj-lt"/>
              <a:buAutoNum type="arabicPeriod"/>
            </a:pPr>
            <a:r>
              <a:rPr lang="id-ID" dirty="0"/>
              <a:t>Tentukan Entitas dan Relationshhip yang muncul pada Case Study 2</a:t>
            </a:r>
          </a:p>
          <a:p>
            <a:pPr marL="514350" indent="-514350">
              <a:buFont typeface="+mj-lt"/>
              <a:buAutoNum type="arabicPeriod"/>
            </a:pPr>
            <a:r>
              <a:rPr lang="id-ID" dirty="0"/>
              <a:t>Buat Diagram E_R dari jawaban </a:t>
            </a:r>
            <a:r>
              <a:rPr lang="id-ID"/>
              <a:t>yang dipilih pada butir 1</a:t>
            </a:r>
            <a:endParaRPr lang="id-ID" dirty="0"/>
          </a:p>
        </p:txBody>
      </p:sp>
      <p:sp>
        <p:nvSpPr>
          <p:cNvPr id="4" name="Date Placeholder 3"/>
          <p:cNvSpPr>
            <a:spLocks noGrp="1"/>
          </p:cNvSpPr>
          <p:nvPr>
            <p:ph type="dt" sz="half" idx="10"/>
          </p:nvPr>
        </p:nvSpPr>
        <p:spPr/>
        <p:txBody>
          <a:bodyPr/>
          <a:lstStyle/>
          <a:p>
            <a:fld id="{01146EEB-BA7B-4E3F-85BA-AC1D11E4D574}" type="datetime1">
              <a:rPr lang="en-US" smtClean="0"/>
              <a:pPr/>
              <a:t>2/20/20</a:t>
            </a:fld>
            <a:endParaRPr lang="en-US" dirty="0"/>
          </a:p>
        </p:txBody>
      </p:sp>
      <p:sp>
        <p:nvSpPr>
          <p:cNvPr id="5" name="Footer Placeholder 4"/>
          <p:cNvSpPr>
            <a:spLocks noGrp="1"/>
          </p:cNvSpPr>
          <p:nvPr>
            <p:ph type="ftr" sz="quarter" idx="11"/>
          </p:nvPr>
        </p:nvSpPr>
        <p:spPr/>
        <p:txBody>
          <a:bodyPr/>
          <a:lstStyle/>
          <a:p>
            <a:r>
              <a:rPr lang="en-US"/>
              <a:t>ER Modeling (Taken from the slides of the original books and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37</a:t>
            </a:fld>
            <a:endParaRPr lang="en-US" dirty="0"/>
          </a:p>
        </p:txBody>
      </p:sp>
    </p:spTree>
    <p:extLst>
      <p:ext uri="{BB962C8B-B14F-4D97-AF65-F5344CB8AC3E}">
        <p14:creationId xmlns:p14="http://schemas.microsoft.com/office/powerpoint/2010/main" val="397191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3"/>
          <p:cNvSpPr>
            <a:spLocks noGrp="1"/>
          </p:cNvSpPr>
          <p:nvPr>
            <p:ph type="sldNum" sz="quarter" idx="4294967295"/>
          </p:nvPr>
        </p:nvSpPr>
        <p:spPr bwMode="auto">
          <a:xfrm>
            <a:off x="6553200" y="6245225"/>
            <a:ext cx="2133600" cy="476250"/>
          </a:xfrm>
          <a:prstGeom prst="rect">
            <a:avLst/>
          </a:prstGeom>
          <a:noFill/>
          <a:ln>
            <a:miter lim="800000"/>
            <a:headEnd/>
            <a:tailEnd/>
          </a:ln>
        </p:spPr>
        <p:txBody>
          <a:bodyPr/>
          <a:lstStyle/>
          <a:p>
            <a:fld id="{D16CAAB4-0AE2-4CC2-9EF2-E9DFC2962506}" type="slidenum">
              <a:rPr lang="en-US"/>
              <a:pPr/>
              <a:t>4</a:t>
            </a:fld>
            <a:endParaRPr lang="en-US"/>
          </a:p>
        </p:txBody>
      </p:sp>
      <p:sp>
        <p:nvSpPr>
          <p:cNvPr id="4099" name="Rectangle 2"/>
          <p:cNvSpPr>
            <a:spLocks noGrp="1" noChangeArrowheads="1"/>
          </p:cNvSpPr>
          <p:nvPr>
            <p:ph type="title"/>
          </p:nvPr>
        </p:nvSpPr>
        <p:spPr>
          <a:xfrm>
            <a:off x="685800" y="304800"/>
            <a:ext cx="7772400" cy="760413"/>
          </a:xfrm>
        </p:spPr>
        <p:txBody>
          <a:bodyPr>
            <a:normAutofit fontScale="90000"/>
          </a:bodyPr>
          <a:lstStyle/>
          <a:p>
            <a:r>
              <a:rPr lang="en-US"/>
              <a:t>What Should an Entity Be?</a:t>
            </a:r>
          </a:p>
        </p:txBody>
      </p:sp>
      <p:sp>
        <p:nvSpPr>
          <p:cNvPr id="164867" name="Rectangle 3"/>
          <p:cNvSpPr>
            <a:spLocks noGrp="1" noChangeArrowheads="1"/>
          </p:cNvSpPr>
          <p:nvPr>
            <p:ph type="body" idx="1"/>
          </p:nvPr>
        </p:nvSpPr>
        <p:spPr>
          <a:xfrm>
            <a:off x="685800" y="1246188"/>
            <a:ext cx="7772400" cy="4849812"/>
          </a:xfrm>
        </p:spPr>
        <p:txBody>
          <a:bodyPr/>
          <a:lstStyle/>
          <a:p>
            <a:pPr>
              <a:defRPr/>
            </a:pPr>
            <a:r>
              <a:rPr lang="en-US" sz="2800" dirty="0">
                <a:solidFill>
                  <a:srgbClr val="000000"/>
                </a:solidFill>
                <a:effectLst>
                  <a:outerShdw blurRad="38100" dist="38100" dir="2700000" algn="tl">
                    <a:srgbClr val="FFFFFF"/>
                  </a:outerShdw>
                </a:effectLst>
              </a:rPr>
              <a:t>SHOULD BE:</a:t>
            </a:r>
          </a:p>
          <a:p>
            <a:pPr lvl="1">
              <a:defRPr/>
            </a:pPr>
            <a:r>
              <a:rPr lang="en-US" sz="2400" dirty="0">
                <a:solidFill>
                  <a:srgbClr val="000000"/>
                </a:solidFill>
                <a:effectLst>
                  <a:outerShdw blurRad="38100" dist="38100" dir="2700000" algn="tl">
                    <a:srgbClr val="FFFFFF"/>
                  </a:outerShdw>
                </a:effectLst>
              </a:rPr>
              <a:t>An object that will have many instances in the database</a:t>
            </a:r>
          </a:p>
          <a:p>
            <a:pPr lvl="1">
              <a:defRPr/>
            </a:pPr>
            <a:r>
              <a:rPr lang="en-US" sz="2400" dirty="0">
                <a:solidFill>
                  <a:srgbClr val="000000"/>
                </a:solidFill>
                <a:effectLst>
                  <a:outerShdw blurRad="38100" dist="38100" dir="2700000" algn="tl">
                    <a:srgbClr val="FFFFFF"/>
                  </a:outerShdw>
                </a:effectLst>
              </a:rPr>
              <a:t>An object that will be composed of multiple attributes</a:t>
            </a:r>
          </a:p>
          <a:p>
            <a:pPr lvl="1">
              <a:defRPr/>
            </a:pPr>
            <a:r>
              <a:rPr lang="en-US" sz="2400" dirty="0">
                <a:solidFill>
                  <a:srgbClr val="000000"/>
                </a:solidFill>
                <a:effectLst>
                  <a:outerShdw blurRad="38100" dist="38100" dir="2700000" algn="tl">
                    <a:srgbClr val="FFFFFF"/>
                  </a:outerShdw>
                </a:effectLst>
              </a:rPr>
              <a:t>An object that we are trying to model</a:t>
            </a:r>
          </a:p>
          <a:p>
            <a:pPr>
              <a:defRPr/>
            </a:pPr>
            <a:r>
              <a:rPr lang="en-US" sz="2800" dirty="0">
                <a:solidFill>
                  <a:srgbClr val="000000"/>
                </a:solidFill>
                <a:effectLst>
                  <a:outerShdw blurRad="38100" dist="38100" dir="2700000" algn="tl">
                    <a:srgbClr val="FFFFFF"/>
                  </a:outerShdw>
                </a:effectLst>
              </a:rPr>
              <a:t>SHOULD NOT BE:</a:t>
            </a:r>
          </a:p>
          <a:p>
            <a:pPr lvl="1">
              <a:defRPr/>
            </a:pPr>
            <a:r>
              <a:rPr lang="en-US" sz="2400" dirty="0">
                <a:solidFill>
                  <a:srgbClr val="000000"/>
                </a:solidFill>
                <a:effectLst>
                  <a:outerShdw blurRad="38100" dist="38100" dir="2700000" algn="tl">
                    <a:srgbClr val="FFFFFF"/>
                  </a:outerShdw>
                </a:effectLst>
              </a:rPr>
              <a:t>A user of the database system (e.g., a treasurer)</a:t>
            </a:r>
          </a:p>
          <a:p>
            <a:pPr lvl="1">
              <a:defRPr/>
            </a:pPr>
            <a:r>
              <a:rPr lang="en-US" sz="2400" dirty="0">
                <a:solidFill>
                  <a:srgbClr val="000000"/>
                </a:solidFill>
                <a:effectLst>
                  <a:outerShdw blurRad="38100" dist="38100" dir="2700000" algn="tl">
                    <a:srgbClr val="FFFFFF"/>
                  </a:outerShdw>
                </a:effectLst>
              </a:rPr>
              <a:t>An output of the database system (e.g., a report)</a:t>
            </a:r>
          </a:p>
        </p:txBody>
      </p:sp>
      <p:sp>
        <p:nvSpPr>
          <p:cNvPr id="5" name="Date Placeholder 4"/>
          <p:cNvSpPr>
            <a:spLocks noGrp="1"/>
          </p:cNvSpPr>
          <p:nvPr>
            <p:ph type="dt" sz="half" idx="10"/>
          </p:nvPr>
        </p:nvSpPr>
        <p:spPr/>
        <p:txBody>
          <a:bodyPr/>
          <a:lstStyle/>
          <a:p>
            <a:fld id="{47D6F463-8D3D-47EF-B0F7-AFCB842C9824}" type="datetime1">
              <a:rPr lang="en-US" smtClean="0"/>
              <a:pPr/>
              <a:t>2/20/20</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1414"/>
            <a:ext cx="8229600" cy="1143000"/>
          </a:xfrm>
        </p:spPr>
        <p:txBody>
          <a:bodyPr/>
          <a:lstStyle/>
          <a:p>
            <a:r>
              <a:rPr lang="en-US"/>
              <a:t>Entity Sets </a:t>
            </a:r>
            <a:r>
              <a:rPr lang="en-US" i="1"/>
              <a:t>customer</a:t>
            </a:r>
            <a:r>
              <a:rPr lang="en-US"/>
              <a:t> and </a:t>
            </a:r>
            <a:r>
              <a:rPr lang="en-US" i="1"/>
              <a:t>loan</a:t>
            </a:r>
            <a:endParaRPr lang="en-US"/>
          </a:p>
        </p:txBody>
      </p:sp>
      <p:pic>
        <p:nvPicPr>
          <p:cNvPr id="5123" name="Picture 3"/>
          <p:cNvPicPr>
            <a:picLocks noChangeAspect="1" noChangeArrowheads="1"/>
          </p:cNvPicPr>
          <p:nvPr/>
        </p:nvPicPr>
        <p:blipFill>
          <a:blip r:embed="rId2" cstate="print"/>
          <a:srcRect l="1408" t="7512" r="1233" b="9859"/>
          <a:stretch>
            <a:fillRect/>
          </a:stretch>
        </p:blipFill>
        <p:spPr bwMode="auto">
          <a:xfrm>
            <a:off x="1092200" y="1816120"/>
            <a:ext cx="7023100" cy="4470400"/>
          </a:xfrm>
          <a:prstGeom prst="rect">
            <a:avLst/>
          </a:prstGeom>
          <a:noFill/>
          <a:ln w="76200" cmpd="tri">
            <a:solidFill>
              <a:schemeClr val="tx2"/>
            </a:solidFill>
            <a:miter lim="800000"/>
            <a:headEnd/>
            <a:tailEnd/>
          </a:ln>
        </p:spPr>
      </p:pic>
      <p:sp>
        <p:nvSpPr>
          <p:cNvPr id="5124" name="Text Box 4"/>
          <p:cNvSpPr txBox="1">
            <a:spLocks noChangeArrowheads="1"/>
          </p:cNvSpPr>
          <p:nvPr/>
        </p:nvSpPr>
        <p:spPr bwMode="auto">
          <a:xfrm>
            <a:off x="1128713" y="1117620"/>
            <a:ext cx="7092950" cy="641350"/>
          </a:xfrm>
          <a:prstGeom prst="rect">
            <a:avLst/>
          </a:prstGeom>
          <a:noFill/>
          <a:ln w="9525">
            <a:noFill/>
            <a:miter lim="800000"/>
            <a:headEnd/>
            <a:tailEnd/>
          </a:ln>
        </p:spPr>
        <p:txBody>
          <a:bodyPr wrap="none">
            <a:spAutoFit/>
          </a:bodyPr>
          <a:lstStyle/>
          <a:p>
            <a:r>
              <a:rPr lang="en-US" sz="1800">
                <a:latin typeface="Helvetica" pitchFamily="34" charset="0"/>
              </a:rPr>
              <a:t>customer-id   customer-  customer-  customer-           loan-    amount</a:t>
            </a:r>
            <a:br>
              <a:rPr lang="en-US" sz="1800">
                <a:latin typeface="Helvetica" pitchFamily="34" charset="0"/>
              </a:rPr>
            </a:br>
            <a:r>
              <a:rPr lang="en-US" sz="1800">
                <a:latin typeface="Helvetica" pitchFamily="34" charset="0"/>
              </a:rPr>
              <a:t>                          name     street         city                    number</a:t>
            </a:r>
          </a:p>
        </p:txBody>
      </p:sp>
      <p:sp>
        <p:nvSpPr>
          <p:cNvPr id="5" name="Date Placeholder 4"/>
          <p:cNvSpPr>
            <a:spLocks noGrp="1"/>
          </p:cNvSpPr>
          <p:nvPr>
            <p:ph type="dt" sz="half" idx="10"/>
          </p:nvPr>
        </p:nvSpPr>
        <p:spPr/>
        <p:txBody>
          <a:bodyPr/>
          <a:lstStyle/>
          <a:p>
            <a:fld id="{B918F61D-F187-4240-88FF-CAD19CC150A4}"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1414"/>
            <a:ext cx="8229600" cy="1143000"/>
          </a:xfrm>
        </p:spPr>
        <p:txBody>
          <a:bodyPr/>
          <a:lstStyle/>
          <a:p>
            <a:r>
              <a:rPr lang="en-US"/>
              <a:t>Attributes</a:t>
            </a:r>
          </a:p>
        </p:txBody>
      </p:sp>
      <p:sp>
        <p:nvSpPr>
          <p:cNvPr id="6147" name="Rectangle 3"/>
          <p:cNvSpPr>
            <a:spLocks noGrp="1" noChangeArrowheads="1"/>
          </p:cNvSpPr>
          <p:nvPr>
            <p:ph type="body" idx="1"/>
          </p:nvPr>
        </p:nvSpPr>
        <p:spPr>
          <a:xfrm>
            <a:off x="685800" y="1038225"/>
            <a:ext cx="7966075" cy="5391150"/>
          </a:xfrm>
        </p:spPr>
        <p:txBody>
          <a:bodyPr/>
          <a:lstStyle/>
          <a:p>
            <a:pPr>
              <a:lnSpc>
                <a:spcPct val="90000"/>
              </a:lnSpc>
            </a:pPr>
            <a:r>
              <a:rPr lang="en-US" sz="2800"/>
              <a:t>An entity is represented by a set of attributes, that is descriptive properties possessed by all members of an entity set.</a:t>
            </a:r>
          </a:p>
          <a:p>
            <a:pPr>
              <a:lnSpc>
                <a:spcPct val="90000"/>
              </a:lnSpc>
              <a:buFontTx/>
              <a:buNone/>
            </a:pPr>
            <a:r>
              <a:rPr lang="en-US" sz="2800"/>
              <a:t>	</a:t>
            </a:r>
            <a:endParaRPr lang="en-US" sz="2800" i="1"/>
          </a:p>
          <a:p>
            <a:pPr>
              <a:lnSpc>
                <a:spcPct val="90000"/>
              </a:lnSpc>
            </a:pPr>
            <a:endParaRPr lang="en-US" sz="2800" i="1">
              <a:solidFill>
                <a:schemeClr val="tx2"/>
              </a:solidFill>
            </a:endParaRPr>
          </a:p>
          <a:p>
            <a:pPr>
              <a:lnSpc>
                <a:spcPct val="90000"/>
              </a:lnSpc>
            </a:pPr>
            <a:endParaRPr lang="en-US" sz="2800" i="1">
              <a:solidFill>
                <a:schemeClr val="tx2"/>
              </a:solidFill>
            </a:endParaRPr>
          </a:p>
          <a:p>
            <a:pPr>
              <a:lnSpc>
                <a:spcPct val="90000"/>
              </a:lnSpc>
            </a:pPr>
            <a:r>
              <a:rPr lang="en-US" sz="2800" i="1">
                <a:solidFill>
                  <a:schemeClr val="tx2"/>
                </a:solidFill>
              </a:rPr>
              <a:t>Domain</a:t>
            </a:r>
            <a:r>
              <a:rPr lang="en-US" sz="2800"/>
              <a:t> – the set of permitted values for each attribute </a:t>
            </a:r>
          </a:p>
          <a:p>
            <a:pPr>
              <a:lnSpc>
                <a:spcPct val="90000"/>
              </a:lnSpc>
            </a:pPr>
            <a:r>
              <a:rPr lang="en-US" sz="2800"/>
              <a:t>Attribute types:</a:t>
            </a:r>
          </a:p>
          <a:p>
            <a:pPr lvl="1">
              <a:lnSpc>
                <a:spcPct val="90000"/>
              </a:lnSpc>
            </a:pPr>
            <a:r>
              <a:rPr lang="en-US" sz="2400" i="1"/>
              <a:t>Simple</a:t>
            </a:r>
            <a:r>
              <a:rPr lang="en-US" sz="2400"/>
              <a:t> and </a:t>
            </a:r>
            <a:r>
              <a:rPr lang="en-US" sz="2400" i="1"/>
              <a:t>composite</a:t>
            </a:r>
            <a:r>
              <a:rPr lang="en-US" sz="2400"/>
              <a:t> attributes.</a:t>
            </a:r>
          </a:p>
          <a:p>
            <a:pPr lvl="1">
              <a:lnSpc>
                <a:spcPct val="90000"/>
              </a:lnSpc>
            </a:pPr>
            <a:r>
              <a:rPr lang="en-US" sz="2400" i="1"/>
              <a:t>Single-valued</a:t>
            </a:r>
            <a:r>
              <a:rPr lang="en-US" sz="2400"/>
              <a:t> and </a:t>
            </a:r>
            <a:r>
              <a:rPr lang="en-US" sz="2400" i="1"/>
              <a:t>multi-valued</a:t>
            </a:r>
            <a:r>
              <a:rPr lang="en-US" sz="2400"/>
              <a:t> attributes</a:t>
            </a:r>
          </a:p>
          <a:p>
            <a:pPr lvl="1">
              <a:lnSpc>
                <a:spcPct val="90000"/>
              </a:lnSpc>
            </a:pPr>
            <a:r>
              <a:rPr lang="en-US" sz="2400" i="1"/>
              <a:t>Derived</a:t>
            </a:r>
            <a:r>
              <a:rPr lang="en-US" sz="2400"/>
              <a:t> attributes</a:t>
            </a:r>
          </a:p>
        </p:txBody>
      </p:sp>
      <p:sp>
        <p:nvSpPr>
          <p:cNvPr id="6148" name="Text Box 4"/>
          <p:cNvSpPr txBox="1">
            <a:spLocks noChangeArrowheads="1"/>
          </p:cNvSpPr>
          <p:nvPr/>
        </p:nvSpPr>
        <p:spPr bwMode="auto">
          <a:xfrm>
            <a:off x="1511300" y="2308225"/>
            <a:ext cx="6094413" cy="1296988"/>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pitchFamily="2" charset="2"/>
              <a:buNone/>
            </a:pPr>
            <a:r>
              <a:rPr kumimoji="1" lang="en-US" sz="2000">
                <a:latin typeface="Helvetica" pitchFamily="34" charset="0"/>
              </a:rPr>
              <a:t>Example: </a:t>
            </a:r>
          </a:p>
          <a:p>
            <a:pPr>
              <a:lnSpc>
                <a:spcPct val="90000"/>
              </a:lnSpc>
              <a:spcBef>
                <a:spcPct val="35000"/>
              </a:spcBef>
              <a:buClr>
                <a:schemeClr val="tx2"/>
              </a:buClr>
              <a:buSzPct val="90000"/>
              <a:buFont typeface="Monotype Sorts" pitchFamily="2" charset="2"/>
              <a:buNone/>
            </a:pPr>
            <a:r>
              <a:rPr kumimoji="1" lang="en-US" sz="2000">
                <a:latin typeface="Helvetica" pitchFamily="34" charset="0"/>
              </a:rPr>
              <a:t>	</a:t>
            </a:r>
            <a:r>
              <a:rPr kumimoji="1" lang="en-US" sz="2000" i="1">
                <a:latin typeface="Helvetica" pitchFamily="34" charset="0"/>
              </a:rPr>
              <a:t>customer = (customer-id, customer-name, 		     customer-street, customer-city)</a:t>
            </a:r>
            <a:br>
              <a:rPr kumimoji="1" lang="en-US" sz="2000" i="1">
                <a:latin typeface="Helvetica" pitchFamily="34" charset="0"/>
              </a:rPr>
            </a:br>
            <a:r>
              <a:rPr kumimoji="1" lang="en-US" sz="2000" i="1">
                <a:latin typeface="Helvetica" pitchFamily="34" charset="0"/>
              </a:rPr>
              <a:t>	loan = (loan-number, amount)</a:t>
            </a:r>
          </a:p>
        </p:txBody>
      </p:sp>
      <p:sp>
        <p:nvSpPr>
          <p:cNvPr id="5" name="Date Placeholder 4"/>
          <p:cNvSpPr>
            <a:spLocks noGrp="1"/>
          </p:cNvSpPr>
          <p:nvPr>
            <p:ph type="dt" sz="half" idx="10"/>
          </p:nvPr>
        </p:nvSpPr>
        <p:spPr/>
        <p:txBody>
          <a:bodyPr/>
          <a:lstStyle/>
          <a:p>
            <a:fld id="{9B7342F9-8199-40B4-AD5B-99456B29B0F5}" type="datetime1">
              <a:rPr lang="en-US" smtClean="0"/>
              <a:pPr/>
              <a:t>2/20/20</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609600"/>
          </a:xfrm>
        </p:spPr>
        <p:txBody>
          <a:bodyPr/>
          <a:lstStyle/>
          <a:p>
            <a:r>
              <a:rPr lang="en-US" sz="2800"/>
              <a:t>Composite Attributes</a:t>
            </a:r>
          </a:p>
        </p:txBody>
      </p:sp>
      <p:pic>
        <p:nvPicPr>
          <p:cNvPr id="7171" name="Picture 3"/>
          <p:cNvPicPr>
            <a:picLocks noChangeAspect="1" noChangeArrowheads="1"/>
          </p:cNvPicPr>
          <p:nvPr/>
        </p:nvPicPr>
        <p:blipFill>
          <a:blip r:embed="rId2" cstate="print"/>
          <a:srcRect l="1147" t="29082" r="1913" b="28827"/>
          <a:stretch>
            <a:fillRect/>
          </a:stretch>
        </p:blipFill>
        <p:spPr bwMode="auto">
          <a:xfrm>
            <a:off x="736600" y="1620838"/>
            <a:ext cx="7735888" cy="2519362"/>
          </a:xfrm>
          <a:prstGeom prst="rect">
            <a:avLst/>
          </a:prstGeom>
          <a:noFill/>
          <a:ln w="76200" cmpd="tri">
            <a:solidFill>
              <a:schemeClr val="tx2"/>
            </a:solidFill>
            <a:miter lim="800000"/>
            <a:headEnd/>
            <a:tailEnd/>
          </a:ln>
        </p:spPr>
      </p:pic>
      <p:sp>
        <p:nvSpPr>
          <p:cNvPr id="4" name="Date Placeholder 3"/>
          <p:cNvSpPr>
            <a:spLocks noGrp="1"/>
          </p:cNvSpPr>
          <p:nvPr>
            <p:ph type="dt" sz="half" idx="10"/>
          </p:nvPr>
        </p:nvSpPr>
        <p:spPr/>
        <p:txBody>
          <a:bodyPr/>
          <a:lstStyle/>
          <a:p>
            <a:fld id="{D3674150-C7F1-43FF-A5B6-34B102CE4288}"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7</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42852"/>
            <a:ext cx="8229600" cy="1143000"/>
          </a:xfrm>
        </p:spPr>
        <p:txBody>
          <a:bodyPr/>
          <a:lstStyle/>
          <a:p>
            <a:r>
              <a:rPr lang="en-US"/>
              <a:t>Relationship Sets</a:t>
            </a:r>
          </a:p>
        </p:txBody>
      </p:sp>
      <p:sp>
        <p:nvSpPr>
          <p:cNvPr id="8195" name="Rectangle 3"/>
          <p:cNvSpPr>
            <a:spLocks noGrp="1" noChangeArrowheads="1"/>
          </p:cNvSpPr>
          <p:nvPr>
            <p:ph type="body" idx="1"/>
          </p:nvPr>
        </p:nvSpPr>
        <p:spPr>
          <a:xfrm>
            <a:off x="571500" y="1128713"/>
            <a:ext cx="7848600" cy="4876800"/>
          </a:xfrm>
        </p:spPr>
        <p:txBody>
          <a:bodyPr/>
          <a:lstStyle/>
          <a:p>
            <a:pPr>
              <a:lnSpc>
                <a:spcPct val="90000"/>
              </a:lnSpc>
              <a:tabLst>
                <a:tab pos="1536700" algn="ctr"/>
                <a:tab pos="3543300" algn="ctr"/>
                <a:tab pos="5481638" algn="ctr"/>
              </a:tabLst>
            </a:pPr>
            <a:r>
              <a:rPr lang="en-US" sz="2800"/>
              <a:t>A </a:t>
            </a:r>
            <a:r>
              <a:rPr lang="en-US" sz="2800">
                <a:solidFill>
                  <a:schemeClr val="tx2"/>
                </a:solidFill>
              </a:rPr>
              <a:t>relationship</a:t>
            </a:r>
            <a:r>
              <a:rPr lang="en-US" sz="2800"/>
              <a:t> is an association among several entities</a:t>
            </a:r>
          </a:p>
          <a:p>
            <a:pPr>
              <a:lnSpc>
                <a:spcPct val="90000"/>
              </a:lnSpc>
              <a:buFontTx/>
              <a:buNone/>
              <a:tabLst>
                <a:tab pos="1536700" algn="ctr"/>
                <a:tab pos="3543300" algn="ctr"/>
                <a:tab pos="5481638" algn="ctr"/>
              </a:tabLst>
            </a:pPr>
            <a:r>
              <a:rPr lang="en-US" sz="2800"/>
              <a:t>	</a:t>
            </a:r>
            <a:r>
              <a:rPr lang="en-US" sz="2400"/>
              <a:t>Example:</a:t>
            </a:r>
            <a:br>
              <a:rPr lang="en-US" sz="2400"/>
            </a:br>
            <a:r>
              <a:rPr lang="en-US" sz="2400"/>
              <a:t>	</a:t>
            </a:r>
            <a:r>
              <a:rPr lang="en-US" sz="2400" u="sng"/>
              <a:t>Hayes</a:t>
            </a:r>
            <a:r>
              <a:rPr lang="en-US" sz="2400"/>
              <a:t>	</a:t>
            </a:r>
            <a:r>
              <a:rPr lang="en-US" sz="2400" i="1" u="sng"/>
              <a:t>depositor</a:t>
            </a:r>
            <a:r>
              <a:rPr lang="en-US" sz="2400"/>
              <a:t>	</a:t>
            </a:r>
            <a:r>
              <a:rPr lang="en-US" sz="2400" u="sng"/>
              <a:t>A-102</a:t>
            </a:r>
            <a:br>
              <a:rPr lang="en-US" sz="2400"/>
            </a:br>
            <a:r>
              <a:rPr lang="en-US" sz="2400"/>
              <a:t>	</a:t>
            </a:r>
            <a:r>
              <a:rPr lang="en-US" sz="2000" i="1"/>
              <a:t>customer</a:t>
            </a:r>
            <a:r>
              <a:rPr lang="en-US" sz="2000"/>
              <a:t> entity	relationship set	</a:t>
            </a:r>
            <a:r>
              <a:rPr lang="en-US" sz="2000" i="1"/>
              <a:t>account</a:t>
            </a:r>
            <a:r>
              <a:rPr lang="en-US" sz="2000"/>
              <a:t> entity</a:t>
            </a:r>
            <a:endParaRPr lang="en-US" sz="2400"/>
          </a:p>
          <a:p>
            <a:pPr>
              <a:lnSpc>
                <a:spcPct val="90000"/>
              </a:lnSpc>
              <a:tabLst>
                <a:tab pos="1536700" algn="ctr"/>
                <a:tab pos="3543300" algn="ctr"/>
                <a:tab pos="5481638" algn="ctr"/>
              </a:tabLst>
            </a:pPr>
            <a:r>
              <a:rPr lang="en-US" sz="2800"/>
              <a:t>A </a:t>
            </a:r>
            <a:r>
              <a:rPr lang="en-US" sz="2800" i="1">
                <a:solidFill>
                  <a:schemeClr val="tx2"/>
                </a:solidFill>
              </a:rPr>
              <a:t>relationship </a:t>
            </a:r>
            <a:r>
              <a:rPr lang="en-US" sz="2800">
                <a:solidFill>
                  <a:schemeClr val="tx2"/>
                </a:solidFill>
              </a:rPr>
              <a:t>set</a:t>
            </a:r>
            <a:r>
              <a:rPr lang="en-US" sz="2800"/>
              <a:t> is a mathematical relation among </a:t>
            </a:r>
            <a:r>
              <a:rPr lang="en-US" sz="2800" i="1"/>
              <a:t>n</a:t>
            </a:r>
            <a:r>
              <a:rPr lang="en-US" sz="2800"/>
              <a:t> </a:t>
            </a:r>
            <a:r>
              <a:rPr lang="en-US" sz="2800">
                <a:sym typeface="Symbol" pitchFamily="18" charset="2"/>
              </a:rPr>
              <a:t> 2 entities</a:t>
            </a:r>
            <a:r>
              <a:rPr lang="id-ID" sz="2800">
                <a:sym typeface="Symbol" pitchFamily="18" charset="2"/>
              </a:rPr>
              <a:t> (possibly nondistinct)</a:t>
            </a:r>
            <a:r>
              <a:rPr lang="en-US" sz="2800">
                <a:sym typeface="Symbol" pitchFamily="18" charset="2"/>
              </a:rPr>
              <a:t>, each taken from entity sets</a:t>
            </a:r>
          </a:p>
          <a:p>
            <a:pPr>
              <a:lnSpc>
                <a:spcPct val="90000"/>
              </a:lnSpc>
              <a:buFontTx/>
              <a:buNone/>
              <a:tabLst>
                <a:tab pos="1536700" algn="ctr"/>
                <a:tab pos="3543300" algn="ctr"/>
                <a:tab pos="5481638" algn="ctr"/>
              </a:tabLst>
            </a:pPr>
            <a:r>
              <a:rPr lang="en-US" sz="2800">
                <a:sym typeface="Symbol" pitchFamily="18" charset="2"/>
              </a:rPr>
              <a:t>	</a:t>
            </a:r>
            <a:r>
              <a:rPr lang="en-US" sz="2700">
                <a:sym typeface="Symbol" pitchFamily="18" charset="2"/>
              </a:rPr>
              <a:t>	{(</a:t>
            </a:r>
            <a:r>
              <a:rPr lang="en-US" sz="2700" i="1">
                <a:sym typeface="Symbol" pitchFamily="18" charset="2"/>
              </a:rPr>
              <a:t>e</a:t>
            </a:r>
            <a:r>
              <a:rPr lang="en-US" sz="2700" baseline="-25000">
                <a:sym typeface="Symbol" pitchFamily="18" charset="2"/>
              </a:rPr>
              <a:t>1</a:t>
            </a:r>
            <a:r>
              <a:rPr lang="en-US" sz="2700">
                <a:sym typeface="Symbol" pitchFamily="18" charset="2"/>
              </a:rPr>
              <a:t>, </a:t>
            </a:r>
            <a:r>
              <a:rPr lang="en-US" sz="2700" i="1">
                <a:sym typeface="Symbol" pitchFamily="18" charset="2"/>
              </a:rPr>
              <a:t>e</a:t>
            </a:r>
            <a:r>
              <a:rPr lang="en-US" sz="2700" baseline="-25000">
                <a:sym typeface="Symbol" pitchFamily="18" charset="2"/>
              </a:rPr>
              <a:t>2</a:t>
            </a:r>
            <a:r>
              <a:rPr lang="en-US" sz="2700">
                <a:sym typeface="Symbol" pitchFamily="18" charset="2"/>
              </a:rPr>
              <a:t>, … </a:t>
            </a:r>
            <a:r>
              <a:rPr lang="en-US" sz="2700" i="1">
                <a:sym typeface="Symbol" pitchFamily="18" charset="2"/>
              </a:rPr>
              <a:t>e</a:t>
            </a:r>
            <a:r>
              <a:rPr lang="en-US" sz="2700" i="1" baseline="-25000">
                <a:sym typeface="Symbol" pitchFamily="18" charset="2"/>
              </a:rPr>
              <a:t>n</a:t>
            </a:r>
            <a:r>
              <a:rPr lang="en-US" sz="2700">
                <a:sym typeface="Symbol" pitchFamily="18" charset="2"/>
              </a:rPr>
              <a:t>) | </a:t>
            </a:r>
            <a:r>
              <a:rPr lang="en-US" sz="2700" i="1">
                <a:sym typeface="Symbol" pitchFamily="18" charset="2"/>
              </a:rPr>
              <a:t>e</a:t>
            </a:r>
            <a:r>
              <a:rPr lang="en-US" sz="2700" baseline="-25000">
                <a:sym typeface="Symbol" pitchFamily="18" charset="2"/>
              </a:rPr>
              <a:t>1</a:t>
            </a:r>
            <a:r>
              <a:rPr lang="en-US" sz="2700">
                <a:sym typeface="Symbol" pitchFamily="18" charset="2"/>
              </a:rPr>
              <a:t>   </a:t>
            </a:r>
            <a:r>
              <a:rPr lang="en-US" sz="2700" i="1">
                <a:sym typeface="Symbol" pitchFamily="18" charset="2"/>
              </a:rPr>
              <a:t>E</a:t>
            </a:r>
            <a:r>
              <a:rPr lang="en-US" sz="2700" baseline="-25000">
                <a:sym typeface="Symbol" pitchFamily="18" charset="2"/>
              </a:rPr>
              <a:t>1</a:t>
            </a:r>
            <a:r>
              <a:rPr lang="en-US" sz="2700">
                <a:sym typeface="Symbol" pitchFamily="18" charset="2"/>
              </a:rPr>
              <a:t>, </a:t>
            </a:r>
            <a:r>
              <a:rPr lang="en-US" sz="2700" i="1">
                <a:sym typeface="Symbol" pitchFamily="18" charset="2"/>
              </a:rPr>
              <a:t>e</a:t>
            </a:r>
            <a:r>
              <a:rPr lang="en-US" sz="2700" baseline="-25000">
                <a:sym typeface="Symbol" pitchFamily="18" charset="2"/>
              </a:rPr>
              <a:t>2</a:t>
            </a:r>
            <a:r>
              <a:rPr lang="en-US" sz="2700">
                <a:sym typeface="Symbol" pitchFamily="18" charset="2"/>
              </a:rPr>
              <a:t>   </a:t>
            </a:r>
            <a:r>
              <a:rPr lang="en-US" sz="2700" i="1">
                <a:sym typeface="Symbol" pitchFamily="18" charset="2"/>
              </a:rPr>
              <a:t>E</a:t>
            </a:r>
            <a:r>
              <a:rPr lang="en-US" sz="2700" baseline="-25000">
                <a:sym typeface="Symbol" pitchFamily="18" charset="2"/>
              </a:rPr>
              <a:t>2</a:t>
            </a:r>
            <a:r>
              <a:rPr lang="en-US" sz="2700">
                <a:sym typeface="Symbol" pitchFamily="18" charset="2"/>
              </a:rPr>
              <a:t>, …, </a:t>
            </a:r>
            <a:r>
              <a:rPr lang="en-US" sz="2700" i="1">
                <a:sym typeface="Symbol" pitchFamily="18" charset="2"/>
              </a:rPr>
              <a:t>e</a:t>
            </a:r>
            <a:r>
              <a:rPr lang="en-US" sz="2700" i="1" baseline="-25000">
                <a:sym typeface="Symbol" pitchFamily="18" charset="2"/>
              </a:rPr>
              <a:t>n</a:t>
            </a:r>
            <a:r>
              <a:rPr lang="en-US" sz="2700">
                <a:sym typeface="Symbol" pitchFamily="18" charset="2"/>
              </a:rPr>
              <a:t>   </a:t>
            </a:r>
            <a:r>
              <a:rPr lang="en-US" sz="2700" i="1">
                <a:sym typeface="Symbol" pitchFamily="18" charset="2"/>
              </a:rPr>
              <a:t>E</a:t>
            </a:r>
            <a:r>
              <a:rPr lang="en-US" sz="2700" i="1" baseline="-25000">
                <a:sym typeface="Symbol" pitchFamily="18" charset="2"/>
              </a:rPr>
              <a:t>n</a:t>
            </a:r>
            <a:r>
              <a:rPr lang="en-US" sz="2700">
                <a:sym typeface="Symbol" pitchFamily="18" charset="2"/>
              </a:rPr>
              <a:t>}</a:t>
            </a:r>
            <a:br>
              <a:rPr lang="en-US" sz="2300">
                <a:sym typeface="Symbol" pitchFamily="18" charset="2"/>
              </a:rPr>
            </a:br>
            <a:br>
              <a:rPr lang="en-US" sz="2800">
                <a:sym typeface="Symbol" pitchFamily="18" charset="2"/>
              </a:rPr>
            </a:br>
            <a:r>
              <a:rPr lang="en-US" sz="2800">
                <a:sym typeface="Symbol" pitchFamily="18" charset="2"/>
              </a:rPr>
              <a:t>where (</a:t>
            </a:r>
            <a:r>
              <a:rPr lang="en-US" sz="2800" i="1">
                <a:sym typeface="Symbol" pitchFamily="18" charset="2"/>
              </a:rPr>
              <a:t>e</a:t>
            </a:r>
            <a:r>
              <a:rPr lang="en-US" sz="2800" baseline="-25000">
                <a:sym typeface="Symbol" pitchFamily="18" charset="2"/>
              </a:rPr>
              <a:t>1</a:t>
            </a:r>
            <a:r>
              <a:rPr lang="en-US" sz="2800">
                <a:sym typeface="Symbol" pitchFamily="18" charset="2"/>
              </a:rPr>
              <a:t>, </a:t>
            </a:r>
            <a:r>
              <a:rPr lang="en-US" sz="2800" i="1">
                <a:sym typeface="Symbol" pitchFamily="18" charset="2"/>
              </a:rPr>
              <a:t>e</a:t>
            </a:r>
            <a:r>
              <a:rPr lang="en-US" sz="2800" baseline="-25000">
                <a:sym typeface="Symbol" pitchFamily="18" charset="2"/>
              </a:rPr>
              <a:t>2</a:t>
            </a:r>
            <a:r>
              <a:rPr lang="en-US" sz="2800">
                <a:sym typeface="Symbol" pitchFamily="18" charset="2"/>
              </a:rPr>
              <a:t>, …, </a:t>
            </a:r>
            <a:r>
              <a:rPr lang="en-US" sz="2800" i="1">
                <a:sym typeface="Symbol" pitchFamily="18" charset="2"/>
              </a:rPr>
              <a:t>e</a:t>
            </a:r>
            <a:r>
              <a:rPr lang="en-US" sz="2800" i="1" baseline="-25000">
                <a:sym typeface="Symbol" pitchFamily="18" charset="2"/>
              </a:rPr>
              <a:t>n</a:t>
            </a:r>
            <a:r>
              <a:rPr lang="en-US" sz="2800">
                <a:sym typeface="Symbol" pitchFamily="18" charset="2"/>
              </a:rPr>
              <a:t>) is a relationship</a:t>
            </a:r>
          </a:p>
          <a:p>
            <a:pPr lvl="1">
              <a:lnSpc>
                <a:spcPct val="90000"/>
              </a:lnSpc>
              <a:tabLst>
                <a:tab pos="1536700" algn="ctr"/>
                <a:tab pos="3543300" algn="ctr"/>
                <a:tab pos="5481638" algn="ctr"/>
              </a:tabLst>
            </a:pPr>
            <a:r>
              <a:rPr lang="en-US" sz="2400">
                <a:sym typeface="Symbol" pitchFamily="18" charset="2"/>
              </a:rPr>
              <a:t>Example: 	(Hayes, A-102)  </a:t>
            </a:r>
            <a:r>
              <a:rPr lang="en-US" sz="2400" i="1">
                <a:sym typeface="Symbol" pitchFamily="18" charset="2"/>
              </a:rPr>
              <a:t>depositor</a:t>
            </a:r>
          </a:p>
        </p:txBody>
      </p:sp>
      <p:sp>
        <p:nvSpPr>
          <p:cNvPr id="4" name="Date Placeholder 3"/>
          <p:cNvSpPr>
            <a:spLocks noGrp="1"/>
          </p:cNvSpPr>
          <p:nvPr>
            <p:ph type="dt" sz="half" idx="10"/>
          </p:nvPr>
        </p:nvSpPr>
        <p:spPr/>
        <p:txBody>
          <a:bodyPr/>
          <a:lstStyle/>
          <a:p>
            <a:fld id="{DAA4BDFB-11F7-4A73-966A-69307AC3B369}"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8</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Relationship Set </a:t>
            </a:r>
            <a:r>
              <a:rPr lang="en-US" i="1"/>
              <a:t>borrower</a:t>
            </a:r>
            <a:endParaRPr lang="en-US"/>
          </a:p>
        </p:txBody>
      </p:sp>
      <p:pic>
        <p:nvPicPr>
          <p:cNvPr id="9219" name="Picture 3"/>
          <p:cNvPicPr>
            <a:picLocks noChangeAspect="1" noChangeArrowheads="1"/>
          </p:cNvPicPr>
          <p:nvPr/>
        </p:nvPicPr>
        <p:blipFill>
          <a:blip r:embed="rId2" cstate="print"/>
          <a:srcRect l="1250" t="7619" r="1428" b="8809"/>
          <a:stretch>
            <a:fillRect/>
          </a:stretch>
        </p:blipFill>
        <p:spPr bwMode="auto">
          <a:xfrm>
            <a:off x="1041400" y="1614506"/>
            <a:ext cx="6921500" cy="4457700"/>
          </a:xfrm>
          <a:prstGeom prst="rect">
            <a:avLst/>
          </a:prstGeom>
          <a:noFill/>
          <a:ln w="76200" cmpd="tri">
            <a:solidFill>
              <a:schemeClr val="tx2"/>
            </a:solidFill>
            <a:miter lim="800000"/>
            <a:headEnd/>
            <a:tailEnd/>
          </a:ln>
        </p:spPr>
      </p:pic>
      <p:sp>
        <p:nvSpPr>
          <p:cNvPr id="4" name="Date Placeholder 3"/>
          <p:cNvSpPr>
            <a:spLocks noGrp="1"/>
          </p:cNvSpPr>
          <p:nvPr>
            <p:ph type="dt" sz="half" idx="10"/>
          </p:nvPr>
        </p:nvSpPr>
        <p:spPr/>
        <p:txBody>
          <a:bodyPr/>
          <a:lstStyle/>
          <a:p>
            <a:fld id="{F734D49B-1C51-4F3E-853F-D2C9F3FF5A98}" type="datetime1">
              <a:rPr lang="en-US" smtClean="0"/>
              <a:pPr/>
              <a:t>2/20/20</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9</a:t>
            </a:fld>
            <a:endParaRPr lang="en-US" dirty="0"/>
          </a:p>
        </p:txBody>
      </p:sp>
      <p:sp>
        <p:nvSpPr>
          <p:cNvPr id="6" name="Footer Placeholder 5"/>
          <p:cNvSpPr>
            <a:spLocks noGrp="1"/>
          </p:cNvSpPr>
          <p:nvPr>
            <p:ph type="ftr" sz="quarter" idx="11"/>
          </p:nvPr>
        </p:nvSpPr>
        <p:spPr/>
        <p:txBody>
          <a:bodyPr/>
          <a:lstStyle/>
          <a:p>
            <a:r>
              <a:rPr lang="en-US"/>
              <a:t>ER Modeling (Taken from the slides of the original books and modified by TW)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2952</Words>
  <Application>Microsoft Macintosh PowerPoint</Application>
  <PresentationFormat>On-screen Show (4:3)</PresentationFormat>
  <Paragraphs>336</Paragraphs>
  <Slides>37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Helvetica</vt:lpstr>
      <vt:lpstr>Monotype Sorts</vt:lpstr>
      <vt:lpstr>Tahoma</vt:lpstr>
      <vt:lpstr>Webdings</vt:lpstr>
      <vt:lpstr>Office Theme</vt:lpstr>
      <vt:lpstr>Entity-Relationship Modeling</vt:lpstr>
      <vt:lpstr>Learning Outcomes</vt:lpstr>
      <vt:lpstr>Entity Sets</vt:lpstr>
      <vt:lpstr>What Should an Entity Be?</vt:lpstr>
      <vt:lpstr>Entity Sets customer and loan</vt:lpstr>
      <vt:lpstr>Attributes</vt:lpstr>
      <vt:lpstr>Composite Attributes</vt:lpstr>
      <vt:lpstr>Relationship Sets</vt:lpstr>
      <vt:lpstr>Relationship Set borrower</vt:lpstr>
      <vt:lpstr>Relationship Sets (Cont.)</vt:lpstr>
      <vt:lpstr>Degree of a Relationship Set</vt:lpstr>
      <vt:lpstr>Mapping Cardinalities</vt:lpstr>
      <vt:lpstr>Mapping Cardinalities (Cont.)</vt:lpstr>
      <vt:lpstr>Mapping Cardinalities affect ER Design</vt:lpstr>
      <vt:lpstr>E-R Diagrams</vt:lpstr>
      <vt:lpstr>E-R Diagram With Composite, Multivalued, and Derived Attributes</vt:lpstr>
      <vt:lpstr>Relationship Sets with Attributes</vt:lpstr>
      <vt:lpstr>Roles</vt:lpstr>
      <vt:lpstr>Cardinality Constraints</vt:lpstr>
      <vt:lpstr>Cardinality Constraints (Cont.)</vt:lpstr>
      <vt:lpstr>Participation of an Entity Set in a Relationship Set</vt:lpstr>
      <vt:lpstr>Alternative Notation for Cardinality Limits</vt:lpstr>
      <vt:lpstr>Keys</vt:lpstr>
      <vt:lpstr>Keys for Relationship Sets</vt:lpstr>
      <vt:lpstr>Case Study 1</vt:lpstr>
      <vt:lpstr>Case Study 1 (Cont.)</vt:lpstr>
      <vt:lpstr>E-R Diagram with a Ternary Relationship</vt:lpstr>
      <vt:lpstr>Cardinality Constraints on Ternary Relationship</vt:lpstr>
      <vt:lpstr>Binary Vs. Non-Binary Relationships</vt:lpstr>
      <vt:lpstr>Converting Non-Binary Relationships to Binary Form</vt:lpstr>
      <vt:lpstr>Converting Non-Binary Relationships (Cont.)</vt:lpstr>
      <vt:lpstr>Design Issues</vt:lpstr>
      <vt:lpstr>LATIHAN di kelas</vt:lpstr>
      <vt:lpstr>JAWABAN</vt:lpstr>
      <vt:lpstr>Diagram E-R</vt:lpstr>
      <vt:lpstr>Case Study 2</vt:lpstr>
      <vt:lpstr>TUGAS CASE STUDY 2</vt:lpstr>
    </vt:vector>
  </TitlesOfParts>
  <Company>ditdik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itb</dc:creator>
  <cp:lastModifiedBy>Rajif Agung Yunmar</cp:lastModifiedBy>
  <cp:revision>64</cp:revision>
  <dcterms:created xsi:type="dcterms:W3CDTF">2014-01-22T05:41:16Z</dcterms:created>
  <dcterms:modified xsi:type="dcterms:W3CDTF">2020-02-20T03:01:27Z</dcterms:modified>
</cp:coreProperties>
</file>