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2383" autoAdjust="0"/>
  </p:normalViewPr>
  <p:slideViewPr>
    <p:cSldViewPr>
      <p:cViewPr varScale="1">
        <p:scale>
          <a:sx n="77" d="100"/>
          <a:sy n="77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DB33880-B683-4D95-8980-BB58D9204066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DD844A-F38E-43FA-B1A3-26213BC994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2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d-ID" dirty="0"/>
              <a:t>Ga punya primary key, tapi salah. Entitas harus punya PK. PK </a:t>
            </a:r>
            <a:r>
              <a:rPr lang="id-ID" dirty="0" err="1"/>
              <a:t>weak</a:t>
            </a:r>
            <a:r>
              <a:rPr lang="id-ID" dirty="0"/>
              <a:t> </a:t>
            </a:r>
            <a:r>
              <a:rPr lang="id-ID" dirty="0" err="1"/>
              <a:t>entity</a:t>
            </a:r>
            <a:r>
              <a:rPr lang="id-ID" dirty="0"/>
              <a:t> adalah PK dari </a:t>
            </a:r>
            <a:r>
              <a:rPr lang="id-ID" dirty="0" err="1"/>
              <a:t>strong</a:t>
            </a:r>
            <a:r>
              <a:rPr lang="id-ID" dirty="0"/>
              <a:t> </a:t>
            </a:r>
            <a:r>
              <a:rPr lang="id-ID" dirty="0" err="1"/>
              <a:t>entity+descriminator</a:t>
            </a:r>
            <a:r>
              <a:rPr lang="id-ID" dirty="0"/>
              <a:t> dari </a:t>
            </a:r>
            <a:r>
              <a:rPr lang="id-ID" dirty="0" err="1"/>
              <a:t>weak</a:t>
            </a:r>
            <a:r>
              <a:rPr lang="id-ID" dirty="0"/>
              <a:t> </a:t>
            </a:r>
            <a:r>
              <a:rPr lang="id-ID" dirty="0" err="1"/>
              <a:t>entity</a:t>
            </a:r>
            <a:endParaRPr lang="id-ID" dirty="0"/>
          </a:p>
          <a:p>
            <a:pPr marL="171450" indent="-171450">
              <a:buFontTx/>
              <a:buChar char="-"/>
            </a:pPr>
            <a:r>
              <a:rPr lang="id-ID" dirty="0"/>
              <a:t>Munculnya entitas lemah sangat bergantung dari adanya Entitas Kuat</a:t>
            </a:r>
          </a:p>
          <a:p>
            <a:pPr marL="171450" indent="-171450">
              <a:buFontTx/>
              <a:buChar char="-"/>
            </a:pPr>
            <a:r>
              <a:rPr lang="id-ID" dirty="0" err="1"/>
              <a:t>Dicriminator</a:t>
            </a:r>
            <a:r>
              <a:rPr lang="id-ID" dirty="0"/>
              <a:t> (pembeda) itu adalah atribut yg dapat membedakan antara satu data dengan data 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85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/>
              <a:t>Penggunaan </a:t>
            </a:r>
            <a:r>
              <a:rPr lang="id-ID" dirty="0"/>
              <a:t>atribut atau entitas yang ditetapkan untuk mewakili suatu </a:t>
            </a:r>
            <a:r>
              <a:rPr lang="id-ID"/>
              <a:t>objek.</a:t>
            </a:r>
            <a:endParaRPr lang="en-ID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/>
              <a:t>Apakah </a:t>
            </a:r>
            <a:r>
              <a:rPr lang="id-ID" dirty="0"/>
              <a:t>konsep dunia nyata paling baik diungkapkan oleh himpunan entitas atau himpunan </a:t>
            </a:r>
            <a:r>
              <a:rPr lang="id-ID"/>
              <a:t>hubungan.</a:t>
            </a:r>
            <a:endParaRPr lang="en-ID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/>
              <a:t>Penggunaan </a:t>
            </a:r>
            <a:r>
              <a:rPr lang="id-ID" dirty="0"/>
              <a:t>hubungan terner versus sepasang hubungan </a:t>
            </a:r>
            <a:r>
              <a:rPr lang="id-ID"/>
              <a:t>biner.</a:t>
            </a:r>
            <a:endParaRPr lang="en-ID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/>
              <a:t>Penggunaan </a:t>
            </a:r>
            <a:r>
              <a:rPr lang="id-ID" dirty="0"/>
              <a:t>set entitas yang kuat atau </a:t>
            </a:r>
            <a:r>
              <a:rPr lang="id-ID"/>
              <a:t>lemah.</a:t>
            </a:r>
            <a:endParaRPr lang="en-ID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/>
              <a:t>Penggunaan </a:t>
            </a:r>
            <a:r>
              <a:rPr lang="id-ID" dirty="0"/>
              <a:t>spesialisasi / generalisasi - berkontribusi pada modularitas dalam </a:t>
            </a:r>
            <a:r>
              <a:rPr lang="id-ID"/>
              <a:t>desain.</a:t>
            </a:r>
            <a:endParaRPr lang="en-ID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/>
              <a:t>Penggunaan agregasi - dapat memperlakukan entitas agregat yang ditetapkan sebagai unit tunggal tanpa memperhatikan rincian struktur internalnya.</a:t>
            </a:r>
          </a:p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7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- Perhatikan bahwa entitas lemah dan kuat dihubungkan dengan garis TOTAL PARTICIPANT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1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/>
              <a:t>Baca buku FATANSYAH halaman 95</a:t>
            </a:r>
            <a:r>
              <a:rPr lang="en-ID" b="0"/>
              <a:t>. Berikan contoh pada </a:t>
            </a:r>
          </a:p>
          <a:p>
            <a:endParaRPr lang="en-ID" b="1"/>
          </a:p>
          <a:p>
            <a:r>
              <a:rPr lang="id-ID" b="1"/>
              <a:t>Catatan</a:t>
            </a:r>
            <a:r>
              <a:rPr lang="id-ID"/>
              <a:t>: </a:t>
            </a:r>
            <a:r>
              <a:rPr lang="en-ID" i="1"/>
              <a:t>primary key</a:t>
            </a:r>
            <a:r>
              <a:rPr lang="en-ID"/>
              <a:t> </a:t>
            </a:r>
            <a:r>
              <a:rPr lang="id-ID"/>
              <a:t>dari </a:t>
            </a:r>
            <a:r>
              <a:rPr lang="id-ID" dirty="0"/>
              <a:t>himpunan entitas yang kuat tidak secara eksplisit disimpan dengan himpunan entitas yang lemah, karena itu tersirat dalam hubungan identifikasi.</a:t>
            </a:r>
            <a:br>
              <a:rPr lang="id-ID" dirty="0"/>
            </a:br>
            <a:br>
              <a:rPr lang="id-ID" dirty="0"/>
            </a:br>
            <a:r>
              <a:rPr lang="id-ID"/>
              <a:t>Jika </a:t>
            </a:r>
            <a:r>
              <a:rPr lang="en-ID" i="1"/>
              <a:t>l</a:t>
            </a:r>
            <a:r>
              <a:rPr lang="en-US" sz="1200" i="1"/>
              <a:t>oan-number </a:t>
            </a:r>
            <a:r>
              <a:rPr lang="id-ID"/>
              <a:t>disimpan secara eksplisit</a:t>
            </a:r>
            <a:r>
              <a:rPr lang="en-ID"/>
              <a:t> (pada </a:t>
            </a:r>
            <a:r>
              <a:rPr lang="en-ID" i="1"/>
              <a:t>entitas loan</a:t>
            </a:r>
            <a:r>
              <a:rPr lang="en-ID"/>
              <a:t>)</a:t>
            </a:r>
            <a:r>
              <a:rPr lang="id-ID"/>
              <a:t>, </a:t>
            </a:r>
            <a:r>
              <a:rPr lang="id-ID" dirty="0"/>
              <a:t>pembayaran dapat dijadikan entitas yang kuat, tetapi kemudian hubungan </a:t>
            </a:r>
            <a:r>
              <a:rPr lang="id-ID"/>
              <a:t>antara </a:t>
            </a:r>
            <a:r>
              <a:rPr lang="en-ID"/>
              <a:t>entitas </a:t>
            </a:r>
            <a:r>
              <a:rPr lang="en-US" sz="1200" i="1"/>
              <a:t>payment</a:t>
            </a:r>
            <a:r>
              <a:rPr lang="id-ID"/>
              <a:t> dan </a:t>
            </a:r>
            <a:r>
              <a:rPr lang="en-ID"/>
              <a:t>entitas </a:t>
            </a:r>
            <a:r>
              <a:rPr lang="en-US" sz="1200" i="1"/>
              <a:t>loan</a:t>
            </a:r>
            <a:r>
              <a:rPr lang="id-ID"/>
              <a:t> </a:t>
            </a:r>
            <a:r>
              <a:rPr lang="id-ID" dirty="0"/>
              <a:t>akan digandakan oleh hubungan implisit yang didefinisikan </a:t>
            </a:r>
            <a:r>
              <a:rPr lang="id-ID"/>
              <a:t>oleh </a:t>
            </a:r>
            <a:r>
              <a:rPr lang="en-ID" i="1"/>
              <a:t>loan-number</a:t>
            </a:r>
            <a:r>
              <a:rPr lang="id-ID"/>
              <a:t> yang </a:t>
            </a:r>
            <a:r>
              <a:rPr lang="id-ID" dirty="0"/>
              <a:t>sama </a:t>
            </a:r>
            <a:r>
              <a:rPr lang="id-ID"/>
              <a:t>dengan </a:t>
            </a:r>
            <a:r>
              <a:rPr lang="en-ID"/>
              <a:t>entitas </a:t>
            </a:r>
            <a:r>
              <a:rPr lang="en-US" sz="1200" i="1"/>
              <a:t>payment</a:t>
            </a:r>
            <a:r>
              <a:rPr lang="id-ID"/>
              <a:t> dan </a:t>
            </a:r>
            <a:r>
              <a:rPr lang="en-ID"/>
              <a:t>entitas </a:t>
            </a:r>
            <a:r>
              <a:rPr lang="en-US" sz="1200" i="1"/>
              <a:t>loan</a:t>
            </a:r>
            <a:r>
              <a:rPr lang="en-US" sz="1200" i="0"/>
              <a:t>. Dengan demikian akan terjadi duplikat pada atribut </a:t>
            </a:r>
            <a:r>
              <a:rPr lang="en-US" sz="1200" b="1" i="1"/>
              <a:t>loan-number</a:t>
            </a:r>
            <a:r>
              <a:rPr lang="en-US" sz="1200" i="0"/>
              <a:t> pada entitas loan dan entitas payment</a:t>
            </a:r>
            <a:endParaRPr lang="id-ID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d-ID"/>
              <a:t>Di </a:t>
            </a:r>
            <a:r>
              <a:rPr lang="id-ID" dirty="0"/>
              <a:t>universitas</a:t>
            </a:r>
            <a:r>
              <a:rPr lang="id-ID"/>
              <a:t>, </a:t>
            </a:r>
            <a:r>
              <a:rPr lang="en-ID"/>
              <a:t>course</a:t>
            </a:r>
            <a:r>
              <a:rPr lang="id-ID"/>
              <a:t> </a:t>
            </a:r>
            <a:r>
              <a:rPr lang="id-ID" dirty="0"/>
              <a:t>adalah entitas yang </a:t>
            </a:r>
            <a:r>
              <a:rPr lang="id-ID"/>
              <a:t>kuat </a:t>
            </a:r>
            <a:r>
              <a:rPr lang="en-ID" i="1"/>
              <a:t>course-offering</a:t>
            </a:r>
            <a:r>
              <a:rPr lang="en-ID"/>
              <a:t> </a:t>
            </a:r>
            <a:r>
              <a:rPr lang="id-ID"/>
              <a:t>dapat </a:t>
            </a:r>
            <a:r>
              <a:rPr lang="id-ID" dirty="0"/>
              <a:t>dimodelkan sebagai entitas </a:t>
            </a:r>
            <a:r>
              <a:rPr lang="id-ID"/>
              <a:t>yang lemah</a:t>
            </a:r>
            <a:endParaRPr lang="en-ID"/>
          </a:p>
          <a:p>
            <a:pPr marL="171450" indent="-171450">
              <a:buFontTx/>
              <a:buChar char="-"/>
            </a:pPr>
            <a:r>
              <a:rPr lang="id-ID"/>
              <a:t>Diskriminator dari </a:t>
            </a:r>
            <a:r>
              <a:rPr lang="en-ID" i="1"/>
              <a:t>course-offering</a:t>
            </a:r>
            <a:r>
              <a:rPr lang="id-ID"/>
              <a:t> </a:t>
            </a:r>
            <a:r>
              <a:rPr lang="id-ID" dirty="0"/>
              <a:t>adalah semester (termasuk tahun) dan nomor bagian (jika ada lebih dari satu </a:t>
            </a:r>
            <a:r>
              <a:rPr lang="id-ID"/>
              <a:t>bagian)</a:t>
            </a:r>
            <a:endParaRPr lang="en-ID"/>
          </a:p>
          <a:p>
            <a:pPr marL="171450" indent="-171450">
              <a:buFontTx/>
              <a:buChar char="-"/>
            </a:pPr>
            <a:r>
              <a:rPr lang="id-ID"/>
              <a:t>Jika </a:t>
            </a:r>
            <a:r>
              <a:rPr lang="id-ID" dirty="0"/>
              <a:t>kita </a:t>
            </a:r>
            <a:r>
              <a:rPr lang="id-ID"/>
              <a:t>memodelkan </a:t>
            </a:r>
            <a:r>
              <a:rPr lang="en-ID" i="1"/>
              <a:t>course-offering</a:t>
            </a:r>
            <a:r>
              <a:rPr lang="id-ID"/>
              <a:t> </a:t>
            </a:r>
            <a:r>
              <a:rPr lang="id-ID" dirty="0"/>
              <a:t>sebagai entitas yang kuat, kita akan </a:t>
            </a:r>
            <a:r>
              <a:rPr lang="id-ID"/>
              <a:t>memodelkan </a:t>
            </a:r>
            <a:r>
              <a:rPr lang="en-ID" i="1"/>
              <a:t>course-number</a:t>
            </a:r>
            <a:r>
              <a:rPr lang="en-ID"/>
              <a:t> </a:t>
            </a:r>
            <a:r>
              <a:rPr lang="id-ID"/>
              <a:t>sebagai atribut.</a:t>
            </a:r>
            <a:endParaRPr lang="en-ID"/>
          </a:p>
          <a:p>
            <a:pPr marL="171450" indent="-171450">
              <a:buFontTx/>
              <a:buChar char="-"/>
            </a:pPr>
            <a:r>
              <a:rPr lang="id-ID"/>
              <a:t>Maka </a:t>
            </a:r>
            <a:r>
              <a:rPr lang="id-ID" dirty="0"/>
              <a:t>hubungan </a:t>
            </a:r>
            <a:r>
              <a:rPr lang="id-ID"/>
              <a:t>dengan </a:t>
            </a:r>
            <a:r>
              <a:rPr lang="en-ID" i="1"/>
              <a:t>course</a:t>
            </a:r>
            <a:r>
              <a:rPr lang="id-ID"/>
              <a:t> </a:t>
            </a:r>
            <a:r>
              <a:rPr lang="id-ID" dirty="0"/>
              <a:t>akan tersirat dalam </a:t>
            </a:r>
            <a:r>
              <a:rPr lang="id-ID"/>
              <a:t>atribut </a:t>
            </a:r>
            <a:r>
              <a:rPr lang="en-ID" i="1"/>
              <a:t>course-number</a:t>
            </a:r>
            <a:r>
              <a:rPr lang="id-ID"/>
              <a:t> </a:t>
            </a:r>
            <a:r>
              <a:rPr lang="id-ID" dirty="0"/>
              <a:t>saja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8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d-ID"/>
              <a:t>Proses </a:t>
            </a:r>
            <a:r>
              <a:rPr lang="id-ID" dirty="0"/>
              <a:t>desain top-down; kami menunjuk subkelompok dalam himpunan entitas yang berbeda dari entitas lain dalam </a:t>
            </a:r>
            <a:r>
              <a:rPr lang="id-ID"/>
              <a:t>himpunan.</a:t>
            </a:r>
            <a:endParaRPr lang="en-ID"/>
          </a:p>
          <a:p>
            <a:pPr marL="171450" indent="-171450">
              <a:buFontTx/>
              <a:buChar char="-"/>
            </a:pPr>
            <a:r>
              <a:rPr lang="id-ID"/>
              <a:t>Subkelompok </a:t>
            </a:r>
            <a:r>
              <a:rPr lang="id-ID" dirty="0"/>
              <a:t>ini menjadi himpunan entitas tingkat rendah yang memiliki atribut atau berpartisipasi dalam hubungan yang tidak berlaku untuk himpunan entitas tingkat lebih </a:t>
            </a:r>
            <a:r>
              <a:rPr lang="id-ID"/>
              <a:t>tinggi.</a:t>
            </a:r>
            <a:endParaRPr lang="en-ID"/>
          </a:p>
          <a:p>
            <a:pPr marL="171450" indent="-171450">
              <a:buFontTx/>
              <a:buChar char="-"/>
            </a:pPr>
            <a:r>
              <a:rPr lang="id-ID"/>
              <a:t>Digambarkan </a:t>
            </a:r>
            <a:r>
              <a:rPr lang="id-ID" dirty="0"/>
              <a:t>oleh komponen segitiga berlabel ISA (pelanggan E.g. "</a:t>
            </a:r>
            <a:r>
              <a:rPr lang="id-ID"/>
              <a:t>adalah").</a:t>
            </a:r>
            <a:endParaRPr lang="en-ID"/>
          </a:p>
          <a:p>
            <a:pPr marL="171450" indent="-171450">
              <a:buFontTx/>
              <a:buChar char="-"/>
            </a:pPr>
            <a:r>
              <a:rPr lang="id-ID"/>
              <a:t>Warisan </a:t>
            </a:r>
            <a:r>
              <a:rPr lang="id-ID" dirty="0"/>
              <a:t>atribut - set entitas level yang lebih rendah mewarisi semua atribut dan partisipasi hubungan dari entitas level yang lebih tinggi yang terkait </a:t>
            </a:r>
            <a:r>
              <a:rPr lang="id-ID"/>
              <a:t>dengannya.</a:t>
            </a:r>
            <a:endParaRPr lang="en-ID"/>
          </a:p>
          <a:p>
            <a:pPr marL="171450" indent="-171450">
              <a:buFontTx/>
              <a:buChar char="-"/>
            </a:pPr>
            <a:endParaRPr lang="en-ID"/>
          </a:p>
          <a:p>
            <a:pPr marL="171450" indent="-171450">
              <a:buFontTx/>
              <a:buChar char="-"/>
            </a:pPr>
            <a:r>
              <a:rPr lang="en-ID" b="1"/>
              <a:t>Depicted</a:t>
            </a:r>
            <a:r>
              <a:rPr lang="en-ID"/>
              <a:t> = digambarkan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2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d-ID"/>
              <a:t>Proses </a:t>
            </a:r>
            <a:r>
              <a:rPr lang="id-ID" dirty="0"/>
              <a:t>desain bottom-up - menggabungkan sejumlah set entitas yang berbagi fitur yang sama ke dalam set entitas level yang lebih </a:t>
            </a:r>
            <a:r>
              <a:rPr lang="id-ID"/>
              <a:t>tinggi.</a:t>
            </a:r>
            <a:endParaRPr lang="en-ID"/>
          </a:p>
          <a:p>
            <a:pPr marL="171450" indent="-171450">
              <a:buFontTx/>
              <a:buChar char="-"/>
            </a:pPr>
            <a:r>
              <a:rPr lang="id-ID"/>
              <a:t>Spesialisasi </a:t>
            </a:r>
            <a:r>
              <a:rPr lang="id-ID" dirty="0"/>
              <a:t>dan generalisasi adalah inversi sederhana satu sama lain; mereka diwakili dalam diagram E-R dengan cara yang </a:t>
            </a:r>
            <a:r>
              <a:rPr lang="id-ID"/>
              <a:t>sama.</a:t>
            </a:r>
            <a:endParaRPr lang="en-ID"/>
          </a:p>
          <a:p>
            <a:pPr marL="171450" indent="-171450">
              <a:buFontTx/>
              <a:buChar char="-"/>
            </a:pPr>
            <a:r>
              <a:rPr lang="id-ID"/>
              <a:t>Istilah </a:t>
            </a:r>
            <a:r>
              <a:rPr lang="id-ID" dirty="0"/>
              <a:t>spesialisasi dan generalisasi digunakan secara bergantian.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8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punya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spesialisasi</a:t>
            </a:r>
            <a:r>
              <a:rPr lang="id-ID" dirty="0"/>
              <a:t>. </a:t>
            </a:r>
            <a:r>
              <a:rPr lang="id-ID"/>
              <a:t>Misanya: Employe  </a:t>
            </a:r>
            <a:r>
              <a:rPr lang="id-ID">
                <a:sym typeface="Wingdings" panose="05000000000000000000" pitchFamily="2" charset="2"/>
              </a:rPr>
              <a:t> {pegawai tetap, tidak tetap}, {teller, manager, staf}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45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/>
              <a:t>Hal ini terkait dengan kira-kira nanti sebuah instan itu masuk ke entitas yg mana dalam spesialisasi/generalisasi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/>
              <a:t>condition-defined: berdasarkan karakteristik data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/>
              <a:t>User-defined: user/pengguna/admin DB yg menentukan suatu instan itu mau ditaruh dimana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Keanggotaan dari sebuah instan: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/>
              <a:t>disjoint, hanya bias masuk keanggotaan disatu entitas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/>
              <a:t>Bisa ada di dua entitas dibawahnya</a:t>
            </a:r>
          </a:p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InI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partisipasi</a:t>
            </a:r>
            <a:r>
              <a:rPr lang="en-US" dirty="0"/>
              <a:t> </a:t>
            </a:r>
            <a:r>
              <a:rPr lang="en-US" dirty="0" err="1"/>
              <a:t>parsial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total </a:t>
            </a:r>
            <a:r>
              <a:rPr lang="en-US" err="1"/>
              <a:t>dalam</a:t>
            </a:r>
            <a:r>
              <a:rPr lang="en-US"/>
              <a:t> entitas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id-ID"/>
              <a:t>Kendala </a:t>
            </a:r>
            <a:r>
              <a:rPr lang="id-ID" dirty="0"/>
              <a:t>kelengkapan - menentukan apakah </a:t>
            </a:r>
            <a:r>
              <a:rPr lang="id-ID"/>
              <a:t>suatu </a:t>
            </a:r>
            <a:r>
              <a:rPr lang="en-ID"/>
              <a:t>instan</a:t>
            </a:r>
            <a:r>
              <a:rPr lang="id-ID"/>
              <a:t> </a:t>
            </a:r>
            <a:r>
              <a:rPr lang="en-ID"/>
              <a:t>yang terdapat dalam entitas</a:t>
            </a:r>
            <a:r>
              <a:rPr lang="id-ID"/>
              <a:t> </a:t>
            </a:r>
            <a:r>
              <a:rPr lang="id-ID" dirty="0"/>
              <a:t>yang lebih tinggi harus dimiliki setidaknya </a:t>
            </a:r>
            <a:r>
              <a:rPr lang="id-ID"/>
              <a:t>satu </a:t>
            </a:r>
            <a:r>
              <a:rPr lang="en-ID"/>
              <a:t>keanggotaan di </a:t>
            </a:r>
            <a:r>
              <a:rPr lang="id-ID"/>
              <a:t>entitas </a:t>
            </a:r>
            <a:r>
              <a:rPr lang="id-ID" dirty="0"/>
              <a:t>tingkat yang lebih rendah dalam generalisasi.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2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7158" y="6429396"/>
            <a:ext cx="1000132" cy="428604"/>
          </a:xfrm>
        </p:spPr>
        <p:txBody>
          <a:bodyPr/>
          <a:lstStyle>
            <a:lvl1pPr algn="r">
              <a:defRPr/>
            </a:lvl1pPr>
          </a:lstStyle>
          <a:p>
            <a:fld id="{CD0E003F-0B6D-4839-9896-EB5519BF8D2D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5DE4-FC19-400D-98EA-E298BB459D62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60B-F2AB-45B8-8601-BA78DBB98068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6B9F-F722-43C4-BD45-FBBF82171364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1ED4-671C-4C11-8944-EA03F317627F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5EDD-54EF-414C-8AB4-3995456D863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AD9-0D38-4EEB-BCB2-D1C807D16AC8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65-E310-481D-9A92-CAD08EF1DEF2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2ED6-348F-4839-8DD8-F4A394906001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8422-3747-4013-A4D8-0F6740C734E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A822-B2FF-4C48-B82E-84C84B142FD2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58" y="6429396"/>
            <a:ext cx="1000132" cy="428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C0147262-34F0-4398-8F97-CE0C901312C8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0166" y="6429396"/>
            <a:ext cx="6643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429396"/>
            <a:ext cx="400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8" descr="itb-seal-192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08832" cy="98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052"/>
          <p:cNvSpPr>
            <a:spLocks noChangeShapeType="1"/>
          </p:cNvSpPr>
          <p:nvPr userDrawn="1"/>
        </p:nvSpPr>
        <p:spPr bwMode="auto">
          <a:xfrm>
            <a:off x="0" y="6357958"/>
            <a:ext cx="9147175" cy="0"/>
          </a:xfrm>
          <a:prstGeom prst="line">
            <a:avLst/>
          </a:prstGeom>
          <a:noFill/>
          <a:ln w="57149" cmpd="tri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3600" b="1" dirty="0">
                <a:solidFill>
                  <a:srgbClr val="000099"/>
                </a:solidFill>
              </a:rPr>
              <a:t>Advanced</a:t>
            </a:r>
            <a:br>
              <a:rPr lang="en-US" sz="3600" b="1" dirty="0">
                <a:solidFill>
                  <a:srgbClr val="000099"/>
                </a:solidFill>
              </a:rPr>
            </a:br>
            <a:r>
              <a:rPr lang="en-US" sz="3600" b="1" dirty="0">
                <a:solidFill>
                  <a:srgbClr val="000099"/>
                </a:solidFill>
              </a:rPr>
              <a:t>Entity-Relationship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8600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50000"/>
              </a:spcBef>
            </a:pPr>
            <a:r>
              <a:rPr lang="en-US" b="1" u="sng" dirty="0">
                <a:solidFill>
                  <a:srgbClr val="002060"/>
                </a:solidFill>
              </a:rPr>
              <a:t>Sumber</a:t>
            </a:r>
            <a:r>
              <a:rPr lang="en-US" b="1" dirty="0">
                <a:solidFill>
                  <a:srgbClr val="002060"/>
                </a:solidFill>
              </a:rPr>
              <a:t>:</a:t>
            </a:r>
            <a:r>
              <a:rPr lang="en-US" b="1" dirty="0"/>
              <a:t> </a:t>
            </a:r>
            <a:r>
              <a:rPr lang="en-US" b="1" dirty="0">
                <a:solidFill>
                  <a:srgbClr val="CC3300"/>
                </a:solidFill>
              </a:rPr>
              <a:t>Silberschatz, Korth and Sudarshan, </a:t>
            </a:r>
            <a:r>
              <a:rPr lang="en-US" b="1" dirty="0">
                <a:solidFill>
                  <a:srgbClr val="0070C0"/>
                </a:solidFill>
              </a:rPr>
              <a:t>Database System Concepts, </a:t>
            </a:r>
            <a:r>
              <a:rPr lang="en-US" b="1" dirty="0">
                <a:solidFill>
                  <a:srgbClr val="FFC000"/>
                </a:solidFill>
              </a:rPr>
              <a:t>6</a:t>
            </a:r>
            <a:r>
              <a:rPr lang="en-US" b="1" baseline="30000" dirty="0">
                <a:solidFill>
                  <a:srgbClr val="FFC000"/>
                </a:solidFill>
              </a:rPr>
              <a:t>th</a:t>
            </a:r>
            <a:r>
              <a:rPr lang="en-US" b="1" dirty="0">
                <a:solidFill>
                  <a:srgbClr val="FFC000"/>
                </a:solidFill>
              </a:rPr>
              <a:t> Ed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Program Studi Teknik Informatika</a:t>
            </a:r>
          </a:p>
          <a:p>
            <a:r>
              <a:rPr lang="en-US" dirty="0">
                <a:solidFill>
                  <a:srgbClr val="002060"/>
                </a:solidFill>
              </a:rPr>
              <a:t>Institut </a:t>
            </a:r>
            <a:r>
              <a:rPr lang="en-US" dirty="0" err="1">
                <a:solidFill>
                  <a:srgbClr val="002060"/>
                </a:solidFill>
              </a:rPr>
              <a:t>Teknologi</a:t>
            </a:r>
            <a:r>
              <a:rPr lang="en-US" dirty="0">
                <a:solidFill>
                  <a:srgbClr val="002060"/>
                </a:solidFill>
              </a:rPr>
              <a:t>  Sumatera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D32E-8E48-45F2-86E8-75DDF91EB33C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85725"/>
            <a:ext cx="8077200" cy="876300"/>
          </a:xfrm>
        </p:spPr>
        <p:txBody>
          <a:bodyPr>
            <a:normAutofit fontScale="90000"/>
          </a:bodyPr>
          <a:lstStyle/>
          <a:p>
            <a:r>
              <a:rPr lang="en-US"/>
              <a:t>Design Constraints on a Specialization/Generalization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227138"/>
            <a:ext cx="7502525" cy="4919662"/>
          </a:xfrm>
        </p:spPr>
        <p:txBody>
          <a:bodyPr/>
          <a:lstStyle/>
          <a:p>
            <a:r>
              <a:rPr lang="en-US" sz="2400" dirty="0"/>
              <a:t>Constraint on which entities can be members of a given lower-level entity set.</a:t>
            </a:r>
          </a:p>
          <a:p>
            <a:pPr lvl="1"/>
            <a:r>
              <a:rPr lang="en-US" sz="2000" dirty="0"/>
              <a:t>condition-defined</a:t>
            </a:r>
          </a:p>
          <a:p>
            <a:pPr lvl="1"/>
            <a:r>
              <a:rPr lang="en-US" sz="2000" dirty="0"/>
              <a:t>user-defined</a:t>
            </a:r>
          </a:p>
          <a:p>
            <a:r>
              <a:rPr lang="en-US" sz="2400" dirty="0"/>
              <a:t>Constraint on whether or not entities may belong to more than one lower-level entity set within a single generalization.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Disjoint</a:t>
            </a:r>
          </a:p>
          <a:p>
            <a:pPr lvl="2"/>
            <a:r>
              <a:rPr lang="en-US" sz="1800" dirty="0"/>
              <a:t>an entity can belong to only one lower-level entity set</a:t>
            </a:r>
          </a:p>
          <a:p>
            <a:pPr lvl="2"/>
            <a:r>
              <a:rPr lang="en-US" sz="1800" dirty="0"/>
              <a:t>Noted in E-R diagram by writing </a:t>
            </a:r>
            <a:r>
              <a:rPr lang="en-US" sz="1800" i="1" dirty="0"/>
              <a:t>disjoint</a:t>
            </a:r>
            <a:r>
              <a:rPr lang="en-US" sz="1800" dirty="0"/>
              <a:t> next to the ISA triangle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Overlapping</a:t>
            </a:r>
          </a:p>
          <a:p>
            <a:pPr lvl="2"/>
            <a:r>
              <a:rPr lang="en-US" sz="1800" dirty="0"/>
              <a:t>an entity can belong to more than one lower-level entity set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A64B-159E-4650-9F69-D1FEDED56499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204773"/>
            <a:ext cx="8077200" cy="1152525"/>
          </a:xfrm>
        </p:spPr>
        <p:txBody>
          <a:bodyPr>
            <a:noAutofit/>
          </a:bodyPr>
          <a:lstStyle/>
          <a:p>
            <a:r>
              <a:rPr lang="en-US" sz="3600" dirty="0"/>
              <a:t>Design Constraints on a Specialization/Generalization (Contd.)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2206636"/>
            <a:ext cx="7848600" cy="28654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Completeness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constraint</a:t>
            </a:r>
            <a:r>
              <a:rPr lang="en-US" sz="2800" dirty="0"/>
              <a:t> -- specifies whether or not an entity in the higher-level entity set must belong to at least one of the lower-level entity sets within a generalization.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total</a:t>
            </a:r>
            <a:r>
              <a:rPr lang="en-US" sz="2400" b="1" dirty="0"/>
              <a:t> </a:t>
            </a:r>
            <a:r>
              <a:rPr lang="en-US" sz="2400" dirty="0"/>
              <a:t>: an entity must belong to one of the lower-level entity sets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partial</a:t>
            </a:r>
            <a:r>
              <a:rPr lang="en-US" sz="2400" dirty="0"/>
              <a:t>: an entity need not belong to one of the lower-level entity sets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0FF0-BA9E-4B14-9E4E-179417E5DCFB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sz="3200" dirty="0"/>
              <a:t>Aggregation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l="1274" t="3641" r="2002" b="3398"/>
          <a:stretch>
            <a:fillRect/>
          </a:stretch>
        </p:blipFill>
        <p:spPr bwMode="auto">
          <a:xfrm>
            <a:off x="1719263" y="2105025"/>
            <a:ext cx="5491162" cy="39576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34988" y="866775"/>
            <a:ext cx="79851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dirty="0">
                <a:latin typeface="Helvetica" pitchFamily="34" charset="0"/>
              </a:rPr>
              <a:t> Consider the ternary relationship </a:t>
            </a:r>
            <a:r>
              <a:rPr kumimoji="1" lang="en-US" sz="2000" i="1" dirty="0">
                <a:latin typeface="Helvetica" pitchFamily="34" charset="0"/>
              </a:rPr>
              <a:t>works-on</a:t>
            </a:r>
            <a:r>
              <a:rPr kumimoji="1" lang="en-US" sz="2000" dirty="0">
                <a:latin typeface="Helvetica" pitchFamily="34" charset="0"/>
              </a:rPr>
              <a:t>, which we saw earlier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dirty="0">
                <a:latin typeface="Helvetica" pitchFamily="34" charset="0"/>
              </a:rPr>
              <a:t> Suppose we want to record managers for tasks performed by an   </a:t>
            </a:r>
            <a:br>
              <a:rPr kumimoji="1" lang="en-US" sz="2000" dirty="0">
                <a:latin typeface="Helvetica" pitchFamily="34" charset="0"/>
              </a:rPr>
            </a:br>
            <a:r>
              <a:rPr kumimoji="1" lang="en-US" sz="2000" dirty="0">
                <a:latin typeface="Helvetica" pitchFamily="34" charset="0"/>
              </a:rPr>
              <a:t>   employee at a branch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6B90-D851-4006-96FC-0A97A280A32C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/>
              <a:t>Aggregation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023938"/>
            <a:ext cx="8556625" cy="5226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Relationship sets </a:t>
            </a:r>
            <a:r>
              <a:rPr lang="en-US" sz="2400" i="1" dirty="0"/>
              <a:t>works-on </a:t>
            </a:r>
            <a:r>
              <a:rPr lang="en-US" sz="2400" dirty="0"/>
              <a:t>and </a:t>
            </a:r>
            <a:r>
              <a:rPr lang="en-US" sz="2400" i="1" dirty="0"/>
              <a:t>manages</a:t>
            </a:r>
            <a:r>
              <a:rPr lang="en-US" sz="2400" dirty="0"/>
              <a:t> represent overlapping information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Every </a:t>
            </a:r>
            <a:r>
              <a:rPr lang="en-US" sz="2000" i="1" dirty="0"/>
              <a:t>manages</a:t>
            </a:r>
            <a:r>
              <a:rPr lang="en-US" sz="2000" dirty="0"/>
              <a:t> relationship corresponds to a </a:t>
            </a:r>
            <a:r>
              <a:rPr lang="en-US" sz="2000" i="1" dirty="0"/>
              <a:t>works-on</a:t>
            </a:r>
            <a:r>
              <a:rPr lang="en-US" sz="2000" dirty="0"/>
              <a:t> relationship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However, some </a:t>
            </a:r>
            <a:r>
              <a:rPr lang="en-US" sz="2000" i="1" dirty="0"/>
              <a:t>works-on</a:t>
            </a:r>
            <a:r>
              <a:rPr lang="en-US" sz="2000" dirty="0"/>
              <a:t> relationships may not correspond to any </a:t>
            </a:r>
            <a:r>
              <a:rPr lang="en-US" sz="2000" i="1" dirty="0"/>
              <a:t>manages</a:t>
            </a:r>
            <a:r>
              <a:rPr lang="en-US" sz="2000" dirty="0"/>
              <a:t> relationships 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So we can’t discard the </a:t>
            </a:r>
            <a:r>
              <a:rPr lang="en-US" sz="1800" i="1" dirty="0"/>
              <a:t>works-on</a:t>
            </a:r>
            <a:r>
              <a:rPr lang="en-US" sz="1800" dirty="0"/>
              <a:t> relationship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Eliminate this redundancy via </a:t>
            </a:r>
            <a:r>
              <a:rPr lang="en-US" sz="2400" i="1" dirty="0"/>
              <a:t>aggregation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Treat relationship as an abstract entity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Allows relationships between relationships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Abstraction of relationship into new entity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Without introducing redundancy, the following diagram represents: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employee works on a particular job at a particular branch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employee, branch, job combination may have an associated manager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0906-7247-42F9-BA4B-C21E1414270C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E-R Diagram With Aggregation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 l="2745" t="1308" r="2942" b="1569"/>
          <a:stretch>
            <a:fillRect/>
          </a:stretch>
        </p:blipFill>
        <p:spPr bwMode="auto">
          <a:xfrm>
            <a:off x="1663700" y="1497032"/>
            <a:ext cx="6108700" cy="47180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8351-0F60-4334-A43A-1BE02E33121C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E-R Design Decisions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use of an attribute or entity set to represent an object.</a:t>
            </a:r>
          </a:p>
          <a:p>
            <a:r>
              <a:rPr lang="en-US" sz="2400" dirty="0"/>
              <a:t>Whether a real-world concept is best expressed by an entity set or a relationship set.</a:t>
            </a:r>
          </a:p>
          <a:p>
            <a:r>
              <a:rPr lang="en-US" sz="2400" dirty="0"/>
              <a:t>The use of a ternary relationship versus a pair of binary relationships.</a:t>
            </a:r>
          </a:p>
          <a:p>
            <a:r>
              <a:rPr lang="en-US" sz="2400" dirty="0"/>
              <a:t>The use of a strong or weak entity set.</a:t>
            </a:r>
          </a:p>
          <a:p>
            <a:r>
              <a:rPr lang="en-US" sz="2400" dirty="0"/>
              <a:t>The use of specialization/generalization – contributes to modularity in the design.</a:t>
            </a:r>
          </a:p>
          <a:p>
            <a:r>
              <a:rPr lang="en-US" sz="2400" dirty="0"/>
              <a:t>The use of aggregation – can treat the aggregate entity set as a single unit without concern for the details of its internal structure.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5C0D-A1DB-4CAD-9193-65B5AE748AB6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32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US" dirty="0"/>
              <a:t>E-R Diagram for a Banking Enterprise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 l="13927" t="894" r="14095" b="1343"/>
          <a:stretch>
            <a:fillRect/>
          </a:stretch>
        </p:blipFill>
        <p:spPr bwMode="auto">
          <a:xfrm>
            <a:off x="2057400" y="839807"/>
            <a:ext cx="5276850" cy="53752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AE28-311B-4737-A7E0-A856357E5F25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3270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Summary of Symbols Used in E-R Notation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 l="22081" t="1402" r="22781" b="53848"/>
          <a:stretch>
            <a:fillRect/>
          </a:stretch>
        </p:blipFill>
        <p:spPr bwMode="auto">
          <a:xfrm>
            <a:off x="1016000" y="1493838"/>
            <a:ext cx="6935788" cy="42211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248-755B-462D-8F1B-6A98B449D87E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80" y="-24"/>
            <a:ext cx="8229600" cy="1143000"/>
          </a:xfrm>
        </p:spPr>
        <p:txBody>
          <a:bodyPr/>
          <a:lstStyle/>
          <a:p>
            <a:r>
              <a:rPr lang="en-US" dirty="0"/>
              <a:t>Summary of Symbols (Cont.)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 l="22081" t="46487" r="22781" b="6075"/>
          <a:stretch>
            <a:fillRect/>
          </a:stretch>
        </p:blipFill>
        <p:spPr bwMode="auto">
          <a:xfrm>
            <a:off x="1155700" y="1138238"/>
            <a:ext cx="6896100" cy="44497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A19C-632C-4FB4-B2DF-C5F9F71DB6F5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>
          <a:xfrm>
            <a:off x="550863" y="985838"/>
            <a:ext cx="8293100" cy="51101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200" dirty="0"/>
              <a:t>	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perusahaan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sejumlah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</a:t>
            </a:r>
            <a:r>
              <a:rPr lang="en-US" sz="2200" dirty="0" err="1"/>
              <a:t>diketahui</a:t>
            </a:r>
            <a:r>
              <a:rPr lang="en-US" sz="2200" dirty="0"/>
              <a:t> </a:t>
            </a:r>
            <a:r>
              <a:rPr lang="en-US" sz="2200" i="1" dirty="0"/>
              <a:t>id</a:t>
            </a:r>
            <a:r>
              <a:rPr lang="en-US" sz="2200" dirty="0"/>
              <a:t>, </a:t>
            </a:r>
            <a:r>
              <a:rPr lang="en-US" sz="2200" dirty="0" err="1"/>
              <a:t>nama</a:t>
            </a:r>
            <a:r>
              <a:rPr lang="en-US" sz="2200" dirty="0"/>
              <a:t>, </a:t>
            </a:r>
            <a:r>
              <a:rPr lang="en-US" sz="2200" dirty="0" err="1"/>
              <a:t>harga</a:t>
            </a:r>
            <a:r>
              <a:rPr lang="en-US" sz="2200" dirty="0"/>
              <a:t> </a:t>
            </a:r>
            <a:r>
              <a:rPr lang="en-US" sz="2200" dirty="0" err="1"/>
              <a:t>pokok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kategorinya</a:t>
            </a:r>
            <a:r>
              <a:rPr lang="en-US" sz="2200" dirty="0"/>
              <a:t>. Ada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kategori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: </a:t>
            </a:r>
            <a:r>
              <a:rPr lang="en-US" sz="2200" dirty="0" err="1"/>
              <a:t>jasa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barang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masuk</a:t>
            </a:r>
            <a:r>
              <a:rPr lang="en-US" sz="2200" dirty="0"/>
              <a:t> </a:t>
            </a:r>
            <a:r>
              <a:rPr lang="en-US" sz="2200" dirty="0" err="1"/>
              <a:t>salah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kedua</a:t>
            </a:r>
            <a:r>
              <a:rPr lang="en-US" sz="2200" dirty="0"/>
              <a:t> </a:t>
            </a:r>
            <a:r>
              <a:rPr lang="en-US" sz="2200" dirty="0" err="1"/>
              <a:t>kategori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kategori</a:t>
            </a:r>
            <a:r>
              <a:rPr lang="en-US" sz="2200" dirty="0"/>
              <a:t> </a:t>
            </a:r>
            <a:r>
              <a:rPr lang="en-US" sz="2200" dirty="0" err="1"/>
              <a:t>jasa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deskripsi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skill</a:t>
            </a:r>
            <a:r>
              <a:rPr lang="en-US" sz="2200" dirty="0"/>
              <a:t> </a:t>
            </a:r>
            <a:r>
              <a:rPr lang="en-US" sz="2200" dirty="0" err="1"/>
              <a:t>apa</a:t>
            </a:r>
            <a:r>
              <a:rPr lang="en-US" sz="2200" dirty="0"/>
              <a:t> </a:t>
            </a:r>
            <a:r>
              <a:rPr lang="en-US" sz="2200" dirty="0" err="1"/>
              <a:t>saja</a:t>
            </a:r>
            <a:r>
              <a:rPr lang="en-US" sz="2200" dirty="0"/>
              <a:t> yang </a:t>
            </a:r>
            <a:r>
              <a:rPr lang="en-US" sz="2200" dirty="0" err="1"/>
              <a:t>dibutuhkan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jasa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.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</a:t>
            </a:r>
            <a:r>
              <a:rPr lang="en-US" sz="2200" dirty="0" err="1"/>
              <a:t>barang</a:t>
            </a:r>
            <a:r>
              <a:rPr lang="en-US" sz="2200" dirty="0"/>
              <a:t>, </a:t>
            </a:r>
            <a:r>
              <a:rPr lang="en-US" sz="2200" dirty="0" err="1"/>
              <a:t>diketahui</a:t>
            </a:r>
            <a:r>
              <a:rPr lang="en-US" sz="2200" dirty="0"/>
              <a:t> </a:t>
            </a:r>
            <a:r>
              <a:rPr lang="en-US" sz="2200" dirty="0" err="1"/>
              <a:t>nomor</a:t>
            </a:r>
            <a:r>
              <a:rPr lang="en-US" sz="2200" dirty="0"/>
              <a:t> </a:t>
            </a:r>
            <a:r>
              <a:rPr lang="en-US" sz="2200" dirty="0" err="1"/>
              <a:t>serinya</a:t>
            </a:r>
            <a:r>
              <a:rPr lang="en-US" sz="2200" dirty="0"/>
              <a:t> (</a:t>
            </a:r>
            <a:r>
              <a:rPr lang="en-US" sz="2200" dirty="0" err="1"/>
              <a:t>unik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tiap</a:t>
            </a:r>
            <a:r>
              <a:rPr lang="en-US" sz="2200" dirty="0"/>
              <a:t> </a:t>
            </a:r>
            <a:r>
              <a:rPr lang="en-US" sz="2200" dirty="0" err="1"/>
              <a:t>barang</a:t>
            </a:r>
            <a:r>
              <a:rPr lang="en-US" sz="2200" dirty="0"/>
              <a:t>)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tanggal</a:t>
            </a:r>
            <a:r>
              <a:rPr lang="en-US" sz="2200" dirty="0"/>
              <a:t> </a:t>
            </a:r>
            <a:r>
              <a:rPr lang="en-US" sz="2200" i="1" dirty="0"/>
              <a:t>release</a:t>
            </a:r>
            <a:r>
              <a:rPr lang="en-US" sz="2200" dirty="0"/>
              <a:t> </a:t>
            </a:r>
            <a:r>
              <a:rPr lang="en-US" sz="2200" dirty="0" err="1"/>
              <a:t>barang</a:t>
            </a:r>
            <a:r>
              <a:rPr lang="en-US" sz="2200" dirty="0"/>
              <a:t>.</a:t>
            </a:r>
          </a:p>
          <a:p>
            <a:pPr marL="0" indent="0">
              <a:buFontTx/>
              <a:buNone/>
            </a:pPr>
            <a:r>
              <a:rPr lang="en-US" sz="2200" dirty="0"/>
              <a:t>	</a:t>
            </a:r>
            <a:r>
              <a:rPr lang="en-US" sz="2200" dirty="0" err="1"/>
              <a:t>Produk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dipesan</a:t>
            </a:r>
            <a:r>
              <a:rPr lang="en-US" sz="2200" dirty="0"/>
              <a:t>/</a:t>
            </a:r>
            <a:r>
              <a:rPr lang="en-US" sz="2200" dirty="0" err="1"/>
              <a:t>diorder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order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nomor</a:t>
            </a:r>
            <a:r>
              <a:rPr lang="en-US" sz="2200" dirty="0"/>
              <a:t>, </a:t>
            </a:r>
            <a:r>
              <a:rPr lang="en-US" sz="2200" dirty="0" err="1"/>
              <a:t>tanggal</a:t>
            </a:r>
            <a:r>
              <a:rPr lang="en-US" sz="2200" dirty="0"/>
              <a:t> </a:t>
            </a:r>
            <a:r>
              <a:rPr lang="en-US" sz="2200" dirty="0" err="1"/>
              <a:t>pemesanan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/>
              <a:t>pemesan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order </a:t>
            </a:r>
            <a:r>
              <a:rPr lang="en-US" sz="2200" dirty="0" err="1"/>
              <a:t>dipecah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i="1" dirty="0" err="1"/>
              <a:t>orderline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i="1" dirty="0" err="1"/>
              <a:t>orderline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nomor</a:t>
            </a:r>
            <a:r>
              <a:rPr lang="en-US" sz="2200" dirty="0"/>
              <a:t> </a:t>
            </a:r>
            <a:r>
              <a:rPr lang="en-US" sz="2200" dirty="0" err="1"/>
              <a:t>urut</a:t>
            </a:r>
            <a:r>
              <a:rPr lang="en-US" sz="2200" dirty="0"/>
              <a:t> yang </a:t>
            </a:r>
            <a:r>
              <a:rPr lang="en-US" sz="2200" dirty="0" err="1"/>
              <a:t>unik</a:t>
            </a:r>
            <a:r>
              <a:rPr lang="en-US" sz="2200" dirty="0"/>
              <a:t> per order.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i="1" dirty="0" err="1"/>
              <a:t>orderline</a:t>
            </a:r>
            <a:r>
              <a:rPr lang="en-US" sz="2200" dirty="0"/>
              <a:t>,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diketahui</a:t>
            </a:r>
            <a:r>
              <a:rPr lang="en-US" sz="2200" dirty="0"/>
              <a:t> </a:t>
            </a:r>
            <a:r>
              <a:rPr lang="en-US" sz="2200" i="1" dirty="0"/>
              <a:t>id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yang </a:t>
            </a:r>
            <a:r>
              <a:rPr lang="en-US" sz="2200" dirty="0" err="1"/>
              <a:t>dipesan</a:t>
            </a:r>
            <a:r>
              <a:rPr lang="en-US" sz="2200" dirty="0"/>
              <a:t> (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per </a:t>
            </a:r>
            <a:r>
              <a:rPr lang="en-US" sz="2200" i="1" dirty="0" err="1"/>
              <a:t>orderline</a:t>
            </a:r>
            <a:r>
              <a:rPr lang="en-US" sz="2200" dirty="0"/>
              <a:t>), </a:t>
            </a:r>
            <a:r>
              <a:rPr lang="en-US" sz="2200" dirty="0" err="1"/>
              <a:t>alamat</a:t>
            </a:r>
            <a:r>
              <a:rPr lang="en-US" sz="2200" dirty="0"/>
              <a:t> </a:t>
            </a:r>
            <a:r>
              <a:rPr lang="en-US" sz="2200" dirty="0" err="1"/>
              <a:t>pengiriman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dipesan</a:t>
            </a:r>
            <a:r>
              <a:rPr lang="en-US" sz="22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1EBE-8331-452C-8DD8-456040D01FE4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Entity Sets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An entity set that does not have a primary key is referred to as a </a:t>
            </a:r>
            <a:r>
              <a:rPr lang="en-US" sz="2400" i="1" dirty="0">
                <a:solidFill>
                  <a:schemeClr val="tx2"/>
                </a:solidFill>
              </a:rPr>
              <a:t>weak entity set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existence of a weak entity set depends on the existence of a </a:t>
            </a:r>
            <a:r>
              <a:rPr lang="en-US" sz="2400" i="1" dirty="0">
                <a:solidFill>
                  <a:schemeClr val="tx2"/>
                </a:solidFill>
              </a:rPr>
              <a:t>identifying entity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chemeClr val="tx2"/>
                </a:solidFill>
              </a:rPr>
              <a:t>set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it must relate to the identifying entity set via a total, one-to-many relationship set from the identifying to the weak entity set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Identifying relationship</a:t>
            </a:r>
            <a:r>
              <a:rPr lang="en-US" sz="2000" dirty="0"/>
              <a:t> depicted using a double diamond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i="1" dirty="0">
                <a:solidFill>
                  <a:schemeClr val="tx2"/>
                </a:solidFill>
              </a:rPr>
              <a:t>discriminator</a:t>
            </a:r>
            <a:r>
              <a:rPr lang="en-US" sz="2400" i="1" dirty="0"/>
              <a:t> (or partial key)</a:t>
            </a:r>
            <a:r>
              <a:rPr lang="en-US" sz="2400" dirty="0"/>
              <a:t> of a weak entity set is the set of attributes that distinguishes among all the entities of a weak entity set.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AC63-1AA3-4C4C-8114-A9A30CB1C801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/>
              <a:t>Case Study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985838"/>
            <a:ext cx="8316913" cy="511016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200" dirty="0"/>
              <a:t>	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</a:t>
            </a:r>
            <a:r>
              <a:rPr lang="en-US" sz="2200" dirty="0" err="1"/>
              <a:t>barang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dibuat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.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yang </a:t>
            </a:r>
            <a:r>
              <a:rPr lang="en-US" sz="2200" dirty="0" err="1"/>
              <a:t>dibutuhkan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barang</a:t>
            </a:r>
            <a:r>
              <a:rPr lang="en-US" sz="2200" dirty="0"/>
              <a:t>,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yang </a:t>
            </a:r>
            <a:r>
              <a:rPr lang="en-US" sz="2200" dirty="0" err="1"/>
              <a:t>diperlukan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dicatat</a:t>
            </a:r>
            <a:r>
              <a:rPr lang="en-US" sz="2200" dirty="0"/>
              <a:t>.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</a:t>
            </a:r>
            <a:r>
              <a:rPr lang="en-US" sz="2200" dirty="0" err="1"/>
              <a:t>mungkin</a:t>
            </a:r>
            <a:r>
              <a:rPr lang="en-US" sz="2200" dirty="0"/>
              <a:t> </a:t>
            </a:r>
            <a:r>
              <a:rPr lang="en-US" sz="2200" dirty="0" err="1"/>
              <a:t>dipakai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barang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id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. </a:t>
            </a:r>
          </a:p>
          <a:p>
            <a:pPr marL="0" indent="0">
              <a:buFontTx/>
              <a:buNone/>
              <a:defRPr/>
            </a:pPr>
            <a:r>
              <a:rPr lang="en-US" sz="2200" dirty="0"/>
              <a:t>	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</a:t>
            </a:r>
            <a:r>
              <a:rPr lang="en-US" sz="2200" dirty="0" err="1"/>
              <a:t>disuplai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vendor.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vendor, </a:t>
            </a:r>
            <a:r>
              <a:rPr lang="en-US" sz="2200" dirty="0" err="1"/>
              <a:t>diketahui</a:t>
            </a:r>
            <a:r>
              <a:rPr lang="en-US" sz="2200" dirty="0"/>
              <a:t> id, </a:t>
            </a:r>
            <a:r>
              <a:rPr lang="en-US" sz="2200" dirty="0" err="1"/>
              <a:t>nama</a:t>
            </a:r>
            <a:r>
              <a:rPr lang="en-US" sz="2200" dirty="0"/>
              <a:t>, </a:t>
            </a:r>
            <a:r>
              <a:rPr lang="en-US" sz="2200" dirty="0" err="1"/>
              <a:t>alamat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nomor</a:t>
            </a:r>
            <a:r>
              <a:rPr lang="en-US" sz="2200" dirty="0"/>
              <a:t> </a:t>
            </a:r>
            <a:r>
              <a:rPr lang="en-US" sz="2200" dirty="0" err="1"/>
              <a:t>teleponnya</a:t>
            </a:r>
            <a:r>
              <a:rPr lang="en-US" sz="2200" dirty="0"/>
              <a:t>. </a:t>
            </a:r>
            <a:r>
              <a:rPr lang="en-US" sz="2200" dirty="0" err="1"/>
              <a:t>Suatu</a:t>
            </a:r>
            <a:r>
              <a:rPr lang="en-US" sz="2200" dirty="0"/>
              <a:t> vendor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menyuplai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.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yang </a:t>
            </a:r>
            <a:r>
              <a:rPr lang="en-US" sz="2200" dirty="0" err="1"/>
              <a:t>disuplai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vendor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disimpan</a:t>
            </a:r>
            <a:r>
              <a:rPr lang="en-US" sz="2200" dirty="0"/>
              <a:t> di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gudang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gudang</a:t>
            </a:r>
            <a:r>
              <a:rPr lang="en-US" sz="2200" dirty="0"/>
              <a:t> </a:t>
            </a:r>
            <a:r>
              <a:rPr lang="en-US" sz="2200" dirty="0" err="1"/>
              <a:t>dikenali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unik</a:t>
            </a:r>
            <a:r>
              <a:rPr lang="en-US" sz="2200" dirty="0"/>
              <a:t> </a:t>
            </a:r>
            <a:r>
              <a:rPr lang="en-US" sz="2200" dirty="0" err="1"/>
              <a:t>melalui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/>
              <a:t>lokasi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nomor</a:t>
            </a:r>
            <a:r>
              <a:rPr lang="en-US" sz="2200" dirty="0"/>
              <a:t> </a:t>
            </a:r>
            <a:r>
              <a:rPr lang="en-US" sz="2200" dirty="0" err="1"/>
              <a:t>urut</a:t>
            </a:r>
            <a:r>
              <a:rPr lang="en-US" sz="2200" dirty="0"/>
              <a:t> </a:t>
            </a:r>
            <a:r>
              <a:rPr lang="en-US" sz="2200" dirty="0" err="1"/>
              <a:t>gudang</a:t>
            </a:r>
            <a:r>
              <a:rPr lang="en-US" sz="2200" dirty="0"/>
              <a:t>.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gudang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menyimpan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berbagai</a:t>
            </a:r>
            <a:r>
              <a:rPr lang="en-US" sz="2200" dirty="0"/>
              <a:t> vendor.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yang </a:t>
            </a:r>
            <a:r>
              <a:rPr lang="en-US" sz="2200" dirty="0" err="1"/>
              <a:t>disuplai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vendor </a:t>
            </a:r>
            <a:r>
              <a:rPr lang="en-US" sz="2200" dirty="0" err="1"/>
              <a:t>tertentu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disimpan</a:t>
            </a:r>
            <a:r>
              <a:rPr lang="en-US" sz="2200" dirty="0"/>
              <a:t> di </a:t>
            </a:r>
            <a:r>
              <a:rPr lang="en-US" sz="2200" dirty="0" err="1"/>
              <a:t>gudang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,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diketahui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maksimum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yang </a:t>
            </a:r>
            <a:r>
              <a:rPr lang="en-US" sz="2200" dirty="0" err="1"/>
              <a:t>boleh</a:t>
            </a:r>
            <a:r>
              <a:rPr lang="en-US" sz="2200" dirty="0"/>
              <a:t> </a:t>
            </a:r>
            <a:r>
              <a:rPr lang="en-US" sz="2200" dirty="0" err="1"/>
              <a:t>disimpan</a:t>
            </a:r>
            <a:r>
              <a:rPr lang="en-US" sz="2200" dirty="0"/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DB44-053A-4B4A-8D99-A42373756D4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6B9F-F722-43C4-BD45-FBBF82171364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79512" y="116632"/>
            <a:ext cx="8856983" cy="662473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200" dirty="0"/>
              <a:t>	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perusahaan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sejumlah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</a:t>
            </a:r>
            <a:r>
              <a:rPr lang="en-US" sz="2200" dirty="0" err="1"/>
              <a:t>diketahui</a:t>
            </a:r>
            <a:r>
              <a:rPr lang="en-US" sz="2200" dirty="0"/>
              <a:t> </a:t>
            </a:r>
            <a:r>
              <a:rPr lang="en-US" sz="2200" i="1" dirty="0"/>
              <a:t>id</a:t>
            </a:r>
            <a:r>
              <a:rPr lang="en-US" sz="2200" dirty="0"/>
              <a:t>, </a:t>
            </a:r>
            <a:r>
              <a:rPr lang="en-US" sz="2200" dirty="0" err="1"/>
              <a:t>nama</a:t>
            </a:r>
            <a:r>
              <a:rPr lang="en-US" sz="2200" dirty="0"/>
              <a:t>, </a:t>
            </a:r>
            <a:r>
              <a:rPr lang="en-US" sz="2200" dirty="0" err="1"/>
              <a:t>harga</a:t>
            </a:r>
            <a:r>
              <a:rPr lang="en-US" sz="2200" dirty="0"/>
              <a:t> </a:t>
            </a:r>
            <a:r>
              <a:rPr lang="en-US" sz="2200" dirty="0" err="1"/>
              <a:t>pokok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kategorinya</a:t>
            </a:r>
            <a:r>
              <a:rPr lang="en-US" sz="2200" dirty="0"/>
              <a:t>. Ada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kategori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: </a:t>
            </a:r>
            <a:r>
              <a:rPr lang="en-US" sz="2200" dirty="0" err="1"/>
              <a:t>jasa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barang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masuk</a:t>
            </a:r>
            <a:r>
              <a:rPr lang="en-US" sz="2200" dirty="0"/>
              <a:t> </a:t>
            </a:r>
            <a:r>
              <a:rPr lang="en-US" sz="2200" dirty="0" err="1"/>
              <a:t>salah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kedua</a:t>
            </a:r>
            <a:r>
              <a:rPr lang="en-US" sz="2200" dirty="0"/>
              <a:t> </a:t>
            </a:r>
            <a:r>
              <a:rPr lang="en-US" sz="2200" dirty="0" err="1"/>
              <a:t>kategori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kategori</a:t>
            </a:r>
            <a:r>
              <a:rPr lang="en-US" sz="2200" dirty="0"/>
              <a:t> </a:t>
            </a:r>
            <a:r>
              <a:rPr lang="en-US" sz="2200" dirty="0" err="1"/>
              <a:t>jasa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deskripsi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skill</a:t>
            </a:r>
            <a:r>
              <a:rPr lang="en-US" sz="2200" dirty="0"/>
              <a:t> </a:t>
            </a:r>
            <a:r>
              <a:rPr lang="en-US" sz="2200" dirty="0" err="1"/>
              <a:t>apa</a:t>
            </a:r>
            <a:r>
              <a:rPr lang="en-US" sz="2200" dirty="0"/>
              <a:t> </a:t>
            </a:r>
            <a:r>
              <a:rPr lang="en-US" sz="2200" dirty="0" err="1"/>
              <a:t>saja</a:t>
            </a:r>
            <a:r>
              <a:rPr lang="en-US" sz="2200" dirty="0"/>
              <a:t> yang </a:t>
            </a:r>
            <a:r>
              <a:rPr lang="en-US" sz="2200" dirty="0" err="1"/>
              <a:t>dibutuhkan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jasa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.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</a:t>
            </a:r>
            <a:r>
              <a:rPr lang="en-US" sz="2200" dirty="0" err="1"/>
              <a:t>barang</a:t>
            </a:r>
            <a:r>
              <a:rPr lang="en-US" sz="2200" dirty="0"/>
              <a:t>, </a:t>
            </a:r>
            <a:r>
              <a:rPr lang="en-US" sz="2200" dirty="0" err="1"/>
              <a:t>diketahui</a:t>
            </a:r>
            <a:r>
              <a:rPr lang="en-US" sz="2200" dirty="0"/>
              <a:t> </a:t>
            </a:r>
            <a:r>
              <a:rPr lang="en-US" sz="2200" dirty="0" err="1"/>
              <a:t>nomor</a:t>
            </a:r>
            <a:r>
              <a:rPr lang="en-US" sz="2200" dirty="0"/>
              <a:t> </a:t>
            </a:r>
            <a:r>
              <a:rPr lang="en-US" sz="2200" dirty="0" err="1"/>
              <a:t>serinya</a:t>
            </a:r>
            <a:r>
              <a:rPr lang="en-US" sz="2200" dirty="0"/>
              <a:t> (</a:t>
            </a:r>
            <a:r>
              <a:rPr lang="en-US" sz="2200" dirty="0" err="1"/>
              <a:t>unik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tiap</a:t>
            </a:r>
            <a:r>
              <a:rPr lang="en-US" sz="2200" dirty="0"/>
              <a:t> </a:t>
            </a:r>
            <a:r>
              <a:rPr lang="en-US" sz="2200" dirty="0" err="1"/>
              <a:t>barang</a:t>
            </a:r>
            <a:r>
              <a:rPr lang="en-US" sz="2200" dirty="0"/>
              <a:t>)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tanggal</a:t>
            </a:r>
            <a:r>
              <a:rPr lang="en-US" sz="2200" dirty="0"/>
              <a:t> </a:t>
            </a:r>
            <a:r>
              <a:rPr lang="en-US" sz="2200" i="1" dirty="0"/>
              <a:t>release</a:t>
            </a:r>
            <a:r>
              <a:rPr lang="en-US" sz="2200" dirty="0"/>
              <a:t> </a:t>
            </a:r>
            <a:r>
              <a:rPr lang="en-US" sz="2200" dirty="0" err="1"/>
              <a:t>barang</a:t>
            </a:r>
            <a:r>
              <a:rPr lang="en-US" sz="2200" dirty="0"/>
              <a:t>.</a:t>
            </a:r>
          </a:p>
          <a:p>
            <a:pPr marL="0" indent="0">
              <a:buFontTx/>
              <a:buNone/>
            </a:pPr>
            <a:r>
              <a:rPr lang="en-US" sz="2200" dirty="0"/>
              <a:t>	</a:t>
            </a:r>
            <a:r>
              <a:rPr lang="en-US" sz="2200" dirty="0" err="1"/>
              <a:t>Produk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dipesan</a:t>
            </a:r>
            <a:r>
              <a:rPr lang="en-US" sz="2200" dirty="0"/>
              <a:t>/</a:t>
            </a:r>
            <a:r>
              <a:rPr lang="en-US" sz="2200" dirty="0" err="1"/>
              <a:t>diorder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order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nomor</a:t>
            </a:r>
            <a:r>
              <a:rPr lang="en-US" sz="2200" dirty="0"/>
              <a:t>, </a:t>
            </a:r>
            <a:r>
              <a:rPr lang="en-US" sz="2200" dirty="0" err="1"/>
              <a:t>tanggal</a:t>
            </a:r>
            <a:r>
              <a:rPr lang="en-US" sz="2200" dirty="0"/>
              <a:t> </a:t>
            </a:r>
            <a:r>
              <a:rPr lang="en-US" sz="2200" dirty="0" err="1"/>
              <a:t>pemesanan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/>
              <a:t>pemesan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order </a:t>
            </a:r>
            <a:r>
              <a:rPr lang="en-US" sz="2200" dirty="0" err="1"/>
              <a:t>dipecah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i="1" dirty="0" err="1"/>
              <a:t>orderline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i="1" dirty="0" err="1"/>
              <a:t>orderline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nomor</a:t>
            </a:r>
            <a:r>
              <a:rPr lang="en-US" sz="2200" dirty="0"/>
              <a:t> </a:t>
            </a:r>
            <a:r>
              <a:rPr lang="en-US" sz="2200" dirty="0" err="1"/>
              <a:t>urut</a:t>
            </a:r>
            <a:r>
              <a:rPr lang="en-US" sz="2200" dirty="0"/>
              <a:t> yang </a:t>
            </a:r>
            <a:r>
              <a:rPr lang="en-US" sz="2200" dirty="0" err="1"/>
              <a:t>unik</a:t>
            </a:r>
            <a:r>
              <a:rPr lang="en-US" sz="2200" dirty="0"/>
              <a:t> per order.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i="1" dirty="0" err="1"/>
              <a:t>orderline</a:t>
            </a:r>
            <a:r>
              <a:rPr lang="en-US" sz="2200" dirty="0"/>
              <a:t>,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diketahui</a:t>
            </a:r>
            <a:r>
              <a:rPr lang="en-US" sz="2200" dirty="0"/>
              <a:t> </a:t>
            </a:r>
            <a:r>
              <a:rPr lang="en-US" sz="2200" i="1" dirty="0"/>
              <a:t>id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yang </a:t>
            </a:r>
            <a:r>
              <a:rPr lang="en-US" sz="2200" dirty="0" err="1"/>
              <a:t>dipesan</a:t>
            </a:r>
            <a:r>
              <a:rPr lang="en-US" sz="2200" dirty="0"/>
              <a:t> (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per </a:t>
            </a:r>
            <a:r>
              <a:rPr lang="en-US" sz="2200" i="1" dirty="0" err="1"/>
              <a:t>orderline</a:t>
            </a:r>
            <a:r>
              <a:rPr lang="en-US" sz="2200" dirty="0"/>
              <a:t>), </a:t>
            </a:r>
            <a:r>
              <a:rPr lang="en-US" sz="2200" dirty="0" err="1"/>
              <a:t>alamat</a:t>
            </a:r>
            <a:r>
              <a:rPr lang="en-US" sz="2200" dirty="0"/>
              <a:t> </a:t>
            </a:r>
            <a:r>
              <a:rPr lang="en-US" sz="2200" dirty="0" err="1"/>
              <a:t>pengiriman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dipesan</a:t>
            </a:r>
            <a:r>
              <a:rPr lang="en-US" sz="2200" dirty="0"/>
              <a:t>.</a:t>
            </a:r>
          </a:p>
          <a:p>
            <a:pPr marL="0" indent="0">
              <a:buFontTx/>
              <a:buNone/>
              <a:defRPr/>
            </a:pPr>
            <a:r>
              <a:rPr lang="en-US" sz="2200" dirty="0"/>
              <a:t>	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</a:t>
            </a:r>
            <a:r>
              <a:rPr lang="en-US" sz="2200" dirty="0" err="1"/>
              <a:t>barang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dibuat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.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yang </a:t>
            </a:r>
            <a:r>
              <a:rPr lang="en-US" sz="2200" dirty="0" err="1"/>
              <a:t>dibutuhkan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barang</a:t>
            </a:r>
            <a:r>
              <a:rPr lang="en-US" sz="2200" dirty="0"/>
              <a:t>,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yang </a:t>
            </a:r>
            <a:r>
              <a:rPr lang="en-US" sz="2200" dirty="0" err="1"/>
              <a:t>diperlukan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dicatat</a:t>
            </a:r>
            <a:r>
              <a:rPr lang="en-US" sz="2200" dirty="0"/>
              <a:t>.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</a:t>
            </a:r>
            <a:r>
              <a:rPr lang="en-US" sz="2200" dirty="0" err="1"/>
              <a:t>mungkin</a:t>
            </a:r>
            <a:r>
              <a:rPr lang="en-US" sz="2200" dirty="0"/>
              <a:t> </a:t>
            </a:r>
            <a:r>
              <a:rPr lang="en-US" sz="2200" dirty="0" err="1"/>
              <a:t>dipakai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barang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id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. </a:t>
            </a:r>
          </a:p>
          <a:p>
            <a:pPr marL="0" indent="0">
              <a:buFontTx/>
              <a:buNone/>
              <a:defRPr/>
            </a:pPr>
            <a:r>
              <a:rPr lang="en-US" sz="2200" dirty="0"/>
              <a:t>	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</a:t>
            </a:r>
            <a:r>
              <a:rPr lang="en-US" sz="2200" dirty="0" err="1"/>
              <a:t>disuplai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vendor.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vendor, </a:t>
            </a:r>
            <a:r>
              <a:rPr lang="en-US" sz="2200" dirty="0" err="1"/>
              <a:t>diketahui</a:t>
            </a:r>
            <a:r>
              <a:rPr lang="en-US" sz="2200" dirty="0"/>
              <a:t> id, </a:t>
            </a:r>
            <a:r>
              <a:rPr lang="en-US" sz="2200" dirty="0" err="1"/>
              <a:t>nama</a:t>
            </a:r>
            <a:r>
              <a:rPr lang="en-US" sz="2200" dirty="0"/>
              <a:t>, </a:t>
            </a:r>
            <a:r>
              <a:rPr lang="en-US" sz="2200" dirty="0" err="1"/>
              <a:t>alamat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nomor</a:t>
            </a:r>
            <a:r>
              <a:rPr lang="en-US" sz="2200" dirty="0"/>
              <a:t> </a:t>
            </a:r>
            <a:r>
              <a:rPr lang="en-US" sz="2200" dirty="0" err="1"/>
              <a:t>teleponnya</a:t>
            </a:r>
            <a:r>
              <a:rPr lang="en-US" sz="2200" dirty="0"/>
              <a:t>. </a:t>
            </a:r>
            <a:r>
              <a:rPr lang="en-US" sz="2200" dirty="0" err="1"/>
              <a:t>Suatu</a:t>
            </a:r>
            <a:r>
              <a:rPr lang="en-US" sz="2200" dirty="0"/>
              <a:t> vendor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menyuplai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.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yang </a:t>
            </a:r>
            <a:r>
              <a:rPr lang="en-US" sz="2200" dirty="0" err="1"/>
              <a:t>disuplai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vendor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disimpan</a:t>
            </a:r>
            <a:r>
              <a:rPr lang="en-US" sz="2200" dirty="0"/>
              <a:t> di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gudang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gudang</a:t>
            </a:r>
            <a:r>
              <a:rPr lang="en-US" sz="2200" dirty="0"/>
              <a:t> </a:t>
            </a:r>
            <a:r>
              <a:rPr lang="en-US" sz="2200" dirty="0" err="1"/>
              <a:t>dikenali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unik</a:t>
            </a:r>
            <a:r>
              <a:rPr lang="en-US" sz="2200" dirty="0"/>
              <a:t> </a:t>
            </a:r>
            <a:r>
              <a:rPr lang="en-US" sz="2200" dirty="0" err="1"/>
              <a:t>melalui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/>
              <a:t>lokasi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nomor</a:t>
            </a:r>
            <a:r>
              <a:rPr lang="en-US" sz="2200" dirty="0"/>
              <a:t> </a:t>
            </a:r>
            <a:r>
              <a:rPr lang="en-US" sz="2200" dirty="0" err="1"/>
              <a:t>urut</a:t>
            </a:r>
            <a:r>
              <a:rPr lang="en-US" sz="2200" dirty="0"/>
              <a:t> </a:t>
            </a:r>
            <a:r>
              <a:rPr lang="en-US" sz="2200" dirty="0" err="1"/>
              <a:t>gudang</a:t>
            </a:r>
            <a:r>
              <a:rPr lang="en-US" sz="2200" dirty="0"/>
              <a:t>.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gudang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menyimpan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berbagai</a:t>
            </a:r>
            <a:r>
              <a:rPr lang="en-US" sz="2200" dirty="0"/>
              <a:t> vendor.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yang </a:t>
            </a:r>
            <a:r>
              <a:rPr lang="en-US" sz="2200" dirty="0" err="1"/>
              <a:t>disuplai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vendor </a:t>
            </a:r>
            <a:r>
              <a:rPr lang="en-US" sz="2200" dirty="0" err="1"/>
              <a:t>tertentu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disimpan</a:t>
            </a:r>
            <a:r>
              <a:rPr lang="en-US" sz="2200" dirty="0"/>
              <a:t> di </a:t>
            </a:r>
            <a:r>
              <a:rPr lang="en-US" sz="2200" dirty="0" err="1"/>
              <a:t>gudang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,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diketahui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maksimum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yang </a:t>
            </a:r>
            <a:r>
              <a:rPr lang="en-US" sz="2200" dirty="0" err="1"/>
              <a:t>boleh</a:t>
            </a:r>
            <a:r>
              <a:rPr lang="en-US" sz="2200" dirty="0"/>
              <a:t> </a:t>
            </a:r>
            <a:r>
              <a:rPr lang="en-US" sz="2200" dirty="0" err="1"/>
              <a:t>disimpan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63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Weak Entity Sets (Cont.)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833438"/>
            <a:ext cx="7478712" cy="20955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We depict a weak entity set by double rectangles.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underline the discriminator of a weak entity set  with a dashed line.</a:t>
            </a:r>
          </a:p>
          <a:p>
            <a:pPr>
              <a:lnSpc>
                <a:spcPct val="90000"/>
              </a:lnSpc>
            </a:pPr>
            <a:r>
              <a:rPr lang="en-US" sz="2400" i="1" dirty="0"/>
              <a:t>payment-number</a:t>
            </a:r>
            <a:r>
              <a:rPr lang="en-US" sz="2400" dirty="0"/>
              <a:t> – discriminator of the </a:t>
            </a:r>
            <a:r>
              <a:rPr lang="en-US" sz="2400" i="1" dirty="0"/>
              <a:t>payment </a:t>
            </a:r>
            <a:r>
              <a:rPr lang="en-US" sz="2400" dirty="0"/>
              <a:t>entity set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Primary key for </a:t>
            </a:r>
            <a:r>
              <a:rPr lang="en-US" sz="2400" i="1" dirty="0"/>
              <a:t>payment </a:t>
            </a:r>
            <a:r>
              <a:rPr lang="en-US" sz="2400" dirty="0"/>
              <a:t>– (</a:t>
            </a:r>
            <a:r>
              <a:rPr lang="en-US" sz="2400" i="1" dirty="0"/>
              <a:t>loan-number, payment-number</a:t>
            </a:r>
            <a:r>
              <a:rPr lang="en-US" sz="2400" dirty="0"/>
              <a:t>)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 l="900" t="27867" r="1082" b="27628"/>
          <a:stretch>
            <a:fillRect/>
          </a:stretch>
        </p:blipFill>
        <p:spPr bwMode="auto">
          <a:xfrm>
            <a:off x="723900" y="3495675"/>
            <a:ext cx="7656513" cy="26066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4637-00D5-48B7-8467-081C488347EA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762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Weak Entity Sets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5863"/>
            <a:ext cx="7772400" cy="39608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800" i="1" dirty="0"/>
          </a:p>
          <a:p>
            <a:pPr>
              <a:lnSpc>
                <a:spcPct val="90000"/>
              </a:lnSpc>
            </a:pPr>
            <a:r>
              <a:rPr lang="en-US" sz="2800" dirty="0"/>
              <a:t>Note: the primary key of the strong entity set is not explicitly stored with the weak entity set, since it is implicit in the identifying relationship.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</a:t>
            </a:r>
            <a:r>
              <a:rPr lang="en-US" sz="2800" i="1" dirty="0"/>
              <a:t>loan-number</a:t>
            </a:r>
            <a:r>
              <a:rPr lang="en-US" sz="2800" dirty="0"/>
              <a:t> were explicitly stored, </a:t>
            </a:r>
            <a:r>
              <a:rPr lang="en-US" sz="2800" i="1" dirty="0"/>
              <a:t>payment</a:t>
            </a:r>
            <a:r>
              <a:rPr lang="en-US" sz="2800" dirty="0"/>
              <a:t> could be made a strong entity, but then the relationship between </a:t>
            </a:r>
            <a:r>
              <a:rPr lang="en-US" sz="2800" i="1" dirty="0"/>
              <a:t>payment</a:t>
            </a:r>
            <a:r>
              <a:rPr lang="en-US" sz="2800" dirty="0"/>
              <a:t> and </a:t>
            </a:r>
            <a:r>
              <a:rPr lang="en-US" sz="2800" i="1" dirty="0"/>
              <a:t>loan</a:t>
            </a:r>
            <a:r>
              <a:rPr lang="en-US" sz="2800" dirty="0"/>
              <a:t> would be duplicated by an implicit relationship defined by the attribute </a:t>
            </a:r>
            <a:r>
              <a:rPr lang="en-US" sz="2800" i="1" dirty="0"/>
              <a:t>loan-number</a:t>
            </a:r>
            <a:r>
              <a:rPr lang="en-US" sz="2800" dirty="0"/>
              <a:t> common to </a:t>
            </a:r>
            <a:r>
              <a:rPr lang="en-US" sz="2800" i="1" dirty="0"/>
              <a:t>payment</a:t>
            </a:r>
            <a:r>
              <a:rPr lang="en-US" sz="2800" dirty="0"/>
              <a:t> and </a:t>
            </a:r>
            <a:r>
              <a:rPr lang="en-US" sz="2800" i="1" dirty="0"/>
              <a:t>loan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EFA8-E582-4856-A0F7-88ECA8DD0F84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0118" y="71422"/>
            <a:ext cx="8229600" cy="1143000"/>
          </a:xfrm>
        </p:spPr>
        <p:txBody>
          <a:bodyPr/>
          <a:lstStyle/>
          <a:p>
            <a:r>
              <a:rPr lang="en-US" dirty="0"/>
              <a:t>More Weak Entity Set Examples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031163" cy="31511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 a university, a </a:t>
            </a:r>
            <a:r>
              <a:rPr lang="en-US" sz="2800" i="1" dirty="0"/>
              <a:t>course</a:t>
            </a:r>
            <a:r>
              <a:rPr lang="en-US" sz="2800" dirty="0"/>
              <a:t> is a strong entity and a </a:t>
            </a:r>
            <a:r>
              <a:rPr lang="en-US" sz="2800" i="1" dirty="0"/>
              <a:t>course-offering </a:t>
            </a:r>
            <a:r>
              <a:rPr lang="en-US" sz="2800" dirty="0"/>
              <a:t>can be modeled as a weak entity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discriminator of </a:t>
            </a:r>
            <a:r>
              <a:rPr lang="en-US" sz="2800" i="1" dirty="0"/>
              <a:t>course-offering</a:t>
            </a:r>
            <a:r>
              <a:rPr lang="en-US" sz="2800" dirty="0"/>
              <a:t> would be </a:t>
            </a:r>
            <a:r>
              <a:rPr lang="en-US" sz="2800" i="1" dirty="0"/>
              <a:t>semester</a:t>
            </a:r>
            <a:r>
              <a:rPr lang="en-US" sz="2800" dirty="0"/>
              <a:t> (including year) and </a:t>
            </a:r>
            <a:r>
              <a:rPr lang="en-US" sz="2800" i="1" dirty="0"/>
              <a:t>section-number </a:t>
            </a:r>
            <a:r>
              <a:rPr lang="en-US" sz="2800" dirty="0"/>
              <a:t>(if there is more than one section)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we model </a:t>
            </a:r>
            <a:r>
              <a:rPr lang="en-US" sz="2800" i="1" dirty="0"/>
              <a:t>course-offering</a:t>
            </a:r>
            <a:r>
              <a:rPr lang="en-US" sz="2800" dirty="0"/>
              <a:t> as a strong entity we would model </a:t>
            </a:r>
            <a:r>
              <a:rPr lang="en-US" sz="2800" i="1" dirty="0"/>
              <a:t>course-number</a:t>
            </a:r>
            <a:r>
              <a:rPr lang="en-US" sz="2800" dirty="0"/>
              <a:t> as an attribute.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Then the relationship with </a:t>
            </a:r>
            <a:r>
              <a:rPr lang="en-US" sz="2800" i="1" dirty="0"/>
              <a:t>course</a:t>
            </a:r>
            <a:r>
              <a:rPr lang="en-US" sz="2800" dirty="0"/>
              <a:t> would be implicit in the </a:t>
            </a:r>
            <a:r>
              <a:rPr lang="en-US" sz="2800" i="1" dirty="0"/>
              <a:t>course-number</a:t>
            </a:r>
            <a:r>
              <a:rPr lang="en-US" sz="2800" dirty="0"/>
              <a:t> attribute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6BA4-5633-47C2-A842-9EE148EF186C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804" y="71414"/>
            <a:ext cx="8229600" cy="1143000"/>
          </a:xfrm>
        </p:spPr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198574"/>
            <a:ext cx="8026400" cy="39449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Top-down design process; we designate </a:t>
            </a:r>
            <a:r>
              <a:rPr lang="en-US" sz="2800" dirty="0" err="1"/>
              <a:t>subgroupings</a:t>
            </a:r>
            <a:r>
              <a:rPr lang="en-US" sz="2800" dirty="0"/>
              <a:t> within an entity set that are distinctive from other entities in the set.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These </a:t>
            </a:r>
            <a:r>
              <a:rPr lang="en-US" sz="2800" dirty="0" err="1"/>
              <a:t>subgroupings</a:t>
            </a:r>
            <a:r>
              <a:rPr lang="en-US" sz="2800" dirty="0"/>
              <a:t> become lower-level entity sets that </a:t>
            </a:r>
            <a:r>
              <a:rPr lang="en-US" sz="2800" dirty="0">
                <a:solidFill>
                  <a:srgbClr val="FF0000"/>
                </a:solidFill>
              </a:rPr>
              <a:t>have attributes </a:t>
            </a:r>
            <a:r>
              <a:rPr lang="en-US" sz="2800" dirty="0"/>
              <a:t>or participate in relationships that do not apply to the higher-level entity set.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Depicted by a </a:t>
            </a:r>
            <a:r>
              <a:rPr lang="en-US" sz="2800" i="1" dirty="0"/>
              <a:t>triangle</a:t>
            </a:r>
            <a:r>
              <a:rPr lang="en-US" sz="2800" dirty="0"/>
              <a:t> component labeled ISA (E.g. </a:t>
            </a:r>
            <a:r>
              <a:rPr lang="en-US" sz="2800" i="1" dirty="0"/>
              <a:t>customer</a:t>
            </a:r>
            <a:r>
              <a:rPr lang="en-US" sz="2800" dirty="0"/>
              <a:t> “is a” </a:t>
            </a:r>
            <a:r>
              <a:rPr lang="en-US" sz="2800" i="1" dirty="0"/>
              <a:t>person</a:t>
            </a:r>
            <a:r>
              <a:rPr lang="en-US" sz="2800" dirty="0"/>
              <a:t>).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2"/>
                </a:solidFill>
              </a:rPr>
              <a:t>Attribute inheritance</a:t>
            </a:r>
            <a:r>
              <a:rPr lang="en-US" sz="2800" dirty="0"/>
              <a:t> – a lower-level entity set </a:t>
            </a:r>
            <a:r>
              <a:rPr lang="en-US" sz="2800" dirty="0">
                <a:solidFill>
                  <a:srgbClr val="FF0000"/>
                </a:solidFill>
              </a:rPr>
              <a:t>inherits</a:t>
            </a:r>
            <a:r>
              <a:rPr lang="en-US" sz="2800" dirty="0"/>
              <a:t> all the attributes and relationship participation of the higher-level entity set to which it is linked.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E655-CE39-4335-905D-62A43B08A199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857256"/>
          </a:xfrm>
        </p:spPr>
        <p:txBody>
          <a:bodyPr/>
          <a:lstStyle/>
          <a:p>
            <a:r>
              <a:rPr lang="en-US" dirty="0"/>
              <a:t>Specialization Example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 l="12401" t="1050" r="12599" b="787"/>
          <a:stretch>
            <a:fillRect/>
          </a:stretch>
        </p:blipFill>
        <p:spPr bwMode="auto">
          <a:xfrm>
            <a:off x="1695450" y="928707"/>
            <a:ext cx="5384800" cy="52863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6EAE-6CC8-4DC1-AD6E-2745C3C2B4F1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08079"/>
            <a:ext cx="7772400" cy="28924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bottom-up design process – combine a number of entity sets that share the same features into a higher-level entity set.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Specialization and generalization are simple inversions of each other; they are represented in an E-R diagram in the same way.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terms specialization and generalization are used interchangeably.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9B30-147A-46DB-9BAD-2A4E24B53ACA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044575"/>
          </a:xfrm>
        </p:spPr>
        <p:txBody>
          <a:bodyPr>
            <a:normAutofit fontScale="90000"/>
          </a:bodyPr>
          <a:lstStyle/>
          <a:p>
            <a:r>
              <a:rPr lang="en-US"/>
              <a:t>Specialization and Generalization (Contd.)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209675"/>
            <a:ext cx="8031162" cy="39401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 have multiple specializations of an entity set based on different features. 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E.g. </a:t>
            </a:r>
            <a:r>
              <a:rPr lang="en-US" sz="2800" i="1" dirty="0"/>
              <a:t>permanent-employee </a:t>
            </a:r>
            <a:r>
              <a:rPr lang="en-US" sz="2800" dirty="0"/>
              <a:t>vs. </a:t>
            </a:r>
            <a:r>
              <a:rPr lang="en-US" sz="2800" i="1" dirty="0"/>
              <a:t>temporary-employee</a:t>
            </a:r>
            <a:r>
              <a:rPr lang="en-US" sz="2800" dirty="0"/>
              <a:t>, in addition to </a:t>
            </a:r>
            <a:r>
              <a:rPr lang="en-US" sz="2800" i="1" dirty="0"/>
              <a:t>officer </a:t>
            </a:r>
            <a:r>
              <a:rPr lang="en-US" sz="2800" dirty="0"/>
              <a:t>vs. </a:t>
            </a:r>
            <a:r>
              <a:rPr lang="en-US" sz="2800" i="1" dirty="0"/>
              <a:t>secretary </a:t>
            </a:r>
            <a:r>
              <a:rPr lang="en-US" sz="2800" dirty="0"/>
              <a:t>vs. </a:t>
            </a:r>
            <a:r>
              <a:rPr lang="en-US" sz="2800" i="1" dirty="0"/>
              <a:t>teller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Each particular employee would be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member of one of </a:t>
            </a:r>
            <a:r>
              <a:rPr lang="en-US" sz="2400" i="1" dirty="0"/>
              <a:t>permanent-employee </a:t>
            </a:r>
            <a:r>
              <a:rPr lang="en-US" sz="2400" dirty="0"/>
              <a:t>or </a:t>
            </a:r>
            <a:r>
              <a:rPr lang="en-US" sz="2400" i="1" dirty="0"/>
              <a:t>temporary-employee</a:t>
            </a:r>
            <a:r>
              <a:rPr lang="en-US" sz="24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and also a member of one of </a:t>
            </a:r>
            <a:r>
              <a:rPr lang="en-US" sz="2400" i="1" dirty="0"/>
              <a:t>officer</a:t>
            </a:r>
            <a:r>
              <a:rPr lang="en-US" sz="2400" dirty="0"/>
              <a:t>, </a:t>
            </a:r>
            <a:r>
              <a:rPr lang="en-US" sz="2400" i="1" dirty="0"/>
              <a:t>secretary</a:t>
            </a:r>
            <a:r>
              <a:rPr lang="en-US" sz="2400" dirty="0"/>
              <a:t>, or </a:t>
            </a:r>
            <a:r>
              <a:rPr lang="en-US" sz="2400" i="1" dirty="0"/>
              <a:t>teller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ISA relationship also referred to as </a:t>
            </a:r>
            <a:r>
              <a:rPr lang="en-US" sz="2800" b="1" dirty="0"/>
              <a:t>superclass - subclass </a:t>
            </a:r>
            <a:r>
              <a:rPr lang="en-US" sz="2800" dirty="0"/>
              <a:t>relationship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B182-F4BF-4745-9441-5340FF1C0F23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ER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2488</Words>
  <Application>Microsoft Office PowerPoint</Application>
  <PresentationFormat>On-screen Show (4:3)</PresentationFormat>
  <Paragraphs>202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Helvetica</vt:lpstr>
      <vt:lpstr>Monotype Sorts</vt:lpstr>
      <vt:lpstr>Office Theme</vt:lpstr>
      <vt:lpstr>Advanced Entity-Relationship Modeling</vt:lpstr>
      <vt:lpstr>Weak Entity Sets</vt:lpstr>
      <vt:lpstr>Weak Entity Sets (Cont.)</vt:lpstr>
      <vt:lpstr>Weak Entity Sets (Cont.)</vt:lpstr>
      <vt:lpstr>More Weak Entity Set Examples</vt:lpstr>
      <vt:lpstr>Specialization</vt:lpstr>
      <vt:lpstr>Specialization Example</vt:lpstr>
      <vt:lpstr>Generalization</vt:lpstr>
      <vt:lpstr>Specialization and Generalization (Contd.)</vt:lpstr>
      <vt:lpstr>Design Constraints on a Specialization/Generalization</vt:lpstr>
      <vt:lpstr>Design Constraints on a Specialization/Generalization (Contd.)</vt:lpstr>
      <vt:lpstr>Aggregation</vt:lpstr>
      <vt:lpstr>Aggregation (Cont.)</vt:lpstr>
      <vt:lpstr>E-R Diagram With Aggregation</vt:lpstr>
      <vt:lpstr>E-R Design Decisions</vt:lpstr>
      <vt:lpstr>E-R Diagram for a Banking Enterprise</vt:lpstr>
      <vt:lpstr>Summary of Symbols Used in E-R Notation</vt:lpstr>
      <vt:lpstr>Summary of Symbols (Cont.)</vt:lpstr>
      <vt:lpstr>Case Study</vt:lpstr>
      <vt:lpstr>Case Study (lanjutan)</vt:lpstr>
      <vt:lpstr>PowerPoint Presentation</vt:lpstr>
    </vt:vector>
  </TitlesOfParts>
  <Company>ditdik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itb</dc:creator>
  <cp:lastModifiedBy>Rajif Agung Yunmar</cp:lastModifiedBy>
  <cp:revision>94</cp:revision>
  <cp:lastPrinted>2014-02-13T06:43:45Z</cp:lastPrinted>
  <dcterms:created xsi:type="dcterms:W3CDTF">2014-01-22T05:41:16Z</dcterms:created>
  <dcterms:modified xsi:type="dcterms:W3CDTF">2020-02-26T05:06:16Z</dcterms:modified>
</cp:coreProperties>
</file>