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8" r:id="rId4"/>
    <p:sldId id="283" r:id="rId5"/>
    <p:sldId id="279" r:id="rId6"/>
    <p:sldId id="258" r:id="rId7"/>
    <p:sldId id="259" r:id="rId8"/>
    <p:sldId id="260" r:id="rId9"/>
    <p:sldId id="261" r:id="rId10"/>
    <p:sldId id="262" r:id="rId11"/>
    <p:sldId id="281" r:id="rId12"/>
    <p:sldId id="285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8" r:id="rId23"/>
    <p:sldId id="273" r:id="rId24"/>
    <p:sldId id="272" r:id="rId25"/>
    <p:sldId id="274" r:id="rId26"/>
    <p:sldId id="275" r:id="rId27"/>
    <p:sldId id="276" r:id="rId28"/>
    <p:sldId id="277" r:id="rId29"/>
    <p:sldId id="286" r:id="rId30"/>
    <p:sldId id="289" r:id="rId31"/>
    <p:sldId id="290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7"/>
    <p:restoredTop sz="79641" autoAdjust="0"/>
  </p:normalViewPr>
  <p:slideViewPr>
    <p:cSldViewPr>
      <p:cViewPr varScale="1">
        <p:scale>
          <a:sx n="61" d="100"/>
          <a:sy n="61" d="100"/>
        </p:scale>
        <p:origin x="128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DB33880-B683-4D95-8980-BB58D9204066}" type="datetimeFigureOut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7DD844A-F38E-43FA-B1A3-26213BC994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2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742784-3F8E-4F10-97B5-D6E91F8B9E18}" type="slidenum">
              <a:rPr lang="he-IL"/>
              <a:pPr/>
              <a:t>5</a:t>
            </a:fld>
            <a:endParaRPr lang="en-US"/>
          </a:p>
        </p:txBody>
      </p:sp>
      <p:sp>
        <p:nvSpPr>
          <p:cNvPr id="116739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6740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138" tIns="0" rIns="20138" bIns="0" anchor="b"/>
          <a:lstStyle/>
          <a:p>
            <a:pPr algn="r" defTabSz="966788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100">
                <a:latin typeface="Times New Roman" pitchFamily="18" charset="0"/>
              </a:rPr>
              <a:t>2</a:t>
            </a:r>
          </a:p>
        </p:txBody>
      </p:sp>
      <p:sp>
        <p:nvSpPr>
          <p:cNvPr id="116741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6742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674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167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9587"/>
          </a:xfrm>
          <a:noFill/>
          <a:ln/>
        </p:spPr>
        <p:txBody>
          <a:bodyPr lIns="95655" tIns="46988" rIns="95655" bIns="46988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8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/>
              <a:t>Indivisible =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dibagi</a:t>
            </a:r>
            <a:endParaRPr lang="en-US" sz="1200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66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Relasi</a:t>
            </a:r>
            <a:r>
              <a:rPr lang="en-US" dirty="0"/>
              <a:t> r </a:t>
            </a:r>
            <a:r>
              <a:rPr lang="en-US" dirty="0" err="1"/>
              <a:t>adalah</a:t>
            </a:r>
            <a:r>
              <a:rPr lang="en-US" dirty="0"/>
              <a:t> cartesian product </a:t>
            </a:r>
            <a:r>
              <a:rPr lang="en-US" dirty="0" err="1"/>
              <a:t>dari</a:t>
            </a:r>
            <a:r>
              <a:rPr lang="en-US" dirty="0"/>
              <a:t> D1xD2xD3… </a:t>
            </a:r>
            <a:r>
              <a:rPr lang="en-US" dirty="0" err="1"/>
              <a:t>dst</a:t>
            </a:r>
            <a:r>
              <a:rPr lang="en-US" dirty="0"/>
              <a:t>..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Artinya</a:t>
            </a:r>
            <a:r>
              <a:rPr lang="en-US" dirty="0"/>
              <a:t>, </a:t>
            </a:r>
            <a:r>
              <a:rPr lang="en-US" dirty="0" err="1"/>
              <a:t>Relasi</a:t>
            </a:r>
            <a:r>
              <a:rPr lang="en-US" dirty="0"/>
              <a:t> 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domain Dx..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27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- </a:t>
            </a:r>
            <a:r>
              <a:rPr lang="en-US" sz="1200" dirty="0">
                <a:sym typeface="Symbol" pitchFamily="1" charset="2"/>
              </a:rPr>
              <a:t></a:t>
            </a:r>
            <a:r>
              <a:rPr lang="id-ID" sz="1200" dirty="0">
                <a:sym typeface="Symbol" pitchFamily="1" charset="2"/>
              </a:rPr>
              <a:t> = lambang subset atau bagian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95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d-ID" dirty="0"/>
              <a:t>Coba bayangkan, apabila data nasabah digabungkan dengan data pinjaman, tidak peduli orang ini punya pinjaman atau tidak</a:t>
            </a:r>
          </a:p>
          <a:p>
            <a:pPr marL="171450" indent="-171450">
              <a:buFontTx/>
              <a:buChar char="-"/>
            </a:pPr>
            <a:r>
              <a:rPr lang="id-ID" dirty="0"/>
              <a:t>Itu baru dua jenis data, bagaimana kalo jenis data lain juga digabung pada satu tabel saja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0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>
                <a:sym typeface="Symbol" pitchFamily="18" charset="2"/>
              </a:rPr>
              <a:t>Sufficient = </a:t>
            </a:r>
            <a:r>
              <a:rPr lang="en-US" sz="1200" dirty="0" err="1">
                <a:sym typeface="Symbol" pitchFamily="18" charset="2"/>
              </a:rPr>
              <a:t>cukup</a:t>
            </a:r>
            <a:endParaRPr lang="id-ID" sz="1200" dirty="0">
              <a:sym typeface="Symbol" pitchFamily="18" charset="2"/>
            </a:endParaRPr>
          </a:p>
          <a:p>
            <a:pPr marL="171450" indent="-171450">
              <a:buFontTx/>
              <a:buChar char="-"/>
            </a:pPr>
            <a:r>
              <a:rPr lang="id-ID" dirty="0" err="1"/>
              <a:t>Omit</a:t>
            </a:r>
            <a:r>
              <a:rPr lang="id-ID" dirty="0"/>
              <a:t> = mengabaikan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8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7158" y="6429396"/>
            <a:ext cx="1000132" cy="428604"/>
          </a:xfrm>
        </p:spPr>
        <p:txBody>
          <a:bodyPr/>
          <a:lstStyle>
            <a:lvl1pPr algn="r">
              <a:defRPr/>
            </a:lvl1pPr>
          </a:lstStyle>
          <a:p>
            <a:fld id="{2FF52515-AB5C-4288-B1AE-E3874FAA6658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296B-863E-4FC1-8CC8-AA9C0CCB0083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E76-6957-488F-A179-1223259884DA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D9B6-4B67-4A5D-99C5-EB1C238C872E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D447-C0A8-46D8-979D-3EE981720123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FE96-7F4B-446C-B139-BACB5E29545B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693A-C183-4AEF-BF1D-50F6D46A9F13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DB13-81B0-44CD-8981-01DFDEBEAFFD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7A0C-03B0-4E6D-8FF1-9C66A7467EE4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1DAF-C62E-497C-9E31-7BD4E6D9F73F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1180-AE0F-44E5-8C5E-CD59E3383758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158" y="6429396"/>
            <a:ext cx="1000132" cy="428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230CD510-D201-436E-84FC-CC28EE02A6F4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0166" y="6429396"/>
            <a:ext cx="66437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Relational Model (©Silberschatz, Korth and Sudarshan)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429396"/>
            <a:ext cx="400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8" descr="itb-seal-192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08832" cy="98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052"/>
          <p:cNvSpPr>
            <a:spLocks noChangeShapeType="1"/>
          </p:cNvSpPr>
          <p:nvPr userDrawn="1"/>
        </p:nvSpPr>
        <p:spPr bwMode="auto">
          <a:xfrm>
            <a:off x="0" y="6357958"/>
            <a:ext cx="9147175" cy="0"/>
          </a:xfrm>
          <a:prstGeom prst="line">
            <a:avLst/>
          </a:prstGeom>
          <a:noFill/>
          <a:ln w="57149" cmpd="tri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sz="3600" b="1" dirty="0">
                <a:solidFill>
                  <a:srgbClr val="000099"/>
                </a:solidFill>
              </a:rPr>
              <a:t>Relational Model</a:t>
            </a:r>
            <a:r>
              <a:rPr lang="id-ID" sz="3600" b="1" dirty="0">
                <a:solidFill>
                  <a:srgbClr val="000099"/>
                </a:solidFill>
              </a:rPr>
              <a:t> (MIX)</a:t>
            </a:r>
            <a:endParaRPr lang="en-US" sz="3600" b="1" dirty="0">
              <a:solidFill>
                <a:srgbClr val="0000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86006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ct val="50000"/>
              </a:spcBef>
            </a:pPr>
            <a:r>
              <a:rPr lang="en-US" b="1" u="sng" dirty="0">
                <a:solidFill>
                  <a:srgbClr val="002060"/>
                </a:solidFill>
              </a:rPr>
              <a:t>Sumber</a:t>
            </a:r>
            <a:r>
              <a:rPr lang="en-US" b="1" dirty="0">
                <a:solidFill>
                  <a:srgbClr val="002060"/>
                </a:solidFill>
              </a:rPr>
              <a:t>:</a:t>
            </a:r>
            <a:r>
              <a:rPr lang="en-US" b="1" dirty="0"/>
              <a:t> </a:t>
            </a:r>
            <a:r>
              <a:rPr lang="en-US" b="1" dirty="0">
                <a:solidFill>
                  <a:srgbClr val="CC3300"/>
                </a:solidFill>
              </a:rPr>
              <a:t>Silberschatz, Korth and Sudarshan, </a:t>
            </a:r>
            <a:r>
              <a:rPr lang="en-US" b="1" dirty="0">
                <a:solidFill>
                  <a:srgbClr val="0070C0"/>
                </a:solidFill>
              </a:rPr>
              <a:t>Database System Concepts, </a:t>
            </a:r>
            <a:r>
              <a:rPr lang="en-US" b="1" dirty="0">
                <a:solidFill>
                  <a:srgbClr val="FFC000"/>
                </a:solidFill>
              </a:rPr>
              <a:t>6</a:t>
            </a:r>
            <a:r>
              <a:rPr lang="en-US" b="1" baseline="30000" dirty="0">
                <a:solidFill>
                  <a:srgbClr val="FFC000"/>
                </a:solidFill>
              </a:rPr>
              <a:t>th</a:t>
            </a:r>
            <a:r>
              <a:rPr lang="en-US" b="1" dirty="0">
                <a:solidFill>
                  <a:srgbClr val="FFC000"/>
                </a:solidFill>
              </a:rPr>
              <a:t> Ed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</a:rPr>
              <a:t>Jeffrey A. </a:t>
            </a:r>
            <a:r>
              <a:rPr lang="en-US" b="1" dirty="0" err="1">
                <a:solidFill>
                  <a:srgbClr val="CC3300"/>
                </a:solidFill>
              </a:rPr>
              <a:t>Hoffer</a:t>
            </a:r>
            <a:r>
              <a:rPr lang="en-US" b="1" dirty="0">
                <a:solidFill>
                  <a:srgbClr val="CC3300"/>
                </a:solidFill>
              </a:rPr>
              <a:t>, Mary B. Prescott, Fred R. McFadden, </a:t>
            </a:r>
            <a:r>
              <a:rPr lang="en-US" b="1" dirty="0">
                <a:solidFill>
                  <a:srgbClr val="0070C0"/>
                </a:solidFill>
              </a:rPr>
              <a:t>Modern Database Management, </a:t>
            </a:r>
            <a:r>
              <a:rPr lang="en-US" b="1" dirty="0">
                <a:solidFill>
                  <a:srgbClr val="FFC000"/>
                </a:solidFill>
              </a:rPr>
              <a:t>8</a:t>
            </a:r>
            <a:r>
              <a:rPr lang="en-US" b="1" baseline="30000" dirty="0">
                <a:solidFill>
                  <a:srgbClr val="FFC000"/>
                </a:solidFill>
              </a:rPr>
              <a:t>th</a:t>
            </a:r>
            <a:r>
              <a:rPr lang="en-US" b="1" dirty="0">
                <a:solidFill>
                  <a:srgbClr val="FFC000"/>
                </a:solidFill>
              </a:rPr>
              <a:t> Ed.</a:t>
            </a:r>
            <a:endParaRPr lang="en-US" dirty="0">
              <a:solidFill>
                <a:srgbClr val="FFC000"/>
              </a:solidFill>
            </a:endParaRPr>
          </a:p>
          <a:p>
            <a:pPr>
              <a:spcBef>
                <a:spcPct val="50000"/>
              </a:spcBef>
            </a:pP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Program Studi Teknik Informatika</a:t>
            </a:r>
          </a:p>
          <a:p>
            <a:r>
              <a:rPr lang="en-US" dirty="0">
                <a:solidFill>
                  <a:srgbClr val="002060"/>
                </a:solidFill>
              </a:rPr>
              <a:t>Institut Teknologi Bandung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4839-8A2C-4FDD-B32C-7A3983B1CA5F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Relational Model (Taken from the slides of the original books and modified by TW)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Instance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1306512"/>
            <a:ext cx="8551863" cy="197961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current values (</a:t>
            </a:r>
            <a:r>
              <a:rPr lang="en-US" sz="2400" i="1" dirty="0"/>
              <a:t>relation instance</a:t>
            </a:r>
            <a:r>
              <a:rPr lang="en-US" sz="2400" dirty="0"/>
              <a:t>) of a relation are specified by a table</a:t>
            </a:r>
          </a:p>
          <a:p>
            <a:r>
              <a:rPr lang="en-US" sz="2400" dirty="0"/>
              <a:t>An element </a:t>
            </a:r>
            <a:r>
              <a:rPr lang="en-US" sz="2400" i="1" dirty="0"/>
              <a:t>t</a:t>
            </a:r>
            <a:r>
              <a:rPr lang="en-US" sz="2400" dirty="0"/>
              <a:t> of </a:t>
            </a:r>
            <a:r>
              <a:rPr lang="en-US" sz="2400" i="1" dirty="0"/>
              <a:t>r</a:t>
            </a:r>
            <a:r>
              <a:rPr lang="en-US" sz="2400" dirty="0"/>
              <a:t> is a </a:t>
            </a:r>
            <a:r>
              <a:rPr lang="en-US" sz="2400" i="1" dirty="0"/>
              <a:t>tuple</a:t>
            </a:r>
            <a:r>
              <a:rPr lang="en-US" sz="2400" dirty="0"/>
              <a:t>, represented by a </a:t>
            </a:r>
            <a:r>
              <a:rPr lang="en-US" sz="2400" i="1" dirty="0"/>
              <a:t>row </a:t>
            </a:r>
            <a:r>
              <a:rPr lang="en-US" sz="2400" dirty="0"/>
              <a:t>in a table</a:t>
            </a:r>
          </a:p>
          <a:p>
            <a:r>
              <a:rPr lang="en-US" sz="2400" dirty="0"/>
              <a:t>Order of tuples is irrelevant (tuples may be stored in an arbitrary order)</a:t>
            </a:r>
          </a:p>
          <a:p>
            <a:endParaRPr lang="en-US" sz="2400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798638" y="4252931"/>
            <a:ext cx="1752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i="1"/>
              <a:t>Jones</a:t>
            </a:r>
          </a:p>
          <a:p>
            <a:r>
              <a:rPr lang="en-US" sz="1800" i="1"/>
              <a:t>Smith</a:t>
            </a:r>
          </a:p>
          <a:p>
            <a:r>
              <a:rPr lang="en-US" sz="1800" i="1"/>
              <a:t>Curry</a:t>
            </a:r>
          </a:p>
          <a:p>
            <a:r>
              <a:rPr lang="en-US" sz="1800" i="1"/>
              <a:t>Lindsay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798638" y="3795731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customer_name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551238" y="4252931"/>
            <a:ext cx="1752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Main</a:t>
            </a:r>
          </a:p>
          <a:p>
            <a:r>
              <a:rPr lang="en-US" sz="1800" dirty="0"/>
              <a:t>North</a:t>
            </a:r>
          </a:p>
          <a:p>
            <a:r>
              <a:rPr lang="en-US" sz="1800" dirty="0"/>
              <a:t>North</a:t>
            </a:r>
          </a:p>
          <a:p>
            <a:r>
              <a:rPr lang="en-US" sz="1800" dirty="0"/>
              <a:t>Park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3551238" y="3795731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customer_street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5303838" y="4252931"/>
            <a:ext cx="1752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Harrison</a:t>
            </a:r>
          </a:p>
          <a:p>
            <a:r>
              <a:rPr lang="en-US" sz="1800"/>
              <a:t>Rye</a:t>
            </a:r>
          </a:p>
          <a:p>
            <a:r>
              <a:rPr lang="en-US" sz="1800"/>
              <a:t>Rye</a:t>
            </a:r>
          </a:p>
          <a:p>
            <a:r>
              <a:rPr lang="en-US" sz="1800"/>
              <a:t>Pittsfield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5303838" y="3795731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customer_city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932238" y="5776931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customer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7040563" y="3214706"/>
            <a:ext cx="145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attributes</a:t>
            </a:r>
          </a:p>
          <a:p>
            <a:pPr algn="ctr"/>
            <a:r>
              <a:rPr lang="en-US" sz="1800"/>
              <a:t>(or columns)</a:t>
            </a: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H="1">
            <a:off x="2789238" y="3457594"/>
            <a:ext cx="43291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1" name="Line 14"/>
          <p:cNvSpPr>
            <a:spLocks noChangeShapeType="1"/>
          </p:cNvSpPr>
          <p:nvPr/>
        </p:nvSpPr>
        <p:spPr bwMode="auto">
          <a:xfrm flipH="1">
            <a:off x="4572000" y="3446481"/>
            <a:ext cx="2557463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2" name="Line 15"/>
          <p:cNvSpPr>
            <a:spLocks noChangeShapeType="1"/>
          </p:cNvSpPr>
          <p:nvPr/>
        </p:nvSpPr>
        <p:spPr bwMode="auto">
          <a:xfrm flipH="1">
            <a:off x="6296025" y="3446481"/>
            <a:ext cx="84455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3" name="Text Box 16"/>
          <p:cNvSpPr txBox="1">
            <a:spLocks noChangeArrowheads="1"/>
          </p:cNvSpPr>
          <p:nvPr/>
        </p:nvSpPr>
        <p:spPr bwMode="auto">
          <a:xfrm>
            <a:off x="7318375" y="4616469"/>
            <a:ext cx="1085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tuples</a:t>
            </a:r>
          </a:p>
          <a:p>
            <a:pPr algn="ctr"/>
            <a:r>
              <a:rPr lang="en-US" sz="1800"/>
              <a:t>(or rows)</a:t>
            </a:r>
          </a:p>
        </p:txBody>
      </p:sp>
      <p:sp>
        <p:nvSpPr>
          <p:cNvPr id="7184" name="Line 17"/>
          <p:cNvSpPr>
            <a:spLocks noChangeShapeType="1"/>
          </p:cNvSpPr>
          <p:nvPr/>
        </p:nvSpPr>
        <p:spPr bwMode="auto">
          <a:xfrm flipH="1" flipV="1">
            <a:off x="7072313" y="4581544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5" name="Line 18"/>
          <p:cNvSpPr>
            <a:spLocks noChangeShapeType="1"/>
          </p:cNvSpPr>
          <p:nvPr/>
        </p:nvSpPr>
        <p:spPr bwMode="auto">
          <a:xfrm flipH="1">
            <a:off x="7059613" y="4800619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6" name="Line 19"/>
          <p:cNvSpPr>
            <a:spLocks noChangeShapeType="1"/>
          </p:cNvSpPr>
          <p:nvPr/>
        </p:nvSpPr>
        <p:spPr bwMode="auto">
          <a:xfrm flipH="1">
            <a:off x="7048500" y="4811731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7" name="Line 20"/>
          <p:cNvSpPr>
            <a:spLocks noChangeShapeType="1"/>
          </p:cNvSpPr>
          <p:nvPr/>
        </p:nvSpPr>
        <p:spPr bwMode="auto">
          <a:xfrm flipH="1">
            <a:off x="7059613" y="4821256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9ADA-F3B4-4938-A7CB-8C0703BFA669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 Instance of Students Relation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D9B6-4B67-4A5D-99C5-EB1C238C872E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3074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57338" y="2079625"/>
          <a:ext cx="6494462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Document" r:id="rId3" imgW="6494400" imgH="2501640" progId="Word.Document.8">
                  <p:embed/>
                </p:oleObj>
              </mc:Choice>
              <mc:Fallback>
                <p:oleObj name="Document" r:id="rId3" imgW="6494400" imgH="2501640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2079625"/>
                        <a:ext cx="6494462" cy="250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1989" y="4783239"/>
            <a:ext cx="7839101" cy="107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>
              <a:buSzTx/>
              <a:buFont typeface="Wingdings" pitchFamily="2" charset="2"/>
              <a:buChar char="v"/>
            </a:pPr>
            <a:r>
              <a:rPr lang="en-US" sz="3200" i="0"/>
              <a:t>Cardinality = 3, degree = 5, all rows distinct</a:t>
            </a:r>
          </a:p>
          <a:p>
            <a:pPr>
              <a:buSzTx/>
              <a:buFont typeface="Wingdings" pitchFamily="2" charset="2"/>
              <a:buNone/>
            </a:pPr>
            <a:endParaRPr lang="en-US" sz="3200" i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Definitions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Formally,</a:t>
            </a:r>
          </a:p>
          <a:p>
            <a:pPr lvl="1"/>
            <a:r>
              <a:rPr lang="en-US" sz="2200" dirty="0"/>
              <a:t>Given R(A1, A2, .........., An)</a:t>
            </a:r>
          </a:p>
          <a:p>
            <a:pPr lvl="1"/>
            <a:r>
              <a:rPr lang="en-US" sz="2200" dirty="0"/>
              <a:t> 	r(R) </a:t>
            </a:r>
            <a:r>
              <a:rPr lang="en-US" sz="2200" dirty="0">
                <a:sym typeface="Symbol" pitchFamily="1" charset="2"/>
              </a:rPr>
              <a:t></a:t>
            </a:r>
            <a:r>
              <a:rPr lang="en-US" sz="2200" dirty="0"/>
              <a:t> </a:t>
            </a:r>
            <a:r>
              <a:rPr lang="en-US" sz="2200" dirty="0" err="1"/>
              <a:t>dom</a:t>
            </a:r>
            <a:r>
              <a:rPr lang="en-US" sz="2200" dirty="0"/>
              <a:t> (A1) X </a:t>
            </a:r>
            <a:r>
              <a:rPr lang="en-US" sz="2200" dirty="0" err="1"/>
              <a:t>dom</a:t>
            </a:r>
            <a:r>
              <a:rPr lang="en-US" sz="2200" dirty="0"/>
              <a:t> (A2) X ....X </a:t>
            </a:r>
            <a:r>
              <a:rPr lang="en-US" sz="2200" dirty="0" err="1"/>
              <a:t>dom</a:t>
            </a:r>
            <a:r>
              <a:rPr lang="en-US" sz="2200" dirty="0"/>
              <a:t>(An)</a:t>
            </a:r>
          </a:p>
          <a:p>
            <a:r>
              <a:rPr lang="en-US" sz="2400" dirty="0"/>
              <a:t>R(A1, A2, …, An) is the </a:t>
            </a:r>
            <a:r>
              <a:rPr lang="en-US" sz="2400" b="1" dirty="0"/>
              <a:t>schema</a:t>
            </a:r>
            <a:r>
              <a:rPr lang="en-US" sz="2400" dirty="0"/>
              <a:t> of the relation</a:t>
            </a:r>
          </a:p>
          <a:p>
            <a:r>
              <a:rPr lang="en-US" sz="2400" dirty="0"/>
              <a:t>R is the </a:t>
            </a:r>
            <a:r>
              <a:rPr lang="en-US" sz="2400" b="1" dirty="0"/>
              <a:t>name</a:t>
            </a:r>
            <a:r>
              <a:rPr lang="en-US" sz="2400" dirty="0"/>
              <a:t> of the relation</a:t>
            </a:r>
          </a:p>
          <a:p>
            <a:r>
              <a:rPr lang="en-US" sz="2400" dirty="0"/>
              <a:t>A1, A2, …, An are the </a:t>
            </a:r>
            <a:r>
              <a:rPr lang="en-US" sz="2400" b="1" dirty="0"/>
              <a:t>attributes</a:t>
            </a:r>
            <a:r>
              <a:rPr lang="en-US" sz="2400" dirty="0"/>
              <a:t> of the relation</a:t>
            </a:r>
          </a:p>
          <a:p>
            <a:r>
              <a:rPr lang="en-US" sz="2400" dirty="0"/>
              <a:t>r(R):  a specific </a:t>
            </a:r>
            <a:r>
              <a:rPr lang="en-US" sz="2400" b="1" dirty="0"/>
              <a:t>state</a:t>
            </a:r>
            <a:r>
              <a:rPr lang="en-US" sz="2400" dirty="0"/>
              <a:t> (or </a:t>
            </a:r>
            <a:r>
              <a:rPr lang="en-US" sz="2400" b="1" dirty="0"/>
              <a:t>instance</a:t>
            </a:r>
            <a:r>
              <a:rPr lang="en-US" sz="2400" dirty="0"/>
              <a:t> or "value" or “population”) of relation R – this is a </a:t>
            </a:r>
            <a:r>
              <a:rPr lang="en-US" sz="2400" i="1" dirty="0"/>
              <a:t>set of tuples</a:t>
            </a:r>
            <a:r>
              <a:rPr lang="en-US" sz="2400" dirty="0"/>
              <a:t> (rows)</a:t>
            </a:r>
          </a:p>
          <a:p>
            <a:pPr lvl="1"/>
            <a:r>
              <a:rPr lang="en-US" sz="2200" dirty="0"/>
              <a:t>r(R) = {t1, t2, …, </a:t>
            </a:r>
            <a:r>
              <a:rPr lang="en-US" sz="2200" dirty="0" err="1"/>
              <a:t>tn</a:t>
            </a:r>
            <a:r>
              <a:rPr lang="en-US" sz="2200" dirty="0"/>
              <a:t>} where each </a:t>
            </a:r>
            <a:r>
              <a:rPr lang="en-US" sz="2200" dirty="0" err="1"/>
              <a:t>ti</a:t>
            </a:r>
            <a:r>
              <a:rPr lang="en-US" sz="2200" dirty="0"/>
              <a:t> is an n-tuple</a:t>
            </a:r>
          </a:p>
          <a:p>
            <a:pPr lvl="1"/>
            <a:r>
              <a:rPr lang="en-US" sz="2200" dirty="0" err="1"/>
              <a:t>ti</a:t>
            </a:r>
            <a:r>
              <a:rPr lang="en-US" sz="2200" dirty="0"/>
              <a:t> = &lt;v1, v2, …, </a:t>
            </a:r>
            <a:r>
              <a:rPr lang="en-US" sz="2200" dirty="0" err="1"/>
              <a:t>vn</a:t>
            </a:r>
            <a:r>
              <a:rPr lang="en-US" sz="2200" dirty="0"/>
              <a:t>&gt; where each </a:t>
            </a:r>
            <a:r>
              <a:rPr lang="en-US" sz="2200" dirty="0" err="1"/>
              <a:t>vj</a:t>
            </a:r>
            <a:r>
              <a:rPr lang="en-US" sz="2200" dirty="0"/>
              <a:t> </a:t>
            </a:r>
            <a:r>
              <a:rPr lang="en-US" sz="2200" i="1" dirty="0"/>
              <a:t>element-of</a:t>
            </a:r>
            <a:r>
              <a:rPr lang="en-US" sz="2200" dirty="0"/>
              <a:t> </a:t>
            </a:r>
            <a:r>
              <a:rPr lang="en-US" sz="2200" dirty="0" err="1"/>
              <a:t>dom</a:t>
            </a:r>
            <a:r>
              <a:rPr lang="en-US" sz="2200" dirty="0"/>
              <a:t>(</a:t>
            </a:r>
            <a:r>
              <a:rPr lang="en-US" sz="2200" dirty="0" err="1"/>
              <a:t>Aj</a:t>
            </a:r>
            <a:r>
              <a:rPr lang="en-US" sz="22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D9B6-4B67-4A5D-99C5-EB1C238C872E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Database Schema &amp; Relation Schema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255000" cy="4530725"/>
          </a:xfrm>
        </p:spPr>
        <p:txBody>
          <a:bodyPr/>
          <a:lstStyle/>
          <a:p>
            <a:r>
              <a:rPr lang="en-US" sz="2800" dirty="0"/>
              <a:t>Database: </a:t>
            </a:r>
          </a:p>
          <a:p>
            <a:pPr lvl="1"/>
            <a:r>
              <a:rPr lang="en-US" sz="2300" b="1" dirty="0"/>
              <a:t>Database schema</a:t>
            </a:r>
            <a:r>
              <a:rPr lang="en-US" sz="2300" dirty="0"/>
              <a:t> -&gt; logical design of database</a:t>
            </a:r>
          </a:p>
          <a:p>
            <a:pPr lvl="1"/>
            <a:r>
              <a:rPr lang="en-US" sz="2300" dirty="0"/>
              <a:t>Database instance -&gt; snapshot of the data in </a:t>
            </a:r>
            <a:r>
              <a:rPr lang="en-US" sz="2300" dirty="0" err="1"/>
              <a:t>db</a:t>
            </a:r>
            <a:endParaRPr lang="en-US" sz="2300" dirty="0"/>
          </a:p>
          <a:p>
            <a:r>
              <a:rPr lang="en-US" sz="2800" dirty="0"/>
              <a:t>Database schema:</a:t>
            </a:r>
          </a:p>
          <a:p>
            <a:pPr lvl="1"/>
            <a:r>
              <a:rPr lang="en-US" sz="2300" dirty="0"/>
              <a:t>Set of Relational schema</a:t>
            </a:r>
          </a:p>
          <a:p>
            <a:pPr lvl="1"/>
            <a:r>
              <a:rPr lang="en-US" sz="2300" b="1" dirty="0"/>
              <a:t>Relational schema</a:t>
            </a:r>
            <a:r>
              <a:rPr lang="en-US" sz="2300" dirty="0"/>
              <a:t> -&gt; list of attributes and their corresponding domains </a:t>
            </a:r>
          </a:p>
          <a:p>
            <a:r>
              <a:rPr lang="en-US" sz="2800" dirty="0"/>
              <a:t>Examples:</a:t>
            </a:r>
          </a:p>
          <a:p>
            <a:pPr lvl="1"/>
            <a:r>
              <a:rPr lang="en-US" sz="2300" dirty="0"/>
              <a:t>Branch = (branch-name, branch-city, assets)</a:t>
            </a:r>
          </a:p>
          <a:p>
            <a:pPr lvl="1"/>
            <a:r>
              <a:rPr lang="en-US" sz="2300" dirty="0"/>
              <a:t>Account = (account-number, branch-name, balance)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2612-039E-4918-A4D2-3B04DB61239B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500174"/>
            <a:ext cx="7932737" cy="4754576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sz="2400" dirty="0"/>
              <a:t>A database consists of multiple relations</a:t>
            </a:r>
          </a:p>
          <a:p>
            <a:pPr>
              <a:spcBef>
                <a:spcPct val="60000"/>
              </a:spcBef>
            </a:pPr>
            <a:r>
              <a:rPr lang="en-US" sz="2400" dirty="0"/>
              <a:t>Information about an enterprise is broken up into parts, with  each relation storing one part of the information</a:t>
            </a:r>
          </a:p>
          <a:p>
            <a:pPr>
              <a:spcBef>
                <a:spcPct val="60000"/>
              </a:spcBef>
            </a:pPr>
            <a:r>
              <a:rPr lang="en-US" sz="2400" dirty="0"/>
              <a:t>E.g.</a:t>
            </a:r>
          </a:p>
          <a:p>
            <a:pPr>
              <a:lnSpc>
                <a:spcPct val="110000"/>
              </a:lnSpc>
              <a:spcBef>
                <a:spcPct val="60000"/>
              </a:spcBef>
              <a:buFont typeface="Monotype Sorts" pitchFamily="2" charset="2"/>
              <a:buNone/>
            </a:pPr>
            <a:r>
              <a:rPr lang="en-US" sz="2400" dirty="0"/>
              <a:t>		</a:t>
            </a:r>
            <a:r>
              <a:rPr lang="en-US" sz="2400" i="1" dirty="0"/>
              <a:t>account </a:t>
            </a:r>
            <a:r>
              <a:rPr lang="en-US" sz="2400" dirty="0"/>
              <a:t>:    information about accounts</a:t>
            </a: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400" i="1" dirty="0"/>
              <a:t>depositor </a:t>
            </a:r>
            <a:r>
              <a:rPr lang="en-US" sz="2400" dirty="0"/>
              <a:t>:   which customer owns which account </a:t>
            </a: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400" i="1" dirty="0"/>
              <a:t>customer </a:t>
            </a:r>
            <a:r>
              <a:rPr lang="en-US" sz="2400" dirty="0"/>
              <a:t>:   information about customers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6C90-AA17-4014-8A72-EC6013BC5FC8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customer </a:t>
            </a:r>
            <a:r>
              <a:rPr lang="en-US"/>
              <a:t>Relation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 cstate="print"/>
          <a:srcRect l="1790" t="531" r="1791" b="1326"/>
          <a:stretch>
            <a:fillRect/>
          </a:stretch>
        </p:blipFill>
        <p:spPr bwMode="auto">
          <a:xfrm>
            <a:off x="1600200" y="1143000"/>
            <a:ext cx="6543675" cy="49958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FF39-5964-4524-B960-C7B7D413C56F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depositor </a:t>
            </a:r>
            <a:r>
              <a:rPr lang="en-US"/>
              <a:t>Relation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 cstate="print"/>
          <a:srcRect l="418" t="5304" r="836" b="5583"/>
          <a:stretch>
            <a:fillRect/>
          </a:stretch>
        </p:blipFill>
        <p:spPr bwMode="auto">
          <a:xfrm>
            <a:off x="1981200" y="1905000"/>
            <a:ext cx="5224463" cy="35353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C451-3AD6-4073-B22F-9E898BD6282E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168257"/>
            <a:ext cx="8751887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Why Split Information Across Relations?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985838"/>
            <a:ext cx="8389937" cy="511016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en-US" sz="2400"/>
              <a:t>Storing all information as a single relation such as </a:t>
            </a:r>
            <a:br>
              <a:rPr lang="en-US" sz="2400"/>
            </a:br>
            <a:r>
              <a:rPr lang="en-US" sz="2400"/>
              <a:t>   </a:t>
            </a:r>
            <a:r>
              <a:rPr lang="en-US" sz="2400" i="1"/>
              <a:t>bank</a:t>
            </a:r>
            <a:r>
              <a:rPr lang="en-US" sz="2400"/>
              <a:t>(</a:t>
            </a:r>
            <a:r>
              <a:rPr lang="en-US" sz="2400" i="1"/>
              <a:t>account_number, balance, customer_name</a:t>
            </a:r>
            <a:r>
              <a:rPr lang="en-US" sz="2400"/>
              <a:t>, ..)</a:t>
            </a:r>
            <a:br>
              <a:rPr lang="en-US" sz="2400"/>
            </a:br>
            <a:r>
              <a:rPr lang="en-US" sz="2400"/>
              <a:t>results in</a:t>
            </a:r>
          </a:p>
          <a:p>
            <a:pPr lvl="1">
              <a:spcBef>
                <a:spcPct val="60000"/>
              </a:spcBef>
            </a:pPr>
            <a:r>
              <a:rPr lang="en-US" sz="2000"/>
              <a:t>repetition of information </a:t>
            </a:r>
          </a:p>
          <a:p>
            <a:pPr lvl="2">
              <a:spcBef>
                <a:spcPct val="60000"/>
              </a:spcBef>
            </a:pPr>
            <a:r>
              <a:rPr lang="en-US" sz="1800"/>
              <a:t>e.g.,if two customers own an account (What gets repeated?)</a:t>
            </a:r>
          </a:p>
          <a:p>
            <a:pPr lvl="1">
              <a:spcBef>
                <a:spcPct val="60000"/>
              </a:spcBef>
            </a:pPr>
            <a:r>
              <a:rPr lang="en-US" sz="2000"/>
              <a:t>the need for null values  </a:t>
            </a:r>
          </a:p>
          <a:p>
            <a:pPr lvl="2">
              <a:spcBef>
                <a:spcPct val="60000"/>
              </a:spcBef>
            </a:pPr>
            <a:r>
              <a:rPr lang="en-US" sz="1800"/>
              <a:t>e.g., to represent a customer without an account</a:t>
            </a:r>
          </a:p>
          <a:p>
            <a:pPr>
              <a:spcBef>
                <a:spcPct val="60000"/>
              </a:spcBef>
            </a:pPr>
            <a:r>
              <a:rPr lang="en-US" sz="2400"/>
              <a:t>Normalization theory (later topic) deals with how to design relational schemas</a:t>
            </a:r>
          </a:p>
          <a:p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5B5D-8C0A-4BCE-A5D8-62AD040E7556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322888"/>
          </a:xfrm>
        </p:spPr>
        <p:txBody>
          <a:bodyPr/>
          <a:lstStyle/>
          <a:p>
            <a:r>
              <a:rPr lang="en-US" sz="2400" dirty="0"/>
              <a:t>Let K </a:t>
            </a:r>
            <a:r>
              <a:rPr lang="en-US" sz="2400" dirty="0">
                <a:sym typeface="Symbol" pitchFamily="18" charset="2"/>
              </a:rPr>
              <a:t> R</a:t>
            </a:r>
          </a:p>
          <a:p>
            <a:r>
              <a:rPr lang="en-US" sz="2400" i="1" dirty="0">
                <a:sym typeface="Symbol" pitchFamily="18" charset="2"/>
              </a:rPr>
              <a:t>K </a:t>
            </a:r>
            <a:r>
              <a:rPr lang="en-US" sz="2400" dirty="0">
                <a:sym typeface="Symbol" pitchFamily="18" charset="2"/>
              </a:rPr>
              <a:t>is a </a:t>
            </a:r>
            <a:r>
              <a:rPr lang="en-US" sz="2400" b="1" dirty="0" err="1">
                <a:solidFill>
                  <a:schemeClr val="tx2"/>
                </a:solidFill>
                <a:sym typeface="Symbol" pitchFamily="18" charset="2"/>
              </a:rPr>
              <a:t>superkey</a:t>
            </a:r>
            <a:r>
              <a:rPr lang="en-US" sz="2400" b="1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of </a:t>
            </a:r>
            <a:r>
              <a:rPr lang="en-US" sz="2400" i="1" dirty="0">
                <a:sym typeface="Symbol" pitchFamily="18" charset="2"/>
              </a:rPr>
              <a:t>R</a:t>
            </a:r>
            <a:r>
              <a:rPr lang="en-US" sz="2400" dirty="0">
                <a:sym typeface="Symbol" pitchFamily="18" charset="2"/>
              </a:rPr>
              <a:t> if values for </a:t>
            </a:r>
            <a:r>
              <a:rPr lang="en-US" sz="2400" i="1" dirty="0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 are sufficient to identify a unique </a:t>
            </a:r>
            <a:r>
              <a:rPr lang="en-US" sz="2400" dirty="0" err="1">
                <a:sym typeface="Symbol" pitchFamily="18" charset="2"/>
              </a:rPr>
              <a:t>tuple</a:t>
            </a:r>
            <a:r>
              <a:rPr lang="en-US" sz="2400" dirty="0">
                <a:sym typeface="Symbol" pitchFamily="18" charset="2"/>
              </a:rPr>
              <a:t> of each possible relation </a:t>
            </a:r>
            <a:r>
              <a:rPr lang="en-US" sz="2400" i="1" dirty="0">
                <a:sym typeface="Symbol" pitchFamily="18" charset="2"/>
              </a:rPr>
              <a:t>r(R)</a:t>
            </a:r>
            <a:r>
              <a:rPr lang="en-US" sz="2400" dirty="0">
                <a:sym typeface="Symbol" pitchFamily="18" charset="2"/>
              </a:rPr>
              <a:t> </a:t>
            </a:r>
          </a:p>
          <a:p>
            <a:pPr lvl="1"/>
            <a:r>
              <a:rPr lang="en-US" sz="2000" dirty="0">
                <a:sym typeface="Symbol" pitchFamily="18" charset="2"/>
              </a:rPr>
              <a:t>by “possible</a:t>
            </a:r>
            <a:r>
              <a:rPr lang="en-US" sz="2000" i="1" dirty="0">
                <a:sym typeface="Symbol" pitchFamily="18" charset="2"/>
              </a:rPr>
              <a:t> r </a:t>
            </a:r>
            <a:r>
              <a:rPr lang="en-US" sz="2000" dirty="0">
                <a:sym typeface="Symbol" pitchFamily="18" charset="2"/>
              </a:rPr>
              <a:t>” we mean a relation </a:t>
            </a:r>
            <a:r>
              <a:rPr lang="en-US" sz="2000" i="1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 that could exist in the enterprise we are modeling.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ym typeface="Symbol" pitchFamily="18" charset="2"/>
              </a:rPr>
              <a:t>Example:  {</a:t>
            </a:r>
            <a:r>
              <a:rPr lang="en-US" sz="2000" i="1" dirty="0" err="1">
                <a:sym typeface="Symbol" pitchFamily="18" charset="2"/>
              </a:rPr>
              <a:t>customer_name</a:t>
            </a:r>
            <a:r>
              <a:rPr lang="en-US" sz="2000" i="1" dirty="0">
                <a:sym typeface="Symbol" pitchFamily="18" charset="2"/>
              </a:rPr>
              <a:t>, </a:t>
            </a:r>
            <a:r>
              <a:rPr lang="en-US" sz="2000" i="1" dirty="0" err="1">
                <a:sym typeface="Symbol" pitchFamily="18" charset="2"/>
              </a:rPr>
              <a:t>customer_street</a:t>
            </a:r>
            <a:r>
              <a:rPr lang="en-US" sz="2000" dirty="0">
                <a:sym typeface="Symbol" pitchFamily="18" charset="2"/>
              </a:rPr>
              <a:t>} and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                 {</a:t>
            </a:r>
            <a:r>
              <a:rPr lang="en-US" sz="2000" i="1" dirty="0" err="1">
                <a:sym typeface="Symbol" pitchFamily="18" charset="2"/>
              </a:rPr>
              <a:t>customer_name</a:t>
            </a:r>
            <a:r>
              <a:rPr lang="en-US" sz="2000" dirty="0">
                <a:sym typeface="Symbol" pitchFamily="18" charset="2"/>
              </a:rPr>
              <a:t>} 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are both </a:t>
            </a:r>
            <a:r>
              <a:rPr lang="en-US" sz="2000" dirty="0" err="1">
                <a:sym typeface="Symbol" pitchFamily="18" charset="2"/>
              </a:rPr>
              <a:t>superkeys</a:t>
            </a:r>
            <a:r>
              <a:rPr lang="en-US" sz="2000" dirty="0">
                <a:sym typeface="Symbol" pitchFamily="18" charset="2"/>
              </a:rPr>
              <a:t> of </a:t>
            </a:r>
            <a:r>
              <a:rPr lang="en-US" sz="2000" i="1" dirty="0">
                <a:sym typeface="Symbol" pitchFamily="18" charset="2"/>
              </a:rPr>
              <a:t>Customer</a:t>
            </a:r>
            <a:r>
              <a:rPr lang="en-US" sz="2000" dirty="0">
                <a:sym typeface="Symbol" pitchFamily="18" charset="2"/>
              </a:rPr>
              <a:t>, if no two customers can possibly have the same name</a:t>
            </a:r>
          </a:p>
          <a:p>
            <a:pPr lvl="2">
              <a:lnSpc>
                <a:spcPct val="130000"/>
              </a:lnSpc>
            </a:pPr>
            <a:r>
              <a:rPr lang="en-US" sz="1800" dirty="0">
                <a:sym typeface="Symbol" pitchFamily="18" charset="2"/>
              </a:rPr>
              <a:t>In real life, an attribute such as </a:t>
            </a:r>
            <a:r>
              <a:rPr lang="en-US" sz="1800" i="1" dirty="0" err="1">
                <a:sym typeface="Symbol" pitchFamily="18" charset="2"/>
              </a:rPr>
              <a:t>customer_id</a:t>
            </a:r>
            <a:r>
              <a:rPr lang="en-US" sz="1800" dirty="0">
                <a:sym typeface="Symbol" pitchFamily="18" charset="2"/>
              </a:rPr>
              <a:t> would be used instead of </a:t>
            </a:r>
            <a:r>
              <a:rPr lang="en-US" sz="1800" i="1" dirty="0" err="1">
                <a:sym typeface="Symbol" pitchFamily="18" charset="2"/>
              </a:rPr>
              <a:t>customer_name</a:t>
            </a:r>
            <a:r>
              <a:rPr lang="en-US" sz="1800" i="1" dirty="0">
                <a:sym typeface="Symbol" pitchFamily="18" charset="2"/>
              </a:rPr>
              <a:t> </a:t>
            </a:r>
            <a:r>
              <a:rPr lang="en-US" sz="1800" dirty="0">
                <a:sym typeface="Symbol" pitchFamily="18" charset="2"/>
              </a:rPr>
              <a:t>to uniquely identify customers, but we omit it to keep our examples small, and instead assume customer names are unique.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3322-AFE7-43A3-BC2A-C402B2F96B10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/>
              <a:t>Keys (Cont.)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76357"/>
            <a:ext cx="8166100" cy="5110163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z="2400" i="1" dirty="0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 is a </a:t>
            </a:r>
            <a:r>
              <a:rPr lang="en-US" sz="2400" b="1" dirty="0">
                <a:solidFill>
                  <a:schemeClr val="tx2"/>
                </a:solidFill>
                <a:sym typeface="Symbol" pitchFamily="18" charset="2"/>
              </a:rPr>
              <a:t>candidate key</a:t>
            </a:r>
            <a:r>
              <a:rPr lang="en-US" sz="2400" dirty="0">
                <a:sym typeface="Symbol" pitchFamily="18" charset="2"/>
              </a:rPr>
              <a:t> if </a:t>
            </a:r>
            <a:r>
              <a:rPr lang="en-US" sz="2400" i="1" dirty="0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 is minimal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Example:  {</a:t>
            </a:r>
            <a:r>
              <a:rPr lang="en-US" sz="2400" i="1" dirty="0" err="1">
                <a:sym typeface="Symbol" pitchFamily="18" charset="2"/>
              </a:rPr>
              <a:t>customer_name</a:t>
            </a:r>
            <a:r>
              <a:rPr lang="en-US" sz="2400" dirty="0">
                <a:sym typeface="Symbol" pitchFamily="18" charset="2"/>
              </a:rPr>
              <a:t>} is a candidate key for </a:t>
            </a:r>
            <a:r>
              <a:rPr lang="en-US" sz="2400" i="1" dirty="0">
                <a:sym typeface="Symbol" pitchFamily="18" charset="2"/>
              </a:rPr>
              <a:t>Customer</a:t>
            </a:r>
            <a:r>
              <a:rPr lang="en-US" sz="2400" dirty="0">
                <a:sym typeface="Symbol" pitchFamily="18" charset="2"/>
              </a:rPr>
              <a:t>, since it is a </a:t>
            </a:r>
            <a:r>
              <a:rPr lang="en-US" sz="2400" dirty="0" err="1">
                <a:sym typeface="Symbol" pitchFamily="18" charset="2"/>
              </a:rPr>
              <a:t>superkey</a:t>
            </a:r>
            <a:r>
              <a:rPr lang="en-US" sz="2400" dirty="0">
                <a:sym typeface="Symbol" pitchFamily="18" charset="2"/>
              </a:rPr>
              <a:t> and no subset of it is a </a:t>
            </a:r>
            <a:r>
              <a:rPr lang="en-US" sz="2400" dirty="0" err="1">
                <a:sym typeface="Symbol" pitchFamily="18" charset="2"/>
              </a:rPr>
              <a:t>superkey</a:t>
            </a:r>
            <a:r>
              <a:rPr lang="en-US" sz="2400" dirty="0">
                <a:sym typeface="Symbol" pitchFamily="18" charset="2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sz="2400" b="1" dirty="0">
                <a:solidFill>
                  <a:schemeClr val="tx2"/>
                </a:solidFill>
                <a:sym typeface="Symbol" pitchFamily="18" charset="2"/>
              </a:rPr>
              <a:t>Primary key: </a:t>
            </a:r>
            <a:r>
              <a:rPr lang="en-US" sz="2400" dirty="0">
                <a:sym typeface="Symbol" pitchFamily="18" charset="2"/>
              </a:rPr>
              <a:t>a candidate key chosen as the principal means of identifying </a:t>
            </a:r>
            <a:r>
              <a:rPr lang="en-US" sz="2400" dirty="0" err="1">
                <a:sym typeface="Symbol" pitchFamily="18" charset="2"/>
              </a:rPr>
              <a:t>tuples</a:t>
            </a:r>
            <a:r>
              <a:rPr lang="en-US" sz="2400" dirty="0">
                <a:sym typeface="Symbol" pitchFamily="18" charset="2"/>
              </a:rPr>
              <a:t> within a relation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>
                <a:sym typeface="Symbol" pitchFamily="18" charset="2"/>
              </a:rPr>
              <a:t>Should choose an attribute whose value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never</a:t>
            </a:r>
            <a:r>
              <a:rPr lang="en-US" sz="2000" dirty="0">
                <a:sym typeface="Symbol" pitchFamily="18" charset="2"/>
              </a:rPr>
              <a:t>, or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very rarely</a:t>
            </a:r>
            <a:r>
              <a:rPr lang="en-US" sz="2000" dirty="0">
                <a:sym typeface="Symbol" pitchFamily="18" charset="2"/>
              </a:rPr>
              <a:t>, changes.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>
                <a:sym typeface="Symbol" pitchFamily="18" charset="2"/>
              </a:rPr>
              <a:t>E.g. email address is unique, but may change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Keys can be </a:t>
            </a:r>
            <a:r>
              <a:rPr 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simple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(a single field) or </a:t>
            </a:r>
            <a:r>
              <a:rPr 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composite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(more than one field)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Keys usually are used as indexes to speed up the response to user queries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EA62-852C-4007-BF56-1C5B8BFE200F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AU" dirty="0"/>
              <a:t>Define the fundamental terminology used in the relational data model</a:t>
            </a:r>
            <a:endParaRPr lang="en-US" dirty="0"/>
          </a:p>
          <a:p>
            <a:r>
              <a:rPr lang="en-AU" dirty="0"/>
              <a:t>Describe the basic principles of the relational data model</a:t>
            </a:r>
            <a:endParaRPr lang="id-ID" dirty="0"/>
          </a:p>
          <a:p>
            <a:pPr marL="0" indent="0" algn="ctr">
              <a:buNone/>
            </a:pPr>
            <a:r>
              <a:rPr lang="id-ID" sz="4400" b="1" dirty="0">
                <a:solidFill>
                  <a:srgbClr val="7030A0"/>
                </a:solidFill>
                <a:latin typeface="+mj-lt"/>
              </a:rPr>
              <a:t>OBJECTIVES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How relational database model takes a logical view of data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Understand how the relational model’s basic components are relations implemented through tables in a relational DBMS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How relations are organized in tables composed of rows (tuples) and columns (attributes)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Use relational database operators, the data dictionary, and the system catalog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How data redundancy is handled in the relational database model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Why indexing is important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740A-2A39-4FF4-8E21-52A2AA8C0A58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79558"/>
            <a:ext cx="8153400" cy="3021012"/>
          </a:xfrm>
        </p:spPr>
        <p:txBody>
          <a:bodyPr/>
          <a:lstStyle/>
          <a:p>
            <a:r>
              <a:rPr lang="en-US" sz="2400" dirty="0"/>
              <a:t>A relation schema may have an attribute that corresponds to the primary key of another relation.  The attribute is called a </a:t>
            </a:r>
            <a:r>
              <a:rPr lang="en-US" sz="2400" b="1" dirty="0">
                <a:solidFill>
                  <a:schemeClr val="tx2"/>
                </a:solidFill>
              </a:rPr>
              <a:t>foreign key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E.g. </a:t>
            </a:r>
            <a:r>
              <a:rPr lang="en-US" sz="2000" i="1" dirty="0" err="1"/>
              <a:t>customer_name</a:t>
            </a:r>
            <a:r>
              <a:rPr lang="en-US" sz="2000" dirty="0"/>
              <a:t> and </a:t>
            </a:r>
            <a:r>
              <a:rPr lang="en-US" sz="2000" i="1" dirty="0" err="1"/>
              <a:t>account_number</a:t>
            </a:r>
            <a:r>
              <a:rPr lang="en-US" sz="2000" dirty="0"/>
              <a:t> attributes of </a:t>
            </a:r>
            <a:r>
              <a:rPr lang="en-US" sz="2000" i="1" dirty="0"/>
              <a:t>depositor</a:t>
            </a:r>
            <a:r>
              <a:rPr lang="en-US" sz="2000" dirty="0"/>
              <a:t> are foreign keys to </a:t>
            </a:r>
            <a:r>
              <a:rPr lang="en-US" sz="2000" i="1" dirty="0"/>
              <a:t>customer</a:t>
            </a:r>
            <a:r>
              <a:rPr lang="en-US" sz="2000" dirty="0"/>
              <a:t> and </a:t>
            </a:r>
            <a:r>
              <a:rPr lang="en-US" sz="2000" i="1" dirty="0"/>
              <a:t>account</a:t>
            </a:r>
            <a:r>
              <a:rPr lang="en-US" sz="2000" dirty="0"/>
              <a:t> respectively.</a:t>
            </a:r>
          </a:p>
          <a:p>
            <a:pPr lvl="1"/>
            <a:r>
              <a:rPr lang="en-US" sz="2000" dirty="0"/>
              <a:t>Only values occurring in the primary key attribute of the </a:t>
            </a:r>
            <a:r>
              <a:rPr lang="en-US" sz="2000" b="1" dirty="0">
                <a:solidFill>
                  <a:schemeClr val="tx2"/>
                </a:solidFill>
              </a:rPr>
              <a:t>referenced relation</a:t>
            </a:r>
            <a:r>
              <a:rPr lang="en-US" sz="2000" dirty="0"/>
              <a:t> may occur in the foreign key attribute of the </a:t>
            </a:r>
            <a:r>
              <a:rPr lang="en-US" sz="2000" b="1" dirty="0">
                <a:solidFill>
                  <a:schemeClr val="tx2"/>
                </a:solidFill>
              </a:rPr>
              <a:t>referencing relation</a:t>
            </a:r>
            <a:r>
              <a:rPr lang="en-US" sz="2000" b="1" dirty="0"/>
              <a:t>.</a:t>
            </a:r>
          </a:p>
          <a:p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A7EB-7220-4623-A480-072F42772E55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 Diagram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 cstate="print"/>
          <a:srcRect l="406" t="22690" r="404" b="22958"/>
          <a:stretch>
            <a:fillRect/>
          </a:stretch>
        </p:blipFill>
        <p:spPr bwMode="auto">
          <a:xfrm>
            <a:off x="381000" y="1371600"/>
            <a:ext cx="8458200" cy="34766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511425" y="2030413"/>
            <a:ext cx="1528763" cy="341312"/>
          </a:xfrm>
          <a:prstGeom prst="ellipse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589338" y="4192588"/>
            <a:ext cx="1527175" cy="341312"/>
          </a:xfrm>
          <a:prstGeom prst="ellipse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454775" y="4183063"/>
            <a:ext cx="1527175" cy="341312"/>
          </a:xfrm>
          <a:prstGeom prst="ellipse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453188" y="3917950"/>
            <a:ext cx="1746250" cy="341313"/>
          </a:xfrm>
          <a:prstGeom prst="ellipse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891088" y="1762125"/>
            <a:ext cx="1744662" cy="341313"/>
          </a:xfrm>
          <a:prstGeom prst="ellipse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875213" y="2008188"/>
            <a:ext cx="1746250" cy="341312"/>
          </a:xfrm>
          <a:prstGeom prst="ellipse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00075" y="5338763"/>
            <a:ext cx="1744663" cy="341312"/>
          </a:xfrm>
          <a:prstGeom prst="ellipse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03263" y="5295900"/>
            <a:ext cx="157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Foreign Keys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8C6E-50C3-4F0F-A213-22E86D66D0FA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Integrity Constraints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85902"/>
            <a:ext cx="8077200" cy="482918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Domain Constraints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Allowable values for an attribute. See Table 5-1 (next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slide)</a:t>
            </a:r>
          </a:p>
          <a:p>
            <a:pPr lvl="1"/>
            <a:r>
              <a:rPr lang="en-US"/>
              <a:t>Typically include: </a:t>
            </a:r>
          </a:p>
          <a:p>
            <a:pPr lvl="2"/>
            <a:r>
              <a:rPr lang="en-US"/>
              <a:t>Numeric data types for integers and real numbers </a:t>
            </a:r>
          </a:p>
          <a:p>
            <a:pPr lvl="2"/>
            <a:r>
              <a:rPr lang="en-US"/>
              <a:t>Characters</a:t>
            </a:r>
          </a:p>
          <a:p>
            <a:pPr lvl="2"/>
            <a:r>
              <a:rPr lang="en-US"/>
              <a:t>Booleans</a:t>
            </a:r>
          </a:p>
          <a:p>
            <a:pPr lvl="2"/>
            <a:r>
              <a:rPr lang="en-US"/>
              <a:t>Fixed-length strings</a:t>
            </a:r>
          </a:p>
          <a:p>
            <a:pPr lvl="2"/>
            <a:r>
              <a:rPr lang="en-US"/>
              <a:t>Variable-length strings</a:t>
            </a:r>
          </a:p>
          <a:p>
            <a:pPr lvl="2"/>
            <a:r>
              <a:rPr lang="en-US"/>
              <a:t>Date, time, timestamp</a:t>
            </a:r>
          </a:p>
          <a:p>
            <a:pPr lvl="2"/>
            <a:r>
              <a:rPr lang="en-US"/>
              <a:t>Money</a:t>
            </a:r>
          </a:p>
          <a:p>
            <a:pPr lvl="2"/>
            <a:r>
              <a:rPr lang="en-US"/>
              <a:t>Other special data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33B1-89B6-4F87-BFA7-FB118D849335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Relational Model (</a:t>
            </a:r>
            <a:r>
              <a:rPr lang="en-US" altLang="en-US" dirty="0"/>
              <a:t>© 2009 Pearson Education, Inc.  Publishing as </a:t>
            </a:r>
            <a:r>
              <a:rPr lang="en-US" altLang="en-US"/>
              <a:t>Prentice Hall, modified by TW</a:t>
            </a:r>
            <a:r>
              <a:rPr lang="en-US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8" descr="CAP1"/>
          <p:cNvPicPr>
            <a:picLocks noChangeAspect="1" noChangeArrowheads="1"/>
          </p:cNvPicPr>
          <p:nvPr/>
        </p:nvPicPr>
        <p:blipFill rotWithShape="1">
          <a:blip r:embed="rId2" cstate="print"/>
          <a:srcRect b="41118"/>
          <a:stretch/>
        </p:blipFill>
        <p:spPr bwMode="auto">
          <a:xfrm>
            <a:off x="0" y="489857"/>
            <a:ext cx="9324528" cy="486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1752600" y="5729288"/>
            <a:ext cx="576421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Domain definitions enforce domain integrity constraints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5837-00E5-4EB7-AEA1-5BACB72EDE10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Relational Model (</a:t>
            </a:r>
            <a:r>
              <a:rPr lang="en-US" altLang="en-US" dirty="0"/>
              <a:t>© 2009 Pearson Education, Inc.  Publishing as Prentice Hall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Integrity Constraints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85902"/>
            <a:ext cx="8077200" cy="475774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Entity 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Integrity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 primary key attribute may be null. All primary key fields 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MUST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have data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Action Assertions</a:t>
            </a:r>
          </a:p>
          <a:p>
            <a:pPr lvl="1"/>
            <a:r>
              <a:rPr lang="en-US" b="1"/>
              <a:t>Application-based </a:t>
            </a:r>
            <a:r>
              <a:rPr lang="en-US"/>
              <a:t>or </a:t>
            </a:r>
            <a:r>
              <a:rPr lang="en-US" b="1"/>
              <a:t>semantic constraints </a:t>
            </a:r>
            <a:r>
              <a:rPr lang="en-US"/>
              <a:t>or </a:t>
            </a:r>
            <a:r>
              <a:rPr lang="en-US" b="1"/>
              <a:t>business rules</a:t>
            </a:r>
          </a:p>
          <a:p>
            <a:pPr lvl="2"/>
            <a:r>
              <a:rPr lang="en-US"/>
              <a:t>Cannot be directly expressed in schemas</a:t>
            </a:r>
          </a:p>
          <a:p>
            <a:pPr lvl="2"/>
            <a:r>
              <a:rPr lang="en-US"/>
              <a:t>Expressed and enforced by application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33B1-89B6-4F87-BFA7-FB118D849335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Relational Model (</a:t>
            </a:r>
            <a:r>
              <a:rPr lang="en-US" altLang="en-US" dirty="0"/>
              <a:t>© 2009 Pearson Education, Inc.  Publishing as </a:t>
            </a:r>
            <a:r>
              <a:rPr lang="en-US" altLang="en-US"/>
              <a:t>Prentice Hall, modified by TW</a:t>
            </a:r>
            <a:r>
              <a:rPr lang="en-US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Integrity Constraints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1214422"/>
            <a:ext cx="8416955" cy="5143536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Referential Integrity–rule states that any foreign key value MUST match a primary key value in the referenced relation (Or the foreign key can be null) </a:t>
            </a:r>
          </a:p>
          <a:p>
            <a:pPr lvl="1"/>
            <a:r>
              <a:rPr lang="en-US" sz="2400" dirty="0"/>
              <a:t>Formal Definition</a:t>
            </a:r>
          </a:p>
          <a:p>
            <a:pPr lvl="2"/>
            <a:r>
              <a:rPr lang="en-US" sz="2000" dirty="0"/>
              <a:t>Let </a:t>
            </a:r>
            <a:r>
              <a:rPr lang="en-US" sz="2000" i="1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(</a:t>
            </a:r>
            <a:r>
              <a:rPr lang="en-US" sz="2000" i="1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) and </a:t>
            </a:r>
            <a:r>
              <a:rPr lang="en-US" sz="2000" i="1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i="1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) be relations with primary keys </a:t>
            </a:r>
            <a:r>
              <a:rPr lang="en-US" sz="2000" i="1" dirty="0"/>
              <a:t>K</a:t>
            </a:r>
            <a:r>
              <a:rPr lang="en-US" sz="2000" baseline="-25000" dirty="0"/>
              <a:t>1</a:t>
            </a:r>
            <a:r>
              <a:rPr lang="en-US" sz="2000" dirty="0"/>
              <a:t> and </a:t>
            </a:r>
            <a:r>
              <a:rPr lang="en-US" sz="2000" i="1" dirty="0"/>
              <a:t>K</a:t>
            </a:r>
            <a:r>
              <a:rPr lang="en-US" sz="2000" baseline="-25000" dirty="0"/>
              <a:t>2</a:t>
            </a:r>
            <a:r>
              <a:rPr lang="en-US" sz="2000" dirty="0"/>
              <a:t> respectively.</a:t>
            </a:r>
          </a:p>
          <a:p>
            <a:pPr lvl="2"/>
            <a:r>
              <a:rPr lang="en-US" sz="2000" dirty="0"/>
              <a:t>The subset </a:t>
            </a:r>
            <a:r>
              <a:rPr lang="en-US" sz="2000" dirty="0">
                <a:sym typeface="Symbol" pitchFamily="18" charset="2"/>
              </a:rPr>
              <a:t> of R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 is a </a:t>
            </a:r>
            <a:r>
              <a:rPr lang="en-US" sz="2000" b="1" i="1" dirty="0">
                <a:solidFill>
                  <a:schemeClr val="tx2"/>
                </a:solidFill>
                <a:sym typeface="Symbol" pitchFamily="18" charset="2"/>
              </a:rPr>
              <a:t>foreign key</a:t>
            </a:r>
            <a:r>
              <a:rPr lang="en-US" sz="2000" dirty="0">
                <a:sym typeface="Symbol" pitchFamily="18" charset="2"/>
              </a:rPr>
              <a:t> referencing </a:t>
            </a:r>
            <a:r>
              <a:rPr lang="en-US" sz="2000" i="1" dirty="0"/>
              <a:t>K</a:t>
            </a:r>
            <a:r>
              <a:rPr lang="en-US" sz="2000" baseline="-25000" dirty="0"/>
              <a:t>1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/>
              <a:t>in relation </a:t>
            </a:r>
            <a:r>
              <a:rPr lang="en-US" sz="2000" i="1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, if for every </a:t>
            </a:r>
            <a:r>
              <a:rPr lang="en-US" sz="2000" i="1" dirty="0"/>
              <a:t>t</a:t>
            </a:r>
            <a:r>
              <a:rPr lang="en-US" sz="2000" baseline="-25000" dirty="0"/>
              <a:t>2</a:t>
            </a:r>
            <a:r>
              <a:rPr lang="en-US" sz="2000" dirty="0"/>
              <a:t> in </a:t>
            </a:r>
            <a:r>
              <a:rPr lang="en-US" sz="2000" i="1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 there must be a tuple </a:t>
            </a:r>
            <a:r>
              <a:rPr lang="en-US" sz="2000" i="1" dirty="0"/>
              <a:t>t</a:t>
            </a:r>
            <a:r>
              <a:rPr lang="en-US" sz="2000" baseline="-25000" dirty="0"/>
              <a:t>1</a:t>
            </a:r>
            <a:r>
              <a:rPr lang="en-US" sz="2000" dirty="0"/>
              <a:t> in </a:t>
            </a:r>
            <a:r>
              <a:rPr lang="en-US" sz="2000" i="1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 such that </a:t>
            </a:r>
            <a:r>
              <a:rPr lang="en-US" sz="2000" i="1" dirty="0"/>
              <a:t>t</a:t>
            </a:r>
            <a:r>
              <a:rPr lang="en-US" sz="2000" baseline="-25000" dirty="0"/>
              <a:t>1</a:t>
            </a:r>
            <a:r>
              <a:rPr lang="en-US" sz="2000" dirty="0"/>
              <a:t>[</a:t>
            </a:r>
            <a:r>
              <a:rPr lang="en-US" sz="2000" i="1" dirty="0"/>
              <a:t>K</a:t>
            </a:r>
            <a:r>
              <a:rPr lang="en-US" sz="2000" baseline="-25000" dirty="0"/>
              <a:t>1</a:t>
            </a:r>
            <a:r>
              <a:rPr lang="en-US" sz="2000" dirty="0"/>
              <a:t>] = </a:t>
            </a:r>
            <a:r>
              <a:rPr lang="en-US" sz="2000" i="1" dirty="0"/>
              <a:t>t</a:t>
            </a:r>
            <a:r>
              <a:rPr lang="en-US" sz="2000" baseline="-25000" dirty="0"/>
              <a:t>2</a:t>
            </a:r>
            <a:r>
              <a:rPr lang="en-US" sz="2000" dirty="0"/>
              <a:t>[</a:t>
            </a:r>
            <a:r>
              <a:rPr lang="en-US" sz="2000" dirty="0">
                <a:sym typeface="Symbol" pitchFamily="18" charset="2"/>
              </a:rPr>
              <a:t>].</a:t>
            </a:r>
          </a:p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For example: Delete Rules</a:t>
            </a:r>
          </a:p>
          <a:p>
            <a:pPr lvl="2"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Restrict–don’t allow delete of  “parent” side if related rows exist in “dependent” side</a:t>
            </a:r>
          </a:p>
          <a:p>
            <a:pPr lvl="2"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Cascade–automatically delete “dependent” side rows that correspond with the “parent” side row to be deleted</a:t>
            </a:r>
          </a:p>
          <a:p>
            <a:pPr lvl="2"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Set-to-Null–set the foreign key in the dependent side to null if deleting from the parent side 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 not allowed for weak entities</a:t>
            </a: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D548-D1EC-4984-B791-377929743573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Relational Model (</a:t>
            </a:r>
            <a:r>
              <a:rPr lang="en-US" altLang="en-US" dirty="0"/>
              <a:t>© 2009 Pearson Education, Inc.  Publishing as </a:t>
            </a:r>
            <a:r>
              <a:rPr lang="en-US" altLang="en-US"/>
              <a:t>Prentice Hall, modified by TW</a:t>
            </a:r>
            <a:r>
              <a:rPr lang="en-US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AP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696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85800" y="23813"/>
            <a:ext cx="74914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Figure 5-5 </a:t>
            </a:r>
          </a:p>
          <a:p>
            <a:r>
              <a:rPr lang="en-US">
                <a:solidFill>
                  <a:srgbClr val="000000"/>
                </a:solidFill>
                <a:latin typeface="Arial" charset="0"/>
              </a:rPr>
              <a:t>Referential integrity constraints (Pine Valley Furniture)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5105400" y="2438400"/>
            <a:ext cx="27590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600">
                <a:solidFill>
                  <a:srgbClr val="990000"/>
                </a:solidFill>
              </a:rPr>
              <a:t>Referential integrity constraints are drawn via arrows from dependent to parent table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AE87-DABD-4659-B68C-090C5E6A079A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Relational Model (</a:t>
            </a:r>
            <a:r>
              <a:rPr lang="en-US" altLang="en-US" dirty="0"/>
              <a:t>© 2009 Pearson Education, Inc.  Publishing as Prentice Hall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8"/>
          <p:cNvSpPr txBox="1">
            <a:spLocks noChangeArrowheads="1"/>
          </p:cNvSpPr>
          <p:nvPr/>
        </p:nvSpPr>
        <p:spPr bwMode="auto">
          <a:xfrm>
            <a:off x="898525" y="387350"/>
            <a:ext cx="3714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Figure 5-6 SQL table definitions</a:t>
            </a:r>
          </a:p>
        </p:txBody>
      </p:sp>
      <p:pic>
        <p:nvPicPr>
          <p:cNvPr id="21507" name="Picture 9" descr="CAP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38200"/>
            <a:ext cx="5867400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8100" y="1146175"/>
            <a:ext cx="9029700" cy="3933825"/>
            <a:chOff x="24" y="722"/>
            <a:chExt cx="5688" cy="2478"/>
          </a:xfrm>
        </p:grpSpPr>
        <p:sp>
          <p:nvSpPr>
            <p:cNvPr id="21509" name="Text Box 7"/>
            <p:cNvSpPr txBox="1">
              <a:spLocks noChangeArrowheads="1"/>
            </p:cNvSpPr>
            <p:nvPr/>
          </p:nvSpPr>
          <p:spPr bwMode="auto">
            <a:xfrm>
              <a:off x="3974" y="1392"/>
              <a:ext cx="1738" cy="1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600">
                  <a:solidFill>
                    <a:srgbClr val="990000"/>
                  </a:solidFill>
                </a:rPr>
                <a:t>Referential integrity constraints are implemented with foreign key to primary key references</a:t>
              </a:r>
            </a:p>
          </p:txBody>
        </p:sp>
        <p:sp>
          <p:nvSpPr>
            <p:cNvPr id="21510" name="Rectangle 11"/>
            <p:cNvSpPr>
              <a:spLocks noChangeArrowheads="1"/>
            </p:cNvSpPr>
            <p:nvPr/>
          </p:nvSpPr>
          <p:spPr bwMode="auto">
            <a:xfrm>
              <a:off x="288" y="2064"/>
              <a:ext cx="3456" cy="146"/>
            </a:xfrm>
            <a:prstGeom prst="rect">
              <a:avLst/>
            </a:prstGeom>
            <a:noFill/>
            <a:ln w="15875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Freeform 12"/>
            <p:cNvSpPr>
              <a:spLocks/>
            </p:cNvSpPr>
            <p:nvPr/>
          </p:nvSpPr>
          <p:spPr bwMode="auto">
            <a:xfrm>
              <a:off x="24" y="722"/>
              <a:ext cx="643" cy="1408"/>
            </a:xfrm>
            <a:custGeom>
              <a:avLst/>
              <a:gdLst>
                <a:gd name="T0" fmla="*/ 241 w 643"/>
                <a:gd name="T1" fmla="*/ 1408 h 1408"/>
                <a:gd name="T2" fmla="*/ 67 w 643"/>
                <a:gd name="T3" fmla="*/ 604 h 1408"/>
                <a:gd name="T4" fmla="*/ 643 w 643"/>
                <a:gd name="T5" fmla="*/ 0 h 1408"/>
                <a:gd name="T6" fmla="*/ 0 60000 65536"/>
                <a:gd name="T7" fmla="*/ 0 60000 65536"/>
                <a:gd name="T8" fmla="*/ 0 60000 65536"/>
                <a:gd name="T9" fmla="*/ 0 w 643"/>
                <a:gd name="T10" fmla="*/ 0 h 1408"/>
                <a:gd name="T11" fmla="*/ 643 w 643"/>
                <a:gd name="T12" fmla="*/ 1408 h 1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3" h="1408">
                  <a:moveTo>
                    <a:pt x="241" y="1408"/>
                  </a:moveTo>
                  <a:cubicBezTo>
                    <a:pt x="120" y="1123"/>
                    <a:pt x="0" y="839"/>
                    <a:pt x="67" y="604"/>
                  </a:cubicBezTo>
                  <a:cubicBezTo>
                    <a:pt x="134" y="369"/>
                    <a:pt x="547" y="101"/>
                    <a:pt x="643" y="0"/>
                  </a:cubicBezTo>
                </a:path>
              </a:pathLst>
            </a:custGeom>
            <a:noFill/>
            <a:ln w="15875">
              <a:solidFill>
                <a:srgbClr val="990000"/>
              </a:solidFill>
              <a:round/>
              <a:headEnd/>
              <a:tailEnd type="triangle" w="lg" len="lg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C660-EB31-410B-870A-21DA459E73BC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Relational Model (</a:t>
            </a:r>
            <a:r>
              <a:rPr lang="en-US" altLang="en-US" dirty="0"/>
              <a:t>© 2009 Pearson Education, Inc.  Publishing as Prentice Hall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Languages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38282"/>
            <a:ext cx="7848600" cy="4876800"/>
          </a:xfrm>
        </p:spPr>
        <p:txBody>
          <a:bodyPr/>
          <a:lstStyle/>
          <a:p>
            <a:r>
              <a:rPr lang="en-US" sz="2400" dirty="0"/>
              <a:t>Language in which user requests information from the database.</a:t>
            </a:r>
          </a:p>
          <a:p>
            <a:r>
              <a:rPr lang="en-US" sz="2400" dirty="0"/>
              <a:t>Categories of languages</a:t>
            </a:r>
          </a:p>
          <a:p>
            <a:pPr lvl="1"/>
            <a:r>
              <a:rPr lang="en-US" sz="2000" dirty="0"/>
              <a:t>Procedural</a:t>
            </a:r>
          </a:p>
          <a:p>
            <a:pPr lvl="1"/>
            <a:r>
              <a:rPr lang="en-US" sz="2000" dirty="0"/>
              <a:t>Non-procedural, or declarative</a:t>
            </a:r>
          </a:p>
          <a:p>
            <a:r>
              <a:rPr lang="en-US" sz="2400" dirty="0"/>
              <a:t>“Pure” languages:</a:t>
            </a:r>
          </a:p>
          <a:p>
            <a:pPr lvl="1"/>
            <a:r>
              <a:rPr lang="en-US" sz="2000" dirty="0"/>
              <a:t>Relational algebra</a:t>
            </a:r>
          </a:p>
          <a:p>
            <a:pPr lvl="1"/>
            <a:r>
              <a:rPr lang="en-US" sz="2000" dirty="0" err="1"/>
              <a:t>Tuple</a:t>
            </a:r>
            <a:r>
              <a:rPr lang="en-US" sz="2000" dirty="0"/>
              <a:t> relational calculus</a:t>
            </a:r>
          </a:p>
          <a:p>
            <a:pPr lvl="1"/>
            <a:r>
              <a:rPr lang="en-US" sz="2000" dirty="0"/>
              <a:t>Domain relational calculus</a:t>
            </a:r>
          </a:p>
          <a:p>
            <a:r>
              <a:rPr lang="en-US" sz="2400" dirty="0"/>
              <a:t>Pure languages form underlying basis of query languages that people use.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EBD8-F0F1-4B92-87C4-675CF0D23BAE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D9B6-4B67-4A5D-99C5-EB1C238C872E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428736"/>
            <a:ext cx="8229600" cy="4431983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latin typeface="Times New Roman" pitchFamily="1" charset="0"/>
              </a:rPr>
              <a:t>Consider the following relations for a database that keeps track of student enrollment in courses and the books adopted for each course:</a:t>
            </a:r>
          </a:p>
          <a:p>
            <a:pPr lvl="1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STUDENT(</a:t>
            </a:r>
            <a:r>
              <a:rPr lang="en-US" sz="2000" u="sng">
                <a:solidFill>
                  <a:schemeClr val="tx2"/>
                </a:solidFill>
                <a:latin typeface="Times New Roman" pitchFamily="1" charset="0"/>
              </a:rPr>
              <a:t>SSN</a:t>
            </a: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, Name, Major, Bdate)</a:t>
            </a:r>
          </a:p>
          <a:p>
            <a:pPr lvl="1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COURSE(</a:t>
            </a:r>
            <a:r>
              <a:rPr lang="en-US" sz="2000" u="sng">
                <a:solidFill>
                  <a:schemeClr val="tx2"/>
                </a:solidFill>
                <a:latin typeface="Times New Roman" pitchFamily="1" charset="0"/>
              </a:rPr>
              <a:t>Course#</a:t>
            </a: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, Cname, Dept)</a:t>
            </a:r>
          </a:p>
          <a:p>
            <a:pPr lvl="1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ENROLL(</a:t>
            </a:r>
            <a:r>
              <a:rPr lang="en-US" sz="2000" u="sng">
                <a:solidFill>
                  <a:schemeClr val="tx2"/>
                </a:solidFill>
                <a:latin typeface="Times New Roman" pitchFamily="1" charset="0"/>
              </a:rPr>
              <a:t>SSN</a:t>
            </a: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, </a:t>
            </a:r>
            <a:r>
              <a:rPr lang="en-US" sz="2000" u="sng">
                <a:solidFill>
                  <a:schemeClr val="tx2"/>
                </a:solidFill>
                <a:latin typeface="Times New Roman" pitchFamily="1" charset="0"/>
              </a:rPr>
              <a:t>Course#</a:t>
            </a: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, </a:t>
            </a:r>
            <a:r>
              <a:rPr lang="en-US" sz="2000" u="sng">
                <a:solidFill>
                  <a:schemeClr val="tx2"/>
                </a:solidFill>
                <a:latin typeface="Times New Roman" pitchFamily="1" charset="0"/>
              </a:rPr>
              <a:t>Quarter</a:t>
            </a: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, Grade)</a:t>
            </a:r>
          </a:p>
          <a:p>
            <a:pPr lvl="1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BOOK_ADOPTION(</a:t>
            </a:r>
            <a:r>
              <a:rPr lang="en-US" sz="2000" u="sng">
                <a:solidFill>
                  <a:schemeClr val="tx2"/>
                </a:solidFill>
                <a:latin typeface="Times New Roman" pitchFamily="1" charset="0"/>
              </a:rPr>
              <a:t>Course#</a:t>
            </a: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, </a:t>
            </a:r>
            <a:r>
              <a:rPr lang="en-US" sz="2000" u="sng">
                <a:solidFill>
                  <a:schemeClr val="tx2"/>
                </a:solidFill>
                <a:latin typeface="Times New Roman" pitchFamily="1" charset="0"/>
              </a:rPr>
              <a:t>Quarter</a:t>
            </a: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, Book_ISBN)</a:t>
            </a:r>
          </a:p>
          <a:p>
            <a:pPr lvl="1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TEXT(</a:t>
            </a:r>
            <a:r>
              <a:rPr lang="en-US" sz="2000" u="sng">
                <a:solidFill>
                  <a:schemeClr val="tx2"/>
                </a:solidFill>
                <a:latin typeface="Times New Roman" pitchFamily="1" charset="0"/>
              </a:rPr>
              <a:t>Book_ISBN</a:t>
            </a:r>
            <a:r>
              <a:rPr lang="en-US" sz="2000">
                <a:solidFill>
                  <a:schemeClr val="tx2"/>
                </a:solidFill>
                <a:latin typeface="Times New Roman" pitchFamily="1" charset="0"/>
              </a:rPr>
              <a:t>, Book_Title, Publisher, Author)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Times New Roman" pitchFamily="1" charset="0"/>
              </a:rPr>
              <a:t>Draw a relational schema diagram specifying the foreign keys for this schema.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Database Modeling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D9B6-4B67-4A5D-99C5-EB1C238C872E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Box 4" descr="Pink tissue paper"/>
          <p:cNvSpPr txBox="1">
            <a:spLocks noChangeArrowheads="1"/>
          </p:cNvSpPr>
          <p:nvPr/>
        </p:nvSpPr>
        <p:spPr bwMode="auto">
          <a:xfrm>
            <a:off x="4045929" y="1149553"/>
            <a:ext cx="14585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Clients Inputs</a:t>
            </a:r>
          </a:p>
        </p:txBody>
      </p:sp>
      <p:sp>
        <p:nvSpPr>
          <p:cNvPr id="9" name="Rectangle 7" descr="Pink tissue paper"/>
          <p:cNvSpPr>
            <a:spLocks noChangeArrowheads="1"/>
          </p:cNvSpPr>
          <p:nvPr/>
        </p:nvSpPr>
        <p:spPr bwMode="auto">
          <a:xfrm>
            <a:off x="3403600" y="2004984"/>
            <a:ext cx="26670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ER/EER Model</a:t>
            </a:r>
          </a:p>
        </p:txBody>
      </p:sp>
      <p:sp>
        <p:nvSpPr>
          <p:cNvPr id="10" name="Rectangle 8" descr="Pink tissue paper"/>
          <p:cNvSpPr>
            <a:spLocks noChangeArrowheads="1"/>
          </p:cNvSpPr>
          <p:nvPr/>
        </p:nvSpPr>
        <p:spPr bwMode="auto">
          <a:xfrm>
            <a:off x="3441699" y="2866992"/>
            <a:ext cx="26670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Relational Model</a:t>
            </a:r>
          </a:p>
        </p:txBody>
      </p:sp>
      <p:sp>
        <p:nvSpPr>
          <p:cNvPr id="11" name="Rectangle 9" descr="Pink tissue paper"/>
          <p:cNvSpPr>
            <a:spLocks noChangeArrowheads="1"/>
          </p:cNvSpPr>
          <p:nvPr/>
        </p:nvSpPr>
        <p:spPr bwMode="auto">
          <a:xfrm>
            <a:off x="2780361" y="3756902"/>
            <a:ext cx="4038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Relational Database System</a:t>
            </a:r>
          </a:p>
        </p:txBody>
      </p:sp>
      <p:sp>
        <p:nvSpPr>
          <p:cNvPr id="12" name="Rectangle 11" descr="Pink tissue paper"/>
          <p:cNvSpPr>
            <a:spLocks noChangeArrowheads="1"/>
          </p:cNvSpPr>
          <p:nvPr/>
        </p:nvSpPr>
        <p:spPr bwMode="auto">
          <a:xfrm>
            <a:off x="1038691" y="4986780"/>
            <a:ext cx="2133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Client App 1</a:t>
            </a:r>
          </a:p>
        </p:txBody>
      </p:sp>
      <p:sp>
        <p:nvSpPr>
          <p:cNvPr id="13" name="Rectangle 12" descr="Pink tissue paper"/>
          <p:cNvSpPr>
            <a:spLocks noChangeArrowheads="1"/>
          </p:cNvSpPr>
          <p:nvPr/>
        </p:nvSpPr>
        <p:spPr bwMode="auto">
          <a:xfrm>
            <a:off x="3891658" y="4771213"/>
            <a:ext cx="2133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Client App 2</a:t>
            </a:r>
          </a:p>
        </p:txBody>
      </p:sp>
      <p:sp>
        <p:nvSpPr>
          <p:cNvPr id="15" name="Oval 14" descr="Pink tissue paper"/>
          <p:cNvSpPr>
            <a:spLocks noChangeArrowheads="1"/>
          </p:cNvSpPr>
          <p:nvPr/>
        </p:nvSpPr>
        <p:spPr bwMode="auto">
          <a:xfrm>
            <a:off x="7057230" y="5059623"/>
            <a:ext cx="152400" cy="152400"/>
          </a:xfrm>
          <a:prstGeom prst="ellips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 descr="Pink tissue paper"/>
          <p:cNvSpPr>
            <a:spLocks noChangeArrowheads="1"/>
          </p:cNvSpPr>
          <p:nvPr/>
        </p:nvSpPr>
        <p:spPr bwMode="auto">
          <a:xfrm>
            <a:off x="7596336" y="5094767"/>
            <a:ext cx="152400" cy="152400"/>
          </a:xfrm>
          <a:prstGeom prst="ellips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4775199" y="1651197"/>
            <a:ext cx="7815" cy="3340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775199" y="2554931"/>
            <a:ext cx="0" cy="341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775199" y="3429000"/>
            <a:ext cx="0" cy="341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2939581" y="4322010"/>
            <a:ext cx="1295400" cy="6624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737100" y="4310407"/>
            <a:ext cx="266948" cy="3853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008510" y="4365801"/>
            <a:ext cx="976870" cy="6938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ight Brace 1"/>
          <p:cNvSpPr/>
          <p:nvPr/>
        </p:nvSpPr>
        <p:spPr>
          <a:xfrm>
            <a:off x="6554696" y="1745540"/>
            <a:ext cx="430684" cy="1670792"/>
          </a:xfrm>
          <a:prstGeom prst="rightBrac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2"/>
          <p:cNvSpPr txBox="1"/>
          <p:nvPr/>
        </p:nvSpPr>
        <p:spPr>
          <a:xfrm>
            <a:off x="7133430" y="1546561"/>
            <a:ext cx="1712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rgbClr val="7030A0"/>
                </a:solidFill>
              </a:rPr>
              <a:t>DUA  PENDEKATAN </a:t>
            </a:r>
            <a:r>
              <a:rPr lang="id-ID" b="1" u="sng" dirty="0">
                <a:solidFill>
                  <a:srgbClr val="7030A0"/>
                </a:solidFill>
              </a:rPr>
              <a:t>BERBEDA</a:t>
            </a:r>
            <a:r>
              <a:rPr lang="id-ID" dirty="0">
                <a:solidFill>
                  <a:srgbClr val="7030A0"/>
                </a:solidFill>
              </a:rPr>
              <a:t>, TETAPI MEMBERIKAN </a:t>
            </a:r>
            <a:r>
              <a:rPr lang="id-ID" b="1" u="sng" dirty="0">
                <a:solidFill>
                  <a:srgbClr val="7030A0"/>
                </a:solidFill>
              </a:rPr>
              <a:t>MAKNA YANG SAMA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764" y="1253786"/>
            <a:ext cx="195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EKSTERNAL - USER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3037" y="5931141"/>
            <a:ext cx="2268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INTERNAL -  STORAGE</a:t>
            </a:r>
          </a:p>
        </p:txBody>
      </p:sp>
      <p:sp>
        <p:nvSpPr>
          <p:cNvPr id="25" name="Can 24"/>
          <p:cNvSpPr/>
          <p:nvPr/>
        </p:nvSpPr>
        <p:spPr>
          <a:xfrm>
            <a:off x="4074240" y="5697342"/>
            <a:ext cx="1249285" cy="762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 descr="Pink tissue paper"/>
          <p:cNvSpPr>
            <a:spLocks noChangeArrowheads="1"/>
          </p:cNvSpPr>
          <p:nvPr/>
        </p:nvSpPr>
        <p:spPr bwMode="auto">
          <a:xfrm>
            <a:off x="8049898" y="5094767"/>
            <a:ext cx="152400" cy="152400"/>
          </a:xfrm>
          <a:prstGeom prst="ellips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2491543" y="5697342"/>
            <a:ext cx="1263690" cy="381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045929" y="5380112"/>
            <a:ext cx="13906" cy="416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3"/>
          </p:cNvCxnSpPr>
          <p:nvPr/>
        </p:nvCxnSpPr>
        <p:spPr>
          <a:xfrm flipH="1">
            <a:off x="5337930" y="5189705"/>
            <a:ext cx="1741618" cy="61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4"/>
            <a:endCxn id="25" idx="4"/>
          </p:cNvCxnSpPr>
          <p:nvPr/>
        </p:nvCxnSpPr>
        <p:spPr>
          <a:xfrm flipH="1">
            <a:off x="5323525" y="5247167"/>
            <a:ext cx="2349011" cy="831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4"/>
          </p:cNvCxnSpPr>
          <p:nvPr/>
        </p:nvCxnSpPr>
        <p:spPr>
          <a:xfrm flipH="1">
            <a:off x="5323525" y="5247167"/>
            <a:ext cx="2802573" cy="100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11560" y="1745540"/>
            <a:ext cx="9764" cy="4051129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flipH="1">
            <a:off x="857224" y="2388423"/>
            <a:ext cx="171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rgbClr val="C00000"/>
                </a:solidFill>
              </a:rPr>
              <a:t>LOGICAL LEVEL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91632" y="4281528"/>
            <a:ext cx="1679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C00000"/>
                </a:solidFill>
              </a:rPr>
              <a:t>PHYSICAL LEVEL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D9B6-4B67-4A5D-99C5-EB1C238C872E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 2007 Ramez Elmasri and Shamkant B. Navathe</a:t>
            </a:r>
            <a:r>
              <a:rPr lang="en-US" dirty="0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5" descr="fig05_07"/>
          <p:cNvPicPr>
            <a:picLocks noChangeAspect="1" noChangeArrowheads="1"/>
          </p:cNvPicPr>
          <p:nvPr/>
        </p:nvPicPr>
        <p:blipFill>
          <a:blip r:embed="rId2" cstate="print"/>
          <a:srcRect l="4630" t="8089"/>
          <a:stretch>
            <a:fillRect/>
          </a:stretch>
        </p:blipFill>
        <p:spPr bwMode="auto">
          <a:xfrm>
            <a:off x="219075" y="215900"/>
            <a:ext cx="8467725" cy="6057900"/>
          </a:xfrm>
          <a:prstGeom prst="rect">
            <a:avLst/>
          </a:prstGeom>
          <a:noFill/>
        </p:spPr>
      </p:pic>
      <p:sp>
        <p:nvSpPr>
          <p:cNvPr id="9" name="Text Box 6" descr="Pink tissue paper"/>
          <p:cNvSpPr txBox="1">
            <a:spLocks noChangeArrowheads="1"/>
          </p:cNvSpPr>
          <p:nvPr/>
        </p:nvSpPr>
        <p:spPr bwMode="auto">
          <a:xfrm>
            <a:off x="6105556" y="3000372"/>
            <a:ext cx="28956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4400" b="1">
                <a:solidFill>
                  <a:srgbClr val="7030A0"/>
                </a:solidFill>
                <a:latin typeface="+mj-lt"/>
                <a:ea typeface="+mj-ea"/>
                <a:cs typeface="+mj-cs"/>
              </a:rPr>
              <a:t>Exercise 2: </a:t>
            </a:r>
            <a:r>
              <a:rPr lang="en-US" sz="3200"/>
              <a:t>Relational Schema Diagram for COMPANY database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2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Give potential constraint violations when updating the info of a departement.</a:t>
            </a:r>
          </a:p>
          <a:p>
            <a:pPr lvl="1"/>
            <a:r>
              <a:rPr lang="en-US"/>
              <a:t>Dname</a:t>
            </a:r>
          </a:p>
          <a:p>
            <a:pPr lvl="1"/>
            <a:r>
              <a:rPr lang="en-US"/>
              <a:t>Dnumber</a:t>
            </a:r>
          </a:p>
          <a:p>
            <a:pPr lvl="1"/>
            <a:r>
              <a:rPr lang="en-US"/>
              <a:t>Mgr_SSN</a:t>
            </a:r>
          </a:p>
          <a:p>
            <a:pPr lvl="1"/>
            <a:r>
              <a:rPr lang="en-US"/>
              <a:t>Mgr_start_date</a:t>
            </a:r>
          </a:p>
          <a:p>
            <a:r>
              <a:rPr lang="en-US"/>
              <a:t>Actions and consequences to avoid constraint violations when deleting a department</a:t>
            </a:r>
          </a:p>
          <a:p>
            <a:pPr lvl="1"/>
            <a:r>
              <a:rPr lang="en-US"/>
              <a:t>REJECT/RESTRICT</a:t>
            </a:r>
          </a:p>
          <a:p>
            <a:pPr lvl="1"/>
            <a:r>
              <a:rPr lang="en-US"/>
              <a:t>CASCADE</a:t>
            </a:r>
          </a:p>
          <a:p>
            <a:pPr lvl="1"/>
            <a:r>
              <a:rPr lang="en-US"/>
              <a:t>SET TO NULL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D9B6-4B67-4A5D-99C5-EB1C238C872E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 2007 Ramez Elmasri and Shamkant B. Navathe</a:t>
            </a:r>
            <a:r>
              <a:rPr lang="en-US" dirty="0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A Relation is a mathematical concept based on the ideas of sets</a:t>
            </a:r>
          </a:p>
          <a:p>
            <a:r>
              <a:rPr lang="en-US"/>
              <a:t>The model was first proposed by Dr. E.F. Codd of IBM Research in 1970 in the following paper:</a:t>
            </a:r>
          </a:p>
          <a:p>
            <a:pPr lvl="1"/>
            <a:r>
              <a:rPr lang="en-US"/>
              <a:t>"A Relational Model for Large Shared Data Banks," Communications of the ACM, June 1970</a:t>
            </a:r>
          </a:p>
          <a:p>
            <a:r>
              <a:rPr lang="en-US"/>
              <a:t>The above paper caused a major revolution in the field of database management and earned Dr. Codd the coveted ACM Turing Award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D9B6-4B67-4A5D-99C5-EB1C238C872E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195" name="Rectangle 102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1492" name="Rectangle 1028"/>
          <p:cNvSpPr>
            <a:spLocks noGrp="1" noChangeArrowheads="1"/>
          </p:cNvSpPr>
          <p:nvPr>
            <p:ph type="title"/>
          </p:nvPr>
        </p:nvSpPr>
        <p:spPr>
          <a:xfrm>
            <a:off x="711200" y="165100"/>
            <a:ext cx="7620000" cy="1143000"/>
          </a:xfrm>
        </p:spPr>
        <p:txBody>
          <a:bodyPr lIns="90488" tIns="44450" rIns="90488" bIns="44450" anchor="ctr">
            <a:normAutofit fontScale="90000"/>
          </a:bodyPr>
          <a:lstStyle/>
          <a:p>
            <a:pPr>
              <a:defRPr/>
            </a:pPr>
            <a:r>
              <a:rPr lang="en-US"/>
              <a:t>Why Study the Relational Model? </a:t>
            </a:r>
          </a:p>
        </p:txBody>
      </p:sp>
      <p:sp>
        <p:nvSpPr>
          <p:cNvPr id="8197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81000" y="1317625"/>
            <a:ext cx="7848600" cy="4876800"/>
          </a:xfrm>
          <a:noFill/>
        </p:spPr>
        <p:txBody>
          <a:bodyPr lIns="90488" tIns="44450" rIns="90488" bIns="44450"/>
          <a:lstStyle/>
          <a:p>
            <a:pPr>
              <a:buSzTx/>
            </a:pPr>
            <a:r>
              <a:rPr lang="en-US" dirty="0"/>
              <a:t>Most widely used model.</a:t>
            </a:r>
          </a:p>
          <a:p>
            <a:pPr lvl="1">
              <a:buSzTx/>
            </a:pPr>
            <a:r>
              <a:rPr lang="en-US" dirty="0"/>
              <a:t>Vendors: IBM, Informix, Microsoft, Oracle, Sybase, etc.</a:t>
            </a:r>
          </a:p>
          <a:p>
            <a:pPr>
              <a:buSzTx/>
            </a:pPr>
            <a:r>
              <a:rPr lang="en-US" dirty="0"/>
              <a:t>“Legacy systems” in older models </a:t>
            </a:r>
          </a:p>
          <a:p>
            <a:pPr lvl="1">
              <a:buSzTx/>
            </a:pPr>
            <a:r>
              <a:rPr lang="en-US" dirty="0"/>
              <a:t>E.G., IBM’s IMS</a:t>
            </a:r>
          </a:p>
          <a:p>
            <a:pPr>
              <a:buSzTx/>
            </a:pPr>
            <a:r>
              <a:rPr lang="en-US" dirty="0"/>
              <a:t>Recent competitor: object-oriented model </a:t>
            </a:r>
          </a:p>
          <a:p>
            <a:pPr lvl="1">
              <a:buSzTx/>
            </a:pPr>
            <a:r>
              <a:rPr lang="en-US" dirty="0" err="1"/>
              <a:t>ObjectStore</a:t>
            </a:r>
            <a:r>
              <a:rPr lang="en-US" dirty="0"/>
              <a:t>, Versant, </a:t>
            </a:r>
            <a:r>
              <a:rPr lang="en-US" dirty="0" err="1"/>
              <a:t>Ontos</a:t>
            </a:r>
            <a:endParaRPr lang="en-US" dirty="0"/>
          </a:p>
          <a:p>
            <a:pPr lvl="1">
              <a:buSzTx/>
            </a:pPr>
            <a:r>
              <a:rPr lang="en-US" dirty="0"/>
              <a:t>A synthesis emerging: object-relational model</a:t>
            </a:r>
          </a:p>
          <a:p>
            <a:pPr marL="1143000" lvl="2">
              <a:buSzTx/>
            </a:pPr>
            <a:r>
              <a:rPr lang="en-US" dirty="0"/>
              <a:t>Informix Universal Server, </a:t>
            </a:r>
            <a:r>
              <a:rPr lang="en-US" dirty="0" err="1"/>
              <a:t>UniSQL</a:t>
            </a:r>
            <a:r>
              <a:rPr lang="en-US" dirty="0"/>
              <a:t>, O2, Oracle, DB2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D9B6-4B67-4A5D-99C5-EB1C238C872E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64EECB7-8822-44A0-A1F6-7E27FB1BD119}" type="slidenum">
              <a:rPr lang="en-US"/>
              <a:pPr/>
              <a:t>6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429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Relation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919" y="908720"/>
            <a:ext cx="8458200" cy="4343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Definition: A relation is a named, two-dimensional table of data 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Table consists of rows (records) and columns (attribute or field)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Requirements for a table to qualify as a relation: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must have a unique name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Every attribute value must be atomic (not </a:t>
            </a: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multivalued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not composite)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Every row must be unique (can’t have two rows with exactly the same values for all their fields)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Attributes (columns) in tables must have unique names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order of the columns must be irrelevant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order of the rows must be irrelevant</a:t>
            </a:r>
          </a:p>
          <a:p>
            <a:pPr lvl="1">
              <a:lnSpc>
                <a:spcPct val="80000"/>
              </a:lnSpc>
              <a:defRPr/>
            </a:pP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990000"/>
                </a:solidFill>
              </a:rPr>
              <a:t>NOTE: all </a:t>
            </a:r>
            <a:r>
              <a:rPr lang="en-US" sz="2400" i="1" dirty="0">
                <a:solidFill>
                  <a:srgbClr val="990000"/>
                </a:solidFill>
              </a:rPr>
              <a:t>relations</a:t>
            </a:r>
            <a:r>
              <a:rPr lang="en-US" sz="2400" dirty="0">
                <a:solidFill>
                  <a:srgbClr val="990000"/>
                </a:solidFill>
              </a:rPr>
              <a:t> are in  </a:t>
            </a:r>
            <a:r>
              <a:rPr lang="en-US" b="1" i="1" dirty="0">
                <a:solidFill>
                  <a:srgbClr val="990000"/>
                </a:solidFill>
              </a:rPr>
              <a:t>1</a:t>
            </a:r>
            <a:r>
              <a:rPr lang="en-US" b="1" i="1" baseline="30000" dirty="0">
                <a:solidFill>
                  <a:srgbClr val="990000"/>
                </a:solidFill>
              </a:rPr>
              <a:t>st</a:t>
            </a:r>
            <a:r>
              <a:rPr lang="en-US" b="1" i="1" dirty="0">
                <a:solidFill>
                  <a:srgbClr val="990000"/>
                </a:solidFill>
              </a:rPr>
              <a:t> Normal form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4913-A4E2-4BBC-8C80-3F86A2BBB217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Relational Model (</a:t>
            </a:r>
            <a:r>
              <a:rPr lang="en-US" altLang="en-US" dirty="0"/>
              <a:t>© 2009 Pearson Education, Inc.  Publishing as Prentice Hall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 Relation</a:t>
            </a:r>
          </a:p>
        </p:txBody>
      </p:sp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2" cstate="print"/>
          <a:srcRect l="395" t="13158" r="395" b="12631"/>
          <a:stretch>
            <a:fillRect/>
          </a:stretch>
        </p:blipFill>
        <p:spPr bwMode="auto">
          <a:xfrm>
            <a:off x="1066800" y="1471627"/>
            <a:ext cx="7181850" cy="40290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2E08-AF8E-43DB-8324-9CBB68B1D3DE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Relational Model (©</a:t>
            </a:r>
            <a:r>
              <a:rPr lang="en-US" dirty="0" err="1"/>
              <a:t>Silberschatz</a:t>
            </a:r>
            <a:r>
              <a:rPr lang="en-US" dirty="0"/>
              <a:t>, </a:t>
            </a:r>
            <a:r>
              <a:rPr lang="en-US" dirty="0" err="1"/>
              <a:t>Korth</a:t>
            </a:r>
            <a:r>
              <a:rPr lang="en-US" dirty="0"/>
              <a:t> and </a:t>
            </a:r>
            <a:r>
              <a:rPr lang="en-US" dirty="0" err="1"/>
              <a:t>Sudarshan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/>
          <a:lstStyle/>
          <a:p>
            <a:r>
              <a:rPr lang="en-US"/>
              <a:t>Attribute Types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1" y="928670"/>
            <a:ext cx="8707468" cy="542928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Each attribute of a relation has a name</a:t>
            </a:r>
          </a:p>
          <a:p>
            <a:r>
              <a:rPr lang="en-US" sz="2400" dirty="0"/>
              <a:t>The set of allowed values for each attribute is called the </a:t>
            </a:r>
            <a:r>
              <a:rPr lang="en-US" sz="2400" b="1" dirty="0">
                <a:solidFill>
                  <a:schemeClr val="tx2"/>
                </a:solidFill>
              </a:rPr>
              <a:t>domain</a:t>
            </a:r>
            <a:r>
              <a:rPr lang="en-US" sz="2400" dirty="0"/>
              <a:t> of the attribute</a:t>
            </a:r>
          </a:p>
          <a:p>
            <a:r>
              <a:rPr lang="en-US" sz="2400" dirty="0"/>
              <a:t>Attribute values are (normally) required to be </a:t>
            </a:r>
            <a:r>
              <a:rPr lang="en-US" sz="2400" b="1" dirty="0">
                <a:solidFill>
                  <a:schemeClr val="tx2"/>
                </a:solidFill>
              </a:rPr>
              <a:t>atomic</a:t>
            </a:r>
            <a:r>
              <a:rPr lang="en-US" sz="2400" dirty="0"/>
              <a:t>; that is, indivisible</a:t>
            </a:r>
          </a:p>
          <a:p>
            <a:pPr lvl="1"/>
            <a:r>
              <a:rPr lang="en-US" sz="2000" dirty="0"/>
              <a:t>E.g. the value of an attribute can be an account number, </a:t>
            </a:r>
            <a:br>
              <a:rPr lang="en-US" sz="2000" dirty="0"/>
            </a:br>
            <a:r>
              <a:rPr lang="en-US" sz="2000" dirty="0"/>
              <a:t>but cannot be a set of account numbers</a:t>
            </a:r>
          </a:p>
          <a:p>
            <a:r>
              <a:rPr lang="en-US" sz="2400" dirty="0"/>
              <a:t>Domain is said to be atomic if all its members are atomic</a:t>
            </a:r>
          </a:p>
          <a:p>
            <a:r>
              <a:rPr lang="en-US" sz="2400" dirty="0"/>
              <a:t>The special value </a:t>
            </a:r>
            <a:r>
              <a:rPr lang="en-US" sz="2400" i="1" dirty="0"/>
              <a:t>null</a:t>
            </a:r>
            <a:r>
              <a:rPr lang="en-US" sz="2400" dirty="0"/>
              <a:t>  is a member of every domain</a:t>
            </a:r>
          </a:p>
          <a:p>
            <a:r>
              <a:rPr lang="en-US" sz="2400" dirty="0"/>
              <a:t>The null value causes complications in the definition of many operations</a:t>
            </a:r>
          </a:p>
          <a:p>
            <a:pPr lvl="1"/>
            <a:r>
              <a:rPr lang="en-US" sz="2000" dirty="0"/>
              <a:t>We shall ignore the effect of null values in our main presentation and consider their effect later</a:t>
            </a:r>
          </a:p>
          <a:p>
            <a:r>
              <a:rPr lang="en-US" sz="2400" dirty="0"/>
              <a:t>Meanings for NULL values</a:t>
            </a:r>
          </a:p>
          <a:p>
            <a:pPr lvl="1"/>
            <a:r>
              <a:rPr lang="en-US" sz="2000" dirty="0"/>
              <a:t>Value unknown</a:t>
            </a:r>
          </a:p>
          <a:p>
            <a:pPr lvl="1"/>
            <a:r>
              <a:rPr lang="en-US" sz="2000" dirty="0"/>
              <a:t>Value exists but is not available, ex: restricted</a:t>
            </a:r>
          </a:p>
          <a:p>
            <a:pPr lvl="1"/>
            <a:r>
              <a:rPr lang="en-US" sz="2000" dirty="0"/>
              <a:t>Attribute does not apply to this tuple (also known as value undefined)</a:t>
            </a:r>
          </a:p>
          <a:p>
            <a:r>
              <a:rPr lang="en-US" sz="2400" dirty="0"/>
              <a:t>IMPORTANT: </a:t>
            </a:r>
            <a:r>
              <a:rPr lang="en-US" sz="2400" b="1" dirty="0"/>
              <a:t>NULL </a:t>
            </a:r>
            <a:r>
              <a:rPr lang="en-US" sz="2400" b="1" dirty="0">
                <a:sym typeface="Symbol" pitchFamily="18" charset="2"/>
              </a:rPr>
              <a:t> NULL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DF40-5737-460C-83F5-B758E5060EEF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</a:t>
            </a:r>
            <a:r>
              <a:rPr lang="en-US" altLang="en-US"/>
              <a:t>, modified by TW</a:t>
            </a:r>
            <a:r>
              <a:rPr lang="en-US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Schema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338282"/>
            <a:ext cx="7848600" cy="4876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/>
              <a:t>Formally, given domains </a:t>
            </a:r>
            <a:r>
              <a:rPr lang="en-US" sz="2800" i="1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, …. </a:t>
            </a:r>
            <a:r>
              <a:rPr lang="en-US" sz="2800" i="1" dirty="0" err="1"/>
              <a:t>D</a:t>
            </a:r>
            <a:r>
              <a:rPr lang="en-US" sz="2800" i="1" baseline="-25000" dirty="0" err="1"/>
              <a:t>n</a:t>
            </a:r>
            <a:r>
              <a:rPr lang="en-US" sz="2800" dirty="0"/>
              <a:t> a </a:t>
            </a:r>
            <a:r>
              <a:rPr lang="en-US" sz="2800" b="1" dirty="0">
                <a:solidFill>
                  <a:schemeClr val="tx2"/>
                </a:solidFill>
              </a:rPr>
              <a:t>relation</a:t>
            </a:r>
            <a:r>
              <a:rPr lang="en-US" sz="2800" i="1" dirty="0"/>
              <a:t> r</a:t>
            </a:r>
            <a:r>
              <a:rPr lang="en-US" sz="2800" dirty="0"/>
              <a:t> is a subset of </a:t>
            </a:r>
            <a:br>
              <a:rPr lang="en-US" sz="2800" dirty="0"/>
            </a:br>
            <a:r>
              <a:rPr lang="en-US" sz="2800" dirty="0"/>
              <a:t>        </a:t>
            </a:r>
            <a:r>
              <a:rPr lang="en-US" sz="2800" i="1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 x  </a:t>
            </a:r>
            <a:r>
              <a:rPr lang="en-US" sz="2800" i="1" dirty="0"/>
              <a:t>D</a:t>
            </a:r>
            <a:r>
              <a:rPr lang="en-US" sz="2800" baseline="-25000" dirty="0"/>
              <a:t>2 </a:t>
            </a:r>
            <a:r>
              <a:rPr lang="en-US" sz="2800" dirty="0"/>
              <a:t> x … x </a:t>
            </a:r>
            <a:r>
              <a:rPr lang="en-US" sz="2800" i="1" dirty="0" err="1"/>
              <a:t>D</a:t>
            </a:r>
            <a:r>
              <a:rPr lang="en-US" sz="2800" i="1" baseline="-25000" dirty="0" err="1"/>
              <a:t>n</a:t>
            </a:r>
            <a:br>
              <a:rPr lang="en-US" sz="2800" dirty="0"/>
            </a:br>
            <a:r>
              <a:rPr lang="en-US" sz="2800" dirty="0"/>
              <a:t>Thus, a relation is a set of </a:t>
            </a:r>
            <a:r>
              <a:rPr lang="en-US" sz="2800" i="1" dirty="0"/>
              <a:t>n</a:t>
            </a:r>
            <a:r>
              <a:rPr lang="en-US" sz="2800" dirty="0"/>
              <a:t>-</a:t>
            </a:r>
            <a:r>
              <a:rPr lang="en-US" sz="2800" dirty="0" err="1"/>
              <a:t>tuples</a:t>
            </a:r>
            <a:r>
              <a:rPr lang="en-US" sz="2800" dirty="0"/>
              <a:t> (</a:t>
            </a:r>
            <a:r>
              <a:rPr lang="en-US" sz="2800" i="1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</a:t>
            </a:r>
            <a:r>
              <a:rPr lang="en-US" sz="2800" i="1" dirty="0"/>
              <a:t> a</a:t>
            </a:r>
            <a:r>
              <a:rPr lang="en-US" sz="2800" baseline="-25000" dirty="0"/>
              <a:t>2</a:t>
            </a:r>
            <a:r>
              <a:rPr lang="en-US" sz="2800" dirty="0"/>
              <a:t>, …, </a:t>
            </a:r>
            <a:r>
              <a:rPr lang="en-US" sz="2800" i="1" dirty="0"/>
              <a:t>a</a:t>
            </a:r>
            <a:r>
              <a:rPr lang="en-US" sz="2800" i="1" baseline="-25000" dirty="0"/>
              <a:t>n</a:t>
            </a:r>
            <a:r>
              <a:rPr lang="en-US" sz="2800" dirty="0"/>
              <a:t>) where each </a:t>
            </a:r>
            <a:r>
              <a:rPr lang="en-US" sz="2800" i="1" dirty="0" err="1"/>
              <a:t>a</a:t>
            </a:r>
            <a:r>
              <a:rPr lang="en-US" sz="2800" i="1" baseline="-25000" dirty="0" err="1"/>
              <a:t>i</a:t>
            </a:r>
            <a:r>
              <a:rPr lang="en-US" sz="2800" dirty="0"/>
              <a:t>  </a:t>
            </a:r>
            <a:r>
              <a:rPr lang="en-US" sz="2800" dirty="0">
                <a:sym typeface="Symbol" pitchFamily="18" charset="2"/>
              </a:rPr>
              <a:t> </a:t>
            </a:r>
            <a:r>
              <a:rPr lang="en-US" sz="2800" i="1" dirty="0">
                <a:sym typeface="Symbol" pitchFamily="18" charset="2"/>
              </a:rPr>
              <a:t>D</a:t>
            </a:r>
            <a:r>
              <a:rPr lang="en-US" sz="2800" i="1" baseline="-25000" dirty="0">
                <a:sym typeface="Symbol" pitchFamily="18" charset="2"/>
              </a:rPr>
              <a:t>i</a:t>
            </a:r>
            <a:endParaRPr lang="en-US" sz="2800" i="1" dirty="0">
              <a:sym typeface="Symbol" pitchFamily="18" charset="2"/>
            </a:endParaRPr>
          </a:p>
          <a:p>
            <a:r>
              <a:rPr lang="en-US" sz="2800" dirty="0"/>
              <a:t>Schema of a relation consists of</a:t>
            </a:r>
          </a:p>
          <a:p>
            <a:pPr lvl="1"/>
            <a:r>
              <a:rPr lang="en-US" sz="2400" dirty="0"/>
              <a:t>attribute definitions </a:t>
            </a:r>
          </a:p>
          <a:p>
            <a:pPr lvl="2"/>
            <a:r>
              <a:rPr lang="en-US" sz="2000" dirty="0"/>
              <a:t>name</a:t>
            </a:r>
          </a:p>
          <a:p>
            <a:pPr lvl="2"/>
            <a:r>
              <a:rPr lang="en-US" sz="2000" dirty="0"/>
              <a:t>type/domain</a:t>
            </a:r>
          </a:p>
          <a:p>
            <a:pPr lvl="1"/>
            <a:r>
              <a:rPr lang="en-US" sz="2400" dirty="0"/>
              <a:t>integrity constraints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A0D0-BD6B-4341-AB23-7D1C4671B3CC}" type="datetime1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(©Silberschatz, Korth and Sudarshan)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3455</TotalTime>
  <Words>2366</Words>
  <Application>Microsoft Macintosh PowerPoint</Application>
  <PresentationFormat>On-screen Show (4:3)</PresentationFormat>
  <Paragraphs>327</Paragraphs>
  <Slides>31</Slides>
  <Notes>6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Monotype Sorts</vt:lpstr>
      <vt:lpstr>Times New Roman</vt:lpstr>
      <vt:lpstr>Wingdings</vt:lpstr>
      <vt:lpstr>Office Theme</vt:lpstr>
      <vt:lpstr>Document</vt:lpstr>
      <vt:lpstr>Relational Model (MIX)</vt:lpstr>
      <vt:lpstr>Learning Outcomes</vt:lpstr>
      <vt:lpstr>Overview Database Modeling Process</vt:lpstr>
      <vt:lpstr>Relational Model Concepts</vt:lpstr>
      <vt:lpstr>Why Study the Relational Model? </vt:lpstr>
      <vt:lpstr>Relation</vt:lpstr>
      <vt:lpstr>Example of a Relation</vt:lpstr>
      <vt:lpstr>Attribute Types</vt:lpstr>
      <vt:lpstr>Relation Schema</vt:lpstr>
      <vt:lpstr>Relation Instance</vt:lpstr>
      <vt:lpstr>Example Instance of Students Relation</vt:lpstr>
      <vt:lpstr>Formal Definitions - Summary</vt:lpstr>
      <vt:lpstr>Database Schema &amp; Relation Schema</vt:lpstr>
      <vt:lpstr>Database</vt:lpstr>
      <vt:lpstr>The customer Relation</vt:lpstr>
      <vt:lpstr>The depositor Relation</vt:lpstr>
      <vt:lpstr>Why Split Information Across Relations?</vt:lpstr>
      <vt:lpstr>Keys</vt:lpstr>
      <vt:lpstr>Keys (Cont.)</vt:lpstr>
      <vt:lpstr>Foreign Keys</vt:lpstr>
      <vt:lpstr>Schema Diagram</vt:lpstr>
      <vt:lpstr>Integrity Constraints</vt:lpstr>
      <vt:lpstr>PowerPoint Presentation</vt:lpstr>
      <vt:lpstr>Integrity Constraints</vt:lpstr>
      <vt:lpstr>Integrity Constraints</vt:lpstr>
      <vt:lpstr>PowerPoint Presentation</vt:lpstr>
      <vt:lpstr>PowerPoint Presentation</vt:lpstr>
      <vt:lpstr>Query Languages</vt:lpstr>
      <vt:lpstr>Exercise 1</vt:lpstr>
      <vt:lpstr>Exercise 2</vt:lpstr>
      <vt:lpstr>Exercise 2</vt:lpstr>
    </vt:vector>
  </TitlesOfParts>
  <Company>ditdik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itb</dc:creator>
  <cp:lastModifiedBy>Rajif Agung Yunmar</cp:lastModifiedBy>
  <cp:revision>78</cp:revision>
  <cp:lastPrinted>2014-02-13T06:43:45Z</cp:lastPrinted>
  <dcterms:created xsi:type="dcterms:W3CDTF">2014-01-22T05:41:16Z</dcterms:created>
  <dcterms:modified xsi:type="dcterms:W3CDTF">2020-03-04T11:50:14Z</dcterms:modified>
</cp:coreProperties>
</file>