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8" r:id="rId4"/>
    <p:sldId id="282" r:id="rId5"/>
    <p:sldId id="283" r:id="rId6"/>
    <p:sldId id="284" r:id="rId7"/>
    <p:sldId id="258" r:id="rId8"/>
    <p:sldId id="259" r:id="rId9"/>
    <p:sldId id="288" r:id="rId10"/>
    <p:sldId id="289" r:id="rId11"/>
    <p:sldId id="260" r:id="rId12"/>
    <p:sldId id="276" r:id="rId13"/>
    <p:sldId id="290" r:id="rId14"/>
    <p:sldId id="262" r:id="rId15"/>
    <p:sldId id="291" r:id="rId16"/>
    <p:sldId id="292" r:id="rId17"/>
    <p:sldId id="279" r:id="rId18"/>
    <p:sldId id="280" r:id="rId19"/>
    <p:sldId id="285" r:id="rId20"/>
    <p:sldId id="293" r:id="rId21"/>
    <p:sldId id="263" r:id="rId22"/>
    <p:sldId id="264" r:id="rId23"/>
    <p:sldId id="265" r:id="rId24"/>
    <p:sldId id="294" r:id="rId25"/>
    <p:sldId id="277" r:id="rId26"/>
    <p:sldId id="272" r:id="rId27"/>
    <p:sldId id="278" r:id="rId28"/>
    <p:sldId id="295" r:id="rId29"/>
    <p:sldId id="296" r:id="rId30"/>
    <p:sldId id="274" r:id="rId31"/>
    <p:sldId id="275" r:id="rId32"/>
    <p:sldId id="297" r:id="rId33"/>
    <p:sldId id="287" r:id="rId34"/>
    <p:sldId id="281" r:id="rId3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3" autoAdjust="0"/>
  </p:normalViewPr>
  <p:slideViewPr>
    <p:cSldViewPr>
      <p:cViewPr varScale="1">
        <p:scale>
          <a:sx n="40" d="100"/>
          <a:sy n="40" d="100"/>
        </p:scale>
        <p:origin x="85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4D552-3BAB-4D64-9704-50E35C609B45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D98D-653B-4CA5-8761-D3F3BF765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3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1" tIns="46746" rIns="93491" bIns="4674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1" tIns="46746" rIns="93491" bIns="46746" rtlCol="0"/>
          <a:lstStyle>
            <a:lvl1pPr algn="r">
              <a:defRPr sz="1300"/>
            </a:lvl1pPr>
          </a:lstStyle>
          <a:p>
            <a:fld id="{8DB33880-B683-4D95-8980-BB58D9204066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2963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1" tIns="46746" rIns="93491" bIns="467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1" tIns="46746" rIns="93491" bIns="467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3491" tIns="46746" rIns="93491" bIns="4674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5455"/>
          </a:xfrm>
          <a:prstGeom prst="rect">
            <a:avLst/>
          </a:prstGeom>
        </p:spPr>
        <p:txBody>
          <a:bodyPr vert="horz" lIns="93491" tIns="46746" rIns="93491" bIns="46746" rtlCol="0" anchor="b"/>
          <a:lstStyle>
            <a:lvl1pPr algn="r">
              <a:defRPr sz="13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FC031-34FA-46B0-981D-4F30C6DC93D7}" type="slidenum">
              <a:rPr lang="en-US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5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76589-266A-4B44-9BB4-DA8D0F448FA3}" type="slidenum">
              <a:rPr lang="en-US"/>
              <a:pPr/>
              <a:t>30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4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55A92-B597-4F8B-A6CE-F25684CAE799}" type="slidenum">
              <a:rPr lang="en-US"/>
              <a:pPr/>
              <a:t>31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customer = (</a:t>
            </a:r>
            <a:r>
              <a:rPr lang="en-US" u="sng" dirty="0" smtClean="0"/>
              <a:t>customer-id</a:t>
            </a:r>
            <a:r>
              <a:rPr lang="en-US" dirty="0" smtClean="0"/>
              <a:t>, </a:t>
            </a:r>
            <a:r>
              <a:rPr lang="en-US" dirty="0" err="1" smtClean="0"/>
              <a:t>costomer</a:t>
            </a:r>
            <a:r>
              <a:rPr lang="en-US" dirty="0" smtClean="0"/>
              <a:t>-name, customer-street, customer-city, banker, </a:t>
            </a:r>
            <a:r>
              <a:rPr lang="en-US" dirty="0" err="1" smtClean="0"/>
              <a:t>banker_type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 = (</a:t>
            </a:r>
            <a:r>
              <a:rPr lang="en-US" u="sng" dirty="0" smtClean="0"/>
              <a:t>branch-name</a:t>
            </a:r>
            <a:r>
              <a:rPr lang="en-US" dirty="0" smtClean="0"/>
              <a:t>, branch-city, assets)</a:t>
            </a:r>
          </a:p>
          <a:p>
            <a:r>
              <a:rPr lang="en-US" dirty="0" smtClean="0"/>
              <a:t>loan = (</a:t>
            </a:r>
            <a:r>
              <a:rPr lang="en-US" u="sng" dirty="0" smtClean="0"/>
              <a:t>loan-number</a:t>
            </a:r>
            <a:r>
              <a:rPr lang="en-US" dirty="0" smtClean="0"/>
              <a:t>, amount, branch-name)</a:t>
            </a:r>
          </a:p>
          <a:p>
            <a:r>
              <a:rPr lang="en-US" dirty="0" smtClean="0"/>
              <a:t>payment = (</a:t>
            </a:r>
            <a:r>
              <a:rPr lang="en-US" u="sng" dirty="0" smtClean="0"/>
              <a:t>loan-number</a:t>
            </a:r>
            <a:r>
              <a:rPr lang="en-US" dirty="0" smtClean="0"/>
              <a:t>, </a:t>
            </a:r>
            <a:r>
              <a:rPr lang="en-US" u="sng" dirty="0" smtClean="0"/>
              <a:t>payment-number</a:t>
            </a:r>
            <a:r>
              <a:rPr lang="en-US" dirty="0" smtClean="0"/>
              <a:t>, payment-date, payment-amount)</a:t>
            </a:r>
          </a:p>
          <a:p>
            <a:r>
              <a:rPr lang="en-US" dirty="0" smtClean="0"/>
              <a:t>employee = (</a:t>
            </a:r>
            <a:r>
              <a:rPr lang="en-US" u="sng" dirty="0" smtClean="0"/>
              <a:t>employee-id</a:t>
            </a:r>
            <a:r>
              <a:rPr lang="en-US" dirty="0" smtClean="0"/>
              <a:t>, employee-name, telephone-number, start-date, manager)</a:t>
            </a:r>
          </a:p>
          <a:p>
            <a:r>
              <a:rPr lang="en-US" dirty="0" smtClean="0"/>
              <a:t>employee-dependent = (</a:t>
            </a:r>
            <a:r>
              <a:rPr lang="en-US" u="sng" dirty="0" smtClean="0"/>
              <a:t>employee-id</a:t>
            </a:r>
            <a:r>
              <a:rPr lang="en-US" dirty="0" smtClean="0"/>
              <a:t>, </a:t>
            </a:r>
            <a:r>
              <a:rPr lang="en-US" u="sng" dirty="0" smtClean="0"/>
              <a:t>dependent-name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account = (</a:t>
            </a:r>
            <a:r>
              <a:rPr lang="en-US" u="sng" dirty="0" smtClean="0"/>
              <a:t>account-number</a:t>
            </a:r>
            <a:r>
              <a:rPr lang="en-US" dirty="0" smtClean="0"/>
              <a:t>, balance)</a:t>
            </a:r>
          </a:p>
          <a:p>
            <a:r>
              <a:rPr lang="en-US" dirty="0" smtClean="0"/>
              <a:t>savings-account = (</a:t>
            </a:r>
            <a:r>
              <a:rPr lang="en-US" u="sng" dirty="0" smtClean="0"/>
              <a:t>account-number</a:t>
            </a:r>
            <a:r>
              <a:rPr lang="en-US" dirty="0" smtClean="0"/>
              <a:t>, interest-rate)</a:t>
            </a:r>
          </a:p>
          <a:p>
            <a:r>
              <a:rPr lang="en-US" dirty="0" smtClean="0"/>
              <a:t>checking-account = (</a:t>
            </a:r>
            <a:r>
              <a:rPr lang="en-US" u="sng" dirty="0" smtClean="0"/>
              <a:t>account-number</a:t>
            </a:r>
            <a:r>
              <a:rPr lang="en-US" dirty="0" smtClean="0"/>
              <a:t>, overdraft-amount)</a:t>
            </a:r>
          </a:p>
          <a:p>
            <a:r>
              <a:rPr lang="en-US" dirty="0" smtClean="0"/>
              <a:t>borrower = (</a:t>
            </a:r>
            <a:r>
              <a:rPr lang="en-US" u="sng" dirty="0" smtClean="0"/>
              <a:t>customer-id</a:t>
            </a:r>
            <a:r>
              <a:rPr lang="en-US" dirty="0" smtClean="0"/>
              <a:t>, </a:t>
            </a:r>
            <a:r>
              <a:rPr lang="en-US" u="sng" dirty="0" smtClean="0"/>
              <a:t>loan-number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depositor = (</a:t>
            </a:r>
            <a:r>
              <a:rPr lang="en-US" u="sng" dirty="0" smtClean="0"/>
              <a:t>customer-id</a:t>
            </a:r>
            <a:r>
              <a:rPr lang="en-US" dirty="0" smtClean="0"/>
              <a:t>, </a:t>
            </a:r>
            <a:r>
              <a:rPr lang="en-US" u="sng" dirty="0" smtClean="0"/>
              <a:t>account-number</a:t>
            </a:r>
            <a:r>
              <a:rPr lang="en-US" dirty="0" smtClean="0"/>
              <a:t>, access-date)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C6CB8-EF14-4CDD-9E89-5BF229B89D08}" type="slidenum">
              <a:rPr lang="en-US" smtClean="0">
                <a:latin typeface="Helvetica" charset="0"/>
              </a:rPr>
              <a:pPr/>
              <a:t>34</a:t>
            </a:fld>
            <a:endParaRPr lang="en-US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98FD3-BA67-4A91-B1A3-D4BCB05A6139}" type="slidenum">
              <a:rPr lang="en-US"/>
              <a:pPr/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6F67-81E5-46FE-9AD9-E781C31653B8}" type="slidenum">
              <a:rPr lang="en-US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5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997064" y="8844282"/>
            <a:ext cx="3056201" cy="4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489" tIns="46745" rIns="93489" bIns="46745" anchor="b"/>
          <a:lstStyle/>
          <a:p>
            <a:pPr algn="r" defTabSz="934853"/>
            <a:fld id="{CE9DCE62-144C-4DE9-AB55-D1572D24FFB7}" type="slidenum">
              <a:rPr lang="en-US" sz="1200"/>
              <a:pPr algn="r" defTabSz="934853"/>
              <a:t>14</a:t>
            </a:fld>
            <a:endParaRPr lang="en-US" sz="1200" dirty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0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 txBox="1">
            <a:spLocks noGrp="1" noChangeArrowheads="1"/>
          </p:cNvSpPr>
          <p:nvPr/>
        </p:nvSpPr>
        <p:spPr bwMode="auto">
          <a:xfrm>
            <a:off x="3997064" y="8844282"/>
            <a:ext cx="3056201" cy="4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489" tIns="46745" rIns="93489" bIns="46745" anchor="b"/>
          <a:lstStyle/>
          <a:p>
            <a:pPr algn="r" defTabSz="934853"/>
            <a:fld id="{0196427D-6D3A-49AC-A377-6F513D740ABB}" type="slidenum">
              <a:rPr lang="en-US" sz="1200"/>
              <a:pPr algn="r" defTabSz="934853"/>
              <a:t>21</a:t>
            </a:fld>
            <a:endParaRPr lang="en-US" sz="1200" dirty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7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 txBox="1">
            <a:spLocks noGrp="1" noChangeArrowheads="1"/>
          </p:cNvSpPr>
          <p:nvPr/>
        </p:nvSpPr>
        <p:spPr bwMode="auto">
          <a:xfrm>
            <a:off x="3997064" y="8844282"/>
            <a:ext cx="3056201" cy="4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489" tIns="46745" rIns="93489" bIns="46745" anchor="b"/>
          <a:lstStyle/>
          <a:p>
            <a:pPr algn="r" defTabSz="934853"/>
            <a:fld id="{A9C14603-54F5-4147-AD1A-F06588F28D8E}" type="slidenum">
              <a:rPr lang="en-US" sz="1200"/>
              <a:pPr algn="r" defTabSz="934853"/>
              <a:t>22</a:t>
            </a:fld>
            <a:endParaRPr lang="en-US" sz="1200" dirty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6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 txBox="1">
            <a:spLocks noGrp="1" noChangeArrowheads="1"/>
          </p:cNvSpPr>
          <p:nvPr/>
        </p:nvSpPr>
        <p:spPr bwMode="auto">
          <a:xfrm>
            <a:off x="3997064" y="8844282"/>
            <a:ext cx="3056201" cy="4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489" tIns="46745" rIns="93489" bIns="46745" anchor="b"/>
          <a:lstStyle/>
          <a:p>
            <a:pPr algn="r" defTabSz="934853"/>
            <a:fld id="{A8D10F3B-3D1D-44CD-AD35-17C858536EAB}" type="slidenum">
              <a:rPr lang="en-US" sz="1200"/>
              <a:pPr algn="r" defTabSz="934853"/>
              <a:t>23</a:t>
            </a:fld>
            <a:endParaRPr lang="en-US" sz="1200" dirty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7B69C-421E-4D59-ABA4-DACECEAD1C96}" type="slidenum">
              <a:rPr lang="en-US"/>
              <a:pPr/>
              <a:t>26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4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7B69C-421E-4D59-ABA4-DACECEAD1C96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62" y="4422142"/>
            <a:ext cx="5174740" cy="418814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390E1AE5-35FF-4EF8-9B25-6A6DC7CCACC3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267-37D8-4FBF-B148-5A1BC75A60A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6FE5-E068-4416-8A67-724B8ED2433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5B27A6-BD68-4243-A756-EEB8259D2FB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551B-F532-406E-B61D-4F76965AC3F3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C5A-08F3-4173-9A34-B48A9D884FF1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A09-E534-4DDD-B423-6AED9F8EFF03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BF48-1917-42EA-A260-5E794BC044D4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004-9676-42CB-B9FA-C1E07430BB5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B858-863F-4967-8DB2-64A7AE541AA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B5D39DCD-CE29-4DC4-B78F-D52BA64A8EB5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 dirty="0" smtClean="0">
                <a:solidFill>
                  <a:srgbClr val="000099"/>
                </a:solidFill>
              </a:rPr>
              <a:t>Mapping ER Model </a:t>
            </a:r>
            <a:r>
              <a:rPr lang="en-US" sz="3600" b="1" smtClean="0">
                <a:solidFill>
                  <a:srgbClr val="000099"/>
                </a:solidFill>
              </a:rPr>
              <a:t>to Relational Model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>
                <a:solidFill>
                  <a:srgbClr val="002060"/>
                </a:solidFill>
              </a:rPr>
              <a:t>Sumber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 smtClean="0">
                <a:solidFill>
                  <a:srgbClr val="0070C0"/>
                </a:solidFill>
              </a:rPr>
              <a:t>Database System Concepts, </a:t>
            </a:r>
            <a:r>
              <a:rPr lang="en-US" b="1" dirty="0" smtClean="0">
                <a:solidFill>
                  <a:srgbClr val="FFC000"/>
                </a:solidFill>
              </a:rPr>
              <a:t>6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Ed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CC3300"/>
                </a:solidFill>
              </a:rPr>
              <a:t>Jeffrey A. </a:t>
            </a:r>
            <a:r>
              <a:rPr lang="en-US" b="1" dirty="0" err="1" smtClean="0">
                <a:solidFill>
                  <a:srgbClr val="CC3300"/>
                </a:solidFill>
              </a:rPr>
              <a:t>Hoffer</a:t>
            </a:r>
            <a:r>
              <a:rPr lang="en-US" b="1" dirty="0" smtClean="0">
                <a:solidFill>
                  <a:srgbClr val="CC3300"/>
                </a:solidFill>
              </a:rPr>
              <a:t>, Mary B. Prescott, Fred R. McFadden, </a:t>
            </a:r>
            <a:r>
              <a:rPr lang="en-US" b="1" dirty="0" smtClean="0">
                <a:solidFill>
                  <a:srgbClr val="0070C0"/>
                </a:solidFill>
              </a:rPr>
              <a:t>Modern Database Management, </a:t>
            </a:r>
            <a:r>
              <a:rPr lang="en-US" b="1" dirty="0" smtClean="0">
                <a:solidFill>
                  <a:srgbClr val="FFC000"/>
                </a:solidFill>
              </a:rPr>
              <a:t>8</a:t>
            </a:r>
            <a:r>
              <a:rPr lang="en-US" b="1" baseline="30000" dirty="0" smtClean="0">
                <a:solidFill>
                  <a:srgbClr val="FFC000"/>
                </a:solidFill>
              </a:rPr>
              <a:t>th</a:t>
            </a:r>
            <a:r>
              <a:rPr lang="en-US" b="1" dirty="0" smtClean="0">
                <a:solidFill>
                  <a:srgbClr val="FFC000"/>
                </a:solidFill>
              </a:rPr>
              <a:t> Ed.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Institut Teknologi Bandung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EA6-1E5A-4B38-88A0-458C9FE7482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 – Weak Entity Set</a:t>
            </a:r>
          </a:p>
        </p:txBody>
      </p:sp>
      <p:graphicFrame>
        <p:nvGraphicFramePr>
          <p:cNvPr id="15444" name="Group 8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9130153"/>
              </p:ext>
            </p:extLst>
          </p:nvPr>
        </p:nvGraphicFramePr>
        <p:xfrm>
          <a:off x="4087688" y="4376936"/>
          <a:ext cx="4876800" cy="118872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Parent_SID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5400" name="AutoShape 40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4676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5486400" y="1066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638800" y="1143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Age</a:t>
            </a:r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5" name="AutoShape 55"/>
          <p:cNvSpPr>
            <a:spLocks noChangeArrowheads="1"/>
          </p:cNvSpPr>
          <p:nvPr/>
        </p:nvSpPr>
        <p:spPr bwMode="auto">
          <a:xfrm>
            <a:off x="6221288" y="2852936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52578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52578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7543800" y="160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477000" y="144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H="1"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66294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629400" y="213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Children</a:t>
            </a:r>
          </a:p>
        </p:txBody>
      </p:sp>
      <p:sp>
        <p:nvSpPr>
          <p:cNvPr id="15446" name="AutoShape 86"/>
          <p:cNvSpPr>
            <a:spLocks noChangeArrowheads="1"/>
          </p:cNvSpPr>
          <p:nvPr/>
        </p:nvSpPr>
        <p:spPr bwMode="auto">
          <a:xfrm>
            <a:off x="3886200" y="1981200"/>
            <a:ext cx="13716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owns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381000" y="5733256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* Primary key of </a:t>
            </a:r>
            <a:r>
              <a:rPr lang="en-US" altLang="zh-TW" i="1" dirty="0"/>
              <a:t>Children</a:t>
            </a:r>
            <a:r>
              <a:rPr lang="en-US" altLang="zh-TW" dirty="0"/>
              <a:t> is </a:t>
            </a:r>
            <a:r>
              <a:rPr lang="en-US" altLang="zh-TW" i="1" dirty="0" err="1"/>
              <a:t>Parent_SID</a:t>
            </a:r>
            <a:r>
              <a:rPr lang="en-US" altLang="zh-TW" dirty="0"/>
              <a:t> + </a:t>
            </a:r>
            <a:r>
              <a:rPr lang="en-US" altLang="zh-TW" i="1" dirty="0"/>
              <a:t>Name</a:t>
            </a:r>
            <a:r>
              <a:rPr lang="en-US" altLang="zh-TW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7" y="785794"/>
            <a:ext cx="8386792" cy="21431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 schema for relationship set depositor</a:t>
            </a:r>
          </a:p>
          <a:p>
            <a:pPr>
              <a:buFont typeface="Monotype Sorts" charset="2"/>
              <a:buNone/>
            </a:pPr>
            <a:r>
              <a:rPr lang="en-US" sz="2400" i="1" dirty="0" smtClean="0"/>
              <a:t>DEPOSITOR = (</a:t>
            </a:r>
            <a:r>
              <a:rPr lang="en-US" sz="2400" i="1" u="sng" dirty="0" smtClean="0"/>
              <a:t>CUSTOMER_ID</a:t>
            </a:r>
            <a:r>
              <a:rPr lang="en-US" sz="2400" i="1" dirty="0" smtClean="0"/>
              <a:t>, </a:t>
            </a:r>
            <a:r>
              <a:rPr lang="en-US" sz="2400" i="1" u="sng" dirty="0" smtClean="0"/>
              <a:t>ACCOUNT_NUMBER</a:t>
            </a:r>
            <a:r>
              <a:rPr lang="en-US" sz="2400" i="1" dirty="0" smtClean="0"/>
              <a:t>, ACCESS_DATE)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1100" t="28851" r="1651" b="28606"/>
          <a:stretch>
            <a:fillRect/>
          </a:stretch>
        </p:blipFill>
        <p:spPr bwMode="auto">
          <a:xfrm>
            <a:off x="714348" y="2739629"/>
            <a:ext cx="7545412" cy="247532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E2F-2881-4D24-BFCB-CAB609C2846E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8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>Redundancy of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3"/>
            <a:ext cx="8572560" cy="157163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dirty="0" smtClean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A864-CB11-4B5F-98E1-36C0401B63BE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4" t="30377" r="832" b="30377"/>
          <a:stretch>
            <a:fillRect/>
          </a:stretch>
        </p:blipFill>
        <p:spPr bwMode="auto">
          <a:xfrm>
            <a:off x="785786" y="2941065"/>
            <a:ext cx="6858048" cy="205957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5720" y="5143512"/>
            <a:ext cx="8643998" cy="121444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kumimoji="1" lang="en-US" sz="2800" dirty="0" smtClean="0"/>
              <a:t>Example: Instead of creating a schema for relationship set </a:t>
            </a:r>
            <a:r>
              <a:rPr kumimoji="1" lang="en-US" sz="2800" i="1" dirty="0" smtClean="0"/>
              <a:t>account-branch</a:t>
            </a:r>
            <a:r>
              <a:rPr kumimoji="1" lang="en-US" sz="2800" dirty="0" smtClean="0"/>
              <a:t>, add an attribute </a:t>
            </a:r>
            <a:r>
              <a:rPr kumimoji="1" lang="en-US" sz="2800" i="1" dirty="0" smtClean="0"/>
              <a:t>BRANCH_NAME</a:t>
            </a:r>
            <a:r>
              <a:rPr kumimoji="1" lang="en-US" sz="2800" dirty="0" smtClean="0"/>
              <a:t> to the schema arising from entity set </a:t>
            </a:r>
            <a:r>
              <a:rPr kumimoji="1" lang="en-US" sz="2800" i="1" dirty="0" smtClean="0"/>
              <a:t>account</a:t>
            </a:r>
          </a:p>
          <a:p>
            <a:r>
              <a:rPr kumimoji="1" lang="en-US" sz="2800" i="1" dirty="0" smtClean="0"/>
              <a:t>ACCOUNT = </a:t>
            </a:r>
            <a:r>
              <a:rPr kumimoji="1" lang="en-US" sz="2800" i="1" u="sng" dirty="0" smtClean="0"/>
              <a:t>(ACCOUNT_NUMBER</a:t>
            </a:r>
            <a:r>
              <a:rPr kumimoji="1" lang="en-US" sz="2800" i="1" dirty="0" smtClean="0"/>
              <a:t>, BALANCE, BRANCH_NAME</a:t>
            </a:r>
            <a:r>
              <a:rPr kumimoji="1" lang="en-US" sz="2800" i="1" u="sng" dirty="0" smtClean="0"/>
              <a:t>)</a:t>
            </a:r>
            <a:endParaRPr lang="en-US" sz="28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sz="3200">
                <a:solidFill>
                  <a:srgbClr val="0000FF"/>
                </a:solidFill>
              </a:rPr>
              <a:t>Example – Many-to-One Relationship Set</a:t>
            </a:r>
          </a:p>
        </p:txBody>
      </p:sp>
      <p:graphicFrame>
        <p:nvGraphicFramePr>
          <p:cNvPr id="22604" name="Group 76"/>
          <p:cNvGraphicFramePr>
            <a:graphicFrameLocks noGrp="1"/>
          </p:cNvGraphicFramePr>
          <p:nvPr>
            <p:ph sz="half" idx="1"/>
          </p:nvPr>
        </p:nvGraphicFramePr>
        <p:xfrm>
          <a:off x="304800" y="4495800"/>
          <a:ext cx="85344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Pro_SSN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Ad_Sem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Economy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123-456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Fall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567-890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Fall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2575" name="AutoShape 47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74676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0" name="AutoShape 52"/>
          <p:cNvSpPr>
            <a:spLocks noChangeArrowheads="1"/>
          </p:cNvSpPr>
          <p:nvPr/>
        </p:nvSpPr>
        <p:spPr bwMode="auto">
          <a:xfrm>
            <a:off x="3635896" y="30480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629400" y="2133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381000" y="5877272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* Primary key of this table is </a:t>
            </a:r>
            <a:r>
              <a:rPr lang="en-US" altLang="zh-TW" i="1" dirty="0"/>
              <a:t>SID</a:t>
            </a:r>
            <a:r>
              <a:rPr lang="en-US" altLang="zh-TW" dirty="0"/>
              <a:t> </a:t>
            </a:r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5" name="Oval 57"/>
          <p:cNvSpPr>
            <a:spLocks noChangeArrowheads="1"/>
          </p:cNvSpPr>
          <p:nvPr/>
        </p:nvSpPr>
        <p:spPr bwMode="auto">
          <a:xfrm>
            <a:off x="4572000" y="990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4495800" y="1066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Semester</a:t>
            </a:r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47244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7467600" y="3048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7543800" y="3124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7543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 flipH="1">
            <a:off x="2590800" y="220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3048000" y="12954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N:1 Relationship</a:t>
            </a:r>
          </a:p>
        </p:txBody>
      </p:sp>
      <p:sp>
        <p:nvSpPr>
          <p:cNvPr id="22594" name="Oval 66"/>
          <p:cNvSpPr>
            <a:spLocks noChangeArrowheads="1"/>
          </p:cNvSpPr>
          <p:nvPr/>
        </p:nvSpPr>
        <p:spPr bwMode="auto">
          <a:xfrm>
            <a:off x="5943600" y="3048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61722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 flipH="1">
            <a:off x="6553200" y="2590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25908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4114800" y="2057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Advisor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80" y="7141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>Redundancy of Schemas (Cont.)</a:t>
            </a:r>
            <a:endParaRPr lang="en-US" dirty="0">
              <a:ea typeface="+mj-ea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338282"/>
            <a:ext cx="8429684" cy="50196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participation is </a:t>
            </a:r>
            <a:r>
              <a:rPr lang="en-US" i="1" dirty="0" smtClean="0"/>
              <a:t>partial</a:t>
            </a:r>
            <a:r>
              <a:rPr lang="en-US" dirty="0" smtClean="0"/>
              <a:t> on the “many” side, replacing a relationship by an extra attribute in the schema corresponding to the “many” side could result in null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to avoid 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 The </a:t>
            </a:r>
            <a:r>
              <a:rPr lang="en-US" i="1" dirty="0" smtClean="0"/>
              <a:t>payment</a:t>
            </a:r>
            <a:r>
              <a:rPr lang="en-US" dirty="0" smtClean="0"/>
              <a:t> schema already contains the attributes that would appear in the </a:t>
            </a:r>
            <a:r>
              <a:rPr lang="en-US" i="1" dirty="0" smtClean="0"/>
              <a:t>loan-payment</a:t>
            </a:r>
            <a:r>
              <a:rPr lang="en-US" dirty="0" smtClean="0"/>
              <a:t>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7B76-E913-4A65-AFF0-A8A650E6AC16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sz="3200">
                <a:solidFill>
                  <a:srgbClr val="0000FF"/>
                </a:solidFill>
              </a:rPr>
              <a:t>Example – One-to-One Relationship Set</a:t>
            </a:r>
          </a:p>
        </p:txBody>
      </p:sp>
      <p:graphicFrame>
        <p:nvGraphicFramePr>
          <p:cNvPr id="19515" name="Group 5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2075012"/>
              </p:ext>
            </p:extLst>
          </p:nvPr>
        </p:nvGraphicFramePr>
        <p:xfrm>
          <a:off x="2215480" y="4581128"/>
          <a:ext cx="4876800" cy="118872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Maj_ID 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S_Degree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9491" name="AutoShape 35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73152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ID Code</a:t>
            </a:r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8" name="AutoShape 42"/>
          <p:cNvSpPr>
            <a:spLocks noChangeArrowheads="1"/>
          </p:cNvSpPr>
          <p:nvPr/>
        </p:nvSpPr>
        <p:spPr bwMode="auto">
          <a:xfrm>
            <a:off x="3660304" y="30480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7818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study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81000" y="5877272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* Primary key can be either </a:t>
            </a:r>
            <a:r>
              <a:rPr lang="en-US" altLang="zh-TW" i="1" dirty="0"/>
              <a:t>SID</a:t>
            </a:r>
            <a:r>
              <a:rPr lang="en-US" altLang="zh-TW" dirty="0"/>
              <a:t> or </a:t>
            </a:r>
            <a:r>
              <a:rPr lang="en-US" altLang="zh-TW" dirty="0" err="1"/>
              <a:t>Maj_</a:t>
            </a:r>
            <a:r>
              <a:rPr lang="en-US" altLang="zh-TW" i="1" dirty="0" err="1"/>
              <a:t>ID_Co</a:t>
            </a:r>
            <a:r>
              <a:rPr lang="en-US" altLang="zh-TW" dirty="0"/>
              <a:t> </a:t>
            </a: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4572000" y="990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4648200" y="1066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Degree</a:t>
            </a: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V="1">
            <a:off x="47244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sz="3200">
                <a:solidFill>
                  <a:srgbClr val="0000FF"/>
                </a:solidFill>
              </a:rPr>
              <a:t>Example – One-to-One Relationship Set</a:t>
            </a:r>
          </a:p>
        </p:txBody>
      </p:sp>
      <p:graphicFrame>
        <p:nvGraphicFramePr>
          <p:cNvPr id="20568" name="Group 8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015322"/>
              </p:ext>
            </p:extLst>
          </p:nvPr>
        </p:nvGraphicFramePr>
        <p:xfrm>
          <a:off x="304800" y="4221088"/>
          <a:ext cx="85344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LP_S/N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Hav_Cond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Economy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123-456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567-890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4676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S/N #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3635896" y="2852936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66294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Laptop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Have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81000" y="5674791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* Primary key can be either </a:t>
            </a:r>
            <a:r>
              <a:rPr lang="en-US" altLang="zh-TW" i="1" dirty="0"/>
              <a:t>SID</a:t>
            </a:r>
            <a:r>
              <a:rPr lang="en-US" altLang="zh-TW" dirty="0"/>
              <a:t> or </a:t>
            </a:r>
            <a:r>
              <a:rPr lang="en-US" altLang="zh-TW" i="1" dirty="0"/>
              <a:t>LP_S/N</a:t>
            </a:r>
            <a:endParaRPr lang="en-US" altLang="zh-TW" dirty="0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4572000" y="990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495800" y="1066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Condition</a:t>
            </a:r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 flipV="1">
            <a:off x="47244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7467600" y="3048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7543800" y="3124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Brand</a:t>
            </a: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7543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 flipH="1">
            <a:off x="2590800" y="220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25908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3048000" y="12954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1:1 Relationship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Unary Relationship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8401080" cy="14001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One-to-Many: Recursive foreign key in the same relation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1472" y="5000636"/>
            <a:ext cx="8115328" cy="12858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EMPLOYEE = (</a:t>
            </a:r>
            <a:r>
              <a:rPr lang="en-US" i="1" u="sng" dirty="0" smtClean="0"/>
              <a:t>EMP_ID</a:t>
            </a:r>
            <a:r>
              <a:rPr lang="en-US" i="1" dirty="0" smtClean="0"/>
              <a:t>, EMP_NAME, TELEPHONE, MGR_ID)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MGR_ID</a:t>
            </a:r>
            <a:r>
              <a:rPr lang="en-US" dirty="0" smtClean="0"/>
              <a:t> is the recursive foreign key that refers to primary key of </a:t>
            </a:r>
            <a:r>
              <a:rPr lang="en-US" i="1" dirty="0" smtClean="0"/>
              <a:t>EMPLOYEE</a:t>
            </a:r>
            <a:r>
              <a:rPr lang="en-US" dirty="0" smtClean="0"/>
              <a:t> (</a:t>
            </a:r>
            <a:r>
              <a:rPr lang="en-US" i="1" dirty="0" smtClean="0"/>
              <a:t>EMP_ID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BF48-1917-42EA-A260-5E794BC044D4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1768" t="22791" r="2357" b="23051"/>
          <a:stretch>
            <a:fillRect/>
          </a:stretch>
        </p:blipFill>
        <p:spPr bwMode="auto">
          <a:xfrm>
            <a:off x="1762152" y="2285992"/>
            <a:ext cx="5595930" cy="237019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1556" y="142852"/>
            <a:ext cx="8229600" cy="8572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Representing Unary Relationship (Cont.)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8472518" cy="15716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Many-to-Many: Two relations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for the entity set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for the relationship in which the primary key has two attributes, both taken from the primary key of the entity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8596" y="4714884"/>
            <a:ext cx="8258204" cy="142876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i="1" dirty="0" smtClean="0"/>
              <a:t>ITEM = (</a:t>
            </a:r>
            <a:r>
              <a:rPr lang="en-US" i="1" u="sng" dirty="0" smtClean="0"/>
              <a:t>ITEM_NO</a:t>
            </a:r>
            <a:r>
              <a:rPr lang="en-US" i="1" dirty="0" smtClean="0"/>
              <a:t>, DESCRIPTION, UNIT_COST)</a:t>
            </a:r>
          </a:p>
          <a:p>
            <a:pPr lvl="1">
              <a:buNone/>
            </a:pPr>
            <a:r>
              <a:rPr lang="en-US" i="1" dirty="0" smtClean="0"/>
              <a:t>COMPONENTS = (</a:t>
            </a:r>
            <a:r>
              <a:rPr lang="en-US" i="1" u="sng" dirty="0" smtClean="0"/>
              <a:t>ITEM_NO</a:t>
            </a:r>
            <a:r>
              <a:rPr lang="en-US" i="1" dirty="0" smtClean="0"/>
              <a:t>, </a:t>
            </a:r>
            <a:r>
              <a:rPr lang="en-US" i="1" u="sng" dirty="0" smtClean="0"/>
              <a:t>COMPONENT_NO</a:t>
            </a:r>
            <a:r>
              <a:rPr lang="en-US" i="1" dirty="0" smtClean="0"/>
              <a:t>, QUANTITY)</a:t>
            </a:r>
          </a:p>
          <a:p>
            <a:pPr lvl="1">
              <a:buNone/>
            </a:pPr>
            <a:r>
              <a:rPr lang="en-US" i="1" dirty="0" smtClean="0"/>
              <a:t>	ITEM_NO</a:t>
            </a:r>
            <a:r>
              <a:rPr lang="en-US" dirty="0" smtClean="0"/>
              <a:t> and </a:t>
            </a:r>
            <a:r>
              <a:rPr lang="en-US" i="1" dirty="0" smtClean="0"/>
              <a:t>COMPONENT_NO</a:t>
            </a:r>
            <a:r>
              <a:rPr lang="en-US" dirty="0" smtClean="0"/>
              <a:t> are both foreign keys that refer to primary key of </a:t>
            </a:r>
            <a:r>
              <a:rPr lang="en-US" i="1" dirty="0" smtClean="0"/>
              <a:t>ITEM</a:t>
            </a:r>
            <a:r>
              <a:rPr lang="en-US" dirty="0" smtClean="0"/>
              <a:t> (</a:t>
            </a:r>
            <a:r>
              <a:rPr lang="en-US" i="1" dirty="0" smtClean="0"/>
              <a:t>ITEM_NO</a:t>
            </a:r>
            <a:r>
              <a:rPr lang="en-US" dirty="0" smtClean="0"/>
              <a:t>)</a:t>
            </a:r>
            <a:endParaRPr lang="en-US" i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BF48-1917-42EA-A260-5E794BC044D4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43182"/>
            <a:ext cx="4405336" cy="16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071670" y="2428868"/>
            <a:ext cx="4929222" cy="2214578"/>
          </a:xfrm>
          <a:prstGeom prst="rect">
            <a:avLst/>
          </a:prstGeom>
          <a:noFill/>
          <a:ln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23825"/>
            <a:ext cx="8283602" cy="116203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Representing Ternary (and n-</a:t>
            </a:r>
            <a:r>
              <a:rPr lang="en-US" sz="3600" dirty="0" err="1" smtClean="0"/>
              <a:t>ary</a:t>
            </a:r>
            <a:r>
              <a:rPr lang="en-US" sz="3600" dirty="0" smtClean="0"/>
              <a:t>) Relationships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 for each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set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 one for the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set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relation from the relationship set has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foreign keys to each entity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 in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set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 smtClean="0"/>
              <a:t>Prepare a relational schema from a conceptual model developed using the entity- relationship model</a:t>
            </a:r>
            <a:endParaRPr lang="en-US" dirty="0" smtClean="0"/>
          </a:p>
          <a:p>
            <a:r>
              <a:rPr lang="en-AU" dirty="0" smtClean="0"/>
              <a:t>Explain and demonstrate the concepts of entity integrity constraint and referential integrity constraint (including definition of the concept of a foreign key)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2506-3379-49A0-8BD2-CC96E6BF5CB7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sz="3200">
                <a:solidFill>
                  <a:srgbClr val="0000FF"/>
                </a:solidFill>
              </a:rPr>
              <a:t>Example – N-ary Relationship Set</a:t>
            </a:r>
          </a:p>
        </p:txBody>
      </p:sp>
      <p:graphicFrame>
        <p:nvGraphicFramePr>
          <p:cNvPr id="25690" name="Group 9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646950"/>
              </p:ext>
            </p:extLst>
          </p:nvPr>
        </p:nvGraphicFramePr>
        <p:xfrm>
          <a:off x="1524000" y="4365104"/>
          <a:ext cx="71120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A-Key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D-Attribute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447800" y="1219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524000" y="1295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1</a:t>
            </a:r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228600" y="762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381000" y="838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P-Key1</a:t>
            </a:r>
          </a:p>
        </p:txBody>
      </p:sp>
      <p:sp>
        <p:nvSpPr>
          <p:cNvPr id="25647" name="AutoShape 47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AutoShape 52"/>
          <p:cNvSpPr>
            <a:spLocks noChangeArrowheads="1"/>
          </p:cNvSpPr>
          <p:nvPr/>
        </p:nvSpPr>
        <p:spPr bwMode="auto">
          <a:xfrm>
            <a:off x="3635896" y="2924944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6477000" y="2133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Another Set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381000" y="5733256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* Primary key of this table is </a:t>
            </a:r>
            <a:r>
              <a:rPr lang="en-US" altLang="zh-TW" i="1"/>
              <a:t>P-Key1 + P-Key2 + P-Key3</a:t>
            </a:r>
            <a:r>
              <a:rPr lang="en-US" altLang="zh-TW"/>
              <a:t> </a:t>
            </a:r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4572000" y="990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4495800" y="1066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D-Attribute</a:t>
            </a:r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 flipV="1">
            <a:off x="47244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3886200" y="2057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 relationship</a:t>
            </a:r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7162800" y="990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7239000" y="1066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A-Key</a:t>
            </a:r>
          </a:p>
        </p:txBody>
      </p:sp>
      <p:sp>
        <p:nvSpPr>
          <p:cNvPr id="25671" name="Line 71"/>
          <p:cNvSpPr>
            <a:spLocks noChangeShapeType="1"/>
          </p:cNvSpPr>
          <p:nvPr/>
        </p:nvSpPr>
        <p:spPr bwMode="auto">
          <a:xfrm flipH="1">
            <a:off x="7162800" y="1524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1371600" y="2362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1447800" y="2438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2</a:t>
            </a:r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>
            <a:off x="152400" y="1905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304800" y="1981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P-Key2</a:t>
            </a: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1447800" y="3429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1524000" y="3505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3</a:t>
            </a:r>
          </a:p>
        </p:txBody>
      </p:sp>
      <p:sp>
        <p:nvSpPr>
          <p:cNvPr id="25678" name="Oval 78"/>
          <p:cNvSpPr>
            <a:spLocks noChangeArrowheads="1"/>
          </p:cNvSpPr>
          <p:nvPr/>
        </p:nvSpPr>
        <p:spPr bwMode="auto">
          <a:xfrm>
            <a:off x="2286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381000" y="3048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P-Key3</a:t>
            </a: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1143000" y="121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>
            <a:off x="10668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>
            <a:off x="1219200" y="3352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>
            <a:off x="2590800" y="1371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 flipV="1">
            <a:off x="2514600" y="2286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 flipV="1">
            <a:off x="2590800" y="2438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Composite </a:t>
            </a:r>
            <a:r>
              <a:rPr lang="en-US" dirty="0" smtClean="0">
                <a:ea typeface="+mj-ea"/>
              </a:rPr>
              <a:t>Attributes</a:t>
            </a:r>
            <a:endParaRPr lang="en-US" dirty="0">
              <a:ea typeface="+mj-ea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71546"/>
            <a:ext cx="8401080" cy="218599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Composite attributes are flattened out by creating a separate attribute for each component attribute</a:t>
            </a:r>
          </a:p>
          <a:p>
            <a:pPr lvl="1"/>
            <a:r>
              <a:rPr lang="en-US" dirty="0" smtClean="0"/>
              <a:t>Example: given entity set </a:t>
            </a:r>
            <a:r>
              <a:rPr lang="en-US" i="1" dirty="0" smtClean="0"/>
              <a:t>customer</a:t>
            </a:r>
            <a:r>
              <a:rPr lang="en-US" dirty="0" smtClean="0"/>
              <a:t> with composite attribute </a:t>
            </a:r>
            <a:r>
              <a:rPr lang="en-US" i="1" dirty="0" smtClean="0"/>
              <a:t>name</a:t>
            </a:r>
            <a:r>
              <a:rPr lang="en-US" dirty="0" smtClean="0"/>
              <a:t> with component attributes </a:t>
            </a:r>
            <a:r>
              <a:rPr lang="en-US" i="1" dirty="0" err="1" smtClean="0"/>
              <a:t>first_name</a:t>
            </a:r>
            <a:r>
              <a:rPr lang="en-US" dirty="0" smtClean="0"/>
              <a:t>, </a:t>
            </a:r>
            <a:r>
              <a:rPr lang="en-US" i="1" dirty="0" err="1" smtClean="0"/>
              <a:t>middle_initial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last_name</a:t>
            </a:r>
            <a:r>
              <a:rPr lang="en-US" dirty="0" smtClean="0"/>
              <a:t> the schema corresponding to the entity set has three attributes </a:t>
            </a:r>
            <a:r>
              <a:rPr lang="en-US" i="1" dirty="0" err="1" smtClean="0"/>
              <a:t>name_first_name</a:t>
            </a:r>
            <a:r>
              <a:rPr lang="en-US" i="1" dirty="0" smtClean="0"/>
              <a:t>, </a:t>
            </a:r>
            <a:r>
              <a:rPr lang="en-US" i="1" dirty="0" err="1" smtClean="0"/>
              <a:t>name.middle_initial</a:t>
            </a:r>
            <a:r>
              <a:rPr lang="en-US" dirty="0" smtClean="0"/>
              <a:t>, and </a:t>
            </a:r>
            <a:r>
              <a:rPr lang="en-US" i="1" dirty="0" err="1" smtClean="0"/>
              <a:t>name_last_name</a:t>
            </a:r>
            <a:endParaRPr lang="en-US" i="1" dirty="0" smtClean="0"/>
          </a:p>
          <a:p>
            <a:pPr lvl="2"/>
            <a:r>
              <a:rPr lang="en-US" i="1" dirty="0" smtClean="0"/>
              <a:t>Prefix can be omitted if there is no ambiguity</a:t>
            </a:r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72132" y="3214686"/>
            <a:ext cx="3500462" cy="3071834"/>
          </a:xfrm>
        </p:spPr>
        <p:txBody>
          <a:bodyPr>
            <a:normAutofit fontScale="850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dirty="0" smtClean="0"/>
              <a:t>Ignoring multivalued attributes, extended customer schema is</a:t>
            </a:r>
          </a:p>
          <a:p>
            <a:pPr lvl="1">
              <a:buNone/>
            </a:pPr>
            <a:r>
              <a:rPr lang="en-US" i="1" dirty="0" smtClean="0"/>
              <a:t>CUSTOMER = (</a:t>
            </a:r>
            <a:r>
              <a:rPr lang="en-US" i="1" u="sng" dirty="0" smtClean="0"/>
              <a:t>CUST_ID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FIRST_NAME, MIDDLE_INITIAL,  LAST_NAME,</a:t>
            </a:r>
            <a:br>
              <a:rPr lang="en-US" i="1" dirty="0" smtClean="0"/>
            </a:br>
            <a:r>
              <a:rPr lang="en-US" i="1" dirty="0" smtClean="0"/>
              <a:t>STREET_NUMBER, STREET_NAME, APT_NUMBER, CITY, STATE, ZIP_CODE, DOB)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86124"/>
            <a:ext cx="5568447" cy="30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7162-6625-4D2B-AB2A-7586257738FC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ea typeface="+mj-ea"/>
              </a:rPr>
              <a:t>Multivalued</a:t>
            </a:r>
            <a:r>
              <a:rPr lang="en-US" dirty="0" smtClean="0">
                <a:ea typeface="+mj-ea"/>
              </a:rPr>
              <a:t> Attributes</a:t>
            </a:r>
            <a:endParaRPr lang="en-US" dirty="0">
              <a:ea typeface="+mj-ea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928670"/>
            <a:ext cx="8472518" cy="2328866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multivalued</a:t>
            </a:r>
            <a:r>
              <a:rPr lang="en-US" dirty="0" smtClean="0"/>
              <a:t> attribute </a:t>
            </a:r>
            <a:r>
              <a:rPr lang="en-US" i="1" dirty="0" smtClean="0"/>
              <a:t>M</a:t>
            </a:r>
            <a:r>
              <a:rPr lang="en-US" dirty="0" smtClean="0"/>
              <a:t> of an entity </a:t>
            </a:r>
            <a:r>
              <a:rPr lang="en-US" i="1" dirty="0" smtClean="0"/>
              <a:t>E</a:t>
            </a:r>
            <a:r>
              <a:rPr lang="en-US" dirty="0" smtClean="0"/>
              <a:t> is represented by a separate schema </a:t>
            </a:r>
            <a:r>
              <a:rPr lang="en-US" i="1" dirty="0" smtClean="0"/>
              <a:t>EM</a:t>
            </a:r>
            <a:endParaRPr lang="en-US" dirty="0" smtClean="0"/>
          </a:p>
          <a:p>
            <a:pPr lvl="1"/>
            <a:r>
              <a:rPr lang="en-US" dirty="0" smtClean="0"/>
              <a:t>Schema </a:t>
            </a:r>
            <a:r>
              <a:rPr lang="en-US" i="1" dirty="0" smtClean="0"/>
              <a:t>EM</a:t>
            </a:r>
            <a:r>
              <a:rPr lang="en-US" dirty="0" smtClean="0"/>
              <a:t> has attributes corresponding to the primary key of </a:t>
            </a:r>
            <a:r>
              <a:rPr lang="en-US" i="1" dirty="0" smtClean="0"/>
              <a:t>E</a:t>
            </a:r>
            <a:r>
              <a:rPr lang="en-US" dirty="0" smtClean="0"/>
              <a:t> and an attribute corresponding to </a:t>
            </a:r>
            <a:r>
              <a:rPr lang="en-US" dirty="0" err="1" smtClean="0"/>
              <a:t>multivalued</a:t>
            </a:r>
            <a:r>
              <a:rPr lang="en-US" dirty="0" smtClean="0"/>
              <a:t> attribute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Each value of the </a:t>
            </a:r>
            <a:r>
              <a:rPr lang="en-US" dirty="0" err="1" smtClean="0"/>
              <a:t>multivalued</a:t>
            </a:r>
            <a:r>
              <a:rPr lang="en-US" dirty="0" smtClean="0"/>
              <a:t> attribute maps to a separate </a:t>
            </a:r>
            <a:r>
              <a:rPr lang="en-US" dirty="0" err="1" smtClean="0"/>
              <a:t>tuple</a:t>
            </a:r>
            <a:r>
              <a:rPr lang="en-US" dirty="0" smtClean="0"/>
              <a:t> of the relation on schema </a:t>
            </a:r>
            <a:r>
              <a:rPr lang="en-US" i="1" dirty="0" smtClean="0"/>
              <a:t>EM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6" y="3143248"/>
            <a:ext cx="4286280" cy="328614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err="1" smtClean="0"/>
              <a:t>Multivalued</a:t>
            </a:r>
            <a:r>
              <a:rPr lang="en-US" dirty="0" smtClean="0"/>
              <a:t> attribute </a:t>
            </a:r>
            <a:r>
              <a:rPr lang="en-US" i="1" dirty="0" err="1" smtClean="0"/>
              <a:t>phone_number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customer</a:t>
            </a:r>
            <a:r>
              <a:rPr lang="en-US" dirty="0" smtClean="0"/>
              <a:t> is represented by a schema:</a:t>
            </a:r>
          </a:p>
          <a:p>
            <a:pPr marL="742950" lvl="2" indent="-342900">
              <a:buNone/>
            </a:pPr>
            <a:r>
              <a:rPr lang="en-US" dirty="0" smtClean="0"/>
              <a:t>CUST_PHONE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smtClean="0"/>
              <a:t> </a:t>
            </a:r>
            <a:r>
              <a:rPr lang="en-US" i="1" u="sng" dirty="0" smtClean="0"/>
              <a:t>CUST_ID</a:t>
            </a:r>
            <a:r>
              <a:rPr lang="en-US" i="1" dirty="0" smtClean="0"/>
              <a:t>, </a:t>
            </a:r>
            <a:r>
              <a:rPr lang="en-US" i="1" u="sng" dirty="0" smtClean="0"/>
              <a:t>PHONE_NUMBER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</a:p>
          <a:p>
            <a:pPr marL="342900" lvl="2" indent="-342900"/>
            <a:r>
              <a:rPr lang="en-US" sz="2400" dirty="0" smtClean="0"/>
              <a:t>A </a:t>
            </a:r>
            <a:r>
              <a:rPr lang="en-US" sz="2400" i="1" dirty="0" smtClean="0"/>
              <a:t>customer</a:t>
            </a:r>
            <a:r>
              <a:rPr lang="en-US" sz="2400" dirty="0" smtClean="0"/>
              <a:t> entity with primary key  22222 and phone numbers 456-7890 and 123-4567 maps to two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:   </a:t>
            </a:r>
            <a:br>
              <a:rPr lang="en-US" sz="2400" dirty="0" smtClean="0"/>
            </a:br>
            <a:r>
              <a:rPr lang="en-US" sz="2400" dirty="0" smtClean="0"/>
              <a:t>	(22222, 456-7890) and </a:t>
            </a:r>
            <a:br>
              <a:rPr lang="en-US" sz="2400" dirty="0" smtClean="0"/>
            </a:br>
            <a:r>
              <a:rPr lang="en-US" sz="2400" dirty="0" smtClean="0"/>
              <a:t>	(22222, 123-4567)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93355"/>
            <a:ext cx="3929090" cy="3178850"/>
          </a:xfrm>
          <a:prstGeom prst="rect">
            <a:avLst/>
          </a:prstGeom>
          <a:noFill/>
          <a:ln w="12700" cmpd="tri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A0E0-562D-4199-9C74-E1C244E5596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2994" y="7142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ea typeface="+mj-ea"/>
              </a:rPr>
              <a:t>Multivalued</a:t>
            </a:r>
            <a:r>
              <a:rPr lang="en-US" dirty="0">
                <a:ea typeface="+mj-ea"/>
              </a:rPr>
              <a:t> Attributes </a:t>
            </a:r>
            <a:r>
              <a:rPr lang="en-US" dirty="0" smtClean="0">
                <a:ea typeface="+mj-ea"/>
              </a:rPr>
              <a:t>– Special Case</a:t>
            </a:r>
            <a:endParaRPr lang="en-US" dirty="0">
              <a:ea typeface="+mj-ea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3429000"/>
            <a:ext cx="8143932" cy="29289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Entity </a:t>
            </a:r>
            <a:r>
              <a:rPr lang="en-US" i="1" dirty="0" err="1" smtClean="0"/>
              <a:t>time_slot</a:t>
            </a:r>
            <a:r>
              <a:rPr lang="en-US" i="1" dirty="0" smtClean="0"/>
              <a:t> </a:t>
            </a:r>
            <a:r>
              <a:rPr lang="en-US" dirty="0" smtClean="0"/>
              <a:t> has only one attribute other than the primary-key attribute, and that attribute is </a:t>
            </a:r>
            <a:r>
              <a:rPr lang="en-US" dirty="0" err="1" smtClean="0"/>
              <a:t>multivalued</a:t>
            </a:r>
            <a:endParaRPr lang="en-US" dirty="0" smtClean="0"/>
          </a:p>
          <a:p>
            <a:pPr lvl="1"/>
            <a:r>
              <a:rPr lang="en-US" dirty="0" smtClean="0"/>
              <a:t>Optimization: No need to create the relation corresponding to the entity, just create the one corresponding to the </a:t>
            </a:r>
            <a:r>
              <a:rPr lang="en-US" dirty="0" err="1" smtClean="0"/>
              <a:t>multivalued</a:t>
            </a:r>
            <a:r>
              <a:rPr lang="en-US" dirty="0" smtClean="0"/>
              <a:t> attribute</a:t>
            </a:r>
          </a:p>
          <a:p>
            <a:pPr lvl="2">
              <a:buNone/>
            </a:pPr>
            <a:r>
              <a:rPr lang="en-US" i="1" dirty="0" smtClean="0"/>
              <a:t>TIME_SLOT = </a:t>
            </a:r>
            <a:r>
              <a:rPr lang="en-US" dirty="0" smtClean="0"/>
              <a:t>(</a:t>
            </a:r>
            <a:r>
              <a:rPr lang="en-US" i="1" u="sng" dirty="0" smtClean="0"/>
              <a:t>TIME_SLOT_ID</a:t>
            </a:r>
            <a:r>
              <a:rPr lang="en-US" i="1" dirty="0" smtClean="0"/>
              <a:t>, </a:t>
            </a:r>
            <a:r>
              <a:rPr lang="en-US" i="1" u="sng" dirty="0" smtClean="0"/>
              <a:t>DAY</a:t>
            </a:r>
            <a:r>
              <a:rPr lang="en-US" i="1" dirty="0" smtClean="0"/>
              <a:t>, </a:t>
            </a:r>
            <a:r>
              <a:rPr lang="en-US" i="1" u="sng" dirty="0" smtClean="0"/>
              <a:t>START_TIME</a:t>
            </a:r>
            <a:r>
              <a:rPr lang="en-US" i="1" dirty="0" smtClean="0"/>
              <a:t>, </a:t>
            </a:r>
            <a:r>
              <a:rPr lang="en-US" i="1" u="sng" dirty="0" smtClean="0"/>
              <a:t>END_TIME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Caveat: </a:t>
            </a:r>
            <a:r>
              <a:rPr lang="en-US" i="1" dirty="0" err="1" smtClean="0"/>
              <a:t>time_slot</a:t>
            </a:r>
            <a:r>
              <a:rPr lang="en-US" i="1" dirty="0" smtClean="0"/>
              <a:t> </a:t>
            </a:r>
            <a:r>
              <a:rPr lang="en-US" dirty="0" smtClean="0"/>
              <a:t>attribute of </a:t>
            </a:r>
            <a:r>
              <a:rPr lang="en-US" i="1" dirty="0" smtClean="0"/>
              <a:t>section (</a:t>
            </a:r>
            <a:r>
              <a:rPr lang="en-US" dirty="0" smtClean="0"/>
              <a:t>from </a:t>
            </a:r>
            <a:r>
              <a:rPr lang="en-US" i="1" dirty="0" err="1" smtClean="0"/>
              <a:t>sec_time_slot</a:t>
            </a:r>
            <a:r>
              <a:rPr lang="en-US" dirty="0" smtClean="0"/>
              <a:t>) cannot be a foreign key due to this optimization. Why?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01380"/>
            <a:ext cx="6072230" cy="208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57290" y="1071546"/>
            <a:ext cx="6357982" cy="2357454"/>
          </a:xfrm>
          <a:prstGeom prst="rect">
            <a:avLst/>
          </a:prstGeom>
          <a:noFill/>
          <a:ln w="254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AFB1-0507-41CC-BFFE-2F72DF04A2F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 – Multivalue attribute</a:t>
            </a:r>
          </a:p>
        </p:txBody>
      </p:sp>
      <p:graphicFrame>
        <p:nvGraphicFramePr>
          <p:cNvPr id="29791" name="Group 95"/>
          <p:cNvGraphicFramePr>
            <a:graphicFrameLocks noGrp="1"/>
          </p:cNvGraphicFramePr>
          <p:nvPr>
            <p:ph sz="half" idx="1"/>
          </p:nvPr>
        </p:nvGraphicFramePr>
        <p:xfrm>
          <a:off x="152400" y="5029200"/>
          <a:ext cx="3886200" cy="118872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990600" y="3581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51" name="AutoShape 55"/>
          <p:cNvSpPr>
            <a:spLocks noChangeArrowheads="1"/>
          </p:cNvSpPr>
          <p:nvPr/>
        </p:nvSpPr>
        <p:spPr bwMode="auto">
          <a:xfrm>
            <a:off x="4419600" y="27432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9789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5436177"/>
              </p:ext>
            </p:extLst>
          </p:nvPr>
        </p:nvGraphicFramePr>
        <p:xfrm>
          <a:off x="4211960" y="3933056"/>
          <a:ext cx="2590800" cy="237744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Stud_SID</a:t>
                      </a:r>
                      <a:endParaRPr kumimoji="1" lang="en-US" altLang="zh-TW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Children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Maggie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4419600" y="18288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4572000" y="1905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4572000" y="1981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Children</a:t>
            </a:r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 flipH="1">
            <a:off x="2590800" y="2209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6172200" y="1219200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The primary key for this table is Student_SID + Children, the union of all attributes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 flipH="1">
            <a:off x="6705600" y="2133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71572"/>
            <a:ext cx="8401080" cy="16144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Derived attributes are omitted, they are not implemented in the relational schema</a:t>
            </a:r>
          </a:p>
          <a:p>
            <a:pPr lvl="1"/>
            <a:r>
              <a:rPr lang="en-US" dirty="0" smtClean="0"/>
              <a:t>Derived attributes are presented using </a:t>
            </a:r>
            <a:r>
              <a:rPr lang="en-US" i="1" dirty="0" smtClean="0"/>
              <a:t>views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more on this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00694" y="2571744"/>
            <a:ext cx="3429024" cy="3857652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None/>
            </a:pPr>
            <a:r>
              <a:rPr lang="en-US" i="1" dirty="0" smtClean="0"/>
              <a:t>CUSTOMER = (</a:t>
            </a:r>
            <a:r>
              <a:rPr lang="en-US" i="1" u="sng" dirty="0" smtClean="0"/>
              <a:t>CUST_ID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FIRST_NAME, MIDDLE_INITIAL,  LAST_NAME,</a:t>
            </a:r>
            <a:br>
              <a:rPr lang="en-US" i="1" dirty="0" smtClean="0"/>
            </a:br>
            <a:r>
              <a:rPr lang="en-US" i="1" dirty="0" smtClean="0"/>
              <a:t>STREET_NUMBER, STREET_NAME, APT_NUMBER, CITY, STATE, ZIP_CODE, DOB)</a:t>
            </a:r>
          </a:p>
          <a:p>
            <a:pPr marL="342900" lvl="2" indent="-342900">
              <a:buNone/>
            </a:pPr>
            <a:r>
              <a:rPr lang="en-US" sz="2400" i="1" dirty="0" smtClean="0"/>
              <a:t>CUST_PHONE= ( </a:t>
            </a:r>
            <a:r>
              <a:rPr lang="en-US" sz="2400" i="1" u="sng" dirty="0" smtClean="0"/>
              <a:t>CUST_ID</a:t>
            </a:r>
            <a:r>
              <a:rPr lang="en-US" sz="2400" i="1" dirty="0" smtClean="0"/>
              <a:t>, </a:t>
            </a:r>
            <a:r>
              <a:rPr lang="en-US" sz="2400" i="1" u="sng" dirty="0" smtClean="0"/>
              <a:t>PHONE_NUMBER</a:t>
            </a:r>
            <a:r>
              <a:rPr lang="en-US" sz="2400" i="1" dirty="0" smtClean="0"/>
              <a:t> ) </a:t>
            </a:r>
          </a:p>
          <a:p>
            <a:pPr marL="342900" lvl="2" indent="-342900">
              <a:buNone/>
            </a:pP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>
                <a:sym typeface="Wingdings" pitchFamily="2" charset="2"/>
              </a:rPr>
              <a:t>AGE</a:t>
            </a:r>
            <a:r>
              <a:rPr lang="en-US" sz="2400" dirty="0" smtClean="0">
                <a:sym typeface="Wingdings" pitchFamily="2" charset="2"/>
              </a:rPr>
              <a:t> is omitted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9A4-A5BF-4C24-BEC0-71C2D5D1932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948" t="14647" r="1704" b="16919"/>
          <a:stretch>
            <a:fillRect/>
          </a:stretch>
        </p:blipFill>
        <p:spPr bwMode="auto">
          <a:xfrm>
            <a:off x="208726" y="3071810"/>
            <a:ext cx="5149092" cy="271464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Representing </a:t>
            </a:r>
            <a:r>
              <a:rPr lang="en-US" dirty="0" smtClean="0">
                <a:ea typeface="+mj-ea"/>
              </a:rPr>
              <a:t>Specialization</a:t>
            </a:r>
            <a:endParaRPr lang="en-US" dirty="0">
              <a:ea typeface="+mj-ea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20" y="857233"/>
            <a:ext cx="8643998" cy="1714511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800" dirty="0" smtClean="0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800" dirty="0" smtClean="0"/>
              <a:t>Form a schema for each lower-level entity set, include primary key of higher-level entity set and local attributes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43504" y="2500306"/>
            <a:ext cx="3786214" cy="3786214"/>
          </a:xfrm>
        </p:spPr>
        <p:txBody>
          <a:bodyPr>
            <a:normAutofit fontScale="85000" lnSpcReduction="10000"/>
          </a:bodyPr>
          <a:lstStyle/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i="1" dirty="0" smtClean="0"/>
              <a:t>PERSON = (</a:t>
            </a:r>
            <a:r>
              <a:rPr lang="en-US" sz="2400" i="1" u="sng" dirty="0" smtClean="0"/>
              <a:t>NAME</a:t>
            </a:r>
            <a:r>
              <a:rPr lang="en-US" sz="2400" i="1" dirty="0" smtClean="0"/>
              <a:t>, STREET, CITY)</a:t>
            </a:r>
          </a:p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i="1" dirty="0" smtClean="0"/>
              <a:t>EMPLOYEE = (</a:t>
            </a:r>
            <a:r>
              <a:rPr lang="en-US" sz="2400" i="1" u="sng" dirty="0" smtClean="0"/>
              <a:t>NAME</a:t>
            </a:r>
            <a:r>
              <a:rPr lang="en-US" sz="2400" i="1" dirty="0" smtClean="0"/>
              <a:t>, SALARY)</a:t>
            </a:r>
          </a:p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i="1" dirty="0" smtClean="0"/>
              <a:t>CUSTOMER = (</a:t>
            </a:r>
            <a:r>
              <a:rPr lang="en-US" sz="2400" i="1" u="sng" dirty="0" smtClean="0"/>
              <a:t>NAME</a:t>
            </a:r>
            <a:r>
              <a:rPr lang="en-US" sz="2400" i="1" dirty="0" smtClean="0"/>
              <a:t>, CREDIT_RATING) </a:t>
            </a:r>
            <a:br>
              <a:rPr lang="en-US" sz="2400" i="1" dirty="0" smtClean="0"/>
            </a:br>
            <a:endParaRPr lang="en-US" sz="2400" i="1" dirty="0" smtClean="0"/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dirty="0" smtClean="0"/>
              <a:t>Drawback:  getting information about an </a:t>
            </a:r>
            <a:r>
              <a:rPr lang="en-US" sz="2400" i="1" dirty="0" smtClean="0"/>
              <a:t>employee</a:t>
            </a:r>
            <a:r>
              <a:rPr lang="en-US" sz="2400" dirty="0" smtClean="0"/>
              <a:t> requires accessing two relations, the one corresponding to the low-level schema and the one corresponding to the high-level schema</a:t>
            </a:r>
            <a:endParaRPr lang="en-US" sz="24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928934"/>
            <a:ext cx="4829175" cy="2686050"/>
          </a:xfrm>
          <a:prstGeom prst="rect">
            <a:avLst/>
          </a:prstGeom>
          <a:noFill/>
          <a:ln w="25400" cmpd="tri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366-6A37-4DE3-8590-5F5E18DB3491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Representing </a:t>
            </a:r>
            <a:r>
              <a:rPr lang="en-US" dirty="0" smtClean="0">
                <a:ea typeface="+mj-ea"/>
              </a:rPr>
              <a:t>Specialization</a:t>
            </a:r>
            <a:endParaRPr lang="en-US" dirty="0">
              <a:ea typeface="+mj-ea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20" y="857233"/>
            <a:ext cx="8643998" cy="2000263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Form a schema for each entity set with all local and inherited attributes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If specialization is total, the schema for the generalized entity set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Can be defined as a “view” relation containing union of specialization 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dirty="0" smtClean="0"/>
              <a:t>But explicit schema may still be needed for foreign key constraints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43504" y="3143248"/>
            <a:ext cx="3786214" cy="3214710"/>
          </a:xfrm>
        </p:spPr>
        <p:txBody>
          <a:bodyPr>
            <a:normAutofit fontScale="85000" lnSpcReduction="10000"/>
          </a:bodyPr>
          <a:lstStyle/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i="1" dirty="0" smtClean="0"/>
              <a:t>PERSON = (</a:t>
            </a:r>
            <a:r>
              <a:rPr lang="en-US" sz="2000" i="1" u="sng" dirty="0" smtClean="0"/>
              <a:t>NAME</a:t>
            </a:r>
            <a:r>
              <a:rPr lang="en-US" sz="2000" i="1" dirty="0" smtClean="0"/>
              <a:t>, STREET, CITY)</a:t>
            </a:r>
          </a:p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i="1" dirty="0" smtClean="0"/>
              <a:t>EMPLOYEE = (</a:t>
            </a:r>
            <a:r>
              <a:rPr lang="en-US" sz="2000" i="1" u="sng" dirty="0" smtClean="0"/>
              <a:t>NAME</a:t>
            </a:r>
            <a:r>
              <a:rPr lang="en-US" sz="2000" i="1" dirty="0" smtClean="0"/>
              <a:t>, STREET, CITY,  SALARY)</a:t>
            </a:r>
          </a:p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i="1" dirty="0" smtClean="0"/>
              <a:t>CUSTOMER = (</a:t>
            </a:r>
            <a:r>
              <a:rPr lang="en-US" sz="2000" i="1" u="sng" dirty="0" smtClean="0"/>
              <a:t>NAME</a:t>
            </a:r>
            <a:r>
              <a:rPr lang="en-US" sz="2000" i="1" dirty="0" smtClean="0"/>
              <a:t>, STREET, CITY,  CREDIT_RATING) </a:t>
            </a:r>
            <a:br>
              <a:rPr lang="en-US" sz="2000" i="1" dirty="0" smtClean="0"/>
            </a:br>
            <a:endParaRPr lang="en-US" sz="2000" i="1" dirty="0" smtClean="0"/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dirty="0" smtClean="0"/>
              <a:t>Drawback:  </a:t>
            </a:r>
            <a:r>
              <a:rPr lang="en-US" sz="2400" i="1" dirty="0" smtClean="0"/>
              <a:t>street</a:t>
            </a:r>
            <a:r>
              <a:rPr lang="en-US" sz="2400" dirty="0" smtClean="0"/>
              <a:t> and </a:t>
            </a:r>
            <a:r>
              <a:rPr lang="en-US" sz="2400" i="1" dirty="0" smtClean="0"/>
              <a:t>city</a:t>
            </a:r>
            <a:r>
              <a:rPr lang="en-US" sz="2400" dirty="0" smtClean="0"/>
              <a:t> may be stored redundantly for people who are both employee and customer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71810"/>
            <a:ext cx="4829175" cy="2686050"/>
          </a:xfrm>
          <a:prstGeom prst="rect">
            <a:avLst/>
          </a:prstGeom>
          <a:noFill/>
          <a:ln w="25400" cmpd="tri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1E46-6D01-4686-A634-9031B9A08960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</a:t>
            </a:r>
          </a:p>
        </p:txBody>
      </p:sp>
      <p:graphicFrame>
        <p:nvGraphicFramePr>
          <p:cNvPr id="31854" name="Group 1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8774336"/>
              </p:ext>
            </p:extLst>
          </p:nvPr>
        </p:nvGraphicFramePr>
        <p:xfrm>
          <a:off x="228600" y="5069632"/>
          <a:ext cx="4724400" cy="1188720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6150"/>
                <a:gridCol w="944563"/>
                <a:gridCol w="9445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1828800" y="2326432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1905000" y="2402632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Student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2286000" y="14882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685800" y="14882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685800" y="31646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2667000" y="32408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295400" y="2021632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H="1">
            <a:off x="2438400" y="20216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 flipV="1">
            <a:off x="2590800" y="2783632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1524000" y="278363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914400" y="15644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SID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2438400" y="1564432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Status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838200" y="3240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2895600" y="3317032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31783" name="AutoShape 39"/>
          <p:cNvSpPr>
            <a:spLocks noChangeArrowheads="1"/>
          </p:cNvSpPr>
          <p:nvPr/>
        </p:nvSpPr>
        <p:spPr bwMode="auto">
          <a:xfrm>
            <a:off x="1219200" y="3698032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6324600" y="2478832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1839" name="Group 9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666153"/>
              </p:ext>
            </p:extLst>
          </p:nvPr>
        </p:nvGraphicFramePr>
        <p:xfrm>
          <a:off x="4953000" y="3698032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6781800" y="954832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6858000" y="1031032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Person</a:t>
            </a:r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5638800" y="17930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>
            <a:off x="6248400" y="650032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 flipH="1">
            <a:off x="7391400" y="6500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6477000" y="141203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5791200" y="1869232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Gender</a:t>
            </a:r>
          </a:p>
        </p:txBody>
      </p:sp>
      <p:sp>
        <p:nvSpPr>
          <p:cNvPr id="31826" name="Oval 82"/>
          <p:cNvSpPr>
            <a:spLocks noChangeArrowheads="1"/>
          </p:cNvSpPr>
          <p:nvPr/>
        </p:nvSpPr>
        <p:spPr bwMode="auto">
          <a:xfrm>
            <a:off x="5715000" y="1166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5867400" y="192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31827" name="Oval 83"/>
          <p:cNvSpPr>
            <a:spLocks noChangeArrowheads="1"/>
          </p:cNvSpPr>
          <p:nvPr/>
        </p:nvSpPr>
        <p:spPr bwMode="auto">
          <a:xfrm>
            <a:off x="7162800" y="116632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7239000" y="192832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1828" name="AutoShape 84"/>
          <p:cNvSpPr>
            <a:spLocks noChangeArrowheads="1"/>
          </p:cNvSpPr>
          <p:nvPr/>
        </p:nvSpPr>
        <p:spPr bwMode="auto">
          <a:xfrm>
            <a:off x="4114800" y="1793032"/>
            <a:ext cx="914400" cy="762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4152900" y="1883519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ISA</a:t>
            </a:r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V="1">
            <a:off x="4572000" y="1183432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 flipH="1">
            <a:off x="2971800" y="2326432"/>
            <a:ext cx="145618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2514600" cy="762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</a:t>
            </a:r>
          </a:p>
        </p:txBody>
      </p:sp>
      <p:graphicFrame>
        <p:nvGraphicFramePr>
          <p:cNvPr id="33894" name="Group 10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5317019"/>
              </p:ext>
            </p:extLst>
          </p:nvPr>
        </p:nvGraphicFramePr>
        <p:xfrm>
          <a:off x="228600" y="5013176"/>
          <a:ext cx="4722813" cy="1188720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4563"/>
                <a:gridCol w="944562"/>
                <a:gridCol w="944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828800" y="2743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9050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304800" y="2590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685800" y="3581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>
            <a:off x="2667000" y="3657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flipH="1" flipV="1">
            <a:off x="2590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5240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5334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838200" y="3657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895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1619672" y="3717032"/>
            <a:ext cx="12192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3837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330970"/>
              </p:ext>
            </p:extLst>
          </p:nvPr>
        </p:nvGraphicFramePr>
        <p:xfrm>
          <a:off x="5105400" y="5013176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id-ID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C.S.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</a:t>
                      </a:r>
                      <a:r>
                        <a:rPr kumimoji="1" lang="id-ID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038600" y="990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4114800" y="1066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SJSU people</a:t>
            </a:r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3505200" y="685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 flipH="1">
            <a:off x="46482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2" name="Oval 70"/>
          <p:cNvSpPr>
            <a:spLocks noChangeArrowheads="1"/>
          </p:cNvSpPr>
          <p:nvPr/>
        </p:nvSpPr>
        <p:spPr bwMode="auto">
          <a:xfrm>
            <a:off x="2971800" y="152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3" name="Text Box 71"/>
          <p:cNvSpPr txBox="1">
            <a:spLocks noChangeArrowheads="1"/>
          </p:cNvSpPr>
          <p:nvPr/>
        </p:nvSpPr>
        <p:spPr bwMode="auto">
          <a:xfrm>
            <a:off x="3124200" y="228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4419600" y="152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4495800" y="22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3866" name="AutoShape 74"/>
          <p:cNvSpPr>
            <a:spLocks noChangeArrowheads="1"/>
          </p:cNvSpPr>
          <p:nvPr/>
        </p:nvSpPr>
        <p:spPr bwMode="auto">
          <a:xfrm>
            <a:off x="4233664" y="2209800"/>
            <a:ext cx="914400" cy="7620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4267200" y="2276872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ISA</a:t>
            </a:r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 flipH="1">
            <a:off x="2971800" y="27432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1371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>
            <a:off x="46482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6858000" y="2743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69342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Faculty</a:t>
            </a:r>
          </a:p>
        </p:txBody>
      </p:sp>
      <p:sp>
        <p:nvSpPr>
          <p:cNvPr id="33875" name="Oval 83"/>
          <p:cNvSpPr>
            <a:spLocks noChangeArrowheads="1"/>
          </p:cNvSpPr>
          <p:nvPr/>
        </p:nvSpPr>
        <p:spPr bwMode="auto">
          <a:xfrm>
            <a:off x="5715000" y="3581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 flipV="1">
            <a:off x="65532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867400" y="3657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4860032" y="2743200"/>
            <a:ext cx="199796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4932040" y="234888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Disjoint</a:t>
            </a:r>
            <a:endParaRPr lang="en-US" altLang="zh-TW" dirty="0"/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867400" y="3810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No table created for superclass entity set</a:t>
            </a:r>
          </a:p>
        </p:txBody>
      </p:sp>
      <p:sp>
        <p:nvSpPr>
          <p:cNvPr id="38" name="Line 79"/>
          <p:cNvSpPr>
            <a:spLocks noChangeShapeType="1"/>
          </p:cNvSpPr>
          <p:nvPr/>
        </p:nvSpPr>
        <p:spPr bwMode="auto">
          <a:xfrm>
            <a:off x="4716016" y="144286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6881192" y="3717032"/>
            <a:ext cx="12192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of Mapping from </a:t>
            </a:r>
            <a:br>
              <a:rPr lang="en-US" dirty="0" smtClean="0"/>
            </a:br>
            <a:r>
              <a:rPr lang="en-US" dirty="0" smtClean="0"/>
              <a:t>ER to Relational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708" t="35000" r="21354" b="13333"/>
          <a:stretch>
            <a:fillRect/>
          </a:stretch>
        </p:blipFill>
        <p:spPr bwMode="auto">
          <a:xfrm>
            <a:off x="457200" y="1682693"/>
            <a:ext cx="8229600" cy="436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33339"/>
            <a:ext cx="8131175" cy="11810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Schemas Corresponding to Aggregation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00034" y="1692287"/>
            <a:ext cx="821537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800" dirty="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2800" dirty="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2800" dirty="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sz="2800" dirty="0"/>
              <a:t>any descriptive attributes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A2B4-F3F4-4694-8401-2D0E7B1539E5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Schemas Corresponding to Aggregation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743480" y="1600200"/>
            <a:ext cx="4257676" cy="48291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dirty="0" smtClean="0"/>
              <a:t>For example, to represent aggregation manages between relationship </a:t>
            </a:r>
            <a:r>
              <a:rPr kumimoji="1" lang="en-US" dirty="0" err="1" smtClean="0"/>
              <a:t>works_on</a:t>
            </a:r>
            <a:r>
              <a:rPr kumimoji="1" lang="en-US" dirty="0" smtClean="0"/>
              <a:t> and entity set manager, create a schema</a:t>
            </a:r>
          </a:p>
          <a:p>
            <a:pPr lvl="1">
              <a:buNone/>
            </a:pPr>
            <a:r>
              <a:rPr kumimoji="1" lang="en-US" i="1" dirty="0" smtClean="0"/>
              <a:t>MANAGES =  </a:t>
            </a:r>
            <a:r>
              <a:rPr kumimoji="1" lang="en-US" dirty="0" smtClean="0"/>
              <a:t>(</a:t>
            </a:r>
            <a:r>
              <a:rPr kumimoji="1" lang="en-US" i="1" u="sng" dirty="0" smtClean="0"/>
              <a:t>EMP_ID</a:t>
            </a:r>
            <a:r>
              <a:rPr kumimoji="1" lang="en-US" i="1" dirty="0" smtClean="0"/>
              <a:t>, </a:t>
            </a:r>
            <a:r>
              <a:rPr kumimoji="1" lang="en-US" i="1" u="sng" dirty="0" smtClean="0"/>
              <a:t>BRANCH_NAME</a:t>
            </a:r>
            <a:r>
              <a:rPr kumimoji="1" lang="en-US" i="1" dirty="0" smtClean="0"/>
              <a:t>, </a:t>
            </a:r>
            <a:r>
              <a:rPr kumimoji="1" lang="en-US" i="1" u="sng" dirty="0" smtClean="0"/>
              <a:t>TITLE</a:t>
            </a:r>
            <a:r>
              <a:rPr kumimoji="1" lang="en-US" i="1" dirty="0" smtClean="0"/>
              <a:t>, </a:t>
            </a:r>
            <a:r>
              <a:rPr kumimoji="1" lang="en-US" i="1" u="sng" dirty="0" smtClean="0"/>
              <a:t>MGR_NAME</a:t>
            </a:r>
            <a:r>
              <a:rPr kumimoji="1" lang="en-US" dirty="0" smtClean="0"/>
              <a:t>)</a:t>
            </a:r>
          </a:p>
          <a:p>
            <a:r>
              <a:rPr kumimoji="1" lang="en-US" dirty="0" smtClean="0"/>
              <a:t>Schema </a:t>
            </a:r>
            <a:r>
              <a:rPr kumimoji="1" lang="en-US" i="1" dirty="0" smtClean="0"/>
              <a:t>WORKS_ON</a:t>
            </a:r>
            <a:r>
              <a:rPr kumimoji="1" lang="en-US" dirty="0" smtClean="0"/>
              <a:t> is redundant provided we are willing to store null values for attribute </a:t>
            </a:r>
            <a:r>
              <a:rPr kumimoji="1" lang="en-US" i="1" dirty="0" smtClean="0"/>
              <a:t>MGR_NAME</a:t>
            </a:r>
            <a:r>
              <a:rPr kumimoji="1" lang="en-US" dirty="0" smtClean="0"/>
              <a:t> in relation on schema </a:t>
            </a:r>
            <a:r>
              <a:rPr kumimoji="1" lang="en-US" i="1" dirty="0" smtClean="0"/>
              <a:t>manages</a:t>
            </a:r>
            <a:endParaRPr kumimoji="1" lang="en-US" dirty="0" smtClean="0"/>
          </a:p>
          <a:p>
            <a:endParaRPr lang="en-US" dirty="0"/>
          </a:p>
        </p:txBody>
      </p:sp>
      <p:sp>
        <p:nvSpPr>
          <p:cNvPr id="123908" name="Line 19"/>
          <p:cNvSpPr>
            <a:spLocks noChangeShapeType="1"/>
          </p:cNvSpPr>
          <p:nvPr/>
        </p:nvSpPr>
        <p:spPr bwMode="auto">
          <a:xfrm>
            <a:off x="4495800" y="407035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/>
          <a:srcRect l="2745" t="1308" r="2942" b="1569"/>
          <a:stretch>
            <a:fillRect/>
          </a:stretch>
        </p:blipFill>
        <p:spPr bwMode="auto">
          <a:xfrm>
            <a:off x="0" y="2071678"/>
            <a:ext cx="4662487" cy="32877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B140-0D34-45B2-B9B5-58E8000182C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Mapping ER-Relational (©</a:t>
            </a:r>
            <a:r>
              <a:rPr lang="en-US" dirty="0" err="1" smtClean="0"/>
              <a:t>Silberschatz</a:t>
            </a:r>
            <a:r>
              <a:rPr lang="en-US" dirty="0" smtClean="0"/>
              <a:t>, </a:t>
            </a:r>
            <a:r>
              <a:rPr lang="en-US" dirty="0" err="1" smtClean="0"/>
              <a:t>Korth</a:t>
            </a:r>
            <a:r>
              <a:rPr lang="en-US" dirty="0" smtClean="0"/>
              <a:t> and </a:t>
            </a:r>
            <a:r>
              <a:rPr lang="en-US" dirty="0" err="1" smtClean="0"/>
              <a:t>Sudarshan</a:t>
            </a:r>
            <a:r>
              <a:rPr lang="en-US" dirty="0" smtClean="0"/>
              <a:t>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762000" y="1066800"/>
            <a:ext cx="80772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Representing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Aggregation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114800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Advisor</a:t>
            </a: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65532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553200" y="213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5410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6388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676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7620000" y="2819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7772400" y="2895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6172200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 flipV="1">
            <a:off x="7467600" y="2514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705600" y="4648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6781800" y="4724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7162800" y="38100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7543800" y="5562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H="1">
            <a:off x="7315200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flipH="1" flipV="1">
            <a:off x="7467600" y="5105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7315200" y="3886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7772400" y="563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Code</a:t>
            </a:r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3733800" y="39624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4114800" y="4114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member</a:t>
            </a: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 flipV="1">
            <a:off x="5105400" y="44958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457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4887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45294"/>
              </p:ext>
            </p:extLst>
          </p:nvPr>
        </p:nvGraphicFramePr>
        <p:xfrm>
          <a:off x="2448272" y="5139680"/>
          <a:ext cx="2019300" cy="118872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5" name="AutoShape 69"/>
          <p:cNvSpPr>
            <a:spLocks noChangeArrowheads="1"/>
          </p:cNvSpPr>
          <p:nvPr/>
        </p:nvSpPr>
        <p:spPr bwMode="auto">
          <a:xfrm>
            <a:off x="3714750" y="4627240"/>
            <a:ext cx="609600" cy="33908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1305272" y="453008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86072" y="414908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Primary Key of </a:t>
            </a:r>
            <a:r>
              <a:rPr lang="en-US" altLang="zh-TW" i="1"/>
              <a:t>Advisor</a:t>
            </a:r>
            <a:endParaRPr lang="en-US" altLang="zh-TW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 flipH="1" flipV="1">
            <a:off x="4505672" y="536828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2" name="Text Box 76"/>
          <p:cNvSpPr txBox="1">
            <a:spLocks noChangeArrowheads="1"/>
          </p:cNvSpPr>
          <p:nvPr/>
        </p:nvSpPr>
        <p:spPr bwMode="auto">
          <a:xfrm>
            <a:off x="4810472" y="574928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Primary key of </a:t>
            </a:r>
            <a:r>
              <a:rPr lang="en-US" altLang="zh-TW" i="1"/>
              <a:t>Dept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37126"/>
            <a:ext cx="1066800" cy="476250"/>
          </a:xfrm>
        </p:spPr>
        <p:txBody>
          <a:bodyPr/>
          <a:lstStyle/>
          <a:p>
            <a:fld id="{029238C5-6D8E-4008-8B7A-4C2298384157}" type="datetime1">
              <a:rPr lang="en-US" altLang="zh-TW" smtClean="0"/>
              <a:t>10/22/2018</a:t>
            </a:fld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37126"/>
            <a:ext cx="2895600" cy="476250"/>
          </a:xfrm>
        </p:spPr>
        <p:txBody>
          <a:bodyPr/>
          <a:lstStyle/>
          <a:p>
            <a:r>
              <a:rPr lang="en-US" altLang="zh-TW" smtClean="0"/>
              <a:t>Mapping ER-Relational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37126"/>
            <a:ext cx="2133600" cy="476250"/>
          </a:xfrm>
        </p:spPr>
        <p:txBody>
          <a:bodyPr/>
          <a:lstStyle/>
          <a:p>
            <a:fld id="{905B27A6-BD68-4243-A756-EEB8259D2FB0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ER Conceptual Diagram for a Company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667" t="35000" r="32636" b="7339"/>
          <a:stretch>
            <a:fillRect/>
          </a:stretch>
        </p:blipFill>
        <p:spPr bwMode="auto">
          <a:xfrm>
            <a:off x="285720" y="1071546"/>
            <a:ext cx="557216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3365" t="26201" r="22491" b="18409"/>
          <a:stretch>
            <a:fillRect/>
          </a:stretch>
        </p:blipFill>
        <p:spPr bwMode="auto">
          <a:xfrm>
            <a:off x="4643438" y="3357562"/>
            <a:ext cx="45005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rved Left Arrow 8"/>
          <p:cNvSpPr/>
          <p:nvPr/>
        </p:nvSpPr>
        <p:spPr>
          <a:xfrm rot="18574292">
            <a:off x="6738987" y="678079"/>
            <a:ext cx="1625044" cy="26327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7163"/>
            <a:ext cx="5649912" cy="33655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ER Diagram for a Banking Enterprise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l="13927" t="894" r="14095" b="1343"/>
          <a:stretch>
            <a:fillRect/>
          </a:stretch>
        </p:blipFill>
        <p:spPr bwMode="auto">
          <a:xfrm>
            <a:off x="928662" y="857232"/>
            <a:ext cx="5129240" cy="52252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118225" y="631825"/>
            <a:ext cx="27971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Exercise:</a:t>
            </a:r>
          </a:p>
          <a:p>
            <a:r>
              <a:rPr lang="en-US" sz="2000" dirty="0" smtClean="0"/>
              <a:t>Provide the Relational Schema of this ER Diagram for a Banking Enterprise.</a:t>
            </a:r>
          </a:p>
          <a:p>
            <a:endParaRPr lang="en-US" sz="2000" dirty="0" smtClean="0"/>
          </a:p>
          <a:p>
            <a:r>
              <a:rPr lang="en-US" sz="2000" dirty="0" smtClean="0"/>
              <a:t>Assumption: total participations in all of relationships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A09-E534-4DDD-B423-6AED9F8EFF03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Entity-Relationship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739900"/>
            <a:ext cx="8307387" cy="4048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Example of schema in the entity-relationship model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457200" y="3048000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62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Example of tabular data in the relational model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1881188"/>
            <a:ext cx="7704137" cy="4084637"/>
            <a:chOff x="516" y="1176"/>
            <a:chExt cx="4853" cy="2573"/>
          </a:xfrm>
        </p:grpSpPr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521" y="1774"/>
              <a:ext cx="4734" cy="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solidFill>
                  <a:schemeClr val="tx2"/>
                </a:solidFill>
                <a:latin typeface="Helvetica" charset="0"/>
              </a:endParaRPr>
            </a:p>
          </p:txBody>
        </p:sp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516" y="2164"/>
              <a:ext cx="4734" cy="1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Text Box 6"/>
            <p:cNvSpPr txBox="1">
              <a:spLocks noChangeArrowheads="1"/>
            </p:cNvSpPr>
            <p:nvPr/>
          </p:nvSpPr>
          <p:spPr bwMode="auto">
            <a:xfrm>
              <a:off x="1596" y="1789"/>
              <a:ext cx="68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Helvetica" charset="0"/>
                </a:rPr>
                <a:t>customer-</a:t>
              </a:r>
            </a:p>
            <a:p>
              <a:r>
                <a:rPr lang="en-US" sz="1600" i="1">
                  <a:latin typeface="Helvetica" charset="0"/>
                </a:rPr>
                <a:t>name</a:t>
              </a:r>
            </a:p>
          </p:txBody>
        </p:sp>
        <p:sp>
          <p:nvSpPr>
            <p:cNvPr id="4109" name="Text Box 7"/>
            <p:cNvSpPr txBox="1">
              <a:spLocks noChangeArrowheads="1"/>
            </p:cNvSpPr>
            <p:nvPr/>
          </p:nvSpPr>
          <p:spPr bwMode="auto">
            <a:xfrm>
              <a:off x="528" y="1850"/>
              <a:ext cx="8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>
                  <a:latin typeface="Helvetica" charset="0"/>
                </a:rPr>
                <a:t>Customer-id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10" name="Text Box 8"/>
            <p:cNvSpPr txBox="1">
              <a:spLocks noChangeArrowheads="1"/>
            </p:cNvSpPr>
            <p:nvPr/>
          </p:nvSpPr>
          <p:spPr bwMode="auto">
            <a:xfrm>
              <a:off x="2640" y="1776"/>
              <a:ext cx="68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Helvetica" charset="0"/>
                </a:rPr>
                <a:t>customer-</a:t>
              </a:r>
            </a:p>
            <a:p>
              <a:r>
                <a:rPr lang="en-US" sz="1600" i="1">
                  <a:latin typeface="Helvetica" charset="0"/>
                </a:rPr>
                <a:t>street</a:t>
              </a:r>
            </a:p>
          </p:txBody>
        </p:sp>
        <p:sp>
          <p:nvSpPr>
            <p:cNvPr id="4111" name="Text Box 9"/>
            <p:cNvSpPr txBox="1">
              <a:spLocks noChangeArrowheads="1"/>
            </p:cNvSpPr>
            <p:nvPr/>
          </p:nvSpPr>
          <p:spPr bwMode="auto">
            <a:xfrm>
              <a:off x="3538" y="1766"/>
              <a:ext cx="68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Helvetica" charset="0"/>
                </a:rPr>
                <a:t>customer-</a:t>
              </a:r>
            </a:p>
            <a:p>
              <a:r>
                <a:rPr lang="en-US" sz="1600" i="1">
                  <a:latin typeface="Helvetica" charset="0"/>
                </a:rPr>
                <a:t>city</a:t>
              </a:r>
            </a:p>
          </p:txBody>
        </p:sp>
        <p:sp>
          <p:nvSpPr>
            <p:cNvPr id="4112" name="Text Box 10"/>
            <p:cNvSpPr txBox="1">
              <a:spLocks noChangeArrowheads="1"/>
            </p:cNvSpPr>
            <p:nvPr/>
          </p:nvSpPr>
          <p:spPr bwMode="auto">
            <a:xfrm>
              <a:off x="4486" y="1769"/>
              <a:ext cx="60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latin typeface="Helvetica" charset="0"/>
                </a:rPr>
                <a:t>account-</a:t>
              </a:r>
            </a:p>
            <a:p>
              <a:r>
                <a:rPr lang="en-US" sz="1600" i="1">
                  <a:latin typeface="Helvetica" charset="0"/>
                </a:rPr>
                <a:t>number</a:t>
              </a:r>
            </a:p>
          </p:txBody>
        </p:sp>
        <p:sp>
          <p:nvSpPr>
            <p:cNvPr id="4113" name="Line 11"/>
            <p:cNvSpPr>
              <a:spLocks noChangeShapeType="1"/>
            </p:cNvSpPr>
            <p:nvPr/>
          </p:nvSpPr>
          <p:spPr bwMode="auto">
            <a:xfrm>
              <a:off x="1409" y="1781"/>
              <a:ext cx="0" cy="3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2"/>
            <p:cNvSpPr>
              <a:spLocks noChangeShapeType="1"/>
            </p:cNvSpPr>
            <p:nvPr/>
          </p:nvSpPr>
          <p:spPr bwMode="auto">
            <a:xfrm>
              <a:off x="2479" y="1780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3"/>
            <p:cNvSpPr>
              <a:spLocks noChangeShapeType="1"/>
            </p:cNvSpPr>
            <p:nvPr/>
          </p:nvSpPr>
          <p:spPr bwMode="auto">
            <a:xfrm>
              <a:off x="4316" y="1779"/>
              <a:ext cx="0" cy="3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Text Box 14"/>
            <p:cNvSpPr txBox="1">
              <a:spLocks noChangeArrowheads="1"/>
            </p:cNvSpPr>
            <p:nvPr/>
          </p:nvSpPr>
          <p:spPr bwMode="auto">
            <a:xfrm>
              <a:off x="1620" y="2206"/>
              <a:ext cx="59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Johnson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Smith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Johnson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Jones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Smith</a:t>
              </a:r>
            </a:p>
          </p:txBody>
        </p:sp>
        <p:sp>
          <p:nvSpPr>
            <p:cNvPr id="4117" name="Line 15"/>
            <p:cNvSpPr>
              <a:spLocks noChangeShapeType="1"/>
            </p:cNvSpPr>
            <p:nvPr/>
          </p:nvSpPr>
          <p:spPr bwMode="auto">
            <a:xfrm>
              <a:off x="1412" y="2167"/>
              <a:ext cx="0" cy="157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6"/>
            <p:cNvSpPr>
              <a:spLocks noChangeShapeType="1"/>
            </p:cNvSpPr>
            <p:nvPr/>
          </p:nvSpPr>
          <p:spPr bwMode="auto">
            <a:xfrm>
              <a:off x="2468" y="2163"/>
              <a:ext cx="0" cy="15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7"/>
            <p:cNvSpPr>
              <a:spLocks noChangeShapeType="1"/>
            </p:cNvSpPr>
            <p:nvPr/>
          </p:nvSpPr>
          <p:spPr bwMode="auto">
            <a:xfrm>
              <a:off x="3404" y="2173"/>
              <a:ext cx="0" cy="156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4320" y="2172"/>
              <a:ext cx="0" cy="15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Text Box 19"/>
            <p:cNvSpPr txBox="1">
              <a:spLocks noChangeArrowheads="1"/>
            </p:cNvSpPr>
            <p:nvPr/>
          </p:nvSpPr>
          <p:spPr bwMode="auto">
            <a:xfrm>
              <a:off x="528" y="2211"/>
              <a:ext cx="841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192-83-7465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019-28-3746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192-83-7465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321-12-3123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019-28-3746</a:t>
              </a:r>
            </a:p>
          </p:txBody>
        </p:sp>
        <p:sp>
          <p:nvSpPr>
            <p:cNvPr id="4122" name="Text Box 20"/>
            <p:cNvSpPr txBox="1">
              <a:spLocks noChangeArrowheads="1"/>
            </p:cNvSpPr>
            <p:nvPr/>
          </p:nvSpPr>
          <p:spPr bwMode="auto">
            <a:xfrm>
              <a:off x="2706" y="2271"/>
              <a:ext cx="42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Alma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North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Alma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Main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North</a:t>
              </a:r>
            </a:p>
          </p:txBody>
        </p:sp>
        <p:sp>
          <p:nvSpPr>
            <p:cNvPr id="4123" name="Text Box 21"/>
            <p:cNvSpPr txBox="1">
              <a:spLocks noChangeArrowheads="1"/>
            </p:cNvSpPr>
            <p:nvPr/>
          </p:nvSpPr>
          <p:spPr bwMode="auto">
            <a:xfrm>
              <a:off x="3530" y="2275"/>
              <a:ext cx="627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Palo Alto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Rye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Palo Alto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Harrison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Rye</a:t>
              </a:r>
            </a:p>
          </p:txBody>
        </p:sp>
        <p:sp>
          <p:nvSpPr>
            <p:cNvPr id="4124" name="Text Box 22"/>
            <p:cNvSpPr txBox="1">
              <a:spLocks noChangeArrowheads="1"/>
            </p:cNvSpPr>
            <p:nvPr/>
          </p:nvSpPr>
          <p:spPr bwMode="auto">
            <a:xfrm>
              <a:off x="4526" y="2271"/>
              <a:ext cx="457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A-101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A-215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A-201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A-217</a:t>
              </a:r>
            </a:p>
            <a:p>
              <a:endParaRPr lang="en-US" sz="1600">
                <a:latin typeface="Helvetica" charset="0"/>
              </a:endParaRPr>
            </a:p>
            <a:p>
              <a:r>
                <a:rPr lang="en-US" sz="1600">
                  <a:latin typeface="Helvetica" charset="0"/>
                </a:rPr>
                <a:t>A-201</a:t>
              </a:r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>
              <a:off x="3420" y="1774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24"/>
            <p:cNvSpPr>
              <a:spLocks noChangeShapeType="1"/>
            </p:cNvSpPr>
            <p:nvPr/>
          </p:nvSpPr>
          <p:spPr bwMode="auto">
            <a:xfrm flipH="1">
              <a:off x="4459" y="1358"/>
              <a:ext cx="54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" name="Text Box 25"/>
            <p:cNvSpPr txBox="1">
              <a:spLocks noChangeArrowheads="1"/>
            </p:cNvSpPr>
            <p:nvPr/>
          </p:nvSpPr>
          <p:spPr bwMode="auto">
            <a:xfrm>
              <a:off x="4712" y="1176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charset="0"/>
                </a:rPr>
                <a:t>Attributes</a:t>
              </a:r>
            </a:p>
          </p:txBody>
        </p:sp>
        <p:sp>
          <p:nvSpPr>
            <p:cNvPr id="4128" name="Line 26"/>
            <p:cNvSpPr>
              <a:spLocks noChangeShapeType="1"/>
            </p:cNvSpPr>
            <p:nvPr/>
          </p:nvSpPr>
          <p:spPr bwMode="auto">
            <a:xfrm flipH="1">
              <a:off x="3902" y="1376"/>
              <a:ext cx="951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01" name="Text Box 52"/>
          <p:cNvSpPr txBox="1">
            <a:spLocks noChangeArrowheads="1"/>
          </p:cNvSpPr>
          <p:nvPr/>
        </p:nvSpPr>
        <p:spPr bwMode="auto">
          <a:xfrm>
            <a:off x="215900" y="2349500"/>
            <a:ext cx="725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tuples</a:t>
            </a:r>
          </a:p>
        </p:txBody>
      </p:sp>
      <p:sp>
        <p:nvSpPr>
          <p:cNvPr id="4102" name="Rectangle 53"/>
          <p:cNvSpPr>
            <a:spLocks noChangeArrowheads="1"/>
          </p:cNvSpPr>
          <p:nvPr/>
        </p:nvSpPr>
        <p:spPr bwMode="auto">
          <a:xfrm>
            <a:off x="684213" y="3573463"/>
            <a:ext cx="7380287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54"/>
          <p:cNvSpPr>
            <a:spLocks noChangeArrowheads="1"/>
          </p:cNvSpPr>
          <p:nvPr/>
        </p:nvSpPr>
        <p:spPr bwMode="auto">
          <a:xfrm>
            <a:off x="647700" y="4041775"/>
            <a:ext cx="73802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55"/>
          <p:cNvSpPr>
            <a:spLocks noChangeShapeType="1"/>
          </p:cNvSpPr>
          <p:nvPr/>
        </p:nvSpPr>
        <p:spPr bwMode="auto">
          <a:xfrm>
            <a:off x="468313" y="2673350"/>
            <a:ext cx="215900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56"/>
          <p:cNvSpPr>
            <a:spLocks noChangeShapeType="1"/>
          </p:cNvSpPr>
          <p:nvPr/>
        </p:nvSpPr>
        <p:spPr bwMode="auto">
          <a:xfrm>
            <a:off x="358775" y="2673350"/>
            <a:ext cx="288925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C69-AD28-4B13-9A0C-9E411DDB10B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95250"/>
            <a:ext cx="8716962" cy="12620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Correspondence of</a:t>
            </a:r>
            <a:br>
              <a:rPr lang="en-US" dirty="0" smtClean="0"/>
            </a:br>
            <a:r>
              <a:rPr lang="en-US" dirty="0" smtClean="0"/>
              <a:t>Relational Model with E-R Model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85926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 (tables) correspond with entity types and with many-to-many relationship types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Rows correspond with entity instances and with many-to-many relationship instances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Columns correspond with attributes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NOTE: The word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(in relational database) is NOT the same as the word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(in E-R model)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110012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Reduction </a:t>
            </a:r>
            <a:r>
              <a:rPr lang="en-US" dirty="0" smtClean="0"/>
              <a:t>ER Model </a:t>
            </a:r>
            <a:r>
              <a:rPr lang="en-US" dirty="0" smtClean="0">
                <a:ea typeface="+mj-ea"/>
              </a:rPr>
              <a:t>to </a:t>
            </a:r>
            <a:r>
              <a:rPr lang="en-US" dirty="0">
                <a:ea typeface="+mj-ea"/>
              </a:rPr>
              <a:t>Relation Schemas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4" y="1450978"/>
            <a:ext cx="8128030" cy="48355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Entity sets and relationship sets can be expressed uniformly as </a:t>
            </a:r>
            <a:r>
              <a:rPr lang="en-US" i="1" dirty="0" smtClean="0"/>
              <a:t>relation schemas </a:t>
            </a:r>
            <a:r>
              <a:rPr lang="en-US" dirty="0" smtClean="0"/>
              <a:t>that represent the contents of the database.</a:t>
            </a:r>
          </a:p>
          <a:p>
            <a:r>
              <a:rPr lang="en-US" dirty="0" smtClean="0"/>
              <a:t>A database which conforms to an ER diagram can be represented by a collection of schemas.</a:t>
            </a:r>
          </a:p>
          <a:p>
            <a:r>
              <a:rPr lang="en-US" dirty="0" smtClean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dirty="0" smtClean="0"/>
              <a:t>Each schema has a number of columns (generally corresponding to attributes), which have unique names.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CCE-E3B2-4178-BDC1-E7883D604B1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118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With Simple Attributes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3429000"/>
            <a:ext cx="8610630" cy="30003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strong entity set reduces to a schema with the same attributes</a:t>
            </a:r>
            <a:br>
              <a:rPr lang="en-US" dirty="0" smtClean="0"/>
            </a:br>
            <a:r>
              <a:rPr lang="en-US" i="1" dirty="0" smtClean="0"/>
              <a:t>LOAN = (</a:t>
            </a:r>
            <a:r>
              <a:rPr lang="en-US" i="1" u="sng" dirty="0" smtClean="0"/>
              <a:t>LOAN_NUMBER</a:t>
            </a:r>
            <a:r>
              <a:rPr lang="en-US" i="1" dirty="0" smtClean="0"/>
              <a:t>, AMOUNT)</a:t>
            </a:r>
            <a:endParaRPr lang="en-US" dirty="0" smtClean="0"/>
          </a:p>
          <a:p>
            <a:r>
              <a:rPr lang="en-US" dirty="0" smtClean="0"/>
              <a:t>A weak entity set becomes a relation that includes an attribute for the primary key of the identifying strong entity set 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composed of: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Discriminator of weak entity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of identifying relation (strong entity)</a:t>
            </a:r>
          </a:p>
          <a:p>
            <a:pPr lvl="1">
              <a:buNone/>
            </a:pPr>
            <a:r>
              <a:rPr lang="en-US" i="1" dirty="0" smtClean="0"/>
              <a:t>PAYMENT = ( </a:t>
            </a:r>
            <a:r>
              <a:rPr lang="en-US" i="1" u="sng" dirty="0" smtClean="0"/>
              <a:t>LOAN_NUMBER</a:t>
            </a:r>
            <a:r>
              <a:rPr lang="en-US" i="1" dirty="0" smtClean="0"/>
              <a:t>, </a:t>
            </a:r>
            <a:r>
              <a:rPr lang="en-US" i="1" u="sng" dirty="0" smtClean="0"/>
              <a:t>PAYMENT_NUMBER</a:t>
            </a:r>
            <a:r>
              <a:rPr lang="en-US" i="1" dirty="0" smtClean="0"/>
              <a:t>, PAYMENT_DATE, PAYMENT_AMOUNT 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900" t="27867" r="1082" b="27628"/>
          <a:stretch>
            <a:fillRect/>
          </a:stretch>
        </p:blipFill>
        <p:spPr bwMode="auto">
          <a:xfrm>
            <a:off x="1285852" y="1000109"/>
            <a:ext cx="6643734" cy="226187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E1E5-4DFF-4B72-B261-22AFD80D8DDF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 (©Silberschatz, Korth and Sudarshan, modified by TW)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 – Strong Entity Set</a:t>
            </a:r>
          </a:p>
        </p:txBody>
      </p:sp>
      <p:graphicFrame>
        <p:nvGraphicFramePr>
          <p:cNvPr id="11379" name="Group 115"/>
          <p:cNvGraphicFramePr>
            <a:graphicFrameLocks noGrp="1"/>
          </p:cNvGraphicFramePr>
          <p:nvPr>
            <p:ph sz="half" idx="1"/>
          </p:nvPr>
        </p:nvGraphicFramePr>
        <p:xfrm>
          <a:off x="152400" y="5029200"/>
          <a:ext cx="3581400" cy="1188720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990600" y="3581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4114800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Advisor</a:t>
            </a: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65532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553200" y="213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5410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6388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4676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1324" name="Oval 60"/>
          <p:cNvSpPr>
            <a:spLocks noChangeArrowheads="1"/>
          </p:cNvSpPr>
          <p:nvPr/>
        </p:nvSpPr>
        <p:spPr bwMode="auto">
          <a:xfrm>
            <a:off x="7620000" y="2819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7772400" y="2895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6172200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 flipV="1">
            <a:off x="7467600" y="2514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9" name="AutoShape 65"/>
          <p:cNvSpPr>
            <a:spLocks noChangeArrowheads="1"/>
          </p:cNvSpPr>
          <p:nvPr/>
        </p:nvSpPr>
        <p:spPr bwMode="auto">
          <a:xfrm>
            <a:off x="5943600" y="3581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1382" name="Group 118"/>
          <p:cNvGraphicFramePr>
            <a:graphicFrameLocks noGrp="1"/>
          </p:cNvGraphicFramePr>
          <p:nvPr>
            <p:ph sz="half" idx="2"/>
          </p:nvPr>
        </p:nvGraphicFramePr>
        <p:xfrm>
          <a:off x="4953000" y="5029200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0CCF-D451-4E0F-8379-34E2B060C7D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Mapping ER-Relational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2044</Words>
  <Application>Microsoft Office PowerPoint</Application>
  <PresentationFormat>On-screen Show (4:3)</PresentationFormat>
  <Paragraphs>583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新細明體</vt:lpstr>
      <vt:lpstr>Arial</vt:lpstr>
      <vt:lpstr>Calibri</vt:lpstr>
      <vt:lpstr>Helvetica</vt:lpstr>
      <vt:lpstr>Monotype Sorts</vt:lpstr>
      <vt:lpstr>Times New Roman</vt:lpstr>
      <vt:lpstr>Wingdings</vt:lpstr>
      <vt:lpstr>Office Theme</vt:lpstr>
      <vt:lpstr>Mapping ER Model to Relational Model</vt:lpstr>
      <vt:lpstr>Learning Outcomes</vt:lpstr>
      <vt:lpstr>Type of Mapping from  ER to Relational Model</vt:lpstr>
      <vt:lpstr>Entity-Relationship Model</vt:lpstr>
      <vt:lpstr>Relational Model</vt:lpstr>
      <vt:lpstr>Correspondence of Relational Model with E-R Model</vt:lpstr>
      <vt:lpstr>Reduction ER Model to Relation Schemas</vt:lpstr>
      <vt:lpstr>Representing Entity Sets With Simple Attributes</vt:lpstr>
      <vt:lpstr>Example – Strong Entity Set</vt:lpstr>
      <vt:lpstr>Example – Weak Entity Set</vt:lpstr>
      <vt:lpstr>Representing Relationship Sets</vt:lpstr>
      <vt:lpstr>Representing Relationship Sets Redundancy of Schemas</vt:lpstr>
      <vt:lpstr>Example – Many-to-One Relationship Set</vt:lpstr>
      <vt:lpstr>Representing Relationship Sets Redundancy of Schemas (Cont.)</vt:lpstr>
      <vt:lpstr>Example – One-to-One Relationship Set</vt:lpstr>
      <vt:lpstr>Example – One-to-One Relationship Set</vt:lpstr>
      <vt:lpstr>Representing Unary Relationship</vt:lpstr>
      <vt:lpstr>Representing Unary Relationship (Cont.)</vt:lpstr>
      <vt:lpstr>Representing Ternary (and n-ary) Relationships</vt:lpstr>
      <vt:lpstr>Example – N-ary Relationship Set</vt:lpstr>
      <vt:lpstr>Composite Attributes</vt:lpstr>
      <vt:lpstr>Multivalued Attributes</vt:lpstr>
      <vt:lpstr>Multivalued Attributes – Special Case</vt:lpstr>
      <vt:lpstr>Example – Multivalue attribute</vt:lpstr>
      <vt:lpstr>Derived Attributes</vt:lpstr>
      <vt:lpstr>Representing Specialization</vt:lpstr>
      <vt:lpstr>Representing Specialization</vt:lpstr>
      <vt:lpstr>Example</vt:lpstr>
      <vt:lpstr>Example</vt:lpstr>
      <vt:lpstr>Schemas Corresponding to Aggregation</vt:lpstr>
      <vt:lpstr>Schemas Corresponding to Aggregation (Cont.)</vt:lpstr>
      <vt:lpstr>Representing Aggregation</vt:lpstr>
      <vt:lpstr>ER Conceptual Diagram for a Company</vt:lpstr>
      <vt:lpstr>ER Diagram for a Banking Enterprise</vt:lpstr>
    </vt:vector>
  </TitlesOfParts>
  <Company>ditdik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stei</cp:lastModifiedBy>
  <cp:revision>103</cp:revision>
  <cp:lastPrinted>2014-02-13T06:43:45Z</cp:lastPrinted>
  <dcterms:created xsi:type="dcterms:W3CDTF">2014-01-22T05:41:16Z</dcterms:created>
  <dcterms:modified xsi:type="dcterms:W3CDTF">2018-10-21T17:52:31Z</dcterms:modified>
</cp:coreProperties>
</file>