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2"/>
  </p:notesMasterIdLst>
  <p:sldIdLst>
    <p:sldId id="256" r:id="rId2"/>
    <p:sldId id="257" r:id="rId3"/>
    <p:sldId id="329" r:id="rId4"/>
    <p:sldId id="321" r:id="rId5"/>
    <p:sldId id="322" r:id="rId6"/>
    <p:sldId id="265" r:id="rId7"/>
    <p:sldId id="267" r:id="rId8"/>
    <p:sldId id="266" r:id="rId9"/>
    <p:sldId id="269" r:id="rId10"/>
    <p:sldId id="268" r:id="rId11"/>
    <p:sldId id="271" r:id="rId12"/>
    <p:sldId id="270" r:id="rId13"/>
    <p:sldId id="273" r:id="rId14"/>
    <p:sldId id="272" r:id="rId15"/>
    <p:sldId id="275" r:id="rId16"/>
    <p:sldId id="274" r:id="rId17"/>
    <p:sldId id="276" r:id="rId18"/>
    <p:sldId id="277" r:id="rId19"/>
    <p:sldId id="279" r:id="rId20"/>
    <p:sldId id="280" r:id="rId21"/>
    <p:sldId id="323" r:id="rId22"/>
    <p:sldId id="325" r:id="rId23"/>
    <p:sldId id="324" r:id="rId24"/>
    <p:sldId id="278"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326" r:id="rId41"/>
    <p:sldId id="327" r:id="rId42"/>
    <p:sldId id="328" r:id="rId43"/>
    <p:sldId id="296" r:id="rId44"/>
    <p:sldId id="297" r:id="rId45"/>
    <p:sldId id="298" r:id="rId46"/>
    <p:sldId id="299" r:id="rId47"/>
    <p:sldId id="300" r:id="rId48"/>
    <p:sldId id="301" r:id="rId49"/>
    <p:sldId id="302" r:id="rId50"/>
    <p:sldId id="258" r:id="rId51"/>
    <p:sldId id="259" r:id="rId52"/>
    <p:sldId id="260" r:id="rId53"/>
    <p:sldId id="261" r:id="rId54"/>
    <p:sldId id="262" r:id="rId55"/>
    <p:sldId id="263" r:id="rId56"/>
    <p:sldId id="303" r:id="rId57"/>
    <p:sldId id="306" r:id="rId58"/>
    <p:sldId id="307" r:id="rId59"/>
    <p:sldId id="308" r:id="rId60"/>
    <p:sldId id="309" r:id="rId61"/>
    <p:sldId id="310" r:id="rId62"/>
    <p:sldId id="311" r:id="rId63"/>
    <p:sldId id="312" r:id="rId64"/>
    <p:sldId id="313" r:id="rId65"/>
    <p:sldId id="314" r:id="rId66"/>
    <p:sldId id="315" r:id="rId67"/>
    <p:sldId id="316" r:id="rId68"/>
    <p:sldId id="317" r:id="rId69"/>
    <p:sldId id="318" r:id="rId70"/>
    <p:sldId id="319" r:id="rId71"/>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99"/>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327"/>
    <p:restoredTop sz="86565" autoAdjust="0"/>
  </p:normalViewPr>
  <p:slideViewPr>
    <p:cSldViewPr>
      <p:cViewPr varScale="1">
        <p:scale>
          <a:sx n="114" d="100"/>
          <a:sy n="114" d="100"/>
        </p:scale>
        <p:origin x="296" y="16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2202"/>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0.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dirty="0"/>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fld id="{8DB33880-B683-4D95-8980-BB58D9204066}" type="datetimeFigureOut">
              <a:rPr lang="en-US" smtClean="0"/>
              <a:pPr/>
              <a:t>4/8/20</a:t>
            </a:fld>
            <a:endParaRPr lang="en-US" dirty="0"/>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endParaRPr lang="en-US" dirty="0"/>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dirty="0"/>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27DD844A-F38E-43FA-B1A3-26213BC994D4}" type="slidenum">
              <a:rPr lang="en-US" smtClean="0"/>
              <a:pPr/>
              <a:t>‹#›</a:t>
            </a:fld>
            <a:endParaRPr lang="en-US" dirty="0"/>
          </a:p>
        </p:txBody>
      </p:sp>
    </p:spTree>
    <p:extLst>
      <p:ext uri="{BB962C8B-B14F-4D97-AF65-F5344CB8AC3E}">
        <p14:creationId xmlns:p14="http://schemas.microsoft.com/office/powerpoint/2010/main" val="5484258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2F89FD1-403A-46BF-AC74-FB412B4219A5}" type="slidenum">
              <a:rPr lang="en-US"/>
              <a:pPr/>
              <a:t>6</a:t>
            </a:fld>
            <a:endParaRPr lang="en-US"/>
          </a:p>
        </p:txBody>
      </p:sp>
      <p:sp>
        <p:nvSpPr>
          <p:cNvPr id="507906" name="Rectangle 2"/>
          <p:cNvSpPr>
            <a:spLocks noGrp="1" noRot="1" noChangeAspect="1" noChangeArrowheads="1" noTextEdit="1"/>
          </p:cNvSpPr>
          <p:nvPr>
            <p:ph type="sldImg"/>
          </p:nvPr>
        </p:nvSpPr>
        <p:spPr>
          <a:ln/>
        </p:spPr>
      </p:sp>
      <p:sp>
        <p:nvSpPr>
          <p:cNvPr id="507907" name="Rectangle 3"/>
          <p:cNvSpPr>
            <a:spLocks noGrp="1" noChangeArrowheads="1"/>
          </p:cNvSpPr>
          <p:nvPr>
            <p:ph type="body" idx="1"/>
          </p:nvPr>
        </p:nvSpPr>
        <p:spPr/>
        <p:txBody>
          <a:bodyPr/>
          <a:lstStyle/>
          <a:p>
            <a:endParaRPr lang="en-I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F73C4BE-ABDB-45B3-985C-8450CA6312E4}" type="slidenum">
              <a:rPr lang="en-US"/>
              <a:pPr/>
              <a:t>15</a:t>
            </a:fld>
            <a:endParaRPr lang="en-US"/>
          </a:p>
        </p:txBody>
      </p:sp>
      <p:sp>
        <p:nvSpPr>
          <p:cNvPr id="528386" name="Rectangle 2"/>
          <p:cNvSpPr>
            <a:spLocks noGrp="1" noRot="1" noChangeAspect="1" noChangeArrowheads="1" noTextEdit="1"/>
          </p:cNvSpPr>
          <p:nvPr>
            <p:ph type="sldImg"/>
          </p:nvPr>
        </p:nvSpPr>
        <p:spPr>
          <a:ln/>
        </p:spPr>
      </p:sp>
      <p:sp>
        <p:nvSpPr>
          <p:cNvPr id="528387" name="Rectangle 3"/>
          <p:cNvSpPr>
            <a:spLocks noGrp="1" noChangeArrowheads="1"/>
          </p:cNvSpPr>
          <p:nvPr>
            <p:ph type="body" idx="1"/>
          </p:nvPr>
        </p:nvSpPr>
        <p:spPr/>
        <p:txBody>
          <a:bodyPr/>
          <a:lstStyle/>
          <a:p>
            <a:endParaRPr lang="en-I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C218D79-CDCC-48C4-9B6B-DD58406DBE6A}" type="slidenum">
              <a:rPr lang="en-US"/>
              <a:pPr/>
              <a:t>16</a:t>
            </a:fld>
            <a:endParaRPr lang="en-US"/>
          </a:p>
        </p:txBody>
      </p:sp>
      <p:sp>
        <p:nvSpPr>
          <p:cNvPr id="696322" name="Rectangle 2"/>
          <p:cNvSpPr>
            <a:spLocks noGrp="1" noRot="1" noChangeAspect="1" noChangeArrowheads="1" noTextEdit="1"/>
          </p:cNvSpPr>
          <p:nvPr>
            <p:ph type="sldImg"/>
          </p:nvPr>
        </p:nvSpPr>
        <p:spPr>
          <a:ln/>
        </p:spPr>
      </p:sp>
      <p:sp>
        <p:nvSpPr>
          <p:cNvPr id="696323" name="Rectangle 3"/>
          <p:cNvSpPr>
            <a:spLocks noGrp="1" noChangeArrowheads="1"/>
          </p:cNvSpPr>
          <p:nvPr>
            <p:ph type="body" idx="1"/>
          </p:nvPr>
        </p:nvSpPr>
        <p:spPr>
          <a:xfrm>
            <a:off x="975803" y="4560899"/>
            <a:ext cx="5363595" cy="4319555"/>
          </a:xfrm>
        </p:spPr>
        <p:txBody>
          <a:bodyPr/>
          <a:lstStyle/>
          <a:p>
            <a:endParaRPr lang="en-I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4669288-482C-4976-9959-84013BB55F00}" type="slidenum">
              <a:rPr lang="en-US"/>
              <a:pPr/>
              <a:t>17</a:t>
            </a:fld>
            <a:endParaRPr lang="en-US"/>
          </a:p>
        </p:txBody>
      </p:sp>
      <p:sp>
        <p:nvSpPr>
          <p:cNvPr id="702466" name="Rectangle 2"/>
          <p:cNvSpPr>
            <a:spLocks noGrp="1" noRot="1" noChangeAspect="1" noChangeArrowheads="1" noTextEdit="1"/>
          </p:cNvSpPr>
          <p:nvPr>
            <p:ph type="sldImg"/>
          </p:nvPr>
        </p:nvSpPr>
        <p:spPr>
          <a:ln/>
        </p:spPr>
      </p:sp>
      <p:sp>
        <p:nvSpPr>
          <p:cNvPr id="702467" name="Rectangle 3"/>
          <p:cNvSpPr>
            <a:spLocks noGrp="1" noChangeArrowheads="1"/>
          </p:cNvSpPr>
          <p:nvPr>
            <p:ph type="body" idx="1"/>
          </p:nvPr>
        </p:nvSpPr>
        <p:spPr/>
        <p:txBody>
          <a:bodyPr/>
          <a:lstStyle/>
          <a:p>
            <a:endParaRPr lang="en-I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4AAA12C-AB29-408A-BC6E-74B6AC8CCD87}" type="slidenum">
              <a:rPr lang="en-US"/>
              <a:pPr/>
              <a:t>18</a:t>
            </a:fld>
            <a:endParaRPr lang="en-US"/>
          </a:p>
        </p:txBody>
      </p:sp>
      <p:sp>
        <p:nvSpPr>
          <p:cNvPr id="532482" name="Rectangle 2"/>
          <p:cNvSpPr>
            <a:spLocks noGrp="1" noRot="1" noChangeAspect="1" noChangeArrowheads="1" noTextEdit="1"/>
          </p:cNvSpPr>
          <p:nvPr>
            <p:ph type="sldImg"/>
          </p:nvPr>
        </p:nvSpPr>
        <p:spPr>
          <a:ln/>
        </p:spPr>
      </p:sp>
      <p:sp>
        <p:nvSpPr>
          <p:cNvPr id="532483" name="Rectangle 3"/>
          <p:cNvSpPr>
            <a:spLocks noGrp="1" noChangeArrowheads="1"/>
          </p:cNvSpPr>
          <p:nvPr>
            <p:ph type="body" idx="1"/>
          </p:nvPr>
        </p:nvSpPr>
        <p:spPr/>
        <p:txBody>
          <a:bodyPr/>
          <a:lstStyle/>
          <a:p>
            <a:endParaRPr lang="en-I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D83F387-FEC0-4619-AC2B-E9E16CDA32CF}" type="slidenum">
              <a:rPr lang="en-US"/>
              <a:pPr/>
              <a:t>19</a:t>
            </a:fld>
            <a:endParaRPr lang="en-US"/>
          </a:p>
        </p:txBody>
      </p:sp>
      <p:sp>
        <p:nvSpPr>
          <p:cNvPr id="540674" name="Rectangle 2"/>
          <p:cNvSpPr>
            <a:spLocks noGrp="1" noRot="1" noChangeAspect="1" noChangeArrowheads="1" noTextEdit="1"/>
          </p:cNvSpPr>
          <p:nvPr>
            <p:ph type="sldImg"/>
          </p:nvPr>
        </p:nvSpPr>
        <p:spPr>
          <a:ln/>
        </p:spPr>
      </p:sp>
      <p:sp>
        <p:nvSpPr>
          <p:cNvPr id="540675" name="Rectangle 3"/>
          <p:cNvSpPr>
            <a:spLocks noGrp="1" noChangeArrowheads="1"/>
          </p:cNvSpPr>
          <p:nvPr>
            <p:ph type="body" idx="1"/>
          </p:nvPr>
        </p:nvSpPr>
        <p:spPr/>
        <p:txBody>
          <a:bodyPr/>
          <a:lstStyle/>
          <a:p>
            <a:endParaRPr lang="en-I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3F97763-FEF7-406D-B427-9049D5DBAFF6}" type="slidenum">
              <a:rPr lang="en-US"/>
              <a:pPr/>
              <a:t>20</a:t>
            </a:fld>
            <a:endParaRPr lang="en-US"/>
          </a:p>
        </p:txBody>
      </p:sp>
      <p:sp>
        <p:nvSpPr>
          <p:cNvPr id="544770" name="Rectangle 2"/>
          <p:cNvSpPr>
            <a:spLocks noGrp="1" noRot="1" noChangeAspect="1" noChangeArrowheads="1" noTextEdit="1"/>
          </p:cNvSpPr>
          <p:nvPr>
            <p:ph type="sldImg"/>
          </p:nvPr>
        </p:nvSpPr>
        <p:spPr>
          <a:ln/>
        </p:spPr>
      </p:sp>
      <p:sp>
        <p:nvSpPr>
          <p:cNvPr id="544771" name="Rectangle 3"/>
          <p:cNvSpPr>
            <a:spLocks noGrp="1" noChangeArrowheads="1"/>
          </p:cNvSpPr>
          <p:nvPr>
            <p:ph type="body" idx="1"/>
          </p:nvPr>
        </p:nvSpPr>
        <p:spPr/>
        <p:txBody>
          <a:bodyPr/>
          <a:lstStyle/>
          <a:p>
            <a:endParaRPr lang="en-I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0E53609-C799-43AD-9B0E-5B60BB47742E}" type="slidenum">
              <a:rPr lang="en-US"/>
              <a:pPr/>
              <a:t>25</a:t>
            </a:fld>
            <a:endParaRPr lang="en-US"/>
          </a:p>
        </p:txBody>
      </p:sp>
      <p:sp>
        <p:nvSpPr>
          <p:cNvPr id="546818" name="Rectangle 2"/>
          <p:cNvSpPr>
            <a:spLocks noGrp="1" noRot="1" noChangeAspect="1" noChangeArrowheads="1" noTextEdit="1"/>
          </p:cNvSpPr>
          <p:nvPr>
            <p:ph type="sldImg"/>
          </p:nvPr>
        </p:nvSpPr>
        <p:spPr>
          <a:ln/>
        </p:spPr>
      </p:sp>
      <p:sp>
        <p:nvSpPr>
          <p:cNvPr id="546819" name="Rectangle 3"/>
          <p:cNvSpPr>
            <a:spLocks noGrp="1" noChangeArrowheads="1"/>
          </p:cNvSpPr>
          <p:nvPr>
            <p:ph type="body" idx="1"/>
          </p:nvPr>
        </p:nvSpPr>
        <p:spPr/>
        <p:txBody>
          <a:bodyPr/>
          <a:lstStyle/>
          <a:p>
            <a:endParaRPr lang="en-I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3E55C38-AB1B-4F55-B80B-03C0988710F5}" type="slidenum">
              <a:rPr lang="en-US"/>
              <a:pPr/>
              <a:t>26</a:t>
            </a:fld>
            <a:endParaRPr lang="en-US"/>
          </a:p>
        </p:txBody>
      </p:sp>
      <p:sp>
        <p:nvSpPr>
          <p:cNvPr id="548866" name="Rectangle 2"/>
          <p:cNvSpPr>
            <a:spLocks noGrp="1" noRot="1" noChangeAspect="1" noChangeArrowheads="1" noTextEdit="1"/>
          </p:cNvSpPr>
          <p:nvPr>
            <p:ph type="sldImg"/>
          </p:nvPr>
        </p:nvSpPr>
        <p:spPr>
          <a:ln/>
        </p:spPr>
      </p:sp>
      <p:sp>
        <p:nvSpPr>
          <p:cNvPr id="548867" name="Rectangle 3"/>
          <p:cNvSpPr>
            <a:spLocks noGrp="1" noChangeArrowheads="1"/>
          </p:cNvSpPr>
          <p:nvPr>
            <p:ph type="body" idx="1"/>
          </p:nvPr>
        </p:nvSpPr>
        <p:spPr/>
        <p:txBody>
          <a:bodyPr/>
          <a:lstStyle/>
          <a:p>
            <a:endParaRPr lang="en-I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6004D3C-5729-49DB-B377-31950CC59599}" type="slidenum">
              <a:rPr lang="en-US"/>
              <a:pPr/>
              <a:t>27</a:t>
            </a:fld>
            <a:endParaRPr lang="en-US"/>
          </a:p>
        </p:txBody>
      </p:sp>
      <p:sp>
        <p:nvSpPr>
          <p:cNvPr id="698370" name="Rectangle 2"/>
          <p:cNvSpPr>
            <a:spLocks noGrp="1" noRot="1" noChangeAspect="1" noChangeArrowheads="1" noTextEdit="1"/>
          </p:cNvSpPr>
          <p:nvPr>
            <p:ph type="sldImg"/>
          </p:nvPr>
        </p:nvSpPr>
        <p:spPr>
          <a:ln/>
        </p:spPr>
      </p:sp>
      <p:sp>
        <p:nvSpPr>
          <p:cNvPr id="698371" name="Rectangle 3"/>
          <p:cNvSpPr>
            <a:spLocks noGrp="1" noChangeArrowheads="1"/>
          </p:cNvSpPr>
          <p:nvPr>
            <p:ph type="body" idx="1"/>
          </p:nvPr>
        </p:nvSpPr>
        <p:spPr>
          <a:xfrm>
            <a:off x="975803" y="4560899"/>
            <a:ext cx="5363595" cy="4319555"/>
          </a:xfrm>
        </p:spPr>
        <p:txBody>
          <a:bodyPr/>
          <a:lstStyle/>
          <a:p>
            <a:endParaRPr lang="en-I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1458463-8B38-47F8-8CE3-90F31F86713F}" type="slidenum">
              <a:rPr lang="en-US"/>
              <a:pPr/>
              <a:t>28</a:t>
            </a:fld>
            <a:endParaRPr lang="en-US"/>
          </a:p>
        </p:txBody>
      </p:sp>
      <p:sp>
        <p:nvSpPr>
          <p:cNvPr id="552962" name="Rectangle 2"/>
          <p:cNvSpPr>
            <a:spLocks noGrp="1" noRot="1" noChangeAspect="1" noChangeArrowheads="1" noTextEdit="1"/>
          </p:cNvSpPr>
          <p:nvPr>
            <p:ph type="sldImg"/>
          </p:nvPr>
        </p:nvSpPr>
        <p:spPr>
          <a:ln/>
        </p:spPr>
      </p:sp>
      <p:sp>
        <p:nvSpPr>
          <p:cNvPr id="552963" name="Rectangle 3"/>
          <p:cNvSpPr>
            <a:spLocks noGrp="1" noChangeArrowheads="1"/>
          </p:cNvSpPr>
          <p:nvPr>
            <p:ph type="body" idx="1"/>
          </p:nvPr>
        </p:nvSpPr>
        <p:spPr/>
        <p:txBody>
          <a:bodyPr/>
          <a:lstStyle/>
          <a:p>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0AB6F77-31DB-4CF3-8B56-B02EC93AA6A4}" type="slidenum">
              <a:rPr lang="en-US"/>
              <a:pPr/>
              <a:t>7</a:t>
            </a:fld>
            <a:endParaRPr lang="en-US"/>
          </a:p>
        </p:txBody>
      </p:sp>
      <p:sp>
        <p:nvSpPr>
          <p:cNvPr id="686082" name="Rectangle 2"/>
          <p:cNvSpPr>
            <a:spLocks noGrp="1" noRot="1" noChangeAspect="1" noChangeArrowheads="1" noTextEdit="1"/>
          </p:cNvSpPr>
          <p:nvPr>
            <p:ph type="sldImg"/>
          </p:nvPr>
        </p:nvSpPr>
        <p:spPr>
          <a:ln/>
        </p:spPr>
      </p:sp>
      <p:sp>
        <p:nvSpPr>
          <p:cNvPr id="686083" name="Rectangle 3"/>
          <p:cNvSpPr>
            <a:spLocks noGrp="1" noChangeArrowheads="1"/>
          </p:cNvSpPr>
          <p:nvPr>
            <p:ph type="body" idx="1"/>
          </p:nvPr>
        </p:nvSpPr>
        <p:spPr/>
        <p:txBody>
          <a:bodyPr/>
          <a:lstStyle/>
          <a:p>
            <a:endParaRPr lang="en-I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A62CDC1-CCB8-4CBF-BDB7-2B2C6B05B0A7}" type="slidenum">
              <a:rPr lang="en-US"/>
              <a:pPr/>
              <a:t>29</a:t>
            </a:fld>
            <a:endParaRPr lang="en-US"/>
          </a:p>
        </p:txBody>
      </p:sp>
      <p:sp>
        <p:nvSpPr>
          <p:cNvPr id="700418" name="Rectangle 2"/>
          <p:cNvSpPr>
            <a:spLocks noGrp="1" noRot="1" noChangeAspect="1" noChangeArrowheads="1" noTextEdit="1"/>
          </p:cNvSpPr>
          <p:nvPr>
            <p:ph type="sldImg"/>
          </p:nvPr>
        </p:nvSpPr>
        <p:spPr>
          <a:ln/>
        </p:spPr>
      </p:sp>
      <p:sp>
        <p:nvSpPr>
          <p:cNvPr id="700419" name="Rectangle 3"/>
          <p:cNvSpPr>
            <a:spLocks noGrp="1" noChangeArrowheads="1"/>
          </p:cNvSpPr>
          <p:nvPr>
            <p:ph type="body" idx="1"/>
          </p:nvPr>
        </p:nvSpPr>
        <p:spPr>
          <a:xfrm>
            <a:off x="975803" y="4560899"/>
            <a:ext cx="5363595" cy="4319555"/>
          </a:xfrm>
        </p:spPr>
        <p:txBody>
          <a:bodyPr/>
          <a:lstStyle/>
          <a:p>
            <a:endParaRPr lang="en-IN"/>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F5A7737-BA63-409C-BED6-9AAA6B48192E}" type="slidenum">
              <a:rPr lang="en-US"/>
              <a:pPr/>
              <a:t>31</a:t>
            </a:fld>
            <a:endParaRPr lang="en-US"/>
          </a:p>
        </p:txBody>
      </p:sp>
      <p:sp>
        <p:nvSpPr>
          <p:cNvPr id="565250" name="Rectangle 2"/>
          <p:cNvSpPr>
            <a:spLocks noGrp="1" noRot="1" noChangeAspect="1" noChangeArrowheads="1" noTextEdit="1"/>
          </p:cNvSpPr>
          <p:nvPr>
            <p:ph type="sldImg"/>
          </p:nvPr>
        </p:nvSpPr>
        <p:spPr>
          <a:ln/>
        </p:spPr>
      </p:sp>
      <p:sp>
        <p:nvSpPr>
          <p:cNvPr id="565251" name="Rectangle 3"/>
          <p:cNvSpPr>
            <a:spLocks noGrp="1" noChangeArrowheads="1"/>
          </p:cNvSpPr>
          <p:nvPr>
            <p:ph type="body" idx="1"/>
          </p:nvPr>
        </p:nvSpPr>
        <p:spPr/>
        <p:txBody>
          <a:bodyPr/>
          <a:lstStyle/>
          <a:p>
            <a:endParaRPr lang="en-IN"/>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ECF3AF9-2B9B-4228-9159-8B9F3438521D}" type="slidenum">
              <a:rPr lang="en-US"/>
              <a:pPr/>
              <a:t>32</a:t>
            </a:fld>
            <a:endParaRPr lang="en-US"/>
          </a:p>
        </p:txBody>
      </p:sp>
      <p:sp>
        <p:nvSpPr>
          <p:cNvPr id="731138" name="Rectangle 2"/>
          <p:cNvSpPr>
            <a:spLocks noGrp="1" noRot="1" noChangeAspect="1" noChangeArrowheads="1" noTextEdit="1"/>
          </p:cNvSpPr>
          <p:nvPr>
            <p:ph type="sldImg"/>
          </p:nvPr>
        </p:nvSpPr>
        <p:spPr>
          <a:ln/>
        </p:spPr>
      </p:sp>
      <p:sp>
        <p:nvSpPr>
          <p:cNvPr id="731139" name="Rectangle 3"/>
          <p:cNvSpPr>
            <a:spLocks noGrp="1" noChangeArrowheads="1"/>
          </p:cNvSpPr>
          <p:nvPr>
            <p:ph type="body" idx="1"/>
          </p:nvPr>
        </p:nvSpPr>
        <p:spPr/>
        <p:txBody>
          <a:bodyPr/>
          <a:lstStyle/>
          <a:p>
            <a:endParaRPr lang="en-IN"/>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05C01A6-47EC-440A-9FDB-535DDCCEAF12}" type="slidenum">
              <a:rPr lang="en-US"/>
              <a:pPr/>
              <a:t>33</a:t>
            </a:fld>
            <a:endParaRPr lang="en-US"/>
          </a:p>
        </p:txBody>
      </p:sp>
      <p:sp>
        <p:nvSpPr>
          <p:cNvPr id="733186" name="Rectangle 2"/>
          <p:cNvSpPr>
            <a:spLocks noGrp="1" noRot="1" noChangeAspect="1" noChangeArrowheads="1" noTextEdit="1"/>
          </p:cNvSpPr>
          <p:nvPr>
            <p:ph type="sldImg"/>
          </p:nvPr>
        </p:nvSpPr>
        <p:spPr>
          <a:ln/>
        </p:spPr>
      </p:sp>
      <p:sp>
        <p:nvSpPr>
          <p:cNvPr id="733187" name="Rectangle 3"/>
          <p:cNvSpPr>
            <a:spLocks noGrp="1" noChangeArrowheads="1"/>
          </p:cNvSpPr>
          <p:nvPr>
            <p:ph type="body" idx="1"/>
          </p:nvPr>
        </p:nvSpPr>
        <p:spPr/>
        <p:txBody>
          <a:bodyPr/>
          <a:lstStyle/>
          <a:p>
            <a:endParaRPr lang="en-IN"/>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2C367AD-15B2-4E63-AD14-121CF57A1EE5}" type="slidenum">
              <a:rPr lang="en-US"/>
              <a:pPr/>
              <a:t>34</a:t>
            </a:fld>
            <a:endParaRPr lang="en-US"/>
          </a:p>
        </p:txBody>
      </p:sp>
      <p:sp>
        <p:nvSpPr>
          <p:cNvPr id="735234" name="Rectangle 2"/>
          <p:cNvSpPr>
            <a:spLocks noGrp="1" noRot="1" noChangeAspect="1" noChangeArrowheads="1" noTextEdit="1"/>
          </p:cNvSpPr>
          <p:nvPr>
            <p:ph type="sldImg"/>
          </p:nvPr>
        </p:nvSpPr>
        <p:spPr>
          <a:ln/>
        </p:spPr>
      </p:sp>
      <p:sp>
        <p:nvSpPr>
          <p:cNvPr id="735235" name="Rectangle 3"/>
          <p:cNvSpPr>
            <a:spLocks noGrp="1" noChangeArrowheads="1"/>
          </p:cNvSpPr>
          <p:nvPr>
            <p:ph type="body" idx="1"/>
          </p:nvPr>
        </p:nvSpPr>
        <p:spPr/>
        <p:txBody>
          <a:bodyPr/>
          <a:lstStyle/>
          <a:p>
            <a:endParaRPr lang="en-IN"/>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19CCBA2-CCA6-408F-907F-A6B093EEE7D5}" type="slidenum">
              <a:rPr lang="en-US"/>
              <a:pPr/>
              <a:t>35</a:t>
            </a:fld>
            <a:endParaRPr lang="en-US"/>
          </a:p>
        </p:txBody>
      </p:sp>
      <p:sp>
        <p:nvSpPr>
          <p:cNvPr id="737282" name="Rectangle 2"/>
          <p:cNvSpPr>
            <a:spLocks noGrp="1" noRot="1" noChangeAspect="1" noChangeArrowheads="1" noTextEdit="1"/>
          </p:cNvSpPr>
          <p:nvPr>
            <p:ph type="sldImg"/>
          </p:nvPr>
        </p:nvSpPr>
        <p:spPr>
          <a:ln/>
        </p:spPr>
      </p:sp>
      <p:sp>
        <p:nvSpPr>
          <p:cNvPr id="737283" name="Rectangle 3"/>
          <p:cNvSpPr>
            <a:spLocks noGrp="1" noChangeArrowheads="1"/>
          </p:cNvSpPr>
          <p:nvPr>
            <p:ph type="body" idx="1"/>
          </p:nvPr>
        </p:nvSpPr>
        <p:spPr/>
        <p:txBody>
          <a:bodyPr/>
          <a:lstStyle/>
          <a:p>
            <a:endParaRPr lang="en-IN"/>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8CD26A4-211E-4FE1-86FA-5DCCC6D54074}" type="slidenum">
              <a:rPr lang="en-US"/>
              <a:pPr/>
              <a:t>37</a:t>
            </a:fld>
            <a:endParaRPr lang="en-US"/>
          </a:p>
        </p:txBody>
      </p:sp>
      <p:sp>
        <p:nvSpPr>
          <p:cNvPr id="739330" name="Rectangle 2"/>
          <p:cNvSpPr>
            <a:spLocks noGrp="1" noRot="1" noChangeAspect="1" noChangeArrowheads="1" noTextEdit="1"/>
          </p:cNvSpPr>
          <p:nvPr>
            <p:ph type="sldImg"/>
          </p:nvPr>
        </p:nvSpPr>
        <p:spPr>
          <a:ln/>
        </p:spPr>
      </p:sp>
      <p:sp>
        <p:nvSpPr>
          <p:cNvPr id="739331" name="Rectangle 3"/>
          <p:cNvSpPr>
            <a:spLocks noGrp="1" noChangeArrowheads="1"/>
          </p:cNvSpPr>
          <p:nvPr>
            <p:ph type="body" idx="1"/>
          </p:nvPr>
        </p:nvSpPr>
        <p:spPr/>
        <p:txBody>
          <a:bodyPr/>
          <a:lstStyle/>
          <a:p>
            <a:endParaRPr lang="en-IN"/>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9B1441B-09F0-4253-9610-66372DE10A4C}" type="slidenum">
              <a:rPr lang="en-US"/>
              <a:pPr/>
              <a:t>38</a:t>
            </a:fld>
            <a:endParaRPr lang="en-US"/>
          </a:p>
        </p:txBody>
      </p:sp>
      <p:sp>
        <p:nvSpPr>
          <p:cNvPr id="741378" name="Rectangle 2"/>
          <p:cNvSpPr>
            <a:spLocks noGrp="1" noRot="1" noChangeAspect="1" noChangeArrowheads="1" noTextEdit="1"/>
          </p:cNvSpPr>
          <p:nvPr>
            <p:ph type="sldImg"/>
          </p:nvPr>
        </p:nvSpPr>
        <p:spPr>
          <a:xfrm>
            <a:off x="1266825" y="727075"/>
            <a:ext cx="4781550" cy="3586163"/>
          </a:xfrm>
          <a:ln/>
        </p:spPr>
      </p:sp>
      <p:sp>
        <p:nvSpPr>
          <p:cNvPr id="741379" name="Rectangle 3"/>
          <p:cNvSpPr>
            <a:spLocks noGrp="1" noChangeArrowheads="1"/>
          </p:cNvSpPr>
          <p:nvPr>
            <p:ph type="body" idx="1"/>
          </p:nvPr>
        </p:nvSpPr>
        <p:spPr/>
        <p:txBody>
          <a:bodyPr wrap="square" anchor="t"/>
          <a:lstStyle/>
          <a:p>
            <a:endParaRPr lang="en-IN"/>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15C7536-5D51-43C8-9386-91B97DA0E139}" type="slidenum">
              <a:rPr lang="en-US"/>
              <a:pPr/>
              <a:t>39</a:t>
            </a:fld>
            <a:endParaRPr lang="en-US"/>
          </a:p>
        </p:txBody>
      </p:sp>
      <p:sp>
        <p:nvSpPr>
          <p:cNvPr id="771074" name="Rectangle 2"/>
          <p:cNvSpPr>
            <a:spLocks noGrp="1" noRot="1" noChangeAspect="1" noChangeArrowheads="1" noTextEdit="1"/>
          </p:cNvSpPr>
          <p:nvPr>
            <p:ph type="sldImg"/>
          </p:nvPr>
        </p:nvSpPr>
        <p:spPr>
          <a:ln/>
        </p:spPr>
      </p:sp>
      <p:sp>
        <p:nvSpPr>
          <p:cNvPr id="771075" name="Rectangle 3"/>
          <p:cNvSpPr>
            <a:spLocks noGrp="1" noChangeArrowheads="1"/>
          </p:cNvSpPr>
          <p:nvPr>
            <p:ph type="body" idx="1"/>
          </p:nvPr>
        </p:nvSpPr>
        <p:spPr/>
        <p:txBody>
          <a:bodyPr/>
          <a:lstStyle/>
          <a:p>
            <a:endParaRPr lang="en-IN"/>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56A9C2B-2891-4D1B-9B8B-0C87FC0F559B}" type="slidenum">
              <a:rPr lang="en-US"/>
              <a:pPr/>
              <a:t>43</a:t>
            </a:fld>
            <a:endParaRPr lang="en-US"/>
          </a:p>
        </p:txBody>
      </p:sp>
      <p:sp>
        <p:nvSpPr>
          <p:cNvPr id="573442" name="Rectangle 2"/>
          <p:cNvSpPr>
            <a:spLocks noGrp="1" noRot="1" noChangeAspect="1" noChangeArrowheads="1" noTextEdit="1"/>
          </p:cNvSpPr>
          <p:nvPr>
            <p:ph type="sldImg"/>
          </p:nvPr>
        </p:nvSpPr>
        <p:spPr>
          <a:ln/>
        </p:spPr>
      </p:sp>
      <p:sp>
        <p:nvSpPr>
          <p:cNvPr id="573443" name="Rectangle 3"/>
          <p:cNvSpPr>
            <a:spLocks noGrp="1" noChangeArrowheads="1"/>
          </p:cNvSpPr>
          <p:nvPr>
            <p:ph type="body" idx="1"/>
          </p:nvPr>
        </p:nvSpPr>
        <p:spPr/>
        <p:txBody>
          <a:bodyPr/>
          <a:lstStyle/>
          <a:p>
            <a:endParaRPr lang="en-I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C1BC52F-EDA5-45FF-AF4F-4A6B9CBB3C48}" type="slidenum">
              <a:rPr lang="en-US"/>
              <a:pPr/>
              <a:t>8</a:t>
            </a:fld>
            <a:endParaRPr lang="en-US"/>
          </a:p>
        </p:txBody>
      </p:sp>
      <p:sp>
        <p:nvSpPr>
          <p:cNvPr id="667650" name="Rectangle 2"/>
          <p:cNvSpPr>
            <a:spLocks noGrp="1" noRot="1" noChangeAspect="1" noChangeArrowheads="1" noTextEdit="1"/>
          </p:cNvSpPr>
          <p:nvPr>
            <p:ph type="sldImg"/>
          </p:nvPr>
        </p:nvSpPr>
        <p:spPr>
          <a:ln/>
        </p:spPr>
      </p:sp>
      <p:sp>
        <p:nvSpPr>
          <p:cNvPr id="667651" name="Rectangle 3"/>
          <p:cNvSpPr>
            <a:spLocks noGrp="1" noChangeArrowheads="1"/>
          </p:cNvSpPr>
          <p:nvPr>
            <p:ph type="body" idx="1"/>
          </p:nvPr>
        </p:nvSpPr>
        <p:spPr>
          <a:xfrm>
            <a:off x="975803" y="4560899"/>
            <a:ext cx="5363595" cy="4319555"/>
          </a:xfrm>
        </p:spPr>
        <p:txBody>
          <a:bodyPr/>
          <a:lstStyle/>
          <a:p>
            <a:endParaRPr lang="en-IN"/>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989A796-E80F-404F-94E8-52BD1C78BE20}" type="slidenum">
              <a:rPr lang="en-US"/>
              <a:pPr/>
              <a:t>44</a:t>
            </a:fld>
            <a:endParaRPr lang="en-US"/>
          </a:p>
        </p:txBody>
      </p:sp>
      <p:sp>
        <p:nvSpPr>
          <p:cNvPr id="575490" name="Rectangle 2"/>
          <p:cNvSpPr>
            <a:spLocks noGrp="1" noRot="1" noChangeAspect="1" noChangeArrowheads="1" noTextEdit="1"/>
          </p:cNvSpPr>
          <p:nvPr>
            <p:ph type="sldImg"/>
          </p:nvPr>
        </p:nvSpPr>
        <p:spPr>
          <a:ln/>
        </p:spPr>
      </p:sp>
      <p:sp>
        <p:nvSpPr>
          <p:cNvPr id="575491" name="Rectangle 3"/>
          <p:cNvSpPr>
            <a:spLocks noGrp="1" noChangeArrowheads="1"/>
          </p:cNvSpPr>
          <p:nvPr>
            <p:ph type="body" idx="1"/>
          </p:nvPr>
        </p:nvSpPr>
        <p:spPr/>
        <p:txBody>
          <a:bodyPr/>
          <a:lstStyle/>
          <a:p>
            <a:endParaRPr lang="en-IN"/>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CE41666-0AF8-49A8-8515-6AE67C0D81C4}" type="slidenum">
              <a:rPr lang="en-US"/>
              <a:pPr/>
              <a:t>45</a:t>
            </a:fld>
            <a:endParaRPr lang="en-US"/>
          </a:p>
        </p:txBody>
      </p:sp>
      <p:sp>
        <p:nvSpPr>
          <p:cNvPr id="577538" name="Rectangle 2"/>
          <p:cNvSpPr>
            <a:spLocks noGrp="1" noRot="1" noChangeAspect="1" noChangeArrowheads="1" noTextEdit="1"/>
          </p:cNvSpPr>
          <p:nvPr>
            <p:ph type="sldImg"/>
          </p:nvPr>
        </p:nvSpPr>
        <p:spPr>
          <a:ln/>
        </p:spPr>
      </p:sp>
      <p:sp>
        <p:nvSpPr>
          <p:cNvPr id="577539" name="Rectangle 3"/>
          <p:cNvSpPr>
            <a:spLocks noGrp="1" noChangeArrowheads="1"/>
          </p:cNvSpPr>
          <p:nvPr>
            <p:ph type="body" idx="1"/>
          </p:nvPr>
        </p:nvSpPr>
        <p:spPr/>
        <p:txBody>
          <a:bodyPr/>
          <a:lstStyle/>
          <a:p>
            <a:endParaRPr lang="en-IN"/>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00669C2-8B9C-4CA4-9253-B939B5B4E660}" type="slidenum">
              <a:rPr lang="en-US"/>
              <a:pPr/>
              <a:t>46</a:t>
            </a:fld>
            <a:endParaRPr lang="en-US"/>
          </a:p>
        </p:txBody>
      </p:sp>
      <p:sp>
        <p:nvSpPr>
          <p:cNvPr id="579586" name="Rectangle 2"/>
          <p:cNvSpPr>
            <a:spLocks noGrp="1" noRot="1" noChangeAspect="1" noChangeArrowheads="1" noTextEdit="1"/>
          </p:cNvSpPr>
          <p:nvPr>
            <p:ph type="sldImg"/>
          </p:nvPr>
        </p:nvSpPr>
        <p:spPr>
          <a:ln/>
        </p:spPr>
      </p:sp>
      <p:sp>
        <p:nvSpPr>
          <p:cNvPr id="579587" name="Rectangle 3"/>
          <p:cNvSpPr>
            <a:spLocks noGrp="1" noChangeArrowheads="1"/>
          </p:cNvSpPr>
          <p:nvPr>
            <p:ph type="body" idx="1"/>
          </p:nvPr>
        </p:nvSpPr>
        <p:spPr/>
        <p:txBody>
          <a:bodyPr/>
          <a:lstStyle/>
          <a:p>
            <a:endParaRPr lang="en-IN"/>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FF8CC22-ABC6-477D-9893-BF1974386EFF}" type="slidenum">
              <a:rPr lang="en-US"/>
              <a:pPr/>
              <a:t>47</a:t>
            </a:fld>
            <a:endParaRPr lang="en-US"/>
          </a:p>
        </p:txBody>
      </p:sp>
      <p:sp>
        <p:nvSpPr>
          <p:cNvPr id="581634" name="Rectangle 2"/>
          <p:cNvSpPr>
            <a:spLocks noGrp="1" noRot="1" noChangeAspect="1" noChangeArrowheads="1" noTextEdit="1"/>
          </p:cNvSpPr>
          <p:nvPr>
            <p:ph type="sldImg"/>
          </p:nvPr>
        </p:nvSpPr>
        <p:spPr>
          <a:ln/>
        </p:spPr>
      </p:sp>
      <p:sp>
        <p:nvSpPr>
          <p:cNvPr id="581635" name="Rectangle 3"/>
          <p:cNvSpPr>
            <a:spLocks noGrp="1" noChangeArrowheads="1"/>
          </p:cNvSpPr>
          <p:nvPr>
            <p:ph type="body" idx="1"/>
          </p:nvPr>
        </p:nvSpPr>
        <p:spPr/>
        <p:txBody>
          <a:bodyPr/>
          <a:lstStyle/>
          <a:p>
            <a:endParaRPr lang="en-IN"/>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4D65208-0ACF-4AA9-A1AE-06216F95D174}" type="slidenum">
              <a:rPr lang="en-US"/>
              <a:pPr/>
              <a:t>48</a:t>
            </a:fld>
            <a:endParaRPr lang="en-US"/>
          </a:p>
        </p:txBody>
      </p:sp>
      <p:sp>
        <p:nvSpPr>
          <p:cNvPr id="583682" name="Rectangle 2"/>
          <p:cNvSpPr>
            <a:spLocks noGrp="1" noRot="1" noChangeAspect="1" noChangeArrowheads="1" noTextEdit="1"/>
          </p:cNvSpPr>
          <p:nvPr>
            <p:ph type="sldImg"/>
          </p:nvPr>
        </p:nvSpPr>
        <p:spPr>
          <a:ln/>
        </p:spPr>
      </p:sp>
      <p:sp>
        <p:nvSpPr>
          <p:cNvPr id="583683" name="Rectangle 3"/>
          <p:cNvSpPr>
            <a:spLocks noGrp="1" noChangeArrowheads="1"/>
          </p:cNvSpPr>
          <p:nvPr>
            <p:ph type="body" idx="1"/>
          </p:nvPr>
        </p:nvSpPr>
        <p:spPr/>
        <p:txBody>
          <a:bodyPr/>
          <a:lstStyle/>
          <a:p>
            <a:endParaRPr lang="en-IN"/>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7378F88-9C3C-4410-B8C0-7B5B7E5AD4AC}" type="slidenum">
              <a:rPr lang="en-US"/>
              <a:pPr/>
              <a:t>49</a:t>
            </a:fld>
            <a:endParaRPr lang="en-US"/>
          </a:p>
        </p:txBody>
      </p:sp>
      <p:sp>
        <p:nvSpPr>
          <p:cNvPr id="598018" name="Rectangle 2"/>
          <p:cNvSpPr>
            <a:spLocks noGrp="1" noRot="1" noChangeAspect="1" noChangeArrowheads="1" noTextEdit="1"/>
          </p:cNvSpPr>
          <p:nvPr>
            <p:ph type="sldImg"/>
          </p:nvPr>
        </p:nvSpPr>
        <p:spPr>
          <a:ln/>
        </p:spPr>
      </p:sp>
      <p:sp>
        <p:nvSpPr>
          <p:cNvPr id="598019" name="Rectangle 3"/>
          <p:cNvSpPr>
            <a:spLocks noGrp="1" noChangeArrowheads="1"/>
          </p:cNvSpPr>
          <p:nvPr>
            <p:ph type="body" idx="1"/>
          </p:nvPr>
        </p:nvSpPr>
        <p:spPr/>
        <p:txBody>
          <a:bodyPr/>
          <a:lstStyle/>
          <a:p>
            <a:endParaRPr lang="en-IN"/>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1BD9DDC-FAF9-41EE-A73E-7FE91D743536}" type="slidenum">
              <a:rPr lang="en-US"/>
              <a:pPr/>
              <a:t>50</a:t>
            </a:fld>
            <a:endParaRPr lang="en-US"/>
          </a:p>
        </p:txBody>
      </p:sp>
      <p:sp>
        <p:nvSpPr>
          <p:cNvPr id="717826" name="Rectangle 2"/>
          <p:cNvSpPr>
            <a:spLocks noGrp="1" noRot="1" noChangeAspect="1" noChangeArrowheads="1" noTextEdit="1"/>
          </p:cNvSpPr>
          <p:nvPr>
            <p:ph type="sldImg"/>
          </p:nvPr>
        </p:nvSpPr>
        <p:spPr>
          <a:ln/>
        </p:spPr>
      </p:sp>
      <p:sp>
        <p:nvSpPr>
          <p:cNvPr id="717827" name="Rectangle 3"/>
          <p:cNvSpPr>
            <a:spLocks noGrp="1" noChangeArrowheads="1"/>
          </p:cNvSpPr>
          <p:nvPr>
            <p:ph type="body" idx="1"/>
          </p:nvPr>
        </p:nvSpPr>
        <p:spPr/>
        <p:txBody>
          <a:bodyPr/>
          <a:lstStyle/>
          <a:p>
            <a:endParaRPr lang="en-IN"/>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C756D6D-E7E2-429A-9352-4FC954E8F0D7}" type="slidenum">
              <a:rPr lang="en-US"/>
              <a:pPr/>
              <a:t>51</a:t>
            </a:fld>
            <a:endParaRPr lang="en-US"/>
          </a:p>
        </p:txBody>
      </p:sp>
      <p:sp>
        <p:nvSpPr>
          <p:cNvPr id="719874" name="Rectangle 2"/>
          <p:cNvSpPr>
            <a:spLocks noGrp="1" noRot="1" noChangeAspect="1" noChangeArrowheads="1" noTextEdit="1"/>
          </p:cNvSpPr>
          <p:nvPr>
            <p:ph type="sldImg"/>
          </p:nvPr>
        </p:nvSpPr>
        <p:spPr>
          <a:ln/>
        </p:spPr>
      </p:sp>
      <p:sp>
        <p:nvSpPr>
          <p:cNvPr id="719875" name="Rectangle 3"/>
          <p:cNvSpPr>
            <a:spLocks noGrp="1" noChangeArrowheads="1"/>
          </p:cNvSpPr>
          <p:nvPr>
            <p:ph type="body" idx="1"/>
          </p:nvPr>
        </p:nvSpPr>
        <p:spPr/>
        <p:txBody>
          <a:bodyPr/>
          <a:lstStyle/>
          <a:p>
            <a:endParaRPr lang="en-IN"/>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373F4B4-1F06-4E2E-83FD-6D222642D1B2}" type="slidenum">
              <a:rPr lang="en-US"/>
              <a:pPr/>
              <a:t>52</a:t>
            </a:fld>
            <a:endParaRPr lang="en-US"/>
          </a:p>
        </p:txBody>
      </p:sp>
      <p:sp>
        <p:nvSpPr>
          <p:cNvPr id="721922" name="Rectangle 2"/>
          <p:cNvSpPr>
            <a:spLocks noGrp="1" noRot="1" noChangeAspect="1" noChangeArrowheads="1" noTextEdit="1"/>
          </p:cNvSpPr>
          <p:nvPr>
            <p:ph type="sldImg"/>
          </p:nvPr>
        </p:nvSpPr>
        <p:spPr>
          <a:ln/>
        </p:spPr>
      </p:sp>
      <p:sp>
        <p:nvSpPr>
          <p:cNvPr id="721923" name="Rectangle 3"/>
          <p:cNvSpPr>
            <a:spLocks noGrp="1" noChangeArrowheads="1"/>
          </p:cNvSpPr>
          <p:nvPr>
            <p:ph type="body" idx="1"/>
          </p:nvPr>
        </p:nvSpPr>
        <p:spPr/>
        <p:txBody>
          <a:bodyPr/>
          <a:lstStyle/>
          <a:p>
            <a:endParaRPr lang="en-IN"/>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1B48FB6-78E3-471C-8473-2232CFA1D27F}" type="slidenum">
              <a:rPr lang="en-US"/>
              <a:pPr/>
              <a:t>53</a:t>
            </a:fld>
            <a:endParaRPr lang="en-US"/>
          </a:p>
        </p:txBody>
      </p:sp>
      <p:sp>
        <p:nvSpPr>
          <p:cNvPr id="723970" name="Rectangle 2"/>
          <p:cNvSpPr>
            <a:spLocks noGrp="1" noRot="1" noChangeAspect="1" noChangeArrowheads="1" noTextEdit="1"/>
          </p:cNvSpPr>
          <p:nvPr>
            <p:ph type="sldImg"/>
          </p:nvPr>
        </p:nvSpPr>
        <p:spPr>
          <a:ln/>
        </p:spPr>
      </p:sp>
      <p:sp>
        <p:nvSpPr>
          <p:cNvPr id="723971" name="Rectangle 3"/>
          <p:cNvSpPr>
            <a:spLocks noGrp="1" noChangeArrowheads="1"/>
          </p:cNvSpPr>
          <p:nvPr>
            <p:ph type="body" idx="1"/>
          </p:nvPr>
        </p:nvSpPr>
        <p:spPr/>
        <p:txBody>
          <a:bodyPr/>
          <a:lstStyle/>
          <a:p>
            <a:endParaRPr lang="en-I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D865326-7588-4434-8C62-E6082E3FCF47}" type="slidenum">
              <a:rPr lang="en-US"/>
              <a:pPr/>
              <a:t>9</a:t>
            </a:fld>
            <a:endParaRPr lang="en-US"/>
          </a:p>
        </p:txBody>
      </p:sp>
      <p:sp>
        <p:nvSpPr>
          <p:cNvPr id="688130" name="Rectangle 2"/>
          <p:cNvSpPr>
            <a:spLocks noGrp="1" noRot="1" noChangeAspect="1" noChangeArrowheads="1" noTextEdit="1"/>
          </p:cNvSpPr>
          <p:nvPr>
            <p:ph type="sldImg"/>
          </p:nvPr>
        </p:nvSpPr>
        <p:spPr>
          <a:ln/>
        </p:spPr>
      </p:sp>
      <p:sp>
        <p:nvSpPr>
          <p:cNvPr id="688131" name="Rectangle 3"/>
          <p:cNvSpPr>
            <a:spLocks noGrp="1" noChangeArrowheads="1"/>
          </p:cNvSpPr>
          <p:nvPr>
            <p:ph type="body" idx="1"/>
          </p:nvPr>
        </p:nvSpPr>
        <p:spPr/>
        <p:txBody>
          <a:bodyPr/>
          <a:lstStyle/>
          <a:p>
            <a:endParaRPr lang="en-IN"/>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75AFEE0-2641-4D24-8D08-3B46BD66758D}" type="slidenum">
              <a:rPr lang="en-US"/>
              <a:pPr/>
              <a:t>54</a:t>
            </a:fld>
            <a:endParaRPr lang="en-US"/>
          </a:p>
        </p:txBody>
      </p:sp>
      <p:sp>
        <p:nvSpPr>
          <p:cNvPr id="726018" name="Rectangle 2"/>
          <p:cNvSpPr>
            <a:spLocks noGrp="1" noRot="1" noChangeAspect="1" noChangeArrowheads="1" noTextEdit="1"/>
          </p:cNvSpPr>
          <p:nvPr>
            <p:ph type="sldImg"/>
          </p:nvPr>
        </p:nvSpPr>
        <p:spPr>
          <a:ln/>
        </p:spPr>
      </p:sp>
      <p:sp>
        <p:nvSpPr>
          <p:cNvPr id="726019" name="Rectangle 3"/>
          <p:cNvSpPr>
            <a:spLocks noGrp="1" noChangeArrowheads="1"/>
          </p:cNvSpPr>
          <p:nvPr>
            <p:ph type="body" idx="1"/>
          </p:nvPr>
        </p:nvSpPr>
        <p:spPr/>
        <p:txBody>
          <a:bodyPr/>
          <a:lstStyle/>
          <a:p>
            <a:endParaRPr lang="en-IN"/>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38DEA64-E789-4F78-B059-7DFD61512BCB}" type="slidenum">
              <a:rPr lang="en-US"/>
              <a:pPr/>
              <a:t>55</a:t>
            </a:fld>
            <a:endParaRPr lang="en-US"/>
          </a:p>
        </p:txBody>
      </p:sp>
      <p:sp>
        <p:nvSpPr>
          <p:cNvPr id="728066" name="Rectangle 2"/>
          <p:cNvSpPr>
            <a:spLocks noGrp="1" noRot="1" noChangeAspect="1" noChangeArrowheads="1" noTextEdit="1"/>
          </p:cNvSpPr>
          <p:nvPr>
            <p:ph type="sldImg"/>
          </p:nvPr>
        </p:nvSpPr>
        <p:spPr>
          <a:ln/>
        </p:spPr>
      </p:sp>
      <p:sp>
        <p:nvSpPr>
          <p:cNvPr id="728067" name="Rectangle 3"/>
          <p:cNvSpPr>
            <a:spLocks noGrp="1" noChangeArrowheads="1"/>
          </p:cNvSpPr>
          <p:nvPr>
            <p:ph type="body" idx="1"/>
          </p:nvPr>
        </p:nvSpPr>
        <p:spPr/>
        <p:txBody>
          <a:bodyPr/>
          <a:lstStyle/>
          <a:p>
            <a:endParaRPr lang="en-IN"/>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325A12E-D035-4BEF-8F64-83DE2C3B22F9}" type="slidenum">
              <a:rPr lang="en-US"/>
              <a:pPr/>
              <a:t>57</a:t>
            </a:fld>
            <a:endParaRPr lang="en-US"/>
          </a:p>
        </p:txBody>
      </p:sp>
      <p:sp>
        <p:nvSpPr>
          <p:cNvPr id="616450" name="Rectangle 2"/>
          <p:cNvSpPr>
            <a:spLocks noGrp="1" noRot="1" noChangeAspect="1" noChangeArrowheads="1" noTextEdit="1"/>
          </p:cNvSpPr>
          <p:nvPr>
            <p:ph type="sldImg"/>
          </p:nvPr>
        </p:nvSpPr>
        <p:spPr>
          <a:ln/>
        </p:spPr>
      </p:sp>
      <p:sp>
        <p:nvSpPr>
          <p:cNvPr id="616451" name="Rectangle 3"/>
          <p:cNvSpPr>
            <a:spLocks noGrp="1" noChangeArrowheads="1"/>
          </p:cNvSpPr>
          <p:nvPr>
            <p:ph type="body" idx="1"/>
          </p:nvPr>
        </p:nvSpPr>
        <p:spPr/>
        <p:txBody>
          <a:bodyPr/>
          <a:lstStyle/>
          <a:p>
            <a:endParaRPr lang="en-IN"/>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C94BA9A-CED4-441E-9830-0A74EF756B40}" type="slidenum">
              <a:rPr lang="en-US"/>
              <a:pPr/>
              <a:t>58</a:t>
            </a:fld>
            <a:endParaRPr lang="en-US"/>
          </a:p>
        </p:txBody>
      </p:sp>
      <p:sp>
        <p:nvSpPr>
          <p:cNvPr id="497666" name="Rectangle 2"/>
          <p:cNvSpPr>
            <a:spLocks noGrp="1" noRot="1" noChangeAspect="1" noChangeArrowheads="1" noTextEdit="1"/>
          </p:cNvSpPr>
          <p:nvPr>
            <p:ph type="sldImg"/>
          </p:nvPr>
        </p:nvSpPr>
        <p:spPr>
          <a:ln/>
        </p:spPr>
      </p:sp>
      <p:sp>
        <p:nvSpPr>
          <p:cNvPr id="497667" name="Rectangle 3"/>
          <p:cNvSpPr>
            <a:spLocks noGrp="1" noChangeArrowheads="1"/>
          </p:cNvSpPr>
          <p:nvPr>
            <p:ph type="body" idx="1"/>
          </p:nvPr>
        </p:nvSpPr>
        <p:spPr/>
        <p:txBody>
          <a:bodyPr/>
          <a:lstStyle/>
          <a:p>
            <a:pPr marL="171450" indent="-171450">
              <a:buFontTx/>
              <a:buChar char="-"/>
            </a:pPr>
            <a:r>
              <a:rPr lang="id-ID" dirty="0"/>
              <a:t>Tuple relational calculus mendeskripsikan informasi (menginginkan informasi) tanpa perlu tahu bagaimana proses nya.</a:t>
            </a:r>
          </a:p>
          <a:p>
            <a:pPr marL="171450" indent="-171450">
              <a:buFontTx/>
              <a:buChar char="-"/>
            </a:pPr>
            <a:r>
              <a:rPr lang="id-ID" dirty="0"/>
              <a:t>{t | P(t)} &gt;&gt; cara bacanya: himpunan t dimana Predikat dari t (P(t)) bernilai benar</a:t>
            </a:r>
          </a:p>
          <a:p>
            <a:pPr marL="171450" indent="-171450">
              <a:buFontTx/>
              <a:buChar char="-"/>
            </a:pPr>
            <a:r>
              <a:rPr lang="id-ID" dirty="0"/>
              <a:t>P(t) merupakan predikat atau klausa, atau kondisi yg mensyaratkan bernilai benar &gt;&gt; dijelaskan pada slide selanjutnya</a:t>
            </a: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6F54DD1-1895-4A28-AB78-94943C0BE19E}" type="slidenum">
              <a:rPr lang="en-US"/>
              <a:pPr/>
              <a:t>59</a:t>
            </a:fld>
            <a:endParaRPr lang="en-US"/>
          </a:p>
        </p:txBody>
      </p:sp>
      <p:sp>
        <p:nvSpPr>
          <p:cNvPr id="217090" name="Rectangle 2"/>
          <p:cNvSpPr>
            <a:spLocks noGrp="1" noRot="1" noChangeAspect="1" noChangeArrowheads="1" noTextEdit="1"/>
          </p:cNvSpPr>
          <p:nvPr>
            <p:ph type="sldImg"/>
          </p:nvPr>
        </p:nvSpPr>
        <p:spPr>
          <a:ln/>
        </p:spPr>
      </p:sp>
      <p:sp>
        <p:nvSpPr>
          <p:cNvPr id="217091" name="Rectangle 3"/>
          <p:cNvSpPr>
            <a:spLocks noGrp="1" noChangeArrowheads="1"/>
          </p:cNvSpPr>
          <p:nvPr>
            <p:ph type="body" idx="1"/>
          </p:nvPr>
        </p:nvSpPr>
        <p:spPr/>
        <p:txBody>
          <a:bodyPr/>
          <a:lstStyle/>
          <a:p>
            <a:endParaRPr lang="en-IN"/>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CF350EC-5B3B-4D78-B265-3269C4AAF735}" type="slidenum">
              <a:rPr lang="en-US"/>
              <a:pPr/>
              <a:t>60</a:t>
            </a:fld>
            <a:endParaRPr lang="en-US"/>
          </a:p>
        </p:txBody>
      </p:sp>
      <p:sp>
        <p:nvSpPr>
          <p:cNvPr id="219138" name="Rectangle 2"/>
          <p:cNvSpPr>
            <a:spLocks noGrp="1" noRot="1" noChangeAspect="1" noChangeArrowheads="1" noTextEdit="1"/>
          </p:cNvSpPr>
          <p:nvPr>
            <p:ph type="sldImg"/>
          </p:nvPr>
        </p:nvSpPr>
        <p:spPr>
          <a:ln/>
        </p:spPr>
      </p:sp>
      <p:sp>
        <p:nvSpPr>
          <p:cNvPr id="219139" name="Rectangle 3"/>
          <p:cNvSpPr>
            <a:spLocks noGrp="1" noChangeArrowheads="1"/>
          </p:cNvSpPr>
          <p:nvPr>
            <p:ph type="body" idx="1"/>
          </p:nvPr>
        </p:nvSpPr>
        <p:spPr/>
        <p:txBody>
          <a:bodyPr/>
          <a:lstStyle/>
          <a:p>
            <a:endParaRPr lang="en-IN" dirty="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0BE7A22-6749-4F7E-8354-A8848235C537}" type="slidenum">
              <a:rPr lang="en-US"/>
              <a:pPr/>
              <a:t>61</a:t>
            </a:fld>
            <a:endParaRPr lang="en-US"/>
          </a:p>
        </p:txBody>
      </p:sp>
      <p:sp>
        <p:nvSpPr>
          <p:cNvPr id="221186" name="Rectangle 2"/>
          <p:cNvSpPr>
            <a:spLocks noGrp="1" noRot="1" noChangeAspect="1" noChangeArrowheads="1" noTextEdit="1"/>
          </p:cNvSpPr>
          <p:nvPr>
            <p:ph type="sldImg"/>
          </p:nvPr>
        </p:nvSpPr>
        <p:spPr>
          <a:ln/>
        </p:spPr>
      </p:sp>
      <p:sp>
        <p:nvSpPr>
          <p:cNvPr id="221187" name="Rectangle 3"/>
          <p:cNvSpPr>
            <a:spLocks noGrp="1" noChangeArrowheads="1"/>
          </p:cNvSpPr>
          <p:nvPr>
            <p:ph type="body" idx="1"/>
          </p:nvPr>
        </p:nvSpPr>
        <p:spPr/>
        <p:txBody>
          <a:bodyPr/>
          <a:lstStyle/>
          <a:p>
            <a:endParaRPr lang="en-IN"/>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26FB59F-2209-4CB9-9503-228D8BC2FBFF}" type="slidenum">
              <a:rPr lang="en-US"/>
              <a:pPr/>
              <a:t>62</a:t>
            </a:fld>
            <a:endParaRPr lang="en-US"/>
          </a:p>
        </p:txBody>
      </p:sp>
      <p:sp>
        <p:nvSpPr>
          <p:cNvPr id="220162" name="Rectangle 2"/>
          <p:cNvSpPr>
            <a:spLocks noGrp="1" noRot="1" noChangeAspect="1" noChangeArrowheads="1" noTextEdit="1"/>
          </p:cNvSpPr>
          <p:nvPr>
            <p:ph type="sldImg"/>
          </p:nvPr>
        </p:nvSpPr>
        <p:spPr>
          <a:ln/>
        </p:spPr>
      </p:sp>
      <p:sp>
        <p:nvSpPr>
          <p:cNvPr id="220163" name="Rectangle 3"/>
          <p:cNvSpPr>
            <a:spLocks noGrp="1" noChangeArrowheads="1"/>
          </p:cNvSpPr>
          <p:nvPr>
            <p:ph type="body" idx="1"/>
          </p:nvPr>
        </p:nvSpPr>
        <p:spPr/>
        <p:txBody>
          <a:bodyPr/>
          <a:lstStyle/>
          <a:p>
            <a:endParaRPr lang="en-IN"/>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0DE6EE5-D9B7-4FCE-A353-E4893BA3D6D2}" type="slidenum">
              <a:rPr lang="en-US"/>
              <a:pPr/>
              <a:t>63</a:t>
            </a:fld>
            <a:endParaRPr lang="en-US"/>
          </a:p>
        </p:txBody>
      </p:sp>
      <p:sp>
        <p:nvSpPr>
          <p:cNvPr id="224258" name="Rectangle 2"/>
          <p:cNvSpPr>
            <a:spLocks noGrp="1" noRot="1" noChangeAspect="1" noChangeArrowheads="1" noTextEdit="1"/>
          </p:cNvSpPr>
          <p:nvPr>
            <p:ph type="sldImg"/>
          </p:nvPr>
        </p:nvSpPr>
        <p:spPr>
          <a:ln/>
        </p:spPr>
      </p:sp>
      <p:sp>
        <p:nvSpPr>
          <p:cNvPr id="224259" name="Rectangle 3"/>
          <p:cNvSpPr>
            <a:spLocks noGrp="1" noChangeArrowheads="1"/>
          </p:cNvSpPr>
          <p:nvPr>
            <p:ph type="body" idx="1"/>
          </p:nvPr>
        </p:nvSpPr>
        <p:spPr/>
        <p:txBody>
          <a:bodyPr/>
          <a:lstStyle/>
          <a:p>
            <a:endParaRPr lang="en-IN"/>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2CCCE23-5716-4DF3-920B-BB10CAFC0701}" type="slidenum">
              <a:rPr lang="en-US"/>
              <a:pPr/>
              <a:t>65</a:t>
            </a:fld>
            <a:endParaRPr lang="en-US"/>
          </a:p>
        </p:txBody>
      </p:sp>
      <p:sp>
        <p:nvSpPr>
          <p:cNvPr id="618498" name="Rectangle 2"/>
          <p:cNvSpPr>
            <a:spLocks noGrp="1" noRot="1" noChangeAspect="1" noChangeArrowheads="1" noTextEdit="1"/>
          </p:cNvSpPr>
          <p:nvPr>
            <p:ph type="sldImg"/>
          </p:nvPr>
        </p:nvSpPr>
        <p:spPr>
          <a:ln/>
        </p:spPr>
      </p:sp>
      <p:sp>
        <p:nvSpPr>
          <p:cNvPr id="618499" name="Rectangle 3"/>
          <p:cNvSpPr>
            <a:spLocks noGrp="1" noChangeArrowheads="1"/>
          </p:cNvSpPr>
          <p:nvPr>
            <p:ph type="body" idx="1"/>
          </p:nvPr>
        </p:nvSpPr>
        <p:spPr/>
        <p:txBody>
          <a:bodyPr/>
          <a:lstStyle/>
          <a:p>
            <a:endParaRPr lang="en-I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7DB1711-4388-4041-80AD-20CE0DD1CDB5}" type="slidenum">
              <a:rPr lang="en-US"/>
              <a:pPr/>
              <a:t>10</a:t>
            </a:fld>
            <a:endParaRPr lang="en-US"/>
          </a:p>
        </p:txBody>
      </p:sp>
      <p:sp>
        <p:nvSpPr>
          <p:cNvPr id="669698" name="Rectangle 2"/>
          <p:cNvSpPr>
            <a:spLocks noGrp="1" noRot="1" noChangeAspect="1" noChangeArrowheads="1" noTextEdit="1"/>
          </p:cNvSpPr>
          <p:nvPr>
            <p:ph type="sldImg"/>
          </p:nvPr>
        </p:nvSpPr>
        <p:spPr>
          <a:ln/>
        </p:spPr>
      </p:sp>
      <p:sp>
        <p:nvSpPr>
          <p:cNvPr id="669699" name="Rectangle 3"/>
          <p:cNvSpPr>
            <a:spLocks noGrp="1" noChangeArrowheads="1"/>
          </p:cNvSpPr>
          <p:nvPr>
            <p:ph type="body" idx="1"/>
          </p:nvPr>
        </p:nvSpPr>
        <p:spPr>
          <a:xfrm>
            <a:off x="975803" y="4560899"/>
            <a:ext cx="5363595" cy="4319555"/>
          </a:xfrm>
        </p:spPr>
        <p:txBody>
          <a:bodyPr/>
          <a:lstStyle/>
          <a:p>
            <a:endParaRPr lang="en-IN"/>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0E20CD0-8C53-44C1-959F-4E752014D97E}" type="slidenum">
              <a:rPr lang="en-US"/>
              <a:pPr/>
              <a:t>66</a:t>
            </a:fld>
            <a:endParaRPr lang="en-US"/>
          </a:p>
        </p:txBody>
      </p:sp>
      <p:sp>
        <p:nvSpPr>
          <p:cNvPr id="225282" name="Rectangle 2"/>
          <p:cNvSpPr>
            <a:spLocks noGrp="1" noRot="1" noChangeAspect="1" noChangeArrowheads="1" noTextEdit="1"/>
          </p:cNvSpPr>
          <p:nvPr>
            <p:ph type="sldImg"/>
          </p:nvPr>
        </p:nvSpPr>
        <p:spPr>
          <a:ln/>
        </p:spPr>
      </p:sp>
      <p:sp>
        <p:nvSpPr>
          <p:cNvPr id="225283" name="Rectangle 3"/>
          <p:cNvSpPr>
            <a:spLocks noGrp="1" noChangeArrowheads="1"/>
          </p:cNvSpPr>
          <p:nvPr>
            <p:ph type="body" idx="1"/>
          </p:nvPr>
        </p:nvSpPr>
        <p:spPr/>
        <p:txBody>
          <a:bodyPr/>
          <a:lstStyle/>
          <a:p>
            <a:endParaRPr lang="en-IN"/>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8869194-49E8-4AEE-BF57-6755ECC3FBC3}" type="slidenum">
              <a:rPr lang="en-US"/>
              <a:pPr/>
              <a:t>67</a:t>
            </a:fld>
            <a:endParaRPr lang="en-US"/>
          </a:p>
        </p:txBody>
      </p:sp>
      <p:sp>
        <p:nvSpPr>
          <p:cNvPr id="760834" name="Rectangle 2"/>
          <p:cNvSpPr>
            <a:spLocks noGrp="1" noRot="1" noChangeAspect="1" noChangeArrowheads="1" noTextEdit="1"/>
          </p:cNvSpPr>
          <p:nvPr>
            <p:ph type="sldImg"/>
          </p:nvPr>
        </p:nvSpPr>
        <p:spPr>
          <a:ln/>
        </p:spPr>
      </p:sp>
      <p:sp>
        <p:nvSpPr>
          <p:cNvPr id="760835" name="Rectangle 3"/>
          <p:cNvSpPr>
            <a:spLocks noGrp="1" noChangeArrowheads="1"/>
          </p:cNvSpPr>
          <p:nvPr>
            <p:ph type="body" idx="1"/>
          </p:nvPr>
        </p:nvSpPr>
        <p:spPr/>
        <p:txBody>
          <a:bodyPr/>
          <a:lstStyle/>
          <a:p>
            <a:endParaRPr lang="en-IN"/>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D5C2131-5255-461B-B0BA-258FBFBF6F4E}" type="slidenum">
              <a:rPr lang="en-US"/>
              <a:pPr/>
              <a:t>68</a:t>
            </a:fld>
            <a:endParaRPr lang="en-US"/>
          </a:p>
        </p:txBody>
      </p:sp>
      <p:sp>
        <p:nvSpPr>
          <p:cNvPr id="762882" name="Rectangle 2"/>
          <p:cNvSpPr>
            <a:spLocks noGrp="1" noRot="1" noChangeAspect="1" noChangeArrowheads="1" noTextEdit="1"/>
          </p:cNvSpPr>
          <p:nvPr>
            <p:ph type="sldImg"/>
          </p:nvPr>
        </p:nvSpPr>
        <p:spPr>
          <a:ln/>
        </p:spPr>
      </p:sp>
      <p:sp>
        <p:nvSpPr>
          <p:cNvPr id="762883" name="Rectangle 3"/>
          <p:cNvSpPr>
            <a:spLocks noGrp="1" noChangeArrowheads="1"/>
          </p:cNvSpPr>
          <p:nvPr>
            <p:ph type="body" idx="1"/>
          </p:nvPr>
        </p:nvSpPr>
        <p:spPr/>
        <p:txBody>
          <a:bodyPr/>
          <a:lstStyle/>
          <a:p>
            <a:pPr marL="171450" indent="-171450">
              <a:buFontTx/>
              <a:buChar char="-"/>
            </a:pPr>
            <a:r>
              <a:rPr lang="id-ID" dirty="0"/>
              <a:t>Expresi pertama itu karena ambil dari dua tabel. Itu kenapa atributnya beda &lt;</a:t>
            </a:r>
            <a:r>
              <a:rPr kumimoji="1" lang="en-US" i="1" dirty="0">
                <a:sym typeface="Symbol" pitchFamily="18" charset="2"/>
              </a:rPr>
              <a:t>a, s, y, b, r, t </a:t>
            </a:r>
            <a:r>
              <a:rPr lang="id-ID" dirty="0"/>
              <a:t>&gt; dan </a:t>
            </a:r>
            <a:r>
              <a:rPr kumimoji="1" lang="en-US" dirty="0">
                <a:sym typeface="Symbol" pitchFamily="18" charset="2"/>
              </a:rPr>
              <a:t>&lt;</a:t>
            </a:r>
            <a:r>
              <a:rPr kumimoji="1" lang="en-US" i="1" dirty="0">
                <a:sym typeface="Symbol" pitchFamily="18" charset="2"/>
              </a:rPr>
              <a:t>c, a, s, y, b, t</a:t>
            </a:r>
            <a:r>
              <a:rPr kumimoji="1" lang="en-US" dirty="0">
                <a:sym typeface="Symbol" pitchFamily="18" charset="2"/>
              </a:rPr>
              <a:t> &gt;</a:t>
            </a:r>
            <a:endParaRPr kumimoji="1" lang="id-ID">
              <a:sym typeface="Symbol" pitchFamily="18" charset="2"/>
            </a:endParaRPr>
          </a:p>
          <a:p>
            <a:pPr marL="171450" indent="-171450">
              <a:buFontTx/>
              <a:buChar char="-"/>
            </a:pPr>
            <a:endParaRPr lang="en-IN" dirty="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BF39EAB-E5C9-4932-B1D4-FEC40E394774}" type="slidenum">
              <a:rPr lang="en-US"/>
              <a:pPr/>
              <a:t>69</a:t>
            </a:fld>
            <a:endParaRPr lang="en-US"/>
          </a:p>
        </p:txBody>
      </p:sp>
      <p:sp>
        <p:nvSpPr>
          <p:cNvPr id="228354" name="Rectangle 2"/>
          <p:cNvSpPr>
            <a:spLocks noGrp="1" noRot="1" noChangeAspect="1" noChangeArrowheads="1" noTextEdit="1"/>
          </p:cNvSpPr>
          <p:nvPr>
            <p:ph type="sldImg"/>
          </p:nvPr>
        </p:nvSpPr>
        <p:spPr>
          <a:ln/>
        </p:spPr>
      </p:sp>
      <p:sp>
        <p:nvSpPr>
          <p:cNvPr id="228355" name="Rectangle 3"/>
          <p:cNvSpPr>
            <a:spLocks noGrp="1" noChangeArrowheads="1"/>
          </p:cNvSpPr>
          <p:nvPr>
            <p:ph type="body" idx="1"/>
          </p:nvPr>
        </p:nvSpPr>
        <p:spPr/>
        <p:txBody>
          <a:bodyPr/>
          <a:lstStyle/>
          <a:p>
            <a:endParaRPr lang="en-I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B33711A-AB23-4635-822D-5FC5AC1DD550}" type="slidenum">
              <a:rPr lang="en-US"/>
              <a:pPr/>
              <a:t>11</a:t>
            </a:fld>
            <a:endParaRPr lang="en-US"/>
          </a:p>
        </p:txBody>
      </p:sp>
      <p:sp>
        <p:nvSpPr>
          <p:cNvPr id="692226" name="Rectangle 2"/>
          <p:cNvSpPr>
            <a:spLocks noGrp="1" noRot="1" noChangeAspect="1" noChangeArrowheads="1" noTextEdit="1"/>
          </p:cNvSpPr>
          <p:nvPr>
            <p:ph type="sldImg"/>
          </p:nvPr>
        </p:nvSpPr>
        <p:spPr>
          <a:ln/>
        </p:spPr>
      </p:sp>
      <p:sp>
        <p:nvSpPr>
          <p:cNvPr id="692227" name="Rectangle 3"/>
          <p:cNvSpPr>
            <a:spLocks noGrp="1" noChangeArrowheads="1"/>
          </p:cNvSpPr>
          <p:nvPr>
            <p:ph type="body" idx="1"/>
          </p:nvPr>
        </p:nvSpPr>
        <p:spPr/>
        <p:txBody>
          <a:bodyPr/>
          <a:lstStyle/>
          <a:p>
            <a:endParaRPr lang="en-I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24DA0EE-DCD4-4308-8B27-D818B210F05B}" type="slidenum">
              <a:rPr lang="en-US"/>
              <a:pPr/>
              <a:t>12</a:t>
            </a:fld>
            <a:endParaRPr lang="en-US"/>
          </a:p>
        </p:txBody>
      </p:sp>
      <p:sp>
        <p:nvSpPr>
          <p:cNvPr id="673794" name="Rectangle 2"/>
          <p:cNvSpPr>
            <a:spLocks noGrp="1" noRot="1" noChangeAspect="1" noChangeArrowheads="1" noTextEdit="1"/>
          </p:cNvSpPr>
          <p:nvPr>
            <p:ph type="sldImg"/>
          </p:nvPr>
        </p:nvSpPr>
        <p:spPr>
          <a:ln/>
        </p:spPr>
      </p:sp>
      <p:sp>
        <p:nvSpPr>
          <p:cNvPr id="673795" name="Rectangle 3"/>
          <p:cNvSpPr>
            <a:spLocks noGrp="1" noChangeArrowheads="1"/>
          </p:cNvSpPr>
          <p:nvPr>
            <p:ph type="body" idx="1"/>
          </p:nvPr>
        </p:nvSpPr>
        <p:spPr>
          <a:xfrm>
            <a:off x="975803" y="4560899"/>
            <a:ext cx="5363595" cy="4319555"/>
          </a:xfrm>
        </p:spPr>
        <p:txBody>
          <a:bodyPr/>
          <a:lstStyle/>
          <a:p>
            <a:endParaRPr lang="en-I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48F4CE3-576D-4777-AA26-5BC528492BD4}" type="slidenum">
              <a:rPr lang="en-US"/>
              <a:pPr/>
              <a:t>13</a:t>
            </a:fld>
            <a:endParaRPr lang="en-US"/>
          </a:p>
        </p:txBody>
      </p:sp>
      <p:sp>
        <p:nvSpPr>
          <p:cNvPr id="694274" name="Rectangle 2"/>
          <p:cNvSpPr>
            <a:spLocks noGrp="1" noRot="1" noChangeAspect="1" noChangeArrowheads="1" noTextEdit="1"/>
          </p:cNvSpPr>
          <p:nvPr>
            <p:ph type="sldImg"/>
          </p:nvPr>
        </p:nvSpPr>
        <p:spPr>
          <a:ln/>
        </p:spPr>
      </p:sp>
      <p:sp>
        <p:nvSpPr>
          <p:cNvPr id="694275" name="Rectangle 3"/>
          <p:cNvSpPr>
            <a:spLocks noGrp="1" noChangeArrowheads="1"/>
          </p:cNvSpPr>
          <p:nvPr>
            <p:ph type="body" idx="1"/>
          </p:nvPr>
        </p:nvSpPr>
        <p:spPr/>
        <p:txBody>
          <a:bodyPr/>
          <a:lstStyle/>
          <a:p>
            <a:endParaRPr lang="en-I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906735F-6C20-4E4F-94CB-8F1BD5E244B6}" type="slidenum">
              <a:rPr lang="en-US"/>
              <a:pPr/>
              <a:t>14</a:t>
            </a:fld>
            <a:endParaRPr lang="en-US"/>
          </a:p>
        </p:txBody>
      </p:sp>
      <p:sp>
        <p:nvSpPr>
          <p:cNvPr id="675842" name="Rectangle 2"/>
          <p:cNvSpPr>
            <a:spLocks noGrp="1" noRot="1" noChangeAspect="1" noChangeArrowheads="1" noTextEdit="1"/>
          </p:cNvSpPr>
          <p:nvPr>
            <p:ph type="sldImg"/>
          </p:nvPr>
        </p:nvSpPr>
        <p:spPr>
          <a:ln/>
        </p:spPr>
      </p:sp>
      <p:sp>
        <p:nvSpPr>
          <p:cNvPr id="675843" name="Rectangle 3"/>
          <p:cNvSpPr>
            <a:spLocks noGrp="1" noChangeArrowheads="1"/>
          </p:cNvSpPr>
          <p:nvPr>
            <p:ph type="body" idx="1"/>
          </p:nvPr>
        </p:nvSpPr>
        <p:spPr>
          <a:xfrm>
            <a:off x="975803" y="4560899"/>
            <a:ext cx="5363595" cy="4319555"/>
          </a:xfrm>
        </p:spPr>
        <p:txBody>
          <a:bodyPr/>
          <a:lstStyle/>
          <a:p>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357158" y="6429396"/>
            <a:ext cx="1000132" cy="428604"/>
          </a:xfrm>
        </p:spPr>
        <p:txBody>
          <a:bodyPr/>
          <a:lstStyle>
            <a:lvl1pPr algn="r">
              <a:defRPr/>
            </a:lvl1pPr>
          </a:lstStyle>
          <a:p>
            <a:fld id="{ADBE0A17-8896-4257-8AA3-FE273A456512}" type="datetime1">
              <a:rPr lang="en-US" smtClean="0"/>
              <a:pPr/>
              <a:t>4/8/20</a:t>
            </a:fld>
            <a:endParaRPr lang="en-US" dirty="0"/>
          </a:p>
        </p:txBody>
      </p:sp>
      <p:sp>
        <p:nvSpPr>
          <p:cNvPr id="5" name="Footer Placeholder 4"/>
          <p:cNvSpPr>
            <a:spLocks noGrp="1"/>
          </p:cNvSpPr>
          <p:nvPr>
            <p:ph type="ftr" sz="quarter" idx="11"/>
          </p:nvPr>
        </p:nvSpPr>
        <p:spPr/>
        <p:txBody>
          <a:bodyPr/>
          <a:lstStyle/>
          <a:p>
            <a:r>
              <a:rPr lang="en-US"/>
              <a:t>Relational Operator (©Silberschatz, Korth and Sudarshan)</a:t>
            </a:r>
            <a:endParaRPr lang="en-US" dirty="0"/>
          </a:p>
        </p:txBody>
      </p:sp>
      <p:sp>
        <p:nvSpPr>
          <p:cNvPr id="6" name="Slide Number Placeholder 5"/>
          <p:cNvSpPr>
            <a:spLocks noGrp="1"/>
          </p:cNvSpPr>
          <p:nvPr>
            <p:ph type="sldNum" sz="quarter" idx="12"/>
          </p:nvPr>
        </p:nvSpPr>
        <p:spPr/>
        <p:txBody>
          <a:bodyPr/>
          <a:lstStyle/>
          <a:p>
            <a:fld id="{D2B6A008-1658-481F-B325-0100205FD83E}"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2D7A5CC-456C-4821-A721-132C594D93BE}" type="datetime1">
              <a:rPr lang="en-US" smtClean="0"/>
              <a:pPr/>
              <a:t>4/8/20</a:t>
            </a:fld>
            <a:endParaRPr lang="en-US" dirty="0"/>
          </a:p>
        </p:txBody>
      </p:sp>
      <p:sp>
        <p:nvSpPr>
          <p:cNvPr id="5" name="Footer Placeholder 4"/>
          <p:cNvSpPr>
            <a:spLocks noGrp="1"/>
          </p:cNvSpPr>
          <p:nvPr>
            <p:ph type="ftr" sz="quarter" idx="11"/>
          </p:nvPr>
        </p:nvSpPr>
        <p:spPr/>
        <p:txBody>
          <a:bodyPr/>
          <a:lstStyle/>
          <a:p>
            <a:r>
              <a:rPr lang="en-US"/>
              <a:t>Relational Operator (©Silberschatz, Korth and Sudarshan)</a:t>
            </a:r>
            <a:endParaRPr lang="en-US" dirty="0"/>
          </a:p>
        </p:txBody>
      </p:sp>
      <p:sp>
        <p:nvSpPr>
          <p:cNvPr id="6" name="Slide Number Placeholder 5"/>
          <p:cNvSpPr>
            <a:spLocks noGrp="1"/>
          </p:cNvSpPr>
          <p:nvPr>
            <p:ph type="sldNum" sz="quarter" idx="12"/>
          </p:nvPr>
        </p:nvSpPr>
        <p:spPr/>
        <p:txBody>
          <a:bodyPr/>
          <a:lstStyle/>
          <a:p>
            <a:fld id="{D2B6A008-1658-481F-B325-0100205FD83E}"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BE554D9-1470-4D73-A0F4-5F6F421DA498}" type="datetime1">
              <a:rPr lang="en-US" smtClean="0"/>
              <a:pPr/>
              <a:t>4/8/20</a:t>
            </a:fld>
            <a:endParaRPr lang="en-US" dirty="0"/>
          </a:p>
        </p:txBody>
      </p:sp>
      <p:sp>
        <p:nvSpPr>
          <p:cNvPr id="5" name="Footer Placeholder 4"/>
          <p:cNvSpPr>
            <a:spLocks noGrp="1"/>
          </p:cNvSpPr>
          <p:nvPr>
            <p:ph type="ftr" sz="quarter" idx="11"/>
          </p:nvPr>
        </p:nvSpPr>
        <p:spPr/>
        <p:txBody>
          <a:bodyPr/>
          <a:lstStyle/>
          <a:p>
            <a:r>
              <a:rPr lang="en-US"/>
              <a:t>Relational Operator (©Silberschatz, Korth and Sudarshan)</a:t>
            </a:r>
            <a:endParaRPr lang="en-US" dirty="0"/>
          </a:p>
        </p:txBody>
      </p:sp>
      <p:sp>
        <p:nvSpPr>
          <p:cNvPr id="6" name="Slide Number Placeholder 5"/>
          <p:cNvSpPr>
            <a:spLocks noGrp="1"/>
          </p:cNvSpPr>
          <p:nvPr>
            <p:ph type="sldNum" sz="quarter" idx="12"/>
          </p:nvPr>
        </p:nvSpPr>
        <p:spPr/>
        <p:txBody>
          <a:bodyPr/>
          <a:lstStyle/>
          <a:p>
            <a:fld id="{D2B6A008-1658-481F-B325-0100205FD83E}"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36815A1-0FCE-4FDC-878C-DA13B7B64A8F}" type="datetime1">
              <a:rPr lang="en-US" smtClean="0"/>
              <a:pPr/>
              <a:t>4/8/20</a:t>
            </a:fld>
            <a:endParaRPr lang="en-US" dirty="0"/>
          </a:p>
        </p:txBody>
      </p:sp>
      <p:sp>
        <p:nvSpPr>
          <p:cNvPr id="5" name="Footer Placeholder 4"/>
          <p:cNvSpPr>
            <a:spLocks noGrp="1"/>
          </p:cNvSpPr>
          <p:nvPr>
            <p:ph type="ftr" sz="quarter" idx="11"/>
          </p:nvPr>
        </p:nvSpPr>
        <p:spPr/>
        <p:txBody>
          <a:bodyPr/>
          <a:lstStyle/>
          <a:p>
            <a:r>
              <a:rPr lang="en-US"/>
              <a:t>Relational Operator (©Silberschatz, Korth and Sudarshan)</a:t>
            </a:r>
            <a:endParaRPr lang="en-US" dirty="0"/>
          </a:p>
        </p:txBody>
      </p:sp>
      <p:sp>
        <p:nvSpPr>
          <p:cNvPr id="6" name="Slide Number Placeholder 5"/>
          <p:cNvSpPr>
            <a:spLocks noGrp="1"/>
          </p:cNvSpPr>
          <p:nvPr>
            <p:ph type="sldNum" sz="quarter" idx="12"/>
          </p:nvPr>
        </p:nvSpPr>
        <p:spPr/>
        <p:txBody>
          <a:bodyPr/>
          <a:lstStyle/>
          <a:p>
            <a:fld id="{D2B6A008-1658-481F-B325-0100205FD83E}"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0F03F11-EBFF-45D0-9A3C-EF7E6F48907E}" type="datetime1">
              <a:rPr lang="en-US" smtClean="0"/>
              <a:pPr/>
              <a:t>4/8/20</a:t>
            </a:fld>
            <a:endParaRPr lang="en-US" dirty="0"/>
          </a:p>
        </p:txBody>
      </p:sp>
      <p:sp>
        <p:nvSpPr>
          <p:cNvPr id="5" name="Footer Placeholder 4"/>
          <p:cNvSpPr>
            <a:spLocks noGrp="1"/>
          </p:cNvSpPr>
          <p:nvPr>
            <p:ph type="ftr" sz="quarter" idx="11"/>
          </p:nvPr>
        </p:nvSpPr>
        <p:spPr/>
        <p:txBody>
          <a:bodyPr/>
          <a:lstStyle/>
          <a:p>
            <a:r>
              <a:rPr lang="en-US"/>
              <a:t>Relational Operator (©Silberschatz, Korth and Sudarshan)</a:t>
            </a:r>
            <a:endParaRPr lang="en-US" dirty="0"/>
          </a:p>
        </p:txBody>
      </p:sp>
      <p:sp>
        <p:nvSpPr>
          <p:cNvPr id="6" name="Slide Number Placeholder 5"/>
          <p:cNvSpPr>
            <a:spLocks noGrp="1"/>
          </p:cNvSpPr>
          <p:nvPr>
            <p:ph type="sldNum" sz="quarter" idx="12"/>
          </p:nvPr>
        </p:nvSpPr>
        <p:spPr/>
        <p:txBody>
          <a:bodyPr/>
          <a:lstStyle/>
          <a:p>
            <a:fld id="{D2B6A008-1658-481F-B325-0100205FD83E}"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B91B5A6-32C4-4906-BD57-F0AD050CC006}" type="datetime1">
              <a:rPr lang="en-US" smtClean="0"/>
              <a:pPr/>
              <a:t>4/8/20</a:t>
            </a:fld>
            <a:endParaRPr lang="en-US" dirty="0"/>
          </a:p>
        </p:txBody>
      </p:sp>
      <p:sp>
        <p:nvSpPr>
          <p:cNvPr id="6" name="Footer Placeholder 5"/>
          <p:cNvSpPr>
            <a:spLocks noGrp="1"/>
          </p:cNvSpPr>
          <p:nvPr>
            <p:ph type="ftr" sz="quarter" idx="11"/>
          </p:nvPr>
        </p:nvSpPr>
        <p:spPr/>
        <p:txBody>
          <a:bodyPr/>
          <a:lstStyle/>
          <a:p>
            <a:r>
              <a:rPr lang="en-US"/>
              <a:t>Relational Operator (©Silberschatz, Korth and Sudarshan)</a:t>
            </a:r>
            <a:endParaRPr lang="en-US" dirty="0"/>
          </a:p>
        </p:txBody>
      </p:sp>
      <p:sp>
        <p:nvSpPr>
          <p:cNvPr id="7" name="Slide Number Placeholder 6"/>
          <p:cNvSpPr>
            <a:spLocks noGrp="1"/>
          </p:cNvSpPr>
          <p:nvPr>
            <p:ph type="sldNum" sz="quarter" idx="12"/>
          </p:nvPr>
        </p:nvSpPr>
        <p:spPr/>
        <p:txBody>
          <a:bodyPr/>
          <a:lstStyle/>
          <a:p>
            <a:fld id="{D2B6A008-1658-481F-B325-0100205FD83E}"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7034FA0-7154-42BF-AE4E-C33D850F172B}" type="datetime1">
              <a:rPr lang="en-US" smtClean="0"/>
              <a:pPr/>
              <a:t>4/8/20</a:t>
            </a:fld>
            <a:endParaRPr lang="en-US" dirty="0"/>
          </a:p>
        </p:txBody>
      </p:sp>
      <p:sp>
        <p:nvSpPr>
          <p:cNvPr id="8" name="Footer Placeholder 7"/>
          <p:cNvSpPr>
            <a:spLocks noGrp="1"/>
          </p:cNvSpPr>
          <p:nvPr>
            <p:ph type="ftr" sz="quarter" idx="11"/>
          </p:nvPr>
        </p:nvSpPr>
        <p:spPr/>
        <p:txBody>
          <a:bodyPr/>
          <a:lstStyle/>
          <a:p>
            <a:r>
              <a:rPr lang="en-US"/>
              <a:t>Relational Operator (©Silberschatz, Korth and Sudarshan)</a:t>
            </a:r>
            <a:endParaRPr lang="en-US" dirty="0"/>
          </a:p>
        </p:txBody>
      </p:sp>
      <p:sp>
        <p:nvSpPr>
          <p:cNvPr id="9" name="Slide Number Placeholder 8"/>
          <p:cNvSpPr>
            <a:spLocks noGrp="1"/>
          </p:cNvSpPr>
          <p:nvPr>
            <p:ph type="sldNum" sz="quarter" idx="12"/>
          </p:nvPr>
        </p:nvSpPr>
        <p:spPr/>
        <p:txBody>
          <a:bodyPr/>
          <a:lstStyle/>
          <a:p>
            <a:fld id="{D2B6A008-1658-481F-B325-0100205FD83E}"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2015889-A21A-43A8-AEBD-26CD26038BB5}" type="datetime1">
              <a:rPr lang="en-US" smtClean="0"/>
              <a:pPr/>
              <a:t>4/8/20</a:t>
            </a:fld>
            <a:endParaRPr lang="en-US" dirty="0"/>
          </a:p>
        </p:txBody>
      </p:sp>
      <p:sp>
        <p:nvSpPr>
          <p:cNvPr id="4" name="Footer Placeholder 3"/>
          <p:cNvSpPr>
            <a:spLocks noGrp="1"/>
          </p:cNvSpPr>
          <p:nvPr>
            <p:ph type="ftr" sz="quarter" idx="11"/>
          </p:nvPr>
        </p:nvSpPr>
        <p:spPr/>
        <p:txBody>
          <a:bodyPr/>
          <a:lstStyle/>
          <a:p>
            <a:r>
              <a:rPr lang="en-US"/>
              <a:t>Relational Operator (©Silberschatz, Korth and Sudarshan)</a:t>
            </a:r>
            <a:endParaRPr lang="en-US" dirty="0"/>
          </a:p>
        </p:txBody>
      </p:sp>
      <p:sp>
        <p:nvSpPr>
          <p:cNvPr id="5" name="Slide Number Placeholder 4"/>
          <p:cNvSpPr>
            <a:spLocks noGrp="1"/>
          </p:cNvSpPr>
          <p:nvPr>
            <p:ph type="sldNum" sz="quarter" idx="12"/>
          </p:nvPr>
        </p:nvSpPr>
        <p:spPr/>
        <p:txBody>
          <a:bodyPr/>
          <a:lstStyle/>
          <a:p>
            <a:fld id="{D2B6A008-1658-481F-B325-0100205FD83E}"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FC03A91-7034-4CEA-B368-AC77853880C8}" type="datetime1">
              <a:rPr lang="en-US" smtClean="0"/>
              <a:pPr/>
              <a:t>4/8/20</a:t>
            </a:fld>
            <a:endParaRPr lang="en-US" dirty="0"/>
          </a:p>
        </p:txBody>
      </p:sp>
      <p:sp>
        <p:nvSpPr>
          <p:cNvPr id="3" name="Footer Placeholder 2"/>
          <p:cNvSpPr>
            <a:spLocks noGrp="1"/>
          </p:cNvSpPr>
          <p:nvPr>
            <p:ph type="ftr" sz="quarter" idx="11"/>
          </p:nvPr>
        </p:nvSpPr>
        <p:spPr/>
        <p:txBody>
          <a:bodyPr/>
          <a:lstStyle/>
          <a:p>
            <a:r>
              <a:rPr lang="en-US"/>
              <a:t>Relational Operator (©Silberschatz, Korth and Sudarshan)</a:t>
            </a:r>
            <a:endParaRPr lang="en-US" dirty="0"/>
          </a:p>
        </p:txBody>
      </p:sp>
      <p:sp>
        <p:nvSpPr>
          <p:cNvPr id="4" name="Slide Number Placeholder 3"/>
          <p:cNvSpPr>
            <a:spLocks noGrp="1"/>
          </p:cNvSpPr>
          <p:nvPr>
            <p:ph type="sldNum" sz="quarter" idx="12"/>
          </p:nvPr>
        </p:nvSpPr>
        <p:spPr/>
        <p:txBody>
          <a:bodyPr/>
          <a:lstStyle/>
          <a:p>
            <a:fld id="{D2B6A008-1658-481F-B325-0100205FD83E}"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B1AE901-5B6E-43AA-A7DB-520BD19D3009}" type="datetime1">
              <a:rPr lang="en-US" smtClean="0"/>
              <a:pPr/>
              <a:t>4/8/20</a:t>
            </a:fld>
            <a:endParaRPr lang="en-US" dirty="0"/>
          </a:p>
        </p:txBody>
      </p:sp>
      <p:sp>
        <p:nvSpPr>
          <p:cNvPr id="6" name="Footer Placeholder 5"/>
          <p:cNvSpPr>
            <a:spLocks noGrp="1"/>
          </p:cNvSpPr>
          <p:nvPr>
            <p:ph type="ftr" sz="quarter" idx="11"/>
          </p:nvPr>
        </p:nvSpPr>
        <p:spPr/>
        <p:txBody>
          <a:bodyPr/>
          <a:lstStyle/>
          <a:p>
            <a:r>
              <a:rPr lang="en-US"/>
              <a:t>Relational Operator (©Silberschatz, Korth and Sudarshan)</a:t>
            </a:r>
            <a:endParaRPr lang="en-US" dirty="0"/>
          </a:p>
        </p:txBody>
      </p:sp>
      <p:sp>
        <p:nvSpPr>
          <p:cNvPr id="7" name="Slide Number Placeholder 6"/>
          <p:cNvSpPr>
            <a:spLocks noGrp="1"/>
          </p:cNvSpPr>
          <p:nvPr>
            <p:ph type="sldNum" sz="quarter" idx="12"/>
          </p:nvPr>
        </p:nvSpPr>
        <p:spPr/>
        <p:txBody>
          <a:bodyPr/>
          <a:lstStyle/>
          <a:p>
            <a:fld id="{D2B6A008-1658-481F-B325-0100205FD83E}"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D3E6B46-C843-4871-BAE4-C9A692668E1C}" type="datetime1">
              <a:rPr lang="en-US" smtClean="0"/>
              <a:pPr/>
              <a:t>4/8/20</a:t>
            </a:fld>
            <a:endParaRPr lang="en-US" dirty="0"/>
          </a:p>
        </p:txBody>
      </p:sp>
      <p:sp>
        <p:nvSpPr>
          <p:cNvPr id="6" name="Footer Placeholder 5"/>
          <p:cNvSpPr>
            <a:spLocks noGrp="1"/>
          </p:cNvSpPr>
          <p:nvPr>
            <p:ph type="ftr" sz="quarter" idx="11"/>
          </p:nvPr>
        </p:nvSpPr>
        <p:spPr/>
        <p:txBody>
          <a:bodyPr/>
          <a:lstStyle/>
          <a:p>
            <a:r>
              <a:rPr lang="en-US"/>
              <a:t>Relational Operator (©Silberschatz, Korth and Sudarshan)</a:t>
            </a:r>
            <a:endParaRPr lang="en-US" dirty="0"/>
          </a:p>
        </p:txBody>
      </p:sp>
      <p:sp>
        <p:nvSpPr>
          <p:cNvPr id="7" name="Slide Number Placeholder 6"/>
          <p:cNvSpPr>
            <a:spLocks noGrp="1"/>
          </p:cNvSpPr>
          <p:nvPr>
            <p:ph type="sldNum" sz="quarter" idx="12"/>
          </p:nvPr>
        </p:nvSpPr>
        <p:spPr/>
        <p:txBody>
          <a:bodyPr/>
          <a:lstStyle/>
          <a:p>
            <a:fld id="{D2B6A008-1658-481F-B325-0100205FD83E}"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357158" y="6429396"/>
            <a:ext cx="1000132" cy="428604"/>
          </a:xfrm>
          <a:prstGeom prst="rect">
            <a:avLst/>
          </a:prstGeom>
        </p:spPr>
        <p:txBody>
          <a:bodyPr vert="horz" lIns="91440" tIns="45720" rIns="91440" bIns="45720" rtlCol="0" anchor="ctr"/>
          <a:lstStyle>
            <a:lvl1pPr algn="r">
              <a:defRPr sz="1200">
                <a:solidFill>
                  <a:srgbClr val="0070C0"/>
                </a:solidFill>
              </a:defRPr>
            </a:lvl1pPr>
          </a:lstStyle>
          <a:p>
            <a:fld id="{FD269DA3-6904-43A4-B55B-D03C35BCB2C2}" type="datetime1">
              <a:rPr lang="en-US" smtClean="0"/>
              <a:pPr/>
              <a:t>4/8/20</a:t>
            </a:fld>
            <a:endParaRPr lang="en-US" dirty="0"/>
          </a:p>
        </p:txBody>
      </p:sp>
      <p:sp>
        <p:nvSpPr>
          <p:cNvPr id="5" name="Footer Placeholder 4"/>
          <p:cNvSpPr>
            <a:spLocks noGrp="1"/>
          </p:cNvSpPr>
          <p:nvPr>
            <p:ph type="ftr" sz="quarter" idx="3"/>
          </p:nvPr>
        </p:nvSpPr>
        <p:spPr>
          <a:xfrm>
            <a:off x="1500166" y="6429396"/>
            <a:ext cx="6643734" cy="365125"/>
          </a:xfrm>
          <a:prstGeom prst="rect">
            <a:avLst/>
          </a:prstGeom>
        </p:spPr>
        <p:txBody>
          <a:bodyPr vert="horz" lIns="91440" tIns="45720" rIns="91440" bIns="45720" rtlCol="0" anchor="ctr"/>
          <a:lstStyle>
            <a:lvl1pPr algn="ctr">
              <a:defRPr sz="1200">
                <a:solidFill>
                  <a:srgbClr val="0070C0"/>
                </a:solidFill>
              </a:defRPr>
            </a:lvl1pPr>
          </a:lstStyle>
          <a:p>
            <a:r>
              <a:rPr lang="en-US"/>
              <a:t>Relational Operator (©Silberschatz, Korth and Sudarshan)</a:t>
            </a:r>
            <a:endParaRPr lang="en-US" dirty="0"/>
          </a:p>
        </p:txBody>
      </p:sp>
      <p:sp>
        <p:nvSpPr>
          <p:cNvPr id="6" name="Slide Number Placeholder 5"/>
          <p:cNvSpPr>
            <a:spLocks noGrp="1"/>
          </p:cNvSpPr>
          <p:nvPr>
            <p:ph type="sldNum" sz="quarter" idx="4"/>
          </p:nvPr>
        </p:nvSpPr>
        <p:spPr>
          <a:xfrm>
            <a:off x="8286776" y="6429396"/>
            <a:ext cx="400024" cy="365125"/>
          </a:xfrm>
          <a:prstGeom prst="rect">
            <a:avLst/>
          </a:prstGeom>
        </p:spPr>
        <p:txBody>
          <a:bodyPr vert="horz" lIns="91440" tIns="45720" rIns="91440" bIns="45720" rtlCol="0" anchor="ctr"/>
          <a:lstStyle>
            <a:lvl1pPr algn="r">
              <a:defRPr sz="1200">
                <a:solidFill>
                  <a:srgbClr val="0070C0"/>
                </a:solidFill>
              </a:defRPr>
            </a:lvl1pPr>
          </a:lstStyle>
          <a:p>
            <a:fld id="{D2B6A008-1658-481F-B325-0100205FD83E}" type="slidenum">
              <a:rPr lang="en-US" smtClean="0"/>
              <a:pPr/>
              <a:t>‹#›</a:t>
            </a:fld>
            <a:endParaRPr lang="en-US" dirty="0"/>
          </a:p>
        </p:txBody>
      </p:sp>
      <p:pic>
        <p:nvPicPr>
          <p:cNvPr id="7" name="Picture 8" descr="itb-seal-1920"/>
          <p:cNvPicPr>
            <a:picLocks noChangeAspect="1" noChangeArrowheads="1"/>
          </p:cNvPicPr>
          <p:nvPr userDrawn="1"/>
        </p:nvPicPr>
        <p:blipFill>
          <a:blip r:embed="rId13" cstate="print"/>
          <a:srcRect/>
          <a:stretch>
            <a:fillRect/>
          </a:stretch>
        </p:blipFill>
        <p:spPr bwMode="auto">
          <a:xfrm>
            <a:off x="0" y="0"/>
            <a:ext cx="1008832" cy="983227"/>
          </a:xfrm>
          <a:prstGeom prst="rect">
            <a:avLst/>
          </a:prstGeom>
          <a:noFill/>
          <a:ln w="9525">
            <a:noFill/>
            <a:miter lim="800000"/>
            <a:headEnd/>
            <a:tailEnd/>
          </a:ln>
        </p:spPr>
      </p:pic>
      <p:sp>
        <p:nvSpPr>
          <p:cNvPr id="8" name="Line 2052"/>
          <p:cNvSpPr>
            <a:spLocks noChangeShapeType="1"/>
          </p:cNvSpPr>
          <p:nvPr userDrawn="1"/>
        </p:nvSpPr>
        <p:spPr bwMode="auto">
          <a:xfrm>
            <a:off x="0" y="6357958"/>
            <a:ext cx="9147175" cy="0"/>
          </a:xfrm>
          <a:prstGeom prst="line">
            <a:avLst/>
          </a:prstGeom>
          <a:noFill/>
          <a:ln w="57149" cmpd="tri">
            <a:solidFill>
              <a:schemeClr val="tx1"/>
            </a:solidFill>
            <a:round/>
            <a:headEnd type="none" w="sm" len="sm"/>
            <a:tailEnd type="none" w="sm" len="sm"/>
          </a:ln>
          <a:effectLst/>
        </p:spPr>
        <p:txBody>
          <a:bodyPr wrap="none" anchor="ctr"/>
          <a:lstStyle/>
          <a:p>
            <a:pPr>
              <a:defRPr/>
            </a:pPr>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4400" b="1" kern="1200">
          <a:solidFill>
            <a:srgbClr val="7030A0"/>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11.jpeg"/><Relationship Id="rId5" Type="http://schemas.openxmlformats.org/officeDocument/2006/relationships/image" Target="../media/image10.wmf"/><Relationship Id="rId4" Type="http://schemas.openxmlformats.org/officeDocument/2006/relationships/oleObject" Target="../embeddings/oleObject2.bin"/></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12.wmf"/><Relationship Id="rId4" Type="http://schemas.openxmlformats.org/officeDocument/2006/relationships/oleObject" Target="../embeddings/oleObject3.bin"/></Relationships>
</file>

<file path=ppt/slides/_rels/slide19.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slide" Target="slide4.xml"/><Relationship Id="rId5" Type="http://schemas.openxmlformats.org/officeDocument/2006/relationships/image" Target="../media/image15.wmf"/><Relationship Id="rId4" Type="http://schemas.openxmlformats.org/officeDocument/2006/relationships/oleObject" Target="../embeddings/oleObject4.bin"/></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17.png"/><Relationship Id="rId5" Type="http://schemas.openxmlformats.org/officeDocument/2006/relationships/image" Target="../media/image16.wmf"/><Relationship Id="rId4" Type="http://schemas.openxmlformats.org/officeDocument/2006/relationships/oleObject" Target="../embeddings/oleObject5.bin"/></Relationships>
</file>

<file path=ppt/slides/_rels/slide4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33.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9.jpeg"/></Relationships>
</file>

<file path=ppt/slides/_rels/slide4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2.xml"/><Relationship Id="rId1" Type="http://schemas.openxmlformats.org/officeDocument/2006/relationships/vmlDrawing" Target="../drawings/vmlDrawing6.vml"/><Relationship Id="rId5" Type="http://schemas.openxmlformats.org/officeDocument/2006/relationships/image" Target="../media/image20.wmf"/><Relationship Id="rId4" Type="http://schemas.openxmlformats.org/officeDocument/2006/relationships/oleObject" Target="../embeddings/oleObject6.bin"/></Relationships>
</file>

<file path=ppt/slides/_rels/slide55.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slide" Target="slide4.xml"/><Relationship Id="rId5" Type="http://schemas.openxmlformats.org/officeDocument/2006/relationships/image" Target="../media/image5.wmf"/><Relationship Id="rId4" Type="http://schemas.openxmlformats.org/officeDocument/2006/relationships/oleObject" Target="../embeddings/oleObject1.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eaLnBrk="0" fontAlgn="base" hangingPunct="0">
              <a:spcAft>
                <a:spcPct val="0"/>
              </a:spcAft>
            </a:pPr>
            <a:r>
              <a:rPr lang="en-US" sz="3600" b="1" dirty="0">
                <a:solidFill>
                  <a:srgbClr val="000099"/>
                </a:solidFill>
              </a:rPr>
              <a:t>Relational Operator</a:t>
            </a:r>
          </a:p>
        </p:txBody>
      </p:sp>
      <p:sp>
        <p:nvSpPr>
          <p:cNvPr id="3" name="Subtitle 2"/>
          <p:cNvSpPr>
            <a:spLocks noGrp="1"/>
          </p:cNvSpPr>
          <p:nvPr>
            <p:ph type="subTitle" idx="1"/>
          </p:nvPr>
        </p:nvSpPr>
        <p:spPr>
          <a:xfrm>
            <a:off x="1371600" y="3886200"/>
            <a:ext cx="6400800" cy="2186006"/>
          </a:xfrm>
        </p:spPr>
        <p:txBody>
          <a:bodyPr>
            <a:normAutofit fontScale="55000" lnSpcReduction="20000"/>
          </a:bodyPr>
          <a:lstStyle/>
          <a:p>
            <a:pPr>
              <a:spcBef>
                <a:spcPct val="50000"/>
              </a:spcBef>
            </a:pPr>
            <a:r>
              <a:rPr lang="en-US" b="1" u="sng" dirty="0">
                <a:solidFill>
                  <a:srgbClr val="002060"/>
                </a:solidFill>
              </a:rPr>
              <a:t>Sumber</a:t>
            </a:r>
            <a:r>
              <a:rPr lang="en-US" b="1" dirty="0">
                <a:solidFill>
                  <a:srgbClr val="002060"/>
                </a:solidFill>
              </a:rPr>
              <a:t>:</a:t>
            </a:r>
            <a:r>
              <a:rPr lang="en-US" b="1" dirty="0"/>
              <a:t> </a:t>
            </a:r>
            <a:r>
              <a:rPr lang="en-US" b="1" dirty="0">
                <a:solidFill>
                  <a:srgbClr val="CC3300"/>
                </a:solidFill>
              </a:rPr>
              <a:t>Silberschatz, Korth and Sudarshan, </a:t>
            </a:r>
            <a:r>
              <a:rPr lang="en-US" b="1" dirty="0">
                <a:solidFill>
                  <a:srgbClr val="0070C0"/>
                </a:solidFill>
              </a:rPr>
              <a:t>Database System Concepts, </a:t>
            </a:r>
            <a:r>
              <a:rPr lang="en-US" b="1" dirty="0">
                <a:solidFill>
                  <a:srgbClr val="FFC000"/>
                </a:solidFill>
              </a:rPr>
              <a:t>6</a:t>
            </a:r>
            <a:r>
              <a:rPr lang="en-US" b="1" baseline="30000" dirty="0">
                <a:solidFill>
                  <a:srgbClr val="FFC000"/>
                </a:solidFill>
              </a:rPr>
              <a:t>th</a:t>
            </a:r>
            <a:r>
              <a:rPr lang="en-US" b="1" dirty="0">
                <a:solidFill>
                  <a:srgbClr val="FFC000"/>
                </a:solidFill>
              </a:rPr>
              <a:t> Ed</a:t>
            </a:r>
            <a:r>
              <a:rPr lang="en-US" dirty="0">
                <a:solidFill>
                  <a:srgbClr val="FFC000"/>
                </a:solidFill>
              </a:rPr>
              <a:t>.</a:t>
            </a:r>
          </a:p>
          <a:p>
            <a:pPr>
              <a:spcBef>
                <a:spcPct val="50000"/>
              </a:spcBef>
            </a:pPr>
            <a:r>
              <a:rPr lang="en-US" b="1" dirty="0">
                <a:solidFill>
                  <a:srgbClr val="CC3300"/>
                </a:solidFill>
              </a:rPr>
              <a:t>Jeffrey A. </a:t>
            </a:r>
            <a:r>
              <a:rPr lang="en-US" b="1" dirty="0" err="1">
                <a:solidFill>
                  <a:srgbClr val="CC3300"/>
                </a:solidFill>
              </a:rPr>
              <a:t>Hoffer</a:t>
            </a:r>
            <a:r>
              <a:rPr lang="en-US" b="1" dirty="0">
                <a:solidFill>
                  <a:srgbClr val="CC3300"/>
                </a:solidFill>
              </a:rPr>
              <a:t>, Mary B. Prescott, Fred R. McFadden, </a:t>
            </a:r>
            <a:r>
              <a:rPr lang="en-US" b="1" dirty="0">
                <a:solidFill>
                  <a:srgbClr val="0070C0"/>
                </a:solidFill>
              </a:rPr>
              <a:t>Modern Database Management, </a:t>
            </a:r>
            <a:r>
              <a:rPr lang="en-US" b="1" dirty="0">
                <a:solidFill>
                  <a:srgbClr val="FFC000"/>
                </a:solidFill>
              </a:rPr>
              <a:t>8</a:t>
            </a:r>
            <a:r>
              <a:rPr lang="en-US" b="1" baseline="30000" dirty="0">
                <a:solidFill>
                  <a:srgbClr val="FFC000"/>
                </a:solidFill>
              </a:rPr>
              <a:t>th</a:t>
            </a:r>
            <a:r>
              <a:rPr lang="en-US" b="1" dirty="0">
                <a:solidFill>
                  <a:srgbClr val="FFC000"/>
                </a:solidFill>
              </a:rPr>
              <a:t> Ed.</a:t>
            </a:r>
            <a:endParaRPr lang="en-US" dirty="0">
              <a:solidFill>
                <a:srgbClr val="FFC000"/>
              </a:solidFill>
            </a:endParaRPr>
          </a:p>
          <a:p>
            <a:pPr>
              <a:spcBef>
                <a:spcPct val="50000"/>
              </a:spcBef>
            </a:pPr>
            <a:endParaRPr lang="en-US" dirty="0"/>
          </a:p>
          <a:p>
            <a:r>
              <a:rPr lang="en-US" dirty="0">
                <a:solidFill>
                  <a:srgbClr val="002060"/>
                </a:solidFill>
              </a:rPr>
              <a:t>Program Studi Teknik Informatika</a:t>
            </a:r>
          </a:p>
          <a:p>
            <a:r>
              <a:rPr lang="en-US" dirty="0">
                <a:solidFill>
                  <a:srgbClr val="002060"/>
                </a:solidFill>
              </a:rPr>
              <a:t>Institut </a:t>
            </a:r>
            <a:r>
              <a:rPr lang="en-US" dirty="0" err="1">
                <a:solidFill>
                  <a:srgbClr val="002060"/>
                </a:solidFill>
              </a:rPr>
              <a:t>Teknologi</a:t>
            </a:r>
            <a:r>
              <a:rPr lang="en-US" dirty="0">
                <a:solidFill>
                  <a:srgbClr val="002060"/>
                </a:solidFill>
              </a:rPr>
              <a:t> Sumatera</a:t>
            </a:r>
          </a:p>
        </p:txBody>
      </p:sp>
      <p:sp>
        <p:nvSpPr>
          <p:cNvPr id="4" name="Date Placeholder 3"/>
          <p:cNvSpPr>
            <a:spLocks noGrp="1"/>
          </p:cNvSpPr>
          <p:nvPr>
            <p:ph type="dt" sz="half" idx="10"/>
          </p:nvPr>
        </p:nvSpPr>
        <p:spPr/>
        <p:txBody>
          <a:bodyPr/>
          <a:lstStyle/>
          <a:p>
            <a:fld id="{7419FBB1-100B-4DDE-A56F-07EEF068C0B2}" type="datetime1">
              <a:rPr lang="en-US" smtClean="0"/>
              <a:pPr/>
              <a:t>4/8/20</a:t>
            </a:fld>
            <a:endParaRPr lang="en-US" dirty="0"/>
          </a:p>
        </p:txBody>
      </p:sp>
      <p:sp>
        <p:nvSpPr>
          <p:cNvPr id="5" name="Slide Number Placeholder 4"/>
          <p:cNvSpPr>
            <a:spLocks noGrp="1"/>
          </p:cNvSpPr>
          <p:nvPr>
            <p:ph type="sldNum" sz="quarter" idx="12"/>
          </p:nvPr>
        </p:nvSpPr>
        <p:spPr/>
        <p:txBody>
          <a:bodyPr/>
          <a:lstStyle/>
          <a:p>
            <a:fld id="{D2B6A008-1658-481F-B325-0100205FD83E}" type="slidenum">
              <a:rPr lang="en-US" smtClean="0"/>
              <a:pPr/>
              <a:t>1</a:t>
            </a:fld>
            <a:endParaRPr lang="en-US" dirty="0"/>
          </a:p>
        </p:txBody>
      </p:sp>
      <p:sp>
        <p:nvSpPr>
          <p:cNvPr id="6" name="Footer Placeholder 5"/>
          <p:cNvSpPr>
            <a:spLocks noGrp="1"/>
          </p:cNvSpPr>
          <p:nvPr>
            <p:ph type="ftr" sz="quarter" idx="11"/>
          </p:nvPr>
        </p:nvSpPr>
        <p:spPr/>
        <p:txBody>
          <a:bodyPr/>
          <a:lstStyle/>
          <a:p>
            <a:r>
              <a:rPr lang="en-US" dirty="0"/>
              <a:t>Relational Operator (Taken from the slides of the original books and modified by TW)</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8674" name="Rectangle 2"/>
          <p:cNvSpPr>
            <a:spLocks noGrp="1" noChangeArrowheads="1"/>
          </p:cNvSpPr>
          <p:nvPr>
            <p:ph type="title"/>
          </p:nvPr>
        </p:nvSpPr>
        <p:spPr/>
        <p:txBody>
          <a:bodyPr/>
          <a:lstStyle/>
          <a:p>
            <a:r>
              <a:rPr lang="en-US"/>
              <a:t>Project Operation – Example</a:t>
            </a:r>
          </a:p>
        </p:txBody>
      </p:sp>
      <p:sp>
        <p:nvSpPr>
          <p:cNvPr id="668675" name="Rectangle 3"/>
          <p:cNvSpPr>
            <a:spLocks noGrp="1" noChangeArrowheads="1"/>
          </p:cNvSpPr>
          <p:nvPr>
            <p:ph type="body" idx="1"/>
          </p:nvPr>
        </p:nvSpPr>
        <p:spPr>
          <a:xfrm>
            <a:off x="1428728" y="1571612"/>
            <a:ext cx="2441575" cy="411162"/>
          </a:xfrm>
        </p:spPr>
        <p:txBody>
          <a:bodyPr>
            <a:noAutofit/>
          </a:bodyPr>
          <a:lstStyle/>
          <a:p>
            <a:r>
              <a:rPr lang="en-US" sz="2800" dirty="0"/>
              <a:t>Relation</a:t>
            </a:r>
            <a:r>
              <a:rPr lang="en-US" sz="2800" i="1" dirty="0"/>
              <a:t> r</a:t>
            </a:r>
            <a:r>
              <a:rPr lang="en-US" sz="2800" dirty="0"/>
              <a:t>:</a:t>
            </a:r>
          </a:p>
        </p:txBody>
      </p:sp>
      <p:sp>
        <p:nvSpPr>
          <p:cNvPr id="668676" name="Rectangle 4"/>
          <p:cNvSpPr>
            <a:spLocks noChangeArrowheads="1"/>
          </p:cNvSpPr>
          <p:nvPr/>
        </p:nvSpPr>
        <p:spPr bwMode="auto">
          <a:xfrm>
            <a:off x="990600" y="4114800"/>
            <a:ext cx="7029450" cy="409575"/>
          </a:xfrm>
          <a:prstGeom prst="rect">
            <a:avLst/>
          </a:prstGeom>
          <a:noFill/>
          <a:ln w="9525">
            <a:noFill/>
            <a:miter lim="800000"/>
            <a:headEnd/>
            <a:tailEnd/>
          </a:ln>
          <a:effectLst/>
        </p:spPr>
        <p:txBody>
          <a:bodyPr/>
          <a:lstStyle/>
          <a:p>
            <a:endParaRPr lang="en-IN" sz="2400">
              <a:latin typeface="Times New Roman" pitchFamily="18" charset="0"/>
            </a:endParaRPr>
          </a:p>
        </p:txBody>
      </p:sp>
      <p:sp>
        <p:nvSpPr>
          <p:cNvPr id="668677" name="Rectangle 5"/>
          <p:cNvSpPr>
            <a:spLocks noChangeArrowheads="1"/>
          </p:cNvSpPr>
          <p:nvPr/>
        </p:nvSpPr>
        <p:spPr bwMode="auto">
          <a:xfrm>
            <a:off x="914400" y="3962400"/>
            <a:ext cx="7029450" cy="409575"/>
          </a:xfrm>
          <a:prstGeom prst="rect">
            <a:avLst/>
          </a:prstGeom>
          <a:noFill/>
          <a:ln w="9525">
            <a:noFill/>
            <a:miter lim="800000"/>
            <a:headEnd/>
            <a:tailEnd/>
          </a:ln>
          <a:effectLst/>
        </p:spPr>
        <p:txBody>
          <a:bodyPr/>
          <a:lstStyle/>
          <a:p>
            <a:endParaRPr lang="en-IN" sz="2400">
              <a:latin typeface="Times New Roman" pitchFamily="18" charset="0"/>
            </a:endParaRPr>
          </a:p>
        </p:txBody>
      </p:sp>
      <p:sp>
        <p:nvSpPr>
          <p:cNvPr id="668678" name="Rectangle 6"/>
          <p:cNvSpPr>
            <a:spLocks noChangeArrowheads="1"/>
          </p:cNvSpPr>
          <p:nvPr/>
        </p:nvSpPr>
        <p:spPr bwMode="auto">
          <a:xfrm>
            <a:off x="533400" y="4114800"/>
            <a:ext cx="7029450" cy="409575"/>
          </a:xfrm>
          <a:prstGeom prst="rect">
            <a:avLst/>
          </a:prstGeom>
          <a:noFill/>
          <a:ln w="9525">
            <a:noFill/>
            <a:miter lim="800000"/>
            <a:headEnd/>
            <a:tailEnd/>
          </a:ln>
          <a:effectLst/>
        </p:spPr>
        <p:txBody>
          <a:bodyPr/>
          <a:lstStyle/>
          <a:p>
            <a:pPr marL="342900" indent="-342900">
              <a:spcBef>
                <a:spcPct val="35000"/>
              </a:spcBef>
              <a:buClr>
                <a:schemeClr val="tx2"/>
              </a:buClr>
              <a:buFont typeface="Monotype Sorts" pitchFamily="2" charset="2"/>
              <a:buNone/>
            </a:pPr>
            <a:endParaRPr kumimoji="1" lang="en-IN" sz="2000">
              <a:latin typeface="Times New Roman" pitchFamily="18" charset="0"/>
            </a:endParaRPr>
          </a:p>
        </p:txBody>
      </p:sp>
      <p:sp>
        <p:nvSpPr>
          <p:cNvPr id="668679" name="Rectangle 7"/>
          <p:cNvSpPr>
            <a:spLocks noChangeArrowheads="1"/>
          </p:cNvSpPr>
          <p:nvPr/>
        </p:nvSpPr>
        <p:spPr bwMode="auto">
          <a:xfrm>
            <a:off x="407988" y="4140200"/>
            <a:ext cx="7029450" cy="409575"/>
          </a:xfrm>
          <a:prstGeom prst="rect">
            <a:avLst/>
          </a:prstGeom>
          <a:noFill/>
          <a:ln w="9525">
            <a:noFill/>
            <a:miter lim="800000"/>
            <a:headEnd/>
            <a:tailEnd/>
          </a:ln>
        </p:spPr>
        <p:txBody>
          <a:bodyPr/>
          <a:lstStyle/>
          <a:p>
            <a:endParaRPr lang="en-IN" sz="2400">
              <a:latin typeface="Times New Roman" pitchFamily="18" charset="0"/>
            </a:endParaRPr>
          </a:p>
        </p:txBody>
      </p:sp>
      <p:sp>
        <p:nvSpPr>
          <p:cNvPr id="668680" name="Rectangle 8"/>
          <p:cNvSpPr>
            <a:spLocks noChangeArrowheads="1"/>
          </p:cNvSpPr>
          <p:nvPr/>
        </p:nvSpPr>
        <p:spPr bwMode="auto">
          <a:xfrm>
            <a:off x="1539887" y="4183082"/>
            <a:ext cx="2057400" cy="990600"/>
          </a:xfrm>
          <a:prstGeom prst="rect">
            <a:avLst/>
          </a:prstGeom>
          <a:noFill/>
          <a:ln w="9525">
            <a:noFill/>
            <a:miter lim="800000"/>
            <a:headEnd/>
            <a:tailEnd/>
          </a:ln>
        </p:spPr>
        <p:txBody>
          <a:bodyPr/>
          <a:lstStyle/>
          <a:p>
            <a:pPr>
              <a:spcBef>
                <a:spcPct val="35000"/>
              </a:spcBef>
              <a:buClr>
                <a:schemeClr val="tx2"/>
              </a:buClr>
              <a:buSzPct val="90000"/>
              <a:buFont typeface="Monotype Sorts" pitchFamily="2" charset="2"/>
              <a:buChar char="n"/>
            </a:pPr>
            <a:r>
              <a:rPr kumimoji="1" lang="en-US" dirty="0"/>
              <a:t> </a:t>
            </a:r>
            <a:r>
              <a:rPr kumimoji="1" lang="en-US" dirty="0">
                <a:sym typeface="Symbol" pitchFamily="18" charset="2"/>
              </a:rPr>
              <a:t> </a:t>
            </a:r>
            <a:endParaRPr lang="en-US" sz="1600" dirty="0"/>
          </a:p>
        </p:txBody>
      </p:sp>
      <p:pic>
        <p:nvPicPr>
          <p:cNvPr id="668681" name="Picture 9"/>
          <p:cNvPicPr>
            <a:picLocks noChangeAspect="1" noChangeArrowheads="1"/>
          </p:cNvPicPr>
          <p:nvPr/>
        </p:nvPicPr>
        <p:blipFill>
          <a:blip r:embed="rId3"/>
          <a:srcRect/>
          <a:stretch>
            <a:fillRect/>
          </a:stretch>
        </p:blipFill>
        <p:spPr bwMode="auto">
          <a:xfrm>
            <a:off x="3578237" y="1712932"/>
            <a:ext cx="2708275" cy="4430712"/>
          </a:xfrm>
          <a:prstGeom prst="rect">
            <a:avLst/>
          </a:prstGeom>
          <a:noFill/>
          <a:ln w="9525">
            <a:noFill/>
            <a:miter lim="800000"/>
            <a:headEnd/>
            <a:tailEnd/>
          </a:ln>
          <a:effectLst/>
        </p:spPr>
      </p:pic>
      <p:sp>
        <p:nvSpPr>
          <p:cNvPr id="668682" name="Rectangle 10"/>
          <p:cNvSpPr>
            <a:spLocks noChangeArrowheads="1"/>
          </p:cNvSpPr>
          <p:nvPr/>
        </p:nvSpPr>
        <p:spPr bwMode="auto">
          <a:xfrm>
            <a:off x="1858974" y="4121169"/>
            <a:ext cx="1468438" cy="409575"/>
          </a:xfrm>
          <a:prstGeom prst="rect">
            <a:avLst/>
          </a:prstGeom>
          <a:noFill/>
          <a:ln w="9525">
            <a:noFill/>
            <a:miter lim="800000"/>
            <a:headEnd/>
            <a:tailEnd/>
          </a:ln>
        </p:spPr>
        <p:txBody>
          <a:bodyPr/>
          <a:lstStyle/>
          <a:p>
            <a:r>
              <a:rPr lang="en-US" sz="2400" dirty="0">
                <a:latin typeface="Times New Roman" pitchFamily="18" charset="0"/>
                <a:sym typeface="Symbol" pitchFamily="18" charset="2"/>
              </a:rPr>
              <a:t></a:t>
            </a:r>
            <a:r>
              <a:rPr lang="en-US" sz="2400" baseline="-25000" dirty="0">
                <a:latin typeface="Times New Roman" pitchFamily="18" charset="0"/>
              </a:rPr>
              <a:t>A,C</a:t>
            </a:r>
            <a:r>
              <a:rPr lang="en-US" sz="2400" dirty="0">
                <a:latin typeface="Times New Roman" pitchFamily="18" charset="0"/>
              </a:rPr>
              <a:t> (</a:t>
            </a:r>
            <a:r>
              <a:rPr lang="en-US" sz="2400" i="1" dirty="0">
                <a:latin typeface="Times New Roman" pitchFamily="18" charset="0"/>
              </a:rPr>
              <a:t>r</a:t>
            </a:r>
            <a:r>
              <a:rPr lang="en-US" sz="2400" dirty="0">
                <a:latin typeface="Times New Roman" pitchFamily="18" charset="0"/>
              </a:rPr>
              <a:t>)</a:t>
            </a:r>
          </a:p>
        </p:txBody>
      </p:sp>
      <p:sp>
        <p:nvSpPr>
          <p:cNvPr id="11" name="Date Placeholder 10"/>
          <p:cNvSpPr>
            <a:spLocks noGrp="1"/>
          </p:cNvSpPr>
          <p:nvPr>
            <p:ph type="dt" sz="half" idx="10"/>
          </p:nvPr>
        </p:nvSpPr>
        <p:spPr/>
        <p:txBody>
          <a:bodyPr/>
          <a:lstStyle/>
          <a:p>
            <a:fld id="{BE68915D-8708-47D0-9B16-95A4726AD2EA}" type="datetime1">
              <a:rPr lang="en-US" smtClean="0"/>
              <a:pPr/>
              <a:t>4/8/20</a:t>
            </a:fld>
            <a:endParaRPr lang="en-US" dirty="0"/>
          </a:p>
        </p:txBody>
      </p:sp>
      <p:sp>
        <p:nvSpPr>
          <p:cNvPr id="12" name="Slide Number Placeholder 11"/>
          <p:cNvSpPr>
            <a:spLocks noGrp="1"/>
          </p:cNvSpPr>
          <p:nvPr>
            <p:ph type="sldNum" sz="quarter" idx="12"/>
          </p:nvPr>
        </p:nvSpPr>
        <p:spPr/>
        <p:txBody>
          <a:bodyPr/>
          <a:lstStyle/>
          <a:p>
            <a:fld id="{D2B6A008-1658-481F-B325-0100205FD83E}" type="slidenum">
              <a:rPr lang="en-US" smtClean="0"/>
              <a:pPr/>
              <a:t>10</a:t>
            </a:fld>
            <a:endParaRPr lang="en-US" dirty="0"/>
          </a:p>
        </p:txBody>
      </p:sp>
      <p:sp>
        <p:nvSpPr>
          <p:cNvPr id="13" name="Footer Placeholder 12"/>
          <p:cNvSpPr>
            <a:spLocks noGrp="1"/>
          </p:cNvSpPr>
          <p:nvPr>
            <p:ph type="ftr" sz="quarter" idx="11"/>
          </p:nvPr>
        </p:nvSpPr>
        <p:spPr/>
        <p:txBody>
          <a:bodyPr/>
          <a:lstStyle/>
          <a:p>
            <a:r>
              <a:rPr lang="en-US"/>
              <a:t>Relational Operator (©Silberschatz, Korth and Sudarshan)</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1202" name="Rectangle 2"/>
          <p:cNvSpPr>
            <a:spLocks noGrp="1" noChangeArrowheads="1"/>
          </p:cNvSpPr>
          <p:nvPr>
            <p:ph type="title"/>
          </p:nvPr>
        </p:nvSpPr>
        <p:spPr/>
        <p:txBody>
          <a:bodyPr/>
          <a:lstStyle/>
          <a:p>
            <a:r>
              <a:rPr lang="en-US"/>
              <a:t>Union Operation</a:t>
            </a:r>
          </a:p>
        </p:txBody>
      </p:sp>
      <p:sp>
        <p:nvSpPr>
          <p:cNvPr id="691203" name="Rectangle 3"/>
          <p:cNvSpPr>
            <a:spLocks noGrp="1" noChangeArrowheads="1"/>
          </p:cNvSpPr>
          <p:nvPr>
            <p:ph type="body" idx="1"/>
          </p:nvPr>
        </p:nvSpPr>
        <p:spPr>
          <a:xfrm>
            <a:off x="571472" y="1149351"/>
            <a:ext cx="8286808" cy="5208607"/>
          </a:xfrm>
        </p:spPr>
        <p:txBody>
          <a:bodyPr>
            <a:normAutofit/>
          </a:bodyPr>
          <a:lstStyle/>
          <a:p>
            <a:pPr>
              <a:tabLst>
                <a:tab pos="2965450" algn="ctr"/>
              </a:tabLst>
            </a:pPr>
            <a:r>
              <a:rPr lang="en-US" sz="2400" dirty="0"/>
              <a:t>Notation:  </a:t>
            </a:r>
            <a:r>
              <a:rPr lang="en-US" sz="2400" i="1" dirty="0"/>
              <a:t>r</a:t>
            </a:r>
            <a:r>
              <a:rPr lang="en-US" sz="2400" dirty="0"/>
              <a:t> </a:t>
            </a:r>
            <a:r>
              <a:rPr lang="en-US" sz="2400" dirty="0">
                <a:sym typeface="Symbol" pitchFamily="18" charset="2"/>
              </a:rPr>
              <a:t> </a:t>
            </a:r>
            <a:r>
              <a:rPr lang="en-US" sz="2400" i="1" dirty="0">
                <a:sym typeface="Symbol" pitchFamily="18" charset="2"/>
              </a:rPr>
              <a:t>s</a:t>
            </a:r>
          </a:p>
          <a:p>
            <a:pPr>
              <a:tabLst>
                <a:tab pos="2965450" algn="ctr"/>
              </a:tabLst>
            </a:pPr>
            <a:r>
              <a:rPr lang="en-US" sz="2400" dirty="0">
                <a:sym typeface="Symbol" pitchFamily="18" charset="2"/>
              </a:rPr>
              <a:t>Defined as: </a:t>
            </a:r>
          </a:p>
          <a:p>
            <a:pPr>
              <a:buFont typeface="Monotype Sorts" pitchFamily="2" charset="2"/>
              <a:buNone/>
              <a:tabLst>
                <a:tab pos="2965450" algn="ctr"/>
              </a:tabLst>
            </a:pPr>
            <a:r>
              <a:rPr lang="en-US" sz="2400" dirty="0"/>
              <a:t>		</a:t>
            </a:r>
            <a:r>
              <a:rPr lang="en-US" sz="2400" i="1" dirty="0"/>
              <a:t>r</a:t>
            </a:r>
            <a:r>
              <a:rPr lang="en-US" sz="2400" dirty="0"/>
              <a:t>  </a:t>
            </a:r>
            <a:r>
              <a:rPr lang="en-US" sz="2400" dirty="0">
                <a:sym typeface="Symbol" pitchFamily="18" charset="2"/>
              </a:rPr>
              <a:t> </a:t>
            </a:r>
            <a:r>
              <a:rPr lang="en-US" sz="2400" i="1" dirty="0">
                <a:sym typeface="Symbol" pitchFamily="18" charset="2"/>
              </a:rPr>
              <a:t>s</a:t>
            </a:r>
            <a:r>
              <a:rPr lang="en-US" sz="2400" dirty="0">
                <a:sym typeface="Symbol" pitchFamily="18" charset="2"/>
              </a:rPr>
              <a:t> = {</a:t>
            </a:r>
            <a:r>
              <a:rPr lang="en-US" sz="2400" i="1" dirty="0">
                <a:sym typeface="Symbol" pitchFamily="18" charset="2"/>
              </a:rPr>
              <a:t>t</a:t>
            </a:r>
            <a:r>
              <a:rPr lang="en-US" sz="2400" dirty="0">
                <a:sym typeface="Symbol" pitchFamily="18" charset="2"/>
              </a:rPr>
              <a:t> | </a:t>
            </a:r>
            <a:r>
              <a:rPr lang="en-US" sz="2400" i="1" dirty="0">
                <a:sym typeface="Symbol" pitchFamily="18" charset="2"/>
              </a:rPr>
              <a:t>t</a:t>
            </a:r>
            <a:r>
              <a:rPr lang="en-US" sz="2400" dirty="0">
                <a:sym typeface="Symbol" pitchFamily="18" charset="2"/>
              </a:rPr>
              <a:t>  </a:t>
            </a:r>
            <a:r>
              <a:rPr lang="en-US" sz="2400" i="1" dirty="0">
                <a:sym typeface="Symbol" pitchFamily="18" charset="2"/>
              </a:rPr>
              <a:t>r</a:t>
            </a:r>
            <a:r>
              <a:rPr lang="en-US" sz="2400" dirty="0">
                <a:sym typeface="Symbol" pitchFamily="18" charset="2"/>
              </a:rPr>
              <a:t> or</a:t>
            </a:r>
            <a:r>
              <a:rPr lang="en-US" sz="2400" i="1" dirty="0">
                <a:sym typeface="Symbol" pitchFamily="18" charset="2"/>
              </a:rPr>
              <a:t> t</a:t>
            </a:r>
            <a:r>
              <a:rPr lang="en-US" sz="2400" dirty="0">
                <a:sym typeface="Symbol" pitchFamily="18" charset="2"/>
              </a:rPr>
              <a:t>  </a:t>
            </a:r>
            <a:r>
              <a:rPr lang="en-US" sz="2400" i="1" dirty="0">
                <a:sym typeface="Symbol" pitchFamily="18" charset="2"/>
              </a:rPr>
              <a:t>s</a:t>
            </a:r>
            <a:r>
              <a:rPr lang="en-US" sz="2400" dirty="0">
                <a:sym typeface="Symbol" pitchFamily="18" charset="2"/>
              </a:rPr>
              <a:t>}</a:t>
            </a:r>
          </a:p>
          <a:p>
            <a:pPr>
              <a:tabLst>
                <a:tab pos="2965450" algn="ctr"/>
              </a:tabLst>
            </a:pPr>
            <a:r>
              <a:rPr lang="en-US" sz="2400" dirty="0">
                <a:sym typeface="Symbol" pitchFamily="18" charset="2"/>
              </a:rPr>
              <a:t>For </a:t>
            </a:r>
            <a:r>
              <a:rPr lang="en-US" sz="2400" i="1" dirty="0"/>
              <a:t>r</a:t>
            </a:r>
            <a:r>
              <a:rPr lang="en-US" sz="2400" dirty="0"/>
              <a:t> </a:t>
            </a:r>
            <a:r>
              <a:rPr lang="en-US" sz="2400" dirty="0">
                <a:sym typeface="Symbol" pitchFamily="18" charset="2"/>
              </a:rPr>
              <a:t> </a:t>
            </a:r>
            <a:r>
              <a:rPr lang="en-US" sz="2400" i="1" dirty="0">
                <a:sym typeface="Symbol" pitchFamily="18" charset="2"/>
              </a:rPr>
              <a:t>s</a:t>
            </a:r>
            <a:r>
              <a:rPr lang="en-US" sz="2400" dirty="0">
                <a:sym typeface="Symbol" pitchFamily="18" charset="2"/>
              </a:rPr>
              <a:t> to be valid.</a:t>
            </a:r>
          </a:p>
          <a:p>
            <a:pPr marL="857250" lvl="1" indent="-457200">
              <a:buFont typeface="+mj-lt"/>
              <a:buAutoNum type="arabicPeriod"/>
              <a:tabLst>
                <a:tab pos="2965450" algn="ctr"/>
              </a:tabLst>
            </a:pPr>
            <a:r>
              <a:rPr lang="en-US" sz="2000" i="1" dirty="0">
                <a:sym typeface="Symbol" pitchFamily="18" charset="2"/>
              </a:rPr>
              <a:t>r,</a:t>
            </a:r>
            <a:r>
              <a:rPr lang="en-US" sz="2000" dirty="0">
                <a:sym typeface="Symbol" pitchFamily="18" charset="2"/>
              </a:rPr>
              <a:t> </a:t>
            </a:r>
            <a:r>
              <a:rPr lang="en-US" sz="2000" i="1" dirty="0">
                <a:sym typeface="Symbol" pitchFamily="18" charset="2"/>
              </a:rPr>
              <a:t>s</a:t>
            </a:r>
            <a:r>
              <a:rPr lang="en-US" sz="2000" dirty="0">
                <a:sym typeface="Symbol" pitchFamily="18" charset="2"/>
              </a:rPr>
              <a:t> must have the </a:t>
            </a:r>
            <a:r>
              <a:rPr lang="en-US" sz="2000" i="1" dirty="0">
                <a:sym typeface="Symbol" pitchFamily="18" charset="2"/>
              </a:rPr>
              <a:t>same </a:t>
            </a:r>
            <a:r>
              <a:rPr lang="en-US" sz="2000" b="1" dirty="0" err="1">
                <a:solidFill>
                  <a:schemeClr val="tx2"/>
                </a:solidFill>
                <a:sym typeface="Symbol" pitchFamily="18" charset="2"/>
              </a:rPr>
              <a:t>arity</a:t>
            </a:r>
            <a:r>
              <a:rPr lang="en-US" sz="2000" dirty="0">
                <a:sym typeface="Symbol" pitchFamily="18" charset="2"/>
              </a:rPr>
              <a:t> (same number of attributes)</a:t>
            </a:r>
          </a:p>
          <a:p>
            <a:pPr marL="857250" lvl="1" indent="-457200">
              <a:buFont typeface="+mj-lt"/>
              <a:buAutoNum type="arabicPeriod"/>
              <a:tabLst>
                <a:tab pos="2965450" algn="ctr"/>
              </a:tabLst>
            </a:pPr>
            <a:r>
              <a:rPr lang="en-US" sz="2000" dirty="0">
                <a:sym typeface="Symbol" pitchFamily="18" charset="2"/>
              </a:rPr>
              <a:t>	The attribute domains must be </a:t>
            </a:r>
            <a:r>
              <a:rPr lang="en-US" sz="2000" b="1" dirty="0">
                <a:solidFill>
                  <a:schemeClr val="tx2"/>
                </a:solidFill>
                <a:sym typeface="Symbol" pitchFamily="18" charset="2"/>
              </a:rPr>
              <a:t>compatible</a:t>
            </a:r>
            <a:r>
              <a:rPr lang="en-US" sz="2000" dirty="0">
                <a:sym typeface="Symbol" pitchFamily="18" charset="2"/>
              </a:rPr>
              <a:t> (example: 2</a:t>
            </a:r>
            <a:r>
              <a:rPr lang="en-US" sz="2000" baseline="30000" dirty="0">
                <a:sym typeface="Symbol" pitchFamily="18" charset="2"/>
              </a:rPr>
              <a:t>nd</a:t>
            </a:r>
            <a:r>
              <a:rPr lang="en-US" sz="2000" dirty="0">
                <a:sym typeface="Symbol" pitchFamily="18" charset="2"/>
              </a:rPr>
              <a:t> column 	of </a:t>
            </a:r>
            <a:r>
              <a:rPr lang="en-US" sz="2000" i="1" dirty="0">
                <a:sym typeface="Symbol" pitchFamily="18" charset="2"/>
              </a:rPr>
              <a:t>r</a:t>
            </a:r>
            <a:r>
              <a:rPr lang="en-US" sz="2000" dirty="0">
                <a:sym typeface="Symbol" pitchFamily="18" charset="2"/>
              </a:rPr>
              <a:t> deals with the same type of values as does the 2</a:t>
            </a:r>
            <a:r>
              <a:rPr lang="en-US" sz="2000" baseline="30000" dirty="0">
                <a:sym typeface="Symbol" pitchFamily="18" charset="2"/>
              </a:rPr>
              <a:t>nd  </a:t>
            </a:r>
            <a:r>
              <a:rPr lang="en-US" sz="2000" dirty="0">
                <a:sym typeface="Symbol" pitchFamily="18" charset="2"/>
              </a:rPr>
              <a:t>column of </a:t>
            </a:r>
            <a:r>
              <a:rPr lang="en-US" sz="2000" i="1" dirty="0">
                <a:sym typeface="Symbol" pitchFamily="18" charset="2"/>
              </a:rPr>
              <a:t>s</a:t>
            </a:r>
            <a:r>
              <a:rPr lang="en-US" sz="2000" dirty="0">
                <a:sym typeface="Symbol" pitchFamily="18" charset="2"/>
              </a:rPr>
              <a:t>)</a:t>
            </a:r>
          </a:p>
          <a:p>
            <a:pPr>
              <a:lnSpc>
                <a:spcPct val="140000"/>
              </a:lnSpc>
              <a:tabLst>
                <a:tab pos="2965450" algn="ctr"/>
              </a:tabLst>
            </a:pPr>
            <a:r>
              <a:rPr lang="en-US" sz="2400" dirty="0"/>
              <a:t>Example: to find all courses taught in the Fall 2009 semester, or in the Spring 2010 semester, or in both</a:t>
            </a:r>
            <a:br>
              <a:rPr lang="en-US" sz="2400" dirty="0"/>
            </a:br>
            <a:r>
              <a:rPr lang="en-US" sz="2400" dirty="0"/>
              <a:t>   </a:t>
            </a:r>
            <a:r>
              <a:rPr lang="en-US" sz="1600" dirty="0">
                <a:sym typeface="Symbol" pitchFamily="18" charset="2"/>
              </a:rPr>
              <a:t></a:t>
            </a:r>
            <a:r>
              <a:rPr lang="en-US" sz="2400" i="1" baseline="-25000" dirty="0" err="1"/>
              <a:t>course_id</a:t>
            </a:r>
            <a:r>
              <a:rPr lang="en-US" sz="2400" dirty="0"/>
              <a:t> </a:t>
            </a:r>
            <a:r>
              <a:rPr lang="en-US" sz="1800" dirty="0"/>
              <a:t>(</a:t>
            </a:r>
            <a:r>
              <a:rPr lang="en-US" sz="1800" i="1" dirty="0">
                <a:sym typeface="Symbol" pitchFamily="18" charset="2"/>
              </a:rPr>
              <a:t></a:t>
            </a:r>
            <a:r>
              <a:rPr lang="en-US" sz="1800" dirty="0">
                <a:sym typeface="Symbol" pitchFamily="18" charset="2"/>
              </a:rPr>
              <a:t> </a:t>
            </a:r>
            <a:r>
              <a:rPr lang="en-US" sz="2400" i="1" baseline="-25000" dirty="0">
                <a:sym typeface="Symbol" pitchFamily="18" charset="2"/>
              </a:rPr>
              <a:t>semester=“Fall”  </a:t>
            </a:r>
            <a:r>
              <a:rPr lang="el-GR" sz="2400" i="1" baseline="-25000" dirty="0">
                <a:sym typeface="Symbol" pitchFamily="18" charset="2"/>
              </a:rPr>
              <a:t>Λ</a:t>
            </a:r>
            <a:r>
              <a:rPr lang="en-US" sz="2400" i="1" baseline="-25000" dirty="0">
                <a:sym typeface="Symbol" pitchFamily="18" charset="2"/>
              </a:rPr>
              <a:t> year=2009 </a:t>
            </a:r>
            <a:r>
              <a:rPr lang="en-US" sz="1800" dirty="0">
                <a:sym typeface="Symbol" pitchFamily="18" charset="2"/>
              </a:rPr>
              <a:t>(</a:t>
            </a:r>
            <a:r>
              <a:rPr lang="en-US" sz="1800" i="1" dirty="0">
                <a:sym typeface="Symbol" pitchFamily="18" charset="2"/>
              </a:rPr>
              <a:t>section</a:t>
            </a:r>
            <a:r>
              <a:rPr lang="en-US" sz="1800" dirty="0">
                <a:sym typeface="Symbol" pitchFamily="18" charset="2"/>
              </a:rPr>
              <a:t>))  </a:t>
            </a:r>
            <a:r>
              <a:rPr lang="en-US" sz="2400" dirty="0">
                <a:sym typeface="Symbol" pitchFamily="18" charset="2"/>
              </a:rPr>
              <a:t>  </a:t>
            </a:r>
            <a:br>
              <a:rPr lang="en-US" sz="2400" dirty="0">
                <a:sym typeface="Symbol" pitchFamily="18" charset="2"/>
              </a:rPr>
            </a:br>
            <a:r>
              <a:rPr lang="en-US" sz="2400" dirty="0">
                <a:sym typeface="Symbol" pitchFamily="18" charset="2"/>
              </a:rPr>
              <a:t>	</a:t>
            </a:r>
            <a:r>
              <a:rPr lang="en-US" sz="1600" dirty="0">
                <a:sym typeface="Symbol" pitchFamily="18" charset="2"/>
              </a:rPr>
              <a:t></a:t>
            </a:r>
            <a:r>
              <a:rPr lang="en-US" sz="2400" i="1" baseline="-25000" dirty="0" err="1"/>
              <a:t>course_id</a:t>
            </a:r>
            <a:r>
              <a:rPr lang="en-US" sz="2400" dirty="0"/>
              <a:t> </a:t>
            </a:r>
            <a:r>
              <a:rPr lang="en-US" sz="1800" dirty="0"/>
              <a:t>(</a:t>
            </a:r>
            <a:r>
              <a:rPr lang="en-US" sz="1800" i="1" dirty="0">
                <a:sym typeface="Symbol" pitchFamily="18" charset="2"/>
              </a:rPr>
              <a:t></a:t>
            </a:r>
            <a:r>
              <a:rPr lang="en-US" sz="1800" dirty="0">
                <a:sym typeface="Symbol" pitchFamily="18" charset="2"/>
              </a:rPr>
              <a:t> </a:t>
            </a:r>
            <a:r>
              <a:rPr lang="en-US" sz="2400" i="1" baseline="-25000" dirty="0">
                <a:sym typeface="Symbol" pitchFamily="18" charset="2"/>
              </a:rPr>
              <a:t>semester=“Spring”  </a:t>
            </a:r>
            <a:r>
              <a:rPr lang="el-GR" sz="2400" i="1" baseline="-25000" dirty="0">
                <a:sym typeface="Symbol" pitchFamily="18" charset="2"/>
              </a:rPr>
              <a:t>Λ</a:t>
            </a:r>
            <a:r>
              <a:rPr lang="en-US" sz="2400" i="1" baseline="-25000" dirty="0">
                <a:sym typeface="Symbol" pitchFamily="18" charset="2"/>
              </a:rPr>
              <a:t> year=2010 </a:t>
            </a:r>
            <a:r>
              <a:rPr lang="en-US" sz="1800" dirty="0">
                <a:sym typeface="Symbol" pitchFamily="18" charset="2"/>
              </a:rPr>
              <a:t>(</a:t>
            </a:r>
            <a:r>
              <a:rPr lang="en-US" sz="1800" i="1" dirty="0">
                <a:sym typeface="Symbol" pitchFamily="18" charset="2"/>
              </a:rPr>
              <a:t>section</a:t>
            </a:r>
            <a:r>
              <a:rPr lang="en-US" sz="1800" dirty="0">
                <a:sym typeface="Symbol" pitchFamily="18" charset="2"/>
              </a:rPr>
              <a:t>))</a:t>
            </a:r>
          </a:p>
          <a:p>
            <a:pPr>
              <a:lnSpc>
                <a:spcPct val="140000"/>
              </a:lnSpc>
              <a:tabLst>
                <a:tab pos="2965450" algn="ctr"/>
              </a:tabLst>
            </a:pPr>
            <a:endParaRPr lang="en-US" sz="2400" dirty="0"/>
          </a:p>
          <a:p>
            <a:pPr>
              <a:lnSpc>
                <a:spcPct val="140000"/>
              </a:lnSpc>
              <a:buFont typeface="Monotype Sorts" pitchFamily="2" charset="2"/>
              <a:buNone/>
              <a:tabLst>
                <a:tab pos="2965450" algn="ctr"/>
              </a:tabLst>
            </a:pPr>
            <a:endParaRPr lang="en-US" sz="2400" i="1" dirty="0"/>
          </a:p>
        </p:txBody>
      </p:sp>
      <p:sp>
        <p:nvSpPr>
          <p:cNvPr id="4" name="Date Placeholder 3"/>
          <p:cNvSpPr>
            <a:spLocks noGrp="1"/>
          </p:cNvSpPr>
          <p:nvPr>
            <p:ph type="dt" sz="half" idx="10"/>
          </p:nvPr>
        </p:nvSpPr>
        <p:spPr/>
        <p:txBody>
          <a:bodyPr/>
          <a:lstStyle/>
          <a:p>
            <a:fld id="{80A274B4-FAB9-415B-8BC6-31C89723C943}" type="datetime1">
              <a:rPr lang="en-US" smtClean="0"/>
              <a:pPr/>
              <a:t>4/8/20</a:t>
            </a:fld>
            <a:endParaRPr lang="en-US" dirty="0"/>
          </a:p>
        </p:txBody>
      </p:sp>
      <p:sp>
        <p:nvSpPr>
          <p:cNvPr id="5" name="Slide Number Placeholder 4"/>
          <p:cNvSpPr>
            <a:spLocks noGrp="1"/>
          </p:cNvSpPr>
          <p:nvPr>
            <p:ph type="sldNum" sz="quarter" idx="12"/>
          </p:nvPr>
        </p:nvSpPr>
        <p:spPr/>
        <p:txBody>
          <a:bodyPr/>
          <a:lstStyle/>
          <a:p>
            <a:fld id="{D2B6A008-1658-481F-B325-0100205FD83E}" type="slidenum">
              <a:rPr lang="en-US" smtClean="0"/>
              <a:pPr/>
              <a:t>11</a:t>
            </a:fld>
            <a:endParaRPr lang="en-US" dirty="0"/>
          </a:p>
        </p:txBody>
      </p:sp>
      <p:sp>
        <p:nvSpPr>
          <p:cNvPr id="6" name="Footer Placeholder 5"/>
          <p:cNvSpPr>
            <a:spLocks noGrp="1"/>
          </p:cNvSpPr>
          <p:nvPr>
            <p:ph type="ftr" sz="quarter" idx="11"/>
          </p:nvPr>
        </p:nvSpPr>
        <p:spPr/>
        <p:txBody>
          <a:bodyPr/>
          <a:lstStyle/>
          <a:p>
            <a:r>
              <a:rPr lang="en-US"/>
              <a:t>Relational Operator (©Silberschatz, Korth and Sudarshan)</a:t>
            </a:r>
            <a:endParaRPr lang="en-US" dirty="0"/>
          </a:p>
        </p:txBody>
      </p:sp>
      <p:sp>
        <p:nvSpPr>
          <p:cNvPr id="7" name="TextBox 6"/>
          <p:cNvSpPr txBox="1"/>
          <p:nvPr/>
        </p:nvSpPr>
        <p:spPr>
          <a:xfrm>
            <a:off x="8407027" y="6009521"/>
            <a:ext cx="665567" cy="276999"/>
          </a:xfrm>
          <a:prstGeom prst="rect">
            <a:avLst/>
          </a:prstGeom>
          <a:noFill/>
        </p:spPr>
        <p:txBody>
          <a:bodyPr wrap="none" rtlCol="0">
            <a:spAutoFit/>
          </a:bodyPr>
          <a:lstStyle/>
          <a:p>
            <a:r>
              <a:rPr lang="en-US" sz="1200" dirty="0">
                <a:hlinkClick r:id="rId3" action="ppaction://hlinksldjump"/>
              </a:rPr>
              <a:t>schema</a:t>
            </a:r>
            <a:endParaRPr lang="en-US" sz="12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2770" name="Rectangle 2"/>
          <p:cNvSpPr>
            <a:spLocks noGrp="1" noChangeArrowheads="1"/>
          </p:cNvSpPr>
          <p:nvPr>
            <p:ph type="title"/>
          </p:nvPr>
        </p:nvSpPr>
        <p:spPr/>
        <p:txBody>
          <a:bodyPr/>
          <a:lstStyle/>
          <a:p>
            <a:r>
              <a:rPr lang="en-US"/>
              <a:t>Union Operation – Example </a:t>
            </a:r>
          </a:p>
        </p:txBody>
      </p:sp>
      <p:sp>
        <p:nvSpPr>
          <p:cNvPr id="672771" name="Rectangle 3"/>
          <p:cNvSpPr>
            <a:spLocks noGrp="1" noChangeArrowheads="1"/>
          </p:cNvSpPr>
          <p:nvPr>
            <p:ph type="body" idx="1"/>
          </p:nvPr>
        </p:nvSpPr>
        <p:spPr>
          <a:xfrm>
            <a:off x="1071538" y="1428736"/>
            <a:ext cx="6861175" cy="334962"/>
          </a:xfrm>
        </p:spPr>
        <p:txBody>
          <a:bodyPr>
            <a:noAutofit/>
          </a:bodyPr>
          <a:lstStyle/>
          <a:p>
            <a:pPr>
              <a:lnSpc>
                <a:spcPct val="90000"/>
              </a:lnSpc>
            </a:pPr>
            <a:r>
              <a:rPr lang="en-US" sz="2800" dirty="0"/>
              <a:t>Relations </a:t>
            </a:r>
            <a:r>
              <a:rPr lang="en-US" sz="2800" i="1" dirty="0"/>
              <a:t>r, s:</a:t>
            </a:r>
            <a:endParaRPr lang="en-US" sz="2800" dirty="0"/>
          </a:p>
        </p:txBody>
      </p:sp>
      <p:sp>
        <p:nvSpPr>
          <p:cNvPr id="672772" name="Rectangle 4"/>
          <p:cNvSpPr>
            <a:spLocks noChangeArrowheads="1"/>
          </p:cNvSpPr>
          <p:nvPr/>
        </p:nvSpPr>
        <p:spPr bwMode="auto">
          <a:xfrm>
            <a:off x="2500298" y="3786190"/>
            <a:ext cx="4929222" cy="1285875"/>
          </a:xfrm>
          <a:prstGeom prst="rect">
            <a:avLst/>
          </a:prstGeom>
          <a:noFill/>
          <a:ln w="9525">
            <a:noFill/>
            <a:miter lim="800000"/>
            <a:headEnd/>
            <a:tailEnd/>
          </a:ln>
          <a:effectLst/>
        </p:spPr>
        <p:txBody>
          <a:bodyPr/>
          <a:lstStyle/>
          <a:p>
            <a:pPr marL="342900" indent="-342900">
              <a:lnSpc>
                <a:spcPct val="90000"/>
              </a:lnSpc>
              <a:spcBef>
                <a:spcPct val="35000"/>
              </a:spcBef>
              <a:buClr>
                <a:schemeClr val="tx2"/>
              </a:buClr>
              <a:buSzPct val="90000"/>
              <a:buFont typeface="Monotype Sorts" pitchFamily="2" charset="2"/>
              <a:buChar char="n"/>
            </a:pPr>
            <a:r>
              <a:rPr kumimoji="1" lang="en-US" dirty="0"/>
              <a:t>r </a:t>
            </a:r>
            <a:r>
              <a:rPr kumimoji="1" lang="en-US" dirty="0">
                <a:sym typeface="Symbol" pitchFamily="18" charset="2"/>
              </a:rPr>
              <a:t> s</a:t>
            </a:r>
            <a:r>
              <a:rPr kumimoji="1" lang="en-US" dirty="0"/>
              <a:t>:</a:t>
            </a:r>
          </a:p>
        </p:txBody>
      </p:sp>
      <p:pic>
        <p:nvPicPr>
          <p:cNvPr id="672773" name="Picture 5"/>
          <p:cNvPicPr>
            <a:picLocks noChangeAspect="1" noChangeArrowheads="1"/>
          </p:cNvPicPr>
          <p:nvPr/>
        </p:nvPicPr>
        <p:blipFill>
          <a:blip r:embed="rId3"/>
          <a:srcRect/>
          <a:stretch>
            <a:fillRect/>
          </a:stretch>
        </p:blipFill>
        <p:spPr bwMode="auto">
          <a:xfrm>
            <a:off x="3802091" y="1646255"/>
            <a:ext cx="2357437" cy="4211637"/>
          </a:xfrm>
          <a:prstGeom prst="rect">
            <a:avLst/>
          </a:prstGeom>
          <a:noFill/>
          <a:ln w="9525">
            <a:noFill/>
            <a:miter lim="800000"/>
            <a:headEnd/>
            <a:tailEnd/>
          </a:ln>
          <a:effectLst/>
        </p:spPr>
      </p:pic>
      <p:sp>
        <p:nvSpPr>
          <p:cNvPr id="6" name="Date Placeholder 5"/>
          <p:cNvSpPr>
            <a:spLocks noGrp="1"/>
          </p:cNvSpPr>
          <p:nvPr>
            <p:ph type="dt" sz="half" idx="10"/>
          </p:nvPr>
        </p:nvSpPr>
        <p:spPr/>
        <p:txBody>
          <a:bodyPr/>
          <a:lstStyle/>
          <a:p>
            <a:fld id="{89078D18-8D7E-4BC1-8341-F607559F0A07}" type="datetime1">
              <a:rPr lang="en-US" smtClean="0"/>
              <a:pPr/>
              <a:t>4/8/20</a:t>
            </a:fld>
            <a:endParaRPr lang="en-US" dirty="0"/>
          </a:p>
        </p:txBody>
      </p:sp>
      <p:sp>
        <p:nvSpPr>
          <p:cNvPr id="7" name="Slide Number Placeholder 6"/>
          <p:cNvSpPr>
            <a:spLocks noGrp="1"/>
          </p:cNvSpPr>
          <p:nvPr>
            <p:ph type="sldNum" sz="quarter" idx="12"/>
          </p:nvPr>
        </p:nvSpPr>
        <p:spPr/>
        <p:txBody>
          <a:bodyPr/>
          <a:lstStyle/>
          <a:p>
            <a:fld id="{D2B6A008-1658-481F-B325-0100205FD83E}" type="slidenum">
              <a:rPr lang="en-US" smtClean="0"/>
              <a:pPr/>
              <a:t>12</a:t>
            </a:fld>
            <a:endParaRPr lang="en-US" dirty="0"/>
          </a:p>
        </p:txBody>
      </p:sp>
      <p:sp>
        <p:nvSpPr>
          <p:cNvPr id="8" name="Footer Placeholder 7"/>
          <p:cNvSpPr>
            <a:spLocks noGrp="1"/>
          </p:cNvSpPr>
          <p:nvPr>
            <p:ph type="ftr" sz="quarter" idx="11"/>
          </p:nvPr>
        </p:nvSpPr>
        <p:spPr/>
        <p:txBody>
          <a:bodyPr/>
          <a:lstStyle/>
          <a:p>
            <a:r>
              <a:rPr lang="en-US"/>
              <a:t>Relational Operator (©Silberschatz, Korth and Sudarshan)</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3250" name="Rectangle 2"/>
          <p:cNvSpPr>
            <a:spLocks noGrp="1" noChangeArrowheads="1"/>
          </p:cNvSpPr>
          <p:nvPr>
            <p:ph type="title"/>
          </p:nvPr>
        </p:nvSpPr>
        <p:spPr>
          <a:xfrm>
            <a:off x="571472" y="0"/>
            <a:ext cx="8229600" cy="1000108"/>
          </a:xfrm>
        </p:spPr>
        <p:txBody>
          <a:bodyPr/>
          <a:lstStyle/>
          <a:p>
            <a:r>
              <a:rPr lang="en-US" dirty="0"/>
              <a:t>Set Difference Operation</a:t>
            </a:r>
          </a:p>
        </p:txBody>
      </p:sp>
      <p:sp>
        <p:nvSpPr>
          <p:cNvPr id="693251" name="Rectangle 3"/>
          <p:cNvSpPr>
            <a:spLocks noGrp="1" noChangeArrowheads="1"/>
          </p:cNvSpPr>
          <p:nvPr>
            <p:ph type="body" idx="1"/>
          </p:nvPr>
        </p:nvSpPr>
        <p:spPr>
          <a:xfrm>
            <a:off x="500035" y="1285860"/>
            <a:ext cx="8358246" cy="4857784"/>
          </a:xfrm>
        </p:spPr>
        <p:txBody>
          <a:bodyPr>
            <a:normAutofit lnSpcReduction="10000"/>
          </a:bodyPr>
          <a:lstStyle/>
          <a:p>
            <a:pPr>
              <a:spcBef>
                <a:spcPct val="60000"/>
              </a:spcBef>
            </a:pPr>
            <a:r>
              <a:rPr lang="en-US" sz="2000" dirty="0"/>
              <a:t>Notation </a:t>
            </a:r>
            <a:r>
              <a:rPr lang="en-US" sz="2000" i="1" dirty="0"/>
              <a:t>r – s</a:t>
            </a:r>
          </a:p>
          <a:p>
            <a:r>
              <a:rPr lang="en-US" sz="2000" dirty="0"/>
              <a:t>Defined as:</a:t>
            </a:r>
          </a:p>
          <a:p>
            <a:pPr>
              <a:buFont typeface="Monotype Sorts" pitchFamily="2" charset="2"/>
              <a:buNone/>
            </a:pPr>
            <a:r>
              <a:rPr lang="en-US" sz="2000" dirty="0"/>
              <a:t>		 </a:t>
            </a:r>
            <a:r>
              <a:rPr lang="en-US" sz="2000" i="1" dirty="0"/>
              <a:t>r – s</a:t>
            </a:r>
            <a:r>
              <a:rPr lang="en-US" sz="2000" dirty="0"/>
              <a:t>  = {</a:t>
            </a:r>
            <a:r>
              <a:rPr lang="en-US" sz="2000" i="1" dirty="0"/>
              <a:t>t</a:t>
            </a:r>
            <a:r>
              <a:rPr lang="en-US" sz="2000" dirty="0"/>
              <a:t> | </a:t>
            </a:r>
            <a:r>
              <a:rPr lang="en-US" sz="2000" i="1" dirty="0"/>
              <a:t>t</a:t>
            </a:r>
            <a:r>
              <a:rPr lang="en-US" sz="2000" dirty="0"/>
              <a:t> </a:t>
            </a:r>
            <a:r>
              <a:rPr lang="en-US" sz="2000" dirty="0">
                <a:sym typeface="Symbol" pitchFamily="18" charset="2"/>
              </a:rPr>
              <a:t> </a:t>
            </a:r>
            <a:r>
              <a:rPr lang="en-US" sz="2000" i="1" dirty="0">
                <a:sym typeface="Symbol" pitchFamily="18" charset="2"/>
              </a:rPr>
              <a:t>r</a:t>
            </a:r>
            <a:r>
              <a:rPr lang="en-US" sz="2000" dirty="0">
                <a:sym typeface="Symbol" pitchFamily="18" charset="2"/>
              </a:rPr>
              <a:t> </a:t>
            </a:r>
            <a:r>
              <a:rPr lang="en-US" sz="2000" b="1" dirty="0">
                <a:sym typeface="Symbol" pitchFamily="18" charset="2"/>
              </a:rPr>
              <a:t>and</a:t>
            </a:r>
            <a:r>
              <a:rPr lang="en-US" sz="2000" dirty="0">
                <a:sym typeface="Symbol" pitchFamily="18" charset="2"/>
              </a:rPr>
              <a:t> t  </a:t>
            </a:r>
            <a:r>
              <a:rPr lang="en-US" sz="2000" i="1" dirty="0">
                <a:sym typeface="Symbol" pitchFamily="18" charset="2"/>
              </a:rPr>
              <a:t>s</a:t>
            </a:r>
            <a:r>
              <a:rPr lang="en-US" sz="2000" dirty="0">
                <a:sym typeface="Symbol" pitchFamily="18" charset="2"/>
              </a:rPr>
              <a:t>}</a:t>
            </a:r>
          </a:p>
          <a:p>
            <a:pPr>
              <a:buFont typeface="Monotype Sorts" pitchFamily="2" charset="2"/>
              <a:buNone/>
            </a:pPr>
            <a:endParaRPr lang="en-US" sz="2000" i="1" dirty="0"/>
          </a:p>
          <a:p>
            <a:r>
              <a:rPr lang="en-US" sz="2000" dirty="0"/>
              <a:t>Set differences must be taken between </a:t>
            </a:r>
            <a:r>
              <a:rPr lang="en-US" sz="2000" b="1" dirty="0">
                <a:solidFill>
                  <a:schemeClr val="tx2"/>
                </a:solidFill>
              </a:rPr>
              <a:t>compatible</a:t>
            </a:r>
            <a:r>
              <a:rPr lang="en-US" sz="2000" dirty="0"/>
              <a:t> relations.</a:t>
            </a:r>
          </a:p>
          <a:p>
            <a:pPr lvl="1"/>
            <a:r>
              <a:rPr lang="en-US" sz="2000" i="1" dirty="0"/>
              <a:t>r</a:t>
            </a:r>
            <a:r>
              <a:rPr lang="en-US" sz="2000" dirty="0"/>
              <a:t> and </a:t>
            </a:r>
            <a:r>
              <a:rPr lang="en-US" sz="2000" i="1" dirty="0"/>
              <a:t>s</a:t>
            </a:r>
            <a:r>
              <a:rPr lang="en-US" sz="2000" dirty="0"/>
              <a:t> must have the </a:t>
            </a:r>
            <a:r>
              <a:rPr lang="en-US" sz="2000" dirty="0">
                <a:solidFill>
                  <a:schemeClr val="tx2"/>
                </a:solidFill>
              </a:rPr>
              <a:t>same</a:t>
            </a:r>
            <a:r>
              <a:rPr lang="en-US" sz="2000" dirty="0"/>
              <a:t> </a:t>
            </a:r>
            <a:r>
              <a:rPr lang="en-US" sz="2000" dirty="0" err="1"/>
              <a:t>arity</a:t>
            </a:r>
            <a:endParaRPr lang="en-US" sz="2000" dirty="0"/>
          </a:p>
          <a:p>
            <a:pPr lvl="1"/>
            <a:r>
              <a:rPr lang="en-US" sz="2000" dirty="0"/>
              <a:t>attribute domains of </a:t>
            </a:r>
            <a:r>
              <a:rPr lang="en-US" sz="2000" i="1" dirty="0"/>
              <a:t>r </a:t>
            </a:r>
            <a:r>
              <a:rPr lang="en-US" sz="2000" dirty="0"/>
              <a:t>and </a:t>
            </a:r>
            <a:r>
              <a:rPr lang="en-US" sz="2000" i="1" dirty="0"/>
              <a:t>s </a:t>
            </a:r>
            <a:r>
              <a:rPr lang="en-US" sz="2000" dirty="0"/>
              <a:t>must be compatible</a:t>
            </a:r>
          </a:p>
          <a:p>
            <a:pPr>
              <a:lnSpc>
                <a:spcPct val="140000"/>
              </a:lnSpc>
            </a:pPr>
            <a:r>
              <a:rPr lang="en-US" sz="2000" dirty="0"/>
              <a:t>Example: to find all courses taught in the Fall 2009 semester, but not in the Spring 2010 semester</a:t>
            </a:r>
            <a:br>
              <a:rPr lang="en-US" sz="2000" dirty="0"/>
            </a:br>
            <a:r>
              <a:rPr lang="en-US" sz="2000" dirty="0"/>
              <a:t> 	</a:t>
            </a:r>
            <a:r>
              <a:rPr lang="en-US" sz="4000" dirty="0">
                <a:sym typeface="Symbol" pitchFamily="18" charset="2"/>
              </a:rPr>
              <a:t></a:t>
            </a:r>
            <a:r>
              <a:rPr lang="en-US" i="1" baseline="-25000" dirty="0" err="1"/>
              <a:t>course_id</a:t>
            </a:r>
            <a:r>
              <a:rPr lang="en-US" sz="2000" dirty="0"/>
              <a:t> </a:t>
            </a:r>
            <a:r>
              <a:rPr lang="en-US" sz="2800" dirty="0"/>
              <a:t>(</a:t>
            </a:r>
            <a:r>
              <a:rPr lang="en-US" sz="2800" i="1" dirty="0">
                <a:sym typeface="Symbol" pitchFamily="18" charset="2"/>
              </a:rPr>
              <a:t></a:t>
            </a:r>
            <a:r>
              <a:rPr lang="en-US" sz="2800" dirty="0">
                <a:sym typeface="Symbol" pitchFamily="18" charset="2"/>
              </a:rPr>
              <a:t> </a:t>
            </a:r>
            <a:r>
              <a:rPr lang="en-US" i="1" baseline="-25000" dirty="0">
                <a:sym typeface="Symbol" pitchFamily="18" charset="2"/>
              </a:rPr>
              <a:t>semester=“Fall”  </a:t>
            </a:r>
            <a:r>
              <a:rPr lang="el-GR" i="1" baseline="-25000" dirty="0">
                <a:sym typeface="Symbol" pitchFamily="18" charset="2"/>
              </a:rPr>
              <a:t>Λ</a:t>
            </a:r>
            <a:r>
              <a:rPr lang="en-US" i="1" baseline="-25000" dirty="0">
                <a:sym typeface="Symbol" pitchFamily="18" charset="2"/>
              </a:rPr>
              <a:t> year=2009 </a:t>
            </a:r>
            <a:r>
              <a:rPr lang="en-US" sz="2800" dirty="0">
                <a:sym typeface="Symbol" pitchFamily="18" charset="2"/>
              </a:rPr>
              <a:t>(</a:t>
            </a:r>
            <a:r>
              <a:rPr lang="en-US" sz="2800" i="1" dirty="0">
                <a:sym typeface="Symbol" pitchFamily="18" charset="2"/>
              </a:rPr>
              <a:t>section</a:t>
            </a:r>
            <a:r>
              <a:rPr lang="en-US" sz="2800" dirty="0">
                <a:sym typeface="Symbol" pitchFamily="18" charset="2"/>
              </a:rPr>
              <a:t>))  −</a:t>
            </a:r>
            <a:r>
              <a:rPr lang="en-US" sz="2000" dirty="0">
                <a:sym typeface="Symbol" pitchFamily="18" charset="2"/>
              </a:rPr>
              <a:t> </a:t>
            </a:r>
            <a:br>
              <a:rPr lang="en-US" sz="2000" dirty="0">
                <a:sym typeface="Symbol" pitchFamily="18" charset="2"/>
              </a:rPr>
            </a:br>
            <a:r>
              <a:rPr lang="en-US" sz="2000" dirty="0">
                <a:sym typeface="Symbol" pitchFamily="18" charset="2"/>
              </a:rPr>
              <a:t>	</a:t>
            </a:r>
            <a:r>
              <a:rPr lang="en-US" sz="4000" dirty="0">
                <a:sym typeface="Symbol" pitchFamily="18" charset="2"/>
              </a:rPr>
              <a:t></a:t>
            </a:r>
            <a:r>
              <a:rPr lang="en-US" i="1" baseline="-25000" dirty="0" err="1"/>
              <a:t>course_id</a:t>
            </a:r>
            <a:r>
              <a:rPr lang="en-US" sz="2000" dirty="0"/>
              <a:t> </a:t>
            </a:r>
            <a:r>
              <a:rPr lang="en-US" sz="2800" dirty="0"/>
              <a:t>(</a:t>
            </a:r>
            <a:r>
              <a:rPr lang="en-US" sz="2800" i="1" dirty="0">
                <a:sym typeface="Symbol" pitchFamily="18" charset="2"/>
              </a:rPr>
              <a:t></a:t>
            </a:r>
            <a:r>
              <a:rPr lang="en-US" sz="2800" dirty="0">
                <a:sym typeface="Symbol" pitchFamily="18" charset="2"/>
              </a:rPr>
              <a:t> </a:t>
            </a:r>
            <a:r>
              <a:rPr lang="en-US" i="1" baseline="-25000" dirty="0">
                <a:sym typeface="Symbol" pitchFamily="18" charset="2"/>
              </a:rPr>
              <a:t>semester=“Spring”  </a:t>
            </a:r>
            <a:r>
              <a:rPr lang="el-GR" i="1" baseline="-25000" dirty="0">
                <a:sym typeface="Symbol" pitchFamily="18" charset="2"/>
              </a:rPr>
              <a:t>Λ</a:t>
            </a:r>
            <a:r>
              <a:rPr lang="en-US" i="1" baseline="-25000" dirty="0">
                <a:sym typeface="Symbol" pitchFamily="18" charset="2"/>
              </a:rPr>
              <a:t> year=2010 </a:t>
            </a:r>
            <a:r>
              <a:rPr lang="en-US" sz="2800" dirty="0">
                <a:sym typeface="Symbol" pitchFamily="18" charset="2"/>
              </a:rPr>
              <a:t>(</a:t>
            </a:r>
            <a:r>
              <a:rPr lang="en-US" sz="2800" i="1" dirty="0">
                <a:sym typeface="Symbol" pitchFamily="18" charset="2"/>
              </a:rPr>
              <a:t>section</a:t>
            </a:r>
            <a:r>
              <a:rPr lang="en-US" sz="2800" dirty="0">
                <a:sym typeface="Symbol" pitchFamily="18" charset="2"/>
              </a:rPr>
              <a:t>))</a:t>
            </a:r>
          </a:p>
          <a:p>
            <a:endParaRPr lang="en-US" sz="2000" dirty="0">
              <a:sym typeface="Symbol" pitchFamily="18" charset="2"/>
            </a:endParaRPr>
          </a:p>
          <a:p>
            <a:pPr>
              <a:buFont typeface="Monotype Sorts" pitchFamily="2" charset="2"/>
              <a:buNone/>
            </a:pPr>
            <a:endParaRPr lang="en-US" sz="2000" dirty="0">
              <a:sym typeface="Symbol" pitchFamily="18" charset="2"/>
            </a:endParaRPr>
          </a:p>
          <a:p>
            <a:pPr>
              <a:buFont typeface="Monotype Sorts" pitchFamily="2" charset="2"/>
              <a:buNone/>
            </a:pPr>
            <a:endParaRPr lang="en-US" sz="2000" dirty="0">
              <a:sym typeface="Symbol" pitchFamily="18" charset="2"/>
            </a:endParaRPr>
          </a:p>
          <a:p>
            <a:pPr>
              <a:buFont typeface="Monotype Sorts" pitchFamily="2" charset="2"/>
              <a:buNone/>
            </a:pPr>
            <a:endParaRPr lang="en-US" sz="2000" dirty="0">
              <a:sym typeface="Symbol" pitchFamily="18" charset="2"/>
            </a:endParaRPr>
          </a:p>
        </p:txBody>
      </p:sp>
      <p:sp>
        <p:nvSpPr>
          <p:cNvPr id="4" name="Date Placeholder 3"/>
          <p:cNvSpPr>
            <a:spLocks noGrp="1"/>
          </p:cNvSpPr>
          <p:nvPr>
            <p:ph type="dt" sz="half" idx="10"/>
          </p:nvPr>
        </p:nvSpPr>
        <p:spPr/>
        <p:txBody>
          <a:bodyPr/>
          <a:lstStyle/>
          <a:p>
            <a:fld id="{F9E3679F-5BE7-4226-9233-4A6CBDE7B752}" type="datetime1">
              <a:rPr lang="en-US" smtClean="0"/>
              <a:pPr/>
              <a:t>4/8/20</a:t>
            </a:fld>
            <a:endParaRPr lang="en-US" dirty="0"/>
          </a:p>
        </p:txBody>
      </p:sp>
      <p:sp>
        <p:nvSpPr>
          <p:cNvPr id="5" name="Slide Number Placeholder 4"/>
          <p:cNvSpPr>
            <a:spLocks noGrp="1"/>
          </p:cNvSpPr>
          <p:nvPr>
            <p:ph type="sldNum" sz="quarter" idx="12"/>
          </p:nvPr>
        </p:nvSpPr>
        <p:spPr/>
        <p:txBody>
          <a:bodyPr/>
          <a:lstStyle/>
          <a:p>
            <a:fld id="{D2B6A008-1658-481F-B325-0100205FD83E}" type="slidenum">
              <a:rPr lang="en-US" smtClean="0"/>
              <a:pPr/>
              <a:t>13</a:t>
            </a:fld>
            <a:endParaRPr lang="en-US" dirty="0"/>
          </a:p>
        </p:txBody>
      </p:sp>
      <p:sp>
        <p:nvSpPr>
          <p:cNvPr id="6" name="Footer Placeholder 5"/>
          <p:cNvSpPr>
            <a:spLocks noGrp="1"/>
          </p:cNvSpPr>
          <p:nvPr>
            <p:ph type="ftr" sz="quarter" idx="11"/>
          </p:nvPr>
        </p:nvSpPr>
        <p:spPr/>
        <p:txBody>
          <a:bodyPr/>
          <a:lstStyle/>
          <a:p>
            <a:r>
              <a:rPr lang="en-US"/>
              <a:t>Relational Operator (©Silberschatz, Korth and Sudarshan)</a:t>
            </a:r>
            <a:endParaRPr lang="en-US" dirty="0"/>
          </a:p>
        </p:txBody>
      </p:sp>
      <p:sp>
        <p:nvSpPr>
          <p:cNvPr id="7" name="TextBox 6"/>
          <p:cNvSpPr txBox="1"/>
          <p:nvPr/>
        </p:nvSpPr>
        <p:spPr>
          <a:xfrm>
            <a:off x="8407027" y="6009521"/>
            <a:ext cx="665567" cy="276999"/>
          </a:xfrm>
          <a:prstGeom prst="rect">
            <a:avLst/>
          </a:prstGeom>
          <a:noFill/>
        </p:spPr>
        <p:txBody>
          <a:bodyPr wrap="none" rtlCol="0">
            <a:spAutoFit/>
          </a:bodyPr>
          <a:lstStyle/>
          <a:p>
            <a:r>
              <a:rPr lang="en-US" sz="1200" dirty="0">
                <a:hlinkClick r:id="rId3" action="ppaction://hlinksldjump"/>
              </a:rPr>
              <a:t>schema</a:t>
            </a:r>
            <a:endParaRPr lang="en-US" sz="12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4818" name="Rectangle 2"/>
          <p:cNvSpPr>
            <a:spLocks noGrp="1" noChangeArrowheads="1"/>
          </p:cNvSpPr>
          <p:nvPr>
            <p:ph type="title"/>
          </p:nvPr>
        </p:nvSpPr>
        <p:spPr>
          <a:xfrm>
            <a:off x="823913" y="66674"/>
            <a:ext cx="8077200" cy="933433"/>
          </a:xfrm>
        </p:spPr>
        <p:txBody>
          <a:bodyPr>
            <a:normAutofit/>
          </a:bodyPr>
          <a:lstStyle/>
          <a:p>
            <a:r>
              <a:rPr lang="en-US" dirty="0"/>
              <a:t>Set difference of two relations</a:t>
            </a:r>
          </a:p>
        </p:txBody>
      </p:sp>
      <p:sp>
        <p:nvSpPr>
          <p:cNvPr id="674819" name="Rectangle 3"/>
          <p:cNvSpPr>
            <a:spLocks noGrp="1" noChangeArrowheads="1"/>
          </p:cNvSpPr>
          <p:nvPr>
            <p:ph type="body" idx="1"/>
          </p:nvPr>
        </p:nvSpPr>
        <p:spPr>
          <a:xfrm>
            <a:off x="857224" y="1500174"/>
            <a:ext cx="6861175" cy="334962"/>
          </a:xfrm>
          <a:noFill/>
          <a:ln/>
        </p:spPr>
        <p:txBody>
          <a:bodyPr>
            <a:noAutofit/>
          </a:bodyPr>
          <a:lstStyle/>
          <a:p>
            <a:pPr>
              <a:lnSpc>
                <a:spcPct val="90000"/>
              </a:lnSpc>
            </a:pPr>
            <a:r>
              <a:rPr lang="en-US" sz="2800" dirty="0"/>
              <a:t>Relations </a:t>
            </a:r>
            <a:r>
              <a:rPr lang="en-US" sz="2800" i="1" dirty="0"/>
              <a:t>r</a:t>
            </a:r>
            <a:r>
              <a:rPr lang="en-US" sz="2800" dirty="0"/>
              <a:t>, </a:t>
            </a:r>
            <a:r>
              <a:rPr lang="en-US" sz="2800" i="1" dirty="0"/>
              <a:t>s</a:t>
            </a:r>
            <a:r>
              <a:rPr lang="en-US" sz="2800" dirty="0"/>
              <a:t>:</a:t>
            </a:r>
          </a:p>
        </p:txBody>
      </p:sp>
      <p:sp>
        <p:nvSpPr>
          <p:cNvPr id="674820" name="Rectangle 4"/>
          <p:cNvSpPr>
            <a:spLocks noChangeArrowheads="1"/>
          </p:cNvSpPr>
          <p:nvPr/>
        </p:nvSpPr>
        <p:spPr bwMode="auto">
          <a:xfrm>
            <a:off x="1471640" y="3708411"/>
            <a:ext cx="7029450" cy="922337"/>
          </a:xfrm>
          <a:prstGeom prst="rect">
            <a:avLst/>
          </a:prstGeom>
          <a:noFill/>
          <a:ln w="9525">
            <a:noFill/>
            <a:miter lim="800000"/>
            <a:headEnd/>
            <a:tailEnd/>
          </a:ln>
          <a:effectLst/>
        </p:spPr>
        <p:txBody>
          <a:bodyPr/>
          <a:lstStyle/>
          <a:p>
            <a:pPr marL="342900" indent="-342900">
              <a:lnSpc>
                <a:spcPct val="90000"/>
              </a:lnSpc>
              <a:spcBef>
                <a:spcPct val="35000"/>
              </a:spcBef>
              <a:buClr>
                <a:schemeClr val="tx2"/>
              </a:buClr>
              <a:buSzPct val="90000"/>
              <a:buFont typeface="Monotype Sorts" pitchFamily="2" charset="2"/>
              <a:buChar char="n"/>
            </a:pPr>
            <a:r>
              <a:rPr kumimoji="1" lang="en-US" i="1" dirty="0"/>
              <a:t>r  </a:t>
            </a:r>
            <a:r>
              <a:rPr kumimoji="1" lang="en-US" i="1" dirty="0">
                <a:sym typeface="Symbol" pitchFamily="18" charset="2"/>
              </a:rPr>
              <a:t>– s</a:t>
            </a:r>
            <a:r>
              <a:rPr kumimoji="1" lang="en-US" i="1" dirty="0"/>
              <a:t>:</a:t>
            </a:r>
          </a:p>
        </p:txBody>
      </p:sp>
      <p:pic>
        <p:nvPicPr>
          <p:cNvPr id="674821" name="Picture 5"/>
          <p:cNvPicPr>
            <a:picLocks noChangeAspect="1" noChangeArrowheads="1"/>
          </p:cNvPicPr>
          <p:nvPr/>
        </p:nvPicPr>
        <p:blipFill>
          <a:blip r:embed="rId3"/>
          <a:srcRect/>
          <a:stretch>
            <a:fillRect/>
          </a:stretch>
        </p:blipFill>
        <p:spPr bwMode="auto">
          <a:xfrm>
            <a:off x="3594127" y="1698636"/>
            <a:ext cx="2554288" cy="3230562"/>
          </a:xfrm>
          <a:prstGeom prst="rect">
            <a:avLst/>
          </a:prstGeom>
          <a:noFill/>
          <a:ln w="9525">
            <a:noFill/>
            <a:miter lim="800000"/>
            <a:headEnd/>
            <a:tailEnd/>
          </a:ln>
          <a:effectLst/>
        </p:spPr>
      </p:pic>
      <p:sp>
        <p:nvSpPr>
          <p:cNvPr id="6" name="Date Placeholder 5"/>
          <p:cNvSpPr>
            <a:spLocks noGrp="1"/>
          </p:cNvSpPr>
          <p:nvPr>
            <p:ph type="dt" sz="half" idx="10"/>
          </p:nvPr>
        </p:nvSpPr>
        <p:spPr/>
        <p:txBody>
          <a:bodyPr/>
          <a:lstStyle/>
          <a:p>
            <a:fld id="{02AA1727-D49B-434C-B3E2-6A6A20A68B8F}" type="datetime1">
              <a:rPr lang="en-US" smtClean="0"/>
              <a:pPr/>
              <a:t>4/8/20</a:t>
            </a:fld>
            <a:endParaRPr lang="en-US" dirty="0"/>
          </a:p>
        </p:txBody>
      </p:sp>
      <p:sp>
        <p:nvSpPr>
          <p:cNvPr id="7" name="Slide Number Placeholder 6"/>
          <p:cNvSpPr>
            <a:spLocks noGrp="1"/>
          </p:cNvSpPr>
          <p:nvPr>
            <p:ph type="sldNum" sz="quarter" idx="12"/>
          </p:nvPr>
        </p:nvSpPr>
        <p:spPr/>
        <p:txBody>
          <a:bodyPr/>
          <a:lstStyle/>
          <a:p>
            <a:fld id="{D2B6A008-1658-481F-B325-0100205FD83E}" type="slidenum">
              <a:rPr lang="en-US" smtClean="0"/>
              <a:pPr/>
              <a:t>14</a:t>
            </a:fld>
            <a:endParaRPr lang="en-US" dirty="0"/>
          </a:p>
        </p:txBody>
      </p:sp>
      <p:sp>
        <p:nvSpPr>
          <p:cNvPr id="8" name="Footer Placeholder 7"/>
          <p:cNvSpPr>
            <a:spLocks noGrp="1"/>
          </p:cNvSpPr>
          <p:nvPr>
            <p:ph type="ftr" sz="quarter" idx="11"/>
          </p:nvPr>
        </p:nvSpPr>
        <p:spPr/>
        <p:txBody>
          <a:bodyPr/>
          <a:lstStyle/>
          <a:p>
            <a:r>
              <a:rPr lang="en-US"/>
              <a:t>Relational Operator (©Silberschatz, Korth and Sudarshan)</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7362" name="Rectangle 2"/>
          <p:cNvSpPr>
            <a:spLocks noGrp="1" noChangeArrowheads="1"/>
          </p:cNvSpPr>
          <p:nvPr>
            <p:ph type="title"/>
          </p:nvPr>
        </p:nvSpPr>
        <p:spPr/>
        <p:txBody>
          <a:bodyPr/>
          <a:lstStyle/>
          <a:p>
            <a:r>
              <a:rPr lang="en-US"/>
              <a:t>Cartesian-Product Operation</a:t>
            </a:r>
          </a:p>
        </p:txBody>
      </p:sp>
      <p:sp>
        <p:nvSpPr>
          <p:cNvPr id="527363" name="Rectangle 3"/>
          <p:cNvSpPr>
            <a:spLocks noGrp="1" noChangeArrowheads="1"/>
          </p:cNvSpPr>
          <p:nvPr>
            <p:ph type="body" idx="1"/>
          </p:nvPr>
        </p:nvSpPr>
        <p:spPr>
          <a:xfrm>
            <a:off x="1000100" y="1285860"/>
            <a:ext cx="7654953" cy="4876800"/>
          </a:xfrm>
        </p:spPr>
        <p:txBody>
          <a:bodyPr>
            <a:normAutofit/>
          </a:bodyPr>
          <a:lstStyle/>
          <a:p>
            <a:pPr>
              <a:tabLst>
                <a:tab pos="3149600" algn="ctr"/>
              </a:tabLst>
            </a:pPr>
            <a:r>
              <a:rPr lang="en-US" dirty="0"/>
              <a:t>Notation</a:t>
            </a:r>
            <a:r>
              <a:rPr lang="en-US" i="1" dirty="0"/>
              <a:t> r </a:t>
            </a:r>
            <a:r>
              <a:rPr lang="en-US" dirty="0"/>
              <a:t>x</a:t>
            </a:r>
            <a:r>
              <a:rPr lang="en-US" i="1" dirty="0"/>
              <a:t> s</a:t>
            </a:r>
            <a:endParaRPr lang="en-US" dirty="0"/>
          </a:p>
          <a:p>
            <a:pPr>
              <a:tabLst>
                <a:tab pos="3149600" algn="ctr"/>
              </a:tabLst>
            </a:pPr>
            <a:r>
              <a:rPr lang="en-US" dirty="0"/>
              <a:t>Defined as:</a:t>
            </a:r>
          </a:p>
          <a:p>
            <a:pPr>
              <a:buFont typeface="Monotype Sorts" pitchFamily="2" charset="2"/>
              <a:buNone/>
              <a:tabLst>
                <a:tab pos="3149600" algn="ctr"/>
              </a:tabLst>
            </a:pPr>
            <a:r>
              <a:rPr lang="en-US" dirty="0"/>
              <a:t>		</a:t>
            </a:r>
            <a:r>
              <a:rPr lang="en-US" i="1" dirty="0"/>
              <a:t>r</a:t>
            </a:r>
            <a:r>
              <a:rPr lang="en-US" dirty="0"/>
              <a:t> x </a:t>
            </a:r>
            <a:r>
              <a:rPr lang="en-US" i="1" dirty="0"/>
              <a:t>s</a:t>
            </a:r>
            <a:r>
              <a:rPr lang="en-US" dirty="0"/>
              <a:t> = {</a:t>
            </a:r>
            <a:r>
              <a:rPr lang="en-US" i="1" dirty="0"/>
              <a:t>t q </a:t>
            </a:r>
            <a:r>
              <a:rPr lang="en-US" dirty="0"/>
              <a:t>|</a:t>
            </a:r>
            <a:r>
              <a:rPr lang="en-US" i="1" dirty="0"/>
              <a:t> t </a:t>
            </a:r>
            <a:r>
              <a:rPr lang="en-US" dirty="0">
                <a:sym typeface="Symbol" pitchFamily="18" charset="2"/>
              </a:rPr>
              <a:t></a:t>
            </a:r>
            <a:r>
              <a:rPr lang="en-US" i="1" dirty="0">
                <a:sym typeface="Symbol" pitchFamily="18" charset="2"/>
              </a:rPr>
              <a:t> r </a:t>
            </a:r>
            <a:r>
              <a:rPr lang="en-US" b="1" dirty="0">
                <a:sym typeface="Symbol" pitchFamily="18" charset="2"/>
              </a:rPr>
              <a:t>and </a:t>
            </a:r>
            <a:r>
              <a:rPr lang="en-US" i="1" dirty="0">
                <a:sym typeface="Symbol" pitchFamily="18" charset="2"/>
              </a:rPr>
              <a:t>q </a:t>
            </a:r>
            <a:r>
              <a:rPr lang="en-US" dirty="0">
                <a:sym typeface="Symbol" pitchFamily="18" charset="2"/>
              </a:rPr>
              <a:t> </a:t>
            </a:r>
            <a:r>
              <a:rPr lang="en-US" i="1" dirty="0">
                <a:sym typeface="Symbol" pitchFamily="18" charset="2"/>
              </a:rPr>
              <a:t>s</a:t>
            </a:r>
            <a:r>
              <a:rPr lang="en-US" dirty="0">
                <a:sym typeface="Symbol" pitchFamily="18" charset="2"/>
              </a:rPr>
              <a:t>}</a:t>
            </a:r>
            <a:br>
              <a:rPr lang="en-US" dirty="0">
                <a:sym typeface="Symbol" pitchFamily="18" charset="2"/>
              </a:rPr>
            </a:br>
            <a:endParaRPr lang="en-US" dirty="0">
              <a:sym typeface="Symbol" pitchFamily="18" charset="2"/>
            </a:endParaRPr>
          </a:p>
          <a:p>
            <a:pPr>
              <a:tabLst>
                <a:tab pos="3149600" algn="ctr"/>
              </a:tabLst>
            </a:pPr>
            <a:r>
              <a:rPr lang="en-US" dirty="0">
                <a:sym typeface="Symbol" pitchFamily="18" charset="2"/>
              </a:rPr>
              <a:t>Assume that attributes of r(R) and s(S) are disjoint. (That is, </a:t>
            </a:r>
            <a:r>
              <a:rPr lang="en-US" i="1" dirty="0">
                <a:sym typeface="Symbol" pitchFamily="18" charset="2"/>
              </a:rPr>
              <a:t>R</a:t>
            </a:r>
            <a:r>
              <a:rPr lang="en-US" dirty="0">
                <a:sym typeface="Symbol" pitchFamily="18" charset="2"/>
              </a:rPr>
              <a:t> </a:t>
            </a:r>
            <a:r>
              <a:rPr lang="en-US" i="1" dirty="0">
                <a:sym typeface="Symbol" pitchFamily="18" charset="2"/>
              </a:rPr>
              <a:t> S</a:t>
            </a:r>
            <a:r>
              <a:rPr lang="en-US" dirty="0">
                <a:sym typeface="Symbol" pitchFamily="18" charset="2"/>
              </a:rPr>
              <a:t> = </a:t>
            </a:r>
            <a:r>
              <a:rPr lang="en-US" i="1" dirty="0">
                <a:sym typeface="Symbol" pitchFamily="18" charset="2"/>
              </a:rPr>
              <a:t></a:t>
            </a:r>
            <a:r>
              <a:rPr lang="en-US" dirty="0">
                <a:sym typeface="Symbol" pitchFamily="18" charset="2"/>
              </a:rPr>
              <a:t>).</a:t>
            </a:r>
          </a:p>
          <a:p>
            <a:pPr>
              <a:tabLst>
                <a:tab pos="3149600" algn="ctr"/>
              </a:tabLst>
            </a:pPr>
            <a:r>
              <a:rPr lang="en-US" dirty="0">
                <a:sym typeface="Symbol" pitchFamily="18" charset="2"/>
              </a:rPr>
              <a:t>If attributes of </a:t>
            </a:r>
            <a:r>
              <a:rPr lang="en-US" i="1" dirty="0">
                <a:sym typeface="Symbol" pitchFamily="18" charset="2"/>
              </a:rPr>
              <a:t>r(R)</a:t>
            </a:r>
            <a:r>
              <a:rPr lang="en-US" dirty="0">
                <a:sym typeface="Symbol" pitchFamily="18" charset="2"/>
              </a:rPr>
              <a:t> and </a:t>
            </a:r>
            <a:r>
              <a:rPr lang="en-US" i="1" dirty="0">
                <a:sym typeface="Symbol" pitchFamily="18" charset="2"/>
              </a:rPr>
              <a:t>s(S</a:t>
            </a:r>
            <a:r>
              <a:rPr lang="en-US" dirty="0">
                <a:sym typeface="Symbol" pitchFamily="18" charset="2"/>
              </a:rPr>
              <a:t>) are not disjoint, then renaming must be used.</a:t>
            </a:r>
          </a:p>
        </p:txBody>
      </p:sp>
      <p:sp>
        <p:nvSpPr>
          <p:cNvPr id="4" name="Date Placeholder 3"/>
          <p:cNvSpPr>
            <a:spLocks noGrp="1"/>
          </p:cNvSpPr>
          <p:nvPr>
            <p:ph type="dt" sz="half" idx="10"/>
          </p:nvPr>
        </p:nvSpPr>
        <p:spPr/>
        <p:txBody>
          <a:bodyPr/>
          <a:lstStyle/>
          <a:p>
            <a:fld id="{4A6B7134-B783-4E61-930D-BC657FD99C14}" type="datetime1">
              <a:rPr lang="en-US" smtClean="0"/>
              <a:pPr/>
              <a:t>4/8/20</a:t>
            </a:fld>
            <a:endParaRPr lang="en-US" dirty="0"/>
          </a:p>
        </p:txBody>
      </p:sp>
      <p:sp>
        <p:nvSpPr>
          <p:cNvPr id="5" name="Slide Number Placeholder 4"/>
          <p:cNvSpPr>
            <a:spLocks noGrp="1"/>
          </p:cNvSpPr>
          <p:nvPr>
            <p:ph type="sldNum" sz="quarter" idx="12"/>
          </p:nvPr>
        </p:nvSpPr>
        <p:spPr/>
        <p:txBody>
          <a:bodyPr/>
          <a:lstStyle/>
          <a:p>
            <a:fld id="{D2B6A008-1658-481F-B325-0100205FD83E}" type="slidenum">
              <a:rPr lang="en-US" smtClean="0"/>
              <a:pPr/>
              <a:t>15</a:t>
            </a:fld>
            <a:endParaRPr lang="en-US" dirty="0"/>
          </a:p>
        </p:txBody>
      </p:sp>
      <p:sp>
        <p:nvSpPr>
          <p:cNvPr id="6" name="Footer Placeholder 5"/>
          <p:cNvSpPr>
            <a:spLocks noGrp="1"/>
          </p:cNvSpPr>
          <p:nvPr>
            <p:ph type="ftr" sz="quarter" idx="11"/>
          </p:nvPr>
        </p:nvSpPr>
        <p:spPr/>
        <p:txBody>
          <a:bodyPr/>
          <a:lstStyle/>
          <a:p>
            <a:r>
              <a:rPr lang="en-US"/>
              <a:t>Relational Operator (©Silberschatz, Korth and Sudarshan)</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5298" name="Rectangle 2"/>
          <p:cNvSpPr>
            <a:spLocks noGrp="1" noChangeArrowheads="1"/>
          </p:cNvSpPr>
          <p:nvPr>
            <p:ph type="title"/>
          </p:nvPr>
        </p:nvSpPr>
        <p:spPr>
          <a:xfrm>
            <a:off x="914400" y="0"/>
            <a:ext cx="8229600" cy="1000108"/>
          </a:xfrm>
        </p:spPr>
        <p:txBody>
          <a:bodyPr>
            <a:normAutofit/>
          </a:bodyPr>
          <a:lstStyle/>
          <a:p>
            <a:r>
              <a:rPr lang="en-US" sz="3600" dirty="0"/>
              <a:t>Cartesian-Product Operation –  Example</a:t>
            </a:r>
          </a:p>
        </p:txBody>
      </p:sp>
      <p:sp>
        <p:nvSpPr>
          <p:cNvPr id="695299" name="Rectangle 3"/>
          <p:cNvSpPr>
            <a:spLocks noChangeArrowheads="1"/>
          </p:cNvSpPr>
          <p:nvPr/>
        </p:nvSpPr>
        <p:spPr bwMode="auto">
          <a:xfrm>
            <a:off x="1357290" y="1142984"/>
            <a:ext cx="7029450" cy="333375"/>
          </a:xfrm>
          <a:prstGeom prst="rect">
            <a:avLst/>
          </a:prstGeom>
          <a:noFill/>
          <a:ln w="9525">
            <a:noFill/>
            <a:miter lim="800000"/>
            <a:headEnd/>
            <a:tailEnd/>
          </a:ln>
          <a:effectLst/>
        </p:spPr>
        <p:txBody>
          <a:bodyPr/>
          <a:lstStyle/>
          <a:p>
            <a:pPr marL="342900" indent="-342900">
              <a:spcBef>
                <a:spcPct val="35000"/>
              </a:spcBef>
              <a:buClr>
                <a:schemeClr val="tx2"/>
              </a:buClr>
              <a:buFont typeface="Arial" pitchFamily="34" charset="0"/>
              <a:buChar char="•"/>
              <a:tabLst>
                <a:tab pos="3149600" algn="ctr"/>
              </a:tabLst>
            </a:pPr>
            <a:r>
              <a:rPr kumimoji="1" lang="en-US" sz="2800" dirty="0"/>
              <a:t>Relations </a:t>
            </a:r>
            <a:r>
              <a:rPr kumimoji="1" lang="en-US" sz="2800" i="1" dirty="0"/>
              <a:t>r, s</a:t>
            </a:r>
            <a:r>
              <a:rPr kumimoji="1" lang="en-US" sz="2800" dirty="0"/>
              <a:t>:</a:t>
            </a:r>
          </a:p>
        </p:txBody>
      </p:sp>
      <p:sp>
        <p:nvSpPr>
          <p:cNvPr id="695300" name="Rectangle 4"/>
          <p:cNvSpPr>
            <a:spLocks noChangeArrowheads="1"/>
          </p:cNvSpPr>
          <p:nvPr/>
        </p:nvSpPr>
        <p:spPr bwMode="auto">
          <a:xfrm>
            <a:off x="1971706" y="3395681"/>
            <a:ext cx="7029450" cy="333375"/>
          </a:xfrm>
          <a:prstGeom prst="rect">
            <a:avLst/>
          </a:prstGeom>
          <a:noFill/>
          <a:ln w="9525">
            <a:noFill/>
            <a:miter lim="800000"/>
            <a:headEnd/>
            <a:tailEnd/>
          </a:ln>
          <a:effectLst/>
        </p:spPr>
        <p:txBody>
          <a:bodyPr/>
          <a:lstStyle/>
          <a:p>
            <a:pPr marL="342900" indent="-342900">
              <a:spcBef>
                <a:spcPct val="35000"/>
              </a:spcBef>
              <a:buClr>
                <a:schemeClr val="tx2"/>
              </a:buClr>
              <a:buFont typeface="Monotype Sorts" pitchFamily="2" charset="2"/>
              <a:buChar char="n"/>
              <a:tabLst>
                <a:tab pos="3149600" algn="ctr"/>
              </a:tabLst>
            </a:pPr>
            <a:r>
              <a:rPr kumimoji="1" lang="en-US" i="1"/>
              <a:t>r</a:t>
            </a:r>
            <a:r>
              <a:rPr kumimoji="1" lang="en-US"/>
              <a:t> x</a:t>
            </a:r>
            <a:r>
              <a:rPr kumimoji="1" lang="en-US">
                <a:sym typeface="Symbol" pitchFamily="18" charset="2"/>
              </a:rPr>
              <a:t> </a:t>
            </a:r>
            <a:r>
              <a:rPr kumimoji="1" lang="en-US" i="1">
                <a:sym typeface="Symbol" pitchFamily="18" charset="2"/>
              </a:rPr>
              <a:t>s</a:t>
            </a:r>
            <a:r>
              <a:rPr kumimoji="1" lang="en-US"/>
              <a:t>:</a:t>
            </a:r>
          </a:p>
        </p:txBody>
      </p:sp>
      <p:pic>
        <p:nvPicPr>
          <p:cNvPr id="695301" name="Picture 5"/>
          <p:cNvPicPr>
            <a:picLocks noChangeAspect="1" noChangeArrowheads="1"/>
          </p:cNvPicPr>
          <p:nvPr/>
        </p:nvPicPr>
        <p:blipFill>
          <a:blip r:embed="rId3"/>
          <a:srcRect/>
          <a:stretch>
            <a:fillRect/>
          </a:stretch>
        </p:blipFill>
        <p:spPr bwMode="auto">
          <a:xfrm>
            <a:off x="4086256" y="1336693"/>
            <a:ext cx="2432050" cy="4664075"/>
          </a:xfrm>
          <a:prstGeom prst="rect">
            <a:avLst/>
          </a:prstGeom>
          <a:noFill/>
          <a:ln w="9525">
            <a:noFill/>
            <a:miter lim="800000"/>
            <a:headEnd/>
            <a:tailEnd/>
          </a:ln>
          <a:effectLst/>
        </p:spPr>
      </p:pic>
      <p:sp>
        <p:nvSpPr>
          <p:cNvPr id="6" name="Date Placeholder 5"/>
          <p:cNvSpPr>
            <a:spLocks noGrp="1"/>
          </p:cNvSpPr>
          <p:nvPr>
            <p:ph type="dt" sz="half" idx="10"/>
          </p:nvPr>
        </p:nvSpPr>
        <p:spPr/>
        <p:txBody>
          <a:bodyPr/>
          <a:lstStyle/>
          <a:p>
            <a:fld id="{6AB51F13-E54E-4289-A2E7-81863C4D9D4B}" type="datetime1">
              <a:rPr lang="en-US" smtClean="0"/>
              <a:pPr/>
              <a:t>4/8/20</a:t>
            </a:fld>
            <a:endParaRPr lang="en-US" dirty="0"/>
          </a:p>
        </p:txBody>
      </p:sp>
      <p:sp>
        <p:nvSpPr>
          <p:cNvPr id="7" name="Slide Number Placeholder 6"/>
          <p:cNvSpPr>
            <a:spLocks noGrp="1"/>
          </p:cNvSpPr>
          <p:nvPr>
            <p:ph type="sldNum" sz="quarter" idx="12"/>
          </p:nvPr>
        </p:nvSpPr>
        <p:spPr/>
        <p:txBody>
          <a:bodyPr/>
          <a:lstStyle/>
          <a:p>
            <a:fld id="{D2B6A008-1658-481F-B325-0100205FD83E}" type="slidenum">
              <a:rPr lang="en-US" smtClean="0"/>
              <a:pPr/>
              <a:t>16</a:t>
            </a:fld>
            <a:endParaRPr lang="en-US" dirty="0"/>
          </a:p>
        </p:txBody>
      </p:sp>
      <p:sp>
        <p:nvSpPr>
          <p:cNvPr id="8" name="Footer Placeholder 7"/>
          <p:cNvSpPr>
            <a:spLocks noGrp="1"/>
          </p:cNvSpPr>
          <p:nvPr>
            <p:ph type="ftr" sz="quarter" idx="11"/>
          </p:nvPr>
        </p:nvSpPr>
        <p:spPr/>
        <p:txBody>
          <a:bodyPr/>
          <a:lstStyle/>
          <a:p>
            <a:r>
              <a:rPr lang="en-US"/>
              <a:t>Relational Operator (©Silberschatz, Korth and Sudarshan)</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1442" name="Rectangle 2"/>
          <p:cNvSpPr>
            <a:spLocks noGrp="1" noChangeArrowheads="1"/>
          </p:cNvSpPr>
          <p:nvPr>
            <p:ph type="title"/>
          </p:nvPr>
        </p:nvSpPr>
        <p:spPr>
          <a:xfrm>
            <a:off x="642910" y="0"/>
            <a:ext cx="8229600" cy="1000108"/>
          </a:xfrm>
        </p:spPr>
        <p:txBody>
          <a:bodyPr/>
          <a:lstStyle/>
          <a:p>
            <a:r>
              <a:rPr lang="en-US" dirty="0"/>
              <a:t>Composition of Operations</a:t>
            </a:r>
          </a:p>
        </p:txBody>
      </p:sp>
      <p:sp>
        <p:nvSpPr>
          <p:cNvPr id="701443" name="Rectangle 3"/>
          <p:cNvSpPr>
            <a:spLocks noGrp="1" noChangeArrowheads="1"/>
          </p:cNvSpPr>
          <p:nvPr>
            <p:ph type="body" idx="1"/>
          </p:nvPr>
        </p:nvSpPr>
        <p:spPr>
          <a:xfrm>
            <a:off x="857224" y="1214422"/>
            <a:ext cx="7848600" cy="4214842"/>
          </a:xfrm>
        </p:spPr>
        <p:txBody>
          <a:bodyPr>
            <a:normAutofit fontScale="85000" lnSpcReduction="10000"/>
          </a:bodyPr>
          <a:lstStyle/>
          <a:p>
            <a:r>
              <a:rPr lang="en-US" dirty="0"/>
              <a:t>Can build expressions using multiple operations</a:t>
            </a:r>
          </a:p>
          <a:p>
            <a:endParaRPr lang="en-US" sz="1400" dirty="0"/>
          </a:p>
          <a:p>
            <a:r>
              <a:rPr lang="en-US" dirty="0"/>
              <a:t>Example:  </a:t>
            </a:r>
            <a:r>
              <a:rPr lang="en-US" dirty="0">
                <a:sym typeface="Symbol" pitchFamily="18" charset="2"/>
              </a:rPr>
              <a:t></a:t>
            </a:r>
            <a:r>
              <a:rPr lang="en-US" baseline="-25000" dirty="0">
                <a:sym typeface="Symbol" pitchFamily="18" charset="2"/>
              </a:rPr>
              <a:t>A=C</a:t>
            </a:r>
            <a:r>
              <a:rPr lang="en-US" dirty="0">
                <a:sym typeface="Symbol" pitchFamily="18" charset="2"/>
              </a:rPr>
              <a:t>(</a:t>
            </a:r>
            <a:r>
              <a:rPr lang="en-US" i="1" dirty="0">
                <a:sym typeface="Symbol" pitchFamily="18" charset="2"/>
              </a:rPr>
              <a:t>r x s</a:t>
            </a:r>
            <a:r>
              <a:rPr lang="en-US" dirty="0">
                <a:sym typeface="Symbol" pitchFamily="18" charset="2"/>
              </a:rPr>
              <a:t>)</a:t>
            </a:r>
          </a:p>
          <a:p>
            <a:pPr lvl="1"/>
            <a:r>
              <a:rPr lang="en-US" i="1" dirty="0">
                <a:sym typeface="Symbol" pitchFamily="18" charset="2"/>
              </a:rPr>
              <a:t>r x s</a:t>
            </a:r>
          </a:p>
          <a:p>
            <a:endParaRPr lang="en-US" i="1" dirty="0">
              <a:sym typeface="Symbol" pitchFamily="18" charset="2"/>
            </a:endParaRPr>
          </a:p>
          <a:p>
            <a:endParaRPr lang="en-US" i="1" dirty="0">
              <a:sym typeface="Symbol" pitchFamily="18" charset="2"/>
            </a:endParaRPr>
          </a:p>
          <a:p>
            <a:endParaRPr lang="en-US" i="1" dirty="0">
              <a:sym typeface="Symbol" pitchFamily="18" charset="2"/>
            </a:endParaRPr>
          </a:p>
          <a:p>
            <a:endParaRPr lang="en-US" i="1" dirty="0">
              <a:sym typeface="Symbol" pitchFamily="18" charset="2"/>
            </a:endParaRPr>
          </a:p>
          <a:p>
            <a:endParaRPr lang="en-US" i="1" dirty="0">
              <a:sym typeface="Symbol" pitchFamily="18" charset="2"/>
            </a:endParaRPr>
          </a:p>
          <a:p>
            <a:pPr lvl="1"/>
            <a:r>
              <a:rPr lang="en-US" dirty="0">
                <a:sym typeface="Symbol" pitchFamily="18" charset="2"/>
              </a:rPr>
              <a:t></a:t>
            </a:r>
            <a:r>
              <a:rPr lang="en-US" baseline="-25000" dirty="0">
                <a:sym typeface="Symbol" pitchFamily="18" charset="2"/>
              </a:rPr>
              <a:t>A=C</a:t>
            </a:r>
            <a:r>
              <a:rPr lang="en-US" dirty="0">
                <a:sym typeface="Symbol" pitchFamily="18" charset="2"/>
              </a:rPr>
              <a:t>(</a:t>
            </a:r>
            <a:r>
              <a:rPr lang="en-US" i="1" dirty="0">
                <a:sym typeface="Symbol" pitchFamily="18" charset="2"/>
              </a:rPr>
              <a:t>r x s</a:t>
            </a:r>
            <a:r>
              <a:rPr lang="en-US" dirty="0">
                <a:sym typeface="Symbol" pitchFamily="18" charset="2"/>
              </a:rPr>
              <a:t>)</a:t>
            </a:r>
          </a:p>
        </p:txBody>
      </p:sp>
      <p:graphicFrame>
        <p:nvGraphicFramePr>
          <p:cNvPr id="701444" name="Object 4"/>
          <p:cNvGraphicFramePr>
            <a:graphicFrameLocks noChangeAspect="1"/>
          </p:cNvGraphicFramePr>
          <p:nvPr/>
        </p:nvGraphicFramePr>
        <p:xfrm>
          <a:off x="3451225" y="2916238"/>
          <a:ext cx="139700" cy="290512"/>
        </p:xfrm>
        <a:graphic>
          <a:graphicData uri="http://schemas.openxmlformats.org/presentationml/2006/ole">
            <mc:AlternateContent xmlns:mc="http://schemas.openxmlformats.org/markup-compatibility/2006">
              <mc:Choice xmlns:v="urn:schemas-microsoft-com:vml" Requires="v">
                <p:oleObj spid="_x0000_s31767" name="Equation" r:id="rId4" imgW="139639" imgH="291973" progId="Equation.3">
                  <p:embed/>
                </p:oleObj>
              </mc:Choice>
              <mc:Fallback>
                <p:oleObj name="Equation" r:id="rId4" imgW="139639" imgH="291973" progId="Equation.3">
                  <p:embed/>
                  <p:pic>
                    <p:nvPicPr>
                      <p:cNvPr id="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51225" y="2916238"/>
                        <a:ext cx="139700" cy="290512"/>
                      </a:xfrm>
                      <a:prstGeom prst="rect">
                        <a:avLst/>
                      </a:prstGeom>
                      <a:solidFill>
                        <a:srgbClr val="F8F8F8"/>
                      </a:solidFill>
                    </p:spPr>
                  </p:pic>
                </p:oleObj>
              </mc:Fallback>
            </mc:AlternateContent>
          </a:graphicData>
        </a:graphic>
      </p:graphicFrame>
      <p:sp>
        <p:nvSpPr>
          <p:cNvPr id="701465" name="Text Box 25"/>
          <p:cNvSpPr txBox="1">
            <a:spLocks noChangeArrowheads="1"/>
          </p:cNvSpPr>
          <p:nvPr/>
        </p:nvSpPr>
        <p:spPr bwMode="auto">
          <a:xfrm>
            <a:off x="2438400" y="5610225"/>
            <a:ext cx="184150" cy="366713"/>
          </a:xfrm>
          <a:prstGeom prst="rect">
            <a:avLst/>
          </a:prstGeom>
          <a:solidFill>
            <a:srgbClr val="F8F8F8"/>
          </a:solidFill>
          <a:ln w="9525">
            <a:noFill/>
            <a:miter lim="800000"/>
            <a:headEnd/>
            <a:tailEnd/>
          </a:ln>
          <a:effectLst/>
        </p:spPr>
        <p:txBody>
          <a:bodyPr wrap="none">
            <a:spAutoFit/>
          </a:bodyPr>
          <a:lstStyle/>
          <a:p>
            <a:pPr algn="ctr"/>
            <a:endParaRPr lang="en-IN"/>
          </a:p>
        </p:txBody>
      </p:sp>
      <p:pic>
        <p:nvPicPr>
          <p:cNvPr id="701471" name="Picture 31"/>
          <p:cNvPicPr>
            <a:picLocks noChangeAspect="1" noChangeArrowheads="1"/>
          </p:cNvPicPr>
          <p:nvPr/>
        </p:nvPicPr>
        <p:blipFill>
          <a:blip r:embed="rId6"/>
          <a:srcRect/>
          <a:stretch>
            <a:fillRect/>
          </a:stretch>
        </p:blipFill>
        <p:spPr bwMode="auto">
          <a:xfrm>
            <a:off x="3714744" y="2214554"/>
            <a:ext cx="1757362" cy="4103688"/>
          </a:xfrm>
          <a:prstGeom prst="rect">
            <a:avLst/>
          </a:prstGeom>
          <a:noFill/>
          <a:ln w="9525">
            <a:noFill/>
            <a:miter lim="800000"/>
            <a:headEnd/>
            <a:tailEnd/>
          </a:ln>
          <a:effectLst/>
        </p:spPr>
      </p:pic>
      <p:sp>
        <p:nvSpPr>
          <p:cNvPr id="7" name="Date Placeholder 6"/>
          <p:cNvSpPr>
            <a:spLocks noGrp="1"/>
          </p:cNvSpPr>
          <p:nvPr>
            <p:ph type="dt" sz="half" idx="10"/>
          </p:nvPr>
        </p:nvSpPr>
        <p:spPr/>
        <p:txBody>
          <a:bodyPr/>
          <a:lstStyle/>
          <a:p>
            <a:fld id="{1EDDB54F-A700-46C7-B27F-895BB9EF0A60}" type="datetime1">
              <a:rPr lang="en-US" smtClean="0"/>
              <a:pPr/>
              <a:t>4/8/20</a:t>
            </a:fld>
            <a:endParaRPr lang="en-US" dirty="0"/>
          </a:p>
        </p:txBody>
      </p:sp>
      <p:sp>
        <p:nvSpPr>
          <p:cNvPr id="8" name="Slide Number Placeholder 7"/>
          <p:cNvSpPr>
            <a:spLocks noGrp="1"/>
          </p:cNvSpPr>
          <p:nvPr>
            <p:ph type="sldNum" sz="quarter" idx="12"/>
          </p:nvPr>
        </p:nvSpPr>
        <p:spPr/>
        <p:txBody>
          <a:bodyPr/>
          <a:lstStyle/>
          <a:p>
            <a:fld id="{D2B6A008-1658-481F-B325-0100205FD83E}" type="slidenum">
              <a:rPr lang="en-US" smtClean="0"/>
              <a:pPr/>
              <a:t>17</a:t>
            </a:fld>
            <a:endParaRPr lang="en-US" dirty="0"/>
          </a:p>
        </p:txBody>
      </p:sp>
      <p:sp>
        <p:nvSpPr>
          <p:cNvPr id="9" name="Footer Placeholder 8"/>
          <p:cNvSpPr>
            <a:spLocks noGrp="1"/>
          </p:cNvSpPr>
          <p:nvPr>
            <p:ph type="ftr" sz="quarter" idx="11"/>
          </p:nvPr>
        </p:nvSpPr>
        <p:spPr/>
        <p:txBody>
          <a:bodyPr/>
          <a:lstStyle/>
          <a:p>
            <a:r>
              <a:rPr lang="en-US"/>
              <a:t>Relational Operator (©Silberschatz, Korth and Sudarshan)</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1458" name="Rectangle 2"/>
          <p:cNvSpPr>
            <a:spLocks noGrp="1" noChangeArrowheads="1"/>
          </p:cNvSpPr>
          <p:nvPr>
            <p:ph type="title"/>
          </p:nvPr>
        </p:nvSpPr>
        <p:spPr>
          <a:xfrm>
            <a:off x="457200" y="71414"/>
            <a:ext cx="8229600" cy="1143000"/>
          </a:xfrm>
        </p:spPr>
        <p:txBody>
          <a:bodyPr/>
          <a:lstStyle/>
          <a:p>
            <a:r>
              <a:rPr lang="en-US" dirty="0"/>
              <a:t>Rename Operation</a:t>
            </a:r>
          </a:p>
        </p:txBody>
      </p:sp>
      <p:sp>
        <p:nvSpPr>
          <p:cNvPr id="531459" name="Rectangle 3"/>
          <p:cNvSpPr>
            <a:spLocks noGrp="1" noChangeArrowheads="1"/>
          </p:cNvSpPr>
          <p:nvPr>
            <p:ph type="body" idx="1"/>
          </p:nvPr>
        </p:nvSpPr>
        <p:spPr>
          <a:xfrm>
            <a:off x="714348" y="1285860"/>
            <a:ext cx="7848600" cy="4876800"/>
          </a:xfrm>
        </p:spPr>
        <p:txBody>
          <a:bodyPr>
            <a:normAutofit fontScale="77500" lnSpcReduction="20000"/>
          </a:bodyPr>
          <a:lstStyle/>
          <a:p>
            <a:r>
              <a:rPr lang="en-US" dirty="0"/>
              <a:t>Allows us to name, and therefore to refer to, the results of relational-algebra expressions.</a:t>
            </a:r>
          </a:p>
          <a:p>
            <a:r>
              <a:rPr lang="en-US" dirty="0"/>
              <a:t>Allows us to refer to a relation by more than one name.</a:t>
            </a:r>
          </a:p>
          <a:p>
            <a:r>
              <a:rPr lang="en-US" dirty="0"/>
              <a:t>Example:</a:t>
            </a:r>
          </a:p>
          <a:p>
            <a:pPr>
              <a:buFont typeface="Monotype Sorts" pitchFamily="2" charset="2"/>
              <a:buNone/>
            </a:pPr>
            <a:r>
              <a:rPr lang="en-US" dirty="0"/>
              <a:t> 				</a:t>
            </a:r>
            <a:r>
              <a:rPr lang="en-US" sz="2600" i="1" dirty="0">
                <a:sym typeface="Symbol" pitchFamily="18" charset="2"/>
              </a:rPr>
              <a:t></a:t>
            </a:r>
            <a:r>
              <a:rPr lang="en-US" sz="4100" i="1" dirty="0"/>
              <a:t> </a:t>
            </a:r>
            <a:r>
              <a:rPr lang="en-US" sz="3100" i="1" baseline="-25000" dirty="0"/>
              <a:t>x</a:t>
            </a:r>
            <a:r>
              <a:rPr lang="en-US" sz="4100" dirty="0"/>
              <a:t> (</a:t>
            </a:r>
            <a:r>
              <a:rPr lang="en-US" sz="4100" i="1" dirty="0"/>
              <a:t>E</a:t>
            </a:r>
            <a:r>
              <a:rPr lang="en-US" sz="4100" dirty="0"/>
              <a:t>)</a:t>
            </a:r>
            <a:br>
              <a:rPr lang="en-US" dirty="0"/>
            </a:br>
            <a:endParaRPr lang="en-US" dirty="0"/>
          </a:p>
          <a:p>
            <a:pPr>
              <a:buFont typeface="Monotype Sorts" pitchFamily="2" charset="2"/>
              <a:buNone/>
            </a:pPr>
            <a:r>
              <a:rPr lang="en-US" dirty="0"/>
              <a:t>	returns the expression </a:t>
            </a:r>
            <a:r>
              <a:rPr lang="en-US" i="1" dirty="0"/>
              <a:t>E</a:t>
            </a:r>
            <a:r>
              <a:rPr lang="en-US" dirty="0"/>
              <a:t> under the name </a:t>
            </a:r>
            <a:r>
              <a:rPr lang="en-US" i="1" dirty="0"/>
              <a:t>X</a:t>
            </a:r>
            <a:endParaRPr lang="en-US" dirty="0"/>
          </a:p>
          <a:p>
            <a:r>
              <a:rPr lang="en-US" dirty="0"/>
              <a:t>If a relational-algebra expression </a:t>
            </a:r>
            <a:r>
              <a:rPr lang="en-US" i="1" dirty="0"/>
              <a:t>E</a:t>
            </a:r>
            <a:r>
              <a:rPr lang="en-US" dirty="0"/>
              <a:t> has </a:t>
            </a:r>
            <a:r>
              <a:rPr lang="en-US" dirty="0" err="1"/>
              <a:t>arity</a:t>
            </a:r>
            <a:r>
              <a:rPr lang="en-US" dirty="0"/>
              <a:t> </a:t>
            </a:r>
            <a:r>
              <a:rPr lang="en-US" i="1" dirty="0"/>
              <a:t>n</a:t>
            </a:r>
            <a:r>
              <a:rPr lang="en-US" dirty="0"/>
              <a:t>, then </a:t>
            </a:r>
          </a:p>
          <a:p>
            <a:pPr>
              <a:buFont typeface="Monotype Sorts" pitchFamily="2" charset="2"/>
              <a:buNone/>
            </a:pPr>
            <a:r>
              <a:rPr lang="en-US" dirty="0"/>
              <a:t>                                          </a:t>
            </a:r>
          </a:p>
          <a:p>
            <a:pPr>
              <a:buFont typeface="Monotype Sorts" pitchFamily="2" charset="2"/>
              <a:buNone/>
            </a:pPr>
            <a:endParaRPr lang="en-US" dirty="0"/>
          </a:p>
          <a:p>
            <a:pPr>
              <a:buFont typeface="Monotype Sorts" pitchFamily="2" charset="2"/>
              <a:buNone/>
            </a:pPr>
            <a:r>
              <a:rPr lang="en-US" dirty="0"/>
              <a:t>	returns the result of expression </a:t>
            </a:r>
            <a:r>
              <a:rPr lang="en-US" i="1" dirty="0"/>
              <a:t>E</a:t>
            </a:r>
            <a:r>
              <a:rPr lang="en-US" dirty="0"/>
              <a:t> under the name </a:t>
            </a:r>
            <a:r>
              <a:rPr lang="en-US" i="1" dirty="0"/>
              <a:t>X</a:t>
            </a:r>
            <a:r>
              <a:rPr lang="en-US" dirty="0"/>
              <a:t>, and with the attributes renamed to </a:t>
            </a:r>
            <a:r>
              <a:rPr lang="en-US" sz="2000" i="1" dirty="0"/>
              <a:t>A</a:t>
            </a:r>
            <a:r>
              <a:rPr lang="en-US" sz="2400" i="1" baseline="-25000" dirty="0"/>
              <a:t>1</a:t>
            </a:r>
            <a:r>
              <a:rPr lang="en-US" i="1" baseline="-25000" dirty="0"/>
              <a:t> </a:t>
            </a:r>
            <a:r>
              <a:rPr lang="en-US" sz="2000" i="1" dirty="0"/>
              <a:t>, A</a:t>
            </a:r>
            <a:r>
              <a:rPr lang="en-US" sz="2400" i="1" baseline="-25000" dirty="0"/>
              <a:t>2</a:t>
            </a:r>
            <a:r>
              <a:rPr lang="en-US" sz="2000" i="1" baseline="-25000" dirty="0"/>
              <a:t> </a:t>
            </a:r>
            <a:r>
              <a:rPr lang="en-US" sz="2000" i="1" dirty="0"/>
              <a:t>, …., A</a:t>
            </a:r>
            <a:r>
              <a:rPr lang="en-US" sz="2400" i="1" baseline="-25000" dirty="0"/>
              <a:t>n</a:t>
            </a:r>
            <a:r>
              <a:rPr lang="en-US" i="1" baseline="-25000" dirty="0"/>
              <a:t> </a:t>
            </a:r>
            <a:r>
              <a:rPr lang="en-US" dirty="0"/>
              <a:t>.</a:t>
            </a:r>
          </a:p>
          <a:p>
            <a:endParaRPr lang="en-US" dirty="0"/>
          </a:p>
        </p:txBody>
      </p:sp>
      <p:graphicFrame>
        <p:nvGraphicFramePr>
          <p:cNvPr id="531460" name="Object 4"/>
          <p:cNvGraphicFramePr>
            <a:graphicFrameLocks noChangeAspect="1"/>
          </p:cNvGraphicFramePr>
          <p:nvPr/>
        </p:nvGraphicFramePr>
        <p:xfrm>
          <a:off x="2571736" y="4286256"/>
          <a:ext cx="2979737" cy="665162"/>
        </p:xfrm>
        <a:graphic>
          <a:graphicData uri="http://schemas.openxmlformats.org/presentationml/2006/ole">
            <mc:AlternateContent xmlns:mc="http://schemas.openxmlformats.org/markup-compatibility/2006">
              <mc:Choice xmlns:v="urn:schemas-microsoft-com:vml" Requires="v">
                <p:oleObj spid="_x0000_s32790" name="Equation" r:id="rId4" imgW="964781" imgH="266584" progId="Equation.3">
                  <p:embed/>
                </p:oleObj>
              </mc:Choice>
              <mc:Fallback>
                <p:oleObj name="Equation" r:id="rId4" imgW="964781" imgH="266584" progId="Equation.3">
                  <p:embed/>
                  <p:pic>
                    <p:nvPicPr>
                      <p:cNvPr id="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71736" y="4286256"/>
                        <a:ext cx="2979737" cy="665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Date Placeholder 4"/>
          <p:cNvSpPr>
            <a:spLocks noGrp="1"/>
          </p:cNvSpPr>
          <p:nvPr>
            <p:ph type="dt" sz="half" idx="10"/>
          </p:nvPr>
        </p:nvSpPr>
        <p:spPr/>
        <p:txBody>
          <a:bodyPr/>
          <a:lstStyle/>
          <a:p>
            <a:fld id="{08EB65F4-EE13-46EE-A5AA-8825F4C5E69C}" type="datetime1">
              <a:rPr lang="en-US" smtClean="0"/>
              <a:pPr/>
              <a:t>4/8/20</a:t>
            </a:fld>
            <a:endParaRPr lang="en-US" dirty="0"/>
          </a:p>
        </p:txBody>
      </p:sp>
      <p:sp>
        <p:nvSpPr>
          <p:cNvPr id="6" name="Slide Number Placeholder 5"/>
          <p:cNvSpPr>
            <a:spLocks noGrp="1"/>
          </p:cNvSpPr>
          <p:nvPr>
            <p:ph type="sldNum" sz="quarter" idx="12"/>
          </p:nvPr>
        </p:nvSpPr>
        <p:spPr/>
        <p:txBody>
          <a:bodyPr/>
          <a:lstStyle/>
          <a:p>
            <a:fld id="{D2B6A008-1658-481F-B325-0100205FD83E}" type="slidenum">
              <a:rPr lang="en-US" smtClean="0"/>
              <a:pPr/>
              <a:t>18</a:t>
            </a:fld>
            <a:endParaRPr lang="en-US" dirty="0"/>
          </a:p>
        </p:txBody>
      </p:sp>
      <p:sp>
        <p:nvSpPr>
          <p:cNvPr id="7" name="Footer Placeholder 6"/>
          <p:cNvSpPr>
            <a:spLocks noGrp="1"/>
          </p:cNvSpPr>
          <p:nvPr>
            <p:ph type="ftr" sz="quarter" idx="11"/>
          </p:nvPr>
        </p:nvSpPr>
        <p:spPr/>
        <p:txBody>
          <a:bodyPr/>
          <a:lstStyle/>
          <a:p>
            <a:r>
              <a:rPr lang="en-US"/>
              <a:t>Relational Operator (©Silberschatz, Korth and Sudarshan)</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39650" name="Rectangle 2"/>
          <p:cNvSpPr>
            <a:spLocks noGrp="1" noChangeArrowheads="1"/>
          </p:cNvSpPr>
          <p:nvPr>
            <p:ph type="title"/>
          </p:nvPr>
        </p:nvSpPr>
        <p:spPr>
          <a:xfrm>
            <a:off x="457200" y="142852"/>
            <a:ext cx="8229600" cy="1143000"/>
          </a:xfrm>
        </p:spPr>
        <p:txBody>
          <a:bodyPr/>
          <a:lstStyle/>
          <a:p>
            <a:r>
              <a:rPr lang="en-US" dirty="0"/>
              <a:t>Example Queries</a:t>
            </a:r>
          </a:p>
        </p:txBody>
      </p:sp>
      <p:sp>
        <p:nvSpPr>
          <p:cNvPr id="539651" name="Rectangle 3"/>
          <p:cNvSpPr>
            <a:spLocks noGrp="1" noChangeArrowheads="1"/>
          </p:cNvSpPr>
          <p:nvPr>
            <p:ph type="body" idx="1"/>
          </p:nvPr>
        </p:nvSpPr>
        <p:spPr>
          <a:xfrm>
            <a:off x="798513" y="1619264"/>
            <a:ext cx="8153400" cy="850889"/>
          </a:xfrm>
        </p:spPr>
        <p:txBody>
          <a:bodyPr>
            <a:noAutofit/>
          </a:bodyPr>
          <a:lstStyle/>
          <a:p>
            <a:r>
              <a:rPr lang="en-US" sz="2400" dirty="0"/>
              <a:t>Find the names of all instructors in the Physics department, along with the </a:t>
            </a:r>
            <a:r>
              <a:rPr lang="en-US" sz="2400" i="1" dirty="0" err="1"/>
              <a:t>course_id</a:t>
            </a:r>
            <a:r>
              <a:rPr lang="en-US" sz="2400" dirty="0"/>
              <a:t> of all courses they have taught</a:t>
            </a:r>
          </a:p>
        </p:txBody>
      </p:sp>
      <p:sp>
        <p:nvSpPr>
          <p:cNvPr id="539653" name="Text Box 5"/>
          <p:cNvSpPr txBox="1">
            <a:spLocks noChangeArrowheads="1"/>
          </p:cNvSpPr>
          <p:nvPr/>
        </p:nvSpPr>
        <p:spPr bwMode="auto">
          <a:xfrm>
            <a:off x="642910" y="2525728"/>
            <a:ext cx="8286808" cy="1603375"/>
          </a:xfrm>
          <a:prstGeom prst="rect">
            <a:avLst/>
          </a:prstGeom>
          <a:noFill/>
          <a:ln w="9525">
            <a:noFill/>
            <a:miter lim="800000"/>
            <a:headEnd/>
            <a:tailEnd/>
          </a:ln>
          <a:effectLst/>
        </p:spPr>
        <p:txBody>
          <a:bodyPr wrap="square">
            <a:spAutoFit/>
          </a:bodyPr>
          <a:lstStyle/>
          <a:p>
            <a:pPr marL="793750" lvl="1" indent="-336550">
              <a:lnSpc>
                <a:spcPct val="120000"/>
              </a:lnSpc>
              <a:spcBef>
                <a:spcPct val="35000"/>
              </a:spcBef>
              <a:buClr>
                <a:schemeClr val="hlink"/>
              </a:buClr>
              <a:buSzPct val="80000"/>
              <a:buFont typeface="Monotype Sorts" pitchFamily="2" charset="2"/>
              <a:buChar char="l"/>
            </a:pPr>
            <a:r>
              <a:rPr kumimoji="1" lang="en-US" dirty="0"/>
              <a:t>Query 1</a:t>
            </a:r>
            <a:br>
              <a:rPr kumimoji="1" lang="en-US" dirty="0"/>
            </a:br>
            <a:r>
              <a:rPr kumimoji="1" lang="en-US" dirty="0"/>
              <a:t>  </a:t>
            </a:r>
            <a:r>
              <a:rPr kumimoji="1" lang="en-US" sz="2400" dirty="0">
                <a:sym typeface="Symbol" pitchFamily="18" charset="2"/>
              </a:rPr>
              <a:t></a:t>
            </a:r>
            <a:r>
              <a:rPr kumimoji="1" lang="en-US" sz="2400" i="1" baseline="-25000" dirty="0" err="1">
                <a:sym typeface="Symbol" pitchFamily="18" charset="2"/>
              </a:rPr>
              <a:t>instructor.ID,course_id</a:t>
            </a:r>
            <a:r>
              <a:rPr kumimoji="1" lang="en-US" sz="2400" baseline="-25000" dirty="0">
                <a:sym typeface="Symbol" pitchFamily="18" charset="2"/>
              </a:rPr>
              <a:t> </a:t>
            </a:r>
            <a:r>
              <a:rPr kumimoji="1" lang="en-US" sz="2400" dirty="0">
                <a:sym typeface="Symbol" pitchFamily="18" charset="2"/>
              </a:rPr>
              <a:t>(</a:t>
            </a:r>
            <a:r>
              <a:rPr kumimoji="1" lang="en-US" sz="2400" i="1" baseline="-25000" dirty="0" err="1">
                <a:sym typeface="Symbol" pitchFamily="18" charset="2"/>
              </a:rPr>
              <a:t>dept_name</a:t>
            </a:r>
            <a:r>
              <a:rPr kumimoji="1" lang="en-US" sz="2400" i="1" baseline="-25000" dirty="0">
                <a:sym typeface="Symbol" pitchFamily="18" charset="2"/>
              </a:rPr>
              <a:t>=“</a:t>
            </a:r>
            <a:r>
              <a:rPr kumimoji="1" lang="en-US" sz="2400" baseline="-25000" dirty="0">
                <a:sym typeface="Symbol" pitchFamily="18" charset="2"/>
              </a:rPr>
              <a:t>Physics”</a:t>
            </a:r>
            <a:r>
              <a:rPr kumimoji="1" lang="en-US" sz="2800" baseline="-25000" dirty="0">
                <a:sym typeface="Symbol" pitchFamily="18" charset="2"/>
              </a:rPr>
              <a:t> </a:t>
            </a:r>
            <a:r>
              <a:rPr kumimoji="1" lang="en-US" sz="2400" dirty="0">
                <a:sym typeface="Symbol" pitchFamily="18" charset="2"/>
              </a:rPr>
              <a:t>(</a:t>
            </a:r>
            <a:br>
              <a:rPr kumimoji="1" lang="en-US" sz="2400" dirty="0">
                <a:sym typeface="Symbol" pitchFamily="18" charset="2"/>
              </a:rPr>
            </a:br>
            <a:r>
              <a:rPr kumimoji="1" lang="en-US" sz="2400" dirty="0">
                <a:sym typeface="Symbol" pitchFamily="18" charset="2"/>
              </a:rPr>
              <a:t>                    </a:t>
            </a:r>
            <a:r>
              <a:rPr kumimoji="1" lang="en-US" sz="2400" i="1" baseline="-25000" dirty="0">
                <a:sym typeface="Symbol" pitchFamily="18" charset="2"/>
              </a:rPr>
              <a:t>instructor.ID=teaches.ID</a:t>
            </a:r>
            <a:r>
              <a:rPr kumimoji="1" lang="en-US" sz="2400" dirty="0">
                <a:sym typeface="Symbol" pitchFamily="18" charset="2"/>
              </a:rPr>
              <a:t> </a:t>
            </a:r>
            <a:r>
              <a:rPr kumimoji="1" lang="en-US" sz="2000" dirty="0">
                <a:sym typeface="Symbol" pitchFamily="18" charset="2"/>
              </a:rPr>
              <a:t>(</a:t>
            </a:r>
            <a:r>
              <a:rPr kumimoji="1" lang="en-US" sz="2000" i="1" dirty="0">
                <a:sym typeface="Symbol" pitchFamily="18" charset="2"/>
              </a:rPr>
              <a:t>instructor</a:t>
            </a:r>
            <a:r>
              <a:rPr kumimoji="1" lang="en-US" sz="2000" dirty="0">
                <a:sym typeface="Symbol" pitchFamily="18" charset="2"/>
              </a:rPr>
              <a:t> x </a:t>
            </a:r>
            <a:r>
              <a:rPr kumimoji="1" lang="en-US" sz="2000" i="1" dirty="0">
                <a:sym typeface="Symbol" pitchFamily="18" charset="2"/>
              </a:rPr>
              <a:t>teaches</a:t>
            </a:r>
            <a:r>
              <a:rPr kumimoji="1" lang="en-US" sz="2000" dirty="0">
                <a:sym typeface="Symbol" pitchFamily="18" charset="2"/>
              </a:rPr>
              <a:t>)))</a:t>
            </a:r>
          </a:p>
          <a:p>
            <a:endParaRPr lang="en-US" sz="2000" dirty="0"/>
          </a:p>
        </p:txBody>
      </p:sp>
      <p:sp>
        <p:nvSpPr>
          <p:cNvPr id="539654" name="Text Box 6"/>
          <p:cNvSpPr txBox="1">
            <a:spLocks noChangeArrowheads="1"/>
          </p:cNvSpPr>
          <p:nvPr/>
        </p:nvSpPr>
        <p:spPr bwMode="auto">
          <a:xfrm>
            <a:off x="642910" y="4254517"/>
            <a:ext cx="8215370" cy="1603375"/>
          </a:xfrm>
          <a:prstGeom prst="rect">
            <a:avLst/>
          </a:prstGeom>
          <a:noFill/>
          <a:ln w="9525">
            <a:noFill/>
            <a:miter lim="800000"/>
            <a:headEnd/>
            <a:tailEnd/>
          </a:ln>
          <a:effectLst/>
        </p:spPr>
        <p:txBody>
          <a:bodyPr wrap="square">
            <a:spAutoFit/>
          </a:bodyPr>
          <a:lstStyle/>
          <a:p>
            <a:pPr marL="793750" lvl="1" indent="-336550">
              <a:lnSpc>
                <a:spcPct val="120000"/>
              </a:lnSpc>
              <a:spcBef>
                <a:spcPct val="35000"/>
              </a:spcBef>
              <a:buClr>
                <a:schemeClr val="hlink"/>
              </a:buClr>
              <a:buSzPct val="80000"/>
              <a:buFont typeface="Monotype Sorts" pitchFamily="2" charset="2"/>
              <a:buChar char="l"/>
            </a:pPr>
            <a:r>
              <a:rPr kumimoji="1" lang="en-US" dirty="0"/>
              <a:t>Query 2</a:t>
            </a:r>
            <a:br>
              <a:rPr kumimoji="1" lang="en-US" dirty="0"/>
            </a:br>
            <a:r>
              <a:rPr kumimoji="1" lang="en-US" dirty="0"/>
              <a:t>  </a:t>
            </a:r>
            <a:r>
              <a:rPr kumimoji="1" lang="en-US" sz="2400" dirty="0">
                <a:sym typeface="Symbol" pitchFamily="18" charset="2"/>
              </a:rPr>
              <a:t></a:t>
            </a:r>
            <a:r>
              <a:rPr kumimoji="1" lang="en-US" sz="2400" i="1" baseline="-25000" dirty="0" err="1">
                <a:sym typeface="Symbol" pitchFamily="18" charset="2"/>
              </a:rPr>
              <a:t>instructor.ID,course_id</a:t>
            </a:r>
            <a:r>
              <a:rPr kumimoji="1" lang="en-US" sz="2800" baseline="-25000" dirty="0">
                <a:sym typeface="Symbol" pitchFamily="18" charset="2"/>
              </a:rPr>
              <a:t> </a:t>
            </a:r>
            <a:r>
              <a:rPr kumimoji="1" lang="en-US" sz="2400" dirty="0">
                <a:sym typeface="Symbol" pitchFamily="18" charset="2"/>
              </a:rPr>
              <a:t>(</a:t>
            </a:r>
            <a:r>
              <a:rPr kumimoji="1" lang="en-US" sz="2400" i="1" baseline="-25000" dirty="0">
                <a:sym typeface="Symbol" pitchFamily="18" charset="2"/>
              </a:rPr>
              <a:t>instructor.ID=</a:t>
            </a:r>
            <a:r>
              <a:rPr kumimoji="1" lang="en-US" sz="2400" i="1" baseline="-25000" dirty="0" err="1">
                <a:sym typeface="Symbol" pitchFamily="18" charset="2"/>
              </a:rPr>
              <a:t>teaches.ID</a:t>
            </a:r>
            <a:r>
              <a:rPr kumimoji="1" lang="en-US" sz="2800" baseline="-25000" dirty="0">
                <a:sym typeface="Symbol" pitchFamily="18" charset="2"/>
              </a:rPr>
              <a:t> </a:t>
            </a:r>
            <a:r>
              <a:rPr kumimoji="1" lang="en-US" sz="2400" dirty="0">
                <a:sym typeface="Symbol" pitchFamily="18" charset="2"/>
              </a:rPr>
              <a:t>(</a:t>
            </a:r>
            <a:br>
              <a:rPr kumimoji="1" lang="en-US" sz="2400" dirty="0">
                <a:sym typeface="Symbol" pitchFamily="18" charset="2"/>
              </a:rPr>
            </a:br>
            <a:r>
              <a:rPr kumimoji="1" lang="en-US" sz="2400" dirty="0">
                <a:sym typeface="Symbol" pitchFamily="18" charset="2"/>
              </a:rPr>
              <a:t>                    </a:t>
            </a:r>
            <a:r>
              <a:rPr kumimoji="1" lang="en-US" sz="2400" i="1" baseline="-25000" dirty="0" err="1">
                <a:sym typeface="Symbol" pitchFamily="18" charset="2"/>
              </a:rPr>
              <a:t>dept_name</a:t>
            </a:r>
            <a:r>
              <a:rPr kumimoji="1" lang="en-US" sz="2400" i="1" baseline="-25000" dirty="0">
                <a:sym typeface="Symbol" pitchFamily="18" charset="2"/>
              </a:rPr>
              <a:t>=“</a:t>
            </a:r>
            <a:r>
              <a:rPr kumimoji="1" lang="en-US" sz="2400" baseline="-25000" dirty="0">
                <a:sym typeface="Symbol" pitchFamily="18" charset="2"/>
              </a:rPr>
              <a:t>Physics”</a:t>
            </a:r>
            <a:r>
              <a:rPr kumimoji="1" lang="en-US" sz="2400" dirty="0">
                <a:sym typeface="Symbol" pitchFamily="18" charset="2"/>
              </a:rPr>
              <a:t> </a:t>
            </a:r>
            <a:r>
              <a:rPr kumimoji="1" lang="en-US" sz="2000" dirty="0">
                <a:sym typeface="Symbol" pitchFamily="18" charset="2"/>
              </a:rPr>
              <a:t>(</a:t>
            </a:r>
            <a:r>
              <a:rPr kumimoji="1" lang="en-US" sz="2000" i="1" dirty="0">
                <a:sym typeface="Symbol" pitchFamily="18" charset="2"/>
              </a:rPr>
              <a:t>instructor)</a:t>
            </a:r>
            <a:r>
              <a:rPr kumimoji="1" lang="en-US" sz="2000" dirty="0">
                <a:sym typeface="Symbol" pitchFamily="18" charset="2"/>
              </a:rPr>
              <a:t> x </a:t>
            </a:r>
            <a:r>
              <a:rPr kumimoji="1" lang="en-US" sz="2000" i="1" dirty="0">
                <a:sym typeface="Symbol" pitchFamily="18" charset="2"/>
              </a:rPr>
              <a:t>teaches</a:t>
            </a:r>
            <a:r>
              <a:rPr kumimoji="1" lang="en-US" sz="2000" dirty="0">
                <a:sym typeface="Symbol" pitchFamily="18" charset="2"/>
              </a:rPr>
              <a:t>))</a:t>
            </a:r>
          </a:p>
          <a:p>
            <a:endParaRPr lang="en-US" sz="2000" dirty="0"/>
          </a:p>
        </p:txBody>
      </p:sp>
      <p:sp>
        <p:nvSpPr>
          <p:cNvPr id="6" name="Date Placeholder 5"/>
          <p:cNvSpPr>
            <a:spLocks noGrp="1"/>
          </p:cNvSpPr>
          <p:nvPr>
            <p:ph type="dt" sz="half" idx="10"/>
          </p:nvPr>
        </p:nvSpPr>
        <p:spPr/>
        <p:txBody>
          <a:bodyPr/>
          <a:lstStyle/>
          <a:p>
            <a:fld id="{633D7861-4572-4B93-AC61-5C370E05CB60}" type="datetime1">
              <a:rPr lang="en-US" smtClean="0"/>
              <a:pPr/>
              <a:t>4/8/20</a:t>
            </a:fld>
            <a:endParaRPr lang="en-US" dirty="0"/>
          </a:p>
        </p:txBody>
      </p:sp>
      <p:sp>
        <p:nvSpPr>
          <p:cNvPr id="7" name="Slide Number Placeholder 6"/>
          <p:cNvSpPr>
            <a:spLocks noGrp="1"/>
          </p:cNvSpPr>
          <p:nvPr>
            <p:ph type="sldNum" sz="quarter" idx="12"/>
          </p:nvPr>
        </p:nvSpPr>
        <p:spPr/>
        <p:txBody>
          <a:bodyPr/>
          <a:lstStyle/>
          <a:p>
            <a:fld id="{D2B6A008-1658-481F-B325-0100205FD83E}" type="slidenum">
              <a:rPr lang="en-US" smtClean="0"/>
              <a:pPr/>
              <a:t>19</a:t>
            </a:fld>
            <a:endParaRPr lang="en-US" dirty="0"/>
          </a:p>
        </p:txBody>
      </p:sp>
      <p:sp>
        <p:nvSpPr>
          <p:cNvPr id="8" name="Footer Placeholder 7"/>
          <p:cNvSpPr>
            <a:spLocks noGrp="1"/>
          </p:cNvSpPr>
          <p:nvPr>
            <p:ph type="ftr" sz="quarter" idx="11"/>
          </p:nvPr>
        </p:nvSpPr>
        <p:spPr/>
        <p:txBody>
          <a:bodyPr/>
          <a:lstStyle/>
          <a:p>
            <a:r>
              <a:rPr lang="en-US"/>
              <a:t>Relational Operator (©Silberschatz, Korth and Sudarshan)</a:t>
            </a:r>
            <a:endParaRPr lang="en-US" dirty="0"/>
          </a:p>
        </p:txBody>
      </p:sp>
      <p:sp>
        <p:nvSpPr>
          <p:cNvPr id="9" name="TextBox 8"/>
          <p:cNvSpPr txBox="1"/>
          <p:nvPr/>
        </p:nvSpPr>
        <p:spPr>
          <a:xfrm>
            <a:off x="8407027" y="6009521"/>
            <a:ext cx="665567" cy="276999"/>
          </a:xfrm>
          <a:prstGeom prst="rect">
            <a:avLst/>
          </a:prstGeom>
          <a:noFill/>
        </p:spPr>
        <p:txBody>
          <a:bodyPr wrap="none" rtlCol="0">
            <a:spAutoFit/>
          </a:bodyPr>
          <a:lstStyle/>
          <a:p>
            <a:r>
              <a:rPr lang="en-US" sz="1200" dirty="0">
                <a:hlinkClick r:id="rId3" action="ppaction://hlinksldjump"/>
              </a:rPr>
              <a:t>schema</a:t>
            </a:r>
            <a:endParaRPr lang="en-US" sz="1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39653"/>
                                        </p:tgtEl>
                                        <p:attrNameLst>
                                          <p:attrName>style.visibility</p:attrName>
                                        </p:attrNameLst>
                                      </p:cBhvr>
                                      <p:to>
                                        <p:strVal val="visible"/>
                                      </p:to>
                                    </p:set>
                                    <p:anim calcmode="lin" valueType="num">
                                      <p:cBhvr additive="base">
                                        <p:cTn id="7" dur="500" fill="hold"/>
                                        <p:tgtEl>
                                          <p:spTgt spid="539653"/>
                                        </p:tgtEl>
                                        <p:attrNameLst>
                                          <p:attrName>ppt_x</p:attrName>
                                        </p:attrNameLst>
                                      </p:cBhvr>
                                      <p:tavLst>
                                        <p:tav tm="0">
                                          <p:val>
                                            <p:strVal val="#ppt_x"/>
                                          </p:val>
                                        </p:tav>
                                        <p:tav tm="100000">
                                          <p:val>
                                            <p:strVal val="#ppt_x"/>
                                          </p:val>
                                        </p:tav>
                                      </p:tavLst>
                                    </p:anim>
                                    <p:anim calcmode="lin" valueType="num">
                                      <p:cBhvr additive="base">
                                        <p:cTn id="8" dur="500" fill="hold"/>
                                        <p:tgtEl>
                                          <p:spTgt spid="53965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39654"/>
                                        </p:tgtEl>
                                        <p:attrNameLst>
                                          <p:attrName>style.visibility</p:attrName>
                                        </p:attrNameLst>
                                      </p:cBhvr>
                                      <p:to>
                                        <p:strVal val="visible"/>
                                      </p:to>
                                    </p:set>
                                    <p:anim calcmode="lin" valueType="num">
                                      <p:cBhvr additive="base">
                                        <p:cTn id="13" dur="500" fill="hold"/>
                                        <p:tgtEl>
                                          <p:spTgt spid="539654"/>
                                        </p:tgtEl>
                                        <p:attrNameLst>
                                          <p:attrName>ppt_x</p:attrName>
                                        </p:attrNameLst>
                                      </p:cBhvr>
                                      <p:tavLst>
                                        <p:tav tm="0">
                                          <p:val>
                                            <p:strVal val="#ppt_x"/>
                                          </p:val>
                                        </p:tav>
                                        <p:tav tm="100000">
                                          <p:val>
                                            <p:strVal val="#ppt_x"/>
                                          </p:val>
                                        </p:tav>
                                      </p:tavLst>
                                    </p:anim>
                                    <p:anim calcmode="lin" valueType="num">
                                      <p:cBhvr additive="base">
                                        <p:cTn id="14" dur="500" fill="hold"/>
                                        <p:tgtEl>
                                          <p:spTgt spid="53965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9653" grpId="0" autoUpdateAnimBg="0"/>
      <p:bldP spid="539654" grpId="0"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Learning Outcomes</a:t>
            </a:r>
          </a:p>
        </p:txBody>
      </p:sp>
      <p:sp>
        <p:nvSpPr>
          <p:cNvPr id="3" name="Content Placeholder 2"/>
          <p:cNvSpPr>
            <a:spLocks noGrp="1"/>
          </p:cNvSpPr>
          <p:nvPr>
            <p:ph idx="1"/>
          </p:nvPr>
        </p:nvSpPr>
        <p:spPr/>
        <p:txBody>
          <a:bodyPr>
            <a:normAutofit fontScale="92500" lnSpcReduction="20000"/>
          </a:bodyPr>
          <a:lstStyle/>
          <a:p>
            <a:pPr lvl="0"/>
            <a:r>
              <a:rPr lang="en-AU" dirty="0"/>
              <a:t>Demonstrate use of the relational algebra operations from mathematical set theory (union, intersection, difference, and Cartesian product) and the relational algebra operations developed specifically for relational databases (select (restrict), project, join, and division)</a:t>
            </a:r>
            <a:endParaRPr lang="en-US" dirty="0"/>
          </a:p>
          <a:p>
            <a:r>
              <a:rPr lang="en-AU" dirty="0"/>
              <a:t>Demonstrate queries in the relational algebra</a:t>
            </a:r>
          </a:p>
          <a:p>
            <a:r>
              <a:rPr lang="en-AU" dirty="0"/>
              <a:t>Demonstrate queries in the domain relational calculus</a:t>
            </a:r>
            <a:endParaRPr lang="en-US" dirty="0"/>
          </a:p>
          <a:p>
            <a:r>
              <a:rPr lang="en-AU" dirty="0"/>
              <a:t>Demonstrate queries in the </a:t>
            </a:r>
            <a:r>
              <a:rPr lang="en-AU" dirty="0" err="1"/>
              <a:t>tuple</a:t>
            </a:r>
            <a:r>
              <a:rPr lang="en-AU" dirty="0"/>
              <a:t> relational calculus</a:t>
            </a:r>
            <a:endParaRPr lang="en-US" dirty="0"/>
          </a:p>
        </p:txBody>
      </p:sp>
      <p:sp>
        <p:nvSpPr>
          <p:cNvPr id="4" name="Date Placeholder 3"/>
          <p:cNvSpPr>
            <a:spLocks noGrp="1"/>
          </p:cNvSpPr>
          <p:nvPr>
            <p:ph type="dt" sz="half" idx="10"/>
          </p:nvPr>
        </p:nvSpPr>
        <p:spPr/>
        <p:txBody>
          <a:bodyPr/>
          <a:lstStyle/>
          <a:p>
            <a:fld id="{98B93EE6-A915-417E-9541-F5F004AEF857}" type="datetime1">
              <a:rPr lang="en-US" smtClean="0"/>
              <a:pPr/>
              <a:t>4/8/20</a:t>
            </a:fld>
            <a:endParaRPr lang="en-US" dirty="0"/>
          </a:p>
        </p:txBody>
      </p:sp>
      <p:sp>
        <p:nvSpPr>
          <p:cNvPr id="5" name="Footer Placeholder 4"/>
          <p:cNvSpPr>
            <a:spLocks noGrp="1"/>
          </p:cNvSpPr>
          <p:nvPr>
            <p:ph type="ftr" sz="quarter" idx="11"/>
          </p:nvPr>
        </p:nvSpPr>
        <p:spPr/>
        <p:txBody>
          <a:bodyPr/>
          <a:lstStyle/>
          <a:p>
            <a:r>
              <a:rPr lang="en-US" dirty="0"/>
              <a:t>Relational Operator</a:t>
            </a:r>
          </a:p>
        </p:txBody>
      </p:sp>
      <p:sp>
        <p:nvSpPr>
          <p:cNvPr id="6" name="Slide Number Placeholder 5"/>
          <p:cNvSpPr>
            <a:spLocks noGrp="1"/>
          </p:cNvSpPr>
          <p:nvPr>
            <p:ph type="sldNum" sz="quarter" idx="12"/>
          </p:nvPr>
        </p:nvSpPr>
        <p:spPr/>
        <p:txBody>
          <a:bodyPr/>
          <a:lstStyle/>
          <a:p>
            <a:fld id="{D2B6A008-1658-481F-B325-0100205FD83E}" type="slidenum">
              <a:rPr lang="en-US" smtClean="0"/>
              <a:pPr/>
              <a:t>2</a:t>
            </a:fld>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3746" name="Rectangle 2"/>
          <p:cNvSpPr>
            <a:spLocks noGrp="1" noChangeArrowheads="1"/>
          </p:cNvSpPr>
          <p:nvPr>
            <p:ph type="title"/>
          </p:nvPr>
        </p:nvSpPr>
        <p:spPr/>
        <p:txBody>
          <a:bodyPr/>
          <a:lstStyle/>
          <a:p>
            <a:r>
              <a:rPr lang="en-US"/>
              <a:t>Formal Definition</a:t>
            </a:r>
          </a:p>
        </p:txBody>
      </p:sp>
      <p:sp>
        <p:nvSpPr>
          <p:cNvPr id="543747" name="Rectangle 3"/>
          <p:cNvSpPr>
            <a:spLocks noGrp="1" noChangeArrowheads="1"/>
          </p:cNvSpPr>
          <p:nvPr>
            <p:ph type="body" idx="1"/>
          </p:nvPr>
        </p:nvSpPr>
        <p:spPr>
          <a:xfrm>
            <a:off x="798513" y="1266844"/>
            <a:ext cx="7848600" cy="4876800"/>
          </a:xfrm>
        </p:spPr>
        <p:txBody>
          <a:bodyPr>
            <a:normAutofit fontScale="77500" lnSpcReduction="20000"/>
          </a:bodyPr>
          <a:lstStyle/>
          <a:p>
            <a:pPr>
              <a:lnSpc>
                <a:spcPct val="110000"/>
              </a:lnSpc>
            </a:pPr>
            <a:r>
              <a:rPr lang="en-US" dirty="0"/>
              <a:t>A basic expression in the relational algebra consists of either one of the following:</a:t>
            </a:r>
          </a:p>
          <a:p>
            <a:pPr lvl="1">
              <a:lnSpc>
                <a:spcPct val="110000"/>
              </a:lnSpc>
            </a:pPr>
            <a:r>
              <a:rPr lang="en-US" dirty="0"/>
              <a:t>A relation in the database</a:t>
            </a:r>
          </a:p>
          <a:p>
            <a:pPr lvl="1">
              <a:lnSpc>
                <a:spcPct val="110000"/>
              </a:lnSpc>
            </a:pPr>
            <a:r>
              <a:rPr lang="en-US" dirty="0"/>
              <a:t>A constant relation</a:t>
            </a:r>
          </a:p>
          <a:p>
            <a:pPr>
              <a:lnSpc>
                <a:spcPct val="110000"/>
              </a:lnSpc>
            </a:pPr>
            <a:r>
              <a:rPr lang="en-US" dirty="0"/>
              <a:t>Let </a:t>
            </a:r>
            <a:r>
              <a:rPr lang="en-US" i="1" dirty="0"/>
              <a:t>E</a:t>
            </a:r>
            <a:r>
              <a:rPr lang="en-US" i="1" baseline="-25000" dirty="0"/>
              <a:t>1</a:t>
            </a:r>
            <a:r>
              <a:rPr lang="en-US" dirty="0"/>
              <a:t> and </a:t>
            </a:r>
            <a:r>
              <a:rPr lang="en-US" i="1" dirty="0"/>
              <a:t>E</a:t>
            </a:r>
            <a:r>
              <a:rPr lang="en-US" i="1" baseline="-25000" dirty="0"/>
              <a:t>2</a:t>
            </a:r>
            <a:r>
              <a:rPr lang="en-US" dirty="0"/>
              <a:t>  be relational-algebra expressions; the following are all relational-algebra expressions:</a:t>
            </a:r>
          </a:p>
          <a:p>
            <a:pPr lvl="1">
              <a:lnSpc>
                <a:spcPct val="110000"/>
              </a:lnSpc>
            </a:pPr>
            <a:r>
              <a:rPr lang="en-US" i="1" dirty="0"/>
              <a:t>E</a:t>
            </a:r>
            <a:r>
              <a:rPr lang="en-US" sz="2400" i="1" baseline="-25000" dirty="0"/>
              <a:t>1</a:t>
            </a:r>
            <a:r>
              <a:rPr lang="en-US" dirty="0"/>
              <a:t> </a:t>
            </a:r>
            <a:r>
              <a:rPr lang="en-US" dirty="0">
                <a:sym typeface="Symbol" pitchFamily="18" charset="2"/>
              </a:rPr>
              <a:t> </a:t>
            </a:r>
            <a:r>
              <a:rPr lang="en-US" i="1" dirty="0">
                <a:sym typeface="Symbol" pitchFamily="18" charset="2"/>
              </a:rPr>
              <a:t>E</a:t>
            </a:r>
            <a:r>
              <a:rPr lang="en-US" sz="2400" i="1" baseline="-25000" dirty="0">
                <a:sym typeface="Symbol" pitchFamily="18" charset="2"/>
              </a:rPr>
              <a:t>2</a:t>
            </a:r>
            <a:endParaRPr lang="en-US" sz="2400" dirty="0">
              <a:sym typeface="Symbol" pitchFamily="18" charset="2"/>
            </a:endParaRPr>
          </a:p>
          <a:p>
            <a:pPr lvl="1">
              <a:lnSpc>
                <a:spcPct val="110000"/>
              </a:lnSpc>
            </a:pPr>
            <a:r>
              <a:rPr lang="en-US" i="1" dirty="0">
                <a:sym typeface="Symbol" pitchFamily="18" charset="2"/>
              </a:rPr>
              <a:t>E</a:t>
            </a:r>
            <a:r>
              <a:rPr lang="en-US" sz="2400" i="1" baseline="-25000" dirty="0">
                <a:sym typeface="Symbol" pitchFamily="18" charset="2"/>
              </a:rPr>
              <a:t>1</a:t>
            </a:r>
            <a:r>
              <a:rPr lang="en-US" dirty="0">
                <a:sym typeface="Symbol" pitchFamily="18" charset="2"/>
              </a:rPr>
              <a:t> </a:t>
            </a:r>
            <a:r>
              <a:rPr lang="en-US" dirty="0"/>
              <a:t>–</a:t>
            </a:r>
            <a:r>
              <a:rPr lang="en-US" dirty="0">
                <a:sym typeface="Symbol" pitchFamily="18" charset="2"/>
              </a:rPr>
              <a:t> </a:t>
            </a:r>
            <a:r>
              <a:rPr lang="en-US" i="1" dirty="0">
                <a:sym typeface="Symbol" pitchFamily="18" charset="2"/>
              </a:rPr>
              <a:t>E</a:t>
            </a:r>
            <a:r>
              <a:rPr lang="en-US" sz="2400" i="1" baseline="-25000" dirty="0">
                <a:sym typeface="Symbol" pitchFamily="18" charset="2"/>
              </a:rPr>
              <a:t>2</a:t>
            </a:r>
            <a:endParaRPr lang="en-US" sz="2400" dirty="0"/>
          </a:p>
          <a:p>
            <a:pPr lvl="1">
              <a:lnSpc>
                <a:spcPct val="110000"/>
              </a:lnSpc>
            </a:pPr>
            <a:r>
              <a:rPr lang="en-US" i="1" dirty="0"/>
              <a:t>E</a:t>
            </a:r>
            <a:r>
              <a:rPr lang="en-US" sz="2400" i="1" baseline="-25000" dirty="0"/>
              <a:t>1</a:t>
            </a:r>
            <a:r>
              <a:rPr lang="en-US" dirty="0"/>
              <a:t> x </a:t>
            </a:r>
            <a:r>
              <a:rPr lang="en-US" i="1" dirty="0"/>
              <a:t>E</a:t>
            </a:r>
            <a:r>
              <a:rPr lang="en-US" sz="2400" i="1" baseline="-25000" dirty="0"/>
              <a:t>2</a:t>
            </a:r>
            <a:endParaRPr lang="en-US" sz="2400" dirty="0"/>
          </a:p>
          <a:p>
            <a:pPr lvl="1">
              <a:lnSpc>
                <a:spcPct val="110000"/>
              </a:lnSpc>
            </a:pPr>
            <a:r>
              <a:rPr lang="en-US" i="1" dirty="0">
                <a:sym typeface="Symbol" pitchFamily="18" charset="2"/>
              </a:rPr>
              <a:t></a:t>
            </a:r>
            <a:r>
              <a:rPr lang="en-US" sz="2400" i="1" baseline="-25000" dirty="0">
                <a:sym typeface="Symbol" pitchFamily="18" charset="2"/>
              </a:rPr>
              <a:t>p</a:t>
            </a:r>
            <a:r>
              <a:rPr lang="en-US" dirty="0">
                <a:sym typeface="Symbol" pitchFamily="18" charset="2"/>
              </a:rPr>
              <a:t> (</a:t>
            </a:r>
            <a:r>
              <a:rPr lang="en-US" i="1" dirty="0">
                <a:sym typeface="Symbol" pitchFamily="18" charset="2"/>
              </a:rPr>
              <a:t>E</a:t>
            </a:r>
            <a:r>
              <a:rPr lang="en-US" sz="2400" i="1" baseline="-25000" dirty="0">
                <a:sym typeface="Symbol" pitchFamily="18" charset="2"/>
              </a:rPr>
              <a:t>1</a:t>
            </a:r>
            <a:r>
              <a:rPr lang="en-US" dirty="0">
                <a:sym typeface="Symbol" pitchFamily="18" charset="2"/>
              </a:rPr>
              <a:t>), </a:t>
            </a:r>
            <a:r>
              <a:rPr lang="en-US" i="1" dirty="0">
                <a:sym typeface="Symbol" pitchFamily="18" charset="2"/>
              </a:rPr>
              <a:t>P</a:t>
            </a:r>
            <a:r>
              <a:rPr lang="en-US" dirty="0">
                <a:sym typeface="Symbol" pitchFamily="18" charset="2"/>
              </a:rPr>
              <a:t> is a predicate on attributes in </a:t>
            </a:r>
            <a:r>
              <a:rPr lang="en-US" i="1" dirty="0">
                <a:sym typeface="Symbol" pitchFamily="18" charset="2"/>
              </a:rPr>
              <a:t>E</a:t>
            </a:r>
            <a:r>
              <a:rPr lang="en-US" sz="2400" i="1" baseline="-25000" dirty="0">
                <a:sym typeface="Symbol" pitchFamily="18" charset="2"/>
              </a:rPr>
              <a:t>1</a:t>
            </a:r>
            <a:endParaRPr lang="en-US" sz="2400" dirty="0">
              <a:sym typeface="Symbol" pitchFamily="18" charset="2"/>
            </a:endParaRPr>
          </a:p>
          <a:p>
            <a:pPr lvl="1">
              <a:lnSpc>
                <a:spcPct val="110000"/>
              </a:lnSpc>
            </a:pPr>
            <a:r>
              <a:rPr lang="en-US" dirty="0">
                <a:sym typeface="Symbol" pitchFamily="18" charset="2"/>
              </a:rPr>
              <a:t></a:t>
            </a:r>
            <a:r>
              <a:rPr lang="en-US" sz="2400" i="1" baseline="-25000" dirty="0">
                <a:sym typeface="Symbol" pitchFamily="18" charset="2"/>
              </a:rPr>
              <a:t>s</a:t>
            </a:r>
            <a:r>
              <a:rPr lang="en-US" dirty="0">
                <a:sym typeface="Symbol" pitchFamily="18" charset="2"/>
              </a:rPr>
              <a:t>(</a:t>
            </a:r>
            <a:r>
              <a:rPr lang="en-US" i="1" dirty="0">
                <a:sym typeface="Symbol" pitchFamily="18" charset="2"/>
              </a:rPr>
              <a:t>E</a:t>
            </a:r>
            <a:r>
              <a:rPr lang="en-US" sz="2400" i="1" baseline="-25000" dirty="0">
                <a:sym typeface="Symbol" pitchFamily="18" charset="2"/>
              </a:rPr>
              <a:t>1</a:t>
            </a:r>
            <a:r>
              <a:rPr lang="en-US" dirty="0">
                <a:sym typeface="Symbol" pitchFamily="18" charset="2"/>
              </a:rPr>
              <a:t>), </a:t>
            </a:r>
            <a:r>
              <a:rPr lang="en-US" i="1" dirty="0">
                <a:sym typeface="Symbol" pitchFamily="18" charset="2"/>
              </a:rPr>
              <a:t>S</a:t>
            </a:r>
            <a:r>
              <a:rPr lang="en-US" dirty="0">
                <a:sym typeface="Symbol" pitchFamily="18" charset="2"/>
              </a:rPr>
              <a:t> is a list consisting of some of the attributes in </a:t>
            </a:r>
            <a:r>
              <a:rPr lang="en-US" i="1" dirty="0">
                <a:sym typeface="Symbol" pitchFamily="18" charset="2"/>
              </a:rPr>
              <a:t>E</a:t>
            </a:r>
            <a:r>
              <a:rPr lang="en-US" sz="2400" i="1" baseline="-25000" dirty="0">
                <a:sym typeface="Symbol" pitchFamily="18" charset="2"/>
              </a:rPr>
              <a:t>1</a:t>
            </a:r>
            <a:endParaRPr lang="en-US" sz="2400" dirty="0">
              <a:sym typeface="Symbol" pitchFamily="18" charset="2"/>
            </a:endParaRPr>
          </a:p>
          <a:p>
            <a:pPr lvl="1">
              <a:lnSpc>
                <a:spcPct val="110000"/>
              </a:lnSpc>
            </a:pPr>
            <a:r>
              <a:rPr lang="en-US" sz="2600" i="1" dirty="0">
                <a:sym typeface="Symbol" pitchFamily="18" charset="2"/>
              </a:rPr>
              <a:t></a:t>
            </a:r>
            <a:r>
              <a:rPr lang="en-US" sz="3600" i="1" dirty="0">
                <a:sym typeface="Symbol" pitchFamily="18" charset="2"/>
              </a:rPr>
              <a:t> </a:t>
            </a:r>
            <a:r>
              <a:rPr lang="en-US" sz="3100" i="1" baseline="-25000" dirty="0">
                <a:sym typeface="Symbol" pitchFamily="18" charset="2"/>
              </a:rPr>
              <a:t>x</a:t>
            </a:r>
            <a:r>
              <a:rPr lang="en-US" sz="3600" i="1" dirty="0">
                <a:sym typeface="Symbol" pitchFamily="18" charset="2"/>
              </a:rPr>
              <a:t> </a:t>
            </a:r>
            <a:r>
              <a:rPr lang="en-US" dirty="0">
                <a:sym typeface="Symbol" pitchFamily="18" charset="2"/>
              </a:rPr>
              <a:t>(</a:t>
            </a:r>
            <a:r>
              <a:rPr lang="en-US" i="1" dirty="0">
                <a:sym typeface="Symbol" pitchFamily="18" charset="2"/>
              </a:rPr>
              <a:t>E</a:t>
            </a:r>
            <a:r>
              <a:rPr lang="en-US" sz="2400" i="1" baseline="-25000" dirty="0">
                <a:sym typeface="Symbol" pitchFamily="18" charset="2"/>
              </a:rPr>
              <a:t>1</a:t>
            </a:r>
            <a:r>
              <a:rPr lang="en-US" dirty="0">
                <a:sym typeface="Symbol" pitchFamily="18" charset="2"/>
              </a:rPr>
              <a:t>), x is the new name for the result of </a:t>
            </a:r>
            <a:r>
              <a:rPr lang="en-US" i="1" dirty="0">
                <a:sym typeface="Symbol" pitchFamily="18" charset="2"/>
              </a:rPr>
              <a:t>E</a:t>
            </a:r>
            <a:r>
              <a:rPr lang="en-US" sz="2400" i="1" baseline="-25000" dirty="0">
                <a:sym typeface="Symbol" pitchFamily="18" charset="2"/>
              </a:rPr>
              <a:t>1</a:t>
            </a:r>
          </a:p>
        </p:txBody>
      </p:sp>
      <p:sp>
        <p:nvSpPr>
          <p:cNvPr id="4" name="Date Placeholder 3"/>
          <p:cNvSpPr>
            <a:spLocks noGrp="1"/>
          </p:cNvSpPr>
          <p:nvPr>
            <p:ph type="dt" sz="half" idx="10"/>
          </p:nvPr>
        </p:nvSpPr>
        <p:spPr/>
        <p:txBody>
          <a:bodyPr/>
          <a:lstStyle/>
          <a:p>
            <a:fld id="{F6272A19-39B4-457F-AD7F-8B106369528E}" type="datetime1">
              <a:rPr lang="en-US" smtClean="0"/>
              <a:pPr/>
              <a:t>4/8/20</a:t>
            </a:fld>
            <a:endParaRPr lang="en-US" dirty="0"/>
          </a:p>
        </p:txBody>
      </p:sp>
      <p:sp>
        <p:nvSpPr>
          <p:cNvPr id="5" name="Slide Number Placeholder 4"/>
          <p:cNvSpPr>
            <a:spLocks noGrp="1"/>
          </p:cNvSpPr>
          <p:nvPr>
            <p:ph type="sldNum" sz="quarter" idx="12"/>
          </p:nvPr>
        </p:nvSpPr>
        <p:spPr/>
        <p:txBody>
          <a:bodyPr/>
          <a:lstStyle/>
          <a:p>
            <a:fld id="{D2B6A008-1658-481F-B325-0100205FD83E}" type="slidenum">
              <a:rPr lang="en-US" smtClean="0"/>
              <a:pPr/>
              <a:t>20</a:t>
            </a:fld>
            <a:endParaRPr lang="en-US" dirty="0"/>
          </a:p>
        </p:txBody>
      </p:sp>
      <p:sp>
        <p:nvSpPr>
          <p:cNvPr id="6" name="Footer Placeholder 5"/>
          <p:cNvSpPr>
            <a:spLocks noGrp="1"/>
          </p:cNvSpPr>
          <p:nvPr>
            <p:ph type="ftr" sz="quarter" idx="11"/>
          </p:nvPr>
        </p:nvSpPr>
        <p:spPr/>
        <p:txBody>
          <a:bodyPr/>
          <a:lstStyle/>
          <a:p>
            <a:r>
              <a:rPr lang="en-US"/>
              <a:t>Relational Operator (©Silberschatz, Korth and Sudarshan)</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Queries</a:t>
            </a:r>
          </a:p>
        </p:txBody>
      </p:sp>
      <p:sp>
        <p:nvSpPr>
          <p:cNvPr id="3" name="Content Placeholder 2"/>
          <p:cNvSpPr>
            <a:spLocks noGrp="1"/>
          </p:cNvSpPr>
          <p:nvPr>
            <p:ph idx="1"/>
          </p:nvPr>
        </p:nvSpPr>
        <p:spPr/>
        <p:txBody>
          <a:bodyPr/>
          <a:lstStyle/>
          <a:p>
            <a:r>
              <a:rPr lang="en-US" dirty="0"/>
              <a:t>Find all loans of over $1200</a:t>
            </a:r>
          </a:p>
          <a:p>
            <a:endParaRPr lang="en-US" dirty="0"/>
          </a:p>
          <a:p>
            <a:r>
              <a:rPr kumimoji="1" lang="en-US" dirty="0">
                <a:sym typeface="Symbol" pitchFamily="18" charset="2"/>
              </a:rPr>
              <a:t>Find the loan number for each loan of an amount greater than $1200</a:t>
            </a:r>
          </a:p>
          <a:p>
            <a:endParaRPr lang="en-US" dirty="0"/>
          </a:p>
          <a:p>
            <a:r>
              <a:rPr kumimoji="1" lang="en-US" dirty="0"/>
              <a:t>Find the names of all customers who have a loan, an account, or both, from the bank</a:t>
            </a:r>
          </a:p>
        </p:txBody>
      </p:sp>
      <p:sp>
        <p:nvSpPr>
          <p:cNvPr id="4" name="Date Placeholder 3"/>
          <p:cNvSpPr>
            <a:spLocks noGrp="1"/>
          </p:cNvSpPr>
          <p:nvPr>
            <p:ph type="dt" sz="half" idx="10"/>
          </p:nvPr>
        </p:nvSpPr>
        <p:spPr/>
        <p:txBody>
          <a:bodyPr/>
          <a:lstStyle/>
          <a:p>
            <a:fld id="{836815A1-0FCE-4FDC-878C-DA13B7B64A8F}" type="datetime1">
              <a:rPr lang="en-US" smtClean="0"/>
              <a:pPr/>
              <a:t>4/8/20</a:t>
            </a:fld>
            <a:endParaRPr lang="en-US" dirty="0"/>
          </a:p>
        </p:txBody>
      </p:sp>
      <p:sp>
        <p:nvSpPr>
          <p:cNvPr id="5" name="Footer Placeholder 4"/>
          <p:cNvSpPr>
            <a:spLocks noGrp="1"/>
          </p:cNvSpPr>
          <p:nvPr>
            <p:ph type="ftr" sz="quarter" idx="11"/>
          </p:nvPr>
        </p:nvSpPr>
        <p:spPr/>
        <p:txBody>
          <a:bodyPr/>
          <a:lstStyle/>
          <a:p>
            <a:r>
              <a:rPr lang="en-US"/>
              <a:t>Relational Operator (©Silberschatz, Korth and Sudarshan)</a:t>
            </a:r>
            <a:endParaRPr lang="en-US" dirty="0"/>
          </a:p>
        </p:txBody>
      </p:sp>
      <p:sp>
        <p:nvSpPr>
          <p:cNvPr id="6" name="Slide Number Placeholder 5"/>
          <p:cNvSpPr>
            <a:spLocks noGrp="1"/>
          </p:cNvSpPr>
          <p:nvPr>
            <p:ph type="sldNum" sz="quarter" idx="12"/>
          </p:nvPr>
        </p:nvSpPr>
        <p:spPr/>
        <p:txBody>
          <a:bodyPr/>
          <a:lstStyle/>
          <a:p>
            <a:fld id="{D2B6A008-1658-481F-B325-0100205FD83E}" type="slidenum">
              <a:rPr lang="en-US" smtClean="0"/>
              <a:pPr/>
              <a:t>21</a:t>
            </a:fld>
            <a:endParaRPr lang="en-US" dirty="0"/>
          </a:p>
        </p:txBody>
      </p:sp>
      <p:sp>
        <p:nvSpPr>
          <p:cNvPr id="7" name="Text Box 5"/>
          <p:cNvSpPr txBox="1">
            <a:spLocks noChangeArrowheads="1"/>
          </p:cNvSpPr>
          <p:nvPr/>
        </p:nvSpPr>
        <p:spPr bwMode="auto">
          <a:xfrm>
            <a:off x="917568" y="2071678"/>
            <a:ext cx="2919902" cy="523220"/>
          </a:xfrm>
          <a:prstGeom prst="rect">
            <a:avLst/>
          </a:prstGeom>
          <a:noFill/>
          <a:ln w="9525">
            <a:noFill/>
            <a:miter lim="800000"/>
            <a:headEnd/>
            <a:tailEnd/>
          </a:ln>
          <a:effectLst/>
        </p:spPr>
        <p:txBody>
          <a:bodyPr wrap="none">
            <a:spAutoFit/>
          </a:bodyPr>
          <a:lstStyle/>
          <a:p>
            <a:pPr algn="ctr">
              <a:spcBef>
                <a:spcPct val="35000"/>
              </a:spcBef>
              <a:buClr>
                <a:schemeClr val="tx2"/>
              </a:buClr>
              <a:buSzPct val="90000"/>
              <a:buFont typeface="Monotype Sorts" pitchFamily="2" charset="2"/>
              <a:buNone/>
            </a:pPr>
            <a:r>
              <a:rPr kumimoji="1" lang="en-US" sz="2800" dirty="0">
                <a:sym typeface="Symbol" pitchFamily="18" charset="2"/>
              </a:rPr>
              <a:t></a:t>
            </a:r>
            <a:r>
              <a:rPr kumimoji="1" lang="en-US" sz="3200" i="1" baseline="-25000" dirty="0">
                <a:sym typeface="Symbol" pitchFamily="18" charset="2"/>
              </a:rPr>
              <a:t>amount</a:t>
            </a:r>
            <a:r>
              <a:rPr kumimoji="1" lang="en-US" sz="2800" i="1" baseline="-25000" dirty="0">
                <a:sym typeface="Symbol" pitchFamily="18" charset="2"/>
              </a:rPr>
              <a:t> </a:t>
            </a:r>
            <a:r>
              <a:rPr kumimoji="1" lang="en-US" sz="2800" baseline="-25000" dirty="0">
                <a:sym typeface="Symbol" pitchFamily="18" charset="2"/>
              </a:rPr>
              <a:t>&gt; 1200</a:t>
            </a:r>
            <a:r>
              <a:rPr kumimoji="1" lang="en-US" sz="2800" dirty="0">
                <a:sym typeface="Symbol" pitchFamily="18" charset="2"/>
              </a:rPr>
              <a:t> (</a:t>
            </a:r>
            <a:r>
              <a:rPr kumimoji="1" lang="en-US" sz="2800" i="1" dirty="0">
                <a:sym typeface="Symbol" pitchFamily="18" charset="2"/>
              </a:rPr>
              <a:t>loan</a:t>
            </a:r>
            <a:r>
              <a:rPr kumimoji="1" lang="en-US" sz="2800" dirty="0">
                <a:sym typeface="Symbol" pitchFamily="18" charset="2"/>
              </a:rPr>
              <a:t>)</a:t>
            </a:r>
          </a:p>
        </p:txBody>
      </p:sp>
      <p:sp>
        <p:nvSpPr>
          <p:cNvPr id="8" name="Text Box 6"/>
          <p:cNvSpPr txBox="1">
            <a:spLocks noChangeArrowheads="1"/>
          </p:cNvSpPr>
          <p:nvPr/>
        </p:nvSpPr>
        <p:spPr bwMode="auto">
          <a:xfrm>
            <a:off x="936632" y="3708409"/>
            <a:ext cx="5029454" cy="523220"/>
          </a:xfrm>
          <a:prstGeom prst="rect">
            <a:avLst/>
          </a:prstGeom>
          <a:noFill/>
          <a:ln w="9525">
            <a:noFill/>
            <a:miter lim="800000"/>
            <a:headEnd/>
            <a:tailEnd/>
          </a:ln>
          <a:effectLst/>
        </p:spPr>
        <p:txBody>
          <a:bodyPr wrap="none">
            <a:spAutoFit/>
          </a:bodyPr>
          <a:lstStyle/>
          <a:p>
            <a:pPr algn="ctr">
              <a:spcBef>
                <a:spcPct val="35000"/>
              </a:spcBef>
              <a:buClr>
                <a:schemeClr val="tx2"/>
              </a:buClr>
              <a:buSzPct val="90000"/>
              <a:buFont typeface="Monotype Sorts" pitchFamily="2" charset="2"/>
              <a:buNone/>
            </a:pPr>
            <a:r>
              <a:rPr kumimoji="1" lang="en-US" sz="2800" dirty="0">
                <a:sym typeface="Symbol" pitchFamily="18" charset="2"/>
              </a:rPr>
              <a:t></a:t>
            </a:r>
            <a:r>
              <a:rPr kumimoji="1" lang="en-US" sz="3200" i="1" baseline="-25000" dirty="0" err="1">
                <a:sym typeface="Symbol" pitchFamily="18" charset="2"/>
              </a:rPr>
              <a:t>loan_number</a:t>
            </a:r>
            <a:r>
              <a:rPr kumimoji="1" lang="en-US" sz="2800" dirty="0">
                <a:sym typeface="Symbol" pitchFamily="18" charset="2"/>
              </a:rPr>
              <a:t> (</a:t>
            </a:r>
            <a:r>
              <a:rPr kumimoji="1" lang="en-US" sz="3200" i="1" baseline="-25000" dirty="0">
                <a:sym typeface="Symbol" pitchFamily="18" charset="2"/>
              </a:rPr>
              <a:t>amount</a:t>
            </a:r>
            <a:r>
              <a:rPr kumimoji="1" lang="en-US" sz="2800" i="1" dirty="0">
                <a:sym typeface="Symbol" pitchFamily="18" charset="2"/>
              </a:rPr>
              <a:t> </a:t>
            </a:r>
            <a:r>
              <a:rPr kumimoji="1" lang="en-US" sz="2800" baseline="-25000" dirty="0">
                <a:sym typeface="Symbol" pitchFamily="18" charset="2"/>
              </a:rPr>
              <a:t>&gt; 1200</a:t>
            </a:r>
            <a:r>
              <a:rPr kumimoji="1" lang="en-US" sz="2800" dirty="0">
                <a:sym typeface="Symbol" pitchFamily="18" charset="2"/>
              </a:rPr>
              <a:t> (</a:t>
            </a:r>
            <a:r>
              <a:rPr kumimoji="1" lang="en-US" sz="2800" i="1" dirty="0">
                <a:sym typeface="Symbol" pitchFamily="18" charset="2"/>
              </a:rPr>
              <a:t>loan</a:t>
            </a:r>
            <a:r>
              <a:rPr kumimoji="1" lang="en-US" sz="2800" dirty="0">
                <a:sym typeface="Symbol" pitchFamily="18" charset="2"/>
              </a:rPr>
              <a:t>))</a:t>
            </a:r>
            <a:endParaRPr kumimoji="1" lang="en-US" sz="2800" dirty="0"/>
          </a:p>
        </p:txBody>
      </p:sp>
      <p:sp>
        <p:nvSpPr>
          <p:cNvPr id="9" name="Text Box 8"/>
          <p:cNvSpPr txBox="1">
            <a:spLocks noChangeArrowheads="1"/>
          </p:cNvSpPr>
          <p:nvPr/>
        </p:nvSpPr>
        <p:spPr bwMode="auto">
          <a:xfrm>
            <a:off x="901722" y="5357826"/>
            <a:ext cx="8123057" cy="892552"/>
          </a:xfrm>
          <a:prstGeom prst="rect">
            <a:avLst/>
          </a:prstGeom>
          <a:noFill/>
          <a:ln w="9525">
            <a:noFill/>
            <a:miter lim="800000"/>
            <a:headEnd/>
            <a:tailEnd/>
          </a:ln>
          <a:effectLst/>
        </p:spPr>
        <p:txBody>
          <a:bodyPr wrap="none">
            <a:spAutoFit/>
          </a:bodyPr>
          <a:lstStyle/>
          <a:p>
            <a:pPr algn="ctr">
              <a:spcBef>
                <a:spcPct val="35000"/>
              </a:spcBef>
              <a:buClr>
                <a:srgbClr val="CC6600"/>
              </a:buClr>
              <a:buSzPct val="105000"/>
              <a:buFont typeface="Monotype Sorts" pitchFamily="2" charset="2"/>
              <a:buNone/>
            </a:pPr>
            <a:r>
              <a:rPr kumimoji="1" lang="en-US" sz="2800" dirty="0">
                <a:sym typeface="Symbol" pitchFamily="18" charset="2"/>
              </a:rPr>
              <a:t></a:t>
            </a:r>
            <a:r>
              <a:rPr kumimoji="1" lang="en-US" sz="3200" i="1" baseline="-25000" dirty="0" err="1">
                <a:sym typeface="Symbol" pitchFamily="18" charset="2"/>
              </a:rPr>
              <a:t>customer_name</a:t>
            </a:r>
            <a:r>
              <a:rPr kumimoji="1" lang="en-US" sz="2800" dirty="0">
                <a:sym typeface="Symbol" pitchFamily="18" charset="2"/>
              </a:rPr>
              <a:t> (</a:t>
            </a:r>
            <a:r>
              <a:rPr kumimoji="1" lang="en-US" sz="2800" i="1" dirty="0">
                <a:sym typeface="Symbol" pitchFamily="18" charset="2"/>
              </a:rPr>
              <a:t>borrower</a:t>
            </a:r>
            <a:r>
              <a:rPr kumimoji="1" lang="en-US" sz="2800" dirty="0">
                <a:sym typeface="Symbol" pitchFamily="18" charset="2"/>
              </a:rPr>
              <a:t>)  </a:t>
            </a:r>
            <a:r>
              <a:rPr kumimoji="1" lang="en-US" sz="3200" i="1" baseline="-25000" dirty="0" err="1">
                <a:sym typeface="Symbol" pitchFamily="18" charset="2"/>
              </a:rPr>
              <a:t>customer_name</a:t>
            </a:r>
            <a:r>
              <a:rPr kumimoji="1" lang="en-US" sz="2800" dirty="0">
                <a:sym typeface="Symbol" pitchFamily="18" charset="2"/>
              </a:rPr>
              <a:t> (</a:t>
            </a:r>
            <a:r>
              <a:rPr kumimoji="1" lang="en-US" sz="2800" i="1" dirty="0">
                <a:sym typeface="Symbol" pitchFamily="18" charset="2"/>
              </a:rPr>
              <a:t>depositor</a:t>
            </a:r>
            <a:r>
              <a:rPr kumimoji="1" lang="en-US" sz="2800" dirty="0">
                <a:sym typeface="Symbol" pitchFamily="18" charset="2"/>
              </a:rPr>
              <a:t>)</a:t>
            </a:r>
          </a:p>
          <a:p>
            <a:pPr algn="ctr"/>
            <a:endParaRPr lang="en-US" sz="2400" dirty="0"/>
          </a:p>
        </p:txBody>
      </p:sp>
      <p:sp>
        <p:nvSpPr>
          <p:cNvPr id="10" name="TextBox 9"/>
          <p:cNvSpPr txBox="1"/>
          <p:nvPr/>
        </p:nvSpPr>
        <p:spPr>
          <a:xfrm>
            <a:off x="8358214" y="6000768"/>
            <a:ext cx="665567" cy="276999"/>
          </a:xfrm>
          <a:prstGeom prst="rect">
            <a:avLst/>
          </a:prstGeom>
          <a:noFill/>
        </p:spPr>
        <p:txBody>
          <a:bodyPr wrap="none" rtlCol="0">
            <a:spAutoFit/>
          </a:bodyPr>
          <a:lstStyle/>
          <a:p>
            <a:r>
              <a:rPr lang="en-US" sz="1200" dirty="0">
                <a:hlinkClick r:id="rId2" action="ppaction://hlinksldjump"/>
              </a:rPr>
              <a:t>schema</a:t>
            </a:r>
            <a:endParaRPr lang="en-US" sz="1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 presetClass="entr" presetSubtype="8"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499"/>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7" grpId="0" autoUpdateAnimBg="0"/>
      <p:bldP spid="8" grpId="0" autoUpdateAnimBg="0"/>
      <p:bldP spid="9" grpId="0"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Queries</a:t>
            </a:r>
          </a:p>
        </p:txBody>
      </p:sp>
      <p:sp>
        <p:nvSpPr>
          <p:cNvPr id="3" name="Content Placeholder 2"/>
          <p:cNvSpPr>
            <a:spLocks noGrp="1"/>
          </p:cNvSpPr>
          <p:nvPr>
            <p:ph idx="1"/>
          </p:nvPr>
        </p:nvSpPr>
        <p:spPr>
          <a:xfrm>
            <a:off x="457200" y="1600201"/>
            <a:ext cx="8472518" cy="3471873"/>
          </a:xfrm>
        </p:spPr>
        <p:txBody>
          <a:bodyPr>
            <a:normAutofit fontScale="92500" lnSpcReduction="20000"/>
          </a:bodyPr>
          <a:lstStyle/>
          <a:p>
            <a:r>
              <a:rPr lang="en-US" dirty="0"/>
              <a:t>Find the names of all customers who have a loan at the </a:t>
            </a:r>
            <a:r>
              <a:rPr lang="en-US" dirty="0" err="1"/>
              <a:t>Perryridge</a:t>
            </a:r>
            <a:r>
              <a:rPr lang="en-US" dirty="0"/>
              <a:t> branch.</a:t>
            </a:r>
          </a:p>
          <a:p>
            <a:endParaRPr kumimoji="1" lang="en-US" dirty="0">
              <a:sym typeface="Symbol" pitchFamily="18" charset="2"/>
            </a:endParaRPr>
          </a:p>
          <a:p>
            <a:endParaRPr kumimoji="1" lang="en-US" dirty="0">
              <a:sym typeface="Symbol" pitchFamily="18" charset="2"/>
            </a:endParaRPr>
          </a:p>
          <a:p>
            <a:endParaRPr kumimoji="1" lang="en-US" dirty="0">
              <a:sym typeface="Symbol" pitchFamily="18" charset="2"/>
            </a:endParaRPr>
          </a:p>
          <a:p>
            <a:r>
              <a:rPr kumimoji="1" lang="en-US" dirty="0">
                <a:sym typeface="Symbol" pitchFamily="18" charset="2"/>
              </a:rPr>
              <a:t>Find the names of all customers who have a loan at the </a:t>
            </a:r>
            <a:r>
              <a:rPr kumimoji="1" lang="en-US" dirty="0" err="1">
                <a:sym typeface="Symbol" pitchFamily="18" charset="2"/>
              </a:rPr>
              <a:t>Perryridge</a:t>
            </a:r>
            <a:r>
              <a:rPr kumimoji="1" lang="en-US" dirty="0">
                <a:sym typeface="Symbol" pitchFamily="18" charset="2"/>
              </a:rPr>
              <a:t> branch but do not have an account at any branch of the bank.</a:t>
            </a:r>
            <a:endParaRPr lang="en-US" dirty="0"/>
          </a:p>
        </p:txBody>
      </p:sp>
      <p:sp>
        <p:nvSpPr>
          <p:cNvPr id="4" name="Date Placeholder 3"/>
          <p:cNvSpPr>
            <a:spLocks noGrp="1"/>
          </p:cNvSpPr>
          <p:nvPr>
            <p:ph type="dt" sz="half" idx="10"/>
          </p:nvPr>
        </p:nvSpPr>
        <p:spPr/>
        <p:txBody>
          <a:bodyPr/>
          <a:lstStyle/>
          <a:p>
            <a:fld id="{836815A1-0FCE-4FDC-878C-DA13B7B64A8F}" type="datetime1">
              <a:rPr lang="en-US" smtClean="0"/>
              <a:pPr/>
              <a:t>4/8/20</a:t>
            </a:fld>
            <a:endParaRPr lang="en-US" dirty="0"/>
          </a:p>
        </p:txBody>
      </p:sp>
      <p:sp>
        <p:nvSpPr>
          <p:cNvPr id="5" name="Footer Placeholder 4"/>
          <p:cNvSpPr>
            <a:spLocks noGrp="1"/>
          </p:cNvSpPr>
          <p:nvPr>
            <p:ph type="ftr" sz="quarter" idx="11"/>
          </p:nvPr>
        </p:nvSpPr>
        <p:spPr/>
        <p:txBody>
          <a:bodyPr/>
          <a:lstStyle/>
          <a:p>
            <a:r>
              <a:rPr lang="en-US"/>
              <a:t>Relational Operator (©Silberschatz, Korth and Sudarshan)</a:t>
            </a:r>
            <a:endParaRPr lang="en-US" dirty="0"/>
          </a:p>
        </p:txBody>
      </p:sp>
      <p:sp>
        <p:nvSpPr>
          <p:cNvPr id="6" name="Slide Number Placeholder 5"/>
          <p:cNvSpPr>
            <a:spLocks noGrp="1"/>
          </p:cNvSpPr>
          <p:nvPr>
            <p:ph type="sldNum" sz="quarter" idx="12"/>
          </p:nvPr>
        </p:nvSpPr>
        <p:spPr/>
        <p:txBody>
          <a:bodyPr/>
          <a:lstStyle/>
          <a:p>
            <a:fld id="{D2B6A008-1658-481F-B325-0100205FD83E}" type="slidenum">
              <a:rPr lang="en-US" smtClean="0"/>
              <a:pPr/>
              <a:t>22</a:t>
            </a:fld>
            <a:endParaRPr lang="en-US" dirty="0"/>
          </a:p>
        </p:txBody>
      </p:sp>
      <p:sp>
        <p:nvSpPr>
          <p:cNvPr id="7" name="TextBox 6"/>
          <p:cNvSpPr txBox="1"/>
          <p:nvPr/>
        </p:nvSpPr>
        <p:spPr>
          <a:xfrm>
            <a:off x="8358214" y="6000768"/>
            <a:ext cx="665567" cy="276999"/>
          </a:xfrm>
          <a:prstGeom prst="rect">
            <a:avLst/>
          </a:prstGeom>
          <a:noFill/>
        </p:spPr>
        <p:txBody>
          <a:bodyPr wrap="none" rtlCol="0">
            <a:spAutoFit/>
          </a:bodyPr>
          <a:lstStyle/>
          <a:p>
            <a:r>
              <a:rPr lang="en-US" sz="1200" dirty="0">
                <a:hlinkClick r:id="rId2" action="ppaction://hlinksldjump"/>
              </a:rPr>
              <a:t>schema</a:t>
            </a:r>
            <a:endParaRPr lang="en-US" sz="1200" dirty="0"/>
          </a:p>
        </p:txBody>
      </p:sp>
      <p:sp>
        <p:nvSpPr>
          <p:cNvPr id="8" name="Text Box 6"/>
          <p:cNvSpPr txBox="1">
            <a:spLocks noChangeArrowheads="1"/>
          </p:cNvSpPr>
          <p:nvPr/>
        </p:nvSpPr>
        <p:spPr bwMode="auto">
          <a:xfrm>
            <a:off x="928662" y="2428868"/>
            <a:ext cx="7437437" cy="1021818"/>
          </a:xfrm>
          <a:prstGeom prst="rect">
            <a:avLst/>
          </a:prstGeom>
          <a:noFill/>
          <a:ln w="9525">
            <a:noFill/>
            <a:miter lim="800000"/>
            <a:headEnd/>
            <a:tailEnd/>
          </a:ln>
          <a:effectLst/>
        </p:spPr>
        <p:txBody>
          <a:bodyPr>
            <a:spAutoFit/>
          </a:bodyPr>
          <a:lstStyle/>
          <a:p>
            <a:pPr>
              <a:spcBef>
                <a:spcPct val="35000"/>
              </a:spcBef>
              <a:buClr>
                <a:schemeClr val="tx2"/>
              </a:buClr>
              <a:buSzPct val="90000"/>
              <a:buFont typeface="Monotype Sorts" pitchFamily="2" charset="2"/>
              <a:buNone/>
            </a:pPr>
            <a:r>
              <a:rPr kumimoji="1" lang="en-US" sz="2400" dirty="0">
                <a:sym typeface="Symbol" pitchFamily="18" charset="2"/>
              </a:rPr>
              <a:t></a:t>
            </a:r>
            <a:r>
              <a:rPr kumimoji="1" lang="en-US" sz="2800" i="1" baseline="-25000" dirty="0" err="1">
                <a:sym typeface="Symbol" pitchFamily="18" charset="2"/>
              </a:rPr>
              <a:t>customer_name</a:t>
            </a:r>
            <a:r>
              <a:rPr kumimoji="1" lang="en-US" sz="2400" dirty="0">
                <a:sym typeface="Symbol" pitchFamily="18" charset="2"/>
              </a:rPr>
              <a:t> (</a:t>
            </a:r>
            <a:r>
              <a:rPr kumimoji="1" lang="en-US" sz="2800" dirty="0">
                <a:sym typeface="Symbol" pitchFamily="18" charset="2"/>
              </a:rPr>
              <a:t></a:t>
            </a:r>
            <a:r>
              <a:rPr kumimoji="1" lang="en-US" sz="2800" i="1" baseline="-25000" dirty="0" err="1">
                <a:sym typeface="Symbol" pitchFamily="18" charset="2"/>
              </a:rPr>
              <a:t>branch_name</a:t>
            </a:r>
            <a:r>
              <a:rPr kumimoji="1" lang="en-US" sz="2800" i="1" baseline="-25000" dirty="0">
                <a:sym typeface="Symbol" pitchFamily="18" charset="2"/>
              </a:rPr>
              <a:t>=“</a:t>
            </a:r>
            <a:r>
              <a:rPr kumimoji="1" lang="en-US" sz="2800" i="1" baseline="-25000" dirty="0" err="1">
                <a:sym typeface="Symbol" pitchFamily="18" charset="2"/>
              </a:rPr>
              <a:t>Perryridge</a:t>
            </a:r>
            <a:r>
              <a:rPr kumimoji="1" lang="en-US" sz="2400" i="1" baseline="-25000" dirty="0">
                <a:sym typeface="Symbol" pitchFamily="18" charset="2"/>
              </a:rPr>
              <a:t>”</a:t>
            </a:r>
            <a:endParaRPr kumimoji="1" lang="en-US" sz="2400" dirty="0">
              <a:sym typeface="Symbol" pitchFamily="18" charset="2"/>
            </a:endParaRPr>
          </a:p>
          <a:p>
            <a:pPr>
              <a:spcBef>
                <a:spcPct val="35000"/>
              </a:spcBef>
              <a:buClr>
                <a:schemeClr val="tx2"/>
              </a:buClr>
              <a:buSzPct val="90000"/>
              <a:buFont typeface="Monotype Sorts" pitchFamily="2" charset="2"/>
              <a:buNone/>
            </a:pPr>
            <a:r>
              <a:rPr kumimoji="1" lang="en-US" sz="2400" dirty="0"/>
              <a:t>       (</a:t>
            </a:r>
            <a:r>
              <a:rPr kumimoji="1" lang="en-US" sz="2400" i="1" dirty="0">
                <a:sym typeface="Symbol" pitchFamily="18" charset="2"/>
              </a:rPr>
              <a:t></a:t>
            </a:r>
            <a:r>
              <a:rPr kumimoji="1" lang="en-US" sz="2800" i="1" baseline="-25000" dirty="0" err="1">
                <a:sym typeface="Symbol" pitchFamily="18" charset="2"/>
              </a:rPr>
              <a:t>borrower.loan_number</a:t>
            </a:r>
            <a:r>
              <a:rPr kumimoji="1" lang="en-US" sz="2800" i="1" baseline="-25000" dirty="0">
                <a:sym typeface="Symbol" pitchFamily="18" charset="2"/>
              </a:rPr>
              <a:t> = </a:t>
            </a:r>
            <a:r>
              <a:rPr kumimoji="1" lang="en-US" sz="2800" i="1" baseline="-25000" dirty="0" err="1">
                <a:sym typeface="Symbol" pitchFamily="18" charset="2"/>
              </a:rPr>
              <a:t>loan.loan_number</a:t>
            </a:r>
            <a:r>
              <a:rPr kumimoji="1" lang="en-US" sz="2000" dirty="0">
                <a:sym typeface="Symbol" pitchFamily="18" charset="2"/>
              </a:rPr>
              <a:t>(</a:t>
            </a:r>
            <a:r>
              <a:rPr kumimoji="1" lang="en-US" sz="2000" i="1" dirty="0">
                <a:sym typeface="Symbol" pitchFamily="18" charset="2"/>
              </a:rPr>
              <a:t>borrower x loan</a:t>
            </a:r>
            <a:r>
              <a:rPr kumimoji="1" lang="en-US" sz="2000" dirty="0">
                <a:sym typeface="Symbol" pitchFamily="18" charset="2"/>
              </a:rPr>
              <a:t>)))</a:t>
            </a:r>
          </a:p>
        </p:txBody>
      </p:sp>
      <p:sp>
        <p:nvSpPr>
          <p:cNvPr id="9" name="Text Box 5"/>
          <p:cNvSpPr txBox="1">
            <a:spLocks noChangeArrowheads="1"/>
          </p:cNvSpPr>
          <p:nvPr/>
        </p:nvSpPr>
        <p:spPr bwMode="auto">
          <a:xfrm>
            <a:off x="674688" y="4857760"/>
            <a:ext cx="8469312" cy="1415772"/>
          </a:xfrm>
          <a:prstGeom prst="rect">
            <a:avLst/>
          </a:prstGeom>
          <a:noFill/>
          <a:ln w="9525">
            <a:noFill/>
            <a:miter lim="800000"/>
            <a:headEnd/>
            <a:tailEnd/>
          </a:ln>
          <a:effectLst/>
        </p:spPr>
        <p:txBody>
          <a:bodyPr wrap="square">
            <a:spAutoFit/>
          </a:bodyPr>
          <a:lstStyle/>
          <a:p>
            <a:pPr>
              <a:buClr>
                <a:schemeClr val="tx2"/>
              </a:buClr>
              <a:buSzPct val="90000"/>
              <a:buFont typeface="Monotype Sorts" pitchFamily="2" charset="2"/>
              <a:buNone/>
            </a:pPr>
            <a:r>
              <a:rPr kumimoji="1" lang="en-US" sz="2000" dirty="0">
                <a:sym typeface="Symbol" pitchFamily="18" charset="2"/>
              </a:rPr>
              <a:t></a:t>
            </a:r>
            <a:r>
              <a:rPr kumimoji="1" lang="en-US" sz="2800" i="1" baseline="-25000" dirty="0" err="1">
                <a:sym typeface="Symbol" pitchFamily="18" charset="2"/>
              </a:rPr>
              <a:t>customer_name</a:t>
            </a:r>
            <a:r>
              <a:rPr kumimoji="1" lang="en-US" sz="2000" dirty="0">
                <a:sym typeface="Symbol" pitchFamily="18" charset="2"/>
              </a:rPr>
              <a:t> (</a:t>
            </a:r>
            <a:r>
              <a:rPr kumimoji="1" lang="en-US" sz="2800" dirty="0">
                <a:sym typeface="Symbol" pitchFamily="18" charset="2"/>
              </a:rPr>
              <a:t></a:t>
            </a:r>
            <a:r>
              <a:rPr kumimoji="1" lang="en-US" sz="2800" i="1" baseline="-25000" dirty="0" err="1">
                <a:sym typeface="Symbol" pitchFamily="18" charset="2"/>
              </a:rPr>
              <a:t>branch_name</a:t>
            </a:r>
            <a:r>
              <a:rPr kumimoji="1" lang="en-US" sz="2800" i="1" baseline="-25000" dirty="0">
                <a:sym typeface="Symbol" pitchFamily="18" charset="2"/>
              </a:rPr>
              <a:t> = “</a:t>
            </a:r>
            <a:r>
              <a:rPr kumimoji="1" lang="en-US" sz="2800" i="1" baseline="-25000" dirty="0" err="1">
                <a:sym typeface="Symbol" pitchFamily="18" charset="2"/>
              </a:rPr>
              <a:t>Perryridge</a:t>
            </a:r>
            <a:r>
              <a:rPr kumimoji="1" lang="en-US" sz="2800" i="1" baseline="-25000" dirty="0">
                <a:sym typeface="Symbol" pitchFamily="18" charset="2"/>
              </a:rPr>
              <a:t>”</a:t>
            </a:r>
            <a:br>
              <a:rPr kumimoji="1" lang="en-US" sz="2800" i="1" baseline="-25000" dirty="0">
                <a:sym typeface="Symbol" pitchFamily="18" charset="2"/>
              </a:rPr>
            </a:br>
            <a:r>
              <a:rPr kumimoji="1" lang="en-US" sz="2800" i="1" baseline="-25000" dirty="0">
                <a:sym typeface="Symbol" pitchFamily="18" charset="2"/>
              </a:rPr>
              <a:t>                          </a:t>
            </a:r>
            <a:r>
              <a:rPr kumimoji="1" lang="en-US" sz="2000" dirty="0">
                <a:sym typeface="Symbol" pitchFamily="18" charset="2"/>
              </a:rPr>
              <a:t> (</a:t>
            </a:r>
            <a:r>
              <a:rPr kumimoji="1" lang="en-US" sz="2800" dirty="0">
                <a:sym typeface="Symbol" pitchFamily="18" charset="2"/>
              </a:rPr>
              <a:t></a:t>
            </a:r>
            <a:r>
              <a:rPr kumimoji="1" lang="en-US" sz="2800" i="1" baseline="-25000" dirty="0" err="1">
                <a:sym typeface="Symbol" pitchFamily="18" charset="2"/>
              </a:rPr>
              <a:t>borrower.loan_number</a:t>
            </a:r>
            <a:r>
              <a:rPr kumimoji="1" lang="en-US" sz="2800" i="1" baseline="-25000" dirty="0">
                <a:sym typeface="Symbol" pitchFamily="18" charset="2"/>
              </a:rPr>
              <a:t> = </a:t>
            </a:r>
            <a:r>
              <a:rPr kumimoji="1" lang="en-US" sz="2800" i="1" baseline="-25000" dirty="0" err="1">
                <a:sym typeface="Symbol" pitchFamily="18" charset="2"/>
              </a:rPr>
              <a:t>loan.loan_number</a:t>
            </a:r>
            <a:r>
              <a:rPr kumimoji="1" lang="en-US" sz="2000" dirty="0">
                <a:sym typeface="Symbol" pitchFamily="18" charset="2"/>
              </a:rPr>
              <a:t>(borrower x loan)))  –</a:t>
            </a:r>
          </a:p>
          <a:p>
            <a:pPr>
              <a:spcBef>
                <a:spcPts val="1200"/>
              </a:spcBef>
              <a:buClr>
                <a:schemeClr val="tx2"/>
              </a:buClr>
              <a:buSzPct val="90000"/>
              <a:buFont typeface="Monotype Sorts" pitchFamily="2" charset="2"/>
              <a:buNone/>
            </a:pPr>
            <a:r>
              <a:rPr kumimoji="1" lang="en-US" sz="2000" dirty="0">
                <a:sym typeface="Symbol" pitchFamily="18" charset="2"/>
              </a:rPr>
              <a:t></a:t>
            </a:r>
            <a:r>
              <a:rPr kumimoji="1" lang="en-US" sz="2800" i="1" baseline="-25000" dirty="0" err="1">
                <a:sym typeface="Symbol" pitchFamily="18" charset="2"/>
              </a:rPr>
              <a:t>customer_name</a:t>
            </a:r>
            <a:r>
              <a:rPr kumimoji="1" lang="en-US" sz="2000" dirty="0">
                <a:sym typeface="Symbol" pitchFamily="18" charset="2"/>
              </a:rPr>
              <a:t>(depositor)</a:t>
            </a:r>
            <a:endParaRPr lang="en-US"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 calcmode="lin" valueType="num">
                                      <p:cBhvr additive="base">
                                        <p:cTn id="17" dur="500" fill="hold"/>
                                        <p:tgtEl>
                                          <p:spTgt spid="3">
                                            <p:txEl>
                                              <p:pRg st="4" end="4"/>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8" grpId="0" autoUpdateAnimBg="0"/>
      <p:bldP spid="9" grpId="0"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Queries</a:t>
            </a:r>
          </a:p>
        </p:txBody>
      </p:sp>
      <p:sp>
        <p:nvSpPr>
          <p:cNvPr id="3" name="Content Placeholder 2"/>
          <p:cNvSpPr>
            <a:spLocks noGrp="1"/>
          </p:cNvSpPr>
          <p:nvPr>
            <p:ph idx="1"/>
          </p:nvPr>
        </p:nvSpPr>
        <p:spPr>
          <a:xfrm>
            <a:off x="457200" y="1600201"/>
            <a:ext cx="8229600" cy="971543"/>
          </a:xfrm>
        </p:spPr>
        <p:txBody>
          <a:bodyPr>
            <a:normAutofit lnSpcReduction="10000"/>
          </a:bodyPr>
          <a:lstStyle/>
          <a:p>
            <a:r>
              <a:rPr lang="en-US" dirty="0"/>
              <a:t>Find the names of all customers who have a loan at the </a:t>
            </a:r>
            <a:r>
              <a:rPr lang="en-US" dirty="0" err="1"/>
              <a:t>Perryridge</a:t>
            </a:r>
            <a:r>
              <a:rPr lang="en-US" dirty="0"/>
              <a:t> branch.</a:t>
            </a:r>
          </a:p>
        </p:txBody>
      </p:sp>
      <p:sp>
        <p:nvSpPr>
          <p:cNvPr id="4" name="Date Placeholder 3"/>
          <p:cNvSpPr>
            <a:spLocks noGrp="1"/>
          </p:cNvSpPr>
          <p:nvPr>
            <p:ph type="dt" sz="half" idx="10"/>
          </p:nvPr>
        </p:nvSpPr>
        <p:spPr/>
        <p:txBody>
          <a:bodyPr/>
          <a:lstStyle/>
          <a:p>
            <a:fld id="{836815A1-0FCE-4FDC-878C-DA13B7B64A8F}" type="datetime1">
              <a:rPr lang="en-US" smtClean="0"/>
              <a:pPr/>
              <a:t>4/8/20</a:t>
            </a:fld>
            <a:endParaRPr lang="en-US" dirty="0"/>
          </a:p>
        </p:txBody>
      </p:sp>
      <p:sp>
        <p:nvSpPr>
          <p:cNvPr id="5" name="Footer Placeholder 4"/>
          <p:cNvSpPr>
            <a:spLocks noGrp="1"/>
          </p:cNvSpPr>
          <p:nvPr>
            <p:ph type="ftr" sz="quarter" idx="11"/>
          </p:nvPr>
        </p:nvSpPr>
        <p:spPr/>
        <p:txBody>
          <a:bodyPr/>
          <a:lstStyle/>
          <a:p>
            <a:r>
              <a:rPr lang="en-US"/>
              <a:t>Relational Operator (©Silberschatz, Korth and Sudarshan)</a:t>
            </a:r>
            <a:endParaRPr lang="en-US" dirty="0"/>
          </a:p>
        </p:txBody>
      </p:sp>
      <p:sp>
        <p:nvSpPr>
          <p:cNvPr id="6" name="Slide Number Placeholder 5"/>
          <p:cNvSpPr>
            <a:spLocks noGrp="1"/>
          </p:cNvSpPr>
          <p:nvPr>
            <p:ph type="sldNum" sz="quarter" idx="12"/>
          </p:nvPr>
        </p:nvSpPr>
        <p:spPr/>
        <p:txBody>
          <a:bodyPr/>
          <a:lstStyle/>
          <a:p>
            <a:fld id="{D2B6A008-1658-481F-B325-0100205FD83E}" type="slidenum">
              <a:rPr lang="en-US" smtClean="0"/>
              <a:pPr/>
              <a:t>23</a:t>
            </a:fld>
            <a:endParaRPr lang="en-US" dirty="0"/>
          </a:p>
        </p:txBody>
      </p:sp>
      <p:sp>
        <p:nvSpPr>
          <p:cNvPr id="7" name="TextBox 6"/>
          <p:cNvSpPr txBox="1"/>
          <p:nvPr/>
        </p:nvSpPr>
        <p:spPr>
          <a:xfrm>
            <a:off x="8358214" y="6000768"/>
            <a:ext cx="665567" cy="276999"/>
          </a:xfrm>
          <a:prstGeom prst="rect">
            <a:avLst/>
          </a:prstGeom>
          <a:noFill/>
        </p:spPr>
        <p:txBody>
          <a:bodyPr wrap="none" rtlCol="0">
            <a:spAutoFit/>
          </a:bodyPr>
          <a:lstStyle/>
          <a:p>
            <a:r>
              <a:rPr lang="en-US" sz="1200" dirty="0">
                <a:hlinkClick r:id="rId2" action="ppaction://hlinksldjump"/>
              </a:rPr>
              <a:t>schema</a:t>
            </a:r>
            <a:endParaRPr lang="en-US" sz="1200" dirty="0"/>
          </a:p>
        </p:txBody>
      </p:sp>
      <p:sp>
        <p:nvSpPr>
          <p:cNvPr id="9" name="Text Box 4"/>
          <p:cNvSpPr txBox="1">
            <a:spLocks noChangeArrowheads="1"/>
          </p:cNvSpPr>
          <p:nvPr/>
        </p:nvSpPr>
        <p:spPr bwMode="auto">
          <a:xfrm>
            <a:off x="357158" y="4038615"/>
            <a:ext cx="7858125" cy="1462087"/>
          </a:xfrm>
          <a:prstGeom prst="rect">
            <a:avLst/>
          </a:prstGeom>
          <a:noFill/>
          <a:ln w="9525">
            <a:noFill/>
            <a:miter lim="800000"/>
            <a:headEnd/>
            <a:tailEnd/>
          </a:ln>
          <a:effectLst/>
        </p:spPr>
        <p:txBody>
          <a:bodyPr>
            <a:spAutoFit/>
          </a:bodyPr>
          <a:lstStyle/>
          <a:p>
            <a:pPr marL="850900" lvl="1" indent="-393700">
              <a:spcBef>
                <a:spcPct val="35000"/>
              </a:spcBef>
              <a:buClr>
                <a:schemeClr val="hlink"/>
              </a:buClr>
              <a:buSzPct val="80000"/>
              <a:buFont typeface="Monotype Sorts" pitchFamily="2" charset="2"/>
              <a:buChar char="l"/>
            </a:pPr>
            <a:r>
              <a:rPr kumimoji="1" lang="en-US" sz="1800" dirty="0">
                <a:sym typeface="Symbol" pitchFamily="18" charset="2"/>
              </a:rPr>
              <a:t> </a:t>
            </a:r>
            <a:r>
              <a:rPr kumimoji="1" lang="en-US" sz="2000" dirty="0">
                <a:sym typeface="Symbol" pitchFamily="18" charset="2"/>
              </a:rPr>
              <a:t> </a:t>
            </a:r>
            <a:r>
              <a:rPr kumimoji="1" lang="en-US" sz="2400" dirty="0">
                <a:sym typeface="Symbol" pitchFamily="18" charset="2"/>
              </a:rPr>
              <a:t></a:t>
            </a:r>
            <a:r>
              <a:rPr kumimoji="1" lang="en-US" sz="2800" baseline="-25000" dirty="0" err="1">
                <a:sym typeface="Symbol" pitchFamily="18" charset="2"/>
              </a:rPr>
              <a:t>customer_name</a:t>
            </a:r>
            <a:r>
              <a:rPr kumimoji="1" lang="en-US" sz="2400" dirty="0">
                <a:sym typeface="Symbol" pitchFamily="18" charset="2"/>
              </a:rPr>
              <a:t>(</a:t>
            </a:r>
            <a:r>
              <a:rPr kumimoji="1" lang="en-US" sz="2800" baseline="-25000" dirty="0" err="1">
                <a:sym typeface="Symbol" pitchFamily="18" charset="2"/>
              </a:rPr>
              <a:t>loan.loan_number</a:t>
            </a:r>
            <a:r>
              <a:rPr kumimoji="1" lang="en-US" sz="2800" baseline="-25000" dirty="0">
                <a:sym typeface="Symbol" pitchFamily="18" charset="2"/>
              </a:rPr>
              <a:t> = </a:t>
            </a:r>
            <a:r>
              <a:rPr kumimoji="1" lang="en-US" sz="2800" baseline="-25000" dirty="0" err="1">
                <a:sym typeface="Symbol" pitchFamily="18" charset="2"/>
              </a:rPr>
              <a:t>borrower.loan_number</a:t>
            </a:r>
            <a:r>
              <a:rPr kumimoji="1" lang="en-US" sz="2800" baseline="-25000" dirty="0">
                <a:sym typeface="Symbol" pitchFamily="18" charset="2"/>
              </a:rPr>
              <a:t> </a:t>
            </a:r>
            <a:r>
              <a:rPr kumimoji="1" lang="en-US" sz="2400" dirty="0">
                <a:sym typeface="Symbol" pitchFamily="18" charset="2"/>
              </a:rPr>
              <a:t>(</a:t>
            </a:r>
            <a:br>
              <a:rPr kumimoji="1" lang="en-US" sz="2400" dirty="0">
                <a:sym typeface="Symbol" pitchFamily="18" charset="2"/>
              </a:rPr>
            </a:br>
            <a:r>
              <a:rPr kumimoji="1" lang="en-US" sz="2400" dirty="0">
                <a:sym typeface="Symbol" pitchFamily="18" charset="2"/>
              </a:rPr>
              <a:t>             (</a:t>
            </a:r>
            <a:r>
              <a:rPr kumimoji="1" lang="en-US" sz="2800" baseline="-25000" dirty="0" err="1">
                <a:sym typeface="Symbol" pitchFamily="18" charset="2"/>
              </a:rPr>
              <a:t>branch_name</a:t>
            </a:r>
            <a:r>
              <a:rPr kumimoji="1" lang="en-US" sz="2800" baseline="-25000" dirty="0">
                <a:sym typeface="Symbol" pitchFamily="18" charset="2"/>
              </a:rPr>
              <a:t> = “</a:t>
            </a:r>
            <a:r>
              <a:rPr kumimoji="1" lang="en-US" sz="2800" baseline="-25000" dirty="0" err="1">
                <a:sym typeface="Symbol" pitchFamily="18" charset="2"/>
              </a:rPr>
              <a:t>Perryridge</a:t>
            </a:r>
            <a:r>
              <a:rPr kumimoji="1" lang="en-US" sz="2000" baseline="-25000" dirty="0">
                <a:sym typeface="Symbol" pitchFamily="18" charset="2"/>
              </a:rPr>
              <a:t>” </a:t>
            </a:r>
            <a:r>
              <a:rPr kumimoji="1" lang="en-US" sz="2000" dirty="0">
                <a:sym typeface="Symbol" pitchFamily="18" charset="2"/>
              </a:rPr>
              <a:t>(loan)) x  borrower))</a:t>
            </a:r>
            <a:endParaRPr kumimoji="1" lang="en-US" sz="2000" dirty="0"/>
          </a:p>
          <a:p>
            <a:pPr>
              <a:buClr>
                <a:schemeClr val="hlink"/>
              </a:buClr>
              <a:buSzPct val="80000"/>
              <a:buFont typeface="Monotype Sorts" pitchFamily="2" charset="2"/>
              <a:buChar char="l"/>
            </a:pPr>
            <a:endParaRPr lang="en-US" sz="1800" dirty="0"/>
          </a:p>
        </p:txBody>
      </p:sp>
      <p:sp>
        <p:nvSpPr>
          <p:cNvPr id="10" name="Text Box 5"/>
          <p:cNvSpPr txBox="1">
            <a:spLocks noChangeArrowheads="1"/>
          </p:cNvSpPr>
          <p:nvPr/>
        </p:nvSpPr>
        <p:spPr bwMode="auto">
          <a:xfrm>
            <a:off x="380970" y="2717814"/>
            <a:ext cx="8661400" cy="1347787"/>
          </a:xfrm>
          <a:prstGeom prst="rect">
            <a:avLst/>
          </a:prstGeom>
          <a:noFill/>
          <a:ln w="9525">
            <a:noFill/>
            <a:miter lim="800000"/>
            <a:headEnd/>
            <a:tailEnd/>
          </a:ln>
          <a:effectLst/>
        </p:spPr>
        <p:txBody>
          <a:bodyPr>
            <a:spAutoFit/>
          </a:bodyPr>
          <a:lstStyle/>
          <a:p>
            <a:pPr marL="793750" lvl="1" indent="-336550">
              <a:lnSpc>
                <a:spcPct val="120000"/>
              </a:lnSpc>
              <a:spcBef>
                <a:spcPct val="35000"/>
              </a:spcBef>
              <a:buClr>
                <a:schemeClr val="hlink"/>
              </a:buClr>
              <a:buSzPct val="80000"/>
              <a:buFont typeface="Monotype Sorts" pitchFamily="2" charset="2"/>
              <a:buChar char="l"/>
            </a:pPr>
            <a:r>
              <a:rPr kumimoji="1" lang="en-US" sz="1800" dirty="0"/>
              <a:t>  </a:t>
            </a:r>
            <a:r>
              <a:rPr kumimoji="1" lang="en-US" sz="2400" dirty="0">
                <a:sym typeface="Symbol" pitchFamily="18" charset="2"/>
              </a:rPr>
              <a:t></a:t>
            </a:r>
            <a:r>
              <a:rPr kumimoji="1" lang="en-US" sz="2800" baseline="-25000" dirty="0" err="1">
                <a:sym typeface="Symbol" pitchFamily="18" charset="2"/>
              </a:rPr>
              <a:t>customer_name</a:t>
            </a:r>
            <a:r>
              <a:rPr kumimoji="1" lang="en-US" sz="2800" baseline="-25000" dirty="0">
                <a:sym typeface="Symbol" pitchFamily="18" charset="2"/>
              </a:rPr>
              <a:t> </a:t>
            </a:r>
            <a:r>
              <a:rPr kumimoji="1" lang="en-US" sz="2400" dirty="0">
                <a:sym typeface="Symbol" pitchFamily="18" charset="2"/>
              </a:rPr>
              <a:t>(</a:t>
            </a:r>
            <a:r>
              <a:rPr kumimoji="1" lang="en-US" sz="2800" baseline="-25000" dirty="0" err="1">
                <a:sym typeface="Symbol" pitchFamily="18" charset="2"/>
              </a:rPr>
              <a:t>branch_name</a:t>
            </a:r>
            <a:r>
              <a:rPr kumimoji="1" lang="en-US" sz="2800" baseline="-25000" dirty="0">
                <a:sym typeface="Symbol" pitchFamily="18" charset="2"/>
              </a:rPr>
              <a:t> = “</a:t>
            </a:r>
            <a:r>
              <a:rPr kumimoji="1" lang="en-US" sz="2800" baseline="-25000" dirty="0" err="1">
                <a:sym typeface="Symbol" pitchFamily="18" charset="2"/>
              </a:rPr>
              <a:t>Perryridge</a:t>
            </a:r>
            <a:r>
              <a:rPr kumimoji="1" lang="en-US" sz="2800" baseline="-25000" dirty="0">
                <a:sym typeface="Symbol" pitchFamily="18" charset="2"/>
              </a:rPr>
              <a:t>”</a:t>
            </a:r>
            <a:r>
              <a:rPr kumimoji="1" lang="en-US" sz="2800" dirty="0">
                <a:sym typeface="Symbol" pitchFamily="18" charset="2"/>
              </a:rPr>
              <a:t> </a:t>
            </a:r>
            <a:r>
              <a:rPr kumimoji="1" lang="en-US" sz="2000" dirty="0">
                <a:sym typeface="Symbol" pitchFamily="18" charset="2"/>
              </a:rPr>
              <a:t>(</a:t>
            </a:r>
            <a:br>
              <a:rPr kumimoji="1" lang="en-US" sz="2000" dirty="0">
                <a:sym typeface="Symbol" pitchFamily="18" charset="2"/>
              </a:rPr>
            </a:br>
            <a:r>
              <a:rPr kumimoji="1" lang="en-US" sz="2400" dirty="0">
                <a:sym typeface="Symbol" pitchFamily="18" charset="2"/>
              </a:rPr>
              <a:t>  </a:t>
            </a:r>
            <a:r>
              <a:rPr kumimoji="1" lang="en-US" sz="2800" baseline="-25000" dirty="0" err="1">
                <a:sym typeface="Symbol" pitchFamily="18" charset="2"/>
              </a:rPr>
              <a:t>borrower.loan_number</a:t>
            </a:r>
            <a:r>
              <a:rPr kumimoji="1" lang="en-US" sz="2800" baseline="-25000" dirty="0">
                <a:sym typeface="Symbol" pitchFamily="18" charset="2"/>
              </a:rPr>
              <a:t> = </a:t>
            </a:r>
            <a:r>
              <a:rPr kumimoji="1" lang="en-US" sz="2800" baseline="-25000" dirty="0" err="1">
                <a:sym typeface="Symbol" pitchFamily="18" charset="2"/>
              </a:rPr>
              <a:t>loan.loan_number</a:t>
            </a:r>
            <a:r>
              <a:rPr kumimoji="1" lang="en-US" sz="2800" baseline="-25000" dirty="0">
                <a:sym typeface="Symbol" pitchFamily="18" charset="2"/>
              </a:rPr>
              <a:t> </a:t>
            </a:r>
            <a:r>
              <a:rPr kumimoji="1" lang="en-US" sz="2000" dirty="0">
                <a:sym typeface="Symbol" pitchFamily="18" charset="2"/>
              </a:rPr>
              <a:t>(borrower x loan)))</a:t>
            </a:r>
          </a:p>
          <a:p>
            <a:endParaRPr lang="en-US"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9" grpId="0" autoUpdateAnimBg="0"/>
      <p:bldP spid="10" grpId="0"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8610" name="Rectangle 2"/>
          <p:cNvSpPr>
            <a:spLocks noGrp="1" noChangeArrowheads="1"/>
          </p:cNvSpPr>
          <p:nvPr>
            <p:ph type="title"/>
          </p:nvPr>
        </p:nvSpPr>
        <p:spPr/>
        <p:txBody>
          <a:bodyPr/>
          <a:lstStyle/>
          <a:p>
            <a:r>
              <a:rPr lang="en-US" dirty="0"/>
              <a:t>Example Query</a:t>
            </a:r>
            <a:endParaRPr lang="en-IN" dirty="0"/>
          </a:p>
        </p:txBody>
      </p:sp>
      <p:sp>
        <p:nvSpPr>
          <p:cNvPr id="708611" name="Rectangle 3"/>
          <p:cNvSpPr>
            <a:spLocks noGrp="1" noChangeArrowheads="1"/>
          </p:cNvSpPr>
          <p:nvPr>
            <p:ph type="body" idx="1"/>
          </p:nvPr>
        </p:nvSpPr>
        <p:spPr>
          <a:xfrm>
            <a:off x="642910" y="1500175"/>
            <a:ext cx="8072494" cy="4071966"/>
          </a:xfrm>
        </p:spPr>
        <p:txBody>
          <a:bodyPr/>
          <a:lstStyle/>
          <a:p>
            <a:r>
              <a:rPr lang="en-US" sz="2400" dirty="0"/>
              <a:t>Find the largest salary in the university</a:t>
            </a:r>
          </a:p>
          <a:p>
            <a:pPr lvl="1"/>
            <a:r>
              <a:rPr lang="en-US" sz="2000" dirty="0">
                <a:sym typeface="Symbol" pitchFamily="18" charset="2"/>
              </a:rPr>
              <a:t>Step 1: find instructor salaries that are less than some other instructor salary (i.e. not maximum)</a:t>
            </a:r>
          </a:p>
          <a:p>
            <a:pPr lvl="3"/>
            <a:r>
              <a:rPr lang="en-US" sz="2000" dirty="0">
                <a:sym typeface="Symbol" pitchFamily="18" charset="2"/>
              </a:rPr>
              <a:t>using a copy of </a:t>
            </a:r>
            <a:r>
              <a:rPr lang="en-US" sz="2000" i="1" dirty="0">
                <a:sym typeface="Symbol" pitchFamily="18" charset="2"/>
              </a:rPr>
              <a:t>instructor </a:t>
            </a:r>
            <a:r>
              <a:rPr lang="en-US" sz="2000" dirty="0">
                <a:sym typeface="Symbol" pitchFamily="18" charset="2"/>
              </a:rPr>
              <a:t>under a new name </a:t>
            </a:r>
            <a:r>
              <a:rPr lang="en-US" sz="2000" i="1" dirty="0">
                <a:sym typeface="Symbol" pitchFamily="18" charset="2"/>
              </a:rPr>
              <a:t>d</a:t>
            </a:r>
          </a:p>
          <a:p>
            <a:pPr lvl="2"/>
            <a:r>
              <a:rPr lang="en-US" dirty="0">
                <a:sym typeface="Symbol" pitchFamily="18" charset="2"/>
              </a:rPr>
              <a:t></a:t>
            </a:r>
            <a:r>
              <a:rPr lang="en-US" sz="2400" i="1" baseline="-25000" dirty="0" err="1"/>
              <a:t>instructor.salary</a:t>
            </a:r>
            <a:r>
              <a:rPr lang="en-US" sz="1600" dirty="0"/>
              <a:t> </a:t>
            </a:r>
            <a:r>
              <a:rPr lang="en-US" sz="2000" dirty="0"/>
              <a:t>(</a:t>
            </a:r>
            <a:r>
              <a:rPr lang="en-US" sz="2000" i="1" dirty="0">
                <a:sym typeface="Symbol" pitchFamily="18" charset="2"/>
              </a:rPr>
              <a:t></a:t>
            </a:r>
            <a:r>
              <a:rPr lang="en-US" sz="2000" dirty="0">
                <a:sym typeface="Symbol" pitchFamily="18" charset="2"/>
              </a:rPr>
              <a:t> </a:t>
            </a:r>
            <a:r>
              <a:rPr lang="en-US" sz="2400" i="1" baseline="-25000" dirty="0" err="1">
                <a:sym typeface="Symbol" pitchFamily="18" charset="2"/>
              </a:rPr>
              <a:t>instructor.salary</a:t>
            </a:r>
            <a:r>
              <a:rPr lang="en-US" sz="2400" i="1" baseline="-25000" dirty="0">
                <a:sym typeface="Symbol" pitchFamily="18" charset="2"/>
              </a:rPr>
              <a:t> &lt; </a:t>
            </a:r>
            <a:r>
              <a:rPr lang="en-US" sz="2400" i="1" baseline="-25000" dirty="0" err="1">
                <a:sym typeface="Symbol" pitchFamily="18" charset="2"/>
              </a:rPr>
              <a:t>d.salary</a:t>
            </a:r>
            <a:r>
              <a:rPr lang="en-US" sz="2400" i="1" baseline="-25000" dirty="0">
                <a:sym typeface="Symbol" pitchFamily="18" charset="2"/>
              </a:rPr>
              <a:t>  </a:t>
            </a:r>
            <a:br>
              <a:rPr lang="en-US" sz="2400" i="1" baseline="-25000" dirty="0">
                <a:sym typeface="Symbol" pitchFamily="18" charset="2"/>
              </a:rPr>
            </a:br>
            <a:r>
              <a:rPr lang="en-US" sz="2400" i="1" baseline="-25000" dirty="0">
                <a:sym typeface="Symbol" pitchFamily="18" charset="2"/>
              </a:rPr>
              <a:t>                                      </a:t>
            </a:r>
            <a:r>
              <a:rPr lang="en-US" sz="2000" dirty="0">
                <a:sym typeface="Symbol" pitchFamily="18" charset="2"/>
              </a:rPr>
              <a:t>(</a:t>
            </a:r>
            <a:r>
              <a:rPr lang="en-US" sz="2000" i="1" dirty="0">
                <a:sym typeface="Symbol" pitchFamily="18" charset="2"/>
              </a:rPr>
              <a:t>instructor x </a:t>
            </a:r>
            <a:r>
              <a:rPr lang="en-US" sz="2400" i="1" dirty="0">
                <a:sym typeface="Symbol" pitchFamily="18" charset="2"/>
              </a:rPr>
              <a:t></a:t>
            </a:r>
            <a:r>
              <a:rPr lang="en-US" sz="2800" i="1" baseline="-25000" dirty="0"/>
              <a:t>d</a:t>
            </a:r>
            <a:r>
              <a:rPr lang="en-US" sz="1600" dirty="0"/>
              <a:t> </a:t>
            </a:r>
            <a:r>
              <a:rPr lang="en-US" sz="2000" i="1" dirty="0">
                <a:sym typeface="Symbol" pitchFamily="18" charset="2"/>
              </a:rPr>
              <a:t>(instructor</a:t>
            </a:r>
            <a:r>
              <a:rPr lang="en-US" sz="2000" dirty="0">
                <a:sym typeface="Symbol" pitchFamily="18" charset="2"/>
              </a:rPr>
              <a:t>)))  </a:t>
            </a:r>
          </a:p>
          <a:p>
            <a:pPr lvl="1"/>
            <a:r>
              <a:rPr lang="en-US" sz="2000" dirty="0">
                <a:sym typeface="Symbol" pitchFamily="18" charset="2"/>
              </a:rPr>
              <a:t>Step 2: Find the largest salary</a:t>
            </a:r>
          </a:p>
          <a:p>
            <a:pPr lvl="2"/>
            <a:r>
              <a:rPr lang="en-US" dirty="0">
                <a:sym typeface="Symbol" pitchFamily="18" charset="2"/>
              </a:rPr>
              <a:t></a:t>
            </a:r>
            <a:r>
              <a:rPr lang="en-US" sz="2400" i="1" baseline="-25000" dirty="0"/>
              <a:t>salary </a:t>
            </a:r>
            <a:r>
              <a:rPr lang="en-US" sz="2000" i="1" dirty="0">
                <a:sym typeface="Symbol" pitchFamily="18" charset="2"/>
              </a:rPr>
              <a:t>(instructor) – </a:t>
            </a:r>
            <a:br>
              <a:rPr lang="en-US" sz="2000" i="1" dirty="0">
                <a:sym typeface="Symbol" pitchFamily="18" charset="2"/>
              </a:rPr>
            </a:br>
            <a:r>
              <a:rPr lang="en-US" sz="2000" i="1" dirty="0">
                <a:sym typeface="Symbol" pitchFamily="18" charset="2"/>
              </a:rPr>
              <a:t>   </a:t>
            </a:r>
            <a:r>
              <a:rPr lang="en-US" dirty="0">
                <a:sym typeface="Symbol" pitchFamily="18" charset="2"/>
              </a:rPr>
              <a:t></a:t>
            </a:r>
            <a:r>
              <a:rPr lang="en-US" sz="2400" i="1" baseline="-25000" dirty="0" err="1"/>
              <a:t>instructor.salary</a:t>
            </a:r>
            <a:r>
              <a:rPr lang="en-US" sz="1600" dirty="0"/>
              <a:t> </a:t>
            </a:r>
            <a:r>
              <a:rPr lang="en-US" sz="2000" dirty="0"/>
              <a:t>(</a:t>
            </a:r>
            <a:r>
              <a:rPr lang="en-US" sz="2000" i="1" dirty="0">
                <a:sym typeface="Symbol" pitchFamily="18" charset="2"/>
              </a:rPr>
              <a:t></a:t>
            </a:r>
            <a:r>
              <a:rPr lang="en-US" sz="2000" dirty="0">
                <a:sym typeface="Symbol" pitchFamily="18" charset="2"/>
              </a:rPr>
              <a:t> </a:t>
            </a:r>
            <a:r>
              <a:rPr lang="en-US" sz="2400" i="1" baseline="-25000" dirty="0" err="1">
                <a:sym typeface="Symbol" pitchFamily="18" charset="2"/>
              </a:rPr>
              <a:t>instructor.salary</a:t>
            </a:r>
            <a:r>
              <a:rPr lang="en-US" sz="2400" i="1" baseline="-25000" dirty="0">
                <a:sym typeface="Symbol" pitchFamily="18" charset="2"/>
              </a:rPr>
              <a:t> &lt; </a:t>
            </a:r>
            <a:r>
              <a:rPr lang="en-US" sz="2400" i="1" baseline="-25000" dirty="0" err="1">
                <a:sym typeface="Symbol" pitchFamily="18" charset="2"/>
              </a:rPr>
              <a:t>d,salary</a:t>
            </a:r>
            <a:r>
              <a:rPr lang="en-US" sz="2400" i="1" baseline="-25000" dirty="0">
                <a:sym typeface="Symbol" pitchFamily="18" charset="2"/>
              </a:rPr>
              <a:t>  </a:t>
            </a:r>
            <a:br>
              <a:rPr lang="en-US" sz="2400" i="1" baseline="-25000" dirty="0">
                <a:sym typeface="Symbol" pitchFamily="18" charset="2"/>
              </a:rPr>
            </a:br>
            <a:r>
              <a:rPr lang="en-US" sz="2400" i="1" baseline="-25000" dirty="0">
                <a:sym typeface="Symbol" pitchFamily="18" charset="2"/>
              </a:rPr>
              <a:t>                                       </a:t>
            </a:r>
            <a:r>
              <a:rPr lang="en-US" sz="2000" dirty="0">
                <a:sym typeface="Symbol" pitchFamily="18" charset="2"/>
              </a:rPr>
              <a:t>(</a:t>
            </a:r>
            <a:r>
              <a:rPr lang="en-US" sz="2000" i="1" dirty="0">
                <a:sym typeface="Symbol" pitchFamily="18" charset="2"/>
              </a:rPr>
              <a:t>instructor x </a:t>
            </a:r>
            <a:r>
              <a:rPr lang="en-US" sz="2400" i="1" dirty="0">
                <a:sym typeface="Symbol" pitchFamily="18" charset="2"/>
              </a:rPr>
              <a:t></a:t>
            </a:r>
            <a:r>
              <a:rPr lang="en-US" sz="2800" i="1" baseline="-25000" dirty="0"/>
              <a:t>d</a:t>
            </a:r>
            <a:r>
              <a:rPr lang="en-US" sz="1600" dirty="0"/>
              <a:t> </a:t>
            </a:r>
            <a:r>
              <a:rPr lang="en-US" sz="2000" i="1" dirty="0">
                <a:sym typeface="Symbol" pitchFamily="18" charset="2"/>
              </a:rPr>
              <a:t>(instructor</a:t>
            </a:r>
            <a:r>
              <a:rPr lang="en-US" sz="2000" dirty="0">
                <a:sym typeface="Symbol" pitchFamily="18" charset="2"/>
              </a:rPr>
              <a:t>))) </a:t>
            </a:r>
            <a:endParaRPr lang="en-IN" sz="2000" dirty="0">
              <a:sym typeface="Symbol" pitchFamily="18" charset="2"/>
            </a:endParaRPr>
          </a:p>
        </p:txBody>
      </p:sp>
      <p:sp>
        <p:nvSpPr>
          <p:cNvPr id="4" name="Date Placeholder 3"/>
          <p:cNvSpPr>
            <a:spLocks noGrp="1"/>
          </p:cNvSpPr>
          <p:nvPr>
            <p:ph type="dt" sz="half" idx="10"/>
          </p:nvPr>
        </p:nvSpPr>
        <p:spPr/>
        <p:txBody>
          <a:bodyPr/>
          <a:lstStyle/>
          <a:p>
            <a:fld id="{C67E208C-A00A-4320-B88D-DEE4FBEF4C2F}" type="datetime1">
              <a:rPr lang="en-US" smtClean="0"/>
              <a:pPr/>
              <a:t>4/8/20</a:t>
            </a:fld>
            <a:endParaRPr lang="en-US" dirty="0"/>
          </a:p>
        </p:txBody>
      </p:sp>
      <p:sp>
        <p:nvSpPr>
          <p:cNvPr id="5" name="Slide Number Placeholder 4"/>
          <p:cNvSpPr>
            <a:spLocks noGrp="1"/>
          </p:cNvSpPr>
          <p:nvPr>
            <p:ph type="sldNum" sz="quarter" idx="12"/>
          </p:nvPr>
        </p:nvSpPr>
        <p:spPr/>
        <p:txBody>
          <a:bodyPr/>
          <a:lstStyle/>
          <a:p>
            <a:fld id="{D2B6A008-1658-481F-B325-0100205FD83E}" type="slidenum">
              <a:rPr lang="en-US" smtClean="0"/>
              <a:pPr/>
              <a:t>24</a:t>
            </a:fld>
            <a:endParaRPr lang="en-US" dirty="0"/>
          </a:p>
        </p:txBody>
      </p:sp>
      <p:sp>
        <p:nvSpPr>
          <p:cNvPr id="6" name="Footer Placeholder 5"/>
          <p:cNvSpPr>
            <a:spLocks noGrp="1"/>
          </p:cNvSpPr>
          <p:nvPr>
            <p:ph type="ftr" sz="quarter" idx="11"/>
          </p:nvPr>
        </p:nvSpPr>
        <p:spPr/>
        <p:txBody>
          <a:bodyPr/>
          <a:lstStyle/>
          <a:p>
            <a:r>
              <a:rPr lang="en-US"/>
              <a:t>Relational Operator (©Silberschatz, Korth and Sudarshan)</a:t>
            </a:r>
            <a:endParaRPr lang="en-US" dirty="0"/>
          </a:p>
        </p:txBody>
      </p:sp>
      <p:sp>
        <p:nvSpPr>
          <p:cNvPr id="7" name="TextBox 6"/>
          <p:cNvSpPr txBox="1"/>
          <p:nvPr/>
        </p:nvSpPr>
        <p:spPr>
          <a:xfrm>
            <a:off x="8407027" y="6009521"/>
            <a:ext cx="665567" cy="276999"/>
          </a:xfrm>
          <a:prstGeom prst="rect">
            <a:avLst/>
          </a:prstGeom>
          <a:noFill/>
        </p:spPr>
        <p:txBody>
          <a:bodyPr wrap="none" rtlCol="0">
            <a:spAutoFit/>
          </a:bodyPr>
          <a:lstStyle/>
          <a:p>
            <a:r>
              <a:rPr lang="en-US" sz="1200" dirty="0">
                <a:hlinkClick r:id="rId2" action="ppaction://hlinksldjump"/>
              </a:rPr>
              <a:t>schema</a:t>
            </a:r>
            <a:endParaRPr lang="en-US" sz="1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708611">
                                            <p:txEl>
                                              <p:pRg st="1" end="1"/>
                                            </p:txEl>
                                          </p:spTgt>
                                        </p:tgtEl>
                                        <p:attrNameLst>
                                          <p:attrName>style.visibility</p:attrName>
                                        </p:attrNameLst>
                                      </p:cBhvr>
                                      <p:to>
                                        <p:strVal val="visible"/>
                                      </p:to>
                                    </p:set>
                                    <p:animEffect transition="in" filter="dissolve">
                                      <p:cBhvr>
                                        <p:cTn id="7" dur="500"/>
                                        <p:tgtEl>
                                          <p:spTgt spid="708611">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708611">
                                            <p:txEl>
                                              <p:pRg st="4" end="4"/>
                                            </p:txEl>
                                          </p:spTgt>
                                        </p:tgtEl>
                                        <p:attrNameLst>
                                          <p:attrName>style.visibility</p:attrName>
                                        </p:attrNameLst>
                                      </p:cBhvr>
                                      <p:to>
                                        <p:strVal val="visible"/>
                                      </p:to>
                                    </p:set>
                                    <p:animEffect transition="in" filter="dissolve">
                                      <p:cBhvr>
                                        <p:cTn id="12" dur="500"/>
                                        <p:tgtEl>
                                          <p:spTgt spid="708611">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708611">
                                            <p:txEl>
                                              <p:pRg st="2" end="2"/>
                                            </p:txEl>
                                          </p:spTgt>
                                        </p:tgtEl>
                                        <p:attrNameLst>
                                          <p:attrName>style.visibility</p:attrName>
                                        </p:attrNameLst>
                                      </p:cBhvr>
                                      <p:to>
                                        <p:strVal val="visible"/>
                                      </p:to>
                                    </p:set>
                                    <p:animEffect transition="in" filter="dissolve">
                                      <p:cBhvr>
                                        <p:cTn id="17" dur="500"/>
                                        <p:tgtEl>
                                          <p:spTgt spid="70861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708611">
                                            <p:txEl>
                                              <p:pRg st="3" end="3"/>
                                            </p:txEl>
                                          </p:spTgt>
                                        </p:tgtEl>
                                        <p:attrNameLst>
                                          <p:attrName>style.visibility</p:attrName>
                                        </p:attrNameLst>
                                      </p:cBhvr>
                                      <p:to>
                                        <p:strVal val="visible"/>
                                      </p:to>
                                    </p:set>
                                    <p:animEffect transition="in" filter="dissolve">
                                      <p:cBhvr>
                                        <p:cTn id="22" dur="500"/>
                                        <p:tgtEl>
                                          <p:spTgt spid="70861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708611">
                                            <p:txEl>
                                              <p:pRg st="5" end="5"/>
                                            </p:txEl>
                                          </p:spTgt>
                                        </p:tgtEl>
                                        <p:attrNameLst>
                                          <p:attrName>style.visibility</p:attrName>
                                        </p:attrNameLst>
                                      </p:cBhvr>
                                      <p:to>
                                        <p:strVal val="visible"/>
                                      </p:to>
                                    </p:set>
                                    <p:animEffect transition="in" filter="dissolve">
                                      <p:cBhvr>
                                        <p:cTn id="27" dur="500"/>
                                        <p:tgtEl>
                                          <p:spTgt spid="70861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5794" name="Rectangle 2"/>
          <p:cNvSpPr>
            <a:spLocks noGrp="1" noChangeArrowheads="1"/>
          </p:cNvSpPr>
          <p:nvPr>
            <p:ph type="title"/>
          </p:nvPr>
        </p:nvSpPr>
        <p:spPr/>
        <p:txBody>
          <a:bodyPr/>
          <a:lstStyle/>
          <a:p>
            <a:r>
              <a:rPr lang="en-US"/>
              <a:t>Additional Operations</a:t>
            </a:r>
          </a:p>
        </p:txBody>
      </p:sp>
      <p:sp>
        <p:nvSpPr>
          <p:cNvPr id="545795" name="Rectangle 3"/>
          <p:cNvSpPr>
            <a:spLocks noGrp="1" noChangeArrowheads="1"/>
          </p:cNvSpPr>
          <p:nvPr>
            <p:ph type="body" idx="1"/>
          </p:nvPr>
        </p:nvSpPr>
        <p:spPr>
          <a:xfrm>
            <a:off x="785786" y="1714488"/>
            <a:ext cx="7848600" cy="3429024"/>
          </a:xfrm>
        </p:spPr>
        <p:txBody>
          <a:bodyPr>
            <a:normAutofit fontScale="85000" lnSpcReduction="20000"/>
          </a:bodyPr>
          <a:lstStyle/>
          <a:p>
            <a:pPr marL="0" indent="0">
              <a:spcBef>
                <a:spcPts val="0"/>
              </a:spcBef>
              <a:buFont typeface="Monotype Sorts" pitchFamily="2" charset="2"/>
              <a:buNone/>
            </a:pPr>
            <a:r>
              <a:rPr lang="en-US" dirty="0"/>
              <a:t>We define additional operations that do not add any power to the relational algebra, but that simplify common queries.</a:t>
            </a:r>
          </a:p>
          <a:p>
            <a:pPr>
              <a:lnSpc>
                <a:spcPct val="160000"/>
              </a:lnSpc>
            </a:pPr>
            <a:r>
              <a:rPr lang="en-US" dirty="0"/>
              <a:t>Set intersection</a:t>
            </a:r>
          </a:p>
          <a:p>
            <a:r>
              <a:rPr lang="en-US" dirty="0"/>
              <a:t>Natural join</a:t>
            </a:r>
          </a:p>
          <a:p>
            <a:r>
              <a:rPr lang="en-US" dirty="0"/>
              <a:t>Assignment</a:t>
            </a:r>
          </a:p>
          <a:p>
            <a:r>
              <a:rPr lang="en-US" dirty="0"/>
              <a:t>Outer join </a:t>
            </a:r>
          </a:p>
          <a:p>
            <a:r>
              <a:rPr lang="en-US" dirty="0"/>
              <a:t>Division</a:t>
            </a:r>
          </a:p>
        </p:txBody>
      </p:sp>
      <p:sp>
        <p:nvSpPr>
          <p:cNvPr id="4" name="Date Placeholder 3"/>
          <p:cNvSpPr>
            <a:spLocks noGrp="1"/>
          </p:cNvSpPr>
          <p:nvPr>
            <p:ph type="dt" sz="half" idx="10"/>
          </p:nvPr>
        </p:nvSpPr>
        <p:spPr/>
        <p:txBody>
          <a:bodyPr/>
          <a:lstStyle/>
          <a:p>
            <a:fld id="{854F9A04-2E00-4F9A-9D6E-F48A155A45B1}" type="datetime1">
              <a:rPr lang="en-US" smtClean="0"/>
              <a:pPr/>
              <a:t>4/8/20</a:t>
            </a:fld>
            <a:endParaRPr lang="en-US" dirty="0"/>
          </a:p>
        </p:txBody>
      </p:sp>
      <p:sp>
        <p:nvSpPr>
          <p:cNvPr id="5" name="Slide Number Placeholder 4"/>
          <p:cNvSpPr>
            <a:spLocks noGrp="1"/>
          </p:cNvSpPr>
          <p:nvPr>
            <p:ph type="sldNum" sz="quarter" idx="12"/>
          </p:nvPr>
        </p:nvSpPr>
        <p:spPr/>
        <p:txBody>
          <a:bodyPr/>
          <a:lstStyle/>
          <a:p>
            <a:fld id="{D2B6A008-1658-481F-B325-0100205FD83E}" type="slidenum">
              <a:rPr lang="en-US" smtClean="0"/>
              <a:pPr/>
              <a:t>25</a:t>
            </a:fld>
            <a:endParaRPr lang="en-US" dirty="0"/>
          </a:p>
        </p:txBody>
      </p:sp>
      <p:sp>
        <p:nvSpPr>
          <p:cNvPr id="6" name="Footer Placeholder 5"/>
          <p:cNvSpPr>
            <a:spLocks noGrp="1"/>
          </p:cNvSpPr>
          <p:nvPr>
            <p:ph type="ftr" sz="quarter" idx="11"/>
          </p:nvPr>
        </p:nvSpPr>
        <p:spPr/>
        <p:txBody>
          <a:bodyPr/>
          <a:lstStyle/>
          <a:p>
            <a:r>
              <a:rPr lang="en-US"/>
              <a:t>Relational Operator (©Silberschatz, Korth and Sudarshan)</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7842" name="Rectangle 2"/>
          <p:cNvSpPr>
            <a:spLocks noGrp="1" noChangeArrowheads="1"/>
          </p:cNvSpPr>
          <p:nvPr>
            <p:ph type="title"/>
          </p:nvPr>
        </p:nvSpPr>
        <p:spPr/>
        <p:txBody>
          <a:bodyPr/>
          <a:lstStyle/>
          <a:p>
            <a:r>
              <a:rPr lang="en-US"/>
              <a:t>Set-Intersection Operation</a:t>
            </a:r>
          </a:p>
        </p:txBody>
      </p:sp>
      <p:sp>
        <p:nvSpPr>
          <p:cNvPr id="547843" name="Rectangle 3"/>
          <p:cNvSpPr>
            <a:spLocks noGrp="1" noChangeArrowheads="1"/>
          </p:cNvSpPr>
          <p:nvPr>
            <p:ph type="body" idx="1"/>
          </p:nvPr>
        </p:nvSpPr>
        <p:spPr>
          <a:xfrm>
            <a:off x="714348" y="1357298"/>
            <a:ext cx="8001056" cy="4876800"/>
          </a:xfrm>
        </p:spPr>
        <p:txBody>
          <a:bodyPr>
            <a:normAutofit fontScale="92500" lnSpcReduction="10000"/>
          </a:bodyPr>
          <a:lstStyle/>
          <a:p>
            <a:r>
              <a:rPr lang="en-US" dirty="0"/>
              <a:t>Notation: </a:t>
            </a:r>
            <a:r>
              <a:rPr lang="en-US" i="1" dirty="0"/>
              <a:t>r</a:t>
            </a:r>
            <a:r>
              <a:rPr lang="en-US" dirty="0"/>
              <a:t> </a:t>
            </a:r>
            <a:r>
              <a:rPr lang="en-US" dirty="0">
                <a:sym typeface="Symbol" pitchFamily="18" charset="2"/>
              </a:rPr>
              <a:t> </a:t>
            </a:r>
            <a:r>
              <a:rPr lang="en-US" i="1" dirty="0"/>
              <a:t>s</a:t>
            </a:r>
            <a:endParaRPr lang="en-US" dirty="0"/>
          </a:p>
          <a:p>
            <a:r>
              <a:rPr lang="en-US" dirty="0"/>
              <a:t>Defined as:</a:t>
            </a:r>
          </a:p>
          <a:p>
            <a:r>
              <a:rPr lang="en-US" i="1" dirty="0"/>
              <a:t>r</a:t>
            </a:r>
            <a:r>
              <a:rPr lang="en-US" dirty="0"/>
              <a:t> </a:t>
            </a:r>
            <a:r>
              <a:rPr lang="en-US" dirty="0">
                <a:sym typeface="Symbol" pitchFamily="18" charset="2"/>
              </a:rPr>
              <a:t></a:t>
            </a:r>
            <a:r>
              <a:rPr lang="en-US" dirty="0"/>
              <a:t> </a:t>
            </a:r>
            <a:r>
              <a:rPr lang="en-US" i="1" dirty="0"/>
              <a:t>s</a:t>
            </a:r>
            <a:r>
              <a:rPr lang="en-US" dirty="0"/>
              <a:t> = { </a:t>
            </a:r>
            <a:r>
              <a:rPr lang="en-US" i="1" dirty="0"/>
              <a:t>t </a:t>
            </a:r>
            <a:r>
              <a:rPr lang="en-US" dirty="0"/>
              <a:t>| </a:t>
            </a:r>
            <a:r>
              <a:rPr lang="en-US" i="1" dirty="0"/>
              <a:t>t</a:t>
            </a:r>
            <a:r>
              <a:rPr lang="en-US" dirty="0"/>
              <a:t> </a:t>
            </a:r>
            <a:r>
              <a:rPr lang="en-US" dirty="0">
                <a:sym typeface="Symbol" pitchFamily="18" charset="2"/>
              </a:rPr>
              <a:t></a:t>
            </a:r>
            <a:r>
              <a:rPr lang="en-US" dirty="0"/>
              <a:t> </a:t>
            </a:r>
            <a:r>
              <a:rPr lang="en-US" i="1" dirty="0"/>
              <a:t>r</a:t>
            </a:r>
            <a:r>
              <a:rPr lang="en-US" dirty="0"/>
              <a:t> </a:t>
            </a:r>
            <a:r>
              <a:rPr lang="en-US" b="1" dirty="0"/>
              <a:t>and</a:t>
            </a:r>
            <a:r>
              <a:rPr lang="en-US" dirty="0"/>
              <a:t> </a:t>
            </a:r>
            <a:r>
              <a:rPr lang="en-US" i="1" dirty="0"/>
              <a:t>t</a:t>
            </a:r>
            <a:r>
              <a:rPr lang="en-US" dirty="0"/>
              <a:t> </a:t>
            </a:r>
            <a:r>
              <a:rPr lang="en-US" dirty="0">
                <a:sym typeface="Symbol" pitchFamily="18" charset="2"/>
              </a:rPr>
              <a:t></a:t>
            </a:r>
            <a:r>
              <a:rPr lang="en-US" dirty="0"/>
              <a:t> </a:t>
            </a:r>
            <a:r>
              <a:rPr lang="en-US" i="1" dirty="0"/>
              <a:t>s</a:t>
            </a:r>
            <a:r>
              <a:rPr lang="en-US" dirty="0"/>
              <a:t> }</a:t>
            </a:r>
          </a:p>
          <a:p>
            <a:r>
              <a:rPr lang="en-US" dirty="0"/>
              <a:t>Assume: </a:t>
            </a:r>
          </a:p>
          <a:p>
            <a:pPr lvl="1"/>
            <a:r>
              <a:rPr lang="en-US" i="1" dirty="0"/>
              <a:t>r</a:t>
            </a:r>
            <a:r>
              <a:rPr lang="en-US" dirty="0"/>
              <a:t>, </a:t>
            </a:r>
            <a:r>
              <a:rPr lang="en-US" i="1" dirty="0"/>
              <a:t>s</a:t>
            </a:r>
            <a:r>
              <a:rPr lang="en-US" dirty="0"/>
              <a:t> have the </a:t>
            </a:r>
            <a:r>
              <a:rPr lang="en-US" i="1" dirty="0"/>
              <a:t>same </a:t>
            </a:r>
            <a:r>
              <a:rPr lang="en-US" i="1" dirty="0" err="1"/>
              <a:t>arity</a:t>
            </a:r>
            <a:r>
              <a:rPr lang="en-US" dirty="0"/>
              <a:t> </a:t>
            </a:r>
          </a:p>
          <a:p>
            <a:pPr lvl="1"/>
            <a:r>
              <a:rPr lang="en-US" dirty="0"/>
              <a:t>attributes of </a:t>
            </a:r>
            <a:r>
              <a:rPr lang="en-US" i="1" dirty="0"/>
              <a:t>r</a:t>
            </a:r>
            <a:r>
              <a:rPr lang="en-US" dirty="0"/>
              <a:t> and </a:t>
            </a:r>
            <a:r>
              <a:rPr lang="en-US" i="1" dirty="0"/>
              <a:t>s</a:t>
            </a:r>
            <a:r>
              <a:rPr lang="en-US" dirty="0"/>
              <a:t> are compatible</a:t>
            </a:r>
          </a:p>
          <a:p>
            <a:r>
              <a:rPr lang="en-US" dirty="0"/>
              <a:t>Note: intersection can be expressed using basic operations.</a:t>
            </a:r>
          </a:p>
          <a:p>
            <a:pPr lvl="1"/>
            <a:r>
              <a:rPr lang="en-US" dirty="0"/>
              <a:t>e.g.  </a:t>
            </a:r>
            <a:r>
              <a:rPr lang="en-US" i="1" dirty="0"/>
              <a:t>r</a:t>
            </a:r>
            <a:r>
              <a:rPr lang="en-US" dirty="0"/>
              <a:t> </a:t>
            </a:r>
            <a:r>
              <a:rPr lang="en-US" dirty="0">
                <a:sym typeface="Symbol" pitchFamily="18" charset="2"/>
              </a:rPr>
              <a:t></a:t>
            </a:r>
            <a:r>
              <a:rPr lang="en-US" dirty="0"/>
              <a:t> </a:t>
            </a:r>
            <a:r>
              <a:rPr lang="en-US" i="1" dirty="0"/>
              <a:t>s</a:t>
            </a:r>
            <a:r>
              <a:rPr lang="en-US" dirty="0"/>
              <a:t> can be written as</a:t>
            </a:r>
          </a:p>
          <a:p>
            <a:pPr>
              <a:buNone/>
            </a:pPr>
            <a:r>
              <a:rPr lang="en-US" dirty="0"/>
              <a:t>			 </a:t>
            </a:r>
            <a:r>
              <a:rPr lang="en-US" i="1" dirty="0"/>
              <a:t>r</a:t>
            </a:r>
            <a:r>
              <a:rPr lang="en-US" dirty="0"/>
              <a:t> – (</a:t>
            </a:r>
            <a:r>
              <a:rPr lang="en-US" i="1" dirty="0"/>
              <a:t>r</a:t>
            </a:r>
            <a:r>
              <a:rPr lang="en-US" dirty="0"/>
              <a:t> – </a:t>
            </a:r>
            <a:r>
              <a:rPr lang="en-US" i="1" dirty="0"/>
              <a:t>s</a:t>
            </a:r>
            <a:r>
              <a:rPr lang="en-US" dirty="0"/>
              <a:t>)</a:t>
            </a:r>
          </a:p>
        </p:txBody>
      </p:sp>
      <p:sp>
        <p:nvSpPr>
          <p:cNvPr id="4" name="Date Placeholder 3"/>
          <p:cNvSpPr>
            <a:spLocks noGrp="1"/>
          </p:cNvSpPr>
          <p:nvPr>
            <p:ph type="dt" sz="half" idx="10"/>
          </p:nvPr>
        </p:nvSpPr>
        <p:spPr/>
        <p:txBody>
          <a:bodyPr/>
          <a:lstStyle/>
          <a:p>
            <a:fld id="{20E47C4C-F5BD-476F-A219-0997724671CB}" type="datetime1">
              <a:rPr lang="en-US" smtClean="0"/>
              <a:pPr/>
              <a:t>4/8/20</a:t>
            </a:fld>
            <a:endParaRPr lang="en-US" dirty="0"/>
          </a:p>
        </p:txBody>
      </p:sp>
      <p:sp>
        <p:nvSpPr>
          <p:cNvPr id="5" name="Slide Number Placeholder 4"/>
          <p:cNvSpPr>
            <a:spLocks noGrp="1"/>
          </p:cNvSpPr>
          <p:nvPr>
            <p:ph type="sldNum" sz="quarter" idx="12"/>
          </p:nvPr>
        </p:nvSpPr>
        <p:spPr/>
        <p:txBody>
          <a:bodyPr/>
          <a:lstStyle/>
          <a:p>
            <a:fld id="{D2B6A008-1658-481F-B325-0100205FD83E}" type="slidenum">
              <a:rPr lang="en-US" smtClean="0"/>
              <a:pPr/>
              <a:t>26</a:t>
            </a:fld>
            <a:endParaRPr lang="en-US" dirty="0"/>
          </a:p>
        </p:txBody>
      </p:sp>
      <p:sp>
        <p:nvSpPr>
          <p:cNvPr id="6" name="Footer Placeholder 5"/>
          <p:cNvSpPr>
            <a:spLocks noGrp="1"/>
          </p:cNvSpPr>
          <p:nvPr>
            <p:ph type="ftr" sz="quarter" idx="11"/>
          </p:nvPr>
        </p:nvSpPr>
        <p:spPr/>
        <p:txBody>
          <a:bodyPr/>
          <a:lstStyle/>
          <a:p>
            <a:r>
              <a:rPr lang="en-US" dirty="0"/>
              <a:t>Relational Operator (©</a:t>
            </a:r>
            <a:r>
              <a:rPr lang="en-US" dirty="0" err="1"/>
              <a:t>Silberschatz</a:t>
            </a:r>
            <a:r>
              <a:rPr lang="en-US" dirty="0"/>
              <a:t>, </a:t>
            </a:r>
            <a:r>
              <a:rPr lang="en-US" dirty="0" err="1"/>
              <a:t>Korth</a:t>
            </a:r>
            <a:r>
              <a:rPr lang="en-US" dirty="0"/>
              <a:t> and </a:t>
            </a:r>
            <a:r>
              <a:rPr lang="en-US" dirty="0" err="1"/>
              <a:t>Sudarshan</a:t>
            </a:r>
            <a:r>
              <a:rPr lang="en-US" dirty="0"/>
              <a:t>, modified by TW)</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47843">
                                            <p:txEl>
                                              <p:pRg st="8" end="8"/>
                                            </p:txEl>
                                          </p:spTgt>
                                        </p:tgtEl>
                                        <p:attrNameLst>
                                          <p:attrName>style.visibility</p:attrName>
                                        </p:attrNameLst>
                                      </p:cBhvr>
                                      <p:to>
                                        <p:strVal val="visible"/>
                                      </p:to>
                                    </p:set>
                                    <p:animEffect transition="in" filter="dissolve">
                                      <p:cBhvr>
                                        <p:cTn id="7" dur="500"/>
                                        <p:tgtEl>
                                          <p:spTgt spid="54784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7346" name="Rectangle 2"/>
          <p:cNvSpPr>
            <a:spLocks noGrp="1" noChangeArrowheads="1"/>
          </p:cNvSpPr>
          <p:nvPr>
            <p:ph type="title"/>
          </p:nvPr>
        </p:nvSpPr>
        <p:spPr>
          <a:xfrm>
            <a:off x="823913" y="23812"/>
            <a:ext cx="8077200" cy="976295"/>
          </a:xfrm>
        </p:spPr>
        <p:txBody>
          <a:bodyPr>
            <a:normAutofit fontScale="90000"/>
          </a:bodyPr>
          <a:lstStyle/>
          <a:p>
            <a:r>
              <a:rPr lang="en-US" dirty="0"/>
              <a:t>Set-Intersection Operation – Example</a:t>
            </a:r>
          </a:p>
        </p:txBody>
      </p:sp>
      <p:sp>
        <p:nvSpPr>
          <p:cNvPr id="697347" name="Rectangle 3"/>
          <p:cNvSpPr>
            <a:spLocks noGrp="1" noChangeArrowheads="1"/>
          </p:cNvSpPr>
          <p:nvPr>
            <p:ph type="body" idx="1"/>
          </p:nvPr>
        </p:nvSpPr>
        <p:spPr>
          <a:xfrm>
            <a:off x="798513" y="1509713"/>
            <a:ext cx="7848600" cy="3348047"/>
          </a:xfrm>
        </p:spPr>
        <p:txBody>
          <a:bodyPr>
            <a:normAutofit lnSpcReduction="10000"/>
          </a:bodyPr>
          <a:lstStyle/>
          <a:p>
            <a:r>
              <a:rPr lang="en-US" dirty="0"/>
              <a:t>Relation </a:t>
            </a:r>
            <a:r>
              <a:rPr lang="en-US" i="1" dirty="0"/>
              <a:t>r, s</a:t>
            </a:r>
            <a:r>
              <a:rPr lang="en-US" dirty="0"/>
              <a:t>:</a:t>
            </a:r>
          </a:p>
          <a:p>
            <a:endParaRPr lang="en-US" dirty="0"/>
          </a:p>
          <a:p>
            <a:endParaRPr lang="en-US" dirty="0"/>
          </a:p>
          <a:p>
            <a:endParaRPr lang="en-US" dirty="0"/>
          </a:p>
          <a:p>
            <a:endParaRPr lang="en-US" dirty="0"/>
          </a:p>
          <a:p>
            <a:r>
              <a:rPr lang="en-US" i="1" dirty="0"/>
              <a:t>r</a:t>
            </a:r>
            <a:r>
              <a:rPr lang="en-US" dirty="0"/>
              <a:t> </a:t>
            </a:r>
            <a:r>
              <a:rPr lang="en-US" dirty="0">
                <a:sym typeface="Symbol" pitchFamily="18" charset="2"/>
              </a:rPr>
              <a:t> </a:t>
            </a:r>
            <a:r>
              <a:rPr lang="en-US" i="1" dirty="0">
                <a:sym typeface="Symbol" pitchFamily="18" charset="2"/>
              </a:rPr>
              <a:t>s</a:t>
            </a:r>
            <a:endParaRPr lang="en-US" i="1" dirty="0"/>
          </a:p>
        </p:txBody>
      </p:sp>
      <p:pic>
        <p:nvPicPr>
          <p:cNvPr id="697348" name="Picture 4"/>
          <p:cNvPicPr>
            <a:picLocks noChangeAspect="1" noChangeArrowheads="1"/>
          </p:cNvPicPr>
          <p:nvPr/>
        </p:nvPicPr>
        <p:blipFill>
          <a:blip r:embed="rId3"/>
          <a:srcRect/>
          <a:stretch>
            <a:fillRect/>
          </a:stretch>
        </p:blipFill>
        <p:spPr bwMode="auto">
          <a:xfrm>
            <a:off x="3571868" y="1643050"/>
            <a:ext cx="2657475" cy="3495675"/>
          </a:xfrm>
          <a:prstGeom prst="rect">
            <a:avLst/>
          </a:prstGeom>
          <a:noFill/>
          <a:ln w="9525">
            <a:noFill/>
            <a:miter lim="800000"/>
            <a:headEnd/>
            <a:tailEnd/>
          </a:ln>
          <a:effectLst/>
        </p:spPr>
      </p:pic>
      <p:sp>
        <p:nvSpPr>
          <p:cNvPr id="5" name="Date Placeholder 4"/>
          <p:cNvSpPr>
            <a:spLocks noGrp="1"/>
          </p:cNvSpPr>
          <p:nvPr>
            <p:ph type="dt" sz="half" idx="10"/>
          </p:nvPr>
        </p:nvSpPr>
        <p:spPr/>
        <p:txBody>
          <a:bodyPr/>
          <a:lstStyle/>
          <a:p>
            <a:fld id="{F2E902EB-8891-4E7E-9B4A-3DB3377DFFD1}" type="datetime1">
              <a:rPr lang="en-US" smtClean="0"/>
              <a:pPr/>
              <a:t>4/8/20</a:t>
            </a:fld>
            <a:endParaRPr lang="en-US" dirty="0"/>
          </a:p>
        </p:txBody>
      </p:sp>
      <p:sp>
        <p:nvSpPr>
          <p:cNvPr id="6" name="Slide Number Placeholder 5"/>
          <p:cNvSpPr>
            <a:spLocks noGrp="1"/>
          </p:cNvSpPr>
          <p:nvPr>
            <p:ph type="sldNum" sz="quarter" idx="12"/>
          </p:nvPr>
        </p:nvSpPr>
        <p:spPr/>
        <p:txBody>
          <a:bodyPr/>
          <a:lstStyle/>
          <a:p>
            <a:fld id="{D2B6A008-1658-481F-B325-0100205FD83E}" type="slidenum">
              <a:rPr lang="en-US" smtClean="0"/>
              <a:pPr/>
              <a:t>27</a:t>
            </a:fld>
            <a:endParaRPr lang="en-US" dirty="0"/>
          </a:p>
        </p:txBody>
      </p:sp>
      <p:sp>
        <p:nvSpPr>
          <p:cNvPr id="7" name="Footer Placeholder 6"/>
          <p:cNvSpPr>
            <a:spLocks noGrp="1"/>
          </p:cNvSpPr>
          <p:nvPr>
            <p:ph type="ftr" sz="quarter" idx="11"/>
          </p:nvPr>
        </p:nvSpPr>
        <p:spPr/>
        <p:txBody>
          <a:bodyPr/>
          <a:lstStyle/>
          <a:p>
            <a:r>
              <a:rPr lang="en-US"/>
              <a:t>Relational Operator (©Silberschatz, Korth and Sudarshan)</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1938" name="Text Box 2"/>
          <p:cNvSpPr txBox="1">
            <a:spLocks noChangeArrowheads="1"/>
          </p:cNvSpPr>
          <p:nvPr/>
        </p:nvSpPr>
        <p:spPr bwMode="auto">
          <a:xfrm>
            <a:off x="798513" y="1103313"/>
            <a:ext cx="2229393" cy="400110"/>
          </a:xfrm>
          <a:prstGeom prst="rect">
            <a:avLst/>
          </a:prstGeom>
          <a:noFill/>
          <a:ln w="9525">
            <a:noFill/>
            <a:miter lim="800000"/>
            <a:headEnd/>
            <a:tailEnd/>
          </a:ln>
          <a:effectLst/>
        </p:spPr>
        <p:txBody>
          <a:bodyPr wrap="none">
            <a:spAutoFit/>
          </a:bodyPr>
          <a:lstStyle/>
          <a:p>
            <a:pPr>
              <a:spcBef>
                <a:spcPct val="35000"/>
              </a:spcBef>
              <a:buClr>
                <a:schemeClr val="tx2"/>
              </a:buClr>
              <a:buSzPct val="90000"/>
              <a:buFont typeface="Monotype Sorts" pitchFamily="2" charset="2"/>
              <a:buChar char="n"/>
            </a:pPr>
            <a:r>
              <a:rPr kumimoji="1" lang="en-US" sz="2000" dirty="0"/>
              <a:t>    Notation:  r      s</a:t>
            </a:r>
            <a:endParaRPr kumimoji="1" lang="en-US" sz="2000" i="1" dirty="0">
              <a:sym typeface="Symbol" pitchFamily="18" charset="2"/>
            </a:endParaRPr>
          </a:p>
        </p:txBody>
      </p:sp>
      <p:sp>
        <p:nvSpPr>
          <p:cNvPr id="551939" name="Rectangle 3"/>
          <p:cNvSpPr>
            <a:spLocks noGrp="1" noChangeArrowheads="1"/>
          </p:cNvSpPr>
          <p:nvPr>
            <p:ph type="title"/>
          </p:nvPr>
        </p:nvSpPr>
        <p:spPr>
          <a:xfrm>
            <a:off x="571472" y="0"/>
            <a:ext cx="8229600" cy="1143000"/>
          </a:xfrm>
        </p:spPr>
        <p:txBody>
          <a:bodyPr/>
          <a:lstStyle/>
          <a:p>
            <a:r>
              <a:rPr lang="en-US" dirty="0"/>
              <a:t>Natural-Join Operation</a:t>
            </a:r>
          </a:p>
        </p:txBody>
      </p:sp>
      <p:sp>
        <p:nvSpPr>
          <p:cNvPr id="551940" name="Rectangle 4"/>
          <p:cNvSpPr>
            <a:spLocks noGrp="1" noChangeArrowheads="1"/>
          </p:cNvSpPr>
          <p:nvPr>
            <p:ph type="body" idx="1"/>
          </p:nvPr>
        </p:nvSpPr>
        <p:spPr>
          <a:xfrm>
            <a:off x="798513" y="1495425"/>
            <a:ext cx="8215312" cy="4719657"/>
          </a:xfrm>
        </p:spPr>
        <p:txBody>
          <a:bodyPr>
            <a:normAutofit fontScale="70000" lnSpcReduction="20000"/>
          </a:bodyPr>
          <a:lstStyle/>
          <a:p>
            <a:r>
              <a:rPr lang="en-US" dirty="0"/>
              <a:t>Let </a:t>
            </a:r>
            <a:r>
              <a:rPr lang="en-US" i="1" dirty="0"/>
              <a:t>r</a:t>
            </a:r>
            <a:r>
              <a:rPr lang="en-US" dirty="0"/>
              <a:t> and </a:t>
            </a:r>
            <a:r>
              <a:rPr lang="en-US" i="1" dirty="0"/>
              <a:t>s</a:t>
            </a:r>
            <a:r>
              <a:rPr lang="en-US" dirty="0"/>
              <a:t> be relations on schemas </a:t>
            </a:r>
            <a:r>
              <a:rPr lang="en-US" i="1" dirty="0"/>
              <a:t>R</a:t>
            </a:r>
            <a:r>
              <a:rPr lang="en-US" dirty="0"/>
              <a:t> and </a:t>
            </a:r>
            <a:r>
              <a:rPr lang="en-US" i="1" dirty="0"/>
              <a:t>S</a:t>
            </a:r>
            <a:r>
              <a:rPr lang="en-US" dirty="0"/>
              <a:t> respectively. </a:t>
            </a:r>
            <a:br>
              <a:rPr lang="en-US" dirty="0"/>
            </a:br>
            <a:r>
              <a:rPr lang="en-US" dirty="0"/>
              <a:t>Then,  r     s  is a relation on schema </a:t>
            </a:r>
            <a:r>
              <a:rPr lang="en-US" i="1" dirty="0"/>
              <a:t>R </a:t>
            </a:r>
            <a:r>
              <a:rPr lang="en-US" dirty="0">
                <a:sym typeface="Symbol" pitchFamily="18" charset="2"/>
              </a:rPr>
              <a:t></a:t>
            </a:r>
            <a:r>
              <a:rPr lang="en-US" dirty="0"/>
              <a:t> </a:t>
            </a:r>
            <a:r>
              <a:rPr lang="en-US" i="1" dirty="0"/>
              <a:t>S</a:t>
            </a:r>
            <a:r>
              <a:rPr lang="en-US" dirty="0"/>
              <a:t> obtained as follows:</a:t>
            </a:r>
          </a:p>
          <a:p>
            <a:pPr lvl="1"/>
            <a:r>
              <a:rPr lang="en-US" dirty="0"/>
              <a:t>Consider each pair of </a:t>
            </a:r>
            <a:r>
              <a:rPr lang="en-US" dirty="0" err="1"/>
              <a:t>tuples</a:t>
            </a:r>
            <a:r>
              <a:rPr lang="en-US" dirty="0"/>
              <a:t> </a:t>
            </a:r>
            <a:r>
              <a:rPr lang="en-US" i="1" dirty="0" err="1"/>
              <a:t>t</a:t>
            </a:r>
            <a:r>
              <a:rPr lang="en-US" sz="2800" i="1" baseline="-25000" dirty="0" err="1"/>
              <a:t>r</a:t>
            </a:r>
            <a:r>
              <a:rPr lang="en-US" dirty="0"/>
              <a:t> from </a:t>
            </a:r>
            <a:r>
              <a:rPr lang="en-US" i="1" dirty="0"/>
              <a:t>r</a:t>
            </a:r>
            <a:r>
              <a:rPr lang="en-US" dirty="0"/>
              <a:t> and </a:t>
            </a:r>
            <a:r>
              <a:rPr lang="en-US" i="1" dirty="0" err="1"/>
              <a:t>t</a:t>
            </a:r>
            <a:r>
              <a:rPr lang="en-US" sz="2800" i="1" baseline="-25000" dirty="0" err="1"/>
              <a:t>s</a:t>
            </a:r>
            <a:r>
              <a:rPr lang="en-US" dirty="0"/>
              <a:t> from </a:t>
            </a:r>
            <a:r>
              <a:rPr lang="en-US" i="1" dirty="0"/>
              <a:t>s</a:t>
            </a:r>
            <a:r>
              <a:rPr lang="en-US" dirty="0"/>
              <a:t>.  </a:t>
            </a:r>
          </a:p>
          <a:p>
            <a:pPr lvl="1"/>
            <a:r>
              <a:rPr lang="en-US" dirty="0"/>
              <a:t>If </a:t>
            </a:r>
            <a:r>
              <a:rPr lang="en-US" i="1" dirty="0" err="1"/>
              <a:t>t</a:t>
            </a:r>
            <a:r>
              <a:rPr lang="en-US" sz="2400" i="1" baseline="-25000" dirty="0" err="1"/>
              <a:t>r</a:t>
            </a:r>
            <a:r>
              <a:rPr lang="en-US" dirty="0"/>
              <a:t> and </a:t>
            </a:r>
            <a:r>
              <a:rPr lang="en-US" i="1" dirty="0" err="1"/>
              <a:t>t</a:t>
            </a:r>
            <a:r>
              <a:rPr lang="en-US" sz="2400" i="1" baseline="-25000" dirty="0" err="1"/>
              <a:t>s</a:t>
            </a:r>
            <a:r>
              <a:rPr lang="en-US" dirty="0"/>
              <a:t> have the same value on each of the attributes in </a:t>
            </a:r>
            <a:r>
              <a:rPr lang="en-US" i="1" dirty="0"/>
              <a:t>R</a:t>
            </a:r>
            <a:r>
              <a:rPr lang="en-US" dirty="0"/>
              <a:t> </a:t>
            </a:r>
            <a:r>
              <a:rPr lang="en-US" dirty="0">
                <a:sym typeface="Symbol" pitchFamily="18" charset="2"/>
              </a:rPr>
              <a:t></a:t>
            </a:r>
            <a:r>
              <a:rPr lang="en-US" dirty="0"/>
              <a:t> </a:t>
            </a:r>
            <a:r>
              <a:rPr lang="en-US" i="1" dirty="0"/>
              <a:t>S</a:t>
            </a:r>
            <a:r>
              <a:rPr lang="en-US" dirty="0"/>
              <a:t>, add a </a:t>
            </a:r>
            <a:r>
              <a:rPr lang="en-US" dirty="0" err="1"/>
              <a:t>tuple</a:t>
            </a:r>
            <a:r>
              <a:rPr lang="en-US" dirty="0"/>
              <a:t> </a:t>
            </a:r>
            <a:r>
              <a:rPr lang="en-US" i="1" dirty="0"/>
              <a:t>t</a:t>
            </a:r>
            <a:r>
              <a:rPr lang="en-US" dirty="0"/>
              <a:t>  to the result, where</a:t>
            </a:r>
          </a:p>
          <a:p>
            <a:pPr lvl="2"/>
            <a:r>
              <a:rPr lang="en-US" i="1" dirty="0"/>
              <a:t>t</a:t>
            </a:r>
            <a:r>
              <a:rPr lang="en-US" dirty="0"/>
              <a:t> has the same value as </a:t>
            </a:r>
            <a:r>
              <a:rPr lang="en-US" i="1" dirty="0" err="1"/>
              <a:t>t</a:t>
            </a:r>
            <a:r>
              <a:rPr lang="en-US" sz="3200" i="1" baseline="-25000" dirty="0" err="1"/>
              <a:t>r</a:t>
            </a:r>
            <a:r>
              <a:rPr lang="en-US" dirty="0"/>
              <a:t> on </a:t>
            </a:r>
            <a:r>
              <a:rPr lang="en-US" i="1" dirty="0"/>
              <a:t>r</a:t>
            </a:r>
            <a:endParaRPr lang="en-US" dirty="0"/>
          </a:p>
          <a:p>
            <a:pPr lvl="2"/>
            <a:r>
              <a:rPr lang="en-US" i="1" dirty="0"/>
              <a:t>t</a:t>
            </a:r>
            <a:r>
              <a:rPr lang="en-US" dirty="0"/>
              <a:t> has the same value as </a:t>
            </a:r>
            <a:r>
              <a:rPr lang="en-US" i="1" dirty="0" err="1"/>
              <a:t>t</a:t>
            </a:r>
            <a:r>
              <a:rPr lang="en-US" sz="3200" i="1" baseline="-25000" dirty="0" err="1"/>
              <a:t>s</a:t>
            </a:r>
            <a:r>
              <a:rPr lang="en-US" dirty="0"/>
              <a:t> on </a:t>
            </a:r>
            <a:r>
              <a:rPr lang="en-US" i="1" dirty="0"/>
              <a:t>s</a:t>
            </a:r>
            <a:endParaRPr lang="en-US" dirty="0"/>
          </a:p>
          <a:p>
            <a:r>
              <a:rPr lang="en-US" dirty="0"/>
              <a:t>Example:</a:t>
            </a:r>
          </a:p>
          <a:p>
            <a:pPr lvl="1">
              <a:buFont typeface="Monotype Sorts" pitchFamily="2" charset="2"/>
              <a:buNone/>
            </a:pPr>
            <a:r>
              <a:rPr lang="en-US" i="1" dirty="0"/>
              <a:t>R</a:t>
            </a:r>
            <a:r>
              <a:rPr lang="en-US" dirty="0"/>
              <a:t> = (</a:t>
            </a:r>
            <a:r>
              <a:rPr lang="en-US" i="1" dirty="0"/>
              <a:t>A, B, C, D</a:t>
            </a:r>
            <a:r>
              <a:rPr lang="en-US" dirty="0"/>
              <a:t>)</a:t>
            </a:r>
          </a:p>
          <a:p>
            <a:pPr lvl="1">
              <a:buFont typeface="Monotype Sorts" pitchFamily="2" charset="2"/>
              <a:buNone/>
            </a:pPr>
            <a:r>
              <a:rPr lang="en-US" i="1" dirty="0"/>
              <a:t>S</a:t>
            </a:r>
            <a:r>
              <a:rPr lang="en-US" dirty="0"/>
              <a:t> = (</a:t>
            </a:r>
            <a:r>
              <a:rPr lang="en-US" i="1" dirty="0"/>
              <a:t>E, B, D</a:t>
            </a:r>
            <a:r>
              <a:rPr lang="en-US" dirty="0"/>
              <a:t>)</a:t>
            </a:r>
          </a:p>
          <a:p>
            <a:pPr lvl="1"/>
            <a:r>
              <a:rPr lang="en-US" dirty="0"/>
              <a:t>Result schema = (</a:t>
            </a:r>
            <a:r>
              <a:rPr lang="en-US" i="1" dirty="0"/>
              <a:t>A, B, C, D, E</a:t>
            </a:r>
            <a:r>
              <a:rPr lang="en-US" dirty="0"/>
              <a:t>)</a:t>
            </a:r>
          </a:p>
          <a:p>
            <a:r>
              <a:rPr lang="en-US" dirty="0"/>
              <a:t>Note: natural join can be expressed using basic operations.</a:t>
            </a:r>
          </a:p>
          <a:p>
            <a:pPr lvl="1"/>
            <a:r>
              <a:rPr lang="en-US" dirty="0"/>
              <a:t>e.g.  </a:t>
            </a:r>
            <a:r>
              <a:rPr lang="en-US" i="1" dirty="0"/>
              <a:t>r</a:t>
            </a:r>
            <a:r>
              <a:rPr lang="en-US" dirty="0"/>
              <a:t>     </a:t>
            </a:r>
            <a:r>
              <a:rPr lang="en-US" i="1" dirty="0"/>
              <a:t>s</a:t>
            </a:r>
            <a:r>
              <a:rPr lang="en-US" dirty="0"/>
              <a:t> can be written as</a:t>
            </a:r>
          </a:p>
          <a:p>
            <a:pPr lvl="1">
              <a:buNone/>
            </a:pPr>
            <a:r>
              <a:rPr lang="en-US" dirty="0"/>
              <a:t>      </a:t>
            </a:r>
            <a:r>
              <a:rPr lang="en-US" sz="3400" dirty="0">
                <a:sym typeface="Symbol" pitchFamily="18" charset="2"/>
              </a:rPr>
              <a:t></a:t>
            </a:r>
            <a:r>
              <a:rPr lang="en-US" sz="3400" i="1" baseline="-25000" dirty="0" err="1"/>
              <a:t>r.A</a:t>
            </a:r>
            <a:r>
              <a:rPr lang="en-US" sz="3400" i="1" baseline="-25000" dirty="0"/>
              <a:t>, </a:t>
            </a:r>
            <a:r>
              <a:rPr lang="en-US" sz="3400" i="1" baseline="-25000" dirty="0" err="1"/>
              <a:t>r.B</a:t>
            </a:r>
            <a:r>
              <a:rPr lang="en-US" sz="3400" i="1" baseline="-25000" dirty="0"/>
              <a:t>, </a:t>
            </a:r>
            <a:r>
              <a:rPr lang="en-US" sz="3400" i="1" baseline="-25000" dirty="0" err="1"/>
              <a:t>r.C</a:t>
            </a:r>
            <a:r>
              <a:rPr lang="en-US" sz="3400" i="1" baseline="-25000" dirty="0"/>
              <a:t>, </a:t>
            </a:r>
            <a:r>
              <a:rPr lang="en-US" sz="3400" i="1" baseline="-25000" dirty="0" err="1"/>
              <a:t>r.D</a:t>
            </a:r>
            <a:r>
              <a:rPr lang="en-US" sz="3400" i="1" baseline="-25000" dirty="0"/>
              <a:t>, </a:t>
            </a:r>
            <a:r>
              <a:rPr lang="en-US" sz="3400" i="1" baseline="-25000" dirty="0" err="1"/>
              <a:t>s.E</a:t>
            </a:r>
            <a:r>
              <a:rPr lang="en-US" sz="4600" dirty="0"/>
              <a:t> </a:t>
            </a:r>
            <a:r>
              <a:rPr lang="en-US" sz="3400" dirty="0"/>
              <a:t>(</a:t>
            </a:r>
            <a:r>
              <a:rPr lang="en-US" sz="2600" dirty="0">
                <a:sym typeface="Symbol" pitchFamily="18" charset="2"/>
              </a:rPr>
              <a:t></a:t>
            </a:r>
            <a:r>
              <a:rPr lang="en-US" sz="3400" i="1" baseline="-25000" dirty="0" err="1"/>
              <a:t>r.B</a:t>
            </a:r>
            <a:r>
              <a:rPr lang="en-US" sz="3400" i="1" baseline="-25000" dirty="0"/>
              <a:t> = </a:t>
            </a:r>
            <a:r>
              <a:rPr lang="en-US" sz="3400" i="1" baseline="-25000" dirty="0" err="1"/>
              <a:t>s.B</a:t>
            </a:r>
            <a:r>
              <a:rPr lang="en-US" sz="3400" i="1" baseline="-25000" dirty="0"/>
              <a:t> </a:t>
            </a:r>
            <a:r>
              <a:rPr lang="en-US" sz="4600" baseline="-25000" dirty="0">
                <a:sym typeface="Symbol" pitchFamily="18" charset="2"/>
              </a:rPr>
              <a:t></a:t>
            </a:r>
            <a:r>
              <a:rPr lang="en-US" sz="3400" i="1" baseline="-25000" dirty="0"/>
              <a:t> </a:t>
            </a:r>
            <a:r>
              <a:rPr lang="en-US" sz="3400" i="1" baseline="-25000" dirty="0" err="1"/>
              <a:t>r.D</a:t>
            </a:r>
            <a:r>
              <a:rPr lang="en-US" sz="3400" i="1" baseline="-25000" dirty="0"/>
              <a:t> = </a:t>
            </a:r>
            <a:r>
              <a:rPr lang="en-US" sz="3400" i="1" baseline="-25000" dirty="0" err="1"/>
              <a:t>s.D</a:t>
            </a:r>
            <a:r>
              <a:rPr lang="en-US" sz="4600" dirty="0"/>
              <a:t> </a:t>
            </a:r>
            <a:r>
              <a:rPr lang="en-US" sz="3400" dirty="0"/>
              <a:t>(</a:t>
            </a:r>
            <a:r>
              <a:rPr lang="en-US" sz="3400" i="1" dirty="0"/>
              <a:t>r </a:t>
            </a:r>
            <a:r>
              <a:rPr lang="en-US" sz="3400" dirty="0"/>
              <a:t> x  </a:t>
            </a:r>
            <a:r>
              <a:rPr lang="en-US" sz="3400" i="1" dirty="0"/>
              <a:t>s</a:t>
            </a:r>
            <a:r>
              <a:rPr lang="en-US" sz="3400" dirty="0"/>
              <a:t>))</a:t>
            </a:r>
          </a:p>
        </p:txBody>
      </p:sp>
      <p:sp>
        <p:nvSpPr>
          <p:cNvPr id="551941" name="AutoShape 5"/>
          <p:cNvSpPr>
            <a:spLocks noChangeArrowheads="1"/>
          </p:cNvSpPr>
          <p:nvPr/>
        </p:nvSpPr>
        <p:spPr bwMode="auto">
          <a:xfrm rot="16200000" flipV="1">
            <a:off x="2562212" y="1214422"/>
            <a:ext cx="152400" cy="152400"/>
          </a:xfrm>
          <a:prstGeom prst="flowChartCollate">
            <a:avLst/>
          </a:prstGeom>
          <a:noFill/>
          <a:ln w="9525">
            <a:solidFill>
              <a:schemeClr val="tx1"/>
            </a:solidFill>
            <a:miter lim="800000"/>
            <a:headEnd/>
            <a:tailEnd/>
          </a:ln>
          <a:effectLst/>
        </p:spPr>
        <p:txBody>
          <a:bodyPr wrap="none" anchor="ctr"/>
          <a:lstStyle/>
          <a:p>
            <a:endParaRPr lang="en-US"/>
          </a:p>
        </p:txBody>
      </p:sp>
      <p:sp>
        <p:nvSpPr>
          <p:cNvPr id="551942" name="AutoShape 6"/>
          <p:cNvSpPr>
            <a:spLocks noChangeArrowheads="1"/>
          </p:cNvSpPr>
          <p:nvPr/>
        </p:nvSpPr>
        <p:spPr bwMode="auto">
          <a:xfrm rot="16200000" flipV="1">
            <a:off x="2285984" y="5143512"/>
            <a:ext cx="152400" cy="152400"/>
          </a:xfrm>
          <a:prstGeom prst="flowChartCollate">
            <a:avLst/>
          </a:prstGeom>
          <a:noFill/>
          <a:ln w="9525">
            <a:solidFill>
              <a:schemeClr val="tx1"/>
            </a:solidFill>
            <a:miter lim="800000"/>
            <a:headEnd/>
            <a:tailEnd/>
          </a:ln>
          <a:effectLst/>
        </p:spPr>
        <p:txBody>
          <a:bodyPr wrap="none" anchor="ctr"/>
          <a:lstStyle/>
          <a:p>
            <a:endParaRPr lang="en-US"/>
          </a:p>
        </p:txBody>
      </p:sp>
      <p:sp>
        <p:nvSpPr>
          <p:cNvPr id="551943" name="AutoShape 7"/>
          <p:cNvSpPr>
            <a:spLocks noChangeArrowheads="1"/>
          </p:cNvSpPr>
          <p:nvPr/>
        </p:nvSpPr>
        <p:spPr bwMode="auto">
          <a:xfrm rot="16200000" flipV="1">
            <a:off x="2143108" y="1857364"/>
            <a:ext cx="152400" cy="152400"/>
          </a:xfrm>
          <a:prstGeom prst="flowChartCollate">
            <a:avLst/>
          </a:prstGeom>
          <a:noFill/>
          <a:ln w="9525">
            <a:solidFill>
              <a:schemeClr val="tx1"/>
            </a:solidFill>
            <a:miter lim="800000"/>
            <a:headEnd/>
            <a:tailEnd/>
          </a:ln>
          <a:effectLst/>
        </p:spPr>
        <p:txBody>
          <a:bodyPr wrap="none" anchor="ctr"/>
          <a:lstStyle/>
          <a:p>
            <a:endParaRPr lang="en-US"/>
          </a:p>
        </p:txBody>
      </p:sp>
      <p:sp>
        <p:nvSpPr>
          <p:cNvPr id="8" name="Date Placeholder 7"/>
          <p:cNvSpPr>
            <a:spLocks noGrp="1"/>
          </p:cNvSpPr>
          <p:nvPr>
            <p:ph type="dt" sz="half" idx="10"/>
          </p:nvPr>
        </p:nvSpPr>
        <p:spPr/>
        <p:txBody>
          <a:bodyPr/>
          <a:lstStyle/>
          <a:p>
            <a:fld id="{0A9CC839-0AB3-4D92-90A7-95DA3D9D2D2A}" type="datetime1">
              <a:rPr lang="en-US" smtClean="0"/>
              <a:pPr/>
              <a:t>4/8/20</a:t>
            </a:fld>
            <a:endParaRPr lang="en-US" dirty="0"/>
          </a:p>
        </p:txBody>
      </p:sp>
      <p:sp>
        <p:nvSpPr>
          <p:cNvPr id="9" name="Slide Number Placeholder 8"/>
          <p:cNvSpPr>
            <a:spLocks noGrp="1"/>
          </p:cNvSpPr>
          <p:nvPr>
            <p:ph type="sldNum" sz="quarter" idx="12"/>
          </p:nvPr>
        </p:nvSpPr>
        <p:spPr/>
        <p:txBody>
          <a:bodyPr/>
          <a:lstStyle/>
          <a:p>
            <a:fld id="{D2B6A008-1658-481F-B325-0100205FD83E}" type="slidenum">
              <a:rPr lang="en-US" smtClean="0"/>
              <a:pPr/>
              <a:t>28</a:t>
            </a:fld>
            <a:endParaRPr lang="en-US" dirty="0"/>
          </a:p>
        </p:txBody>
      </p:sp>
      <p:sp>
        <p:nvSpPr>
          <p:cNvPr id="10" name="Footer Placeholder 9"/>
          <p:cNvSpPr>
            <a:spLocks noGrp="1"/>
          </p:cNvSpPr>
          <p:nvPr>
            <p:ph type="ftr" sz="quarter" idx="11"/>
          </p:nvPr>
        </p:nvSpPr>
        <p:spPr/>
        <p:txBody>
          <a:bodyPr/>
          <a:lstStyle/>
          <a:p>
            <a:r>
              <a:rPr lang="en-US"/>
              <a:t>Relational Operator (©Silberschatz, Korth and Sudarshan)</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51940">
                                            <p:txEl>
                                              <p:pRg st="11" end="11"/>
                                            </p:txEl>
                                          </p:spTgt>
                                        </p:tgtEl>
                                        <p:attrNameLst>
                                          <p:attrName>style.visibility</p:attrName>
                                        </p:attrNameLst>
                                      </p:cBhvr>
                                      <p:to>
                                        <p:strVal val="visible"/>
                                      </p:to>
                                    </p:set>
                                    <p:animEffect transition="in" filter="dissolve">
                                      <p:cBhvr>
                                        <p:cTn id="7" dur="500"/>
                                        <p:tgtEl>
                                          <p:spTgt spid="551940">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9394" name="Rectangle 2"/>
          <p:cNvSpPr>
            <a:spLocks noGrp="1" noChangeArrowheads="1"/>
          </p:cNvSpPr>
          <p:nvPr>
            <p:ph type="title"/>
          </p:nvPr>
        </p:nvSpPr>
        <p:spPr/>
        <p:txBody>
          <a:bodyPr/>
          <a:lstStyle/>
          <a:p>
            <a:r>
              <a:rPr lang="en-US"/>
              <a:t>Natural Join Example</a:t>
            </a:r>
          </a:p>
        </p:txBody>
      </p:sp>
      <p:sp>
        <p:nvSpPr>
          <p:cNvPr id="699395" name="Rectangle 3"/>
          <p:cNvSpPr>
            <a:spLocks noGrp="1" noChangeArrowheads="1"/>
          </p:cNvSpPr>
          <p:nvPr>
            <p:ph type="body" idx="1"/>
          </p:nvPr>
        </p:nvSpPr>
        <p:spPr>
          <a:xfrm>
            <a:off x="798513" y="1355736"/>
            <a:ext cx="6843712" cy="382587"/>
          </a:xfrm>
        </p:spPr>
        <p:txBody>
          <a:bodyPr>
            <a:normAutofit fontScale="70000" lnSpcReduction="20000"/>
          </a:bodyPr>
          <a:lstStyle/>
          <a:p>
            <a:r>
              <a:rPr lang="en-US"/>
              <a:t>Relations r, s:</a:t>
            </a:r>
          </a:p>
        </p:txBody>
      </p:sp>
      <p:grpSp>
        <p:nvGrpSpPr>
          <p:cNvPr id="2" name="Group 4"/>
          <p:cNvGrpSpPr>
            <a:grpSpLocks/>
          </p:cNvGrpSpPr>
          <p:nvPr/>
        </p:nvGrpSpPr>
        <p:grpSpPr bwMode="auto">
          <a:xfrm>
            <a:off x="1328764" y="3932248"/>
            <a:ext cx="7029450" cy="996950"/>
            <a:chOff x="288" y="2688"/>
            <a:chExt cx="4428" cy="258"/>
          </a:xfrm>
        </p:grpSpPr>
        <p:sp>
          <p:nvSpPr>
            <p:cNvPr id="699397" name="Rectangle 5"/>
            <p:cNvSpPr>
              <a:spLocks noChangeArrowheads="1"/>
            </p:cNvSpPr>
            <p:nvPr/>
          </p:nvSpPr>
          <p:spPr bwMode="auto">
            <a:xfrm>
              <a:off x="288" y="2688"/>
              <a:ext cx="4428" cy="258"/>
            </a:xfrm>
            <a:prstGeom prst="rect">
              <a:avLst/>
            </a:prstGeom>
            <a:noFill/>
            <a:ln w="9525">
              <a:noFill/>
              <a:miter lim="800000"/>
              <a:headEnd/>
              <a:tailEnd/>
            </a:ln>
            <a:effectLst/>
          </p:spPr>
          <p:txBody>
            <a:bodyPr/>
            <a:lstStyle/>
            <a:p>
              <a:pPr marL="342900" indent="-342900">
                <a:spcBef>
                  <a:spcPct val="35000"/>
                </a:spcBef>
                <a:buClr>
                  <a:schemeClr val="tx2"/>
                </a:buClr>
                <a:buSzPct val="90000"/>
                <a:buFont typeface="Monotype Sorts" pitchFamily="2" charset="2"/>
                <a:buChar char="n"/>
              </a:pPr>
              <a:r>
                <a:rPr kumimoji="1" lang="en-US" dirty="0"/>
                <a:t>r      s</a:t>
              </a:r>
            </a:p>
          </p:txBody>
        </p:sp>
        <p:sp>
          <p:nvSpPr>
            <p:cNvPr id="699398" name="AutoShape 6"/>
            <p:cNvSpPr>
              <a:spLocks noChangeArrowheads="1"/>
            </p:cNvSpPr>
            <p:nvPr/>
          </p:nvSpPr>
          <p:spPr bwMode="auto">
            <a:xfrm rot="16200000" flipV="1">
              <a:off x="470" y="2784"/>
              <a:ext cx="96" cy="96"/>
            </a:xfrm>
            <a:prstGeom prst="flowChartCollate">
              <a:avLst/>
            </a:prstGeom>
            <a:noFill/>
            <a:ln w="9525">
              <a:noFill/>
              <a:miter lim="800000"/>
              <a:headEnd/>
              <a:tailEnd/>
            </a:ln>
            <a:effectLst/>
          </p:spPr>
          <p:txBody>
            <a:bodyPr/>
            <a:lstStyle/>
            <a:p>
              <a:endParaRPr lang="en-US"/>
            </a:p>
          </p:txBody>
        </p:sp>
      </p:grpSp>
      <p:pic>
        <p:nvPicPr>
          <p:cNvPr id="699399" name="Picture 7"/>
          <p:cNvPicPr>
            <a:picLocks noChangeAspect="1" noChangeArrowheads="1"/>
          </p:cNvPicPr>
          <p:nvPr/>
        </p:nvPicPr>
        <p:blipFill>
          <a:blip r:embed="rId3"/>
          <a:srcRect/>
          <a:stretch>
            <a:fillRect/>
          </a:stretch>
        </p:blipFill>
        <p:spPr bwMode="auto">
          <a:xfrm>
            <a:off x="2857488" y="1357298"/>
            <a:ext cx="4276725" cy="4641850"/>
          </a:xfrm>
          <a:prstGeom prst="rect">
            <a:avLst/>
          </a:prstGeom>
          <a:noFill/>
          <a:ln w="9525">
            <a:noFill/>
            <a:miter lim="800000"/>
            <a:headEnd/>
            <a:tailEnd/>
          </a:ln>
          <a:effectLst/>
        </p:spPr>
      </p:pic>
      <p:sp>
        <p:nvSpPr>
          <p:cNvPr id="699400" name="AutoShape 8"/>
          <p:cNvSpPr>
            <a:spLocks noChangeArrowheads="1"/>
          </p:cNvSpPr>
          <p:nvPr/>
        </p:nvSpPr>
        <p:spPr bwMode="auto">
          <a:xfrm rot="16200000" flipV="1">
            <a:off x="1928794" y="4071942"/>
            <a:ext cx="152400" cy="152400"/>
          </a:xfrm>
          <a:prstGeom prst="flowChartCollate">
            <a:avLst/>
          </a:prstGeom>
          <a:noFill/>
          <a:ln w="9525">
            <a:solidFill>
              <a:schemeClr val="tx1"/>
            </a:solidFill>
            <a:miter lim="800000"/>
            <a:headEnd/>
            <a:tailEnd/>
          </a:ln>
          <a:effectLst/>
        </p:spPr>
        <p:txBody>
          <a:bodyPr wrap="none" anchor="ctr"/>
          <a:lstStyle/>
          <a:p>
            <a:endParaRPr lang="en-US"/>
          </a:p>
        </p:txBody>
      </p:sp>
      <p:sp>
        <p:nvSpPr>
          <p:cNvPr id="9" name="Date Placeholder 8"/>
          <p:cNvSpPr>
            <a:spLocks noGrp="1"/>
          </p:cNvSpPr>
          <p:nvPr>
            <p:ph type="dt" sz="half" idx="10"/>
          </p:nvPr>
        </p:nvSpPr>
        <p:spPr/>
        <p:txBody>
          <a:bodyPr/>
          <a:lstStyle/>
          <a:p>
            <a:fld id="{99E3BA12-1EC1-4129-B78E-3DF00792DA36}" type="datetime1">
              <a:rPr lang="en-US" smtClean="0"/>
              <a:pPr/>
              <a:t>4/8/20</a:t>
            </a:fld>
            <a:endParaRPr lang="en-US" dirty="0"/>
          </a:p>
        </p:txBody>
      </p:sp>
      <p:sp>
        <p:nvSpPr>
          <p:cNvPr id="10" name="Slide Number Placeholder 9"/>
          <p:cNvSpPr>
            <a:spLocks noGrp="1"/>
          </p:cNvSpPr>
          <p:nvPr>
            <p:ph type="sldNum" sz="quarter" idx="12"/>
          </p:nvPr>
        </p:nvSpPr>
        <p:spPr/>
        <p:txBody>
          <a:bodyPr/>
          <a:lstStyle/>
          <a:p>
            <a:fld id="{D2B6A008-1658-481F-B325-0100205FD83E}" type="slidenum">
              <a:rPr lang="en-US" smtClean="0"/>
              <a:pPr/>
              <a:t>29</a:t>
            </a:fld>
            <a:endParaRPr lang="en-US" dirty="0"/>
          </a:p>
        </p:txBody>
      </p:sp>
      <p:sp>
        <p:nvSpPr>
          <p:cNvPr id="11" name="Footer Placeholder 10"/>
          <p:cNvSpPr>
            <a:spLocks noGrp="1"/>
          </p:cNvSpPr>
          <p:nvPr>
            <p:ph type="ftr" sz="quarter" idx="11"/>
          </p:nvPr>
        </p:nvSpPr>
        <p:spPr/>
        <p:txBody>
          <a:bodyPr/>
          <a:lstStyle/>
          <a:p>
            <a:r>
              <a:rPr lang="en-US"/>
              <a:t>Relational Operator (©Silberschatz, Korth and Sudarshan)</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AE2B4-0A6C-5344-A118-379429BC083E}"/>
              </a:ext>
            </a:extLst>
          </p:cNvPr>
          <p:cNvSpPr>
            <a:spLocks noGrp="1"/>
          </p:cNvSpPr>
          <p:nvPr>
            <p:ph type="title"/>
          </p:nvPr>
        </p:nvSpPr>
        <p:spPr/>
        <p:txBody>
          <a:bodyPr/>
          <a:lstStyle/>
          <a:p>
            <a:r>
              <a:rPr lang="en-US" dirty="0"/>
              <a:t>Query Language</a:t>
            </a:r>
          </a:p>
        </p:txBody>
      </p:sp>
      <p:sp>
        <p:nvSpPr>
          <p:cNvPr id="3" name="Content Placeholder 2">
            <a:extLst>
              <a:ext uri="{FF2B5EF4-FFF2-40B4-BE49-F238E27FC236}">
                <a16:creationId xmlns:a16="http://schemas.microsoft.com/office/drawing/2014/main" id="{CB3528E0-8F7B-FF40-9CE6-31133DA1C3D6}"/>
              </a:ext>
            </a:extLst>
          </p:cNvPr>
          <p:cNvSpPr>
            <a:spLocks noGrp="1"/>
          </p:cNvSpPr>
          <p:nvPr>
            <p:ph idx="1"/>
          </p:nvPr>
        </p:nvSpPr>
        <p:spPr/>
        <p:txBody>
          <a:bodyPr/>
          <a:lstStyle/>
          <a:p>
            <a:r>
              <a:rPr lang="en-US" dirty="0"/>
              <a:t>Non Procedural </a:t>
            </a:r>
          </a:p>
          <a:p>
            <a:pPr lvl="1"/>
            <a:r>
              <a:rPr lang="en-US" dirty="0"/>
              <a:t>SQL</a:t>
            </a:r>
          </a:p>
          <a:p>
            <a:r>
              <a:rPr lang="en-US" dirty="0"/>
              <a:t>Procedural</a:t>
            </a:r>
          </a:p>
          <a:p>
            <a:pPr lvl="1"/>
            <a:r>
              <a:rPr lang="en-US" dirty="0"/>
              <a:t>Relational algebra</a:t>
            </a:r>
          </a:p>
          <a:p>
            <a:r>
              <a:rPr lang="en-US" dirty="0"/>
              <a:t>Declarative</a:t>
            </a:r>
          </a:p>
          <a:p>
            <a:pPr lvl="1"/>
            <a:r>
              <a:rPr lang="en-US" dirty="0"/>
              <a:t>Domain relational calculus</a:t>
            </a:r>
          </a:p>
          <a:p>
            <a:pPr lvl="1"/>
            <a:r>
              <a:rPr lang="en-US" dirty="0"/>
              <a:t>Tuple relational calculus</a:t>
            </a:r>
          </a:p>
        </p:txBody>
      </p:sp>
      <p:sp>
        <p:nvSpPr>
          <p:cNvPr id="4" name="Date Placeholder 3">
            <a:extLst>
              <a:ext uri="{FF2B5EF4-FFF2-40B4-BE49-F238E27FC236}">
                <a16:creationId xmlns:a16="http://schemas.microsoft.com/office/drawing/2014/main" id="{CA12A96D-BE19-724B-B9B0-9A2333DD615C}"/>
              </a:ext>
            </a:extLst>
          </p:cNvPr>
          <p:cNvSpPr>
            <a:spLocks noGrp="1"/>
          </p:cNvSpPr>
          <p:nvPr>
            <p:ph type="dt" sz="half" idx="10"/>
          </p:nvPr>
        </p:nvSpPr>
        <p:spPr/>
        <p:txBody>
          <a:bodyPr/>
          <a:lstStyle/>
          <a:p>
            <a:fld id="{836815A1-0FCE-4FDC-878C-DA13B7B64A8F}" type="datetime1">
              <a:rPr lang="en-US" smtClean="0"/>
              <a:pPr/>
              <a:t>4/8/20</a:t>
            </a:fld>
            <a:endParaRPr lang="en-US" dirty="0"/>
          </a:p>
        </p:txBody>
      </p:sp>
      <p:sp>
        <p:nvSpPr>
          <p:cNvPr id="5" name="Footer Placeholder 4">
            <a:extLst>
              <a:ext uri="{FF2B5EF4-FFF2-40B4-BE49-F238E27FC236}">
                <a16:creationId xmlns:a16="http://schemas.microsoft.com/office/drawing/2014/main" id="{AA655FB1-9681-7249-AB51-DF3ECD8EB88C}"/>
              </a:ext>
            </a:extLst>
          </p:cNvPr>
          <p:cNvSpPr>
            <a:spLocks noGrp="1"/>
          </p:cNvSpPr>
          <p:nvPr>
            <p:ph type="ftr" sz="quarter" idx="11"/>
          </p:nvPr>
        </p:nvSpPr>
        <p:spPr/>
        <p:txBody>
          <a:bodyPr/>
          <a:lstStyle/>
          <a:p>
            <a:r>
              <a:rPr lang="en-US"/>
              <a:t>Relational Operator (©Silberschatz, Korth and Sudarshan)</a:t>
            </a:r>
            <a:endParaRPr lang="en-US" dirty="0"/>
          </a:p>
        </p:txBody>
      </p:sp>
      <p:sp>
        <p:nvSpPr>
          <p:cNvPr id="6" name="Slide Number Placeholder 5">
            <a:extLst>
              <a:ext uri="{FF2B5EF4-FFF2-40B4-BE49-F238E27FC236}">
                <a16:creationId xmlns:a16="http://schemas.microsoft.com/office/drawing/2014/main" id="{4244D0B7-8C63-3F4B-83E4-EA4E5D6BBCF5}"/>
              </a:ext>
            </a:extLst>
          </p:cNvPr>
          <p:cNvSpPr>
            <a:spLocks noGrp="1"/>
          </p:cNvSpPr>
          <p:nvPr>
            <p:ph type="sldNum" sz="quarter" idx="12"/>
          </p:nvPr>
        </p:nvSpPr>
        <p:spPr/>
        <p:txBody>
          <a:bodyPr/>
          <a:lstStyle/>
          <a:p>
            <a:fld id="{D2B6A008-1658-481F-B325-0100205FD83E}" type="slidenum">
              <a:rPr lang="en-US" smtClean="0"/>
              <a:pPr/>
              <a:t>3</a:t>
            </a:fld>
            <a:endParaRPr lang="en-US" dirty="0"/>
          </a:p>
        </p:txBody>
      </p:sp>
    </p:spTree>
    <p:extLst>
      <p:ext uri="{BB962C8B-B14F-4D97-AF65-F5344CB8AC3E}">
        <p14:creationId xmlns:p14="http://schemas.microsoft.com/office/powerpoint/2010/main" val="61614301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9090" name="Rectangle 2"/>
          <p:cNvSpPr>
            <a:spLocks noGrp="1" noChangeArrowheads="1"/>
          </p:cNvSpPr>
          <p:nvPr>
            <p:ph type="title"/>
          </p:nvPr>
        </p:nvSpPr>
        <p:spPr>
          <a:xfrm>
            <a:off x="457200" y="71414"/>
            <a:ext cx="8229600" cy="1143000"/>
          </a:xfrm>
        </p:spPr>
        <p:txBody>
          <a:bodyPr/>
          <a:lstStyle/>
          <a:p>
            <a:r>
              <a:rPr lang="en-US" dirty="0"/>
              <a:t>Natural Join and Theta Join</a:t>
            </a:r>
          </a:p>
        </p:txBody>
      </p:sp>
      <p:sp>
        <p:nvSpPr>
          <p:cNvPr id="729091" name="Rectangle 3"/>
          <p:cNvSpPr>
            <a:spLocks noGrp="1" noChangeArrowheads="1"/>
          </p:cNvSpPr>
          <p:nvPr>
            <p:ph type="body" idx="1"/>
          </p:nvPr>
        </p:nvSpPr>
        <p:spPr>
          <a:xfrm>
            <a:off x="661988" y="1093788"/>
            <a:ext cx="8178800" cy="4903787"/>
          </a:xfrm>
        </p:spPr>
        <p:txBody>
          <a:bodyPr>
            <a:normAutofit fontScale="85000" lnSpcReduction="10000"/>
          </a:bodyPr>
          <a:lstStyle/>
          <a:p>
            <a:r>
              <a:rPr lang="en-US" dirty="0"/>
              <a:t>Find the names of all instructors in the Comp. Sci. department together with the course titles of all the courses that the instructors teach</a:t>
            </a:r>
          </a:p>
          <a:p>
            <a:pPr lvl="1"/>
            <a:r>
              <a:rPr lang="en-US" dirty="0">
                <a:sym typeface="Symbol" pitchFamily="18" charset="2"/>
              </a:rPr>
              <a:t></a:t>
            </a:r>
            <a:r>
              <a:rPr lang="en-US" dirty="0"/>
              <a:t> </a:t>
            </a:r>
            <a:r>
              <a:rPr lang="en-US" sz="2400" i="1" baseline="-25000" dirty="0"/>
              <a:t>name, title</a:t>
            </a:r>
            <a:r>
              <a:rPr lang="en-US" dirty="0"/>
              <a:t> (</a:t>
            </a:r>
            <a:r>
              <a:rPr lang="en-US" sz="2400" dirty="0">
                <a:sym typeface="Symbol" pitchFamily="18" charset="2"/>
              </a:rPr>
              <a:t></a:t>
            </a:r>
            <a:r>
              <a:rPr lang="en-US" dirty="0"/>
              <a:t> </a:t>
            </a:r>
            <a:r>
              <a:rPr lang="en-US" sz="2400" i="1" baseline="-25000" dirty="0" err="1"/>
              <a:t>dept_name</a:t>
            </a:r>
            <a:r>
              <a:rPr lang="en-US" sz="2400" baseline="-25000" dirty="0"/>
              <a:t>=“Comp. Sci.”</a:t>
            </a:r>
            <a:r>
              <a:rPr lang="en-US" dirty="0"/>
              <a:t> (</a:t>
            </a:r>
            <a:r>
              <a:rPr lang="en-US" i="1" dirty="0"/>
              <a:t>instructor</a:t>
            </a:r>
            <a:r>
              <a:rPr lang="en-US" dirty="0"/>
              <a:t>     </a:t>
            </a:r>
            <a:r>
              <a:rPr lang="en-US" i="1" dirty="0"/>
              <a:t>teaches</a:t>
            </a:r>
            <a:r>
              <a:rPr lang="en-US" dirty="0"/>
              <a:t>     </a:t>
            </a:r>
            <a:r>
              <a:rPr lang="en-US" i="1" dirty="0"/>
              <a:t>course</a:t>
            </a:r>
            <a:r>
              <a:rPr lang="en-US" dirty="0"/>
              <a:t>))</a:t>
            </a:r>
          </a:p>
          <a:p>
            <a:r>
              <a:rPr lang="en-US" dirty="0"/>
              <a:t>Natural join is associative</a:t>
            </a:r>
          </a:p>
          <a:p>
            <a:pPr lvl="1"/>
            <a:r>
              <a:rPr lang="en-US" dirty="0"/>
              <a:t>(</a:t>
            </a:r>
            <a:r>
              <a:rPr lang="en-US" i="1" dirty="0"/>
              <a:t>instructor      teaches</a:t>
            </a:r>
            <a:r>
              <a:rPr lang="en-US" dirty="0"/>
              <a:t>)     </a:t>
            </a:r>
            <a:r>
              <a:rPr lang="en-US" i="1" dirty="0"/>
              <a:t>course</a:t>
            </a:r>
            <a:r>
              <a:rPr lang="en-US" dirty="0"/>
              <a:t>        is equivalent to</a:t>
            </a:r>
            <a:br>
              <a:rPr lang="en-US" dirty="0"/>
            </a:br>
            <a:r>
              <a:rPr lang="en-US" i="1" dirty="0"/>
              <a:t>instructor</a:t>
            </a:r>
            <a:r>
              <a:rPr lang="en-US" dirty="0"/>
              <a:t>       (</a:t>
            </a:r>
            <a:r>
              <a:rPr lang="en-US" i="1" dirty="0"/>
              <a:t>teaches     course</a:t>
            </a:r>
            <a:r>
              <a:rPr lang="en-US" dirty="0"/>
              <a:t>)</a:t>
            </a:r>
          </a:p>
          <a:p>
            <a:r>
              <a:rPr lang="en-US" dirty="0"/>
              <a:t>Natural join is commutative</a:t>
            </a:r>
          </a:p>
          <a:p>
            <a:pPr lvl="1"/>
            <a:r>
              <a:rPr lang="en-US" i="1" dirty="0"/>
              <a:t>instructor     teaches</a:t>
            </a:r>
            <a:r>
              <a:rPr lang="en-US" dirty="0"/>
              <a:t>       is equivalent to</a:t>
            </a:r>
            <a:br>
              <a:rPr lang="en-US" dirty="0"/>
            </a:br>
            <a:r>
              <a:rPr lang="en-US" i="1" dirty="0"/>
              <a:t>teaches     instructor</a:t>
            </a:r>
          </a:p>
          <a:p>
            <a:r>
              <a:rPr lang="en-US" dirty="0"/>
              <a:t>The </a:t>
            </a:r>
            <a:r>
              <a:rPr lang="en-US" b="1" dirty="0">
                <a:solidFill>
                  <a:srgbClr val="000099"/>
                </a:solidFill>
              </a:rPr>
              <a:t>theta join</a:t>
            </a:r>
            <a:r>
              <a:rPr lang="en-US" dirty="0"/>
              <a:t> operation  </a:t>
            </a:r>
            <a:r>
              <a:rPr lang="en-US" i="1" dirty="0"/>
              <a:t>r     </a:t>
            </a:r>
            <a:r>
              <a:rPr lang="en-US" sz="2400" i="1" baseline="-25000" dirty="0">
                <a:sym typeface="Symbol" pitchFamily="18" charset="2"/>
              </a:rPr>
              <a:t> </a:t>
            </a:r>
            <a:r>
              <a:rPr lang="en-US" i="1" dirty="0"/>
              <a:t>s</a:t>
            </a:r>
            <a:r>
              <a:rPr lang="en-US" dirty="0"/>
              <a:t>   is defined as</a:t>
            </a:r>
          </a:p>
          <a:p>
            <a:pPr lvl="1"/>
            <a:r>
              <a:rPr lang="en-US" i="1" dirty="0"/>
              <a:t>r      </a:t>
            </a:r>
            <a:r>
              <a:rPr lang="en-US" sz="2400" i="1" baseline="-25000" dirty="0">
                <a:sym typeface="Symbol" pitchFamily="18" charset="2"/>
              </a:rPr>
              <a:t> </a:t>
            </a:r>
            <a:r>
              <a:rPr lang="en-US" i="1" dirty="0"/>
              <a:t>s  </a:t>
            </a:r>
            <a:r>
              <a:rPr lang="en-US" dirty="0"/>
              <a:t> = </a:t>
            </a:r>
            <a:r>
              <a:rPr lang="en-US" sz="2400" dirty="0">
                <a:sym typeface="Symbol" pitchFamily="18" charset="2"/>
              </a:rPr>
              <a:t></a:t>
            </a:r>
            <a:r>
              <a:rPr lang="en-US" sz="2400" i="1" baseline="-25000" dirty="0">
                <a:sym typeface="Symbol" pitchFamily="18" charset="2"/>
              </a:rPr>
              <a:t></a:t>
            </a:r>
            <a:r>
              <a:rPr lang="en-US" sz="2400" dirty="0">
                <a:sym typeface="Symbol" pitchFamily="18" charset="2"/>
              </a:rPr>
              <a:t> (</a:t>
            </a:r>
            <a:r>
              <a:rPr lang="en-US" sz="2400" i="1">
                <a:sym typeface="Symbol" pitchFamily="18" charset="2"/>
              </a:rPr>
              <a:t>r  </a:t>
            </a:r>
            <a:r>
              <a:rPr lang="en-US" sz="2400">
                <a:sym typeface="Symbol" pitchFamily="18" charset="2"/>
              </a:rPr>
              <a:t> </a:t>
            </a:r>
            <a:r>
              <a:rPr lang="en-US" sz="2400" i="1">
                <a:sym typeface="Symbol" pitchFamily="18" charset="2"/>
              </a:rPr>
              <a:t>  s</a:t>
            </a:r>
            <a:r>
              <a:rPr lang="en-US" sz="2400" i="1" dirty="0">
                <a:sym typeface="Symbol" pitchFamily="18" charset="2"/>
              </a:rPr>
              <a:t>)</a:t>
            </a:r>
            <a:endParaRPr lang="en-US" sz="2400" dirty="0">
              <a:sym typeface="dbsym" pitchFamily="34" charset="2"/>
            </a:endParaRPr>
          </a:p>
        </p:txBody>
      </p:sp>
      <p:sp>
        <p:nvSpPr>
          <p:cNvPr id="729093" name="AutoShape 5"/>
          <p:cNvSpPr>
            <a:spLocks noChangeArrowheads="1"/>
          </p:cNvSpPr>
          <p:nvPr/>
        </p:nvSpPr>
        <p:spPr bwMode="auto">
          <a:xfrm rot="16200000" flipV="1">
            <a:off x="4286248" y="3286124"/>
            <a:ext cx="152400" cy="152400"/>
          </a:xfrm>
          <a:prstGeom prst="flowChartCollate">
            <a:avLst/>
          </a:prstGeom>
          <a:noFill/>
          <a:ln w="9525">
            <a:solidFill>
              <a:schemeClr val="tx1"/>
            </a:solidFill>
            <a:miter lim="800000"/>
            <a:headEnd/>
            <a:tailEnd/>
          </a:ln>
          <a:effectLst/>
        </p:spPr>
        <p:txBody>
          <a:bodyPr wrap="none" anchor="ctr"/>
          <a:lstStyle/>
          <a:p>
            <a:endParaRPr lang="en-US"/>
          </a:p>
        </p:txBody>
      </p:sp>
      <p:sp>
        <p:nvSpPr>
          <p:cNvPr id="729094" name="AutoShape 6"/>
          <p:cNvSpPr>
            <a:spLocks noChangeArrowheads="1"/>
          </p:cNvSpPr>
          <p:nvPr/>
        </p:nvSpPr>
        <p:spPr bwMode="auto">
          <a:xfrm rot="16200000" flipV="1">
            <a:off x="7358082" y="2428868"/>
            <a:ext cx="152400" cy="152400"/>
          </a:xfrm>
          <a:prstGeom prst="flowChartCollate">
            <a:avLst/>
          </a:prstGeom>
          <a:noFill/>
          <a:ln w="9525">
            <a:solidFill>
              <a:schemeClr val="tx1"/>
            </a:solidFill>
            <a:miter lim="800000"/>
            <a:headEnd/>
            <a:tailEnd/>
          </a:ln>
          <a:effectLst/>
        </p:spPr>
        <p:txBody>
          <a:bodyPr wrap="none" anchor="ctr"/>
          <a:lstStyle/>
          <a:p>
            <a:endParaRPr lang="en-US"/>
          </a:p>
        </p:txBody>
      </p:sp>
      <p:sp>
        <p:nvSpPr>
          <p:cNvPr id="729095" name="AutoShape 7"/>
          <p:cNvSpPr>
            <a:spLocks noChangeArrowheads="1"/>
          </p:cNvSpPr>
          <p:nvPr/>
        </p:nvSpPr>
        <p:spPr bwMode="auto">
          <a:xfrm rot="16200000" flipV="1">
            <a:off x="6072198" y="2428868"/>
            <a:ext cx="152400" cy="152400"/>
          </a:xfrm>
          <a:prstGeom prst="flowChartCollate">
            <a:avLst/>
          </a:prstGeom>
          <a:noFill/>
          <a:ln w="9525">
            <a:solidFill>
              <a:schemeClr val="tx1"/>
            </a:solidFill>
            <a:miter lim="800000"/>
            <a:headEnd/>
            <a:tailEnd/>
          </a:ln>
          <a:effectLst/>
        </p:spPr>
        <p:txBody>
          <a:bodyPr wrap="none" anchor="ctr"/>
          <a:lstStyle/>
          <a:p>
            <a:endParaRPr lang="en-US"/>
          </a:p>
        </p:txBody>
      </p:sp>
      <p:sp>
        <p:nvSpPr>
          <p:cNvPr id="729096" name="AutoShape 8"/>
          <p:cNvSpPr>
            <a:spLocks noChangeArrowheads="1"/>
          </p:cNvSpPr>
          <p:nvPr/>
        </p:nvSpPr>
        <p:spPr bwMode="auto">
          <a:xfrm rot="16200000" flipV="1">
            <a:off x="2857488" y="3286124"/>
            <a:ext cx="152400" cy="152400"/>
          </a:xfrm>
          <a:prstGeom prst="flowChartCollate">
            <a:avLst/>
          </a:prstGeom>
          <a:noFill/>
          <a:ln w="9525">
            <a:solidFill>
              <a:schemeClr val="tx1"/>
            </a:solidFill>
            <a:miter lim="800000"/>
            <a:headEnd/>
            <a:tailEnd/>
          </a:ln>
          <a:effectLst/>
        </p:spPr>
        <p:txBody>
          <a:bodyPr wrap="none" anchor="ctr"/>
          <a:lstStyle/>
          <a:p>
            <a:endParaRPr lang="en-US"/>
          </a:p>
        </p:txBody>
      </p:sp>
      <p:sp>
        <p:nvSpPr>
          <p:cNvPr id="729097" name="AutoShape 9"/>
          <p:cNvSpPr>
            <a:spLocks noChangeArrowheads="1"/>
          </p:cNvSpPr>
          <p:nvPr/>
        </p:nvSpPr>
        <p:spPr bwMode="auto">
          <a:xfrm rot="16200000" flipV="1">
            <a:off x="2857488" y="3571876"/>
            <a:ext cx="152400" cy="152400"/>
          </a:xfrm>
          <a:prstGeom prst="flowChartCollate">
            <a:avLst/>
          </a:prstGeom>
          <a:noFill/>
          <a:ln w="9525">
            <a:solidFill>
              <a:schemeClr val="tx1"/>
            </a:solidFill>
            <a:miter lim="800000"/>
            <a:headEnd/>
            <a:tailEnd/>
          </a:ln>
          <a:effectLst/>
        </p:spPr>
        <p:txBody>
          <a:bodyPr wrap="none" anchor="ctr"/>
          <a:lstStyle/>
          <a:p>
            <a:endParaRPr lang="en-US"/>
          </a:p>
        </p:txBody>
      </p:sp>
      <p:sp>
        <p:nvSpPr>
          <p:cNvPr id="729098" name="AutoShape 10"/>
          <p:cNvSpPr>
            <a:spLocks noChangeArrowheads="1"/>
          </p:cNvSpPr>
          <p:nvPr/>
        </p:nvSpPr>
        <p:spPr bwMode="auto">
          <a:xfrm rot="16200000" flipV="1">
            <a:off x="4286248" y="3571876"/>
            <a:ext cx="152400" cy="152400"/>
          </a:xfrm>
          <a:prstGeom prst="flowChartCollate">
            <a:avLst/>
          </a:prstGeom>
          <a:noFill/>
          <a:ln w="9525">
            <a:solidFill>
              <a:schemeClr val="tx1"/>
            </a:solidFill>
            <a:miter lim="800000"/>
            <a:headEnd/>
            <a:tailEnd/>
          </a:ln>
          <a:effectLst/>
        </p:spPr>
        <p:txBody>
          <a:bodyPr wrap="none" anchor="ctr"/>
          <a:lstStyle/>
          <a:p>
            <a:endParaRPr lang="en-US"/>
          </a:p>
        </p:txBody>
      </p:sp>
      <p:sp>
        <p:nvSpPr>
          <p:cNvPr id="729099" name="AutoShape 11"/>
          <p:cNvSpPr>
            <a:spLocks noChangeArrowheads="1"/>
          </p:cNvSpPr>
          <p:nvPr/>
        </p:nvSpPr>
        <p:spPr bwMode="auto">
          <a:xfrm rot="16200000" flipV="1">
            <a:off x="2771800" y="4429132"/>
            <a:ext cx="152400" cy="152400"/>
          </a:xfrm>
          <a:prstGeom prst="flowChartCollate">
            <a:avLst/>
          </a:prstGeom>
          <a:noFill/>
          <a:ln w="9525">
            <a:solidFill>
              <a:schemeClr val="tx1"/>
            </a:solidFill>
            <a:miter lim="800000"/>
            <a:headEnd/>
            <a:tailEnd/>
          </a:ln>
          <a:effectLst/>
        </p:spPr>
        <p:txBody>
          <a:bodyPr wrap="none" anchor="ctr"/>
          <a:lstStyle/>
          <a:p>
            <a:endParaRPr lang="en-US"/>
          </a:p>
        </p:txBody>
      </p:sp>
      <p:sp>
        <p:nvSpPr>
          <p:cNvPr id="729100" name="AutoShape 12"/>
          <p:cNvSpPr>
            <a:spLocks noChangeArrowheads="1"/>
          </p:cNvSpPr>
          <p:nvPr/>
        </p:nvSpPr>
        <p:spPr bwMode="auto">
          <a:xfrm rot="16200000" flipV="1">
            <a:off x="2500298" y="4786322"/>
            <a:ext cx="152400" cy="152400"/>
          </a:xfrm>
          <a:prstGeom prst="flowChartCollate">
            <a:avLst/>
          </a:prstGeom>
          <a:noFill/>
          <a:ln w="9525">
            <a:solidFill>
              <a:schemeClr val="tx1"/>
            </a:solidFill>
            <a:miter lim="800000"/>
            <a:headEnd/>
            <a:tailEnd/>
          </a:ln>
          <a:effectLst/>
        </p:spPr>
        <p:txBody>
          <a:bodyPr wrap="none" anchor="ctr"/>
          <a:lstStyle/>
          <a:p>
            <a:endParaRPr lang="en-US"/>
          </a:p>
        </p:txBody>
      </p:sp>
      <p:sp>
        <p:nvSpPr>
          <p:cNvPr id="729101" name="AutoShape 13"/>
          <p:cNvSpPr>
            <a:spLocks noChangeArrowheads="1"/>
          </p:cNvSpPr>
          <p:nvPr/>
        </p:nvSpPr>
        <p:spPr bwMode="auto">
          <a:xfrm rot="16200000" flipV="1">
            <a:off x="1785918" y="5643578"/>
            <a:ext cx="152400" cy="152400"/>
          </a:xfrm>
          <a:prstGeom prst="flowChartCollate">
            <a:avLst/>
          </a:prstGeom>
          <a:noFill/>
          <a:ln w="9525">
            <a:solidFill>
              <a:schemeClr val="tx1"/>
            </a:solidFill>
            <a:miter lim="800000"/>
            <a:headEnd/>
            <a:tailEnd/>
          </a:ln>
          <a:effectLst/>
        </p:spPr>
        <p:txBody>
          <a:bodyPr wrap="none" anchor="ctr"/>
          <a:lstStyle/>
          <a:p>
            <a:endParaRPr lang="en-US"/>
          </a:p>
        </p:txBody>
      </p:sp>
      <p:sp>
        <p:nvSpPr>
          <p:cNvPr id="729103" name="AutoShape 15"/>
          <p:cNvSpPr>
            <a:spLocks noChangeArrowheads="1"/>
          </p:cNvSpPr>
          <p:nvPr/>
        </p:nvSpPr>
        <p:spPr bwMode="auto">
          <a:xfrm rot="16200000" flipV="1">
            <a:off x="4929190" y="5214950"/>
            <a:ext cx="152400" cy="152400"/>
          </a:xfrm>
          <a:prstGeom prst="flowChartCollate">
            <a:avLst/>
          </a:prstGeom>
          <a:noFill/>
          <a:ln w="9525">
            <a:solidFill>
              <a:schemeClr val="tx1"/>
            </a:solidFill>
            <a:miter lim="800000"/>
            <a:headEnd/>
            <a:tailEnd/>
          </a:ln>
          <a:effectLst/>
        </p:spPr>
        <p:txBody>
          <a:bodyPr wrap="none" anchor="ctr"/>
          <a:lstStyle/>
          <a:p>
            <a:endParaRPr lang="en-US"/>
          </a:p>
        </p:txBody>
      </p:sp>
      <p:sp>
        <p:nvSpPr>
          <p:cNvPr id="14" name="Date Placeholder 13"/>
          <p:cNvSpPr>
            <a:spLocks noGrp="1"/>
          </p:cNvSpPr>
          <p:nvPr>
            <p:ph type="dt" sz="half" idx="10"/>
          </p:nvPr>
        </p:nvSpPr>
        <p:spPr/>
        <p:txBody>
          <a:bodyPr/>
          <a:lstStyle/>
          <a:p>
            <a:fld id="{0454F19D-6794-4C4B-93C7-FFF1C1674436}" type="datetime1">
              <a:rPr lang="en-US" smtClean="0"/>
              <a:pPr/>
              <a:t>4/8/20</a:t>
            </a:fld>
            <a:endParaRPr lang="en-US" dirty="0"/>
          </a:p>
        </p:txBody>
      </p:sp>
      <p:sp>
        <p:nvSpPr>
          <p:cNvPr id="15" name="Slide Number Placeholder 14"/>
          <p:cNvSpPr>
            <a:spLocks noGrp="1"/>
          </p:cNvSpPr>
          <p:nvPr>
            <p:ph type="sldNum" sz="quarter" idx="12"/>
          </p:nvPr>
        </p:nvSpPr>
        <p:spPr/>
        <p:txBody>
          <a:bodyPr/>
          <a:lstStyle/>
          <a:p>
            <a:fld id="{D2B6A008-1658-481F-B325-0100205FD83E}" type="slidenum">
              <a:rPr lang="en-US" smtClean="0"/>
              <a:pPr/>
              <a:t>30</a:t>
            </a:fld>
            <a:endParaRPr lang="en-US" dirty="0"/>
          </a:p>
        </p:txBody>
      </p:sp>
      <p:sp>
        <p:nvSpPr>
          <p:cNvPr id="16" name="Footer Placeholder 15"/>
          <p:cNvSpPr>
            <a:spLocks noGrp="1"/>
          </p:cNvSpPr>
          <p:nvPr>
            <p:ph type="ftr" sz="quarter" idx="11"/>
          </p:nvPr>
        </p:nvSpPr>
        <p:spPr/>
        <p:txBody>
          <a:bodyPr/>
          <a:lstStyle/>
          <a:p>
            <a:r>
              <a:rPr lang="en-US"/>
              <a:t>Relational Operator (©Silberschatz, Korth and Sudarshan)</a:t>
            </a:r>
            <a:endParaRPr lang="en-US" dirty="0"/>
          </a:p>
        </p:txBody>
      </p:sp>
      <p:sp>
        <p:nvSpPr>
          <p:cNvPr id="17" name="TextBox 16"/>
          <p:cNvSpPr txBox="1"/>
          <p:nvPr/>
        </p:nvSpPr>
        <p:spPr>
          <a:xfrm>
            <a:off x="8407027" y="6009521"/>
            <a:ext cx="665567" cy="276999"/>
          </a:xfrm>
          <a:prstGeom prst="rect">
            <a:avLst/>
          </a:prstGeom>
          <a:noFill/>
        </p:spPr>
        <p:txBody>
          <a:bodyPr wrap="none" rtlCol="0">
            <a:spAutoFit/>
          </a:bodyPr>
          <a:lstStyle/>
          <a:p>
            <a:r>
              <a:rPr lang="en-US" sz="1200" dirty="0">
                <a:hlinkClick r:id="rId2" action="ppaction://hlinksldjump"/>
              </a:rPr>
              <a:t>schema</a:t>
            </a:r>
            <a:endParaRPr lang="en-US" sz="1200" dirty="0"/>
          </a:p>
        </p:txBody>
      </p:sp>
      <p:sp>
        <p:nvSpPr>
          <p:cNvPr id="19" name="AutoShape 11">
            <a:extLst>
              <a:ext uri="{FF2B5EF4-FFF2-40B4-BE49-F238E27FC236}">
                <a16:creationId xmlns:a16="http://schemas.microsoft.com/office/drawing/2014/main" id="{EC4720D5-0A0A-004F-A298-9946034B0D31}"/>
              </a:ext>
            </a:extLst>
          </p:cNvPr>
          <p:cNvSpPr>
            <a:spLocks noChangeArrowheads="1"/>
          </p:cNvSpPr>
          <p:nvPr/>
        </p:nvSpPr>
        <p:spPr bwMode="auto">
          <a:xfrm rot="16200000" flipV="1">
            <a:off x="3195464" y="5652864"/>
            <a:ext cx="152400" cy="152400"/>
          </a:xfrm>
          <a:prstGeom prst="flowChartCollate">
            <a:avLst/>
          </a:prstGeom>
          <a:noFill/>
          <a:ln w="9525">
            <a:solidFill>
              <a:schemeClr val="tx1"/>
            </a:solidFill>
            <a:miter lim="800000"/>
            <a:headEnd/>
            <a:tailEnd/>
          </a:ln>
          <a:effectLst/>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729091">
                                            <p:txEl>
                                              <p:pRg st="2" end="2"/>
                                            </p:txEl>
                                          </p:spTgt>
                                        </p:tgtEl>
                                        <p:attrNameLst>
                                          <p:attrName>style.visibility</p:attrName>
                                        </p:attrNameLst>
                                      </p:cBhvr>
                                      <p:to>
                                        <p:strVal val="visible"/>
                                      </p:to>
                                    </p:set>
                                    <p:animEffect transition="in" filter="dissolve">
                                      <p:cBhvr>
                                        <p:cTn id="7" dur="500"/>
                                        <p:tgtEl>
                                          <p:spTgt spid="729091">
                                            <p:txEl>
                                              <p:pRg st="2" end="2"/>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729091">
                                            <p:txEl>
                                              <p:pRg st="3" end="3"/>
                                            </p:txEl>
                                          </p:spTgt>
                                        </p:tgtEl>
                                        <p:attrNameLst>
                                          <p:attrName>style.visibility</p:attrName>
                                        </p:attrNameLst>
                                      </p:cBhvr>
                                      <p:to>
                                        <p:strVal val="visible"/>
                                      </p:to>
                                    </p:set>
                                    <p:animEffect transition="in" filter="dissolve">
                                      <p:cBhvr>
                                        <p:cTn id="10" dur="500"/>
                                        <p:tgtEl>
                                          <p:spTgt spid="729091">
                                            <p:txEl>
                                              <p:pRg st="3" end="3"/>
                                            </p:txEl>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729096"/>
                                        </p:tgtEl>
                                        <p:attrNameLst>
                                          <p:attrName>style.visibility</p:attrName>
                                        </p:attrNameLst>
                                      </p:cBhvr>
                                      <p:to>
                                        <p:strVal val="visible"/>
                                      </p:to>
                                    </p:set>
                                    <p:animEffect transition="in" filter="dissolve">
                                      <p:cBhvr>
                                        <p:cTn id="13" dur="500"/>
                                        <p:tgtEl>
                                          <p:spTgt spid="729096"/>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729093"/>
                                        </p:tgtEl>
                                        <p:attrNameLst>
                                          <p:attrName>style.visibility</p:attrName>
                                        </p:attrNameLst>
                                      </p:cBhvr>
                                      <p:to>
                                        <p:strVal val="visible"/>
                                      </p:to>
                                    </p:set>
                                    <p:animEffect transition="in" filter="dissolve">
                                      <p:cBhvr>
                                        <p:cTn id="16" dur="500"/>
                                        <p:tgtEl>
                                          <p:spTgt spid="729093"/>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729098"/>
                                        </p:tgtEl>
                                        <p:attrNameLst>
                                          <p:attrName>style.visibility</p:attrName>
                                        </p:attrNameLst>
                                      </p:cBhvr>
                                      <p:to>
                                        <p:strVal val="visible"/>
                                      </p:to>
                                    </p:set>
                                    <p:animEffect transition="in" filter="dissolve">
                                      <p:cBhvr>
                                        <p:cTn id="19" dur="500"/>
                                        <p:tgtEl>
                                          <p:spTgt spid="729098"/>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729097"/>
                                        </p:tgtEl>
                                        <p:attrNameLst>
                                          <p:attrName>style.visibility</p:attrName>
                                        </p:attrNameLst>
                                      </p:cBhvr>
                                      <p:to>
                                        <p:strVal val="visible"/>
                                      </p:to>
                                    </p:set>
                                    <p:animEffect transition="in" filter="dissolve">
                                      <p:cBhvr>
                                        <p:cTn id="22" dur="500"/>
                                        <p:tgtEl>
                                          <p:spTgt spid="729097"/>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729091">
                                            <p:txEl>
                                              <p:pRg st="4" end="4"/>
                                            </p:txEl>
                                          </p:spTgt>
                                        </p:tgtEl>
                                        <p:attrNameLst>
                                          <p:attrName>style.visibility</p:attrName>
                                        </p:attrNameLst>
                                      </p:cBhvr>
                                      <p:to>
                                        <p:strVal val="visible"/>
                                      </p:to>
                                    </p:set>
                                    <p:animEffect transition="in" filter="dissolve">
                                      <p:cBhvr>
                                        <p:cTn id="27" dur="500"/>
                                        <p:tgtEl>
                                          <p:spTgt spid="729091">
                                            <p:txEl>
                                              <p:pRg st="4" end="4"/>
                                            </p:txEl>
                                          </p:spTgt>
                                        </p:tgtEl>
                                      </p:cBhvr>
                                    </p:animEffect>
                                  </p:childTnLst>
                                </p:cTn>
                              </p:par>
                              <p:par>
                                <p:cTn id="28" presetID="9" presetClass="entr" presetSubtype="0" fill="hold" nodeType="withEffect">
                                  <p:stCondLst>
                                    <p:cond delay="0"/>
                                  </p:stCondLst>
                                  <p:childTnLst>
                                    <p:set>
                                      <p:cBhvr>
                                        <p:cTn id="29" dur="1" fill="hold">
                                          <p:stCondLst>
                                            <p:cond delay="0"/>
                                          </p:stCondLst>
                                        </p:cTn>
                                        <p:tgtEl>
                                          <p:spTgt spid="729091">
                                            <p:txEl>
                                              <p:pRg st="5" end="5"/>
                                            </p:txEl>
                                          </p:spTgt>
                                        </p:tgtEl>
                                        <p:attrNameLst>
                                          <p:attrName>style.visibility</p:attrName>
                                        </p:attrNameLst>
                                      </p:cBhvr>
                                      <p:to>
                                        <p:strVal val="visible"/>
                                      </p:to>
                                    </p:set>
                                    <p:animEffect transition="in" filter="dissolve">
                                      <p:cBhvr>
                                        <p:cTn id="30" dur="500"/>
                                        <p:tgtEl>
                                          <p:spTgt spid="729091">
                                            <p:txEl>
                                              <p:pRg st="5" end="5"/>
                                            </p:txEl>
                                          </p:spTgt>
                                        </p:tgtEl>
                                      </p:cBhvr>
                                    </p:animEffect>
                                  </p:childTnLst>
                                </p:cTn>
                              </p:par>
                              <p:par>
                                <p:cTn id="31" presetID="9" presetClass="entr" presetSubtype="0" fill="hold" grpId="0" nodeType="withEffect">
                                  <p:stCondLst>
                                    <p:cond delay="0"/>
                                  </p:stCondLst>
                                  <p:childTnLst>
                                    <p:set>
                                      <p:cBhvr>
                                        <p:cTn id="32" dur="1" fill="hold">
                                          <p:stCondLst>
                                            <p:cond delay="0"/>
                                          </p:stCondLst>
                                        </p:cTn>
                                        <p:tgtEl>
                                          <p:spTgt spid="729099"/>
                                        </p:tgtEl>
                                        <p:attrNameLst>
                                          <p:attrName>style.visibility</p:attrName>
                                        </p:attrNameLst>
                                      </p:cBhvr>
                                      <p:to>
                                        <p:strVal val="visible"/>
                                      </p:to>
                                    </p:set>
                                    <p:animEffect transition="in" filter="dissolve">
                                      <p:cBhvr>
                                        <p:cTn id="33" dur="500"/>
                                        <p:tgtEl>
                                          <p:spTgt spid="729099"/>
                                        </p:tgtEl>
                                      </p:cBhvr>
                                    </p:animEffect>
                                  </p:childTnLst>
                                </p:cTn>
                              </p:par>
                              <p:par>
                                <p:cTn id="34" presetID="9" presetClass="entr" presetSubtype="0" fill="hold" grpId="0" nodeType="withEffect">
                                  <p:stCondLst>
                                    <p:cond delay="0"/>
                                  </p:stCondLst>
                                  <p:childTnLst>
                                    <p:set>
                                      <p:cBhvr>
                                        <p:cTn id="35" dur="1" fill="hold">
                                          <p:stCondLst>
                                            <p:cond delay="0"/>
                                          </p:stCondLst>
                                        </p:cTn>
                                        <p:tgtEl>
                                          <p:spTgt spid="729100"/>
                                        </p:tgtEl>
                                        <p:attrNameLst>
                                          <p:attrName>style.visibility</p:attrName>
                                        </p:attrNameLst>
                                      </p:cBhvr>
                                      <p:to>
                                        <p:strVal val="visible"/>
                                      </p:to>
                                    </p:set>
                                    <p:animEffect transition="in" filter="dissolve">
                                      <p:cBhvr>
                                        <p:cTn id="36" dur="500"/>
                                        <p:tgtEl>
                                          <p:spTgt spid="729100"/>
                                        </p:tgtEl>
                                      </p:cBhvr>
                                    </p:animEffect>
                                  </p:childTnLst>
                                </p:cTn>
                              </p:par>
                            </p:childTnLst>
                          </p:cTn>
                        </p:par>
                      </p:childTnLst>
                    </p:cTn>
                  </p:par>
                  <p:par>
                    <p:cTn id="37" fill="hold">
                      <p:stCondLst>
                        <p:cond delay="indefinite"/>
                      </p:stCondLst>
                      <p:childTnLst>
                        <p:par>
                          <p:cTn id="38" fill="hold">
                            <p:stCondLst>
                              <p:cond delay="0"/>
                            </p:stCondLst>
                            <p:childTnLst>
                              <p:par>
                                <p:cTn id="39" presetID="9" presetClass="entr" presetSubtype="0" fill="hold" nodeType="clickEffect">
                                  <p:stCondLst>
                                    <p:cond delay="0"/>
                                  </p:stCondLst>
                                  <p:childTnLst>
                                    <p:set>
                                      <p:cBhvr>
                                        <p:cTn id="40" dur="1" fill="hold">
                                          <p:stCondLst>
                                            <p:cond delay="0"/>
                                          </p:stCondLst>
                                        </p:cTn>
                                        <p:tgtEl>
                                          <p:spTgt spid="729091">
                                            <p:txEl>
                                              <p:pRg st="6" end="6"/>
                                            </p:txEl>
                                          </p:spTgt>
                                        </p:tgtEl>
                                        <p:attrNameLst>
                                          <p:attrName>style.visibility</p:attrName>
                                        </p:attrNameLst>
                                      </p:cBhvr>
                                      <p:to>
                                        <p:strVal val="visible"/>
                                      </p:to>
                                    </p:set>
                                    <p:animEffect transition="in" filter="dissolve">
                                      <p:cBhvr>
                                        <p:cTn id="41" dur="500"/>
                                        <p:tgtEl>
                                          <p:spTgt spid="729091">
                                            <p:txEl>
                                              <p:pRg st="6" end="6"/>
                                            </p:txEl>
                                          </p:spTgt>
                                        </p:tgtEl>
                                      </p:cBhvr>
                                    </p:animEffect>
                                  </p:childTnLst>
                                </p:cTn>
                              </p:par>
                              <p:par>
                                <p:cTn id="42" presetID="9" presetClass="entr" presetSubtype="0" fill="hold" nodeType="withEffect">
                                  <p:stCondLst>
                                    <p:cond delay="0"/>
                                  </p:stCondLst>
                                  <p:childTnLst>
                                    <p:set>
                                      <p:cBhvr>
                                        <p:cTn id="43" dur="1" fill="hold">
                                          <p:stCondLst>
                                            <p:cond delay="0"/>
                                          </p:stCondLst>
                                        </p:cTn>
                                        <p:tgtEl>
                                          <p:spTgt spid="729091">
                                            <p:txEl>
                                              <p:pRg st="7" end="7"/>
                                            </p:txEl>
                                          </p:spTgt>
                                        </p:tgtEl>
                                        <p:attrNameLst>
                                          <p:attrName>style.visibility</p:attrName>
                                        </p:attrNameLst>
                                      </p:cBhvr>
                                      <p:to>
                                        <p:strVal val="visible"/>
                                      </p:to>
                                    </p:set>
                                    <p:animEffect transition="in" filter="dissolve">
                                      <p:cBhvr>
                                        <p:cTn id="44" dur="500"/>
                                        <p:tgtEl>
                                          <p:spTgt spid="729091">
                                            <p:txEl>
                                              <p:pRg st="7" end="7"/>
                                            </p:txEl>
                                          </p:spTgt>
                                        </p:tgtEl>
                                      </p:cBhvr>
                                    </p:animEffect>
                                  </p:childTnLst>
                                </p:cTn>
                              </p:par>
                              <p:par>
                                <p:cTn id="45" presetID="9" presetClass="entr" presetSubtype="0" fill="hold" grpId="0" nodeType="withEffect">
                                  <p:stCondLst>
                                    <p:cond delay="0"/>
                                  </p:stCondLst>
                                  <p:childTnLst>
                                    <p:set>
                                      <p:cBhvr>
                                        <p:cTn id="46" dur="1" fill="hold">
                                          <p:stCondLst>
                                            <p:cond delay="0"/>
                                          </p:stCondLst>
                                        </p:cTn>
                                        <p:tgtEl>
                                          <p:spTgt spid="729101"/>
                                        </p:tgtEl>
                                        <p:attrNameLst>
                                          <p:attrName>style.visibility</p:attrName>
                                        </p:attrNameLst>
                                      </p:cBhvr>
                                      <p:to>
                                        <p:strVal val="visible"/>
                                      </p:to>
                                    </p:set>
                                    <p:animEffect transition="in" filter="dissolve">
                                      <p:cBhvr>
                                        <p:cTn id="47" dur="500"/>
                                        <p:tgtEl>
                                          <p:spTgt spid="729101"/>
                                        </p:tgtEl>
                                      </p:cBhvr>
                                    </p:animEffect>
                                  </p:childTnLst>
                                </p:cTn>
                              </p:par>
                              <p:par>
                                <p:cTn id="48" presetID="9" presetClass="entr" presetSubtype="0" fill="hold" grpId="0" nodeType="withEffect">
                                  <p:stCondLst>
                                    <p:cond delay="0"/>
                                  </p:stCondLst>
                                  <p:childTnLst>
                                    <p:set>
                                      <p:cBhvr>
                                        <p:cTn id="49" dur="1" fill="hold">
                                          <p:stCondLst>
                                            <p:cond delay="0"/>
                                          </p:stCondLst>
                                        </p:cTn>
                                        <p:tgtEl>
                                          <p:spTgt spid="729103"/>
                                        </p:tgtEl>
                                        <p:attrNameLst>
                                          <p:attrName>style.visibility</p:attrName>
                                        </p:attrNameLst>
                                      </p:cBhvr>
                                      <p:to>
                                        <p:strVal val="visible"/>
                                      </p:to>
                                    </p:set>
                                    <p:animEffect transition="in" filter="dissolve">
                                      <p:cBhvr>
                                        <p:cTn id="50" dur="500"/>
                                        <p:tgtEl>
                                          <p:spTgt spid="729103"/>
                                        </p:tgtEl>
                                      </p:cBhvr>
                                    </p:animEffect>
                                  </p:childTnLst>
                                </p:cTn>
                              </p:par>
                              <p:par>
                                <p:cTn id="51" presetID="9" presetClass="entr" presetSubtype="0" fill="hold" grpId="0" nodeType="withEffect">
                                  <p:stCondLst>
                                    <p:cond delay="0"/>
                                  </p:stCondLst>
                                  <p:childTnLst>
                                    <p:set>
                                      <p:cBhvr>
                                        <p:cTn id="52" dur="1" fill="hold">
                                          <p:stCondLst>
                                            <p:cond delay="0"/>
                                          </p:stCondLst>
                                        </p:cTn>
                                        <p:tgtEl>
                                          <p:spTgt spid="19"/>
                                        </p:tgtEl>
                                        <p:attrNameLst>
                                          <p:attrName>style.visibility</p:attrName>
                                        </p:attrNameLst>
                                      </p:cBhvr>
                                      <p:to>
                                        <p:strVal val="visible"/>
                                      </p:to>
                                    </p:set>
                                    <p:animEffect transition="in" filter="dissolve">
                                      <p:cBhvr>
                                        <p:cTn id="53"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9093" grpId="0" animBg="1"/>
      <p:bldP spid="729096" grpId="0" animBg="1"/>
      <p:bldP spid="729097" grpId="0" animBg="1"/>
      <p:bldP spid="729098" grpId="0" animBg="1"/>
      <p:bldP spid="729099" grpId="0" animBg="1"/>
      <p:bldP spid="729100" grpId="0" animBg="1"/>
      <p:bldP spid="729101" grpId="0" animBg="1"/>
      <p:bldP spid="729103" grpId="0" animBg="1"/>
      <p:bldP spid="19"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4226" name="Rectangle 2"/>
          <p:cNvSpPr>
            <a:spLocks noGrp="1" noChangeArrowheads="1"/>
          </p:cNvSpPr>
          <p:nvPr>
            <p:ph type="title"/>
          </p:nvPr>
        </p:nvSpPr>
        <p:spPr>
          <a:xfrm>
            <a:off x="457200" y="71414"/>
            <a:ext cx="8229600" cy="1143000"/>
          </a:xfrm>
        </p:spPr>
        <p:txBody>
          <a:bodyPr/>
          <a:lstStyle/>
          <a:p>
            <a:r>
              <a:rPr lang="en-US" dirty="0"/>
              <a:t>Assignment Operation</a:t>
            </a:r>
          </a:p>
        </p:txBody>
      </p:sp>
      <p:sp>
        <p:nvSpPr>
          <p:cNvPr id="564227" name="Rectangle 3"/>
          <p:cNvSpPr>
            <a:spLocks noGrp="1" noChangeArrowheads="1"/>
          </p:cNvSpPr>
          <p:nvPr>
            <p:ph type="body" idx="1"/>
          </p:nvPr>
        </p:nvSpPr>
        <p:spPr>
          <a:xfrm>
            <a:off x="838200" y="1109663"/>
            <a:ext cx="7204075" cy="4681537"/>
          </a:xfrm>
        </p:spPr>
        <p:txBody>
          <a:bodyPr/>
          <a:lstStyle/>
          <a:p>
            <a:r>
              <a:rPr lang="en-US"/>
              <a:t>The assignment operation (</a:t>
            </a:r>
            <a:r>
              <a:rPr lang="en-US">
                <a:sym typeface="Symbol" pitchFamily="18" charset="2"/>
              </a:rPr>
              <a:t>) provides a convenient way to express complex queries. </a:t>
            </a:r>
          </a:p>
          <a:p>
            <a:pPr marL="628650" lvl="1"/>
            <a:r>
              <a:rPr lang="en-US">
                <a:sym typeface="Symbol" pitchFamily="18" charset="2"/>
              </a:rPr>
              <a:t> Write query as a sequential program consisting of</a:t>
            </a:r>
          </a:p>
          <a:p>
            <a:pPr lvl="2"/>
            <a:r>
              <a:rPr lang="en-US">
                <a:sym typeface="Symbol" pitchFamily="18" charset="2"/>
              </a:rPr>
              <a:t>a series of assignments </a:t>
            </a:r>
          </a:p>
          <a:p>
            <a:pPr lvl="2"/>
            <a:r>
              <a:rPr lang="en-US">
                <a:sym typeface="Symbol" pitchFamily="18" charset="2"/>
              </a:rPr>
              <a:t>followed by an expression whose value is displayed as a result of the query.</a:t>
            </a:r>
          </a:p>
          <a:p>
            <a:pPr marL="628650" lvl="1"/>
            <a:r>
              <a:rPr lang="en-US">
                <a:sym typeface="Symbol" pitchFamily="18" charset="2"/>
              </a:rPr>
              <a:t>Assignment must always be made to a temporary relation variable.</a:t>
            </a:r>
          </a:p>
        </p:txBody>
      </p:sp>
      <p:sp>
        <p:nvSpPr>
          <p:cNvPr id="4" name="Date Placeholder 3"/>
          <p:cNvSpPr>
            <a:spLocks noGrp="1"/>
          </p:cNvSpPr>
          <p:nvPr>
            <p:ph type="dt" sz="half" idx="10"/>
          </p:nvPr>
        </p:nvSpPr>
        <p:spPr/>
        <p:txBody>
          <a:bodyPr/>
          <a:lstStyle/>
          <a:p>
            <a:fld id="{EF82AB2D-D075-4D52-A3EE-5EC66D5FC5BD}" type="datetime1">
              <a:rPr lang="en-US" smtClean="0"/>
              <a:pPr/>
              <a:t>4/8/20</a:t>
            </a:fld>
            <a:endParaRPr lang="en-US" dirty="0"/>
          </a:p>
        </p:txBody>
      </p:sp>
      <p:sp>
        <p:nvSpPr>
          <p:cNvPr id="5" name="Slide Number Placeholder 4"/>
          <p:cNvSpPr>
            <a:spLocks noGrp="1"/>
          </p:cNvSpPr>
          <p:nvPr>
            <p:ph type="sldNum" sz="quarter" idx="12"/>
          </p:nvPr>
        </p:nvSpPr>
        <p:spPr/>
        <p:txBody>
          <a:bodyPr/>
          <a:lstStyle/>
          <a:p>
            <a:fld id="{D2B6A008-1658-481F-B325-0100205FD83E}" type="slidenum">
              <a:rPr lang="en-US" smtClean="0"/>
              <a:pPr/>
              <a:t>31</a:t>
            </a:fld>
            <a:endParaRPr lang="en-US" dirty="0"/>
          </a:p>
        </p:txBody>
      </p:sp>
      <p:sp>
        <p:nvSpPr>
          <p:cNvPr id="6" name="Footer Placeholder 5"/>
          <p:cNvSpPr>
            <a:spLocks noGrp="1"/>
          </p:cNvSpPr>
          <p:nvPr>
            <p:ph type="ftr" sz="quarter" idx="11"/>
          </p:nvPr>
        </p:nvSpPr>
        <p:spPr/>
        <p:txBody>
          <a:bodyPr/>
          <a:lstStyle/>
          <a:p>
            <a:r>
              <a:rPr lang="en-US"/>
              <a:t>Relational Operator (©Silberschatz, Korth and Sudarshan)</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0114" name="Rectangle 2"/>
          <p:cNvSpPr>
            <a:spLocks noGrp="1" noChangeArrowheads="1"/>
          </p:cNvSpPr>
          <p:nvPr>
            <p:ph type="title"/>
          </p:nvPr>
        </p:nvSpPr>
        <p:spPr>
          <a:xfrm>
            <a:off x="457200" y="71414"/>
            <a:ext cx="8229600" cy="1143000"/>
          </a:xfrm>
        </p:spPr>
        <p:txBody>
          <a:bodyPr/>
          <a:lstStyle/>
          <a:p>
            <a:r>
              <a:rPr lang="en-US" dirty="0"/>
              <a:t>Outer Join</a:t>
            </a:r>
          </a:p>
        </p:txBody>
      </p:sp>
      <p:sp>
        <p:nvSpPr>
          <p:cNvPr id="730115" name="Rectangle 3"/>
          <p:cNvSpPr>
            <a:spLocks noGrp="1" noChangeArrowheads="1"/>
          </p:cNvSpPr>
          <p:nvPr>
            <p:ph type="body" idx="1"/>
          </p:nvPr>
        </p:nvSpPr>
        <p:spPr>
          <a:xfrm>
            <a:off x="798513" y="1195406"/>
            <a:ext cx="7848600" cy="4876800"/>
          </a:xfrm>
        </p:spPr>
        <p:txBody>
          <a:bodyPr>
            <a:normAutofit fontScale="92500" lnSpcReduction="20000"/>
          </a:bodyPr>
          <a:lstStyle/>
          <a:p>
            <a:r>
              <a:rPr lang="en-US" dirty="0"/>
              <a:t>An extension of the join operation that avoids loss of information.</a:t>
            </a:r>
          </a:p>
          <a:p>
            <a:r>
              <a:rPr lang="en-US" dirty="0"/>
              <a:t>Computes the join and then adds </a:t>
            </a:r>
            <a:r>
              <a:rPr lang="en-US" dirty="0" err="1"/>
              <a:t>tuples</a:t>
            </a:r>
            <a:r>
              <a:rPr lang="en-US" dirty="0"/>
              <a:t> form one relation that does not match </a:t>
            </a:r>
            <a:r>
              <a:rPr lang="en-US" dirty="0" err="1"/>
              <a:t>tuples</a:t>
            </a:r>
            <a:r>
              <a:rPr lang="en-US" dirty="0"/>
              <a:t> in the other relation to the result of the join. </a:t>
            </a:r>
          </a:p>
          <a:p>
            <a:r>
              <a:rPr lang="en-US" dirty="0"/>
              <a:t>Uses </a:t>
            </a:r>
            <a:r>
              <a:rPr lang="en-US" i="1" dirty="0"/>
              <a:t>null</a:t>
            </a:r>
            <a:r>
              <a:rPr lang="en-US" dirty="0"/>
              <a:t> values:</a:t>
            </a:r>
          </a:p>
          <a:p>
            <a:pPr lvl="1"/>
            <a:r>
              <a:rPr lang="en-US" i="1" dirty="0"/>
              <a:t>null</a:t>
            </a:r>
            <a:r>
              <a:rPr lang="en-US" sz="3000" i="1" dirty="0"/>
              <a:t> </a:t>
            </a:r>
            <a:r>
              <a:rPr lang="en-US" dirty="0"/>
              <a:t>signifies that the value is unknown or does not exist </a:t>
            </a:r>
          </a:p>
          <a:p>
            <a:pPr lvl="1"/>
            <a:r>
              <a:rPr lang="en-US" dirty="0"/>
              <a:t>All comparisons involving </a:t>
            </a:r>
            <a:r>
              <a:rPr lang="en-US" i="1" dirty="0"/>
              <a:t>null</a:t>
            </a:r>
            <a:r>
              <a:rPr lang="en-US" dirty="0"/>
              <a:t> are (roughly speaking) </a:t>
            </a:r>
            <a:r>
              <a:rPr lang="en-US" b="1" dirty="0"/>
              <a:t>false</a:t>
            </a:r>
            <a:r>
              <a:rPr lang="en-US" dirty="0"/>
              <a:t> by definition.</a:t>
            </a:r>
          </a:p>
          <a:p>
            <a:pPr lvl="2"/>
            <a:r>
              <a:rPr lang="en-US" dirty="0"/>
              <a:t>We shall study precise meaning of comparisons with nulls later</a:t>
            </a:r>
          </a:p>
        </p:txBody>
      </p:sp>
      <p:sp>
        <p:nvSpPr>
          <p:cNvPr id="4" name="Date Placeholder 3"/>
          <p:cNvSpPr>
            <a:spLocks noGrp="1"/>
          </p:cNvSpPr>
          <p:nvPr>
            <p:ph type="dt" sz="half" idx="10"/>
          </p:nvPr>
        </p:nvSpPr>
        <p:spPr/>
        <p:txBody>
          <a:bodyPr/>
          <a:lstStyle/>
          <a:p>
            <a:fld id="{4D01DDA7-C168-41E2-82AC-86ED27DCAA28}" type="datetime1">
              <a:rPr lang="en-US" smtClean="0"/>
              <a:pPr/>
              <a:t>4/8/20</a:t>
            </a:fld>
            <a:endParaRPr lang="en-US" dirty="0"/>
          </a:p>
        </p:txBody>
      </p:sp>
      <p:sp>
        <p:nvSpPr>
          <p:cNvPr id="5" name="Slide Number Placeholder 4"/>
          <p:cNvSpPr>
            <a:spLocks noGrp="1"/>
          </p:cNvSpPr>
          <p:nvPr>
            <p:ph type="sldNum" sz="quarter" idx="12"/>
          </p:nvPr>
        </p:nvSpPr>
        <p:spPr/>
        <p:txBody>
          <a:bodyPr/>
          <a:lstStyle/>
          <a:p>
            <a:fld id="{D2B6A008-1658-481F-B325-0100205FD83E}" type="slidenum">
              <a:rPr lang="en-US" smtClean="0"/>
              <a:pPr/>
              <a:t>32</a:t>
            </a:fld>
            <a:endParaRPr lang="en-US" dirty="0"/>
          </a:p>
        </p:txBody>
      </p:sp>
      <p:sp>
        <p:nvSpPr>
          <p:cNvPr id="6" name="Footer Placeholder 5"/>
          <p:cNvSpPr>
            <a:spLocks noGrp="1"/>
          </p:cNvSpPr>
          <p:nvPr>
            <p:ph type="ftr" sz="quarter" idx="11"/>
          </p:nvPr>
        </p:nvSpPr>
        <p:spPr/>
        <p:txBody>
          <a:bodyPr/>
          <a:lstStyle/>
          <a:p>
            <a:r>
              <a:rPr lang="en-US"/>
              <a:t>Relational Operator (©Silberschatz, Korth and Sudarshan)</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2162" name="Rectangle 2"/>
          <p:cNvSpPr>
            <a:spLocks noGrp="1" noChangeArrowheads="1"/>
          </p:cNvSpPr>
          <p:nvPr>
            <p:ph type="title"/>
          </p:nvPr>
        </p:nvSpPr>
        <p:spPr>
          <a:xfrm>
            <a:off x="500034" y="142852"/>
            <a:ext cx="8229600" cy="1143000"/>
          </a:xfrm>
        </p:spPr>
        <p:txBody>
          <a:bodyPr/>
          <a:lstStyle/>
          <a:p>
            <a:r>
              <a:rPr lang="en-US" dirty="0"/>
              <a:t>Outer Join – Example</a:t>
            </a:r>
          </a:p>
        </p:txBody>
      </p:sp>
      <p:sp>
        <p:nvSpPr>
          <p:cNvPr id="732163" name="Rectangle 3"/>
          <p:cNvSpPr>
            <a:spLocks noGrp="1" noChangeArrowheads="1"/>
          </p:cNvSpPr>
          <p:nvPr>
            <p:ph type="body" idx="1"/>
          </p:nvPr>
        </p:nvSpPr>
        <p:spPr>
          <a:xfrm>
            <a:off x="798513" y="1270015"/>
            <a:ext cx="6861175" cy="487362"/>
          </a:xfrm>
        </p:spPr>
        <p:txBody>
          <a:bodyPr>
            <a:normAutofit fontScale="92500" lnSpcReduction="20000"/>
          </a:bodyPr>
          <a:lstStyle/>
          <a:p>
            <a:r>
              <a:rPr lang="en-US" dirty="0"/>
              <a:t>Relation </a:t>
            </a:r>
            <a:r>
              <a:rPr lang="en-US" i="1" dirty="0"/>
              <a:t>instructor1</a:t>
            </a:r>
            <a:endParaRPr lang="en-US" dirty="0"/>
          </a:p>
        </p:txBody>
      </p:sp>
      <p:sp>
        <p:nvSpPr>
          <p:cNvPr id="732164" name="Rectangle 4"/>
          <p:cNvSpPr>
            <a:spLocks noChangeArrowheads="1"/>
          </p:cNvSpPr>
          <p:nvPr/>
        </p:nvSpPr>
        <p:spPr bwMode="auto">
          <a:xfrm>
            <a:off x="798513" y="3773502"/>
            <a:ext cx="7029450" cy="485775"/>
          </a:xfrm>
          <a:prstGeom prst="rect">
            <a:avLst/>
          </a:prstGeom>
          <a:noFill/>
          <a:ln w="9525">
            <a:noFill/>
            <a:miter lim="800000"/>
            <a:headEnd/>
            <a:tailEnd/>
          </a:ln>
          <a:effectLst/>
        </p:spPr>
        <p:txBody>
          <a:bodyPr/>
          <a:lstStyle/>
          <a:p>
            <a:pPr marL="342900" indent="-342900">
              <a:lnSpc>
                <a:spcPct val="80000"/>
              </a:lnSpc>
              <a:spcBef>
                <a:spcPct val="20000"/>
              </a:spcBef>
              <a:buClr>
                <a:schemeClr val="tx2"/>
              </a:buClr>
              <a:buSzPct val="90000"/>
              <a:buFont typeface="Arial" pitchFamily="34" charset="0"/>
              <a:buChar char="•"/>
            </a:pPr>
            <a:r>
              <a:rPr lang="en-US" sz="3000" dirty="0"/>
              <a:t>Relation </a:t>
            </a:r>
            <a:r>
              <a:rPr lang="en-US" sz="3000" i="1" dirty="0"/>
              <a:t>teaches1</a:t>
            </a:r>
          </a:p>
        </p:txBody>
      </p:sp>
      <p:grpSp>
        <p:nvGrpSpPr>
          <p:cNvPr id="2" name="Group 5"/>
          <p:cNvGrpSpPr>
            <a:grpSpLocks/>
          </p:cNvGrpSpPr>
          <p:nvPr/>
        </p:nvGrpSpPr>
        <p:grpSpPr bwMode="auto">
          <a:xfrm>
            <a:off x="2438400" y="4281502"/>
            <a:ext cx="3276600" cy="1219200"/>
            <a:chOff x="1536" y="2576"/>
            <a:chExt cx="2064" cy="768"/>
          </a:xfrm>
        </p:grpSpPr>
        <p:sp>
          <p:nvSpPr>
            <p:cNvPr id="732166" name="Rectangle 6"/>
            <p:cNvSpPr>
              <a:spLocks noChangeArrowheads="1"/>
            </p:cNvSpPr>
            <p:nvPr/>
          </p:nvSpPr>
          <p:spPr bwMode="auto">
            <a:xfrm>
              <a:off x="1536" y="2576"/>
              <a:ext cx="1056" cy="192"/>
            </a:xfrm>
            <a:prstGeom prst="rect">
              <a:avLst/>
            </a:prstGeom>
            <a:solidFill>
              <a:schemeClr val="accent1"/>
            </a:solidFill>
            <a:ln w="9525">
              <a:solidFill>
                <a:schemeClr val="tx1"/>
              </a:solidFill>
              <a:miter lim="800000"/>
              <a:headEnd/>
              <a:tailEnd/>
            </a:ln>
            <a:effectLst/>
          </p:spPr>
          <p:txBody>
            <a:bodyPr wrap="none" anchor="ctr"/>
            <a:lstStyle/>
            <a:p>
              <a:pPr algn="ctr"/>
              <a:r>
                <a:rPr lang="en-US" i="1"/>
                <a:t>ID</a:t>
              </a:r>
              <a:endParaRPr lang="en-US"/>
            </a:p>
          </p:txBody>
        </p:sp>
        <p:sp>
          <p:nvSpPr>
            <p:cNvPr id="732167" name="Rectangle 7"/>
            <p:cNvSpPr>
              <a:spLocks noChangeArrowheads="1"/>
            </p:cNvSpPr>
            <p:nvPr/>
          </p:nvSpPr>
          <p:spPr bwMode="auto">
            <a:xfrm>
              <a:off x="2592" y="2576"/>
              <a:ext cx="1008" cy="192"/>
            </a:xfrm>
            <a:prstGeom prst="rect">
              <a:avLst/>
            </a:prstGeom>
            <a:solidFill>
              <a:schemeClr val="accent1"/>
            </a:solidFill>
            <a:ln w="9525">
              <a:solidFill>
                <a:schemeClr val="tx1"/>
              </a:solidFill>
              <a:miter lim="800000"/>
              <a:headEnd/>
              <a:tailEnd/>
            </a:ln>
            <a:effectLst/>
          </p:spPr>
          <p:txBody>
            <a:bodyPr wrap="none" anchor="ctr"/>
            <a:lstStyle/>
            <a:p>
              <a:pPr algn="ctr"/>
              <a:r>
                <a:rPr lang="en-US" i="1"/>
                <a:t>course_id</a:t>
              </a:r>
              <a:endParaRPr lang="en-US"/>
            </a:p>
          </p:txBody>
        </p:sp>
        <p:sp>
          <p:nvSpPr>
            <p:cNvPr id="732168" name="Rectangle 8"/>
            <p:cNvSpPr>
              <a:spLocks noChangeArrowheads="1"/>
            </p:cNvSpPr>
            <p:nvPr/>
          </p:nvSpPr>
          <p:spPr bwMode="auto">
            <a:xfrm>
              <a:off x="1536" y="2816"/>
              <a:ext cx="1056" cy="528"/>
            </a:xfrm>
            <a:prstGeom prst="rect">
              <a:avLst/>
            </a:prstGeom>
            <a:solidFill>
              <a:schemeClr val="accent1"/>
            </a:solidFill>
            <a:ln w="9525">
              <a:solidFill>
                <a:schemeClr val="tx1"/>
              </a:solidFill>
              <a:miter lim="800000"/>
              <a:headEnd/>
              <a:tailEnd/>
            </a:ln>
            <a:effectLst/>
          </p:spPr>
          <p:txBody>
            <a:bodyPr wrap="none" anchor="ctr"/>
            <a:lstStyle/>
            <a:p>
              <a:r>
                <a:rPr lang="en-US"/>
                <a:t>10101</a:t>
              </a:r>
            </a:p>
            <a:p>
              <a:r>
                <a:rPr lang="en-US"/>
                <a:t>12121</a:t>
              </a:r>
            </a:p>
            <a:p>
              <a:r>
                <a:rPr lang="en-US"/>
                <a:t>76766</a:t>
              </a:r>
            </a:p>
          </p:txBody>
        </p:sp>
        <p:sp>
          <p:nvSpPr>
            <p:cNvPr id="732169" name="Rectangle 9"/>
            <p:cNvSpPr>
              <a:spLocks noChangeArrowheads="1"/>
            </p:cNvSpPr>
            <p:nvPr/>
          </p:nvSpPr>
          <p:spPr bwMode="auto">
            <a:xfrm>
              <a:off x="2592" y="2816"/>
              <a:ext cx="1008" cy="528"/>
            </a:xfrm>
            <a:prstGeom prst="rect">
              <a:avLst/>
            </a:prstGeom>
            <a:solidFill>
              <a:schemeClr val="accent1"/>
            </a:solidFill>
            <a:ln w="9525">
              <a:solidFill>
                <a:schemeClr val="tx1"/>
              </a:solidFill>
              <a:miter lim="800000"/>
              <a:headEnd/>
              <a:tailEnd/>
            </a:ln>
            <a:effectLst/>
          </p:spPr>
          <p:txBody>
            <a:bodyPr wrap="none" anchor="ctr"/>
            <a:lstStyle/>
            <a:p>
              <a:r>
                <a:rPr lang="en-US"/>
                <a:t>CS-101</a:t>
              </a:r>
            </a:p>
            <a:p>
              <a:r>
                <a:rPr lang="en-US"/>
                <a:t>FIN-201</a:t>
              </a:r>
            </a:p>
            <a:p>
              <a:r>
                <a:rPr lang="en-US"/>
                <a:t>BIO-101</a:t>
              </a:r>
            </a:p>
          </p:txBody>
        </p:sp>
      </p:grpSp>
      <p:grpSp>
        <p:nvGrpSpPr>
          <p:cNvPr id="3" name="Group 10"/>
          <p:cNvGrpSpPr>
            <a:grpSpLocks/>
          </p:cNvGrpSpPr>
          <p:nvPr/>
        </p:nvGrpSpPr>
        <p:grpSpPr bwMode="auto">
          <a:xfrm>
            <a:off x="2044700" y="2143140"/>
            <a:ext cx="4292600" cy="1223962"/>
            <a:chOff x="1288" y="1229"/>
            <a:chExt cx="2704" cy="771"/>
          </a:xfrm>
        </p:grpSpPr>
        <p:sp>
          <p:nvSpPr>
            <p:cNvPr id="732171" name="Rectangle 11"/>
            <p:cNvSpPr>
              <a:spLocks noChangeArrowheads="1"/>
            </p:cNvSpPr>
            <p:nvPr/>
          </p:nvSpPr>
          <p:spPr bwMode="auto">
            <a:xfrm>
              <a:off x="3272" y="1472"/>
              <a:ext cx="720" cy="528"/>
            </a:xfrm>
            <a:prstGeom prst="rect">
              <a:avLst/>
            </a:prstGeom>
            <a:solidFill>
              <a:schemeClr val="accent1"/>
            </a:solidFill>
            <a:ln w="9525">
              <a:solidFill>
                <a:schemeClr val="tx1"/>
              </a:solidFill>
              <a:miter lim="800000"/>
              <a:headEnd/>
              <a:tailEnd/>
            </a:ln>
            <a:effectLst/>
          </p:spPr>
          <p:txBody>
            <a:bodyPr wrap="none" anchor="ctr"/>
            <a:lstStyle/>
            <a:p>
              <a:pPr algn="ctr"/>
              <a:r>
                <a:rPr lang="en-US"/>
                <a:t>Comp. Sci.</a:t>
              </a:r>
            </a:p>
            <a:p>
              <a:pPr algn="ctr"/>
              <a:r>
                <a:rPr lang="en-US"/>
                <a:t>Finance</a:t>
              </a:r>
            </a:p>
            <a:p>
              <a:pPr algn="ctr"/>
              <a:r>
                <a:rPr lang="en-US"/>
                <a:t>Music</a:t>
              </a:r>
            </a:p>
          </p:txBody>
        </p:sp>
        <p:sp>
          <p:nvSpPr>
            <p:cNvPr id="732172" name="Rectangle 12"/>
            <p:cNvSpPr>
              <a:spLocks noChangeArrowheads="1"/>
            </p:cNvSpPr>
            <p:nvPr/>
          </p:nvSpPr>
          <p:spPr bwMode="auto">
            <a:xfrm>
              <a:off x="1288" y="1232"/>
              <a:ext cx="990" cy="192"/>
            </a:xfrm>
            <a:prstGeom prst="rect">
              <a:avLst/>
            </a:prstGeom>
            <a:solidFill>
              <a:schemeClr val="accent1"/>
            </a:solidFill>
            <a:ln w="9525">
              <a:solidFill>
                <a:schemeClr val="tx1"/>
              </a:solidFill>
              <a:miter lim="800000"/>
              <a:headEnd/>
              <a:tailEnd/>
            </a:ln>
            <a:effectLst/>
          </p:spPr>
          <p:txBody>
            <a:bodyPr wrap="none" anchor="ctr"/>
            <a:lstStyle/>
            <a:p>
              <a:pPr algn="ctr"/>
              <a:r>
                <a:rPr lang="en-US" i="1"/>
                <a:t>ID</a:t>
              </a:r>
              <a:endParaRPr lang="en-US"/>
            </a:p>
          </p:txBody>
        </p:sp>
        <p:sp>
          <p:nvSpPr>
            <p:cNvPr id="732173" name="Rectangle 13"/>
            <p:cNvSpPr>
              <a:spLocks noChangeArrowheads="1"/>
            </p:cNvSpPr>
            <p:nvPr/>
          </p:nvSpPr>
          <p:spPr bwMode="auto">
            <a:xfrm>
              <a:off x="3269" y="1232"/>
              <a:ext cx="707" cy="192"/>
            </a:xfrm>
            <a:prstGeom prst="rect">
              <a:avLst/>
            </a:prstGeom>
            <a:solidFill>
              <a:schemeClr val="accent1"/>
            </a:solidFill>
            <a:ln w="9525">
              <a:solidFill>
                <a:schemeClr val="tx1"/>
              </a:solidFill>
              <a:miter lim="800000"/>
              <a:headEnd/>
              <a:tailEnd/>
            </a:ln>
            <a:effectLst/>
          </p:spPr>
          <p:txBody>
            <a:bodyPr wrap="none" anchor="ctr"/>
            <a:lstStyle/>
            <a:p>
              <a:pPr algn="ctr"/>
              <a:r>
                <a:rPr lang="en-US" i="1"/>
                <a:t>dept_name</a:t>
              </a:r>
              <a:endParaRPr lang="en-US"/>
            </a:p>
          </p:txBody>
        </p:sp>
        <p:sp>
          <p:nvSpPr>
            <p:cNvPr id="732174" name="Rectangle 14"/>
            <p:cNvSpPr>
              <a:spLocks noChangeArrowheads="1"/>
            </p:cNvSpPr>
            <p:nvPr/>
          </p:nvSpPr>
          <p:spPr bwMode="auto">
            <a:xfrm>
              <a:off x="1288" y="1472"/>
              <a:ext cx="990" cy="528"/>
            </a:xfrm>
            <a:prstGeom prst="rect">
              <a:avLst/>
            </a:prstGeom>
            <a:solidFill>
              <a:schemeClr val="accent1"/>
            </a:solidFill>
            <a:ln w="9525">
              <a:solidFill>
                <a:schemeClr val="tx1"/>
              </a:solidFill>
              <a:miter lim="800000"/>
              <a:headEnd/>
              <a:tailEnd/>
            </a:ln>
            <a:effectLst/>
          </p:spPr>
          <p:txBody>
            <a:bodyPr wrap="none" anchor="ctr"/>
            <a:lstStyle/>
            <a:p>
              <a:r>
                <a:rPr lang="en-US"/>
                <a:t>10101</a:t>
              </a:r>
            </a:p>
            <a:p>
              <a:r>
                <a:rPr lang="en-US"/>
                <a:t>12121</a:t>
              </a:r>
            </a:p>
            <a:p>
              <a:r>
                <a:rPr lang="en-US"/>
                <a:t>15151</a:t>
              </a:r>
            </a:p>
          </p:txBody>
        </p:sp>
        <p:sp>
          <p:nvSpPr>
            <p:cNvPr id="732175" name="Rectangle 15"/>
            <p:cNvSpPr>
              <a:spLocks noChangeArrowheads="1"/>
            </p:cNvSpPr>
            <p:nvPr/>
          </p:nvSpPr>
          <p:spPr bwMode="auto">
            <a:xfrm>
              <a:off x="2281" y="1229"/>
              <a:ext cx="991" cy="192"/>
            </a:xfrm>
            <a:prstGeom prst="rect">
              <a:avLst/>
            </a:prstGeom>
            <a:solidFill>
              <a:schemeClr val="accent1"/>
            </a:solidFill>
            <a:ln w="9525">
              <a:solidFill>
                <a:schemeClr val="tx1"/>
              </a:solidFill>
              <a:miter lim="800000"/>
              <a:headEnd/>
              <a:tailEnd/>
            </a:ln>
            <a:effectLst/>
          </p:spPr>
          <p:txBody>
            <a:bodyPr wrap="none" anchor="ctr"/>
            <a:lstStyle/>
            <a:p>
              <a:pPr algn="ctr"/>
              <a:r>
                <a:rPr lang="en-US" i="1"/>
                <a:t>name</a:t>
              </a:r>
              <a:endParaRPr lang="en-US"/>
            </a:p>
          </p:txBody>
        </p:sp>
        <p:sp>
          <p:nvSpPr>
            <p:cNvPr id="732176" name="Rectangle 16"/>
            <p:cNvSpPr>
              <a:spLocks noChangeArrowheads="1"/>
            </p:cNvSpPr>
            <p:nvPr/>
          </p:nvSpPr>
          <p:spPr bwMode="auto">
            <a:xfrm>
              <a:off x="2281" y="1469"/>
              <a:ext cx="991" cy="528"/>
            </a:xfrm>
            <a:prstGeom prst="rect">
              <a:avLst/>
            </a:prstGeom>
            <a:solidFill>
              <a:schemeClr val="accent1"/>
            </a:solidFill>
            <a:ln w="9525">
              <a:solidFill>
                <a:schemeClr val="tx1"/>
              </a:solidFill>
              <a:miter lim="800000"/>
              <a:headEnd/>
              <a:tailEnd/>
            </a:ln>
            <a:effectLst/>
          </p:spPr>
          <p:txBody>
            <a:bodyPr wrap="none" anchor="ctr"/>
            <a:lstStyle/>
            <a:p>
              <a:r>
                <a:rPr lang="en-US"/>
                <a:t>Srinivasan</a:t>
              </a:r>
            </a:p>
            <a:p>
              <a:r>
                <a:rPr lang="en-US"/>
                <a:t>Wu</a:t>
              </a:r>
            </a:p>
            <a:p>
              <a:r>
                <a:rPr lang="en-US"/>
                <a:t>Mozart</a:t>
              </a:r>
            </a:p>
          </p:txBody>
        </p:sp>
      </p:grpSp>
      <p:sp>
        <p:nvSpPr>
          <p:cNvPr id="17" name="Date Placeholder 16"/>
          <p:cNvSpPr>
            <a:spLocks noGrp="1"/>
          </p:cNvSpPr>
          <p:nvPr>
            <p:ph type="dt" sz="half" idx="10"/>
          </p:nvPr>
        </p:nvSpPr>
        <p:spPr/>
        <p:txBody>
          <a:bodyPr/>
          <a:lstStyle/>
          <a:p>
            <a:fld id="{22C7E976-93B8-4EC8-A0E6-9133B8370490}" type="datetime1">
              <a:rPr lang="en-US" smtClean="0"/>
              <a:pPr/>
              <a:t>4/8/20</a:t>
            </a:fld>
            <a:endParaRPr lang="en-US" dirty="0"/>
          </a:p>
        </p:txBody>
      </p:sp>
      <p:sp>
        <p:nvSpPr>
          <p:cNvPr id="18" name="Slide Number Placeholder 17"/>
          <p:cNvSpPr>
            <a:spLocks noGrp="1"/>
          </p:cNvSpPr>
          <p:nvPr>
            <p:ph type="sldNum" sz="quarter" idx="12"/>
          </p:nvPr>
        </p:nvSpPr>
        <p:spPr/>
        <p:txBody>
          <a:bodyPr/>
          <a:lstStyle/>
          <a:p>
            <a:fld id="{D2B6A008-1658-481F-B325-0100205FD83E}" type="slidenum">
              <a:rPr lang="en-US" smtClean="0"/>
              <a:pPr/>
              <a:t>33</a:t>
            </a:fld>
            <a:endParaRPr lang="en-US" dirty="0"/>
          </a:p>
        </p:txBody>
      </p:sp>
      <p:sp>
        <p:nvSpPr>
          <p:cNvPr id="19" name="Footer Placeholder 18"/>
          <p:cNvSpPr>
            <a:spLocks noGrp="1"/>
          </p:cNvSpPr>
          <p:nvPr>
            <p:ph type="ftr" sz="quarter" idx="11"/>
          </p:nvPr>
        </p:nvSpPr>
        <p:spPr/>
        <p:txBody>
          <a:bodyPr/>
          <a:lstStyle/>
          <a:p>
            <a:r>
              <a:rPr lang="en-US"/>
              <a:t>Relational Operator (©Silberschatz, Korth and Sudarshan)</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34232" name="Rectangle 24"/>
          <p:cNvSpPr>
            <a:spLocks noChangeArrowheads="1"/>
          </p:cNvSpPr>
          <p:nvPr/>
        </p:nvSpPr>
        <p:spPr bwMode="auto">
          <a:xfrm>
            <a:off x="885825" y="3870343"/>
            <a:ext cx="4235450" cy="757130"/>
          </a:xfrm>
          <a:prstGeom prst="rect">
            <a:avLst/>
          </a:prstGeom>
          <a:noFill/>
          <a:ln w="9525">
            <a:noFill/>
            <a:miter lim="800000"/>
            <a:headEnd/>
            <a:tailEnd/>
          </a:ln>
          <a:effectLst/>
        </p:spPr>
        <p:txBody>
          <a:bodyPr>
            <a:spAutoFit/>
          </a:bodyPr>
          <a:lstStyle/>
          <a:p>
            <a:pPr marL="342900" indent="-342900">
              <a:lnSpc>
                <a:spcPct val="70000"/>
              </a:lnSpc>
              <a:spcBef>
                <a:spcPct val="20000"/>
              </a:spcBef>
              <a:buClr>
                <a:schemeClr val="tx2"/>
              </a:buClr>
              <a:buSzPct val="90000"/>
              <a:buFont typeface="Arial" pitchFamily="34" charset="0"/>
              <a:buChar char="•"/>
            </a:pPr>
            <a:r>
              <a:rPr lang="en-US" sz="2700" dirty="0"/>
              <a:t> Left Outer Join</a:t>
            </a:r>
          </a:p>
          <a:p>
            <a:pPr marL="342900" indent="-342900">
              <a:lnSpc>
                <a:spcPct val="70000"/>
              </a:lnSpc>
              <a:spcBef>
                <a:spcPct val="20000"/>
              </a:spcBef>
              <a:buClr>
                <a:schemeClr val="tx2"/>
              </a:buClr>
            </a:pPr>
            <a:r>
              <a:rPr lang="en-US" sz="2700" dirty="0"/>
              <a:t>      </a:t>
            </a:r>
            <a:r>
              <a:rPr lang="en-US" sz="2700" i="1" dirty="0"/>
              <a:t>instructor          teaches</a:t>
            </a:r>
          </a:p>
        </p:txBody>
      </p:sp>
      <p:grpSp>
        <p:nvGrpSpPr>
          <p:cNvPr id="2" name="Group 25"/>
          <p:cNvGrpSpPr>
            <a:grpSpLocks/>
          </p:cNvGrpSpPr>
          <p:nvPr/>
        </p:nvGrpSpPr>
        <p:grpSpPr bwMode="auto">
          <a:xfrm>
            <a:off x="2928926" y="4286256"/>
            <a:ext cx="414337" cy="209550"/>
            <a:chOff x="1225" y="2417"/>
            <a:chExt cx="261" cy="132"/>
          </a:xfrm>
        </p:grpSpPr>
        <p:sp>
          <p:nvSpPr>
            <p:cNvPr id="734234" name="AutoShape 26"/>
            <p:cNvSpPr>
              <a:spLocks noChangeArrowheads="1"/>
            </p:cNvSpPr>
            <p:nvPr/>
          </p:nvSpPr>
          <p:spPr bwMode="auto">
            <a:xfrm rot="16200000" flipV="1">
              <a:off x="1354" y="2417"/>
              <a:ext cx="132" cy="132"/>
            </a:xfrm>
            <a:prstGeom prst="flowChartCollate">
              <a:avLst/>
            </a:prstGeom>
            <a:noFill/>
            <a:ln w="9525">
              <a:solidFill>
                <a:schemeClr val="tx1"/>
              </a:solidFill>
              <a:miter lim="800000"/>
              <a:headEnd/>
              <a:tailEnd/>
            </a:ln>
            <a:effectLst/>
          </p:spPr>
          <p:txBody>
            <a:bodyPr wrap="none" anchor="ctr"/>
            <a:lstStyle/>
            <a:p>
              <a:endParaRPr lang="en-US"/>
            </a:p>
          </p:txBody>
        </p:sp>
        <p:sp>
          <p:nvSpPr>
            <p:cNvPr id="734235" name="Line 27"/>
            <p:cNvSpPr>
              <a:spLocks noChangeShapeType="1"/>
            </p:cNvSpPr>
            <p:nvPr/>
          </p:nvSpPr>
          <p:spPr bwMode="auto">
            <a:xfrm flipH="1">
              <a:off x="1228" y="2419"/>
              <a:ext cx="128" cy="0"/>
            </a:xfrm>
            <a:prstGeom prst="line">
              <a:avLst/>
            </a:prstGeom>
            <a:noFill/>
            <a:ln w="9525">
              <a:solidFill>
                <a:schemeClr val="tx1"/>
              </a:solidFill>
              <a:round/>
              <a:headEnd/>
              <a:tailEnd/>
            </a:ln>
            <a:effectLst/>
          </p:spPr>
          <p:txBody>
            <a:bodyPr wrap="none"/>
            <a:lstStyle/>
            <a:p>
              <a:endParaRPr lang="en-US"/>
            </a:p>
          </p:txBody>
        </p:sp>
        <p:sp>
          <p:nvSpPr>
            <p:cNvPr id="734236" name="Line 28"/>
            <p:cNvSpPr>
              <a:spLocks noChangeShapeType="1"/>
            </p:cNvSpPr>
            <p:nvPr/>
          </p:nvSpPr>
          <p:spPr bwMode="auto">
            <a:xfrm flipH="1">
              <a:off x="1225" y="2542"/>
              <a:ext cx="128" cy="0"/>
            </a:xfrm>
            <a:prstGeom prst="line">
              <a:avLst/>
            </a:prstGeom>
            <a:noFill/>
            <a:ln w="9525">
              <a:solidFill>
                <a:schemeClr val="tx1"/>
              </a:solidFill>
              <a:round/>
              <a:headEnd/>
              <a:tailEnd/>
            </a:ln>
            <a:effectLst/>
          </p:spPr>
          <p:txBody>
            <a:bodyPr wrap="none"/>
            <a:lstStyle/>
            <a:p>
              <a:endParaRPr lang="en-US"/>
            </a:p>
          </p:txBody>
        </p:sp>
      </p:grpSp>
      <p:sp>
        <p:nvSpPr>
          <p:cNvPr id="734210" name="Rectangle 2"/>
          <p:cNvSpPr>
            <a:spLocks noGrp="1" noChangeArrowheads="1"/>
          </p:cNvSpPr>
          <p:nvPr>
            <p:ph type="title"/>
          </p:nvPr>
        </p:nvSpPr>
        <p:spPr>
          <a:xfrm>
            <a:off x="457200" y="71414"/>
            <a:ext cx="8229600" cy="1143000"/>
          </a:xfrm>
        </p:spPr>
        <p:txBody>
          <a:bodyPr/>
          <a:lstStyle/>
          <a:p>
            <a:r>
              <a:rPr lang="en-US" dirty="0"/>
              <a:t>Outer Join – Example</a:t>
            </a:r>
          </a:p>
        </p:txBody>
      </p:sp>
      <p:sp>
        <p:nvSpPr>
          <p:cNvPr id="734211" name="Rectangle 3"/>
          <p:cNvSpPr>
            <a:spLocks noGrp="1" noChangeArrowheads="1"/>
          </p:cNvSpPr>
          <p:nvPr>
            <p:ph type="body" idx="1"/>
          </p:nvPr>
        </p:nvSpPr>
        <p:spPr>
          <a:xfrm>
            <a:off x="798513" y="1325579"/>
            <a:ext cx="6991350" cy="842962"/>
          </a:xfrm>
        </p:spPr>
        <p:txBody>
          <a:bodyPr>
            <a:normAutofit fontScale="85000" lnSpcReduction="20000"/>
          </a:bodyPr>
          <a:lstStyle/>
          <a:p>
            <a:pPr>
              <a:lnSpc>
                <a:spcPct val="90000"/>
              </a:lnSpc>
            </a:pPr>
            <a:r>
              <a:rPr lang="en-US" dirty="0"/>
              <a:t>Join </a:t>
            </a:r>
            <a:br>
              <a:rPr lang="en-US" dirty="0"/>
            </a:br>
            <a:br>
              <a:rPr lang="en-US" sz="1600" b="1" dirty="0"/>
            </a:br>
            <a:r>
              <a:rPr lang="en-US" i="1" dirty="0"/>
              <a:t>instructor      teaches</a:t>
            </a:r>
          </a:p>
        </p:txBody>
      </p:sp>
      <p:sp>
        <p:nvSpPr>
          <p:cNvPr id="734212" name="AutoShape 4"/>
          <p:cNvSpPr>
            <a:spLocks noChangeArrowheads="1"/>
          </p:cNvSpPr>
          <p:nvPr/>
        </p:nvSpPr>
        <p:spPr bwMode="auto">
          <a:xfrm rot="16200000" flipV="1">
            <a:off x="2714612" y="1857364"/>
            <a:ext cx="152400" cy="152400"/>
          </a:xfrm>
          <a:prstGeom prst="flowChartCollate">
            <a:avLst/>
          </a:prstGeom>
          <a:noFill/>
          <a:ln w="9525">
            <a:solidFill>
              <a:schemeClr val="tx1"/>
            </a:solidFill>
            <a:miter lim="800000"/>
            <a:headEnd/>
            <a:tailEnd/>
          </a:ln>
          <a:effectLst/>
        </p:spPr>
        <p:txBody>
          <a:bodyPr wrap="none" anchor="ctr"/>
          <a:lstStyle/>
          <a:p>
            <a:endParaRPr lang="en-US"/>
          </a:p>
        </p:txBody>
      </p:sp>
      <p:sp>
        <p:nvSpPr>
          <p:cNvPr id="734214" name="Rectangle 6"/>
          <p:cNvSpPr>
            <a:spLocks noChangeArrowheads="1"/>
          </p:cNvSpPr>
          <p:nvPr/>
        </p:nvSpPr>
        <p:spPr bwMode="auto">
          <a:xfrm>
            <a:off x="1508125" y="2397141"/>
            <a:ext cx="1204913" cy="319088"/>
          </a:xfrm>
          <a:prstGeom prst="rect">
            <a:avLst/>
          </a:prstGeom>
          <a:solidFill>
            <a:schemeClr val="accent1"/>
          </a:solidFill>
          <a:ln w="9525">
            <a:solidFill>
              <a:schemeClr val="tx1"/>
            </a:solidFill>
            <a:miter lim="800000"/>
            <a:headEnd/>
            <a:tailEnd/>
          </a:ln>
          <a:effectLst/>
        </p:spPr>
        <p:txBody>
          <a:bodyPr wrap="none" anchor="ctr"/>
          <a:lstStyle/>
          <a:p>
            <a:pPr algn="ctr"/>
            <a:r>
              <a:rPr lang="en-US" i="1"/>
              <a:t>ID</a:t>
            </a:r>
            <a:endParaRPr lang="en-US"/>
          </a:p>
        </p:txBody>
      </p:sp>
      <p:sp>
        <p:nvSpPr>
          <p:cNvPr id="734215" name="Rectangle 7"/>
          <p:cNvSpPr>
            <a:spLocks noChangeArrowheads="1"/>
          </p:cNvSpPr>
          <p:nvPr/>
        </p:nvSpPr>
        <p:spPr bwMode="auto">
          <a:xfrm>
            <a:off x="4327525" y="2397141"/>
            <a:ext cx="1325563" cy="304800"/>
          </a:xfrm>
          <a:prstGeom prst="rect">
            <a:avLst/>
          </a:prstGeom>
          <a:solidFill>
            <a:schemeClr val="accent1"/>
          </a:solidFill>
          <a:ln w="9525">
            <a:solidFill>
              <a:schemeClr val="tx1"/>
            </a:solidFill>
            <a:miter lim="800000"/>
            <a:headEnd/>
            <a:tailEnd/>
          </a:ln>
          <a:effectLst/>
        </p:spPr>
        <p:txBody>
          <a:bodyPr wrap="none" anchor="ctr"/>
          <a:lstStyle/>
          <a:p>
            <a:pPr algn="ctr"/>
            <a:r>
              <a:rPr lang="en-US" i="1"/>
              <a:t>dept_name</a:t>
            </a:r>
            <a:endParaRPr lang="en-US"/>
          </a:p>
        </p:txBody>
      </p:sp>
      <p:sp>
        <p:nvSpPr>
          <p:cNvPr id="734216" name="Rectangle 8"/>
          <p:cNvSpPr>
            <a:spLocks noChangeArrowheads="1"/>
          </p:cNvSpPr>
          <p:nvPr/>
        </p:nvSpPr>
        <p:spPr bwMode="auto">
          <a:xfrm>
            <a:off x="1508125" y="2778141"/>
            <a:ext cx="1233488" cy="609600"/>
          </a:xfrm>
          <a:prstGeom prst="rect">
            <a:avLst/>
          </a:prstGeom>
          <a:solidFill>
            <a:schemeClr val="accent1"/>
          </a:solidFill>
          <a:ln w="9525">
            <a:solidFill>
              <a:schemeClr val="tx1"/>
            </a:solidFill>
            <a:miter lim="800000"/>
            <a:headEnd/>
            <a:tailEnd/>
          </a:ln>
          <a:effectLst/>
        </p:spPr>
        <p:txBody>
          <a:bodyPr wrap="none" anchor="ctr"/>
          <a:lstStyle/>
          <a:p>
            <a:r>
              <a:rPr lang="en-US"/>
              <a:t>10101</a:t>
            </a:r>
          </a:p>
          <a:p>
            <a:r>
              <a:rPr lang="en-US"/>
              <a:t>12121</a:t>
            </a:r>
          </a:p>
        </p:txBody>
      </p:sp>
      <p:sp>
        <p:nvSpPr>
          <p:cNvPr id="734217" name="Rectangle 9"/>
          <p:cNvSpPr>
            <a:spLocks noChangeArrowheads="1"/>
          </p:cNvSpPr>
          <p:nvPr/>
        </p:nvSpPr>
        <p:spPr bwMode="auto">
          <a:xfrm>
            <a:off x="4327525" y="2778141"/>
            <a:ext cx="1357313" cy="609600"/>
          </a:xfrm>
          <a:prstGeom prst="rect">
            <a:avLst/>
          </a:prstGeom>
          <a:solidFill>
            <a:schemeClr val="accent1"/>
          </a:solidFill>
          <a:ln w="9525">
            <a:solidFill>
              <a:schemeClr val="tx1"/>
            </a:solidFill>
            <a:miter lim="800000"/>
            <a:headEnd/>
            <a:tailEnd/>
          </a:ln>
          <a:effectLst/>
        </p:spPr>
        <p:txBody>
          <a:bodyPr wrap="none" anchor="ctr"/>
          <a:lstStyle/>
          <a:p>
            <a:pPr algn="ctr"/>
            <a:r>
              <a:rPr lang="en-US"/>
              <a:t>Comp. Sci.</a:t>
            </a:r>
          </a:p>
          <a:p>
            <a:pPr algn="ctr"/>
            <a:r>
              <a:rPr lang="en-US"/>
              <a:t>Finance</a:t>
            </a:r>
          </a:p>
        </p:txBody>
      </p:sp>
      <p:sp>
        <p:nvSpPr>
          <p:cNvPr id="734218" name="Rectangle 10"/>
          <p:cNvSpPr>
            <a:spLocks noChangeArrowheads="1"/>
          </p:cNvSpPr>
          <p:nvPr/>
        </p:nvSpPr>
        <p:spPr bwMode="auto">
          <a:xfrm>
            <a:off x="5621338" y="2397141"/>
            <a:ext cx="1463675" cy="319088"/>
          </a:xfrm>
          <a:prstGeom prst="rect">
            <a:avLst/>
          </a:prstGeom>
          <a:solidFill>
            <a:schemeClr val="accent1"/>
          </a:solidFill>
          <a:ln w="9525">
            <a:solidFill>
              <a:schemeClr val="tx1"/>
            </a:solidFill>
            <a:miter lim="800000"/>
            <a:headEnd/>
            <a:tailEnd/>
          </a:ln>
          <a:effectLst/>
        </p:spPr>
        <p:txBody>
          <a:bodyPr wrap="none" anchor="ctr"/>
          <a:lstStyle/>
          <a:p>
            <a:pPr algn="ctr"/>
            <a:r>
              <a:rPr lang="en-US" i="1"/>
              <a:t>course_id</a:t>
            </a:r>
            <a:endParaRPr lang="en-US"/>
          </a:p>
        </p:txBody>
      </p:sp>
      <p:sp>
        <p:nvSpPr>
          <p:cNvPr id="734219" name="Rectangle 11"/>
          <p:cNvSpPr>
            <a:spLocks noChangeArrowheads="1"/>
          </p:cNvSpPr>
          <p:nvPr/>
        </p:nvSpPr>
        <p:spPr bwMode="auto">
          <a:xfrm>
            <a:off x="5635625" y="2778141"/>
            <a:ext cx="1462088" cy="609600"/>
          </a:xfrm>
          <a:prstGeom prst="rect">
            <a:avLst/>
          </a:prstGeom>
          <a:solidFill>
            <a:schemeClr val="accent1"/>
          </a:solidFill>
          <a:ln w="9525">
            <a:solidFill>
              <a:schemeClr val="tx1"/>
            </a:solidFill>
            <a:miter lim="800000"/>
            <a:headEnd/>
            <a:tailEnd/>
          </a:ln>
          <a:effectLst/>
        </p:spPr>
        <p:txBody>
          <a:bodyPr wrap="none" anchor="ctr"/>
          <a:lstStyle/>
          <a:p>
            <a:r>
              <a:rPr lang="en-US"/>
              <a:t>  CS-101</a:t>
            </a:r>
          </a:p>
          <a:p>
            <a:r>
              <a:rPr lang="en-US"/>
              <a:t>  FIN-201</a:t>
            </a:r>
          </a:p>
        </p:txBody>
      </p:sp>
      <p:sp>
        <p:nvSpPr>
          <p:cNvPr id="734220" name="Rectangle 12"/>
          <p:cNvSpPr>
            <a:spLocks noChangeArrowheads="1"/>
          </p:cNvSpPr>
          <p:nvPr/>
        </p:nvSpPr>
        <p:spPr bwMode="auto">
          <a:xfrm>
            <a:off x="2727325" y="2397141"/>
            <a:ext cx="1600200" cy="304800"/>
          </a:xfrm>
          <a:prstGeom prst="rect">
            <a:avLst/>
          </a:prstGeom>
          <a:solidFill>
            <a:schemeClr val="accent1"/>
          </a:solidFill>
          <a:ln w="9525">
            <a:solidFill>
              <a:schemeClr val="tx1"/>
            </a:solidFill>
            <a:miter lim="800000"/>
            <a:headEnd/>
            <a:tailEnd/>
          </a:ln>
          <a:effectLst/>
        </p:spPr>
        <p:txBody>
          <a:bodyPr wrap="none" anchor="ctr"/>
          <a:lstStyle/>
          <a:p>
            <a:pPr algn="ctr"/>
            <a:r>
              <a:rPr lang="en-US" i="1"/>
              <a:t>name</a:t>
            </a:r>
            <a:endParaRPr lang="en-US"/>
          </a:p>
        </p:txBody>
      </p:sp>
      <p:sp>
        <p:nvSpPr>
          <p:cNvPr id="734221" name="Rectangle 13"/>
          <p:cNvSpPr>
            <a:spLocks noChangeArrowheads="1"/>
          </p:cNvSpPr>
          <p:nvPr/>
        </p:nvSpPr>
        <p:spPr bwMode="auto">
          <a:xfrm>
            <a:off x="2727325" y="2778141"/>
            <a:ext cx="1600200" cy="609600"/>
          </a:xfrm>
          <a:prstGeom prst="rect">
            <a:avLst/>
          </a:prstGeom>
          <a:solidFill>
            <a:schemeClr val="accent1"/>
          </a:solidFill>
          <a:ln w="9525">
            <a:solidFill>
              <a:schemeClr val="tx1"/>
            </a:solidFill>
            <a:miter lim="800000"/>
            <a:headEnd/>
            <a:tailEnd/>
          </a:ln>
          <a:effectLst/>
        </p:spPr>
        <p:txBody>
          <a:bodyPr wrap="none" anchor="ctr"/>
          <a:lstStyle/>
          <a:p>
            <a:r>
              <a:rPr lang="en-US"/>
              <a:t>Srinivasan</a:t>
            </a:r>
          </a:p>
          <a:p>
            <a:r>
              <a:rPr lang="en-US"/>
              <a:t>Wu</a:t>
            </a:r>
          </a:p>
        </p:txBody>
      </p:sp>
      <p:sp>
        <p:nvSpPr>
          <p:cNvPr id="734237" name="Rectangle 29"/>
          <p:cNvSpPr>
            <a:spLocks noChangeArrowheads="1"/>
          </p:cNvSpPr>
          <p:nvPr/>
        </p:nvSpPr>
        <p:spPr bwMode="auto">
          <a:xfrm>
            <a:off x="1533525" y="4764105"/>
            <a:ext cx="1204913" cy="319088"/>
          </a:xfrm>
          <a:prstGeom prst="rect">
            <a:avLst/>
          </a:prstGeom>
          <a:solidFill>
            <a:schemeClr val="accent1"/>
          </a:solidFill>
          <a:ln w="9525">
            <a:solidFill>
              <a:schemeClr val="tx1"/>
            </a:solidFill>
            <a:miter lim="800000"/>
            <a:headEnd/>
            <a:tailEnd/>
          </a:ln>
          <a:effectLst/>
        </p:spPr>
        <p:txBody>
          <a:bodyPr wrap="none" anchor="ctr"/>
          <a:lstStyle/>
          <a:p>
            <a:pPr algn="ctr"/>
            <a:r>
              <a:rPr lang="en-US" i="1"/>
              <a:t>ID</a:t>
            </a:r>
            <a:endParaRPr lang="en-US"/>
          </a:p>
        </p:txBody>
      </p:sp>
      <p:sp>
        <p:nvSpPr>
          <p:cNvPr id="734238" name="Rectangle 30"/>
          <p:cNvSpPr>
            <a:spLocks noChangeArrowheads="1"/>
          </p:cNvSpPr>
          <p:nvPr/>
        </p:nvSpPr>
        <p:spPr bwMode="auto">
          <a:xfrm>
            <a:off x="4352925" y="4764105"/>
            <a:ext cx="1325563" cy="304800"/>
          </a:xfrm>
          <a:prstGeom prst="rect">
            <a:avLst/>
          </a:prstGeom>
          <a:solidFill>
            <a:schemeClr val="accent1"/>
          </a:solidFill>
          <a:ln w="9525">
            <a:solidFill>
              <a:schemeClr val="tx1"/>
            </a:solidFill>
            <a:miter lim="800000"/>
            <a:headEnd/>
            <a:tailEnd/>
          </a:ln>
          <a:effectLst/>
        </p:spPr>
        <p:txBody>
          <a:bodyPr wrap="none" anchor="ctr"/>
          <a:lstStyle/>
          <a:p>
            <a:pPr algn="ctr"/>
            <a:r>
              <a:rPr lang="en-US" i="1"/>
              <a:t>dept_name</a:t>
            </a:r>
            <a:endParaRPr lang="en-US"/>
          </a:p>
        </p:txBody>
      </p:sp>
      <p:sp>
        <p:nvSpPr>
          <p:cNvPr id="734239" name="Rectangle 31"/>
          <p:cNvSpPr>
            <a:spLocks noChangeArrowheads="1"/>
          </p:cNvSpPr>
          <p:nvPr/>
        </p:nvSpPr>
        <p:spPr bwMode="auto">
          <a:xfrm>
            <a:off x="1533525" y="5145105"/>
            <a:ext cx="1233488" cy="854075"/>
          </a:xfrm>
          <a:prstGeom prst="rect">
            <a:avLst/>
          </a:prstGeom>
          <a:solidFill>
            <a:schemeClr val="accent1"/>
          </a:solidFill>
          <a:ln w="9525">
            <a:solidFill>
              <a:schemeClr val="tx1"/>
            </a:solidFill>
            <a:miter lim="800000"/>
            <a:headEnd/>
            <a:tailEnd/>
          </a:ln>
          <a:effectLst/>
        </p:spPr>
        <p:txBody>
          <a:bodyPr wrap="none" anchor="ctr"/>
          <a:lstStyle/>
          <a:p>
            <a:r>
              <a:rPr lang="en-US"/>
              <a:t>10101</a:t>
            </a:r>
          </a:p>
          <a:p>
            <a:r>
              <a:rPr lang="en-US"/>
              <a:t>12121</a:t>
            </a:r>
          </a:p>
          <a:p>
            <a:r>
              <a:rPr lang="en-US"/>
              <a:t>15151</a:t>
            </a:r>
          </a:p>
        </p:txBody>
      </p:sp>
      <p:sp>
        <p:nvSpPr>
          <p:cNvPr id="734240" name="Rectangle 32"/>
          <p:cNvSpPr>
            <a:spLocks noChangeArrowheads="1"/>
          </p:cNvSpPr>
          <p:nvPr/>
        </p:nvSpPr>
        <p:spPr bwMode="auto">
          <a:xfrm>
            <a:off x="4352925" y="5145105"/>
            <a:ext cx="1357313" cy="847725"/>
          </a:xfrm>
          <a:prstGeom prst="rect">
            <a:avLst/>
          </a:prstGeom>
          <a:solidFill>
            <a:schemeClr val="accent1"/>
          </a:solidFill>
          <a:ln w="9525">
            <a:solidFill>
              <a:schemeClr val="tx1"/>
            </a:solidFill>
            <a:miter lim="800000"/>
            <a:headEnd/>
            <a:tailEnd/>
          </a:ln>
          <a:effectLst/>
        </p:spPr>
        <p:txBody>
          <a:bodyPr wrap="none" anchor="ctr"/>
          <a:lstStyle/>
          <a:p>
            <a:pPr algn="ctr"/>
            <a:r>
              <a:rPr lang="en-US"/>
              <a:t>Comp. Sci.</a:t>
            </a:r>
          </a:p>
          <a:p>
            <a:pPr algn="ctr"/>
            <a:r>
              <a:rPr lang="en-US"/>
              <a:t>Finance</a:t>
            </a:r>
          </a:p>
          <a:p>
            <a:pPr algn="ctr"/>
            <a:r>
              <a:rPr lang="en-US"/>
              <a:t>Music</a:t>
            </a:r>
          </a:p>
        </p:txBody>
      </p:sp>
      <p:sp>
        <p:nvSpPr>
          <p:cNvPr id="734241" name="Rectangle 33"/>
          <p:cNvSpPr>
            <a:spLocks noChangeArrowheads="1"/>
          </p:cNvSpPr>
          <p:nvPr/>
        </p:nvSpPr>
        <p:spPr bwMode="auto">
          <a:xfrm>
            <a:off x="5646738" y="4764105"/>
            <a:ext cx="1463675" cy="319088"/>
          </a:xfrm>
          <a:prstGeom prst="rect">
            <a:avLst/>
          </a:prstGeom>
          <a:solidFill>
            <a:schemeClr val="accent1"/>
          </a:solidFill>
          <a:ln w="9525">
            <a:solidFill>
              <a:schemeClr val="tx1"/>
            </a:solidFill>
            <a:miter lim="800000"/>
            <a:headEnd/>
            <a:tailEnd/>
          </a:ln>
          <a:effectLst/>
        </p:spPr>
        <p:txBody>
          <a:bodyPr wrap="none" anchor="ctr"/>
          <a:lstStyle/>
          <a:p>
            <a:pPr algn="ctr"/>
            <a:r>
              <a:rPr lang="en-US" i="1"/>
              <a:t>course_id</a:t>
            </a:r>
            <a:endParaRPr lang="en-US"/>
          </a:p>
        </p:txBody>
      </p:sp>
      <p:sp>
        <p:nvSpPr>
          <p:cNvPr id="734242" name="Rectangle 34"/>
          <p:cNvSpPr>
            <a:spLocks noChangeArrowheads="1"/>
          </p:cNvSpPr>
          <p:nvPr/>
        </p:nvSpPr>
        <p:spPr bwMode="auto">
          <a:xfrm>
            <a:off x="5710238" y="5145105"/>
            <a:ext cx="1412875" cy="849313"/>
          </a:xfrm>
          <a:prstGeom prst="rect">
            <a:avLst/>
          </a:prstGeom>
          <a:solidFill>
            <a:schemeClr val="accent1"/>
          </a:solidFill>
          <a:ln w="9525">
            <a:solidFill>
              <a:schemeClr val="tx1"/>
            </a:solidFill>
            <a:miter lim="800000"/>
            <a:headEnd/>
            <a:tailEnd/>
          </a:ln>
          <a:effectLst/>
        </p:spPr>
        <p:txBody>
          <a:bodyPr wrap="none" anchor="ctr"/>
          <a:lstStyle/>
          <a:p>
            <a:r>
              <a:rPr lang="en-US"/>
              <a:t>  CS-101</a:t>
            </a:r>
          </a:p>
          <a:p>
            <a:r>
              <a:rPr lang="en-US"/>
              <a:t>  FIN-201</a:t>
            </a:r>
          </a:p>
          <a:p>
            <a:r>
              <a:rPr lang="en-US" i="1"/>
              <a:t>  null</a:t>
            </a:r>
          </a:p>
        </p:txBody>
      </p:sp>
      <p:sp>
        <p:nvSpPr>
          <p:cNvPr id="734243" name="Rectangle 35"/>
          <p:cNvSpPr>
            <a:spLocks noChangeArrowheads="1"/>
          </p:cNvSpPr>
          <p:nvPr/>
        </p:nvSpPr>
        <p:spPr bwMode="auto">
          <a:xfrm>
            <a:off x="2752725" y="4764105"/>
            <a:ext cx="1600200" cy="304800"/>
          </a:xfrm>
          <a:prstGeom prst="rect">
            <a:avLst/>
          </a:prstGeom>
          <a:solidFill>
            <a:schemeClr val="accent1"/>
          </a:solidFill>
          <a:ln w="9525">
            <a:solidFill>
              <a:schemeClr val="tx1"/>
            </a:solidFill>
            <a:miter lim="800000"/>
            <a:headEnd/>
            <a:tailEnd/>
          </a:ln>
          <a:effectLst/>
        </p:spPr>
        <p:txBody>
          <a:bodyPr wrap="none" anchor="ctr"/>
          <a:lstStyle/>
          <a:p>
            <a:pPr algn="ctr"/>
            <a:r>
              <a:rPr lang="en-US" i="1"/>
              <a:t>name</a:t>
            </a:r>
            <a:endParaRPr lang="en-US"/>
          </a:p>
        </p:txBody>
      </p:sp>
      <p:sp>
        <p:nvSpPr>
          <p:cNvPr id="734244" name="Rectangle 36"/>
          <p:cNvSpPr>
            <a:spLocks noChangeArrowheads="1"/>
          </p:cNvSpPr>
          <p:nvPr/>
        </p:nvSpPr>
        <p:spPr bwMode="auto">
          <a:xfrm>
            <a:off x="2752725" y="5130818"/>
            <a:ext cx="1600200" cy="869950"/>
          </a:xfrm>
          <a:prstGeom prst="rect">
            <a:avLst/>
          </a:prstGeom>
          <a:solidFill>
            <a:schemeClr val="accent1"/>
          </a:solidFill>
          <a:ln w="9525">
            <a:solidFill>
              <a:schemeClr val="tx1"/>
            </a:solidFill>
            <a:miter lim="800000"/>
            <a:headEnd/>
            <a:tailEnd/>
          </a:ln>
          <a:effectLst/>
        </p:spPr>
        <p:txBody>
          <a:bodyPr wrap="none" anchor="ctr"/>
          <a:lstStyle/>
          <a:p>
            <a:r>
              <a:rPr lang="en-US"/>
              <a:t>Srinivasan</a:t>
            </a:r>
          </a:p>
          <a:p>
            <a:r>
              <a:rPr lang="en-US"/>
              <a:t>Wu</a:t>
            </a:r>
          </a:p>
          <a:p>
            <a:r>
              <a:rPr lang="en-US"/>
              <a:t>Mozart</a:t>
            </a:r>
          </a:p>
        </p:txBody>
      </p:sp>
      <p:sp>
        <p:nvSpPr>
          <p:cNvPr id="26" name="Date Placeholder 25"/>
          <p:cNvSpPr>
            <a:spLocks noGrp="1"/>
          </p:cNvSpPr>
          <p:nvPr>
            <p:ph type="dt" sz="half" idx="10"/>
          </p:nvPr>
        </p:nvSpPr>
        <p:spPr/>
        <p:txBody>
          <a:bodyPr/>
          <a:lstStyle/>
          <a:p>
            <a:fld id="{FB4EEFDB-ABFE-42B1-B552-38A2177F20C9}" type="datetime1">
              <a:rPr lang="en-US" smtClean="0"/>
              <a:pPr/>
              <a:t>4/8/20</a:t>
            </a:fld>
            <a:endParaRPr lang="en-US" dirty="0"/>
          </a:p>
        </p:txBody>
      </p:sp>
      <p:sp>
        <p:nvSpPr>
          <p:cNvPr id="27" name="Slide Number Placeholder 26"/>
          <p:cNvSpPr>
            <a:spLocks noGrp="1"/>
          </p:cNvSpPr>
          <p:nvPr>
            <p:ph type="sldNum" sz="quarter" idx="12"/>
          </p:nvPr>
        </p:nvSpPr>
        <p:spPr/>
        <p:txBody>
          <a:bodyPr/>
          <a:lstStyle/>
          <a:p>
            <a:fld id="{D2B6A008-1658-481F-B325-0100205FD83E}" type="slidenum">
              <a:rPr lang="en-US" smtClean="0"/>
              <a:pPr/>
              <a:t>34</a:t>
            </a:fld>
            <a:endParaRPr lang="en-US" dirty="0"/>
          </a:p>
        </p:txBody>
      </p:sp>
      <p:sp>
        <p:nvSpPr>
          <p:cNvPr id="28" name="Footer Placeholder 27"/>
          <p:cNvSpPr>
            <a:spLocks noGrp="1"/>
          </p:cNvSpPr>
          <p:nvPr>
            <p:ph type="ftr" sz="quarter" idx="11"/>
          </p:nvPr>
        </p:nvSpPr>
        <p:spPr/>
        <p:txBody>
          <a:bodyPr/>
          <a:lstStyle/>
          <a:p>
            <a:r>
              <a:rPr lang="en-US"/>
              <a:t>Relational Operator (©Silberschatz, Korth and Sudarshan)</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6258" name="Rectangle 2"/>
          <p:cNvSpPr>
            <a:spLocks noGrp="1" noChangeArrowheads="1"/>
          </p:cNvSpPr>
          <p:nvPr>
            <p:ph type="title"/>
          </p:nvPr>
        </p:nvSpPr>
        <p:spPr>
          <a:xfrm>
            <a:off x="457200" y="142852"/>
            <a:ext cx="8229600" cy="1143000"/>
          </a:xfrm>
        </p:spPr>
        <p:txBody>
          <a:bodyPr/>
          <a:lstStyle/>
          <a:p>
            <a:r>
              <a:rPr lang="en-US" dirty="0"/>
              <a:t>Outer Join – Example</a:t>
            </a:r>
          </a:p>
        </p:txBody>
      </p:sp>
      <p:sp>
        <p:nvSpPr>
          <p:cNvPr id="736278" name="Rectangle 22"/>
          <p:cNvSpPr>
            <a:spLocks noChangeArrowheads="1"/>
          </p:cNvSpPr>
          <p:nvPr/>
        </p:nvSpPr>
        <p:spPr bwMode="auto">
          <a:xfrm>
            <a:off x="806450" y="3771920"/>
            <a:ext cx="4070350" cy="738187"/>
          </a:xfrm>
          <a:prstGeom prst="rect">
            <a:avLst/>
          </a:prstGeom>
          <a:noFill/>
          <a:ln w="9525">
            <a:noFill/>
            <a:miter lim="800000"/>
            <a:headEnd/>
            <a:tailEnd/>
          </a:ln>
          <a:effectLst/>
        </p:spPr>
        <p:txBody>
          <a:bodyPr>
            <a:spAutoFit/>
          </a:bodyPr>
          <a:lstStyle/>
          <a:p>
            <a:pPr>
              <a:spcBef>
                <a:spcPct val="35000"/>
              </a:spcBef>
              <a:buClr>
                <a:schemeClr val="tx2"/>
              </a:buClr>
              <a:buSzPct val="90000"/>
              <a:buFont typeface="Monotype Sorts" pitchFamily="2" charset="2"/>
              <a:buChar char="n"/>
            </a:pPr>
            <a:r>
              <a:rPr kumimoji="1" lang="en-US"/>
              <a:t> Full Outer Join</a:t>
            </a:r>
          </a:p>
          <a:p>
            <a:pPr>
              <a:spcBef>
                <a:spcPct val="35000"/>
              </a:spcBef>
              <a:buClr>
                <a:schemeClr val="tx2"/>
              </a:buClr>
              <a:buSzPct val="90000"/>
              <a:buFont typeface="Monotype Sorts" pitchFamily="2" charset="2"/>
              <a:buNone/>
            </a:pPr>
            <a:r>
              <a:rPr kumimoji="1" lang="en-US" i="1"/>
              <a:t>    instructor         teaches</a:t>
            </a:r>
          </a:p>
        </p:txBody>
      </p:sp>
      <p:grpSp>
        <p:nvGrpSpPr>
          <p:cNvPr id="2" name="Group 23"/>
          <p:cNvGrpSpPr>
            <a:grpSpLocks/>
          </p:cNvGrpSpPr>
          <p:nvPr/>
        </p:nvGrpSpPr>
        <p:grpSpPr bwMode="auto">
          <a:xfrm>
            <a:off x="2071670" y="4286256"/>
            <a:ext cx="387350" cy="152400"/>
            <a:chOff x="1141" y="2444"/>
            <a:chExt cx="244" cy="96"/>
          </a:xfrm>
        </p:grpSpPr>
        <p:sp>
          <p:nvSpPr>
            <p:cNvPr id="736280" name="AutoShape 24"/>
            <p:cNvSpPr>
              <a:spLocks noChangeArrowheads="1"/>
            </p:cNvSpPr>
            <p:nvPr/>
          </p:nvSpPr>
          <p:spPr bwMode="auto">
            <a:xfrm rot="16200000" flipV="1">
              <a:off x="1213" y="2444"/>
              <a:ext cx="96" cy="96"/>
            </a:xfrm>
            <a:prstGeom prst="flowChartCollate">
              <a:avLst/>
            </a:prstGeom>
            <a:noFill/>
            <a:ln w="9525">
              <a:solidFill>
                <a:schemeClr val="tx1"/>
              </a:solidFill>
              <a:miter lim="800000"/>
              <a:headEnd/>
              <a:tailEnd/>
            </a:ln>
            <a:effectLst/>
          </p:spPr>
          <p:txBody>
            <a:bodyPr wrap="none" anchor="ctr"/>
            <a:lstStyle/>
            <a:p>
              <a:endParaRPr lang="en-US"/>
            </a:p>
          </p:txBody>
        </p:sp>
        <p:sp>
          <p:nvSpPr>
            <p:cNvPr id="736281" name="Line 25"/>
            <p:cNvSpPr>
              <a:spLocks noChangeShapeType="1"/>
            </p:cNvSpPr>
            <p:nvPr/>
          </p:nvSpPr>
          <p:spPr bwMode="auto">
            <a:xfrm flipH="1">
              <a:off x="1144" y="2450"/>
              <a:ext cx="64" cy="0"/>
            </a:xfrm>
            <a:prstGeom prst="line">
              <a:avLst/>
            </a:prstGeom>
            <a:noFill/>
            <a:ln w="9525">
              <a:solidFill>
                <a:schemeClr val="tx1"/>
              </a:solidFill>
              <a:round/>
              <a:headEnd/>
              <a:tailEnd/>
            </a:ln>
            <a:effectLst/>
          </p:spPr>
          <p:txBody>
            <a:bodyPr wrap="none"/>
            <a:lstStyle/>
            <a:p>
              <a:endParaRPr lang="en-US"/>
            </a:p>
          </p:txBody>
        </p:sp>
        <p:sp>
          <p:nvSpPr>
            <p:cNvPr id="736282" name="Line 26"/>
            <p:cNvSpPr>
              <a:spLocks noChangeShapeType="1"/>
            </p:cNvSpPr>
            <p:nvPr/>
          </p:nvSpPr>
          <p:spPr bwMode="auto">
            <a:xfrm flipH="1">
              <a:off x="1141" y="2537"/>
              <a:ext cx="64" cy="0"/>
            </a:xfrm>
            <a:prstGeom prst="line">
              <a:avLst/>
            </a:prstGeom>
            <a:noFill/>
            <a:ln w="9525">
              <a:solidFill>
                <a:schemeClr val="tx1"/>
              </a:solidFill>
              <a:round/>
              <a:headEnd/>
              <a:tailEnd/>
            </a:ln>
            <a:effectLst/>
          </p:spPr>
          <p:txBody>
            <a:bodyPr wrap="none"/>
            <a:lstStyle/>
            <a:p>
              <a:endParaRPr lang="en-US"/>
            </a:p>
          </p:txBody>
        </p:sp>
        <p:sp>
          <p:nvSpPr>
            <p:cNvPr id="736283" name="Line 27"/>
            <p:cNvSpPr>
              <a:spLocks noChangeShapeType="1"/>
            </p:cNvSpPr>
            <p:nvPr/>
          </p:nvSpPr>
          <p:spPr bwMode="auto">
            <a:xfrm flipH="1">
              <a:off x="1321" y="2537"/>
              <a:ext cx="64" cy="0"/>
            </a:xfrm>
            <a:prstGeom prst="line">
              <a:avLst/>
            </a:prstGeom>
            <a:noFill/>
            <a:ln w="9525">
              <a:solidFill>
                <a:schemeClr val="tx1"/>
              </a:solidFill>
              <a:round/>
              <a:headEnd/>
              <a:tailEnd/>
            </a:ln>
            <a:effectLst/>
          </p:spPr>
          <p:txBody>
            <a:bodyPr wrap="none"/>
            <a:lstStyle/>
            <a:p>
              <a:endParaRPr lang="en-US"/>
            </a:p>
          </p:txBody>
        </p:sp>
        <p:sp>
          <p:nvSpPr>
            <p:cNvPr id="736284" name="Line 28"/>
            <p:cNvSpPr>
              <a:spLocks noChangeShapeType="1"/>
            </p:cNvSpPr>
            <p:nvPr/>
          </p:nvSpPr>
          <p:spPr bwMode="auto">
            <a:xfrm flipH="1">
              <a:off x="1309" y="2444"/>
              <a:ext cx="64" cy="0"/>
            </a:xfrm>
            <a:prstGeom prst="line">
              <a:avLst/>
            </a:prstGeom>
            <a:noFill/>
            <a:ln w="9525">
              <a:solidFill>
                <a:schemeClr val="tx1"/>
              </a:solidFill>
              <a:round/>
              <a:headEnd/>
              <a:tailEnd/>
            </a:ln>
            <a:effectLst/>
          </p:spPr>
          <p:txBody>
            <a:bodyPr wrap="none"/>
            <a:lstStyle/>
            <a:p>
              <a:endParaRPr lang="en-US"/>
            </a:p>
          </p:txBody>
        </p:sp>
      </p:grpSp>
      <p:sp>
        <p:nvSpPr>
          <p:cNvPr id="736286" name="Rectangle 30"/>
          <p:cNvSpPr>
            <a:spLocks noChangeArrowheads="1"/>
          </p:cNvSpPr>
          <p:nvPr/>
        </p:nvSpPr>
        <p:spPr bwMode="auto">
          <a:xfrm>
            <a:off x="849313" y="1327169"/>
            <a:ext cx="4070350" cy="738187"/>
          </a:xfrm>
          <a:prstGeom prst="rect">
            <a:avLst/>
          </a:prstGeom>
          <a:noFill/>
          <a:ln w="9525">
            <a:noFill/>
            <a:miter lim="800000"/>
            <a:headEnd/>
            <a:tailEnd/>
          </a:ln>
          <a:effectLst/>
        </p:spPr>
        <p:txBody>
          <a:bodyPr>
            <a:spAutoFit/>
          </a:bodyPr>
          <a:lstStyle/>
          <a:p>
            <a:pPr>
              <a:spcBef>
                <a:spcPct val="35000"/>
              </a:spcBef>
              <a:buClr>
                <a:schemeClr val="tx2"/>
              </a:buClr>
              <a:buSzPct val="90000"/>
              <a:buFont typeface="Monotype Sorts" pitchFamily="2" charset="2"/>
              <a:buChar char="n"/>
            </a:pPr>
            <a:r>
              <a:rPr kumimoji="1" lang="en-US"/>
              <a:t> Right Outer Join</a:t>
            </a:r>
          </a:p>
          <a:p>
            <a:pPr>
              <a:spcBef>
                <a:spcPct val="35000"/>
              </a:spcBef>
              <a:buClr>
                <a:schemeClr val="tx2"/>
              </a:buClr>
              <a:buSzPct val="90000"/>
              <a:buFont typeface="Monotype Sorts" pitchFamily="2" charset="2"/>
              <a:buNone/>
            </a:pPr>
            <a:r>
              <a:rPr kumimoji="1" lang="en-US" i="1"/>
              <a:t>    instructor        teaches</a:t>
            </a:r>
          </a:p>
        </p:txBody>
      </p:sp>
      <p:grpSp>
        <p:nvGrpSpPr>
          <p:cNvPr id="3" name="Group 31"/>
          <p:cNvGrpSpPr>
            <a:grpSpLocks/>
          </p:cNvGrpSpPr>
          <p:nvPr/>
        </p:nvGrpSpPr>
        <p:grpSpPr bwMode="auto">
          <a:xfrm>
            <a:off x="2143108" y="1785926"/>
            <a:ext cx="265112" cy="157163"/>
            <a:chOff x="1050" y="991"/>
            <a:chExt cx="167" cy="99"/>
          </a:xfrm>
        </p:grpSpPr>
        <p:sp>
          <p:nvSpPr>
            <p:cNvPr id="736288" name="AutoShape 32"/>
            <p:cNvSpPr>
              <a:spLocks noChangeArrowheads="1"/>
            </p:cNvSpPr>
            <p:nvPr/>
          </p:nvSpPr>
          <p:spPr bwMode="auto">
            <a:xfrm rot="16200000" flipV="1">
              <a:off x="1050" y="992"/>
              <a:ext cx="96" cy="96"/>
            </a:xfrm>
            <a:prstGeom prst="flowChartCollate">
              <a:avLst/>
            </a:prstGeom>
            <a:noFill/>
            <a:ln w="9525">
              <a:solidFill>
                <a:schemeClr val="tx1"/>
              </a:solidFill>
              <a:miter lim="800000"/>
              <a:headEnd/>
              <a:tailEnd/>
            </a:ln>
            <a:effectLst/>
          </p:spPr>
          <p:txBody>
            <a:bodyPr wrap="none" anchor="ctr"/>
            <a:lstStyle/>
            <a:p>
              <a:endParaRPr lang="en-US"/>
            </a:p>
          </p:txBody>
        </p:sp>
        <p:sp>
          <p:nvSpPr>
            <p:cNvPr id="736289" name="Line 33"/>
            <p:cNvSpPr>
              <a:spLocks noChangeShapeType="1"/>
            </p:cNvSpPr>
            <p:nvPr/>
          </p:nvSpPr>
          <p:spPr bwMode="auto">
            <a:xfrm flipH="1">
              <a:off x="1153" y="991"/>
              <a:ext cx="64" cy="0"/>
            </a:xfrm>
            <a:prstGeom prst="line">
              <a:avLst/>
            </a:prstGeom>
            <a:noFill/>
            <a:ln w="9525">
              <a:solidFill>
                <a:schemeClr val="tx1"/>
              </a:solidFill>
              <a:round/>
              <a:headEnd/>
              <a:tailEnd/>
            </a:ln>
            <a:effectLst/>
          </p:spPr>
          <p:txBody>
            <a:bodyPr wrap="none"/>
            <a:lstStyle/>
            <a:p>
              <a:endParaRPr lang="en-US"/>
            </a:p>
          </p:txBody>
        </p:sp>
        <p:sp>
          <p:nvSpPr>
            <p:cNvPr id="736290" name="Line 34"/>
            <p:cNvSpPr>
              <a:spLocks noChangeShapeType="1"/>
            </p:cNvSpPr>
            <p:nvPr/>
          </p:nvSpPr>
          <p:spPr bwMode="auto">
            <a:xfrm flipH="1">
              <a:off x="1153" y="1090"/>
              <a:ext cx="64" cy="0"/>
            </a:xfrm>
            <a:prstGeom prst="line">
              <a:avLst/>
            </a:prstGeom>
            <a:noFill/>
            <a:ln w="9525">
              <a:solidFill>
                <a:schemeClr val="tx1"/>
              </a:solidFill>
              <a:round/>
              <a:headEnd/>
              <a:tailEnd/>
            </a:ln>
            <a:effectLst/>
          </p:spPr>
          <p:txBody>
            <a:bodyPr wrap="none"/>
            <a:lstStyle/>
            <a:p>
              <a:endParaRPr lang="en-US"/>
            </a:p>
          </p:txBody>
        </p:sp>
      </p:grpSp>
      <p:sp>
        <p:nvSpPr>
          <p:cNvPr id="736295" name="Rectangle 39"/>
          <p:cNvSpPr>
            <a:spLocks noChangeArrowheads="1"/>
          </p:cNvSpPr>
          <p:nvPr/>
        </p:nvSpPr>
        <p:spPr bwMode="auto">
          <a:xfrm>
            <a:off x="1685925" y="2252681"/>
            <a:ext cx="1204913" cy="306388"/>
          </a:xfrm>
          <a:prstGeom prst="rect">
            <a:avLst/>
          </a:prstGeom>
          <a:solidFill>
            <a:schemeClr val="accent1"/>
          </a:solidFill>
          <a:ln w="9525">
            <a:solidFill>
              <a:schemeClr val="tx1"/>
            </a:solidFill>
            <a:miter lim="800000"/>
            <a:headEnd/>
            <a:tailEnd/>
          </a:ln>
          <a:effectLst/>
        </p:spPr>
        <p:txBody>
          <a:bodyPr wrap="none" anchor="ctr"/>
          <a:lstStyle/>
          <a:p>
            <a:pPr algn="ctr"/>
            <a:r>
              <a:rPr lang="en-US" i="1"/>
              <a:t>ID</a:t>
            </a:r>
            <a:endParaRPr lang="en-US"/>
          </a:p>
        </p:txBody>
      </p:sp>
      <p:sp>
        <p:nvSpPr>
          <p:cNvPr id="736296" name="Rectangle 40"/>
          <p:cNvSpPr>
            <a:spLocks noChangeArrowheads="1"/>
          </p:cNvSpPr>
          <p:nvPr/>
        </p:nvSpPr>
        <p:spPr bwMode="auto">
          <a:xfrm>
            <a:off x="4505325" y="2252681"/>
            <a:ext cx="1338263" cy="304800"/>
          </a:xfrm>
          <a:prstGeom prst="rect">
            <a:avLst/>
          </a:prstGeom>
          <a:solidFill>
            <a:schemeClr val="accent1"/>
          </a:solidFill>
          <a:ln w="9525">
            <a:solidFill>
              <a:schemeClr val="tx1"/>
            </a:solidFill>
            <a:miter lim="800000"/>
            <a:headEnd/>
            <a:tailEnd/>
          </a:ln>
          <a:effectLst/>
        </p:spPr>
        <p:txBody>
          <a:bodyPr wrap="none" anchor="ctr"/>
          <a:lstStyle/>
          <a:p>
            <a:pPr algn="ctr"/>
            <a:r>
              <a:rPr lang="en-US" i="1"/>
              <a:t>dept_name</a:t>
            </a:r>
            <a:endParaRPr lang="en-US"/>
          </a:p>
        </p:txBody>
      </p:sp>
      <p:sp>
        <p:nvSpPr>
          <p:cNvPr id="736297" name="Rectangle 41"/>
          <p:cNvSpPr>
            <a:spLocks noChangeArrowheads="1"/>
          </p:cNvSpPr>
          <p:nvPr/>
        </p:nvSpPr>
        <p:spPr bwMode="auto">
          <a:xfrm>
            <a:off x="1685925" y="2622569"/>
            <a:ext cx="1233488" cy="865187"/>
          </a:xfrm>
          <a:prstGeom prst="rect">
            <a:avLst/>
          </a:prstGeom>
          <a:solidFill>
            <a:schemeClr val="accent1"/>
          </a:solidFill>
          <a:ln w="9525">
            <a:solidFill>
              <a:schemeClr val="tx1"/>
            </a:solidFill>
            <a:miter lim="800000"/>
            <a:headEnd/>
            <a:tailEnd/>
          </a:ln>
          <a:effectLst/>
        </p:spPr>
        <p:txBody>
          <a:bodyPr wrap="none" anchor="ctr"/>
          <a:lstStyle/>
          <a:p>
            <a:r>
              <a:rPr lang="en-US"/>
              <a:t>10101</a:t>
            </a:r>
          </a:p>
          <a:p>
            <a:r>
              <a:rPr lang="en-US"/>
              <a:t>12121</a:t>
            </a:r>
          </a:p>
          <a:p>
            <a:r>
              <a:rPr lang="en-US"/>
              <a:t>76766</a:t>
            </a:r>
          </a:p>
        </p:txBody>
      </p:sp>
      <p:sp>
        <p:nvSpPr>
          <p:cNvPr id="736298" name="Rectangle 42"/>
          <p:cNvSpPr>
            <a:spLocks noChangeArrowheads="1"/>
          </p:cNvSpPr>
          <p:nvPr/>
        </p:nvSpPr>
        <p:spPr bwMode="auto">
          <a:xfrm>
            <a:off x="4505325" y="2620981"/>
            <a:ext cx="1357313" cy="860425"/>
          </a:xfrm>
          <a:prstGeom prst="rect">
            <a:avLst/>
          </a:prstGeom>
          <a:solidFill>
            <a:schemeClr val="accent1"/>
          </a:solidFill>
          <a:ln w="9525">
            <a:solidFill>
              <a:schemeClr val="tx1"/>
            </a:solidFill>
            <a:miter lim="800000"/>
            <a:headEnd/>
            <a:tailEnd/>
          </a:ln>
          <a:effectLst/>
        </p:spPr>
        <p:txBody>
          <a:bodyPr wrap="none" anchor="ctr"/>
          <a:lstStyle/>
          <a:p>
            <a:pPr algn="ctr"/>
            <a:r>
              <a:rPr lang="en-US"/>
              <a:t>Comp. Sci.</a:t>
            </a:r>
          </a:p>
          <a:p>
            <a:pPr algn="ctr"/>
            <a:r>
              <a:rPr lang="en-US"/>
              <a:t>Finance</a:t>
            </a:r>
          </a:p>
          <a:p>
            <a:pPr algn="ctr"/>
            <a:r>
              <a:rPr lang="en-US"/>
              <a:t>null</a:t>
            </a:r>
          </a:p>
        </p:txBody>
      </p:sp>
      <p:sp>
        <p:nvSpPr>
          <p:cNvPr id="736299" name="Rectangle 43"/>
          <p:cNvSpPr>
            <a:spLocks noChangeArrowheads="1"/>
          </p:cNvSpPr>
          <p:nvPr/>
        </p:nvSpPr>
        <p:spPr bwMode="auto">
          <a:xfrm>
            <a:off x="5838825" y="2252681"/>
            <a:ext cx="1423988" cy="306388"/>
          </a:xfrm>
          <a:prstGeom prst="rect">
            <a:avLst/>
          </a:prstGeom>
          <a:solidFill>
            <a:schemeClr val="accent1"/>
          </a:solidFill>
          <a:ln w="9525">
            <a:solidFill>
              <a:schemeClr val="tx1"/>
            </a:solidFill>
            <a:miter lim="800000"/>
            <a:headEnd/>
            <a:tailEnd/>
          </a:ln>
          <a:effectLst/>
        </p:spPr>
        <p:txBody>
          <a:bodyPr wrap="none" anchor="ctr"/>
          <a:lstStyle/>
          <a:p>
            <a:pPr algn="ctr"/>
            <a:r>
              <a:rPr lang="en-US" i="1"/>
              <a:t>course_id</a:t>
            </a:r>
            <a:endParaRPr lang="en-US"/>
          </a:p>
        </p:txBody>
      </p:sp>
      <p:sp>
        <p:nvSpPr>
          <p:cNvPr id="736300" name="Rectangle 44"/>
          <p:cNvSpPr>
            <a:spLocks noChangeArrowheads="1"/>
          </p:cNvSpPr>
          <p:nvPr/>
        </p:nvSpPr>
        <p:spPr bwMode="auto">
          <a:xfrm>
            <a:off x="5862638" y="2620981"/>
            <a:ext cx="1412875" cy="862013"/>
          </a:xfrm>
          <a:prstGeom prst="rect">
            <a:avLst/>
          </a:prstGeom>
          <a:solidFill>
            <a:schemeClr val="accent1"/>
          </a:solidFill>
          <a:ln w="9525">
            <a:solidFill>
              <a:schemeClr val="tx1"/>
            </a:solidFill>
            <a:miter lim="800000"/>
            <a:headEnd/>
            <a:tailEnd/>
          </a:ln>
          <a:effectLst/>
        </p:spPr>
        <p:txBody>
          <a:bodyPr wrap="none" anchor="ctr"/>
          <a:lstStyle/>
          <a:p>
            <a:r>
              <a:rPr lang="en-US"/>
              <a:t>  CS-101</a:t>
            </a:r>
          </a:p>
          <a:p>
            <a:r>
              <a:rPr lang="en-US"/>
              <a:t>  FIN-201</a:t>
            </a:r>
          </a:p>
          <a:p>
            <a:r>
              <a:rPr lang="en-US" i="1"/>
              <a:t>  </a:t>
            </a:r>
            <a:r>
              <a:rPr lang="en-US"/>
              <a:t>BIO-101</a:t>
            </a:r>
            <a:endParaRPr lang="en-US" i="1"/>
          </a:p>
        </p:txBody>
      </p:sp>
      <p:sp>
        <p:nvSpPr>
          <p:cNvPr id="736301" name="Rectangle 45"/>
          <p:cNvSpPr>
            <a:spLocks noChangeArrowheads="1"/>
          </p:cNvSpPr>
          <p:nvPr/>
        </p:nvSpPr>
        <p:spPr bwMode="auto">
          <a:xfrm>
            <a:off x="2905125" y="2252681"/>
            <a:ext cx="1600200" cy="304800"/>
          </a:xfrm>
          <a:prstGeom prst="rect">
            <a:avLst/>
          </a:prstGeom>
          <a:solidFill>
            <a:schemeClr val="accent1"/>
          </a:solidFill>
          <a:ln w="9525">
            <a:solidFill>
              <a:schemeClr val="tx1"/>
            </a:solidFill>
            <a:miter lim="800000"/>
            <a:headEnd/>
            <a:tailEnd/>
          </a:ln>
          <a:effectLst/>
        </p:spPr>
        <p:txBody>
          <a:bodyPr wrap="none" anchor="ctr"/>
          <a:lstStyle/>
          <a:p>
            <a:pPr algn="ctr"/>
            <a:r>
              <a:rPr lang="en-US" i="1"/>
              <a:t>name</a:t>
            </a:r>
            <a:endParaRPr lang="en-US"/>
          </a:p>
        </p:txBody>
      </p:sp>
      <p:sp>
        <p:nvSpPr>
          <p:cNvPr id="736302" name="Rectangle 46"/>
          <p:cNvSpPr>
            <a:spLocks noChangeArrowheads="1"/>
          </p:cNvSpPr>
          <p:nvPr/>
        </p:nvSpPr>
        <p:spPr bwMode="auto">
          <a:xfrm>
            <a:off x="2905125" y="2619394"/>
            <a:ext cx="1600200" cy="869950"/>
          </a:xfrm>
          <a:prstGeom prst="rect">
            <a:avLst/>
          </a:prstGeom>
          <a:solidFill>
            <a:schemeClr val="accent1"/>
          </a:solidFill>
          <a:ln w="9525">
            <a:solidFill>
              <a:schemeClr val="tx1"/>
            </a:solidFill>
            <a:miter lim="800000"/>
            <a:headEnd/>
            <a:tailEnd/>
          </a:ln>
          <a:effectLst/>
        </p:spPr>
        <p:txBody>
          <a:bodyPr wrap="none" anchor="ctr"/>
          <a:lstStyle/>
          <a:p>
            <a:r>
              <a:rPr lang="en-US"/>
              <a:t>Srinivasan</a:t>
            </a:r>
          </a:p>
          <a:p>
            <a:r>
              <a:rPr lang="en-US"/>
              <a:t>Wu</a:t>
            </a:r>
          </a:p>
          <a:p>
            <a:r>
              <a:rPr lang="en-US"/>
              <a:t>null</a:t>
            </a:r>
          </a:p>
        </p:txBody>
      </p:sp>
      <p:sp>
        <p:nvSpPr>
          <p:cNvPr id="736303" name="Rectangle 47"/>
          <p:cNvSpPr>
            <a:spLocks noChangeArrowheads="1"/>
          </p:cNvSpPr>
          <p:nvPr/>
        </p:nvSpPr>
        <p:spPr bwMode="auto">
          <a:xfrm>
            <a:off x="1838325" y="4732357"/>
            <a:ext cx="1204913" cy="306388"/>
          </a:xfrm>
          <a:prstGeom prst="rect">
            <a:avLst/>
          </a:prstGeom>
          <a:solidFill>
            <a:schemeClr val="accent1"/>
          </a:solidFill>
          <a:ln w="9525">
            <a:solidFill>
              <a:schemeClr val="tx1"/>
            </a:solidFill>
            <a:miter lim="800000"/>
            <a:headEnd/>
            <a:tailEnd/>
          </a:ln>
          <a:effectLst/>
        </p:spPr>
        <p:txBody>
          <a:bodyPr wrap="none" anchor="ctr"/>
          <a:lstStyle/>
          <a:p>
            <a:pPr algn="ctr"/>
            <a:r>
              <a:rPr lang="en-US" i="1"/>
              <a:t>ID</a:t>
            </a:r>
            <a:endParaRPr lang="en-US"/>
          </a:p>
        </p:txBody>
      </p:sp>
      <p:sp>
        <p:nvSpPr>
          <p:cNvPr id="736304" name="Rectangle 48"/>
          <p:cNvSpPr>
            <a:spLocks noChangeArrowheads="1"/>
          </p:cNvSpPr>
          <p:nvPr/>
        </p:nvSpPr>
        <p:spPr bwMode="auto">
          <a:xfrm>
            <a:off x="4657725" y="4732357"/>
            <a:ext cx="1338263" cy="304800"/>
          </a:xfrm>
          <a:prstGeom prst="rect">
            <a:avLst/>
          </a:prstGeom>
          <a:solidFill>
            <a:schemeClr val="accent1"/>
          </a:solidFill>
          <a:ln w="9525">
            <a:solidFill>
              <a:schemeClr val="tx1"/>
            </a:solidFill>
            <a:miter lim="800000"/>
            <a:headEnd/>
            <a:tailEnd/>
          </a:ln>
          <a:effectLst/>
        </p:spPr>
        <p:txBody>
          <a:bodyPr wrap="none" anchor="ctr"/>
          <a:lstStyle/>
          <a:p>
            <a:pPr algn="ctr"/>
            <a:r>
              <a:rPr lang="en-US" i="1"/>
              <a:t>dept_name</a:t>
            </a:r>
            <a:endParaRPr lang="en-US"/>
          </a:p>
        </p:txBody>
      </p:sp>
      <p:sp>
        <p:nvSpPr>
          <p:cNvPr id="736305" name="Rectangle 49"/>
          <p:cNvSpPr>
            <a:spLocks noChangeArrowheads="1"/>
          </p:cNvSpPr>
          <p:nvPr/>
        </p:nvSpPr>
        <p:spPr bwMode="auto">
          <a:xfrm>
            <a:off x="1838325" y="5102245"/>
            <a:ext cx="1233488" cy="1109662"/>
          </a:xfrm>
          <a:prstGeom prst="rect">
            <a:avLst/>
          </a:prstGeom>
          <a:solidFill>
            <a:schemeClr val="accent1"/>
          </a:solidFill>
          <a:ln w="9525">
            <a:solidFill>
              <a:schemeClr val="tx1"/>
            </a:solidFill>
            <a:miter lim="800000"/>
            <a:headEnd/>
            <a:tailEnd/>
          </a:ln>
          <a:effectLst/>
        </p:spPr>
        <p:txBody>
          <a:bodyPr wrap="none" anchor="ctr"/>
          <a:lstStyle/>
          <a:p>
            <a:r>
              <a:rPr lang="en-US"/>
              <a:t>10101</a:t>
            </a:r>
          </a:p>
          <a:p>
            <a:r>
              <a:rPr lang="en-US"/>
              <a:t>12121</a:t>
            </a:r>
          </a:p>
          <a:p>
            <a:r>
              <a:rPr lang="en-US"/>
              <a:t>15151</a:t>
            </a:r>
          </a:p>
          <a:p>
            <a:r>
              <a:rPr lang="en-US"/>
              <a:t>76766</a:t>
            </a:r>
          </a:p>
        </p:txBody>
      </p:sp>
      <p:sp>
        <p:nvSpPr>
          <p:cNvPr id="736306" name="Rectangle 50"/>
          <p:cNvSpPr>
            <a:spLocks noChangeArrowheads="1"/>
          </p:cNvSpPr>
          <p:nvPr/>
        </p:nvSpPr>
        <p:spPr bwMode="auto">
          <a:xfrm>
            <a:off x="4657725" y="5100657"/>
            <a:ext cx="1357313" cy="1108075"/>
          </a:xfrm>
          <a:prstGeom prst="rect">
            <a:avLst/>
          </a:prstGeom>
          <a:solidFill>
            <a:schemeClr val="accent1"/>
          </a:solidFill>
          <a:ln w="9525">
            <a:solidFill>
              <a:schemeClr val="tx1"/>
            </a:solidFill>
            <a:miter lim="800000"/>
            <a:headEnd/>
            <a:tailEnd/>
          </a:ln>
          <a:effectLst/>
        </p:spPr>
        <p:txBody>
          <a:bodyPr wrap="none" anchor="ctr"/>
          <a:lstStyle/>
          <a:p>
            <a:pPr algn="ctr"/>
            <a:r>
              <a:rPr lang="en-US"/>
              <a:t>Comp. Sci.</a:t>
            </a:r>
          </a:p>
          <a:p>
            <a:pPr algn="ctr"/>
            <a:r>
              <a:rPr lang="en-US"/>
              <a:t>Finance</a:t>
            </a:r>
          </a:p>
          <a:p>
            <a:pPr algn="ctr"/>
            <a:r>
              <a:rPr lang="en-US"/>
              <a:t>Music</a:t>
            </a:r>
          </a:p>
          <a:p>
            <a:pPr algn="ctr"/>
            <a:r>
              <a:rPr lang="en-US"/>
              <a:t>null</a:t>
            </a:r>
          </a:p>
        </p:txBody>
      </p:sp>
      <p:sp>
        <p:nvSpPr>
          <p:cNvPr id="736307" name="Rectangle 51"/>
          <p:cNvSpPr>
            <a:spLocks noChangeArrowheads="1"/>
          </p:cNvSpPr>
          <p:nvPr/>
        </p:nvSpPr>
        <p:spPr bwMode="auto">
          <a:xfrm>
            <a:off x="5991225" y="4732357"/>
            <a:ext cx="1423988" cy="306388"/>
          </a:xfrm>
          <a:prstGeom prst="rect">
            <a:avLst/>
          </a:prstGeom>
          <a:solidFill>
            <a:schemeClr val="accent1"/>
          </a:solidFill>
          <a:ln w="9525">
            <a:solidFill>
              <a:schemeClr val="tx1"/>
            </a:solidFill>
            <a:miter lim="800000"/>
            <a:headEnd/>
            <a:tailEnd/>
          </a:ln>
          <a:effectLst/>
        </p:spPr>
        <p:txBody>
          <a:bodyPr wrap="none" anchor="ctr"/>
          <a:lstStyle/>
          <a:p>
            <a:pPr algn="ctr"/>
            <a:r>
              <a:rPr lang="en-US" i="1"/>
              <a:t>course_id</a:t>
            </a:r>
            <a:endParaRPr lang="en-US"/>
          </a:p>
        </p:txBody>
      </p:sp>
      <p:sp>
        <p:nvSpPr>
          <p:cNvPr id="736308" name="Rectangle 52"/>
          <p:cNvSpPr>
            <a:spLocks noChangeArrowheads="1"/>
          </p:cNvSpPr>
          <p:nvPr/>
        </p:nvSpPr>
        <p:spPr bwMode="auto">
          <a:xfrm>
            <a:off x="6015038" y="5100657"/>
            <a:ext cx="1412875" cy="1106488"/>
          </a:xfrm>
          <a:prstGeom prst="rect">
            <a:avLst/>
          </a:prstGeom>
          <a:solidFill>
            <a:schemeClr val="accent1"/>
          </a:solidFill>
          <a:ln w="9525">
            <a:solidFill>
              <a:schemeClr val="tx1"/>
            </a:solidFill>
            <a:miter lim="800000"/>
            <a:headEnd/>
            <a:tailEnd/>
          </a:ln>
          <a:effectLst/>
        </p:spPr>
        <p:txBody>
          <a:bodyPr wrap="none" anchor="ctr"/>
          <a:lstStyle/>
          <a:p>
            <a:r>
              <a:rPr lang="en-US"/>
              <a:t>  CS-101</a:t>
            </a:r>
          </a:p>
          <a:p>
            <a:r>
              <a:rPr lang="en-US"/>
              <a:t>  FIN-201</a:t>
            </a:r>
          </a:p>
          <a:p>
            <a:r>
              <a:rPr lang="en-US"/>
              <a:t>  </a:t>
            </a:r>
            <a:r>
              <a:rPr lang="en-US" i="1"/>
              <a:t>null</a:t>
            </a:r>
            <a:endParaRPr lang="en-US"/>
          </a:p>
          <a:p>
            <a:r>
              <a:rPr lang="en-US" i="1"/>
              <a:t>  </a:t>
            </a:r>
            <a:r>
              <a:rPr lang="en-US"/>
              <a:t>BIO-101</a:t>
            </a:r>
            <a:endParaRPr lang="en-US" i="1"/>
          </a:p>
        </p:txBody>
      </p:sp>
      <p:sp>
        <p:nvSpPr>
          <p:cNvPr id="736309" name="Rectangle 53"/>
          <p:cNvSpPr>
            <a:spLocks noChangeArrowheads="1"/>
          </p:cNvSpPr>
          <p:nvPr/>
        </p:nvSpPr>
        <p:spPr bwMode="auto">
          <a:xfrm>
            <a:off x="3057525" y="4732357"/>
            <a:ext cx="1600200" cy="304800"/>
          </a:xfrm>
          <a:prstGeom prst="rect">
            <a:avLst/>
          </a:prstGeom>
          <a:solidFill>
            <a:schemeClr val="accent1"/>
          </a:solidFill>
          <a:ln w="9525">
            <a:solidFill>
              <a:schemeClr val="tx1"/>
            </a:solidFill>
            <a:miter lim="800000"/>
            <a:headEnd/>
            <a:tailEnd/>
          </a:ln>
          <a:effectLst/>
        </p:spPr>
        <p:txBody>
          <a:bodyPr wrap="none" anchor="ctr"/>
          <a:lstStyle/>
          <a:p>
            <a:pPr algn="ctr"/>
            <a:r>
              <a:rPr lang="en-US" i="1"/>
              <a:t>name</a:t>
            </a:r>
            <a:endParaRPr lang="en-US"/>
          </a:p>
        </p:txBody>
      </p:sp>
      <p:sp>
        <p:nvSpPr>
          <p:cNvPr id="736310" name="Rectangle 54"/>
          <p:cNvSpPr>
            <a:spLocks noChangeArrowheads="1"/>
          </p:cNvSpPr>
          <p:nvPr/>
        </p:nvSpPr>
        <p:spPr bwMode="auto">
          <a:xfrm>
            <a:off x="3057525" y="5099070"/>
            <a:ext cx="1600200" cy="1116012"/>
          </a:xfrm>
          <a:prstGeom prst="rect">
            <a:avLst/>
          </a:prstGeom>
          <a:solidFill>
            <a:schemeClr val="accent1"/>
          </a:solidFill>
          <a:ln w="9525">
            <a:solidFill>
              <a:schemeClr val="tx1"/>
            </a:solidFill>
            <a:miter lim="800000"/>
            <a:headEnd/>
            <a:tailEnd/>
          </a:ln>
          <a:effectLst/>
        </p:spPr>
        <p:txBody>
          <a:bodyPr wrap="none" anchor="ctr"/>
          <a:lstStyle/>
          <a:p>
            <a:r>
              <a:rPr lang="en-US"/>
              <a:t>Srinivasan</a:t>
            </a:r>
          </a:p>
          <a:p>
            <a:r>
              <a:rPr lang="en-US"/>
              <a:t>Wu</a:t>
            </a:r>
          </a:p>
          <a:p>
            <a:r>
              <a:rPr lang="en-US"/>
              <a:t>Mozart</a:t>
            </a:r>
          </a:p>
          <a:p>
            <a:r>
              <a:rPr lang="en-US"/>
              <a:t>null</a:t>
            </a:r>
          </a:p>
        </p:txBody>
      </p:sp>
      <p:sp>
        <p:nvSpPr>
          <p:cNvPr id="31" name="Date Placeholder 30"/>
          <p:cNvSpPr>
            <a:spLocks noGrp="1"/>
          </p:cNvSpPr>
          <p:nvPr>
            <p:ph type="dt" sz="half" idx="10"/>
          </p:nvPr>
        </p:nvSpPr>
        <p:spPr/>
        <p:txBody>
          <a:bodyPr/>
          <a:lstStyle/>
          <a:p>
            <a:fld id="{66272F1D-14B2-4592-8EFC-785652F7040F}" type="datetime1">
              <a:rPr lang="en-US" smtClean="0"/>
              <a:pPr/>
              <a:t>4/8/20</a:t>
            </a:fld>
            <a:endParaRPr lang="en-US" dirty="0"/>
          </a:p>
        </p:txBody>
      </p:sp>
      <p:sp>
        <p:nvSpPr>
          <p:cNvPr id="32" name="Slide Number Placeholder 31"/>
          <p:cNvSpPr>
            <a:spLocks noGrp="1"/>
          </p:cNvSpPr>
          <p:nvPr>
            <p:ph type="sldNum" sz="quarter" idx="12"/>
          </p:nvPr>
        </p:nvSpPr>
        <p:spPr/>
        <p:txBody>
          <a:bodyPr/>
          <a:lstStyle/>
          <a:p>
            <a:fld id="{D2B6A008-1658-481F-B325-0100205FD83E}" type="slidenum">
              <a:rPr lang="en-US" smtClean="0"/>
              <a:pPr/>
              <a:t>35</a:t>
            </a:fld>
            <a:endParaRPr lang="en-US" dirty="0"/>
          </a:p>
        </p:txBody>
      </p:sp>
      <p:sp>
        <p:nvSpPr>
          <p:cNvPr id="33" name="Footer Placeholder 32"/>
          <p:cNvSpPr>
            <a:spLocks noGrp="1"/>
          </p:cNvSpPr>
          <p:nvPr>
            <p:ph type="ftr" sz="quarter" idx="11"/>
          </p:nvPr>
        </p:nvSpPr>
        <p:spPr/>
        <p:txBody>
          <a:bodyPr/>
          <a:lstStyle/>
          <a:p>
            <a:r>
              <a:rPr lang="en-US"/>
              <a:t>Relational Operator (©Silberschatz, Korth and Sudarshan)</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2402" name="Rectangle 2"/>
          <p:cNvSpPr>
            <a:spLocks noGrp="1" noChangeArrowheads="1"/>
          </p:cNvSpPr>
          <p:nvPr>
            <p:ph type="title"/>
          </p:nvPr>
        </p:nvSpPr>
        <p:spPr/>
        <p:txBody>
          <a:bodyPr/>
          <a:lstStyle/>
          <a:p>
            <a:r>
              <a:rPr lang="en-US"/>
              <a:t>Outer Join using Joins</a:t>
            </a:r>
          </a:p>
        </p:txBody>
      </p:sp>
      <p:sp>
        <p:nvSpPr>
          <p:cNvPr id="742403" name="Rectangle 3"/>
          <p:cNvSpPr>
            <a:spLocks noGrp="1" noChangeArrowheads="1"/>
          </p:cNvSpPr>
          <p:nvPr>
            <p:ph type="body" idx="1"/>
          </p:nvPr>
        </p:nvSpPr>
        <p:spPr/>
        <p:txBody>
          <a:bodyPr/>
          <a:lstStyle/>
          <a:p>
            <a:r>
              <a:rPr lang="en-US" dirty="0"/>
              <a:t>Outer join can be expressed using basic [and join – to simplify] operations</a:t>
            </a:r>
          </a:p>
          <a:p>
            <a:pPr lvl="1"/>
            <a:r>
              <a:rPr lang="en-US" dirty="0"/>
              <a:t>e.g. r      s can be written as</a:t>
            </a:r>
          </a:p>
          <a:p>
            <a:pPr lvl="1">
              <a:buFont typeface="Monotype Sorts" pitchFamily="2" charset="2"/>
              <a:buNone/>
            </a:pPr>
            <a:r>
              <a:rPr lang="en-US" dirty="0"/>
              <a:t>        (r      s)  U (</a:t>
            </a:r>
            <a:r>
              <a:rPr lang="en-US" i="1" dirty="0"/>
              <a:t>r </a:t>
            </a:r>
            <a:r>
              <a:rPr lang="en-US" dirty="0"/>
              <a:t>– ∏</a:t>
            </a:r>
            <a:r>
              <a:rPr lang="en-US" sz="2400" i="1" baseline="-25000" dirty="0"/>
              <a:t>R</a:t>
            </a:r>
            <a:r>
              <a:rPr lang="en-US" dirty="0"/>
              <a:t>(</a:t>
            </a:r>
            <a:r>
              <a:rPr lang="en-US" i="1" dirty="0"/>
              <a:t>r      s</a:t>
            </a:r>
            <a:r>
              <a:rPr lang="en-US" dirty="0"/>
              <a:t>))  x {(</a:t>
            </a:r>
            <a:r>
              <a:rPr lang="en-US" i="1" dirty="0"/>
              <a:t>null, …, null</a:t>
            </a:r>
            <a:r>
              <a:rPr lang="en-US" dirty="0"/>
              <a:t>)}</a:t>
            </a:r>
          </a:p>
        </p:txBody>
      </p:sp>
      <p:grpSp>
        <p:nvGrpSpPr>
          <p:cNvPr id="2" name="Group 4"/>
          <p:cNvGrpSpPr>
            <a:grpSpLocks/>
          </p:cNvGrpSpPr>
          <p:nvPr/>
        </p:nvGrpSpPr>
        <p:grpSpPr bwMode="auto">
          <a:xfrm>
            <a:off x="2071670" y="2857496"/>
            <a:ext cx="307975" cy="193675"/>
            <a:chOff x="1225" y="2417"/>
            <a:chExt cx="261" cy="132"/>
          </a:xfrm>
        </p:grpSpPr>
        <p:sp>
          <p:nvSpPr>
            <p:cNvPr id="742405" name="AutoShape 5"/>
            <p:cNvSpPr>
              <a:spLocks noChangeArrowheads="1"/>
            </p:cNvSpPr>
            <p:nvPr/>
          </p:nvSpPr>
          <p:spPr bwMode="auto">
            <a:xfrm rot="16200000" flipV="1">
              <a:off x="1354" y="2417"/>
              <a:ext cx="132" cy="132"/>
            </a:xfrm>
            <a:prstGeom prst="flowChartCollate">
              <a:avLst/>
            </a:prstGeom>
            <a:noFill/>
            <a:ln w="9525">
              <a:solidFill>
                <a:schemeClr val="tx1"/>
              </a:solidFill>
              <a:miter lim="800000"/>
              <a:headEnd/>
              <a:tailEnd/>
            </a:ln>
            <a:effectLst/>
          </p:spPr>
          <p:txBody>
            <a:bodyPr wrap="none" anchor="ctr"/>
            <a:lstStyle/>
            <a:p>
              <a:endParaRPr lang="en-US"/>
            </a:p>
          </p:txBody>
        </p:sp>
        <p:sp>
          <p:nvSpPr>
            <p:cNvPr id="742406" name="Line 6"/>
            <p:cNvSpPr>
              <a:spLocks noChangeShapeType="1"/>
            </p:cNvSpPr>
            <p:nvPr/>
          </p:nvSpPr>
          <p:spPr bwMode="auto">
            <a:xfrm flipH="1">
              <a:off x="1228" y="2419"/>
              <a:ext cx="128" cy="0"/>
            </a:xfrm>
            <a:prstGeom prst="line">
              <a:avLst/>
            </a:prstGeom>
            <a:noFill/>
            <a:ln w="9525">
              <a:solidFill>
                <a:schemeClr val="tx1"/>
              </a:solidFill>
              <a:round/>
              <a:headEnd/>
              <a:tailEnd/>
            </a:ln>
            <a:effectLst/>
          </p:spPr>
          <p:txBody>
            <a:bodyPr wrap="none"/>
            <a:lstStyle/>
            <a:p>
              <a:endParaRPr lang="en-US"/>
            </a:p>
          </p:txBody>
        </p:sp>
        <p:sp>
          <p:nvSpPr>
            <p:cNvPr id="742407" name="Line 7"/>
            <p:cNvSpPr>
              <a:spLocks noChangeShapeType="1"/>
            </p:cNvSpPr>
            <p:nvPr/>
          </p:nvSpPr>
          <p:spPr bwMode="auto">
            <a:xfrm flipH="1">
              <a:off x="1225" y="2542"/>
              <a:ext cx="128" cy="0"/>
            </a:xfrm>
            <a:prstGeom prst="line">
              <a:avLst/>
            </a:prstGeom>
            <a:noFill/>
            <a:ln w="9525">
              <a:solidFill>
                <a:schemeClr val="tx1"/>
              </a:solidFill>
              <a:round/>
              <a:headEnd/>
              <a:tailEnd/>
            </a:ln>
            <a:effectLst/>
          </p:spPr>
          <p:txBody>
            <a:bodyPr wrap="none"/>
            <a:lstStyle/>
            <a:p>
              <a:endParaRPr lang="en-US"/>
            </a:p>
          </p:txBody>
        </p:sp>
      </p:grpSp>
      <p:sp>
        <p:nvSpPr>
          <p:cNvPr id="742408" name="AutoShape 8"/>
          <p:cNvSpPr>
            <a:spLocks noChangeArrowheads="1"/>
          </p:cNvSpPr>
          <p:nvPr/>
        </p:nvSpPr>
        <p:spPr bwMode="auto">
          <a:xfrm rot="16200000" flipV="1">
            <a:off x="2000232" y="3357562"/>
            <a:ext cx="152400" cy="152400"/>
          </a:xfrm>
          <a:prstGeom prst="flowChartCollate">
            <a:avLst/>
          </a:prstGeom>
          <a:noFill/>
          <a:ln w="9525">
            <a:solidFill>
              <a:schemeClr val="tx1"/>
            </a:solidFill>
            <a:miter lim="800000"/>
            <a:headEnd/>
            <a:tailEnd/>
          </a:ln>
          <a:effectLst/>
        </p:spPr>
        <p:txBody>
          <a:bodyPr wrap="none" anchor="ctr"/>
          <a:lstStyle/>
          <a:p>
            <a:endParaRPr lang="en-US"/>
          </a:p>
        </p:txBody>
      </p:sp>
      <p:sp>
        <p:nvSpPr>
          <p:cNvPr id="742409" name="AutoShape 9"/>
          <p:cNvSpPr>
            <a:spLocks noChangeArrowheads="1"/>
          </p:cNvSpPr>
          <p:nvPr/>
        </p:nvSpPr>
        <p:spPr bwMode="auto">
          <a:xfrm rot="16200000" flipV="1">
            <a:off x="4429124" y="3357562"/>
            <a:ext cx="152400" cy="152400"/>
          </a:xfrm>
          <a:prstGeom prst="flowChartCollate">
            <a:avLst/>
          </a:prstGeom>
          <a:noFill/>
          <a:ln w="9525">
            <a:solidFill>
              <a:schemeClr val="tx1"/>
            </a:solidFill>
            <a:miter lim="800000"/>
            <a:headEnd/>
            <a:tailEnd/>
          </a:ln>
          <a:effectLst/>
        </p:spPr>
        <p:txBody>
          <a:bodyPr wrap="none" anchor="ctr"/>
          <a:lstStyle/>
          <a:p>
            <a:endParaRPr lang="en-US"/>
          </a:p>
        </p:txBody>
      </p:sp>
      <p:sp>
        <p:nvSpPr>
          <p:cNvPr id="10" name="Date Placeholder 9"/>
          <p:cNvSpPr>
            <a:spLocks noGrp="1"/>
          </p:cNvSpPr>
          <p:nvPr>
            <p:ph type="dt" sz="half" idx="10"/>
          </p:nvPr>
        </p:nvSpPr>
        <p:spPr/>
        <p:txBody>
          <a:bodyPr/>
          <a:lstStyle/>
          <a:p>
            <a:fld id="{7C9CD19D-E575-4283-A8E6-9D98F2D5DAC3}" type="datetime1">
              <a:rPr lang="en-US" smtClean="0"/>
              <a:pPr/>
              <a:t>4/8/20</a:t>
            </a:fld>
            <a:endParaRPr lang="en-US" dirty="0"/>
          </a:p>
        </p:txBody>
      </p:sp>
      <p:sp>
        <p:nvSpPr>
          <p:cNvPr id="11" name="Slide Number Placeholder 10"/>
          <p:cNvSpPr>
            <a:spLocks noGrp="1"/>
          </p:cNvSpPr>
          <p:nvPr>
            <p:ph type="sldNum" sz="quarter" idx="12"/>
          </p:nvPr>
        </p:nvSpPr>
        <p:spPr/>
        <p:txBody>
          <a:bodyPr/>
          <a:lstStyle/>
          <a:p>
            <a:fld id="{D2B6A008-1658-481F-B325-0100205FD83E}" type="slidenum">
              <a:rPr lang="en-US" smtClean="0"/>
              <a:pPr/>
              <a:t>36</a:t>
            </a:fld>
            <a:endParaRPr lang="en-US" dirty="0"/>
          </a:p>
        </p:txBody>
      </p:sp>
      <p:sp>
        <p:nvSpPr>
          <p:cNvPr id="12" name="Footer Placeholder 11"/>
          <p:cNvSpPr>
            <a:spLocks noGrp="1"/>
          </p:cNvSpPr>
          <p:nvPr>
            <p:ph type="ftr" sz="quarter" idx="11"/>
          </p:nvPr>
        </p:nvSpPr>
        <p:spPr/>
        <p:txBody>
          <a:bodyPr/>
          <a:lstStyle/>
          <a:p>
            <a:r>
              <a:rPr lang="en-US"/>
              <a:t>Relational Operator (©Silberschatz, Korth and Sudarshan)</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742403">
                                            <p:txEl>
                                              <p:pRg st="2" end="2"/>
                                            </p:txEl>
                                          </p:spTgt>
                                        </p:tgtEl>
                                        <p:attrNameLst>
                                          <p:attrName>style.visibility</p:attrName>
                                        </p:attrNameLst>
                                      </p:cBhvr>
                                      <p:to>
                                        <p:strVal val="visible"/>
                                      </p:to>
                                    </p:set>
                                    <p:animEffect transition="in" filter="dissolve">
                                      <p:cBhvr>
                                        <p:cTn id="7" dur="500"/>
                                        <p:tgtEl>
                                          <p:spTgt spid="742403">
                                            <p:txEl>
                                              <p:pRg st="2" end="2"/>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742408"/>
                                        </p:tgtEl>
                                        <p:attrNameLst>
                                          <p:attrName>style.visibility</p:attrName>
                                        </p:attrNameLst>
                                      </p:cBhvr>
                                      <p:to>
                                        <p:strVal val="visible"/>
                                      </p:to>
                                    </p:set>
                                    <p:animEffect transition="in" filter="dissolve">
                                      <p:cBhvr>
                                        <p:cTn id="10" dur="500"/>
                                        <p:tgtEl>
                                          <p:spTgt spid="742408"/>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742409"/>
                                        </p:tgtEl>
                                        <p:attrNameLst>
                                          <p:attrName>style.visibility</p:attrName>
                                        </p:attrNameLst>
                                      </p:cBhvr>
                                      <p:to>
                                        <p:strVal val="visible"/>
                                      </p:to>
                                    </p:set>
                                    <p:animEffect transition="in" filter="dissolve">
                                      <p:cBhvr>
                                        <p:cTn id="13" dur="500"/>
                                        <p:tgtEl>
                                          <p:spTgt spid="7424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2408" grpId="0" animBg="1"/>
      <p:bldP spid="742409"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8306" name="Rectangle 2"/>
          <p:cNvSpPr>
            <a:spLocks noGrp="1" noChangeArrowheads="1"/>
          </p:cNvSpPr>
          <p:nvPr>
            <p:ph type="title"/>
          </p:nvPr>
        </p:nvSpPr>
        <p:spPr>
          <a:xfrm>
            <a:off x="457200" y="142852"/>
            <a:ext cx="8229600" cy="1143000"/>
          </a:xfrm>
        </p:spPr>
        <p:txBody>
          <a:bodyPr/>
          <a:lstStyle/>
          <a:p>
            <a:r>
              <a:rPr lang="en-US" dirty="0"/>
              <a:t>Null Values</a:t>
            </a:r>
          </a:p>
        </p:txBody>
      </p:sp>
      <p:sp>
        <p:nvSpPr>
          <p:cNvPr id="738307" name="Rectangle 3"/>
          <p:cNvSpPr>
            <a:spLocks noGrp="1" noChangeArrowheads="1"/>
          </p:cNvSpPr>
          <p:nvPr>
            <p:ph type="body" idx="1"/>
          </p:nvPr>
        </p:nvSpPr>
        <p:spPr>
          <a:xfrm>
            <a:off x="571472" y="1266844"/>
            <a:ext cx="8215370" cy="4876800"/>
          </a:xfrm>
        </p:spPr>
        <p:txBody>
          <a:bodyPr>
            <a:normAutofit fontScale="77500" lnSpcReduction="20000"/>
          </a:bodyPr>
          <a:lstStyle/>
          <a:p>
            <a:pPr>
              <a:lnSpc>
                <a:spcPct val="120000"/>
              </a:lnSpc>
            </a:pPr>
            <a:r>
              <a:rPr lang="en-US" dirty="0"/>
              <a:t>It is possible for </a:t>
            </a:r>
            <a:r>
              <a:rPr lang="en-US" dirty="0" err="1"/>
              <a:t>tuples</a:t>
            </a:r>
            <a:r>
              <a:rPr lang="en-US" dirty="0"/>
              <a:t> to have a null value, denoted by </a:t>
            </a:r>
            <a:r>
              <a:rPr lang="en-US" i="1" dirty="0"/>
              <a:t>null</a:t>
            </a:r>
            <a:r>
              <a:rPr lang="en-US" dirty="0"/>
              <a:t>, for some of their attributes</a:t>
            </a:r>
          </a:p>
          <a:p>
            <a:pPr>
              <a:lnSpc>
                <a:spcPct val="120000"/>
              </a:lnSpc>
            </a:pPr>
            <a:r>
              <a:rPr lang="en-US" i="1" dirty="0"/>
              <a:t>null</a:t>
            </a:r>
            <a:r>
              <a:rPr lang="en-US" dirty="0"/>
              <a:t> signifies an unknown value or that a value does not exist.</a:t>
            </a:r>
          </a:p>
          <a:p>
            <a:pPr>
              <a:lnSpc>
                <a:spcPct val="120000"/>
              </a:lnSpc>
            </a:pPr>
            <a:r>
              <a:rPr lang="en-US" dirty="0"/>
              <a:t>The result of any arithmetic expression involving </a:t>
            </a:r>
            <a:r>
              <a:rPr lang="en-US" i="1" dirty="0"/>
              <a:t>null</a:t>
            </a:r>
            <a:r>
              <a:rPr lang="en-US" dirty="0"/>
              <a:t> is </a:t>
            </a:r>
            <a:r>
              <a:rPr lang="en-US" i="1" dirty="0"/>
              <a:t>null.</a:t>
            </a:r>
          </a:p>
          <a:p>
            <a:pPr>
              <a:lnSpc>
                <a:spcPct val="120000"/>
              </a:lnSpc>
            </a:pPr>
            <a:r>
              <a:rPr lang="en-US" dirty="0"/>
              <a:t>Aggregate functions simply ignore null values (as in SQL)</a:t>
            </a:r>
          </a:p>
          <a:p>
            <a:pPr>
              <a:lnSpc>
                <a:spcPct val="120000"/>
              </a:lnSpc>
            </a:pPr>
            <a:r>
              <a:rPr lang="en-US" dirty="0"/>
              <a:t>For duplicate elimination and grouping, null is treated like any other value, and two nulls are assumed to be  the same (as in SQL)</a:t>
            </a:r>
          </a:p>
        </p:txBody>
      </p:sp>
      <p:sp>
        <p:nvSpPr>
          <p:cNvPr id="4" name="Date Placeholder 3"/>
          <p:cNvSpPr>
            <a:spLocks noGrp="1"/>
          </p:cNvSpPr>
          <p:nvPr>
            <p:ph type="dt" sz="half" idx="10"/>
          </p:nvPr>
        </p:nvSpPr>
        <p:spPr/>
        <p:txBody>
          <a:bodyPr/>
          <a:lstStyle/>
          <a:p>
            <a:fld id="{43C289A4-59DA-4CFD-9784-A45BF3046A62}" type="datetime1">
              <a:rPr lang="en-US" smtClean="0"/>
              <a:pPr/>
              <a:t>4/8/20</a:t>
            </a:fld>
            <a:endParaRPr lang="en-US" dirty="0"/>
          </a:p>
        </p:txBody>
      </p:sp>
      <p:sp>
        <p:nvSpPr>
          <p:cNvPr id="5" name="Slide Number Placeholder 4"/>
          <p:cNvSpPr>
            <a:spLocks noGrp="1"/>
          </p:cNvSpPr>
          <p:nvPr>
            <p:ph type="sldNum" sz="quarter" idx="12"/>
          </p:nvPr>
        </p:nvSpPr>
        <p:spPr/>
        <p:txBody>
          <a:bodyPr/>
          <a:lstStyle/>
          <a:p>
            <a:fld id="{D2B6A008-1658-481F-B325-0100205FD83E}" type="slidenum">
              <a:rPr lang="en-US" smtClean="0"/>
              <a:pPr/>
              <a:t>37</a:t>
            </a:fld>
            <a:endParaRPr lang="en-US" dirty="0"/>
          </a:p>
        </p:txBody>
      </p:sp>
      <p:sp>
        <p:nvSpPr>
          <p:cNvPr id="6" name="Footer Placeholder 5"/>
          <p:cNvSpPr>
            <a:spLocks noGrp="1"/>
          </p:cNvSpPr>
          <p:nvPr>
            <p:ph type="ftr" sz="quarter" idx="11"/>
          </p:nvPr>
        </p:nvSpPr>
        <p:spPr/>
        <p:txBody>
          <a:bodyPr/>
          <a:lstStyle/>
          <a:p>
            <a:r>
              <a:rPr lang="en-US"/>
              <a:t>Relational Operator (©Silberschatz, Korth and Sudarshan)</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0354" name="Rectangle 2"/>
          <p:cNvSpPr>
            <a:spLocks noGrp="1" noChangeArrowheads="1"/>
          </p:cNvSpPr>
          <p:nvPr>
            <p:ph type="title"/>
          </p:nvPr>
        </p:nvSpPr>
        <p:spPr>
          <a:xfrm>
            <a:off x="457200" y="142860"/>
            <a:ext cx="8229600" cy="1143000"/>
          </a:xfrm>
        </p:spPr>
        <p:txBody>
          <a:bodyPr/>
          <a:lstStyle/>
          <a:p>
            <a:r>
              <a:rPr lang="en-US" dirty="0"/>
              <a:t>Null Values</a:t>
            </a:r>
          </a:p>
        </p:txBody>
      </p:sp>
      <p:sp>
        <p:nvSpPr>
          <p:cNvPr id="740355" name="Rectangle 3"/>
          <p:cNvSpPr>
            <a:spLocks noGrp="1" noChangeArrowheads="1"/>
          </p:cNvSpPr>
          <p:nvPr>
            <p:ph type="body" idx="1"/>
          </p:nvPr>
        </p:nvSpPr>
        <p:spPr>
          <a:xfrm>
            <a:off x="571472" y="1357298"/>
            <a:ext cx="8215370" cy="4930775"/>
          </a:xfrm>
        </p:spPr>
        <p:txBody>
          <a:bodyPr>
            <a:normAutofit fontScale="70000" lnSpcReduction="20000"/>
          </a:bodyPr>
          <a:lstStyle/>
          <a:p>
            <a:r>
              <a:rPr lang="en-US" dirty="0"/>
              <a:t>Comparisons with null values return the special truth value: </a:t>
            </a:r>
            <a:r>
              <a:rPr lang="en-US" i="1" dirty="0"/>
              <a:t>unknown</a:t>
            </a:r>
          </a:p>
          <a:p>
            <a:pPr lvl="1"/>
            <a:r>
              <a:rPr lang="en-US" dirty="0"/>
              <a:t>If </a:t>
            </a:r>
            <a:r>
              <a:rPr lang="en-US" i="1" dirty="0"/>
              <a:t>false</a:t>
            </a:r>
            <a:r>
              <a:rPr lang="en-US" dirty="0"/>
              <a:t> was used instead of </a:t>
            </a:r>
            <a:r>
              <a:rPr lang="en-US" i="1" dirty="0"/>
              <a:t>unknown</a:t>
            </a:r>
            <a:r>
              <a:rPr lang="en-US" dirty="0"/>
              <a:t>, then    </a:t>
            </a:r>
            <a:r>
              <a:rPr lang="en-US" i="1" dirty="0"/>
              <a:t>not (A &lt; 5)</a:t>
            </a:r>
            <a:r>
              <a:rPr lang="en-US" dirty="0"/>
              <a:t> </a:t>
            </a:r>
            <a:br>
              <a:rPr lang="en-US" dirty="0"/>
            </a:br>
            <a:r>
              <a:rPr lang="en-US" dirty="0"/>
              <a:t>               would not be equivalent to               </a:t>
            </a:r>
            <a:r>
              <a:rPr lang="en-US" i="1" dirty="0"/>
              <a:t>A &gt;= 5</a:t>
            </a:r>
          </a:p>
          <a:p>
            <a:r>
              <a:rPr lang="en-US" dirty="0"/>
              <a:t>Three-valued logic using the truth value </a:t>
            </a:r>
            <a:r>
              <a:rPr lang="en-US" i="1" dirty="0"/>
              <a:t>unknown</a:t>
            </a:r>
            <a:r>
              <a:rPr lang="en-US" dirty="0"/>
              <a:t>:</a:t>
            </a:r>
          </a:p>
          <a:p>
            <a:pPr lvl="1"/>
            <a:r>
              <a:rPr lang="en-US" dirty="0"/>
              <a:t>OR: (</a:t>
            </a:r>
            <a:r>
              <a:rPr lang="en-US" i="1" dirty="0"/>
              <a:t>unknown</a:t>
            </a:r>
            <a:r>
              <a:rPr lang="en-US" dirty="0"/>
              <a:t> </a:t>
            </a:r>
            <a:r>
              <a:rPr lang="en-US" b="1" dirty="0"/>
              <a:t>or</a:t>
            </a:r>
            <a:r>
              <a:rPr lang="en-US" dirty="0"/>
              <a:t> </a:t>
            </a:r>
            <a:r>
              <a:rPr lang="en-US" i="1" dirty="0"/>
              <a:t>true</a:t>
            </a:r>
            <a:r>
              <a:rPr lang="en-US" dirty="0"/>
              <a:t>)         = </a:t>
            </a:r>
            <a:r>
              <a:rPr lang="en-US" i="1" dirty="0"/>
              <a:t>true</a:t>
            </a:r>
            <a:r>
              <a:rPr lang="en-US" dirty="0"/>
              <a:t>, </a:t>
            </a:r>
            <a:br>
              <a:rPr lang="en-US" dirty="0"/>
            </a:br>
            <a:r>
              <a:rPr lang="en-US" dirty="0"/>
              <a:t>       (</a:t>
            </a:r>
            <a:r>
              <a:rPr lang="en-US" i="1" dirty="0"/>
              <a:t>unknown</a:t>
            </a:r>
            <a:r>
              <a:rPr lang="en-US" dirty="0"/>
              <a:t> </a:t>
            </a:r>
            <a:r>
              <a:rPr lang="en-US" b="1" dirty="0"/>
              <a:t>or</a:t>
            </a:r>
            <a:r>
              <a:rPr lang="en-US" dirty="0"/>
              <a:t> </a:t>
            </a:r>
            <a:r>
              <a:rPr lang="en-US" i="1" dirty="0"/>
              <a:t>false</a:t>
            </a:r>
            <a:r>
              <a:rPr lang="en-US" dirty="0"/>
              <a:t>)        = </a:t>
            </a:r>
            <a:r>
              <a:rPr lang="en-US" i="1" dirty="0"/>
              <a:t>unknown</a:t>
            </a:r>
            <a:br>
              <a:rPr lang="en-US" dirty="0"/>
            </a:br>
            <a:r>
              <a:rPr lang="en-US" dirty="0"/>
              <a:t>       (</a:t>
            </a:r>
            <a:r>
              <a:rPr lang="en-US" i="1" dirty="0"/>
              <a:t>unknown </a:t>
            </a:r>
            <a:r>
              <a:rPr lang="en-US" b="1" dirty="0"/>
              <a:t>or</a:t>
            </a:r>
            <a:r>
              <a:rPr lang="en-US" i="1" dirty="0"/>
              <a:t> unknown</a:t>
            </a:r>
            <a:r>
              <a:rPr lang="en-US" dirty="0"/>
              <a:t>)</a:t>
            </a:r>
            <a:r>
              <a:rPr lang="en-US" i="1" dirty="0"/>
              <a:t> = unknown</a:t>
            </a:r>
          </a:p>
          <a:p>
            <a:pPr lvl="1"/>
            <a:r>
              <a:rPr lang="en-US" dirty="0"/>
              <a:t>AND:</a:t>
            </a:r>
            <a:r>
              <a:rPr lang="en-US" i="1" dirty="0"/>
              <a:t>   </a:t>
            </a:r>
            <a:r>
              <a:rPr lang="en-US" dirty="0"/>
              <a:t>(</a:t>
            </a:r>
            <a:r>
              <a:rPr lang="en-US" i="1" dirty="0"/>
              <a:t>true</a:t>
            </a:r>
            <a:r>
              <a:rPr lang="en-US" b="1" dirty="0"/>
              <a:t> and </a:t>
            </a:r>
            <a:r>
              <a:rPr lang="en-US" i="1" dirty="0"/>
              <a:t>unknown</a:t>
            </a:r>
            <a:r>
              <a:rPr lang="en-US" dirty="0"/>
              <a:t>)</a:t>
            </a:r>
            <a:r>
              <a:rPr lang="en-US" i="1" dirty="0"/>
              <a:t>         = unknown,   </a:t>
            </a:r>
            <a:br>
              <a:rPr lang="en-US" i="1" dirty="0"/>
            </a:br>
            <a:r>
              <a:rPr lang="en-US" i="1" dirty="0"/>
              <a:t>           </a:t>
            </a:r>
            <a:r>
              <a:rPr lang="en-US" dirty="0"/>
              <a:t>(</a:t>
            </a:r>
            <a:r>
              <a:rPr lang="en-US" i="1" dirty="0"/>
              <a:t>false</a:t>
            </a:r>
            <a:r>
              <a:rPr lang="en-US" b="1" dirty="0"/>
              <a:t> and </a:t>
            </a:r>
            <a:r>
              <a:rPr lang="en-US" i="1" dirty="0"/>
              <a:t>unknown</a:t>
            </a:r>
            <a:r>
              <a:rPr lang="en-US" dirty="0"/>
              <a:t>)</a:t>
            </a:r>
            <a:r>
              <a:rPr lang="en-US" i="1" dirty="0"/>
              <a:t>        = false,</a:t>
            </a:r>
            <a:br>
              <a:rPr lang="en-US" i="1" dirty="0"/>
            </a:br>
            <a:r>
              <a:rPr lang="en-US" i="1" dirty="0"/>
              <a:t>           </a:t>
            </a:r>
            <a:r>
              <a:rPr lang="en-US" dirty="0"/>
              <a:t>(</a:t>
            </a:r>
            <a:r>
              <a:rPr lang="en-US" i="1" dirty="0"/>
              <a:t>unknown </a:t>
            </a:r>
            <a:r>
              <a:rPr lang="en-US" b="1" dirty="0"/>
              <a:t>and</a:t>
            </a:r>
            <a:r>
              <a:rPr lang="en-US" i="1" dirty="0"/>
              <a:t> unknown</a:t>
            </a:r>
            <a:r>
              <a:rPr lang="en-US" dirty="0"/>
              <a:t>)</a:t>
            </a:r>
            <a:r>
              <a:rPr lang="en-US" i="1" dirty="0"/>
              <a:t> = unknown</a:t>
            </a:r>
          </a:p>
          <a:p>
            <a:pPr lvl="1"/>
            <a:r>
              <a:rPr lang="en-US" dirty="0"/>
              <a:t>NOT</a:t>
            </a:r>
            <a:r>
              <a:rPr lang="en-US" i="1" dirty="0"/>
              <a:t>:  </a:t>
            </a:r>
            <a:r>
              <a:rPr lang="en-US" dirty="0"/>
              <a:t>(</a:t>
            </a:r>
            <a:r>
              <a:rPr lang="en-US" b="1" dirty="0"/>
              <a:t>not</a:t>
            </a:r>
            <a:r>
              <a:rPr lang="en-US" i="1" dirty="0"/>
              <a:t> unknown</a:t>
            </a:r>
            <a:r>
              <a:rPr lang="en-US" dirty="0"/>
              <a:t>)</a:t>
            </a:r>
            <a:r>
              <a:rPr lang="en-US" i="1" dirty="0"/>
              <a:t> = unknown</a:t>
            </a:r>
          </a:p>
          <a:p>
            <a:pPr lvl="1"/>
            <a:r>
              <a:rPr lang="en-US" dirty="0"/>
              <a:t>In SQL “</a:t>
            </a:r>
            <a:r>
              <a:rPr lang="en-US" i="1" dirty="0"/>
              <a:t>P</a:t>
            </a:r>
            <a:r>
              <a:rPr lang="en-US" b="1" dirty="0"/>
              <a:t> is unknown</a:t>
            </a:r>
            <a:r>
              <a:rPr lang="en-US" dirty="0"/>
              <a:t>”</a:t>
            </a:r>
            <a:r>
              <a:rPr lang="en-US" b="1" dirty="0"/>
              <a:t> </a:t>
            </a:r>
            <a:r>
              <a:rPr lang="en-US" dirty="0"/>
              <a:t>evaluates to true if predicate </a:t>
            </a:r>
            <a:r>
              <a:rPr lang="en-US" i="1" dirty="0"/>
              <a:t>P</a:t>
            </a:r>
            <a:r>
              <a:rPr lang="en-US" dirty="0"/>
              <a:t> evaluates to </a:t>
            </a:r>
            <a:r>
              <a:rPr lang="en-US" i="1" dirty="0"/>
              <a:t>unknown</a:t>
            </a:r>
          </a:p>
          <a:p>
            <a:r>
              <a:rPr lang="en-US" dirty="0"/>
              <a:t>Result of select</a:t>
            </a:r>
            <a:r>
              <a:rPr lang="en-US" b="1" dirty="0"/>
              <a:t> </a:t>
            </a:r>
            <a:r>
              <a:rPr lang="en-US" dirty="0"/>
              <a:t> predicate is treated as </a:t>
            </a:r>
            <a:r>
              <a:rPr lang="en-US" i="1" dirty="0"/>
              <a:t>false </a:t>
            </a:r>
            <a:r>
              <a:rPr lang="en-US" dirty="0"/>
              <a:t>if it evaluates to </a:t>
            </a:r>
            <a:r>
              <a:rPr lang="en-US" i="1" dirty="0"/>
              <a:t>unknown</a:t>
            </a:r>
          </a:p>
        </p:txBody>
      </p:sp>
      <p:sp>
        <p:nvSpPr>
          <p:cNvPr id="4" name="Date Placeholder 3"/>
          <p:cNvSpPr>
            <a:spLocks noGrp="1"/>
          </p:cNvSpPr>
          <p:nvPr>
            <p:ph type="dt" sz="half" idx="10"/>
          </p:nvPr>
        </p:nvSpPr>
        <p:spPr/>
        <p:txBody>
          <a:bodyPr/>
          <a:lstStyle/>
          <a:p>
            <a:fld id="{AF7151DF-3B63-4592-8DE9-07DFD915020E}" type="datetime1">
              <a:rPr lang="en-US" smtClean="0"/>
              <a:pPr/>
              <a:t>4/8/20</a:t>
            </a:fld>
            <a:endParaRPr lang="en-US" dirty="0"/>
          </a:p>
        </p:txBody>
      </p:sp>
      <p:sp>
        <p:nvSpPr>
          <p:cNvPr id="5" name="Slide Number Placeholder 4"/>
          <p:cNvSpPr>
            <a:spLocks noGrp="1"/>
          </p:cNvSpPr>
          <p:nvPr>
            <p:ph type="sldNum" sz="quarter" idx="12"/>
          </p:nvPr>
        </p:nvSpPr>
        <p:spPr/>
        <p:txBody>
          <a:bodyPr/>
          <a:lstStyle/>
          <a:p>
            <a:fld id="{D2B6A008-1658-481F-B325-0100205FD83E}" type="slidenum">
              <a:rPr lang="en-US" smtClean="0"/>
              <a:pPr/>
              <a:t>38</a:t>
            </a:fld>
            <a:endParaRPr lang="en-US" dirty="0"/>
          </a:p>
        </p:txBody>
      </p:sp>
      <p:sp>
        <p:nvSpPr>
          <p:cNvPr id="6" name="Footer Placeholder 5"/>
          <p:cNvSpPr>
            <a:spLocks noGrp="1"/>
          </p:cNvSpPr>
          <p:nvPr>
            <p:ph type="ftr" sz="quarter" idx="11"/>
          </p:nvPr>
        </p:nvSpPr>
        <p:spPr/>
        <p:txBody>
          <a:bodyPr/>
          <a:lstStyle/>
          <a:p>
            <a:r>
              <a:rPr lang="en-US"/>
              <a:t>Relational Operator (©Silberschatz, Korth and Sudarshan)</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0050" name="Rectangle 2"/>
          <p:cNvSpPr>
            <a:spLocks noGrp="1" noChangeArrowheads="1"/>
          </p:cNvSpPr>
          <p:nvPr>
            <p:ph type="title"/>
          </p:nvPr>
        </p:nvSpPr>
        <p:spPr>
          <a:xfrm>
            <a:off x="771556" y="71422"/>
            <a:ext cx="8229600" cy="1143000"/>
          </a:xfrm>
        </p:spPr>
        <p:txBody>
          <a:bodyPr/>
          <a:lstStyle/>
          <a:p>
            <a:r>
              <a:rPr lang="en-US" dirty="0"/>
              <a:t>Division Operator</a:t>
            </a:r>
          </a:p>
        </p:txBody>
      </p:sp>
      <p:sp>
        <p:nvSpPr>
          <p:cNvPr id="770051" name="Rectangle 3"/>
          <p:cNvSpPr>
            <a:spLocks noGrp="1" noChangeArrowheads="1"/>
          </p:cNvSpPr>
          <p:nvPr>
            <p:ph type="body" idx="1"/>
          </p:nvPr>
        </p:nvSpPr>
        <p:spPr>
          <a:xfrm>
            <a:off x="838200" y="1373210"/>
            <a:ext cx="7858125" cy="5199062"/>
          </a:xfrm>
        </p:spPr>
        <p:txBody>
          <a:bodyPr>
            <a:normAutofit fontScale="70000" lnSpcReduction="20000"/>
          </a:bodyPr>
          <a:lstStyle/>
          <a:p>
            <a:r>
              <a:rPr lang="en-US" dirty="0">
                <a:sym typeface="Symbol" pitchFamily="18" charset="2"/>
              </a:rPr>
              <a:t>Given relations r(R) and s(S), such that S  R,  r  s is the largest relation t(R-S) such that </a:t>
            </a:r>
            <a:br>
              <a:rPr lang="en-US" dirty="0">
                <a:sym typeface="Symbol" pitchFamily="18" charset="2"/>
              </a:rPr>
            </a:br>
            <a:r>
              <a:rPr lang="en-US" dirty="0">
                <a:sym typeface="Symbol" pitchFamily="18" charset="2"/>
              </a:rPr>
              <a:t>                  t x s  r</a:t>
            </a:r>
          </a:p>
          <a:p>
            <a:r>
              <a:rPr lang="en-US" dirty="0">
                <a:sym typeface="Symbol" pitchFamily="18" charset="2"/>
              </a:rPr>
              <a:t>E.g. let  </a:t>
            </a:r>
            <a:r>
              <a:rPr lang="en-US" i="1" dirty="0">
                <a:sym typeface="Symbol" pitchFamily="18" charset="2"/>
              </a:rPr>
              <a:t>r</a:t>
            </a:r>
            <a:r>
              <a:rPr lang="en-US" dirty="0">
                <a:sym typeface="Symbol" pitchFamily="18" charset="2"/>
              </a:rPr>
              <a:t>(</a:t>
            </a:r>
            <a:r>
              <a:rPr lang="en-US" i="1" dirty="0">
                <a:sym typeface="Symbol" pitchFamily="18" charset="2"/>
              </a:rPr>
              <a:t>ID, </a:t>
            </a:r>
            <a:r>
              <a:rPr lang="en-US" i="1" dirty="0" err="1">
                <a:sym typeface="Symbol" pitchFamily="18" charset="2"/>
              </a:rPr>
              <a:t>course_id</a:t>
            </a:r>
            <a:r>
              <a:rPr lang="en-US" dirty="0">
                <a:sym typeface="Symbol" pitchFamily="18" charset="2"/>
              </a:rPr>
              <a:t>) = </a:t>
            </a:r>
            <a:r>
              <a:rPr lang="en-US" i="1" baseline="-25000" dirty="0">
                <a:sym typeface="Symbol" pitchFamily="18" charset="2"/>
              </a:rPr>
              <a:t>ID, </a:t>
            </a:r>
            <a:r>
              <a:rPr lang="en-US" i="1" baseline="-25000" dirty="0" err="1">
                <a:sym typeface="Symbol" pitchFamily="18" charset="2"/>
              </a:rPr>
              <a:t>course_id</a:t>
            </a:r>
            <a:r>
              <a:rPr lang="en-US" dirty="0">
                <a:sym typeface="Symbol" pitchFamily="18" charset="2"/>
              </a:rPr>
              <a:t> (</a:t>
            </a:r>
            <a:r>
              <a:rPr lang="en-US" i="1" dirty="0">
                <a:sym typeface="Symbol" pitchFamily="18" charset="2"/>
              </a:rPr>
              <a:t>takes </a:t>
            </a:r>
            <a:r>
              <a:rPr lang="en-US" dirty="0">
                <a:sym typeface="Symbol" pitchFamily="18" charset="2"/>
              </a:rPr>
              <a:t>) and</a:t>
            </a:r>
            <a:br>
              <a:rPr lang="en-US" dirty="0">
                <a:sym typeface="Symbol" pitchFamily="18" charset="2"/>
              </a:rPr>
            </a:br>
            <a:r>
              <a:rPr lang="en-US" dirty="0">
                <a:sym typeface="Symbol" pitchFamily="18" charset="2"/>
              </a:rPr>
              <a:t>             s(</a:t>
            </a:r>
            <a:r>
              <a:rPr lang="en-US" dirty="0" err="1">
                <a:sym typeface="Symbol" pitchFamily="18" charset="2"/>
              </a:rPr>
              <a:t>course_id</a:t>
            </a:r>
            <a:r>
              <a:rPr lang="en-US" dirty="0">
                <a:sym typeface="Symbol" pitchFamily="18" charset="2"/>
              </a:rPr>
              <a:t>) = </a:t>
            </a:r>
            <a:r>
              <a:rPr lang="en-US" i="1" baseline="-25000" dirty="0" err="1">
                <a:sym typeface="Symbol" pitchFamily="18" charset="2"/>
              </a:rPr>
              <a:t>course_id</a:t>
            </a:r>
            <a:r>
              <a:rPr lang="en-US" dirty="0">
                <a:sym typeface="Symbol" pitchFamily="18" charset="2"/>
              </a:rPr>
              <a:t> (</a:t>
            </a:r>
            <a:r>
              <a:rPr lang="en-US" sz="2400" dirty="0">
                <a:sym typeface="Symbol" pitchFamily="18" charset="2"/>
              </a:rPr>
              <a:t></a:t>
            </a:r>
            <a:r>
              <a:rPr lang="en-US" sz="2400" baseline="-25000" dirty="0" err="1">
                <a:sym typeface="Symbol" pitchFamily="18" charset="2"/>
              </a:rPr>
              <a:t>dept_name</a:t>
            </a:r>
            <a:r>
              <a:rPr lang="en-US" sz="2400" baseline="-25000" dirty="0">
                <a:sym typeface="Symbol" pitchFamily="18" charset="2"/>
              </a:rPr>
              <a:t>=“Biology”</a:t>
            </a:r>
            <a:r>
              <a:rPr lang="en-US" dirty="0">
                <a:sym typeface="Symbol" pitchFamily="18" charset="2"/>
              </a:rPr>
              <a:t>(</a:t>
            </a:r>
            <a:r>
              <a:rPr lang="en-US" i="1" dirty="0">
                <a:sym typeface="Symbol" pitchFamily="18" charset="2"/>
              </a:rPr>
              <a:t>course </a:t>
            </a:r>
            <a:r>
              <a:rPr lang="en-US" dirty="0">
                <a:sym typeface="Symbol" pitchFamily="18" charset="2"/>
              </a:rPr>
              <a:t>) </a:t>
            </a:r>
            <a:br>
              <a:rPr lang="en-US" dirty="0">
                <a:sym typeface="Symbol" pitchFamily="18" charset="2"/>
              </a:rPr>
            </a:br>
            <a:r>
              <a:rPr lang="en-US" dirty="0">
                <a:sym typeface="Symbol" pitchFamily="18" charset="2"/>
              </a:rPr>
              <a:t>then r  s gives us students who have taken all courses in the Biology department</a:t>
            </a:r>
          </a:p>
          <a:p>
            <a:r>
              <a:rPr lang="en-US" dirty="0">
                <a:sym typeface="Symbol" pitchFamily="18" charset="2"/>
              </a:rPr>
              <a:t>Can  write </a:t>
            </a:r>
            <a:r>
              <a:rPr lang="en-US" i="1" dirty="0">
                <a:sym typeface="Symbol" pitchFamily="18" charset="2"/>
              </a:rPr>
              <a:t>r</a:t>
            </a:r>
            <a:r>
              <a:rPr lang="en-US" dirty="0">
                <a:sym typeface="Symbol" pitchFamily="18" charset="2"/>
              </a:rPr>
              <a:t>  </a:t>
            </a:r>
            <a:r>
              <a:rPr lang="en-US" i="1" dirty="0">
                <a:sym typeface="Symbol" pitchFamily="18" charset="2"/>
              </a:rPr>
              <a:t>s</a:t>
            </a:r>
            <a:r>
              <a:rPr lang="en-US" dirty="0">
                <a:sym typeface="Symbol" pitchFamily="18" charset="2"/>
              </a:rPr>
              <a:t> as </a:t>
            </a:r>
          </a:p>
          <a:p>
            <a:pPr>
              <a:lnSpc>
                <a:spcPct val="130000"/>
              </a:lnSpc>
              <a:buFont typeface="Monotype Sorts" pitchFamily="2" charset="2"/>
              <a:buNone/>
            </a:pPr>
            <a:r>
              <a:rPr lang="en-US" dirty="0"/>
              <a:t>			</a:t>
            </a:r>
            <a:r>
              <a:rPr lang="en-US" i="1" dirty="0"/>
              <a:t>temp1</a:t>
            </a:r>
            <a:r>
              <a:rPr lang="en-US" baseline="30000" dirty="0"/>
              <a:t> </a:t>
            </a:r>
            <a:r>
              <a:rPr lang="en-US" dirty="0">
                <a:sym typeface="Symbol" pitchFamily="18" charset="2"/>
              </a:rPr>
              <a:t> </a:t>
            </a:r>
            <a:r>
              <a:rPr lang="en-US" i="1" baseline="-25000" dirty="0">
                <a:sym typeface="Symbol" pitchFamily="18" charset="2"/>
              </a:rPr>
              <a:t>R-S</a:t>
            </a:r>
            <a:r>
              <a:rPr lang="en-US" dirty="0">
                <a:sym typeface="Symbol" pitchFamily="18" charset="2"/>
              </a:rPr>
              <a:t> (</a:t>
            </a:r>
            <a:r>
              <a:rPr lang="en-US" i="1" dirty="0">
                <a:sym typeface="Symbol" pitchFamily="18" charset="2"/>
              </a:rPr>
              <a:t>r </a:t>
            </a:r>
            <a:r>
              <a:rPr lang="en-US" dirty="0">
                <a:sym typeface="Symbol" pitchFamily="18" charset="2"/>
              </a:rPr>
              <a:t>)</a:t>
            </a:r>
            <a:r>
              <a:rPr lang="en-US" dirty="0"/>
              <a:t> </a:t>
            </a:r>
            <a:br>
              <a:rPr lang="en-US" dirty="0"/>
            </a:br>
            <a:r>
              <a:rPr lang="en-US" dirty="0"/>
              <a:t>		</a:t>
            </a:r>
            <a:r>
              <a:rPr lang="en-US" i="1" dirty="0"/>
              <a:t>temp2</a:t>
            </a:r>
            <a:r>
              <a:rPr lang="en-US" dirty="0"/>
              <a:t> </a:t>
            </a:r>
            <a:r>
              <a:rPr lang="en-US" dirty="0">
                <a:sym typeface="Symbol" pitchFamily="18" charset="2"/>
              </a:rPr>
              <a:t> </a:t>
            </a:r>
            <a:r>
              <a:rPr lang="en-US" i="1" baseline="-25000" dirty="0">
                <a:sym typeface="Symbol" pitchFamily="18" charset="2"/>
              </a:rPr>
              <a:t>R-S</a:t>
            </a:r>
            <a:r>
              <a:rPr lang="en-US" dirty="0">
                <a:sym typeface="Symbol" pitchFamily="18" charset="2"/>
              </a:rPr>
              <a:t> ((</a:t>
            </a:r>
            <a:r>
              <a:rPr lang="en-US" i="1" dirty="0">
                <a:sym typeface="Symbol" pitchFamily="18" charset="2"/>
              </a:rPr>
              <a:t>temp1</a:t>
            </a:r>
            <a:r>
              <a:rPr lang="en-US" dirty="0">
                <a:sym typeface="Symbol" pitchFamily="18" charset="2"/>
              </a:rPr>
              <a:t> x </a:t>
            </a:r>
            <a:r>
              <a:rPr lang="en-US" i="1" dirty="0">
                <a:sym typeface="Symbol" pitchFamily="18" charset="2"/>
              </a:rPr>
              <a:t>s </a:t>
            </a:r>
            <a:r>
              <a:rPr lang="en-US" dirty="0">
                <a:sym typeface="Symbol" pitchFamily="18" charset="2"/>
              </a:rPr>
              <a:t>) – </a:t>
            </a:r>
            <a:r>
              <a:rPr lang="en-US" i="1" baseline="-25000" dirty="0">
                <a:sym typeface="Symbol" pitchFamily="18" charset="2"/>
              </a:rPr>
              <a:t>R-S,S </a:t>
            </a:r>
            <a:r>
              <a:rPr lang="en-US" dirty="0">
                <a:sym typeface="Symbol" pitchFamily="18" charset="2"/>
              </a:rPr>
              <a:t>(</a:t>
            </a:r>
            <a:r>
              <a:rPr lang="en-US" i="1" dirty="0">
                <a:sym typeface="Symbol" pitchFamily="18" charset="2"/>
              </a:rPr>
              <a:t>r </a:t>
            </a:r>
            <a:r>
              <a:rPr lang="en-US" dirty="0">
                <a:sym typeface="Symbol" pitchFamily="18" charset="2"/>
              </a:rPr>
              <a:t>))</a:t>
            </a:r>
            <a:br>
              <a:rPr lang="en-US" dirty="0">
                <a:sym typeface="Symbol" pitchFamily="18" charset="2"/>
              </a:rPr>
            </a:br>
            <a:r>
              <a:rPr lang="en-US" dirty="0">
                <a:sym typeface="Symbol" pitchFamily="18" charset="2"/>
              </a:rPr>
              <a:t>		</a:t>
            </a:r>
            <a:r>
              <a:rPr lang="en-US" i="1" dirty="0">
                <a:sym typeface="Symbol" pitchFamily="18" charset="2"/>
              </a:rPr>
              <a:t>result</a:t>
            </a:r>
            <a:r>
              <a:rPr lang="en-US" dirty="0">
                <a:sym typeface="Symbol" pitchFamily="18" charset="2"/>
              </a:rPr>
              <a:t> = </a:t>
            </a:r>
            <a:r>
              <a:rPr lang="en-US" i="1" dirty="0">
                <a:sym typeface="Symbol" pitchFamily="18" charset="2"/>
              </a:rPr>
              <a:t>temp1</a:t>
            </a:r>
            <a:r>
              <a:rPr lang="en-US" dirty="0">
                <a:sym typeface="Symbol" pitchFamily="18" charset="2"/>
              </a:rPr>
              <a:t> –</a:t>
            </a:r>
            <a:r>
              <a:rPr lang="en-US" i="1" dirty="0">
                <a:sym typeface="Symbol" pitchFamily="18" charset="2"/>
              </a:rPr>
              <a:t> temp2</a:t>
            </a:r>
            <a:endParaRPr lang="en-US" dirty="0">
              <a:sym typeface="Symbol" pitchFamily="18" charset="2"/>
            </a:endParaRPr>
          </a:p>
          <a:p>
            <a:pPr marL="628650" lvl="1">
              <a:lnSpc>
                <a:spcPct val="130000"/>
              </a:lnSpc>
            </a:pPr>
            <a:r>
              <a:rPr lang="en-US" dirty="0">
                <a:sym typeface="Symbol" pitchFamily="18" charset="2"/>
              </a:rPr>
              <a:t>The result to the right of the  is assigned to the relation variable on the left of the .</a:t>
            </a:r>
          </a:p>
          <a:p>
            <a:pPr marL="628650" lvl="1">
              <a:lnSpc>
                <a:spcPct val="130000"/>
              </a:lnSpc>
            </a:pPr>
            <a:r>
              <a:rPr lang="en-US" dirty="0">
                <a:sym typeface="Symbol" pitchFamily="18" charset="2"/>
              </a:rPr>
              <a:t>May use variable in subsequent expressions.</a:t>
            </a:r>
          </a:p>
        </p:txBody>
      </p:sp>
      <p:sp>
        <p:nvSpPr>
          <p:cNvPr id="4" name="Date Placeholder 3"/>
          <p:cNvSpPr>
            <a:spLocks noGrp="1"/>
          </p:cNvSpPr>
          <p:nvPr>
            <p:ph type="dt" sz="half" idx="10"/>
          </p:nvPr>
        </p:nvSpPr>
        <p:spPr/>
        <p:txBody>
          <a:bodyPr/>
          <a:lstStyle/>
          <a:p>
            <a:fld id="{E70D7EBD-400A-4E6C-B3E7-9722E353AE82}" type="datetime1">
              <a:rPr lang="en-US" smtClean="0"/>
              <a:pPr/>
              <a:t>4/8/20</a:t>
            </a:fld>
            <a:endParaRPr lang="en-US" dirty="0"/>
          </a:p>
        </p:txBody>
      </p:sp>
      <p:sp>
        <p:nvSpPr>
          <p:cNvPr id="5" name="Slide Number Placeholder 4"/>
          <p:cNvSpPr>
            <a:spLocks noGrp="1"/>
          </p:cNvSpPr>
          <p:nvPr>
            <p:ph type="sldNum" sz="quarter" idx="12"/>
          </p:nvPr>
        </p:nvSpPr>
        <p:spPr/>
        <p:txBody>
          <a:bodyPr/>
          <a:lstStyle/>
          <a:p>
            <a:fld id="{D2B6A008-1658-481F-B325-0100205FD83E}" type="slidenum">
              <a:rPr lang="en-US" smtClean="0"/>
              <a:pPr/>
              <a:t>39</a:t>
            </a:fld>
            <a:endParaRPr lang="en-US" dirty="0"/>
          </a:p>
        </p:txBody>
      </p:sp>
      <p:sp>
        <p:nvSpPr>
          <p:cNvPr id="6" name="Footer Placeholder 5"/>
          <p:cNvSpPr>
            <a:spLocks noGrp="1"/>
          </p:cNvSpPr>
          <p:nvPr>
            <p:ph type="ftr" sz="quarter" idx="11"/>
          </p:nvPr>
        </p:nvSpPr>
        <p:spPr/>
        <p:txBody>
          <a:bodyPr/>
          <a:lstStyle/>
          <a:p>
            <a:r>
              <a:rPr lang="en-US"/>
              <a:t>Relational Operator (©Silberschatz, Korth and Sudarshan)</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770051">
                                            <p:txEl>
                                              <p:pRg st="3" end="3"/>
                                            </p:txEl>
                                          </p:spTgt>
                                        </p:tgtEl>
                                        <p:attrNameLst>
                                          <p:attrName>style.visibility</p:attrName>
                                        </p:attrNameLst>
                                      </p:cBhvr>
                                      <p:to>
                                        <p:strVal val="visible"/>
                                      </p:to>
                                    </p:set>
                                    <p:animEffect transition="in" filter="dissolve">
                                      <p:cBhvr>
                                        <p:cTn id="7" dur="500"/>
                                        <p:tgtEl>
                                          <p:spTgt spid="770051">
                                            <p:txEl>
                                              <p:pRg st="3" end="3"/>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770051">
                                            <p:txEl>
                                              <p:pRg st="4" end="4"/>
                                            </p:txEl>
                                          </p:spTgt>
                                        </p:tgtEl>
                                        <p:attrNameLst>
                                          <p:attrName>style.visibility</p:attrName>
                                        </p:attrNameLst>
                                      </p:cBhvr>
                                      <p:to>
                                        <p:strVal val="visible"/>
                                      </p:to>
                                    </p:set>
                                    <p:animEffect transition="in" filter="dissolve">
                                      <p:cBhvr>
                                        <p:cTn id="10" dur="500"/>
                                        <p:tgtEl>
                                          <p:spTgt spid="770051">
                                            <p:txEl>
                                              <p:pRg st="4" end="4"/>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770051">
                                            <p:txEl>
                                              <p:pRg st="5" end="5"/>
                                            </p:txEl>
                                          </p:spTgt>
                                        </p:tgtEl>
                                        <p:attrNameLst>
                                          <p:attrName>style.visibility</p:attrName>
                                        </p:attrNameLst>
                                      </p:cBhvr>
                                      <p:to>
                                        <p:strVal val="visible"/>
                                      </p:to>
                                    </p:set>
                                    <p:animEffect transition="in" filter="dissolve">
                                      <p:cBhvr>
                                        <p:cTn id="13" dur="500"/>
                                        <p:tgtEl>
                                          <p:spTgt spid="77005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2"/>
          <p:cNvSpPr>
            <a:spLocks noGrp="1" noChangeArrowheads="1"/>
          </p:cNvSpPr>
          <p:nvPr>
            <p:ph type="title"/>
          </p:nvPr>
        </p:nvSpPr>
        <p:spPr>
          <a:xfrm>
            <a:off x="457200" y="142852"/>
            <a:ext cx="8229600" cy="1143000"/>
          </a:xfrm>
        </p:spPr>
        <p:txBody>
          <a:bodyPr/>
          <a:lstStyle/>
          <a:p>
            <a:pPr>
              <a:defRPr/>
            </a:pPr>
            <a:r>
              <a:rPr lang="en-US" sz="2800" dirty="0">
                <a:ea typeface="+mj-ea"/>
              </a:rPr>
              <a:t>Schema Diagram for University Database</a:t>
            </a:r>
          </a:p>
        </p:txBody>
      </p:sp>
      <p:pic>
        <p:nvPicPr>
          <p:cNvPr id="29699" name="Picture 3" descr="allFigures.pdf"/>
          <p:cNvPicPr>
            <a:picLocks noChangeAspect="1"/>
          </p:cNvPicPr>
          <p:nvPr/>
        </p:nvPicPr>
        <p:blipFill>
          <a:blip r:embed="rId2"/>
          <a:srcRect/>
          <a:stretch>
            <a:fillRect/>
          </a:stretch>
        </p:blipFill>
        <p:spPr bwMode="auto">
          <a:xfrm>
            <a:off x="608013" y="1049338"/>
            <a:ext cx="8404225" cy="5038725"/>
          </a:xfrm>
          <a:prstGeom prst="rect">
            <a:avLst/>
          </a:prstGeom>
          <a:noFill/>
          <a:ln w="9525">
            <a:noFill/>
            <a:miter lim="800000"/>
            <a:headEnd/>
            <a:tailEnd/>
          </a:ln>
        </p:spPr>
      </p:pic>
      <p:sp>
        <p:nvSpPr>
          <p:cNvPr id="4" name="Date Placeholder 3"/>
          <p:cNvSpPr>
            <a:spLocks noGrp="1"/>
          </p:cNvSpPr>
          <p:nvPr>
            <p:ph type="dt" sz="half" idx="10"/>
          </p:nvPr>
        </p:nvSpPr>
        <p:spPr/>
        <p:txBody>
          <a:bodyPr/>
          <a:lstStyle/>
          <a:p>
            <a:fld id="{52015889-A21A-43A8-AEBD-26CD26038BB5}" type="datetime1">
              <a:rPr lang="en-US" smtClean="0"/>
              <a:pPr/>
              <a:t>4/8/20</a:t>
            </a:fld>
            <a:endParaRPr lang="en-US" dirty="0"/>
          </a:p>
        </p:txBody>
      </p:sp>
      <p:sp>
        <p:nvSpPr>
          <p:cNvPr id="5" name="Slide Number Placeholder 4"/>
          <p:cNvSpPr>
            <a:spLocks noGrp="1"/>
          </p:cNvSpPr>
          <p:nvPr>
            <p:ph type="sldNum" sz="quarter" idx="12"/>
          </p:nvPr>
        </p:nvSpPr>
        <p:spPr/>
        <p:txBody>
          <a:bodyPr/>
          <a:lstStyle/>
          <a:p>
            <a:fld id="{D2B6A008-1658-481F-B325-0100205FD83E}" type="slidenum">
              <a:rPr lang="en-US" smtClean="0"/>
              <a:pPr/>
              <a:t>4</a:t>
            </a:fld>
            <a:endParaRPr lang="en-US" dirty="0"/>
          </a:p>
        </p:txBody>
      </p:sp>
      <p:sp>
        <p:nvSpPr>
          <p:cNvPr id="6" name="Footer Placeholder 5"/>
          <p:cNvSpPr>
            <a:spLocks noGrp="1"/>
          </p:cNvSpPr>
          <p:nvPr>
            <p:ph type="ftr" sz="quarter" idx="11"/>
          </p:nvPr>
        </p:nvSpPr>
        <p:spPr/>
        <p:txBody>
          <a:bodyPr/>
          <a:lstStyle/>
          <a:p>
            <a:r>
              <a:rPr lang="en-US"/>
              <a:t>Relational Operator (©Silberschatz, Korth and Sudarshan)</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Queries</a:t>
            </a:r>
          </a:p>
        </p:txBody>
      </p:sp>
      <p:sp>
        <p:nvSpPr>
          <p:cNvPr id="3" name="Content Placeholder 2"/>
          <p:cNvSpPr>
            <a:spLocks noGrp="1"/>
          </p:cNvSpPr>
          <p:nvPr>
            <p:ph idx="1"/>
          </p:nvPr>
        </p:nvSpPr>
        <p:spPr>
          <a:xfrm>
            <a:off x="457200" y="1600201"/>
            <a:ext cx="8229600" cy="3328997"/>
          </a:xfrm>
        </p:spPr>
        <p:txBody>
          <a:bodyPr>
            <a:normAutofit/>
          </a:bodyPr>
          <a:lstStyle/>
          <a:p>
            <a:r>
              <a:rPr kumimoji="1" lang="en-US" dirty="0">
                <a:sym typeface="Symbol" pitchFamily="18" charset="2"/>
              </a:rPr>
              <a:t>Find the names of all customers who have a loan and an account at bank.</a:t>
            </a:r>
          </a:p>
          <a:p>
            <a:endParaRPr kumimoji="1" lang="en-US" dirty="0">
              <a:sym typeface="Symbol" pitchFamily="18" charset="2"/>
            </a:endParaRPr>
          </a:p>
          <a:p>
            <a:pPr lvl="0"/>
            <a:r>
              <a:rPr lang="en-US" dirty="0"/>
              <a:t>Find the name of all customers who have a loan at the bank and the loan amount</a:t>
            </a:r>
          </a:p>
        </p:txBody>
      </p:sp>
      <p:sp>
        <p:nvSpPr>
          <p:cNvPr id="4" name="Date Placeholder 3"/>
          <p:cNvSpPr>
            <a:spLocks noGrp="1"/>
          </p:cNvSpPr>
          <p:nvPr>
            <p:ph type="dt" sz="half" idx="10"/>
          </p:nvPr>
        </p:nvSpPr>
        <p:spPr/>
        <p:txBody>
          <a:bodyPr/>
          <a:lstStyle/>
          <a:p>
            <a:fld id="{836815A1-0FCE-4FDC-878C-DA13B7B64A8F}" type="datetime1">
              <a:rPr lang="en-US" smtClean="0"/>
              <a:pPr/>
              <a:t>4/8/20</a:t>
            </a:fld>
            <a:endParaRPr lang="en-US" dirty="0"/>
          </a:p>
        </p:txBody>
      </p:sp>
      <p:sp>
        <p:nvSpPr>
          <p:cNvPr id="5" name="Footer Placeholder 4"/>
          <p:cNvSpPr>
            <a:spLocks noGrp="1"/>
          </p:cNvSpPr>
          <p:nvPr>
            <p:ph type="ftr" sz="quarter" idx="11"/>
          </p:nvPr>
        </p:nvSpPr>
        <p:spPr/>
        <p:txBody>
          <a:bodyPr/>
          <a:lstStyle/>
          <a:p>
            <a:r>
              <a:rPr lang="en-US"/>
              <a:t>Relational Operator (©Silberschatz, Korth and Sudarshan)</a:t>
            </a:r>
            <a:endParaRPr lang="en-US" dirty="0"/>
          </a:p>
        </p:txBody>
      </p:sp>
      <p:sp>
        <p:nvSpPr>
          <p:cNvPr id="6" name="Slide Number Placeholder 5"/>
          <p:cNvSpPr>
            <a:spLocks noGrp="1"/>
          </p:cNvSpPr>
          <p:nvPr>
            <p:ph type="sldNum" sz="quarter" idx="12"/>
          </p:nvPr>
        </p:nvSpPr>
        <p:spPr/>
        <p:txBody>
          <a:bodyPr/>
          <a:lstStyle/>
          <a:p>
            <a:fld id="{D2B6A008-1658-481F-B325-0100205FD83E}" type="slidenum">
              <a:rPr lang="en-US" smtClean="0"/>
              <a:pPr/>
              <a:t>40</a:t>
            </a:fld>
            <a:endParaRPr lang="en-US" dirty="0"/>
          </a:p>
        </p:txBody>
      </p:sp>
      <p:sp>
        <p:nvSpPr>
          <p:cNvPr id="7" name="TextBox 6"/>
          <p:cNvSpPr txBox="1"/>
          <p:nvPr/>
        </p:nvSpPr>
        <p:spPr>
          <a:xfrm>
            <a:off x="8358214" y="6000768"/>
            <a:ext cx="665567" cy="276999"/>
          </a:xfrm>
          <a:prstGeom prst="rect">
            <a:avLst/>
          </a:prstGeom>
          <a:noFill/>
        </p:spPr>
        <p:txBody>
          <a:bodyPr wrap="none" rtlCol="0">
            <a:spAutoFit/>
          </a:bodyPr>
          <a:lstStyle/>
          <a:p>
            <a:r>
              <a:rPr lang="en-US" sz="1200" dirty="0">
                <a:hlinkClick r:id="rId2" action="ppaction://hlinksldjump"/>
              </a:rPr>
              <a:t>schema</a:t>
            </a:r>
            <a:endParaRPr lang="en-US" sz="1200" dirty="0"/>
          </a:p>
        </p:txBody>
      </p:sp>
      <p:sp>
        <p:nvSpPr>
          <p:cNvPr id="12" name="Text Box 4"/>
          <p:cNvSpPr txBox="1">
            <a:spLocks noChangeArrowheads="1"/>
          </p:cNvSpPr>
          <p:nvPr/>
        </p:nvSpPr>
        <p:spPr bwMode="auto">
          <a:xfrm>
            <a:off x="928662" y="2571744"/>
            <a:ext cx="7569200" cy="877163"/>
          </a:xfrm>
          <a:prstGeom prst="rect">
            <a:avLst/>
          </a:prstGeom>
          <a:noFill/>
          <a:ln w="9525">
            <a:noFill/>
            <a:miter lim="800000"/>
            <a:headEnd/>
            <a:tailEnd/>
          </a:ln>
          <a:effectLst/>
        </p:spPr>
        <p:txBody>
          <a:bodyPr>
            <a:spAutoFit/>
          </a:bodyPr>
          <a:lstStyle/>
          <a:p>
            <a:pPr lvl="1">
              <a:spcBef>
                <a:spcPct val="35000"/>
              </a:spcBef>
              <a:buClr>
                <a:srgbClr val="CC6600"/>
              </a:buClr>
              <a:buSzPct val="105000"/>
              <a:buFont typeface="Monotype Sorts" pitchFamily="2" charset="2"/>
              <a:buNone/>
            </a:pPr>
            <a:r>
              <a:rPr kumimoji="1" lang="en-US" sz="2400" dirty="0">
                <a:sym typeface="Symbol" pitchFamily="18" charset="2"/>
              </a:rPr>
              <a:t></a:t>
            </a:r>
            <a:r>
              <a:rPr kumimoji="1" lang="en-US" sz="2800" i="1" baseline="-25000" dirty="0" err="1">
                <a:sym typeface="Symbol" pitchFamily="18" charset="2"/>
              </a:rPr>
              <a:t>customer_name</a:t>
            </a:r>
            <a:r>
              <a:rPr kumimoji="1" lang="en-US" sz="2400" dirty="0">
                <a:sym typeface="Symbol" pitchFamily="18" charset="2"/>
              </a:rPr>
              <a:t> (</a:t>
            </a:r>
            <a:r>
              <a:rPr kumimoji="1" lang="en-US" sz="2400" i="1" dirty="0">
                <a:sym typeface="Symbol" pitchFamily="18" charset="2"/>
              </a:rPr>
              <a:t>borrower</a:t>
            </a:r>
            <a:r>
              <a:rPr kumimoji="1" lang="en-US" sz="2400" dirty="0">
                <a:sym typeface="Symbol" pitchFamily="18" charset="2"/>
              </a:rPr>
              <a:t>)  </a:t>
            </a:r>
            <a:r>
              <a:rPr kumimoji="1" lang="en-US" sz="2800" i="1" baseline="-25000" dirty="0" err="1">
                <a:sym typeface="Symbol" pitchFamily="18" charset="2"/>
              </a:rPr>
              <a:t>customer_name</a:t>
            </a:r>
            <a:r>
              <a:rPr kumimoji="1" lang="en-US" sz="2400" dirty="0">
                <a:sym typeface="Symbol" pitchFamily="18" charset="2"/>
              </a:rPr>
              <a:t> (</a:t>
            </a:r>
            <a:r>
              <a:rPr kumimoji="1" lang="en-US" sz="2400" i="1" dirty="0">
                <a:sym typeface="Symbol" pitchFamily="18" charset="2"/>
              </a:rPr>
              <a:t>depositor</a:t>
            </a:r>
            <a:r>
              <a:rPr kumimoji="1" lang="en-US" sz="2400" dirty="0">
                <a:sym typeface="Symbol" pitchFamily="18" charset="2"/>
              </a:rPr>
              <a:t>)</a:t>
            </a:r>
          </a:p>
          <a:p>
            <a:pPr lvl="1">
              <a:spcBef>
                <a:spcPct val="35000"/>
              </a:spcBef>
              <a:buClr>
                <a:srgbClr val="CC6600"/>
              </a:buClr>
              <a:buSzPct val="105000"/>
              <a:buFont typeface="Monotype Sorts" pitchFamily="2" charset="2"/>
              <a:buNone/>
            </a:pPr>
            <a:endParaRPr lang="en-US" sz="2000" dirty="0"/>
          </a:p>
        </p:txBody>
      </p:sp>
      <p:sp>
        <p:nvSpPr>
          <p:cNvPr id="14" name="Text Box 6"/>
          <p:cNvSpPr txBox="1">
            <a:spLocks noChangeArrowheads="1"/>
          </p:cNvSpPr>
          <p:nvPr/>
        </p:nvSpPr>
        <p:spPr bwMode="auto">
          <a:xfrm>
            <a:off x="928662" y="4286256"/>
            <a:ext cx="7569200" cy="461665"/>
          </a:xfrm>
          <a:prstGeom prst="rect">
            <a:avLst/>
          </a:prstGeom>
          <a:noFill/>
          <a:ln w="9525">
            <a:noFill/>
            <a:miter lim="800000"/>
            <a:headEnd/>
            <a:tailEnd/>
          </a:ln>
          <a:effectLst/>
        </p:spPr>
        <p:txBody>
          <a:bodyPr>
            <a:spAutoFit/>
          </a:bodyPr>
          <a:lstStyle/>
          <a:p>
            <a:pPr lvl="1">
              <a:spcBef>
                <a:spcPct val="35000"/>
              </a:spcBef>
              <a:buClr>
                <a:srgbClr val="CC6600"/>
              </a:buClr>
              <a:buSzPct val="105000"/>
              <a:buFont typeface="Monotype Sorts" pitchFamily="2" charset="2"/>
              <a:buNone/>
            </a:pPr>
            <a:r>
              <a:rPr kumimoji="1" lang="en-US" sz="2400" dirty="0">
                <a:sym typeface="Symbol" pitchFamily="18" charset="2"/>
              </a:rPr>
              <a:t></a:t>
            </a:r>
            <a:r>
              <a:rPr kumimoji="1" lang="en-US" sz="2800" i="1" baseline="-25000" dirty="0" err="1">
                <a:sym typeface="Symbol" pitchFamily="18" charset="2"/>
              </a:rPr>
              <a:t>customer_name</a:t>
            </a:r>
            <a:r>
              <a:rPr kumimoji="1" lang="en-US" sz="2800" i="1" baseline="-25000" dirty="0">
                <a:sym typeface="Symbol" pitchFamily="18" charset="2"/>
              </a:rPr>
              <a:t>, </a:t>
            </a:r>
            <a:r>
              <a:rPr kumimoji="1" lang="en-US" sz="2800" i="1" baseline="-25000" dirty="0" err="1">
                <a:sym typeface="Symbol" pitchFamily="18" charset="2"/>
              </a:rPr>
              <a:t>loan_number</a:t>
            </a:r>
            <a:r>
              <a:rPr kumimoji="1" lang="en-US" sz="2800" i="1" baseline="-25000" dirty="0">
                <a:sym typeface="Symbol" pitchFamily="18" charset="2"/>
              </a:rPr>
              <a:t>, amount </a:t>
            </a:r>
            <a:r>
              <a:rPr kumimoji="1" lang="en-US" sz="2400" i="1" dirty="0">
                <a:sym typeface="Symbol" pitchFamily="18" charset="2"/>
              </a:rPr>
              <a:t>(borrower     loan)</a:t>
            </a:r>
            <a:endParaRPr lang="en-US" sz="2000" dirty="0"/>
          </a:p>
        </p:txBody>
      </p:sp>
      <p:sp>
        <p:nvSpPr>
          <p:cNvPr id="15" name="AutoShape 7"/>
          <p:cNvSpPr>
            <a:spLocks noChangeArrowheads="1"/>
          </p:cNvSpPr>
          <p:nvPr/>
        </p:nvSpPr>
        <p:spPr bwMode="auto">
          <a:xfrm rot="16200000" flipV="1">
            <a:off x="6945329" y="4413257"/>
            <a:ext cx="152400" cy="184150"/>
          </a:xfrm>
          <a:prstGeom prst="flowChartCollate">
            <a:avLst/>
          </a:prstGeom>
          <a:noFill/>
          <a:ln w="9525">
            <a:solidFill>
              <a:schemeClr val="tx1"/>
            </a:solidFill>
            <a:miter lim="800000"/>
            <a:headEnd/>
            <a:tailEnd/>
          </a:ln>
          <a:effectLst/>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2" grpId="0" autoUpdateAnimBg="0"/>
      <p:bldP spid="14" grpId="0"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Queries</a:t>
            </a:r>
          </a:p>
        </p:txBody>
      </p:sp>
      <p:sp>
        <p:nvSpPr>
          <p:cNvPr id="3" name="Content Placeholder 2"/>
          <p:cNvSpPr>
            <a:spLocks noGrp="1"/>
          </p:cNvSpPr>
          <p:nvPr>
            <p:ph idx="1"/>
          </p:nvPr>
        </p:nvSpPr>
        <p:spPr>
          <a:xfrm>
            <a:off x="457200" y="1600201"/>
            <a:ext cx="8229600" cy="900105"/>
          </a:xfrm>
        </p:spPr>
        <p:txBody>
          <a:bodyPr>
            <a:normAutofit fontScale="85000" lnSpcReduction="10000"/>
          </a:bodyPr>
          <a:lstStyle/>
          <a:p>
            <a:pPr lvl="0">
              <a:defRPr/>
            </a:pPr>
            <a:r>
              <a:rPr lang="en-US" dirty="0"/>
              <a:t>Find all customers who have an account from at least the “Downtown” and the Uptown” branches.</a:t>
            </a:r>
          </a:p>
        </p:txBody>
      </p:sp>
      <p:sp>
        <p:nvSpPr>
          <p:cNvPr id="4" name="Date Placeholder 3"/>
          <p:cNvSpPr>
            <a:spLocks noGrp="1"/>
          </p:cNvSpPr>
          <p:nvPr>
            <p:ph type="dt" sz="half" idx="10"/>
          </p:nvPr>
        </p:nvSpPr>
        <p:spPr/>
        <p:txBody>
          <a:bodyPr/>
          <a:lstStyle/>
          <a:p>
            <a:fld id="{836815A1-0FCE-4FDC-878C-DA13B7B64A8F}" type="datetime1">
              <a:rPr lang="en-US" smtClean="0"/>
              <a:pPr/>
              <a:t>4/8/20</a:t>
            </a:fld>
            <a:endParaRPr lang="en-US" dirty="0"/>
          </a:p>
        </p:txBody>
      </p:sp>
      <p:sp>
        <p:nvSpPr>
          <p:cNvPr id="5" name="Footer Placeholder 4"/>
          <p:cNvSpPr>
            <a:spLocks noGrp="1"/>
          </p:cNvSpPr>
          <p:nvPr>
            <p:ph type="ftr" sz="quarter" idx="11"/>
          </p:nvPr>
        </p:nvSpPr>
        <p:spPr/>
        <p:txBody>
          <a:bodyPr/>
          <a:lstStyle/>
          <a:p>
            <a:r>
              <a:rPr lang="en-US"/>
              <a:t>Relational Operator (©Silberschatz, Korth and Sudarshan)</a:t>
            </a:r>
            <a:endParaRPr lang="en-US" dirty="0"/>
          </a:p>
        </p:txBody>
      </p:sp>
      <p:sp>
        <p:nvSpPr>
          <p:cNvPr id="6" name="Slide Number Placeholder 5"/>
          <p:cNvSpPr>
            <a:spLocks noGrp="1"/>
          </p:cNvSpPr>
          <p:nvPr>
            <p:ph type="sldNum" sz="quarter" idx="12"/>
          </p:nvPr>
        </p:nvSpPr>
        <p:spPr/>
        <p:txBody>
          <a:bodyPr/>
          <a:lstStyle/>
          <a:p>
            <a:fld id="{D2B6A008-1658-481F-B325-0100205FD83E}" type="slidenum">
              <a:rPr lang="en-US" smtClean="0"/>
              <a:pPr/>
              <a:t>41</a:t>
            </a:fld>
            <a:endParaRPr lang="en-US" dirty="0"/>
          </a:p>
        </p:txBody>
      </p:sp>
      <p:sp>
        <p:nvSpPr>
          <p:cNvPr id="7" name="TextBox 6"/>
          <p:cNvSpPr txBox="1"/>
          <p:nvPr/>
        </p:nvSpPr>
        <p:spPr>
          <a:xfrm>
            <a:off x="8358214" y="6000768"/>
            <a:ext cx="665567" cy="276999"/>
          </a:xfrm>
          <a:prstGeom prst="rect">
            <a:avLst/>
          </a:prstGeom>
          <a:noFill/>
        </p:spPr>
        <p:txBody>
          <a:bodyPr wrap="none" rtlCol="0">
            <a:spAutoFit/>
          </a:bodyPr>
          <a:lstStyle/>
          <a:p>
            <a:r>
              <a:rPr lang="en-US" sz="1200" dirty="0">
                <a:hlinkClick r:id="rId2" action="ppaction://hlinksldjump"/>
              </a:rPr>
              <a:t>schema</a:t>
            </a:r>
            <a:endParaRPr lang="en-US" sz="1200" dirty="0"/>
          </a:p>
        </p:txBody>
      </p:sp>
      <p:sp>
        <p:nvSpPr>
          <p:cNvPr id="11" name="Text Box 2"/>
          <p:cNvSpPr txBox="1">
            <a:spLocks noChangeArrowheads="1"/>
          </p:cNvSpPr>
          <p:nvPr/>
        </p:nvSpPr>
        <p:spPr bwMode="auto">
          <a:xfrm>
            <a:off x="609600" y="2865456"/>
            <a:ext cx="8077200" cy="1404938"/>
          </a:xfrm>
          <a:prstGeom prst="rect">
            <a:avLst/>
          </a:prstGeom>
          <a:noFill/>
          <a:ln w="9525">
            <a:noFill/>
            <a:miter lim="800000"/>
            <a:headEnd/>
            <a:tailEnd/>
          </a:ln>
          <a:effectLst/>
        </p:spPr>
        <p:txBody>
          <a:bodyPr>
            <a:spAutoFit/>
          </a:bodyPr>
          <a:lstStyle/>
          <a:p>
            <a:pPr marL="692150" lvl="1" indent="-234950">
              <a:spcBef>
                <a:spcPct val="35000"/>
              </a:spcBef>
              <a:buClr>
                <a:srgbClr val="CC6600"/>
              </a:buClr>
              <a:buSzPct val="80000"/>
              <a:buFont typeface="Monotype Sorts" pitchFamily="2" charset="2"/>
              <a:buChar char="l"/>
            </a:pPr>
            <a:r>
              <a:rPr kumimoji="1" lang="en-US" sz="1800" dirty="0"/>
              <a:t>Query 1</a:t>
            </a:r>
          </a:p>
          <a:p>
            <a:pPr lvl="2">
              <a:lnSpc>
                <a:spcPct val="120000"/>
              </a:lnSpc>
              <a:spcBef>
                <a:spcPct val="35000"/>
              </a:spcBef>
              <a:buClr>
                <a:srgbClr val="000099"/>
              </a:buClr>
              <a:buSzPct val="105000"/>
              <a:buFont typeface="Wingdings 3" pitchFamily="18" charset="2"/>
              <a:buNone/>
            </a:pPr>
            <a:r>
              <a:rPr kumimoji="1" lang="en-US" sz="1800" dirty="0">
                <a:sym typeface="Symbol" pitchFamily="18" charset="2"/>
              </a:rPr>
              <a:t></a:t>
            </a:r>
            <a:r>
              <a:rPr kumimoji="1" lang="en-US" sz="2200" i="1" baseline="-25000" dirty="0" err="1"/>
              <a:t>customer_name</a:t>
            </a:r>
            <a:r>
              <a:rPr kumimoji="1" lang="en-US" sz="2200" i="1" baseline="-25000" dirty="0"/>
              <a:t> </a:t>
            </a:r>
            <a:r>
              <a:rPr kumimoji="1" lang="en-US" sz="1800" dirty="0"/>
              <a:t>(</a:t>
            </a:r>
            <a:r>
              <a:rPr kumimoji="1" lang="en-US" sz="2200" dirty="0">
                <a:sym typeface="Symbol" pitchFamily="18" charset="2"/>
              </a:rPr>
              <a:t></a:t>
            </a:r>
            <a:r>
              <a:rPr kumimoji="1" lang="en-US" sz="2100" i="1" baseline="-25000" dirty="0" err="1">
                <a:sym typeface="Symbol" pitchFamily="18" charset="2"/>
              </a:rPr>
              <a:t>branch_name</a:t>
            </a:r>
            <a:r>
              <a:rPr kumimoji="1" lang="en-US" sz="2100" i="1" baseline="-25000" dirty="0">
                <a:sym typeface="Symbol" pitchFamily="18" charset="2"/>
              </a:rPr>
              <a:t> </a:t>
            </a:r>
            <a:r>
              <a:rPr kumimoji="1" lang="en-US" sz="2100" baseline="-25000" dirty="0">
                <a:sym typeface="Symbol" pitchFamily="18" charset="2"/>
              </a:rPr>
              <a:t>= “Downtown</a:t>
            </a:r>
            <a:r>
              <a:rPr kumimoji="1" lang="en-US" sz="1800" baseline="-25000" dirty="0">
                <a:sym typeface="Symbol" pitchFamily="18" charset="2"/>
              </a:rPr>
              <a:t>” </a:t>
            </a:r>
            <a:r>
              <a:rPr kumimoji="1" lang="en-US" sz="1800" dirty="0">
                <a:sym typeface="Symbol" pitchFamily="18" charset="2"/>
              </a:rPr>
              <a:t>(</a:t>
            </a:r>
            <a:r>
              <a:rPr kumimoji="1" lang="en-US" sz="1800" i="1" dirty="0">
                <a:sym typeface="Symbol" pitchFamily="18" charset="2"/>
              </a:rPr>
              <a:t>depositor</a:t>
            </a:r>
            <a:r>
              <a:rPr kumimoji="1" lang="en-US" sz="1800" dirty="0">
                <a:sym typeface="Symbol" pitchFamily="18" charset="2"/>
              </a:rPr>
              <a:t>      </a:t>
            </a:r>
            <a:r>
              <a:rPr kumimoji="1" lang="en-US" sz="1800" i="1" dirty="0">
                <a:sym typeface="Symbol" pitchFamily="18" charset="2"/>
              </a:rPr>
              <a:t>account </a:t>
            </a:r>
            <a:r>
              <a:rPr kumimoji="1" lang="en-US" sz="1800" dirty="0">
                <a:sym typeface="Symbol" pitchFamily="18" charset="2"/>
              </a:rPr>
              <a:t>)) </a:t>
            </a:r>
          </a:p>
          <a:p>
            <a:pPr lvl="2">
              <a:lnSpc>
                <a:spcPct val="120000"/>
              </a:lnSpc>
              <a:spcBef>
                <a:spcPct val="35000"/>
              </a:spcBef>
              <a:buClr>
                <a:srgbClr val="000099"/>
              </a:buClr>
              <a:buSzPct val="105000"/>
              <a:buFont typeface="Wingdings 3" pitchFamily="18" charset="2"/>
              <a:buNone/>
            </a:pPr>
            <a:r>
              <a:rPr kumimoji="1" lang="en-US" sz="1800" dirty="0">
                <a:sym typeface="Symbol" pitchFamily="18" charset="2"/>
              </a:rPr>
              <a:t>        </a:t>
            </a:r>
            <a:r>
              <a:rPr kumimoji="1" lang="en-US" sz="2100" i="1" baseline="-25000" dirty="0" err="1"/>
              <a:t>customer_name</a:t>
            </a:r>
            <a:r>
              <a:rPr kumimoji="1" lang="en-US" sz="2100" i="1" baseline="-25000" dirty="0"/>
              <a:t> </a:t>
            </a:r>
            <a:r>
              <a:rPr kumimoji="1" lang="en-US" sz="1800" dirty="0"/>
              <a:t>(</a:t>
            </a:r>
            <a:r>
              <a:rPr kumimoji="1" lang="en-US" sz="2200" dirty="0">
                <a:sym typeface="Symbol" pitchFamily="18" charset="2"/>
              </a:rPr>
              <a:t></a:t>
            </a:r>
            <a:r>
              <a:rPr kumimoji="1" lang="en-US" sz="2100" i="1" baseline="-25000" dirty="0" err="1">
                <a:sym typeface="Symbol" pitchFamily="18" charset="2"/>
              </a:rPr>
              <a:t>branch_name</a:t>
            </a:r>
            <a:r>
              <a:rPr kumimoji="1" lang="en-US" sz="2100" i="1" baseline="-25000" dirty="0">
                <a:sym typeface="Symbol" pitchFamily="18" charset="2"/>
              </a:rPr>
              <a:t> </a:t>
            </a:r>
            <a:r>
              <a:rPr kumimoji="1" lang="en-US" sz="2100" baseline="-25000" dirty="0">
                <a:sym typeface="Symbol" pitchFamily="18" charset="2"/>
              </a:rPr>
              <a:t>= “Uptown</a:t>
            </a:r>
            <a:r>
              <a:rPr kumimoji="1" lang="en-US" sz="1800" baseline="-25000" dirty="0">
                <a:sym typeface="Symbol" pitchFamily="18" charset="2"/>
              </a:rPr>
              <a:t>” </a:t>
            </a:r>
            <a:r>
              <a:rPr kumimoji="1" lang="en-US" sz="1800" dirty="0">
                <a:sym typeface="Symbol" pitchFamily="18" charset="2"/>
              </a:rPr>
              <a:t>(</a:t>
            </a:r>
            <a:r>
              <a:rPr kumimoji="1" lang="en-US" sz="1800" i="1" dirty="0">
                <a:sym typeface="Symbol" pitchFamily="18" charset="2"/>
              </a:rPr>
              <a:t>depositor</a:t>
            </a:r>
            <a:r>
              <a:rPr kumimoji="1" lang="en-US" sz="1800" dirty="0">
                <a:sym typeface="Symbol" pitchFamily="18" charset="2"/>
              </a:rPr>
              <a:t>     </a:t>
            </a:r>
            <a:r>
              <a:rPr kumimoji="1" lang="en-US" sz="1800" i="1" dirty="0">
                <a:sym typeface="Symbol" pitchFamily="18" charset="2"/>
              </a:rPr>
              <a:t>account</a:t>
            </a:r>
            <a:r>
              <a:rPr kumimoji="1" lang="en-US" sz="1800" dirty="0">
                <a:sym typeface="Symbol" pitchFamily="18" charset="2"/>
              </a:rPr>
              <a:t>))</a:t>
            </a:r>
            <a:endParaRPr lang="en-US" sz="1800" dirty="0"/>
          </a:p>
        </p:txBody>
      </p:sp>
      <p:grpSp>
        <p:nvGrpSpPr>
          <p:cNvPr id="13" name="Group 3"/>
          <p:cNvGrpSpPr>
            <a:grpSpLocks/>
          </p:cNvGrpSpPr>
          <p:nvPr/>
        </p:nvGrpSpPr>
        <p:grpSpPr bwMode="auto">
          <a:xfrm>
            <a:off x="838200" y="4465656"/>
            <a:ext cx="7054850" cy="1606550"/>
            <a:chOff x="566" y="2788"/>
            <a:chExt cx="4444" cy="1012"/>
          </a:xfrm>
        </p:grpSpPr>
        <p:sp>
          <p:nvSpPr>
            <p:cNvPr id="17" name="Text Box 5"/>
            <p:cNvSpPr txBox="1">
              <a:spLocks noChangeArrowheads="1"/>
            </p:cNvSpPr>
            <p:nvPr/>
          </p:nvSpPr>
          <p:spPr bwMode="auto">
            <a:xfrm>
              <a:off x="566" y="2788"/>
              <a:ext cx="4444" cy="1012"/>
            </a:xfrm>
            <a:prstGeom prst="rect">
              <a:avLst/>
            </a:prstGeom>
            <a:noFill/>
            <a:ln w="9525">
              <a:noFill/>
              <a:miter lim="800000"/>
              <a:headEnd/>
              <a:tailEnd/>
            </a:ln>
            <a:effectLst/>
          </p:spPr>
          <p:txBody>
            <a:bodyPr>
              <a:spAutoFit/>
            </a:bodyPr>
            <a:lstStyle/>
            <a:p>
              <a:pPr marL="736600" lvl="1" indent="-279400">
                <a:lnSpc>
                  <a:spcPct val="120000"/>
                </a:lnSpc>
                <a:spcBef>
                  <a:spcPct val="35000"/>
                </a:spcBef>
                <a:buClr>
                  <a:srgbClr val="CC6600"/>
                </a:buClr>
                <a:buSzPct val="80000"/>
                <a:buFont typeface="Monotype Sorts" pitchFamily="2" charset="2"/>
                <a:buChar char="l"/>
              </a:pPr>
              <a:r>
                <a:rPr kumimoji="1" lang="en-US" sz="1800" dirty="0"/>
                <a:t>Query 2</a:t>
              </a:r>
            </a:p>
            <a:p>
              <a:pPr marL="736600" lvl="1" indent="-279400">
                <a:lnSpc>
                  <a:spcPct val="120000"/>
                </a:lnSpc>
                <a:spcBef>
                  <a:spcPct val="35000"/>
                </a:spcBef>
                <a:buClr>
                  <a:srgbClr val="CC6600"/>
                </a:buClr>
                <a:buSzPct val="105000"/>
                <a:buFont typeface="Monotype Sorts" pitchFamily="2" charset="2"/>
                <a:buNone/>
              </a:pPr>
              <a:r>
                <a:rPr kumimoji="1" lang="en-US" sz="1800" dirty="0"/>
                <a:t>	 </a:t>
              </a:r>
              <a:r>
                <a:rPr kumimoji="1" lang="en-US" sz="1800" dirty="0">
                  <a:sym typeface="Symbol" pitchFamily="18" charset="2"/>
                </a:rPr>
                <a:t></a:t>
              </a:r>
              <a:r>
                <a:rPr kumimoji="1" lang="en-US" sz="2300" i="1" baseline="-25000" dirty="0" err="1"/>
                <a:t>customer_name</a:t>
              </a:r>
              <a:r>
                <a:rPr kumimoji="1" lang="en-US" sz="2300" i="1" baseline="-25000" dirty="0"/>
                <a:t>, </a:t>
              </a:r>
              <a:r>
                <a:rPr kumimoji="1" lang="en-US" sz="2300" i="1" baseline="-25000" dirty="0" err="1"/>
                <a:t>branch_name</a:t>
              </a:r>
              <a:r>
                <a:rPr kumimoji="1" lang="en-US" sz="1800" baseline="-25000" dirty="0"/>
                <a:t> </a:t>
              </a:r>
              <a:r>
                <a:rPr kumimoji="1" lang="en-US" sz="1800" dirty="0"/>
                <a:t>(</a:t>
              </a:r>
              <a:r>
                <a:rPr kumimoji="1" lang="en-US" sz="1800" i="1" dirty="0">
                  <a:sym typeface="Symbol" pitchFamily="18" charset="2"/>
                </a:rPr>
                <a:t>depositor</a:t>
              </a:r>
              <a:r>
                <a:rPr kumimoji="1" lang="en-US" sz="1800" dirty="0">
                  <a:sym typeface="Symbol" pitchFamily="18" charset="2"/>
                </a:rPr>
                <a:t>      </a:t>
              </a:r>
              <a:r>
                <a:rPr kumimoji="1" lang="en-US" sz="1800" i="1" dirty="0">
                  <a:sym typeface="Symbol" pitchFamily="18" charset="2"/>
                </a:rPr>
                <a:t>account</a:t>
              </a:r>
              <a:r>
                <a:rPr kumimoji="1" lang="en-US" sz="1800" dirty="0">
                  <a:sym typeface="Symbol" pitchFamily="18" charset="2"/>
                </a:rPr>
                <a:t>)</a:t>
              </a:r>
              <a:br>
                <a:rPr kumimoji="1" lang="en-US" sz="1800" dirty="0">
                  <a:sym typeface="Symbol" pitchFamily="18" charset="2"/>
                </a:rPr>
              </a:br>
              <a:r>
                <a:rPr kumimoji="1" lang="en-US" sz="1800" dirty="0">
                  <a:sym typeface="Symbol" pitchFamily="18" charset="2"/>
                </a:rPr>
                <a:t>	         </a:t>
              </a:r>
              <a:r>
                <a:rPr kumimoji="1" lang="en-US" sz="1800" i="1" dirty="0">
                  <a:sym typeface="Symbol" pitchFamily="18" charset="2"/>
                </a:rPr>
                <a:t></a:t>
              </a:r>
              <a:r>
                <a:rPr kumimoji="1" lang="en-US" sz="2200" i="1" baseline="-25000" dirty="0">
                  <a:sym typeface="Symbol" pitchFamily="18" charset="2"/>
                </a:rPr>
                <a:t>temp(</a:t>
              </a:r>
              <a:r>
                <a:rPr kumimoji="1" lang="en-US" sz="2200" i="1" baseline="-25000" dirty="0" err="1">
                  <a:sym typeface="Symbol" pitchFamily="18" charset="2"/>
                </a:rPr>
                <a:t>branch_name</a:t>
              </a:r>
              <a:r>
                <a:rPr kumimoji="1" lang="en-US" sz="1800" i="1" baseline="-25000" dirty="0">
                  <a:sym typeface="Symbol" pitchFamily="18" charset="2"/>
                </a:rPr>
                <a:t>)</a:t>
              </a:r>
              <a:r>
                <a:rPr kumimoji="1" lang="en-US" sz="1800" baseline="-25000" dirty="0">
                  <a:sym typeface="Symbol" pitchFamily="18" charset="2"/>
                </a:rPr>
                <a:t> </a:t>
              </a:r>
              <a:r>
                <a:rPr kumimoji="1" lang="en-US" sz="1800" dirty="0">
                  <a:sym typeface="Symbol" pitchFamily="18" charset="2"/>
                </a:rPr>
                <a:t>({(</a:t>
              </a:r>
              <a:r>
                <a:rPr kumimoji="1" lang="en-US" sz="1800" i="1" dirty="0">
                  <a:sym typeface="Symbol" pitchFamily="18" charset="2"/>
                </a:rPr>
                <a:t>“Downtown” </a:t>
              </a:r>
              <a:r>
                <a:rPr kumimoji="1" lang="en-US" sz="1800" dirty="0">
                  <a:sym typeface="Symbol" pitchFamily="18" charset="2"/>
                </a:rPr>
                <a:t>)</a:t>
              </a:r>
              <a:r>
                <a:rPr kumimoji="1" lang="en-US" sz="1800" i="1" dirty="0">
                  <a:sym typeface="Symbol" pitchFamily="18" charset="2"/>
                </a:rPr>
                <a:t>, </a:t>
              </a:r>
              <a:r>
                <a:rPr kumimoji="1" lang="en-US" sz="1800" dirty="0">
                  <a:sym typeface="Symbol" pitchFamily="18" charset="2"/>
                </a:rPr>
                <a:t>(</a:t>
              </a:r>
              <a:r>
                <a:rPr kumimoji="1" lang="en-US" sz="1800" i="1" dirty="0">
                  <a:sym typeface="Symbol" pitchFamily="18" charset="2"/>
                </a:rPr>
                <a:t>“Uptown” </a:t>
              </a:r>
              <a:r>
                <a:rPr kumimoji="1" lang="en-US" sz="1800" dirty="0">
                  <a:sym typeface="Symbol" pitchFamily="18" charset="2"/>
                </a:rPr>
                <a:t>)})</a:t>
              </a:r>
            </a:p>
            <a:p>
              <a:pPr marL="736600" lvl="1" indent="-279400">
                <a:lnSpc>
                  <a:spcPct val="120000"/>
                </a:lnSpc>
                <a:spcBef>
                  <a:spcPct val="35000"/>
                </a:spcBef>
                <a:buClr>
                  <a:srgbClr val="CC6600"/>
                </a:buClr>
                <a:buSzPct val="105000"/>
                <a:buFont typeface="Monotype Sorts" pitchFamily="2" charset="2"/>
                <a:buNone/>
              </a:pPr>
              <a:r>
                <a:rPr kumimoji="1" lang="en-US" sz="1800" dirty="0">
                  <a:sym typeface="Symbol" pitchFamily="18" charset="2"/>
                </a:rPr>
                <a:t>Note that Query 2 uses a constant relation.</a:t>
              </a:r>
            </a:p>
          </p:txBody>
        </p:sp>
        <p:sp>
          <p:nvSpPr>
            <p:cNvPr id="16" name="AutoShape 4"/>
            <p:cNvSpPr>
              <a:spLocks noChangeArrowheads="1"/>
            </p:cNvSpPr>
            <p:nvPr/>
          </p:nvSpPr>
          <p:spPr bwMode="auto">
            <a:xfrm rot="16200000" flipV="1">
              <a:off x="3438" y="3139"/>
              <a:ext cx="124" cy="96"/>
            </a:xfrm>
            <a:prstGeom prst="flowChartCollate">
              <a:avLst/>
            </a:prstGeom>
            <a:noFill/>
            <a:ln w="9525">
              <a:solidFill>
                <a:schemeClr val="tx1"/>
              </a:solidFill>
              <a:miter lim="800000"/>
              <a:headEnd/>
              <a:tailEnd/>
            </a:ln>
            <a:effectLst/>
          </p:spPr>
          <p:txBody>
            <a:bodyPr wrap="none" anchor="ctr"/>
            <a:lstStyle/>
            <a:p>
              <a:endParaRPr lang="en-US"/>
            </a:p>
          </p:txBody>
        </p:sp>
      </p:grpSp>
      <p:sp>
        <p:nvSpPr>
          <p:cNvPr id="19" name="AutoShape 8"/>
          <p:cNvSpPr>
            <a:spLocks noChangeArrowheads="1"/>
          </p:cNvSpPr>
          <p:nvPr/>
        </p:nvSpPr>
        <p:spPr bwMode="auto">
          <a:xfrm rot="16200000" flipV="1">
            <a:off x="6444469" y="3413918"/>
            <a:ext cx="152400" cy="182563"/>
          </a:xfrm>
          <a:prstGeom prst="flowChartCollate">
            <a:avLst/>
          </a:prstGeom>
          <a:noFill/>
          <a:ln w="9525">
            <a:solidFill>
              <a:schemeClr val="tx1"/>
            </a:solidFill>
            <a:miter lim="800000"/>
            <a:headEnd/>
            <a:tailEnd/>
          </a:ln>
          <a:effectLst/>
        </p:spPr>
        <p:txBody>
          <a:bodyPr wrap="none" anchor="ctr"/>
          <a:lstStyle/>
          <a:p>
            <a:endParaRPr lang="en-US"/>
          </a:p>
        </p:txBody>
      </p:sp>
      <p:sp>
        <p:nvSpPr>
          <p:cNvPr id="20" name="AutoShape 9"/>
          <p:cNvSpPr>
            <a:spLocks noChangeArrowheads="1"/>
          </p:cNvSpPr>
          <p:nvPr/>
        </p:nvSpPr>
        <p:spPr bwMode="auto">
          <a:xfrm rot="16200000" flipV="1">
            <a:off x="6588139" y="3984629"/>
            <a:ext cx="152400" cy="184150"/>
          </a:xfrm>
          <a:prstGeom prst="flowChartCollate">
            <a:avLst/>
          </a:prstGeom>
          <a:noFill/>
          <a:ln w="9525">
            <a:solidFill>
              <a:schemeClr val="tx1"/>
            </a:solidFill>
            <a:miter lim="800000"/>
            <a:headEnd/>
            <a:tailEnd/>
          </a:ln>
          <a:effectLst/>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11"/>
                                        </p:tgtEl>
                                        <p:attrNameLst>
                                          <p:attrName>style.visibility</p:attrName>
                                        </p:attrNameLst>
                                      </p:cBhvr>
                                      <p:to>
                                        <p:strVal val="visible"/>
                                      </p:to>
                                    </p:set>
                                  </p:childTnLst>
                                </p:cTn>
                              </p:par>
                              <p:par>
                                <p:cTn id="13" presetID="9" presetClass="entr" presetSubtype="0" fill="hold" grpId="0" nodeType="with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dissolve">
                                      <p:cBhvr>
                                        <p:cTn id="15" dur="500"/>
                                        <p:tgtEl>
                                          <p:spTgt spid="19"/>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20"/>
                                        </p:tgtEl>
                                        <p:attrNameLst>
                                          <p:attrName>style.visibility</p:attrName>
                                        </p:attrNameLst>
                                      </p:cBhvr>
                                      <p:to>
                                        <p:strVal val="visible"/>
                                      </p:to>
                                    </p:set>
                                    <p:animEffect transition="in" filter="dissolve">
                                      <p:cBhvr>
                                        <p:cTn id="18" dur="500"/>
                                        <p:tgtEl>
                                          <p:spTgt spid="20"/>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1" grpId="0" autoUpdateAnimBg="0"/>
      <p:bldP spid="19" grpId="0" animBg="1"/>
      <p:bldP spid="20"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Queries</a:t>
            </a:r>
          </a:p>
        </p:txBody>
      </p:sp>
      <p:sp>
        <p:nvSpPr>
          <p:cNvPr id="3" name="Content Placeholder 2"/>
          <p:cNvSpPr>
            <a:spLocks noGrp="1"/>
          </p:cNvSpPr>
          <p:nvPr>
            <p:ph idx="1"/>
          </p:nvPr>
        </p:nvSpPr>
        <p:spPr>
          <a:xfrm>
            <a:off x="457200" y="1600201"/>
            <a:ext cx="8229600" cy="3328997"/>
          </a:xfrm>
        </p:spPr>
        <p:txBody>
          <a:bodyPr>
            <a:normAutofit/>
          </a:bodyPr>
          <a:lstStyle/>
          <a:p>
            <a:pPr lvl="0">
              <a:lnSpc>
                <a:spcPct val="120000"/>
              </a:lnSpc>
              <a:defRPr/>
            </a:pPr>
            <a:r>
              <a:rPr lang="en-US" dirty="0"/>
              <a:t>Find all customers who have an account at all branches located in Brooklyn city.</a:t>
            </a:r>
          </a:p>
          <a:p>
            <a:endParaRPr kumimoji="1" lang="en-US" dirty="0">
              <a:sym typeface="Symbol" pitchFamily="18" charset="2"/>
            </a:endParaRPr>
          </a:p>
        </p:txBody>
      </p:sp>
      <p:sp>
        <p:nvSpPr>
          <p:cNvPr id="4" name="Date Placeholder 3"/>
          <p:cNvSpPr>
            <a:spLocks noGrp="1"/>
          </p:cNvSpPr>
          <p:nvPr>
            <p:ph type="dt" sz="half" idx="10"/>
          </p:nvPr>
        </p:nvSpPr>
        <p:spPr/>
        <p:txBody>
          <a:bodyPr/>
          <a:lstStyle/>
          <a:p>
            <a:fld id="{836815A1-0FCE-4FDC-878C-DA13B7B64A8F}" type="datetime1">
              <a:rPr lang="en-US" smtClean="0"/>
              <a:pPr/>
              <a:t>4/8/20</a:t>
            </a:fld>
            <a:endParaRPr lang="en-US" dirty="0"/>
          </a:p>
        </p:txBody>
      </p:sp>
      <p:sp>
        <p:nvSpPr>
          <p:cNvPr id="5" name="Footer Placeholder 4"/>
          <p:cNvSpPr>
            <a:spLocks noGrp="1"/>
          </p:cNvSpPr>
          <p:nvPr>
            <p:ph type="ftr" sz="quarter" idx="11"/>
          </p:nvPr>
        </p:nvSpPr>
        <p:spPr/>
        <p:txBody>
          <a:bodyPr/>
          <a:lstStyle/>
          <a:p>
            <a:r>
              <a:rPr lang="en-US"/>
              <a:t>Relational Operator (©Silberschatz, Korth and Sudarshan)</a:t>
            </a:r>
            <a:endParaRPr lang="en-US" dirty="0"/>
          </a:p>
        </p:txBody>
      </p:sp>
      <p:sp>
        <p:nvSpPr>
          <p:cNvPr id="6" name="Slide Number Placeholder 5"/>
          <p:cNvSpPr>
            <a:spLocks noGrp="1"/>
          </p:cNvSpPr>
          <p:nvPr>
            <p:ph type="sldNum" sz="quarter" idx="12"/>
          </p:nvPr>
        </p:nvSpPr>
        <p:spPr/>
        <p:txBody>
          <a:bodyPr/>
          <a:lstStyle/>
          <a:p>
            <a:fld id="{D2B6A008-1658-481F-B325-0100205FD83E}" type="slidenum">
              <a:rPr lang="en-US" smtClean="0"/>
              <a:pPr/>
              <a:t>42</a:t>
            </a:fld>
            <a:endParaRPr lang="en-US" dirty="0"/>
          </a:p>
        </p:txBody>
      </p:sp>
      <p:sp>
        <p:nvSpPr>
          <p:cNvPr id="7" name="TextBox 6"/>
          <p:cNvSpPr txBox="1"/>
          <p:nvPr/>
        </p:nvSpPr>
        <p:spPr>
          <a:xfrm>
            <a:off x="8358214" y="6000768"/>
            <a:ext cx="665567" cy="276999"/>
          </a:xfrm>
          <a:prstGeom prst="rect">
            <a:avLst/>
          </a:prstGeom>
          <a:noFill/>
        </p:spPr>
        <p:txBody>
          <a:bodyPr wrap="none" rtlCol="0">
            <a:spAutoFit/>
          </a:bodyPr>
          <a:lstStyle/>
          <a:p>
            <a:r>
              <a:rPr lang="en-US" sz="1200" dirty="0">
                <a:hlinkClick r:id="rId2" action="ppaction://hlinksldjump"/>
              </a:rPr>
              <a:t>schema</a:t>
            </a:r>
            <a:endParaRPr lang="en-US" sz="1200" dirty="0"/>
          </a:p>
        </p:txBody>
      </p:sp>
      <p:grpSp>
        <p:nvGrpSpPr>
          <p:cNvPr id="13" name="Group 4"/>
          <p:cNvGrpSpPr>
            <a:grpSpLocks/>
          </p:cNvGrpSpPr>
          <p:nvPr/>
        </p:nvGrpSpPr>
        <p:grpSpPr bwMode="auto">
          <a:xfrm>
            <a:off x="857250" y="2928948"/>
            <a:ext cx="7486650" cy="968375"/>
            <a:chOff x="498" y="720"/>
            <a:chExt cx="4716" cy="610"/>
          </a:xfrm>
        </p:grpSpPr>
        <p:sp>
          <p:nvSpPr>
            <p:cNvPr id="17" name="Text Box 6"/>
            <p:cNvSpPr txBox="1">
              <a:spLocks noChangeArrowheads="1"/>
            </p:cNvSpPr>
            <p:nvPr/>
          </p:nvSpPr>
          <p:spPr bwMode="auto">
            <a:xfrm>
              <a:off x="498" y="720"/>
              <a:ext cx="4716" cy="610"/>
            </a:xfrm>
            <a:prstGeom prst="rect">
              <a:avLst/>
            </a:prstGeom>
            <a:noFill/>
            <a:ln w="9525">
              <a:noFill/>
              <a:miter lim="800000"/>
              <a:headEnd/>
              <a:tailEnd/>
            </a:ln>
            <a:effectLst/>
          </p:spPr>
          <p:txBody>
            <a:bodyPr>
              <a:spAutoFit/>
            </a:bodyPr>
            <a:lstStyle/>
            <a:p>
              <a:pPr>
                <a:lnSpc>
                  <a:spcPct val="120000"/>
                </a:lnSpc>
                <a:spcBef>
                  <a:spcPct val="35000"/>
                </a:spcBef>
                <a:buClr>
                  <a:schemeClr val="tx2"/>
                </a:buClr>
                <a:buSzPct val="90000"/>
                <a:buFont typeface="Monotype Sorts" pitchFamily="2" charset="2"/>
                <a:buNone/>
              </a:pPr>
              <a:r>
                <a:rPr kumimoji="1" lang="en-US" sz="2000" dirty="0">
                  <a:sym typeface="Symbol" pitchFamily="18" charset="2"/>
                </a:rPr>
                <a:t>	</a:t>
              </a:r>
              <a:r>
                <a:rPr kumimoji="1" lang="en-US" sz="2400" dirty="0">
                  <a:sym typeface="Symbol" pitchFamily="18" charset="2"/>
                </a:rPr>
                <a:t></a:t>
              </a:r>
              <a:r>
                <a:rPr kumimoji="1" lang="en-US" sz="2400" i="1" baseline="-25000" dirty="0" err="1"/>
                <a:t>customer_name</a:t>
              </a:r>
              <a:r>
                <a:rPr kumimoji="1" lang="en-US" sz="2400" i="1" baseline="-25000" dirty="0"/>
                <a:t>, </a:t>
              </a:r>
              <a:r>
                <a:rPr kumimoji="1" lang="en-US" sz="2400" i="1" baseline="-25000" dirty="0" err="1"/>
                <a:t>branch_name</a:t>
              </a:r>
              <a:r>
                <a:rPr kumimoji="1" lang="en-US" sz="2400" baseline="-25000" dirty="0"/>
                <a:t> </a:t>
              </a:r>
              <a:r>
                <a:rPr kumimoji="1" lang="en-US" sz="2000" dirty="0"/>
                <a:t>(</a:t>
              </a:r>
              <a:r>
                <a:rPr kumimoji="1" lang="en-US" sz="2000" i="1" dirty="0">
                  <a:sym typeface="Symbol" pitchFamily="18" charset="2"/>
                </a:rPr>
                <a:t>depositor</a:t>
              </a:r>
              <a:r>
                <a:rPr kumimoji="1" lang="en-US" sz="2000" dirty="0">
                  <a:sym typeface="Symbol" pitchFamily="18" charset="2"/>
                </a:rPr>
                <a:t>     </a:t>
              </a:r>
              <a:r>
                <a:rPr kumimoji="1" lang="en-US" sz="2000" i="1" dirty="0">
                  <a:sym typeface="Symbol" pitchFamily="18" charset="2"/>
                </a:rPr>
                <a:t>account</a:t>
              </a:r>
              <a:r>
                <a:rPr kumimoji="1" lang="en-US" sz="2000" dirty="0">
                  <a:sym typeface="Symbol" pitchFamily="18" charset="2"/>
                </a:rPr>
                <a:t>)</a:t>
              </a:r>
              <a:br>
                <a:rPr kumimoji="1" lang="en-US" sz="2000" dirty="0">
                  <a:sym typeface="Symbol" pitchFamily="18" charset="2"/>
                </a:rPr>
              </a:br>
              <a:r>
                <a:rPr kumimoji="1" lang="en-US" sz="2400" dirty="0">
                  <a:sym typeface="Symbol" pitchFamily="18" charset="2"/>
                </a:rPr>
                <a:t>	 </a:t>
              </a:r>
              <a:r>
                <a:rPr kumimoji="1" lang="en-US" sz="2400" i="1" baseline="-25000" dirty="0" err="1">
                  <a:sym typeface="Symbol" pitchFamily="18" charset="2"/>
                </a:rPr>
                <a:t>branch_name</a:t>
              </a:r>
              <a:r>
                <a:rPr kumimoji="1" lang="en-US" sz="2400" i="1" baseline="-25000" dirty="0">
                  <a:sym typeface="Symbol" pitchFamily="18" charset="2"/>
                </a:rPr>
                <a:t> </a:t>
              </a:r>
              <a:r>
                <a:rPr kumimoji="1" lang="en-US" sz="2400" dirty="0">
                  <a:sym typeface="Symbol" pitchFamily="18" charset="2"/>
                </a:rPr>
                <a:t>(</a:t>
              </a:r>
              <a:r>
                <a:rPr kumimoji="1" lang="en-US" sz="2400" i="1" baseline="-25000" dirty="0" err="1">
                  <a:sym typeface="Symbol" pitchFamily="18" charset="2"/>
                </a:rPr>
                <a:t>branch_city</a:t>
              </a:r>
              <a:r>
                <a:rPr kumimoji="1" lang="en-US" sz="2400" baseline="-25000" dirty="0">
                  <a:sym typeface="Symbol" pitchFamily="18" charset="2"/>
                </a:rPr>
                <a:t> = “Brooklyn” </a:t>
              </a:r>
              <a:r>
                <a:rPr kumimoji="1" lang="en-US" sz="2000" dirty="0">
                  <a:sym typeface="Symbol" pitchFamily="18" charset="2"/>
                </a:rPr>
                <a:t>(</a:t>
              </a:r>
              <a:r>
                <a:rPr kumimoji="1" lang="en-US" sz="2000" i="1" dirty="0">
                  <a:sym typeface="Symbol" pitchFamily="18" charset="2"/>
                </a:rPr>
                <a:t>branch</a:t>
              </a:r>
              <a:r>
                <a:rPr kumimoji="1" lang="en-US" sz="2000" dirty="0">
                  <a:sym typeface="Symbol" pitchFamily="18" charset="2"/>
                </a:rPr>
                <a:t>))</a:t>
              </a:r>
              <a:endParaRPr lang="en-US" sz="2000" dirty="0"/>
            </a:p>
          </p:txBody>
        </p:sp>
        <p:sp>
          <p:nvSpPr>
            <p:cNvPr id="16" name="AutoShape 5"/>
            <p:cNvSpPr>
              <a:spLocks noChangeArrowheads="1"/>
            </p:cNvSpPr>
            <p:nvPr/>
          </p:nvSpPr>
          <p:spPr bwMode="auto">
            <a:xfrm rot="16200000">
              <a:off x="3636" y="847"/>
              <a:ext cx="94" cy="110"/>
            </a:xfrm>
            <a:prstGeom prst="flowChartCollate">
              <a:avLst/>
            </a:prstGeom>
            <a:noFill/>
            <a:ln w="9525">
              <a:solidFill>
                <a:schemeClr val="tx1"/>
              </a:solidFill>
              <a:miter lim="800000"/>
              <a:headEnd/>
              <a:tailEnd/>
            </a:ln>
            <a:effectLst/>
          </p:spPr>
          <p:txBody>
            <a:bodyPr wrap="none" anchor="ct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2418" name="Rectangle 2"/>
          <p:cNvSpPr>
            <a:spLocks noGrp="1" noChangeArrowheads="1"/>
          </p:cNvSpPr>
          <p:nvPr>
            <p:ph type="title"/>
          </p:nvPr>
        </p:nvSpPr>
        <p:spPr>
          <a:xfrm>
            <a:off x="914400" y="142852"/>
            <a:ext cx="8301038" cy="1071570"/>
          </a:xfrm>
        </p:spPr>
        <p:txBody>
          <a:bodyPr>
            <a:normAutofit fontScale="90000"/>
          </a:bodyPr>
          <a:lstStyle/>
          <a:p>
            <a:r>
              <a:rPr lang="en-US" dirty="0"/>
              <a:t>Extended Relational-Algebra-Operations</a:t>
            </a:r>
          </a:p>
        </p:txBody>
      </p:sp>
      <p:sp>
        <p:nvSpPr>
          <p:cNvPr id="572419" name="Rectangle 3"/>
          <p:cNvSpPr>
            <a:spLocks noGrp="1" noChangeArrowheads="1"/>
          </p:cNvSpPr>
          <p:nvPr>
            <p:ph type="body" idx="1"/>
          </p:nvPr>
        </p:nvSpPr>
        <p:spPr>
          <a:xfrm>
            <a:off x="785786" y="1643050"/>
            <a:ext cx="7929618" cy="1747837"/>
          </a:xfrm>
        </p:spPr>
        <p:txBody>
          <a:bodyPr/>
          <a:lstStyle/>
          <a:p>
            <a:r>
              <a:rPr lang="en-US" dirty="0"/>
              <a:t>Generalized Projection</a:t>
            </a:r>
          </a:p>
          <a:p>
            <a:r>
              <a:rPr lang="en-US" dirty="0"/>
              <a:t>Aggregate Functions</a:t>
            </a:r>
          </a:p>
        </p:txBody>
      </p:sp>
      <p:sp>
        <p:nvSpPr>
          <p:cNvPr id="4" name="Date Placeholder 3"/>
          <p:cNvSpPr>
            <a:spLocks noGrp="1"/>
          </p:cNvSpPr>
          <p:nvPr>
            <p:ph type="dt" sz="half" idx="10"/>
          </p:nvPr>
        </p:nvSpPr>
        <p:spPr/>
        <p:txBody>
          <a:bodyPr/>
          <a:lstStyle/>
          <a:p>
            <a:fld id="{9695C339-EDDA-473C-91D7-E28BBB64C5E2}" type="datetime1">
              <a:rPr lang="en-US" smtClean="0"/>
              <a:pPr/>
              <a:t>4/8/20</a:t>
            </a:fld>
            <a:endParaRPr lang="en-US" dirty="0"/>
          </a:p>
        </p:txBody>
      </p:sp>
      <p:sp>
        <p:nvSpPr>
          <p:cNvPr id="5" name="Slide Number Placeholder 4"/>
          <p:cNvSpPr>
            <a:spLocks noGrp="1"/>
          </p:cNvSpPr>
          <p:nvPr>
            <p:ph type="sldNum" sz="quarter" idx="12"/>
          </p:nvPr>
        </p:nvSpPr>
        <p:spPr/>
        <p:txBody>
          <a:bodyPr/>
          <a:lstStyle/>
          <a:p>
            <a:fld id="{D2B6A008-1658-481F-B325-0100205FD83E}" type="slidenum">
              <a:rPr lang="en-US" smtClean="0"/>
              <a:pPr/>
              <a:t>43</a:t>
            </a:fld>
            <a:endParaRPr lang="en-US" dirty="0"/>
          </a:p>
        </p:txBody>
      </p:sp>
      <p:sp>
        <p:nvSpPr>
          <p:cNvPr id="6" name="Footer Placeholder 5"/>
          <p:cNvSpPr>
            <a:spLocks noGrp="1"/>
          </p:cNvSpPr>
          <p:nvPr>
            <p:ph type="ftr" sz="quarter" idx="11"/>
          </p:nvPr>
        </p:nvSpPr>
        <p:spPr/>
        <p:txBody>
          <a:bodyPr/>
          <a:lstStyle/>
          <a:p>
            <a:r>
              <a:rPr lang="en-US"/>
              <a:t>Relational Operator (©Silberschatz, Korth and Sudarshan)</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4466" name="Rectangle 2"/>
          <p:cNvSpPr>
            <a:spLocks noGrp="1" noChangeArrowheads="1"/>
          </p:cNvSpPr>
          <p:nvPr>
            <p:ph type="title"/>
          </p:nvPr>
        </p:nvSpPr>
        <p:spPr>
          <a:xfrm>
            <a:off x="557242" y="71414"/>
            <a:ext cx="8229600" cy="1143000"/>
          </a:xfrm>
        </p:spPr>
        <p:txBody>
          <a:bodyPr/>
          <a:lstStyle/>
          <a:p>
            <a:r>
              <a:rPr lang="en-US"/>
              <a:t>Generalized Projection</a:t>
            </a:r>
          </a:p>
        </p:txBody>
      </p:sp>
      <p:sp>
        <p:nvSpPr>
          <p:cNvPr id="574467" name="Rectangle 3"/>
          <p:cNvSpPr>
            <a:spLocks noGrp="1" noChangeArrowheads="1"/>
          </p:cNvSpPr>
          <p:nvPr>
            <p:ph type="body" idx="1"/>
          </p:nvPr>
        </p:nvSpPr>
        <p:spPr>
          <a:xfrm>
            <a:off x="571472" y="1017565"/>
            <a:ext cx="8175683" cy="5126079"/>
          </a:xfrm>
        </p:spPr>
        <p:txBody>
          <a:bodyPr>
            <a:normAutofit fontScale="85000" lnSpcReduction="10000"/>
          </a:bodyPr>
          <a:lstStyle/>
          <a:p>
            <a:pPr>
              <a:tabLst>
                <a:tab pos="3195638" algn="ctr"/>
              </a:tabLst>
            </a:pPr>
            <a:r>
              <a:rPr lang="en-US" dirty="0"/>
              <a:t>Extends the projection operation by allowing arithmetic functions to be used in the projection list.</a:t>
            </a:r>
            <a:br>
              <a:rPr lang="en-US" dirty="0"/>
            </a:br>
            <a:br>
              <a:rPr lang="en-US" dirty="0"/>
            </a:br>
            <a:endParaRPr lang="en-US" dirty="0"/>
          </a:p>
          <a:p>
            <a:pPr>
              <a:tabLst>
                <a:tab pos="3195638" algn="ctr"/>
              </a:tabLst>
            </a:pPr>
            <a:r>
              <a:rPr lang="en-US" i="1" dirty="0"/>
              <a:t>E</a:t>
            </a:r>
            <a:r>
              <a:rPr lang="en-US" dirty="0"/>
              <a:t> is any relational-algebra expression</a:t>
            </a:r>
          </a:p>
          <a:p>
            <a:pPr>
              <a:lnSpc>
                <a:spcPct val="120000"/>
              </a:lnSpc>
              <a:tabLst>
                <a:tab pos="3195638" algn="ctr"/>
              </a:tabLst>
            </a:pPr>
            <a:r>
              <a:rPr lang="en-US" dirty="0"/>
              <a:t>Each of </a:t>
            </a:r>
            <a:r>
              <a:rPr lang="en-US" i="1" dirty="0"/>
              <a:t>F</a:t>
            </a:r>
            <a:r>
              <a:rPr lang="en-US" sz="1900" baseline="-25000" dirty="0"/>
              <a:t>1</a:t>
            </a:r>
            <a:r>
              <a:rPr lang="en-US" dirty="0"/>
              <a:t>, </a:t>
            </a:r>
            <a:r>
              <a:rPr lang="en-US" i="1" dirty="0"/>
              <a:t>F</a:t>
            </a:r>
            <a:r>
              <a:rPr lang="en-US" sz="1900" baseline="-25000" dirty="0"/>
              <a:t>2</a:t>
            </a:r>
            <a:r>
              <a:rPr lang="en-US" dirty="0"/>
              <a:t>, …, </a:t>
            </a:r>
            <a:r>
              <a:rPr lang="en-US" i="1" dirty="0"/>
              <a:t>F</a:t>
            </a:r>
            <a:r>
              <a:rPr lang="en-US" sz="1900" i="1" baseline="-25000" dirty="0"/>
              <a:t>n</a:t>
            </a:r>
            <a:r>
              <a:rPr lang="en-US" i="1" baseline="-25000" dirty="0"/>
              <a:t> </a:t>
            </a:r>
            <a:r>
              <a:rPr lang="en-US" i="1" dirty="0"/>
              <a:t> </a:t>
            </a:r>
            <a:r>
              <a:rPr lang="en-US" dirty="0"/>
              <a:t>are </a:t>
            </a:r>
            <a:r>
              <a:rPr lang="en-US" dirty="0" err="1"/>
              <a:t>are</a:t>
            </a:r>
            <a:r>
              <a:rPr lang="en-US" dirty="0"/>
              <a:t> arithmetic expressions involving constants and attributes in the schema of </a:t>
            </a:r>
            <a:r>
              <a:rPr lang="en-US" i="1" dirty="0"/>
              <a:t>E</a:t>
            </a:r>
            <a:r>
              <a:rPr lang="en-US" dirty="0"/>
              <a:t>.</a:t>
            </a:r>
          </a:p>
          <a:p>
            <a:pPr>
              <a:tabLst>
                <a:tab pos="3195638" algn="ctr"/>
              </a:tabLst>
            </a:pPr>
            <a:r>
              <a:rPr lang="en-US" dirty="0"/>
              <a:t>Given relation </a:t>
            </a:r>
            <a:r>
              <a:rPr lang="en-US" i="1" dirty="0"/>
              <a:t>instructor(ID, name, </a:t>
            </a:r>
            <a:r>
              <a:rPr lang="en-US" i="1" dirty="0" err="1"/>
              <a:t>dept_name</a:t>
            </a:r>
            <a:r>
              <a:rPr lang="en-US" i="1" dirty="0"/>
              <a:t>, </a:t>
            </a:r>
            <a:r>
              <a:rPr lang="en-US" dirty="0"/>
              <a:t>salary) where salary is annual salary, get the same information but with monthly salary </a:t>
            </a:r>
          </a:p>
          <a:p>
            <a:pPr>
              <a:buFont typeface="Monotype Sorts" pitchFamily="2" charset="2"/>
              <a:buNone/>
              <a:tabLst>
                <a:tab pos="3195638" algn="ctr"/>
              </a:tabLst>
            </a:pPr>
            <a:r>
              <a:rPr lang="en-US" dirty="0"/>
              <a:t>		</a:t>
            </a:r>
            <a:r>
              <a:rPr lang="en-US" dirty="0">
                <a:sym typeface="Symbol" pitchFamily="18" charset="2"/>
              </a:rPr>
              <a:t></a:t>
            </a:r>
            <a:r>
              <a:rPr lang="en-US" sz="3300" i="1" baseline="-25000" dirty="0"/>
              <a:t>ID, name, </a:t>
            </a:r>
            <a:r>
              <a:rPr lang="en-US" sz="3300" i="1" baseline="-25000" dirty="0" err="1"/>
              <a:t>dept_name</a:t>
            </a:r>
            <a:r>
              <a:rPr lang="en-US" sz="3300" i="1" baseline="-25000" dirty="0"/>
              <a:t>, salary/12</a:t>
            </a:r>
            <a:r>
              <a:rPr lang="en-US" sz="3800" i="1" dirty="0"/>
              <a:t> </a:t>
            </a:r>
            <a:r>
              <a:rPr lang="en-US" i="1" dirty="0"/>
              <a:t>(instructor)</a:t>
            </a:r>
            <a:endParaRPr lang="en-US" dirty="0"/>
          </a:p>
        </p:txBody>
      </p:sp>
      <p:graphicFrame>
        <p:nvGraphicFramePr>
          <p:cNvPr id="574468" name="Object 4"/>
          <p:cNvGraphicFramePr>
            <a:graphicFrameLocks noChangeAspect="1"/>
          </p:cNvGraphicFramePr>
          <p:nvPr/>
        </p:nvGraphicFramePr>
        <p:xfrm>
          <a:off x="3617942" y="1785926"/>
          <a:ext cx="1606674" cy="466713"/>
        </p:xfrm>
        <a:graphic>
          <a:graphicData uri="http://schemas.openxmlformats.org/presentationml/2006/ole">
            <mc:AlternateContent xmlns:mc="http://schemas.openxmlformats.org/markup-compatibility/2006">
              <mc:Choice xmlns:v="urn:schemas-microsoft-com:vml" Requires="v">
                <p:oleObj spid="_x0000_s33814" name="Equation" r:id="rId4" imgW="990170" imgH="241195" progId="Equation.3">
                  <p:embed/>
                </p:oleObj>
              </mc:Choice>
              <mc:Fallback>
                <p:oleObj name="Equation" r:id="rId4" imgW="990170" imgH="241195" progId="Equation.3">
                  <p:embed/>
                  <p:pic>
                    <p:nvPicPr>
                      <p:cNvPr id="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17942" y="1785926"/>
                        <a:ext cx="1606674" cy="4667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Date Placeholder 4"/>
          <p:cNvSpPr>
            <a:spLocks noGrp="1"/>
          </p:cNvSpPr>
          <p:nvPr>
            <p:ph type="dt" sz="half" idx="10"/>
          </p:nvPr>
        </p:nvSpPr>
        <p:spPr/>
        <p:txBody>
          <a:bodyPr/>
          <a:lstStyle/>
          <a:p>
            <a:fld id="{B5A5C4DE-9A94-4CE8-BD34-9106769E56B4}" type="datetime1">
              <a:rPr lang="en-US" smtClean="0"/>
              <a:pPr/>
              <a:t>4/8/20</a:t>
            </a:fld>
            <a:endParaRPr lang="en-US" dirty="0"/>
          </a:p>
        </p:txBody>
      </p:sp>
      <p:sp>
        <p:nvSpPr>
          <p:cNvPr id="6" name="Slide Number Placeholder 5"/>
          <p:cNvSpPr>
            <a:spLocks noGrp="1"/>
          </p:cNvSpPr>
          <p:nvPr>
            <p:ph type="sldNum" sz="quarter" idx="12"/>
          </p:nvPr>
        </p:nvSpPr>
        <p:spPr/>
        <p:txBody>
          <a:bodyPr/>
          <a:lstStyle/>
          <a:p>
            <a:fld id="{D2B6A008-1658-481F-B325-0100205FD83E}" type="slidenum">
              <a:rPr lang="en-US" smtClean="0"/>
              <a:pPr/>
              <a:t>44</a:t>
            </a:fld>
            <a:endParaRPr lang="en-US" dirty="0"/>
          </a:p>
        </p:txBody>
      </p:sp>
      <p:sp>
        <p:nvSpPr>
          <p:cNvPr id="7" name="Footer Placeholder 6"/>
          <p:cNvSpPr>
            <a:spLocks noGrp="1"/>
          </p:cNvSpPr>
          <p:nvPr>
            <p:ph type="ftr" sz="quarter" idx="11"/>
          </p:nvPr>
        </p:nvSpPr>
        <p:spPr/>
        <p:txBody>
          <a:bodyPr/>
          <a:lstStyle/>
          <a:p>
            <a:r>
              <a:rPr lang="en-US"/>
              <a:t>Relational Operator (©Silberschatz, Korth and Sudarshan)</a:t>
            </a:r>
            <a:endParaRPr lang="en-US" dirty="0"/>
          </a:p>
        </p:txBody>
      </p:sp>
      <p:sp>
        <p:nvSpPr>
          <p:cNvPr id="8" name="TextBox 7"/>
          <p:cNvSpPr txBox="1"/>
          <p:nvPr/>
        </p:nvSpPr>
        <p:spPr>
          <a:xfrm>
            <a:off x="8407027" y="6009521"/>
            <a:ext cx="665567" cy="276999"/>
          </a:xfrm>
          <a:prstGeom prst="rect">
            <a:avLst/>
          </a:prstGeom>
          <a:noFill/>
        </p:spPr>
        <p:txBody>
          <a:bodyPr wrap="none" rtlCol="0">
            <a:spAutoFit/>
          </a:bodyPr>
          <a:lstStyle/>
          <a:p>
            <a:r>
              <a:rPr lang="en-US" sz="1200" dirty="0">
                <a:hlinkClick r:id="rId6" action="ppaction://hlinksldjump"/>
              </a:rPr>
              <a:t>schema</a:t>
            </a:r>
            <a:endParaRPr lang="en-US" sz="1200"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6514" name="Rectangle 2"/>
          <p:cNvSpPr>
            <a:spLocks noGrp="1" noChangeArrowheads="1"/>
          </p:cNvSpPr>
          <p:nvPr>
            <p:ph type="title"/>
          </p:nvPr>
        </p:nvSpPr>
        <p:spPr>
          <a:xfrm>
            <a:off x="806450" y="174625"/>
            <a:ext cx="8077200" cy="609600"/>
          </a:xfrm>
        </p:spPr>
        <p:txBody>
          <a:bodyPr>
            <a:normAutofit fontScale="90000"/>
          </a:bodyPr>
          <a:lstStyle/>
          <a:p>
            <a:r>
              <a:rPr lang="en-US"/>
              <a:t>Aggregate Functions and Operations</a:t>
            </a:r>
          </a:p>
        </p:txBody>
      </p:sp>
      <p:sp>
        <p:nvSpPr>
          <p:cNvPr id="576515" name="Rectangle 3"/>
          <p:cNvSpPr>
            <a:spLocks noGrp="1" noChangeArrowheads="1"/>
          </p:cNvSpPr>
          <p:nvPr>
            <p:ph type="body" idx="1"/>
          </p:nvPr>
        </p:nvSpPr>
        <p:spPr>
          <a:xfrm>
            <a:off x="798513" y="1077913"/>
            <a:ext cx="7848600" cy="5227637"/>
          </a:xfrm>
        </p:spPr>
        <p:txBody>
          <a:bodyPr>
            <a:normAutofit fontScale="70000" lnSpcReduction="20000"/>
          </a:bodyPr>
          <a:lstStyle/>
          <a:p>
            <a:pPr>
              <a:tabLst>
                <a:tab pos="2119313" algn="l"/>
                <a:tab pos="2689225" algn="ctr"/>
              </a:tabLst>
            </a:pPr>
            <a:r>
              <a:rPr lang="en-US" b="1" dirty="0">
                <a:solidFill>
                  <a:schemeClr val="tx2"/>
                </a:solidFill>
              </a:rPr>
              <a:t>Aggregation function</a:t>
            </a:r>
            <a:r>
              <a:rPr lang="en-US" dirty="0"/>
              <a:t> takes a collection of values and returns a single value as a result.</a:t>
            </a:r>
          </a:p>
          <a:p>
            <a:pPr>
              <a:buFont typeface="Monotype Sorts" pitchFamily="2" charset="2"/>
              <a:buNone/>
              <a:tabLst>
                <a:tab pos="2119313" algn="l"/>
                <a:tab pos="2689225" algn="ctr"/>
              </a:tabLst>
            </a:pPr>
            <a:r>
              <a:rPr lang="en-US" dirty="0"/>
              <a:t>		</a:t>
            </a:r>
            <a:r>
              <a:rPr lang="en-US" b="1" dirty="0" err="1"/>
              <a:t>avg</a:t>
            </a:r>
            <a:r>
              <a:rPr lang="en-US" dirty="0"/>
              <a:t>:  average value</a:t>
            </a:r>
            <a:br>
              <a:rPr lang="en-US" dirty="0"/>
            </a:br>
            <a:r>
              <a:rPr lang="en-US" dirty="0"/>
              <a:t>	</a:t>
            </a:r>
            <a:r>
              <a:rPr lang="en-US" b="1" dirty="0"/>
              <a:t>min</a:t>
            </a:r>
            <a:r>
              <a:rPr lang="en-US" dirty="0"/>
              <a:t>:  minimum value</a:t>
            </a:r>
            <a:br>
              <a:rPr lang="en-US" dirty="0"/>
            </a:br>
            <a:r>
              <a:rPr lang="en-US" dirty="0"/>
              <a:t>	</a:t>
            </a:r>
            <a:r>
              <a:rPr lang="en-US" b="1" dirty="0"/>
              <a:t>max</a:t>
            </a:r>
            <a:r>
              <a:rPr lang="en-US" dirty="0"/>
              <a:t>:  maximum value</a:t>
            </a:r>
            <a:br>
              <a:rPr lang="en-US" dirty="0"/>
            </a:br>
            <a:r>
              <a:rPr lang="en-US" dirty="0"/>
              <a:t>	</a:t>
            </a:r>
            <a:r>
              <a:rPr lang="en-US" b="1" dirty="0"/>
              <a:t>sum</a:t>
            </a:r>
            <a:r>
              <a:rPr lang="en-US" dirty="0"/>
              <a:t>:  sum of values</a:t>
            </a:r>
            <a:br>
              <a:rPr lang="en-US" dirty="0"/>
            </a:br>
            <a:r>
              <a:rPr lang="en-US" dirty="0"/>
              <a:t>	</a:t>
            </a:r>
            <a:r>
              <a:rPr lang="en-US" b="1" dirty="0"/>
              <a:t>count</a:t>
            </a:r>
            <a:r>
              <a:rPr lang="en-US" dirty="0"/>
              <a:t>:  number of values</a:t>
            </a:r>
          </a:p>
          <a:p>
            <a:pPr>
              <a:tabLst>
                <a:tab pos="2119313" algn="l"/>
                <a:tab pos="2689225" algn="ctr"/>
              </a:tabLst>
            </a:pPr>
            <a:r>
              <a:rPr lang="en-US" b="1" dirty="0">
                <a:solidFill>
                  <a:schemeClr val="tx2"/>
                </a:solidFill>
              </a:rPr>
              <a:t>Aggregate operation</a:t>
            </a:r>
            <a:r>
              <a:rPr lang="en-US" dirty="0"/>
              <a:t> in relational algebra </a:t>
            </a:r>
          </a:p>
          <a:p>
            <a:pPr>
              <a:buFont typeface="Monotype Sorts" pitchFamily="2" charset="2"/>
              <a:buNone/>
              <a:tabLst>
                <a:tab pos="2119313" algn="l"/>
                <a:tab pos="2689225" algn="ctr"/>
              </a:tabLst>
            </a:pPr>
            <a:r>
              <a:rPr lang="en-US" dirty="0"/>
              <a:t>		</a:t>
            </a:r>
          </a:p>
          <a:p>
            <a:pPr>
              <a:buFont typeface="Monotype Sorts" pitchFamily="2" charset="2"/>
              <a:buNone/>
              <a:tabLst>
                <a:tab pos="2119313" algn="l"/>
                <a:tab pos="2689225" algn="ctr"/>
              </a:tabLst>
            </a:pPr>
            <a:r>
              <a:rPr lang="en-US" dirty="0"/>
              <a:t>	</a:t>
            </a:r>
            <a:br>
              <a:rPr lang="en-US" dirty="0"/>
            </a:br>
            <a:r>
              <a:rPr lang="en-US" i="1" dirty="0"/>
              <a:t>E</a:t>
            </a:r>
            <a:r>
              <a:rPr lang="en-US" dirty="0"/>
              <a:t> is any relational-algebra expression</a:t>
            </a:r>
          </a:p>
          <a:p>
            <a:pPr lvl="1">
              <a:tabLst>
                <a:tab pos="2119313" algn="l"/>
                <a:tab pos="2689225" algn="ctr"/>
              </a:tabLst>
            </a:pPr>
            <a:r>
              <a:rPr lang="en-US" i="1" dirty="0"/>
              <a:t>G</a:t>
            </a:r>
            <a:r>
              <a:rPr lang="en-US" i="1" baseline="-25000" dirty="0"/>
              <a:t>1</a:t>
            </a:r>
            <a:r>
              <a:rPr lang="en-US" dirty="0"/>
              <a:t>, </a:t>
            </a:r>
            <a:r>
              <a:rPr lang="en-US" i="1" dirty="0"/>
              <a:t>G</a:t>
            </a:r>
            <a:r>
              <a:rPr lang="en-US" i="1" baseline="-25000" dirty="0"/>
              <a:t>2</a:t>
            </a:r>
            <a:r>
              <a:rPr lang="en-US" dirty="0"/>
              <a:t> …, </a:t>
            </a:r>
            <a:r>
              <a:rPr lang="en-US" i="1" dirty="0" err="1"/>
              <a:t>G</a:t>
            </a:r>
            <a:r>
              <a:rPr lang="en-US" i="1" baseline="-25000" dirty="0" err="1"/>
              <a:t>n</a:t>
            </a:r>
            <a:r>
              <a:rPr lang="en-US" dirty="0"/>
              <a:t> is a list of attributes on which to group (can be empty)</a:t>
            </a:r>
          </a:p>
          <a:p>
            <a:pPr lvl="1">
              <a:tabLst>
                <a:tab pos="2119313" algn="l"/>
                <a:tab pos="2689225" algn="ctr"/>
              </a:tabLst>
            </a:pPr>
            <a:r>
              <a:rPr lang="en-US" dirty="0"/>
              <a:t>Each </a:t>
            </a:r>
            <a:r>
              <a:rPr lang="en-US" i="1" dirty="0" err="1"/>
              <a:t>F</a:t>
            </a:r>
            <a:r>
              <a:rPr lang="en-US" sz="2000" i="1" baseline="-25000" dirty="0" err="1"/>
              <a:t>i</a:t>
            </a:r>
            <a:r>
              <a:rPr lang="en-US" i="1" dirty="0"/>
              <a:t> </a:t>
            </a:r>
            <a:r>
              <a:rPr lang="en-US" dirty="0"/>
              <a:t>is an aggregate function</a:t>
            </a:r>
            <a:endParaRPr lang="en-US" i="1" dirty="0"/>
          </a:p>
          <a:p>
            <a:pPr lvl="1">
              <a:tabLst>
                <a:tab pos="2119313" algn="l"/>
                <a:tab pos="2689225" algn="ctr"/>
              </a:tabLst>
            </a:pPr>
            <a:r>
              <a:rPr lang="en-US" dirty="0"/>
              <a:t>Each </a:t>
            </a:r>
            <a:r>
              <a:rPr lang="en-US" i="1" dirty="0"/>
              <a:t>A</a:t>
            </a:r>
            <a:r>
              <a:rPr lang="en-US" sz="2000" i="1" baseline="-25000" dirty="0"/>
              <a:t>i</a:t>
            </a:r>
            <a:r>
              <a:rPr lang="en-US" i="1" dirty="0"/>
              <a:t> </a:t>
            </a:r>
            <a:r>
              <a:rPr lang="en-US" dirty="0"/>
              <a:t>is an attribute name</a:t>
            </a:r>
          </a:p>
          <a:p>
            <a:pPr>
              <a:tabLst>
                <a:tab pos="2119313" algn="l"/>
                <a:tab pos="2689225" algn="ctr"/>
              </a:tabLst>
            </a:pPr>
            <a:r>
              <a:rPr lang="en-US" dirty="0"/>
              <a:t>Note: </a:t>
            </a:r>
            <a:r>
              <a:rPr lang="en-US" dirty="0">
                <a:sym typeface="Symbol" pitchFamily="18" charset="2"/>
              </a:rPr>
              <a:t>Some books/articles use </a:t>
            </a:r>
            <a:r>
              <a:rPr lang="en-US" sz="4000" dirty="0">
                <a:sym typeface="Symbol" pitchFamily="18" charset="2"/>
              </a:rPr>
              <a:t></a:t>
            </a:r>
            <a:r>
              <a:rPr lang="en-US" dirty="0">
                <a:sym typeface="Symbol" pitchFamily="18" charset="2"/>
              </a:rPr>
              <a:t> instead of      (Calligraphic G)</a:t>
            </a:r>
          </a:p>
        </p:txBody>
      </p:sp>
      <p:graphicFrame>
        <p:nvGraphicFramePr>
          <p:cNvPr id="576516" name="Object 4"/>
          <p:cNvGraphicFramePr>
            <a:graphicFrameLocks noChangeAspect="1"/>
          </p:cNvGraphicFramePr>
          <p:nvPr/>
        </p:nvGraphicFramePr>
        <p:xfrm>
          <a:off x="1889125" y="3438525"/>
          <a:ext cx="3703638" cy="493713"/>
        </p:xfrm>
        <a:graphic>
          <a:graphicData uri="http://schemas.openxmlformats.org/presentationml/2006/ole">
            <mc:AlternateContent xmlns:mc="http://schemas.openxmlformats.org/markup-compatibility/2006">
              <mc:Choice xmlns:v="urn:schemas-microsoft-com:vml" Requires="v">
                <p:oleObj spid="_x0000_s34838" name="Equation" r:id="rId4" imgW="1816100" imgH="241300" progId="Equation.3">
                  <p:embed/>
                </p:oleObj>
              </mc:Choice>
              <mc:Fallback>
                <p:oleObj name="Equation" r:id="rId4" imgW="1816100" imgH="241300" progId="Equation.3">
                  <p:embed/>
                  <p:pic>
                    <p:nvPicPr>
                      <p:cNvPr id="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89125" y="3438525"/>
                        <a:ext cx="3703638" cy="4937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576518" name="Picture 6" descr="CalG"/>
          <p:cNvPicPr>
            <a:picLocks noChangeAspect="1" noChangeArrowheads="1"/>
          </p:cNvPicPr>
          <p:nvPr/>
        </p:nvPicPr>
        <p:blipFill>
          <a:blip r:embed="rId6"/>
          <a:srcRect r="88988"/>
          <a:stretch>
            <a:fillRect/>
          </a:stretch>
        </p:blipFill>
        <p:spPr bwMode="auto">
          <a:xfrm>
            <a:off x="2930525" y="3514725"/>
            <a:ext cx="336550" cy="425450"/>
          </a:xfrm>
          <a:prstGeom prst="rect">
            <a:avLst/>
          </a:prstGeom>
          <a:noFill/>
        </p:spPr>
      </p:pic>
      <p:pic>
        <p:nvPicPr>
          <p:cNvPr id="576519" name="Picture 7" descr="CalG"/>
          <p:cNvPicPr>
            <a:picLocks noChangeAspect="1" noChangeArrowheads="1"/>
          </p:cNvPicPr>
          <p:nvPr/>
        </p:nvPicPr>
        <p:blipFill>
          <a:blip r:embed="rId6"/>
          <a:srcRect r="88988"/>
          <a:stretch>
            <a:fillRect/>
          </a:stretch>
        </p:blipFill>
        <p:spPr bwMode="auto">
          <a:xfrm>
            <a:off x="6072198" y="5286388"/>
            <a:ext cx="336550" cy="425450"/>
          </a:xfrm>
          <a:prstGeom prst="rect">
            <a:avLst/>
          </a:prstGeom>
          <a:noFill/>
        </p:spPr>
      </p:pic>
      <p:sp>
        <p:nvSpPr>
          <p:cNvPr id="7" name="Date Placeholder 6"/>
          <p:cNvSpPr>
            <a:spLocks noGrp="1"/>
          </p:cNvSpPr>
          <p:nvPr>
            <p:ph type="dt" sz="half" idx="10"/>
          </p:nvPr>
        </p:nvSpPr>
        <p:spPr/>
        <p:txBody>
          <a:bodyPr/>
          <a:lstStyle/>
          <a:p>
            <a:fld id="{6B1ADE49-E080-4439-8D28-0FC147978EB1}" type="datetime1">
              <a:rPr lang="en-US" smtClean="0"/>
              <a:pPr/>
              <a:t>4/8/20</a:t>
            </a:fld>
            <a:endParaRPr lang="en-US" dirty="0"/>
          </a:p>
        </p:txBody>
      </p:sp>
      <p:sp>
        <p:nvSpPr>
          <p:cNvPr id="8" name="Slide Number Placeholder 7"/>
          <p:cNvSpPr>
            <a:spLocks noGrp="1"/>
          </p:cNvSpPr>
          <p:nvPr>
            <p:ph type="sldNum" sz="quarter" idx="12"/>
          </p:nvPr>
        </p:nvSpPr>
        <p:spPr/>
        <p:txBody>
          <a:bodyPr/>
          <a:lstStyle/>
          <a:p>
            <a:fld id="{D2B6A008-1658-481F-B325-0100205FD83E}" type="slidenum">
              <a:rPr lang="en-US" smtClean="0"/>
              <a:pPr/>
              <a:t>45</a:t>
            </a:fld>
            <a:endParaRPr lang="en-US" dirty="0"/>
          </a:p>
        </p:txBody>
      </p:sp>
      <p:sp>
        <p:nvSpPr>
          <p:cNvPr id="9" name="Footer Placeholder 8"/>
          <p:cNvSpPr>
            <a:spLocks noGrp="1"/>
          </p:cNvSpPr>
          <p:nvPr>
            <p:ph type="ftr" sz="quarter" idx="11"/>
          </p:nvPr>
        </p:nvSpPr>
        <p:spPr/>
        <p:txBody>
          <a:bodyPr/>
          <a:lstStyle/>
          <a:p>
            <a:r>
              <a:rPr lang="en-US"/>
              <a:t>Relational Operator (©Silberschatz, Korth and Sudarshan)</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8562" name="Rectangle 2"/>
          <p:cNvSpPr>
            <a:spLocks noGrp="1" noChangeArrowheads="1"/>
          </p:cNvSpPr>
          <p:nvPr>
            <p:ph type="title"/>
          </p:nvPr>
        </p:nvSpPr>
        <p:spPr/>
        <p:txBody>
          <a:bodyPr/>
          <a:lstStyle/>
          <a:p>
            <a:r>
              <a:rPr lang="en-US"/>
              <a:t>Aggregate Operation – Example</a:t>
            </a:r>
          </a:p>
        </p:txBody>
      </p:sp>
      <p:sp>
        <p:nvSpPr>
          <p:cNvPr id="578563" name="Rectangle 3"/>
          <p:cNvSpPr>
            <a:spLocks noGrp="1" noChangeArrowheads="1"/>
          </p:cNvSpPr>
          <p:nvPr>
            <p:ph type="body" idx="1"/>
          </p:nvPr>
        </p:nvSpPr>
        <p:spPr>
          <a:xfrm>
            <a:off x="1500166" y="1601805"/>
            <a:ext cx="1765300" cy="579437"/>
          </a:xfrm>
        </p:spPr>
        <p:txBody>
          <a:bodyPr>
            <a:normAutofit fontScale="70000" lnSpcReduction="20000"/>
          </a:bodyPr>
          <a:lstStyle/>
          <a:p>
            <a:r>
              <a:rPr lang="en-US"/>
              <a:t>Relation </a:t>
            </a:r>
            <a:r>
              <a:rPr lang="en-US" i="1"/>
              <a:t>r</a:t>
            </a:r>
            <a:r>
              <a:rPr lang="en-US"/>
              <a:t>:</a:t>
            </a:r>
          </a:p>
        </p:txBody>
      </p:sp>
      <p:sp>
        <p:nvSpPr>
          <p:cNvPr id="578564" name="Rectangle 4"/>
          <p:cNvSpPr>
            <a:spLocks noChangeArrowheads="1"/>
          </p:cNvSpPr>
          <p:nvPr/>
        </p:nvSpPr>
        <p:spPr bwMode="auto">
          <a:xfrm>
            <a:off x="4587853" y="1971692"/>
            <a:ext cx="457200" cy="533400"/>
          </a:xfrm>
          <a:prstGeom prst="rect">
            <a:avLst/>
          </a:prstGeom>
          <a:solidFill>
            <a:schemeClr val="accent1"/>
          </a:solidFill>
          <a:ln w="9525">
            <a:solidFill>
              <a:schemeClr val="tx1"/>
            </a:solidFill>
            <a:miter lim="800000"/>
            <a:headEnd/>
            <a:tailEnd/>
          </a:ln>
          <a:effectLst/>
        </p:spPr>
        <p:txBody>
          <a:bodyPr wrap="none" anchor="ctr"/>
          <a:lstStyle/>
          <a:p>
            <a:pPr algn="ctr"/>
            <a:r>
              <a:rPr lang="en-US" i="1"/>
              <a:t>A</a:t>
            </a:r>
          </a:p>
        </p:txBody>
      </p:sp>
      <p:sp>
        <p:nvSpPr>
          <p:cNvPr id="578565" name="Rectangle 5"/>
          <p:cNvSpPr>
            <a:spLocks noChangeArrowheads="1"/>
          </p:cNvSpPr>
          <p:nvPr/>
        </p:nvSpPr>
        <p:spPr bwMode="auto">
          <a:xfrm>
            <a:off x="5045053" y="1971692"/>
            <a:ext cx="457200" cy="533400"/>
          </a:xfrm>
          <a:prstGeom prst="rect">
            <a:avLst/>
          </a:prstGeom>
          <a:solidFill>
            <a:schemeClr val="accent1"/>
          </a:solidFill>
          <a:ln w="9525">
            <a:solidFill>
              <a:schemeClr val="tx1"/>
            </a:solidFill>
            <a:miter lim="800000"/>
            <a:headEnd/>
            <a:tailEnd/>
          </a:ln>
          <a:effectLst/>
        </p:spPr>
        <p:txBody>
          <a:bodyPr wrap="none" anchor="ctr"/>
          <a:lstStyle/>
          <a:p>
            <a:pPr algn="ctr"/>
            <a:r>
              <a:rPr lang="en-US" i="1"/>
              <a:t>B</a:t>
            </a:r>
          </a:p>
        </p:txBody>
      </p:sp>
      <p:sp>
        <p:nvSpPr>
          <p:cNvPr id="578566" name="Rectangle 6"/>
          <p:cNvSpPr>
            <a:spLocks noChangeArrowheads="1"/>
          </p:cNvSpPr>
          <p:nvPr/>
        </p:nvSpPr>
        <p:spPr bwMode="auto">
          <a:xfrm>
            <a:off x="4587853" y="2581292"/>
            <a:ext cx="457200" cy="1524000"/>
          </a:xfrm>
          <a:prstGeom prst="rect">
            <a:avLst/>
          </a:prstGeom>
          <a:solidFill>
            <a:schemeClr val="accent1"/>
          </a:solidFill>
          <a:ln w="9525">
            <a:solidFill>
              <a:schemeClr val="tx1"/>
            </a:solidFill>
            <a:miter lim="800000"/>
            <a:headEnd/>
            <a:tailEnd/>
          </a:ln>
          <a:effectLst/>
        </p:spPr>
        <p:txBody>
          <a:bodyPr wrap="none" anchor="ctr"/>
          <a:lstStyle/>
          <a:p>
            <a:pPr algn="ctr">
              <a:lnSpc>
                <a:spcPct val="130000"/>
              </a:lnSpc>
            </a:pPr>
            <a:r>
              <a:rPr lang="en-US" i="1">
                <a:sym typeface="Symbol" pitchFamily="18" charset="2"/>
              </a:rPr>
              <a:t></a:t>
            </a:r>
          </a:p>
          <a:p>
            <a:pPr algn="ctr">
              <a:lnSpc>
                <a:spcPct val="130000"/>
              </a:lnSpc>
            </a:pPr>
            <a:r>
              <a:rPr lang="en-US" i="1">
                <a:sym typeface="Symbol" pitchFamily="18" charset="2"/>
              </a:rPr>
              <a:t></a:t>
            </a:r>
          </a:p>
          <a:p>
            <a:pPr algn="ctr">
              <a:lnSpc>
                <a:spcPct val="130000"/>
              </a:lnSpc>
            </a:pPr>
            <a:r>
              <a:rPr lang="en-US" i="1">
                <a:sym typeface="Symbol" pitchFamily="18" charset="2"/>
              </a:rPr>
              <a:t></a:t>
            </a:r>
          </a:p>
          <a:p>
            <a:pPr algn="ctr">
              <a:lnSpc>
                <a:spcPct val="130000"/>
              </a:lnSpc>
            </a:pPr>
            <a:r>
              <a:rPr lang="en-US" i="1">
                <a:sym typeface="Symbol" pitchFamily="18" charset="2"/>
              </a:rPr>
              <a:t></a:t>
            </a:r>
          </a:p>
        </p:txBody>
      </p:sp>
      <p:sp>
        <p:nvSpPr>
          <p:cNvPr id="578567" name="Rectangle 7"/>
          <p:cNvSpPr>
            <a:spLocks noChangeArrowheads="1"/>
          </p:cNvSpPr>
          <p:nvPr/>
        </p:nvSpPr>
        <p:spPr bwMode="auto">
          <a:xfrm>
            <a:off x="5045053" y="2581292"/>
            <a:ext cx="457200" cy="1524000"/>
          </a:xfrm>
          <a:prstGeom prst="rect">
            <a:avLst/>
          </a:prstGeom>
          <a:solidFill>
            <a:schemeClr val="accent1"/>
          </a:solidFill>
          <a:ln w="9525">
            <a:solidFill>
              <a:schemeClr val="tx1"/>
            </a:solidFill>
            <a:miter lim="800000"/>
            <a:headEnd/>
            <a:tailEnd/>
          </a:ln>
          <a:effectLst/>
        </p:spPr>
        <p:txBody>
          <a:bodyPr wrap="none" anchor="ctr"/>
          <a:lstStyle/>
          <a:p>
            <a:pPr algn="ctr">
              <a:lnSpc>
                <a:spcPct val="130000"/>
              </a:lnSpc>
            </a:pPr>
            <a:r>
              <a:rPr lang="en-US" i="1">
                <a:sym typeface="Symbol" pitchFamily="18" charset="2"/>
              </a:rPr>
              <a:t></a:t>
            </a:r>
          </a:p>
          <a:p>
            <a:pPr algn="ctr">
              <a:lnSpc>
                <a:spcPct val="130000"/>
              </a:lnSpc>
            </a:pPr>
            <a:r>
              <a:rPr lang="en-US" i="1">
                <a:sym typeface="Symbol" pitchFamily="18" charset="2"/>
              </a:rPr>
              <a:t></a:t>
            </a:r>
          </a:p>
          <a:p>
            <a:pPr algn="ctr">
              <a:lnSpc>
                <a:spcPct val="130000"/>
              </a:lnSpc>
            </a:pPr>
            <a:r>
              <a:rPr lang="en-US" i="1">
                <a:sym typeface="Symbol" pitchFamily="18" charset="2"/>
              </a:rPr>
              <a:t></a:t>
            </a:r>
          </a:p>
          <a:p>
            <a:pPr algn="ctr">
              <a:lnSpc>
                <a:spcPct val="130000"/>
              </a:lnSpc>
            </a:pPr>
            <a:r>
              <a:rPr lang="en-US" i="1">
                <a:sym typeface="Symbol" pitchFamily="18" charset="2"/>
              </a:rPr>
              <a:t></a:t>
            </a:r>
          </a:p>
        </p:txBody>
      </p:sp>
      <p:sp>
        <p:nvSpPr>
          <p:cNvPr id="578568" name="Rectangle 8"/>
          <p:cNvSpPr>
            <a:spLocks noChangeArrowheads="1"/>
          </p:cNvSpPr>
          <p:nvPr/>
        </p:nvSpPr>
        <p:spPr bwMode="auto">
          <a:xfrm>
            <a:off x="5502253" y="1971692"/>
            <a:ext cx="457200" cy="533400"/>
          </a:xfrm>
          <a:prstGeom prst="rect">
            <a:avLst/>
          </a:prstGeom>
          <a:solidFill>
            <a:schemeClr val="accent1"/>
          </a:solidFill>
          <a:ln w="9525">
            <a:solidFill>
              <a:schemeClr val="tx1"/>
            </a:solidFill>
            <a:miter lim="800000"/>
            <a:headEnd/>
            <a:tailEnd/>
          </a:ln>
          <a:effectLst/>
        </p:spPr>
        <p:txBody>
          <a:bodyPr wrap="none" anchor="ctr"/>
          <a:lstStyle/>
          <a:p>
            <a:pPr algn="ctr"/>
            <a:r>
              <a:rPr lang="en-US" i="1"/>
              <a:t>C</a:t>
            </a:r>
          </a:p>
        </p:txBody>
      </p:sp>
      <p:sp>
        <p:nvSpPr>
          <p:cNvPr id="578569" name="Rectangle 9"/>
          <p:cNvSpPr>
            <a:spLocks noChangeArrowheads="1"/>
          </p:cNvSpPr>
          <p:nvPr/>
        </p:nvSpPr>
        <p:spPr bwMode="auto">
          <a:xfrm>
            <a:off x="5502253" y="2581292"/>
            <a:ext cx="457200" cy="1524000"/>
          </a:xfrm>
          <a:prstGeom prst="rect">
            <a:avLst/>
          </a:prstGeom>
          <a:solidFill>
            <a:schemeClr val="accent1"/>
          </a:solidFill>
          <a:ln w="9525">
            <a:solidFill>
              <a:schemeClr val="tx1"/>
            </a:solidFill>
            <a:miter lim="800000"/>
            <a:headEnd/>
            <a:tailEnd/>
          </a:ln>
          <a:effectLst/>
        </p:spPr>
        <p:txBody>
          <a:bodyPr wrap="none" anchor="ctr"/>
          <a:lstStyle/>
          <a:p>
            <a:pPr algn="ctr">
              <a:lnSpc>
                <a:spcPct val="130000"/>
              </a:lnSpc>
            </a:pPr>
            <a:r>
              <a:rPr lang="en-US">
                <a:sym typeface="Symbol" pitchFamily="18" charset="2"/>
              </a:rPr>
              <a:t>7</a:t>
            </a:r>
          </a:p>
          <a:p>
            <a:pPr algn="ctr">
              <a:lnSpc>
                <a:spcPct val="130000"/>
              </a:lnSpc>
            </a:pPr>
            <a:r>
              <a:rPr lang="en-US">
                <a:sym typeface="Symbol" pitchFamily="18" charset="2"/>
              </a:rPr>
              <a:t>7</a:t>
            </a:r>
          </a:p>
          <a:p>
            <a:pPr algn="ctr">
              <a:lnSpc>
                <a:spcPct val="130000"/>
              </a:lnSpc>
            </a:pPr>
            <a:r>
              <a:rPr lang="en-US">
                <a:sym typeface="Symbol" pitchFamily="18" charset="2"/>
              </a:rPr>
              <a:t>3</a:t>
            </a:r>
          </a:p>
          <a:p>
            <a:pPr algn="ctr">
              <a:lnSpc>
                <a:spcPct val="130000"/>
              </a:lnSpc>
            </a:pPr>
            <a:r>
              <a:rPr lang="en-US">
                <a:sym typeface="Symbol" pitchFamily="18" charset="2"/>
              </a:rPr>
              <a:t>10</a:t>
            </a:r>
          </a:p>
        </p:txBody>
      </p:sp>
      <p:sp>
        <p:nvSpPr>
          <p:cNvPr id="578570" name="Rectangle 10"/>
          <p:cNvSpPr>
            <a:spLocks noChangeArrowheads="1"/>
          </p:cNvSpPr>
          <p:nvPr/>
        </p:nvSpPr>
        <p:spPr bwMode="auto">
          <a:xfrm>
            <a:off x="1500166" y="4867292"/>
            <a:ext cx="2012950" cy="557213"/>
          </a:xfrm>
          <a:prstGeom prst="rect">
            <a:avLst/>
          </a:prstGeom>
          <a:noFill/>
          <a:ln w="9525">
            <a:noFill/>
            <a:miter lim="800000"/>
            <a:headEnd/>
            <a:tailEnd/>
          </a:ln>
          <a:effectLst/>
        </p:spPr>
        <p:txBody>
          <a:bodyPr/>
          <a:lstStyle/>
          <a:p>
            <a:pPr marL="342900" indent="-342900">
              <a:spcBef>
                <a:spcPct val="35000"/>
              </a:spcBef>
              <a:buClr>
                <a:schemeClr val="tx2"/>
              </a:buClr>
              <a:buSzPct val="90000"/>
              <a:buFont typeface="Monotype Sorts" pitchFamily="2" charset="2"/>
              <a:buChar char="n"/>
            </a:pPr>
            <a:r>
              <a:rPr kumimoji="1" lang="en-US" sz="2400" dirty="0">
                <a:sym typeface="Symbol" pitchFamily="18" charset="2"/>
              </a:rPr>
              <a:t>  </a:t>
            </a:r>
            <a:r>
              <a:rPr kumimoji="1" lang="en-US" sz="2800" b="1" dirty="0">
                <a:latin typeface="Times New Roman" pitchFamily="18" charset="0"/>
              </a:rPr>
              <a:t>  </a:t>
            </a:r>
            <a:r>
              <a:rPr kumimoji="1" lang="en-US" sz="2800" b="1" baseline="-25000" dirty="0">
                <a:latin typeface="Times New Roman" pitchFamily="18" charset="0"/>
              </a:rPr>
              <a:t>sum(c</a:t>
            </a:r>
            <a:r>
              <a:rPr kumimoji="1" lang="en-US" sz="2400" b="1" baseline="-25000" dirty="0">
                <a:latin typeface="Times New Roman" pitchFamily="18" charset="0"/>
              </a:rPr>
              <a:t>) </a:t>
            </a:r>
            <a:r>
              <a:rPr kumimoji="1" lang="en-US" sz="2400" dirty="0">
                <a:latin typeface="Times New Roman" pitchFamily="18" charset="0"/>
              </a:rPr>
              <a:t>(r)</a:t>
            </a:r>
          </a:p>
        </p:txBody>
      </p:sp>
      <p:sp>
        <p:nvSpPr>
          <p:cNvPr id="578571" name="Rectangle 11"/>
          <p:cNvSpPr>
            <a:spLocks noChangeArrowheads="1"/>
          </p:cNvSpPr>
          <p:nvPr/>
        </p:nvSpPr>
        <p:spPr bwMode="auto">
          <a:xfrm>
            <a:off x="4664053" y="4867292"/>
            <a:ext cx="914400" cy="457200"/>
          </a:xfrm>
          <a:prstGeom prst="rect">
            <a:avLst/>
          </a:prstGeom>
          <a:solidFill>
            <a:schemeClr val="accent1"/>
          </a:solidFill>
          <a:ln w="9525">
            <a:solidFill>
              <a:schemeClr val="tx1"/>
            </a:solidFill>
            <a:miter lim="800000"/>
            <a:headEnd/>
            <a:tailEnd/>
          </a:ln>
          <a:effectLst/>
        </p:spPr>
        <p:txBody>
          <a:bodyPr wrap="none" anchor="ctr"/>
          <a:lstStyle/>
          <a:p>
            <a:pPr algn="ctr"/>
            <a:r>
              <a:rPr lang="en-US" b="1"/>
              <a:t>sum</a:t>
            </a:r>
            <a:r>
              <a:rPr lang="en-US"/>
              <a:t>(</a:t>
            </a:r>
            <a:r>
              <a:rPr lang="en-US" i="1"/>
              <a:t>c </a:t>
            </a:r>
            <a:r>
              <a:rPr lang="en-US"/>
              <a:t>)</a:t>
            </a:r>
          </a:p>
        </p:txBody>
      </p:sp>
      <p:sp>
        <p:nvSpPr>
          <p:cNvPr id="578572" name="Rectangle 12"/>
          <p:cNvSpPr>
            <a:spLocks noChangeArrowheads="1"/>
          </p:cNvSpPr>
          <p:nvPr/>
        </p:nvSpPr>
        <p:spPr bwMode="auto">
          <a:xfrm>
            <a:off x="4664053" y="5400692"/>
            <a:ext cx="914400" cy="457200"/>
          </a:xfrm>
          <a:prstGeom prst="rect">
            <a:avLst/>
          </a:prstGeom>
          <a:solidFill>
            <a:schemeClr val="accent1"/>
          </a:solidFill>
          <a:ln w="9525">
            <a:solidFill>
              <a:schemeClr val="tx1"/>
            </a:solidFill>
            <a:miter lim="800000"/>
            <a:headEnd/>
            <a:tailEnd/>
          </a:ln>
          <a:effectLst/>
        </p:spPr>
        <p:txBody>
          <a:bodyPr wrap="none" anchor="ctr"/>
          <a:lstStyle/>
          <a:p>
            <a:pPr algn="ctr"/>
            <a:r>
              <a:rPr lang="en-US"/>
              <a:t>27</a:t>
            </a:r>
          </a:p>
        </p:txBody>
      </p:sp>
      <p:pic>
        <p:nvPicPr>
          <p:cNvPr id="578573" name="Picture 13" descr="CalG"/>
          <p:cNvPicPr>
            <a:picLocks noChangeAspect="1" noChangeArrowheads="1"/>
          </p:cNvPicPr>
          <p:nvPr/>
        </p:nvPicPr>
        <p:blipFill>
          <a:blip r:embed="rId3"/>
          <a:srcRect r="88988"/>
          <a:stretch>
            <a:fillRect/>
          </a:stretch>
        </p:blipFill>
        <p:spPr bwMode="auto">
          <a:xfrm>
            <a:off x="1857356" y="4929198"/>
            <a:ext cx="336550" cy="425450"/>
          </a:xfrm>
          <a:prstGeom prst="rect">
            <a:avLst/>
          </a:prstGeom>
          <a:noFill/>
        </p:spPr>
      </p:pic>
      <p:sp>
        <p:nvSpPr>
          <p:cNvPr id="14" name="Date Placeholder 13"/>
          <p:cNvSpPr>
            <a:spLocks noGrp="1"/>
          </p:cNvSpPr>
          <p:nvPr>
            <p:ph type="dt" sz="half" idx="10"/>
          </p:nvPr>
        </p:nvSpPr>
        <p:spPr/>
        <p:txBody>
          <a:bodyPr/>
          <a:lstStyle/>
          <a:p>
            <a:fld id="{D98FF3A5-17CC-4D3D-A9B7-DF20CAC84C87}" type="datetime1">
              <a:rPr lang="en-US" smtClean="0"/>
              <a:pPr/>
              <a:t>4/8/20</a:t>
            </a:fld>
            <a:endParaRPr lang="en-US" dirty="0"/>
          </a:p>
        </p:txBody>
      </p:sp>
      <p:sp>
        <p:nvSpPr>
          <p:cNvPr id="15" name="Slide Number Placeholder 14"/>
          <p:cNvSpPr>
            <a:spLocks noGrp="1"/>
          </p:cNvSpPr>
          <p:nvPr>
            <p:ph type="sldNum" sz="quarter" idx="12"/>
          </p:nvPr>
        </p:nvSpPr>
        <p:spPr/>
        <p:txBody>
          <a:bodyPr/>
          <a:lstStyle/>
          <a:p>
            <a:fld id="{D2B6A008-1658-481F-B325-0100205FD83E}" type="slidenum">
              <a:rPr lang="en-US" smtClean="0"/>
              <a:pPr/>
              <a:t>46</a:t>
            </a:fld>
            <a:endParaRPr lang="en-US" dirty="0"/>
          </a:p>
        </p:txBody>
      </p:sp>
      <p:sp>
        <p:nvSpPr>
          <p:cNvPr id="16" name="Footer Placeholder 15"/>
          <p:cNvSpPr>
            <a:spLocks noGrp="1"/>
          </p:cNvSpPr>
          <p:nvPr>
            <p:ph type="ftr" sz="quarter" idx="11"/>
          </p:nvPr>
        </p:nvSpPr>
        <p:spPr/>
        <p:txBody>
          <a:bodyPr/>
          <a:lstStyle/>
          <a:p>
            <a:r>
              <a:rPr lang="en-US"/>
              <a:t>Relational Operator (©Silberschatz, Korth and Sudarshan)</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0610" name="Rectangle 2"/>
          <p:cNvSpPr>
            <a:spLocks noGrp="1" noChangeArrowheads="1"/>
          </p:cNvSpPr>
          <p:nvPr>
            <p:ph type="title"/>
          </p:nvPr>
        </p:nvSpPr>
        <p:spPr>
          <a:xfrm>
            <a:off x="457200" y="142852"/>
            <a:ext cx="8229600" cy="1143000"/>
          </a:xfrm>
        </p:spPr>
        <p:txBody>
          <a:bodyPr/>
          <a:lstStyle/>
          <a:p>
            <a:r>
              <a:rPr lang="en-US" dirty="0"/>
              <a:t>Aggregate Operation – Example</a:t>
            </a:r>
          </a:p>
        </p:txBody>
      </p:sp>
      <p:sp>
        <p:nvSpPr>
          <p:cNvPr id="580611" name="Rectangle 3"/>
          <p:cNvSpPr>
            <a:spLocks noGrp="1" noChangeArrowheads="1"/>
          </p:cNvSpPr>
          <p:nvPr>
            <p:ph type="body" idx="1"/>
          </p:nvPr>
        </p:nvSpPr>
        <p:spPr>
          <a:xfrm>
            <a:off x="912813" y="1119189"/>
            <a:ext cx="6862762" cy="1166803"/>
          </a:xfrm>
        </p:spPr>
        <p:txBody>
          <a:bodyPr>
            <a:normAutofit fontScale="85000" lnSpcReduction="10000"/>
          </a:bodyPr>
          <a:lstStyle/>
          <a:p>
            <a:r>
              <a:rPr lang="en-US" dirty="0"/>
              <a:t>Find the average salary in each department</a:t>
            </a:r>
          </a:p>
          <a:p>
            <a:pPr>
              <a:buFont typeface="Monotype Sorts" pitchFamily="2" charset="2"/>
              <a:buNone/>
            </a:pPr>
            <a:r>
              <a:rPr lang="en-US" dirty="0"/>
              <a:t>      </a:t>
            </a:r>
            <a:r>
              <a:rPr kumimoji="0" lang="en-US" sz="3300" i="1" baseline="-25000" dirty="0" err="1"/>
              <a:t>dept_name</a:t>
            </a:r>
            <a:r>
              <a:rPr kumimoji="0" lang="en-US" sz="3800" dirty="0"/>
              <a:t> </a:t>
            </a:r>
            <a:r>
              <a:rPr kumimoji="0" lang="en-US" sz="3300" i="1" dirty="0">
                <a:sym typeface="Symbol" pitchFamily="18" charset="2"/>
              </a:rPr>
              <a:t>   </a:t>
            </a:r>
            <a:r>
              <a:rPr kumimoji="0" lang="en-US" sz="3300" b="1" baseline="-25000" dirty="0" err="1">
                <a:sym typeface="Symbol" pitchFamily="18" charset="2"/>
              </a:rPr>
              <a:t>avg</a:t>
            </a:r>
            <a:r>
              <a:rPr kumimoji="0" lang="en-US" sz="3300" baseline="-25000" dirty="0">
                <a:sym typeface="Symbol" pitchFamily="18" charset="2"/>
              </a:rPr>
              <a:t>(</a:t>
            </a:r>
            <a:r>
              <a:rPr kumimoji="0" lang="en-US" sz="3300" i="1" baseline="-25000" dirty="0">
                <a:sym typeface="Symbol" pitchFamily="18" charset="2"/>
              </a:rPr>
              <a:t>salary</a:t>
            </a:r>
            <a:r>
              <a:rPr kumimoji="0" lang="en-US" sz="3300" baseline="-25000" dirty="0">
                <a:sym typeface="Symbol" pitchFamily="18" charset="2"/>
              </a:rPr>
              <a:t>)</a:t>
            </a:r>
            <a:r>
              <a:rPr kumimoji="0" lang="en-US" sz="3800" dirty="0">
                <a:sym typeface="Symbol" pitchFamily="18" charset="2"/>
              </a:rPr>
              <a:t> </a:t>
            </a:r>
            <a:r>
              <a:rPr kumimoji="0" lang="en-US" dirty="0">
                <a:sym typeface="Symbol" pitchFamily="18" charset="2"/>
              </a:rPr>
              <a:t>(</a:t>
            </a:r>
            <a:r>
              <a:rPr kumimoji="0" lang="en-US" i="1" dirty="0">
                <a:sym typeface="Symbol" pitchFamily="18" charset="2"/>
              </a:rPr>
              <a:t>instructor</a:t>
            </a:r>
            <a:r>
              <a:rPr kumimoji="0" lang="en-US" dirty="0">
                <a:sym typeface="Symbol" pitchFamily="18" charset="2"/>
              </a:rPr>
              <a:t>)</a:t>
            </a:r>
            <a:endParaRPr kumimoji="0" lang="en-US" dirty="0"/>
          </a:p>
          <a:p>
            <a:pPr>
              <a:buFont typeface="Monotype Sorts" pitchFamily="2" charset="2"/>
              <a:buNone/>
            </a:pPr>
            <a:endParaRPr lang="en-US" dirty="0"/>
          </a:p>
        </p:txBody>
      </p:sp>
      <p:pic>
        <p:nvPicPr>
          <p:cNvPr id="580624" name="Picture 16" descr="3"/>
          <p:cNvPicPr>
            <a:picLocks noChangeAspect="1" noChangeArrowheads="1"/>
          </p:cNvPicPr>
          <p:nvPr/>
        </p:nvPicPr>
        <p:blipFill>
          <a:blip r:embed="rId3"/>
          <a:srcRect/>
          <a:stretch>
            <a:fillRect/>
          </a:stretch>
        </p:blipFill>
        <p:spPr bwMode="auto">
          <a:xfrm>
            <a:off x="1041427" y="2709883"/>
            <a:ext cx="4056062" cy="3648075"/>
          </a:xfrm>
          <a:prstGeom prst="rect">
            <a:avLst/>
          </a:prstGeom>
          <a:noFill/>
        </p:spPr>
      </p:pic>
      <p:pic>
        <p:nvPicPr>
          <p:cNvPr id="580625" name="Picture 17" descr="3"/>
          <p:cNvPicPr>
            <a:picLocks noChangeAspect="1" noChangeArrowheads="1"/>
          </p:cNvPicPr>
          <p:nvPr/>
        </p:nvPicPr>
        <p:blipFill>
          <a:blip r:embed="rId4"/>
          <a:srcRect/>
          <a:stretch>
            <a:fillRect/>
          </a:stretch>
        </p:blipFill>
        <p:spPr bwMode="auto">
          <a:xfrm>
            <a:off x="6018239" y="3260746"/>
            <a:ext cx="2411413" cy="2670175"/>
          </a:xfrm>
          <a:prstGeom prst="rect">
            <a:avLst/>
          </a:prstGeom>
          <a:noFill/>
        </p:spPr>
      </p:pic>
      <p:sp>
        <p:nvSpPr>
          <p:cNvPr id="580626" name="Text Box 18"/>
          <p:cNvSpPr txBox="1">
            <a:spLocks noChangeArrowheads="1"/>
          </p:cNvSpPr>
          <p:nvPr/>
        </p:nvSpPr>
        <p:spPr bwMode="auto">
          <a:xfrm>
            <a:off x="7500958" y="3357562"/>
            <a:ext cx="882650" cy="214314"/>
          </a:xfrm>
          <a:prstGeom prst="rect">
            <a:avLst/>
          </a:prstGeom>
          <a:solidFill>
            <a:srgbClr val="99CCFF"/>
          </a:solidFill>
          <a:ln w="9525">
            <a:noFill/>
            <a:miter lim="800000"/>
            <a:headEnd/>
            <a:tailEnd/>
          </a:ln>
          <a:effectLst/>
        </p:spPr>
        <p:txBody>
          <a:bodyPr wrap="square" lIns="0" tIns="0" rIns="0" bIns="0">
            <a:noAutofit/>
          </a:bodyPr>
          <a:lstStyle/>
          <a:p>
            <a:pPr algn="ctr"/>
            <a:r>
              <a:rPr lang="en-US" sz="1400" i="1" dirty="0" err="1"/>
              <a:t>avg_salary</a:t>
            </a:r>
            <a:endParaRPr lang="en-US" sz="1400" i="1" dirty="0"/>
          </a:p>
        </p:txBody>
      </p:sp>
      <p:pic>
        <p:nvPicPr>
          <p:cNvPr id="580627" name="Picture 19" descr="CalG"/>
          <p:cNvPicPr>
            <a:picLocks noChangeAspect="1" noChangeArrowheads="1"/>
          </p:cNvPicPr>
          <p:nvPr/>
        </p:nvPicPr>
        <p:blipFill>
          <a:blip r:embed="rId5"/>
          <a:srcRect l="832" r="90234"/>
          <a:stretch>
            <a:fillRect/>
          </a:stretch>
        </p:blipFill>
        <p:spPr bwMode="auto">
          <a:xfrm>
            <a:off x="2571736" y="1643050"/>
            <a:ext cx="273050" cy="425450"/>
          </a:xfrm>
          <a:prstGeom prst="rect">
            <a:avLst/>
          </a:prstGeom>
          <a:noFill/>
        </p:spPr>
      </p:pic>
      <p:sp>
        <p:nvSpPr>
          <p:cNvPr id="9" name="Date Placeholder 8"/>
          <p:cNvSpPr>
            <a:spLocks noGrp="1"/>
          </p:cNvSpPr>
          <p:nvPr>
            <p:ph type="dt" sz="half" idx="10"/>
          </p:nvPr>
        </p:nvSpPr>
        <p:spPr/>
        <p:txBody>
          <a:bodyPr/>
          <a:lstStyle/>
          <a:p>
            <a:fld id="{F4311B3D-3BFC-4FB5-B9EC-7A5F783BAD67}" type="datetime1">
              <a:rPr lang="en-US" smtClean="0"/>
              <a:pPr/>
              <a:t>4/8/20</a:t>
            </a:fld>
            <a:endParaRPr lang="en-US" dirty="0"/>
          </a:p>
        </p:txBody>
      </p:sp>
      <p:sp>
        <p:nvSpPr>
          <p:cNvPr id="10" name="Slide Number Placeholder 9"/>
          <p:cNvSpPr>
            <a:spLocks noGrp="1"/>
          </p:cNvSpPr>
          <p:nvPr>
            <p:ph type="sldNum" sz="quarter" idx="12"/>
          </p:nvPr>
        </p:nvSpPr>
        <p:spPr/>
        <p:txBody>
          <a:bodyPr/>
          <a:lstStyle/>
          <a:p>
            <a:fld id="{D2B6A008-1658-481F-B325-0100205FD83E}" type="slidenum">
              <a:rPr lang="en-US" smtClean="0"/>
              <a:pPr/>
              <a:t>47</a:t>
            </a:fld>
            <a:endParaRPr lang="en-US" dirty="0"/>
          </a:p>
        </p:txBody>
      </p:sp>
      <p:sp>
        <p:nvSpPr>
          <p:cNvPr id="11" name="Footer Placeholder 10"/>
          <p:cNvSpPr>
            <a:spLocks noGrp="1"/>
          </p:cNvSpPr>
          <p:nvPr>
            <p:ph type="ftr" sz="quarter" idx="11"/>
          </p:nvPr>
        </p:nvSpPr>
        <p:spPr/>
        <p:txBody>
          <a:bodyPr/>
          <a:lstStyle/>
          <a:p>
            <a:r>
              <a:rPr lang="en-US"/>
              <a:t>Relational Operator (©Silberschatz, Korth and Sudarshan)</a:t>
            </a:r>
            <a:endParaRPr lang="en-US" dirty="0"/>
          </a:p>
        </p:txBody>
      </p:sp>
      <p:sp>
        <p:nvSpPr>
          <p:cNvPr id="12" name="TextBox 11"/>
          <p:cNvSpPr txBox="1"/>
          <p:nvPr/>
        </p:nvSpPr>
        <p:spPr>
          <a:xfrm>
            <a:off x="269844" y="2352687"/>
            <a:ext cx="1099981" cy="369332"/>
          </a:xfrm>
          <a:prstGeom prst="rect">
            <a:avLst/>
          </a:prstGeom>
          <a:noFill/>
        </p:spPr>
        <p:txBody>
          <a:bodyPr wrap="none" rtlCol="0">
            <a:spAutoFit/>
          </a:bodyPr>
          <a:lstStyle/>
          <a:p>
            <a:r>
              <a:rPr lang="en-US" i="1" dirty="0"/>
              <a:t>instructor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80611">
                                            <p:txEl>
                                              <p:pRg st="1" end="1"/>
                                            </p:txEl>
                                          </p:spTgt>
                                        </p:tgtEl>
                                        <p:attrNameLst>
                                          <p:attrName>style.visibility</p:attrName>
                                        </p:attrNameLst>
                                      </p:cBhvr>
                                      <p:to>
                                        <p:strVal val="visible"/>
                                      </p:to>
                                    </p:set>
                                    <p:animEffect transition="in" filter="dissolve">
                                      <p:cBhvr>
                                        <p:cTn id="7" dur="500"/>
                                        <p:tgtEl>
                                          <p:spTgt spid="580611">
                                            <p:txEl>
                                              <p:pRg st="1" end="1"/>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580627"/>
                                        </p:tgtEl>
                                        <p:attrNameLst>
                                          <p:attrName>style.visibility</p:attrName>
                                        </p:attrNameLst>
                                      </p:cBhvr>
                                      <p:to>
                                        <p:strVal val="visible"/>
                                      </p:to>
                                    </p:set>
                                    <p:animEffect transition="in" filter="dissolve">
                                      <p:cBhvr>
                                        <p:cTn id="10" dur="500"/>
                                        <p:tgtEl>
                                          <p:spTgt spid="5806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2658" name="Rectangle 2"/>
          <p:cNvSpPr>
            <a:spLocks noGrp="1" noChangeArrowheads="1"/>
          </p:cNvSpPr>
          <p:nvPr>
            <p:ph type="title"/>
          </p:nvPr>
        </p:nvSpPr>
        <p:spPr/>
        <p:txBody>
          <a:bodyPr/>
          <a:lstStyle/>
          <a:p>
            <a:r>
              <a:rPr lang="en-US"/>
              <a:t>Aggregate Functions (Cont.)</a:t>
            </a:r>
          </a:p>
        </p:txBody>
      </p:sp>
      <p:sp>
        <p:nvSpPr>
          <p:cNvPr id="582659" name="Rectangle 3"/>
          <p:cNvSpPr>
            <a:spLocks noGrp="1" noChangeArrowheads="1"/>
          </p:cNvSpPr>
          <p:nvPr>
            <p:ph type="body" idx="1"/>
          </p:nvPr>
        </p:nvSpPr>
        <p:spPr>
          <a:xfrm>
            <a:off x="798513" y="1409720"/>
            <a:ext cx="7848600" cy="4876800"/>
          </a:xfrm>
        </p:spPr>
        <p:txBody>
          <a:bodyPr/>
          <a:lstStyle/>
          <a:p>
            <a:r>
              <a:rPr lang="en-US" dirty="0"/>
              <a:t>Result of aggregation does not have a name</a:t>
            </a:r>
          </a:p>
          <a:p>
            <a:pPr lvl="1"/>
            <a:r>
              <a:rPr lang="en-US" dirty="0"/>
              <a:t>Can use rename operation to give it a name</a:t>
            </a:r>
          </a:p>
          <a:p>
            <a:pPr lvl="1"/>
            <a:r>
              <a:rPr lang="en-US" dirty="0"/>
              <a:t>For convenience, we permit renaming as part of aggregate operation</a:t>
            </a:r>
            <a:br>
              <a:rPr lang="en-US" dirty="0"/>
            </a:br>
            <a:endParaRPr lang="en-US" dirty="0"/>
          </a:p>
          <a:p>
            <a:pPr lvl="1"/>
            <a:endParaRPr lang="en-US" dirty="0"/>
          </a:p>
        </p:txBody>
      </p:sp>
      <p:sp>
        <p:nvSpPr>
          <p:cNvPr id="582660" name="Rectangle 4"/>
          <p:cNvSpPr>
            <a:spLocks noChangeArrowheads="1"/>
          </p:cNvSpPr>
          <p:nvPr/>
        </p:nvSpPr>
        <p:spPr bwMode="auto">
          <a:xfrm>
            <a:off x="1498600" y="3584580"/>
            <a:ext cx="6654800" cy="558800"/>
          </a:xfrm>
          <a:prstGeom prst="rect">
            <a:avLst/>
          </a:prstGeom>
          <a:noFill/>
          <a:ln w="9525">
            <a:noFill/>
            <a:miter lim="800000"/>
            <a:headEnd/>
            <a:tailEnd/>
          </a:ln>
          <a:effectLst/>
        </p:spPr>
        <p:txBody>
          <a:bodyPr/>
          <a:lstStyle/>
          <a:p>
            <a:r>
              <a:rPr lang="en-US" sz="2800" i="1" baseline="-25000"/>
              <a:t>dept_name</a:t>
            </a:r>
            <a:r>
              <a:rPr lang="en-US" sz="2400">
                <a:latin typeface="Times New Roman" pitchFamily="18" charset="0"/>
              </a:rPr>
              <a:t>     </a:t>
            </a:r>
            <a:r>
              <a:rPr lang="en-US" sz="2800" b="1" i="1" baseline="-25000">
                <a:sym typeface="Symbol" pitchFamily="18" charset="2"/>
              </a:rPr>
              <a:t>avg</a:t>
            </a:r>
            <a:r>
              <a:rPr lang="en-US" sz="2800" i="1" baseline="-25000">
                <a:sym typeface="Symbol" pitchFamily="18" charset="2"/>
              </a:rPr>
              <a:t>(salary) </a:t>
            </a:r>
            <a:r>
              <a:rPr lang="en-US" sz="2800" b="1" i="1" baseline="-25000">
                <a:sym typeface="Symbol" pitchFamily="18" charset="2"/>
              </a:rPr>
              <a:t>as</a:t>
            </a:r>
            <a:r>
              <a:rPr lang="en-US" sz="2800" i="1" baseline="-25000">
                <a:sym typeface="Symbol" pitchFamily="18" charset="2"/>
              </a:rPr>
              <a:t> avg_sal </a:t>
            </a:r>
            <a:r>
              <a:rPr lang="en-US" sz="2400">
                <a:sym typeface="Symbol" pitchFamily="18" charset="2"/>
              </a:rPr>
              <a:t>(</a:t>
            </a:r>
            <a:r>
              <a:rPr lang="en-US" sz="2000" i="1">
                <a:sym typeface="Symbol" pitchFamily="18" charset="2"/>
              </a:rPr>
              <a:t>instructor</a:t>
            </a:r>
            <a:r>
              <a:rPr lang="en-US" sz="2400">
                <a:sym typeface="Symbol" pitchFamily="18" charset="2"/>
              </a:rPr>
              <a:t>)</a:t>
            </a:r>
          </a:p>
        </p:txBody>
      </p:sp>
      <p:pic>
        <p:nvPicPr>
          <p:cNvPr id="582661" name="Picture 5" descr="CalG"/>
          <p:cNvPicPr>
            <a:picLocks noChangeAspect="1" noChangeArrowheads="1"/>
          </p:cNvPicPr>
          <p:nvPr/>
        </p:nvPicPr>
        <p:blipFill>
          <a:blip r:embed="rId3"/>
          <a:srcRect l="832" r="90234"/>
          <a:stretch>
            <a:fillRect/>
          </a:stretch>
        </p:blipFill>
        <p:spPr bwMode="auto">
          <a:xfrm>
            <a:off x="2786050" y="3643314"/>
            <a:ext cx="273050" cy="425450"/>
          </a:xfrm>
          <a:prstGeom prst="rect">
            <a:avLst/>
          </a:prstGeom>
          <a:noFill/>
        </p:spPr>
      </p:pic>
      <p:sp>
        <p:nvSpPr>
          <p:cNvPr id="6" name="Date Placeholder 5"/>
          <p:cNvSpPr>
            <a:spLocks noGrp="1"/>
          </p:cNvSpPr>
          <p:nvPr>
            <p:ph type="dt" sz="half" idx="10"/>
          </p:nvPr>
        </p:nvSpPr>
        <p:spPr/>
        <p:txBody>
          <a:bodyPr/>
          <a:lstStyle/>
          <a:p>
            <a:fld id="{3C4B2A51-ED3B-4D43-A679-13BAC6CA4C44}" type="datetime1">
              <a:rPr lang="en-US" smtClean="0"/>
              <a:pPr/>
              <a:t>4/8/20</a:t>
            </a:fld>
            <a:endParaRPr lang="en-US" dirty="0"/>
          </a:p>
        </p:txBody>
      </p:sp>
      <p:sp>
        <p:nvSpPr>
          <p:cNvPr id="7" name="Slide Number Placeholder 6"/>
          <p:cNvSpPr>
            <a:spLocks noGrp="1"/>
          </p:cNvSpPr>
          <p:nvPr>
            <p:ph type="sldNum" sz="quarter" idx="12"/>
          </p:nvPr>
        </p:nvSpPr>
        <p:spPr/>
        <p:txBody>
          <a:bodyPr/>
          <a:lstStyle/>
          <a:p>
            <a:fld id="{D2B6A008-1658-481F-B325-0100205FD83E}" type="slidenum">
              <a:rPr lang="en-US" smtClean="0"/>
              <a:pPr/>
              <a:t>48</a:t>
            </a:fld>
            <a:endParaRPr lang="en-US" dirty="0"/>
          </a:p>
        </p:txBody>
      </p:sp>
      <p:sp>
        <p:nvSpPr>
          <p:cNvPr id="8" name="Footer Placeholder 7"/>
          <p:cNvSpPr>
            <a:spLocks noGrp="1"/>
          </p:cNvSpPr>
          <p:nvPr>
            <p:ph type="ftr" sz="quarter" idx="11"/>
          </p:nvPr>
        </p:nvSpPr>
        <p:spPr/>
        <p:txBody>
          <a:bodyPr/>
          <a:lstStyle/>
          <a:p>
            <a:r>
              <a:rPr lang="en-US"/>
              <a:t>Relational Operator (©Silberschatz, Korth and Sudarshan)</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6994" name="Rectangle 2"/>
          <p:cNvSpPr>
            <a:spLocks noGrp="1" noChangeArrowheads="1"/>
          </p:cNvSpPr>
          <p:nvPr>
            <p:ph type="title"/>
          </p:nvPr>
        </p:nvSpPr>
        <p:spPr/>
        <p:txBody>
          <a:bodyPr/>
          <a:lstStyle/>
          <a:p>
            <a:r>
              <a:rPr lang="en-US"/>
              <a:t>Modification of the Database</a:t>
            </a:r>
          </a:p>
        </p:txBody>
      </p:sp>
      <p:sp>
        <p:nvSpPr>
          <p:cNvPr id="596995" name="Rectangle 3"/>
          <p:cNvSpPr>
            <a:spLocks noGrp="1" noChangeArrowheads="1"/>
          </p:cNvSpPr>
          <p:nvPr>
            <p:ph type="body" idx="1"/>
          </p:nvPr>
        </p:nvSpPr>
        <p:spPr>
          <a:xfrm>
            <a:off x="798513" y="1403368"/>
            <a:ext cx="7845453" cy="4597400"/>
          </a:xfrm>
        </p:spPr>
        <p:txBody>
          <a:bodyPr/>
          <a:lstStyle/>
          <a:p>
            <a:r>
              <a:rPr lang="en-US" dirty="0"/>
              <a:t>The content of the database may be modified using the following operations:</a:t>
            </a:r>
          </a:p>
          <a:p>
            <a:pPr lvl="1"/>
            <a:r>
              <a:rPr lang="en-US" dirty="0"/>
              <a:t>Deletion</a:t>
            </a:r>
          </a:p>
          <a:p>
            <a:pPr lvl="1"/>
            <a:r>
              <a:rPr lang="en-US" dirty="0"/>
              <a:t>Insertion</a:t>
            </a:r>
          </a:p>
          <a:p>
            <a:pPr lvl="1"/>
            <a:r>
              <a:rPr lang="en-US" dirty="0"/>
              <a:t>Updating</a:t>
            </a:r>
          </a:p>
          <a:p>
            <a:r>
              <a:rPr lang="en-US" dirty="0"/>
              <a:t>All these operations can be expressed using the assignment operator</a:t>
            </a:r>
          </a:p>
        </p:txBody>
      </p:sp>
      <p:sp>
        <p:nvSpPr>
          <p:cNvPr id="4" name="Date Placeholder 3"/>
          <p:cNvSpPr>
            <a:spLocks noGrp="1"/>
          </p:cNvSpPr>
          <p:nvPr>
            <p:ph type="dt" sz="half" idx="10"/>
          </p:nvPr>
        </p:nvSpPr>
        <p:spPr/>
        <p:txBody>
          <a:bodyPr/>
          <a:lstStyle/>
          <a:p>
            <a:fld id="{DD7067CB-6315-4C96-AC8D-10CA50001C15}" type="datetime1">
              <a:rPr lang="en-US" smtClean="0"/>
              <a:pPr/>
              <a:t>4/8/20</a:t>
            </a:fld>
            <a:endParaRPr lang="en-US" dirty="0"/>
          </a:p>
        </p:txBody>
      </p:sp>
      <p:sp>
        <p:nvSpPr>
          <p:cNvPr id="5" name="Slide Number Placeholder 4"/>
          <p:cNvSpPr>
            <a:spLocks noGrp="1"/>
          </p:cNvSpPr>
          <p:nvPr>
            <p:ph type="sldNum" sz="quarter" idx="12"/>
          </p:nvPr>
        </p:nvSpPr>
        <p:spPr/>
        <p:txBody>
          <a:bodyPr/>
          <a:lstStyle/>
          <a:p>
            <a:fld id="{D2B6A008-1658-481F-B325-0100205FD83E}" type="slidenum">
              <a:rPr lang="en-US" smtClean="0"/>
              <a:pPr/>
              <a:t>49</a:t>
            </a:fld>
            <a:endParaRPr lang="en-US" dirty="0"/>
          </a:p>
        </p:txBody>
      </p:sp>
      <p:sp>
        <p:nvSpPr>
          <p:cNvPr id="6" name="Footer Placeholder 5"/>
          <p:cNvSpPr>
            <a:spLocks noGrp="1"/>
          </p:cNvSpPr>
          <p:nvPr>
            <p:ph type="ftr" sz="quarter" idx="11"/>
          </p:nvPr>
        </p:nvSpPr>
        <p:spPr/>
        <p:txBody>
          <a:bodyPr/>
          <a:lstStyle/>
          <a:p>
            <a:r>
              <a:rPr lang="en-US"/>
              <a:t>Relational Operator (©Silberschatz, Korth and Sudarshan)</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458" name="Rectangle 2"/>
          <p:cNvSpPr>
            <a:spLocks noGrp="1" noChangeArrowheads="1"/>
          </p:cNvSpPr>
          <p:nvPr>
            <p:ph type="title"/>
          </p:nvPr>
        </p:nvSpPr>
        <p:spPr>
          <a:xfrm>
            <a:off x="571472" y="142852"/>
            <a:ext cx="8501122" cy="1143000"/>
          </a:xfrm>
        </p:spPr>
        <p:txBody>
          <a:bodyPr>
            <a:normAutofit/>
          </a:bodyPr>
          <a:lstStyle/>
          <a:p>
            <a:r>
              <a:rPr lang="en-US" sz="3200" dirty="0"/>
              <a:t>Schema Diagram for Banking Database</a:t>
            </a:r>
          </a:p>
        </p:txBody>
      </p:sp>
      <p:pic>
        <p:nvPicPr>
          <p:cNvPr id="275460" name="Picture 4"/>
          <p:cNvPicPr>
            <a:picLocks noChangeAspect="1" noChangeArrowheads="1"/>
          </p:cNvPicPr>
          <p:nvPr/>
        </p:nvPicPr>
        <p:blipFill>
          <a:blip r:embed="rId2"/>
          <a:srcRect l="406" t="22690" r="404" b="22958"/>
          <a:stretch>
            <a:fillRect/>
          </a:stretch>
        </p:blipFill>
        <p:spPr bwMode="auto">
          <a:xfrm>
            <a:off x="381000" y="1738325"/>
            <a:ext cx="8458200" cy="3476625"/>
          </a:xfrm>
          <a:prstGeom prst="rect">
            <a:avLst/>
          </a:prstGeom>
          <a:noFill/>
          <a:ln w="38100" cmpd="dbl">
            <a:solidFill>
              <a:schemeClr val="tx2"/>
            </a:solidFill>
            <a:miter lim="800000"/>
            <a:headEnd/>
            <a:tailEnd/>
          </a:ln>
          <a:effectLst/>
        </p:spPr>
      </p:pic>
      <p:sp>
        <p:nvSpPr>
          <p:cNvPr id="4" name="Date Placeholder 3"/>
          <p:cNvSpPr>
            <a:spLocks noGrp="1"/>
          </p:cNvSpPr>
          <p:nvPr>
            <p:ph type="dt" sz="half" idx="10"/>
          </p:nvPr>
        </p:nvSpPr>
        <p:spPr/>
        <p:txBody>
          <a:bodyPr/>
          <a:lstStyle/>
          <a:p>
            <a:fld id="{836815A1-0FCE-4FDC-878C-DA13B7B64A8F}" type="datetime1">
              <a:rPr lang="en-US" smtClean="0"/>
              <a:pPr/>
              <a:t>4/8/20</a:t>
            </a:fld>
            <a:endParaRPr lang="en-US" dirty="0"/>
          </a:p>
        </p:txBody>
      </p:sp>
      <p:sp>
        <p:nvSpPr>
          <p:cNvPr id="5" name="Slide Number Placeholder 4"/>
          <p:cNvSpPr>
            <a:spLocks noGrp="1"/>
          </p:cNvSpPr>
          <p:nvPr>
            <p:ph type="sldNum" sz="quarter" idx="12"/>
          </p:nvPr>
        </p:nvSpPr>
        <p:spPr/>
        <p:txBody>
          <a:bodyPr/>
          <a:lstStyle/>
          <a:p>
            <a:fld id="{D2B6A008-1658-481F-B325-0100205FD83E}" type="slidenum">
              <a:rPr lang="en-US" smtClean="0"/>
              <a:pPr/>
              <a:t>5</a:t>
            </a:fld>
            <a:endParaRPr lang="en-US" dirty="0"/>
          </a:p>
        </p:txBody>
      </p:sp>
      <p:sp>
        <p:nvSpPr>
          <p:cNvPr id="6" name="Footer Placeholder 5"/>
          <p:cNvSpPr>
            <a:spLocks noGrp="1"/>
          </p:cNvSpPr>
          <p:nvPr>
            <p:ph type="ftr" sz="quarter" idx="11"/>
          </p:nvPr>
        </p:nvSpPr>
        <p:spPr/>
        <p:txBody>
          <a:bodyPr/>
          <a:lstStyle/>
          <a:p>
            <a:r>
              <a:rPr lang="en-US"/>
              <a:t>Relational Operator (©Silberschatz, Korth and Sudarshan)</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02" name="Rectangle 2"/>
          <p:cNvSpPr>
            <a:spLocks noGrp="1" noChangeArrowheads="1"/>
          </p:cNvSpPr>
          <p:nvPr>
            <p:ph type="title"/>
          </p:nvPr>
        </p:nvSpPr>
        <p:spPr>
          <a:xfrm>
            <a:off x="457200" y="71414"/>
            <a:ext cx="8229600" cy="1143000"/>
          </a:xfrm>
        </p:spPr>
        <p:txBody>
          <a:bodyPr/>
          <a:lstStyle/>
          <a:p>
            <a:r>
              <a:rPr lang="en-US" dirty="0"/>
              <a:t>Deletion</a:t>
            </a:r>
          </a:p>
        </p:txBody>
      </p:sp>
      <p:sp>
        <p:nvSpPr>
          <p:cNvPr id="716803" name="Rectangle 3"/>
          <p:cNvSpPr>
            <a:spLocks noGrp="1" noChangeArrowheads="1"/>
          </p:cNvSpPr>
          <p:nvPr>
            <p:ph type="body" idx="1"/>
          </p:nvPr>
        </p:nvSpPr>
        <p:spPr>
          <a:xfrm>
            <a:off x="798513" y="1289067"/>
            <a:ext cx="7080250" cy="4568825"/>
          </a:xfrm>
        </p:spPr>
        <p:txBody>
          <a:bodyPr>
            <a:normAutofit fontScale="92500" lnSpcReduction="20000"/>
          </a:bodyPr>
          <a:lstStyle/>
          <a:p>
            <a:pPr>
              <a:tabLst>
                <a:tab pos="3138488" algn="ctr"/>
              </a:tabLst>
            </a:pPr>
            <a:r>
              <a:rPr lang="en-US" dirty="0"/>
              <a:t>A delete request is expressed similarly to a query, except instead of displaying </a:t>
            </a:r>
            <a:r>
              <a:rPr lang="en-US" dirty="0" err="1"/>
              <a:t>tuples</a:t>
            </a:r>
            <a:r>
              <a:rPr lang="en-US" dirty="0"/>
              <a:t> to the user, the selected </a:t>
            </a:r>
            <a:r>
              <a:rPr lang="en-US" dirty="0" err="1"/>
              <a:t>tuples</a:t>
            </a:r>
            <a:r>
              <a:rPr lang="en-US" dirty="0"/>
              <a:t> are removed from the database.</a:t>
            </a:r>
          </a:p>
          <a:p>
            <a:pPr>
              <a:tabLst>
                <a:tab pos="3138488" algn="ctr"/>
              </a:tabLst>
            </a:pPr>
            <a:r>
              <a:rPr lang="en-US" dirty="0"/>
              <a:t>Can delete only whole </a:t>
            </a:r>
            <a:r>
              <a:rPr lang="en-US" dirty="0" err="1"/>
              <a:t>tuples</a:t>
            </a:r>
            <a:r>
              <a:rPr lang="en-US" dirty="0"/>
              <a:t>; cannot delete values on only particular attributes</a:t>
            </a:r>
          </a:p>
          <a:p>
            <a:pPr>
              <a:tabLst>
                <a:tab pos="3138488" algn="ctr"/>
              </a:tabLst>
            </a:pPr>
            <a:r>
              <a:rPr lang="en-US" dirty="0"/>
              <a:t>A deletion is expressed in relational algebra by:</a:t>
            </a:r>
          </a:p>
          <a:p>
            <a:pPr>
              <a:buFont typeface="Monotype Sorts" pitchFamily="2" charset="2"/>
              <a:buNone/>
              <a:tabLst>
                <a:tab pos="3138488" algn="ctr"/>
              </a:tabLst>
            </a:pPr>
            <a:r>
              <a:rPr lang="en-US" dirty="0"/>
              <a:t>		</a:t>
            </a:r>
            <a:r>
              <a:rPr lang="en-US" i="1" dirty="0"/>
              <a:t>r</a:t>
            </a:r>
            <a:r>
              <a:rPr lang="en-US" dirty="0"/>
              <a:t> </a:t>
            </a:r>
            <a:r>
              <a:rPr lang="en-US" dirty="0">
                <a:sym typeface="Symbol" pitchFamily="18" charset="2"/>
              </a:rPr>
              <a:t> </a:t>
            </a:r>
            <a:r>
              <a:rPr lang="en-US" i="1" dirty="0">
                <a:sym typeface="Symbol" pitchFamily="18" charset="2"/>
              </a:rPr>
              <a:t>r</a:t>
            </a:r>
            <a:r>
              <a:rPr lang="en-US" dirty="0">
                <a:sym typeface="Symbol" pitchFamily="18" charset="2"/>
              </a:rPr>
              <a:t> – </a:t>
            </a:r>
            <a:r>
              <a:rPr lang="en-US" i="1" dirty="0">
                <a:sym typeface="Symbol" pitchFamily="18" charset="2"/>
              </a:rPr>
              <a:t>E</a:t>
            </a:r>
            <a:endParaRPr lang="en-US" dirty="0">
              <a:sym typeface="Symbol" pitchFamily="18" charset="2"/>
            </a:endParaRPr>
          </a:p>
          <a:p>
            <a:pPr>
              <a:buFont typeface="Monotype Sorts" pitchFamily="2" charset="2"/>
              <a:buNone/>
              <a:tabLst>
                <a:tab pos="3138488" algn="ctr"/>
              </a:tabLst>
            </a:pPr>
            <a:r>
              <a:rPr lang="en-US" dirty="0">
                <a:sym typeface="Symbol" pitchFamily="18" charset="2"/>
              </a:rPr>
              <a:t>	where </a:t>
            </a:r>
            <a:r>
              <a:rPr lang="en-US" i="1" dirty="0">
                <a:sym typeface="Symbol" pitchFamily="18" charset="2"/>
              </a:rPr>
              <a:t>r</a:t>
            </a:r>
            <a:r>
              <a:rPr lang="en-US" dirty="0">
                <a:sym typeface="Symbol" pitchFamily="18" charset="2"/>
              </a:rPr>
              <a:t> is a relation and </a:t>
            </a:r>
            <a:r>
              <a:rPr lang="en-US" i="1" dirty="0">
                <a:sym typeface="Symbol" pitchFamily="18" charset="2"/>
              </a:rPr>
              <a:t>E</a:t>
            </a:r>
            <a:r>
              <a:rPr lang="en-US" dirty="0">
                <a:sym typeface="Symbol" pitchFamily="18" charset="2"/>
              </a:rPr>
              <a:t> is a relational algebra query.</a:t>
            </a:r>
            <a:endParaRPr lang="en-US" dirty="0"/>
          </a:p>
        </p:txBody>
      </p:sp>
      <p:sp>
        <p:nvSpPr>
          <p:cNvPr id="4" name="Date Placeholder 3"/>
          <p:cNvSpPr>
            <a:spLocks noGrp="1"/>
          </p:cNvSpPr>
          <p:nvPr>
            <p:ph type="dt" sz="half" idx="10"/>
          </p:nvPr>
        </p:nvSpPr>
        <p:spPr/>
        <p:txBody>
          <a:bodyPr/>
          <a:lstStyle/>
          <a:p>
            <a:fld id="{9A34C228-7A3E-46C2-A86A-CBC0C413232E}" type="datetime1">
              <a:rPr lang="en-US" smtClean="0"/>
              <a:pPr/>
              <a:t>4/8/20</a:t>
            </a:fld>
            <a:endParaRPr lang="en-US" dirty="0"/>
          </a:p>
        </p:txBody>
      </p:sp>
      <p:sp>
        <p:nvSpPr>
          <p:cNvPr id="5" name="Slide Number Placeholder 4"/>
          <p:cNvSpPr>
            <a:spLocks noGrp="1"/>
          </p:cNvSpPr>
          <p:nvPr>
            <p:ph type="sldNum" sz="quarter" idx="12"/>
          </p:nvPr>
        </p:nvSpPr>
        <p:spPr/>
        <p:txBody>
          <a:bodyPr/>
          <a:lstStyle/>
          <a:p>
            <a:fld id="{D2B6A008-1658-481F-B325-0100205FD83E}" type="slidenum">
              <a:rPr lang="en-US" smtClean="0"/>
              <a:pPr/>
              <a:t>50</a:t>
            </a:fld>
            <a:endParaRPr lang="en-US" dirty="0"/>
          </a:p>
        </p:txBody>
      </p:sp>
      <p:sp>
        <p:nvSpPr>
          <p:cNvPr id="6" name="Footer Placeholder 5"/>
          <p:cNvSpPr>
            <a:spLocks noGrp="1"/>
          </p:cNvSpPr>
          <p:nvPr>
            <p:ph type="ftr" sz="quarter" idx="11"/>
          </p:nvPr>
        </p:nvSpPr>
        <p:spPr/>
        <p:txBody>
          <a:bodyPr/>
          <a:lstStyle/>
          <a:p>
            <a:r>
              <a:rPr lang="en-US"/>
              <a:t>Relational Operator (©Silberschatz, Korth and Sudarshan)</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8850" name="Rectangle 2"/>
          <p:cNvSpPr>
            <a:spLocks noGrp="1" noChangeArrowheads="1"/>
          </p:cNvSpPr>
          <p:nvPr>
            <p:ph type="title"/>
          </p:nvPr>
        </p:nvSpPr>
        <p:spPr>
          <a:xfrm>
            <a:off x="457200" y="71414"/>
            <a:ext cx="8229600" cy="1143000"/>
          </a:xfrm>
        </p:spPr>
        <p:txBody>
          <a:bodyPr/>
          <a:lstStyle/>
          <a:p>
            <a:r>
              <a:rPr lang="en-US" dirty="0"/>
              <a:t>Deletion Examples</a:t>
            </a:r>
          </a:p>
        </p:txBody>
      </p:sp>
      <p:sp>
        <p:nvSpPr>
          <p:cNvPr id="718851" name="Rectangle 3"/>
          <p:cNvSpPr>
            <a:spLocks noGrp="1" noChangeArrowheads="1"/>
          </p:cNvSpPr>
          <p:nvPr>
            <p:ph type="body" idx="1"/>
          </p:nvPr>
        </p:nvSpPr>
        <p:spPr>
          <a:xfrm>
            <a:off x="798513" y="1077913"/>
            <a:ext cx="7254875" cy="522287"/>
          </a:xfrm>
        </p:spPr>
        <p:txBody>
          <a:bodyPr>
            <a:normAutofit fontScale="77500" lnSpcReduction="20000"/>
          </a:bodyPr>
          <a:lstStyle/>
          <a:p>
            <a:pPr>
              <a:tabLst>
                <a:tab pos="1093788" algn="l"/>
                <a:tab pos="1482725" algn="l"/>
              </a:tabLst>
            </a:pPr>
            <a:r>
              <a:rPr lang="en-US"/>
              <a:t>Delete all account records in the Perryridge branch.</a:t>
            </a:r>
            <a:endParaRPr lang="en-US">
              <a:sym typeface="Symbol" pitchFamily="18" charset="2"/>
            </a:endParaRPr>
          </a:p>
        </p:txBody>
      </p:sp>
      <p:sp>
        <p:nvSpPr>
          <p:cNvPr id="718852" name="Text Box 4"/>
          <p:cNvSpPr txBox="1">
            <a:spLocks noChangeArrowheads="1"/>
          </p:cNvSpPr>
          <p:nvPr/>
        </p:nvSpPr>
        <p:spPr bwMode="auto">
          <a:xfrm>
            <a:off x="827088" y="3467100"/>
            <a:ext cx="8088312" cy="366713"/>
          </a:xfrm>
          <a:prstGeom prst="rect">
            <a:avLst/>
          </a:prstGeom>
          <a:noFill/>
          <a:ln w="9525">
            <a:noFill/>
            <a:miter lim="800000"/>
            <a:headEnd/>
            <a:tailEnd/>
          </a:ln>
          <a:effectLst/>
        </p:spPr>
        <p:txBody>
          <a:bodyPr>
            <a:spAutoFit/>
          </a:bodyPr>
          <a:lstStyle/>
          <a:p>
            <a:pPr>
              <a:spcBef>
                <a:spcPct val="35000"/>
              </a:spcBef>
              <a:buClr>
                <a:schemeClr val="tx2"/>
              </a:buClr>
              <a:buSzPct val="90000"/>
              <a:buFont typeface="Monotype Sorts" pitchFamily="2" charset="2"/>
              <a:buChar char="n"/>
            </a:pPr>
            <a:r>
              <a:rPr kumimoji="1" lang="en-US">
                <a:sym typeface="Symbol" pitchFamily="18" charset="2"/>
              </a:rPr>
              <a:t>   Delete all accounts at branches located in Needham.</a:t>
            </a:r>
            <a:endParaRPr lang="en-US"/>
          </a:p>
        </p:txBody>
      </p:sp>
      <p:grpSp>
        <p:nvGrpSpPr>
          <p:cNvPr id="2" name="Group 5"/>
          <p:cNvGrpSpPr>
            <a:grpSpLocks/>
          </p:cNvGrpSpPr>
          <p:nvPr/>
        </p:nvGrpSpPr>
        <p:grpSpPr bwMode="auto">
          <a:xfrm>
            <a:off x="1225550" y="3859213"/>
            <a:ext cx="6030913" cy="1982787"/>
            <a:chOff x="809" y="2607"/>
            <a:chExt cx="3799" cy="1249"/>
          </a:xfrm>
        </p:grpSpPr>
        <p:sp>
          <p:nvSpPr>
            <p:cNvPr id="718856" name="Text Box 8"/>
            <p:cNvSpPr txBox="1">
              <a:spLocks noChangeArrowheads="1"/>
            </p:cNvSpPr>
            <p:nvPr/>
          </p:nvSpPr>
          <p:spPr bwMode="auto">
            <a:xfrm>
              <a:off x="809" y="2607"/>
              <a:ext cx="3799" cy="1249"/>
            </a:xfrm>
            <a:prstGeom prst="rect">
              <a:avLst/>
            </a:prstGeom>
            <a:noFill/>
            <a:ln w="9525">
              <a:noFill/>
              <a:miter lim="800000"/>
              <a:headEnd/>
              <a:tailEnd/>
            </a:ln>
            <a:effectLst/>
          </p:spPr>
          <p:txBody>
            <a:bodyPr>
              <a:spAutoFit/>
            </a:bodyPr>
            <a:lstStyle/>
            <a:p>
              <a:pPr>
                <a:spcBef>
                  <a:spcPct val="35000"/>
                </a:spcBef>
                <a:buClr>
                  <a:schemeClr val="tx2"/>
                </a:buClr>
                <a:buSzPct val="90000"/>
                <a:buFont typeface="Monotype Sorts" pitchFamily="2" charset="2"/>
                <a:buNone/>
              </a:pPr>
              <a:r>
                <a:rPr kumimoji="1" lang="en-US" i="1" dirty="0">
                  <a:sym typeface="Symbol" pitchFamily="18" charset="2"/>
                </a:rPr>
                <a:t>r</a:t>
              </a:r>
              <a:r>
                <a:rPr kumimoji="1" lang="en-US" baseline="-25000" dirty="0">
                  <a:sym typeface="Symbol" pitchFamily="18" charset="2"/>
                </a:rPr>
                <a:t>1</a:t>
              </a:r>
              <a:r>
                <a:rPr kumimoji="1" lang="en-US" dirty="0">
                  <a:sym typeface="Symbol" pitchFamily="18" charset="2"/>
                </a:rPr>
                <a:t>  </a:t>
              </a:r>
              <a:r>
                <a:rPr kumimoji="1" lang="en-US" sz="2400" dirty="0">
                  <a:sym typeface="Symbol" pitchFamily="18" charset="2"/>
                </a:rPr>
                <a:t></a:t>
              </a:r>
              <a:r>
                <a:rPr kumimoji="1" lang="en-US" baseline="-25000" dirty="0">
                  <a:sym typeface="Symbol" pitchFamily="18" charset="2"/>
                </a:rPr>
                <a:t></a:t>
              </a:r>
              <a:r>
                <a:rPr kumimoji="1" lang="en-US" sz="2400" i="1" baseline="-25000" dirty="0" err="1">
                  <a:sym typeface="Symbol" pitchFamily="18" charset="2"/>
                </a:rPr>
                <a:t>branch_city</a:t>
              </a:r>
              <a:r>
                <a:rPr kumimoji="1" lang="en-US" sz="2400" i="1" baseline="-25000" dirty="0">
                  <a:sym typeface="Symbol" pitchFamily="18" charset="2"/>
                </a:rPr>
                <a:t> = “Needham”</a:t>
              </a:r>
              <a:r>
                <a:rPr kumimoji="1" lang="en-US" sz="2000" i="1" dirty="0">
                  <a:sym typeface="Symbol" pitchFamily="18" charset="2"/>
                </a:rPr>
                <a:t> </a:t>
              </a:r>
              <a:r>
                <a:rPr kumimoji="1" lang="en-US" dirty="0">
                  <a:sym typeface="Symbol" pitchFamily="18" charset="2"/>
                </a:rPr>
                <a:t>(</a:t>
              </a:r>
              <a:r>
                <a:rPr kumimoji="1" lang="en-US" i="1" dirty="0">
                  <a:sym typeface="Symbol" pitchFamily="18" charset="2"/>
                </a:rPr>
                <a:t>account       branch </a:t>
              </a:r>
              <a:r>
                <a:rPr kumimoji="1" lang="en-US" dirty="0">
                  <a:sym typeface="Symbol" pitchFamily="18" charset="2"/>
                </a:rPr>
                <a:t>)</a:t>
              </a:r>
              <a:endParaRPr kumimoji="1" lang="en-US" i="1" dirty="0">
                <a:sym typeface="Symbol" pitchFamily="18" charset="2"/>
              </a:endParaRPr>
            </a:p>
            <a:p>
              <a:pPr>
                <a:spcBef>
                  <a:spcPct val="35000"/>
                </a:spcBef>
                <a:buClr>
                  <a:schemeClr val="tx2"/>
                </a:buClr>
                <a:buSzPct val="90000"/>
                <a:buFont typeface="Monotype Sorts" pitchFamily="2" charset="2"/>
                <a:buNone/>
              </a:pPr>
              <a:r>
                <a:rPr kumimoji="1" lang="en-US" dirty="0">
                  <a:sym typeface="Symbol" pitchFamily="18" charset="2"/>
                </a:rPr>
                <a:t>r</a:t>
              </a:r>
              <a:r>
                <a:rPr kumimoji="1" lang="en-US" i="1" baseline="-25000" dirty="0">
                  <a:sym typeface="Symbol" pitchFamily="18" charset="2"/>
                </a:rPr>
                <a:t>2 </a:t>
              </a:r>
              <a:r>
                <a:rPr kumimoji="1" lang="en-US" dirty="0">
                  <a:sym typeface="Symbol" pitchFamily="18" charset="2"/>
                </a:rPr>
                <a:t>  </a:t>
              </a:r>
              <a:r>
                <a:rPr kumimoji="1" lang="en-US" sz="2400" i="1" baseline="-25000" dirty="0" err="1">
                  <a:sym typeface="Symbol" pitchFamily="18" charset="2"/>
                </a:rPr>
                <a:t>account_number</a:t>
              </a:r>
              <a:r>
                <a:rPr kumimoji="1" lang="en-US" i="1" baseline="-25000" dirty="0">
                  <a:sym typeface="Symbol" pitchFamily="18" charset="2"/>
                </a:rPr>
                <a:t>,</a:t>
              </a:r>
              <a:r>
                <a:rPr kumimoji="1" lang="en-US" sz="1600" dirty="0">
                  <a:sym typeface="Symbol" pitchFamily="18" charset="2"/>
                </a:rPr>
                <a:t> </a:t>
              </a:r>
              <a:r>
                <a:rPr kumimoji="1" lang="en-US" sz="2400" i="1" baseline="-25000" dirty="0" err="1">
                  <a:sym typeface="Symbol" pitchFamily="18" charset="2"/>
                </a:rPr>
                <a:t>branch_name</a:t>
              </a:r>
              <a:r>
                <a:rPr kumimoji="1" lang="en-US" sz="2400" i="1" baseline="-25000" dirty="0">
                  <a:sym typeface="Symbol" pitchFamily="18" charset="2"/>
                </a:rPr>
                <a:t>, balance</a:t>
              </a:r>
              <a:r>
                <a:rPr kumimoji="1" lang="en-US" dirty="0">
                  <a:sym typeface="Symbol" pitchFamily="18" charset="2"/>
                </a:rPr>
                <a:t> (</a:t>
              </a:r>
              <a:r>
                <a:rPr kumimoji="1" lang="en-US" i="1" dirty="0">
                  <a:sym typeface="Symbol" pitchFamily="18" charset="2"/>
                </a:rPr>
                <a:t>r</a:t>
              </a:r>
              <a:r>
                <a:rPr kumimoji="1" lang="en-US" baseline="-25000" dirty="0">
                  <a:sym typeface="Symbol" pitchFamily="18" charset="2"/>
                </a:rPr>
                <a:t>1</a:t>
              </a:r>
              <a:r>
                <a:rPr kumimoji="1" lang="en-US" dirty="0">
                  <a:sym typeface="Symbol" pitchFamily="18" charset="2"/>
                </a:rPr>
                <a:t>)</a:t>
              </a:r>
            </a:p>
            <a:p>
              <a:pPr>
                <a:spcBef>
                  <a:spcPct val="35000"/>
                </a:spcBef>
                <a:buClr>
                  <a:schemeClr val="tx2"/>
                </a:buClr>
                <a:buSzPct val="90000"/>
                <a:buFont typeface="Monotype Sorts" pitchFamily="2" charset="2"/>
                <a:buNone/>
              </a:pPr>
              <a:r>
                <a:rPr kumimoji="1" lang="en-US" i="1" dirty="0">
                  <a:sym typeface="Symbol" pitchFamily="18" charset="2"/>
                </a:rPr>
                <a:t>r</a:t>
              </a:r>
              <a:r>
                <a:rPr kumimoji="1" lang="en-US" baseline="-25000" dirty="0">
                  <a:sym typeface="Symbol" pitchFamily="18" charset="2"/>
                </a:rPr>
                <a:t>3 </a:t>
              </a:r>
              <a:r>
                <a:rPr kumimoji="1" lang="en-US" dirty="0">
                  <a:sym typeface="Symbol" pitchFamily="18" charset="2"/>
                </a:rPr>
                <a:t> </a:t>
              </a:r>
              <a:r>
                <a:rPr kumimoji="1" lang="en-US" sz="1400" i="1" dirty="0">
                  <a:sym typeface="Symbol" pitchFamily="18" charset="2"/>
                </a:rPr>
                <a:t> </a:t>
              </a:r>
              <a:r>
                <a:rPr kumimoji="1" lang="en-US" sz="2400" i="1" baseline="-25000" dirty="0" err="1">
                  <a:sym typeface="Symbol" pitchFamily="18" charset="2"/>
                </a:rPr>
                <a:t>customer_name</a:t>
              </a:r>
              <a:r>
                <a:rPr kumimoji="1" lang="en-US" sz="2400" i="1" baseline="-25000" dirty="0">
                  <a:sym typeface="Symbol" pitchFamily="18" charset="2"/>
                </a:rPr>
                <a:t>, </a:t>
              </a:r>
              <a:r>
                <a:rPr kumimoji="1" lang="en-US" sz="2400" i="1" baseline="-25000" dirty="0" err="1">
                  <a:sym typeface="Symbol" pitchFamily="18" charset="2"/>
                </a:rPr>
                <a:t>account_number</a:t>
              </a:r>
              <a:r>
                <a:rPr kumimoji="1" lang="en-US" sz="2000" dirty="0">
                  <a:sym typeface="Symbol" pitchFamily="18" charset="2"/>
                </a:rPr>
                <a:t> </a:t>
              </a:r>
              <a:r>
                <a:rPr kumimoji="1" lang="en-US" dirty="0">
                  <a:sym typeface="Symbol" pitchFamily="18" charset="2"/>
                </a:rPr>
                <a:t>(</a:t>
              </a:r>
              <a:r>
                <a:rPr kumimoji="1" lang="en-US" i="1" dirty="0">
                  <a:sym typeface="Symbol" pitchFamily="18" charset="2"/>
                </a:rPr>
                <a:t>r</a:t>
              </a:r>
              <a:r>
                <a:rPr kumimoji="1" lang="en-US" baseline="-25000" dirty="0">
                  <a:sym typeface="Symbol" pitchFamily="18" charset="2"/>
                </a:rPr>
                <a:t>2</a:t>
              </a:r>
              <a:r>
                <a:rPr kumimoji="1" lang="en-US" dirty="0">
                  <a:sym typeface="Symbol" pitchFamily="18" charset="2"/>
                </a:rPr>
                <a:t>      depositor)</a:t>
              </a:r>
            </a:p>
            <a:p>
              <a:pPr>
                <a:spcBef>
                  <a:spcPct val="35000"/>
                </a:spcBef>
                <a:buClr>
                  <a:schemeClr val="tx2"/>
                </a:buClr>
                <a:buSzPct val="90000"/>
                <a:buFont typeface="Monotype Sorts" pitchFamily="2" charset="2"/>
                <a:buNone/>
              </a:pPr>
              <a:r>
                <a:rPr kumimoji="1" lang="en-US" i="1" dirty="0">
                  <a:sym typeface="Symbol" pitchFamily="18" charset="2"/>
                </a:rPr>
                <a:t>account </a:t>
              </a:r>
              <a:r>
                <a:rPr kumimoji="1" lang="en-US" dirty="0">
                  <a:sym typeface="Symbol" pitchFamily="18" charset="2"/>
                </a:rPr>
                <a:t> account – </a:t>
              </a:r>
              <a:r>
                <a:rPr kumimoji="1" lang="en-US" i="1" dirty="0">
                  <a:sym typeface="Symbol" pitchFamily="18" charset="2"/>
                </a:rPr>
                <a:t>r</a:t>
              </a:r>
              <a:r>
                <a:rPr kumimoji="1" lang="en-US" baseline="-25000" dirty="0">
                  <a:sym typeface="Symbol" pitchFamily="18" charset="2"/>
                </a:rPr>
                <a:t>2</a:t>
              </a:r>
              <a:endParaRPr kumimoji="1" lang="en-US" dirty="0">
                <a:sym typeface="Symbol" pitchFamily="18" charset="2"/>
              </a:endParaRPr>
            </a:p>
            <a:p>
              <a:pPr>
                <a:spcBef>
                  <a:spcPct val="35000"/>
                </a:spcBef>
                <a:buClr>
                  <a:schemeClr val="tx2"/>
                </a:buClr>
                <a:buSzPct val="90000"/>
                <a:buFont typeface="Monotype Sorts" pitchFamily="2" charset="2"/>
                <a:buNone/>
              </a:pPr>
              <a:r>
                <a:rPr kumimoji="1" lang="en-US" i="1" dirty="0">
                  <a:sym typeface="Symbol" pitchFamily="18" charset="2"/>
                </a:rPr>
                <a:t>depositor </a:t>
              </a:r>
              <a:r>
                <a:rPr kumimoji="1" lang="en-US" dirty="0">
                  <a:sym typeface="Symbol" pitchFamily="18" charset="2"/>
                </a:rPr>
                <a:t> depositor – </a:t>
              </a:r>
              <a:r>
                <a:rPr kumimoji="1" lang="en-US" i="1" dirty="0">
                  <a:sym typeface="Symbol" pitchFamily="18" charset="2"/>
                </a:rPr>
                <a:t>r</a:t>
              </a:r>
              <a:r>
                <a:rPr kumimoji="1" lang="en-US" baseline="-25000" dirty="0">
                  <a:sym typeface="Symbol" pitchFamily="18" charset="2"/>
                </a:rPr>
                <a:t>3</a:t>
              </a:r>
            </a:p>
          </p:txBody>
        </p:sp>
        <p:sp>
          <p:nvSpPr>
            <p:cNvPr id="718854" name="AutoShape 6"/>
            <p:cNvSpPr>
              <a:spLocks noChangeArrowheads="1"/>
            </p:cNvSpPr>
            <p:nvPr/>
          </p:nvSpPr>
          <p:spPr bwMode="auto">
            <a:xfrm rot="16200000" flipV="1">
              <a:off x="3322" y="3236"/>
              <a:ext cx="96" cy="96"/>
            </a:xfrm>
            <a:prstGeom prst="flowChartCollate">
              <a:avLst/>
            </a:prstGeom>
            <a:solidFill>
              <a:schemeClr val="bg1"/>
            </a:solidFill>
            <a:ln w="9525">
              <a:solidFill>
                <a:schemeClr val="tx1"/>
              </a:solidFill>
              <a:miter lim="800000"/>
              <a:headEnd/>
              <a:tailEnd/>
            </a:ln>
            <a:effectLst/>
          </p:spPr>
          <p:txBody>
            <a:bodyPr wrap="none" anchor="ctr"/>
            <a:lstStyle/>
            <a:p>
              <a:endParaRPr lang="en-US"/>
            </a:p>
          </p:txBody>
        </p:sp>
        <p:sp>
          <p:nvSpPr>
            <p:cNvPr id="718855" name="AutoShape 7"/>
            <p:cNvSpPr>
              <a:spLocks noChangeArrowheads="1"/>
            </p:cNvSpPr>
            <p:nvPr/>
          </p:nvSpPr>
          <p:spPr bwMode="auto">
            <a:xfrm rot="16200000" flipV="1">
              <a:off x="3271" y="2735"/>
              <a:ext cx="96" cy="96"/>
            </a:xfrm>
            <a:prstGeom prst="flowChartCollate">
              <a:avLst/>
            </a:prstGeom>
            <a:solidFill>
              <a:schemeClr val="bg1"/>
            </a:solidFill>
            <a:ln w="9525">
              <a:solidFill>
                <a:schemeClr val="tx1"/>
              </a:solidFill>
              <a:miter lim="800000"/>
              <a:headEnd/>
              <a:tailEnd/>
            </a:ln>
            <a:effectLst/>
          </p:spPr>
          <p:txBody>
            <a:bodyPr wrap="none" anchor="ctr"/>
            <a:lstStyle/>
            <a:p>
              <a:endParaRPr lang="en-US"/>
            </a:p>
          </p:txBody>
        </p:sp>
      </p:grpSp>
      <p:sp>
        <p:nvSpPr>
          <p:cNvPr id="718857" name="Text Box 9"/>
          <p:cNvSpPr txBox="1">
            <a:spLocks noChangeArrowheads="1"/>
          </p:cNvSpPr>
          <p:nvPr/>
        </p:nvSpPr>
        <p:spPr bwMode="auto">
          <a:xfrm>
            <a:off x="814388" y="2247900"/>
            <a:ext cx="6407150" cy="396875"/>
          </a:xfrm>
          <a:prstGeom prst="rect">
            <a:avLst/>
          </a:prstGeom>
          <a:noFill/>
          <a:ln w="9525">
            <a:noFill/>
            <a:miter lim="800000"/>
            <a:headEnd/>
            <a:tailEnd/>
          </a:ln>
          <a:effectLst/>
        </p:spPr>
        <p:txBody>
          <a:bodyPr wrap="none">
            <a:spAutoFit/>
          </a:bodyPr>
          <a:lstStyle/>
          <a:p>
            <a:pPr>
              <a:spcBef>
                <a:spcPct val="35000"/>
              </a:spcBef>
              <a:buClr>
                <a:schemeClr val="tx2"/>
              </a:buClr>
              <a:buSzPct val="90000"/>
              <a:buFont typeface="Monotype Sorts" pitchFamily="2" charset="2"/>
              <a:buChar char="n"/>
            </a:pPr>
            <a:r>
              <a:rPr kumimoji="1" lang="en-US"/>
              <a:t> </a:t>
            </a:r>
            <a:r>
              <a:rPr kumimoji="1" lang="en-US" sz="2000"/>
              <a:t>  </a:t>
            </a:r>
            <a:r>
              <a:rPr kumimoji="1" lang="en-US"/>
              <a:t>Delete</a:t>
            </a:r>
            <a:r>
              <a:rPr kumimoji="1" lang="en-US" sz="2000"/>
              <a:t> </a:t>
            </a:r>
            <a:r>
              <a:rPr kumimoji="1" lang="en-US"/>
              <a:t>all loan records with amount in the range of 0 to 50</a:t>
            </a:r>
            <a:endParaRPr lang="en-US"/>
          </a:p>
        </p:txBody>
      </p:sp>
      <p:sp>
        <p:nvSpPr>
          <p:cNvPr id="718858" name="Text Box 10"/>
          <p:cNvSpPr txBox="1">
            <a:spLocks noChangeArrowheads="1"/>
          </p:cNvSpPr>
          <p:nvPr/>
        </p:nvSpPr>
        <p:spPr bwMode="auto">
          <a:xfrm>
            <a:off x="1227138" y="2676525"/>
            <a:ext cx="5853112" cy="457200"/>
          </a:xfrm>
          <a:prstGeom prst="rect">
            <a:avLst/>
          </a:prstGeom>
          <a:noFill/>
          <a:ln w="9525">
            <a:noFill/>
            <a:miter lim="800000"/>
            <a:headEnd/>
            <a:tailEnd/>
          </a:ln>
          <a:effectLst/>
        </p:spPr>
        <p:txBody>
          <a:bodyPr wrap="none">
            <a:spAutoFit/>
          </a:bodyPr>
          <a:lstStyle/>
          <a:p>
            <a:pPr algn="ctr">
              <a:spcBef>
                <a:spcPct val="35000"/>
              </a:spcBef>
              <a:buClr>
                <a:schemeClr val="tx2"/>
              </a:buClr>
              <a:buSzPct val="90000"/>
              <a:buFont typeface="Monotype Sorts" pitchFamily="2" charset="2"/>
              <a:buNone/>
            </a:pPr>
            <a:r>
              <a:rPr kumimoji="1" lang="en-US" sz="2000" i="1"/>
              <a:t>loan </a:t>
            </a:r>
            <a:r>
              <a:rPr kumimoji="1" lang="en-US" sz="2000">
                <a:sym typeface="Symbol" pitchFamily="18" charset="2"/>
              </a:rPr>
              <a:t> </a:t>
            </a:r>
            <a:r>
              <a:rPr kumimoji="1" lang="en-US" sz="2000" i="1">
                <a:sym typeface="Symbol" pitchFamily="18" charset="2"/>
              </a:rPr>
              <a:t>loan</a:t>
            </a:r>
            <a:r>
              <a:rPr kumimoji="1" lang="en-US" sz="2000">
                <a:sym typeface="Symbol" pitchFamily="18" charset="2"/>
              </a:rPr>
              <a:t> – </a:t>
            </a:r>
            <a:r>
              <a:rPr kumimoji="1" lang="en-US" sz="2400">
                <a:sym typeface="Symbol" pitchFamily="18" charset="2"/>
              </a:rPr>
              <a:t></a:t>
            </a:r>
            <a:r>
              <a:rPr kumimoji="1" lang="en-US" sz="2000">
                <a:sym typeface="Symbol" pitchFamily="18" charset="2"/>
              </a:rPr>
              <a:t></a:t>
            </a:r>
            <a:r>
              <a:rPr kumimoji="1" lang="en-US" sz="2800" i="1" baseline="-25000">
                <a:sym typeface="Symbol" pitchFamily="18" charset="2"/>
              </a:rPr>
              <a:t>amount 0and amount  50</a:t>
            </a:r>
            <a:r>
              <a:rPr kumimoji="1" lang="en-US" sz="2000">
                <a:sym typeface="Symbol" pitchFamily="18" charset="2"/>
              </a:rPr>
              <a:t> (</a:t>
            </a:r>
            <a:r>
              <a:rPr kumimoji="1" lang="en-US" sz="2000" i="1">
                <a:sym typeface="Symbol" pitchFamily="18" charset="2"/>
              </a:rPr>
              <a:t>loan</a:t>
            </a:r>
            <a:r>
              <a:rPr kumimoji="1" lang="en-US" sz="2000">
                <a:sym typeface="Symbol" pitchFamily="18" charset="2"/>
              </a:rPr>
              <a:t>)</a:t>
            </a:r>
            <a:endParaRPr lang="en-US"/>
          </a:p>
        </p:txBody>
      </p:sp>
      <p:sp>
        <p:nvSpPr>
          <p:cNvPr id="718859" name="Text Box 11"/>
          <p:cNvSpPr txBox="1">
            <a:spLocks noChangeArrowheads="1"/>
          </p:cNvSpPr>
          <p:nvPr/>
        </p:nvSpPr>
        <p:spPr bwMode="auto">
          <a:xfrm>
            <a:off x="1165225" y="1431925"/>
            <a:ext cx="7121525" cy="731838"/>
          </a:xfrm>
          <a:prstGeom prst="rect">
            <a:avLst/>
          </a:prstGeom>
          <a:noFill/>
          <a:ln w="9525">
            <a:noFill/>
            <a:miter lim="800000"/>
            <a:headEnd/>
            <a:tailEnd/>
          </a:ln>
          <a:effectLst/>
        </p:spPr>
        <p:txBody>
          <a:bodyPr wrap="none">
            <a:spAutoFit/>
          </a:bodyPr>
          <a:lstStyle/>
          <a:p>
            <a:pPr algn="ctr">
              <a:spcBef>
                <a:spcPct val="35000"/>
              </a:spcBef>
              <a:buClr>
                <a:schemeClr val="tx2"/>
              </a:buClr>
              <a:buSzPct val="90000"/>
              <a:buFont typeface="Monotype Sorts" pitchFamily="2" charset="2"/>
              <a:buNone/>
            </a:pPr>
            <a:r>
              <a:rPr kumimoji="1" lang="en-US" sz="2000" i="1"/>
              <a:t>account </a:t>
            </a:r>
            <a:r>
              <a:rPr kumimoji="1" lang="en-US" sz="2000">
                <a:sym typeface="Symbol" pitchFamily="18" charset="2"/>
              </a:rPr>
              <a:t> </a:t>
            </a:r>
            <a:r>
              <a:rPr kumimoji="1" lang="en-US" sz="2000" i="1">
                <a:sym typeface="Symbol" pitchFamily="18" charset="2"/>
              </a:rPr>
              <a:t>account </a:t>
            </a:r>
            <a:r>
              <a:rPr kumimoji="1" lang="en-US" sz="2000">
                <a:sym typeface="Symbol" pitchFamily="18" charset="2"/>
              </a:rPr>
              <a:t>– </a:t>
            </a:r>
            <a:r>
              <a:rPr kumimoji="1" lang="en-US" sz="2400">
                <a:sym typeface="Symbol" pitchFamily="18" charset="2"/>
              </a:rPr>
              <a:t></a:t>
            </a:r>
            <a:r>
              <a:rPr kumimoji="1" lang="en-US" sz="2800" i="1" baseline="-25000">
                <a:sym typeface="Symbol" pitchFamily="18" charset="2"/>
              </a:rPr>
              <a:t>branch_name = “Perryridge”</a:t>
            </a:r>
            <a:r>
              <a:rPr kumimoji="1" lang="en-US" sz="2000" i="1">
                <a:sym typeface="Symbol" pitchFamily="18" charset="2"/>
              </a:rPr>
              <a:t> </a:t>
            </a:r>
            <a:r>
              <a:rPr kumimoji="1" lang="en-US" sz="2000">
                <a:sym typeface="Symbol" pitchFamily="18" charset="2"/>
              </a:rPr>
              <a:t>(</a:t>
            </a:r>
            <a:r>
              <a:rPr kumimoji="1" lang="en-US" sz="2000" i="1">
                <a:sym typeface="Symbol" pitchFamily="18" charset="2"/>
              </a:rPr>
              <a:t>account </a:t>
            </a:r>
            <a:r>
              <a:rPr kumimoji="1" lang="en-US" sz="2000">
                <a:sym typeface="Symbol" pitchFamily="18" charset="2"/>
              </a:rPr>
              <a:t>)</a:t>
            </a:r>
          </a:p>
          <a:p>
            <a:pPr algn="ctr"/>
            <a:endParaRPr lang="en-US"/>
          </a:p>
        </p:txBody>
      </p:sp>
      <p:sp>
        <p:nvSpPr>
          <p:cNvPr id="12" name="Date Placeholder 11"/>
          <p:cNvSpPr>
            <a:spLocks noGrp="1"/>
          </p:cNvSpPr>
          <p:nvPr>
            <p:ph type="dt" sz="half" idx="10"/>
          </p:nvPr>
        </p:nvSpPr>
        <p:spPr/>
        <p:txBody>
          <a:bodyPr/>
          <a:lstStyle/>
          <a:p>
            <a:fld id="{5A6EE851-0E02-4EAE-B545-C8BE8CD9F8C4}" type="datetime1">
              <a:rPr lang="en-US" smtClean="0"/>
              <a:pPr/>
              <a:t>4/8/20</a:t>
            </a:fld>
            <a:endParaRPr lang="en-US" dirty="0"/>
          </a:p>
        </p:txBody>
      </p:sp>
      <p:sp>
        <p:nvSpPr>
          <p:cNvPr id="13" name="Slide Number Placeholder 12"/>
          <p:cNvSpPr>
            <a:spLocks noGrp="1"/>
          </p:cNvSpPr>
          <p:nvPr>
            <p:ph type="sldNum" sz="quarter" idx="12"/>
          </p:nvPr>
        </p:nvSpPr>
        <p:spPr/>
        <p:txBody>
          <a:bodyPr/>
          <a:lstStyle/>
          <a:p>
            <a:fld id="{D2B6A008-1658-481F-B325-0100205FD83E}" type="slidenum">
              <a:rPr lang="en-US" smtClean="0"/>
              <a:pPr/>
              <a:t>51</a:t>
            </a:fld>
            <a:endParaRPr lang="en-US" dirty="0"/>
          </a:p>
        </p:txBody>
      </p:sp>
      <p:sp>
        <p:nvSpPr>
          <p:cNvPr id="14" name="Footer Placeholder 13"/>
          <p:cNvSpPr>
            <a:spLocks noGrp="1"/>
          </p:cNvSpPr>
          <p:nvPr>
            <p:ph type="ftr" sz="quarter" idx="11"/>
          </p:nvPr>
        </p:nvSpPr>
        <p:spPr/>
        <p:txBody>
          <a:bodyPr/>
          <a:lstStyle/>
          <a:p>
            <a:r>
              <a:rPr lang="en-US"/>
              <a:t>Relational Operator (©Silberschatz, Korth and Sudarshan)</a:t>
            </a:r>
            <a:endParaRPr lang="en-US" dirty="0"/>
          </a:p>
        </p:txBody>
      </p:sp>
      <p:sp>
        <p:nvSpPr>
          <p:cNvPr id="15" name="TextBox 14"/>
          <p:cNvSpPr txBox="1"/>
          <p:nvPr/>
        </p:nvSpPr>
        <p:spPr>
          <a:xfrm>
            <a:off x="8358214" y="6000768"/>
            <a:ext cx="665567" cy="276999"/>
          </a:xfrm>
          <a:prstGeom prst="rect">
            <a:avLst/>
          </a:prstGeom>
          <a:noFill/>
        </p:spPr>
        <p:txBody>
          <a:bodyPr wrap="none" rtlCol="0">
            <a:spAutoFit/>
          </a:bodyPr>
          <a:lstStyle/>
          <a:p>
            <a:r>
              <a:rPr lang="en-US" sz="1200" dirty="0">
                <a:hlinkClick r:id="rId3" action="ppaction://hlinksldjump"/>
              </a:rPr>
              <a:t>schema</a:t>
            </a:r>
            <a:endParaRPr lang="en-US" sz="1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71885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71885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71885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71885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8852" grpId="0" autoUpdateAnimBg="0"/>
      <p:bldP spid="718857" grpId="0" autoUpdateAnimBg="0"/>
      <p:bldP spid="718858" grpId="0" autoUpdateAnimBg="0"/>
      <p:bldP spid="718859" grpId="0" autoUpdateAnimBg="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0898" name="Rectangle 2"/>
          <p:cNvSpPr>
            <a:spLocks noGrp="1" noChangeArrowheads="1"/>
          </p:cNvSpPr>
          <p:nvPr>
            <p:ph type="title"/>
          </p:nvPr>
        </p:nvSpPr>
        <p:spPr>
          <a:xfrm>
            <a:off x="457200" y="71414"/>
            <a:ext cx="8229600" cy="1143000"/>
          </a:xfrm>
        </p:spPr>
        <p:txBody>
          <a:bodyPr/>
          <a:lstStyle/>
          <a:p>
            <a:r>
              <a:rPr lang="en-US" dirty="0"/>
              <a:t>Insertion</a:t>
            </a:r>
          </a:p>
        </p:txBody>
      </p:sp>
      <p:sp>
        <p:nvSpPr>
          <p:cNvPr id="720899" name="Rectangle 3"/>
          <p:cNvSpPr>
            <a:spLocks noGrp="1" noChangeArrowheads="1"/>
          </p:cNvSpPr>
          <p:nvPr>
            <p:ph type="body" idx="1"/>
          </p:nvPr>
        </p:nvSpPr>
        <p:spPr>
          <a:xfrm>
            <a:off x="838200" y="1195406"/>
            <a:ext cx="7848600" cy="4876800"/>
          </a:xfrm>
        </p:spPr>
        <p:txBody>
          <a:bodyPr>
            <a:normAutofit fontScale="92500" lnSpcReduction="20000"/>
          </a:bodyPr>
          <a:lstStyle/>
          <a:p>
            <a:pPr>
              <a:tabLst>
                <a:tab pos="3263900" algn="ctr"/>
              </a:tabLst>
            </a:pPr>
            <a:r>
              <a:rPr lang="en-US" dirty="0"/>
              <a:t>To insert data into a relation, we either:</a:t>
            </a:r>
          </a:p>
          <a:p>
            <a:pPr lvl="1">
              <a:tabLst>
                <a:tab pos="3263900" algn="ctr"/>
              </a:tabLst>
            </a:pPr>
            <a:r>
              <a:rPr lang="en-US" dirty="0"/>
              <a:t>specify a </a:t>
            </a:r>
            <a:r>
              <a:rPr lang="en-US" dirty="0" err="1"/>
              <a:t>tuple</a:t>
            </a:r>
            <a:r>
              <a:rPr lang="en-US" dirty="0"/>
              <a:t> to be inserted</a:t>
            </a:r>
          </a:p>
          <a:p>
            <a:pPr lvl="1">
              <a:tabLst>
                <a:tab pos="3263900" algn="ctr"/>
              </a:tabLst>
            </a:pPr>
            <a:r>
              <a:rPr lang="en-US" dirty="0"/>
              <a:t>write a query whose result is a set of </a:t>
            </a:r>
            <a:r>
              <a:rPr lang="en-US" dirty="0" err="1"/>
              <a:t>tuples</a:t>
            </a:r>
            <a:r>
              <a:rPr lang="en-US" dirty="0"/>
              <a:t> to be inserted</a:t>
            </a:r>
          </a:p>
          <a:p>
            <a:pPr>
              <a:tabLst>
                <a:tab pos="3263900" algn="ctr"/>
              </a:tabLst>
            </a:pPr>
            <a:r>
              <a:rPr lang="en-US" dirty="0"/>
              <a:t>in relational algebra, an insertion is expressed by:</a:t>
            </a:r>
          </a:p>
          <a:p>
            <a:pPr>
              <a:buFont typeface="Monotype Sorts" pitchFamily="2" charset="2"/>
              <a:buNone/>
              <a:tabLst>
                <a:tab pos="3263900" algn="ctr"/>
              </a:tabLst>
            </a:pPr>
            <a:r>
              <a:rPr lang="en-US" dirty="0"/>
              <a:t>		</a:t>
            </a:r>
            <a:r>
              <a:rPr lang="en-US" i="1" dirty="0"/>
              <a:t>r </a:t>
            </a:r>
            <a:r>
              <a:rPr lang="en-US" dirty="0">
                <a:sym typeface="Symbol" pitchFamily="18" charset="2"/>
              </a:rPr>
              <a:t> </a:t>
            </a:r>
            <a:r>
              <a:rPr lang="en-US" i="1" dirty="0">
                <a:sym typeface="Symbol" pitchFamily="18" charset="2"/>
              </a:rPr>
              <a:t> r</a:t>
            </a:r>
            <a:r>
              <a:rPr lang="en-US" dirty="0">
                <a:sym typeface="Symbol" pitchFamily="18" charset="2"/>
              </a:rPr>
              <a:t>    </a:t>
            </a:r>
            <a:r>
              <a:rPr lang="en-US" i="1" dirty="0">
                <a:sym typeface="Symbol" pitchFamily="18" charset="2"/>
              </a:rPr>
              <a:t>E</a:t>
            </a:r>
            <a:endParaRPr lang="en-US" dirty="0">
              <a:sym typeface="Symbol" pitchFamily="18" charset="2"/>
            </a:endParaRPr>
          </a:p>
          <a:p>
            <a:pPr>
              <a:buFont typeface="Monotype Sorts" pitchFamily="2" charset="2"/>
              <a:buNone/>
              <a:tabLst>
                <a:tab pos="3263900" algn="ctr"/>
              </a:tabLst>
            </a:pPr>
            <a:r>
              <a:rPr lang="en-US" dirty="0"/>
              <a:t>	where </a:t>
            </a:r>
            <a:r>
              <a:rPr lang="en-US" i="1" dirty="0"/>
              <a:t>r</a:t>
            </a:r>
            <a:r>
              <a:rPr lang="en-US" dirty="0"/>
              <a:t> is a relation and </a:t>
            </a:r>
            <a:r>
              <a:rPr lang="en-US" i="1" dirty="0"/>
              <a:t>E</a:t>
            </a:r>
            <a:r>
              <a:rPr lang="en-US" dirty="0"/>
              <a:t> is a relational algebra expression.</a:t>
            </a:r>
          </a:p>
          <a:p>
            <a:pPr>
              <a:tabLst>
                <a:tab pos="3263900" algn="ctr"/>
              </a:tabLst>
            </a:pPr>
            <a:r>
              <a:rPr lang="en-US" dirty="0"/>
              <a:t>The insertion of a single </a:t>
            </a:r>
            <a:r>
              <a:rPr lang="en-US" dirty="0" err="1"/>
              <a:t>tuple</a:t>
            </a:r>
            <a:r>
              <a:rPr lang="en-US" dirty="0"/>
              <a:t> is expressed by letting </a:t>
            </a:r>
            <a:r>
              <a:rPr lang="en-US" i="1" dirty="0"/>
              <a:t>E</a:t>
            </a:r>
            <a:r>
              <a:rPr lang="en-US" dirty="0"/>
              <a:t>  be a constant relation containing one </a:t>
            </a:r>
            <a:r>
              <a:rPr lang="en-US" dirty="0" err="1"/>
              <a:t>tuple</a:t>
            </a:r>
            <a:r>
              <a:rPr lang="en-US" dirty="0"/>
              <a:t>. </a:t>
            </a:r>
          </a:p>
        </p:txBody>
      </p:sp>
      <p:sp>
        <p:nvSpPr>
          <p:cNvPr id="4" name="Date Placeholder 3"/>
          <p:cNvSpPr>
            <a:spLocks noGrp="1"/>
          </p:cNvSpPr>
          <p:nvPr>
            <p:ph type="dt" sz="half" idx="10"/>
          </p:nvPr>
        </p:nvSpPr>
        <p:spPr/>
        <p:txBody>
          <a:bodyPr/>
          <a:lstStyle/>
          <a:p>
            <a:fld id="{CE4EF8E6-60B1-4E8B-B9A8-4D052A7F6E74}" type="datetime1">
              <a:rPr lang="en-US" smtClean="0"/>
              <a:pPr/>
              <a:t>4/8/20</a:t>
            </a:fld>
            <a:endParaRPr lang="en-US" dirty="0"/>
          </a:p>
        </p:txBody>
      </p:sp>
      <p:sp>
        <p:nvSpPr>
          <p:cNvPr id="5" name="Slide Number Placeholder 4"/>
          <p:cNvSpPr>
            <a:spLocks noGrp="1"/>
          </p:cNvSpPr>
          <p:nvPr>
            <p:ph type="sldNum" sz="quarter" idx="12"/>
          </p:nvPr>
        </p:nvSpPr>
        <p:spPr/>
        <p:txBody>
          <a:bodyPr/>
          <a:lstStyle/>
          <a:p>
            <a:fld id="{D2B6A008-1658-481F-B325-0100205FD83E}" type="slidenum">
              <a:rPr lang="en-US" smtClean="0"/>
              <a:pPr/>
              <a:t>52</a:t>
            </a:fld>
            <a:endParaRPr lang="en-US" dirty="0"/>
          </a:p>
        </p:txBody>
      </p:sp>
      <p:sp>
        <p:nvSpPr>
          <p:cNvPr id="6" name="Footer Placeholder 5"/>
          <p:cNvSpPr>
            <a:spLocks noGrp="1"/>
          </p:cNvSpPr>
          <p:nvPr>
            <p:ph type="ftr" sz="quarter" idx="11"/>
          </p:nvPr>
        </p:nvSpPr>
        <p:spPr/>
        <p:txBody>
          <a:bodyPr/>
          <a:lstStyle/>
          <a:p>
            <a:r>
              <a:rPr lang="en-US"/>
              <a:t>Relational Operator (©Silberschatz, Korth and Sudarshan)</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22946" name="Rectangle 2"/>
          <p:cNvSpPr>
            <a:spLocks noGrp="1" noChangeArrowheads="1"/>
          </p:cNvSpPr>
          <p:nvPr>
            <p:ph type="title"/>
          </p:nvPr>
        </p:nvSpPr>
        <p:spPr>
          <a:xfrm>
            <a:off x="457200" y="71414"/>
            <a:ext cx="8229600" cy="1143000"/>
          </a:xfrm>
        </p:spPr>
        <p:txBody>
          <a:bodyPr/>
          <a:lstStyle/>
          <a:p>
            <a:r>
              <a:rPr lang="en-US" dirty="0"/>
              <a:t>Insertion Examples</a:t>
            </a:r>
          </a:p>
        </p:txBody>
      </p:sp>
      <p:sp>
        <p:nvSpPr>
          <p:cNvPr id="722947" name="Rectangle 3"/>
          <p:cNvSpPr>
            <a:spLocks noGrp="1" noChangeArrowheads="1"/>
          </p:cNvSpPr>
          <p:nvPr>
            <p:ph type="body" idx="1"/>
          </p:nvPr>
        </p:nvSpPr>
        <p:spPr>
          <a:xfrm>
            <a:off x="798513" y="1196991"/>
            <a:ext cx="7661275" cy="714375"/>
          </a:xfrm>
        </p:spPr>
        <p:txBody>
          <a:bodyPr>
            <a:normAutofit fontScale="70000" lnSpcReduction="20000"/>
          </a:bodyPr>
          <a:lstStyle/>
          <a:p>
            <a:pPr>
              <a:tabLst>
                <a:tab pos="1030288" algn="l"/>
              </a:tabLst>
            </a:pPr>
            <a:r>
              <a:rPr lang="en-US"/>
              <a:t>Insert information in the database specifying that Smith has $1200 in account A-973 at the Perryridge branch.</a:t>
            </a:r>
            <a:endParaRPr lang="en-US">
              <a:sym typeface="Symbol" pitchFamily="18" charset="2"/>
            </a:endParaRPr>
          </a:p>
        </p:txBody>
      </p:sp>
      <p:sp>
        <p:nvSpPr>
          <p:cNvPr id="722948" name="Text Box 4"/>
          <p:cNvSpPr txBox="1">
            <a:spLocks noChangeArrowheads="1"/>
          </p:cNvSpPr>
          <p:nvPr/>
        </p:nvSpPr>
        <p:spPr bwMode="auto">
          <a:xfrm>
            <a:off x="796925" y="3408378"/>
            <a:ext cx="7432675" cy="915988"/>
          </a:xfrm>
          <a:prstGeom prst="rect">
            <a:avLst/>
          </a:prstGeom>
          <a:noFill/>
          <a:ln w="9525">
            <a:noFill/>
            <a:miter lim="800000"/>
            <a:headEnd/>
            <a:tailEnd/>
          </a:ln>
          <a:effectLst/>
        </p:spPr>
        <p:txBody>
          <a:bodyPr>
            <a:spAutoFit/>
          </a:bodyPr>
          <a:lstStyle/>
          <a:p>
            <a:pPr>
              <a:spcBef>
                <a:spcPct val="35000"/>
              </a:spcBef>
              <a:buClr>
                <a:schemeClr val="tx2"/>
              </a:buClr>
              <a:buSzPct val="90000"/>
              <a:buFont typeface="Monotype Sorts" pitchFamily="2" charset="2"/>
              <a:buChar char="n"/>
            </a:pPr>
            <a:r>
              <a:rPr kumimoji="1" lang="en-US">
                <a:sym typeface="Symbol" pitchFamily="18" charset="2"/>
              </a:rPr>
              <a:t>  Provide as a gift for all loan customers in the Perryridge</a:t>
            </a:r>
            <a:br>
              <a:rPr kumimoji="1" lang="en-US">
                <a:sym typeface="Symbol" pitchFamily="18" charset="2"/>
              </a:rPr>
            </a:br>
            <a:r>
              <a:rPr kumimoji="1" lang="en-US">
                <a:sym typeface="Symbol" pitchFamily="18" charset="2"/>
              </a:rPr>
              <a:t>     branch, a $200 savings account.  Let the loan number serve</a:t>
            </a:r>
            <a:br>
              <a:rPr kumimoji="1" lang="en-US">
                <a:sym typeface="Symbol" pitchFamily="18" charset="2"/>
              </a:rPr>
            </a:br>
            <a:r>
              <a:rPr kumimoji="1" lang="en-US">
                <a:sym typeface="Symbol" pitchFamily="18" charset="2"/>
              </a:rPr>
              <a:t>     as the account number for the new savings account.</a:t>
            </a:r>
            <a:endParaRPr kumimoji="1" lang="en-US" i="1">
              <a:sym typeface="Symbol" pitchFamily="18" charset="2"/>
            </a:endParaRPr>
          </a:p>
        </p:txBody>
      </p:sp>
      <p:sp>
        <p:nvSpPr>
          <p:cNvPr id="722949" name="Text Box 5"/>
          <p:cNvSpPr txBox="1">
            <a:spLocks noChangeArrowheads="1"/>
          </p:cNvSpPr>
          <p:nvPr/>
        </p:nvSpPr>
        <p:spPr bwMode="auto">
          <a:xfrm>
            <a:off x="1241425" y="2044716"/>
            <a:ext cx="6251575" cy="808037"/>
          </a:xfrm>
          <a:prstGeom prst="rect">
            <a:avLst/>
          </a:prstGeom>
          <a:noFill/>
          <a:ln w="9525">
            <a:noFill/>
            <a:miter lim="800000"/>
            <a:headEnd/>
            <a:tailEnd/>
          </a:ln>
          <a:effectLst/>
        </p:spPr>
        <p:txBody>
          <a:bodyPr wrap="none">
            <a:spAutoFit/>
          </a:bodyPr>
          <a:lstStyle/>
          <a:p>
            <a:pPr>
              <a:spcBef>
                <a:spcPct val="35000"/>
              </a:spcBef>
              <a:buClr>
                <a:schemeClr val="tx2"/>
              </a:buClr>
              <a:buSzPct val="90000"/>
              <a:buFont typeface="Monotype Sorts" pitchFamily="2" charset="2"/>
              <a:buNone/>
            </a:pPr>
            <a:r>
              <a:rPr kumimoji="1" lang="en-US" sz="2000" i="1" dirty="0"/>
              <a:t>account </a:t>
            </a:r>
            <a:r>
              <a:rPr kumimoji="1" lang="en-US" sz="2000" dirty="0">
                <a:sym typeface="Symbol" pitchFamily="18" charset="2"/>
              </a:rPr>
              <a:t> </a:t>
            </a:r>
            <a:r>
              <a:rPr kumimoji="1" lang="en-US" sz="2000" i="1" dirty="0">
                <a:sym typeface="Symbol" pitchFamily="18" charset="2"/>
              </a:rPr>
              <a:t> account</a:t>
            </a:r>
            <a:r>
              <a:rPr kumimoji="1" lang="en-US" sz="2000" dirty="0">
                <a:sym typeface="Symbol" pitchFamily="18" charset="2"/>
              </a:rPr>
              <a:t>    {(“A-973”,</a:t>
            </a:r>
            <a:r>
              <a:rPr kumimoji="1" lang="en-US" sz="1600" dirty="0">
                <a:sym typeface="Symbol" pitchFamily="18" charset="2"/>
              </a:rPr>
              <a:t> </a:t>
            </a:r>
            <a:r>
              <a:rPr kumimoji="1" lang="en-US" sz="2000" dirty="0">
                <a:sym typeface="Symbol" pitchFamily="18" charset="2"/>
              </a:rPr>
              <a:t>“</a:t>
            </a:r>
            <a:r>
              <a:rPr kumimoji="1" lang="en-US" sz="2000" dirty="0" err="1">
                <a:sym typeface="Symbol" pitchFamily="18" charset="2"/>
              </a:rPr>
              <a:t>Perryridge</a:t>
            </a:r>
            <a:r>
              <a:rPr kumimoji="1" lang="en-US" sz="2000" dirty="0">
                <a:sym typeface="Symbol" pitchFamily="18" charset="2"/>
              </a:rPr>
              <a:t>”, 1200)}</a:t>
            </a:r>
          </a:p>
          <a:p>
            <a:pPr>
              <a:spcBef>
                <a:spcPct val="35000"/>
              </a:spcBef>
              <a:buClr>
                <a:schemeClr val="tx2"/>
              </a:buClr>
              <a:buSzPct val="90000"/>
              <a:buFont typeface="Monotype Sorts" pitchFamily="2" charset="2"/>
              <a:buNone/>
            </a:pPr>
            <a:r>
              <a:rPr kumimoji="1" lang="en-US" sz="2000" dirty="0">
                <a:sym typeface="Symbol" pitchFamily="18" charset="2"/>
              </a:rPr>
              <a:t>depositor  </a:t>
            </a:r>
            <a:r>
              <a:rPr kumimoji="1" lang="en-US" sz="2000" i="1" dirty="0">
                <a:sym typeface="Symbol" pitchFamily="18" charset="2"/>
              </a:rPr>
              <a:t> depositor</a:t>
            </a:r>
            <a:r>
              <a:rPr kumimoji="1" lang="en-US" sz="2000" dirty="0">
                <a:sym typeface="Symbol" pitchFamily="18" charset="2"/>
              </a:rPr>
              <a:t>    {(“Smith”, “A-973”)}</a:t>
            </a:r>
          </a:p>
        </p:txBody>
      </p:sp>
      <p:grpSp>
        <p:nvGrpSpPr>
          <p:cNvPr id="2" name="Group 6"/>
          <p:cNvGrpSpPr>
            <a:grpSpLocks/>
          </p:cNvGrpSpPr>
          <p:nvPr/>
        </p:nvGrpSpPr>
        <p:grpSpPr bwMode="auto">
          <a:xfrm>
            <a:off x="1368425" y="4495818"/>
            <a:ext cx="5557838" cy="1230313"/>
            <a:chOff x="622" y="2797"/>
            <a:chExt cx="3501" cy="775"/>
          </a:xfrm>
        </p:grpSpPr>
        <p:sp>
          <p:nvSpPr>
            <p:cNvPr id="722952" name="Text Box 8"/>
            <p:cNvSpPr txBox="1">
              <a:spLocks noChangeArrowheads="1"/>
            </p:cNvSpPr>
            <p:nvPr/>
          </p:nvSpPr>
          <p:spPr bwMode="auto">
            <a:xfrm>
              <a:off x="622" y="2797"/>
              <a:ext cx="3501" cy="775"/>
            </a:xfrm>
            <a:prstGeom prst="rect">
              <a:avLst/>
            </a:prstGeom>
            <a:noFill/>
            <a:ln w="9525">
              <a:noFill/>
              <a:miter lim="800000"/>
              <a:headEnd/>
              <a:tailEnd/>
            </a:ln>
            <a:effectLst/>
          </p:spPr>
          <p:txBody>
            <a:bodyPr wrap="none">
              <a:spAutoFit/>
            </a:bodyPr>
            <a:lstStyle/>
            <a:p>
              <a:pPr>
                <a:spcBef>
                  <a:spcPct val="35000"/>
                </a:spcBef>
                <a:buClr>
                  <a:schemeClr val="tx2"/>
                </a:buClr>
                <a:buSzPct val="90000"/>
                <a:buFont typeface="Monotype Sorts" pitchFamily="2" charset="2"/>
                <a:buNone/>
              </a:pPr>
              <a:r>
                <a:rPr kumimoji="1" lang="en-US" sz="2000" i="1" dirty="0">
                  <a:sym typeface="Symbol" pitchFamily="18" charset="2"/>
                </a:rPr>
                <a:t>r</a:t>
              </a:r>
              <a:r>
                <a:rPr kumimoji="1" lang="en-US" sz="2000" baseline="-25000" dirty="0">
                  <a:sym typeface="Symbol" pitchFamily="18" charset="2"/>
                </a:rPr>
                <a:t>1</a:t>
              </a:r>
              <a:r>
                <a:rPr kumimoji="1" lang="en-US" sz="2000" dirty="0">
                  <a:sym typeface="Symbol" pitchFamily="18" charset="2"/>
                </a:rPr>
                <a:t>  (</a:t>
              </a:r>
              <a:r>
                <a:rPr kumimoji="1" lang="en-US" sz="2000" i="1" baseline="-25000" dirty="0" err="1">
                  <a:sym typeface="Symbol" pitchFamily="18" charset="2"/>
                </a:rPr>
                <a:t>branch_name</a:t>
              </a:r>
              <a:r>
                <a:rPr kumimoji="1" lang="en-US" sz="2000" i="1" baseline="-25000" dirty="0">
                  <a:sym typeface="Symbol" pitchFamily="18" charset="2"/>
                </a:rPr>
                <a:t> = “</a:t>
              </a:r>
              <a:r>
                <a:rPr kumimoji="1" lang="en-US" sz="2000" i="1" baseline="-25000" dirty="0" err="1">
                  <a:sym typeface="Symbol" pitchFamily="18" charset="2"/>
                </a:rPr>
                <a:t>Perryridge</a:t>
              </a:r>
              <a:r>
                <a:rPr kumimoji="1" lang="en-US" sz="2000" i="1" baseline="-25000" dirty="0">
                  <a:sym typeface="Symbol" pitchFamily="18" charset="2"/>
                </a:rPr>
                <a:t>” </a:t>
              </a:r>
              <a:r>
                <a:rPr kumimoji="1" lang="en-US" sz="2000" dirty="0">
                  <a:sym typeface="Symbol" pitchFamily="18" charset="2"/>
                </a:rPr>
                <a:t>(</a:t>
              </a:r>
              <a:r>
                <a:rPr kumimoji="1" lang="en-US" sz="2000" i="1" dirty="0">
                  <a:sym typeface="Symbol" pitchFamily="18" charset="2"/>
                </a:rPr>
                <a:t>borrower      </a:t>
              </a:r>
              <a:r>
                <a:rPr kumimoji="1" lang="en-US" sz="2000" dirty="0">
                  <a:sym typeface="Symbol" pitchFamily="18" charset="2"/>
                </a:rPr>
                <a:t>loan))</a:t>
              </a:r>
            </a:p>
            <a:p>
              <a:pPr>
                <a:spcBef>
                  <a:spcPct val="35000"/>
                </a:spcBef>
                <a:buClr>
                  <a:schemeClr val="tx2"/>
                </a:buClr>
                <a:buSzPct val="90000"/>
                <a:buFont typeface="Monotype Sorts" pitchFamily="2" charset="2"/>
                <a:buNone/>
              </a:pPr>
              <a:r>
                <a:rPr kumimoji="1" lang="en-US" sz="2000" i="1" dirty="0">
                  <a:sym typeface="Symbol" pitchFamily="18" charset="2"/>
                </a:rPr>
                <a:t>account </a:t>
              </a:r>
              <a:r>
                <a:rPr kumimoji="1" lang="en-US" sz="2000" dirty="0">
                  <a:sym typeface="Symbol" pitchFamily="18" charset="2"/>
                </a:rPr>
                <a:t> </a:t>
              </a:r>
              <a:r>
                <a:rPr kumimoji="1" lang="en-US" sz="2000" i="1" dirty="0">
                  <a:sym typeface="Symbol" pitchFamily="18" charset="2"/>
                </a:rPr>
                <a:t>account</a:t>
              </a:r>
              <a:r>
                <a:rPr kumimoji="1" lang="en-US" sz="2000" dirty="0">
                  <a:sym typeface="Symbol" pitchFamily="18" charset="2"/>
                </a:rPr>
                <a:t>  </a:t>
              </a:r>
              <a:r>
                <a:rPr kumimoji="1" lang="en-US" sz="2000" i="1" baseline="-25000" dirty="0" err="1">
                  <a:sym typeface="Symbol" pitchFamily="18" charset="2"/>
                </a:rPr>
                <a:t>loan_number</a:t>
              </a:r>
              <a:r>
                <a:rPr kumimoji="1" lang="en-US" sz="2000" i="1" baseline="-25000" dirty="0">
                  <a:sym typeface="Symbol" pitchFamily="18" charset="2"/>
                </a:rPr>
                <a:t>, </a:t>
              </a:r>
              <a:r>
                <a:rPr kumimoji="1" lang="en-US" sz="1600" i="1" baseline="-25000" dirty="0" err="1">
                  <a:sym typeface="Symbol" pitchFamily="18" charset="2"/>
                </a:rPr>
                <a:t>branch_name</a:t>
              </a:r>
              <a:r>
                <a:rPr kumimoji="1" lang="en-US" sz="1600" i="1" baseline="-25000" dirty="0">
                  <a:sym typeface="Symbol" pitchFamily="18" charset="2"/>
                </a:rPr>
                <a:t>,</a:t>
              </a:r>
              <a:r>
                <a:rPr kumimoji="1" lang="en-US" sz="1600" baseline="-25000" dirty="0">
                  <a:sym typeface="Symbol" pitchFamily="18" charset="2"/>
                </a:rPr>
                <a:t> </a:t>
              </a:r>
              <a:r>
                <a:rPr kumimoji="1" lang="en-US" sz="2000" i="1" baseline="-25000" dirty="0">
                  <a:sym typeface="Symbol" pitchFamily="18" charset="2"/>
                </a:rPr>
                <a:t>200</a:t>
              </a:r>
              <a:r>
                <a:rPr kumimoji="1" lang="en-US" sz="1600" i="1" dirty="0">
                  <a:sym typeface="Symbol" pitchFamily="18" charset="2"/>
                </a:rPr>
                <a:t> </a:t>
              </a:r>
              <a:r>
                <a:rPr kumimoji="1" lang="en-US" sz="2000" dirty="0">
                  <a:sym typeface="Symbol" pitchFamily="18" charset="2"/>
                </a:rPr>
                <a:t>(</a:t>
              </a:r>
              <a:r>
                <a:rPr kumimoji="1" lang="en-US" sz="2000" i="1" dirty="0">
                  <a:sym typeface="Symbol" pitchFamily="18" charset="2"/>
                </a:rPr>
                <a:t>r</a:t>
              </a:r>
              <a:r>
                <a:rPr kumimoji="1" lang="en-US" sz="2000" baseline="-25000" dirty="0">
                  <a:sym typeface="Symbol" pitchFamily="18" charset="2"/>
                </a:rPr>
                <a:t>1</a:t>
              </a:r>
              <a:r>
                <a:rPr kumimoji="1" lang="en-US" sz="2000" dirty="0">
                  <a:sym typeface="Symbol" pitchFamily="18" charset="2"/>
                </a:rPr>
                <a:t>)</a:t>
              </a:r>
            </a:p>
            <a:p>
              <a:pPr>
                <a:spcBef>
                  <a:spcPct val="35000"/>
                </a:spcBef>
                <a:buClr>
                  <a:schemeClr val="tx2"/>
                </a:buClr>
                <a:buSzPct val="90000"/>
                <a:buFont typeface="Monotype Sorts" pitchFamily="2" charset="2"/>
                <a:buNone/>
              </a:pPr>
              <a:r>
                <a:rPr kumimoji="1" lang="en-US" sz="2000" dirty="0">
                  <a:sym typeface="Symbol" pitchFamily="18" charset="2"/>
                </a:rPr>
                <a:t>depositor  </a:t>
              </a:r>
              <a:r>
                <a:rPr kumimoji="1" lang="en-US" sz="2000" i="1" dirty="0">
                  <a:sym typeface="Symbol" pitchFamily="18" charset="2"/>
                </a:rPr>
                <a:t>depositor </a:t>
              </a:r>
              <a:r>
                <a:rPr kumimoji="1" lang="en-US" sz="2000" dirty="0">
                  <a:sym typeface="Symbol" pitchFamily="18" charset="2"/>
                </a:rPr>
                <a:t> </a:t>
              </a:r>
              <a:r>
                <a:rPr kumimoji="1" lang="en-US" sz="2000" i="1" baseline="-25000" dirty="0" err="1">
                  <a:sym typeface="Symbol" pitchFamily="18" charset="2"/>
                </a:rPr>
                <a:t>customer_name</a:t>
              </a:r>
              <a:r>
                <a:rPr kumimoji="1" lang="en-US" sz="2000" i="1" baseline="-25000" dirty="0">
                  <a:sym typeface="Symbol" pitchFamily="18" charset="2"/>
                </a:rPr>
                <a:t>, </a:t>
              </a:r>
              <a:r>
                <a:rPr kumimoji="1" lang="en-US" sz="2000" i="1" baseline="-25000" dirty="0" err="1">
                  <a:sym typeface="Symbol" pitchFamily="18" charset="2"/>
                </a:rPr>
                <a:t>loan_number</a:t>
              </a:r>
              <a:r>
                <a:rPr kumimoji="1" lang="en-US" sz="2000" i="1" baseline="-25000" dirty="0">
                  <a:sym typeface="Symbol" pitchFamily="18" charset="2"/>
                </a:rPr>
                <a:t> </a:t>
              </a:r>
              <a:r>
                <a:rPr kumimoji="1" lang="en-US" sz="2000" dirty="0">
                  <a:sym typeface="Symbol" pitchFamily="18" charset="2"/>
                </a:rPr>
                <a:t>(</a:t>
              </a:r>
              <a:r>
                <a:rPr kumimoji="1" lang="en-US" sz="2000" i="1" dirty="0">
                  <a:sym typeface="Symbol" pitchFamily="18" charset="2"/>
                </a:rPr>
                <a:t>r</a:t>
              </a:r>
              <a:r>
                <a:rPr kumimoji="1" lang="en-US" sz="2000" baseline="-25000" dirty="0">
                  <a:sym typeface="Symbol" pitchFamily="18" charset="2"/>
                </a:rPr>
                <a:t>1</a:t>
              </a:r>
              <a:r>
                <a:rPr kumimoji="1" lang="en-US" sz="2000" dirty="0">
                  <a:sym typeface="Symbol" pitchFamily="18" charset="2"/>
                </a:rPr>
                <a:t>)</a:t>
              </a:r>
            </a:p>
          </p:txBody>
        </p:sp>
        <p:sp>
          <p:nvSpPr>
            <p:cNvPr id="722951" name="AutoShape 7"/>
            <p:cNvSpPr>
              <a:spLocks noChangeArrowheads="1"/>
            </p:cNvSpPr>
            <p:nvPr/>
          </p:nvSpPr>
          <p:spPr bwMode="auto">
            <a:xfrm rot="16200000" flipV="1">
              <a:off x="3139" y="2886"/>
              <a:ext cx="88" cy="96"/>
            </a:xfrm>
            <a:prstGeom prst="flowChartCollate">
              <a:avLst/>
            </a:prstGeom>
            <a:noFill/>
            <a:ln w="9525">
              <a:solidFill>
                <a:schemeClr val="tx1"/>
              </a:solidFill>
              <a:miter lim="800000"/>
              <a:headEnd/>
              <a:tailEnd/>
            </a:ln>
            <a:effectLst/>
          </p:spPr>
          <p:txBody>
            <a:bodyPr wrap="none" anchor="ctr"/>
            <a:lstStyle/>
            <a:p>
              <a:endParaRPr lang="en-US"/>
            </a:p>
          </p:txBody>
        </p:sp>
      </p:grpSp>
      <p:sp>
        <p:nvSpPr>
          <p:cNvPr id="9" name="Date Placeholder 8"/>
          <p:cNvSpPr>
            <a:spLocks noGrp="1"/>
          </p:cNvSpPr>
          <p:nvPr>
            <p:ph type="dt" sz="half" idx="10"/>
          </p:nvPr>
        </p:nvSpPr>
        <p:spPr/>
        <p:txBody>
          <a:bodyPr/>
          <a:lstStyle/>
          <a:p>
            <a:fld id="{A31145BE-BB0E-4442-A382-56F1EF5F2318}" type="datetime1">
              <a:rPr lang="en-US" smtClean="0"/>
              <a:pPr/>
              <a:t>4/8/20</a:t>
            </a:fld>
            <a:endParaRPr lang="en-US" dirty="0"/>
          </a:p>
        </p:txBody>
      </p:sp>
      <p:sp>
        <p:nvSpPr>
          <p:cNvPr id="10" name="Slide Number Placeholder 9"/>
          <p:cNvSpPr>
            <a:spLocks noGrp="1"/>
          </p:cNvSpPr>
          <p:nvPr>
            <p:ph type="sldNum" sz="quarter" idx="12"/>
          </p:nvPr>
        </p:nvSpPr>
        <p:spPr/>
        <p:txBody>
          <a:bodyPr/>
          <a:lstStyle/>
          <a:p>
            <a:fld id="{D2B6A008-1658-481F-B325-0100205FD83E}" type="slidenum">
              <a:rPr lang="en-US" smtClean="0"/>
              <a:pPr/>
              <a:t>53</a:t>
            </a:fld>
            <a:endParaRPr lang="en-US" dirty="0"/>
          </a:p>
        </p:txBody>
      </p:sp>
      <p:sp>
        <p:nvSpPr>
          <p:cNvPr id="11" name="Footer Placeholder 10"/>
          <p:cNvSpPr>
            <a:spLocks noGrp="1"/>
          </p:cNvSpPr>
          <p:nvPr>
            <p:ph type="ftr" sz="quarter" idx="11"/>
          </p:nvPr>
        </p:nvSpPr>
        <p:spPr/>
        <p:txBody>
          <a:bodyPr/>
          <a:lstStyle/>
          <a:p>
            <a:r>
              <a:rPr lang="en-US"/>
              <a:t>Relational Operator (©Silberschatz, Korth and Sudarshan)</a:t>
            </a:r>
            <a:endParaRPr lang="en-US" dirty="0"/>
          </a:p>
        </p:txBody>
      </p:sp>
      <p:sp>
        <p:nvSpPr>
          <p:cNvPr id="12" name="TextBox 11"/>
          <p:cNvSpPr txBox="1"/>
          <p:nvPr/>
        </p:nvSpPr>
        <p:spPr>
          <a:xfrm>
            <a:off x="8358214" y="6000768"/>
            <a:ext cx="665567" cy="276999"/>
          </a:xfrm>
          <a:prstGeom prst="rect">
            <a:avLst/>
          </a:prstGeom>
          <a:noFill/>
        </p:spPr>
        <p:txBody>
          <a:bodyPr wrap="none" rtlCol="0">
            <a:spAutoFit/>
          </a:bodyPr>
          <a:lstStyle/>
          <a:p>
            <a:r>
              <a:rPr lang="en-US" sz="1200" dirty="0">
                <a:hlinkClick r:id="rId3" action="ppaction://hlinksldjump"/>
              </a:rPr>
              <a:t>schema</a:t>
            </a:r>
            <a:endParaRPr lang="en-US" sz="1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499"/>
                                          </p:stCondLst>
                                        </p:cTn>
                                        <p:tgtEl>
                                          <p:spTgt spid="72294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72294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72294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2947" grpId="0" build="p" autoUpdateAnimBg="0"/>
      <p:bldP spid="722948" grpId="0" autoUpdateAnimBg="0"/>
      <p:bldP spid="722949" grpId="0" autoUpdateAnimBg="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4994" name="Rectangle 2"/>
          <p:cNvSpPr>
            <a:spLocks noGrp="1" noChangeArrowheads="1"/>
          </p:cNvSpPr>
          <p:nvPr>
            <p:ph type="title"/>
          </p:nvPr>
        </p:nvSpPr>
        <p:spPr>
          <a:xfrm>
            <a:off x="457200" y="71414"/>
            <a:ext cx="8229600" cy="1143000"/>
          </a:xfrm>
        </p:spPr>
        <p:txBody>
          <a:bodyPr/>
          <a:lstStyle/>
          <a:p>
            <a:r>
              <a:rPr lang="en-US" dirty="0"/>
              <a:t>Updating</a:t>
            </a:r>
          </a:p>
        </p:txBody>
      </p:sp>
      <p:sp>
        <p:nvSpPr>
          <p:cNvPr id="724995" name="Rectangle 3"/>
          <p:cNvSpPr>
            <a:spLocks noGrp="1" noChangeArrowheads="1"/>
          </p:cNvSpPr>
          <p:nvPr>
            <p:ph type="body" idx="1"/>
          </p:nvPr>
        </p:nvSpPr>
        <p:spPr>
          <a:xfrm>
            <a:off x="838200" y="1143000"/>
            <a:ext cx="7848600" cy="4876800"/>
          </a:xfrm>
        </p:spPr>
        <p:txBody>
          <a:bodyPr>
            <a:normAutofit fontScale="92500" lnSpcReduction="20000"/>
          </a:bodyPr>
          <a:lstStyle/>
          <a:p>
            <a:pPr>
              <a:tabLst>
                <a:tab pos="3263900" algn="ctr"/>
              </a:tabLst>
            </a:pPr>
            <a:r>
              <a:rPr lang="en-US"/>
              <a:t>A mechanism to change a value in a tuple without charging </a:t>
            </a:r>
            <a:r>
              <a:rPr lang="en-US" i="1"/>
              <a:t>all</a:t>
            </a:r>
            <a:r>
              <a:rPr lang="en-US"/>
              <a:t> values in the tuple</a:t>
            </a:r>
          </a:p>
          <a:p>
            <a:pPr>
              <a:tabLst>
                <a:tab pos="3263900" algn="ctr"/>
              </a:tabLst>
            </a:pPr>
            <a:r>
              <a:rPr lang="en-US"/>
              <a:t>Use the generalized projection operator to do this task</a:t>
            </a:r>
          </a:p>
          <a:p>
            <a:pPr>
              <a:buFont typeface="Monotype Sorts" pitchFamily="2" charset="2"/>
              <a:buNone/>
              <a:tabLst>
                <a:tab pos="3263900" algn="ctr"/>
              </a:tabLst>
            </a:pPr>
            <a:r>
              <a:rPr lang="en-US"/>
              <a:t>	</a:t>
            </a:r>
            <a:br>
              <a:rPr lang="en-US"/>
            </a:br>
            <a:r>
              <a:rPr lang="en-US"/>
              <a:t>	</a:t>
            </a:r>
            <a:endParaRPr lang="en-US">
              <a:sym typeface="Symbol" pitchFamily="18" charset="2"/>
            </a:endParaRPr>
          </a:p>
          <a:p>
            <a:pPr>
              <a:tabLst>
                <a:tab pos="3263900" algn="ctr"/>
              </a:tabLst>
            </a:pPr>
            <a:r>
              <a:rPr lang="en-US">
                <a:sym typeface="Symbol" pitchFamily="18" charset="2"/>
              </a:rPr>
              <a:t>Each </a:t>
            </a:r>
            <a:r>
              <a:rPr lang="en-US" i="1">
                <a:sym typeface="Symbol" pitchFamily="18" charset="2"/>
              </a:rPr>
              <a:t>F</a:t>
            </a:r>
            <a:r>
              <a:rPr lang="en-US" sz="2400" i="1" baseline="-25000">
                <a:sym typeface="Symbol" pitchFamily="18" charset="2"/>
              </a:rPr>
              <a:t>i</a:t>
            </a:r>
            <a:r>
              <a:rPr lang="en-US">
                <a:sym typeface="Symbol" pitchFamily="18" charset="2"/>
              </a:rPr>
              <a:t> is either </a:t>
            </a:r>
          </a:p>
          <a:p>
            <a:pPr lvl="1">
              <a:tabLst>
                <a:tab pos="3263900" algn="ctr"/>
              </a:tabLst>
            </a:pPr>
            <a:r>
              <a:rPr lang="en-US">
                <a:sym typeface="Symbol" pitchFamily="18" charset="2"/>
              </a:rPr>
              <a:t>the </a:t>
            </a:r>
            <a:r>
              <a:rPr lang="en-US" i="1">
                <a:sym typeface="Symbol" pitchFamily="18" charset="2"/>
              </a:rPr>
              <a:t>I </a:t>
            </a:r>
            <a:r>
              <a:rPr lang="en-US" baseline="30000">
                <a:sym typeface="Symbol" pitchFamily="18" charset="2"/>
              </a:rPr>
              <a:t>th</a:t>
            </a:r>
            <a:r>
              <a:rPr lang="en-US">
                <a:sym typeface="Symbol" pitchFamily="18" charset="2"/>
              </a:rPr>
              <a:t> attribute of </a:t>
            </a:r>
            <a:r>
              <a:rPr lang="en-US" i="1">
                <a:sym typeface="Symbol" pitchFamily="18" charset="2"/>
              </a:rPr>
              <a:t>r</a:t>
            </a:r>
            <a:r>
              <a:rPr lang="en-US">
                <a:sym typeface="Symbol" pitchFamily="18" charset="2"/>
              </a:rPr>
              <a:t>, if the </a:t>
            </a:r>
            <a:r>
              <a:rPr lang="en-US" i="1">
                <a:sym typeface="Symbol" pitchFamily="18" charset="2"/>
              </a:rPr>
              <a:t>I </a:t>
            </a:r>
            <a:r>
              <a:rPr lang="en-US" baseline="30000">
                <a:sym typeface="Symbol" pitchFamily="18" charset="2"/>
              </a:rPr>
              <a:t>th </a:t>
            </a:r>
            <a:r>
              <a:rPr lang="en-US">
                <a:sym typeface="Symbol" pitchFamily="18" charset="2"/>
              </a:rPr>
              <a:t>attribute is not updated, or,</a:t>
            </a:r>
          </a:p>
          <a:p>
            <a:pPr lvl="1">
              <a:tabLst>
                <a:tab pos="3263900" algn="ctr"/>
              </a:tabLst>
            </a:pPr>
            <a:r>
              <a:rPr lang="en-US">
                <a:sym typeface="Symbol" pitchFamily="18" charset="2"/>
              </a:rPr>
              <a:t>if the attribute is to be updated F</a:t>
            </a:r>
            <a:r>
              <a:rPr lang="en-US" i="1" baseline="-25000">
                <a:sym typeface="Symbol" pitchFamily="18" charset="2"/>
              </a:rPr>
              <a:t>i</a:t>
            </a:r>
            <a:r>
              <a:rPr lang="en-US" baseline="-25000">
                <a:sym typeface="Symbol" pitchFamily="18" charset="2"/>
              </a:rPr>
              <a:t> </a:t>
            </a:r>
            <a:r>
              <a:rPr lang="en-US">
                <a:sym typeface="Symbol" pitchFamily="18" charset="2"/>
              </a:rPr>
              <a:t> is an expression, involving only constants and the attributes of </a:t>
            </a:r>
            <a:r>
              <a:rPr lang="en-US" i="1">
                <a:sym typeface="Symbol" pitchFamily="18" charset="2"/>
              </a:rPr>
              <a:t>r</a:t>
            </a:r>
            <a:r>
              <a:rPr lang="en-US">
                <a:sym typeface="Symbol" pitchFamily="18" charset="2"/>
              </a:rPr>
              <a:t>, which gives the new value for the attribute</a:t>
            </a:r>
          </a:p>
        </p:txBody>
      </p:sp>
      <p:graphicFrame>
        <p:nvGraphicFramePr>
          <p:cNvPr id="724996" name="Object 4"/>
          <p:cNvGraphicFramePr>
            <a:graphicFrameLocks noChangeAspect="1"/>
          </p:cNvGraphicFramePr>
          <p:nvPr/>
        </p:nvGraphicFramePr>
        <p:xfrm>
          <a:off x="2571736" y="2857496"/>
          <a:ext cx="2128838" cy="446087"/>
        </p:xfrm>
        <a:graphic>
          <a:graphicData uri="http://schemas.openxmlformats.org/presentationml/2006/ole">
            <mc:AlternateContent xmlns:mc="http://schemas.openxmlformats.org/markup-compatibility/2006">
              <mc:Choice xmlns:v="urn:schemas-microsoft-com:vml" Requires="v">
                <p:oleObj spid="_x0000_s29718" name="Equation" r:id="rId4" imgW="1701800" imgH="355600" progId="Equation.3">
                  <p:embed/>
                </p:oleObj>
              </mc:Choice>
              <mc:Fallback>
                <p:oleObj name="Equation" r:id="rId4" imgW="1701800" imgH="355600" progId="Equation.3">
                  <p:embed/>
                  <p:pic>
                    <p:nvPicPr>
                      <p:cNvPr id="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71736" y="2857496"/>
                        <a:ext cx="2128838" cy="4460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Date Placeholder 4"/>
          <p:cNvSpPr>
            <a:spLocks noGrp="1"/>
          </p:cNvSpPr>
          <p:nvPr>
            <p:ph type="dt" sz="half" idx="10"/>
          </p:nvPr>
        </p:nvSpPr>
        <p:spPr/>
        <p:txBody>
          <a:bodyPr/>
          <a:lstStyle/>
          <a:p>
            <a:fld id="{E23AEF94-D773-49BE-95AC-9E777B37CD75}" type="datetime1">
              <a:rPr lang="en-US" smtClean="0"/>
              <a:pPr/>
              <a:t>4/8/20</a:t>
            </a:fld>
            <a:endParaRPr lang="en-US" dirty="0"/>
          </a:p>
        </p:txBody>
      </p:sp>
      <p:sp>
        <p:nvSpPr>
          <p:cNvPr id="6" name="Slide Number Placeholder 5"/>
          <p:cNvSpPr>
            <a:spLocks noGrp="1"/>
          </p:cNvSpPr>
          <p:nvPr>
            <p:ph type="sldNum" sz="quarter" idx="12"/>
          </p:nvPr>
        </p:nvSpPr>
        <p:spPr/>
        <p:txBody>
          <a:bodyPr/>
          <a:lstStyle/>
          <a:p>
            <a:fld id="{D2B6A008-1658-481F-B325-0100205FD83E}" type="slidenum">
              <a:rPr lang="en-US" smtClean="0"/>
              <a:pPr/>
              <a:t>54</a:t>
            </a:fld>
            <a:endParaRPr lang="en-US" dirty="0"/>
          </a:p>
        </p:txBody>
      </p:sp>
      <p:sp>
        <p:nvSpPr>
          <p:cNvPr id="7" name="Footer Placeholder 6"/>
          <p:cNvSpPr>
            <a:spLocks noGrp="1"/>
          </p:cNvSpPr>
          <p:nvPr>
            <p:ph type="ftr" sz="quarter" idx="11"/>
          </p:nvPr>
        </p:nvSpPr>
        <p:spPr/>
        <p:txBody>
          <a:bodyPr/>
          <a:lstStyle/>
          <a:p>
            <a:r>
              <a:rPr lang="en-US"/>
              <a:t>Relational Operator (©Silberschatz, Korth and Sudarshan)</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27042" name="Rectangle 2"/>
          <p:cNvSpPr>
            <a:spLocks noGrp="1" noChangeArrowheads="1"/>
          </p:cNvSpPr>
          <p:nvPr>
            <p:ph type="title"/>
          </p:nvPr>
        </p:nvSpPr>
        <p:spPr>
          <a:xfrm>
            <a:off x="457200" y="71414"/>
            <a:ext cx="8229600" cy="1143000"/>
          </a:xfrm>
        </p:spPr>
        <p:txBody>
          <a:bodyPr/>
          <a:lstStyle/>
          <a:p>
            <a:r>
              <a:rPr lang="en-US" dirty="0"/>
              <a:t>Update Examples</a:t>
            </a:r>
          </a:p>
        </p:txBody>
      </p:sp>
      <p:sp>
        <p:nvSpPr>
          <p:cNvPr id="727043" name="Rectangle 3"/>
          <p:cNvSpPr>
            <a:spLocks noGrp="1" noChangeArrowheads="1"/>
          </p:cNvSpPr>
          <p:nvPr>
            <p:ph type="body" idx="1"/>
          </p:nvPr>
        </p:nvSpPr>
        <p:spPr>
          <a:xfrm>
            <a:off x="838200" y="1466863"/>
            <a:ext cx="8153400" cy="650875"/>
          </a:xfrm>
        </p:spPr>
        <p:txBody>
          <a:bodyPr>
            <a:normAutofit fontScale="70000" lnSpcReduction="20000"/>
          </a:bodyPr>
          <a:lstStyle/>
          <a:p>
            <a:pPr>
              <a:tabLst>
                <a:tab pos="3263900" algn="ctr"/>
              </a:tabLst>
            </a:pPr>
            <a:r>
              <a:rPr lang="en-US"/>
              <a:t>Make interest payments by increasing all balances by 5 percent.</a:t>
            </a:r>
          </a:p>
        </p:txBody>
      </p:sp>
      <p:sp>
        <p:nvSpPr>
          <p:cNvPr id="727044" name="Text Box 4"/>
          <p:cNvSpPr txBox="1">
            <a:spLocks noChangeArrowheads="1"/>
          </p:cNvSpPr>
          <p:nvPr/>
        </p:nvSpPr>
        <p:spPr bwMode="auto">
          <a:xfrm>
            <a:off x="857250" y="3311538"/>
            <a:ext cx="7600950" cy="641350"/>
          </a:xfrm>
          <a:prstGeom prst="rect">
            <a:avLst/>
          </a:prstGeom>
          <a:noFill/>
          <a:ln w="9525">
            <a:noFill/>
            <a:miter lim="800000"/>
            <a:headEnd/>
            <a:tailEnd/>
          </a:ln>
          <a:effectLst/>
        </p:spPr>
        <p:txBody>
          <a:bodyPr>
            <a:spAutoFit/>
          </a:bodyPr>
          <a:lstStyle/>
          <a:p>
            <a:pPr>
              <a:spcBef>
                <a:spcPct val="35000"/>
              </a:spcBef>
              <a:buClr>
                <a:schemeClr val="tx2"/>
              </a:buClr>
              <a:buSzPct val="90000"/>
              <a:buFont typeface="Monotype Sorts" pitchFamily="2" charset="2"/>
              <a:buChar char="n"/>
            </a:pPr>
            <a:r>
              <a:rPr kumimoji="1" lang="en-US">
                <a:sym typeface="Symbol" pitchFamily="18" charset="2"/>
              </a:rPr>
              <a:t>  Pay all accounts with balances over $10,000 6 percent interest </a:t>
            </a:r>
            <a:br>
              <a:rPr kumimoji="1" lang="en-US">
                <a:sym typeface="Symbol" pitchFamily="18" charset="2"/>
              </a:rPr>
            </a:br>
            <a:r>
              <a:rPr kumimoji="1" lang="en-US">
                <a:sym typeface="Symbol" pitchFamily="18" charset="2"/>
              </a:rPr>
              <a:t>     and pay all others 5 percent </a:t>
            </a:r>
            <a:endParaRPr kumimoji="1" lang="en-US" i="1">
              <a:sym typeface="Symbol" pitchFamily="18" charset="2"/>
            </a:endParaRPr>
          </a:p>
        </p:txBody>
      </p:sp>
      <p:sp>
        <p:nvSpPr>
          <p:cNvPr id="727045" name="Text Box 5"/>
          <p:cNvSpPr txBox="1">
            <a:spLocks noChangeArrowheads="1"/>
          </p:cNvSpPr>
          <p:nvPr/>
        </p:nvSpPr>
        <p:spPr bwMode="auto">
          <a:xfrm>
            <a:off x="1143000" y="4273563"/>
            <a:ext cx="7696200" cy="1012825"/>
          </a:xfrm>
          <a:prstGeom prst="rect">
            <a:avLst/>
          </a:prstGeom>
          <a:noFill/>
          <a:ln w="9525">
            <a:noFill/>
            <a:miter lim="800000"/>
            <a:headEnd/>
            <a:tailEnd/>
          </a:ln>
          <a:effectLst/>
        </p:spPr>
        <p:txBody>
          <a:bodyPr>
            <a:spAutoFit/>
          </a:bodyPr>
          <a:lstStyle/>
          <a:p>
            <a:pPr>
              <a:spcBef>
                <a:spcPct val="35000"/>
              </a:spcBef>
              <a:buClr>
                <a:schemeClr val="tx2"/>
              </a:buClr>
              <a:buSzPct val="90000"/>
              <a:buFont typeface="Monotype Sorts" pitchFamily="2" charset="2"/>
              <a:buNone/>
            </a:pPr>
            <a:r>
              <a:rPr kumimoji="1" lang="en-US" i="1">
                <a:sym typeface="Symbol" pitchFamily="18" charset="2"/>
              </a:rPr>
              <a:t> account</a:t>
            </a:r>
            <a:r>
              <a:rPr kumimoji="1" lang="en-US">
                <a:sym typeface="Symbol" pitchFamily="18" charset="2"/>
              </a:rPr>
              <a:t>    </a:t>
            </a:r>
            <a:r>
              <a:rPr kumimoji="1" lang="en-US" sz="2000" i="1" baseline="-25000">
                <a:sym typeface="Symbol" pitchFamily="18" charset="2"/>
              </a:rPr>
              <a:t>account_number</a:t>
            </a:r>
            <a:r>
              <a:rPr kumimoji="1" lang="en-US" sz="2000" baseline="-25000">
                <a:sym typeface="Symbol" pitchFamily="18" charset="2"/>
              </a:rPr>
              <a:t>, </a:t>
            </a:r>
            <a:r>
              <a:rPr kumimoji="1" lang="en-US" sz="2000" i="1" baseline="-25000">
                <a:sym typeface="Symbol" pitchFamily="18" charset="2"/>
              </a:rPr>
              <a:t>branch_name</a:t>
            </a:r>
            <a:r>
              <a:rPr kumimoji="1" lang="en-US" sz="2000" baseline="-25000">
                <a:sym typeface="Symbol" pitchFamily="18" charset="2"/>
              </a:rPr>
              <a:t>, </a:t>
            </a:r>
            <a:r>
              <a:rPr kumimoji="1" lang="en-US" sz="2000" i="1" baseline="-25000">
                <a:sym typeface="Symbol" pitchFamily="18" charset="2"/>
              </a:rPr>
              <a:t>balance </a:t>
            </a:r>
            <a:r>
              <a:rPr kumimoji="1" lang="en-US" baseline="-25000">
                <a:sym typeface="Symbol" pitchFamily="18" charset="2"/>
              </a:rPr>
              <a:t>* 1.06</a:t>
            </a:r>
            <a:r>
              <a:rPr kumimoji="1" lang="en-US" i="1" baseline="-25000">
                <a:sym typeface="Symbol" pitchFamily="18" charset="2"/>
              </a:rPr>
              <a:t> </a:t>
            </a:r>
            <a:r>
              <a:rPr kumimoji="1" lang="en-US">
                <a:sym typeface="Symbol" pitchFamily="18" charset="2"/>
              </a:rPr>
              <a:t>( </a:t>
            </a:r>
            <a:r>
              <a:rPr kumimoji="1" lang="en-US" i="1" baseline="-25000">
                <a:sym typeface="Symbol" pitchFamily="18" charset="2"/>
              </a:rPr>
              <a:t>BAL  10000 </a:t>
            </a:r>
            <a:r>
              <a:rPr kumimoji="1" lang="en-US">
                <a:sym typeface="Symbol" pitchFamily="18" charset="2"/>
              </a:rPr>
              <a:t>(</a:t>
            </a:r>
            <a:r>
              <a:rPr kumimoji="1" lang="en-US" i="1">
                <a:sym typeface="Symbol" pitchFamily="18" charset="2"/>
              </a:rPr>
              <a:t>account </a:t>
            </a:r>
            <a:r>
              <a:rPr kumimoji="1" lang="en-US">
                <a:sym typeface="Symbol" pitchFamily="18" charset="2"/>
              </a:rPr>
              <a:t>))</a:t>
            </a:r>
            <a:br>
              <a:rPr kumimoji="1" lang="en-US">
                <a:sym typeface="Symbol" pitchFamily="18" charset="2"/>
              </a:rPr>
            </a:br>
            <a:r>
              <a:rPr kumimoji="1" lang="en-US">
                <a:sym typeface="Symbol" pitchFamily="18" charset="2"/>
              </a:rPr>
              <a:t>                       </a:t>
            </a:r>
            <a:r>
              <a:rPr kumimoji="1" lang="en-US" sz="2000" i="1" baseline="-25000">
                <a:sym typeface="Symbol" pitchFamily="18" charset="2"/>
              </a:rPr>
              <a:t>account_number</a:t>
            </a:r>
            <a:r>
              <a:rPr kumimoji="1" lang="en-US" sz="2000" baseline="-25000">
                <a:sym typeface="Symbol" pitchFamily="18" charset="2"/>
              </a:rPr>
              <a:t>, </a:t>
            </a:r>
            <a:r>
              <a:rPr kumimoji="1" lang="en-US" sz="2000" i="1" baseline="-25000">
                <a:sym typeface="Symbol" pitchFamily="18" charset="2"/>
              </a:rPr>
              <a:t>branch_name</a:t>
            </a:r>
            <a:r>
              <a:rPr kumimoji="1" lang="en-US" sz="2000" baseline="-25000">
                <a:sym typeface="Symbol" pitchFamily="18" charset="2"/>
              </a:rPr>
              <a:t>, </a:t>
            </a:r>
            <a:r>
              <a:rPr kumimoji="1" lang="en-US" sz="2000" i="1" baseline="-25000">
                <a:sym typeface="Symbol" pitchFamily="18" charset="2"/>
              </a:rPr>
              <a:t>balance </a:t>
            </a:r>
            <a:r>
              <a:rPr kumimoji="1" lang="en-US" i="1" baseline="-25000">
                <a:sym typeface="Symbol" pitchFamily="18" charset="2"/>
              </a:rPr>
              <a:t>* </a:t>
            </a:r>
            <a:r>
              <a:rPr kumimoji="1" lang="en-US" baseline="-25000">
                <a:sym typeface="Symbol" pitchFamily="18" charset="2"/>
              </a:rPr>
              <a:t>1.05 </a:t>
            </a:r>
            <a:r>
              <a:rPr kumimoji="1" lang="en-US">
                <a:sym typeface="Symbol" pitchFamily="18" charset="2"/>
              </a:rPr>
              <a:t>(</a:t>
            </a:r>
            <a:r>
              <a:rPr kumimoji="1" lang="en-US" i="1" baseline="-25000">
                <a:sym typeface="Symbol" pitchFamily="18" charset="2"/>
              </a:rPr>
              <a:t>BAL  10000 </a:t>
            </a:r>
            <a:r>
              <a:rPr kumimoji="1" lang="en-US">
                <a:sym typeface="Symbol" pitchFamily="18" charset="2"/>
              </a:rPr>
              <a:t>(</a:t>
            </a:r>
            <a:r>
              <a:rPr kumimoji="1" lang="en-US" i="1">
                <a:sym typeface="Symbol" pitchFamily="18" charset="2"/>
              </a:rPr>
              <a:t>account</a:t>
            </a:r>
            <a:r>
              <a:rPr kumimoji="1" lang="en-US">
                <a:sym typeface="Symbol" pitchFamily="18" charset="2"/>
              </a:rPr>
              <a:t>))</a:t>
            </a:r>
          </a:p>
          <a:p>
            <a:pPr>
              <a:spcBef>
                <a:spcPct val="35000"/>
              </a:spcBef>
              <a:buClr>
                <a:schemeClr val="tx2"/>
              </a:buClr>
              <a:buSzPct val="90000"/>
              <a:buFont typeface="Monotype Sorts" pitchFamily="2" charset="2"/>
              <a:buNone/>
            </a:pPr>
            <a:endParaRPr kumimoji="1" lang="en-US" i="1">
              <a:sym typeface="Symbol" pitchFamily="18" charset="2"/>
            </a:endParaRPr>
          </a:p>
        </p:txBody>
      </p:sp>
      <p:grpSp>
        <p:nvGrpSpPr>
          <p:cNvPr id="2" name="Group 6"/>
          <p:cNvGrpSpPr>
            <a:grpSpLocks/>
          </p:cNvGrpSpPr>
          <p:nvPr/>
        </p:nvGrpSpPr>
        <p:grpSpPr bwMode="auto">
          <a:xfrm>
            <a:off x="1066800" y="1965338"/>
            <a:ext cx="7570788" cy="928688"/>
            <a:chOff x="526" y="965"/>
            <a:chExt cx="4769" cy="585"/>
          </a:xfrm>
        </p:grpSpPr>
        <p:sp>
          <p:nvSpPr>
            <p:cNvPr id="727047" name="Text Box 7"/>
            <p:cNvSpPr txBox="1">
              <a:spLocks noChangeArrowheads="1"/>
            </p:cNvSpPr>
            <p:nvPr/>
          </p:nvSpPr>
          <p:spPr bwMode="auto">
            <a:xfrm>
              <a:off x="830" y="965"/>
              <a:ext cx="4377" cy="231"/>
            </a:xfrm>
            <a:prstGeom prst="rect">
              <a:avLst/>
            </a:prstGeom>
            <a:noFill/>
            <a:ln w="9525">
              <a:noFill/>
              <a:miter lim="800000"/>
              <a:headEnd/>
              <a:tailEnd/>
            </a:ln>
            <a:effectLst/>
          </p:spPr>
          <p:txBody>
            <a:bodyPr>
              <a:spAutoFit/>
            </a:bodyPr>
            <a:lstStyle/>
            <a:p>
              <a:pPr>
                <a:spcBef>
                  <a:spcPct val="35000"/>
                </a:spcBef>
                <a:buClr>
                  <a:schemeClr val="tx2"/>
                </a:buClr>
                <a:buSzPct val="90000"/>
                <a:buFont typeface="Monotype Sorts" pitchFamily="2" charset="2"/>
                <a:buNone/>
              </a:pPr>
              <a:r>
                <a:rPr kumimoji="1" lang="en-US" i="1"/>
                <a:t>account </a:t>
              </a:r>
              <a:r>
                <a:rPr kumimoji="1" lang="en-US">
                  <a:sym typeface="Symbol" pitchFamily="18" charset="2"/>
                </a:rPr>
                <a:t>  </a:t>
              </a:r>
              <a:r>
                <a:rPr kumimoji="1" lang="en-US" sz="2000" i="1" baseline="-25000">
                  <a:sym typeface="Symbol" pitchFamily="18" charset="2"/>
                </a:rPr>
                <a:t>account_number</a:t>
              </a:r>
              <a:r>
                <a:rPr kumimoji="1" lang="en-US" sz="2000" baseline="-25000">
                  <a:sym typeface="Symbol" pitchFamily="18" charset="2"/>
                </a:rPr>
                <a:t>, </a:t>
              </a:r>
              <a:r>
                <a:rPr kumimoji="1" lang="en-US" sz="2000" i="1" baseline="-25000">
                  <a:sym typeface="Symbol" pitchFamily="18" charset="2"/>
                </a:rPr>
                <a:t>branch_name</a:t>
              </a:r>
              <a:r>
                <a:rPr kumimoji="1" lang="en-US" sz="2000" baseline="-25000">
                  <a:sym typeface="Symbol" pitchFamily="18" charset="2"/>
                </a:rPr>
                <a:t>, </a:t>
              </a:r>
              <a:r>
                <a:rPr kumimoji="1" lang="en-US" sz="2000" i="1" baseline="-25000">
                  <a:sym typeface="Symbol" pitchFamily="18" charset="2"/>
                </a:rPr>
                <a:t>balance </a:t>
              </a:r>
              <a:r>
                <a:rPr kumimoji="1" lang="en-US" sz="2000" baseline="-25000">
                  <a:sym typeface="Symbol" pitchFamily="18" charset="2"/>
                </a:rPr>
                <a:t>* 1.05</a:t>
              </a:r>
              <a:r>
                <a:rPr kumimoji="1" lang="en-US" i="1" baseline="-25000">
                  <a:sym typeface="Symbol" pitchFamily="18" charset="2"/>
                </a:rPr>
                <a:t> </a:t>
              </a:r>
              <a:r>
                <a:rPr kumimoji="1" lang="en-US">
                  <a:sym typeface="Symbol" pitchFamily="18" charset="2"/>
                </a:rPr>
                <a:t>(</a:t>
              </a:r>
              <a:r>
                <a:rPr kumimoji="1" lang="en-US" i="1">
                  <a:sym typeface="Symbol" pitchFamily="18" charset="2"/>
                </a:rPr>
                <a:t>account</a:t>
              </a:r>
              <a:r>
                <a:rPr kumimoji="1" lang="en-US">
                  <a:sym typeface="Symbol" pitchFamily="18" charset="2"/>
                </a:rPr>
                <a:t>)</a:t>
              </a:r>
            </a:p>
          </p:txBody>
        </p:sp>
        <p:sp>
          <p:nvSpPr>
            <p:cNvPr id="727048" name="Text Box 8"/>
            <p:cNvSpPr txBox="1">
              <a:spLocks noChangeArrowheads="1"/>
            </p:cNvSpPr>
            <p:nvPr/>
          </p:nvSpPr>
          <p:spPr bwMode="auto">
            <a:xfrm>
              <a:off x="526" y="1319"/>
              <a:ext cx="4769" cy="231"/>
            </a:xfrm>
            <a:prstGeom prst="rect">
              <a:avLst/>
            </a:prstGeom>
            <a:noFill/>
            <a:ln w="9525">
              <a:noFill/>
              <a:miter lim="800000"/>
              <a:headEnd/>
              <a:tailEnd/>
            </a:ln>
            <a:effectLst/>
          </p:spPr>
          <p:txBody>
            <a:bodyPr>
              <a:spAutoFit/>
            </a:bodyPr>
            <a:lstStyle/>
            <a:p>
              <a:pPr>
                <a:spcBef>
                  <a:spcPct val="35000"/>
                </a:spcBef>
                <a:buClr>
                  <a:schemeClr val="tx2"/>
                </a:buClr>
                <a:buSzPct val="90000"/>
                <a:buFont typeface="Monotype Sorts" pitchFamily="2" charset="2"/>
                <a:buNone/>
              </a:pPr>
              <a:endParaRPr kumimoji="1" lang="en-IN" i="1">
                <a:sym typeface="Symbol" pitchFamily="18" charset="2"/>
              </a:endParaRPr>
            </a:p>
          </p:txBody>
        </p:sp>
      </p:grpSp>
      <p:sp>
        <p:nvSpPr>
          <p:cNvPr id="9" name="Date Placeholder 8"/>
          <p:cNvSpPr>
            <a:spLocks noGrp="1"/>
          </p:cNvSpPr>
          <p:nvPr>
            <p:ph type="dt" sz="half" idx="10"/>
          </p:nvPr>
        </p:nvSpPr>
        <p:spPr/>
        <p:txBody>
          <a:bodyPr/>
          <a:lstStyle/>
          <a:p>
            <a:fld id="{47E37FDF-EF94-4E6A-8C38-6F83E71626B9}" type="datetime1">
              <a:rPr lang="en-US" smtClean="0"/>
              <a:pPr/>
              <a:t>4/8/20</a:t>
            </a:fld>
            <a:endParaRPr lang="en-US" dirty="0"/>
          </a:p>
        </p:txBody>
      </p:sp>
      <p:sp>
        <p:nvSpPr>
          <p:cNvPr id="10" name="Slide Number Placeholder 9"/>
          <p:cNvSpPr>
            <a:spLocks noGrp="1"/>
          </p:cNvSpPr>
          <p:nvPr>
            <p:ph type="sldNum" sz="quarter" idx="12"/>
          </p:nvPr>
        </p:nvSpPr>
        <p:spPr/>
        <p:txBody>
          <a:bodyPr/>
          <a:lstStyle/>
          <a:p>
            <a:fld id="{D2B6A008-1658-481F-B325-0100205FD83E}" type="slidenum">
              <a:rPr lang="en-US" smtClean="0"/>
              <a:pPr/>
              <a:t>55</a:t>
            </a:fld>
            <a:endParaRPr lang="en-US" dirty="0"/>
          </a:p>
        </p:txBody>
      </p:sp>
      <p:sp>
        <p:nvSpPr>
          <p:cNvPr id="11" name="Footer Placeholder 10"/>
          <p:cNvSpPr>
            <a:spLocks noGrp="1"/>
          </p:cNvSpPr>
          <p:nvPr>
            <p:ph type="ftr" sz="quarter" idx="11"/>
          </p:nvPr>
        </p:nvSpPr>
        <p:spPr/>
        <p:txBody>
          <a:bodyPr/>
          <a:lstStyle/>
          <a:p>
            <a:r>
              <a:rPr lang="en-US"/>
              <a:t>Relational Operator (©Silberschatz, Korth and Sudarshan)</a:t>
            </a:r>
            <a:endParaRPr lang="en-US" dirty="0"/>
          </a:p>
        </p:txBody>
      </p:sp>
      <p:sp>
        <p:nvSpPr>
          <p:cNvPr id="12" name="TextBox 11"/>
          <p:cNvSpPr txBox="1"/>
          <p:nvPr/>
        </p:nvSpPr>
        <p:spPr>
          <a:xfrm>
            <a:off x="8358214" y="6000768"/>
            <a:ext cx="665567" cy="276999"/>
          </a:xfrm>
          <a:prstGeom prst="rect">
            <a:avLst/>
          </a:prstGeom>
          <a:noFill/>
        </p:spPr>
        <p:txBody>
          <a:bodyPr wrap="none" rtlCol="0">
            <a:spAutoFit/>
          </a:bodyPr>
          <a:lstStyle/>
          <a:p>
            <a:r>
              <a:rPr lang="en-US" sz="1200" dirty="0">
                <a:hlinkClick r:id="rId3" action="ppaction://hlinksldjump"/>
              </a:rPr>
              <a:t>schema</a:t>
            </a:r>
            <a:endParaRPr lang="en-US" sz="1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72704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72704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7270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7043" grpId="0" build="p" autoUpdateAnimBg="0"/>
      <p:bldP spid="727044" grpId="0" autoUpdateAnimBg="0"/>
      <p:bldP spid="727045" grpId="0" autoUpdateAnimBg="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9570" name="Rectangle 2"/>
          <p:cNvSpPr>
            <a:spLocks noGrp="1" noChangeArrowheads="1"/>
          </p:cNvSpPr>
          <p:nvPr>
            <p:ph type="title"/>
          </p:nvPr>
        </p:nvSpPr>
        <p:spPr>
          <a:xfrm>
            <a:off x="457200" y="71414"/>
            <a:ext cx="8229600" cy="1143000"/>
          </a:xfrm>
        </p:spPr>
        <p:txBody>
          <a:bodyPr/>
          <a:lstStyle/>
          <a:p>
            <a:r>
              <a:rPr lang="en-US" dirty="0" err="1"/>
              <a:t>Multiset</a:t>
            </a:r>
            <a:r>
              <a:rPr lang="en-US" dirty="0"/>
              <a:t> Relational Algebra</a:t>
            </a:r>
          </a:p>
        </p:txBody>
      </p:sp>
      <p:sp>
        <p:nvSpPr>
          <p:cNvPr id="749571" name="Rectangle 3"/>
          <p:cNvSpPr>
            <a:spLocks noGrp="1" noChangeArrowheads="1"/>
          </p:cNvSpPr>
          <p:nvPr>
            <p:ph type="body" idx="1"/>
          </p:nvPr>
        </p:nvSpPr>
        <p:spPr/>
        <p:txBody>
          <a:bodyPr>
            <a:normAutofit fontScale="70000" lnSpcReduction="20000"/>
          </a:bodyPr>
          <a:lstStyle/>
          <a:p>
            <a:r>
              <a:rPr lang="en-US"/>
              <a:t>Pure relational algebra removes all duplicates</a:t>
            </a:r>
          </a:p>
          <a:p>
            <a:pPr lvl="1"/>
            <a:r>
              <a:rPr lang="en-US"/>
              <a:t> e.g. after projection</a:t>
            </a:r>
          </a:p>
          <a:p>
            <a:r>
              <a:rPr lang="en-US"/>
              <a:t>Multiset relational algebra retains duplicates, to match SQL semantics</a:t>
            </a:r>
          </a:p>
          <a:p>
            <a:pPr lvl="1"/>
            <a:r>
              <a:rPr lang="en-US"/>
              <a:t>SQL duplicate retention was initially for efficiency, but is now a feature</a:t>
            </a:r>
          </a:p>
          <a:p>
            <a:r>
              <a:rPr lang="en-US"/>
              <a:t>Multiset relational algebra defined as follows</a:t>
            </a:r>
          </a:p>
          <a:p>
            <a:pPr lvl="1"/>
            <a:r>
              <a:rPr lang="en-US"/>
              <a:t>selection: has as many duplicates of a tuple as in  the input, if the tuple satisfies the selection</a:t>
            </a:r>
          </a:p>
          <a:p>
            <a:pPr lvl="1"/>
            <a:r>
              <a:rPr lang="en-US"/>
              <a:t>projection: one tuple per input tuple, even if it is a duplicate</a:t>
            </a:r>
          </a:p>
          <a:p>
            <a:pPr lvl="1"/>
            <a:r>
              <a:rPr lang="en-US"/>
              <a:t>cross product:  If there are  </a:t>
            </a:r>
            <a:r>
              <a:rPr lang="en-US" i="1"/>
              <a:t>m </a:t>
            </a:r>
            <a:r>
              <a:rPr lang="en-US"/>
              <a:t> copies of </a:t>
            </a:r>
            <a:r>
              <a:rPr lang="en-US" i="1"/>
              <a:t>t1</a:t>
            </a:r>
            <a:r>
              <a:rPr lang="en-US"/>
              <a:t> in </a:t>
            </a:r>
            <a:r>
              <a:rPr lang="en-US" i="1"/>
              <a:t>r</a:t>
            </a:r>
            <a:r>
              <a:rPr lang="en-US"/>
              <a:t>, and </a:t>
            </a:r>
            <a:r>
              <a:rPr lang="en-US" i="1"/>
              <a:t>n</a:t>
            </a:r>
            <a:r>
              <a:rPr lang="en-US"/>
              <a:t> copies of </a:t>
            </a:r>
            <a:r>
              <a:rPr lang="en-US" i="1"/>
              <a:t>t2</a:t>
            </a:r>
            <a:r>
              <a:rPr lang="en-US"/>
              <a:t> in </a:t>
            </a:r>
            <a:r>
              <a:rPr lang="en-US" i="1"/>
              <a:t>s</a:t>
            </a:r>
            <a:r>
              <a:rPr lang="en-US"/>
              <a:t>, there are </a:t>
            </a:r>
            <a:r>
              <a:rPr lang="en-US" i="1"/>
              <a:t>m </a:t>
            </a:r>
            <a:r>
              <a:rPr lang="en-US"/>
              <a:t>x </a:t>
            </a:r>
            <a:r>
              <a:rPr lang="en-US" i="1"/>
              <a:t>n</a:t>
            </a:r>
            <a:r>
              <a:rPr lang="en-US"/>
              <a:t> copies of </a:t>
            </a:r>
            <a:r>
              <a:rPr lang="en-US" i="1"/>
              <a:t>t1.t2</a:t>
            </a:r>
            <a:r>
              <a:rPr lang="en-US"/>
              <a:t> in </a:t>
            </a:r>
            <a:r>
              <a:rPr lang="en-US" i="1"/>
              <a:t>r </a:t>
            </a:r>
            <a:r>
              <a:rPr lang="en-US"/>
              <a:t> x </a:t>
            </a:r>
            <a:r>
              <a:rPr lang="en-US" i="1"/>
              <a:t>s</a:t>
            </a:r>
          </a:p>
          <a:p>
            <a:pPr lvl="1"/>
            <a:r>
              <a:rPr lang="en-US"/>
              <a:t>Other operators similarly defined </a:t>
            </a:r>
          </a:p>
          <a:p>
            <a:pPr lvl="2"/>
            <a:r>
              <a:rPr lang="en-US"/>
              <a:t>E.g. union: </a:t>
            </a:r>
            <a:r>
              <a:rPr lang="en-US" i="1"/>
              <a:t>m </a:t>
            </a:r>
            <a:r>
              <a:rPr lang="en-US"/>
              <a:t>+ </a:t>
            </a:r>
            <a:r>
              <a:rPr lang="en-US" i="1"/>
              <a:t>n copies, </a:t>
            </a:r>
            <a:r>
              <a:rPr lang="en-US"/>
              <a:t> intersection: min(</a:t>
            </a:r>
            <a:r>
              <a:rPr lang="en-US" i="1"/>
              <a:t>m, n</a:t>
            </a:r>
            <a:r>
              <a:rPr lang="en-US"/>
              <a:t>) copies</a:t>
            </a:r>
            <a:br>
              <a:rPr lang="en-US"/>
            </a:br>
            <a:r>
              <a:rPr lang="en-US"/>
              <a:t>   difference: min(0, </a:t>
            </a:r>
            <a:r>
              <a:rPr lang="en-US" i="1"/>
              <a:t>m</a:t>
            </a:r>
            <a:r>
              <a:rPr lang="en-US"/>
              <a:t> – </a:t>
            </a:r>
            <a:r>
              <a:rPr lang="en-US" i="1"/>
              <a:t>n</a:t>
            </a:r>
            <a:r>
              <a:rPr lang="en-US"/>
              <a:t>) copies</a:t>
            </a:r>
          </a:p>
        </p:txBody>
      </p:sp>
      <p:sp>
        <p:nvSpPr>
          <p:cNvPr id="4" name="Date Placeholder 3"/>
          <p:cNvSpPr>
            <a:spLocks noGrp="1"/>
          </p:cNvSpPr>
          <p:nvPr>
            <p:ph type="dt" sz="half" idx="10"/>
          </p:nvPr>
        </p:nvSpPr>
        <p:spPr/>
        <p:txBody>
          <a:bodyPr/>
          <a:lstStyle/>
          <a:p>
            <a:fld id="{FC50F0AD-8906-43D2-A99A-402C84BD869B}" type="datetime1">
              <a:rPr lang="en-US" smtClean="0"/>
              <a:pPr/>
              <a:t>4/8/20</a:t>
            </a:fld>
            <a:endParaRPr lang="en-US" dirty="0"/>
          </a:p>
        </p:txBody>
      </p:sp>
      <p:sp>
        <p:nvSpPr>
          <p:cNvPr id="5" name="Slide Number Placeholder 4"/>
          <p:cNvSpPr>
            <a:spLocks noGrp="1"/>
          </p:cNvSpPr>
          <p:nvPr>
            <p:ph type="sldNum" sz="quarter" idx="12"/>
          </p:nvPr>
        </p:nvSpPr>
        <p:spPr/>
        <p:txBody>
          <a:bodyPr/>
          <a:lstStyle/>
          <a:p>
            <a:fld id="{D2B6A008-1658-481F-B325-0100205FD83E}" type="slidenum">
              <a:rPr lang="en-US" smtClean="0"/>
              <a:pPr/>
              <a:t>56</a:t>
            </a:fld>
            <a:endParaRPr lang="en-US" dirty="0"/>
          </a:p>
        </p:txBody>
      </p:sp>
      <p:sp>
        <p:nvSpPr>
          <p:cNvPr id="6" name="Footer Placeholder 5"/>
          <p:cNvSpPr>
            <a:spLocks noGrp="1"/>
          </p:cNvSpPr>
          <p:nvPr>
            <p:ph type="ftr" sz="quarter" idx="11"/>
          </p:nvPr>
        </p:nvSpPr>
        <p:spPr/>
        <p:txBody>
          <a:bodyPr/>
          <a:lstStyle/>
          <a:p>
            <a:r>
              <a:rPr lang="en-US"/>
              <a:t>Relational Operator (©Silberschatz, Korth and Sudarshan)</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426" name="Rectangle 2"/>
          <p:cNvSpPr>
            <a:spLocks noGrp="1" noChangeArrowheads="1"/>
          </p:cNvSpPr>
          <p:nvPr>
            <p:ph type="title"/>
          </p:nvPr>
        </p:nvSpPr>
        <p:spPr>
          <a:xfrm>
            <a:off x="768350" y="2441575"/>
            <a:ext cx="8077200" cy="609600"/>
          </a:xfrm>
        </p:spPr>
        <p:txBody>
          <a:bodyPr>
            <a:normAutofit fontScale="90000"/>
          </a:bodyPr>
          <a:lstStyle/>
          <a:p>
            <a:r>
              <a:rPr lang="en-US"/>
              <a:t>Tuple Relational Calculus</a:t>
            </a:r>
          </a:p>
        </p:txBody>
      </p:sp>
      <p:sp>
        <p:nvSpPr>
          <p:cNvPr id="3" name="Date Placeholder 2"/>
          <p:cNvSpPr>
            <a:spLocks noGrp="1"/>
          </p:cNvSpPr>
          <p:nvPr>
            <p:ph type="dt" sz="half" idx="10"/>
          </p:nvPr>
        </p:nvSpPr>
        <p:spPr/>
        <p:txBody>
          <a:bodyPr/>
          <a:lstStyle/>
          <a:p>
            <a:fld id="{31A82E19-1C70-473E-ACDE-43E48F0A2BA0}" type="datetime1">
              <a:rPr lang="en-US" smtClean="0"/>
              <a:pPr/>
              <a:t>4/8/20</a:t>
            </a:fld>
            <a:endParaRPr lang="en-US" dirty="0"/>
          </a:p>
        </p:txBody>
      </p:sp>
      <p:sp>
        <p:nvSpPr>
          <p:cNvPr id="4" name="Slide Number Placeholder 3"/>
          <p:cNvSpPr>
            <a:spLocks noGrp="1"/>
          </p:cNvSpPr>
          <p:nvPr>
            <p:ph type="sldNum" sz="quarter" idx="12"/>
          </p:nvPr>
        </p:nvSpPr>
        <p:spPr/>
        <p:txBody>
          <a:bodyPr/>
          <a:lstStyle/>
          <a:p>
            <a:fld id="{D2B6A008-1658-481F-B325-0100205FD83E}" type="slidenum">
              <a:rPr lang="en-US" smtClean="0"/>
              <a:pPr/>
              <a:t>57</a:t>
            </a:fld>
            <a:endParaRPr lang="en-US" dirty="0"/>
          </a:p>
        </p:txBody>
      </p:sp>
      <p:sp>
        <p:nvSpPr>
          <p:cNvPr id="5" name="Footer Placeholder 4"/>
          <p:cNvSpPr>
            <a:spLocks noGrp="1"/>
          </p:cNvSpPr>
          <p:nvPr>
            <p:ph type="ftr" sz="quarter" idx="11"/>
          </p:nvPr>
        </p:nvSpPr>
        <p:spPr/>
        <p:txBody>
          <a:bodyPr/>
          <a:lstStyle/>
          <a:p>
            <a:r>
              <a:rPr lang="en-US"/>
              <a:t>Relational Operator (©Silberschatz, Korth and Sudarshan)</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6642" name="Rectangle 2"/>
          <p:cNvSpPr>
            <a:spLocks noGrp="1" noChangeArrowheads="1"/>
          </p:cNvSpPr>
          <p:nvPr>
            <p:ph type="title"/>
          </p:nvPr>
        </p:nvSpPr>
        <p:spPr/>
        <p:txBody>
          <a:bodyPr/>
          <a:lstStyle/>
          <a:p>
            <a:r>
              <a:rPr lang="en-US"/>
              <a:t>Tuple Relational Calculus</a:t>
            </a:r>
          </a:p>
        </p:txBody>
      </p:sp>
      <p:sp>
        <p:nvSpPr>
          <p:cNvPr id="496643" name="Rectangle 3"/>
          <p:cNvSpPr>
            <a:spLocks noGrp="1" noChangeArrowheads="1"/>
          </p:cNvSpPr>
          <p:nvPr>
            <p:ph type="body" idx="1"/>
          </p:nvPr>
        </p:nvSpPr>
        <p:spPr>
          <a:xfrm>
            <a:off x="642910" y="1481146"/>
            <a:ext cx="8137525" cy="3162300"/>
          </a:xfrm>
        </p:spPr>
        <p:txBody>
          <a:bodyPr>
            <a:normAutofit fontScale="77500" lnSpcReduction="20000"/>
          </a:bodyPr>
          <a:lstStyle/>
          <a:p>
            <a:pPr>
              <a:tabLst>
                <a:tab pos="3195638" algn="ctr"/>
              </a:tabLst>
            </a:pPr>
            <a:r>
              <a:rPr lang="en-US" dirty="0"/>
              <a:t>A nonprocedural query language, where each query is of the form</a:t>
            </a:r>
          </a:p>
          <a:p>
            <a:pPr>
              <a:buFont typeface="Monotype Sorts" pitchFamily="2" charset="2"/>
              <a:buNone/>
              <a:tabLst>
                <a:tab pos="3195638" algn="ctr"/>
              </a:tabLst>
            </a:pPr>
            <a:r>
              <a:rPr lang="en-US" dirty="0"/>
              <a:t>		{</a:t>
            </a:r>
            <a:r>
              <a:rPr lang="en-US" i="1" dirty="0"/>
              <a:t>t</a:t>
            </a:r>
            <a:r>
              <a:rPr lang="en-US" dirty="0"/>
              <a:t> | </a:t>
            </a:r>
            <a:r>
              <a:rPr lang="en-US" i="1" dirty="0"/>
              <a:t>P</a:t>
            </a:r>
            <a:r>
              <a:rPr lang="en-US" dirty="0"/>
              <a:t> (</a:t>
            </a:r>
            <a:r>
              <a:rPr lang="en-US" i="1" dirty="0"/>
              <a:t>t </a:t>
            </a:r>
            <a:r>
              <a:rPr lang="en-US" dirty="0"/>
              <a:t>) }</a:t>
            </a:r>
          </a:p>
          <a:p>
            <a:pPr>
              <a:tabLst>
                <a:tab pos="3195638" algn="ctr"/>
              </a:tabLst>
            </a:pPr>
            <a:r>
              <a:rPr lang="en-US" dirty="0"/>
              <a:t>It is the set of all </a:t>
            </a:r>
            <a:r>
              <a:rPr lang="en-US" dirty="0" err="1"/>
              <a:t>tuples</a:t>
            </a:r>
            <a:r>
              <a:rPr lang="en-US" dirty="0"/>
              <a:t> </a:t>
            </a:r>
            <a:r>
              <a:rPr lang="en-US" i="1" dirty="0"/>
              <a:t>t</a:t>
            </a:r>
            <a:r>
              <a:rPr lang="en-US" dirty="0"/>
              <a:t> such that predicate </a:t>
            </a:r>
            <a:r>
              <a:rPr lang="en-US" i="1" dirty="0"/>
              <a:t>P</a:t>
            </a:r>
            <a:r>
              <a:rPr lang="en-US" dirty="0"/>
              <a:t> is true for </a:t>
            </a:r>
            <a:r>
              <a:rPr lang="en-US" i="1" dirty="0"/>
              <a:t>t</a:t>
            </a:r>
          </a:p>
          <a:p>
            <a:pPr>
              <a:tabLst>
                <a:tab pos="3195638" algn="ctr"/>
              </a:tabLst>
            </a:pPr>
            <a:r>
              <a:rPr lang="en-US" i="1" dirty="0"/>
              <a:t>t</a:t>
            </a:r>
            <a:r>
              <a:rPr lang="en-US" dirty="0"/>
              <a:t> is a </a:t>
            </a:r>
            <a:r>
              <a:rPr lang="en-US" i="1" dirty="0" err="1"/>
              <a:t>tuple</a:t>
            </a:r>
            <a:r>
              <a:rPr lang="en-US" i="1" dirty="0"/>
              <a:t> variable</a:t>
            </a:r>
            <a:r>
              <a:rPr lang="en-US" dirty="0"/>
              <a:t>, </a:t>
            </a:r>
            <a:r>
              <a:rPr lang="en-US" i="1" dirty="0"/>
              <a:t>t </a:t>
            </a:r>
            <a:r>
              <a:rPr lang="en-US" dirty="0"/>
              <a:t>[</a:t>
            </a:r>
            <a:r>
              <a:rPr lang="en-US" i="1" dirty="0"/>
              <a:t>A </a:t>
            </a:r>
            <a:r>
              <a:rPr lang="en-US" dirty="0"/>
              <a:t>] denotes the value of </a:t>
            </a:r>
            <a:r>
              <a:rPr lang="en-US" dirty="0" err="1"/>
              <a:t>tuple</a:t>
            </a:r>
            <a:r>
              <a:rPr lang="en-US" dirty="0"/>
              <a:t> </a:t>
            </a:r>
            <a:r>
              <a:rPr lang="en-US" i="1" dirty="0"/>
              <a:t>t</a:t>
            </a:r>
            <a:r>
              <a:rPr lang="en-US" dirty="0"/>
              <a:t> on attribute </a:t>
            </a:r>
            <a:r>
              <a:rPr lang="en-US" i="1" dirty="0"/>
              <a:t>A</a:t>
            </a:r>
            <a:endParaRPr lang="en-US" dirty="0"/>
          </a:p>
          <a:p>
            <a:pPr>
              <a:tabLst>
                <a:tab pos="3195638" algn="ctr"/>
              </a:tabLst>
            </a:pPr>
            <a:r>
              <a:rPr lang="en-US" i="1" dirty="0"/>
              <a:t>t</a:t>
            </a:r>
            <a:r>
              <a:rPr lang="en-US" dirty="0"/>
              <a:t> </a:t>
            </a:r>
            <a:r>
              <a:rPr lang="en-US" dirty="0">
                <a:sym typeface="Symbol" pitchFamily="18" charset="2"/>
              </a:rPr>
              <a:t> </a:t>
            </a:r>
            <a:r>
              <a:rPr lang="en-US" i="1" dirty="0">
                <a:sym typeface="Symbol" pitchFamily="18" charset="2"/>
              </a:rPr>
              <a:t>r</a:t>
            </a:r>
            <a:r>
              <a:rPr lang="en-US" dirty="0">
                <a:sym typeface="Symbol" pitchFamily="18" charset="2"/>
              </a:rPr>
              <a:t> denotes that </a:t>
            </a:r>
            <a:r>
              <a:rPr lang="en-US" dirty="0" err="1">
                <a:sym typeface="Symbol" pitchFamily="18" charset="2"/>
              </a:rPr>
              <a:t>tuple</a:t>
            </a:r>
            <a:r>
              <a:rPr lang="en-US" dirty="0">
                <a:sym typeface="Symbol" pitchFamily="18" charset="2"/>
              </a:rPr>
              <a:t> </a:t>
            </a:r>
            <a:r>
              <a:rPr lang="en-US" i="1" dirty="0">
                <a:sym typeface="Symbol" pitchFamily="18" charset="2"/>
              </a:rPr>
              <a:t>t</a:t>
            </a:r>
            <a:r>
              <a:rPr lang="en-US" dirty="0">
                <a:sym typeface="Symbol" pitchFamily="18" charset="2"/>
              </a:rPr>
              <a:t> is in relation </a:t>
            </a:r>
            <a:r>
              <a:rPr lang="en-US" i="1" dirty="0">
                <a:sym typeface="Symbol" pitchFamily="18" charset="2"/>
              </a:rPr>
              <a:t>r</a:t>
            </a:r>
            <a:endParaRPr lang="en-US" dirty="0">
              <a:sym typeface="Symbol" pitchFamily="18" charset="2"/>
            </a:endParaRPr>
          </a:p>
          <a:p>
            <a:pPr>
              <a:tabLst>
                <a:tab pos="3195638" algn="ctr"/>
              </a:tabLst>
            </a:pPr>
            <a:r>
              <a:rPr lang="en-US" i="1" dirty="0">
                <a:sym typeface="Symbol" pitchFamily="18" charset="2"/>
              </a:rPr>
              <a:t>P</a:t>
            </a:r>
            <a:r>
              <a:rPr lang="en-US" dirty="0">
                <a:sym typeface="Symbol" pitchFamily="18" charset="2"/>
              </a:rPr>
              <a:t> is a </a:t>
            </a:r>
            <a:r>
              <a:rPr lang="en-US" i="1" dirty="0">
                <a:sym typeface="Symbol" pitchFamily="18" charset="2"/>
              </a:rPr>
              <a:t>formula </a:t>
            </a:r>
            <a:r>
              <a:rPr lang="en-US" dirty="0">
                <a:sym typeface="Symbol" pitchFamily="18" charset="2"/>
              </a:rPr>
              <a:t>similar to that of the predicate calculus</a:t>
            </a:r>
            <a:endParaRPr lang="en-US" dirty="0"/>
          </a:p>
        </p:txBody>
      </p:sp>
      <p:sp>
        <p:nvSpPr>
          <p:cNvPr id="4" name="Date Placeholder 3"/>
          <p:cNvSpPr>
            <a:spLocks noGrp="1"/>
          </p:cNvSpPr>
          <p:nvPr>
            <p:ph type="dt" sz="half" idx="10"/>
          </p:nvPr>
        </p:nvSpPr>
        <p:spPr/>
        <p:txBody>
          <a:bodyPr/>
          <a:lstStyle/>
          <a:p>
            <a:fld id="{76DFFDB0-A464-451F-AE94-7CDD808407F4}" type="datetime1">
              <a:rPr lang="en-US" smtClean="0"/>
              <a:pPr/>
              <a:t>4/8/20</a:t>
            </a:fld>
            <a:endParaRPr lang="en-US" dirty="0"/>
          </a:p>
        </p:txBody>
      </p:sp>
      <p:sp>
        <p:nvSpPr>
          <p:cNvPr id="5" name="Slide Number Placeholder 4"/>
          <p:cNvSpPr>
            <a:spLocks noGrp="1"/>
          </p:cNvSpPr>
          <p:nvPr>
            <p:ph type="sldNum" sz="quarter" idx="12"/>
          </p:nvPr>
        </p:nvSpPr>
        <p:spPr/>
        <p:txBody>
          <a:bodyPr/>
          <a:lstStyle/>
          <a:p>
            <a:fld id="{D2B6A008-1658-481F-B325-0100205FD83E}" type="slidenum">
              <a:rPr lang="en-US" smtClean="0"/>
              <a:pPr/>
              <a:t>58</a:t>
            </a:fld>
            <a:endParaRPr lang="en-US" dirty="0"/>
          </a:p>
        </p:txBody>
      </p:sp>
      <p:sp>
        <p:nvSpPr>
          <p:cNvPr id="6" name="Footer Placeholder 5"/>
          <p:cNvSpPr>
            <a:spLocks noGrp="1"/>
          </p:cNvSpPr>
          <p:nvPr>
            <p:ph type="ftr" sz="quarter" idx="11"/>
          </p:nvPr>
        </p:nvSpPr>
        <p:spPr/>
        <p:txBody>
          <a:bodyPr/>
          <a:lstStyle/>
          <a:p>
            <a:r>
              <a:rPr lang="en-US"/>
              <a:t>Relational Operator (©Silberschatz, Korth and Sudarshan)</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2"/>
          <p:cNvSpPr>
            <a:spLocks noGrp="1" noChangeArrowheads="1"/>
          </p:cNvSpPr>
          <p:nvPr>
            <p:ph type="title"/>
          </p:nvPr>
        </p:nvSpPr>
        <p:spPr/>
        <p:txBody>
          <a:bodyPr/>
          <a:lstStyle/>
          <a:p>
            <a:r>
              <a:rPr lang="en-US"/>
              <a:t>Predicate Calculus Formula</a:t>
            </a:r>
          </a:p>
        </p:txBody>
      </p:sp>
      <p:sp>
        <p:nvSpPr>
          <p:cNvPr id="184323" name="Rectangle 3"/>
          <p:cNvSpPr>
            <a:spLocks noGrp="1" noChangeArrowheads="1"/>
          </p:cNvSpPr>
          <p:nvPr>
            <p:ph type="body" idx="1"/>
          </p:nvPr>
        </p:nvSpPr>
        <p:spPr>
          <a:xfrm>
            <a:off x="871538" y="1409720"/>
            <a:ext cx="7848600" cy="4876800"/>
          </a:xfrm>
        </p:spPr>
        <p:txBody>
          <a:bodyPr>
            <a:normAutofit fontScale="85000" lnSpcReduction="10000"/>
          </a:bodyPr>
          <a:lstStyle/>
          <a:p>
            <a:pPr>
              <a:buFont typeface="Monotype Sorts" pitchFamily="2" charset="2"/>
              <a:buNone/>
            </a:pPr>
            <a:r>
              <a:rPr lang="en-US" dirty="0"/>
              <a:t>1.	Set of attributes and constants</a:t>
            </a:r>
          </a:p>
          <a:p>
            <a:pPr>
              <a:buFont typeface="Monotype Sorts" pitchFamily="2" charset="2"/>
              <a:buNone/>
            </a:pPr>
            <a:r>
              <a:rPr lang="en-US" dirty="0"/>
              <a:t>2.	Set of comparison operators:  (e.g., </a:t>
            </a:r>
            <a:r>
              <a:rPr lang="en-US" dirty="0">
                <a:sym typeface="Symbol" pitchFamily="18" charset="2"/>
              </a:rPr>
              <a:t></a:t>
            </a:r>
            <a:r>
              <a:rPr lang="en-US" dirty="0"/>
              <a:t>, </a:t>
            </a:r>
            <a:r>
              <a:rPr lang="en-US" dirty="0">
                <a:sym typeface="Symbol" pitchFamily="18" charset="2"/>
              </a:rPr>
              <a:t>, , , , )</a:t>
            </a:r>
          </a:p>
          <a:p>
            <a:pPr>
              <a:buFont typeface="Monotype Sorts" pitchFamily="2" charset="2"/>
              <a:buNone/>
            </a:pPr>
            <a:r>
              <a:rPr lang="en-US" dirty="0">
                <a:sym typeface="Symbol" pitchFamily="18" charset="2"/>
              </a:rPr>
              <a:t>3.	Set of connectives:  and (), or (v)‚ not ()</a:t>
            </a:r>
          </a:p>
          <a:p>
            <a:pPr>
              <a:buFont typeface="Monotype Sorts" pitchFamily="2" charset="2"/>
              <a:buNone/>
            </a:pPr>
            <a:r>
              <a:rPr lang="en-US" dirty="0">
                <a:sym typeface="Symbol" pitchFamily="18" charset="2"/>
              </a:rPr>
              <a:t>4.	Implication (): x  y, if x if true, then y is true</a:t>
            </a:r>
          </a:p>
          <a:p>
            <a:pPr>
              <a:buFont typeface="Monotype Sorts" pitchFamily="2" charset="2"/>
              <a:buNone/>
            </a:pPr>
            <a:r>
              <a:rPr lang="en-US" i="1" dirty="0">
                <a:sym typeface="Symbol" pitchFamily="18" charset="2"/>
              </a:rPr>
              <a:t>				x</a:t>
            </a:r>
            <a:r>
              <a:rPr lang="en-US" dirty="0">
                <a:sym typeface="Symbol" pitchFamily="18" charset="2"/>
              </a:rPr>
              <a:t>  </a:t>
            </a:r>
            <a:r>
              <a:rPr lang="en-US" i="1" dirty="0">
                <a:sym typeface="Symbol" pitchFamily="18" charset="2"/>
              </a:rPr>
              <a:t>y</a:t>
            </a:r>
            <a:r>
              <a:rPr lang="en-US" dirty="0">
                <a:sym typeface="Symbol" pitchFamily="18" charset="2"/>
              </a:rPr>
              <a:t> </a:t>
            </a:r>
            <a:r>
              <a:rPr lang="en-US" i="1" dirty="0">
                <a:sym typeface="Symbol" pitchFamily="18" charset="2"/>
              </a:rPr>
              <a:t>x</a:t>
            </a:r>
            <a:r>
              <a:rPr lang="en-US" dirty="0">
                <a:sym typeface="Symbol" pitchFamily="18" charset="2"/>
              </a:rPr>
              <a:t> v </a:t>
            </a:r>
            <a:r>
              <a:rPr lang="en-US" i="1" dirty="0">
                <a:sym typeface="Symbol" pitchFamily="18" charset="2"/>
              </a:rPr>
              <a:t>y</a:t>
            </a:r>
          </a:p>
          <a:p>
            <a:pPr>
              <a:buFont typeface="Monotype Sorts" pitchFamily="2" charset="2"/>
              <a:buNone/>
            </a:pPr>
            <a:r>
              <a:rPr lang="en-US" dirty="0">
                <a:sym typeface="Symbol" pitchFamily="18" charset="2"/>
              </a:rPr>
              <a:t>5.	Set of quantifiers:</a:t>
            </a:r>
          </a:p>
          <a:p>
            <a:pPr lvl="1">
              <a:buFont typeface="Wingdings 3" pitchFamily="18" charset="2"/>
              <a:buChar char=""/>
            </a:pPr>
            <a:r>
              <a:rPr lang="en-US" dirty="0">
                <a:sym typeface="Symbol" pitchFamily="18" charset="2"/>
              </a:rPr>
              <a:t></a:t>
            </a:r>
            <a:r>
              <a:rPr lang="en-US" i="1" dirty="0">
                <a:sym typeface="Symbol" pitchFamily="18" charset="2"/>
              </a:rPr>
              <a:t>t </a:t>
            </a:r>
            <a:r>
              <a:rPr lang="en-US" dirty="0">
                <a:sym typeface="Symbol" pitchFamily="18" charset="2"/>
              </a:rPr>
              <a:t></a:t>
            </a:r>
            <a:r>
              <a:rPr lang="en-US" i="1" dirty="0">
                <a:sym typeface="Symbol" pitchFamily="18" charset="2"/>
              </a:rPr>
              <a:t>r </a:t>
            </a:r>
            <a:r>
              <a:rPr lang="en-US" dirty="0">
                <a:sym typeface="Symbol" pitchFamily="18" charset="2"/>
              </a:rPr>
              <a:t>(</a:t>
            </a:r>
            <a:r>
              <a:rPr lang="en-US" i="1" dirty="0">
                <a:sym typeface="Symbol" pitchFamily="18" charset="2"/>
              </a:rPr>
              <a:t>Q </a:t>
            </a:r>
            <a:r>
              <a:rPr lang="en-US" dirty="0">
                <a:sym typeface="Symbol" pitchFamily="18" charset="2"/>
              </a:rPr>
              <a:t>(</a:t>
            </a:r>
            <a:r>
              <a:rPr lang="en-US" i="1" dirty="0">
                <a:sym typeface="Symbol" pitchFamily="18" charset="2"/>
              </a:rPr>
              <a:t>t </a:t>
            </a:r>
            <a:r>
              <a:rPr lang="en-US" dirty="0">
                <a:sym typeface="Symbol" pitchFamily="18" charset="2"/>
              </a:rPr>
              <a:t>))</a:t>
            </a:r>
            <a:r>
              <a:rPr lang="en-US" i="1" dirty="0">
                <a:sym typeface="Symbol" pitchFamily="18" charset="2"/>
              </a:rPr>
              <a:t> </a:t>
            </a:r>
            <a:r>
              <a:rPr lang="en-US" dirty="0">
                <a:sym typeface="Symbol" pitchFamily="18" charset="2"/>
              </a:rPr>
              <a:t></a:t>
            </a:r>
            <a:r>
              <a:rPr lang="en-US" i="1" dirty="0">
                <a:sym typeface="Symbol" pitchFamily="18" charset="2"/>
              </a:rPr>
              <a:t></a:t>
            </a:r>
            <a:r>
              <a:rPr lang="en-US" dirty="0">
                <a:sym typeface="Symbol" pitchFamily="18" charset="2"/>
              </a:rPr>
              <a:t>”there exists” a tuple </a:t>
            </a:r>
            <a:r>
              <a:rPr lang="en-US" i="1" dirty="0">
                <a:sym typeface="Symbol" pitchFamily="18" charset="2"/>
              </a:rPr>
              <a:t>t</a:t>
            </a:r>
            <a:r>
              <a:rPr lang="en-US" dirty="0">
                <a:sym typeface="Symbol" pitchFamily="18" charset="2"/>
              </a:rPr>
              <a:t> in relation </a:t>
            </a:r>
            <a:r>
              <a:rPr lang="en-US" i="1" dirty="0">
                <a:sym typeface="Symbol" pitchFamily="18" charset="2"/>
              </a:rPr>
              <a:t>r</a:t>
            </a:r>
            <a:br>
              <a:rPr lang="en-US" dirty="0">
                <a:sym typeface="Symbol" pitchFamily="18" charset="2"/>
              </a:rPr>
            </a:br>
            <a:r>
              <a:rPr lang="en-US" dirty="0">
                <a:sym typeface="Symbol" pitchFamily="18" charset="2"/>
              </a:rPr>
              <a:t>                        such that predicate </a:t>
            </a:r>
            <a:r>
              <a:rPr lang="en-US" i="1" dirty="0">
                <a:sym typeface="Symbol" pitchFamily="18" charset="2"/>
              </a:rPr>
              <a:t>Q </a:t>
            </a:r>
            <a:r>
              <a:rPr lang="en-US" dirty="0">
                <a:sym typeface="Symbol" pitchFamily="18" charset="2"/>
              </a:rPr>
              <a:t>(</a:t>
            </a:r>
            <a:r>
              <a:rPr lang="en-US" i="1" dirty="0">
                <a:sym typeface="Symbol" pitchFamily="18" charset="2"/>
              </a:rPr>
              <a:t>t </a:t>
            </a:r>
            <a:r>
              <a:rPr lang="en-US" dirty="0">
                <a:sym typeface="Symbol" pitchFamily="18" charset="2"/>
              </a:rPr>
              <a:t>) is true</a:t>
            </a:r>
          </a:p>
          <a:p>
            <a:pPr lvl="1">
              <a:buFont typeface="Wingdings 3" pitchFamily="18" charset="2"/>
              <a:buChar char=""/>
            </a:pPr>
            <a:r>
              <a:rPr lang="en-US" dirty="0">
                <a:sym typeface="Symbol" pitchFamily="18" charset="2"/>
              </a:rPr>
              <a:t></a:t>
            </a:r>
            <a:r>
              <a:rPr lang="en-US" i="1" dirty="0">
                <a:sym typeface="Symbol" pitchFamily="18" charset="2"/>
              </a:rPr>
              <a:t>t </a:t>
            </a:r>
            <a:r>
              <a:rPr lang="en-US" dirty="0">
                <a:sym typeface="Symbol" pitchFamily="18" charset="2"/>
              </a:rPr>
              <a:t></a:t>
            </a:r>
            <a:r>
              <a:rPr lang="en-US" i="1" dirty="0">
                <a:sym typeface="Symbol" pitchFamily="18" charset="2"/>
              </a:rPr>
              <a:t>r</a:t>
            </a:r>
            <a:r>
              <a:rPr lang="en-US" dirty="0">
                <a:sym typeface="Symbol" pitchFamily="18" charset="2"/>
              </a:rPr>
              <a:t> (</a:t>
            </a:r>
            <a:r>
              <a:rPr lang="en-US" i="1" dirty="0">
                <a:sym typeface="Symbol" pitchFamily="18" charset="2"/>
              </a:rPr>
              <a:t>Q </a:t>
            </a:r>
            <a:r>
              <a:rPr lang="en-US" dirty="0">
                <a:sym typeface="Symbol" pitchFamily="18" charset="2"/>
              </a:rPr>
              <a:t>(</a:t>
            </a:r>
            <a:r>
              <a:rPr lang="en-US" i="1" dirty="0">
                <a:sym typeface="Symbol" pitchFamily="18" charset="2"/>
              </a:rPr>
              <a:t>t </a:t>
            </a:r>
            <a:r>
              <a:rPr lang="en-US" dirty="0">
                <a:sym typeface="Symbol" pitchFamily="18" charset="2"/>
              </a:rPr>
              <a:t>)) </a:t>
            </a:r>
            <a:r>
              <a:rPr lang="en-US" i="1" dirty="0">
                <a:sym typeface="Symbol" pitchFamily="18" charset="2"/>
              </a:rPr>
              <a:t>Q</a:t>
            </a:r>
            <a:r>
              <a:rPr lang="en-US" dirty="0">
                <a:sym typeface="Symbol" pitchFamily="18" charset="2"/>
              </a:rPr>
              <a:t> is true “for all” </a:t>
            </a:r>
            <a:r>
              <a:rPr lang="en-US" dirty="0" err="1">
                <a:sym typeface="Symbol" pitchFamily="18" charset="2"/>
              </a:rPr>
              <a:t>tuples</a:t>
            </a:r>
            <a:r>
              <a:rPr lang="en-US" dirty="0">
                <a:sym typeface="Symbol" pitchFamily="18" charset="2"/>
              </a:rPr>
              <a:t> </a:t>
            </a:r>
            <a:r>
              <a:rPr lang="en-US" i="1" dirty="0">
                <a:sym typeface="Symbol" pitchFamily="18" charset="2"/>
              </a:rPr>
              <a:t>t</a:t>
            </a:r>
            <a:r>
              <a:rPr lang="en-US" dirty="0">
                <a:sym typeface="Symbol" pitchFamily="18" charset="2"/>
              </a:rPr>
              <a:t> in relation </a:t>
            </a:r>
            <a:r>
              <a:rPr lang="en-US" i="1" dirty="0">
                <a:sym typeface="Symbol" pitchFamily="18" charset="2"/>
              </a:rPr>
              <a:t>r</a:t>
            </a:r>
          </a:p>
        </p:txBody>
      </p:sp>
      <p:sp>
        <p:nvSpPr>
          <p:cNvPr id="4" name="Date Placeholder 3"/>
          <p:cNvSpPr>
            <a:spLocks noGrp="1"/>
          </p:cNvSpPr>
          <p:nvPr>
            <p:ph type="dt" sz="half" idx="10"/>
          </p:nvPr>
        </p:nvSpPr>
        <p:spPr/>
        <p:txBody>
          <a:bodyPr/>
          <a:lstStyle/>
          <a:p>
            <a:fld id="{D6883A7B-EC77-4707-AAED-F8CB38A1D692}" type="datetime1">
              <a:rPr lang="en-US" smtClean="0"/>
              <a:pPr/>
              <a:t>4/8/20</a:t>
            </a:fld>
            <a:endParaRPr lang="en-US" dirty="0"/>
          </a:p>
        </p:txBody>
      </p:sp>
      <p:sp>
        <p:nvSpPr>
          <p:cNvPr id="5" name="Slide Number Placeholder 4"/>
          <p:cNvSpPr>
            <a:spLocks noGrp="1"/>
          </p:cNvSpPr>
          <p:nvPr>
            <p:ph type="sldNum" sz="quarter" idx="12"/>
          </p:nvPr>
        </p:nvSpPr>
        <p:spPr/>
        <p:txBody>
          <a:bodyPr/>
          <a:lstStyle/>
          <a:p>
            <a:fld id="{D2B6A008-1658-481F-B325-0100205FD83E}" type="slidenum">
              <a:rPr lang="en-US" smtClean="0"/>
              <a:pPr/>
              <a:t>59</a:t>
            </a:fld>
            <a:endParaRPr lang="en-US" dirty="0"/>
          </a:p>
        </p:txBody>
      </p:sp>
      <p:sp>
        <p:nvSpPr>
          <p:cNvPr id="6" name="Footer Placeholder 5"/>
          <p:cNvSpPr>
            <a:spLocks noGrp="1"/>
          </p:cNvSpPr>
          <p:nvPr>
            <p:ph type="ftr" sz="quarter" idx="11"/>
          </p:nvPr>
        </p:nvSpPr>
        <p:spPr/>
        <p:txBody>
          <a:bodyPr/>
          <a:lstStyle/>
          <a:p>
            <a:r>
              <a:rPr lang="en-US"/>
              <a:t>Relational Operator (©Silberschatz, Korth and Sudarshan)</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6882" name="Rectangle 2"/>
          <p:cNvSpPr>
            <a:spLocks noGrp="1" noChangeArrowheads="1"/>
          </p:cNvSpPr>
          <p:nvPr>
            <p:ph type="title"/>
          </p:nvPr>
        </p:nvSpPr>
        <p:spPr/>
        <p:txBody>
          <a:bodyPr/>
          <a:lstStyle/>
          <a:p>
            <a:r>
              <a:rPr lang="en-US"/>
              <a:t>Relational Algebra</a:t>
            </a:r>
          </a:p>
        </p:txBody>
      </p:sp>
      <p:sp>
        <p:nvSpPr>
          <p:cNvPr id="506883" name="Rectangle 3"/>
          <p:cNvSpPr>
            <a:spLocks noGrp="1" noChangeArrowheads="1"/>
          </p:cNvSpPr>
          <p:nvPr>
            <p:ph type="body" idx="1"/>
          </p:nvPr>
        </p:nvSpPr>
        <p:spPr>
          <a:xfrm>
            <a:off x="798513" y="1338282"/>
            <a:ext cx="7615237" cy="4876800"/>
          </a:xfrm>
        </p:spPr>
        <p:txBody>
          <a:bodyPr>
            <a:normAutofit fontScale="92500" lnSpcReduction="10000"/>
          </a:bodyPr>
          <a:lstStyle/>
          <a:p>
            <a:r>
              <a:rPr lang="en-US" dirty="0"/>
              <a:t>Procedural language</a:t>
            </a:r>
          </a:p>
          <a:p>
            <a:r>
              <a:rPr lang="en-US" dirty="0"/>
              <a:t>Six basic operators</a:t>
            </a:r>
          </a:p>
          <a:p>
            <a:pPr lvl="1"/>
            <a:r>
              <a:rPr lang="en-US" dirty="0"/>
              <a:t>select: </a:t>
            </a:r>
            <a:r>
              <a:rPr kumimoji="0" lang="en-US" sz="2400" dirty="0">
                <a:sym typeface="Symbol" pitchFamily="18" charset="2"/>
              </a:rPr>
              <a:t></a:t>
            </a:r>
            <a:endParaRPr lang="en-US" dirty="0"/>
          </a:p>
          <a:p>
            <a:pPr lvl="1"/>
            <a:r>
              <a:rPr lang="en-US" dirty="0"/>
              <a:t>project: </a:t>
            </a:r>
            <a:r>
              <a:rPr lang="en-US" dirty="0">
                <a:sym typeface="Symbol" pitchFamily="18" charset="2"/>
              </a:rPr>
              <a:t></a:t>
            </a:r>
            <a:endParaRPr lang="en-US" dirty="0"/>
          </a:p>
          <a:p>
            <a:pPr lvl="1"/>
            <a:r>
              <a:rPr lang="en-US" dirty="0"/>
              <a:t>union: </a:t>
            </a:r>
            <a:r>
              <a:rPr lang="en-US" dirty="0">
                <a:sym typeface="Symbol" pitchFamily="18" charset="2"/>
              </a:rPr>
              <a:t></a:t>
            </a:r>
            <a:endParaRPr lang="en-US" dirty="0"/>
          </a:p>
          <a:p>
            <a:pPr lvl="1"/>
            <a:r>
              <a:rPr lang="en-US" dirty="0"/>
              <a:t>set difference: </a:t>
            </a:r>
            <a:r>
              <a:rPr lang="en-US" i="1" dirty="0"/>
              <a:t>–</a:t>
            </a:r>
            <a:r>
              <a:rPr lang="en-US" dirty="0"/>
              <a:t> </a:t>
            </a:r>
          </a:p>
          <a:p>
            <a:pPr lvl="1"/>
            <a:r>
              <a:rPr lang="en-US" dirty="0" err="1"/>
              <a:t>cartesian</a:t>
            </a:r>
            <a:r>
              <a:rPr lang="en-US" dirty="0"/>
              <a:t> product: x</a:t>
            </a:r>
          </a:p>
          <a:p>
            <a:pPr lvl="1"/>
            <a:r>
              <a:rPr lang="en-US" dirty="0"/>
              <a:t>rename: </a:t>
            </a:r>
            <a:r>
              <a:rPr lang="en-US" sz="2000" i="1" dirty="0">
                <a:sym typeface="Symbol" pitchFamily="18" charset="2"/>
              </a:rPr>
              <a:t></a:t>
            </a:r>
            <a:endParaRPr lang="en-US" dirty="0"/>
          </a:p>
          <a:p>
            <a:r>
              <a:rPr lang="en-US" dirty="0"/>
              <a:t>The operators take one or two relations as inputs and produce a new relation as a result.</a:t>
            </a:r>
          </a:p>
        </p:txBody>
      </p:sp>
      <p:sp>
        <p:nvSpPr>
          <p:cNvPr id="4" name="Date Placeholder 3"/>
          <p:cNvSpPr>
            <a:spLocks noGrp="1"/>
          </p:cNvSpPr>
          <p:nvPr>
            <p:ph type="dt" sz="half" idx="10"/>
          </p:nvPr>
        </p:nvSpPr>
        <p:spPr/>
        <p:txBody>
          <a:bodyPr/>
          <a:lstStyle/>
          <a:p>
            <a:fld id="{677BFEFA-792C-474A-A95B-3AEAC8782CF1}" type="datetime1">
              <a:rPr lang="en-US" smtClean="0"/>
              <a:pPr/>
              <a:t>4/8/20</a:t>
            </a:fld>
            <a:endParaRPr lang="en-US" dirty="0"/>
          </a:p>
        </p:txBody>
      </p:sp>
      <p:sp>
        <p:nvSpPr>
          <p:cNvPr id="5" name="Slide Number Placeholder 4"/>
          <p:cNvSpPr>
            <a:spLocks noGrp="1"/>
          </p:cNvSpPr>
          <p:nvPr>
            <p:ph type="sldNum" sz="quarter" idx="12"/>
          </p:nvPr>
        </p:nvSpPr>
        <p:spPr/>
        <p:txBody>
          <a:bodyPr/>
          <a:lstStyle/>
          <a:p>
            <a:fld id="{D2B6A008-1658-481F-B325-0100205FD83E}" type="slidenum">
              <a:rPr lang="en-US" smtClean="0"/>
              <a:pPr/>
              <a:t>6</a:t>
            </a:fld>
            <a:endParaRPr lang="en-US" dirty="0"/>
          </a:p>
        </p:txBody>
      </p:sp>
      <p:sp>
        <p:nvSpPr>
          <p:cNvPr id="6" name="Footer Placeholder 5"/>
          <p:cNvSpPr>
            <a:spLocks noGrp="1"/>
          </p:cNvSpPr>
          <p:nvPr>
            <p:ph type="ftr" sz="quarter" idx="11"/>
          </p:nvPr>
        </p:nvSpPr>
        <p:spPr/>
        <p:txBody>
          <a:bodyPr/>
          <a:lstStyle/>
          <a:p>
            <a:r>
              <a:rPr lang="en-US"/>
              <a:t>Relational Operator (©Silberschatz, Korth and Sudarshan)</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p:cNvSpPr>
            <a:spLocks noGrp="1" noChangeArrowheads="1"/>
          </p:cNvSpPr>
          <p:nvPr>
            <p:ph type="title"/>
          </p:nvPr>
        </p:nvSpPr>
        <p:spPr/>
        <p:txBody>
          <a:bodyPr/>
          <a:lstStyle/>
          <a:p>
            <a:r>
              <a:rPr lang="en-US"/>
              <a:t>Example Queries</a:t>
            </a:r>
          </a:p>
        </p:txBody>
      </p:sp>
      <p:sp>
        <p:nvSpPr>
          <p:cNvPr id="186371" name="Rectangle 3"/>
          <p:cNvSpPr>
            <a:spLocks noGrp="1" noChangeArrowheads="1"/>
          </p:cNvSpPr>
          <p:nvPr>
            <p:ph type="body" idx="1"/>
          </p:nvPr>
        </p:nvSpPr>
        <p:spPr>
          <a:xfrm>
            <a:off x="876300" y="1285894"/>
            <a:ext cx="7593013" cy="800100"/>
          </a:xfrm>
        </p:spPr>
        <p:txBody>
          <a:bodyPr>
            <a:normAutofit fontScale="85000" lnSpcReduction="20000"/>
          </a:bodyPr>
          <a:lstStyle/>
          <a:p>
            <a:pPr>
              <a:tabLst>
                <a:tab pos="3195638" algn="ctr"/>
              </a:tabLst>
            </a:pPr>
            <a:r>
              <a:rPr lang="en-US" dirty="0"/>
              <a:t>Find the </a:t>
            </a:r>
            <a:r>
              <a:rPr lang="en-US" i="1" dirty="0"/>
              <a:t>ID, name, </a:t>
            </a:r>
            <a:r>
              <a:rPr lang="en-US" i="1" dirty="0" err="1"/>
              <a:t>dept_name</a:t>
            </a:r>
            <a:r>
              <a:rPr lang="en-US" i="1" dirty="0"/>
              <a:t>, salary  </a:t>
            </a:r>
            <a:r>
              <a:rPr lang="en-US" dirty="0"/>
              <a:t>for instructors whose salary is greater than $80,000</a:t>
            </a:r>
            <a:endParaRPr lang="en-US" dirty="0">
              <a:sym typeface="Symbol" pitchFamily="18" charset="2"/>
            </a:endParaRPr>
          </a:p>
        </p:txBody>
      </p:sp>
      <p:sp>
        <p:nvSpPr>
          <p:cNvPr id="186372" name="Text Box 4"/>
          <p:cNvSpPr txBox="1">
            <a:spLocks noChangeArrowheads="1"/>
          </p:cNvSpPr>
          <p:nvPr/>
        </p:nvSpPr>
        <p:spPr bwMode="auto">
          <a:xfrm>
            <a:off x="871538" y="2876569"/>
            <a:ext cx="7412037" cy="369332"/>
          </a:xfrm>
          <a:prstGeom prst="rect">
            <a:avLst/>
          </a:prstGeom>
          <a:noFill/>
          <a:ln w="9525">
            <a:noFill/>
            <a:miter lim="800000"/>
            <a:headEnd/>
            <a:tailEnd/>
          </a:ln>
          <a:effectLst/>
        </p:spPr>
        <p:txBody>
          <a:bodyPr>
            <a:spAutoFit/>
          </a:bodyPr>
          <a:lstStyle/>
          <a:p>
            <a:pPr>
              <a:spcBef>
                <a:spcPct val="35000"/>
              </a:spcBef>
              <a:buClr>
                <a:schemeClr val="tx2"/>
              </a:buClr>
              <a:buSzPct val="90000"/>
              <a:buFont typeface="Monotype Sorts" pitchFamily="2" charset="2"/>
              <a:buChar char="n"/>
            </a:pPr>
            <a:r>
              <a:rPr kumimoji="1" lang="en-US" dirty="0"/>
              <a:t>  As in the previous query, but output only the </a:t>
            </a:r>
            <a:r>
              <a:rPr kumimoji="1" lang="en-US" i="1" dirty="0"/>
              <a:t>ID</a:t>
            </a:r>
            <a:r>
              <a:rPr kumimoji="1" lang="en-US" dirty="0"/>
              <a:t> attribute value</a:t>
            </a:r>
          </a:p>
        </p:txBody>
      </p:sp>
      <p:sp>
        <p:nvSpPr>
          <p:cNvPr id="186373" name="Text Box 5"/>
          <p:cNvSpPr txBox="1">
            <a:spLocks noChangeArrowheads="1"/>
          </p:cNvSpPr>
          <p:nvPr/>
        </p:nvSpPr>
        <p:spPr bwMode="auto">
          <a:xfrm>
            <a:off x="2714625" y="2151082"/>
            <a:ext cx="4367213" cy="396875"/>
          </a:xfrm>
          <a:prstGeom prst="rect">
            <a:avLst/>
          </a:prstGeom>
          <a:noFill/>
          <a:ln w="9525">
            <a:noFill/>
            <a:miter lim="800000"/>
            <a:headEnd/>
            <a:tailEnd/>
          </a:ln>
          <a:effectLst/>
        </p:spPr>
        <p:txBody>
          <a:bodyPr wrap="none">
            <a:spAutoFit/>
          </a:bodyPr>
          <a:lstStyle/>
          <a:p>
            <a:pPr>
              <a:spcBef>
                <a:spcPct val="35000"/>
              </a:spcBef>
              <a:buClr>
                <a:schemeClr val="tx2"/>
              </a:buClr>
              <a:buSzPct val="90000"/>
              <a:buFont typeface="Monotype Sorts" pitchFamily="2" charset="2"/>
              <a:buNone/>
            </a:pPr>
            <a:r>
              <a:rPr kumimoji="1" lang="en-US" sz="2000"/>
              <a:t>{</a:t>
            </a:r>
            <a:r>
              <a:rPr kumimoji="1" lang="en-US" sz="2000" i="1"/>
              <a:t>t</a:t>
            </a:r>
            <a:r>
              <a:rPr kumimoji="1" lang="en-US" sz="2000"/>
              <a:t> | </a:t>
            </a:r>
            <a:r>
              <a:rPr kumimoji="1" lang="en-US" sz="2000" i="1"/>
              <a:t>t</a:t>
            </a:r>
            <a:r>
              <a:rPr kumimoji="1" lang="en-US" sz="2000"/>
              <a:t> </a:t>
            </a:r>
            <a:r>
              <a:rPr kumimoji="1" lang="en-US" sz="2000">
                <a:sym typeface="Symbol" pitchFamily="18" charset="2"/>
              </a:rPr>
              <a:t> </a:t>
            </a:r>
            <a:r>
              <a:rPr kumimoji="1" lang="en-US" sz="2000" i="1">
                <a:sym typeface="Symbol" pitchFamily="18" charset="2"/>
              </a:rPr>
              <a:t>instructor</a:t>
            </a:r>
            <a:r>
              <a:rPr kumimoji="1" lang="en-US" sz="2000">
                <a:sym typeface="Symbol" pitchFamily="18" charset="2"/>
              </a:rPr>
              <a:t>  </a:t>
            </a:r>
            <a:r>
              <a:rPr kumimoji="1" lang="en-US" sz="2000" i="1">
                <a:sym typeface="Symbol" pitchFamily="18" charset="2"/>
              </a:rPr>
              <a:t>t</a:t>
            </a:r>
            <a:r>
              <a:rPr kumimoji="1" lang="en-US" sz="2000">
                <a:sym typeface="Symbol" pitchFamily="18" charset="2"/>
              </a:rPr>
              <a:t> [</a:t>
            </a:r>
            <a:r>
              <a:rPr kumimoji="1" lang="en-US" sz="2000" i="1">
                <a:sym typeface="Symbol" pitchFamily="18" charset="2"/>
              </a:rPr>
              <a:t>salary </a:t>
            </a:r>
            <a:r>
              <a:rPr kumimoji="1" lang="en-US" sz="2000">
                <a:sym typeface="Symbol" pitchFamily="18" charset="2"/>
              </a:rPr>
              <a:t>]  80000}</a:t>
            </a:r>
            <a:endParaRPr kumimoji="1" lang="en-US" i="1">
              <a:sym typeface="Symbol" pitchFamily="18" charset="2"/>
            </a:endParaRPr>
          </a:p>
        </p:txBody>
      </p:sp>
      <p:sp>
        <p:nvSpPr>
          <p:cNvPr id="6" name="Date Placeholder 5"/>
          <p:cNvSpPr>
            <a:spLocks noGrp="1"/>
          </p:cNvSpPr>
          <p:nvPr>
            <p:ph type="dt" sz="half" idx="10"/>
          </p:nvPr>
        </p:nvSpPr>
        <p:spPr/>
        <p:txBody>
          <a:bodyPr/>
          <a:lstStyle/>
          <a:p>
            <a:fld id="{277FF453-AB31-4414-9D7C-6D137C6CF8A2}" type="datetime1">
              <a:rPr lang="en-US" smtClean="0"/>
              <a:pPr/>
              <a:t>4/8/20</a:t>
            </a:fld>
            <a:endParaRPr lang="en-US" dirty="0"/>
          </a:p>
        </p:txBody>
      </p:sp>
      <p:sp>
        <p:nvSpPr>
          <p:cNvPr id="7" name="Slide Number Placeholder 6"/>
          <p:cNvSpPr>
            <a:spLocks noGrp="1"/>
          </p:cNvSpPr>
          <p:nvPr>
            <p:ph type="sldNum" sz="quarter" idx="12"/>
          </p:nvPr>
        </p:nvSpPr>
        <p:spPr/>
        <p:txBody>
          <a:bodyPr/>
          <a:lstStyle/>
          <a:p>
            <a:fld id="{D2B6A008-1658-481F-B325-0100205FD83E}" type="slidenum">
              <a:rPr lang="en-US" smtClean="0"/>
              <a:pPr/>
              <a:t>60</a:t>
            </a:fld>
            <a:endParaRPr lang="en-US" dirty="0"/>
          </a:p>
        </p:txBody>
      </p:sp>
      <p:sp>
        <p:nvSpPr>
          <p:cNvPr id="8" name="Footer Placeholder 7"/>
          <p:cNvSpPr>
            <a:spLocks noGrp="1"/>
          </p:cNvSpPr>
          <p:nvPr>
            <p:ph type="ftr" sz="quarter" idx="11"/>
          </p:nvPr>
        </p:nvSpPr>
        <p:spPr/>
        <p:txBody>
          <a:bodyPr/>
          <a:lstStyle/>
          <a:p>
            <a:r>
              <a:rPr lang="en-US"/>
              <a:t>Relational Operator (©Silberschatz, Korth and Sudarshan)</a:t>
            </a:r>
            <a:endParaRPr lang="en-US" dirty="0"/>
          </a:p>
        </p:txBody>
      </p:sp>
      <p:sp>
        <p:nvSpPr>
          <p:cNvPr id="9" name="Text Box 4"/>
          <p:cNvSpPr txBox="1">
            <a:spLocks noChangeArrowheads="1"/>
          </p:cNvSpPr>
          <p:nvPr/>
        </p:nvSpPr>
        <p:spPr bwMode="auto">
          <a:xfrm>
            <a:off x="1000100" y="3286124"/>
            <a:ext cx="7412037" cy="2613023"/>
          </a:xfrm>
          <a:prstGeom prst="rect">
            <a:avLst/>
          </a:prstGeom>
          <a:noFill/>
          <a:ln w="9525">
            <a:noFill/>
            <a:miter lim="800000"/>
            <a:headEnd/>
            <a:tailEnd/>
          </a:ln>
          <a:effectLst/>
        </p:spPr>
        <p:txBody>
          <a:bodyPr>
            <a:spAutoFit/>
          </a:bodyPr>
          <a:lstStyle/>
          <a:p>
            <a:pPr>
              <a:spcBef>
                <a:spcPct val="35000"/>
              </a:spcBef>
              <a:buClr>
                <a:schemeClr val="tx2"/>
              </a:buClr>
              <a:buSzPct val="90000"/>
              <a:buFont typeface="Monotype Sorts" pitchFamily="2" charset="2"/>
              <a:buNone/>
            </a:pPr>
            <a:r>
              <a:rPr kumimoji="1" lang="en-US" dirty="0"/>
              <a:t>        {</a:t>
            </a:r>
            <a:r>
              <a:rPr kumimoji="1" lang="en-US" i="1" dirty="0"/>
              <a:t>t </a:t>
            </a:r>
            <a:r>
              <a:rPr kumimoji="1" lang="en-US" dirty="0"/>
              <a:t>|</a:t>
            </a:r>
            <a:r>
              <a:rPr kumimoji="1" lang="en-US" i="1" dirty="0"/>
              <a:t> </a:t>
            </a:r>
            <a:r>
              <a:rPr kumimoji="1" lang="en-US" dirty="0">
                <a:sym typeface="Symbol" pitchFamily="18" charset="2"/>
              </a:rPr>
              <a:t></a:t>
            </a:r>
            <a:r>
              <a:rPr kumimoji="1" lang="en-US" i="1" dirty="0">
                <a:sym typeface="Symbol" pitchFamily="18" charset="2"/>
              </a:rPr>
              <a:t> s </a:t>
            </a:r>
            <a:r>
              <a:rPr kumimoji="1" lang="en-US" dirty="0">
                <a:sym typeface="Symbol" pitchFamily="18" charset="2"/>
              </a:rPr>
              <a:t>instructor (</a:t>
            </a:r>
            <a:r>
              <a:rPr kumimoji="1" lang="en-US" i="1" dirty="0">
                <a:sym typeface="Symbol" pitchFamily="18" charset="2"/>
              </a:rPr>
              <a:t>t </a:t>
            </a:r>
            <a:r>
              <a:rPr kumimoji="1" lang="en-US" dirty="0">
                <a:sym typeface="Symbol" pitchFamily="18" charset="2"/>
              </a:rPr>
              <a:t>[</a:t>
            </a:r>
            <a:r>
              <a:rPr kumimoji="1" lang="en-US" i="1" dirty="0">
                <a:sym typeface="Symbol" pitchFamily="18" charset="2"/>
              </a:rPr>
              <a:t>ID </a:t>
            </a:r>
            <a:r>
              <a:rPr kumimoji="1" lang="en-US" dirty="0">
                <a:sym typeface="Symbol" pitchFamily="18" charset="2"/>
              </a:rPr>
              <a:t>] = </a:t>
            </a:r>
            <a:r>
              <a:rPr kumimoji="1" lang="en-US" i="1" dirty="0">
                <a:sym typeface="Symbol" pitchFamily="18" charset="2"/>
              </a:rPr>
              <a:t>s </a:t>
            </a:r>
            <a:r>
              <a:rPr kumimoji="1" lang="en-US" dirty="0">
                <a:sym typeface="Symbol" pitchFamily="18" charset="2"/>
              </a:rPr>
              <a:t>[</a:t>
            </a:r>
            <a:r>
              <a:rPr kumimoji="1" lang="en-US" i="1" dirty="0">
                <a:sym typeface="Symbol" pitchFamily="18" charset="2"/>
              </a:rPr>
              <a:t>ID </a:t>
            </a:r>
            <a:r>
              <a:rPr kumimoji="1" lang="en-US" dirty="0">
                <a:sym typeface="Symbol" pitchFamily="18" charset="2"/>
              </a:rPr>
              <a:t>]  </a:t>
            </a:r>
            <a:r>
              <a:rPr kumimoji="1" lang="en-US" i="1" dirty="0">
                <a:sym typeface="Symbol" pitchFamily="18" charset="2"/>
              </a:rPr>
              <a:t>s</a:t>
            </a:r>
            <a:r>
              <a:rPr kumimoji="1" lang="en-US" dirty="0">
                <a:sym typeface="Symbol" pitchFamily="18" charset="2"/>
              </a:rPr>
              <a:t> [</a:t>
            </a:r>
            <a:r>
              <a:rPr kumimoji="1" lang="en-US" i="1" dirty="0">
                <a:sym typeface="Symbol" pitchFamily="18" charset="2"/>
              </a:rPr>
              <a:t>salary </a:t>
            </a:r>
            <a:r>
              <a:rPr kumimoji="1" lang="en-US" dirty="0">
                <a:sym typeface="Symbol" pitchFamily="18" charset="2"/>
              </a:rPr>
              <a:t>]  80000)}</a:t>
            </a:r>
          </a:p>
          <a:p>
            <a:pPr>
              <a:spcBef>
                <a:spcPct val="35000"/>
              </a:spcBef>
              <a:buClr>
                <a:schemeClr val="tx2"/>
              </a:buClr>
              <a:buSzPct val="90000"/>
              <a:buFont typeface="Monotype Sorts" pitchFamily="2" charset="2"/>
              <a:buNone/>
            </a:pPr>
            <a:endParaRPr kumimoji="1" lang="en-US" dirty="0">
              <a:sym typeface="Symbol" pitchFamily="18" charset="2"/>
            </a:endParaRPr>
          </a:p>
          <a:p>
            <a:pPr>
              <a:spcBef>
                <a:spcPct val="35000"/>
              </a:spcBef>
              <a:buClr>
                <a:schemeClr val="tx2"/>
              </a:buClr>
              <a:buSzPct val="90000"/>
              <a:buFont typeface="Monotype Sorts" pitchFamily="2" charset="2"/>
              <a:buNone/>
            </a:pPr>
            <a:r>
              <a:rPr kumimoji="1" lang="en-US" dirty="0">
                <a:sym typeface="Symbol" pitchFamily="18" charset="2"/>
              </a:rPr>
              <a:t>     Notice that a relation on schema (</a:t>
            </a:r>
            <a:r>
              <a:rPr kumimoji="1" lang="en-US" i="1" dirty="0">
                <a:sym typeface="Symbol" pitchFamily="18" charset="2"/>
              </a:rPr>
              <a:t>ID</a:t>
            </a:r>
            <a:r>
              <a:rPr kumimoji="1" lang="en-US" dirty="0">
                <a:sym typeface="Symbol" pitchFamily="18" charset="2"/>
              </a:rPr>
              <a:t>) is implicitly defined by             </a:t>
            </a:r>
          </a:p>
          <a:p>
            <a:pPr>
              <a:spcBef>
                <a:spcPct val="35000"/>
              </a:spcBef>
              <a:buClr>
                <a:schemeClr val="tx2"/>
              </a:buClr>
              <a:buSzPct val="90000"/>
              <a:buFont typeface="Monotype Sorts" pitchFamily="2" charset="2"/>
              <a:buNone/>
            </a:pPr>
            <a:r>
              <a:rPr kumimoji="1" lang="en-US" dirty="0">
                <a:sym typeface="Symbol" pitchFamily="18" charset="2"/>
              </a:rPr>
              <a:t>     the query</a:t>
            </a:r>
          </a:p>
          <a:p>
            <a:pPr>
              <a:spcBef>
                <a:spcPct val="35000"/>
              </a:spcBef>
              <a:buClr>
                <a:schemeClr val="tx2"/>
              </a:buClr>
              <a:buSzPct val="90000"/>
              <a:buFont typeface="Monotype Sorts" pitchFamily="2" charset="2"/>
              <a:buNone/>
            </a:pPr>
            <a:endParaRPr kumimoji="1" lang="en-US" i="1" dirty="0">
              <a:sym typeface="Symbol" pitchFamily="18" charset="2"/>
            </a:endParaRPr>
          </a:p>
          <a:p>
            <a:pPr>
              <a:spcBef>
                <a:spcPct val="35000"/>
              </a:spcBef>
              <a:buClr>
                <a:schemeClr val="tx2"/>
              </a:buClr>
              <a:buSzPct val="90000"/>
              <a:buFont typeface="Monotype Sorts" pitchFamily="2" charset="2"/>
              <a:buNone/>
            </a:pPr>
            <a:endParaRPr kumimoji="1" lang="en-US" i="1" dirty="0">
              <a:sym typeface="Symbol" pitchFamily="18" charset="2"/>
            </a:endParaRPr>
          </a:p>
          <a:p>
            <a:pPr>
              <a:spcBef>
                <a:spcPct val="35000"/>
              </a:spcBef>
              <a:buClr>
                <a:schemeClr val="tx2"/>
              </a:buClr>
              <a:buSzPct val="90000"/>
              <a:buFont typeface="Monotype Sorts" pitchFamily="2" charset="2"/>
              <a:buNone/>
            </a:pPr>
            <a:endParaRPr kumimoji="1" lang="en-US" i="1" dirty="0">
              <a:sym typeface="Symbol" pitchFamily="18" charset="2"/>
            </a:endParaRPr>
          </a:p>
        </p:txBody>
      </p:sp>
      <p:sp>
        <p:nvSpPr>
          <p:cNvPr id="10" name="TextBox 9"/>
          <p:cNvSpPr txBox="1"/>
          <p:nvPr/>
        </p:nvSpPr>
        <p:spPr>
          <a:xfrm>
            <a:off x="8358214" y="6000768"/>
            <a:ext cx="665567" cy="276999"/>
          </a:xfrm>
          <a:prstGeom prst="rect">
            <a:avLst/>
          </a:prstGeom>
          <a:noFill/>
        </p:spPr>
        <p:txBody>
          <a:bodyPr wrap="none" rtlCol="0">
            <a:spAutoFit/>
          </a:bodyPr>
          <a:lstStyle/>
          <a:p>
            <a:r>
              <a:rPr lang="en-US" sz="1200" dirty="0">
                <a:hlinkClick r:id="rId3" action="ppaction://hlinksldjump"/>
              </a:rPr>
              <a:t>schema</a:t>
            </a:r>
            <a:endParaRPr lang="en-US" sz="1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1863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8637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6372">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6371" grpId="0" build="p" autoUpdateAnimBg="0"/>
      <p:bldP spid="186373" grpId="0" autoUpdateAnimBg="0"/>
      <p:bldP spid="9"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2"/>
          <p:cNvSpPr>
            <a:spLocks noGrp="1" noChangeArrowheads="1"/>
          </p:cNvSpPr>
          <p:nvPr>
            <p:ph type="title"/>
          </p:nvPr>
        </p:nvSpPr>
        <p:spPr/>
        <p:txBody>
          <a:bodyPr/>
          <a:lstStyle/>
          <a:p>
            <a:r>
              <a:rPr lang="en-US"/>
              <a:t>Example Queries</a:t>
            </a:r>
          </a:p>
        </p:txBody>
      </p:sp>
      <p:sp>
        <p:nvSpPr>
          <p:cNvPr id="188419" name="Rectangle 3"/>
          <p:cNvSpPr>
            <a:spLocks noGrp="1" noChangeArrowheads="1"/>
          </p:cNvSpPr>
          <p:nvPr>
            <p:ph type="body" idx="1"/>
          </p:nvPr>
        </p:nvSpPr>
        <p:spPr>
          <a:xfrm>
            <a:off x="871538" y="1385902"/>
            <a:ext cx="7848600" cy="825500"/>
          </a:xfrm>
        </p:spPr>
        <p:txBody>
          <a:bodyPr>
            <a:normAutofit fontScale="85000" lnSpcReduction="20000"/>
          </a:bodyPr>
          <a:lstStyle/>
          <a:p>
            <a:r>
              <a:rPr lang="en-US"/>
              <a:t>Find the names of all instructors whose department is in the Watson building</a:t>
            </a:r>
            <a:endParaRPr lang="en-US">
              <a:sym typeface="Symbol" pitchFamily="18" charset="2"/>
            </a:endParaRPr>
          </a:p>
        </p:txBody>
      </p:sp>
      <p:sp>
        <p:nvSpPr>
          <p:cNvPr id="188420" name="Text Box 4"/>
          <p:cNvSpPr txBox="1">
            <a:spLocks noChangeArrowheads="1"/>
          </p:cNvSpPr>
          <p:nvPr/>
        </p:nvSpPr>
        <p:spPr bwMode="auto">
          <a:xfrm>
            <a:off x="1414463" y="4381515"/>
            <a:ext cx="7134225" cy="1190625"/>
          </a:xfrm>
          <a:prstGeom prst="rect">
            <a:avLst/>
          </a:prstGeom>
          <a:noFill/>
          <a:ln w="9525">
            <a:noFill/>
            <a:miter lim="800000"/>
            <a:headEnd/>
            <a:tailEnd/>
          </a:ln>
          <a:effectLst/>
        </p:spPr>
        <p:txBody>
          <a:bodyPr>
            <a:spAutoFit/>
          </a:bodyPr>
          <a:lstStyle/>
          <a:p>
            <a:pPr>
              <a:spcBef>
                <a:spcPct val="35000"/>
              </a:spcBef>
              <a:buClr>
                <a:schemeClr val="tx2"/>
              </a:buClr>
              <a:buSzPct val="90000"/>
              <a:buFont typeface="Monotype Sorts" pitchFamily="2" charset="2"/>
              <a:buNone/>
            </a:pPr>
            <a:r>
              <a:rPr kumimoji="1" lang="en-US"/>
              <a:t>{</a:t>
            </a:r>
            <a:r>
              <a:rPr kumimoji="1" lang="en-US" i="1"/>
              <a:t>t </a:t>
            </a:r>
            <a:r>
              <a:rPr kumimoji="1" lang="en-US"/>
              <a:t>|</a:t>
            </a:r>
            <a:r>
              <a:rPr kumimoji="1" lang="en-US" i="1"/>
              <a:t> </a:t>
            </a:r>
            <a:r>
              <a:rPr kumimoji="1" lang="en-US">
                <a:sym typeface="Symbol" pitchFamily="18" charset="2"/>
              </a:rPr>
              <a:t></a:t>
            </a:r>
            <a:r>
              <a:rPr kumimoji="1" lang="en-US" i="1">
                <a:sym typeface="Symbol" pitchFamily="18" charset="2"/>
              </a:rPr>
              <a:t>s </a:t>
            </a:r>
            <a:r>
              <a:rPr kumimoji="1" lang="en-US">
                <a:sym typeface="Symbol" pitchFamily="18" charset="2"/>
              </a:rPr>
              <a:t> </a:t>
            </a:r>
            <a:r>
              <a:rPr kumimoji="1" lang="en-US" i="1">
                <a:sym typeface="Symbol" pitchFamily="18" charset="2"/>
              </a:rPr>
              <a:t>section </a:t>
            </a:r>
            <a:r>
              <a:rPr kumimoji="1" lang="en-US">
                <a:sym typeface="Symbol" pitchFamily="18" charset="2"/>
              </a:rPr>
              <a:t>(</a:t>
            </a:r>
            <a:r>
              <a:rPr kumimoji="1" lang="en-US" i="1">
                <a:sym typeface="Symbol" pitchFamily="18" charset="2"/>
              </a:rPr>
              <a:t>t </a:t>
            </a:r>
            <a:r>
              <a:rPr kumimoji="1" lang="en-US">
                <a:sym typeface="Symbol" pitchFamily="18" charset="2"/>
              </a:rPr>
              <a:t>[</a:t>
            </a:r>
            <a:r>
              <a:rPr kumimoji="1" lang="en-US" i="1">
                <a:sym typeface="Symbol" pitchFamily="18" charset="2"/>
              </a:rPr>
              <a:t>course_id </a:t>
            </a:r>
            <a:r>
              <a:rPr kumimoji="1" lang="en-US">
                <a:sym typeface="Symbol" pitchFamily="18" charset="2"/>
              </a:rPr>
              <a:t>] = </a:t>
            </a:r>
            <a:r>
              <a:rPr kumimoji="1" lang="en-US" i="1">
                <a:sym typeface="Symbol" pitchFamily="18" charset="2"/>
              </a:rPr>
              <a:t>s </a:t>
            </a:r>
            <a:r>
              <a:rPr kumimoji="1" lang="en-US">
                <a:sym typeface="Symbol" pitchFamily="18" charset="2"/>
              </a:rPr>
              <a:t>[</a:t>
            </a:r>
            <a:r>
              <a:rPr kumimoji="1" lang="en-US" i="1">
                <a:sym typeface="Symbol" pitchFamily="18" charset="2"/>
              </a:rPr>
              <a:t>course_id</a:t>
            </a:r>
            <a:r>
              <a:rPr kumimoji="1" lang="en-US">
                <a:sym typeface="Symbol" pitchFamily="18" charset="2"/>
              </a:rPr>
              <a:t> ] </a:t>
            </a:r>
            <a:r>
              <a:rPr kumimoji="1" lang="en-US" sz="1600">
                <a:sym typeface="Symbol" pitchFamily="18" charset="2"/>
              </a:rPr>
              <a:t> </a:t>
            </a:r>
            <a:r>
              <a:rPr kumimoji="1" lang="en-US">
                <a:sym typeface="Symbol" pitchFamily="18" charset="2"/>
              </a:rPr>
              <a:t> </a:t>
            </a:r>
            <a:br>
              <a:rPr kumimoji="1" lang="en-US">
                <a:sym typeface="Symbol" pitchFamily="18" charset="2"/>
              </a:rPr>
            </a:br>
            <a:r>
              <a:rPr kumimoji="1" lang="en-US">
                <a:sym typeface="Symbol" pitchFamily="18" charset="2"/>
              </a:rPr>
              <a:t>                           </a:t>
            </a:r>
            <a:r>
              <a:rPr kumimoji="1" lang="en-US" i="1">
                <a:sym typeface="Symbol" pitchFamily="18" charset="2"/>
              </a:rPr>
              <a:t>s </a:t>
            </a:r>
            <a:r>
              <a:rPr kumimoji="1" lang="en-US">
                <a:sym typeface="Symbol" pitchFamily="18" charset="2"/>
              </a:rPr>
              <a:t>[</a:t>
            </a:r>
            <a:r>
              <a:rPr kumimoji="1" lang="en-US" i="1">
                <a:sym typeface="Symbol" pitchFamily="18" charset="2"/>
              </a:rPr>
              <a:t>semester</a:t>
            </a:r>
            <a:r>
              <a:rPr kumimoji="1" lang="en-US">
                <a:sym typeface="Symbol" pitchFamily="18" charset="2"/>
              </a:rPr>
              <a:t>] = “Fall”  </a:t>
            </a:r>
            <a:r>
              <a:rPr kumimoji="1" lang="en-US" i="1">
                <a:sym typeface="Symbol" pitchFamily="18" charset="2"/>
              </a:rPr>
              <a:t>s </a:t>
            </a:r>
            <a:r>
              <a:rPr kumimoji="1" lang="en-US">
                <a:sym typeface="Symbol" pitchFamily="18" charset="2"/>
              </a:rPr>
              <a:t>[year] </a:t>
            </a:r>
            <a:r>
              <a:rPr kumimoji="1" lang="en-US" i="1">
                <a:sym typeface="Symbol" pitchFamily="18" charset="2"/>
              </a:rPr>
              <a:t>= 2009</a:t>
            </a:r>
            <a:r>
              <a:rPr kumimoji="1" lang="en-US">
                <a:sym typeface="Symbol" pitchFamily="18" charset="2"/>
              </a:rPr>
              <a:t> </a:t>
            </a:r>
            <a:br>
              <a:rPr kumimoji="1" lang="en-US">
                <a:sym typeface="Symbol" pitchFamily="18" charset="2"/>
              </a:rPr>
            </a:br>
            <a:r>
              <a:rPr kumimoji="1" lang="en-US">
                <a:sym typeface="Symbol" pitchFamily="18" charset="2"/>
              </a:rPr>
              <a:t>   v </a:t>
            </a:r>
            <a:r>
              <a:rPr kumimoji="1" lang="en-US" i="1">
                <a:sym typeface="Symbol" pitchFamily="18" charset="2"/>
              </a:rPr>
              <a:t>u </a:t>
            </a:r>
            <a:r>
              <a:rPr kumimoji="1" lang="en-US">
                <a:sym typeface="Symbol" pitchFamily="18" charset="2"/>
              </a:rPr>
              <a:t> </a:t>
            </a:r>
            <a:r>
              <a:rPr kumimoji="1" lang="en-US" i="1">
                <a:sym typeface="Symbol" pitchFamily="18" charset="2"/>
              </a:rPr>
              <a:t>section </a:t>
            </a:r>
            <a:r>
              <a:rPr kumimoji="1" lang="en-US">
                <a:sym typeface="Symbol" pitchFamily="18" charset="2"/>
              </a:rPr>
              <a:t>(</a:t>
            </a:r>
            <a:r>
              <a:rPr kumimoji="1" lang="en-US" i="1">
                <a:sym typeface="Symbol" pitchFamily="18" charset="2"/>
              </a:rPr>
              <a:t>t  </a:t>
            </a:r>
            <a:r>
              <a:rPr kumimoji="1" lang="en-US">
                <a:sym typeface="Symbol" pitchFamily="18" charset="2"/>
              </a:rPr>
              <a:t>[</a:t>
            </a:r>
            <a:r>
              <a:rPr kumimoji="1" lang="en-US" i="1">
                <a:sym typeface="Symbol" pitchFamily="18" charset="2"/>
              </a:rPr>
              <a:t>course_id </a:t>
            </a:r>
            <a:r>
              <a:rPr kumimoji="1" lang="en-US">
                <a:sym typeface="Symbol" pitchFamily="18" charset="2"/>
              </a:rPr>
              <a:t>] = </a:t>
            </a:r>
            <a:r>
              <a:rPr kumimoji="1" lang="en-US" i="1">
                <a:sym typeface="Symbol" pitchFamily="18" charset="2"/>
              </a:rPr>
              <a:t>u </a:t>
            </a:r>
            <a:r>
              <a:rPr kumimoji="1" lang="en-US">
                <a:sym typeface="Symbol" pitchFamily="18" charset="2"/>
              </a:rPr>
              <a:t>[</a:t>
            </a:r>
            <a:r>
              <a:rPr kumimoji="1" lang="en-US" i="1">
                <a:sym typeface="Symbol" pitchFamily="18" charset="2"/>
              </a:rPr>
              <a:t>course_id</a:t>
            </a:r>
            <a:r>
              <a:rPr kumimoji="1" lang="en-US">
                <a:sym typeface="Symbol" pitchFamily="18" charset="2"/>
              </a:rPr>
              <a:t> ]   </a:t>
            </a:r>
            <a:br>
              <a:rPr kumimoji="1" lang="en-US">
                <a:sym typeface="Symbol" pitchFamily="18" charset="2"/>
              </a:rPr>
            </a:br>
            <a:r>
              <a:rPr kumimoji="1" lang="en-US">
                <a:sym typeface="Symbol" pitchFamily="18" charset="2"/>
              </a:rPr>
              <a:t>                           </a:t>
            </a:r>
            <a:r>
              <a:rPr kumimoji="1" lang="en-US" i="1">
                <a:sym typeface="Symbol" pitchFamily="18" charset="2"/>
              </a:rPr>
              <a:t>u </a:t>
            </a:r>
            <a:r>
              <a:rPr kumimoji="1" lang="en-US">
                <a:sym typeface="Symbol" pitchFamily="18" charset="2"/>
              </a:rPr>
              <a:t>[</a:t>
            </a:r>
            <a:r>
              <a:rPr kumimoji="1" lang="en-US" i="1">
                <a:sym typeface="Symbol" pitchFamily="18" charset="2"/>
              </a:rPr>
              <a:t>semester</a:t>
            </a:r>
            <a:r>
              <a:rPr kumimoji="1" lang="en-US">
                <a:sym typeface="Symbol" pitchFamily="18" charset="2"/>
              </a:rPr>
              <a:t>] = “Spring”  </a:t>
            </a:r>
            <a:r>
              <a:rPr kumimoji="1" lang="en-US" i="1">
                <a:sym typeface="Symbol" pitchFamily="18" charset="2"/>
              </a:rPr>
              <a:t>u </a:t>
            </a:r>
            <a:r>
              <a:rPr kumimoji="1" lang="en-US">
                <a:sym typeface="Symbol" pitchFamily="18" charset="2"/>
              </a:rPr>
              <a:t>[year] </a:t>
            </a:r>
            <a:r>
              <a:rPr kumimoji="1" lang="en-US" i="1">
                <a:sym typeface="Symbol" pitchFamily="18" charset="2"/>
              </a:rPr>
              <a:t>= 2010)}</a:t>
            </a:r>
            <a:endParaRPr kumimoji="1" lang="en-US">
              <a:sym typeface="Symbol" pitchFamily="18" charset="2"/>
            </a:endParaRPr>
          </a:p>
        </p:txBody>
      </p:sp>
      <p:sp>
        <p:nvSpPr>
          <p:cNvPr id="188421" name="Text Box 5"/>
          <p:cNvSpPr txBox="1">
            <a:spLocks noChangeArrowheads="1"/>
          </p:cNvSpPr>
          <p:nvPr/>
        </p:nvSpPr>
        <p:spPr bwMode="auto">
          <a:xfrm>
            <a:off x="868363" y="3459177"/>
            <a:ext cx="8102600" cy="641350"/>
          </a:xfrm>
          <a:prstGeom prst="rect">
            <a:avLst/>
          </a:prstGeom>
          <a:noFill/>
          <a:ln w="9525">
            <a:noFill/>
            <a:miter lim="800000"/>
            <a:headEnd/>
            <a:tailEnd/>
          </a:ln>
          <a:effectLst/>
        </p:spPr>
        <p:txBody>
          <a:bodyPr>
            <a:spAutoFit/>
          </a:bodyPr>
          <a:lstStyle/>
          <a:p>
            <a:pPr>
              <a:spcBef>
                <a:spcPct val="35000"/>
              </a:spcBef>
              <a:buClr>
                <a:schemeClr val="tx2"/>
              </a:buClr>
              <a:buSzPct val="90000"/>
              <a:buFont typeface="Monotype Sorts" pitchFamily="2" charset="2"/>
              <a:buChar char="n"/>
            </a:pPr>
            <a:r>
              <a:rPr kumimoji="1" lang="en-US">
                <a:sym typeface="Symbol" pitchFamily="18" charset="2"/>
              </a:rPr>
              <a:t>  Find the set of all courses taught in the Fall 2009 semester, or in </a:t>
            </a:r>
            <a:br>
              <a:rPr kumimoji="1" lang="en-US">
                <a:sym typeface="Symbol" pitchFamily="18" charset="2"/>
              </a:rPr>
            </a:br>
            <a:r>
              <a:rPr kumimoji="1" lang="en-US">
                <a:sym typeface="Symbol" pitchFamily="18" charset="2"/>
              </a:rPr>
              <a:t>    the Spring 2010 semester, or both</a:t>
            </a:r>
          </a:p>
        </p:txBody>
      </p:sp>
      <p:sp>
        <p:nvSpPr>
          <p:cNvPr id="188422" name="Text Box 6"/>
          <p:cNvSpPr txBox="1">
            <a:spLocks noChangeArrowheads="1"/>
          </p:cNvSpPr>
          <p:nvPr/>
        </p:nvSpPr>
        <p:spPr bwMode="auto">
          <a:xfrm>
            <a:off x="1554163" y="2311415"/>
            <a:ext cx="6662737" cy="915987"/>
          </a:xfrm>
          <a:prstGeom prst="rect">
            <a:avLst/>
          </a:prstGeom>
          <a:noFill/>
          <a:ln w="9525">
            <a:noFill/>
            <a:miter lim="800000"/>
            <a:headEnd/>
            <a:tailEnd/>
          </a:ln>
          <a:effectLst/>
        </p:spPr>
        <p:txBody>
          <a:bodyPr>
            <a:spAutoFit/>
          </a:bodyPr>
          <a:lstStyle/>
          <a:p>
            <a:pPr>
              <a:spcBef>
                <a:spcPct val="35000"/>
              </a:spcBef>
              <a:buClr>
                <a:schemeClr val="tx2"/>
              </a:buClr>
              <a:buSzPct val="90000"/>
              <a:buFont typeface="Monotype Sorts" pitchFamily="2" charset="2"/>
              <a:buNone/>
            </a:pPr>
            <a:r>
              <a:rPr kumimoji="1" lang="en-US" dirty="0"/>
              <a:t>{</a:t>
            </a:r>
            <a:r>
              <a:rPr kumimoji="1" lang="en-US" i="1" dirty="0"/>
              <a:t>t </a:t>
            </a:r>
            <a:r>
              <a:rPr kumimoji="1" lang="en-US" dirty="0"/>
              <a:t>|</a:t>
            </a:r>
            <a:r>
              <a:rPr kumimoji="1" lang="en-US" i="1" dirty="0"/>
              <a:t> </a:t>
            </a:r>
            <a:r>
              <a:rPr kumimoji="1" lang="en-US" dirty="0">
                <a:sym typeface="Symbol" pitchFamily="18" charset="2"/>
              </a:rPr>
              <a:t></a:t>
            </a:r>
            <a:r>
              <a:rPr kumimoji="1" lang="en-US" i="1" dirty="0">
                <a:sym typeface="Symbol" pitchFamily="18" charset="2"/>
              </a:rPr>
              <a:t>s </a:t>
            </a:r>
            <a:r>
              <a:rPr kumimoji="1" lang="en-US" dirty="0">
                <a:sym typeface="Symbol" pitchFamily="18" charset="2"/>
              </a:rPr>
              <a:t> </a:t>
            </a:r>
            <a:r>
              <a:rPr kumimoji="1" lang="en-US" i="1" dirty="0">
                <a:sym typeface="Symbol" pitchFamily="18" charset="2"/>
              </a:rPr>
              <a:t>instructor </a:t>
            </a:r>
            <a:r>
              <a:rPr kumimoji="1" lang="en-US" dirty="0">
                <a:sym typeface="Symbol" pitchFamily="18" charset="2"/>
              </a:rPr>
              <a:t>(</a:t>
            </a:r>
            <a:r>
              <a:rPr kumimoji="1" lang="en-US" i="1" dirty="0">
                <a:sym typeface="Symbol" pitchFamily="18" charset="2"/>
              </a:rPr>
              <a:t>t </a:t>
            </a:r>
            <a:r>
              <a:rPr kumimoji="1" lang="en-US" dirty="0">
                <a:sym typeface="Symbol" pitchFamily="18" charset="2"/>
              </a:rPr>
              <a:t>[</a:t>
            </a:r>
            <a:r>
              <a:rPr kumimoji="1" lang="en-US" i="1" dirty="0">
                <a:sym typeface="Symbol" pitchFamily="18" charset="2"/>
              </a:rPr>
              <a:t>name </a:t>
            </a:r>
            <a:r>
              <a:rPr kumimoji="1" lang="en-US" dirty="0">
                <a:sym typeface="Symbol" pitchFamily="18" charset="2"/>
              </a:rPr>
              <a:t>] = </a:t>
            </a:r>
            <a:r>
              <a:rPr kumimoji="1" lang="en-US" i="1" dirty="0">
                <a:sym typeface="Symbol" pitchFamily="18" charset="2"/>
              </a:rPr>
              <a:t>s </a:t>
            </a:r>
            <a:r>
              <a:rPr kumimoji="1" lang="en-US" dirty="0">
                <a:sym typeface="Symbol" pitchFamily="18" charset="2"/>
              </a:rPr>
              <a:t>[</a:t>
            </a:r>
            <a:r>
              <a:rPr kumimoji="1" lang="en-US" i="1" dirty="0">
                <a:sym typeface="Symbol" pitchFamily="18" charset="2"/>
              </a:rPr>
              <a:t>name </a:t>
            </a:r>
            <a:r>
              <a:rPr kumimoji="1" lang="en-US" dirty="0">
                <a:sym typeface="Symbol" pitchFamily="18" charset="2"/>
              </a:rPr>
              <a:t>] </a:t>
            </a:r>
            <a:br>
              <a:rPr kumimoji="1" lang="en-US" dirty="0">
                <a:sym typeface="Symbol" pitchFamily="18" charset="2"/>
              </a:rPr>
            </a:br>
            <a:r>
              <a:rPr kumimoji="1" lang="en-US" dirty="0">
                <a:sym typeface="Symbol" pitchFamily="18" charset="2"/>
              </a:rPr>
              <a:t>      </a:t>
            </a:r>
            <a:r>
              <a:rPr kumimoji="1" lang="en-US" i="1" dirty="0">
                <a:sym typeface="Symbol" pitchFamily="18" charset="2"/>
              </a:rPr>
              <a:t>u </a:t>
            </a:r>
            <a:r>
              <a:rPr kumimoji="1" lang="en-US" dirty="0">
                <a:sym typeface="Symbol" pitchFamily="18" charset="2"/>
              </a:rPr>
              <a:t> </a:t>
            </a:r>
            <a:r>
              <a:rPr kumimoji="1" lang="en-US" i="1" dirty="0">
                <a:sym typeface="Symbol" pitchFamily="18" charset="2"/>
              </a:rPr>
              <a:t>department </a:t>
            </a:r>
            <a:r>
              <a:rPr kumimoji="1" lang="en-US" dirty="0">
                <a:sym typeface="Symbol" pitchFamily="18" charset="2"/>
              </a:rPr>
              <a:t>(</a:t>
            </a:r>
            <a:r>
              <a:rPr kumimoji="1" lang="en-US" i="1" dirty="0">
                <a:sym typeface="Symbol" pitchFamily="18" charset="2"/>
              </a:rPr>
              <a:t>u </a:t>
            </a:r>
            <a:r>
              <a:rPr kumimoji="1" lang="en-US" dirty="0">
                <a:sym typeface="Symbol" pitchFamily="18" charset="2"/>
              </a:rPr>
              <a:t>[</a:t>
            </a:r>
            <a:r>
              <a:rPr kumimoji="1" lang="en-US" i="1" dirty="0" err="1">
                <a:sym typeface="Symbol" pitchFamily="18" charset="2"/>
              </a:rPr>
              <a:t>dept_name</a:t>
            </a:r>
            <a:r>
              <a:rPr kumimoji="1" lang="en-US" i="1" dirty="0">
                <a:sym typeface="Symbol" pitchFamily="18" charset="2"/>
              </a:rPr>
              <a:t> </a:t>
            </a:r>
            <a:r>
              <a:rPr kumimoji="1" lang="en-US" dirty="0">
                <a:sym typeface="Symbol" pitchFamily="18" charset="2"/>
              </a:rPr>
              <a:t>] = </a:t>
            </a:r>
            <a:r>
              <a:rPr kumimoji="1" lang="en-US" i="1" dirty="0">
                <a:sym typeface="Symbol" pitchFamily="18" charset="2"/>
              </a:rPr>
              <a:t>s</a:t>
            </a:r>
            <a:r>
              <a:rPr kumimoji="1" lang="en-US" dirty="0">
                <a:sym typeface="Symbol" pitchFamily="18" charset="2"/>
              </a:rPr>
              <a:t>[</a:t>
            </a:r>
            <a:r>
              <a:rPr kumimoji="1" lang="en-US" i="1" dirty="0" err="1">
                <a:sym typeface="Symbol" pitchFamily="18" charset="2"/>
              </a:rPr>
              <a:t>dept_name</a:t>
            </a:r>
            <a:r>
              <a:rPr kumimoji="1" lang="en-US" dirty="0">
                <a:sym typeface="Symbol" pitchFamily="18" charset="2"/>
              </a:rPr>
              <a:t>] </a:t>
            </a:r>
            <a:br>
              <a:rPr kumimoji="1" lang="en-US" dirty="0">
                <a:sym typeface="Symbol" pitchFamily="18" charset="2"/>
              </a:rPr>
            </a:br>
            <a:r>
              <a:rPr kumimoji="1" lang="en-US" dirty="0">
                <a:sym typeface="Symbol" pitchFamily="18" charset="2"/>
              </a:rPr>
              <a:t>                           </a:t>
            </a:r>
            <a:r>
              <a:rPr kumimoji="1" lang="en-US" i="1" dirty="0">
                <a:sym typeface="Symbol" pitchFamily="18" charset="2"/>
              </a:rPr>
              <a:t>u </a:t>
            </a:r>
            <a:r>
              <a:rPr kumimoji="1" lang="en-US" dirty="0">
                <a:sym typeface="Symbol" pitchFamily="18" charset="2"/>
              </a:rPr>
              <a:t>[</a:t>
            </a:r>
            <a:r>
              <a:rPr kumimoji="1" lang="en-US" i="1" dirty="0">
                <a:sym typeface="Symbol" pitchFamily="18" charset="2"/>
              </a:rPr>
              <a:t>building</a:t>
            </a:r>
            <a:r>
              <a:rPr kumimoji="1" lang="en-US" dirty="0">
                <a:sym typeface="Symbol" pitchFamily="18" charset="2"/>
              </a:rPr>
              <a:t>] = “Watson” ))}</a:t>
            </a:r>
            <a:endParaRPr kumimoji="1" lang="en-US" i="1" dirty="0">
              <a:sym typeface="Symbol" pitchFamily="18" charset="2"/>
            </a:endParaRPr>
          </a:p>
        </p:txBody>
      </p:sp>
      <p:sp>
        <p:nvSpPr>
          <p:cNvPr id="7" name="Date Placeholder 6"/>
          <p:cNvSpPr>
            <a:spLocks noGrp="1"/>
          </p:cNvSpPr>
          <p:nvPr>
            <p:ph type="dt" sz="half" idx="10"/>
          </p:nvPr>
        </p:nvSpPr>
        <p:spPr/>
        <p:txBody>
          <a:bodyPr/>
          <a:lstStyle/>
          <a:p>
            <a:fld id="{1C140AF0-F47B-46EB-8BE2-90396E024A5E}" type="datetime1">
              <a:rPr lang="en-US" smtClean="0"/>
              <a:pPr/>
              <a:t>4/8/20</a:t>
            </a:fld>
            <a:endParaRPr lang="en-US" dirty="0"/>
          </a:p>
        </p:txBody>
      </p:sp>
      <p:sp>
        <p:nvSpPr>
          <p:cNvPr id="8" name="Slide Number Placeholder 7"/>
          <p:cNvSpPr>
            <a:spLocks noGrp="1"/>
          </p:cNvSpPr>
          <p:nvPr>
            <p:ph type="sldNum" sz="quarter" idx="12"/>
          </p:nvPr>
        </p:nvSpPr>
        <p:spPr/>
        <p:txBody>
          <a:bodyPr/>
          <a:lstStyle/>
          <a:p>
            <a:fld id="{D2B6A008-1658-481F-B325-0100205FD83E}" type="slidenum">
              <a:rPr lang="en-US" smtClean="0"/>
              <a:pPr/>
              <a:t>61</a:t>
            </a:fld>
            <a:endParaRPr lang="en-US" dirty="0"/>
          </a:p>
        </p:txBody>
      </p:sp>
      <p:sp>
        <p:nvSpPr>
          <p:cNvPr id="9" name="Footer Placeholder 8"/>
          <p:cNvSpPr>
            <a:spLocks noGrp="1"/>
          </p:cNvSpPr>
          <p:nvPr>
            <p:ph type="ftr" sz="quarter" idx="11"/>
          </p:nvPr>
        </p:nvSpPr>
        <p:spPr/>
        <p:txBody>
          <a:bodyPr/>
          <a:lstStyle/>
          <a:p>
            <a:r>
              <a:rPr lang="en-US"/>
              <a:t>Relational Operator (©Silberschatz, Korth and Sudarshan)</a:t>
            </a:r>
            <a:endParaRPr lang="en-US" dirty="0"/>
          </a:p>
        </p:txBody>
      </p:sp>
      <p:sp>
        <p:nvSpPr>
          <p:cNvPr id="10" name="TextBox 9"/>
          <p:cNvSpPr txBox="1"/>
          <p:nvPr/>
        </p:nvSpPr>
        <p:spPr>
          <a:xfrm>
            <a:off x="8358214" y="6000768"/>
            <a:ext cx="665567" cy="276999"/>
          </a:xfrm>
          <a:prstGeom prst="rect">
            <a:avLst/>
          </a:prstGeom>
          <a:noFill/>
        </p:spPr>
        <p:txBody>
          <a:bodyPr wrap="none" rtlCol="0">
            <a:spAutoFit/>
          </a:bodyPr>
          <a:lstStyle/>
          <a:p>
            <a:r>
              <a:rPr lang="en-US" sz="1200" dirty="0">
                <a:hlinkClick r:id="rId3" action="ppaction://hlinksldjump"/>
              </a:rPr>
              <a:t>schema</a:t>
            </a:r>
            <a:endParaRPr lang="en-US" sz="1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1884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884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8842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884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8419" grpId="0" build="p" autoUpdateAnimBg="0"/>
      <p:bldP spid="188420" grpId="0" autoUpdateAnimBg="0"/>
      <p:bldP spid="188421" grpId="0" autoUpdateAnimBg="0"/>
      <p:bldP spid="188422" grpId="0" autoUpdateAnimBg="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2"/>
          <p:cNvSpPr>
            <a:spLocks noGrp="1" noChangeArrowheads="1"/>
          </p:cNvSpPr>
          <p:nvPr>
            <p:ph type="title"/>
          </p:nvPr>
        </p:nvSpPr>
        <p:spPr/>
        <p:txBody>
          <a:bodyPr/>
          <a:lstStyle/>
          <a:p>
            <a:r>
              <a:rPr lang="en-US"/>
              <a:t>Example Queries</a:t>
            </a:r>
          </a:p>
        </p:txBody>
      </p:sp>
      <p:sp>
        <p:nvSpPr>
          <p:cNvPr id="187400" name="Text Box 8"/>
          <p:cNvSpPr txBox="1">
            <a:spLocks noChangeArrowheads="1"/>
          </p:cNvSpPr>
          <p:nvPr/>
        </p:nvSpPr>
        <p:spPr bwMode="auto">
          <a:xfrm>
            <a:off x="1350963" y="2212993"/>
            <a:ext cx="7134225" cy="1190625"/>
          </a:xfrm>
          <a:prstGeom prst="rect">
            <a:avLst/>
          </a:prstGeom>
          <a:noFill/>
          <a:ln w="9525">
            <a:noFill/>
            <a:miter lim="800000"/>
            <a:headEnd/>
            <a:tailEnd/>
          </a:ln>
          <a:effectLst/>
        </p:spPr>
        <p:txBody>
          <a:bodyPr>
            <a:spAutoFit/>
          </a:bodyPr>
          <a:lstStyle/>
          <a:p>
            <a:pPr>
              <a:spcBef>
                <a:spcPct val="35000"/>
              </a:spcBef>
              <a:buClr>
                <a:schemeClr val="tx2"/>
              </a:buClr>
              <a:buSzPct val="90000"/>
              <a:buFont typeface="Monotype Sorts" pitchFamily="2" charset="2"/>
              <a:buNone/>
            </a:pPr>
            <a:r>
              <a:rPr kumimoji="1" lang="en-US"/>
              <a:t>{</a:t>
            </a:r>
            <a:r>
              <a:rPr kumimoji="1" lang="en-US" i="1"/>
              <a:t>t </a:t>
            </a:r>
            <a:r>
              <a:rPr kumimoji="1" lang="en-US"/>
              <a:t>|</a:t>
            </a:r>
            <a:r>
              <a:rPr kumimoji="1" lang="en-US" i="1"/>
              <a:t> </a:t>
            </a:r>
            <a:r>
              <a:rPr kumimoji="1" lang="en-US">
                <a:sym typeface="Symbol" pitchFamily="18" charset="2"/>
              </a:rPr>
              <a:t></a:t>
            </a:r>
            <a:r>
              <a:rPr kumimoji="1" lang="en-US" i="1">
                <a:sym typeface="Symbol" pitchFamily="18" charset="2"/>
              </a:rPr>
              <a:t>s </a:t>
            </a:r>
            <a:r>
              <a:rPr kumimoji="1" lang="en-US">
                <a:sym typeface="Symbol" pitchFamily="18" charset="2"/>
              </a:rPr>
              <a:t> </a:t>
            </a:r>
            <a:r>
              <a:rPr kumimoji="1" lang="en-US" i="1">
                <a:sym typeface="Symbol" pitchFamily="18" charset="2"/>
              </a:rPr>
              <a:t>section </a:t>
            </a:r>
            <a:r>
              <a:rPr kumimoji="1" lang="en-US">
                <a:sym typeface="Symbol" pitchFamily="18" charset="2"/>
              </a:rPr>
              <a:t>(</a:t>
            </a:r>
            <a:r>
              <a:rPr kumimoji="1" lang="en-US" i="1">
                <a:sym typeface="Symbol" pitchFamily="18" charset="2"/>
              </a:rPr>
              <a:t>t </a:t>
            </a:r>
            <a:r>
              <a:rPr kumimoji="1" lang="en-US">
                <a:sym typeface="Symbol" pitchFamily="18" charset="2"/>
              </a:rPr>
              <a:t>[</a:t>
            </a:r>
            <a:r>
              <a:rPr kumimoji="1" lang="en-US" i="1">
                <a:sym typeface="Symbol" pitchFamily="18" charset="2"/>
              </a:rPr>
              <a:t>course_id </a:t>
            </a:r>
            <a:r>
              <a:rPr kumimoji="1" lang="en-US">
                <a:sym typeface="Symbol" pitchFamily="18" charset="2"/>
              </a:rPr>
              <a:t>] = </a:t>
            </a:r>
            <a:r>
              <a:rPr kumimoji="1" lang="en-US" i="1">
                <a:sym typeface="Symbol" pitchFamily="18" charset="2"/>
              </a:rPr>
              <a:t>s </a:t>
            </a:r>
            <a:r>
              <a:rPr kumimoji="1" lang="en-US">
                <a:sym typeface="Symbol" pitchFamily="18" charset="2"/>
              </a:rPr>
              <a:t>[</a:t>
            </a:r>
            <a:r>
              <a:rPr kumimoji="1" lang="en-US" i="1">
                <a:sym typeface="Symbol" pitchFamily="18" charset="2"/>
              </a:rPr>
              <a:t>course_id</a:t>
            </a:r>
            <a:r>
              <a:rPr kumimoji="1" lang="en-US">
                <a:sym typeface="Symbol" pitchFamily="18" charset="2"/>
              </a:rPr>
              <a:t> ] </a:t>
            </a:r>
            <a:r>
              <a:rPr kumimoji="1" lang="en-US" sz="1600">
                <a:sym typeface="Symbol" pitchFamily="18" charset="2"/>
              </a:rPr>
              <a:t> </a:t>
            </a:r>
            <a:r>
              <a:rPr kumimoji="1" lang="en-US">
                <a:sym typeface="Symbol" pitchFamily="18" charset="2"/>
              </a:rPr>
              <a:t> </a:t>
            </a:r>
            <a:br>
              <a:rPr kumimoji="1" lang="en-US">
                <a:sym typeface="Symbol" pitchFamily="18" charset="2"/>
              </a:rPr>
            </a:br>
            <a:r>
              <a:rPr kumimoji="1" lang="en-US">
                <a:sym typeface="Symbol" pitchFamily="18" charset="2"/>
              </a:rPr>
              <a:t>                           </a:t>
            </a:r>
            <a:r>
              <a:rPr kumimoji="1" lang="en-US" i="1">
                <a:sym typeface="Symbol" pitchFamily="18" charset="2"/>
              </a:rPr>
              <a:t>s </a:t>
            </a:r>
            <a:r>
              <a:rPr kumimoji="1" lang="en-US">
                <a:sym typeface="Symbol" pitchFamily="18" charset="2"/>
              </a:rPr>
              <a:t>[</a:t>
            </a:r>
            <a:r>
              <a:rPr kumimoji="1" lang="en-US" i="1">
                <a:sym typeface="Symbol" pitchFamily="18" charset="2"/>
              </a:rPr>
              <a:t>semester</a:t>
            </a:r>
            <a:r>
              <a:rPr kumimoji="1" lang="en-US">
                <a:sym typeface="Symbol" pitchFamily="18" charset="2"/>
              </a:rPr>
              <a:t>] = “Fall”  </a:t>
            </a:r>
            <a:r>
              <a:rPr kumimoji="1" lang="en-US" i="1">
                <a:sym typeface="Symbol" pitchFamily="18" charset="2"/>
              </a:rPr>
              <a:t>s </a:t>
            </a:r>
            <a:r>
              <a:rPr kumimoji="1" lang="en-US">
                <a:sym typeface="Symbol" pitchFamily="18" charset="2"/>
              </a:rPr>
              <a:t>[year] </a:t>
            </a:r>
            <a:r>
              <a:rPr kumimoji="1" lang="en-US" i="1">
                <a:sym typeface="Symbol" pitchFamily="18" charset="2"/>
              </a:rPr>
              <a:t>= 2009</a:t>
            </a:r>
            <a:r>
              <a:rPr kumimoji="1" lang="en-US">
                <a:sym typeface="Symbol" pitchFamily="18" charset="2"/>
              </a:rPr>
              <a:t> </a:t>
            </a:r>
            <a:br>
              <a:rPr kumimoji="1" lang="en-US">
                <a:sym typeface="Symbol" pitchFamily="18" charset="2"/>
              </a:rPr>
            </a:br>
            <a:r>
              <a:rPr kumimoji="1" lang="en-US">
                <a:sym typeface="Symbol" pitchFamily="18" charset="2"/>
              </a:rPr>
              <a:t>  </a:t>
            </a:r>
            <a:r>
              <a:rPr kumimoji="1" lang="en-US" i="1">
                <a:sym typeface="Symbol" pitchFamily="18" charset="2"/>
              </a:rPr>
              <a:t>u </a:t>
            </a:r>
            <a:r>
              <a:rPr kumimoji="1" lang="en-US">
                <a:sym typeface="Symbol" pitchFamily="18" charset="2"/>
              </a:rPr>
              <a:t> </a:t>
            </a:r>
            <a:r>
              <a:rPr kumimoji="1" lang="en-US" i="1">
                <a:sym typeface="Symbol" pitchFamily="18" charset="2"/>
              </a:rPr>
              <a:t>section </a:t>
            </a:r>
            <a:r>
              <a:rPr kumimoji="1" lang="en-US">
                <a:sym typeface="Symbol" pitchFamily="18" charset="2"/>
              </a:rPr>
              <a:t>(</a:t>
            </a:r>
            <a:r>
              <a:rPr kumimoji="1" lang="en-US" i="1">
                <a:sym typeface="Symbol" pitchFamily="18" charset="2"/>
              </a:rPr>
              <a:t>t  </a:t>
            </a:r>
            <a:r>
              <a:rPr kumimoji="1" lang="en-US">
                <a:sym typeface="Symbol" pitchFamily="18" charset="2"/>
              </a:rPr>
              <a:t>[</a:t>
            </a:r>
            <a:r>
              <a:rPr kumimoji="1" lang="en-US" i="1">
                <a:sym typeface="Symbol" pitchFamily="18" charset="2"/>
              </a:rPr>
              <a:t>course_id </a:t>
            </a:r>
            <a:r>
              <a:rPr kumimoji="1" lang="en-US">
                <a:sym typeface="Symbol" pitchFamily="18" charset="2"/>
              </a:rPr>
              <a:t>] = </a:t>
            </a:r>
            <a:r>
              <a:rPr kumimoji="1" lang="en-US" i="1">
                <a:sym typeface="Symbol" pitchFamily="18" charset="2"/>
              </a:rPr>
              <a:t>u </a:t>
            </a:r>
            <a:r>
              <a:rPr kumimoji="1" lang="en-US">
                <a:sym typeface="Symbol" pitchFamily="18" charset="2"/>
              </a:rPr>
              <a:t>[</a:t>
            </a:r>
            <a:r>
              <a:rPr kumimoji="1" lang="en-US" i="1">
                <a:sym typeface="Symbol" pitchFamily="18" charset="2"/>
              </a:rPr>
              <a:t>course_id</a:t>
            </a:r>
            <a:r>
              <a:rPr kumimoji="1" lang="en-US">
                <a:sym typeface="Symbol" pitchFamily="18" charset="2"/>
              </a:rPr>
              <a:t> ]   </a:t>
            </a:r>
            <a:br>
              <a:rPr kumimoji="1" lang="en-US">
                <a:sym typeface="Symbol" pitchFamily="18" charset="2"/>
              </a:rPr>
            </a:br>
            <a:r>
              <a:rPr kumimoji="1" lang="en-US">
                <a:sym typeface="Symbol" pitchFamily="18" charset="2"/>
              </a:rPr>
              <a:t>                           </a:t>
            </a:r>
            <a:r>
              <a:rPr kumimoji="1" lang="en-US" i="1">
                <a:sym typeface="Symbol" pitchFamily="18" charset="2"/>
              </a:rPr>
              <a:t>u </a:t>
            </a:r>
            <a:r>
              <a:rPr kumimoji="1" lang="en-US">
                <a:sym typeface="Symbol" pitchFamily="18" charset="2"/>
              </a:rPr>
              <a:t>[</a:t>
            </a:r>
            <a:r>
              <a:rPr kumimoji="1" lang="en-US" i="1">
                <a:sym typeface="Symbol" pitchFamily="18" charset="2"/>
              </a:rPr>
              <a:t>semester</a:t>
            </a:r>
            <a:r>
              <a:rPr kumimoji="1" lang="en-US">
                <a:sym typeface="Symbol" pitchFamily="18" charset="2"/>
              </a:rPr>
              <a:t>] = “Spring”  </a:t>
            </a:r>
            <a:r>
              <a:rPr kumimoji="1" lang="en-US" i="1">
                <a:sym typeface="Symbol" pitchFamily="18" charset="2"/>
              </a:rPr>
              <a:t>u </a:t>
            </a:r>
            <a:r>
              <a:rPr kumimoji="1" lang="en-US">
                <a:sym typeface="Symbol" pitchFamily="18" charset="2"/>
              </a:rPr>
              <a:t>[year] </a:t>
            </a:r>
            <a:r>
              <a:rPr kumimoji="1" lang="en-US" i="1">
                <a:sym typeface="Symbol" pitchFamily="18" charset="2"/>
              </a:rPr>
              <a:t>= 2010)}</a:t>
            </a:r>
          </a:p>
        </p:txBody>
      </p:sp>
      <p:sp>
        <p:nvSpPr>
          <p:cNvPr id="187401" name="Text Box 9"/>
          <p:cNvSpPr txBox="1">
            <a:spLocks noChangeArrowheads="1"/>
          </p:cNvSpPr>
          <p:nvPr/>
        </p:nvSpPr>
        <p:spPr bwMode="auto">
          <a:xfrm>
            <a:off x="804863" y="1290655"/>
            <a:ext cx="8102600" cy="641350"/>
          </a:xfrm>
          <a:prstGeom prst="rect">
            <a:avLst/>
          </a:prstGeom>
          <a:noFill/>
          <a:ln w="9525">
            <a:noFill/>
            <a:miter lim="800000"/>
            <a:headEnd/>
            <a:tailEnd/>
          </a:ln>
          <a:effectLst/>
        </p:spPr>
        <p:txBody>
          <a:bodyPr>
            <a:spAutoFit/>
          </a:bodyPr>
          <a:lstStyle/>
          <a:p>
            <a:pPr>
              <a:spcBef>
                <a:spcPct val="35000"/>
              </a:spcBef>
              <a:buClr>
                <a:schemeClr val="tx2"/>
              </a:buClr>
              <a:buSzPct val="90000"/>
              <a:buFont typeface="Monotype Sorts" pitchFamily="2" charset="2"/>
              <a:buChar char="n"/>
            </a:pPr>
            <a:r>
              <a:rPr kumimoji="1" lang="en-US">
                <a:sym typeface="Symbol" pitchFamily="18" charset="2"/>
              </a:rPr>
              <a:t>  Find the set of all courses taught in the Fall 2009 semester, and in </a:t>
            </a:r>
            <a:br>
              <a:rPr kumimoji="1" lang="en-US">
                <a:sym typeface="Symbol" pitchFamily="18" charset="2"/>
              </a:rPr>
            </a:br>
            <a:r>
              <a:rPr kumimoji="1" lang="en-US">
                <a:sym typeface="Symbol" pitchFamily="18" charset="2"/>
              </a:rPr>
              <a:t>    the Spring 2010 semester</a:t>
            </a:r>
          </a:p>
        </p:txBody>
      </p:sp>
      <p:sp>
        <p:nvSpPr>
          <p:cNvPr id="187402" name="Text Box 10"/>
          <p:cNvSpPr txBox="1">
            <a:spLocks noChangeArrowheads="1"/>
          </p:cNvSpPr>
          <p:nvPr/>
        </p:nvSpPr>
        <p:spPr bwMode="auto">
          <a:xfrm>
            <a:off x="1328738" y="4810143"/>
            <a:ext cx="7134225" cy="1190625"/>
          </a:xfrm>
          <a:prstGeom prst="rect">
            <a:avLst/>
          </a:prstGeom>
          <a:noFill/>
          <a:ln w="9525">
            <a:noFill/>
            <a:miter lim="800000"/>
            <a:headEnd/>
            <a:tailEnd/>
          </a:ln>
          <a:effectLst/>
        </p:spPr>
        <p:txBody>
          <a:bodyPr>
            <a:spAutoFit/>
          </a:bodyPr>
          <a:lstStyle/>
          <a:p>
            <a:pPr>
              <a:spcBef>
                <a:spcPct val="35000"/>
              </a:spcBef>
              <a:buClr>
                <a:schemeClr val="tx2"/>
              </a:buClr>
              <a:buSzPct val="90000"/>
              <a:buFont typeface="Monotype Sorts" pitchFamily="2" charset="2"/>
              <a:buNone/>
            </a:pPr>
            <a:r>
              <a:rPr kumimoji="1" lang="en-US"/>
              <a:t>{</a:t>
            </a:r>
            <a:r>
              <a:rPr kumimoji="1" lang="en-US" i="1"/>
              <a:t>t </a:t>
            </a:r>
            <a:r>
              <a:rPr kumimoji="1" lang="en-US"/>
              <a:t>|</a:t>
            </a:r>
            <a:r>
              <a:rPr kumimoji="1" lang="en-US" i="1"/>
              <a:t> </a:t>
            </a:r>
            <a:r>
              <a:rPr kumimoji="1" lang="en-US">
                <a:sym typeface="Symbol" pitchFamily="18" charset="2"/>
              </a:rPr>
              <a:t></a:t>
            </a:r>
            <a:r>
              <a:rPr kumimoji="1" lang="en-US" i="1">
                <a:sym typeface="Symbol" pitchFamily="18" charset="2"/>
              </a:rPr>
              <a:t>s </a:t>
            </a:r>
            <a:r>
              <a:rPr kumimoji="1" lang="en-US">
                <a:sym typeface="Symbol" pitchFamily="18" charset="2"/>
              </a:rPr>
              <a:t> </a:t>
            </a:r>
            <a:r>
              <a:rPr kumimoji="1" lang="en-US" i="1">
                <a:sym typeface="Symbol" pitchFamily="18" charset="2"/>
              </a:rPr>
              <a:t>section </a:t>
            </a:r>
            <a:r>
              <a:rPr kumimoji="1" lang="en-US">
                <a:sym typeface="Symbol" pitchFamily="18" charset="2"/>
              </a:rPr>
              <a:t>(</a:t>
            </a:r>
            <a:r>
              <a:rPr kumimoji="1" lang="en-US" i="1">
                <a:sym typeface="Symbol" pitchFamily="18" charset="2"/>
              </a:rPr>
              <a:t>t </a:t>
            </a:r>
            <a:r>
              <a:rPr kumimoji="1" lang="en-US">
                <a:sym typeface="Symbol" pitchFamily="18" charset="2"/>
              </a:rPr>
              <a:t>[</a:t>
            </a:r>
            <a:r>
              <a:rPr kumimoji="1" lang="en-US" i="1">
                <a:sym typeface="Symbol" pitchFamily="18" charset="2"/>
              </a:rPr>
              <a:t>course_id </a:t>
            </a:r>
            <a:r>
              <a:rPr kumimoji="1" lang="en-US">
                <a:sym typeface="Symbol" pitchFamily="18" charset="2"/>
              </a:rPr>
              <a:t>] = </a:t>
            </a:r>
            <a:r>
              <a:rPr kumimoji="1" lang="en-US" i="1">
                <a:sym typeface="Symbol" pitchFamily="18" charset="2"/>
              </a:rPr>
              <a:t>s </a:t>
            </a:r>
            <a:r>
              <a:rPr kumimoji="1" lang="en-US">
                <a:sym typeface="Symbol" pitchFamily="18" charset="2"/>
              </a:rPr>
              <a:t>[</a:t>
            </a:r>
            <a:r>
              <a:rPr kumimoji="1" lang="en-US" i="1">
                <a:sym typeface="Symbol" pitchFamily="18" charset="2"/>
              </a:rPr>
              <a:t>course_id</a:t>
            </a:r>
            <a:r>
              <a:rPr kumimoji="1" lang="en-US">
                <a:sym typeface="Symbol" pitchFamily="18" charset="2"/>
              </a:rPr>
              <a:t> ] </a:t>
            </a:r>
            <a:r>
              <a:rPr kumimoji="1" lang="en-US" sz="1600">
                <a:sym typeface="Symbol" pitchFamily="18" charset="2"/>
              </a:rPr>
              <a:t> </a:t>
            </a:r>
            <a:r>
              <a:rPr kumimoji="1" lang="en-US">
                <a:sym typeface="Symbol" pitchFamily="18" charset="2"/>
              </a:rPr>
              <a:t> </a:t>
            </a:r>
            <a:br>
              <a:rPr kumimoji="1" lang="en-US">
                <a:sym typeface="Symbol" pitchFamily="18" charset="2"/>
              </a:rPr>
            </a:br>
            <a:r>
              <a:rPr kumimoji="1" lang="en-US">
                <a:sym typeface="Symbol" pitchFamily="18" charset="2"/>
              </a:rPr>
              <a:t>                           </a:t>
            </a:r>
            <a:r>
              <a:rPr kumimoji="1" lang="en-US" i="1">
                <a:sym typeface="Symbol" pitchFamily="18" charset="2"/>
              </a:rPr>
              <a:t>s </a:t>
            </a:r>
            <a:r>
              <a:rPr kumimoji="1" lang="en-US">
                <a:sym typeface="Symbol" pitchFamily="18" charset="2"/>
              </a:rPr>
              <a:t>[</a:t>
            </a:r>
            <a:r>
              <a:rPr kumimoji="1" lang="en-US" i="1">
                <a:sym typeface="Symbol" pitchFamily="18" charset="2"/>
              </a:rPr>
              <a:t>semester</a:t>
            </a:r>
            <a:r>
              <a:rPr kumimoji="1" lang="en-US">
                <a:sym typeface="Symbol" pitchFamily="18" charset="2"/>
              </a:rPr>
              <a:t>] = “Fall”  </a:t>
            </a:r>
            <a:r>
              <a:rPr kumimoji="1" lang="en-US" i="1">
                <a:sym typeface="Symbol" pitchFamily="18" charset="2"/>
              </a:rPr>
              <a:t>s </a:t>
            </a:r>
            <a:r>
              <a:rPr kumimoji="1" lang="en-US">
                <a:sym typeface="Symbol" pitchFamily="18" charset="2"/>
              </a:rPr>
              <a:t>[year] </a:t>
            </a:r>
            <a:r>
              <a:rPr kumimoji="1" lang="en-US" i="1">
                <a:sym typeface="Symbol" pitchFamily="18" charset="2"/>
              </a:rPr>
              <a:t>= 2009</a:t>
            </a:r>
            <a:r>
              <a:rPr kumimoji="1" lang="en-US">
                <a:sym typeface="Symbol" pitchFamily="18" charset="2"/>
              </a:rPr>
              <a:t> </a:t>
            </a:r>
            <a:br>
              <a:rPr kumimoji="1" lang="en-US">
                <a:sym typeface="Symbol" pitchFamily="18" charset="2"/>
              </a:rPr>
            </a:br>
            <a:r>
              <a:rPr kumimoji="1" lang="en-US">
                <a:sym typeface="Symbol" pitchFamily="18" charset="2"/>
              </a:rPr>
              <a:t>   </a:t>
            </a:r>
            <a:r>
              <a:rPr kumimoji="1" lang="en-US" i="1">
                <a:sym typeface="Symbol" pitchFamily="18" charset="2"/>
              </a:rPr>
              <a:t>u </a:t>
            </a:r>
            <a:r>
              <a:rPr kumimoji="1" lang="en-US">
                <a:sym typeface="Symbol" pitchFamily="18" charset="2"/>
              </a:rPr>
              <a:t> </a:t>
            </a:r>
            <a:r>
              <a:rPr kumimoji="1" lang="en-US" i="1">
                <a:sym typeface="Symbol" pitchFamily="18" charset="2"/>
              </a:rPr>
              <a:t>section </a:t>
            </a:r>
            <a:r>
              <a:rPr kumimoji="1" lang="en-US">
                <a:sym typeface="Symbol" pitchFamily="18" charset="2"/>
              </a:rPr>
              <a:t>(</a:t>
            </a:r>
            <a:r>
              <a:rPr kumimoji="1" lang="en-US" i="1">
                <a:sym typeface="Symbol" pitchFamily="18" charset="2"/>
              </a:rPr>
              <a:t>t  </a:t>
            </a:r>
            <a:r>
              <a:rPr kumimoji="1" lang="en-US">
                <a:sym typeface="Symbol" pitchFamily="18" charset="2"/>
              </a:rPr>
              <a:t>[</a:t>
            </a:r>
            <a:r>
              <a:rPr kumimoji="1" lang="en-US" i="1">
                <a:sym typeface="Symbol" pitchFamily="18" charset="2"/>
              </a:rPr>
              <a:t>course_id </a:t>
            </a:r>
            <a:r>
              <a:rPr kumimoji="1" lang="en-US">
                <a:sym typeface="Symbol" pitchFamily="18" charset="2"/>
              </a:rPr>
              <a:t>] = </a:t>
            </a:r>
            <a:r>
              <a:rPr kumimoji="1" lang="en-US" i="1">
                <a:sym typeface="Symbol" pitchFamily="18" charset="2"/>
              </a:rPr>
              <a:t>u </a:t>
            </a:r>
            <a:r>
              <a:rPr kumimoji="1" lang="en-US">
                <a:sym typeface="Symbol" pitchFamily="18" charset="2"/>
              </a:rPr>
              <a:t>[</a:t>
            </a:r>
            <a:r>
              <a:rPr kumimoji="1" lang="en-US" i="1">
                <a:sym typeface="Symbol" pitchFamily="18" charset="2"/>
              </a:rPr>
              <a:t>course_id</a:t>
            </a:r>
            <a:r>
              <a:rPr kumimoji="1" lang="en-US">
                <a:sym typeface="Symbol" pitchFamily="18" charset="2"/>
              </a:rPr>
              <a:t> ]   </a:t>
            </a:r>
            <a:br>
              <a:rPr kumimoji="1" lang="en-US">
                <a:sym typeface="Symbol" pitchFamily="18" charset="2"/>
              </a:rPr>
            </a:br>
            <a:r>
              <a:rPr kumimoji="1" lang="en-US">
                <a:sym typeface="Symbol" pitchFamily="18" charset="2"/>
              </a:rPr>
              <a:t>                           </a:t>
            </a:r>
            <a:r>
              <a:rPr kumimoji="1" lang="en-US" i="1">
                <a:sym typeface="Symbol" pitchFamily="18" charset="2"/>
              </a:rPr>
              <a:t>u </a:t>
            </a:r>
            <a:r>
              <a:rPr kumimoji="1" lang="en-US">
                <a:sym typeface="Symbol" pitchFamily="18" charset="2"/>
              </a:rPr>
              <a:t>[</a:t>
            </a:r>
            <a:r>
              <a:rPr kumimoji="1" lang="en-US" i="1">
                <a:sym typeface="Symbol" pitchFamily="18" charset="2"/>
              </a:rPr>
              <a:t>semester</a:t>
            </a:r>
            <a:r>
              <a:rPr kumimoji="1" lang="en-US">
                <a:sym typeface="Symbol" pitchFamily="18" charset="2"/>
              </a:rPr>
              <a:t>] = “Spring”  </a:t>
            </a:r>
            <a:r>
              <a:rPr kumimoji="1" lang="en-US" i="1">
                <a:sym typeface="Symbol" pitchFamily="18" charset="2"/>
              </a:rPr>
              <a:t>u </a:t>
            </a:r>
            <a:r>
              <a:rPr kumimoji="1" lang="en-US">
                <a:sym typeface="Symbol" pitchFamily="18" charset="2"/>
              </a:rPr>
              <a:t>[year] </a:t>
            </a:r>
            <a:r>
              <a:rPr kumimoji="1" lang="en-US" i="1">
                <a:sym typeface="Symbol" pitchFamily="18" charset="2"/>
              </a:rPr>
              <a:t>= 2010)}</a:t>
            </a:r>
          </a:p>
        </p:txBody>
      </p:sp>
      <p:sp>
        <p:nvSpPr>
          <p:cNvPr id="187403" name="Text Box 11"/>
          <p:cNvSpPr txBox="1">
            <a:spLocks noChangeArrowheads="1"/>
          </p:cNvSpPr>
          <p:nvPr/>
        </p:nvSpPr>
        <p:spPr bwMode="auto">
          <a:xfrm>
            <a:off x="782638" y="3887805"/>
            <a:ext cx="8102600" cy="641350"/>
          </a:xfrm>
          <a:prstGeom prst="rect">
            <a:avLst/>
          </a:prstGeom>
          <a:noFill/>
          <a:ln w="9525">
            <a:noFill/>
            <a:miter lim="800000"/>
            <a:headEnd/>
            <a:tailEnd/>
          </a:ln>
          <a:effectLst/>
        </p:spPr>
        <p:txBody>
          <a:bodyPr>
            <a:spAutoFit/>
          </a:bodyPr>
          <a:lstStyle/>
          <a:p>
            <a:pPr>
              <a:spcBef>
                <a:spcPct val="35000"/>
              </a:spcBef>
              <a:buClr>
                <a:schemeClr val="tx2"/>
              </a:buClr>
              <a:buSzPct val="90000"/>
              <a:buFont typeface="Monotype Sorts" pitchFamily="2" charset="2"/>
              <a:buChar char="n"/>
            </a:pPr>
            <a:r>
              <a:rPr kumimoji="1" lang="en-US">
                <a:sym typeface="Symbol" pitchFamily="18" charset="2"/>
              </a:rPr>
              <a:t>  Find the set of all courses taught in the Fall 2009 semester, but not in </a:t>
            </a:r>
            <a:br>
              <a:rPr kumimoji="1" lang="en-US">
                <a:sym typeface="Symbol" pitchFamily="18" charset="2"/>
              </a:rPr>
            </a:br>
            <a:r>
              <a:rPr kumimoji="1" lang="en-US">
                <a:sym typeface="Symbol" pitchFamily="18" charset="2"/>
              </a:rPr>
              <a:t>    the Spring 2010 semester</a:t>
            </a:r>
          </a:p>
        </p:txBody>
      </p:sp>
      <p:sp>
        <p:nvSpPr>
          <p:cNvPr id="7" name="Date Placeholder 6"/>
          <p:cNvSpPr>
            <a:spLocks noGrp="1"/>
          </p:cNvSpPr>
          <p:nvPr>
            <p:ph type="dt" sz="half" idx="10"/>
          </p:nvPr>
        </p:nvSpPr>
        <p:spPr/>
        <p:txBody>
          <a:bodyPr/>
          <a:lstStyle/>
          <a:p>
            <a:fld id="{799FA4F6-D2A6-4095-A65F-5A5E1C17AC59}" type="datetime1">
              <a:rPr lang="en-US" smtClean="0"/>
              <a:pPr/>
              <a:t>4/8/20</a:t>
            </a:fld>
            <a:endParaRPr lang="en-US" dirty="0"/>
          </a:p>
        </p:txBody>
      </p:sp>
      <p:sp>
        <p:nvSpPr>
          <p:cNvPr id="8" name="Slide Number Placeholder 7"/>
          <p:cNvSpPr>
            <a:spLocks noGrp="1"/>
          </p:cNvSpPr>
          <p:nvPr>
            <p:ph type="sldNum" sz="quarter" idx="12"/>
          </p:nvPr>
        </p:nvSpPr>
        <p:spPr/>
        <p:txBody>
          <a:bodyPr/>
          <a:lstStyle/>
          <a:p>
            <a:fld id="{D2B6A008-1658-481F-B325-0100205FD83E}" type="slidenum">
              <a:rPr lang="en-US" smtClean="0"/>
              <a:pPr/>
              <a:t>62</a:t>
            </a:fld>
            <a:endParaRPr lang="en-US" dirty="0"/>
          </a:p>
        </p:txBody>
      </p:sp>
      <p:sp>
        <p:nvSpPr>
          <p:cNvPr id="9" name="Footer Placeholder 8"/>
          <p:cNvSpPr>
            <a:spLocks noGrp="1"/>
          </p:cNvSpPr>
          <p:nvPr>
            <p:ph type="ftr" sz="quarter" idx="11"/>
          </p:nvPr>
        </p:nvSpPr>
        <p:spPr/>
        <p:txBody>
          <a:bodyPr/>
          <a:lstStyle/>
          <a:p>
            <a:r>
              <a:rPr lang="en-US"/>
              <a:t>Relational Operator (©Silberschatz, Korth and Sudarshan)</a:t>
            </a:r>
            <a:endParaRPr lang="en-US" dirty="0"/>
          </a:p>
        </p:txBody>
      </p:sp>
      <p:sp>
        <p:nvSpPr>
          <p:cNvPr id="10" name="TextBox 9"/>
          <p:cNvSpPr txBox="1"/>
          <p:nvPr/>
        </p:nvSpPr>
        <p:spPr>
          <a:xfrm>
            <a:off x="8358214" y="6000768"/>
            <a:ext cx="665567" cy="276999"/>
          </a:xfrm>
          <a:prstGeom prst="rect">
            <a:avLst/>
          </a:prstGeom>
          <a:noFill/>
        </p:spPr>
        <p:txBody>
          <a:bodyPr wrap="none" rtlCol="0">
            <a:spAutoFit/>
          </a:bodyPr>
          <a:lstStyle/>
          <a:p>
            <a:r>
              <a:rPr lang="en-US" sz="1200" dirty="0">
                <a:hlinkClick r:id="rId3" action="ppaction://hlinksldjump"/>
              </a:rPr>
              <a:t>schema</a:t>
            </a:r>
            <a:endParaRPr lang="en-US" sz="1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18740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8740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8740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8740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7400" grpId="0" autoUpdateAnimBg="0"/>
      <p:bldP spid="187401" grpId="0" autoUpdateAnimBg="0"/>
      <p:bldP spid="187402" grpId="0" autoUpdateAnimBg="0"/>
      <p:bldP spid="187403" grpId="0" autoUpdateAnimBg="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2"/>
          <p:cNvSpPr>
            <a:spLocks noGrp="1" noChangeArrowheads="1"/>
          </p:cNvSpPr>
          <p:nvPr>
            <p:ph type="title"/>
          </p:nvPr>
        </p:nvSpPr>
        <p:spPr/>
        <p:txBody>
          <a:bodyPr/>
          <a:lstStyle/>
          <a:p>
            <a:r>
              <a:rPr lang="en-US"/>
              <a:t>Safety of Expressions</a:t>
            </a:r>
          </a:p>
        </p:txBody>
      </p:sp>
      <p:sp>
        <p:nvSpPr>
          <p:cNvPr id="191491" name="Rectangle 3"/>
          <p:cNvSpPr>
            <a:spLocks noGrp="1" noChangeArrowheads="1"/>
          </p:cNvSpPr>
          <p:nvPr>
            <p:ph type="body" idx="1"/>
          </p:nvPr>
        </p:nvSpPr>
        <p:spPr>
          <a:xfrm>
            <a:off x="871538" y="1338282"/>
            <a:ext cx="7848600" cy="4876800"/>
          </a:xfrm>
        </p:spPr>
        <p:txBody>
          <a:bodyPr>
            <a:normAutofit fontScale="77500" lnSpcReduction="20000"/>
          </a:bodyPr>
          <a:lstStyle/>
          <a:p>
            <a:r>
              <a:rPr lang="en-US" dirty="0"/>
              <a:t>It is possible to write </a:t>
            </a:r>
            <a:r>
              <a:rPr lang="en-US" dirty="0" err="1"/>
              <a:t>tuple</a:t>
            </a:r>
            <a:r>
              <a:rPr lang="en-US" dirty="0"/>
              <a:t> calculus expressions that generate infinite relations.</a:t>
            </a:r>
          </a:p>
          <a:p>
            <a:r>
              <a:rPr lang="en-US" dirty="0"/>
              <a:t>For example, { t | </a:t>
            </a:r>
            <a:r>
              <a:rPr lang="en-US" dirty="0">
                <a:sym typeface="Symbol" pitchFamily="18" charset="2"/>
              </a:rPr>
              <a:t> </a:t>
            </a:r>
            <a:r>
              <a:rPr lang="en-US" i="1" dirty="0">
                <a:sym typeface="Symbol" pitchFamily="18" charset="2"/>
              </a:rPr>
              <a:t>t</a:t>
            </a:r>
            <a:r>
              <a:rPr lang="en-US" dirty="0">
                <a:sym typeface="Symbol" pitchFamily="18" charset="2"/>
              </a:rPr>
              <a:t> </a:t>
            </a:r>
            <a:r>
              <a:rPr lang="en-US" i="1" dirty="0">
                <a:sym typeface="Symbol" pitchFamily="18" charset="2"/>
              </a:rPr>
              <a:t>r </a:t>
            </a:r>
            <a:r>
              <a:rPr lang="en-US" dirty="0">
                <a:sym typeface="Symbol" pitchFamily="18" charset="2"/>
              </a:rPr>
              <a:t>} results in an infinite relation if the domain of any attribute of relation </a:t>
            </a:r>
            <a:r>
              <a:rPr lang="en-US" i="1" dirty="0">
                <a:sym typeface="Symbol" pitchFamily="18" charset="2"/>
              </a:rPr>
              <a:t>r</a:t>
            </a:r>
            <a:r>
              <a:rPr lang="en-US" dirty="0">
                <a:sym typeface="Symbol" pitchFamily="18" charset="2"/>
              </a:rPr>
              <a:t> is infinite</a:t>
            </a:r>
          </a:p>
          <a:p>
            <a:r>
              <a:rPr lang="en-US" dirty="0">
                <a:sym typeface="Symbol" pitchFamily="18" charset="2"/>
              </a:rPr>
              <a:t>To guard against the problem, we restrict the set of allowable expressions to safe expressions.</a:t>
            </a:r>
          </a:p>
          <a:p>
            <a:r>
              <a:rPr lang="en-US" dirty="0">
                <a:sym typeface="Symbol" pitchFamily="18" charset="2"/>
              </a:rPr>
              <a:t>An expression {</a:t>
            </a:r>
            <a:r>
              <a:rPr lang="en-US" i="1" dirty="0">
                <a:sym typeface="Symbol" pitchFamily="18" charset="2"/>
              </a:rPr>
              <a:t>t</a:t>
            </a:r>
            <a:r>
              <a:rPr lang="en-US" dirty="0">
                <a:sym typeface="Symbol" pitchFamily="18" charset="2"/>
              </a:rPr>
              <a:t> | </a:t>
            </a:r>
            <a:r>
              <a:rPr lang="en-US" i="1" dirty="0">
                <a:sym typeface="Symbol" pitchFamily="18" charset="2"/>
              </a:rPr>
              <a:t>P </a:t>
            </a:r>
            <a:r>
              <a:rPr lang="en-US" dirty="0">
                <a:sym typeface="Symbol" pitchFamily="18" charset="2"/>
              </a:rPr>
              <a:t>(</a:t>
            </a:r>
            <a:r>
              <a:rPr lang="en-US" i="1" dirty="0">
                <a:sym typeface="Symbol" pitchFamily="18" charset="2"/>
              </a:rPr>
              <a:t>t </a:t>
            </a:r>
            <a:r>
              <a:rPr lang="en-US" dirty="0">
                <a:sym typeface="Symbol" pitchFamily="18" charset="2"/>
              </a:rPr>
              <a:t>)}</a:t>
            </a:r>
            <a:r>
              <a:rPr lang="en-US" i="1" dirty="0">
                <a:sym typeface="Symbol" pitchFamily="18" charset="2"/>
              </a:rPr>
              <a:t> </a:t>
            </a:r>
            <a:r>
              <a:rPr lang="en-US" dirty="0">
                <a:sym typeface="Symbol" pitchFamily="18" charset="2"/>
              </a:rPr>
              <a:t>in the </a:t>
            </a:r>
            <a:r>
              <a:rPr lang="en-US" dirty="0" err="1">
                <a:sym typeface="Symbol" pitchFamily="18" charset="2"/>
              </a:rPr>
              <a:t>tuple</a:t>
            </a:r>
            <a:r>
              <a:rPr lang="en-US" dirty="0">
                <a:sym typeface="Symbol" pitchFamily="18" charset="2"/>
              </a:rPr>
              <a:t> relational calculus is </a:t>
            </a:r>
            <a:r>
              <a:rPr lang="en-US" i="1" dirty="0">
                <a:sym typeface="Symbol" pitchFamily="18" charset="2"/>
              </a:rPr>
              <a:t>safe</a:t>
            </a:r>
            <a:r>
              <a:rPr lang="en-US" dirty="0">
                <a:sym typeface="Symbol" pitchFamily="18" charset="2"/>
              </a:rPr>
              <a:t> if every component of </a:t>
            </a:r>
            <a:r>
              <a:rPr lang="en-US" i="1" dirty="0">
                <a:sym typeface="Symbol" pitchFamily="18" charset="2"/>
              </a:rPr>
              <a:t>t</a:t>
            </a:r>
            <a:r>
              <a:rPr lang="en-US" dirty="0">
                <a:sym typeface="Symbol" pitchFamily="18" charset="2"/>
              </a:rPr>
              <a:t> appears in one of the relations, </a:t>
            </a:r>
            <a:r>
              <a:rPr lang="en-US" dirty="0" err="1">
                <a:sym typeface="Symbol" pitchFamily="18" charset="2"/>
              </a:rPr>
              <a:t>tuples</a:t>
            </a:r>
            <a:r>
              <a:rPr lang="en-US" dirty="0">
                <a:sym typeface="Symbol" pitchFamily="18" charset="2"/>
              </a:rPr>
              <a:t>, or constants that appear in </a:t>
            </a:r>
            <a:r>
              <a:rPr lang="en-US" i="1" dirty="0">
                <a:sym typeface="Symbol" pitchFamily="18" charset="2"/>
              </a:rPr>
              <a:t>P</a:t>
            </a:r>
          </a:p>
          <a:p>
            <a:pPr lvl="1"/>
            <a:r>
              <a:rPr lang="en-US" dirty="0"/>
              <a:t>NOTE: this is more than just a syntax condition. </a:t>
            </a:r>
          </a:p>
          <a:p>
            <a:pPr lvl="2"/>
            <a:r>
              <a:rPr lang="en-US" dirty="0"/>
              <a:t>E.g. { </a:t>
            </a:r>
            <a:r>
              <a:rPr lang="en-US" i="1" dirty="0"/>
              <a:t>t</a:t>
            </a:r>
            <a:r>
              <a:rPr lang="en-US" dirty="0"/>
              <a:t> | </a:t>
            </a:r>
            <a:r>
              <a:rPr lang="en-US" i="1" dirty="0"/>
              <a:t>t </a:t>
            </a:r>
            <a:r>
              <a:rPr lang="en-US" dirty="0"/>
              <a:t>[</a:t>
            </a:r>
            <a:r>
              <a:rPr lang="en-US" i="1" dirty="0"/>
              <a:t>A</a:t>
            </a:r>
            <a:r>
              <a:rPr lang="en-US" dirty="0"/>
              <a:t>] = 5 </a:t>
            </a:r>
            <a:r>
              <a:rPr lang="en-US" sz="2000" dirty="0">
                <a:sym typeface="Symbol" pitchFamily="18" charset="2"/>
              </a:rPr>
              <a:t></a:t>
            </a:r>
            <a:r>
              <a:rPr lang="en-US" dirty="0"/>
              <a:t> </a:t>
            </a:r>
            <a:r>
              <a:rPr lang="en-US" b="1" dirty="0"/>
              <a:t>true</a:t>
            </a:r>
            <a:r>
              <a:rPr lang="en-US" dirty="0"/>
              <a:t> } is not safe --- it defines an infinite set with attribute values that do not appear in any relation or </a:t>
            </a:r>
            <a:r>
              <a:rPr lang="en-US" dirty="0" err="1"/>
              <a:t>tuples</a:t>
            </a:r>
            <a:r>
              <a:rPr lang="en-US" dirty="0"/>
              <a:t> or constants in </a:t>
            </a:r>
            <a:r>
              <a:rPr lang="en-US" i="1" dirty="0"/>
              <a:t>P</a:t>
            </a:r>
            <a:r>
              <a:rPr lang="en-US" dirty="0"/>
              <a:t>. </a:t>
            </a:r>
          </a:p>
        </p:txBody>
      </p:sp>
      <p:sp>
        <p:nvSpPr>
          <p:cNvPr id="4" name="Date Placeholder 3"/>
          <p:cNvSpPr>
            <a:spLocks noGrp="1"/>
          </p:cNvSpPr>
          <p:nvPr>
            <p:ph type="dt" sz="half" idx="10"/>
          </p:nvPr>
        </p:nvSpPr>
        <p:spPr/>
        <p:txBody>
          <a:bodyPr/>
          <a:lstStyle/>
          <a:p>
            <a:fld id="{C25E5C95-12F6-46C0-8765-337F653B4CF9}" type="datetime1">
              <a:rPr lang="en-US" smtClean="0"/>
              <a:pPr/>
              <a:t>4/8/20</a:t>
            </a:fld>
            <a:endParaRPr lang="en-US" dirty="0"/>
          </a:p>
        </p:txBody>
      </p:sp>
      <p:sp>
        <p:nvSpPr>
          <p:cNvPr id="5" name="Slide Number Placeholder 4"/>
          <p:cNvSpPr>
            <a:spLocks noGrp="1"/>
          </p:cNvSpPr>
          <p:nvPr>
            <p:ph type="sldNum" sz="quarter" idx="12"/>
          </p:nvPr>
        </p:nvSpPr>
        <p:spPr/>
        <p:txBody>
          <a:bodyPr/>
          <a:lstStyle/>
          <a:p>
            <a:fld id="{D2B6A008-1658-481F-B325-0100205FD83E}" type="slidenum">
              <a:rPr lang="en-US" smtClean="0"/>
              <a:pPr/>
              <a:t>63</a:t>
            </a:fld>
            <a:endParaRPr lang="en-US" dirty="0"/>
          </a:p>
        </p:txBody>
      </p:sp>
      <p:sp>
        <p:nvSpPr>
          <p:cNvPr id="6" name="Footer Placeholder 5"/>
          <p:cNvSpPr>
            <a:spLocks noGrp="1"/>
          </p:cNvSpPr>
          <p:nvPr>
            <p:ph type="ftr" sz="quarter" idx="11"/>
          </p:nvPr>
        </p:nvSpPr>
        <p:spPr/>
        <p:txBody>
          <a:bodyPr/>
          <a:lstStyle/>
          <a:p>
            <a:r>
              <a:rPr lang="en-US"/>
              <a:t>Relational Operator (©Silberschatz, Korth and Sudarshan)</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02" name="Rectangle 2"/>
          <p:cNvSpPr>
            <a:spLocks noGrp="1" noChangeArrowheads="1"/>
          </p:cNvSpPr>
          <p:nvPr>
            <p:ph type="title"/>
          </p:nvPr>
        </p:nvSpPr>
        <p:spPr/>
        <p:txBody>
          <a:bodyPr/>
          <a:lstStyle/>
          <a:p>
            <a:r>
              <a:rPr lang="en-US"/>
              <a:t>Universal Quantification</a:t>
            </a:r>
          </a:p>
        </p:txBody>
      </p:sp>
      <p:sp>
        <p:nvSpPr>
          <p:cNvPr id="768003" name="Rectangle 3"/>
          <p:cNvSpPr>
            <a:spLocks noGrp="1" noChangeArrowheads="1"/>
          </p:cNvSpPr>
          <p:nvPr>
            <p:ph type="body" idx="1"/>
          </p:nvPr>
        </p:nvSpPr>
        <p:spPr/>
        <p:txBody>
          <a:bodyPr/>
          <a:lstStyle/>
          <a:p>
            <a:r>
              <a:rPr lang="en-US" sz="2000"/>
              <a:t>Find all students who have taken all courses offered in the Biology department</a:t>
            </a:r>
          </a:p>
          <a:p>
            <a:pPr lvl="1"/>
            <a:r>
              <a:rPr lang="en-US" sz="2000"/>
              <a:t>    {</a:t>
            </a:r>
            <a:r>
              <a:rPr lang="en-US" sz="2000" i="1"/>
              <a:t>t </a:t>
            </a:r>
            <a:r>
              <a:rPr lang="en-US" sz="2000"/>
              <a:t>|</a:t>
            </a:r>
            <a:r>
              <a:rPr lang="en-US" sz="2000" i="1"/>
              <a:t> </a:t>
            </a:r>
            <a:r>
              <a:rPr lang="en-US" sz="2000">
                <a:sym typeface="Symbol" pitchFamily="18" charset="2"/>
              </a:rPr>
              <a:t> </a:t>
            </a:r>
            <a:r>
              <a:rPr lang="en-US" sz="2000" i="1">
                <a:sym typeface="Symbol" pitchFamily="18" charset="2"/>
              </a:rPr>
              <a:t>r </a:t>
            </a:r>
            <a:r>
              <a:rPr lang="en-US" sz="2000">
                <a:sym typeface="Symbol" pitchFamily="18" charset="2"/>
              </a:rPr>
              <a:t> </a:t>
            </a:r>
            <a:r>
              <a:rPr lang="en-US" sz="2000" i="1">
                <a:sym typeface="Symbol" pitchFamily="18" charset="2"/>
              </a:rPr>
              <a:t>student </a:t>
            </a:r>
            <a:r>
              <a:rPr lang="en-US" sz="2000">
                <a:sym typeface="Symbol" pitchFamily="18" charset="2"/>
              </a:rPr>
              <a:t>(</a:t>
            </a:r>
            <a:r>
              <a:rPr lang="en-US" sz="2000" i="1">
                <a:sym typeface="Symbol" pitchFamily="18" charset="2"/>
              </a:rPr>
              <a:t>t </a:t>
            </a:r>
            <a:r>
              <a:rPr lang="en-US" sz="2000">
                <a:sym typeface="Symbol" pitchFamily="18" charset="2"/>
              </a:rPr>
              <a:t>[</a:t>
            </a:r>
            <a:r>
              <a:rPr lang="en-US" sz="2000" i="1">
                <a:sym typeface="Symbol" pitchFamily="18" charset="2"/>
              </a:rPr>
              <a:t>ID</a:t>
            </a:r>
            <a:r>
              <a:rPr lang="en-US" sz="2000">
                <a:sym typeface="Symbol" pitchFamily="18" charset="2"/>
              </a:rPr>
              <a:t>] = </a:t>
            </a:r>
            <a:r>
              <a:rPr lang="en-US" sz="2000" i="1">
                <a:sym typeface="Symbol" pitchFamily="18" charset="2"/>
              </a:rPr>
              <a:t>r </a:t>
            </a:r>
            <a:r>
              <a:rPr lang="en-US" sz="2000">
                <a:sym typeface="Symbol" pitchFamily="18" charset="2"/>
              </a:rPr>
              <a:t>[</a:t>
            </a:r>
            <a:r>
              <a:rPr lang="en-US" sz="2000" i="1">
                <a:sym typeface="Symbol" pitchFamily="18" charset="2"/>
              </a:rPr>
              <a:t>ID</a:t>
            </a:r>
            <a:r>
              <a:rPr lang="en-US" sz="2000">
                <a:sym typeface="Symbol" pitchFamily="18" charset="2"/>
              </a:rPr>
              <a:t>]) </a:t>
            </a:r>
            <a:br>
              <a:rPr lang="en-US" sz="2000">
                <a:sym typeface="Symbol" pitchFamily="18" charset="2"/>
              </a:rPr>
            </a:br>
            <a:r>
              <a:rPr lang="en-US" sz="2000">
                <a:sym typeface="Symbol" pitchFamily="18" charset="2"/>
              </a:rPr>
              <a:t>         ( </a:t>
            </a:r>
            <a:r>
              <a:rPr lang="en-US" sz="2000" i="1">
                <a:sym typeface="Symbol" pitchFamily="18" charset="2"/>
              </a:rPr>
              <a:t>u</a:t>
            </a:r>
            <a:r>
              <a:rPr lang="en-US" sz="2000">
                <a:sym typeface="Symbol" pitchFamily="18" charset="2"/>
              </a:rPr>
              <a:t>  </a:t>
            </a:r>
            <a:r>
              <a:rPr lang="en-US" sz="2000" i="1">
                <a:sym typeface="Symbol" pitchFamily="18" charset="2"/>
              </a:rPr>
              <a:t>course</a:t>
            </a:r>
            <a:r>
              <a:rPr lang="en-US" sz="2000">
                <a:sym typeface="Symbol" pitchFamily="18" charset="2"/>
              </a:rPr>
              <a:t> (</a:t>
            </a:r>
            <a:r>
              <a:rPr lang="en-US" sz="2000" i="1">
                <a:sym typeface="Symbol" pitchFamily="18" charset="2"/>
              </a:rPr>
              <a:t>u </a:t>
            </a:r>
            <a:r>
              <a:rPr lang="en-US" sz="2000">
                <a:sym typeface="Symbol" pitchFamily="18" charset="2"/>
              </a:rPr>
              <a:t>[</a:t>
            </a:r>
            <a:r>
              <a:rPr lang="en-US" sz="2000" i="1">
                <a:sym typeface="Symbol" pitchFamily="18" charset="2"/>
              </a:rPr>
              <a:t>dept_name</a:t>
            </a:r>
            <a:r>
              <a:rPr lang="en-US" sz="2000">
                <a:sym typeface="Symbol" pitchFamily="18" charset="2"/>
              </a:rPr>
              <a:t>]=“Biology”  </a:t>
            </a:r>
            <a:r>
              <a:rPr lang="en-US" sz="2000">
                <a:sym typeface="Wingdings" pitchFamily="2" charset="2"/>
              </a:rPr>
              <a:t> </a:t>
            </a:r>
            <a:br>
              <a:rPr lang="en-US" sz="2000">
                <a:sym typeface="Symbol" pitchFamily="18" charset="2"/>
              </a:rPr>
            </a:br>
            <a:r>
              <a:rPr lang="en-US" sz="2000">
                <a:sym typeface="Symbol" pitchFamily="18" charset="2"/>
              </a:rPr>
              <a:t>                        </a:t>
            </a:r>
            <a:r>
              <a:rPr lang="en-US" sz="2000" i="1">
                <a:sym typeface="Symbol" pitchFamily="18" charset="2"/>
              </a:rPr>
              <a:t> s </a:t>
            </a:r>
            <a:r>
              <a:rPr lang="en-US" sz="2000">
                <a:sym typeface="Symbol" pitchFamily="18" charset="2"/>
              </a:rPr>
              <a:t> </a:t>
            </a:r>
            <a:r>
              <a:rPr lang="en-US" sz="2000" i="1">
                <a:sym typeface="Symbol" pitchFamily="18" charset="2"/>
              </a:rPr>
              <a:t>takes </a:t>
            </a:r>
            <a:r>
              <a:rPr lang="en-US" sz="2000">
                <a:sym typeface="Symbol" pitchFamily="18" charset="2"/>
              </a:rPr>
              <a:t>(</a:t>
            </a:r>
            <a:r>
              <a:rPr lang="en-US" sz="2000" i="1">
                <a:sym typeface="Symbol" pitchFamily="18" charset="2"/>
              </a:rPr>
              <a:t>t </a:t>
            </a:r>
            <a:r>
              <a:rPr lang="en-US" sz="2000">
                <a:sym typeface="Symbol" pitchFamily="18" charset="2"/>
              </a:rPr>
              <a:t>[</a:t>
            </a:r>
            <a:r>
              <a:rPr lang="en-US" sz="2000" i="1">
                <a:sym typeface="Symbol" pitchFamily="18" charset="2"/>
              </a:rPr>
              <a:t>ID</a:t>
            </a:r>
            <a:r>
              <a:rPr lang="en-US" sz="2000">
                <a:sym typeface="Symbol" pitchFamily="18" charset="2"/>
              </a:rPr>
              <a:t>] = </a:t>
            </a:r>
            <a:r>
              <a:rPr lang="en-US" sz="2000" i="1">
                <a:sym typeface="Symbol" pitchFamily="18" charset="2"/>
              </a:rPr>
              <a:t>s </a:t>
            </a:r>
            <a:r>
              <a:rPr lang="en-US" sz="2000">
                <a:sym typeface="Symbol" pitchFamily="18" charset="2"/>
              </a:rPr>
              <a:t>[</a:t>
            </a:r>
            <a:r>
              <a:rPr lang="en-US" sz="2000" i="1">
                <a:sym typeface="Symbol" pitchFamily="18" charset="2"/>
              </a:rPr>
              <a:t>ID</a:t>
            </a:r>
            <a:r>
              <a:rPr lang="en-US" sz="2000">
                <a:sym typeface="Symbol" pitchFamily="18" charset="2"/>
              </a:rPr>
              <a:t> ]   </a:t>
            </a:r>
            <a:br>
              <a:rPr lang="en-US" sz="2000">
                <a:sym typeface="Symbol" pitchFamily="18" charset="2"/>
              </a:rPr>
            </a:br>
            <a:r>
              <a:rPr lang="en-US" sz="2000">
                <a:sym typeface="Symbol" pitchFamily="18" charset="2"/>
              </a:rPr>
              <a:t>                                </a:t>
            </a:r>
            <a:r>
              <a:rPr lang="en-US" sz="2000" i="1">
                <a:sym typeface="Symbol" pitchFamily="18" charset="2"/>
              </a:rPr>
              <a:t>s </a:t>
            </a:r>
            <a:r>
              <a:rPr lang="en-US" sz="2000">
                <a:sym typeface="Symbol" pitchFamily="18" charset="2"/>
              </a:rPr>
              <a:t>[</a:t>
            </a:r>
            <a:r>
              <a:rPr lang="en-US" sz="2000" i="1">
                <a:sym typeface="Symbol" pitchFamily="18" charset="2"/>
              </a:rPr>
              <a:t>course_id</a:t>
            </a:r>
            <a:r>
              <a:rPr lang="en-US" sz="2000">
                <a:sym typeface="Symbol" pitchFamily="18" charset="2"/>
              </a:rPr>
              <a:t>] = </a:t>
            </a:r>
            <a:r>
              <a:rPr lang="en-US" sz="2000" i="1">
                <a:sym typeface="Symbol" pitchFamily="18" charset="2"/>
              </a:rPr>
              <a:t>u </a:t>
            </a:r>
            <a:r>
              <a:rPr lang="en-US" sz="2000">
                <a:sym typeface="Symbol" pitchFamily="18" charset="2"/>
              </a:rPr>
              <a:t>[</a:t>
            </a:r>
            <a:r>
              <a:rPr lang="en-US" sz="2000" i="1">
                <a:sym typeface="Symbol" pitchFamily="18" charset="2"/>
              </a:rPr>
              <a:t>course_id</a:t>
            </a:r>
            <a:r>
              <a:rPr lang="en-US" sz="2000">
                <a:sym typeface="Symbol" pitchFamily="18" charset="2"/>
              </a:rPr>
              <a:t>]))}</a:t>
            </a:r>
          </a:p>
          <a:p>
            <a:pPr lvl="1"/>
            <a:r>
              <a:rPr lang="en-US" sz="2000"/>
              <a:t>Note that without the existential quantification on student, the above query would be unsafe if the Biology department has not offered any courses. </a:t>
            </a:r>
          </a:p>
        </p:txBody>
      </p:sp>
      <p:sp>
        <p:nvSpPr>
          <p:cNvPr id="4" name="Date Placeholder 3"/>
          <p:cNvSpPr>
            <a:spLocks noGrp="1"/>
          </p:cNvSpPr>
          <p:nvPr>
            <p:ph type="dt" sz="half" idx="10"/>
          </p:nvPr>
        </p:nvSpPr>
        <p:spPr/>
        <p:txBody>
          <a:bodyPr/>
          <a:lstStyle/>
          <a:p>
            <a:fld id="{849F5326-4872-4FA4-87D6-73E3E9BDEA01}" type="datetime1">
              <a:rPr lang="en-US" smtClean="0"/>
              <a:pPr/>
              <a:t>4/8/20</a:t>
            </a:fld>
            <a:endParaRPr lang="en-US" dirty="0"/>
          </a:p>
        </p:txBody>
      </p:sp>
      <p:sp>
        <p:nvSpPr>
          <p:cNvPr id="5" name="Slide Number Placeholder 4"/>
          <p:cNvSpPr>
            <a:spLocks noGrp="1"/>
          </p:cNvSpPr>
          <p:nvPr>
            <p:ph type="sldNum" sz="quarter" idx="12"/>
          </p:nvPr>
        </p:nvSpPr>
        <p:spPr/>
        <p:txBody>
          <a:bodyPr/>
          <a:lstStyle/>
          <a:p>
            <a:fld id="{D2B6A008-1658-481F-B325-0100205FD83E}" type="slidenum">
              <a:rPr lang="en-US" smtClean="0"/>
              <a:pPr/>
              <a:t>64</a:t>
            </a:fld>
            <a:endParaRPr lang="en-US" dirty="0"/>
          </a:p>
        </p:txBody>
      </p:sp>
      <p:sp>
        <p:nvSpPr>
          <p:cNvPr id="6" name="Footer Placeholder 5"/>
          <p:cNvSpPr>
            <a:spLocks noGrp="1"/>
          </p:cNvSpPr>
          <p:nvPr>
            <p:ph type="ftr" sz="quarter" idx="11"/>
          </p:nvPr>
        </p:nvSpPr>
        <p:spPr/>
        <p:txBody>
          <a:bodyPr/>
          <a:lstStyle/>
          <a:p>
            <a:r>
              <a:rPr lang="en-US"/>
              <a:t>Relational Operator (©Silberschatz, Korth and Sudarshan)</a:t>
            </a:r>
            <a:endParaRPr lang="en-US" dirty="0"/>
          </a:p>
        </p:txBody>
      </p:sp>
      <p:sp>
        <p:nvSpPr>
          <p:cNvPr id="7" name="TextBox 6"/>
          <p:cNvSpPr txBox="1"/>
          <p:nvPr/>
        </p:nvSpPr>
        <p:spPr>
          <a:xfrm>
            <a:off x="8358214" y="6000768"/>
            <a:ext cx="665567" cy="276999"/>
          </a:xfrm>
          <a:prstGeom prst="rect">
            <a:avLst/>
          </a:prstGeom>
          <a:noFill/>
        </p:spPr>
        <p:txBody>
          <a:bodyPr wrap="none" rtlCol="0">
            <a:spAutoFit/>
          </a:bodyPr>
          <a:lstStyle/>
          <a:p>
            <a:r>
              <a:rPr lang="en-US" sz="1200" dirty="0">
                <a:hlinkClick r:id="rId2" action="ppaction://hlinksldjump"/>
              </a:rPr>
              <a:t>schema</a:t>
            </a:r>
            <a:endParaRPr lang="en-US" sz="1200"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7474" name="Rectangle 2"/>
          <p:cNvSpPr>
            <a:spLocks noGrp="1" noChangeArrowheads="1"/>
          </p:cNvSpPr>
          <p:nvPr>
            <p:ph type="title"/>
          </p:nvPr>
        </p:nvSpPr>
        <p:spPr>
          <a:xfrm>
            <a:off x="768350" y="2441575"/>
            <a:ext cx="8077200" cy="609600"/>
          </a:xfrm>
        </p:spPr>
        <p:txBody>
          <a:bodyPr>
            <a:normAutofit fontScale="90000"/>
          </a:bodyPr>
          <a:lstStyle/>
          <a:p>
            <a:r>
              <a:rPr lang="en-US"/>
              <a:t>Domain Relational Calculus</a:t>
            </a:r>
          </a:p>
        </p:txBody>
      </p:sp>
      <p:sp>
        <p:nvSpPr>
          <p:cNvPr id="3" name="Date Placeholder 2"/>
          <p:cNvSpPr>
            <a:spLocks noGrp="1"/>
          </p:cNvSpPr>
          <p:nvPr>
            <p:ph type="dt" sz="half" idx="10"/>
          </p:nvPr>
        </p:nvSpPr>
        <p:spPr/>
        <p:txBody>
          <a:bodyPr/>
          <a:lstStyle/>
          <a:p>
            <a:fld id="{D10F388B-DC8F-49F7-A6AF-D965F0982739}" type="datetime1">
              <a:rPr lang="en-US" smtClean="0"/>
              <a:pPr/>
              <a:t>4/8/20</a:t>
            </a:fld>
            <a:endParaRPr lang="en-US" dirty="0"/>
          </a:p>
        </p:txBody>
      </p:sp>
      <p:sp>
        <p:nvSpPr>
          <p:cNvPr id="4" name="Slide Number Placeholder 3"/>
          <p:cNvSpPr>
            <a:spLocks noGrp="1"/>
          </p:cNvSpPr>
          <p:nvPr>
            <p:ph type="sldNum" sz="quarter" idx="12"/>
          </p:nvPr>
        </p:nvSpPr>
        <p:spPr/>
        <p:txBody>
          <a:bodyPr/>
          <a:lstStyle/>
          <a:p>
            <a:fld id="{D2B6A008-1658-481F-B325-0100205FD83E}" type="slidenum">
              <a:rPr lang="en-US" smtClean="0"/>
              <a:pPr/>
              <a:t>65</a:t>
            </a:fld>
            <a:endParaRPr lang="en-US" dirty="0"/>
          </a:p>
        </p:txBody>
      </p:sp>
      <p:sp>
        <p:nvSpPr>
          <p:cNvPr id="5" name="Footer Placeholder 4"/>
          <p:cNvSpPr>
            <a:spLocks noGrp="1"/>
          </p:cNvSpPr>
          <p:nvPr>
            <p:ph type="ftr" sz="quarter" idx="11"/>
          </p:nvPr>
        </p:nvSpPr>
        <p:spPr/>
        <p:txBody>
          <a:bodyPr/>
          <a:lstStyle/>
          <a:p>
            <a:r>
              <a:rPr lang="en-US"/>
              <a:t>Relational Operator (©Silberschatz, Korth and Sudarshan)</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2"/>
          <p:cNvSpPr>
            <a:spLocks noGrp="1" noChangeArrowheads="1"/>
          </p:cNvSpPr>
          <p:nvPr>
            <p:ph type="title"/>
          </p:nvPr>
        </p:nvSpPr>
        <p:spPr/>
        <p:txBody>
          <a:bodyPr/>
          <a:lstStyle/>
          <a:p>
            <a:r>
              <a:rPr lang="en-US"/>
              <a:t>Domain Relational Calculus</a:t>
            </a:r>
          </a:p>
        </p:txBody>
      </p:sp>
      <p:sp>
        <p:nvSpPr>
          <p:cNvPr id="192515" name="Rectangle 3"/>
          <p:cNvSpPr>
            <a:spLocks noGrp="1" noChangeArrowheads="1"/>
          </p:cNvSpPr>
          <p:nvPr>
            <p:ph type="body" idx="1"/>
          </p:nvPr>
        </p:nvSpPr>
        <p:spPr>
          <a:xfrm>
            <a:off x="871538" y="1165225"/>
            <a:ext cx="7848600" cy="4876800"/>
          </a:xfrm>
        </p:spPr>
        <p:txBody>
          <a:bodyPr/>
          <a:lstStyle/>
          <a:p>
            <a:r>
              <a:rPr lang="en-US"/>
              <a:t>A nonprocedural query language equivalent in power to the tuple relational calculus</a:t>
            </a:r>
          </a:p>
          <a:p>
            <a:r>
              <a:rPr lang="en-US"/>
              <a:t>Each query is an expression of the form:</a:t>
            </a:r>
          </a:p>
          <a:p>
            <a:pPr>
              <a:buFont typeface="Monotype Sorts" pitchFamily="2" charset="2"/>
              <a:buNone/>
            </a:pPr>
            <a:endParaRPr lang="en-US"/>
          </a:p>
          <a:p>
            <a:pPr>
              <a:buFont typeface="Monotype Sorts" pitchFamily="2" charset="2"/>
              <a:buNone/>
            </a:pPr>
            <a:r>
              <a:rPr lang="en-US"/>
              <a:t>			{ </a:t>
            </a:r>
            <a:r>
              <a:rPr lang="en-US">
                <a:sym typeface="Symbol" pitchFamily="18" charset="2"/>
              </a:rPr>
              <a:t> </a:t>
            </a:r>
            <a:r>
              <a:rPr lang="en-US" i="1">
                <a:sym typeface="Symbol" pitchFamily="18" charset="2"/>
              </a:rPr>
              <a:t>x</a:t>
            </a:r>
            <a:r>
              <a:rPr lang="en-US" sz="1900" baseline="-25000">
                <a:sym typeface="Symbol" pitchFamily="18" charset="2"/>
              </a:rPr>
              <a:t>1</a:t>
            </a:r>
            <a:r>
              <a:rPr lang="en-US" i="1">
                <a:sym typeface="Symbol" pitchFamily="18" charset="2"/>
              </a:rPr>
              <a:t>, x</a:t>
            </a:r>
            <a:r>
              <a:rPr lang="en-US" sz="1900" baseline="-25000">
                <a:sym typeface="Symbol" pitchFamily="18" charset="2"/>
              </a:rPr>
              <a:t>2</a:t>
            </a:r>
            <a:r>
              <a:rPr lang="en-US" i="1">
                <a:sym typeface="Symbol" pitchFamily="18" charset="2"/>
              </a:rPr>
              <a:t>, …, x</a:t>
            </a:r>
            <a:r>
              <a:rPr lang="en-US" sz="1900" i="1" baseline="-25000">
                <a:sym typeface="Symbol" pitchFamily="18" charset="2"/>
              </a:rPr>
              <a:t>n</a:t>
            </a:r>
            <a:r>
              <a:rPr lang="en-US">
                <a:sym typeface="Symbol" pitchFamily="18" charset="2"/>
              </a:rPr>
              <a:t>  | </a:t>
            </a:r>
            <a:r>
              <a:rPr lang="en-US" i="1">
                <a:sym typeface="Symbol" pitchFamily="18" charset="2"/>
              </a:rPr>
              <a:t>P </a:t>
            </a:r>
            <a:r>
              <a:rPr lang="en-US">
                <a:sym typeface="Symbol" pitchFamily="18" charset="2"/>
              </a:rPr>
              <a:t>(</a:t>
            </a:r>
            <a:r>
              <a:rPr lang="en-US" i="1">
                <a:sym typeface="Symbol" pitchFamily="18" charset="2"/>
              </a:rPr>
              <a:t>x</a:t>
            </a:r>
            <a:r>
              <a:rPr lang="en-US" sz="1900" baseline="-25000">
                <a:sym typeface="Symbol" pitchFamily="18" charset="2"/>
              </a:rPr>
              <a:t>1</a:t>
            </a:r>
            <a:r>
              <a:rPr lang="en-US">
                <a:sym typeface="Symbol" pitchFamily="18" charset="2"/>
              </a:rPr>
              <a:t>, </a:t>
            </a:r>
            <a:r>
              <a:rPr lang="en-US" i="1">
                <a:sym typeface="Symbol" pitchFamily="18" charset="2"/>
              </a:rPr>
              <a:t>x</a:t>
            </a:r>
            <a:r>
              <a:rPr lang="en-US" sz="1900" baseline="-25000">
                <a:sym typeface="Symbol" pitchFamily="18" charset="2"/>
              </a:rPr>
              <a:t>2</a:t>
            </a:r>
            <a:r>
              <a:rPr lang="en-US" i="1">
                <a:sym typeface="Symbol" pitchFamily="18" charset="2"/>
              </a:rPr>
              <a:t>, …, x</a:t>
            </a:r>
            <a:r>
              <a:rPr lang="en-US" sz="1900" i="1" baseline="-25000">
                <a:sym typeface="Symbol" pitchFamily="18" charset="2"/>
              </a:rPr>
              <a:t>n</a:t>
            </a:r>
            <a:r>
              <a:rPr lang="en-US">
                <a:sym typeface="Symbol" pitchFamily="18" charset="2"/>
              </a:rPr>
              <a:t>)}</a:t>
            </a:r>
            <a:br>
              <a:rPr lang="en-US">
                <a:sym typeface="Symbol" pitchFamily="18" charset="2"/>
              </a:rPr>
            </a:br>
            <a:endParaRPr lang="en-US">
              <a:sym typeface="Symbol" pitchFamily="18" charset="2"/>
            </a:endParaRPr>
          </a:p>
          <a:p>
            <a:pPr lvl="1"/>
            <a:r>
              <a:rPr lang="en-US" i="1">
                <a:sym typeface="Symbol" pitchFamily="18" charset="2"/>
              </a:rPr>
              <a:t>x</a:t>
            </a:r>
            <a:r>
              <a:rPr lang="en-US" sz="2100" baseline="-25000">
                <a:sym typeface="Symbol" pitchFamily="18" charset="2"/>
              </a:rPr>
              <a:t>1</a:t>
            </a:r>
            <a:r>
              <a:rPr lang="en-US">
                <a:sym typeface="Symbol" pitchFamily="18" charset="2"/>
              </a:rPr>
              <a:t>, </a:t>
            </a:r>
            <a:r>
              <a:rPr lang="en-US" i="1">
                <a:sym typeface="Symbol" pitchFamily="18" charset="2"/>
              </a:rPr>
              <a:t>x</a:t>
            </a:r>
            <a:r>
              <a:rPr lang="en-US" sz="2100" baseline="-25000">
                <a:sym typeface="Symbol" pitchFamily="18" charset="2"/>
              </a:rPr>
              <a:t>2</a:t>
            </a:r>
            <a:r>
              <a:rPr lang="en-US" i="1">
                <a:sym typeface="Symbol" pitchFamily="18" charset="2"/>
              </a:rPr>
              <a:t>, …, x</a:t>
            </a:r>
            <a:r>
              <a:rPr lang="en-US" sz="2100" i="1" baseline="-25000">
                <a:sym typeface="Symbol" pitchFamily="18" charset="2"/>
              </a:rPr>
              <a:t>n</a:t>
            </a:r>
            <a:r>
              <a:rPr lang="en-US" i="1" baseline="-25000">
                <a:sym typeface="Symbol" pitchFamily="18" charset="2"/>
              </a:rPr>
              <a:t> </a:t>
            </a:r>
            <a:r>
              <a:rPr lang="en-US">
                <a:sym typeface="Symbol" pitchFamily="18" charset="2"/>
              </a:rPr>
              <a:t> represent domain variables</a:t>
            </a:r>
          </a:p>
          <a:p>
            <a:pPr lvl="1"/>
            <a:r>
              <a:rPr lang="en-US" i="1">
                <a:sym typeface="Symbol" pitchFamily="18" charset="2"/>
              </a:rPr>
              <a:t>P</a:t>
            </a:r>
            <a:r>
              <a:rPr lang="en-US">
                <a:sym typeface="Symbol" pitchFamily="18" charset="2"/>
              </a:rPr>
              <a:t> represents a formula similar to that of the predicate calculus</a:t>
            </a:r>
          </a:p>
          <a:p>
            <a:pPr lvl="1">
              <a:buFont typeface="Monotype Sorts" pitchFamily="2" charset="2"/>
              <a:buNone/>
            </a:pPr>
            <a:endParaRPr lang="en-US" i="1" baseline="-25000">
              <a:sym typeface="Symbol" pitchFamily="18" charset="2"/>
            </a:endParaRPr>
          </a:p>
        </p:txBody>
      </p:sp>
      <p:sp>
        <p:nvSpPr>
          <p:cNvPr id="4" name="Date Placeholder 3"/>
          <p:cNvSpPr>
            <a:spLocks noGrp="1"/>
          </p:cNvSpPr>
          <p:nvPr>
            <p:ph type="dt" sz="half" idx="10"/>
          </p:nvPr>
        </p:nvSpPr>
        <p:spPr/>
        <p:txBody>
          <a:bodyPr/>
          <a:lstStyle/>
          <a:p>
            <a:fld id="{195C2EED-DF9B-48C7-8E8A-7DE268D6BC6D}" type="datetime1">
              <a:rPr lang="en-US" smtClean="0"/>
              <a:pPr/>
              <a:t>4/8/20</a:t>
            </a:fld>
            <a:endParaRPr lang="en-US" dirty="0"/>
          </a:p>
        </p:txBody>
      </p:sp>
      <p:sp>
        <p:nvSpPr>
          <p:cNvPr id="5" name="Slide Number Placeholder 4"/>
          <p:cNvSpPr>
            <a:spLocks noGrp="1"/>
          </p:cNvSpPr>
          <p:nvPr>
            <p:ph type="sldNum" sz="quarter" idx="12"/>
          </p:nvPr>
        </p:nvSpPr>
        <p:spPr/>
        <p:txBody>
          <a:bodyPr/>
          <a:lstStyle/>
          <a:p>
            <a:fld id="{D2B6A008-1658-481F-B325-0100205FD83E}" type="slidenum">
              <a:rPr lang="en-US" smtClean="0"/>
              <a:pPr/>
              <a:t>66</a:t>
            </a:fld>
            <a:endParaRPr lang="en-US" dirty="0"/>
          </a:p>
        </p:txBody>
      </p:sp>
      <p:sp>
        <p:nvSpPr>
          <p:cNvPr id="6" name="Footer Placeholder 5"/>
          <p:cNvSpPr>
            <a:spLocks noGrp="1"/>
          </p:cNvSpPr>
          <p:nvPr>
            <p:ph type="ftr" sz="quarter" idx="11"/>
          </p:nvPr>
        </p:nvSpPr>
        <p:spPr/>
        <p:txBody>
          <a:bodyPr/>
          <a:lstStyle/>
          <a:p>
            <a:r>
              <a:rPr lang="en-US"/>
              <a:t>Relational Operator (©Silberschatz, Korth and Sudarshan)</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9810" name="Rectangle 2"/>
          <p:cNvSpPr>
            <a:spLocks noGrp="1" noChangeArrowheads="1"/>
          </p:cNvSpPr>
          <p:nvPr>
            <p:ph type="title"/>
          </p:nvPr>
        </p:nvSpPr>
        <p:spPr/>
        <p:txBody>
          <a:bodyPr/>
          <a:lstStyle/>
          <a:p>
            <a:r>
              <a:rPr lang="en-US"/>
              <a:t>Example Queries</a:t>
            </a:r>
          </a:p>
        </p:txBody>
      </p:sp>
      <p:sp>
        <p:nvSpPr>
          <p:cNvPr id="759811" name="Rectangle 3"/>
          <p:cNvSpPr>
            <a:spLocks noGrp="1" noChangeArrowheads="1"/>
          </p:cNvSpPr>
          <p:nvPr>
            <p:ph type="body" idx="1"/>
          </p:nvPr>
        </p:nvSpPr>
        <p:spPr>
          <a:xfrm>
            <a:off x="876300" y="1481149"/>
            <a:ext cx="7700963" cy="3590925"/>
          </a:xfrm>
        </p:spPr>
        <p:txBody>
          <a:bodyPr>
            <a:normAutofit fontScale="70000" lnSpcReduction="20000"/>
          </a:bodyPr>
          <a:lstStyle/>
          <a:p>
            <a:pPr>
              <a:tabLst>
                <a:tab pos="3195638" algn="ctr"/>
              </a:tabLst>
            </a:pPr>
            <a:r>
              <a:rPr lang="en-US" dirty="0"/>
              <a:t>Find the </a:t>
            </a:r>
            <a:r>
              <a:rPr lang="en-US" i="1" dirty="0"/>
              <a:t>ID, name, </a:t>
            </a:r>
            <a:r>
              <a:rPr lang="en-US" i="1" dirty="0" err="1"/>
              <a:t>dept_name</a:t>
            </a:r>
            <a:r>
              <a:rPr lang="en-US" i="1" dirty="0"/>
              <a:t>, salary  </a:t>
            </a:r>
            <a:r>
              <a:rPr lang="en-US" dirty="0"/>
              <a:t>for instructors whose salary is greater than $80,000</a:t>
            </a:r>
          </a:p>
          <a:p>
            <a:pPr lvl="1">
              <a:tabLst>
                <a:tab pos="3195638" algn="ctr"/>
              </a:tabLst>
            </a:pPr>
            <a:r>
              <a:rPr lang="en-US" dirty="0"/>
              <a:t>{</a:t>
            </a:r>
            <a:r>
              <a:rPr lang="en-US" i="1" dirty="0"/>
              <a:t>&lt; </a:t>
            </a:r>
            <a:r>
              <a:rPr lang="en-US" i="1" dirty="0" err="1"/>
              <a:t>i</a:t>
            </a:r>
            <a:r>
              <a:rPr lang="en-US" i="1" dirty="0"/>
              <a:t>, n, d, s&gt; </a:t>
            </a:r>
            <a:r>
              <a:rPr lang="en-US" dirty="0"/>
              <a:t>| </a:t>
            </a:r>
            <a:r>
              <a:rPr lang="en-US" i="1" dirty="0"/>
              <a:t> &lt; </a:t>
            </a:r>
            <a:r>
              <a:rPr lang="en-US" i="1" dirty="0" err="1"/>
              <a:t>i</a:t>
            </a:r>
            <a:r>
              <a:rPr lang="en-US" i="1" dirty="0"/>
              <a:t>, n, d, s&gt;</a:t>
            </a:r>
            <a:r>
              <a:rPr lang="en-US" dirty="0"/>
              <a:t> </a:t>
            </a:r>
            <a:r>
              <a:rPr lang="en-US" dirty="0">
                <a:sym typeface="Symbol" pitchFamily="18" charset="2"/>
              </a:rPr>
              <a:t> </a:t>
            </a:r>
            <a:r>
              <a:rPr lang="en-US" i="1" dirty="0">
                <a:sym typeface="Symbol" pitchFamily="18" charset="2"/>
              </a:rPr>
              <a:t>instructor</a:t>
            </a:r>
            <a:r>
              <a:rPr lang="en-US" dirty="0">
                <a:sym typeface="Symbol" pitchFamily="18" charset="2"/>
              </a:rPr>
              <a:t>  </a:t>
            </a:r>
            <a:r>
              <a:rPr lang="en-US" i="1" dirty="0">
                <a:sym typeface="Symbol" pitchFamily="18" charset="2"/>
              </a:rPr>
              <a:t>s</a:t>
            </a:r>
            <a:r>
              <a:rPr lang="en-US" dirty="0">
                <a:sym typeface="Symbol" pitchFamily="18" charset="2"/>
              </a:rPr>
              <a:t>  80000}</a:t>
            </a:r>
          </a:p>
          <a:p>
            <a:pPr>
              <a:tabLst>
                <a:tab pos="3195638" algn="ctr"/>
              </a:tabLst>
            </a:pPr>
            <a:r>
              <a:rPr lang="en-US" dirty="0"/>
              <a:t> As in the previous query, </a:t>
            </a:r>
            <a:r>
              <a:rPr lang="en-US" b="1" u="sng" dirty="0"/>
              <a:t>but output only the </a:t>
            </a:r>
            <a:r>
              <a:rPr lang="en-US" b="1" i="1" u="sng" dirty="0"/>
              <a:t>ID</a:t>
            </a:r>
            <a:r>
              <a:rPr lang="en-US" b="1" u="sng" dirty="0"/>
              <a:t> attribute</a:t>
            </a:r>
            <a:r>
              <a:rPr lang="en-US" dirty="0"/>
              <a:t> value</a:t>
            </a:r>
          </a:p>
          <a:p>
            <a:pPr lvl="1">
              <a:tabLst>
                <a:tab pos="3195638" algn="ctr"/>
              </a:tabLst>
            </a:pPr>
            <a:r>
              <a:rPr lang="en-US" dirty="0"/>
              <a:t>{</a:t>
            </a:r>
            <a:r>
              <a:rPr lang="en-US" i="1" dirty="0"/>
              <a:t>&lt; </a:t>
            </a:r>
            <a:r>
              <a:rPr lang="en-US" i="1" dirty="0" err="1"/>
              <a:t>i</a:t>
            </a:r>
            <a:r>
              <a:rPr lang="en-US" i="1" dirty="0"/>
              <a:t>&gt; </a:t>
            </a:r>
            <a:r>
              <a:rPr lang="en-US" dirty="0"/>
              <a:t> |</a:t>
            </a:r>
            <a:r>
              <a:rPr lang="en-US" i="1" dirty="0"/>
              <a:t> &lt; </a:t>
            </a:r>
            <a:r>
              <a:rPr lang="en-US" i="1" dirty="0" err="1"/>
              <a:t>i</a:t>
            </a:r>
            <a:r>
              <a:rPr lang="en-US" i="1" dirty="0"/>
              <a:t>, n, d, s&gt;</a:t>
            </a:r>
            <a:r>
              <a:rPr lang="en-US" dirty="0"/>
              <a:t> </a:t>
            </a:r>
            <a:r>
              <a:rPr lang="en-US" dirty="0">
                <a:sym typeface="Symbol" pitchFamily="18" charset="2"/>
              </a:rPr>
              <a:t> </a:t>
            </a:r>
            <a:r>
              <a:rPr lang="en-US" i="1" dirty="0">
                <a:sym typeface="Symbol" pitchFamily="18" charset="2"/>
              </a:rPr>
              <a:t>instructor</a:t>
            </a:r>
            <a:r>
              <a:rPr lang="en-US" dirty="0">
                <a:sym typeface="Symbol" pitchFamily="18" charset="2"/>
              </a:rPr>
              <a:t>  </a:t>
            </a:r>
            <a:r>
              <a:rPr lang="en-US" i="1" dirty="0">
                <a:sym typeface="Symbol" pitchFamily="18" charset="2"/>
              </a:rPr>
              <a:t>s</a:t>
            </a:r>
            <a:r>
              <a:rPr lang="en-US" dirty="0">
                <a:sym typeface="Symbol" pitchFamily="18" charset="2"/>
              </a:rPr>
              <a:t>  80000}</a:t>
            </a:r>
          </a:p>
          <a:p>
            <a:pPr>
              <a:tabLst>
                <a:tab pos="3195638" algn="ctr"/>
              </a:tabLst>
            </a:pPr>
            <a:r>
              <a:rPr lang="en-US" dirty="0"/>
              <a:t>Find the names of all instructors whose department is in the Watson building</a:t>
            </a:r>
          </a:p>
          <a:p>
            <a:pPr>
              <a:buFont typeface="Monotype Sorts" pitchFamily="2" charset="2"/>
              <a:buNone/>
              <a:tabLst>
                <a:tab pos="3195638" algn="ctr"/>
              </a:tabLst>
            </a:pPr>
            <a:r>
              <a:rPr lang="en-US" dirty="0"/>
              <a:t>         {</a:t>
            </a:r>
            <a:r>
              <a:rPr lang="en-US" i="1" dirty="0"/>
              <a:t>&lt; n &gt; </a:t>
            </a:r>
            <a:r>
              <a:rPr lang="en-US" dirty="0"/>
              <a:t>| </a:t>
            </a:r>
            <a:r>
              <a:rPr lang="en-US" i="1" dirty="0"/>
              <a:t> </a:t>
            </a:r>
            <a:r>
              <a:rPr lang="en-US" dirty="0">
                <a:sym typeface="Symbol" pitchFamily="18" charset="2"/>
              </a:rPr>
              <a:t> </a:t>
            </a:r>
            <a:r>
              <a:rPr lang="en-US" i="1" dirty="0" err="1">
                <a:sym typeface="Symbol" pitchFamily="18" charset="2"/>
              </a:rPr>
              <a:t>i</a:t>
            </a:r>
            <a:r>
              <a:rPr lang="en-US" i="1" dirty="0">
                <a:sym typeface="Symbol" pitchFamily="18" charset="2"/>
              </a:rPr>
              <a:t>, d, s (&lt;</a:t>
            </a:r>
            <a:r>
              <a:rPr lang="en-US" dirty="0">
                <a:sym typeface="Symbol" pitchFamily="18" charset="2"/>
              </a:rPr>
              <a:t> </a:t>
            </a:r>
            <a:r>
              <a:rPr lang="en-US" i="1" dirty="0" err="1">
                <a:sym typeface="Symbol" pitchFamily="18" charset="2"/>
              </a:rPr>
              <a:t>i</a:t>
            </a:r>
            <a:r>
              <a:rPr lang="en-US" i="1" dirty="0">
                <a:sym typeface="Symbol" pitchFamily="18" charset="2"/>
              </a:rPr>
              <a:t>, n, d, s</a:t>
            </a:r>
            <a:r>
              <a:rPr lang="en-US" dirty="0">
                <a:sym typeface="Symbol" pitchFamily="18" charset="2"/>
              </a:rPr>
              <a:t> &gt;</a:t>
            </a:r>
            <a:r>
              <a:rPr lang="en-US" i="1" dirty="0">
                <a:sym typeface="Symbol" pitchFamily="18" charset="2"/>
              </a:rPr>
              <a:t> </a:t>
            </a:r>
            <a:r>
              <a:rPr lang="en-US" dirty="0">
                <a:sym typeface="Symbol" pitchFamily="18" charset="2"/>
              </a:rPr>
              <a:t> </a:t>
            </a:r>
            <a:r>
              <a:rPr lang="en-US" i="1" dirty="0">
                <a:sym typeface="Symbol" pitchFamily="18" charset="2"/>
              </a:rPr>
              <a:t>instructor </a:t>
            </a:r>
            <a:br>
              <a:rPr lang="en-US" dirty="0">
                <a:sym typeface="Symbol" pitchFamily="18" charset="2"/>
              </a:rPr>
            </a:br>
            <a:r>
              <a:rPr lang="en-US" dirty="0">
                <a:sym typeface="Symbol" pitchFamily="18" charset="2"/>
              </a:rPr>
              <a:t>                 b, a (&lt;</a:t>
            </a:r>
            <a:r>
              <a:rPr lang="en-US" i="1" dirty="0">
                <a:sym typeface="Symbol" pitchFamily="18" charset="2"/>
              </a:rPr>
              <a:t> d, b, a&gt; </a:t>
            </a:r>
            <a:r>
              <a:rPr lang="en-US" dirty="0">
                <a:sym typeface="Symbol" pitchFamily="18" charset="2"/>
              </a:rPr>
              <a:t> </a:t>
            </a:r>
            <a:r>
              <a:rPr lang="en-US" i="1" dirty="0">
                <a:sym typeface="Symbol" pitchFamily="18" charset="2"/>
              </a:rPr>
              <a:t>department  </a:t>
            </a:r>
            <a:r>
              <a:rPr lang="en-US" dirty="0">
                <a:sym typeface="Symbol" pitchFamily="18" charset="2"/>
              </a:rPr>
              <a:t>  </a:t>
            </a:r>
            <a:r>
              <a:rPr lang="en-US" i="1" dirty="0">
                <a:sym typeface="Symbol" pitchFamily="18" charset="2"/>
              </a:rPr>
              <a:t>b</a:t>
            </a:r>
            <a:r>
              <a:rPr lang="en-US" dirty="0">
                <a:sym typeface="Symbol" pitchFamily="18" charset="2"/>
              </a:rPr>
              <a:t> = “Watson” ))}</a:t>
            </a:r>
          </a:p>
          <a:p>
            <a:pPr lvl="1">
              <a:tabLst>
                <a:tab pos="3195638" algn="ctr"/>
              </a:tabLst>
            </a:pPr>
            <a:endParaRPr lang="en-US" dirty="0">
              <a:sym typeface="Symbol" pitchFamily="18" charset="2"/>
            </a:endParaRPr>
          </a:p>
          <a:p>
            <a:pPr>
              <a:tabLst>
                <a:tab pos="3195638" algn="ctr"/>
              </a:tabLst>
            </a:pPr>
            <a:endParaRPr lang="en-US" dirty="0">
              <a:sym typeface="Symbol" pitchFamily="18" charset="2"/>
            </a:endParaRPr>
          </a:p>
          <a:p>
            <a:pPr>
              <a:tabLst>
                <a:tab pos="3195638" algn="ctr"/>
              </a:tabLst>
            </a:pPr>
            <a:endParaRPr lang="en-US" dirty="0">
              <a:sym typeface="Symbol" pitchFamily="18" charset="2"/>
            </a:endParaRPr>
          </a:p>
          <a:p>
            <a:pPr lvl="1">
              <a:tabLst>
                <a:tab pos="3195638" algn="ctr"/>
              </a:tabLst>
            </a:pPr>
            <a:endParaRPr lang="en-US" dirty="0">
              <a:sym typeface="Symbol" pitchFamily="18" charset="2"/>
            </a:endParaRPr>
          </a:p>
        </p:txBody>
      </p:sp>
      <p:sp>
        <p:nvSpPr>
          <p:cNvPr id="759812" name="Text Box 4"/>
          <p:cNvSpPr txBox="1">
            <a:spLocks noChangeArrowheads="1"/>
          </p:cNvSpPr>
          <p:nvPr/>
        </p:nvSpPr>
        <p:spPr bwMode="auto">
          <a:xfrm>
            <a:off x="871538" y="2755900"/>
            <a:ext cx="7412037" cy="1511300"/>
          </a:xfrm>
          <a:prstGeom prst="rect">
            <a:avLst/>
          </a:prstGeom>
          <a:noFill/>
          <a:ln w="9525">
            <a:noFill/>
            <a:miter lim="800000"/>
            <a:headEnd/>
            <a:tailEnd/>
          </a:ln>
          <a:effectLst/>
        </p:spPr>
        <p:txBody>
          <a:bodyPr>
            <a:spAutoFit/>
          </a:bodyPr>
          <a:lstStyle/>
          <a:p>
            <a:pPr>
              <a:spcBef>
                <a:spcPct val="35000"/>
              </a:spcBef>
              <a:buClr>
                <a:schemeClr val="tx2"/>
              </a:buClr>
              <a:buSzPct val="90000"/>
              <a:buFont typeface="Monotype Sorts" pitchFamily="2" charset="2"/>
              <a:buNone/>
            </a:pPr>
            <a:endParaRPr kumimoji="1" lang="en-US" sz="2000"/>
          </a:p>
          <a:p>
            <a:pPr>
              <a:spcBef>
                <a:spcPct val="35000"/>
              </a:spcBef>
              <a:buClr>
                <a:schemeClr val="tx2"/>
              </a:buClr>
              <a:buSzPct val="90000"/>
              <a:buFont typeface="Monotype Sorts" pitchFamily="2" charset="2"/>
              <a:buNone/>
            </a:pPr>
            <a:endParaRPr kumimoji="1" lang="en-US" i="1">
              <a:sym typeface="Symbol" pitchFamily="18" charset="2"/>
            </a:endParaRPr>
          </a:p>
          <a:p>
            <a:pPr>
              <a:spcBef>
                <a:spcPct val="35000"/>
              </a:spcBef>
              <a:buClr>
                <a:schemeClr val="tx2"/>
              </a:buClr>
              <a:buSzPct val="90000"/>
              <a:buFont typeface="Monotype Sorts" pitchFamily="2" charset="2"/>
              <a:buNone/>
            </a:pPr>
            <a:endParaRPr kumimoji="1" lang="en-US" i="1">
              <a:sym typeface="Symbol" pitchFamily="18" charset="2"/>
            </a:endParaRPr>
          </a:p>
          <a:p>
            <a:pPr>
              <a:spcBef>
                <a:spcPct val="35000"/>
              </a:spcBef>
              <a:buClr>
                <a:schemeClr val="tx2"/>
              </a:buClr>
              <a:buSzPct val="90000"/>
              <a:buFont typeface="Monotype Sorts" pitchFamily="2" charset="2"/>
              <a:buNone/>
            </a:pPr>
            <a:endParaRPr kumimoji="1" lang="en-US" i="1">
              <a:sym typeface="Symbol" pitchFamily="18" charset="2"/>
            </a:endParaRPr>
          </a:p>
        </p:txBody>
      </p:sp>
      <p:sp>
        <p:nvSpPr>
          <p:cNvPr id="5" name="Date Placeholder 4"/>
          <p:cNvSpPr>
            <a:spLocks noGrp="1"/>
          </p:cNvSpPr>
          <p:nvPr>
            <p:ph type="dt" sz="half" idx="10"/>
          </p:nvPr>
        </p:nvSpPr>
        <p:spPr/>
        <p:txBody>
          <a:bodyPr/>
          <a:lstStyle/>
          <a:p>
            <a:fld id="{8E16CA68-7790-49F4-9193-B30A1ABC1A80}" type="datetime1">
              <a:rPr lang="en-US" smtClean="0"/>
              <a:pPr/>
              <a:t>4/8/20</a:t>
            </a:fld>
            <a:endParaRPr lang="en-US" dirty="0"/>
          </a:p>
        </p:txBody>
      </p:sp>
      <p:sp>
        <p:nvSpPr>
          <p:cNvPr id="6" name="Slide Number Placeholder 5"/>
          <p:cNvSpPr>
            <a:spLocks noGrp="1"/>
          </p:cNvSpPr>
          <p:nvPr>
            <p:ph type="sldNum" sz="quarter" idx="12"/>
          </p:nvPr>
        </p:nvSpPr>
        <p:spPr/>
        <p:txBody>
          <a:bodyPr/>
          <a:lstStyle/>
          <a:p>
            <a:fld id="{D2B6A008-1658-481F-B325-0100205FD83E}" type="slidenum">
              <a:rPr lang="en-US" smtClean="0"/>
              <a:pPr/>
              <a:t>67</a:t>
            </a:fld>
            <a:endParaRPr lang="en-US" dirty="0"/>
          </a:p>
        </p:txBody>
      </p:sp>
      <p:sp>
        <p:nvSpPr>
          <p:cNvPr id="7" name="Footer Placeholder 6"/>
          <p:cNvSpPr>
            <a:spLocks noGrp="1"/>
          </p:cNvSpPr>
          <p:nvPr>
            <p:ph type="ftr" sz="quarter" idx="11"/>
          </p:nvPr>
        </p:nvSpPr>
        <p:spPr/>
        <p:txBody>
          <a:bodyPr/>
          <a:lstStyle/>
          <a:p>
            <a:r>
              <a:rPr lang="en-US"/>
              <a:t>Relational Operator (©Silberschatz, Korth and Sudarshan)</a:t>
            </a:r>
            <a:endParaRPr lang="en-US" dirty="0"/>
          </a:p>
        </p:txBody>
      </p:sp>
      <p:sp>
        <p:nvSpPr>
          <p:cNvPr id="8" name="TextBox 7"/>
          <p:cNvSpPr txBox="1"/>
          <p:nvPr/>
        </p:nvSpPr>
        <p:spPr>
          <a:xfrm>
            <a:off x="8358214" y="6000768"/>
            <a:ext cx="665567" cy="276999"/>
          </a:xfrm>
          <a:prstGeom prst="rect">
            <a:avLst/>
          </a:prstGeom>
          <a:noFill/>
        </p:spPr>
        <p:txBody>
          <a:bodyPr wrap="none" rtlCol="0">
            <a:spAutoFit/>
          </a:bodyPr>
          <a:lstStyle/>
          <a:p>
            <a:r>
              <a:rPr lang="en-US" sz="1200" dirty="0">
                <a:hlinkClick r:id="rId3" action="ppaction://hlinksldjump"/>
              </a:rPr>
              <a:t>schema</a:t>
            </a:r>
            <a:endParaRPr lang="en-US" sz="1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7598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75981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75981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75981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75981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759811">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nodePh="1">
                                  <p:stCondLst>
                                    <p:cond delay="0"/>
                                  </p:stCondLst>
                                  <p:endCondLst>
                                    <p:cond evt="begin" delay="0">
                                      <p:tn val="29"/>
                                    </p:cond>
                                  </p:endCondLst>
                                  <p:childTnLst>
                                    <p:set>
                                      <p:cBhvr>
                                        <p:cTn id="30" dur="1" fill="hold">
                                          <p:stCondLst>
                                            <p:cond delay="499"/>
                                          </p:stCondLst>
                                        </p:cTn>
                                        <p:tgtEl>
                                          <p:spTgt spid="7598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9811" grpId="0" uiExpand="1" build="p" autoUpdateAnimBg="0"/>
      <p:bldP spid="759812" grpId="0" autoUpdateAnimBg="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1858" name="Rectangle 2"/>
          <p:cNvSpPr>
            <a:spLocks noGrp="1" noChangeArrowheads="1"/>
          </p:cNvSpPr>
          <p:nvPr>
            <p:ph type="title"/>
          </p:nvPr>
        </p:nvSpPr>
        <p:spPr/>
        <p:txBody>
          <a:bodyPr/>
          <a:lstStyle/>
          <a:p>
            <a:r>
              <a:rPr lang="en-US"/>
              <a:t>Example Queries</a:t>
            </a:r>
          </a:p>
        </p:txBody>
      </p:sp>
      <p:sp>
        <p:nvSpPr>
          <p:cNvPr id="761860" name="Text Box 4"/>
          <p:cNvSpPr txBox="1">
            <a:spLocks noChangeArrowheads="1"/>
          </p:cNvSpPr>
          <p:nvPr/>
        </p:nvSpPr>
        <p:spPr bwMode="auto">
          <a:xfrm>
            <a:off x="1247775" y="1784350"/>
            <a:ext cx="7134225" cy="1220788"/>
          </a:xfrm>
          <a:prstGeom prst="rect">
            <a:avLst/>
          </a:prstGeom>
          <a:noFill/>
          <a:ln w="9525">
            <a:noFill/>
            <a:miter lim="800000"/>
            <a:headEnd/>
            <a:tailEnd/>
          </a:ln>
          <a:effectLst/>
        </p:spPr>
        <p:txBody>
          <a:bodyPr>
            <a:spAutoFit/>
          </a:bodyPr>
          <a:lstStyle/>
          <a:p>
            <a:pPr>
              <a:spcBef>
                <a:spcPct val="35000"/>
              </a:spcBef>
              <a:buClr>
                <a:schemeClr val="tx2"/>
              </a:buClr>
              <a:buSzPct val="90000"/>
              <a:buFont typeface="Monotype Sorts" pitchFamily="2" charset="2"/>
              <a:buNone/>
            </a:pPr>
            <a:r>
              <a:rPr kumimoji="1" lang="en-US" dirty="0"/>
              <a:t>{</a:t>
            </a:r>
            <a:r>
              <a:rPr kumimoji="1" lang="en-US" i="1" dirty="0"/>
              <a:t>&lt;c&gt; </a:t>
            </a:r>
            <a:r>
              <a:rPr kumimoji="1" lang="en-US" dirty="0"/>
              <a:t>|</a:t>
            </a:r>
            <a:r>
              <a:rPr kumimoji="1" lang="en-US" i="1" dirty="0"/>
              <a:t>  </a:t>
            </a:r>
            <a:r>
              <a:rPr kumimoji="1" lang="en-US" dirty="0">
                <a:sym typeface="Symbol" pitchFamily="18" charset="2"/>
              </a:rPr>
              <a:t></a:t>
            </a:r>
            <a:r>
              <a:rPr kumimoji="1" lang="en-US" i="1" dirty="0">
                <a:sym typeface="Symbol" pitchFamily="18" charset="2"/>
              </a:rPr>
              <a:t> a, s, y, b, r, t  </a:t>
            </a:r>
            <a:r>
              <a:rPr kumimoji="1" lang="en-US" dirty="0">
                <a:sym typeface="Symbol" pitchFamily="18" charset="2"/>
              </a:rPr>
              <a:t>( &lt;</a:t>
            </a:r>
            <a:r>
              <a:rPr kumimoji="1" lang="en-US" i="1" dirty="0">
                <a:sym typeface="Symbol" pitchFamily="18" charset="2"/>
              </a:rPr>
              <a:t>c, a, s, y, b, t</a:t>
            </a:r>
            <a:r>
              <a:rPr kumimoji="1" lang="en-US" dirty="0">
                <a:sym typeface="Symbol" pitchFamily="18" charset="2"/>
              </a:rPr>
              <a:t> &gt;</a:t>
            </a:r>
            <a:r>
              <a:rPr kumimoji="1" lang="en-US" i="1" dirty="0">
                <a:sym typeface="Symbol" pitchFamily="18" charset="2"/>
              </a:rPr>
              <a:t> </a:t>
            </a:r>
            <a:r>
              <a:rPr kumimoji="1" lang="en-US" dirty="0">
                <a:sym typeface="Symbol" pitchFamily="18" charset="2"/>
              </a:rPr>
              <a:t> </a:t>
            </a:r>
            <a:r>
              <a:rPr kumimoji="1" lang="en-US" i="1" dirty="0">
                <a:sym typeface="Symbol" pitchFamily="18" charset="2"/>
              </a:rPr>
              <a:t>section  </a:t>
            </a:r>
            <a:r>
              <a:rPr kumimoji="1" lang="en-US" sz="1600" dirty="0">
                <a:sym typeface="Symbol" pitchFamily="18" charset="2"/>
              </a:rPr>
              <a:t> </a:t>
            </a:r>
            <a:r>
              <a:rPr kumimoji="1" lang="en-US" dirty="0">
                <a:sym typeface="Symbol" pitchFamily="18" charset="2"/>
              </a:rPr>
              <a:t> </a:t>
            </a:r>
            <a:br>
              <a:rPr kumimoji="1" lang="en-US" dirty="0">
                <a:sym typeface="Symbol" pitchFamily="18" charset="2"/>
              </a:rPr>
            </a:br>
            <a:r>
              <a:rPr kumimoji="1" lang="en-US" dirty="0">
                <a:sym typeface="Symbol" pitchFamily="18" charset="2"/>
              </a:rPr>
              <a:t>                           </a:t>
            </a:r>
            <a:r>
              <a:rPr kumimoji="1" lang="en-US" i="1" dirty="0">
                <a:sym typeface="Symbol" pitchFamily="18" charset="2"/>
              </a:rPr>
              <a:t>s </a:t>
            </a:r>
            <a:r>
              <a:rPr kumimoji="1" lang="en-US" dirty="0">
                <a:sym typeface="Symbol" pitchFamily="18" charset="2"/>
              </a:rPr>
              <a:t>= “Fall”  </a:t>
            </a:r>
            <a:r>
              <a:rPr kumimoji="1" lang="en-US" i="1" dirty="0">
                <a:sym typeface="Symbol" pitchFamily="18" charset="2"/>
              </a:rPr>
              <a:t>y</a:t>
            </a:r>
            <a:r>
              <a:rPr kumimoji="1" lang="en-US" dirty="0">
                <a:sym typeface="Symbol" pitchFamily="18" charset="2"/>
              </a:rPr>
              <a:t> </a:t>
            </a:r>
            <a:r>
              <a:rPr kumimoji="1" lang="en-US" i="1" dirty="0">
                <a:sym typeface="Symbol" pitchFamily="18" charset="2"/>
              </a:rPr>
              <a:t>= 2009</a:t>
            </a:r>
            <a:r>
              <a:rPr kumimoji="1" lang="en-US" dirty="0">
                <a:sym typeface="Symbol" pitchFamily="18" charset="2"/>
              </a:rPr>
              <a:t> )</a:t>
            </a:r>
            <a:br>
              <a:rPr kumimoji="1" lang="en-US" dirty="0">
                <a:sym typeface="Symbol" pitchFamily="18" charset="2"/>
              </a:rPr>
            </a:br>
            <a:r>
              <a:rPr kumimoji="1" lang="en-US" dirty="0">
                <a:sym typeface="Symbol" pitchFamily="18" charset="2"/>
              </a:rPr>
              <a:t>         v  </a:t>
            </a:r>
            <a:r>
              <a:rPr kumimoji="1" lang="en-US" i="1" dirty="0">
                <a:sym typeface="Symbol" pitchFamily="18" charset="2"/>
              </a:rPr>
              <a:t>a, s, y, b, r, t </a:t>
            </a:r>
            <a:r>
              <a:rPr kumimoji="1" lang="en-US" sz="1600" dirty="0">
                <a:sym typeface="Symbol" pitchFamily="18" charset="2"/>
              </a:rPr>
              <a:t>( </a:t>
            </a:r>
            <a:r>
              <a:rPr kumimoji="1" lang="en-US" dirty="0">
                <a:sym typeface="Symbol" pitchFamily="18" charset="2"/>
              </a:rPr>
              <a:t>&lt;</a:t>
            </a:r>
            <a:r>
              <a:rPr kumimoji="1" lang="en-US" i="1" dirty="0">
                <a:sym typeface="Symbol" pitchFamily="18" charset="2"/>
              </a:rPr>
              <a:t>c, a, s, y, b, t</a:t>
            </a:r>
            <a:r>
              <a:rPr kumimoji="1" lang="en-US" dirty="0">
                <a:sym typeface="Symbol" pitchFamily="18" charset="2"/>
              </a:rPr>
              <a:t> &gt;</a:t>
            </a:r>
            <a:r>
              <a:rPr kumimoji="1" lang="en-US" i="1" dirty="0">
                <a:sym typeface="Symbol" pitchFamily="18" charset="2"/>
              </a:rPr>
              <a:t> </a:t>
            </a:r>
            <a:r>
              <a:rPr kumimoji="1" lang="en-US" dirty="0">
                <a:sym typeface="Symbol" pitchFamily="18" charset="2"/>
              </a:rPr>
              <a:t> </a:t>
            </a:r>
            <a:r>
              <a:rPr kumimoji="1" lang="en-US" i="1" dirty="0">
                <a:sym typeface="Symbol" pitchFamily="18" charset="2"/>
              </a:rPr>
              <a:t>section</a:t>
            </a:r>
            <a:r>
              <a:rPr kumimoji="1" lang="en-US" dirty="0">
                <a:sym typeface="Symbol" pitchFamily="18" charset="2"/>
              </a:rPr>
              <a:t> </a:t>
            </a:r>
            <a:r>
              <a:rPr kumimoji="1" lang="en-US" sz="2000" dirty="0">
                <a:sym typeface="Symbol" pitchFamily="18" charset="2"/>
              </a:rPr>
              <a:t>]</a:t>
            </a:r>
            <a:r>
              <a:rPr kumimoji="1" lang="en-US" dirty="0">
                <a:sym typeface="Symbol" pitchFamily="18" charset="2"/>
              </a:rPr>
              <a:t>   </a:t>
            </a:r>
            <a:br>
              <a:rPr kumimoji="1" lang="en-US" dirty="0">
                <a:sym typeface="Symbol" pitchFamily="18" charset="2"/>
              </a:rPr>
            </a:br>
            <a:r>
              <a:rPr kumimoji="1" lang="en-US" dirty="0">
                <a:sym typeface="Symbol" pitchFamily="18" charset="2"/>
              </a:rPr>
              <a:t>                           </a:t>
            </a:r>
            <a:r>
              <a:rPr kumimoji="1" lang="en-US" i="1" dirty="0">
                <a:sym typeface="Symbol" pitchFamily="18" charset="2"/>
              </a:rPr>
              <a:t>s </a:t>
            </a:r>
            <a:r>
              <a:rPr kumimoji="1" lang="en-US" dirty="0">
                <a:sym typeface="Symbol" pitchFamily="18" charset="2"/>
              </a:rPr>
              <a:t>= “Spring”  </a:t>
            </a:r>
            <a:r>
              <a:rPr kumimoji="1" lang="en-US" i="1" dirty="0">
                <a:sym typeface="Symbol" pitchFamily="18" charset="2"/>
              </a:rPr>
              <a:t>y</a:t>
            </a:r>
            <a:r>
              <a:rPr kumimoji="1" lang="en-US" dirty="0">
                <a:sym typeface="Symbol" pitchFamily="18" charset="2"/>
              </a:rPr>
              <a:t> </a:t>
            </a:r>
            <a:r>
              <a:rPr kumimoji="1" lang="en-US" i="1" dirty="0">
                <a:sym typeface="Symbol" pitchFamily="18" charset="2"/>
              </a:rPr>
              <a:t>= </a:t>
            </a:r>
            <a:r>
              <a:rPr kumimoji="1" lang="en-US" dirty="0">
                <a:sym typeface="Symbol" pitchFamily="18" charset="2"/>
              </a:rPr>
              <a:t>2010)}</a:t>
            </a:r>
          </a:p>
        </p:txBody>
      </p:sp>
      <p:sp>
        <p:nvSpPr>
          <p:cNvPr id="761861" name="Text Box 5"/>
          <p:cNvSpPr txBox="1">
            <a:spLocks noChangeArrowheads="1"/>
          </p:cNvSpPr>
          <p:nvPr/>
        </p:nvSpPr>
        <p:spPr bwMode="auto">
          <a:xfrm>
            <a:off x="868363" y="1079500"/>
            <a:ext cx="8102600" cy="641350"/>
          </a:xfrm>
          <a:prstGeom prst="rect">
            <a:avLst/>
          </a:prstGeom>
          <a:noFill/>
          <a:ln w="9525">
            <a:noFill/>
            <a:miter lim="800000"/>
            <a:headEnd/>
            <a:tailEnd/>
          </a:ln>
          <a:effectLst/>
        </p:spPr>
        <p:txBody>
          <a:bodyPr>
            <a:spAutoFit/>
          </a:bodyPr>
          <a:lstStyle/>
          <a:p>
            <a:pPr>
              <a:spcBef>
                <a:spcPct val="35000"/>
              </a:spcBef>
              <a:buClr>
                <a:schemeClr val="tx2"/>
              </a:buClr>
              <a:buSzPct val="90000"/>
              <a:buFont typeface="Monotype Sorts" pitchFamily="2" charset="2"/>
              <a:buChar char="n"/>
            </a:pPr>
            <a:r>
              <a:rPr kumimoji="1" lang="en-US">
                <a:sym typeface="Symbol" pitchFamily="18" charset="2"/>
              </a:rPr>
              <a:t>  Find the set of all courses taught in the Fall 2009 semester, or in </a:t>
            </a:r>
            <a:br>
              <a:rPr kumimoji="1" lang="en-US">
                <a:sym typeface="Symbol" pitchFamily="18" charset="2"/>
              </a:rPr>
            </a:br>
            <a:r>
              <a:rPr kumimoji="1" lang="en-US">
                <a:sym typeface="Symbol" pitchFamily="18" charset="2"/>
              </a:rPr>
              <a:t>    the Spring 2010 semester, or both</a:t>
            </a:r>
          </a:p>
        </p:txBody>
      </p:sp>
      <p:sp>
        <p:nvSpPr>
          <p:cNvPr id="761862" name="Text Box 6"/>
          <p:cNvSpPr txBox="1">
            <a:spLocks noChangeArrowheads="1"/>
          </p:cNvSpPr>
          <p:nvPr/>
        </p:nvSpPr>
        <p:spPr bwMode="auto">
          <a:xfrm>
            <a:off x="1554163" y="2090738"/>
            <a:ext cx="6662737" cy="366712"/>
          </a:xfrm>
          <a:prstGeom prst="rect">
            <a:avLst/>
          </a:prstGeom>
          <a:noFill/>
          <a:ln w="9525">
            <a:noFill/>
            <a:miter lim="800000"/>
            <a:headEnd/>
            <a:tailEnd/>
          </a:ln>
          <a:effectLst/>
        </p:spPr>
        <p:txBody>
          <a:bodyPr>
            <a:spAutoFit/>
          </a:bodyPr>
          <a:lstStyle/>
          <a:p>
            <a:pPr>
              <a:spcBef>
                <a:spcPct val="35000"/>
              </a:spcBef>
              <a:buClr>
                <a:schemeClr val="tx2"/>
              </a:buClr>
              <a:buSzPct val="90000"/>
              <a:buFont typeface="Monotype Sorts" pitchFamily="2" charset="2"/>
              <a:buNone/>
            </a:pPr>
            <a:endParaRPr kumimoji="1" lang="en-US">
              <a:sym typeface="Symbol" pitchFamily="18" charset="2"/>
            </a:endParaRPr>
          </a:p>
        </p:txBody>
      </p:sp>
      <p:sp>
        <p:nvSpPr>
          <p:cNvPr id="761863" name="Text Box 7"/>
          <p:cNvSpPr txBox="1">
            <a:spLocks noChangeArrowheads="1"/>
          </p:cNvSpPr>
          <p:nvPr/>
        </p:nvSpPr>
        <p:spPr bwMode="auto">
          <a:xfrm>
            <a:off x="1338263" y="3055938"/>
            <a:ext cx="7134225" cy="915987"/>
          </a:xfrm>
          <a:prstGeom prst="rect">
            <a:avLst/>
          </a:prstGeom>
          <a:noFill/>
          <a:ln w="9525">
            <a:noFill/>
            <a:miter lim="800000"/>
            <a:headEnd/>
            <a:tailEnd/>
          </a:ln>
          <a:effectLst/>
        </p:spPr>
        <p:txBody>
          <a:bodyPr>
            <a:spAutoFit/>
          </a:bodyPr>
          <a:lstStyle/>
          <a:p>
            <a:pPr>
              <a:spcBef>
                <a:spcPct val="35000"/>
              </a:spcBef>
              <a:buClr>
                <a:schemeClr val="tx2"/>
              </a:buClr>
              <a:buSzPct val="90000"/>
              <a:buFont typeface="Monotype Sorts" pitchFamily="2" charset="2"/>
              <a:buNone/>
            </a:pPr>
            <a:r>
              <a:rPr kumimoji="1" lang="en-US"/>
              <a:t>This case can also be written as</a:t>
            </a:r>
            <a:br>
              <a:rPr kumimoji="1" lang="en-US"/>
            </a:br>
            <a:r>
              <a:rPr kumimoji="1" lang="en-US"/>
              <a:t>{</a:t>
            </a:r>
            <a:r>
              <a:rPr kumimoji="1" lang="en-US" i="1"/>
              <a:t>&lt;c&gt; </a:t>
            </a:r>
            <a:r>
              <a:rPr kumimoji="1" lang="en-US"/>
              <a:t>|</a:t>
            </a:r>
            <a:r>
              <a:rPr kumimoji="1" lang="en-US" i="1"/>
              <a:t>  </a:t>
            </a:r>
            <a:r>
              <a:rPr kumimoji="1" lang="en-US">
                <a:sym typeface="Symbol" pitchFamily="18" charset="2"/>
              </a:rPr>
              <a:t></a:t>
            </a:r>
            <a:r>
              <a:rPr kumimoji="1" lang="en-US" i="1">
                <a:sym typeface="Symbol" pitchFamily="18" charset="2"/>
              </a:rPr>
              <a:t> a, s, y, b, r, t  </a:t>
            </a:r>
            <a:r>
              <a:rPr kumimoji="1" lang="en-US">
                <a:sym typeface="Symbol" pitchFamily="18" charset="2"/>
              </a:rPr>
              <a:t>( &lt;</a:t>
            </a:r>
            <a:r>
              <a:rPr kumimoji="1" lang="en-US" i="1">
                <a:sym typeface="Symbol" pitchFamily="18" charset="2"/>
              </a:rPr>
              <a:t>c, a, s, y, b, t</a:t>
            </a:r>
            <a:r>
              <a:rPr kumimoji="1" lang="en-US">
                <a:sym typeface="Symbol" pitchFamily="18" charset="2"/>
              </a:rPr>
              <a:t> &gt;</a:t>
            </a:r>
            <a:r>
              <a:rPr kumimoji="1" lang="en-US" i="1">
                <a:sym typeface="Symbol" pitchFamily="18" charset="2"/>
              </a:rPr>
              <a:t> </a:t>
            </a:r>
            <a:r>
              <a:rPr kumimoji="1" lang="en-US">
                <a:sym typeface="Symbol" pitchFamily="18" charset="2"/>
              </a:rPr>
              <a:t> </a:t>
            </a:r>
            <a:r>
              <a:rPr kumimoji="1" lang="en-US" i="1">
                <a:sym typeface="Symbol" pitchFamily="18" charset="2"/>
              </a:rPr>
              <a:t>section  </a:t>
            </a:r>
            <a:r>
              <a:rPr kumimoji="1" lang="en-US" sz="1600">
                <a:sym typeface="Symbol" pitchFamily="18" charset="2"/>
              </a:rPr>
              <a:t> </a:t>
            </a:r>
            <a:r>
              <a:rPr kumimoji="1" lang="en-US">
                <a:sym typeface="Symbol" pitchFamily="18" charset="2"/>
              </a:rPr>
              <a:t> </a:t>
            </a:r>
            <a:br>
              <a:rPr kumimoji="1" lang="en-US">
                <a:sym typeface="Symbol" pitchFamily="18" charset="2"/>
              </a:rPr>
            </a:br>
            <a:r>
              <a:rPr kumimoji="1" lang="en-US">
                <a:sym typeface="Symbol" pitchFamily="18" charset="2"/>
              </a:rPr>
              <a:t>                    ( (</a:t>
            </a:r>
            <a:r>
              <a:rPr kumimoji="1" lang="en-US" i="1">
                <a:sym typeface="Symbol" pitchFamily="18" charset="2"/>
              </a:rPr>
              <a:t>s </a:t>
            </a:r>
            <a:r>
              <a:rPr kumimoji="1" lang="en-US">
                <a:sym typeface="Symbol" pitchFamily="18" charset="2"/>
              </a:rPr>
              <a:t>= “Fall”  </a:t>
            </a:r>
            <a:r>
              <a:rPr kumimoji="1" lang="en-US" i="1">
                <a:sym typeface="Symbol" pitchFamily="18" charset="2"/>
              </a:rPr>
              <a:t>y</a:t>
            </a:r>
            <a:r>
              <a:rPr kumimoji="1" lang="en-US">
                <a:sym typeface="Symbol" pitchFamily="18" charset="2"/>
              </a:rPr>
              <a:t> </a:t>
            </a:r>
            <a:r>
              <a:rPr kumimoji="1" lang="en-US" i="1">
                <a:sym typeface="Symbol" pitchFamily="18" charset="2"/>
              </a:rPr>
              <a:t>= 2009</a:t>
            </a:r>
            <a:r>
              <a:rPr kumimoji="1" lang="en-US">
                <a:sym typeface="Symbol" pitchFamily="18" charset="2"/>
              </a:rPr>
              <a:t> )  v (</a:t>
            </a:r>
            <a:r>
              <a:rPr kumimoji="1" lang="en-US" i="1">
                <a:sym typeface="Symbol" pitchFamily="18" charset="2"/>
              </a:rPr>
              <a:t>s </a:t>
            </a:r>
            <a:r>
              <a:rPr kumimoji="1" lang="en-US">
                <a:sym typeface="Symbol" pitchFamily="18" charset="2"/>
              </a:rPr>
              <a:t>= “Spring”  </a:t>
            </a:r>
            <a:r>
              <a:rPr kumimoji="1" lang="en-US" i="1">
                <a:sym typeface="Symbol" pitchFamily="18" charset="2"/>
              </a:rPr>
              <a:t>y</a:t>
            </a:r>
            <a:r>
              <a:rPr kumimoji="1" lang="en-US">
                <a:sym typeface="Symbol" pitchFamily="18" charset="2"/>
              </a:rPr>
              <a:t> </a:t>
            </a:r>
            <a:r>
              <a:rPr kumimoji="1" lang="en-US" i="1">
                <a:sym typeface="Symbol" pitchFamily="18" charset="2"/>
              </a:rPr>
              <a:t>= </a:t>
            </a:r>
            <a:r>
              <a:rPr kumimoji="1" lang="en-US">
                <a:sym typeface="Symbol" pitchFamily="18" charset="2"/>
              </a:rPr>
              <a:t>2010))}</a:t>
            </a:r>
          </a:p>
        </p:txBody>
      </p:sp>
      <p:sp>
        <p:nvSpPr>
          <p:cNvPr id="761864" name="Text Box 8"/>
          <p:cNvSpPr txBox="1">
            <a:spLocks noChangeArrowheads="1"/>
          </p:cNvSpPr>
          <p:nvPr/>
        </p:nvSpPr>
        <p:spPr bwMode="auto">
          <a:xfrm>
            <a:off x="758825" y="4044950"/>
            <a:ext cx="8102600" cy="641350"/>
          </a:xfrm>
          <a:prstGeom prst="rect">
            <a:avLst/>
          </a:prstGeom>
          <a:noFill/>
          <a:ln w="9525">
            <a:noFill/>
            <a:miter lim="800000"/>
            <a:headEnd/>
            <a:tailEnd/>
          </a:ln>
          <a:effectLst/>
        </p:spPr>
        <p:txBody>
          <a:bodyPr>
            <a:spAutoFit/>
          </a:bodyPr>
          <a:lstStyle/>
          <a:p>
            <a:pPr>
              <a:spcBef>
                <a:spcPct val="35000"/>
              </a:spcBef>
              <a:buClr>
                <a:schemeClr val="tx2"/>
              </a:buClr>
              <a:buSzPct val="90000"/>
              <a:buFont typeface="Monotype Sorts" pitchFamily="2" charset="2"/>
              <a:buChar char="n"/>
            </a:pPr>
            <a:r>
              <a:rPr kumimoji="1" lang="en-US">
                <a:sym typeface="Symbol" pitchFamily="18" charset="2"/>
              </a:rPr>
              <a:t>  Find the set of all courses taught in the Fall 2009 semester, and in </a:t>
            </a:r>
            <a:br>
              <a:rPr kumimoji="1" lang="en-US">
                <a:sym typeface="Symbol" pitchFamily="18" charset="2"/>
              </a:rPr>
            </a:br>
            <a:r>
              <a:rPr kumimoji="1" lang="en-US">
                <a:sym typeface="Symbol" pitchFamily="18" charset="2"/>
              </a:rPr>
              <a:t>    the Spring 2010 semester</a:t>
            </a:r>
          </a:p>
        </p:txBody>
      </p:sp>
      <p:sp>
        <p:nvSpPr>
          <p:cNvPr id="761865" name="Text Box 9"/>
          <p:cNvSpPr txBox="1">
            <a:spLocks noChangeArrowheads="1"/>
          </p:cNvSpPr>
          <p:nvPr/>
        </p:nvSpPr>
        <p:spPr bwMode="auto">
          <a:xfrm>
            <a:off x="1244600" y="4883150"/>
            <a:ext cx="7134225" cy="1190625"/>
          </a:xfrm>
          <a:prstGeom prst="rect">
            <a:avLst/>
          </a:prstGeom>
          <a:noFill/>
          <a:ln w="9525">
            <a:noFill/>
            <a:miter lim="800000"/>
            <a:headEnd/>
            <a:tailEnd/>
          </a:ln>
          <a:effectLst/>
        </p:spPr>
        <p:txBody>
          <a:bodyPr>
            <a:spAutoFit/>
          </a:bodyPr>
          <a:lstStyle/>
          <a:p>
            <a:pPr>
              <a:spcBef>
                <a:spcPct val="35000"/>
              </a:spcBef>
              <a:buClr>
                <a:schemeClr val="tx2"/>
              </a:buClr>
              <a:buSzPct val="90000"/>
              <a:buFont typeface="Monotype Sorts" pitchFamily="2" charset="2"/>
              <a:buNone/>
            </a:pPr>
            <a:r>
              <a:rPr kumimoji="1" lang="en-US"/>
              <a:t>{</a:t>
            </a:r>
            <a:r>
              <a:rPr kumimoji="1" lang="en-US" i="1"/>
              <a:t>&lt;c&gt; </a:t>
            </a:r>
            <a:r>
              <a:rPr kumimoji="1" lang="en-US"/>
              <a:t>|</a:t>
            </a:r>
            <a:r>
              <a:rPr kumimoji="1" lang="en-US" i="1"/>
              <a:t>  </a:t>
            </a:r>
            <a:r>
              <a:rPr kumimoji="1" lang="en-US">
                <a:sym typeface="Symbol" pitchFamily="18" charset="2"/>
              </a:rPr>
              <a:t></a:t>
            </a:r>
            <a:r>
              <a:rPr kumimoji="1" lang="en-US" i="1">
                <a:sym typeface="Symbol" pitchFamily="18" charset="2"/>
              </a:rPr>
              <a:t> a, s, y, b, r, t  </a:t>
            </a:r>
            <a:r>
              <a:rPr kumimoji="1" lang="en-US">
                <a:sym typeface="Symbol" pitchFamily="18" charset="2"/>
              </a:rPr>
              <a:t>( &lt;</a:t>
            </a:r>
            <a:r>
              <a:rPr kumimoji="1" lang="en-US" i="1">
                <a:sym typeface="Symbol" pitchFamily="18" charset="2"/>
              </a:rPr>
              <a:t>c, a, s, y, b, t</a:t>
            </a:r>
            <a:r>
              <a:rPr kumimoji="1" lang="en-US">
                <a:sym typeface="Symbol" pitchFamily="18" charset="2"/>
              </a:rPr>
              <a:t> &gt;</a:t>
            </a:r>
            <a:r>
              <a:rPr kumimoji="1" lang="en-US" i="1">
                <a:sym typeface="Symbol" pitchFamily="18" charset="2"/>
              </a:rPr>
              <a:t> </a:t>
            </a:r>
            <a:r>
              <a:rPr kumimoji="1" lang="en-US">
                <a:sym typeface="Symbol" pitchFamily="18" charset="2"/>
              </a:rPr>
              <a:t> </a:t>
            </a:r>
            <a:r>
              <a:rPr kumimoji="1" lang="en-US" i="1">
                <a:sym typeface="Symbol" pitchFamily="18" charset="2"/>
              </a:rPr>
              <a:t>section  </a:t>
            </a:r>
            <a:r>
              <a:rPr kumimoji="1" lang="en-US">
                <a:sym typeface="Symbol" pitchFamily="18" charset="2"/>
              </a:rPr>
              <a:t>  </a:t>
            </a:r>
            <a:br>
              <a:rPr kumimoji="1" lang="en-US">
                <a:sym typeface="Symbol" pitchFamily="18" charset="2"/>
              </a:rPr>
            </a:br>
            <a:r>
              <a:rPr kumimoji="1" lang="en-US">
                <a:sym typeface="Symbol" pitchFamily="18" charset="2"/>
              </a:rPr>
              <a:t>                           </a:t>
            </a:r>
            <a:r>
              <a:rPr kumimoji="1" lang="en-US" i="1">
                <a:sym typeface="Symbol" pitchFamily="18" charset="2"/>
              </a:rPr>
              <a:t>s </a:t>
            </a:r>
            <a:r>
              <a:rPr kumimoji="1" lang="en-US">
                <a:sym typeface="Symbol" pitchFamily="18" charset="2"/>
              </a:rPr>
              <a:t>= “Fall”  </a:t>
            </a:r>
            <a:r>
              <a:rPr kumimoji="1" lang="en-US" i="1">
                <a:sym typeface="Symbol" pitchFamily="18" charset="2"/>
              </a:rPr>
              <a:t>y</a:t>
            </a:r>
            <a:r>
              <a:rPr kumimoji="1" lang="en-US">
                <a:sym typeface="Symbol" pitchFamily="18" charset="2"/>
              </a:rPr>
              <a:t> </a:t>
            </a:r>
            <a:r>
              <a:rPr kumimoji="1" lang="en-US" i="1">
                <a:sym typeface="Symbol" pitchFamily="18" charset="2"/>
              </a:rPr>
              <a:t>= 2009</a:t>
            </a:r>
            <a:r>
              <a:rPr kumimoji="1" lang="en-US">
                <a:sym typeface="Symbol" pitchFamily="18" charset="2"/>
              </a:rPr>
              <a:t> )</a:t>
            </a:r>
            <a:br>
              <a:rPr kumimoji="1" lang="en-US">
                <a:sym typeface="Symbol" pitchFamily="18" charset="2"/>
              </a:rPr>
            </a:br>
            <a:r>
              <a:rPr kumimoji="1" lang="en-US">
                <a:sym typeface="Symbol" pitchFamily="18" charset="2"/>
              </a:rPr>
              <a:t>          </a:t>
            </a:r>
            <a:r>
              <a:rPr kumimoji="1" lang="en-US" i="1">
                <a:sym typeface="Symbol" pitchFamily="18" charset="2"/>
              </a:rPr>
              <a:t>a, s, y, b, r, t </a:t>
            </a:r>
            <a:r>
              <a:rPr kumimoji="1" lang="en-US">
                <a:sym typeface="Symbol" pitchFamily="18" charset="2"/>
              </a:rPr>
              <a:t>( &lt;</a:t>
            </a:r>
            <a:r>
              <a:rPr kumimoji="1" lang="en-US" i="1">
                <a:sym typeface="Symbol" pitchFamily="18" charset="2"/>
              </a:rPr>
              <a:t>c, a, s, y, b, t</a:t>
            </a:r>
            <a:r>
              <a:rPr kumimoji="1" lang="en-US">
                <a:sym typeface="Symbol" pitchFamily="18" charset="2"/>
              </a:rPr>
              <a:t> &gt;</a:t>
            </a:r>
            <a:r>
              <a:rPr kumimoji="1" lang="en-US" i="1">
                <a:sym typeface="Symbol" pitchFamily="18" charset="2"/>
              </a:rPr>
              <a:t> </a:t>
            </a:r>
            <a:r>
              <a:rPr kumimoji="1" lang="en-US">
                <a:sym typeface="Symbol" pitchFamily="18" charset="2"/>
              </a:rPr>
              <a:t> </a:t>
            </a:r>
            <a:r>
              <a:rPr kumimoji="1" lang="en-US" i="1">
                <a:sym typeface="Symbol" pitchFamily="18" charset="2"/>
              </a:rPr>
              <a:t>section</a:t>
            </a:r>
            <a:r>
              <a:rPr kumimoji="1" lang="en-US">
                <a:sym typeface="Symbol" pitchFamily="18" charset="2"/>
              </a:rPr>
              <a:t> ]   </a:t>
            </a:r>
            <a:br>
              <a:rPr kumimoji="1" lang="en-US">
                <a:sym typeface="Symbol" pitchFamily="18" charset="2"/>
              </a:rPr>
            </a:br>
            <a:r>
              <a:rPr kumimoji="1" lang="en-US">
                <a:sym typeface="Symbol" pitchFamily="18" charset="2"/>
              </a:rPr>
              <a:t>                           </a:t>
            </a:r>
            <a:r>
              <a:rPr kumimoji="1" lang="en-US" i="1">
                <a:sym typeface="Symbol" pitchFamily="18" charset="2"/>
              </a:rPr>
              <a:t>s </a:t>
            </a:r>
            <a:r>
              <a:rPr kumimoji="1" lang="en-US">
                <a:sym typeface="Symbol" pitchFamily="18" charset="2"/>
              </a:rPr>
              <a:t>= “Spring”  </a:t>
            </a:r>
            <a:r>
              <a:rPr kumimoji="1" lang="en-US" i="1">
                <a:sym typeface="Symbol" pitchFamily="18" charset="2"/>
              </a:rPr>
              <a:t>y</a:t>
            </a:r>
            <a:r>
              <a:rPr kumimoji="1" lang="en-US">
                <a:sym typeface="Symbol" pitchFamily="18" charset="2"/>
              </a:rPr>
              <a:t> </a:t>
            </a:r>
            <a:r>
              <a:rPr kumimoji="1" lang="en-US" i="1">
                <a:sym typeface="Symbol" pitchFamily="18" charset="2"/>
              </a:rPr>
              <a:t>= </a:t>
            </a:r>
            <a:r>
              <a:rPr kumimoji="1" lang="en-US">
                <a:sym typeface="Symbol" pitchFamily="18" charset="2"/>
              </a:rPr>
              <a:t>2010)}</a:t>
            </a:r>
          </a:p>
        </p:txBody>
      </p:sp>
      <p:sp>
        <p:nvSpPr>
          <p:cNvPr id="9" name="Date Placeholder 8"/>
          <p:cNvSpPr>
            <a:spLocks noGrp="1"/>
          </p:cNvSpPr>
          <p:nvPr>
            <p:ph type="dt" sz="half" idx="10"/>
          </p:nvPr>
        </p:nvSpPr>
        <p:spPr/>
        <p:txBody>
          <a:bodyPr/>
          <a:lstStyle/>
          <a:p>
            <a:fld id="{B3AC7A9A-C6E2-4855-93CB-AEE28B44DFBA}" type="datetime1">
              <a:rPr lang="en-US" smtClean="0"/>
              <a:pPr/>
              <a:t>4/8/20</a:t>
            </a:fld>
            <a:endParaRPr lang="en-US" dirty="0"/>
          </a:p>
        </p:txBody>
      </p:sp>
      <p:sp>
        <p:nvSpPr>
          <p:cNvPr id="10" name="Slide Number Placeholder 9"/>
          <p:cNvSpPr>
            <a:spLocks noGrp="1"/>
          </p:cNvSpPr>
          <p:nvPr>
            <p:ph type="sldNum" sz="quarter" idx="12"/>
          </p:nvPr>
        </p:nvSpPr>
        <p:spPr/>
        <p:txBody>
          <a:bodyPr/>
          <a:lstStyle/>
          <a:p>
            <a:fld id="{D2B6A008-1658-481F-B325-0100205FD83E}" type="slidenum">
              <a:rPr lang="en-US" smtClean="0"/>
              <a:pPr/>
              <a:t>68</a:t>
            </a:fld>
            <a:endParaRPr lang="en-US" dirty="0"/>
          </a:p>
        </p:txBody>
      </p:sp>
      <p:sp>
        <p:nvSpPr>
          <p:cNvPr id="11" name="Footer Placeholder 10"/>
          <p:cNvSpPr>
            <a:spLocks noGrp="1"/>
          </p:cNvSpPr>
          <p:nvPr>
            <p:ph type="ftr" sz="quarter" idx="11"/>
          </p:nvPr>
        </p:nvSpPr>
        <p:spPr/>
        <p:txBody>
          <a:bodyPr/>
          <a:lstStyle/>
          <a:p>
            <a:r>
              <a:rPr lang="en-US"/>
              <a:t>Relational Operator (©Silberschatz, Korth and Sudarshan)</a:t>
            </a:r>
            <a:endParaRPr lang="en-US" dirty="0"/>
          </a:p>
        </p:txBody>
      </p:sp>
      <p:sp>
        <p:nvSpPr>
          <p:cNvPr id="12" name="TextBox 11"/>
          <p:cNvSpPr txBox="1"/>
          <p:nvPr/>
        </p:nvSpPr>
        <p:spPr>
          <a:xfrm>
            <a:off x="8358214" y="6000768"/>
            <a:ext cx="665567" cy="276999"/>
          </a:xfrm>
          <a:prstGeom prst="rect">
            <a:avLst/>
          </a:prstGeom>
          <a:noFill/>
        </p:spPr>
        <p:txBody>
          <a:bodyPr wrap="none" rtlCol="0">
            <a:spAutoFit/>
          </a:bodyPr>
          <a:lstStyle/>
          <a:p>
            <a:r>
              <a:rPr lang="en-US" sz="1200" dirty="0">
                <a:hlinkClick r:id="rId3" action="ppaction://hlinksldjump"/>
              </a:rPr>
              <a:t>schema</a:t>
            </a:r>
            <a:endParaRPr lang="en-US" sz="1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nodePh="1">
                                  <p:stCondLst>
                                    <p:cond delay="0"/>
                                  </p:stCondLst>
                                  <p:endCondLst>
                                    <p:cond evt="begin" delay="0">
                                      <p:tn val="5"/>
                                    </p:cond>
                                  </p:endCondLst>
                                  <p:childTnLst>
                                    <p:set>
                                      <p:cBhvr>
                                        <p:cTn id="6" dur="1" fill="hold">
                                          <p:stCondLst>
                                            <p:cond delay="499"/>
                                          </p:stCondLst>
                                        </p:cTn>
                                        <p:tgtEl>
                                          <p:spTgt spid="76186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76186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76186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76186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76186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7618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1860" grpId="0" autoUpdateAnimBg="0"/>
      <p:bldP spid="761861" grpId="0" autoUpdateAnimBg="0"/>
      <p:bldP spid="761862" grpId="0" autoUpdateAnimBg="0"/>
      <p:bldP spid="761863" grpId="0" autoUpdateAnimBg="0"/>
      <p:bldP spid="761864" grpId="0" autoUpdateAnimBg="0"/>
      <p:bldP spid="761865" grpId="0" autoUpdateAnimBg="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ChangeArrowheads="1"/>
          </p:cNvSpPr>
          <p:nvPr>
            <p:ph type="title"/>
          </p:nvPr>
        </p:nvSpPr>
        <p:spPr/>
        <p:txBody>
          <a:bodyPr/>
          <a:lstStyle/>
          <a:p>
            <a:r>
              <a:rPr lang="en-US"/>
              <a:t>Safety of Expressions</a:t>
            </a:r>
          </a:p>
        </p:txBody>
      </p:sp>
      <p:sp>
        <p:nvSpPr>
          <p:cNvPr id="195587" name="Rectangle 3"/>
          <p:cNvSpPr>
            <a:spLocks noGrp="1" noChangeArrowheads="1"/>
          </p:cNvSpPr>
          <p:nvPr>
            <p:ph type="body" idx="1"/>
          </p:nvPr>
        </p:nvSpPr>
        <p:spPr>
          <a:xfrm>
            <a:off x="871538" y="1165225"/>
            <a:ext cx="7848600" cy="4876800"/>
          </a:xfrm>
        </p:spPr>
        <p:txBody>
          <a:bodyPr>
            <a:normAutofit fontScale="77500" lnSpcReduction="20000"/>
          </a:bodyPr>
          <a:lstStyle/>
          <a:p>
            <a:pPr>
              <a:buFont typeface="Monotype Sorts" pitchFamily="2" charset="2"/>
              <a:buNone/>
              <a:tabLst>
                <a:tab pos="635000" algn="l"/>
                <a:tab pos="3195638" algn="ctr"/>
              </a:tabLst>
            </a:pPr>
            <a:r>
              <a:rPr lang="en-US"/>
              <a:t>The expression:</a:t>
            </a:r>
          </a:p>
          <a:p>
            <a:pPr>
              <a:buFont typeface="Monotype Sorts" pitchFamily="2" charset="2"/>
              <a:buNone/>
              <a:tabLst>
                <a:tab pos="635000" algn="l"/>
                <a:tab pos="3195638" algn="ctr"/>
              </a:tabLst>
            </a:pPr>
            <a:r>
              <a:rPr lang="en-US"/>
              <a:t>			{ </a:t>
            </a:r>
            <a:r>
              <a:rPr lang="en-US">
                <a:sym typeface="Symbol" pitchFamily="18" charset="2"/>
              </a:rPr>
              <a:t> </a:t>
            </a:r>
            <a:r>
              <a:rPr lang="en-US" i="1">
                <a:sym typeface="Symbol" pitchFamily="18" charset="2"/>
              </a:rPr>
              <a:t>x</a:t>
            </a:r>
            <a:r>
              <a:rPr lang="en-US" sz="1900" baseline="-25000">
                <a:sym typeface="Symbol" pitchFamily="18" charset="2"/>
              </a:rPr>
              <a:t>1</a:t>
            </a:r>
            <a:r>
              <a:rPr lang="en-US" i="1">
                <a:sym typeface="Symbol" pitchFamily="18" charset="2"/>
              </a:rPr>
              <a:t>, x</a:t>
            </a:r>
            <a:r>
              <a:rPr lang="en-US" sz="1900" baseline="-25000">
                <a:sym typeface="Symbol" pitchFamily="18" charset="2"/>
              </a:rPr>
              <a:t>2</a:t>
            </a:r>
            <a:r>
              <a:rPr lang="en-US" i="1">
                <a:sym typeface="Symbol" pitchFamily="18" charset="2"/>
              </a:rPr>
              <a:t>, …, x</a:t>
            </a:r>
            <a:r>
              <a:rPr lang="en-US" sz="1900" i="1" baseline="-25000">
                <a:sym typeface="Symbol" pitchFamily="18" charset="2"/>
              </a:rPr>
              <a:t>n</a:t>
            </a:r>
            <a:r>
              <a:rPr lang="en-US">
                <a:sym typeface="Symbol" pitchFamily="18" charset="2"/>
              </a:rPr>
              <a:t>  | </a:t>
            </a:r>
            <a:r>
              <a:rPr lang="en-US" i="1">
                <a:sym typeface="Symbol" pitchFamily="18" charset="2"/>
              </a:rPr>
              <a:t>P </a:t>
            </a:r>
            <a:r>
              <a:rPr lang="en-US">
                <a:sym typeface="Symbol" pitchFamily="18" charset="2"/>
              </a:rPr>
              <a:t>(</a:t>
            </a:r>
            <a:r>
              <a:rPr lang="en-US" i="1">
                <a:sym typeface="Symbol" pitchFamily="18" charset="2"/>
              </a:rPr>
              <a:t>x</a:t>
            </a:r>
            <a:r>
              <a:rPr lang="en-US" sz="1900" baseline="-25000">
                <a:sym typeface="Symbol" pitchFamily="18" charset="2"/>
              </a:rPr>
              <a:t>1</a:t>
            </a:r>
            <a:r>
              <a:rPr lang="en-US">
                <a:sym typeface="Symbol" pitchFamily="18" charset="2"/>
              </a:rPr>
              <a:t>, </a:t>
            </a:r>
            <a:r>
              <a:rPr lang="en-US" i="1">
                <a:sym typeface="Symbol" pitchFamily="18" charset="2"/>
              </a:rPr>
              <a:t>x</a:t>
            </a:r>
            <a:r>
              <a:rPr lang="en-US" sz="1900" baseline="-25000">
                <a:sym typeface="Symbol" pitchFamily="18" charset="2"/>
              </a:rPr>
              <a:t>2</a:t>
            </a:r>
            <a:r>
              <a:rPr lang="en-US" i="1">
                <a:sym typeface="Symbol" pitchFamily="18" charset="2"/>
              </a:rPr>
              <a:t>, …, x</a:t>
            </a:r>
            <a:r>
              <a:rPr lang="en-US" sz="1900" i="1" baseline="-25000">
                <a:sym typeface="Symbol" pitchFamily="18" charset="2"/>
              </a:rPr>
              <a:t>n </a:t>
            </a:r>
            <a:r>
              <a:rPr lang="en-US">
                <a:sym typeface="Symbol" pitchFamily="18" charset="2"/>
              </a:rPr>
              <a:t>)}</a:t>
            </a:r>
            <a:br>
              <a:rPr lang="en-US">
                <a:sym typeface="Symbol" pitchFamily="18" charset="2"/>
              </a:rPr>
            </a:br>
            <a:endParaRPr lang="en-US">
              <a:sym typeface="Symbol" pitchFamily="18" charset="2"/>
            </a:endParaRPr>
          </a:p>
          <a:p>
            <a:pPr>
              <a:buFont typeface="Monotype Sorts" pitchFamily="2" charset="2"/>
              <a:buNone/>
              <a:tabLst>
                <a:tab pos="635000" algn="l"/>
                <a:tab pos="3195638" algn="ctr"/>
              </a:tabLst>
            </a:pPr>
            <a:r>
              <a:rPr lang="en-US">
                <a:sym typeface="Symbol" pitchFamily="18" charset="2"/>
              </a:rPr>
              <a:t>is safe if all of the following hold:</a:t>
            </a:r>
          </a:p>
          <a:p>
            <a:pPr>
              <a:buFont typeface="Arial" charset="0"/>
              <a:buAutoNum type="arabicPeriod"/>
              <a:tabLst>
                <a:tab pos="635000" algn="l"/>
                <a:tab pos="3195638" algn="ctr"/>
              </a:tabLst>
            </a:pPr>
            <a:r>
              <a:rPr lang="en-US">
                <a:sym typeface="Symbol" pitchFamily="18" charset="2"/>
              </a:rPr>
              <a:t>All values that appear in tuples of the expression are values 	from </a:t>
            </a:r>
            <a:r>
              <a:rPr lang="en-US" i="1">
                <a:solidFill>
                  <a:schemeClr val="tx2"/>
                </a:solidFill>
                <a:sym typeface="Symbol" pitchFamily="18" charset="2"/>
              </a:rPr>
              <a:t>dom </a:t>
            </a:r>
            <a:r>
              <a:rPr lang="en-US">
                <a:sym typeface="Symbol" pitchFamily="18" charset="2"/>
              </a:rPr>
              <a:t>(</a:t>
            </a:r>
            <a:r>
              <a:rPr lang="en-US" i="1">
                <a:sym typeface="Symbol" pitchFamily="18" charset="2"/>
              </a:rPr>
              <a:t>P </a:t>
            </a:r>
            <a:r>
              <a:rPr lang="en-US">
                <a:sym typeface="Symbol" pitchFamily="18" charset="2"/>
              </a:rPr>
              <a:t>) (that is, the values appear either in </a:t>
            </a:r>
            <a:r>
              <a:rPr lang="en-US" i="1">
                <a:sym typeface="Symbol" pitchFamily="18" charset="2"/>
              </a:rPr>
              <a:t>P</a:t>
            </a:r>
            <a:r>
              <a:rPr lang="en-US">
                <a:sym typeface="Symbol" pitchFamily="18" charset="2"/>
              </a:rPr>
              <a:t> or in a tuple of a 	relation mentioned in </a:t>
            </a:r>
            <a:r>
              <a:rPr lang="en-US" i="1">
                <a:sym typeface="Symbol" pitchFamily="18" charset="2"/>
              </a:rPr>
              <a:t>P </a:t>
            </a:r>
            <a:r>
              <a:rPr lang="en-US">
                <a:sym typeface="Symbol" pitchFamily="18" charset="2"/>
              </a:rPr>
              <a:t>).</a:t>
            </a:r>
          </a:p>
          <a:p>
            <a:pPr>
              <a:buFont typeface="Arial" charset="0"/>
              <a:buAutoNum type="arabicPeriod"/>
              <a:tabLst>
                <a:tab pos="635000" algn="l"/>
                <a:tab pos="3195638" algn="ctr"/>
              </a:tabLst>
            </a:pPr>
            <a:r>
              <a:rPr lang="en-US">
                <a:sym typeface="Symbol" pitchFamily="18" charset="2"/>
              </a:rPr>
              <a:t>For every “there exists” subformula of the form  </a:t>
            </a:r>
            <a:r>
              <a:rPr lang="en-US" i="1">
                <a:sym typeface="Symbol" pitchFamily="18" charset="2"/>
              </a:rPr>
              <a:t>x</a:t>
            </a:r>
            <a:r>
              <a:rPr lang="en-US">
                <a:sym typeface="Symbol" pitchFamily="18" charset="2"/>
              </a:rPr>
              <a:t> (</a:t>
            </a:r>
            <a:r>
              <a:rPr lang="en-US" i="1">
                <a:sym typeface="Symbol" pitchFamily="18" charset="2"/>
              </a:rPr>
              <a:t>P</a:t>
            </a:r>
            <a:r>
              <a:rPr lang="en-US" sz="1900" baseline="-25000">
                <a:sym typeface="Symbol" pitchFamily="18" charset="2"/>
              </a:rPr>
              <a:t>1</a:t>
            </a:r>
            <a:r>
              <a:rPr lang="en-US">
                <a:sym typeface="Symbol" pitchFamily="18" charset="2"/>
              </a:rPr>
              <a:t>(</a:t>
            </a:r>
            <a:r>
              <a:rPr lang="en-US" i="1">
                <a:sym typeface="Symbol" pitchFamily="18" charset="2"/>
              </a:rPr>
              <a:t>x </a:t>
            </a:r>
            <a:r>
              <a:rPr lang="en-US">
                <a:sym typeface="Symbol" pitchFamily="18" charset="2"/>
              </a:rPr>
              <a:t>)), the 	subformula is true if and only if there is a value of </a:t>
            </a:r>
            <a:r>
              <a:rPr lang="en-US" i="1">
                <a:sym typeface="Symbol" pitchFamily="18" charset="2"/>
              </a:rPr>
              <a:t>x</a:t>
            </a:r>
            <a:r>
              <a:rPr lang="en-US">
                <a:sym typeface="Symbol" pitchFamily="18" charset="2"/>
              </a:rPr>
              <a:t> in </a:t>
            </a:r>
            <a:r>
              <a:rPr lang="en-US" i="1">
                <a:sym typeface="Symbol" pitchFamily="18" charset="2"/>
              </a:rPr>
              <a:t>dom </a:t>
            </a:r>
            <a:r>
              <a:rPr lang="en-US">
                <a:sym typeface="Symbol" pitchFamily="18" charset="2"/>
              </a:rPr>
              <a:t>(</a:t>
            </a:r>
            <a:r>
              <a:rPr lang="en-US" i="1">
                <a:sym typeface="Symbol" pitchFamily="18" charset="2"/>
              </a:rPr>
              <a:t>P</a:t>
            </a:r>
            <a:r>
              <a:rPr lang="en-US" sz="1900" baseline="-25000">
                <a:sym typeface="Symbol" pitchFamily="18" charset="2"/>
              </a:rPr>
              <a:t>1</a:t>
            </a:r>
            <a:r>
              <a:rPr lang="en-US">
                <a:sym typeface="Symbol" pitchFamily="18" charset="2"/>
              </a:rPr>
              <a:t>)	such that </a:t>
            </a:r>
            <a:r>
              <a:rPr lang="en-US" i="1">
                <a:sym typeface="Symbol" pitchFamily="18" charset="2"/>
              </a:rPr>
              <a:t>P</a:t>
            </a:r>
            <a:r>
              <a:rPr lang="en-US" sz="1900" baseline="-25000">
                <a:sym typeface="Symbol" pitchFamily="18" charset="2"/>
              </a:rPr>
              <a:t>1</a:t>
            </a:r>
            <a:r>
              <a:rPr lang="en-US">
                <a:sym typeface="Symbol" pitchFamily="18" charset="2"/>
              </a:rPr>
              <a:t>(</a:t>
            </a:r>
            <a:r>
              <a:rPr lang="en-US" i="1">
                <a:sym typeface="Symbol" pitchFamily="18" charset="2"/>
              </a:rPr>
              <a:t>x </a:t>
            </a:r>
            <a:r>
              <a:rPr lang="en-US">
                <a:sym typeface="Symbol" pitchFamily="18" charset="2"/>
              </a:rPr>
              <a:t>) is true.</a:t>
            </a:r>
          </a:p>
          <a:p>
            <a:pPr>
              <a:buFont typeface="Arial" charset="0"/>
              <a:buAutoNum type="arabicPeriod"/>
              <a:tabLst>
                <a:tab pos="635000" algn="l"/>
                <a:tab pos="3195638" algn="ctr"/>
              </a:tabLst>
            </a:pPr>
            <a:r>
              <a:rPr lang="en-US">
                <a:sym typeface="Symbol" pitchFamily="18" charset="2"/>
              </a:rPr>
              <a:t>For every “for all” subformula of the form </a:t>
            </a:r>
            <a:r>
              <a:rPr lang="en-US" sz="2000" baseline="-25000">
                <a:sym typeface="Symbol" pitchFamily="18" charset="2"/>
              </a:rPr>
              <a:t>x</a:t>
            </a:r>
            <a:r>
              <a:rPr lang="en-US">
                <a:sym typeface="Symbol" pitchFamily="18" charset="2"/>
              </a:rPr>
              <a:t> (</a:t>
            </a:r>
            <a:r>
              <a:rPr lang="en-US" i="1">
                <a:sym typeface="Symbol" pitchFamily="18" charset="2"/>
              </a:rPr>
              <a:t>P</a:t>
            </a:r>
            <a:r>
              <a:rPr lang="en-US" sz="1900" baseline="-25000">
                <a:sym typeface="Symbol" pitchFamily="18" charset="2"/>
              </a:rPr>
              <a:t>1</a:t>
            </a:r>
            <a:r>
              <a:rPr lang="en-US">
                <a:sym typeface="Symbol" pitchFamily="18" charset="2"/>
              </a:rPr>
              <a:t> (</a:t>
            </a:r>
            <a:r>
              <a:rPr lang="en-US" i="1">
                <a:sym typeface="Symbol" pitchFamily="18" charset="2"/>
              </a:rPr>
              <a:t>x </a:t>
            </a:r>
            <a:r>
              <a:rPr lang="en-US">
                <a:sym typeface="Symbol" pitchFamily="18" charset="2"/>
              </a:rPr>
              <a:t>)), the subformula is true if and only if </a:t>
            </a:r>
            <a:r>
              <a:rPr lang="en-US" i="1">
                <a:sym typeface="Symbol" pitchFamily="18" charset="2"/>
              </a:rPr>
              <a:t>P</a:t>
            </a:r>
            <a:r>
              <a:rPr lang="en-US" sz="1900" baseline="-25000">
                <a:sym typeface="Symbol" pitchFamily="18" charset="2"/>
              </a:rPr>
              <a:t>1</a:t>
            </a:r>
            <a:r>
              <a:rPr lang="en-US">
                <a:sym typeface="Symbol" pitchFamily="18" charset="2"/>
              </a:rPr>
              <a:t>(</a:t>
            </a:r>
            <a:r>
              <a:rPr lang="en-US" i="1">
                <a:sym typeface="Symbol" pitchFamily="18" charset="2"/>
              </a:rPr>
              <a:t>x </a:t>
            </a:r>
            <a:r>
              <a:rPr lang="en-US">
                <a:sym typeface="Symbol" pitchFamily="18" charset="2"/>
              </a:rPr>
              <a:t>) is true for all values </a:t>
            </a:r>
            <a:r>
              <a:rPr lang="en-US" i="1">
                <a:sym typeface="Symbol" pitchFamily="18" charset="2"/>
              </a:rPr>
              <a:t>x</a:t>
            </a:r>
            <a:r>
              <a:rPr lang="en-US">
                <a:sym typeface="Symbol" pitchFamily="18" charset="2"/>
              </a:rPr>
              <a:t>  from </a:t>
            </a:r>
            <a:r>
              <a:rPr lang="en-US" i="1">
                <a:sym typeface="Symbol" pitchFamily="18" charset="2"/>
              </a:rPr>
              <a:t>dom </a:t>
            </a:r>
            <a:r>
              <a:rPr lang="en-US">
                <a:sym typeface="Symbol" pitchFamily="18" charset="2"/>
              </a:rPr>
              <a:t>(</a:t>
            </a:r>
            <a:r>
              <a:rPr lang="en-US" i="1">
                <a:sym typeface="Symbol" pitchFamily="18" charset="2"/>
              </a:rPr>
              <a:t>P</a:t>
            </a:r>
            <a:r>
              <a:rPr lang="en-US" sz="1900" baseline="-25000">
                <a:sym typeface="Symbol" pitchFamily="18" charset="2"/>
              </a:rPr>
              <a:t>1</a:t>
            </a:r>
            <a:r>
              <a:rPr lang="en-US">
                <a:sym typeface="Symbol" pitchFamily="18" charset="2"/>
              </a:rPr>
              <a:t>).</a:t>
            </a:r>
          </a:p>
        </p:txBody>
      </p:sp>
      <p:sp>
        <p:nvSpPr>
          <p:cNvPr id="4" name="Date Placeholder 3"/>
          <p:cNvSpPr>
            <a:spLocks noGrp="1"/>
          </p:cNvSpPr>
          <p:nvPr>
            <p:ph type="dt" sz="half" idx="10"/>
          </p:nvPr>
        </p:nvSpPr>
        <p:spPr/>
        <p:txBody>
          <a:bodyPr/>
          <a:lstStyle/>
          <a:p>
            <a:fld id="{FA17A2B2-3DAC-4584-88CD-BE76558E440A}" type="datetime1">
              <a:rPr lang="en-US" smtClean="0"/>
              <a:pPr/>
              <a:t>4/8/20</a:t>
            </a:fld>
            <a:endParaRPr lang="en-US" dirty="0"/>
          </a:p>
        </p:txBody>
      </p:sp>
      <p:sp>
        <p:nvSpPr>
          <p:cNvPr id="5" name="Slide Number Placeholder 4"/>
          <p:cNvSpPr>
            <a:spLocks noGrp="1"/>
          </p:cNvSpPr>
          <p:nvPr>
            <p:ph type="sldNum" sz="quarter" idx="12"/>
          </p:nvPr>
        </p:nvSpPr>
        <p:spPr/>
        <p:txBody>
          <a:bodyPr/>
          <a:lstStyle/>
          <a:p>
            <a:fld id="{D2B6A008-1658-481F-B325-0100205FD83E}" type="slidenum">
              <a:rPr lang="en-US" smtClean="0"/>
              <a:pPr/>
              <a:t>69</a:t>
            </a:fld>
            <a:endParaRPr lang="en-US" dirty="0"/>
          </a:p>
        </p:txBody>
      </p:sp>
      <p:sp>
        <p:nvSpPr>
          <p:cNvPr id="6" name="Footer Placeholder 5"/>
          <p:cNvSpPr>
            <a:spLocks noGrp="1"/>
          </p:cNvSpPr>
          <p:nvPr>
            <p:ph type="ftr" sz="quarter" idx="11"/>
          </p:nvPr>
        </p:nvSpPr>
        <p:spPr/>
        <p:txBody>
          <a:bodyPr/>
          <a:lstStyle/>
          <a:p>
            <a:r>
              <a:rPr lang="en-US"/>
              <a:t>Relational Operator (©Silberschatz, Korth and Sudarshan)</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5058" name="Rectangle 2"/>
          <p:cNvSpPr>
            <a:spLocks noGrp="1" noChangeArrowheads="1"/>
          </p:cNvSpPr>
          <p:nvPr>
            <p:ph type="title"/>
          </p:nvPr>
        </p:nvSpPr>
        <p:spPr/>
        <p:txBody>
          <a:bodyPr/>
          <a:lstStyle/>
          <a:p>
            <a:r>
              <a:rPr lang="en-US"/>
              <a:t>Select Operation</a:t>
            </a:r>
          </a:p>
        </p:txBody>
      </p:sp>
      <p:sp>
        <p:nvSpPr>
          <p:cNvPr id="685059" name="Rectangle 3"/>
          <p:cNvSpPr>
            <a:spLocks noGrp="1" noChangeArrowheads="1"/>
          </p:cNvSpPr>
          <p:nvPr>
            <p:ph type="body" idx="1"/>
          </p:nvPr>
        </p:nvSpPr>
        <p:spPr>
          <a:xfrm>
            <a:off x="428596" y="1292239"/>
            <a:ext cx="8501121" cy="4922843"/>
          </a:xfrm>
        </p:spPr>
        <p:txBody>
          <a:bodyPr>
            <a:noAutofit/>
          </a:bodyPr>
          <a:lstStyle/>
          <a:p>
            <a:pPr>
              <a:lnSpc>
                <a:spcPct val="90000"/>
              </a:lnSpc>
              <a:tabLst>
                <a:tab pos="1658938" algn="l"/>
                <a:tab pos="3149600" algn="ctr"/>
                <a:tab pos="3425825" algn="l"/>
              </a:tabLst>
            </a:pPr>
            <a:r>
              <a:rPr lang="en-US" sz="2000" dirty="0"/>
              <a:t>Notation:  </a:t>
            </a:r>
            <a:r>
              <a:rPr lang="en-US" sz="2000" i="1" dirty="0">
                <a:sym typeface="Symbol" pitchFamily="18" charset="2"/>
              </a:rPr>
              <a:t></a:t>
            </a:r>
            <a:r>
              <a:rPr lang="en-US" sz="2000" dirty="0">
                <a:sym typeface="Symbol" pitchFamily="18" charset="2"/>
              </a:rPr>
              <a:t> </a:t>
            </a:r>
            <a:r>
              <a:rPr lang="en-US" sz="4000" i="1" baseline="-25000" dirty="0">
                <a:sym typeface="Symbol" pitchFamily="18" charset="2"/>
              </a:rPr>
              <a:t>p</a:t>
            </a:r>
            <a:r>
              <a:rPr lang="en-US" sz="2000" dirty="0">
                <a:sym typeface="Symbol" pitchFamily="18" charset="2"/>
              </a:rPr>
              <a:t>(</a:t>
            </a:r>
            <a:r>
              <a:rPr lang="en-US" sz="2000" i="1" dirty="0">
                <a:sym typeface="Symbol" pitchFamily="18" charset="2"/>
              </a:rPr>
              <a:t>r</a:t>
            </a:r>
            <a:r>
              <a:rPr lang="en-US" sz="2000" dirty="0">
                <a:sym typeface="Symbol" pitchFamily="18" charset="2"/>
              </a:rPr>
              <a:t>)</a:t>
            </a:r>
          </a:p>
          <a:p>
            <a:pPr>
              <a:lnSpc>
                <a:spcPct val="90000"/>
              </a:lnSpc>
              <a:tabLst>
                <a:tab pos="1658938" algn="l"/>
                <a:tab pos="3149600" algn="ctr"/>
                <a:tab pos="3425825" algn="l"/>
              </a:tabLst>
            </a:pPr>
            <a:r>
              <a:rPr lang="en-US" sz="2000" i="1" dirty="0">
                <a:sym typeface="Symbol" pitchFamily="18" charset="2"/>
              </a:rPr>
              <a:t>p</a:t>
            </a:r>
            <a:r>
              <a:rPr lang="en-US" sz="2000" dirty="0">
                <a:sym typeface="Symbol" pitchFamily="18" charset="2"/>
              </a:rPr>
              <a:t> is called the </a:t>
            </a:r>
            <a:r>
              <a:rPr lang="en-US" sz="2000" b="1" dirty="0">
                <a:solidFill>
                  <a:schemeClr val="tx2"/>
                </a:solidFill>
                <a:sym typeface="Symbol" pitchFamily="18" charset="2"/>
              </a:rPr>
              <a:t>selection predicate</a:t>
            </a:r>
            <a:endParaRPr lang="en-US" sz="2000" b="1" i="1" dirty="0">
              <a:solidFill>
                <a:schemeClr val="tx2"/>
              </a:solidFill>
              <a:sym typeface="Symbol" pitchFamily="18" charset="2"/>
            </a:endParaRPr>
          </a:p>
          <a:p>
            <a:pPr>
              <a:lnSpc>
                <a:spcPct val="90000"/>
              </a:lnSpc>
              <a:tabLst>
                <a:tab pos="1658938" algn="l"/>
                <a:tab pos="3149600" algn="ctr"/>
                <a:tab pos="3425825" algn="l"/>
              </a:tabLst>
            </a:pPr>
            <a:r>
              <a:rPr lang="en-US" sz="2000" dirty="0"/>
              <a:t>Defined as:</a:t>
            </a:r>
            <a:br>
              <a:rPr lang="en-US" sz="2000" dirty="0"/>
            </a:br>
            <a:br>
              <a:rPr lang="en-US" sz="2000" dirty="0"/>
            </a:br>
            <a:r>
              <a:rPr lang="en-US" sz="2000" dirty="0"/>
              <a:t>	 </a:t>
            </a:r>
            <a:r>
              <a:rPr lang="en-US" sz="2000" i="1" dirty="0">
                <a:sym typeface="Symbol" pitchFamily="18" charset="2"/>
              </a:rPr>
              <a:t></a:t>
            </a:r>
            <a:r>
              <a:rPr lang="en-US" sz="4000" i="1" baseline="-25000" dirty="0">
                <a:sym typeface="Symbol" pitchFamily="18" charset="2"/>
              </a:rPr>
              <a:t>p</a:t>
            </a:r>
            <a:r>
              <a:rPr lang="en-US" sz="2000" dirty="0">
                <a:sym typeface="Symbol" pitchFamily="18" charset="2"/>
              </a:rPr>
              <a:t>(</a:t>
            </a:r>
            <a:r>
              <a:rPr lang="en-US" sz="2000" b="1" i="1" dirty="0">
                <a:sym typeface="Symbol" pitchFamily="18" charset="2"/>
              </a:rPr>
              <a:t>r</a:t>
            </a:r>
            <a:r>
              <a:rPr lang="en-US" sz="2000" dirty="0">
                <a:sym typeface="Symbol" pitchFamily="18" charset="2"/>
              </a:rPr>
              <a:t>) = {</a:t>
            </a:r>
            <a:r>
              <a:rPr lang="en-US" sz="2000" i="1" dirty="0">
                <a:sym typeface="Symbol" pitchFamily="18" charset="2"/>
              </a:rPr>
              <a:t>t</a:t>
            </a:r>
            <a:r>
              <a:rPr lang="en-US" sz="2000" dirty="0">
                <a:sym typeface="Symbol" pitchFamily="18" charset="2"/>
              </a:rPr>
              <a:t> | </a:t>
            </a:r>
            <a:r>
              <a:rPr lang="en-US" sz="2000" i="1" dirty="0">
                <a:sym typeface="Symbol" pitchFamily="18" charset="2"/>
              </a:rPr>
              <a:t>t</a:t>
            </a:r>
            <a:r>
              <a:rPr lang="en-US" sz="2000" dirty="0">
                <a:sym typeface="Symbol" pitchFamily="18" charset="2"/>
              </a:rPr>
              <a:t>  </a:t>
            </a:r>
            <a:r>
              <a:rPr lang="en-US" sz="2000" i="1" dirty="0">
                <a:sym typeface="Symbol" pitchFamily="18" charset="2"/>
              </a:rPr>
              <a:t>r</a:t>
            </a:r>
            <a:r>
              <a:rPr lang="en-US" sz="2000" dirty="0">
                <a:sym typeface="Symbol" pitchFamily="18" charset="2"/>
              </a:rPr>
              <a:t> </a:t>
            </a:r>
            <a:r>
              <a:rPr lang="en-US" sz="2000" b="1" dirty="0">
                <a:sym typeface="Symbol" pitchFamily="18" charset="2"/>
              </a:rPr>
              <a:t>and </a:t>
            </a:r>
            <a:r>
              <a:rPr lang="en-US" sz="2000" i="1" dirty="0">
                <a:sym typeface="Symbol" pitchFamily="18" charset="2"/>
              </a:rPr>
              <a:t>p(t)</a:t>
            </a:r>
            <a:r>
              <a:rPr lang="en-US" sz="2000" dirty="0">
                <a:sym typeface="Symbol" pitchFamily="18" charset="2"/>
              </a:rPr>
              <a:t>}</a:t>
            </a:r>
            <a:br>
              <a:rPr lang="en-US" sz="2000" dirty="0">
                <a:sym typeface="Symbol" pitchFamily="18" charset="2"/>
              </a:rPr>
            </a:br>
            <a:endParaRPr lang="en-US" sz="2000" dirty="0">
              <a:sym typeface="Symbol" pitchFamily="18" charset="2"/>
            </a:endParaRPr>
          </a:p>
          <a:p>
            <a:pPr>
              <a:lnSpc>
                <a:spcPct val="90000"/>
              </a:lnSpc>
              <a:buFont typeface="Monotype Sorts" pitchFamily="2" charset="2"/>
              <a:buNone/>
              <a:tabLst>
                <a:tab pos="1658938" algn="l"/>
                <a:tab pos="3149600" algn="ctr"/>
                <a:tab pos="3425825" algn="l"/>
              </a:tabLst>
            </a:pPr>
            <a:r>
              <a:rPr lang="en-US" sz="2000" dirty="0">
                <a:sym typeface="Symbol" pitchFamily="18" charset="2"/>
              </a:rPr>
              <a:t>	Where</a:t>
            </a:r>
            <a:r>
              <a:rPr lang="en-US" sz="2000" i="1" dirty="0">
                <a:sym typeface="Symbol" pitchFamily="18" charset="2"/>
              </a:rPr>
              <a:t> p</a:t>
            </a:r>
            <a:r>
              <a:rPr lang="en-US" sz="2000" dirty="0">
                <a:sym typeface="Symbol" pitchFamily="18" charset="2"/>
              </a:rPr>
              <a:t> is a formula in propositional calculus consisting of </a:t>
            </a:r>
            <a:r>
              <a:rPr lang="en-US" sz="2000" b="1" dirty="0">
                <a:solidFill>
                  <a:schemeClr val="tx2"/>
                </a:solidFill>
                <a:sym typeface="Symbol" pitchFamily="18" charset="2"/>
              </a:rPr>
              <a:t>terms</a:t>
            </a:r>
            <a:r>
              <a:rPr lang="en-US" sz="2000" dirty="0">
                <a:solidFill>
                  <a:schemeClr val="tx2"/>
                </a:solidFill>
                <a:sym typeface="Symbol" pitchFamily="18" charset="2"/>
              </a:rPr>
              <a:t> </a:t>
            </a:r>
            <a:r>
              <a:rPr lang="en-US" sz="2000" dirty="0">
                <a:sym typeface="Symbol" pitchFamily="18" charset="2"/>
              </a:rPr>
              <a:t>connected by :  (</a:t>
            </a:r>
            <a:r>
              <a:rPr lang="en-US" sz="2000" b="1" dirty="0">
                <a:sym typeface="Symbol" pitchFamily="18" charset="2"/>
              </a:rPr>
              <a:t>and</a:t>
            </a:r>
            <a:r>
              <a:rPr lang="en-US" sz="2000" dirty="0">
                <a:sym typeface="Symbol" pitchFamily="18" charset="2"/>
              </a:rPr>
              <a:t>),  (</a:t>
            </a:r>
            <a:r>
              <a:rPr lang="en-US" sz="2000" b="1" dirty="0">
                <a:sym typeface="Symbol" pitchFamily="18" charset="2"/>
              </a:rPr>
              <a:t>or</a:t>
            </a:r>
            <a:r>
              <a:rPr lang="en-US" sz="2000" dirty="0">
                <a:sym typeface="Symbol" pitchFamily="18" charset="2"/>
              </a:rPr>
              <a:t>),  (</a:t>
            </a:r>
            <a:r>
              <a:rPr lang="en-US" sz="2000" b="1" dirty="0">
                <a:sym typeface="Symbol" pitchFamily="18" charset="2"/>
              </a:rPr>
              <a:t>not</a:t>
            </a:r>
            <a:r>
              <a:rPr lang="en-US" sz="2000" dirty="0">
                <a:sym typeface="Symbol" pitchFamily="18" charset="2"/>
              </a:rPr>
              <a:t>)</a:t>
            </a:r>
            <a:br>
              <a:rPr lang="en-US" sz="2000" dirty="0">
                <a:sym typeface="Symbol" pitchFamily="18" charset="2"/>
              </a:rPr>
            </a:br>
            <a:r>
              <a:rPr lang="en-US" sz="2000" dirty="0">
                <a:sym typeface="Symbol" pitchFamily="18" charset="2"/>
              </a:rPr>
              <a:t>Each </a:t>
            </a:r>
            <a:r>
              <a:rPr lang="en-US" sz="2000" b="1" dirty="0">
                <a:solidFill>
                  <a:schemeClr val="tx2"/>
                </a:solidFill>
                <a:sym typeface="Symbol" pitchFamily="18" charset="2"/>
              </a:rPr>
              <a:t>term</a:t>
            </a:r>
            <a:r>
              <a:rPr lang="en-US" sz="2000" dirty="0">
                <a:sym typeface="Symbol" pitchFamily="18" charset="2"/>
              </a:rPr>
              <a:t> is one of:</a:t>
            </a:r>
          </a:p>
          <a:p>
            <a:pPr>
              <a:lnSpc>
                <a:spcPct val="110000"/>
              </a:lnSpc>
              <a:buFont typeface="Monotype Sorts" pitchFamily="2" charset="2"/>
              <a:buNone/>
              <a:tabLst>
                <a:tab pos="1658938" algn="l"/>
                <a:tab pos="3149600" algn="ctr"/>
                <a:tab pos="3425825" algn="l"/>
              </a:tabLst>
            </a:pPr>
            <a:r>
              <a:rPr lang="en-US" sz="2000" dirty="0">
                <a:sym typeface="Symbol" pitchFamily="18" charset="2"/>
              </a:rPr>
              <a:t>		&lt;attribute&gt;	</a:t>
            </a:r>
            <a:r>
              <a:rPr lang="en-US" sz="2000" i="1" dirty="0">
                <a:sym typeface="Symbol" pitchFamily="18" charset="2"/>
              </a:rPr>
              <a:t>op</a:t>
            </a:r>
            <a:r>
              <a:rPr lang="en-US" sz="2000" dirty="0">
                <a:sym typeface="Symbol" pitchFamily="18" charset="2"/>
              </a:rPr>
              <a:t> 	&lt;attribute&gt;   OR   &lt;constant&gt;</a:t>
            </a:r>
          </a:p>
          <a:p>
            <a:pPr>
              <a:lnSpc>
                <a:spcPct val="90000"/>
              </a:lnSpc>
              <a:buFont typeface="Monotype Sorts" pitchFamily="2" charset="2"/>
              <a:buNone/>
              <a:tabLst>
                <a:tab pos="1658938" algn="l"/>
                <a:tab pos="3149600" algn="ctr"/>
                <a:tab pos="3425825" algn="l"/>
              </a:tabLst>
            </a:pPr>
            <a:r>
              <a:rPr lang="en-US" sz="2000" dirty="0">
                <a:sym typeface="Symbol" pitchFamily="18" charset="2"/>
              </a:rPr>
              <a:t>      where </a:t>
            </a:r>
            <a:r>
              <a:rPr lang="en-US" sz="2000" i="1" dirty="0">
                <a:sym typeface="Symbol" pitchFamily="18" charset="2"/>
              </a:rPr>
              <a:t>op</a:t>
            </a:r>
            <a:r>
              <a:rPr lang="en-US" sz="2000" dirty="0">
                <a:sym typeface="Symbol" pitchFamily="18" charset="2"/>
              </a:rPr>
              <a:t> is one of:  =, , &gt;, , &lt;, </a:t>
            </a:r>
            <a:br>
              <a:rPr lang="en-US" sz="2000" dirty="0">
                <a:sym typeface="Symbol" pitchFamily="18" charset="2"/>
              </a:rPr>
            </a:br>
            <a:endParaRPr lang="en-US" sz="2000" dirty="0">
              <a:sym typeface="Symbol" pitchFamily="18" charset="2"/>
            </a:endParaRPr>
          </a:p>
          <a:p>
            <a:pPr>
              <a:lnSpc>
                <a:spcPct val="90000"/>
              </a:lnSpc>
              <a:tabLst>
                <a:tab pos="1658938" algn="l"/>
                <a:tab pos="3149600" algn="ctr"/>
                <a:tab pos="3425825" algn="l"/>
              </a:tabLst>
            </a:pPr>
            <a:r>
              <a:rPr lang="en-US" sz="2000" dirty="0">
                <a:sym typeface="Symbol" pitchFamily="18" charset="2"/>
              </a:rPr>
              <a:t>Example of selection:</a:t>
            </a:r>
            <a:br>
              <a:rPr lang="en-US" sz="2000" dirty="0">
                <a:sym typeface="Symbol" pitchFamily="18" charset="2"/>
              </a:rPr>
            </a:br>
            <a:r>
              <a:rPr lang="en-US" sz="2000" dirty="0">
                <a:sym typeface="Symbol" pitchFamily="18" charset="2"/>
              </a:rPr>
              <a:t>  </a:t>
            </a:r>
            <a:r>
              <a:rPr lang="en-US" sz="2800" dirty="0">
                <a:sym typeface="Symbol" pitchFamily="18" charset="2"/>
              </a:rPr>
              <a:t>	</a:t>
            </a:r>
            <a:r>
              <a:rPr lang="en-US" sz="2800" i="1" dirty="0">
                <a:sym typeface="Symbol" pitchFamily="18" charset="2"/>
              </a:rPr>
              <a:t></a:t>
            </a:r>
            <a:r>
              <a:rPr lang="en-US" sz="2800" dirty="0">
                <a:sym typeface="Symbol" pitchFamily="18" charset="2"/>
              </a:rPr>
              <a:t> </a:t>
            </a:r>
            <a:r>
              <a:rPr lang="en-US" i="1" baseline="-25000" dirty="0" err="1">
                <a:sym typeface="Symbol" pitchFamily="18" charset="2"/>
              </a:rPr>
              <a:t>dept_name</a:t>
            </a:r>
            <a:r>
              <a:rPr lang="en-US" i="1" baseline="-25000" dirty="0">
                <a:sym typeface="Symbol" pitchFamily="18" charset="2"/>
              </a:rPr>
              <a:t>=“Physics”</a:t>
            </a:r>
            <a:r>
              <a:rPr lang="en-US" sz="2800" dirty="0">
                <a:sym typeface="Symbol" pitchFamily="18" charset="2"/>
              </a:rPr>
              <a:t>(</a:t>
            </a:r>
            <a:r>
              <a:rPr lang="en-US" sz="2800" i="1" dirty="0">
                <a:sym typeface="Symbol" pitchFamily="18" charset="2"/>
              </a:rPr>
              <a:t>instructor</a:t>
            </a:r>
            <a:r>
              <a:rPr lang="en-US" sz="2800" dirty="0">
                <a:sym typeface="Symbol" pitchFamily="18" charset="2"/>
              </a:rPr>
              <a:t>)</a:t>
            </a:r>
          </a:p>
        </p:txBody>
      </p:sp>
      <p:sp>
        <p:nvSpPr>
          <p:cNvPr id="4" name="Date Placeholder 3"/>
          <p:cNvSpPr>
            <a:spLocks noGrp="1"/>
          </p:cNvSpPr>
          <p:nvPr>
            <p:ph type="dt" sz="half" idx="10"/>
          </p:nvPr>
        </p:nvSpPr>
        <p:spPr/>
        <p:txBody>
          <a:bodyPr/>
          <a:lstStyle/>
          <a:p>
            <a:fld id="{4CABBFC9-B653-4D6F-B237-3892A6C684F6}" type="datetime1">
              <a:rPr lang="en-US" smtClean="0"/>
              <a:pPr/>
              <a:t>4/8/20</a:t>
            </a:fld>
            <a:endParaRPr lang="en-US" dirty="0"/>
          </a:p>
        </p:txBody>
      </p:sp>
      <p:sp>
        <p:nvSpPr>
          <p:cNvPr id="5" name="Slide Number Placeholder 4"/>
          <p:cNvSpPr>
            <a:spLocks noGrp="1"/>
          </p:cNvSpPr>
          <p:nvPr>
            <p:ph type="sldNum" sz="quarter" idx="12"/>
          </p:nvPr>
        </p:nvSpPr>
        <p:spPr/>
        <p:txBody>
          <a:bodyPr/>
          <a:lstStyle/>
          <a:p>
            <a:fld id="{D2B6A008-1658-481F-B325-0100205FD83E}" type="slidenum">
              <a:rPr lang="en-US" smtClean="0"/>
              <a:pPr/>
              <a:t>7</a:t>
            </a:fld>
            <a:endParaRPr lang="en-US" dirty="0"/>
          </a:p>
        </p:txBody>
      </p:sp>
      <p:sp>
        <p:nvSpPr>
          <p:cNvPr id="6" name="Footer Placeholder 5"/>
          <p:cNvSpPr>
            <a:spLocks noGrp="1"/>
          </p:cNvSpPr>
          <p:nvPr>
            <p:ph type="ftr" sz="quarter" idx="11"/>
          </p:nvPr>
        </p:nvSpPr>
        <p:spPr/>
        <p:txBody>
          <a:bodyPr/>
          <a:lstStyle/>
          <a:p>
            <a:r>
              <a:rPr lang="en-US"/>
              <a:t>Relational Operator (©Silberschatz, Korth and Sudarshan)</a:t>
            </a:r>
            <a:endParaRPr lang="en-US" dirty="0"/>
          </a:p>
        </p:txBody>
      </p:sp>
      <p:sp>
        <p:nvSpPr>
          <p:cNvPr id="7" name="TextBox 6"/>
          <p:cNvSpPr txBox="1"/>
          <p:nvPr/>
        </p:nvSpPr>
        <p:spPr>
          <a:xfrm>
            <a:off x="8407027" y="6009521"/>
            <a:ext cx="665567" cy="276999"/>
          </a:xfrm>
          <a:prstGeom prst="rect">
            <a:avLst/>
          </a:prstGeom>
          <a:noFill/>
        </p:spPr>
        <p:txBody>
          <a:bodyPr wrap="none" rtlCol="0">
            <a:spAutoFit/>
          </a:bodyPr>
          <a:lstStyle/>
          <a:p>
            <a:r>
              <a:rPr lang="en-US" sz="1200" dirty="0">
                <a:hlinkClick r:id="rId3" action="ppaction://hlinksldjump"/>
              </a:rPr>
              <a:t>schema</a:t>
            </a:r>
            <a:endParaRPr lang="en-US" sz="1200"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9026" name="Rectangle 2"/>
          <p:cNvSpPr>
            <a:spLocks noGrp="1" noChangeArrowheads="1"/>
          </p:cNvSpPr>
          <p:nvPr>
            <p:ph type="title"/>
          </p:nvPr>
        </p:nvSpPr>
        <p:spPr/>
        <p:txBody>
          <a:bodyPr/>
          <a:lstStyle/>
          <a:p>
            <a:r>
              <a:rPr lang="en-US"/>
              <a:t>Universal Quantification</a:t>
            </a:r>
          </a:p>
        </p:txBody>
      </p:sp>
      <p:sp>
        <p:nvSpPr>
          <p:cNvPr id="769027" name="Rectangle 3"/>
          <p:cNvSpPr>
            <a:spLocks noGrp="1" noChangeArrowheads="1"/>
          </p:cNvSpPr>
          <p:nvPr>
            <p:ph type="body" idx="1"/>
          </p:nvPr>
        </p:nvSpPr>
        <p:spPr>
          <a:xfrm>
            <a:off x="479425" y="1231900"/>
            <a:ext cx="8027988" cy="4903788"/>
          </a:xfrm>
        </p:spPr>
        <p:txBody>
          <a:bodyPr/>
          <a:lstStyle/>
          <a:p>
            <a:r>
              <a:rPr lang="en-US" sz="2000"/>
              <a:t>Find all students who have taken all courses offered in the Biology department</a:t>
            </a:r>
          </a:p>
          <a:p>
            <a:pPr lvl="1"/>
            <a:r>
              <a:rPr lang="en-US" sz="2000"/>
              <a:t> {&lt; </a:t>
            </a:r>
            <a:r>
              <a:rPr lang="en-US" sz="2000" i="1"/>
              <a:t>i </a:t>
            </a:r>
            <a:r>
              <a:rPr lang="en-US" sz="2000"/>
              <a:t>&gt; | </a:t>
            </a:r>
            <a:r>
              <a:rPr lang="en-US" sz="2000">
                <a:sym typeface="Symbol" pitchFamily="18" charset="2"/>
              </a:rPr>
              <a:t> </a:t>
            </a:r>
            <a:r>
              <a:rPr lang="en-US" sz="2000" i="1">
                <a:sym typeface="Symbol" pitchFamily="18" charset="2"/>
              </a:rPr>
              <a:t>n, d, tc</a:t>
            </a:r>
            <a:r>
              <a:rPr lang="en-US" sz="2000">
                <a:sym typeface="Symbol" pitchFamily="18" charset="2"/>
              </a:rPr>
              <a:t> ( &lt; </a:t>
            </a:r>
            <a:r>
              <a:rPr lang="en-US" sz="2000" i="1">
                <a:sym typeface="Symbol" pitchFamily="18" charset="2"/>
              </a:rPr>
              <a:t>i, n, d, tc</a:t>
            </a:r>
            <a:r>
              <a:rPr lang="en-US" sz="2000">
                <a:sym typeface="Symbol" pitchFamily="18" charset="2"/>
              </a:rPr>
              <a:t> &gt;  </a:t>
            </a:r>
            <a:r>
              <a:rPr lang="en-US" sz="2000" i="1">
                <a:sym typeface="Symbol" pitchFamily="18" charset="2"/>
              </a:rPr>
              <a:t>student  </a:t>
            </a:r>
            <a:r>
              <a:rPr lang="en-US" sz="2000">
                <a:sym typeface="Symbol" pitchFamily="18" charset="2"/>
              </a:rPr>
              <a:t></a:t>
            </a:r>
            <a:br>
              <a:rPr lang="en-US" sz="2000">
                <a:sym typeface="Symbol" pitchFamily="18" charset="2"/>
              </a:rPr>
            </a:br>
            <a:r>
              <a:rPr lang="en-US" sz="2000">
                <a:sym typeface="Symbol" pitchFamily="18" charset="2"/>
              </a:rPr>
              <a:t>       ( </a:t>
            </a:r>
            <a:r>
              <a:rPr lang="en-US" sz="2000" i="1">
                <a:sym typeface="Symbol" pitchFamily="18" charset="2"/>
              </a:rPr>
              <a:t>ci, ti, dn, cr </a:t>
            </a:r>
            <a:r>
              <a:rPr lang="en-US" sz="2000">
                <a:sym typeface="Symbol" pitchFamily="18" charset="2"/>
              </a:rPr>
              <a:t>( &lt; </a:t>
            </a:r>
            <a:r>
              <a:rPr lang="en-US" sz="2000" i="1">
                <a:sym typeface="Symbol" pitchFamily="18" charset="2"/>
              </a:rPr>
              <a:t>ci, ti, dn, cr</a:t>
            </a:r>
            <a:r>
              <a:rPr lang="en-US" sz="2000">
                <a:sym typeface="Symbol" pitchFamily="18" charset="2"/>
              </a:rPr>
              <a:t> &gt;  </a:t>
            </a:r>
            <a:r>
              <a:rPr lang="en-US" sz="2000" i="1">
                <a:sym typeface="Symbol" pitchFamily="18" charset="2"/>
              </a:rPr>
              <a:t>course</a:t>
            </a:r>
            <a:r>
              <a:rPr lang="en-US" sz="2000">
                <a:sym typeface="Symbol" pitchFamily="18" charset="2"/>
              </a:rPr>
              <a:t>  </a:t>
            </a:r>
            <a:r>
              <a:rPr lang="en-US" sz="2000" i="1">
                <a:sym typeface="Symbol" pitchFamily="18" charset="2"/>
              </a:rPr>
              <a:t>dn </a:t>
            </a:r>
            <a:r>
              <a:rPr lang="en-US" sz="2000">
                <a:sym typeface="Symbol" pitchFamily="18" charset="2"/>
              </a:rPr>
              <a:t>=“Biology”                </a:t>
            </a:r>
            <a:br>
              <a:rPr lang="en-US" sz="2000">
                <a:sym typeface="Symbol" pitchFamily="18" charset="2"/>
              </a:rPr>
            </a:br>
            <a:r>
              <a:rPr lang="en-US" sz="2000">
                <a:sym typeface="Symbol" pitchFamily="18" charset="2"/>
              </a:rPr>
              <a:t>                            </a:t>
            </a:r>
            <a:r>
              <a:rPr lang="en-US" sz="2000">
                <a:sym typeface="Wingdings" pitchFamily="2" charset="2"/>
              </a:rPr>
              <a:t> </a:t>
            </a:r>
            <a:r>
              <a:rPr lang="en-US" sz="2000">
                <a:sym typeface="Symbol" pitchFamily="18" charset="2"/>
              </a:rPr>
              <a:t></a:t>
            </a:r>
            <a:r>
              <a:rPr lang="en-US" sz="2000" i="1">
                <a:sym typeface="Symbol" pitchFamily="18" charset="2"/>
              </a:rPr>
              <a:t> si, se, y, g </a:t>
            </a:r>
            <a:r>
              <a:rPr lang="en-US" sz="2000">
                <a:sym typeface="Symbol" pitchFamily="18" charset="2"/>
              </a:rPr>
              <a:t>( &lt;</a:t>
            </a:r>
            <a:r>
              <a:rPr lang="en-US" sz="2000" i="1">
                <a:sym typeface="Symbol" pitchFamily="18" charset="2"/>
              </a:rPr>
              <a:t>i, ci, si, se, y, g</a:t>
            </a:r>
            <a:r>
              <a:rPr lang="en-US" sz="2000">
                <a:sym typeface="Symbol" pitchFamily="18" charset="2"/>
              </a:rPr>
              <a:t>&gt;  </a:t>
            </a:r>
            <a:r>
              <a:rPr lang="en-US" sz="2000" i="1">
                <a:sym typeface="Symbol" pitchFamily="18" charset="2"/>
              </a:rPr>
              <a:t>takes </a:t>
            </a:r>
            <a:r>
              <a:rPr lang="en-US" sz="2000">
                <a:sym typeface="Symbol" pitchFamily="18" charset="2"/>
              </a:rPr>
              <a:t>))}</a:t>
            </a:r>
          </a:p>
          <a:p>
            <a:pPr lvl="1"/>
            <a:r>
              <a:rPr lang="en-US" sz="2000"/>
              <a:t>Note that without the existential quantification on student, the above query would be unsafe if the Biology department has not offered any courses. </a:t>
            </a:r>
          </a:p>
        </p:txBody>
      </p:sp>
      <p:sp>
        <p:nvSpPr>
          <p:cNvPr id="5" name="Date Placeholder 4"/>
          <p:cNvSpPr>
            <a:spLocks noGrp="1"/>
          </p:cNvSpPr>
          <p:nvPr>
            <p:ph type="dt" sz="half" idx="10"/>
          </p:nvPr>
        </p:nvSpPr>
        <p:spPr/>
        <p:txBody>
          <a:bodyPr/>
          <a:lstStyle/>
          <a:p>
            <a:fld id="{30358782-CE0A-4967-8865-A30351146BCF}" type="datetime1">
              <a:rPr lang="en-US" smtClean="0"/>
              <a:pPr/>
              <a:t>4/8/20</a:t>
            </a:fld>
            <a:endParaRPr lang="en-US" dirty="0"/>
          </a:p>
        </p:txBody>
      </p:sp>
      <p:sp>
        <p:nvSpPr>
          <p:cNvPr id="6" name="Slide Number Placeholder 5"/>
          <p:cNvSpPr>
            <a:spLocks noGrp="1"/>
          </p:cNvSpPr>
          <p:nvPr>
            <p:ph type="sldNum" sz="quarter" idx="12"/>
          </p:nvPr>
        </p:nvSpPr>
        <p:spPr/>
        <p:txBody>
          <a:bodyPr/>
          <a:lstStyle/>
          <a:p>
            <a:fld id="{D2B6A008-1658-481F-B325-0100205FD83E}" type="slidenum">
              <a:rPr lang="en-US" smtClean="0"/>
              <a:pPr/>
              <a:t>70</a:t>
            </a:fld>
            <a:endParaRPr lang="en-US" dirty="0"/>
          </a:p>
        </p:txBody>
      </p:sp>
      <p:sp>
        <p:nvSpPr>
          <p:cNvPr id="7" name="Footer Placeholder 6"/>
          <p:cNvSpPr>
            <a:spLocks noGrp="1"/>
          </p:cNvSpPr>
          <p:nvPr>
            <p:ph type="ftr" sz="quarter" idx="11"/>
          </p:nvPr>
        </p:nvSpPr>
        <p:spPr/>
        <p:txBody>
          <a:bodyPr/>
          <a:lstStyle/>
          <a:p>
            <a:r>
              <a:rPr lang="en-US"/>
              <a:t>Relational Operator (©Silberschatz, Korth and Sudarshan)</a:t>
            </a:r>
            <a:endParaRPr lang="en-US" dirty="0"/>
          </a:p>
        </p:txBody>
      </p:sp>
      <p:sp>
        <p:nvSpPr>
          <p:cNvPr id="8" name="TextBox 7"/>
          <p:cNvSpPr txBox="1"/>
          <p:nvPr/>
        </p:nvSpPr>
        <p:spPr>
          <a:xfrm>
            <a:off x="8358214" y="6000768"/>
            <a:ext cx="665567" cy="276999"/>
          </a:xfrm>
          <a:prstGeom prst="rect">
            <a:avLst/>
          </a:prstGeom>
          <a:noFill/>
        </p:spPr>
        <p:txBody>
          <a:bodyPr wrap="none" rtlCol="0">
            <a:spAutoFit/>
          </a:bodyPr>
          <a:lstStyle/>
          <a:p>
            <a:r>
              <a:rPr lang="en-US" sz="1200" dirty="0">
                <a:hlinkClick r:id="rId2" action="ppaction://hlinksldjump"/>
              </a:rPr>
              <a:t>schema</a:t>
            </a:r>
            <a:endParaRPr lang="en-US" sz="12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6626" name="Rectangle 2"/>
          <p:cNvSpPr>
            <a:spLocks noGrp="1" noChangeArrowheads="1"/>
          </p:cNvSpPr>
          <p:nvPr>
            <p:ph type="title"/>
          </p:nvPr>
        </p:nvSpPr>
        <p:spPr/>
        <p:txBody>
          <a:bodyPr/>
          <a:lstStyle/>
          <a:p>
            <a:r>
              <a:rPr lang="en-US"/>
              <a:t>Select Operation – Example</a:t>
            </a:r>
          </a:p>
        </p:txBody>
      </p:sp>
      <p:sp>
        <p:nvSpPr>
          <p:cNvPr id="666627" name="Text Box 3"/>
          <p:cNvSpPr txBox="1">
            <a:spLocks noChangeArrowheads="1"/>
          </p:cNvSpPr>
          <p:nvPr/>
        </p:nvSpPr>
        <p:spPr bwMode="auto">
          <a:xfrm>
            <a:off x="798513" y="1466866"/>
            <a:ext cx="1639887" cy="366712"/>
          </a:xfrm>
          <a:prstGeom prst="rect">
            <a:avLst/>
          </a:prstGeom>
          <a:noFill/>
          <a:ln w="9525">
            <a:noFill/>
            <a:miter lim="800000"/>
            <a:headEnd/>
            <a:tailEnd/>
          </a:ln>
          <a:effectLst/>
        </p:spPr>
        <p:txBody>
          <a:bodyPr/>
          <a:lstStyle/>
          <a:p>
            <a:pPr marL="342900" indent="-342900">
              <a:spcBef>
                <a:spcPct val="35000"/>
              </a:spcBef>
              <a:buClr>
                <a:schemeClr val="tx2"/>
              </a:buClr>
              <a:buSzPct val="90000"/>
              <a:buFont typeface="Monotype Sorts" pitchFamily="2" charset="2"/>
              <a:buChar char="n"/>
            </a:pPr>
            <a:r>
              <a:rPr kumimoji="1" lang="en-US"/>
              <a:t>Relation r</a:t>
            </a:r>
          </a:p>
        </p:txBody>
      </p:sp>
      <p:pic>
        <p:nvPicPr>
          <p:cNvPr id="666629" name="Picture 5"/>
          <p:cNvPicPr>
            <a:picLocks noChangeAspect="1" noChangeArrowheads="1"/>
          </p:cNvPicPr>
          <p:nvPr/>
        </p:nvPicPr>
        <p:blipFill>
          <a:blip r:embed="rId3"/>
          <a:srcRect/>
          <a:stretch>
            <a:fillRect/>
          </a:stretch>
        </p:blipFill>
        <p:spPr bwMode="auto">
          <a:xfrm>
            <a:off x="3498850" y="1838341"/>
            <a:ext cx="1887538" cy="3876675"/>
          </a:xfrm>
          <a:prstGeom prst="rect">
            <a:avLst/>
          </a:prstGeom>
          <a:noFill/>
          <a:ln w="9525">
            <a:noFill/>
            <a:miter lim="800000"/>
            <a:headEnd/>
            <a:tailEnd/>
          </a:ln>
          <a:effectLst/>
        </p:spPr>
      </p:pic>
      <p:sp>
        <p:nvSpPr>
          <p:cNvPr id="666630" name="Text Box 6"/>
          <p:cNvSpPr txBox="1">
            <a:spLocks noChangeArrowheads="1"/>
          </p:cNvSpPr>
          <p:nvPr/>
        </p:nvSpPr>
        <p:spPr bwMode="auto">
          <a:xfrm>
            <a:off x="971550" y="4137041"/>
            <a:ext cx="2038350" cy="457200"/>
          </a:xfrm>
          <a:prstGeom prst="rect">
            <a:avLst/>
          </a:prstGeom>
          <a:noFill/>
          <a:ln w="9525">
            <a:noFill/>
            <a:miter lim="800000"/>
            <a:headEnd/>
            <a:tailEnd/>
          </a:ln>
          <a:effectLst/>
        </p:spPr>
        <p:txBody>
          <a:bodyPr wrap="none" anchor="ctr">
            <a:spAutoFit/>
          </a:bodyPr>
          <a:lstStyle/>
          <a:p>
            <a:pPr marL="230188" indent="-230188" algn="ctr">
              <a:spcBef>
                <a:spcPct val="50000"/>
              </a:spcBef>
              <a:buClr>
                <a:schemeClr val="tx2"/>
              </a:buClr>
              <a:buFont typeface="Wingdings 2" pitchFamily="18" charset="2"/>
              <a:buChar char="¡"/>
            </a:pPr>
            <a:r>
              <a:rPr lang="en-US" sz="2400" dirty="0">
                <a:sym typeface="Symbol" pitchFamily="18" charset="2"/>
              </a:rPr>
              <a:t></a:t>
            </a:r>
            <a:r>
              <a:rPr lang="en-US" sz="2400" baseline="-25000" dirty="0">
                <a:sym typeface="Symbol" pitchFamily="18" charset="2"/>
              </a:rPr>
              <a:t>A=B ^ D &gt; 5</a:t>
            </a:r>
            <a:r>
              <a:rPr lang="en-US" sz="2000" baseline="-25000" dirty="0">
                <a:sym typeface="Symbol" pitchFamily="18" charset="2"/>
              </a:rPr>
              <a:t> </a:t>
            </a:r>
            <a:r>
              <a:rPr lang="en-US" sz="2400" dirty="0">
                <a:sym typeface="Symbol" pitchFamily="18" charset="2"/>
              </a:rPr>
              <a:t>(r)</a:t>
            </a:r>
            <a:endParaRPr lang="en-US" sz="2400" dirty="0"/>
          </a:p>
        </p:txBody>
      </p:sp>
      <p:sp>
        <p:nvSpPr>
          <p:cNvPr id="6" name="Date Placeholder 5"/>
          <p:cNvSpPr>
            <a:spLocks noGrp="1"/>
          </p:cNvSpPr>
          <p:nvPr>
            <p:ph type="dt" sz="half" idx="10"/>
          </p:nvPr>
        </p:nvSpPr>
        <p:spPr/>
        <p:txBody>
          <a:bodyPr/>
          <a:lstStyle/>
          <a:p>
            <a:fld id="{B0957FCF-2319-4349-BE4A-09D3055E6DB1}" type="datetime1">
              <a:rPr lang="en-US" smtClean="0"/>
              <a:pPr/>
              <a:t>4/8/20</a:t>
            </a:fld>
            <a:endParaRPr lang="en-US" dirty="0"/>
          </a:p>
        </p:txBody>
      </p:sp>
      <p:sp>
        <p:nvSpPr>
          <p:cNvPr id="7" name="Slide Number Placeholder 6"/>
          <p:cNvSpPr>
            <a:spLocks noGrp="1"/>
          </p:cNvSpPr>
          <p:nvPr>
            <p:ph type="sldNum" sz="quarter" idx="12"/>
          </p:nvPr>
        </p:nvSpPr>
        <p:spPr/>
        <p:txBody>
          <a:bodyPr/>
          <a:lstStyle/>
          <a:p>
            <a:fld id="{D2B6A008-1658-481F-B325-0100205FD83E}" type="slidenum">
              <a:rPr lang="en-US" smtClean="0"/>
              <a:pPr/>
              <a:t>8</a:t>
            </a:fld>
            <a:endParaRPr lang="en-US" dirty="0"/>
          </a:p>
        </p:txBody>
      </p:sp>
      <p:sp>
        <p:nvSpPr>
          <p:cNvPr id="8" name="Footer Placeholder 7"/>
          <p:cNvSpPr>
            <a:spLocks noGrp="1"/>
          </p:cNvSpPr>
          <p:nvPr>
            <p:ph type="ftr" sz="quarter" idx="11"/>
          </p:nvPr>
        </p:nvSpPr>
        <p:spPr/>
        <p:txBody>
          <a:bodyPr/>
          <a:lstStyle/>
          <a:p>
            <a:r>
              <a:rPr lang="en-US"/>
              <a:t>Relational Operator (©Silberschatz, Korth and Sudarshan)</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7106" name="Rectangle 2"/>
          <p:cNvSpPr>
            <a:spLocks noGrp="1" noChangeArrowheads="1"/>
          </p:cNvSpPr>
          <p:nvPr>
            <p:ph type="title"/>
          </p:nvPr>
        </p:nvSpPr>
        <p:spPr/>
        <p:txBody>
          <a:bodyPr/>
          <a:lstStyle/>
          <a:p>
            <a:r>
              <a:rPr lang="en-US"/>
              <a:t>Project Operation</a:t>
            </a:r>
          </a:p>
        </p:txBody>
      </p:sp>
      <p:sp>
        <p:nvSpPr>
          <p:cNvPr id="687107" name="Rectangle 3"/>
          <p:cNvSpPr>
            <a:spLocks noGrp="1" noChangeArrowheads="1"/>
          </p:cNvSpPr>
          <p:nvPr>
            <p:ph type="body" idx="1"/>
          </p:nvPr>
        </p:nvSpPr>
        <p:spPr>
          <a:xfrm>
            <a:off x="798513" y="1266844"/>
            <a:ext cx="7848600" cy="4876800"/>
          </a:xfrm>
        </p:spPr>
        <p:txBody>
          <a:bodyPr>
            <a:normAutofit fontScale="77500" lnSpcReduction="20000"/>
          </a:bodyPr>
          <a:lstStyle/>
          <a:p>
            <a:pPr>
              <a:lnSpc>
                <a:spcPct val="120000"/>
              </a:lnSpc>
              <a:tabLst>
                <a:tab pos="3257550" algn="ctr"/>
              </a:tabLst>
            </a:pPr>
            <a:r>
              <a:rPr lang="en-US" dirty="0"/>
              <a:t>Notation:</a:t>
            </a:r>
            <a:br>
              <a:rPr lang="en-US" dirty="0"/>
            </a:br>
            <a:r>
              <a:rPr lang="en-US" dirty="0"/>
              <a:t>	</a:t>
            </a:r>
          </a:p>
          <a:p>
            <a:pPr>
              <a:lnSpc>
                <a:spcPct val="120000"/>
              </a:lnSpc>
              <a:buFont typeface="Monotype Sorts" pitchFamily="2" charset="2"/>
              <a:buNone/>
              <a:tabLst>
                <a:tab pos="3257550" algn="ctr"/>
              </a:tabLst>
            </a:pPr>
            <a:r>
              <a:rPr lang="en-US" dirty="0"/>
              <a:t>	where </a:t>
            </a:r>
            <a:r>
              <a:rPr lang="en-US" i="1" dirty="0"/>
              <a:t>A</a:t>
            </a:r>
            <a:r>
              <a:rPr lang="en-US" i="1" baseline="-25000" dirty="0"/>
              <a:t>1</a:t>
            </a:r>
            <a:r>
              <a:rPr lang="en-US" i="1" dirty="0"/>
              <a:t>, A</a:t>
            </a:r>
            <a:r>
              <a:rPr lang="en-US" i="1" baseline="-25000" dirty="0"/>
              <a:t>2</a:t>
            </a:r>
            <a:r>
              <a:rPr lang="en-US" dirty="0"/>
              <a:t> are attribute names and </a:t>
            </a:r>
            <a:r>
              <a:rPr lang="en-US" i="1" dirty="0"/>
              <a:t>r</a:t>
            </a:r>
            <a:r>
              <a:rPr lang="en-US" dirty="0"/>
              <a:t> is a relation name.</a:t>
            </a:r>
          </a:p>
          <a:p>
            <a:pPr>
              <a:tabLst>
                <a:tab pos="3257550" algn="ctr"/>
              </a:tabLst>
            </a:pPr>
            <a:r>
              <a:rPr lang="en-US" dirty="0"/>
              <a:t>The result is defined as the relation of </a:t>
            </a:r>
            <a:r>
              <a:rPr lang="en-US" i="1" dirty="0"/>
              <a:t>k</a:t>
            </a:r>
            <a:r>
              <a:rPr lang="en-US" dirty="0"/>
              <a:t> columns obtained by erasing the columns that are not listed</a:t>
            </a:r>
          </a:p>
          <a:p>
            <a:pPr>
              <a:tabLst>
                <a:tab pos="3257550" algn="ctr"/>
              </a:tabLst>
            </a:pPr>
            <a:r>
              <a:rPr lang="en-US" dirty="0"/>
              <a:t>Duplicate rows removed from result, since relations are sets</a:t>
            </a:r>
          </a:p>
          <a:p>
            <a:pPr>
              <a:tabLst>
                <a:tab pos="3257550" algn="ctr"/>
              </a:tabLst>
            </a:pPr>
            <a:r>
              <a:rPr lang="en-US" dirty="0"/>
              <a:t>Example: To eliminate the </a:t>
            </a:r>
            <a:r>
              <a:rPr lang="en-US" i="1" dirty="0" err="1"/>
              <a:t>dept_name</a:t>
            </a:r>
            <a:r>
              <a:rPr lang="en-US" dirty="0"/>
              <a:t> attribute of </a:t>
            </a:r>
            <a:r>
              <a:rPr lang="en-US" i="1" dirty="0"/>
              <a:t>instructor</a:t>
            </a:r>
            <a:br>
              <a:rPr lang="en-US" dirty="0"/>
            </a:br>
            <a:br>
              <a:rPr lang="en-US" dirty="0"/>
            </a:br>
            <a:r>
              <a:rPr lang="en-US" dirty="0"/>
              <a:t>         	 </a:t>
            </a:r>
            <a:r>
              <a:rPr lang="en-US" dirty="0">
                <a:sym typeface="Symbol" pitchFamily="18" charset="2"/>
              </a:rPr>
              <a:t></a:t>
            </a:r>
            <a:r>
              <a:rPr lang="en-US" sz="2400" i="1" baseline="-25000" dirty="0"/>
              <a:t>ID, name, salary</a:t>
            </a:r>
            <a:r>
              <a:rPr lang="en-US" dirty="0"/>
              <a:t> (</a:t>
            </a:r>
            <a:r>
              <a:rPr lang="en-US" sz="2000" i="1" dirty="0"/>
              <a:t>instructor</a:t>
            </a:r>
            <a:r>
              <a:rPr lang="en-US" dirty="0"/>
              <a:t>) </a:t>
            </a:r>
            <a:br>
              <a:rPr lang="en-US" dirty="0"/>
            </a:br>
            <a:endParaRPr lang="en-US" dirty="0"/>
          </a:p>
        </p:txBody>
      </p:sp>
      <p:graphicFrame>
        <p:nvGraphicFramePr>
          <p:cNvPr id="687108" name="Object 4"/>
          <p:cNvGraphicFramePr>
            <a:graphicFrameLocks noChangeAspect="1"/>
          </p:cNvGraphicFramePr>
          <p:nvPr/>
        </p:nvGraphicFramePr>
        <p:xfrm>
          <a:off x="2643174" y="1285860"/>
          <a:ext cx="1914525" cy="544512"/>
        </p:xfrm>
        <a:graphic>
          <a:graphicData uri="http://schemas.openxmlformats.org/presentationml/2006/ole">
            <mc:AlternateContent xmlns:mc="http://schemas.openxmlformats.org/markup-compatibility/2006">
              <mc:Choice xmlns:v="urn:schemas-microsoft-com:vml" Requires="v">
                <p:oleObj spid="_x0000_s30743" name="Equation" r:id="rId4" imgW="875920" imgH="266584" progId="Equation.3">
                  <p:embed/>
                </p:oleObj>
              </mc:Choice>
              <mc:Fallback>
                <p:oleObj name="Equation" r:id="rId4" imgW="875920" imgH="266584" progId="Equation.3">
                  <p:embed/>
                  <p:pic>
                    <p:nvPicPr>
                      <p:cNvPr id="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43174" y="1285860"/>
                        <a:ext cx="1914525" cy="5445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Date Placeholder 4"/>
          <p:cNvSpPr>
            <a:spLocks noGrp="1"/>
          </p:cNvSpPr>
          <p:nvPr>
            <p:ph type="dt" sz="half" idx="10"/>
          </p:nvPr>
        </p:nvSpPr>
        <p:spPr/>
        <p:txBody>
          <a:bodyPr/>
          <a:lstStyle/>
          <a:p>
            <a:fld id="{1F9478F8-500F-478D-9123-68EB6CD26DDC}" type="datetime1">
              <a:rPr lang="en-US" smtClean="0"/>
              <a:pPr/>
              <a:t>4/8/20</a:t>
            </a:fld>
            <a:endParaRPr lang="en-US" dirty="0"/>
          </a:p>
        </p:txBody>
      </p:sp>
      <p:sp>
        <p:nvSpPr>
          <p:cNvPr id="6" name="Slide Number Placeholder 5"/>
          <p:cNvSpPr>
            <a:spLocks noGrp="1"/>
          </p:cNvSpPr>
          <p:nvPr>
            <p:ph type="sldNum" sz="quarter" idx="12"/>
          </p:nvPr>
        </p:nvSpPr>
        <p:spPr/>
        <p:txBody>
          <a:bodyPr/>
          <a:lstStyle/>
          <a:p>
            <a:fld id="{D2B6A008-1658-481F-B325-0100205FD83E}" type="slidenum">
              <a:rPr lang="en-US" smtClean="0"/>
              <a:pPr/>
              <a:t>9</a:t>
            </a:fld>
            <a:endParaRPr lang="en-US" dirty="0"/>
          </a:p>
        </p:txBody>
      </p:sp>
      <p:sp>
        <p:nvSpPr>
          <p:cNvPr id="7" name="Footer Placeholder 6"/>
          <p:cNvSpPr>
            <a:spLocks noGrp="1"/>
          </p:cNvSpPr>
          <p:nvPr>
            <p:ph type="ftr" sz="quarter" idx="11"/>
          </p:nvPr>
        </p:nvSpPr>
        <p:spPr/>
        <p:txBody>
          <a:bodyPr/>
          <a:lstStyle/>
          <a:p>
            <a:r>
              <a:rPr lang="en-US"/>
              <a:t>Relational Operator (©Silberschatz, Korth and Sudarshan)</a:t>
            </a:r>
            <a:endParaRPr lang="en-US" dirty="0"/>
          </a:p>
        </p:txBody>
      </p:sp>
      <p:sp>
        <p:nvSpPr>
          <p:cNvPr id="8" name="TextBox 7"/>
          <p:cNvSpPr txBox="1"/>
          <p:nvPr/>
        </p:nvSpPr>
        <p:spPr>
          <a:xfrm>
            <a:off x="8407027" y="6009521"/>
            <a:ext cx="665567" cy="276999"/>
          </a:xfrm>
          <a:prstGeom prst="rect">
            <a:avLst/>
          </a:prstGeom>
          <a:noFill/>
        </p:spPr>
        <p:txBody>
          <a:bodyPr wrap="none" rtlCol="0">
            <a:spAutoFit/>
          </a:bodyPr>
          <a:lstStyle/>
          <a:p>
            <a:r>
              <a:rPr lang="en-US" sz="1200" dirty="0">
                <a:hlinkClick r:id="rId6" action="ppaction://hlinksldjump"/>
              </a:rPr>
              <a:t>schema</a:t>
            </a:r>
            <a:endParaRPr lang="en-US" sz="12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9316</TotalTime>
  <Words>6645</Words>
  <Application>Microsoft Macintosh PowerPoint</Application>
  <PresentationFormat>On-screen Show (4:3)</PresentationFormat>
  <Paragraphs>839</Paragraphs>
  <Slides>70</Slides>
  <Notes>53</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70</vt:i4>
      </vt:variant>
    </vt:vector>
  </HeadingPairs>
  <TitlesOfParts>
    <vt:vector size="78" baseType="lpstr">
      <vt:lpstr>Arial</vt:lpstr>
      <vt:lpstr>Calibri</vt:lpstr>
      <vt:lpstr>Monotype Sorts</vt:lpstr>
      <vt:lpstr>Times New Roman</vt:lpstr>
      <vt:lpstr>Wingdings 2</vt:lpstr>
      <vt:lpstr>Wingdings 3</vt:lpstr>
      <vt:lpstr>Office Theme</vt:lpstr>
      <vt:lpstr>Equation</vt:lpstr>
      <vt:lpstr>Relational Operator</vt:lpstr>
      <vt:lpstr>Learning Outcomes</vt:lpstr>
      <vt:lpstr>Query Language</vt:lpstr>
      <vt:lpstr>Schema Diagram for University Database</vt:lpstr>
      <vt:lpstr>Schema Diagram for Banking Database</vt:lpstr>
      <vt:lpstr>Relational Algebra</vt:lpstr>
      <vt:lpstr>Select Operation</vt:lpstr>
      <vt:lpstr>Select Operation – Example</vt:lpstr>
      <vt:lpstr>Project Operation</vt:lpstr>
      <vt:lpstr>Project Operation – Example</vt:lpstr>
      <vt:lpstr>Union Operation</vt:lpstr>
      <vt:lpstr>Union Operation – Example </vt:lpstr>
      <vt:lpstr>Set Difference Operation</vt:lpstr>
      <vt:lpstr>Set difference of two relations</vt:lpstr>
      <vt:lpstr>Cartesian-Product Operation</vt:lpstr>
      <vt:lpstr>Cartesian-Product Operation –  Example</vt:lpstr>
      <vt:lpstr>Composition of Operations</vt:lpstr>
      <vt:lpstr>Rename Operation</vt:lpstr>
      <vt:lpstr>Example Queries</vt:lpstr>
      <vt:lpstr>Formal Definition</vt:lpstr>
      <vt:lpstr>Example Queries</vt:lpstr>
      <vt:lpstr>Example Queries</vt:lpstr>
      <vt:lpstr>Example Queries</vt:lpstr>
      <vt:lpstr>Example Query</vt:lpstr>
      <vt:lpstr>Additional Operations</vt:lpstr>
      <vt:lpstr>Set-Intersection Operation</vt:lpstr>
      <vt:lpstr>Set-Intersection Operation – Example</vt:lpstr>
      <vt:lpstr>Natural-Join Operation</vt:lpstr>
      <vt:lpstr>Natural Join Example</vt:lpstr>
      <vt:lpstr>Natural Join and Theta Join</vt:lpstr>
      <vt:lpstr>Assignment Operation</vt:lpstr>
      <vt:lpstr>Outer Join</vt:lpstr>
      <vt:lpstr>Outer Join – Example</vt:lpstr>
      <vt:lpstr>Outer Join – Example</vt:lpstr>
      <vt:lpstr>Outer Join – Example</vt:lpstr>
      <vt:lpstr>Outer Join using Joins</vt:lpstr>
      <vt:lpstr>Null Values</vt:lpstr>
      <vt:lpstr>Null Values</vt:lpstr>
      <vt:lpstr>Division Operator</vt:lpstr>
      <vt:lpstr>Example Queries</vt:lpstr>
      <vt:lpstr>Example Queries</vt:lpstr>
      <vt:lpstr>Example Queries</vt:lpstr>
      <vt:lpstr>Extended Relational-Algebra-Operations</vt:lpstr>
      <vt:lpstr>Generalized Projection</vt:lpstr>
      <vt:lpstr>Aggregate Functions and Operations</vt:lpstr>
      <vt:lpstr>Aggregate Operation – Example</vt:lpstr>
      <vt:lpstr>Aggregate Operation – Example</vt:lpstr>
      <vt:lpstr>Aggregate Functions (Cont.)</vt:lpstr>
      <vt:lpstr>Modification of the Database</vt:lpstr>
      <vt:lpstr>Deletion</vt:lpstr>
      <vt:lpstr>Deletion Examples</vt:lpstr>
      <vt:lpstr>Insertion</vt:lpstr>
      <vt:lpstr>Insertion Examples</vt:lpstr>
      <vt:lpstr>Updating</vt:lpstr>
      <vt:lpstr>Update Examples</vt:lpstr>
      <vt:lpstr>Multiset Relational Algebra</vt:lpstr>
      <vt:lpstr>Tuple Relational Calculus</vt:lpstr>
      <vt:lpstr>Tuple Relational Calculus</vt:lpstr>
      <vt:lpstr>Predicate Calculus Formula</vt:lpstr>
      <vt:lpstr>Example Queries</vt:lpstr>
      <vt:lpstr>Example Queries</vt:lpstr>
      <vt:lpstr>Example Queries</vt:lpstr>
      <vt:lpstr>Safety of Expressions</vt:lpstr>
      <vt:lpstr>Universal Quantification</vt:lpstr>
      <vt:lpstr>Domain Relational Calculus</vt:lpstr>
      <vt:lpstr>Domain Relational Calculus</vt:lpstr>
      <vt:lpstr>Example Queries</vt:lpstr>
      <vt:lpstr>Example Queries</vt:lpstr>
      <vt:lpstr>Safety of Expressions</vt:lpstr>
      <vt:lpstr>Universal Quantification</vt:lpstr>
    </vt:vector>
  </TitlesOfParts>
  <Company>ditdik</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itb</dc:creator>
  <cp:lastModifiedBy>Rajif Agung Yunmar</cp:lastModifiedBy>
  <cp:revision>133</cp:revision>
  <cp:lastPrinted>2014-02-13T06:43:45Z</cp:lastPrinted>
  <dcterms:created xsi:type="dcterms:W3CDTF">2014-01-22T05:41:16Z</dcterms:created>
  <dcterms:modified xsi:type="dcterms:W3CDTF">2020-04-07T22:38:22Z</dcterms:modified>
</cp:coreProperties>
</file>