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32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2" r:id="rId15"/>
    <p:sldId id="269" r:id="rId16"/>
    <p:sldId id="270" r:id="rId17"/>
    <p:sldId id="271" r:id="rId18"/>
    <p:sldId id="323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24" r:id="rId31"/>
    <p:sldId id="283" r:id="rId32"/>
    <p:sldId id="284" r:id="rId33"/>
    <p:sldId id="285" r:id="rId34"/>
    <p:sldId id="286" r:id="rId35"/>
    <p:sldId id="287" r:id="rId36"/>
    <p:sldId id="288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289" r:id="rId48"/>
    <p:sldId id="290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2" r:id="rId59"/>
    <p:sldId id="303" r:id="rId60"/>
    <p:sldId id="304" r:id="rId61"/>
    <p:sldId id="335" r:id="rId62"/>
    <p:sldId id="336" r:id="rId63"/>
    <p:sldId id="337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A56"/>
    <a:srgbClr val="CC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36" autoAdjust="0"/>
  </p:normalViewPr>
  <p:slideViewPr>
    <p:cSldViewPr>
      <p:cViewPr>
        <p:scale>
          <a:sx n="50" d="100"/>
          <a:sy n="50" d="100"/>
        </p:scale>
        <p:origin x="-1578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B33880-B683-4D95-8980-BB58D9204066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DD844A-F38E-43FA-B1A3-26213BC99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03A6C-9742-4FEF-8E9B-0640C45F197A}" type="slidenum">
              <a:rPr lang="en-US">
                <a:latin typeface="Helvetica" pitchFamily="34" charset="0"/>
              </a:rPr>
              <a:pPr/>
              <a:t>4</a:t>
            </a:fld>
            <a:endParaRPr lang="en-US">
              <a:latin typeface="Helvetic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b="1" dirty="0" smtClean="0"/>
              <a:t>select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distinct</a:t>
            </a:r>
            <a:r>
              <a:rPr lang="en-US" b="0" baseline="0" dirty="0" smtClean="0"/>
              <a:t> title</a:t>
            </a:r>
            <a:br>
              <a:rPr lang="en-US" b="0" baseline="0" dirty="0" smtClean="0"/>
            </a:br>
            <a:r>
              <a:rPr lang="en-US" b="1" baseline="0" dirty="0" smtClean="0"/>
              <a:t>from</a:t>
            </a:r>
            <a:r>
              <a:rPr lang="en-US" b="0" baseline="0" dirty="0" smtClean="0"/>
              <a:t> course </a:t>
            </a:r>
            <a:r>
              <a:rPr lang="en-US" b="1" baseline="0" dirty="0" smtClean="0"/>
              <a:t>natural join</a:t>
            </a:r>
            <a:r>
              <a:rPr lang="en-US" b="0" baseline="0" dirty="0" smtClean="0"/>
              <a:t> section</a:t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semester=‘Fall’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year=2009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(building=‘Campus Center’ </a:t>
            </a:r>
            <a:r>
              <a:rPr lang="en-US" b="1" u="none" baseline="0" dirty="0" smtClean="0"/>
              <a:t>or</a:t>
            </a:r>
            <a:r>
              <a:rPr lang="en-US" b="0" u="none" baseline="0" dirty="0" smtClean="0"/>
              <a:t> building = ‘Octagon’</a:t>
            </a:r>
            <a:r>
              <a:rPr lang="en-US" b="0" baseline="0" dirty="0" smtClean="0"/>
              <a:t>);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b="1" dirty="0" smtClean="0"/>
              <a:t>select</a:t>
            </a:r>
            <a:r>
              <a:rPr lang="en-US" b="0" dirty="0" smtClean="0"/>
              <a:t> </a:t>
            </a:r>
            <a:r>
              <a:rPr lang="en-US" b="1" dirty="0" smtClean="0"/>
              <a:t>distinct</a:t>
            </a:r>
            <a:r>
              <a:rPr lang="en-US" b="0" dirty="0" smtClean="0"/>
              <a:t> student.ID</a:t>
            </a:r>
            <a:br>
              <a:rPr lang="en-US" b="0" dirty="0" smtClean="0"/>
            </a:br>
            <a:r>
              <a:rPr lang="en-US" b="1" dirty="0" smtClean="0"/>
              <a:t>from</a:t>
            </a:r>
            <a:r>
              <a:rPr lang="en-US" b="0" baseline="0" dirty="0" smtClean="0"/>
              <a:t>     (student </a:t>
            </a:r>
            <a:r>
              <a:rPr lang="en-US" b="1" baseline="0" dirty="0" smtClean="0"/>
              <a:t>join</a:t>
            </a:r>
            <a:r>
              <a:rPr lang="en-US" b="0" baseline="0" dirty="0" smtClean="0"/>
              <a:t> takes </a:t>
            </a:r>
            <a:r>
              <a:rPr lang="en-US" b="1" baseline="0" dirty="0" smtClean="0"/>
              <a:t>using</a:t>
            </a:r>
            <a:r>
              <a:rPr lang="en-US" b="0" baseline="0" dirty="0" smtClean="0"/>
              <a:t>(ID))</a:t>
            </a:r>
            <a:br>
              <a:rPr lang="en-US" b="0" baseline="0" dirty="0" smtClean="0"/>
            </a:br>
            <a:r>
              <a:rPr lang="en-US" b="0" baseline="0" dirty="0" smtClean="0"/>
              <a:t>     </a:t>
            </a:r>
            <a:r>
              <a:rPr lang="en-US" b="1" baseline="0" dirty="0" smtClean="0"/>
              <a:t>join</a:t>
            </a:r>
            <a:r>
              <a:rPr lang="en-US" b="0" baseline="0" dirty="0" smtClean="0"/>
              <a:t> (teaches </a:t>
            </a:r>
            <a:r>
              <a:rPr lang="en-US" b="1" baseline="0" dirty="0" smtClean="0"/>
              <a:t>join</a:t>
            </a:r>
            <a:r>
              <a:rPr lang="en-US" b="0" baseline="0" dirty="0" smtClean="0"/>
              <a:t> instructor </a:t>
            </a:r>
            <a:r>
              <a:rPr lang="en-US" b="1" baseline="0" dirty="0" smtClean="0"/>
              <a:t>using</a:t>
            </a:r>
            <a:r>
              <a:rPr lang="en-US" b="0" baseline="0" dirty="0" smtClean="0"/>
              <a:t>(ID))</a:t>
            </a:r>
            <a:br>
              <a:rPr lang="en-US" b="0" baseline="0" dirty="0" smtClean="0"/>
            </a:br>
            <a:r>
              <a:rPr lang="en-US" b="0" baseline="0" dirty="0" smtClean="0"/>
              <a:t>     </a:t>
            </a:r>
            <a:r>
              <a:rPr lang="en-US" b="1" baseline="0" dirty="0" smtClean="0"/>
              <a:t>using</a:t>
            </a:r>
            <a:r>
              <a:rPr lang="en-US" b="0" baseline="0" dirty="0" smtClean="0"/>
              <a:t>(</a:t>
            </a:r>
            <a:r>
              <a:rPr lang="en-US" b="0" baseline="0" dirty="0" err="1" smtClean="0"/>
              <a:t>course_ID,sec_ID,semester,year</a:t>
            </a:r>
            <a:r>
              <a:rPr lang="en-US" b="0" baseline="0" dirty="0" smtClean="0"/>
              <a:t>)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instructor.name=‘Einstein’;  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6C27C-160A-4FFC-B1D8-7D4FB9B9B5CD}" type="slidenum">
              <a:rPr lang="en-US">
                <a:latin typeface="Helvetica" pitchFamily="34" charset="0"/>
              </a:rPr>
              <a:pPr/>
              <a:t>19</a:t>
            </a:fld>
            <a:endParaRPr lang="en-US">
              <a:latin typeface="Helvetica" pitchFamily="34" charset="0"/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9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03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1003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40360-4EAC-453A-BC9B-756E291CA385}" type="slidenum">
              <a:rPr lang="en-US">
                <a:latin typeface="Helvetica" pitchFamily="34" charset="0"/>
              </a:rPr>
              <a:pPr/>
              <a:t>20</a:t>
            </a:fld>
            <a:endParaRPr lang="en-US">
              <a:latin typeface="Helvetica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565A-F1B3-46B1-B49A-E0CD6DE66EE0}" type="slidenum">
              <a:rPr lang="en-US">
                <a:latin typeface="Helvetica" pitchFamily="34" charset="0"/>
              </a:rPr>
              <a:pPr/>
              <a:t>21</a:t>
            </a:fld>
            <a:endParaRPr lang="en-US">
              <a:latin typeface="Helvetica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A4835-DABB-4949-8A0B-8C5B225F18C1}" type="slidenum">
              <a:rPr lang="en-US">
                <a:latin typeface="Helvetica" pitchFamily="34" charset="0"/>
              </a:rPr>
              <a:pPr/>
              <a:t>22</a:t>
            </a:fld>
            <a:endParaRPr lang="en-US">
              <a:latin typeface="Helvetica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9FDBF-25F1-46E9-8400-5277A16204FC}" type="slidenum">
              <a:rPr lang="en-US">
                <a:latin typeface="Helvetica" pitchFamily="34" charset="0"/>
              </a:rPr>
              <a:pPr/>
              <a:t>23</a:t>
            </a:fld>
            <a:endParaRPr lang="en-US">
              <a:latin typeface="Helvetica" pitchFamily="34" charset="0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7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44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1044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59E9B-D70A-43CE-84A7-E5F8D3FA2D9B}" type="slidenum">
              <a:rPr lang="en-US">
                <a:latin typeface="Helvetica" pitchFamily="34" charset="0"/>
              </a:rPr>
              <a:pPr/>
              <a:t>24</a:t>
            </a:fld>
            <a:endParaRPr lang="en-US">
              <a:latin typeface="Helvetica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39170-17FD-4315-8338-500EE2616A97}" type="slidenum">
              <a:rPr lang="en-US">
                <a:latin typeface="Helvetica" pitchFamily="34" charset="0"/>
              </a:rPr>
              <a:pPr/>
              <a:t>25</a:t>
            </a:fld>
            <a:endParaRPr lang="en-US">
              <a:latin typeface="Helvetica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AAF9D-003E-4E1D-B6FC-AC1EDF90ACDE}" type="slidenum">
              <a:rPr lang="en-US">
                <a:latin typeface="Helvetica" pitchFamily="34" charset="0"/>
              </a:rPr>
              <a:pPr/>
              <a:t>26</a:t>
            </a:fld>
            <a:endParaRPr lang="en-US">
              <a:latin typeface="Helvetica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3C928-0746-46C0-BD27-B34BF5483156}" type="slidenum">
              <a:rPr lang="en-US">
                <a:latin typeface="Helvetica" pitchFamily="34" charset="0"/>
              </a:rPr>
              <a:pPr/>
              <a:t>27</a:t>
            </a:fld>
            <a:endParaRPr lang="en-US">
              <a:latin typeface="Helvetica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19EAC-BCB3-4536-905A-F4D2B3733E91}" type="slidenum">
              <a:rPr lang="en-US">
                <a:latin typeface="Helvetica" pitchFamily="34" charset="0"/>
              </a:rPr>
              <a:pPr/>
              <a:t>6</a:t>
            </a:fld>
            <a:endParaRPr lang="en-US">
              <a:latin typeface="Helvetica" pitchFamily="34" charset="0"/>
            </a:endParaRP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2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31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31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BA0AF-0A16-4033-AB0C-A596959CF44E}" type="slidenum">
              <a:rPr lang="en-US">
                <a:latin typeface="Helvetica" pitchFamily="34" charset="0"/>
              </a:rPr>
              <a:pPr/>
              <a:t>28</a:t>
            </a:fld>
            <a:endParaRPr lang="en-US">
              <a:latin typeface="Helvetica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4EA2D-FB5C-452B-8A15-632009C35D9F}" type="slidenum">
              <a:rPr lang="en-US">
                <a:latin typeface="Helvetica" pitchFamily="34" charset="0"/>
              </a:rPr>
              <a:pPr/>
              <a:t>29</a:t>
            </a:fld>
            <a:endParaRPr lang="en-US">
              <a:latin typeface="Helvetica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en-US" b="0" dirty="0" smtClean="0"/>
              <a:t>(</a:t>
            </a:r>
            <a:r>
              <a:rPr lang="en-US" b="1" dirty="0" smtClean="0"/>
              <a:t>select</a:t>
            </a:r>
            <a:r>
              <a:rPr lang="en-US" b="0" dirty="0" smtClean="0"/>
              <a:t> name </a:t>
            </a:r>
            <a:r>
              <a:rPr lang="en-US" b="1" dirty="0" smtClean="0"/>
              <a:t>from</a:t>
            </a:r>
            <a:r>
              <a:rPr lang="en-US" b="0" dirty="0" smtClean="0"/>
              <a:t> instructor)</a:t>
            </a:r>
            <a:br>
              <a:rPr lang="en-US" b="0" dirty="0" smtClean="0"/>
            </a:br>
            <a:r>
              <a:rPr lang="en-US" b="1" dirty="0" smtClean="0"/>
              <a:t>except</a:t>
            </a:r>
            <a:r>
              <a:rPr lang="en-US" b="0" baseline="0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0" dirty="0" smtClean="0"/>
              <a:t>(</a:t>
            </a:r>
            <a:r>
              <a:rPr lang="en-US" b="1" dirty="0" smtClean="0"/>
              <a:t>select</a:t>
            </a:r>
            <a:r>
              <a:rPr lang="en-US" b="0" dirty="0" smtClean="0"/>
              <a:t> name</a:t>
            </a:r>
            <a:br>
              <a:rPr lang="en-US" b="0" dirty="0" smtClean="0"/>
            </a:br>
            <a:r>
              <a:rPr lang="en-US" b="0" dirty="0" smtClean="0"/>
              <a:t> </a:t>
            </a:r>
            <a:r>
              <a:rPr lang="en-US" b="1" dirty="0" smtClean="0"/>
              <a:t>from</a:t>
            </a:r>
            <a:r>
              <a:rPr lang="en-US" b="0" baseline="0" dirty="0" smtClean="0"/>
              <a:t> instructor </a:t>
            </a:r>
            <a:r>
              <a:rPr lang="en-US" b="1" baseline="0" dirty="0" smtClean="0"/>
              <a:t>natural join</a:t>
            </a:r>
            <a:r>
              <a:rPr lang="en-US" b="0" baseline="0" dirty="0" smtClean="0"/>
              <a:t> teaches </a:t>
            </a:r>
            <a:r>
              <a:rPr lang="en-US" b="1" baseline="0" dirty="0" smtClean="0"/>
              <a:t>natural join</a:t>
            </a:r>
            <a:r>
              <a:rPr lang="en-US" b="0" baseline="0" dirty="0" smtClean="0"/>
              <a:t> takes</a:t>
            </a:r>
            <a:br>
              <a:rPr lang="en-US" b="0" baseline="0" dirty="0" smtClean="0"/>
            </a:br>
            <a:r>
              <a:rPr lang="en-US" b="0" baseline="0" dirty="0" smtClean="0"/>
              <a:t>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 building=‘Campus Center’);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b="0" dirty="0" smtClean="0"/>
              <a:t>(</a:t>
            </a:r>
            <a:r>
              <a:rPr lang="en-US" b="1" dirty="0" smtClean="0"/>
              <a:t>select</a:t>
            </a:r>
            <a:r>
              <a:rPr lang="en-US" b="0" dirty="0" smtClean="0"/>
              <a:t> name,</a:t>
            </a:r>
            <a:r>
              <a:rPr lang="en-US" b="0" baseline="0" dirty="0" smtClean="0"/>
              <a:t> salary*1.015 </a:t>
            </a:r>
            <a:r>
              <a:rPr lang="en-US" b="1" baseline="0" dirty="0" smtClean="0"/>
              <a:t>as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new_salary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 </a:t>
            </a:r>
            <a:r>
              <a:rPr lang="en-US" b="1" baseline="0" dirty="0" smtClean="0"/>
              <a:t>from</a:t>
            </a:r>
            <a:r>
              <a:rPr lang="en-US" b="0" baseline="0" dirty="0" smtClean="0"/>
              <a:t> instructor</a:t>
            </a:r>
            <a:br>
              <a:rPr lang="en-US" b="0" baseline="0" dirty="0" smtClean="0"/>
            </a:br>
            <a:r>
              <a:rPr lang="en-US" b="0" baseline="0" dirty="0" smtClean="0"/>
              <a:t>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dept_name</a:t>
            </a:r>
            <a:r>
              <a:rPr lang="en-US" b="0" baseline="0" dirty="0" smtClean="0"/>
              <a:t>=‘Comp. Sci.’</a:t>
            </a:r>
            <a:r>
              <a:rPr lang="en-US" b="0" dirty="0" smtClean="0"/>
              <a:t>)</a:t>
            </a:r>
            <a:br>
              <a:rPr lang="en-US" b="0" dirty="0" smtClean="0"/>
            </a:br>
            <a:r>
              <a:rPr lang="en-US" b="1" dirty="0" smtClean="0"/>
              <a:t>union</a:t>
            </a:r>
            <a:br>
              <a:rPr lang="en-US" b="1" dirty="0" smtClean="0"/>
            </a:br>
            <a:r>
              <a:rPr lang="en-US" b="0" dirty="0" smtClean="0"/>
              <a:t>(</a:t>
            </a:r>
            <a:r>
              <a:rPr lang="en-US" b="1" dirty="0" smtClean="0"/>
              <a:t>select</a:t>
            </a:r>
            <a:r>
              <a:rPr lang="en-US" b="0" dirty="0" smtClean="0"/>
              <a:t> name,</a:t>
            </a:r>
            <a:r>
              <a:rPr lang="en-US" b="0" baseline="0" dirty="0" smtClean="0"/>
              <a:t> salary*1.0125 </a:t>
            </a:r>
            <a:r>
              <a:rPr lang="en-US" b="1" baseline="0" dirty="0" smtClean="0"/>
              <a:t>as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new_salary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 </a:t>
            </a:r>
            <a:r>
              <a:rPr lang="en-US" b="1" baseline="0" dirty="0" smtClean="0"/>
              <a:t>from</a:t>
            </a:r>
            <a:r>
              <a:rPr lang="en-US" b="0" baseline="0" dirty="0" smtClean="0"/>
              <a:t> instructor</a:t>
            </a:r>
            <a:br>
              <a:rPr lang="en-US" b="0" baseline="0" dirty="0" smtClean="0"/>
            </a:br>
            <a:r>
              <a:rPr lang="en-US" b="0" baseline="0" dirty="0" smtClean="0"/>
              <a:t>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dept_name</a:t>
            </a:r>
            <a:r>
              <a:rPr lang="en-US" b="0" baseline="0" dirty="0" smtClean="0"/>
              <a:t>&lt;&gt;‘Comp. Sci.’);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8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886B8-BAB5-4883-AAE3-EDE5C6CCD238}" type="slidenum">
              <a:rPr lang="en-US">
                <a:latin typeface="Helvetica" pitchFamily="34" charset="0"/>
              </a:rPr>
              <a:pPr/>
              <a:t>31</a:t>
            </a:fld>
            <a:endParaRPr lang="en-US">
              <a:latin typeface="Helvetica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549FE-6187-4164-8247-D4ADB29C01B6}" type="slidenum">
              <a:rPr lang="en-US">
                <a:latin typeface="Helvetica" pitchFamily="34" charset="0"/>
              </a:rPr>
              <a:pPr/>
              <a:t>32</a:t>
            </a:fld>
            <a:endParaRPr lang="en-US">
              <a:latin typeface="Helvetica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26322-610F-4F3E-B6EB-E4A526A2A060}" type="slidenum">
              <a:rPr lang="en-US">
                <a:latin typeface="Helvetica" pitchFamily="34" charset="0"/>
              </a:rPr>
              <a:pPr/>
              <a:t>33</a:t>
            </a:fld>
            <a:endParaRPr lang="en-US">
              <a:latin typeface="Helvetica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5B4F1-10C3-4C60-B0F8-37C08E02AFD9}" type="slidenum">
              <a:rPr lang="en-US">
                <a:latin typeface="Helvetica" pitchFamily="34" charset="0"/>
              </a:rPr>
              <a:pPr/>
              <a:t>35</a:t>
            </a:fld>
            <a:endParaRPr lang="en-US">
              <a:latin typeface="Helvetica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7F324-A23B-477B-83FC-38CE5425009F}" type="slidenum">
              <a:rPr lang="en-US">
                <a:latin typeface="Helvetica" pitchFamily="34" charset="0"/>
              </a:rPr>
              <a:pPr/>
              <a:t>36</a:t>
            </a:fld>
            <a:endParaRPr lang="en-US">
              <a:latin typeface="Helvetica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6"/>
            </a:pPr>
            <a:r>
              <a:rPr lang="en-US" b="1" dirty="0" smtClean="0"/>
              <a:t>select</a:t>
            </a:r>
            <a:r>
              <a:rPr lang="en-US" b="0" dirty="0" smtClean="0"/>
              <a:t> ID, name </a:t>
            </a:r>
            <a:br>
              <a:rPr lang="en-US" b="0" dirty="0" smtClean="0"/>
            </a:br>
            <a:r>
              <a:rPr lang="en-US" b="1" dirty="0" smtClean="0"/>
              <a:t>from</a:t>
            </a:r>
            <a:r>
              <a:rPr lang="en-US" b="0" dirty="0" smtClean="0"/>
              <a:t> instructor</a:t>
            </a:r>
            <a:br>
              <a:rPr lang="en-US" b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salary=(</a:t>
            </a:r>
            <a:r>
              <a:rPr lang="en-US" b="1" baseline="0" dirty="0" smtClean="0"/>
              <a:t>select max</a:t>
            </a:r>
            <a:r>
              <a:rPr lang="en-US" b="0" baseline="0" dirty="0" smtClean="0"/>
              <a:t>(salary) </a:t>
            </a:r>
            <a:r>
              <a:rPr lang="en-US" b="1" baseline="0" dirty="0" smtClean="0"/>
              <a:t>from</a:t>
            </a:r>
            <a:r>
              <a:rPr lang="en-US" b="0" baseline="0" dirty="0" smtClean="0"/>
              <a:t> instructor);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b="1" baseline="0" dirty="0" smtClean="0"/>
              <a:t>select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course_id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sec_id</a:t>
            </a:r>
            <a:r>
              <a:rPr lang="en-US" b="0" baseline="0" dirty="0" smtClean="0"/>
              <a:t>, </a:t>
            </a:r>
            <a:r>
              <a:rPr lang="en-US" b="1" baseline="0" dirty="0" smtClean="0"/>
              <a:t>count</a:t>
            </a:r>
            <a:r>
              <a:rPr lang="en-US" b="0" baseline="0" dirty="0" smtClean="0"/>
              <a:t>(ID)</a:t>
            </a:r>
            <a:br>
              <a:rPr lang="en-US" b="0" baseline="0" dirty="0" smtClean="0"/>
            </a:br>
            <a:r>
              <a:rPr lang="en-US" b="1" baseline="0" dirty="0" smtClean="0"/>
              <a:t>from</a:t>
            </a:r>
            <a:r>
              <a:rPr lang="en-US" b="0" baseline="0" dirty="0" smtClean="0"/>
              <a:t> section </a:t>
            </a:r>
            <a:r>
              <a:rPr lang="en-US" b="1" baseline="0" dirty="0" smtClean="0"/>
              <a:t>natural join</a:t>
            </a:r>
            <a:r>
              <a:rPr lang="en-US" b="0" baseline="0" dirty="0" smtClean="0"/>
              <a:t> takes</a:t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semester=‘Autumn’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year = 2009</a:t>
            </a:r>
            <a:br>
              <a:rPr lang="en-US" b="0" baseline="0" dirty="0" smtClean="0"/>
            </a:br>
            <a:r>
              <a:rPr lang="en-US" b="1" baseline="0" dirty="0" smtClean="0"/>
              <a:t>group by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course_id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sec_id</a:t>
            </a:r>
            <a:r>
              <a:rPr lang="en-US" b="0" baseline="0" dirty="0" smtClean="0"/>
              <a:t>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b="1" baseline="0" dirty="0" smtClean="0"/>
              <a:t>select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dept_name</a:t>
            </a:r>
            <a:r>
              <a:rPr lang="en-US" b="0" baseline="0" dirty="0" smtClean="0"/>
              <a:t>, </a:t>
            </a:r>
            <a:r>
              <a:rPr lang="en-US" b="1" baseline="0" dirty="0" smtClean="0"/>
              <a:t>count</a:t>
            </a:r>
            <a:r>
              <a:rPr lang="en-US" b="0" baseline="0" dirty="0" smtClean="0"/>
              <a:t>(ID)</a:t>
            </a:r>
            <a:br>
              <a:rPr lang="en-US" b="0" baseline="0" dirty="0" smtClean="0"/>
            </a:br>
            <a:r>
              <a:rPr lang="en-US" b="1" baseline="0" dirty="0" smtClean="0"/>
              <a:t>from</a:t>
            </a:r>
            <a:r>
              <a:rPr lang="en-US" b="0" baseline="0" dirty="0" smtClean="0"/>
              <a:t> student</a:t>
            </a:r>
            <a:br>
              <a:rPr lang="en-US" b="0" baseline="0" dirty="0" smtClean="0"/>
            </a:br>
            <a:r>
              <a:rPr lang="en-US" b="1" baseline="0" dirty="0" smtClean="0"/>
              <a:t>group by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dept_name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1" baseline="0" dirty="0" smtClean="0"/>
              <a:t>having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count</a:t>
            </a:r>
            <a:r>
              <a:rPr lang="en-US" b="0" baseline="0" dirty="0" smtClean="0"/>
              <a:t>(ID) &gt; 1000;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8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04F42-93A1-450B-8AD5-E3F2BF53650F}" type="slidenum">
              <a:rPr lang="en-US"/>
              <a:pPr/>
              <a:t>38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24D75-177A-4396-AABB-3DCFC34FB980}" type="slidenum">
              <a:rPr lang="en-US">
                <a:latin typeface="Helvetica" pitchFamily="34" charset="0"/>
              </a:rPr>
              <a:pPr/>
              <a:t>7</a:t>
            </a:fld>
            <a:endParaRPr lang="en-US">
              <a:latin typeface="Helvetica" pitchFamily="34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3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42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DBB0D-EBFA-4F8D-BB96-CC251FED895E}" type="slidenum">
              <a:rPr lang="en-US"/>
              <a:pPr/>
              <a:t>39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910E0-BE83-4EE8-B3F4-2BC97F5D59B5}" type="slidenum">
              <a:rPr lang="en-US"/>
              <a:pPr/>
              <a:t>40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88B83-6941-4FDE-AC26-6D04643C4124}" type="slidenum">
              <a:rPr lang="en-US"/>
              <a:pPr/>
              <a:t>41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83191-B6DE-45A8-87F5-3525863701FB}" type="slidenum">
              <a:rPr lang="en-US"/>
              <a:pPr/>
              <a:t>42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24A9A-B41D-4781-80BE-4EA2228FCF07}" type="slidenum">
              <a:rPr lang="en-US"/>
              <a:pPr/>
              <a:t>43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0D0E7-0765-4263-A44D-AE7735446F8B}" type="slidenum">
              <a:rPr lang="en-US"/>
              <a:pPr/>
              <a:t>44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D09FF-F87D-436B-A3B5-CD8938372285}" type="slidenum">
              <a:rPr lang="en-US"/>
              <a:pPr/>
              <a:t>45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E6E9C-13AE-44F9-842A-A872281A6920}" type="slidenum">
              <a:rPr lang="en-US"/>
              <a:pPr/>
              <a:t>46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D0FC3-D6AB-4452-A133-F0545A903A66}" type="slidenum">
              <a:rPr lang="en-US">
                <a:latin typeface="Helvetica" pitchFamily="34" charset="0"/>
              </a:rPr>
              <a:pPr/>
              <a:t>47</a:t>
            </a:fld>
            <a:endParaRPr lang="en-US">
              <a:latin typeface="Helvetica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93D34-3D88-44D1-94DA-C66B752CEEA9}" type="slidenum">
              <a:rPr lang="en-US">
                <a:latin typeface="Helvetica" pitchFamily="34" charset="0"/>
              </a:rPr>
              <a:pPr/>
              <a:t>48</a:t>
            </a:fld>
            <a:endParaRPr lang="en-US">
              <a:latin typeface="Helvetica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7CE25-509C-49BD-BA0E-23B0E8D4C0A9}" type="slidenum">
              <a:rPr lang="en-US">
                <a:latin typeface="Helvetica" pitchFamily="34" charset="0"/>
              </a:rPr>
              <a:pPr/>
              <a:t>8</a:t>
            </a:fld>
            <a:endParaRPr lang="en-US">
              <a:latin typeface="Helvetica" pitchFamily="34" charset="0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4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52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52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39EC8-57D9-4DF5-8120-4FF28CC4C3A6}" type="slidenum">
              <a:rPr lang="en-US">
                <a:latin typeface="Helvetica" pitchFamily="34" charset="0"/>
              </a:rPr>
              <a:pPr/>
              <a:t>49</a:t>
            </a:fld>
            <a:endParaRPr lang="en-US">
              <a:latin typeface="Helvetica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2F937C-64E9-4105-B5A6-6D2E313BB9E2}" type="slidenum">
              <a:rPr lang="en-US">
                <a:latin typeface="Helvetica" pitchFamily="34" charset="0"/>
              </a:rPr>
              <a:pPr/>
              <a:t>50</a:t>
            </a:fld>
            <a:endParaRPr lang="en-US">
              <a:latin typeface="Helvetica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AFF93-B724-4D2E-9E3E-4B0D2EAAC164}" type="slidenum">
              <a:rPr lang="en-US">
                <a:latin typeface="Helvetica" pitchFamily="34" charset="0"/>
              </a:rPr>
              <a:pPr/>
              <a:t>51</a:t>
            </a:fld>
            <a:endParaRPr lang="en-US">
              <a:latin typeface="Helvetica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620E3-2273-4416-B0EB-B9C91322583E}" type="slidenum">
              <a:rPr lang="en-US">
                <a:latin typeface="Helvetica" pitchFamily="34" charset="0"/>
              </a:rPr>
              <a:pPr/>
              <a:t>52</a:t>
            </a:fld>
            <a:endParaRPr lang="en-US">
              <a:latin typeface="Helvetica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87E14-71FA-46B4-8963-F7114F1EF4E5}" type="slidenum">
              <a:rPr lang="en-US">
                <a:latin typeface="Helvetica" pitchFamily="34" charset="0"/>
              </a:rPr>
              <a:pPr/>
              <a:t>53</a:t>
            </a:fld>
            <a:endParaRPr lang="en-US">
              <a:latin typeface="Helvetica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64B04-58E0-48FD-8A9E-9967981AE73F}" type="slidenum">
              <a:rPr lang="en-US">
                <a:latin typeface="Helvetica" pitchFamily="34" charset="0"/>
              </a:rPr>
              <a:pPr/>
              <a:t>55</a:t>
            </a:fld>
            <a:endParaRPr lang="en-US">
              <a:latin typeface="Helvetica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8D683-0322-4E99-9569-CC3C5C71B1FF}" type="slidenum">
              <a:rPr lang="en-US">
                <a:latin typeface="Helvetica" pitchFamily="34" charset="0"/>
              </a:rPr>
              <a:pPr/>
              <a:t>56</a:t>
            </a:fld>
            <a:endParaRPr lang="en-US">
              <a:latin typeface="Helvetica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B4D9F-B581-4341-8777-27237C045FC2}" type="slidenum">
              <a:rPr lang="en-US">
                <a:latin typeface="Helvetica" pitchFamily="34" charset="0"/>
              </a:rPr>
              <a:pPr/>
              <a:t>57</a:t>
            </a:fld>
            <a:endParaRPr lang="en-US">
              <a:latin typeface="Helvetica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1F6D32-7A9E-4ECE-A1A2-0B88CCF0A3CE}" type="slidenum">
              <a:rPr lang="en-US">
                <a:latin typeface="Helvetica" pitchFamily="34" charset="0"/>
              </a:rPr>
              <a:pPr/>
              <a:t>58</a:t>
            </a:fld>
            <a:endParaRPr lang="en-US">
              <a:latin typeface="Helvetica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53902-2841-4622-8C42-B093A5E0E018}" type="slidenum">
              <a:rPr lang="en-US">
                <a:latin typeface="Helvetica" pitchFamily="34" charset="0"/>
              </a:rPr>
              <a:pPr/>
              <a:t>59</a:t>
            </a:fld>
            <a:endParaRPr lang="en-US">
              <a:latin typeface="Helvetica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C0C5E-1574-4165-8BF7-0CA30FEC4308}" type="slidenum">
              <a:rPr lang="en-US">
                <a:latin typeface="Helvetica" pitchFamily="34" charset="0"/>
              </a:rPr>
              <a:pPr/>
              <a:t>9</a:t>
            </a:fld>
            <a:endParaRPr lang="en-US">
              <a:latin typeface="Helvetica" pitchFamily="34" charset="0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5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62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62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6680D-C654-4D01-B9DC-EB55294D215F}" type="slidenum">
              <a:rPr lang="en-US"/>
              <a:pPr/>
              <a:t>61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370" y="719105"/>
            <a:ext cx="4852460" cy="3600451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727892-372F-4BCA-8CFC-7991A8190F6E}" type="slidenum">
              <a:rPr lang="en-US"/>
              <a:pPr/>
              <a:t>62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370" y="719105"/>
            <a:ext cx="4852460" cy="3600451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FFE22-DCB6-4667-94C8-8267BF255C8F}" type="slidenum">
              <a:rPr lang="en-US"/>
              <a:pPr/>
              <a:t>63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370" y="719105"/>
            <a:ext cx="4852460" cy="3600451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8"/>
            <a:ext cx="5366914" cy="4321197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683263-9F78-4582-A7B2-AEB3C2FA562A}" type="slidenum">
              <a:rPr lang="en-US">
                <a:latin typeface="Helvetica" pitchFamily="34" charset="0"/>
              </a:rPr>
              <a:pPr/>
              <a:t>65</a:t>
            </a:fld>
            <a:endParaRPr lang="en-US">
              <a:latin typeface="Helvetica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27DCE-9643-44DA-B27B-6811DEDA7E8E}" type="slidenum">
              <a:rPr lang="en-US">
                <a:latin typeface="Helvetica" pitchFamily="34" charset="0"/>
              </a:rPr>
              <a:pPr/>
              <a:t>66</a:t>
            </a:fld>
            <a:endParaRPr lang="en-US">
              <a:latin typeface="Helvetica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917D2-FA9B-4FFD-BCCC-AA5209702AA7}" type="slidenum">
              <a:rPr lang="en-US">
                <a:latin typeface="Helvetica" pitchFamily="34" charset="0"/>
              </a:rPr>
              <a:pPr/>
              <a:t>67</a:t>
            </a:fld>
            <a:endParaRPr lang="en-US">
              <a:latin typeface="Helvetica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F90B45-6EC0-4F5C-8A1C-6E159A51A661}" type="slidenum">
              <a:rPr lang="en-US">
                <a:latin typeface="Helvetica" pitchFamily="34" charset="0"/>
              </a:rPr>
              <a:pPr/>
              <a:t>68</a:t>
            </a:fld>
            <a:endParaRPr lang="en-US">
              <a:latin typeface="Helvetica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F2BE6-9892-452E-9CA2-0C56F4DC9C49}" type="slidenum">
              <a:rPr lang="en-US">
                <a:latin typeface="Helvetica" pitchFamily="34" charset="0"/>
              </a:rPr>
              <a:pPr/>
              <a:t>69</a:t>
            </a:fld>
            <a:endParaRPr lang="en-US">
              <a:latin typeface="Helvetica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F15EA-E620-4385-B4A1-CA90A1F3D8AA}" type="slidenum">
              <a:rPr lang="en-US">
                <a:latin typeface="Helvetica" pitchFamily="34" charset="0"/>
              </a:rPr>
              <a:pPr/>
              <a:t>70</a:t>
            </a:fld>
            <a:endParaRPr lang="en-US">
              <a:latin typeface="Helvetica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86D84-AABC-4422-8CFB-30DD61510433}" type="slidenum">
              <a:rPr lang="en-US">
                <a:latin typeface="Helvetica" pitchFamily="34" charset="0"/>
              </a:rPr>
              <a:pPr/>
              <a:t>73</a:t>
            </a:fld>
            <a:endParaRPr lang="en-US">
              <a:latin typeface="Helvetica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5D13D-5330-4B7C-9BD5-0CCA6A03D8C1}" type="slidenum">
              <a:rPr lang="en-US">
                <a:latin typeface="Helvetica" pitchFamily="34" charset="0"/>
              </a:rPr>
              <a:pPr/>
              <a:t>10</a:t>
            </a:fld>
            <a:endParaRPr lang="en-US">
              <a:latin typeface="Helvetica" pitchFamily="34" charset="0"/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6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DAADA-BD20-461E-AFF8-4D8CC659D7AF}" type="slidenum">
              <a:rPr lang="en-US">
                <a:latin typeface="Helvetica" pitchFamily="34" charset="0"/>
              </a:rPr>
              <a:pPr/>
              <a:t>74</a:t>
            </a:fld>
            <a:endParaRPr lang="en-US">
              <a:latin typeface="Helvetic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377F5-5BC4-4108-9A9B-F790293846BF}" type="slidenum">
              <a:rPr lang="en-US">
                <a:latin typeface="Helvetica" pitchFamily="34" charset="0"/>
              </a:rPr>
              <a:pPr/>
              <a:t>75</a:t>
            </a:fld>
            <a:endParaRPr lang="en-US">
              <a:latin typeface="Helvetica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047F9-92A4-4C7C-86A1-52719E5A842F}" type="slidenum">
              <a:rPr lang="en-US">
                <a:latin typeface="Helvetica" pitchFamily="34" charset="0"/>
              </a:rPr>
              <a:pPr/>
              <a:t>76</a:t>
            </a:fld>
            <a:endParaRPr lang="en-US">
              <a:latin typeface="Helvetica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D8B19-E90C-4773-A525-F7CFA3447E0B}" type="slidenum">
              <a:rPr lang="en-US">
                <a:latin typeface="Helvetica" pitchFamily="34" charset="0"/>
              </a:rPr>
              <a:pPr/>
              <a:t>79</a:t>
            </a:fld>
            <a:endParaRPr lang="en-US">
              <a:latin typeface="Helvetica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A225A4-5BD3-4471-8BA2-9ACF30B07F2B}" type="slidenum">
              <a:rPr lang="en-US">
                <a:latin typeface="Helvetica" pitchFamily="34" charset="0"/>
              </a:rPr>
              <a:pPr/>
              <a:t>11</a:t>
            </a:fld>
            <a:endParaRPr lang="en-US">
              <a:latin typeface="Helvetica" pitchFamily="34" charset="0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>
                <a:latin typeface="Times New Roman" pitchFamily="18" charset="0"/>
              </a:rPr>
              <a:t>8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83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83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course_id</a:t>
            </a:r>
            <a:r>
              <a:rPr lang="en-US" dirty="0" smtClean="0"/>
              <a:t>, title</a:t>
            </a:r>
            <a:br>
              <a:rPr lang="en-US" dirty="0" smtClean="0"/>
            </a:br>
            <a:r>
              <a:rPr lang="en-US" b="1" dirty="0" smtClean="0"/>
              <a:t>from</a:t>
            </a:r>
            <a:r>
              <a:rPr lang="en-US" b="0" baseline="0" dirty="0" smtClean="0"/>
              <a:t> course</a:t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dept_name</a:t>
            </a:r>
            <a:r>
              <a:rPr lang="en-US" b="0" baseline="0" dirty="0" smtClean="0"/>
              <a:t> = ‘Comp. Sci.’ </a:t>
            </a:r>
            <a:r>
              <a:rPr lang="en-US" b="1" u="none" baseline="0" dirty="0" smtClean="0"/>
              <a:t>and</a:t>
            </a:r>
            <a:r>
              <a:rPr lang="en-US" b="0" u="none" baseline="0" dirty="0" smtClean="0"/>
              <a:t> credits &gt;= 3;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select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distinct</a:t>
            </a:r>
            <a:r>
              <a:rPr lang="en-US" b="0" baseline="0" dirty="0" smtClean="0"/>
              <a:t> title</a:t>
            </a:r>
            <a:br>
              <a:rPr lang="en-US" b="0" baseline="0" dirty="0" smtClean="0"/>
            </a:br>
            <a:r>
              <a:rPr lang="en-US" b="1" baseline="0" dirty="0" smtClean="0"/>
              <a:t>from</a:t>
            </a:r>
            <a:r>
              <a:rPr lang="en-US" b="0" baseline="0" dirty="0" smtClean="0"/>
              <a:t> course, section</a:t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course.course_id</a:t>
            </a:r>
            <a:r>
              <a:rPr lang="en-US" b="0" baseline="0" dirty="0" smtClean="0"/>
              <a:t>=</a:t>
            </a:r>
            <a:r>
              <a:rPr lang="en-US" b="0" baseline="0" dirty="0" err="1" smtClean="0"/>
              <a:t>section.course_id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semester=‘Fall’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year=2009 </a:t>
            </a:r>
            <a:br>
              <a:rPr lang="en-US" b="0" baseline="0" dirty="0" smtClean="0"/>
            </a:br>
            <a:r>
              <a:rPr lang="en-US" b="0" baseline="0" dirty="0" smtClean="0"/>
              <a:t>   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(building=‘Campus Center’ </a:t>
            </a:r>
            <a:r>
              <a:rPr lang="en-US" b="1" u="none" baseline="0" dirty="0" smtClean="0"/>
              <a:t>or</a:t>
            </a:r>
            <a:r>
              <a:rPr lang="en-US" b="0" u="none" baseline="0" dirty="0" smtClean="0"/>
              <a:t> building = ‘Octagon’</a:t>
            </a:r>
            <a:r>
              <a:rPr lang="en-US" b="0" baseline="0" dirty="0" smtClean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select</a:t>
            </a:r>
            <a:r>
              <a:rPr lang="en-US" b="0" dirty="0" smtClean="0"/>
              <a:t> </a:t>
            </a:r>
            <a:r>
              <a:rPr lang="en-US" b="1" dirty="0" smtClean="0"/>
              <a:t>distinct</a:t>
            </a:r>
            <a:r>
              <a:rPr lang="en-US" b="0" dirty="0" smtClean="0"/>
              <a:t> student.ID</a:t>
            </a:r>
            <a:br>
              <a:rPr lang="en-US" b="0" dirty="0" smtClean="0"/>
            </a:br>
            <a:r>
              <a:rPr lang="en-US" b="1" dirty="0" smtClean="0"/>
              <a:t>from</a:t>
            </a:r>
            <a:r>
              <a:rPr lang="en-US" b="0" baseline="0" dirty="0" smtClean="0"/>
              <a:t> student, takes, teaches, instructor</a:t>
            </a:r>
            <a:br>
              <a:rPr lang="en-US" b="0" baseline="0" dirty="0" smtClean="0"/>
            </a:br>
            <a:r>
              <a:rPr lang="en-US" b="1" baseline="0" dirty="0" smtClean="0"/>
              <a:t>where</a:t>
            </a:r>
            <a:r>
              <a:rPr lang="en-US" b="0" baseline="0" dirty="0" smtClean="0"/>
              <a:t> student.ID=takes.ID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instructor.ID=teaches.ID</a:t>
            </a:r>
            <a:br>
              <a:rPr lang="en-US" b="0" baseline="0" dirty="0" smtClean="0"/>
            </a:br>
            <a:r>
              <a:rPr lang="en-US" b="0" baseline="0" dirty="0" smtClean="0"/>
              <a:t>   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takes.course_ID</a:t>
            </a:r>
            <a:r>
              <a:rPr lang="en-US" b="0" baseline="0" dirty="0" smtClean="0"/>
              <a:t>=</a:t>
            </a:r>
            <a:r>
              <a:rPr lang="en-US" b="0" baseline="0" dirty="0" err="1" smtClean="0"/>
              <a:t>teaches.course_ID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takes.sec_ID</a:t>
            </a:r>
            <a:r>
              <a:rPr lang="en-US" b="0" baseline="0" dirty="0" smtClean="0"/>
              <a:t>=</a:t>
            </a:r>
            <a:r>
              <a:rPr lang="en-US" b="0" baseline="0" dirty="0" err="1" smtClean="0"/>
              <a:t>teaches.sec_ID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   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takes.semester</a:t>
            </a:r>
            <a:r>
              <a:rPr lang="en-US" b="0" baseline="0" dirty="0" smtClean="0"/>
              <a:t>=</a:t>
            </a:r>
            <a:r>
              <a:rPr lang="en-US" b="0" baseline="0" dirty="0" err="1" smtClean="0"/>
              <a:t>teaches.semester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takes.year</a:t>
            </a:r>
            <a:r>
              <a:rPr lang="en-US" b="0" baseline="0" dirty="0" smtClean="0"/>
              <a:t>=</a:t>
            </a:r>
            <a:r>
              <a:rPr lang="en-US" b="0" baseline="0" dirty="0" err="1" smtClean="0"/>
              <a:t>teaches.year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    </a:t>
            </a:r>
            <a:r>
              <a:rPr lang="en-US" b="1" baseline="0" dirty="0" smtClean="0"/>
              <a:t>and</a:t>
            </a:r>
            <a:r>
              <a:rPr lang="en-US" b="0" baseline="0" dirty="0" smtClean="0"/>
              <a:t> instructor.name=‘Einstein’;  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9767C-478D-4631-A8AC-154209DAEB1C}" type="slidenum">
              <a:rPr lang="en-US">
                <a:latin typeface="Helvetica" pitchFamily="34" charset="0"/>
              </a:rPr>
              <a:pPr/>
              <a:t>16</a:t>
            </a:fld>
            <a:endParaRPr lang="en-US">
              <a:latin typeface="Helvetica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7158" y="6429396"/>
            <a:ext cx="1000132" cy="428604"/>
          </a:xfrm>
        </p:spPr>
        <p:txBody>
          <a:bodyPr/>
          <a:lstStyle>
            <a:lvl1pPr algn="r">
              <a:defRPr/>
            </a:lvl1pPr>
          </a:lstStyle>
          <a:p>
            <a:fld id="{16A3A61A-330D-4598-87AA-AACACB1B318B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0024-8D53-4EF5-8E4B-E7D20CAE985D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B2CC-2CC8-407C-A4FC-4BF1E6CBA07A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9F48-AB32-4A05-BF3E-0267E8F5CF87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8045-67D9-4BF5-917D-4AACAD98C49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F008-2155-42B0-AC0A-C96EBF4459A1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8E71-0D7A-4E1B-891B-C21EFEFBA08A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7D7-3DB0-4EAF-9B62-E9C658FEBE54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F62F-83DD-44DB-9EFA-31C95C5A63E5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C59-4DD5-4EFB-8D26-2C2130B95FFD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472518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6429396"/>
            <a:ext cx="1000132" cy="428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231A524-E42F-4935-9D55-FF23CF6612B1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0166" y="6429396"/>
            <a:ext cx="6643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429396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 descr="itb-seal-192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08832" cy="98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052"/>
          <p:cNvSpPr>
            <a:spLocks noChangeShapeType="1"/>
          </p:cNvSpPr>
          <p:nvPr userDrawn="1"/>
        </p:nvSpPr>
        <p:spPr bwMode="auto">
          <a:xfrm>
            <a:off x="0" y="6357958"/>
            <a:ext cx="9147175" cy="0"/>
          </a:xfrm>
          <a:prstGeom prst="line">
            <a:avLst/>
          </a:prstGeom>
          <a:noFill/>
          <a:ln w="57149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3600" b="1" smtClean="0">
                <a:solidFill>
                  <a:srgbClr val="000099"/>
                </a:solidFill>
              </a:rPr>
              <a:t>SQL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b="1" u="sng" dirty="0" smtClean="0">
                <a:solidFill>
                  <a:srgbClr val="002060"/>
                </a:solidFill>
              </a:rPr>
              <a:t>Sumber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C3300"/>
                </a:solidFill>
              </a:rPr>
              <a:t>Silberschatz, Korth and Sudarshan, </a:t>
            </a:r>
            <a:r>
              <a:rPr lang="en-US" b="1" dirty="0" smtClean="0">
                <a:solidFill>
                  <a:srgbClr val="0070C0"/>
                </a:solidFill>
              </a:rPr>
              <a:t>Database System Concepts, </a:t>
            </a:r>
            <a:r>
              <a:rPr lang="en-US" b="1" dirty="0" smtClean="0">
                <a:solidFill>
                  <a:srgbClr val="FFC000"/>
                </a:solidFill>
              </a:rPr>
              <a:t>6</a:t>
            </a:r>
            <a:r>
              <a:rPr lang="en-US" b="1" baseline="30000" dirty="0" smtClean="0">
                <a:solidFill>
                  <a:srgbClr val="FFC000"/>
                </a:solidFill>
              </a:rPr>
              <a:t>th</a:t>
            </a:r>
            <a:r>
              <a:rPr lang="en-US" b="1" dirty="0" smtClean="0">
                <a:solidFill>
                  <a:srgbClr val="FFC000"/>
                </a:solidFill>
              </a:rPr>
              <a:t> Ed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endParaRPr lang="en-US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Program Studi Teknik Informatika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Institut Teknologi Bandung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75C2-FB67-4946-B4CE-1FF32755E214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3C1A56"/>
                </a:solidFill>
              </a:rPr>
              <a:t>where</a:t>
            </a:r>
            <a:r>
              <a:rPr lang="en-US" smtClean="0"/>
              <a:t> Clause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4" y="1106488"/>
            <a:ext cx="8118505" cy="5108594"/>
          </a:xfrm>
          <a:noFill/>
        </p:spPr>
        <p:txBody>
          <a:bodyPr lIns="90488" tIns="44450" rIns="90488" bIns="44450">
            <a:noAutofit/>
          </a:bodyPr>
          <a:lstStyle/>
          <a:p>
            <a:pPr>
              <a:tabLst>
                <a:tab pos="1311275" algn="l"/>
              </a:tabLst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00099"/>
                </a:solidFill>
              </a:rPr>
              <a:t>where</a:t>
            </a:r>
            <a:r>
              <a:rPr lang="en-US" sz="2400" b="1" smtClean="0"/>
              <a:t> </a:t>
            </a:r>
            <a:r>
              <a:rPr lang="en-US" sz="2400" smtClean="0"/>
              <a:t>clause specifies conditions that the result must satisfy</a:t>
            </a:r>
            <a:endParaRPr lang="en-US" sz="3600" smtClean="0"/>
          </a:p>
          <a:p>
            <a:pPr lvl="1">
              <a:tabLst>
                <a:tab pos="1311275" algn="l"/>
              </a:tabLst>
            </a:pPr>
            <a:r>
              <a:rPr lang="en-US" sz="2400" smtClean="0"/>
              <a:t>Corresponds to the selection predicate of the relational algebra.</a:t>
            </a:r>
            <a:r>
              <a:rPr lang="en-US" sz="3200" smtClean="0"/>
              <a:t>  </a:t>
            </a:r>
          </a:p>
          <a:p>
            <a:pPr>
              <a:tabLst>
                <a:tab pos="1311275" algn="l"/>
              </a:tabLst>
            </a:pPr>
            <a:r>
              <a:rPr lang="en-US" sz="2400" smtClean="0"/>
              <a:t>To find all instructors in Comp. Sci. dept with salary &gt; 80000</a:t>
            </a:r>
            <a:r>
              <a:rPr lang="en-US" sz="2400" b="1" smtClean="0"/>
              <a:t>	select </a:t>
            </a:r>
            <a:r>
              <a:rPr lang="en-US" sz="2400" i="1" smtClean="0"/>
              <a:t>name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where </a:t>
            </a:r>
            <a:r>
              <a:rPr lang="en-US" sz="2400" i="1" smtClean="0"/>
              <a:t>dept_name =</a:t>
            </a:r>
            <a:r>
              <a:rPr lang="en-US" sz="2400" smtClean="0"/>
              <a:t> </a:t>
            </a:r>
            <a:r>
              <a:rPr lang="en-US" sz="2400" i="1" smtClean="0"/>
              <a:t>‘</a:t>
            </a:r>
            <a:r>
              <a:rPr lang="en-US" sz="2400" smtClean="0"/>
              <a:t>Comp. Sci.'</a:t>
            </a:r>
            <a:r>
              <a:rPr lang="en-US" sz="2400" i="1" smtClean="0"/>
              <a:t>  </a:t>
            </a:r>
            <a:r>
              <a:rPr lang="en-US" sz="2400" b="1" smtClean="0"/>
              <a:t>and </a:t>
            </a:r>
            <a:r>
              <a:rPr lang="en-US" sz="2400" i="1" smtClean="0"/>
              <a:t>salary </a:t>
            </a:r>
            <a:r>
              <a:rPr lang="en-US" sz="2400" smtClean="0"/>
              <a:t>&gt; 80000</a:t>
            </a:r>
            <a:endParaRPr lang="en-US" sz="3600" smtClean="0"/>
          </a:p>
          <a:p>
            <a:pPr>
              <a:tabLst>
                <a:tab pos="1311275" algn="l"/>
              </a:tabLst>
            </a:pPr>
            <a:r>
              <a:rPr lang="en-US" sz="2400" smtClean="0"/>
              <a:t>Comparison results can be combined using the logical connectives </a:t>
            </a:r>
            <a:r>
              <a:rPr lang="en-US" sz="2400" b="1" smtClean="0"/>
              <a:t>and</a:t>
            </a:r>
            <a:r>
              <a:rPr lang="en-US" sz="2400" smtClean="0"/>
              <a:t>, </a:t>
            </a:r>
            <a:r>
              <a:rPr lang="en-US" sz="2400" b="1" smtClean="0"/>
              <a:t>or</a:t>
            </a:r>
            <a:r>
              <a:rPr lang="en-US" sz="2400" smtClean="0"/>
              <a:t>, and </a:t>
            </a:r>
            <a:r>
              <a:rPr lang="en-US" sz="2400" b="1" smtClean="0"/>
              <a:t>not</a:t>
            </a:r>
            <a:r>
              <a:rPr lang="en-US" sz="2400" smtClean="0"/>
              <a:t>. </a:t>
            </a:r>
          </a:p>
          <a:p>
            <a:pPr>
              <a:tabLst>
                <a:tab pos="1311275" algn="l"/>
              </a:tabLst>
            </a:pPr>
            <a:r>
              <a:rPr lang="en-US" sz="2400" smtClean="0"/>
              <a:t>Comparisons can be applied to results of arithmetic expressions.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CD8-4F32-49B8-8620-3FE441FFB204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3C1A56"/>
                </a:solidFill>
              </a:rPr>
              <a:t>from</a:t>
            </a:r>
            <a:r>
              <a:rPr lang="en-US" smtClean="0"/>
              <a:t>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970837" cy="5024437"/>
          </a:xfrm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00099"/>
                </a:solidFill>
              </a:rPr>
              <a:t>from</a:t>
            </a:r>
            <a:r>
              <a:rPr lang="en-US" sz="2800" b="1" smtClean="0"/>
              <a:t> </a:t>
            </a:r>
            <a:r>
              <a:rPr lang="en-US" sz="2800" smtClean="0"/>
              <a:t>clause lists the relations involved in the query</a:t>
            </a:r>
            <a:endParaRPr lang="en-US" sz="4000" smtClean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mtClean="0"/>
              <a:t>Corresponds to the Cartesian product operation of the relational algebra.</a:t>
            </a:r>
            <a:endParaRPr lang="en-US" sz="3600" smtClean="0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800" smtClean="0"/>
              <a:t>Find the Cartesian product </a:t>
            </a:r>
            <a:r>
              <a:rPr lang="en-US" sz="2800" i="1" smtClean="0"/>
              <a:t>instructor X teaches</a:t>
            </a:r>
            <a:endParaRPr lang="en-US" sz="4000" smtClean="0"/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sz="4000" b="1" smtClean="0"/>
              <a:t>			</a:t>
            </a:r>
            <a:r>
              <a:rPr lang="en-US" sz="2800" b="1" smtClean="0"/>
              <a:t>select </a:t>
            </a:r>
            <a:r>
              <a:rPr lang="en-US" sz="2800" smtClean="0">
                <a:latin typeface="Symbol" pitchFamily="18" charset="2"/>
              </a:rPr>
              <a:t>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		</a:t>
            </a:r>
            <a:r>
              <a:rPr lang="en-US" sz="2800" b="1" smtClean="0"/>
              <a:t>from </a:t>
            </a:r>
            <a:r>
              <a:rPr lang="en-US" sz="2800" i="1" smtClean="0"/>
              <a:t>instructor, teaches</a:t>
            </a:r>
            <a:endParaRPr lang="en-US" sz="4000" i="1" smtClean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mtClean="0"/>
              <a:t>generates every possible instructor – teaches pair, with all attributes from both relations</a:t>
            </a:r>
            <a:endParaRPr lang="en-US" sz="3600" smtClean="0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800" smtClean="0"/>
              <a:t>Cartesian product not very useful directly, but useful combined with where-clause condition (selection operation in relational algebra)</a:t>
            </a:r>
            <a:endParaRPr lang="en-US" sz="4000" smtClean="0"/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sz="4000" i="1" smtClean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3877-8B8D-4983-8FFF-C1D464B5BA3C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Cartesian Product: </a:t>
            </a:r>
            <a:r>
              <a:rPr lang="en-US" i="1" smtClean="0"/>
              <a:t>instructor X teaches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4" descr="2"/>
          <p:cNvPicPr>
            <a:picLocks noChangeAspect="1" noChangeArrowheads="1"/>
          </p:cNvPicPr>
          <p:nvPr/>
        </p:nvPicPr>
        <p:blipFill>
          <a:blip r:embed="rId2" cstate="print"/>
          <a:srcRect b="56506"/>
          <a:stretch>
            <a:fillRect/>
          </a:stretch>
        </p:blipFill>
        <p:spPr bwMode="auto">
          <a:xfrm>
            <a:off x="4721225" y="1165248"/>
            <a:ext cx="3890963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2043113" y="787423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instructor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383338" y="830285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teaches</a:t>
            </a:r>
          </a:p>
        </p:txBody>
      </p:sp>
      <p:pic>
        <p:nvPicPr>
          <p:cNvPr id="21511" name="Picture 8" descr="2"/>
          <p:cNvPicPr>
            <a:picLocks noChangeAspect="1" noChangeArrowheads="1"/>
          </p:cNvPicPr>
          <p:nvPr/>
        </p:nvPicPr>
        <p:blipFill>
          <a:blip r:embed="rId3" cstate="print"/>
          <a:srcRect b="50357"/>
          <a:stretch>
            <a:fillRect/>
          </a:stretch>
        </p:blipFill>
        <p:spPr bwMode="auto">
          <a:xfrm>
            <a:off x="530225" y="1163660"/>
            <a:ext cx="3883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075" y="2805135"/>
            <a:ext cx="7381875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3308-337B-4035-A4CF-D0B598CA2207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“Joins”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87425"/>
            <a:ext cx="7996237" cy="4979988"/>
          </a:xfrm>
        </p:spPr>
        <p:txBody>
          <a:bodyPr>
            <a:normAutofit/>
          </a:bodyPr>
          <a:lstStyle/>
          <a:p>
            <a:r>
              <a:rPr lang="en-US" sz="2400" smtClean="0"/>
              <a:t>For all instructors who have taught some course, find their names and the course ID of the courses they taught.</a:t>
            </a:r>
            <a:endParaRPr kumimoji="0"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		</a:t>
            </a:r>
            <a:r>
              <a:rPr lang="en-US" sz="2400" b="1" smtClean="0"/>
              <a:t>select </a:t>
            </a:r>
            <a:r>
              <a:rPr lang="en-US" sz="2400" i="1" smtClean="0"/>
              <a:t>name, course_id</a:t>
            </a:r>
            <a:br>
              <a:rPr lang="en-US" sz="2400" i="1" smtClean="0"/>
            </a:br>
            <a:r>
              <a:rPr lang="en-US" sz="2400" i="1" smtClean="0"/>
              <a:t>         </a:t>
            </a:r>
            <a:r>
              <a:rPr lang="en-US" sz="2400" b="1" smtClean="0"/>
              <a:t>from </a:t>
            </a:r>
            <a:r>
              <a:rPr lang="en-US" sz="2400" i="1" smtClean="0"/>
              <a:t>instructor, teaches</a:t>
            </a:r>
            <a:br>
              <a:rPr lang="en-US" sz="2400" i="1" smtClean="0"/>
            </a:br>
            <a:r>
              <a:rPr lang="en-US" sz="2400" i="1" smtClean="0"/>
              <a:t>         </a:t>
            </a:r>
            <a:r>
              <a:rPr lang="en-US" sz="2400" b="1" smtClean="0"/>
              <a:t>where  </a:t>
            </a:r>
            <a:r>
              <a:rPr lang="en-US" sz="2400" b="1" i="1" smtClean="0"/>
              <a:t> </a:t>
            </a:r>
            <a:r>
              <a:rPr lang="en-US" sz="2400" i="1" smtClean="0"/>
              <a:t>instructor.ID = teaches.ID</a:t>
            </a:r>
            <a:endParaRPr lang="en-US" sz="3600" i="1" smtClean="0"/>
          </a:p>
          <a:p>
            <a:r>
              <a:rPr lang="en-US" sz="2400" smtClean="0"/>
              <a:t>Find the course ID, semester, year and title of each course offered by the Comp. Sci. department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		</a:t>
            </a:r>
            <a:r>
              <a:rPr lang="en-US" sz="2400" b="1" smtClean="0"/>
              <a:t>select </a:t>
            </a:r>
            <a:r>
              <a:rPr lang="en-US" sz="2400" i="1" smtClean="0"/>
              <a:t>section.course_id, semester, year, title</a:t>
            </a:r>
            <a:br>
              <a:rPr lang="en-US" sz="2400" i="1" smtClean="0"/>
            </a:br>
            <a:r>
              <a:rPr lang="en-US" sz="2400" i="1" smtClean="0"/>
              <a:t>         </a:t>
            </a:r>
            <a:r>
              <a:rPr lang="en-US" sz="2400" b="1" smtClean="0"/>
              <a:t>from </a:t>
            </a:r>
            <a:r>
              <a:rPr lang="en-US" sz="2400" i="1" smtClean="0"/>
              <a:t>section, course</a:t>
            </a:r>
            <a:br>
              <a:rPr lang="en-US" sz="2400" i="1" smtClean="0"/>
            </a:br>
            <a:r>
              <a:rPr lang="en-US" sz="2400" i="1" smtClean="0"/>
              <a:t>         </a:t>
            </a:r>
            <a:r>
              <a:rPr lang="en-US" sz="2400" b="1" smtClean="0"/>
              <a:t>where</a:t>
            </a:r>
            <a:r>
              <a:rPr lang="en-US" sz="2400" i="1" smtClean="0"/>
              <a:t>  section.course_id = course.course_id </a:t>
            </a:r>
            <a:r>
              <a:rPr lang="en-US" sz="2400" b="1" i="1" smtClean="0"/>
              <a:t>and </a:t>
            </a:r>
            <a:br>
              <a:rPr lang="en-US" sz="2400" b="1" i="1" smtClean="0"/>
            </a:br>
            <a:r>
              <a:rPr lang="en-US" sz="2400" b="1" i="1" smtClean="0"/>
              <a:t>                        </a:t>
            </a:r>
            <a:r>
              <a:rPr lang="en-US" sz="2400" i="1" smtClean="0"/>
              <a:t>dept_name = ‘Comp. Sci.'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8667-4269-4D36-B0C3-7FF4C09448A9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Writing Some Queries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the following queries, make </a:t>
            </a:r>
            <a:r>
              <a:rPr lang="en-US" dirty="0"/>
              <a:t>sure there are no duplicates in the </a:t>
            </a:r>
            <a:r>
              <a:rPr lang="en-US" dirty="0" smtClean="0"/>
              <a:t>result.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IDs and titles of courses in the Comp. Sci. department that have at least 3 credits.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dirty="0" smtClean="0"/>
              <a:t>titles of courses that were </a:t>
            </a:r>
            <a:r>
              <a:rPr lang="en-US"/>
              <a:t>taught </a:t>
            </a:r>
            <a:r>
              <a:rPr lang="en-US" smtClean="0"/>
              <a:t>at </a:t>
            </a:r>
            <a:r>
              <a:rPr lang="en-US" dirty="0"/>
              <a:t>Campus Center </a:t>
            </a:r>
            <a:r>
              <a:rPr lang="en-US" dirty="0" smtClean="0"/>
              <a:t>or Octagon building </a:t>
            </a:r>
            <a:r>
              <a:rPr lang="en-US" dirty="0"/>
              <a:t>in Fall </a:t>
            </a:r>
            <a:r>
              <a:rPr lang="en-US" dirty="0" smtClean="0"/>
              <a:t>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IDs of all students who were taught by an instructor named Einstein.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889-C910-4227-A011-E2248E59D37C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5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Natural join matches tuples with the same values for all common attributes, and retains only one copy of each common column</a:t>
            </a:r>
            <a:endParaRPr lang="en-US" dirty="0" smtClean="0"/>
          </a:p>
          <a:p>
            <a:r>
              <a:rPr lang="en-US" sz="2000" b="1" dirty="0" smtClean="0"/>
              <a:t>select </a:t>
            </a:r>
            <a:r>
              <a:rPr lang="en-US" sz="2000" i="1" dirty="0" smtClean="0"/>
              <a:t>*</a:t>
            </a:r>
            <a:br>
              <a:rPr lang="en-US" sz="2000" i="1" dirty="0" smtClean="0"/>
            </a:br>
            <a:r>
              <a:rPr lang="en-US" sz="2000" b="1" dirty="0" smtClean="0"/>
              <a:t>from </a:t>
            </a:r>
            <a:r>
              <a:rPr lang="en-US" sz="2000" i="1" dirty="0" smtClean="0"/>
              <a:t>instructor </a:t>
            </a:r>
            <a:r>
              <a:rPr lang="en-US" sz="2000" b="1" dirty="0" smtClean="0"/>
              <a:t>natural join </a:t>
            </a:r>
            <a:r>
              <a:rPr lang="en-US" sz="2000" i="1" dirty="0" smtClean="0"/>
              <a:t>teaches</a:t>
            </a:r>
            <a:r>
              <a:rPr lang="en-US" sz="2000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4580" name="Picture 4" descr="3"/>
          <p:cNvPicPr>
            <a:picLocks noChangeAspect="1" noChangeArrowheads="1"/>
          </p:cNvPicPr>
          <p:nvPr/>
        </p:nvPicPr>
        <p:blipFill>
          <a:blip r:embed="rId2" cstate="print"/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A4B-20FB-4002-85F2-7ECBB255C7BE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endParaRPr lang="en-US" smtClean="0"/>
          </a:p>
          <a:p>
            <a:r>
              <a:rPr lang="en-US" smtClean="0"/>
              <a:t>List the names of instructors along with the course ID of the courses that they taught.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  </a:t>
            </a:r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course_id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instructor, teaches</a:t>
            </a:r>
            <a:br>
              <a:rPr lang="en-US" i="1" smtClean="0"/>
            </a:br>
            <a:r>
              <a:rPr lang="en-US" b="1" smtClean="0"/>
              <a:t>where </a:t>
            </a:r>
            <a:r>
              <a:rPr lang="en-US" i="1" smtClean="0"/>
              <a:t>instructor.ID </a:t>
            </a:r>
            <a:r>
              <a:rPr lang="en-US" smtClean="0"/>
              <a:t>= </a:t>
            </a:r>
            <a:r>
              <a:rPr lang="en-US" i="1" smtClean="0"/>
              <a:t>teaches.ID</a:t>
            </a:r>
            <a:r>
              <a:rPr lang="en-US" smtClean="0"/>
              <a:t>;</a:t>
            </a:r>
          </a:p>
          <a:p>
            <a:pPr lvl="1">
              <a:buFont typeface="Monotype Sorts" pitchFamily="2" charset="2"/>
              <a:buNone/>
            </a:pPr>
            <a:endParaRPr lang="en-US" smtClean="0"/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</a:t>
            </a:r>
            <a:r>
              <a:rPr lang="en-US" i="1" smtClean="0"/>
              <a:t> course_id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;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C3ED-B938-4E3E-B9DC-A76619FC17D0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93788"/>
            <a:ext cx="8396287" cy="513238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Danger in natural join: beware of unrelated attributes with same name which get equated incorrectly</a:t>
            </a:r>
            <a:endParaRPr lang="en-US" sz="1600" smtClean="0"/>
          </a:p>
          <a:p>
            <a:r>
              <a:rPr lang="en-US" smtClean="0"/>
              <a:t>List the names of instructors along with the the titles of courses that they teach</a:t>
            </a:r>
            <a:r>
              <a:rPr lang="en-US" sz="1600" smtClean="0"/>
              <a:t> </a:t>
            </a:r>
          </a:p>
          <a:p>
            <a:pPr lvl="1"/>
            <a:r>
              <a:rPr lang="en-US" smtClean="0"/>
              <a:t>Incorrect version (makes</a:t>
            </a:r>
            <a:r>
              <a:rPr lang="en-US" sz="1600" smtClean="0"/>
              <a:t> </a:t>
            </a:r>
            <a:r>
              <a:rPr lang="en-US" smtClean="0"/>
              <a:t>course.dept_name</a:t>
            </a:r>
            <a:r>
              <a:rPr lang="en-US" sz="1600" smtClean="0"/>
              <a:t> </a:t>
            </a:r>
            <a:r>
              <a:rPr lang="en-US" smtClean="0"/>
              <a:t>= instructor.dept_name)</a:t>
            </a:r>
            <a:endParaRPr lang="en-US" sz="1600" smtClean="0"/>
          </a:p>
          <a:p>
            <a:pPr lvl="2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title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 </a:t>
            </a:r>
            <a:r>
              <a:rPr lang="en-US" b="1" smtClean="0"/>
              <a:t>natural join </a:t>
            </a:r>
            <a:r>
              <a:rPr lang="en-US" i="1" smtClean="0"/>
              <a:t>course</a:t>
            </a:r>
            <a:r>
              <a:rPr lang="en-US" smtClean="0"/>
              <a:t>;</a:t>
            </a:r>
            <a:endParaRPr lang="en-US" sz="1600" smtClean="0"/>
          </a:p>
          <a:p>
            <a:pPr lvl="1"/>
            <a:r>
              <a:rPr lang="en-US" smtClean="0"/>
              <a:t>Correct version</a:t>
            </a:r>
            <a:endParaRPr lang="en-US" sz="1600" smtClean="0"/>
          </a:p>
          <a:p>
            <a:pPr lvl="2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title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, </a:t>
            </a:r>
            <a:r>
              <a:rPr lang="en-US" i="1" smtClean="0"/>
              <a:t>course</a:t>
            </a:r>
            <a:br>
              <a:rPr lang="en-US" i="1" smtClean="0"/>
            </a:br>
            <a:r>
              <a:rPr lang="en-US" b="1" smtClean="0"/>
              <a:t>where </a:t>
            </a:r>
            <a:r>
              <a:rPr lang="en-US" i="1" smtClean="0"/>
              <a:t>teaches</a:t>
            </a:r>
            <a:r>
              <a:rPr lang="en-US" smtClean="0"/>
              <a:t>.</a:t>
            </a:r>
            <a:r>
              <a:rPr lang="en-US" i="1" smtClean="0"/>
              <a:t>course_id </a:t>
            </a:r>
            <a:r>
              <a:rPr lang="en-US" smtClean="0"/>
              <a:t>= </a:t>
            </a:r>
            <a:r>
              <a:rPr lang="en-US" i="1" smtClean="0"/>
              <a:t>course</a:t>
            </a:r>
            <a:r>
              <a:rPr lang="en-US" smtClean="0"/>
              <a:t>.</a:t>
            </a:r>
            <a:r>
              <a:rPr lang="en-US" i="1" smtClean="0"/>
              <a:t>course_id</a:t>
            </a:r>
            <a:r>
              <a:rPr lang="en-US" smtClean="0"/>
              <a:t>;</a:t>
            </a:r>
            <a:endParaRPr lang="en-US" sz="1600" smtClean="0"/>
          </a:p>
          <a:p>
            <a:pPr lvl="1"/>
            <a:r>
              <a:rPr lang="en-US" smtClean="0"/>
              <a:t>Another correct version</a:t>
            </a:r>
            <a:endParaRPr lang="en-US" sz="1600" smtClean="0"/>
          </a:p>
          <a:p>
            <a:pPr lvl="2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title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smtClean="0"/>
              <a:t>(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)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                                            join </a:t>
            </a:r>
            <a:r>
              <a:rPr lang="en-US" i="1" smtClean="0"/>
              <a:t>course </a:t>
            </a:r>
            <a:r>
              <a:rPr lang="en-US" b="1" smtClean="0"/>
              <a:t>using</a:t>
            </a:r>
            <a:r>
              <a:rPr lang="en-US" smtClean="0"/>
              <a:t>(</a:t>
            </a:r>
            <a:r>
              <a:rPr lang="en-US" i="1" smtClean="0"/>
              <a:t>course_id</a:t>
            </a:r>
            <a:r>
              <a:rPr lang="en-US" smtClean="0"/>
              <a:t>);</a:t>
            </a:r>
            <a:endParaRPr lang="en-US" sz="1600" smtClean="0"/>
          </a:p>
          <a:p>
            <a:endParaRPr lang="en-US" sz="1600" smtClean="0"/>
          </a:p>
        </p:txBody>
      </p:sp>
      <p:sp>
        <p:nvSpPr>
          <p:cNvPr id="4" name="TextBox 3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 action="ppaction://hlinksldjump"/>
              </a:rPr>
              <a:t>schema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3519-0DD0-4888-8872-1E170E7AA196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Writing Some Queries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Rewrite queries 2 and 3 on the </a:t>
            </a:r>
            <a:r>
              <a:rPr lang="en-US" dirty="0" smtClean="0">
                <a:hlinkClick r:id="rId3" action="ppaction://hlinksldjump"/>
              </a:rPr>
              <a:t>previous exercises</a:t>
            </a:r>
            <a:r>
              <a:rPr lang="en-US" dirty="0" smtClean="0"/>
              <a:t> using </a:t>
            </a:r>
            <a:r>
              <a:rPr lang="en-US" b="1" dirty="0" smtClean="0"/>
              <a:t>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8408-DA4E-43E4-B203-71B73858E607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9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Rename Operation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06488"/>
            <a:ext cx="8435975" cy="5208587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sz="2000" smtClean="0"/>
              <a:t>The SQL allows renaming relations and attributes using the </a:t>
            </a:r>
            <a:r>
              <a:rPr lang="en-US" sz="2000" b="1" smtClean="0"/>
              <a:t>as </a:t>
            </a:r>
            <a:r>
              <a:rPr lang="en-US" sz="2000" smtClean="0"/>
              <a:t>clause:</a:t>
            </a:r>
            <a:endParaRPr lang="en-US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i="1" smtClean="0"/>
              <a:t>		</a:t>
            </a:r>
            <a:r>
              <a:rPr lang="en-US" sz="2000" i="1" smtClean="0"/>
              <a:t>old-name </a:t>
            </a:r>
            <a:r>
              <a:rPr lang="en-US" sz="2000" b="1" smtClean="0"/>
              <a:t>as</a:t>
            </a:r>
            <a:r>
              <a:rPr lang="en-US" sz="2000" i="1" smtClean="0"/>
              <a:t> new-name</a:t>
            </a:r>
            <a:endParaRPr lang="en-US" i="1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E.g.</a:t>
            </a:r>
            <a:r>
              <a:rPr lang="en-US" smtClean="0"/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sz="2000" b="1" smtClean="0"/>
              <a:t>select </a:t>
            </a:r>
            <a:r>
              <a:rPr lang="en-US" sz="2000" i="1" smtClean="0"/>
              <a:t>ID, name, salary/12 </a:t>
            </a:r>
            <a:r>
              <a:rPr lang="en-US" sz="2000" b="1" smtClean="0"/>
              <a:t>as </a:t>
            </a:r>
            <a:r>
              <a:rPr lang="en-US" sz="2000" i="1" smtClean="0"/>
              <a:t>monthly_salary</a:t>
            </a:r>
            <a:br>
              <a:rPr lang="en-US" sz="2000" i="1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Find the names of all instructors who have a higher salary than some instructor in ‘Comp. Sci’.</a:t>
            </a:r>
            <a:endParaRPr lang="en-US" smtClean="0"/>
          </a:p>
          <a:p>
            <a:pPr lvl="1">
              <a:tabLst>
                <a:tab pos="2055813" algn="l"/>
              </a:tabLst>
            </a:pPr>
            <a:r>
              <a:rPr lang="en-US" sz="2000" b="1" smtClean="0"/>
              <a:t>select distinct </a:t>
            </a:r>
            <a:r>
              <a:rPr lang="en-US" sz="2000" i="1" smtClean="0"/>
              <a:t>T. name</a:t>
            </a:r>
            <a:br>
              <a:rPr lang="en-US" sz="2000" i="1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 </a:t>
            </a:r>
            <a:r>
              <a:rPr lang="en-US" sz="2000" b="1" smtClean="0"/>
              <a:t>as </a:t>
            </a:r>
            <a:r>
              <a:rPr lang="en-US" sz="2000" i="1" smtClean="0"/>
              <a:t>T, instructor </a:t>
            </a:r>
            <a:r>
              <a:rPr lang="en-US" sz="2000" b="1" smtClean="0"/>
              <a:t>as </a:t>
            </a:r>
            <a:r>
              <a:rPr lang="en-US" sz="2000" i="1" smtClean="0"/>
              <a:t>S</a:t>
            </a:r>
            <a:br>
              <a:rPr lang="en-US" sz="2000" i="1" smtClean="0"/>
            </a:br>
            <a:r>
              <a:rPr lang="en-US" sz="2000" b="1" smtClean="0"/>
              <a:t>where </a:t>
            </a:r>
            <a:r>
              <a:rPr lang="en-US" sz="2000" i="1" smtClean="0"/>
              <a:t>T.salary &gt; S.salary </a:t>
            </a:r>
            <a:r>
              <a:rPr lang="en-US" sz="2000" b="1" smtClean="0"/>
              <a:t>and </a:t>
            </a:r>
            <a:r>
              <a:rPr lang="en-US" sz="2000" i="1" smtClean="0"/>
              <a:t>S.dept_name = ‘Comp. Sci.’</a:t>
            </a:r>
            <a:endParaRPr lang="en-US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Keyword </a:t>
            </a:r>
            <a:r>
              <a:rPr lang="en-US" sz="2000" b="1" smtClean="0"/>
              <a:t>as</a:t>
            </a:r>
            <a:r>
              <a:rPr lang="en-US" sz="2000" smtClean="0"/>
              <a:t> is optional and may be omitted</a:t>
            </a:r>
            <a:br>
              <a:rPr lang="en-US" sz="2000" smtClean="0"/>
            </a:br>
            <a:r>
              <a:rPr lang="en-US" sz="2000" smtClean="0"/>
              <a:t>              </a:t>
            </a:r>
            <a:r>
              <a:rPr lang="en-US" sz="2000" i="1" smtClean="0"/>
              <a:t>instructor </a:t>
            </a:r>
            <a:r>
              <a:rPr lang="en-US" sz="2000" b="1" smtClean="0"/>
              <a:t>as </a:t>
            </a:r>
            <a:r>
              <a:rPr lang="en-US" sz="2000" i="1" smtClean="0"/>
              <a:t>T ≡ instructor</a:t>
            </a:r>
            <a:r>
              <a:rPr lang="en-US" sz="2000" b="1" smtClean="0"/>
              <a:t> </a:t>
            </a:r>
            <a:r>
              <a:rPr lang="en-US" sz="2000" i="1" smtClean="0"/>
              <a:t>T</a:t>
            </a:r>
          </a:p>
          <a:p>
            <a:pPr lvl="1">
              <a:tabLst>
                <a:tab pos="2055813" algn="l"/>
              </a:tabLst>
            </a:pPr>
            <a:r>
              <a:rPr lang="en-US" sz="2000" smtClean="0"/>
              <a:t>Keyword </a:t>
            </a:r>
            <a:r>
              <a:rPr lang="en-US" sz="2000" b="1" smtClean="0"/>
              <a:t>as </a:t>
            </a:r>
            <a:r>
              <a:rPr lang="en-US" sz="2000" smtClean="0"/>
              <a:t> must be omitted in Oracle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5E90-D96C-4283-A401-B8CC212F56EB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smtClean="0"/>
              <a:t>Demonstrate retrieving information from a database using the SQL SELECT statement</a:t>
            </a:r>
          </a:p>
          <a:p>
            <a:pPr lvl="0"/>
            <a:r>
              <a:rPr lang="en-AU" smtClean="0"/>
              <a:t>Demonstrate modification (insert, delete, update) of data in the database using SQL statement</a:t>
            </a:r>
            <a:endParaRPr lang="en-US" smtClean="0"/>
          </a:p>
          <a:p>
            <a:r>
              <a:rPr lang="en-AU" smtClean="0"/>
              <a:t>Create a relational database schema in SQL that incorporates key, entity integrity, and referential integrity constraints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D7B1-E27C-4173-ACFD-AA3D44AAE26B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68375"/>
            <a:ext cx="8245475" cy="51816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2800" smtClean="0"/>
              <a:t>SQL includes a string-matching operator for comparisons on character strings.  The operator “like”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percent (%).  The % character matches any substring.</a:t>
            </a:r>
            <a:endParaRPr lang="en-US" sz="1600" smtClean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underscore (_).  The _ character matches any character.</a:t>
            </a:r>
            <a:endParaRPr lang="en-US" sz="1600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800" smtClean="0"/>
              <a:t>Find the names of all instructors whose name includes the substring “dar”.</a:t>
            </a:r>
            <a:br>
              <a:rPr lang="en-US" sz="2800" smtClean="0"/>
            </a:br>
            <a:r>
              <a:rPr lang="en-US" sz="2400" b="1" smtClean="0"/>
              <a:t>	select </a:t>
            </a:r>
            <a:r>
              <a:rPr lang="en-US" sz="2400" i="1" smtClean="0"/>
              <a:t>name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where</a:t>
            </a:r>
            <a:r>
              <a:rPr lang="en-US" sz="2400" b="1" i="1" smtClean="0"/>
              <a:t> </a:t>
            </a:r>
            <a:r>
              <a:rPr lang="en-US" sz="2400" i="1" smtClean="0"/>
              <a:t>name </a:t>
            </a:r>
            <a:r>
              <a:rPr lang="en-US" sz="2400" b="1" smtClean="0"/>
              <a:t>like </a:t>
            </a:r>
            <a:r>
              <a:rPr lang="en-US" sz="2400" b="1" smtClean="0">
                <a:latin typeface="Century Gothic" pitchFamily="34" charset="0"/>
              </a:rPr>
              <a:t>'</a:t>
            </a:r>
            <a:r>
              <a:rPr lang="en-US" sz="2400" smtClean="0"/>
              <a:t>%dar%</a:t>
            </a:r>
            <a:r>
              <a:rPr lang="en-US" sz="2400" smtClean="0">
                <a:latin typeface="Century Gothic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800" smtClean="0"/>
              <a:t>Match the string “100 %”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sz="1600" smtClean="0"/>
              <a:t>	</a:t>
            </a:r>
            <a:r>
              <a:rPr lang="en-US" sz="2400" smtClean="0"/>
              <a:t>	</a:t>
            </a:r>
            <a:r>
              <a:rPr lang="en-US" sz="2400" b="1" smtClean="0"/>
              <a:t>like </a:t>
            </a:r>
            <a:r>
              <a:rPr lang="en-US" sz="2400" b="1" smtClean="0">
                <a:latin typeface="Century Gothic" pitchFamily="34" charset="0"/>
              </a:rPr>
              <a:t>‘</a:t>
            </a:r>
            <a:r>
              <a:rPr lang="en-US" sz="2400" smtClean="0"/>
              <a:t>100 \%</a:t>
            </a:r>
            <a:r>
              <a:rPr lang="en-US" sz="2400" smtClean="0">
                <a:latin typeface="Century Gothic" pitchFamily="34" charset="0"/>
              </a:rPr>
              <a:t>' </a:t>
            </a:r>
            <a:r>
              <a:rPr lang="en-US" sz="2400" smtClean="0"/>
              <a:t> </a:t>
            </a:r>
            <a:r>
              <a:rPr lang="en-US" sz="2400" b="1" smtClean="0"/>
              <a:t>escape  </a:t>
            </a:r>
            <a:r>
              <a:rPr lang="en-US" sz="2400" b="1" smtClean="0">
                <a:latin typeface="Century Gothic" pitchFamily="34" charset="0"/>
              </a:rPr>
              <a:t>'</a:t>
            </a:r>
            <a:r>
              <a:rPr lang="en-US" sz="2400" smtClean="0"/>
              <a:t>\</a:t>
            </a:r>
            <a:r>
              <a:rPr lang="en-US" sz="2400" smtClean="0">
                <a:latin typeface="Century Gothic" pitchFamily="34" charset="0"/>
              </a:rPr>
              <a:t>' </a:t>
            </a:r>
            <a:endParaRPr lang="en-US" sz="2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AA0-0786-4642-8020-C5DF55E2EDEF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‘_ _ _ %’ matches any string of at least three characters.</a:t>
            </a:r>
          </a:p>
          <a:p>
            <a:pPr lvl="1"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finding string length, extracting substrings, etc.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C09D-611D-4FBD-9274-F786448FB1DB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Ordering the Display of Tuples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964131"/>
          </a:xfrm>
        </p:spPr>
        <p:txBody>
          <a:bodyPr>
            <a:normAutofit lnSpcReduction="10000"/>
          </a:bodyPr>
          <a:lstStyle/>
          <a:p>
            <a:pPr>
              <a:tabLst>
                <a:tab pos="906463" algn="l"/>
              </a:tabLst>
            </a:pPr>
            <a:r>
              <a:rPr lang="en-US" sz="2800" smtClean="0"/>
              <a:t>List in alphabetic order the names of all instructors </a:t>
            </a:r>
            <a:br>
              <a:rPr lang="en-US" sz="2800" smtClean="0"/>
            </a:br>
            <a:r>
              <a:rPr lang="en-US" sz="2800" smtClean="0"/>
              <a:t>       </a:t>
            </a:r>
            <a:r>
              <a:rPr lang="en-US" sz="2800" b="1" smtClean="0"/>
              <a:t>select distinct </a:t>
            </a:r>
            <a:r>
              <a:rPr lang="en-US" sz="2800" i="1" smtClean="0"/>
              <a:t>name</a:t>
            </a:r>
            <a:br>
              <a:rPr lang="en-US" sz="2800" i="1" smtClean="0"/>
            </a:br>
            <a:r>
              <a:rPr lang="en-US" sz="2800" i="1" smtClean="0"/>
              <a:t>	</a:t>
            </a:r>
            <a:r>
              <a:rPr lang="en-US" sz="2800" b="1" smtClean="0"/>
              <a:t>from    </a:t>
            </a:r>
            <a:r>
              <a:rPr lang="en-US" sz="2800" i="1" smtClean="0"/>
              <a:t>instructor</a:t>
            </a:r>
            <a:br>
              <a:rPr lang="en-US" sz="2800" i="1" smtClean="0"/>
            </a:br>
            <a:r>
              <a:rPr lang="en-US" sz="2800" i="1" smtClean="0"/>
              <a:t>	</a:t>
            </a:r>
            <a:r>
              <a:rPr lang="en-US" sz="2800" smtClean="0"/>
              <a:t>	</a:t>
            </a:r>
            <a:r>
              <a:rPr lang="en-US" sz="2800" b="1" smtClean="0"/>
              <a:t>order by </a:t>
            </a:r>
            <a:r>
              <a:rPr lang="en-US" sz="2800" i="1" smtClean="0"/>
              <a:t>name</a:t>
            </a:r>
            <a:endParaRPr lang="en-US" sz="4000" smtClean="0"/>
          </a:p>
          <a:p>
            <a:pPr>
              <a:tabLst>
                <a:tab pos="906463" algn="l"/>
              </a:tabLst>
            </a:pPr>
            <a:r>
              <a:rPr lang="en-US" sz="2800" smtClean="0"/>
              <a:t>We may specify </a:t>
            </a:r>
            <a:r>
              <a:rPr lang="en-US" sz="2800" b="1" smtClean="0">
                <a:solidFill>
                  <a:srgbClr val="000099"/>
                </a:solidFill>
              </a:rPr>
              <a:t>desc</a:t>
            </a:r>
            <a:r>
              <a:rPr lang="en-US" sz="2800" smtClean="0"/>
              <a:t> for descending order or </a:t>
            </a:r>
            <a:r>
              <a:rPr lang="en-US" sz="2800" b="1" smtClean="0">
                <a:solidFill>
                  <a:srgbClr val="000099"/>
                </a:solidFill>
              </a:rPr>
              <a:t>asc</a:t>
            </a:r>
            <a:r>
              <a:rPr lang="en-US" sz="2800" smtClean="0"/>
              <a:t> for ascending order, for each attribute; ascending order is the default.</a:t>
            </a:r>
            <a:endParaRPr lang="en-US" sz="4000" smtClean="0"/>
          </a:p>
          <a:p>
            <a:pPr lvl="1">
              <a:tabLst>
                <a:tab pos="906463" algn="l"/>
              </a:tabLst>
            </a:pPr>
            <a:r>
              <a:rPr lang="en-US" smtClean="0"/>
              <a:t>Example:  </a:t>
            </a:r>
            <a:r>
              <a:rPr lang="en-US" b="1" smtClean="0"/>
              <a:t>order by</a:t>
            </a:r>
            <a:r>
              <a:rPr lang="en-US" smtClean="0"/>
              <a:t> </a:t>
            </a:r>
            <a:r>
              <a:rPr lang="en-US" i="1" smtClean="0"/>
              <a:t>name</a:t>
            </a:r>
            <a:r>
              <a:rPr lang="en-US" smtClean="0"/>
              <a:t> </a:t>
            </a:r>
            <a:r>
              <a:rPr lang="en-US" b="1" smtClean="0"/>
              <a:t>desc</a:t>
            </a:r>
            <a:endParaRPr lang="en-US" sz="3600" b="1" smtClean="0"/>
          </a:p>
          <a:p>
            <a:pPr>
              <a:tabLst>
                <a:tab pos="906463" algn="l"/>
              </a:tabLst>
            </a:pPr>
            <a:r>
              <a:rPr lang="en-US" sz="2800" smtClean="0"/>
              <a:t>Can sort on multiple attributes</a:t>
            </a:r>
            <a:endParaRPr lang="en-US" sz="4000" smtClean="0"/>
          </a:p>
          <a:p>
            <a:pPr lvl="1">
              <a:tabLst>
                <a:tab pos="906463" algn="l"/>
              </a:tabLst>
            </a:pPr>
            <a:r>
              <a:rPr lang="en-US" smtClean="0"/>
              <a:t>Example: </a:t>
            </a:r>
            <a:r>
              <a:rPr lang="en-US" b="1" smtClean="0"/>
              <a:t>order by </a:t>
            </a:r>
            <a:r>
              <a:rPr lang="en-US" smtClean="0"/>
              <a:t> </a:t>
            </a:r>
            <a:r>
              <a:rPr lang="en-US" i="1" smtClean="0"/>
              <a:t>dept_name, name</a:t>
            </a: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BBB7-AD5D-45EA-9630-9312A8B1096F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Where Clause Predicates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smtClean="0"/>
              <a:t>SQL includes a </a:t>
            </a:r>
            <a:r>
              <a:rPr lang="en-US" sz="2400" b="1" smtClean="0">
                <a:solidFill>
                  <a:srgbClr val="000099"/>
                </a:solidFill>
              </a:rPr>
              <a:t>between</a:t>
            </a:r>
            <a:r>
              <a:rPr lang="en-US" sz="2400" smtClean="0"/>
              <a:t> comparison operator</a:t>
            </a:r>
            <a:endParaRPr lang="en-US" sz="3600" smtClean="0"/>
          </a:p>
          <a:p>
            <a:r>
              <a:rPr lang="en-US" sz="2400" smtClean="0"/>
              <a:t>Example:  Find the names of all instructors with salary between $90,000 and $100,000 (that is, </a:t>
            </a:r>
            <a:r>
              <a:rPr lang="en-US" sz="2400" smtClean="0">
                <a:latin typeface="Symbol" pitchFamily="18" charset="2"/>
              </a:rPr>
              <a:t> </a:t>
            </a:r>
            <a:r>
              <a:rPr lang="en-US" sz="2400" smtClean="0"/>
              <a:t>$90,000 and </a:t>
            </a:r>
            <a:r>
              <a:rPr lang="en-US" sz="2400" smtClean="0">
                <a:latin typeface="Symbol" pitchFamily="18" charset="2"/>
              </a:rPr>
              <a:t> </a:t>
            </a:r>
            <a:r>
              <a:rPr lang="en-US" sz="2400" smtClean="0"/>
              <a:t>$100,000)</a:t>
            </a:r>
            <a:endParaRPr lang="en-US" sz="3600" smtClean="0"/>
          </a:p>
          <a:p>
            <a:pPr lvl="1">
              <a:buNone/>
            </a:pPr>
            <a:r>
              <a:rPr lang="en-US" sz="2400" b="1" smtClean="0"/>
              <a:t>	select</a:t>
            </a:r>
            <a:r>
              <a:rPr lang="en-US" sz="2400" i="1" smtClean="0"/>
              <a:t> name</a:t>
            </a:r>
            <a:br>
              <a:rPr lang="en-US" sz="2400" i="1" smtClean="0"/>
            </a:b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b="1" smtClean="0"/>
              <a:t>where </a:t>
            </a:r>
            <a:r>
              <a:rPr lang="en-US" sz="2400" i="1" smtClean="0"/>
              <a:t>salary </a:t>
            </a:r>
            <a:r>
              <a:rPr lang="en-US" sz="2400" b="1" smtClean="0"/>
              <a:t>between </a:t>
            </a:r>
            <a:r>
              <a:rPr lang="en-US" sz="2400" smtClean="0"/>
              <a:t>90000 </a:t>
            </a:r>
            <a:r>
              <a:rPr lang="en-US" sz="2400" b="1" smtClean="0"/>
              <a:t>and </a:t>
            </a:r>
            <a:r>
              <a:rPr lang="en-US" sz="2400" smtClean="0"/>
              <a:t>100000</a:t>
            </a:r>
            <a:endParaRPr lang="en-US" sz="3200" smtClean="0"/>
          </a:p>
          <a:p>
            <a:r>
              <a:rPr lang="en-US" sz="2400" smtClean="0"/>
              <a:t>Tuple comparison</a:t>
            </a:r>
            <a:endParaRPr lang="en-US" sz="3600" smtClean="0"/>
          </a:p>
          <a:p>
            <a:pPr lvl="1">
              <a:buNone/>
            </a:pPr>
            <a:r>
              <a:rPr kumimoji="0" lang="en-US" sz="2400" b="1" smtClean="0"/>
              <a:t>	select </a:t>
            </a:r>
            <a:r>
              <a:rPr kumimoji="0" lang="en-US" sz="2400" i="1" smtClean="0"/>
              <a:t>name</a:t>
            </a:r>
            <a:r>
              <a:rPr kumimoji="0" lang="en-US" sz="2400" smtClean="0"/>
              <a:t>, </a:t>
            </a:r>
            <a:r>
              <a:rPr kumimoji="0" lang="en-US" sz="2400" i="1" smtClean="0"/>
              <a:t>course_id</a:t>
            </a:r>
            <a:br>
              <a:rPr kumimoji="0" lang="en-US" sz="2400" i="1" smtClean="0"/>
            </a:br>
            <a:r>
              <a:rPr kumimoji="0" lang="en-US" sz="2400" b="1" smtClean="0"/>
              <a:t>from </a:t>
            </a:r>
            <a:r>
              <a:rPr kumimoji="0" lang="en-US" sz="2400" i="1" smtClean="0"/>
              <a:t>instructor</a:t>
            </a:r>
            <a:r>
              <a:rPr kumimoji="0" lang="en-US" sz="2400" smtClean="0"/>
              <a:t>, </a:t>
            </a:r>
            <a:r>
              <a:rPr kumimoji="0" lang="en-US" sz="2400" i="1" smtClean="0"/>
              <a:t>teaches</a:t>
            </a:r>
            <a:br>
              <a:rPr kumimoji="0" lang="en-US" sz="2400" i="1" smtClean="0"/>
            </a:br>
            <a:r>
              <a:rPr kumimoji="0" lang="en-US" sz="2400" b="1" smtClean="0"/>
              <a:t>where </a:t>
            </a:r>
            <a:r>
              <a:rPr kumimoji="0" lang="en-US" sz="2400" smtClean="0"/>
              <a:t>(</a:t>
            </a:r>
            <a:r>
              <a:rPr kumimoji="0" lang="en-US" sz="2400" i="1" smtClean="0"/>
              <a:t>instructor</a:t>
            </a:r>
            <a:r>
              <a:rPr kumimoji="0" lang="en-US" sz="2400" smtClean="0"/>
              <a:t>.</a:t>
            </a:r>
            <a:r>
              <a:rPr kumimoji="0" lang="en-US" sz="2400" i="1" smtClean="0"/>
              <a:t>ID</a:t>
            </a:r>
            <a:r>
              <a:rPr kumimoji="0" lang="en-US" sz="2400" smtClean="0"/>
              <a:t>, </a:t>
            </a:r>
            <a:r>
              <a:rPr kumimoji="0" lang="en-US" sz="2400" i="1" smtClean="0"/>
              <a:t>dept_name</a:t>
            </a:r>
            <a:r>
              <a:rPr kumimoji="0" lang="en-US" sz="2400" smtClean="0"/>
              <a:t>) = </a:t>
            </a:r>
            <a:br>
              <a:rPr kumimoji="0" lang="en-US" sz="2400" smtClean="0"/>
            </a:br>
            <a:r>
              <a:rPr kumimoji="0" lang="en-US" sz="2400" smtClean="0"/>
              <a:t>             (</a:t>
            </a:r>
            <a:r>
              <a:rPr kumimoji="0" lang="en-US" sz="2400" i="1" smtClean="0"/>
              <a:t>teaches</a:t>
            </a:r>
            <a:r>
              <a:rPr kumimoji="0" lang="en-US" sz="2400" smtClean="0"/>
              <a:t>.</a:t>
            </a:r>
            <a:r>
              <a:rPr kumimoji="0" lang="en-US" sz="2400" i="1" smtClean="0"/>
              <a:t>ID</a:t>
            </a:r>
            <a:r>
              <a:rPr kumimoji="0" lang="en-US" sz="2400" smtClean="0"/>
              <a:t>, ’Biology’);</a:t>
            </a:r>
            <a:endParaRPr kumimoji="0" lang="en-US" sz="3200" smtClean="0"/>
          </a:p>
          <a:p>
            <a:pPr lvl="1"/>
            <a:endParaRPr kumimoji="0" lang="en-US" sz="2400" smtClean="0">
              <a:latin typeface="Times New Roman" pitchFamily="18" charset="0"/>
            </a:endParaRPr>
          </a:p>
          <a:p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B1-93AD-4D09-A5BB-9BD8CC09B56F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095375"/>
            <a:ext cx="8215369" cy="4903788"/>
          </a:xfrm>
        </p:spPr>
        <p:txBody>
          <a:bodyPr>
            <a:normAutofit fontScale="92500"/>
          </a:bodyPr>
          <a:lstStyle/>
          <a:p>
            <a:r>
              <a:rPr lang="en-US" sz="2400" smtClean="0"/>
              <a:t>In relations with duplicates, SQL can define how many copies of tuples appear in the result.</a:t>
            </a:r>
            <a:endParaRPr lang="en-US" sz="3600" smtClean="0"/>
          </a:p>
          <a:p>
            <a:r>
              <a:rPr lang="en-US" sz="2400" b="1" smtClean="0">
                <a:solidFill>
                  <a:srgbClr val="000099"/>
                </a:solidFill>
              </a:rPr>
              <a:t>Multiset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sz="2400" smtClean="0"/>
              <a:t>versions of some of the relational algebra operators – given multiset relations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 and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:</a:t>
            </a:r>
            <a:endParaRPr lang="en-US" sz="3600" smtClean="0"/>
          </a:p>
          <a:p>
            <a:pPr lvl="1">
              <a:buFont typeface="Monotype Sorts" pitchFamily="2" charset="2"/>
              <a:buNone/>
            </a:pPr>
            <a:r>
              <a:rPr lang="en-US" sz="2400" smtClean="0"/>
              <a:t>1.	 </a:t>
            </a:r>
            <a:r>
              <a:rPr lang="en-US" sz="3200" b="1" smtClean="0">
                <a:sym typeface="Symbol" pitchFamily="18" charset="2"/>
              </a:rPr>
              <a:t></a:t>
            </a:r>
            <a:r>
              <a:rPr lang="en-US" sz="3200" b="1" i="1" baseline="-25000" smtClean="0">
                <a:sym typeface="Symbol" pitchFamily="18" charset="2"/>
              </a:rPr>
              <a:t> </a:t>
            </a:r>
            <a:r>
              <a:rPr lang="en-US" sz="2400" b="1" smtClean="0">
                <a:sym typeface="Symbol" pitchFamily="18" charset="2"/>
              </a:rPr>
              <a:t>(</a:t>
            </a:r>
            <a:r>
              <a:rPr lang="en-US" sz="2400" b="1" i="1" smtClean="0">
                <a:sym typeface="Symbol" pitchFamily="18" charset="2"/>
              </a:rPr>
              <a:t>r</a:t>
            </a:r>
            <a:r>
              <a:rPr lang="en-US" sz="2400" b="1" baseline="-25000" smtClean="0">
                <a:sym typeface="Symbol" pitchFamily="18" charset="2"/>
              </a:rPr>
              <a:t>1</a:t>
            </a:r>
            <a:r>
              <a:rPr lang="en-US" sz="2400" b="1" smtClean="0">
                <a:sym typeface="Symbol" pitchFamily="18" charset="2"/>
              </a:rPr>
              <a:t>)</a:t>
            </a:r>
            <a:r>
              <a:rPr lang="en-US" sz="2400" b="1" i="1" smtClean="0">
                <a:sym typeface="Symbol" pitchFamily="18" charset="2"/>
              </a:rPr>
              <a:t>:</a:t>
            </a:r>
            <a:r>
              <a:rPr lang="en-US" sz="2400" smtClean="0"/>
              <a:t> If there are </a:t>
            </a:r>
            <a:r>
              <a:rPr lang="en-US" sz="2400" i="1" smtClean="0"/>
              <a:t>c</a:t>
            </a:r>
            <a:r>
              <a:rPr lang="en-US" sz="2400" baseline="-25000" smtClean="0"/>
              <a:t>1</a:t>
            </a:r>
            <a:r>
              <a:rPr lang="en-US" sz="2400" smtClean="0"/>
              <a:t> copies of tuple </a:t>
            </a:r>
            <a:r>
              <a:rPr lang="en-US" sz="2400" i="1" smtClean="0"/>
              <a:t>t</a:t>
            </a:r>
            <a:r>
              <a:rPr lang="en-US" sz="2400" baseline="-25000" smtClean="0"/>
              <a:t>1</a:t>
            </a:r>
            <a:r>
              <a:rPr lang="en-US" sz="2400" smtClean="0"/>
              <a:t> in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, and </a:t>
            </a:r>
            <a:r>
              <a:rPr lang="en-US" sz="2400" i="1" smtClean="0"/>
              <a:t>t</a:t>
            </a:r>
            <a:r>
              <a:rPr lang="en-US" sz="2400" baseline="-25000" smtClean="0"/>
              <a:t>1</a:t>
            </a:r>
            <a:r>
              <a:rPr lang="en-US" sz="2400" smtClean="0"/>
              <a:t> satisfies selections </a:t>
            </a:r>
            <a:r>
              <a:rPr lang="en-US" sz="3200" smtClean="0">
                <a:sym typeface="Symbol" pitchFamily="18" charset="2"/>
              </a:rPr>
              <a:t></a:t>
            </a:r>
            <a:r>
              <a:rPr lang="en-US" sz="3200" i="1" baseline="-25000" smtClean="0">
                <a:sym typeface="Symbol" pitchFamily="18" charset="2"/>
              </a:rPr>
              <a:t></a:t>
            </a:r>
            <a:r>
              <a:rPr lang="en-US" sz="2400" baseline="-25000" smtClean="0">
                <a:sym typeface="Symbol" pitchFamily="18" charset="2"/>
              </a:rPr>
              <a:t>,</a:t>
            </a:r>
            <a:r>
              <a:rPr lang="en-US" sz="2400" smtClean="0">
                <a:sym typeface="Symbol" pitchFamily="18" charset="2"/>
              </a:rPr>
              <a:t>, then there are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baseline="-25000" smtClean="0">
                <a:sym typeface="Symbol" pitchFamily="18" charset="2"/>
              </a:rPr>
              <a:t>1 </a:t>
            </a:r>
            <a:r>
              <a:rPr lang="en-US" sz="2400" smtClean="0">
                <a:sym typeface="Symbol" pitchFamily="18" charset="2"/>
              </a:rPr>
              <a:t>copies of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in </a:t>
            </a:r>
            <a:r>
              <a:rPr lang="en-US" sz="2400" smtClean="0"/>
              <a:t> </a:t>
            </a:r>
            <a:r>
              <a:rPr lang="en-US" sz="3200" smtClean="0">
                <a:sym typeface="Symbol" pitchFamily="18" charset="2"/>
              </a:rPr>
              <a:t></a:t>
            </a:r>
            <a:r>
              <a:rPr lang="en-US" sz="3200" i="1" baseline="-25000" smtClean="0">
                <a:sym typeface="Symbol" pitchFamily="18" charset="2"/>
              </a:rPr>
              <a:t>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)</a:t>
            </a:r>
            <a:r>
              <a:rPr lang="en-US" sz="2400" i="1" smtClean="0">
                <a:sym typeface="Symbol" pitchFamily="18" charset="2"/>
              </a:rPr>
              <a:t>.</a:t>
            </a:r>
            <a:endParaRPr lang="en-US" sz="3200" smtClean="0"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sz="2400" smtClean="0">
                <a:sym typeface="Symbol" pitchFamily="18" charset="2"/>
              </a:rPr>
              <a:t>2.	 </a:t>
            </a:r>
            <a:r>
              <a:rPr lang="en-US" sz="2400" b="1" smtClean="0">
                <a:sym typeface="Symbol" pitchFamily="18" charset="2"/>
              </a:rPr>
              <a:t></a:t>
            </a:r>
            <a:r>
              <a:rPr lang="en-US" b="1" i="1" baseline="-25000" smtClean="0">
                <a:sym typeface="Symbol" pitchFamily="18" charset="2"/>
              </a:rPr>
              <a:t>A </a:t>
            </a:r>
            <a:r>
              <a:rPr lang="en-US" sz="2400" b="1" smtClean="0">
                <a:sym typeface="Symbol" pitchFamily="18" charset="2"/>
              </a:rPr>
              <a:t>(</a:t>
            </a:r>
            <a:r>
              <a:rPr lang="en-US" sz="2400" b="1" i="1" smtClean="0">
                <a:sym typeface="Symbol" pitchFamily="18" charset="2"/>
              </a:rPr>
              <a:t>r </a:t>
            </a:r>
            <a:r>
              <a:rPr lang="en-US" sz="2400" b="1" smtClean="0">
                <a:sym typeface="Symbol" pitchFamily="18" charset="2"/>
              </a:rPr>
              <a:t>):</a:t>
            </a:r>
            <a:r>
              <a:rPr lang="en-US" sz="2400" smtClean="0">
                <a:sym typeface="Symbol" pitchFamily="18" charset="2"/>
              </a:rPr>
              <a:t> For each copy of tuple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in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, </a:t>
            </a:r>
            <a:r>
              <a:rPr lang="en-US" sz="2400" smtClean="0">
                <a:sym typeface="Symbol" pitchFamily="18" charset="2"/>
              </a:rPr>
              <a:t>there is a copy of tuple</a:t>
            </a:r>
            <a:r>
              <a:rPr lang="en-US" sz="2400" i="1" smtClean="0">
                <a:sym typeface="Symbol" pitchFamily="18" charset="2"/>
              </a:rPr>
              <a:t>    </a:t>
            </a:r>
            <a:r>
              <a:rPr lang="en-US" sz="2400" smtClean="0">
                <a:sym typeface="Symbol" pitchFamily="18" charset="2"/>
              </a:rPr>
              <a:t></a:t>
            </a:r>
            <a:r>
              <a:rPr lang="en-US" i="1" baseline="-25000" smtClean="0">
                <a:sym typeface="Symbol" pitchFamily="18" charset="2"/>
              </a:rPr>
              <a:t>A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 in </a:t>
            </a:r>
            <a:r>
              <a:rPr lang="en-US" i="1" baseline="-25000" smtClean="0">
                <a:sym typeface="Symbol" pitchFamily="18" charset="2"/>
              </a:rPr>
              <a:t>A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) where </a:t>
            </a:r>
            <a:r>
              <a:rPr lang="en-US" i="1" baseline="-25000" smtClean="0">
                <a:sym typeface="Symbol" pitchFamily="18" charset="2"/>
              </a:rPr>
              <a:t>A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) denotes the projection of the single tuple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.</a:t>
            </a:r>
            <a:endParaRPr lang="en-US" sz="3200" i="1" smtClean="0"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sz="2400" smtClean="0">
                <a:sym typeface="Symbol" pitchFamily="18" charset="2"/>
              </a:rPr>
              <a:t>3.	 </a:t>
            </a:r>
            <a:r>
              <a:rPr lang="en-US" sz="2400" b="1" i="1" smtClean="0">
                <a:sym typeface="Symbol" pitchFamily="18" charset="2"/>
              </a:rPr>
              <a:t>r</a:t>
            </a:r>
            <a:r>
              <a:rPr lang="en-US" sz="2400" b="1" baseline="-25000" smtClean="0">
                <a:sym typeface="Symbol" pitchFamily="18" charset="2"/>
              </a:rPr>
              <a:t>1 </a:t>
            </a:r>
            <a:r>
              <a:rPr lang="en-US" sz="2400" b="1" smtClean="0">
                <a:sym typeface="Symbol" pitchFamily="18" charset="2"/>
              </a:rPr>
              <a:t> x </a:t>
            </a:r>
            <a:r>
              <a:rPr lang="en-US" sz="2400" b="1" i="1" smtClean="0"/>
              <a:t>r</a:t>
            </a:r>
            <a:r>
              <a:rPr lang="en-US" sz="2400" b="1" baseline="-25000" smtClean="0"/>
              <a:t>2</a:t>
            </a:r>
            <a:r>
              <a:rPr lang="en-US" sz="2400" b="1" smtClean="0">
                <a:sym typeface="Symbol" pitchFamily="18" charset="2"/>
              </a:rPr>
              <a:t> :</a:t>
            </a:r>
            <a:r>
              <a:rPr lang="en-US" sz="2400" smtClean="0">
                <a:sym typeface="Symbol" pitchFamily="18" charset="2"/>
              </a:rPr>
              <a:t> If there are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copies of tuple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in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and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copies of tuple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in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 there are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x </a:t>
            </a:r>
            <a:r>
              <a:rPr lang="en-US" sz="2400" i="1" smtClean="0">
                <a:sym typeface="Symbol" pitchFamily="18" charset="2"/>
              </a:rPr>
              <a:t>c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copies of the tuple </a:t>
            </a:r>
            <a:r>
              <a:rPr lang="en-US" sz="24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. t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in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baseline="-25000" smtClean="0">
                <a:sym typeface="Symbol" pitchFamily="18" charset="2"/>
              </a:rPr>
              <a:t>1 </a:t>
            </a:r>
            <a:r>
              <a:rPr lang="en-US" sz="2400" smtClean="0">
                <a:sym typeface="Symbol" pitchFamily="18" charset="2"/>
              </a:rPr>
              <a:t> x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endParaRPr lang="en-US" sz="3200" baseline="-25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B002-47AF-4356-BEE8-AB681C49AE24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8043892" cy="5324496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sz="2400" smtClean="0"/>
              <a:t>Example: Suppose multiset relations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 (</a:t>
            </a:r>
            <a:r>
              <a:rPr lang="en-US" sz="2400" i="1" smtClean="0"/>
              <a:t>A, B</a:t>
            </a:r>
            <a:r>
              <a:rPr lang="en-US" sz="2400" smtClean="0"/>
              <a:t>) and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 (</a:t>
            </a:r>
            <a:r>
              <a:rPr lang="en-US" sz="2400" i="1" smtClean="0"/>
              <a:t>C</a:t>
            </a:r>
            <a:r>
              <a:rPr lang="en-US" sz="2400" smtClean="0"/>
              <a:t>) are as follows: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sz="3600" smtClean="0"/>
              <a:t>		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 = {(1, </a:t>
            </a:r>
            <a:r>
              <a:rPr lang="en-US" sz="2400" i="1" smtClean="0"/>
              <a:t>a</a:t>
            </a:r>
            <a:r>
              <a:rPr lang="en-US" sz="2400" smtClean="0"/>
              <a:t>) (2,</a:t>
            </a:r>
            <a:r>
              <a:rPr lang="en-US" sz="2400" i="1" smtClean="0"/>
              <a:t>a</a:t>
            </a:r>
            <a:r>
              <a:rPr lang="en-US" sz="2400" smtClean="0"/>
              <a:t>)}    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 = {(2), (3), (3)}</a:t>
            </a:r>
            <a:endParaRPr lang="en-US" sz="3600" smtClean="0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400" smtClean="0"/>
              <a:t>Then </a:t>
            </a:r>
            <a:r>
              <a:rPr lang="en-US" sz="2400" smtClean="0">
                <a:sym typeface="Symbol" pitchFamily="18" charset="2"/>
              </a:rPr>
              <a:t></a:t>
            </a:r>
            <a:r>
              <a:rPr lang="en-US" sz="2800" i="1" baseline="-25000" smtClean="0">
                <a:sym typeface="Symbol" pitchFamily="18" charset="2"/>
              </a:rPr>
              <a:t>B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) would be {(a), (a)}, while </a:t>
            </a:r>
            <a:r>
              <a:rPr lang="en-US" sz="2400" smtClean="0">
                <a:sym typeface="Symbol" pitchFamily="18" charset="2"/>
              </a:rPr>
              <a:t></a:t>
            </a:r>
            <a:r>
              <a:rPr lang="en-US" sz="2800" i="1" baseline="-25000" smtClean="0">
                <a:sym typeface="Symbol" pitchFamily="18" charset="2"/>
              </a:rPr>
              <a:t>B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) x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 would be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sz="3600" smtClean="0"/>
              <a:t>		</a:t>
            </a:r>
            <a:r>
              <a:rPr lang="en-US" sz="2400" smtClean="0"/>
              <a:t>{(</a:t>
            </a:r>
            <a:r>
              <a:rPr lang="en-US" sz="2400" i="1" smtClean="0"/>
              <a:t>a</a:t>
            </a:r>
            <a:r>
              <a:rPr lang="en-US" sz="2400" smtClean="0"/>
              <a:t>,2), (</a:t>
            </a:r>
            <a:r>
              <a:rPr lang="en-US" sz="2400" i="1" smtClean="0"/>
              <a:t>a</a:t>
            </a:r>
            <a:r>
              <a:rPr lang="en-US" sz="2400" smtClean="0"/>
              <a:t>,2), (</a:t>
            </a:r>
            <a:r>
              <a:rPr lang="en-US" sz="2400" i="1" smtClean="0"/>
              <a:t>a</a:t>
            </a:r>
            <a:r>
              <a:rPr lang="en-US" sz="2400" smtClean="0"/>
              <a:t>,3), (</a:t>
            </a:r>
            <a:r>
              <a:rPr lang="en-US" sz="2400" i="1" smtClean="0"/>
              <a:t>a</a:t>
            </a:r>
            <a:r>
              <a:rPr lang="en-US" sz="2400" smtClean="0"/>
              <a:t>,3), (</a:t>
            </a:r>
            <a:r>
              <a:rPr lang="en-US" sz="2400" i="1" smtClean="0"/>
              <a:t>a</a:t>
            </a:r>
            <a:r>
              <a:rPr lang="en-US" sz="2400" smtClean="0"/>
              <a:t>,3), (</a:t>
            </a:r>
            <a:r>
              <a:rPr lang="en-US" sz="2400" i="1" smtClean="0"/>
              <a:t>a</a:t>
            </a:r>
            <a:r>
              <a:rPr lang="en-US" sz="2400" smtClean="0"/>
              <a:t>,3)}</a:t>
            </a:r>
            <a:endParaRPr lang="en-US" sz="3600" smtClean="0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400" smtClean="0"/>
              <a:t>SQL duplicate semantics:</a:t>
            </a:r>
            <a:r>
              <a:rPr lang="en-US" sz="3600" smtClean="0"/>
              <a:t> 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sz="3600" smtClean="0"/>
              <a:t>		</a:t>
            </a:r>
            <a:r>
              <a:rPr lang="en-US" sz="2400" b="1" smtClean="0"/>
              <a:t>select </a:t>
            </a:r>
            <a:r>
              <a:rPr lang="en-US" sz="2400" i="1" smtClean="0"/>
              <a:t>A</a:t>
            </a:r>
            <a:r>
              <a:rPr lang="en-US" sz="2400" baseline="-25000" smtClean="0"/>
              <a:t>1</a:t>
            </a:r>
            <a:r>
              <a:rPr lang="en-US" sz="2400" smtClean="0"/>
              <a:t>,</a:t>
            </a:r>
            <a:r>
              <a:rPr lang="en-US" sz="2400" baseline="-25000" smtClean="0"/>
              <a:t>, </a:t>
            </a:r>
            <a:r>
              <a:rPr lang="en-US" sz="2400" i="1" smtClean="0"/>
              <a:t>A</a:t>
            </a:r>
            <a:r>
              <a:rPr lang="en-US" sz="2400" baseline="-25000" smtClean="0"/>
              <a:t>2</a:t>
            </a:r>
            <a:r>
              <a:rPr lang="en-US" sz="2400" smtClean="0"/>
              <a:t>, ..., </a:t>
            </a:r>
            <a:r>
              <a:rPr lang="en-US" sz="2400" i="1" smtClean="0"/>
              <a:t>A</a:t>
            </a:r>
            <a:r>
              <a:rPr lang="en-US" sz="2800" i="1" baseline="-25000" smtClean="0"/>
              <a:t>n</a:t>
            </a:r>
            <a:r>
              <a:rPr lang="en-US" sz="2400" i="1" smtClean="0"/>
              <a:t/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, ..., </a:t>
            </a:r>
            <a:r>
              <a:rPr lang="en-US" sz="2400" i="1" smtClean="0"/>
              <a:t>r</a:t>
            </a:r>
            <a:r>
              <a:rPr lang="en-US" sz="2800" i="1" baseline="-25000" smtClean="0"/>
              <a:t>m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where </a:t>
            </a:r>
            <a:r>
              <a:rPr lang="en-US" sz="2400" i="1" smtClean="0"/>
              <a:t>P</a:t>
            </a:r>
            <a:endParaRPr lang="en-US" sz="3600" i="1" smtClean="0"/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sz="3600" i="1" smtClean="0"/>
              <a:t>	</a:t>
            </a:r>
            <a:r>
              <a:rPr lang="en-US" sz="2400" smtClean="0"/>
              <a:t>is equivalent to the </a:t>
            </a:r>
            <a:r>
              <a:rPr lang="en-US" sz="2400" i="1" smtClean="0"/>
              <a:t>multiset</a:t>
            </a:r>
            <a:r>
              <a:rPr lang="en-US" sz="2400" smtClean="0"/>
              <a:t> version of the expression: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sz="3600" smtClean="0"/>
              <a:t>		</a:t>
            </a:r>
            <a:endParaRPr lang="en-US" sz="3600" i="1" baseline="-25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682875" y="5643581"/>
          <a:ext cx="364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0" name="Equation" r:id="rId4" imgW="3022600" imgH="355600" progId="Equation.3">
                  <p:embed/>
                </p:oleObj>
              </mc:Choice>
              <mc:Fallback>
                <p:oleObj name="Equation" r:id="rId4" imgW="3022600" imgH="355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643581"/>
                        <a:ext cx="36401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8C72-778A-4DCA-8D26-3730B70A3965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108075"/>
            <a:ext cx="7661275" cy="511175"/>
          </a:xfrm>
        </p:spPr>
        <p:txBody>
          <a:bodyPr>
            <a:normAutofit/>
          </a:bodyPr>
          <a:lstStyle/>
          <a:p>
            <a:pPr marL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481138" algn="l"/>
              </a:tabLst>
            </a:pPr>
            <a:r>
              <a:rPr kumimoji="1" lang="en-US" sz="1800" smtClean="0"/>
              <a:t>Find courses that ran in Fall 2009 or in Spring 2010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</a:t>
            </a:r>
            <a:r>
              <a:rPr kumimoji="1" lang="en-US"/>
              <a:t> </a:t>
            </a:r>
            <a:r>
              <a:rPr kumimoji="1" lang="en-US" sz="1800"/>
              <a:t>Find courses that ran in Fall 2009 but not in Spring 2010</a:t>
            </a:r>
            <a:endParaRPr kumimoji="1" lang="en-US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609600" y="1604963"/>
            <a:ext cx="828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union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Find courses that ran in Fall 2009 and in Spring 2010</a:t>
            </a:r>
            <a:endParaRPr kumimoji="1" 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79438" y="3168650"/>
            <a:ext cx="82629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intersect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577850" y="4843463"/>
            <a:ext cx="83518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except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15A4-7820-43FF-A4F7-954986EABA9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>
            <a:normAutofit/>
          </a:bodyPr>
          <a:lstStyle/>
          <a:p>
            <a:r>
              <a:rPr lang="en-US" sz="2400" smtClean="0"/>
              <a:t>Set operations </a:t>
            </a:r>
            <a:r>
              <a:rPr lang="en-US" sz="2400" b="1" smtClean="0">
                <a:solidFill>
                  <a:srgbClr val="000099"/>
                </a:solidFill>
              </a:rPr>
              <a:t>union</a:t>
            </a:r>
            <a:r>
              <a:rPr lang="en-US" sz="2400" b="1" smtClean="0"/>
              <a:t>, </a:t>
            </a:r>
            <a:r>
              <a:rPr lang="en-US" sz="2400" b="1" smtClean="0">
                <a:solidFill>
                  <a:srgbClr val="000099"/>
                </a:solidFill>
              </a:rPr>
              <a:t>intersect</a:t>
            </a:r>
            <a:r>
              <a:rPr lang="en-US" sz="2400" b="1" smtClean="0"/>
              <a:t>, </a:t>
            </a:r>
            <a:r>
              <a:rPr lang="en-US" sz="2400" smtClean="0"/>
              <a:t>and </a:t>
            </a:r>
            <a:r>
              <a:rPr lang="en-US" sz="2400" b="1" smtClean="0">
                <a:solidFill>
                  <a:srgbClr val="000099"/>
                </a:solidFill>
              </a:rPr>
              <a:t>except</a:t>
            </a:r>
            <a:r>
              <a:rPr lang="en-US" sz="3600" b="1" smtClean="0"/>
              <a:t> </a:t>
            </a:r>
          </a:p>
          <a:p>
            <a:pPr lvl="1"/>
            <a:r>
              <a:rPr lang="en-US" sz="2400" smtClean="0">
                <a:sym typeface="Symbol" pitchFamily="18" charset="2"/>
              </a:rPr>
              <a:t>Each of the above operations automatically eliminates duplicates</a:t>
            </a:r>
            <a:endParaRPr lang="en-US" sz="3200" smtClean="0">
              <a:sym typeface="Symbol" pitchFamily="18" charset="2"/>
            </a:endParaRPr>
          </a:p>
          <a:p>
            <a:r>
              <a:rPr lang="en-US" sz="2400" smtClean="0">
                <a:sym typeface="Symbol" pitchFamily="18" charset="2"/>
              </a:rPr>
              <a:t>To retain all duplicates use the corresponding multiset versions </a:t>
            </a:r>
            <a:r>
              <a:rPr lang="en-US" sz="2400" b="1" smtClean="0">
                <a:solidFill>
                  <a:srgbClr val="000099"/>
                </a:solidFill>
                <a:sym typeface="Symbol" pitchFamily="18" charset="2"/>
              </a:rPr>
              <a:t>union all, intersect all</a:t>
            </a:r>
            <a:r>
              <a:rPr lang="en-US" sz="2400" b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and </a:t>
            </a:r>
            <a:r>
              <a:rPr lang="en-US" sz="2400" b="1" smtClean="0">
                <a:solidFill>
                  <a:srgbClr val="000099"/>
                </a:solidFill>
                <a:sym typeface="Symbol" pitchFamily="18" charset="2"/>
              </a:rPr>
              <a:t>except all</a:t>
            </a:r>
            <a:r>
              <a:rPr lang="en-US" sz="2400" b="1" smtClean="0">
                <a:sym typeface="Symbol" pitchFamily="18" charset="2"/>
              </a:rPr>
              <a:t>.</a:t>
            </a:r>
            <a:br>
              <a:rPr lang="en-US" sz="2400" b="1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/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Suppose a tuple occurs </a:t>
            </a:r>
            <a:r>
              <a:rPr lang="en-US" sz="2400" i="1" smtClean="0"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 times in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smtClean="0">
                <a:sym typeface="Symbol" pitchFamily="18" charset="2"/>
              </a:rPr>
              <a:t> and </a:t>
            </a:r>
            <a:r>
              <a:rPr lang="en-US" sz="2400" i="1" smtClean="0">
                <a:sym typeface="Symbol" pitchFamily="18" charset="2"/>
              </a:rPr>
              <a:t>n </a:t>
            </a:r>
            <a:r>
              <a:rPr lang="en-US" sz="2400" smtClean="0">
                <a:sym typeface="Symbol" pitchFamily="18" charset="2"/>
              </a:rPr>
              <a:t>times in </a:t>
            </a:r>
            <a:r>
              <a:rPr lang="en-US" sz="2400" i="1" smtClean="0">
                <a:sym typeface="Symbol" pitchFamily="18" charset="2"/>
              </a:rPr>
              <a:t>s, </a:t>
            </a:r>
            <a:r>
              <a:rPr lang="en-US" sz="2400" smtClean="0">
                <a:sym typeface="Symbol" pitchFamily="18" charset="2"/>
              </a:rPr>
              <a:t>then, it occurs:</a:t>
            </a:r>
            <a:endParaRPr lang="en-US" sz="3600" smtClean="0">
              <a:sym typeface="Symbol" pitchFamily="18" charset="2"/>
            </a:endParaRPr>
          </a:p>
          <a:p>
            <a:pPr lvl="1"/>
            <a:r>
              <a:rPr lang="en-US" sz="2400" i="1" smtClean="0"/>
              <a:t>m </a:t>
            </a:r>
            <a:r>
              <a:rPr lang="en-US" sz="2400" i="1" baseline="-25000" smtClean="0"/>
              <a:t> </a:t>
            </a:r>
            <a:r>
              <a:rPr lang="en-US" sz="2400" i="1" smtClean="0"/>
              <a:t>+ n </a:t>
            </a:r>
            <a:r>
              <a:rPr lang="en-US" sz="2400" smtClean="0"/>
              <a:t>times in </a:t>
            </a:r>
            <a:r>
              <a:rPr lang="en-US" sz="2400" i="1" smtClean="0"/>
              <a:t>r </a:t>
            </a:r>
            <a:r>
              <a:rPr lang="en-US" sz="2400" b="1" smtClean="0"/>
              <a:t>union all </a:t>
            </a:r>
            <a:r>
              <a:rPr lang="en-US" sz="2400" i="1" smtClean="0"/>
              <a:t>s</a:t>
            </a:r>
            <a:endParaRPr lang="en-US" sz="3200" i="1" smtClean="0"/>
          </a:p>
          <a:p>
            <a:pPr lvl="1"/>
            <a:r>
              <a:rPr lang="en-US" sz="2400" smtClean="0"/>
              <a:t>min(</a:t>
            </a:r>
            <a:r>
              <a:rPr lang="en-US" sz="2400" i="1" smtClean="0"/>
              <a:t>m,n)</a:t>
            </a:r>
            <a:r>
              <a:rPr lang="en-US" sz="2400" smtClean="0"/>
              <a:t> times in </a:t>
            </a:r>
            <a:r>
              <a:rPr lang="en-US" sz="2400" i="1" smtClean="0"/>
              <a:t>r</a:t>
            </a:r>
            <a:r>
              <a:rPr lang="en-US" sz="2400" smtClean="0"/>
              <a:t> </a:t>
            </a:r>
            <a:r>
              <a:rPr lang="en-US" sz="2400" b="1" smtClean="0"/>
              <a:t>intersect all </a:t>
            </a:r>
            <a:r>
              <a:rPr lang="en-US" sz="2400" i="1" smtClean="0"/>
              <a:t>s</a:t>
            </a:r>
            <a:endParaRPr lang="en-US" sz="3200" i="1" smtClean="0"/>
          </a:p>
          <a:p>
            <a:pPr lvl="1"/>
            <a:r>
              <a:rPr lang="en-US" sz="2400" smtClean="0"/>
              <a:t>max(0, </a:t>
            </a:r>
            <a:r>
              <a:rPr lang="en-US" sz="2400" i="1" smtClean="0"/>
              <a:t>m – n)</a:t>
            </a:r>
            <a:r>
              <a:rPr lang="en-US" sz="2400" smtClean="0"/>
              <a:t> times in </a:t>
            </a:r>
            <a:r>
              <a:rPr lang="en-US" sz="2400" i="1" smtClean="0"/>
              <a:t>r</a:t>
            </a:r>
            <a:r>
              <a:rPr lang="en-US" sz="2400" smtClean="0"/>
              <a:t> </a:t>
            </a:r>
            <a:r>
              <a:rPr lang="en-US" sz="2400" b="1" smtClean="0"/>
              <a:t>except all </a:t>
            </a:r>
            <a:r>
              <a:rPr lang="en-US" sz="2400" i="1" smtClean="0"/>
              <a:t>s</a:t>
            </a:r>
            <a:endParaRPr lang="en-US" sz="32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D7A8-B29F-447C-AE42-5AC8A5EA264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06488"/>
            <a:ext cx="8215369" cy="5156200"/>
          </a:xfrm>
        </p:spPr>
        <p:txBody>
          <a:bodyPr>
            <a:normAutofit/>
          </a:bodyPr>
          <a:lstStyle/>
          <a:p>
            <a:r>
              <a:rPr lang="en-US" sz="2400" smtClean="0"/>
              <a:t>It is possible for tuples to have a null value, denoted by </a:t>
            </a:r>
            <a:r>
              <a:rPr lang="en-US" sz="2400" i="1" smtClean="0"/>
              <a:t>null</a:t>
            </a:r>
            <a:r>
              <a:rPr lang="en-US" sz="2400" smtClean="0"/>
              <a:t>, for some of their attributes</a:t>
            </a:r>
            <a:endParaRPr lang="en-US" sz="3600" smtClean="0"/>
          </a:p>
          <a:p>
            <a:r>
              <a:rPr lang="en-US" sz="2400" i="1" smtClean="0"/>
              <a:t>null</a:t>
            </a:r>
            <a:r>
              <a:rPr lang="en-US" sz="2400" smtClean="0"/>
              <a:t> signifies an unknown value or that a value does not exist.</a:t>
            </a:r>
            <a:endParaRPr lang="en-US" sz="3600" smtClean="0"/>
          </a:p>
          <a:p>
            <a:r>
              <a:rPr lang="en-US" sz="2400" smtClean="0"/>
              <a:t>The result of any arithmetic expression involving </a:t>
            </a:r>
            <a:r>
              <a:rPr lang="en-US" sz="2400" i="1" smtClean="0"/>
              <a:t>null</a:t>
            </a:r>
            <a:r>
              <a:rPr lang="en-US" sz="2400" smtClean="0"/>
              <a:t> is </a:t>
            </a:r>
            <a:r>
              <a:rPr lang="en-US" sz="2400" i="1" smtClean="0"/>
              <a:t>null</a:t>
            </a:r>
            <a:endParaRPr lang="en-US" sz="3600" i="1" smtClean="0"/>
          </a:p>
          <a:p>
            <a:pPr lvl="1"/>
            <a:r>
              <a:rPr lang="en-US" sz="2400" smtClean="0"/>
              <a:t>Example:  5 + </a:t>
            </a:r>
            <a:r>
              <a:rPr lang="en-US" sz="2400" i="1" smtClean="0"/>
              <a:t>null</a:t>
            </a:r>
            <a:r>
              <a:rPr lang="en-US" sz="2400" smtClean="0"/>
              <a:t>  returns null</a:t>
            </a:r>
            <a:endParaRPr lang="en-US" sz="3200" smtClean="0"/>
          </a:p>
          <a:p>
            <a:r>
              <a:rPr lang="en-US" sz="2400" smtClean="0"/>
              <a:t>The predicate  </a:t>
            </a:r>
            <a:r>
              <a:rPr lang="en-US" sz="2400" b="1" smtClean="0"/>
              <a:t>is null</a:t>
            </a:r>
            <a:r>
              <a:rPr lang="en-US" sz="2400" smtClean="0"/>
              <a:t> can be used to check for null values.</a:t>
            </a:r>
            <a:endParaRPr lang="en-US" sz="3600" smtClean="0"/>
          </a:p>
          <a:p>
            <a:pPr lvl="1"/>
            <a:r>
              <a:rPr lang="en-US" sz="2400" smtClean="0"/>
              <a:t>Example: Find all instructors whose salary is null</a:t>
            </a:r>
            <a:r>
              <a:rPr lang="en-US" sz="2400" i="1" smtClean="0"/>
              <a:t>.</a:t>
            </a:r>
            <a:endParaRPr lang="en-US" sz="3200" i="1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		</a:t>
            </a:r>
            <a:r>
              <a:rPr lang="en-US" sz="2400" b="1" smtClean="0"/>
              <a:t>select</a:t>
            </a:r>
            <a:r>
              <a:rPr lang="en-US" sz="2400" i="1" smtClean="0"/>
              <a:t> name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</a:t>
            </a:r>
            <a:r>
              <a:rPr lang="en-US" sz="2400" i="1" smtClean="0"/>
              <a:t> instructor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where </a:t>
            </a:r>
            <a:r>
              <a:rPr lang="en-US" sz="2400" i="1" smtClean="0"/>
              <a:t>salary </a:t>
            </a:r>
            <a:r>
              <a:rPr lang="en-US" sz="2400" b="1" smtClean="0"/>
              <a:t>is null</a:t>
            </a:r>
            <a:endParaRPr lang="en-US" sz="3600" smtClean="0"/>
          </a:p>
          <a:p>
            <a:pPr lvl="1"/>
            <a:endParaRPr lang="en-US" sz="32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C5F-DB24-4C4A-B29D-0BF8D88626AE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Null Values and Three Valued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sz="2000" smtClean="0"/>
              <a:t>Any comparison with </a:t>
            </a:r>
            <a:r>
              <a:rPr lang="en-US" sz="2000" i="1" smtClean="0"/>
              <a:t>null</a:t>
            </a:r>
            <a:r>
              <a:rPr lang="en-US" sz="2000" smtClean="0"/>
              <a:t> returns </a:t>
            </a:r>
            <a:r>
              <a:rPr lang="en-US" sz="2000" i="1" smtClean="0"/>
              <a:t>unknown</a:t>
            </a:r>
            <a:endParaRPr lang="en-US" i="1" smtClean="0"/>
          </a:p>
          <a:p>
            <a:pPr lvl="1"/>
            <a:r>
              <a:rPr lang="en-US" sz="2000" smtClean="0"/>
              <a:t>Example</a:t>
            </a:r>
            <a:r>
              <a:rPr lang="en-US" sz="2000" i="1" smtClean="0"/>
              <a:t>: 5 &lt; null   or   null &lt;&gt; null    or    null = null</a:t>
            </a:r>
            <a:endParaRPr lang="en-US" i="1" smtClean="0"/>
          </a:p>
          <a:p>
            <a:r>
              <a:rPr lang="en-US" sz="2000" smtClean="0"/>
              <a:t>Three-valued logic using the truth value </a:t>
            </a:r>
            <a:r>
              <a:rPr lang="en-US" sz="2000" i="1" smtClean="0"/>
              <a:t>unknown</a:t>
            </a:r>
            <a:r>
              <a:rPr lang="en-US" sz="2000" smtClean="0"/>
              <a:t>:</a:t>
            </a:r>
            <a:endParaRPr lang="en-US" smtClean="0"/>
          </a:p>
          <a:p>
            <a:pPr lvl="1"/>
            <a:r>
              <a:rPr lang="en-US" sz="2000" smtClean="0"/>
              <a:t>OR: (</a:t>
            </a:r>
            <a:r>
              <a:rPr lang="en-US" sz="2000" i="1" smtClean="0"/>
              <a:t>unknown</a:t>
            </a:r>
            <a:r>
              <a:rPr lang="en-US" sz="2000" smtClean="0"/>
              <a:t> </a:t>
            </a:r>
            <a:r>
              <a:rPr lang="en-US" sz="2000" b="1" smtClean="0"/>
              <a:t>or</a:t>
            </a:r>
            <a:r>
              <a:rPr lang="en-US" sz="2000" smtClean="0"/>
              <a:t> </a:t>
            </a:r>
            <a:r>
              <a:rPr lang="en-US" sz="2000" i="1" smtClean="0"/>
              <a:t>true</a:t>
            </a:r>
            <a:r>
              <a:rPr lang="en-US" sz="2000" smtClean="0"/>
              <a:t>)   = </a:t>
            </a:r>
            <a:r>
              <a:rPr lang="en-US" sz="2000" i="1" smtClean="0"/>
              <a:t>true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smtClean="0"/>
              <a:t>       (</a:t>
            </a:r>
            <a:r>
              <a:rPr lang="en-US" sz="2000" i="1" smtClean="0"/>
              <a:t>unknown</a:t>
            </a:r>
            <a:r>
              <a:rPr lang="en-US" sz="2000" smtClean="0"/>
              <a:t> </a:t>
            </a:r>
            <a:r>
              <a:rPr lang="en-US" sz="2000" b="1" smtClean="0"/>
              <a:t>or</a:t>
            </a:r>
            <a:r>
              <a:rPr lang="en-US" sz="2000" smtClean="0"/>
              <a:t> </a:t>
            </a:r>
            <a:r>
              <a:rPr lang="en-US" sz="2000" i="1" smtClean="0"/>
              <a:t>false</a:t>
            </a:r>
            <a:r>
              <a:rPr lang="en-US" sz="2000" smtClean="0"/>
              <a:t>)  = </a:t>
            </a:r>
            <a:r>
              <a:rPr lang="en-US" sz="2000" i="1" smtClean="0"/>
              <a:t>unknown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       (</a:t>
            </a:r>
            <a:r>
              <a:rPr lang="en-US" sz="2000" i="1" smtClean="0"/>
              <a:t>unknown </a:t>
            </a:r>
            <a:r>
              <a:rPr lang="en-US" sz="2000" b="1" smtClean="0"/>
              <a:t>or</a:t>
            </a:r>
            <a:r>
              <a:rPr lang="en-US" sz="2000" i="1" smtClean="0"/>
              <a:t> unknown) = unknown</a:t>
            </a:r>
            <a:endParaRPr lang="en-US" i="1" smtClean="0"/>
          </a:p>
          <a:p>
            <a:pPr lvl="1"/>
            <a:r>
              <a:rPr lang="en-US" sz="2000" smtClean="0"/>
              <a:t>AND:</a:t>
            </a:r>
            <a:r>
              <a:rPr lang="en-US" sz="2000" i="1" smtClean="0"/>
              <a:t> (true</a:t>
            </a:r>
            <a:r>
              <a:rPr lang="en-US" sz="2000" b="1" smtClean="0"/>
              <a:t> and </a:t>
            </a:r>
            <a:r>
              <a:rPr lang="en-US" sz="2000" i="1" smtClean="0"/>
              <a:t>unknown)  = unknown,    </a:t>
            </a:r>
            <a:br>
              <a:rPr lang="en-US" sz="2000" i="1" smtClean="0"/>
            </a:br>
            <a:r>
              <a:rPr lang="en-US" sz="2000" i="1" smtClean="0"/>
              <a:t>         (false</a:t>
            </a:r>
            <a:r>
              <a:rPr lang="en-US" sz="2000" b="1" smtClean="0"/>
              <a:t> and </a:t>
            </a:r>
            <a:r>
              <a:rPr lang="en-US" sz="2000" i="1" smtClean="0"/>
              <a:t>unknown) = false,</a:t>
            </a:r>
            <a:br>
              <a:rPr lang="en-US" sz="2000" i="1" smtClean="0"/>
            </a:br>
            <a:r>
              <a:rPr lang="en-US" sz="2000" i="1" smtClean="0"/>
              <a:t>         (unknown </a:t>
            </a:r>
            <a:r>
              <a:rPr lang="en-US" sz="2000" b="1" smtClean="0"/>
              <a:t>and</a:t>
            </a:r>
            <a:r>
              <a:rPr lang="en-US" sz="2000" i="1" smtClean="0"/>
              <a:t> unknown) = unknown</a:t>
            </a:r>
            <a:endParaRPr lang="en-US" i="1" smtClean="0"/>
          </a:p>
          <a:p>
            <a:pPr lvl="1"/>
            <a:r>
              <a:rPr lang="en-US" sz="2000" smtClean="0"/>
              <a:t>NOT</a:t>
            </a:r>
            <a:r>
              <a:rPr lang="en-US" sz="2000" i="1" smtClean="0"/>
              <a:t>:  (</a:t>
            </a:r>
            <a:r>
              <a:rPr lang="en-US" sz="2000" b="1" smtClean="0"/>
              <a:t>not</a:t>
            </a:r>
            <a:r>
              <a:rPr lang="en-US" sz="2000" i="1" smtClean="0"/>
              <a:t> unknown) = unknown</a:t>
            </a:r>
            <a:endParaRPr lang="en-US" i="1" smtClean="0"/>
          </a:p>
          <a:p>
            <a:pPr lvl="1"/>
            <a:r>
              <a:rPr lang="en-US" sz="2000" smtClean="0"/>
              <a:t>“</a:t>
            </a:r>
            <a:r>
              <a:rPr lang="en-US" sz="2000" i="1" smtClean="0"/>
              <a:t>P</a:t>
            </a:r>
            <a:r>
              <a:rPr lang="en-US" sz="2000" b="1" smtClean="0"/>
              <a:t> is unknown</a:t>
            </a:r>
            <a:r>
              <a:rPr lang="en-US" sz="2000" smtClean="0"/>
              <a:t>”</a:t>
            </a:r>
            <a:r>
              <a:rPr lang="en-US" sz="2000" b="1" smtClean="0"/>
              <a:t> </a:t>
            </a:r>
            <a:r>
              <a:rPr lang="en-US" sz="2000" smtClean="0"/>
              <a:t>evaluates to true if predicate </a:t>
            </a:r>
            <a:r>
              <a:rPr lang="en-US" sz="2000" i="1" smtClean="0"/>
              <a:t>P</a:t>
            </a:r>
            <a:r>
              <a:rPr lang="en-US" sz="2000" smtClean="0"/>
              <a:t> evaluates to </a:t>
            </a:r>
            <a:r>
              <a:rPr lang="en-US" sz="2000" i="1" smtClean="0"/>
              <a:t>unknown</a:t>
            </a:r>
            <a:endParaRPr lang="en-US" i="1" smtClean="0"/>
          </a:p>
          <a:p>
            <a:r>
              <a:rPr lang="en-US" sz="2000" smtClean="0"/>
              <a:t>Result of </a:t>
            </a:r>
            <a:r>
              <a:rPr lang="en-US" sz="2000" b="1" smtClean="0"/>
              <a:t>where </a:t>
            </a:r>
            <a:r>
              <a:rPr lang="en-US" sz="2000" smtClean="0"/>
              <a:t>clause predicate is treated as </a:t>
            </a:r>
            <a:r>
              <a:rPr lang="en-US" sz="2000" i="1" smtClean="0"/>
              <a:t>false </a:t>
            </a:r>
            <a:r>
              <a:rPr lang="en-US" sz="2000" smtClean="0"/>
              <a:t>if it evaluates to </a:t>
            </a:r>
            <a:r>
              <a:rPr lang="en-US" sz="2000" i="1" smtClean="0"/>
              <a:t>unknown</a:t>
            </a: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55B-79C0-4E48-8798-072605AD525F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29699" name="Picture 3" descr="allFigures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71F-1A2E-4A58-A0DD-8D436CF31DB1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Writing Some </a:t>
            </a:r>
            <a:r>
              <a:rPr lang="en-US" dirty="0" smtClean="0"/>
              <a:t>More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the following queries, make </a:t>
            </a:r>
            <a:r>
              <a:rPr lang="en-US" dirty="0"/>
              <a:t>sure there are no duplicates in the </a:t>
            </a:r>
            <a:r>
              <a:rPr lang="en-US" dirty="0" smtClean="0"/>
              <a:t>result.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Find the names of all instructors who have never taught any courses at Campus Center building.</a:t>
            </a: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dirty="0" smtClean="0"/>
              <a:t>Find the names of all instructors with their new salaries (named </a:t>
            </a:r>
            <a:r>
              <a:rPr lang="en-US" dirty="0" err="1" smtClean="0"/>
              <a:t>new_salary</a:t>
            </a:r>
            <a:r>
              <a:rPr lang="en-US" dirty="0" smtClean="0"/>
              <a:t>). New salary will be 1.5% higher than the old one for instructors of Comp. Sci. department, and 1.25% for all other instructors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2341-F11F-4986-8DB3-1F4B9CB15236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>
            <a:normAutofit/>
          </a:bodyPr>
          <a:lstStyle/>
          <a:p>
            <a:pPr>
              <a:tabLst>
                <a:tab pos="2222500" algn="l"/>
              </a:tabLst>
            </a:pPr>
            <a:r>
              <a:rPr lang="en-US" sz="2400" smtClean="0"/>
              <a:t>These functions operate on the multiset of values of a column of a relation, and return a value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sz="3600" smtClean="0"/>
              <a:t>		</a:t>
            </a:r>
            <a:r>
              <a:rPr lang="en-US" sz="2400" b="1" smtClean="0"/>
              <a:t>avg: </a:t>
            </a:r>
            <a:r>
              <a:rPr lang="en-US" sz="2400" smtClean="0"/>
              <a:t>average value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min:  </a:t>
            </a:r>
            <a:r>
              <a:rPr lang="en-US" sz="2400" smtClean="0"/>
              <a:t>minimum value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max:  </a:t>
            </a:r>
            <a:r>
              <a:rPr lang="en-US" sz="2400" smtClean="0"/>
              <a:t>maximum value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sum:  </a:t>
            </a:r>
            <a:r>
              <a:rPr lang="en-US" sz="2400" smtClean="0"/>
              <a:t>sum of values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count:  </a:t>
            </a:r>
            <a:r>
              <a:rPr lang="en-US" sz="2400" smtClean="0"/>
              <a:t>number of values</a:t>
            </a: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1E84-A9DB-4904-92BB-CD3C18631B9A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sz="2000" smtClean="0"/>
              <a:t>Find the average salary of instructors in the Computer Science department</a:t>
            </a:r>
            <a:r>
              <a:rPr lang="en-US" smtClean="0"/>
              <a:t> </a:t>
            </a:r>
          </a:p>
          <a:p>
            <a:pPr lvl="1">
              <a:tabLst>
                <a:tab pos="1711325" algn="l"/>
              </a:tabLst>
            </a:pPr>
            <a:r>
              <a:rPr lang="en-US" sz="2000" b="1" smtClean="0"/>
              <a:t>select avg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b="1" smtClean="0"/>
              <a:t>where </a:t>
            </a:r>
            <a:r>
              <a:rPr lang="en-US" sz="2000" i="1" smtClean="0"/>
              <a:t>dept_name</a:t>
            </a:r>
            <a:r>
              <a:rPr lang="en-US" sz="2000" smtClean="0"/>
              <a:t>= ’Comp. Sci.’;</a:t>
            </a:r>
            <a:endParaRPr lang="en-US" smtClean="0"/>
          </a:p>
          <a:p>
            <a:pPr>
              <a:tabLst>
                <a:tab pos="1711325" algn="l"/>
              </a:tabLst>
            </a:pPr>
            <a:r>
              <a:rPr kumimoji="0" lang="en-US" sz="2000" smtClean="0"/>
              <a:t>Find the total number of instructors who teach a course in the Spring 2010 semester</a:t>
            </a:r>
            <a:endParaRPr kumimoji="0" lang="en-US" smtClean="0"/>
          </a:p>
          <a:p>
            <a:pPr lvl="1">
              <a:tabLst>
                <a:tab pos="1711325" algn="l"/>
              </a:tabLst>
            </a:pPr>
            <a:r>
              <a:rPr kumimoji="0" lang="en-US" sz="2000" b="1" smtClean="0"/>
              <a:t>select count </a:t>
            </a:r>
            <a:r>
              <a:rPr kumimoji="0" lang="en-US" sz="2000" smtClean="0"/>
              <a:t>(</a:t>
            </a:r>
            <a:r>
              <a:rPr kumimoji="0" lang="en-US" sz="2000" b="1" smtClean="0"/>
              <a:t>distinct </a:t>
            </a:r>
            <a:r>
              <a:rPr kumimoji="0" lang="en-US" sz="2000" i="1" smtClean="0"/>
              <a:t>ID</a:t>
            </a:r>
            <a:r>
              <a:rPr kumimoji="0" lang="en-US" sz="2000" smtClean="0"/>
              <a:t>)</a:t>
            </a:r>
            <a:br>
              <a:rPr kumimoji="0" lang="en-US" sz="2000" smtClean="0"/>
            </a:br>
            <a:r>
              <a:rPr kumimoji="0" lang="en-US" sz="2000" b="1" smtClean="0"/>
              <a:t>from </a:t>
            </a:r>
            <a:r>
              <a:rPr kumimoji="0" lang="en-US" sz="2000" i="1" smtClean="0"/>
              <a:t>teaches</a:t>
            </a:r>
            <a:br>
              <a:rPr kumimoji="0" lang="en-US" sz="2000" i="1" smtClean="0"/>
            </a:br>
            <a:r>
              <a:rPr kumimoji="0" lang="en-US" sz="2000" b="1" smtClean="0"/>
              <a:t>where </a:t>
            </a:r>
            <a:r>
              <a:rPr kumimoji="0" lang="en-US" sz="2000" i="1" smtClean="0"/>
              <a:t>semester </a:t>
            </a:r>
            <a:r>
              <a:rPr kumimoji="0" lang="en-US" sz="2000" smtClean="0"/>
              <a:t>= ’Spring’ </a:t>
            </a:r>
            <a:r>
              <a:rPr kumimoji="0" lang="en-US" sz="2000" b="1" smtClean="0"/>
              <a:t>and </a:t>
            </a:r>
            <a:r>
              <a:rPr kumimoji="0" lang="en-US" sz="2000" i="1" smtClean="0"/>
              <a:t>year </a:t>
            </a:r>
            <a:r>
              <a:rPr kumimoji="0" lang="en-US" sz="2000" smtClean="0"/>
              <a:t>= 2010</a:t>
            </a:r>
            <a:endParaRPr kumimoji="0" lang="en-US" smtClean="0"/>
          </a:p>
          <a:p>
            <a:pPr>
              <a:tabLst>
                <a:tab pos="1711325" algn="l"/>
              </a:tabLst>
            </a:pPr>
            <a:r>
              <a:rPr kumimoji="0" lang="en-US" sz="2000" smtClean="0"/>
              <a:t>Find the number of tuples in the </a:t>
            </a:r>
            <a:r>
              <a:rPr kumimoji="0" lang="en-US" sz="2000" i="1" smtClean="0"/>
              <a:t>course </a:t>
            </a:r>
            <a:r>
              <a:rPr kumimoji="0" lang="en-US" sz="2000" smtClean="0"/>
              <a:t>relation</a:t>
            </a:r>
            <a:endParaRPr kumimoji="0" lang="en-US" smtClean="0"/>
          </a:p>
          <a:p>
            <a:pPr lvl="1">
              <a:tabLst>
                <a:tab pos="1711325" algn="l"/>
              </a:tabLst>
            </a:pPr>
            <a:r>
              <a:rPr kumimoji="0" lang="en-US" sz="2000" b="1" smtClean="0"/>
              <a:t>select count </a:t>
            </a:r>
            <a:r>
              <a:rPr kumimoji="0" lang="en-US" sz="2000" smtClean="0"/>
              <a:t>(*)</a:t>
            </a:r>
            <a:br>
              <a:rPr kumimoji="0" lang="en-US" sz="2000" smtClean="0"/>
            </a:br>
            <a:r>
              <a:rPr kumimoji="0" lang="en-US" sz="2000" b="1" smtClean="0"/>
              <a:t>from </a:t>
            </a:r>
            <a:r>
              <a:rPr kumimoji="0" lang="en-US" sz="2000" i="1" smtClean="0"/>
              <a:t>course</a:t>
            </a:r>
            <a:r>
              <a:rPr kumimoji="0" lang="en-US" sz="2000" smtClean="0"/>
              <a:t>;</a:t>
            </a:r>
            <a:endParaRPr kumimoji="0" lang="en-US" smtClean="0"/>
          </a:p>
          <a:p>
            <a:pPr>
              <a:tabLst>
                <a:tab pos="1711325" algn="l"/>
              </a:tabLst>
            </a:pPr>
            <a:endParaRPr kumimoji="0" lang="en-US" smtClean="0"/>
          </a:p>
          <a:p>
            <a:pPr lvl="1">
              <a:tabLst>
                <a:tab pos="1711325" algn="l"/>
              </a:tabLst>
            </a:pPr>
            <a:endParaRPr kumimoji="0" lang="en-US" smtClean="0"/>
          </a:p>
          <a:p>
            <a:pPr>
              <a:tabLst>
                <a:tab pos="1711325" algn="l"/>
              </a:tabLst>
            </a:pPr>
            <a:endParaRPr lang="en-US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1800"/>
              <a:t>   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DEEC-77C0-44FA-8CA6-87CF75215566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– Group By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54100"/>
            <a:ext cx="7932737" cy="1614488"/>
          </a:xfrm>
        </p:spPr>
        <p:txBody>
          <a:bodyPr>
            <a:normAutofit lnSpcReduction="10000"/>
          </a:bodyPr>
          <a:lstStyle/>
          <a:p>
            <a:pPr>
              <a:tabLst>
                <a:tab pos="625475" algn="l"/>
              </a:tabLst>
            </a:pPr>
            <a:r>
              <a:rPr lang="en-US" sz="2000" smtClean="0"/>
              <a:t>Find the average salary of instructors in each department</a:t>
            </a:r>
            <a:endParaRPr lang="en-US" smtClean="0"/>
          </a:p>
          <a:p>
            <a:pPr lvl="1">
              <a:tabLst>
                <a:tab pos="625475" algn="l"/>
              </a:tabLst>
            </a:pPr>
            <a:r>
              <a:rPr lang="en-US" sz="2000" b="1" smtClean="0"/>
              <a:t>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b="1" smtClean="0"/>
              <a:t>avg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b="1" smtClean="0"/>
              <a:t>group by </a:t>
            </a:r>
            <a:r>
              <a:rPr lang="en-US" sz="2000" i="1" smtClean="0"/>
              <a:t>dept_name</a:t>
            </a:r>
            <a:r>
              <a:rPr lang="en-US" sz="2000" smtClean="0"/>
              <a:t>;</a:t>
            </a:r>
            <a:endParaRPr lang="en-US" smtClean="0"/>
          </a:p>
          <a:p>
            <a:pPr lvl="1">
              <a:tabLst>
                <a:tab pos="625475" algn="l"/>
              </a:tabLst>
            </a:pPr>
            <a:r>
              <a:rPr lang="en-US" sz="2000" smtClean="0"/>
              <a:t>Note: departments with no instructor will not appear in result</a:t>
            </a:r>
            <a:endParaRPr lang="en-US" smtClean="0"/>
          </a:p>
          <a:p>
            <a:pPr lvl="1">
              <a:tabLst>
                <a:tab pos="625475" algn="l"/>
              </a:tabLst>
            </a:pPr>
            <a:endParaRPr lang="en-US" smtClean="0"/>
          </a:p>
        </p:txBody>
      </p:sp>
      <p:pic>
        <p:nvPicPr>
          <p:cNvPr id="39940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D6D-B630-4B93-9C49-D59CA74C4E14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Aggregation (Cont.)</a:t>
            </a:r>
          </a:p>
        </p:txBody>
      </p:sp>
      <p:sp>
        <p:nvSpPr>
          <p:cNvPr id="432131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000" smtClean="0"/>
              <a:t>Attributes in </a:t>
            </a:r>
            <a:r>
              <a:rPr lang="en-US" sz="2000" b="1" smtClean="0"/>
              <a:t>select </a:t>
            </a:r>
            <a:r>
              <a:rPr lang="en-US" sz="2000" smtClean="0"/>
              <a:t>clause outside of aggregate functions must appear in </a:t>
            </a:r>
            <a:r>
              <a:rPr lang="en-US" sz="2000" b="1" smtClean="0"/>
              <a:t>group by</a:t>
            </a:r>
            <a:r>
              <a:rPr lang="en-US" sz="2000" smtClean="0"/>
              <a:t> list</a:t>
            </a:r>
            <a:endParaRPr lang="en-US" smtClean="0"/>
          </a:p>
          <a:p>
            <a:pPr lvl="1"/>
            <a:r>
              <a:rPr lang="en-US" sz="2000" smtClean="0"/>
              <a:t>/* erroneous query */</a:t>
            </a:r>
            <a:br>
              <a:rPr lang="en-US" sz="2000" smtClean="0"/>
            </a:br>
            <a:r>
              <a:rPr lang="en-US" sz="2000" b="1" smtClean="0"/>
              <a:t>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i="1" smtClean="0"/>
              <a:t>ID</a:t>
            </a:r>
            <a:r>
              <a:rPr lang="en-US" sz="2000" smtClean="0"/>
              <a:t>, </a:t>
            </a:r>
            <a:r>
              <a:rPr lang="en-US" sz="2000" b="1" smtClean="0"/>
              <a:t>avg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b="1" smtClean="0"/>
              <a:t>group by </a:t>
            </a:r>
            <a:r>
              <a:rPr lang="en-US" sz="2000" i="1" smtClean="0"/>
              <a:t>dept_name</a:t>
            </a:r>
            <a:r>
              <a:rPr lang="en-US" sz="2000" smtClean="0"/>
              <a:t>;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D3A2-7013-45DF-97B8-0CADD12E8825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9667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Aggregate Functions – Having Clause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>
            <a:noAutofit/>
          </a:bodyPr>
          <a:lstStyle/>
          <a:p>
            <a:pPr>
              <a:tabLst>
                <a:tab pos="1489075" algn="l"/>
              </a:tabLst>
            </a:pPr>
            <a:r>
              <a:rPr lang="en-US" sz="2400" smtClean="0"/>
              <a:t>Find the names and average salaries of all departments whose average salary is greater than 42000</a:t>
            </a:r>
            <a:endParaRPr lang="en-US" sz="3600" smtClean="0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658813" y="4005276"/>
            <a:ext cx="784225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>
                <a:solidFill>
                  <a:schemeClr val="tx2"/>
                </a:solidFill>
              </a:rPr>
              <a:t>       </a:t>
            </a:r>
            <a:r>
              <a:rPr kumimoji="1" lang="en-US" sz="2000"/>
              <a:t>Note:  predicates in the </a:t>
            </a:r>
            <a:r>
              <a:rPr kumimoji="1" lang="en-US" sz="2000" b="1"/>
              <a:t>having</a:t>
            </a:r>
            <a:r>
              <a:rPr kumimoji="1" lang="en-US" sz="2000"/>
              <a:t> clause are applied after the </a:t>
            </a:r>
            <a:br>
              <a:rPr kumimoji="1" lang="en-US" sz="2000"/>
            </a:br>
            <a:r>
              <a:rPr kumimoji="1" lang="en-US" sz="2000"/>
              <a:t>                 formation of groups whereas predicates in the </a:t>
            </a:r>
            <a:r>
              <a:rPr kumimoji="1" lang="en-US" sz="2000" b="1"/>
              <a:t>where</a:t>
            </a:r>
            <a:r>
              <a:rPr kumimoji="1" lang="en-US" sz="2000"/>
              <a:t> </a:t>
            </a:r>
            <a:br>
              <a:rPr kumimoji="1" lang="en-US" sz="2000"/>
            </a:br>
            <a:r>
              <a:rPr kumimoji="1" lang="en-US" sz="2000"/>
              <a:t>                 clause are applied before forming groups</a:t>
            </a:r>
            <a:endParaRPr kumimoji="1" lang="en-US" sz="1800"/>
          </a:p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677988" y="2309813"/>
            <a:ext cx="58610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</a:p>
          <a:p>
            <a:r>
              <a:rPr lang="en-US" sz="2000" b="1"/>
              <a:t>from </a:t>
            </a:r>
            <a:r>
              <a:rPr lang="en-US" sz="2000" i="1"/>
              <a:t>instructor</a:t>
            </a:r>
          </a:p>
          <a:p>
            <a:r>
              <a:rPr lang="en-US" sz="2000" b="1"/>
              <a:t>group by </a:t>
            </a:r>
            <a:r>
              <a:rPr lang="en-US" sz="2000" i="1"/>
              <a:t>dept_name</a:t>
            </a:r>
          </a:p>
          <a:p>
            <a:r>
              <a:rPr lang="en-US" sz="2000" b="1"/>
              <a:t>having 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&gt; 42000;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18-89F6-4C06-B93C-3D1188752053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>
            <a:normAutofit/>
          </a:bodyPr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sz="2400" smtClean="0"/>
              <a:t>Total all salaries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 sz="3600" smtClean="0"/>
              <a:t>		</a:t>
            </a:r>
            <a:r>
              <a:rPr lang="en-US" sz="2400" b="1" smtClean="0"/>
              <a:t>select sum</a:t>
            </a:r>
            <a:r>
              <a:rPr lang="en-US" sz="2400" smtClean="0"/>
              <a:t> (</a:t>
            </a:r>
            <a:r>
              <a:rPr lang="en-US" sz="2400" i="1" smtClean="0"/>
              <a:t>salary </a:t>
            </a:r>
            <a:r>
              <a:rPr lang="en-US" sz="2400" smtClean="0"/>
              <a:t>)</a:t>
            </a:r>
            <a:r>
              <a:rPr lang="en-US" sz="2400" i="1" smtClean="0"/>
              <a:t/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</a:t>
            </a:r>
            <a:r>
              <a:rPr lang="en-US" sz="2400" i="1" smtClean="0"/>
              <a:t> instructor</a:t>
            </a:r>
            <a:endParaRPr lang="en-US" sz="360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400" smtClean="0"/>
              <a:t>Above statement ignores null amounts</a:t>
            </a:r>
            <a:endParaRPr lang="en-US" sz="320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400" smtClean="0"/>
              <a:t>Result is </a:t>
            </a:r>
            <a:r>
              <a:rPr lang="en-US" sz="2400" i="1" smtClean="0"/>
              <a:t>null</a:t>
            </a:r>
            <a:r>
              <a:rPr lang="en-US" sz="2400" smtClean="0"/>
              <a:t> if there is no non-null amount</a:t>
            </a:r>
            <a:endParaRPr lang="en-US" sz="3200" smtClean="0"/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400" smtClean="0"/>
              <a:t>All aggregate operations except </a:t>
            </a:r>
            <a:r>
              <a:rPr lang="en-US" sz="2400" b="1" smtClean="0"/>
              <a:t>count(*)</a:t>
            </a:r>
            <a:r>
              <a:rPr lang="en-US" sz="2400" smtClean="0"/>
              <a:t> ignore tuples with null values on the aggregated attributes</a:t>
            </a:r>
            <a:endParaRPr lang="en-US" sz="3600" smtClean="0"/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400" smtClean="0"/>
              <a:t>What if collection has only null values?</a:t>
            </a:r>
            <a:endParaRPr lang="en-US" sz="360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400" smtClean="0"/>
              <a:t>count returns 0</a:t>
            </a:r>
            <a:endParaRPr lang="en-US" sz="320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400" smtClean="0"/>
              <a:t>all other aggregates return null</a:t>
            </a:r>
            <a:endParaRPr lang="en-US" sz="32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D126-AB97-4F1D-9557-749494B3B35F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Some More 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Find all instructors earning the highest salary (there may be more than one with the same salary)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dirty="0" smtClean="0"/>
              <a:t>Find the enrollment of each section that was offered in Autumn 2009.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dirty="0" smtClean="0"/>
              <a:t>Find all departments with more than 1000 students enrollments, together with the number of students for each of them. The list should be ordered by </a:t>
            </a:r>
            <a:r>
              <a:rPr lang="en-US" dirty="0" err="1" smtClean="0"/>
              <a:t>dept_name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3C47-C05A-4DD1-A461-9113E1226811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8179" y="6000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153275" cy="3575050"/>
          </a:xfrm>
        </p:spPr>
        <p:txBody>
          <a:bodyPr/>
          <a:lstStyle/>
          <a:p>
            <a:r>
              <a:rPr lang="en-US" sz="2000" b="1" smtClean="0">
                <a:solidFill>
                  <a:srgbClr val="000099"/>
                </a:solidFill>
              </a:rPr>
              <a:t>Join operations</a:t>
            </a:r>
            <a:r>
              <a:rPr lang="en-US" sz="2000" smtClean="0"/>
              <a:t> take two relations and return as a result another relation.</a:t>
            </a:r>
            <a:endParaRPr lang="en-US" smtClean="0"/>
          </a:p>
          <a:p>
            <a:r>
              <a:rPr lang="en-US" sz="2000" smtClean="0"/>
              <a:t>A join operation is a Cartesian product which requires that tuples in the two relations match (under some condition).  It also specifies the attributes that are present in the result of the join</a:t>
            </a:r>
            <a:r>
              <a:rPr lang="en-US" smtClean="0"/>
              <a:t> </a:t>
            </a:r>
          </a:p>
          <a:p>
            <a:r>
              <a:rPr lang="en-US" sz="2000" smtClean="0"/>
              <a:t>The join operations are typically used as subquery expressions in the </a:t>
            </a:r>
            <a:r>
              <a:rPr lang="en-US" sz="2000" b="1" smtClean="0"/>
              <a:t>from </a:t>
            </a:r>
            <a:r>
              <a:rPr lang="en-US" sz="2000" smtClean="0"/>
              <a:t>clause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sz="2000" smtClean="0"/>
              <a:t>Relation </a:t>
            </a:r>
            <a:r>
              <a:rPr lang="en-US" sz="2000" i="1" smtClean="0"/>
              <a:t>course</a:t>
            </a:r>
            <a:endParaRPr 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Relation </a:t>
            </a:r>
            <a:r>
              <a:rPr kumimoji="1" lang="en-US" sz="2000" i="1"/>
              <a:t>prereq</a:t>
            </a:r>
            <a:endParaRPr kumimoji="1" lang="en-US" sz="180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85786" y="5143512"/>
            <a:ext cx="829151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 dirty="0"/>
              <a:t>   Observe that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sz="2000" dirty="0"/>
              <a:t>         </a:t>
            </a:r>
            <a:r>
              <a:rPr kumimoji="1" lang="en-US" dirty="0"/>
              <a:t> </a:t>
            </a:r>
            <a:r>
              <a:rPr kumimoji="1" lang="en-US" sz="2000" dirty="0" err="1"/>
              <a:t>prereq</a:t>
            </a:r>
            <a:r>
              <a:rPr kumimoji="1" lang="en-US" sz="2000" dirty="0"/>
              <a:t> information</a:t>
            </a:r>
            <a:r>
              <a:rPr kumimoji="1" lang="en-US" dirty="0"/>
              <a:t> </a:t>
            </a:r>
            <a:r>
              <a:rPr kumimoji="1" lang="en-US" sz="2000" dirty="0"/>
              <a:t>is missing for CS-315 and</a:t>
            </a:r>
            <a:r>
              <a:rPr kumimoji="1" lang="en-US" dirty="0"/>
              <a:t> </a:t>
            </a:r>
            <a:endParaRPr kumimoji="1" lang="en-US" sz="2000" dirty="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sz="2000" dirty="0"/>
              <a:t>          course</a:t>
            </a:r>
            <a:r>
              <a:rPr kumimoji="1" lang="en-US" dirty="0"/>
              <a:t> </a:t>
            </a:r>
            <a:r>
              <a:rPr kumimoji="1" lang="en-US" sz="2000" dirty="0"/>
              <a:t>information</a:t>
            </a:r>
            <a:r>
              <a:rPr kumimoji="1" lang="en-US" dirty="0"/>
              <a:t> </a:t>
            </a:r>
            <a:r>
              <a:rPr kumimoji="1" lang="en-US" sz="2000" dirty="0"/>
              <a:t>is missing  for  </a:t>
            </a:r>
            <a:r>
              <a:rPr kumimoji="1" lang="en-US" sz="2000" dirty="0" smtClean="0"/>
              <a:t>CS-347</a:t>
            </a:r>
            <a:endParaRPr kumimoji="1" lang="en-US" sz="2000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History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IBM Sequel language developed as part of System R project at the IBM San Jose Research Laboratory</a:t>
            </a:r>
            <a:endParaRPr lang="en-US" smtClean="0"/>
          </a:p>
          <a:p>
            <a:r>
              <a:rPr lang="en-US" sz="2000" smtClean="0"/>
              <a:t>Renamed Structured Query Language (SQL)</a:t>
            </a:r>
            <a:endParaRPr lang="en-US" smtClean="0"/>
          </a:p>
          <a:p>
            <a:r>
              <a:rPr lang="en-US" sz="2000" smtClean="0"/>
              <a:t>ANSI and ISO standard SQL:</a:t>
            </a:r>
            <a:endParaRPr lang="en-US" smtClean="0"/>
          </a:p>
          <a:p>
            <a:pPr lvl="1"/>
            <a:r>
              <a:rPr lang="en-US" sz="2000" smtClean="0"/>
              <a:t>SQL-86, SQL-89</a:t>
            </a:r>
            <a:r>
              <a:rPr lang="en-US" smtClean="0"/>
              <a:t>, </a:t>
            </a:r>
            <a:r>
              <a:rPr lang="en-US" sz="2000" smtClean="0"/>
              <a:t>SQL-92</a:t>
            </a:r>
            <a:r>
              <a:rPr lang="en-US" smtClean="0"/>
              <a:t> </a:t>
            </a:r>
          </a:p>
          <a:p>
            <a:pPr lvl="1"/>
            <a:r>
              <a:rPr lang="en-US" sz="2000" smtClean="0"/>
              <a:t>SQL:1999, SQL:2003, SQL:2008</a:t>
            </a:r>
            <a:endParaRPr lang="en-US" smtClean="0"/>
          </a:p>
          <a:p>
            <a:r>
              <a:rPr lang="en-US" sz="2000" smtClean="0"/>
              <a:t>Commercial systems offer most, if not all, SQL-92 features, plus varying feature sets from later standards and special proprietary features.</a:t>
            </a:r>
            <a:r>
              <a:rPr lang="en-US" smtClean="0"/>
              <a:t>  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Not all examples here may work on your particular system.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1AE8-8494-477F-BAE0-3C2453F346E6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r>
              <a:rPr lang="en-US" sz="2000" dirty="0" smtClean="0"/>
              <a:t>An extension of the join operation that avoids loss of information.</a:t>
            </a:r>
          </a:p>
          <a:p>
            <a:r>
              <a:rPr lang="en-US" sz="2000" dirty="0" smtClean="0"/>
              <a:t>Computes the join and then adds </a:t>
            </a:r>
            <a:r>
              <a:rPr lang="en-US" sz="2000" dirty="0" err="1" smtClean="0"/>
              <a:t>tuples</a:t>
            </a:r>
            <a:r>
              <a:rPr lang="en-US" sz="2000" smtClean="0"/>
              <a:t> from </a:t>
            </a:r>
            <a:r>
              <a:rPr lang="en-US" sz="2000" dirty="0" smtClean="0"/>
              <a:t>one relation that does not match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in the other relation to the result of the join. </a:t>
            </a:r>
          </a:p>
          <a:p>
            <a:r>
              <a:rPr lang="en-US" sz="2000" dirty="0" smtClean="0"/>
              <a:t>Uses </a:t>
            </a:r>
            <a:r>
              <a:rPr lang="en-US" sz="2000" i="1" dirty="0" smtClean="0"/>
              <a:t>null</a:t>
            </a:r>
            <a:r>
              <a:rPr lang="en-US" sz="2000" dirty="0" smtClean="0"/>
              <a:t>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 i="1"/>
              <a:t> 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left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  <a:endParaRPr kumimoji="1" lang="en-US" sz="200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7"/>
          <p:cNvPicPr>
            <a:picLocks noChangeAspect="1" noChangeArrowheads="1"/>
          </p:cNvPicPr>
          <p:nvPr/>
        </p:nvPicPr>
        <p:blipFill>
          <a:blip r:embed="rId4" cstate="print"/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 </a:t>
            </a:r>
            <a:r>
              <a:rPr kumimoji="1" lang="en-US" sz="2000" i="1"/>
              <a:t>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right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4" cstate="print"/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en-US" sz="2000" b="1" smtClean="0">
                <a:solidFill>
                  <a:srgbClr val="000099"/>
                </a:solidFill>
              </a:rPr>
              <a:t>Join operations</a:t>
            </a:r>
            <a:r>
              <a:rPr lang="en-US" sz="2000" smtClean="0"/>
              <a:t> take two relations and return as a result another relation.</a:t>
            </a:r>
            <a:endParaRPr lang="en-US" smtClean="0"/>
          </a:p>
          <a:p>
            <a:r>
              <a:rPr lang="en-US" sz="2000" smtClean="0"/>
              <a:t>These additional operations are typically used as subquery expressions in the </a:t>
            </a:r>
            <a:r>
              <a:rPr lang="en-US" sz="2000" b="1" smtClean="0"/>
              <a:t>from </a:t>
            </a:r>
            <a:r>
              <a:rPr lang="en-US" sz="2000" smtClean="0"/>
              <a:t>clause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Join condition</a:t>
            </a:r>
            <a:r>
              <a:rPr lang="en-US" sz="2000" smtClean="0"/>
              <a:t> – defines which tuples in the two relations match, and what attributes are present in the result of the join.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Join type</a:t>
            </a:r>
            <a:r>
              <a:rPr lang="en-US" sz="2000" smtClean="0"/>
              <a:t> – defines how tuples in each relation that do not match any tuple in the other relation (based on the join condition) are treated.</a:t>
            </a:r>
            <a:endParaRPr lang="en-U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 l="375" t="32004" r="375" b="31503"/>
          <a:stretch>
            <a:fillRect/>
          </a:stretch>
        </p:blipFill>
        <p:spPr bwMode="auto">
          <a:xfrm>
            <a:off x="1122363" y="4286256"/>
            <a:ext cx="7085012" cy="195421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 </a:t>
            </a:r>
            <a:r>
              <a:rPr kumimoji="1" lang="en-US" sz="2000" i="1"/>
              <a:t>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full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4" cstate="print"/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>
            <a:normAutofit lnSpcReduction="10000"/>
          </a:bodyPr>
          <a:lstStyle/>
          <a:p>
            <a:r>
              <a:rPr lang="en-US" sz="2000" i="1" smtClean="0"/>
              <a:t>course </a:t>
            </a:r>
            <a:r>
              <a:rPr lang="en-US" sz="2000" b="1" smtClean="0"/>
              <a:t>inner join </a:t>
            </a:r>
            <a:r>
              <a:rPr lang="en-US" sz="2000" i="1" smtClean="0"/>
              <a:t>prereq </a:t>
            </a:r>
            <a:r>
              <a:rPr lang="en-US" sz="2000" b="1" smtClean="0"/>
              <a:t>on</a:t>
            </a:r>
            <a:br>
              <a:rPr lang="en-US" sz="2000" b="1" smtClean="0"/>
            </a:br>
            <a:r>
              <a:rPr lang="en-US" sz="2000" i="1" smtClean="0"/>
              <a:t>course.course_id = prereq.course_id</a:t>
            </a:r>
            <a:endParaRPr lang="en-US" i="1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/>
              <a:t>What is the difference between the above, and a natural join?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 i="1"/>
              <a:t>course </a:t>
            </a:r>
            <a:r>
              <a:rPr kumimoji="1" lang="en-US" sz="2000" b="1"/>
              <a:t>left outer join</a:t>
            </a:r>
            <a:r>
              <a:rPr kumimoji="1" lang="en-US" sz="2000" i="1"/>
              <a:t> prereq </a:t>
            </a:r>
            <a:r>
              <a:rPr kumimoji="1" lang="en-US" sz="2000" b="1"/>
              <a:t>on</a:t>
            </a:r>
            <a:r>
              <a:rPr kumimoji="1" lang="en-US" sz="2000" i="1"/>
              <a:t/>
            </a:r>
            <a:br>
              <a:rPr kumimoji="1" lang="en-US" sz="2000" i="1"/>
            </a:br>
            <a:r>
              <a:rPr kumimoji="1" lang="en-US" sz="2000" i="1"/>
              <a:t>course.course_id = prereq.course_id</a:t>
            </a:r>
            <a:endParaRPr kumimoji="1" lang="en-US" sz="1800" i="1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en-US" sz="1800" i="1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 cstate="print"/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7"/>
          <p:cNvPicPr>
            <a:picLocks noChangeAspect="1" noChangeArrowheads="1"/>
          </p:cNvPicPr>
          <p:nvPr/>
        </p:nvPicPr>
        <p:blipFill>
          <a:blip r:embed="rId5" cstate="print"/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42950" y="1047750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 i="1"/>
              <a:t>course</a:t>
            </a:r>
            <a:r>
              <a:rPr kumimoji="1" lang="en-US" sz="2000" b="1"/>
              <a:t> natural right outer join </a:t>
            </a:r>
            <a:r>
              <a:rPr kumimoji="1" lang="en-US" sz="2000" i="1"/>
              <a:t>prereq</a:t>
            </a:r>
            <a:endParaRPr kumimoji="1" lang="en-US" sz="1800" b="1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7675" y="1776413"/>
            <a:ext cx="62579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sz="1800" b="1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90575" y="3363913"/>
            <a:ext cx="668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 i="1"/>
              <a:t>   </a:t>
            </a:r>
            <a:r>
              <a:rPr kumimoji="1" lang="en-US" sz="2000" i="1"/>
              <a:t>course</a:t>
            </a:r>
            <a:r>
              <a:rPr kumimoji="1" lang="en-US" b="1"/>
              <a:t> </a:t>
            </a:r>
            <a:r>
              <a:rPr kumimoji="1" lang="en-US" sz="2000" b="1" smtClean="0"/>
              <a:t>full</a:t>
            </a:r>
            <a:r>
              <a:rPr kumimoji="1" lang="en-US" sz="1800" b="1" smtClean="0"/>
              <a:t> </a:t>
            </a:r>
            <a:r>
              <a:rPr kumimoji="1" lang="en-US" sz="2000" b="1"/>
              <a:t>outer join </a:t>
            </a:r>
            <a:r>
              <a:rPr kumimoji="1" lang="en-US" sz="2000" i="1"/>
              <a:t>prereq </a:t>
            </a:r>
            <a:r>
              <a:rPr kumimoji="1" lang="en-US" sz="2000" b="1"/>
              <a:t>using</a:t>
            </a:r>
            <a:r>
              <a:rPr kumimoji="1" lang="en-US" sz="1800" b="1"/>
              <a:t> </a:t>
            </a:r>
            <a:r>
              <a:rPr kumimoji="1" lang="en-US" sz="2000"/>
              <a:t>(</a:t>
            </a:r>
            <a:r>
              <a:rPr kumimoji="1" lang="en-US" sz="2000" i="1"/>
              <a:t>course_id</a:t>
            </a:r>
            <a:r>
              <a:rPr kumimoji="1" lang="en-US" sz="2000"/>
              <a:t>)</a:t>
            </a:r>
            <a:endParaRPr kumimoji="1" lang="en-US" sz="1800"/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7350" y="4059238"/>
            <a:ext cx="58594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7"/>
          <p:cNvPicPr>
            <a:picLocks noChangeAspect="1" noChangeArrowheads="1"/>
          </p:cNvPicPr>
          <p:nvPr/>
        </p:nvPicPr>
        <p:blipFill>
          <a:blip r:embed="rId5" cstate="print"/>
          <a:srcRect l="52229" t="4582" r="6110" b="71706"/>
          <a:stretch>
            <a:fillRect/>
          </a:stretch>
        </p:blipFill>
        <p:spPr bwMode="auto">
          <a:xfrm>
            <a:off x="6867525" y="1870075"/>
            <a:ext cx="9858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7"/>
          <p:cNvPicPr>
            <a:picLocks noChangeAspect="1" noChangeArrowheads="1"/>
          </p:cNvPicPr>
          <p:nvPr/>
        </p:nvPicPr>
        <p:blipFill>
          <a:blip r:embed="rId5" cstate="print"/>
          <a:srcRect l="52229" t="4582" r="6110" b="71706"/>
          <a:stretch>
            <a:fillRect/>
          </a:stretch>
        </p:blipFill>
        <p:spPr bwMode="auto">
          <a:xfrm>
            <a:off x="6437313" y="4129088"/>
            <a:ext cx="9858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2E35-6A88-425F-A8B6-12E4DC10F96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Subqueries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>
            <a:normAutofit/>
          </a:bodyPr>
          <a:lstStyle/>
          <a:p>
            <a:r>
              <a:rPr lang="en-US" sz="2800" smtClean="0"/>
              <a:t>SQL provides a mechanism for the nesting of subqueries.</a:t>
            </a:r>
            <a:endParaRPr lang="en-US" sz="4000" smtClean="0"/>
          </a:p>
          <a:p>
            <a:r>
              <a:rPr lang="en-US" sz="2800" smtClean="0"/>
              <a:t>A </a:t>
            </a:r>
            <a:r>
              <a:rPr lang="en-US" sz="2800" b="1" smtClean="0">
                <a:solidFill>
                  <a:srgbClr val="000099"/>
                </a:solidFill>
              </a:rPr>
              <a:t>subquery</a:t>
            </a:r>
            <a:r>
              <a:rPr lang="en-US" sz="2800" smtClean="0"/>
              <a:t> is a </a:t>
            </a:r>
            <a:r>
              <a:rPr lang="en-US" sz="2800" b="1" smtClean="0"/>
              <a:t>select-from-where</a:t>
            </a:r>
            <a:r>
              <a:rPr lang="en-US" sz="2800" smtClean="0"/>
              <a:t> expression that is nested within another query.</a:t>
            </a:r>
            <a:endParaRPr lang="en-US" sz="4000" smtClean="0"/>
          </a:p>
          <a:p>
            <a:r>
              <a:rPr lang="en-US" sz="2800" smtClean="0"/>
              <a:t>A common use of subqueries is to perform tests for set membership, set comparisons, and set cardinality.</a:t>
            </a:r>
            <a:endParaRPr lang="en-US" sz="4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818-BB0E-46B0-B7A0-08AD14B35CF1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461665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027113" algn="l"/>
              </a:tabLst>
            </a:pPr>
            <a:r>
              <a:rPr kumimoji="1" lang="en-US" sz="2400" smtClean="0"/>
              <a:t>Find courses offered in Fall 2009 and in Spring 2010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58825" y="3675077"/>
            <a:ext cx="7688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400"/>
              <a:t>   Find courses offered in Fall 2009 but not in Spring 2010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185863" y="1571612"/>
            <a:ext cx="74406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’Fall’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2009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</a:t>
            </a:r>
            <a:r>
              <a:rPr lang="en-US" sz="2000" i="1"/>
              <a:t>course_id </a:t>
            </a:r>
            <a:r>
              <a:rPr lang="en-US" sz="2000" b="1"/>
              <a:t>in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’Spring’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2010);</a:t>
            </a:r>
            <a:endParaRPr lang="en-US" sz="1800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214414" y="4222769"/>
            <a:ext cx="73818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’Fall’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2009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</a:t>
            </a:r>
            <a:r>
              <a:rPr lang="en-US" sz="2000" i="1"/>
              <a:t>course_id  </a:t>
            </a:r>
            <a:r>
              <a:rPr lang="en-US" sz="2000" b="1"/>
              <a:t>not in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’Spring’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2010);</a:t>
            </a:r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4206-EAF7-480F-B96C-79119CA4F857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39301" grpId="0" autoUpdateAnimBg="0"/>
      <p:bldP spid="43930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Set Comparison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>
            <a:noAutofit/>
          </a:bodyPr>
          <a:lstStyle/>
          <a:p>
            <a:pPr defTabSz="915988">
              <a:tabLst>
                <a:tab pos="1830388" algn="l"/>
              </a:tabLst>
            </a:pPr>
            <a:r>
              <a:rPr lang="en-US" sz="2400" smtClean="0"/>
              <a:t>Find names of instructors with salary greater than that of some (at least one) instructor in the Biology department.</a:t>
            </a:r>
            <a:endParaRPr lang="en-US" sz="3600" smtClean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400"/>
              <a:t>  Same query using &gt; </a:t>
            </a:r>
            <a:r>
              <a:rPr kumimoji="1" lang="en-US" sz="2400" b="1"/>
              <a:t>some</a:t>
            </a:r>
            <a:r>
              <a:rPr kumimoji="1" lang="en-US" sz="2400"/>
              <a:t> clause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1528763" y="3951288"/>
            <a:ext cx="64198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select </a:t>
            </a:r>
            <a:r>
              <a:rPr lang="en-US" sz="2000" i="1"/>
              <a:t>name</a:t>
            </a:r>
          </a:p>
          <a:p>
            <a:r>
              <a:rPr lang="en-US" sz="2000" b="1"/>
              <a:t>from </a:t>
            </a:r>
            <a:r>
              <a:rPr lang="en-US" sz="2000" i="1"/>
              <a:t>instructor</a:t>
            </a:r>
          </a:p>
          <a:p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/>
              <a:t>&gt; </a:t>
            </a:r>
            <a:r>
              <a:rPr lang="en-US" sz="2000" b="1"/>
              <a:t>some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salary</a:t>
            </a:r>
          </a:p>
          <a:p>
            <a:r>
              <a:rPr lang="en-US" sz="2000" b="1"/>
              <a:t>                                     from </a:t>
            </a:r>
            <a:r>
              <a:rPr lang="en-US" sz="2000" i="1"/>
              <a:t>instructor</a:t>
            </a:r>
          </a:p>
          <a:p>
            <a:r>
              <a:rPr lang="en-US" sz="2000" b="1"/>
              <a:t>                                     where </a:t>
            </a:r>
            <a:r>
              <a:rPr lang="en-US" sz="2000" i="1"/>
              <a:t>dept_name </a:t>
            </a:r>
            <a:r>
              <a:rPr lang="en-US" sz="2000"/>
              <a:t>= ’Biology’);</a:t>
            </a: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1570038" y="1957388"/>
            <a:ext cx="66309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T</a:t>
            </a:r>
            <a:r>
              <a:rPr lang="en-US" sz="2000"/>
              <a:t>.</a:t>
            </a:r>
            <a:r>
              <a:rPr lang="en-US" sz="2000" i="1"/>
              <a:t>name</a:t>
            </a:r>
          </a:p>
          <a:p>
            <a:r>
              <a:rPr lang="en-US" sz="2000" b="1"/>
              <a:t>from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T</a:t>
            </a:r>
            <a:r>
              <a:rPr lang="en-US" sz="2000"/>
              <a:t>,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S</a:t>
            </a:r>
          </a:p>
          <a:p>
            <a:r>
              <a:rPr lang="en-US" sz="2000" b="1"/>
              <a:t>where </a:t>
            </a:r>
            <a:r>
              <a:rPr lang="en-US" sz="2000" i="1"/>
              <a:t>T.salary </a:t>
            </a:r>
            <a:r>
              <a:rPr lang="en-US" sz="2000"/>
              <a:t>&gt; </a:t>
            </a:r>
            <a:r>
              <a:rPr lang="en-US" sz="2000" i="1"/>
              <a:t>S.salary </a:t>
            </a:r>
            <a:r>
              <a:rPr lang="en-US" sz="2000" b="1"/>
              <a:t>and </a:t>
            </a:r>
            <a:r>
              <a:rPr lang="en-US" sz="2000" i="1"/>
              <a:t>S.dept_name </a:t>
            </a:r>
            <a:r>
              <a:rPr lang="en-US" sz="2000"/>
              <a:t>= ’Biology’;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FD2B-E909-42BB-85E8-CBE4FE768F06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43397" grpId="0" autoUpdateAnimBg="0"/>
      <p:bldP spid="4433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br>
              <a:rPr lang="en-US" dirty="0" smtClean="0"/>
            </a:br>
            <a:r>
              <a:rPr lang="en-US" dirty="0" smtClean="0"/>
              <a:t>(DML)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29-6002-49F1-8D68-0991DBC78747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60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Definition of  Some Clause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4" y="1000108"/>
            <a:ext cx="7618439" cy="820755"/>
          </a:xfrm>
        </p:spPr>
        <p:txBody>
          <a:bodyPr>
            <a:noAutofit/>
          </a:bodyPr>
          <a:lstStyle/>
          <a:p>
            <a:r>
              <a:rPr lang="en-US" sz="2400" smtClean="0"/>
              <a:t>F &lt;comp&gt; </a:t>
            </a:r>
            <a:r>
              <a:rPr lang="en-US" sz="2400" b="1" smtClean="0"/>
              <a:t>some </a:t>
            </a:r>
            <a:r>
              <a:rPr lang="en-US" sz="2400" i="1" smtClean="0"/>
              <a:t>r </a:t>
            </a:r>
            <a:r>
              <a:rPr lang="en-US" sz="2400" smtClean="0">
                <a:sym typeface="Symbol" pitchFamily="18" charset="2"/>
              </a:rPr>
              <a:t></a:t>
            </a:r>
            <a:r>
              <a:rPr lang="en-US" sz="2400" i="1" smtClean="0">
                <a:sym typeface="Symbol" pitchFamily="18" charset="2"/>
              </a:rPr>
              <a:t>t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i="1" smtClean="0">
                <a:sym typeface="Symbol" pitchFamily="18" charset="2"/>
              </a:rPr>
              <a:t>r </a:t>
            </a:r>
            <a:r>
              <a:rPr lang="en-US" sz="2400" smtClean="0">
                <a:sym typeface="Symbol" pitchFamily="18" charset="2"/>
              </a:rPr>
              <a:t>such that (F &lt;comp&gt; </a:t>
            </a:r>
            <a:r>
              <a:rPr lang="en-US" sz="2400" i="1" smtClean="0">
                <a:sym typeface="Symbol" pitchFamily="18" charset="2"/>
              </a:rPr>
              <a:t>t </a:t>
            </a:r>
            <a:r>
              <a:rPr lang="en-US" sz="2400" smtClean="0">
                <a:sym typeface="Symbol" pitchFamily="18" charset="2"/>
              </a:rPr>
              <a:t>)</a:t>
            </a:r>
            <a:r>
              <a:rPr lang="en-US" sz="2400" i="1" smtClean="0">
                <a:sym typeface="Symbol" pitchFamily="18" charset="2"/>
              </a:rPr>
              <a:t/>
            </a:r>
            <a:br>
              <a:rPr lang="en-US" sz="2400" i="1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Where &lt;comp&gt; can be:      </a:t>
            </a:r>
            <a:endParaRPr 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33694" y="1952625"/>
            <a:ext cx="457200" cy="1066800"/>
            <a:chOff x="2448" y="1296"/>
            <a:chExt cx="288" cy="960"/>
          </a:xfrm>
        </p:grpSpPr>
        <p:sp>
          <p:nvSpPr>
            <p:cNvPr id="48150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151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52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48133" name="Text Box 8"/>
          <p:cNvSpPr txBox="1">
            <a:spLocks noChangeArrowheads="1"/>
          </p:cNvSpPr>
          <p:nvPr/>
        </p:nvSpPr>
        <p:spPr bwMode="auto">
          <a:xfrm>
            <a:off x="1358932" y="2257425"/>
            <a:ext cx="13509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3167094" y="2257425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2633694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8136" name="Rectangle 11"/>
          <p:cNvSpPr>
            <a:spLocks noChangeArrowheads="1"/>
          </p:cNvSpPr>
          <p:nvPr/>
        </p:nvSpPr>
        <p:spPr bwMode="auto">
          <a:xfrm>
            <a:off x="2633694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8137" name="Rectangle 12"/>
          <p:cNvSpPr>
            <a:spLocks noChangeArrowheads="1"/>
          </p:cNvSpPr>
          <p:nvPr/>
        </p:nvSpPr>
        <p:spPr bwMode="auto">
          <a:xfrm>
            <a:off x="2633694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8138" name="Text Box 13"/>
          <p:cNvSpPr txBox="1">
            <a:spLocks noChangeArrowheads="1"/>
          </p:cNvSpPr>
          <p:nvPr/>
        </p:nvSpPr>
        <p:spPr bwMode="auto">
          <a:xfrm>
            <a:off x="3167094" y="34163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8139" name="Rectangle 14"/>
          <p:cNvSpPr>
            <a:spLocks noChangeArrowheads="1"/>
          </p:cNvSpPr>
          <p:nvPr/>
        </p:nvSpPr>
        <p:spPr bwMode="auto">
          <a:xfrm>
            <a:off x="2633694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8140" name="Rectangle 15"/>
          <p:cNvSpPr>
            <a:spLocks noChangeArrowheads="1"/>
          </p:cNvSpPr>
          <p:nvPr/>
        </p:nvSpPr>
        <p:spPr bwMode="auto">
          <a:xfrm>
            <a:off x="2633694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8141" name="Rectangle 16"/>
          <p:cNvSpPr>
            <a:spLocks noChangeArrowheads="1"/>
          </p:cNvSpPr>
          <p:nvPr/>
        </p:nvSpPr>
        <p:spPr bwMode="auto">
          <a:xfrm>
            <a:off x="2633694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8142" name="Text Box 17"/>
          <p:cNvSpPr txBox="1">
            <a:spLocks noChangeArrowheads="1"/>
          </p:cNvSpPr>
          <p:nvPr/>
        </p:nvSpPr>
        <p:spPr bwMode="auto">
          <a:xfrm>
            <a:off x="1338294" y="5000625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some</a:t>
            </a:r>
          </a:p>
        </p:txBody>
      </p:sp>
      <p:sp>
        <p:nvSpPr>
          <p:cNvPr id="48143" name="Text Box 18"/>
          <p:cNvSpPr txBox="1">
            <a:spLocks noChangeArrowheads="1"/>
          </p:cNvSpPr>
          <p:nvPr/>
        </p:nvSpPr>
        <p:spPr bwMode="auto">
          <a:xfrm>
            <a:off x="3167094" y="5000625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 (since 0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800">
                <a:sym typeface="Symbol" pitchFamily="18" charset="2"/>
              </a:rPr>
              <a:t>5)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8144" name="Text Box 19"/>
          <p:cNvSpPr txBox="1">
            <a:spLocks noChangeArrowheads="1"/>
          </p:cNvSpPr>
          <p:nvPr/>
        </p:nvSpPr>
        <p:spPr bwMode="auto">
          <a:xfrm>
            <a:off x="4267232" y="2500306"/>
            <a:ext cx="38766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(read:  5 &lt; some tuple in the relation) 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1373219" y="3402013"/>
            <a:ext cx="1377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8146" name="Text Box 21"/>
          <p:cNvSpPr txBox="1">
            <a:spLocks noChangeArrowheads="1"/>
          </p:cNvSpPr>
          <p:nvPr/>
        </p:nvSpPr>
        <p:spPr bwMode="auto">
          <a:xfrm>
            <a:off x="3167094" y="415925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8147" name="Text Box 22"/>
          <p:cNvSpPr txBox="1">
            <a:spLocks noChangeArrowheads="1"/>
          </p:cNvSpPr>
          <p:nvPr/>
        </p:nvSpPr>
        <p:spPr bwMode="auto">
          <a:xfrm>
            <a:off x="1414494" y="4162425"/>
            <a:ext cx="1524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8148" name="Rectangle 23"/>
          <p:cNvSpPr>
            <a:spLocks noChangeArrowheads="1"/>
          </p:cNvSpPr>
          <p:nvPr/>
        </p:nvSpPr>
        <p:spPr bwMode="auto">
          <a:xfrm>
            <a:off x="1266857" y="5472113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sz="1800">
                <a:latin typeface="Arial" pitchFamily="34" charset="0"/>
              </a:rPr>
              <a:t>(= </a:t>
            </a:r>
            <a:r>
              <a:rPr lang="en-US" sz="1800" b="1">
                <a:latin typeface="Arial" pitchFamily="34" charset="0"/>
              </a:rPr>
              <a:t>some</a:t>
            </a:r>
            <a:r>
              <a:rPr lang="en-US" sz="1800">
                <a:latin typeface="Arial" pitchFamily="34" charset="0"/>
              </a:rPr>
              <a:t>) </a:t>
            </a:r>
            <a:r>
              <a:rPr lang="en-US" sz="1800">
                <a:latin typeface="Arial" pitchFamily="34" charset="0"/>
                <a:sym typeface="Symbol" pitchFamily="18" charset="2"/>
              </a:rPr>
              <a:t> </a:t>
            </a:r>
            <a:r>
              <a:rPr lang="en-US" sz="1800" b="1">
                <a:latin typeface="Arial" pitchFamily="34" charset="0"/>
                <a:sym typeface="Symbol" pitchFamily="18" charset="2"/>
              </a:rPr>
              <a:t>in</a:t>
            </a:r>
          </a:p>
          <a:p>
            <a:r>
              <a:rPr lang="en-US" sz="1800">
                <a:latin typeface="Arial" pitchFamily="34" charset="0"/>
                <a:sym typeface="Symbol" pitchFamily="18" charset="2"/>
              </a:rPr>
              <a:t>However, ( </a:t>
            </a:r>
            <a:r>
              <a:rPr lang="en-US" sz="1800" b="1">
                <a:latin typeface="Arial" pitchFamily="34" charset="0"/>
                <a:sym typeface="Symbol" pitchFamily="18" charset="2"/>
              </a:rPr>
              <a:t>some</a:t>
            </a:r>
            <a:r>
              <a:rPr lang="en-US" sz="1800">
                <a:latin typeface="Arial" pitchFamily="34" charset="0"/>
                <a:sym typeface="Symbol" pitchFamily="18" charset="2"/>
              </a:rPr>
              <a:t>)  </a:t>
            </a:r>
            <a:r>
              <a:rPr lang="en-US" sz="1800" b="1">
                <a:latin typeface="Arial" pitchFamily="34" charset="0"/>
                <a:sym typeface="Symbol" pitchFamily="18" charset="2"/>
              </a:rPr>
              <a:t>not in</a:t>
            </a:r>
            <a:endParaRPr lang="en-US" sz="1800">
              <a:latin typeface="Arial" pitchFamily="34" charset="0"/>
              <a:sym typeface="Symbol" pitchFamily="18" charset="2"/>
            </a:endParaRPr>
          </a:p>
        </p:txBody>
      </p:sp>
      <p:sp>
        <p:nvSpPr>
          <p:cNvPr id="48149" name="Line 24"/>
          <p:cNvSpPr>
            <a:spLocks noChangeShapeType="1"/>
          </p:cNvSpPr>
          <p:nvPr/>
        </p:nvSpPr>
        <p:spPr bwMode="auto">
          <a:xfrm flipH="1">
            <a:off x="3348069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C424-2F8F-41CB-9F5B-75C087835054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>
            <a:noAutofit/>
          </a:bodyPr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sz="2400" smtClean="0"/>
              <a:t>Find the names of all instructors whose salary is greater than the salary of all instructors in the Biology department.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836738" y="2455867"/>
            <a:ext cx="59610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select </a:t>
            </a:r>
            <a:r>
              <a:rPr lang="en-US" sz="2400" i="1"/>
              <a:t>name</a:t>
            </a:r>
            <a:endParaRPr lang="en-US" sz="2000" i="1"/>
          </a:p>
          <a:p>
            <a:r>
              <a:rPr lang="en-US" sz="2400" b="1"/>
              <a:t>from </a:t>
            </a:r>
            <a:r>
              <a:rPr lang="en-US" sz="2400" i="1"/>
              <a:t>instructor</a:t>
            </a:r>
            <a:endParaRPr lang="en-US" sz="2000" i="1"/>
          </a:p>
          <a:p>
            <a:r>
              <a:rPr lang="en-US" sz="2400" b="1"/>
              <a:t>where </a:t>
            </a:r>
            <a:r>
              <a:rPr lang="en-US" sz="2400" i="1"/>
              <a:t>salary </a:t>
            </a:r>
            <a:r>
              <a:rPr lang="en-US" sz="2400"/>
              <a:t>&gt; </a:t>
            </a:r>
            <a:r>
              <a:rPr lang="en-US" sz="2400" b="1"/>
              <a:t>all </a:t>
            </a:r>
            <a:r>
              <a:rPr lang="en-US" sz="2400"/>
              <a:t>(</a:t>
            </a:r>
            <a:r>
              <a:rPr lang="en-US" sz="2400" b="1"/>
              <a:t>select </a:t>
            </a:r>
            <a:r>
              <a:rPr lang="en-US" sz="2400" i="1"/>
              <a:t>salary</a:t>
            </a:r>
            <a:endParaRPr lang="en-US" sz="2000" i="1"/>
          </a:p>
          <a:p>
            <a:r>
              <a:rPr lang="en-US" sz="2000" b="1"/>
              <a:t>                                </a:t>
            </a:r>
            <a:r>
              <a:rPr lang="en-US" sz="2400" b="1"/>
              <a:t>from </a:t>
            </a:r>
            <a:r>
              <a:rPr lang="en-US" sz="2400" i="1"/>
              <a:t>instructor</a:t>
            </a:r>
            <a:endParaRPr lang="en-US" sz="2000" i="1"/>
          </a:p>
          <a:p>
            <a:r>
              <a:rPr lang="en-US" sz="2000" b="1"/>
              <a:t>                                </a:t>
            </a:r>
            <a:r>
              <a:rPr lang="en-US" sz="2400" b="1"/>
              <a:t>where </a:t>
            </a:r>
            <a:r>
              <a:rPr lang="en-US" sz="2400" i="1"/>
              <a:t>dept_name </a:t>
            </a:r>
            <a:r>
              <a:rPr lang="en-US" sz="2400"/>
              <a:t>= ’Biology’);</a:t>
            </a:r>
            <a:endParaRPr lang="en-US" sz="2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0B7D-58E4-4EC7-9F4A-B35B642DA296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Definition of all Clause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noFill/>
        </p:spPr>
        <p:txBody>
          <a:bodyPr lIns="90488" tIns="44450" rIns="90488" bIns="44450">
            <a:noAutofit/>
          </a:bodyPr>
          <a:lstStyle/>
          <a:p>
            <a:r>
              <a:rPr lang="en-US" sz="2400" smtClean="0"/>
              <a:t>F &lt;comp&gt; </a:t>
            </a:r>
            <a:r>
              <a:rPr lang="en-US" sz="2400" b="1" smtClean="0"/>
              <a:t>all </a:t>
            </a:r>
            <a:r>
              <a:rPr lang="en-US" sz="2400" i="1" smtClean="0"/>
              <a:t>r </a:t>
            </a:r>
            <a:r>
              <a:rPr lang="en-US" sz="2400" smtClean="0">
                <a:sym typeface="Symbol" pitchFamily="18" charset="2"/>
              </a:rPr>
              <a:t></a:t>
            </a:r>
            <a:r>
              <a:rPr lang="en-US" sz="2400" i="1" smtClean="0">
                <a:sym typeface="Symbol" pitchFamily="18" charset="2"/>
              </a:rPr>
              <a:t>t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i="1" smtClean="0">
                <a:sym typeface="Symbol" pitchFamily="18" charset="2"/>
              </a:rPr>
              <a:t>r</a:t>
            </a:r>
            <a:r>
              <a:rPr lang="en-US" sz="2400" smtClean="0">
                <a:sym typeface="Symbol" pitchFamily="18" charset="2"/>
              </a:rPr>
              <a:t> (F &lt;comp&gt; </a:t>
            </a:r>
            <a:r>
              <a:rPr lang="en-US" sz="2400" i="1" smtClean="0">
                <a:sym typeface="Symbol" pitchFamily="18" charset="2"/>
              </a:rPr>
              <a:t>t)</a:t>
            </a:r>
            <a:endParaRPr 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50197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198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0199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50181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50182" name="Text Box 9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50183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0186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50187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0189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all</a:t>
            </a:r>
          </a:p>
        </p:txBody>
      </p:sp>
      <p:sp>
        <p:nvSpPr>
          <p:cNvPr id="50191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 (since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800">
                <a:sym typeface="Symbol" pitchFamily="18" charset="2"/>
              </a:rPr>
              <a:t>4 and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>
                <a:sym typeface="Symbol" pitchFamily="18" charset="2"/>
              </a:rPr>
              <a:t> 6)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50193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50194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50195" name="Rectangle 22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sz="1800">
                <a:latin typeface="Arial" pitchFamily="34" charset="0"/>
              </a:rPr>
              <a:t>(</a:t>
            </a:r>
            <a:r>
              <a:rPr lang="en-US" sz="1800">
                <a:latin typeface="Arial" pitchFamily="34" charset="0"/>
                <a:sym typeface="Symbol" pitchFamily="18" charset="2"/>
              </a:rPr>
              <a:t></a:t>
            </a:r>
            <a:r>
              <a:rPr lang="en-US" sz="1800">
                <a:latin typeface="Arial" pitchFamily="34" charset="0"/>
              </a:rPr>
              <a:t> </a:t>
            </a:r>
            <a:r>
              <a:rPr lang="en-US" sz="1800" b="1">
                <a:latin typeface="Arial" pitchFamily="34" charset="0"/>
              </a:rPr>
              <a:t>all</a:t>
            </a:r>
            <a:r>
              <a:rPr lang="en-US" sz="1800">
                <a:latin typeface="Arial" pitchFamily="34" charset="0"/>
              </a:rPr>
              <a:t>) </a:t>
            </a:r>
            <a:r>
              <a:rPr lang="en-US" sz="1800">
                <a:latin typeface="Arial" pitchFamily="34" charset="0"/>
                <a:sym typeface="Symbol" pitchFamily="18" charset="2"/>
              </a:rPr>
              <a:t> </a:t>
            </a:r>
            <a:r>
              <a:rPr lang="en-US" sz="1800" b="1">
                <a:latin typeface="Arial" pitchFamily="34" charset="0"/>
                <a:sym typeface="Symbol" pitchFamily="18" charset="2"/>
              </a:rPr>
              <a:t>not in</a:t>
            </a:r>
          </a:p>
          <a:p>
            <a:r>
              <a:rPr lang="en-US" sz="1800">
                <a:latin typeface="Arial" pitchFamily="34" charset="0"/>
                <a:sym typeface="Symbol" pitchFamily="18" charset="2"/>
              </a:rPr>
              <a:t>However, (= </a:t>
            </a:r>
            <a:r>
              <a:rPr lang="en-US" sz="1800" b="1">
                <a:latin typeface="Arial" pitchFamily="34" charset="0"/>
                <a:sym typeface="Symbol" pitchFamily="18" charset="2"/>
              </a:rPr>
              <a:t>all</a:t>
            </a:r>
            <a:r>
              <a:rPr lang="en-US" sz="1800">
                <a:latin typeface="Arial" pitchFamily="34" charset="0"/>
                <a:sym typeface="Symbol" pitchFamily="18" charset="2"/>
              </a:rPr>
              <a:t>)  </a:t>
            </a:r>
            <a:r>
              <a:rPr lang="en-US" sz="1800" b="1">
                <a:latin typeface="Arial" pitchFamily="34" charset="0"/>
                <a:sym typeface="Symbol" pitchFamily="18" charset="2"/>
              </a:rPr>
              <a:t>in</a:t>
            </a:r>
          </a:p>
        </p:txBody>
      </p:sp>
      <p:sp>
        <p:nvSpPr>
          <p:cNvPr id="50196" name="Line 23"/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622F-48F4-4984-81CB-8DC75F1FFC8A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 for Empty Relations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>
            <a:normAutofit/>
          </a:bodyPr>
          <a:lstStyle/>
          <a:p>
            <a:r>
              <a:rPr lang="en-US" sz="2400" smtClean="0"/>
              <a:t>The </a:t>
            </a:r>
            <a:r>
              <a:rPr lang="en-US" sz="2400" b="1" smtClean="0"/>
              <a:t>exists</a:t>
            </a:r>
            <a:r>
              <a:rPr lang="en-US" sz="2400" smtClean="0"/>
              <a:t> construct returns the value </a:t>
            </a:r>
            <a:r>
              <a:rPr lang="en-US" sz="2400" b="1" smtClean="0"/>
              <a:t>true</a:t>
            </a:r>
            <a:r>
              <a:rPr lang="en-US" sz="2400" smtClean="0"/>
              <a:t> if the argument subquery is nonempty.</a:t>
            </a:r>
            <a:endParaRPr lang="en-US" sz="3600" smtClean="0"/>
          </a:p>
          <a:p>
            <a:r>
              <a:rPr lang="en-US" sz="2400" b="1" smtClean="0"/>
              <a:t>exists </a:t>
            </a:r>
            <a:r>
              <a:rPr lang="en-US" sz="2400" i="1" smtClean="0"/>
              <a:t> r </a:t>
            </a:r>
            <a:r>
              <a:rPr lang="en-US" sz="2400" smtClean="0">
                <a:sym typeface="Symbol" pitchFamily="18" charset="2"/>
              </a:rPr>
              <a:t> </a:t>
            </a:r>
            <a:r>
              <a:rPr lang="en-US" sz="2400" i="1" smtClean="0">
                <a:sym typeface="Symbol" pitchFamily="18" charset="2"/>
              </a:rPr>
              <a:t>r </a:t>
            </a:r>
            <a:r>
              <a:rPr lang="en-US" sz="2400" smtClean="0">
                <a:sym typeface="Symbol" pitchFamily="18" charset="2"/>
              </a:rPr>
              <a:t> </a:t>
            </a:r>
            <a:r>
              <a:rPr lang="en-US" sz="2400" i="1" smtClean="0"/>
              <a:t>Ø</a:t>
            </a:r>
            <a:endParaRPr lang="en-US" sz="3600" smtClean="0">
              <a:sym typeface="Symbol" pitchFamily="18" charset="2"/>
            </a:endParaRPr>
          </a:p>
          <a:p>
            <a:r>
              <a:rPr lang="en-US" sz="2400" b="1" smtClean="0">
                <a:sym typeface="Symbol" pitchFamily="18" charset="2"/>
              </a:rPr>
              <a:t>not exists </a:t>
            </a:r>
            <a:r>
              <a:rPr lang="en-US" sz="2400" i="1" smtClean="0"/>
              <a:t>r </a:t>
            </a:r>
            <a:r>
              <a:rPr lang="en-US" sz="2400" smtClean="0">
                <a:sym typeface="Symbol" pitchFamily="18" charset="2"/>
              </a:rPr>
              <a:t> </a:t>
            </a:r>
            <a:r>
              <a:rPr lang="en-US" sz="2400" i="1" smtClean="0">
                <a:sym typeface="Symbol" pitchFamily="18" charset="2"/>
              </a:rPr>
              <a:t>r </a:t>
            </a:r>
            <a:r>
              <a:rPr lang="en-US" sz="2400" smtClean="0">
                <a:sym typeface="Symbol" pitchFamily="18" charset="2"/>
              </a:rPr>
              <a:t>= </a:t>
            </a:r>
            <a:r>
              <a:rPr lang="en-US" sz="2400" i="1" smtClean="0"/>
              <a:t>Ø</a:t>
            </a:r>
            <a:endParaRPr lang="en-US" sz="3600" i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C82-B954-4C9C-929F-AF6DBA050F3B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Correlation Variables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Yet another way of specifying the query “Find all courses taught in both the Fall 2009 semester and in the Spring 2010 semester”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	  </a:t>
            </a:r>
            <a:r>
              <a:rPr lang="en-US" sz="2400" b="1" smtClean="0"/>
              <a:t>select </a:t>
            </a:r>
            <a:r>
              <a:rPr lang="en-US" sz="2400" i="1" smtClean="0"/>
              <a:t>course_id</a:t>
            </a:r>
            <a:br>
              <a:rPr lang="en-US" sz="2400" i="1" smtClean="0"/>
            </a:br>
            <a:r>
              <a:rPr lang="en-US" sz="2400" i="1" smtClean="0"/>
              <a:t>   </a:t>
            </a:r>
            <a:r>
              <a:rPr lang="en-US" sz="2400" b="1" smtClean="0"/>
              <a:t>from </a:t>
            </a:r>
            <a:r>
              <a:rPr lang="en-US" sz="2400" i="1" smtClean="0"/>
              <a:t>section </a:t>
            </a:r>
            <a:r>
              <a:rPr lang="en-US" sz="2400" b="1" smtClean="0"/>
              <a:t>as </a:t>
            </a:r>
            <a:r>
              <a:rPr lang="en-US" sz="2400" i="1" smtClean="0"/>
              <a:t>S</a:t>
            </a:r>
            <a:br>
              <a:rPr lang="en-US" sz="2400" i="1" smtClean="0"/>
            </a:br>
            <a:r>
              <a:rPr lang="en-US" sz="2400" i="1" smtClean="0"/>
              <a:t>   </a:t>
            </a:r>
            <a:r>
              <a:rPr lang="en-US" sz="2400" b="1" smtClean="0"/>
              <a:t>where </a:t>
            </a:r>
            <a:r>
              <a:rPr lang="en-US" sz="2400" i="1" smtClean="0"/>
              <a:t>semester </a:t>
            </a:r>
            <a:r>
              <a:rPr lang="en-US" sz="2400" smtClean="0"/>
              <a:t>= ’Fall’ </a:t>
            </a:r>
            <a:r>
              <a:rPr lang="en-US" sz="2400" b="1" smtClean="0"/>
              <a:t>and </a:t>
            </a:r>
            <a:r>
              <a:rPr lang="en-US" sz="2400" i="1" smtClean="0"/>
              <a:t>year</a:t>
            </a:r>
            <a:r>
              <a:rPr lang="en-US" sz="2400" smtClean="0"/>
              <a:t>= 2009 </a:t>
            </a:r>
            <a:r>
              <a:rPr lang="en-US" sz="2400" b="1" smtClean="0"/>
              <a:t>and </a:t>
            </a:r>
            <a:br>
              <a:rPr lang="en-US" sz="2400" b="1" smtClean="0"/>
            </a:br>
            <a:r>
              <a:rPr lang="en-US" sz="2400" b="1" smtClean="0"/>
              <a:t>               exists </a:t>
            </a:r>
            <a:r>
              <a:rPr lang="en-US" sz="2400" smtClean="0"/>
              <a:t>(</a:t>
            </a:r>
            <a:r>
              <a:rPr lang="en-US" sz="2400" b="1" smtClean="0"/>
              <a:t>select </a:t>
            </a:r>
            <a:r>
              <a:rPr lang="en-US" sz="2400" smtClean="0"/>
              <a:t>*</a:t>
            </a:r>
            <a:br>
              <a:rPr lang="en-US" sz="2400" smtClean="0"/>
            </a:br>
            <a:r>
              <a:rPr lang="en-US" sz="2400" smtClean="0"/>
              <a:t>                            </a:t>
            </a:r>
            <a:r>
              <a:rPr lang="en-US" sz="2400" b="1" smtClean="0"/>
              <a:t>from </a:t>
            </a:r>
            <a:r>
              <a:rPr lang="en-US" sz="2400" i="1" smtClean="0"/>
              <a:t>section </a:t>
            </a:r>
            <a:r>
              <a:rPr lang="en-US" sz="2400" b="1" smtClean="0"/>
              <a:t>as </a:t>
            </a:r>
            <a:r>
              <a:rPr lang="en-US" sz="2400" i="1" smtClean="0"/>
              <a:t>T</a:t>
            </a:r>
            <a:br>
              <a:rPr lang="en-US" sz="2400" i="1" smtClean="0"/>
            </a:br>
            <a:r>
              <a:rPr lang="en-US" sz="2400" i="1" smtClean="0"/>
              <a:t>                            </a:t>
            </a:r>
            <a:r>
              <a:rPr lang="en-US" sz="2400" b="1" smtClean="0"/>
              <a:t>where </a:t>
            </a:r>
            <a:r>
              <a:rPr lang="en-US" sz="2400" i="1" smtClean="0"/>
              <a:t>semester </a:t>
            </a:r>
            <a:r>
              <a:rPr lang="en-US" sz="2400" smtClean="0"/>
              <a:t>= ’Spring’ </a:t>
            </a:r>
            <a:r>
              <a:rPr lang="en-US" sz="2400" b="1" smtClean="0"/>
              <a:t>and </a:t>
            </a:r>
            <a:r>
              <a:rPr lang="en-US" sz="2400" i="1" smtClean="0"/>
              <a:t>year</a:t>
            </a:r>
            <a:r>
              <a:rPr lang="en-US" sz="2400" smtClean="0"/>
              <a:t>= 2010 </a:t>
            </a:r>
            <a:br>
              <a:rPr lang="en-US" sz="2400" smtClean="0"/>
            </a:br>
            <a:r>
              <a:rPr lang="en-US" sz="2400" smtClean="0"/>
              <a:t>                                        </a:t>
            </a:r>
            <a:r>
              <a:rPr lang="en-US" sz="2400" b="1" smtClean="0"/>
              <a:t>and </a:t>
            </a:r>
            <a:r>
              <a:rPr lang="en-US" sz="2400" i="1" smtClean="0"/>
              <a:t>S</a:t>
            </a:r>
            <a:r>
              <a:rPr lang="en-US" sz="2400" smtClean="0"/>
              <a:t>.</a:t>
            </a:r>
            <a:r>
              <a:rPr lang="en-US" sz="2400" i="1" smtClean="0"/>
              <a:t>course_id</a:t>
            </a:r>
            <a:r>
              <a:rPr lang="en-US" sz="2400" smtClean="0"/>
              <a:t>= </a:t>
            </a:r>
            <a:r>
              <a:rPr lang="en-US" sz="2400" i="1" smtClean="0"/>
              <a:t>T</a:t>
            </a:r>
            <a:r>
              <a:rPr lang="en-US" sz="2400" smtClean="0"/>
              <a:t>.</a:t>
            </a:r>
            <a:r>
              <a:rPr lang="en-US" sz="2400" i="1" smtClean="0"/>
              <a:t>course_id</a:t>
            </a:r>
            <a:r>
              <a:rPr lang="en-US" sz="2400" smtClean="0"/>
              <a:t>);</a:t>
            </a:r>
            <a:endParaRPr lang="en-US" sz="3600" smtClean="0"/>
          </a:p>
          <a:p>
            <a:r>
              <a:rPr lang="en-US" sz="2400" b="1" smtClean="0">
                <a:solidFill>
                  <a:srgbClr val="000099"/>
                </a:solidFill>
              </a:rPr>
              <a:t>Correlated subquery</a:t>
            </a:r>
            <a:endParaRPr lang="en-US" sz="3600" b="1" smtClean="0">
              <a:solidFill>
                <a:srgbClr val="000099"/>
              </a:solidFill>
            </a:endParaRPr>
          </a:p>
          <a:p>
            <a:r>
              <a:rPr lang="en-US" sz="2400" b="1" smtClean="0">
                <a:solidFill>
                  <a:srgbClr val="000099"/>
                </a:solidFill>
              </a:rPr>
              <a:t>Correlation name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00099"/>
                </a:solidFill>
              </a:rPr>
              <a:t>correlation variable</a:t>
            </a:r>
            <a:endParaRPr lang="en-US" sz="3600" b="1" smtClean="0">
              <a:solidFill>
                <a:srgbClr val="000099"/>
              </a:solidFill>
            </a:endParaRPr>
          </a:p>
          <a:p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C2CC-C72D-4EA6-9AA5-56BB42C33C80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Not Exists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>
            <a:normAutofit/>
          </a:bodyPr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sz="2400" smtClean="0"/>
              <a:t>Find all students who have taken all courses offered in the Biology department.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6532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2000" b="1"/>
              <a:t>select distinct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ID</a:t>
            </a:r>
            <a:r>
              <a:rPr kumimoji="1" lang="en-US" sz="2000"/>
              <a:t>,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name</a:t>
            </a:r>
          </a:p>
          <a:p>
            <a:r>
              <a:rPr kumimoji="1" lang="en-US" sz="2000" b="1"/>
              <a:t>from </a:t>
            </a:r>
            <a:r>
              <a:rPr kumimoji="1" lang="en-US" sz="2000" i="1"/>
              <a:t>student </a:t>
            </a:r>
            <a:r>
              <a:rPr kumimoji="1" lang="en-US" sz="2000" b="1"/>
              <a:t>as </a:t>
            </a:r>
            <a:r>
              <a:rPr kumimoji="1" lang="en-US" sz="2000" i="1"/>
              <a:t>S</a:t>
            </a:r>
          </a:p>
          <a:p>
            <a:r>
              <a:rPr kumimoji="1" lang="en-US" sz="2000" b="1"/>
              <a:t>where not exists </a:t>
            </a:r>
            <a:r>
              <a:rPr kumimoji="1" lang="en-US" sz="2000"/>
              <a:t>( (</a:t>
            </a:r>
            <a:r>
              <a:rPr kumimoji="1" lang="en-US" sz="2000" b="1"/>
              <a:t>select </a:t>
            </a:r>
            <a:r>
              <a:rPr kumimoji="1" lang="en-US" sz="2000" i="1"/>
              <a:t>course_id</a:t>
            </a:r>
          </a:p>
          <a:p>
            <a:r>
              <a:rPr kumimoji="1" lang="en-US" sz="2000" b="1"/>
              <a:t>                             </a:t>
            </a:r>
            <a:r>
              <a:rPr kumimoji="1" lang="en-US" sz="2000" b="1" smtClean="0"/>
              <a:t>      </a:t>
            </a:r>
            <a:r>
              <a:rPr kumimoji="1" lang="en-US" sz="2000" b="1"/>
              <a:t>from </a:t>
            </a:r>
            <a:r>
              <a:rPr kumimoji="1" lang="en-US" sz="2000" i="1"/>
              <a:t>course</a:t>
            </a:r>
          </a:p>
          <a:p>
            <a:r>
              <a:rPr kumimoji="1" lang="en-US" sz="2000" b="1"/>
              <a:t>                               </a:t>
            </a:r>
            <a:r>
              <a:rPr kumimoji="1" lang="en-US" sz="2000" b="1" smtClean="0"/>
              <a:t>    </a:t>
            </a:r>
            <a:r>
              <a:rPr kumimoji="1" lang="en-US" sz="2000" b="1"/>
              <a:t>where </a:t>
            </a:r>
            <a:r>
              <a:rPr kumimoji="1" lang="en-US" sz="2000" i="1"/>
              <a:t>dept_name </a:t>
            </a:r>
            <a:r>
              <a:rPr kumimoji="1" lang="en-US" sz="2000"/>
              <a:t>= ’Biology’)</a:t>
            </a:r>
          </a:p>
          <a:p>
            <a:r>
              <a:rPr kumimoji="1" lang="en-US" sz="2000" b="1"/>
              <a:t>                           </a:t>
            </a:r>
            <a:r>
              <a:rPr kumimoji="1" lang="en-US" sz="2000" b="1" smtClean="0"/>
              <a:t>      </a:t>
            </a:r>
            <a:r>
              <a:rPr kumimoji="1" lang="en-US" sz="2000" b="1"/>
              <a:t>except</a:t>
            </a:r>
          </a:p>
          <a:p>
            <a:r>
              <a:rPr kumimoji="1" lang="en-US" sz="2000"/>
              <a:t>                                 </a:t>
            </a:r>
            <a:r>
              <a:rPr kumimoji="1" lang="en-US" sz="2000" smtClean="0"/>
              <a:t> (</a:t>
            </a:r>
            <a:r>
              <a:rPr kumimoji="1" lang="en-US" sz="2000" b="1"/>
              <a:t>select </a:t>
            </a:r>
            <a:r>
              <a:rPr kumimoji="1" lang="en-US" sz="2000" i="1"/>
              <a:t>T</a:t>
            </a:r>
            <a:r>
              <a:rPr kumimoji="1" lang="en-US" sz="2000"/>
              <a:t>.</a:t>
            </a:r>
            <a:r>
              <a:rPr kumimoji="1" lang="en-US" sz="2000" i="1"/>
              <a:t>course_id</a:t>
            </a:r>
          </a:p>
          <a:p>
            <a:r>
              <a:rPr kumimoji="1" lang="en-US" sz="2000" b="1"/>
              <a:t>                                  </a:t>
            </a:r>
            <a:r>
              <a:rPr kumimoji="1" lang="en-US" sz="2000" b="1" smtClean="0"/>
              <a:t>  </a:t>
            </a:r>
            <a:r>
              <a:rPr kumimoji="1" lang="en-US" sz="2000" b="1"/>
              <a:t>from </a:t>
            </a:r>
            <a:r>
              <a:rPr kumimoji="1" lang="en-US" sz="2000" i="1"/>
              <a:t>takes </a:t>
            </a:r>
            <a:r>
              <a:rPr kumimoji="1" lang="en-US" sz="2000" b="1"/>
              <a:t>as </a:t>
            </a:r>
            <a:r>
              <a:rPr kumimoji="1" lang="en-US" sz="2000" i="1"/>
              <a:t>T</a:t>
            </a:r>
          </a:p>
          <a:p>
            <a:r>
              <a:rPr kumimoji="1" lang="en-US" sz="2000" b="1"/>
              <a:t>                                   </a:t>
            </a:r>
            <a:r>
              <a:rPr kumimoji="1" lang="en-US" sz="2000" b="1" smtClean="0"/>
              <a:t> where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ID </a:t>
            </a:r>
            <a:r>
              <a:rPr kumimoji="1" lang="en-US" sz="2000"/>
              <a:t>= </a:t>
            </a:r>
            <a:r>
              <a:rPr kumimoji="1" lang="en-US" sz="2000" i="1"/>
              <a:t>T</a:t>
            </a:r>
            <a:r>
              <a:rPr kumimoji="1" lang="en-US" sz="2000"/>
              <a:t>.</a:t>
            </a:r>
            <a:r>
              <a:rPr kumimoji="1" lang="en-US" sz="2000" i="1"/>
              <a:t>ID</a:t>
            </a:r>
            <a:r>
              <a:rPr kumimoji="1" lang="en-US" sz="2000" smtClean="0"/>
              <a:t>) );</a:t>
            </a:r>
            <a:endParaRPr kumimoji="1" lang="en-US" sz="2000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004888" y="5048250"/>
            <a:ext cx="682148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 </a:t>
            </a:r>
            <a:r>
              <a:rPr kumimoji="1" lang="en-US" sz="2000"/>
              <a:t>Note that </a:t>
            </a:r>
            <a:r>
              <a:rPr kumimoji="1" lang="en-US" sz="2000" i="1"/>
              <a:t>X – Y = Ø   </a:t>
            </a:r>
            <a:r>
              <a:rPr kumimoji="1" lang="en-US" sz="2000">
                <a:sym typeface="Symbol" pitchFamily="18" charset="2"/>
              </a:rPr>
              <a:t>   </a:t>
            </a:r>
            <a:r>
              <a:rPr kumimoji="1" lang="en-US" sz="2000" i="1">
                <a:sym typeface="Symbol" pitchFamily="18" charset="2"/>
              </a:rPr>
              <a:t>X</a:t>
            </a:r>
            <a:r>
              <a:rPr kumimoji="1" lang="en-US" sz="2000">
                <a:sym typeface="Symbol" pitchFamily="18" charset="2"/>
              </a:rPr>
              <a:t> </a:t>
            </a:r>
            <a:r>
              <a:rPr kumimoji="1" lang="en-US" sz="2000" i="1">
                <a:sym typeface="Symbol" pitchFamily="18" charset="2"/>
              </a:rPr>
              <a:t>Y</a:t>
            </a:r>
            <a:endParaRPr kumimoji="1" lang="en-US" sz="1800" i="1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>
                <a:sym typeface="Symbol" pitchFamily="18" charset="2"/>
              </a:rPr>
              <a:t>   </a:t>
            </a:r>
            <a:r>
              <a:rPr kumimoji="1" lang="en-US" sz="2000" i="1">
                <a:sym typeface="Symbol" pitchFamily="18" charset="2"/>
              </a:rPr>
              <a:t>Note: </a:t>
            </a:r>
            <a:r>
              <a:rPr kumimoji="1" lang="en-US" sz="2000">
                <a:sym typeface="Symbol" pitchFamily="18" charset="2"/>
              </a:rPr>
              <a:t>Cannot write this query using</a:t>
            </a:r>
            <a:r>
              <a:rPr kumimoji="1" lang="en-US" sz="20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=</a:t>
            </a:r>
            <a:r>
              <a:rPr kumimoji="1" lang="en-US" sz="2000" b="1">
                <a:sym typeface="Symbol" pitchFamily="18" charset="2"/>
              </a:rPr>
              <a:t> all</a:t>
            </a:r>
            <a:r>
              <a:rPr kumimoji="1" lang="en-US" sz="20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and its variants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BA74-1DD8-460B-B6CB-C6F4DDAB9015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  <p:bldP spid="5325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56" y="9524"/>
            <a:ext cx="8077200" cy="106202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Test for Absence of Duplicate Tuples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255714"/>
            <a:ext cx="7891462" cy="4602178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smtClean="0"/>
              <a:t>The </a:t>
            </a:r>
            <a:r>
              <a:rPr lang="en-US" b="1" smtClean="0">
                <a:solidFill>
                  <a:srgbClr val="000099"/>
                </a:solidFill>
              </a:rPr>
              <a:t>unique</a:t>
            </a:r>
            <a:r>
              <a:rPr lang="en-US" smtClean="0"/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 smtClean="0"/>
              <a:t>(Evaluates to “true” on an empty set)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smtClean="0"/>
              <a:t>Find all courses that were offered at most once in 2009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b="1" smtClean="0"/>
              <a:t>    select </a:t>
            </a:r>
            <a:r>
              <a:rPr lang="en-US" i="1" smtClean="0"/>
              <a:t>T</a:t>
            </a:r>
            <a:r>
              <a:rPr lang="en-US" smtClean="0"/>
              <a:t>.</a:t>
            </a:r>
            <a:r>
              <a:rPr lang="en-US" i="1" smtClean="0"/>
              <a:t>course_id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course </a:t>
            </a:r>
            <a:r>
              <a:rPr lang="en-US" b="1" smtClean="0"/>
              <a:t>as </a:t>
            </a:r>
            <a:r>
              <a:rPr lang="en-US" i="1" smtClean="0"/>
              <a:t>T</a:t>
            </a:r>
            <a:br>
              <a:rPr lang="en-US" i="1" smtClean="0"/>
            </a:br>
            <a:r>
              <a:rPr lang="en-US" b="1" smtClean="0"/>
              <a:t>where unique </a:t>
            </a:r>
            <a:r>
              <a:rPr lang="en-US" smtClean="0"/>
              <a:t>(</a:t>
            </a:r>
            <a:r>
              <a:rPr lang="en-US" b="1" smtClean="0"/>
              <a:t>select </a:t>
            </a:r>
            <a:r>
              <a:rPr lang="en-US" i="1" smtClean="0"/>
              <a:t>R</a:t>
            </a:r>
            <a:r>
              <a:rPr lang="en-US" smtClean="0"/>
              <a:t>.</a:t>
            </a:r>
            <a:r>
              <a:rPr lang="en-US" i="1" smtClean="0"/>
              <a:t>course_id</a:t>
            </a:r>
            <a:br>
              <a:rPr lang="en-US" i="1" smtClean="0"/>
            </a:br>
            <a:r>
              <a:rPr lang="en-US" i="1" smtClean="0"/>
              <a:t>                            </a:t>
            </a:r>
            <a:r>
              <a:rPr lang="en-US" b="1" smtClean="0"/>
              <a:t>from </a:t>
            </a:r>
            <a:r>
              <a:rPr lang="en-US" i="1" smtClean="0"/>
              <a:t>section </a:t>
            </a:r>
            <a:r>
              <a:rPr lang="en-US" b="1" smtClean="0"/>
              <a:t>as </a:t>
            </a:r>
            <a:r>
              <a:rPr lang="en-US" i="1" smtClean="0"/>
              <a:t>R</a:t>
            </a:r>
            <a:br>
              <a:rPr lang="en-US" i="1" smtClean="0"/>
            </a:br>
            <a:r>
              <a:rPr lang="en-US" i="1" smtClean="0"/>
              <a:t>                            </a:t>
            </a:r>
            <a:r>
              <a:rPr lang="en-US" b="1" smtClean="0"/>
              <a:t>where </a:t>
            </a:r>
            <a:r>
              <a:rPr lang="en-US" i="1" smtClean="0"/>
              <a:t>T</a:t>
            </a:r>
            <a:r>
              <a:rPr lang="en-US" smtClean="0"/>
              <a:t>.</a:t>
            </a:r>
            <a:r>
              <a:rPr lang="en-US" i="1" smtClean="0"/>
              <a:t>course_id</a:t>
            </a:r>
            <a:r>
              <a:rPr lang="en-US" smtClean="0"/>
              <a:t>= </a:t>
            </a:r>
            <a:r>
              <a:rPr lang="en-US" i="1" smtClean="0"/>
              <a:t>R</a:t>
            </a:r>
            <a:r>
              <a:rPr lang="en-US" smtClean="0"/>
              <a:t>.</a:t>
            </a:r>
            <a:r>
              <a:rPr lang="en-US" i="1" smtClean="0"/>
              <a:t>course_id </a:t>
            </a:r>
            <a:br>
              <a:rPr lang="en-US" i="1" smtClean="0"/>
            </a:br>
            <a:r>
              <a:rPr lang="en-US" i="1" smtClean="0"/>
              <a:t>                                 </a:t>
            </a:r>
            <a:r>
              <a:rPr lang="en-US" b="1" smtClean="0"/>
              <a:t>and </a:t>
            </a:r>
            <a:r>
              <a:rPr lang="en-US" i="1" smtClean="0"/>
              <a:t>R</a:t>
            </a:r>
            <a:r>
              <a:rPr lang="en-US" smtClean="0"/>
              <a:t>.</a:t>
            </a:r>
            <a:r>
              <a:rPr lang="en-US" i="1" smtClean="0"/>
              <a:t>year </a:t>
            </a:r>
            <a:r>
              <a:rPr lang="en-US" smtClean="0"/>
              <a:t>= 2009);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153E-95B6-4C7A-8570-D21BD952EF51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94" y="-24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Subqueries in the From Clause</a:t>
            </a:r>
            <a:br>
              <a:rPr lang="en-US" smtClean="0"/>
            </a:br>
            <a:r>
              <a:rPr lang="en-US" smtClean="0"/>
              <a:t>(derived relation)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85859"/>
            <a:ext cx="8489950" cy="5072099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 smtClean="0"/>
              <a:t>SQL allows a subquery expression to be used in the </a:t>
            </a:r>
            <a:r>
              <a:rPr lang="en-US" sz="2000" b="1" smtClean="0"/>
              <a:t>from </a:t>
            </a:r>
            <a:r>
              <a:rPr lang="en-US" sz="2000" smtClean="0"/>
              <a:t>clause</a:t>
            </a:r>
            <a:endParaRPr lang="en-US" smtClean="0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 smtClean="0"/>
              <a:t>Find the average instructors’ salaries of those departments where the average salary is greater than $42,000. </a:t>
            </a:r>
            <a:endParaRPr lang="en-US" smtClean="0"/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b="1" smtClean="0"/>
              <a:t>    </a:t>
            </a:r>
            <a:r>
              <a:rPr lang="en-US" sz="2000" b="1" smtClean="0"/>
              <a:t>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i="1" smtClean="0"/>
              <a:t>avg_salary</a:t>
            </a:r>
            <a:br>
              <a:rPr lang="en-US" sz="2000" i="1" smtClean="0"/>
            </a:br>
            <a:r>
              <a:rPr lang="en-US" sz="2000" b="1" smtClean="0"/>
              <a:t>from </a:t>
            </a:r>
            <a:r>
              <a:rPr lang="en-US" sz="2000" smtClean="0"/>
              <a:t>(</a:t>
            </a:r>
            <a:r>
              <a:rPr lang="en-US" sz="2000" b="1" smtClean="0"/>
              <a:t>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b="1" smtClean="0"/>
              <a:t>avg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 </a:t>
            </a:r>
            <a:r>
              <a:rPr lang="en-US" sz="2000" b="1" smtClean="0"/>
              <a:t>as </a:t>
            </a:r>
            <a:r>
              <a:rPr lang="en-US" sz="2000" i="1" smtClean="0"/>
              <a:t>avg_salary</a:t>
            </a:r>
            <a:br>
              <a:rPr lang="en-US" sz="2000" i="1" smtClean="0"/>
            </a:br>
            <a:r>
              <a:rPr lang="en-US" sz="2000" i="1" smtClean="0"/>
              <a:t>         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           </a:t>
            </a:r>
            <a:r>
              <a:rPr lang="en-US" sz="2000" b="1" smtClean="0"/>
              <a:t>group by </a:t>
            </a:r>
            <a:r>
              <a:rPr lang="en-US" sz="2000" i="1" smtClean="0"/>
              <a:t>dept_name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b="1" smtClean="0"/>
              <a:t>where </a:t>
            </a:r>
            <a:r>
              <a:rPr lang="en-US" sz="2000" i="1" smtClean="0"/>
              <a:t>avg_salary </a:t>
            </a:r>
            <a:r>
              <a:rPr lang="en-US" sz="2000" smtClean="0"/>
              <a:t>&gt; 42000;</a:t>
            </a:r>
            <a:endParaRPr lang="en-US" smtClean="0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 smtClean="0"/>
              <a:t>Note that we do not need to use the </a:t>
            </a:r>
            <a:r>
              <a:rPr lang="en-US" sz="2000" b="1" smtClean="0"/>
              <a:t>having </a:t>
            </a:r>
            <a:r>
              <a:rPr lang="en-US" sz="2000" smtClean="0"/>
              <a:t>clause</a:t>
            </a:r>
            <a:endParaRPr lang="en-US" smtClean="0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 smtClean="0"/>
              <a:t>Another way to write above query</a:t>
            </a:r>
            <a:endParaRPr lang="en-US" smtClean="0"/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b="1" smtClean="0"/>
              <a:t>    </a:t>
            </a:r>
            <a:r>
              <a:rPr lang="en-US" sz="2000" b="1" smtClean="0"/>
              <a:t>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i="1" smtClean="0"/>
              <a:t>avg_salary</a:t>
            </a:r>
            <a:br>
              <a:rPr lang="en-US" sz="2000" i="1" smtClean="0"/>
            </a:br>
            <a:r>
              <a:rPr lang="en-US" sz="2000" b="1" smtClean="0"/>
              <a:t>from </a:t>
            </a:r>
            <a:r>
              <a:rPr lang="en-US" sz="2000" smtClean="0"/>
              <a:t>(</a:t>
            </a:r>
            <a:r>
              <a:rPr lang="en-US" sz="2000" b="1" smtClean="0"/>
              <a:t>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b="1" smtClean="0"/>
              <a:t>avg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 </a:t>
            </a:r>
            <a:r>
              <a:rPr lang="en-US" sz="2000" i="1" smtClean="0"/>
              <a:t/>
            </a:r>
            <a:br>
              <a:rPr lang="en-US" sz="2000" i="1" smtClean="0"/>
            </a:br>
            <a:r>
              <a:rPr lang="en-US" sz="2000" i="1" smtClean="0"/>
              <a:t>          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            </a:t>
            </a:r>
            <a:r>
              <a:rPr lang="en-US" sz="2000" b="1" smtClean="0"/>
              <a:t>group by </a:t>
            </a:r>
            <a:r>
              <a:rPr lang="en-US" sz="2000" i="1" smtClean="0"/>
              <a:t>dept_name</a:t>
            </a:r>
            <a:r>
              <a:rPr lang="en-US" sz="2000" smtClean="0"/>
              <a:t>)</a:t>
            </a:r>
            <a:r>
              <a:rPr lang="en-US" smtClean="0"/>
              <a:t> 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 smtClean="0"/>
              <a:t>            as </a:t>
            </a:r>
            <a:r>
              <a:rPr lang="en-US" sz="2000" i="1" smtClean="0"/>
              <a:t>dept_avg </a:t>
            </a:r>
            <a:r>
              <a:rPr lang="en-US" sz="2000" smtClean="0"/>
              <a:t>(</a:t>
            </a:r>
            <a:r>
              <a:rPr lang="en-US" sz="2000" i="1" smtClean="0"/>
              <a:t>dept_name</a:t>
            </a:r>
            <a:r>
              <a:rPr lang="en-US" sz="2000" smtClean="0"/>
              <a:t>,</a:t>
            </a:r>
            <a:r>
              <a:rPr lang="en-US" smtClean="0"/>
              <a:t> </a:t>
            </a:r>
            <a:r>
              <a:rPr lang="en-US" sz="2000" smtClean="0"/>
              <a:t> </a:t>
            </a:r>
            <a:r>
              <a:rPr lang="en-US" sz="2000" i="1" smtClean="0"/>
              <a:t>avg_salary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mtClean="0"/>
              <a:t> </a:t>
            </a:r>
            <a:r>
              <a:rPr lang="en-US" sz="2000" b="1" smtClean="0"/>
              <a:t>where </a:t>
            </a:r>
            <a:r>
              <a:rPr lang="en-US" sz="2000" i="1" smtClean="0"/>
              <a:t>avg_salary </a:t>
            </a:r>
            <a:r>
              <a:rPr lang="en-US" sz="2000" smtClean="0"/>
              <a:t>&gt; 42000;</a:t>
            </a:r>
            <a:r>
              <a:rPr lang="en-US" smtClean="0"/>
              <a:t>  </a:t>
            </a:r>
            <a:endParaRPr lang="en-US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5E5A-2DC8-42E1-AE74-F437A9EFC879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With Clause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239857"/>
            <a:ext cx="8118505" cy="49037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99"/>
                </a:solidFill>
              </a:rPr>
              <a:t>with</a:t>
            </a:r>
            <a:r>
              <a:rPr lang="en-US" sz="2400" dirty="0" smtClean="0"/>
              <a:t> clause provides a way of defining a temporary view whose definition is available only to the query in which the </a:t>
            </a:r>
            <a:r>
              <a:rPr lang="en-US" sz="2400" b="1" dirty="0" smtClean="0"/>
              <a:t>with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clause occurs.</a:t>
            </a:r>
          </a:p>
          <a:p>
            <a:endParaRPr lang="en-US" sz="2400" dirty="0" smtClean="0"/>
          </a:p>
          <a:p>
            <a:r>
              <a:rPr lang="en-US" sz="2400" dirty="0" smtClean="0"/>
              <a:t>Find all departments with the maximum budget </a:t>
            </a:r>
            <a:br>
              <a:rPr lang="en-US" sz="2400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    with </a:t>
            </a:r>
            <a:r>
              <a:rPr lang="en-US" sz="2400" i="1" dirty="0" err="1" smtClean="0"/>
              <a:t>max_budget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value</a:t>
            </a:r>
            <a:r>
              <a:rPr lang="en-US" sz="2400" dirty="0" smtClean="0"/>
              <a:t>) </a:t>
            </a:r>
            <a:r>
              <a:rPr lang="en-US" sz="2400" b="1" dirty="0" smtClean="0"/>
              <a:t>as </a:t>
            </a:r>
            <a:br>
              <a:rPr lang="en-US" sz="2400" b="1" dirty="0" smtClean="0"/>
            </a:br>
            <a:r>
              <a:rPr lang="en-US" sz="2400" b="1" dirty="0" smtClean="0"/>
              <a:t>         </a:t>
            </a:r>
            <a:r>
              <a:rPr lang="en-US" sz="2400" dirty="0" smtClean="0"/>
              <a:t>(</a:t>
            </a:r>
            <a:r>
              <a:rPr lang="en-US" sz="2400" b="1" dirty="0" smtClean="0"/>
              <a:t>select max</a:t>
            </a:r>
            <a:r>
              <a:rPr lang="en-US" sz="2400" dirty="0" smtClean="0"/>
              <a:t>(</a:t>
            </a:r>
            <a:r>
              <a:rPr lang="en-US" sz="2400" i="1" dirty="0" smtClean="0"/>
              <a:t>budget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b="1" dirty="0" smtClean="0"/>
              <a:t>from </a:t>
            </a:r>
            <a:r>
              <a:rPr lang="en-US" sz="2400" i="1" dirty="0" smtClean="0"/>
              <a:t>department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b="1" dirty="0" smtClean="0"/>
              <a:t>select </a:t>
            </a:r>
            <a:r>
              <a:rPr lang="en-US" sz="2400" i="1" dirty="0" err="1" smtClean="0"/>
              <a:t>dept_name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     </a:t>
            </a:r>
            <a:r>
              <a:rPr lang="en-US" sz="2400" b="1" dirty="0" smtClean="0"/>
              <a:t>from </a:t>
            </a:r>
            <a:r>
              <a:rPr lang="en-US" sz="2400" i="1" dirty="0" smtClean="0"/>
              <a:t>department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max_budget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     </a:t>
            </a:r>
            <a:r>
              <a:rPr lang="en-US" sz="2400" b="1" dirty="0" smtClean="0"/>
              <a:t>where </a:t>
            </a:r>
            <a:r>
              <a:rPr lang="en-US" sz="2400" i="1" dirty="0" err="1" smtClean="0"/>
              <a:t>department</a:t>
            </a:r>
            <a:r>
              <a:rPr lang="en-US" sz="2400" dirty="0" err="1" smtClean="0"/>
              <a:t>.</a:t>
            </a:r>
            <a:r>
              <a:rPr lang="en-US" sz="2400" i="1" dirty="0" err="1" smtClean="0"/>
              <a:t>budget</a:t>
            </a:r>
            <a:r>
              <a:rPr lang="en-US" sz="2400" i="1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err="1" smtClean="0"/>
              <a:t>max_budget.value</a:t>
            </a:r>
            <a:r>
              <a:rPr lang="en-US" sz="2400" dirty="0" smtClean="0"/>
              <a:t>;</a:t>
            </a:r>
            <a:endParaRPr lang="en-US" sz="3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A8C4-7A1A-4D66-BAB5-213C7675AF09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Complex Queries using With Clause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147763"/>
            <a:ext cx="8429684" cy="1920875"/>
          </a:xfrm>
        </p:spPr>
        <p:txBody>
          <a:bodyPr>
            <a:noAutofit/>
          </a:bodyPr>
          <a:lstStyle/>
          <a:p>
            <a:r>
              <a:rPr lang="en-US" sz="2400" smtClean="0"/>
              <a:t>With clause is very useful for writing complex queries</a:t>
            </a:r>
          </a:p>
          <a:p>
            <a:r>
              <a:rPr lang="en-US" sz="2400" smtClean="0"/>
              <a:t>Supported by most database systems, with minor syntax variations</a:t>
            </a:r>
          </a:p>
          <a:p>
            <a:r>
              <a:rPr lang="en-US" sz="2400" smtClean="0"/>
              <a:t>Find all departments where the total salary is greater than the average of the total salary at all departments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1055688" y="3146445"/>
            <a:ext cx="765968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with </a:t>
            </a:r>
            <a:r>
              <a:rPr lang="en-US" sz="2000" i="1"/>
              <a:t>dept _total </a:t>
            </a:r>
            <a:r>
              <a:rPr lang="en-US" sz="2000"/>
              <a:t>(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value</a:t>
            </a:r>
            <a:r>
              <a:rPr lang="en-US" sz="2000"/>
              <a:t>) </a:t>
            </a:r>
            <a:r>
              <a:rPr lang="en-US" sz="2000" b="1"/>
              <a:t>as</a:t>
            </a:r>
          </a:p>
          <a:p>
            <a:r>
              <a:rPr lang="en-US" sz="2000"/>
              <a:t>        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sum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</a:p>
          <a:p>
            <a:r>
              <a:rPr lang="en-US" sz="2000" b="1"/>
              <a:t>         from </a:t>
            </a:r>
            <a:r>
              <a:rPr lang="en-US" sz="2000" i="1"/>
              <a:t>instructor</a:t>
            </a:r>
          </a:p>
          <a:p>
            <a:r>
              <a:rPr lang="en-US" sz="2000" b="1"/>
              <a:t>         group by </a:t>
            </a:r>
            <a:r>
              <a:rPr lang="en-US" sz="2000" i="1"/>
              <a:t>dept_name</a:t>
            </a:r>
            <a:r>
              <a:rPr lang="en-US" sz="2000"/>
              <a:t>),</a:t>
            </a:r>
          </a:p>
          <a:p>
            <a:r>
              <a:rPr lang="en-US" sz="2000" i="1"/>
              <a:t>dept_total_avg</a:t>
            </a:r>
            <a:r>
              <a:rPr lang="en-US" sz="2000"/>
              <a:t>(</a:t>
            </a:r>
            <a:r>
              <a:rPr lang="en-US" sz="2000" i="1"/>
              <a:t>value</a:t>
            </a:r>
            <a:r>
              <a:rPr lang="en-US" sz="2000"/>
              <a:t>) </a:t>
            </a:r>
            <a:r>
              <a:rPr lang="en-US" sz="2000" b="1"/>
              <a:t>as</a:t>
            </a:r>
          </a:p>
          <a:p>
            <a:r>
              <a:rPr lang="en-US" sz="2000"/>
              <a:t>       (</a:t>
            </a:r>
            <a:r>
              <a:rPr lang="en-US" sz="2000" b="1"/>
              <a:t>select avg</a:t>
            </a:r>
            <a:r>
              <a:rPr lang="en-US" sz="2000"/>
              <a:t>(</a:t>
            </a:r>
            <a:r>
              <a:rPr lang="en-US" sz="2000" i="1"/>
              <a:t>value</a:t>
            </a:r>
            <a:r>
              <a:rPr lang="en-US" sz="2000"/>
              <a:t>)</a:t>
            </a:r>
          </a:p>
          <a:p>
            <a:r>
              <a:rPr lang="en-US" sz="2000" b="1"/>
              <a:t>       from </a:t>
            </a:r>
            <a:r>
              <a:rPr lang="en-US" sz="2000" i="1"/>
              <a:t>dept_total</a:t>
            </a:r>
            <a:r>
              <a:rPr lang="en-US" sz="2000"/>
              <a:t>)</a:t>
            </a:r>
          </a:p>
          <a:p>
            <a:r>
              <a:rPr lang="en-US" sz="2000" b="1"/>
              <a:t>select </a:t>
            </a:r>
            <a:r>
              <a:rPr lang="en-US" sz="2000" i="1"/>
              <a:t>dept_name</a:t>
            </a:r>
          </a:p>
          <a:p>
            <a:r>
              <a:rPr lang="en-US" sz="2000" b="1"/>
              <a:t>from </a:t>
            </a:r>
            <a:r>
              <a:rPr lang="en-US" sz="2000" i="1"/>
              <a:t>dept_total</a:t>
            </a:r>
            <a:r>
              <a:rPr lang="en-US" sz="2000"/>
              <a:t>, </a:t>
            </a:r>
            <a:r>
              <a:rPr lang="en-US" sz="2000" i="1"/>
              <a:t>dept_total_avg</a:t>
            </a:r>
          </a:p>
          <a:p>
            <a:r>
              <a:rPr lang="en-US" sz="2000" b="1"/>
              <a:t>where </a:t>
            </a:r>
            <a:r>
              <a:rPr lang="en-US" sz="2000" i="1"/>
              <a:t>dept_total.value </a:t>
            </a:r>
            <a:r>
              <a:rPr lang="en-US" sz="2000"/>
              <a:t>&gt;= </a:t>
            </a:r>
            <a:r>
              <a:rPr lang="en-US" sz="2000" i="1"/>
              <a:t>dept_total_avg.value</a:t>
            </a:r>
            <a:r>
              <a:rPr lang="en-US" sz="2000"/>
              <a:t>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B93F-8D39-4CAB-910B-2FA65FE2042F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Basic Query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</p:spPr>
        <p:txBody>
          <a:bodyPr lIns="90488" tIns="44450" rIns="90488" bIns="44450">
            <a:noAutofit/>
          </a:bodyPr>
          <a:lstStyle/>
          <a:p>
            <a:pPr>
              <a:tabLst>
                <a:tab pos="2055813" algn="l"/>
              </a:tabLst>
            </a:pPr>
            <a:r>
              <a:rPr lang="en-US" sz="2400" smtClean="0"/>
              <a:t>The SQL </a:t>
            </a:r>
            <a:r>
              <a:rPr lang="en-US" sz="2400" b="1" smtClean="0">
                <a:solidFill>
                  <a:srgbClr val="000099"/>
                </a:solidFill>
              </a:rPr>
              <a:t>data-manipulation language (DML)</a:t>
            </a:r>
            <a:r>
              <a:rPr lang="en-US" sz="2400" smtClean="0"/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sz="2400" smtClean="0"/>
              <a:t>A typical SQL query has the form: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select </a:t>
            </a:r>
            <a:r>
              <a:rPr lang="en-US" sz="2400" i="1" smtClean="0"/>
              <a:t>A</a:t>
            </a:r>
            <a:r>
              <a:rPr lang="en-US" sz="2400" baseline="-25000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A</a:t>
            </a:r>
            <a:r>
              <a:rPr lang="en-US" sz="2400" baseline="-25000" smtClean="0"/>
              <a:t>2</a:t>
            </a:r>
            <a:r>
              <a:rPr lang="en-US" sz="2400" smtClean="0"/>
              <a:t>, ..., </a:t>
            </a:r>
            <a:r>
              <a:rPr lang="en-US" sz="2400" i="1" smtClean="0"/>
              <a:t>A</a:t>
            </a:r>
            <a:r>
              <a:rPr lang="en-US" sz="2400" i="1" baseline="-25000" smtClean="0"/>
              <a:t>n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from</a:t>
            </a:r>
            <a:r>
              <a:rPr lang="en-US" sz="2400" smtClean="0"/>
              <a:t> </a:t>
            </a:r>
            <a:r>
              <a:rPr lang="en-US" sz="2400" i="1" smtClean="0"/>
              <a:t>r</a:t>
            </a:r>
            <a:r>
              <a:rPr lang="en-US" sz="2400" baseline="-25000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r</a:t>
            </a:r>
            <a:r>
              <a:rPr lang="en-US" sz="2400" baseline="-25000" smtClean="0"/>
              <a:t>2</a:t>
            </a:r>
            <a:r>
              <a:rPr lang="en-US" sz="2400" smtClean="0"/>
              <a:t>, ..., </a:t>
            </a:r>
            <a:r>
              <a:rPr lang="en-US" sz="2400" i="1" smtClean="0"/>
              <a:t>r</a:t>
            </a:r>
            <a:r>
              <a:rPr lang="en-US" sz="2400" i="1" baseline="-25000" smtClean="0"/>
              <a:t>m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where </a:t>
            </a:r>
            <a:r>
              <a:rPr lang="en-US" sz="2400" i="1" smtClean="0"/>
              <a:t>P</a:t>
            </a:r>
            <a:r>
              <a:rPr lang="en-US" sz="3600" i="1" smtClean="0"/>
              <a:t/>
            </a:r>
            <a:br>
              <a:rPr lang="en-US" sz="3600" i="1" smtClean="0"/>
            </a:br>
            <a:endParaRPr lang="en-US" sz="70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400" i="1" smtClean="0"/>
              <a:t>A</a:t>
            </a:r>
            <a:r>
              <a:rPr lang="en-US" sz="2400" i="1" baseline="-25000" smtClean="0"/>
              <a:t>i </a:t>
            </a:r>
            <a:r>
              <a:rPr lang="en-US" sz="2400" smtClean="0"/>
              <a:t>represents an attribute</a:t>
            </a:r>
            <a:endParaRPr lang="en-US" sz="320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400" i="1" smtClean="0"/>
              <a:t>R</a:t>
            </a:r>
            <a:r>
              <a:rPr lang="en-US" sz="2400" i="1" baseline="-25000" smtClean="0"/>
              <a:t>i </a:t>
            </a:r>
            <a:r>
              <a:rPr lang="en-US" sz="2400" smtClean="0"/>
              <a:t>represents a relation</a:t>
            </a:r>
            <a:endParaRPr lang="en-US" sz="320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400" i="1" smtClean="0"/>
              <a:t>P</a:t>
            </a:r>
            <a:r>
              <a:rPr lang="en-US" sz="2400" smtClean="0"/>
              <a:t> is a predicate.</a:t>
            </a:r>
            <a:endParaRPr lang="en-US" sz="3200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The result of an SQL query is a relation.</a:t>
            </a: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3C2-4A86-4157-AF45-6C9D1985297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Scalar Subquery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56562" cy="490378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Scalar subquery is one which is used where a single value is expected</a:t>
            </a:r>
          </a:p>
          <a:p>
            <a:r>
              <a:rPr lang="en-US" sz="3100" smtClean="0"/>
              <a:t>E.g.   </a:t>
            </a:r>
            <a:r>
              <a:rPr lang="en-US" b="1" smtClean="0"/>
              <a:t>select </a:t>
            </a:r>
            <a:r>
              <a:rPr lang="en-US" i="1" smtClean="0"/>
              <a:t>dept_name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             ( </a:t>
            </a:r>
            <a:r>
              <a:rPr lang="en-US" b="1" smtClean="0"/>
              <a:t>select count</a:t>
            </a:r>
            <a:r>
              <a:rPr lang="en-US" smtClean="0"/>
              <a:t>(*) </a:t>
            </a:r>
            <a:br>
              <a:rPr lang="en-US" smtClean="0"/>
            </a:br>
            <a:r>
              <a:rPr lang="en-US" smtClean="0"/>
              <a:t>                </a:t>
            </a:r>
            <a:r>
              <a:rPr lang="en-US" b="1" smtClean="0"/>
              <a:t>from </a:t>
            </a:r>
            <a:r>
              <a:rPr lang="en-US" i="1" smtClean="0"/>
              <a:t>instructor </a:t>
            </a:r>
            <a:br>
              <a:rPr lang="en-US" i="1" smtClean="0"/>
            </a:br>
            <a:r>
              <a:rPr lang="en-US" i="1" smtClean="0"/>
              <a:t>                </a:t>
            </a:r>
            <a:r>
              <a:rPr lang="en-US" b="1" smtClean="0"/>
              <a:t>where </a:t>
            </a:r>
            <a:r>
              <a:rPr lang="en-US" i="1" smtClean="0"/>
              <a:t>department</a:t>
            </a:r>
            <a:r>
              <a:rPr lang="en-US" smtClean="0"/>
              <a:t>.</a:t>
            </a:r>
            <a:r>
              <a:rPr lang="en-US" i="1" smtClean="0"/>
              <a:t>dept_name </a:t>
            </a:r>
            <a:r>
              <a:rPr lang="en-US" smtClean="0"/>
              <a:t>= </a:t>
            </a:r>
            <a:r>
              <a:rPr lang="en-US" i="1" smtClean="0"/>
              <a:t>instructor</a:t>
            </a:r>
            <a:r>
              <a:rPr lang="en-US" smtClean="0"/>
              <a:t>.</a:t>
            </a:r>
            <a:r>
              <a:rPr lang="en-US" i="1" smtClean="0"/>
              <a:t>dept_name 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             </a:t>
            </a:r>
            <a:r>
              <a:rPr lang="en-US" b="1" smtClean="0"/>
              <a:t>as </a:t>
            </a:r>
            <a:r>
              <a:rPr lang="en-US" i="1" smtClean="0"/>
              <a:t>num_instructors</a:t>
            </a:r>
            <a:br>
              <a:rPr lang="en-US" i="1" smtClean="0"/>
            </a:br>
            <a:r>
              <a:rPr lang="en-US" i="1" smtClean="0"/>
              <a:t>         </a:t>
            </a:r>
            <a:r>
              <a:rPr lang="en-US" b="1" smtClean="0"/>
              <a:t>from </a:t>
            </a:r>
            <a:r>
              <a:rPr lang="en-US" i="1" smtClean="0"/>
              <a:t>department</a:t>
            </a:r>
            <a:r>
              <a:rPr lang="en-US" smtClean="0"/>
              <a:t>;</a:t>
            </a:r>
            <a:endParaRPr lang="en-US" sz="1600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r>
              <a:rPr lang="en-US" smtClean="0"/>
              <a:t>E.g.  </a:t>
            </a:r>
            <a:r>
              <a:rPr lang="en-US" b="1" smtClean="0"/>
              <a:t>select </a:t>
            </a:r>
            <a:r>
              <a:rPr lang="en-US" i="1" smtClean="0"/>
              <a:t>name</a:t>
            </a:r>
            <a:br>
              <a:rPr lang="en-US" i="1" smtClean="0"/>
            </a:br>
            <a:r>
              <a:rPr lang="en-US" i="1" smtClean="0"/>
              <a:t>        </a:t>
            </a:r>
            <a:r>
              <a:rPr lang="en-US" b="1" smtClean="0"/>
              <a:t>from </a:t>
            </a:r>
            <a:r>
              <a:rPr lang="en-US" i="1" smtClean="0"/>
              <a:t>instructor</a:t>
            </a:r>
            <a:br>
              <a:rPr lang="en-US" i="1" smtClean="0"/>
            </a:br>
            <a:r>
              <a:rPr lang="en-US" i="1" smtClean="0"/>
              <a:t>        </a:t>
            </a:r>
            <a:r>
              <a:rPr lang="en-US" b="1" smtClean="0"/>
              <a:t>where</a:t>
            </a:r>
            <a:r>
              <a:rPr lang="en-US" i="1" smtClean="0"/>
              <a:t>  salary * 10 &gt;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       (  </a:t>
            </a:r>
            <a:r>
              <a:rPr lang="en-US" b="1" smtClean="0"/>
              <a:t>select </a:t>
            </a:r>
            <a:r>
              <a:rPr lang="en-US" i="1" smtClean="0"/>
              <a:t>budget</a:t>
            </a:r>
            <a:r>
              <a:rPr lang="en-US" smtClean="0"/>
              <a:t>  </a:t>
            </a:r>
            <a:r>
              <a:rPr lang="en-US" b="1" smtClean="0"/>
              <a:t>from </a:t>
            </a:r>
            <a:r>
              <a:rPr lang="en-US" i="1" smtClean="0"/>
              <a:t>department </a:t>
            </a:r>
            <a:br>
              <a:rPr lang="en-US" i="1" smtClean="0"/>
            </a:br>
            <a:r>
              <a:rPr lang="en-US" i="1" smtClean="0"/>
              <a:t>                </a:t>
            </a:r>
            <a:r>
              <a:rPr lang="en-US" b="1" smtClean="0"/>
              <a:t>where </a:t>
            </a:r>
            <a:r>
              <a:rPr lang="en-US" i="1" smtClean="0"/>
              <a:t>department</a:t>
            </a:r>
            <a:r>
              <a:rPr lang="en-US" smtClean="0"/>
              <a:t>.</a:t>
            </a:r>
            <a:r>
              <a:rPr lang="en-US" i="1" smtClean="0"/>
              <a:t>dept_name </a:t>
            </a:r>
            <a:r>
              <a:rPr lang="en-US" smtClean="0"/>
              <a:t>= </a:t>
            </a:r>
            <a:r>
              <a:rPr lang="en-US" i="1" smtClean="0"/>
              <a:t>instructor</a:t>
            </a:r>
            <a:r>
              <a:rPr lang="en-US" smtClean="0"/>
              <a:t>.</a:t>
            </a:r>
            <a:r>
              <a:rPr lang="en-US" i="1" smtClean="0"/>
              <a:t>dept_name  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        </a:t>
            </a:r>
            <a:endParaRPr lang="en-US" i="1" smtClean="0"/>
          </a:p>
          <a:p>
            <a:r>
              <a:rPr lang="en-US" smtClean="0"/>
              <a:t>Runtime error if subquery returns more than one result tuple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98A5-01AA-44A7-B1CD-828AE437F35E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sz="2000" smtClean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sz="2000" smtClean="0"/>
              <a:t>Consider a person who needs to know an instructors name and department, but not the salary.  This person should see a relation described, in SQL, by </a:t>
            </a:r>
            <a:br>
              <a:rPr lang="en-US" sz="2000" smtClean="0"/>
            </a:br>
            <a:r>
              <a:rPr lang="en-US" sz="2000" smtClean="0"/>
              <a:t>		</a:t>
            </a:r>
            <a:r>
              <a:rPr kumimoji="0" lang="en-US" sz="2000" b="1" smtClean="0"/>
              <a:t/>
            </a:r>
            <a:br>
              <a:rPr kumimoji="0" lang="en-US" sz="2000" b="1" smtClean="0"/>
            </a:br>
            <a:r>
              <a:rPr kumimoji="0" lang="en-US" sz="2000" b="1" smtClean="0"/>
              <a:t>             select 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</a:t>
            </a:r>
            <a:r>
              <a:rPr kumimoji="0" lang="en-US" sz="2000" i="1" smtClean="0"/>
              <a:t>name</a:t>
            </a:r>
            <a:r>
              <a:rPr kumimoji="0" lang="en-US" sz="2000" smtClean="0"/>
              <a:t>, </a:t>
            </a:r>
            <a:r>
              <a:rPr kumimoji="0" lang="en-US" sz="2000" i="1" smtClean="0"/>
              <a:t>dept_name</a:t>
            </a:r>
            <a:br>
              <a:rPr kumimoji="0" lang="en-US" sz="2000" i="1" smtClean="0"/>
            </a:br>
            <a:r>
              <a:rPr kumimoji="0" lang="en-US" sz="2000" i="1" smtClean="0"/>
              <a:t>             </a:t>
            </a:r>
            <a:r>
              <a:rPr kumimoji="0" lang="en-US" sz="2000" b="1" smtClean="0"/>
              <a:t>from </a:t>
            </a:r>
            <a:r>
              <a:rPr kumimoji="0" lang="en-US" sz="2000" i="1" smtClean="0"/>
              <a:t>instructor</a:t>
            </a:r>
            <a:endParaRPr kumimoji="0" lang="en-US" sz="2000" smtClean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endParaRPr lang="en-US" sz="2000" smtClean="0">
              <a:sym typeface="Symbol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sz="2000" smtClean="0"/>
              <a:t>A </a:t>
            </a:r>
            <a:r>
              <a:rPr lang="en-US" sz="2000" b="1" smtClean="0">
                <a:solidFill>
                  <a:srgbClr val="000099"/>
                </a:solidFill>
              </a:rPr>
              <a:t>view</a:t>
            </a:r>
            <a:r>
              <a:rPr lang="en-US" sz="2000" smtClean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sz="2000" smtClean="0"/>
              <a:t>Any relation that is not of the conceptual model but is made visible to a user as a “virtual relation” is called a </a:t>
            </a:r>
            <a:r>
              <a:rPr lang="en-US" sz="2000" b="1" smtClean="0">
                <a:solidFill>
                  <a:srgbClr val="000099"/>
                </a:solidFill>
              </a:rPr>
              <a:t>view</a:t>
            </a:r>
            <a:r>
              <a:rPr lang="en-US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sz="2000" smtClean="0"/>
              <a:t>A view is defined using the </a:t>
            </a:r>
            <a:r>
              <a:rPr lang="en-US" sz="2000" b="1" smtClean="0"/>
              <a:t>create view </a:t>
            </a:r>
            <a:r>
              <a:rPr lang="en-US" sz="2000" smtClean="0"/>
              <a:t>statement which has the form</a:t>
            </a:r>
            <a:endParaRPr lang="en-US" smtClean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smtClean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smtClean="0"/>
              <a:t>		</a:t>
            </a:r>
            <a:r>
              <a:rPr lang="en-US" sz="2000" b="1" smtClean="0"/>
              <a:t>create view </a:t>
            </a:r>
            <a:r>
              <a:rPr lang="en-US" sz="2000" i="1" smtClean="0"/>
              <a:t>v </a:t>
            </a:r>
            <a:r>
              <a:rPr lang="en-US" sz="2000" b="1" smtClean="0"/>
              <a:t>as </a:t>
            </a:r>
            <a:r>
              <a:rPr lang="en-US" sz="2000" i="1" smtClean="0"/>
              <a:t>&lt; </a:t>
            </a:r>
            <a:r>
              <a:rPr lang="en-US" sz="2000" smtClean="0"/>
              <a:t>query expression &gt;</a:t>
            </a:r>
            <a:endParaRPr lang="en-US" smtClean="0"/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smtClean="0"/>
              <a:t>	</a:t>
            </a:r>
            <a:r>
              <a:rPr lang="en-US" sz="2000" smtClean="0"/>
              <a:t>where &lt;query expression&gt; is any legal SQL expression.  The view name is represented by </a:t>
            </a:r>
            <a:r>
              <a:rPr lang="en-US" sz="2000" i="1" smtClean="0"/>
              <a:t>v.</a:t>
            </a:r>
            <a:endParaRPr lang="en-US" smtClean="0"/>
          </a:p>
          <a:p>
            <a:pPr>
              <a:tabLst>
                <a:tab pos="3432175" algn="ctr"/>
              </a:tabLst>
            </a:pPr>
            <a:r>
              <a:rPr lang="en-US" sz="2000" smtClean="0"/>
              <a:t>Once a view is defined, the view name can be used to refer to the virtual relation that the view generates.</a:t>
            </a:r>
            <a:endParaRPr lang="en-US" smtClean="0"/>
          </a:p>
          <a:p>
            <a:pPr>
              <a:tabLst>
                <a:tab pos="3432175" algn="ctr"/>
              </a:tabLst>
            </a:pPr>
            <a:r>
              <a:rPr lang="en-US" sz="2000" smtClean="0"/>
              <a:t>View definition is not the same as creating a new relation by evaluating the query expression</a:t>
            </a:r>
            <a:r>
              <a:rPr lang="en-US" smtClean="0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sz="2000" smtClean="0"/>
              <a:t>Rather, a view definition causes the saving of an expression; the expression is substituted into queries using the view.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sz="2000" smtClean="0"/>
              <a:t>A view of instructors without their salary</a:t>
            </a:r>
            <a:br>
              <a:rPr lang="en-US" sz="2000" smtClean="0"/>
            </a:br>
            <a:r>
              <a:rPr lang="en-US" sz="2400" smtClean="0"/>
              <a:t> </a:t>
            </a:r>
            <a:r>
              <a:rPr kumimoji="0" lang="en-US" sz="2000" b="1" smtClean="0"/>
              <a:t>create view </a:t>
            </a:r>
            <a:r>
              <a:rPr kumimoji="0" lang="en-US" sz="2000" i="1" smtClean="0"/>
              <a:t>faculty </a:t>
            </a:r>
            <a:r>
              <a:rPr kumimoji="0" lang="en-US" sz="2000" b="1" smtClean="0"/>
              <a:t>as</a:t>
            </a:r>
            <a:r>
              <a:rPr lang="en-US" sz="2000" b="1" smtClean="0"/>
              <a:t> </a:t>
            </a:r>
            <a:br>
              <a:rPr lang="en-US" sz="2000" b="1" smtClean="0"/>
            </a:br>
            <a:r>
              <a:rPr lang="en-US" sz="2000" b="1" smtClean="0"/>
              <a:t>    </a:t>
            </a:r>
            <a:r>
              <a:rPr kumimoji="0" lang="en-US" sz="2000" b="1" smtClean="0"/>
              <a:t>select 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</a:t>
            </a:r>
            <a:r>
              <a:rPr kumimoji="0" lang="en-US" sz="2000" i="1" smtClean="0"/>
              <a:t>name</a:t>
            </a:r>
            <a:r>
              <a:rPr kumimoji="0" lang="en-US" sz="2000" smtClean="0"/>
              <a:t>, </a:t>
            </a:r>
            <a:r>
              <a:rPr kumimoji="0" lang="en-US" sz="2000" i="1" smtClean="0"/>
              <a:t>dept_name</a:t>
            </a:r>
            <a:br>
              <a:rPr kumimoji="0" lang="en-US" sz="2000" i="1" smtClean="0"/>
            </a:br>
            <a:r>
              <a:rPr kumimoji="0" lang="en-US" sz="2000" i="1" smtClean="0"/>
              <a:t>    </a:t>
            </a:r>
            <a:r>
              <a:rPr kumimoji="0" lang="en-US" sz="2000" b="1" smtClean="0"/>
              <a:t>from </a:t>
            </a:r>
            <a:r>
              <a:rPr kumimoji="0" lang="en-US" sz="2000" i="1" smtClean="0"/>
              <a:t>instructor</a:t>
            </a:r>
            <a:endParaRPr kumimoji="0" lang="en-US" sz="2000" smtClean="0"/>
          </a:p>
          <a:p>
            <a:pPr>
              <a:tabLst>
                <a:tab pos="1370013" algn="l"/>
              </a:tabLst>
            </a:pPr>
            <a:r>
              <a:rPr lang="en-US" sz="2000" smtClean="0"/>
              <a:t>Find all instructors in the Biology department</a:t>
            </a:r>
            <a:br>
              <a:rPr lang="en-US" sz="2000" smtClean="0"/>
            </a:br>
            <a:r>
              <a:rPr lang="en-US" sz="2000" smtClean="0"/>
              <a:t> </a:t>
            </a:r>
            <a:r>
              <a:rPr lang="en-US" sz="2000" b="1" smtClean="0"/>
              <a:t>select </a:t>
            </a:r>
            <a:r>
              <a:rPr lang="en-US" sz="2000" i="1" smtClean="0"/>
              <a:t>name</a:t>
            </a:r>
            <a:br>
              <a:rPr lang="en-US" sz="2000" i="1" smtClean="0"/>
            </a:br>
            <a:r>
              <a:rPr lang="en-US" sz="2000" i="1" smtClean="0"/>
              <a:t> </a:t>
            </a:r>
            <a:r>
              <a:rPr lang="en-US" sz="2000" b="1" smtClean="0"/>
              <a:t>from </a:t>
            </a:r>
            <a:r>
              <a:rPr lang="en-US" sz="2000" i="1" smtClean="0"/>
              <a:t>faculty</a:t>
            </a:r>
            <a:br>
              <a:rPr lang="en-US" sz="2000" i="1" smtClean="0"/>
            </a:br>
            <a:r>
              <a:rPr lang="en-US" sz="2000" i="1" smtClean="0"/>
              <a:t> </a:t>
            </a:r>
            <a:r>
              <a:rPr lang="en-US" sz="2000" b="1" smtClean="0"/>
              <a:t>where </a:t>
            </a:r>
            <a:r>
              <a:rPr lang="en-US" sz="2000" i="1" smtClean="0"/>
              <a:t>dept_name = </a:t>
            </a:r>
            <a:r>
              <a:rPr lang="en-US" sz="2000" smtClean="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sz="2000" smtClean="0"/>
              <a:t>Create a view of department salary totals</a:t>
            </a:r>
            <a:br>
              <a:rPr lang="en-US" sz="2000" smtClean="0"/>
            </a:br>
            <a:r>
              <a:rPr lang="en-US" sz="2000" smtClean="0"/>
              <a:t>  </a:t>
            </a:r>
            <a:r>
              <a:rPr lang="en-US" sz="2000" b="1" smtClean="0"/>
              <a:t>create view </a:t>
            </a:r>
            <a:r>
              <a:rPr lang="en-US" sz="2000" i="1" smtClean="0"/>
              <a:t>departments_total_salary</a:t>
            </a:r>
            <a:r>
              <a:rPr lang="en-US" sz="2000" smtClean="0"/>
              <a:t>(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i="1" smtClean="0"/>
              <a:t>total_salary</a:t>
            </a:r>
            <a:r>
              <a:rPr lang="en-US" sz="2000" smtClean="0"/>
              <a:t>)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    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b="1" smtClean="0"/>
              <a:t>sum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smtClean="0"/>
              <a:t>     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      </a:t>
            </a:r>
            <a:r>
              <a:rPr lang="en-US" sz="2000" b="1" smtClean="0"/>
              <a:t>group by </a:t>
            </a:r>
            <a:r>
              <a:rPr lang="en-US" sz="2000" i="1" smtClean="0"/>
              <a:t>dept_name</a:t>
            </a:r>
            <a:r>
              <a:rPr lang="en-US" sz="2000" smtClean="0"/>
              <a:t>;</a:t>
            </a:r>
            <a:endParaRPr lang="en-US" sz="2400" smtClean="0"/>
          </a:p>
          <a:p>
            <a:pPr>
              <a:tabLst>
                <a:tab pos="1370013" algn="l"/>
              </a:tabLst>
            </a:pPr>
            <a:endParaRPr lang="en-US" sz="2400" smtClean="0"/>
          </a:p>
          <a:p>
            <a:pPr>
              <a:tabLst>
                <a:tab pos="1370013" algn="l"/>
              </a:tabLst>
            </a:pPr>
            <a:endParaRPr lang="en-US" sz="2000" smtClean="0"/>
          </a:p>
          <a:p>
            <a:pPr>
              <a:tabLst>
                <a:tab pos="1370013" algn="l"/>
              </a:tabLst>
            </a:pPr>
            <a:endParaRPr lang="en-US" sz="2000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Modification of the Database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Deletion of tuples from a given relation</a:t>
            </a:r>
          </a:p>
          <a:p>
            <a:r>
              <a:rPr lang="en-US" smtClean="0"/>
              <a:t>Insertion of new tuples into a given relation</a:t>
            </a:r>
          </a:p>
          <a:p>
            <a:r>
              <a:rPr lang="en-US" smtClean="0"/>
              <a:t>Updating values in some tuples in a given relation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C1C1-5998-4D01-8C2C-951EF29D962D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9667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Modification of the Database – Deletion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4" y="1357298"/>
            <a:ext cx="8189943" cy="4924440"/>
          </a:xfrm>
        </p:spPr>
        <p:txBody>
          <a:bodyPr>
            <a:noAutofit/>
          </a:bodyPr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sz="2400" smtClean="0"/>
              <a:t>Delete all instructors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 sz="2400" smtClean="0"/>
              <a:t>		</a:t>
            </a:r>
            <a:r>
              <a:rPr lang="en-US" sz="2400" b="1" smtClean="0"/>
              <a:t>delete from </a:t>
            </a:r>
            <a:r>
              <a:rPr lang="en-US" sz="2400" i="1" smtClean="0"/>
              <a:t>instructor</a:t>
            </a:r>
            <a:r>
              <a:rPr lang="en-US" sz="2400" smtClean="0">
                <a:latin typeface="Century Gothic" pitchFamily="34" charset="0"/>
              </a:rPr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sz="2400" smtClean="0"/>
              <a:t>Delete all instructors from the Finance department</a:t>
            </a:r>
            <a:br>
              <a:rPr lang="en-US" sz="2400" smtClean="0"/>
            </a:br>
            <a:r>
              <a:rPr lang="en-US" sz="2400" smtClean="0"/>
              <a:t>                   </a:t>
            </a:r>
            <a:r>
              <a:rPr lang="en-US" sz="2400" b="1" smtClean="0"/>
              <a:t>delete from </a:t>
            </a:r>
            <a:r>
              <a:rPr lang="en-US" sz="2400" i="1" smtClean="0"/>
              <a:t>instructor</a:t>
            </a:r>
            <a:br>
              <a:rPr lang="en-US" sz="2400" i="1" smtClean="0"/>
            </a:br>
            <a:r>
              <a:rPr lang="en-US" sz="2400" i="1" smtClean="0"/>
              <a:t>                   </a:t>
            </a:r>
            <a:r>
              <a:rPr lang="en-US" sz="2400" b="1" smtClean="0"/>
              <a:t>where </a:t>
            </a:r>
            <a:r>
              <a:rPr lang="en-US" sz="2400" i="1" smtClean="0"/>
              <a:t>dept_name</a:t>
            </a:r>
            <a:r>
              <a:rPr lang="en-US" sz="2400" smtClean="0"/>
              <a:t>= ’Finance’;</a:t>
            </a:r>
            <a:endParaRPr lang="en-US" sz="3600" smtClean="0"/>
          </a:p>
          <a:p>
            <a:pPr>
              <a:tabLst>
                <a:tab pos="1652588" algn="l"/>
                <a:tab pos="2633663" algn="l"/>
              </a:tabLst>
            </a:pPr>
            <a:r>
              <a:rPr lang="en-US" sz="2400" smtClean="0"/>
              <a:t>Delete all tuples in the </a:t>
            </a:r>
            <a:r>
              <a:rPr lang="en-US" sz="2400" i="1" smtClean="0"/>
              <a:t>instructor </a:t>
            </a:r>
            <a:r>
              <a:rPr lang="en-US" sz="2400" smtClean="0"/>
              <a:t>relation for those instructors associated with a department located in the Watson building.</a:t>
            </a:r>
            <a:r>
              <a:rPr lang="en-US" sz="2400" b="1" smtClean="0"/>
              <a:t>	delete from </a:t>
            </a:r>
            <a:r>
              <a:rPr lang="en-US" sz="2400" i="1" smtClean="0"/>
              <a:t>instructor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where </a:t>
            </a:r>
            <a:r>
              <a:rPr lang="en-US" sz="2400" i="1" smtClean="0"/>
              <a:t>dept_name </a:t>
            </a:r>
            <a:r>
              <a:rPr lang="en-US" sz="2400" b="1" smtClean="0"/>
              <a:t>in </a:t>
            </a:r>
            <a:r>
              <a:rPr lang="en-US" sz="2400" smtClean="0"/>
              <a:t>(</a:t>
            </a:r>
            <a:r>
              <a:rPr lang="en-US" sz="2400" b="1" smtClean="0"/>
              <a:t>select </a:t>
            </a:r>
            <a:r>
              <a:rPr lang="en-US" sz="2400" i="1" smtClean="0"/>
              <a:t>dept_name</a:t>
            </a:r>
            <a:br>
              <a:rPr lang="en-US" sz="2400" i="1" smtClean="0"/>
            </a:br>
            <a:r>
              <a:rPr lang="en-US" sz="2400" i="1" smtClean="0"/>
              <a:t>                                                        </a:t>
            </a:r>
            <a:r>
              <a:rPr lang="en-US" sz="2400" b="1" smtClean="0"/>
              <a:t>from </a:t>
            </a:r>
            <a:r>
              <a:rPr lang="en-US" sz="2400" i="1" smtClean="0"/>
              <a:t>department</a:t>
            </a:r>
            <a:br>
              <a:rPr lang="en-US" sz="2400" i="1" smtClean="0"/>
            </a:br>
            <a:r>
              <a:rPr lang="en-US" sz="2400" i="1" smtClean="0"/>
              <a:t>                                                        </a:t>
            </a:r>
            <a:r>
              <a:rPr lang="en-US" sz="2400" b="1" smtClean="0"/>
              <a:t>where </a:t>
            </a:r>
            <a:r>
              <a:rPr lang="en-US" sz="2400" i="1" smtClean="0"/>
              <a:t>building </a:t>
            </a:r>
            <a:r>
              <a:rPr lang="en-US" sz="2400" smtClean="0"/>
              <a:t>= ’Watson’);</a:t>
            </a: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8A8E-0831-4540-B156-8E82D5053BC1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079500"/>
            <a:ext cx="7661275" cy="1268413"/>
          </a:xfrm>
        </p:spPr>
        <p:txBody>
          <a:bodyPr>
            <a:normAutofit/>
          </a:bodyPr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sz="2400" smtClean="0"/>
              <a:t>Delete all instructors whose salary is less than the average salary of instructors</a:t>
            </a:r>
            <a:endParaRPr lang="en-US" sz="3600" smtClean="0"/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920750" y="2160588"/>
            <a:ext cx="7415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2000" b="1"/>
              <a:t>delete from </a:t>
            </a:r>
            <a:r>
              <a:rPr kumimoji="1" lang="en-US" sz="2000" i="1"/>
              <a:t>instructor</a:t>
            </a:r>
          </a:p>
          <a:p>
            <a:r>
              <a:rPr kumimoji="1" lang="en-US" sz="2000" b="1"/>
              <a:t>where </a:t>
            </a:r>
            <a:r>
              <a:rPr kumimoji="1" lang="en-US" sz="2000" i="1"/>
              <a:t>salary</a:t>
            </a:r>
            <a:r>
              <a:rPr kumimoji="1" lang="en-US" sz="2000"/>
              <a:t>&lt; (</a:t>
            </a:r>
            <a:r>
              <a:rPr kumimoji="1" lang="en-US" sz="2000" b="1"/>
              <a:t>select avg </a:t>
            </a:r>
            <a:r>
              <a:rPr kumimoji="1" lang="en-US" sz="2000"/>
              <a:t>(</a:t>
            </a:r>
            <a:r>
              <a:rPr kumimoji="1" lang="en-US" sz="2000" i="1"/>
              <a:t>salary</a:t>
            </a:r>
            <a:r>
              <a:rPr kumimoji="1" lang="en-US" sz="2000"/>
              <a:t>) </a:t>
            </a:r>
            <a:r>
              <a:rPr kumimoji="1" lang="en-US" sz="2000" b="1"/>
              <a:t>from </a:t>
            </a:r>
            <a:r>
              <a:rPr kumimoji="1" lang="en-US" sz="2000" i="1"/>
              <a:t>instructor</a:t>
            </a:r>
            <a:r>
              <a:rPr kumimoji="1" lang="en-US" sz="2000"/>
              <a:t>);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-32" y="3490913"/>
            <a:ext cx="8816975" cy="269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0" lvl="1" indent="-336550">
              <a:spcBef>
                <a:spcPct val="35000"/>
              </a:spcBef>
              <a:buClr>
                <a:schemeClr val="tx2">
                  <a:lumMod val="75000"/>
                </a:schemeClr>
              </a:buClr>
              <a:buSzPct val="80000"/>
              <a:buFont typeface="Monotype Sorts" pitchFamily="2" charset="2"/>
              <a:buChar char="l"/>
            </a:pPr>
            <a:r>
              <a:rPr kumimoji="1" lang="en-US" sz="2400"/>
              <a:t>Problem:  as we delete tuples from deposit, the average salary changes</a:t>
            </a:r>
            <a:endParaRPr kumimoji="1" lang="en-US" sz="2000"/>
          </a:p>
          <a:p>
            <a:pPr marL="793750" lvl="1" indent="-336550">
              <a:spcBef>
                <a:spcPct val="35000"/>
              </a:spcBef>
              <a:buClr>
                <a:schemeClr val="tx2">
                  <a:lumMod val="75000"/>
                </a:schemeClr>
              </a:buClr>
              <a:buSzPct val="80000"/>
              <a:buFont typeface="Monotype Sorts" pitchFamily="2" charset="2"/>
              <a:buChar char="l"/>
            </a:pPr>
            <a:r>
              <a:rPr kumimoji="1" lang="en-US" sz="2400"/>
              <a:t>Solution used in </a:t>
            </a:r>
            <a:r>
              <a:rPr kumimoji="1" lang="en-US" sz="2400" smtClean="0"/>
              <a:t>SQL:</a:t>
            </a:r>
            <a:endParaRPr kumimoji="1" lang="en-US" sz="2000"/>
          </a:p>
          <a:p>
            <a:pPr marL="1371600" lvl="2" indent="-457200">
              <a:spcBef>
                <a:spcPct val="35000"/>
              </a:spcBef>
              <a:buClr>
                <a:schemeClr val="tx2">
                  <a:lumMod val="75000"/>
                </a:schemeClr>
              </a:buClr>
              <a:buSzPct val="80000"/>
              <a:buFont typeface="+mj-lt"/>
              <a:buAutoNum type="arabicPeriod"/>
            </a:pPr>
            <a:r>
              <a:rPr kumimoji="1" lang="en-US" sz="2400" smtClean="0"/>
              <a:t>First</a:t>
            </a:r>
            <a:r>
              <a:rPr kumimoji="1" lang="en-US" sz="2400"/>
              <a:t>, compute </a:t>
            </a:r>
            <a:r>
              <a:rPr kumimoji="1" lang="en-US" sz="2400" b="1"/>
              <a:t>avg</a:t>
            </a:r>
            <a:r>
              <a:rPr kumimoji="1" lang="en-US" sz="2400"/>
              <a:t> salary and find all tuples to </a:t>
            </a:r>
            <a:r>
              <a:rPr kumimoji="1" lang="en-US" sz="2400" smtClean="0"/>
              <a:t>delete</a:t>
            </a:r>
          </a:p>
          <a:p>
            <a:pPr marL="1371600" lvl="2" indent="-457200">
              <a:spcBef>
                <a:spcPct val="35000"/>
              </a:spcBef>
              <a:buClr>
                <a:schemeClr val="tx2">
                  <a:lumMod val="75000"/>
                </a:schemeClr>
              </a:buClr>
              <a:buSzPct val="80000"/>
              <a:buFont typeface="+mj-lt"/>
              <a:buAutoNum type="arabicPeriod"/>
            </a:pPr>
            <a:r>
              <a:rPr kumimoji="1" lang="en-US" sz="2400" smtClean="0"/>
              <a:t>Next</a:t>
            </a:r>
            <a:r>
              <a:rPr kumimoji="1" lang="en-US" sz="2400"/>
              <a:t>, delete all tuples found above (without recomputing </a:t>
            </a:r>
            <a:r>
              <a:rPr kumimoji="1" lang="en-US" sz="2400" b="1"/>
              <a:t>avg</a:t>
            </a:r>
            <a:r>
              <a:rPr kumimoji="1" lang="en-US" sz="2400"/>
              <a:t> or </a:t>
            </a:r>
            <a:r>
              <a:rPr kumimoji="1" lang="en-US" sz="2400" smtClean="0"/>
              <a:t>retesting </a:t>
            </a:r>
            <a:r>
              <a:rPr kumimoji="1" lang="en-US" sz="2400"/>
              <a:t>the tuples)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692-80C4-427F-BDA6-51ED6E550F45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-24"/>
            <a:ext cx="8077200" cy="11430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Modification of the Database – Insertion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428736"/>
            <a:ext cx="7848600" cy="4554552"/>
          </a:xfrm>
        </p:spPr>
        <p:txBody>
          <a:bodyPr>
            <a:noAutofit/>
          </a:bodyPr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sz="2400" smtClean="0"/>
              <a:t>Add a new tuple to </a:t>
            </a:r>
            <a:r>
              <a:rPr lang="en-US" sz="2400" i="1" smtClean="0"/>
              <a:t>course</a:t>
            </a:r>
            <a:endParaRPr lang="en-US" sz="3600" i="1" smtClean="0"/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sz="2400" b="1" smtClean="0"/>
              <a:t>	      insert into </a:t>
            </a:r>
            <a:r>
              <a:rPr lang="en-US" sz="2400" i="1" smtClean="0"/>
              <a:t>course</a:t>
            </a:r>
            <a:br>
              <a:rPr lang="en-US" sz="2400" i="1" smtClean="0"/>
            </a:br>
            <a:r>
              <a:rPr lang="en-US" sz="2400" i="1" smtClean="0"/>
              <a:t>             </a:t>
            </a:r>
            <a:r>
              <a:rPr lang="en-US" sz="2400" b="1" smtClean="0"/>
              <a:t>values </a:t>
            </a:r>
            <a:r>
              <a:rPr lang="en-US" sz="2400" smtClean="0"/>
              <a:t>(’CS-437’, ’Database Systems’, ’Comp. Sci.’, 4);</a:t>
            </a:r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sz="2400" smtClean="0"/>
              <a:t>	or equivalently</a:t>
            </a:r>
            <a:br>
              <a:rPr lang="en-US" sz="2400" smtClean="0"/>
            </a:br>
            <a:r>
              <a:rPr lang="en-US" sz="2400" smtClean="0"/>
              <a:t>      </a:t>
            </a:r>
            <a:r>
              <a:rPr lang="en-US" sz="2400" b="1" smtClean="0"/>
              <a:t>insert into </a:t>
            </a:r>
            <a:r>
              <a:rPr lang="en-US" sz="2400" i="1" smtClean="0"/>
              <a:t>course </a:t>
            </a:r>
            <a:r>
              <a:rPr lang="en-US" sz="2400" smtClean="0"/>
              <a:t>(</a:t>
            </a:r>
            <a:r>
              <a:rPr lang="en-US" sz="2400" i="1" smtClean="0"/>
              <a:t>course_id</a:t>
            </a:r>
            <a:r>
              <a:rPr lang="en-US" sz="2400" smtClean="0"/>
              <a:t>, </a:t>
            </a:r>
            <a:r>
              <a:rPr lang="en-US" sz="2400" i="1" smtClean="0"/>
              <a:t>title</a:t>
            </a:r>
            <a:r>
              <a:rPr lang="en-US" sz="2400" smtClean="0"/>
              <a:t>, </a:t>
            </a:r>
            <a:r>
              <a:rPr lang="en-US" sz="2400" i="1" smtClean="0"/>
              <a:t>dept_name</a:t>
            </a:r>
            <a:r>
              <a:rPr lang="en-US" sz="2400" smtClean="0"/>
              <a:t>, </a:t>
            </a:r>
            <a:r>
              <a:rPr lang="en-US" sz="2400" i="1" smtClean="0"/>
              <a:t>credits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             </a:t>
            </a:r>
            <a:r>
              <a:rPr lang="en-US" sz="2400" b="1" smtClean="0"/>
              <a:t>values </a:t>
            </a:r>
            <a:r>
              <a:rPr lang="en-US" sz="2400" smtClean="0"/>
              <a:t>(’CS-437’, ’Database Systems’, ’Comp. Sci.’, 4);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sz="2400" smtClean="0"/>
              <a:t>Add a new tuple to </a:t>
            </a:r>
            <a:r>
              <a:rPr lang="en-US" sz="2400" i="1" smtClean="0"/>
              <a:t>student </a:t>
            </a:r>
            <a:r>
              <a:rPr lang="en-US" sz="2400" smtClean="0"/>
              <a:t>with </a:t>
            </a:r>
            <a:r>
              <a:rPr lang="en-US" sz="2400" i="1" smtClean="0"/>
              <a:t>tot_creds </a:t>
            </a:r>
            <a:r>
              <a:rPr lang="en-US" sz="2400" smtClean="0"/>
              <a:t>set to null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    </a:t>
            </a:r>
            <a:r>
              <a:rPr lang="en-US" sz="2400" b="1" smtClean="0"/>
              <a:t>insert into </a:t>
            </a:r>
            <a:r>
              <a:rPr lang="en-US" sz="2400" i="1" smtClean="0"/>
              <a:t>student</a:t>
            </a:r>
            <a:br>
              <a:rPr lang="en-US" sz="2400" i="1" smtClean="0"/>
            </a:br>
            <a:r>
              <a:rPr lang="en-US" sz="2400" i="1" smtClean="0"/>
              <a:t>             </a:t>
            </a:r>
            <a:r>
              <a:rPr lang="en-US" sz="2400" b="1" smtClean="0"/>
              <a:t>values </a:t>
            </a:r>
            <a:r>
              <a:rPr lang="en-US" sz="2400" smtClean="0"/>
              <a:t>(’3003’, ’Green’, ’Finance’, </a:t>
            </a:r>
            <a:r>
              <a:rPr lang="en-US" sz="2400" i="1" smtClean="0"/>
              <a:t>null</a:t>
            </a:r>
            <a:r>
              <a:rPr lang="en-US" sz="2400" smtClean="0"/>
              <a:t>);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sz="2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E90-2527-4BB1-AD1B-250F8627C96E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03200"/>
            <a:ext cx="805815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Insertion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>
            <a:normAutofit/>
          </a:bodyPr>
          <a:lstStyle/>
          <a:p>
            <a:pPr>
              <a:tabLst>
                <a:tab pos="908050" algn="l"/>
              </a:tabLst>
            </a:pPr>
            <a:r>
              <a:rPr lang="en-US" sz="2400" smtClean="0"/>
              <a:t>Add all instructors to the </a:t>
            </a:r>
            <a:r>
              <a:rPr lang="en-US" sz="2400" i="1" smtClean="0"/>
              <a:t>student</a:t>
            </a:r>
            <a:r>
              <a:rPr lang="en-US" sz="2400" smtClean="0"/>
              <a:t> relation with tot_creds set to 0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sz="3600" smtClean="0"/>
              <a:t>	      </a:t>
            </a:r>
            <a:r>
              <a:rPr lang="en-US" sz="2400" b="1" smtClean="0"/>
              <a:t>insert into </a:t>
            </a:r>
            <a:r>
              <a:rPr lang="en-US" sz="2400" i="1" smtClean="0"/>
              <a:t>student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select </a:t>
            </a:r>
            <a:r>
              <a:rPr lang="en-US" sz="2400" i="1" smtClean="0"/>
              <a:t>ID, name, dept_name, 0</a:t>
            </a:r>
            <a:br>
              <a:rPr lang="en-US" sz="2400" i="1" smtClean="0"/>
            </a:br>
            <a:r>
              <a:rPr lang="en-US" sz="2400" i="1" smtClean="0"/>
              <a:t>         </a:t>
            </a:r>
            <a:r>
              <a:rPr lang="en-US" sz="2400" b="1" smtClean="0"/>
              <a:t>from </a:t>
            </a:r>
            <a:r>
              <a:rPr lang="en-US" sz="2400" i="1" smtClean="0"/>
              <a:t>  instructor</a:t>
            </a:r>
            <a:endParaRPr lang="en-US" sz="3600" i="1" smtClean="0"/>
          </a:p>
          <a:p>
            <a:pPr>
              <a:tabLst>
                <a:tab pos="908050" algn="l"/>
              </a:tabLst>
            </a:pPr>
            <a:r>
              <a:rPr lang="en-US" sz="2400" smtClean="0"/>
              <a:t>The </a:t>
            </a:r>
            <a:r>
              <a:rPr lang="en-US" sz="2400" b="1" smtClean="0"/>
              <a:t>select from where</a:t>
            </a:r>
            <a:r>
              <a:rPr lang="en-US" sz="2400" smtClean="0"/>
              <a:t> statement is evaluated fully before any of its results are inserted into the relation (otherwise queries like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insert into</a:t>
            </a:r>
            <a:r>
              <a:rPr lang="en-US" sz="2400" smtClean="0"/>
              <a:t> </a:t>
            </a:r>
            <a:r>
              <a:rPr lang="en-US" sz="2400" i="1" smtClean="0"/>
              <a:t>table</a:t>
            </a:r>
            <a:r>
              <a:rPr lang="en-US" sz="2400" smtClean="0"/>
              <a:t>1 </a:t>
            </a:r>
            <a:r>
              <a:rPr lang="en-US" sz="2400" b="1" smtClean="0"/>
              <a:t>select</a:t>
            </a:r>
            <a:r>
              <a:rPr lang="en-US" sz="2400" smtClean="0"/>
              <a:t> * </a:t>
            </a:r>
            <a:r>
              <a:rPr lang="en-US" sz="2400" b="1" smtClean="0"/>
              <a:t>from</a:t>
            </a:r>
            <a:r>
              <a:rPr lang="en-US" sz="2400" smtClean="0"/>
              <a:t> </a:t>
            </a:r>
            <a:r>
              <a:rPr lang="en-US" sz="2400" i="1" smtClean="0"/>
              <a:t>table</a:t>
            </a:r>
            <a:r>
              <a:rPr lang="en-US" sz="2400" smtClean="0"/>
              <a:t>1</a:t>
            </a:r>
            <a:br>
              <a:rPr lang="en-US" sz="2400" smtClean="0"/>
            </a:br>
            <a:r>
              <a:rPr lang="en-US" sz="2400" smtClean="0"/>
              <a:t>would cause problems, if </a:t>
            </a:r>
            <a:r>
              <a:rPr lang="en-US" sz="2400" i="1" smtClean="0"/>
              <a:t>table1</a:t>
            </a:r>
            <a:r>
              <a:rPr lang="en-US" sz="2400" smtClean="0"/>
              <a:t> did not have any primary key defined. </a:t>
            </a: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0016-F84C-4B8B-9487-AAD4D8A177D2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-24"/>
            <a:ext cx="8077200" cy="11430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Modification of the Database – Updates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338282"/>
            <a:ext cx="7848600" cy="4876800"/>
          </a:xfrm>
        </p:spPr>
        <p:txBody>
          <a:bodyPr>
            <a:noAutofit/>
          </a:bodyPr>
          <a:lstStyle/>
          <a:p>
            <a:pPr>
              <a:tabLst>
                <a:tab pos="2336800" algn="l"/>
              </a:tabLst>
            </a:pPr>
            <a:r>
              <a:rPr lang="en-US" sz="2400" smtClean="0"/>
              <a:t>Increase salaries of instructors whose salary is over $100,000 by 3%, and all others receive a 5% raise</a:t>
            </a:r>
            <a:endParaRPr lang="en-US" sz="3600" smtClean="0"/>
          </a:p>
          <a:p>
            <a:pPr lvl="1">
              <a:tabLst>
                <a:tab pos="2336800" algn="l"/>
              </a:tabLst>
            </a:pPr>
            <a:r>
              <a:rPr lang="en-US" sz="2400" smtClean="0"/>
              <a:t>Write two </a:t>
            </a:r>
            <a:r>
              <a:rPr lang="en-US" sz="2400" b="1" smtClean="0"/>
              <a:t>update </a:t>
            </a:r>
            <a:r>
              <a:rPr lang="en-US" sz="2400" smtClean="0"/>
              <a:t>statements:</a:t>
            </a:r>
            <a:endParaRPr lang="en-US" sz="3200" smtClean="0"/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r>
              <a:rPr lang="en-US" sz="3200" smtClean="0"/>
              <a:t>	   </a:t>
            </a:r>
            <a:r>
              <a:rPr lang="en-US" sz="2400" b="1" smtClean="0">
                <a:sym typeface="Symbol" pitchFamily="18" charset="2"/>
              </a:rPr>
              <a:t>update </a:t>
            </a:r>
            <a:r>
              <a:rPr lang="en-US" sz="2400" i="1" smtClean="0">
                <a:sym typeface="Symbol" pitchFamily="18" charset="2"/>
              </a:rPr>
              <a:t>instructor</a:t>
            </a:r>
            <a:br>
              <a:rPr lang="en-US" sz="2400" i="1" smtClean="0">
                <a:sym typeface="Symbol" pitchFamily="18" charset="2"/>
              </a:rPr>
            </a:br>
            <a:r>
              <a:rPr lang="en-US" sz="2400" i="1" smtClean="0">
                <a:sym typeface="Symbol" pitchFamily="18" charset="2"/>
              </a:rPr>
              <a:t>               </a:t>
            </a:r>
            <a:r>
              <a:rPr lang="en-US" sz="2400" b="1" smtClean="0">
                <a:sym typeface="Symbol" pitchFamily="18" charset="2"/>
              </a:rPr>
              <a:t>set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=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* 1.03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               </a:t>
            </a:r>
            <a:r>
              <a:rPr lang="en-US" sz="2400" b="1" smtClean="0">
                <a:sym typeface="Symbol" pitchFamily="18" charset="2"/>
              </a:rPr>
              <a:t>where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&gt; 100000;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    </a:t>
            </a:r>
            <a:r>
              <a:rPr lang="en-US" sz="2400" b="1" smtClean="0">
                <a:sym typeface="Symbol" pitchFamily="18" charset="2"/>
              </a:rPr>
              <a:t>update </a:t>
            </a:r>
            <a:r>
              <a:rPr lang="en-US" sz="2400" i="1" smtClean="0">
                <a:sym typeface="Symbol" pitchFamily="18" charset="2"/>
              </a:rPr>
              <a:t>instructor</a:t>
            </a:r>
            <a:br>
              <a:rPr lang="en-US" sz="2400" i="1" smtClean="0">
                <a:sym typeface="Symbol" pitchFamily="18" charset="2"/>
              </a:rPr>
            </a:br>
            <a:r>
              <a:rPr lang="en-US" sz="2400" i="1" smtClean="0">
                <a:sym typeface="Symbol" pitchFamily="18" charset="2"/>
              </a:rPr>
              <a:t>                </a:t>
            </a:r>
            <a:r>
              <a:rPr lang="en-US" sz="2400" b="1" smtClean="0">
                <a:sym typeface="Symbol" pitchFamily="18" charset="2"/>
              </a:rPr>
              <a:t>set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=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* 1.05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                </a:t>
            </a:r>
            <a:r>
              <a:rPr lang="en-US" sz="2400" b="1" smtClean="0">
                <a:sym typeface="Symbol" pitchFamily="18" charset="2"/>
              </a:rPr>
              <a:t>where </a:t>
            </a:r>
            <a:r>
              <a:rPr lang="en-US" sz="2400" i="1" smtClean="0">
                <a:sym typeface="Symbol" pitchFamily="18" charset="2"/>
              </a:rPr>
              <a:t>salary </a:t>
            </a:r>
            <a:r>
              <a:rPr lang="en-US" sz="2400" smtClean="0">
                <a:sym typeface="Symbol" pitchFamily="18" charset="2"/>
              </a:rPr>
              <a:t>&lt;= 100000;</a:t>
            </a:r>
            <a:endParaRPr lang="en-US" sz="3200" smtClean="0">
              <a:sym typeface="Symbol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sz="2400" smtClean="0">
                <a:sym typeface="Symbol" pitchFamily="18" charset="2"/>
              </a:rPr>
              <a:t>The order is important</a:t>
            </a:r>
            <a:endParaRPr lang="en-US" sz="3200" smtClean="0">
              <a:sym typeface="Symbol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sz="2400" smtClean="0">
                <a:sym typeface="Symbol" pitchFamily="18" charset="2"/>
              </a:rPr>
              <a:t>Can be done better using the </a:t>
            </a:r>
            <a:r>
              <a:rPr lang="en-US" sz="2400" b="1" smtClean="0">
                <a:sym typeface="Symbol" pitchFamily="18" charset="2"/>
              </a:rPr>
              <a:t>case </a:t>
            </a:r>
            <a:r>
              <a:rPr lang="en-US" sz="2400" smtClean="0">
                <a:sym typeface="Symbol" pitchFamily="18" charset="2"/>
              </a:rPr>
              <a:t>statement (next slide)</a:t>
            </a:r>
            <a:endParaRPr lang="en-US" sz="3200" smtClean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A3BD-C10B-44C0-B5A7-6ECDEF1D4F9B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3C1A56"/>
                </a:solidFill>
              </a:rPr>
              <a:t>select</a:t>
            </a:r>
            <a:r>
              <a:rPr lang="en-US" smtClean="0"/>
              <a:t>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pPr>
              <a:tabLst>
                <a:tab pos="2055813" algn="l"/>
              </a:tabLst>
            </a:pPr>
            <a:r>
              <a:rPr lang="en-US" smtClean="0"/>
              <a:t>The </a:t>
            </a:r>
            <a:r>
              <a:rPr lang="en-US" b="1" smtClean="0"/>
              <a:t>select</a:t>
            </a:r>
            <a:r>
              <a:rPr lang="en-US" smtClean="0"/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smtClean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smtClean="0"/>
              <a:t>Example: find the names of all instructors:</a:t>
            </a:r>
            <a:br>
              <a:rPr lang="en-US" smtClean="0"/>
            </a:br>
            <a:r>
              <a:rPr lang="en-US" smtClean="0"/>
              <a:t>		</a:t>
            </a:r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	</a:t>
            </a:r>
            <a:r>
              <a:rPr lang="en-US" b="1" smtClean="0"/>
              <a:t>from </a:t>
            </a:r>
            <a:r>
              <a:rPr lang="en-US" i="1" smtClean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smtClean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smtClean="0"/>
              <a:t>E.g.   </a:t>
            </a:r>
            <a:r>
              <a:rPr lang="en-US" i="1" smtClean="0"/>
              <a:t>Name</a:t>
            </a:r>
            <a:r>
              <a:rPr lang="en-US" smtClean="0"/>
              <a:t> ≡ </a:t>
            </a:r>
            <a:r>
              <a:rPr lang="en-US" i="1" smtClean="0"/>
              <a:t>NAME</a:t>
            </a:r>
            <a:r>
              <a:rPr lang="en-US" smtClean="0"/>
              <a:t> ≡ </a:t>
            </a:r>
            <a:r>
              <a:rPr lang="en-US" i="1" smtClean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smtClean="0"/>
              <a:t>Some people use upper case wherever we use bold font.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0CB-F08C-4D91-90A1-31BF195B01B4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24"/>
            <a:ext cx="8077200" cy="12144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Case Statement for Conditional Updates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71612"/>
            <a:ext cx="8429684" cy="4425963"/>
          </a:xfrm>
        </p:spPr>
        <p:txBody>
          <a:bodyPr>
            <a:normAutofit/>
          </a:bodyPr>
          <a:lstStyle/>
          <a:p>
            <a:r>
              <a:rPr lang="en-US" sz="2400" smtClean="0"/>
              <a:t>Same query as before but with case statement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smtClean="0"/>
              <a:t>		 </a:t>
            </a:r>
            <a:r>
              <a:rPr lang="en-US" sz="2400" b="1" smtClean="0"/>
              <a:t>update </a:t>
            </a:r>
            <a:r>
              <a:rPr lang="en-US" sz="2400" i="1" smtClean="0"/>
              <a:t>instructor</a:t>
            </a:r>
            <a:br>
              <a:rPr lang="en-US" sz="2400" i="1" smtClean="0"/>
            </a:br>
            <a:r>
              <a:rPr lang="en-US" sz="2400" i="1" smtClean="0"/>
              <a:t>               </a:t>
            </a:r>
            <a:r>
              <a:rPr lang="en-US" sz="2400" b="1" smtClean="0"/>
              <a:t>set </a:t>
            </a:r>
            <a:r>
              <a:rPr lang="en-US" sz="2400" i="1" smtClean="0"/>
              <a:t>salary </a:t>
            </a:r>
            <a:r>
              <a:rPr lang="en-US" sz="2400" smtClean="0"/>
              <a:t>= </a:t>
            </a:r>
            <a:r>
              <a:rPr lang="en-US" sz="2400" b="1" smtClean="0"/>
              <a:t>case</a:t>
            </a:r>
            <a:br>
              <a:rPr lang="en-US" sz="2400" b="1" smtClean="0"/>
            </a:br>
            <a:r>
              <a:rPr lang="en-US" sz="2400" b="1" smtClean="0"/>
              <a:t>                                      when </a:t>
            </a:r>
            <a:r>
              <a:rPr lang="en-US" sz="2400" i="1" smtClean="0"/>
              <a:t>salary </a:t>
            </a:r>
            <a:r>
              <a:rPr lang="en-US" sz="2400" smtClean="0"/>
              <a:t>&lt;= 100000 </a:t>
            </a:r>
            <a:r>
              <a:rPr lang="en-US" sz="2400" b="1" smtClean="0"/>
              <a:t>then </a:t>
            </a:r>
            <a:r>
              <a:rPr lang="en-US" sz="2400" i="1" smtClean="0"/>
              <a:t>salary </a:t>
            </a:r>
            <a:r>
              <a:rPr lang="en-US" sz="2400" smtClean="0"/>
              <a:t>* 1.05</a:t>
            </a:r>
            <a:br>
              <a:rPr lang="en-US" sz="2400" smtClean="0"/>
            </a:br>
            <a:r>
              <a:rPr lang="en-US" sz="2400" smtClean="0"/>
              <a:t>                                      </a:t>
            </a:r>
            <a:r>
              <a:rPr lang="en-US" sz="2400" b="1" smtClean="0"/>
              <a:t>else </a:t>
            </a:r>
            <a:r>
              <a:rPr lang="en-US" sz="2400" i="1" smtClean="0"/>
              <a:t>salary </a:t>
            </a:r>
            <a:r>
              <a:rPr lang="en-US" sz="2400" smtClean="0"/>
              <a:t>* 1.03</a:t>
            </a:r>
            <a:br>
              <a:rPr lang="en-US" sz="2400" smtClean="0"/>
            </a:br>
            <a:r>
              <a:rPr lang="en-US" sz="2400" smtClean="0"/>
              <a:t>                                     </a:t>
            </a:r>
            <a:r>
              <a:rPr lang="en-US" sz="2400" b="1" smtClean="0"/>
              <a:t>end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37D-28B8-4960-B41E-61A312867E7B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with Scalar Subqueries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20050" cy="4903787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/>
              <a:t>Recompute and update tot_creds value for all students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       </a:t>
            </a:r>
            <a:r>
              <a:rPr lang="en-US" sz="2400" b="1" smtClean="0"/>
              <a:t>update </a:t>
            </a:r>
            <a:r>
              <a:rPr lang="en-US" sz="2400" i="1" smtClean="0"/>
              <a:t>student S </a:t>
            </a:r>
            <a:br>
              <a:rPr lang="en-US" sz="2400" i="1" smtClean="0"/>
            </a:br>
            <a:r>
              <a:rPr lang="en-US" sz="2400" i="1" smtClean="0"/>
              <a:t>     </a:t>
            </a:r>
            <a:r>
              <a:rPr lang="en-US" sz="2400" b="1" smtClean="0"/>
              <a:t>set </a:t>
            </a:r>
            <a:r>
              <a:rPr lang="en-US" sz="2400" i="1" smtClean="0"/>
              <a:t>tot_cred </a:t>
            </a:r>
            <a:r>
              <a:rPr lang="en-US" sz="2400" smtClean="0"/>
              <a:t>= ( </a:t>
            </a:r>
            <a:r>
              <a:rPr lang="en-US" sz="2400" b="1" smtClean="0"/>
              <a:t>select sum</a:t>
            </a:r>
            <a:r>
              <a:rPr lang="en-US" sz="2400" smtClean="0"/>
              <a:t>(</a:t>
            </a:r>
            <a:r>
              <a:rPr lang="en-US" sz="2400" i="1" smtClean="0"/>
              <a:t>credits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                                 </a:t>
            </a:r>
            <a:r>
              <a:rPr lang="en-US" sz="2400" b="1" smtClean="0"/>
              <a:t>from </a:t>
            </a:r>
            <a:r>
              <a:rPr lang="en-US" sz="2400" i="1" smtClean="0"/>
              <a:t>takes </a:t>
            </a:r>
            <a:r>
              <a:rPr lang="en-US" sz="2400" b="1" smtClean="0"/>
              <a:t>natural join </a:t>
            </a:r>
            <a:r>
              <a:rPr lang="en-US" sz="2400" i="1" smtClean="0"/>
              <a:t>course</a:t>
            </a:r>
            <a:br>
              <a:rPr lang="en-US" sz="2400" i="1" smtClean="0"/>
            </a:br>
            <a:r>
              <a:rPr lang="en-US" sz="2400" i="1" smtClean="0"/>
              <a:t>                                 </a:t>
            </a:r>
            <a:r>
              <a:rPr lang="en-US" sz="2400" b="1" smtClean="0"/>
              <a:t>where </a:t>
            </a:r>
            <a:r>
              <a:rPr lang="en-US" sz="2400" i="1" smtClean="0"/>
              <a:t>S</a:t>
            </a:r>
            <a:r>
              <a:rPr lang="en-US" sz="2400" smtClean="0"/>
              <a:t>.</a:t>
            </a:r>
            <a:r>
              <a:rPr lang="en-US" sz="2400" i="1" smtClean="0"/>
              <a:t>ID</a:t>
            </a:r>
            <a:r>
              <a:rPr lang="en-US" sz="2400" smtClean="0"/>
              <a:t>= </a:t>
            </a:r>
            <a:r>
              <a:rPr lang="en-US" sz="2400" i="1" smtClean="0"/>
              <a:t>takes</a:t>
            </a:r>
            <a:r>
              <a:rPr lang="en-US" sz="2400" smtClean="0"/>
              <a:t>.</a:t>
            </a:r>
            <a:r>
              <a:rPr lang="en-US" sz="2400" i="1" smtClean="0"/>
              <a:t>ID </a:t>
            </a:r>
            <a:r>
              <a:rPr lang="en-US" sz="2400" b="1" smtClean="0"/>
              <a:t>and </a:t>
            </a:r>
            <a:br>
              <a:rPr lang="en-US" sz="2400" b="1" smtClean="0"/>
            </a:br>
            <a:r>
              <a:rPr lang="en-US" sz="2400" b="1" smtClean="0"/>
              <a:t>                                         </a:t>
            </a:r>
            <a:r>
              <a:rPr lang="en-US" sz="2400" i="1" smtClean="0"/>
              <a:t>takes</a:t>
            </a:r>
            <a:r>
              <a:rPr lang="en-US" sz="2400" smtClean="0"/>
              <a:t>.</a:t>
            </a:r>
            <a:r>
              <a:rPr lang="en-US" sz="2400" i="1" smtClean="0"/>
              <a:t>grade </a:t>
            </a:r>
            <a:r>
              <a:rPr lang="en-US" sz="2400" smtClean="0"/>
              <a:t>&lt;&gt; ’F’ </a:t>
            </a:r>
            <a:r>
              <a:rPr lang="en-US" sz="2400" b="1" smtClean="0"/>
              <a:t>and</a:t>
            </a:r>
            <a:br>
              <a:rPr lang="en-US" sz="2400" b="1" smtClean="0"/>
            </a:br>
            <a:r>
              <a:rPr lang="en-US" sz="2400" b="1" smtClean="0"/>
              <a:t>                                         </a:t>
            </a:r>
            <a:r>
              <a:rPr lang="en-US" sz="2400" i="1" smtClean="0"/>
              <a:t>takes</a:t>
            </a:r>
            <a:r>
              <a:rPr lang="en-US" sz="2400" smtClean="0"/>
              <a:t>.</a:t>
            </a:r>
            <a:r>
              <a:rPr lang="en-US" sz="2400" i="1" smtClean="0"/>
              <a:t>grade </a:t>
            </a:r>
            <a:r>
              <a:rPr lang="en-US" sz="2400" b="1" smtClean="0"/>
              <a:t>is not null</a:t>
            </a:r>
            <a:r>
              <a:rPr lang="en-US" sz="2400" smtClean="0"/>
              <a:t>);</a:t>
            </a:r>
            <a:endParaRPr lang="en-US" sz="3600" smtClean="0"/>
          </a:p>
          <a:p>
            <a:r>
              <a:rPr lang="en-US" sz="2400" smtClean="0"/>
              <a:t>Sets </a:t>
            </a:r>
            <a:r>
              <a:rPr lang="en-US" sz="2400" i="1" smtClean="0"/>
              <a:t>tot_creds</a:t>
            </a:r>
            <a:r>
              <a:rPr lang="en-US" sz="2400" smtClean="0"/>
              <a:t> to null for students who have not taken any course</a:t>
            </a:r>
            <a:endParaRPr lang="en-US" sz="3600" smtClean="0"/>
          </a:p>
          <a:p>
            <a:r>
              <a:rPr lang="en-US" sz="2400" smtClean="0"/>
              <a:t>Instead of </a:t>
            </a:r>
            <a:r>
              <a:rPr lang="en-US" sz="2400" b="1" smtClean="0"/>
              <a:t>sum</a:t>
            </a:r>
            <a:r>
              <a:rPr lang="en-US" sz="2400" smtClean="0"/>
              <a:t>(</a:t>
            </a:r>
            <a:r>
              <a:rPr lang="en-US" sz="2400" i="1" smtClean="0"/>
              <a:t>credits</a:t>
            </a:r>
            <a:r>
              <a:rPr lang="en-US" sz="2400" smtClean="0"/>
              <a:t>), use: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r>
              <a:rPr lang="en-US" sz="3600" b="1" smtClean="0"/>
              <a:t>            </a:t>
            </a:r>
            <a:r>
              <a:rPr lang="en-US" sz="2400" b="1" smtClean="0"/>
              <a:t>case </a:t>
            </a:r>
            <a:br>
              <a:rPr lang="en-US" sz="2400" b="1" smtClean="0"/>
            </a:br>
            <a:r>
              <a:rPr lang="en-US" sz="2400" b="1" smtClean="0"/>
              <a:t>                 when sum</a:t>
            </a:r>
            <a:r>
              <a:rPr lang="en-US" sz="2400" smtClean="0"/>
              <a:t>(</a:t>
            </a:r>
            <a:r>
              <a:rPr lang="en-US" sz="2400" i="1" smtClean="0"/>
              <a:t>credits</a:t>
            </a:r>
            <a:r>
              <a:rPr lang="en-US" sz="2400" smtClean="0"/>
              <a:t>) </a:t>
            </a:r>
            <a:r>
              <a:rPr lang="en-US" sz="2400" b="1" smtClean="0"/>
              <a:t>is not null then sum</a:t>
            </a:r>
            <a:r>
              <a:rPr lang="en-US" sz="2400" smtClean="0"/>
              <a:t>(</a:t>
            </a:r>
            <a:r>
              <a:rPr lang="en-US" sz="2400" i="1" smtClean="0"/>
              <a:t>credits</a:t>
            </a:r>
            <a:r>
              <a:rPr lang="en-US" sz="2400" smtClean="0"/>
              <a:t>)</a:t>
            </a:r>
            <a:br>
              <a:rPr lang="en-US" sz="2400" smtClean="0"/>
            </a:br>
            <a:r>
              <a:rPr lang="en-US" sz="2400" smtClean="0"/>
              <a:t>                 </a:t>
            </a:r>
            <a:r>
              <a:rPr lang="en-US" sz="2400" b="1" smtClean="0"/>
              <a:t>else </a:t>
            </a:r>
            <a:r>
              <a:rPr lang="en-US" sz="2400" smtClean="0"/>
              <a:t>0</a:t>
            </a:r>
            <a:br>
              <a:rPr lang="en-US" sz="2400" smtClean="0"/>
            </a:br>
            <a:r>
              <a:rPr lang="en-US" sz="2400" smtClean="0"/>
              <a:t>             </a:t>
            </a:r>
            <a:r>
              <a:rPr lang="en-US" sz="2400" b="1" smtClean="0"/>
              <a:t>end</a:t>
            </a:r>
            <a:endParaRPr lang="en-US" sz="3600" smtClean="0"/>
          </a:p>
          <a:p>
            <a:pPr>
              <a:buFont typeface="Monotype Sorts" pitchFamily="2" charset="2"/>
              <a:buNone/>
            </a:pPr>
            <a:endParaRPr lang="en-US" sz="3600" smtClean="0"/>
          </a:p>
          <a:p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E9E-DEAE-466C-A019-5213974772B3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br>
              <a:rPr lang="en-US" dirty="0" smtClean="0"/>
            </a:br>
            <a:r>
              <a:rPr lang="en-US" dirty="0" smtClean="0"/>
              <a:t>(DDL)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E8F1-2404-4423-A533-54F489F9EBD9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835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Definition Language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12964"/>
            <a:ext cx="7596188" cy="4030680"/>
          </a:xfrm>
        </p:spPr>
        <p:txBody>
          <a:bodyPr>
            <a:noAutofit/>
          </a:bodyPr>
          <a:lstStyle/>
          <a:p>
            <a:r>
              <a:rPr lang="en-US" sz="2400" smtClean="0"/>
              <a:t>The schema for each relation.</a:t>
            </a:r>
          </a:p>
          <a:p>
            <a:r>
              <a:rPr lang="en-US" sz="2400" smtClean="0"/>
              <a:t>The domain of values associated with each attribute.</a:t>
            </a:r>
          </a:p>
          <a:p>
            <a:r>
              <a:rPr lang="en-US" sz="2400" smtClean="0"/>
              <a:t>Integrity constraints</a:t>
            </a:r>
          </a:p>
          <a:p>
            <a:r>
              <a:rPr lang="en-US" sz="2400" smtClean="0"/>
              <a:t>And as we will see later, also other information such as </a:t>
            </a:r>
          </a:p>
          <a:p>
            <a:pPr lvl="1"/>
            <a:r>
              <a:rPr lang="en-US" sz="2400" smtClean="0"/>
              <a:t>The set of indices to be maintained for each relations.</a:t>
            </a:r>
          </a:p>
          <a:p>
            <a:pPr lvl="1"/>
            <a:r>
              <a:rPr lang="en-US" sz="2400" smtClean="0"/>
              <a:t>Security and authorization information for each relation.</a:t>
            </a:r>
          </a:p>
          <a:p>
            <a:pPr lvl="1"/>
            <a:r>
              <a:rPr lang="en-US" sz="2400" smtClean="0"/>
              <a:t>The physical storage structure of each relation on disk.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39774" y="1106488"/>
            <a:ext cx="8047067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The SQL </a:t>
            </a:r>
            <a:r>
              <a:rPr lang="en-US" sz="2800" b="1">
                <a:solidFill>
                  <a:srgbClr val="000099"/>
                </a:solidFill>
              </a:rPr>
              <a:t>data-definition language (DDL)</a:t>
            </a:r>
            <a:r>
              <a:rPr lang="en-US" sz="2800"/>
              <a:t> allows the specification of information about relations, including: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A42-B60B-4DBF-984E-EC2F51434438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Domain Types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106488"/>
            <a:ext cx="82216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char(n).</a:t>
            </a:r>
            <a:r>
              <a:rPr lang="en-US" sz="2000" smtClean="0"/>
              <a:t>  Fixed length character string, with user-specified length </a:t>
            </a:r>
            <a:r>
              <a:rPr lang="en-US" sz="2000" i="1" smtClean="0"/>
              <a:t>n.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varchar(n).</a:t>
            </a:r>
            <a:r>
              <a:rPr lang="en-US" sz="2000" b="1" smtClean="0"/>
              <a:t> </a:t>
            </a:r>
            <a:r>
              <a:rPr lang="en-US" sz="2000" smtClean="0"/>
              <a:t> Variable length character strings, with user-specified maximum length </a:t>
            </a:r>
            <a:r>
              <a:rPr lang="en-US" sz="2000" i="1" smtClean="0"/>
              <a:t>n.</a:t>
            </a:r>
            <a:endParaRPr lang="en-US" i="1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int.</a:t>
            </a:r>
            <a:r>
              <a:rPr lang="en-US" sz="2000" b="1" smtClean="0"/>
              <a:t>  </a:t>
            </a:r>
            <a:r>
              <a:rPr lang="en-US" sz="2000" smtClean="0"/>
              <a:t>Integer (a finite subset of the integers that is machine-dependent).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smallint.</a:t>
            </a:r>
            <a:r>
              <a:rPr lang="en-US" sz="2000" smtClean="0"/>
              <a:t>  Small integer (a machine-dependent subset of the integer domain type).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numeric(p,d).</a:t>
            </a:r>
            <a:r>
              <a:rPr lang="en-US" sz="2000" smtClean="0"/>
              <a:t>  Fixed point number, with user-specified precision of </a:t>
            </a:r>
            <a:r>
              <a:rPr lang="en-US" sz="2000" i="1" smtClean="0"/>
              <a:t>p</a:t>
            </a:r>
            <a:r>
              <a:rPr lang="en-US" sz="2000" smtClean="0"/>
              <a:t> digits, with </a:t>
            </a:r>
            <a:r>
              <a:rPr lang="en-US" sz="2000" i="1" smtClean="0"/>
              <a:t>n</a:t>
            </a:r>
            <a:r>
              <a:rPr lang="en-US" sz="2000" smtClean="0"/>
              <a:t> digits to the right of decimal point.</a:t>
            </a:r>
            <a:r>
              <a:rPr lang="en-US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real, double precision.</a:t>
            </a:r>
            <a:r>
              <a:rPr lang="en-US" sz="2000" smtClean="0"/>
              <a:t>  Floating point and double-precision floating point numbers, with machine-dependent precision.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000099"/>
                </a:solidFill>
              </a:rPr>
              <a:t>float(n).</a:t>
            </a:r>
            <a:r>
              <a:rPr lang="en-US" sz="2000" smtClean="0"/>
              <a:t>  Floating point number, with user-specified precision of at least </a:t>
            </a:r>
            <a:r>
              <a:rPr lang="en-US" sz="2000" i="1" smtClean="0"/>
              <a:t>n</a:t>
            </a:r>
            <a:r>
              <a:rPr lang="en-US" sz="2000" smtClean="0"/>
              <a:t> digits.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smtClean="0"/>
              <a:t>More are covered in Chapter 4.</a:t>
            </a: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b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155D-CE4F-497F-B16C-D1ADA2C8B319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Create Table Construct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127125"/>
            <a:ext cx="8229600" cy="52276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000" smtClean="0"/>
              <a:t>An SQL relation is defined using the</a:t>
            </a:r>
            <a:r>
              <a:rPr lang="en-US" sz="2000" smtClean="0"/>
              <a:t> </a:t>
            </a:r>
            <a:r>
              <a:rPr lang="en-US" sz="2000" b="1" smtClean="0">
                <a:solidFill>
                  <a:srgbClr val="000099"/>
                </a:solidFill>
              </a:rPr>
              <a:t>create table</a:t>
            </a:r>
            <a:r>
              <a:rPr lang="en-US" sz="2000" b="1" smtClean="0"/>
              <a:t> </a:t>
            </a:r>
            <a:r>
              <a:rPr kumimoji="0" lang="en-US" sz="2000" smtClean="0"/>
              <a:t>command</a:t>
            </a:r>
            <a:r>
              <a:rPr lang="en-US" sz="2000" smtClean="0"/>
              <a:t>:</a:t>
            </a: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smtClean="0"/>
              <a:t>		</a:t>
            </a:r>
            <a:r>
              <a:rPr lang="en-US" sz="2000" b="1" smtClean="0"/>
              <a:t>create table </a:t>
            </a:r>
            <a:r>
              <a:rPr lang="en-US" sz="2000" i="1" smtClean="0"/>
              <a:t>r </a:t>
            </a:r>
            <a:r>
              <a:rPr lang="en-US" sz="2000" smtClean="0"/>
              <a:t>(</a:t>
            </a:r>
            <a:r>
              <a:rPr lang="en-US" sz="2000" i="1" smtClean="0"/>
              <a:t>A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i="1" smtClean="0"/>
              <a:t>D</a:t>
            </a:r>
            <a:r>
              <a:rPr lang="en-US" sz="2000" baseline="-25000" smtClean="0"/>
              <a:t>1</a:t>
            </a:r>
            <a:r>
              <a:rPr lang="en-US" sz="2000" smtClean="0"/>
              <a:t>, </a:t>
            </a:r>
            <a:r>
              <a:rPr lang="en-US" sz="2000" i="1" smtClean="0"/>
              <a:t>A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  <a:r>
              <a:rPr lang="en-US" sz="2000" i="1" smtClean="0"/>
              <a:t>D</a:t>
            </a:r>
            <a:r>
              <a:rPr lang="en-US" sz="2000" baseline="-25000" smtClean="0"/>
              <a:t>2</a:t>
            </a:r>
            <a:r>
              <a:rPr lang="en-US" sz="2000" smtClean="0"/>
              <a:t>, ..., </a:t>
            </a:r>
            <a:r>
              <a:rPr lang="en-US" sz="2000" i="1" smtClean="0"/>
              <a:t>A</a:t>
            </a:r>
            <a:r>
              <a:rPr lang="en-US" sz="2000" i="1" baseline="-25000" smtClean="0"/>
              <a:t>n</a:t>
            </a:r>
            <a:r>
              <a:rPr lang="en-US" sz="2000" i="1" smtClean="0"/>
              <a:t> D</a:t>
            </a:r>
            <a:r>
              <a:rPr lang="en-US" sz="2000" i="1" baseline="-25000" smtClean="0"/>
              <a:t>n</a:t>
            </a:r>
            <a:r>
              <a:rPr lang="en-US" sz="2000" i="1" smtClean="0"/>
              <a:t>,</a:t>
            </a:r>
            <a:br>
              <a:rPr lang="en-US" sz="2000" i="1" smtClean="0"/>
            </a:br>
            <a:r>
              <a:rPr lang="en-US" sz="2000" i="1" smtClean="0"/>
              <a:t>			</a:t>
            </a:r>
            <a:r>
              <a:rPr lang="en-US" sz="2000" smtClean="0"/>
              <a:t>(integrity-constraint</a:t>
            </a:r>
            <a:r>
              <a:rPr lang="en-US" sz="2000" baseline="-25000" smtClean="0"/>
              <a:t>1</a:t>
            </a:r>
            <a:r>
              <a:rPr lang="en-US" sz="2000" smtClean="0"/>
              <a:t>),</a:t>
            </a:r>
            <a:br>
              <a:rPr lang="en-US" sz="2000" smtClean="0"/>
            </a:br>
            <a:r>
              <a:rPr lang="en-US" sz="2000" smtClean="0"/>
              <a:t>			...,</a:t>
            </a:r>
            <a:br>
              <a:rPr lang="en-US" sz="2000" smtClean="0"/>
            </a:br>
            <a:r>
              <a:rPr lang="en-US" sz="2000" smtClean="0"/>
              <a:t>			(integrity-constraint</a:t>
            </a:r>
            <a:r>
              <a:rPr lang="en-US" sz="2000" baseline="-25000" smtClean="0"/>
              <a:t>k</a:t>
            </a:r>
            <a:r>
              <a:rPr lang="en-US" sz="2000" smtClean="0"/>
              <a:t>))</a:t>
            </a:r>
            <a:endParaRPr lang="en-US" smtClean="0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i="1" smtClean="0"/>
              <a:t>r</a:t>
            </a:r>
            <a:r>
              <a:rPr lang="en-US" sz="2000" smtClean="0"/>
              <a:t> is the name of the relation</a:t>
            </a:r>
            <a:endParaRPr lang="en-US" smtClean="0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smtClean="0"/>
              <a:t>each </a:t>
            </a:r>
            <a:r>
              <a:rPr lang="en-US" sz="2000" i="1" smtClean="0"/>
              <a:t>A</a:t>
            </a:r>
            <a:r>
              <a:rPr lang="en-US" sz="2000" i="1" baseline="-25000" smtClean="0"/>
              <a:t>i</a:t>
            </a:r>
            <a:r>
              <a:rPr lang="en-US" sz="2000" smtClean="0"/>
              <a:t> is an attribute name in the schema of relation </a:t>
            </a:r>
            <a:r>
              <a:rPr lang="en-US" sz="2000" i="1" smtClean="0"/>
              <a:t>r</a:t>
            </a:r>
            <a:endParaRPr lang="en-US" i="1" smtClean="0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i="1" smtClean="0"/>
              <a:t>D</a:t>
            </a:r>
            <a:r>
              <a:rPr lang="en-US" sz="2000" i="1" baseline="-25000" smtClean="0"/>
              <a:t>i</a:t>
            </a:r>
            <a:r>
              <a:rPr lang="en-US" sz="2000" smtClean="0"/>
              <a:t> is the data type of values in the domain of attribute </a:t>
            </a:r>
            <a:r>
              <a:rPr lang="en-US" sz="2000" i="1" smtClean="0"/>
              <a:t>A</a:t>
            </a:r>
            <a:r>
              <a:rPr lang="en-US" sz="2000" i="1" baseline="-25000" smtClean="0"/>
              <a:t>i</a:t>
            </a:r>
            <a:endParaRPr lang="en-US" smtClean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000" smtClean="0"/>
              <a:t>Example</a:t>
            </a:r>
            <a:r>
              <a:rPr lang="en-US" sz="2000" smtClean="0"/>
              <a:t>:</a:t>
            </a: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smtClean="0"/>
              <a:t>		 </a:t>
            </a:r>
            <a:r>
              <a:rPr lang="en-US" sz="2000" b="1" smtClean="0"/>
              <a:t>create table</a:t>
            </a:r>
            <a:r>
              <a:rPr lang="en-US" sz="2000" smtClean="0"/>
              <a:t> </a:t>
            </a:r>
            <a:r>
              <a:rPr lang="en-US" sz="2000" i="1" smtClean="0"/>
              <a:t>instructor</a:t>
            </a:r>
            <a:r>
              <a:rPr lang="en-US" sz="2000" smtClean="0"/>
              <a:t> (</a:t>
            </a:r>
            <a:br>
              <a:rPr lang="en-US" sz="2000" smtClean="0"/>
            </a:br>
            <a:r>
              <a:rPr lang="en-US" sz="2000" smtClean="0"/>
              <a:t>                             </a:t>
            </a:r>
            <a:r>
              <a:rPr lang="en-US" sz="2000" i="1" smtClean="0"/>
              <a:t>ID</a:t>
            </a:r>
            <a:r>
              <a:rPr lang="en-US" sz="2000" smtClean="0"/>
              <a:t>                </a:t>
            </a:r>
            <a:r>
              <a:rPr lang="en-US" sz="2000" b="1" smtClean="0"/>
              <a:t>char</a:t>
            </a:r>
            <a:r>
              <a:rPr lang="en-US" sz="2000" smtClean="0"/>
              <a:t>(5),</a:t>
            </a:r>
            <a:br>
              <a:rPr lang="en-US" sz="2000" smtClean="0"/>
            </a:br>
            <a:r>
              <a:rPr lang="en-US" sz="2000" smtClean="0"/>
              <a:t>                             </a:t>
            </a:r>
            <a:r>
              <a:rPr lang="en-US" sz="2000" i="1" smtClean="0"/>
              <a:t>name           </a:t>
            </a:r>
            <a:r>
              <a:rPr lang="en-US" sz="2000" b="1" smtClean="0"/>
              <a:t>varchar</a:t>
            </a:r>
            <a:r>
              <a:rPr lang="en-US" sz="2000" smtClean="0"/>
              <a:t>(20) </a:t>
            </a:r>
            <a:r>
              <a:rPr lang="en-US" sz="2000" b="1" smtClean="0"/>
              <a:t>not null,</a:t>
            </a:r>
            <a:r>
              <a:rPr lang="en-US" sz="2000" b="1" i="1" smtClean="0"/>
              <a:t/>
            </a:r>
            <a:br>
              <a:rPr lang="en-US" sz="2000" b="1" i="1" smtClean="0"/>
            </a:br>
            <a:r>
              <a:rPr lang="en-US" sz="2000" b="1" i="1" smtClean="0"/>
              <a:t>                             </a:t>
            </a:r>
            <a:r>
              <a:rPr lang="en-US" sz="2000" i="1" smtClean="0"/>
              <a:t>dept_name  </a:t>
            </a:r>
            <a:r>
              <a:rPr lang="en-US" sz="2000" b="1" smtClean="0"/>
              <a:t>varchar</a:t>
            </a:r>
            <a:r>
              <a:rPr lang="en-US" sz="2000" smtClean="0"/>
              <a:t>(20),</a:t>
            </a:r>
            <a:br>
              <a:rPr lang="en-US" sz="2000" smtClean="0"/>
            </a:br>
            <a:r>
              <a:rPr lang="en-US" sz="2000" smtClean="0"/>
              <a:t>                             </a:t>
            </a:r>
            <a:r>
              <a:rPr lang="en-US" sz="2000" i="1" smtClean="0"/>
              <a:t>salary</a:t>
            </a:r>
            <a:r>
              <a:rPr lang="en-US" sz="2000" smtClean="0"/>
              <a:t>           </a:t>
            </a:r>
            <a:r>
              <a:rPr lang="en-US" sz="2000" b="1" smtClean="0"/>
              <a:t>numeric</a:t>
            </a:r>
            <a:r>
              <a:rPr lang="en-US" sz="2000" smtClean="0"/>
              <a:t>(8,2))</a:t>
            </a:r>
            <a:endParaRPr lang="en-US" smtClean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b="1" smtClean="0"/>
              <a:t>insert into </a:t>
            </a:r>
            <a:r>
              <a:rPr lang="en-US" sz="2000" i="1" smtClean="0"/>
              <a:t>instructor  </a:t>
            </a:r>
            <a:r>
              <a:rPr lang="en-US" sz="2000" b="1" smtClean="0"/>
              <a:t>values </a:t>
            </a:r>
            <a:r>
              <a:rPr lang="en-US" sz="2000" smtClean="0"/>
              <a:t>(‘10211’, ’Smith’, ’Biology’, 66000);</a:t>
            </a:r>
            <a:endParaRPr lang="en-US" smtClean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b="1" smtClean="0"/>
              <a:t>insert into </a:t>
            </a:r>
            <a:r>
              <a:rPr lang="en-US" sz="2000" i="1" smtClean="0"/>
              <a:t>instructor  </a:t>
            </a:r>
            <a:r>
              <a:rPr lang="en-US" sz="2000" b="1" smtClean="0"/>
              <a:t>values </a:t>
            </a:r>
            <a:r>
              <a:rPr lang="en-US" sz="2000" smtClean="0"/>
              <a:t>(‘10211’, null, ’Biology’, 66000);</a:t>
            </a: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7975-9465-4F02-BD24-7EF46F375BE6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4"/>
            <a:ext cx="8077200" cy="99058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Integrity Constraints in Create 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r>
              <a:rPr lang="en-US" sz="2000" b="1" smtClean="0"/>
              <a:t>not null</a:t>
            </a:r>
            <a:endParaRPr lang="en-US" b="1" smtClean="0"/>
          </a:p>
          <a:p>
            <a:r>
              <a:rPr lang="en-US" sz="2000" b="1" smtClean="0"/>
              <a:t>primary key</a:t>
            </a:r>
            <a:r>
              <a:rPr lang="en-US" sz="2000" smtClean="0"/>
              <a:t> (</a:t>
            </a:r>
            <a:r>
              <a:rPr lang="en-US" sz="2000" i="1" smtClean="0"/>
              <a:t>A</a:t>
            </a:r>
            <a:r>
              <a:rPr lang="en-US" sz="2000" baseline="-25000" smtClean="0"/>
              <a:t>1</a:t>
            </a:r>
            <a:r>
              <a:rPr lang="en-US" sz="2000" smtClean="0"/>
              <a:t>, ..., </a:t>
            </a:r>
            <a:r>
              <a:rPr lang="en-US" sz="2000" i="1" smtClean="0"/>
              <a:t>A</a:t>
            </a:r>
            <a:r>
              <a:rPr lang="en-US" sz="2000" i="1" baseline="-25000" smtClean="0"/>
              <a:t>n </a:t>
            </a:r>
            <a:r>
              <a:rPr lang="en-US" sz="2000" smtClean="0"/>
              <a:t>)</a:t>
            </a:r>
            <a:endParaRPr lang="en-US" smtClean="0"/>
          </a:p>
          <a:p>
            <a:r>
              <a:rPr lang="en-US" sz="2000" b="1" smtClean="0"/>
              <a:t>foreign key </a:t>
            </a:r>
            <a:r>
              <a:rPr lang="en-US" sz="2000" smtClean="0"/>
              <a:t>(</a:t>
            </a:r>
            <a:r>
              <a:rPr lang="en-US" sz="2000" i="1" smtClean="0"/>
              <a:t>A</a:t>
            </a:r>
            <a:r>
              <a:rPr lang="en-US" sz="2000" baseline="-25000" smtClean="0"/>
              <a:t>m</a:t>
            </a:r>
            <a:r>
              <a:rPr lang="en-US" sz="2000" smtClean="0"/>
              <a:t>, ..., </a:t>
            </a:r>
            <a:r>
              <a:rPr lang="en-US" sz="2000" i="1" smtClean="0"/>
              <a:t>A</a:t>
            </a:r>
            <a:r>
              <a:rPr lang="en-US" sz="2000" i="1" baseline="-25000" smtClean="0"/>
              <a:t>n </a:t>
            </a:r>
            <a:r>
              <a:rPr lang="en-US" sz="2000" smtClean="0"/>
              <a:t>) </a:t>
            </a:r>
            <a:r>
              <a:rPr lang="en-US" sz="2000" b="1" smtClean="0"/>
              <a:t>references </a:t>
            </a:r>
            <a:r>
              <a:rPr lang="en-US" sz="2000" i="1" smtClean="0"/>
              <a:t>r</a:t>
            </a:r>
            <a:endParaRPr 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71525" y="2395538"/>
            <a:ext cx="8372475" cy="347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Example:  Declare</a:t>
            </a:r>
            <a:r>
              <a:rPr lang="en-US" sz="1800"/>
              <a:t> </a:t>
            </a:r>
            <a:r>
              <a:rPr lang="en-US" sz="2000" i="1"/>
              <a:t>ID</a:t>
            </a:r>
            <a:r>
              <a:rPr lang="en-US" sz="1800"/>
              <a:t> </a:t>
            </a:r>
            <a:r>
              <a:rPr lang="en-US" sz="2000"/>
              <a:t>as the primary key for</a:t>
            </a:r>
            <a:r>
              <a:rPr lang="en-US" sz="1800"/>
              <a:t> </a:t>
            </a:r>
            <a:r>
              <a:rPr lang="en-US" sz="1800" i="1"/>
              <a:t>instructor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.</a:t>
            </a:r>
            <a:endParaRPr lang="en-US" sz="1800" b="1"/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1800"/>
              <a:t>	</a:t>
            </a:r>
            <a:r>
              <a:rPr kumimoji="1" lang="en-US" sz="1800" b="1"/>
              <a:t>create table</a:t>
            </a:r>
            <a:r>
              <a:rPr kumimoji="1" lang="en-US" sz="1800"/>
              <a:t> </a:t>
            </a:r>
            <a:r>
              <a:rPr kumimoji="1" lang="en-US" sz="1800" i="1"/>
              <a:t>instructor</a:t>
            </a:r>
            <a:r>
              <a:rPr kumimoji="1" lang="en-US" sz="1800"/>
              <a:t> (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kumimoji="1" lang="en-US" sz="1800" i="1"/>
              <a:t>ID</a:t>
            </a:r>
            <a:r>
              <a:rPr kumimoji="1" lang="en-US" sz="1800"/>
              <a:t>                </a:t>
            </a:r>
            <a:r>
              <a:rPr kumimoji="1" lang="en-US" sz="1800" b="1"/>
              <a:t>char</a:t>
            </a:r>
            <a:r>
              <a:rPr kumimoji="1" lang="en-US" sz="1800"/>
              <a:t>(5),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kumimoji="1" lang="en-US" sz="1800" i="1"/>
              <a:t>name           </a:t>
            </a:r>
            <a:r>
              <a:rPr kumimoji="1" lang="en-US" sz="1800" b="1"/>
              <a:t>varchar</a:t>
            </a:r>
            <a:r>
              <a:rPr kumimoji="1" lang="en-US" sz="1800"/>
              <a:t>(20) </a:t>
            </a:r>
            <a:r>
              <a:rPr kumimoji="1" lang="en-US" sz="1800" b="1"/>
              <a:t>not null,</a:t>
            </a:r>
            <a:r>
              <a:rPr kumimoji="1" lang="en-US" sz="1800" b="1" i="1"/>
              <a:t/>
            </a:r>
            <a:br>
              <a:rPr kumimoji="1" lang="en-US" sz="1800" b="1" i="1"/>
            </a:br>
            <a:r>
              <a:rPr kumimoji="1" lang="en-US" sz="1800" b="1" i="1"/>
              <a:t>                             </a:t>
            </a:r>
            <a:r>
              <a:rPr kumimoji="1" lang="en-US" sz="1800" i="1"/>
              <a:t>dept_name  </a:t>
            </a:r>
            <a:r>
              <a:rPr kumimoji="1" lang="en-US" sz="1800" b="1"/>
              <a:t>varchar</a:t>
            </a:r>
            <a:r>
              <a:rPr kumimoji="1" lang="en-US" sz="1800"/>
              <a:t>(20),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kumimoji="1" lang="en-US" sz="1800" i="1"/>
              <a:t>salary</a:t>
            </a:r>
            <a:r>
              <a:rPr kumimoji="1" lang="en-US" sz="1800"/>
              <a:t>           </a:t>
            </a:r>
            <a:r>
              <a:rPr kumimoji="1" lang="en-US" sz="1800" b="1"/>
              <a:t>numeric</a:t>
            </a:r>
            <a:r>
              <a:rPr kumimoji="1" lang="en-US" sz="1800"/>
              <a:t>(8,2),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lang="en-US" sz="2000" b="1"/>
              <a:t>primary key </a:t>
            </a:r>
            <a:r>
              <a:rPr kumimoji="1" lang="en-US" sz="2000"/>
              <a:t>(</a:t>
            </a:r>
            <a:r>
              <a:rPr lang="en-US" sz="2000" i="1"/>
              <a:t>ID</a:t>
            </a:r>
            <a:r>
              <a:rPr kumimoji="1" lang="en-US" sz="2000"/>
              <a:t>),</a:t>
            </a:r>
            <a:br>
              <a:rPr kumimoji="1" lang="en-US" sz="2000"/>
            </a:br>
            <a:r>
              <a:rPr kumimoji="1" lang="en-US" sz="2000"/>
              <a:t>                          </a:t>
            </a:r>
            <a:r>
              <a:rPr kumimoji="1" lang="en-US" sz="2000" b="1"/>
              <a:t>foreign key </a:t>
            </a:r>
            <a:r>
              <a:rPr kumimoji="1" lang="en-US" sz="2000" i="1"/>
              <a:t>(dept_name</a:t>
            </a:r>
            <a:r>
              <a:rPr kumimoji="1" lang="en-US" sz="2000"/>
              <a:t>) </a:t>
            </a:r>
            <a:r>
              <a:rPr kumimoji="1" lang="en-US" sz="2000" b="1"/>
              <a:t>references </a:t>
            </a:r>
            <a:r>
              <a:rPr kumimoji="1" lang="en-US" sz="2000" i="1"/>
              <a:t>department</a:t>
            </a:r>
            <a:r>
              <a:rPr lang="en-US" sz="2000" i="1"/>
              <a:t>)</a:t>
            </a:r>
            <a:endParaRPr lang="en-US" sz="1800" i="1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04838" y="5229225"/>
            <a:ext cx="8174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 b="1"/>
              <a:t>primary key </a:t>
            </a:r>
            <a:r>
              <a:rPr kumimoji="1" lang="en-US" sz="2000"/>
              <a:t>declaration on an attribute automatically ensures</a:t>
            </a:r>
            <a:r>
              <a:rPr kumimoji="1" lang="en-US" sz="1800" b="1"/>
              <a:t> </a:t>
            </a:r>
            <a:r>
              <a:rPr kumimoji="1" lang="en-US" sz="2000" b="1"/>
              <a:t>not null</a:t>
            </a:r>
            <a:endParaRPr kumimoji="1" lang="en-US" sz="18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613E-B87B-4545-83A8-E34ECBF695B7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And a Few More Relation Definitions</a:t>
            </a:r>
          </a:p>
        </p:txBody>
      </p:sp>
      <p:sp>
        <p:nvSpPr>
          <p:cNvPr id="12291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85720" y="1071546"/>
            <a:ext cx="8667750" cy="52864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smtClean="0"/>
              <a:t>create table</a:t>
            </a:r>
            <a:r>
              <a:rPr lang="en-US" smtClean="0"/>
              <a:t> </a:t>
            </a:r>
            <a:r>
              <a:rPr lang="en-US" i="1" smtClean="0"/>
              <a:t>student</a:t>
            </a:r>
            <a:r>
              <a:rPr lang="en-US" smtClean="0"/>
              <a:t> (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ID</a:t>
            </a:r>
            <a:r>
              <a:rPr lang="en-US" smtClean="0"/>
              <a:t>                    </a:t>
            </a:r>
            <a:r>
              <a:rPr lang="en-US" b="1" smtClean="0"/>
              <a:t>varchar</a:t>
            </a:r>
            <a:r>
              <a:rPr lang="en-US" smtClean="0"/>
              <a:t>(5),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name</a:t>
            </a:r>
            <a:r>
              <a:rPr lang="en-US" smtClean="0"/>
              <a:t>               </a:t>
            </a:r>
            <a:r>
              <a:rPr lang="en-US" b="1" smtClean="0"/>
              <a:t>varchar</a:t>
            </a:r>
            <a:r>
              <a:rPr lang="en-US" smtClean="0"/>
              <a:t>(20) not null,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dept_name</a:t>
            </a:r>
            <a:r>
              <a:rPr lang="en-US" smtClean="0"/>
              <a:t>      </a:t>
            </a:r>
            <a:r>
              <a:rPr lang="en-US" b="1" smtClean="0"/>
              <a:t>varchar</a:t>
            </a:r>
            <a:r>
              <a:rPr lang="en-US" smtClean="0"/>
              <a:t>(20),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tot_cred</a:t>
            </a:r>
            <a:r>
              <a:rPr lang="en-US" smtClean="0"/>
              <a:t>           </a:t>
            </a:r>
            <a:r>
              <a:rPr lang="en-US" b="1" smtClean="0"/>
              <a:t>numeric</a:t>
            </a:r>
            <a:r>
              <a:rPr lang="en-US" smtClean="0"/>
              <a:t>(3,0),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b="1" smtClean="0"/>
              <a:t>primary key</a:t>
            </a:r>
            <a:r>
              <a:rPr lang="en-US" smtClean="0"/>
              <a:t> (</a:t>
            </a:r>
            <a:r>
              <a:rPr lang="en-US" i="1" smtClean="0"/>
              <a:t>ID</a:t>
            </a:r>
            <a:r>
              <a:rPr lang="en-US" smtClean="0"/>
              <a:t>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b="1" smtClean="0"/>
              <a:t>foreign key </a:t>
            </a:r>
            <a:r>
              <a:rPr lang="en-US" i="1" smtClean="0"/>
              <a:t>(dept_name</a:t>
            </a:r>
            <a:r>
              <a:rPr lang="en-US" smtClean="0"/>
              <a:t>) </a:t>
            </a:r>
            <a:r>
              <a:rPr lang="en-US" b="1" smtClean="0"/>
              <a:t>references </a:t>
            </a:r>
            <a:r>
              <a:rPr lang="en-US" i="1" smtClean="0"/>
              <a:t>department</a:t>
            </a:r>
            <a:r>
              <a:rPr kumimoji="0" lang="en-US" i="1" smtClean="0"/>
              <a:t>) </a:t>
            </a:r>
            <a:r>
              <a:rPr lang="en-US" smtClean="0"/>
              <a:t>);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create table</a:t>
            </a:r>
            <a:r>
              <a:rPr lang="en-US" smtClean="0"/>
              <a:t> </a:t>
            </a:r>
            <a:r>
              <a:rPr lang="en-US" i="1" smtClean="0"/>
              <a:t>takes</a:t>
            </a:r>
            <a:r>
              <a:rPr lang="en-US" smtClean="0"/>
              <a:t> (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ID</a:t>
            </a:r>
            <a:r>
              <a:rPr lang="en-US" smtClean="0"/>
              <a:t>                   </a:t>
            </a:r>
            <a:r>
              <a:rPr lang="en-US" b="1" smtClean="0"/>
              <a:t>varchar</a:t>
            </a:r>
            <a:r>
              <a:rPr lang="en-US" smtClean="0"/>
              <a:t>(5),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course_id</a:t>
            </a:r>
            <a:r>
              <a:rPr lang="en-US" smtClean="0"/>
              <a:t>       </a:t>
            </a:r>
            <a:r>
              <a:rPr lang="en-US" b="1" smtClean="0"/>
              <a:t>varchar</a:t>
            </a:r>
            <a:r>
              <a:rPr lang="en-US" smtClean="0"/>
              <a:t>(8),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sec_id</a:t>
            </a:r>
            <a:r>
              <a:rPr lang="en-US" smtClean="0"/>
              <a:t>            </a:t>
            </a:r>
            <a:r>
              <a:rPr lang="en-US" b="1" smtClean="0"/>
              <a:t>varchar</a:t>
            </a:r>
            <a:r>
              <a:rPr lang="en-US" smtClean="0"/>
              <a:t>(8),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semester</a:t>
            </a:r>
            <a:r>
              <a:rPr lang="en-US" smtClean="0"/>
              <a:t>        </a:t>
            </a:r>
            <a:r>
              <a:rPr lang="en-US" b="1" smtClean="0"/>
              <a:t>varchar</a:t>
            </a:r>
            <a:r>
              <a:rPr lang="en-US" smtClean="0"/>
              <a:t>(6),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year</a:t>
            </a:r>
            <a:r>
              <a:rPr lang="en-US" smtClean="0"/>
              <a:t>                </a:t>
            </a:r>
            <a:r>
              <a:rPr lang="en-US" b="1" smtClean="0"/>
              <a:t>numeric</a:t>
            </a:r>
            <a:r>
              <a:rPr lang="en-US" smtClean="0"/>
              <a:t>(4,0),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grade</a:t>
            </a:r>
            <a:r>
              <a:rPr lang="en-US" smtClean="0"/>
              <a:t>              </a:t>
            </a:r>
            <a:r>
              <a:rPr lang="en-US" b="1" smtClean="0"/>
              <a:t>varchar</a:t>
            </a:r>
            <a:r>
              <a:rPr lang="en-US" smtClean="0"/>
              <a:t>(2),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b="1" smtClean="0"/>
              <a:t>primary key </a:t>
            </a:r>
            <a:r>
              <a:rPr lang="en-US" i="1" smtClean="0"/>
              <a:t>(ID, course_id, sec_id, semester, year),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mtClean="0"/>
              <a:t>        </a:t>
            </a:r>
            <a:r>
              <a:rPr lang="en-US" b="1" smtClean="0"/>
              <a:t>foreign key </a:t>
            </a:r>
            <a:r>
              <a:rPr lang="en-US" smtClean="0"/>
              <a:t>(</a:t>
            </a:r>
            <a:r>
              <a:rPr lang="en-US" i="1" smtClean="0"/>
              <a:t>ID</a:t>
            </a:r>
            <a:r>
              <a:rPr lang="en-US" smtClean="0"/>
              <a:t>) </a:t>
            </a:r>
            <a:r>
              <a:rPr lang="en-US" b="1" smtClean="0"/>
              <a:t>references </a:t>
            </a:r>
            <a:r>
              <a:rPr lang="en-US" b="1" i="1" smtClean="0"/>
              <a:t> </a:t>
            </a:r>
            <a:r>
              <a:rPr lang="en-US" i="1" smtClean="0"/>
              <a:t>student,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b="1" smtClean="0"/>
              <a:t>foreign key </a:t>
            </a:r>
            <a:r>
              <a:rPr lang="en-US" smtClean="0"/>
              <a:t>(</a:t>
            </a:r>
            <a:r>
              <a:rPr lang="en-US" i="1" smtClean="0"/>
              <a:t>course_id, sec_id, semester, year</a:t>
            </a:r>
            <a:r>
              <a:rPr lang="en-US" smtClean="0"/>
              <a:t>) </a:t>
            </a:r>
            <a:r>
              <a:rPr lang="en-US" b="1" smtClean="0"/>
              <a:t>references </a:t>
            </a:r>
            <a:r>
              <a:rPr lang="en-US" i="1" smtClean="0"/>
              <a:t>section</a:t>
            </a:r>
            <a:r>
              <a:rPr lang="en-US" smtClean="0"/>
              <a:t> );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Note: </a:t>
            </a:r>
            <a:r>
              <a:rPr lang="en-US" i="1" smtClean="0"/>
              <a:t>sec_id</a:t>
            </a:r>
            <a:r>
              <a:rPr lang="en-US" smtClean="0"/>
              <a:t> can be dropped from primary key above, to ensure a student cannot be registered for two sections of the same course in the same semester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B49-252A-4A74-BB3D-8988821BC692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 more still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285860"/>
            <a:ext cx="7661275" cy="4525978"/>
          </a:xfrm>
        </p:spPr>
        <p:txBody>
          <a:bodyPr/>
          <a:lstStyle/>
          <a:p>
            <a:r>
              <a:rPr lang="en-US" sz="2000" b="1" smtClean="0"/>
              <a:t>create table</a:t>
            </a:r>
            <a:r>
              <a:rPr lang="en-US" sz="2000" smtClean="0"/>
              <a:t> </a:t>
            </a:r>
            <a:r>
              <a:rPr lang="en-US" sz="2000" i="1" smtClean="0"/>
              <a:t>course</a:t>
            </a:r>
            <a:r>
              <a:rPr lang="en-US" sz="2000" smtClean="0"/>
              <a:t> (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i="1" smtClean="0"/>
              <a:t>course_id</a:t>
            </a:r>
            <a:r>
              <a:rPr lang="en-US" sz="2000" smtClean="0"/>
              <a:t>        </a:t>
            </a:r>
            <a:r>
              <a:rPr lang="en-US" sz="2000" b="1" smtClean="0"/>
              <a:t>varchar</a:t>
            </a:r>
            <a:r>
              <a:rPr lang="en-US" sz="2000" smtClean="0"/>
              <a:t>(8) </a:t>
            </a:r>
            <a:r>
              <a:rPr lang="en-US" sz="2000" b="1" smtClean="0"/>
              <a:t>primary key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i="1" smtClean="0"/>
              <a:t>title</a:t>
            </a:r>
            <a:r>
              <a:rPr lang="en-US" sz="2000" smtClean="0"/>
              <a:t>                  </a:t>
            </a:r>
            <a:r>
              <a:rPr lang="en-US" sz="2000" b="1" smtClean="0"/>
              <a:t>varchar(</a:t>
            </a:r>
            <a:r>
              <a:rPr lang="en-US" sz="2000" smtClean="0"/>
              <a:t>50),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i="1" smtClean="0"/>
              <a:t>dept_name</a:t>
            </a:r>
            <a:r>
              <a:rPr lang="en-US" sz="2000" smtClean="0"/>
              <a:t>      </a:t>
            </a:r>
            <a:r>
              <a:rPr lang="en-US" sz="2000" b="1" smtClean="0"/>
              <a:t>varchar</a:t>
            </a:r>
            <a:r>
              <a:rPr lang="en-US" sz="2000" smtClean="0"/>
              <a:t>(20),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i="1" smtClean="0"/>
              <a:t>credits</a:t>
            </a:r>
            <a:r>
              <a:rPr lang="en-US" sz="2000" smtClean="0"/>
              <a:t>             </a:t>
            </a:r>
            <a:r>
              <a:rPr lang="en-US" sz="2000" b="1" smtClean="0"/>
              <a:t>numeric</a:t>
            </a:r>
            <a:r>
              <a:rPr lang="en-US" sz="2000" smtClean="0"/>
              <a:t>(2,0),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b="1" smtClean="0"/>
              <a:t>foreign key </a:t>
            </a:r>
            <a:r>
              <a:rPr lang="en-US" sz="2000" i="1" smtClean="0"/>
              <a:t>(dept_name</a:t>
            </a:r>
            <a:r>
              <a:rPr lang="en-US" sz="2000" smtClean="0"/>
              <a:t>) </a:t>
            </a:r>
            <a:r>
              <a:rPr lang="en-US" sz="2000" b="1" smtClean="0"/>
              <a:t>references </a:t>
            </a:r>
            <a:r>
              <a:rPr lang="en-US" sz="2000" i="1" smtClean="0"/>
              <a:t>department</a:t>
            </a:r>
            <a:r>
              <a:rPr kumimoji="0" lang="en-US" sz="2000" i="1" smtClean="0"/>
              <a:t>) </a:t>
            </a:r>
            <a:r>
              <a:rPr lang="en-US" sz="2000" smtClean="0"/>
              <a:t>);</a:t>
            </a:r>
          </a:p>
          <a:p>
            <a:pPr lvl="1"/>
            <a:r>
              <a:rPr lang="en-US" sz="2000" smtClean="0"/>
              <a:t>Primary key declaration can be combined with attribute declaration as shown above</a:t>
            </a:r>
          </a:p>
          <a:p>
            <a:endParaRPr lang="en-US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BED-8D97-4B5A-869A-9ED383E4A176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Drop and Alter Table Constructs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drop table </a:t>
            </a:r>
            <a:r>
              <a:rPr lang="en-US" sz="2000" i="1" smtClean="0"/>
              <a:t>student</a:t>
            </a:r>
            <a:endParaRPr lang="en-US" sz="2000" b="1" smtClean="0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smtClean="0"/>
              <a:t>Deletes the table and its contents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delete from </a:t>
            </a:r>
            <a:r>
              <a:rPr lang="en-US" sz="2000" i="1" smtClean="0"/>
              <a:t>student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smtClean="0"/>
              <a:t>Deletes all contents of table, but retains table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 smtClean="0">
                <a:solidFill>
                  <a:srgbClr val="000099"/>
                </a:solidFill>
              </a:rPr>
              <a:t>alter table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b="1" smtClean="0"/>
              <a:t>alter table </a:t>
            </a:r>
            <a:r>
              <a:rPr lang="en-US" sz="2000" i="1" smtClean="0"/>
              <a:t>r </a:t>
            </a:r>
            <a:r>
              <a:rPr lang="en-US" sz="2000" b="1" smtClean="0"/>
              <a:t>add </a:t>
            </a:r>
            <a:r>
              <a:rPr lang="en-US" sz="2000" i="1" smtClean="0"/>
              <a:t>A D</a:t>
            </a:r>
            <a:endParaRPr lang="en-US" i="1" smtClean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i="1" smtClean="0"/>
              <a:t> </a:t>
            </a:r>
            <a:r>
              <a:rPr lang="en-US" sz="2000" smtClean="0"/>
              <a:t>where </a:t>
            </a:r>
            <a:r>
              <a:rPr lang="en-US" sz="2000" i="1" smtClean="0"/>
              <a:t>A</a:t>
            </a:r>
            <a:r>
              <a:rPr lang="en-US" sz="2000" smtClean="0"/>
              <a:t> is the name of the attribute to be added to relation </a:t>
            </a:r>
            <a:r>
              <a:rPr lang="en-US" sz="2000" i="1" smtClean="0"/>
              <a:t>r </a:t>
            </a:r>
            <a:r>
              <a:rPr lang="en-US" sz="2000" smtClean="0"/>
              <a:t> and </a:t>
            </a:r>
            <a:r>
              <a:rPr lang="en-US" sz="2000" i="1" smtClean="0"/>
              <a:t>D</a:t>
            </a:r>
            <a:r>
              <a:rPr lang="en-US" sz="2000" smtClean="0"/>
              <a:t> is the domain of </a:t>
            </a:r>
            <a:r>
              <a:rPr lang="en-US" sz="2000" i="1" smtClean="0"/>
              <a:t>A.</a:t>
            </a:r>
            <a:endParaRPr lang="en-US" smtClean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 smtClean="0"/>
              <a:t>All tuples in the relation are assigned </a:t>
            </a:r>
            <a:r>
              <a:rPr lang="en-US" sz="2000" i="1" smtClean="0"/>
              <a:t>null</a:t>
            </a:r>
            <a:r>
              <a:rPr lang="en-US" sz="2000" smtClean="0"/>
              <a:t> as the value for the new attribute.</a:t>
            </a:r>
            <a:r>
              <a:rPr lang="en-US" smtClean="0"/>
              <a:t>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sz="2000" b="1" smtClean="0"/>
              <a:t>alter table </a:t>
            </a:r>
            <a:r>
              <a:rPr lang="en-US" sz="2000" i="1" smtClean="0"/>
              <a:t>r</a:t>
            </a:r>
            <a:r>
              <a:rPr lang="en-US" sz="2000" b="1" smtClean="0"/>
              <a:t> drop</a:t>
            </a:r>
            <a:r>
              <a:rPr lang="en-US" sz="2000" i="1" smtClean="0"/>
              <a:t> A</a:t>
            </a:r>
            <a:r>
              <a:rPr lang="en-US" i="1" smtClean="0"/>
              <a:t>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sz="2000" smtClean="0"/>
              <a:t>where </a:t>
            </a:r>
            <a:r>
              <a:rPr lang="en-US" sz="2000" i="1" smtClean="0"/>
              <a:t>A</a:t>
            </a:r>
            <a:r>
              <a:rPr lang="en-US" sz="2000" smtClean="0"/>
              <a:t> is the name of an attribute of relation</a:t>
            </a:r>
            <a:r>
              <a:rPr lang="en-US" sz="2000" i="1" smtClean="0"/>
              <a:t> r</a:t>
            </a:r>
            <a:endParaRPr lang="en-US" i="1" smtClean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 smtClean="0"/>
              <a:t>Dropping of attributes not supported by many databases</a:t>
            </a: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740-766D-498A-A881-1732692EA251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3C1A56"/>
                </a:solidFill>
              </a:rPr>
              <a:t>select</a:t>
            </a:r>
            <a:r>
              <a:rPr lang="en-US" smtClean="0"/>
              <a:t> Clause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sz="2400" smtClean="0"/>
              <a:t>SQL allows duplicates in relations as well as in query results.</a:t>
            </a:r>
            <a:endParaRPr lang="en-US" sz="3600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To force the elimination of duplicates, insert the keyword </a:t>
            </a:r>
            <a:r>
              <a:rPr lang="en-US" sz="2400" b="1" smtClean="0">
                <a:solidFill>
                  <a:srgbClr val="000099"/>
                </a:solidFill>
              </a:rPr>
              <a:t>distinct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sz="2400" smtClean="0"/>
              <a:t> after select</a:t>
            </a:r>
            <a:r>
              <a:rPr lang="en-US" sz="2400" b="1" smtClean="0"/>
              <a:t>.</a:t>
            </a:r>
            <a:endParaRPr lang="en-US" sz="3600" b="1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Find the names of all departments with instructor, and remove duplicates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3600" smtClean="0"/>
              <a:t>		</a:t>
            </a:r>
            <a:r>
              <a:rPr lang="en-US" sz="2400" b="1" smtClean="0"/>
              <a:t>select distinct </a:t>
            </a:r>
            <a:r>
              <a:rPr lang="en-US" sz="2400" i="1" smtClean="0"/>
              <a:t>dept_name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endParaRPr lang="en-US" sz="3600" i="1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The keyword </a:t>
            </a:r>
            <a:r>
              <a:rPr lang="en-US" sz="2400" b="1" smtClean="0"/>
              <a:t>all </a:t>
            </a:r>
            <a:r>
              <a:rPr lang="en-US" sz="2400" smtClean="0"/>
              <a:t>specifies that duplicates not be removed.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	</a:t>
            </a:r>
            <a:r>
              <a:rPr lang="en-US" sz="2400" b="1" smtClean="0"/>
              <a:t>select all</a:t>
            </a:r>
            <a:r>
              <a:rPr lang="en-US" sz="2400" smtClean="0"/>
              <a:t> </a:t>
            </a:r>
            <a:r>
              <a:rPr lang="en-US" sz="2400" i="1" smtClean="0"/>
              <a:t>dept_name</a:t>
            </a:r>
            <a:br>
              <a:rPr lang="en-US" sz="2400" i="1" smtClean="0"/>
            </a:br>
            <a:r>
              <a:rPr lang="en-US" sz="2400" i="1" smtClean="0"/>
              <a:t>	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endParaRPr lang="en-US" sz="3600" i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7486-BCE3-4C32-9114-28AFCCAD0F95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3C1A56"/>
                </a:solidFill>
              </a:rPr>
              <a:t>select</a:t>
            </a:r>
            <a:r>
              <a:rPr lang="en-US" smtClean="0"/>
              <a:t>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06488"/>
            <a:ext cx="8429683" cy="5180032"/>
          </a:xfrm>
          <a:noFill/>
        </p:spPr>
        <p:txBody>
          <a:bodyPr lIns="90488" tIns="44450" rIns="90488" bIns="44450">
            <a:normAutofit fontScale="92500"/>
          </a:bodyPr>
          <a:lstStyle/>
          <a:p>
            <a:pPr>
              <a:tabLst>
                <a:tab pos="2055813" algn="l"/>
              </a:tabLst>
            </a:pPr>
            <a:r>
              <a:rPr lang="en-US" sz="2400" smtClean="0"/>
              <a:t>An asterisk in the select clause denotes “all attributes”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3600" b="1" smtClean="0"/>
              <a:t>			</a:t>
            </a:r>
            <a:r>
              <a:rPr lang="en-US" sz="2400" b="1" smtClean="0"/>
              <a:t>select </a:t>
            </a:r>
            <a:r>
              <a:rPr lang="en-US" sz="2400" smtClean="0"/>
              <a:t>*</a:t>
            </a:r>
            <a:br>
              <a:rPr lang="en-US" sz="2400" smtClean="0"/>
            </a:br>
            <a:r>
              <a:rPr lang="en-US" sz="2400" smtClean="0"/>
              <a:t>		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endParaRPr lang="en-US" sz="3600" i="1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00099"/>
                </a:solidFill>
              </a:rPr>
              <a:t>select</a:t>
            </a:r>
            <a:r>
              <a:rPr lang="en-US" sz="2400" smtClean="0"/>
              <a:t> clause can contain arithmetic expressions involving the operation, +, –, </a:t>
            </a:r>
            <a:r>
              <a:rPr lang="en-US" sz="2400" smtClean="0">
                <a:latin typeface="Symbol" pitchFamily="18" charset="2"/>
              </a:rPr>
              <a:t></a:t>
            </a:r>
            <a:r>
              <a:rPr lang="en-US" sz="2400" smtClean="0"/>
              <a:t>, and /, and operating on constants or attributes of tuples.</a:t>
            </a:r>
            <a:endParaRPr lang="en-US" sz="3600" smtClean="0"/>
          </a:p>
          <a:p>
            <a:pPr>
              <a:tabLst>
                <a:tab pos="2055813" algn="l"/>
              </a:tabLst>
            </a:pPr>
            <a:r>
              <a:rPr lang="en-US" sz="2400" smtClean="0"/>
              <a:t>The query:</a:t>
            </a:r>
            <a:r>
              <a:rPr lang="en-US" sz="3600" smtClean="0"/>
              <a:t> 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3600" b="1" smtClean="0"/>
              <a:t>	           </a:t>
            </a:r>
            <a:r>
              <a:rPr lang="en-US" sz="2400" b="1" smtClean="0"/>
              <a:t>select</a:t>
            </a:r>
            <a:r>
              <a:rPr lang="en-US" sz="2400" smtClean="0"/>
              <a:t> </a:t>
            </a:r>
            <a:r>
              <a:rPr lang="en-US" sz="2400" i="1" smtClean="0"/>
              <a:t>ID, name, salary/12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                 </a:t>
            </a:r>
            <a:r>
              <a:rPr lang="en-US" sz="2400" b="1" smtClean="0"/>
              <a:t>from </a:t>
            </a:r>
            <a:r>
              <a:rPr lang="en-US" sz="2400" i="1" smtClean="0"/>
              <a:t>instructor</a:t>
            </a:r>
            <a:endParaRPr lang="en-US" sz="3600" i="1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3600" i="1" smtClean="0"/>
              <a:t>	</a:t>
            </a:r>
            <a:r>
              <a:rPr lang="en-US" sz="2400" smtClean="0"/>
              <a:t>would return a relation that is the same as the </a:t>
            </a:r>
            <a:r>
              <a:rPr lang="en-US" sz="2400" i="1" smtClean="0"/>
              <a:t>instructor </a:t>
            </a:r>
            <a:r>
              <a:rPr lang="en-US" sz="2400" smtClean="0"/>
              <a:t>relation, except that the value of the attribute </a:t>
            </a:r>
            <a:r>
              <a:rPr lang="en-US" sz="2400" i="1" smtClean="0"/>
              <a:t>salary </a:t>
            </a:r>
            <a:r>
              <a:rPr lang="en-US" sz="2400" smtClean="0"/>
              <a:t>is divided by 12.</a:t>
            </a:r>
            <a:endParaRPr lang="en-US" sz="3600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endParaRPr lang="en-US" sz="3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A24-8C39-4AD5-94F2-B839EE95665D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4254</Words>
  <Application>Microsoft Office PowerPoint</Application>
  <PresentationFormat>On-screen Show (4:3)</PresentationFormat>
  <Paragraphs>825</Paragraphs>
  <Slides>79</Slides>
  <Notes>63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Office Theme</vt:lpstr>
      <vt:lpstr>Equation</vt:lpstr>
      <vt:lpstr>SQL</vt:lpstr>
      <vt:lpstr>Learning Outcomes</vt:lpstr>
      <vt:lpstr>Schema Diagram for University Database</vt:lpstr>
      <vt:lpstr>History</vt:lpstr>
      <vt:lpstr>Data Manipulation Language (DML)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“Joins”</vt:lpstr>
      <vt:lpstr>Try Writing Some Queries in SQL</vt:lpstr>
      <vt:lpstr>Natural Join</vt:lpstr>
      <vt:lpstr>Natural Join Example</vt:lpstr>
      <vt:lpstr>Natural Join (Cont.)</vt:lpstr>
      <vt:lpstr>Try Writing Some Queries in SQL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</vt:lpstr>
      <vt:lpstr>Null Values</vt:lpstr>
      <vt:lpstr>Null Values and Three Valued Logic</vt:lpstr>
      <vt:lpstr>Try Writing Some More Queries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How About Some More Queries?</vt:lpstr>
      <vt:lpstr>Joined Relations</vt:lpstr>
      <vt:lpstr>Join operations – Example</vt:lpstr>
      <vt:lpstr>Outer Join</vt:lpstr>
      <vt:lpstr>Left Outer Join</vt:lpstr>
      <vt:lpstr>Right Outer Join</vt:lpstr>
      <vt:lpstr>Joined Relations</vt:lpstr>
      <vt:lpstr>Full Outer Join</vt:lpstr>
      <vt:lpstr>Joined Relations – Examples </vt:lpstr>
      <vt:lpstr>Joined Relations – Examples</vt:lpstr>
      <vt:lpstr>Nested Subqueries</vt:lpstr>
      <vt:lpstr>Example Query</vt:lpstr>
      <vt:lpstr>Set Comparison</vt:lpstr>
      <vt:lpstr>Definition of  Some Clause</vt:lpstr>
      <vt:lpstr>Example Query</vt:lpstr>
      <vt:lpstr>Definition of all Clause</vt:lpstr>
      <vt:lpstr>Test for Empty Relations</vt:lpstr>
      <vt:lpstr>Correlation Variables</vt:lpstr>
      <vt:lpstr>Not Exists</vt:lpstr>
      <vt:lpstr>Test for Absence of Duplicate Tuples</vt:lpstr>
      <vt:lpstr>Subqueries in the From Clause (derived relation)</vt:lpstr>
      <vt:lpstr>With Clause</vt:lpstr>
      <vt:lpstr>Complex Queries using With Clause</vt:lpstr>
      <vt:lpstr>Scalar Subquery</vt:lpstr>
      <vt:lpstr>Views</vt:lpstr>
      <vt:lpstr>View Definition</vt:lpstr>
      <vt:lpstr>Example Views</vt:lpstr>
      <vt:lpstr>Modification of the Database</vt:lpstr>
      <vt:lpstr>Modification of the Database – Deletion</vt:lpstr>
      <vt:lpstr>Deletion (Cont.)</vt:lpstr>
      <vt:lpstr>Modification of the Database – Insertion</vt:lpstr>
      <vt:lpstr>Insertion (Cont.)</vt:lpstr>
      <vt:lpstr>Modification of the Database – Updates</vt:lpstr>
      <vt:lpstr>Case Statement for Conditional Updates</vt:lpstr>
      <vt:lpstr>Updates with Scalar Subqueries</vt:lpstr>
      <vt:lpstr>Data Definition Language (DDL)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Drop and Alter Table Constructs</vt:lpstr>
    </vt:vector>
  </TitlesOfParts>
  <Company>ditdik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itb</dc:creator>
  <cp:lastModifiedBy>admin</cp:lastModifiedBy>
  <cp:revision>148</cp:revision>
  <cp:lastPrinted>2014-02-13T06:43:45Z</cp:lastPrinted>
  <dcterms:created xsi:type="dcterms:W3CDTF">2014-01-22T05:41:16Z</dcterms:created>
  <dcterms:modified xsi:type="dcterms:W3CDTF">2016-03-31T07:08:33Z</dcterms:modified>
</cp:coreProperties>
</file>