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32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326" r:id="rId33"/>
    <p:sldId id="327" r:id="rId34"/>
    <p:sldId id="328" r:id="rId35"/>
    <p:sldId id="329" r:id="rId36"/>
    <p:sldId id="330" r:id="rId37"/>
    <p:sldId id="331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317" r:id="rId61"/>
    <p:sldId id="318" r:id="rId62"/>
    <p:sldId id="315" r:id="rId63"/>
    <p:sldId id="325" r:id="rId64"/>
    <p:sldId id="319" r:id="rId65"/>
    <p:sldId id="320" r:id="rId66"/>
    <p:sldId id="321" r:id="rId67"/>
    <p:sldId id="322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A56"/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6" autoAdjust="0"/>
  </p:normalViewPr>
  <p:slideViewPr>
    <p:cSldViewPr>
      <p:cViewPr>
        <p:scale>
          <a:sx n="72" d="100"/>
          <a:sy n="72" d="100"/>
        </p:scale>
        <p:origin x="-244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B33880-B683-4D95-8980-BB58D9204066}" type="datetimeFigureOut">
              <a:rPr lang="en-US" smtClean="0"/>
              <a:pPr/>
              <a:t>4/21/16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DD844A-F38E-43FA-B1A3-26213BC99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E665A-5A0B-45DB-B045-0A8CC30CE70C}" type="slidenum">
              <a:rPr lang="en-US"/>
              <a:pPr/>
              <a:t>3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89233-3068-45A9-A7F2-08CA7C866739}" type="slidenum">
              <a:rPr lang="en-US"/>
              <a:pPr/>
              <a:t>12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7CE15F-7259-41DF-9603-7C8EC57E5DA8}" type="slidenum">
              <a:rPr lang="en-US"/>
              <a:pPr/>
              <a:t>13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DC9E3-750A-49AA-860F-BF1EEB7C84CF}" type="slidenum">
              <a:rPr lang="en-US"/>
              <a:pPr/>
              <a:t>14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4FE78-7833-412B-81C1-BFE68E2CDEEF}" type="slidenum">
              <a:rPr lang="en-US"/>
              <a:pPr/>
              <a:t>15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091CA-AEC9-43EC-972D-B347CE1A8CC4}" type="slidenum">
              <a:rPr lang="en-US"/>
              <a:pPr/>
              <a:t>16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A3720-EEAC-45EE-A3EE-B226A48E8C4F}" type="slidenum">
              <a:rPr lang="en-US"/>
              <a:pPr/>
              <a:t>17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DDDA-25BA-48FB-850B-C2BBF435DE25}" type="slidenum">
              <a:rPr lang="en-US"/>
              <a:pPr/>
              <a:t>18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4FBFF-2767-48C2-93B8-643C6BA1DE8B}" type="slidenum">
              <a:rPr lang="en-US"/>
              <a:pPr/>
              <a:t>19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CA277-1F15-4D48-8961-563E7134B494}" type="slidenum">
              <a:rPr lang="en-US"/>
              <a:pPr/>
              <a:t>20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CC951-9D03-4339-87F5-E4598D6ED6F3}" type="slidenum">
              <a:rPr lang="en-US"/>
              <a:pPr/>
              <a:t>21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A5577-BB01-4C6D-A6C8-111FB9C2FE03}" type="slidenum">
              <a:rPr lang="en-US"/>
              <a:pPr/>
              <a:t>4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49E0E-30D1-406B-9D52-C47511450B7B}" type="slidenum">
              <a:rPr lang="en-US"/>
              <a:pPr/>
              <a:t>22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DC7D2-6071-42CA-89A2-392F3E933604}" type="slidenum">
              <a:rPr lang="en-US"/>
              <a:pPr/>
              <a:t>23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E2051-97F2-4C6A-A331-3309E26F9B1E}" type="slidenum">
              <a:rPr lang="en-US"/>
              <a:pPr/>
              <a:t>24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008B0-783E-4203-B4B2-3D942A2F6526}" type="slidenum">
              <a:rPr lang="en-US"/>
              <a:pPr/>
              <a:t>25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FD805-90AA-4CD4-81C3-0A396CBEE0E8}" type="slidenum">
              <a:rPr lang="en-US"/>
              <a:pPr/>
              <a:t>26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FFDA2-D7C7-4E83-823B-FE0B378193B6}" type="slidenum">
              <a:rPr lang="en-US"/>
              <a:pPr/>
              <a:t>27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AFE53-1CC5-4127-95E6-4225EDB539A8}" type="slidenum">
              <a:rPr lang="en-US"/>
              <a:pPr/>
              <a:t>28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E0A4D-EF31-46D1-AD77-63D3D1C3198E}" type="slidenum">
              <a:rPr lang="en-US"/>
              <a:pPr/>
              <a:t>29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837F-A660-4C9E-AFB4-B8E81267C6DB}" type="slidenum">
              <a:rPr lang="en-US"/>
              <a:pPr/>
              <a:t>30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34312-6F2F-4DC2-8A1B-F88B1088C8E1}" type="slidenum">
              <a:rPr lang="en-US"/>
              <a:pPr/>
              <a:t>31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B333A8F-3F6A-4FD3-8DE4-EE0AE60C9F61}" type="slidenum">
              <a:rPr lang="en-US" sz="1300">
                <a:latin typeface="Helvetica" pitchFamily="34" charset="0"/>
              </a:rPr>
              <a:pPr/>
              <a:t>5</a:t>
            </a:fld>
            <a:endParaRPr lang="en-US" sz="130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Problems with the lending instance:</a:t>
            </a:r>
          </a:p>
          <a:p>
            <a:pPr>
              <a:buFontTx/>
              <a:buChar char="•"/>
            </a:pPr>
            <a:r>
              <a:rPr lang="en-US" smtClean="0"/>
              <a:t>Redundancy:</a:t>
            </a:r>
          </a:p>
          <a:p>
            <a:pPr lvl="1">
              <a:buFontTx/>
              <a:buChar char="•"/>
            </a:pPr>
            <a:r>
              <a:rPr lang="en-US" smtClean="0"/>
              <a:t>Data for </a:t>
            </a:r>
            <a:r>
              <a:rPr lang="en-US" i="1" smtClean="0"/>
              <a:t>branch-name, branch-city, </a:t>
            </a:r>
            <a:r>
              <a:rPr lang="en-US" smtClean="0"/>
              <a:t>assets are repeated for each loan that a branch makes</a:t>
            </a:r>
          </a:p>
          <a:p>
            <a:pPr lvl="1">
              <a:buFontTx/>
              <a:buChar char="•"/>
            </a:pPr>
            <a:r>
              <a:rPr lang="en-US" smtClean="0"/>
              <a:t>Wastes space </a:t>
            </a:r>
          </a:p>
          <a:p>
            <a:pPr lvl="1">
              <a:buFontTx/>
              <a:buChar char="•"/>
            </a:pPr>
            <a:r>
              <a:rPr lang="en-US" smtClean="0"/>
              <a:t>Complicates updating, introducing possibility of inconsistency of </a:t>
            </a:r>
            <a:r>
              <a:rPr lang="en-US" i="1" smtClean="0"/>
              <a:t>assets</a:t>
            </a:r>
            <a:r>
              <a:rPr lang="en-US" smtClean="0"/>
              <a:t> value</a:t>
            </a:r>
          </a:p>
          <a:p>
            <a:pPr>
              <a:buFontTx/>
              <a:buChar char="•"/>
            </a:pPr>
            <a:r>
              <a:rPr lang="en-US" smtClean="0"/>
              <a:t>Null values</a:t>
            </a:r>
          </a:p>
          <a:p>
            <a:pPr lvl="1">
              <a:buFontTx/>
              <a:buChar char="•"/>
            </a:pPr>
            <a:r>
              <a:rPr lang="en-US" smtClean="0"/>
              <a:t>Cannot store information about a branch if no loans exist </a:t>
            </a:r>
          </a:p>
          <a:p>
            <a:pPr lvl="1">
              <a:buFontTx/>
              <a:buChar char="•"/>
            </a:pPr>
            <a:r>
              <a:rPr lang="en-US" smtClean="0"/>
              <a:t>Can use null values, but they are difficult to handle.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0C605-4EEB-46A0-BA92-4F827D2DF2BD}" type="slidenum">
              <a:rPr lang="en-US"/>
              <a:pPr/>
              <a:t>32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466B5-B253-4AAD-A90A-A317DB929B90}" type="slidenum">
              <a:rPr lang="en-US"/>
              <a:pPr/>
              <a:t>33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391A1-9FAD-49D9-A8B3-6B077DFF530B}" type="slidenum">
              <a:rPr lang="en-US"/>
              <a:pPr/>
              <a:t>34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FF697-7F05-4A70-A1BF-347660273412}" type="slidenum">
              <a:rPr lang="en-US"/>
              <a:pPr/>
              <a:t>35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C2AF134-87B8-4A89-87C6-3DA36FE3FAE8}" type="slidenum">
              <a:rPr lang="en-US" sz="1300">
                <a:latin typeface="Helvetica" pitchFamily="34" charset="0"/>
              </a:rPr>
              <a:pPr/>
              <a:t>36</a:t>
            </a:fld>
            <a:endParaRPr lang="en-US" sz="1300">
              <a:latin typeface="Helvetic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100"/>
              <a:t>The above definition assuming only one candidate key, which we assume is the primary key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0A0A7-3437-44C1-B40C-25C7F9209B91}" type="slidenum">
              <a:rPr lang="en-US"/>
              <a:pPr/>
              <a:t>37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B7FE1-3908-4BCB-A876-5A7DBFE09F84}" type="slidenum">
              <a:rPr lang="en-US"/>
              <a:pPr/>
              <a:t>38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6F6C9-F7DD-4239-8B33-12C9201FC919}" type="slidenum">
              <a:rPr lang="en-US"/>
              <a:pPr/>
              <a:t>39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325FF-6AFA-4C75-BC4F-954D8F218592}" type="slidenum">
              <a:rPr lang="en-US"/>
              <a:pPr/>
              <a:t>40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37BF1-FE12-4E2B-BD03-D31E5C43D9CF}" type="slidenum">
              <a:rPr lang="en-US"/>
              <a:pPr/>
              <a:t>41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9BECB-5A77-4607-A015-711CBF1292EB}" type="slidenum">
              <a:rPr lang="en-US"/>
              <a:pPr/>
              <a:t>6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0C08F-2857-47FD-8122-B7F614AFC8FF}" type="slidenum">
              <a:rPr lang="en-US"/>
              <a:pPr/>
              <a:t>42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E22B1-80BA-42CB-AA1C-9C04949A221D}" type="slidenum">
              <a:rPr lang="en-US"/>
              <a:pPr/>
              <a:t>43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A8F4E-84EB-4DFE-AB1C-05B5DD160265}" type="slidenum">
              <a:rPr lang="en-US"/>
              <a:pPr/>
              <a:t>44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42BE0-15D3-4949-A113-BC29F2DE68CD}" type="slidenum">
              <a:rPr lang="en-US"/>
              <a:pPr/>
              <a:t>45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CEE55-474A-48B4-BC2D-0F99D2317B5C}" type="slidenum">
              <a:rPr lang="en-US"/>
              <a:pPr/>
              <a:t>46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37C40-BFB9-4884-A20C-D182BE4B4C61}" type="slidenum">
              <a:rPr lang="en-US"/>
              <a:pPr/>
              <a:t>47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51365-E5E2-4A17-ADC0-7C03F8AAD23F}" type="slidenum">
              <a:rPr lang="en-US"/>
              <a:pPr/>
              <a:t>48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54D0F-0F4E-49C2-9103-BAE40D99B1EB}" type="slidenum">
              <a:rPr lang="en-US"/>
              <a:pPr/>
              <a:t>49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A0B89-6AEF-4F09-A018-FCDB67F3D295}" type="slidenum">
              <a:rPr lang="en-US"/>
              <a:pPr/>
              <a:t>50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CB7F6-F3D9-479C-9277-E86FBF8BD590}" type="slidenum">
              <a:rPr lang="en-US"/>
              <a:pPr/>
              <a:t>51</a:t>
            </a:fld>
            <a:endParaRPr lang="en-US"/>
          </a:p>
        </p:txBody>
      </p:sp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DBF1B-3470-449C-B110-14CD5BF547BE}" type="slidenum">
              <a:rPr lang="en-US"/>
              <a:pPr/>
              <a:t>7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A3C57-284C-4061-9DDE-60DB1D6ECDFB}" type="slidenum">
              <a:rPr lang="en-US"/>
              <a:pPr/>
              <a:t>52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D0304-6729-4070-B561-4E813BFD321F}" type="slidenum">
              <a:rPr lang="en-US"/>
              <a:pPr/>
              <a:t>53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6B98B-7405-4938-9534-F7C28EA54B29}" type="slidenum">
              <a:rPr lang="en-US"/>
              <a:pPr/>
              <a:t>54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03B4D-3B2A-4650-8D17-C259359A2802}" type="slidenum">
              <a:rPr lang="en-US"/>
              <a:pPr/>
              <a:t>55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6D6DC-B91F-475D-8066-A0674310ACB0}" type="slidenum">
              <a:rPr lang="en-US"/>
              <a:pPr/>
              <a:t>56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B9E24-51B7-4F70-9916-9499C4C102EB}" type="slidenum">
              <a:rPr lang="en-US"/>
              <a:pPr/>
              <a:t>57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A5CE2-8398-4A13-8D58-91B8FB427628}" type="slidenum">
              <a:rPr lang="en-US"/>
              <a:pPr/>
              <a:t>58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95C8B-4CCD-44F7-BA48-1889D7C7FAF4}" type="slidenum">
              <a:rPr lang="en-US"/>
              <a:pPr/>
              <a:t>59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61E0C-6062-42D4-8462-7F26AE50AC43}" type="slidenum">
              <a:rPr lang="en-US"/>
              <a:pPr/>
              <a:t>60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9A6A1-8CAF-4DD4-8C51-C7D4BF1081DE}" type="slidenum">
              <a:rPr lang="en-US"/>
              <a:pPr/>
              <a:t>61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7917E-1059-4D7A-AF05-C8FDA9384814}" type="slidenum">
              <a:rPr lang="en-US"/>
              <a:pPr/>
              <a:t>8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283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76FE9-4227-494A-AD75-80F0D2A0DB64}" type="slidenum">
              <a:rPr lang="en-US"/>
              <a:pPr/>
              <a:t>62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88224-7C2F-4CB8-9378-4F34E6DCC150}" type="slidenum">
              <a:rPr lang="en-US"/>
              <a:pPr/>
              <a:t>64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3B887-AC7C-4FCD-94D5-7D9213AC667F}" type="slidenum">
              <a:rPr lang="en-US"/>
              <a:pPr/>
              <a:t>65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B779C-FDA6-4692-9F42-B7760B3F359B}" type="slidenum">
              <a:rPr lang="en-US"/>
              <a:pPr/>
              <a:t>66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4C2A4-ABCB-4958-921D-F3672B7F5EC2}" type="slidenum">
              <a:rPr lang="en-US"/>
              <a:pPr/>
              <a:t>67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7F9A0-913E-4384-A072-D2210C4D0E8A}" type="slidenum">
              <a:rPr lang="en-US"/>
              <a:pPr/>
              <a:t>9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2C330-3E34-4933-95B0-0E1F0C7C9A17}" type="slidenum">
              <a:rPr lang="en-US"/>
              <a:pPr/>
              <a:t>10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B21DF-69D2-43C8-914E-BE41CCABCA23}" type="slidenum">
              <a:rPr lang="en-US"/>
              <a:pPr/>
              <a:t>11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158" y="6429396"/>
            <a:ext cx="1000132" cy="428604"/>
          </a:xfrm>
        </p:spPr>
        <p:txBody>
          <a:bodyPr/>
          <a:lstStyle>
            <a:lvl1pPr algn="r">
              <a:defRPr/>
            </a:lvl1pPr>
          </a:lstStyle>
          <a:p>
            <a:fld id="{3C0C53C7-9286-45DF-B312-EF55B4F9676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6A97-7CA4-4BB5-B6EE-C340283F3AA2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3DFC-D565-4B4C-9859-3C8E0EDAFAE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A6C8-4EDD-421C-921A-5C5E53FED38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47E2-F368-4247-921C-AF743EFCC39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259-9512-44B6-83C8-F1E6571D7745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68FB-3958-4950-BE1A-A028B324B639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3DA-011A-497B-8187-9FBEE9775224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AC3-EC46-4A05-BBF0-2A7AB9CCBDF9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0DB0-EF08-48F3-A94C-DF53A4FF052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04-67FF-452D-8DA9-08B36B8FB243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472518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6429396"/>
            <a:ext cx="1000132" cy="42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FF00AD4A-E1F2-44CD-B023-40BA4F6906E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0166" y="6429396"/>
            <a:ext cx="6643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429396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itb-seal-192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832" cy="9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052"/>
          <p:cNvSpPr>
            <a:spLocks noChangeShapeType="1"/>
          </p:cNvSpPr>
          <p:nvPr userDrawn="1"/>
        </p:nvSpPr>
        <p:spPr bwMode="auto">
          <a:xfrm>
            <a:off x="0" y="6357958"/>
            <a:ext cx="9147175" cy="0"/>
          </a:xfrm>
          <a:prstGeom prst="line">
            <a:avLst/>
          </a:prstGeom>
          <a:noFill/>
          <a:ln w="57149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3600" b="1" dirty="0" smtClean="0">
                <a:solidFill>
                  <a:srgbClr val="000099"/>
                </a:solidFill>
              </a:rPr>
              <a:t>Relational Database Design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u="sng" dirty="0" smtClean="0">
                <a:solidFill>
                  <a:srgbClr val="002060"/>
                </a:solidFill>
              </a:rPr>
              <a:t>Sumber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Silberschatz, Korth and Sudarshan, </a:t>
            </a:r>
            <a:r>
              <a:rPr lang="en-US" b="1" dirty="0" smtClean="0">
                <a:solidFill>
                  <a:srgbClr val="0070C0"/>
                </a:solidFill>
              </a:rPr>
              <a:t>Database System Concepts, </a:t>
            </a:r>
            <a:r>
              <a:rPr lang="en-US" b="1" dirty="0" smtClean="0">
                <a:solidFill>
                  <a:srgbClr val="FFC000"/>
                </a:solidFill>
              </a:rPr>
              <a:t>6</a:t>
            </a:r>
            <a:r>
              <a:rPr lang="en-US" b="1" baseline="30000" dirty="0" smtClean="0">
                <a:solidFill>
                  <a:srgbClr val="FFC000"/>
                </a:solidFill>
              </a:rPr>
              <a:t>th</a:t>
            </a:r>
            <a:r>
              <a:rPr lang="en-US" b="1" dirty="0" smtClean="0">
                <a:solidFill>
                  <a:srgbClr val="FFC000"/>
                </a:solidFill>
              </a:rPr>
              <a:t> Ed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endParaRPr lang="en-US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Program Studi Teknik Informatika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Institut Teknologi Bandung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A2D-A371-4158-98B0-3BE86A531D9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First Normal Form (Cont’d)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370681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Atomicity is actually a property of how the elements of the domain are used.</a:t>
            </a:r>
          </a:p>
          <a:p>
            <a:pPr lvl="1"/>
            <a:r>
              <a:rPr lang="en-US"/>
              <a:t>Example: Strings would normally be considered indivisible </a:t>
            </a:r>
          </a:p>
          <a:p>
            <a:pPr lvl="1"/>
            <a:r>
              <a:rPr lang="en-US"/>
              <a:t>Suppose that students are given roll numbers which are strings of the form </a:t>
            </a:r>
            <a:r>
              <a:rPr lang="en-US" i="1"/>
              <a:t>CS0012 </a:t>
            </a:r>
            <a:r>
              <a:rPr lang="en-US"/>
              <a:t>or </a:t>
            </a:r>
            <a:r>
              <a:rPr lang="en-US" i="1"/>
              <a:t>EE1127</a:t>
            </a:r>
          </a:p>
          <a:p>
            <a:pPr lvl="1"/>
            <a:r>
              <a:rPr lang="en-US"/>
              <a:t>If the first two characters are extracted to find the department, the domain of roll numbers is not atomic.</a:t>
            </a:r>
          </a:p>
          <a:p>
            <a:pPr lvl="1"/>
            <a:r>
              <a:rPr lang="en-US"/>
              <a:t>Doing so is a bad idea: leads to encoding of information in application program rather than in the database.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102-F817-4D13-A2E4-A31B7FB89FFE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3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41722"/>
            <a:ext cx="8229600" cy="1083022"/>
          </a:xfrm>
        </p:spPr>
        <p:txBody>
          <a:bodyPr>
            <a:normAutofit fontScale="90000"/>
          </a:bodyPr>
          <a:lstStyle/>
          <a:p>
            <a:r>
              <a:rPr lang="en-US" dirty="0"/>
              <a:t>Goal — Devise a Theory for the Following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33525"/>
            <a:ext cx="7864475" cy="4903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Decide whether a particular relation </a:t>
            </a:r>
            <a:r>
              <a:rPr lang="en-US" i="1" dirty="0"/>
              <a:t>R</a:t>
            </a:r>
            <a:r>
              <a:rPr lang="en-US" dirty="0"/>
              <a:t> is in “good” form.</a:t>
            </a:r>
          </a:p>
          <a:p>
            <a:r>
              <a:rPr lang="en-US" dirty="0"/>
              <a:t>In the case that a relation </a:t>
            </a:r>
            <a:r>
              <a:rPr lang="en-US" i="1" dirty="0"/>
              <a:t>R</a:t>
            </a:r>
            <a:r>
              <a:rPr lang="en-US" dirty="0"/>
              <a:t> is not in “good” form, decompose it into a set of relations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i="1" dirty="0"/>
              <a:t>, R</a:t>
            </a:r>
            <a:r>
              <a:rPr lang="en-US" baseline="-25000" dirty="0"/>
              <a:t>2</a:t>
            </a:r>
            <a:r>
              <a:rPr lang="en-US" i="1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} such that </a:t>
            </a:r>
          </a:p>
          <a:p>
            <a:pPr lvl="1"/>
            <a:r>
              <a:rPr lang="en-US" dirty="0"/>
              <a:t>each relation is in good form </a:t>
            </a:r>
          </a:p>
          <a:p>
            <a:pPr lvl="1"/>
            <a:r>
              <a:rPr lang="en-US" dirty="0"/>
              <a:t>the decomposition is a lossless-join decomposition</a:t>
            </a:r>
          </a:p>
          <a:p>
            <a:r>
              <a:rPr lang="en-US" dirty="0"/>
              <a:t>Our theory is based on:</a:t>
            </a:r>
          </a:p>
          <a:p>
            <a:pPr lvl="1"/>
            <a:r>
              <a:rPr lang="en-US" dirty="0"/>
              <a:t>functional dependencies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multivalued dependencies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6E31-CE1C-4C97-9A11-FF946E5BA283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Functional Dependencies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Constraints on the set of legal relations.</a:t>
            </a:r>
          </a:p>
          <a:p>
            <a:r>
              <a:rPr lang="en-US"/>
              <a:t>Require that the value for a certain set of attributes determines uniquely the value for another set of attributes.</a:t>
            </a:r>
          </a:p>
          <a:p>
            <a:r>
              <a:rPr lang="en-US"/>
              <a:t>A functional dependency is a generalization of the notion of a </a:t>
            </a:r>
            <a:r>
              <a:rPr lang="en-US" i="1"/>
              <a:t>key.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AE72-CD6A-4D0A-AF15-4F2E2AD4CAD5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(Cont.)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80920" cy="51845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a relation schema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  </a:t>
            </a:r>
            <a:r>
              <a:rPr lang="en-US" i="1" dirty="0">
                <a:sym typeface="Symbol" pitchFamily="18" charset="2"/>
              </a:rPr>
              <a:t>R  and   </a:t>
            </a:r>
            <a:r>
              <a:rPr lang="en-US" dirty="0">
                <a:sym typeface="Symbol" pitchFamily="18" charset="2"/>
              </a:rPr>
              <a:t> </a:t>
            </a:r>
            <a:r>
              <a:rPr lang="en-US" i="1" dirty="0">
                <a:sym typeface="Symbol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olidFill>
                  <a:srgbClr val="000099"/>
                </a:solidFill>
                <a:sym typeface="Symbol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i="1" dirty="0">
                <a:sym typeface="Symbol" pitchFamily="18" charset="2"/>
              </a:rPr>
              <a:t>		 </a:t>
            </a:r>
            <a:r>
              <a:rPr lang="en-US" b="1" dirty="0">
                <a:solidFill>
                  <a:srgbClr val="000099"/>
                </a:solidFill>
                <a:sym typeface="Symbol" pitchFamily="18" charset="2"/>
              </a:rPr>
              <a:t> </a:t>
            </a:r>
            <a:r>
              <a:rPr lang="en-US" b="1" dirty="0">
                <a:solidFill>
                  <a:srgbClr val="000099"/>
                </a:solidFill>
                <a:sym typeface="Monotype Sorts" charset="2"/>
              </a:rPr>
              <a:t> </a:t>
            </a:r>
            <a:r>
              <a:rPr lang="en-US" b="1" i="1" dirty="0">
                <a:solidFill>
                  <a:srgbClr val="000099"/>
                </a:solidFill>
                <a:sym typeface="Symbol" pitchFamily="18" charset="2"/>
              </a:rPr>
              <a:t></a:t>
            </a:r>
            <a:br>
              <a:rPr lang="en-US" b="1" i="1" dirty="0">
                <a:solidFill>
                  <a:srgbClr val="000099"/>
                </a:solidFill>
                <a:sym typeface="Symbol" pitchFamily="18" charset="2"/>
              </a:rPr>
            </a:br>
            <a:r>
              <a:rPr lang="en-US" b="1" dirty="0">
                <a:solidFill>
                  <a:srgbClr val="000099"/>
                </a:solidFill>
                <a:sym typeface="Symbol" pitchFamily="18" charset="2"/>
              </a:rPr>
              <a:t>holds on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if and only if for any legal relations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(R), whenever any two tuples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agree on the attributes , they also agree on the attributes </a:t>
            </a:r>
            <a:r>
              <a:rPr lang="en-US" i="1" dirty="0">
                <a:sym typeface="Symbol" pitchFamily="18" charset="2"/>
              </a:rPr>
              <a:t>. </a:t>
            </a:r>
            <a:r>
              <a:rPr lang="en-US" dirty="0">
                <a:sym typeface="Symbol" pitchFamily="18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i="1" dirty="0">
                <a:sym typeface="Symbol" pitchFamily="18" charset="2"/>
              </a:rPr>
              <a:t>		 t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[] =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[]     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[</a:t>
            </a:r>
            <a:r>
              <a:rPr lang="en-US" i="1" dirty="0">
                <a:sym typeface="Symbol" pitchFamily="18" charset="2"/>
              </a:rPr>
              <a:t> </a:t>
            </a:r>
            <a:r>
              <a:rPr lang="en-US" dirty="0">
                <a:sym typeface="Symbol" pitchFamily="18" charset="2"/>
              </a:rPr>
              <a:t>]  =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[</a:t>
            </a:r>
            <a:r>
              <a:rPr lang="en-US" i="1" dirty="0">
                <a:sym typeface="Symbol" pitchFamily="18" charset="2"/>
              </a:rPr>
              <a:t> </a:t>
            </a:r>
            <a:r>
              <a:rPr lang="en-US" dirty="0">
                <a:sym typeface="Symbol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dirty="0"/>
              <a:t>Example:  Consider </a:t>
            </a:r>
            <a:r>
              <a:rPr lang="en-US" i="1" dirty="0"/>
              <a:t>r</a:t>
            </a:r>
            <a:r>
              <a:rPr lang="en-US" dirty="0"/>
              <a:t>(A</a:t>
            </a:r>
            <a:r>
              <a:rPr lang="en-US" i="1" dirty="0"/>
              <a:t>,B </a:t>
            </a:r>
            <a:r>
              <a:rPr lang="en-US" dirty="0"/>
              <a:t>) with the following instance of </a:t>
            </a:r>
            <a:r>
              <a:rPr lang="en-US" i="1" dirty="0"/>
              <a:t>r.</a:t>
            </a:r>
            <a:endParaRPr 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dirty="0"/>
              <a:t>On this instance,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/>
              <a:t>B</a:t>
            </a:r>
            <a:r>
              <a:rPr lang="en-US" dirty="0"/>
              <a:t> does </a:t>
            </a:r>
            <a:r>
              <a:rPr lang="en-US" b="1" dirty="0"/>
              <a:t>NOT</a:t>
            </a:r>
            <a:r>
              <a:rPr lang="en-US" dirty="0"/>
              <a:t> hold, but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does hold.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i="1" dirty="0">
              <a:sym typeface="Symbol" pitchFamily="18" charset="2"/>
            </a:endParaRP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3668713" y="4284663"/>
            <a:ext cx="777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lain"/>
            </a:pPr>
            <a:r>
              <a:rPr lang="en-US" sz="1800">
                <a:latin typeface="Helvetica" pitchFamily="34" charset="0"/>
              </a:rPr>
              <a:t>4</a:t>
            </a:r>
          </a:p>
          <a:p>
            <a:r>
              <a:rPr lang="en-US" sz="1800">
                <a:latin typeface="Helvetica" pitchFamily="34" charset="0"/>
              </a:rPr>
              <a:t>1     5</a:t>
            </a:r>
          </a:p>
          <a:p>
            <a:r>
              <a:rPr lang="en-US" sz="1800">
                <a:latin typeface="Helvetica" pitchFamily="34" charset="0"/>
              </a:rPr>
              <a:t>3     7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860-D80F-47D2-A055-5E8D488189C2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(Cont.)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93788"/>
            <a:ext cx="8558535" cy="5215532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 is a </a:t>
            </a:r>
            <a:r>
              <a:rPr lang="en-US" dirty="0" err="1">
                <a:sym typeface="Symbol" pitchFamily="18" charset="2"/>
              </a:rPr>
              <a:t>superkey</a:t>
            </a:r>
            <a:r>
              <a:rPr lang="en-US" dirty="0">
                <a:sym typeface="Symbol" pitchFamily="18" charset="2"/>
              </a:rPr>
              <a:t> for relation schema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if and only if </a:t>
            </a:r>
            <a:r>
              <a:rPr lang="en-US" i="1" dirty="0">
                <a:sym typeface="Symbol" pitchFamily="18" charset="2"/>
              </a:rPr>
              <a:t>K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R</a:t>
            </a:r>
            <a:endParaRPr lang="en-US" dirty="0">
              <a:sym typeface="Monotype Sorts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i="1" dirty="0">
                <a:sym typeface="Monotype Sorts" charset="2"/>
              </a:rPr>
              <a:t>K</a:t>
            </a:r>
            <a:r>
              <a:rPr lang="en-US" dirty="0">
                <a:sym typeface="Monotype Sorts" charset="2"/>
              </a:rPr>
              <a:t> is a candidate key for </a:t>
            </a:r>
            <a:r>
              <a:rPr lang="en-US" i="1" dirty="0">
                <a:sym typeface="Monotype Sorts" charset="2"/>
              </a:rPr>
              <a:t>R</a:t>
            </a:r>
            <a:r>
              <a:rPr lang="en-US" dirty="0">
                <a:sym typeface="Monotype Sorts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i="1" dirty="0">
                <a:sym typeface="Monotype Sorts" charset="2"/>
              </a:rPr>
              <a:t>K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R</a:t>
            </a:r>
            <a:r>
              <a:rPr lang="en-US" dirty="0">
                <a:sym typeface="Monotype Sorts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dirty="0">
                <a:sym typeface="Monotype Sorts" charset="2"/>
              </a:rPr>
              <a:t>for no </a:t>
            </a:r>
            <a:r>
              <a:rPr lang="en-US" dirty="0">
                <a:sym typeface="Symbol" pitchFamily="18" charset="2"/>
              </a:rPr>
              <a:t>  </a:t>
            </a:r>
            <a:r>
              <a:rPr lang="en-US" i="1" dirty="0">
                <a:sym typeface="Symbol" pitchFamily="18" charset="2"/>
              </a:rPr>
              <a:t>K,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dirty="0"/>
              <a:t>Functional dependencies allow us to express constraints that cannot be expressed using </a:t>
            </a:r>
            <a:r>
              <a:rPr lang="en-US" dirty="0" err="1"/>
              <a:t>superkeys</a:t>
            </a:r>
            <a:r>
              <a:rPr lang="en-US" dirty="0"/>
              <a:t>.  Consider the schema: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dirty="0"/>
              <a:t>	 </a:t>
            </a:r>
            <a:r>
              <a:rPr lang="en-US" i="1" dirty="0" err="1"/>
              <a:t>inst_dept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u="sng" dirty="0"/>
              <a:t>ID, </a:t>
            </a:r>
            <a:r>
              <a:rPr lang="en-US" i="1" dirty="0"/>
              <a:t>name, salary</a:t>
            </a:r>
            <a:r>
              <a:rPr lang="en-US" i="1" u="sng" dirty="0"/>
              <a:t>, </a:t>
            </a:r>
            <a:r>
              <a:rPr lang="en-US" i="1" u="sng" dirty="0" err="1"/>
              <a:t>dept_name</a:t>
            </a:r>
            <a:r>
              <a:rPr lang="en-US" i="1" u="sng" dirty="0"/>
              <a:t>, </a:t>
            </a:r>
            <a:r>
              <a:rPr lang="en-US" i="1" dirty="0"/>
              <a:t>building, budget 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 dirty="0"/>
              <a:t>	</a:t>
            </a:r>
            <a:r>
              <a:rPr lang="en-US" dirty="0"/>
              <a:t>We expect these functional dependencies to hold: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dirty="0"/>
              <a:t>			</a:t>
            </a:r>
            <a:r>
              <a:rPr lang="en-US" i="1" dirty="0" err="1"/>
              <a:t>dept_name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building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 dirty="0">
                <a:sym typeface="Monotype Sorts" charset="2"/>
              </a:rPr>
              <a:t>           and              ID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>
                <a:sym typeface="Wingdings" pitchFamily="2" charset="2"/>
              </a:rPr>
              <a:t> building</a:t>
            </a:r>
            <a:endParaRPr lang="en-US" i="1" dirty="0"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 dirty="0">
                <a:sym typeface="Monotype Sorts" charset="2"/>
              </a:rPr>
              <a:t>	</a:t>
            </a:r>
            <a:r>
              <a:rPr lang="en-US" dirty="0">
                <a:sym typeface="Monotype Sorts" charset="2"/>
              </a:rPr>
              <a:t>but would not expect the following to hold: 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dirty="0">
                <a:sym typeface="Monotype Sorts" charset="2"/>
              </a:rPr>
              <a:t>			</a:t>
            </a:r>
            <a:r>
              <a:rPr lang="en-US" i="1" dirty="0" err="1">
                <a:sym typeface="Monotype Sorts" charset="2"/>
              </a:rPr>
              <a:t>dept_name</a:t>
            </a:r>
            <a:r>
              <a:rPr lang="en-US" i="1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salary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i="1" dirty="0">
              <a:sym typeface="Monotype Sorts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A53B-46BF-4BAC-9FEC-2AA411CAC071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0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Functional Dependencies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58875"/>
            <a:ext cx="8051800" cy="52451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We use functional dependencies to:</a:t>
            </a:r>
          </a:p>
          <a:p>
            <a:pPr lvl="1"/>
            <a:r>
              <a:rPr lang="en-US"/>
              <a:t>test relations to see if they are legal under a given set of functional dependencies. </a:t>
            </a:r>
          </a:p>
          <a:p>
            <a:pPr lvl="2"/>
            <a:r>
              <a:rPr lang="en-US"/>
              <a:t> If a relation </a:t>
            </a:r>
            <a:r>
              <a:rPr lang="en-US" i="1"/>
              <a:t>r</a:t>
            </a:r>
            <a:r>
              <a:rPr lang="en-US"/>
              <a:t> is legal under a set </a:t>
            </a:r>
            <a:r>
              <a:rPr lang="en-US" i="1"/>
              <a:t>F</a:t>
            </a:r>
            <a:r>
              <a:rPr lang="en-US"/>
              <a:t> of functional dependencies, we say that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b="1">
                <a:solidFill>
                  <a:srgbClr val="000099"/>
                </a:solidFill>
              </a:rPr>
              <a:t>satisfies </a:t>
            </a:r>
            <a:r>
              <a:rPr lang="en-US" i="1"/>
              <a:t>F.</a:t>
            </a:r>
            <a:endParaRPr lang="en-US"/>
          </a:p>
          <a:p>
            <a:pPr lvl="1"/>
            <a:r>
              <a:rPr lang="en-US"/>
              <a:t>specify constraints on the set of legal relations</a:t>
            </a:r>
          </a:p>
          <a:p>
            <a:pPr lvl="2"/>
            <a:r>
              <a:rPr lang="en-US"/>
              <a:t>We say that </a:t>
            </a:r>
            <a:r>
              <a:rPr lang="en-US" i="1"/>
              <a:t>F</a:t>
            </a:r>
            <a:r>
              <a:rPr lang="en-US"/>
              <a:t> </a:t>
            </a:r>
            <a:r>
              <a:rPr lang="en-US" b="1">
                <a:solidFill>
                  <a:srgbClr val="000099"/>
                </a:solidFill>
              </a:rPr>
              <a:t>holds on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/>
              <a:t> if all legal relations on </a:t>
            </a:r>
            <a:r>
              <a:rPr lang="en-US" i="1"/>
              <a:t>R</a:t>
            </a:r>
            <a:r>
              <a:rPr lang="en-US"/>
              <a:t> satisfy the set of functional dependencies </a:t>
            </a:r>
            <a:r>
              <a:rPr lang="en-US" i="1"/>
              <a:t>F.</a:t>
            </a:r>
          </a:p>
          <a:p>
            <a:r>
              <a:rPr lang="en-US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/>
              <a:t>For example, a specific instance of </a:t>
            </a:r>
            <a:r>
              <a:rPr lang="en-US" i="1"/>
              <a:t>instructor</a:t>
            </a:r>
            <a:r>
              <a:rPr lang="en-US"/>
              <a:t> may, by chance, satisfy </a:t>
            </a:r>
            <a:br>
              <a:rPr lang="en-US"/>
            </a:br>
            <a:r>
              <a:rPr lang="en-US"/>
              <a:t>               </a:t>
            </a:r>
            <a:r>
              <a:rPr lang="en-US" i="1"/>
              <a:t>name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D4D4-664B-48B4-99A0-71D121566680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(Cont.)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ym typeface="Monotype Sorts" charset="2"/>
              </a:rPr>
              <a:t>A </a:t>
            </a:r>
            <a:r>
              <a:rPr lang="en-US" dirty="0">
                <a:sym typeface="Monotype Sorts" charset="2"/>
              </a:rPr>
              <a:t>functional dependency is </a:t>
            </a:r>
            <a:r>
              <a:rPr lang="en-US" b="1" dirty="0">
                <a:solidFill>
                  <a:srgbClr val="000099"/>
                </a:solidFill>
                <a:sym typeface="Monotype Sorts" charset="2"/>
              </a:rPr>
              <a:t>trivial</a:t>
            </a:r>
            <a:r>
              <a:rPr lang="en-US" dirty="0">
                <a:sym typeface="Monotype Sorts" charset="2"/>
              </a:rPr>
              <a:t> if it is satisfied by all instances of a relation</a:t>
            </a:r>
          </a:p>
          <a:p>
            <a:pPr lvl="1"/>
            <a:r>
              <a:rPr lang="en-US" dirty="0">
                <a:sym typeface="Monotype Sorts" charset="2"/>
              </a:rPr>
              <a:t>Example</a:t>
            </a:r>
            <a:r>
              <a:rPr lang="en-US" i="1" dirty="0">
                <a:sym typeface="Monotype Sorts" charset="2"/>
              </a:rPr>
              <a:t>:</a:t>
            </a:r>
          </a:p>
          <a:p>
            <a:pPr lvl="2"/>
            <a:r>
              <a:rPr lang="en-US" i="1" dirty="0">
                <a:sym typeface="Monotype Sorts" charset="2"/>
              </a:rPr>
              <a:t> ID, name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ID</a:t>
            </a:r>
          </a:p>
          <a:p>
            <a:pPr lvl="2"/>
            <a:r>
              <a:rPr lang="en-US" i="1" dirty="0">
                <a:sym typeface="Monotype Sorts" charset="2"/>
              </a:rPr>
              <a:t> name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name</a:t>
            </a:r>
          </a:p>
          <a:p>
            <a:pPr lvl="1"/>
            <a:r>
              <a:rPr lang="en-US" dirty="0">
                <a:sym typeface="Monotype Sorts" charset="2"/>
              </a:rPr>
              <a:t>In general,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 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is </a:t>
            </a:r>
            <a:r>
              <a:rPr lang="en-US" dirty="0">
                <a:sym typeface="Symbol" pitchFamily="18" charset="2"/>
              </a:rPr>
              <a:t>trivial if</a:t>
            </a:r>
            <a:r>
              <a:rPr lang="en-US" i="1" dirty="0">
                <a:sym typeface="Symbol" pitchFamily="18" charset="2"/>
              </a:rPr>
              <a:t> </a:t>
            </a:r>
            <a:r>
              <a:rPr lang="en-US" dirty="0">
                <a:sym typeface="Symbol" pitchFamily="18" charset="2"/>
              </a:rPr>
              <a:t>   </a:t>
            </a:r>
            <a:r>
              <a:rPr lang="en-US" i="1" dirty="0">
                <a:sym typeface="Symbol" pitchFamily="18" charset="2"/>
              </a:rPr>
              <a:t/>
            </a:r>
            <a:br>
              <a:rPr lang="en-US" i="1" dirty="0">
                <a:sym typeface="Symbol" pitchFamily="18" charset="2"/>
              </a:rPr>
            </a:br>
            <a:r>
              <a:rPr lang="en-US" i="1" dirty="0">
                <a:sym typeface="Symbol" pitchFamily="18" charset="2"/>
              </a:rPr>
              <a:t>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D315-0B85-42B6-A2DE-6BC3B0BBFDE5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/>
              <a:t>Closure of a Set of Functional Dependencies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68438"/>
            <a:ext cx="7453313" cy="4724400"/>
          </a:xfrm>
        </p:spPr>
        <p:txBody>
          <a:bodyPr>
            <a:normAutofit fontScale="92500"/>
          </a:bodyPr>
          <a:lstStyle/>
          <a:p>
            <a:r>
              <a:rPr lang="en-US"/>
              <a:t>Given a set </a:t>
            </a:r>
            <a:r>
              <a:rPr lang="en-US" i="1"/>
              <a:t>F</a:t>
            </a:r>
            <a:r>
              <a:rPr lang="en-US"/>
              <a:t>  of functional dependencies, there are certain other functional dependencies that are logically implied by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pPr lvl="1"/>
            <a:r>
              <a:rPr lang="en-US"/>
              <a:t>For example:  If 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 and  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</a:t>
            </a:r>
            <a:r>
              <a:rPr lang="en-US">
                <a:sym typeface="Monotype Sorts" charset="2"/>
              </a:rPr>
              <a:t>,  then we can infer that 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</a:t>
            </a:r>
            <a:endParaRPr lang="en-US"/>
          </a:p>
          <a:p>
            <a:r>
              <a:rPr lang="en-US"/>
              <a:t>The set of </a:t>
            </a:r>
            <a:r>
              <a:rPr lang="en-US" b="1">
                <a:solidFill>
                  <a:srgbClr val="000099"/>
                </a:solidFill>
              </a:rPr>
              <a:t>all</a:t>
            </a:r>
            <a:r>
              <a:rPr lang="en-US"/>
              <a:t> functional dependencies logically implied by </a:t>
            </a:r>
            <a:r>
              <a:rPr lang="en-US" i="1"/>
              <a:t>F</a:t>
            </a:r>
            <a:r>
              <a:rPr lang="en-US"/>
              <a:t> is the </a:t>
            </a:r>
            <a:r>
              <a:rPr lang="en-US" b="1">
                <a:solidFill>
                  <a:srgbClr val="000099"/>
                </a:solidFill>
              </a:rPr>
              <a:t>closure</a:t>
            </a:r>
            <a:r>
              <a:rPr lang="en-US"/>
              <a:t> of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r>
              <a:rPr lang="en-US"/>
              <a:t>We denote the </a:t>
            </a:r>
            <a:r>
              <a:rPr lang="en-US" i="1"/>
              <a:t>closure </a:t>
            </a:r>
            <a:r>
              <a:rPr lang="en-US"/>
              <a:t>of </a:t>
            </a:r>
            <a:r>
              <a:rPr lang="en-US" i="1"/>
              <a:t>F</a:t>
            </a:r>
            <a:r>
              <a:rPr lang="en-US"/>
              <a:t> by </a:t>
            </a:r>
            <a:r>
              <a:rPr lang="en-US" b="1">
                <a:solidFill>
                  <a:srgbClr val="000099"/>
                </a:solidFill>
              </a:rPr>
              <a:t>F</a:t>
            </a:r>
            <a:r>
              <a:rPr lang="en-US" b="1" i="1" baseline="30000">
                <a:solidFill>
                  <a:srgbClr val="000099"/>
                </a:solidFill>
              </a:rPr>
              <a:t>+</a:t>
            </a:r>
            <a:r>
              <a:rPr lang="en-US" i="1"/>
              <a:t>.</a:t>
            </a:r>
          </a:p>
          <a:p>
            <a:r>
              <a:rPr lang="en-US"/>
              <a:t>F</a:t>
            </a:r>
            <a:r>
              <a:rPr lang="en-US" baseline="30000"/>
              <a:t>+</a:t>
            </a:r>
            <a:r>
              <a:rPr lang="en-US"/>
              <a:t> is a superset of </a:t>
            </a:r>
            <a:r>
              <a:rPr lang="en-US" i="1"/>
              <a:t>F</a:t>
            </a:r>
            <a:r>
              <a:rPr lang="en-US"/>
              <a:t>.</a:t>
            </a:r>
            <a:endParaRPr lang="en-US">
              <a:sym typeface="Greek Symbols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1B29-609F-41B1-982A-169EC792ACA0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Functional-Dependency Theory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now consider the formal theory that tells us which functional dependencies are implied logically by a given set of functional dependencies.</a:t>
            </a:r>
          </a:p>
          <a:p>
            <a:r>
              <a:rPr lang="en-US"/>
              <a:t>We then develop algorithms to generate lossless decompositions into BCNF and 3NF</a:t>
            </a:r>
          </a:p>
          <a:p>
            <a:r>
              <a:rPr lang="en-US"/>
              <a:t>We then develop algorithms to test if a decomposition is dependency-preserving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572-9421-4EFE-86A5-83477D1CC4E1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0550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/>
              <a:t>Closure of a Set of Functional Dependencies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1468438"/>
            <a:ext cx="7450137" cy="4724400"/>
          </a:xfrm>
        </p:spPr>
        <p:txBody>
          <a:bodyPr/>
          <a:lstStyle/>
          <a:p>
            <a:r>
              <a:rPr lang="en-US"/>
              <a:t>Given a set </a:t>
            </a:r>
            <a:r>
              <a:rPr lang="en-US" i="1"/>
              <a:t>F</a:t>
            </a:r>
            <a:r>
              <a:rPr lang="en-US"/>
              <a:t> set of functional dependencies, there are certain other functional dependencies that are logically implied by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pPr lvl="1"/>
            <a:r>
              <a:rPr lang="en-US"/>
              <a:t>For e.g.:  If 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 and  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</a:t>
            </a:r>
            <a:r>
              <a:rPr lang="en-US">
                <a:sym typeface="Monotype Sorts" charset="2"/>
              </a:rPr>
              <a:t>,  then we can infer that 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C</a:t>
            </a:r>
            <a:endParaRPr lang="en-US" i="1"/>
          </a:p>
          <a:p>
            <a:r>
              <a:rPr lang="en-US"/>
              <a:t>The set of </a:t>
            </a:r>
            <a:r>
              <a:rPr lang="en-US" b="1">
                <a:solidFill>
                  <a:srgbClr val="000099"/>
                </a:solidFill>
              </a:rPr>
              <a:t>all</a:t>
            </a:r>
            <a:r>
              <a:rPr lang="en-US"/>
              <a:t> functional dependencies logically implied by </a:t>
            </a:r>
            <a:r>
              <a:rPr lang="en-US" i="1"/>
              <a:t>F</a:t>
            </a:r>
            <a:r>
              <a:rPr lang="en-US"/>
              <a:t> is the </a:t>
            </a:r>
            <a:r>
              <a:rPr lang="en-US" b="1">
                <a:solidFill>
                  <a:srgbClr val="000099"/>
                </a:solidFill>
              </a:rPr>
              <a:t>closure</a:t>
            </a:r>
            <a:r>
              <a:rPr lang="en-US"/>
              <a:t> of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r>
              <a:rPr lang="en-US"/>
              <a:t>We denote the </a:t>
            </a:r>
            <a:r>
              <a:rPr lang="en-US" i="1"/>
              <a:t>closure </a:t>
            </a:r>
            <a:r>
              <a:rPr lang="en-US"/>
              <a:t>of </a:t>
            </a:r>
            <a:r>
              <a:rPr lang="en-US" i="1"/>
              <a:t>F</a:t>
            </a:r>
            <a:r>
              <a:rPr lang="en-US"/>
              <a:t> by </a:t>
            </a:r>
            <a:r>
              <a:rPr lang="en-US" b="1" i="1">
                <a:solidFill>
                  <a:srgbClr val="000099"/>
                </a:solidFill>
              </a:rPr>
              <a:t>F</a:t>
            </a:r>
            <a:r>
              <a:rPr lang="en-US" b="1" i="1" baseline="44000">
                <a:solidFill>
                  <a:srgbClr val="000099"/>
                </a:solidFill>
              </a:rPr>
              <a:t>+</a:t>
            </a:r>
            <a:r>
              <a:rPr lang="en-US" i="1">
                <a:solidFill>
                  <a:srgbClr val="000099"/>
                </a:solidFill>
              </a:rPr>
              <a:t>.</a:t>
            </a:r>
          </a:p>
          <a:p>
            <a:endParaRPr lang="en-US">
              <a:sym typeface="Greek Symbols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4414-E320-460E-9CD0-1823C05E4E5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11256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AU" dirty="0"/>
              <a:t>Determine the functional dependency between two or more attributes that are a subset of a relation</a:t>
            </a:r>
            <a:endParaRPr lang="en-US" dirty="0"/>
          </a:p>
          <a:p>
            <a:pPr lvl="0"/>
            <a:r>
              <a:rPr lang="en-AU" dirty="0"/>
              <a:t>Connect constraints expressed as primary key and foreign key, with functional dependencies</a:t>
            </a:r>
            <a:endParaRPr lang="en-US" dirty="0"/>
          </a:p>
          <a:p>
            <a:pPr lvl="0"/>
            <a:r>
              <a:rPr lang="en-AU" dirty="0"/>
              <a:t>Compute the closure of a set of attributes under given functional dependencies</a:t>
            </a:r>
            <a:endParaRPr lang="en-US" dirty="0"/>
          </a:p>
          <a:p>
            <a:r>
              <a:rPr lang="en-AU" dirty="0"/>
              <a:t>Determine whether or not a set of attributes form a </a:t>
            </a:r>
            <a:r>
              <a:rPr lang="en-AU" dirty="0" err="1"/>
              <a:t>superkey</a:t>
            </a:r>
            <a:r>
              <a:rPr lang="en-AU" dirty="0"/>
              <a:t> and/or candidate key for a relation with given functional </a:t>
            </a:r>
            <a:r>
              <a:rPr lang="en-AU" dirty="0" smtClean="0"/>
              <a:t>dependencies</a:t>
            </a:r>
          </a:p>
          <a:p>
            <a:pPr lvl="0"/>
            <a:r>
              <a:rPr lang="en-AU" dirty="0"/>
              <a:t>Evaluate a proposed decomposition, to say whether or not it has lossless-join and dependency-preservation</a:t>
            </a:r>
            <a:endParaRPr lang="en-US" dirty="0"/>
          </a:p>
          <a:p>
            <a:pPr lvl="0"/>
            <a:r>
              <a:rPr lang="en-AU" dirty="0"/>
              <a:t>Describe what is meant by 1NF, 2NF, 3NF, and BCNF</a:t>
            </a:r>
            <a:endParaRPr lang="en-US" dirty="0"/>
          </a:p>
          <a:p>
            <a:pPr lvl="0"/>
            <a:r>
              <a:rPr lang="en-AU" dirty="0"/>
              <a:t>Identify whether a relation is in 1NF, 2NF, 3NF, or BCNF</a:t>
            </a:r>
            <a:endParaRPr lang="en-US" dirty="0"/>
          </a:p>
          <a:p>
            <a:pPr lvl="0"/>
            <a:r>
              <a:rPr lang="en-AU" dirty="0"/>
              <a:t>Normalize a 1NF relation into a set of 3NF (or BCNF) relations and </a:t>
            </a:r>
            <a:r>
              <a:rPr lang="en-AU" dirty="0" err="1"/>
              <a:t>denormalize</a:t>
            </a:r>
            <a:r>
              <a:rPr lang="en-AU" dirty="0"/>
              <a:t> a relational schema</a:t>
            </a:r>
            <a:endParaRPr lang="en-US" dirty="0"/>
          </a:p>
          <a:p>
            <a:r>
              <a:rPr lang="en-AU" dirty="0"/>
              <a:t>Explain the impact of normalization on the efficiency of database operations, especially query optimization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BA00-6C6E-4A7B-95C4-CF4678277DC9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/>
              <a:t>Closure of a Set of Functional Dependencies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477963"/>
            <a:ext cx="8496944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find F</a:t>
            </a:r>
            <a:r>
              <a:rPr lang="en-US" i="1" baseline="30000" dirty="0"/>
              <a:t>+, </a:t>
            </a:r>
            <a:r>
              <a:rPr lang="en-US" dirty="0"/>
              <a:t> the closure of F, by repeatedly applying </a:t>
            </a:r>
            <a:br>
              <a:rPr lang="en-US" dirty="0"/>
            </a:br>
            <a:r>
              <a:rPr lang="en-US" b="1" dirty="0">
                <a:solidFill>
                  <a:srgbClr val="000099"/>
                </a:solidFill>
              </a:rPr>
              <a:t>Armstrong’s Axioms: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dirty="0">
                <a:sym typeface="Symbol" pitchFamily="18" charset="2"/>
              </a:rPr>
              <a:t>  , then 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                      </a:t>
            </a:r>
            <a:r>
              <a:rPr lang="en-US" b="1" dirty="0">
                <a:sym typeface="Symbol" pitchFamily="18" charset="2"/>
              </a:rPr>
              <a:t>(</a:t>
            </a:r>
            <a:r>
              <a:rPr lang="en-US" b="1" dirty="0">
                <a:solidFill>
                  <a:srgbClr val="000099"/>
                </a:solidFill>
                <a:sym typeface="Symbol" pitchFamily="18" charset="2"/>
              </a:rPr>
              <a:t>reflexivity</a:t>
            </a:r>
            <a:r>
              <a:rPr lang="en-US" b="1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if 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, </a:t>
            </a:r>
            <a:r>
              <a:rPr lang="en-US" dirty="0">
                <a:sym typeface="Symbol" pitchFamily="18" charset="2"/>
              </a:rPr>
              <a:t>then 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 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               </a:t>
            </a:r>
            <a:r>
              <a:rPr lang="en-US" b="1" dirty="0">
                <a:sym typeface="Symbol" pitchFamily="18" charset="2"/>
              </a:rPr>
              <a:t>(</a:t>
            </a:r>
            <a:r>
              <a:rPr lang="en-US" b="1" dirty="0">
                <a:solidFill>
                  <a:srgbClr val="000099"/>
                </a:solidFill>
                <a:sym typeface="Symbol" pitchFamily="18" charset="2"/>
              </a:rPr>
              <a:t>augmentation</a:t>
            </a:r>
            <a:r>
              <a:rPr lang="en-US" b="1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if 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,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i="1" dirty="0">
                <a:sym typeface="Symbol" pitchFamily="18" charset="2"/>
              </a:rPr>
              <a:t> </a:t>
            </a:r>
            <a:r>
              <a:rPr lang="en-US" dirty="0">
                <a:sym typeface="Symbol" pitchFamily="18" charset="2"/>
              </a:rPr>
              <a:t> </a:t>
            </a:r>
            <a:r>
              <a:rPr lang="en-US" dirty="0">
                <a:sym typeface="Monotype Sorts" charset="2"/>
              </a:rPr>
              <a:t>, then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 </a:t>
            </a:r>
            <a:r>
              <a:rPr lang="en-US" dirty="0">
                <a:sym typeface="Greek Symbols" pitchFamily="18" charset="2"/>
              </a:rPr>
              <a:t>   </a:t>
            </a:r>
            <a:r>
              <a:rPr lang="en-US" b="1" dirty="0">
                <a:sym typeface="Greek Symbols" pitchFamily="18" charset="2"/>
              </a:rPr>
              <a:t>(</a:t>
            </a:r>
            <a:r>
              <a:rPr lang="en-US" b="1" dirty="0">
                <a:solidFill>
                  <a:srgbClr val="000099"/>
                </a:solidFill>
                <a:sym typeface="Greek Symbols" pitchFamily="18" charset="2"/>
              </a:rPr>
              <a:t>transitivity</a:t>
            </a:r>
            <a:r>
              <a:rPr lang="en-US" b="1" dirty="0">
                <a:sym typeface="Greek Symbols" pitchFamily="18" charset="2"/>
              </a:rPr>
              <a:t>)</a:t>
            </a:r>
          </a:p>
          <a:p>
            <a:r>
              <a:rPr lang="en-US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sym typeface="Greek Symbols" pitchFamily="18" charset="2"/>
              </a:rPr>
              <a:t>sound</a:t>
            </a:r>
            <a:r>
              <a:rPr lang="en-US" dirty="0">
                <a:sym typeface="Greek Symbols" pitchFamily="18" charset="2"/>
              </a:rPr>
              <a:t> (generate only functional dependencies that actually hold),  and 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sym typeface="Greek Symbols" pitchFamily="18" charset="2"/>
              </a:rPr>
              <a:t>complete</a:t>
            </a:r>
            <a:r>
              <a:rPr lang="en-US" dirty="0">
                <a:sym typeface="Greek Symbols" pitchFamily="18" charset="2"/>
              </a:rPr>
              <a:t> (generate all functional dependencies that hold).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C9B-F242-43CD-83C3-9E2D70D3717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6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925513"/>
            <a:ext cx="8248650" cy="5838825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803275" algn="l"/>
              </a:tabLst>
            </a:pPr>
            <a:r>
              <a:rPr lang="en-US" i="1"/>
              <a:t>R = (A, B, C, G, H, I)</a:t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 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 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  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r>
              <a:rPr lang="en-US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>
                <a:sym typeface="MS LineDraw" pitchFamily="49" charset="2"/>
              </a:rPr>
              <a:t>some members of </a:t>
            </a:r>
            <a:r>
              <a:rPr lang="en-US" i="1">
                <a:sym typeface="MS LineDraw" pitchFamily="49" charset="2"/>
              </a:rPr>
              <a:t>F</a:t>
            </a:r>
            <a:r>
              <a:rPr lang="en-US" baseline="30000">
                <a:sym typeface="MS LineDraw" pitchFamily="49" charset="2"/>
              </a:rPr>
              <a:t>+</a:t>
            </a:r>
            <a:endParaRPr lang="en-US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>
                <a:sym typeface="Monotype Sorts" charset="2"/>
              </a:rPr>
              <a:t>by transitivity from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 and 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charset="2"/>
              </a:rPr>
              <a:t>AG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       </a:t>
            </a:r>
            <a:endParaRPr lang="en-US"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>
                <a:sym typeface="Monotype Sorts" charset="2"/>
              </a:rPr>
              <a:t>by augmenting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r>
              <a:rPr lang="en-US">
                <a:sym typeface="Monotype Sorts" charset="2"/>
              </a:rPr>
              <a:t>with G, to get </a:t>
            </a:r>
            <a:r>
              <a:rPr lang="en-US" i="1">
                <a:sym typeface="Iconic Symbols Ext" pitchFamily="2" charset="2"/>
              </a:rPr>
              <a:t>AG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CG 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                   </a:t>
            </a:r>
            <a:r>
              <a:rPr lang="en-US">
                <a:sym typeface="Monotype Sorts" charset="2"/>
              </a:rPr>
              <a:t>and then transitivity with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HI     </a:t>
            </a:r>
            <a:endParaRPr lang="en-US"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>
                <a:sym typeface="Monotype Sorts" charset="2"/>
              </a:rPr>
              <a:t>by augmenting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 </a:t>
            </a:r>
            <a:r>
              <a:rPr lang="en-US">
                <a:sym typeface="Monotype Sorts" charset="2"/>
              </a:rPr>
              <a:t>to infer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CG</a:t>
            </a:r>
            <a:r>
              <a:rPr lang="en-US" i="1">
                <a:sym typeface="Monotype Sorts" charset="2"/>
              </a:rPr>
              <a:t>I,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>
                <a:sym typeface="Monotype Sorts" charset="2"/>
              </a:rPr>
              <a:t>    and augmenting of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 </a:t>
            </a:r>
            <a:r>
              <a:rPr lang="en-US">
                <a:sym typeface="Monotype Sorts" charset="2"/>
              </a:rPr>
              <a:t>to infer</a:t>
            </a:r>
            <a:r>
              <a:rPr lang="en-US" i="1">
                <a:sym typeface="Monotype Sorts" charset="2"/>
              </a:rPr>
              <a:t> </a:t>
            </a:r>
            <a:r>
              <a:rPr lang="en-US" i="1">
                <a:sym typeface="Iconic Symbols Ext" pitchFamily="2" charset="2"/>
              </a:rPr>
              <a:t>CGI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HI,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 i="1">
                <a:sym typeface="Monotype Sorts" charset="2"/>
              </a:rPr>
              <a:t>                         </a:t>
            </a:r>
            <a:r>
              <a:rPr lang="en-US">
                <a:sym typeface="Monotype Sorts" charset="2"/>
              </a:rPr>
              <a:t>and then transitivity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F10-4D1B-44FD-B739-38868BF870AC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3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uiExpand="1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for Computing F</a:t>
            </a:r>
            <a:r>
              <a:rPr lang="en-US" baseline="30000"/>
              <a:t>+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994650" cy="51435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compute the closure of a set of functional dependencies F:</a:t>
            </a:r>
            <a:br>
              <a:rPr lang="en-US" dirty="0"/>
            </a:br>
            <a:endParaRPr lang="en-US" i="1" dirty="0"/>
          </a:p>
          <a:p>
            <a:pPr>
              <a:buFont typeface="Monotype Sorts" charset="2"/>
              <a:buNone/>
            </a:pPr>
            <a:r>
              <a:rPr lang="en-US" i="1" dirty="0"/>
              <a:t>     F </a:t>
            </a:r>
            <a:r>
              <a:rPr lang="en-US" baseline="30000" dirty="0"/>
              <a:t>+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repeat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for each</a:t>
            </a:r>
            <a:r>
              <a:rPr lang="en-US" dirty="0"/>
              <a:t> functional dependency </a:t>
            </a:r>
            <a:r>
              <a:rPr lang="en-US" i="1" dirty="0"/>
              <a:t>f</a:t>
            </a:r>
            <a:r>
              <a:rPr lang="en-US" dirty="0"/>
              <a:t> in </a:t>
            </a:r>
            <a:r>
              <a:rPr lang="en-US" i="1" dirty="0"/>
              <a:t>F</a:t>
            </a:r>
            <a:r>
              <a:rPr lang="en-US" baseline="30000" dirty="0"/>
              <a:t>+</a:t>
            </a:r>
            <a:br>
              <a:rPr lang="en-US" baseline="30000" dirty="0"/>
            </a:br>
            <a:r>
              <a:rPr lang="en-US" baseline="30000" dirty="0"/>
              <a:t>	</a:t>
            </a:r>
            <a:r>
              <a:rPr lang="en-US" dirty="0"/>
              <a:t>       apply reflexivity and augmentation rules on </a:t>
            </a:r>
            <a:r>
              <a:rPr lang="en-US" i="1" dirty="0"/>
              <a:t>f</a:t>
            </a:r>
            <a:br>
              <a:rPr lang="en-US" i="1" dirty="0"/>
            </a:br>
            <a:r>
              <a:rPr lang="en-US" i="1" dirty="0"/>
              <a:t>	       </a:t>
            </a:r>
            <a:r>
              <a:rPr lang="en-US" dirty="0"/>
              <a:t>add the resulting functional dependencies to </a:t>
            </a:r>
            <a:r>
              <a:rPr lang="en-US" i="1" dirty="0"/>
              <a:t>F </a:t>
            </a:r>
            <a:r>
              <a:rPr lang="en-US" baseline="30000" dirty="0"/>
              <a:t>+</a:t>
            </a:r>
            <a:br>
              <a:rPr lang="en-US" baseline="30000" dirty="0"/>
            </a:br>
            <a:r>
              <a:rPr lang="en-US" baseline="30000" dirty="0"/>
              <a:t>	</a:t>
            </a:r>
            <a:r>
              <a:rPr lang="en-US" b="1" dirty="0"/>
              <a:t>for each </a:t>
            </a:r>
            <a:r>
              <a:rPr lang="en-US" dirty="0"/>
              <a:t>pair of functional dependencies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 in </a:t>
            </a:r>
            <a:r>
              <a:rPr lang="en-US" i="1" dirty="0"/>
              <a:t>F </a:t>
            </a:r>
            <a:r>
              <a:rPr lang="en-US" baseline="30000" dirty="0"/>
              <a:t>+</a:t>
            </a:r>
            <a:br>
              <a:rPr lang="en-US" baseline="30000" dirty="0"/>
            </a:br>
            <a:r>
              <a:rPr lang="en-US" baseline="30000" dirty="0"/>
              <a:t>	</a:t>
            </a:r>
            <a:r>
              <a:rPr lang="en-US" dirty="0"/>
              <a:t>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 can be combined using transitivity</a:t>
            </a:r>
            <a:br>
              <a:rPr lang="en-US" dirty="0"/>
            </a:br>
            <a:r>
              <a:rPr lang="en-US" dirty="0"/>
              <a:t>		 </a:t>
            </a:r>
            <a:r>
              <a:rPr lang="en-US" b="1" dirty="0"/>
              <a:t>then</a:t>
            </a:r>
            <a:r>
              <a:rPr lang="en-US" dirty="0"/>
              <a:t> add the resulting functional dependency to </a:t>
            </a:r>
            <a:r>
              <a:rPr lang="en-US" i="1" dirty="0"/>
              <a:t>F </a:t>
            </a:r>
            <a:r>
              <a:rPr lang="en-US" baseline="30000" dirty="0"/>
              <a:t>+</a:t>
            </a:r>
            <a:br>
              <a:rPr lang="en-US" baseline="30000" dirty="0"/>
            </a:br>
            <a:r>
              <a:rPr lang="en-US" b="1" dirty="0"/>
              <a:t>until </a:t>
            </a:r>
            <a:r>
              <a:rPr lang="en-US" i="1" dirty="0"/>
              <a:t>F </a:t>
            </a:r>
            <a:r>
              <a:rPr lang="en-US" baseline="30000" dirty="0"/>
              <a:t>+</a:t>
            </a:r>
            <a:r>
              <a:rPr lang="en-US" dirty="0"/>
              <a:t> does not change any further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r>
              <a:rPr lang="en-US" b="1" dirty="0"/>
              <a:t>     NOTE</a:t>
            </a:r>
            <a:r>
              <a:rPr lang="en-US" dirty="0"/>
              <a:t>:  We shall see an alternative procedure for this task later</a:t>
            </a:r>
            <a:endParaRPr lang="en-US" i="1" baseline="-25000" dirty="0"/>
          </a:p>
          <a:p>
            <a:pPr>
              <a:buFont typeface="Monotype Sorts" charset="2"/>
              <a:buNone/>
            </a:pPr>
            <a:endParaRPr lang="en-US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9C2F-08A9-475B-892B-F6035A4F5288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9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857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Closure of Functional Dependencies (Cont.)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474788"/>
            <a:ext cx="7359650" cy="414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Additional rules:</a:t>
            </a:r>
          </a:p>
          <a:p>
            <a:pPr lvl="1"/>
            <a:r>
              <a:rPr lang="en-US" dirty="0">
                <a:sym typeface="Symbol" pitchFamily="18" charset="2"/>
              </a:rPr>
              <a:t>If 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 </a:t>
            </a:r>
            <a:r>
              <a:rPr lang="en-US" dirty="0">
                <a:sym typeface="Symbol" pitchFamily="18" charset="2"/>
              </a:rPr>
              <a:t>holds</a:t>
            </a:r>
            <a:r>
              <a:rPr lang="en-US" i="1" dirty="0">
                <a:sym typeface="Symbol" pitchFamily="18" charset="2"/>
              </a:rPr>
              <a:t> a</a:t>
            </a:r>
            <a:r>
              <a:rPr lang="en-US" dirty="0">
                <a:sym typeface="Symbol" pitchFamily="18" charset="2"/>
              </a:rPr>
              <a:t>nd 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</a:t>
            </a:r>
            <a:r>
              <a:rPr lang="en-US" dirty="0">
                <a:sym typeface="Monotype Sorts" charset="2"/>
              </a:rPr>
              <a:t> holds,  then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 </a:t>
            </a:r>
            <a:r>
              <a:rPr lang="en-US" dirty="0">
                <a:sym typeface="Symbol" pitchFamily="18" charset="2"/>
              </a:rPr>
              <a:t></a:t>
            </a:r>
            <a:r>
              <a:rPr lang="en-US" dirty="0">
                <a:sym typeface="Greek Symbols" pitchFamily="18" charset="2"/>
              </a:rPr>
              <a:t> holds </a:t>
            </a:r>
            <a:r>
              <a:rPr lang="en-US" b="1" dirty="0">
                <a:sym typeface="Greek Symbols" pitchFamily="18" charset="2"/>
              </a:rPr>
              <a:t>(</a:t>
            </a:r>
            <a:r>
              <a:rPr lang="en-US" b="1" dirty="0">
                <a:solidFill>
                  <a:srgbClr val="000099"/>
                </a:solidFill>
                <a:sym typeface="Greek Symbols" pitchFamily="18" charset="2"/>
              </a:rPr>
              <a:t>union</a:t>
            </a:r>
            <a:r>
              <a:rPr lang="en-US" b="1" dirty="0">
                <a:sym typeface="Greek Symbols" pitchFamily="18" charset="2"/>
              </a:rPr>
              <a:t>)</a:t>
            </a:r>
            <a:endParaRPr lang="en-US" dirty="0">
              <a:sym typeface="Greek Symbols" pitchFamily="18" charset="2"/>
            </a:endParaRPr>
          </a:p>
          <a:p>
            <a:pPr lvl="1"/>
            <a:r>
              <a:rPr lang="en-US" dirty="0">
                <a:sym typeface="Greek Symbols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 </a:t>
            </a:r>
            <a:r>
              <a:rPr lang="en-US" dirty="0">
                <a:sym typeface="Symbol" pitchFamily="18" charset="2"/>
              </a:rPr>
              <a:t></a:t>
            </a:r>
            <a:r>
              <a:rPr lang="en-US" dirty="0">
                <a:sym typeface="Monotype Sorts" charset="2"/>
              </a:rPr>
              <a:t> holds, then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  </a:t>
            </a:r>
            <a:r>
              <a:rPr lang="en-US" dirty="0">
                <a:sym typeface="Symbol" pitchFamily="18" charset="2"/>
              </a:rPr>
              <a:t>holds and 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</a:t>
            </a:r>
            <a:r>
              <a:rPr lang="en-US" dirty="0">
                <a:sym typeface="Monotype Sorts" charset="2"/>
              </a:rPr>
              <a:t> holds </a:t>
            </a:r>
            <a:r>
              <a:rPr lang="en-US" b="1" dirty="0">
                <a:sym typeface="Monotype Sorts" charset="2"/>
              </a:rPr>
              <a:t>(</a:t>
            </a:r>
            <a:r>
              <a:rPr lang="en-US" b="1" dirty="0">
                <a:solidFill>
                  <a:srgbClr val="000099"/>
                </a:solidFill>
                <a:sym typeface="Monotype Sorts" charset="2"/>
              </a:rPr>
              <a:t>decomposition</a:t>
            </a:r>
            <a:r>
              <a:rPr lang="en-US" b="1" dirty="0">
                <a:sym typeface="Monotype Sorts" charset="2"/>
              </a:rPr>
              <a:t>)</a:t>
            </a:r>
            <a:endParaRPr lang="en-US" dirty="0">
              <a:sym typeface="Monotype Sorts" charset="2"/>
            </a:endParaRPr>
          </a:p>
          <a:p>
            <a:pPr lvl="1"/>
            <a:r>
              <a:rPr lang="en-US" dirty="0">
                <a:sym typeface="Monotype Sorts" charset="2"/>
              </a:rPr>
              <a:t>If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  </a:t>
            </a:r>
            <a:r>
              <a:rPr lang="en-US" dirty="0">
                <a:sym typeface="Symbol" pitchFamily="18" charset="2"/>
              </a:rPr>
              <a:t>holds</a:t>
            </a:r>
            <a:r>
              <a:rPr lang="en-US" i="1" dirty="0">
                <a:sym typeface="Symbol" pitchFamily="18" charset="2"/>
              </a:rPr>
              <a:t> a</a:t>
            </a:r>
            <a:r>
              <a:rPr lang="en-US" dirty="0">
                <a:sym typeface="Symbol" pitchFamily="18" charset="2"/>
              </a:rPr>
              <a:t>nd 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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</a:t>
            </a:r>
            <a:r>
              <a:rPr lang="en-US" dirty="0">
                <a:sym typeface="Greek Symbols" pitchFamily="18" charset="2"/>
              </a:rPr>
              <a:t> holds, then </a:t>
            </a:r>
            <a:r>
              <a:rPr lang="en-US" dirty="0">
                <a:sym typeface="Symbol" pitchFamily="18" charset="2"/>
              </a:rPr>
              <a:t> 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</a:t>
            </a:r>
            <a:r>
              <a:rPr lang="en-US" dirty="0">
                <a:sym typeface="Greek Symbols" pitchFamily="18" charset="2"/>
              </a:rPr>
              <a:t> holds</a:t>
            </a:r>
            <a:r>
              <a:rPr lang="en-US" b="1" dirty="0">
                <a:sym typeface="Greek Symbols" pitchFamily="18" charset="2"/>
              </a:rPr>
              <a:t> (</a:t>
            </a:r>
            <a:r>
              <a:rPr lang="en-US" b="1" dirty="0" err="1">
                <a:solidFill>
                  <a:srgbClr val="000099"/>
                </a:solidFill>
                <a:sym typeface="Greek Symbols" pitchFamily="18" charset="2"/>
              </a:rPr>
              <a:t>pseudotransitivity</a:t>
            </a:r>
            <a:r>
              <a:rPr lang="en-US" b="1" dirty="0">
                <a:sym typeface="Greek Symbols" pitchFamily="18" charset="2"/>
              </a:rPr>
              <a:t>)</a:t>
            </a:r>
            <a:endParaRPr lang="en-US" dirty="0">
              <a:sym typeface="Greek Symbols" pitchFamily="18" charset="2"/>
            </a:endParaRPr>
          </a:p>
          <a:p>
            <a:pPr marL="365760" lvl="1" indent="0">
              <a:buFont typeface="Monotype Sorts" charset="2"/>
              <a:buNone/>
            </a:pPr>
            <a:r>
              <a:rPr lang="en-US" dirty="0">
                <a:sym typeface="Greek Symbols" pitchFamily="18" charset="2"/>
              </a:rPr>
              <a:t>The above rules can be inferred from Armstrong’s axioms.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2F5D-D230-4FFC-B201-7E1F5C079851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/>
              <a:t>Given a set of attributes </a:t>
            </a:r>
            <a:r>
              <a:rPr lang="en-US">
                <a:latin typeface="Symbol" pitchFamily="18" charset="2"/>
                <a:sym typeface="Greek Symbols" pitchFamily="18" charset="2"/>
              </a:rPr>
              <a:t>a,</a:t>
            </a:r>
            <a:r>
              <a:rPr lang="en-US"/>
              <a:t> define the </a:t>
            </a:r>
            <a:r>
              <a:rPr lang="en-US" b="1" i="1">
                <a:solidFill>
                  <a:srgbClr val="000099"/>
                </a:solidFill>
              </a:rPr>
              <a:t>closure</a:t>
            </a:r>
            <a:r>
              <a:rPr lang="en-US" i="1"/>
              <a:t> </a:t>
            </a:r>
            <a:r>
              <a:rPr lang="en-US"/>
              <a:t>of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under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(denoted by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 baseline="30000">
                <a:sym typeface="Greek Symbols" pitchFamily="18" charset="2"/>
              </a:rPr>
              <a:t>+</a:t>
            </a:r>
            <a:r>
              <a:rPr lang="en-US">
                <a:sym typeface="Greek Symbols" pitchFamily="18" charset="2"/>
              </a:rPr>
              <a:t>) as the set of attributes that are functionally determined by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under </a:t>
            </a:r>
            <a:r>
              <a:rPr lang="en-US" i="1">
                <a:sym typeface="Greek Symbols" pitchFamily="18" charset="2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i="1">
              <a:sym typeface="Greek Symbols" pitchFamily="18" charset="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>
                <a:sym typeface="Greek Symbols" pitchFamily="18" charset="2"/>
              </a:rPr>
              <a:t> Algorithm to compute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 baseline="30000">
                <a:sym typeface="Greek Symbols" pitchFamily="18" charset="2"/>
              </a:rPr>
              <a:t>+</a:t>
            </a:r>
            <a:r>
              <a:rPr lang="en-US">
                <a:sym typeface="Greek Symbols" pitchFamily="18" charset="2"/>
              </a:rPr>
              <a:t>, the closure of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under </a:t>
            </a:r>
            <a:r>
              <a:rPr lang="en-US" i="1">
                <a:sym typeface="Greek Symbols" pitchFamily="18" charset="2"/>
              </a:rPr>
              <a:t>F</a:t>
            </a:r>
            <a:br>
              <a:rPr lang="en-US" i="1">
                <a:sym typeface="Greek Symbols" pitchFamily="18" charset="2"/>
              </a:rPr>
            </a:br>
            <a:endParaRPr lang="en-US" i="1"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i="1">
                <a:sym typeface="Greek Symbols" pitchFamily="18" charset="2"/>
              </a:rPr>
              <a:t>      	result </a:t>
            </a:r>
            <a:r>
              <a:rPr lang="en-US">
                <a:sym typeface="Greek Symbols" pitchFamily="18" charset="2"/>
              </a:rPr>
              <a:t>:=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;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</a:t>
            </a:r>
            <a:r>
              <a:rPr lang="en-US" b="1">
                <a:sym typeface="Greek Symbols" pitchFamily="18" charset="2"/>
              </a:rPr>
              <a:t>while</a:t>
            </a:r>
            <a:r>
              <a:rPr lang="en-US">
                <a:sym typeface="Greek Symbols" pitchFamily="18" charset="2"/>
              </a:rPr>
              <a:t> (changes to </a:t>
            </a:r>
            <a:r>
              <a:rPr lang="en-US" i="1">
                <a:sym typeface="Greek Symbols" pitchFamily="18" charset="2"/>
              </a:rPr>
              <a:t>result</a:t>
            </a:r>
            <a:r>
              <a:rPr lang="en-US">
                <a:sym typeface="Greek Symbols" pitchFamily="18" charset="2"/>
              </a:rPr>
              <a:t>) </a:t>
            </a:r>
            <a:r>
              <a:rPr lang="en-US" b="1">
                <a:sym typeface="Greek Symbols" pitchFamily="18" charset="2"/>
              </a:rPr>
              <a:t>do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	for each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in</a:t>
            </a:r>
            <a:r>
              <a:rPr lang="en-US" i="1">
                <a:sym typeface="Greek Symbols" pitchFamily="18" charset="2"/>
              </a:rPr>
              <a:t> F</a:t>
            </a:r>
            <a:r>
              <a:rPr lang="en-US" b="1">
                <a:sym typeface="Greek Symbols" pitchFamily="18" charset="2"/>
              </a:rPr>
              <a:t> do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		begin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			if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result</a:t>
            </a:r>
            <a:r>
              <a:rPr lang="en-US" b="1">
                <a:sym typeface="Symbol" pitchFamily="18" charset="2"/>
              </a:rPr>
              <a:t> then </a:t>
            </a:r>
            <a:r>
              <a:rPr lang="en-US" i="1">
                <a:sym typeface="Symbol" pitchFamily="18" charset="2"/>
              </a:rPr>
              <a:t> result </a:t>
            </a:r>
            <a:r>
              <a:rPr lang="en-US">
                <a:sym typeface="Symbol" pitchFamily="18" charset="2"/>
              </a:rPr>
              <a:t>:= </a:t>
            </a:r>
            <a:r>
              <a:rPr lang="en-US" i="1">
                <a:sym typeface="Symbol" pitchFamily="18" charset="2"/>
              </a:rPr>
              <a:t>result </a:t>
            </a:r>
            <a:r>
              <a:rPr lang="en-US">
                <a:sym typeface="Symbol" pitchFamily="18" charset="2"/>
              </a:rPr>
              <a:t>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		</a:t>
            </a:r>
            <a:r>
              <a:rPr lang="en-US" b="1">
                <a:sym typeface="Greek Symbols" pitchFamily="18" charset="2"/>
              </a:rPr>
              <a:t>end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b="1"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sz="2000" b="1">
              <a:sym typeface="Greek Symbols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76A-10E3-44BD-82F0-53831AFB2E2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131050" cy="55483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i="1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i="1"/>
              <a:t>F = </a:t>
            </a:r>
            <a:r>
              <a:rPr lang="en-US"/>
              <a:t>{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r>
              <a:rPr lang="en-US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S LineDraw" pitchFamily="49" charset="2"/>
              </a:rPr>
              <a:t>(</a:t>
            </a:r>
            <a:r>
              <a:rPr lang="en-US" i="1">
                <a:sym typeface="MS LineDraw" pitchFamily="49" charset="2"/>
              </a:rPr>
              <a:t>AG)</a:t>
            </a:r>
            <a:r>
              <a:rPr lang="en-US" baseline="30000">
                <a:sym typeface="MS LineDraw" pitchFamily="49" charset="2"/>
              </a:rPr>
              <a:t>+</a:t>
            </a:r>
            <a:endParaRPr lang="en-US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S LineDraw" pitchFamily="49" charset="2"/>
              </a:rPr>
              <a:t>1.	</a:t>
            </a:r>
            <a:r>
              <a:rPr lang="en-US" i="1">
                <a:sym typeface="MS LineDraw" pitchFamily="49" charset="2"/>
              </a:rPr>
              <a:t>result = AG</a:t>
            </a:r>
            <a:endParaRPr lang="en-US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S LineDraw" pitchFamily="49" charset="2"/>
              </a:rPr>
              <a:t>2.	</a:t>
            </a:r>
            <a:r>
              <a:rPr lang="en-US" i="1">
                <a:sym typeface="MS LineDraw" pitchFamily="49" charset="2"/>
              </a:rPr>
              <a:t>result = ABCG	(A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B)</a:t>
            </a:r>
            <a:endParaRPr lang="en-US">
              <a:sym typeface="Symbol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3.	</a:t>
            </a:r>
            <a:r>
              <a:rPr lang="en-US" i="1">
                <a:sym typeface="MS LineDraw" pitchFamily="49" charset="2"/>
              </a:rPr>
              <a:t>result = ABCG</a:t>
            </a:r>
            <a:r>
              <a:rPr lang="en-US" i="1">
                <a:sym typeface="Monotype Sorts" charset="2"/>
              </a:rPr>
              <a:t>H	(CG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r>
              <a:rPr lang="en-US">
                <a:sym typeface="Monotype Sorts" charset="2"/>
              </a:rPr>
              <a:t> and </a:t>
            </a:r>
            <a:r>
              <a:rPr lang="en-US" i="1">
                <a:sym typeface="Monotype Sorts" charset="2"/>
              </a:rPr>
              <a:t>CG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4.	</a:t>
            </a:r>
            <a:r>
              <a:rPr lang="en-US" i="1">
                <a:sym typeface="MS LineDraw" pitchFamily="49" charset="2"/>
              </a:rPr>
              <a:t>result = ABCG</a:t>
            </a:r>
            <a:r>
              <a:rPr lang="en-US" i="1">
                <a:sym typeface="Monotype Sorts" charset="2"/>
              </a:rPr>
              <a:t>HI	(CG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</a:t>
            </a:r>
            <a:r>
              <a:rPr lang="en-US">
                <a:sym typeface="Monotype Sorts" charset="2"/>
              </a:rPr>
              <a:t> and </a:t>
            </a:r>
            <a:r>
              <a:rPr lang="en-US" i="1">
                <a:sym typeface="Monotype Sorts" charset="2"/>
              </a:rPr>
              <a:t>CG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Is </a:t>
            </a:r>
            <a:r>
              <a:rPr lang="en-US" i="1">
                <a:sym typeface="Symbol" pitchFamily="18" charset="2"/>
              </a:rPr>
              <a:t>AG</a:t>
            </a:r>
            <a:r>
              <a:rPr lang="en-US">
                <a:sym typeface="Symbol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Does </a:t>
            </a:r>
            <a:r>
              <a:rPr lang="en-US" i="1">
                <a:sym typeface="Symbol" pitchFamily="18" charset="2"/>
              </a:rPr>
              <a:t>AG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R? == </a:t>
            </a:r>
            <a:r>
              <a:rPr lang="en-US">
                <a:sym typeface="Monotype Sorts" charset="2"/>
              </a:rPr>
              <a:t>Is (AG)</a:t>
            </a:r>
            <a:r>
              <a:rPr lang="en-US" baseline="30000">
                <a:sym typeface="Monotype Sorts" charset="2"/>
              </a:rPr>
              <a:t>+ </a:t>
            </a:r>
            <a:r>
              <a:rPr lang="en-US">
                <a:sym typeface="Symbol" pitchFamily="18" charset="2"/>
              </a:rPr>
              <a:t> R</a:t>
            </a:r>
            <a:endParaRPr lang="en-US" i="1">
              <a:sym typeface="Monotype Sorts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onotype Sorts" charset="2"/>
              </a:rPr>
              <a:t>Is any subset of AG a superkey?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onotype Sorts" charset="2"/>
              </a:rPr>
              <a:t>Does 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? </a:t>
            </a:r>
            <a:r>
              <a:rPr lang="en-US" i="1">
                <a:sym typeface="Monotype Sorts" charset="2"/>
              </a:rPr>
              <a:t>== </a:t>
            </a:r>
            <a:r>
              <a:rPr lang="en-US">
                <a:sym typeface="Monotype Sorts" charset="2"/>
              </a:rPr>
              <a:t>Is (A)</a:t>
            </a:r>
            <a:r>
              <a:rPr lang="en-US" baseline="30000">
                <a:sym typeface="Monotype Sorts" charset="2"/>
              </a:rPr>
              <a:t>+ </a:t>
            </a:r>
            <a:r>
              <a:rPr lang="en-US">
                <a:sym typeface="Symbol" pitchFamily="18" charset="2"/>
              </a:rPr>
              <a:t> R</a:t>
            </a:r>
            <a:endParaRPr lang="en-US">
              <a:sym typeface="Monotype Sorts" charset="2"/>
            </a:endParaRP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onotype Sorts" charset="2"/>
              </a:rPr>
              <a:t>Does </a:t>
            </a:r>
            <a:r>
              <a:rPr lang="en-US" i="1">
                <a:sym typeface="Monotype Sorts" charset="2"/>
              </a:rPr>
              <a:t>G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? == Is (G)</a:t>
            </a:r>
            <a:r>
              <a:rPr lang="en-US" baseline="30000">
                <a:sym typeface="Monotype Sorts" charset="2"/>
              </a:rPr>
              <a:t>+ </a:t>
            </a:r>
            <a:r>
              <a:rPr lang="en-US">
                <a:sym typeface="Symbol" pitchFamily="18" charset="2"/>
              </a:rPr>
              <a:t>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AB1-94F2-429C-8D05-40343F6ACC31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charset="2"/>
              <a:buNone/>
            </a:pPr>
            <a:r>
              <a:rPr lang="en-US"/>
              <a:t>There are several uses of the attribute closure algorithm:</a:t>
            </a:r>
          </a:p>
          <a:p>
            <a:r>
              <a:rPr lang="en-US"/>
              <a:t>Testing for superkey:</a:t>
            </a:r>
          </a:p>
          <a:p>
            <a:pPr lvl="1"/>
            <a:r>
              <a:rPr lang="en-US"/>
              <a:t>To test if </a:t>
            </a:r>
            <a:r>
              <a:rPr lang="en-US">
                <a:sym typeface="Symbol" pitchFamily="18" charset="2"/>
              </a:rPr>
              <a:t> is a superkey, we compute </a:t>
            </a:r>
            <a:r>
              <a:rPr lang="en-US" baseline="30000">
                <a:sym typeface="Symbol" pitchFamily="18" charset="2"/>
              </a:rPr>
              <a:t>+,</a:t>
            </a:r>
            <a:r>
              <a:rPr lang="en-US">
                <a:sym typeface="Symbol" pitchFamily="18" charset="2"/>
              </a:rPr>
              <a:t> and check if </a:t>
            </a:r>
            <a:r>
              <a:rPr lang="en-US" baseline="30000">
                <a:sym typeface="Symbol" pitchFamily="18" charset="2"/>
              </a:rPr>
              <a:t>+ </a:t>
            </a:r>
            <a:r>
              <a:rPr lang="en-US">
                <a:sym typeface="Symbol" pitchFamily="18" charset="2"/>
              </a:rPr>
              <a:t>contains all attributes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.</a:t>
            </a:r>
          </a:p>
          <a:p>
            <a:r>
              <a:rPr lang="en-US">
                <a:sym typeface="Symbol" pitchFamily="18" charset="2"/>
              </a:rPr>
              <a:t>Testing functional dependencies</a:t>
            </a:r>
          </a:p>
          <a:p>
            <a:pPr lvl="1"/>
            <a:r>
              <a:rPr lang="en-US">
                <a:sym typeface="Symbol" pitchFamily="18" charset="2"/>
              </a:rPr>
              <a:t>To check if a functional dependency    holds (or, in other words, is in </a:t>
            </a:r>
            <a:r>
              <a:rPr lang="en-US" i="1">
                <a:sym typeface="Symbol" pitchFamily="18" charset="2"/>
              </a:rPr>
              <a:t>F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), just check if   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. </a:t>
            </a:r>
          </a:p>
          <a:p>
            <a:pPr lvl="1"/>
            <a:r>
              <a:rPr lang="en-US">
                <a:sym typeface="Symbol" pitchFamily="18" charset="2"/>
              </a:rPr>
              <a:t>That is, we compute </a:t>
            </a:r>
            <a:r>
              <a:rPr lang="en-US" baseline="30000">
                <a:sym typeface="Symbol" pitchFamily="18" charset="2"/>
              </a:rPr>
              <a:t>+ </a:t>
            </a:r>
            <a:r>
              <a:rPr lang="en-US">
                <a:sym typeface="Symbol" pitchFamily="18" charset="2"/>
              </a:rPr>
              <a:t>by using attribute closure, and then check if it contains . </a:t>
            </a:r>
          </a:p>
          <a:p>
            <a:pPr lvl="1"/>
            <a:r>
              <a:rPr lang="en-US">
                <a:sym typeface="Symbol" pitchFamily="18" charset="2"/>
              </a:rPr>
              <a:t>Is a simple and cheap test, and very useful</a:t>
            </a:r>
          </a:p>
          <a:p>
            <a:r>
              <a:rPr lang="en-US">
                <a:sym typeface="Symbol" pitchFamily="18" charset="2"/>
              </a:rPr>
              <a:t>Computing closure of F</a:t>
            </a:r>
          </a:p>
          <a:p>
            <a:pPr lvl="1"/>
            <a:r>
              <a:rPr lang="en-US">
                <a:sym typeface="Symbol" pitchFamily="18" charset="2"/>
              </a:rPr>
              <a:t>For each   </a:t>
            </a:r>
            <a:r>
              <a:rPr lang="en-US" i="1">
                <a:sym typeface="Symbol" pitchFamily="18" charset="2"/>
              </a:rPr>
              <a:t>R, </a:t>
            </a:r>
            <a:r>
              <a:rPr lang="en-US">
                <a:sym typeface="Symbol" pitchFamily="18" charset="2"/>
              </a:rPr>
              <a:t>we find the closure 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, and for each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 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, we output a functional dependency   </a:t>
            </a:r>
            <a:r>
              <a:rPr lang="en-US" i="1">
                <a:sym typeface="Symbol" pitchFamily="18" charset="2"/>
              </a:rPr>
              <a:t>S.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AAC0-4E0B-41E8-B2FA-E6DC9DAC11AD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Cover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85860"/>
            <a:ext cx="8750206" cy="48403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Sets of functional dependencies may have redundant dependencies that can be inferred from the others</a:t>
            </a:r>
          </a:p>
          <a:p>
            <a:pPr lvl="1"/>
            <a:r>
              <a:rPr lang="en-US" dirty="0"/>
              <a:t>For example:  </a:t>
            </a: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 C</a:t>
            </a:r>
            <a:r>
              <a:rPr lang="en-US" dirty="0"/>
              <a:t> is redundant in:  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C, A</a:t>
            </a:r>
            <a:r>
              <a:rPr lang="en-US" i="1" dirty="0">
                <a:sym typeface="Wingdings" pitchFamily="2" charset="2"/>
              </a:rPr>
              <a:t> C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Parts of a functional dependency may be redundant</a:t>
            </a:r>
          </a:p>
          <a:p>
            <a:pPr lvl="2"/>
            <a:r>
              <a:rPr lang="en-US" dirty="0"/>
              <a:t>E.g.: on RHS:  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</a:t>
            </a:r>
            <a:r>
              <a:rPr lang="en-US" dirty="0"/>
              <a:t>}  can be simplified to </a:t>
            </a:r>
            <a:br>
              <a:rPr lang="en-US" dirty="0"/>
            </a:br>
            <a:r>
              <a:rPr lang="en-US" dirty="0"/>
              <a:t>                        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 B</a:t>
            </a:r>
            <a:r>
              <a:rPr lang="en-US" dirty="0"/>
              <a:t>, 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} </a:t>
            </a:r>
          </a:p>
          <a:p>
            <a:pPr lvl="2"/>
            <a:r>
              <a:rPr lang="en-US" dirty="0"/>
              <a:t>E.g.: on LHS:    {A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  </a:t>
            </a:r>
            <a:r>
              <a:rPr lang="en-US" i="1" dirty="0"/>
              <a:t>AC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}  can be simplified to </a:t>
            </a:r>
            <a:br>
              <a:rPr lang="en-US" dirty="0"/>
            </a:br>
            <a:r>
              <a:rPr lang="en-US" dirty="0"/>
              <a:t>                         {A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} </a:t>
            </a:r>
          </a:p>
          <a:p>
            <a:r>
              <a:rPr lang="en-US" dirty="0"/>
              <a:t>Intuitively, a canonical cover of F is a “minimal” set of functional dependencies equivalent to F, having no redundant dependencies or redundant parts of dependencies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8B91-9617-4C77-9F4B-B870C487129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3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58" y="1163638"/>
            <a:ext cx="8047806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Consider a set </a:t>
            </a:r>
            <a:r>
              <a:rPr lang="en-US" i="1" dirty="0"/>
              <a:t>F</a:t>
            </a:r>
            <a:r>
              <a:rPr lang="en-US" dirty="0"/>
              <a:t> of functional dependencies and the functional dependency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 </a:t>
            </a:r>
            <a:r>
              <a:rPr lang="en-US" dirty="0">
                <a:sym typeface="Greek Symbols" pitchFamily="18" charset="2"/>
              </a:rPr>
              <a:t>in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.</a:t>
            </a:r>
          </a:p>
          <a:p>
            <a:pPr lvl="1"/>
            <a:r>
              <a:rPr lang="en-US" dirty="0">
                <a:sym typeface="Monotype Sorts" charset="2"/>
              </a:rPr>
              <a:t>Attribute A is </a:t>
            </a:r>
            <a:r>
              <a:rPr lang="en-US" b="1" dirty="0">
                <a:solidFill>
                  <a:srgbClr val="000099"/>
                </a:solidFill>
                <a:sym typeface="Monotype Sorts" charset="2"/>
              </a:rPr>
              <a:t>extraneous</a:t>
            </a:r>
            <a:r>
              <a:rPr lang="en-US" dirty="0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 dirty="0">
                <a:sym typeface="Monotype Sorts" charset="2"/>
              </a:rPr>
              <a:t>in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if </a:t>
            </a:r>
            <a:r>
              <a:rPr lang="en-US" i="1" dirty="0">
                <a:sym typeface="Greek Symbols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 </a:t>
            </a:r>
            <a:r>
              <a:rPr lang="en-US" dirty="0">
                <a:sym typeface="Greek Symbols" pitchFamily="18" charset="2"/>
              </a:rPr>
              <a:t> 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   and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logically implies (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– {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}) </a:t>
            </a:r>
            <a:r>
              <a:rPr lang="en-US" dirty="0">
                <a:sym typeface="Symbol" pitchFamily="18" charset="2"/>
              </a:rPr>
              <a:t> {(</a:t>
            </a:r>
            <a:r>
              <a:rPr lang="en-US" dirty="0">
                <a:sym typeface="Greek Symbols" pitchFamily="18" charset="2"/>
              </a:rPr>
              <a:t>  – </a:t>
            </a:r>
            <a:r>
              <a:rPr lang="en-US" i="1" dirty="0">
                <a:sym typeface="Greek Symbols" pitchFamily="18" charset="2"/>
              </a:rPr>
              <a:t>A</a:t>
            </a:r>
            <a:r>
              <a:rPr lang="en-US" dirty="0">
                <a:sym typeface="Greek Symbols" pitchFamily="18" charset="2"/>
              </a:rPr>
              <a:t>)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}.</a:t>
            </a:r>
          </a:p>
          <a:p>
            <a:pPr lvl="1"/>
            <a:r>
              <a:rPr lang="en-US" dirty="0">
                <a:sym typeface="Greek Symbols" pitchFamily="18" charset="2"/>
              </a:rPr>
              <a:t>Attribute </a:t>
            </a:r>
            <a:r>
              <a:rPr lang="en-US" i="1" dirty="0">
                <a:sym typeface="Greek Symbols" pitchFamily="18" charset="2"/>
              </a:rPr>
              <a:t>A</a:t>
            </a:r>
            <a:r>
              <a:rPr lang="en-US" dirty="0">
                <a:sym typeface="Greek Symbols" pitchFamily="18" charset="2"/>
              </a:rPr>
              <a:t> is </a:t>
            </a:r>
            <a:r>
              <a:rPr lang="en-US" b="1" dirty="0">
                <a:solidFill>
                  <a:srgbClr val="000099"/>
                </a:solidFill>
                <a:sym typeface="Greek Symbols" pitchFamily="18" charset="2"/>
              </a:rPr>
              <a:t>extraneous</a:t>
            </a:r>
            <a:r>
              <a:rPr lang="en-US" dirty="0">
                <a:sym typeface="Greek Symbols" pitchFamily="18" charset="2"/>
              </a:rPr>
              <a:t> in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 if </a:t>
            </a:r>
            <a:r>
              <a:rPr lang="en-US" i="1" dirty="0">
                <a:sym typeface="Greek Symbols" pitchFamily="18" charset="2"/>
              </a:rPr>
              <a:t>A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 </a:t>
            </a:r>
            <a:r>
              <a:rPr lang="en-US" dirty="0">
                <a:sym typeface="Greek Symbols" pitchFamily="18" charset="2"/>
              </a:rPr>
              <a:t> 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  and the set of functional dependencies 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  (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 – {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}) </a:t>
            </a:r>
            <a:r>
              <a:rPr lang="en-US" dirty="0">
                <a:sym typeface="Symbol" pitchFamily="18" charset="2"/>
              </a:rPr>
              <a:t> {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Greek Symbols" pitchFamily="18" charset="2"/>
              </a:rPr>
              <a:t>(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– </a:t>
            </a:r>
            <a:r>
              <a:rPr lang="en-US" i="1" dirty="0">
                <a:sym typeface="Greek Symbols" pitchFamily="18" charset="2"/>
              </a:rPr>
              <a:t>A</a:t>
            </a:r>
            <a:r>
              <a:rPr lang="en-US" dirty="0">
                <a:sym typeface="Greek Symbols" pitchFamily="18" charset="2"/>
              </a:rPr>
              <a:t>)} logically implies </a:t>
            </a:r>
            <a:r>
              <a:rPr lang="en-US" i="1" dirty="0">
                <a:sym typeface="Greek Symbols" pitchFamily="18" charset="2"/>
              </a:rPr>
              <a:t>F.</a:t>
            </a:r>
          </a:p>
          <a:p>
            <a:r>
              <a:rPr lang="en-US" i="1" dirty="0">
                <a:sym typeface="Greek Symbols" pitchFamily="18" charset="2"/>
              </a:rPr>
              <a:t>Note: </a:t>
            </a:r>
            <a:r>
              <a:rPr lang="en-US" dirty="0">
                <a:sym typeface="Greek Symbols" pitchFamily="18" charset="2"/>
              </a:rPr>
              <a:t>implication in the opposite direction is trivial in each of the cases above, since a “stronger” functional dependency always implies a weaker one</a:t>
            </a:r>
          </a:p>
          <a:p>
            <a:r>
              <a:rPr lang="en-US" dirty="0"/>
              <a:t>Example: Given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}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is extraneous in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 C</a:t>
            </a:r>
            <a:r>
              <a:rPr lang="en-US" dirty="0"/>
              <a:t> because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C, 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 C</a:t>
            </a:r>
            <a:r>
              <a:rPr lang="en-US" dirty="0"/>
              <a:t>} logically implies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(I.e. the result of dropping </a:t>
            </a:r>
            <a:r>
              <a:rPr lang="en-US" i="1" dirty="0"/>
              <a:t>B </a:t>
            </a:r>
            <a:r>
              <a:rPr lang="en-US" dirty="0"/>
              <a:t>from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 C</a:t>
            </a:r>
            <a:r>
              <a:rPr lang="en-US" dirty="0"/>
              <a:t>).</a:t>
            </a:r>
          </a:p>
          <a:p>
            <a:r>
              <a:rPr lang="en-US" dirty="0"/>
              <a:t>Example:  Given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CD}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is extraneous in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</a:t>
            </a:r>
            <a:r>
              <a:rPr lang="en-US" dirty="0"/>
              <a:t> since  </a:t>
            </a:r>
            <a:r>
              <a:rPr lang="en-US" i="1" dirty="0"/>
              <a:t>A</a:t>
            </a:r>
            <a:r>
              <a:rPr lang="en-US" dirty="0"/>
              <a:t>B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can be inferred even after deleting </a:t>
            </a:r>
            <a:r>
              <a:rPr lang="en-US" i="1" dirty="0"/>
              <a:t>C</a:t>
            </a:r>
          </a:p>
          <a:p>
            <a:endParaRPr lang="en-US" i="1" dirty="0">
              <a:sym typeface="Greek Symbols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A9AA-A987-4782-A84D-F2625052292E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>
            <a:normAutofit fontScale="90000"/>
          </a:bodyPr>
          <a:lstStyle/>
          <a:p>
            <a:r>
              <a:rPr lang="en-US"/>
              <a:t>Testing if an Attribute is Extraneous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81000" indent="-381000"/>
            <a:r>
              <a:rPr lang="en-US" dirty="0"/>
              <a:t>Consider a set </a:t>
            </a:r>
            <a:r>
              <a:rPr lang="en-US" i="1" dirty="0"/>
              <a:t>F</a:t>
            </a:r>
            <a:r>
              <a:rPr lang="en-US" dirty="0"/>
              <a:t> of functional dependencies and the functional dependency </a:t>
            </a:r>
            <a:r>
              <a:rPr lang="en-US" dirty="0">
                <a:sym typeface="Symbol" pitchFamily="18" charset="2"/>
              </a:rPr>
              <a:t> 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 </a:t>
            </a:r>
            <a:r>
              <a:rPr lang="en-US" dirty="0">
                <a:sym typeface="Greek Symbols" pitchFamily="18" charset="2"/>
              </a:rPr>
              <a:t>in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.</a:t>
            </a:r>
          </a:p>
          <a:p>
            <a:pPr marL="381000" indent="-381000"/>
            <a:r>
              <a:rPr lang="en-US" dirty="0">
                <a:sym typeface="Monotype Sorts" charset="2"/>
              </a:rPr>
              <a:t>To test if attribute A </a:t>
            </a:r>
            <a:r>
              <a:rPr lang="en-US" dirty="0">
                <a:sym typeface="Symbol" pitchFamily="18" charset="2"/>
              </a:rPr>
              <a:t> </a:t>
            </a:r>
            <a:r>
              <a:rPr lang="en-US" dirty="0">
                <a:sym typeface="Monotype Sorts" charset="2"/>
              </a:rPr>
              <a:t> is extraneous</a:t>
            </a:r>
            <a:r>
              <a:rPr lang="en-US" dirty="0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 dirty="0">
                <a:sym typeface="Monotype Sorts" charset="2"/>
              </a:rPr>
              <a:t>in</a:t>
            </a:r>
            <a:r>
              <a:rPr lang="en-US" dirty="0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olidFill>
                  <a:schemeClr val="tx2"/>
                </a:solidFill>
                <a:sym typeface="Monotype Sorts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>
                <a:sym typeface="Greek Symbols" pitchFamily="18" charset="2"/>
              </a:rPr>
              <a:t>compute ({</a:t>
            </a:r>
            <a:r>
              <a:rPr lang="en-US" dirty="0">
                <a:sym typeface="Symbol" pitchFamily="18" charset="2"/>
              </a:rPr>
              <a:t>} </a:t>
            </a:r>
            <a:r>
              <a:rPr lang="en-US" dirty="0">
                <a:sym typeface="Greek Symbols" pitchFamily="18" charset="2"/>
              </a:rPr>
              <a:t>– A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using the dependencies in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</a:t>
            </a:r>
            <a:endParaRPr lang="en-US" dirty="0"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>
                <a:sym typeface="Symbol" pitchFamily="18" charset="2"/>
              </a:rPr>
              <a:t> check that </a:t>
            </a:r>
            <a:r>
              <a:rPr lang="en-US" dirty="0">
                <a:sym typeface="Greek Symbols" pitchFamily="18" charset="2"/>
              </a:rPr>
              <a:t>({</a:t>
            </a:r>
            <a:r>
              <a:rPr lang="en-US" dirty="0">
                <a:sym typeface="Symbol" pitchFamily="18" charset="2"/>
              </a:rPr>
              <a:t>} </a:t>
            </a:r>
            <a:r>
              <a:rPr lang="en-US" dirty="0">
                <a:sym typeface="Greek Symbols" pitchFamily="18" charset="2"/>
              </a:rPr>
              <a:t>– A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contains </a:t>
            </a:r>
            <a:r>
              <a:rPr lang="en-US" dirty="0">
                <a:sym typeface="Greek Symbols" pitchFamily="18" charset="2"/>
              </a:rPr>
              <a:t>; if it does, </a:t>
            </a:r>
            <a:r>
              <a:rPr lang="en-US" i="1" dirty="0">
                <a:sym typeface="Greek Symbols" pitchFamily="18" charset="2"/>
              </a:rPr>
              <a:t>A</a:t>
            </a:r>
            <a:r>
              <a:rPr lang="en-US" dirty="0">
                <a:sym typeface="Greek Symbols" pitchFamily="18" charset="2"/>
              </a:rPr>
              <a:t> is extraneous </a:t>
            </a:r>
            <a:r>
              <a:rPr lang="en-US" dirty="0">
                <a:sym typeface="Monotype Sorts" charset="2"/>
              </a:rPr>
              <a:t>in</a:t>
            </a:r>
            <a:r>
              <a:rPr lang="en-US" dirty="0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olidFill>
                  <a:schemeClr val="tx2"/>
                </a:solidFill>
                <a:sym typeface="Monotype Sorts" charset="2"/>
              </a:rPr>
              <a:t> </a:t>
            </a:r>
            <a:endParaRPr lang="en-US" dirty="0">
              <a:sym typeface="Greek Symbols" pitchFamily="18" charset="2"/>
            </a:endParaRPr>
          </a:p>
          <a:p>
            <a:pPr marL="381000" indent="-381000"/>
            <a:r>
              <a:rPr lang="en-US" dirty="0">
                <a:sym typeface="Greek Symbols" pitchFamily="18" charset="2"/>
              </a:rPr>
              <a:t>To test if attribute </a:t>
            </a:r>
            <a:r>
              <a:rPr lang="en-US" i="1" dirty="0">
                <a:sym typeface="Greek Symbols" pitchFamily="18" charset="2"/>
              </a:rPr>
              <a:t>A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 </a:t>
            </a:r>
            <a:r>
              <a:rPr lang="en-US" dirty="0">
                <a:sym typeface="Greek Symbols" pitchFamily="18" charset="2"/>
              </a:rPr>
              <a:t>  is extraneous in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>
                <a:sym typeface="Greek Symbols" pitchFamily="18" charset="2"/>
              </a:rPr>
              <a:t>compute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sz="2000" baseline="30000" dirty="0">
                <a:sym typeface="Greek Symbols" pitchFamily="18" charset="2"/>
              </a:rPr>
              <a:t>+ </a:t>
            </a:r>
            <a:r>
              <a:rPr lang="en-US" dirty="0">
                <a:sym typeface="Greek Symbols" pitchFamily="18" charset="2"/>
              </a:rPr>
              <a:t> using only the dependencies in  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         F’ = (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 – {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}) </a:t>
            </a:r>
            <a:r>
              <a:rPr lang="en-US" dirty="0">
                <a:sym typeface="Symbol" pitchFamily="18" charset="2"/>
              </a:rPr>
              <a:t> {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Greek Symbols" pitchFamily="18" charset="2"/>
              </a:rPr>
              <a:t>(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– </a:t>
            </a:r>
            <a:r>
              <a:rPr lang="en-US" i="1" dirty="0">
                <a:sym typeface="Greek Symbols" pitchFamily="18" charset="2"/>
              </a:rPr>
              <a:t>A</a:t>
            </a:r>
            <a:r>
              <a:rPr lang="en-US" dirty="0"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>
                <a:sym typeface="Greek Symbols" pitchFamily="18" charset="2"/>
              </a:rPr>
              <a:t> check that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sz="2000" baseline="30000" dirty="0">
                <a:sym typeface="Greek Symbols" pitchFamily="18" charset="2"/>
              </a:rPr>
              <a:t>+ </a:t>
            </a:r>
            <a:r>
              <a:rPr lang="en-US" dirty="0">
                <a:sym typeface="Greek Symbols" pitchFamily="18" charset="2"/>
              </a:rPr>
              <a:t> contains </a:t>
            </a:r>
            <a:r>
              <a:rPr lang="en-US" i="1" dirty="0">
                <a:sym typeface="Greek Symbols" pitchFamily="18" charset="2"/>
              </a:rPr>
              <a:t>A; </a:t>
            </a:r>
            <a:r>
              <a:rPr lang="en-US" dirty="0">
                <a:sym typeface="Greek Symbols" pitchFamily="18" charset="2"/>
              </a:rPr>
              <a:t>if it does</a:t>
            </a:r>
            <a:r>
              <a:rPr lang="en-US" i="1" dirty="0">
                <a:sym typeface="Greek Symbols" pitchFamily="18" charset="2"/>
              </a:rPr>
              <a:t>, A </a:t>
            </a:r>
            <a:r>
              <a:rPr lang="en-US" dirty="0">
                <a:sym typeface="Greek Symbols" pitchFamily="18" charset="2"/>
              </a:rPr>
              <a:t>is extraneous in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E313-9F33-4714-9F9A-75545E2C7872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Schemas?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1"/>
            <a:ext cx="8472518" cy="1639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we combine </a:t>
            </a:r>
            <a:r>
              <a:rPr lang="en-US" i="1" dirty="0"/>
              <a:t>instructor</a:t>
            </a:r>
            <a:r>
              <a:rPr lang="en-US" dirty="0"/>
              <a:t> and </a:t>
            </a:r>
            <a:r>
              <a:rPr lang="en-US" i="1" dirty="0"/>
              <a:t>department </a:t>
            </a:r>
            <a:r>
              <a:rPr lang="en-US" dirty="0"/>
              <a:t>into </a:t>
            </a:r>
            <a:r>
              <a:rPr lang="en-US" i="1" dirty="0" err="1"/>
              <a:t>inst_dept</a:t>
            </a:r>
            <a:endParaRPr lang="en-US" i="1" dirty="0"/>
          </a:p>
          <a:p>
            <a:r>
              <a:rPr lang="en-US" dirty="0" smtClean="0"/>
              <a:t>Result </a:t>
            </a:r>
            <a:r>
              <a:rPr lang="en-US" dirty="0"/>
              <a:t>is possible repetition of information</a:t>
            </a:r>
          </a:p>
        </p:txBody>
      </p:sp>
      <p:pic>
        <p:nvPicPr>
          <p:cNvPr id="652293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837458"/>
            <a:ext cx="5788025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98A5-5069-4D0F-ABEA-948D88569F2C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8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3638"/>
            <a:ext cx="8856983" cy="52101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A </a:t>
            </a:r>
            <a:r>
              <a:rPr lang="en-US" b="1" dirty="0">
                <a:solidFill>
                  <a:srgbClr val="000099"/>
                </a:solidFill>
                <a:sym typeface="Greek Symbols" pitchFamily="18" charset="2"/>
              </a:rPr>
              <a:t>canonical cover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for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is a set of dependencies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i="1" baseline="-25000" dirty="0">
                <a:sym typeface="Greek Symbols" pitchFamily="18" charset="2"/>
              </a:rPr>
              <a:t>c </a:t>
            </a:r>
            <a:r>
              <a:rPr lang="en-US" dirty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logically implies all dependencies in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i="1" baseline="-25000" dirty="0">
                <a:sym typeface="Greek Symbols" pitchFamily="18" charset="2"/>
              </a:rPr>
              <a:t>c,</a:t>
            </a:r>
            <a:r>
              <a:rPr lang="en-US" dirty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</a:t>
            </a:r>
            <a:r>
              <a:rPr lang="en-US" i="1" baseline="-25000" dirty="0">
                <a:sym typeface="Greek Symbols" pitchFamily="18" charset="2"/>
              </a:rPr>
              <a:t>c</a:t>
            </a:r>
            <a:r>
              <a:rPr lang="en-US" baseline="-25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logically implies all dependencies in </a:t>
            </a:r>
            <a:r>
              <a:rPr lang="en-US" i="1" dirty="0">
                <a:sym typeface="Greek Symbols" pitchFamily="18" charset="2"/>
              </a:rPr>
              <a:t>F,</a:t>
            </a:r>
            <a:r>
              <a:rPr lang="en-US" dirty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No functional dependency in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sz="2000" i="1" baseline="-25000" dirty="0">
                <a:sym typeface="Greek Symbols" pitchFamily="18" charset="2"/>
              </a:rPr>
              <a:t>c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Each left side of functional dependency in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sz="2000" i="1" baseline="-25000" dirty="0">
                <a:sym typeface="Greek Symbols" pitchFamily="18" charset="2"/>
              </a:rPr>
              <a:t>c</a:t>
            </a:r>
            <a:r>
              <a:rPr lang="en-US" sz="2000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unique.</a:t>
            </a:r>
          </a:p>
          <a:p>
            <a:pPr>
              <a:lnSpc>
                <a:spcPct val="90000"/>
              </a:lnSpc>
            </a:pPr>
            <a:r>
              <a:rPr lang="en-US" dirty="0"/>
              <a:t>To compute a canonical cover for </a:t>
            </a:r>
            <a:r>
              <a:rPr lang="en-US" i="1" dirty="0"/>
              <a:t>F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repeat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Use the union rule to replace any dependencies in </a:t>
            </a:r>
            <a:r>
              <a:rPr lang="en-US" i="1" dirty="0"/>
              <a:t>F</a:t>
            </a:r>
            <a:br>
              <a:rPr lang="en-US" i="1" dirty="0"/>
            </a:br>
            <a:r>
              <a:rPr lang="en-US" i="1" dirty="0"/>
              <a:t>		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baseline="-25000" dirty="0">
                <a:sym typeface="Greek Symbols" pitchFamily="18" charset="2"/>
              </a:rPr>
              <a:t>1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Greek Symbols" pitchFamily="18" charset="2"/>
              </a:rPr>
              <a:t>1</a:t>
            </a:r>
            <a:r>
              <a:rPr lang="en-US" dirty="0">
                <a:sym typeface="Greek Symbols" pitchFamily="18" charset="2"/>
              </a:rPr>
              <a:t> and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baseline="-25000" dirty="0">
                <a:sym typeface="Greek Symbols" pitchFamily="18" charset="2"/>
              </a:rPr>
              <a:t>1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Greek Symbols" pitchFamily="18" charset="2"/>
              </a:rPr>
              <a:t>2</a:t>
            </a:r>
            <a:r>
              <a:rPr lang="en-US" dirty="0">
                <a:sym typeface="Greek Symbols" pitchFamily="18" charset="2"/>
              </a:rPr>
              <a:t> with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baseline="-25000" dirty="0">
                <a:sym typeface="Greek Symbols" pitchFamily="18" charset="2"/>
              </a:rPr>
              <a:t>1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Greek Symbols" pitchFamily="18" charset="2"/>
              </a:rPr>
              <a:t>1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Greek Symbols" pitchFamily="18" charset="2"/>
              </a:rPr>
              <a:t>2</a:t>
            </a:r>
            <a:r>
              <a:rPr lang="en-US" dirty="0">
                <a:sym typeface="Greek Symbols" pitchFamily="18" charset="2"/>
              </a:rPr>
              <a:t> 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	Find a functional dependency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 with an 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		extraneous attribute either in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or in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Greek Symbols" pitchFamily="18" charset="2"/>
              </a:rPr>
              <a:t/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                       /* Note: test for extraneous attributes done </a:t>
            </a:r>
            <a:r>
              <a:rPr lang="en-US" dirty="0" smtClean="0">
                <a:sym typeface="Greek Symbols" pitchFamily="18" charset="2"/>
              </a:rPr>
              <a:t>using</a:t>
            </a:r>
            <a:br>
              <a:rPr lang="en-US" dirty="0" smtClean="0">
                <a:sym typeface="Greek Symbols" pitchFamily="18" charset="2"/>
              </a:rPr>
            </a:br>
            <a:r>
              <a:rPr lang="en-US" dirty="0" smtClean="0">
                <a:sym typeface="Greek Symbols" pitchFamily="18" charset="2"/>
              </a:rPr>
              <a:t>                           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i="1" baseline="-25000" dirty="0">
                <a:sym typeface="Greek Symbols" pitchFamily="18" charset="2"/>
              </a:rPr>
              <a:t>c,</a:t>
            </a:r>
            <a:r>
              <a:rPr lang="en-US" dirty="0">
                <a:sym typeface="Greek Symbols" pitchFamily="18" charset="2"/>
              </a:rPr>
              <a:t> not F*/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 	If an extraneous attribute is found, delete it from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/>
            </a:r>
            <a:br>
              <a:rPr lang="en-US" dirty="0">
                <a:sym typeface="Greek Symbols" pitchFamily="18" charset="2"/>
              </a:rPr>
            </a:br>
            <a:r>
              <a:rPr lang="en-US" b="1" dirty="0">
                <a:sym typeface="Greek Symbols" pitchFamily="18" charset="2"/>
              </a:rPr>
              <a:t>until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does not change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22D2-ACD1-43DC-9962-57EDFD718EC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>
            <a:normAutofit fontScale="90000"/>
          </a:bodyPr>
          <a:lstStyle/>
          <a:p>
            <a:r>
              <a:rPr lang="en-US"/>
              <a:t>Computing a Canonical Cover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5" y="764704"/>
            <a:ext cx="8208913" cy="5623073"/>
          </a:xfrm>
        </p:spPr>
        <p:txBody>
          <a:bodyPr>
            <a:noAutofit/>
          </a:bodyPr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sz="1800" i="1" dirty="0"/>
              <a:t>R </a:t>
            </a:r>
            <a:r>
              <a:rPr lang="en-US" sz="1800" dirty="0"/>
              <a:t>= (</a:t>
            </a:r>
            <a:r>
              <a:rPr lang="en-US" sz="1800" i="1" dirty="0"/>
              <a:t>A, B, C)</a:t>
            </a:r>
            <a:br>
              <a:rPr lang="en-US" sz="1800" i="1" dirty="0"/>
            </a:br>
            <a:r>
              <a:rPr lang="en-US" sz="1800" i="1" dirty="0"/>
              <a:t>F = {A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BC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</a:t>
            </a:r>
            <a:r>
              <a:rPr lang="en-US" sz="1800" dirty="0">
                <a:sym typeface="Monotype Sorts" charset="2"/>
              </a:rPr>
              <a:t/>
            </a:r>
            <a:br>
              <a:rPr lang="en-US" sz="1800" dirty="0">
                <a:sym typeface="Monotype Sorts" charset="2"/>
              </a:rPr>
            </a:br>
            <a:r>
              <a:rPr lang="en-US" sz="1800" dirty="0">
                <a:sym typeface="Monotype Sorts" charset="2"/>
              </a:rPr>
              <a:t>	</a:t>
            </a:r>
            <a:r>
              <a:rPr lang="en-US" sz="1800" i="1" dirty="0">
                <a:sym typeface="Monotype Sorts" charset="2"/>
              </a:rPr>
              <a:t>AB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r>
              <a:rPr lang="en-US" sz="1800" dirty="0"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Combine </a:t>
            </a:r>
            <a:r>
              <a:rPr lang="en-US" sz="1800" i="1" dirty="0">
                <a:sym typeface="Monotype Sorts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BC </a:t>
            </a:r>
            <a:r>
              <a:rPr lang="en-US" sz="1800" dirty="0">
                <a:sym typeface="Monotype Sorts" charset="2"/>
              </a:rPr>
              <a:t>and </a:t>
            </a:r>
            <a:r>
              <a:rPr lang="en-US" sz="1800" i="1" dirty="0">
                <a:sym typeface="Monotype Sorts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 </a:t>
            </a:r>
            <a:r>
              <a:rPr lang="en-US" sz="1800" dirty="0">
                <a:sym typeface="Monotype Sorts" charset="2"/>
              </a:rPr>
              <a:t>into </a:t>
            </a:r>
            <a:r>
              <a:rPr lang="en-US" sz="1800" i="1" dirty="0">
                <a:sym typeface="Monotype Sorts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Set is now </a:t>
            </a:r>
            <a:r>
              <a:rPr lang="en-US" sz="1800" i="1" dirty="0"/>
              <a:t>{A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BC,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C, AB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r>
              <a:rPr lang="en-US" sz="1800" dirty="0"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800" i="1" dirty="0">
                <a:sym typeface="Monotype Sorts" charset="2"/>
              </a:rPr>
              <a:t>A</a:t>
            </a:r>
            <a:r>
              <a:rPr lang="en-US" sz="1800" dirty="0">
                <a:sym typeface="Monotype Sorts" charset="2"/>
              </a:rPr>
              <a:t> is extraneous in </a:t>
            </a:r>
            <a:r>
              <a:rPr lang="en-US" sz="1800" i="1" dirty="0">
                <a:sym typeface="Monotype Sorts" charset="2"/>
              </a:rPr>
              <a:t>AB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Check if the result of deleting A from  </a:t>
            </a:r>
            <a:r>
              <a:rPr lang="en-US" sz="1800" i="1" dirty="0">
                <a:sym typeface="Monotype Sorts" charset="2"/>
              </a:rPr>
              <a:t>AB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  </a:t>
            </a:r>
            <a:r>
              <a:rPr lang="en-US" sz="1800" dirty="0">
                <a:sym typeface="Monotype Sorts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Yes: in fact,  </a:t>
            </a:r>
            <a:r>
              <a:rPr lang="en-US" sz="1800" i="1" dirty="0">
                <a:sym typeface="Monotype Sorts" charset="2"/>
              </a:rPr>
              <a:t>B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 </a:t>
            </a:r>
            <a:r>
              <a:rPr lang="en-US" sz="1800" dirty="0">
                <a:sym typeface="Monotype Sorts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Set is now </a:t>
            </a:r>
            <a:r>
              <a:rPr lang="en-US" sz="1800" i="1" dirty="0"/>
              <a:t>{A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BC,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r>
              <a:rPr lang="en-US" sz="1800" dirty="0">
                <a:sym typeface="Monotype Sorts" charset="2"/>
              </a:rPr>
              <a:t>}</a:t>
            </a:r>
            <a:endParaRPr lang="en-US" sz="1800" i="1" dirty="0"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800" i="1" dirty="0">
                <a:sym typeface="Monotype Sorts" charset="2"/>
              </a:rPr>
              <a:t>C</a:t>
            </a:r>
            <a:r>
              <a:rPr lang="en-US" sz="1800" dirty="0">
                <a:sym typeface="Monotype Sorts" charset="2"/>
              </a:rPr>
              <a:t> is extraneous in </a:t>
            </a:r>
            <a:r>
              <a:rPr lang="en-US" sz="1800" i="1" dirty="0">
                <a:sym typeface="Monotype Sorts" charset="2"/>
              </a:rPr>
              <a:t>A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BC</a:t>
            </a:r>
            <a:r>
              <a:rPr lang="en-US" sz="1800" dirty="0">
                <a:sym typeface="Monotype Sorts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Check if </a:t>
            </a:r>
            <a:r>
              <a:rPr lang="en-US" sz="1800" i="1" dirty="0">
                <a:sym typeface="Monotype Sorts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r>
              <a:rPr lang="en-US" sz="1800" dirty="0">
                <a:sym typeface="Monotype Sorts" charset="2"/>
              </a:rPr>
              <a:t> is logically implied by </a:t>
            </a:r>
            <a:r>
              <a:rPr lang="en-US" sz="1800" i="1" dirty="0">
                <a:sym typeface="Monotype Sorts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 </a:t>
            </a:r>
            <a:r>
              <a:rPr lang="en-US" sz="1800" dirty="0">
                <a:sym typeface="Monotype Sorts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Yes</a:t>
            </a:r>
            <a:r>
              <a:rPr lang="en-US" sz="1800" i="1" dirty="0">
                <a:sym typeface="Monotype Sorts" charset="2"/>
              </a:rPr>
              <a:t>: </a:t>
            </a:r>
            <a:r>
              <a:rPr lang="en-US" sz="1800" dirty="0">
                <a:sym typeface="Monotype Sorts" charset="2"/>
              </a:rPr>
              <a:t>using transitivity on </a:t>
            </a:r>
            <a:r>
              <a:rPr lang="en-US" sz="1800" i="1" dirty="0">
                <a:sym typeface="Monotype Sorts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  and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Can use attribute closure of </a:t>
            </a:r>
            <a:r>
              <a:rPr lang="en-US" sz="1800" i="1" dirty="0">
                <a:sym typeface="Monotype Sorts" charset="2"/>
              </a:rPr>
              <a:t>A</a:t>
            </a:r>
            <a:r>
              <a:rPr lang="en-US" sz="1800" dirty="0">
                <a:sym typeface="Monotype Sorts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charset="2"/>
              </a:rPr>
              <a:t>The canonical cover is: 	</a:t>
            </a:r>
            <a:r>
              <a:rPr lang="en-US" sz="1800" i="1" dirty="0">
                <a:sym typeface="Monotype Sorts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	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1728-6212-4A65-B036-C2CA339F245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8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Boyce-Codd Normal Form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276600"/>
            <a:ext cx="6562725" cy="7284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is trivial (i.e.,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 </a:t>
            </a:r>
            <a:r>
              <a:rPr lang="en-US" dirty="0">
                <a:sym typeface="Greek Symbols" pitchFamily="18" charset="2"/>
              </a:rPr>
              <a:t>)</a:t>
            </a:r>
          </a:p>
          <a:p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is a </a:t>
            </a:r>
            <a:r>
              <a:rPr lang="en-US" dirty="0" err="1">
                <a:sym typeface="Greek Symbols" pitchFamily="18" charset="2"/>
              </a:rPr>
              <a:t>superkey</a:t>
            </a:r>
            <a:r>
              <a:rPr lang="en-US" dirty="0">
                <a:sym typeface="Greek Symbols" pitchFamily="18" charset="2"/>
              </a:rPr>
              <a:t> for </a:t>
            </a:r>
            <a:r>
              <a:rPr lang="en-US" i="1" dirty="0">
                <a:sym typeface="Greek Symbols" pitchFamily="18" charset="2"/>
              </a:rPr>
              <a:t>R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715962" y="1265168"/>
            <a:ext cx="80803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1800" dirty="0"/>
              <a:t>A relation schema </a:t>
            </a:r>
            <a:r>
              <a:rPr lang="en-US" sz="1800" i="1" dirty="0"/>
              <a:t>R</a:t>
            </a:r>
            <a:r>
              <a:rPr lang="en-US" sz="1800" dirty="0"/>
              <a:t> is in BCNF with respect to a set </a:t>
            </a:r>
            <a:r>
              <a:rPr lang="en-US" sz="1800" i="1" dirty="0"/>
              <a:t>F</a:t>
            </a:r>
            <a:r>
              <a:rPr lang="en-US" sz="1800" dirty="0"/>
              <a:t> of functional  dependencies if for all functional dependencies in </a:t>
            </a:r>
            <a:r>
              <a:rPr lang="en-US" sz="1800" i="1" dirty="0"/>
              <a:t>F</a:t>
            </a:r>
            <a:r>
              <a:rPr lang="en-US" sz="1800" baseline="30000" dirty="0"/>
              <a:t>+</a:t>
            </a:r>
            <a:r>
              <a:rPr lang="en-US" sz="1800" dirty="0"/>
              <a:t> of the form </a:t>
            </a:r>
          </a:p>
          <a:p>
            <a:endParaRPr lang="en-US" sz="1800" dirty="0"/>
          </a:p>
          <a:p>
            <a:r>
              <a:rPr lang="en-US" sz="1800" dirty="0">
                <a:sym typeface="Symbol" pitchFamily="18" charset="2"/>
              </a:rPr>
              <a:t>               </a:t>
            </a:r>
            <a:r>
              <a:rPr lang="en-US" sz="1800" dirty="0" smtClean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kumimoji="1" lang="en-US" sz="1800" dirty="0" smtClean="0">
                <a:sym typeface="Symbol" pitchFamily="18" charset="2"/>
              </a:rPr>
              <a:t></a:t>
            </a:r>
            <a:r>
              <a:rPr kumimoji="1" lang="en-US" sz="1800" dirty="0" smtClean="0">
                <a:sym typeface="Monotype Sorts" charset="2"/>
              </a:rPr>
              <a:t> </a:t>
            </a:r>
            <a:r>
              <a:rPr lang="en-US" sz="1800" i="1" dirty="0">
                <a:sym typeface="Symbol" pitchFamily="18" charset="2"/>
              </a:rPr>
              <a:t></a:t>
            </a:r>
            <a:endParaRPr lang="en-US" sz="1800" i="1" dirty="0">
              <a:sym typeface="Greek Symbols" pitchFamily="18" charset="2"/>
            </a:endParaRPr>
          </a:p>
          <a:p>
            <a:endParaRPr lang="en-US" sz="1800" i="1" dirty="0">
              <a:sym typeface="Greek Symbols" pitchFamily="18" charset="2"/>
            </a:endParaRPr>
          </a:p>
          <a:p>
            <a:r>
              <a:rPr lang="en-US" sz="1800" dirty="0">
                <a:sym typeface="Greek Symbols" pitchFamily="18" charset="2"/>
              </a:rPr>
              <a:t>where </a:t>
            </a:r>
            <a:r>
              <a:rPr lang="en-US" sz="1800" dirty="0">
                <a:sym typeface="Symbol" pitchFamily="18" charset="2"/>
              </a:rPr>
              <a:t></a:t>
            </a:r>
            <a:r>
              <a:rPr lang="en-US" sz="1800" dirty="0">
                <a:sym typeface="Greek Symbols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 </a:t>
            </a:r>
            <a:r>
              <a:rPr lang="en-US" sz="1800" i="1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i="1" dirty="0">
                <a:sym typeface="Symbol" pitchFamily="18" charset="2"/>
              </a:rPr>
              <a:t></a:t>
            </a:r>
            <a:r>
              <a:rPr lang="en-US" sz="1800" dirty="0">
                <a:sym typeface="Greek Symbols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 </a:t>
            </a:r>
            <a:r>
              <a:rPr lang="en-US" sz="1800" i="1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,</a:t>
            </a:r>
            <a:r>
              <a:rPr lang="en-US" sz="1800" i="1" dirty="0"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at least one of the following holds:</a:t>
            </a:r>
          </a:p>
        </p:txBody>
      </p:sp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666750" y="4230688"/>
            <a:ext cx="81295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Example schema </a:t>
            </a:r>
            <a:r>
              <a:rPr lang="en-US" sz="1800" i="1"/>
              <a:t>not</a:t>
            </a:r>
            <a:r>
              <a:rPr lang="en-US" sz="1800"/>
              <a:t> in BCNF:</a:t>
            </a:r>
          </a:p>
          <a:p>
            <a:endParaRPr lang="en-US" sz="1800"/>
          </a:p>
          <a:p>
            <a:r>
              <a:rPr lang="en-US" sz="1800"/>
              <a:t>     </a:t>
            </a:r>
            <a:r>
              <a:rPr kumimoji="1" lang="en-US" sz="1800" i="1"/>
              <a:t>instr_dept </a:t>
            </a:r>
            <a:r>
              <a:rPr kumimoji="1" lang="en-US" sz="1800"/>
              <a:t>(</a:t>
            </a:r>
            <a:r>
              <a:rPr kumimoji="1" lang="en-US" sz="1800" i="1" u="sng"/>
              <a:t>ID, </a:t>
            </a:r>
            <a:r>
              <a:rPr kumimoji="1" lang="en-US" sz="1800" i="1"/>
              <a:t>name, salary</a:t>
            </a:r>
            <a:r>
              <a:rPr kumimoji="1" lang="en-US" sz="1800" i="1" u="sng"/>
              <a:t>, dept_name, </a:t>
            </a:r>
            <a:r>
              <a:rPr kumimoji="1" lang="en-US" sz="1800" i="1"/>
              <a:t>building, budget </a:t>
            </a:r>
            <a:r>
              <a:rPr kumimoji="1" lang="en-US" sz="1800"/>
              <a:t>)</a:t>
            </a:r>
            <a:endParaRPr kumimoji="1" lang="en-US" sz="1800" i="1"/>
          </a:p>
          <a:p>
            <a:endParaRPr lang="en-US" sz="1800"/>
          </a:p>
          <a:p>
            <a:r>
              <a:rPr lang="en-US" sz="1800"/>
              <a:t>because </a:t>
            </a:r>
            <a:r>
              <a:rPr kumimoji="1" lang="en-US" sz="1800" i="1"/>
              <a:t>dept_name</a:t>
            </a:r>
            <a:r>
              <a:rPr kumimoji="1" lang="en-US" sz="1800">
                <a:sym typeface="Symbol" pitchFamily="18" charset="2"/>
              </a:rPr>
              <a:t></a:t>
            </a:r>
            <a:r>
              <a:rPr kumimoji="1" lang="en-US" sz="1800">
                <a:sym typeface="Monotype Sorts" charset="2"/>
              </a:rPr>
              <a:t> </a:t>
            </a:r>
            <a:r>
              <a:rPr kumimoji="1" lang="en-US" sz="1800" i="1">
                <a:sym typeface="Monotype Sorts" charset="2"/>
              </a:rPr>
              <a:t>building, budget</a:t>
            </a:r>
          </a:p>
          <a:p>
            <a:r>
              <a:rPr kumimoji="1" lang="en-US" sz="1800">
                <a:sym typeface="Monotype Sorts" charset="2"/>
              </a:rPr>
              <a:t>holds on </a:t>
            </a:r>
            <a:r>
              <a:rPr kumimoji="1" lang="en-US" sz="1800" i="1">
                <a:sym typeface="Monotype Sorts" charset="2"/>
              </a:rPr>
              <a:t>instr_dept, </a:t>
            </a:r>
            <a:r>
              <a:rPr kumimoji="1" lang="en-US" sz="1800">
                <a:sym typeface="Monotype Sorts" charset="2"/>
              </a:rPr>
              <a:t>but </a:t>
            </a:r>
            <a:r>
              <a:rPr kumimoji="1" lang="en-US" sz="1800" i="1">
                <a:sym typeface="Monotype Sorts" charset="2"/>
              </a:rPr>
              <a:t>dept_name</a:t>
            </a:r>
            <a:r>
              <a:rPr kumimoji="1" lang="en-US" sz="1800">
                <a:sym typeface="Monotype Sorts" charset="2"/>
              </a:rPr>
              <a:t> is not a superkey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DBC4-589F-4B8B-8314-2CFD6AAC690D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26400" cy="53419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Suppose we have a schema </a:t>
            </a:r>
            <a:r>
              <a:rPr lang="en-US" i="1" dirty="0"/>
              <a:t>R </a:t>
            </a:r>
            <a:r>
              <a:rPr lang="en-US" dirty="0"/>
              <a:t>and a non-trivial dependency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kumimoji="0" lang="en-US" dirty="0" smtClean="0">
                <a:sym typeface="Symbol" pitchFamily="18" charset="2"/>
              </a:rPr>
              <a:t>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/>
              <a:t>causes a violation of BCNF.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We decompose </a:t>
            </a:r>
            <a:r>
              <a:rPr lang="en-US" i="1" dirty="0"/>
              <a:t>R</a:t>
            </a:r>
            <a:r>
              <a:rPr lang="en-US" dirty="0"/>
              <a:t> into:</a:t>
            </a:r>
          </a:p>
          <a:p>
            <a:pPr lvl="1">
              <a:lnSpc>
                <a:spcPct val="90000"/>
              </a:lnSpc>
              <a:buSzPct val="200000"/>
              <a:buFont typeface="Arial" pitchFamily="34" charset="0"/>
              <a:buChar char="•"/>
            </a:pPr>
            <a:r>
              <a:rPr lang="en-US" dirty="0"/>
              <a:t>(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smtClean="0">
                <a:sym typeface="Greek Symbols" pitchFamily="18" charset="2"/>
              </a:rPr>
              <a:t>U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  <a:buSzPct val="200000"/>
              <a:buFont typeface="Arial" pitchFamily="34" charset="0"/>
              <a:buChar char="•"/>
            </a:pPr>
            <a:r>
              <a:rPr lang="en-US" dirty="0"/>
              <a:t>( </a:t>
            </a:r>
            <a:r>
              <a:rPr lang="en-US" i="1" dirty="0"/>
              <a:t>R</a:t>
            </a:r>
            <a:r>
              <a:rPr lang="en-US" dirty="0"/>
              <a:t> - ( </a:t>
            </a:r>
            <a:r>
              <a:rPr lang="en-US" i="1" dirty="0">
                <a:sym typeface="Symbol" pitchFamily="18" charset="2"/>
              </a:rPr>
              <a:t> - </a:t>
            </a:r>
            <a:r>
              <a:rPr lang="en-US" dirty="0">
                <a:sym typeface="Symbol" pitchFamily="18" charset="2"/>
              </a:rPr>
              <a:t> ) 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our example,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 = </a:t>
            </a:r>
            <a:r>
              <a:rPr lang="en-US" i="1" dirty="0" err="1">
                <a:sym typeface="Symbol" pitchFamily="18" charset="2"/>
              </a:rPr>
              <a:t>dept_name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ym typeface="Symbol" pitchFamily="18" charset="2"/>
              </a:rPr>
              <a:t> </a:t>
            </a:r>
            <a:r>
              <a:rPr lang="en-US" dirty="0">
                <a:sym typeface="Symbol" pitchFamily="18" charset="2"/>
              </a:rPr>
              <a:t>=</a:t>
            </a:r>
            <a:r>
              <a:rPr lang="en-US" i="1" dirty="0">
                <a:sym typeface="Symbol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and </a:t>
            </a:r>
            <a:r>
              <a:rPr lang="en-US" i="1" dirty="0" err="1"/>
              <a:t>inst_dept</a:t>
            </a:r>
            <a:r>
              <a:rPr lang="en-US" dirty="0"/>
              <a:t> is replaced by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(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smtClean="0">
                <a:sym typeface="Greek Symbols" pitchFamily="18" charset="2"/>
              </a:rPr>
              <a:t>U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) = ( </a:t>
            </a:r>
            <a:r>
              <a:rPr lang="en-US" i="1" dirty="0" err="1">
                <a:sym typeface="Symbol" pitchFamily="18" charset="2"/>
              </a:rPr>
              <a:t>dept_name</a:t>
            </a:r>
            <a:r>
              <a:rPr lang="en-US" i="1" dirty="0">
                <a:sym typeface="Symbol" pitchFamily="18" charset="2"/>
              </a:rPr>
              <a:t>, building, budget</a:t>
            </a:r>
            <a:r>
              <a:rPr lang="en-US" dirty="0"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 </a:t>
            </a:r>
            <a:r>
              <a:rPr lang="en-US" i="1" dirty="0"/>
              <a:t>R</a:t>
            </a:r>
            <a:r>
              <a:rPr lang="en-US" dirty="0"/>
              <a:t> - ( </a:t>
            </a:r>
            <a:r>
              <a:rPr lang="en-US" i="1" dirty="0">
                <a:sym typeface="Symbol" pitchFamily="18" charset="2"/>
              </a:rPr>
              <a:t> - </a:t>
            </a:r>
            <a:r>
              <a:rPr lang="en-US" dirty="0">
                <a:sym typeface="Symbol" pitchFamily="18" charset="2"/>
              </a:rPr>
              <a:t> ) ) = ( </a:t>
            </a:r>
            <a:r>
              <a:rPr lang="en-US" i="1" dirty="0">
                <a:sym typeface="Symbol" pitchFamily="18" charset="2"/>
              </a:rPr>
              <a:t>ID, name, salary, </a:t>
            </a:r>
            <a:r>
              <a:rPr lang="en-US" i="1" dirty="0" err="1">
                <a:sym typeface="Symbol" pitchFamily="18" charset="2"/>
              </a:rPr>
              <a:t>dept_name</a:t>
            </a:r>
            <a:r>
              <a:rPr lang="en-US" dirty="0">
                <a:sym typeface="Symbol" pitchFamily="18" charset="2"/>
              </a:rPr>
              <a:t> 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292-6ED9-4BF5-9BE6-CEF94F3CF8B3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2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BCNF and Dependency Preservation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Constraints, including functional dependencies, are costly to check in practice unless they pertain to only one relation</a:t>
            </a:r>
          </a:p>
          <a:p>
            <a:r>
              <a:rPr lang="en-US"/>
              <a:t>If it is sufficient to test only those dependencies on each individual relation of a decomposition in order to ensure that </a:t>
            </a:r>
            <a:r>
              <a:rPr lang="en-US" i="1"/>
              <a:t>all</a:t>
            </a:r>
            <a:r>
              <a:rPr lang="en-US"/>
              <a:t> functional dependencies hold, then that decomposition is </a:t>
            </a:r>
            <a:r>
              <a:rPr lang="en-US" i="1"/>
              <a:t>dependency preserving.</a:t>
            </a:r>
            <a:endParaRPr lang="en-US"/>
          </a:p>
          <a:p>
            <a:r>
              <a:rPr lang="en-US"/>
              <a:t>Because it is not always possible to achieve both BCNF and dependency preservation, we consider a weaker normal form, known as </a:t>
            </a:r>
            <a:r>
              <a:rPr lang="en-US" i="1"/>
              <a:t>third normal form.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E83F-2EB8-4663-8DBA-132ABFA83BE2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80362" cy="4903787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2738438" algn="l"/>
              </a:tabLst>
            </a:pPr>
            <a:r>
              <a:rPr lang="en-US"/>
              <a:t>A relation schema </a:t>
            </a:r>
            <a:r>
              <a:rPr lang="en-US" i="1"/>
              <a:t>R</a:t>
            </a:r>
            <a:r>
              <a:rPr lang="en-US"/>
              <a:t> is in </a:t>
            </a:r>
            <a:r>
              <a:rPr lang="en-US" b="1">
                <a:solidFill>
                  <a:srgbClr val="000099"/>
                </a:solidFill>
              </a:rPr>
              <a:t>third normal form</a:t>
            </a:r>
            <a:r>
              <a:rPr lang="en-US" b="1"/>
              <a:t> (</a:t>
            </a:r>
            <a:r>
              <a:rPr lang="en-US" b="1">
                <a:solidFill>
                  <a:srgbClr val="000099"/>
                </a:solidFill>
              </a:rPr>
              <a:t>3NF</a:t>
            </a:r>
            <a:r>
              <a:rPr lang="en-US" b="1"/>
              <a:t>)</a:t>
            </a:r>
            <a:r>
              <a:rPr lang="en-US"/>
              <a:t> if for all:</a:t>
            </a:r>
          </a:p>
          <a:p>
            <a:pPr>
              <a:buFont typeface="Monotype Sorts" charset="2"/>
              <a:buNone/>
              <a:tabLst>
                <a:tab pos="2738438" algn="l"/>
              </a:tabLst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>
                <a:sym typeface="Monotype Sorts" charset="2"/>
              </a:rPr>
              <a:t> in </a:t>
            </a:r>
            <a:r>
              <a:rPr lang="en-US" i="1">
                <a:sym typeface="Monotype Sorts" charset="2"/>
              </a:rPr>
              <a:t>F</a:t>
            </a:r>
            <a:r>
              <a:rPr lang="en-US" baseline="30000">
                <a:sym typeface="Monotype Sorts" charset="2"/>
              </a:rPr>
              <a:t>+</a:t>
            </a:r>
            <a:r>
              <a:rPr lang="en-US">
                <a:sym typeface="Monotype Sorts" charset="2"/>
              </a:rPr>
              <a:t/>
            </a:r>
            <a:br>
              <a:rPr lang="en-US">
                <a:sym typeface="Monotype Sorts" charset="2"/>
              </a:rPr>
            </a:br>
            <a:r>
              <a:rPr lang="en-US">
                <a:sym typeface="Monotype Sorts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is trivial (i.e.,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 </a:t>
            </a:r>
            <a:r>
              <a:rPr lang="en-US">
                <a:sym typeface="Greek Symbols" pitchFamily="18" charset="2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is a superkey for </a:t>
            </a:r>
            <a:r>
              <a:rPr lang="en-US" i="1">
                <a:sym typeface="Greek Symbols" pitchFamily="18" charset="2"/>
              </a:rPr>
              <a:t>R</a:t>
            </a:r>
            <a:endParaRPr lang="en-US">
              <a:sym typeface="Greek Symbols" pitchFamily="18" charset="2"/>
            </a:endParaRPr>
          </a:p>
          <a:p>
            <a:pPr lvl="1">
              <a:tabLst>
                <a:tab pos="2738438" algn="l"/>
              </a:tabLst>
            </a:pPr>
            <a:r>
              <a:rPr lang="en-US">
                <a:sym typeface="Greek Symbols" pitchFamily="18" charset="2"/>
              </a:rPr>
              <a:t>Each attribute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in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–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is contained in a candidate key for </a:t>
            </a:r>
            <a:r>
              <a:rPr lang="en-US" i="1">
                <a:sym typeface="Greek Symbols" pitchFamily="18" charset="2"/>
              </a:rPr>
              <a:t>R.</a:t>
            </a:r>
          </a:p>
          <a:p>
            <a:pPr lvl="1">
              <a:buFont typeface="Monotype Sorts" charset="2"/>
              <a:buNone/>
              <a:tabLst>
                <a:tab pos="2738438" algn="l"/>
              </a:tabLst>
            </a:pPr>
            <a:r>
              <a:rPr lang="en-US" i="1">
                <a:sym typeface="Greek Symbols" pitchFamily="18" charset="2"/>
              </a:rPr>
              <a:t>   </a:t>
            </a:r>
            <a:r>
              <a:rPr lang="en-US">
                <a:sym typeface="Greek Symbols" pitchFamily="18" charset="2"/>
              </a:rPr>
              <a:t>(</a:t>
            </a:r>
            <a:r>
              <a:rPr lang="en-US" b="1">
                <a:sym typeface="Greek Symbols" pitchFamily="18" charset="2"/>
              </a:rPr>
              <a:t>NOTE</a:t>
            </a:r>
            <a:r>
              <a:rPr lang="en-US" i="1">
                <a:sym typeface="Greek Symbols" pitchFamily="18" charset="2"/>
              </a:rPr>
              <a:t>: </a:t>
            </a:r>
            <a:r>
              <a:rPr lang="en-US">
                <a:sym typeface="Greek Symbols" pitchFamily="18" charset="2"/>
              </a:rPr>
              <a:t>each attribute may be in a different candidate key)</a:t>
            </a:r>
            <a:endParaRPr lang="en-US" i="1">
              <a:sym typeface="Greek Symbols" pitchFamily="18" charset="2"/>
            </a:endParaRPr>
          </a:p>
          <a:p>
            <a:pPr>
              <a:tabLst>
                <a:tab pos="2738438" algn="l"/>
              </a:tabLst>
            </a:pPr>
            <a:r>
              <a:rPr lang="en-US">
                <a:sym typeface="Greek Symbols" pitchFamily="18" charset="2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>
              <a:sym typeface="Greek Symbols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756E-256F-4666-A9C6-3466B6E38054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3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Normal Form (2NF)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 relation is in 2NF if and only if it is in 1NF and every nonkey attribute is irreducibly dependent on the primary key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The 2NF still allows transitive dependencies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Transitive dependencies lead to update 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A6C8-4EDD-421C-921A-5C5E53FED38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>
            <a:normAutofit fontScale="90000"/>
          </a:bodyPr>
          <a:lstStyle/>
          <a:p>
            <a:r>
              <a:rPr lang="en-US"/>
              <a:t>Goals of Normalization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56500" cy="399097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be a relation scheme with a set</a:t>
            </a:r>
            <a:r>
              <a:rPr lang="en-US" i="1"/>
              <a:t> F</a:t>
            </a:r>
            <a:r>
              <a:rPr lang="en-US"/>
              <a:t> of functional dependencies.</a:t>
            </a:r>
          </a:p>
          <a:p>
            <a:r>
              <a:rPr lang="en-US"/>
              <a:t>Decide whether a relation scheme </a:t>
            </a:r>
            <a:r>
              <a:rPr lang="en-US" i="1"/>
              <a:t>R</a:t>
            </a:r>
            <a:r>
              <a:rPr lang="en-US"/>
              <a:t> is in “good” form.</a:t>
            </a:r>
          </a:p>
          <a:p>
            <a:r>
              <a:rPr lang="en-US"/>
              <a:t>In the case that a relation scheme </a:t>
            </a:r>
            <a:r>
              <a:rPr lang="en-US" i="1"/>
              <a:t>R</a:t>
            </a:r>
            <a:r>
              <a:rPr lang="en-US"/>
              <a:t> is not in “good” form, decompose it into a set of relation scheme  {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 i="1"/>
              <a:t>, R</a:t>
            </a:r>
            <a:r>
              <a:rPr lang="en-US" baseline="-25000"/>
              <a:t>2</a:t>
            </a:r>
            <a:r>
              <a:rPr lang="en-US" i="1"/>
              <a:t>, ..., R</a:t>
            </a:r>
            <a:r>
              <a:rPr lang="en-US" i="1" baseline="-25000"/>
              <a:t>n</a:t>
            </a:r>
            <a:r>
              <a:rPr lang="en-US"/>
              <a:t>} such that </a:t>
            </a:r>
          </a:p>
          <a:p>
            <a:pPr lvl="1"/>
            <a:r>
              <a:rPr lang="en-US"/>
              <a:t>each relation scheme is in good form </a:t>
            </a:r>
          </a:p>
          <a:p>
            <a:pPr lvl="1"/>
            <a:r>
              <a:rPr lang="en-US"/>
              <a:t>the decomposition is a lossless-join decomposition</a:t>
            </a:r>
          </a:p>
          <a:p>
            <a:pPr lvl="1"/>
            <a:r>
              <a:rPr lang="en-US"/>
              <a:t>Preferably, the decomposition should be dependency preserving.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B786-957A-427E-B2CC-1A1F6BBB54C2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3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Lossless-join Decomposition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06084" cy="4956175"/>
          </a:xfrm>
        </p:spPr>
        <p:txBody>
          <a:bodyPr>
            <a:normAutofit/>
          </a:bodyPr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dirty="0"/>
              <a:t>For the case of</a:t>
            </a:r>
            <a:r>
              <a:rPr lang="en-US" i="1" dirty="0"/>
              <a:t> R</a:t>
            </a:r>
            <a:r>
              <a:rPr lang="en-US" dirty="0"/>
              <a:t> = 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i="1" dirty="0"/>
              <a:t>, 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en-US" dirty="0"/>
              <a:t> we require that for all possible relations </a:t>
            </a:r>
            <a:r>
              <a:rPr lang="en-US" i="1" dirty="0"/>
              <a:t>r</a:t>
            </a:r>
            <a:r>
              <a:rPr lang="en-US" dirty="0"/>
              <a:t> on schema </a:t>
            </a:r>
            <a:r>
              <a:rPr lang="en-US" i="1" dirty="0"/>
              <a:t>R</a:t>
            </a:r>
          </a:p>
          <a:p>
            <a:pPr>
              <a:buFont typeface="Monotype Sorts" charset="2"/>
              <a:buNone/>
              <a:tabLst>
                <a:tab pos="2292350" algn="l"/>
                <a:tab pos="2976563" algn="l"/>
              </a:tabLst>
            </a:pPr>
            <a:r>
              <a:rPr lang="en-US" baseline="-25000" dirty="0"/>
              <a:t>		</a:t>
            </a:r>
            <a:r>
              <a:rPr lang="en-US" i="1" dirty="0"/>
              <a:t>r = 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i="1" baseline="-25000" dirty="0">
                <a:sym typeface="Symbol" pitchFamily="18" charset="2"/>
              </a:rPr>
              <a:t>R1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 </a:t>
            </a:r>
            <a:r>
              <a:rPr lang="en-US" dirty="0">
                <a:sym typeface="Symbol" pitchFamily="18" charset="2"/>
              </a:rPr>
              <a:t>)    </a:t>
            </a:r>
            <a:r>
              <a:rPr lang="en-US" dirty="0" smtClean="0">
                <a:sym typeface="Symbol" pitchFamily="18" charset="2"/>
              </a:rPr>
              <a:t>   </a:t>
            </a:r>
            <a:r>
              <a:rPr lang="en-US" i="1" baseline="-25000" dirty="0">
                <a:sym typeface="Symbol" pitchFamily="18" charset="2"/>
              </a:rPr>
              <a:t>R2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 </a:t>
            </a:r>
            <a:r>
              <a:rPr lang="en-US" dirty="0">
                <a:sym typeface="Symbol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dirty="0"/>
              <a:t>A decomposition of </a:t>
            </a:r>
            <a:r>
              <a:rPr lang="en-US" i="1" dirty="0"/>
              <a:t>R</a:t>
            </a:r>
            <a:r>
              <a:rPr lang="en-US" dirty="0"/>
              <a:t> into </a:t>
            </a:r>
            <a:r>
              <a:rPr kumimoji="0" lang="en-US" i="1" dirty="0"/>
              <a:t>R</a:t>
            </a:r>
            <a:r>
              <a:rPr kumimoji="0" lang="en-US" baseline="-25000" dirty="0"/>
              <a:t>1</a:t>
            </a:r>
            <a:r>
              <a:rPr kumimoji="0" lang="en-US" dirty="0"/>
              <a:t> and </a:t>
            </a:r>
            <a:r>
              <a:rPr kumimoji="0" lang="en-US" i="1" dirty="0"/>
              <a:t>R</a:t>
            </a:r>
            <a:r>
              <a:rPr kumimoji="0" lang="en-US" baseline="-25000" dirty="0"/>
              <a:t>2</a:t>
            </a:r>
            <a:r>
              <a:rPr kumimoji="0" lang="en-US" dirty="0"/>
              <a:t> is lossless join if at</a:t>
            </a:r>
            <a:r>
              <a:rPr lang="en-US" dirty="0"/>
              <a:t> least one of the following dependencies is in </a:t>
            </a:r>
            <a:r>
              <a:rPr lang="en-US" i="1" dirty="0"/>
              <a:t>F</a:t>
            </a:r>
            <a:r>
              <a:rPr lang="en-US" sz="2000" baseline="30000" dirty="0"/>
              <a:t>+</a:t>
            </a:r>
            <a:r>
              <a:rPr lang="en-US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23972" name="Freeform 4"/>
          <p:cNvSpPr>
            <a:spLocks/>
          </p:cNvSpPr>
          <p:nvPr/>
        </p:nvSpPr>
        <p:spPr bwMode="auto">
          <a:xfrm>
            <a:off x="3131840" y="2348880"/>
            <a:ext cx="286891" cy="288032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376-CEE5-4514-9D65-5E1B95A3AFB5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6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02487" cy="4651375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054225" algn="l"/>
              </a:tabLst>
            </a:pPr>
            <a:r>
              <a:rPr lang="en-US" i="1"/>
              <a:t>R = (A, B, C)</a:t>
            </a:r>
            <a:br>
              <a:rPr lang="en-US" i="1"/>
            </a:br>
            <a:r>
              <a:rPr lang="en-US" i="1"/>
              <a:t>F = {A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B, 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 i="1">
                <a:sym typeface="Monotype Sorts" charset="2"/>
              </a:rPr>
              <a:t> = (A, B),   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 i="1"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		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 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 i="1">
                <a:sym typeface="Monotype Sorts" charset="2"/>
              </a:rPr>
              <a:t> = </a:t>
            </a:r>
            <a:r>
              <a:rPr lang="en-US">
                <a:sym typeface="Monotype Sorts" charset="2"/>
              </a:rPr>
              <a:t>{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}</a:t>
            </a:r>
            <a:r>
              <a:rPr lang="en-US" i="1">
                <a:sym typeface="Monotype Sorts" charset="2"/>
              </a:rPr>
              <a:t>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 i="1" baseline="-25000">
                <a:sym typeface="Monotype Sorts" charset="2"/>
              </a:rPr>
              <a:t>1 </a:t>
            </a:r>
            <a:r>
              <a:rPr lang="en-US" i="1">
                <a:sym typeface="Monotype Sorts" charset="2"/>
              </a:rPr>
              <a:t>= (A, B),   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 i="1"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		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 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 i="1">
                <a:sym typeface="Monotype Sorts" charset="2"/>
              </a:rPr>
              <a:t> =</a:t>
            </a:r>
            <a:r>
              <a:rPr lang="en-US">
                <a:sym typeface="Monotype Sorts" charset="2"/>
              </a:rPr>
              <a:t> {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}</a:t>
            </a:r>
            <a:r>
              <a:rPr lang="en-US" i="1">
                <a:sym typeface="Monotype Sorts" charset="2"/>
              </a:rPr>
              <a:t>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A</a:t>
            </a:r>
            <a:r>
              <a:rPr lang="en-US" i="1">
                <a:sym typeface="Monotype Sorts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Not dependency preserving </a:t>
            </a:r>
            <a:br>
              <a:rPr lang="en-US">
                <a:sym typeface="Monotype Sorts" charset="2"/>
              </a:rPr>
            </a:br>
            <a:r>
              <a:rPr lang="en-US">
                <a:sym typeface="Monotype Sorts" charset="2"/>
              </a:rPr>
              <a:t>(cannot check </a:t>
            </a:r>
            <a:r>
              <a:rPr lang="en-US" i="1">
                <a:sym typeface="Monotype Sorts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r>
              <a:rPr lang="en-US">
                <a:sym typeface="Monotype Sorts" charset="2"/>
              </a:rPr>
              <a:t>without computing </a:t>
            </a:r>
            <a:r>
              <a:rPr lang="en-US" i="1">
                <a:sym typeface="Monotype Sorts" charset="2"/>
              </a:rPr>
              <a:t>R</a:t>
            </a:r>
            <a:r>
              <a:rPr lang="en-US" i="1" baseline="-25000">
                <a:sym typeface="Monotype Sorts" charset="2"/>
              </a:rPr>
              <a:t>1 </a:t>
            </a:r>
            <a:r>
              <a:rPr lang="en-US">
                <a:sym typeface="Monotype Sorts" charset="2"/>
              </a:rPr>
              <a:t>   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)</a:t>
            </a:r>
          </a:p>
        </p:txBody>
      </p:sp>
      <p:pic>
        <p:nvPicPr>
          <p:cNvPr id="7260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207000"/>
            <a:ext cx="2349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F6B-5CEB-4605-867D-36DF83B1B780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0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Combined Schema Without Repetition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405533"/>
            <a:ext cx="7561263" cy="4903787"/>
          </a:xfrm>
        </p:spPr>
        <p:txBody>
          <a:bodyPr/>
          <a:lstStyle/>
          <a:p>
            <a:r>
              <a:rPr lang="en-US" dirty="0"/>
              <a:t>Consider combining relations </a:t>
            </a:r>
          </a:p>
          <a:p>
            <a:pPr lvl="1"/>
            <a:r>
              <a:rPr lang="en-US" i="1" dirty="0" err="1"/>
              <a:t>sec_class</a:t>
            </a:r>
            <a:r>
              <a:rPr lang="en-US" i="1" dirty="0"/>
              <a:t>(</a:t>
            </a:r>
            <a:r>
              <a:rPr lang="en-US" i="1" dirty="0" err="1"/>
              <a:t>sec_id</a:t>
            </a:r>
            <a:r>
              <a:rPr lang="en-US" i="1" dirty="0"/>
              <a:t>, building, </a:t>
            </a:r>
            <a:r>
              <a:rPr lang="en-US" i="1" dirty="0" err="1"/>
              <a:t>room_number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/>
            <a:r>
              <a:rPr lang="en-US" i="1" dirty="0"/>
              <a:t>section(</a:t>
            </a:r>
            <a:r>
              <a:rPr lang="en-US" i="1" dirty="0" err="1"/>
              <a:t>course_id</a:t>
            </a:r>
            <a:r>
              <a:rPr lang="en-US" i="1" dirty="0"/>
              <a:t>, </a:t>
            </a:r>
            <a:r>
              <a:rPr lang="en-US" i="1" dirty="0" err="1"/>
              <a:t>sec_id</a:t>
            </a:r>
            <a:r>
              <a:rPr lang="en-US" i="1" dirty="0"/>
              <a:t>, semester, year) 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into one relation</a:t>
            </a:r>
          </a:p>
          <a:p>
            <a:pPr lvl="1"/>
            <a:r>
              <a:rPr lang="en-US" i="1" dirty="0"/>
              <a:t>section(</a:t>
            </a:r>
            <a:r>
              <a:rPr lang="en-US" i="1" dirty="0" err="1"/>
              <a:t>course_id</a:t>
            </a:r>
            <a:r>
              <a:rPr lang="en-US" i="1" dirty="0"/>
              <a:t>, </a:t>
            </a:r>
            <a:r>
              <a:rPr lang="en-US" i="1" dirty="0" err="1"/>
              <a:t>sec_id</a:t>
            </a:r>
            <a:r>
              <a:rPr lang="en-US" i="1" dirty="0"/>
              <a:t>, semester, year, </a:t>
            </a:r>
            <a:br>
              <a:rPr lang="en-US" i="1" dirty="0"/>
            </a:br>
            <a:r>
              <a:rPr lang="en-US" i="1" dirty="0"/>
              <a:t>               building, </a:t>
            </a:r>
            <a:r>
              <a:rPr lang="en-US" i="1" dirty="0" err="1"/>
              <a:t>room_number</a:t>
            </a:r>
            <a:r>
              <a:rPr lang="en-US" i="1" dirty="0"/>
              <a:t>)</a:t>
            </a:r>
            <a:endParaRPr lang="en-US" dirty="0"/>
          </a:p>
          <a:p>
            <a:r>
              <a:rPr lang="en-US" dirty="0"/>
              <a:t>No repetition in this case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DDE-3267-499E-964B-A75CF0997738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1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>
            <a:normAutofit fontScale="90000"/>
          </a:bodyPr>
          <a:lstStyle/>
          <a:p>
            <a:r>
              <a:rPr lang="en-US"/>
              <a:t>Dependency Preservation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56487" cy="4716462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be the set of dependencies </a:t>
            </a:r>
            <a:r>
              <a:rPr lang="en-US" i="1" dirty="0" smtClean="0"/>
              <a:t>F</a:t>
            </a:r>
            <a:r>
              <a:rPr lang="en-US" i="1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that include only attributes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. </a:t>
            </a:r>
          </a:p>
          <a:p>
            <a:pPr lvl="2"/>
            <a:r>
              <a:rPr lang="en-US" dirty="0"/>
              <a:t> A  decomposition is </a:t>
            </a:r>
            <a:r>
              <a:rPr lang="en-US" b="1" dirty="0">
                <a:solidFill>
                  <a:srgbClr val="000099"/>
                </a:solidFill>
              </a:rPr>
              <a:t>dependency preserving</a:t>
            </a:r>
            <a:r>
              <a:rPr lang="en-US" dirty="0"/>
              <a:t>,  if</a:t>
            </a:r>
          </a:p>
          <a:p>
            <a:pPr lvl="2">
              <a:buFont typeface="Webdings" pitchFamily="18" charset="2"/>
              <a:buNone/>
            </a:pPr>
            <a:r>
              <a:rPr lang="en-US" dirty="0"/>
              <a:t>         (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i="1" dirty="0">
                <a:sym typeface="Symbol" pitchFamily="18" charset="2"/>
              </a:rPr>
              <a:t> F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i="1" dirty="0">
                <a:sym typeface="Symbol" pitchFamily="18" charset="2"/>
              </a:rPr>
              <a:t> …</a:t>
            </a:r>
            <a:r>
              <a:rPr lang="en-US" dirty="0">
                <a:sym typeface="Symbol" pitchFamily="18" charset="2"/>
              </a:rPr>
              <a:t> 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baseline="-25000" dirty="0" err="1">
                <a:sym typeface="Symbol" pitchFamily="18" charset="2"/>
              </a:rPr>
              <a:t>n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sym typeface="Symbol" pitchFamily="18" charset="2"/>
              </a:rPr>
              <a:t>F </a:t>
            </a:r>
            <a:r>
              <a:rPr lang="en-US" sz="2000" i="1" baseline="30000" dirty="0">
                <a:sym typeface="Symbol" pitchFamily="18" charset="2"/>
              </a:rPr>
              <a:t>+</a:t>
            </a:r>
          </a:p>
          <a:p>
            <a:pPr lvl="2"/>
            <a:r>
              <a:rPr lang="en-US" dirty="0"/>
              <a:t>If it is not, then checking updates for violation of functional dependencies may require computing joins, which is expensive.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056B-CF36-4AA0-8FC1-3DA03F69F1A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9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Testing for Dependency Preservation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163638"/>
            <a:ext cx="7749356" cy="519747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ym typeface="Symbol" pitchFamily="18" charset="2"/>
              </a:rPr>
              <a:t>To check if a dependency    is preserved in a decomposition of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into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, …,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sz="2000" baseline="-25000" dirty="0" err="1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we apply the following test (with attribute closure done with respect to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/>
            <a:r>
              <a:rPr lang="en-US" i="1" dirty="0"/>
              <a:t>result </a:t>
            </a:r>
            <a:r>
              <a:rPr lang="en-US" dirty="0"/>
              <a:t>= </a:t>
            </a:r>
            <a:r>
              <a:rPr lang="en-US" dirty="0">
                <a:sym typeface="Symbol" pitchFamily="18" charset="2"/>
              </a:rPr>
              <a:t></a:t>
            </a:r>
            <a:br>
              <a:rPr lang="en-US" dirty="0">
                <a:sym typeface="Symbol" pitchFamily="18" charset="2"/>
              </a:rPr>
            </a:br>
            <a:r>
              <a:rPr lang="en-US" b="1" dirty="0">
                <a:sym typeface="Symbol" pitchFamily="18" charset="2"/>
              </a:rPr>
              <a:t>while</a:t>
            </a:r>
            <a:r>
              <a:rPr lang="en-US" dirty="0">
                <a:sym typeface="Symbol" pitchFamily="18" charset="2"/>
              </a:rPr>
              <a:t> (changes to </a:t>
            </a:r>
            <a:r>
              <a:rPr lang="en-US" i="1" dirty="0">
                <a:sym typeface="Symbol" pitchFamily="18" charset="2"/>
              </a:rPr>
              <a:t>result</a:t>
            </a:r>
            <a:r>
              <a:rPr lang="en-US" dirty="0">
                <a:sym typeface="Symbol" pitchFamily="18" charset="2"/>
              </a:rPr>
              <a:t>) do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ym typeface="Symbol" pitchFamily="18" charset="2"/>
              </a:rPr>
              <a:t>for each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in the decomposition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= (</a:t>
            </a:r>
            <a:r>
              <a:rPr lang="en-US" i="1" dirty="0">
                <a:sym typeface="Symbol" pitchFamily="18" charset="2"/>
              </a:rPr>
              <a:t>result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baseline="30000" dirty="0">
                <a:sym typeface="Symbol" pitchFamily="18" charset="2"/>
              </a:rPr>
              <a:t>+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baseline="-25000" dirty="0">
                <a:sym typeface="Symbol" pitchFamily="18" charset="2"/>
              </a:rPr>
              <a:t/>
            </a:r>
            <a:br>
              <a:rPr lang="en-US" i="1" baseline="-25000" dirty="0">
                <a:sym typeface="Symbol" pitchFamily="18" charset="2"/>
              </a:rPr>
            </a:br>
            <a:r>
              <a:rPr lang="en-US" i="1" baseline="-25000" dirty="0">
                <a:sym typeface="Symbol" pitchFamily="18" charset="2"/>
              </a:rPr>
              <a:t>		</a:t>
            </a:r>
            <a:r>
              <a:rPr lang="en-US" i="1" dirty="0">
                <a:sym typeface="Symbol" pitchFamily="18" charset="2"/>
              </a:rPr>
              <a:t>result  =  result 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i="1" dirty="0">
                <a:sym typeface="Symbol" pitchFamily="18" charset="2"/>
              </a:rPr>
              <a:t>t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i="1" dirty="0">
                <a:sym typeface="Symbol" pitchFamily="18" charset="2"/>
              </a:rPr>
              <a:t>result</a:t>
            </a:r>
            <a:r>
              <a:rPr lang="en-US" dirty="0">
                <a:sym typeface="Symbol" pitchFamily="18" charset="2"/>
              </a:rPr>
              <a:t> contains all attributes in , then the functional dependency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   is preserved.</a:t>
            </a:r>
          </a:p>
          <a:p>
            <a:r>
              <a:rPr lang="en-US" dirty="0">
                <a:sym typeface="Symbol" pitchFamily="18" charset="2"/>
              </a:rPr>
              <a:t>We apply the test on all dependencies in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 to check if a decomposition is dependency preserving</a:t>
            </a:r>
          </a:p>
          <a:p>
            <a:r>
              <a:rPr lang="en-US" dirty="0">
                <a:sym typeface="Symbol" pitchFamily="18" charset="2"/>
              </a:rPr>
              <a:t>This procedure takes polynomial time, instead of the exponential time required to compute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30000" dirty="0">
                <a:sym typeface="Symbol" pitchFamily="18" charset="2"/>
              </a:rPr>
              <a:t>+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and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i="1" dirty="0"/>
              <a:t> </a:t>
            </a:r>
            <a:r>
              <a:rPr lang="en-US" sz="1600" dirty="0">
                <a:sym typeface="Symbol" pitchFamily="18" charset="2"/>
              </a:rPr>
              <a:t></a:t>
            </a:r>
            <a:r>
              <a:rPr lang="en-US" i="1" dirty="0">
                <a:sym typeface="Symbol" pitchFamily="18" charset="2"/>
              </a:rPr>
              <a:t> F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sz="1600" dirty="0">
                <a:sym typeface="Symbol" pitchFamily="18" charset="2"/>
              </a:rPr>
              <a:t> </a:t>
            </a:r>
            <a:r>
              <a:rPr lang="en-US" i="1" dirty="0">
                <a:sym typeface="Symbol" pitchFamily="18" charset="2"/>
              </a:rPr>
              <a:t> … </a:t>
            </a:r>
            <a:r>
              <a:rPr lang="en-US" sz="1600" dirty="0">
                <a:sym typeface="Symbol" pitchFamily="18" charset="2"/>
              </a:rPr>
              <a:t>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baseline="-25000" dirty="0" err="1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B58A-9CAC-4DD7-99B1-6F9AEC7E119E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i="1" dirty="0"/>
              <a:t>R = </a:t>
            </a:r>
            <a:r>
              <a:rPr lang="en-US" dirty="0"/>
              <a:t>(</a:t>
            </a:r>
            <a:r>
              <a:rPr lang="en-US" i="1" dirty="0"/>
              <a:t>A, B, C </a:t>
            </a:r>
            <a:r>
              <a:rPr lang="en-US" dirty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F =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B</a:t>
            </a:r>
            <a:br>
              <a:rPr lang="en-US" i="1" dirty="0">
                <a:sym typeface="Monotype Sorts" charset="2"/>
              </a:rPr>
            </a:br>
            <a:r>
              <a:rPr lang="en-US" i="1" dirty="0">
                <a:sym typeface="Monotype Sorts" charset="2"/>
              </a:rPr>
              <a:t>	</a:t>
            </a:r>
            <a:r>
              <a:rPr lang="en-US" i="1" dirty="0" smtClean="0">
                <a:sym typeface="Monotype Sorts" charset="2"/>
              </a:rPr>
              <a:t>   </a:t>
            </a:r>
            <a:r>
              <a:rPr lang="en-US" i="1" dirty="0">
                <a:sym typeface="Monotype Sorts" charset="2"/>
              </a:rPr>
              <a:t>B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Monotype Sorts" charset="2"/>
              </a:rPr>
              <a:t> C</a:t>
            </a:r>
            <a:r>
              <a:rPr lang="en-US" dirty="0">
                <a:sym typeface="Monotype Sorts" charset="2"/>
              </a:rPr>
              <a:t>}</a:t>
            </a:r>
            <a:br>
              <a:rPr lang="en-US" dirty="0">
                <a:sym typeface="Monotype Sorts" charset="2"/>
              </a:rPr>
            </a:br>
            <a:r>
              <a:rPr lang="en-US" dirty="0">
                <a:sym typeface="Monotype Sorts" charset="2"/>
              </a:rPr>
              <a:t>Key = {</a:t>
            </a:r>
            <a:r>
              <a:rPr lang="en-US" i="1" dirty="0">
                <a:sym typeface="Monotype Sorts" charset="2"/>
              </a:rPr>
              <a:t>A</a:t>
            </a:r>
            <a:r>
              <a:rPr lang="en-US" dirty="0"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i="1" dirty="0">
                <a:sym typeface="Monotype Sorts" charset="2"/>
              </a:rPr>
              <a:t>R</a:t>
            </a:r>
            <a:r>
              <a:rPr lang="en-US" dirty="0">
                <a:sym typeface="Monotype Sorts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dirty="0">
                <a:sym typeface="Monotype Sorts" charset="2"/>
              </a:rPr>
              <a:t>Decomposition </a:t>
            </a:r>
            <a:r>
              <a:rPr lang="en-US" i="1" dirty="0">
                <a:sym typeface="Monotype Sorts" charset="2"/>
              </a:rPr>
              <a:t>R</a:t>
            </a:r>
            <a:r>
              <a:rPr lang="en-US" baseline="-25000" dirty="0">
                <a:sym typeface="Monotype Sorts" charset="2"/>
              </a:rPr>
              <a:t>1</a:t>
            </a:r>
            <a:r>
              <a:rPr lang="en-US" dirty="0">
                <a:sym typeface="Monotype Sorts" charset="2"/>
              </a:rPr>
              <a:t> = (</a:t>
            </a:r>
            <a:r>
              <a:rPr lang="en-US" i="1" dirty="0">
                <a:sym typeface="Monotype Sorts" charset="2"/>
              </a:rPr>
              <a:t>A, B),  R</a:t>
            </a:r>
            <a:r>
              <a:rPr lang="en-US" baseline="-25000" dirty="0">
                <a:sym typeface="Monotype Sorts" charset="2"/>
              </a:rPr>
              <a:t>2</a:t>
            </a:r>
            <a:r>
              <a:rPr lang="en-US" dirty="0">
                <a:sym typeface="Monotype Sorts" charset="2"/>
              </a:rPr>
              <a:t> = </a:t>
            </a:r>
            <a:r>
              <a:rPr lang="en-US" i="1" dirty="0">
                <a:sym typeface="Monotype Sorts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i="1" dirty="0">
                <a:sym typeface="Monotype Sorts" charset="2"/>
              </a:rPr>
              <a:t>R</a:t>
            </a:r>
            <a:r>
              <a:rPr lang="en-US" baseline="-25000" dirty="0">
                <a:sym typeface="Monotype Sorts" charset="2"/>
              </a:rPr>
              <a:t>1</a:t>
            </a:r>
            <a:r>
              <a:rPr lang="en-US" i="1" baseline="-25000" dirty="0">
                <a:sym typeface="Monotype Sorts" charset="2"/>
              </a:rPr>
              <a:t> </a:t>
            </a:r>
            <a:r>
              <a:rPr lang="en-US" dirty="0">
                <a:sym typeface="Monotype Sorts" charset="2"/>
              </a:rPr>
              <a:t>and </a:t>
            </a:r>
            <a:r>
              <a:rPr lang="en-US" i="1" dirty="0">
                <a:sym typeface="Monotype Sorts" charset="2"/>
              </a:rPr>
              <a:t>R</a:t>
            </a:r>
            <a:r>
              <a:rPr lang="en-US" baseline="-25000" dirty="0">
                <a:sym typeface="Monotype Sorts" charset="2"/>
              </a:rPr>
              <a:t>2</a:t>
            </a:r>
            <a:r>
              <a:rPr lang="en-US" dirty="0">
                <a:sym typeface="Monotype Sorts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dirty="0">
                <a:sym typeface="Monotype Sorts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dirty="0">
                <a:sym typeface="Monotype Sorts" charset="2"/>
              </a:rPr>
              <a:t>Dependency preserving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BB3-4DA3-4CDF-AA21-519DF9388206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0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92200"/>
            <a:ext cx="8640961" cy="5270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check if a non-trivial dependency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>
                <a:sym typeface="Greek Symbols" pitchFamily="18" charset="2"/>
              </a:rPr>
              <a:t></a:t>
            </a:r>
            <a:r>
              <a:rPr kumimoji="0" lang="en-US" dirty="0" smtClean="0">
                <a:sym typeface="Symbol" pitchFamily="18" charset="2"/>
              </a:rPr>
              <a:t> </a:t>
            </a:r>
            <a:r>
              <a:rPr kumimoji="0" lang="en-US" dirty="0" smtClean="0">
                <a:sym typeface="Symbol"/>
              </a:rPr>
              <a:t></a:t>
            </a:r>
            <a:r>
              <a:rPr lang="en-US" i="1" dirty="0" smtClean="0">
                <a:sym typeface="Greek Symbols" pitchFamily="18" charset="2"/>
              </a:rPr>
              <a:t>  </a:t>
            </a:r>
            <a:r>
              <a:rPr 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1.  compute </a:t>
            </a:r>
            <a:r>
              <a:rPr lang="en-US" dirty="0">
                <a:sym typeface="Symbol"/>
              </a:rPr>
              <a:t>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(the attribute closure of </a:t>
            </a:r>
            <a:r>
              <a:rPr lang="en-US" dirty="0">
                <a:sym typeface="Symbol"/>
              </a:rPr>
              <a:t></a:t>
            </a:r>
            <a:r>
              <a:rPr lang="en-US" dirty="0" smtClean="0"/>
              <a:t>), </a:t>
            </a:r>
            <a:r>
              <a:rPr lang="en-US" dirty="0"/>
              <a:t>and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2.  verify that it includes all attributes of </a:t>
            </a:r>
            <a:r>
              <a:rPr lang="en-US" i="1" dirty="0"/>
              <a:t>R</a:t>
            </a:r>
            <a:r>
              <a:rPr lang="en-US" dirty="0"/>
              <a:t>, that is, it is a </a:t>
            </a:r>
            <a:r>
              <a:rPr lang="en-US" dirty="0" err="1"/>
              <a:t>superkey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</a:rPr>
              <a:t>Simplified test</a:t>
            </a:r>
            <a:r>
              <a:rPr lang="en-US" dirty="0"/>
              <a:t>: To check if a relation schema </a:t>
            </a:r>
            <a:r>
              <a:rPr lang="en-US" i="1" dirty="0"/>
              <a:t>R</a:t>
            </a:r>
            <a:r>
              <a:rPr lang="en-US" dirty="0"/>
              <a:t> is in BCNF, it suffices to check only the dependencies in the given set </a:t>
            </a:r>
            <a:r>
              <a:rPr lang="en-US" i="1" dirty="0"/>
              <a:t>F</a:t>
            </a:r>
            <a:r>
              <a:rPr lang="en-US" dirty="0"/>
              <a:t> for violation of BCNF, rather than checking all dependencies in </a:t>
            </a:r>
            <a:r>
              <a:rPr lang="en-US" i="1" dirty="0"/>
              <a:t>F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none of the dependencies in </a:t>
            </a:r>
            <a:r>
              <a:rPr lang="en-US" i="1" dirty="0"/>
              <a:t>F</a:t>
            </a:r>
            <a:r>
              <a:rPr lang="en-US" dirty="0"/>
              <a:t> causes a violation of BCNF, then none of the dependencies in </a:t>
            </a:r>
            <a:r>
              <a:rPr lang="en-US" i="1" dirty="0"/>
              <a:t>F</a:t>
            </a:r>
            <a:r>
              <a:rPr lang="en-US" baseline="30000" dirty="0"/>
              <a:t>+</a:t>
            </a:r>
            <a:r>
              <a:rPr 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dirty="0"/>
              <a:t>However, </a:t>
            </a:r>
            <a:r>
              <a:rPr lang="en-US" b="1" dirty="0">
                <a:solidFill>
                  <a:srgbClr val="000099"/>
                </a:solidFill>
              </a:rPr>
              <a:t>simplified test using only </a:t>
            </a:r>
            <a:r>
              <a:rPr lang="en-US" b="1" i="1" dirty="0">
                <a:solidFill>
                  <a:srgbClr val="000099"/>
                </a:solidFill>
              </a:rPr>
              <a:t>F</a:t>
            </a:r>
            <a:r>
              <a:rPr lang="en-US" b="1" dirty="0">
                <a:solidFill>
                  <a:srgbClr val="000099"/>
                </a:solidFill>
              </a:rPr>
              <a:t> is</a:t>
            </a:r>
            <a:r>
              <a:rPr lang="en-US" dirty="0"/>
              <a:t> </a:t>
            </a:r>
            <a:r>
              <a:rPr lang="en-US" b="1" dirty="0">
                <a:solidFill>
                  <a:srgbClr val="000099"/>
                </a:solidFill>
              </a:rPr>
              <a:t>incorrect</a:t>
            </a:r>
            <a:r>
              <a:rPr lang="en-US" dirty="0"/>
              <a:t> </a:t>
            </a:r>
            <a:r>
              <a:rPr lang="en-US" b="1" dirty="0">
                <a:solidFill>
                  <a:srgbClr val="000099"/>
                </a:solidFill>
              </a:rPr>
              <a:t>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Consider </a:t>
            </a:r>
            <a:r>
              <a:rPr lang="en-US" i="1" dirty="0"/>
              <a:t>R =</a:t>
            </a:r>
            <a:r>
              <a:rPr lang="en-US" dirty="0"/>
              <a:t> (</a:t>
            </a:r>
            <a:r>
              <a:rPr lang="en-US" i="1" dirty="0"/>
              <a:t>A, B, C, D, E</a:t>
            </a:r>
            <a:r>
              <a:rPr lang="en-US" dirty="0"/>
              <a:t>), with </a:t>
            </a:r>
            <a:r>
              <a:rPr lang="en-US" i="1" dirty="0"/>
              <a:t>F</a:t>
            </a:r>
            <a:r>
              <a:rPr lang="en-US" dirty="0"/>
              <a:t> = { </a:t>
            </a:r>
            <a:r>
              <a:rPr lang="en-US" i="1" dirty="0"/>
              <a:t>A </a:t>
            </a:r>
            <a:r>
              <a:rPr lang="en-US" i="1" dirty="0">
                <a:sym typeface="Symbol" pitchFamily="18" charset="2"/>
              </a:rPr>
              <a:t> </a:t>
            </a:r>
            <a:r>
              <a:rPr lang="en-US" i="1" dirty="0"/>
              <a:t>B, BC </a:t>
            </a:r>
            <a:r>
              <a:rPr lang="en-US" i="1" dirty="0">
                <a:sym typeface="Symbol" pitchFamily="18" charset="2"/>
              </a:rPr>
              <a:t> D</a:t>
            </a:r>
            <a:r>
              <a:rPr 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Decompose </a:t>
            </a:r>
            <a:r>
              <a:rPr lang="en-US" i="1" dirty="0"/>
              <a:t>R</a:t>
            </a:r>
            <a:r>
              <a:rPr lang="en-US" dirty="0"/>
              <a:t> into </a:t>
            </a:r>
            <a:r>
              <a:rPr lang="en-US" i="1" dirty="0"/>
              <a:t>R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i="1" dirty="0"/>
              <a:t>A,B</a:t>
            </a:r>
            <a:r>
              <a:rPr lang="en-US" dirty="0"/>
              <a:t>) and </a:t>
            </a:r>
            <a:r>
              <a:rPr lang="en-US" i="1" dirty="0"/>
              <a:t>R</a:t>
            </a:r>
            <a:r>
              <a:rPr lang="en-US" baseline="-25000" dirty="0"/>
              <a:t>2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i="1" dirty="0"/>
              <a:t>A,C,D, E</a:t>
            </a:r>
            <a:r>
              <a:rPr 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Neither of the dependencies in </a:t>
            </a:r>
            <a:r>
              <a:rPr lang="en-US" i="1" dirty="0"/>
              <a:t>F</a:t>
            </a:r>
            <a:r>
              <a:rPr lang="en-US" dirty="0"/>
              <a:t> contain only attributes from</a:t>
            </a:r>
            <a:br>
              <a:rPr lang="en-US" dirty="0"/>
            </a:br>
            <a:r>
              <a:rPr lang="en-US" dirty="0"/>
              <a:t> (</a:t>
            </a:r>
            <a:r>
              <a:rPr lang="en-US" i="1" dirty="0"/>
              <a:t>A,C,D,E</a:t>
            </a:r>
            <a:r>
              <a:rPr lang="en-US" dirty="0"/>
              <a:t>) so we might be mislead into thinking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 fact, dependency </a:t>
            </a:r>
            <a:r>
              <a:rPr lang="en-US" i="1" dirty="0"/>
              <a:t>AC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in </a:t>
            </a:r>
            <a:r>
              <a:rPr lang="en-US" i="1" dirty="0"/>
              <a:t>F</a:t>
            </a:r>
            <a:r>
              <a:rPr lang="en-US" baseline="30000" dirty="0"/>
              <a:t>+</a:t>
            </a:r>
            <a:r>
              <a:rPr lang="en-US" dirty="0"/>
              <a:t> shows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 is not in BCNF.</a:t>
            </a:r>
            <a:r>
              <a:rPr lang="en-US" sz="16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D06-1979-40EC-A4C5-4639E5B250D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5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uiExpand="1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Decomposition for BCNF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163638"/>
            <a:ext cx="8128322" cy="50736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check if a relation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in a decomposition of </a:t>
            </a:r>
            <a:r>
              <a:rPr lang="en-US" i="1" dirty="0"/>
              <a:t>R</a:t>
            </a:r>
            <a:r>
              <a:rPr lang="en-US" dirty="0"/>
              <a:t> is in BCNF, </a:t>
            </a:r>
          </a:p>
          <a:p>
            <a:pPr lvl="1"/>
            <a:r>
              <a:rPr lang="en-US" dirty="0"/>
              <a:t>Either test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for BCNF with respect to the </a:t>
            </a:r>
            <a:r>
              <a:rPr lang="en-US" b="1" dirty="0">
                <a:solidFill>
                  <a:srgbClr val="000099"/>
                </a:solidFill>
              </a:rPr>
              <a:t>restriction</a:t>
            </a:r>
            <a:r>
              <a:rPr lang="en-US" dirty="0"/>
              <a:t> of F to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 (that is, all FDs in F</a:t>
            </a:r>
            <a:r>
              <a:rPr lang="en-US" baseline="30000" dirty="0"/>
              <a:t>+</a:t>
            </a:r>
            <a:r>
              <a:rPr lang="en-US" dirty="0"/>
              <a:t> that contain only attributes from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 use the original set of dependencies </a:t>
            </a:r>
            <a:r>
              <a:rPr lang="en-US" i="1" dirty="0"/>
              <a:t>F</a:t>
            </a:r>
            <a:r>
              <a:rPr lang="en-US" dirty="0"/>
              <a:t> that hold on </a:t>
            </a:r>
            <a:r>
              <a:rPr lang="en-US" i="1" dirty="0"/>
              <a:t>R</a:t>
            </a:r>
            <a:r>
              <a:rPr lang="en-US" dirty="0"/>
              <a:t>, but with the following test:</a:t>
            </a:r>
          </a:p>
          <a:p>
            <a:pPr lvl="2"/>
            <a:r>
              <a:rPr lang="en-US" dirty="0"/>
              <a:t>for every set of attributes </a:t>
            </a:r>
            <a:r>
              <a:rPr lang="en-US" dirty="0">
                <a:sym typeface="Symbol" pitchFamily="18" charset="2"/>
              </a:rPr>
              <a:t> 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, check that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baseline="30000" dirty="0"/>
              <a:t>+</a:t>
            </a:r>
            <a:r>
              <a:rPr lang="en-US" dirty="0"/>
              <a:t> (the attribute closure of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/>
              <a:t>) either includes no attribute of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-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/>
              <a:t>, or includes all attributes of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If the condition is violated by some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dirty="0"/>
              <a:t>  in </a:t>
            </a:r>
            <a:r>
              <a:rPr lang="en-US" i="1" dirty="0"/>
              <a:t>F</a:t>
            </a:r>
            <a:r>
              <a:rPr lang="en-US" dirty="0"/>
              <a:t>, the dependency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>
                <a:sym typeface="Symbol" pitchFamily="18" charset="2"/>
              </a:rPr>
              <a:t>(</a:t>
            </a:r>
            <a:r>
              <a:rPr lang="en-US" baseline="30000" dirty="0">
                <a:sym typeface="Symbol" pitchFamily="18" charset="2"/>
              </a:rPr>
              <a:t>+ </a:t>
            </a:r>
            <a:r>
              <a:rPr lang="en-US" dirty="0">
                <a:sym typeface="Symbol" pitchFamily="18" charset="2"/>
              </a:rPr>
              <a:t>- </a:t>
            </a:r>
            <a:r>
              <a:rPr lang="en-US" dirty="0" smtClean="0">
                <a:sym typeface="Symbol" pitchFamily="18" charset="2"/>
              </a:rPr>
              <a:t>)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baseline="30000" dirty="0"/>
              <a:t/>
            </a:r>
            <a:br>
              <a:rPr lang="en-US" baseline="30000" dirty="0"/>
            </a:br>
            <a:r>
              <a:rPr lang="en-US" dirty="0"/>
              <a:t>can be shown to hold on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, and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violates BCNF.</a:t>
            </a:r>
          </a:p>
          <a:p>
            <a:pPr lvl="3"/>
            <a:r>
              <a:rPr lang="en-US" dirty="0"/>
              <a:t>We use above dependency to decompose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789-535B-45B4-A18A-F8E6ED5F7963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0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49350"/>
            <a:ext cx="8307388" cy="4291013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sz="2000" i="1" dirty="0"/>
              <a:t>	</a:t>
            </a:r>
            <a:r>
              <a:rPr lang="en-US" i="1" dirty="0"/>
              <a:t>result </a:t>
            </a:r>
            <a:r>
              <a:rPr lang="en-US" dirty="0"/>
              <a:t>:= {</a:t>
            </a:r>
            <a:r>
              <a:rPr lang="en-US" i="1" dirty="0"/>
              <a:t>R </a:t>
            </a:r>
            <a:r>
              <a:rPr lang="en-US" dirty="0"/>
              <a:t>};</a:t>
            </a:r>
            <a:br>
              <a:rPr lang="en-US" dirty="0"/>
            </a:br>
            <a:r>
              <a:rPr lang="en-US" i="1" dirty="0"/>
              <a:t>done </a:t>
            </a:r>
            <a:r>
              <a:rPr lang="en-US" dirty="0"/>
              <a:t>:= false;</a:t>
            </a:r>
            <a:br>
              <a:rPr lang="en-US" dirty="0"/>
            </a:br>
            <a:r>
              <a:rPr lang="en-US" dirty="0"/>
              <a:t>compute </a:t>
            </a:r>
            <a:r>
              <a:rPr lang="en-US" i="1" dirty="0"/>
              <a:t>F </a:t>
            </a:r>
            <a:r>
              <a:rPr lang="en-US" baseline="30000" dirty="0"/>
              <a:t>+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while (not </a:t>
            </a:r>
            <a:r>
              <a:rPr lang="en-US" i="1" dirty="0"/>
              <a:t>done) </a:t>
            </a:r>
            <a:r>
              <a:rPr lang="en-US" b="1" dirty="0"/>
              <a:t>do</a:t>
            </a:r>
            <a:br>
              <a:rPr lang="en-US" b="1" dirty="0"/>
            </a:br>
            <a:r>
              <a:rPr lang="en-US" b="1" dirty="0"/>
              <a:t>	if </a:t>
            </a:r>
            <a:r>
              <a:rPr lang="en-US" dirty="0"/>
              <a:t>(there is a schema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/>
              <a:t>result </a:t>
            </a:r>
            <a:r>
              <a:rPr lang="en-US" dirty="0"/>
              <a:t> that is not in BCNF)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then begin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dirty="0"/>
              <a:t>let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 be a nontrivial functional dependency that 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                       holds on </a:t>
            </a:r>
            <a:r>
              <a:rPr lang="en-US" i="1" dirty="0" err="1">
                <a:sym typeface="Greek Symbols" pitchFamily="18" charset="2"/>
              </a:rPr>
              <a:t>R</a:t>
            </a:r>
            <a:r>
              <a:rPr lang="en-US" i="1" baseline="-25000" dirty="0" err="1">
                <a:sym typeface="Greek Symbols" pitchFamily="18" charset="2"/>
              </a:rPr>
              <a:t>i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such that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 err="1">
                <a:sym typeface="Greek Symbols" pitchFamily="18" charset="2"/>
              </a:rPr>
              <a:t>R</a:t>
            </a:r>
            <a:r>
              <a:rPr lang="en-US" i="1" baseline="-25000" dirty="0" err="1">
                <a:sym typeface="Greek Symbols" pitchFamily="18" charset="2"/>
              </a:rPr>
              <a:t>i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not in </a:t>
            </a:r>
            <a:r>
              <a:rPr lang="en-US" i="1" dirty="0">
                <a:sym typeface="Greek Symbols" pitchFamily="18" charset="2"/>
              </a:rPr>
              <a:t>F </a:t>
            </a:r>
            <a:r>
              <a:rPr lang="en-US" baseline="30000" dirty="0">
                <a:sym typeface="Greek Symbols" pitchFamily="18" charset="2"/>
              </a:rPr>
              <a:t>+</a:t>
            </a:r>
            <a:r>
              <a:rPr lang="en-US" dirty="0">
                <a:sym typeface="Greek Symbols" pitchFamily="18" charset="2"/>
              </a:rPr>
              <a:t>, 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				   and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 = </a:t>
            </a:r>
            <a:r>
              <a:rPr lang="en-US" dirty="0">
                <a:sym typeface="Symbol" pitchFamily="18" charset="2"/>
              </a:rPr>
              <a:t>;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	   </a:t>
            </a:r>
            <a:r>
              <a:rPr lang="en-US" i="1" dirty="0">
                <a:sym typeface="Symbol" pitchFamily="18" charset="2"/>
              </a:rPr>
              <a:t>result </a:t>
            </a:r>
            <a:r>
              <a:rPr lang="en-US" dirty="0">
                <a:sym typeface="Symbol" pitchFamily="18" charset="2"/>
              </a:rPr>
              <a:t>:= (</a:t>
            </a:r>
            <a:r>
              <a:rPr lang="en-US" i="1" dirty="0">
                <a:sym typeface="Symbol" pitchFamily="18" charset="2"/>
              </a:rPr>
              <a:t>result –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) </a:t>
            </a:r>
            <a:r>
              <a:rPr lang="en-US" dirty="0">
                <a:sym typeface="Symbol" pitchFamily="18" charset="2"/>
              </a:rPr>
              <a:t> (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 – </a:t>
            </a:r>
            <a:r>
              <a:rPr lang="en-US" dirty="0">
                <a:sym typeface="Greek Symbols" pitchFamily="18" charset="2"/>
              </a:rPr>
              <a:t>) </a:t>
            </a:r>
            <a:r>
              <a:rPr lang="en-US" dirty="0">
                <a:sym typeface="Symbol" pitchFamily="18" charset="2"/>
              </a:rPr>
              <a:t> (</a:t>
            </a:r>
            <a:r>
              <a:rPr lang="en-US" dirty="0">
                <a:sym typeface="Greek Symbols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);</a:t>
            </a:r>
            <a:br>
              <a:rPr lang="en-US" i="1" dirty="0">
                <a:sym typeface="Greek Symbols" pitchFamily="18" charset="2"/>
              </a:rPr>
            </a:br>
            <a:r>
              <a:rPr lang="en-US" i="1" dirty="0">
                <a:sym typeface="Greek Symbols" pitchFamily="18" charset="2"/>
              </a:rPr>
              <a:t>	    	</a:t>
            </a:r>
            <a:r>
              <a:rPr lang="en-US" b="1" dirty="0">
                <a:sym typeface="Greek Symbols" pitchFamily="18" charset="2"/>
              </a:rPr>
              <a:t>end</a:t>
            </a:r>
            <a:br>
              <a:rPr lang="en-US" b="1" dirty="0">
                <a:sym typeface="Greek Symbols" pitchFamily="18" charset="2"/>
              </a:rPr>
            </a:br>
            <a:r>
              <a:rPr lang="en-US" b="1" dirty="0">
                <a:sym typeface="Greek Symbols" pitchFamily="18" charset="2"/>
              </a:rPr>
              <a:t>		else</a:t>
            </a:r>
            <a:r>
              <a:rPr lang="en-US" i="1" dirty="0">
                <a:sym typeface="Greek Symbols" pitchFamily="18" charset="2"/>
              </a:rPr>
              <a:t> done </a:t>
            </a:r>
            <a:r>
              <a:rPr lang="en-US" dirty="0">
                <a:sym typeface="Greek Symbols" pitchFamily="18" charset="2"/>
              </a:rPr>
              <a:t>:= </a:t>
            </a:r>
            <a:r>
              <a:rPr lang="en-US" b="1" dirty="0">
                <a:sym typeface="Greek Symbols" pitchFamily="18" charset="2"/>
              </a:rPr>
              <a:t>true; </a:t>
            </a: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b="1" dirty="0"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dirty="0">
                <a:sym typeface="Greek Symbols" pitchFamily="18" charset="2"/>
              </a:rPr>
              <a:t>     Note:  each </a:t>
            </a:r>
            <a:r>
              <a:rPr lang="en-US" i="1" dirty="0" err="1">
                <a:sym typeface="Greek Symbols" pitchFamily="18" charset="2"/>
              </a:rPr>
              <a:t>R</a:t>
            </a:r>
            <a:r>
              <a:rPr lang="en-US" i="1" baseline="-25000" dirty="0" err="1">
                <a:sym typeface="Greek Symbols" pitchFamily="18" charset="2"/>
              </a:rPr>
              <a:t>i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in BCNF, and decomposition is lossless-join</a:t>
            </a:r>
            <a:r>
              <a:rPr lang="en-US" sz="2000" dirty="0">
                <a:sym typeface="Greek Symbols" pitchFamily="18" charset="2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0314-B5E0-4F44-A6CA-C841F3DB4553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BCNF Decomposition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338887" cy="4252912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744538" algn="l"/>
              </a:tabLst>
            </a:pPr>
            <a:r>
              <a:rPr lang="en-US" i="1" dirty="0"/>
              <a:t>R = </a:t>
            </a:r>
            <a:r>
              <a:rPr lang="en-US" dirty="0"/>
              <a:t>(</a:t>
            </a:r>
            <a:r>
              <a:rPr lang="en-US" i="1" dirty="0"/>
              <a:t>A, B, C </a:t>
            </a:r>
            <a:r>
              <a:rPr lang="en-US" dirty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F =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B</a:t>
            </a:r>
            <a:br>
              <a:rPr lang="en-US" i="1" dirty="0">
                <a:sym typeface="Monotype Sorts" charset="2"/>
              </a:rPr>
            </a:br>
            <a:r>
              <a:rPr lang="en-US" i="1" dirty="0">
                <a:sym typeface="Monotype Sorts" charset="2"/>
              </a:rPr>
              <a:t>	 </a:t>
            </a:r>
            <a:r>
              <a:rPr lang="en-US" i="1" dirty="0" smtClean="0">
                <a:sym typeface="Monotype Sorts" charset="2"/>
              </a:rPr>
              <a:t>  B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Monotype Sorts" charset="2"/>
              </a:rPr>
              <a:t> C</a:t>
            </a:r>
            <a:r>
              <a:rPr lang="en-US" dirty="0">
                <a:sym typeface="Monotype Sorts" charset="2"/>
              </a:rPr>
              <a:t>}</a:t>
            </a:r>
            <a:br>
              <a:rPr lang="en-US" dirty="0">
                <a:sym typeface="Monotype Sorts" charset="2"/>
              </a:rPr>
            </a:br>
            <a:r>
              <a:rPr lang="en-US" dirty="0">
                <a:sym typeface="Monotype Sorts" charset="2"/>
              </a:rPr>
              <a:t>Key = {</a:t>
            </a:r>
            <a:r>
              <a:rPr lang="en-US" i="1" dirty="0">
                <a:sym typeface="Monotype Sorts" charset="2"/>
              </a:rPr>
              <a:t>A</a:t>
            </a:r>
            <a:r>
              <a:rPr lang="en-US" dirty="0"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i="1" dirty="0">
                <a:sym typeface="Monotype Sorts" charset="2"/>
              </a:rPr>
              <a:t>R</a:t>
            </a:r>
            <a:r>
              <a:rPr lang="en-US" dirty="0">
                <a:sym typeface="Monotype Sorts" charset="2"/>
              </a:rPr>
              <a:t> is not in BCNF (</a:t>
            </a:r>
            <a:r>
              <a:rPr lang="en-US" i="1" dirty="0">
                <a:sym typeface="Monotype Sorts" charset="2"/>
              </a:rPr>
              <a:t>B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Monotype Sorts" charset="2"/>
              </a:rPr>
              <a:t> C </a:t>
            </a:r>
            <a:r>
              <a:rPr lang="en-US" dirty="0">
                <a:sym typeface="Monotype Sorts" charset="2"/>
              </a:rPr>
              <a:t>but</a:t>
            </a:r>
            <a:r>
              <a:rPr lang="en-US" i="1" dirty="0">
                <a:sym typeface="Monotype Sorts" charset="2"/>
              </a:rPr>
              <a:t> B </a:t>
            </a:r>
            <a:r>
              <a:rPr lang="en-US" dirty="0">
                <a:sym typeface="Monotype Sorts" charset="2"/>
              </a:rPr>
              <a:t>is not  </a:t>
            </a:r>
            <a:r>
              <a:rPr lang="en-US" dirty="0" err="1">
                <a:sym typeface="Monotype Sorts" charset="2"/>
              </a:rPr>
              <a:t>superkey</a:t>
            </a:r>
            <a:r>
              <a:rPr lang="en-US" dirty="0">
                <a:sym typeface="Monotype Sorts" charset="2"/>
              </a:rPr>
              <a:t>)</a:t>
            </a:r>
          </a:p>
          <a:p>
            <a:pPr>
              <a:tabLst>
                <a:tab pos="744538" algn="l"/>
              </a:tabLst>
            </a:pPr>
            <a:r>
              <a:rPr lang="en-US" dirty="0">
                <a:sym typeface="Monotype Sorts" charset="2"/>
              </a:rPr>
              <a:t>Decomposition</a:t>
            </a:r>
          </a:p>
          <a:p>
            <a:pPr lvl="1">
              <a:tabLst>
                <a:tab pos="744538" algn="l"/>
              </a:tabLst>
            </a:pPr>
            <a:r>
              <a:rPr lang="en-US" i="1" dirty="0">
                <a:sym typeface="Monotype Sorts" charset="2"/>
              </a:rPr>
              <a:t>R</a:t>
            </a:r>
            <a:r>
              <a:rPr lang="en-US" baseline="-25000" dirty="0">
                <a:sym typeface="Monotype Sorts" charset="2"/>
              </a:rPr>
              <a:t>1</a:t>
            </a:r>
            <a:r>
              <a:rPr lang="en-US" dirty="0">
                <a:sym typeface="Monotype Sorts" charset="2"/>
              </a:rPr>
              <a:t> = (</a:t>
            </a:r>
            <a:r>
              <a:rPr lang="en-US" i="1" dirty="0">
                <a:sym typeface="Monotype Sorts" charset="2"/>
              </a:rPr>
              <a:t>B, C)</a:t>
            </a:r>
            <a:endParaRPr lang="en-US" dirty="0"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i="1" dirty="0">
                <a:sym typeface="Monotype Sorts" charset="2"/>
              </a:rPr>
              <a:t>R</a:t>
            </a:r>
            <a:r>
              <a:rPr lang="en-US" baseline="-25000" dirty="0">
                <a:sym typeface="Monotype Sorts" charset="2"/>
              </a:rPr>
              <a:t>2</a:t>
            </a:r>
            <a:r>
              <a:rPr lang="en-US" dirty="0">
                <a:sym typeface="Monotype Sorts" charset="2"/>
              </a:rPr>
              <a:t> = </a:t>
            </a:r>
            <a:r>
              <a:rPr lang="en-US" i="1" dirty="0">
                <a:sym typeface="Monotype Sorts" charset="2"/>
              </a:rPr>
              <a:t>(A,B)</a:t>
            </a:r>
          </a:p>
          <a:p>
            <a:pPr lvl="1">
              <a:buFont typeface="Monotype Sorts" charset="2"/>
              <a:buNone/>
              <a:tabLst>
                <a:tab pos="744538" algn="l"/>
              </a:tabLst>
            </a:pPr>
            <a:endParaRPr lang="en-US" dirty="0">
              <a:sym typeface="Monotype Sorts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C634-E5B6-48A8-95A0-11F8CF5EDDD7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0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69237" cy="5270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/>
              <a:t>class 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i="1" dirty="0" err="1"/>
              <a:t>dept_name</a:t>
            </a:r>
            <a:r>
              <a:rPr lang="en-US" dirty="0"/>
              <a:t>, </a:t>
            </a:r>
            <a:r>
              <a:rPr lang="en-US" i="1" dirty="0"/>
              <a:t>credits</a:t>
            </a:r>
            <a:r>
              <a:rPr lang="en-US" dirty="0"/>
              <a:t>, </a:t>
            </a:r>
            <a:r>
              <a:rPr lang="en-US" i="1" dirty="0" err="1"/>
              <a:t>sec_id</a:t>
            </a:r>
            <a:r>
              <a:rPr lang="en-US" dirty="0"/>
              <a:t>, </a:t>
            </a:r>
            <a:r>
              <a:rPr lang="en-US" i="1" dirty="0"/>
              <a:t>semester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/>
              <a:t>building</a:t>
            </a:r>
            <a:r>
              <a:rPr lang="en-US" dirty="0"/>
              <a:t>, </a:t>
            </a:r>
            <a:r>
              <a:rPr lang="en-US" i="1" dirty="0" err="1"/>
              <a:t>room_number</a:t>
            </a:r>
            <a:r>
              <a:rPr lang="en-US" dirty="0"/>
              <a:t>, </a:t>
            </a:r>
            <a:r>
              <a:rPr lang="en-US" i="1" dirty="0"/>
              <a:t>capacity</a:t>
            </a:r>
            <a:r>
              <a:rPr lang="en-US" dirty="0"/>
              <a:t>, </a:t>
            </a:r>
            <a:r>
              <a:rPr lang="en-US" i="1" dirty="0" err="1"/>
              <a:t>time_slot_id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 err="1"/>
              <a:t>course_id</a:t>
            </a:r>
            <a:r>
              <a:rPr lang="en-US" dirty="0"/>
              <a:t>→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i="1" dirty="0" err="1"/>
              <a:t>dept_name</a:t>
            </a:r>
            <a:r>
              <a:rPr lang="en-US" dirty="0"/>
              <a:t>, </a:t>
            </a:r>
            <a:r>
              <a:rPr 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/>
              <a:t>building</a:t>
            </a:r>
            <a:r>
              <a:rPr lang="en-US" dirty="0"/>
              <a:t>, </a:t>
            </a:r>
            <a:r>
              <a:rPr lang="en-US" i="1" dirty="0" err="1"/>
              <a:t>room_number</a:t>
            </a:r>
            <a:r>
              <a:rPr lang="en-US" dirty="0" err="1"/>
              <a:t>→</a:t>
            </a:r>
            <a:r>
              <a:rPr lang="en-US" i="1" dirty="0" err="1"/>
              <a:t>capacity</a:t>
            </a:r>
            <a:endParaRPr 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 err="1"/>
              <a:t>sec_id</a:t>
            </a:r>
            <a:r>
              <a:rPr lang="en-US" dirty="0"/>
              <a:t>, </a:t>
            </a:r>
            <a:r>
              <a:rPr lang="en-US" i="1" dirty="0"/>
              <a:t>semester</a:t>
            </a:r>
            <a:r>
              <a:rPr lang="en-US" dirty="0"/>
              <a:t>, </a:t>
            </a:r>
            <a:r>
              <a:rPr lang="en-US" i="1" dirty="0" err="1"/>
              <a:t>year</a:t>
            </a:r>
            <a:r>
              <a:rPr lang="en-US" dirty="0" err="1"/>
              <a:t>→</a:t>
            </a:r>
            <a:r>
              <a:rPr lang="en-US" i="1" dirty="0" err="1"/>
              <a:t>building</a:t>
            </a:r>
            <a:r>
              <a:rPr lang="en-US" dirty="0"/>
              <a:t>, </a:t>
            </a:r>
            <a:r>
              <a:rPr lang="en-US" i="1" dirty="0" err="1"/>
              <a:t>room_number</a:t>
            </a:r>
            <a:r>
              <a:rPr lang="en-US" dirty="0"/>
              <a:t>, </a:t>
            </a:r>
            <a:r>
              <a:rPr lang="en-US" i="1" dirty="0" err="1"/>
              <a:t>time_slot_id</a:t>
            </a:r>
            <a:endParaRPr 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dirty="0"/>
              <a:t>A candidate key {</a:t>
            </a: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 err="1"/>
              <a:t>sec_id</a:t>
            </a:r>
            <a:r>
              <a:rPr lang="en-US" dirty="0"/>
              <a:t>, </a:t>
            </a:r>
            <a:r>
              <a:rPr lang="en-US" i="1" dirty="0"/>
              <a:t>semester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 err="1"/>
              <a:t>course_id</a:t>
            </a:r>
            <a:r>
              <a:rPr lang="en-US" dirty="0"/>
              <a:t>→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i="1" dirty="0" err="1"/>
              <a:t>dept_name</a:t>
            </a:r>
            <a:r>
              <a:rPr lang="en-US" dirty="0"/>
              <a:t>, </a:t>
            </a:r>
            <a:r>
              <a:rPr lang="en-US" i="1" dirty="0"/>
              <a:t>credits  </a:t>
            </a:r>
            <a:r>
              <a:rPr 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dirty="0"/>
              <a:t>but </a:t>
            </a:r>
            <a:r>
              <a:rPr lang="en-US" i="1" dirty="0" err="1"/>
              <a:t>course_id</a:t>
            </a:r>
            <a:r>
              <a:rPr lang="en-US" i="1" dirty="0"/>
              <a:t> </a:t>
            </a:r>
            <a:r>
              <a:rPr lang="en-US" dirty="0"/>
              <a:t>is not a </a:t>
            </a:r>
            <a:r>
              <a:rPr lang="en-US" dirty="0" err="1"/>
              <a:t>superkey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dirty="0"/>
              <a:t> We replace </a:t>
            </a:r>
            <a:r>
              <a:rPr lang="en-US" i="1" dirty="0"/>
              <a:t>class </a:t>
            </a:r>
            <a:r>
              <a:rPr 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/>
              <a:t>course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i="1" dirty="0" err="1"/>
              <a:t>dept_name</a:t>
            </a:r>
            <a:r>
              <a:rPr lang="en-US" dirty="0"/>
              <a:t>, </a:t>
            </a:r>
            <a:r>
              <a:rPr lang="en-US" i="1" dirty="0"/>
              <a:t>credits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/>
              <a:t>class-1 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 err="1"/>
              <a:t>sec_id</a:t>
            </a:r>
            <a:r>
              <a:rPr lang="en-US" dirty="0"/>
              <a:t>, </a:t>
            </a:r>
            <a:r>
              <a:rPr lang="en-US" i="1" dirty="0"/>
              <a:t>semester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/>
              <a:t>building</a:t>
            </a:r>
            <a:r>
              <a:rPr lang="en-US" dirty="0"/>
              <a:t>,         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i="1" dirty="0" err="1"/>
              <a:t>room_number</a:t>
            </a:r>
            <a:r>
              <a:rPr lang="en-US" i="1" dirty="0"/>
              <a:t>, capacity</a:t>
            </a:r>
            <a:r>
              <a:rPr lang="en-US" dirty="0"/>
              <a:t>, </a:t>
            </a:r>
            <a:r>
              <a:rPr lang="en-US" i="1" dirty="0" err="1"/>
              <a:t>time_slot_id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F25E-BAFE-45BD-B664-CF7158719C46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1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(Cont.)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dirty="0"/>
              <a:t> </a:t>
            </a:r>
            <a:r>
              <a:rPr lang="en-US" dirty="0" smtClean="0"/>
              <a:t>Let’s check the following relations: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/>
              <a:t>course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i="1" dirty="0" err="1"/>
              <a:t>dept_name</a:t>
            </a:r>
            <a:r>
              <a:rPr lang="en-US" dirty="0"/>
              <a:t>, </a:t>
            </a:r>
            <a:r>
              <a:rPr lang="en-US" i="1" dirty="0"/>
              <a:t>credits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dirty="0"/>
              <a:t>class-1 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 err="1"/>
              <a:t>sec_id</a:t>
            </a:r>
            <a:r>
              <a:rPr lang="en-US" dirty="0"/>
              <a:t>, </a:t>
            </a:r>
            <a:r>
              <a:rPr lang="en-US" i="1" dirty="0"/>
              <a:t>semester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/>
              <a:t>building</a:t>
            </a:r>
            <a:r>
              <a:rPr lang="en-US" dirty="0"/>
              <a:t>,         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i="1" dirty="0" err="1"/>
              <a:t>room_number</a:t>
            </a:r>
            <a:r>
              <a:rPr lang="en-US" i="1" dirty="0"/>
              <a:t>, capacity</a:t>
            </a:r>
            <a:r>
              <a:rPr lang="en-US" dirty="0"/>
              <a:t>, </a:t>
            </a:r>
            <a:r>
              <a:rPr lang="en-US" i="1" dirty="0" err="1"/>
              <a:t>time_slot_id</a:t>
            </a:r>
            <a:r>
              <a:rPr lang="en-US" dirty="0" smtClean="0"/>
              <a:t>)</a:t>
            </a:r>
            <a:endParaRPr lang="en-US" i="1" dirty="0" smtClean="0"/>
          </a:p>
          <a:p>
            <a:r>
              <a:rPr lang="en-US" i="1" dirty="0" smtClean="0"/>
              <a:t>course </a:t>
            </a:r>
            <a:r>
              <a:rPr lang="en-US" dirty="0"/>
              <a:t>is in BCNF</a:t>
            </a:r>
          </a:p>
          <a:p>
            <a:pPr lvl="1"/>
            <a:r>
              <a:rPr lang="en-US" dirty="0"/>
              <a:t>How do we know this?</a:t>
            </a:r>
          </a:p>
          <a:p>
            <a:r>
              <a:rPr lang="en-US" i="1" dirty="0"/>
              <a:t>building</a:t>
            </a:r>
            <a:r>
              <a:rPr lang="en-US" dirty="0"/>
              <a:t>, </a:t>
            </a:r>
            <a:r>
              <a:rPr lang="en-US" i="1" dirty="0" err="1"/>
              <a:t>room_number</a:t>
            </a:r>
            <a:r>
              <a:rPr lang="en-US" dirty="0" err="1"/>
              <a:t>→</a:t>
            </a:r>
            <a:r>
              <a:rPr lang="en-US" i="1" dirty="0" err="1"/>
              <a:t>capacity</a:t>
            </a:r>
            <a:r>
              <a:rPr lang="en-US" i="1" dirty="0"/>
              <a:t>  </a:t>
            </a:r>
            <a:r>
              <a:rPr lang="en-US" dirty="0"/>
              <a:t>holds on </a:t>
            </a:r>
            <a:r>
              <a:rPr lang="en-US" i="1" dirty="0"/>
              <a:t>class-1</a:t>
            </a:r>
            <a:endParaRPr lang="en-US" dirty="0"/>
          </a:p>
          <a:p>
            <a:pPr lvl="1"/>
            <a:r>
              <a:rPr lang="en-US" dirty="0"/>
              <a:t> but {</a:t>
            </a:r>
            <a:r>
              <a:rPr lang="en-US" i="1" dirty="0"/>
              <a:t>building</a:t>
            </a:r>
            <a:r>
              <a:rPr lang="en-US" dirty="0"/>
              <a:t>, </a:t>
            </a:r>
            <a:r>
              <a:rPr lang="en-US" i="1" dirty="0" err="1"/>
              <a:t>room_number</a:t>
            </a:r>
            <a:r>
              <a:rPr lang="en-US" dirty="0"/>
              <a:t>} is not a </a:t>
            </a:r>
            <a:r>
              <a:rPr lang="en-US" dirty="0" err="1"/>
              <a:t>superkey</a:t>
            </a:r>
            <a:r>
              <a:rPr lang="en-US" dirty="0"/>
              <a:t> for </a:t>
            </a:r>
            <a:r>
              <a:rPr lang="en-US" i="1" dirty="0"/>
              <a:t>class-1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replace </a:t>
            </a:r>
            <a:r>
              <a:rPr lang="en-US" i="1" dirty="0"/>
              <a:t>class-1 </a:t>
            </a:r>
            <a:r>
              <a:rPr lang="en-US" dirty="0"/>
              <a:t>by:</a:t>
            </a:r>
          </a:p>
          <a:p>
            <a:pPr lvl="2"/>
            <a:r>
              <a:rPr lang="en-US" i="1" dirty="0"/>
              <a:t>classroom </a:t>
            </a:r>
            <a:r>
              <a:rPr lang="en-US" dirty="0"/>
              <a:t>(</a:t>
            </a:r>
            <a:r>
              <a:rPr lang="en-US" i="1" dirty="0"/>
              <a:t>building</a:t>
            </a:r>
            <a:r>
              <a:rPr lang="en-US" dirty="0"/>
              <a:t>, </a:t>
            </a:r>
            <a:r>
              <a:rPr lang="en-US" i="1" dirty="0" err="1"/>
              <a:t>room_number</a:t>
            </a:r>
            <a:r>
              <a:rPr lang="en-US" dirty="0"/>
              <a:t>, </a:t>
            </a:r>
            <a:r>
              <a:rPr lang="en-US" i="1" dirty="0"/>
              <a:t>capacity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section 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 err="1"/>
              <a:t>sec_id</a:t>
            </a:r>
            <a:r>
              <a:rPr lang="en-US" dirty="0"/>
              <a:t>, </a:t>
            </a:r>
            <a:r>
              <a:rPr lang="en-US" i="1" dirty="0"/>
              <a:t>semester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/>
              <a:t>building</a:t>
            </a:r>
            <a:r>
              <a:rPr lang="en-US" dirty="0"/>
              <a:t>, </a:t>
            </a:r>
            <a:r>
              <a:rPr lang="en-US" i="1" dirty="0" err="1"/>
              <a:t>room_number</a:t>
            </a:r>
            <a:r>
              <a:rPr lang="en-US" dirty="0"/>
              <a:t>, </a:t>
            </a:r>
            <a:r>
              <a:rPr lang="en-US" i="1" dirty="0" err="1"/>
              <a:t>time_slot_id</a:t>
            </a:r>
            <a:r>
              <a:rPr lang="en-US" dirty="0"/>
              <a:t>)</a:t>
            </a:r>
          </a:p>
          <a:p>
            <a:r>
              <a:rPr lang="en-US" i="1" dirty="0"/>
              <a:t>classroom </a:t>
            </a:r>
            <a:r>
              <a:rPr lang="en-US" dirty="0"/>
              <a:t>and </a:t>
            </a:r>
            <a:r>
              <a:rPr lang="en-US" i="1" dirty="0"/>
              <a:t>section </a:t>
            </a:r>
            <a:r>
              <a:rPr lang="en-US" dirty="0"/>
              <a:t>are in BCNF.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BB58-A6D2-42B7-881E-54B778EE29C2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6675"/>
            <a:ext cx="7831138" cy="623888"/>
          </a:xfrm>
        </p:spPr>
        <p:txBody>
          <a:bodyPr>
            <a:normAutofit fontScale="90000"/>
          </a:bodyPr>
          <a:lstStyle/>
          <a:p>
            <a:r>
              <a:rPr lang="en-US"/>
              <a:t>BCNF and Dependency Preservation</a:t>
            </a:r>
          </a:p>
        </p:txBody>
      </p:sp>
      <p:sp>
        <p:nvSpPr>
          <p:cNvPr id="7444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3568" y="2035175"/>
            <a:ext cx="8064896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>
              <a:tabLst>
                <a:tab pos="744538" algn="l"/>
                <a:tab pos="2679700" algn="l"/>
              </a:tabLst>
            </a:lvl1pPr>
            <a:lvl2pPr>
              <a:tabLst>
                <a:tab pos="744538" algn="l"/>
                <a:tab pos="2679700" algn="l"/>
              </a:tabLst>
            </a:lvl2pPr>
            <a:lvl3pPr>
              <a:tabLst>
                <a:tab pos="744538" algn="l"/>
                <a:tab pos="2679700" algn="l"/>
              </a:tabLst>
            </a:lvl3pPr>
            <a:lvl4pPr>
              <a:tabLst>
                <a:tab pos="744538" algn="l"/>
                <a:tab pos="2679700" algn="l"/>
              </a:tabLst>
            </a:lvl4pPr>
            <a:lvl5pPr>
              <a:tabLst>
                <a:tab pos="744538" algn="l"/>
                <a:tab pos="2679700" algn="l"/>
              </a:tabLst>
            </a:lvl5pPr>
            <a:lvl6pPr>
              <a:tabLst>
                <a:tab pos="744538" algn="l"/>
                <a:tab pos="2679700" algn="l"/>
              </a:tabLst>
            </a:lvl6pPr>
            <a:lvl7pPr>
              <a:tabLst>
                <a:tab pos="744538" algn="l"/>
                <a:tab pos="2679700" algn="l"/>
              </a:tabLst>
            </a:lvl7pPr>
            <a:lvl8pPr>
              <a:tabLst>
                <a:tab pos="744538" algn="l"/>
                <a:tab pos="2679700" algn="l"/>
              </a:tabLst>
            </a:lvl8pPr>
            <a:lvl9pPr>
              <a:tabLst>
                <a:tab pos="744538" algn="l"/>
                <a:tab pos="2679700" algn="l"/>
              </a:tabLst>
            </a:lvl9pPr>
          </a:lstStyle>
          <a:p>
            <a:r>
              <a:rPr lang="en-US" i="1" dirty="0"/>
              <a:t>R = </a:t>
            </a:r>
            <a:r>
              <a:rPr lang="en-US" dirty="0"/>
              <a:t>(</a:t>
            </a:r>
            <a:r>
              <a:rPr lang="en-US" i="1" dirty="0"/>
              <a:t>J, K, L </a:t>
            </a:r>
            <a:r>
              <a:rPr lang="en-US" dirty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F = </a:t>
            </a:r>
            <a:r>
              <a:rPr lang="en-US" dirty="0"/>
              <a:t>{</a:t>
            </a:r>
            <a:r>
              <a:rPr lang="en-US" i="1" dirty="0"/>
              <a:t>JK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L</a:t>
            </a:r>
            <a:br>
              <a:rPr lang="en-US" i="1" dirty="0">
                <a:sym typeface="Monotype Sorts" charset="2"/>
              </a:rPr>
            </a:br>
            <a:r>
              <a:rPr lang="en-US" i="1" dirty="0">
                <a:sym typeface="Monotype Sorts" charset="2"/>
              </a:rPr>
              <a:t>	  L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K </a:t>
            </a:r>
            <a:r>
              <a:rPr lang="en-US" dirty="0">
                <a:sym typeface="Monotype Sorts" charset="2"/>
              </a:rPr>
              <a:t>}</a:t>
            </a:r>
            <a:br>
              <a:rPr lang="en-US" dirty="0">
                <a:sym typeface="Monotype Sorts" charset="2"/>
              </a:rPr>
            </a:br>
            <a:r>
              <a:rPr lang="en-US" dirty="0">
                <a:sym typeface="Monotype Sorts" charset="2"/>
              </a:rPr>
              <a:t>Two candidate keys = </a:t>
            </a:r>
            <a:r>
              <a:rPr lang="en-US" i="1" dirty="0">
                <a:sym typeface="Monotype Sorts" charset="2"/>
              </a:rPr>
              <a:t>JK </a:t>
            </a:r>
            <a:r>
              <a:rPr lang="en-US" dirty="0">
                <a:sym typeface="Monotype Sorts" charset="2"/>
              </a:rPr>
              <a:t>and </a:t>
            </a:r>
            <a:r>
              <a:rPr lang="en-US" i="1" dirty="0">
                <a:sym typeface="Monotype Sorts" charset="2"/>
              </a:rPr>
              <a:t>JL</a:t>
            </a:r>
          </a:p>
          <a:p>
            <a:r>
              <a:rPr lang="en-US" i="1" dirty="0">
                <a:sym typeface="Monotype Sorts" charset="2"/>
              </a:rPr>
              <a:t>R </a:t>
            </a:r>
            <a:r>
              <a:rPr lang="en-US" dirty="0">
                <a:sym typeface="Monotype Sorts" charset="2"/>
              </a:rPr>
              <a:t>is not in BCNF</a:t>
            </a:r>
          </a:p>
          <a:p>
            <a:r>
              <a:rPr lang="en-US" dirty="0">
                <a:sym typeface="Monotype Sorts" charset="2"/>
              </a:rPr>
              <a:t>Any decomposition of </a:t>
            </a:r>
            <a:r>
              <a:rPr lang="en-US" i="1" dirty="0">
                <a:sym typeface="Monotype Sorts" charset="2"/>
              </a:rPr>
              <a:t>R</a:t>
            </a:r>
            <a:r>
              <a:rPr lang="en-US" dirty="0">
                <a:sym typeface="Monotype Sorts" charset="2"/>
              </a:rPr>
              <a:t> will fail to preserve</a:t>
            </a:r>
          </a:p>
          <a:p>
            <a:pPr>
              <a:buFont typeface="Monotype Sorts" charset="2"/>
              <a:buNone/>
            </a:pPr>
            <a:r>
              <a:rPr lang="en-US" dirty="0"/>
              <a:t>			</a:t>
            </a:r>
            <a:r>
              <a:rPr lang="en-US" i="1" dirty="0"/>
              <a:t>JK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L</a:t>
            </a:r>
          </a:p>
          <a:p>
            <a:pPr>
              <a:buFont typeface="Monotype Sorts" charset="2"/>
              <a:buNone/>
            </a:pPr>
            <a:r>
              <a:rPr lang="en-US" dirty="0">
                <a:sym typeface="Monotype Sorts" charset="2"/>
              </a:rPr>
              <a:t>   </a:t>
            </a:r>
            <a:r>
              <a:rPr lang="en-US" dirty="0" smtClean="0">
                <a:sym typeface="Monotype Sorts" charset="2"/>
              </a:rPr>
              <a:t>This </a:t>
            </a:r>
            <a:r>
              <a:rPr lang="en-US" dirty="0">
                <a:sym typeface="Monotype Sorts" charset="2"/>
              </a:rPr>
              <a:t>implies that testing for </a:t>
            </a:r>
            <a:r>
              <a:rPr lang="en-US" i="1" dirty="0"/>
              <a:t>JK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L </a:t>
            </a:r>
            <a:r>
              <a:rPr lang="en-US" dirty="0">
                <a:sym typeface="Monotype Sorts" charset="2"/>
              </a:rPr>
              <a:t>requires a join</a:t>
            </a:r>
            <a:endParaRPr lang="en-US" dirty="0"/>
          </a:p>
          <a:p>
            <a:endParaRPr lang="en-US" dirty="0"/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467544" y="1007260"/>
            <a:ext cx="84716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/>
              <a:t>It is not always possible to get a BCNF decomposition that is </a:t>
            </a:r>
            <a:r>
              <a:rPr lang="en-US" sz="2800" dirty="0" smtClean="0"/>
              <a:t>dependency </a:t>
            </a:r>
            <a:r>
              <a:rPr lang="en-US" sz="2800" dirty="0"/>
              <a:t>preserving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684-980C-4731-BCEF-A611A4EEEDB0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94" y="71984"/>
            <a:ext cx="8229600" cy="836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Pitfalls in Relational Database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44116"/>
            <a:ext cx="8424936" cy="536520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Relational database design requires that we find a “good” collection of relation schemas.  A bad design may lead to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Repetition of Information.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Inability to represent certain information.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i="1" dirty="0" smtClean="0"/>
              <a:t>Lending-schema </a:t>
            </a:r>
            <a:r>
              <a:rPr lang="en-US" sz="2000" dirty="0" smtClean="0"/>
              <a:t>= (</a:t>
            </a:r>
            <a:r>
              <a:rPr lang="en-US" sz="2000" i="1" dirty="0" smtClean="0"/>
              <a:t>branch-name, branch-city, assets, </a:t>
            </a:r>
            <a:br>
              <a:rPr lang="en-US" sz="2000" i="1" dirty="0" smtClean="0"/>
            </a:br>
            <a:r>
              <a:rPr lang="en-US" sz="2000" i="1" dirty="0" smtClean="0"/>
              <a:t>		      customer-name, loan-number, amount)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Design Goals: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Avoid redundant data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Ensure that relationships among attributes are represented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Facilitate the checking of updates for violation of database integrity constraints.</a:t>
            </a:r>
          </a:p>
        </p:txBody>
      </p:sp>
      <p:pic>
        <p:nvPicPr>
          <p:cNvPr id="18944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18605" r="1163" b="52428"/>
          <a:stretch>
            <a:fillRect/>
          </a:stretch>
        </p:blipFill>
        <p:spPr>
          <a:xfrm>
            <a:off x="965200" y="2996927"/>
            <a:ext cx="6967538" cy="1800225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228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Form: Motivation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93788"/>
            <a:ext cx="7992888" cy="50715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some situations where </a:t>
            </a:r>
          </a:p>
          <a:p>
            <a:pPr lvl="1"/>
            <a:r>
              <a:rPr lang="en-US" dirty="0"/>
              <a:t>BCNF is not dependency preserving, and </a:t>
            </a:r>
          </a:p>
          <a:p>
            <a:pPr lvl="1"/>
            <a:r>
              <a:rPr lang="en-US" dirty="0"/>
              <a:t>efficient checking for FD violation on updates is important</a:t>
            </a:r>
          </a:p>
          <a:p>
            <a:r>
              <a:rPr lang="en-US" dirty="0"/>
              <a:t>Solution: define a weaker normal form, called </a:t>
            </a:r>
            <a:r>
              <a:rPr lang="en-US" dirty="0" smtClean="0"/>
              <a:t>Third </a:t>
            </a:r>
            <a:r>
              <a:rPr lang="en-US" dirty="0"/>
              <a:t>Normal Form (3NF)</a:t>
            </a:r>
          </a:p>
          <a:p>
            <a:pPr lvl="1"/>
            <a:r>
              <a:rPr lang="en-US" dirty="0"/>
              <a:t>Allows some redundancy (with resultant problems; we </a:t>
            </a:r>
            <a:r>
              <a:rPr lang="en-US" dirty="0">
                <a:sym typeface="Greek Symbols" pitchFamily="18" charset="2"/>
              </a:rPr>
              <a:t>will see examples later)</a:t>
            </a:r>
            <a:endParaRPr lang="en-US" dirty="0"/>
          </a:p>
          <a:p>
            <a:pPr lvl="1"/>
            <a:r>
              <a:rPr lang="en-US" dirty="0"/>
              <a:t>But functional dependencies can be checked on individual relations without computing a join.</a:t>
            </a:r>
          </a:p>
          <a:p>
            <a:pPr lvl="1"/>
            <a:r>
              <a:rPr lang="en-US" dirty="0"/>
              <a:t>There is always a lossless-join, dependency-preserving decomposition into 3NF.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997-4186-4B5D-A46D-10139C2BD2F1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Example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64437" cy="4846637"/>
          </a:xfrm>
        </p:spPr>
        <p:txBody>
          <a:bodyPr>
            <a:normAutofit lnSpcReduction="10000"/>
          </a:bodyPr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dirty="0"/>
              <a:t>Relation </a:t>
            </a:r>
            <a:r>
              <a:rPr lang="en-US" i="1" dirty="0" err="1"/>
              <a:t>dept_advisor</a:t>
            </a:r>
            <a:r>
              <a:rPr lang="en-US" dirty="0"/>
              <a:t>: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i="1" dirty="0" err="1"/>
              <a:t>dept_advisor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 err="1"/>
              <a:t>s_ID</a:t>
            </a:r>
            <a:r>
              <a:rPr lang="en-US" i="1" dirty="0"/>
              <a:t>, </a:t>
            </a:r>
            <a:r>
              <a:rPr lang="en-US" i="1" dirty="0" err="1"/>
              <a:t>i_ID</a:t>
            </a:r>
            <a:r>
              <a:rPr lang="en-US" i="1" dirty="0"/>
              <a:t>, </a:t>
            </a:r>
            <a:r>
              <a:rPr lang="en-US" i="1" dirty="0" err="1"/>
              <a:t>dept_name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/>
              <a:t>F = </a:t>
            </a:r>
            <a:r>
              <a:rPr lang="en-US" dirty="0"/>
              <a:t>{</a:t>
            </a:r>
            <a:r>
              <a:rPr lang="en-US" i="1" dirty="0" err="1"/>
              <a:t>s_ID</a:t>
            </a:r>
            <a:r>
              <a:rPr lang="en-US" i="1" dirty="0"/>
              <a:t>, </a:t>
            </a:r>
            <a:r>
              <a:rPr lang="en-US" i="1" dirty="0" err="1"/>
              <a:t>dept_name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 </a:t>
            </a:r>
            <a:r>
              <a:rPr lang="en-US" i="1" dirty="0" err="1"/>
              <a:t>i_ID</a:t>
            </a:r>
            <a:r>
              <a:rPr lang="en-US" i="1" dirty="0"/>
              <a:t>,  </a:t>
            </a:r>
            <a:r>
              <a:rPr lang="en-US" i="1" dirty="0" err="1"/>
              <a:t>i_ID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dept_name</a:t>
            </a:r>
            <a:r>
              <a:rPr lang="en-US" dirty="0">
                <a:sym typeface="Monotype Sorts" charset="2"/>
              </a:rPr>
              <a:t>}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dirty="0">
                <a:sym typeface="Monotype Sorts" charset="2"/>
              </a:rPr>
              <a:t>Two candidate keys:  </a:t>
            </a:r>
            <a:r>
              <a:rPr lang="en-US" i="1" dirty="0" err="1">
                <a:sym typeface="Monotype Sorts" charset="2"/>
              </a:rPr>
              <a:t>s_ID</a:t>
            </a:r>
            <a:r>
              <a:rPr lang="en-US" i="1" dirty="0">
                <a:sym typeface="Monotype Sorts" charset="2"/>
              </a:rPr>
              <a:t>, </a:t>
            </a:r>
            <a:r>
              <a:rPr lang="en-US" i="1" dirty="0" err="1">
                <a:sym typeface="Monotype Sorts" charset="2"/>
              </a:rPr>
              <a:t>dept_name</a:t>
            </a:r>
            <a:r>
              <a:rPr lang="en-US" i="1" dirty="0">
                <a:sym typeface="Monotype Sorts" charset="2"/>
              </a:rPr>
              <a:t>, </a:t>
            </a:r>
            <a:r>
              <a:rPr lang="en-US" dirty="0">
                <a:sym typeface="Monotype Sorts" charset="2"/>
              </a:rPr>
              <a:t>and </a:t>
            </a:r>
            <a:r>
              <a:rPr lang="en-US" i="1" dirty="0">
                <a:sym typeface="Monotype Sorts" charset="2"/>
              </a:rPr>
              <a:t> </a:t>
            </a:r>
            <a:r>
              <a:rPr lang="en-US" i="1" dirty="0" err="1">
                <a:sym typeface="Monotype Sorts" charset="2"/>
              </a:rPr>
              <a:t>i_ID</a:t>
            </a:r>
            <a:r>
              <a:rPr lang="en-US" i="1" dirty="0">
                <a:sym typeface="Monotype Sorts" charset="2"/>
              </a:rPr>
              <a:t>, </a:t>
            </a:r>
            <a:r>
              <a:rPr lang="en-US" i="1" dirty="0" err="1">
                <a:sym typeface="Monotype Sorts" charset="2"/>
              </a:rPr>
              <a:t>s_ID</a:t>
            </a:r>
            <a:endParaRPr lang="en-US" i="1" dirty="0">
              <a:sym typeface="Monotype Sorts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i="1" dirty="0">
                <a:sym typeface="Monotype Sorts" charset="2"/>
              </a:rPr>
              <a:t>R</a:t>
            </a:r>
            <a:r>
              <a:rPr lang="en-US" dirty="0">
                <a:sym typeface="Monotype Sorts" charset="2"/>
              </a:rPr>
              <a:t> is in 3NF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i="1" dirty="0" err="1"/>
              <a:t>s_ID</a:t>
            </a:r>
            <a:r>
              <a:rPr lang="en-US" i="1" dirty="0"/>
              <a:t>, </a:t>
            </a:r>
            <a:r>
              <a:rPr lang="en-US" i="1" dirty="0" err="1"/>
              <a:t>dept_name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 </a:t>
            </a:r>
            <a:r>
              <a:rPr lang="en-US" i="1" dirty="0" err="1"/>
              <a:t>i_ID</a:t>
            </a:r>
            <a:r>
              <a:rPr lang="en-US" i="1" dirty="0">
                <a:sym typeface="Monotype Sorts" charset="2"/>
              </a:rPr>
              <a:t> </a:t>
            </a:r>
            <a:endParaRPr lang="en-US" i="1" dirty="0" smtClean="0">
              <a:sym typeface="Monotype Sorts" charset="2"/>
            </a:endParaRP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i="1" dirty="0" err="1" smtClean="0"/>
              <a:t>s_ID</a:t>
            </a:r>
            <a:r>
              <a:rPr lang="en-US" i="1" dirty="0" smtClean="0"/>
              <a:t>, </a:t>
            </a:r>
            <a:r>
              <a:rPr lang="en-US" i="1" dirty="0" err="1" smtClean="0"/>
              <a:t>dept_name</a:t>
            </a:r>
            <a:r>
              <a:rPr lang="en-US" i="1" dirty="0" smtClean="0"/>
              <a:t> </a:t>
            </a:r>
            <a:r>
              <a:rPr lang="en-US" dirty="0">
                <a:sym typeface="Monotype Sorts" charset="2"/>
              </a:rPr>
              <a:t>is a </a:t>
            </a:r>
            <a:r>
              <a:rPr lang="en-US" dirty="0" err="1">
                <a:sym typeface="Monotype Sorts" charset="2"/>
              </a:rPr>
              <a:t>superkey</a:t>
            </a:r>
            <a:endParaRPr lang="en-US" dirty="0">
              <a:sym typeface="Monotype Sorts" charset="2"/>
            </a:endParaRP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dirty="0">
                <a:sym typeface="Monotype Sorts" charset="2"/>
              </a:rPr>
              <a:t> </a:t>
            </a:r>
            <a:r>
              <a:rPr lang="en-US" i="1" dirty="0" err="1"/>
              <a:t>i_ID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dept_name</a:t>
            </a:r>
            <a:r>
              <a:rPr lang="en-US" i="1" dirty="0">
                <a:sym typeface="Monotype Sorts" charset="2"/>
              </a:rPr>
              <a:t> 	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i="1" dirty="0" err="1">
                <a:sym typeface="Monotype Sorts" charset="2"/>
              </a:rPr>
              <a:t>dept_name</a:t>
            </a:r>
            <a:r>
              <a:rPr lang="en-US" i="1" dirty="0">
                <a:sym typeface="Monotype Sorts" charset="2"/>
              </a:rPr>
              <a:t> </a:t>
            </a:r>
            <a:r>
              <a:rPr lang="en-US" dirty="0">
                <a:sym typeface="Monotype Sorts" charset="2"/>
              </a:rPr>
              <a:t>is contained in a candidate key</a:t>
            </a:r>
          </a:p>
          <a:p>
            <a:pPr>
              <a:buFont typeface="Monotype Sorts" charset="2"/>
              <a:buNone/>
              <a:tabLst>
                <a:tab pos="1027113" algn="l"/>
                <a:tab pos="2455863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dirty="0">
              <a:sym typeface="Monotype Sorts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56E3-BDB6-4AFF-AAEB-2107577B3120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4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3528" y="947738"/>
            <a:ext cx="8568952" cy="291331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3NF does not adequately deals with the case of a relation that:</a:t>
            </a:r>
          </a:p>
          <a:p>
            <a:pPr lvl="1"/>
            <a:r>
              <a:rPr lang="en-US" sz="2400" dirty="0"/>
              <a:t>Had two or more candidate keys, such that</a:t>
            </a:r>
          </a:p>
          <a:p>
            <a:pPr lvl="2"/>
            <a:r>
              <a:rPr lang="en-US" sz="2000" dirty="0"/>
              <a:t>The candidate keys were composite, and</a:t>
            </a:r>
          </a:p>
          <a:p>
            <a:pPr lvl="2"/>
            <a:r>
              <a:rPr lang="en-US" sz="2000" dirty="0"/>
              <a:t>They overlapped, i.e. have at least one attribute in common</a:t>
            </a:r>
          </a:p>
          <a:p>
            <a:r>
              <a:rPr lang="en-US" dirty="0" smtClean="0">
                <a:sym typeface="Symbol" pitchFamily="18" charset="2"/>
              </a:rPr>
              <a:t>There </a:t>
            </a:r>
            <a:r>
              <a:rPr lang="en-US" dirty="0">
                <a:sym typeface="Symbol" pitchFamily="18" charset="2"/>
              </a:rPr>
              <a:t>is some redundancy in this schema</a:t>
            </a:r>
            <a:endParaRPr lang="en-US" dirty="0"/>
          </a:p>
          <a:p>
            <a:r>
              <a:rPr lang="en-US" dirty="0"/>
              <a:t>Example of problems due to redundancy in 3NF</a:t>
            </a:r>
          </a:p>
          <a:p>
            <a:pPr lvl="1"/>
            <a:r>
              <a:rPr lang="en-US" i="1" dirty="0"/>
              <a:t>R = </a:t>
            </a:r>
            <a:r>
              <a:rPr lang="en-US" dirty="0"/>
              <a:t>(</a:t>
            </a:r>
            <a:r>
              <a:rPr lang="en-US" i="1" dirty="0"/>
              <a:t>J, K, L)</a:t>
            </a:r>
            <a:br>
              <a:rPr lang="en-US" i="1" dirty="0"/>
            </a:br>
            <a:r>
              <a:rPr lang="en-US" i="1" dirty="0"/>
              <a:t>F = </a:t>
            </a:r>
            <a:r>
              <a:rPr lang="en-US" dirty="0"/>
              <a:t>{</a:t>
            </a:r>
            <a:r>
              <a:rPr lang="en-US" i="1" dirty="0"/>
              <a:t>JK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L, L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Monotype Sorts" charset="2"/>
              </a:rPr>
              <a:t>K </a:t>
            </a:r>
            <a:r>
              <a:rPr lang="en-US" dirty="0">
                <a:sym typeface="Monotype Sorts" charset="2"/>
              </a:rPr>
              <a:t>}</a:t>
            </a:r>
            <a:endParaRPr lang="en-US" dirty="0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Redundancy  in 3NF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32240" y="2988543"/>
            <a:ext cx="1524000" cy="1952625"/>
            <a:chOff x="6732240" y="2988543"/>
            <a:chExt cx="1524000" cy="1952625"/>
          </a:xfrm>
        </p:grpSpPr>
        <p:sp>
          <p:nvSpPr>
            <p:cNvPr id="750595" name="Rectangle 3"/>
            <p:cNvSpPr>
              <a:spLocks noChangeArrowheads="1"/>
            </p:cNvSpPr>
            <p:nvPr/>
          </p:nvSpPr>
          <p:spPr bwMode="auto">
            <a:xfrm>
              <a:off x="6732240" y="2988543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750596" name="Rectangle 4"/>
            <p:cNvSpPr>
              <a:spLocks noChangeArrowheads="1"/>
            </p:cNvSpPr>
            <p:nvPr/>
          </p:nvSpPr>
          <p:spPr bwMode="auto">
            <a:xfrm>
              <a:off x="6732240" y="3417168"/>
              <a:ext cx="6096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800" i="1"/>
                <a:t>j</a:t>
              </a:r>
              <a:r>
                <a:rPr lang="en-US" sz="1800" baseline="-2500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sz="1800"/>
            </a:p>
            <a:p>
              <a:pPr algn="ctr">
                <a:lnSpc>
                  <a:spcPct val="80000"/>
                </a:lnSpc>
              </a:pPr>
              <a:r>
                <a:rPr lang="en-US" sz="1800" i="1"/>
                <a:t>j</a:t>
              </a:r>
              <a:r>
                <a:rPr lang="en-US" sz="1800" baseline="-25000"/>
                <a:t>2</a:t>
              </a:r>
            </a:p>
            <a:p>
              <a:pPr algn="ctr">
                <a:lnSpc>
                  <a:spcPct val="80000"/>
                </a:lnSpc>
              </a:pPr>
              <a:endParaRPr lang="en-US" sz="1800" baseline="-25000"/>
            </a:p>
            <a:p>
              <a:pPr algn="ctr">
                <a:lnSpc>
                  <a:spcPct val="80000"/>
                </a:lnSpc>
              </a:pPr>
              <a:r>
                <a:rPr lang="en-US" sz="1800" i="1"/>
                <a:t>j</a:t>
              </a:r>
              <a:r>
                <a:rPr lang="en-US" sz="1800" baseline="-25000"/>
                <a:t>3</a:t>
              </a:r>
            </a:p>
            <a:p>
              <a:pPr algn="ctr">
                <a:lnSpc>
                  <a:spcPct val="80000"/>
                </a:lnSpc>
              </a:pPr>
              <a:endParaRPr lang="en-US" sz="1800" i="1"/>
            </a:p>
            <a:p>
              <a:pPr algn="ctr">
                <a:lnSpc>
                  <a:spcPct val="80000"/>
                </a:lnSpc>
              </a:pPr>
              <a:r>
                <a:rPr lang="en-US" sz="1800" i="1"/>
                <a:t>null</a:t>
              </a:r>
              <a:endParaRPr lang="en-US" i="1"/>
            </a:p>
          </p:txBody>
        </p:sp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7341840" y="2988543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1"/>
                <a:t>L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7341840" y="3417168"/>
              <a:ext cx="4572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800" i="1"/>
                <a:t>l</a:t>
              </a:r>
              <a:r>
                <a:rPr lang="en-US" sz="1800" baseline="-2500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sz="1800" baseline="-25000"/>
            </a:p>
            <a:p>
              <a:pPr algn="ctr">
                <a:lnSpc>
                  <a:spcPct val="80000"/>
                </a:lnSpc>
              </a:pPr>
              <a:r>
                <a:rPr lang="en-US" sz="1800" i="1"/>
                <a:t>l</a:t>
              </a:r>
              <a:r>
                <a:rPr lang="en-US" sz="1800" baseline="-2500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sz="1800" baseline="-25000"/>
            </a:p>
            <a:p>
              <a:pPr algn="ctr">
                <a:lnSpc>
                  <a:spcPct val="80000"/>
                </a:lnSpc>
              </a:pPr>
              <a:r>
                <a:rPr lang="en-US" sz="1800" i="1"/>
                <a:t>l</a:t>
              </a:r>
              <a:r>
                <a:rPr lang="en-US" sz="1800" baseline="-2500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sz="1800" i="1"/>
            </a:p>
            <a:p>
              <a:pPr algn="ctr">
                <a:lnSpc>
                  <a:spcPct val="80000"/>
                </a:lnSpc>
              </a:pPr>
              <a:r>
                <a:rPr lang="en-US" sz="1800" i="1"/>
                <a:t>l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7799040" y="2988543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1"/>
                <a:t>K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7794277" y="3417168"/>
              <a:ext cx="4572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800" i="1" dirty="0"/>
                <a:t>k</a:t>
              </a:r>
              <a:r>
                <a:rPr lang="en-US" sz="1800" baseline="-25000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sz="1800" baseline="-25000" dirty="0"/>
            </a:p>
            <a:p>
              <a:pPr algn="ctr">
                <a:lnSpc>
                  <a:spcPct val="80000"/>
                </a:lnSpc>
              </a:pPr>
              <a:r>
                <a:rPr lang="en-US" sz="1800" i="1" dirty="0"/>
                <a:t>k</a:t>
              </a:r>
              <a:r>
                <a:rPr lang="en-US" sz="1800" baseline="-25000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sz="1800" baseline="-25000" dirty="0"/>
            </a:p>
            <a:p>
              <a:pPr algn="ctr">
                <a:lnSpc>
                  <a:spcPct val="80000"/>
                </a:lnSpc>
              </a:pPr>
              <a:r>
                <a:rPr lang="en-US" sz="1800" i="1" dirty="0"/>
                <a:t>k</a:t>
              </a:r>
              <a:r>
                <a:rPr lang="en-US" sz="1800" baseline="-25000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sz="1800" i="1" dirty="0"/>
            </a:p>
            <a:p>
              <a:pPr algn="ctr">
                <a:lnSpc>
                  <a:spcPct val="80000"/>
                </a:lnSpc>
              </a:pPr>
              <a:r>
                <a:rPr lang="en-US" sz="1800" i="1" dirty="0"/>
                <a:t>k</a:t>
              </a:r>
              <a:r>
                <a:rPr lang="en-US" sz="1800" baseline="-25000" dirty="0"/>
                <a:t>2</a:t>
              </a:r>
            </a:p>
          </p:txBody>
        </p:sp>
      </p:grpSp>
      <p:sp>
        <p:nvSpPr>
          <p:cNvPr id="750601" name="Rectangle 9"/>
          <p:cNvSpPr>
            <a:spLocks noChangeArrowheads="1"/>
          </p:cNvSpPr>
          <p:nvPr/>
        </p:nvSpPr>
        <p:spPr bwMode="auto">
          <a:xfrm>
            <a:off x="251520" y="4005064"/>
            <a:ext cx="840511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dirty="0">
                <a:sym typeface="Monotype Sorts" charset="2"/>
              </a:rPr>
              <a:t>repetition of information (e.g., the relationship </a:t>
            </a:r>
            <a:r>
              <a:rPr kumimoji="1" lang="en-US" sz="1800" i="1" dirty="0">
                <a:sym typeface="Monotype Sorts" charset="2"/>
              </a:rPr>
              <a:t>l</a:t>
            </a:r>
            <a:r>
              <a:rPr kumimoji="1" lang="en-US" sz="1800" baseline="-25000" dirty="0">
                <a:sym typeface="Monotype Sorts" charset="2"/>
              </a:rPr>
              <a:t>1</a:t>
            </a:r>
            <a:r>
              <a:rPr kumimoji="1" lang="en-US" sz="1800" dirty="0">
                <a:sym typeface="Monotype Sorts" charset="2"/>
              </a:rPr>
              <a:t>, </a:t>
            </a:r>
            <a:r>
              <a:rPr kumimoji="1" lang="en-US" sz="1800" i="1" dirty="0">
                <a:sym typeface="Monotype Sorts" charset="2"/>
              </a:rPr>
              <a:t>k</a:t>
            </a:r>
            <a:r>
              <a:rPr kumimoji="1" lang="en-US" sz="1800" baseline="-25000" dirty="0">
                <a:sym typeface="Monotype Sorts" charset="2"/>
              </a:rPr>
              <a:t>1</a:t>
            </a:r>
            <a:r>
              <a:rPr kumimoji="1" lang="en-US" sz="1800" dirty="0">
                <a:sym typeface="Monotype Sorts" charset="2"/>
              </a:rPr>
              <a:t>) 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sz="1800" dirty="0">
                <a:sym typeface="Monotype Sorts" charset="2"/>
              </a:rPr>
              <a:t>(</a:t>
            </a:r>
            <a:r>
              <a:rPr kumimoji="1" lang="en-US" sz="1800" i="1" dirty="0" err="1">
                <a:sym typeface="Monotype Sorts" charset="2"/>
              </a:rPr>
              <a:t>i_ID</a:t>
            </a:r>
            <a:r>
              <a:rPr kumimoji="1" lang="en-US" sz="1800" i="1" dirty="0">
                <a:sym typeface="Monotype Sorts" charset="2"/>
              </a:rPr>
              <a:t>, </a:t>
            </a:r>
            <a:r>
              <a:rPr kumimoji="1" lang="en-US" sz="1800" i="1" dirty="0" err="1">
                <a:sym typeface="Monotype Sorts" charset="2"/>
              </a:rPr>
              <a:t>dept_name</a:t>
            </a:r>
            <a:r>
              <a:rPr kumimoji="1" lang="en-US" sz="1800" i="1" dirty="0">
                <a:sym typeface="Monotype Sorts" charset="2"/>
              </a:rPr>
              <a:t>)</a:t>
            </a:r>
            <a:endParaRPr kumimoji="1" lang="en-US" sz="1800" dirty="0">
              <a:sym typeface="Monotype Sorts" charset="2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dirty="0">
                <a:sym typeface="Monotype Sorts" charset="2"/>
              </a:rPr>
              <a:t>need to use null values (e.g., to represent the relationship</a:t>
            </a:r>
            <a:br>
              <a:rPr kumimoji="1" lang="en-US" sz="1800" dirty="0">
                <a:sym typeface="Monotype Sorts" charset="2"/>
              </a:rPr>
            </a:br>
            <a:r>
              <a:rPr kumimoji="1" lang="en-US" sz="1800" dirty="0">
                <a:sym typeface="Monotype Sorts" charset="2"/>
              </a:rPr>
              <a:t>     </a:t>
            </a:r>
            <a:r>
              <a:rPr kumimoji="1" lang="en-US" sz="1800" i="1" dirty="0">
                <a:sym typeface="Monotype Sorts" charset="2"/>
              </a:rPr>
              <a:t>l</a:t>
            </a:r>
            <a:r>
              <a:rPr kumimoji="1" lang="en-US" sz="1800" baseline="-25000" dirty="0">
                <a:sym typeface="Monotype Sorts" charset="2"/>
              </a:rPr>
              <a:t>2</a:t>
            </a:r>
            <a:r>
              <a:rPr kumimoji="1" lang="en-US" sz="1800" dirty="0">
                <a:sym typeface="Monotype Sorts" charset="2"/>
              </a:rPr>
              <a:t>, </a:t>
            </a:r>
            <a:r>
              <a:rPr kumimoji="1" lang="en-US" sz="1800" i="1" dirty="0">
                <a:sym typeface="Monotype Sorts" charset="2"/>
              </a:rPr>
              <a:t>k</a:t>
            </a:r>
            <a:r>
              <a:rPr kumimoji="1" lang="en-US" sz="1800" baseline="-25000" dirty="0">
                <a:sym typeface="Monotype Sorts" charset="2"/>
              </a:rPr>
              <a:t>2</a:t>
            </a:r>
            <a:r>
              <a:rPr kumimoji="1" lang="en-US" sz="1800" dirty="0">
                <a:sym typeface="Monotype Sorts" charset="2"/>
              </a:rPr>
              <a:t> where there is no corresponding value for </a:t>
            </a:r>
            <a:r>
              <a:rPr kumimoji="1" lang="en-US" sz="1800" i="1" dirty="0">
                <a:sym typeface="Monotype Sorts" charset="2"/>
              </a:rPr>
              <a:t>J</a:t>
            </a:r>
            <a:r>
              <a:rPr kumimoji="1" lang="en-US" sz="1800" dirty="0">
                <a:sym typeface="Monotype Sorts" charset="2"/>
              </a:rPr>
              <a:t>).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sz="1800" dirty="0">
                <a:sym typeface="Monotype Sorts" charset="2"/>
              </a:rPr>
              <a:t>(</a:t>
            </a:r>
            <a:r>
              <a:rPr kumimoji="1" lang="en-US" sz="1800" i="1" dirty="0" err="1">
                <a:sym typeface="Monotype Sorts" charset="2"/>
              </a:rPr>
              <a:t>i_ID</a:t>
            </a:r>
            <a:r>
              <a:rPr kumimoji="1" lang="en-US" sz="1800" i="1" dirty="0">
                <a:sym typeface="Monotype Sorts" charset="2"/>
              </a:rPr>
              <a:t>, </a:t>
            </a:r>
            <a:r>
              <a:rPr kumimoji="1" lang="en-US" sz="1800" i="1" dirty="0" err="1" smtClean="0">
                <a:sym typeface="Monotype Sorts" charset="2"/>
              </a:rPr>
              <a:t>dept_name</a:t>
            </a:r>
            <a:r>
              <a:rPr kumimoji="1" lang="en-US" sz="1800" i="1" dirty="0" smtClean="0">
                <a:sym typeface="Monotype Sorts" charset="2"/>
              </a:rPr>
              <a:t>) </a:t>
            </a:r>
            <a:r>
              <a:rPr kumimoji="1" lang="en-US" sz="1800" dirty="0">
                <a:sym typeface="Monotype Sorts" charset="2"/>
              </a:rPr>
              <a:t>if there is no separate relation mapping instructors to departments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40DD-3A30-45A1-932A-65CE95E8C23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7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3NF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Optimization: Need to check only FDs in </a:t>
            </a:r>
            <a:r>
              <a:rPr lang="en-US" i="1"/>
              <a:t>F</a:t>
            </a:r>
            <a:r>
              <a:rPr lang="en-US"/>
              <a:t>, need not check all FDs in </a:t>
            </a:r>
            <a:r>
              <a:rPr lang="en-US" i="1"/>
              <a:t>F</a:t>
            </a:r>
            <a:r>
              <a:rPr lang="en-US" i="1" baseline="30000"/>
              <a:t>+</a:t>
            </a:r>
            <a:r>
              <a:rPr lang="en-US"/>
              <a:t>.</a:t>
            </a:r>
          </a:p>
          <a:p>
            <a:r>
              <a:rPr lang="en-US"/>
              <a:t>Use attribute closure to check for each dependency </a:t>
            </a:r>
            <a:r>
              <a:rPr lang="en-US">
                <a:sym typeface="Symbol" pitchFamily="18" charset="2"/>
              </a:rPr>
              <a:t>  , if  </a:t>
            </a:r>
            <a:r>
              <a:rPr lang="en-US"/>
              <a:t>is a superkey.</a:t>
            </a:r>
          </a:p>
          <a:p>
            <a:r>
              <a:rPr lang="en-US"/>
              <a:t>If </a:t>
            </a:r>
            <a:r>
              <a:rPr lang="en-US">
                <a:sym typeface="Symbol" pitchFamily="18" charset="2"/>
              </a:rPr>
              <a:t> </a:t>
            </a:r>
            <a:r>
              <a:rPr lang="en-US"/>
              <a:t>is not a superkey, we have to verify if each attribute in 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 is contained in a candidate key of </a:t>
            </a:r>
            <a:r>
              <a:rPr lang="en-US" i="1"/>
              <a:t>R</a:t>
            </a:r>
          </a:p>
          <a:p>
            <a:pPr lvl="1"/>
            <a:r>
              <a:rPr lang="en-US"/>
              <a:t>this test is rather more expensive, since it involve finding candidate keys</a:t>
            </a:r>
          </a:p>
          <a:p>
            <a:pPr lvl="1"/>
            <a:r>
              <a:rPr lang="en-US"/>
              <a:t>testing for 3NF has been shown to be NP-hard</a:t>
            </a:r>
          </a:p>
          <a:p>
            <a:pPr lvl="1"/>
            <a:r>
              <a:rPr lang="en-US"/>
              <a:t>Interestingly, decomposition into third normal form (described shortly) can be done in polynomial time</a:t>
            </a:r>
            <a:r>
              <a:rPr lang="en-US" sz="200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0D-84BA-473C-AE8D-A4FB21CF98C6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2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 Algorithm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124744"/>
            <a:ext cx="7984058" cy="52593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dirty="0" smtClean="0"/>
              <a:t>Let </a:t>
            </a:r>
            <a:r>
              <a:rPr lang="en-US" i="1" dirty="0"/>
              <a:t>F</a:t>
            </a:r>
            <a:r>
              <a:rPr lang="en-US" sz="2000" i="1" baseline="-25000" dirty="0"/>
              <a:t>c</a:t>
            </a:r>
            <a:r>
              <a:rPr lang="en-US" i="1" dirty="0"/>
              <a:t> </a:t>
            </a:r>
            <a:r>
              <a:rPr lang="en-US" dirty="0"/>
              <a:t>be a canonical cover for </a:t>
            </a:r>
            <a:r>
              <a:rPr lang="en-US" i="1" dirty="0" smtClean="0"/>
              <a:t>F;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i="1" dirty="0" smtClean="0"/>
              <a:t>i </a:t>
            </a:r>
            <a:r>
              <a:rPr lang="en-US" dirty="0"/>
              <a:t>:= </a:t>
            </a:r>
            <a:r>
              <a:rPr lang="en-US" dirty="0" smtClean="0"/>
              <a:t>0;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b="1" dirty="0" smtClean="0"/>
              <a:t>for </a:t>
            </a:r>
            <a:r>
              <a:rPr lang="en-US" b="1" dirty="0"/>
              <a:t>each </a:t>
            </a:r>
            <a:r>
              <a:rPr lang="en-US" dirty="0"/>
              <a:t> functional dependency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in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sz="2000" i="1" baseline="-25000" dirty="0">
                <a:sym typeface="Greek Symbols" pitchFamily="18" charset="2"/>
              </a:rPr>
              <a:t>c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b="1" dirty="0">
                <a:sym typeface="Greek Symbols" pitchFamily="18" charset="2"/>
              </a:rPr>
              <a:t>do</a:t>
            </a:r>
            <a:br>
              <a:rPr lang="en-US" b="1" dirty="0">
                <a:sym typeface="Greek Symbols" pitchFamily="18" charset="2"/>
              </a:rPr>
            </a:br>
            <a:r>
              <a:rPr lang="en-US" b="1" dirty="0" smtClean="0">
                <a:sym typeface="Greek Symbols" pitchFamily="18" charset="2"/>
              </a:rPr>
              <a:t>if </a:t>
            </a:r>
            <a:r>
              <a:rPr lang="en-US" dirty="0">
                <a:sym typeface="Greek Symbols" pitchFamily="18" charset="2"/>
              </a:rPr>
              <a:t>none of the schemas </a:t>
            </a:r>
            <a:r>
              <a:rPr lang="en-US" i="1" dirty="0" err="1">
                <a:sym typeface="Greek Symbols" pitchFamily="18" charset="2"/>
              </a:rPr>
              <a:t>R</a:t>
            </a:r>
            <a:r>
              <a:rPr lang="en-US" i="1" baseline="-25000" dirty="0" err="1">
                <a:sym typeface="Greek Symbols" pitchFamily="18" charset="2"/>
              </a:rPr>
              <a:t>j</a:t>
            </a:r>
            <a:r>
              <a:rPr lang="en-US" i="1" dirty="0">
                <a:sym typeface="Greek Symbols" pitchFamily="18" charset="2"/>
              </a:rPr>
              <a:t>, </a:t>
            </a:r>
            <a:r>
              <a:rPr lang="en-US" dirty="0">
                <a:sym typeface="Greek Symbols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j 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i="1" dirty="0">
                <a:sym typeface="Symbol" pitchFamily="18" charset="2"/>
              </a:rPr>
              <a:t> i </a:t>
            </a:r>
            <a:r>
              <a:rPr lang="en-US" dirty="0">
                <a:sym typeface="Symbol" pitchFamily="18" charset="2"/>
              </a:rPr>
              <a:t>contains  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/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		</a:t>
            </a:r>
            <a:r>
              <a:rPr lang="en-US" b="1" dirty="0">
                <a:sym typeface="Greek Symbols" pitchFamily="18" charset="2"/>
              </a:rPr>
              <a:t>then begin</a:t>
            </a:r>
            <a:br>
              <a:rPr lang="en-US" b="1" dirty="0">
                <a:sym typeface="Greek Symbols" pitchFamily="18" charset="2"/>
              </a:rPr>
            </a:br>
            <a:r>
              <a:rPr lang="en-US" b="1" dirty="0">
                <a:sym typeface="Greek Symbols" pitchFamily="18" charset="2"/>
              </a:rPr>
              <a:t>				</a:t>
            </a:r>
            <a:r>
              <a:rPr lang="en-US" i="1" dirty="0">
                <a:sym typeface="Greek Symbols" pitchFamily="18" charset="2"/>
              </a:rPr>
              <a:t>i </a:t>
            </a:r>
            <a:r>
              <a:rPr lang="en-US" dirty="0">
                <a:sym typeface="Greek Symbols" pitchFamily="18" charset="2"/>
              </a:rPr>
              <a:t>:= </a:t>
            </a:r>
            <a:r>
              <a:rPr lang="en-US" i="1" dirty="0">
                <a:sym typeface="Greek Symbols" pitchFamily="18" charset="2"/>
              </a:rPr>
              <a:t>i  + </a:t>
            </a:r>
            <a:r>
              <a:rPr lang="en-US" dirty="0">
                <a:sym typeface="Greek Symbols" pitchFamily="18" charset="2"/>
              </a:rPr>
              <a:t>1;</a:t>
            </a:r>
            <a:br>
              <a:rPr lang="en-US" dirty="0">
                <a:sym typeface="Greek Symbols" pitchFamily="18" charset="2"/>
              </a:rPr>
            </a:br>
            <a:r>
              <a:rPr lang="en-US" dirty="0">
                <a:sym typeface="Greek Symbols" pitchFamily="18" charset="2"/>
              </a:rPr>
              <a:t>				</a:t>
            </a:r>
            <a:r>
              <a:rPr lang="en-US" i="1" dirty="0" err="1">
                <a:sym typeface="Greek Symbols" pitchFamily="18" charset="2"/>
              </a:rPr>
              <a:t>R</a:t>
            </a:r>
            <a:r>
              <a:rPr lang="en-US" i="1" baseline="-25000" dirty="0" err="1">
                <a:sym typeface="Greek Symbols" pitchFamily="18" charset="2"/>
              </a:rPr>
              <a:t>i</a:t>
            </a:r>
            <a:r>
              <a:rPr lang="en-US" i="1" baseline="-25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 :=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br>
              <a:rPr lang="en-US" i="1" dirty="0">
                <a:sym typeface="Greek Symbols" pitchFamily="18" charset="2"/>
              </a:rPr>
            </a:br>
            <a:r>
              <a:rPr lang="en-US" i="1" dirty="0">
                <a:sym typeface="Greek Symbols" pitchFamily="18" charset="2"/>
              </a:rPr>
              <a:t>			</a:t>
            </a:r>
            <a:r>
              <a:rPr lang="en-US" i="1" dirty="0" smtClean="0">
                <a:sym typeface="Greek Symbols" pitchFamily="18" charset="2"/>
              </a:rPr>
              <a:t>     </a:t>
            </a:r>
            <a:r>
              <a:rPr lang="en-US" b="1" dirty="0" smtClean="0">
                <a:sym typeface="Greek Symbols" pitchFamily="18" charset="2"/>
              </a:rPr>
              <a:t>end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b="1" dirty="0" smtClean="0">
                <a:sym typeface="Greek Symbols" pitchFamily="18" charset="2"/>
              </a:rPr>
              <a:t>if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none of the schemas </a:t>
            </a:r>
            <a:r>
              <a:rPr lang="en-US" i="1" dirty="0" err="1">
                <a:sym typeface="Greek Symbols" pitchFamily="18" charset="2"/>
              </a:rPr>
              <a:t>R</a:t>
            </a:r>
            <a:r>
              <a:rPr lang="en-US" sz="2400" i="1" baseline="-25000" dirty="0" err="1">
                <a:sym typeface="Greek Symbols" pitchFamily="18" charset="2"/>
              </a:rPr>
              <a:t>j</a:t>
            </a:r>
            <a:r>
              <a:rPr lang="en-US" i="1" dirty="0">
                <a:sym typeface="Greek Symbols" pitchFamily="18" charset="2"/>
              </a:rPr>
              <a:t>, </a:t>
            </a:r>
            <a:r>
              <a:rPr lang="en-US" dirty="0">
                <a:sym typeface="Greek Symbols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j 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i="1" dirty="0">
                <a:sym typeface="Symbol" pitchFamily="18" charset="2"/>
              </a:rPr>
              <a:t> i </a:t>
            </a:r>
            <a:r>
              <a:rPr lang="en-US" dirty="0">
                <a:sym typeface="Symbol" pitchFamily="18" charset="2"/>
              </a:rPr>
              <a:t>contains a candidate key for </a:t>
            </a:r>
            <a:r>
              <a:rPr lang="en-US" i="1" dirty="0" smtClean="0">
                <a:sym typeface="Symbol" pitchFamily="18" charset="2"/>
              </a:rPr>
              <a:t>R</a:t>
            </a:r>
            <a:br>
              <a:rPr lang="en-US" i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then </a:t>
            </a:r>
            <a:r>
              <a:rPr lang="en-US" b="1" dirty="0">
                <a:sym typeface="Symbol" pitchFamily="18" charset="2"/>
              </a:rPr>
              <a:t>begin</a:t>
            </a:r>
            <a:br>
              <a:rPr lang="en-US" b="1" dirty="0">
                <a:sym typeface="Symbol" pitchFamily="18" charset="2"/>
              </a:rPr>
            </a:br>
            <a:r>
              <a:rPr lang="en-US" b="1" dirty="0">
                <a:sym typeface="Symbol" pitchFamily="18" charset="2"/>
              </a:rPr>
              <a:t>			</a:t>
            </a:r>
            <a:r>
              <a:rPr lang="en-US" i="1" dirty="0">
                <a:sym typeface="Symbol" pitchFamily="18" charset="2"/>
              </a:rPr>
              <a:t>i </a:t>
            </a:r>
            <a:r>
              <a:rPr lang="en-US" dirty="0">
                <a:sym typeface="Symbol" pitchFamily="18" charset="2"/>
              </a:rPr>
              <a:t>:=</a:t>
            </a:r>
            <a:r>
              <a:rPr lang="en-US" i="1" dirty="0">
                <a:sym typeface="Symbol" pitchFamily="18" charset="2"/>
              </a:rPr>
              <a:t> i </a:t>
            </a:r>
            <a:r>
              <a:rPr lang="en-US" dirty="0">
                <a:sym typeface="Symbol" pitchFamily="18" charset="2"/>
              </a:rPr>
              <a:t> + 1;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	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sz="2400" i="1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:= any candidate key for </a:t>
            </a:r>
            <a:r>
              <a:rPr lang="en-US" i="1" dirty="0">
                <a:sym typeface="Symbol" pitchFamily="18" charset="2"/>
              </a:rPr>
              <a:t>R;</a:t>
            </a:r>
            <a:br>
              <a:rPr lang="en-US" i="1" dirty="0">
                <a:sym typeface="Symbol" pitchFamily="18" charset="2"/>
              </a:rPr>
            </a:br>
            <a:r>
              <a:rPr lang="en-US" i="1" dirty="0" smtClean="0">
                <a:sym typeface="Symbol" pitchFamily="18" charset="2"/>
              </a:rPr>
              <a:t>	        </a:t>
            </a:r>
            <a:r>
              <a:rPr lang="en-US" b="1" dirty="0" smtClean="0">
                <a:sym typeface="Symbol" pitchFamily="18" charset="2"/>
              </a:rPr>
              <a:t>end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dirty="0" smtClean="0">
                <a:sym typeface="Symbol" pitchFamily="18" charset="2"/>
              </a:rPr>
              <a:t>/* </a:t>
            </a:r>
            <a:r>
              <a:rPr lang="en-US" dirty="0">
                <a:sym typeface="Symbol" pitchFamily="18" charset="2"/>
              </a:rPr>
              <a:t>Optionally, remove redundant relations </a:t>
            </a:r>
            <a:r>
              <a:rPr lang="en-US" dirty="0" smtClean="0">
                <a:sym typeface="Symbol" pitchFamily="18" charset="2"/>
              </a:rPr>
              <a:t>*/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b="1" dirty="0" smtClean="0">
                <a:sym typeface="Symbol" pitchFamily="18" charset="2"/>
              </a:rPr>
              <a:t>repeat</a:t>
            </a:r>
            <a:r>
              <a:rPr lang="en-US" b="1" dirty="0">
                <a:sym typeface="Symbol" pitchFamily="18" charset="2"/>
              </a:rPr>
              <a:t/>
            </a:r>
            <a:br>
              <a:rPr lang="en-US" b="1" dirty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any schema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j</a:t>
            </a:r>
            <a:r>
              <a:rPr lang="en-US" sz="2400" i="1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is contained in another schema </a:t>
            </a:r>
            <a:r>
              <a:rPr lang="en-US" i="1" dirty="0" err="1" smtClean="0">
                <a:sym typeface="Symbol" pitchFamily="18" charset="2"/>
              </a:rPr>
              <a:t>R</a:t>
            </a:r>
            <a:r>
              <a:rPr lang="en-US" sz="2400" i="1" baseline="-25000" dirty="0" err="1" smtClean="0">
                <a:sym typeface="Symbol" pitchFamily="18" charset="2"/>
              </a:rPr>
              <a:t>k</a:t>
            </a:r>
            <a:r>
              <a:rPr lang="en-US" sz="2400" i="1" baseline="-25000" dirty="0" smtClean="0">
                <a:sym typeface="Symbol" pitchFamily="18" charset="2"/>
              </a:rPr>
              <a:t>       </a:t>
            </a:r>
            <a:r>
              <a:rPr lang="en-US" sz="2400" i="1" dirty="0" smtClean="0">
                <a:sym typeface="Symbol" pitchFamily="18" charset="2"/>
              </a:rPr>
              <a:t/>
            </a:r>
            <a:br>
              <a:rPr lang="en-US" sz="2400" i="1" dirty="0" smtClean="0">
                <a:sym typeface="Symbol" pitchFamily="18" charset="2"/>
              </a:rPr>
            </a:br>
            <a:r>
              <a:rPr lang="en-US" sz="2400" i="1" dirty="0" smtClean="0">
                <a:sym typeface="Symbol" pitchFamily="18" charset="2"/>
              </a:rPr>
              <a:t>	</a:t>
            </a:r>
            <a:r>
              <a:rPr lang="en-US" b="1" dirty="0" smtClean="0">
                <a:sym typeface="Greek Symbols" pitchFamily="18" charset="2"/>
              </a:rPr>
              <a:t>then </a:t>
            </a:r>
            <a:r>
              <a:rPr lang="en-US" b="1" dirty="0">
                <a:sym typeface="Greek Symbols" pitchFamily="18" charset="2"/>
              </a:rPr>
              <a:t>/* </a:t>
            </a:r>
            <a:r>
              <a:rPr lang="en-US" dirty="0">
                <a:sym typeface="Greek Symbols" pitchFamily="18" charset="2"/>
              </a:rPr>
              <a:t>delete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j</a:t>
            </a:r>
            <a:r>
              <a:rPr lang="en-US" sz="2400" i="1" baseline="-25000" dirty="0">
                <a:sym typeface="Symbol" pitchFamily="18" charset="2"/>
              </a:rPr>
              <a:t>  </a:t>
            </a:r>
            <a:r>
              <a:rPr lang="en-US" b="1" dirty="0">
                <a:sym typeface="Greek Symbols" pitchFamily="18" charset="2"/>
              </a:rPr>
              <a:t>*/</a:t>
            </a:r>
            <a:br>
              <a:rPr lang="en-US" b="1" dirty="0">
                <a:sym typeface="Greek Symbols" pitchFamily="18" charset="2"/>
              </a:rPr>
            </a:br>
            <a:r>
              <a:rPr lang="en-US" b="1" dirty="0">
                <a:sym typeface="Greek Symbols" pitchFamily="18" charset="2"/>
              </a:rPr>
              <a:t>          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j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= R</a:t>
            </a:r>
            <a:r>
              <a:rPr lang="en-US" i="1" dirty="0" smtClean="0">
                <a:sym typeface="Symbol" pitchFamily="18" charset="2"/>
              </a:rPr>
              <a:t>;</a:t>
            </a:r>
            <a:r>
              <a:rPr lang="en-US" i="1" dirty="0">
                <a:sym typeface="Symbol" pitchFamily="18" charset="2"/>
              </a:rPr>
              <a:t/>
            </a:r>
            <a:br>
              <a:rPr lang="en-US" i="1" dirty="0">
                <a:sym typeface="Symbol" pitchFamily="18" charset="2"/>
              </a:rPr>
            </a:br>
            <a:r>
              <a:rPr lang="en-US" i="1" dirty="0">
                <a:sym typeface="Symbol" pitchFamily="18" charset="2"/>
              </a:rPr>
              <a:t>           </a:t>
            </a:r>
            <a:r>
              <a:rPr lang="en-US" i="1" dirty="0" smtClean="0">
                <a:sym typeface="Symbol" pitchFamily="18" charset="2"/>
              </a:rPr>
              <a:t>i=i-1;</a:t>
            </a:r>
            <a:endParaRPr lang="en-US" dirty="0" smtClean="0">
              <a:sym typeface="Greek Symbols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b="1" dirty="0" smtClean="0">
                <a:sym typeface="Symbol" pitchFamily="18" charset="2"/>
              </a:rPr>
              <a:t>return </a:t>
            </a:r>
            <a:r>
              <a:rPr lang="en-US" i="1" dirty="0">
                <a:sym typeface="Symbol" pitchFamily="18" charset="2"/>
              </a:rPr>
              <a:t>(R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, ...,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sz="2400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)</a:t>
            </a:r>
            <a:r>
              <a:rPr lang="en-US" i="1" dirty="0">
                <a:sym typeface="Greek Symbols" pitchFamily="18" charset="2"/>
              </a:rPr>
              <a:t>	</a:t>
            </a:r>
            <a:r>
              <a:rPr lang="en-US" sz="1600" i="1" dirty="0">
                <a:sym typeface="Greek Symbols" pitchFamily="18" charset="2"/>
              </a:rPr>
              <a:t>	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AA9A-63F4-4522-A5BE-1CD21272CFA3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1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4"/>
            <a:ext cx="8077200" cy="1058069"/>
          </a:xfrm>
        </p:spPr>
        <p:txBody>
          <a:bodyPr>
            <a:normAutofit fontScale="90000"/>
          </a:bodyPr>
          <a:lstStyle/>
          <a:p>
            <a:r>
              <a:rPr lang="en-US" dirty="0"/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472518" cy="44973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ym typeface="Monotype Sorts" charset="2"/>
              </a:rPr>
              <a:t>Previous algorithm </a:t>
            </a:r>
            <a:r>
              <a:rPr lang="en-US" dirty="0">
                <a:sym typeface="Monotype Sorts" charset="2"/>
              </a:rPr>
              <a:t>ensures: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ym typeface="Monotype Sorts" charset="2"/>
              </a:rPr>
              <a:t>each relation schema </a:t>
            </a:r>
            <a:r>
              <a:rPr lang="en-US" i="1" dirty="0" err="1">
                <a:sym typeface="Monotype Sorts" charset="2"/>
              </a:rPr>
              <a:t>R</a:t>
            </a:r>
            <a:r>
              <a:rPr lang="en-US" i="1" baseline="-25000" dirty="0" err="1">
                <a:sym typeface="Monotype Sorts" charset="2"/>
              </a:rPr>
              <a:t>i</a:t>
            </a:r>
            <a:r>
              <a:rPr lang="en-US" i="1" dirty="0">
                <a:sym typeface="Monotype Sorts" charset="2"/>
              </a:rPr>
              <a:t> </a:t>
            </a:r>
            <a:r>
              <a:rPr lang="en-US" dirty="0">
                <a:sym typeface="Monotype Sorts" charset="2"/>
              </a:rPr>
              <a:t>is in 3NF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ym typeface="Monotype Sorts" charset="2"/>
              </a:rPr>
              <a:t>decomposition is dependency preserving and </a:t>
            </a:r>
            <a:r>
              <a:rPr lang="en-US" dirty="0" smtClean="0">
                <a:sym typeface="Monotype Sorts" charset="2"/>
              </a:rPr>
              <a:t>lossless-join</a:t>
            </a:r>
            <a:endParaRPr lang="en-US" dirty="0">
              <a:sym typeface="Monotype Sorts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263-392C-40C3-99A3-7D6E52176FFF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Decomposition: An Example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88300" cy="487680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dirty="0"/>
              <a:t>Relation schema: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 err="1"/>
              <a:t>cust_banker_branch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i="1" u="sng" dirty="0" err="1"/>
              <a:t>customer_id</a:t>
            </a:r>
            <a:r>
              <a:rPr lang="en-US" i="1" u="sng" dirty="0"/>
              <a:t>, </a:t>
            </a:r>
            <a:r>
              <a:rPr lang="en-US" i="1" u="sng" dirty="0" err="1"/>
              <a:t>employee_id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i="1" dirty="0"/>
              <a:t>, type </a:t>
            </a:r>
            <a:r>
              <a:rPr lang="en-US" dirty="0"/>
              <a:t>)</a:t>
            </a:r>
            <a:endParaRPr 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dirty="0"/>
              <a:t>The functional dependencies for this relation schema are: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employee_id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 err="1">
                <a:sym typeface="Monotype Sorts" charset="2"/>
              </a:rPr>
              <a:t>branch_name</a:t>
            </a:r>
            <a:r>
              <a:rPr lang="en-US" i="1" dirty="0">
                <a:sym typeface="Monotype Sorts" charset="2"/>
              </a:rPr>
              <a:t>, type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 err="1">
                <a:sym typeface="Monotype Sorts" charset="2"/>
              </a:rPr>
              <a:t>employee_id</a:t>
            </a:r>
            <a:r>
              <a:rPr lang="en-US" i="1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Monotype Sorts" charset="2"/>
              </a:rPr>
              <a:t> </a:t>
            </a:r>
            <a:r>
              <a:rPr lang="en-US" i="1" dirty="0" err="1">
                <a:sym typeface="Monotype Sorts" charset="2"/>
              </a:rPr>
              <a:t>branch_name</a:t>
            </a:r>
            <a:endParaRPr lang="en-US" i="1" dirty="0">
              <a:sym typeface="Monotype Sorts" charset="2"/>
            </a:endParaRP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 err="1">
                <a:sym typeface="Monotype Sorts" charset="2"/>
              </a:rPr>
              <a:t>customer_id</a:t>
            </a:r>
            <a:r>
              <a:rPr lang="en-US" i="1" dirty="0">
                <a:sym typeface="Monotype Sorts" charset="2"/>
              </a:rPr>
              <a:t>, </a:t>
            </a:r>
            <a:r>
              <a:rPr lang="en-US" i="1" dirty="0" err="1">
                <a:sym typeface="Monotype Sorts" charset="2"/>
              </a:rPr>
              <a:t>branch_name</a:t>
            </a:r>
            <a:r>
              <a:rPr lang="en-US" i="1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 err="1">
                <a:sym typeface="Wingdings" pitchFamily="2" charset="2"/>
              </a:rPr>
              <a:t>employee_id</a:t>
            </a:r>
            <a:endParaRPr lang="en-US" i="1" dirty="0">
              <a:sym typeface="Wingdings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dirty="0">
                <a:sym typeface="Wingdings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 err="1">
                <a:sym typeface="Wingdings" pitchFamily="2" charset="2"/>
              </a:rPr>
              <a:t>branch_name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is extraneous in the </a:t>
            </a:r>
            <a:r>
              <a:rPr lang="en-US" dirty="0" err="1">
                <a:sym typeface="Wingdings" pitchFamily="2" charset="2"/>
              </a:rPr>
              <a:t>r.h.s</a:t>
            </a:r>
            <a:r>
              <a:rPr lang="en-US" dirty="0">
                <a:sym typeface="Wingdings" pitchFamily="2" charset="2"/>
              </a:rPr>
              <a:t>. of the 1</a:t>
            </a:r>
            <a:r>
              <a:rPr lang="en-US" baseline="30000" dirty="0">
                <a:sym typeface="Wingdings" pitchFamily="2" charset="2"/>
              </a:rPr>
              <a:t>st</a:t>
            </a:r>
            <a:r>
              <a:rPr lang="en-US" dirty="0">
                <a:sym typeface="Wingdings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dirty="0">
                <a:sym typeface="Wingdings" pitchFamily="2" charset="2"/>
              </a:rPr>
              <a:t>No other attribute is extraneous, so we get F</a:t>
            </a:r>
            <a:r>
              <a:rPr lang="en-US" baseline="-25000" dirty="0">
                <a:sym typeface="Wingdings" pitchFamily="2" charset="2"/>
              </a:rPr>
              <a:t>C </a:t>
            </a:r>
            <a:r>
              <a:rPr lang="en-US" dirty="0">
                <a:sym typeface="Wingdings" pitchFamily="2" charset="2"/>
              </a:rPr>
              <a:t>=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/>
              <a:t>             </a:t>
            </a: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employee_id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Monotype Sorts" charset="2"/>
              </a:rPr>
              <a:t> type</a:t>
            </a:r>
            <a:br>
              <a:rPr lang="en-US" i="1" dirty="0">
                <a:sym typeface="Monotype Sorts" charset="2"/>
              </a:rPr>
            </a:br>
            <a:r>
              <a:rPr lang="en-US" i="1" dirty="0">
                <a:sym typeface="Monotype Sorts" charset="2"/>
              </a:rPr>
              <a:t>	    </a:t>
            </a:r>
            <a:r>
              <a:rPr lang="en-US" i="1" dirty="0" err="1">
                <a:sym typeface="Monotype Sorts" charset="2"/>
              </a:rPr>
              <a:t>employee_id</a:t>
            </a:r>
            <a:r>
              <a:rPr lang="en-US" i="1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Monotype Sorts" charset="2"/>
              </a:rPr>
              <a:t> </a:t>
            </a:r>
            <a:r>
              <a:rPr lang="en-US" i="1" dirty="0" err="1">
                <a:sym typeface="Monotype Sorts" charset="2"/>
              </a:rPr>
              <a:t>branch_name</a:t>
            </a:r>
            <a:r>
              <a:rPr lang="en-US" i="1" dirty="0">
                <a:sym typeface="Monotype Sorts" charset="2"/>
              </a:rPr>
              <a:t/>
            </a:r>
            <a:br>
              <a:rPr lang="en-US" i="1" dirty="0">
                <a:sym typeface="Monotype Sorts" charset="2"/>
              </a:rPr>
            </a:br>
            <a:r>
              <a:rPr lang="en-US" i="1" dirty="0">
                <a:sym typeface="Monotype Sorts" charset="2"/>
              </a:rPr>
              <a:t>        </a:t>
            </a:r>
            <a:r>
              <a:rPr lang="en-US" i="1" dirty="0" err="1">
                <a:sym typeface="Monotype Sorts" charset="2"/>
              </a:rPr>
              <a:t>customer_id</a:t>
            </a:r>
            <a:r>
              <a:rPr lang="en-US" i="1" dirty="0">
                <a:sym typeface="Monotype Sorts" charset="2"/>
              </a:rPr>
              <a:t>, </a:t>
            </a:r>
            <a:r>
              <a:rPr lang="en-US" i="1" dirty="0" err="1">
                <a:sym typeface="Monotype Sorts" charset="2"/>
              </a:rPr>
              <a:t>branch_name</a:t>
            </a:r>
            <a:r>
              <a:rPr lang="en-US" i="1" dirty="0">
                <a:sym typeface="Monotype Sorts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 err="1">
                <a:sym typeface="Wingdings" pitchFamily="2" charset="2"/>
              </a:rPr>
              <a:t>employee_id</a:t>
            </a:r>
            <a:endParaRPr lang="en-US" i="1" dirty="0">
              <a:sym typeface="Wingdings" pitchFamily="2" charset="2"/>
            </a:endParaRP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4184-9024-421D-88B5-1DF800F32CC8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3NF </a:t>
            </a:r>
            <a:r>
              <a:rPr lang="en-US" dirty="0" smtClean="0"/>
              <a:t>Decomposition </a:t>
            </a:r>
            <a:r>
              <a:rPr lang="en-US" dirty="0"/>
              <a:t>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985838"/>
            <a:ext cx="78613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ym typeface="Monotype Sorts" charset="2"/>
              </a:rPr>
              <a:t>The </a:t>
            </a:r>
            <a:r>
              <a:rPr lang="en-US" b="1" dirty="0">
                <a:sym typeface="Monotype Sorts" charset="2"/>
              </a:rPr>
              <a:t>for</a:t>
            </a:r>
            <a:r>
              <a:rPr lang="en-US" dirty="0">
                <a:sym typeface="Monotype Sorts" charset="2"/>
              </a:rPr>
              <a:t> loop generates following 3NF schema:</a:t>
            </a:r>
            <a:endParaRPr lang="en-US" sz="2000" dirty="0">
              <a:sym typeface="Monotype Sorts" charset="2"/>
            </a:endParaRPr>
          </a:p>
          <a:p>
            <a:pPr lvl="1">
              <a:buFont typeface="Monotype Sorts" charset="2"/>
              <a:buNone/>
            </a:pPr>
            <a:r>
              <a:rPr lang="en-US" dirty="0" smtClean="0">
                <a:sym typeface="Monotype Sorts" charset="2"/>
              </a:rPr>
              <a:t>(</a:t>
            </a: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employee_id</a:t>
            </a:r>
            <a:r>
              <a:rPr lang="en-US" i="1" dirty="0"/>
              <a:t>, type </a:t>
            </a:r>
            <a:r>
              <a:rPr lang="en-US" dirty="0"/>
              <a:t>)</a:t>
            </a:r>
            <a:endParaRPr lang="en-US" sz="1600" dirty="0"/>
          </a:p>
          <a:p>
            <a:pPr lvl="1">
              <a:buFont typeface="Monotype Sorts" charset="2"/>
              <a:buNone/>
            </a:pPr>
            <a:r>
              <a:rPr lang="en-US" dirty="0" smtClean="0">
                <a:sym typeface="Monotype Sorts" charset="2"/>
              </a:rPr>
              <a:t>(</a:t>
            </a:r>
            <a:r>
              <a:rPr lang="en-US" i="1" u="sng" dirty="0" err="1"/>
              <a:t>employee_id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dirty="0"/>
              <a:t>)</a:t>
            </a:r>
            <a:endParaRPr lang="en-US" sz="1600" dirty="0"/>
          </a:p>
          <a:p>
            <a:pPr lvl="1">
              <a:buFont typeface="Monotype Sorts" charset="2"/>
              <a:buNone/>
            </a:pPr>
            <a:r>
              <a:rPr lang="en-US" dirty="0" smtClean="0"/>
              <a:t>(</a:t>
            </a: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i="1" dirty="0"/>
              <a:t>, </a:t>
            </a:r>
            <a:r>
              <a:rPr lang="en-US" i="1" dirty="0" err="1"/>
              <a:t>employee_id</a:t>
            </a:r>
            <a:r>
              <a:rPr lang="en-US" i="1" dirty="0"/>
              <a:t>)</a:t>
            </a:r>
            <a:endParaRPr lang="en-US" sz="1600" i="1" dirty="0"/>
          </a:p>
          <a:p>
            <a:pPr lvl="1">
              <a:lnSpc>
                <a:spcPct val="80000"/>
              </a:lnSpc>
            </a:pPr>
            <a:r>
              <a:rPr lang="en-US" dirty="0"/>
              <a:t>Observe that</a:t>
            </a:r>
            <a:r>
              <a:rPr lang="en-US" dirty="0">
                <a:sym typeface="Monotype Sorts" charset="2"/>
              </a:rPr>
              <a:t> (</a:t>
            </a: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employee_id</a:t>
            </a:r>
            <a:r>
              <a:rPr lang="en-US" i="1" dirty="0"/>
              <a:t>, type </a:t>
            </a:r>
            <a:r>
              <a:rPr lang="en-US" dirty="0"/>
              <a:t>) contains a candidate key of the original schema, so no further relation schema needs be added</a:t>
            </a:r>
          </a:p>
          <a:p>
            <a:r>
              <a:rPr lang="en-US" dirty="0"/>
              <a:t>At end of for loop, detect and delete schemas, such as  </a:t>
            </a:r>
            <a:r>
              <a:rPr lang="en-US" dirty="0">
                <a:sym typeface="Monotype Sorts" charset="2"/>
              </a:rPr>
              <a:t>(</a:t>
            </a:r>
            <a:r>
              <a:rPr lang="en-US" i="1" u="sng" dirty="0" err="1"/>
              <a:t>employee_id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dirty="0"/>
              <a:t>), which are subsets of other schemas</a:t>
            </a:r>
          </a:p>
          <a:p>
            <a:pPr lvl="1"/>
            <a:r>
              <a:rPr lang="en-US" dirty="0"/>
              <a:t>result will not depend on the order in which FDs are considered</a:t>
            </a:r>
            <a:endParaRPr lang="en-US" sz="2000" dirty="0"/>
          </a:p>
          <a:p>
            <a:r>
              <a:rPr lang="en-US" dirty="0"/>
              <a:t>The resultant simplified 3NF schema is:</a:t>
            </a:r>
            <a:endParaRPr lang="en-US" sz="2000" dirty="0"/>
          </a:p>
          <a:p>
            <a:pPr>
              <a:buFont typeface="Monotype Sorts" charset="2"/>
              <a:buNone/>
            </a:pPr>
            <a:r>
              <a:rPr lang="en-US" sz="2000" dirty="0">
                <a:sym typeface="Monotype Sorts" charset="2"/>
              </a:rPr>
              <a:t> 		</a:t>
            </a:r>
            <a:r>
              <a:rPr lang="en-US" dirty="0" smtClean="0">
                <a:sym typeface="Monotype Sorts" charset="2"/>
              </a:rPr>
              <a:t>(</a:t>
            </a: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employee_id</a:t>
            </a:r>
            <a:r>
              <a:rPr lang="en-US" i="1" dirty="0"/>
              <a:t>, type</a:t>
            </a:r>
            <a:r>
              <a:rPr lang="en-US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dirty="0" smtClean="0"/>
              <a:t>(</a:t>
            </a: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i="1" dirty="0"/>
              <a:t>, </a:t>
            </a:r>
            <a:r>
              <a:rPr lang="en-US" i="1" dirty="0" err="1"/>
              <a:t>employee_id</a:t>
            </a:r>
            <a:r>
              <a:rPr lang="en-US" i="1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022D-F7D3-458A-B38F-8896B519F1F0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5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BCNF and 3NF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always possible to decompose a relation into a set of  relations that are in 3NF such that:</a:t>
            </a:r>
          </a:p>
          <a:p>
            <a:pPr lvl="1"/>
            <a:r>
              <a:rPr lang="en-US"/>
              <a:t>the decomposition is lossless</a:t>
            </a:r>
          </a:p>
          <a:p>
            <a:pPr lvl="1"/>
            <a:r>
              <a:rPr lang="en-US"/>
              <a:t>the dependencies are preserved</a:t>
            </a:r>
          </a:p>
          <a:p>
            <a:r>
              <a:rPr lang="en-US"/>
              <a:t>It is always possible to decompose a relation into a set of relations that are in BCNF such that:</a:t>
            </a:r>
          </a:p>
          <a:p>
            <a:pPr lvl="1"/>
            <a:r>
              <a:rPr lang="en-US"/>
              <a:t>the decomposition is lossless</a:t>
            </a:r>
          </a:p>
          <a:p>
            <a:pPr lvl="1"/>
            <a:r>
              <a:rPr lang="en-US"/>
              <a:t>it may not be possible to preserve dependencies.</a:t>
            </a:r>
          </a:p>
          <a:p>
            <a:pPr lvl="1"/>
            <a:endParaRPr lang="en-US" sz="2000"/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684213" algn="l"/>
              </a:tabLst>
            </a:pPr>
            <a:endParaRPr kumimoji="1" lang="en-US" sz="1800" i="1">
              <a:sym typeface="Monotype Sorts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300-FEEB-40D5-B649-72154086A0D8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52400"/>
            <a:ext cx="7124700" cy="635000"/>
          </a:xfrm>
        </p:spPr>
        <p:txBody>
          <a:bodyPr>
            <a:normAutofit fontScale="90000"/>
          </a:bodyPr>
          <a:lstStyle/>
          <a:p>
            <a:r>
              <a:rPr lang="en-US"/>
              <a:t>How good is BCNF?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1"/>
            <a:ext cx="8472518" cy="2791212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976563" algn="ctr"/>
              </a:tabLst>
            </a:pPr>
            <a:r>
              <a:rPr lang="en-US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dirty="0"/>
              <a:t>Consider a relation </a:t>
            </a:r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r>
              <a:rPr lang="en-US" dirty="0"/>
              <a:t>		</a:t>
            </a:r>
            <a:r>
              <a:rPr lang="en-US" i="1" dirty="0" err="1"/>
              <a:t>inst_info</a:t>
            </a:r>
            <a:r>
              <a:rPr lang="en-US" i="1" dirty="0"/>
              <a:t> (ID, </a:t>
            </a:r>
            <a:r>
              <a:rPr lang="en-US" i="1" dirty="0" err="1"/>
              <a:t>child_name</a:t>
            </a:r>
            <a:r>
              <a:rPr lang="en-US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dirty="0"/>
              <a:t>where an instructor may have more than one phone and can have multiple children</a:t>
            </a:r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endParaRPr lang="en-US" dirty="0"/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endParaRPr lang="en-US" dirty="0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1371600" y="4077072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3505200" y="4077072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child_name</a:t>
            </a:r>
          </a:p>
        </p:txBody>
      </p:sp>
      <p:sp>
        <p:nvSpPr>
          <p:cNvPr id="691206" name="Rectangle 6"/>
          <p:cNvSpPr>
            <a:spLocks noChangeArrowheads="1"/>
          </p:cNvSpPr>
          <p:nvPr/>
        </p:nvSpPr>
        <p:spPr bwMode="auto">
          <a:xfrm>
            <a:off x="5638800" y="4077072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phone</a:t>
            </a:r>
          </a:p>
        </p:txBody>
      </p:sp>
      <p:sp>
        <p:nvSpPr>
          <p:cNvPr id="691207" name="Rectangle 7"/>
          <p:cNvSpPr>
            <a:spLocks noChangeArrowheads="1"/>
          </p:cNvSpPr>
          <p:nvPr/>
        </p:nvSpPr>
        <p:spPr bwMode="auto">
          <a:xfrm>
            <a:off x="1371600" y="4458072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691208" name="Rectangle 8"/>
          <p:cNvSpPr>
            <a:spLocks noChangeArrowheads="1"/>
          </p:cNvSpPr>
          <p:nvPr/>
        </p:nvSpPr>
        <p:spPr bwMode="auto">
          <a:xfrm>
            <a:off x="3505200" y="4458072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David</a:t>
            </a:r>
          </a:p>
          <a:p>
            <a:r>
              <a:rPr lang="en-US"/>
              <a:t>David</a:t>
            </a:r>
          </a:p>
          <a:p>
            <a:r>
              <a:rPr lang="en-US"/>
              <a:t>William</a:t>
            </a:r>
          </a:p>
          <a:p>
            <a:r>
              <a:rPr lang="en-US"/>
              <a:t>Willian</a:t>
            </a:r>
          </a:p>
        </p:txBody>
      </p:sp>
      <p:sp>
        <p:nvSpPr>
          <p:cNvPr id="691209" name="Rectangle 9"/>
          <p:cNvSpPr>
            <a:spLocks noChangeArrowheads="1"/>
          </p:cNvSpPr>
          <p:nvPr/>
        </p:nvSpPr>
        <p:spPr bwMode="auto">
          <a:xfrm>
            <a:off x="5638800" y="4458072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endParaRPr lang="en-US" sz="1800"/>
          </a:p>
        </p:txBody>
      </p:sp>
      <p:sp>
        <p:nvSpPr>
          <p:cNvPr id="691210" name="Text Box 10"/>
          <p:cNvSpPr txBox="1">
            <a:spLocks noChangeArrowheads="1"/>
          </p:cNvSpPr>
          <p:nvPr/>
        </p:nvSpPr>
        <p:spPr bwMode="auto">
          <a:xfrm>
            <a:off x="3854450" y="5805264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 err="1"/>
              <a:t>inst_info</a:t>
            </a:r>
            <a:endParaRPr lang="en-US" sz="1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4E3E-81BB-4348-9AFE-A02775063E68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7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Smaller Schemas?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93788"/>
            <a:ext cx="8496944" cy="51784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Suppose we had started with </a:t>
            </a:r>
            <a:r>
              <a:rPr lang="en-US" i="1" dirty="0" err="1"/>
              <a:t>inst_dept</a:t>
            </a:r>
            <a:r>
              <a:rPr lang="en-US" i="1" dirty="0"/>
              <a:t>.  </a:t>
            </a:r>
            <a:r>
              <a:rPr lang="en-US" dirty="0"/>
              <a:t>How would we know to split up (</a:t>
            </a:r>
            <a:r>
              <a:rPr lang="en-US" b="1" dirty="0">
                <a:solidFill>
                  <a:srgbClr val="000099"/>
                </a:solidFill>
              </a:rPr>
              <a:t>decompose</a:t>
            </a:r>
            <a:r>
              <a:rPr lang="en-US" dirty="0"/>
              <a:t>) it into </a:t>
            </a:r>
            <a:r>
              <a:rPr lang="en-US" i="1" dirty="0"/>
              <a:t>instructor </a:t>
            </a:r>
            <a:r>
              <a:rPr lang="en-US" dirty="0"/>
              <a:t> and </a:t>
            </a:r>
            <a:r>
              <a:rPr lang="en-US" i="1" dirty="0"/>
              <a:t>department</a:t>
            </a:r>
            <a:r>
              <a:rPr lang="en-US" dirty="0"/>
              <a:t>?</a:t>
            </a:r>
          </a:p>
          <a:p>
            <a:r>
              <a:rPr lang="en-US" dirty="0"/>
              <a:t>Write a rule “if there were a schema (</a:t>
            </a:r>
            <a:r>
              <a:rPr lang="en-US" i="1" dirty="0" err="1"/>
              <a:t>dept_name</a:t>
            </a:r>
            <a:r>
              <a:rPr lang="en-US" i="1" dirty="0"/>
              <a:t>, building, budget</a:t>
            </a:r>
            <a:r>
              <a:rPr lang="en-US" dirty="0"/>
              <a:t>), then </a:t>
            </a:r>
            <a:r>
              <a:rPr lang="en-US" i="1" dirty="0" err="1"/>
              <a:t>dept_name</a:t>
            </a:r>
            <a:r>
              <a:rPr lang="en-US" i="1" dirty="0"/>
              <a:t> </a:t>
            </a:r>
            <a:r>
              <a:rPr lang="en-US" dirty="0"/>
              <a:t>would be a candidate key”</a:t>
            </a:r>
          </a:p>
          <a:p>
            <a:r>
              <a:rPr lang="en-US" dirty="0"/>
              <a:t>Denote as a </a:t>
            </a:r>
            <a:r>
              <a:rPr lang="en-US" b="1" dirty="0">
                <a:solidFill>
                  <a:srgbClr val="000099"/>
                </a:solidFill>
              </a:rPr>
              <a:t>functional dependency</a:t>
            </a:r>
            <a:r>
              <a:rPr lang="en-US" dirty="0"/>
              <a:t>: </a:t>
            </a:r>
          </a:p>
          <a:p>
            <a:pPr>
              <a:buFont typeface="Monotype Sorts" charset="2"/>
              <a:buNone/>
            </a:pPr>
            <a:r>
              <a:rPr lang="en-US" i="1" dirty="0"/>
              <a:t>		</a:t>
            </a:r>
            <a:r>
              <a:rPr lang="en-US" i="1" dirty="0" err="1"/>
              <a:t>dept_name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/>
              <a:t>building, budget</a:t>
            </a:r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inst_dept</a:t>
            </a:r>
            <a:r>
              <a:rPr lang="en-US" dirty="0"/>
              <a:t>, because </a:t>
            </a:r>
            <a:r>
              <a:rPr lang="en-US" i="1" dirty="0" err="1"/>
              <a:t>dept_name</a:t>
            </a:r>
            <a:r>
              <a:rPr lang="en-US" dirty="0"/>
              <a:t> is not a candidate key, the building and budget of a department may have to be repeated.  </a:t>
            </a:r>
          </a:p>
          <a:p>
            <a:pPr lvl="1"/>
            <a:r>
              <a:rPr lang="en-US" dirty="0"/>
              <a:t>This indicates the need to decompose </a:t>
            </a:r>
            <a:r>
              <a:rPr lang="en-US" i="1" dirty="0" err="1"/>
              <a:t>inst_dept</a:t>
            </a:r>
            <a:endParaRPr lang="en-US" dirty="0"/>
          </a:p>
          <a:p>
            <a:r>
              <a:rPr lang="en-US" dirty="0"/>
              <a:t>Not all decompositions are good.  Suppose we decompose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employee(ID, name, street, city, salary)</a:t>
            </a:r>
            <a:r>
              <a:rPr lang="en-US" dirty="0"/>
              <a:t> into</a:t>
            </a:r>
          </a:p>
          <a:p>
            <a:pPr>
              <a:buFont typeface="Monotype Sorts" charset="2"/>
              <a:buNone/>
            </a:pPr>
            <a:r>
              <a:rPr lang="en-US" dirty="0"/>
              <a:t>	</a:t>
            </a:r>
            <a:r>
              <a:rPr lang="en-US" i="1" dirty="0"/>
              <a:t>employee1</a:t>
            </a:r>
            <a:r>
              <a:rPr lang="en-US" dirty="0"/>
              <a:t> (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dirty="0"/>
              <a:t>	</a:t>
            </a:r>
            <a:r>
              <a:rPr lang="en-US" i="1" dirty="0"/>
              <a:t>employee2</a:t>
            </a:r>
            <a:r>
              <a:rPr lang="en-US" dirty="0"/>
              <a:t> (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street, city, salary</a:t>
            </a:r>
            <a:r>
              <a:rPr lang="en-US" dirty="0"/>
              <a:t>)</a:t>
            </a:r>
          </a:p>
          <a:p>
            <a:r>
              <a:rPr lang="en-US" dirty="0"/>
              <a:t>The next slide shows how we lose information -- we cannot reconstruct the original </a:t>
            </a:r>
            <a:r>
              <a:rPr lang="en-US" i="1" dirty="0"/>
              <a:t>employee</a:t>
            </a:r>
            <a:r>
              <a:rPr lang="en-US" dirty="0"/>
              <a:t> relation -- and so, this is a </a:t>
            </a:r>
            <a:r>
              <a:rPr lang="en-US" b="1" dirty="0" err="1">
                <a:solidFill>
                  <a:srgbClr val="000099"/>
                </a:solidFill>
              </a:rPr>
              <a:t>lossy</a:t>
            </a:r>
            <a:r>
              <a:rPr lang="en-US" b="1" dirty="0">
                <a:solidFill>
                  <a:srgbClr val="000099"/>
                </a:solidFill>
              </a:rPr>
              <a:t> decomposition</a:t>
            </a:r>
            <a:r>
              <a:rPr lang="en-US" dirty="0"/>
              <a:t>.</a:t>
            </a:r>
          </a:p>
          <a:p>
            <a:pPr lvl="1">
              <a:buFont typeface="Monotype Sorts" charset="2"/>
              <a:buNone/>
            </a:pPr>
            <a:endParaRPr lang="en-US" i="1" dirty="0"/>
          </a:p>
          <a:p>
            <a:pPr lvl="1">
              <a:buFont typeface="Monotype Sorts" charset="2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5F6-F3F9-4FA7-A33E-89A6FE64D26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268761"/>
            <a:ext cx="7848600" cy="3165128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993900" algn="l"/>
              </a:tabLst>
            </a:pPr>
            <a:r>
              <a:rPr kumimoji="0" lang="en-US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dirty="0"/>
              <a:t>Insertion anomalies – i.e., if we add a phone 981-992-3443 to 99999, we need to add two tuples</a:t>
            </a:r>
          </a:p>
          <a:p>
            <a:pPr>
              <a:buFont typeface="Monotype Sorts" charset="2"/>
              <a:buNone/>
              <a:tabLst>
                <a:tab pos="1993900" algn="l"/>
              </a:tabLst>
            </a:pPr>
            <a:r>
              <a:rPr kumimoji="0" lang="en-US" dirty="0"/>
              <a:t>		(99999, David,   981-992-3443)</a:t>
            </a:r>
            <a:br>
              <a:rPr kumimoji="0" lang="en-US" dirty="0"/>
            </a:br>
            <a:r>
              <a:rPr kumimoji="0" lang="en-US" dirty="0"/>
              <a:t>	(99999, William, 981-992-3443)</a:t>
            </a:r>
            <a:br>
              <a:rPr kumimoji="0" lang="en-US" dirty="0"/>
            </a:br>
            <a:endParaRPr kumimoji="0" lang="en-US" dirty="0"/>
          </a:p>
        </p:txBody>
      </p:sp>
      <p:sp>
        <p:nvSpPr>
          <p:cNvPr id="693258" name="Rectangle 10"/>
          <p:cNvSpPr>
            <a:spLocks noGrp="1" noChangeArrowheads="1"/>
          </p:cNvSpPr>
          <p:nvPr>
            <p:ph type="title"/>
          </p:nvPr>
        </p:nvSpPr>
        <p:spPr>
          <a:xfrm>
            <a:off x="996950" y="117475"/>
            <a:ext cx="71628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How good is BCNF? 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6C10-CA6E-4F7C-B8A5-E2E1A1E6C78E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53340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Therefore, it is better to decompose </a:t>
            </a:r>
            <a:r>
              <a:rPr lang="en-US" i="1"/>
              <a:t>inst_info </a:t>
            </a:r>
            <a:r>
              <a:rPr lang="en-US"/>
              <a:t>into:</a:t>
            </a:r>
          </a:p>
        </p:txBody>
      </p:sp>
      <p:sp>
        <p:nvSpPr>
          <p:cNvPr id="695309" name="Rectangle 13"/>
          <p:cNvSpPr>
            <a:spLocks noChangeArrowheads="1"/>
          </p:cNvSpPr>
          <p:nvPr/>
        </p:nvSpPr>
        <p:spPr bwMode="auto">
          <a:xfrm>
            <a:off x="467544" y="5568626"/>
            <a:ext cx="8424936" cy="74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This suggests the need for higher normal forms, such as Fourth Normal Form (4NF</a:t>
            </a:r>
            <a:r>
              <a:rPr lang="en-US" sz="2000" dirty="0" smtClean="0"/>
              <a:t>). 4NF is using Multivalued Dependencies (not covered in this course)</a:t>
            </a:r>
            <a:endParaRPr lang="en-US" sz="2000" dirty="0"/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638300" y="119063"/>
            <a:ext cx="7124700" cy="576262"/>
          </a:xfrm>
          <a:noFill/>
          <a:ln/>
        </p:spPr>
        <p:txBody>
          <a:bodyPr/>
          <a:lstStyle/>
          <a:p>
            <a:r>
              <a:rPr lang="en-US" sz="2800"/>
              <a:t>How good is BCNF? (Cont.)</a:t>
            </a:r>
          </a:p>
        </p:txBody>
      </p:sp>
      <p:sp>
        <p:nvSpPr>
          <p:cNvPr id="695318" name="Rectangle 22"/>
          <p:cNvSpPr>
            <a:spLocks noChangeArrowheads="1"/>
          </p:cNvSpPr>
          <p:nvPr/>
        </p:nvSpPr>
        <p:spPr bwMode="auto">
          <a:xfrm>
            <a:off x="2482850" y="1827213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695319" name="Rectangle 23"/>
          <p:cNvSpPr>
            <a:spLocks noChangeArrowheads="1"/>
          </p:cNvSpPr>
          <p:nvPr/>
        </p:nvSpPr>
        <p:spPr bwMode="auto">
          <a:xfrm>
            <a:off x="4616450" y="1827213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child_name</a:t>
            </a:r>
          </a:p>
        </p:txBody>
      </p:sp>
      <p:sp>
        <p:nvSpPr>
          <p:cNvPr id="695321" name="Rectangle 25"/>
          <p:cNvSpPr>
            <a:spLocks noChangeArrowheads="1"/>
          </p:cNvSpPr>
          <p:nvPr/>
        </p:nvSpPr>
        <p:spPr bwMode="auto">
          <a:xfrm>
            <a:off x="2482850" y="2208213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695322" name="Rectangle 26"/>
          <p:cNvSpPr>
            <a:spLocks noChangeArrowheads="1"/>
          </p:cNvSpPr>
          <p:nvPr/>
        </p:nvSpPr>
        <p:spPr bwMode="auto">
          <a:xfrm>
            <a:off x="4616450" y="2208213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David</a:t>
            </a:r>
          </a:p>
          <a:p>
            <a:r>
              <a:rPr lang="en-US"/>
              <a:t>David</a:t>
            </a:r>
          </a:p>
          <a:p>
            <a:r>
              <a:rPr lang="en-US"/>
              <a:t>William</a:t>
            </a:r>
          </a:p>
          <a:p>
            <a:r>
              <a:rPr lang="en-US"/>
              <a:t>Willian</a:t>
            </a:r>
          </a:p>
        </p:txBody>
      </p:sp>
      <p:sp>
        <p:nvSpPr>
          <p:cNvPr id="695324" name="Text Box 28"/>
          <p:cNvSpPr txBox="1">
            <a:spLocks noChangeArrowheads="1"/>
          </p:cNvSpPr>
          <p:nvPr/>
        </p:nvSpPr>
        <p:spPr bwMode="auto">
          <a:xfrm>
            <a:off x="701675" y="22780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inst_child</a:t>
            </a:r>
          </a:p>
        </p:txBody>
      </p:sp>
      <p:sp>
        <p:nvSpPr>
          <p:cNvPr id="695325" name="Rectangle 29"/>
          <p:cNvSpPr>
            <a:spLocks noChangeArrowheads="1"/>
          </p:cNvSpPr>
          <p:nvPr/>
        </p:nvSpPr>
        <p:spPr bwMode="auto">
          <a:xfrm>
            <a:off x="2528888" y="3789040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695327" name="Rectangle 31"/>
          <p:cNvSpPr>
            <a:spLocks noChangeArrowheads="1"/>
          </p:cNvSpPr>
          <p:nvPr/>
        </p:nvSpPr>
        <p:spPr bwMode="auto">
          <a:xfrm>
            <a:off x="4652963" y="3789040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phone</a:t>
            </a:r>
          </a:p>
        </p:txBody>
      </p:sp>
      <p:sp>
        <p:nvSpPr>
          <p:cNvPr id="695328" name="Rectangle 32"/>
          <p:cNvSpPr>
            <a:spLocks noChangeArrowheads="1"/>
          </p:cNvSpPr>
          <p:nvPr/>
        </p:nvSpPr>
        <p:spPr bwMode="auto">
          <a:xfrm>
            <a:off x="2528888" y="4170040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695330" name="Rectangle 34"/>
          <p:cNvSpPr>
            <a:spLocks noChangeArrowheads="1"/>
          </p:cNvSpPr>
          <p:nvPr/>
        </p:nvSpPr>
        <p:spPr bwMode="auto">
          <a:xfrm>
            <a:off x="4652963" y="4170040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endParaRPr lang="en-US" sz="1800"/>
          </a:p>
        </p:txBody>
      </p:sp>
      <p:sp>
        <p:nvSpPr>
          <p:cNvPr id="695331" name="Text Box 35"/>
          <p:cNvSpPr txBox="1">
            <a:spLocks noChangeArrowheads="1"/>
          </p:cNvSpPr>
          <p:nvPr/>
        </p:nvSpPr>
        <p:spPr bwMode="auto">
          <a:xfrm>
            <a:off x="668338" y="4284340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inst_phone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D7DC-F8C1-41C1-89D9-B445DBDFE043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2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93788"/>
            <a:ext cx="8313936" cy="52155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Goal for a relational database design is:</a:t>
            </a:r>
          </a:p>
          <a:p>
            <a:pPr lvl="1"/>
            <a:r>
              <a:rPr lang="en-US" dirty="0"/>
              <a:t>BCNF.</a:t>
            </a:r>
          </a:p>
          <a:p>
            <a:pPr lvl="1"/>
            <a:r>
              <a:rPr lang="en-US" dirty="0"/>
              <a:t>Lossless join.</a:t>
            </a:r>
          </a:p>
          <a:p>
            <a:pPr lvl="1"/>
            <a:r>
              <a:rPr lang="en-US" dirty="0"/>
              <a:t>Dependency preservation.</a:t>
            </a:r>
          </a:p>
          <a:p>
            <a:r>
              <a:rPr lang="en-US" dirty="0"/>
              <a:t>If we cannot achieve this, we accept one of</a:t>
            </a:r>
          </a:p>
          <a:p>
            <a:pPr lvl="1"/>
            <a:r>
              <a:rPr lang="en-US" dirty="0"/>
              <a:t>Lack of dependency preservation </a:t>
            </a:r>
          </a:p>
          <a:p>
            <a:pPr lvl="1"/>
            <a:r>
              <a:rPr lang="en-US" dirty="0"/>
              <a:t>Redundancy due to use of 3NF</a:t>
            </a:r>
          </a:p>
          <a:p>
            <a:r>
              <a:rPr lang="en-US" dirty="0"/>
              <a:t>Interestingly, SQL does not provide a direct way of specifying functional dependencies other than </a:t>
            </a:r>
            <a:r>
              <a:rPr lang="en-US" dirty="0" err="1"/>
              <a:t>superkeys</a:t>
            </a:r>
            <a:r>
              <a:rPr lang="en-US" dirty="0"/>
              <a:t>.</a:t>
            </a:r>
          </a:p>
          <a:p>
            <a:pPr>
              <a:buFont typeface="Monotype Sorts" charset="2"/>
              <a:buNone/>
            </a:pPr>
            <a:r>
              <a:rPr 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2827-A30F-4437-9CD8-82135F814D04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1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for FDs Across Relations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885825"/>
            <a:ext cx="8607425" cy="5383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If decomposition is not dependency preserving, we can have an extra </a:t>
            </a:r>
            <a:r>
              <a:rPr lang="en-US" sz="2000" b="1" smtClean="0"/>
              <a:t>materialized view</a:t>
            </a:r>
            <a:r>
              <a:rPr lang="en-US" sz="2000" smtClean="0"/>
              <a:t> for each dependency </a:t>
            </a:r>
            <a:r>
              <a:rPr lang="en-US" sz="2000" smtClean="0">
                <a:sym typeface="Symbol" pitchFamily="18" charset="2"/>
              </a:rPr>
              <a:t>  </a:t>
            </a:r>
            <a:r>
              <a:rPr lang="en-US" sz="2000" smtClean="0"/>
              <a:t>in F</a:t>
            </a:r>
            <a:r>
              <a:rPr lang="en-US" sz="2000" baseline="-25000" smtClean="0"/>
              <a:t>c</a:t>
            </a:r>
            <a:r>
              <a:rPr lang="en-US" sz="2000" smtClean="0"/>
              <a:t> that is not preserved in the decomposition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The materialized view is defined as a projection on </a:t>
            </a:r>
            <a:r>
              <a:rPr lang="en-US" sz="2000" smtClean="0">
                <a:sym typeface="Symbol" pitchFamily="18" charset="2"/>
              </a:rPr>
              <a:t>  </a:t>
            </a:r>
            <a:r>
              <a:rPr lang="en-US" sz="2000" smtClean="0"/>
              <a:t>of the join of the relations in the decomposition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Many newer database systems support materialized views and database system maintains the view when the relations are updated.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No extra coding effort for programmer.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The functional dependency </a:t>
            </a:r>
            <a:r>
              <a:rPr lang="en-US" sz="2000" smtClean="0">
                <a:sym typeface="Symbol" pitchFamily="18" charset="2"/>
              </a:rPr>
              <a:t>  </a:t>
            </a:r>
            <a:r>
              <a:rPr lang="en-US" sz="2000" smtClean="0"/>
              <a:t> is expressed by declaring </a:t>
            </a:r>
            <a:r>
              <a:rPr lang="en-US" sz="2000" smtClean="0">
                <a:sym typeface="Symbol" pitchFamily="18" charset="2"/>
              </a:rPr>
              <a:t></a:t>
            </a:r>
            <a:r>
              <a:rPr lang="en-US" sz="2000" smtClean="0"/>
              <a:t>  as a candidate key on the materialized view.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Checking for candidate key cheaper than checking </a:t>
            </a:r>
            <a:r>
              <a:rPr lang="en-US" sz="2000" smtClean="0">
                <a:sym typeface="Symbol" pitchFamily="18" charset="2"/>
              </a:rPr>
              <a:t>  </a:t>
            </a:r>
            <a:r>
              <a:rPr lang="en-US" sz="20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BUT: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Space overhead: for storing the materialized view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Time overhead: Need to keep materialized view up to date when   </a:t>
            </a:r>
            <a:br>
              <a:rPr lang="en-US" sz="1800" smtClean="0"/>
            </a:br>
            <a:r>
              <a:rPr lang="en-US" sz="1800" smtClean="0"/>
              <a:t>relations are updated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Database system may not support key declarations on </a:t>
            </a:r>
            <a:br>
              <a:rPr lang="en-US" sz="1800" smtClean="0"/>
            </a:br>
            <a:r>
              <a:rPr lang="en-US" sz="1800" smtClean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20468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Database Design Process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63638"/>
            <a:ext cx="7959725" cy="40814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assumed schema </a:t>
            </a:r>
            <a:r>
              <a:rPr lang="en-US" i="1" dirty="0"/>
              <a:t>R</a:t>
            </a:r>
            <a:r>
              <a:rPr lang="en-US" dirty="0"/>
              <a:t> is given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could have been generated when converting E-R diagram to a set of tables.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could have been a single relation containing </a:t>
            </a:r>
            <a:r>
              <a:rPr lang="en-US" i="1" dirty="0"/>
              <a:t>all</a:t>
            </a:r>
            <a:r>
              <a:rPr lang="en-US" dirty="0"/>
              <a:t> attributes that are of interest (called </a:t>
            </a:r>
            <a:r>
              <a:rPr lang="en-US" b="1" dirty="0">
                <a:solidFill>
                  <a:srgbClr val="000099"/>
                </a:solidFill>
              </a:rPr>
              <a:t>universal relation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Normalization breaks </a:t>
            </a:r>
            <a:r>
              <a:rPr lang="en-US" i="1" dirty="0"/>
              <a:t>R</a:t>
            </a:r>
            <a:r>
              <a:rPr lang="en-US" dirty="0"/>
              <a:t> into smaller relations.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B2FC-4CAD-4C95-9A68-5AF16AB47E25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9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Model and Normalization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63638"/>
            <a:ext cx="8153275" cy="51456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dirty="0"/>
              <a:t>Example: an </a:t>
            </a:r>
            <a:r>
              <a:rPr lang="en-US" i="1" dirty="0"/>
              <a:t>employee</a:t>
            </a:r>
            <a:r>
              <a:rPr lang="en-US" dirty="0"/>
              <a:t> entity with attributes 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 err="1"/>
              <a:t>department_name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building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 a functional dependency 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 err="1"/>
              <a:t>department_name</a:t>
            </a:r>
            <a:r>
              <a:rPr lang="en-US" i="1" dirty="0">
                <a:sym typeface="Symbol" pitchFamily="18" charset="2"/>
              </a:rPr>
              <a:t> </a:t>
            </a:r>
            <a:r>
              <a:rPr lang="en-US" i="1" dirty="0"/>
              <a:t>building</a:t>
            </a:r>
          </a:p>
          <a:p>
            <a:pPr lvl="1"/>
            <a:r>
              <a:rPr lang="en-US" dirty="0"/>
              <a:t>Good design would have made department an entity</a:t>
            </a:r>
          </a:p>
          <a:p>
            <a:r>
              <a:rPr lang="en-US" dirty="0"/>
              <a:t>Functional dependencies from non-key attributes of a relationship set possible, but rare --- most relationships are binary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B7AC-7ADC-41C0-A557-29658180D54D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5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Denormalization for Performance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296988"/>
            <a:ext cx="8034338" cy="487680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May want to use non-normalized schema for performance</a:t>
            </a:r>
          </a:p>
          <a:p>
            <a:r>
              <a:rPr lang="en-US"/>
              <a:t>For example, displaying </a:t>
            </a:r>
            <a:r>
              <a:rPr lang="en-US" i="1"/>
              <a:t>prereqs</a:t>
            </a:r>
            <a:r>
              <a:rPr lang="en-US"/>
              <a:t> along with </a:t>
            </a:r>
            <a:r>
              <a:rPr lang="en-US" i="1"/>
              <a:t>course_id, </a:t>
            </a:r>
            <a:r>
              <a:rPr lang="en-US"/>
              <a:t> and </a:t>
            </a:r>
            <a:r>
              <a:rPr lang="en-US" i="1"/>
              <a:t>title</a:t>
            </a:r>
            <a:r>
              <a:rPr lang="en-US"/>
              <a:t> requires join of </a:t>
            </a:r>
            <a:r>
              <a:rPr lang="en-US" i="1"/>
              <a:t>course</a:t>
            </a:r>
            <a:r>
              <a:rPr lang="en-US"/>
              <a:t> with </a:t>
            </a:r>
            <a:r>
              <a:rPr lang="en-US" i="1"/>
              <a:t>prereq</a:t>
            </a:r>
          </a:p>
          <a:p>
            <a:r>
              <a:rPr lang="en-US"/>
              <a:t>Alternative 1:  Use denormalized relation containing attributes of </a:t>
            </a:r>
            <a:r>
              <a:rPr lang="en-US" i="1"/>
              <a:t>course</a:t>
            </a:r>
            <a:r>
              <a:rPr lang="en-US"/>
              <a:t> as well as </a:t>
            </a:r>
            <a:r>
              <a:rPr lang="en-US" i="1"/>
              <a:t>prereq</a:t>
            </a:r>
            <a:r>
              <a:rPr lang="en-US"/>
              <a:t> with all above attributes</a:t>
            </a:r>
          </a:p>
          <a:p>
            <a:pPr lvl="1"/>
            <a:r>
              <a:rPr lang="en-US"/>
              <a:t>faster lookup</a:t>
            </a:r>
          </a:p>
          <a:p>
            <a:pPr lvl="1"/>
            <a:r>
              <a:rPr lang="en-US"/>
              <a:t>extra space and extra execution time for updates</a:t>
            </a:r>
          </a:p>
          <a:p>
            <a:pPr lvl="1"/>
            <a:r>
              <a:rPr lang="en-US"/>
              <a:t>extra coding work for programmer and possibility of error in extra code</a:t>
            </a:r>
          </a:p>
          <a:p>
            <a:r>
              <a:rPr lang="en-US"/>
              <a:t>Alternative 2: use a materialized view defined as</a:t>
            </a:r>
            <a:br>
              <a:rPr lang="en-US"/>
            </a:br>
            <a:r>
              <a:rPr lang="en-US"/>
              <a:t>          </a:t>
            </a:r>
            <a:r>
              <a:rPr lang="en-US" i="1"/>
              <a:t>course</a:t>
            </a:r>
            <a:r>
              <a:rPr lang="en-US"/>
              <a:t>      </a:t>
            </a:r>
            <a:r>
              <a:rPr lang="en-US" i="1"/>
              <a:t>prereq</a:t>
            </a:r>
          </a:p>
          <a:p>
            <a:pPr lvl="1"/>
            <a:r>
              <a:rPr lang="en-US"/>
              <a:t>Benefits and drawbacks same as above, except no extra coding work for programmer and avoids possible errors</a:t>
            </a:r>
          </a:p>
        </p:txBody>
      </p:sp>
      <p:sp>
        <p:nvSpPr>
          <p:cNvPr id="793604" name="Freeform 4"/>
          <p:cNvSpPr>
            <a:spLocks/>
          </p:cNvSpPr>
          <p:nvPr/>
        </p:nvSpPr>
        <p:spPr bwMode="auto">
          <a:xfrm>
            <a:off x="2556917" y="4365104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3801-3C3B-4BD7-8327-B1AF7AE0C462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9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Design Issues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093788"/>
            <a:ext cx="8108950" cy="4903787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Some aspects of database design are not caught by normalization</a:t>
            </a:r>
          </a:p>
          <a:p>
            <a:r>
              <a:rPr lang="en-US"/>
              <a:t>Examples of bad database design, to be avoided: </a:t>
            </a:r>
          </a:p>
          <a:p>
            <a:pPr>
              <a:buFont typeface="Monotype Sorts" charset="2"/>
              <a:buNone/>
            </a:pPr>
            <a:r>
              <a:rPr lang="en-US"/>
              <a:t>	Instead of </a:t>
            </a:r>
            <a:r>
              <a:rPr lang="en-US" i="1"/>
              <a:t>earnings </a:t>
            </a:r>
            <a:r>
              <a:rPr lang="en-US"/>
              <a:t>(</a:t>
            </a:r>
            <a:r>
              <a:rPr lang="en-US" i="1"/>
              <a:t>company_id, year, amount </a:t>
            </a:r>
            <a:r>
              <a:rPr lang="en-US"/>
              <a:t>), use </a:t>
            </a:r>
          </a:p>
          <a:p>
            <a:pPr lvl="1"/>
            <a:r>
              <a:rPr lang="en-US" i="1"/>
              <a:t>earnings_2004, earnings_2005, earnings_2006</a:t>
            </a:r>
            <a:r>
              <a:rPr lang="en-US"/>
              <a:t>, etc., all on the schema (</a:t>
            </a:r>
            <a:r>
              <a:rPr lang="en-US" i="1"/>
              <a:t>company_id, earnings</a:t>
            </a:r>
            <a:r>
              <a:rPr lang="en-US"/>
              <a:t>).</a:t>
            </a:r>
          </a:p>
          <a:p>
            <a:pPr lvl="2"/>
            <a:r>
              <a:rPr lang="en-US"/>
              <a:t>Above are in BCNF, but make querying across years difficult and needs new table each year</a:t>
            </a:r>
          </a:p>
          <a:p>
            <a:pPr lvl="1"/>
            <a:r>
              <a:rPr lang="en-US" i="1"/>
              <a:t>company_year </a:t>
            </a:r>
            <a:r>
              <a:rPr lang="en-US"/>
              <a:t>(</a:t>
            </a:r>
            <a:r>
              <a:rPr lang="en-US" i="1"/>
              <a:t>company_id, earnings_2004, earnings_2005,  </a:t>
            </a:r>
            <a:br>
              <a:rPr lang="en-US" i="1"/>
            </a:br>
            <a:r>
              <a:rPr lang="en-US" i="1"/>
              <a:t>                         earnings_2006</a:t>
            </a:r>
            <a:r>
              <a:rPr lang="en-US"/>
              <a:t>)</a:t>
            </a:r>
          </a:p>
          <a:p>
            <a:pPr lvl="2"/>
            <a:r>
              <a:rPr lang="en-US"/>
              <a:t>Also in BCNF, but also makes querying across years difficult and requires new attribute each year.</a:t>
            </a:r>
          </a:p>
          <a:p>
            <a:pPr lvl="2"/>
            <a:r>
              <a:rPr lang="en-US"/>
              <a:t>Is an example of a </a:t>
            </a:r>
            <a:r>
              <a:rPr lang="en-US" b="1"/>
              <a:t>crosstab</a:t>
            </a:r>
            <a:r>
              <a:rPr lang="en-US"/>
              <a:t>, where values for one attribute become column names</a:t>
            </a:r>
          </a:p>
          <a:p>
            <a:pPr lvl="2"/>
            <a:r>
              <a:rPr lang="en-US"/>
              <a:t>Used in spreadsheets, and in data analysis tools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3EDC-9E67-40D0-9BE0-3F57B25876B8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pic>
        <p:nvPicPr>
          <p:cNvPr id="658437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952500"/>
            <a:ext cx="6056312" cy="55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CD2-9F69-447A-9459-89FD5D4A25C2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4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8534400" cy="10527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/>
              <a:t>Example of Lossless-Join Decomposition 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48159"/>
            <a:ext cx="6999288" cy="120491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b="1">
                <a:solidFill>
                  <a:srgbClr val="000099"/>
                </a:solidFill>
              </a:rPr>
              <a:t>Lossless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/>
              <a:t>Decomposition of </a:t>
            </a:r>
            <a:r>
              <a:rPr lang="en-US" i="1"/>
              <a:t>R = (A, B, C)</a:t>
            </a:r>
            <a:br>
              <a:rPr lang="en-US" i="1"/>
            </a:br>
            <a:r>
              <a:rPr lang="en-US" i="1"/>
              <a:t>	R</a:t>
            </a:r>
            <a:r>
              <a:rPr lang="en-US" i="1" baseline="-25000"/>
              <a:t>1</a:t>
            </a:r>
            <a:r>
              <a:rPr lang="en-US" i="1"/>
              <a:t> = (A, B)	R</a:t>
            </a:r>
            <a:r>
              <a:rPr lang="en-US" baseline="-25000"/>
              <a:t>2</a:t>
            </a:r>
            <a:r>
              <a:rPr lang="en-US" i="1"/>
              <a:t> = (B, C)</a:t>
            </a:r>
            <a:endParaRPr lang="en-US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2209800" y="304358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2590800" y="304358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2209800" y="3500784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  <a:endParaRPr lang="en-US" sz="1800" i="1">
              <a:sym typeface="Greek Symbols" pitchFamily="18" charset="2"/>
            </a:endParaRPr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auto">
          <a:xfrm>
            <a:off x="2590800" y="3500784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  <a:endParaRPr lang="en-US" sz="1800" i="1"/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3962400" y="304358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660489" name="Rectangle 9"/>
          <p:cNvSpPr>
            <a:spLocks noChangeArrowheads="1"/>
          </p:cNvSpPr>
          <p:nvPr/>
        </p:nvSpPr>
        <p:spPr bwMode="auto">
          <a:xfrm>
            <a:off x="3962400" y="3500784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660490" name="Rectangle 10"/>
          <p:cNvSpPr>
            <a:spLocks noChangeArrowheads="1"/>
          </p:cNvSpPr>
          <p:nvPr/>
        </p:nvSpPr>
        <p:spPr bwMode="auto">
          <a:xfrm>
            <a:off x="5791200" y="3043584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660491" name="Rectangle 11"/>
          <p:cNvSpPr>
            <a:spLocks noChangeArrowheads="1"/>
          </p:cNvSpPr>
          <p:nvPr/>
        </p:nvSpPr>
        <p:spPr bwMode="auto">
          <a:xfrm>
            <a:off x="5791200" y="3500784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</a:p>
        </p:txBody>
      </p:sp>
      <p:sp>
        <p:nvSpPr>
          <p:cNvPr id="660492" name="Text Box 12"/>
          <p:cNvSpPr txBox="1">
            <a:spLocks noChangeArrowheads="1"/>
          </p:cNvSpPr>
          <p:nvPr/>
        </p:nvSpPr>
        <p:spPr bwMode="auto">
          <a:xfrm>
            <a:off x="2657475" y="4177059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660493" name="Text Box 13"/>
          <p:cNvSpPr txBox="1">
            <a:spLocks noChangeArrowheads="1"/>
          </p:cNvSpPr>
          <p:nvPr/>
        </p:nvSpPr>
        <p:spPr bwMode="auto">
          <a:xfrm>
            <a:off x="6013450" y="4186584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</a:t>
            </a:r>
            <a:r>
              <a:rPr lang="en-US" sz="1800" i="1" baseline="-25000">
                <a:sym typeface="Symbol" pitchFamily="18" charset="2"/>
              </a:rPr>
              <a:t>B,C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660494" name="Rectangle 14"/>
          <p:cNvSpPr>
            <a:spLocks noChangeArrowheads="1"/>
          </p:cNvSpPr>
          <p:nvPr/>
        </p:nvSpPr>
        <p:spPr bwMode="auto">
          <a:xfrm>
            <a:off x="1066800" y="4920009"/>
            <a:ext cx="2514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2336800" algn="l"/>
                <a:tab pos="3765550" algn="l"/>
              </a:tabLst>
            </a:pPr>
            <a:r>
              <a:rPr kumimoji="1" lang="en-US" sz="2000">
                <a:latin typeface="Times New Roman" pitchFamily="18" charset="0"/>
                <a:sym typeface="Symbol" pitchFamily="18" charset="2"/>
              </a:rPr>
              <a:t></a:t>
            </a:r>
            <a:r>
              <a:rPr kumimoji="1" lang="en-US" sz="2000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sz="2000">
                <a:latin typeface="Times New Roman" pitchFamily="18" charset="0"/>
                <a:sym typeface="Symbol" pitchFamily="18" charset="2"/>
              </a:rPr>
              <a:t> (r)     </a:t>
            </a:r>
            <a:r>
              <a:rPr kumimoji="1" lang="en-US" sz="2000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sz="2000">
                <a:latin typeface="Times New Roman" pitchFamily="18" charset="0"/>
                <a:sym typeface="Symbol" pitchFamily="18" charset="2"/>
              </a:rPr>
              <a:t> (r)</a:t>
            </a:r>
          </a:p>
        </p:txBody>
      </p:sp>
      <p:sp>
        <p:nvSpPr>
          <p:cNvPr id="660495" name="Rectangle 15"/>
          <p:cNvSpPr>
            <a:spLocks noChangeArrowheads="1"/>
          </p:cNvSpPr>
          <p:nvPr/>
        </p:nvSpPr>
        <p:spPr bwMode="auto">
          <a:xfrm>
            <a:off x="3733800" y="4796184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660496" name="Rectangle 16"/>
          <p:cNvSpPr>
            <a:spLocks noChangeArrowheads="1"/>
          </p:cNvSpPr>
          <p:nvPr/>
        </p:nvSpPr>
        <p:spPr bwMode="auto">
          <a:xfrm>
            <a:off x="4191000" y="479618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660497" name="Rectangle 17"/>
          <p:cNvSpPr>
            <a:spLocks noChangeArrowheads="1"/>
          </p:cNvSpPr>
          <p:nvPr/>
        </p:nvSpPr>
        <p:spPr bwMode="auto">
          <a:xfrm>
            <a:off x="3733800" y="5253384"/>
            <a:ext cx="4572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660498" name="Rectangle 18"/>
          <p:cNvSpPr>
            <a:spLocks noChangeArrowheads="1"/>
          </p:cNvSpPr>
          <p:nvPr/>
        </p:nvSpPr>
        <p:spPr bwMode="auto">
          <a:xfrm>
            <a:off x="4191000" y="5253384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  <a:endParaRPr lang="en-US" sz="1800" i="1"/>
          </a:p>
        </p:txBody>
      </p:sp>
      <p:sp>
        <p:nvSpPr>
          <p:cNvPr id="660499" name="Freeform 19"/>
          <p:cNvSpPr>
            <a:spLocks/>
          </p:cNvSpPr>
          <p:nvPr/>
        </p:nvSpPr>
        <p:spPr bwMode="auto">
          <a:xfrm>
            <a:off x="1882775" y="5077172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500" name="Rectangle 20"/>
          <p:cNvSpPr>
            <a:spLocks noChangeArrowheads="1"/>
          </p:cNvSpPr>
          <p:nvPr/>
        </p:nvSpPr>
        <p:spPr bwMode="auto">
          <a:xfrm>
            <a:off x="6381750" y="3043584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660501" name="Rectangle 21"/>
          <p:cNvSpPr>
            <a:spLocks noChangeArrowheads="1"/>
          </p:cNvSpPr>
          <p:nvPr/>
        </p:nvSpPr>
        <p:spPr bwMode="auto">
          <a:xfrm>
            <a:off x="6381750" y="3500784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</a:p>
        </p:txBody>
      </p:sp>
      <p:sp>
        <p:nvSpPr>
          <p:cNvPr id="660502" name="Rectangle 22"/>
          <p:cNvSpPr>
            <a:spLocks noChangeArrowheads="1"/>
          </p:cNvSpPr>
          <p:nvPr/>
        </p:nvSpPr>
        <p:spPr bwMode="auto">
          <a:xfrm>
            <a:off x="4343400" y="304358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660503" name="Rectangle 23"/>
          <p:cNvSpPr>
            <a:spLocks noChangeArrowheads="1"/>
          </p:cNvSpPr>
          <p:nvPr/>
        </p:nvSpPr>
        <p:spPr bwMode="auto">
          <a:xfrm>
            <a:off x="4343400" y="3500784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660504" name="Rectangle 24"/>
          <p:cNvSpPr>
            <a:spLocks noChangeArrowheads="1"/>
          </p:cNvSpPr>
          <p:nvPr/>
        </p:nvSpPr>
        <p:spPr bwMode="auto">
          <a:xfrm>
            <a:off x="4572000" y="479618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660505" name="Rectangle 25"/>
          <p:cNvSpPr>
            <a:spLocks noChangeArrowheads="1"/>
          </p:cNvSpPr>
          <p:nvPr/>
        </p:nvSpPr>
        <p:spPr bwMode="auto">
          <a:xfrm>
            <a:off x="4572000" y="5253384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  <a:endParaRPr lang="en-US" sz="1800" i="1"/>
          </a:p>
        </p:txBody>
      </p:sp>
      <p:sp>
        <p:nvSpPr>
          <p:cNvPr id="660506" name="Rectangle 26"/>
          <p:cNvSpPr>
            <a:spLocks noChangeArrowheads="1"/>
          </p:cNvSpPr>
          <p:nvPr/>
        </p:nvSpPr>
        <p:spPr bwMode="auto">
          <a:xfrm>
            <a:off x="2971800" y="304358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660507" name="Rectangle 27"/>
          <p:cNvSpPr>
            <a:spLocks noChangeArrowheads="1"/>
          </p:cNvSpPr>
          <p:nvPr/>
        </p:nvSpPr>
        <p:spPr bwMode="auto">
          <a:xfrm>
            <a:off x="2971800" y="3500784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  <a:endParaRPr lang="en-US" sz="1800" i="1"/>
          </a:p>
        </p:txBody>
      </p:sp>
      <p:sp>
        <p:nvSpPr>
          <p:cNvPr id="660508" name="Text Box 28"/>
          <p:cNvSpPr txBox="1">
            <a:spLocks noChangeArrowheads="1"/>
          </p:cNvSpPr>
          <p:nvPr/>
        </p:nvSpPr>
        <p:spPr bwMode="auto">
          <a:xfrm>
            <a:off x="3730625" y="4196109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</a:t>
            </a:r>
            <a:r>
              <a:rPr lang="en-US" sz="1800" i="1" baseline="-25000">
                <a:sym typeface="Symbol" pitchFamily="18" charset="2"/>
              </a:rPr>
              <a:t>A,B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)</a:t>
            </a:r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4D36-27C6-4DC4-98EF-47254A1E428A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Normal Form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093788"/>
            <a:ext cx="7762875" cy="51943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Domain is </a:t>
            </a:r>
            <a:r>
              <a:rPr lang="en-US" b="1" dirty="0">
                <a:solidFill>
                  <a:srgbClr val="000099"/>
                </a:solidFill>
              </a:rPr>
              <a:t>atomic</a:t>
            </a:r>
            <a:r>
              <a:rPr lang="en-US" dirty="0"/>
              <a:t> if its elements are considered to be indivisible units</a:t>
            </a:r>
          </a:p>
          <a:p>
            <a:pPr lvl="1"/>
            <a:r>
              <a:rPr lang="en-US" dirty="0"/>
              <a:t>Examples of non-atomic domains:</a:t>
            </a:r>
          </a:p>
          <a:p>
            <a:pPr lvl="2"/>
            <a:r>
              <a:rPr lang="en-US" dirty="0"/>
              <a:t>Set of names, composite attributes</a:t>
            </a:r>
          </a:p>
          <a:p>
            <a:pPr lvl="2"/>
            <a:r>
              <a:rPr lang="en-US" dirty="0"/>
              <a:t>Identification numbers like CS101  that can be broken up into parts</a:t>
            </a:r>
          </a:p>
          <a:p>
            <a:r>
              <a:rPr lang="en-US" dirty="0"/>
              <a:t>A relational schema R is in </a:t>
            </a:r>
            <a:r>
              <a:rPr lang="en-US" b="1" dirty="0">
                <a:solidFill>
                  <a:srgbClr val="000099"/>
                </a:solidFill>
              </a:rPr>
              <a:t>first normal form</a:t>
            </a:r>
            <a:r>
              <a:rPr lang="en-US" dirty="0"/>
              <a:t> if the domains of all attributes of R are atomic</a:t>
            </a:r>
          </a:p>
          <a:p>
            <a:r>
              <a:rPr lang="en-US" dirty="0"/>
              <a:t>Non-atomic values complicate storage and encourage redundant (repeated) storage of data</a:t>
            </a:r>
          </a:p>
          <a:p>
            <a:pPr lvl="1"/>
            <a:r>
              <a:rPr lang="en-US" dirty="0"/>
              <a:t>Example:  Set of accounts stored with each customer, and set of owners stored with each account</a:t>
            </a:r>
          </a:p>
          <a:p>
            <a:pPr lvl="1"/>
            <a:r>
              <a:rPr lang="en-US" dirty="0"/>
              <a:t>We assume all relations are in first normal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076B-D847-4228-88D0-C332D23296CB}" type="datetime1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Database Design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9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5309</Words>
  <Application>Microsoft Macintosh PowerPoint</Application>
  <PresentationFormat>On-screen Show (4:3)</PresentationFormat>
  <Paragraphs>893</Paragraphs>
  <Slides>67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Relational Database Design</vt:lpstr>
      <vt:lpstr>Learning Outcomes</vt:lpstr>
      <vt:lpstr>Combine Schemas?</vt:lpstr>
      <vt:lpstr>A Combined Schema Without Repetition</vt:lpstr>
      <vt:lpstr>Pitfalls in Relational Database Design</vt:lpstr>
      <vt:lpstr>What About Smaller Schemas?</vt:lpstr>
      <vt:lpstr>A Lossy Decomposition</vt:lpstr>
      <vt:lpstr>Example of Lossless-Join Decomposition </vt:lpstr>
      <vt:lpstr>First Normal Form</vt:lpstr>
      <vt:lpstr>First Normal Form (Cont’d)</vt:lpstr>
      <vt:lpstr>Goal — Devise a Theory for the Following</vt:lpstr>
      <vt:lpstr>Functional Dependencies</vt:lpstr>
      <vt:lpstr>Functional Dependencies (Cont.)</vt:lpstr>
      <vt:lpstr>Functional Dependencies (Cont.)</vt:lpstr>
      <vt:lpstr>Use of Functional Dependencies</vt:lpstr>
      <vt:lpstr>Functional Dependencies (Cont.)</vt:lpstr>
      <vt:lpstr>Closure of a Set of Functional Dependencies</vt:lpstr>
      <vt:lpstr>Functional-Dependency Theory</vt:lpstr>
      <vt:lpstr>Closure of a Set of Functional Dependencies</vt:lpstr>
      <vt:lpstr>Closure of a Set of Functional Dependencies</vt:lpstr>
      <vt:lpstr>Example</vt:lpstr>
      <vt:lpstr>Procedure for Computing F+</vt:lpstr>
      <vt:lpstr>Closure of Functional Dependencies (Cont.)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Testing if an Attribute is Extraneous</vt:lpstr>
      <vt:lpstr>Canonical Cover</vt:lpstr>
      <vt:lpstr>Computing a Canonical Cover</vt:lpstr>
      <vt:lpstr>Boyce-Codd Normal Form</vt:lpstr>
      <vt:lpstr>Decomposing a Schema into BCNF</vt:lpstr>
      <vt:lpstr>BCNF and Dependency Preservation</vt:lpstr>
      <vt:lpstr>Third Normal Form</vt:lpstr>
      <vt:lpstr>Second Normal Form (2NF)</vt:lpstr>
      <vt:lpstr>Goals of Normalization</vt:lpstr>
      <vt:lpstr>Lossless-join Decomposition</vt:lpstr>
      <vt:lpstr>Example</vt:lpstr>
      <vt:lpstr>Dependency Preservation</vt:lpstr>
      <vt:lpstr>Testing for Dependency Preservation</vt:lpstr>
      <vt:lpstr>Example</vt:lpstr>
      <vt:lpstr>Testing for BCNF</vt:lpstr>
      <vt:lpstr>Testing Decomposition for BCNF</vt:lpstr>
      <vt:lpstr>BCNF Decomposition Algorithm</vt:lpstr>
      <vt:lpstr>Example of BCNF Decomposition</vt:lpstr>
      <vt:lpstr>Example of BCNF Decomposition</vt:lpstr>
      <vt:lpstr>BCNF Decomposition (Cont.)</vt:lpstr>
      <vt:lpstr>BCNF and Dependency Preservation</vt:lpstr>
      <vt:lpstr>Third Normal Form: Motivation</vt:lpstr>
      <vt:lpstr>3NF Example</vt:lpstr>
      <vt:lpstr>Redundancy  in 3NF</vt:lpstr>
      <vt:lpstr>Testing for 3NF</vt:lpstr>
      <vt:lpstr>3NF Decomposition Algorithm</vt:lpstr>
      <vt:lpstr>3NF Decomposition Algorithm (Cont.)</vt:lpstr>
      <vt:lpstr>3NF Decomposition: An Example</vt:lpstr>
      <vt:lpstr>3NF Decomposition Example (Cont.)</vt:lpstr>
      <vt:lpstr>Comparison of BCNF and 3NF</vt:lpstr>
      <vt:lpstr>How good is BCNF?</vt:lpstr>
      <vt:lpstr>How good is BCNF? (Cont.)</vt:lpstr>
      <vt:lpstr>How good is BCNF? (Cont.)</vt:lpstr>
      <vt:lpstr>Design Goals</vt:lpstr>
      <vt:lpstr>Testing for FDs Across Relations</vt:lpstr>
      <vt:lpstr>Overall Database Design Process</vt:lpstr>
      <vt:lpstr>ER Model and Normalization</vt:lpstr>
      <vt:lpstr>Denormalization for Performance</vt:lpstr>
      <vt:lpstr>Other Design Issues</vt:lpstr>
    </vt:vector>
  </TitlesOfParts>
  <Company>ditdik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itb</dc:creator>
  <cp:lastModifiedBy>SNMPTN 23</cp:lastModifiedBy>
  <cp:revision>167</cp:revision>
  <cp:lastPrinted>2014-02-13T06:43:45Z</cp:lastPrinted>
  <dcterms:created xsi:type="dcterms:W3CDTF">2014-01-22T05:41:16Z</dcterms:created>
  <dcterms:modified xsi:type="dcterms:W3CDTF">2016-04-21T07:04:33Z</dcterms:modified>
</cp:coreProperties>
</file>