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Glacial Indifference Bold" charset="1" panose="00000800000000000000"/>
      <p:regular r:id="rId21"/>
    </p:embeddedFont>
    <p:embeddedFont>
      <p:font typeface="HK Grotesk" charset="1" panose="00000500000000000000"/>
      <p:regular r:id="rId22"/>
    </p:embeddedFont>
    <p:embeddedFont>
      <p:font typeface="Aileron Bold" charset="1" panose="00000800000000000000"/>
      <p:regular r:id="rId23"/>
    </p:embeddedFont>
    <p:embeddedFont>
      <p:font typeface="Aileron" charset="1" panose="00000500000000000000"/>
      <p:regular r:id="rId24"/>
    </p:embeddedFont>
    <p:embeddedFont>
      <p:font typeface="Aileron Bold Italics" charset="1" panose="00000800000000000000"/>
      <p:regular r:id="rId25"/>
    </p:embeddedFont>
    <p:embeddedFont>
      <p:font typeface="HK Grotesk Light" charset="1" panose="00000400000000000000"/>
      <p:regular r:id="rId26"/>
    </p:embeddedFont>
    <p:embeddedFont>
      <p:font typeface="Aileron Italics" charset="1" panose="00000500000000000000"/>
      <p:regular r:id="rId27"/>
    </p:embeddedFont>
    <p:embeddedFont>
      <p:font typeface="Glacial Indifference" charset="1" panose="000000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18.png" Type="http://schemas.openxmlformats.org/officeDocument/2006/relationships/image"/><Relationship Id="rId14" Target="../media/image19.svg" Type="http://schemas.openxmlformats.org/officeDocument/2006/relationships/image"/><Relationship Id="rId15" Target="https://www.linkedin.com/in/fitrandwipramakrisna/" TargetMode="External" Type="http://schemas.openxmlformats.org/officeDocument/2006/relationships/hyperlink"/><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https://www.linkedin.com/in/fitrandwipramakrisna/" TargetMode="External" Type="http://schemas.openxmlformats.org/officeDocument/2006/relationships/hyperlink"/><Relationship Id="rId9" Target="../media/image1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https://www.kalibrr.com/id-ID/home/i/sciences/i/it-and-software" TargetMode="External" Type="http://schemas.openxmlformats.org/officeDocument/2006/relationships/hyperlink"/></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https://dealls.com/?loker=it-and-engineering"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AutoShape 2" id="2"/>
          <p:cNvSpPr/>
          <p:nvPr/>
        </p:nvSpPr>
        <p:spPr>
          <a:xfrm flipH="true">
            <a:off x="1846222" y="3302338"/>
            <a:ext cx="30907" cy="3457064"/>
          </a:xfrm>
          <a:prstGeom prst="line">
            <a:avLst/>
          </a:prstGeom>
          <a:ln cap="flat" w="133350">
            <a:solidFill>
              <a:srgbClr val="D15353"/>
            </a:solidFill>
            <a:prstDash val="solid"/>
            <a:headEnd type="none" len="sm" w="sm"/>
            <a:tailEnd type="none" len="sm" w="sm"/>
          </a:ln>
        </p:spPr>
      </p:sp>
      <p:sp>
        <p:nvSpPr>
          <p:cNvPr name="Freeform 3" id="3"/>
          <p:cNvSpPr/>
          <p:nvPr/>
        </p:nvSpPr>
        <p:spPr>
          <a:xfrm flipH="false" flipV="true" rot="6681127">
            <a:off x="5640036" y="2158128"/>
            <a:ext cx="19549414" cy="11658559"/>
          </a:xfrm>
          <a:custGeom>
            <a:avLst/>
            <a:gdLst/>
            <a:ahLst/>
            <a:cxnLst/>
            <a:rect r="r" b="b" t="t" l="l"/>
            <a:pathLst>
              <a:path h="11658559" w="19549414">
                <a:moveTo>
                  <a:pt x="0" y="11658559"/>
                </a:moveTo>
                <a:lnTo>
                  <a:pt x="19549414" y="11658559"/>
                </a:lnTo>
                <a:lnTo>
                  <a:pt x="19549414" y="0"/>
                </a:lnTo>
                <a:lnTo>
                  <a:pt x="0" y="0"/>
                </a:lnTo>
                <a:lnTo>
                  <a:pt x="0" y="1165855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171257" y="3369013"/>
            <a:ext cx="10420371" cy="2192969"/>
          </a:xfrm>
          <a:prstGeom prst="rect">
            <a:avLst/>
          </a:prstGeom>
        </p:spPr>
        <p:txBody>
          <a:bodyPr anchor="t" rtlCol="false" tIns="0" lIns="0" bIns="0" rIns="0">
            <a:spAutoFit/>
          </a:bodyPr>
          <a:lstStyle/>
          <a:p>
            <a:pPr algn="just" marL="0" indent="0" lvl="0">
              <a:lnSpc>
                <a:spcPts val="8515"/>
              </a:lnSpc>
            </a:pPr>
            <a:r>
              <a:rPr lang="en-US" b="true" sz="7741">
                <a:solidFill>
                  <a:srgbClr val="253439"/>
                </a:solidFill>
                <a:latin typeface="Glacial Indifference Bold"/>
                <a:ea typeface="Glacial Indifference Bold"/>
                <a:cs typeface="Glacial Indifference Bold"/>
                <a:sym typeface="Glacial Indifference Bold"/>
              </a:rPr>
              <a:t>INDONESIAN TECH JOB MARKET ANALYSIS</a:t>
            </a:r>
          </a:p>
        </p:txBody>
      </p:sp>
      <p:sp>
        <p:nvSpPr>
          <p:cNvPr name="TextBox 5" id="5"/>
          <p:cNvSpPr txBox="true"/>
          <p:nvPr/>
        </p:nvSpPr>
        <p:spPr>
          <a:xfrm rot="0">
            <a:off x="2171257" y="5722253"/>
            <a:ext cx="12063833" cy="459740"/>
          </a:xfrm>
          <a:prstGeom prst="rect">
            <a:avLst/>
          </a:prstGeom>
        </p:spPr>
        <p:txBody>
          <a:bodyPr anchor="t" rtlCol="false" tIns="0" lIns="0" bIns="0" rIns="0">
            <a:spAutoFit/>
          </a:bodyPr>
          <a:lstStyle/>
          <a:p>
            <a:pPr algn="just" marL="0" indent="0" lvl="0">
              <a:lnSpc>
                <a:spcPts val="3520"/>
              </a:lnSpc>
            </a:pPr>
            <a:r>
              <a:rPr lang="en-US" sz="3200">
                <a:solidFill>
                  <a:srgbClr val="253439"/>
                </a:solidFill>
                <a:latin typeface="HK Grotesk"/>
                <a:ea typeface="HK Grotesk"/>
                <a:cs typeface="HK Grotesk"/>
                <a:sym typeface="HK Grotesk"/>
              </a:rPr>
              <a:t>FINAL PROJECT</a:t>
            </a:r>
          </a:p>
        </p:txBody>
      </p:sp>
      <p:sp>
        <p:nvSpPr>
          <p:cNvPr name="AutoShape 6" id="6"/>
          <p:cNvSpPr/>
          <p:nvPr/>
        </p:nvSpPr>
        <p:spPr>
          <a:xfrm>
            <a:off x="2171274" y="7992170"/>
            <a:ext cx="5210169" cy="0"/>
          </a:xfrm>
          <a:prstGeom prst="line">
            <a:avLst/>
          </a:prstGeom>
          <a:ln cap="flat" w="9525">
            <a:solidFill>
              <a:srgbClr val="253439"/>
            </a:solidFill>
            <a:prstDash val="solid"/>
            <a:headEnd type="none" len="sm" w="sm"/>
            <a:tailEnd type="none" len="sm" w="sm"/>
          </a:ln>
        </p:spPr>
      </p:sp>
      <p:sp>
        <p:nvSpPr>
          <p:cNvPr name="TextBox 7" id="7"/>
          <p:cNvSpPr txBox="true"/>
          <p:nvPr/>
        </p:nvSpPr>
        <p:spPr>
          <a:xfrm rot="0">
            <a:off x="1846222" y="7482674"/>
            <a:ext cx="5850598" cy="396719"/>
          </a:xfrm>
          <a:prstGeom prst="rect">
            <a:avLst/>
          </a:prstGeom>
        </p:spPr>
        <p:txBody>
          <a:bodyPr anchor="t" rtlCol="false" tIns="0" lIns="0" bIns="0" rIns="0">
            <a:spAutoFit/>
          </a:bodyPr>
          <a:lstStyle/>
          <a:p>
            <a:pPr algn="ctr">
              <a:lnSpc>
                <a:spcPts val="3011"/>
              </a:lnSpc>
            </a:pPr>
            <a:r>
              <a:rPr lang="en-US" b="true" sz="2737" spc="232">
                <a:solidFill>
                  <a:srgbClr val="253439"/>
                </a:solidFill>
                <a:latin typeface="Aileron Bold"/>
                <a:ea typeface="Aileron Bold"/>
                <a:cs typeface="Aileron Bold"/>
                <a:sym typeface="Aileron Bold"/>
              </a:rPr>
              <a:t>FITRAN DWI PRAMAKRISNA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5015114">
            <a:off x="9740863" y="2343404"/>
            <a:ext cx="15802157" cy="9423832"/>
          </a:xfrm>
          <a:custGeom>
            <a:avLst/>
            <a:gdLst/>
            <a:ahLst/>
            <a:cxnLst/>
            <a:rect r="r" b="b" t="t" l="l"/>
            <a:pathLst>
              <a:path h="9423832" w="15802157">
                <a:moveTo>
                  <a:pt x="0" y="0"/>
                </a:moveTo>
                <a:lnTo>
                  <a:pt x="15802157" y="0"/>
                </a:lnTo>
                <a:lnTo>
                  <a:pt x="15802157" y="9423832"/>
                </a:lnTo>
                <a:lnTo>
                  <a:pt x="0" y="94238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46548" y="1661647"/>
            <a:ext cx="16478689" cy="8062167"/>
            <a:chOff x="0" y="0"/>
            <a:chExt cx="4340066" cy="2123369"/>
          </a:xfrm>
        </p:grpSpPr>
        <p:sp>
          <p:nvSpPr>
            <p:cNvPr name="Freeform 4" id="4"/>
            <p:cNvSpPr/>
            <p:nvPr/>
          </p:nvSpPr>
          <p:spPr>
            <a:xfrm flipH="false" flipV="false" rot="0">
              <a:off x="0" y="0"/>
              <a:ext cx="4340066" cy="2123369"/>
            </a:xfrm>
            <a:custGeom>
              <a:avLst/>
              <a:gdLst/>
              <a:ahLst/>
              <a:cxnLst/>
              <a:rect r="r" b="b" t="t" l="l"/>
              <a:pathLst>
                <a:path h="2123369" w="4340066">
                  <a:moveTo>
                    <a:pt x="0" y="0"/>
                  </a:moveTo>
                  <a:lnTo>
                    <a:pt x="4340066" y="0"/>
                  </a:lnTo>
                  <a:lnTo>
                    <a:pt x="4340066" y="2123369"/>
                  </a:lnTo>
                  <a:lnTo>
                    <a:pt x="0" y="2123369"/>
                  </a:lnTo>
                  <a:close/>
                </a:path>
              </a:pathLst>
            </a:custGeom>
            <a:gradFill rotWithShape="true">
              <a:gsLst>
                <a:gs pos="0">
                  <a:srgbClr val="FDF7EF">
                    <a:alpha val="100000"/>
                  </a:srgbClr>
                </a:gs>
                <a:gs pos="100000">
                  <a:srgbClr val="FFFFFF">
                    <a:alpha val="100000"/>
                  </a:srgbClr>
                </a:gs>
              </a:gsLst>
              <a:lin ang="0"/>
            </a:gradFill>
            <a:ln w="38100" cap="sq">
              <a:solidFill>
                <a:srgbClr val="202354"/>
              </a:solidFill>
              <a:prstDash val="solid"/>
              <a:miter/>
            </a:ln>
          </p:spPr>
        </p:sp>
        <p:sp>
          <p:nvSpPr>
            <p:cNvPr name="TextBox 5" id="5"/>
            <p:cNvSpPr txBox="true"/>
            <p:nvPr/>
          </p:nvSpPr>
          <p:spPr>
            <a:xfrm>
              <a:off x="0" y="9525"/>
              <a:ext cx="4340066" cy="2113844"/>
            </a:xfrm>
            <a:prstGeom prst="rect">
              <a:avLst/>
            </a:prstGeom>
          </p:spPr>
          <p:txBody>
            <a:bodyPr anchor="ctr" rtlCol="false" tIns="50800" lIns="50800" bIns="50800" rIns="50800"/>
            <a:lstStyle/>
            <a:p>
              <a:pPr algn="ctr">
                <a:lnSpc>
                  <a:spcPts val="1869"/>
                </a:lnSpc>
              </a:pPr>
            </a:p>
          </p:txBody>
        </p:sp>
      </p:grpSp>
      <p:sp>
        <p:nvSpPr>
          <p:cNvPr name="AutoShape 6" id="6"/>
          <p:cNvSpPr/>
          <p:nvPr/>
        </p:nvSpPr>
        <p:spPr>
          <a:xfrm>
            <a:off x="1095375" y="161621"/>
            <a:ext cx="0" cy="1247775"/>
          </a:xfrm>
          <a:prstGeom prst="line">
            <a:avLst/>
          </a:prstGeom>
          <a:ln cap="flat" w="133350">
            <a:solidFill>
              <a:srgbClr val="D15353"/>
            </a:solidFill>
            <a:prstDash val="solid"/>
            <a:headEnd type="none" len="sm" w="sm"/>
            <a:tailEnd type="none" len="sm" w="sm"/>
          </a:ln>
        </p:spPr>
      </p:sp>
      <p:sp>
        <p:nvSpPr>
          <p:cNvPr name="Freeform 7" id="7"/>
          <p:cNvSpPr/>
          <p:nvPr/>
        </p:nvSpPr>
        <p:spPr>
          <a:xfrm flipH="false" flipV="false" rot="0">
            <a:off x="739671" y="3153645"/>
            <a:ext cx="15892443" cy="5766136"/>
          </a:xfrm>
          <a:custGeom>
            <a:avLst/>
            <a:gdLst/>
            <a:ahLst/>
            <a:cxnLst/>
            <a:rect r="r" b="b" t="t" l="l"/>
            <a:pathLst>
              <a:path h="5766136" w="15892443">
                <a:moveTo>
                  <a:pt x="0" y="0"/>
                </a:moveTo>
                <a:lnTo>
                  <a:pt x="15892443" y="0"/>
                </a:lnTo>
                <a:lnTo>
                  <a:pt x="15892443" y="5766137"/>
                </a:lnTo>
                <a:lnTo>
                  <a:pt x="0" y="5766137"/>
                </a:lnTo>
                <a:lnTo>
                  <a:pt x="0" y="0"/>
                </a:lnTo>
                <a:close/>
              </a:path>
            </a:pathLst>
          </a:custGeom>
          <a:blipFill>
            <a:blip r:embed="rId4"/>
            <a:stretch>
              <a:fillRect l="0" t="0" r="0" b="0"/>
            </a:stretch>
          </a:blipFill>
        </p:spPr>
      </p:sp>
      <p:sp>
        <p:nvSpPr>
          <p:cNvPr name="TextBox 8" id="8"/>
          <p:cNvSpPr txBox="true"/>
          <p:nvPr/>
        </p:nvSpPr>
        <p:spPr>
          <a:xfrm rot="0">
            <a:off x="1418859" y="321402"/>
            <a:ext cx="11574699" cy="918688"/>
          </a:xfrm>
          <a:prstGeom prst="rect">
            <a:avLst/>
          </a:prstGeom>
        </p:spPr>
        <p:txBody>
          <a:bodyPr anchor="t" rtlCol="false" tIns="0" lIns="0" bIns="0" rIns="0">
            <a:spAutoFit/>
          </a:bodyPr>
          <a:lstStyle/>
          <a:p>
            <a:pPr algn="l" marL="0" indent="0" lvl="0">
              <a:lnSpc>
                <a:spcPts val="7170"/>
              </a:lnSpc>
              <a:spcBef>
                <a:spcPct val="0"/>
              </a:spcBef>
            </a:pPr>
            <a:r>
              <a:rPr lang="en-US" b="true" sz="5975">
                <a:solidFill>
                  <a:srgbClr val="253439"/>
                </a:solidFill>
                <a:latin typeface="Glacial Indifference Bold"/>
                <a:ea typeface="Glacial Indifference Bold"/>
                <a:cs typeface="Glacial Indifference Bold"/>
                <a:sym typeface="Glacial Indifference Bold"/>
              </a:rPr>
              <a:t>DATA PLATFORM</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53439"/>
        </a:solidFill>
      </p:bgPr>
    </p:bg>
    <p:spTree>
      <p:nvGrpSpPr>
        <p:cNvPr id="1" name=""/>
        <p:cNvGrpSpPr/>
        <p:nvPr/>
      </p:nvGrpSpPr>
      <p:grpSpPr>
        <a:xfrm>
          <a:off x="0" y="0"/>
          <a:ext cx="0" cy="0"/>
          <a:chOff x="0" y="0"/>
          <a:chExt cx="0" cy="0"/>
        </a:xfrm>
      </p:grpSpPr>
      <p:sp>
        <p:nvSpPr>
          <p:cNvPr name="Freeform 2" id="2"/>
          <p:cNvSpPr/>
          <p:nvPr/>
        </p:nvSpPr>
        <p:spPr>
          <a:xfrm flipH="false" flipV="false" rot="3791821">
            <a:off x="-4090527" y="1974085"/>
            <a:ext cx="14579653" cy="8694775"/>
          </a:xfrm>
          <a:custGeom>
            <a:avLst/>
            <a:gdLst/>
            <a:ahLst/>
            <a:cxnLst/>
            <a:rect r="r" b="b" t="t" l="l"/>
            <a:pathLst>
              <a:path h="8694775" w="14579653">
                <a:moveTo>
                  <a:pt x="0" y="0"/>
                </a:moveTo>
                <a:lnTo>
                  <a:pt x="14579652" y="0"/>
                </a:lnTo>
                <a:lnTo>
                  <a:pt x="14579652" y="8694775"/>
                </a:lnTo>
                <a:lnTo>
                  <a:pt x="0" y="86947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41036" y="2134403"/>
            <a:ext cx="20370072" cy="6018193"/>
            <a:chOff x="0" y="0"/>
            <a:chExt cx="5364957" cy="1585039"/>
          </a:xfrm>
        </p:grpSpPr>
        <p:sp>
          <p:nvSpPr>
            <p:cNvPr name="Freeform 4" id="4"/>
            <p:cNvSpPr/>
            <p:nvPr/>
          </p:nvSpPr>
          <p:spPr>
            <a:xfrm flipH="false" flipV="false" rot="0">
              <a:off x="0" y="0"/>
              <a:ext cx="5364957" cy="1585039"/>
            </a:xfrm>
            <a:custGeom>
              <a:avLst/>
              <a:gdLst/>
              <a:ahLst/>
              <a:cxnLst/>
              <a:rect r="r" b="b" t="t" l="l"/>
              <a:pathLst>
                <a:path h="1585039" w="5364957">
                  <a:moveTo>
                    <a:pt x="0" y="0"/>
                  </a:moveTo>
                  <a:lnTo>
                    <a:pt x="5364957" y="0"/>
                  </a:lnTo>
                  <a:lnTo>
                    <a:pt x="5364957" y="1585039"/>
                  </a:lnTo>
                  <a:lnTo>
                    <a:pt x="0" y="1585039"/>
                  </a:lnTo>
                  <a:close/>
                </a:path>
              </a:pathLst>
            </a:custGeom>
            <a:gradFill rotWithShape="true">
              <a:gsLst>
                <a:gs pos="0">
                  <a:srgbClr val="FDF7EF">
                    <a:alpha val="100000"/>
                  </a:srgbClr>
                </a:gs>
                <a:gs pos="100000">
                  <a:srgbClr val="FFFFFF">
                    <a:alpha val="100000"/>
                  </a:srgbClr>
                </a:gs>
              </a:gsLst>
              <a:lin ang="0"/>
            </a:gradFill>
          </p:spPr>
        </p:sp>
        <p:sp>
          <p:nvSpPr>
            <p:cNvPr name="TextBox 5" id="5"/>
            <p:cNvSpPr txBox="true"/>
            <p:nvPr/>
          </p:nvSpPr>
          <p:spPr>
            <a:xfrm>
              <a:off x="0" y="9525"/>
              <a:ext cx="5364957" cy="1575514"/>
            </a:xfrm>
            <a:prstGeom prst="rect">
              <a:avLst/>
            </a:prstGeom>
          </p:spPr>
          <p:txBody>
            <a:bodyPr anchor="ctr" rtlCol="false" tIns="50800" lIns="50800" bIns="50800" rIns="50800"/>
            <a:lstStyle/>
            <a:p>
              <a:pPr algn="ctr">
                <a:lnSpc>
                  <a:spcPts val="1869"/>
                </a:lnSpc>
              </a:pPr>
            </a:p>
          </p:txBody>
        </p:sp>
      </p:grpSp>
      <p:sp>
        <p:nvSpPr>
          <p:cNvPr name="TextBox 6" id="6"/>
          <p:cNvSpPr txBox="true"/>
          <p:nvPr/>
        </p:nvSpPr>
        <p:spPr>
          <a:xfrm rot="0">
            <a:off x="3402640" y="4089047"/>
            <a:ext cx="13509532" cy="1295463"/>
          </a:xfrm>
          <a:prstGeom prst="rect">
            <a:avLst/>
          </a:prstGeom>
        </p:spPr>
        <p:txBody>
          <a:bodyPr anchor="t" rtlCol="false" tIns="0" lIns="0" bIns="0" rIns="0">
            <a:spAutoFit/>
          </a:bodyPr>
          <a:lstStyle/>
          <a:p>
            <a:pPr algn="r">
              <a:lnSpc>
                <a:spcPts val="9905"/>
              </a:lnSpc>
            </a:pPr>
            <a:r>
              <a:rPr lang="en-US" sz="9004">
                <a:solidFill>
                  <a:srgbClr val="000000"/>
                </a:solidFill>
                <a:latin typeface="HK Grotesk Light"/>
                <a:ea typeface="HK Grotesk Light"/>
                <a:cs typeface="HK Grotesk Light"/>
                <a:sym typeface="HK Grotesk Light"/>
              </a:rPr>
              <a:t>TRANSFORMATION &amp;</a:t>
            </a:r>
          </a:p>
        </p:txBody>
      </p:sp>
      <p:sp>
        <p:nvSpPr>
          <p:cNvPr name="TextBox 7" id="7"/>
          <p:cNvSpPr txBox="true"/>
          <p:nvPr/>
        </p:nvSpPr>
        <p:spPr>
          <a:xfrm rot="0">
            <a:off x="4997348" y="5636239"/>
            <a:ext cx="11914824" cy="1475242"/>
          </a:xfrm>
          <a:prstGeom prst="rect">
            <a:avLst/>
          </a:prstGeom>
        </p:spPr>
        <p:txBody>
          <a:bodyPr anchor="t" rtlCol="false" tIns="0" lIns="0" bIns="0" rIns="0">
            <a:spAutoFit/>
          </a:bodyPr>
          <a:lstStyle/>
          <a:p>
            <a:pPr algn="r">
              <a:lnSpc>
                <a:spcPts val="11491"/>
              </a:lnSpc>
            </a:pPr>
            <a:r>
              <a:rPr lang="en-US" b="true" sz="10446" spc="334">
                <a:solidFill>
                  <a:srgbClr val="000000"/>
                </a:solidFill>
                <a:latin typeface="Glacial Indifference Bold"/>
                <a:ea typeface="Glacial Indifference Bold"/>
                <a:cs typeface="Glacial Indifference Bold"/>
                <a:sym typeface="Glacial Indifference Bold"/>
              </a:rPr>
              <a:t>CONSIDERATIONS</a:t>
            </a:r>
          </a:p>
        </p:txBody>
      </p:sp>
      <p:sp>
        <p:nvSpPr>
          <p:cNvPr name="AutoShape 8" id="8"/>
          <p:cNvSpPr/>
          <p:nvPr/>
        </p:nvSpPr>
        <p:spPr>
          <a:xfrm>
            <a:off x="17192625" y="3478452"/>
            <a:ext cx="0" cy="4106023"/>
          </a:xfrm>
          <a:prstGeom prst="line">
            <a:avLst/>
          </a:prstGeom>
          <a:ln cap="flat" w="133350">
            <a:solidFill>
              <a:srgbClr val="D15353"/>
            </a:solidFill>
            <a:prstDash val="solid"/>
            <a:headEnd type="none" len="sm" w="sm"/>
            <a:tailEnd type="none" len="sm" w="sm"/>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5015114">
            <a:off x="9740863" y="2343404"/>
            <a:ext cx="15802157" cy="9423832"/>
          </a:xfrm>
          <a:custGeom>
            <a:avLst/>
            <a:gdLst/>
            <a:ahLst/>
            <a:cxnLst/>
            <a:rect r="r" b="b" t="t" l="l"/>
            <a:pathLst>
              <a:path h="9423832" w="15802157">
                <a:moveTo>
                  <a:pt x="0" y="0"/>
                </a:moveTo>
                <a:lnTo>
                  <a:pt x="15802157" y="0"/>
                </a:lnTo>
                <a:lnTo>
                  <a:pt x="15802157" y="9423832"/>
                </a:lnTo>
                <a:lnTo>
                  <a:pt x="0" y="94238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95375" y="2333157"/>
            <a:ext cx="15099484" cy="7798627"/>
            <a:chOff x="0" y="0"/>
            <a:chExt cx="3976819" cy="2053959"/>
          </a:xfrm>
        </p:grpSpPr>
        <p:sp>
          <p:nvSpPr>
            <p:cNvPr name="Freeform 4" id="4"/>
            <p:cNvSpPr/>
            <p:nvPr/>
          </p:nvSpPr>
          <p:spPr>
            <a:xfrm flipH="false" flipV="false" rot="0">
              <a:off x="0" y="0"/>
              <a:ext cx="3976819" cy="2053959"/>
            </a:xfrm>
            <a:custGeom>
              <a:avLst/>
              <a:gdLst/>
              <a:ahLst/>
              <a:cxnLst/>
              <a:rect r="r" b="b" t="t" l="l"/>
              <a:pathLst>
                <a:path h="2053959" w="3976819">
                  <a:moveTo>
                    <a:pt x="0" y="0"/>
                  </a:moveTo>
                  <a:lnTo>
                    <a:pt x="3976819" y="0"/>
                  </a:lnTo>
                  <a:lnTo>
                    <a:pt x="3976819" y="2053959"/>
                  </a:lnTo>
                  <a:lnTo>
                    <a:pt x="0" y="2053959"/>
                  </a:lnTo>
                  <a:close/>
                </a:path>
              </a:pathLst>
            </a:custGeom>
            <a:gradFill rotWithShape="true">
              <a:gsLst>
                <a:gs pos="0">
                  <a:srgbClr val="FDF7EF">
                    <a:alpha val="100000"/>
                  </a:srgbClr>
                </a:gs>
                <a:gs pos="100000">
                  <a:srgbClr val="FFFFFF">
                    <a:alpha val="100000"/>
                  </a:srgbClr>
                </a:gs>
              </a:gsLst>
              <a:lin ang="0"/>
            </a:gradFill>
            <a:ln w="38100" cap="sq">
              <a:solidFill>
                <a:srgbClr val="202354"/>
              </a:solidFill>
              <a:prstDash val="solid"/>
              <a:miter/>
            </a:ln>
          </p:spPr>
        </p:sp>
        <p:sp>
          <p:nvSpPr>
            <p:cNvPr name="TextBox 5" id="5"/>
            <p:cNvSpPr txBox="true"/>
            <p:nvPr/>
          </p:nvSpPr>
          <p:spPr>
            <a:xfrm>
              <a:off x="0" y="9525"/>
              <a:ext cx="3976819" cy="2044434"/>
            </a:xfrm>
            <a:prstGeom prst="rect">
              <a:avLst/>
            </a:prstGeom>
          </p:spPr>
          <p:txBody>
            <a:bodyPr anchor="ctr" rtlCol="false" tIns="50800" lIns="50800" bIns="50800" rIns="50800"/>
            <a:lstStyle/>
            <a:p>
              <a:pPr algn="ctr">
                <a:lnSpc>
                  <a:spcPts val="1869"/>
                </a:lnSpc>
              </a:pPr>
            </a:p>
          </p:txBody>
        </p:sp>
      </p:grpSp>
      <p:sp>
        <p:nvSpPr>
          <p:cNvPr name="AutoShape 6" id="6"/>
          <p:cNvSpPr/>
          <p:nvPr/>
        </p:nvSpPr>
        <p:spPr>
          <a:xfrm>
            <a:off x="1095375" y="161621"/>
            <a:ext cx="0" cy="1247775"/>
          </a:xfrm>
          <a:prstGeom prst="line">
            <a:avLst/>
          </a:prstGeom>
          <a:ln cap="flat" w="133350">
            <a:solidFill>
              <a:srgbClr val="D15353"/>
            </a:solidFill>
            <a:prstDash val="solid"/>
            <a:headEnd type="none" len="sm" w="sm"/>
            <a:tailEnd type="none" len="sm" w="sm"/>
          </a:ln>
        </p:spPr>
      </p:sp>
      <p:sp>
        <p:nvSpPr>
          <p:cNvPr name="TextBox 7" id="7"/>
          <p:cNvSpPr txBox="true"/>
          <p:nvPr/>
        </p:nvSpPr>
        <p:spPr>
          <a:xfrm rot="0">
            <a:off x="1418859" y="321402"/>
            <a:ext cx="14284737" cy="918688"/>
          </a:xfrm>
          <a:prstGeom prst="rect">
            <a:avLst/>
          </a:prstGeom>
        </p:spPr>
        <p:txBody>
          <a:bodyPr anchor="t" rtlCol="false" tIns="0" lIns="0" bIns="0" rIns="0">
            <a:spAutoFit/>
          </a:bodyPr>
          <a:lstStyle/>
          <a:p>
            <a:pPr algn="l" marL="0" indent="0" lvl="0">
              <a:lnSpc>
                <a:spcPts val="7170"/>
              </a:lnSpc>
              <a:spcBef>
                <a:spcPct val="0"/>
              </a:spcBef>
            </a:pPr>
            <a:r>
              <a:rPr lang="en-US" b="true" sz="5975">
                <a:solidFill>
                  <a:srgbClr val="253439"/>
                </a:solidFill>
                <a:latin typeface="Glacial Indifference Bold"/>
                <a:ea typeface="Glacial Indifference Bold"/>
                <a:cs typeface="Glacial Indifference Bold"/>
                <a:sym typeface="Glacial Indifference Bold"/>
              </a:rPr>
              <a:t>TRANSFORMATION &amp; CONSIDERATION</a:t>
            </a:r>
          </a:p>
        </p:txBody>
      </p:sp>
      <p:sp>
        <p:nvSpPr>
          <p:cNvPr name="TextBox 8" id="8"/>
          <p:cNvSpPr txBox="true"/>
          <p:nvPr/>
        </p:nvSpPr>
        <p:spPr>
          <a:xfrm rot="0">
            <a:off x="1418859" y="2339009"/>
            <a:ext cx="14284737" cy="593435"/>
          </a:xfrm>
          <a:prstGeom prst="rect">
            <a:avLst/>
          </a:prstGeom>
        </p:spPr>
        <p:txBody>
          <a:bodyPr anchor="t" rtlCol="false" tIns="0" lIns="0" bIns="0" rIns="0">
            <a:spAutoFit/>
          </a:bodyPr>
          <a:lstStyle/>
          <a:p>
            <a:pPr algn="l">
              <a:lnSpc>
                <a:spcPts val="5193"/>
              </a:lnSpc>
            </a:pPr>
          </a:p>
        </p:txBody>
      </p:sp>
      <p:sp>
        <p:nvSpPr>
          <p:cNvPr name="TextBox 9" id="9"/>
          <p:cNvSpPr txBox="true"/>
          <p:nvPr/>
        </p:nvSpPr>
        <p:spPr>
          <a:xfrm rot="0">
            <a:off x="1239683" y="2272334"/>
            <a:ext cx="13723231" cy="7347759"/>
          </a:xfrm>
          <a:prstGeom prst="rect">
            <a:avLst/>
          </a:prstGeom>
        </p:spPr>
        <p:txBody>
          <a:bodyPr anchor="t" rtlCol="false" tIns="0" lIns="0" bIns="0" rIns="0">
            <a:spAutoFit/>
          </a:bodyPr>
          <a:lstStyle/>
          <a:p>
            <a:pPr algn="l" marL="734056" indent="-367028" lvl="1">
              <a:lnSpc>
                <a:spcPts val="6799"/>
              </a:lnSpc>
              <a:buAutoNum type="arabicPeriod" startAt="1"/>
            </a:pPr>
            <a:r>
              <a:rPr lang="en-US" b="true" sz="3399">
                <a:solidFill>
                  <a:srgbClr val="253439"/>
                </a:solidFill>
                <a:latin typeface="Aileron Bold"/>
                <a:ea typeface="Aileron Bold"/>
                <a:cs typeface="Aileron Bold"/>
                <a:sym typeface="Aileron Bold"/>
              </a:rPr>
              <a:t>Processing Method</a:t>
            </a:r>
          </a:p>
          <a:p>
            <a:pPr algn="l" marL="604519" indent="-302260" lvl="1">
              <a:lnSpc>
                <a:spcPts val="5599"/>
              </a:lnSpc>
              <a:buFont typeface="Arial"/>
              <a:buChar char="•"/>
            </a:pPr>
            <a:r>
              <a:rPr lang="en-US" sz="2799">
                <a:solidFill>
                  <a:srgbClr val="253439"/>
                </a:solidFill>
                <a:latin typeface="Aileron"/>
                <a:ea typeface="Aileron"/>
                <a:cs typeface="Aileron"/>
                <a:sym typeface="Aileron"/>
              </a:rPr>
              <a:t>Multithreading to scrap two different pages in one driver</a:t>
            </a:r>
          </a:p>
          <a:p>
            <a:pPr algn="l" marL="604519" indent="-302260" lvl="1">
              <a:lnSpc>
                <a:spcPts val="5599"/>
              </a:lnSpc>
              <a:buFont typeface="Arial"/>
              <a:buChar char="•"/>
            </a:pPr>
            <a:r>
              <a:rPr lang="en-US" sz="2799">
                <a:solidFill>
                  <a:srgbClr val="253439"/>
                </a:solidFill>
                <a:latin typeface="Aileron"/>
                <a:ea typeface="Aileron"/>
                <a:cs typeface="Aileron"/>
                <a:sym typeface="Aileron"/>
              </a:rPr>
              <a:t>Batch Processing (daily)</a:t>
            </a:r>
          </a:p>
          <a:p>
            <a:pPr algn="l" marL="625375" indent="-312688" lvl="1">
              <a:lnSpc>
                <a:spcPts val="5793"/>
              </a:lnSpc>
              <a:buAutoNum type="arabicPeriod" startAt="1"/>
            </a:pPr>
            <a:r>
              <a:rPr lang="en-US" b="true" sz="2896">
                <a:solidFill>
                  <a:srgbClr val="253439"/>
                </a:solidFill>
                <a:latin typeface="Aileron Bold"/>
                <a:ea typeface="Aileron Bold"/>
                <a:cs typeface="Aileron Bold"/>
                <a:sym typeface="Aileron Bold"/>
              </a:rPr>
              <a:t>Tools Use</a:t>
            </a:r>
          </a:p>
          <a:p>
            <a:pPr algn="l" marL="625375" indent="-312688" lvl="1">
              <a:lnSpc>
                <a:spcPts val="5793"/>
              </a:lnSpc>
              <a:buFont typeface="Arial"/>
              <a:buChar char="•"/>
            </a:pPr>
            <a:r>
              <a:rPr lang="en-US" sz="2896">
                <a:solidFill>
                  <a:srgbClr val="253439"/>
                </a:solidFill>
                <a:latin typeface="Aileron"/>
                <a:ea typeface="Aileron"/>
                <a:cs typeface="Aileron"/>
                <a:sym typeface="Aileron"/>
              </a:rPr>
              <a:t>Selenium: To scrap  the websites</a:t>
            </a:r>
          </a:p>
          <a:p>
            <a:pPr algn="l" marL="625375" indent="-312688" lvl="1">
              <a:lnSpc>
                <a:spcPts val="5793"/>
              </a:lnSpc>
              <a:buFont typeface="Arial"/>
              <a:buChar char="•"/>
            </a:pPr>
            <a:r>
              <a:rPr lang="en-US" sz="2896">
                <a:solidFill>
                  <a:srgbClr val="253439"/>
                </a:solidFill>
                <a:latin typeface="Aileron"/>
                <a:ea typeface="Aileron"/>
                <a:cs typeface="Aileron"/>
                <a:sym typeface="Aileron"/>
              </a:rPr>
              <a:t>Pandas: To process and transform a medium-level-sized dataset</a:t>
            </a:r>
          </a:p>
          <a:p>
            <a:pPr algn="l" marL="625375" indent="-312688" lvl="1">
              <a:lnSpc>
                <a:spcPts val="5793"/>
              </a:lnSpc>
              <a:buAutoNum type="arabicPeriod" startAt="1"/>
            </a:pPr>
            <a:r>
              <a:rPr lang="en-US" b="true" sz="2896">
                <a:solidFill>
                  <a:srgbClr val="253439"/>
                </a:solidFill>
                <a:latin typeface="Aileron Bold"/>
                <a:ea typeface="Aileron Bold"/>
                <a:cs typeface="Aileron Bold"/>
                <a:sym typeface="Aileron Bold"/>
              </a:rPr>
              <a:t>Key Transformation</a:t>
            </a:r>
          </a:p>
          <a:p>
            <a:pPr algn="l" marL="625375" indent="-312688" lvl="1">
              <a:lnSpc>
                <a:spcPts val="5793"/>
              </a:lnSpc>
              <a:buFont typeface="Arial"/>
              <a:buChar char="•"/>
            </a:pPr>
            <a:r>
              <a:rPr lang="en-US" sz="2896">
                <a:solidFill>
                  <a:srgbClr val="253439"/>
                </a:solidFill>
                <a:latin typeface="Aileron"/>
                <a:ea typeface="Aileron"/>
                <a:cs typeface="Aileron"/>
                <a:sym typeface="Aileron"/>
              </a:rPr>
              <a:t>Handling Missing Values</a:t>
            </a:r>
          </a:p>
          <a:p>
            <a:pPr algn="l" marL="625375" indent="-312688" lvl="1">
              <a:lnSpc>
                <a:spcPts val="5793"/>
              </a:lnSpc>
              <a:buFont typeface="Arial"/>
              <a:buChar char="•"/>
            </a:pPr>
            <a:r>
              <a:rPr lang="en-US" sz="2896">
                <a:solidFill>
                  <a:srgbClr val="253439"/>
                </a:solidFill>
                <a:latin typeface="Aileron"/>
                <a:ea typeface="Aileron"/>
                <a:cs typeface="Aileron"/>
                <a:sym typeface="Aileron"/>
              </a:rPr>
              <a:t>String standarization</a:t>
            </a:r>
          </a:p>
          <a:p>
            <a:pPr algn="l" marL="625375" indent="-312688" lvl="1">
              <a:lnSpc>
                <a:spcPts val="5793"/>
              </a:lnSpc>
              <a:buFont typeface="Arial"/>
              <a:buChar char="•"/>
            </a:pPr>
            <a:r>
              <a:rPr lang="en-US" sz="2896">
                <a:solidFill>
                  <a:srgbClr val="253439"/>
                </a:solidFill>
                <a:latin typeface="Aileron"/>
                <a:ea typeface="Aileron"/>
                <a:cs typeface="Aileron"/>
                <a:sym typeface="Aileron"/>
              </a:rPr>
              <a:t>‘Salary’ column normalization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253439"/>
        </a:solidFill>
      </p:bgPr>
    </p:bg>
    <p:spTree>
      <p:nvGrpSpPr>
        <p:cNvPr id="1" name=""/>
        <p:cNvGrpSpPr/>
        <p:nvPr/>
      </p:nvGrpSpPr>
      <p:grpSpPr>
        <a:xfrm>
          <a:off x="0" y="0"/>
          <a:ext cx="0" cy="0"/>
          <a:chOff x="0" y="0"/>
          <a:chExt cx="0" cy="0"/>
        </a:xfrm>
      </p:grpSpPr>
      <p:sp>
        <p:nvSpPr>
          <p:cNvPr name="Freeform 2" id="2"/>
          <p:cNvSpPr/>
          <p:nvPr/>
        </p:nvSpPr>
        <p:spPr>
          <a:xfrm flipH="false" flipV="false" rot="3791821">
            <a:off x="-4090527" y="1974085"/>
            <a:ext cx="14579653" cy="8694775"/>
          </a:xfrm>
          <a:custGeom>
            <a:avLst/>
            <a:gdLst/>
            <a:ahLst/>
            <a:cxnLst/>
            <a:rect r="r" b="b" t="t" l="l"/>
            <a:pathLst>
              <a:path h="8694775" w="14579653">
                <a:moveTo>
                  <a:pt x="0" y="0"/>
                </a:moveTo>
                <a:lnTo>
                  <a:pt x="14579652" y="0"/>
                </a:lnTo>
                <a:lnTo>
                  <a:pt x="14579652" y="8694775"/>
                </a:lnTo>
                <a:lnTo>
                  <a:pt x="0" y="86947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41036" y="2134403"/>
            <a:ext cx="20370072" cy="6018193"/>
            <a:chOff x="0" y="0"/>
            <a:chExt cx="5364957" cy="1585039"/>
          </a:xfrm>
        </p:grpSpPr>
        <p:sp>
          <p:nvSpPr>
            <p:cNvPr name="Freeform 4" id="4"/>
            <p:cNvSpPr/>
            <p:nvPr/>
          </p:nvSpPr>
          <p:spPr>
            <a:xfrm flipH="false" flipV="false" rot="0">
              <a:off x="0" y="0"/>
              <a:ext cx="5364957" cy="1585039"/>
            </a:xfrm>
            <a:custGeom>
              <a:avLst/>
              <a:gdLst/>
              <a:ahLst/>
              <a:cxnLst/>
              <a:rect r="r" b="b" t="t" l="l"/>
              <a:pathLst>
                <a:path h="1585039" w="5364957">
                  <a:moveTo>
                    <a:pt x="0" y="0"/>
                  </a:moveTo>
                  <a:lnTo>
                    <a:pt x="5364957" y="0"/>
                  </a:lnTo>
                  <a:lnTo>
                    <a:pt x="5364957" y="1585039"/>
                  </a:lnTo>
                  <a:lnTo>
                    <a:pt x="0" y="1585039"/>
                  </a:lnTo>
                  <a:close/>
                </a:path>
              </a:pathLst>
            </a:custGeom>
            <a:gradFill rotWithShape="true">
              <a:gsLst>
                <a:gs pos="0">
                  <a:srgbClr val="FDF7EF">
                    <a:alpha val="100000"/>
                  </a:srgbClr>
                </a:gs>
                <a:gs pos="100000">
                  <a:srgbClr val="FFFFFF">
                    <a:alpha val="100000"/>
                  </a:srgbClr>
                </a:gs>
              </a:gsLst>
              <a:lin ang="0"/>
            </a:gradFill>
          </p:spPr>
        </p:sp>
        <p:sp>
          <p:nvSpPr>
            <p:cNvPr name="TextBox 5" id="5"/>
            <p:cNvSpPr txBox="true"/>
            <p:nvPr/>
          </p:nvSpPr>
          <p:spPr>
            <a:xfrm>
              <a:off x="0" y="9525"/>
              <a:ext cx="5364957" cy="1575514"/>
            </a:xfrm>
            <a:prstGeom prst="rect">
              <a:avLst/>
            </a:prstGeom>
          </p:spPr>
          <p:txBody>
            <a:bodyPr anchor="ctr" rtlCol="false" tIns="50800" lIns="50800" bIns="50800" rIns="50800"/>
            <a:lstStyle/>
            <a:p>
              <a:pPr algn="ctr">
                <a:lnSpc>
                  <a:spcPts val="1869"/>
                </a:lnSpc>
              </a:pPr>
            </a:p>
          </p:txBody>
        </p:sp>
      </p:grpSp>
      <p:sp>
        <p:nvSpPr>
          <p:cNvPr name="TextBox 6" id="6"/>
          <p:cNvSpPr txBox="true"/>
          <p:nvPr/>
        </p:nvSpPr>
        <p:spPr>
          <a:xfrm rot="0">
            <a:off x="3402640" y="4089047"/>
            <a:ext cx="13509532" cy="1295463"/>
          </a:xfrm>
          <a:prstGeom prst="rect">
            <a:avLst/>
          </a:prstGeom>
        </p:spPr>
        <p:txBody>
          <a:bodyPr anchor="t" rtlCol="false" tIns="0" lIns="0" bIns="0" rIns="0">
            <a:spAutoFit/>
          </a:bodyPr>
          <a:lstStyle/>
          <a:p>
            <a:pPr algn="r">
              <a:lnSpc>
                <a:spcPts val="9905"/>
              </a:lnSpc>
            </a:pPr>
            <a:r>
              <a:rPr lang="en-US" sz="9004">
                <a:solidFill>
                  <a:srgbClr val="000000"/>
                </a:solidFill>
                <a:latin typeface="HK Grotesk Light"/>
                <a:ea typeface="HK Grotesk Light"/>
                <a:cs typeface="HK Grotesk Light"/>
                <a:sym typeface="HK Grotesk Light"/>
              </a:rPr>
              <a:t>DATA MODELING</a:t>
            </a:r>
          </a:p>
        </p:txBody>
      </p:sp>
      <p:sp>
        <p:nvSpPr>
          <p:cNvPr name="TextBox 7" id="7"/>
          <p:cNvSpPr txBox="true"/>
          <p:nvPr/>
        </p:nvSpPr>
        <p:spPr>
          <a:xfrm rot="0">
            <a:off x="4997348" y="5636239"/>
            <a:ext cx="11914824" cy="1475242"/>
          </a:xfrm>
          <a:prstGeom prst="rect">
            <a:avLst/>
          </a:prstGeom>
        </p:spPr>
        <p:txBody>
          <a:bodyPr anchor="t" rtlCol="false" tIns="0" lIns="0" bIns="0" rIns="0">
            <a:spAutoFit/>
          </a:bodyPr>
          <a:lstStyle/>
          <a:p>
            <a:pPr algn="r">
              <a:lnSpc>
                <a:spcPts val="11491"/>
              </a:lnSpc>
            </a:pPr>
            <a:r>
              <a:rPr lang="en-US" b="true" sz="10446" spc="334">
                <a:solidFill>
                  <a:srgbClr val="000000"/>
                </a:solidFill>
                <a:latin typeface="Glacial Indifference Bold"/>
                <a:ea typeface="Glacial Indifference Bold"/>
                <a:cs typeface="Glacial Indifference Bold"/>
                <a:sym typeface="Glacial Indifference Bold"/>
              </a:rPr>
              <a:t>(BUSINESS)</a:t>
            </a:r>
          </a:p>
        </p:txBody>
      </p:sp>
      <p:sp>
        <p:nvSpPr>
          <p:cNvPr name="AutoShape 8" id="8"/>
          <p:cNvSpPr/>
          <p:nvPr/>
        </p:nvSpPr>
        <p:spPr>
          <a:xfrm>
            <a:off x="17192625" y="3478452"/>
            <a:ext cx="0" cy="4106023"/>
          </a:xfrm>
          <a:prstGeom prst="line">
            <a:avLst/>
          </a:prstGeom>
          <a:ln cap="flat" w="133350">
            <a:solidFill>
              <a:srgbClr val="D15353"/>
            </a:solidFill>
            <a:prstDash val="solid"/>
            <a:headEnd type="none" len="sm" w="sm"/>
            <a:tailEnd type="none" len="sm" w="sm"/>
          </a:ln>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5015114">
            <a:off x="9740863" y="2343404"/>
            <a:ext cx="15802157" cy="9423832"/>
          </a:xfrm>
          <a:custGeom>
            <a:avLst/>
            <a:gdLst/>
            <a:ahLst/>
            <a:cxnLst/>
            <a:rect r="r" b="b" t="t" l="l"/>
            <a:pathLst>
              <a:path h="9423832" w="15802157">
                <a:moveTo>
                  <a:pt x="0" y="0"/>
                </a:moveTo>
                <a:lnTo>
                  <a:pt x="15802157" y="0"/>
                </a:lnTo>
                <a:lnTo>
                  <a:pt x="15802157" y="9423832"/>
                </a:lnTo>
                <a:lnTo>
                  <a:pt x="0" y="94238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88109" y="2016883"/>
            <a:ext cx="12367049" cy="7955406"/>
            <a:chOff x="0" y="0"/>
            <a:chExt cx="3257165" cy="2095251"/>
          </a:xfrm>
        </p:grpSpPr>
        <p:sp>
          <p:nvSpPr>
            <p:cNvPr name="Freeform 4" id="4"/>
            <p:cNvSpPr/>
            <p:nvPr/>
          </p:nvSpPr>
          <p:spPr>
            <a:xfrm flipH="false" flipV="false" rot="0">
              <a:off x="0" y="0"/>
              <a:ext cx="3257165" cy="2095251"/>
            </a:xfrm>
            <a:custGeom>
              <a:avLst/>
              <a:gdLst/>
              <a:ahLst/>
              <a:cxnLst/>
              <a:rect r="r" b="b" t="t" l="l"/>
              <a:pathLst>
                <a:path h="2095251" w="3257165">
                  <a:moveTo>
                    <a:pt x="0" y="0"/>
                  </a:moveTo>
                  <a:lnTo>
                    <a:pt x="3257165" y="0"/>
                  </a:lnTo>
                  <a:lnTo>
                    <a:pt x="3257165" y="2095251"/>
                  </a:lnTo>
                  <a:lnTo>
                    <a:pt x="0" y="2095251"/>
                  </a:lnTo>
                  <a:close/>
                </a:path>
              </a:pathLst>
            </a:custGeom>
            <a:gradFill rotWithShape="true">
              <a:gsLst>
                <a:gs pos="0">
                  <a:srgbClr val="FDF7EF">
                    <a:alpha val="100000"/>
                  </a:srgbClr>
                </a:gs>
                <a:gs pos="100000">
                  <a:srgbClr val="FFFFFF">
                    <a:alpha val="100000"/>
                  </a:srgbClr>
                </a:gs>
              </a:gsLst>
              <a:lin ang="0"/>
            </a:gradFill>
            <a:ln w="38100" cap="sq">
              <a:solidFill>
                <a:srgbClr val="202354"/>
              </a:solidFill>
              <a:prstDash val="solid"/>
              <a:miter/>
            </a:ln>
          </p:spPr>
        </p:sp>
        <p:sp>
          <p:nvSpPr>
            <p:cNvPr name="TextBox 5" id="5"/>
            <p:cNvSpPr txBox="true"/>
            <p:nvPr/>
          </p:nvSpPr>
          <p:spPr>
            <a:xfrm>
              <a:off x="0" y="9525"/>
              <a:ext cx="3257165" cy="2085726"/>
            </a:xfrm>
            <a:prstGeom prst="rect">
              <a:avLst/>
            </a:prstGeom>
          </p:spPr>
          <p:txBody>
            <a:bodyPr anchor="ctr" rtlCol="false" tIns="50800" lIns="50800" bIns="50800" rIns="50800"/>
            <a:lstStyle/>
            <a:p>
              <a:pPr algn="ctr">
                <a:lnSpc>
                  <a:spcPts val="1869"/>
                </a:lnSpc>
              </a:pPr>
            </a:p>
          </p:txBody>
        </p:sp>
      </p:grpSp>
      <p:sp>
        <p:nvSpPr>
          <p:cNvPr name="AutoShape 6" id="6"/>
          <p:cNvSpPr/>
          <p:nvPr/>
        </p:nvSpPr>
        <p:spPr>
          <a:xfrm>
            <a:off x="1095375" y="161621"/>
            <a:ext cx="0" cy="1247775"/>
          </a:xfrm>
          <a:prstGeom prst="line">
            <a:avLst/>
          </a:prstGeom>
          <a:ln cap="flat" w="133350">
            <a:solidFill>
              <a:srgbClr val="D15353"/>
            </a:solidFill>
            <a:prstDash val="solid"/>
            <a:headEnd type="none" len="sm" w="sm"/>
            <a:tailEnd type="none" len="sm" w="sm"/>
          </a:ln>
        </p:spPr>
      </p:sp>
      <p:sp>
        <p:nvSpPr>
          <p:cNvPr name="Freeform 7" id="7"/>
          <p:cNvSpPr/>
          <p:nvPr/>
        </p:nvSpPr>
        <p:spPr>
          <a:xfrm flipH="false" flipV="false" rot="0">
            <a:off x="2159634" y="2405090"/>
            <a:ext cx="6497402" cy="6741272"/>
          </a:xfrm>
          <a:custGeom>
            <a:avLst/>
            <a:gdLst/>
            <a:ahLst/>
            <a:cxnLst/>
            <a:rect r="r" b="b" t="t" l="l"/>
            <a:pathLst>
              <a:path h="6741272" w="6497402">
                <a:moveTo>
                  <a:pt x="0" y="0"/>
                </a:moveTo>
                <a:lnTo>
                  <a:pt x="6497402" y="0"/>
                </a:lnTo>
                <a:lnTo>
                  <a:pt x="6497402" y="6741272"/>
                </a:lnTo>
                <a:lnTo>
                  <a:pt x="0" y="6741272"/>
                </a:lnTo>
                <a:lnTo>
                  <a:pt x="0" y="0"/>
                </a:lnTo>
                <a:close/>
              </a:path>
            </a:pathLst>
          </a:custGeom>
          <a:blipFill>
            <a:blip r:embed="rId4"/>
            <a:stretch>
              <a:fillRect l="0" t="0" r="0" b="0"/>
            </a:stretch>
          </a:blipFill>
        </p:spPr>
      </p:sp>
      <p:sp>
        <p:nvSpPr>
          <p:cNvPr name="TextBox 8" id="8"/>
          <p:cNvSpPr txBox="true"/>
          <p:nvPr/>
        </p:nvSpPr>
        <p:spPr>
          <a:xfrm rot="0">
            <a:off x="1418859" y="321402"/>
            <a:ext cx="14284737" cy="918688"/>
          </a:xfrm>
          <a:prstGeom prst="rect">
            <a:avLst/>
          </a:prstGeom>
        </p:spPr>
        <p:txBody>
          <a:bodyPr anchor="t" rtlCol="false" tIns="0" lIns="0" bIns="0" rIns="0">
            <a:spAutoFit/>
          </a:bodyPr>
          <a:lstStyle/>
          <a:p>
            <a:pPr algn="l" marL="0" indent="0" lvl="0">
              <a:lnSpc>
                <a:spcPts val="7170"/>
              </a:lnSpc>
              <a:spcBef>
                <a:spcPct val="0"/>
              </a:spcBef>
            </a:pPr>
            <a:r>
              <a:rPr lang="en-US" b="true" sz="5975">
                <a:solidFill>
                  <a:srgbClr val="253439"/>
                </a:solidFill>
                <a:latin typeface="Glacial Indifference Bold"/>
                <a:ea typeface="Glacial Indifference Bold"/>
                <a:cs typeface="Glacial Indifference Bold"/>
                <a:sym typeface="Glacial Indifference Bold"/>
              </a:rPr>
              <a:t>DATA MODELING</a:t>
            </a:r>
          </a:p>
        </p:txBody>
      </p:sp>
      <p:sp>
        <p:nvSpPr>
          <p:cNvPr name="TextBox 9" id="9"/>
          <p:cNvSpPr txBox="true"/>
          <p:nvPr/>
        </p:nvSpPr>
        <p:spPr>
          <a:xfrm rot="0">
            <a:off x="1418859" y="2339009"/>
            <a:ext cx="14284737" cy="593435"/>
          </a:xfrm>
          <a:prstGeom prst="rect">
            <a:avLst/>
          </a:prstGeom>
        </p:spPr>
        <p:txBody>
          <a:bodyPr anchor="t" rtlCol="false" tIns="0" lIns="0" bIns="0" rIns="0">
            <a:spAutoFit/>
          </a:bodyPr>
          <a:lstStyle/>
          <a:p>
            <a:pPr algn="l">
              <a:lnSpc>
                <a:spcPts val="5193"/>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AutoShape 2" id="2"/>
          <p:cNvSpPr/>
          <p:nvPr/>
        </p:nvSpPr>
        <p:spPr>
          <a:xfrm>
            <a:off x="16448441" y="3608926"/>
            <a:ext cx="0" cy="1576081"/>
          </a:xfrm>
          <a:prstGeom prst="line">
            <a:avLst/>
          </a:prstGeom>
          <a:ln cap="flat" w="133350">
            <a:solidFill>
              <a:srgbClr val="D15353"/>
            </a:solidFill>
            <a:prstDash val="solid"/>
            <a:headEnd type="none" len="sm" w="sm"/>
            <a:tailEnd type="none" len="sm" w="sm"/>
          </a:ln>
        </p:spPr>
      </p:sp>
      <p:sp>
        <p:nvSpPr>
          <p:cNvPr name="Freeform 3" id="3"/>
          <p:cNvSpPr/>
          <p:nvPr/>
        </p:nvSpPr>
        <p:spPr>
          <a:xfrm flipH="false" flipV="true" rot="-4397829">
            <a:off x="-4697129" y="-1512169"/>
            <a:ext cx="16435483" cy="9801524"/>
          </a:xfrm>
          <a:custGeom>
            <a:avLst/>
            <a:gdLst/>
            <a:ahLst/>
            <a:cxnLst/>
            <a:rect r="r" b="b" t="t" l="l"/>
            <a:pathLst>
              <a:path h="9801524" w="16435483">
                <a:moveTo>
                  <a:pt x="0" y="9801524"/>
                </a:moveTo>
                <a:lnTo>
                  <a:pt x="16435483" y="9801524"/>
                </a:lnTo>
                <a:lnTo>
                  <a:pt x="16435483" y="0"/>
                </a:lnTo>
                <a:lnTo>
                  <a:pt x="0" y="0"/>
                </a:lnTo>
                <a:lnTo>
                  <a:pt x="0" y="98015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106250" y="5746981"/>
            <a:ext cx="583465" cy="583465"/>
          </a:xfrm>
          <a:custGeom>
            <a:avLst/>
            <a:gdLst/>
            <a:ahLst/>
            <a:cxnLst/>
            <a:rect r="r" b="b" t="t" l="l"/>
            <a:pathLst>
              <a:path h="583465" w="583465">
                <a:moveTo>
                  <a:pt x="0" y="0"/>
                </a:moveTo>
                <a:lnTo>
                  <a:pt x="583465" y="0"/>
                </a:lnTo>
                <a:lnTo>
                  <a:pt x="583465" y="583465"/>
                </a:lnTo>
                <a:lnTo>
                  <a:pt x="0" y="5834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a:hlinkClick r:id="rId8" tooltip="https://www.linkedin.com/in/fitrandwipramakrisna/"/>
          </p:cNvPr>
          <p:cNvSpPr/>
          <p:nvPr/>
        </p:nvSpPr>
        <p:spPr>
          <a:xfrm flipH="false" flipV="false" rot="0">
            <a:off x="16228609" y="5855988"/>
            <a:ext cx="351458" cy="352741"/>
          </a:xfrm>
          <a:custGeom>
            <a:avLst/>
            <a:gdLst/>
            <a:ahLst/>
            <a:cxnLst/>
            <a:rect r="r" b="b" t="t" l="l"/>
            <a:pathLst>
              <a:path h="352741" w="351458">
                <a:moveTo>
                  <a:pt x="0" y="0"/>
                </a:moveTo>
                <a:lnTo>
                  <a:pt x="351458" y="0"/>
                </a:lnTo>
                <a:lnTo>
                  <a:pt x="351458" y="352740"/>
                </a:lnTo>
                <a:lnTo>
                  <a:pt x="0" y="3527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06250" y="7413325"/>
            <a:ext cx="583465" cy="583465"/>
          </a:xfrm>
          <a:custGeom>
            <a:avLst/>
            <a:gdLst/>
            <a:ahLst/>
            <a:cxnLst/>
            <a:rect r="r" b="b" t="t" l="l"/>
            <a:pathLst>
              <a:path h="583465" w="583465">
                <a:moveTo>
                  <a:pt x="0" y="0"/>
                </a:moveTo>
                <a:lnTo>
                  <a:pt x="583465" y="0"/>
                </a:lnTo>
                <a:lnTo>
                  <a:pt x="583465" y="583465"/>
                </a:lnTo>
                <a:lnTo>
                  <a:pt x="0" y="5834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279911" y="7511807"/>
            <a:ext cx="281662" cy="386500"/>
          </a:xfrm>
          <a:custGeom>
            <a:avLst/>
            <a:gdLst/>
            <a:ahLst/>
            <a:cxnLst/>
            <a:rect r="r" b="b" t="t" l="l"/>
            <a:pathLst>
              <a:path h="386500" w="281662">
                <a:moveTo>
                  <a:pt x="0" y="0"/>
                </a:moveTo>
                <a:lnTo>
                  <a:pt x="281662" y="0"/>
                </a:lnTo>
                <a:lnTo>
                  <a:pt x="281662" y="386501"/>
                </a:lnTo>
                <a:lnTo>
                  <a:pt x="0" y="3865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16106250" y="6563567"/>
            <a:ext cx="583465" cy="583465"/>
          </a:xfrm>
          <a:custGeom>
            <a:avLst/>
            <a:gdLst/>
            <a:ahLst/>
            <a:cxnLst/>
            <a:rect r="r" b="b" t="t" l="l"/>
            <a:pathLst>
              <a:path h="583465" w="583465">
                <a:moveTo>
                  <a:pt x="0" y="0"/>
                </a:moveTo>
                <a:lnTo>
                  <a:pt x="583465" y="0"/>
                </a:lnTo>
                <a:lnTo>
                  <a:pt x="583465" y="583465"/>
                </a:lnTo>
                <a:lnTo>
                  <a:pt x="0" y="5834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6232806" y="6728264"/>
            <a:ext cx="330353" cy="254072"/>
          </a:xfrm>
          <a:custGeom>
            <a:avLst/>
            <a:gdLst/>
            <a:ahLst/>
            <a:cxnLst/>
            <a:rect r="r" b="b" t="t" l="l"/>
            <a:pathLst>
              <a:path h="254072" w="330353">
                <a:moveTo>
                  <a:pt x="0" y="0"/>
                </a:moveTo>
                <a:lnTo>
                  <a:pt x="330353" y="0"/>
                </a:lnTo>
                <a:lnTo>
                  <a:pt x="330353" y="254072"/>
                </a:lnTo>
                <a:lnTo>
                  <a:pt x="0" y="2540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0" id="10"/>
          <p:cNvSpPr/>
          <p:nvPr/>
        </p:nvSpPr>
        <p:spPr>
          <a:xfrm flipH="false" flipV="false" rot="0">
            <a:off x="16106250" y="8263083"/>
            <a:ext cx="534657" cy="534657"/>
          </a:xfrm>
          <a:custGeom>
            <a:avLst/>
            <a:gdLst/>
            <a:ahLst/>
            <a:cxnLst/>
            <a:rect r="r" b="b" t="t" l="l"/>
            <a:pathLst>
              <a:path h="534657" w="534657">
                <a:moveTo>
                  <a:pt x="0" y="0"/>
                </a:moveTo>
                <a:lnTo>
                  <a:pt x="534656" y="0"/>
                </a:lnTo>
                <a:lnTo>
                  <a:pt x="534656" y="534656"/>
                </a:lnTo>
                <a:lnTo>
                  <a:pt x="0" y="5346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252884" y="8350445"/>
            <a:ext cx="241389" cy="370654"/>
          </a:xfrm>
          <a:custGeom>
            <a:avLst/>
            <a:gdLst/>
            <a:ahLst/>
            <a:cxnLst/>
            <a:rect r="r" b="b" t="t" l="l"/>
            <a:pathLst>
              <a:path h="370654" w="241389">
                <a:moveTo>
                  <a:pt x="0" y="0"/>
                </a:moveTo>
                <a:lnTo>
                  <a:pt x="241388" y="0"/>
                </a:lnTo>
                <a:lnTo>
                  <a:pt x="241388" y="370654"/>
                </a:lnTo>
                <a:lnTo>
                  <a:pt x="0" y="37065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2" id="12"/>
          <p:cNvSpPr txBox="true"/>
          <p:nvPr/>
        </p:nvSpPr>
        <p:spPr>
          <a:xfrm rot="0">
            <a:off x="7012610" y="3694651"/>
            <a:ext cx="8995754" cy="1490356"/>
          </a:xfrm>
          <a:prstGeom prst="rect">
            <a:avLst/>
          </a:prstGeom>
        </p:spPr>
        <p:txBody>
          <a:bodyPr anchor="t" rtlCol="false" tIns="0" lIns="0" bIns="0" rIns="0">
            <a:spAutoFit/>
          </a:bodyPr>
          <a:lstStyle/>
          <a:p>
            <a:pPr algn="r">
              <a:lnSpc>
                <a:spcPts val="11446"/>
              </a:lnSpc>
            </a:pPr>
            <a:r>
              <a:rPr lang="en-US" b="true" sz="10406" spc="416">
                <a:solidFill>
                  <a:srgbClr val="253439"/>
                </a:solidFill>
                <a:latin typeface="Aileron Bold"/>
                <a:ea typeface="Aileron Bold"/>
                <a:cs typeface="Aileron Bold"/>
                <a:sym typeface="Aileron Bold"/>
              </a:rPr>
              <a:t>THANK YOU</a:t>
            </a:r>
          </a:p>
        </p:txBody>
      </p:sp>
      <p:sp>
        <p:nvSpPr>
          <p:cNvPr name="TextBox 13" id="13"/>
          <p:cNvSpPr txBox="true"/>
          <p:nvPr/>
        </p:nvSpPr>
        <p:spPr>
          <a:xfrm rot="0">
            <a:off x="10585973" y="5845930"/>
            <a:ext cx="5300334" cy="301632"/>
          </a:xfrm>
          <a:prstGeom prst="rect">
            <a:avLst/>
          </a:prstGeom>
        </p:spPr>
        <p:txBody>
          <a:bodyPr anchor="t" rtlCol="false" tIns="0" lIns="0" bIns="0" rIns="0">
            <a:spAutoFit/>
          </a:bodyPr>
          <a:lstStyle/>
          <a:p>
            <a:pPr algn="r">
              <a:lnSpc>
                <a:spcPts val="2200"/>
              </a:lnSpc>
            </a:pPr>
            <a:r>
              <a:rPr lang="en-US" sz="2000" u="sng">
                <a:solidFill>
                  <a:srgbClr val="253439"/>
                </a:solidFill>
                <a:latin typeface="Glacial Indifference"/>
                <a:ea typeface="Glacial Indifference"/>
                <a:cs typeface="Glacial Indifference"/>
                <a:sym typeface="Glacial Indifference"/>
                <a:hlinkClick r:id="rId15" tooltip="https://www.linkedin.com/in/fitrandwipramakrisna/"/>
              </a:rPr>
              <a:t>Fitran Dwi Pramakrisna</a:t>
            </a:r>
          </a:p>
        </p:txBody>
      </p:sp>
      <p:sp>
        <p:nvSpPr>
          <p:cNvPr name="TextBox 14" id="14"/>
          <p:cNvSpPr txBox="true"/>
          <p:nvPr/>
        </p:nvSpPr>
        <p:spPr>
          <a:xfrm rot="0">
            <a:off x="12130290" y="6660537"/>
            <a:ext cx="3761862" cy="336543"/>
          </a:xfrm>
          <a:prstGeom prst="rect">
            <a:avLst/>
          </a:prstGeom>
        </p:spPr>
        <p:txBody>
          <a:bodyPr anchor="t" rtlCol="false" tIns="0" lIns="0" bIns="0" rIns="0">
            <a:spAutoFit/>
          </a:bodyPr>
          <a:lstStyle/>
          <a:p>
            <a:pPr algn="r">
              <a:lnSpc>
                <a:spcPts val="2600"/>
              </a:lnSpc>
            </a:pPr>
            <a:r>
              <a:rPr lang="en-US" sz="2000">
                <a:solidFill>
                  <a:srgbClr val="253439"/>
                </a:solidFill>
                <a:latin typeface="Glacial Indifference"/>
                <a:ea typeface="Glacial Indifference"/>
                <a:cs typeface="Glacial Indifference"/>
                <a:sym typeface="Glacial Indifference"/>
              </a:rPr>
              <a:t>fitranpramakrisna@gmail.com</a:t>
            </a:r>
          </a:p>
        </p:txBody>
      </p:sp>
      <p:sp>
        <p:nvSpPr>
          <p:cNvPr name="TextBox 15" id="15"/>
          <p:cNvSpPr txBox="true"/>
          <p:nvPr/>
        </p:nvSpPr>
        <p:spPr>
          <a:xfrm rot="0">
            <a:off x="12935177" y="7515785"/>
            <a:ext cx="2951129" cy="336543"/>
          </a:xfrm>
          <a:prstGeom prst="rect">
            <a:avLst/>
          </a:prstGeom>
        </p:spPr>
        <p:txBody>
          <a:bodyPr anchor="t" rtlCol="false" tIns="0" lIns="0" bIns="0" rIns="0">
            <a:spAutoFit/>
          </a:bodyPr>
          <a:lstStyle/>
          <a:p>
            <a:pPr algn="r">
              <a:lnSpc>
                <a:spcPts val="2600"/>
              </a:lnSpc>
            </a:pPr>
            <a:r>
              <a:rPr lang="en-US" sz="2000">
                <a:solidFill>
                  <a:srgbClr val="253439"/>
                </a:solidFill>
                <a:latin typeface="Glacial Indifference"/>
                <a:ea typeface="Glacial Indifference"/>
                <a:cs typeface="Glacial Indifference"/>
                <a:sym typeface="Glacial Indifference"/>
              </a:rPr>
              <a:t>+123-456-7890</a:t>
            </a:r>
          </a:p>
        </p:txBody>
      </p:sp>
      <p:sp>
        <p:nvSpPr>
          <p:cNvPr name="TextBox 16" id="16"/>
          <p:cNvSpPr txBox="true"/>
          <p:nvPr/>
        </p:nvSpPr>
        <p:spPr>
          <a:xfrm rot="0">
            <a:off x="10585973" y="8285934"/>
            <a:ext cx="5306180" cy="336543"/>
          </a:xfrm>
          <a:prstGeom prst="rect">
            <a:avLst/>
          </a:prstGeom>
        </p:spPr>
        <p:txBody>
          <a:bodyPr anchor="t" rtlCol="false" tIns="0" lIns="0" bIns="0" rIns="0">
            <a:spAutoFit/>
          </a:bodyPr>
          <a:lstStyle/>
          <a:p>
            <a:pPr algn="r">
              <a:lnSpc>
                <a:spcPts val="2600"/>
              </a:lnSpc>
            </a:pPr>
            <a:r>
              <a:rPr lang="en-US" sz="2000">
                <a:solidFill>
                  <a:srgbClr val="253439"/>
                </a:solidFill>
                <a:latin typeface="Glacial Indifference"/>
                <a:ea typeface="Glacial Indifference"/>
                <a:cs typeface="Glacial Indifference"/>
                <a:sym typeface="Glacial Indifference"/>
              </a:rPr>
              <a:t>Jakarta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5015114">
            <a:off x="9740863" y="2343404"/>
            <a:ext cx="15802157" cy="9423832"/>
          </a:xfrm>
          <a:custGeom>
            <a:avLst/>
            <a:gdLst/>
            <a:ahLst/>
            <a:cxnLst/>
            <a:rect r="r" b="b" t="t" l="l"/>
            <a:pathLst>
              <a:path h="9423832" w="15802157">
                <a:moveTo>
                  <a:pt x="0" y="0"/>
                </a:moveTo>
                <a:lnTo>
                  <a:pt x="15802157" y="0"/>
                </a:lnTo>
                <a:lnTo>
                  <a:pt x="15802157" y="9423832"/>
                </a:lnTo>
                <a:lnTo>
                  <a:pt x="0" y="94238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63262" y="426546"/>
            <a:ext cx="16369110" cy="9289034"/>
            <a:chOff x="0" y="0"/>
            <a:chExt cx="4311206" cy="2446495"/>
          </a:xfrm>
        </p:grpSpPr>
        <p:sp>
          <p:nvSpPr>
            <p:cNvPr name="Freeform 4" id="4"/>
            <p:cNvSpPr/>
            <p:nvPr/>
          </p:nvSpPr>
          <p:spPr>
            <a:xfrm flipH="false" flipV="false" rot="0">
              <a:off x="0" y="0"/>
              <a:ext cx="4311206" cy="2446495"/>
            </a:xfrm>
            <a:custGeom>
              <a:avLst/>
              <a:gdLst/>
              <a:ahLst/>
              <a:cxnLst/>
              <a:rect r="r" b="b" t="t" l="l"/>
              <a:pathLst>
                <a:path h="2446495" w="4311206">
                  <a:moveTo>
                    <a:pt x="0" y="0"/>
                  </a:moveTo>
                  <a:lnTo>
                    <a:pt x="4311206" y="0"/>
                  </a:lnTo>
                  <a:lnTo>
                    <a:pt x="4311206" y="2446495"/>
                  </a:lnTo>
                  <a:lnTo>
                    <a:pt x="0" y="2446495"/>
                  </a:lnTo>
                  <a:close/>
                </a:path>
              </a:pathLst>
            </a:custGeom>
            <a:gradFill rotWithShape="true">
              <a:gsLst>
                <a:gs pos="0">
                  <a:srgbClr val="FDF7EF">
                    <a:alpha val="100000"/>
                  </a:srgbClr>
                </a:gs>
                <a:gs pos="100000">
                  <a:srgbClr val="FFFFFF">
                    <a:alpha val="100000"/>
                  </a:srgbClr>
                </a:gs>
              </a:gsLst>
              <a:lin ang="0"/>
            </a:gradFill>
            <a:ln w="38100" cap="sq">
              <a:solidFill>
                <a:srgbClr val="202354"/>
              </a:solidFill>
              <a:prstDash val="solid"/>
              <a:miter/>
            </a:ln>
          </p:spPr>
        </p:sp>
        <p:sp>
          <p:nvSpPr>
            <p:cNvPr name="TextBox 5" id="5"/>
            <p:cNvSpPr txBox="true"/>
            <p:nvPr/>
          </p:nvSpPr>
          <p:spPr>
            <a:xfrm>
              <a:off x="0" y="9525"/>
              <a:ext cx="4311206" cy="2436970"/>
            </a:xfrm>
            <a:prstGeom prst="rect">
              <a:avLst/>
            </a:prstGeom>
          </p:spPr>
          <p:txBody>
            <a:bodyPr anchor="ctr" rtlCol="false" tIns="50800" lIns="50800" bIns="50800" rIns="50800"/>
            <a:lstStyle/>
            <a:p>
              <a:pPr algn="ctr">
                <a:lnSpc>
                  <a:spcPts val="1869"/>
                </a:lnSpc>
              </a:pPr>
            </a:p>
          </p:txBody>
        </p:sp>
      </p:grpSp>
      <p:sp>
        <p:nvSpPr>
          <p:cNvPr name="AutoShape 6" id="6"/>
          <p:cNvSpPr/>
          <p:nvPr/>
        </p:nvSpPr>
        <p:spPr>
          <a:xfrm flipH="true" flipV="true">
            <a:off x="8658704" y="930141"/>
            <a:ext cx="0" cy="8426719"/>
          </a:xfrm>
          <a:prstGeom prst="line">
            <a:avLst/>
          </a:prstGeom>
          <a:ln cap="flat" w="133350">
            <a:solidFill>
              <a:srgbClr val="D15353"/>
            </a:solidFill>
            <a:prstDash val="solid"/>
            <a:headEnd type="none" len="sm" w="sm"/>
            <a:tailEnd type="none" len="sm" w="sm"/>
          </a:ln>
        </p:spPr>
      </p:sp>
      <p:sp>
        <p:nvSpPr>
          <p:cNvPr name="Freeform 7" id="7"/>
          <p:cNvSpPr/>
          <p:nvPr/>
        </p:nvSpPr>
        <p:spPr>
          <a:xfrm flipH="false" flipV="false" rot="0">
            <a:off x="1559770" y="619476"/>
            <a:ext cx="3679459" cy="3679459"/>
          </a:xfrm>
          <a:custGeom>
            <a:avLst/>
            <a:gdLst/>
            <a:ahLst/>
            <a:cxnLst/>
            <a:rect r="r" b="b" t="t" l="l"/>
            <a:pathLst>
              <a:path h="3679459" w="3679459">
                <a:moveTo>
                  <a:pt x="0" y="0"/>
                </a:moveTo>
                <a:lnTo>
                  <a:pt x="3679459" y="0"/>
                </a:lnTo>
                <a:lnTo>
                  <a:pt x="3679459" y="3679459"/>
                </a:lnTo>
                <a:lnTo>
                  <a:pt x="0" y="3679459"/>
                </a:lnTo>
                <a:lnTo>
                  <a:pt x="0" y="0"/>
                </a:lnTo>
                <a:close/>
              </a:path>
            </a:pathLst>
          </a:custGeom>
          <a:blipFill>
            <a:blip r:embed="rId4"/>
            <a:stretch>
              <a:fillRect l="0" t="0" r="0" b="0"/>
            </a:stretch>
          </a:blipFill>
          <a:ln cap="sq">
            <a:noFill/>
            <a:prstDash val="solid"/>
            <a:miter/>
          </a:ln>
        </p:spPr>
      </p:sp>
      <p:sp>
        <p:nvSpPr>
          <p:cNvPr name="TextBox 8" id="8"/>
          <p:cNvSpPr txBox="true"/>
          <p:nvPr/>
        </p:nvSpPr>
        <p:spPr>
          <a:xfrm rot="0">
            <a:off x="8939998" y="1535002"/>
            <a:ext cx="6685501" cy="470535"/>
          </a:xfrm>
          <a:prstGeom prst="rect">
            <a:avLst/>
          </a:prstGeom>
        </p:spPr>
        <p:txBody>
          <a:bodyPr anchor="t" rtlCol="false" tIns="0" lIns="0" bIns="0" rIns="0">
            <a:spAutoFit/>
          </a:bodyPr>
          <a:lstStyle/>
          <a:p>
            <a:pPr algn="just">
              <a:lnSpc>
                <a:spcPts val="3630"/>
              </a:lnSpc>
            </a:pPr>
            <a:r>
              <a:rPr lang="en-US" b="true" sz="3300" spc="105">
                <a:solidFill>
                  <a:srgbClr val="253439"/>
                </a:solidFill>
                <a:latin typeface="Glacial Indifference Bold"/>
                <a:ea typeface="Glacial Indifference Bold"/>
                <a:cs typeface="Glacial Indifference Bold"/>
                <a:sym typeface="Glacial Indifference Bold"/>
              </a:rPr>
              <a:t>Web Scraping Sneakers Product</a:t>
            </a:r>
          </a:p>
        </p:txBody>
      </p:sp>
      <p:sp>
        <p:nvSpPr>
          <p:cNvPr name="TextBox 9" id="9"/>
          <p:cNvSpPr txBox="true"/>
          <p:nvPr/>
        </p:nvSpPr>
        <p:spPr>
          <a:xfrm rot="0">
            <a:off x="8962589" y="1911110"/>
            <a:ext cx="6406673" cy="766191"/>
          </a:xfrm>
          <a:prstGeom prst="rect">
            <a:avLst/>
          </a:prstGeom>
        </p:spPr>
        <p:txBody>
          <a:bodyPr anchor="t" rtlCol="false" tIns="0" lIns="0" bIns="0" rIns="0">
            <a:spAutoFit/>
          </a:bodyPr>
          <a:lstStyle/>
          <a:p>
            <a:pPr algn="l">
              <a:lnSpc>
                <a:spcPts val="3086"/>
              </a:lnSpc>
            </a:pPr>
            <a:r>
              <a:rPr lang="en-US" sz="2099">
                <a:solidFill>
                  <a:srgbClr val="253439"/>
                </a:solidFill>
                <a:latin typeface="Aileron"/>
                <a:ea typeface="Aileron"/>
                <a:cs typeface="Aileron"/>
                <a:sym typeface="Aileron"/>
              </a:rPr>
              <a:t>Scraping sneakers product using Selenium and Requests library</a:t>
            </a:r>
          </a:p>
        </p:txBody>
      </p:sp>
      <p:sp>
        <p:nvSpPr>
          <p:cNvPr name="TextBox 10" id="10"/>
          <p:cNvSpPr txBox="true"/>
          <p:nvPr/>
        </p:nvSpPr>
        <p:spPr>
          <a:xfrm rot="0">
            <a:off x="1028700" y="4641085"/>
            <a:ext cx="7164381" cy="502415"/>
          </a:xfrm>
          <a:prstGeom prst="rect">
            <a:avLst/>
          </a:prstGeom>
        </p:spPr>
        <p:txBody>
          <a:bodyPr anchor="t" rtlCol="false" tIns="0" lIns="0" bIns="0" rIns="0">
            <a:spAutoFit/>
          </a:bodyPr>
          <a:lstStyle/>
          <a:p>
            <a:pPr algn="l">
              <a:lnSpc>
                <a:spcPts val="4186"/>
              </a:lnSpc>
            </a:pPr>
            <a:r>
              <a:rPr lang="en-US" sz="2848" b="true">
                <a:solidFill>
                  <a:srgbClr val="9D0000"/>
                </a:solidFill>
                <a:latin typeface="Aileron Bold"/>
                <a:ea typeface="Aileron Bold"/>
                <a:cs typeface="Aileron Bold"/>
                <a:sym typeface="Aileron Bold"/>
              </a:rPr>
              <a:t>FITRAN DWI PRAMAKRISNA</a:t>
            </a:r>
          </a:p>
        </p:txBody>
      </p:sp>
      <p:sp>
        <p:nvSpPr>
          <p:cNvPr name="TextBox 11" id="11"/>
          <p:cNvSpPr txBox="true"/>
          <p:nvPr/>
        </p:nvSpPr>
        <p:spPr>
          <a:xfrm rot="0">
            <a:off x="1028700" y="5376162"/>
            <a:ext cx="7164381" cy="1404623"/>
          </a:xfrm>
          <a:prstGeom prst="rect">
            <a:avLst/>
          </a:prstGeom>
        </p:spPr>
        <p:txBody>
          <a:bodyPr anchor="t" rtlCol="false" tIns="0" lIns="0" bIns="0" rIns="0">
            <a:spAutoFit/>
          </a:bodyPr>
          <a:lstStyle/>
          <a:p>
            <a:pPr algn="l">
              <a:lnSpc>
                <a:spcPts val="4186"/>
              </a:lnSpc>
            </a:pPr>
            <a:r>
              <a:rPr lang="en-US" sz="2848" b="true">
                <a:solidFill>
                  <a:srgbClr val="9D0000"/>
                </a:solidFill>
                <a:latin typeface="Aileron Bold"/>
                <a:ea typeface="Aileron Bold"/>
                <a:cs typeface="Aileron Bold"/>
                <a:sym typeface="Aileron Bold"/>
              </a:rPr>
              <a:t>Education</a:t>
            </a:r>
          </a:p>
          <a:p>
            <a:pPr algn="l" marL="528539" indent="-264270" lvl="1">
              <a:lnSpc>
                <a:spcPts val="3598"/>
              </a:lnSpc>
              <a:buFont typeface="Arial"/>
              <a:buChar char="•"/>
            </a:pPr>
            <a:r>
              <a:rPr lang="en-US" b="true" sz="2448">
                <a:solidFill>
                  <a:srgbClr val="000000"/>
                </a:solidFill>
                <a:latin typeface="Aileron Bold"/>
                <a:ea typeface="Aileron Bold"/>
                <a:cs typeface="Aileron Bold"/>
                <a:sym typeface="Aileron Bold"/>
              </a:rPr>
              <a:t>S1 Software Engineering - Institut Teknologi Telkom Purwokerto (2018 - 2024)</a:t>
            </a:r>
          </a:p>
        </p:txBody>
      </p:sp>
      <p:sp>
        <p:nvSpPr>
          <p:cNvPr name="TextBox 12" id="12"/>
          <p:cNvSpPr txBox="true"/>
          <p:nvPr/>
        </p:nvSpPr>
        <p:spPr>
          <a:xfrm rot="0">
            <a:off x="1028700" y="7479604"/>
            <a:ext cx="7164381" cy="1404623"/>
          </a:xfrm>
          <a:prstGeom prst="rect">
            <a:avLst/>
          </a:prstGeom>
        </p:spPr>
        <p:txBody>
          <a:bodyPr anchor="t" rtlCol="false" tIns="0" lIns="0" bIns="0" rIns="0">
            <a:spAutoFit/>
          </a:bodyPr>
          <a:lstStyle/>
          <a:p>
            <a:pPr algn="l">
              <a:lnSpc>
                <a:spcPts val="4186"/>
              </a:lnSpc>
            </a:pPr>
            <a:r>
              <a:rPr lang="en-US" sz="2848" b="true">
                <a:solidFill>
                  <a:srgbClr val="9D0000"/>
                </a:solidFill>
                <a:latin typeface="Aileron Bold"/>
                <a:ea typeface="Aileron Bold"/>
                <a:cs typeface="Aileron Bold"/>
                <a:sym typeface="Aileron Bold"/>
              </a:rPr>
              <a:t>Work Experience</a:t>
            </a:r>
          </a:p>
          <a:p>
            <a:pPr algn="l" marL="528539" indent="-264270" lvl="1">
              <a:lnSpc>
                <a:spcPts val="3598"/>
              </a:lnSpc>
              <a:buFont typeface="Arial"/>
              <a:buChar char="•"/>
            </a:pPr>
            <a:r>
              <a:rPr lang="en-US" b="true" sz="2448">
                <a:solidFill>
                  <a:srgbClr val="000000"/>
                </a:solidFill>
                <a:latin typeface="Aileron Bold"/>
                <a:ea typeface="Aileron Bold"/>
                <a:cs typeface="Aileron Bold"/>
                <a:sym typeface="Aileron Bold"/>
              </a:rPr>
              <a:t>IT Staff Support - Pelindo Solusi DIgital (2022 - </a:t>
            </a:r>
            <a:r>
              <a:rPr lang="en-US" b="true" sz="2448" i="true">
                <a:solidFill>
                  <a:srgbClr val="000000"/>
                </a:solidFill>
                <a:latin typeface="Aileron Bold Italics"/>
                <a:ea typeface="Aileron Bold Italics"/>
                <a:cs typeface="Aileron Bold Italics"/>
                <a:sym typeface="Aileron Bold Italics"/>
              </a:rPr>
              <a:t>present</a:t>
            </a:r>
            <a:r>
              <a:rPr lang="en-US" b="true" sz="2448">
                <a:solidFill>
                  <a:srgbClr val="000000"/>
                </a:solidFill>
                <a:latin typeface="Aileron Bold"/>
                <a:ea typeface="Aileron Bold"/>
                <a:cs typeface="Aileron Bold"/>
                <a:sym typeface="Aileron Bold"/>
              </a:rPr>
              <a:t>)</a:t>
            </a:r>
          </a:p>
        </p:txBody>
      </p:sp>
      <p:sp>
        <p:nvSpPr>
          <p:cNvPr name="TextBox 13" id="13"/>
          <p:cNvSpPr txBox="true"/>
          <p:nvPr/>
        </p:nvSpPr>
        <p:spPr>
          <a:xfrm rot="0">
            <a:off x="8917407" y="755381"/>
            <a:ext cx="7164381" cy="533657"/>
          </a:xfrm>
          <a:prstGeom prst="rect">
            <a:avLst/>
          </a:prstGeom>
        </p:spPr>
        <p:txBody>
          <a:bodyPr anchor="t" rtlCol="false" tIns="0" lIns="0" bIns="0" rIns="0">
            <a:spAutoFit/>
          </a:bodyPr>
          <a:lstStyle/>
          <a:p>
            <a:pPr algn="l">
              <a:lnSpc>
                <a:spcPts val="4480"/>
              </a:lnSpc>
            </a:pPr>
            <a:r>
              <a:rPr lang="en-US" sz="3048" b="true">
                <a:solidFill>
                  <a:srgbClr val="9D0000"/>
                </a:solidFill>
                <a:latin typeface="Aileron Bold"/>
                <a:ea typeface="Aileron Bold"/>
                <a:cs typeface="Aileron Bold"/>
                <a:sym typeface="Aileron Bold"/>
              </a:rPr>
              <a:t>Overview Projects</a:t>
            </a:r>
          </a:p>
        </p:txBody>
      </p:sp>
      <p:sp>
        <p:nvSpPr>
          <p:cNvPr name="TextBox 14" id="14"/>
          <p:cNvSpPr txBox="true"/>
          <p:nvPr/>
        </p:nvSpPr>
        <p:spPr>
          <a:xfrm rot="0">
            <a:off x="8917407" y="2924951"/>
            <a:ext cx="6685501" cy="470535"/>
          </a:xfrm>
          <a:prstGeom prst="rect">
            <a:avLst/>
          </a:prstGeom>
        </p:spPr>
        <p:txBody>
          <a:bodyPr anchor="t" rtlCol="false" tIns="0" lIns="0" bIns="0" rIns="0">
            <a:spAutoFit/>
          </a:bodyPr>
          <a:lstStyle/>
          <a:p>
            <a:pPr algn="just">
              <a:lnSpc>
                <a:spcPts val="3630"/>
              </a:lnSpc>
            </a:pPr>
            <a:r>
              <a:rPr lang="en-US" b="true" sz="3300" spc="105">
                <a:solidFill>
                  <a:srgbClr val="253439"/>
                </a:solidFill>
                <a:latin typeface="Glacial Indifference Bold"/>
                <a:ea typeface="Glacial Indifference Bold"/>
                <a:cs typeface="Glacial Indifference Bold"/>
                <a:sym typeface="Glacial Indifference Bold"/>
              </a:rPr>
              <a:t>ETL with Airflow</a:t>
            </a:r>
          </a:p>
        </p:txBody>
      </p:sp>
      <p:sp>
        <p:nvSpPr>
          <p:cNvPr name="TextBox 15" id="15"/>
          <p:cNvSpPr txBox="true"/>
          <p:nvPr/>
        </p:nvSpPr>
        <p:spPr>
          <a:xfrm rot="0">
            <a:off x="8939998" y="3454638"/>
            <a:ext cx="7119199" cy="375666"/>
          </a:xfrm>
          <a:prstGeom prst="rect">
            <a:avLst/>
          </a:prstGeom>
        </p:spPr>
        <p:txBody>
          <a:bodyPr anchor="t" rtlCol="false" tIns="0" lIns="0" bIns="0" rIns="0">
            <a:spAutoFit/>
          </a:bodyPr>
          <a:lstStyle/>
          <a:p>
            <a:pPr algn="l">
              <a:lnSpc>
                <a:spcPts val="3086"/>
              </a:lnSpc>
            </a:pPr>
            <a:r>
              <a:rPr lang="en-US" sz="2099">
                <a:solidFill>
                  <a:srgbClr val="253439"/>
                </a:solidFill>
                <a:latin typeface="Aileron"/>
                <a:ea typeface="Aileron"/>
                <a:cs typeface="Aileron"/>
                <a:sym typeface="Aileron"/>
              </a:rPr>
              <a:t>Creating an ETL pipeline with dynamic DAGs in Airflow</a:t>
            </a:r>
          </a:p>
        </p:txBody>
      </p:sp>
      <p:sp>
        <p:nvSpPr>
          <p:cNvPr name="TextBox 16" id="16"/>
          <p:cNvSpPr txBox="true"/>
          <p:nvPr/>
        </p:nvSpPr>
        <p:spPr>
          <a:xfrm rot="0">
            <a:off x="8917407" y="4077955"/>
            <a:ext cx="7692337" cy="470535"/>
          </a:xfrm>
          <a:prstGeom prst="rect">
            <a:avLst/>
          </a:prstGeom>
        </p:spPr>
        <p:txBody>
          <a:bodyPr anchor="t" rtlCol="false" tIns="0" lIns="0" bIns="0" rIns="0">
            <a:spAutoFit/>
          </a:bodyPr>
          <a:lstStyle/>
          <a:p>
            <a:pPr algn="just">
              <a:lnSpc>
                <a:spcPts val="3630"/>
              </a:lnSpc>
            </a:pPr>
            <a:r>
              <a:rPr lang="en-US" b="true" sz="3300" spc="105">
                <a:solidFill>
                  <a:srgbClr val="253439"/>
                </a:solidFill>
                <a:latin typeface="Glacial Indifference Bold"/>
                <a:ea typeface="Glacial Indifference Bold"/>
                <a:cs typeface="Glacial Indifference Bold"/>
                <a:sym typeface="Glacial Indifference Bold"/>
              </a:rPr>
              <a:t>Amazon Sales Report Data Modeling</a:t>
            </a:r>
          </a:p>
        </p:txBody>
      </p:sp>
      <p:sp>
        <p:nvSpPr>
          <p:cNvPr name="TextBox 17" id="17"/>
          <p:cNvSpPr txBox="true"/>
          <p:nvPr/>
        </p:nvSpPr>
        <p:spPr>
          <a:xfrm rot="0">
            <a:off x="8939998" y="4553459"/>
            <a:ext cx="7542262" cy="766191"/>
          </a:xfrm>
          <a:prstGeom prst="rect">
            <a:avLst/>
          </a:prstGeom>
        </p:spPr>
        <p:txBody>
          <a:bodyPr anchor="t" rtlCol="false" tIns="0" lIns="0" bIns="0" rIns="0">
            <a:spAutoFit/>
          </a:bodyPr>
          <a:lstStyle/>
          <a:p>
            <a:pPr algn="l">
              <a:lnSpc>
                <a:spcPts val="3086"/>
              </a:lnSpc>
            </a:pPr>
            <a:r>
              <a:rPr lang="en-US" sz="2099">
                <a:solidFill>
                  <a:srgbClr val="253439"/>
                </a:solidFill>
                <a:latin typeface="Aileron"/>
                <a:ea typeface="Aileron"/>
                <a:cs typeface="Aileron"/>
                <a:sym typeface="Aileron"/>
              </a:rPr>
              <a:t>Creating dimensional and fact table in Google BigQuery using DBT from Amazaon Sales Report Dataset</a:t>
            </a:r>
          </a:p>
        </p:txBody>
      </p:sp>
      <p:sp>
        <p:nvSpPr>
          <p:cNvPr name="TextBox 18" id="18"/>
          <p:cNvSpPr txBox="true"/>
          <p:nvPr/>
        </p:nvSpPr>
        <p:spPr>
          <a:xfrm rot="0">
            <a:off x="8939998" y="5646039"/>
            <a:ext cx="7692337" cy="470535"/>
          </a:xfrm>
          <a:prstGeom prst="rect">
            <a:avLst/>
          </a:prstGeom>
        </p:spPr>
        <p:txBody>
          <a:bodyPr anchor="t" rtlCol="false" tIns="0" lIns="0" bIns="0" rIns="0">
            <a:spAutoFit/>
          </a:bodyPr>
          <a:lstStyle/>
          <a:p>
            <a:pPr algn="just">
              <a:lnSpc>
                <a:spcPts val="3630"/>
              </a:lnSpc>
            </a:pPr>
            <a:r>
              <a:rPr lang="en-US" b="true" sz="3300" spc="105">
                <a:solidFill>
                  <a:srgbClr val="253439"/>
                </a:solidFill>
                <a:latin typeface="Glacial Indifference Bold"/>
                <a:ea typeface="Glacial Indifference Bold"/>
                <a:cs typeface="Glacial Indifference Bold"/>
                <a:sym typeface="Glacial Indifference Bold"/>
              </a:rPr>
              <a:t>Big Data Analytics using PySpark</a:t>
            </a:r>
          </a:p>
        </p:txBody>
      </p:sp>
      <p:sp>
        <p:nvSpPr>
          <p:cNvPr name="TextBox 19" id="19"/>
          <p:cNvSpPr txBox="true"/>
          <p:nvPr/>
        </p:nvSpPr>
        <p:spPr>
          <a:xfrm rot="0">
            <a:off x="8939998" y="6173724"/>
            <a:ext cx="7542262" cy="766191"/>
          </a:xfrm>
          <a:prstGeom prst="rect">
            <a:avLst/>
          </a:prstGeom>
        </p:spPr>
        <p:txBody>
          <a:bodyPr anchor="t" rtlCol="false" tIns="0" lIns="0" bIns="0" rIns="0">
            <a:spAutoFit/>
          </a:bodyPr>
          <a:lstStyle/>
          <a:p>
            <a:pPr algn="l">
              <a:lnSpc>
                <a:spcPts val="3086"/>
              </a:lnSpc>
            </a:pPr>
            <a:r>
              <a:rPr lang="en-US" sz="2099">
                <a:solidFill>
                  <a:srgbClr val="253439"/>
                </a:solidFill>
                <a:latin typeface="Aileron"/>
                <a:ea typeface="Aileron"/>
                <a:cs typeface="Aileron"/>
                <a:sym typeface="Aileron"/>
              </a:rPr>
              <a:t>Creating a customer retention analysis using Spark and Airflow for the ETL process with batch processing</a:t>
            </a:r>
          </a:p>
        </p:txBody>
      </p:sp>
      <p:sp>
        <p:nvSpPr>
          <p:cNvPr name="TextBox 20" id="20"/>
          <p:cNvSpPr txBox="true"/>
          <p:nvPr/>
        </p:nvSpPr>
        <p:spPr>
          <a:xfrm rot="0">
            <a:off x="8917407" y="7292281"/>
            <a:ext cx="6730683" cy="927735"/>
          </a:xfrm>
          <a:prstGeom prst="rect">
            <a:avLst/>
          </a:prstGeom>
        </p:spPr>
        <p:txBody>
          <a:bodyPr anchor="t" rtlCol="false" tIns="0" lIns="0" bIns="0" rIns="0">
            <a:spAutoFit/>
          </a:bodyPr>
          <a:lstStyle/>
          <a:p>
            <a:pPr algn="just">
              <a:lnSpc>
                <a:spcPts val="3630"/>
              </a:lnSpc>
            </a:pPr>
            <a:r>
              <a:rPr lang="en-US" b="true" sz="3300" spc="105">
                <a:solidFill>
                  <a:srgbClr val="253439"/>
                </a:solidFill>
                <a:latin typeface="Glacial Indifference Bold"/>
                <a:ea typeface="Glacial Indifference Bold"/>
                <a:cs typeface="Glacial Indifference Bold"/>
                <a:sym typeface="Glacial Indifference Bold"/>
              </a:rPr>
              <a:t>Stream Processing using Spark Structured Streaming</a:t>
            </a:r>
          </a:p>
        </p:txBody>
      </p:sp>
      <p:sp>
        <p:nvSpPr>
          <p:cNvPr name="TextBox 21" id="21"/>
          <p:cNvSpPr txBox="true"/>
          <p:nvPr/>
        </p:nvSpPr>
        <p:spPr>
          <a:xfrm rot="0">
            <a:off x="8917407" y="8277166"/>
            <a:ext cx="7542262" cy="766191"/>
          </a:xfrm>
          <a:prstGeom prst="rect">
            <a:avLst/>
          </a:prstGeom>
        </p:spPr>
        <p:txBody>
          <a:bodyPr anchor="t" rtlCol="false" tIns="0" lIns="0" bIns="0" rIns="0">
            <a:spAutoFit/>
          </a:bodyPr>
          <a:lstStyle/>
          <a:p>
            <a:pPr algn="l">
              <a:lnSpc>
                <a:spcPts val="3086"/>
              </a:lnSpc>
            </a:pPr>
            <a:r>
              <a:rPr lang="en-US" sz="2099">
                <a:solidFill>
                  <a:srgbClr val="253439"/>
                </a:solidFill>
                <a:latin typeface="Aileron"/>
                <a:ea typeface="Aileron"/>
                <a:cs typeface="Aileron"/>
                <a:sym typeface="Aileron"/>
              </a:rPr>
              <a:t>Creating a real-time data streaming ingesting data from Apache Kafka that applies aggregation calculation for the output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53439"/>
        </a:solidFill>
      </p:bgPr>
    </p:bg>
    <p:spTree>
      <p:nvGrpSpPr>
        <p:cNvPr id="1" name=""/>
        <p:cNvGrpSpPr/>
        <p:nvPr/>
      </p:nvGrpSpPr>
      <p:grpSpPr>
        <a:xfrm>
          <a:off x="0" y="0"/>
          <a:ext cx="0" cy="0"/>
          <a:chOff x="0" y="0"/>
          <a:chExt cx="0" cy="0"/>
        </a:xfrm>
      </p:grpSpPr>
      <p:sp>
        <p:nvSpPr>
          <p:cNvPr name="Freeform 2" id="2"/>
          <p:cNvSpPr/>
          <p:nvPr/>
        </p:nvSpPr>
        <p:spPr>
          <a:xfrm flipH="false" flipV="false" rot="3791821">
            <a:off x="-4090527" y="1974085"/>
            <a:ext cx="14579653" cy="8694775"/>
          </a:xfrm>
          <a:custGeom>
            <a:avLst/>
            <a:gdLst/>
            <a:ahLst/>
            <a:cxnLst/>
            <a:rect r="r" b="b" t="t" l="l"/>
            <a:pathLst>
              <a:path h="8694775" w="14579653">
                <a:moveTo>
                  <a:pt x="0" y="0"/>
                </a:moveTo>
                <a:lnTo>
                  <a:pt x="14579652" y="0"/>
                </a:lnTo>
                <a:lnTo>
                  <a:pt x="14579652" y="8694775"/>
                </a:lnTo>
                <a:lnTo>
                  <a:pt x="0" y="86947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41036" y="2134403"/>
            <a:ext cx="20370072" cy="6018193"/>
            <a:chOff x="0" y="0"/>
            <a:chExt cx="5364957" cy="1585039"/>
          </a:xfrm>
        </p:grpSpPr>
        <p:sp>
          <p:nvSpPr>
            <p:cNvPr name="Freeform 4" id="4"/>
            <p:cNvSpPr/>
            <p:nvPr/>
          </p:nvSpPr>
          <p:spPr>
            <a:xfrm flipH="false" flipV="false" rot="0">
              <a:off x="0" y="0"/>
              <a:ext cx="5364957" cy="1585039"/>
            </a:xfrm>
            <a:custGeom>
              <a:avLst/>
              <a:gdLst/>
              <a:ahLst/>
              <a:cxnLst/>
              <a:rect r="r" b="b" t="t" l="l"/>
              <a:pathLst>
                <a:path h="1585039" w="5364957">
                  <a:moveTo>
                    <a:pt x="0" y="0"/>
                  </a:moveTo>
                  <a:lnTo>
                    <a:pt x="5364957" y="0"/>
                  </a:lnTo>
                  <a:lnTo>
                    <a:pt x="5364957" y="1585039"/>
                  </a:lnTo>
                  <a:lnTo>
                    <a:pt x="0" y="1585039"/>
                  </a:lnTo>
                  <a:close/>
                </a:path>
              </a:pathLst>
            </a:custGeom>
            <a:gradFill rotWithShape="true">
              <a:gsLst>
                <a:gs pos="0">
                  <a:srgbClr val="FDF7EF">
                    <a:alpha val="100000"/>
                  </a:srgbClr>
                </a:gs>
                <a:gs pos="100000">
                  <a:srgbClr val="FFFFFF">
                    <a:alpha val="100000"/>
                  </a:srgbClr>
                </a:gs>
              </a:gsLst>
              <a:lin ang="0"/>
            </a:gradFill>
          </p:spPr>
        </p:sp>
        <p:sp>
          <p:nvSpPr>
            <p:cNvPr name="TextBox 5" id="5"/>
            <p:cNvSpPr txBox="true"/>
            <p:nvPr/>
          </p:nvSpPr>
          <p:spPr>
            <a:xfrm>
              <a:off x="0" y="9525"/>
              <a:ext cx="5364957" cy="1575514"/>
            </a:xfrm>
            <a:prstGeom prst="rect">
              <a:avLst/>
            </a:prstGeom>
          </p:spPr>
          <p:txBody>
            <a:bodyPr anchor="ctr" rtlCol="false" tIns="50800" lIns="50800" bIns="50800" rIns="50800"/>
            <a:lstStyle/>
            <a:p>
              <a:pPr algn="ctr">
                <a:lnSpc>
                  <a:spcPts val="1869"/>
                </a:lnSpc>
              </a:pPr>
            </a:p>
          </p:txBody>
        </p:sp>
      </p:grpSp>
      <p:sp>
        <p:nvSpPr>
          <p:cNvPr name="TextBox 6" id="6"/>
          <p:cNvSpPr txBox="true"/>
          <p:nvPr/>
        </p:nvSpPr>
        <p:spPr>
          <a:xfrm rot="0">
            <a:off x="8457127" y="4089047"/>
            <a:ext cx="8455045" cy="1295463"/>
          </a:xfrm>
          <a:prstGeom prst="rect">
            <a:avLst/>
          </a:prstGeom>
        </p:spPr>
        <p:txBody>
          <a:bodyPr anchor="t" rtlCol="false" tIns="0" lIns="0" bIns="0" rIns="0">
            <a:spAutoFit/>
          </a:bodyPr>
          <a:lstStyle/>
          <a:p>
            <a:pPr algn="r">
              <a:lnSpc>
                <a:spcPts val="9905"/>
              </a:lnSpc>
            </a:pPr>
            <a:r>
              <a:rPr lang="en-US" sz="9004">
                <a:solidFill>
                  <a:srgbClr val="000000"/>
                </a:solidFill>
                <a:latin typeface="HK Grotesk Light"/>
                <a:ea typeface="HK Grotesk Light"/>
                <a:cs typeface="HK Grotesk Light"/>
                <a:sym typeface="HK Grotesk Light"/>
              </a:rPr>
              <a:t>PROJECT</a:t>
            </a:r>
          </a:p>
        </p:txBody>
      </p:sp>
      <p:sp>
        <p:nvSpPr>
          <p:cNvPr name="TextBox 7" id="7"/>
          <p:cNvSpPr txBox="true"/>
          <p:nvPr/>
        </p:nvSpPr>
        <p:spPr>
          <a:xfrm rot="0">
            <a:off x="7023596" y="5636239"/>
            <a:ext cx="9888576" cy="1475242"/>
          </a:xfrm>
          <a:prstGeom prst="rect">
            <a:avLst/>
          </a:prstGeom>
        </p:spPr>
        <p:txBody>
          <a:bodyPr anchor="t" rtlCol="false" tIns="0" lIns="0" bIns="0" rIns="0">
            <a:spAutoFit/>
          </a:bodyPr>
          <a:lstStyle/>
          <a:p>
            <a:pPr algn="r">
              <a:lnSpc>
                <a:spcPts val="11491"/>
              </a:lnSpc>
            </a:pPr>
            <a:r>
              <a:rPr lang="en-US" b="true" sz="10446" spc="334">
                <a:solidFill>
                  <a:srgbClr val="000000"/>
                </a:solidFill>
                <a:latin typeface="Glacial Indifference Bold"/>
                <a:ea typeface="Glacial Indifference Bold"/>
                <a:cs typeface="Glacial Indifference Bold"/>
                <a:sym typeface="Glacial Indifference Bold"/>
              </a:rPr>
              <a:t>BACKGROUND</a:t>
            </a:r>
          </a:p>
        </p:txBody>
      </p:sp>
      <p:sp>
        <p:nvSpPr>
          <p:cNvPr name="AutoShape 8" id="8"/>
          <p:cNvSpPr/>
          <p:nvPr/>
        </p:nvSpPr>
        <p:spPr>
          <a:xfrm>
            <a:off x="17192625" y="3478452"/>
            <a:ext cx="0" cy="4106023"/>
          </a:xfrm>
          <a:prstGeom prst="line">
            <a:avLst/>
          </a:prstGeom>
          <a:ln cap="flat" w="133350">
            <a:solidFill>
              <a:srgbClr val="D15353"/>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AutoShape 2" id="2"/>
          <p:cNvSpPr/>
          <p:nvPr/>
        </p:nvSpPr>
        <p:spPr>
          <a:xfrm>
            <a:off x="1828891" y="1028700"/>
            <a:ext cx="0" cy="1247775"/>
          </a:xfrm>
          <a:prstGeom prst="line">
            <a:avLst/>
          </a:prstGeom>
          <a:ln cap="flat" w="133350">
            <a:solidFill>
              <a:srgbClr val="D15353"/>
            </a:solidFill>
            <a:prstDash val="solid"/>
            <a:headEnd type="none" len="sm" w="sm"/>
            <a:tailEnd type="none" len="sm" w="sm"/>
          </a:ln>
        </p:spPr>
      </p:sp>
      <p:sp>
        <p:nvSpPr>
          <p:cNvPr name="TextBox 3" id="3"/>
          <p:cNvSpPr txBox="true"/>
          <p:nvPr/>
        </p:nvSpPr>
        <p:spPr>
          <a:xfrm rot="0">
            <a:off x="2119707" y="1028700"/>
            <a:ext cx="14915514" cy="1171575"/>
          </a:xfrm>
          <a:prstGeom prst="rect">
            <a:avLst/>
          </a:prstGeom>
        </p:spPr>
        <p:txBody>
          <a:bodyPr anchor="t" rtlCol="false" tIns="0" lIns="0" bIns="0" rIns="0">
            <a:spAutoFit/>
          </a:bodyPr>
          <a:lstStyle/>
          <a:p>
            <a:pPr algn="l" marL="0" indent="0" lvl="0">
              <a:lnSpc>
                <a:spcPts val="9240"/>
              </a:lnSpc>
              <a:spcBef>
                <a:spcPct val="0"/>
              </a:spcBef>
            </a:pPr>
            <a:r>
              <a:rPr lang="en-US" b="true" sz="7700">
                <a:solidFill>
                  <a:srgbClr val="253439"/>
                </a:solidFill>
                <a:latin typeface="Glacial Indifference Bold"/>
                <a:ea typeface="Glacial Indifference Bold"/>
                <a:cs typeface="Glacial Indifference Bold"/>
                <a:sym typeface="Glacial Indifference Bold"/>
              </a:rPr>
              <a:t>WHAT AND WHY THIS PROJECT?</a:t>
            </a:r>
          </a:p>
        </p:txBody>
      </p:sp>
      <p:sp>
        <p:nvSpPr>
          <p:cNvPr name="TextBox 4" id="4"/>
          <p:cNvSpPr txBox="true"/>
          <p:nvPr/>
        </p:nvSpPr>
        <p:spPr>
          <a:xfrm rot="0">
            <a:off x="1863147" y="2669857"/>
            <a:ext cx="14561706" cy="5404485"/>
          </a:xfrm>
          <a:prstGeom prst="rect">
            <a:avLst/>
          </a:prstGeom>
        </p:spPr>
        <p:txBody>
          <a:bodyPr anchor="t" rtlCol="false" tIns="0" lIns="0" bIns="0" rIns="0">
            <a:spAutoFit/>
          </a:bodyPr>
          <a:lstStyle/>
          <a:p>
            <a:pPr algn="l">
              <a:lnSpc>
                <a:spcPts val="4349"/>
              </a:lnSpc>
            </a:pPr>
            <a:r>
              <a:rPr lang="en-US" sz="2899">
                <a:solidFill>
                  <a:srgbClr val="253439"/>
                </a:solidFill>
                <a:latin typeface="Aileron"/>
                <a:ea typeface="Aileron"/>
                <a:cs typeface="Aileron"/>
                <a:sym typeface="Aileron"/>
              </a:rPr>
              <a:t>Proyek ini bertujuan untuk membangun sebuah data pipeline ETL (Extract, Transform, dan Load) yang berfungsi dalam mengumpulkan, memproses, dan menyajikan data terkait pasar kerja di bidang teknologi di Indonesia. Dalam proses ini, data akan diekstraksi dari portal lowongan pekerjaan. Hasil akhir dari pipeline ini adalah data yang telah terstruktur dan dimuat ke dalam sistem penyimpanan yang memungkinkan eksplorasi lebih lanjut menggunakan data visualization tool. </a:t>
            </a:r>
          </a:p>
          <a:p>
            <a:pPr algn="l">
              <a:lnSpc>
                <a:spcPts val="4349"/>
              </a:lnSpc>
            </a:pPr>
          </a:p>
          <a:p>
            <a:pPr algn="l" marL="0" indent="0" lvl="0">
              <a:lnSpc>
                <a:spcPts val="4349"/>
              </a:lnSpc>
              <a:spcBef>
                <a:spcPct val="0"/>
              </a:spcBef>
            </a:pPr>
            <a:r>
              <a:rPr lang="en-US" sz="2899">
                <a:solidFill>
                  <a:srgbClr val="253439"/>
                </a:solidFill>
                <a:latin typeface="Aileron"/>
                <a:ea typeface="Aileron"/>
                <a:cs typeface="Aileron"/>
                <a:sym typeface="Aileron"/>
              </a:rPr>
              <a:t>Dengan adanya pipeline ini, proyek ini diharapkan dapat memberikan wawasan mendalam mengenai tren perekrutan, keterampilan yang paling dibutuhkan, serta perkembangan pasar kerja di industri teknologi di Indonesia.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53439"/>
        </a:solidFill>
      </p:bgPr>
    </p:bg>
    <p:spTree>
      <p:nvGrpSpPr>
        <p:cNvPr id="1" name=""/>
        <p:cNvGrpSpPr/>
        <p:nvPr/>
      </p:nvGrpSpPr>
      <p:grpSpPr>
        <a:xfrm>
          <a:off x="0" y="0"/>
          <a:ext cx="0" cy="0"/>
          <a:chOff x="0" y="0"/>
          <a:chExt cx="0" cy="0"/>
        </a:xfrm>
      </p:grpSpPr>
      <p:sp>
        <p:nvSpPr>
          <p:cNvPr name="Freeform 2" id="2"/>
          <p:cNvSpPr/>
          <p:nvPr/>
        </p:nvSpPr>
        <p:spPr>
          <a:xfrm flipH="false" flipV="false" rot="3791821">
            <a:off x="-4090527" y="1974085"/>
            <a:ext cx="14579653" cy="8694775"/>
          </a:xfrm>
          <a:custGeom>
            <a:avLst/>
            <a:gdLst/>
            <a:ahLst/>
            <a:cxnLst/>
            <a:rect r="r" b="b" t="t" l="l"/>
            <a:pathLst>
              <a:path h="8694775" w="14579653">
                <a:moveTo>
                  <a:pt x="0" y="0"/>
                </a:moveTo>
                <a:lnTo>
                  <a:pt x="14579652" y="0"/>
                </a:lnTo>
                <a:lnTo>
                  <a:pt x="14579652" y="8694775"/>
                </a:lnTo>
                <a:lnTo>
                  <a:pt x="0" y="86947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41036" y="2134403"/>
            <a:ext cx="20370072" cy="6018193"/>
            <a:chOff x="0" y="0"/>
            <a:chExt cx="5364957" cy="1585039"/>
          </a:xfrm>
        </p:grpSpPr>
        <p:sp>
          <p:nvSpPr>
            <p:cNvPr name="Freeform 4" id="4"/>
            <p:cNvSpPr/>
            <p:nvPr/>
          </p:nvSpPr>
          <p:spPr>
            <a:xfrm flipH="false" flipV="false" rot="0">
              <a:off x="0" y="0"/>
              <a:ext cx="5364957" cy="1585039"/>
            </a:xfrm>
            <a:custGeom>
              <a:avLst/>
              <a:gdLst/>
              <a:ahLst/>
              <a:cxnLst/>
              <a:rect r="r" b="b" t="t" l="l"/>
              <a:pathLst>
                <a:path h="1585039" w="5364957">
                  <a:moveTo>
                    <a:pt x="0" y="0"/>
                  </a:moveTo>
                  <a:lnTo>
                    <a:pt x="5364957" y="0"/>
                  </a:lnTo>
                  <a:lnTo>
                    <a:pt x="5364957" y="1585039"/>
                  </a:lnTo>
                  <a:lnTo>
                    <a:pt x="0" y="1585039"/>
                  </a:lnTo>
                  <a:close/>
                </a:path>
              </a:pathLst>
            </a:custGeom>
            <a:gradFill rotWithShape="true">
              <a:gsLst>
                <a:gs pos="0">
                  <a:srgbClr val="FDF7EF">
                    <a:alpha val="100000"/>
                  </a:srgbClr>
                </a:gs>
                <a:gs pos="100000">
                  <a:srgbClr val="FFFFFF">
                    <a:alpha val="100000"/>
                  </a:srgbClr>
                </a:gs>
              </a:gsLst>
              <a:lin ang="0"/>
            </a:gradFill>
          </p:spPr>
        </p:sp>
        <p:sp>
          <p:nvSpPr>
            <p:cNvPr name="TextBox 5" id="5"/>
            <p:cNvSpPr txBox="true"/>
            <p:nvPr/>
          </p:nvSpPr>
          <p:spPr>
            <a:xfrm>
              <a:off x="0" y="9525"/>
              <a:ext cx="5364957" cy="1575514"/>
            </a:xfrm>
            <a:prstGeom prst="rect">
              <a:avLst/>
            </a:prstGeom>
          </p:spPr>
          <p:txBody>
            <a:bodyPr anchor="ctr" rtlCol="false" tIns="50800" lIns="50800" bIns="50800" rIns="50800"/>
            <a:lstStyle/>
            <a:p>
              <a:pPr algn="ctr">
                <a:lnSpc>
                  <a:spcPts val="1869"/>
                </a:lnSpc>
              </a:pPr>
            </a:p>
          </p:txBody>
        </p:sp>
      </p:grpSp>
      <p:sp>
        <p:nvSpPr>
          <p:cNvPr name="TextBox 6" id="6"/>
          <p:cNvSpPr txBox="true"/>
          <p:nvPr/>
        </p:nvSpPr>
        <p:spPr>
          <a:xfrm rot="0">
            <a:off x="8457127" y="4089047"/>
            <a:ext cx="8455045" cy="1295463"/>
          </a:xfrm>
          <a:prstGeom prst="rect">
            <a:avLst/>
          </a:prstGeom>
        </p:spPr>
        <p:txBody>
          <a:bodyPr anchor="t" rtlCol="false" tIns="0" lIns="0" bIns="0" rIns="0">
            <a:spAutoFit/>
          </a:bodyPr>
          <a:lstStyle/>
          <a:p>
            <a:pPr algn="r">
              <a:lnSpc>
                <a:spcPts val="9905"/>
              </a:lnSpc>
            </a:pPr>
            <a:r>
              <a:rPr lang="en-US" sz="9004">
                <a:solidFill>
                  <a:srgbClr val="000000"/>
                </a:solidFill>
                <a:latin typeface="HK Grotesk Light"/>
                <a:ea typeface="HK Grotesk Light"/>
                <a:cs typeface="HK Grotesk Light"/>
                <a:sym typeface="HK Grotesk Light"/>
              </a:rPr>
              <a:t>PROBLEM</a:t>
            </a:r>
          </a:p>
        </p:txBody>
      </p:sp>
      <p:sp>
        <p:nvSpPr>
          <p:cNvPr name="TextBox 7" id="7"/>
          <p:cNvSpPr txBox="true"/>
          <p:nvPr/>
        </p:nvSpPr>
        <p:spPr>
          <a:xfrm rot="0">
            <a:off x="7023596" y="5636239"/>
            <a:ext cx="9888576" cy="1475242"/>
          </a:xfrm>
          <a:prstGeom prst="rect">
            <a:avLst/>
          </a:prstGeom>
        </p:spPr>
        <p:txBody>
          <a:bodyPr anchor="t" rtlCol="false" tIns="0" lIns="0" bIns="0" rIns="0">
            <a:spAutoFit/>
          </a:bodyPr>
          <a:lstStyle/>
          <a:p>
            <a:pPr algn="r">
              <a:lnSpc>
                <a:spcPts val="11491"/>
              </a:lnSpc>
            </a:pPr>
            <a:r>
              <a:rPr lang="en-US" b="true" sz="10446" spc="334">
                <a:solidFill>
                  <a:srgbClr val="000000"/>
                </a:solidFill>
                <a:latin typeface="Glacial Indifference Bold"/>
                <a:ea typeface="Glacial Indifference Bold"/>
                <a:cs typeface="Glacial Indifference Bold"/>
                <a:sym typeface="Glacial Indifference Bold"/>
              </a:rPr>
              <a:t>STATEMENT</a:t>
            </a:r>
          </a:p>
        </p:txBody>
      </p:sp>
      <p:sp>
        <p:nvSpPr>
          <p:cNvPr name="AutoShape 8" id="8"/>
          <p:cNvSpPr/>
          <p:nvPr/>
        </p:nvSpPr>
        <p:spPr>
          <a:xfrm>
            <a:off x="17192625" y="3478452"/>
            <a:ext cx="0" cy="4106023"/>
          </a:xfrm>
          <a:prstGeom prst="line">
            <a:avLst/>
          </a:prstGeom>
          <a:ln cap="flat" w="133350">
            <a:solidFill>
              <a:srgbClr val="D15353"/>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AutoShape 2" id="2"/>
          <p:cNvSpPr/>
          <p:nvPr/>
        </p:nvSpPr>
        <p:spPr>
          <a:xfrm>
            <a:off x="1863147" y="442912"/>
            <a:ext cx="0" cy="1247775"/>
          </a:xfrm>
          <a:prstGeom prst="line">
            <a:avLst/>
          </a:prstGeom>
          <a:ln cap="flat" w="133350">
            <a:solidFill>
              <a:srgbClr val="D15353"/>
            </a:solidFill>
            <a:prstDash val="solid"/>
            <a:headEnd type="none" len="sm" w="sm"/>
            <a:tailEnd type="none" len="sm" w="sm"/>
          </a:ln>
        </p:spPr>
      </p:sp>
      <p:sp>
        <p:nvSpPr>
          <p:cNvPr name="TextBox 3" id="3"/>
          <p:cNvSpPr txBox="true"/>
          <p:nvPr/>
        </p:nvSpPr>
        <p:spPr>
          <a:xfrm rot="0">
            <a:off x="2119707" y="442912"/>
            <a:ext cx="14915514" cy="1171575"/>
          </a:xfrm>
          <a:prstGeom prst="rect">
            <a:avLst/>
          </a:prstGeom>
        </p:spPr>
        <p:txBody>
          <a:bodyPr anchor="t" rtlCol="false" tIns="0" lIns="0" bIns="0" rIns="0">
            <a:spAutoFit/>
          </a:bodyPr>
          <a:lstStyle/>
          <a:p>
            <a:pPr algn="l" marL="0" indent="0" lvl="0">
              <a:lnSpc>
                <a:spcPts val="9240"/>
              </a:lnSpc>
              <a:spcBef>
                <a:spcPct val="0"/>
              </a:spcBef>
            </a:pPr>
            <a:r>
              <a:rPr lang="en-US" b="true" sz="7700">
                <a:solidFill>
                  <a:srgbClr val="253439"/>
                </a:solidFill>
                <a:latin typeface="Glacial Indifference Bold"/>
                <a:ea typeface="Glacial Indifference Bold"/>
                <a:cs typeface="Glacial Indifference Bold"/>
                <a:sym typeface="Glacial Indifference Bold"/>
              </a:rPr>
              <a:t>PROBLEMS</a:t>
            </a:r>
          </a:p>
        </p:txBody>
      </p:sp>
      <p:sp>
        <p:nvSpPr>
          <p:cNvPr name="TextBox 4" id="4"/>
          <p:cNvSpPr txBox="true"/>
          <p:nvPr/>
        </p:nvSpPr>
        <p:spPr>
          <a:xfrm rot="0">
            <a:off x="1729548" y="1747408"/>
            <a:ext cx="15986759" cy="9279636"/>
          </a:xfrm>
          <a:prstGeom prst="rect">
            <a:avLst/>
          </a:prstGeom>
        </p:spPr>
        <p:txBody>
          <a:bodyPr anchor="t" rtlCol="false" tIns="0" lIns="0" bIns="0" rIns="0">
            <a:spAutoFit/>
          </a:bodyPr>
          <a:lstStyle/>
          <a:p>
            <a:pPr algn="l">
              <a:lnSpc>
                <a:spcPts val="4436"/>
              </a:lnSpc>
            </a:pPr>
            <a:r>
              <a:rPr lang="en-US" sz="2899">
                <a:solidFill>
                  <a:srgbClr val="253439"/>
                </a:solidFill>
                <a:latin typeface="Aileron"/>
                <a:ea typeface="Aileron"/>
                <a:cs typeface="Aileron"/>
                <a:sym typeface="Aileron"/>
              </a:rPr>
              <a:t>Masalah yang tercipta yang mendukung project ini dibuat:</a:t>
            </a:r>
          </a:p>
          <a:p>
            <a:pPr algn="l">
              <a:lnSpc>
                <a:spcPts val="4436"/>
              </a:lnSpc>
            </a:pPr>
          </a:p>
          <a:p>
            <a:pPr algn="l" marL="604519" indent="-302260" lvl="1">
              <a:lnSpc>
                <a:spcPts val="4283"/>
              </a:lnSpc>
              <a:buAutoNum type="arabicPeriod" startAt="1"/>
            </a:pPr>
            <a:r>
              <a:rPr lang="en-US" b="true" sz="2799">
                <a:solidFill>
                  <a:srgbClr val="253439"/>
                </a:solidFill>
                <a:latin typeface="Aileron Bold"/>
                <a:ea typeface="Aileron Bold"/>
                <a:cs typeface="Aileron Bold"/>
                <a:sym typeface="Aileron Bold"/>
              </a:rPr>
              <a:t>Sulitnya Memantau Perubahan dan Tren Pasar Kerja</a:t>
            </a:r>
            <a:r>
              <a:rPr lang="en-US" sz="2799">
                <a:solidFill>
                  <a:srgbClr val="253439"/>
                </a:solidFill>
                <a:latin typeface="Aileron"/>
                <a:ea typeface="Aileron"/>
                <a:cs typeface="Aileron"/>
                <a:sym typeface="Aileron"/>
              </a:rPr>
              <a:t>, tren pasar kerja di industri teknologi berkembang dengan cepat. Namun, tidak ada sistem otomatis yang dapat mengumpulkan dan memproses data secara berkala, sehingga banyak insight yang seharusnya bisa didapatkan menjadi kurang relevan karena datanya tidak ter-update.</a:t>
            </a:r>
          </a:p>
          <a:p>
            <a:pPr algn="l" marL="604519" indent="-302260" lvl="1">
              <a:lnSpc>
                <a:spcPts val="4283"/>
              </a:lnSpc>
              <a:buAutoNum type="arabicPeriod" startAt="1"/>
            </a:pPr>
            <a:r>
              <a:rPr lang="en-US" b="true" sz="2799">
                <a:solidFill>
                  <a:srgbClr val="253439"/>
                </a:solidFill>
                <a:latin typeface="Aileron Bold"/>
                <a:ea typeface="Aileron Bold"/>
                <a:cs typeface="Aileron Bold"/>
                <a:sym typeface="Aileron Bold"/>
              </a:rPr>
              <a:t>Membantu Pengambilan Keputusan Berdasarkan Data bagi Job Seeker</a:t>
            </a:r>
            <a:r>
              <a:rPr lang="en-US" sz="2799">
                <a:solidFill>
                  <a:srgbClr val="253439"/>
                </a:solidFill>
                <a:latin typeface="Aileron"/>
                <a:ea typeface="Aileron"/>
                <a:cs typeface="Aileron"/>
                <a:sym typeface="Aileron"/>
              </a:rPr>
              <a:t>, dapat melihat pekerjaan mana yang sedang </a:t>
            </a:r>
            <a:r>
              <a:rPr lang="en-US" sz="2799" i="true">
                <a:solidFill>
                  <a:srgbClr val="253439"/>
                </a:solidFill>
                <a:latin typeface="Aileron Italics"/>
                <a:ea typeface="Aileron Italics"/>
                <a:cs typeface="Aileron Italics"/>
                <a:sym typeface="Aileron Italics"/>
              </a:rPr>
              <a:t>hot</a:t>
            </a:r>
            <a:r>
              <a:rPr lang="en-US" sz="2799">
                <a:solidFill>
                  <a:srgbClr val="253439"/>
                </a:solidFill>
                <a:latin typeface="Aileron"/>
                <a:ea typeface="Aileron"/>
                <a:cs typeface="Aileron"/>
                <a:sym typeface="Aileron"/>
              </a:rPr>
              <a:t>, keterampilan dan jumlah pengalaman kerja yang paling banyak dibutuhkan. Hal ini dapat membuat job seeker bisa menyesuaikan pengalaman dan juga skill mereka</a:t>
            </a:r>
          </a:p>
          <a:p>
            <a:pPr algn="l" marL="604519" indent="-302260" lvl="1">
              <a:lnSpc>
                <a:spcPts val="4283"/>
              </a:lnSpc>
              <a:buAutoNum type="arabicPeriod" startAt="1"/>
            </a:pPr>
            <a:r>
              <a:rPr lang="en-US" b="true" sz="2799">
                <a:solidFill>
                  <a:srgbClr val="253439"/>
                </a:solidFill>
                <a:latin typeface="Aileron Bold"/>
                <a:ea typeface="Aileron Bold"/>
                <a:cs typeface="Aileron Bold"/>
                <a:sym typeface="Aileron Bold"/>
              </a:rPr>
              <a:t>Tidak Adanya Sumber Data Terpusat untuk Job Market Teknologi</a:t>
            </a:r>
            <a:r>
              <a:rPr lang="en-US" sz="2799">
                <a:solidFill>
                  <a:srgbClr val="253439"/>
                </a:solidFill>
                <a:latin typeface="Aileron"/>
                <a:ea typeface="Aileron"/>
                <a:cs typeface="Aileron"/>
                <a:sym typeface="Aileron"/>
              </a:rPr>
              <a:t>, Saat ini, informasi tentang lowongan pekerjaan di industri teknologi tersebar di berbagai platform, seperti situs job portal dan website perusahaan. Namun, tidak ada satu sumber data yang mengintegrasikan informasi ini secara komprehensif untuk memudahkan analisis dan pengambilan keputusan bagi pencari kerja</a:t>
            </a:r>
          </a:p>
          <a:p>
            <a:pPr algn="l">
              <a:lnSpc>
                <a:spcPts val="4436"/>
              </a:lnSpc>
            </a:pPr>
          </a:p>
          <a:p>
            <a:pPr algn="l" marL="0" indent="0" lvl="0">
              <a:lnSpc>
                <a:spcPts val="4436"/>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53439"/>
        </a:solidFill>
      </p:bgPr>
    </p:bg>
    <p:spTree>
      <p:nvGrpSpPr>
        <p:cNvPr id="1" name=""/>
        <p:cNvGrpSpPr/>
        <p:nvPr/>
      </p:nvGrpSpPr>
      <p:grpSpPr>
        <a:xfrm>
          <a:off x="0" y="0"/>
          <a:ext cx="0" cy="0"/>
          <a:chOff x="0" y="0"/>
          <a:chExt cx="0" cy="0"/>
        </a:xfrm>
      </p:grpSpPr>
      <p:sp>
        <p:nvSpPr>
          <p:cNvPr name="Freeform 2" id="2"/>
          <p:cNvSpPr/>
          <p:nvPr/>
        </p:nvSpPr>
        <p:spPr>
          <a:xfrm flipH="false" flipV="false" rot="3791821">
            <a:off x="-4090527" y="1974085"/>
            <a:ext cx="14579653" cy="8694775"/>
          </a:xfrm>
          <a:custGeom>
            <a:avLst/>
            <a:gdLst/>
            <a:ahLst/>
            <a:cxnLst/>
            <a:rect r="r" b="b" t="t" l="l"/>
            <a:pathLst>
              <a:path h="8694775" w="14579653">
                <a:moveTo>
                  <a:pt x="0" y="0"/>
                </a:moveTo>
                <a:lnTo>
                  <a:pt x="14579652" y="0"/>
                </a:lnTo>
                <a:lnTo>
                  <a:pt x="14579652" y="8694775"/>
                </a:lnTo>
                <a:lnTo>
                  <a:pt x="0" y="86947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41036" y="2134403"/>
            <a:ext cx="20370072" cy="6018193"/>
            <a:chOff x="0" y="0"/>
            <a:chExt cx="5364957" cy="1585039"/>
          </a:xfrm>
        </p:grpSpPr>
        <p:sp>
          <p:nvSpPr>
            <p:cNvPr name="Freeform 4" id="4"/>
            <p:cNvSpPr/>
            <p:nvPr/>
          </p:nvSpPr>
          <p:spPr>
            <a:xfrm flipH="false" flipV="false" rot="0">
              <a:off x="0" y="0"/>
              <a:ext cx="5364957" cy="1585039"/>
            </a:xfrm>
            <a:custGeom>
              <a:avLst/>
              <a:gdLst/>
              <a:ahLst/>
              <a:cxnLst/>
              <a:rect r="r" b="b" t="t" l="l"/>
              <a:pathLst>
                <a:path h="1585039" w="5364957">
                  <a:moveTo>
                    <a:pt x="0" y="0"/>
                  </a:moveTo>
                  <a:lnTo>
                    <a:pt x="5364957" y="0"/>
                  </a:lnTo>
                  <a:lnTo>
                    <a:pt x="5364957" y="1585039"/>
                  </a:lnTo>
                  <a:lnTo>
                    <a:pt x="0" y="1585039"/>
                  </a:lnTo>
                  <a:close/>
                </a:path>
              </a:pathLst>
            </a:custGeom>
            <a:gradFill rotWithShape="true">
              <a:gsLst>
                <a:gs pos="0">
                  <a:srgbClr val="FDF7EF">
                    <a:alpha val="100000"/>
                  </a:srgbClr>
                </a:gs>
                <a:gs pos="100000">
                  <a:srgbClr val="FFFFFF">
                    <a:alpha val="100000"/>
                  </a:srgbClr>
                </a:gs>
              </a:gsLst>
              <a:lin ang="0"/>
            </a:gradFill>
          </p:spPr>
        </p:sp>
        <p:sp>
          <p:nvSpPr>
            <p:cNvPr name="TextBox 5" id="5"/>
            <p:cNvSpPr txBox="true"/>
            <p:nvPr/>
          </p:nvSpPr>
          <p:spPr>
            <a:xfrm>
              <a:off x="0" y="9525"/>
              <a:ext cx="5364957" cy="1575514"/>
            </a:xfrm>
            <a:prstGeom prst="rect">
              <a:avLst/>
            </a:prstGeom>
          </p:spPr>
          <p:txBody>
            <a:bodyPr anchor="ctr" rtlCol="false" tIns="50800" lIns="50800" bIns="50800" rIns="50800"/>
            <a:lstStyle/>
            <a:p>
              <a:pPr algn="ctr">
                <a:lnSpc>
                  <a:spcPts val="1869"/>
                </a:lnSpc>
              </a:pPr>
            </a:p>
          </p:txBody>
        </p:sp>
      </p:grpSp>
      <p:sp>
        <p:nvSpPr>
          <p:cNvPr name="TextBox 6" id="6"/>
          <p:cNvSpPr txBox="true"/>
          <p:nvPr/>
        </p:nvSpPr>
        <p:spPr>
          <a:xfrm rot="0">
            <a:off x="3402640" y="4089047"/>
            <a:ext cx="13509532" cy="1295463"/>
          </a:xfrm>
          <a:prstGeom prst="rect">
            <a:avLst/>
          </a:prstGeom>
        </p:spPr>
        <p:txBody>
          <a:bodyPr anchor="t" rtlCol="false" tIns="0" lIns="0" bIns="0" rIns="0">
            <a:spAutoFit/>
          </a:bodyPr>
          <a:lstStyle/>
          <a:p>
            <a:pPr algn="r">
              <a:lnSpc>
                <a:spcPts val="9905"/>
              </a:lnSpc>
            </a:pPr>
            <a:r>
              <a:rPr lang="en-US" sz="9004">
                <a:solidFill>
                  <a:srgbClr val="000000"/>
                </a:solidFill>
                <a:latin typeface="HK Grotesk Light"/>
                <a:ea typeface="HK Grotesk Light"/>
                <a:cs typeface="HK Grotesk Light"/>
                <a:sym typeface="HK Grotesk Light"/>
              </a:rPr>
              <a:t>DATA &amp; PLATFORM</a:t>
            </a:r>
          </a:p>
        </p:txBody>
      </p:sp>
      <p:sp>
        <p:nvSpPr>
          <p:cNvPr name="TextBox 7" id="7"/>
          <p:cNvSpPr txBox="true"/>
          <p:nvPr/>
        </p:nvSpPr>
        <p:spPr>
          <a:xfrm rot="0">
            <a:off x="4997348" y="5636239"/>
            <a:ext cx="11914824" cy="1475242"/>
          </a:xfrm>
          <a:prstGeom prst="rect">
            <a:avLst/>
          </a:prstGeom>
        </p:spPr>
        <p:txBody>
          <a:bodyPr anchor="t" rtlCol="false" tIns="0" lIns="0" bIns="0" rIns="0">
            <a:spAutoFit/>
          </a:bodyPr>
          <a:lstStyle/>
          <a:p>
            <a:pPr algn="r">
              <a:lnSpc>
                <a:spcPts val="11491"/>
              </a:lnSpc>
            </a:pPr>
            <a:r>
              <a:rPr lang="en-US" b="true" sz="10446" spc="334">
                <a:solidFill>
                  <a:srgbClr val="000000"/>
                </a:solidFill>
                <a:latin typeface="Glacial Indifference Bold"/>
                <a:ea typeface="Glacial Indifference Bold"/>
                <a:cs typeface="Glacial Indifference Bold"/>
                <a:sym typeface="Glacial Indifference Bold"/>
              </a:rPr>
              <a:t>UNDERSTANDING</a:t>
            </a:r>
          </a:p>
        </p:txBody>
      </p:sp>
      <p:sp>
        <p:nvSpPr>
          <p:cNvPr name="AutoShape 8" id="8"/>
          <p:cNvSpPr/>
          <p:nvPr/>
        </p:nvSpPr>
        <p:spPr>
          <a:xfrm>
            <a:off x="17192625" y="3478452"/>
            <a:ext cx="0" cy="4106023"/>
          </a:xfrm>
          <a:prstGeom prst="line">
            <a:avLst/>
          </a:prstGeom>
          <a:ln cap="flat" w="133350">
            <a:solidFill>
              <a:srgbClr val="D15353"/>
            </a:solidFill>
            <a:prstDash val="solid"/>
            <a:headEnd type="none" len="sm" w="sm"/>
            <a:tailEnd type="none" len="sm" w="sm"/>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AutoShape 2" id="2"/>
          <p:cNvSpPr/>
          <p:nvPr/>
        </p:nvSpPr>
        <p:spPr>
          <a:xfrm>
            <a:off x="1796223" y="273606"/>
            <a:ext cx="0" cy="1247775"/>
          </a:xfrm>
          <a:prstGeom prst="line">
            <a:avLst/>
          </a:prstGeom>
          <a:ln cap="flat" w="133350">
            <a:solidFill>
              <a:srgbClr val="D15353"/>
            </a:solidFill>
            <a:prstDash val="solid"/>
            <a:headEnd type="none" len="sm" w="sm"/>
            <a:tailEnd type="none" len="sm" w="sm"/>
          </a:ln>
        </p:spPr>
      </p:sp>
      <p:sp>
        <p:nvSpPr>
          <p:cNvPr name="Freeform 3" id="3"/>
          <p:cNvSpPr/>
          <p:nvPr/>
        </p:nvSpPr>
        <p:spPr>
          <a:xfrm flipH="false" flipV="false" rot="0">
            <a:off x="2119707" y="3377766"/>
            <a:ext cx="10882064" cy="6202776"/>
          </a:xfrm>
          <a:custGeom>
            <a:avLst/>
            <a:gdLst/>
            <a:ahLst/>
            <a:cxnLst/>
            <a:rect r="r" b="b" t="t" l="l"/>
            <a:pathLst>
              <a:path h="6202776" w="10882064">
                <a:moveTo>
                  <a:pt x="0" y="0"/>
                </a:moveTo>
                <a:lnTo>
                  <a:pt x="10882064" y="0"/>
                </a:lnTo>
                <a:lnTo>
                  <a:pt x="10882064" y="6202777"/>
                </a:lnTo>
                <a:lnTo>
                  <a:pt x="0" y="6202777"/>
                </a:lnTo>
                <a:lnTo>
                  <a:pt x="0" y="0"/>
                </a:lnTo>
                <a:close/>
              </a:path>
            </a:pathLst>
          </a:custGeom>
          <a:blipFill>
            <a:blip r:embed="rId2"/>
            <a:stretch>
              <a:fillRect l="0" t="0" r="0" b="0"/>
            </a:stretch>
          </a:blipFill>
        </p:spPr>
      </p:sp>
      <p:sp>
        <p:nvSpPr>
          <p:cNvPr name="TextBox 4" id="4"/>
          <p:cNvSpPr txBox="true"/>
          <p:nvPr/>
        </p:nvSpPr>
        <p:spPr>
          <a:xfrm rot="0">
            <a:off x="2119707" y="433388"/>
            <a:ext cx="11574699" cy="918688"/>
          </a:xfrm>
          <a:prstGeom prst="rect">
            <a:avLst/>
          </a:prstGeom>
        </p:spPr>
        <p:txBody>
          <a:bodyPr anchor="t" rtlCol="false" tIns="0" lIns="0" bIns="0" rIns="0">
            <a:spAutoFit/>
          </a:bodyPr>
          <a:lstStyle/>
          <a:p>
            <a:pPr algn="l" marL="0" indent="0" lvl="0">
              <a:lnSpc>
                <a:spcPts val="7170"/>
              </a:lnSpc>
              <a:spcBef>
                <a:spcPct val="0"/>
              </a:spcBef>
            </a:pPr>
            <a:r>
              <a:rPr lang="en-US" b="true" sz="5975">
                <a:solidFill>
                  <a:srgbClr val="253439"/>
                </a:solidFill>
                <a:latin typeface="Glacial Indifference Bold"/>
                <a:ea typeface="Glacial Indifference Bold"/>
                <a:cs typeface="Glacial Indifference Bold"/>
                <a:sym typeface="Glacial Indifference Bold"/>
              </a:rPr>
              <a:t>WHAT KIND OF DATA??</a:t>
            </a:r>
          </a:p>
        </p:txBody>
      </p:sp>
      <p:sp>
        <p:nvSpPr>
          <p:cNvPr name="TextBox 5" id="5"/>
          <p:cNvSpPr txBox="true"/>
          <p:nvPr/>
        </p:nvSpPr>
        <p:spPr>
          <a:xfrm rot="0">
            <a:off x="2119707" y="952500"/>
            <a:ext cx="15986759" cy="1347216"/>
          </a:xfrm>
          <a:prstGeom prst="rect">
            <a:avLst/>
          </a:prstGeom>
        </p:spPr>
        <p:txBody>
          <a:bodyPr anchor="t" rtlCol="false" tIns="0" lIns="0" bIns="0" rIns="0">
            <a:spAutoFit/>
          </a:bodyPr>
          <a:lstStyle/>
          <a:p>
            <a:pPr algn="l">
              <a:lnSpc>
                <a:spcPts val="3672"/>
              </a:lnSpc>
            </a:pPr>
          </a:p>
          <a:p>
            <a:pPr algn="l" marL="0" indent="0" lvl="0">
              <a:lnSpc>
                <a:spcPts val="3672"/>
              </a:lnSpc>
            </a:pPr>
            <a:r>
              <a:rPr lang="en-US" sz="2400">
                <a:solidFill>
                  <a:srgbClr val="253439"/>
                </a:solidFill>
                <a:latin typeface="Aileron"/>
                <a:ea typeface="Aileron"/>
                <a:cs typeface="Aileron"/>
                <a:sym typeface="Aileron"/>
              </a:rPr>
              <a:t>Data diperoleh dari metode web scraping menggunakan Selenium pada python. Website yang akan di-scraping tentunya adalah website-website yang  legal untuk di-scraping</a:t>
            </a:r>
          </a:p>
        </p:txBody>
      </p:sp>
      <p:sp>
        <p:nvSpPr>
          <p:cNvPr name="TextBox 6" id="6"/>
          <p:cNvSpPr txBox="true"/>
          <p:nvPr/>
        </p:nvSpPr>
        <p:spPr>
          <a:xfrm rot="0">
            <a:off x="2119707" y="2099442"/>
            <a:ext cx="13339703" cy="957725"/>
          </a:xfrm>
          <a:prstGeom prst="rect">
            <a:avLst/>
          </a:prstGeom>
        </p:spPr>
        <p:txBody>
          <a:bodyPr anchor="t" rtlCol="false" tIns="0" lIns="0" bIns="0" rIns="0">
            <a:spAutoFit/>
          </a:bodyPr>
          <a:lstStyle/>
          <a:p>
            <a:pPr algn="l">
              <a:lnSpc>
                <a:spcPts val="3064"/>
              </a:lnSpc>
            </a:pPr>
          </a:p>
          <a:p>
            <a:pPr algn="l" marL="0" indent="0" lvl="0">
              <a:lnSpc>
                <a:spcPts val="4899"/>
              </a:lnSpc>
            </a:pPr>
            <a:r>
              <a:rPr lang="en-US" b="true" sz="3202" u="sng">
                <a:solidFill>
                  <a:srgbClr val="253439"/>
                </a:solidFill>
                <a:latin typeface="Aileron Bold"/>
                <a:ea typeface="Aileron Bold"/>
                <a:cs typeface="Aileron Bold"/>
                <a:sym typeface="Aileron Bold"/>
                <a:hlinkClick r:id="rId3" tooltip="https://www.kalibrr.com/id-ID/home/i/sciences/i/it-and-software"/>
              </a:rPr>
              <a:t>Kalibrr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AutoShape 2" id="2"/>
          <p:cNvSpPr/>
          <p:nvPr/>
        </p:nvSpPr>
        <p:spPr>
          <a:xfrm>
            <a:off x="1796223" y="273606"/>
            <a:ext cx="0" cy="1247775"/>
          </a:xfrm>
          <a:prstGeom prst="line">
            <a:avLst/>
          </a:prstGeom>
          <a:ln cap="flat" w="133350">
            <a:solidFill>
              <a:srgbClr val="D15353"/>
            </a:solidFill>
            <a:prstDash val="solid"/>
            <a:headEnd type="none" len="sm" w="sm"/>
            <a:tailEnd type="none" len="sm" w="sm"/>
          </a:ln>
        </p:spPr>
      </p:sp>
      <p:sp>
        <p:nvSpPr>
          <p:cNvPr name="Freeform 3" id="3"/>
          <p:cNvSpPr/>
          <p:nvPr/>
        </p:nvSpPr>
        <p:spPr>
          <a:xfrm flipH="false" flipV="false" rot="0">
            <a:off x="2200471" y="3277201"/>
            <a:ext cx="13258939" cy="6950991"/>
          </a:xfrm>
          <a:custGeom>
            <a:avLst/>
            <a:gdLst/>
            <a:ahLst/>
            <a:cxnLst/>
            <a:rect r="r" b="b" t="t" l="l"/>
            <a:pathLst>
              <a:path h="6950991" w="13258939">
                <a:moveTo>
                  <a:pt x="0" y="0"/>
                </a:moveTo>
                <a:lnTo>
                  <a:pt x="13258939" y="0"/>
                </a:lnTo>
                <a:lnTo>
                  <a:pt x="13258939" y="6950991"/>
                </a:lnTo>
                <a:lnTo>
                  <a:pt x="0" y="6950991"/>
                </a:lnTo>
                <a:lnTo>
                  <a:pt x="0" y="0"/>
                </a:lnTo>
                <a:close/>
              </a:path>
            </a:pathLst>
          </a:custGeom>
          <a:blipFill>
            <a:blip r:embed="rId2"/>
            <a:stretch>
              <a:fillRect l="0" t="0" r="0" b="0"/>
            </a:stretch>
          </a:blipFill>
        </p:spPr>
      </p:sp>
      <p:sp>
        <p:nvSpPr>
          <p:cNvPr name="TextBox 4" id="4"/>
          <p:cNvSpPr txBox="true"/>
          <p:nvPr/>
        </p:nvSpPr>
        <p:spPr>
          <a:xfrm rot="0">
            <a:off x="2119707" y="433388"/>
            <a:ext cx="11574699" cy="918688"/>
          </a:xfrm>
          <a:prstGeom prst="rect">
            <a:avLst/>
          </a:prstGeom>
        </p:spPr>
        <p:txBody>
          <a:bodyPr anchor="t" rtlCol="false" tIns="0" lIns="0" bIns="0" rIns="0">
            <a:spAutoFit/>
          </a:bodyPr>
          <a:lstStyle/>
          <a:p>
            <a:pPr algn="l" marL="0" indent="0" lvl="0">
              <a:lnSpc>
                <a:spcPts val="7170"/>
              </a:lnSpc>
              <a:spcBef>
                <a:spcPct val="0"/>
              </a:spcBef>
            </a:pPr>
            <a:r>
              <a:rPr lang="en-US" b="true" sz="5975">
                <a:solidFill>
                  <a:srgbClr val="253439"/>
                </a:solidFill>
                <a:latin typeface="Glacial Indifference Bold"/>
                <a:ea typeface="Glacial Indifference Bold"/>
                <a:cs typeface="Glacial Indifference Bold"/>
                <a:sym typeface="Glacial Indifference Bold"/>
              </a:rPr>
              <a:t>WHAT KIND OF DATA??</a:t>
            </a:r>
          </a:p>
        </p:txBody>
      </p:sp>
      <p:sp>
        <p:nvSpPr>
          <p:cNvPr name="TextBox 5" id="5"/>
          <p:cNvSpPr txBox="true"/>
          <p:nvPr/>
        </p:nvSpPr>
        <p:spPr>
          <a:xfrm rot="0">
            <a:off x="2119707" y="952500"/>
            <a:ext cx="15986759" cy="1347216"/>
          </a:xfrm>
          <a:prstGeom prst="rect">
            <a:avLst/>
          </a:prstGeom>
        </p:spPr>
        <p:txBody>
          <a:bodyPr anchor="t" rtlCol="false" tIns="0" lIns="0" bIns="0" rIns="0">
            <a:spAutoFit/>
          </a:bodyPr>
          <a:lstStyle/>
          <a:p>
            <a:pPr algn="l">
              <a:lnSpc>
                <a:spcPts val="3672"/>
              </a:lnSpc>
            </a:pPr>
          </a:p>
          <a:p>
            <a:pPr algn="l" marL="0" indent="0" lvl="0">
              <a:lnSpc>
                <a:spcPts val="3672"/>
              </a:lnSpc>
            </a:pPr>
            <a:r>
              <a:rPr lang="en-US" sz="2400">
                <a:solidFill>
                  <a:srgbClr val="253439"/>
                </a:solidFill>
                <a:latin typeface="Aileron"/>
                <a:ea typeface="Aileron"/>
                <a:cs typeface="Aileron"/>
                <a:sym typeface="Aileron"/>
              </a:rPr>
              <a:t>Data diperoleh dari metode web scraping menggunakan Selenium pada python. Website yang akan di-scraping tentunya adalah website-website yang  legal untuk di-scraping</a:t>
            </a:r>
          </a:p>
        </p:txBody>
      </p:sp>
      <p:sp>
        <p:nvSpPr>
          <p:cNvPr name="TextBox 6" id="6"/>
          <p:cNvSpPr txBox="true"/>
          <p:nvPr/>
        </p:nvSpPr>
        <p:spPr>
          <a:xfrm rot="0">
            <a:off x="2119707" y="2449397"/>
            <a:ext cx="13339703" cy="580154"/>
          </a:xfrm>
          <a:prstGeom prst="rect">
            <a:avLst/>
          </a:prstGeom>
        </p:spPr>
        <p:txBody>
          <a:bodyPr anchor="t" rtlCol="false" tIns="0" lIns="0" bIns="0" rIns="0">
            <a:spAutoFit/>
          </a:bodyPr>
          <a:lstStyle/>
          <a:p>
            <a:pPr algn="l">
              <a:lnSpc>
                <a:spcPts val="4899"/>
              </a:lnSpc>
            </a:pPr>
            <a:r>
              <a:rPr lang="en-US" b="true" sz="3202" u="sng">
                <a:solidFill>
                  <a:srgbClr val="253439"/>
                </a:solidFill>
                <a:latin typeface="Aileron Bold"/>
                <a:ea typeface="Aileron Bold"/>
                <a:cs typeface="Aileron Bold"/>
                <a:sym typeface="Aileron Bold"/>
                <a:hlinkClick r:id="rId3" tooltip="https://dealls.com/?loker=it-and-engineering"/>
              </a:rPr>
              <a:t>Dealls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DAGebIiDtCo</dc:identifier>
  <dcterms:modified xsi:type="dcterms:W3CDTF">2011-08-01T06:04:30Z</dcterms:modified>
  <cp:revision>1</cp:revision>
  <dc:title>FINAL PROJECT DE</dc:title>
</cp:coreProperties>
</file>