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8" r:id="rId3"/>
    <p:sldId id="258" r:id="rId4"/>
    <p:sldId id="278" r:id="rId5"/>
    <p:sldId id="259" r:id="rId6"/>
    <p:sldId id="279" r:id="rId7"/>
    <p:sldId id="280" r:id="rId8"/>
    <p:sldId id="281" r:id="rId9"/>
    <p:sldId id="282" r:id="rId10"/>
    <p:sldId id="262" r:id="rId11"/>
    <p:sldId id="283" r:id="rId12"/>
    <p:sldId id="284" r:id="rId13"/>
    <p:sldId id="285" r:id="rId14"/>
    <p:sldId id="265" r:id="rId15"/>
    <p:sldId id="286" r:id="rId16"/>
    <p:sldId id="275" r:id="rId17"/>
    <p:sldId id="287" r:id="rId18"/>
    <p:sldId id="266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1470" autoAdjust="0"/>
  </p:normalViewPr>
  <p:slideViewPr>
    <p:cSldViewPr snapToGrid="0">
      <p:cViewPr varScale="1">
        <p:scale>
          <a:sx n="64" d="100"/>
          <a:sy n="64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6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cxnSpLocks/>
          </p:cNvCxnSpPr>
          <p:nvPr/>
        </p:nvCxnSpPr>
        <p:spPr>
          <a:xfrm flipH="1">
            <a:off x="3835641" y="3215442"/>
            <a:ext cx="45207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739" y="165323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PENGEMBANGAN SISTEM INFORMASI KERJASAMA DAN BURSA KERJA </a:t>
            </a:r>
          </a:p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UNTUK SMK DENGAN METODE KANBAN</a:t>
            </a:r>
          </a:p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(STUDI KASUS : SMK NU 1 ISLAMIYAH KRAMAT TEGAL)</a:t>
            </a:r>
            <a:endParaRPr kumimoji="1" lang="zh-CN" altLang="en-US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B2B1E5-5959-4101-A0FC-B31CD788F285}"/>
              </a:ext>
            </a:extLst>
          </p:cNvPr>
          <p:cNvSpPr txBox="1"/>
          <p:nvPr/>
        </p:nvSpPr>
        <p:spPr>
          <a:xfrm>
            <a:off x="1471267" y="4314783"/>
            <a:ext cx="30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DOSEN PEMBIMBING 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28">
            <a:extLst>
              <a:ext uri="{FF2B5EF4-FFF2-40B4-BE49-F238E27FC236}">
                <a16:creationId xmlns:a16="http://schemas.microsoft.com/office/drawing/2014/main" id="{0C52F694-EF97-40BF-A401-1FA7BB176D6A}"/>
              </a:ext>
            </a:extLst>
          </p:cNvPr>
          <p:cNvSpPr txBox="1"/>
          <p:nvPr/>
        </p:nvSpPr>
        <p:spPr>
          <a:xfrm>
            <a:off x="3511222" y="3472629"/>
            <a:ext cx="5169551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OLEH: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FITRIA AISHWARA DAMAIYANTI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18102122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919E510D-EF02-4773-8570-751DBD609199}"/>
              </a:ext>
            </a:extLst>
          </p:cNvPr>
          <p:cNvSpPr txBox="1"/>
          <p:nvPr/>
        </p:nvSpPr>
        <p:spPr>
          <a:xfrm>
            <a:off x="7679937" y="4314783"/>
            <a:ext cx="30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DOSEN PEMBIMBING II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833E8516-39A4-4FCF-B255-8755E09ECA19}"/>
              </a:ext>
            </a:extLst>
          </p:cNvPr>
          <p:cNvSpPr txBox="1"/>
          <p:nvPr/>
        </p:nvSpPr>
        <p:spPr>
          <a:xfrm>
            <a:off x="4592423" y="5139464"/>
            <a:ext cx="30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DOSEN PENGUJI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35FDC490-6D35-4EEE-9B9B-39EB78EC7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85"/>
          <a:stretch/>
        </p:blipFill>
        <p:spPr>
          <a:xfrm>
            <a:off x="270585" y="177789"/>
            <a:ext cx="686538" cy="727394"/>
          </a:xfrm>
          <a:prstGeom prst="rect">
            <a:avLst/>
          </a:prstGeom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5F8A76B0-435F-4203-ACC6-771531BA92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69" r="70788" b="15530"/>
          <a:stretch/>
        </p:blipFill>
        <p:spPr>
          <a:xfrm>
            <a:off x="1058116" y="103748"/>
            <a:ext cx="826302" cy="875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68D5D4-4E2B-45A9-90F6-6B025371D9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11" y="177789"/>
            <a:ext cx="727394" cy="727394"/>
          </a:xfrm>
          <a:prstGeom prst="rect">
            <a:avLst/>
          </a:prstGeom>
        </p:spPr>
      </p:pic>
      <p:sp>
        <p:nvSpPr>
          <p:cNvPr id="20" name="矩形 6">
            <a:extLst>
              <a:ext uri="{FF2B5EF4-FFF2-40B4-BE49-F238E27FC236}">
                <a16:creationId xmlns:a16="http://schemas.microsoft.com/office/drawing/2014/main" id="{6D1DB02E-F066-4945-85BC-1427335B0F65}"/>
              </a:ext>
            </a:extLst>
          </p:cNvPr>
          <p:cNvSpPr/>
          <p:nvPr/>
        </p:nvSpPr>
        <p:spPr>
          <a:xfrm>
            <a:off x="-2" y="111393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SEMINAR PROPOSAL</a:t>
            </a:r>
            <a:endParaRPr kumimoji="1" lang="zh-CN" altLang="en-US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F3DE9359-8560-4967-AFCD-84E1446CDB11}"/>
              </a:ext>
            </a:extLst>
          </p:cNvPr>
          <p:cNvSpPr txBox="1"/>
          <p:nvPr/>
        </p:nvSpPr>
        <p:spPr>
          <a:xfrm>
            <a:off x="1471267" y="4677799"/>
            <a:ext cx="30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Ariq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Cahya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Wardhana</a:t>
            </a:r>
            <a:r>
              <a:rPr lang="en-US" altLang="zh-CN" sz="1600" b="1" dirty="0">
                <a:solidFill>
                  <a:schemeClr val="bg1"/>
                </a:solidFill>
              </a:rPr>
              <a:t>, </a:t>
            </a:r>
            <a:r>
              <a:rPr lang="en-US" altLang="zh-CN" sz="1600" b="1" dirty="0" err="1">
                <a:solidFill>
                  <a:schemeClr val="bg1"/>
                </a:solidFill>
              </a:rPr>
              <a:t>S.Kom</a:t>
            </a:r>
            <a:r>
              <a:rPr lang="en-US" altLang="zh-CN" sz="1600" b="1" dirty="0">
                <a:solidFill>
                  <a:schemeClr val="bg1"/>
                </a:solidFill>
              </a:rPr>
              <a:t>., </a:t>
            </a:r>
            <a:r>
              <a:rPr lang="en-US" altLang="zh-CN" sz="1600" b="1" dirty="0" err="1">
                <a:solidFill>
                  <a:schemeClr val="bg1"/>
                </a:solidFill>
              </a:rPr>
              <a:t>M.Kom</a:t>
            </a:r>
            <a:r>
              <a:rPr lang="en-US" altLang="zh-CN" sz="1600" b="1" dirty="0">
                <a:solidFill>
                  <a:schemeClr val="bg1"/>
                </a:solidFill>
              </a:rPr>
              <a:t>.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D5E0FF09-7B75-4BBE-9441-DF865F4CD967}"/>
              </a:ext>
            </a:extLst>
          </p:cNvPr>
          <p:cNvSpPr txBox="1"/>
          <p:nvPr/>
        </p:nvSpPr>
        <p:spPr>
          <a:xfrm>
            <a:off x="7713583" y="4699284"/>
            <a:ext cx="30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Muhammad </a:t>
            </a:r>
            <a:r>
              <a:rPr lang="en-US" altLang="zh-CN" sz="1600" b="1" dirty="0" err="1">
                <a:solidFill>
                  <a:schemeClr val="bg1"/>
                </a:solidFill>
              </a:rPr>
              <a:t>Azrino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Gustalika</a:t>
            </a:r>
            <a:r>
              <a:rPr lang="en-US" altLang="zh-CN" sz="1600" b="1" dirty="0">
                <a:solidFill>
                  <a:schemeClr val="bg1"/>
                </a:solidFill>
              </a:rPr>
              <a:t>, </a:t>
            </a:r>
            <a:r>
              <a:rPr lang="en-US" altLang="zh-CN" sz="1600" b="1" dirty="0" err="1">
                <a:solidFill>
                  <a:schemeClr val="bg1"/>
                </a:solidFill>
              </a:rPr>
              <a:t>S.Kom</a:t>
            </a:r>
            <a:r>
              <a:rPr lang="en-US" altLang="zh-CN" sz="1600" b="1" dirty="0">
                <a:solidFill>
                  <a:schemeClr val="bg1"/>
                </a:solidFill>
              </a:rPr>
              <a:t>., M. </a:t>
            </a:r>
            <a:r>
              <a:rPr lang="en-US" altLang="zh-CN" sz="1600" b="1" dirty="0" err="1">
                <a:solidFill>
                  <a:schemeClr val="bg1"/>
                </a:solidFill>
              </a:rPr>
              <a:t>Tr.T</a:t>
            </a:r>
            <a:r>
              <a:rPr lang="en-US" altLang="zh-CN" sz="1600" b="1" dirty="0">
                <a:solidFill>
                  <a:schemeClr val="bg1"/>
                </a:solidFill>
              </a:rPr>
              <a:t>.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文本框 8">
            <a:extLst>
              <a:ext uri="{FF2B5EF4-FFF2-40B4-BE49-F238E27FC236}">
                <a16:creationId xmlns:a16="http://schemas.microsoft.com/office/drawing/2014/main" id="{0C125002-80EC-498F-80D8-5B1CD7AE361B}"/>
              </a:ext>
            </a:extLst>
          </p:cNvPr>
          <p:cNvSpPr txBox="1"/>
          <p:nvPr/>
        </p:nvSpPr>
        <p:spPr>
          <a:xfrm>
            <a:off x="4478417" y="5508796"/>
            <a:ext cx="326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Wahyu Andi </a:t>
            </a:r>
            <a:r>
              <a:rPr lang="en-US" altLang="zh-CN" sz="1600" b="1" dirty="0" err="1">
                <a:solidFill>
                  <a:schemeClr val="bg1"/>
                </a:solidFill>
              </a:rPr>
              <a:t>Saputra</a:t>
            </a:r>
            <a:r>
              <a:rPr lang="en-US" altLang="zh-CN" sz="1600" b="1" dirty="0">
                <a:solidFill>
                  <a:schemeClr val="bg1"/>
                </a:solidFill>
              </a:rPr>
              <a:t>, </a:t>
            </a:r>
            <a:r>
              <a:rPr lang="en-US" altLang="zh-CN" sz="1600" b="1" dirty="0" err="1">
                <a:solidFill>
                  <a:schemeClr val="bg1"/>
                </a:solidFill>
              </a:rPr>
              <a:t>S.Pd</a:t>
            </a:r>
            <a:r>
              <a:rPr lang="en-US" altLang="zh-CN" sz="1600" b="1" dirty="0">
                <a:solidFill>
                  <a:schemeClr val="bg1"/>
                </a:solidFill>
              </a:rPr>
              <a:t>., M. </a:t>
            </a:r>
            <a:r>
              <a:rPr lang="en-US" altLang="zh-CN" sz="1600" b="1" dirty="0" err="1">
                <a:solidFill>
                  <a:schemeClr val="bg1"/>
                </a:solidFill>
              </a:rPr>
              <a:t>Eng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a16="http://schemas.microsoft.com/office/drawing/2014/main" xmlns:ahyp="http://schemas.microsoft.com/office/drawing/2018/hyperlinkcolor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D5C390B-2424-4E33-A265-ED24116C8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30688"/>
              </p:ext>
            </p:extLst>
          </p:nvPr>
        </p:nvGraphicFramePr>
        <p:xfrm>
          <a:off x="506856" y="1813810"/>
          <a:ext cx="11178287" cy="470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05">
                  <a:extLst>
                    <a:ext uri="{9D8B030D-6E8A-4147-A177-3AD203B41FA5}">
                      <a16:colId xmlns:a16="http://schemas.microsoft.com/office/drawing/2014/main" val="4186588910"/>
                    </a:ext>
                  </a:extLst>
                </a:gridCol>
                <a:gridCol w="1888760">
                  <a:extLst>
                    <a:ext uri="{9D8B030D-6E8A-4147-A177-3AD203B41FA5}">
                      <a16:colId xmlns:a16="http://schemas.microsoft.com/office/drawing/2014/main" val="4290963221"/>
                    </a:ext>
                  </a:extLst>
                </a:gridCol>
                <a:gridCol w="854440">
                  <a:extLst>
                    <a:ext uri="{9D8B030D-6E8A-4147-A177-3AD203B41FA5}">
                      <a16:colId xmlns:a16="http://schemas.microsoft.com/office/drawing/2014/main" val="3288434459"/>
                    </a:ext>
                  </a:extLst>
                </a:gridCol>
                <a:gridCol w="2413416">
                  <a:extLst>
                    <a:ext uri="{9D8B030D-6E8A-4147-A177-3AD203B41FA5}">
                      <a16:colId xmlns:a16="http://schemas.microsoft.com/office/drawing/2014/main" val="3264310879"/>
                    </a:ext>
                  </a:extLst>
                </a:gridCol>
                <a:gridCol w="1648918">
                  <a:extLst>
                    <a:ext uri="{9D8B030D-6E8A-4147-A177-3AD203B41FA5}">
                      <a16:colId xmlns:a16="http://schemas.microsoft.com/office/drawing/2014/main" val="3515558636"/>
                    </a:ext>
                  </a:extLst>
                </a:gridCol>
                <a:gridCol w="3905248">
                  <a:extLst>
                    <a:ext uri="{9D8B030D-6E8A-4147-A177-3AD203B41FA5}">
                      <a16:colId xmlns:a16="http://schemas.microsoft.com/office/drawing/2014/main" val="3916640726"/>
                    </a:ext>
                  </a:extLst>
                </a:gridCol>
              </a:tblGrid>
              <a:tr h="329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Judul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2517928631"/>
                  </a:ext>
                </a:extLst>
              </a:tr>
              <a:tr h="1987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Edo Habiby, I Gede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Susrama, dan Sugiarto.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Bursa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Khusus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Berbasis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Website SMK Sejahtera Surabaya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Waterfall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berbasis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website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BKK SMK Sejahtera Surabaya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lulusan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lowongan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pekerjaan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dan juga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perihal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oleh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perusahaan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3163995251"/>
                  </a:ext>
                </a:extLst>
              </a:tr>
              <a:tr h="2389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Vembria Rose Handayani,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Ragil Wijianto, dan Ari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Anggoro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Pendaftaran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Berbasis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Pada BKK (Bursa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Khusus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Tunas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Karya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literature dan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lunak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SDLC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(Software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Life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Cycle)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model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Waterfall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berbasis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website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BKK Tunas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Karya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.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dilengkapi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memberisasi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sehingga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perlu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mengisikan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formulir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berulang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4185706187"/>
                  </a:ext>
                </a:extLst>
              </a:tr>
            </a:tbl>
          </a:graphicData>
        </a:graphic>
      </p:graphicFrame>
      <p:sp>
        <p:nvSpPr>
          <p:cNvPr id="17" name="文本框 10">
            <a:extLst>
              <a:ext uri="{FF2B5EF4-FFF2-40B4-BE49-F238E27FC236}">
                <a16:creationId xmlns:a16="http://schemas.microsoft.com/office/drawing/2014/main" id="{C8490D9A-6125-48D9-B876-C85C3F7F2A19}"/>
              </a:ext>
            </a:extLst>
          </p:cNvPr>
          <p:cNvSpPr txBox="1"/>
          <p:nvPr/>
        </p:nvSpPr>
        <p:spPr>
          <a:xfrm>
            <a:off x="3687679" y="614518"/>
            <a:ext cx="48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Penelitian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Terdahulu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27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D5C390B-2424-4E33-A265-ED24116C8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5500"/>
              </p:ext>
            </p:extLst>
          </p:nvPr>
        </p:nvGraphicFramePr>
        <p:xfrm>
          <a:off x="506856" y="1813811"/>
          <a:ext cx="11178287" cy="472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05">
                  <a:extLst>
                    <a:ext uri="{9D8B030D-6E8A-4147-A177-3AD203B41FA5}">
                      <a16:colId xmlns:a16="http://schemas.microsoft.com/office/drawing/2014/main" val="4186588910"/>
                    </a:ext>
                  </a:extLst>
                </a:gridCol>
                <a:gridCol w="1888760">
                  <a:extLst>
                    <a:ext uri="{9D8B030D-6E8A-4147-A177-3AD203B41FA5}">
                      <a16:colId xmlns:a16="http://schemas.microsoft.com/office/drawing/2014/main" val="4290963221"/>
                    </a:ext>
                  </a:extLst>
                </a:gridCol>
                <a:gridCol w="854440">
                  <a:extLst>
                    <a:ext uri="{9D8B030D-6E8A-4147-A177-3AD203B41FA5}">
                      <a16:colId xmlns:a16="http://schemas.microsoft.com/office/drawing/2014/main" val="3288434459"/>
                    </a:ext>
                  </a:extLst>
                </a:gridCol>
                <a:gridCol w="1933731">
                  <a:extLst>
                    <a:ext uri="{9D8B030D-6E8A-4147-A177-3AD203B41FA5}">
                      <a16:colId xmlns:a16="http://schemas.microsoft.com/office/drawing/2014/main" val="3264310879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3515558636"/>
                    </a:ext>
                  </a:extLst>
                </a:gridCol>
                <a:gridCol w="3905248">
                  <a:extLst>
                    <a:ext uri="{9D8B030D-6E8A-4147-A177-3AD203B41FA5}">
                      <a16:colId xmlns:a16="http://schemas.microsoft.com/office/drawing/2014/main" val="3916640726"/>
                    </a:ext>
                  </a:extLst>
                </a:gridCol>
              </a:tblGrid>
              <a:tr h="3256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Judul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2517928631"/>
                  </a:ext>
                </a:extLst>
              </a:tr>
              <a:tr h="29398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Indra Maulana Yusup Kusuma, Dede Ali Mukti, dan Linda Apriyanti.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 	Informasi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Bursa Kerja Khusus (BKK) Studi Kasus: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SMK Padakembang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SDLC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(Software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Life Cycle)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model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Waterfall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setelah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diuji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.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dirancang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melayani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pendaftar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cepat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memberikan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akurat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pengelola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BKK Tunas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Karya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mengatur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pendaftar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pendaftaran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smartphone. </a:t>
                      </a: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3163995251"/>
                  </a:ext>
                </a:extLst>
              </a:tr>
              <a:tr h="14641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Bagus Ali Akbar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Perancangan Sistem Informasi Akademik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Menggunaan Metode 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Kanban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Kanban 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Hasil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akademik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berbasis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mobile  yang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membantu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mendapatkan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layanan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akademik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cepat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efisien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4185706187"/>
                  </a:ext>
                </a:extLst>
              </a:tr>
            </a:tbl>
          </a:graphicData>
        </a:graphic>
      </p:graphicFrame>
      <p:sp>
        <p:nvSpPr>
          <p:cNvPr id="8" name="文本框 10">
            <a:extLst>
              <a:ext uri="{FF2B5EF4-FFF2-40B4-BE49-F238E27FC236}">
                <a16:creationId xmlns:a16="http://schemas.microsoft.com/office/drawing/2014/main" id="{2429F125-900A-451C-BE15-71E58C0C580A}"/>
              </a:ext>
            </a:extLst>
          </p:cNvPr>
          <p:cNvSpPr txBox="1"/>
          <p:nvPr/>
        </p:nvSpPr>
        <p:spPr>
          <a:xfrm>
            <a:off x="3687679" y="614518"/>
            <a:ext cx="48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Penelitian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Terdahulu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06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D5C390B-2424-4E33-A265-ED24116C8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21719"/>
              </p:ext>
            </p:extLst>
          </p:nvPr>
        </p:nvGraphicFramePr>
        <p:xfrm>
          <a:off x="506856" y="1813813"/>
          <a:ext cx="11178287" cy="470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05">
                  <a:extLst>
                    <a:ext uri="{9D8B030D-6E8A-4147-A177-3AD203B41FA5}">
                      <a16:colId xmlns:a16="http://schemas.microsoft.com/office/drawing/2014/main" val="4186588910"/>
                    </a:ext>
                  </a:extLst>
                </a:gridCol>
                <a:gridCol w="1379095">
                  <a:extLst>
                    <a:ext uri="{9D8B030D-6E8A-4147-A177-3AD203B41FA5}">
                      <a16:colId xmlns:a16="http://schemas.microsoft.com/office/drawing/2014/main" val="4290963221"/>
                    </a:ext>
                  </a:extLst>
                </a:gridCol>
                <a:gridCol w="584616">
                  <a:extLst>
                    <a:ext uri="{9D8B030D-6E8A-4147-A177-3AD203B41FA5}">
                      <a16:colId xmlns:a16="http://schemas.microsoft.com/office/drawing/2014/main" val="3288434459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3264310879"/>
                    </a:ext>
                  </a:extLst>
                </a:gridCol>
                <a:gridCol w="1019332">
                  <a:extLst>
                    <a:ext uri="{9D8B030D-6E8A-4147-A177-3AD203B41FA5}">
                      <a16:colId xmlns:a16="http://schemas.microsoft.com/office/drawing/2014/main" val="3515558636"/>
                    </a:ext>
                  </a:extLst>
                </a:gridCol>
                <a:gridCol w="5599136">
                  <a:extLst>
                    <a:ext uri="{9D8B030D-6E8A-4147-A177-3AD203B41FA5}">
                      <a16:colId xmlns:a16="http://schemas.microsoft.com/office/drawing/2014/main" val="3916640726"/>
                    </a:ext>
                  </a:extLst>
                </a:gridCol>
              </a:tblGrid>
              <a:tr h="37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Judul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2517928631"/>
                  </a:ext>
                </a:extLst>
              </a:tr>
              <a:tr h="229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Dicky Dewantoro, Condro Kartiko, Fauzan Romadlon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Implementasi Metodologi Kanban Dalam Pembuatan Aplikasi E-Commerce Pertanian Dengan Pendekatan Zachman Framework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Kanban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E-commerce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berbasis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mobile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peningkat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penjualan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pertanian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Dukuhwulung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berhasil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dirancang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agile Kanban dan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media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sehingga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efektif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mengolah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data.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menuliskan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Agile Kanban juga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memiliki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keuntungan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bagi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pembuat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yaitu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pembuat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menambahkan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tanpa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rancangan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menyeluruh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3163995251"/>
                  </a:ext>
                </a:extLst>
              </a:tr>
              <a:tr h="20379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David Surya Aji Saputra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Pengembangan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Bursa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Khusus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(BKK)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Berbasis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PHP dan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SMK Negeri 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Wonosari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and Development</a:t>
                      </a:r>
                    </a:p>
                  </a:txBody>
                  <a:tcPr marL="67310" marR="30480" marT="571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yaitu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sebuah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Bursa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Khusus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SMK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SMK 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Wonosari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dikembangkan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framework Laravel,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memiliki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yaitu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manajemen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alumni,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manajemen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lowongan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keterserapan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tenaga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kerja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manajemen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industri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67310" marR="30480" marT="5715" marB="0"/>
                </a:tc>
                <a:extLst>
                  <a:ext uri="{0D108BD9-81ED-4DB2-BD59-A6C34878D82A}">
                    <a16:rowId xmlns:a16="http://schemas.microsoft.com/office/drawing/2014/main" val="4185706187"/>
                  </a:ext>
                </a:extLst>
              </a:tr>
            </a:tbl>
          </a:graphicData>
        </a:graphic>
      </p:graphicFrame>
      <p:sp>
        <p:nvSpPr>
          <p:cNvPr id="8" name="文本框 10">
            <a:extLst>
              <a:ext uri="{FF2B5EF4-FFF2-40B4-BE49-F238E27FC236}">
                <a16:creationId xmlns:a16="http://schemas.microsoft.com/office/drawing/2014/main" id="{E59CF849-B2DD-4BB1-83C9-BE32557A3612}"/>
              </a:ext>
            </a:extLst>
          </p:cNvPr>
          <p:cNvSpPr txBox="1"/>
          <p:nvPr/>
        </p:nvSpPr>
        <p:spPr>
          <a:xfrm>
            <a:off x="3687679" y="614518"/>
            <a:ext cx="48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Penelitian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Terdahulu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40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95550" y="2616107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5" y="3082063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DASAR TEORI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41242" y="3600992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7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10">
            <a:extLst>
              <a:ext uri="{FF2B5EF4-FFF2-40B4-BE49-F238E27FC236}">
                <a16:creationId xmlns:a16="http://schemas.microsoft.com/office/drawing/2014/main" id="{607314A9-F7ED-4180-98AE-BDE8EDB73861}"/>
              </a:ext>
            </a:extLst>
          </p:cNvPr>
          <p:cNvSpPr txBox="1"/>
          <p:nvPr/>
        </p:nvSpPr>
        <p:spPr>
          <a:xfrm>
            <a:off x="269822" y="674478"/>
            <a:ext cx="254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Dasar 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Teori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BBC01-21F0-46A4-A664-BFD74294DDA5}"/>
              </a:ext>
            </a:extLst>
          </p:cNvPr>
          <p:cNvSpPr txBox="1"/>
          <p:nvPr/>
        </p:nvSpPr>
        <p:spPr>
          <a:xfrm>
            <a:off x="4434077" y="2270919"/>
            <a:ext cx="501670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/>
              <a:t>Bursa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r>
              <a:rPr lang="en-US" b="1" dirty="0"/>
              <a:t> SMK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err="1"/>
              <a:t>Metode</a:t>
            </a:r>
            <a:r>
              <a:rPr lang="en-US" b="1" dirty="0"/>
              <a:t> Kanban</a:t>
            </a:r>
          </a:p>
        </p:txBody>
      </p:sp>
    </p:spTree>
    <p:extLst>
      <p:ext uri="{BB962C8B-B14F-4D97-AF65-F5344CB8AC3E}">
        <p14:creationId xmlns:p14="http://schemas.microsoft.com/office/powerpoint/2010/main" val="238948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95550" y="2616107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04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3067073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DIAGRAM ALIR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41242" y="3600992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6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00827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75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文本框 10">
            <a:extLst>
              <a:ext uri="{FF2B5EF4-FFF2-40B4-BE49-F238E27FC236}">
                <a16:creationId xmlns:a16="http://schemas.microsoft.com/office/drawing/2014/main" id="{6F0D1305-B1E4-409E-836A-B4F1CD96F2FD}"/>
              </a:ext>
            </a:extLst>
          </p:cNvPr>
          <p:cNvSpPr txBox="1"/>
          <p:nvPr/>
        </p:nvSpPr>
        <p:spPr>
          <a:xfrm>
            <a:off x="3687680" y="406218"/>
            <a:ext cx="48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Alur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Penelitian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6CCA1-3DEF-4883-A425-D6166900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64" y="990993"/>
            <a:ext cx="3356734" cy="49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95550" y="2616107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05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6" y="2884245"/>
            <a:ext cx="3438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JADWAL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PENELITIAN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141243" y="37608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9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A10A4-70C0-458F-B998-E42844D1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775340"/>
            <a:ext cx="10563226" cy="15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>
            <a:extLst>
              <a:ext uri="{FF2B5EF4-FFF2-40B4-BE49-F238E27FC236}">
                <a16:creationId xmlns:a16="http://schemas.microsoft.com/office/drawing/2014/main" id="{CB62BD01-7D0C-41A6-AE2D-5B4B19591E22}"/>
              </a:ext>
            </a:extLst>
          </p:cNvPr>
          <p:cNvSpPr/>
          <p:nvPr/>
        </p:nvSpPr>
        <p:spPr>
          <a:xfrm>
            <a:off x="1089313" y="3013501"/>
            <a:ext cx="4549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THANK YOU!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1980250" y="704345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809590" y="1776706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45861" y="3038475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41184" y="834441"/>
            <a:ext cx="614362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PENDAHULUAN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65233" y="1925584"/>
            <a:ext cx="614362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PENELITIAN TERDAHULU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4561" y="3185152"/>
            <a:ext cx="614362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DASAR TEORI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8174" y="3164503"/>
            <a:ext cx="15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A561A0A-DCED-494C-9FD7-F9B9E9052102}"/>
              </a:ext>
            </a:extLst>
          </p:cNvPr>
          <p:cNvSpPr/>
          <p:nvPr/>
        </p:nvSpPr>
        <p:spPr>
          <a:xfrm>
            <a:off x="2252815" y="890996"/>
            <a:ext cx="308225" cy="40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F8D7716-8FE6-484A-A72B-A4446C074E8A}"/>
              </a:ext>
            </a:extLst>
          </p:cNvPr>
          <p:cNvSpPr/>
          <p:nvPr/>
        </p:nvSpPr>
        <p:spPr>
          <a:xfrm>
            <a:off x="3084183" y="1972996"/>
            <a:ext cx="308225" cy="40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C2291FE-1B1D-4BE5-BBF5-713438DB76EE}"/>
              </a:ext>
            </a:extLst>
          </p:cNvPr>
          <p:cNvSpPr/>
          <p:nvPr/>
        </p:nvSpPr>
        <p:spPr>
          <a:xfrm>
            <a:off x="3330403" y="3225126"/>
            <a:ext cx="308225" cy="40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7">
            <a:extLst>
              <a:ext uri="{FF2B5EF4-FFF2-40B4-BE49-F238E27FC236}">
                <a16:creationId xmlns:a16="http://schemas.microsoft.com/office/drawing/2014/main" id="{1FFBB46D-D2DF-41AB-AC39-38A6550D671A}"/>
              </a:ext>
            </a:extLst>
          </p:cNvPr>
          <p:cNvSpPr/>
          <p:nvPr/>
        </p:nvSpPr>
        <p:spPr>
          <a:xfrm>
            <a:off x="2825290" y="4338599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633D324-7AC9-4E10-9B64-5F4CE2A88386}"/>
              </a:ext>
            </a:extLst>
          </p:cNvPr>
          <p:cNvSpPr/>
          <p:nvPr/>
        </p:nvSpPr>
        <p:spPr>
          <a:xfrm>
            <a:off x="3109832" y="4525250"/>
            <a:ext cx="308225" cy="40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7">
            <a:extLst>
              <a:ext uri="{FF2B5EF4-FFF2-40B4-BE49-F238E27FC236}">
                <a16:creationId xmlns:a16="http://schemas.microsoft.com/office/drawing/2014/main" id="{12B08A1B-97EB-4465-AC47-6FBDC1EE2111}"/>
              </a:ext>
            </a:extLst>
          </p:cNvPr>
          <p:cNvSpPr/>
          <p:nvPr/>
        </p:nvSpPr>
        <p:spPr>
          <a:xfrm>
            <a:off x="2100673" y="5366832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7E718E6-3399-4A66-8905-3ECF5FF216C3}"/>
              </a:ext>
            </a:extLst>
          </p:cNvPr>
          <p:cNvSpPr/>
          <p:nvPr/>
        </p:nvSpPr>
        <p:spPr>
          <a:xfrm>
            <a:off x="2385215" y="5553483"/>
            <a:ext cx="308225" cy="40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19">
            <a:extLst>
              <a:ext uri="{FF2B5EF4-FFF2-40B4-BE49-F238E27FC236}">
                <a16:creationId xmlns:a16="http://schemas.microsoft.com/office/drawing/2014/main" id="{E969B835-4E96-4888-AAB0-B5F8C662CA5D}"/>
              </a:ext>
            </a:extLst>
          </p:cNvPr>
          <p:cNvSpPr/>
          <p:nvPr/>
        </p:nvSpPr>
        <p:spPr>
          <a:xfrm>
            <a:off x="3826911" y="4477838"/>
            <a:ext cx="614362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DIAGRAM ALIR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19">
            <a:extLst>
              <a:ext uri="{FF2B5EF4-FFF2-40B4-BE49-F238E27FC236}">
                <a16:creationId xmlns:a16="http://schemas.microsoft.com/office/drawing/2014/main" id="{B4CC47E0-D7D4-48AF-8283-B52ABA5B90C1}"/>
              </a:ext>
            </a:extLst>
          </p:cNvPr>
          <p:cNvSpPr/>
          <p:nvPr/>
        </p:nvSpPr>
        <p:spPr>
          <a:xfrm>
            <a:off x="3138832" y="5519238"/>
            <a:ext cx="614362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JADWAL PENELITIAN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0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95550" y="2616107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3200882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PENDAHULUAN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41243" y="37608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6642757"/>
            <a:ext cx="12192001" cy="2152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7" b="25209"/>
          <a:stretch/>
        </p:blipFill>
        <p:spPr>
          <a:xfrm>
            <a:off x="-1" y="215243"/>
            <a:ext cx="3687097" cy="59591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20463" y="212158"/>
            <a:ext cx="3252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Latar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 err="1">
                <a:solidFill>
                  <a:schemeClr val="bg1"/>
                </a:solidFill>
              </a:rPr>
              <a:t>Belakang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3E83C-EBF1-428B-9B22-8428E51D7541}"/>
              </a:ext>
            </a:extLst>
          </p:cNvPr>
          <p:cNvSpPr txBox="1"/>
          <p:nvPr/>
        </p:nvSpPr>
        <p:spPr>
          <a:xfrm>
            <a:off x="919879" y="1624778"/>
            <a:ext cx="1035223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	Bursa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(BKK) SMK NU 1 Islamiyah </a:t>
            </a:r>
            <a:r>
              <a:rPr lang="en-US" dirty="0" err="1"/>
              <a:t>Kramat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Lembaga </a:t>
            </a:r>
            <a:r>
              <a:rPr lang="en-US" dirty="0" err="1"/>
              <a:t>sekolah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SMK NU 1 Islamiyah </a:t>
            </a:r>
            <a:r>
              <a:rPr lang="en-US" dirty="0" err="1"/>
              <a:t>Kramat</a:t>
            </a:r>
            <a:r>
              <a:rPr lang="en-US" dirty="0"/>
              <a:t> 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Tegal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	Pak Muhammad </a:t>
            </a:r>
            <a:r>
              <a:rPr lang="en-US" dirty="0" err="1"/>
              <a:t>Hasby</a:t>
            </a:r>
            <a:r>
              <a:rPr lang="en-US" dirty="0"/>
              <a:t> </a:t>
            </a:r>
            <a:r>
              <a:rPr lang="en-US" dirty="0" err="1"/>
              <a:t>selaku</a:t>
            </a:r>
            <a:r>
              <a:rPr lang="en-US" dirty="0"/>
              <a:t> guru BKK SMK NU 1 Islamiyah </a:t>
            </a:r>
            <a:r>
              <a:rPr lang="en-US" dirty="0" err="1"/>
              <a:t>Kramat</a:t>
            </a:r>
            <a:r>
              <a:rPr lang="en-US" dirty="0"/>
              <a:t> </a:t>
            </a:r>
            <a:r>
              <a:rPr lang="en-US" dirty="0" err="1"/>
              <a:t>menuturkan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Pasalnya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dan </a:t>
            </a:r>
            <a:r>
              <a:rPr lang="en-US" dirty="0" err="1"/>
              <a:t>whatsapp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google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, dan </a:t>
            </a:r>
            <a:r>
              <a:rPr lang="en-US" dirty="0" err="1"/>
              <a:t>selanjutnya</a:t>
            </a:r>
            <a:r>
              <a:rPr lang="en-US" dirty="0"/>
              <a:t> guru BKK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Hasby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dan </a:t>
            </a:r>
            <a:r>
              <a:rPr lang="en-US" dirty="0" err="1"/>
              <a:t>whatsapp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tenggelam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 yang </a:t>
            </a:r>
            <a:r>
              <a:rPr lang="en-US" dirty="0" err="1"/>
              <a:t>ketinggalan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di BKK SMK NU 1 Islamiyah </a:t>
            </a:r>
            <a:r>
              <a:rPr lang="en-US" dirty="0" err="1"/>
              <a:t>Kramat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97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99513" y="2248891"/>
            <a:ext cx="642095" cy="743237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3649581" y="822266"/>
            <a:ext cx="48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Perumusan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Masalah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49581" y="2251876"/>
            <a:ext cx="7540486" cy="76443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Bagaimana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memberikan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info bursa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kerja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yang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dapat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memfasilitasi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Bursa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Kerja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SMK NU 1 Islamiyah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Kramat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Tegal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49581" y="3769116"/>
            <a:ext cx="7540486" cy="76443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Bagaimana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membantu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siswa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SMK NU 1 Islamiyah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Kramat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Tegal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dalam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memperoleh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informasi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lowongan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kerja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8">
            <a:extLst>
              <a:ext uri="{FF2B5EF4-FFF2-40B4-BE49-F238E27FC236}">
                <a16:creationId xmlns:a16="http://schemas.microsoft.com/office/drawing/2014/main" id="{AB869B2D-DE3B-46CF-A407-754D608F069D}"/>
              </a:ext>
            </a:extLst>
          </p:cNvPr>
          <p:cNvGrpSpPr/>
          <p:nvPr/>
        </p:nvGrpSpPr>
        <p:grpSpPr>
          <a:xfrm>
            <a:off x="2791770" y="3791827"/>
            <a:ext cx="642095" cy="743237"/>
            <a:chOff x="2543174" y="564615"/>
            <a:chExt cx="1279618" cy="1481182"/>
          </a:xfrm>
        </p:grpSpPr>
        <p:sp>
          <p:nvSpPr>
            <p:cNvPr id="43" name="矩形 2">
              <a:extLst>
                <a:ext uri="{FF2B5EF4-FFF2-40B4-BE49-F238E27FC236}">
                  <a16:creationId xmlns:a16="http://schemas.microsoft.com/office/drawing/2014/main" id="{6F193849-9466-4D18-890E-7E347A11D805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4" name="直接连接符 4">
              <a:extLst>
                <a:ext uri="{FF2B5EF4-FFF2-40B4-BE49-F238E27FC236}">
                  <a16:creationId xmlns:a16="http://schemas.microsoft.com/office/drawing/2014/main" id="{8200AA8C-67E0-473C-877D-BF5A32D58A00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">
              <a:extLst>
                <a:ext uri="{FF2B5EF4-FFF2-40B4-BE49-F238E27FC236}">
                  <a16:creationId xmlns:a16="http://schemas.microsoft.com/office/drawing/2014/main" id="{A5530C38-EF98-4F8C-AB7E-07333CC0258E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EB15C7-A00F-4FCE-BF88-0E04DB29BCC0}"/>
              </a:ext>
            </a:extLst>
          </p:cNvPr>
          <p:cNvSpPr txBox="1"/>
          <p:nvPr/>
        </p:nvSpPr>
        <p:spPr>
          <a:xfrm>
            <a:off x="2919692" y="2433331"/>
            <a:ext cx="3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4D59E-8AB7-4202-9295-5E70D378B4EE}"/>
              </a:ext>
            </a:extLst>
          </p:cNvPr>
          <p:cNvSpPr txBox="1"/>
          <p:nvPr/>
        </p:nvSpPr>
        <p:spPr>
          <a:xfrm>
            <a:off x="2922757" y="3966669"/>
            <a:ext cx="3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99513" y="2248891"/>
            <a:ext cx="642095" cy="743237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3649581" y="831918"/>
            <a:ext cx="48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Tujuan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Penelitian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49581" y="2248610"/>
            <a:ext cx="7540486" cy="76443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Mengembangkan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sistem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informasi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dapat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menfasilitasi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SMK NU 1 Islamiyah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Kramat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Tegal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mendistribusikan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lulusannya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dunia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kerja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</a:p>
        </p:txBody>
      </p:sp>
      <p:sp>
        <p:nvSpPr>
          <p:cNvPr id="22" name="矩形 21"/>
          <p:cNvSpPr/>
          <p:nvPr/>
        </p:nvSpPr>
        <p:spPr>
          <a:xfrm>
            <a:off x="3649581" y="3749417"/>
            <a:ext cx="7540486" cy="113377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sz="1600" dirty="0" err="1">
                <a:latin typeface="Microsoft YaHei (Body)"/>
              </a:rPr>
              <a:t>Menerapkan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metode</a:t>
            </a:r>
            <a:r>
              <a:rPr lang="en-US" sz="1600" dirty="0">
                <a:latin typeface="Microsoft YaHei (Body)"/>
              </a:rPr>
              <a:t> Kanban pada </a:t>
            </a:r>
            <a:r>
              <a:rPr lang="en-US" sz="1600" dirty="0" err="1">
                <a:latin typeface="Microsoft YaHei (Body)"/>
              </a:rPr>
              <a:t>sistem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informasi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kerjasama</a:t>
            </a:r>
            <a:r>
              <a:rPr lang="en-US" sz="1600" dirty="0">
                <a:latin typeface="Microsoft YaHei (Body)"/>
              </a:rPr>
              <a:t> dan bursa </a:t>
            </a:r>
            <a:r>
              <a:rPr lang="en-US" sz="1600" dirty="0" err="1">
                <a:latin typeface="Microsoft YaHei (Body)"/>
              </a:rPr>
              <a:t>kerja</a:t>
            </a:r>
            <a:r>
              <a:rPr lang="en-US" sz="1600" dirty="0">
                <a:latin typeface="Microsoft YaHei (Body)"/>
              </a:rPr>
              <a:t> yang </a:t>
            </a:r>
            <a:r>
              <a:rPr lang="en-US" sz="1600" dirty="0" err="1">
                <a:latin typeface="Microsoft YaHei (Body)"/>
              </a:rPr>
              <a:t>dapat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membantu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siswa</a:t>
            </a:r>
            <a:r>
              <a:rPr lang="en-US" sz="1600" dirty="0">
                <a:latin typeface="Microsoft YaHei (Body)"/>
              </a:rPr>
              <a:t> SMK NU 1 Islamiyah </a:t>
            </a:r>
            <a:r>
              <a:rPr lang="en-US" sz="1600" dirty="0" err="1">
                <a:latin typeface="Microsoft YaHei (Body)"/>
              </a:rPr>
              <a:t>Kramat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Tegal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dalam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memperoleh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informasi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lowongan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kerja</a:t>
            </a:r>
            <a:r>
              <a:rPr lang="en-US" sz="1600" dirty="0">
                <a:latin typeface="Microsoft YaHei (Body)"/>
              </a:rPr>
              <a:t>. </a:t>
            </a:r>
          </a:p>
        </p:txBody>
      </p:sp>
      <p:grpSp>
        <p:nvGrpSpPr>
          <p:cNvPr id="42" name="组合 8">
            <a:extLst>
              <a:ext uri="{FF2B5EF4-FFF2-40B4-BE49-F238E27FC236}">
                <a16:creationId xmlns:a16="http://schemas.microsoft.com/office/drawing/2014/main" id="{AB869B2D-DE3B-46CF-A407-754D608F069D}"/>
              </a:ext>
            </a:extLst>
          </p:cNvPr>
          <p:cNvGrpSpPr/>
          <p:nvPr/>
        </p:nvGrpSpPr>
        <p:grpSpPr>
          <a:xfrm>
            <a:off x="2791770" y="3791827"/>
            <a:ext cx="642095" cy="743237"/>
            <a:chOff x="2543174" y="564615"/>
            <a:chExt cx="1279618" cy="1481182"/>
          </a:xfrm>
        </p:grpSpPr>
        <p:sp>
          <p:nvSpPr>
            <p:cNvPr id="43" name="矩形 2">
              <a:extLst>
                <a:ext uri="{FF2B5EF4-FFF2-40B4-BE49-F238E27FC236}">
                  <a16:creationId xmlns:a16="http://schemas.microsoft.com/office/drawing/2014/main" id="{6F193849-9466-4D18-890E-7E347A11D805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4" name="直接连接符 4">
              <a:extLst>
                <a:ext uri="{FF2B5EF4-FFF2-40B4-BE49-F238E27FC236}">
                  <a16:creationId xmlns:a16="http://schemas.microsoft.com/office/drawing/2014/main" id="{8200AA8C-67E0-473C-877D-BF5A32D58A00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">
              <a:extLst>
                <a:ext uri="{FF2B5EF4-FFF2-40B4-BE49-F238E27FC236}">
                  <a16:creationId xmlns:a16="http://schemas.microsoft.com/office/drawing/2014/main" id="{A5530C38-EF98-4F8C-AB7E-07333CC0258E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EB15C7-A00F-4FCE-BF88-0E04DB29BCC0}"/>
              </a:ext>
            </a:extLst>
          </p:cNvPr>
          <p:cNvSpPr txBox="1"/>
          <p:nvPr/>
        </p:nvSpPr>
        <p:spPr>
          <a:xfrm>
            <a:off x="2919692" y="2433331"/>
            <a:ext cx="3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4D59E-8AB7-4202-9295-5E70D378B4EE}"/>
              </a:ext>
            </a:extLst>
          </p:cNvPr>
          <p:cNvSpPr txBox="1"/>
          <p:nvPr/>
        </p:nvSpPr>
        <p:spPr>
          <a:xfrm>
            <a:off x="2922757" y="3966669"/>
            <a:ext cx="3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56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99513" y="1926913"/>
            <a:ext cx="642095" cy="743237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3649581" y="763289"/>
            <a:ext cx="48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Batasan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Masalah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49581" y="2030782"/>
            <a:ext cx="7540486" cy="39510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Sistem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memiliki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 user</a:t>
            </a:r>
          </a:p>
        </p:txBody>
      </p:sp>
      <p:sp>
        <p:nvSpPr>
          <p:cNvPr id="22" name="矩形 21"/>
          <p:cNvSpPr/>
          <p:nvPr/>
        </p:nvSpPr>
        <p:spPr>
          <a:xfrm>
            <a:off x="3649581" y="3124668"/>
            <a:ext cx="7540486" cy="39510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sz="1600" dirty="0" err="1">
                <a:latin typeface="Microsoft YaHei (Body)"/>
              </a:rPr>
              <a:t>Penelitian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hanya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terfokus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kepada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siswa</a:t>
            </a:r>
            <a:r>
              <a:rPr lang="en-US" sz="1600" dirty="0">
                <a:latin typeface="Microsoft YaHei (Body)"/>
              </a:rPr>
              <a:t>/</a:t>
            </a:r>
            <a:r>
              <a:rPr lang="en-US" sz="1600" dirty="0" err="1">
                <a:latin typeface="Microsoft YaHei (Body)"/>
              </a:rPr>
              <a:t>i</a:t>
            </a:r>
            <a:r>
              <a:rPr lang="en-US" sz="1600" dirty="0">
                <a:latin typeface="Microsoft YaHei (Body)"/>
              </a:rPr>
              <a:t> SMK NU 1 Islamiyah </a:t>
            </a:r>
            <a:r>
              <a:rPr lang="en-US" sz="1600" dirty="0" err="1">
                <a:latin typeface="Microsoft YaHei (Body)"/>
              </a:rPr>
              <a:t>Kramat</a:t>
            </a:r>
            <a:r>
              <a:rPr lang="en-US" sz="1600" dirty="0">
                <a:latin typeface="Microsoft YaHei (Body)"/>
              </a:rPr>
              <a:t> </a:t>
            </a:r>
            <a:r>
              <a:rPr lang="en-US" sz="1600" dirty="0" err="1">
                <a:latin typeface="Microsoft YaHei (Body)"/>
              </a:rPr>
              <a:t>Tegal</a:t>
            </a:r>
            <a:r>
              <a:rPr lang="en-US" sz="1600" dirty="0">
                <a:latin typeface="Microsoft YaHei (Body)"/>
              </a:rPr>
              <a:t>.</a:t>
            </a:r>
          </a:p>
        </p:txBody>
      </p:sp>
      <p:grpSp>
        <p:nvGrpSpPr>
          <p:cNvPr id="42" name="组合 8">
            <a:extLst>
              <a:ext uri="{FF2B5EF4-FFF2-40B4-BE49-F238E27FC236}">
                <a16:creationId xmlns:a16="http://schemas.microsoft.com/office/drawing/2014/main" id="{AB869B2D-DE3B-46CF-A407-754D608F069D}"/>
              </a:ext>
            </a:extLst>
          </p:cNvPr>
          <p:cNvGrpSpPr/>
          <p:nvPr/>
        </p:nvGrpSpPr>
        <p:grpSpPr>
          <a:xfrm>
            <a:off x="2836325" y="3069492"/>
            <a:ext cx="642095" cy="743237"/>
            <a:chOff x="2543174" y="564615"/>
            <a:chExt cx="1279618" cy="1481182"/>
          </a:xfrm>
        </p:grpSpPr>
        <p:sp>
          <p:nvSpPr>
            <p:cNvPr id="43" name="矩形 2">
              <a:extLst>
                <a:ext uri="{FF2B5EF4-FFF2-40B4-BE49-F238E27FC236}">
                  <a16:creationId xmlns:a16="http://schemas.microsoft.com/office/drawing/2014/main" id="{6F193849-9466-4D18-890E-7E347A11D805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4" name="直接连接符 4">
              <a:extLst>
                <a:ext uri="{FF2B5EF4-FFF2-40B4-BE49-F238E27FC236}">
                  <a16:creationId xmlns:a16="http://schemas.microsoft.com/office/drawing/2014/main" id="{8200AA8C-67E0-473C-877D-BF5A32D58A00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">
              <a:extLst>
                <a:ext uri="{FF2B5EF4-FFF2-40B4-BE49-F238E27FC236}">
                  <a16:creationId xmlns:a16="http://schemas.microsoft.com/office/drawing/2014/main" id="{A5530C38-EF98-4F8C-AB7E-07333CC0258E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EB15C7-A00F-4FCE-BF88-0E04DB29BCC0}"/>
              </a:ext>
            </a:extLst>
          </p:cNvPr>
          <p:cNvSpPr txBox="1"/>
          <p:nvPr/>
        </p:nvSpPr>
        <p:spPr>
          <a:xfrm>
            <a:off x="2888247" y="2128718"/>
            <a:ext cx="3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4D59E-8AB7-4202-9295-5E70D378B4EE}"/>
              </a:ext>
            </a:extLst>
          </p:cNvPr>
          <p:cNvSpPr txBox="1"/>
          <p:nvPr/>
        </p:nvSpPr>
        <p:spPr>
          <a:xfrm>
            <a:off x="2967312" y="3244334"/>
            <a:ext cx="3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862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49581" y="590541"/>
            <a:ext cx="48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Manfaat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Penelitian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49581" y="1765857"/>
            <a:ext cx="7540486" cy="113377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Menghasilkan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sistem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informasi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kerjasama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dan bursa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kerja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online yang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memudahkan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siswa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dan alumni SMK NU 1 Islamiyah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Kramat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Tegal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memperoleh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informasi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lowongan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kerja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218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95550" y="2616107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02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2914225"/>
            <a:ext cx="3438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PENELITIAN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TERDAHULU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41243" y="37608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89792"/>
      </p:ext>
    </p:extLst>
  </p:cSld>
  <p:clrMapOvr>
    <a:masterClrMapping/>
  </p:clrMapOvr>
</p:sld>
</file>

<file path=ppt/theme/theme1.xml><?xml version="1.0" encoding="utf-8"?>
<a:theme xmlns:a="http://schemas.openxmlformats.org/drawingml/2006/main" name="https://www.freeppt7.com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843</Words>
  <Application>Microsoft Office PowerPoint</Application>
  <PresentationFormat>Widescreen</PresentationFormat>
  <Paragraphs>131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微软雅黑</vt:lpstr>
      <vt:lpstr>微软雅黑</vt:lpstr>
      <vt:lpstr>宋体</vt:lpstr>
      <vt:lpstr>Arial</vt:lpstr>
      <vt:lpstr>Calibri</vt:lpstr>
      <vt:lpstr>Calibri Light</vt:lpstr>
      <vt:lpstr>Microsoft YaHei (Body)</vt:lpstr>
      <vt:lpstr>Times New Roman</vt:lpstr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https:/www.freeppt7.com</cp:keywords>
  <dc:description>https://www.freeppt7.com</dc:description>
  <cp:lastModifiedBy>Aish</cp:lastModifiedBy>
  <cp:revision>65</cp:revision>
  <dcterms:created xsi:type="dcterms:W3CDTF">2015-07-30T03:49:32Z</dcterms:created>
  <dcterms:modified xsi:type="dcterms:W3CDTF">2022-07-16T12:43:10Z</dcterms:modified>
</cp:coreProperties>
</file>