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62000" y="4826000"/>
            <a:ext cx="6096000" cy="45720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 name="Shape 19"/>
        <p:cNvGrpSpPr/>
        <p:nvPr/>
      </p:nvGrpSpPr>
      <p:grpSpPr>
        <a:xfrm>
          <a:off x="0" y="0"/>
          <a:ext cx="0" cy="0"/>
          <a:chOff x="0" y="0"/>
          <a:chExt cx="0" cy="0"/>
        </a:xfrm>
      </p:grpSpPr>
      <p:sp>
        <p:nvSpPr>
          <p:cNvPr id="20" name="Shape 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 name="Shape 2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 name="Shape 24"/>
        <p:cNvGrpSpPr/>
        <p:nvPr/>
      </p:nvGrpSpPr>
      <p:grpSpPr>
        <a:xfrm>
          <a:off x="0" y="0"/>
          <a:ext cx="0" cy="0"/>
          <a:chOff x="0" y="0"/>
          <a:chExt cx="0" cy="0"/>
        </a:xfrm>
      </p:grpSpPr>
      <p:sp>
        <p:nvSpPr>
          <p:cNvPr id="25" name="Shape 2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6" name="Shape 2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914400" y="3048000"/>
            <a:ext cx="8331200" cy="1219199"/>
          </a:xfrm>
          <a:prstGeom prst="rect">
            <a:avLst/>
          </a:prstGeom>
          <a:noFill/>
          <a:ln>
            <a:noFill/>
          </a:ln>
        </p:spPr>
        <p:txBody>
          <a:bodyPr anchorCtr="0" anchor="t"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9" name="Shape 9"/>
          <p:cNvSpPr txBox="1"/>
          <p:nvPr>
            <p:ph idx="1" type="subTitle"/>
          </p:nvPr>
        </p:nvSpPr>
        <p:spPr>
          <a:xfrm>
            <a:off x="1828800" y="4572000"/>
            <a:ext cx="6502399" cy="914400"/>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2" name="Shape 12"/>
          <p:cNvSpPr txBox="1"/>
          <p:nvPr>
            <p:ph idx="1" type="body"/>
          </p:nvPr>
        </p:nvSpPr>
        <p:spPr>
          <a:xfrm>
            <a:off x="304800" y="1828800"/>
            <a:ext cx="9550400"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5" name="Shape 15"/>
          <p:cNvSpPr txBox="1"/>
          <p:nvPr>
            <p:ph idx="1" type="body"/>
          </p:nvPr>
        </p:nvSpPr>
        <p:spPr>
          <a:xfrm>
            <a:off x="30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
        <p:nvSpPr>
          <p:cNvPr id="16" name="Shape 16"/>
          <p:cNvSpPr txBox="1"/>
          <p:nvPr>
            <p:ph idx="2" type="body"/>
          </p:nvPr>
        </p:nvSpPr>
        <p:spPr>
          <a:xfrm>
            <a:off x="538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 name="Shape 17"/>
        <p:cNvGrpSpPr/>
        <p:nvPr/>
      </p:nvGrpSpPr>
      <p:grpSpPr>
        <a:xfrm>
          <a:off x="0" y="0"/>
          <a:ext cx="0" cy="0"/>
          <a:chOff x="0" y="0"/>
          <a:chExt cx="0" cy="0"/>
        </a:xfrm>
      </p:grpSpPr>
      <p:sp>
        <p:nvSpPr>
          <p:cNvPr id="18" name="Shape 18"/>
          <p:cNvSpPr txBox="1"/>
          <p:nvPr>
            <p:ph idx="1" type="body"/>
          </p:nvPr>
        </p:nvSpPr>
        <p:spPr>
          <a:xfrm>
            <a:off x="304800" y="6705600"/>
            <a:ext cx="9550400" cy="609599"/>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0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7.jpg"/><Relationship Id="rId4" Type="http://schemas.openxmlformats.org/officeDocument/2006/relationships/image" Target="../media/image01.jpg"/><Relationship Id="rId5" Type="http://schemas.openxmlformats.org/officeDocument/2006/relationships/image" Target="../media/image08.jpg"/><Relationship Id="rId6"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nvSpPr>
        <p:spPr>
          <a:xfrm>
            <a:off x="3638200" y="2799675"/>
            <a:ext cx="2959750" cy="2096824"/>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Stats 231 Project 1</a:t>
            </a:r>
          </a:p>
          <a:p>
            <a:pPr lvl="0" rtl="0">
              <a:lnSpc>
                <a:spcPct val="100000"/>
              </a:lnSpc>
              <a:spcBef>
                <a:spcPts val="0"/>
              </a:spcBef>
              <a:buNone/>
            </a:pPr>
            <a:r>
              <a:t/>
            </a:r>
            <a:endParaRPr sz="2666">
              <a:solidFill>
                <a:srgbClr val="000000"/>
              </a:solidFill>
              <a:latin typeface="Arial"/>
              <a:ea typeface="Arial"/>
              <a:cs typeface="Arial"/>
              <a:sym typeface="Arial"/>
            </a:endParaRPr>
          </a:p>
          <a:p>
            <a:pPr lvl="0" rtl="0">
              <a:lnSpc>
                <a:spcPct val="100000"/>
              </a:lnSpc>
              <a:spcBef>
                <a:spcPts val="0"/>
              </a:spcBef>
              <a:buNone/>
            </a:pPr>
            <a:r>
              <a:rPr lang="en-US" sz="2666">
                <a:solidFill>
                  <a:srgbClr val="000000"/>
                </a:solidFill>
                <a:latin typeface="Arial"/>
                <a:ea typeface="Arial"/>
                <a:cs typeface="Arial"/>
                <a:sym typeface="Arial"/>
              </a:rPr>
              <a:t>Daniel O'Connor</a:t>
            </a:r>
          </a:p>
          <a:p>
            <a:pPr lvl="0" rtl="0">
              <a:lnSpc>
                <a:spcPct val="100000"/>
              </a:lnSpc>
              <a:spcBef>
                <a:spcPts val="0"/>
              </a:spcBef>
              <a:buNone/>
            </a:pPr>
            <a:r>
              <a:t/>
            </a:r>
            <a:endParaRPr sz="2666">
              <a:solidFill>
                <a:srgbClr val="000000"/>
              </a:solidFill>
              <a:latin typeface="Arial"/>
              <a:ea typeface="Arial"/>
              <a:cs typeface="Arial"/>
              <a:sym typeface="Arial"/>
            </a:endParaRPr>
          </a:p>
          <a:p>
            <a:pPr lvl="0" rtl="0">
              <a:lnSpc>
                <a:spcPct val="100000"/>
              </a:lnSpc>
              <a:spcBef>
                <a:spcPts val="0"/>
              </a:spcBef>
              <a:buNone/>
            </a:pPr>
            <a:r>
              <a:rPr lang="en-US" sz="2666">
                <a:solidFill>
                  <a:srgbClr val="000000"/>
                </a:solidFill>
                <a:latin typeface="Arial"/>
                <a:ea typeface="Arial"/>
                <a:cs typeface="Arial"/>
                <a:sym typeface="Arial"/>
              </a:rPr>
              <a:t>Fall 2009</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nvSpPr>
        <p:spPr>
          <a:xfrm>
            <a:off x="3411900" y="3013025"/>
            <a:ext cx="3412349" cy="1670099"/>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8533">
                <a:solidFill>
                  <a:srgbClr val="000000"/>
                </a:solidFill>
                <a:latin typeface="Arial"/>
                <a:ea typeface="Arial"/>
                <a:cs typeface="Arial"/>
                <a:sym typeface="Arial"/>
              </a:rPr>
              <a:t>Step 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nvSpPr>
        <p:spPr>
          <a:xfrm>
            <a:off x="0" y="0"/>
            <a:ext cx="9819299" cy="7662900"/>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Brief description:</a:t>
            </a:r>
          </a:p>
          <a:p>
            <a:pPr lvl="0" rtl="0">
              <a:lnSpc>
                <a:spcPct val="100000"/>
              </a:lnSpc>
              <a:spcBef>
                <a:spcPts val="0"/>
              </a:spcBef>
              <a:buNone/>
            </a:pPr>
            <a:r>
              <a:rPr lang="en-US" sz="2666">
                <a:solidFill>
                  <a:srgbClr val="000000"/>
                </a:solidFill>
                <a:latin typeface="Arial"/>
                <a:ea typeface="Arial"/>
                <a:cs typeface="Arial"/>
                <a:sym typeface="Arial"/>
              </a:rPr>
              <a:t>Approximation by eigenfaces may be improved if the face data</a:t>
            </a:r>
          </a:p>
          <a:p>
            <a:pPr lvl="0" rtl="0">
              <a:lnSpc>
                <a:spcPct val="100000"/>
              </a:lnSpc>
              <a:spcBef>
                <a:spcPts val="0"/>
              </a:spcBef>
              <a:buNone/>
            </a:pPr>
            <a:r>
              <a:rPr lang="en-US" sz="2666">
                <a:solidFill>
                  <a:srgbClr val="000000"/>
                </a:solidFill>
                <a:latin typeface="Arial"/>
                <a:ea typeface="Arial"/>
                <a:cs typeface="Arial"/>
                <a:sym typeface="Arial"/>
              </a:rPr>
              <a:t>come with landmarks, so that the face images can be registered</a:t>
            </a:r>
          </a:p>
          <a:p>
            <a:pPr lvl="0" rtl="0">
              <a:lnSpc>
                <a:spcPct val="100000"/>
              </a:lnSpc>
              <a:spcBef>
                <a:spcPts val="0"/>
              </a:spcBef>
              <a:buNone/>
            </a:pPr>
            <a:r>
              <a:rPr lang="en-US" sz="2666">
                <a:solidFill>
                  <a:srgbClr val="000000"/>
                </a:solidFill>
                <a:latin typeface="Arial"/>
                <a:ea typeface="Arial"/>
                <a:cs typeface="Arial"/>
                <a:sym typeface="Arial"/>
              </a:rPr>
              <a:t>before PCA is performed.  However, the landmark data itself</a:t>
            </a:r>
          </a:p>
          <a:p>
            <a:pPr lvl="0" rtl="0">
              <a:lnSpc>
                <a:spcPct val="100000"/>
              </a:lnSpc>
              <a:spcBef>
                <a:spcPts val="0"/>
              </a:spcBef>
              <a:buNone/>
            </a:pPr>
            <a:r>
              <a:rPr lang="en-US" sz="2666">
                <a:solidFill>
                  <a:srgbClr val="000000"/>
                </a:solidFill>
                <a:latin typeface="Arial"/>
                <a:ea typeface="Arial"/>
                <a:cs typeface="Arial"/>
                <a:sym typeface="Arial"/>
              </a:rPr>
              <a:t>may be cumbersome: 87*2 extra numbers you have to store for</a:t>
            </a:r>
          </a:p>
          <a:p>
            <a:pPr lvl="0" rtl="0">
              <a:lnSpc>
                <a:spcPct val="100000"/>
              </a:lnSpc>
              <a:spcBef>
                <a:spcPts val="0"/>
              </a:spcBef>
              <a:buNone/>
            </a:pPr>
            <a:r>
              <a:rPr lang="en-US" sz="2666">
                <a:solidFill>
                  <a:srgbClr val="000000"/>
                </a:solidFill>
                <a:latin typeface="Arial"/>
                <a:ea typeface="Arial"/>
                <a:cs typeface="Arial"/>
                <a:sym typeface="Arial"/>
              </a:rPr>
              <a:t>each image.  We can deal with this by using PCA on the vectors of landmarks (a.k.a. the "warpings") that accompany each training image.  The difference between a new warping and the mean warping (from training data) may then be approximated by the sum of its projections onto the first k eigen-warpings (computed from training data).  This may allow a new warping to be represented fairly well by, say, 20 numbers.</a:t>
            </a:r>
          </a:p>
          <a:p>
            <a:pPr lvl="0" rtl="0">
              <a:lnSpc>
                <a:spcPct val="100000"/>
              </a:lnSpc>
              <a:spcBef>
                <a:spcPts val="0"/>
              </a:spcBef>
              <a:buNone/>
            </a:pPr>
            <a:r>
              <a:t/>
            </a:r>
            <a:endParaRPr sz="2666">
              <a:solidFill>
                <a:srgbClr val="000000"/>
              </a:solidFill>
              <a:latin typeface="Arial"/>
              <a:ea typeface="Arial"/>
              <a:cs typeface="Arial"/>
              <a:sym typeface="Arial"/>
            </a:endParaRPr>
          </a:p>
          <a:p>
            <a:pPr lvl="0" rtl="0">
              <a:lnSpc>
                <a:spcPct val="100000"/>
              </a:lnSpc>
              <a:spcBef>
                <a:spcPts val="0"/>
              </a:spcBef>
              <a:buNone/>
            </a:pPr>
            <a:r>
              <a:rPr lang="en-US" sz="2666">
                <a:solidFill>
                  <a:srgbClr val="000000"/>
                </a:solidFill>
                <a:latin typeface="Arial"/>
                <a:ea typeface="Arial"/>
                <a:cs typeface="Arial"/>
                <a:sym typeface="Arial"/>
              </a:rPr>
              <a:t>How do you display an eigen-warping?  An eigen-warping can be thought of as having two components for each mean landmark position, expressing a direction and a magnitude for change away from the mean landmark position.  An eigen-warping can be displayed by drawing these vectors at their corresponding landmark positions.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nvSpPr>
        <p:spPr>
          <a:xfrm>
            <a:off x="2544150" y="2861650"/>
            <a:ext cx="5147875" cy="1972875"/>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The next slides show the first five eigenwarpings.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2317750" y="1631925"/>
            <a:ext cx="5524500" cy="435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2317750" y="1631925"/>
            <a:ext cx="5524500" cy="435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2317750" y="1631925"/>
            <a:ext cx="5524500" cy="435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2317750" y="1631925"/>
            <a:ext cx="5524500" cy="435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2317750" y="1631925"/>
            <a:ext cx="5524500" cy="435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nvSpPr>
        <p:spPr>
          <a:xfrm>
            <a:off x="2544150" y="2412425"/>
            <a:ext cx="5147875" cy="2871299"/>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The next slide shows landmark reconstructions for faces 150 - 153, using 5 eigenwarpings.</a:t>
            </a:r>
          </a:p>
          <a:p>
            <a:pPr lvl="0" rtl="0">
              <a:lnSpc>
                <a:spcPct val="100000"/>
              </a:lnSpc>
              <a:spcBef>
                <a:spcPts val="0"/>
              </a:spcBef>
              <a:buNone/>
            </a:pPr>
            <a:r>
              <a:t/>
            </a:r>
            <a:endParaRPr sz="2666">
              <a:solidFill>
                <a:srgbClr val="000000"/>
              </a:solidFill>
              <a:latin typeface="Arial"/>
              <a:ea typeface="Arial"/>
              <a:cs typeface="Arial"/>
              <a:sym typeface="Arial"/>
            </a:endParaRPr>
          </a:p>
          <a:p>
            <a:pPr lvl="0" rtl="0">
              <a:lnSpc>
                <a:spcPct val="100000"/>
              </a:lnSpc>
              <a:spcBef>
                <a:spcPts val="0"/>
              </a:spcBef>
              <a:buNone/>
            </a:pPr>
            <a:r>
              <a:rPr lang="en-US" sz="2666">
                <a:solidFill>
                  <a:srgbClr val="000000"/>
                </a:solidFill>
                <a:latin typeface="Arial"/>
                <a:ea typeface="Arial"/>
                <a:cs typeface="Arial"/>
                <a:sym typeface="Arial"/>
              </a:rPr>
              <a:t>True landmarks are shown in blue.</a:t>
            </a:r>
          </a:p>
          <a:p>
            <a:pPr lvl="0" rtl="0">
              <a:lnSpc>
                <a:spcPct val="100000"/>
              </a:lnSpc>
              <a:spcBef>
                <a:spcPts val="0"/>
              </a:spcBef>
              <a:buNone/>
            </a:pPr>
            <a:r>
              <a:rPr lang="en-US" sz="2666">
                <a:solidFill>
                  <a:srgbClr val="000000"/>
                </a:solidFill>
                <a:latin typeface="Arial"/>
                <a:ea typeface="Arial"/>
                <a:cs typeface="Arial"/>
                <a:sym typeface="Arial"/>
              </a:rPr>
              <a:t>Reconstructed landmarks are shown in red.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id="115" name="Shape 115"/>
          <p:cNvPicPr preferRelativeResize="0"/>
          <p:nvPr/>
        </p:nvPicPr>
        <p:blipFill>
          <a:blip r:embed="rId3">
            <a:alphaModFix/>
          </a:blip>
          <a:stretch>
            <a:fillRect/>
          </a:stretch>
        </p:blipFill>
        <p:spPr>
          <a:xfrm>
            <a:off x="5588000" y="0"/>
            <a:ext cx="5524500" cy="4356100"/>
          </a:xfrm>
          <a:prstGeom prst="rect">
            <a:avLst/>
          </a:prstGeom>
          <a:noFill/>
          <a:ln>
            <a:noFill/>
          </a:ln>
        </p:spPr>
      </p:pic>
      <p:pic>
        <p:nvPicPr>
          <p:cNvPr id="116" name="Shape 116"/>
          <p:cNvPicPr preferRelativeResize="0"/>
          <p:nvPr/>
        </p:nvPicPr>
        <p:blipFill>
          <a:blip r:embed="rId4">
            <a:alphaModFix/>
          </a:blip>
          <a:stretch>
            <a:fillRect/>
          </a:stretch>
        </p:blipFill>
        <p:spPr>
          <a:xfrm>
            <a:off x="0" y="4267200"/>
            <a:ext cx="5524500" cy="4356100"/>
          </a:xfrm>
          <a:prstGeom prst="rect">
            <a:avLst/>
          </a:prstGeom>
          <a:noFill/>
          <a:ln>
            <a:noFill/>
          </a:ln>
        </p:spPr>
      </p:pic>
      <p:pic>
        <p:nvPicPr>
          <p:cNvPr id="117" name="Shape 117"/>
          <p:cNvPicPr preferRelativeResize="0"/>
          <p:nvPr/>
        </p:nvPicPr>
        <p:blipFill>
          <a:blip r:embed="rId5">
            <a:alphaModFix/>
          </a:blip>
          <a:stretch>
            <a:fillRect/>
          </a:stretch>
        </p:blipFill>
        <p:spPr>
          <a:xfrm>
            <a:off x="5588000" y="4267200"/>
            <a:ext cx="5524500" cy="4356100"/>
          </a:xfrm>
          <a:prstGeom prst="rect">
            <a:avLst/>
          </a:prstGeom>
          <a:noFill/>
          <a:ln>
            <a:noFill/>
          </a:ln>
        </p:spPr>
      </p:pic>
      <p:pic>
        <p:nvPicPr>
          <p:cNvPr id="118" name="Shape 118"/>
          <p:cNvPicPr preferRelativeResize="0"/>
          <p:nvPr/>
        </p:nvPicPr>
        <p:blipFill>
          <a:blip r:embed="rId6">
            <a:alphaModFix/>
          </a:blip>
          <a:stretch>
            <a:fillRect/>
          </a:stretch>
        </p:blipFill>
        <p:spPr>
          <a:xfrm>
            <a:off x="0" y="0"/>
            <a:ext cx="5524500" cy="435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x="0" y="0"/>
          <a:ext cx="0" cy="0"/>
          <a:chOff x="0" y="0"/>
          <a:chExt cx="0" cy="0"/>
        </a:xfrm>
      </p:grpSpPr>
      <p:sp>
        <p:nvSpPr>
          <p:cNvPr id="28" name="Shape 28"/>
          <p:cNvSpPr txBox="1"/>
          <p:nvPr/>
        </p:nvSpPr>
        <p:spPr>
          <a:xfrm>
            <a:off x="3322625" y="2965350"/>
            <a:ext cx="3590924" cy="1765475"/>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8533">
                <a:solidFill>
                  <a:srgbClr val="000000"/>
                </a:solidFill>
                <a:latin typeface="Arial"/>
                <a:ea typeface="Arial"/>
                <a:cs typeface="Arial"/>
                <a:sym typeface="Arial"/>
              </a:rPr>
              <a:t>Step 1</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1517650" y="1930400"/>
            <a:ext cx="7124700" cy="5334000"/>
          </a:xfrm>
          <a:prstGeom prst="rect">
            <a:avLst/>
          </a:prstGeom>
          <a:noFill/>
          <a:ln>
            <a:noFill/>
          </a:ln>
        </p:spPr>
      </p:pic>
      <p:sp>
        <p:nvSpPr>
          <p:cNvPr id="124" name="Shape 124"/>
          <p:cNvSpPr txBox="1"/>
          <p:nvPr/>
        </p:nvSpPr>
        <p:spPr>
          <a:xfrm>
            <a:off x="269450" y="406400"/>
            <a:ext cx="9697249" cy="1396850"/>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Landmark reconstruction error (pixels per landmark) as a function of the number of eigenwarpings used in reconstruction.  This is for face 150.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nvSpPr>
        <p:spPr>
          <a:xfrm>
            <a:off x="3482500" y="3131800"/>
            <a:ext cx="3271174" cy="1432574"/>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8533">
                <a:solidFill>
                  <a:srgbClr val="000000"/>
                </a:solidFill>
                <a:latin typeface="Arial"/>
                <a:ea typeface="Arial"/>
                <a:cs typeface="Arial"/>
                <a:sym typeface="Arial"/>
              </a:rPr>
              <a:t>Step 3</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nvSpPr>
        <p:spPr>
          <a:xfrm>
            <a:off x="119225" y="47900"/>
            <a:ext cx="9995450" cy="7433800"/>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Brief description:</a:t>
            </a:r>
          </a:p>
          <a:p>
            <a:pPr lvl="0" rtl="0">
              <a:lnSpc>
                <a:spcPct val="100000"/>
              </a:lnSpc>
              <a:spcBef>
                <a:spcPts val="0"/>
              </a:spcBef>
              <a:buNone/>
            </a:pPr>
            <a:r>
              <a:rPr lang="en-US" sz="2666">
                <a:solidFill>
                  <a:srgbClr val="000000"/>
                </a:solidFill>
                <a:latin typeface="Arial"/>
                <a:ea typeface="Arial"/>
                <a:cs typeface="Arial"/>
                <a:sym typeface="Arial"/>
              </a:rPr>
              <a:t>Given a testing image, its warping is approximated using eigen-warpings.  The testing image is then warped using the approximate eigen-warping.  The warped image is then approximated using eigenfaces that were computed from warped (registered to the mean) training data.  This approximation to the warped image is then unwarped, again using the approximate warping, to obtain an approximation to the original unwarped testing image.</a:t>
            </a:r>
          </a:p>
          <a:p>
            <a:pPr lvl="0" rtl="0">
              <a:lnSpc>
                <a:spcPct val="100000"/>
              </a:lnSpc>
              <a:spcBef>
                <a:spcPts val="0"/>
              </a:spcBef>
              <a:buNone/>
            </a:pPr>
            <a:r>
              <a:t/>
            </a:r>
            <a:endParaRPr sz="2666">
              <a:solidFill>
                <a:srgbClr val="000000"/>
              </a:solidFill>
              <a:latin typeface="Arial"/>
              <a:ea typeface="Arial"/>
              <a:cs typeface="Arial"/>
              <a:sym typeface="Arial"/>
            </a:endParaRPr>
          </a:p>
          <a:p>
            <a:pPr lvl="0" rtl="0">
              <a:lnSpc>
                <a:spcPct val="100000"/>
              </a:lnSpc>
              <a:spcBef>
                <a:spcPts val="0"/>
              </a:spcBef>
              <a:buNone/>
            </a:pPr>
            <a:r>
              <a:rPr lang="en-US" sz="2666">
                <a:solidFill>
                  <a:srgbClr val="000000"/>
                </a:solidFill>
                <a:latin typeface="Arial"/>
                <a:ea typeface="Arial"/>
                <a:cs typeface="Arial"/>
                <a:sym typeface="Arial"/>
              </a:rPr>
              <a:t>In this way, an image of a face may be represented by just 40 numbers: 20 of them are coefficients for the first 20 eigenfaces, and 20 of them are coefficients for the first 20 eigen-warpings.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nvSpPr>
        <p:spPr>
          <a:xfrm>
            <a:off x="2543800" y="2857500"/>
            <a:ext cx="5148574" cy="1981199"/>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The next slide shows reconstructions of the test faces using 20 eigenfaces and 20 eigenwarpings.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1161125" y="381000"/>
            <a:ext cx="7837700" cy="68579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1517650" y="1143000"/>
            <a:ext cx="7124700" cy="5334000"/>
          </a:xfrm>
          <a:prstGeom prst="rect">
            <a:avLst/>
          </a:prstGeom>
          <a:noFill/>
          <a:ln>
            <a:noFill/>
          </a:ln>
        </p:spPr>
      </p:pic>
      <p:sp>
        <p:nvSpPr>
          <p:cNvPr id="150" name="Shape 150"/>
          <p:cNvSpPr txBox="1"/>
          <p:nvPr/>
        </p:nvSpPr>
        <p:spPr>
          <a:xfrm>
            <a:off x="241925" y="189275"/>
            <a:ext cx="9752325" cy="1264899"/>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Error per pixel as a function of the number of eigenfaces used in approximation for face 150.  Error is computed on warped images.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nvSpPr>
        <p:spPr>
          <a:xfrm>
            <a:off x="3434175" y="3083925"/>
            <a:ext cx="3367824" cy="1528325"/>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8533">
                <a:solidFill>
                  <a:srgbClr val="000000"/>
                </a:solidFill>
                <a:latin typeface="Arial"/>
                <a:ea typeface="Arial"/>
                <a:cs typeface="Arial"/>
                <a:sym typeface="Arial"/>
              </a:rPr>
              <a:t>Step 4</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nvSpPr>
        <p:spPr>
          <a:xfrm>
            <a:off x="16200" y="47900"/>
            <a:ext cx="10094249" cy="7433800"/>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Brief description:</a:t>
            </a:r>
          </a:p>
          <a:p>
            <a:pPr lvl="0" rtl="0">
              <a:lnSpc>
                <a:spcPct val="100000"/>
              </a:lnSpc>
              <a:spcBef>
                <a:spcPts val="0"/>
              </a:spcBef>
              <a:buNone/>
            </a:pPr>
            <a:r>
              <a:rPr lang="en-US" sz="2666">
                <a:solidFill>
                  <a:srgbClr val="000000"/>
                </a:solidFill>
                <a:latin typeface="Arial"/>
                <a:ea typeface="Arial"/>
                <a:cs typeface="Arial"/>
                <a:sym typeface="Arial"/>
              </a:rPr>
              <a:t>By randomly choosing coefficients for the eigen-faces and eigen-warpings, we can synthesize new faces of people who don't actually exist.  The coefficient of an eigenvector with eigenvalue lambda should be chosen from a Gaussian distribution with mean zero and standard deviation sqrt(lambda).</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nvSpPr>
        <p:spPr>
          <a:xfrm>
            <a:off x="3235425" y="3341800"/>
            <a:ext cx="3765300" cy="1012575"/>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The next slide shows 20 synthesized faces.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pic>
        <p:nvPicPr>
          <p:cNvPr id="170" name="Shape 170"/>
          <p:cNvPicPr preferRelativeResize="0"/>
          <p:nvPr/>
        </p:nvPicPr>
        <p:blipFill>
          <a:blip r:embed="rId3">
            <a:alphaModFix/>
          </a:blip>
          <a:stretch>
            <a:fillRect/>
          </a:stretch>
        </p:blipFill>
        <p:spPr>
          <a:xfrm>
            <a:off x="793750" y="381000"/>
            <a:ext cx="85725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nvSpPr>
        <p:spPr>
          <a:xfrm>
            <a:off x="975375" y="216275"/>
            <a:ext cx="8285425" cy="7263600"/>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Brief description:</a:t>
            </a:r>
          </a:p>
          <a:p>
            <a:pPr lvl="0" rtl="0">
              <a:lnSpc>
                <a:spcPct val="100000"/>
              </a:lnSpc>
              <a:spcBef>
                <a:spcPts val="0"/>
              </a:spcBef>
              <a:buNone/>
            </a:pPr>
            <a:r>
              <a:rPr lang="en-US" sz="2666">
                <a:solidFill>
                  <a:srgbClr val="000000"/>
                </a:solidFill>
                <a:latin typeface="Arial"/>
                <a:ea typeface="Arial"/>
                <a:cs typeface="Arial"/>
                <a:sym typeface="Arial"/>
              </a:rPr>
              <a:t>In step 1 I performed PCA on 150 training faces, and used the resulting eigenfaces to reconstruct 28 testing faces.</a:t>
            </a:r>
          </a:p>
          <a:p>
            <a:pPr lvl="0" rtl="0">
              <a:lnSpc>
                <a:spcPct val="100000"/>
              </a:lnSpc>
              <a:spcBef>
                <a:spcPts val="0"/>
              </a:spcBef>
              <a:buNone/>
            </a:pPr>
            <a:r>
              <a:t/>
            </a:r>
            <a:endParaRPr sz="2666">
              <a:solidFill>
                <a:srgbClr val="000000"/>
              </a:solidFill>
              <a:latin typeface="Arial"/>
              <a:ea typeface="Arial"/>
              <a:cs typeface="Arial"/>
              <a:sym typeface="Arial"/>
            </a:endParaRPr>
          </a:p>
          <a:p>
            <a:pPr lvl="0" rtl="0">
              <a:lnSpc>
                <a:spcPct val="100000"/>
              </a:lnSpc>
              <a:spcBef>
                <a:spcPts val="0"/>
              </a:spcBef>
              <a:buNone/>
            </a:pPr>
            <a:r>
              <a:rPr lang="en-US" sz="2666">
                <a:solidFill>
                  <a:srgbClr val="000000"/>
                </a:solidFill>
                <a:latin typeface="Arial"/>
                <a:ea typeface="Arial"/>
                <a:cs typeface="Arial"/>
                <a:sym typeface="Arial"/>
              </a:rPr>
              <a:t>To perform PCA, I first constructed a matrix T with 150 rows.  Each row is a mean-subtracted image (written</a:t>
            </a:r>
          </a:p>
          <a:p>
            <a:pPr lvl="0" rtl="0">
              <a:lnSpc>
                <a:spcPct val="100000"/>
              </a:lnSpc>
              <a:spcBef>
                <a:spcPts val="0"/>
              </a:spcBef>
              <a:buNone/>
            </a:pPr>
            <a:r>
              <a:rPr lang="en-US" sz="2666">
                <a:solidFill>
                  <a:srgbClr val="000000"/>
                </a:solidFill>
                <a:latin typeface="Arial"/>
                <a:ea typeface="Arial"/>
                <a:cs typeface="Arial"/>
                <a:sym typeface="Arial"/>
              </a:rPr>
              <a:t>as one long vector), so T has 256^2 columns.  The</a:t>
            </a:r>
          </a:p>
          <a:p>
            <a:pPr lvl="0" rtl="0">
              <a:lnSpc>
                <a:spcPct val="100000"/>
              </a:lnSpc>
              <a:spcBef>
                <a:spcPts val="0"/>
              </a:spcBef>
              <a:buNone/>
            </a:pPr>
            <a:r>
              <a:rPr lang="en-US" sz="2666">
                <a:solidFill>
                  <a:srgbClr val="000000"/>
                </a:solidFill>
                <a:latin typeface="Arial"/>
                <a:ea typeface="Arial"/>
                <a:cs typeface="Arial"/>
                <a:sym typeface="Arial"/>
              </a:rPr>
              <a:t>eigenfaces PCA computes are the eigenvectors of </a:t>
            </a:r>
          </a:p>
          <a:p>
            <a:pPr lvl="0" rtl="0">
              <a:lnSpc>
                <a:spcPct val="100000"/>
              </a:lnSpc>
              <a:spcBef>
                <a:spcPts val="0"/>
              </a:spcBef>
              <a:buNone/>
            </a:pPr>
            <a:r>
              <a:rPr lang="en-US" sz="2666">
                <a:solidFill>
                  <a:srgbClr val="000000"/>
                </a:solidFill>
                <a:latin typeface="Arial"/>
                <a:ea typeface="Arial"/>
                <a:cs typeface="Arial"/>
                <a:sym typeface="Arial"/>
              </a:rPr>
              <a:t>transpose(T) * T.  This matrix is too large to work with</a:t>
            </a:r>
          </a:p>
          <a:p>
            <a:pPr lvl="0" rtl="0">
              <a:lnSpc>
                <a:spcPct val="100000"/>
              </a:lnSpc>
              <a:spcBef>
                <a:spcPts val="0"/>
              </a:spcBef>
              <a:buNone/>
            </a:pPr>
            <a:r>
              <a:rPr lang="en-US" sz="2666">
                <a:solidFill>
                  <a:srgbClr val="000000"/>
                </a:solidFill>
                <a:latin typeface="Arial"/>
                <a:ea typeface="Arial"/>
                <a:cs typeface="Arial"/>
                <a:sym typeface="Arial"/>
              </a:rPr>
              <a:t>directly, but there is a trick: compute the eigenvectors</a:t>
            </a:r>
          </a:p>
          <a:p>
            <a:pPr lvl="0" rtl="0">
              <a:lnSpc>
                <a:spcPct val="100000"/>
              </a:lnSpc>
              <a:spcBef>
                <a:spcPts val="0"/>
              </a:spcBef>
              <a:buNone/>
            </a:pPr>
            <a:r>
              <a:rPr lang="en-US" sz="2666">
                <a:solidFill>
                  <a:srgbClr val="000000"/>
                </a:solidFill>
                <a:latin typeface="Arial"/>
                <a:ea typeface="Arial"/>
                <a:cs typeface="Arial"/>
                <a:sym typeface="Arial"/>
              </a:rPr>
              <a:t>of T * transpose(T).  If v is an eigenvector of</a:t>
            </a:r>
          </a:p>
          <a:p>
            <a:pPr lvl="0" rtl="0">
              <a:lnSpc>
                <a:spcPct val="100000"/>
              </a:lnSpc>
              <a:spcBef>
                <a:spcPts val="0"/>
              </a:spcBef>
              <a:buNone/>
            </a:pPr>
            <a:r>
              <a:rPr lang="en-US" sz="2666">
                <a:solidFill>
                  <a:srgbClr val="000000"/>
                </a:solidFill>
                <a:latin typeface="Arial"/>
                <a:ea typeface="Arial"/>
                <a:cs typeface="Arial"/>
                <a:sym typeface="Arial"/>
              </a:rPr>
              <a:t>T * transpose(T), then transpose(T) * v is an eigenvector of transpose(T) * T.</a:t>
            </a:r>
          </a:p>
          <a:p>
            <a:pPr lvl="0" rtl="0">
              <a:lnSpc>
                <a:spcPct val="100000"/>
              </a:lnSpc>
              <a:spcBef>
                <a:spcPts val="0"/>
              </a:spcBef>
              <a:buNone/>
            </a:pPr>
            <a:r>
              <a:t/>
            </a:r>
            <a:endParaRPr sz="2666">
              <a:solidFill>
                <a:srgbClr val="000000"/>
              </a:solidFill>
              <a:latin typeface="Arial"/>
              <a:ea typeface="Arial"/>
              <a:cs typeface="Arial"/>
              <a:sym typeface="Arial"/>
            </a:endParaRPr>
          </a:p>
          <a:p>
            <a:pPr lvl="0" rtl="0">
              <a:lnSpc>
                <a:spcPct val="100000"/>
              </a:lnSpc>
              <a:spcBef>
                <a:spcPts val="0"/>
              </a:spcBef>
              <a:buNone/>
            </a:pPr>
            <a:r>
              <a:rPr lang="en-US" sz="2666">
                <a:solidFill>
                  <a:srgbClr val="000000"/>
                </a:solidFill>
                <a:latin typeface="Arial"/>
                <a:ea typeface="Arial"/>
                <a:cs typeface="Arial"/>
                <a:sym typeface="Arial"/>
              </a:rPr>
              <a:t>The difference between a testing image and the mean training image may be approximated by the sum of its projections onto the first k eigenfaces.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nvSpPr>
        <p:spPr>
          <a:xfrm>
            <a:off x="2544150" y="2612075"/>
            <a:ext cx="5147875" cy="2472000"/>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On the following slide you can see the first 20 eigenfaces.  Start at top left and look row by row to see them in order.</a:t>
            </a:r>
          </a:p>
          <a:p>
            <a:pPr lvl="0" rtl="0">
              <a:lnSpc>
                <a:spcPct val="100000"/>
              </a:lnSpc>
              <a:spcBef>
                <a:spcPts val="0"/>
              </a:spcBef>
              <a:buNone/>
            </a:pPr>
            <a:r>
              <a:t/>
            </a:r>
            <a:endParaRPr sz="2666">
              <a:solidFill>
                <a:srgbClr val="000000"/>
              </a:solidFill>
              <a:latin typeface="Arial"/>
              <a:ea typeface="Arial"/>
              <a:cs typeface="Arial"/>
              <a:sym typeface="Arial"/>
            </a:endParaRPr>
          </a:p>
          <a:p>
            <a:pPr lvl="0" rtl="0">
              <a:lnSpc>
                <a:spcPct val="100000"/>
              </a:lnSpc>
              <a:spcBef>
                <a:spcPts val="0"/>
              </a:spcBef>
              <a:buNone/>
            </a:pPr>
            <a:r>
              <a:rPr lang="en-US" sz="2666">
                <a:solidFill>
                  <a:srgbClr val="000000"/>
                </a:solidFill>
                <a:latin typeface="Arial"/>
                <a:ea typeface="Arial"/>
                <a:cs typeface="Arial"/>
                <a:sym typeface="Arial"/>
              </a:rPr>
              <a:t>No landmarks are being used.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pic>
        <p:nvPicPr>
          <p:cNvPr id="43" name="Shape 43"/>
          <p:cNvPicPr preferRelativeResize="0"/>
          <p:nvPr/>
        </p:nvPicPr>
        <p:blipFill>
          <a:blip r:embed="rId3">
            <a:alphaModFix/>
          </a:blip>
          <a:stretch>
            <a:fillRect/>
          </a:stretch>
        </p:blipFill>
        <p:spPr>
          <a:xfrm>
            <a:off x="793750" y="381000"/>
            <a:ext cx="85725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nvSpPr>
        <p:spPr>
          <a:xfrm>
            <a:off x="2544150" y="2861650"/>
            <a:ext cx="5147875" cy="1972875"/>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Next you see reconstructions of the 28 training faces using 20 eigenfaces.  No landmarks are being used.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pic>
        <p:nvPicPr>
          <p:cNvPr id="53" name="Shape 53"/>
          <p:cNvPicPr preferRelativeResize="0"/>
          <p:nvPr/>
        </p:nvPicPr>
        <p:blipFill>
          <a:blip r:embed="rId3">
            <a:alphaModFix/>
          </a:blip>
          <a:stretch>
            <a:fillRect/>
          </a:stretch>
        </p:blipFill>
        <p:spPr>
          <a:xfrm>
            <a:off x="1161125" y="381000"/>
            <a:ext cx="7837700" cy="685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nvSpPr>
        <p:spPr>
          <a:xfrm>
            <a:off x="2544150" y="1117600"/>
            <a:ext cx="5147875" cy="2871299"/>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The following slide shows error per pixel for the successive approximations to image 150.  Horizontal axis shows number of eigenfaces used in the approximation.  Error was computed as follows:</a:t>
            </a:r>
          </a:p>
        </p:txBody>
      </p:sp>
      <p:sp>
        <p:nvSpPr>
          <p:cNvPr id="59" name="Shape 59"/>
          <p:cNvSpPr txBox="1"/>
          <p:nvPr/>
        </p:nvSpPr>
        <p:spPr>
          <a:xfrm>
            <a:off x="2278525" y="4775200"/>
            <a:ext cx="5679100" cy="1580824"/>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diff = face - approxFace;</a:t>
            </a:r>
          </a:p>
          <a:p>
            <a:pPr lvl="0" rtl="0">
              <a:lnSpc>
                <a:spcPct val="100000"/>
              </a:lnSpc>
              <a:spcBef>
                <a:spcPts val="0"/>
              </a:spcBef>
              <a:buNone/>
            </a:pPr>
            <a:r>
              <a:rPr lang="en-US" sz="2666">
                <a:solidFill>
                  <a:srgbClr val="000000"/>
                </a:solidFill>
                <a:latin typeface="Arial"/>
                <a:ea typeface="Arial"/>
                <a:cs typeface="Arial"/>
                <a:sym typeface="Arial"/>
              </a:rPr>
              <a:t>errorsL2(eigFaceIdx) =  ...  norm(diff(:))/sqrt(numRows*numCols);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pic>
        <p:nvPicPr>
          <p:cNvPr id="64" name="Shape 64"/>
          <p:cNvPicPr preferRelativeResize="0"/>
          <p:nvPr/>
        </p:nvPicPr>
        <p:blipFill>
          <a:blip r:embed="rId3">
            <a:alphaModFix/>
          </a:blip>
          <a:stretch>
            <a:fillRect/>
          </a:stretch>
        </p:blipFill>
        <p:spPr>
          <a:xfrm>
            <a:off x="1524000" y="609600"/>
            <a:ext cx="7112000" cy="5334000"/>
          </a:xfrm>
          <a:prstGeom prst="rect">
            <a:avLst/>
          </a:prstGeom>
          <a:noFill/>
          <a:ln>
            <a:noFill/>
          </a:ln>
        </p:spPr>
      </p:pic>
      <p:sp>
        <p:nvSpPr>
          <p:cNvPr id="65" name="Shape 65"/>
          <p:cNvSpPr txBox="1"/>
          <p:nvPr/>
        </p:nvSpPr>
        <p:spPr>
          <a:xfrm>
            <a:off x="319775" y="6400800"/>
            <a:ext cx="9596624" cy="1211174"/>
          </a:xfrm>
          <a:prstGeom prst="rect">
            <a:avLst/>
          </a:prstGeom>
          <a:noFill/>
          <a:ln>
            <a:noFill/>
          </a:ln>
        </p:spPr>
        <p:txBody>
          <a:bodyPr anchorCtr="0" anchor="t" bIns="38100" lIns="38100" rIns="38100" tIns="38100">
            <a:noAutofit/>
          </a:bodyPr>
          <a:lstStyle/>
          <a:p>
            <a:pPr lvl="0" rtl="0">
              <a:lnSpc>
                <a:spcPct val="100000"/>
              </a:lnSpc>
              <a:spcBef>
                <a:spcPts val="0"/>
              </a:spcBef>
              <a:buNone/>
            </a:pPr>
            <a:r>
              <a:rPr lang="en-US" sz="2666">
                <a:solidFill>
                  <a:srgbClr val="000000"/>
                </a:solidFill>
                <a:latin typeface="Arial"/>
                <a:ea typeface="Arial"/>
                <a:cs typeface="Arial"/>
                <a:sym typeface="Arial"/>
              </a:rPr>
              <a:t>Error per pixel vs. number of eigenfaces used in approximation. No landmarks used.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