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2" r:id="rId5"/>
    <p:sldId id="265" r:id="rId6"/>
    <p:sldId id="264" r:id="rId7"/>
    <p:sldId id="272" r:id="rId8"/>
    <p:sldId id="267" r:id="rId9"/>
    <p:sldId id="263" r:id="rId10"/>
    <p:sldId id="271" r:id="rId11"/>
    <p:sldId id="268" r:id="rId12"/>
    <p:sldId id="261" r:id="rId13"/>
    <p:sldId id="26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82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7A4D-C675-457E-AB1C-5CA351059CEF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1B11-2749-4B0D-B074-5A78C4BE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3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7A4D-C675-457E-AB1C-5CA351059CEF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1B11-2749-4B0D-B074-5A78C4BE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6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7A4D-C675-457E-AB1C-5CA351059CEF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1B11-2749-4B0D-B074-5A78C4BE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9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7A4D-C675-457E-AB1C-5CA351059CEF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1B11-2749-4B0D-B074-5A78C4BE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3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7A4D-C675-457E-AB1C-5CA351059CEF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1B11-2749-4B0D-B074-5A78C4BE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1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7A4D-C675-457E-AB1C-5CA351059CEF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1B11-2749-4B0D-B074-5A78C4BE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8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7A4D-C675-457E-AB1C-5CA351059CEF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1B11-2749-4B0D-B074-5A78C4BE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4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7A4D-C675-457E-AB1C-5CA351059CEF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1B11-2749-4B0D-B074-5A78C4BE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6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7A4D-C675-457E-AB1C-5CA351059CEF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1B11-2749-4B0D-B074-5A78C4BE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1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7A4D-C675-457E-AB1C-5CA351059CEF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1B11-2749-4B0D-B074-5A78C4BE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5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7A4D-C675-457E-AB1C-5CA351059CEF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1B11-2749-4B0D-B074-5A78C4BE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3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F7A4D-C675-457E-AB1C-5CA351059CEF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51B11-2749-4B0D-B074-5A78C4BE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1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8043" y="257885"/>
            <a:ext cx="11404404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Mini Project on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Comparison 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of Shopping Websites and </a:t>
            </a: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Trend 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Analyzer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18240" y="2536224"/>
            <a:ext cx="410400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Under guidance of</a:t>
            </a:r>
          </a:p>
          <a:p>
            <a:pPr algn="ctr"/>
            <a:r>
              <a:rPr 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Dr. O.P. Vyas.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92980" y="3998359"/>
            <a:ext cx="4041299" cy="224676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Submitted By-</a:t>
            </a:r>
          </a:p>
          <a:p>
            <a:r>
              <a:rPr lang="en-US" sz="2000" dirty="0" smtClean="0"/>
              <a:t>Gaurav Gupta (RIT2012018)</a:t>
            </a:r>
          </a:p>
          <a:p>
            <a:r>
              <a:rPr lang="en-US" sz="2000" dirty="0" err="1" smtClean="0"/>
              <a:t>Harshit</a:t>
            </a:r>
            <a:r>
              <a:rPr lang="en-US" sz="2000" dirty="0" smtClean="0"/>
              <a:t> Gupta (RIT2012048)</a:t>
            </a:r>
          </a:p>
          <a:p>
            <a:r>
              <a:rPr lang="en-US" sz="2000" dirty="0" smtClean="0"/>
              <a:t>Kamal </a:t>
            </a:r>
            <a:r>
              <a:rPr lang="en-US" sz="2000" dirty="0" err="1" smtClean="0"/>
              <a:t>Soni</a:t>
            </a:r>
            <a:r>
              <a:rPr lang="en-US" sz="2000" dirty="0" smtClean="0"/>
              <a:t> (RIT2012076)</a:t>
            </a:r>
          </a:p>
          <a:p>
            <a:r>
              <a:rPr lang="en-US" sz="2000" dirty="0" err="1" smtClean="0"/>
              <a:t>Nakshatra</a:t>
            </a:r>
            <a:r>
              <a:rPr lang="en-US" sz="2000" dirty="0" smtClean="0"/>
              <a:t> </a:t>
            </a:r>
            <a:r>
              <a:rPr lang="en-US" sz="2000" dirty="0" err="1" smtClean="0"/>
              <a:t>Maheshwari</a:t>
            </a:r>
            <a:r>
              <a:rPr lang="en-US" sz="2000" dirty="0" smtClean="0"/>
              <a:t> (RIT2012074)</a:t>
            </a:r>
          </a:p>
          <a:p>
            <a:r>
              <a:rPr lang="en-US" sz="2000" dirty="0" err="1" smtClean="0"/>
              <a:t>Shashank</a:t>
            </a:r>
            <a:r>
              <a:rPr lang="en-US" sz="2000" dirty="0" smtClean="0"/>
              <a:t> Sharma (RIT2012075)</a:t>
            </a:r>
          </a:p>
          <a:p>
            <a:r>
              <a:rPr lang="en-US" sz="2000" dirty="0" smtClean="0"/>
              <a:t>Shweta </a:t>
            </a:r>
            <a:r>
              <a:rPr lang="en-US" sz="2000" dirty="0" err="1" smtClean="0"/>
              <a:t>Choudhary</a:t>
            </a:r>
            <a:r>
              <a:rPr lang="en-US" sz="2000" dirty="0" smtClean="0"/>
              <a:t> (RIT2012025)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99" y="3719872"/>
            <a:ext cx="4707192" cy="31381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707" y="2035788"/>
            <a:ext cx="2475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*Only for Smart-Phones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And Smart-T.V.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69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98350" y="334855"/>
            <a:ext cx="85195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Matrix Factorization(</a:t>
            </a:r>
            <a:r>
              <a:rPr 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contd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…)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25008" y="2710568"/>
          <a:ext cx="4646235" cy="214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9247"/>
                <a:gridCol w="929247"/>
                <a:gridCol w="929247"/>
                <a:gridCol w="929247"/>
                <a:gridCol w="929247"/>
              </a:tblGrid>
              <a:tr h="342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</a:tr>
              <a:tr h="360420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</a:tr>
              <a:tr h="360420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</a:tr>
              <a:tr h="360420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</a:tr>
              <a:tr h="360420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</a:tr>
              <a:tr h="360420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542467" y="2678803"/>
          <a:ext cx="4906850" cy="2240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1370"/>
                <a:gridCol w="981370"/>
                <a:gridCol w="981370"/>
                <a:gridCol w="981370"/>
                <a:gridCol w="981370"/>
              </a:tblGrid>
              <a:tr h="373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</a:tr>
              <a:tr h="3734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</a:tr>
              <a:tr h="3734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</a:tr>
              <a:tr h="3734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</a:tr>
              <a:tr h="3734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</a:tr>
              <a:tr h="3734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5396248" y="3580327"/>
            <a:ext cx="901521" cy="489397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4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4539"/>
            <a:ext cx="3642738" cy="4351338"/>
          </a:xfrm>
        </p:spPr>
        <p:txBody>
          <a:bodyPr/>
          <a:lstStyle/>
          <a:p>
            <a:r>
              <a:rPr lang="en-US" dirty="0" smtClean="0"/>
              <a:t>Learning </a:t>
            </a:r>
            <a:r>
              <a:rPr lang="en-US" dirty="0" err="1" smtClean="0"/>
              <a:t>Scrapy</a:t>
            </a:r>
            <a:r>
              <a:rPr lang="en-US" dirty="0" smtClean="0"/>
              <a:t>, Selenium, Data </a:t>
            </a:r>
            <a:r>
              <a:rPr lang="en-US" dirty="0" err="1" smtClean="0"/>
              <a:t>Cleansing,etc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Creation of </a:t>
            </a:r>
            <a:r>
              <a:rPr lang="en-US" dirty="0" err="1" smtClean="0"/>
              <a:t>Scrapy</a:t>
            </a:r>
            <a:r>
              <a:rPr lang="en-US" dirty="0" smtClean="0"/>
              <a:t> scripts.</a:t>
            </a:r>
          </a:p>
          <a:p>
            <a:r>
              <a:rPr lang="en-US" dirty="0" smtClean="0"/>
              <a:t>Data Cleansing.</a:t>
            </a:r>
          </a:p>
          <a:p>
            <a:r>
              <a:rPr lang="en-US" dirty="0" smtClean="0"/>
              <a:t>Database Schema</a:t>
            </a:r>
          </a:p>
          <a:p>
            <a:r>
              <a:rPr lang="en-US" dirty="0" smtClean="0"/>
              <a:t>Representation Web Interface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58335" y="334855"/>
            <a:ext cx="55996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Activity Time chart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258185"/>
            <a:ext cx="380001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 smtClean="0">
                <a:ln/>
                <a:solidFill>
                  <a:schemeClr val="accent4"/>
                </a:solidFill>
              </a:rPr>
              <a:t>Before Mid-Semester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66422" y="1842960"/>
            <a:ext cx="4441229" cy="46737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Levenshtein</a:t>
            </a:r>
            <a:r>
              <a:rPr lang="en-US" dirty="0"/>
              <a:t> </a:t>
            </a:r>
            <a:r>
              <a:rPr lang="en-US" dirty="0" smtClean="0"/>
              <a:t>distance algorithm </a:t>
            </a:r>
            <a:r>
              <a:rPr lang="en-US" dirty="0"/>
              <a:t>for comparing description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Regular Extraction of data at certain intervals.</a:t>
            </a:r>
          </a:p>
          <a:p>
            <a:r>
              <a:rPr lang="en-US" dirty="0" smtClean="0"/>
              <a:t>Matrix Factorization Algorithm.</a:t>
            </a:r>
          </a:p>
          <a:p>
            <a:r>
              <a:rPr lang="en-US" dirty="0" smtClean="0"/>
              <a:t>Database Normalization.</a:t>
            </a:r>
          </a:p>
          <a:p>
            <a:r>
              <a:rPr lang="en-US" dirty="0" smtClean="0"/>
              <a:t>Pattern Analysis in Large Data.</a:t>
            </a:r>
          </a:p>
          <a:p>
            <a:r>
              <a:rPr lang="en-US" dirty="0" smtClean="0"/>
              <a:t>Rate Increase/Decrease Prediction.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7213878" y="1241362"/>
            <a:ext cx="35411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 smtClean="0">
                <a:ln/>
                <a:solidFill>
                  <a:schemeClr val="accent4"/>
                </a:solidFill>
              </a:rPr>
              <a:t>After Mid-Semester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21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Drawbacks:</a:t>
            </a:r>
          </a:p>
          <a:p>
            <a:pPr lvl="1"/>
            <a:r>
              <a:rPr lang="en-US" dirty="0" smtClean="0"/>
              <a:t>In this dynamic world, websites keeps changing.</a:t>
            </a:r>
          </a:p>
          <a:p>
            <a:pPr lvl="1"/>
            <a:r>
              <a:rPr lang="en-US" dirty="0" smtClean="0"/>
              <a:t>Large database required.</a:t>
            </a:r>
          </a:p>
          <a:p>
            <a:pPr lvl="1"/>
            <a:r>
              <a:rPr lang="en-US" dirty="0" smtClean="0"/>
              <a:t>Noise is never completely removed.</a:t>
            </a:r>
          </a:p>
          <a:p>
            <a:pPr lvl="1"/>
            <a:r>
              <a:rPr lang="en-US" dirty="0" smtClean="0"/>
              <a:t>High Speed Internet (Time threshold needs to be heuristic).</a:t>
            </a:r>
          </a:p>
          <a:p>
            <a:r>
              <a:rPr lang="en-US" dirty="0"/>
              <a:t>Project at a glance – </a:t>
            </a:r>
            <a:r>
              <a:rPr lang="en-US" dirty="0" smtClean="0"/>
              <a:t>Summarization.</a:t>
            </a:r>
            <a:endParaRPr lang="en-US" dirty="0"/>
          </a:p>
          <a:p>
            <a:r>
              <a:rPr lang="en-US" dirty="0"/>
              <a:t>Future </a:t>
            </a:r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Great success if worked upon large number of websites.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257241" y="231822"/>
            <a:ext cx="33169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Conclusion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026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44655" y="386371"/>
            <a:ext cx="4504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Demonstration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57" y="1439036"/>
            <a:ext cx="9118242" cy="512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1798" y="1674259"/>
            <a:ext cx="524271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Suggestion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&amp;</a:t>
            </a:r>
            <a:endParaRPr lang="en-US" sz="54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Questions (if any)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293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Introduction-What is our project ?</a:t>
            </a:r>
          </a:p>
          <a:p>
            <a:r>
              <a:rPr lang="en-US" dirty="0" smtClean="0"/>
              <a:t>Working Steps and Future Scope.</a:t>
            </a:r>
          </a:p>
          <a:p>
            <a:r>
              <a:rPr lang="en-US" dirty="0" smtClean="0"/>
              <a:t>Activity Time Chart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08571" y="340044"/>
            <a:ext cx="27506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Contents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693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r>
              <a:rPr lang="en-US" dirty="0" smtClean="0"/>
              <a:t>- Shopping comparison trend analyzer</a:t>
            </a:r>
          </a:p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Need</a:t>
            </a:r>
            <a:r>
              <a:rPr lang="en-US" dirty="0" smtClean="0"/>
              <a:t>-</a:t>
            </a:r>
            <a:r>
              <a:rPr lang="en-US" dirty="0"/>
              <a:t>There is probably no need to say that there is too much information on the Web nowadays. Search engines help us a little bit. What is better is to have something interesting recommended to us automatically without asking. </a:t>
            </a:r>
            <a:endParaRPr lang="en-US" dirty="0" smtClean="0"/>
          </a:p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Possible Solutions-</a:t>
            </a:r>
            <a:r>
              <a:rPr lang="en-US" dirty="0" err="1" smtClean="0">
                <a:cs typeface="Aharoni" panose="02010803020104030203" pitchFamily="2" charset="-79"/>
              </a:rPr>
              <a:t>pricedekho.com,junglee.com,buyhatke.com</a:t>
            </a:r>
            <a:endParaRPr lang="en-US" dirty="0" smtClean="0">
              <a:cs typeface="Aharoni" panose="02010803020104030203" pitchFamily="2" charset="-79"/>
            </a:endParaRPr>
          </a:p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THEN WHY OUR PROJECT- </a:t>
            </a:r>
          </a:p>
          <a:p>
            <a:pPr lvl="1"/>
            <a:r>
              <a:rPr lang="en-US" dirty="0" smtClean="0">
                <a:cs typeface="Aharoni" panose="02010803020104030203" pitchFamily="2" charset="-79"/>
              </a:rPr>
              <a:t>User ratings are not preferred.</a:t>
            </a:r>
          </a:p>
          <a:p>
            <a:pPr lvl="1"/>
            <a:r>
              <a:rPr lang="en-US" dirty="0" smtClean="0">
                <a:cs typeface="Aharoni" panose="02010803020104030203" pitchFamily="2" charset="-79"/>
              </a:rPr>
              <a:t>Do not take specifications matching into account(based only on price).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5348" y="334855"/>
            <a:ext cx="60255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What is our project?</a:t>
            </a:r>
          </a:p>
        </p:txBody>
      </p:sp>
    </p:spTree>
    <p:extLst>
      <p:ext uri="{BB962C8B-B14F-4D97-AF65-F5344CB8AC3E}">
        <p14:creationId xmlns:p14="http://schemas.microsoft.com/office/powerpoint/2010/main" val="396694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443" y="1761231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Scraping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Cleaning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Database </a:t>
            </a:r>
            <a:r>
              <a:rPr lang="en-US" dirty="0" err="1" smtClean="0"/>
              <a:t>Mangement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Matrix Factorization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Conclusion-</a:t>
            </a:r>
            <a:r>
              <a:rPr lang="en-US" dirty="0" err="1" smtClean="0"/>
              <a:t>Limitation,future</a:t>
            </a:r>
            <a:r>
              <a:rPr lang="en-US" dirty="0" smtClean="0"/>
              <a:t> Scope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32206" y="334855"/>
            <a:ext cx="34518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work steps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499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78607" y="334855"/>
            <a:ext cx="51590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 SCRAPPING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6557" y="2150772"/>
            <a:ext cx="5137574" cy="29750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Web crawler?</a:t>
            </a:r>
          </a:p>
          <a:p>
            <a:r>
              <a:rPr lang="en-US" dirty="0" smtClean="0"/>
              <a:t>Web scrapper?</a:t>
            </a:r>
          </a:p>
          <a:p>
            <a:r>
              <a:rPr lang="en-US" dirty="0" smtClean="0"/>
              <a:t>Scrapper used: </a:t>
            </a:r>
            <a:r>
              <a:rPr lang="en-US" dirty="0" err="1" smtClean="0"/>
              <a:t>Scrapy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Selenium-pre step to </a:t>
            </a:r>
            <a:r>
              <a:rPr lang="en-US" dirty="0" err="1" smtClean="0"/>
              <a:t>Scrapy</a:t>
            </a:r>
            <a:r>
              <a:rPr lang="en-US" dirty="0" smtClean="0"/>
              <a:t>.</a:t>
            </a:r>
          </a:p>
          <a:p>
            <a:r>
              <a:rPr lang="en-US" dirty="0"/>
              <a:t>But Why </a:t>
            </a:r>
            <a:r>
              <a:rPr lang="en-US" dirty="0" err="1"/>
              <a:t>Scrapy</a:t>
            </a:r>
            <a:r>
              <a:rPr lang="en-US" dirty="0"/>
              <a:t>?</a:t>
            </a:r>
          </a:p>
          <a:p>
            <a:r>
              <a:rPr lang="en-US" dirty="0"/>
              <a:t>Intermediate </a:t>
            </a:r>
            <a:r>
              <a:rPr lang="en-US" dirty="0" smtClean="0"/>
              <a:t>action.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22018" y="5898524"/>
            <a:ext cx="4034118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Demonstration at the end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1758610"/>
            <a:ext cx="19050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0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1674" y="1735474"/>
            <a:ext cx="8447468" cy="206379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Data is not always clean</a:t>
            </a:r>
          </a:p>
          <a:p>
            <a:r>
              <a:rPr lang="en-US" dirty="0" smtClean="0"/>
              <a:t>Noise Removal</a:t>
            </a:r>
          </a:p>
          <a:p>
            <a:r>
              <a:rPr lang="en-US" dirty="0" smtClean="0"/>
              <a:t>Data needs to be GENERALISED</a:t>
            </a:r>
          </a:p>
          <a:p>
            <a:r>
              <a:rPr lang="en-US" dirty="0" smtClean="0"/>
              <a:t>Making Data ready -&gt; from </a:t>
            </a:r>
            <a:r>
              <a:rPr lang="en-US" dirty="0" err="1" smtClean="0"/>
              <a:t>scrapy</a:t>
            </a:r>
            <a:r>
              <a:rPr lang="en-US" dirty="0" smtClean="0"/>
              <a:t> to create database</a:t>
            </a:r>
          </a:p>
          <a:p>
            <a:r>
              <a:rPr lang="en-US" dirty="0" smtClean="0"/>
              <a:t>Use of string processing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65581" y="334855"/>
            <a:ext cx="47850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 CLEANING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679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509" y="283335"/>
            <a:ext cx="8822028" cy="1458868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+mn-lt"/>
              </a:rPr>
              <a:t>  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</a:rPr>
              <a:t>DATA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</a:rPr>
              <a:t> </a:t>
            </a:r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</a:rPr>
              <a:t>CLEANING(</a:t>
            </a:r>
            <a:r>
              <a:rPr lang="en-US" sz="6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</a:rPr>
              <a:t>contd</a:t>
            </a:r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</a:rPr>
              <a:t>…) 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</a:rPr>
              <a:t/>
            </a:r>
            <a:b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</a:rPr>
            </a:br>
            <a:endParaRPr lang="en-US" sz="54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62" y="2266682"/>
            <a:ext cx="8601075" cy="3400022"/>
          </a:xfrm>
        </p:spPr>
      </p:pic>
    </p:spTree>
    <p:extLst>
      <p:ext uri="{BB962C8B-B14F-4D97-AF65-F5344CB8AC3E}">
        <p14:creationId xmlns:p14="http://schemas.microsoft.com/office/powerpoint/2010/main" val="424358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98196" y="334855"/>
            <a:ext cx="77198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DATABASE MANAGEMENT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465" y="1500477"/>
            <a:ext cx="7739490" cy="435133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0153" y="1500477"/>
            <a:ext cx="4234465" cy="4351338"/>
          </a:xfrm>
        </p:spPr>
        <p:txBody>
          <a:bodyPr/>
          <a:lstStyle/>
          <a:p>
            <a:r>
              <a:rPr lang="en-US" dirty="0" smtClean="0"/>
              <a:t>From Clean data to database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PROBLEMS?</a:t>
            </a:r>
          </a:p>
          <a:p>
            <a:pPr lvl="1"/>
            <a:r>
              <a:rPr lang="en-US" dirty="0"/>
              <a:t>Very large data</a:t>
            </a:r>
          </a:p>
          <a:p>
            <a:pPr lvl="1"/>
            <a:r>
              <a:rPr lang="en-US" dirty="0"/>
              <a:t>Redundant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Solution-Normalization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75171" y="334855"/>
            <a:ext cx="5965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Matrix Factorization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2878" y="1757762"/>
            <a:ext cx="92305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After normalization we have a bigger issue to solve ‘missing values’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Fill missing values(ratings) by approaches like matrix factorization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Basic idea behind matrix factorization is that a matrix with higher rank could be converted into ranks of smaller one .</a:t>
            </a:r>
          </a:p>
          <a:p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10" y="3628911"/>
            <a:ext cx="1466850" cy="3989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2878" y="4027906"/>
            <a:ext cx="10004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Where P and Q are matrix of smaller ranks and with the help of these two one  can find the missing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R’ matrix will have our predicted rating values.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25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499</Words>
  <Application>Microsoft Office PowerPoint</Application>
  <PresentationFormat>Widescreen</PresentationFormat>
  <Paragraphs>147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Aharoni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DATA CLEANING(contd…)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Mercury</dc:creator>
  <cp:lastModifiedBy>Nakshatra Maheshwari</cp:lastModifiedBy>
  <cp:revision>39</cp:revision>
  <dcterms:created xsi:type="dcterms:W3CDTF">2015-03-26T15:44:17Z</dcterms:created>
  <dcterms:modified xsi:type="dcterms:W3CDTF">2015-03-27T07:39:51Z</dcterms:modified>
</cp:coreProperties>
</file>