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305" r:id="rId3"/>
    <p:sldId id="280" r:id="rId4"/>
    <p:sldId id="284" r:id="rId5"/>
    <p:sldId id="282" r:id="rId6"/>
    <p:sldId id="265" r:id="rId7"/>
    <p:sldId id="285" r:id="rId8"/>
    <p:sldId id="274" r:id="rId9"/>
    <p:sldId id="281" r:id="rId10"/>
    <p:sldId id="271" r:id="rId11"/>
    <p:sldId id="272" r:id="rId12"/>
    <p:sldId id="273" r:id="rId13"/>
    <p:sldId id="278" r:id="rId14"/>
    <p:sldId id="276" r:id="rId15"/>
    <p:sldId id="275" r:id="rId16"/>
    <p:sldId id="263" r:id="rId17"/>
    <p:sldId id="264" r:id="rId18"/>
    <p:sldId id="259" r:id="rId19"/>
    <p:sldId id="294" r:id="rId20"/>
    <p:sldId id="295" r:id="rId21"/>
    <p:sldId id="296" r:id="rId22"/>
    <p:sldId id="297" r:id="rId23"/>
    <p:sldId id="260" r:id="rId24"/>
    <p:sldId id="298" r:id="rId25"/>
    <p:sldId id="257" r:id="rId26"/>
    <p:sldId id="268" r:id="rId27"/>
    <p:sldId id="269" r:id="rId28"/>
    <p:sldId id="302" r:id="rId29"/>
    <p:sldId id="303" r:id="rId30"/>
    <p:sldId id="304" r:id="rId31"/>
    <p:sldId id="300" r:id="rId32"/>
    <p:sldId id="301"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4" d="100"/>
          <a:sy n="74" d="100"/>
        </p:scale>
        <p:origin x="3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pPr/>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129452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pPr/>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352913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pPr/>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154458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C0F34-2FDE-4D9E-B07B-C9CD2B4FF632}" type="datetimeFigureOut">
              <a:rPr lang="en-US" smtClean="0"/>
              <a:pPr/>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57251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C0F34-2FDE-4D9E-B07B-C9CD2B4FF632}" type="datetimeFigureOut">
              <a:rPr lang="en-US" smtClean="0"/>
              <a:pPr/>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100400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C0F34-2FDE-4D9E-B07B-C9CD2B4FF632}" type="datetimeFigureOut">
              <a:rPr lang="en-US" smtClean="0"/>
              <a:pPr/>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95991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FC0F34-2FDE-4D9E-B07B-C9CD2B4FF632}" type="datetimeFigureOut">
              <a:rPr lang="en-US" smtClean="0"/>
              <a:pPr/>
              <a:t>4/18/2015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298800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FC0F34-2FDE-4D9E-B07B-C9CD2B4FF632}" type="datetimeFigureOut">
              <a:rPr lang="en-US" smtClean="0"/>
              <a:pPr/>
              <a:t>4/18/2015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236845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C0F34-2FDE-4D9E-B07B-C9CD2B4FF632}" type="datetimeFigureOut">
              <a:rPr lang="en-US" smtClean="0"/>
              <a:pPr/>
              <a:t>4/18/2015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298081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C0F34-2FDE-4D9E-B07B-C9CD2B4FF632}" type="datetimeFigureOut">
              <a:rPr lang="en-US" smtClean="0"/>
              <a:pPr/>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156501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C0F34-2FDE-4D9E-B07B-C9CD2B4FF632}" type="datetimeFigureOut">
              <a:rPr lang="en-US" smtClean="0"/>
              <a:pPr/>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B3C20-D327-41C0-928C-1A3295125679}" type="slidenum">
              <a:rPr lang="en-US" smtClean="0"/>
              <a:pPr/>
              <a:t>‹#›</a:t>
            </a:fld>
            <a:endParaRPr lang="en-US"/>
          </a:p>
        </p:txBody>
      </p:sp>
    </p:spTree>
    <p:extLst>
      <p:ext uri="{BB962C8B-B14F-4D97-AF65-F5344CB8AC3E}">
        <p14:creationId xmlns:p14="http://schemas.microsoft.com/office/powerpoint/2010/main" val="32960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C0F34-2FDE-4D9E-B07B-C9CD2B4FF632}" type="datetimeFigureOut">
              <a:rPr lang="en-US" smtClean="0"/>
              <a:pPr/>
              <a:t>4/18/2015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B3C20-D327-41C0-928C-1A3295125679}" type="slidenum">
              <a:rPr lang="en-US" smtClean="0"/>
              <a:pPr/>
              <a:t>‹#›</a:t>
            </a:fld>
            <a:endParaRPr lang="en-US"/>
          </a:p>
        </p:txBody>
      </p:sp>
    </p:spTree>
    <p:extLst>
      <p:ext uri="{BB962C8B-B14F-4D97-AF65-F5344CB8AC3E}">
        <p14:creationId xmlns:p14="http://schemas.microsoft.com/office/powerpoint/2010/main" val="147120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72156" y="2579485"/>
            <a:ext cx="2998852" cy="954107"/>
          </a:xfrm>
          <a:prstGeom prst="rect">
            <a:avLst/>
          </a:prstGeom>
          <a:noFill/>
        </p:spPr>
        <p:txBody>
          <a:bodyPr wrap="squar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Under guidance of</a:t>
            </a:r>
          </a:p>
          <a:p>
            <a:pPr algn="ctr"/>
            <a:r>
              <a:rPr lang="en-US" sz="2800" b="1" dirty="0" smtClean="0">
                <a:ln w="0"/>
                <a:effectLst>
                  <a:outerShdw blurRad="38100" dist="19050" dir="2700000" algn="tl" rotWithShape="0">
                    <a:schemeClr val="dk1">
                      <a:alpha val="40000"/>
                    </a:schemeClr>
                  </a:outerShdw>
                </a:effectLst>
              </a:rPr>
              <a:t>Prof. Dr. O.P. Vyas.</a:t>
            </a:r>
            <a:endParaRPr lang="en-US" sz="2800" b="1" dirty="0">
              <a:ln w="0"/>
              <a:effectLst>
                <a:outerShdw blurRad="38100" dist="19050" dir="2700000" algn="tl" rotWithShape="0">
                  <a:schemeClr val="dk1">
                    <a:alpha val="40000"/>
                  </a:schemeClr>
                </a:outerShdw>
              </a:effectLst>
            </a:endParaRPr>
          </a:p>
        </p:txBody>
      </p:sp>
      <p:sp>
        <p:nvSpPr>
          <p:cNvPr id="6" name="TextBox 5"/>
          <p:cNvSpPr txBox="1"/>
          <p:nvPr/>
        </p:nvSpPr>
        <p:spPr>
          <a:xfrm>
            <a:off x="7692980" y="3998359"/>
            <a:ext cx="4041299" cy="224676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000" dirty="0" smtClean="0"/>
              <a:t>Submitted By-</a:t>
            </a:r>
          </a:p>
          <a:p>
            <a:r>
              <a:rPr lang="en-US" sz="2000" dirty="0" err="1" smtClean="0"/>
              <a:t>Nakshatra</a:t>
            </a:r>
            <a:r>
              <a:rPr lang="en-US" sz="2000" dirty="0" smtClean="0"/>
              <a:t> </a:t>
            </a:r>
            <a:r>
              <a:rPr lang="en-US" sz="2000" dirty="0" err="1" smtClean="0"/>
              <a:t>Maheshwari</a:t>
            </a:r>
            <a:r>
              <a:rPr lang="en-US" sz="2000" dirty="0" smtClean="0"/>
              <a:t> (RIT2012074)</a:t>
            </a:r>
          </a:p>
          <a:p>
            <a:r>
              <a:rPr lang="en-US" sz="2000" dirty="0" err="1" smtClean="0"/>
              <a:t>Shweta</a:t>
            </a:r>
            <a:r>
              <a:rPr lang="en-US" sz="2000" dirty="0" smtClean="0"/>
              <a:t> </a:t>
            </a:r>
            <a:r>
              <a:rPr lang="en-US" sz="2000" dirty="0" err="1" smtClean="0"/>
              <a:t>Choudhary</a:t>
            </a:r>
            <a:r>
              <a:rPr lang="en-US" sz="2000" dirty="0" smtClean="0"/>
              <a:t> (RIT2012025)</a:t>
            </a:r>
          </a:p>
          <a:p>
            <a:r>
              <a:rPr lang="en-US" sz="2000" dirty="0" err="1" smtClean="0"/>
              <a:t>Harshit</a:t>
            </a:r>
            <a:r>
              <a:rPr lang="en-US" sz="2000" dirty="0" smtClean="0"/>
              <a:t> Gupta (RIT2012048)</a:t>
            </a:r>
          </a:p>
          <a:p>
            <a:r>
              <a:rPr lang="en-US" sz="2000" dirty="0" smtClean="0"/>
              <a:t>Gaurav Gupta (RIT2012018)</a:t>
            </a:r>
          </a:p>
          <a:p>
            <a:r>
              <a:rPr lang="en-US" sz="2000" dirty="0" err="1" smtClean="0"/>
              <a:t>Kamal</a:t>
            </a:r>
            <a:r>
              <a:rPr lang="en-US" sz="2000" dirty="0" smtClean="0"/>
              <a:t> </a:t>
            </a:r>
            <a:r>
              <a:rPr lang="en-US" sz="2000" dirty="0" err="1" smtClean="0"/>
              <a:t>Soni</a:t>
            </a:r>
            <a:r>
              <a:rPr lang="en-US" sz="2000" dirty="0" smtClean="0"/>
              <a:t> (RIT2012076)</a:t>
            </a:r>
          </a:p>
          <a:p>
            <a:r>
              <a:rPr lang="en-US" sz="2000" dirty="0" err="1" smtClean="0"/>
              <a:t>Shashank</a:t>
            </a:r>
            <a:r>
              <a:rPr lang="en-US" sz="2000" dirty="0" smtClean="0"/>
              <a:t> Sharma (RIT2012075)</a:t>
            </a:r>
          </a:p>
        </p:txBody>
      </p:sp>
      <p:sp>
        <p:nvSpPr>
          <p:cNvPr id="3" name="TextBox 2"/>
          <p:cNvSpPr txBox="1"/>
          <p:nvPr/>
        </p:nvSpPr>
        <p:spPr>
          <a:xfrm>
            <a:off x="9716707" y="2610250"/>
            <a:ext cx="2475293" cy="646331"/>
          </a:xfrm>
          <a:prstGeom prst="rect">
            <a:avLst/>
          </a:prstGeom>
          <a:noFill/>
        </p:spPr>
        <p:txBody>
          <a:bodyPr wrap="none" rtlCol="0">
            <a:spAutoFit/>
          </a:bodyPr>
          <a:lstStyle/>
          <a:p>
            <a:pPr algn="ctr"/>
            <a:r>
              <a:rPr lang="en-US" dirty="0" smtClean="0">
                <a:solidFill>
                  <a:srgbClr val="FF0000"/>
                </a:solidFill>
              </a:rPr>
              <a:t>*Only for Smart-Phones </a:t>
            </a:r>
          </a:p>
          <a:p>
            <a:pPr algn="ctr"/>
            <a:r>
              <a:rPr lang="en-US" dirty="0" smtClean="0">
                <a:solidFill>
                  <a:srgbClr val="FF0000"/>
                </a:solidFill>
              </a:rPr>
              <a:t>And Smart-T.V.</a:t>
            </a:r>
            <a:endParaRPr lang="en-US" dirty="0">
              <a:solidFill>
                <a:srgbClr val="FF0000"/>
              </a:solidFill>
            </a:endParaRPr>
          </a:p>
        </p:txBody>
      </p:sp>
      <p:sp>
        <p:nvSpPr>
          <p:cNvPr id="7" name="Title 1"/>
          <p:cNvSpPr txBox="1">
            <a:spLocks/>
          </p:cNvSpPr>
          <p:nvPr/>
        </p:nvSpPr>
        <p:spPr>
          <a:xfrm>
            <a:off x="527497" y="240533"/>
            <a:ext cx="11076383" cy="22742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Mini Project on </a:t>
            </a:r>
          </a:p>
          <a:p>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Recommender System for</a:t>
            </a:r>
          </a:p>
          <a:p>
            <a:r>
              <a:rPr lang="en-US" sz="4800" b="1" dirty="0" smtClean="0">
                <a:ln w="0"/>
                <a:solidFill>
                  <a:schemeClr val="bg1"/>
                </a:solidFill>
                <a:effectLst>
                  <a:outerShdw blurRad="38100" dist="19050" dir="2700000" algn="tl" rotWithShape="0">
                    <a:schemeClr val="dk1">
                      <a:alpha val="40000"/>
                    </a:schemeClr>
                  </a:outerShdw>
                </a:effectLst>
                <a:cs typeface="Arabic Typesetting" panose="03020402040406030203" pitchFamily="66" charset="-78"/>
              </a:rPr>
              <a:t>E-commerce portal</a:t>
            </a:r>
            <a:endParaRPr lang="en-US" sz="4800" b="1" dirty="0">
              <a:ln w="0"/>
              <a:solidFill>
                <a:schemeClr val="bg1"/>
              </a:solidFill>
              <a:effectLst>
                <a:outerShdw blurRad="38100" dist="19050" dir="2700000" algn="tl" rotWithShape="0">
                  <a:schemeClr val="dk1">
                    <a:alpha val="40000"/>
                  </a:schemeClr>
                </a:outerShdw>
              </a:effectLst>
              <a:cs typeface="Arabic Typesetting" panose="03020402040406030203" pitchFamily="66"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97" y="3579498"/>
            <a:ext cx="4626735" cy="3084490"/>
          </a:xfrm>
          <a:prstGeom prst="rect">
            <a:avLst/>
          </a:prstGeom>
        </p:spPr>
      </p:pic>
    </p:spTree>
    <p:extLst>
      <p:ext uri="{BB962C8B-B14F-4D97-AF65-F5344CB8AC3E}">
        <p14:creationId xmlns:p14="http://schemas.microsoft.com/office/powerpoint/2010/main" val="1531061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Collaborative Recommended System</a:t>
            </a:r>
            <a:r>
              <a:rPr lang="en-US" baseline="30000" dirty="0"/>
              <a:t>[3]</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method is based on previous experience of users.</a:t>
            </a:r>
          </a:p>
          <a:p>
            <a:r>
              <a:rPr lang="en-US" dirty="0" smtClean="0"/>
              <a:t>It requires users history.</a:t>
            </a:r>
          </a:p>
          <a:p>
            <a:r>
              <a:rPr lang="en-US" dirty="0" smtClean="0"/>
              <a:t>Algorithms :</a:t>
            </a:r>
          </a:p>
          <a:p>
            <a:pPr lvl="1"/>
            <a:r>
              <a:rPr lang="en-US" dirty="0" smtClean="0"/>
              <a:t>Kth Nearest Neighbor</a:t>
            </a:r>
            <a:endParaRPr lang="en-US" dirty="0"/>
          </a:p>
          <a:p>
            <a:pPr lvl="1"/>
            <a:r>
              <a:rPr lang="en-US" dirty="0" smtClean="0"/>
              <a:t>Pearson Correlation</a:t>
            </a:r>
          </a:p>
          <a:p>
            <a:r>
              <a:rPr lang="en-US" dirty="0" smtClean="0"/>
              <a:t>Drawbacks:</a:t>
            </a:r>
          </a:p>
          <a:p>
            <a:pPr lvl="1"/>
            <a:r>
              <a:rPr lang="en-US" dirty="0" smtClean="0"/>
              <a:t>Cold Start Case is not handled</a:t>
            </a:r>
          </a:p>
          <a:p>
            <a:pPr lvl="1"/>
            <a:r>
              <a:rPr lang="en-US" dirty="0" smtClean="0"/>
              <a:t>Scalability is not feasible.</a:t>
            </a:r>
          </a:p>
          <a:p>
            <a:r>
              <a:rPr lang="en-US" dirty="0" smtClean="0"/>
              <a:t>Examples:</a:t>
            </a:r>
          </a:p>
          <a:p>
            <a:pPr lvl="1"/>
            <a:r>
              <a:rPr lang="en-US" dirty="0" smtClean="0"/>
              <a:t>Last.fm</a:t>
            </a:r>
          </a:p>
          <a:p>
            <a:pPr lvl="1"/>
            <a:r>
              <a:rPr lang="en-US" dirty="0" smtClean="0"/>
              <a:t>Facebook</a:t>
            </a:r>
          </a:p>
          <a:p>
            <a:pPr lvl="1"/>
            <a:r>
              <a:rPr lang="en-US" dirty="0" smtClean="0"/>
              <a:t>LinkedIn</a:t>
            </a:r>
          </a:p>
          <a:p>
            <a:pPr lvl="1"/>
            <a:r>
              <a:rPr lang="en-US" dirty="0" smtClean="0"/>
              <a:t>Twitter</a:t>
            </a:r>
            <a:endParaRPr lang="en-US" dirty="0"/>
          </a:p>
        </p:txBody>
      </p:sp>
    </p:spTree>
    <p:extLst>
      <p:ext uri="{BB962C8B-B14F-4D97-AF65-F5344CB8AC3E}">
        <p14:creationId xmlns:p14="http://schemas.microsoft.com/office/powerpoint/2010/main" val="89644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4.1.2 Content Based Recommended System</a:t>
            </a:r>
            <a:r>
              <a:rPr lang="en-US" baseline="30000" dirty="0" smtClean="0"/>
              <a:t>[3]</a:t>
            </a:r>
            <a:endParaRPr lang="en-US" baseline="30000" dirty="0"/>
          </a:p>
        </p:txBody>
      </p:sp>
      <p:sp>
        <p:nvSpPr>
          <p:cNvPr id="3" name="Content Placeholder 2"/>
          <p:cNvSpPr>
            <a:spLocks noGrp="1"/>
          </p:cNvSpPr>
          <p:nvPr>
            <p:ph idx="1"/>
          </p:nvPr>
        </p:nvSpPr>
        <p:spPr/>
        <p:txBody>
          <a:bodyPr>
            <a:normAutofit fontScale="77500" lnSpcReduction="20000"/>
          </a:bodyPr>
          <a:lstStyle/>
          <a:p>
            <a:pPr marR="39532">
              <a:lnSpc>
                <a:spcPts val="1935"/>
              </a:lnSpc>
              <a:spcBef>
                <a:spcPts val="96"/>
              </a:spcBef>
            </a:pPr>
            <a:r>
              <a:rPr lang="en-US" sz="2600" dirty="0" smtClean="0">
                <a:cs typeface="Calibri"/>
              </a:rPr>
              <a:t>C</a:t>
            </a:r>
            <a:r>
              <a:rPr lang="en-US" sz="2600" spc="-4" dirty="0" smtClean="0">
                <a:cs typeface="Calibri"/>
              </a:rPr>
              <a:t>r</a:t>
            </a:r>
            <a:r>
              <a:rPr lang="en-US" sz="2600" dirty="0" smtClean="0">
                <a:cs typeface="Calibri"/>
              </a:rPr>
              <a:t>eates</a:t>
            </a:r>
            <a:r>
              <a:rPr lang="en-US" sz="2600" spc="4" dirty="0" smtClean="0">
                <a:cs typeface="Calibri"/>
              </a:rPr>
              <a:t> </a:t>
            </a:r>
            <a:r>
              <a:rPr lang="en-US" sz="2600" dirty="0" smtClean="0">
                <a:cs typeface="Calibri"/>
              </a:rPr>
              <a:t>a prof</a:t>
            </a:r>
            <a:r>
              <a:rPr lang="en-US" sz="2600" spc="-9" dirty="0" smtClean="0">
                <a:cs typeface="Calibri"/>
              </a:rPr>
              <a:t>i</a:t>
            </a:r>
            <a:r>
              <a:rPr lang="en-US" sz="2600" spc="-4" dirty="0" smtClean="0">
                <a:cs typeface="Calibri"/>
              </a:rPr>
              <a:t>l</a:t>
            </a:r>
            <a:r>
              <a:rPr lang="en-US" sz="2600" dirty="0" smtClean="0">
                <a:cs typeface="Calibri"/>
              </a:rPr>
              <a:t>e</a:t>
            </a:r>
            <a:r>
              <a:rPr lang="en-US" sz="2600" spc="24" dirty="0" smtClean="0">
                <a:cs typeface="Calibri"/>
              </a:rPr>
              <a:t> </a:t>
            </a:r>
            <a:r>
              <a:rPr lang="en-US" sz="2600" dirty="0" smtClean="0">
                <a:cs typeface="Calibri"/>
              </a:rPr>
              <a:t>for ea</a:t>
            </a:r>
            <a:r>
              <a:rPr lang="en-US" sz="2600" spc="-4" dirty="0" smtClean="0">
                <a:cs typeface="Calibri"/>
              </a:rPr>
              <a:t>c</a:t>
            </a:r>
            <a:r>
              <a:rPr lang="en-US" sz="2600" dirty="0" smtClean="0">
                <a:cs typeface="Calibri"/>
              </a:rPr>
              <a:t>h</a:t>
            </a:r>
            <a:r>
              <a:rPr lang="en-US" sz="2600" spc="9" dirty="0" smtClean="0">
                <a:cs typeface="Calibri"/>
              </a:rPr>
              <a:t> </a:t>
            </a:r>
            <a:r>
              <a:rPr lang="en-US" sz="2600" dirty="0" smtClean="0">
                <a:cs typeface="Calibri"/>
              </a:rPr>
              <a:t>us</a:t>
            </a:r>
            <a:r>
              <a:rPr lang="en-US" sz="2600" spc="4" dirty="0" smtClean="0">
                <a:cs typeface="Calibri"/>
              </a:rPr>
              <a:t>e</a:t>
            </a:r>
            <a:r>
              <a:rPr lang="en-US" sz="2600" dirty="0" smtClean="0">
                <a:cs typeface="Calibri"/>
              </a:rPr>
              <a:t>r </a:t>
            </a:r>
            <a:r>
              <a:rPr lang="en-US" sz="2600" spc="-4" dirty="0" smtClean="0">
                <a:cs typeface="Calibri"/>
              </a:rPr>
              <a:t>o</a:t>
            </a:r>
            <a:r>
              <a:rPr lang="en-US" sz="2600" dirty="0" smtClean="0">
                <a:cs typeface="Calibri"/>
              </a:rPr>
              <a:t>r</a:t>
            </a:r>
            <a:r>
              <a:rPr lang="en-US" sz="2600" spc="4" dirty="0" smtClean="0">
                <a:cs typeface="Calibri"/>
              </a:rPr>
              <a:t> </a:t>
            </a:r>
            <a:r>
              <a:rPr lang="en-US" sz="2600" dirty="0" smtClean="0">
                <a:cs typeface="Calibri"/>
              </a:rPr>
              <a:t>produ</a:t>
            </a:r>
            <a:r>
              <a:rPr lang="en-US" sz="2600" spc="-9" dirty="0" smtClean="0">
                <a:cs typeface="Calibri"/>
              </a:rPr>
              <a:t>c</a:t>
            </a:r>
            <a:r>
              <a:rPr lang="en-US" sz="2600" dirty="0" smtClean="0">
                <a:cs typeface="Calibri"/>
              </a:rPr>
              <a:t>t</a:t>
            </a:r>
            <a:r>
              <a:rPr lang="en-US" sz="2600" spc="9" dirty="0" smtClean="0">
                <a:cs typeface="Calibri"/>
              </a:rPr>
              <a:t> </a:t>
            </a:r>
            <a:r>
              <a:rPr lang="en-US" sz="2600" dirty="0" smtClean="0">
                <a:cs typeface="Calibri"/>
              </a:rPr>
              <a:t>to</a:t>
            </a:r>
            <a:r>
              <a:rPr lang="en-US" sz="2600" spc="4" dirty="0" smtClean="0">
                <a:cs typeface="Calibri"/>
              </a:rPr>
              <a:t> </a:t>
            </a:r>
            <a:r>
              <a:rPr lang="en-US" sz="2600" spc="-4" dirty="0" smtClean="0">
                <a:cs typeface="Calibri"/>
              </a:rPr>
              <a:t>c</a:t>
            </a:r>
            <a:r>
              <a:rPr lang="en-US" sz="2600" dirty="0" smtClean="0">
                <a:cs typeface="Calibri"/>
              </a:rPr>
              <a:t>hara</a:t>
            </a:r>
            <a:r>
              <a:rPr lang="en-US" sz="2600" spc="-9" dirty="0" smtClean="0">
                <a:cs typeface="Calibri"/>
              </a:rPr>
              <a:t>c</a:t>
            </a:r>
            <a:r>
              <a:rPr lang="en-US" sz="2600" dirty="0" smtClean="0">
                <a:cs typeface="Calibri"/>
              </a:rPr>
              <a:t>te</a:t>
            </a:r>
            <a:r>
              <a:rPr lang="en-US" sz="2600" spc="-4" dirty="0" smtClean="0">
                <a:cs typeface="Calibri"/>
              </a:rPr>
              <a:t>ri</a:t>
            </a:r>
            <a:r>
              <a:rPr lang="en-US" sz="2600" dirty="0" smtClean="0">
                <a:cs typeface="Calibri"/>
              </a:rPr>
              <a:t>ze</a:t>
            </a:r>
            <a:r>
              <a:rPr lang="en-US" sz="2600" spc="24" dirty="0" smtClean="0">
                <a:cs typeface="Calibri"/>
              </a:rPr>
              <a:t> </a:t>
            </a:r>
            <a:r>
              <a:rPr lang="en-US" sz="2600" spc="-4" dirty="0" smtClean="0">
                <a:cs typeface="Calibri"/>
              </a:rPr>
              <a:t>i</a:t>
            </a:r>
            <a:r>
              <a:rPr lang="en-US" sz="2600" dirty="0" smtClean="0">
                <a:cs typeface="Calibri"/>
              </a:rPr>
              <a:t>ts nature.</a:t>
            </a:r>
          </a:p>
          <a:p>
            <a:pPr marR="39532" lvl="1">
              <a:lnSpc>
                <a:spcPts val="1935"/>
              </a:lnSpc>
              <a:spcBef>
                <a:spcPts val="96"/>
              </a:spcBef>
            </a:pPr>
            <a:r>
              <a:rPr lang="en-US" sz="2200" dirty="0" smtClean="0">
                <a:cs typeface="Calibri"/>
              </a:rPr>
              <a:t>Mo</a:t>
            </a:r>
            <a:r>
              <a:rPr lang="en-US" sz="2200" spc="-4" dirty="0" smtClean="0">
                <a:cs typeface="Calibri"/>
              </a:rPr>
              <a:t>v</a:t>
            </a:r>
            <a:r>
              <a:rPr lang="en-US" sz="2200" dirty="0" smtClean="0">
                <a:cs typeface="Calibri"/>
              </a:rPr>
              <a:t>ie</a:t>
            </a:r>
            <a:r>
              <a:rPr lang="en-US" sz="2200" spc="-4" dirty="0" smtClean="0">
                <a:cs typeface="Calibri"/>
              </a:rPr>
              <a:t> </a:t>
            </a:r>
            <a:r>
              <a:rPr lang="en-US" sz="2200" spc="4" dirty="0" smtClean="0">
                <a:cs typeface="Calibri"/>
              </a:rPr>
              <a:t>pr</a:t>
            </a:r>
            <a:r>
              <a:rPr lang="en-US" sz="2200" dirty="0" smtClean="0">
                <a:cs typeface="Calibri"/>
              </a:rPr>
              <a:t>ofi</a:t>
            </a:r>
            <a:r>
              <a:rPr lang="en-US" sz="2200" spc="4" dirty="0" smtClean="0">
                <a:cs typeface="Calibri"/>
              </a:rPr>
              <a:t>l</a:t>
            </a:r>
            <a:r>
              <a:rPr lang="en-US" sz="2200" dirty="0" smtClean="0">
                <a:cs typeface="Calibri"/>
              </a:rPr>
              <a:t>e</a:t>
            </a:r>
            <a:r>
              <a:rPr lang="en-US" sz="2200" spc="-9" dirty="0" smtClean="0">
                <a:cs typeface="Calibri"/>
              </a:rPr>
              <a:t> </a:t>
            </a:r>
            <a:r>
              <a:rPr lang="en-US" sz="2200" dirty="0" smtClean="0">
                <a:cs typeface="Calibri"/>
              </a:rPr>
              <a:t>i</a:t>
            </a:r>
            <a:r>
              <a:rPr lang="en-US" sz="2200" spc="9" dirty="0" smtClean="0">
                <a:cs typeface="Calibri"/>
              </a:rPr>
              <a:t>n</a:t>
            </a:r>
            <a:r>
              <a:rPr lang="en-US" sz="2200" dirty="0" smtClean="0">
                <a:cs typeface="Calibri"/>
              </a:rPr>
              <a:t>clu</a:t>
            </a:r>
            <a:r>
              <a:rPr lang="en-US" sz="2200" spc="-9" dirty="0" smtClean="0">
                <a:cs typeface="Calibri"/>
              </a:rPr>
              <a:t>d</a:t>
            </a:r>
            <a:r>
              <a:rPr lang="en-US" sz="2200" dirty="0" smtClean="0">
                <a:cs typeface="Calibri"/>
              </a:rPr>
              <a:t>e</a:t>
            </a:r>
            <a:r>
              <a:rPr lang="en-US" sz="2200" spc="-19" dirty="0" smtClean="0">
                <a:cs typeface="Calibri"/>
              </a:rPr>
              <a:t> </a:t>
            </a:r>
            <a:r>
              <a:rPr lang="en-US" sz="2200" dirty="0" smtClean="0">
                <a:cs typeface="Calibri"/>
              </a:rPr>
              <a:t>at</a:t>
            </a:r>
            <a:r>
              <a:rPr lang="en-US" sz="2200" spc="9" dirty="0" smtClean="0">
                <a:cs typeface="Calibri"/>
              </a:rPr>
              <a:t>t</a:t>
            </a:r>
            <a:r>
              <a:rPr lang="en-US" sz="2200" spc="4" dirty="0" smtClean="0">
                <a:cs typeface="Calibri"/>
              </a:rPr>
              <a:t>r</a:t>
            </a:r>
            <a:r>
              <a:rPr lang="en-US" sz="2200" dirty="0" smtClean="0">
                <a:cs typeface="Calibri"/>
              </a:rPr>
              <a:t>ib</a:t>
            </a:r>
            <a:r>
              <a:rPr lang="en-US" sz="2200" spc="-9" dirty="0" smtClean="0">
                <a:cs typeface="Calibri"/>
              </a:rPr>
              <a:t>u</a:t>
            </a:r>
            <a:r>
              <a:rPr lang="en-US" sz="2200" spc="4" dirty="0" smtClean="0">
                <a:cs typeface="Calibri"/>
              </a:rPr>
              <a:t>t</a:t>
            </a:r>
            <a:r>
              <a:rPr lang="en-US" sz="2200" dirty="0" smtClean="0">
                <a:cs typeface="Calibri"/>
              </a:rPr>
              <a:t>es r</a:t>
            </a:r>
            <a:r>
              <a:rPr lang="en-US" sz="2200" spc="-4" dirty="0" smtClean="0">
                <a:cs typeface="Calibri"/>
              </a:rPr>
              <a:t>e</a:t>
            </a:r>
            <a:r>
              <a:rPr lang="en-US" sz="2200" dirty="0" smtClean="0">
                <a:cs typeface="Calibri"/>
              </a:rPr>
              <a:t>ga</a:t>
            </a:r>
            <a:r>
              <a:rPr lang="en-US" sz="2200" spc="-4" dirty="0" smtClean="0">
                <a:cs typeface="Calibri"/>
              </a:rPr>
              <a:t>rd</a:t>
            </a:r>
            <a:r>
              <a:rPr lang="en-US" sz="2200" spc="-9" dirty="0" smtClean="0">
                <a:cs typeface="Calibri"/>
              </a:rPr>
              <a:t>i</a:t>
            </a:r>
            <a:r>
              <a:rPr lang="en-US" sz="2200" spc="-4" dirty="0" smtClean="0">
                <a:cs typeface="Calibri"/>
              </a:rPr>
              <a:t>n</a:t>
            </a:r>
            <a:r>
              <a:rPr lang="en-US" sz="2200" dirty="0" smtClean="0">
                <a:cs typeface="Calibri"/>
              </a:rPr>
              <a:t>g</a:t>
            </a:r>
            <a:r>
              <a:rPr lang="en-US" sz="2200" spc="-34" dirty="0" smtClean="0">
                <a:cs typeface="Calibri"/>
              </a:rPr>
              <a:t> </a:t>
            </a:r>
            <a:r>
              <a:rPr lang="en-US" sz="2200" dirty="0" smtClean="0">
                <a:cs typeface="Calibri"/>
              </a:rPr>
              <a:t>i</a:t>
            </a:r>
            <a:r>
              <a:rPr lang="en-US" sz="2200" spc="9" dirty="0" smtClean="0">
                <a:cs typeface="Calibri"/>
              </a:rPr>
              <a:t>t</a:t>
            </a:r>
            <a:r>
              <a:rPr lang="en-US" sz="2200" dirty="0" smtClean="0">
                <a:cs typeface="Calibri"/>
              </a:rPr>
              <a:t>s</a:t>
            </a:r>
            <a:r>
              <a:rPr lang="en-US" sz="2200" spc="4" dirty="0" smtClean="0">
                <a:cs typeface="Calibri"/>
              </a:rPr>
              <a:t> </a:t>
            </a:r>
            <a:r>
              <a:rPr lang="en-US" sz="2200" b="1" dirty="0" smtClean="0">
                <a:cs typeface="Calibri"/>
              </a:rPr>
              <a:t>g</a:t>
            </a:r>
            <a:r>
              <a:rPr lang="en-US" sz="2200" b="1" spc="-9" dirty="0" smtClean="0">
                <a:cs typeface="Calibri"/>
              </a:rPr>
              <a:t>e</a:t>
            </a:r>
            <a:r>
              <a:rPr lang="en-US" sz="2200" b="1" dirty="0" smtClean="0">
                <a:cs typeface="Calibri"/>
              </a:rPr>
              <a:t>n</a:t>
            </a:r>
            <a:r>
              <a:rPr lang="en-US" sz="2200" b="1" spc="-9" dirty="0" smtClean="0">
                <a:cs typeface="Calibri"/>
              </a:rPr>
              <a:t>r</a:t>
            </a:r>
            <a:r>
              <a:rPr lang="en-US" sz="2200" b="1" spc="-4" dirty="0" smtClean="0">
                <a:cs typeface="Calibri"/>
              </a:rPr>
              <a:t>e</a:t>
            </a:r>
            <a:r>
              <a:rPr lang="en-US" sz="2200" b="1" dirty="0" smtClean="0">
                <a:cs typeface="Calibri"/>
              </a:rPr>
              <a:t>,</a:t>
            </a:r>
            <a:r>
              <a:rPr lang="en-US" sz="2200" b="1" spc="-4" dirty="0" smtClean="0">
                <a:cs typeface="Calibri"/>
              </a:rPr>
              <a:t> </a:t>
            </a:r>
            <a:r>
              <a:rPr lang="en-US" sz="2200" b="1" dirty="0" smtClean="0">
                <a:cs typeface="Calibri"/>
              </a:rPr>
              <a:t>t</a:t>
            </a:r>
            <a:r>
              <a:rPr lang="en-US" sz="2200" b="1" spc="-4" dirty="0" smtClean="0">
                <a:cs typeface="Calibri"/>
              </a:rPr>
              <a:t>h</a:t>
            </a:r>
            <a:r>
              <a:rPr lang="en-US" sz="2200" b="1" dirty="0" smtClean="0">
                <a:cs typeface="Calibri"/>
              </a:rPr>
              <a:t>e</a:t>
            </a:r>
            <a:r>
              <a:rPr lang="en-US" sz="2200" b="1" spc="-4" dirty="0" smtClean="0">
                <a:cs typeface="Calibri"/>
              </a:rPr>
              <a:t> </a:t>
            </a:r>
            <a:r>
              <a:rPr lang="en-US" sz="2200" b="1" dirty="0" smtClean="0">
                <a:cs typeface="Calibri"/>
              </a:rPr>
              <a:t>participating a</a:t>
            </a:r>
            <a:r>
              <a:rPr lang="en-US" sz="2200" b="1" spc="-4" dirty="0" smtClean="0">
                <a:cs typeface="Calibri"/>
              </a:rPr>
              <a:t>c</a:t>
            </a:r>
            <a:r>
              <a:rPr lang="en-US" sz="2200" b="1" dirty="0" smtClean="0">
                <a:cs typeface="Calibri"/>
              </a:rPr>
              <a:t>t</a:t>
            </a:r>
            <a:r>
              <a:rPr lang="en-US" sz="2200" b="1" spc="-4" dirty="0" smtClean="0">
                <a:cs typeface="Calibri"/>
              </a:rPr>
              <a:t>o</a:t>
            </a:r>
            <a:r>
              <a:rPr lang="en-US" sz="2200" b="1" dirty="0" smtClean="0">
                <a:cs typeface="Calibri"/>
              </a:rPr>
              <a:t>rs,</a:t>
            </a:r>
            <a:r>
              <a:rPr lang="en-US" sz="2200" b="1" spc="-9" dirty="0" smtClean="0">
                <a:cs typeface="Calibri"/>
              </a:rPr>
              <a:t> </a:t>
            </a:r>
            <a:r>
              <a:rPr lang="en-US" sz="2200" b="1" dirty="0" smtClean="0">
                <a:cs typeface="Calibri"/>
              </a:rPr>
              <a:t>its</a:t>
            </a:r>
            <a:r>
              <a:rPr lang="en-US" sz="2200" b="1" spc="-9" dirty="0" smtClean="0">
                <a:cs typeface="Calibri"/>
              </a:rPr>
              <a:t> </a:t>
            </a:r>
            <a:r>
              <a:rPr lang="en-US" sz="2200" b="1" dirty="0" smtClean="0">
                <a:cs typeface="Calibri"/>
              </a:rPr>
              <a:t>b</a:t>
            </a:r>
            <a:r>
              <a:rPr lang="en-US" sz="2200" b="1" spc="-4" dirty="0" smtClean="0">
                <a:cs typeface="Calibri"/>
              </a:rPr>
              <a:t>o</a:t>
            </a:r>
            <a:r>
              <a:rPr lang="en-US" sz="2200" b="1" dirty="0" smtClean="0">
                <a:cs typeface="Calibri"/>
              </a:rPr>
              <a:t>x </a:t>
            </a:r>
            <a:r>
              <a:rPr lang="en-US" sz="2200" b="1" spc="-9" dirty="0" smtClean="0">
                <a:cs typeface="Calibri"/>
              </a:rPr>
              <a:t>o</a:t>
            </a:r>
            <a:r>
              <a:rPr lang="en-US" sz="2200" b="1" dirty="0" smtClean="0">
                <a:cs typeface="Calibri"/>
              </a:rPr>
              <a:t>ffice</a:t>
            </a:r>
            <a:r>
              <a:rPr lang="en-US" sz="2200" b="1" spc="-4" dirty="0" smtClean="0">
                <a:cs typeface="Calibri"/>
              </a:rPr>
              <a:t> </a:t>
            </a:r>
            <a:r>
              <a:rPr lang="en-US" sz="2200" b="1" dirty="0" smtClean="0">
                <a:cs typeface="Calibri"/>
              </a:rPr>
              <a:t>p</a:t>
            </a:r>
            <a:r>
              <a:rPr lang="en-US" sz="2200" b="1" spc="-4" dirty="0" smtClean="0">
                <a:cs typeface="Calibri"/>
              </a:rPr>
              <a:t>o</a:t>
            </a:r>
            <a:r>
              <a:rPr lang="en-US" sz="2200" b="1" dirty="0" smtClean="0">
                <a:cs typeface="Calibri"/>
              </a:rPr>
              <a:t>p</a:t>
            </a:r>
            <a:r>
              <a:rPr lang="en-US" sz="2200" b="1" spc="-4" dirty="0" smtClean="0">
                <a:cs typeface="Calibri"/>
              </a:rPr>
              <a:t>u</a:t>
            </a:r>
            <a:r>
              <a:rPr lang="en-US" sz="2200" b="1" dirty="0" smtClean="0">
                <a:cs typeface="Calibri"/>
              </a:rPr>
              <a:t>la</a:t>
            </a:r>
            <a:r>
              <a:rPr lang="en-US" sz="2200" b="1" spc="-4" dirty="0" smtClean="0">
                <a:cs typeface="Calibri"/>
              </a:rPr>
              <a:t>r</a:t>
            </a:r>
            <a:r>
              <a:rPr lang="en-US" sz="2200" b="1" dirty="0" smtClean="0">
                <a:cs typeface="Calibri"/>
              </a:rPr>
              <a:t>ity.</a:t>
            </a:r>
          </a:p>
          <a:p>
            <a:pPr marR="39532" lvl="1">
              <a:lnSpc>
                <a:spcPts val="1935"/>
              </a:lnSpc>
              <a:spcBef>
                <a:spcPts val="96"/>
              </a:spcBef>
            </a:pPr>
            <a:r>
              <a:rPr lang="en-US" sz="2100" dirty="0" smtClean="0">
                <a:cs typeface="Calibri"/>
              </a:rPr>
              <a:t>Us</a:t>
            </a:r>
            <a:r>
              <a:rPr lang="en-US" sz="2100" spc="4" dirty="0" smtClean="0">
                <a:cs typeface="Calibri"/>
              </a:rPr>
              <a:t>e</a:t>
            </a:r>
            <a:r>
              <a:rPr lang="en-US" sz="2100" dirty="0" smtClean="0">
                <a:cs typeface="Calibri"/>
              </a:rPr>
              <a:t>r</a:t>
            </a:r>
            <a:r>
              <a:rPr lang="en-US" sz="2100" spc="-19" dirty="0" smtClean="0">
                <a:cs typeface="Calibri"/>
              </a:rPr>
              <a:t> </a:t>
            </a:r>
            <a:r>
              <a:rPr lang="en-US" sz="2100" spc="4" dirty="0" smtClean="0">
                <a:cs typeface="Calibri"/>
              </a:rPr>
              <a:t>pr</a:t>
            </a:r>
            <a:r>
              <a:rPr lang="en-US" sz="2100" dirty="0" smtClean="0">
                <a:cs typeface="Calibri"/>
              </a:rPr>
              <a:t>ofi</a:t>
            </a:r>
            <a:r>
              <a:rPr lang="en-US" sz="2100" spc="4" dirty="0" smtClean="0">
                <a:cs typeface="Calibri"/>
              </a:rPr>
              <a:t>l</a:t>
            </a:r>
            <a:r>
              <a:rPr lang="en-US" sz="2100" dirty="0" smtClean="0">
                <a:cs typeface="Calibri"/>
              </a:rPr>
              <a:t>e</a:t>
            </a:r>
            <a:r>
              <a:rPr lang="en-US" sz="2100" spc="-19" dirty="0" smtClean="0">
                <a:cs typeface="Calibri"/>
              </a:rPr>
              <a:t> </a:t>
            </a:r>
            <a:r>
              <a:rPr lang="en-US" sz="2100" spc="-4" dirty="0" smtClean="0">
                <a:cs typeface="Calibri"/>
              </a:rPr>
              <a:t>m</a:t>
            </a:r>
            <a:r>
              <a:rPr lang="en-US" sz="2100" dirty="0" smtClean="0">
                <a:cs typeface="Calibri"/>
              </a:rPr>
              <a:t>i</a:t>
            </a:r>
            <a:r>
              <a:rPr lang="en-US" sz="2100" spc="4" dirty="0" smtClean="0">
                <a:cs typeface="Calibri"/>
              </a:rPr>
              <a:t>gh</a:t>
            </a:r>
            <a:r>
              <a:rPr lang="en-US" sz="2100" dirty="0" smtClean="0">
                <a:cs typeface="Calibri"/>
              </a:rPr>
              <a:t>t</a:t>
            </a:r>
            <a:r>
              <a:rPr lang="en-US" sz="2100" spc="-9" dirty="0" smtClean="0">
                <a:cs typeface="Calibri"/>
              </a:rPr>
              <a:t> </a:t>
            </a:r>
            <a:r>
              <a:rPr lang="en-US" sz="2100" dirty="0" smtClean="0">
                <a:cs typeface="Calibri"/>
              </a:rPr>
              <a:t>i</a:t>
            </a:r>
            <a:r>
              <a:rPr lang="en-US" sz="2100" spc="9" dirty="0" smtClean="0">
                <a:cs typeface="Calibri"/>
              </a:rPr>
              <a:t>n</a:t>
            </a:r>
            <a:r>
              <a:rPr lang="en-US" sz="2100" dirty="0" smtClean="0">
                <a:cs typeface="Calibri"/>
              </a:rPr>
              <a:t>cl</a:t>
            </a:r>
            <a:r>
              <a:rPr lang="en-US" sz="2100" spc="4" dirty="0" smtClean="0">
                <a:cs typeface="Calibri"/>
              </a:rPr>
              <a:t>u</a:t>
            </a:r>
            <a:r>
              <a:rPr lang="en-US" sz="2100" spc="-4" dirty="0" smtClean="0">
                <a:cs typeface="Calibri"/>
              </a:rPr>
              <a:t>d</a:t>
            </a:r>
            <a:r>
              <a:rPr lang="en-US" sz="2100" dirty="0" smtClean="0">
                <a:cs typeface="Calibri"/>
              </a:rPr>
              <a:t>e</a:t>
            </a:r>
            <a:r>
              <a:rPr lang="en-US" sz="2100" spc="-24" dirty="0" smtClean="0">
                <a:cs typeface="Calibri"/>
              </a:rPr>
              <a:t> </a:t>
            </a:r>
            <a:r>
              <a:rPr lang="en-US" sz="2100" b="1" dirty="0" smtClean="0">
                <a:cs typeface="Calibri"/>
              </a:rPr>
              <a:t>d</a:t>
            </a:r>
            <a:r>
              <a:rPr lang="en-US" sz="2100" b="1" spc="-9" dirty="0" smtClean="0">
                <a:cs typeface="Calibri"/>
              </a:rPr>
              <a:t>e</a:t>
            </a:r>
            <a:r>
              <a:rPr lang="en-US" sz="2100" b="1" spc="4" dirty="0" smtClean="0">
                <a:cs typeface="Calibri"/>
              </a:rPr>
              <a:t>m</a:t>
            </a:r>
            <a:r>
              <a:rPr lang="en-US" sz="2100" b="1" dirty="0" smtClean="0">
                <a:cs typeface="Calibri"/>
              </a:rPr>
              <a:t>o</a:t>
            </a:r>
            <a:r>
              <a:rPr lang="en-US" sz="2100" b="1" spc="-9" dirty="0" smtClean="0">
                <a:cs typeface="Calibri"/>
              </a:rPr>
              <a:t>g</a:t>
            </a:r>
            <a:r>
              <a:rPr lang="en-US" sz="2100" b="1" dirty="0" smtClean="0">
                <a:cs typeface="Calibri"/>
              </a:rPr>
              <a:t>r</a:t>
            </a:r>
            <a:r>
              <a:rPr lang="en-US" sz="2100" b="1" spc="-4" dirty="0" smtClean="0">
                <a:cs typeface="Calibri"/>
              </a:rPr>
              <a:t>a</a:t>
            </a:r>
            <a:r>
              <a:rPr lang="en-US" sz="2100" b="1" dirty="0" smtClean="0">
                <a:cs typeface="Calibri"/>
              </a:rPr>
              <a:t>p</a:t>
            </a:r>
            <a:r>
              <a:rPr lang="en-US" sz="2100" b="1" spc="-4" dirty="0" smtClean="0">
                <a:cs typeface="Calibri"/>
              </a:rPr>
              <a:t>h</a:t>
            </a:r>
            <a:r>
              <a:rPr lang="en-US" sz="2100" b="1" dirty="0" smtClean="0">
                <a:cs typeface="Calibri"/>
              </a:rPr>
              <a:t>ic</a:t>
            </a:r>
            <a:r>
              <a:rPr lang="en-US" sz="2100" b="1" spc="-9" dirty="0" smtClean="0">
                <a:cs typeface="Calibri"/>
              </a:rPr>
              <a:t> </a:t>
            </a:r>
            <a:r>
              <a:rPr lang="en-US" sz="2100" dirty="0" smtClean="0">
                <a:cs typeface="Calibri"/>
              </a:rPr>
              <a:t>i</a:t>
            </a:r>
            <a:r>
              <a:rPr lang="en-US" sz="2100" spc="9" dirty="0" smtClean="0">
                <a:cs typeface="Calibri"/>
              </a:rPr>
              <a:t>n</a:t>
            </a:r>
            <a:r>
              <a:rPr lang="en-US" sz="2100" dirty="0" smtClean="0">
                <a:cs typeface="Calibri"/>
              </a:rPr>
              <a:t>format</a:t>
            </a:r>
            <a:r>
              <a:rPr lang="en-US" sz="2100" spc="4" dirty="0" smtClean="0">
                <a:cs typeface="Calibri"/>
              </a:rPr>
              <a:t>i</a:t>
            </a:r>
            <a:r>
              <a:rPr lang="en-US" sz="2100" dirty="0" smtClean="0">
                <a:cs typeface="Calibri"/>
              </a:rPr>
              <a:t>on</a:t>
            </a:r>
            <a:r>
              <a:rPr lang="en-US" sz="2100" spc="-34" dirty="0" smtClean="0">
                <a:cs typeface="Calibri"/>
              </a:rPr>
              <a:t> </a:t>
            </a:r>
            <a:r>
              <a:rPr lang="en-US" sz="2100" dirty="0" smtClean="0">
                <a:cs typeface="Calibri"/>
              </a:rPr>
              <a:t>or </a:t>
            </a:r>
            <a:r>
              <a:rPr lang="en-US" sz="2100" b="1" dirty="0" smtClean="0">
                <a:cs typeface="Calibri"/>
              </a:rPr>
              <a:t>answe</a:t>
            </a:r>
            <a:r>
              <a:rPr lang="en-US" sz="2100" b="1" spc="-9" dirty="0" smtClean="0">
                <a:cs typeface="Calibri"/>
              </a:rPr>
              <a:t>r</a:t>
            </a:r>
            <a:r>
              <a:rPr lang="en-US" sz="2100" b="1" dirty="0" smtClean="0">
                <a:cs typeface="Calibri"/>
              </a:rPr>
              <a:t>s</a:t>
            </a:r>
            <a:r>
              <a:rPr lang="en-US" sz="2100" b="1" spc="-19" dirty="0" smtClean="0">
                <a:cs typeface="Calibri"/>
              </a:rPr>
              <a:t> </a:t>
            </a:r>
            <a:r>
              <a:rPr lang="en-US" sz="2100" spc="4" dirty="0" smtClean="0">
                <a:cs typeface="Calibri"/>
              </a:rPr>
              <a:t>pr</a:t>
            </a:r>
            <a:r>
              <a:rPr lang="en-US" sz="2100" dirty="0" smtClean="0">
                <a:cs typeface="Calibri"/>
              </a:rPr>
              <a:t>ovid</a:t>
            </a:r>
            <a:r>
              <a:rPr lang="en-US" sz="2100" spc="-9" dirty="0" smtClean="0">
                <a:cs typeface="Calibri"/>
              </a:rPr>
              <a:t>e</a:t>
            </a:r>
            <a:r>
              <a:rPr lang="en-US" sz="2100" dirty="0" smtClean="0">
                <a:cs typeface="Calibri"/>
              </a:rPr>
              <a:t>d on</a:t>
            </a:r>
            <a:r>
              <a:rPr lang="en-US" sz="2100" spc="-9" dirty="0" smtClean="0">
                <a:cs typeface="Calibri"/>
              </a:rPr>
              <a:t> </a:t>
            </a:r>
            <a:r>
              <a:rPr lang="en-US" sz="2100" dirty="0" smtClean="0">
                <a:cs typeface="Calibri"/>
              </a:rPr>
              <a:t>a s</a:t>
            </a:r>
            <a:r>
              <a:rPr lang="en-US" sz="2100" spc="4" dirty="0" smtClean="0">
                <a:cs typeface="Calibri"/>
              </a:rPr>
              <a:t>u</a:t>
            </a:r>
            <a:r>
              <a:rPr lang="en-US" sz="2100" dirty="0" smtClean="0">
                <a:cs typeface="Calibri"/>
              </a:rPr>
              <a:t>i</a:t>
            </a:r>
            <a:r>
              <a:rPr lang="en-US" sz="2100" spc="9" dirty="0" smtClean="0">
                <a:cs typeface="Calibri"/>
              </a:rPr>
              <a:t>t</a:t>
            </a:r>
            <a:r>
              <a:rPr lang="en-US" sz="2100" dirty="0" smtClean="0">
                <a:cs typeface="Calibri"/>
              </a:rPr>
              <a:t>a</a:t>
            </a:r>
            <a:r>
              <a:rPr lang="en-US" sz="2100" spc="-9" dirty="0" smtClean="0">
                <a:cs typeface="Calibri"/>
              </a:rPr>
              <a:t>b</a:t>
            </a:r>
            <a:r>
              <a:rPr lang="en-US" sz="2100" dirty="0" smtClean="0">
                <a:cs typeface="Calibri"/>
              </a:rPr>
              <a:t>le q</a:t>
            </a:r>
            <a:r>
              <a:rPr lang="en-US" sz="2100" spc="-4" dirty="0" smtClean="0">
                <a:cs typeface="Calibri"/>
              </a:rPr>
              <a:t>u</a:t>
            </a:r>
            <a:r>
              <a:rPr lang="en-US" sz="2100" spc="-9" dirty="0" smtClean="0">
                <a:cs typeface="Calibri"/>
              </a:rPr>
              <a:t>e</a:t>
            </a:r>
            <a:r>
              <a:rPr lang="en-US" sz="2100" dirty="0" smtClean="0">
                <a:cs typeface="Calibri"/>
              </a:rPr>
              <a:t>s</a:t>
            </a:r>
            <a:r>
              <a:rPr lang="en-US" sz="2100" spc="4" dirty="0" smtClean="0">
                <a:cs typeface="Calibri"/>
              </a:rPr>
              <a:t>t</a:t>
            </a:r>
            <a:r>
              <a:rPr lang="en-US" sz="2100" spc="-9" dirty="0" smtClean="0">
                <a:cs typeface="Calibri"/>
              </a:rPr>
              <a:t>i</a:t>
            </a:r>
            <a:r>
              <a:rPr lang="en-US" sz="2100" dirty="0" smtClean="0">
                <a:cs typeface="Calibri"/>
              </a:rPr>
              <a:t>o</a:t>
            </a:r>
            <a:r>
              <a:rPr lang="en-US" sz="2100" spc="-9" dirty="0" smtClean="0">
                <a:cs typeface="Calibri"/>
              </a:rPr>
              <a:t>nn</a:t>
            </a:r>
            <a:r>
              <a:rPr lang="en-US" sz="2100" dirty="0" smtClean="0">
                <a:cs typeface="Calibri"/>
              </a:rPr>
              <a:t>a</a:t>
            </a:r>
            <a:r>
              <a:rPr lang="en-US" sz="2100" spc="-9" dirty="0" smtClean="0">
                <a:cs typeface="Calibri"/>
              </a:rPr>
              <a:t>i</a:t>
            </a:r>
            <a:r>
              <a:rPr lang="en-US" sz="2100" spc="-4" dirty="0" smtClean="0">
                <a:cs typeface="Calibri"/>
              </a:rPr>
              <a:t>r</a:t>
            </a:r>
            <a:r>
              <a:rPr lang="en-US" sz="2100" dirty="0" smtClean="0">
                <a:cs typeface="Calibri"/>
              </a:rPr>
              <a:t>e</a:t>
            </a:r>
            <a:r>
              <a:rPr lang="en-US" sz="2600" dirty="0" smtClean="0">
                <a:cs typeface="Calibri"/>
              </a:rPr>
              <a:t>.</a:t>
            </a:r>
          </a:p>
          <a:p>
            <a:pPr marL="0" marR="39532" indent="0">
              <a:lnSpc>
                <a:spcPct val="101725"/>
              </a:lnSpc>
              <a:spcBef>
                <a:spcPts val="283"/>
              </a:spcBef>
              <a:buNone/>
            </a:pPr>
            <a:r>
              <a:rPr lang="en-US" sz="2600" spc="-4" dirty="0" smtClean="0">
                <a:cs typeface="Calibri"/>
              </a:rPr>
              <a:t>P</a:t>
            </a:r>
            <a:r>
              <a:rPr lang="en-US" sz="2600" dirty="0" smtClean="0">
                <a:cs typeface="Calibri"/>
              </a:rPr>
              <a:t>rograms </a:t>
            </a:r>
            <a:r>
              <a:rPr lang="en-US" sz="2600" spc="4" dirty="0" smtClean="0">
                <a:cs typeface="Calibri"/>
              </a:rPr>
              <a:t>u</a:t>
            </a:r>
            <a:r>
              <a:rPr lang="en-US" sz="2600" dirty="0" smtClean="0">
                <a:cs typeface="Calibri"/>
              </a:rPr>
              <a:t>se</a:t>
            </a:r>
            <a:r>
              <a:rPr lang="en-US" sz="2600" spc="-4" dirty="0" smtClean="0">
                <a:cs typeface="Calibri"/>
              </a:rPr>
              <a:t> </a:t>
            </a:r>
            <a:r>
              <a:rPr lang="en-US" sz="2600" dirty="0" smtClean="0">
                <a:cs typeface="Calibri"/>
              </a:rPr>
              <a:t>the</a:t>
            </a:r>
            <a:r>
              <a:rPr lang="en-US" sz="2600" spc="4" dirty="0" smtClean="0">
                <a:cs typeface="Calibri"/>
              </a:rPr>
              <a:t>s</a:t>
            </a:r>
            <a:r>
              <a:rPr lang="en-US" sz="2600" dirty="0" smtClean="0">
                <a:cs typeface="Calibri"/>
              </a:rPr>
              <a:t>e </a:t>
            </a:r>
            <a:r>
              <a:rPr lang="en-US" sz="2600" spc="4" dirty="0" smtClean="0">
                <a:cs typeface="Calibri"/>
              </a:rPr>
              <a:t>p</a:t>
            </a:r>
            <a:r>
              <a:rPr lang="en-US" sz="2600" dirty="0" smtClean="0">
                <a:cs typeface="Calibri"/>
              </a:rPr>
              <a:t>rof</a:t>
            </a:r>
            <a:r>
              <a:rPr lang="en-US" sz="2600" spc="-4" dirty="0" smtClean="0">
                <a:cs typeface="Calibri"/>
              </a:rPr>
              <a:t>il</a:t>
            </a:r>
            <a:r>
              <a:rPr lang="en-US" sz="2600" dirty="0" smtClean="0">
                <a:cs typeface="Calibri"/>
              </a:rPr>
              <a:t>es</a:t>
            </a:r>
            <a:r>
              <a:rPr lang="en-US" sz="2600" spc="14" dirty="0" smtClean="0">
                <a:cs typeface="Calibri"/>
              </a:rPr>
              <a:t> </a:t>
            </a:r>
            <a:r>
              <a:rPr lang="en-US" sz="2600" dirty="0" smtClean="0">
                <a:cs typeface="Calibri"/>
              </a:rPr>
              <a:t>a</a:t>
            </a:r>
            <a:r>
              <a:rPr lang="en-US" sz="2600" spc="4" dirty="0" smtClean="0">
                <a:cs typeface="Calibri"/>
              </a:rPr>
              <a:t>s</a:t>
            </a:r>
            <a:r>
              <a:rPr lang="en-US" sz="2600" dirty="0" smtClean="0">
                <a:cs typeface="Calibri"/>
              </a:rPr>
              <a:t>soc</a:t>
            </a:r>
            <a:r>
              <a:rPr lang="en-US" sz="2600" spc="-4" dirty="0" smtClean="0">
                <a:cs typeface="Calibri"/>
              </a:rPr>
              <a:t>i</a:t>
            </a:r>
            <a:r>
              <a:rPr lang="en-US" sz="2600" dirty="0" smtClean="0">
                <a:cs typeface="Calibri"/>
              </a:rPr>
              <a:t>ate </a:t>
            </a:r>
            <a:r>
              <a:rPr lang="en-US" sz="2600" spc="4" dirty="0" smtClean="0">
                <a:cs typeface="Calibri"/>
              </a:rPr>
              <a:t>u</a:t>
            </a:r>
            <a:r>
              <a:rPr lang="en-US" sz="2600" dirty="0" smtClean="0">
                <a:cs typeface="Calibri"/>
              </a:rPr>
              <a:t>s</a:t>
            </a:r>
            <a:r>
              <a:rPr lang="en-US" sz="2600" spc="4" dirty="0" smtClean="0">
                <a:cs typeface="Calibri"/>
              </a:rPr>
              <a:t>e</a:t>
            </a:r>
            <a:r>
              <a:rPr lang="en-US" sz="2600" dirty="0" smtClean="0">
                <a:cs typeface="Calibri"/>
              </a:rPr>
              <a:t>rs</a:t>
            </a:r>
            <a:r>
              <a:rPr lang="en-US" sz="2600" spc="-9" dirty="0" smtClean="0">
                <a:cs typeface="Calibri"/>
              </a:rPr>
              <a:t> </a:t>
            </a:r>
            <a:r>
              <a:rPr lang="en-US" sz="2600" dirty="0" smtClean="0">
                <a:cs typeface="Calibri"/>
              </a:rPr>
              <a:t>w</a:t>
            </a:r>
            <a:r>
              <a:rPr lang="en-US" sz="2600" spc="-9" dirty="0" smtClean="0">
                <a:cs typeface="Calibri"/>
              </a:rPr>
              <a:t>i</a:t>
            </a:r>
            <a:r>
              <a:rPr lang="en-US" sz="2600" dirty="0" smtClean="0">
                <a:cs typeface="Calibri"/>
              </a:rPr>
              <a:t>th</a:t>
            </a:r>
            <a:r>
              <a:rPr lang="en-US" sz="2600" spc="9" dirty="0" smtClean="0">
                <a:cs typeface="Calibri"/>
              </a:rPr>
              <a:t> </a:t>
            </a:r>
            <a:r>
              <a:rPr lang="en-US" sz="2600" dirty="0" smtClean="0">
                <a:cs typeface="Calibri"/>
              </a:rPr>
              <a:t>matching</a:t>
            </a:r>
            <a:r>
              <a:rPr lang="en-US" sz="2600" spc="14" dirty="0" smtClean="0">
                <a:cs typeface="Calibri"/>
              </a:rPr>
              <a:t> </a:t>
            </a:r>
            <a:r>
              <a:rPr lang="en-US" sz="2600" dirty="0" smtClean="0">
                <a:cs typeface="Calibri"/>
              </a:rPr>
              <a:t>products.</a:t>
            </a:r>
          </a:p>
          <a:p>
            <a:r>
              <a:rPr lang="en-US" dirty="0" smtClean="0"/>
              <a:t>Algorithms:</a:t>
            </a:r>
          </a:p>
          <a:p>
            <a:pPr lvl="1"/>
            <a:r>
              <a:rPr lang="en-US" dirty="0" smtClean="0"/>
              <a:t>TF-IDF algorithm for calculating vector of weight</a:t>
            </a:r>
          </a:p>
          <a:p>
            <a:pPr lvl="1"/>
            <a:r>
              <a:rPr lang="en-US" dirty="0" smtClean="0"/>
              <a:t>Bayesian’s Classifiers</a:t>
            </a:r>
          </a:p>
          <a:p>
            <a:pPr lvl="1"/>
            <a:r>
              <a:rPr lang="en-US" dirty="0" smtClean="0"/>
              <a:t>Cluster analysis</a:t>
            </a:r>
          </a:p>
          <a:p>
            <a:pPr lvl="1"/>
            <a:r>
              <a:rPr lang="en-US" dirty="0" smtClean="0"/>
              <a:t>Decision trees</a:t>
            </a:r>
          </a:p>
          <a:p>
            <a:pPr lvl="1"/>
            <a:r>
              <a:rPr lang="en-US" dirty="0" smtClean="0"/>
              <a:t>Artificial Neural Networks</a:t>
            </a:r>
          </a:p>
          <a:p>
            <a:r>
              <a:rPr lang="en-US" dirty="0" smtClean="0"/>
              <a:t>Drawbacks:</a:t>
            </a:r>
          </a:p>
          <a:p>
            <a:pPr lvl="1"/>
            <a:r>
              <a:rPr lang="en-US" dirty="0" smtClean="0"/>
              <a:t>Based on Specific attributes cases like News may be useful but for videos it might not be useful.</a:t>
            </a:r>
          </a:p>
          <a:p>
            <a:r>
              <a:rPr lang="en-US" dirty="0" smtClean="0"/>
              <a:t>Examples:</a:t>
            </a:r>
          </a:p>
          <a:p>
            <a:pPr lvl="1"/>
            <a:r>
              <a:rPr lang="en-US" dirty="0" smtClean="0"/>
              <a:t>Pandora Radio</a:t>
            </a:r>
          </a:p>
          <a:p>
            <a:pPr lvl="1"/>
            <a:r>
              <a:rPr lang="en-US" dirty="0" smtClean="0"/>
              <a:t>Internet Movie Database</a:t>
            </a:r>
          </a:p>
          <a:p>
            <a:endParaRPr lang="en-US" dirty="0"/>
          </a:p>
        </p:txBody>
      </p:sp>
      <p:sp>
        <p:nvSpPr>
          <p:cNvPr id="4" name="object 12"/>
          <p:cNvSpPr/>
          <p:nvPr/>
        </p:nvSpPr>
        <p:spPr>
          <a:xfrm>
            <a:off x="6477000" y="3004457"/>
            <a:ext cx="4572000" cy="1948148"/>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845553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Why we reject Collaborative approach and accept content based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Initially, Every user who visits our platform will be </a:t>
            </a:r>
            <a:r>
              <a:rPr lang="en-US" b="1" dirty="0" smtClean="0"/>
              <a:t>cold start user </a:t>
            </a:r>
            <a:r>
              <a:rPr lang="en-US" dirty="0" smtClean="0"/>
              <a:t>so we need something which handles this problem.</a:t>
            </a:r>
          </a:p>
          <a:p>
            <a:r>
              <a:rPr lang="en-US" dirty="0" smtClean="0"/>
              <a:t>If a product is at very high rating from last 2 years(say) then comparing it with brand new product with better features based on rating becomes ambiguous.</a:t>
            </a:r>
          </a:p>
          <a:p>
            <a:r>
              <a:rPr lang="en-US" dirty="0" smtClean="0"/>
              <a:t>If the weights for different attribute assumed by our proposed algorithm becomes absolute, then our application can be trained (Machine learning).</a:t>
            </a:r>
          </a:p>
          <a:p>
            <a:r>
              <a:rPr lang="en-US" dirty="0" smtClean="0"/>
              <a:t>The components can have binary, nominal or numerical attributes and are derived from either the content of the items or from information about the users’ preferences. The task of the learning method is to select a function based on a training set of </a:t>
            </a:r>
            <a:r>
              <a:rPr lang="en-US" i="1" dirty="0" smtClean="0"/>
              <a:t>m </a:t>
            </a:r>
            <a:r>
              <a:rPr lang="en-US" dirty="0" smtClean="0"/>
              <a:t>input vectors that can classify any item in the collection.</a:t>
            </a:r>
          </a:p>
          <a:p>
            <a:endParaRPr lang="en-US" dirty="0" smtClean="0"/>
          </a:p>
          <a:p>
            <a:endParaRPr lang="en-US" dirty="0"/>
          </a:p>
        </p:txBody>
      </p:sp>
    </p:spTree>
    <p:extLst>
      <p:ext uri="{BB962C8B-B14F-4D97-AF65-F5344CB8AC3E}">
        <p14:creationId xmlns:p14="http://schemas.microsoft.com/office/powerpoint/2010/main" val="553767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8"/>
          <p:cNvGrpSpPr>
            <a:grpSpLocks noGrp="1"/>
          </p:cNvGrpSpPr>
          <p:nvPr/>
        </p:nvGrpSpPr>
        <p:grpSpPr bwMode="auto">
          <a:xfrm>
            <a:off x="836023" y="1384663"/>
            <a:ext cx="10799109" cy="5165592"/>
            <a:chOff x="295" y="890"/>
            <a:chExt cx="5380" cy="2907"/>
          </a:xfrm>
        </p:grpSpPr>
        <p:sp>
          <p:nvSpPr>
            <p:cNvPr id="28" name="Text Box 5"/>
            <p:cNvSpPr txBox="1">
              <a:spLocks noChangeArrowheads="1"/>
            </p:cNvSpPr>
            <p:nvPr/>
          </p:nvSpPr>
          <p:spPr bwMode="auto">
            <a:xfrm>
              <a:off x="4197" y="3225"/>
              <a:ext cx="1478" cy="57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Rating(</a:t>
              </a:r>
              <a:r>
                <a:rPr lang="en-US" sz="2000" dirty="0" smtClean="0"/>
                <a:t>Attributes Coupling</a:t>
              </a:r>
            </a:p>
            <a:p>
              <a:pPr eaLnBrk="0" hangingPunct="0"/>
              <a:r>
                <a:rPr lang="en-US" sz="2000" dirty="0" smtClean="0"/>
                <a:t> based Item Enhanced </a:t>
              </a:r>
            </a:p>
            <a:p>
              <a:pPr eaLnBrk="0" hangingPunct="0"/>
              <a:r>
                <a:rPr lang="en-US" sz="2000" dirty="0" smtClean="0"/>
                <a:t>Matrix Factorization</a:t>
              </a:r>
              <a:r>
                <a:rPr lang="en-GB" sz="2000" dirty="0" smtClean="0">
                  <a:latin typeface="Times New Roman" pitchFamily="18" charset="0"/>
                </a:rPr>
                <a:t>)</a:t>
              </a:r>
              <a:endParaRPr lang="en-GB" sz="2000" dirty="0">
                <a:latin typeface="Times New Roman" pitchFamily="18" charset="0"/>
              </a:endParaRPr>
            </a:p>
          </p:txBody>
        </p:sp>
        <p:sp>
          <p:nvSpPr>
            <p:cNvPr id="29" name="Text Box 6"/>
            <p:cNvSpPr txBox="1">
              <a:spLocks noChangeArrowheads="1"/>
            </p:cNvSpPr>
            <p:nvPr/>
          </p:nvSpPr>
          <p:spPr bwMode="auto">
            <a:xfrm>
              <a:off x="3824" y="2950"/>
              <a:ext cx="92" cy="22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endParaRPr lang="en-GB" sz="2000" dirty="0">
                <a:latin typeface="Times New Roman" pitchFamily="18" charset="0"/>
              </a:endParaRPr>
            </a:p>
          </p:txBody>
        </p:sp>
        <p:sp>
          <p:nvSpPr>
            <p:cNvPr id="30" name="Text Box 7"/>
            <p:cNvSpPr txBox="1">
              <a:spLocks noChangeArrowheads="1"/>
            </p:cNvSpPr>
            <p:nvPr/>
          </p:nvSpPr>
          <p:spPr bwMode="auto">
            <a:xfrm>
              <a:off x="3413" y="3498"/>
              <a:ext cx="354"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Price</a:t>
              </a:r>
              <a:endParaRPr lang="en-GB" sz="2000" dirty="0">
                <a:latin typeface="Times New Roman" pitchFamily="18" charset="0"/>
              </a:endParaRPr>
            </a:p>
          </p:txBody>
        </p:sp>
        <p:sp>
          <p:nvSpPr>
            <p:cNvPr id="31" name="Text Box 8"/>
            <p:cNvSpPr txBox="1">
              <a:spLocks noChangeArrowheads="1"/>
            </p:cNvSpPr>
            <p:nvPr/>
          </p:nvSpPr>
          <p:spPr bwMode="auto">
            <a:xfrm>
              <a:off x="4158" y="955"/>
              <a:ext cx="1048" cy="2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a:latin typeface="Times New Roman" pitchFamily="18" charset="0"/>
                </a:rPr>
                <a:t>Recommender</a:t>
              </a:r>
            </a:p>
          </p:txBody>
        </p:sp>
        <p:sp>
          <p:nvSpPr>
            <p:cNvPr id="32" name="Line 9"/>
            <p:cNvSpPr>
              <a:spLocks noChangeShapeType="1"/>
            </p:cNvSpPr>
            <p:nvPr/>
          </p:nvSpPr>
          <p:spPr bwMode="auto">
            <a:xfrm>
              <a:off x="1389" y="1416"/>
              <a:ext cx="2155" cy="0"/>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3" name="Text Box 10"/>
            <p:cNvSpPr txBox="1">
              <a:spLocks noChangeArrowheads="1"/>
            </p:cNvSpPr>
            <p:nvPr/>
          </p:nvSpPr>
          <p:spPr bwMode="auto">
            <a:xfrm>
              <a:off x="1585" y="1107"/>
              <a:ext cx="1105"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a:latin typeface="Times New Roman" pitchFamily="18" charset="0"/>
                </a:rPr>
                <a:t>Request </a:t>
              </a:r>
              <a:r>
                <a:rPr lang="en-GB" sz="2000" dirty="0" smtClean="0">
                  <a:latin typeface="Times New Roman" pitchFamily="18" charset="0"/>
                </a:rPr>
                <a:t>for product</a:t>
              </a:r>
              <a:endParaRPr lang="en-GB" sz="2000" dirty="0">
                <a:latin typeface="Times New Roman" pitchFamily="18" charset="0"/>
              </a:endParaRPr>
            </a:p>
          </p:txBody>
        </p:sp>
        <p:sp>
          <p:nvSpPr>
            <p:cNvPr id="34" name="Text Box 11"/>
            <p:cNvSpPr txBox="1">
              <a:spLocks noChangeArrowheads="1"/>
            </p:cNvSpPr>
            <p:nvPr/>
          </p:nvSpPr>
          <p:spPr bwMode="auto">
            <a:xfrm>
              <a:off x="4263" y="1991"/>
              <a:ext cx="1309"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Features(specifications)</a:t>
              </a:r>
              <a:endParaRPr lang="en-GB" sz="2000" dirty="0">
                <a:latin typeface="Times New Roman" pitchFamily="18" charset="0"/>
              </a:endParaRPr>
            </a:p>
          </p:txBody>
        </p:sp>
        <p:sp>
          <p:nvSpPr>
            <p:cNvPr id="35" name="Line 12"/>
            <p:cNvSpPr>
              <a:spLocks noChangeShapeType="1"/>
            </p:cNvSpPr>
            <p:nvPr/>
          </p:nvSpPr>
          <p:spPr bwMode="auto">
            <a:xfrm flipH="1" flipV="1">
              <a:off x="3936" y="1669"/>
              <a:ext cx="652" cy="1199"/>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6" name="Line 13"/>
            <p:cNvSpPr>
              <a:spLocks noChangeShapeType="1"/>
            </p:cNvSpPr>
            <p:nvPr/>
          </p:nvSpPr>
          <p:spPr bwMode="auto">
            <a:xfrm flipV="1">
              <a:off x="3740" y="1669"/>
              <a:ext cx="0" cy="1199"/>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7" name="Line 14"/>
            <p:cNvSpPr>
              <a:spLocks noChangeShapeType="1"/>
            </p:cNvSpPr>
            <p:nvPr/>
          </p:nvSpPr>
          <p:spPr bwMode="auto">
            <a:xfrm flipH="1">
              <a:off x="1389" y="1542"/>
              <a:ext cx="2155" cy="0"/>
            </a:xfrm>
            <a:prstGeom prst="line">
              <a:avLst/>
            </a:prstGeom>
            <a:ln>
              <a:headEnd/>
              <a:tailEnd type="triangl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en-US"/>
            </a:p>
          </p:txBody>
        </p:sp>
        <p:sp>
          <p:nvSpPr>
            <p:cNvPr id="38" name="Text Box 15"/>
            <p:cNvSpPr txBox="1">
              <a:spLocks noChangeArrowheads="1"/>
            </p:cNvSpPr>
            <p:nvPr/>
          </p:nvSpPr>
          <p:spPr bwMode="auto">
            <a:xfrm>
              <a:off x="1735" y="2578"/>
              <a:ext cx="897" cy="74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2000" dirty="0" smtClean="0">
                  <a:latin typeface="Times New Roman" pitchFamily="18" charset="0"/>
                </a:rPr>
                <a:t>Recommend the best product in given range</a:t>
              </a:r>
            </a:p>
          </p:txBody>
        </p:sp>
        <p:pic>
          <p:nvPicPr>
            <p:cNvPr id="44" name="Picture 22" descr="myagent"/>
            <p:cNvPicPr>
              <a:picLocks noChangeAspect="1" noChangeArrowheads="1"/>
            </p:cNvPicPr>
            <p:nvPr/>
          </p:nvPicPr>
          <p:blipFill>
            <a:blip r:embed="rId2"/>
            <a:srcRect/>
            <a:stretch>
              <a:fillRect/>
            </a:stretch>
          </p:blipFill>
          <p:spPr bwMode="auto">
            <a:xfrm>
              <a:off x="3609" y="2734"/>
              <a:ext cx="392" cy="765"/>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5" name="Picture 23" descr="myagent"/>
            <p:cNvPicPr>
              <a:picLocks noChangeAspect="1" noChangeArrowheads="1"/>
            </p:cNvPicPr>
            <p:nvPr/>
          </p:nvPicPr>
          <p:blipFill>
            <a:blip r:embed="rId2"/>
            <a:srcRect/>
            <a:stretch>
              <a:fillRect/>
            </a:stretch>
          </p:blipFill>
          <p:spPr bwMode="auto">
            <a:xfrm>
              <a:off x="4298" y="2425"/>
              <a:ext cx="391" cy="765"/>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6" name="Picture 24" descr="myagent"/>
            <p:cNvPicPr>
              <a:picLocks noChangeAspect="1" noChangeArrowheads="1"/>
            </p:cNvPicPr>
            <p:nvPr/>
          </p:nvPicPr>
          <p:blipFill>
            <a:blip r:embed="rId2"/>
            <a:srcRect/>
            <a:stretch>
              <a:fillRect/>
            </a:stretch>
          </p:blipFill>
          <p:spPr bwMode="auto">
            <a:xfrm>
              <a:off x="3674" y="903"/>
              <a:ext cx="392" cy="766"/>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47" name="Picture 25" descr="myagent"/>
            <p:cNvPicPr>
              <a:picLocks noChangeAspect="1" noChangeArrowheads="1"/>
            </p:cNvPicPr>
            <p:nvPr/>
          </p:nvPicPr>
          <p:blipFill>
            <a:blip r:embed="rId2"/>
            <a:srcRect/>
            <a:stretch>
              <a:fillRect/>
            </a:stretch>
          </p:blipFill>
          <p:spPr bwMode="auto">
            <a:xfrm>
              <a:off x="932" y="911"/>
              <a:ext cx="392" cy="766"/>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48" name="Text Box 26"/>
            <p:cNvSpPr txBox="1">
              <a:spLocks noChangeArrowheads="1"/>
            </p:cNvSpPr>
            <p:nvPr/>
          </p:nvSpPr>
          <p:spPr bwMode="auto">
            <a:xfrm>
              <a:off x="295" y="890"/>
              <a:ext cx="404" cy="25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0" hangingPunct="0"/>
              <a:r>
                <a:rPr lang="en-GB" sz="2000" dirty="0" smtClean="0">
                  <a:latin typeface="Times New Roman" pitchFamily="18" charset="0"/>
                </a:rPr>
                <a:t>Buyer</a:t>
              </a:r>
              <a:endParaRPr lang="en-GB" sz="2000" dirty="0">
                <a:latin typeface="Times New Roman" pitchFamily="18" charset="0"/>
              </a:endParaRPr>
            </a:p>
          </p:txBody>
        </p:sp>
        <p:sp>
          <p:nvSpPr>
            <p:cNvPr id="21" name="Text Box 15"/>
            <p:cNvSpPr txBox="1">
              <a:spLocks noChangeArrowheads="1"/>
            </p:cNvSpPr>
            <p:nvPr/>
          </p:nvSpPr>
          <p:spPr bwMode="auto">
            <a:xfrm>
              <a:off x="1715" y="1585"/>
              <a:ext cx="897" cy="57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2000" dirty="0" smtClean="0">
                  <a:latin typeface="Times New Roman" pitchFamily="18" charset="0"/>
                </a:rPr>
                <a:t>Direct Search</a:t>
              </a:r>
            </a:p>
            <a:p>
              <a:pPr algn="ctr" eaLnBrk="0" hangingPunct="0"/>
              <a:r>
                <a:rPr lang="en-GB" sz="2000" dirty="0" smtClean="0">
                  <a:latin typeface="Times New Roman" pitchFamily="18" charset="0"/>
                </a:rPr>
                <a:t>+</a:t>
              </a:r>
            </a:p>
            <a:p>
              <a:pPr algn="ctr" eaLnBrk="0" hangingPunct="0"/>
              <a:r>
                <a:rPr lang="en-GB" sz="2000" dirty="0" smtClean="0">
                  <a:latin typeface="Times New Roman" pitchFamily="18" charset="0"/>
                </a:rPr>
                <a:t>Filtering(price)</a:t>
              </a:r>
            </a:p>
          </p:txBody>
        </p:sp>
        <p:sp>
          <p:nvSpPr>
            <p:cNvPr id="22" name="Text Box 15"/>
            <p:cNvSpPr txBox="1">
              <a:spLocks noChangeArrowheads="1"/>
            </p:cNvSpPr>
            <p:nvPr/>
          </p:nvSpPr>
          <p:spPr bwMode="auto">
            <a:xfrm>
              <a:off x="1735" y="2225"/>
              <a:ext cx="897" cy="329"/>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eaLnBrk="0" hangingPunct="0"/>
              <a:r>
                <a:rPr lang="en-GB" sz="3200" b="1" spc="50" dirty="0" smtClean="0">
                  <a:ln w="0"/>
                  <a:solidFill>
                    <a:schemeClr val="bg2"/>
                  </a:solidFill>
                  <a:effectLst>
                    <a:innerShdw blurRad="63500" dist="50800" dir="13500000">
                      <a:srgbClr val="000000">
                        <a:alpha val="50000"/>
                      </a:srgbClr>
                    </a:innerShdw>
                  </a:effectLst>
                  <a:latin typeface="Times New Roman" pitchFamily="18" charset="0"/>
                </a:rPr>
                <a:t>and</a:t>
              </a:r>
            </a:p>
          </p:txBody>
        </p:sp>
      </p:grpSp>
      <p:sp>
        <p:nvSpPr>
          <p:cNvPr id="3" name="Title 2"/>
          <p:cNvSpPr>
            <a:spLocks noGrp="1"/>
          </p:cNvSpPr>
          <p:nvPr>
            <p:ph type="title"/>
          </p:nvPr>
        </p:nvSpPr>
        <p:spPr/>
        <p:txBody>
          <a:bodyPr/>
          <a:lstStyle/>
          <a:p>
            <a:r>
              <a:rPr lang="en-US" dirty="0" smtClean="0"/>
              <a:t>5 Project Model</a:t>
            </a:r>
            <a:endParaRPr lang="en-US" dirty="0"/>
          </a:p>
        </p:txBody>
      </p:sp>
    </p:spTree>
    <p:extLst>
      <p:ext uri="{BB962C8B-B14F-4D97-AF65-F5344CB8AC3E}">
        <p14:creationId xmlns:p14="http://schemas.microsoft.com/office/powerpoint/2010/main" val="3579876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Proposed Methodology(Overview)</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TextBox 3"/>
          <p:cNvSpPr txBox="1"/>
          <p:nvPr/>
        </p:nvSpPr>
        <p:spPr>
          <a:xfrm>
            <a:off x="954109" y="3009837"/>
            <a:ext cx="2008032"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Input Price range  &amp;</a:t>
            </a:r>
          </a:p>
          <a:p>
            <a:pPr algn="ctr"/>
            <a:r>
              <a:rPr lang="en-US" dirty="0" smtClean="0"/>
              <a:t>Specification demand by user</a:t>
            </a:r>
            <a:endParaRPr lang="en-US" dirty="0"/>
          </a:p>
        </p:txBody>
      </p:sp>
      <p:sp>
        <p:nvSpPr>
          <p:cNvPr id="5" name="TextBox 4"/>
          <p:cNvSpPr txBox="1"/>
          <p:nvPr/>
        </p:nvSpPr>
        <p:spPr>
          <a:xfrm>
            <a:off x="8495684" y="2086507"/>
            <a:ext cx="2008032"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Top List of Products based on user’s Criteria</a:t>
            </a:r>
            <a:endParaRPr lang="en-US" dirty="0"/>
          </a:p>
        </p:txBody>
      </p:sp>
      <p:sp>
        <p:nvSpPr>
          <p:cNvPr id="6" name="TextBox 5"/>
          <p:cNvSpPr txBox="1"/>
          <p:nvPr/>
        </p:nvSpPr>
        <p:spPr>
          <a:xfrm>
            <a:off x="8495684" y="4018468"/>
            <a:ext cx="2008032"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Recommended</a:t>
            </a:r>
          </a:p>
          <a:p>
            <a:pPr algn="ctr"/>
            <a:r>
              <a:rPr lang="en-US" dirty="0" smtClean="0"/>
              <a:t>Products List</a:t>
            </a:r>
          </a:p>
          <a:p>
            <a:pPr algn="ctr"/>
            <a:r>
              <a:rPr lang="en-US" dirty="0" smtClean="0"/>
              <a:t>based on User’s specification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141" y="2548172"/>
            <a:ext cx="2238375" cy="2209800"/>
          </a:xfrm>
          <a:prstGeom prst="rect">
            <a:avLst/>
          </a:prstGeom>
        </p:spPr>
        <p:style>
          <a:lnRef idx="2">
            <a:schemeClr val="dk1">
              <a:shade val="50000"/>
            </a:schemeClr>
          </a:lnRef>
          <a:fillRef idx="1">
            <a:schemeClr val="dk1"/>
          </a:fillRef>
          <a:effectRef idx="0">
            <a:schemeClr val="dk1"/>
          </a:effectRef>
          <a:fontRef idx="minor">
            <a:schemeClr val="lt1"/>
          </a:fontRef>
        </p:style>
      </p:pic>
      <p:cxnSp>
        <p:nvCxnSpPr>
          <p:cNvPr id="8" name="Straight Arrow Connector 7"/>
          <p:cNvCxnSpPr>
            <a:stCxn id="4" idx="3"/>
            <a:endCxn id="7" idx="1"/>
          </p:cNvCxnSpPr>
          <p:nvPr/>
        </p:nvCxnSpPr>
        <p:spPr>
          <a:xfrm>
            <a:off x="2962141" y="3610002"/>
            <a:ext cx="1448000" cy="4307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9" name="Elbow Connector 8"/>
          <p:cNvCxnSpPr>
            <a:stCxn id="7" idx="3"/>
            <a:endCxn id="5" idx="1"/>
          </p:cNvCxnSpPr>
          <p:nvPr/>
        </p:nvCxnSpPr>
        <p:spPr>
          <a:xfrm flipV="1">
            <a:off x="6648516" y="2548172"/>
            <a:ext cx="1847168" cy="1104900"/>
          </a:xfrm>
          <a:prstGeom prst="bentConnector3">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Elbow Connector 9"/>
          <p:cNvCxnSpPr>
            <a:stCxn id="7" idx="3"/>
          </p:cNvCxnSpPr>
          <p:nvPr/>
        </p:nvCxnSpPr>
        <p:spPr>
          <a:xfrm>
            <a:off x="6648516" y="3653072"/>
            <a:ext cx="1847168" cy="1104900"/>
          </a:xfrm>
          <a:prstGeom prst="bentConnector3">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49874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Proposed Methodology</a:t>
            </a:r>
            <a:endParaRPr lang="en-US" dirty="0"/>
          </a:p>
        </p:txBody>
      </p:sp>
      <p:sp>
        <p:nvSpPr>
          <p:cNvPr id="3" name="Content Placeholder 2"/>
          <p:cNvSpPr>
            <a:spLocks noGrp="1"/>
          </p:cNvSpPr>
          <p:nvPr>
            <p:ph idx="1"/>
          </p:nvPr>
        </p:nvSpPr>
        <p:spPr>
          <a:xfrm>
            <a:off x="838200" y="2929220"/>
            <a:ext cx="10515600" cy="3340951"/>
          </a:xfrm>
        </p:spPr>
        <p:txBody>
          <a:bodyPr>
            <a:normAutofit lnSpcReduction="10000"/>
          </a:bodyPr>
          <a:lstStyle/>
          <a:p>
            <a:pPr marL="514350" indent="-514350">
              <a:buFont typeface="+mj-lt"/>
              <a:buAutoNum type="arabicPeriod"/>
            </a:pPr>
            <a:r>
              <a:rPr lang="en-US" dirty="0" smtClean="0"/>
              <a:t>Scrap the Data from various websites.</a:t>
            </a:r>
          </a:p>
          <a:p>
            <a:pPr marL="514350" indent="-514350">
              <a:buFont typeface="+mj-lt"/>
              <a:buAutoNum type="arabicPeriod"/>
            </a:pPr>
            <a:r>
              <a:rPr lang="en-US" dirty="0" smtClean="0"/>
              <a:t>Apply Data Cleansing to remove noise and clean Data.(Using Heuristic </a:t>
            </a:r>
            <a:r>
              <a:rPr lang="en-US" dirty="0" err="1" smtClean="0"/>
              <a:t>Levenshtein</a:t>
            </a:r>
            <a:r>
              <a:rPr lang="en-US" dirty="0" smtClean="0"/>
              <a:t> distance)</a:t>
            </a:r>
          </a:p>
          <a:p>
            <a:pPr marL="514350" indent="-514350">
              <a:buFont typeface="+mj-lt"/>
              <a:buAutoNum type="arabicPeriod"/>
            </a:pPr>
            <a:r>
              <a:rPr lang="en-US" dirty="0" smtClean="0"/>
              <a:t>Normalize the Schema for storing the above clean data in database.</a:t>
            </a:r>
          </a:p>
          <a:p>
            <a:pPr marL="514350" indent="-514350">
              <a:buFont typeface="+mj-lt"/>
              <a:buAutoNum type="arabicPeriod"/>
            </a:pPr>
            <a:r>
              <a:rPr lang="en-US" dirty="0" smtClean="0"/>
              <a:t>Matrix Factorization to get missing values for rating in User-Product Matrix for Recommendation.</a:t>
            </a:r>
          </a:p>
          <a:p>
            <a:pPr marL="514350" indent="-514350">
              <a:buFont typeface="+mj-lt"/>
              <a:buAutoNum type="arabicPeriod"/>
            </a:pPr>
            <a:r>
              <a:rPr lang="en-US" dirty="0" smtClean="0"/>
              <a:t>Output-&gt;Display the data by sorting it (By Price/ By User Ratings/ By Recommendation).</a:t>
            </a:r>
          </a:p>
        </p:txBody>
      </p:sp>
      <p:sp>
        <p:nvSpPr>
          <p:cNvPr id="4" name="TextBox 3"/>
          <p:cNvSpPr txBox="1"/>
          <p:nvPr/>
        </p:nvSpPr>
        <p:spPr>
          <a:xfrm>
            <a:off x="117653" y="1831425"/>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Scrap Data from various websites</a:t>
            </a:r>
            <a:endParaRPr lang="en-US" dirty="0"/>
          </a:p>
        </p:txBody>
      </p:sp>
      <p:sp>
        <p:nvSpPr>
          <p:cNvPr id="5" name="TextBox 4"/>
          <p:cNvSpPr txBox="1"/>
          <p:nvPr/>
        </p:nvSpPr>
        <p:spPr>
          <a:xfrm>
            <a:off x="2734178" y="1969925"/>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Data Cleansing</a:t>
            </a:r>
            <a:endParaRPr lang="en-US" dirty="0"/>
          </a:p>
        </p:txBody>
      </p:sp>
      <p:sp>
        <p:nvSpPr>
          <p:cNvPr id="6" name="TextBox 5"/>
          <p:cNvSpPr txBox="1"/>
          <p:nvPr/>
        </p:nvSpPr>
        <p:spPr>
          <a:xfrm>
            <a:off x="5350704" y="1825207"/>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Store clean data in </a:t>
            </a:r>
          </a:p>
          <a:p>
            <a:pPr algn="ctr"/>
            <a:r>
              <a:rPr lang="en-US" dirty="0" smtClean="0"/>
              <a:t>Database</a:t>
            </a:r>
            <a:endParaRPr lang="en-US" dirty="0"/>
          </a:p>
        </p:txBody>
      </p:sp>
      <p:sp>
        <p:nvSpPr>
          <p:cNvPr id="7" name="TextBox 6"/>
          <p:cNvSpPr txBox="1"/>
          <p:nvPr/>
        </p:nvSpPr>
        <p:spPr>
          <a:xfrm>
            <a:off x="7767336" y="1825206"/>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Matrix Factorization</a:t>
            </a:r>
            <a:endParaRPr lang="en-US" dirty="0"/>
          </a:p>
        </p:txBody>
      </p:sp>
      <p:sp>
        <p:nvSpPr>
          <p:cNvPr id="8" name="TextBox 7"/>
          <p:cNvSpPr txBox="1"/>
          <p:nvPr/>
        </p:nvSpPr>
        <p:spPr>
          <a:xfrm>
            <a:off x="10106694" y="1963705"/>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Display Output</a:t>
            </a:r>
            <a:endParaRPr lang="en-US" dirty="0"/>
          </a:p>
        </p:txBody>
      </p:sp>
      <p:cxnSp>
        <p:nvCxnSpPr>
          <p:cNvPr id="9" name="Straight Arrow Connector 8"/>
          <p:cNvCxnSpPr>
            <a:stCxn id="4" idx="3"/>
            <a:endCxn id="5" idx="1"/>
          </p:cNvCxnSpPr>
          <p:nvPr/>
        </p:nvCxnSpPr>
        <p:spPr>
          <a:xfrm>
            <a:off x="2125685" y="2154591"/>
            <a:ext cx="608493" cy="0"/>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Straight Arrow Connector 9"/>
          <p:cNvCxnSpPr>
            <a:stCxn id="5" idx="3"/>
            <a:endCxn id="6" idx="1"/>
          </p:cNvCxnSpPr>
          <p:nvPr/>
        </p:nvCxnSpPr>
        <p:spPr>
          <a:xfrm flipV="1">
            <a:off x="4742210" y="2148373"/>
            <a:ext cx="608494" cy="621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stCxn id="6" idx="3"/>
            <a:endCxn id="7" idx="1"/>
          </p:cNvCxnSpPr>
          <p:nvPr/>
        </p:nvCxnSpPr>
        <p:spPr>
          <a:xfrm flipV="1">
            <a:off x="7358736" y="2148372"/>
            <a:ext cx="408600"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stCxn id="7" idx="3"/>
            <a:endCxn id="8" idx="1"/>
          </p:cNvCxnSpPr>
          <p:nvPr/>
        </p:nvCxnSpPr>
        <p:spPr>
          <a:xfrm flipV="1">
            <a:off x="9775368" y="2148371"/>
            <a:ext cx="331326"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37411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Implementation: Data Cleaning</a:t>
            </a:r>
            <a:endParaRPr lang="en-US" dirty="0"/>
          </a:p>
        </p:txBody>
      </p:sp>
      <p:sp>
        <p:nvSpPr>
          <p:cNvPr id="3" name="Content Placeholder 2"/>
          <p:cNvSpPr>
            <a:spLocks noGrp="1"/>
          </p:cNvSpPr>
          <p:nvPr>
            <p:ph idx="1"/>
          </p:nvPr>
        </p:nvSpPr>
        <p:spPr/>
        <p:txBody>
          <a:bodyPr/>
          <a:lstStyle/>
          <a:p>
            <a:r>
              <a:rPr lang="en-US" dirty="0" smtClean="0"/>
              <a:t>Let </a:t>
            </a:r>
            <a:r>
              <a:rPr lang="en-US" dirty="0"/>
              <a:t>websites use the following variation in names for </a:t>
            </a:r>
            <a:r>
              <a:rPr lang="en-US" dirty="0" smtClean="0"/>
              <a:t>the product:</a:t>
            </a:r>
            <a:endParaRPr lang="en-US" dirty="0"/>
          </a:p>
          <a:p>
            <a:r>
              <a:rPr lang="en-US" dirty="0"/>
              <a:t>HTC One X+ (Black); </a:t>
            </a:r>
            <a:endParaRPr lang="en-US" dirty="0" smtClean="0"/>
          </a:p>
          <a:p>
            <a:r>
              <a:rPr lang="en-US" dirty="0" smtClean="0"/>
              <a:t>HTC </a:t>
            </a:r>
            <a:r>
              <a:rPr lang="en-US" dirty="0"/>
              <a:t>One X+ Black; </a:t>
            </a:r>
            <a:endParaRPr lang="en-US" dirty="0" smtClean="0"/>
          </a:p>
          <a:p>
            <a:r>
              <a:rPr lang="en-US" dirty="0" smtClean="0"/>
              <a:t>HTC </a:t>
            </a:r>
            <a:r>
              <a:rPr lang="en-US" dirty="0"/>
              <a:t>One X Plus; </a:t>
            </a:r>
            <a:endParaRPr lang="en-US" dirty="0" smtClean="0"/>
          </a:p>
          <a:p>
            <a:r>
              <a:rPr lang="en-US" dirty="0" smtClean="0"/>
              <a:t>HTC </a:t>
            </a:r>
            <a:r>
              <a:rPr lang="en-US" dirty="0"/>
              <a:t>One X Plus, </a:t>
            </a:r>
            <a:r>
              <a:rPr lang="en-US" dirty="0" smtClean="0"/>
              <a:t>black;</a:t>
            </a:r>
          </a:p>
          <a:p>
            <a:endParaRPr lang="en-US" dirty="0" smtClean="0"/>
          </a:p>
          <a:p>
            <a:r>
              <a:rPr lang="en-US" dirty="0" smtClean="0"/>
              <a:t>How to resolve </a:t>
            </a:r>
            <a:r>
              <a:rPr lang="en-US" dirty="0"/>
              <a:t>all these different strings into same </a:t>
            </a:r>
            <a:r>
              <a:rPr lang="en-US" dirty="0" smtClean="0"/>
              <a:t>product??</a:t>
            </a:r>
            <a:endParaRPr lang="en-US" dirty="0"/>
          </a:p>
          <a:p>
            <a:endParaRPr lang="en-US" dirty="0"/>
          </a:p>
        </p:txBody>
      </p:sp>
    </p:spTree>
    <p:extLst>
      <p:ext uri="{BB962C8B-B14F-4D97-AF65-F5344CB8AC3E}">
        <p14:creationId xmlns:p14="http://schemas.microsoft.com/office/powerpoint/2010/main" val="1721371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6.2.1 Approach: Data Cleaning</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We use </a:t>
            </a:r>
            <a:r>
              <a:rPr lang="en-US" dirty="0"/>
              <a:t>different approaches for this (and for most efficiency </a:t>
            </a:r>
            <a:r>
              <a:rPr lang="en-US" dirty="0" smtClean="0"/>
              <a:t>we mix them all):</a:t>
            </a:r>
          </a:p>
          <a:p>
            <a:r>
              <a:rPr lang="en-US" dirty="0" smtClean="0"/>
              <a:t>Ignore everything </a:t>
            </a:r>
            <a:r>
              <a:rPr lang="en-US" dirty="0"/>
              <a:t>that is in parenthesis</a:t>
            </a:r>
            <a:r>
              <a:rPr lang="en-US" dirty="0" smtClean="0"/>
              <a:t>.</a:t>
            </a:r>
          </a:p>
          <a:p>
            <a:r>
              <a:rPr lang="en-US" dirty="0" smtClean="0"/>
              <a:t>Breaking down into cases based on manufacturer, model number, etc.</a:t>
            </a:r>
          </a:p>
          <a:p>
            <a:r>
              <a:rPr lang="en-US" dirty="0" smtClean="0"/>
              <a:t>Define </a:t>
            </a:r>
            <a:r>
              <a:rPr lang="en-US" dirty="0"/>
              <a:t>words </a:t>
            </a:r>
            <a:r>
              <a:rPr lang="en-US" dirty="0" smtClean="0"/>
              <a:t>automatically </a:t>
            </a:r>
            <a:r>
              <a:rPr lang="en-US" dirty="0"/>
              <a:t>drop like "black", "blue" or "white</a:t>
            </a:r>
            <a:r>
              <a:rPr lang="en-US" dirty="0" smtClean="0"/>
              <a:t>".</a:t>
            </a:r>
          </a:p>
          <a:p>
            <a:r>
              <a:rPr lang="en-US" dirty="0"/>
              <a:t>Make a dictionary of feature </a:t>
            </a:r>
            <a:r>
              <a:rPr lang="en-US" dirty="0" smtClean="0"/>
              <a:t>set(manufacturer, model number) </a:t>
            </a:r>
            <a:r>
              <a:rPr lang="en-US" dirty="0"/>
              <a:t>for different catalog which should be same while declaring any product as common </a:t>
            </a:r>
            <a:r>
              <a:rPr lang="en-US" dirty="0" smtClean="0"/>
              <a:t>product.</a:t>
            </a:r>
          </a:p>
          <a:p>
            <a:r>
              <a:rPr lang="en-US" dirty="0" smtClean="0"/>
              <a:t>Compare </a:t>
            </a:r>
            <a:r>
              <a:rPr lang="en-US" dirty="0"/>
              <a:t>the names via their Levenshtein </a:t>
            </a:r>
            <a:r>
              <a:rPr lang="en-US" dirty="0" smtClean="0"/>
              <a:t>distance</a:t>
            </a:r>
            <a:r>
              <a:rPr lang="en-US" baseline="30000" dirty="0" smtClean="0"/>
              <a:t>[2]</a:t>
            </a:r>
            <a:r>
              <a:rPr lang="en-US" dirty="0" smtClean="0"/>
              <a:t> </a:t>
            </a:r>
            <a:r>
              <a:rPr lang="en-US" dirty="0"/>
              <a:t>and use this distance for </a:t>
            </a:r>
            <a:r>
              <a:rPr lang="en-US" dirty="0" smtClean="0"/>
              <a:t>clustering.</a:t>
            </a:r>
          </a:p>
          <a:p>
            <a:r>
              <a:rPr lang="en-US" dirty="0" smtClean="0"/>
              <a:t>Heuristic </a:t>
            </a:r>
            <a:r>
              <a:rPr lang="en-US" dirty="0" err="1" smtClean="0"/>
              <a:t>Levenshtein</a:t>
            </a:r>
            <a:r>
              <a:rPr lang="en-US" dirty="0" smtClean="0"/>
              <a:t> distance</a:t>
            </a:r>
            <a:r>
              <a:rPr lang="en-US" baseline="30000" dirty="0" smtClean="0"/>
              <a:t>[5]</a:t>
            </a:r>
            <a:r>
              <a:rPr lang="en-US" dirty="0" smtClean="0"/>
              <a:t> .</a:t>
            </a:r>
          </a:p>
          <a:p>
            <a:r>
              <a:rPr lang="en-US" dirty="0" smtClean="0"/>
              <a:t>If scraped data has n entries, then overall complexity= (O(n</a:t>
            </a:r>
            <a:r>
              <a:rPr lang="en-US" baseline="30000" dirty="0" smtClean="0"/>
              <a:t>2</a:t>
            </a:r>
            <a:r>
              <a:rPr lang="en-US" dirty="0" smtClean="0"/>
              <a:t>l</a:t>
            </a:r>
            <a:r>
              <a:rPr lang="en-US" baseline="30000" dirty="0" smtClean="0"/>
              <a:t>2</a:t>
            </a:r>
            <a:r>
              <a:rPr lang="en-US" dirty="0" smtClean="0"/>
              <a:t>)</a:t>
            </a:r>
          </a:p>
          <a:p>
            <a:pPr marL="0" indent="0">
              <a:buNone/>
            </a:pPr>
            <a:r>
              <a:rPr lang="en-US" dirty="0"/>
              <a:t> </a:t>
            </a:r>
            <a:r>
              <a:rPr lang="en-US" dirty="0" smtClean="0"/>
              <a:t>   where l=product title length</a:t>
            </a:r>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538312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6.2.2 Heuristic </a:t>
            </a:r>
            <a:r>
              <a:rPr lang="en-US" dirty="0" err="1" smtClean="0"/>
              <a:t>Levenshtein</a:t>
            </a:r>
            <a:r>
              <a:rPr lang="en-US" dirty="0" smtClean="0"/>
              <a:t> distance</a:t>
            </a:r>
            <a:r>
              <a:rPr lang="en-US" baseline="30000" dirty="0" smtClean="0"/>
              <a:t>[5]</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 considering Levenshtein distance between dictionary product title and the products’ title we scraped, all 3 operations are considered:</a:t>
            </a:r>
          </a:p>
          <a:p>
            <a:r>
              <a:rPr lang="en-US" dirty="0" smtClean="0"/>
              <a:t>1:) DELETE OPERATION</a:t>
            </a:r>
          </a:p>
          <a:p>
            <a:r>
              <a:rPr lang="en-US" dirty="0" smtClean="0"/>
              <a:t>2:) SUBSTITUTION OPERATION</a:t>
            </a:r>
          </a:p>
          <a:p>
            <a:r>
              <a:rPr lang="en-US" dirty="0" smtClean="0"/>
              <a:t>3:) INSERT OPERATION</a:t>
            </a:r>
          </a:p>
          <a:p>
            <a:pPr marL="0" indent="0">
              <a:buNone/>
            </a:pPr>
            <a:r>
              <a:rPr lang="en-US" sz="2600" dirty="0" smtClean="0"/>
              <a:t>The optimal solution count consists of all the counts of respective operations.</a:t>
            </a:r>
          </a:p>
          <a:p>
            <a:r>
              <a:rPr lang="en-US" dirty="0" smtClean="0"/>
              <a:t>If we consider only SUBSTITUTION OPERATION count from the optimal solution, then count comes nearly equal to 0.</a:t>
            </a:r>
          </a:p>
          <a:p>
            <a:r>
              <a:rPr lang="en-US" dirty="0" smtClean="0"/>
              <a:t>Then we predict them similar.</a:t>
            </a:r>
          </a:p>
          <a:p>
            <a:r>
              <a:rPr lang="en-US" dirty="0" smtClean="0"/>
              <a:t>Accuracy more than 50%</a:t>
            </a:r>
          </a:p>
          <a:p>
            <a:endParaRPr lang="en-US" dirty="0"/>
          </a:p>
        </p:txBody>
      </p:sp>
    </p:spTree>
    <p:extLst>
      <p:ext uri="{BB962C8B-B14F-4D97-AF65-F5344CB8AC3E}">
        <p14:creationId xmlns:p14="http://schemas.microsoft.com/office/powerpoint/2010/main" val="3990313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Basic Matrix factorization</a:t>
            </a:r>
            <a:endParaRPr lang="en-US" dirty="0"/>
          </a:p>
        </p:txBody>
      </p:sp>
      <p:sp>
        <p:nvSpPr>
          <p:cNvPr id="3" name="Content Placeholder 2"/>
          <p:cNvSpPr>
            <a:spLocks noGrp="1"/>
          </p:cNvSpPr>
          <p:nvPr>
            <p:ph idx="1"/>
          </p:nvPr>
        </p:nvSpPr>
        <p:spPr/>
        <p:txBody>
          <a:bodyPr/>
          <a:lstStyle/>
          <a:p>
            <a:pPr marL="12700" marR="39752">
              <a:lnSpc>
                <a:spcPts val="1935"/>
              </a:lnSpc>
              <a:spcBef>
                <a:spcPts val="96"/>
              </a:spcBef>
            </a:pPr>
            <a:r>
              <a:rPr lang="en-US" sz="2000" dirty="0" smtClean="0">
                <a:cs typeface="Calibri"/>
              </a:rPr>
              <a:t>Map</a:t>
            </a:r>
            <a:r>
              <a:rPr lang="en-US" sz="2000" spc="9" dirty="0" smtClean="0">
                <a:cs typeface="Calibri"/>
              </a:rPr>
              <a:t> </a:t>
            </a:r>
            <a:r>
              <a:rPr lang="en-US" sz="2000" dirty="0" smtClean="0">
                <a:cs typeface="Calibri"/>
              </a:rPr>
              <a:t>both us</a:t>
            </a:r>
            <a:r>
              <a:rPr lang="en-US" sz="2000" spc="4" dirty="0" smtClean="0">
                <a:cs typeface="Calibri"/>
              </a:rPr>
              <a:t>e</a:t>
            </a:r>
            <a:r>
              <a:rPr lang="en-US" sz="2000" dirty="0" smtClean="0">
                <a:cs typeface="Calibri"/>
              </a:rPr>
              <a:t>rs and i</a:t>
            </a:r>
            <a:r>
              <a:rPr lang="en-US" sz="2000" spc="-4" dirty="0" smtClean="0">
                <a:cs typeface="Calibri"/>
              </a:rPr>
              <a:t>t</a:t>
            </a:r>
            <a:r>
              <a:rPr lang="en-US" sz="2000" dirty="0" smtClean="0">
                <a:cs typeface="Calibri"/>
              </a:rPr>
              <a:t>ems</a:t>
            </a:r>
            <a:r>
              <a:rPr lang="en-US" sz="2000" spc="4" dirty="0" smtClean="0">
                <a:cs typeface="Calibri"/>
              </a:rPr>
              <a:t> </a:t>
            </a:r>
            <a:r>
              <a:rPr lang="en-US" sz="2000" dirty="0" smtClean="0">
                <a:cs typeface="Calibri"/>
              </a:rPr>
              <a:t>to</a:t>
            </a:r>
            <a:r>
              <a:rPr lang="en-US" sz="2000" spc="4" dirty="0" smtClean="0">
                <a:cs typeface="Calibri"/>
              </a:rPr>
              <a:t> </a:t>
            </a:r>
            <a:r>
              <a:rPr lang="en-US" sz="2000" dirty="0" smtClean="0">
                <a:cs typeface="Calibri"/>
              </a:rPr>
              <a:t>a jo</a:t>
            </a:r>
            <a:r>
              <a:rPr lang="en-US" sz="2000" spc="-4" dirty="0" smtClean="0">
                <a:cs typeface="Calibri"/>
              </a:rPr>
              <a:t>i</a:t>
            </a:r>
            <a:r>
              <a:rPr lang="en-US" sz="2000" dirty="0" smtClean="0">
                <a:cs typeface="Calibri"/>
              </a:rPr>
              <a:t>nt </a:t>
            </a:r>
            <a:r>
              <a:rPr lang="en-US" sz="2000" spc="-4" dirty="0" smtClean="0">
                <a:cs typeface="Calibri"/>
              </a:rPr>
              <a:t>l</a:t>
            </a:r>
            <a:r>
              <a:rPr lang="en-US" sz="2000" dirty="0" smtClean="0">
                <a:cs typeface="Calibri"/>
              </a:rPr>
              <a:t>atent</a:t>
            </a:r>
            <a:r>
              <a:rPr lang="en-US" sz="2000" spc="9" dirty="0" smtClean="0">
                <a:cs typeface="Calibri"/>
              </a:rPr>
              <a:t> </a:t>
            </a:r>
            <a:r>
              <a:rPr lang="en-US" sz="2000" dirty="0" smtClean="0">
                <a:cs typeface="Calibri"/>
              </a:rPr>
              <a:t>fac</a:t>
            </a:r>
            <a:r>
              <a:rPr lang="en-US" sz="2000" spc="-4" dirty="0" smtClean="0">
                <a:cs typeface="Calibri"/>
              </a:rPr>
              <a:t>t</a:t>
            </a:r>
            <a:r>
              <a:rPr lang="en-US" sz="2000" dirty="0" smtClean="0">
                <a:cs typeface="Calibri"/>
              </a:rPr>
              <a:t>or</a:t>
            </a:r>
            <a:r>
              <a:rPr lang="en-US" sz="2000" spc="4" dirty="0" smtClean="0">
                <a:cs typeface="Calibri"/>
              </a:rPr>
              <a:t> </a:t>
            </a:r>
            <a:r>
              <a:rPr lang="en-US" sz="2000" dirty="0" smtClean="0">
                <a:cs typeface="Calibri"/>
              </a:rPr>
              <a:t>sp</a:t>
            </a:r>
            <a:r>
              <a:rPr lang="en-US" sz="2000" spc="4" dirty="0" smtClean="0">
                <a:cs typeface="Calibri"/>
              </a:rPr>
              <a:t>a</a:t>
            </a:r>
            <a:r>
              <a:rPr lang="en-US" sz="2000" spc="-4" dirty="0" smtClean="0">
                <a:cs typeface="Calibri"/>
              </a:rPr>
              <a:t>c</a:t>
            </a:r>
            <a:r>
              <a:rPr lang="en-US" sz="2000" dirty="0" smtClean="0">
                <a:cs typeface="Calibri"/>
              </a:rPr>
              <a:t>e of</a:t>
            </a:r>
            <a:r>
              <a:rPr lang="en-US" sz="2000" spc="14" dirty="0" smtClean="0">
                <a:cs typeface="Calibri"/>
              </a:rPr>
              <a:t> </a:t>
            </a:r>
            <a:r>
              <a:rPr lang="en-US" sz="2000" dirty="0" smtClean="0">
                <a:cs typeface="Calibri"/>
              </a:rPr>
              <a:t>dimensi</a:t>
            </a:r>
            <a:r>
              <a:rPr lang="en-US" sz="2000" spc="-4" dirty="0" smtClean="0">
                <a:cs typeface="Calibri"/>
              </a:rPr>
              <a:t>o</a:t>
            </a:r>
            <a:r>
              <a:rPr lang="en-US" sz="2000" dirty="0" smtClean="0">
                <a:cs typeface="Calibri"/>
              </a:rPr>
              <a:t>nal</a:t>
            </a:r>
            <a:r>
              <a:rPr lang="en-US" sz="2000" spc="-9" dirty="0" smtClean="0">
                <a:cs typeface="Calibri"/>
              </a:rPr>
              <a:t>i</a:t>
            </a:r>
            <a:r>
              <a:rPr lang="en-US" sz="2000" dirty="0" smtClean="0">
                <a:cs typeface="Calibri"/>
              </a:rPr>
              <a:t>ty</a:t>
            </a:r>
            <a:r>
              <a:rPr lang="en-US" sz="2000" spc="9" dirty="0" smtClean="0">
                <a:cs typeface="Calibri"/>
              </a:rPr>
              <a:t> </a:t>
            </a:r>
            <a:r>
              <a:rPr lang="en-US" sz="2000" dirty="0" smtClean="0">
                <a:cs typeface="Calibri"/>
              </a:rPr>
              <a:t>f</a:t>
            </a:r>
          </a:p>
          <a:p>
            <a:pPr marL="12700" marR="39752">
              <a:lnSpc>
                <a:spcPct val="101725"/>
              </a:lnSpc>
              <a:spcBef>
                <a:spcPts val="298"/>
              </a:spcBef>
            </a:pPr>
            <a:r>
              <a:rPr lang="en-US" sz="2000" dirty="0" smtClean="0">
                <a:cs typeface="Calibri"/>
              </a:rPr>
              <a:t>User-</a:t>
            </a:r>
            <a:r>
              <a:rPr lang="en-US" sz="2000" spc="-4" dirty="0" smtClean="0">
                <a:cs typeface="Calibri"/>
              </a:rPr>
              <a:t>i</a:t>
            </a:r>
            <a:r>
              <a:rPr lang="en-US" sz="2000" dirty="0" smtClean="0">
                <a:cs typeface="Calibri"/>
              </a:rPr>
              <a:t>tem intera</a:t>
            </a:r>
            <a:r>
              <a:rPr lang="en-US" sz="2000" spc="-4" dirty="0" smtClean="0">
                <a:cs typeface="Calibri"/>
              </a:rPr>
              <a:t>c</a:t>
            </a:r>
            <a:r>
              <a:rPr lang="en-US" sz="2000" dirty="0" smtClean="0">
                <a:cs typeface="Calibri"/>
              </a:rPr>
              <a:t>t</a:t>
            </a:r>
            <a:r>
              <a:rPr lang="en-US" sz="2000" spc="-9" dirty="0" smtClean="0">
                <a:cs typeface="Calibri"/>
              </a:rPr>
              <a:t>i</a:t>
            </a:r>
            <a:r>
              <a:rPr lang="en-US" sz="2000" dirty="0" smtClean="0">
                <a:cs typeface="Calibri"/>
              </a:rPr>
              <a:t>ons</a:t>
            </a:r>
            <a:r>
              <a:rPr lang="en-US" sz="2000" spc="14" dirty="0" smtClean="0">
                <a:cs typeface="Calibri"/>
              </a:rPr>
              <a:t> </a:t>
            </a:r>
            <a:r>
              <a:rPr lang="en-US" sz="2000" dirty="0" smtClean="0">
                <a:cs typeface="Calibri"/>
              </a:rPr>
              <a:t>are mo</a:t>
            </a:r>
            <a:r>
              <a:rPr lang="en-US" sz="2000" spc="4" dirty="0" smtClean="0">
                <a:cs typeface="Calibri"/>
              </a:rPr>
              <a:t>d</a:t>
            </a:r>
            <a:r>
              <a:rPr lang="en-US" sz="2000" dirty="0" smtClean="0">
                <a:cs typeface="Calibri"/>
              </a:rPr>
              <a:t>eled</a:t>
            </a:r>
            <a:r>
              <a:rPr lang="en-US" sz="2000" spc="19" dirty="0" smtClean="0">
                <a:cs typeface="Calibri"/>
              </a:rPr>
              <a:t> </a:t>
            </a:r>
            <a:r>
              <a:rPr lang="en-US" sz="2000" dirty="0" smtClean="0">
                <a:cs typeface="Calibri"/>
              </a:rPr>
              <a:t>as inner</a:t>
            </a:r>
            <a:r>
              <a:rPr lang="en-US" sz="2000" spc="14" dirty="0" smtClean="0">
                <a:cs typeface="Calibri"/>
              </a:rPr>
              <a:t> </a:t>
            </a:r>
            <a:r>
              <a:rPr lang="en-US" sz="2000" dirty="0" smtClean="0">
                <a:cs typeface="Calibri"/>
              </a:rPr>
              <a:t>products</a:t>
            </a:r>
            <a:r>
              <a:rPr lang="en-US" sz="2000" spc="9" dirty="0" smtClean="0">
                <a:cs typeface="Calibri"/>
              </a:rPr>
              <a:t> </a:t>
            </a:r>
            <a:r>
              <a:rPr lang="en-US" sz="2000" spc="-4" dirty="0" smtClean="0">
                <a:cs typeface="Calibri"/>
              </a:rPr>
              <a:t>i</a:t>
            </a:r>
            <a:r>
              <a:rPr lang="en-US" sz="2000" dirty="0" smtClean="0">
                <a:cs typeface="Calibri"/>
              </a:rPr>
              <a:t>n</a:t>
            </a:r>
            <a:r>
              <a:rPr lang="en-US" sz="2000" spc="14" dirty="0" smtClean="0">
                <a:cs typeface="Calibri"/>
              </a:rPr>
              <a:t> </a:t>
            </a:r>
            <a:r>
              <a:rPr lang="en-US" sz="2000" dirty="0" smtClean="0">
                <a:cs typeface="Calibri"/>
              </a:rPr>
              <a:t>that</a:t>
            </a:r>
            <a:r>
              <a:rPr lang="en-US" sz="2000" spc="9" dirty="0" smtClean="0">
                <a:cs typeface="Calibri"/>
              </a:rPr>
              <a:t> </a:t>
            </a:r>
            <a:r>
              <a:rPr lang="en-US" sz="2000" dirty="0" smtClean="0">
                <a:cs typeface="Calibri"/>
              </a:rPr>
              <a:t>s</a:t>
            </a:r>
            <a:r>
              <a:rPr lang="en-US" sz="2000" spc="4" dirty="0" smtClean="0">
                <a:cs typeface="Calibri"/>
              </a:rPr>
              <a:t>p</a:t>
            </a:r>
            <a:r>
              <a:rPr lang="en-US" sz="2000" dirty="0" smtClean="0">
                <a:cs typeface="Calibri"/>
              </a:rPr>
              <a:t>ace</a:t>
            </a:r>
          </a:p>
          <a:p>
            <a:pPr marL="12700">
              <a:lnSpc>
                <a:spcPts val="2350"/>
              </a:lnSpc>
              <a:spcBef>
                <a:spcPts val="342"/>
              </a:spcBef>
            </a:pPr>
            <a:r>
              <a:rPr lang="en-US" sz="2000" dirty="0" smtClean="0">
                <a:cs typeface="Calibri"/>
              </a:rPr>
              <a:t>Ea</a:t>
            </a:r>
            <a:r>
              <a:rPr lang="en-US" sz="2000" spc="-4" dirty="0" smtClean="0">
                <a:cs typeface="Calibri"/>
              </a:rPr>
              <a:t>c</a:t>
            </a:r>
            <a:r>
              <a:rPr lang="en-US" sz="2000" dirty="0" smtClean="0">
                <a:cs typeface="Calibri"/>
              </a:rPr>
              <a:t>h</a:t>
            </a:r>
            <a:r>
              <a:rPr lang="en-US" sz="2000" spc="14" dirty="0" smtClean="0">
                <a:cs typeface="Calibri"/>
              </a:rPr>
              <a:t> </a:t>
            </a:r>
            <a:r>
              <a:rPr lang="en-US" sz="2000" spc="-4" dirty="0" smtClean="0">
                <a:cs typeface="Calibri"/>
              </a:rPr>
              <a:t>i</a:t>
            </a:r>
            <a:r>
              <a:rPr lang="en-US" sz="2000" dirty="0" smtClean="0">
                <a:cs typeface="Calibri"/>
              </a:rPr>
              <a:t>tem I</a:t>
            </a:r>
            <a:r>
              <a:rPr lang="en-US" sz="2000" spc="9" dirty="0" smtClean="0">
                <a:cs typeface="Calibri"/>
              </a:rPr>
              <a:t> </a:t>
            </a:r>
            <a:r>
              <a:rPr lang="en-US" sz="2000" spc="-4" dirty="0" smtClean="0">
                <a:cs typeface="Calibri"/>
              </a:rPr>
              <a:t>i</a:t>
            </a:r>
            <a:r>
              <a:rPr lang="en-US" sz="2000" dirty="0" smtClean="0">
                <a:cs typeface="Calibri"/>
              </a:rPr>
              <a:t>s a</a:t>
            </a:r>
            <a:r>
              <a:rPr lang="en-US" sz="2000" spc="4" dirty="0" smtClean="0">
                <a:cs typeface="Calibri"/>
              </a:rPr>
              <a:t>s</a:t>
            </a:r>
            <a:r>
              <a:rPr lang="en-US" sz="2000" dirty="0" smtClean="0">
                <a:cs typeface="Calibri"/>
              </a:rPr>
              <a:t>soc</a:t>
            </a:r>
            <a:r>
              <a:rPr lang="en-US" sz="2000" spc="-4" dirty="0" smtClean="0">
                <a:cs typeface="Calibri"/>
              </a:rPr>
              <a:t>i</a:t>
            </a:r>
            <a:r>
              <a:rPr lang="en-US" sz="2000" dirty="0" smtClean="0">
                <a:cs typeface="Calibri"/>
              </a:rPr>
              <a:t>ated</a:t>
            </a:r>
            <a:r>
              <a:rPr lang="en-US" sz="2000" spc="4" dirty="0" smtClean="0">
                <a:cs typeface="Calibri"/>
              </a:rPr>
              <a:t> </a:t>
            </a:r>
            <a:r>
              <a:rPr lang="en-US" sz="2000" dirty="0" smtClean="0">
                <a:cs typeface="Calibri"/>
              </a:rPr>
              <a:t>w</a:t>
            </a:r>
            <a:r>
              <a:rPr lang="en-US" sz="2000" spc="-9" dirty="0" smtClean="0">
                <a:cs typeface="Calibri"/>
              </a:rPr>
              <a:t>i</a:t>
            </a:r>
            <a:r>
              <a:rPr lang="en-US" sz="2000" dirty="0" smtClean="0">
                <a:cs typeface="Calibri"/>
              </a:rPr>
              <a:t>th</a:t>
            </a:r>
            <a:r>
              <a:rPr lang="en-US" sz="2000" spc="25" dirty="0" smtClean="0">
                <a:cs typeface="Calibri"/>
              </a:rPr>
              <a:t> </a:t>
            </a:r>
            <a:r>
              <a:rPr lang="en-US" sz="2000" dirty="0" smtClean="0">
                <a:cs typeface="Calibri"/>
              </a:rPr>
              <a:t>a </a:t>
            </a:r>
            <a:r>
              <a:rPr lang="en-US" sz="2000" spc="4" dirty="0" smtClean="0">
                <a:cs typeface="Calibri"/>
              </a:rPr>
              <a:t>v</a:t>
            </a:r>
            <a:r>
              <a:rPr lang="en-US" sz="2000" dirty="0" smtClean="0">
                <a:cs typeface="Calibri"/>
              </a:rPr>
              <a:t>ect</a:t>
            </a:r>
            <a:r>
              <a:rPr lang="en-US" sz="2000" spc="-4" dirty="0" smtClean="0">
                <a:cs typeface="Calibri"/>
              </a:rPr>
              <a:t>o</a:t>
            </a:r>
            <a:r>
              <a:rPr lang="en-US" sz="2000" dirty="0" smtClean="0">
                <a:cs typeface="Calibri"/>
              </a:rPr>
              <a:t>r</a:t>
            </a:r>
            <a:r>
              <a:rPr lang="en-US" sz="2000" spc="9" dirty="0" smtClean="0">
                <a:cs typeface="Calibri"/>
              </a:rPr>
              <a:t> </a:t>
            </a:r>
            <a:r>
              <a:rPr lang="en-US" sz="2000" spc="19" dirty="0" err="1" smtClean="0">
                <a:cs typeface="Calibri"/>
              </a:rPr>
              <a:t>q</a:t>
            </a:r>
            <a:r>
              <a:rPr lang="en-US" sz="1400" dirty="0" err="1" smtClean="0">
                <a:cs typeface="Calibri"/>
              </a:rPr>
              <a:t>i</a:t>
            </a:r>
            <a:r>
              <a:rPr lang="en-US" sz="2000" spc="136" dirty="0" smtClean="0">
                <a:cs typeface="Calibri"/>
              </a:rPr>
              <a:t> </a:t>
            </a:r>
            <a:r>
              <a:rPr lang="en-US" sz="2000" spc="-4" dirty="0" smtClean="0">
                <a:cs typeface="Calibri"/>
              </a:rPr>
              <a:t>,</a:t>
            </a:r>
            <a:r>
              <a:rPr lang="en-US" sz="2000" dirty="0" smtClean="0">
                <a:cs typeface="Calibri"/>
              </a:rPr>
              <a:t>and</a:t>
            </a:r>
            <a:r>
              <a:rPr lang="en-US" sz="2000" spc="14" dirty="0" smtClean="0">
                <a:cs typeface="Calibri"/>
              </a:rPr>
              <a:t> </a:t>
            </a:r>
            <a:r>
              <a:rPr lang="en-US" sz="2000" dirty="0" smtClean="0">
                <a:cs typeface="Calibri"/>
              </a:rPr>
              <a:t>e</a:t>
            </a:r>
            <a:r>
              <a:rPr lang="en-US" sz="2000" spc="4" dirty="0" smtClean="0">
                <a:cs typeface="Calibri"/>
              </a:rPr>
              <a:t>a</a:t>
            </a:r>
            <a:r>
              <a:rPr lang="en-US" sz="2000" spc="-4" dirty="0" smtClean="0">
                <a:cs typeface="Calibri"/>
              </a:rPr>
              <a:t>c</a:t>
            </a:r>
            <a:r>
              <a:rPr lang="en-US" sz="2000" dirty="0" smtClean="0">
                <a:cs typeface="Calibri"/>
              </a:rPr>
              <a:t>h</a:t>
            </a:r>
            <a:r>
              <a:rPr lang="en-US" sz="2000" spc="14" dirty="0" smtClean="0">
                <a:cs typeface="Calibri"/>
              </a:rPr>
              <a:t> </a:t>
            </a:r>
            <a:r>
              <a:rPr lang="en-US" sz="2000" dirty="0" smtClean="0">
                <a:cs typeface="Calibri"/>
              </a:rPr>
              <a:t>u</a:t>
            </a:r>
            <a:r>
              <a:rPr lang="en-US" sz="2000" spc="4" dirty="0" smtClean="0">
                <a:cs typeface="Calibri"/>
              </a:rPr>
              <a:t>s</a:t>
            </a:r>
            <a:r>
              <a:rPr lang="en-US" sz="2000" dirty="0" smtClean="0">
                <a:cs typeface="Calibri"/>
              </a:rPr>
              <a:t>er u</a:t>
            </a:r>
            <a:r>
              <a:rPr lang="en-US" sz="2000" spc="14" dirty="0" smtClean="0">
                <a:cs typeface="Calibri"/>
              </a:rPr>
              <a:t> </a:t>
            </a:r>
            <a:r>
              <a:rPr lang="en-US" sz="2000" spc="-4" dirty="0" smtClean="0">
                <a:cs typeface="Calibri"/>
              </a:rPr>
              <a:t>i</a:t>
            </a:r>
            <a:r>
              <a:rPr lang="en-US" sz="2000" dirty="0" smtClean="0">
                <a:cs typeface="Calibri"/>
              </a:rPr>
              <a:t>s a</a:t>
            </a:r>
            <a:r>
              <a:rPr lang="en-US" sz="2000" spc="4" dirty="0" smtClean="0">
                <a:cs typeface="Calibri"/>
              </a:rPr>
              <a:t>s</a:t>
            </a:r>
            <a:r>
              <a:rPr lang="en-US" sz="2000" dirty="0" smtClean="0">
                <a:cs typeface="Calibri"/>
              </a:rPr>
              <a:t>soc</a:t>
            </a:r>
            <a:r>
              <a:rPr lang="en-US" sz="2000" spc="-4" dirty="0" smtClean="0">
                <a:cs typeface="Calibri"/>
              </a:rPr>
              <a:t>i</a:t>
            </a:r>
            <a:r>
              <a:rPr lang="en-US" sz="2000" dirty="0" smtClean="0">
                <a:cs typeface="Calibri"/>
              </a:rPr>
              <a:t>ated</a:t>
            </a:r>
            <a:r>
              <a:rPr lang="en-US" sz="2000" spc="4" dirty="0" smtClean="0">
                <a:cs typeface="Calibri"/>
              </a:rPr>
              <a:t> </a:t>
            </a:r>
            <a:r>
              <a:rPr lang="en-US" sz="2000" dirty="0" smtClean="0">
                <a:cs typeface="Calibri"/>
              </a:rPr>
              <a:t>w</a:t>
            </a:r>
            <a:r>
              <a:rPr lang="en-US" sz="2000" spc="-9" dirty="0" smtClean="0">
                <a:cs typeface="Calibri"/>
              </a:rPr>
              <a:t>i</a:t>
            </a:r>
            <a:r>
              <a:rPr lang="en-US" sz="2000" dirty="0" smtClean="0">
                <a:cs typeface="Calibri"/>
              </a:rPr>
              <a:t>th</a:t>
            </a:r>
            <a:r>
              <a:rPr lang="en-US" sz="2000" spc="9" dirty="0" smtClean="0">
                <a:cs typeface="Calibri"/>
              </a:rPr>
              <a:t> </a:t>
            </a:r>
            <a:r>
              <a:rPr lang="en-US" sz="2000" dirty="0" smtClean="0">
                <a:cs typeface="Calibri"/>
              </a:rPr>
              <a:t>a </a:t>
            </a:r>
            <a:r>
              <a:rPr lang="en-US" sz="2000" spc="4" dirty="0" smtClean="0">
                <a:cs typeface="Calibri"/>
              </a:rPr>
              <a:t>v</a:t>
            </a:r>
            <a:r>
              <a:rPr lang="en-US" sz="2000" dirty="0" smtClean="0">
                <a:cs typeface="Calibri"/>
              </a:rPr>
              <a:t>ect</a:t>
            </a:r>
            <a:r>
              <a:rPr lang="en-US" sz="2000" spc="-4" dirty="0" smtClean="0">
                <a:cs typeface="Calibri"/>
              </a:rPr>
              <a:t>o</a:t>
            </a:r>
            <a:r>
              <a:rPr lang="en-US" sz="2000" dirty="0" smtClean="0">
                <a:cs typeface="Calibri"/>
              </a:rPr>
              <a:t>r</a:t>
            </a:r>
            <a:r>
              <a:rPr lang="en-US" sz="2000" spc="9" dirty="0" smtClean="0">
                <a:cs typeface="Calibri"/>
              </a:rPr>
              <a:t> </a:t>
            </a:r>
            <a:r>
              <a:rPr lang="en-US" sz="2000" spc="4" dirty="0" err="1" smtClean="0">
                <a:cs typeface="Calibri"/>
              </a:rPr>
              <a:t>p</a:t>
            </a:r>
            <a:r>
              <a:rPr lang="en-US" sz="1200" spc="-4" dirty="0" err="1" smtClean="0">
                <a:cs typeface="Calibri"/>
              </a:rPr>
              <a:t>u</a:t>
            </a:r>
            <a:r>
              <a:rPr lang="en-US" sz="2000" dirty="0" smtClean="0">
                <a:cs typeface="Calibri"/>
              </a:rPr>
              <a:t>,</a:t>
            </a:r>
          </a:p>
          <a:p>
            <a:pPr marL="469900" lvl="1">
              <a:lnSpc>
                <a:spcPct val="100000"/>
              </a:lnSpc>
              <a:spcBef>
                <a:spcPts val="0"/>
              </a:spcBef>
            </a:pPr>
            <a:r>
              <a:rPr lang="en-US" sz="1800" dirty="0" err="1" smtClean="0">
                <a:cs typeface="Calibri"/>
              </a:rPr>
              <a:t>q</a:t>
            </a:r>
            <a:r>
              <a:rPr lang="en-US" sz="1400" dirty="0" err="1" smtClean="0">
                <a:cs typeface="Calibri"/>
              </a:rPr>
              <a:t>i</a:t>
            </a:r>
            <a:r>
              <a:rPr lang="en-US" sz="1800" spc="233" dirty="0" smtClean="0">
                <a:cs typeface="Calibri"/>
              </a:rPr>
              <a:t> </a:t>
            </a:r>
            <a:r>
              <a:rPr lang="en-US" sz="1800" spc="-4" dirty="0" smtClean="0">
                <a:cs typeface="Calibri"/>
              </a:rPr>
              <a:t>m</a:t>
            </a:r>
            <a:r>
              <a:rPr lang="en-US" sz="1800" dirty="0" smtClean="0">
                <a:cs typeface="Calibri"/>
              </a:rPr>
              <a:t>easu</a:t>
            </a:r>
            <a:r>
              <a:rPr lang="en-US" sz="1800" spc="-9" dirty="0" smtClean="0">
                <a:cs typeface="Calibri"/>
              </a:rPr>
              <a:t>r</a:t>
            </a:r>
            <a:r>
              <a:rPr lang="en-US" sz="1800" dirty="0" smtClean="0">
                <a:cs typeface="Calibri"/>
              </a:rPr>
              <a:t>es</a:t>
            </a:r>
            <a:r>
              <a:rPr lang="en-US" sz="1800" spc="-35" dirty="0" smtClean="0">
                <a:cs typeface="Calibri"/>
              </a:rPr>
              <a:t> </a:t>
            </a: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dirty="0" smtClean="0">
                <a:cs typeface="Calibri"/>
              </a:rPr>
              <a:t>extent</a:t>
            </a:r>
            <a:r>
              <a:rPr lang="en-US" sz="1800" spc="4" dirty="0" smtClean="0">
                <a:cs typeface="Calibri"/>
              </a:rPr>
              <a:t> </a:t>
            </a:r>
            <a:r>
              <a:rPr lang="en-US" sz="1800" dirty="0" smtClean="0">
                <a:cs typeface="Calibri"/>
              </a:rPr>
              <a:t>to</a:t>
            </a:r>
            <a:r>
              <a:rPr lang="en-US" sz="1800" spc="9" dirty="0" smtClean="0">
                <a:cs typeface="Calibri"/>
              </a:rPr>
              <a:t> </a:t>
            </a:r>
            <a:r>
              <a:rPr lang="en-US" sz="1800" dirty="0" smtClean="0">
                <a:cs typeface="Calibri"/>
              </a:rPr>
              <a:t>which the i</a:t>
            </a:r>
            <a:r>
              <a:rPr lang="en-US" sz="1800" spc="4" dirty="0" smtClean="0">
                <a:cs typeface="Calibri"/>
              </a:rPr>
              <a:t>t</a:t>
            </a:r>
            <a:r>
              <a:rPr lang="en-US" sz="1800" dirty="0" smtClean="0">
                <a:cs typeface="Calibri"/>
              </a:rPr>
              <a:t>em poss</a:t>
            </a:r>
            <a:r>
              <a:rPr lang="en-US" sz="1800" spc="-9" dirty="0" smtClean="0">
                <a:cs typeface="Calibri"/>
              </a:rPr>
              <a:t>e</a:t>
            </a:r>
            <a:r>
              <a:rPr lang="en-US" sz="1800" dirty="0" smtClean="0">
                <a:cs typeface="Calibri"/>
              </a:rPr>
              <a:t>ss</a:t>
            </a:r>
            <a:r>
              <a:rPr lang="en-US" sz="1800" spc="-4" dirty="0" smtClean="0">
                <a:cs typeface="Calibri"/>
              </a:rPr>
              <a:t>e</a:t>
            </a:r>
            <a:r>
              <a:rPr lang="en-US" sz="1800" dirty="0" smtClean="0">
                <a:cs typeface="Calibri"/>
              </a:rPr>
              <a:t>s</a:t>
            </a:r>
            <a:r>
              <a:rPr lang="en-US" sz="1800" spc="-44" dirty="0" smtClean="0">
                <a:cs typeface="Calibri"/>
              </a:rPr>
              <a:t> </a:t>
            </a:r>
            <a:r>
              <a:rPr lang="en-US" sz="1800" dirty="0" smtClean="0">
                <a:cs typeface="Calibri"/>
              </a:rPr>
              <a:t>t</a:t>
            </a:r>
            <a:r>
              <a:rPr lang="en-US" sz="1800" spc="4" dirty="0" smtClean="0">
                <a:cs typeface="Calibri"/>
              </a:rPr>
              <a:t>h</a:t>
            </a:r>
            <a:r>
              <a:rPr lang="en-US" sz="1800" dirty="0" smtClean="0">
                <a:cs typeface="Calibri"/>
              </a:rPr>
              <a:t>ose</a:t>
            </a:r>
            <a:r>
              <a:rPr lang="en-US" sz="1800" spc="-12" dirty="0" smtClean="0">
                <a:cs typeface="Calibri"/>
              </a:rPr>
              <a:t> </a:t>
            </a:r>
            <a:r>
              <a:rPr lang="en-US" sz="1800" dirty="0" smtClean="0">
                <a:cs typeface="Calibri"/>
              </a:rPr>
              <a:t>f</a:t>
            </a:r>
            <a:r>
              <a:rPr lang="en-US" sz="1800" spc="4" dirty="0" smtClean="0">
                <a:cs typeface="Calibri"/>
              </a:rPr>
              <a:t>a</a:t>
            </a:r>
            <a:r>
              <a:rPr lang="en-US" sz="1800" dirty="0" smtClean="0">
                <a:cs typeface="Calibri"/>
              </a:rPr>
              <a:t>cto</a:t>
            </a:r>
            <a:r>
              <a:rPr lang="en-US" sz="1800" spc="-9" dirty="0" smtClean="0">
                <a:cs typeface="Calibri"/>
              </a:rPr>
              <a:t>r</a:t>
            </a:r>
            <a:r>
              <a:rPr lang="en-US" sz="1800" dirty="0" smtClean="0">
                <a:cs typeface="Calibri"/>
              </a:rPr>
              <a:t>s</a:t>
            </a:r>
          </a:p>
          <a:p>
            <a:pPr marL="469900" lvl="1">
              <a:lnSpc>
                <a:spcPct val="100000"/>
              </a:lnSpc>
              <a:spcBef>
                <a:spcPts val="0"/>
              </a:spcBef>
            </a:pPr>
            <a:r>
              <a:rPr lang="en-US" sz="1800" spc="4" dirty="0" err="1" smtClean="0">
                <a:cs typeface="Calibri"/>
              </a:rPr>
              <a:t>p</a:t>
            </a:r>
            <a:r>
              <a:rPr lang="en-US" sz="1400" dirty="0" err="1" smtClean="0">
                <a:cs typeface="Calibri"/>
              </a:rPr>
              <a:t>u</a:t>
            </a:r>
            <a:r>
              <a:rPr lang="en-US" sz="1800" spc="99" dirty="0" smtClean="0">
                <a:cs typeface="Calibri"/>
              </a:rPr>
              <a:t> </a:t>
            </a:r>
            <a:r>
              <a:rPr lang="en-US" sz="1800" dirty="0" smtClean="0">
                <a:cs typeface="Calibri"/>
              </a:rPr>
              <a:t>meas</a:t>
            </a:r>
            <a:r>
              <a:rPr lang="en-US" sz="1800" spc="4" dirty="0" smtClean="0">
                <a:cs typeface="Calibri"/>
              </a:rPr>
              <a:t>ur</a:t>
            </a:r>
            <a:r>
              <a:rPr lang="en-US" sz="1800" dirty="0" smtClean="0">
                <a:cs typeface="Calibri"/>
              </a:rPr>
              <a:t>e</a:t>
            </a:r>
            <a:r>
              <a:rPr lang="en-US" sz="1800" spc="-4" dirty="0" smtClean="0">
                <a:cs typeface="Calibri"/>
              </a:rPr>
              <a:t> </a:t>
            </a: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dirty="0" smtClean="0">
                <a:cs typeface="Calibri"/>
              </a:rPr>
              <a:t>e</a:t>
            </a:r>
            <a:r>
              <a:rPr lang="en-US" sz="1800" spc="-4" dirty="0" smtClean="0">
                <a:cs typeface="Calibri"/>
              </a:rPr>
              <a:t>x</a:t>
            </a:r>
            <a:r>
              <a:rPr lang="en-US" sz="1800" dirty="0" smtClean="0">
                <a:cs typeface="Calibri"/>
              </a:rPr>
              <a:t>tent</a:t>
            </a:r>
            <a:r>
              <a:rPr lang="en-US" sz="1800" spc="9" dirty="0" smtClean="0">
                <a:cs typeface="Calibri"/>
              </a:rPr>
              <a:t> </a:t>
            </a:r>
            <a:r>
              <a:rPr lang="en-US" sz="1800" dirty="0" smtClean="0">
                <a:cs typeface="Calibri"/>
              </a:rPr>
              <a:t>of i</a:t>
            </a:r>
            <a:r>
              <a:rPr lang="en-US" sz="1800" spc="4" dirty="0" smtClean="0">
                <a:cs typeface="Calibri"/>
              </a:rPr>
              <a:t>n</a:t>
            </a:r>
            <a:r>
              <a:rPr lang="en-US" sz="1800" dirty="0" smtClean="0">
                <a:cs typeface="Calibri"/>
              </a:rPr>
              <a:t>terest t</a:t>
            </a:r>
            <a:r>
              <a:rPr lang="en-US" sz="1800" spc="4" dirty="0" smtClean="0">
                <a:cs typeface="Calibri"/>
              </a:rPr>
              <a:t>h</a:t>
            </a:r>
            <a:r>
              <a:rPr lang="en-US" sz="1800" dirty="0" smtClean="0">
                <a:cs typeface="Calibri"/>
              </a:rPr>
              <a:t>e</a:t>
            </a:r>
            <a:r>
              <a:rPr lang="en-US" sz="1800" spc="-4" dirty="0" smtClean="0">
                <a:cs typeface="Calibri"/>
              </a:rPr>
              <a:t> </a:t>
            </a:r>
            <a:r>
              <a:rPr lang="en-US" sz="1800" dirty="0" smtClean="0">
                <a:cs typeface="Calibri"/>
              </a:rPr>
              <a:t>user has</a:t>
            </a:r>
            <a:r>
              <a:rPr lang="en-US" sz="1800" spc="-9" dirty="0" smtClean="0">
                <a:cs typeface="Calibri"/>
              </a:rPr>
              <a:t> </a:t>
            </a:r>
            <a:r>
              <a:rPr lang="en-US" sz="1800" dirty="0" smtClean="0">
                <a:cs typeface="Calibri"/>
              </a:rPr>
              <a:t>in</a:t>
            </a:r>
            <a:r>
              <a:rPr lang="en-US" sz="1800" spc="4" dirty="0" smtClean="0">
                <a:cs typeface="Calibri"/>
              </a:rPr>
              <a:t> </a:t>
            </a:r>
            <a:r>
              <a:rPr lang="en-US" sz="1800" dirty="0" smtClean="0">
                <a:cs typeface="Calibri"/>
              </a:rPr>
              <a:t>items</a:t>
            </a:r>
          </a:p>
          <a:p>
            <a:pPr marL="469900" lvl="1">
              <a:lnSpc>
                <a:spcPct val="100000"/>
              </a:lnSpc>
              <a:spcBef>
                <a:spcPts val="0"/>
              </a:spcBef>
            </a:pP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spc="4" dirty="0" smtClean="0">
                <a:cs typeface="Calibri"/>
              </a:rPr>
              <a:t>r</a:t>
            </a:r>
            <a:r>
              <a:rPr lang="en-US" sz="1800" dirty="0" smtClean="0">
                <a:cs typeface="Calibri"/>
              </a:rPr>
              <a:t>esu</a:t>
            </a:r>
            <a:r>
              <a:rPr lang="en-US" sz="1800" spc="4" dirty="0" smtClean="0">
                <a:cs typeface="Calibri"/>
              </a:rPr>
              <a:t>l</a:t>
            </a:r>
            <a:r>
              <a:rPr lang="en-US" sz="1800" dirty="0" smtClean="0">
                <a:cs typeface="Calibri"/>
              </a:rPr>
              <a:t>t</a:t>
            </a:r>
            <a:r>
              <a:rPr lang="en-US" sz="1800" spc="4" dirty="0" smtClean="0">
                <a:cs typeface="Calibri"/>
              </a:rPr>
              <a:t>i</a:t>
            </a:r>
            <a:r>
              <a:rPr lang="en-US" sz="1800" dirty="0" smtClean="0">
                <a:cs typeface="Calibri"/>
              </a:rPr>
              <a:t>ng</a:t>
            </a:r>
            <a:r>
              <a:rPr lang="en-US" sz="1800" spc="-14" dirty="0" smtClean="0">
                <a:cs typeface="Calibri"/>
              </a:rPr>
              <a:t> </a:t>
            </a:r>
            <a:r>
              <a:rPr lang="en-US" sz="1800" dirty="0" smtClean="0">
                <a:cs typeface="Calibri"/>
              </a:rPr>
              <a:t>dot</a:t>
            </a:r>
            <a:r>
              <a:rPr lang="en-US" sz="1800" spc="-9" dirty="0" smtClean="0">
                <a:cs typeface="Calibri"/>
              </a:rPr>
              <a:t> </a:t>
            </a:r>
            <a:r>
              <a:rPr lang="en-US" sz="1800" dirty="0" smtClean="0">
                <a:cs typeface="Calibri"/>
              </a:rPr>
              <a:t>p</a:t>
            </a:r>
            <a:r>
              <a:rPr lang="en-US" sz="1800" spc="4" dirty="0" smtClean="0">
                <a:cs typeface="Calibri"/>
              </a:rPr>
              <a:t>r</a:t>
            </a:r>
            <a:r>
              <a:rPr lang="en-US" sz="1800" dirty="0" smtClean="0">
                <a:cs typeface="Calibri"/>
              </a:rPr>
              <a:t>o</a:t>
            </a:r>
            <a:r>
              <a:rPr lang="en-US" sz="1800" spc="4" dirty="0" smtClean="0">
                <a:cs typeface="Calibri"/>
              </a:rPr>
              <a:t>d</a:t>
            </a:r>
            <a:r>
              <a:rPr lang="en-US" sz="1800" dirty="0" smtClean="0">
                <a:cs typeface="Calibri"/>
              </a:rPr>
              <a:t>uct</a:t>
            </a:r>
            <a:r>
              <a:rPr lang="en-US" sz="1800" spc="-4" dirty="0" smtClean="0">
                <a:cs typeface="Calibri"/>
              </a:rPr>
              <a:t> </a:t>
            </a:r>
            <a:r>
              <a:rPr lang="en-US" sz="1800" spc="4" dirty="0" err="1" smtClean="0">
                <a:cs typeface="Calibri"/>
              </a:rPr>
              <a:t>q</a:t>
            </a:r>
            <a:r>
              <a:rPr lang="en-US" sz="1400" dirty="0" err="1" smtClean="0">
                <a:cs typeface="Calibri"/>
              </a:rPr>
              <a:t>i</a:t>
            </a:r>
            <a:r>
              <a:rPr lang="en-US" sz="1800" spc="4" dirty="0" err="1" smtClean="0">
                <a:cs typeface="Calibri"/>
              </a:rPr>
              <a:t>p</a:t>
            </a:r>
            <a:r>
              <a:rPr lang="en-US" sz="1400" dirty="0" err="1" smtClean="0">
                <a:cs typeface="Calibri"/>
              </a:rPr>
              <a:t>u</a:t>
            </a:r>
            <a:r>
              <a:rPr lang="en-US" sz="1800" spc="110" dirty="0" smtClean="0">
                <a:cs typeface="Calibri"/>
              </a:rPr>
              <a:t> </a:t>
            </a:r>
            <a:r>
              <a:rPr lang="en-US" sz="1800" dirty="0" smtClean="0">
                <a:cs typeface="Calibri"/>
              </a:rPr>
              <a:t>captures</a:t>
            </a:r>
            <a:r>
              <a:rPr lang="en-US" sz="1800" spc="-29" dirty="0" smtClean="0">
                <a:cs typeface="Calibri"/>
              </a:rPr>
              <a:t> </a:t>
            </a: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dirty="0" smtClean="0">
                <a:cs typeface="Calibri"/>
              </a:rPr>
              <a:t>i</a:t>
            </a:r>
            <a:r>
              <a:rPr lang="en-US" sz="1800" spc="4" dirty="0" smtClean="0">
                <a:cs typeface="Calibri"/>
              </a:rPr>
              <a:t>n</a:t>
            </a:r>
            <a:r>
              <a:rPr lang="en-US" sz="1800" dirty="0" smtClean="0">
                <a:cs typeface="Calibri"/>
              </a:rPr>
              <a:t>ter</a:t>
            </a:r>
            <a:r>
              <a:rPr lang="en-US" sz="1800" spc="4" dirty="0" smtClean="0">
                <a:cs typeface="Calibri"/>
              </a:rPr>
              <a:t>a</a:t>
            </a:r>
            <a:r>
              <a:rPr lang="en-US" sz="1800" dirty="0" smtClean="0">
                <a:cs typeface="Calibri"/>
              </a:rPr>
              <a:t>ct</a:t>
            </a:r>
            <a:r>
              <a:rPr lang="en-US" sz="1800" spc="4" dirty="0" smtClean="0">
                <a:cs typeface="Calibri"/>
              </a:rPr>
              <a:t>i</a:t>
            </a:r>
            <a:r>
              <a:rPr lang="en-US" sz="1800" dirty="0" smtClean="0">
                <a:cs typeface="Calibri"/>
              </a:rPr>
              <a:t>on</a:t>
            </a:r>
            <a:r>
              <a:rPr lang="en-US" sz="1800" spc="-9" dirty="0" smtClean="0">
                <a:cs typeface="Calibri"/>
              </a:rPr>
              <a:t> </a:t>
            </a:r>
            <a:r>
              <a:rPr lang="en-US" sz="1800" dirty="0" smtClean="0">
                <a:cs typeface="Calibri"/>
              </a:rPr>
              <a:t>bet</a:t>
            </a:r>
            <a:r>
              <a:rPr lang="en-US" sz="1800" spc="-4" dirty="0" smtClean="0">
                <a:cs typeface="Calibri"/>
              </a:rPr>
              <a:t>w</a:t>
            </a:r>
            <a:r>
              <a:rPr lang="en-US" sz="1800" dirty="0" smtClean="0">
                <a:cs typeface="Calibri"/>
              </a:rPr>
              <a:t>e</a:t>
            </a:r>
            <a:r>
              <a:rPr lang="en-US" sz="1800" spc="-4" dirty="0" smtClean="0">
                <a:cs typeface="Calibri"/>
              </a:rPr>
              <a:t>e</a:t>
            </a:r>
            <a:r>
              <a:rPr lang="en-US" sz="1800" dirty="0" smtClean="0">
                <a:cs typeface="Calibri"/>
              </a:rPr>
              <a:t>n</a:t>
            </a:r>
            <a:r>
              <a:rPr lang="en-US" sz="1800" spc="9" dirty="0" smtClean="0">
                <a:cs typeface="Calibri"/>
              </a:rPr>
              <a:t> </a:t>
            </a:r>
            <a:r>
              <a:rPr lang="en-US" sz="1800" dirty="0" smtClean="0">
                <a:cs typeface="Calibri"/>
              </a:rPr>
              <a:t>user u</a:t>
            </a:r>
            <a:r>
              <a:rPr lang="en-US" sz="1800" spc="-14" dirty="0" smtClean="0">
                <a:cs typeface="Calibri"/>
              </a:rPr>
              <a:t> </a:t>
            </a:r>
            <a:r>
              <a:rPr lang="en-US" sz="1800" dirty="0" smtClean="0">
                <a:cs typeface="Calibri"/>
              </a:rPr>
              <a:t>a</a:t>
            </a:r>
            <a:r>
              <a:rPr lang="en-US" sz="1800" spc="4" dirty="0" smtClean="0">
                <a:cs typeface="Calibri"/>
              </a:rPr>
              <a:t>n</a:t>
            </a:r>
            <a:r>
              <a:rPr lang="en-US" sz="1800" dirty="0" smtClean="0">
                <a:cs typeface="Calibri"/>
              </a:rPr>
              <a:t>d</a:t>
            </a:r>
            <a:r>
              <a:rPr lang="en-US" sz="1800" spc="-14" dirty="0" smtClean="0">
                <a:cs typeface="Calibri"/>
              </a:rPr>
              <a:t> </a:t>
            </a:r>
            <a:r>
              <a:rPr lang="en-US" sz="1800" dirty="0" smtClean="0">
                <a:cs typeface="Calibri"/>
              </a:rPr>
              <a:t>i</a:t>
            </a:r>
            <a:r>
              <a:rPr lang="en-US" sz="1800" spc="4" dirty="0" smtClean="0">
                <a:cs typeface="Calibri"/>
              </a:rPr>
              <a:t>t</a:t>
            </a:r>
            <a:r>
              <a:rPr lang="en-US" sz="1800" dirty="0" smtClean="0">
                <a:cs typeface="Calibri"/>
              </a:rPr>
              <a:t>em</a:t>
            </a:r>
            <a:r>
              <a:rPr lang="en-US" sz="1800" spc="4" dirty="0" smtClean="0">
                <a:cs typeface="Calibri"/>
              </a:rPr>
              <a:t> </a:t>
            </a:r>
            <a:r>
              <a:rPr lang="en-US" sz="1800" dirty="0" smtClean="0">
                <a:cs typeface="Calibri"/>
              </a:rPr>
              <a:t>I </a:t>
            </a:r>
            <a:r>
              <a:rPr lang="en-US" sz="1800" spc="34" dirty="0" smtClean="0">
                <a:cs typeface="Calibri"/>
              </a:rPr>
              <a:t>- </a:t>
            </a:r>
            <a:r>
              <a:rPr lang="en-US" sz="1800" dirty="0" smtClean="0">
                <a:cs typeface="Calibri"/>
              </a:rPr>
              <a:t>t</a:t>
            </a:r>
            <a:r>
              <a:rPr lang="en-US" sz="1800" spc="4" dirty="0" smtClean="0">
                <a:cs typeface="Calibri"/>
              </a:rPr>
              <a:t>h</a:t>
            </a:r>
            <a:r>
              <a:rPr lang="en-US" sz="1800" dirty="0" smtClean="0">
                <a:cs typeface="Calibri"/>
              </a:rPr>
              <a:t>e</a:t>
            </a:r>
            <a:r>
              <a:rPr lang="en-US" sz="1800" spc="-4" dirty="0" smtClean="0">
                <a:cs typeface="Calibri"/>
              </a:rPr>
              <a:t> </a:t>
            </a:r>
            <a:r>
              <a:rPr lang="en-US" sz="1800" spc="4" dirty="0" smtClean="0">
                <a:cs typeface="Calibri"/>
              </a:rPr>
              <a:t>u</a:t>
            </a:r>
            <a:r>
              <a:rPr lang="en-US" sz="1800" dirty="0" smtClean="0">
                <a:cs typeface="Calibri"/>
              </a:rPr>
              <a:t>ser’s o</a:t>
            </a:r>
            <a:r>
              <a:rPr lang="en-US" sz="1800" spc="-4" dirty="0" smtClean="0">
                <a:cs typeface="Calibri"/>
              </a:rPr>
              <a:t>v</a:t>
            </a:r>
            <a:r>
              <a:rPr lang="en-US" sz="1800" dirty="0" smtClean="0">
                <a:cs typeface="Calibri"/>
              </a:rPr>
              <a:t>era</a:t>
            </a:r>
            <a:r>
              <a:rPr lang="en-US" sz="1800" spc="4" dirty="0" smtClean="0">
                <a:cs typeface="Calibri"/>
              </a:rPr>
              <a:t>l</a:t>
            </a:r>
            <a:r>
              <a:rPr lang="en-US" sz="1800" dirty="0" smtClean="0">
                <a:cs typeface="Calibri"/>
              </a:rPr>
              <a:t>l i</a:t>
            </a:r>
            <a:r>
              <a:rPr lang="en-US" sz="1800" spc="4" dirty="0" smtClean="0">
                <a:cs typeface="Calibri"/>
              </a:rPr>
              <a:t>n</a:t>
            </a:r>
            <a:r>
              <a:rPr lang="en-US" sz="1800" dirty="0" smtClean="0">
                <a:cs typeface="Calibri"/>
              </a:rPr>
              <a:t>terest in</a:t>
            </a:r>
            <a:r>
              <a:rPr lang="en-US" sz="1800" spc="4" dirty="0" smtClean="0">
                <a:cs typeface="Calibri"/>
              </a:rPr>
              <a:t> </a:t>
            </a:r>
            <a:r>
              <a:rPr lang="en-US" sz="1800" dirty="0" smtClean="0">
                <a:cs typeface="Calibri"/>
              </a:rPr>
              <a:t>the item’s</a:t>
            </a:r>
            <a:r>
              <a:rPr lang="en-US" sz="1800" spc="4" dirty="0" smtClean="0">
                <a:cs typeface="Calibri"/>
              </a:rPr>
              <a:t> </a:t>
            </a:r>
            <a:r>
              <a:rPr lang="en-US" sz="1800" dirty="0" smtClean="0">
                <a:cs typeface="Calibri"/>
              </a:rPr>
              <a:t>c</a:t>
            </a:r>
            <a:r>
              <a:rPr lang="en-US" sz="1800" spc="4" dirty="0" smtClean="0">
                <a:cs typeface="Calibri"/>
              </a:rPr>
              <a:t>h</a:t>
            </a:r>
            <a:r>
              <a:rPr lang="en-US" sz="1800" dirty="0" smtClean="0">
                <a:cs typeface="Calibri"/>
              </a:rPr>
              <a:t>a</a:t>
            </a:r>
            <a:r>
              <a:rPr lang="en-US" sz="1800" spc="4" dirty="0" smtClean="0">
                <a:cs typeface="Calibri"/>
              </a:rPr>
              <a:t>r</a:t>
            </a:r>
            <a:r>
              <a:rPr lang="en-US" sz="1800" dirty="0" smtClean="0">
                <a:cs typeface="Calibri"/>
              </a:rPr>
              <a:t>ac</a:t>
            </a:r>
            <a:r>
              <a:rPr lang="en-US" sz="1800" spc="4" dirty="0" smtClean="0">
                <a:cs typeface="Calibri"/>
              </a:rPr>
              <a:t>t</a:t>
            </a:r>
            <a:r>
              <a:rPr lang="en-US" sz="1800" dirty="0" smtClean="0">
                <a:cs typeface="Calibri"/>
              </a:rPr>
              <a:t>er</a:t>
            </a:r>
            <a:r>
              <a:rPr lang="en-US" sz="1800" spc="4" dirty="0" smtClean="0">
                <a:cs typeface="Calibri"/>
              </a:rPr>
              <a:t>i</a:t>
            </a:r>
            <a:r>
              <a:rPr lang="en-US" sz="1800" dirty="0" smtClean="0">
                <a:cs typeface="Calibri"/>
              </a:rPr>
              <a:t>st</a:t>
            </a:r>
            <a:r>
              <a:rPr lang="en-US" sz="1800" spc="4" dirty="0" smtClean="0">
                <a:cs typeface="Calibri"/>
              </a:rPr>
              <a:t>i</a:t>
            </a:r>
            <a:r>
              <a:rPr lang="en-US" sz="1800" dirty="0" smtClean="0">
                <a:cs typeface="Calibri"/>
              </a:rPr>
              <a:t>cs</a:t>
            </a:r>
          </a:p>
          <a:p>
            <a:pPr marL="469900" lvl="1">
              <a:lnSpc>
                <a:spcPct val="100000"/>
              </a:lnSpc>
              <a:spcBef>
                <a:spcPts val="0"/>
              </a:spcBef>
            </a:pPr>
            <a:endParaRPr lang="en-US" sz="1800" dirty="0" smtClean="0">
              <a:cs typeface="Calibri"/>
            </a:endParaRPr>
          </a:p>
          <a:p>
            <a:pPr marL="12700">
              <a:lnSpc>
                <a:spcPts val="2220"/>
              </a:lnSpc>
              <a:spcBef>
                <a:spcPts val="111"/>
              </a:spcBef>
            </a:pPr>
            <a:r>
              <a:rPr lang="en-US" sz="1800" dirty="0" smtClean="0">
                <a:cs typeface="Calibri"/>
              </a:rPr>
              <a:t>The</a:t>
            </a:r>
            <a:r>
              <a:rPr lang="en-US" sz="1800" spc="4" dirty="0" smtClean="0">
                <a:cs typeface="Calibri"/>
              </a:rPr>
              <a:t> </a:t>
            </a:r>
            <a:r>
              <a:rPr lang="en-US" sz="1800" dirty="0" smtClean="0">
                <a:cs typeface="Calibri"/>
              </a:rPr>
              <a:t>approximates</a:t>
            </a:r>
            <a:r>
              <a:rPr lang="en-US" sz="1800" spc="4" dirty="0" smtClean="0">
                <a:cs typeface="Calibri"/>
              </a:rPr>
              <a:t> </a:t>
            </a:r>
            <a:r>
              <a:rPr lang="en-US" sz="1800" dirty="0" smtClean="0">
                <a:cs typeface="Calibri"/>
              </a:rPr>
              <a:t>u</a:t>
            </a:r>
            <a:r>
              <a:rPr lang="en-US" sz="1800" spc="4" dirty="0" smtClean="0">
                <a:cs typeface="Calibri"/>
              </a:rPr>
              <a:t>s</a:t>
            </a:r>
            <a:r>
              <a:rPr lang="en-US" sz="1800" dirty="0" smtClean="0">
                <a:cs typeface="Calibri"/>
              </a:rPr>
              <a:t>er </a:t>
            </a:r>
            <a:r>
              <a:rPr lang="en-US" sz="1800" dirty="0" err="1" smtClean="0">
                <a:cs typeface="Calibri"/>
              </a:rPr>
              <a:t>u’s</a:t>
            </a:r>
            <a:r>
              <a:rPr lang="en-US" sz="1800" spc="14" dirty="0" smtClean="0">
                <a:cs typeface="Calibri"/>
              </a:rPr>
              <a:t> </a:t>
            </a:r>
            <a:r>
              <a:rPr lang="en-US" sz="1800" dirty="0" smtClean="0">
                <a:cs typeface="Calibri"/>
              </a:rPr>
              <a:t>rat</a:t>
            </a:r>
            <a:r>
              <a:rPr lang="en-US" sz="1800" spc="-9" dirty="0" smtClean="0">
                <a:cs typeface="Calibri"/>
              </a:rPr>
              <a:t>i</a:t>
            </a:r>
            <a:r>
              <a:rPr lang="en-US" sz="1800" dirty="0" smtClean="0">
                <a:cs typeface="Calibri"/>
              </a:rPr>
              <a:t>ng</a:t>
            </a:r>
            <a:r>
              <a:rPr lang="en-US" sz="1800" spc="4" dirty="0" smtClean="0">
                <a:cs typeface="Calibri"/>
              </a:rPr>
              <a:t> </a:t>
            </a:r>
            <a:r>
              <a:rPr lang="en-US" sz="1800" dirty="0" smtClean="0">
                <a:cs typeface="Calibri"/>
              </a:rPr>
              <a:t>of</a:t>
            </a:r>
            <a:r>
              <a:rPr lang="en-US" sz="1800" spc="14" dirty="0" smtClean="0">
                <a:cs typeface="Calibri"/>
              </a:rPr>
              <a:t> </a:t>
            </a:r>
            <a:r>
              <a:rPr lang="en-US" sz="1800" spc="-4" dirty="0" smtClean="0">
                <a:cs typeface="Calibri"/>
              </a:rPr>
              <a:t>i</a:t>
            </a:r>
            <a:r>
              <a:rPr lang="en-US" sz="1800" dirty="0" smtClean="0">
                <a:cs typeface="Calibri"/>
              </a:rPr>
              <a:t>tem </a:t>
            </a:r>
            <a:r>
              <a:rPr lang="en-US" sz="1800" dirty="0" err="1" smtClean="0">
                <a:cs typeface="Calibri"/>
              </a:rPr>
              <a:t>i</a:t>
            </a:r>
            <a:r>
              <a:rPr lang="en-US" sz="1800" dirty="0" smtClean="0">
                <a:cs typeface="Calibri"/>
              </a:rPr>
              <a:t>, wh</a:t>
            </a:r>
            <a:r>
              <a:rPr lang="en-US" sz="1800" spc="-4" dirty="0" smtClean="0">
                <a:cs typeface="Calibri"/>
              </a:rPr>
              <a:t>ic</a:t>
            </a:r>
            <a:r>
              <a:rPr lang="en-US" sz="1800" dirty="0" smtClean="0">
                <a:cs typeface="Calibri"/>
              </a:rPr>
              <a:t>h</a:t>
            </a:r>
            <a:r>
              <a:rPr lang="en-US" sz="1800" spc="24" dirty="0" smtClean="0">
                <a:cs typeface="Calibri"/>
              </a:rPr>
              <a:t> </a:t>
            </a:r>
            <a:r>
              <a:rPr lang="en-US" sz="1800" spc="-4" dirty="0" smtClean="0">
                <a:cs typeface="Calibri"/>
              </a:rPr>
              <a:t>i</a:t>
            </a:r>
            <a:r>
              <a:rPr lang="en-US" sz="1800" dirty="0" smtClean="0">
                <a:cs typeface="Calibri"/>
              </a:rPr>
              <a:t>s d</a:t>
            </a:r>
            <a:r>
              <a:rPr lang="en-US" sz="1800" spc="4" dirty="0" smtClean="0">
                <a:cs typeface="Calibri"/>
              </a:rPr>
              <a:t>e</a:t>
            </a:r>
            <a:r>
              <a:rPr lang="en-US" sz="1800" dirty="0" smtClean="0">
                <a:cs typeface="Calibri"/>
              </a:rPr>
              <a:t>noted</a:t>
            </a:r>
            <a:r>
              <a:rPr lang="en-US" sz="1800" spc="14" dirty="0" smtClean="0">
                <a:cs typeface="Calibri"/>
              </a:rPr>
              <a:t> </a:t>
            </a:r>
            <a:r>
              <a:rPr lang="en-US" sz="1800" dirty="0" smtClean="0">
                <a:cs typeface="Calibri"/>
              </a:rPr>
              <a:t>by</a:t>
            </a:r>
            <a:r>
              <a:rPr lang="en-US" sz="1800" spc="14" dirty="0" smtClean="0">
                <a:cs typeface="Calibri"/>
              </a:rPr>
              <a:t> </a:t>
            </a:r>
            <a:r>
              <a:rPr lang="en-US" sz="1800" spc="25" dirty="0" err="1" smtClean="0">
                <a:cs typeface="Calibri"/>
              </a:rPr>
              <a:t>r</a:t>
            </a:r>
            <a:r>
              <a:rPr lang="en-US" sz="1400" spc="4" dirty="0" err="1" smtClean="0">
                <a:cs typeface="Calibri"/>
              </a:rPr>
              <a:t>u</a:t>
            </a:r>
            <a:r>
              <a:rPr lang="en-US" sz="1400" dirty="0" err="1" smtClean="0">
                <a:cs typeface="Calibri"/>
              </a:rPr>
              <a:t>i</a:t>
            </a:r>
            <a:r>
              <a:rPr lang="en-US" sz="1800" dirty="0" smtClean="0">
                <a:cs typeface="Calibri"/>
              </a:rPr>
              <a:t>,</a:t>
            </a:r>
            <a:r>
              <a:rPr lang="en-US" sz="1800" spc="-4" dirty="0" smtClean="0">
                <a:cs typeface="Calibri"/>
              </a:rPr>
              <a:t> </a:t>
            </a:r>
            <a:r>
              <a:rPr lang="en-US" sz="1800" dirty="0" smtClean="0">
                <a:cs typeface="Calibri"/>
              </a:rPr>
              <a:t>leading</a:t>
            </a:r>
            <a:r>
              <a:rPr lang="en-US" sz="1800" spc="19" dirty="0" smtClean="0">
                <a:cs typeface="Calibri"/>
              </a:rPr>
              <a:t> </a:t>
            </a:r>
            <a:r>
              <a:rPr lang="en-US" sz="1800" dirty="0" smtClean="0">
                <a:cs typeface="Calibri"/>
              </a:rPr>
              <a:t>to the</a:t>
            </a:r>
            <a:r>
              <a:rPr lang="en-US" sz="1800" spc="14" dirty="0" smtClean="0">
                <a:cs typeface="Calibri"/>
              </a:rPr>
              <a:t> </a:t>
            </a:r>
            <a:r>
              <a:rPr lang="en-US" sz="1800" dirty="0" smtClean="0">
                <a:cs typeface="Calibri"/>
              </a:rPr>
              <a:t>e</a:t>
            </a:r>
            <a:r>
              <a:rPr lang="en-US" sz="1800" spc="4" dirty="0" smtClean="0">
                <a:cs typeface="Calibri"/>
              </a:rPr>
              <a:t>s</a:t>
            </a:r>
            <a:r>
              <a:rPr lang="en-US" sz="1800" dirty="0" smtClean="0">
                <a:cs typeface="Calibri"/>
              </a:rPr>
              <a:t>t</a:t>
            </a:r>
            <a:r>
              <a:rPr lang="en-US" sz="1800" spc="-9" dirty="0" smtClean="0">
                <a:cs typeface="Calibri"/>
              </a:rPr>
              <a:t>i</a:t>
            </a:r>
            <a:r>
              <a:rPr lang="en-US" sz="1800" dirty="0" smtClean="0">
                <a:cs typeface="Calibri"/>
              </a:rPr>
              <a:t>mate:</a:t>
            </a:r>
          </a:p>
          <a:p>
            <a:pPr marL="0" indent="0">
              <a:lnSpc>
                <a:spcPts val="2350"/>
              </a:lnSpc>
              <a:spcBef>
                <a:spcPts val="342"/>
              </a:spcBef>
              <a:buNone/>
            </a:pPr>
            <a:endParaRPr lang="en-US" sz="1800" dirty="0" smtClean="0">
              <a:cs typeface="Calibri"/>
            </a:endParaRPr>
          </a:p>
          <a:p>
            <a:pPr marL="12700">
              <a:lnSpc>
                <a:spcPts val="2350"/>
              </a:lnSpc>
              <a:spcBef>
                <a:spcPts val="342"/>
              </a:spcBef>
            </a:pPr>
            <a:endParaRPr lang="en-US" sz="1800" dirty="0" smtClean="0">
              <a:cs typeface="Calibri"/>
            </a:endParaRPr>
          </a:p>
          <a:p>
            <a:endParaRPr lang="en-US" dirty="0" smtClean="0"/>
          </a:p>
          <a:p>
            <a:endParaRPr lang="en-US" dirty="0"/>
          </a:p>
        </p:txBody>
      </p:sp>
      <p:sp>
        <p:nvSpPr>
          <p:cNvPr id="4" name="object 18"/>
          <p:cNvSpPr/>
          <p:nvPr/>
        </p:nvSpPr>
        <p:spPr>
          <a:xfrm>
            <a:off x="4307697" y="4949379"/>
            <a:ext cx="2068448" cy="704456"/>
          </a:xfrm>
          <a:prstGeom prst="rect">
            <a:avLst/>
          </a:prstGeom>
          <a:blipFill>
            <a:blip r:embed="rId2"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6" y="-111392"/>
            <a:ext cx="10515600" cy="961399"/>
          </a:xfrm>
        </p:spPr>
        <p:txBody>
          <a:bodyPr/>
          <a:lstStyle/>
          <a:p>
            <a:r>
              <a:rPr lang="en-US" dirty="0" smtClean="0"/>
              <a:t>Contents</a:t>
            </a:r>
            <a:endParaRPr lang="en-US" dirty="0"/>
          </a:p>
        </p:txBody>
      </p:sp>
      <p:sp>
        <p:nvSpPr>
          <p:cNvPr id="3" name="Content Placeholder 2"/>
          <p:cNvSpPr>
            <a:spLocks noGrp="1"/>
          </p:cNvSpPr>
          <p:nvPr>
            <p:ph idx="1"/>
          </p:nvPr>
        </p:nvSpPr>
        <p:spPr>
          <a:xfrm>
            <a:off x="1133340" y="759855"/>
            <a:ext cx="11719775" cy="6458754"/>
          </a:xfrm>
        </p:spPr>
        <p:txBody>
          <a:bodyPr>
            <a:normAutofit fontScale="55000" lnSpcReduction="20000"/>
          </a:bodyPr>
          <a:lstStyle/>
          <a:p>
            <a:pPr marL="514350" indent="-514350">
              <a:buFont typeface="+mj-lt"/>
              <a:buAutoNum type="arabicPeriod"/>
            </a:pPr>
            <a:r>
              <a:rPr lang="en-US" dirty="0" smtClean="0"/>
              <a:t>Introduction</a:t>
            </a:r>
          </a:p>
          <a:p>
            <a:pPr marL="457200" lvl="1" indent="0">
              <a:buNone/>
            </a:pPr>
            <a:r>
              <a:rPr lang="en-US" dirty="0" smtClean="0"/>
              <a:t>1.1 Why E- commerce?</a:t>
            </a:r>
          </a:p>
          <a:p>
            <a:pPr marL="457200" lvl="1" indent="0">
              <a:buNone/>
            </a:pPr>
            <a:r>
              <a:rPr lang="en-US" dirty="0" smtClean="0"/>
              <a:t>1.2 Goal of this project</a:t>
            </a:r>
          </a:p>
          <a:p>
            <a:pPr marL="514350" indent="-514350">
              <a:buFont typeface="+mj-lt"/>
              <a:buAutoNum type="arabicPeriod"/>
            </a:pPr>
            <a:r>
              <a:rPr lang="en-US" dirty="0" smtClean="0"/>
              <a:t>Related Work</a:t>
            </a:r>
          </a:p>
          <a:p>
            <a:pPr marL="514350" indent="-514350">
              <a:buFont typeface="+mj-lt"/>
              <a:buAutoNum type="arabicPeriod"/>
            </a:pPr>
            <a:r>
              <a:rPr lang="en-US" dirty="0" smtClean="0"/>
              <a:t>Why </a:t>
            </a:r>
            <a:r>
              <a:rPr lang="en-US" dirty="0"/>
              <a:t>our project</a:t>
            </a:r>
            <a:r>
              <a:rPr lang="en-US" dirty="0" smtClean="0"/>
              <a:t>?</a:t>
            </a:r>
          </a:p>
          <a:p>
            <a:pPr marL="514350" indent="-514350">
              <a:buFont typeface="+mj-lt"/>
              <a:buAutoNum type="arabicPeriod"/>
            </a:pPr>
            <a:r>
              <a:rPr lang="en-US" dirty="0"/>
              <a:t>Recommender </a:t>
            </a:r>
            <a:r>
              <a:rPr lang="en-US" dirty="0" smtClean="0"/>
              <a:t>System: An </a:t>
            </a:r>
            <a:r>
              <a:rPr lang="en-US" dirty="0"/>
              <a:t>E-commerce game </a:t>
            </a:r>
            <a:r>
              <a:rPr lang="en-US" dirty="0" smtClean="0"/>
              <a:t>changer</a:t>
            </a:r>
          </a:p>
          <a:p>
            <a:pPr marL="457200" lvl="1" indent="0">
              <a:buNone/>
            </a:pPr>
            <a:r>
              <a:rPr lang="en-US" dirty="0"/>
              <a:t>4.1 Why is actually Recommender System needed here</a:t>
            </a:r>
            <a:r>
              <a:rPr lang="en-US" dirty="0" smtClean="0"/>
              <a:t>?</a:t>
            </a:r>
          </a:p>
          <a:p>
            <a:pPr marL="914400" lvl="2" indent="0">
              <a:buNone/>
            </a:pPr>
            <a:r>
              <a:rPr lang="en-US" dirty="0"/>
              <a:t>4.1.1 Collaborative Recommended </a:t>
            </a:r>
            <a:r>
              <a:rPr lang="en-US" dirty="0" smtClean="0"/>
              <a:t>System</a:t>
            </a:r>
          </a:p>
          <a:p>
            <a:pPr marL="914400" lvl="2" indent="0">
              <a:buNone/>
            </a:pPr>
            <a:r>
              <a:rPr lang="en-US" dirty="0"/>
              <a:t>4.1.2 Content Based Recommended </a:t>
            </a:r>
            <a:r>
              <a:rPr lang="en-US" dirty="0" smtClean="0"/>
              <a:t>System</a:t>
            </a:r>
          </a:p>
          <a:p>
            <a:pPr marL="457200" lvl="1" indent="0">
              <a:buNone/>
            </a:pPr>
            <a:r>
              <a:rPr lang="en-US" dirty="0" smtClean="0"/>
              <a:t>4.2 </a:t>
            </a:r>
            <a:r>
              <a:rPr lang="en-US" dirty="0"/>
              <a:t>Why we reject Collaborative approach and accept content based </a:t>
            </a:r>
            <a:r>
              <a:rPr lang="en-US" dirty="0" smtClean="0"/>
              <a:t>?</a:t>
            </a:r>
          </a:p>
          <a:p>
            <a:pPr marL="514350" indent="-514350">
              <a:buFont typeface="+mj-lt"/>
              <a:buAutoNum type="arabicPeriod"/>
            </a:pPr>
            <a:r>
              <a:rPr lang="en-US" dirty="0" smtClean="0"/>
              <a:t>Project Model</a:t>
            </a:r>
          </a:p>
          <a:p>
            <a:pPr marL="514350" indent="-514350">
              <a:buFont typeface="+mj-lt"/>
              <a:buAutoNum type="arabicPeriod"/>
            </a:pPr>
            <a:r>
              <a:rPr lang="en-US" dirty="0" smtClean="0"/>
              <a:t>Proposed </a:t>
            </a:r>
            <a:r>
              <a:rPr lang="en-US" dirty="0"/>
              <a:t>Methodology(Overview)</a:t>
            </a:r>
            <a:r>
              <a:rPr lang="en-US" dirty="0" smtClean="0"/>
              <a:t> </a:t>
            </a:r>
          </a:p>
          <a:p>
            <a:pPr marL="457200" lvl="1" indent="0">
              <a:buNone/>
            </a:pPr>
            <a:r>
              <a:rPr lang="en-US" dirty="0" smtClean="0"/>
              <a:t>6.1 Proposed Methodology</a:t>
            </a:r>
          </a:p>
          <a:p>
            <a:pPr marL="457200" lvl="1" indent="0">
              <a:buNone/>
            </a:pPr>
            <a:r>
              <a:rPr lang="en-US" dirty="0"/>
              <a:t>6.2 Implementation: Data </a:t>
            </a:r>
            <a:r>
              <a:rPr lang="en-US" dirty="0" smtClean="0"/>
              <a:t>Cleaning</a:t>
            </a:r>
          </a:p>
          <a:p>
            <a:pPr marL="914400" lvl="2" indent="0">
              <a:buNone/>
            </a:pPr>
            <a:r>
              <a:rPr lang="en-US" dirty="0"/>
              <a:t>6.2.1 Approach: Data </a:t>
            </a:r>
            <a:r>
              <a:rPr lang="en-US" dirty="0" smtClean="0"/>
              <a:t>Cleaning</a:t>
            </a:r>
          </a:p>
          <a:p>
            <a:pPr marL="914400" lvl="2" indent="0">
              <a:buNone/>
            </a:pPr>
            <a:r>
              <a:rPr lang="en-US" dirty="0"/>
              <a:t>6.2.2 Heuristic </a:t>
            </a:r>
            <a:r>
              <a:rPr lang="en-US" dirty="0" err="1"/>
              <a:t>Levenshtein</a:t>
            </a:r>
            <a:r>
              <a:rPr lang="en-US" dirty="0"/>
              <a:t> </a:t>
            </a:r>
            <a:r>
              <a:rPr lang="en-US" dirty="0" smtClean="0"/>
              <a:t>distance</a:t>
            </a:r>
          </a:p>
          <a:p>
            <a:pPr marL="457200" lvl="1" indent="0">
              <a:buNone/>
            </a:pPr>
            <a:r>
              <a:rPr lang="en-US" dirty="0"/>
              <a:t>6.3 Basic Matrix </a:t>
            </a:r>
            <a:r>
              <a:rPr lang="en-US" dirty="0" smtClean="0"/>
              <a:t>factorization</a:t>
            </a:r>
          </a:p>
          <a:p>
            <a:pPr marL="457200" lvl="1" indent="0">
              <a:buNone/>
            </a:pPr>
            <a:r>
              <a:rPr lang="en-US" dirty="0"/>
              <a:t>6.4 Attributes Coupling based Item Enhanced Matrix Factorization </a:t>
            </a:r>
            <a:r>
              <a:rPr lang="en-US" dirty="0" smtClean="0"/>
              <a:t>Technique</a:t>
            </a:r>
          </a:p>
          <a:p>
            <a:pPr marL="457200" lvl="1" indent="0">
              <a:buNone/>
            </a:pPr>
            <a:r>
              <a:rPr lang="en-US" dirty="0"/>
              <a:t>6.5 Ranking of individual items(b</a:t>
            </a:r>
            <a:r>
              <a:rPr lang="en-US" baseline="-25000" dirty="0"/>
              <a:t>i</a:t>
            </a:r>
            <a:r>
              <a:rPr lang="en-US" dirty="0"/>
              <a:t>(t</a:t>
            </a:r>
            <a:r>
              <a:rPr lang="en-US" dirty="0" smtClean="0"/>
              <a:t>))</a:t>
            </a:r>
          </a:p>
          <a:p>
            <a:pPr marL="914400" lvl="2" indent="0">
              <a:buNone/>
            </a:pPr>
            <a:r>
              <a:rPr lang="en-US" dirty="0"/>
              <a:t>6.5.1 </a:t>
            </a:r>
            <a:r>
              <a:rPr lang="en-US" dirty="0" err="1"/>
              <a:t>Antutu</a:t>
            </a:r>
            <a:r>
              <a:rPr lang="en-US" dirty="0"/>
              <a:t> </a:t>
            </a:r>
            <a:r>
              <a:rPr lang="en-US" dirty="0" smtClean="0"/>
              <a:t>Benchmark</a:t>
            </a:r>
          </a:p>
          <a:p>
            <a:pPr marL="914400" lvl="2" indent="0">
              <a:buNone/>
            </a:pPr>
            <a:r>
              <a:rPr lang="en-US" dirty="0"/>
              <a:t>6.5.2 Proposed Algorithm: Ranking Individual </a:t>
            </a:r>
            <a:r>
              <a:rPr lang="en-US" dirty="0" smtClean="0"/>
              <a:t>Items</a:t>
            </a:r>
          </a:p>
          <a:p>
            <a:pPr marL="1371600" lvl="3" indent="0">
              <a:buNone/>
            </a:pPr>
            <a:r>
              <a:rPr lang="en-US" dirty="0"/>
              <a:t>6.5.2.1 Formulae </a:t>
            </a:r>
            <a:r>
              <a:rPr lang="en-US" dirty="0" smtClean="0"/>
              <a:t>used</a:t>
            </a:r>
            <a:endParaRPr lang="en-US" dirty="0"/>
          </a:p>
          <a:p>
            <a:pPr marL="457200" lvl="1" indent="0">
              <a:buNone/>
            </a:pPr>
            <a:r>
              <a:rPr lang="en-US" dirty="0"/>
              <a:t>6.6 Working module: </a:t>
            </a:r>
            <a:r>
              <a:rPr lang="en-US"/>
              <a:t>Matrix </a:t>
            </a:r>
            <a:r>
              <a:rPr lang="en-US" smtClean="0"/>
              <a:t>Factorization</a:t>
            </a:r>
            <a:endParaRPr lang="en-US" dirty="0" smtClean="0"/>
          </a:p>
          <a:p>
            <a:pPr marL="914400" lvl="2" indent="0">
              <a:buNone/>
            </a:pPr>
            <a:r>
              <a:rPr lang="en-US" dirty="0"/>
              <a:t>6.6.1 Final Matrix: Matrix </a:t>
            </a:r>
            <a:r>
              <a:rPr lang="en-US" dirty="0" smtClean="0"/>
              <a:t>Factorization</a:t>
            </a:r>
          </a:p>
          <a:p>
            <a:pPr marL="514350" indent="-514350">
              <a:buFont typeface="+mj-lt"/>
              <a:buAutoNum type="arabicPeriod"/>
            </a:pPr>
            <a:r>
              <a:rPr lang="en-US" dirty="0" smtClean="0"/>
              <a:t>Limitations</a:t>
            </a:r>
          </a:p>
          <a:p>
            <a:pPr marL="514350" indent="-514350">
              <a:buFont typeface="+mj-lt"/>
              <a:buAutoNum type="arabicPeriod"/>
            </a:pPr>
            <a:r>
              <a:rPr lang="en-US" dirty="0" smtClean="0"/>
              <a:t>Expected Output</a:t>
            </a:r>
          </a:p>
          <a:p>
            <a:pPr marL="514350" indent="-514350">
              <a:buFont typeface="+mj-lt"/>
              <a:buAutoNum type="arabicPeriod"/>
            </a:pPr>
            <a:r>
              <a:rPr lang="en-US" dirty="0" smtClean="0"/>
              <a:t>References</a:t>
            </a:r>
          </a:p>
          <a:p>
            <a:pPr marL="514350" indent="-514350">
              <a:buFont typeface="+mj-lt"/>
              <a:buAutoNum type="arabicPeriod"/>
            </a:pPr>
            <a:endParaRPr lang="en-US" dirty="0" smtClean="0"/>
          </a:p>
          <a:p>
            <a:pPr marL="1428750" lvl="2" indent="-514350">
              <a:buFont typeface="+mj-lt"/>
              <a:buAutoNum type="arabicPeriod"/>
            </a:pPr>
            <a:endParaRPr lang="en-US" dirty="0" smtClean="0"/>
          </a:p>
          <a:p>
            <a:pPr marL="971550" lvl="1" indent="-514350">
              <a:buFont typeface="+mj-lt"/>
              <a:buAutoNum type="arabicPeriod"/>
            </a:pPr>
            <a:endParaRPr lang="en-US" dirty="0" smtClean="0"/>
          </a:p>
          <a:p>
            <a:pPr marL="1885950" lvl="3" indent="-514350">
              <a:buFont typeface="+mj-lt"/>
              <a:buAutoNum type="arabicPeriod"/>
            </a:pPr>
            <a:endParaRPr lang="en-US" dirty="0" smtClean="0"/>
          </a:p>
          <a:p>
            <a:pPr marL="1428750" lvl="2" indent="-514350">
              <a:buFont typeface="+mj-lt"/>
              <a:buAutoNum type="arabicPeriod"/>
            </a:pPr>
            <a:endParaRPr lang="en-US" baseline="30000" dirty="0"/>
          </a:p>
          <a:p>
            <a:pPr marL="1428750" lvl="2" indent="-514350">
              <a:buFont typeface="+mj-lt"/>
              <a:buAutoNum type="arabicPeriod"/>
            </a:pPr>
            <a:endParaRPr lang="en-US" dirty="0" smtClean="0"/>
          </a:p>
          <a:p>
            <a:pPr marL="1428750" lvl="2" indent="-514350">
              <a:buFont typeface="+mj-lt"/>
              <a:buAutoNum type="arabicPeriod"/>
            </a:pPr>
            <a:endParaRPr lang="en-US" baseline="30000" dirty="0"/>
          </a:p>
          <a:p>
            <a:pPr marL="971550" lvl="1" indent="-514350">
              <a:buFont typeface="+mj-lt"/>
              <a:buAutoNum type="arabicPeriod"/>
            </a:pPr>
            <a:endParaRPr lang="en-US" dirty="0" smtClean="0"/>
          </a:p>
          <a:p>
            <a:pPr marL="971550" lvl="1" indent="-514350">
              <a:buFont typeface="+mj-lt"/>
              <a:buAutoNum type="arabicPeriod"/>
            </a:pPr>
            <a:endParaRPr lang="en-US" baseline="30000" dirty="0"/>
          </a:p>
          <a:p>
            <a:pPr marL="1428750" lvl="2" indent="-514350">
              <a:buFont typeface="+mj-lt"/>
              <a:buAutoNum type="arabicPeriod"/>
            </a:pPr>
            <a:endParaRPr lang="en-US" dirty="0" smtClean="0"/>
          </a:p>
          <a:p>
            <a:pPr marL="1428750" lvl="2" indent="-514350">
              <a:buFont typeface="+mj-lt"/>
              <a:buAutoNum type="arabicPeriod"/>
            </a:pPr>
            <a:endParaRPr lang="en-US" dirty="0" smtClean="0"/>
          </a:p>
          <a:p>
            <a:pPr marL="971550" lvl="1" indent="-514350">
              <a:buFont typeface="+mj-lt"/>
              <a:buAutoNum type="arabicPeriod"/>
            </a:pPr>
            <a:endParaRPr lang="en-US" dirty="0" smtClean="0"/>
          </a:p>
          <a:p>
            <a:pPr marL="514350" indent="-514350">
              <a:buFont typeface="+mj-lt"/>
              <a:buAutoNum type="arabicPeriod"/>
            </a:pPr>
            <a:endParaRPr lang="en-US" dirty="0" smtClean="0"/>
          </a:p>
          <a:p>
            <a:pPr marL="457200" lvl="1" indent="0">
              <a:buNone/>
            </a:pPr>
            <a:endParaRPr lang="en-US" baseline="30000" dirty="0"/>
          </a:p>
          <a:p>
            <a:pPr marL="1428750" lvl="2" indent="-514350">
              <a:buFont typeface="+mj-lt"/>
              <a:buAutoNum type="arabicPeriod"/>
            </a:pPr>
            <a:endParaRPr lang="en-US" baseline="30000" dirty="0"/>
          </a:p>
          <a:p>
            <a:pPr marL="1428750" lvl="2" indent="-514350">
              <a:buFont typeface="+mj-lt"/>
              <a:buAutoNum type="arabicPeriod"/>
            </a:pPr>
            <a:endParaRPr lang="en-US" baseline="30000" dirty="0" smtClean="0"/>
          </a:p>
          <a:p>
            <a:pPr marL="971550" lvl="1" indent="-514350">
              <a:buFont typeface="+mj-lt"/>
              <a:buAutoNum type="arabicPeriod"/>
            </a:pPr>
            <a:endParaRPr lang="en-US" dirty="0" smtClean="0"/>
          </a:p>
          <a:p>
            <a:pPr marL="457200" lvl="1" indent="0">
              <a:buNone/>
            </a:pPr>
            <a:endParaRPr lang="en-US" dirty="0" smtClean="0"/>
          </a:p>
          <a:p>
            <a:pPr marL="971550" lvl="1" indent="-514350">
              <a:buFont typeface="+mj-lt"/>
              <a:buAutoNum type="arabicPeriod"/>
            </a:pPr>
            <a:endParaRPr lang="en-US" dirty="0"/>
          </a:p>
        </p:txBody>
      </p:sp>
    </p:spTree>
    <p:extLst>
      <p:ext uri="{BB962C8B-B14F-4D97-AF65-F5344CB8AC3E}">
        <p14:creationId xmlns:p14="http://schemas.microsoft.com/office/powerpoint/2010/main" val="711258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6.3.1 Adding Biases: Matrix Factorization</a:t>
            </a:r>
            <a:endParaRPr lang="en-US" dirty="0"/>
          </a:p>
        </p:txBody>
      </p:sp>
      <p:sp>
        <p:nvSpPr>
          <p:cNvPr id="3" name="Content Placeholder 2"/>
          <p:cNvSpPr>
            <a:spLocks noGrp="1"/>
          </p:cNvSpPr>
          <p:nvPr>
            <p:ph idx="1"/>
          </p:nvPr>
        </p:nvSpPr>
        <p:spPr/>
        <p:txBody>
          <a:bodyPr/>
          <a:lstStyle/>
          <a:p>
            <a:pPr marL="12700">
              <a:lnSpc>
                <a:spcPct val="100000"/>
              </a:lnSpc>
              <a:spcBef>
                <a:spcPts val="107"/>
              </a:spcBef>
            </a:pPr>
            <a:r>
              <a:rPr lang="en-US" dirty="0">
                <a:cs typeface="Calibri"/>
              </a:rPr>
              <a:t>Ho</a:t>
            </a:r>
            <a:r>
              <a:rPr lang="en-US" spc="-4" dirty="0">
                <a:cs typeface="Calibri"/>
              </a:rPr>
              <a:t>w</a:t>
            </a:r>
            <a:r>
              <a:rPr lang="en-US" dirty="0">
                <a:cs typeface="Calibri"/>
              </a:rPr>
              <a:t>ever, typical</a:t>
            </a:r>
            <a:r>
              <a:rPr lang="en-US" spc="-19" dirty="0">
                <a:cs typeface="Calibri"/>
              </a:rPr>
              <a:t> </a:t>
            </a:r>
            <a:r>
              <a:rPr lang="en-US" dirty="0">
                <a:cs typeface="Calibri"/>
              </a:rPr>
              <a:t>collabor</a:t>
            </a:r>
            <a:r>
              <a:rPr lang="en-US" spc="-4" dirty="0">
                <a:cs typeface="Calibri"/>
              </a:rPr>
              <a:t>a</a:t>
            </a:r>
            <a:r>
              <a:rPr lang="en-US" dirty="0">
                <a:cs typeface="Calibri"/>
              </a:rPr>
              <a:t>tive</a:t>
            </a:r>
            <a:r>
              <a:rPr lang="en-US" spc="-19" dirty="0">
                <a:cs typeface="Calibri"/>
              </a:rPr>
              <a:t> </a:t>
            </a:r>
            <a:r>
              <a:rPr lang="en-US" dirty="0">
                <a:cs typeface="Calibri"/>
              </a:rPr>
              <a:t>filtering</a:t>
            </a:r>
            <a:r>
              <a:rPr lang="en-US" spc="-19" dirty="0">
                <a:cs typeface="Calibri"/>
              </a:rPr>
              <a:t> </a:t>
            </a:r>
            <a:r>
              <a:rPr lang="en-US" dirty="0">
                <a:cs typeface="Calibri"/>
              </a:rPr>
              <a:t>data</a:t>
            </a:r>
            <a:r>
              <a:rPr lang="en-US" spc="-9" dirty="0">
                <a:cs typeface="Calibri"/>
              </a:rPr>
              <a:t> </a:t>
            </a:r>
            <a:r>
              <a:rPr lang="en-US" dirty="0">
                <a:cs typeface="Calibri"/>
              </a:rPr>
              <a:t>ex</a:t>
            </a:r>
            <a:r>
              <a:rPr lang="en-US" spc="4" dirty="0">
                <a:cs typeface="Calibri"/>
              </a:rPr>
              <a:t>h</a:t>
            </a:r>
            <a:r>
              <a:rPr lang="en-US" dirty="0">
                <a:cs typeface="Calibri"/>
              </a:rPr>
              <a:t>ibits</a:t>
            </a:r>
            <a:r>
              <a:rPr lang="en-US" spc="-25" dirty="0">
                <a:cs typeface="Calibri"/>
              </a:rPr>
              <a:t> </a:t>
            </a:r>
            <a:r>
              <a:rPr lang="en-US" dirty="0" smtClean="0">
                <a:cs typeface="Calibri"/>
              </a:rPr>
              <a:t>l</a:t>
            </a:r>
            <a:r>
              <a:rPr lang="en-US" spc="-4" dirty="0" smtClean="0">
                <a:cs typeface="Calibri"/>
              </a:rPr>
              <a:t>a</a:t>
            </a:r>
            <a:r>
              <a:rPr lang="en-US" dirty="0" smtClean="0">
                <a:cs typeface="Calibri"/>
              </a:rPr>
              <a:t>rge</a:t>
            </a:r>
            <a:r>
              <a:rPr lang="en-US" spc="4" dirty="0" smtClean="0">
                <a:cs typeface="Calibri"/>
              </a:rPr>
              <a:t> </a:t>
            </a:r>
            <a:r>
              <a:rPr lang="en-US" dirty="0" smtClean="0">
                <a:cs typeface="Calibri"/>
              </a:rPr>
              <a:t>sy</a:t>
            </a:r>
            <a:r>
              <a:rPr lang="en-US" spc="4" dirty="0" smtClean="0">
                <a:cs typeface="Calibri"/>
              </a:rPr>
              <a:t>s</a:t>
            </a:r>
            <a:r>
              <a:rPr lang="en-US" dirty="0" smtClean="0">
                <a:cs typeface="Calibri"/>
              </a:rPr>
              <a:t>tematic</a:t>
            </a:r>
            <a:endParaRPr lang="en-US" dirty="0">
              <a:cs typeface="Calibri"/>
            </a:endParaRPr>
          </a:p>
          <a:p>
            <a:pPr marL="12700" marR="38176">
              <a:lnSpc>
                <a:spcPct val="100000"/>
              </a:lnSpc>
              <a:spcBef>
                <a:spcPts val="13"/>
              </a:spcBef>
            </a:pPr>
            <a:r>
              <a:rPr lang="en-US" dirty="0">
                <a:cs typeface="Calibri"/>
              </a:rPr>
              <a:t>ten</a:t>
            </a:r>
            <a:r>
              <a:rPr lang="en-US" spc="4" dirty="0">
                <a:cs typeface="Calibri"/>
              </a:rPr>
              <a:t>d</a:t>
            </a:r>
            <a:r>
              <a:rPr lang="en-US" dirty="0">
                <a:cs typeface="Calibri"/>
              </a:rPr>
              <a:t>en</a:t>
            </a:r>
            <a:r>
              <a:rPr lang="en-US" spc="4" dirty="0">
                <a:cs typeface="Calibri"/>
              </a:rPr>
              <a:t>c</a:t>
            </a:r>
            <a:r>
              <a:rPr lang="en-US" dirty="0">
                <a:cs typeface="Calibri"/>
              </a:rPr>
              <a:t>ies</a:t>
            </a:r>
            <a:r>
              <a:rPr lang="en-US" spc="-14" dirty="0">
                <a:cs typeface="Calibri"/>
              </a:rPr>
              <a:t> </a:t>
            </a:r>
            <a:r>
              <a:rPr lang="en-US" dirty="0">
                <a:cs typeface="Calibri"/>
              </a:rPr>
              <a:t>for</a:t>
            </a:r>
            <a:r>
              <a:rPr lang="en-US" spc="-9" dirty="0">
                <a:cs typeface="Calibri"/>
              </a:rPr>
              <a:t> </a:t>
            </a:r>
            <a:r>
              <a:rPr lang="en-US" dirty="0">
                <a:cs typeface="Calibri"/>
              </a:rPr>
              <a:t>s</a:t>
            </a:r>
            <a:r>
              <a:rPr lang="en-US" spc="4" dirty="0">
                <a:cs typeface="Calibri"/>
              </a:rPr>
              <a:t>o</a:t>
            </a:r>
            <a:r>
              <a:rPr lang="en-US" dirty="0">
                <a:cs typeface="Calibri"/>
              </a:rPr>
              <a:t>me</a:t>
            </a:r>
            <a:r>
              <a:rPr lang="en-US" spc="-4" dirty="0">
                <a:cs typeface="Calibri"/>
              </a:rPr>
              <a:t> </a:t>
            </a:r>
            <a:r>
              <a:rPr lang="en-US" dirty="0">
                <a:cs typeface="Calibri"/>
              </a:rPr>
              <a:t>u</a:t>
            </a:r>
            <a:r>
              <a:rPr lang="en-US" spc="4" dirty="0">
                <a:cs typeface="Calibri"/>
              </a:rPr>
              <a:t>s</a:t>
            </a:r>
            <a:r>
              <a:rPr lang="en-US" dirty="0">
                <a:cs typeface="Calibri"/>
              </a:rPr>
              <a:t>ers</a:t>
            </a:r>
            <a:r>
              <a:rPr lang="en-US" spc="-9" dirty="0">
                <a:cs typeface="Calibri"/>
              </a:rPr>
              <a:t> </a:t>
            </a:r>
            <a:r>
              <a:rPr lang="en-US" dirty="0">
                <a:cs typeface="Calibri"/>
              </a:rPr>
              <a:t>to</a:t>
            </a:r>
            <a:r>
              <a:rPr lang="en-US" spc="-14" dirty="0">
                <a:cs typeface="Calibri"/>
              </a:rPr>
              <a:t> </a:t>
            </a:r>
            <a:r>
              <a:rPr lang="en-US" dirty="0">
                <a:cs typeface="Calibri"/>
              </a:rPr>
              <a:t>give higher</a:t>
            </a:r>
            <a:r>
              <a:rPr lang="en-US" spc="-4" dirty="0">
                <a:cs typeface="Calibri"/>
              </a:rPr>
              <a:t> </a:t>
            </a:r>
            <a:r>
              <a:rPr lang="en-US" dirty="0">
                <a:cs typeface="Calibri"/>
              </a:rPr>
              <a:t>r</a:t>
            </a:r>
            <a:r>
              <a:rPr lang="en-US" spc="-9" dirty="0">
                <a:cs typeface="Calibri"/>
              </a:rPr>
              <a:t>a</a:t>
            </a:r>
            <a:r>
              <a:rPr lang="en-US" dirty="0">
                <a:cs typeface="Calibri"/>
              </a:rPr>
              <a:t>tings than</a:t>
            </a:r>
            <a:r>
              <a:rPr lang="en-US" spc="-19" dirty="0">
                <a:cs typeface="Calibri"/>
              </a:rPr>
              <a:t> </a:t>
            </a:r>
            <a:r>
              <a:rPr lang="en-US" dirty="0">
                <a:cs typeface="Calibri"/>
              </a:rPr>
              <a:t>ot</a:t>
            </a:r>
            <a:r>
              <a:rPr lang="en-US" spc="4" dirty="0">
                <a:cs typeface="Calibri"/>
              </a:rPr>
              <a:t>h</a:t>
            </a:r>
            <a:r>
              <a:rPr lang="en-US" dirty="0">
                <a:cs typeface="Calibri"/>
              </a:rPr>
              <a:t>ers</a:t>
            </a:r>
          </a:p>
          <a:p>
            <a:pPr marL="12700" marR="38176">
              <a:lnSpc>
                <a:spcPct val="100000"/>
              </a:lnSpc>
              <a:spcBef>
                <a:spcPts val="1038"/>
              </a:spcBef>
            </a:pPr>
            <a:r>
              <a:rPr lang="en-US" dirty="0">
                <a:cs typeface="Calibri"/>
              </a:rPr>
              <a:t>And for</a:t>
            </a:r>
            <a:r>
              <a:rPr lang="en-US" spc="-9" dirty="0">
                <a:cs typeface="Calibri"/>
              </a:rPr>
              <a:t> </a:t>
            </a:r>
            <a:r>
              <a:rPr lang="en-US" dirty="0">
                <a:cs typeface="Calibri"/>
              </a:rPr>
              <a:t>s</a:t>
            </a:r>
            <a:r>
              <a:rPr lang="en-US" spc="4" dirty="0">
                <a:cs typeface="Calibri"/>
              </a:rPr>
              <a:t>o</a:t>
            </a:r>
            <a:r>
              <a:rPr lang="en-US" dirty="0">
                <a:cs typeface="Calibri"/>
              </a:rPr>
              <a:t>me</a:t>
            </a:r>
            <a:r>
              <a:rPr lang="en-US" spc="-4" dirty="0">
                <a:cs typeface="Calibri"/>
              </a:rPr>
              <a:t> </a:t>
            </a:r>
            <a:r>
              <a:rPr lang="en-US" dirty="0">
                <a:cs typeface="Calibri"/>
              </a:rPr>
              <a:t>items</a:t>
            </a:r>
            <a:r>
              <a:rPr lang="en-US" spc="-14" dirty="0">
                <a:cs typeface="Calibri"/>
              </a:rPr>
              <a:t> </a:t>
            </a:r>
            <a:r>
              <a:rPr lang="en-US" dirty="0">
                <a:cs typeface="Calibri"/>
              </a:rPr>
              <a:t>to</a:t>
            </a:r>
            <a:r>
              <a:rPr lang="en-US" spc="-14" dirty="0">
                <a:cs typeface="Calibri"/>
              </a:rPr>
              <a:t> </a:t>
            </a:r>
            <a:r>
              <a:rPr lang="en-US" dirty="0">
                <a:cs typeface="Calibri"/>
              </a:rPr>
              <a:t>receive</a:t>
            </a:r>
            <a:r>
              <a:rPr lang="en-US" spc="9" dirty="0">
                <a:cs typeface="Calibri"/>
              </a:rPr>
              <a:t> </a:t>
            </a:r>
            <a:r>
              <a:rPr lang="en-US" dirty="0">
                <a:cs typeface="Calibri"/>
              </a:rPr>
              <a:t>higher</a:t>
            </a:r>
            <a:r>
              <a:rPr lang="en-US" spc="-4" dirty="0">
                <a:cs typeface="Calibri"/>
              </a:rPr>
              <a:t> </a:t>
            </a:r>
            <a:r>
              <a:rPr lang="en-US" dirty="0">
                <a:cs typeface="Calibri"/>
              </a:rPr>
              <a:t>r</a:t>
            </a:r>
            <a:r>
              <a:rPr lang="en-US" spc="-9" dirty="0">
                <a:cs typeface="Calibri"/>
              </a:rPr>
              <a:t>a</a:t>
            </a:r>
            <a:r>
              <a:rPr lang="en-US" dirty="0">
                <a:cs typeface="Calibri"/>
              </a:rPr>
              <a:t>tings</a:t>
            </a:r>
            <a:r>
              <a:rPr lang="en-US" spc="-9" dirty="0">
                <a:cs typeface="Calibri"/>
              </a:rPr>
              <a:t> </a:t>
            </a:r>
            <a:r>
              <a:rPr lang="en-US" dirty="0">
                <a:cs typeface="Calibri"/>
              </a:rPr>
              <a:t>than </a:t>
            </a:r>
            <a:r>
              <a:rPr lang="en-US" dirty="0" smtClean="0">
                <a:cs typeface="Calibri"/>
              </a:rPr>
              <a:t>ot</a:t>
            </a:r>
            <a:r>
              <a:rPr lang="en-US" spc="4" dirty="0" smtClean="0">
                <a:cs typeface="Calibri"/>
              </a:rPr>
              <a:t>h</a:t>
            </a:r>
            <a:r>
              <a:rPr lang="en-US" dirty="0" smtClean="0">
                <a:cs typeface="Calibri"/>
              </a:rPr>
              <a:t>ers</a:t>
            </a:r>
          </a:p>
          <a:p>
            <a:pPr marL="469900" marR="38176" lvl="1">
              <a:lnSpc>
                <a:spcPct val="100000"/>
              </a:lnSpc>
              <a:spcBef>
                <a:spcPts val="1038"/>
              </a:spcBef>
            </a:pPr>
            <a:r>
              <a:rPr lang="en-US" dirty="0" smtClean="0">
                <a:cs typeface="Calibri"/>
              </a:rPr>
              <a:t>Some</a:t>
            </a:r>
            <a:r>
              <a:rPr lang="en-US" spc="4" dirty="0" smtClean="0">
                <a:cs typeface="Calibri"/>
              </a:rPr>
              <a:t> </a:t>
            </a:r>
            <a:r>
              <a:rPr lang="en-US" dirty="0">
                <a:cs typeface="Calibri"/>
              </a:rPr>
              <a:t>products</a:t>
            </a:r>
            <a:r>
              <a:rPr lang="en-US" spc="9" dirty="0">
                <a:cs typeface="Calibri"/>
              </a:rPr>
              <a:t> </a:t>
            </a:r>
            <a:r>
              <a:rPr lang="en-US" dirty="0">
                <a:cs typeface="Calibri"/>
              </a:rPr>
              <a:t>are w</a:t>
            </a:r>
            <a:r>
              <a:rPr lang="en-US" spc="-4" dirty="0">
                <a:cs typeface="Calibri"/>
              </a:rPr>
              <a:t>i</a:t>
            </a:r>
            <a:r>
              <a:rPr lang="en-US" dirty="0">
                <a:cs typeface="Calibri"/>
              </a:rPr>
              <a:t>d</a:t>
            </a:r>
            <a:r>
              <a:rPr lang="en-US" spc="4" dirty="0">
                <a:cs typeface="Calibri"/>
              </a:rPr>
              <a:t>e</a:t>
            </a:r>
            <a:r>
              <a:rPr lang="en-US" spc="-4" dirty="0">
                <a:cs typeface="Calibri"/>
              </a:rPr>
              <a:t>l</a:t>
            </a:r>
            <a:r>
              <a:rPr lang="en-US" dirty="0">
                <a:cs typeface="Calibri"/>
              </a:rPr>
              <a:t>y</a:t>
            </a:r>
            <a:r>
              <a:rPr lang="en-US" spc="25" dirty="0">
                <a:cs typeface="Calibri"/>
              </a:rPr>
              <a:t> </a:t>
            </a:r>
            <a:r>
              <a:rPr lang="en-US" dirty="0">
                <a:cs typeface="Calibri"/>
              </a:rPr>
              <a:t>p</a:t>
            </a:r>
            <a:r>
              <a:rPr lang="en-US" spc="4" dirty="0">
                <a:cs typeface="Calibri"/>
              </a:rPr>
              <a:t>e</a:t>
            </a:r>
            <a:r>
              <a:rPr lang="en-US" dirty="0">
                <a:cs typeface="Calibri"/>
              </a:rPr>
              <a:t>r</a:t>
            </a:r>
            <a:r>
              <a:rPr lang="en-US" spc="-9" dirty="0">
                <a:cs typeface="Calibri"/>
              </a:rPr>
              <a:t>c</a:t>
            </a:r>
            <a:r>
              <a:rPr lang="en-US" dirty="0">
                <a:cs typeface="Calibri"/>
              </a:rPr>
              <a:t>eived</a:t>
            </a:r>
            <a:r>
              <a:rPr lang="en-US" spc="19" dirty="0">
                <a:cs typeface="Calibri"/>
              </a:rPr>
              <a:t> </a:t>
            </a:r>
            <a:r>
              <a:rPr lang="en-US" dirty="0">
                <a:cs typeface="Calibri"/>
              </a:rPr>
              <a:t>as b</a:t>
            </a:r>
            <a:r>
              <a:rPr lang="en-US" spc="4" dirty="0">
                <a:cs typeface="Calibri"/>
              </a:rPr>
              <a:t>e</a:t>
            </a:r>
            <a:r>
              <a:rPr lang="en-US" dirty="0">
                <a:cs typeface="Calibri"/>
              </a:rPr>
              <a:t>t</a:t>
            </a:r>
            <a:r>
              <a:rPr lang="en-US" spc="-4" dirty="0">
                <a:cs typeface="Calibri"/>
              </a:rPr>
              <a:t>t</a:t>
            </a:r>
            <a:r>
              <a:rPr lang="en-US" dirty="0">
                <a:cs typeface="Calibri"/>
              </a:rPr>
              <a:t>er</a:t>
            </a:r>
            <a:r>
              <a:rPr lang="en-US" spc="-4" dirty="0">
                <a:cs typeface="Calibri"/>
              </a:rPr>
              <a:t>(</a:t>
            </a:r>
            <a:r>
              <a:rPr lang="en-US" dirty="0">
                <a:cs typeface="Calibri"/>
              </a:rPr>
              <a:t>or</a:t>
            </a:r>
            <a:r>
              <a:rPr lang="en-US" spc="4" dirty="0">
                <a:cs typeface="Calibri"/>
              </a:rPr>
              <a:t> </a:t>
            </a:r>
            <a:r>
              <a:rPr lang="en-US" dirty="0">
                <a:cs typeface="Calibri"/>
              </a:rPr>
              <a:t>wo</a:t>
            </a:r>
            <a:r>
              <a:rPr lang="en-US" spc="-4" dirty="0">
                <a:cs typeface="Calibri"/>
              </a:rPr>
              <a:t>r</a:t>
            </a:r>
            <a:r>
              <a:rPr lang="en-US" dirty="0">
                <a:cs typeface="Calibri"/>
              </a:rPr>
              <a:t>s</a:t>
            </a:r>
            <a:r>
              <a:rPr lang="en-US" spc="4" dirty="0">
                <a:cs typeface="Calibri"/>
              </a:rPr>
              <a:t>e</a:t>
            </a:r>
            <a:r>
              <a:rPr lang="en-US" dirty="0">
                <a:cs typeface="Calibri"/>
              </a:rPr>
              <a:t>)</a:t>
            </a:r>
            <a:r>
              <a:rPr lang="en-US" spc="19" dirty="0">
                <a:cs typeface="Calibri"/>
              </a:rPr>
              <a:t> </a:t>
            </a:r>
            <a:r>
              <a:rPr lang="en-US" dirty="0">
                <a:cs typeface="Calibri"/>
              </a:rPr>
              <a:t>than </a:t>
            </a:r>
            <a:r>
              <a:rPr lang="en-US" dirty="0" smtClean="0">
                <a:cs typeface="Calibri"/>
              </a:rPr>
              <a:t>others</a:t>
            </a:r>
            <a:endParaRPr lang="en-US" dirty="0">
              <a:cs typeface="Calibri"/>
            </a:endParaRPr>
          </a:p>
          <a:p>
            <a:pPr marL="12700" marR="38176">
              <a:lnSpc>
                <a:spcPct val="100000"/>
              </a:lnSpc>
              <a:spcBef>
                <a:spcPts val="1167"/>
              </a:spcBef>
            </a:pPr>
            <a:r>
              <a:rPr lang="en-US" dirty="0">
                <a:cs typeface="Calibri"/>
              </a:rPr>
              <a:t>Its</a:t>
            </a:r>
            <a:r>
              <a:rPr lang="en-US" spc="-14" dirty="0">
                <a:cs typeface="Calibri"/>
              </a:rPr>
              <a:t> </a:t>
            </a:r>
            <a:r>
              <a:rPr lang="en-US" dirty="0">
                <a:cs typeface="Calibri"/>
              </a:rPr>
              <a:t>unwise</a:t>
            </a:r>
            <a:r>
              <a:rPr lang="en-US" spc="-4" dirty="0">
                <a:cs typeface="Calibri"/>
              </a:rPr>
              <a:t> </a:t>
            </a:r>
            <a:r>
              <a:rPr lang="en-US" dirty="0">
                <a:cs typeface="Calibri"/>
              </a:rPr>
              <a:t>to</a:t>
            </a:r>
            <a:r>
              <a:rPr lang="en-US" spc="-19" dirty="0">
                <a:cs typeface="Calibri"/>
              </a:rPr>
              <a:t> </a:t>
            </a:r>
            <a:r>
              <a:rPr lang="en-US" dirty="0">
                <a:cs typeface="Calibri"/>
              </a:rPr>
              <a:t>explain</a:t>
            </a:r>
            <a:r>
              <a:rPr lang="en-US" spc="-9" dirty="0">
                <a:cs typeface="Calibri"/>
              </a:rPr>
              <a:t> </a:t>
            </a:r>
            <a:r>
              <a:rPr lang="en-US" dirty="0">
                <a:cs typeface="Calibri"/>
              </a:rPr>
              <a:t>the</a:t>
            </a:r>
            <a:r>
              <a:rPr lang="en-US" spc="-19" dirty="0">
                <a:cs typeface="Calibri"/>
              </a:rPr>
              <a:t> </a:t>
            </a:r>
            <a:r>
              <a:rPr lang="en-US" dirty="0">
                <a:cs typeface="Calibri"/>
              </a:rPr>
              <a:t>full</a:t>
            </a:r>
            <a:r>
              <a:rPr lang="en-US" spc="-4" dirty="0">
                <a:cs typeface="Calibri"/>
              </a:rPr>
              <a:t> </a:t>
            </a:r>
            <a:r>
              <a:rPr lang="en-US" dirty="0">
                <a:cs typeface="Calibri"/>
              </a:rPr>
              <a:t>r</a:t>
            </a:r>
            <a:r>
              <a:rPr lang="en-US" spc="-9" dirty="0">
                <a:cs typeface="Calibri"/>
              </a:rPr>
              <a:t>a</a:t>
            </a:r>
            <a:r>
              <a:rPr lang="en-US" dirty="0">
                <a:cs typeface="Calibri"/>
              </a:rPr>
              <a:t>ting</a:t>
            </a:r>
            <a:r>
              <a:rPr lang="en-US" spc="-9" dirty="0">
                <a:cs typeface="Calibri"/>
              </a:rPr>
              <a:t> </a:t>
            </a:r>
            <a:r>
              <a:rPr lang="en-US" dirty="0">
                <a:cs typeface="Calibri"/>
              </a:rPr>
              <a:t>v</a:t>
            </a:r>
            <a:r>
              <a:rPr lang="en-US" spc="-9" dirty="0">
                <a:cs typeface="Calibri"/>
              </a:rPr>
              <a:t>a</a:t>
            </a:r>
            <a:r>
              <a:rPr lang="en-US" dirty="0">
                <a:cs typeface="Calibri"/>
              </a:rPr>
              <a:t>lue</a:t>
            </a:r>
            <a:r>
              <a:rPr lang="en-US" spc="-9" dirty="0">
                <a:cs typeface="Calibri"/>
              </a:rPr>
              <a:t> </a:t>
            </a:r>
            <a:r>
              <a:rPr lang="en-US" dirty="0">
                <a:cs typeface="Calibri"/>
              </a:rPr>
              <a:t>in</a:t>
            </a:r>
            <a:r>
              <a:rPr lang="en-US" spc="-4" dirty="0">
                <a:cs typeface="Calibri"/>
              </a:rPr>
              <a:t> </a:t>
            </a:r>
            <a:r>
              <a:rPr lang="en-US" dirty="0">
                <a:cs typeface="Calibri"/>
              </a:rPr>
              <a:t>this</a:t>
            </a:r>
            <a:r>
              <a:rPr lang="en-US" spc="-14" dirty="0">
                <a:cs typeface="Calibri"/>
              </a:rPr>
              <a:t> </a:t>
            </a:r>
            <a:r>
              <a:rPr lang="en-US" dirty="0" smtClean="0">
                <a:cs typeface="Calibri"/>
              </a:rPr>
              <a:t>form.</a:t>
            </a:r>
            <a:endParaRPr lang="en-US" dirty="0">
              <a:cs typeface="Calibri"/>
            </a:endParaRPr>
          </a:p>
          <a:p>
            <a:pPr marL="12700" marR="38176">
              <a:lnSpc>
                <a:spcPct val="100000"/>
              </a:lnSpc>
              <a:spcBef>
                <a:spcPts val="1158"/>
              </a:spcBef>
            </a:pPr>
            <a:r>
              <a:rPr lang="en-US" dirty="0">
                <a:cs typeface="Calibri"/>
              </a:rPr>
              <a:t>We s</a:t>
            </a:r>
            <a:r>
              <a:rPr lang="en-US" spc="4" dirty="0">
                <a:cs typeface="Calibri"/>
              </a:rPr>
              <a:t>h</a:t>
            </a:r>
            <a:r>
              <a:rPr lang="en-US" dirty="0">
                <a:cs typeface="Calibri"/>
              </a:rPr>
              <a:t>ould</a:t>
            </a:r>
            <a:r>
              <a:rPr lang="en-US" spc="-19" dirty="0">
                <a:cs typeface="Calibri"/>
              </a:rPr>
              <a:t> </a:t>
            </a:r>
            <a:r>
              <a:rPr lang="en-US" dirty="0">
                <a:cs typeface="Calibri"/>
              </a:rPr>
              <a:t>ide</a:t>
            </a:r>
            <a:r>
              <a:rPr lang="en-US" spc="4" dirty="0">
                <a:cs typeface="Calibri"/>
              </a:rPr>
              <a:t>n</a:t>
            </a:r>
            <a:r>
              <a:rPr lang="en-US" dirty="0">
                <a:cs typeface="Calibri"/>
              </a:rPr>
              <a:t>tify</a:t>
            </a:r>
            <a:r>
              <a:rPr lang="en-US" spc="-19" dirty="0">
                <a:cs typeface="Calibri"/>
              </a:rPr>
              <a:t> </a:t>
            </a:r>
            <a:r>
              <a:rPr lang="en-US" dirty="0">
                <a:cs typeface="Calibri"/>
              </a:rPr>
              <a:t>the user</a:t>
            </a:r>
            <a:r>
              <a:rPr lang="en-US" spc="-9" dirty="0">
                <a:cs typeface="Calibri"/>
              </a:rPr>
              <a:t> </a:t>
            </a:r>
            <a:r>
              <a:rPr lang="en-US" dirty="0">
                <a:cs typeface="Calibri"/>
              </a:rPr>
              <a:t>and</a:t>
            </a:r>
            <a:r>
              <a:rPr lang="en-US" spc="-4" dirty="0">
                <a:cs typeface="Calibri"/>
              </a:rPr>
              <a:t> </a:t>
            </a:r>
            <a:r>
              <a:rPr lang="en-US" dirty="0">
                <a:cs typeface="Calibri"/>
              </a:rPr>
              <a:t>item</a:t>
            </a:r>
            <a:r>
              <a:rPr lang="en-US" spc="-14" dirty="0">
                <a:cs typeface="Calibri"/>
              </a:rPr>
              <a:t> </a:t>
            </a:r>
            <a:r>
              <a:rPr lang="en-US" dirty="0" smtClean="0">
                <a:cs typeface="Calibri"/>
              </a:rPr>
              <a:t>bias.</a:t>
            </a:r>
            <a:endParaRPr lang="en-US" dirty="0">
              <a:cs typeface="Calibri"/>
            </a:endParaRPr>
          </a:p>
          <a:p>
            <a:endParaRPr lang="en-US" dirty="0"/>
          </a:p>
        </p:txBody>
      </p:sp>
    </p:spTree>
    <p:extLst>
      <p:ext uri="{BB962C8B-B14F-4D97-AF65-F5344CB8AC3E}">
        <p14:creationId xmlns:p14="http://schemas.microsoft.com/office/powerpoint/2010/main" val="2667560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14442" marR="41857">
              <a:lnSpc>
                <a:spcPct val="100000"/>
              </a:lnSpc>
              <a:spcBef>
                <a:spcPts val="390"/>
              </a:spcBef>
            </a:pPr>
            <a:r>
              <a:rPr lang="en-US" dirty="0">
                <a:cs typeface="Calibri"/>
              </a:rPr>
              <a:t>A firs</a:t>
            </a:r>
            <a:r>
              <a:rPr lang="en-US" spc="4" dirty="0">
                <a:cs typeface="Calibri"/>
              </a:rPr>
              <a:t>t</a:t>
            </a:r>
            <a:r>
              <a:rPr lang="en-US" dirty="0">
                <a:cs typeface="Calibri"/>
              </a:rPr>
              <a:t>-order</a:t>
            </a:r>
            <a:r>
              <a:rPr lang="en-US" spc="-19" dirty="0">
                <a:cs typeface="Calibri"/>
              </a:rPr>
              <a:t> </a:t>
            </a:r>
            <a:r>
              <a:rPr lang="en-US" dirty="0">
                <a:cs typeface="Calibri"/>
              </a:rPr>
              <a:t>approxi</a:t>
            </a:r>
            <a:r>
              <a:rPr lang="en-US" spc="4" dirty="0">
                <a:cs typeface="Calibri"/>
              </a:rPr>
              <a:t>m</a:t>
            </a:r>
            <a:r>
              <a:rPr lang="en-US" dirty="0">
                <a:cs typeface="Calibri"/>
              </a:rPr>
              <a:t>at</a:t>
            </a:r>
            <a:r>
              <a:rPr lang="en-US" spc="-4" dirty="0">
                <a:cs typeface="Calibri"/>
              </a:rPr>
              <a:t>i</a:t>
            </a:r>
            <a:r>
              <a:rPr lang="en-US" dirty="0">
                <a:cs typeface="Calibri"/>
              </a:rPr>
              <a:t>on</a:t>
            </a:r>
            <a:r>
              <a:rPr lang="en-US" spc="-24" dirty="0">
                <a:cs typeface="Calibri"/>
              </a:rPr>
              <a:t> </a:t>
            </a:r>
            <a:r>
              <a:rPr lang="en-US" dirty="0">
                <a:cs typeface="Calibri"/>
              </a:rPr>
              <a:t>of the</a:t>
            </a:r>
            <a:r>
              <a:rPr lang="en-US" spc="-4" dirty="0">
                <a:cs typeface="Calibri"/>
              </a:rPr>
              <a:t> </a:t>
            </a:r>
            <a:r>
              <a:rPr lang="en-US" dirty="0">
                <a:cs typeface="Calibri"/>
              </a:rPr>
              <a:t>bias</a:t>
            </a:r>
            <a:r>
              <a:rPr lang="en-US" spc="-4" dirty="0">
                <a:cs typeface="Calibri"/>
              </a:rPr>
              <a:t> </a:t>
            </a:r>
            <a:r>
              <a:rPr lang="en-US" dirty="0">
                <a:cs typeface="Calibri"/>
              </a:rPr>
              <a:t>is</a:t>
            </a:r>
            <a:r>
              <a:rPr lang="en-US" spc="-14" dirty="0">
                <a:cs typeface="Calibri"/>
              </a:rPr>
              <a:t> </a:t>
            </a:r>
            <a:r>
              <a:rPr lang="en-US" dirty="0">
                <a:cs typeface="Calibri"/>
              </a:rPr>
              <a:t>as f</a:t>
            </a:r>
            <a:r>
              <a:rPr lang="en-US" spc="4" dirty="0">
                <a:cs typeface="Calibri"/>
              </a:rPr>
              <a:t>o</a:t>
            </a:r>
            <a:r>
              <a:rPr lang="en-US" dirty="0">
                <a:cs typeface="Calibri"/>
              </a:rPr>
              <a:t>llows</a:t>
            </a:r>
            <a:r>
              <a:rPr lang="en-US" dirty="0" smtClean="0">
                <a:cs typeface="Calibri"/>
              </a:rPr>
              <a:t>:</a:t>
            </a:r>
          </a:p>
          <a:p>
            <a:pPr marL="14442" marR="41857">
              <a:lnSpc>
                <a:spcPct val="100000"/>
              </a:lnSpc>
              <a:spcBef>
                <a:spcPts val="390"/>
              </a:spcBef>
            </a:pPr>
            <a:endParaRPr lang="en-US" dirty="0" smtClean="0">
              <a:cs typeface="Calibri"/>
            </a:endParaRPr>
          </a:p>
          <a:p>
            <a:pPr marL="14442" marR="41857">
              <a:lnSpc>
                <a:spcPct val="100000"/>
              </a:lnSpc>
              <a:spcBef>
                <a:spcPts val="390"/>
              </a:spcBef>
            </a:pPr>
            <a:endParaRPr lang="en-US" dirty="0" smtClean="0">
              <a:cs typeface="Calibri"/>
            </a:endParaRPr>
          </a:p>
          <a:p>
            <a:pPr marL="14442" marR="41857">
              <a:lnSpc>
                <a:spcPct val="100000"/>
              </a:lnSpc>
              <a:spcBef>
                <a:spcPts val="390"/>
              </a:spcBef>
            </a:pPr>
            <a:r>
              <a:rPr lang="en-US" dirty="0" smtClean="0">
                <a:cs typeface="Calibri"/>
              </a:rPr>
              <a:t>The </a:t>
            </a:r>
            <a:r>
              <a:rPr lang="en-US" dirty="0">
                <a:cs typeface="Calibri"/>
              </a:rPr>
              <a:t>bias</a:t>
            </a:r>
            <a:r>
              <a:rPr lang="en-US" spc="14" dirty="0">
                <a:cs typeface="Calibri"/>
              </a:rPr>
              <a:t> </a:t>
            </a:r>
            <a:r>
              <a:rPr lang="en-US" dirty="0">
                <a:cs typeface="Calibri"/>
              </a:rPr>
              <a:t>ac</a:t>
            </a:r>
            <a:r>
              <a:rPr lang="en-US" spc="-9" dirty="0">
                <a:cs typeface="Calibri"/>
              </a:rPr>
              <a:t>c</a:t>
            </a:r>
            <a:r>
              <a:rPr lang="en-US" dirty="0">
                <a:cs typeface="Calibri"/>
              </a:rPr>
              <a:t>ounts</a:t>
            </a:r>
            <a:r>
              <a:rPr lang="en-US" spc="14" dirty="0">
                <a:cs typeface="Calibri"/>
              </a:rPr>
              <a:t> </a:t>
            </a:r>
            <a:r>
              <a:rPr lang="en-US" dirty="0">
                <a:cs typeface="Calibri"/>
              </a:rPr>
              <a:t>for the</a:t>
            </a:r>
            <a:r>
              <a:rPr lang="en-US" spc="14" dirty="0">
                <a:cs typeface="Calibri"/>
              </a:rPr>
              <a:t> </a:t>
            </a:r>
            <a:r>
              <a:rPr lang="en-US" dirty="0">
                <a:cs typeface="Calibri"/>
              </a:rPr>
              <a:t>u</a:t>
            </a:r>
            <a:r>
              <a:rPr lang="en-US" spc="4" dirty="0">
                <a:cs typeface="Calibri"/>
              </a:rPr>
              <a:t>s</a:t>
            </a:r>
            <a:r>
              <a:rPr lang="en-US" dirty="0">
                <a:cs typeface="Calibri"/>
              </a:rPr>
              <a:t>er a</a:t>
            </a:r>
            <a:r>
              <a:rPr lang="en-US" spc="4" dirty="0">
                <a:cs typeface="Calibri"/>
              </a:rPr>
              <a:t>n</a:t>
            </a:r>
            <a:r>
              <a:rPr lang="en-US" dirty="0">
                <a:cs typeface="Calibri"/>
              </a:rPr>
              <a:t>d item</a:t>
            </a:r>
            <a:r>
              <a:rPr lang="en-US" spc="14" dirty="0">
                <a:cs typeface="Calibri"/>
              </a:rPr>
              <a:t> </a:t>
            </a:r>
            <a:r>
              <a:rPr lang="en-US" dirty="0">
                <a:cs typeface="Calibri"/>
              </a:rPr>
              <a:t>e</a:t>
            </a:r>
            <a:r>
              <a:rPr lang="en-US" spc="4" dirty="0">
                <a:cs typeface="Calibri"/>
              </a:rPr>
              <a:t>f</a:t>
            </a:r>
            <a:r>
              <a:rPr lang="en-US" dirty="0">
                <a:cs typeface="Calibri"/>
              </a:rPr>
              <a:t>f</a:t>
            </a:r>
            <a:r>
              <a:rPr lang="en-US" spc="4" dirty="0">
                <a:cs typeface="Calibri"/>
              </a:rPr>
              <a:t>e</a:t>
            </a:r>
            <a:r>
              <a:rPr lang="en-US" spc="-4" dirty="0">
                <a:cs typeface="Calibri"/>
              </a:rPr>
              <a:t>c</a:t>
            </a:r>
            <a:r>
              <a:rPr lang="en-US" dirty="0">
                <a:cs typeface="Calibri"/>
              </a:rPr>
              <a:t>ts, </a:t>
            </a:r>
            <a:r>
              <a:rPr lang="en-US" spc="-4" dirty="0" smtClean="0">
                <a:cs typeface="Calibri"/>
              </a:rPr>
              <a:t>w</a:t>
            </a:r>
            <a:r>
              <a:rPr lang="en-US" dirty="0" smtClean="0">
                <a:cs typeface="Calibri"/>
              </a:rPr>
              <a:t>h</a:t>
            </a:r>
            <a:r>
              <a:rPr lang="en-US" spc="4" dirty="0" smtClean="0">
                <a:cs typeface="Calibri"/>
              </a:rPr>
              <a:t>e</a:t>
            </a:r>
            <a:r>
              <a:rPr lang="en-US" dirty="0" smtClean="0">
                <a:cs typeface="Calibri"/>
              </a:rPr>
              <a:t>re u denotes overall average rating and b</a:t>
            </a:r>
            <a:r>
              <a:rPr lang="en-US" sz="2100" dirty="0" smtClean="0">
                <a:cs typeface="Calibri"/>
              </a:rPr>
              <a:t>u</a:t>
            </a:r>
            <a:r>
              <a:rPr lang="en-US" dirty="0" smtClean="0">
                <a:cs typeface="Calibri"/>
              </a:rPr>
              <a:t> and b</a:t>
            </a:r>
            <a:r>
              <a:rPr lang="en-US" sz="2100" dirty="0" smtClean="0">
                <a:cs typeface="Calibri"/>
              </a:rPr>
              <a:t>i</a:t>
            </a:r>
            <a:r>
              <a:rPr lang="en-US" dirty="0" smtClean="0">
                <a:cs typeface="Calibri"/>
              </a:rPr>
              <a:t> indicates observed deviations of user u and item </a:t>
            </a:r>
            <a:r>
              <a:rPr lang="en-US" dirty="0" err="1" smtClean="0">
                <a:cs typeface="Calibri"/>
              </a:rPr>
              <a:t>i</a:t>
            </a:r>
            <a:r>
              <a:rPr lang="en-US" dirty="0" smtClean="0">
                <a:cs typeface="Calibri"/>
              </a:rPr>
              <a:t>.</a:t>
            </a:r>
            <a:endParaRPr lang="en-US" sz="2000" dirty="0">
              <a:cs typeface="Calibri"/>
            </a:endParaRPr>
          </a:p>
          <a:p>
            <a:pPr marL="14442" marR="41857">
              <a:lnSpc>
                <a:spcPct val="100000"/>
              </a:lnSpc>
              <a:spcBef>
                <a:spcPts val="390"/>
              </a:spcBef>
            </a:pPr>
            <a:r>
              <a:rPr lang="en-US" dirty="0" smtClean="0">
                <a:cs typeface="Calibri"/>
              </a:rPr>
              <a:t>Example:</a:t>
            </a:r>
          </a:p>
          <a:p>
            <a:pPr marL="471642" marR="41857" lvl="1">
              <a:lnSpc>
                <a:spcPct val="100000"/>
              </a:lnSpc>
              <a:spcBef>
                <a:spcPts val="390"/>
              </a:spcBef>
            </a:pPr>
            <a:r>
              <a:rPr lang="en-US" dirty="0" smtClean="0">
                <a:cs typeface="Calibri"/>
              </a:rPr>
              <a:t>Su</a:t>
            </a:r>
            <a:r>
              <a:rPr lang="en-US" spc="4" dirty="0" smtClean="0">
                <a:cs typeface="Calibri"/>
              </a:rPr>
              <a:t>p</a:t>
            </a:r>
            <a:r>
              <a:rPr lang="en-US" dirty="0" smtClean="0">
                <a:cs typeface="Calibri"/>
              </a:rPr>
              <a:t>po</a:t>
            </a:r>
            <a:r>
              <a:rPr lang="en-US" spc="4" dirty="0" smtClean="0">
                <a:cs typeface="Calibri"/>
              </a:rPr>
              <a:t>s</a:t>
            </a:r>
            <a:r>
              <a:rPr lang="en-US" dirty="0" smtClean="0">
                <a:cs typeface="Calibri"/>
              </a:rPr>
              <a:t>e </a:t>
            </a:r>
            <a:r>
              <a:rPr lang="en-US" dirty="0">
                <a:cs typeface="Calibri"/>
              </a:rPr>
              <a:t>we</a:t>
            </a:r>
            <a:r>
              <a:rPr lang="en-US" spc="14" dirty="0">
                <a:cs typeface="Calibri"/>
              </a:rPr>
              <a:t> </a:t>
            </a:r>
            <a:r>
              <a:rPr lang="en-US" dirty="0">
                <a:cs typeface="Calibri"/>
              </a:rPr>
              <a:t>want</a:t>
            </a:r>
            <a:r>
              <a:rPr lang="en-US" spc="9" dirty="0">
                <a:cs typeface="Calibri"/>
              </a:rPr>
              <a:t> </a:t>
            </a:r>
            <a:r>
              <a:rPr lang="en-US" dirty="0">
                <a:cs typeface="Calibri"/>
              </a:rPr>
              <a:t>to e</a:t>
            </a:r>
            <a:r>
              <a:rPr lang="en-US" spc="4" dirty="0">
                <a:cs typeface="Calibri"/>
              </a:rPr>
              <a:t>s</a:t>
            </a:r>
            <a:r>
              <a:rPr lang="en-US" dirty="0">
                <a:cs typeface="Calibri"/>
              </a:rPr>
              <a:t>t</a:t>
            </a:r>
            <a:r>
              <a:rPr lang="en-US" spc="-9" dirty="0">
                <a:cs typeface="Calibri"/>
              </a:rPr>
              <a:t>i</a:t>
            </a:r>
            <a:r>
              <a:rPr lang="en-US" dirty="0">
                <a:cs typeface="Calibri"/>
              </a:rPr>
              <a:t>mate </a:t>
            </a:r>
            <a:r>
              <a:rPr lang="en-US" spc="4" dirty="0">
                <a:cs typeface="Calibri"/>
              </a:rPr>
              <a:t>u</a:t>
            </a:r>
            <a:r>
              <a:rPr lang="en-US" dirty="0">
                <a:cs typeface="Calibri"/>
              </a:rPr>
              <a:t>s</a:t>
            </a:r>
            <a:r>
              <a:rPr lang="en-US" spc="4" dirty="0">
                <a:cs typeface="Calibri"/>
              </a:rPr>
              <a:t>e</a:t>
            </a:r>
            <a:r>
              <a:rPr lang="en-US" dirty="0">
                <a:cs typeface="Calibri"/>
              </a:rPr>
              <a:t>r john’s rat</a:t>
            </a:r>
            <a:r>
              <a:rPr lang="en-US" spc="-4" dirty="0">
                <a:cs typeface="Calibri"/>
              </a:rPr>
              <a:t>i</a:t>
            </a:r>
            <a:r>
              <a:rPr lang="en-US" dirty="0">
                <a:cs typeface="Calibri"/>
              </a:rPr>
              <a:t>ng</a:t>
            </a:r>
            <a:r>
              <a:rPr lang="en-US" spc="14" dirty="0">
                <a:cs typeface="Calibri"/>
              </a:rPr>
              <a:t> </a:t>
            </a:r>
            <a:r>
              <a:rPr lang="en-US" dirty="0">
                <a:cs typeface="Calibri"/>
              </a:rPr>
              <a:t>of the</a:t>
            </a:r>
            <a:r>
              <a:rPr lang="en-US" spc="14" dirty="0">
                <a:cs typeface="Calibri"/>
              </a:rPr>
              <a:t> </a:t>
            </a:r>
            <a:r>
              <a:rPr lang="en-US" dirty="0">
                <a:cs typeface="Calibri"/>
              </a:rPr>
              <a:t>movie Ti</a:t>
            </a:r>
            <a:r>
              <a:rPr lang="en-US" spc="-4" dirty="0">
                <a:cs typeface="Calibri"/>
              </a:rPr>
              <a:t>t</a:t>
            </a:r>
            <a:r>
              <a:rPr lang="en-US" dirty="0">
                <a:cs typeface="Calibri"/>
              </a:rPr>
              <a:t>anic</a:t>
            </a:r>
          </a:p>
          <a:p>
            <a:pPr marL="471642" marR="41857" lvl="1">
              <a:lnSpc>
                <a:spcPct val="100000"/>
              </a:lnSpc>
              <a:spcBef>
                <a:spcPts val="395"/>
              </a:spcBef>
            </a:pPr>
            <a:r>
              <a:rPr lang="en-US" dirty="0">
                <a:cs typeface="Calibri"/>
              </a:rPr>
              <a:t>And</a:t>
            </a:r>
            <a:r>
              <a:rPr lang="en-US" spc="4" dirty="0">
                <a:cs typeface="Calibri"/>
              </a:rPr>
              <a:t> </a:t>
            </a:r>
            <a:r>
              <a:rPr lang="en-US" dirty="0">
                <a:cs typeface="Calibri"/>
              </a:rPr>
              <a:t>the</a:t>
            </a:r>
            <a:r>
              <a:rPr lang="en-US" spc="14" dirty="0">
                <a:cs typeface="Calibri"/>
              </a:rPr>
              <a:t> </a:t>
            </a:r>
            <a:r>
              <a:rPr lang="en-US" dirty="0" smtClean="0">
                <a:cs typeface="Calibri"/>
              </a:rPr>
              <a:t>av</a:t>
            </a:r>
            <a:r>
              <a:rPr lang="en-US" spc="4" dirty="0" smtClean="0">
                <a:cs typeface="Calibri"/>
              </a:rPr>
              <a:t>e</a:t>
            </a:r>
            <a:r>
              <a:rPr lang="en-US" dirty="0" smtClean="0">
                <a:cs typeface="Calibri"/>
              </a:rPr>
              <a:t>rag</a:t>
            </a:r>
            <a:r>
              <a:rPr lang="en-US" spc="4" dirty="0" smtClean="0">
                <a:cs typeface="Calibri"/>
              </a:rPr>
              <a:t>e </a:t>
            </a:r>
            <a:r>
              <a:rPr lang="en-US" dirty="0" smtClean="0">
                <a:cs typeface="Calibri"/>
              </a:rPr>
              <a:t>rat</a:t>
            </a:r>
            <a:r>
              <a:rPr lang="en-US" spc="-9" dirty="0" smtClean="0">
                <a:cs typeface="Calibri"/>
              </a:rPr>
              <a:t>i</a:t>
            </a:r>
            <a:r>
              <a:rPr lang="en-US" dirty="0" smtClean="0">
                <a:cs typeface="Calibri"/>
              </a:rPr>
              <a:t>ng</a:t>
            </a:r>
            <a:r>
              <a:rPr lang="en-US" spc="4" dirty="0" smtClean="0">
                <a:cs typeface="Calibri"/>
              </a:rPr>
              <a:t> </a:t>
            </a:r>
            <a:r>
              <a:rPr lang="en-US" dirty="0">
                <a:cs typeface="Calibri"/>
              </a:rPr>
              <a:t>ov</a:t>
            </a:r>
            <a:r>
              <a:rPr lang="en-US" spc="4" dirty="0">
                <a:cs typeface="Calibri"/>
              </a:rPr>
              <a:t>e</a:t>
            </a:r>
            <a:r>
              <a:rPr lang="en-US" dirty="0">
                <a:cs typeface="Calibri"/>
              </a:rPr>
              <a:t>r a</a:t>
            </a:r>
            <a:r>
              <a:rPr lang="en-US" spc="-4" dirty="0">
                <a:cs typeface="Calibri"/>
              </a:rPr>
              <a:t>l</a:t>
            </a:r>
            <a:r>
              <a:rPr lang="en-US" dirty="0">
                <a:cs typeface="Calibri"/>
              </a:rPr>
              <a:t>l</a:t>
            </a:r>
            <a:r>
              <a:rPr lang="en-US" spc="4" dirty="0">
                <a:cs typeface="Calibri"/>
              </a:rPr>
              <a:t> </a:t>
            </a:r>
            <a:r>
              <a:rPr lang="en-US" dirty="0">
                <a:cs typeface="Calibri"/>
              </a:rPr>
              <a:t>movies</a:t>
            </a:r>
            <a:r>
              <a:rPr lang="en-US" spc="4" dirty="0">
                <a:cs typeface="Calibri"/>
              </a:rPr>
              <a:t> </a:t>
            </a:r>
            <a:r>
              <a:rPr lang="en-US" dirty="0">
                <a:cs typeface="Calibri"/>
              </a:rPr>
              <a:t>is 3.7 </a:t>
            </a:r>
            <a:r>
              <a:rPr lang="en-US" spc="4" dirty="0">
                <a:cs typeface="Calibri"/>
              </a:rPr>
              <a:t>s</a:t>
            </a:r>
            <a:r>
              <a:rPr lang="en-US" dirty="0">
                <a:cs typeface="Calibri"/>
              </a:rPr>
              <a:t>tars</a:t>
            </a:r>
          </a:p>
          <a:p>
            <a:pPr marL="471642" marR="47169" lvl="1">
              <a:lnSpc>
                <a:spcPct val="100000"/>
              </a:lnSpc>
              <a:spcBef>
                <a:spcPts val="488"/>
              </a:spcBef>
            </a:pPr>
            <a:r>
              <a:rPr lang="en-US" dirty="0">
                <a:cs typeface="Calibri"/>
              </a:rPr>
              <a:t>T</a:t>
            </a:r>
            <a:r>
              <a:rPr lang="en-US" spc="-4" dirty="0">
                <a:cs typeface="Calibri"/>
              </a:rPr>
              <a:t>i</a:t>
            </a:r>
            <a:r>
              <a:rPr lang="en-US" dirty="0">
                <a:cs typeface="Calibri"/>
              </a:rPr>
              <a:t>tanic</a:t>
            </a:r>
            <a:r>
              <a:rPr lang="en-US" spc="14" dirty="0">
                <a:cs typeface="Calibri"/>
              </a:rPr>
              <a:t> </a:t>
            </a:r>
            <a:r>
              <a:rPr lang="en-US" spc="-4" dirty="0">
                <a:cs typeface="Calibri"/>
              </a:rPr>
              <a:t>i</a:t>
            </a:r>
            <a:r>
              <a:rPr lang="en-US" dirty="0">
                <a:cs typeface="Calibri"/>
              </a:rPr>
              <a:t>s b</a:t>
            </a:r>
            <a:r>
              <a:rPr lang="en-US" spc="4" dirty="0">
                <a:cs typeface="Calibri"/>
              </a:rPr>
              <a:t>e</a:t>
            </a:r>
            <a:r>
              <a:rPr lang="en-US" dirty="0">
                <a:cs typeface="Calibri"/>
              </a:rPr>
              <a:t>t</a:t>
            </a:r>
            <a:r>
              <a:rPr lang="en-US" spc="-4" dirty="0">
                <a:cs typeface="Calibri"/>
              </a:rPr>
              <a:t>t</a:t>
            </a:r>
            <a:r>
              <a:rPr lang="en-US" dirty="0">
                <a:cs typeface="Calibri"/>
              </a:rPr>
              <a:t>er than</a:t>
            </a:r>
            <a:r>
              <a:rPr lang="en-US" spc="14" dirty="0">
                <a:cs typeface="Calibri"/>
              </a:rPr>
              <a:t> </a:t>
            </a:r>
            <a:r>
              <a:rPr lang="en-US" dirty="0">
                <a:cs typeface="Calibri"/>
              </a:rPr>
              <a:t>an av</a:t>
            </a:r>
            <a:r>
              <a:rPr lang="en-US" spc="4" dirty="0">
                <a:cs typeface="Calibri"/>
              </a:rPr>
              <a:t>e</a:t>
            </a:r>
            <a:r>
              <a:rPr lang="en-US" dirty="0">
                <a:cs typeface="Calibri"/>
              </a:rPr>
              <a:t>rage</a:t>
            </a:r>
            <a:r>
              <a:rPr lang="en-US" spc="4" dirty="0">
                <a:cs typeface="Calibri"/>
              </a:rPr>
              <a:t> </a:t>
            </a:r>
            <a:r>
              <a:rPr lang="en-US" dirty="0">
                <a:cs typeface="Calibri"/>
              </a:rPr>
              <a:t>movie,</a:t>
            </a:r>
            <a:r>
              <a:rPr lang="en-US" spc="9" dirty="0">
                <a:cs typeface="Calibri"/>
              </a:rPr>
              <a:t> </a:t>
            </a:r>
            <a:r>
              <a:rPr lang="en-US" dirty="0">
                <a:cs typeface="Calibri"/>
              </a:rPr>
              <a:t>so it</a:t>
            </a:r>
            <a:r>
              <a:rPr lang="en-US" spc="9" dirty="0">
                <a:cs typeface="Calibri"/>
              </a:rPr>
              <a:t> </a:t>
            </a:r>
            <a:r>
              <a:rPr lang="en-US" dirty="0">
                <a:cs typeface="Calibri"/>
              </a:rPr>
              <a:t>ten</a:t>
            </a:r>
            <a:r>
              <a:rPr lang="en-US" spc="4" dirty="0">
                <a:cs typeface="Calibri"/>
              </a:rPr>
              <a:t>d</a:t>
            </a:r>
            <a:r>
              <a:rPr lang="en-US" dirty="0">
                <a:cs typeface="Calibri"/>
              </a:rPr>
              <a:t>s to be</a:t>
            </a:r>
            <a:r>
              <a:rPr lang="en-US" spc="14" dirty="0">
                <a:cs typeface="Calibri"/>
              </a:rPr>
              <a:t> </a:t>
            </a:r>
            <a:r>
              <a:rPr lang="en-US" dirty="0">
                <a:cs typeface="Calibri"/>
              </a:rPr>
              <a:t>rated 0.5 </a:t>
            </a:r>
            <a:r>
              <a:rPr lang="en-US" spc="4" dirty="0">
                <a:cs typeface="Calibri"/>
              </a:rPr>
              <a:t>s</a:t>
            </a:r>
            <a:r>
              <a:rPr lang="en-US" dirty="0">
                <a:cs typeface="Calibri"/>
              </a:rPr>
              <a:t>tar</a:t>
            </a:r>
            <a:r>
              <a:rPr lang="en-US" spc="-9" dirty="0">
                <a:cs typeface="Calibri"/>
              </a:rPr>
              <a:t>t</a:t>
            </a:r>
            <a:r>
              <a:rPr lang="en-US" dirty="0">
                <a:cs typeface="Calibri"/>
              </a:rPr>
              <a:t>s abo</a:t>
            </a:r>
            <a:r>
              <a:rPr lang="en-US" spc="4" dirty="0">
                <a:cs typeface="Calibri"/>
              </a:rPr>
              <a:t>v</a:t>
            </a:r>
            <a:r>
              <a:rPr lang="en-US" dirty="0">
                <a:cs typeface="Calibri"/>
              </a:rPr>
              <a:t>e the</a:t>
            </a:r>
            <a:r>
              <a:rPr lang="en-US" spc="19" dirty="0">
                <a:cs typeface="Calibri"/>
              </a:rPr>
              <a:t> </a:t>
            </a:r>
            <a:r>
              <a:rPr lang="en-US" dirty="0">
                <a:cs typeface="Calibri"/>
              </a:rPr>
              <a:t>av</a:t>
            </a:r>
            <a:r>
              <a:rPr lang="en-US" spc="4" dirty="0">
                <a:cs typeface="Calibri"/>
              </a:rPr>
              <a:t>e</a:t>
            </a:r>
            <a:r>
              <a:rPr lang="en-US" dirty="0">
                <a:cs typeface="Calibri"/>
              </a:rPr>
              <a:t>rage</a:t>
            </a:r>
            <a:r>
              <a:rPr lang="en-US" spc="4" dirty="0">
                <a:cs typeface="Calibri"/>
              </a:rPr>
              <a:t> </a:t>
            </a:r>
            <a:r>
              <a:rPr lang="en-US" dirty="0">
                <a:cs typeface="Calibri"/>
              </a:rPr>
              <a:t>movie</a:t>
            </a:r>
          </a:p>
          <a:p>
            <a:pPr marL="471642" lvl="1">
              <a:lnSpc>
                <a:spcPct val="100000"/>
              </a:lnSpc>
              <a:spcBef>
                <a:spcPts val="337"/>
              </a:spcBef>
            </a:pPr>
            <a:r>
              <a:rPr lang="en-US" dirty="0">
                <a:cs typeface="Calibri"/>
              </a:rPr>
              <a:t>John</a:t>
            </a:r>
            <a:r>
              <a:rPr lang="en-US" spc="14" dirty="0">
                <a:cs typeface="Calibri"/>
              </a:rPr>
              <a:t> </a:t>
            </a:r>
            <a:r>
              <a:rPr lang="en-US" spc="-4" dirty="0">
                <a:cs typeface="Calibri"/>
              </a:rPr>
              <a:t>i</a:t>
            </a:r>
            <a:r>
              <a:rPr lang="en-US" dirty="0">
                <a:cs typeface="Calibri"/>
              </a:rPr>
              <a:t>s a c</a:t>
            </a:r>
            <a:r>
              <a:rPr lang="en-US" spc="-4" dirty="0">
                <a:cs typeface="Calibri"/>
              </a:rPr>
              <a:t>ri</a:t>
            </a:r>
            <a:r>
              <a:rPr lang="en-US" dirty="0">
                <a:cs typeface="Calibri"/>
              </a:rPr>
              <a:t>t</a:t>
            </a:r>
            <a:r>
              <a:rPr lang="en-US" spc="-9" dirty="0">
                <a:cs typeface="Calibri"/>
              </a:rPr>
              <a:t>i</a:t>
            </a:r>
            <a:r>
              <a:rPr lang="en-US" spc="-4" dirty="0">
                <a:cs typeface="Calibri"/>
              </a:rPr>
              <a:t>c</a:t>
            </a:r>
            <a:r>
              <a:rPr lang="en-US" dirty="0">
                <a:cs typeface="Calibri"/>
              </a:rPr>
              <a:t>al</a:t>
            </a:r>
            <a:r>
              <a:rPr lang="en-US" spc="29" dirty="0">
                <a:cs typeface="Calibri"/>
              </a:rPr>
              <a:t> </a:t>
            </a:r>
            <a:r>
              <a:rPr lang="en-US" dirty="0">
                <a:cs typeface="Calibri"/>
              </a:rPr>
              <a:t>u</a:t>
            </a:r>
            <a:r>
              <a:rPr lang="en-US" spc="4" dirty="0">
                <a:cs typeface="Calibri"/>
              </a:rPr>
              <a:t>s</a:t>
            </a:r>
            <a:r>
              <a:rPr lang="en-US" dirty="0">
                <a:cs typeface="Calibri"/>
              </a:rPr>
              <a:t>er,</a:t>
            </a:r>
            <a:r>
              <a:rPr lang="en-US" spc="-4" dirty="0">
                <a:cs typeface="Calibri"/>
              </a:rPr>
              <a:t> </a:t>
            </a:r>
            <a:r>
              <a:rPr lang="en-US" dirty="0">
                <a:cs typeface="Calibri"/>
              </a:rPr>
              <a:t>who</a:t>
            </a:r>
            <a:r>
              <a:rPr lang="en-US" spc="9" dirty="0">
                <a:cs typeface="Calibri"/>
              </a:rPr>
              <a:t> </a:t>
            </a:r>
            <a:r>
              <a:rPr lang="en-US" dirty="0">
                <a:cs typeface="Calibri"/>
              </a:rPr>
              <a:t>ten</a:t>
            </a:r>
            <a:r>
              <a:rPr lang="en-US" spc="4" dirty="0">
                <a:cs typeface="Calibri"/>
              </a:rPr>
              <a:t>d</a:t>
            </a:r>
            <a:r>
              <a:rPr lang="en-US" dirty="0">
                <a:cs typeface="Calibri"/>
              </a:rPr>
              <a:t>s to</a:t>
            </a:r>
            <a:r>
              <a:rPr lang="en-US" spc="4" dirty="0">
                <a:cs typeface="Calibri"/>
              </a:rPr>
              <a:t> </a:t>
            </a:r>
            <a:r>
              <a:rPr lang="en-US" dirty="0">
                <a:cs typeface="Calibri"/>
              </a:rPr>
              <a:t>rate 0.3 </a:t>
            </a:r>
            <a:r>
              <a:rPr lang="en-US" spc="4" dirty="0">
                <a:cs typeface="Calibri"/>
              </a:rPr>
              <a:t>s</a:t>
            </a:r>
            <a:r>
              <a:rPr lang="en-US" dirty="0">
                <a:cs typeface="Calibri"/>
              </a:rPr>
              <a:t>tars</a:t>
            </a:r>
            <a:r>
              <a:rPr lang="en-US" spc="-9" dirty="0">
                <a:cs typeface="Calibri"/>
              </a:rPr>
              <a:t> </a:t>
            </a:r>
            <a:r>
              <a:rPr lang="en-US" spc="-4" dirty="0">
                <a:cs typeface="Calibri"/>
              </a:rPr>
              <a:t>l</a:t>
            </a:r>
            <a:r>
              <a:rPr lang="en-US" dirty="0">
                <a:cs typeface="Calibri"/>
              </a:rPr>
              <a:t>ower</a:t>
            </a:r>
            <a:r>
              <a:rPr lang="en-US" spc="9" dirty="0">
                <a:cs typeface="Calibri"/>
              </a:rPr>
              <a:t> </a:t>
            </a:r>
            <a:r>
              <a:rPr lang="en-US" dirty="0">
                <a:cs typeface="Calibri"/>
              </a:rPr>
              <a:t>than</a:t>
            </a:r>
            <a:r>
              <a:rPr lang="en-US" spc="14" dirty="0">
                <a:cs typeface="Calibri"/>
              </a:rPr>
              <a:t> </a:t>
            </a:r>
            <a:r>
              <a:rPr lang="en-US" dirty="0">
                <a:cs typeface="Calibri"/>
              </a:rPr>
              <a:t>the </a:t>
            </a:r>
            <a:r>
              <a:rPr lang="en-US" spc="4" dirty="0">
                <a:cs typeface="Calibri"/>
              </a:rPr>
              <a:t>a</a:t>
            </a:r>
            <a:r>
              <a:rPr lang="en-US" dirty="0">
                <a:cs typeface="Calibri"/>
              </a:rPr>
              <a:t>v</a:t>
            </a:r>
            <a:r>
              <a:rPr lang="en-US" spc="4" dirty="0">
                <a:cs typeface="Calibri"/>
              </a:rPr>
              <a:t>e</a:t>
            </a:r>
            <a:r>
              <a:rPr lang="en-US" dirty="0">
                <a:cs typeface="Calibri"/>
              </a:rPr>
              <a:t>rage</a:t>
            </a:r>
          </a:p>
          <a:p>
            <a:pPr marL="471642" marR="41857" lvl="1">
              <a:lnSpc>
                <a:spcPct val="100000"/>
              </a:lnSpc>
              <a:spcBef>
                <a:spcPts val="395"/>
              </a:spcBef>
            </a:pPr>
            <a:r>
              <a:rPr lang="en-US" dirty="0">
                <a:cs typeface="Calibri"/>
              </a:rPr>
              <a:t>Th</a:t>
            </a:r>
            <a:r>
              <a:rPr lang="en-US" spc="4" dirty="0">
                <a:cs typeface="Calibri"/>
              </a:rPr>
              <a:t>u</a:t>
            </a:r>
            <a:r>
              <a:rPr lang="en-US" dirty="0">
                <a:cs typeface="Calibri"/>
              </a:rPr>
              <a:t>s, the</a:t>
            </a:r>
            <a:r>
              <a:rPr lang="en-US" spc="14" dirty="0">
                <a:cs typeface="Calibri"/>
              </a:rPr>
              <a:t> </a:t>
            </a:r>
            <a:r>
              <a:rPr lang="en-US" dirty="0">
                <a:cs typeface="Calibri"/>
              </a:rPr>
              <a:t>e</a:t>
            </a:r>
            <a:r>
              <a:rPr lang="en-US" spc="4" dirty="0">
                <a:cs typeface="Calibri"/>
              </a:rPr>
              <a:t>s</a:t>
            </a:r>
            <a:r>
              <a:rPr lang="en-US" dirty="0">
                <a:cs typeface="Calibri"/>
              </a:rPr>
              <a:t>t</a:t>
            </a:r>
            <a:r>
              <a:rPr lang="en-US" spc="-9" dirty="0">
                <a:cs typeface="Calibri"/>
              </a:rPr>
              <a:t>i</a:t>
            </a:r>
            <a:r>
              <a:rPr lang="en-US" dirty="0">
                <a:cs typeface="Calibri"/>
              </a:rPr>
              <a:t>mate </a:t>
            </a:r>
            <a:r>
              <a:rPr lang="en-US" spc="4" dirty="0">
                <a:cs typeface="Calibri"/>
              </a:rPr>
              <a:t>f</a:t>
            </a:r>
            <a:r>
              <a:rPr lang="en-US" dirty="0">
                <a:cs typeface="Calibri"/>
              </a:rPr>
              <a:t>or T</a:t>
            </a:r>
            <a:r>
              <a:rPr lang="en-US" spc="-9" dirty="0">
                <a:cs typeface="Calibri"/>
              </a:rPr>
              <a:t>i</a:t>
            </a:r>
            <a:r>
              <a:rPr lang="en-US" dirty="0">
                <a:cs typeface="Calibri"/>
              </a:rPr>
              <a:t>tani</a:t>
            </a:r>
            <a:r>
              <a:rPr lang="en-US" spc="-9" dirty="0">
                <a:cs typeface="Calibri"/>
              </a:rPr>
              <a:t>c</a:t>
            </a:r>
            <a:r>
              <a:rPr lang="en-US" spc="-4" dirty="0">
                <a:cs typeface="Calibri"/>
              </a:rPr>
              <a:t>’</a:t>
            </a:r>
            <a:r>
              <a:rPr lang="en-US" dirty="0">
                <a:cs typeface="Calibri"/>
              </a:rPr>
              <a:t>s</a:t>
            </a:r>
            <a:r>
              <a:rPr lang="en-US" spc="25" dirty="0">
                <a:cs typeface="Calibri"/>
              </a:rPr>
              <a:t> </a:t>
            </a:r>
            <a:r>
              <a:rPr lang="en-US" dirty="0">
                <a:cs typeface="Calibri"/>
              </a:rPr>
              <a:t>rat</a:t>
            </a:r>
            <a:r>
              <a:rPr lang="en-US" spc="-9" dirty="0">
                <a:cs typeface="Calibri"/>
              </a:rPr>
              <a:t>i</a:t>
            </a:r>
            <a:r>
              <a:rPr lang="en-US" dirty="0">
                <a:cs typeface="Calibri"/>
              </a:rPr>
              <a:t>ng</a:t>
            </a:r>
            <a:r>
              <a:rPr lang="en-US" spc="4" dirty="0">
                <a:cs typeface="Calibri"/>
              </a:rPr>
              <a:t> </a:t>
            </a:r>
            <a:r>
              <a:rPr lang="en-US" dirty="0">
                <a:cs typeface="Calibri"/>
              </a:rPr>
              <a:t>by</a:t>
            </a:r>
            <a:r>
              <a:rPr lang="en-US" spc="14" dirty="0">
                <a:cs typeface="Calibri"/>
              </a:rPr>
              <a:t> </a:t>
            </a:r>
            <a:r>
              <a:rPr lang="en-US" dirty="0">
                <a:cs typeface="Calibri"/>
              </a:rPr>
              <a:t>John</a:t>
            </a:r>
            <a:r>
              <a:rPr lang="en-US" spc="4" dirty="0">
                <a:cs typeface="Calibri"/>
              </a:rPr>
              <a:t> </a:t>
            </a:r>
            <a:r>
              <a:rPr lang="en-US" dirty="0">
                <a:cs typeface="Calibri"/>
              </a:rPr>
              <a:t>would</a:t>
            </a:r>
            <a:r>
              <a:rPr lang="en-US" spc="19" dirty="0">
                <a:cs typeface="Calibri"/>
              </a:rPr>
              <a:t> </a:t>
            </a:r>
            <a:r>
              <a:rPr lang="en-US" dirty="0">
                <a:cs typeface="Calibri"/>
              </a:rPr>
              <a:t>be</a:t>
            </a:r>
            <a:r>
              <a:rPr lang="en-US" spc="14" dirty="0">
                <a:cs typeface="Calibri"/>
              </a:rPr>
              <a:t> </a:t>
            </a:r>
            <a:r>
              <a:rPr lang="en-US" dirty="0">
                <a:cs typeface="Calibri"/>
              </a:rPr>
              <a:t>(</a:t>
            </a:r>
            <a:r>
              <a:rPr lang="en-US" spc="-4" dirty="0">
                <a:cs typeface="Calibri"/>
              </a:rPr>
              <a:t>3</a:t>
            </a:r>
            <a:r>
              <a:rPr lang="en-US" dirty="0">
                <a:cs typeface="Calibri"/>
              </a:rPr>
              <a:t>.7+0</a:t>
            </a:r>
            <a:r>
              <a:rPr lang="en-US" spc="4" dirty="0">
                <a:cs typeface="Calibri"/>
              </a:rPr>
              <a:t>.</a:t>
            </a:r>
            <a:r>
              <a:rPr lang="en-US" spc="25" dirty="0">
                <a:cs typeface="Calibri"/>
              </a:rPr>
              <a:t>5</a:t>
            </a:r>
            <a:r>
              <a:rPr lang="en-US" dirty="0">
                <a:cs typeface="Calibri"/>
              </a:rPr>
              <a:t>-0.3</a:t>
            </a:r>
            <a:r>
              <a:rPr lang="en-US" dirty="0" smtClean="0">
                <a:cs typeface="Calibri"/>
              </a:rPr>
              <a:t>)</a:t>
            </a:r>
            <a:endParaRPr lang="en-US" dirty="0">
              <a:cs typeface="Calibri"/>
            </a:endParaRPr>
          </a:p>
        </p:txBody>
      </p:sp>
      <p:sp>
        <p:nvSpPr>
          <p:cNvPr id="4" name="object 16"/>
          <p:cNvSpPr/>
          <p:nvPr/>
        </p:nvSpPr>
        <p:spPr>
          <a:xfrm>
            <a:off x="4234140" y="2176530"/>
            <a:ext cx="2681815" cy="759853"/>
          </a:xfrm>
          <a:prstGeom prst="rect">
            <a:avLst/>
          </a:prstGeom>
          <a:blipFill>
            <a:blip r:embed="rId2" cstate="print"/>
            <a:stretch>
              <a:fillRect/>
            </a:stretch>
          </a:blipFill>
        </p:spPr>
        <p:txBody>
          <a:bodyPr wrap="square" lIns="0" tIns="0" rIns="0" bIns="0" rtlCol="0">
            <a:noAutofit/>
          </a:bodyPr>
          <a:lstStyle/>
          <a:p>
            <a:endParaRPr/>
          </a:p>
        </p:txBody>
      </p:sp>
      <p:sp>
        <p:nvSpPr>
          <p:cNvPr id="5" name="Title 1"/>
          <p:cNvSpPr>
            <a:spLocks noGrp="1"/>
          </p:cNvSpPr>
          <p:nvPr>
            <p:ph type="title"/>
          </p:nvPr>
        </p:nvSpPr>
        <p:spPr>
          <a:xfrm>
            <a:off x="838200" y="365125"/>
            <a:ext cx="10515600" cy="1325563"/>
          </a:xfrm>
        </p:spPr>
        <p:txBody>
          <a:bodyPr/>
          <a:lstStyle/>
          <a:p>
            <a:r>
              <a:rPr lang="en-US" dirty="0" smtClean="0"/>
              <a:t>Continued…</a:t>
            </a:r>
            <a:endParaRPr lang="en-US" dirty="0"/>
          </a:p>
        </p:txBody>
      </p:sp>
    </p:spTree>
    <p:extLst>
      <p:ext uri="{BB962C8B-B14F-4D97-AF65-F5344CB8AC3E}">
        <p14:creationId xmlns:p14="http://schemas.microsoft.com/office/powerpoint/2010/main" val="150490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estimate becomes:</a:t>
            </a:r>
          </a:p>
          <a:p>
            <a:endParaRPr lang="en-US" dirty="0" smtClean="0"/>
          </a:p>
          <a:p>
            <a:endParaRPr lang="en-US" dirty="0"/>
          </a:p>
          <a:p>
            <a:r>
              <a:rPr lang="en-US" dirty="0" smtClean="0"/>
              <a:t>Parameterizing the model:</a:t>
            </a:r>
          </a:p>
          <a:p>
            <a:pPr marL="469900" lvl="1">
              <a:lnSpc>
                <a:spcPct val="100000"/>
              </a:lnSpc>
              <a:spcBef>
                <a:spcPts val="96"/>
              </a:spcBef>
            </a:pPr>
            <a:r>
              <a:rPr lang="en-US" sz="2000" dirty="0" smtClean="0">
                <a:solidFill>
                  <a:srgbClr val="D5A200"/>
                </a:solidFill>
                <a:cs typeface="Calibri"/>
              </a:rPr>
              <a:t>Ra</a:t>
            </a:r>
            <a:r>
              <a:rPr lang="en-US" sz="2000" spc="-4" dirty="0" smtClean="0">
                <a:solidFill>
                  <a:srgbClr val="D5A200"/>
                </a:solidFill>
                <a:cs typeface="Calibri"/>
              </a:rPr>
              <a:t>ti</a:t>
            </a:r>
            <a:r>
              <a:rPr lang="en-US" sz="2000" dirty="0" smtClean="0">
                <a:solidFill>
                  <a:srgbClr val="D5A200"/>
                </a:solidFill>
                <a:cs typeface="Calibri"/>
              </a:rPr>
              <a:t>ng</a:t>
            </a:r>
            <a:r>
              <a:rPr lang="en-US" sz="2000" spc="14" dirty="0" smtClean="0">
                <a:solidFill>
                  <a:srgbClr val="D5A200"/>
                </a:solidFill>
                <a:cs typeface="Calibri"/>
              </a:rPr>
              <a:t> </a:t>
            </a:r>
            <a:r>
              <a:rPr lang="en-US" sz="2000" dirty="0" smtClean="0">
                <a:solidFill>
                  <a:srgbClr val="D5A200"/>
                </a:solidFill>
                <a:cs typeface="Calibri"/>
              </a:rPr>
              <a:t>sca</a:t>
            </a:r>
            <a:r>
              <a:rPr lang="en-US" sz="2000" spc="-4" dirty="0" smtClean="0">
                <a:solidFill>
                  <a:srgbClr val="D5A200"/>
                </a:solidFill>
                <a:cs typeface="Calibri"/>
              </a:rPr>
              <a:t>l</a:t>
            </a:r>
            <a:r>
              <a:rPr lang="en-US" sz="2000" dirty="0" smtClean="0">
                <a:solidFill>
                  <a:srgbClr val="D5A200"/>
                </a:solidFill>
                <a:cs typeface="Calibri"/>
              </a:rPr>
              <a:t>e of</a:t>
            </a:r>
            <a:r>
              <a:rPr lang="en-US" sz="2000" spc="14" dirty="0" smtClean="0">
                <a:solidFill>
                  <a:srgbClr val="D5A200"/>
                </a:solidFill>
                <a:cs typeface="Calibri"/>
              </a:rPr>
              <a:t> </a:t>
            </a:r>
            <a:r>
              <a:rPr lang="en-US" sz="2000" spc="-4" dirty="0" smtClean="0">
                <a:solidFill>
                  <a:srgbClr val="D5A200"/>
                </a:solidFill>
                <a:cs typeface="Calibri"/>
              </a:rPr>
              <a:t>i</a:t>
            </a:r>
            <a:r>
              <a:rPr lang="en-US" sz="2000" dirty="0" smtClean="0">
                <a:solidFill>
                  <a:srgbClr val="D5A200"/>
                </a:solidFill>
                <a:cs typeface="Calibri"/>
              </a:rPr>
              <a:t>nd</a:t>
            </a:r>
            <a:r>
              <a:rPr lang="en-US" sz="2000" spc="-4" dirty="0" smtClean="0">
                <a:solidFill>
                  <a:srgbClr val="D5A200"/>
                </a:solidFill>
                <a:cs typeface="Calibri"/>
              </a:rPr>
              <a:t>i</a:t>
            </a:r>
            <a:r>
              <a:rPr lang="en-US" sz="2000" dirty="0" smtClean="0">
                <a:solidFill>
                  <a:srgbClr val="D5A200"/>
                </a:solidFill>
                <a:cs typeface="Calibri"/>
              </a:rPr>
              <a:t>vidual</a:t>
            </a:r>
            <a:r>
              <a:rPr lang="en-US" sz="2000" spc="25" dirty="0" smtClean="0">
                <a:solidFill>
                  <a:srgbClr val="D5A200"/>
                </a:solidFill>
                <a:cs typeface="Calibri"/>
              </a:rPr>
              <a:t> </a:t>
            </a:r>
            <a:r>
              <a:rPr lang="en-US" sz="2000" dirty="0" smtClean="0">
                <a:solidFill>
                  <a:srgbClr val="D5A200"/>
                </a:solidFill>
                <a:cs typeface="Calibri"/>
              </a:rPr>
              <a:t>u</a:t>
            </a:r>
            <a:r>
              <a:rPr lang="en-US" sz="2000" spc="4" dirty="0" smtClean="0">
                <a:solidFill>
                  <a:srgbClr val="D5A200"/>
                </a:solidFill>
                <a:cs typeface="Calibri"/>
              </a:rPr>
              <a:t>s</a:t>
            </a:r>
            <a:r>
              <a:rPr lang="en-US" sz="2000" dirty="0" smtClean="0">
                <a:solidFill>
                  <a:srgbClr val="D5A200"/>
                </a:solidFill>
                <a:cs typeface="Calibri"/>
              </a:rPr>
              <a:t>ers</a:t>
            </a:r>
            <a:endParaRPr lang="en-US" sz="2000" dirty="0" smtClean="0">
              <a:cs typeface="Calibri"/>
            </a:endParaRPr>
          </a:p>
          <a:p>
            <a:pPr marL="469900" marR="34289" lvl="1">
              <a:lnSpc>
                <a:spcPct val="100000"/>
              </a:lnSpc>
              <a:spcBef>
                <a:spcPts val="298"/>
              </a:spcBef>
            </a:pPr>
            <a:r>
              <a:rPr lang="en-US" sz="2000" spc="-4" dirty="0" smtClean="0">
                <a:solidFill>
                  <a:srgbClr val="FF0000"/>
                </a:solidFill>
                <a:cs typeface="Calibri"/>
              </a:rPr>
              <a:t>Ranking</a:t>
            </a:r>
            <a:r>
              <a:rPr lang="en-US" sz="2000" spc="9" dirty="0" smtClean="0">
                <a:solidFill>
                  <a:srgbClr val="FF0000"/>
                </a:solidFill>
                <a:cs typeface="Calibri"/>
              </a:rPr>
              <a:t> </a:t>
            </a:r>
            <a:r>
              <a:rPr lang="en-US" sz="2000" dirty="0" smtClean="0">
                <a:solidFill>
                  <a:srgbClr val="FF0000"/>
                </a:solidFill>
                <a:cs typeface="Calibri"/>
              </a:rPr>
              <a:t>of</a:t>
            </a:r>
            <a:r>
              <a:rPr lang="en-US" sz="2000" spc="14" dirty="0" smtClean="0">
                <a:solidFill>
                  <a:srgbClr val="FF0000"/>
                </a:solidFill>
                <a:cs typeface="Calibri"/>
              </a:rPr>
              <a:t> </a:t>
            </a:r>
            <a:r>
              <a:rPr lang="en-US" sz="2000" spc="-4" dirty="0" smtClean="0">
                <a:solidFill>
                  <a:srgbClr val="FF0000"/>
                </a:solidFill>
                <a:cs typeface="Calibri"/>
              </a:rPr>
              <a:t>i</a:t>
            </a:r>
            <a:r>
              <a:rPr lang="en-US" sz="2000" dirty="0" smtClean="0">
                <a:solidFill>
                  <a:srgbClr val="FF0000"/>
                </a:solidFill>
                <a:cs typeface="Calibri"/>
              </a:rPr>
              <a:t>nd</a:t>
            </a:r>
            <a:r>
              <a:rPr lang="en-US" sz="2000" spc="-4" dirty="0" smtClean="0">
                <a:solidFill>
                  <a:srgbClr val="FF0000"/>
                </a:solidFill>
                <a:cs typeface="Calibri"/>
              </a:rPr>
              <a:t>i</a:t>
            </a:r>
            <a:r>
              <a:rPr lang="en-US" sz="2000" dirty="0" smtClean="0">
                <a:solidFill>
                  <a:srgbClr val="FF0000"/>
                </a:solidFill>
                <a:cs typeface="Calibri"/>
              </a:rPr>
              <a:t>vidual</a:t>
            </a:r>
            <a:r>
              <a:rPr lang="en-US" sz="2000" spc="25" dirty="0" smtClean="0">
                <a:solidFill>
                  <a:srgbClr val="FF0000"/>
                </a:solidFill>
                <a:cs typeface="Calibri"/>
              </a:rPr>
              <a:t> </a:t>
            </a:r>
            <a:r>
              <a:rPr lang="en-US" sz="2000" spc="-4" dirty="0" smtClean="0">
                <a:solidFill>
                  <a:srgbClr val="FF0000"/>
                </a:solidFill>
                <a:cs typeface="Calibri"/>
              </a:rPr>
              <a:t>i</a:t>
            </a:r>
            <a:r>
              <a:rPr lang="en-US" sz="2000" dirty="0" smtClean="0">
                <a:solidFill>
                  <a:srgbClr val="FF0000"/>
                </a:solidFill>
                <a:cs typeface="Calibri"/>
              </a:rPr>
              <a:t>tems</a:t>
            </a:r>
            <a:endParaRPr lang="en-US" sz="2000" dirty="0" smtClean="0">
              <a:cs typeface="Calibri"/>
            </a:endParaRPr>
          </a:p>
          <a:p>
            <a:pPr marL="469900" marR="34289" lvl="1">
              <a:lnSpc>
                <a:spcPct val="100000"/>
              </a:lnSpc>
              <a:spcBef>
                <a:spcPts val="395"/>
              </a:spcBef>
            </a:pPr>
            <a:r>
              <a:rPr lang="en-US" sz="2000" dirty="0" smtClean="0">
                <a:solidFill>
                  <a:srgbClr val="CC0099"/>
                </a:solidFill>
                <a:cs typeface="Calibri"/>
              </a:rPr>
              <a:t>User pre</a:t>
            </a:r>
            <a:r>
              <a:rPr lang="en-US" sz="2000" spc="4" dirty="0" smtClean="0">
                <a:solidFill>
                  <a:srgbClr val="CC0099"/>
                </a:solidFill>
                <a:cs typeface="Calibri"/>
              </a:rPr>
              <a:t>f</a:t>
            </a:r>
            <a:r>
              <a:rPr lang="en-US" sz="2000" dirty="0" smtClean="0">
                <a:solidFill>
                  <a:srgbClr val="CC0099"/>
                </a:solidFill>
                <a:cs typeface="Calibri"/>
              </a:rPr>
              <a:t>ere</a:t>
            </a:r>
            <a:r>
              <a:rPr lang="en-US" sz="2000" spc="4" dirty="0" smtClean="0">
                <a:solidFill>
                  <a:srgbClr val="CC0099"/>
                </a:solidFill>
                <a:cs typeface="Calibri"/>
              </a:rPr>
              <a:t>n</a:t>
            </a:r>
            <a:r>
              <a:rPr lang="en-US" sz="2000" spc="-4" dirty="0" smtClean="0">
                <a:solidFill>
                  <a:srgbClr val="CC0099"/>
                </a:solidFill>
                <a:cs typeface="Calibri"/>
              </a:rPr>
              <a:t>c</a:t>
            </a:r>
            <a:r>
              <a:rPr lang="en-US" sz="2000" dirty="0" smtClean="0">
                <a:solidFill>
                  <a:srgbClr val="CC0099"/>
                </a:solidFill>
                <a:cs typeface="Calibri"/>
              </a:rPr>
              <a:t>es</a:t>
            </a:r>
            <a:endParaRPr lang="en-US" sz="2000" dirty="0" smtClean="0">
              <a:cs typeface="Calibri"/>
            </a:endParaRPr>
          </a:p>
          <a:p>
            <a:endParaRPr lang="en-US" dirty="0" smtClean="0"/>
          </a:p>
          <a:p>
            <a:endParaRPr lang="en-US" dirty="0"/>
          </a:p>
        </p:txBody>
      </p:sp>
      <p:sp>
        <p:nvSpPr>
          <p:cNvPr id="4" name="object 14"/>
          <p:cNvSpPr/>
          <p:nvPr/>
        </p:nvSpPr>
        <p:spPr>
          <a:xfrm>
            <a:off x="3951929" y="2224491"/>
            <a:ext cx="3389029" cy="660378"/>
          </a:xfrm>
          <a:prstGeom prst="rect">
            <a:avLst/>
          </a:prstGeom>
          <a:blipFill>
            <a:blip r:embed="rId2" cstate="print"/>
            <a:stretch>
              <a:fillRect/>
            </a:stretch>
          </a:blipFill>
        </p:spPr>
        <p:txBody>
          <a:bodyPr wrap="square" lIns="0" tIns="0" rIns="0" bIns="0" rtlCol="0">
            <a:noAutofit/>
          </a:bodyPr>
          <a:lstStyle/>
          <a:p>
            <a:endParaRPr/>
          </a:p>
        </p:txBody>
      </p:sp>
      <p:grpSp>
        <p:nvGrpSpPr>
          <p:cNvPr id="2" name="Group 4"/>
          <p:cNvGrpSpPr/>
          <p:nvPr/>
        </p:nvGrpSpPr>
        <p:grpSpPr>
          <a:xfrm>
            <a:off x="3283018" y="5130964"/>
            <a:ext cx="5625963" cy="580160"/>
            <a:chOff x="1744931" y="5000472"/>
            <a:chExt cx="5625963" cy="580160"/>
          </a:xfrm>
        </p:grpSpPr>
        <p:sp>
          <p:nvSpPr>
            <p:cNvPr id="6" name="object 18"/>
            <p:cNvSpPr txBox="1"/>
            <p:nvPr/>
          </p:nvSpPr>
          <p:spPr>
            <a:xfrm>
              <a:off x="5975490" y="5000472"/>
              <a:ext cx="465063" cy="504777"/>
            </a:xfrm>
            <a:prstGeom prst="rect">
              <a:avLst/>
            </a:prstGeom>
          </p:spPr>
          <p:txBody>
            <a:bodyPr wrap="square" lIns="0" tIns="0" rIns="0" bIns="0" rtlCol="0">
              <a:noAutofit/>
            </a:bodyPr>
            <a:lstStyle/>
            <a:p>
              <a:pPr marL="12700">
                <a:lnSpc>
                  <a:spcPts val="3925"/>
                </a:lnSpc>
                <a:spcBef>
                  <a:spcPts val="196"/>
                </a:spcBef>
              </a:pPr>
              <a:r>
                <a:rPr sz="3400" i="1" spc="29" dirty="0" smtClean="0">
                  <a:solidFill>
                    <a:srgbClr val="007E3E"/>
                  </a:solidFill>
                  <a:latin typeface="Times New Roman"/>
                  <a:cs typeface="Times New Roman"/>
                </a:rPr>
                <a:t>q</a:t>
              </a:r>
              <a:r>
                <a:rPr sz="2925" i="1" spc="0" baseline="43110" dirty="0" smtClean="0">
                  <a:solidFill>
                    <a:srgbClr val="007E3E"/>
                  </a:solidFill>
                  <a:latin typeface="Times New Roman"/>
                  <a:cs typeface="Times New Roman"/>
                </a:rPr>
                <a:t>T</a:t>
              </a:r>
              <a:endParaRPr sz="1950" dirty="0">
                <a:latin typeface="Times New Roman"/>
                <a:cs typeface="Times New Roman"/>
              </a:endParaRPr>
            </a:p>
          </p:txBody>
        </p:sp>
        <p:sp>
          <p:nvSpPr>
            <p:cNvPr id="7" name="object 17"/>
            <p:cNvSpPr txBox="1"/>
            <p:nvPr/>
          </p:nvSpPr>
          <p:spPr>
            <a:xfrm>
              <a:off x="2117909" y="5021530"/>
              <a:ext cx="1226977" cy="483719"/>
            </a:xfrm>
            <a:prstGeom prst="rect">
              <a:avLst/>
            </a:prstGeom>
          </p:spPr>
          <p:txBody>
            <a:bodyPr wrap="square" lIns="0" tIns="0" rIns="0" bIns="0" rtlCol="0">
              <a:noAutofit/>
            </a:bodyPr>
            <a:lstStyle/>
            <a:p>
              <a:pPr marL="12700">
                <a:lnSpc>
                  <a:spcPts val="3810"/>
                </a:lnSpc>
                <a:spcBef>
                  <a:spcPts val="190"/>
                </a:spcBef>
              </a:pPr>
              <a:r>
                <a:rPr sz="3400" spc="-44" dirty="0" smtClean="0">
                  <a:solidFill>
                    <a:srgbClr val="007E3E"/>
                  </a:solidFill>
                  <a:latin typeface="Times New Roman"/>
                  <a:cs typeface="Times New Roman"/>
                </a:rPr>
                <a:t>(</a:t>
              </a:r>
              <a:r>
                <a:rPr sz="3400" i="1" spc="200" dirty="0" smtClean="0">
                  <a:solidFill>
                    <a:srgbClr val="007E3E"/>
                  </a:solidFill>
                  <a:latin typeface="Times New Roman"/>
                  <a:cs typeface="Times New Roman"/>
                </a:rPr>
                <a:t>t</a:t>
              </a:r>
              <a:r>
                <a:rPr sz="3400" spc="0" dirty="0" smtClean="0">
                  <a:solidFill>
                    <a:srgbClr val="007E3E"/>
                  </a:solidFill>
                  <a:latin typeface="Times New Roman"/>
                  <a:cs typeface="Times New Roman"/>
                </a:rPr>
                <a:t>)</a:t>
              </a:r>
              <a:r>
                <a:rPr sz="3400" spc="-20" dirty="0" smtClean="0">
                  <a:solidFill>
                    <a:srgbClr val="007E3E"/>
                  </a:solidFill>
                  <a:latin typeface="Times New Roman"/>
                  <a:cs typeface="Times New Roman"/>
                </a:rPr>
                <a:t> </a:t>
              </a:r>
              <a:r>
                <a:rPr sz="3400" spc="0" dirty="0" smtClean="0">
                  <a:solidFill>
                    <a:srgbClr val="007E3E"/>
                  </a:solidFill>
                  <a:latin typeface="Symbol"/>
                  <a:cs typeface="Symbol"/>
                </a:rPr>
                <a:t></a:t>
              </a:r>
              <a:r>
                <a:rPr sz="3400" spc="-12" dirty="0" smtClean="0">
                  <a:solidFill>
                    <a:srgbClr val="007E3E"/>
                  </a:solidFill>
                  <a:latin typeface="Times New Roman"/>
                  <a:cs typeface="Times New Roman"/>
                </a:rPr>
                <a:t> </a:t>
              </a:r>
              <a:r>
                <a:rPr sz="3550" spc="0" dirty="0" smtClean="0">
                  <a:solidFill>
                    <a:srgbClr val="007E3E"/>
                  </a:solidFill>
                  <a:latin typeface="Symbol"/>
                  <a:cs typeface="Symbol"/>
                </a:rPr>
                <a:t></a:t>
              </a:r>
              <a:endParaRPr sz="3550" dirty="0">
                <a:latin typeface="Symbol"/>
                <a:cs typeface="Symbol"/>
              </a:endParaRPr>
            </a:p>
          </p:txBody>
        </p:sp>
        <p:sp>
          <p:nvSpPr>
            <p:cNvPr id="8" name="object 16"/>
            <p:cNvSpPr txBox="1"/>
            <p:nvPr/>
          </p:nvSpPr>
          <p:spPr>
            <a:xfrm>
              <a:off x="3347877" y="5041585"/>
              <a:ext cx="616615" cy="463664"/>
            </a:xfrm>
            <a:prstGeom prst="rect">
              <a:avLst/>
            </a:prstGeom>
          </p:spPr>
          <p:txBody>
            <a:bodyPr wrap="square" lIns="0" tIns="0" rIns="0" bIns="0" rtlCol="0">
              <a:noAutofit/>
            </a:bodyPr>
            <a:lstStyle/>
            <a:p>
              <a:pPr marL="12700">
                <a:lnSpc>
                  <a:spcPts val="3635"/>
                </a:lnSpc>
                <a:spcBef>
                  <a:spcPts val="181"/>
                </a:spcBef>
              </a:pPr>
              <a:r>
                <a:rPr sz="3400" spc="0" dirty="0" smtClean="0">
                  <a:solidFill>
                    <a:srgbClr val="007E3E"/>
                  </a:solidFill>
                  <a:latin typeface="Symbol"/>
                  <a:cs typeface="Symbol"/>
                </a:rPr>
                <a:t></a:t>
              </a:r>
              <a:r>
                <a:rPr sz="3400" spc="-322" dirty="0" smtClean="0">
                  <a:solidFill>
                    <a:srgbClr val="007E3E"/>
                  </a:solidFill>
                  <a:latin typeface="Times New Roman"/>
                  <a:cs typeface="Times New Roman"/>
                </a:rPr>
                <a:t> </a:t>
              </a:r>
              <a:r>
                <a:rPr sz="3400" i="1" spc="0" dirty="0" smtClean="0">
                  <a:solidFill>
                    <a:srgbClr val="916C00"/>
                  </a:solidFill>
                  <a:latin typeface="Times New Roman"/>
                  <a:cs typeface="Times New Roman"/>
                </a:rPr>
                <a:t>b</a:t>
              </a:r>
              <a:endParaRPr sz="3400" dirty="0">
                <a:latin typeface="Times New Roman"/>
                <a:cs typeface="Times New Roman"/>
              </a:endParaRPr>
            </a:p>
          </p:txBody>
        </p:sp>
        <p:sp>
          <p:nvSpPr>
            <p:cNvPr id="9" name="object 15"/>
            <p:cNvSpPr txBox="1"/>
            <p:nvPr/>
          </p:nvSpPr>
          <p:spPr>
            <a:xfrm>
              <a:off x="4532310" y="5041585"/>
              <a:ext cx="1458030" cy="463664"/>
            </a:xfrm>
            <a:prstGeom prst="rect">
              <a:avLst/>
            </a:prstGeom>
          </p:spPr>
          <p:txBody>
            <a:bodyPr wrap="square" lIns="0" tIns="0" rIns="0" bIns="0" rtlCol="0">
              <a:noAutofit/>
            </a:bodyPr>
            <a:lstStyle/>
            <a:p>
              <a:pPr marL="12700">
                <a:lnSpc>
                  <a:spcPts val="3635"/>
                </a:lnSpc>
                <a:spcBef>
                  <a:spcPts val="181"/>
                </a:spcBef>
              </a:pPr>
              <a:r>
                <a:rPr sz="3400" spc="0" dirty="0" smtClean="0">
                  <a:solidFill>
                    <a:srgbClr val="007E3E"/>
                  </a:solidFill>
                  <a:latin typeface="Symbol"/>
                  <a:cs typeface="Symbol"/>
                </a:rPr>
                <a:t></a:t>
              </a:r>
              <a:r>
                <a:rPr sz="3400" spc="-327" dirty="0" smtClean="0">
                  <a:solidFill>
                    <a:srgbClr val="007E3E"/>
                  </a:solidFill>
                  <a:latin typeface="Times New Roman"/>
                  <a:cs typeface="Times New Roman"/>
                </a:rPr>
                <a:t> </a:t>
              </a:r>
              <a:r>
                <a:rPr sz="3400" i="1" spc="0" dirty="0" smtClean="0">
                  <a:solidFill>
                    <a:srgbClr val="FF0000"/>
                  </a:solidFill>
                  <a:latin typeface="Times New Roman"/>
                  <a:cs typeface="Times New Roman"/>
                </a:rPr>
                <a:t>b</a:t>
              </a:r>
              <a:r>
                <a:rPr sz="3400" i="1" spc="-75" dirty="0" smtClean="0">
                  <a:solidFill>
                    <a:srgbClr val="FF0000"/>
                  </a:solidFill>
                  <a:latin typeface="Times New Roman"/>
                  <a:cs typeface="Times New Roman"/>
                </a:rPr>
                <a:t> </a:t>
              </a:r>
              <a:r>
                <a:rPr sz="3400" spc="-39" dirty="0" smtClean="0">
                  <a:solidFill>
                    <a:srgbClr val="FF0000"/>
                  </a:solidFill>
                  <a:latin typeface="Times New Roman"/>
                  <a:cs typeface="Times New Roman"/>
                </a:rPr>
                <a:t>(</a:t>
              </a:r>
              <a:r>
                <a:rPr sz="3400" i="1" spc="209" dirty="0" smtClean="0">
                  <a:solidFill>
                    <a:srgbClr val="FF0000"/>
                  </a:solidFill>
                  <a:latin typeface="Times New Roman"/>
                  <a:cs typeface="Times New Roman"/>
                </a:rPr>
                <a:t>t</a:t>
              </a:r>
              <a:r>
                <a:rPr sz="3400" spc="0" dirty="0" smtClean="0">
                  <a:solidFill>
                    <a:srgbClr val="FF0000"/>
                  </a:solidFill>
                  <a:latin typeface="Times New Roman"/>
                  <a:cs typeface="Times New Roman"/>
                </a:rPr>
                <a:t>)</a:t>
              </a:r>
              <a:r>
                <a:rPr sz="3400" spc="-255" dirty="0" smtClean="0">
                  <a:solidFill>
                    <a:srgbClr val="FF0000"/>
                  </a:solidFill>
                  <a:latin typeface="Times New Roman"/>
                  <a:cs typeface="Times New Roman"/>
                </a:rPr>
                <a:t> </a:t>
              </a:r>
              <a:r>
                <a:rPr sz="3400" spc="0" dirty="0" smtClean="0">
                  <a:solidFill>
                    <a:srgbClr val="007E3E"/>
                  </a:solidFill>
                  <a:latin typeface="Symbol"/>
                  <a:cs typeface="Symbol"/>
                </a:rPr>
                <a:t></a:t>
              </a:r>
              <a:endParaRPr sz="3400" dirty="0">
                <a:latin typeface="Symbol"/>
                <a:cs typeface="Symbol"/>
              </a:endParaRPr>
            </a:p>
          </p:txBody>
        </p:sp>
        <p:sp>
          <p:nvSpPr>
            <p:cNvPr id="10" name="object 14"/>
            <p:cNvSpPr txBox="1"/>
            <p:nvPr/>
          </p:nvSpPr>
          <p:spPr>
            <a:xfrm>
              <a:off x="1744931" y="5048475"/>
              <a:ext cx="261961" cy="456774"/>
            </a:xfrm>
            <a:prstGeom prst="rect">
              <a:avLst/>
            </a:prstGeom>
          </p:spPr>
          <p:txBody>
            <a:bodyPr wrap="square" lIns="0" tIns="0" rIns="0" bIns="0" rtlCol="0">
              <a:noAutofit/>
            </a:bodyPr>
            <a:lstStyle/>
            <a:p>
              <a:pPr marL="12700">
                <a:lnSpc>
                  <a:spcPts val="3570"/>
                </a:lnSpc>
                <a:spcBef>
                  <a:spcPts val="178"/>
                </a:spcBef>
              </a:pPr>
              <a:r>
                <a:rPr sz="3400" i="1" spc="0" dirty="0" smtClean="0">
                  <a:solidFill>
                    <a:srgbClr val="007E3E"/>
                  </a:solidFill>
                  <a:latin typeface="Times New Roman"/>
                  <a:cs typeface="Times New Roman"/>
                </a:rPr>
                <a:t>r</a:t>
              </a:r>
              <a:endParaRPr sz="3400">
                <a:latin typeface="Times New Roman"/>
                <a:cs typeface="Times New Roman"/>
              </a:endParaRPr>
            </a:p>
          </p:txBody>
        </p:sp>
        <p:sp>
          <p:nvSpPr>
            <p:cNvPr id="11" name="object 13"/>
            <p:cNvSpPr txBox="1"/>
            <p:nvPr/>
          </p:nvSpPr>
          <p:spPr>
            <a:xfrm>
              <a:off x="4026268" y="5048475"/>
              <a:ext cx="528206" cy="456774"/>
            </a:xfrm>
            <a:prstGeom prst="rect">
              <a:avLst/>
            </a:prstGeom>
          </p:spPr>
          <p:txBody>
            <a:bodyPr wrap="square" lIns="0" tIns="0" rIns="0" bIns="0" rtlCol="0">
              <a:noAutofit/>
            </a:bodyPr>
            <a:lstStyle/>
            <a:p>
              <a:pPr marL="12700">
                <a:lnSpc>
                  <a:spcPts val="3570"/>
                </a:lnSpc>
                <a:spcBef>
                  <a:spcPts val="178"/>
                </a:spcBef>
              </a:pPr>
              <a:r>
                <a:rPr sz="3400" spc="-39" dirty="0" smtClean="0">
                  <a:solidFill>
                    <a:srgbClr val="916C00"/>
                  </a:solidFill>
                  <a:latin typeface="Times New Roman"/>
                  <a:cs typeface="Times New Roman"/>
                </a:rPr>
                <a:t>(</a:t>
              </a:r>
              <a:r>
                <a:rPr sz="3400" i="1" spc="204" dirty="0" smtClean="0">
                  <a:solidFill>
                    <a:srgbClr val="916C00"/>
                  </a:solidFill>
                  <a:latin typeface="Times New Roman"/>
                  <a:cs typeface="Times New Roman"/>
                </a:rPr>
                <a:t>t</a:t>
              </a:r>
              <a:r>
                <a:rPr sz="3400" spc="0" dirty="0" smtClean="0">
                  <a:solidFill>
                    <a:srgbClr val="916C00"/>
                  </a:solidFill>
                  <a:latin typeface="Times New Roman"/>
                  <a:cs typeface="Times New Roman"/>
                </a:rPr>
                <a:t>)</a:t>
              </a:r>
              <a:endParaRPr sz="3400">
                <a:latin typeface="Times New Roman"/>
                <a:cs typeface="Times New Roman"/>
              </a:endParaRPr>
            </a:p>
          </p:txBody>
        </p:sp>
        <p:sp>
          <p:nvSpPr>
            <p:cNvPr id="12" name="object 12"/>
            <p:cNvSpPr txBox="1"/>
            <p:nvPr/>
          </p:nvSpPr>
          <p:spPr>
            <a:xfrm>
              <a:off x="6448853" y="5048475"/>
              <a:ext cx="311000" cy="456774"/>
            </a:xfrm>
            <a:prstGeom prst="rect">
              <a:avLst/>
            </a:prstGeom>
          </p:spPr>
          <p:txBody>
            <a:bodyPr wrap="square" lIns="0" tIns="0" rIns="0" bIns="0" rtlCol="0">
              <a:noAutofit/>
            </a:bodyPr>
            <a:lstStyle/>
            <a:p>
              <a:pPr marL="12700">
                <a:lnSpc>
                  <a:spcPts val="3570"/>
                </a:lnSpc>
                <a:spcBef>
                  <a:spcPts val="178"/>
                </a:spcBef>
              </a:pPr>
              <a:r>
                <a:rPr sz="3400" i="1" spc="0" dirty="0" smtClean="0">
                  <a:solidFill>
                    <a:srgbClr val="FF00FF"/>
                  </a:solidFill>
                  <a:latin typeface="Times New Roman"/>
                  <a:cs typeface="Times New Roman"/>
                </a:rPr>
                <a:t>p</a:t>
              </a:r>
              <a:endParaRPr sz="3400">
                <a:latin typeface="Times New Roman"/>
                <a:cs typeface="Times New Roman"/>
              </a:endParaRPr>
            </a:p>
          </p:txBody>
        </p:sp>
        <p:sp>
          <p:nvSpPr>
            <p:cNvPr id="13" name="object 11"/>
            <p:cNvSpPr txBox="1"/>
            <p:nvPr/>
          </p:nvSpPr>
          <p:spPr>
            <a:xfrm>
              <a:off x="6843416" y="5048475"/>
              <a:ext cx="527478" cy="456774"/>
            </a:xfrm>
            <a:prstGeom prst="rect">
              <a:avLst/>
            </a:prstGeom>
          </p:spPr>
          <p:txBody>
            <a:bodyPr wrap="square" lIns="0" tIns="0" rIns="0" bIns="0" rtlCol="0">
              <a:noAutofit/>
            </a:bodyPr>
            <a:lstStyle/>
            <a:p>
              <a:pPr marL="12700">
                <a:lnSpc>
                  <a:spcPts val="3570"/>
                </a:lnSpc>
                <a:spcBef>
                  <a:spcPts val="178"/>
                </a:spcBef>
              </a:pPr>
              <a:r>
                <a:rPr sz="3400" spc="-39" dirty="0" smtClean="0">
                  <a:solidFill>
                    <a:srgbClr val="FF00FF"/>
                  </a:solidFill>
                  <a:latin typeface="Times New Roman"/>
                  <a:cs typeface="Times New Roman"/>
                </a:rPr>
                <a:t>(</a:t>
              </a:r>
              <a:r>
                <a:rPr sz="3400" i="1" spc="200" dirty="0" smtClean="0">
                  <a:solidFill>
                    <a:srgbClr val="FF00FF"/>
                  </a:solidFill>
                  <a:latin typeface="Times New Roman"/>
                  <a:cs typeface="Times New Roman"/>
                </a:rPr>
                <a:t>t</a:t>
              </a:r>
              <a:r>
                <a:rPr sz="3400" spc="0" dirty="0" smtClean="0">
                  <a:solidFill>
                    <a:srgbClr val="FF00FF"/>
                  </a:solidFill>
                  <a:latin typeface="Times New Roman"/>
                  <a:cs typeface="Times New Roman"/>
                </a:rPr>
                <a:t>)</a:t>
              </a:r>
              <a:endParaRPr sz="3400">
                <a:latin typeface="Times New Roman"/>
                <a:cs typeface="Times New Roman"/>
              </a:endParaRPr>
            </a:p>
          </p:txBody>
        </p:sp>
        <p:sp>
          <p:nvSpPr>
            <p:cNvPr id="14" name="object 10"/>
            <p:cNvSpPr txBox="1"/>
            <p:nvPr/>
          </p:nvSpPr>
          <p:spPr>
            <a:xfrm>
              <a:off x="1864314" y="5304225"/>
              <a:ext cx="260992" cy="276407"/>
            </a:xfrm>
            <a:prstGeom prst="rect">
              <a:avLst/>
            </a:prstGeom>
          </p:spPr>
          <p:txBody>
            <a:bodyPr wrap="square" lIns="0" tIns="0" rIns="0" bIns="0" rtlCol="0">
              <a:noAutofit/>
            </a:bodyPr>
            <a:lstStyle/>
            <a:p>
              <a:pPr marL="12700">
                <a:lnSpc>
                  <a:spcPts val="2110"/>
                </a:lnSpc>
                <a:spcBef>
                  <a:spcPts val="105"/>
                </a:spcBef>
              </a:pPr>
              <a:r>
                <a:rPr sz="1950" i="1" spc="-14" dirty="0" smtClean="0">
                  <a:solidFill>
                    <a:srgbClr val="007E3E"/>
                  </a:solidFill>
                  <a:latin typeface="Times New Roman"/>
                  <a:cs typeface="Times New Roman"/>
                </a:rPr>
                <a:t>u</a:t>
              </a:r>
              <a:r>
                <a:rPr sz="1950" i="1" spc="0" dirty="0" smtClean="0">
                  <a:solidFill>
                    <a:srgbClr val="007E3E"/>
                  </a:solidFill>
                  <a:latin typeface="Times New Roman"/>
                  <a:cs typeface="Times New Roman"/>
                </a:rPr>
                <a:t>i</a:t>
              </a:r>
              <a:endParaRPr sz="1950">
                <a:latin typeface="Times New Roman"/>
                <a:cs typeface="Times New Roman"/>
              </a:endParaRPr>
            </a:p>
          </p:txBody>
        </p:sp>
        <p:sp>
          <p:nvSpPr>
            <p:cNvPr id="15" name="object 9"/>
            <p:cNvSpPr txBox="1"/>
            <p:nvPr/>
          </p:nvSpPr>
          <p:spPr>
            <a:xfrm>
              <a:off x="3838914" y="5304225"/>
              <a:ext cx="191584"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916C00"/>
                  </a:solidFill>
                  <a:latin typeface="Times New Roman"/>
                  <a:cs typeface="Times New Roman"/>
                </a:rPr>
                <a:t>u</a:t>
              </a:r>
              <a:endParaRPr sz="1950">
                <a:latin typeface="Times New Roman"/>
                <a:cs typeface="Times New Roman"/>
              </a:endParaRPr>
            </a:p>
          </p:txBody>
        </p:sp>
        <p:sp>
          <p:nvSpPr>
            <p:cNvPr id="16" name="object 8"/>
            <p:cNvSpPr txBox="1"/>
            <p:nvPr/>
          </p:nvSpPr>
          <p:spPr>
            <a:xfrm>
              <a:off x="5024040" y="5304225"/>
              <a:ext cx="134515"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FF0000"/>
                  </a:solidFill>
                  <a:latin typeface="Times New Roman"/>
                  <a:cs typeface="Times New Roman"/>
                </a:rPr>
                <a:t>i</a:t>
              </a:r>
              <a:endParaRPr sz="1950">
                <a:latin typeface="Times New Roman"/>
                <a:cs typeface="Times New Roman"/>
              </a:endParaRPr>
            </a:p>
          </p:txBody>
        </p:sp>
        <p:sp>
          <p:nvSpPr>
            <p:cNvPr id="17" name="object 7"/>
            <p:cNvSpPr txBox="1"/>
            <p:nvPr/>
          </p:nvSpPr>
          <p:spPr>
            <a:xfrm>
              <a:off x="6182770" y="5304225"/>
              <a:ext cx="134515"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007E3E"/>
                  </a:solidFill>
                  <a:latin typeface="Times New Roman"/>
                  <a:cs typeface="Times New Roman"/>
                </a:rPr>
                <a:t>i</a:t>
              </a:r>
              <a:endParaRPr sz="1950">
                <a:latin typeface="Times New Roman"/>
                <a:cs typeface="Times New Roman"/>
              </a:endParaRPr>
            </a:p>
          </p:txBody>
        </p:sp>
        <p:sp>
          <p:nvSpPr>
            <p:cNvPr id="18" name="object 6"/>
            <p:cNvSpPr txBox="1"/>
            <p:nvPr/>
          </p:nvSpPr>
          <p:spPr>
            <a:xfrm>
              <a:off x="6656026" y="5304225"/>
              <a:ext cx="191584" cy="276407"/>
            </a:xfrm>
            <a:prstGeom prst="rect">
              <a:avLst/>
            </a:prstGeom>
          </p:spPr>
          <p:txBody>
            <a:bodyPr wrap="square" lIns="0" tIns="0" rIns="0" bIns="0" rtlCol="0">
              <a:noAutofit/>
            </a:bodyPr>
            <a:lstStyle/>
            <a:p>
              <a:pPr marL="12700">
                <a:lnSpc>
                  <a:spcPts val="2110"/>
                </a:lnSpc>
                <a:spcBef>
                  <a:spcPts val="105"/>
                </a:spcBef>
              </a:pPr>
              <a:r>
                <a:rPr sz="1950" i="1" spc="0" dirty="0" smtClean="0">
                  <a:solidFill>
                    <a:srgbClr val="FF00FF"/>
                  </a:solidFill>
                  <a:latin typeface="Times New Roman"/>
                  <a:cs typeface="Times New Roman"/>
                </a:rPr>
                <a:t>u</a:t>
              </a:r>
              <a:endParaRPr sz="1950">
                <a:latin typeface="Times New Roman"/>
                <a:cs typeface="Times New Roman"/>
              </a:endParaRPr>
            </a:p>
          </p:txBody>
        </p:sp>
      </p:grpSp>
      <p:sp>
        <p:nvSpPr>
          <p:cNvPr id="19" name="Title 1"/>
          <p:cNvSpPr>
            <a:spLocks noGrp="1"/>
          </p:cNvSpPr>
          <p:nvPr>
            <p:ph type="title"/>
          </p:nvPr>
        </p:nvSpPr>
        <p:spPr>
          <a:xfrm>
            <a:off x="838200" y="365125"/>
            <a:ext cx="10515600" cy="1325563"/>
          </a:xfrm>
        </p:spPr>
        <p:txBody>
          <a:bodyPr/>
          <a:lstStyle/>
          <a:p>
            <a:r>
              <a:rPr lang="en-US" dirty="0" smtClean="0"/>
              <a:t>Continued…</a:t>
            </a:r>
            <a:endParaRPr lang="en-US" dirty="0"/>
          </a:p>
        </p:txBody>
      </p:sp>
    </p:spTree>
    <p:extLst>
      <p:ext uri="{BB962C8B-B14F-4D97-AF65-F5344CB8AC3E}">
        <p14:creationId xmlns:p14="http://schemas.microsoft.com/office/powerpoint/2010/main" val="2596929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6.4 Attributes </a:t>
            </a:r>
            <a:r>
              <a:rPr lang="en-US" dirty="0"/>
              <a:t>Coupling based Item Enhanced Matrix Factorization </a:t>
            </a:r>
            <a:r>
              <a:rPr lang="en-US" dirty="0" smtClean="0"/>
              <a:t>Technique</a:t>
            </a:r>
            <a:r>
              <a:rPr lang="en-US" baseline="30000" dirty="0" smtClean="0"/>
              <a:t>[3]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Matrix </a:t>
            </a:r>
            <a:r>
              <a:rPr lang="en-US" dirty="0"/>
              <a:t>factorization technique is one of the most widely employed collaborative filtering techniques in the research of recommender systems due to its effectiveness and efficiency in dealing with very large user-item rating matrices. </a:t>
            </a:r>
            <a:endParaRPr lang="en-US" dirty="0" smtClean="0"/>
          </a:p>
          <a:p>
            <a:r>
              <a:rPr lang="en-US" dirty="0" smtClean="0"/>
              <a:t>However</a:t>
            </a:r>
            <a:r>
              <a:rPr lang="en-US" dirty="0"/>
              <a:t>, the majority focus on dealing with the cold start user problem and ignore the cold start item problem. </a:t>
            </a:r>
            <a:endParaRPr lang="en-US" dirty="0" smtClean="0"/>
          </a:p>
          <a:p>
            <a:r>
              <a:rPr lang="en-US" dirty="0" smtClean="0"/>
              <a:t>In </a:t>
            </a:r>
            <a:r>
              <a:rPr lang="en-US" dirty="0"/>
              <a:t>addition, there are few suitable similarity measures for these content enhanced matrix factorization approaches to compute the similarity between categorical items. </a:t>
            </a:r>
            <a:endParaRPr lang="en-US" dirty="0" smtClean="0"/>
          </a:p>
          <a:p>
            <a:r>
              <a:rPr lang="en-US" dirty="0" smtClean="0"/>
              <a:t>Required attributes coupling based item enhanced matrix factorization method by incorporating item attribute information into matrix factorization technique as well as adapting the coupled object similarity to capture the relationship between items</a:t>
            </a:r>
          </a:p>
          <a:p>
            <a:r>
              <a:rPr lang="en-US" dirty="0" smtClean="0"/>
              <a:t>Item </a:t>
            </a:r>
            <a:r>
              <a:rPr lang="en-US" dirty="0"/>
              <a:t>attribute information is formed as an item relationship regularization term to regularize the process of matrix factorization. </a:t>
            </a:r>
            <a:endParaRPr lang="en-US" dirty="0" smtClean="0"/>
          </a:p>
          <a:p>
            <a:r>
              <a:rPr lang="en-US" dirty="0" smtClean="0"/>
              <a:t>Specifically</a:t>
            </a:r>
            <a:r>
              <a:rPr lang="en-US" dirty="0"/>
              <a:t>, the similarity between items is measured by the Coupled Object Similarity considering coupling between items. </a:t>
            </a:r>
          </a:p>
        </p:txBody>
      </p:sp>
    </p:spTree>
    <p:extLst>
      <p:ext uri="{BB962C8B-B14F-4D97-AF65-F5344CB8AC3E}">
        <p14:creationId xmlns:p14="http://schemas.microsoft.com/office/powerpoint/2010/main" val="4129818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6.5 Ranking of individual items(b</a:t>
            </a:r>
            <a:r>
              <a:rPr lang="en-US" baseline="-25000" dirty="0" smtClean="0"/>
              <a:t>i</a:t>
            </a:r>
            <a:r>
              <a:rPr lang="en-US" dirty="0" smtClean="0"/>
              <a:t>(t)):</a:t>
            </a:r>
          </a:p>
        </p:txBody>
      </p:sp>
      <p:sp>
        <p:nvSpPr>
          <p:cNvPr id="3" name="Content Placeholder 2"/>
          <p:cNvSpPr>
            <a:spLocks noGrp="1"/>
          </p:cNvSpPr>
          <p:nvPr>
            <p:ph idx="1"/>
          </p:nvPr>
        </p:nvSpPr>
        <p:spPr/>
        <p:txBody>
          <a:bodyPr/>
          <a:lstStyle/>
          <a:p>
            <a:r>
              <a:rPr lang="en-US" dirty="0" err="1" smtClean="0"/>
              <a:t>Antutu</a:t>
            </a:r>
            <a:r>
              <a:rPr lang="en-US" dirty="0" smtClean="0"/>
              <a:t> Benchmark</a:t>
            </a:r>
            <a:r>
              <a:rPr lang="en-US" baseline="30000" dirty="0" smtClean="0"/>
              <a:t>[6]</a:t>
            </a:r>
            <a:r>
              <a:rPr lang="en-US" dirty="0" smtClean="0"/>
              <a:t>.</a:t>
            </a:r>
          </a:p>
          <a:p>
            <a:r>
              <a:rPr lang="en-US" dirty="0" smtClean="0"/>
              <a:t>Ranking on the basis of specification score based on our proposed algorithm.</a:t>
            </a:r>
          </a:p>
          <a:p>
            <a:pPr lvl="1"/>
            <a:r>
              <a:rPr lang="en-US" dirty="0" smtClean="0"/>
              <a:t>Different features are given different weightage.</a:t>
            </a:r>
          </a:p>
          <a:p>
            <a:pPr lvl="1"/>
            <a:r>
              <a:rPr lang="en-US" dirty="0" smtClean="0"/>
              <a:t>For each product, score is calculated for each feature on account of weight.</a:t>
            </a:r>
          </a:p>
          <a:p>
            <a:pPr lvl="1"/>
            <a:r>
              <a:rPr lang="en-US" dirty="0" smtClean="0"/>
              <a:t>On the basis of Overall score, relationship between items is justified.</a:t>
            </a:r>
          </a:p>
          <a:p>
            <a:pPr lvl="1"/>
            <a:endParaRPr lang="en-US" dirty="0" smtClean="0"/>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284959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6.5.1 </a:t>
            </a:r>
            <a:r>
              <a:rPr lang="en-US" dirty="0" err="1" smtClean="0"/>
              <a:t>Antutu</a:t>
            </a:r>
            <a:r>
              <a:rPr lang="en-US" dirty="0" smtClean="0"/>
              <a:t> Benchmark</a:t>
            </a:r>
            <a:r>
              <a:rPr lang="en-US" baseline="30000" dirty="0" smtClean="0"/>
              <a:t>[6]</a:t>
            </a:r>
            <a:r>
              <a:rPr lang="en-US" dirty="0" smtClean="0"/>
              <a:t> </a:t>
            </a:r>
            <a:endParaRPr lang="en-US" dirty="0"/>
          </a:p>
        </p:txBody>
      </p:sp>
      <p:sp>
        <p:nvSpPr>
          <p:cNvPr id="3" name="Content Placeholder 2"/>
          <p:cNvSpPr>
            <a:spLocks noGrp="1"/>
          </p:cNvSpPr>
          <p:nvPr>
            <p:ph idx="1"/>
          </p:nvPr>
        </p:nvSpPr>
        <p:spPr/>
        <p:txBody>
          <a:bodyPr/>
          <a:lstStyle/>
          <a:p>
            <a:r>
              <a:rPr lang="en-US" dirty="0" smtClean="0"/>
              <a:t>Antutu comprehensively test certain aspects </a:t>
            </a:r>
            <a:r>
              <a:rPr lang="en-US" dirty="0"/>
              <a:t>of a device, including UX, GPU, RAM, CPU, </a:t>
            </a:r>
            <a:r>
              <a:rPr lang="en-US" dirty="0" smtClean="0"/>
              <a:t>I/O. </a:t>
            </a:r>
            <a:r>
              <a:rPr lang="en-US" dirty="0"/>
              <a:t>Each item is individually assessed and given a </a:t>
            </a:r>
            <a:r>
              <a:rPr lang="en-US" dirty="0" smtClean="0"/>
              <a:t>score and then </a:t>
            </a:r>
            <a:r>
              <a:rPr lang="en-US" dirty="0"/>
              <a:t>used to rank </a:t>
            </a:r>
            <a:r>
              <a:rPr lang="en-US" dirty="0" smtClean="0"/>
              <a:t>the device </a:t>
            </a:r>
            <a:r>
              <a:rPr lang="en-US" dirty="0"/>
              <a:t>among all other </a:t>
            </a:r>
            <a:r>
              <a:rPr lang="en-US" dirty="0" smtClean="0"/>
              <a:t>devices.</a:t>
            </a:r>
          </a:p>
          <a:p>
            <a:r>
              <a:rPr lang="en-US" dirty="0" smtClean="0"/>
              <a:t>Scores and rankings are easily available online.</a:t>
            </a:r>
          </a:p>
          <a:p>
            <a:pPr marL="0" indent="0">
              <a:buNone/>
            </a:pPr>
            <a:endParaRPr lang="en-US" dirty="0"/>
          </a:p>
          <a:p>
            <a:pPr marL="0" indent="0">
              <a:buNone/>
            </a:pPr>
            <a:r>
              <a:rPr lang="en-US" sz="3600" dirty="0" smtClean="0"/>
              <a:t>Cons: </a:t>
            </a:r>
          </a:p>
          <a:p>
            <a:r>
              <a:rPr lang="en-US" dirty="0" smtClean="0"/>
              <a:t>Compute score only on the basis of certain features.</a:t>
            </a:r>
          </a:p>
          <a:p>
            <a:r>
              <a:rPr lang="en-US" dirty="0" smtClean="0"/>
              <a:t>Rest features remain intact (Supports memory card, NFC, etc.).</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49362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2028" y="292553"/>
            <a:ext cx="5423137" cy="1325563"/>
          </a:xfrm>
        </p:spPr>
        <p:txBody>
          <a:bodyPr>
            <a:normAutofit fontScale="90000"/>
          </a:bodyPr>
          <a:lstStyle/>
          <a:p>
            <a:r>
              <a:rPr lang="en-US" dirty="0" smtClean="0"/>
              <a:t>6.5.2 Proposed Algorithm: Ranking Individual Items</a:t>
            </a:r>
            <a:endParaRPr lang="en-US" dirty="0"/>
          </a:p>
        </p:txBody>
      </p:sp>
      <p:sp>
        <p:nvSpPr>
          <p:cNvPr id="3" name="Content Placeholder 2"/>
          <p:cNvSpPr>
            <a:spLocks noGrp="1"/>
          </p:cNvSpPr>
          <p:nvPr>
            <p:ph idx="1"/>
          </p:nvPr>
        </p:nvSpPr>
        <p:spPr>
          <a:xfrm>
            <a:off x="5776686" y="1825625"/>
            <a:ext cx="5577114" cy="4351338"/>
          </a:xfrm>
        </p:spPr>
        <p:txBody>
          <a:bodyPr>
            <a:normAutofit fontScale="92500" lnSpcReduction="10000"/>
          </a:bodyPr>
          <a:lstStyle/>
          <a:p>
            <a:pPr marL="0" indent="0">
              <a:buNone/>
            </a:pPr>
            <a:r>
              <a:rPr lang="en-US" dirty="0" smtClean="0"/>
              <a:t>Where, </a:t>
            </a:r>
          </a:p>
          <a:p>
            <a:r>
              <a:rPr lang="en-US" dirty="0" smtClean="0"/>
              <a:t>% = percentage difference of that feature between products</a:t>
            </a:r>
          </a:p>
          <a:p>
            <a:pPr lvl="1"/>
            <a:r>
              <a:rPr lang="en-US" dirty="0" smtClean="0"/>
              <a:t>Ex: For, Faster CPU, </a:t>
            </a:r>
            <a:r>
              <a:rPr lang="en-US" dirty="0" err="1" smtClean="0"/>
              <a:t>feature_value</a:t>
            </a:r>
            <a:r>
              <a:rPr lang="en-US" dirty="0" smtClean="0"/>
              <a:t>(X) :</a:t>
            </a:r>
          </a:p>
          <a:p>
            <a:pPr lvl="1"/>
            <a:r>
              <a:rPr lang="en-US" dirty="0" smtClean="0"/>
              <a:t>Galaxy S6 : 1.5 </a:t>
            </a:r>
            <a:r>
              <a:rPr lang="en-US" dirty="0" err="1"/>
              <a:t>G</a:t>
            </a:r>
            <a:r>
              <a:rPr lang="en-US" dirty="0" err="1" smtClean="0"/>
              <a:t>hz</a:t>
            </a:r>
            <a:endParaRPr lang="en-US" dirty="0" smtClean="0"/>
          </a:p>
          <a:p>
            <a:pPr lvl="1"/>
            <a:r>
              <a:rPr lang="en-US" dirty="0" smtClean="0"/>
              <a:t>Galaxy S4 : 1.2 </a:t>
            </a:r>
            <a:r>
              <a:rPr lang="en-US" dirty="0" err="1" smtClean="0"/>
              <a:t>Ghz</a:t>
            </a:r>
            <a:endParaRPr lang="en-US" dirty="0" smtClean="0"/>
          </a:p>
          <a:p>
            <a:pPr lvl="1"/>
            <a:r>
              <a:rPr lang="en-US" dirty="0" smtClean="0"/>
              <a:t>% = Galaxy S6 has 80% faster CPU than Galaxy S4</a:t>
            </a:r>
          </a:p>
          <a:p>
            <a:r>
              <a:rPr lang="en-US" dirty="0" smtClean="0"/>
              <a:t>And B = binary </a:t>
            </a:r>
          </a:p>
          <a:p>
            <a:pPr lvl="1"/>
            <a:r>
              <a:rPr lang="en-US" dirty="0" smtClean="0"/>
              <a:t>Ex: Has Dual </a:t>
            </a:r>
            <a:r>
              <a:rPr lang="en-US" dirty="0" err="1" smtClean="0"/>
              <a:t>Sim</a:t>
            </a:r>
            <a:r>
              <a:rPr lang="en-US" dirty="0" smtClean="0"/>
              <a:t>:</a:t>
            </a:r>
          </a:p>
          <a:p>
            <a:pPr lvl="1"/>
            <a:r>
              <a:rPr lang="en-US" dirty="0" smtClean="0"/>
              <a:t>Galaxy S6 : Yes(1)</a:t>
            </a:r>
          </a:p>
          <a:p>
            <a:pPr lvl="1"/>
            <a:r>
              <a:rPr lang="en-US" dirty="0" smtClean="0"/>
              <a:t>Galaxy S4 : No(0)</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7512040"/>
              </p:ext>
            </p:extLst>
          </p:nvPr>
        </p:nvGraphicFramePr>
        <p:xfrm>
          <a:off x="250218" y="124125"/>
          <a:ext cx="5268890" cy="6444158"/>
        </p:xfrm>
        <a:graphic>
          <a:graphicData uri="http://schemas.openxmlformats.org/drawingml/2006/table">
            <a:tbl>
              <a:tblPr firstRow="1" bandRow="1">
                <a:tableStyleId>{5C22544A-7EE6-4342-B048-85BDC9FD1C3A}</a:tableStyleId>
              </a:tblPr>
              <a:tblGrid>
                <a:gridCol w="3043937"/>
                <a:gridCol w="653731"/>
                <a:gridCol w="1571222"/>
              </a:tblGrid>
              <a:tr h="320740">
                <a:tc>
                  <a:txBody>
                    <a:bodyPr/>
                    <a:lstStyle/>
                    <a:p>
                      <a:r>
                        <a:rPr lang="en-US" sz="1600" dirty="0" smtClean="0"/>
                        <a:t>Feature</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Weight</a:t>
                      </a:r>
                      <a:endParaRPr lang="en-US" sz="1600" dirty="0"/>
                    </a:p>
                  </a:txBody>
                  <a:tcPr/>
                </a:tc>
              </a:tr>
              <a:tr h="320740">
                <a:tc>
                  <a:txBody>
                    <a:bodyPr/>
                    <a:lstStyle/>
                    <a:p>
                      <a:r>
                        <a:rPr lang="en-US" sz="1600" dirty="0" smtClean="0"/>
                        <a:t>Faster CPU</a:t>
                      </a:r>
                      <a:endParaRPr lang="en-US" sz="1600" dirty="0"/>
                    </a:p>
                  </a:txBody>
                  <a:tcPr/>
                </a:tc>
                <a:tc>
                  <a:txBody>
                    <a:bodyPr/>
                    <a:lstStyle/>
                    <a:p>
                      <a:r>
                        <a:rPr lang="en-US" sz="1600" dirty="0" smtClean="0"/>
                        <a:t>%</a:t>
                      </a:r>
                    </a:p>
                  </a:txBody>
                  <a:tcPr/>
                </a:tc>
                <a:tc>
                  <a:txBody>
                    <a:bodyPr/>
                    <a:lstStyle/>
                    <a:p>
                      <a:endParaRPr lang="en-US" sz="1600" dirty="0" smtClean="0"/>
                    </a:p>
                  </a:txBody>
                  <a:tcPr/>
                </a:tc>
              </a:tr>
              <a:tr h="320740">
                <a:tc>
                  <a:txBody>
                    <a:bodyPr/>
                    <a:lstStyle/>
                    <a:p>
                      <a:r>
                        <a:rPr lang="en-US" sz="1600" dirty="0" err="1" smtClean="0"/>
                        <a:t>Octa</a:t>
                      </a:r>
                      <a:r>
                        <a:rPr lang="en-US" sz="1600" baseline="0" dirty="0" smtClean="0"/>
                        <a:t> core CPU</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More RAM</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More Storage Capacity</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Has Dual </a:t>
                      </a:r>
                      <a:r>
                        <a:rPr lang="en-US" sz="1600" dirty="0" err="1" smtClean="0"/>
                        <a:t>Sim</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Longer Battery Life</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32192">
                <a:tc>
                  <a:txBody>
                    <a:bodyPr/>
                    <a:lstStyle/>
                    <a:p>
                      <a:r>
                        <a:rPr lang="en-US" sz="1600" dirty="0" smtClean="0"/>
                        <a:t>Better Screen resolution</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45255">
                <a:tc>
                  <a:txBody>
                    <a:bodyPr/>
                    <a:lstStyle/>
                    <a:p>
                      <a:r>
                        <a:rPr lang="en-US" sz="1600" dirty="0" smtClean="0"/>
                        <a:t>Better Camera resolution</a:t>
                      </a:r>
                      <a:r>
                        <a:rPr lang="en-US" sz="1600" baseline="0" dirty="0" smtClean="0"/>
                        <a:t>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Bigger Battery</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Support memory card</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Support FM</a:t>
                      </a:r>
                      <a:r>
                        <a:rPr lang="en-US" sz="1600" baseline="0" dirty="0" smtClean="0"/>
                        <a:t> radio</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Support HDMI</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20740">
                <a:tc>
                  <a:txBody>
                    <a:bodyPr/>
                    <a:lstStyle/>
                    <a:p>
                      <a:r>
                        <a:rPr lang="en-US" sz="1600" dirty="0" smtClean="0"/>
                        <a:t>Has removable</a:t>
                      </a:r>
                      <a:r>
                        <a:rPr lang="en-US" sz="1600" baseline="0" dirty="0" smtClean="0"/>
                        <a:t> battery</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r h="399143">
                <a:tc>
                  <a:txBody>
                    <a:bodyPr/>
                    <a:lstStyle/>
                    <a:p>
                      <a:r>
                        <a:rPr lang="en-US" sz="1600" dirty="0" smtClean="0"/>
                        <a:t>Longer battery</a:t>
                      </a:r>
                      <a:r>
                        <a:rPr lang="en-US" sz="1600" baseline="0" dirty="0" smtClean="0"/>
                        <a:t> standby time</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Bigger</a:t>
                      </a:r>
                      <a:r>
                        <a:rPr lang="en-US" sz="1600" baseline="0" dirty="0" smtClean="0"/>
                        <a:t> screen</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Light weight</a:t>
                      </a:r>
                      <a:r>
                        <a:rPr lang="en-US" sz="1600" baseline="0" dirty="0" smtClean="0"/>
                        <a:t>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Slimmer </a:t>
                      </a:r>
                      <a:endParaRPr lang="en-US" sz="1600" dirty="0"/>
                    </a:p>
                  </a:txBody>
                  <a:tcPr/>
                </a:tc>
                <a:tc>
                  <a:txBody>
                    <a:bodyPr/>
                    <a:lstStyle/>
                    <a:p>
                      <a:r>
                        <a:rPr lang="en-US" sz="1600" dirty="0" smtClean="0"/>
                        <a:t>%</a:t>
                      </a:r>
                      <a:endParaRPr lang="en-US" sz="1600" dirty="0"/>
                    </a:p>
                  </a:txBody>
                  <a:tcPr/>
                </a:tc>
                <a:tc>
                  <a:txBody>
                    <a:bodyPr/>
                    <a:lstStyle/>
                    <a:p>
                      <a:endParaRPr lang="en-US" sz="1600" dirty="0"/>
                    </a:p>
                  </a:txBody>
                  <a:tcPr/>
                </a:tc>
              </a:tr>
              <a:tr h="320740">
                <a:tc>
                  <a:txBody>
                    <a:bodyPr/>
                    <a:lstStyle/>
                    <a:p>
                      <a:r>
                        <a:rPr lang="en-US" sz="1600" dirty="0" smtClean="0"/>
                        <a:t>Support</a:t>
                      </a:r>
                      <a:r>
                        <a:rPr lang="en-US" sz="1600" baseline="0" dirty="0" smtClean="0"/>
                        <a:t> NFC</a:t>
                      </a:r>
                      <a:endParaRPr lang="en-US" sz="1600" dirty="0"/>
                    </a:p>
                  </a:txBody>
                  <a:tcPr/>
                </a:tc>
                <a:tc>
                  <a:txBody>
                    <a:bodyPr/>
                    <a:lstStyle/>
                    <a:p>
                      <a:r>
                        <a:rPr lang="en-US" sz="1600" dirty="0" smtClean="0"/>
                        <a:t>B</a:t>
                      </a:r>
                      <a:endParaRPr lang="en-US" sz="1600" dirty="0"/>
                    </a:p>
                  </a:txBody>
                  <a:tcPr/>
                </a:tc>
                <a:tc>
                  <a:txBody>
                    <a:bodyPr/>
                    <a:lstStyle/>
                    <a:p>
                      <a:endParaRPr lang="en-US" sz="1600" dirty="0"/>
                    </a:p>
                  </a:txBody>
                  <a:tcPr/>
                </a:tc>
              </a:tr>
            </a:tbl>
          </a:graphicData>
        </a:graphic>
      </p:graphicFrame>
      <p:sp>
        <p:nvSpPr>
          <p:cNvPr id="5" name="Content Placeholder 2"/>
          <p:cNvSpPr txBox="1">
            <a:spLocks/>
          </p:cNvSpPr>
          <p:nvPr/>
        </p:nvSpPr>
        <p:spPr>
          <a:xfrm>
            <a:off x="275262" y="6581104"/>
            <a:ext cx="2802790" cy="27689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b="1" dirty="0" smtClean="0"/>
              <a:t>#For mobiles</a:t>
            </a:r>
            <a:endParaRPr lang="en-US" b="1" dirty="0"/>
          </a:p>
        </p:txBody>
      </p:sp>
    </p:spTree>
    <p:extLst>
      <p:ext uri="{BB962C8B-B14F-4D97-AF65-F5344CB8AC3E}">
        <p14:creationId xmlns:p14="http://schemas.microsoft.com/office/powerpoint/2010/main" val="1130994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90688"/>
            <a:ext cx="9400504" cy="32805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6.5.2.1 Formulae used:</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Score (for %), P1 = </a:t>
            </a:r>
            <a:r>
              <a:rPr lang="el-GR" sz="5400" b="1" dirty="0" smtClean="0"/>
              <a:t>Σ</a:t>
            </a:r>
            <a:r>
              <a:rPr lang="en-US" sz="2400" dirty="0" smtClean="0"/>
              <a:t>weight * (</a:t>
            </a:r>
            <a:r>
              <a:rPr lang="en-US" sz="2400" dirty="0" err="1" smtClean="0"/>
              <a:t>feature_value</a:t>
            </a:r>
            <a:r>
              <a:rPr lang="en-US" sz="2400" dirty="0" smtClean="0"/>
              <a:t>(X) / </a:t>
            </a:r>
            <a:r>
              <a:rPr lang="en-US" sz="2400" dirty="0" err="1" smtClean="0"/>
              <a:t>feature_max</a:t>
            </a:r>
            <a:r>
              <a:rPr lang="en-US" sz="2400" dirty="0" smtClean="0"/>
              <a:t>)</a:t>
            </a:r>
          </a:p>
          <a:p>
            <a:r>
              <a:rPr lang="en-US" sz="2400" dirty="0"/>
              <a:t>S</a:t>
            </a:r>
            <a:r>
              <a:rPr lang="en-US" sz="2400" dirty="0" smtClean="0"/>
              <a:t>core (for B), P2 = </a:t>
            </a:r>
            <a:r>
              <a:rPr lang="el-GR" sz="5400" b="1" dirty="0" smtClean="0"/>
              <a:t>Σ</a:t>
            </a:r>
            <a:r>
              <a:rPr lang="en-US" sz="2400" dirty="0" smtClean="0"/>
              <a:t>weight * (</a:t>
            </a:r>
            <a:r>
              <a:rPr lang="en-US" sz="2400" dirty="0" err="1" smtClean="0"/>
              <a:t>Feature_value</a:t>
            </a:r>
            <a:r>
              <a:rPr lang="en-US" sz="2400" dirty="0" smtClean="0"/>
              <a:t>(X))</a:t>
            </a:r>
          </a:p>
          <a:p>
            <a:r>
              <a:rPr lang="en-US" b="1" dirty="0" smtClean="0"/>
              <a:t>Final Score(X) = P1 + P2</a:t>
            </a:r>
          </a:p>
          <a:p>
            <a:r>
              <a:rPr lang="en-US" sz="2400" dirty="0" smtClean="0"/>
              <a:t>Here, X = Specific product.</a:t>
            </a:r>
          </a:p>
          <a:p>
            <a:pPr marL="0" indent="0">
              <a:buNone/>
            </a:pPr>
            <a:r>
              <a:rPr lang="en-US" sz="2400" dirty="0" smtClean="0"/>
              <a:t>   </a:t>
            </a:r>
            <a:r>
              <a:rPr lang="en-US" sz="2400" dirty="0" err="1" smtClean="0"/>
              <a:t>feature_max</a:t>
            </a:r>
            <a:r>
              <a:rPr lang="en-US" sz="2400" dirty="0" smtClean="0"/>
              <a:t> =  Upper bound of the feature value stored in Dictionary.</a:t>
            </a:r>
          </a:p>
          <a:p>
            <a:endParaRPr lang="en-US" dirty="0" smtClean="0"/>
          </a:p>
          <a:p>
            <a:r>
              <a:rPr lang="en-US" dirty="0" smtClean="0"/>
              <a:t>How to distribute weight??</a:t>
            </a:r>
          </a:p>
          <a:p>
            <a:pPr lvl="1"/>
            <a:r>
              <a:rPr lang="en-US" dirty="0" smtClean="0"/>
              <a:t>Known factor: Core features must be given more weight.</a:t>
            </a:r>
          </a:p>
          <a:p>
            <a:pPr lvl="1"/>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57897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801530" y="1912081"/>
          <a:ext cx="4646235" cy="2145000"/>
        </p:xfrm>
        <a:graphic>
          <a:graphicData uri="http://schemas.openxmlformats.org/drawingml/2006/table">
            <a:tbl>
              <a:tblPr firstRow="1" firstCol="1" bandRow="1">
                <a:tableStyleId>{5C22544A-7EE6-4342-B048-85BDC9FD1C3A}</a:tableStyleId>
              </a:tblPr>
              <a:tblGrid>
                <a:gridCol w="929247"/>
                <a:gridCol w="929247"/>
                <a:gridCol w="929247"/>
                <a:gridCol w="929247"/>
                <a:gridCol w="929247"/>
              </a:tblGrid>
              <a:tr h="342666">
                <a:tc>
                  <a:txBody>
                    <a:bodyPr/>
                    <a:lstStyle/>
                    <a:p>
                      <a:pP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a:effectLst/>
                        </a:rPr>
                        <a:t>U1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a:effectLst/>
                        </a:rPr>
                        <a:t>U2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a:effectLst/>
                        </a:rPr>
                        <a:t>U3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a:effectLst/>
                        </a:rPr>
                        <a:t>U4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a:effectLst/>
                        </a:rPr>
                        <a:t>U5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graphicFrame>
        <p:nvGraphicFramePr>
          <p:cNvPr id="7" name="Table 6"/>
          <p:cNvGraphicFramePr>
            <a:graphicFrameLocks noGrp="1"/>
          </p:cNvGraphicFramePr>
          <p:nvPr>
            <p:extLst/>
          </p:nvPr>
        </p:nvGraphicFramePr>
        <p:xfrm>
          <a:off x="7018989" y="1880316"/>
          <a:ext cx="4906850" cy="2240928"/>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nSpc>
                          <a:spcPct val="115000"/>
                        </a:lnSpc>
                        <a:spcBef>
                          <a:spcPts val="0"/>
                        </a:spcBef>
                        <a:spcAft>
                          <a:spcPts val="0"/>
                        </a:spcAft>
                      </a:pPr>
                      <a:r>
                        <a:rPr lang="en-US" sz="1200">
                          <a:effectLst/>
                        </a:rPr>
                        <a:t>U1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a:effectLst/>
                        </a:rPr>
                        <a:t>4.97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nSpc>
                          <a:spcPct val="115000"/>
                        </a:lnSpc>
                        <a:spcBef>
                          <a:spcPts val="0"/>
                        </a:spcBef>
                        <a:spcAft>
                          <a:spcPts val="0"/>
                        </a:spcAft>
                      </a:pPr>
                      <a:r>
                        <a:rPr lang="en-US" sz="1200">
                          <a:effectLst/>
                        </a:rPr>
                        <a:t>U2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1.97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nSpc>
                          <a:spcPct val="115000"/>
                        </a:lnSpc>
                        <a:spcBef>
                          <a:spcPts val="0"/>
                        </a:spcBef>
                        <a:spcAft>
                          <a:spcPts val="0"/>
                        </a:spcAft>
                      </a:pPr>
                      <a:r>
                        <a:rPr lang="en-US" sz="1200">
                          <a:effectLst/>
                        </a:rPr>
                        <a:t>U3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5.32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4.93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nSpc>
                          <a:spcPct val="115000"/>
                        </a:lnSpc>
                        <a:spcBef>
                          <a:spcPts val="0"/>
                        </a:spcBef>
                        <a:spcAft>
                          <a:spcPts val="0"/>
                        </a:spcAft>
                      </a:pPr>
                      <a:r>
                        <a:rPr lang="en-US" sz="1200">
                          <a:effectLst/>
                        </a:rPr>
                        <a:t>U4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a:effectLst/>
                        </a:rPr>
                        <a:t>0.85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nSpc>
                          <a:spcPct val="115000"/>
                        </a:lnSpc>
                        <a:spcBef>
                          <a:spcPts val="0"/>
                        </a:spcBef>
                        <a:spcAft>
                          <a:spcPts val="0"/>
                        </a:spcAft>
                      </a:pPr>
                      <a:r>
                        <a:rPr lang="en-US" sz="1200">
                          <a:effectLst/>
                        </a:rPr>
                        <a:t>U5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a:effectLst/>
                        </a:rPr>
                        <a:t>1.36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a:effectLst/>
                        </a:rPr>
                        <a:t>4.89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ct val="115000"/>
                        </a:lnSpc>
                        <a:spcBef>
                          <a:spcPts val="0"/>
                        </a:spcBef>
                        <a:spcAft>
                          <a:spcPts val="0"/>
                        </a:spcAft>
                      </a:pPr>
                      <a:r>
                        <a:rPr lang="en-US" sz="1200" dirty="0">
                          <a:effectLst/>
                        </a:rPr>
                        <a:t>4.12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sp>
        <p:nvSpPr>
          <p:cNvPr id="8" name="Right Arrow 7"/>
          <p:cNvSpPr/>
          <p:nvPr/>
        </p:nvSpPr>
        <p:spPr>
          <a:xfrm>
            <a:off x="5872770" y="2781840"/>
            <a:ext cx="901521" cy="489397"/>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nvPr>
        </p:nvGraphicFramePr>
        <p:xfrm>
          <a:off x="3245477" y="4868214"/>
          <a:ext cx="4646235" cy="1784580"/>
        </p:xfrm>
        <a:graphic>
          <a:graphicData uri="http://schemas.openxmlformats.org/drawingml/2006/table">
            <a:tbl>
              <a:tblPr firstRow="1" firstCol="1" bandRow="1">
                <a:tableStyleId>{5C22544A-7EE6-4342-B048-85BDC9FD1C3A}</a:tableStyleId>
              </a:tblPr>
              <a:tblGrid>
                <a:gridCol w="929247"/>
                <a:gridCol w="929247"/>
                <a:gridCol w="929247"/>
                <a:gridCol w="929247"/>
                <a:gridCol w="929247"/>
              </a:tblGrid>
              <a:tr h="342666">
                <a:tc>
                  <a:txBody>
                    <a:bodyPr/>
                    <a:lstStyle/>
                    <a:p>
                      <a:pP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latin typeface="+mn-lt"/>
                          <a:ea typeface="+mn-ea"/>
                          <a:cs typeface="+mn-cs"/>
                        </a:rPr>
                        <a:t>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F3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dirty="0" smtClean="0">
                          <a:effectLst/>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dirty="0" smtClean="0">
                          <a:effectLst/>
                          <a:latin typeface="+mn-lt"/>
                          <a:ea typeface="+mn-ea"/>
                          <a:cs typeface="+mn-cs"/>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dirty="0" smtClean="0">
                          <a:effectLst/>
                          <a:latin typeface="+mn-lt"/>
                          <a:ea typeface="+mn-ea"/>
                          <a:cs typeface="+mn-cs"/>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60420">
                <a:tc>
                  <a:txBody>
                    <a:bodyPr/>
                    <a:lstStyle/>
                    <a:p>
                      <a:pPr marL="0" marR="0">
                        <a:lnSpc>
                          <a:spcPts val="1800"/>
                        </a:lnSpc>
                        <a:spcBef>
                          <a:spcPts val="0"/>
                        </a:spcBef>
                        <a:spcAft>
                          <a:spcPts val="0"/>
                        </a:spcAft>
                      </a:pPr>
                      <a:r>
                        <a:rPr lang="en-US" sz="1200" dirty="0" smtClean="0">
                          <a:effectLst/>
                          <a:latin typeface="+mn-lt"/>
                          <a:ea typeface="+mn-ea"/>
                          <a:cs typeface="+mn-cs"/>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nSpc>
                          <a:spcPts val="1800"/>
                        </a:lnSpc>
                        <a:spcBef>
                          <a:spcPts val="0"/>
                        </a:spcBef>
                        <a:spcAft>
                          <a:spcPts val="0"/>
                        </a:spcAft>
                      </a:pPr>
                      <a:r>
                        <a:rPr lang="en-US" sz="1200" dirty="0" smtClean="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cxnSp>
        <p:nvCxnSpPr>
          <p:cNvPr id="11" name="Elbow Connector 10"/>
          <p:cNvCxnSpPr>
            <a:stCxn id="9" idx="0"/>
            <a:endCxn id="6" idx="2"/>
          </p:cNvCxnSpPr>
          <p:nvPr/>
        </p:nvCxnSpPr>
        <p:spPr>
          <a:xfrm rot="16200000" flipV="1">
            <a:off x="3941055" y="3240674"/>
            <a:ext cx="811133" cy="2443947"/>
          </a:xfrm>
          <a:prstGeom prst="bentConnector3">
            <a:avLst/>
          </a:prstGeom>
          <a:ln w="28575">
            <a:solidFill>
              <a:srgbClr val="0070C0"/>
            </a:solidFill>
            <a:headEnd type="triangle"/>
            <a:tailEnd type="triangle"/>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1713" y="4139364"/>
            <a:ext cx="2459904" cy="646331"/>
          </a:xfrm>
          <a:prstGeom prst="rect">
            <a:avLst/>
          </a:prstGeom>
          <a:noFill/>
        </p:spPr>
        <p:txBody>
          <a:bodyPr wrap="none" rtlCol="0">
            <a:spAutoFit/>
          </a:bodyPr>
          <a:lstStyle/>
          <a:p>
            <a:pPr algn="ctr"/>
            <a:r>
              <a:rPr lang="en-US" dirty="0" smtClean="0"/>
              <a:t>Product and User Rating</a:t>
            </a:r>
          </a:p>
          <a:p>
            <a:pPr algn="ctr"/>
            <a:r>
              <a:rPr lang="en-US" dirty="0" smtClean="0"/>
              <a:t>(Before)</a:t>
            </a:r>
            <a:endParaRPr lang="en-US" dirty="0"/>
          </a:p>
        </p:txBody>
      </p:sp>
      <p:sp>
        <p:nvSpPr>
          <p:cNvPr id="14" name="TextBox 13"/>
          <p:cNvSpPr txBox="1"/>
          <p:nvPr/>
        </p:nvSpPr>
        <p:spPr>
          <a:xfrm>
            <a:off x="8392068" y="4221883"/>
            <a:ext cx="2459904" cy="646331"/>
          </a:xfrm>
          <a:prstGeom prst="rect">
            <a:avLst/>
          </a:prstGeom>
          <a:noFill/>
        </p:spPr>
        <p:txBody>
          <a:bodyPr wrap="none" rtlCol="0">
            <a:spAutoFit/>
          </a:bodyPr>
          <a:lstStyle/>
          <a:p>
            <a:pPr algn="ctr"/>
            <a:r>
              <a:rPr lang="en-US" dirty="0" smtClean="0"/>
              <a:t>Product and User Rating</a:t>
            </a:r>
          </a:p>
          <a:p>
            <a:pPr algn="ctr"/>
            <a:r>
              <a:rPr lang="en-US" dirty="0" smtClean="0"/>
              <a:t>(After)</a:t>
            </a:r>
            <a:endParaRPr lang="en-US" dirty="0"/>
          </a:p>
        </p:txBody>
      </p:sp>
      <p:sp>
        <p:nvSpPr>
          <p:cNvPr id="15" name="TextBox 14"/>
          <p:cNvSpPr txBox="1"/>
          <p:nvPr/>
        </p:nvSpPr>
        <p:spPr>
          <a:xfrm>
            <a:off x="7973978" y="5973410"/>
            <a:ext cx="2187394" cy="646331"/>
          </a:xfrm>
          <a:prstGeom prst="rect">
            <a:avLst/>
          </a:prstGeom>
          <a:noFill/>
        </p:spPr>
        <p:txBody>
          <a:bodyPr wrap="none" rtlCol="0">
            <a:spAutoFit/>
          </a:bodyPr>
          <a:lstStyle/>
          <a:p>
            <a:pPr algn="ctr"/>
            <a:r>
              <a:rPr lang="en-US" dirty="0" smtClean="0"/>
              <a:t>Product and Features</a:t>
            </a:r>
          </a:p>
          <a:p>
            <a:pPr algn="ctr"/>
            <a:r>
              <a:rPr lang="en-US" dirty="0" smtClean="0"/>
              <a:t>Matrix</a:t>
            </a:r>
            <a:endParaRPr lang="en-US" dirty="0"/>
          </a:p>
        </p:txBody>
      </p:sp>
      <p:sp>
        <p:nvSpPr>
          <p:cNvPr id="12" name="Title 1"/>
          <p:cNvSpPr>
            <a:spLocks noGrp="1"/>
          </p:cNvSpPr>
          <p:nvPr>
            <p:ph type="title"/>
          </p:nvPr>
        </p:nvSpPr>
        <p:spPr>
          <a:xfrm>
            <a:off x="838200" y="365125"/>
            <a:ext cx="10515600" cy="1325563"/>
          </a:xfrm>
        </p:spPr>
        <p:txBody>
          <a:bodyPr/>
          <a:lstStyle/>
          <a:p>
            <a:r>
              <a:rPr lang="en-US" dirty="0" smtClean="0"/>
              <a:t>6.6 Working module: Matrix Factorization</a:t>
            </a:r>
          </a:p>
        </p:txBody>
      </p:sp>
      <p:sp>
        <p:nvSpPr>
          <p:cNvPr id="16" name="TextBox 15"/>
          <p:cNvSpPr txBox="1"/>
          <p:nvPr/>
        </p:nvSpPr>
        <p:spPr>
          <a:xfrm>
            <a:off x="298660" y="5373245"/>
            <a:ext cx="2986010" cy="923330"/>
          </a:xfrm>
          <a:prstGeom prst="rect">
            <a:avLst/>
          </a:prstGeom>
          <a:noFill/>
        </p:spPr>
        <p:txBody>
          <a:bodyPr wrap="none" rtlCol="0">
            <a:spAutoFit/>
          </a:bodyPr>
          <a:lstStyle/>
          <a:p>
            <a:pPr algn="ctr"/>
            <a:r>
              <a:rPr lang="en-US" dirty="0" smtClean="0"/>
              <a:t>specification score or</a:t>
            </a:r>
          </a:p>
          <a:p>
            <a:pPr algn="ctr"/>
            <a:r>
              <a:rPr lang="en-US" dirty="0" smtClean="0"/>
              <a:t>Popularity of Individual Items </a:t>
            </a:r>
          </a:p>
          <a:p>
            <a:pPr algn="ctr"/>
            <a:r>
              <a:rPr lang="en-US" dirty="0" smtClean="0"/>
              <a:t>taken in account</a:t>
            </a:r>
            <a:endParaRPr lang="en-US" dirty="0"/>
          </a:p>
        </p:txBody>
      </p:sp>
    </p:spTree>
    <p:extLst>
      <p:ext uri="{BB962C8B-B14F-4D97-AF65-F5344CB8AC3E}">
        <p14:creationId xmlns:p14="http://schemas.microsoft.com/office/powerpoint/2010/main" val="383870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0074338"/>
              </p:ext>
            </p:extLst>
          </p:nvPr>
        </p:nvGraphicFramePr>
        <p:xfrm>
          <a:off x="321975" y="2266683"/>
          <a:ext cx="4906850" cy="2316588"/>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gn="ct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4.97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algn="ctr"/>
                      <a:r>
                        <a:rPr lang="en-US" dirty="0" smtClean="0"/>
                        <a:t>--</a:t>
                      </a:r>
                      <a:endParaRPr lang="en-US" dirty="0"/>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algn="ctr"/>
                      <a:r>
                        <a:rPr lang="en-US" dirty="0" smtClean="0"/>
                        <a:t>--</a:t>
                      </a:r>
                      <a:endParaRPr lang="en-US" dirty="0"/>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0.93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5.32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algn="ctr"/>
                      <a:r>
                        <a:rPr lang="en-US" dirty="0" smtClean="0"/>
                        <a:t>--</a:t>
                      </a:r>
                      <a:endParaRPr lang="en-US" dirty="0"/>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0.85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algn="ctr"/>
                      <a:r>
                        <a:rPr lang="en-US" dirty="0" smtClean="0"/>
                        <a:t>--</a:t>
                      </a:r>
                      <a:endParaRPr lang="en-US" dirty="0"/>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4.89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algn="ctr"/>
                      <a:r>
                        <a:rPr lang="en-US" dirty="0" smtClean="0"/>
                        <a:t>--</a:t>
                      </a:r>
                      <a:endParaRPr lang="en-US" dirty="0"/>
                    </a:p>
                  </a:txBody>
                  <a:tcPr marL="228600" marR="228600" marT="57150" marB="5715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40966148"/>
              </p:ext>
            </p:extLst>
          </p:nvPr>
        </p:nvGraphicFramePr>
        <p:xfrm>
          <a:off x="6205474" y="2251658"/>
          <a:ext cx="4906850" cy="2240928"/>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gn="ct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4.97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0.99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0.93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5.32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4.93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0.85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U25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a:effectLst/>
                        </a:rPr>
                        <a:t>4.89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a:effectLst/>
                        </a:rPr>
                        <a:t>4.12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sp>
        <p:nvSpPr>
          <p:cNvPr id="2" name="TextBox 1"/>
          <p:cNvSpPr txBox="1"/>
          <p:nvPr/>
        </p:nvSpPr>
        <p:spPr>
          <a:xfrm>
            <a:off x="1584101" y="4623515"/>
            <a:ext cx="2501326" cy="369332"/>
          </a:xfrm>
          <a:prstGeom prst="rect">
            <a:avLst/>
          </a:prstGeom>
          <a:noFill/>
        </p:spPr>
        <p:txBody>
          <a:bodyPr wrap="none" rtlCol="0">
            <a:spAutoFit/>
          </a:bodyPr>
          <a:lstStyle/>
          <a:p>
            <a:r>
              <a:rPr lang="en-US" dirty="0" smtClean="0"/>
              <a:t>Matrix from Flipkart(say)</a:t>
            </a:r>
            <a:endParaRPr lang="en-US" dirty="0"/>
          </a:p>
        </p:txBody>
      </p:sp>
      <p:sp>
        <p:nvSpPr>
          <p:cNvPr id="16" name="TextBox 15"/>
          <p:cNvSpPr txBox="1"/>
          <p:nvPr/>
        </p:nvSpPr>
        <p:spPr>
          <a:xfrm>
            <a:off x="7650050" y="4623515"/>
            <a:ext cx="2557944" cy="369332"/>
          </a:xfrm>
          <a:prstGeom prst="rect">
            <a:avLst/>
          </a:prstGeom>
          <a:noFill/>
        </p:spPr>
        <p:txBody>
          <a:bodyPr wrap="none" rtlCol="0">
            <a:spAutoFit/>
          </a:bodyPr>
          <a:lstStyle/>
          <a:p>
            <a:r>
              <a:rPr lang="en-US" dirty="0" smtClean="0"/>
              <a:t>Matrix from Amazon(say)</a:t>
            </a:r>
            <a:endParaRPr lang="en-US" dirty="0"/>
          </a:p>
        </p:txBody>
      </p:sp>
      <p:graphicFrame>
        <p:nvGraphicFramePr>
          <p:cNvPr id="17" name="Table 16"/>
          <p:cNvGraphicFramePr>
            <a:graphicFrameLocks noGrp="1"/>
          </p:cNvGraphicFramePr>
          <p:nvPr>
            <p:extLst/>
          </p:nvPr>
        </p:nvGraphicFramePr>
        <p:xfrm>
          <a:off x="3227570" y="5357610"/>
          <a:ext cx="4906850" cy="1120464"/>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gn="ct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latin typeface="+mn-lt"/>
                          <a:ea typeface="+mn-ea"/>
                          <a:cs typeface="+mn-cs"/>
                        </a:rPr>
                        <a:t>Flipkart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Amazon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sp>
        <p:nvSpPr>
          <p:cNvPr id="10" name="TextBox 9"/>
          <p:cNvSpPr txBox="1"/>
          <p:nvPr/>
        </p:nvSpPr>
        <p:spPr>
          <a:xfrm>
            <a:off x="5406368" y="2897746"/>
            <a:ext cx="529312" cy="923330"/>
          </a:xfrm>
          <a:prstGeom prst="rect">
            <a:avLst/>
          </a:prstGeom>
          <a:noFill/>
        </p:spPr>
        <p:txBody>
          <a:bodyPr wrap="none" rtlCol="0">
            <a:spAutoFit/>
          </a:bodyPr>
          <a:lstStyle/>
          <a:p>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0" name="TextBox 19"/>
          <p:cNvSpPr txBox="1"/>
          <p:nvPr/>
        </p:nvSpPr>
        <p:spPr>
          <a:xfrm>
            <a:off x="2345501" y="5510011"/>
            <a:ext cx="529312" cy="923330"/>
          </a:xfrm>
          <a:prstGeom prst="rect">
            <a:avLst/>
          </a:prstGeom>
          <a:noFill/>
        </p:spPr>
        <p:txBody>
          <a:bodyPr wrap="none" rtlCol="0">
            <a:spAutoFit/>
          </a:bodyPr>
          <a:lstStyle/>
          <a:p>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
        <p:nvSpPr>
          <p:cNvPr id="13" name="TextBox 12"/>
          <p:cNvSpPr txBox="1"/>
          <p:nvPr/>
        </p:nvSpPr>
        <p:spPr>
          <a:xfrm>
            <a:off x="3698028" y="1555956"/>
            <a:ext cx="2343398" cy="646331"/>
          </a:xfrm>
          <a:prstGeom prst="rect">
            <a:avLst/>
          </a:prstGeom>
          <a:noFill/>
        </p:spPr>
        <p:txBody>
          <a:bodyPr wrap="none" rtlCol="0">
            <a:spAutoFit/>
          </a:bodyPr>
          <a:lstStyle/>
          <a:p>
            <a:pPr algn="ctr"/>
            <a:r>
              <a:rPr lang="en-US" dirty="0" smtClean="0"/>
              <a:t>Say, P4 not available</a:t>
            </a:r>
          </a:p>
          <a:p>
            <a:pPr algn="ctr"/>
            <a:r>
              <a:rPr lang="en-US" dirty="0" smtClean="0"/>
              <a:t> or not rated in </a:t>
            </a:r>
            <a:r>
              <a:rPr lang="en-US" dirty="0" err="1" smtClean="0"/>
              <a:t>Flipkart</a:t>
            </a:r>
            <a:endParaRPr lang="en-US" dirty="0"/>
          </a:p>
        </p:txBody>
      </p:sp>
    </p:spTree>
    <p:extLst>
      <p:ext uri="{BB962C8B-B14F-4D97-AF65-F5344CB8AC3E}">
        <p14:creationId xmlns:p14="http://schemas.microsoft.com/office/powerpoint/2010/main" val="298564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0" grpId="0"/>
      <p:bldP spid="20"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206" y="1735473"/>
            <a:ext cx="7466919" cy="4835144"/>
          </a:xfrm>
        </p:spPr>
        <p:txBody>
          <a:bodyPr>
            <a:normAutofit fontScale="92500" lnSpcReduction="20000"/>
          </a:bodyPr>
          <a:lstStyle/>
          <a:p>
            <a:r>
              <a:rPr lang="en-US" sz="3200" dirty="0" smtClean="0"/>
              <a:t>Today consumers are shifting from brick and mortar shops to e-commerce.</a:t>
            </a:r>
          </a:p>
          <a:p>
            <a:r>
              <a:rPr lang="en-US" sz="3200" dirty="0" smtClean="0"/>
              <a:t>It has revolutionized the concept of modern business and changed the idea of locating on a certain territory and focusing on a particular customer audience.</a:t>
            </a:r>
          </a:p>
          <a:p>
            <a:r>
              <a:rPr lang="en-US" sz="3200" dirty="0" smtClean="0"/>
              <a:t>So there is definitely a must need to work on this system to provide customers with the best services and Present a unique opportunity for </a:t>
            </a:r>
            <a:r>
              <a:rPr lang="en-US" sz="3200" u="sng" dirty="0" smtClean="0"/>
              <a:t>business to treat the market as a “conversation” between business and customers instead of traditional business-to-customer one way marketing.</a:t>
            </a:r>
            <a:r>
              <a:rPr lang="en-US" sz="3200" dirty="0" smtClean="0"/>
              <a:t>.</a:t>
            </a:r>
          </a:p>
          <a:p>
            <a:endParaRPr lang="en-US" sz="3200" u="sng" dirty="0" smtClean="0"/>
          </a:p>
          <a:p>
            <a:endParaRPr lang="en-US" sz="3200" dirty="0" smtClean="0"/>
          </a:p>
        </p:txBody>
      </p:sp>
      <p:pic>
        <p:nvPicPr>
          <p:cNvPr id="4" name="Picture 3" descr="FG-Recasting-the-Retail-Store-in-Todays-Omnichannel-World-1 (1).png"/>
          <p:cNvPicPr>
            <a:picLocks noChangeAspect="1"/>
          </p:cNvPicPr>
          <p:nvPr/>
        </p:nvPicPr>
        <p:blipFill>
          <a:blip r:embed="rId2"/>
          <a:stretch>
            <a:fillRect/>
          </a:stretch>
        </p:blipFill>
        <p:spPr>
          <a:xfrm>
            <a:off x="7858125" y="1690688"/>
            <a:ext cx="4243387" cy="3860737"/>
          </a:xfrm>
          <a:prstGeom prst="rect">
            <a:avLst/>
          </a:prstGeom>
        </p:spPr>
      </p:pic>
      <p:sp>
        <p:nvSpPr>
          <p:cNvPr id="7" name="Title 1"/>
          <p:cNvSpPr>
            <a:spLocks noGrp="1"/>
          </p:cNvSpPr>
          <p:nvPr>
            <p:ph type="title"/>
          </p:nvPr>
        </p:nvSpPr>
        <p:spPr>
          <a:xfrm>
            <a:off x="838200" y="365125"/>
            <a:ext cx="10515600" cy="1325563"/>
          </a:xfrm>
        </p:spPr>
        <p:txBody>
          <a:bodyPr/>
          <a:lstStyle/>
          <a:p>
            <a:r>
              <a:rPr lang="en-US" sz="4800" dirty="0" smtClean="0"/>
              <a:t>1 Introduction</a:t>
            </a:r>
            <a:r>
              <a:rPr lang="en-US" sz="4800" baseline="30000" dirty="0" smtClean="0"/>
              <a:t>[1]</a:t>
            </a:r>
            <a:r>
              <a:rPr lang="en-US" sz="4800" dirty="0" smtClean="0"/>
              <a:t>	</a:t>
            </a:r>
            <a:r>
              <a:rPr lang="en-US" dirty="0" smtClean="0"/>
              <a:t>	</a:t>
            </a:r>
            <a:endParaRPr lang="en-US" dirty="0"/>
          </a:p>
        </p:txBody>
      </p:sp>
    </p:spTree>
    <p:extLst>
      <p:ext uri="{BB962C8B-B14F-4D97-AF65-F5344CB8AC3E}">
        <p14:creationId xmlns:p14="http://schemas.microsoft.com/office/powerpoint/2010/main" val="410218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a:xfrm>
            <a:off x="5486404" y="3503057"/>
            <a:ext cx="901521" cy="489397"/>
          </a:xfrm>
          <a:prstGeom prst="rightArrow">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 name="TextBox 2"/>
          <p:cNvSpPr txBox="1"/>
          <p:nvPr/>
        </p:nvSpPr>
        <p:spPr>
          <a:xfrm>
            <a:off x="4720003" y="4893972"/>
            <a:ext cx="2482474" cy="369332"/>
          </a:xfrm>
          <a:prstGeom prst="rect">
            <a:avLst/>
          </a:prstGeom>
          <a:noFill/>
        </p:spPr>
        <p:txBody>
          <a:bodyPr wrap="none" rtlCol="0">
            <a:spAutoFit/>
          </a:bodyPr>
          <a:lstStyle/>
          <a:p>
            <a:r>
              <a:rPr lang="en-US" dirty="0" smtClean="0"/>
              <a:t>Solved case of </a:t>
            </a:r>
            <a:r>
              <a:rPr lang="en-US" i="1" dirty="0" smtClean="0"/>
              <a:t>Cold Start</a:t>
            </a:r>
            <a:endParaRPr lang="en-US" i="1" dirty="0"/>
          </a:p>
        </p:txBody>
      </p:sp>
      <p:graphicFrame>
        <p:nvGraphicFramePr>
          <p:cNvPr id="13" name="Table 12"/>
          <p:cNvGraphicFramePr>
            <a:graphicFrameLocks noGrp="1"/>
          </p:cNvGraphicFramePr>
          <p:nvPr>
            <p:extLst/>
          </p:nvPr>
        </p:nvGraphicFramePr>
        <p:xfrm>
          <a:off x="508616" y="3129565"/>
          <a:ext cx="4906850" cy="1120464"/>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gn="ct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latin typeface="+mn-lt"/>
                          <a:ea typeface="+mn-ea"/>
                          <a:cs typeface="+mn-cs"/>
                        </a:rPr>
                        <a:t>Flipkart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Amazon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graphicFrame>
        <p:nvGraphicFramePr>
          <p:cNvPr id="14" name="Table 13"/>
          <p:cNvGraphicFramePr>
            <a:graphicFrameLocks noGrp="1"/>
          </p:cNvGraphicFramePr>
          <p:nvPr>
            <p:extLst/>
          </p:nvPr>
        </p:nvGraphicFramePr>
        <p:xfrm>
          <a:off x="6685665" y="3050145"/>
          <a:ext cx="4906850" cy="1120464"/>
        </p:xfrm>
        <a:graphic>
          <a:graphicData uri="http://schemas.openxmlformats.org/drawingml/2006/table">
            <a:tbl>
              <a:tblPr firstRow="1" firstCol="1" bandRow="1">
                <a:tableStyleId>{5C22544A-7EE6-4342-B048-85BDC9FD1C3A}</a:tableStyleId>
              </a:tblPr>
              <a:tblGrid>
                <a:gridCol w="981370"/>
                <a:gridCol w="981370"/>
                <a:gridCol w="981370"/>
                <a:gridCol w="981370"/>
                <a:gridCol w="981370"/>
              </a:tblGrid>
              <a:tr h="373488">
                <a:tc>
                  <a:txBody>
                    <a:bodyPr/>
                    <a:lstStyle/>
                    <a:p>
                      <a:pPr algn="ctr">
                        <a:lnSpc>
                          <a:spcPct val="115000"/>
                        </a:lnSpc>
                      </a:pPr>
                      <a:endParaRPr lang="en-US" sz="1100" dirty="0">
                        <a:effectLst/>
                        <a:latin typeface="Calibri" panose="020F0502020204030204" pitchFamily="34"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latin typeface="+mn-lt"/>
                          <a:ea typeface="+mn-ea"/>
                          <a:cs typeface="+mn-cs"/>
                        </a:rPr>
                        <a:t>P1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P4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latin typeface="+mn-lt"/>
                          <a:ea typeface="+mn-ea"/>
                          <a:cs typeface="+mn-cs"/>
                        </a:rPr>
                        <a:t>Flipkart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1.50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r h="373488">
                <a:tc>
                  <a:txBody>
                    <a:bodyPr/>
                    <a:lstStyle/>
                    <a:p>
                      <a:pPr marL="0" marR="0" algn="ctr">
                        <a:lnSpc>
                          <a:spcPct val="115000"/>
                        </a:lnSpc>
                        <a:spcBef>
                          <a:spcPts val="0"/>
                        </a:spcBef>
                        <a:spcAft>
                          <a:spcPts val="0"/>
                        </a:spcAft>
                      </a:pPr>
                      <a:r>
                        <a:rPr lang="en-US" sz="1200" dirty="0" smtClean="0">
                          <a:effectLst/>
                        </a:rPr>
                        <a:t>Amazon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2.46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1.65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200" dirty="0" smtClean="0">
                          <a:effectLst/>
                        </a:rPr>
                        <a:t>3.79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c>
                  <a:txBody>
                    <a:bodyPr/>
                    <a:lstStyle/>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2.00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57150" marB="57150" anchor="b"/>
                </a:tc>
              </a:tr>
            </a:tbl>
          </a:graphicData>
        </a:graphic>
      </p:graphicFrame>
      <p:sp>
        <p:nvSpPr>
          <p:cNvPr id="8" name="Title 1"/>
          <p:cNvSpPr>
            <a:spLocks noGrp="1"/>
          </p:cNvSpPr>
          <p:nvPr>
            <p:ph type="title"/>
          </p:nvPr>
        </p:nvSpPr>
        <p:spPr>
          <a:xfrm>
            <a:off x="838200" y="365125"/>
            <a:ext cx="10515600" cy="1325563"/>
          </a:xfrm>
        </p:spPr>
        <p:txBody>
          <a:bodyPr/>
          <a:lstStyle/>
          <a:p>
            <a:pPr algn="ctr"/>
            <a:r>
              <a:rPr lang="en-US" dirty="0" smtClean="0"/>
              <a:t>6.6.1 Final Matrix: Matrix Factorization</a:t>
            </a:r>
          </a:p>
        </p:txBody>
      </p:sp>
    </p:spTree>
    <p:extLst>
      <p:ext uri="{BB962C8B-B14F-4D97-AF65-F5344CB8AC3E}">
        <p14:creationId xmlns:p14="http://schemas.microsoft.com/office/powerpoint/2010/main" val="279145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Limitations</a:t>
            </a:r>
            <a:endParaRPr lang="en-US" dirty="0"/>
          </a:p>
        </p:txBody>
      </p:sp>
      <p:sp>
        <p:nvSpPr>
          <p:cNvPr id="3" name="Content Placeholder 2"/>
          <p:cNvSpPr>
            <a:spLocks noGrp="1"/>
          </p:cNvSpPr>
          <p:nvPr>
            <p:ph idx="1"/>
          </p:nvPr>
        </p:nvSpPr>
        <p:spPr/>
        <p:txBody>
          <a:bodyPr/>
          <a:lstStyle/>
          <a:p>
            <a:pPr lvl="1"/>
            <a:r>
              <a:rPr lang="en-US" sz="3200" dirty="0" smtClean="0"/>
              <a:t>In this dynamic world, websites keeps changing. So scraping scripts needs to be changed.</a:t>
            </a:r>
          </a:p>
          <a:p>
            <a:pPr lvl="1"/>
            <a:r>
              <a:rPr lang="en-US" sz="3200" dirty="0" smtClean="0"/>
              <a:t>Large database required(Normalization needed).</a:t>
            </a:r>
          </a:p>
          <a:p>
            <a:pPr lvl="1"/>
            <a:r>
              <a:rPr lang="en-US" sz="3200" dirty="0" smtClean="0"/>
              <a:t>Data Noise can never be completely removed.</a:t>
            </a:r>
          </a:p>
          <a:p>
            <a:pPr lvl="1"/>
            <a:r>
              <a:rPr lang="en-US" sz="3200" dirty="0" smtClean="0"/>
              <a:t>Large Scale catalog requires large computation time.</a:t>
            </a:r>
          </a:p>
          <a:p>
            <a:pPr lvl="2"/>
            <a:r>
              <a:rPr lang="en-US" sz="2800" dirty="0" smtClean="0"/>
              <a:t>Our Algorithms may struck in hours’ computation.</a:t>
            </a:r>
          </a:p>
          <a:p>
            <a:pPr lvl="1"/>
            <a:endParaRPr lang="en-US" sz="3200" dirty="0" smtClean="0"/>
          </a:p>
          <a:p>
            <a:pPr lvl="1"/>
            <a:endParaRPr lang="en-US" sz="3200" dirty="0" smtClean="0"/>
          </a:p>
          <a:p>
            <a:pPr lvl="1"/>
            <a:endParaRPr lang="en-US" sz="32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8</a:t>
            </a:r>
            <a:r>
              <a:rPr lang="en-US" dirty="0" smtClean="0"/>
              <a:t> Expected Output</a:t>
            </a:r>
            <a:endParaRPr lang="en-US" dirty="0"/>
          </a:p>
        </p:txBody>
      </p:sp>
      <p:sp>
        <p:nvSpPr>
          <p:cNvPr id="4" name="TextBox 3"/>
          <p:cNvSpPr txBox="1"/>
          <p:nvPr/>
        </p:nvSpPr>
        <p:spPr>
          <a:xfrm>
            <a:off x="1631245" y="2243131"/>
            <a:ext cx="2008032"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Top List of Products based on user’s Criteria</a:t>
            </a:r>
            <a:endParaRPr lang="en-US" dirty="0"/>
          </a:p>
        </p:txBody>
      </p:sp>
      <p:sp>
        <p:nvSpPr>
          <p:cNvPr id="5" name="TextBox 4"/>
          <p:cNvSpPr txBox="1"/>
          <p:nvPr/>
        </p:nvSpPr>
        <p:spPr>
          <a:xfrm>
            <a:off x="7710074" y="1966132"/>
            <a:ext cx="2008032"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Recommended</a:t>
            </a:r>
          </a:p>
          <a:p>
            <a:pPr algn="ctr"/>
            <a:r>
              <a:rPr lang="en-US" dirty="0" smtClean="0"/>
              <a:t>Products List</a:t>
            </a:r>
          </a:p>
          <a:p>
            <a:pPr algn="ctr"/>
            <a:r>
              <a:rPr lang="en-US" dirty="0" smtClean="0"/>
              <a:t>based on User’s specification</a:t>
            </a:r>
            <a:endParaRPr lang="en-US" dirty="0"/>
          </a:p>
        </p:txBody>
      </p:sp>
      <p:sp>
        <p:nvSpPr>
          <p:cNvPr id="6" name="TextBox 5"/>
          <p:cNvSpPr txBox="1"/>
          <p:nvPr/>
        </p:nvSpPr>
        <p:spPr>
          <a:xfrm>
            <a:off x="1310268" y="3629709"/>
            <a:ext cx="2649986"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US" dirty="0" smtClean="0"/>
              <a:t>This list exactly matches with user’s input criteria.</a:t>
            </a:r>
          </a:p>
          <a:p>
            <a:pPr marL="285750" indent="-285750">
              <a:buFont typeface="Arial" panose="020B0604020202020204" pitchFamily="34" charset="0"/>
              <a:buChar char="•"/>
            </a:pPr>
            <a:r>
              <a:rPr lang="en-US" dirty="0" smtClean="0"/>
              <a:t>The list may contain top results based on lowest prices.</a:t>
            </a:r>
          </a:p>
        </p:txBody>
      </p:sp>
      <p:sp>
        <p:nvSpPr>
          <p:cNvPr id="7" name="TextBox 6"/>
          <p:cNvSpPr txBox="1"/>
          <p:nvPr/>
        </p:nvSpPr>
        <p:spPr>
          <a:xfrm>
            <a:off x="6185858" y="4005408"/>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ITEMS (Top 10)</a:t>
            </a:r>
            <a:endParaRPr lang="en-US" dirty="0"/>
          </a:p>
        </p:txBody>
      </p:sp>
      <p:sp>
        <p:nvSpPr>
          <p:cNvPr id="8" name="TextBox 7"/>
          <p:cNvSpPr txBox="1"/>
          <p:nvPr/>
        </p:nvSpPr>
        <p:spPr>
          <a:xfrm>
            <a:off x="9508607" y="4011808"/>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Pseudo ratings</a:t>
            </a:r>
            <a:endParaRPr lang="en-US" dirty="0"/>
          </a:p>
        </p:txBody>
      </p:sp>
      <p:cxnSp>
        <p:nvCxnSpPr>
          <p:cNvPr id="9" name="Elbow Connector 8"/>
          <p:cNvCxnSpPr>
            <a:stCxn id="7" idx="0"/>
            <a:endCxn id="5" idx="2"/>
          </p:cNvCxnSpPr>
          <p:nvPr/>
        </p:nvCxnSpPr>
        <p:spPr>
          <a:xfrm rot="5400000" flipH="1" flipV="1">
            <a:off x="7532509" y="2823827"/>
            <a:ext cx="838947" cy="1524216"/>
          </a:xfrm>
          <a:prstGeom prst="bentConnector3">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Elbow Connector 9"/>
          <p:cNvCxnSpPr>
            <a:stCxn id="8" idx="0"/>
            <a:endCxn id="5" idx="2"/>
          </p:cNvCxnSpPr>
          <p:nvPr/>
        </p:nvCxnSpPr>
        <p:spPr>
          <a:xfrm rot="16200000" flipV="1">
            <a:off x="9190684" y="2689868"/>
            <a:ext cx="845347" cy="1798533"/>
          </a:xfrm>
          <a:prstGeom prst="bentConnector3">
            <a:avLst>
              <a:gd name="adj1" fmla="val 50000"/>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endCxn id="4" idx="0"/>
          </p:cNvCxnSpPr>
          <p:nvPr/>
        </p:nvCxnSpPr>
        <p:spPr>
          <a:xfrm flipH="1">
            <a:off x="2635261" y="1287887"/>
            <a:ext cx="3404931" cy="955244"/>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endCxn id="5" idx="0"/>
          </p:cNvCxnSpPr>
          <p:nvPr/>
        </p:nvCxnSpPr>
        <p:spPr>
          <a:xfrm>
            <a:off x="6040192" y="1287887"/>
            <a:ext cx="2673898" cy="678245"/>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
        <p:nvSpPr>
          <p:cNvPr id="15" name="TextBox 14"/>
          <p:cNvSpPr txBox="1"/>
          <p:nvPr/>
        </p:nvSpPr>
        <p:spPr>
          <a:xfrm>
            <a:off x="2714896" y="1255406"/>
            <a:ext cx="1385123"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Searching</a:t>
            </a:r>
          </a:p>
          <a:p>
            <a:pPr marL="285750" indent="-285750">
              <a:buFont typeface="Arial" panose="020B0604020202020204" pitchFamily="34" charset="0"/>
              <a:buChar char="•"/>
            </a:pPr>
            <a:r>
              <a:rPr lang="en-US" dirty="0" smtClean="0"/>
              <a:t>Filtering</a:t>
            </a:r>
            <a:endParaRPr lang="en-US" dirty="0"/>
          </a:p>
        </p:txBody>
      </p:sp>
      <p:sp>
        <p:nvSpPr>
          <p:cNvPr id="16" name="TextBox 15"/>
          <p:cNvSpPr txBox="1"/>
          <p:nvPr/>
        </p:nvSpPr>
        <p:spPr>
          <a:xfrm>
            <a:off x="7882144" y="1319801"/>
            <a:ext cx="2059666" cy="369332"/>
          </a:xfrm>
          <a:prstGeom prst="rect">
            <a:avLst/>
          </a:prstGeom>
          <a:noFill/>
        </p:spPr>
        <p:txBody>
          <a:bodyPr wrap="none" rtlCol="0">
            <a:spAutoFit/>
          </a:bodyPr>
          <a:lstStyle/>
          <a:p>
            <a:r>
              <a:rPr lang="en-US" dirty="0" smtClean="0"/>
              <a:t>Matrix Factorization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randombar(horizontal)">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References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 </a:t>
            </a:r>
            <a:r>
              <a:rPr lang="en-US" dirty="0" err="1" smtClean="0"/>
              <a:t>Hsinchun</a:t>
            </a:r>
            <a:r>
              <a:rPr lang="en-US" dirty="0" smtClean="0"/>
              <a:t>, Roger, Veda. 2012. “Business Intelligence and analytics: From Big data to Big Impact,” MIS </a:t>
            </a:r>
            <a:r>
              <a:rPr lang="en-US" dirty="0" err="1" smtClean="0"/>
              <a:t>Quaterly</a:t>
            </a:r>
            <a:r>
              <a:rPr lang="en-US" dirty="0" smtClean="0"/>
              <a:t> Vol. 36 No. 4, pp. 1 </a:t>
            </a:r>
          </a:p>
          <a:p>
            <a:pPr marL="0" indent="0">
              <a:buNone/>
            </a:pPr>
            <a:r>
              <a:rPr lang="en-US" dirty="0" smtClean="0"/>
              <a:t>[2] </a:t>
            </a:r>
            <a:r>
              <a:rPr lang="en-US" dirty="0" err="1" smtClean="0"/>
              <a:t>Joeran</a:t>
            </a:r>
            <a:r>
              <a:rPr lang="en-US" dirty="0" smtClean="0"/>
              <a:t>, Stefan, Marcel, </a:t>
            </a:r>
            <a:r>
              <a:rPr lang="en-US" dirty="0" err="1" smtClean="0"/>
              <a:t>Bela</a:t>
            </a:r>
            <a:r>
              <a:rPr lang="en-US" dirty="0" smtClean="0"/>
              <a:t>, </a:t>
            </a:r>
            <a:r>
              <a:rPr lang="en-US" dirty="0" err="1" smtClean="0"/>
              <a:t>Corinna</a:t>
            </a:r>
            <a:r>
              <a:rPr lang="en-US" dirty="0" smtClean="0"/>
              <a:t>, Andreas. 2013. “Recommender System Evaluation: A Quantitative Literature Survey,</a:t>
            </a:r>
            <a:r>
              <a:rPr lang="en-US" dirty="0"/>
              <a:t>” ACM International </a:t>
            </a:r>
            <a:r>
              <a:rPr lang="en-US" dirty="0" smtClean="0"/>
              <a:t>Conference.</a:t>
            </a:r>
            <a:endParaRPr lang="en-US" dirty="0"/>
          </a:p>
          <a:p>
            <a:pPr marL="0" indent="0">
              <a:buNone/>
            </a:pPr>
            <a:r>
              <a:rPr lang="en-US" dirty="0" smtClean="0"/>
              <a:t>[3] Jennifer, Mu Zhu. 2013. ”Content Boosted Matrix Factorization Technique for Recommender Systems</a:t>
            </a:r>
            <a:r>
              <a:rPr lang="en-US" dirty="0"/>
              <a:t>,” Cornell </a:t>
            </a:r>
            <a:r>
              <a:rPr lang="en-US" dirty="0" smtClean="0"/>
              <a:t>University.</a:t>
            </a:r>
            <a:endParaRPr lang="en-US" dirty="0"/>
          </a:p>
          <a:p>
            <a:pPr marL="0" indent="0">
              <a:buNone/>
            </a:pPr>
            <a:r>
              <a:rPr lang="en-US" dirty="0" smtClean="0"/>
              <a:t>[4] Matrix </a:t>
            </a:r>
            <a:r>
              <a:rPr lang="en-US" dirty="0"/>
              <a:t>factorization techniques for recommender </a:t>
            </a:r>
            <a:r>
              <a:rPr lang="en-US" dirty="0" smtClean="0"/>
              <a:t>systems</a:t>
            </a:r>
            <a:r>
              <a:rPr lang="en-US" dirty="0"/>
              <a:t>, Yehuda </a:t>
            </a:r>
            <a:r>
              <a:rPr lang="en-US" dirty="0" err="1"/>
              <a:t>Koren</a:t>
            </a:r>
            <a:r>
              <a:rPr lang="en-US" dirty="0" smtClean="0"/>
              <a:t>, 2009</a:t>
            </a:r>
            <a:r>
              <a:rPr lang="en-US" dirty="0"/>
              <a:t>. </a:t>
            </a:r>
            <a:endParaRPr lang="en-US" dirty="0" smtClean="0"/>
          </a:p>
          <a:p>
            <a:pPr marL="0" indent="0">
              <a:buNone/>
            </a:pPr>
            <a:r>
              <a:rPr lang="en-US" dirty="0" smtClean="0"/>
              <a:t>[5] (http://en.wikipedia.org/wiki/Levenshtein_distance)</a:t>
            </a:r>
          </a:p>
          <a:p>
            <a:pPr marL="0" indent="0">
              <a:buNone/>
            </a:pPr>
            <a:r>
              <a:rPr lang="en-US" dirty="0" smtClean="0"/>
              <a:t>[6] (http</a:t>
            </a:r>
            <a:r>
              <a:rPr lang="en-US" dirty="0"/>
              <a:t>://</a:t>
            </a:r>
            <a:r>
              <a:rPr lang="en-US" dirty="0" smtClean="0"/>
              <a:t>www.antutu.com/en/Ranking.shtml)</a:t>
            </a:r>
            <a:endParaRPr lang="en-US" dirty="0"/>
          </a:p>
          <a:p>
            <a:endParaRPr lang="en-US" dirty="0" smtClean="0"/>
          </a:p>
          <a:p>
            <a:endParaRPr lang="en-US" dirty="0"/>
          </a:p>
        </p:txBody>
      </p:sp>
    </p:spTree>
    <p:extLst>
      <p:ext uri="{BB962C8B-B14F-4D97-AF65-F5344CB8AC3E}">
        <p14:creationId xmlns:p14="http://schemas.microsoft.com/office/powerpoint/2010/main" val="3724705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Why e-commerce?</a:t>
            </a:r>
            <a:endParaRPr lang="en-US" dirty="0"/>
          </a:p>
        </p:txBody>
      </p:sp>
      <p:sp>
        <p:nvSpPr>
          <p:cNvPr id="3" name="Content Placeholder 2"/>
          <p:cNvSpPr>
            <a:spLocks noGrp="1"/>
          </p:cNvSpPr>
          <p:nvPr>
            <p:ph idx="1"/>
          </p:nvPr>
        </p:nvSpPr>
        <p:spPr/>
        <p:txBody>
          <a:bodyPr>
            <a:normAutofit/>
          </a:bodyPr>
          <a:lstStyle/>
          <a:p>
            <a:pPr>
              <a:buNone/>
            </a:pPr>
            <a:r>
              <a:rPr lang="en-US" dirty="0" smtClean="0"/>
              <a:t>If I have 3 million customers on the Web, I should have 3 million stores on the Web.</a:t>
            </a:r>
          </a:p>
          <a:p>
            <a:r>
              <a:rPr lang="en-US" dirty="0" smtClean="0"/>
              <a:t>Imagine a physical world where there are hundreds upon hundreds of branches of the same store. I have a branch in my neighborhood tailored to my needs, and you have a branch in your neighborhood tailored to yours. In the physical world this would be impossible (notwithstanding a Starbucks on every corner); however, the movement </a:t>
            </a:r>
            <a:r>
              <a:rPr lang="en-US" smtClean="0"/>
              <a:t>toward </a:t>
            </a:r>
            <a:r>
              <a:rPr lang="en-US" smtClean="0"/>
              <a:t>E-commerce in </a:t>
            </a:r>
            <a:r>
              <a:rPr lang="en-US" dirty="0" smtClean="0"/>
              <a:t>the virtual space has produced business strategies that could never exist in the physical world.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Goal of this project</a:t>
            </a:r>
            <a:endParaRPr lang="en-US" dirty="0"/>
          </a:p>
        </p:txBody>
      </p:sp>
      <p:sp>
        <p:nvSpPr>
          <p:cNvPr id="3" name="Content Placeholder 2"/>
          <p:cNvSpPr>
            <a:spLocks noGrp="1"/>
          </p:cNvSpPr>
          <p:nvPr>
            <p:ph idx="1"/>
          </p:nvPr>
        </p:nvSpPr>
        <p:spPr/>
        <p:txBody>
          <a:bodyPr/>
          <a:lstStyle/>
          <a:p>
            <a:r>
              <a:rPr lang="en-US" dirty="0" smtClean="0"/>
              <a:t>To provide e-commerce customers a common platform where they can search for the</a:t>
            </a:r>
            <a:r>
              <a:rPr lang="en-US" b="1" dirty="0" smtClean="0"/>
              <a:t> best </a:t>
            </a:r>
            <a:r>
              <a:rPr lang="en-US" dirty="0" smtClean="0"/>
              <a:t>product they want to buy form various options (</a:t>
            </a:r>
            <a:r>
              <a:rPr lang="en-US" dirty="0" err="1" smtClean="0"/>
              <a:t>flipkart</a:t>
            </a:r>
            <a:r>
              <a:rPr lang="en-US" dirty="0" smtClean="0"/>
              <a:t>, amazon, </a:t>
            </a:r>
            <a:r>
              <a:rPr lang="en-US" dirty="0" err="1" smtClean="0"/>
              <a:t>ebay</a:t>
            </a:r>
            <a:r>
              <a:rPr lang="en-US" dirty="0" smtClean="0"/>
              <a:t>, </a:t>
            </a:r>
            <a:r>
              <a:rPr lang="en-US" dirty="0" err="1" smtClean="0"/>
              <a:t>snapdeal,etc</a:t>
            </a:r>
            <a:r>
              <a:rPr lang="en-US" dirty="0" smtClean="0"/>
              <a:t>.) </a:t>
            </a:r>
          </a:p>
          <a:p>
            <a:r>
              <a:rPr lang="en-US" dirty="0" smtClean="0"/>
              <a:t>How to select this best product?</a:t>
            </a:r>
          </a:p>
          <a:p>
            <a:r>
              <a:rPr lang="en-US" dirty="0" smtClean="0"/>
              <a:t>Can we develop a system that can act as “intermediate” between the buyer and seller(various sites) and assists the buyer in selecting this best product based on buyer’s choice of preferences?</a:t>
            </a:r>
          </a:p>
          <a:p>
            <a:r>
              <a:rPr lang="en-US" dirty="0" smtClean="0"/>
              <a:t>By this project- yes ,you can!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5"/>
            <a:ext cx="10515600" cy="1325563"/>
          </a:xfrm>
        </p:spPr>
        <p:txBody>
          <a:bodyPr/>
          <a:lstStyle/>
          <a:p>
            <a:r>
              <a:rPr lang="en-US" dirty="0" smtClean="0"/>
              <a:t>2 Related Work</a:t>
            </a:r>
            <a:endParaRPr lang="en-US" dirty="0"/>
          </a:p>
        </p:txBody>
      </p:sp>
      <p:sp>
        <p:nvSpPr>
          <p:cNvPr id="3" name="Content Placeholder 2"/>
          <p:cNvSpPr>
            <a:spLocks noGrp="1"/>
          </p:cNvSpPr>
          <p:nvPr>
            <p:ph idx="1"/>
          </p:nvPr>
        </p:nvSpPr>
        <p:spPr>
          <a:xfrm>
            <a:off x="838200" y="1458868"/>
            <a:ext cx="10515600" cy="4718095"/>
          </a:xfrm>
        </p:spPr>
        <p:txBody>
          <a:bodyPr>
            <a:normAutofit fontScale="47500" lnSpcReduction="20000"/>
          </a:bodyPr>
          <a:lstStyle/>
          <a:p>
            <a:r>
              <a:rPr lang="en-US" sz="5100" dirty="0" smtClean="0"/>
              <a:t>Various comparison based e-commerce sites already available,</a:t>
            </a:r>
          </a:p>
          <a:p>
            <a:pPr marL="457200" lvl="1" indent="0">
              <a:buNone/>
            </a:pPr>
            <a:r>
              <a:rPr lang="en-US" sz="3800" dirty="0" smtClean="0"/>
              <a:t>pricedekho.com, junglee.com, buyhatke.com, mysmartprice.com</a:t>
            </a:r>
          </a:p>
          <a:p>
            <a:r>
              <a:rPr lang="en-US" sz="5100" dirty="0" smtClean="0"/>
              <a:t>Pros:</a:t>
            </a:r>
          </a:p>
          <a:p>
            <a:pPr lvl="1"/>
            <a:r>
              <a:rPr lang="en-US" sz="3800" dirty="0" smtClean="0"/>
              <a:t>Price based comparison.</a:t>
            </a:r>
          </a:p>
          <a:p>
            <a:pPr lvl="1"/>
            <a:r>
              <a:rPr lang="en-US" sz="3800" dirty="0" smtClean="0"/>
              <a:t>Real-time updated data.</a:t>
            </a:r>
          </a:p>
          <a:p>
            <a:pPr lvl="1"/>
            <a:r>
              <a:rPr lang="en-US" sz="3800" dirty="0" smtClean="0"/>
              <a:t>Data clustering.</a:t>
            </a:r>
          </a:p>
          <a:p>
            <a:pPr lvl="1"/>
            <a:r>
              <a:rPr lang="en-US" sz="3800" dirty="0" smtClean="0"/>
              <a:t>Specifications Comparison.</a:t>
            </a:r>
          </a:p>
          <a:p>
            <a:r>
              <a:rPr lang="en-US" sz="5100" dirty="0" smtClean="0"/>
              <a:t>Cons:</a:t>
            </a:r>
          </a:p>
          <a:p>
            <a:pPr marL="685800" lvl="2">
              <a:spcBef>
                <a:spcPts val="1000"/>
              </a:spcBef>
            </a:pPr>
            <a:r>
              <a:rPr lang="en-US" sz="3400" dirty="0"/>
              <a:t>Different products in </a:t>
            </a:r>
            <a:r>
              <a:rPr lang="en-US" sz="3800" dirty="0"/>
              <a:t>result</a:t>
            </a:r>
            <a:r>
              <a:rPr lang="en-US" sz="3400" dirty="0"/>
              <a:t> having similar names</a:t>
            </a:r>
            <a:r>
              <a:rPr lang="en-US" sz="3400" dirty="0" smtClean="0"/>
              <a:t>.</a:t>
            </a:r>
            <a:endParaRPr lang="en-US" sz="4700" dirty="0" smtClean="0"/>
          </a:p>
          <a:p>
            <a:pPr lvl="1"/>
            <a:r>
              <a:rPr lang="en-US" sz="3800" dirty="0" smtClean="0"/>
              <a:t>Keyword based searching.</a:t>
            </a:r>
          </a:p>
          <a:p>
            <a:pPr lvl="1"/>
            <a:r>
              <a:rPr lang="en-US" sz="3800" dirty="0" smtClean="0"/>
              <a:t>Example: To search for “Lenovo a9”, showing results:</a:t>
            </a:r>
          </a:p>
          <a:p>
            <a:pPr lvl="2"/>
            <a:r>
              <a:rPr lang="en-US" sz="3400" dirty="0" smtClean="0"/>
              <a:t>Lenovo A9</a:t>
            </a:r>
          </a:p>
          <a:p>
            <a:pPr lvl="2"/>
            <a:r>
              <a:rPr lang="en-US" sz="3400" dirty="0" smtClean="0"/>
              <a:t>Lenovo A10 Quad core processor Cortex A9, etc.</a:t>
            </a:r>
          </a:p>
          <a:p>
            <a:pPr lvl="1"/>
            <a:r>
              <a:rPr lang="en-US" sz="3800" u="sng" dirty="0" smtClean="0"/>
              <a:t>Lack of Recommendation for Cold Start User.</a:t>
            </a:r>
          </a:p>
          <a:p>
            <a:endParaRPr lang="en-US" dirty="0" smtClean="0"/>
          </a:p>
          <a:p>
            <a:pPr lvl="1"/>
            <a:endParaRPr lang="en-US" dirty="0"/>
          </a:p>
          <a:p>
            <a:pPr marL="457200" lvl="1" indent="0">
              <a:buNone/>
            </a:pPr>
            <a:r>
              <a:rPr lang="en-US" dirty="0" smtClean="0"/>
              <a:t>				</a:t>
            </a:r>
          </a:p>
          <a:p>
            <a:endParaRPr lang="en-US" dirty="0"/>
          </a:p>
          <a:p>
            <a:pPr marL="0" indent="0">
              <a:buNone/>
            </a:pPr>
            <a:endParaRPr lang="en-US" dirty="0"/>
          </a:p>
        </p:txBody>
      </p:sp>
    </p:spTree>
    <p:extLst>
      <p:ext uri="{BB962C8B-B14F-4D97-AF65-F5344CB8AC3E}">
        <p14:creationId xmlns:p14="http://schemas.microsoft.com/office/powerpoint/2010/main" val="9009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Why our project?</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a:t>Recommendation for Cold Start </a:t>
            </a:r>
            <a:r>
              <a:rPr lang="en-US" dirty="0" smtClean="0"/>
              <a:t>User</a:t>
            </a:r>
          </a:p>
          <a:p>
            <a:r>
              <a:rPr lang="en-US" dirty="0" smtClean="0"/>
              <a:t>Unrated products also given pseudo rating</a:t>
            </a:r>
          </a:p>
          <a:p>
            <a:r>
              <a:rPr lang="en-US" dirty="0" smtClean="0"/>
              <a:t>Searching and filtering better than traditional Keyword based</a:t>
            </a:r>
          </a:p>
          <a:p>
            <a:endParaRPr lang="en-US" dirty="0" smtClean="0"/>
          </a:p>
          <a:p>
            <a:pPr marL="457200" lvl="1"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Recommende</a:t>
            </a:r>
            <a:r>
              <a:rPr lang="en-US" dirty="0"/>
              <a:t>r</a:t>
            </a:r>
            <a:r>
              <a:rPr lang="en-US" dirty="0" smtClean="0"/>
              <a:t> System   An E-commerce game changer</a:t>
            </a:r>
            <a:r>
              <a:rPr lang="en-US" baseline="30000" dirty="0" smtClean="0"/>
              <a:t>[1]</a:t>
            </a:r>
            <a:endParaRPr lang="en-US" baseline="30000" dirty="0"/>
          </a:p>
        </p:txBody>
      </p:sp>
      <p:sp>
        <p:nvSpPr>
          <p:cNvPr id="3" name="Content Placeholder 2"/>
          <p:cNvSpPr>
            <a:spLocks noGrp="1"/>
          </p:cNvSpPr>
          <p:nvPr>
            <p:ph idx="1"/>
          </p:nvPr>
        </p:nvSpPr>
        <p:spPr/>
        <p:txBody>
          <a:bodyPr>
            <a:normAutofit fontScale="92500" lnSpcReduction="10000"/>
          </a:bodyPr>
          <a:lstStyle/>
          <a:p>
            <a:r>
              <a:rPr lang="en-US" dirty="0"/>
              <a:t>Recommender systems are an important part of the information </a:t>
            </a:r>
            <a:r>
              <a:rPr lang="en-US" dirty="0" smtClean="0"/>
              <a:t>and e-commerce </a:t>
            </a:r>
            <a:r>
              <a:rPr lang="en-US" dirty="0"/>
              <a:t>ecosystem. They represent a powerful method for </a:t>
            </a:r>
            <a:r>
              <a:rPr lang="en-US" dirty="0" smtClean="0"/>
              <a:t>enabling </a:t>
            </a:r>
            <a:r>
              <a:rPr lang="en-US" dirty="0"/>
              <a:t>users to filter through large information and product spaces.</a:t>
            </a:r>
          </a:p>
          <a:p>
            <a:r>
              <a:rPr lang="en-US" dirty="0" smtClean="0"/>
              <a:t>With the increasing usage of the web, the daily life of user is revolving around the information available online. The utmost need of hour is to surpass the invalid information and highlight the valid data.</a:t>
            </a:r>
          </a:p>
          <a:p>
            <a:r>
              <a:rPr lang="en-US" dirty="0" smtClean="0"/>
              <a:t>The </a:t>
            </a:r>
            <a:r>
              <a:rPr lang="en-US" dirty="0"/>
              <a:t>prediction algorithms then are of huge importance to online stores - the more accurate they are, the more the online store will sell</a:t>
            </a:r>
            <a:r>
              <a:rPr lang="en-US" dirty="0" smtClean="0"/>
              <a:t>.</a:t>
            </a:r>
          </a:p>
          <a:p>
            <a:r>
              <a:rPr lang="en-US" dirty="0"/>
              <a:t>T</a:t>
            </a:r>
            <a:r>
              <a:rPr lang="en-US" dirty="0" smtClean="0"/>
              <a:t>ypes:</a:t>
            </a:r>
            <a:endParaRPr lang="en-US" dirty="0"/>
          </a:p>
          <a:p>
            <a:pPr lvl="1"/>
            <a:r>
              <a:rPr lang="en-US" dirty="0"/>
              <a:t>Collaborative Based Recommended Systems.</a:t>
            </a:r>
          </a:p>
          <a:p>
            <a:pPr lvl="1"/>
            <a:r>
              <a:rPr lang="en-US" dirty="0"/>
              <a:t>Content Based Recommended Systems.</a:t>
            </a:r>
          </a:p>
          <a:p>
            <a:endParaRPr lang="en-US" dirty="0"/>
          </a:p>
        </p:txBody>
      </p:sp>
      <p:cxnSp>
        <p:nvCxnSpPr>
          <p:cNvPr id="5" name="Straight Arrow Connector 4"/>
          <p:cNvCxnSpPr/>
          <p:nvPr/>
        </p:nvCxnSpPr>
        <p:spPr>
          <a:xfrm>
            <a:off x="6941713" y="734096"/>
            <a:ext cx="357296" cy="12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85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Why is actually Recommender System needed here?</a:t>
            </a:r>
            <a:r>
              <a:rPr lang="en-US" baseline="30000" dirty="0" smtClean="0"/>
              <a:t>[1]</a:t>
            </a:r>
            <a:endParaRPr lang="en-US" baseline="30000" dirty="0"/>
          </a:p>
        </p:txBody>
      </p:sp>
      <p:sp>
        <p:nvSpPr>
          <p:cNvPr id="3" name="Content Placeholder 2"/>
          <p:cNvSpPr>
            <a:spLocks noGrp="1"/>
          </p:cNvSpPr>
          <p:nvPr>
            <p:ph idx="1"/>
          </p:nvPr>
        </p:nvSpPr>
        <p:spPr/>
        <p:txBody>
          <a:bodyPr>
            <a:normAutofit lnSpcReduction="10000"/>
          </a:bodyPr>
          <a:lstStyle/>
          <a:p>
            <a:r>
              <a:rPr lang="en-US" dirty="0" smtClean="0"/>
              <a:t>Electronic retailers and content providers offer a huge selection of products.</a:t>
            </a:r>
          </a:p>
          <a:p>
            <a:r>
              <a:rPr lang="en-US" dirty="0" smtClean="0"/>
              <a:t>The users do not have to waste time searching for appropriate items.</a:t>
            </a:r>
          </a:p>
          <a:p>
            <a:r>
              <a:rPr lang="en-US" dirty="0" smtClean="0"/>
              <a:t>Matching consumers with the most appropriate products is key to enhancing user satisfaction and loyalty. </a:t>
            </a:r>
          </a:p>
          <a:p>
            <a:r>
              <a:rPr lang="en-US" dirty="0" smtClean="0"/>
              <a:t>Therefore, more retailers have become </a:t>
            </a:r>
            <a:r>
              <a:rPr lang="en-US" b="1" dirty="0" smtClean="0"/>
              <a:t>interested in recommender systems, </a:t>
            </a:r>
            <a:r>
              <a:rPr lang="en-US" dirty="0" smtClean="0"/>
              <a:t>which analyze patterns of user interest in products to provide personalized recommendations that suit a users taste. </a:t>
            </a:r>
          </a:p>
          <a:p>
            <a:r>
              <a:rPr lang="en-US" dirty="0" smtClean="0"/>
              <a:t> Good personalized recommendations can add another dimension to the user experience, enhancing the e-trade.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2797</Words>
  <Application>Microsoft Office PowerPoint</Application>
  <PresentationFormat>Widescreen</PresentationFormat>
  <Paragraphs>571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Arabic Typesetting</vt:lpstr>
      <vt:lpstr>Arial</vt:lpstr>
      <vt:lpstr>Calibri</vt:lpstr>
      <vt:lpstr>Cambria</vt:lpstr>
      <vt:lpstr>Symbol</vt:lpstr>
      <vt:lpstr>Times New Roman</vt:lpstr>
      <vt:lpstr>Office Theme</vt:lpstr>
      <vt:lpstr>PowerPoint Presentation</vt:lpstr>
      <vt:lpstr>Contents</vt:lpstr>
      <vt:lpstr>1 Introduction[1]  </vt:lpstr>
      <vt:lpstr>1.1 Why e-commerce?</vt:lpstr>
      <vt:lpstr>1.2 Goal of this project</vt:lpstr>
      <vt:lpstr>2 Related Work</vt:lpstr>
      <vt:lpstr>3 Why our project?</vt:lpstr>
      <vt:lpstr>4 Recommender System   An E-commerce game changer[1]</vt:lpstr>
      <vt:lpstr>4.1 Why is actually Recommender System needed here?[1]</vt:lpstr>
      <vt:lpstr>4.1.1 Collaborative Recommended System[3]</vt:lpstr>
      <vt:lpstr>4.1.2 Content Based Recommended System[3]</vt:lpstr>
      <vt:lpstr>4.2 Why we reject Collaborative approach and accept content based ?</vt:lpstr>
      <vt:lpstr>5 Project Model</vt:lpstr>
      <vt:lpstr>6 Proposed Methodology(Overview)</vt:lpstr>
      <vt:lpstr>6.1 Proposed Methodology</vt:lpstr>
      <vt:lpstr>6.2 Implementation: Data Cleaning</vt:lpstr>
      <vt:lpstr>6.2.1 Approach: Data Cleaning</vt:lpstr>
      <vt:lpstr>6.2.2 Heuristic Levenshtein distance[5] </vt:lpstr>
      <vt:lpstr>6.3 Basic Matrix factorization</vt:lpstr>
      <vt:lpstr>6.3.1 Adding Biases: Matrix Factorization</vt:lpstr>
      <vt:lpstr>Continued…</vt:lpstr>
      <vt:lpstr>Continued…</vt:lpstr>
      <vt:lpstr>6.4 Attributes Coupling based Item Enhanced Matrix Factorization Technique[3]</vt:lpstr>
      <vt:lpstr>6.5 Ranking of individual items(bi(t)):</vt:lpstr>
      <vt:lpstr>6.5.1 Antutu Benchmark[6] </vt:lpstr>
      <vt:lpstr>6.5.2 Proposed Algorithm: Ranking Individual Items</vt:lpstr>
      <vt:lpstr>6.5.2.1 Formulae used:</vt:lpstr>
      <vt:lpstr>6.6 Working module: Matrix Factorization</vt:lpstr>
      <vt:lpstr>PowerPoint Presentation</vt:lpstr>
      <vt:lpstr>6.6.1 Final Matrix: Matrix Factorization</vt:lpstr>
      <vt:lpstr>7 Limitations</vt:lpstr>
      <vt:lpstr>8 Expected Output</vt:lpstr>
      <vt:lpstr>9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Nakshatra Maheshwari</dc:creator>
  <cp:lastModifiedBy>Nakshatra Maheshwari</cp:lastModifiedBy>
  <cp:revision>115</cp:revision>
  <dcterms:created xsi:type="dcterms:W3CDTF">2015-04-04T19:16:02Z</dcterms:created>
  <dcterms:modified xsi:type="dcterms:W3CDTF">2015-04-18T09:01:54Z</dcterms:modified>
</cp:coreProperties>
</file>